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3"/>
  </p:notesMasterIdLst>
  <p:sldIdLst>
    <p:sldId id="257" r:id="rId2"/>
    <p:sldId id="258" r:id="rId3"/>
    <p:sldId id="359" r:id="rId4"/>
    <p:sldId id="362" r:id="rId5"/>
    <p:sldId id="363" r:id="rId6"/>
    <p:sldId id="364" r:id="rId7"/>
    <p:sldId id="365" r:id="rId8"/>
    <p:sldId id="366" r:id="rId9"/>
    <p:sldId id="367" r:id="rId10"/>
    <p:sldId id="368" r:id="rId11"/>
    <p:sldId id="369" r:id="rId12"/>
    <p:sldId id="370" r:id="rId13"/>
    <p:sldId id="314" r:id="rId14"/>
    <p:sldId id="378" r:id="rId15"/>
    <p:sldId id="263" r:id="rId16"/>
    <p:sldId id="380" r:id="rId17"/>
    <p:sldId id="264" r:id="rId18"/>
    <p:sldId id="331" r:id="rId19"/>
    <p:sldId id="371" r:id="rId20"/>
    <p:sldId id="372" r:id="rId21"/>
    <p:sldId id="373" r:id="rId22"/>
    <p:sldId id="374" r:id="rId23"/>
    <p:sldId id="375" r:id="rId24"/>
    <p:sldId id="329" r:id="rId25"/>
    <p:sldId id="265" r:id="rId26"/>
    <p:sldId id="266" r:id="rId27"/>
    <p:sldId id="332" r:id="rId28"/>
    <p:sldId id="267" r:id="rId29"/>
    <p:sldId id="268" r:id="rId30"/>
    <p:sldId id="269" r:id="rId31"/>
    <p:sldId id="333" r:id="rId32"/>
    <p:sldId id="270" r:id="rId33"/>
    <p:sldId id="271" r:id="rId34"/>
    <p:sldId id="334" r:id="rId35"/>
    <p:sldId id="272" r:id="rId36"/>
    <p:sldId id="335" r:id="rId37"/>
    <p:sldId id="273" r:id="rId38"/>
    <p:sldId id="274" r:id="rId39"/>
    <p:sldId id="275" r:id="rId40"/>
    <p:sldId id="336" r:id="rId41"/>
    <p:sldId id="276" r:id="rId42"/>
    <p:sldId id="337" r:id="rId43"/>
    <p:sldId id="277" r:id="rId44"/>
    <p:sldId id="278" r:id="rId45"/>
    <p:sldId id="280" r:id="rId46"/>
    <p:sldId id="279" r:id="rId47"/>
    <p:sldId id="338" r:id="rId48"/>
    <p:sldId id="376" r:id="rId49"/>
    <p:sldId id="340" r:id="rId50"/>
    <p:sldId id="281" r:id="rId51"/>
    <p:sldId id="282" r:id="rId52"/>
    <p:sldId id="283" r:id="rId53"/>
    <p:sldId id="284" r:id="rId54"/>
    <p:sldId id="285" r:id="rId55"/>
    <p:sldId id="342" r:id="rId56"/>
    <p:sldId id="286" r:id="rId57"/>
    <p:sldId id="287" r:id="rId58"/>
    <p:sldId id="288" r:id="rId59"/>
    <p:sldId id="290" r:id="rId60"/>
    <p:sldId id="344" r:id="rId61"/>
    <p:sldId id="291" r:id="rId62"/>
    <p:sldId id="292" r:id="rId63"/>
    <p:sldId id="293" r:id="rId64"/>
    <p:sldId id="346" r:id="rId65"/>
    <p:sldId id="294" r:id="rId66"/>
    <p:sldId id="347" r:id="rId67"/>
    <p:sldId id="295" r:id="rId68"/>
    <p:sldId id="348" r:id="rId69"/>
    <p:sldId id="296" r:id="rId70"/>
    <p:sldId id="349" r:id="rId71"/>
    <p:sldId id="297" r:id="rId72"/>
    <p:sldId id="350" r:id="rId73"/>
    <p:sldId id="298" r:id="rId74"/>
    <p:sldId id="351" r:id="rId75"/>
    <p:sldId id="300" r:id="rId76"/>
    <p:sldId id="301" r:id="rId77"/>
    <p:sldId id="302" r:id="rId78"/>
    <p:sldId id="303" r:id="rId79"/>
    <p:sldId id="304" r:id="rId80"/>
    <p:sldId id="305" r:id="rId81"/>
    <p:sldId id="352" r:id="rId82"/>
    <p:sldId id="306" r:id="rId83"/>
    <p:sldId id="307" r:id="rId84"/>
    <p:sldId id="308" r:id="rId85"/>
    <p:sldId id="354" r:id="rId86"/>
    <p:sldId id="309" r:id="rId87"/>
    <p:sldId id="310" r:id="rId88"/>
    <p:sldId id="311" r:id="rId89"/>
    <p:sldId id="355" r:id="rId90"/>
    <p:sldId id="313" r:id="rId91"/>
    <p:sldId id="377" r:id="rId9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E3FF"/>
    <a:srgbClr val="BDE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7" d="100"/>
          <a:sy n="107"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97A95B-251F-4677-966E-CECD4FA2C66A}" type="doc">
      <dgm:prSet loTypeId="urn:microsoft.com/office/officeart/2005/8/layout/chevron2" loCatId="process" qsTypeId="urn:microsoft.com/office/officeart/2005/8/quickstyle/simple1" qsCatId="simple" csTypeId="urn:microsoft.com/office/officeart/2005/8/colors/accent0_2" csCatId="mainScheme" phldr="1"/>
      <dgm:spPr/>
      <dgm:t>
        <a:bodyPr/>
        <a:lstStyle/>
        <a:p>
          <a:endParaRPr lang="en-IN"/>
        </a:p>
      </dgm:t>
    </dgm:pt>
    <dgm:pt modelId="{AA1FA44C-DEEE-4ACA-A801-F72B37270996}">
      <dgm:prSet phldrT="[Text]"/>
      <dgm:spPr/>
      <dgm:t>
        <a:bodyPr/>
        <a:lstStyle/>
        <a:p>
          <a:r>
            <a:rPr lang="en-IN" dirty="0"/>
            <a:t>Step 1:</a:t>
          </a:r>
        </a:p>
      </dgm:t>
    </dgm:pt>
    <dgm:pt modelId="{C7F33046-CBDD-41B5-8DFB-3A4797020AB3}" type="parTrans" cxnId="{405E924B-6527-4F8C-B100-FBFF404B3524}">
      <dgm:prSet/>
      <dgm:spPr/>
      <dgm:t>
        <a:bodyPr/>
        <a:lstStyle/>
        <a:p>
          <a:endParaRPr lang="en-IN">
            <a:solidFill>
              <a:srgbClr val="002060"/>
            </a:solidFill>
          </a:endParaRPr>
        </a:p>
      </dgm:t>
    </dgm:pt>
    <dgm:pt modelId="{B1A69C08-8020-4F62-9E7E-D4F6DFB08FDD}" type="sibTrans" cxnId="{405E924B-6527-4F8C-B100-FBFF404B3524}">
      <dgm:prSet/>
      <dgm:spPr/>
      <dgm:t>
        <a:bodyPr/>
        <a:lstStyle/>
        <a:p>
          <a:endParaRPr lang="en-IN">
            <a:solidFill>
              <a:srgbClr val="002060"/>
            </a:solidFill>
          </a:endParaRPr>
        </a:p>
      </dgm:t>
    </dgm:pt>
    <dgm:pt modelId="{F0743C3B-E778-499C-8C91-77B4AADA691B}">
      <dgm:prSet phldrT="[Text]"/>
      <dgm:spPr/>
      <dgm:t>
        <a:bodyPr/>
        <a:lstStyle/>
        <a:p>
          <a:r>
            <a:rPr lang="en-US" spc="-71" dirty="0">
              <a:latin typeface="Times New Roman"/>
              <a:cs typeface="Times New Roman"/>
            </a:rPr>
            <a:t>Office</a:t>
          </a:r>
          <a:r>
            <a:rPr lang="en-US" spc="-58" dirty="0">
              <a:latin typeface="Times New Roman"/>
              <a:cs typeface="Times New Roman"/>
            </a:rPr>
            <a:t> </a:t>
          </a:r>
          <a:r>
            <a:rPr lang="en-US" dirty="0">
              <a:latin typeface="Times New Roman"/>
              <a:cs typeface="Times New Roman"/>
            </a:rPr>
            <a:t>space</a:t>
          </a:r>
          <a:r>
            <a:rPr lang="en-US" spc="-52" dirty="0">
              <a:latin typeface="Times New Roman"/>
              <a:cs typeface="Times New Roman"/>
            </a:rPr>
            <a:t> </a:t>
          </a:r>
          <a:r>
            <a:rPr lang="en-US" dirty="0">
              <a:latin typeface="Times New Roman"/>
              <a:cs typeface="Times New Roman"/>
            </a:rPr>
            <a:t>identification</a:t>
          </a:r>
          <a:r>
            <a:rPr lang="en-US" spc="-52" dirty="0">
              <a:latin typeface="Times New Roman"/>
              <a:cs typeface="Times New Roman"/>
            </a:rPr>
            <a:t> </a:t>
          </a:r>
          <a:r>
            <a:rPr lang="en-US" dirty="0">
              <a:latin typeface="Times New Roman"/>
              <a:cs typeface="Times New Roman"/>
            </a:rPr>
            <a:t>in</a:t>
          </a:r>
          <a:r>
            <a:rPr lang="en-US" spc="-52" dirty="0">
              <a:latin typeface="Times New Roman"/>
              <a:cs typeface="Times New Roman"/>
            </a:rPr>
            <a:t> </a:t>
          </a:r>
          <a:r>
            <a:rPr lang="en-US" spc="-135" dirty="0">
              <a:latin typeface="Times New Roman"/>
              <a:cs typeface="Times New Roman"/>
            </a:rPr>
            <a:t>GIFT</a:t>
          </a:r>
          <a:r>
            <a:rPr lang="en-US" spc="-52" dirty="0">
              <a:latin typeface="Times New Roman"/>
              <a:cs typeface="Times New Roman"/>
            </a:rPr>
            <a:t> </a:t>
          </a:r>
          <a:r>
            <a:rPr lang="en-US" spc="-90" dirty="0">
              <a:latin typeface="Times New Roman"/>
              <a:cs typeface="Times New Roman"/>
            </a:rPr>
            <a:t>CITY</a:t>
          </a:r>
          <a:endParaRPr lang="en-IN" dirty="0"/>
        </a:p>
      </dgm:t>
    </dgm:pt>
    <dgm:pt modelId="{33F2968E-5191-407E-B48E-3CB42520DCF5}" type="parTrans" cxnId="{1DC5F224-1CD0-459D-9E49-E12140706318}">
      <dgm:prSet/>
      <dgm:spPr/>
      <dgm:t>
        <a:bodyPr/>
        <a:lstStyle/>
        <a:p>
          <a:endParaRPr lang="en-IN">
            <a:solidFill>
              <a:srgbClr val="002060"/>
            </a:solidFill>
          </a:endParaRPr>
        </a:p>
      </dgm:t>
    </dgm:pt>
    <dgm:pt modelId="{068D8DE0-7728-492D-A50E-D6C9BE6B9C0F}" type="sibTrans" cxnId="{1DC5F224-1CD0-459D-9E49-E12140706318}">
      <dgm:prSet/>
      <dgm:spPr/>
      <dgm:t>
        <a:bodyPr/>
        <a:lstStyle/>
        <a:p>
          <a:endParaRPr lang="en-IN">
            <a:solidFill>
              <a:srgbClr val="002060"/>
            </a:solidFill>
          </a:endParaRPr>
        </a:p>
      </dgm:t>
    </dgm:pt>
    <dgm:pt modelId="{A0EAC8CC-C06B-402C-BA85-2A1E5BF00E00}">
      <dgm:prSet phldrT="[Text]"/>
      <dgm:spPr/>
      <dgm:t>
        <a:bodyPr/>
        <a:lstStyle/>
        <a:p>
          <a:r>
            <a:rPr lang="en-IN" dirty="0">
              <a:solidFill>
                <a:srgbClr val="002060"/>
              </a:solidFill>
            </a:rPr>
            <a:t>Step 2:</a:t>
          </a:r>
        </a:p>
      </dgm:t>
    </dgm:pt>
    <dgm:pt modelId="{7F6A64D7-AD21-4AA5-9554-0A504CC132E4}" type="parTrans" cxnId="{2D7F1AE2-E1A9-485C-8C0C-ACE862D5553B}">
      <dgm:prSet/>
      <dgm:spPr/>
      <dgm:t>
        <a:bodyPr/>
        <a:lstStyle/>
        <a:p>
          <a:endParaRPr lang="en-IN">
            <a:solidFill>
              <a:srgbClr val="002060"/>
            </a:solidFill>
          </a:endParaRPr>
        </a:p>
      </dgm:t>
    </dgm:pt>
    <dgm:pt modelId="{72198A7D-D9C8-48EB-AA10-C0E4B2375627}" type="sibTrans" cxnId="{2D7F1AE2-E1A9-485C-8C0C-ACE862D5553B}">
      <dgm:prSet/>
      <dgm:spPr/>
      <dgm:t>
        <a:bodyPr/>
        <a:lstStyle/>
        <a:p>
          <a:endParaRPr lang="en-IN">
            <a:solidFill>
              <a:srgbClr val="002060"/>
            </a:solidFill>
          </a:endParaRPr>
        </a:p>
      </dgm:t>
    </dgm:pt>
    <dgm:pt modelId="{1F8A6E78-78FA-4743-8019-D9D343F44AF2}">
      <dgm:prSet phldrT="[Text]"/>
      <dgm:spPr/>
      <dgm:t>
        <a:bodyPr/>
        <a:lstStyle/>
        <a:p>
          <a:r>
            <a:rPr lang="en-US" dirty="0">
              <a:latin typeface="Times New Roman"/>
              <a:cs typeface="Times New Roman"/>
            </a:rPr>
            <a:t>Incorporation</a:t>
          </a:r>
          <a:r>
            <a:rPr lang="en-US" spc="262" dirty="0">
              <a:latin typeface="Times New Roman"/>
              <a:cs typeface="Times New Roman"/>
            </a:rPr>
            <a:t> </a:t>
          </a:r>
          <a:r>
            <a:rPr lang="en-US" dirty="0">
              <a:latin typeface="Times New Roman"/>
              <a:cs typeface="Times New Roman"/>
            </a:rPr>
            <a:t>of</a:t>
          </a:r>
          <a:r>
            <a:rPr lang="en-US" spc="262" dirty="0">
              <a:latin typeface="Times New Roman"/>
              <a:cs typeface="Times New Roman"/>
            </a:rPr>
            <a:t> </a:t>
          </a:r>
          <a:r>
            <a:rPr lang="en-US" dirty="0">
              <a:latin typeface="Times New Roman"/>
              <a:cs typeface="Times New Roman"/>
            </a:rPr>
            <a:t>legal</a:t>
          </a:r>
          <a:r>
            <a:rPr lang="en-US" spc="262" dirty="0">
              <a:latin typeface="Times New Roman"/>
              <a:cs typeface="Times New Roman"/>
            </a:rPr>
            <a:t> </a:t>
          </a:r>
          <a:r>
            <a:rPr lang="en-US" dirty="0">
              <a:latin typeface="Times New Roman"/>
              <a:cs typeface="Times New Roman"/>
            </a:rPr>
            <a:t>entity</a:t>
          </a:r>
          <a:r>
            <a:rPr lang="en-US" spc="262" dirty="0">
              <a:latin typeface="Times New Roman"/>
              <a:cs typeface="Times New Roman"/>
            </a:rPr>
            <a:t> </a:t>
          </a:r>
          <a:r>
            <a:rPr lang="en-US" dirty="0">
              <a:latin typeface="Times New Roman"/>
              <a:cs typeface="Times New Roman"/>
            </a:rPr>
            <a:t>(not</a:t>
          </a:r>
          <a:r>
            <a:rPr lang="en-US" spc="270" dirty="0">
              <a:latin typeface="Times New Roman"/>
              <a:cs typeface="Times New Roman"/>
            </a:rPr>
            <a:t> </a:t>
          </a:r>
          <a:r>
            <a:rPr lang="en-US" dirty="0">
              <a:latin typeface="Times New Roman"/>
              <a:cs typeface="Times New Roman"/>
            </a:rPr>
            <a:t>applicable</a:t>
          </a:r>
          <a:r>
            <a:rPr lang="en-US" spc="262" dirty="0">
              <a:latin typeface="Times New Roman"/>
              <a:cs typeface="Times New Roman"/>
            </a:rPr>
            <a:t> </a:t>
          </a:r>
          <a:r>
            <a:rPr lang="en-US" dirty="0">
              <a:latin typeface="Times New Roman"/>
              <a:cs typeface="Times New Roman"/>
            </a:rPr>
            <a:t>in</a:t>
          </a:r>
          <a:r>
            <a:rPr lang="en-US" spc="262" dirty="0">
              <a:latin typeface="Times New Roman"/>
              <a:cs typeface="Times New Roman"/>
            </a:rPr>
            <a:t> </a:t>
          </a:r>
          <a:r>
            <a:rPr lang="en-US" spc="-25" dirty="0">
              <a:latin typeface="Times New Roman"/>
              <a:cs typeface="Times New Roman"/>
            </a:rPr>
            <a:t>case </a:t>
          </a:r>
          <a:r>
            <a:rPr lang="en-US" dirty="0">
              <a:latin typeface="Times New Roman"/>
              <a:cs typeface="Times New Roman"/>
            </a:rPr>
            <a:t>unit</a:t>
          </a:r>
          <a:r>
            <a:rPr lang="en-US" spc="-25" dirty="0">
              <a:latin typeface="Times New Roman"/>
              <a:cs typeface="Times New Roman"/>
            </a:rPr>
            <a:t> </a:t>
          </a:r>
          <a:r>
            <a:rPr lang="en-US" dirty="0">
              <a:latin typeface="Times New Roman"/>
              <a:cs typeface="Times New Roman"/>
            </a:rPr>
            <a:t>set</a:t>
          </a:r>
          <a:r>
            <a:rPr lang="en-US" spc="-25" dirty="0">
              <a:latin typeface="Times New Roman"/>
              <a:cs typeface="Times New Roman"/>
            </a:rPr>
            <a:t> </a:t>
          </a:r>
          <a:r>
            <a:rPr lang="en-US" dirty="0">
              <a:latin typeface="Times New Roman"/>
              <a:cs typeface="Times New Roman"/>
            </a:rPr>
            <a:t>up</a:t>
          </a:r>
          <a:r>
            <a:rPr lang="en-US" spc="-25" dirty="0">
              <a:latin typeface="Times New Roman"/>
              <a:cs typeface="Times New Roman"/>
            </a:rPr>
            <a:t> </a:t>
          </a:r>
          <a:r>
            <a:rPr lang="en-US" dirty="0">
              <a:latin typeface="Times New Roman"/>
              <a:cs typeface="Times New Roman"/>
            </a:rPr>
            <a:t>as</a:t>
          </a:r>
          <a:r>
            <a:rPr lang="en-US" spc="-19" dirty="0">
              <a:latin typeface="Times New Roman"/>
              <a:cs typeface="Times New Roman"/>
            </a:rPr>
            <a:t> </a:t>
          </a:r>
          <a:r>
            <a:rPr lang="en-US" dirty="0">
              <a:latin typeface="Times New Roman"/>
              <a:cs typeface="Times New Roman"/>
            </a:rPr>
            <a:t>a</a:t>
          </a:r>
          <a:r>
            <a:rPr lang="en-US" spc="-25" dirty="0">
              <a:latin typeface="Times New Roman"/>
              <a:cs typeface="Times New Roman"/>
            </a:rPr>
            <a:t> </a:t>
          </a:r>
          <a:r>
            <a:rPr lang="en-US" spc="-13" dirty="0">
              <a:latin typeface="Times New Roman"/>
              <a:cs typeface="Times New Roman"/>
            </a:rPr>
            <a:t>branch)</a:t>
          </a:r>
          <a:endParaRPr lang="en-IN" dirty="0">
            <a:solidFill>
              <a:srgbClr val="002060"/>
            </a:solidFill>
          </a:endParaRPr>
        </a:p>
      </dgm:t>
    </dgm:pt>
    <dgm:pt modelId="{0E734C6C-2ACB-403E-A92F-C891816D6FA9}" type="parTrans" cxnId="{A4AD752F-A8F8-4872-BB0C-FC07BF15701F}">
      <dgm:prSet/>
      <dgm:spPr/>
      <dgm:t>
        <a:bodyPr/>
        <a:lstStyle/>
        <a:p>
          <a:endParaRPr lang="en-IN">
            <a:solidFill>
              <a:srgbClr val="002060"/>
            </a:solidFill>
          </a:endParaRPr>
        </a:p>
      </dgm:t>
    </dgm:pt>
    <dgm:pt modelId="{9277C4E8-E71C-42E6-8EF6-99429072627A}" type="sibTrans" cxnId="{A4AD752F-A8F8-4872-BB0C-FC07BF15701F}">
      <dgm:prSet/>
      <dgm:spPr/>
      <dgm:t>
        <a:bodyPr/>
        <a:lstStyle/>
        <a:p>
          <a:endParaRPr lang="en-IN">
            <a:solidFill>
              <a:srgbClr val="002060"/>
            </a:solidFill>
          </a:endParaRPr>
        </a:p>
      </dgm:t>
    </dgm:pt>
    <dgm:pt modelId="{3F618EA1-A8AC-44BC-A902-A3520BEAEF3C}">
      <dgm:prSet phldrT="[Text]"/>
      <dgm:spPr/>
      <dgm:t>
        <a:bodyPr/>
        <a:lstStyle/>
        <a:p>
          <a:r>
            <a:rPr lang="en-IN" dirty="0">
              <a:solidFill>
                <a:srgbClr val="002060"/>
              </a:solidFill>
            </a:rPr>
            <a:t>Step 3:</a:t>
          </a:r>
        </a:p>
      </dgm:t>
    </dgm:pt>
    <dgm:pt modelId="{30C7FABC-55E8-417A-B4B2-4488371AF745}" type="parTrans" cxnId="{0C69B425-F51E-4BBD-B9F9-00B4EAAB6F47}">
      <dgm:prSet/>
      <dgm:spPr/>
      <dgm:t>
        <a:bodyPr/>
        <a:lstStyle/>
        <a:p>
          <a:endParaRPr lang="en-IN">
            <a:solidFill>
              <a:srgbClr val="002060"/>
            </a:solidFill>
          </a:endParaRPr>
        </a:p>
      </dgm:t>
    </dgm:pt>
    <dgm:pt modelId="{03262406-C636-44CF-B8A8-43DA3AE147D2}" type="sibTrans" cxnId="{0C69B425-F51E-4BBD-B9F9-00B4EAAB6F47}">
      <dgm:prSet/>
      <dgm:spPr/>
      <dgm:t>
        <a:bodyPr/>
        <a:lstStyle/>
        <a:p>
          <a:endParaRPr lang="en-IN">
            <a:solidFill>
              <a:srgbClr val="002060"/>
            </a:solidFill>
          </a:endParaRPr>
        </a:p>
      </dgm:t>
    </dgm:pt>
    <dgm:pt modelId="{4625A7F9-D13B-484C-B53C-547E299EB317}">
      <dgm:prSet phldrT="[Text]"/>
      <dgm:spPr/>
      <dgm:t>
        <a:bodyPr/>
        <a:lstStyle/>
        <a:p>
          <a:r>
            <a:rPr lang="en-US" dirty="0">
              <a:solidFill>
                <a:srgbClr val="FFFFFF"/>
              </a:solidFill>
              <a:latin typeface="Times New Roman"/>
              <a:cs typeface="Times New Roman"/>
            </a:rPr>
            <a:t>Developer</a:t>
          </a:r>
          <a:r>
            <a:rPr lang="en-US" spc="367" dirty="0">
              <a:solidFill>
                <a:srgbClr val="FFFFFF"/>
              </a:solidFill>
              <a:latin typeface="Times New Roman"/>
              <a:cs typeface="Times New Roman"/>
            </a:rPr>
            <a:t> </a:t>
          </a:r>
          <a:r>
            <a:rPr lang="en-US" dirty="0">
              <a:solidFill>
                <a:srgbClr val="FFFFFF"/>
              </a:solidFill>
              <a:latin typeface="Times New Roman"/>
              <a:cs typeface="Times New Roman"/>
            </a:rPr>
            <a:t>to</a:t>
          </a:r>
          <a:r>
            <a:rPr lang="en-US" spc="373" dirty="0">
              <a:solidFill>
                <a:srgbClr val="FFFFFF"/>
              </a:solidFill>
              <a:latin typeface="Times New Roman"/>
              <a:cs typeface="Times New Roman"/>
            </a:rPr>
            <a:t> </a:t>
          </a:r>
          <a:r>
            <a:rPr lang="en-US" dirty="0">
              <a:solidFill>
                <a:srgbClr val="FFFFFF"/>
              </a:solidFill>
              <a:latin typeface="Times New Roman"/>
              <a:cs typeface="Times New Roman"/>
            </a:rPr>
            <a:t>issue</a:t>
          </a:r>
          <a:r>
            <a:rPr lang="en-US" spc="367" dirty="0">
              <a:solidFill>
                <a:srgbClr val="FFFFFF"/>
              </a:solidFill>
              <a:latin typeface="Times New Roman"/>
              <a:cs typeface="Times New Roman"/>
            </a:rPr>
            <a:t> </a:t>
          </a:r>
          <a:r>
            <a:rPr lang="en-US" dirty="0">
              <a:solidFill>
                <a:srgbClr val="FFFFFF"/>
              </a:solidFill>
              <a:latin typeface="Times New Roman"/>
              <a:cs typeface="Times New Roman"/>
            </a:rPr>
            <a:t>Provisional</a:t>
          </a:r>
          <a:r>
            <a:rPr lang="en-US" spc="373" dirty="0">
              <a:solidFill>
                <a:srgbClr val="FFFFFF"/>
              </a:solidFill>
              <a:latin typeface="Times New Roman"/>
              <a:cs typeface="Times New Roman"/>
            </a:rPr>
            <a:t> </a:t>
          </a:r>
          <a:r>
            <a:rPr lang="en-US" dirty="0">
              <a:solidFill>
                <a:srgbClr val="FFFFFF"/>
              </a:solidFill>
              <a:latin typeface="Times New Roman"/>
              <a:cs typeface="Times New Roman"/>
            </a:rPr>
            <a:t>Letter</a:t>
          </a:r>
          <a:r>
            <a:rPr lang="en-US" spc="373" dirty="0">
              <a:solidFill>
                <a:srgbClr val="FFFFFF"/>
              </a:solidFill>
              <a:latin typeface="Times New Roman"/>
              <a:cs typeface="Times New Roman"/>
            </a:rPr>
            <a:t> </a:t>
          </a:r>
          <a:r>
            <a:rPr lang="en-US" dirty="0">
              <a:solidFill>
                <a:srgbClr val="FFFFFF"/>
              </a:solidFill>
              <a:latin typeface="Times New Roman"/>
              <a:cs typeface="Times New Roman"/>
            </a:rPr>
            <a:t>of</a:t>
          </a:r>
          <a:r>
            <a:rPr lang="en-US" spc="367" dirty="0">
              <a:solidFill>
                <a:srgbClr val="FFFFFF"/>
              </a:solidFill>
              <a:latin typeface="Times New Roman"/>
              <a:cs typeface="Times New Roman"/>
            </a:rPr>
            <a:t> </a:t>
          </a:r>
          <a:r>
            <a:rPr lang="en-US" spc="-13" dirty="0">
              <a:solidFill>
                <a:srgbClr val="FFFFFF"/>
              </a:solidFill>
              <a:latin typeface="Times New Roman"/>
              <a:cs typeface="Times New Roman"/>
            </a:rPr>
            <a:t>Allotment (PLoA)</a:t>
          </a:r>
          <a:endParaRPr lang="en-IN" dirty="0">
            <a:solidFill>
              <a:srgbClr val="002060"/>
            </a:solidFill>
          </a:endParaRPr>
        </a:p>
      </dgm:t>
    </dgm:pt>
    <dgm:pt modelId="{6DCAA9B3-0E41-4E81-B5C3-2BE9EA2681C7}" type="parTrans" cxnId="{887D74FF-D750-47FB-A684-FE038B05C753}">
      <dgm:prSet/>
      <dgm:spPr/>
      <dgm:t>
        <a:bodyPr/>
        <a:lstStyle/>
        <a:p>
          <a:endParaRPr lang="en-IN">
            <a:solidFill>
              <a:srgbClr val="002060"/>
            </a:solidFill>
          </a:endParaRPr>
        </a:p>
      </dgm:t>
    </dgm:pt>
    <dgm:pt modelId="{B9DADEF0-BCBF-4C62-8A24-15A5191BAF5C}" type="sibTrans" cxnId="{887D74FF-D750-47FB-A684-FE038B05C753}">
      <dgm:prSet/>
      <dgm:spPr/>
      <dgm:t>
        <a:bodyPr/>
        <a:lstStyle/>
        <a:p>
          <a:endParaRPr lang="en-IN">
            <a:solidFill>
              <a:srgbClr val="002060"/>
            </a:solidFill>
          </a:endParaRPr>
        </a:p>
      </dgm:t>
    </dgm:pt>
    <dgm:pt modelId="{A48A8AB1-B22E-42C6-A458-B241AAEA5C52}">
      <dgm:prSet/>
      <dgm:spPr/>
      <dgm:t>
        <a:bodyPr/>
        <a:lstStyle/>
        <a:p>
          <a:r>
            <a:rPr lang="en-IN" dirty="0"/>
            <a:t>Step 4: </a:t>
          </a:r>
        </a:p>
      </dgm:t>
    </dgm:pt>
    <dgm:pt modelId="{20E0E605-A2A8-45CC-A832-3C61132B4D43}" type="parTrans" cxnId="{B4506D99-7F28-4DF5-A894-C5A63EE5620E}">
      <dgm:prSet/>
      <dgm:spPr/>
      <dgm:t>
        <a:bodyPr/>
        <a:lstStyle/>
        <a:p>
          <a:endParaRPr lang="en-IN"/>
        </a:p>
      </dgm:t>
    </dgm:pt>
    <dgm:pt modelId="{606B34A5-8844-4FE1-AE37-53DAE2BB25B8}" type="sibTrans" cxnId="{B4506D99-7F28-4DF5-A894-C5A63EE5620E}">
      <dgm:prSet/>
      <dgm:spPr/>
      <dgm:t>
        <a:bodyPr/>
        <a:lstStyle/>
        <a:p>
          <a:endParaRPr lang="en-IN"/>
        </a:p>
      </dgm:t>
    </dgm:pt>
    <dgm:pt modelId="{C1EEC519-E8E6-4B26-A03E-8A40A97071A6}">
      <dgm:prSet/>
      <dgm:spPr/>
      <dgm:t>
        <a:bodyPr/>
        <a:lstStyle/>
        <a:p>
          <a:r>
            <a:rPr lang="en-IN" dirty="0"/>
            <a:t>Step 5:</a:t>
          </a:r>
        </a:p>
      </dgm:t>
    </dgm:pt>
    <dgm:pt modelId="{C84CED27-A13D-4561-92B5-DD806E7DC873}" type="parTrans" cxnId="{7D340C77-2B0B-4FE9-9239-5C5145FB7F4D}">
      <dgm:prSet/>
      <dgm:spPr/>
      <dgm:t>
        <a:bodyPr/>
        <a:lstStyle/>
        <a:p>
          <a:endParaRPr lang="en-IN"/>
        </a:p>
      </dgm:t>
    </dgm:pt>
    <dgm:pt modelId="{5F79C81F-2CE2-477A-A3F6-00A9465F5B02}" type="sibTrans" cxnId="{7D340C77-2B0B-4FE9-9239-5C5145FB7F4D}">
      <dgm:prSet/>
      <dgm:spPr/>
      <dgm:t>
        <a:bodyPr/>
        <a:lstStyle/>
        <a:p>
          <a:endParaRPr lang="en-IN"/>
        </a:p>
      </dgm:t>
    </dgm:pt>
    <dgm:pt modelId="{20214EC3-6BAA-49DA-8BD5-2ED70E077120}">
      <dgm:prSet/>
      <dgm:spPr/>
      <dgm:t>
        <a:bodyPr/>
        <a:lstStyle/>
        <a:p>
          <a:r>
            <a:rPr lang="en-IN" dirty="0"/>
            <a:t>Step 6:</a:t>
          </a:r>
        </a:p>
      </dgm:t>
    </dgm:pt>
    <dgm:pt modelId="{A40DA5F6-ABAA-4080-ADC9-A00742F9A90E}" type="parTrans" cxnId="{AF4F92E5-D72D-46A9-92ED-AB050572E346}">
      <dgm:prSet/>
      <dgm:spPr/>
      <dgm:t>
        <a:bodyPr/>
        <a:lstStyle/>
        <a:p>
          <a:endParaRPr lang="en-IN"/>
        </a:p>
      </dgm:t>
    </dgm:pt>
    <dgm:pt modelId="{94C4A28D-03DA-46FF-8437-801E79D7EF46}" type="sibTrans" cxnId="{AF4F92E5-D72D-46A9-92ED-AB050572E346}">
      <dgm:prSet/>
      <dgm:spPr/>
      <dgm:t>
        <a:bodyPr/>
        <a:lstStyle/>
        <a:p>
          <a:endParaRPr lang="en-IN"/>
        </a:p>
      </dgm:t>
    </dgm:pt>
    <dgm:pt modelId="{CD0913EF-7B78-46A0-81DF-A077C5F6D5B9}">
      <dgm:prSet/>
      <dgm:spPr/>
      <dgm:t>
        <a:bodyPr/>
        <a:lstStyle/>
        <a:p>
          <a:r>
            <a:rPr lang="en-IN" dirty="0"/>
            <a:t>Step 7:</a:t>
          </a:r>
        </a:p>
      </dgm:t>
    </dgm:pt>
    <dgm:pt modelId="{1B6E8629-DEF7-40C7-84A2-485A799FBCC5}" type="parTrans" cxnId="{BAE86B46-7287-45EF-88E5-46A6DD7BBA53}">
      <dgm:prSet/>
      <dgm:spPr/>
      <dgm:t>
        <a:bodyPr/>
        <a:lstStyle/>
        <a:p>
          <a:endParaRPr lang="en-IN"/>
        </a:p>
      </dgm:t>
    </dgm:pt>
    <dgm:pt modelId="{2870E8DF-7F79-43FC-A899-EBC0C54F1BFF}" type="sibTrans" cxnId="{BAE86B46-7287-45EF-88E5-46A6DD7BBA53}">
      <dgm:prSet/>
      <dgm:spPr/>
      <dgm:t>
        <a:bodyPr/>
        <a:lstStyle/>
        <a:p>
          <a:endParaRPr lang="en-IN"/>
        </a:p>
      </dgm:t>
    </dgm:pt>
    <dgm:pt modelId="{96D53813-C6F4-41FC-A20B-58ABB22D9FEE}">
      <dgm:prSet/>
      <dgm:spPr/>
      <dgm:t>
        <a:bodyPr/>
        <a:lstStyle/>
        <a:p>
          <a:r>
            <a:rPr lang="en-IN" dirty="0"/>
            <a:t>Step 8:</a:t>
          </a:r>
        </a:p>
      </dgm:t>
    </dgm:pt>
    <dgm:pt modelId="{2D8E690A-D273-45CD-8218-BE1935BED419}" type="parTrans" cxnId="{41FC1192-9598-4737-89E0-ABC878587C0C}">
      <dgm:prSet/>
      <dgm:spPr/>
      <dgm:t>
        <a:bodyPr/>
        <a:lstStyle/>
        <a:p>
          <a:endParaRPr lang="en-IN"/>
        </a:p>
      </dgm:t>
    </dgm:pt>
    <dgm:pt modelId="{78F37365-E068-4EB2-9961-E576631C4021}" type="sibTrans" cxnId="{41FC1192-9598-4737-89E0-ABC878587C0C}">
      <dgm:prSet/>
      <dgm:spPr/>
      <dgm:t>
        <a:bodyPr/>
        <a:lstStyle/>
        <a:p>
          <a:endParaRPr lang="en-IN"/>
        </a:p>
      </dgm:t>
    </dgm:pt>
    <dgm:pt modelId="{41C70EA3-9561-4BB0-88B0-4F02592C7D4D}">
      <dgm:prSet/>
      <dgm:spPr/>
      <dgm:t>
        <a:bodyPr/>
        <a:lstStyle/>
        <a:p>
          <a:r>
            <a:rPr lang="en-US" spc="-25" dirty="0">
              <a:latin typeface="Times New Roman"/>
              <a:cs typeface="Times New Roman"/>
            </a:rPr>
            <a:t>Application</a:t>
          </a:r>
          <a:r>
            <a:rPr lang="en-US" spc="-58" dirty="0">
              <a:latin typeface="Times New Roman"/>
              <a:cs typeface="Times New Roman"/>
            </a:rPr>
            <a:t> </a:t>
          </a:r>
          <a:r>
            <a:rPr lang="en-US" dirty="0">
              <a:latin typeface="Times New Roman"/>
              <a:cs typeface="Times New Roman"/>
            </a:rPr>
            <a:t>in</a:t>
          </a:r>
          <a:r>
            <a:rPr lang="en-US" spc="-58" dirty="0">
              <a:latin typeface="Times New Roman"/>
              <a:cs typeface="Times New Roman"/>
            </a:rPr>
            <a:t> </a:t>
          </a:r>
          <a:r>
            <a:rPr lang="en-US" dirty="0">
              <a:latin typeface="Times New Roman"/>
              <a:cs typeface="Times New Roman"/>
            </a:rPr>
            <a:t>Form-</a:t>
          </a:r>
          <a:r>
            <a:rPr lang="en-US" spc="-129" dirty="0">
              <a:latin typeface="Times New Roman"/>
              <a:cs typeface="Times New Roman"/>
            </a:rPr>
            <a:t>F</a:t>
          </a:r>
          <a:r>
            <a:rPr lang="en-US" spc="-58" dirty="0">
              <a:latin typeface="Times New Roman"/>
              <a:cs typeface="Times New Roman"/>
            </a:rPr>
            <a:t> </a:t>
          </a:r>
          <a:r>
            <a:rPr lang="en-US" dirty="0">
              <a:latin typeface="Times New Roman"/>
              <a:cs typeface="Times New Roman"/>
            </a:rPr>
            <a:t>to</a:t>
          </a:r>
          <a:r>
            <a:rPr lang="en-US" spc="-58" dirty="0">
              <a:latin typeface="Times New Roman"/>
              <a:cs typeface="Times New Roman"/>
            </a:rPr>
            <a:t> </a:t>
          </a:r>
          <a:r>
            <a:rPr lang="en-US" spc="-167" dirty="0">
              <a:latin typeface="Times New Roman"/>
              <a:cs typeface="Times New Roman"/>
            </a:rPr>
            <a:t>SEZ</a:t>
          </a:r>
          <a:r>
            <a:rPr lang="en-US" spc="-52" dirty="0">
              <a:latin typeface="Times New Roman"/>
              <a:cs typeface="Times New Roman"/>
            </a:rPr>
            <a:t> </a:t>
          </a:r>
          <a:r>
            <a:rPr lang="en-US" spc="-13" dirty="0">
              <a:latin typeface="Times New Roman"/>
              <a:cs typeface="Times New Roman"/>
            </a:rPr>
            <a:t>authorities</a:t>
          </a:r>
          <a:endParaRPr lang="en-IN" dirty="0"/>
        </a:p>
      </dgm:t>
    </dgm:pt>
    <dgm:pt modelId="{E89B51C5-1180-402A-8AB2-8E3F10D171E6}" type="parTrans" cxnId="{C225DCD9-7F55-45FF-8B47-C0D3FF3386FF}">
      <dgm:prSet/>
      <dgm:spPr/>
      <dgm:t>
        <a:bodyPr/>
        <a:lstStyle/>
        <a:p>
          <a:endParaRPr lang="en-IN"/>
        </a:p>
      </dgm:t>
    </dgm:pt>
    <dgm:pt modelId="{2CB56ED7-FC47-426C-A84D-DA7ECA83F665}" type="sibTrans" cxnId="{C225DCD9-7F55-45FF-8B47-C0D3FF3386FF}">
      <dgm:prSet/>
      <dgm:spPr/>
      <dgm:t>
        <a:bodyPr/>
        <a:lstStyle/>
        <a:p>
          <a:endParaRPr lang="en-IN"/>
        </a:p>
      </dgm:t>
    </dgm:pt>
    <dgm:pt modelId="{BE123C35-9D58-4948-8D91-464FB8FA520F}">
      <dgm:prSet/>
      <dgm:spPr/>
      <dgm:t>
        <a:bodyPr/>
        <a:lstStyle/>
        <a:p>
          <a:r>
            <a:rPr lang="en-IN" spc="-25" dirty="0">
              <a:solidFill>
                <a:srgbClr val="FFFFFF"/>
              </a:solidFill>
              <a:latin typeface="Times New Roman"/>
              <a:cs typeface="Times New Roman"/>
            </a:rPr>
            <a:t>Application</a:t>
          </a:r>
          <a:r>
            <a:rPr lang="en-IN" spc="-38" dirty="0">
              <a:solidFill>
                <a:srgbClr val="FFFFFF"/>
              </a:solidFill>
              <a:latin typeface="Times New Roman"/>
              <a:cs typeface="Times New Roman"/>
            </a:rPr>
            <a:t> </a:t>
          </a:r>
          <a:r>
            <a:rPr lang="en-IN" dirty="0">
              <a:solidFill>
                <a:srgbClr val="FFFFFF"/>
              </a:solidFill>
              <a:latin typeface="Times New Roman"/>
              <a:cs typeface="Times New Roman"/>
            </a:rPr>
            <a:t>to</a:t>
          </a:r>
          <a:r>
            <a:rPr lang="en-IN" spc="-32" dirty="0">
              <a:solidFill>
                <a:srgbClr val="FFFFFF"/>
              </a:solidFill>
              <a:latin typeface="Times New Roman"/>
              <a:cs typeface="Times New Roman"/>
            </a:rPr>
            <a:t> </a:t>
          </a:r>
          <a:r>
            <a:rPr lang="en-IN" spc="-135" dirty="0">
              <a:solidFill>
                <a:srgbClr val="FFFFFF"/>
              </a:solidFill>
              <a:latin typeface="Times New Roman"/>
              <a:cs typeface="Times New Roman"/>
            </a:rPr>
            <a:t>IFSC</a:t>
          </a:r>
          <a:r>
            <a:rPr lang="en-IN" spc="-38" dirty="0">
              <a:solidFill>
                <a:srgbClr val="FFFFFF"/>
              </a:solidFill>
              <a:latin typeface="Times New Roman"/>
              <a:cs typeface="Times New Roman"/>
            </a:rPr>
            <a:t> </a:t>
          </a:r>
          <a:r>
            <a:rPr lang="en-IN" spc="-13" dirty="0">
              <a:solidFill>
                <a:srgbClr val="FFFFFF"/>
              </a:solidFill>
              <a:latin typeface="Times New Roman"/>
              <a:cs typeface="Times New Roman"/>
            </a:rPr>
            <a:t>Authority</a:t>
          </a:r>
          <a:endParaRPr lang="en-IN" dirty="0"/>
        </a:p>
      </dgm:t>
    </dgm:pt>
    <dgm:pt modelId="{BC1DA13F-66D5-488D-B40B-15510EB4B112}" type="parTrans" cxnId="{9D83582B-C629-4659-AA71-CEF995996D4A}">
      <dgm:prSet/>
      <dgm:spPr/>
      <dgm:t>
        <a:bodyPr/>
        <a:lstStyle/>
        <a:p>
          <a:endParaRPr lang="en-IN"/>
        </a:p>
      </dgm:t>
    </dgm:pt>
    <dgm:pt modelId="{6777ECA8-E372-424E-A5A1-F146A754ED4C}" type="sibTrans" cxnId="{9D83582B-C629-4659-AA71-CEF995996D4A}">
      <dgm:prSet/>
      <dgm:spPr/>
      <dgm:t>
        <a:bodyPr/>
        <a:lstStyle/>
        <a:p>
          <a:endParaRPr lang="en-IN"/>
        </a:p>
      </dgm:t>
    </dgm:pt>
    <dgm:pt modelId="{E77628D3-EABA-45C1-BB1D-44B8F2EFCCA9}">
      <dgm:prSet/>
      <dgm:spPr/>
      <dgm:t>
        <a:bodyPr/>
        <a:lstStyle/>
        <a:p>
          <a:r>
            <a:rPr lang="en-US" spc="-167" dirty="0">
              <a:latin typeface="Times New Roman"/>
              <a:cs typeface="Times New Roman"/>
            </a:rPr>
            <a:t>SEZ</a:t>
          </a:r>
          <a:r>
            <a:rPr lang="en-US" spc="-83" dirty="0">
              <a:latin typeface="Times New Roman"/>
              <a:cs typeface="Times New Roman"/>
            </a:rPr>
            <a:t> </a:t>
          </a:r>
          <a:r>
            <a:rPr lang="en-US" spc="-13" dirty="0">
              <a:latin typeface="Times New Roman"/>
              <a:cs typeface="Times New Roman"/>
            </a:rPr>
            <a:t>Authority</a:t>
          </a:r>
          <a:r>
            <a:rPr lang="en-US" spc="-77" dirty="0">
              <a:latin typeface="Times New Roman"/>
              <a:cs typeface="Times New Roman"/>
            </a:rPr>
            <a:t> </a:t>
          </a:r>
          <a:r>
            <a:rPr lang="en-US" dirty="0">
              <a:latin typeface="Times New Roman"/>
              <a:cs typeface="Times New Roman"/>
            </a:rPr>
            <a:t>to</a:t>
          </a:r>
          <a:r>
            <a:rPr lang="en-US" spc="-77" dirty="0">
              <a:latin typeface="Times New Roman"/>
              <a:cs typeface="Times New Roman"/>
            </a:rPr>
            <a:t> </a:t>
          </a:r>
          <a:r>
            <a:rPr lang="en-US" dirty="0">
              <a:latin typeface="Times New Roman"/>
              <a:cs typeface="Times New Roman"/>
            </a:rPr>
            <a:t>issue</a:t>
          </a:r>
          <a:r>
            <a:rPr lang="en-US" spc="-77" dirty="0">
              <a:latin typeface="Times New Roman"/>
              <a:cs typeface="Times New Roman"/>
            </a:rPr>
            <a:t> </a:t>
          </a:r>
          <a:r>
            <a:rPr lang="en-US" spc="-25" dirty="0">
              <a:latin typeface="Times New Roman"/>
              <a:cs typeface="Times New Roman"/>
            </a:rPr>
            <a:t>Final</a:t>
          </a:r>
          <a:r>
            <a:rPr lang="en-US" spc="-77" dirty="0">
              <a:latin typeface="Times New Roman"/>
              <a:cs typeface="Times New Roman"/>
            </a:rPr>
            <a:t> </a:t>
          </a:r>
          <a:r>
            <a:rPr lang="en-US" dirty="0">
              <a:latin typeface="Times New Roman"/>
              <a:cs typeface="Times New Roman"/>
            </a:rPr>
            <a:t>Letter</a:t>
          </a:r>
          <a:r>
            <a:rPr lang="en-US" spc="-77" dirty="0">
              <a:latin typeface="Times New Roman"/>
              <a:cs typeface="Times New Roman"/>
            </a:rPr>
            <a:t> </a:t>
          </a:r>
          <a:r>
            <a:rPr lang="en-US" spc="-38" dirty="0">
              <a:latin typeface="Times New Roman"/>
              <a:cs typeface="Times New Roman"/>
            </a:rPr>
            <a:t>of</a:t>
          </a:r>
          <a:r>
            <a:rPr lang="en-US" spc="-77" dirty="0">
              <a:latin typeface="Times New Roman"/>
              <a:cs typeface="Times New Roman"/>
            </a:rPr>
            <a:t> </a:t>
          </a:r>
          <a:r>
            <a:rPr lang="en-US" spc="-38" dirty="0">
              <a:latin typeface="Times New Roman"/>
              <a:cs typeface="Times New Roman"/>
            </a:rPr>
            <a:t>Approval</a:t>
          </a:r>
          <a:r>
            <a:rPr lang="en-US" spc="-77" dirty="0">
              <a:latin typeface="Times New Roman"/>
              <a:cs typeface="Times New Roman"/>
            </a:rPr>
            <a:t> </a:t>
          </a:r>
          <a:r>
            <a:rPr lang="en-US" spc="-13" dirty="0">
              <a:latin typeface="Times New Roman"/>
              <a:cs typeface="Times New Roman"/>
            </a:rPr>
            <a:t>(LoA)</a:t>
          </a:r>
          <a:endParaRPr lang="en-IN" dirty="0"/>
        </a:p>
      </dgm:t>
    </dgm:pt>
    <dgm:pt modelId="{C7C23F40-6891-487C-9EEF-02FF6416D238}" type="parTrans" cxnId="{6212F828-1441-48E3-8090-5FFEC8DC2312}">
      <dgm:prSet/>
      <dgm:spPr/>
      <dgm:t>
        <a:bodyPr/>
        <a:lstStyle/>
        <a:p>
          <a:endParaRPr lang="en-IN"/>
        </a:p>
      </dgm:t>
    </dgm:pt>
    <dgm:pt modelId="{021E995E-9970-4CD7-BF40-01D95C28C2F9}" type="sibTrans" cxnId="{6212F828-1441-48E3-8090-5FFEC8DC2312}">
      <dgm:prSet/>
      <dgm:spPr/>
      <dgm:t>
        <a:bodyPr/>
        <a:lstStyle/>
        <a:p>
          <a:endParaRPr lang="en-IN"/>
        </a:p>
      </dgm:t>
    </dgm:pt>
    <dgm:pt modelId="{8C21E9AB-DEE5-4B9B-AC9D-2D1247F71E74}">
      <dgm:prSet/>
      <dgm:spPr/>
      <dgm:t>
        <a:bodyPr/>
        <a:lstStyle/>
        <a:p>
          <a:r>
            <a:rPr lang="en-US" spc="-13" dirty="0">
              <a:solidFill>
                <a:srgbClr val="FFFFFF"/>
              </a:solidFill>
              <a:latin typeface="Times New Roman"/>
              <a:cs typeface="Times New Roman"/>
            </a:rPr>
            <a:t>Finalization</a:t>
          </a:r>
          <a:r>
            <a:rPr lang="en-US" dirty="0">
              <a:solidFill>
                <a:srgbClr val="FFFFFF"/>
              </a:solidFill>
              <a:latin typeface="Times New Roman"/>
              <a:cs typeface="Times New Roman"/>
            </a:rPr>
            <a:t>	</a:t>
          </a:r>
          <a:r>
            <a:rPr lang="en-US" spc="-32" dirty="0">
              <a:solidFill>
                <a:srgbClr val="FFFFFF"/>
              </a:solidFill>
              <a:latin typeface="Times New Roman"/>
              <a:cs typeface="Times New Roman"/>
            </a:rPr>
            <a:t>of</a:t>
          </a:r>
          <a:r>
            <a:rPr lang="en-US" dirty="0">
              <a:solidFill>
                <a:srgbClr val="FFFFFF"/>
              </a:solidFill>
              <a:latin typeface="Times New Roman"/>
              <a:cs typeface="Times New Roman"/>
            </a:rPr>
            <a:t>	</a:t>
          </a:r>
          <a:r>
            <a:rPr lang="en-US" spc="-13" dirty="0">
              <a:solidFill>
                <a:srgbClr val="FFFFFF"/>
              </a:solidFill>
              <a:latin typeface="Times New Roman"/>
              <a:cs typeface="Times New Roman"/>
            </a:rPr>
            <a:t>space</a:t>
          </a:r>
          <a:r>
            <a:rPr lang="en-US" dirty="0">
              <a:solidFill>
                <a:srgbClr val="FFFFFF"/>
              </a:solidFill>
              <a:latin typeface="Times New Roman"/>
              <a:cs typeface="Times New Roman"/>
            </a:rPr>
            <a:t>	</a:t>
          </a:r>
          <a:r>
            <a:rPr lang="en-US" spc="-25" dirty="0">
              <a:solidFill>
                <a:srgbClr val="FFFFFF"/>
              </a:solidFill>
              <a:latin typeface="Times New Roman"/>
              <a:cs typeface="Times New Roman"/>
            </a:rPr>
            <a:t>with</a:t>
          </a:r>
          <a:r>
            <a:rPr lang="en-US" dirty="0">
              <a:solidFill>
                <a:srgbClr val="FFFFFF"/>
              </a:solidFill>
              <a:latin typeface="Times New Roman"/>
              <a:cs typeface="Times New Roman"/>
            </a:rPr>
            <a:t>	</a:t>
          </a:r>
          <a:r>
            <a:rPr lang="en-US" spc="-32" dirty="0">
              <a:solidFill>
                <a:srgbClr val="FFFFFF"/>
              </a:solidFill>
              <a:latin typeface="Times New Roman"/>
              <a:cs typeface="Times New Roman"/>
            </a:rPr>
            <a:t>the</a:t>
          </a:r>
          <a:r>
            <a:rPr lang="en-US" dirty="0">
              <a:solidFill>
                <a:srgbClr val="FFFFFF"/>
              </a:solidFill>
              <a:latin typeface="Times New Roman"/>
              <a:cs typeface="Times New Roman"/>
            </a:rPr>
            <a:t>	</a:t>
          </a:r>
          <a:r>
            <a:rPr lang="en-US" spc="-13" dirty="0">
              <a:solidFill>
                <a:srgbClr val="FFFFFF"/>
              </a:solidFill>
              <a:latin typeface="Times New Roman"/>
              <a:cs typeface="Times New Roman"/>
            </a:rPr>
            <a:t>developer</a:t>
          </a:r>
          <a:r>
            <a:rPr lang="en-US" dirty="0">
              <a:solidFill>
                <a:srgbClr val="FFFFFF"/>
              </a:solidFill>
              <a:latin typeface="Times New Roman"/>
              <a:cs typeface="Times New Roman"/>
            </a:rPr>
            <a:t>	</a:t>
          </a:r>
          <a:r>
            <a:rPr lang="en-US" spc="-32" dirty="0">
              <a:solidFill>
                <a:srgbClr val="FFFFFF"/>
              </a:solidFill>
              <a:latin typeface="Times New Roman"/>
              <a:cs typeface="Times New Roman"/>
            </a:rPr>
            <a:t>and </a:t>
          </a:r>
          <a:r>
            <a:rPr lang="en-US" dirty="0">
              <a:solidFill>
                <a:srgbClr val="FFFFFF"/>
              </a:solidFill>
              <a:latin typeface="Times New Roman"/>
              <a:cs typeface="Times New Roman"/>
            </a:rPr>
            <a:t>entering</a:t>
          </a:r>
          <a:r>
            <a:rPr lang="en-US" spc="32" dirty="0">
              <a:solidFill>
                <a:srgbClr val="FFFFFF"/>
              </a:solidFill>
              <a:latin typeface="Times New Roman"/>
              <a:cs typeface="Times New Roman"/>
            </a:rPr>
            <a:t> </a:t>
          </a:r>
          <a:r>
            <a:rPr lang="en-US" dirty="0">
              <a:solidFill>
                <a:srgbClr val="FFFFFF"/>
              </a:solidFill>
              <a:latin typeface="Times New Roman"/>
              <a:cs typeface="Times New Roman"/>
            </a:rPr>
            <a:t>into</a:t>
          </a:r>
          <a:r>
            <a:rPr lang="en-US" spc="32" dirty="0">
              <a:solidFill>
                <a:srgbClr val="FFFFFF"/>
              </a:solidFill>
              <a:latin typeface="Times New Roman"/>
              <a:cs typeface="Times New Roman"/>
            </a:rPr>
            <a:t> </a:t>
          </a:r>
          <a:r>
            <a:rPr lang="en-US" dirty="0">
              <a:solidFill>
                <a:srgbClr val="FFFFFF"/>
              </a:solidFill>
              <a:latin typeface="Times New Roman"/>
              <a:cs typeface="Times New Roman"/>
            </a:rPr>
            <a:t>an</a:t>
          </a:r>
          <a:r>
            <a:rPr lang="en-US" spc="32" dirty="0">
              <a:solidFill>
                <a:srgbClr val="FFFFFF"/>
              </a:solidFill>
              <a:latin typeface="Times New Roman"/>
              <a:cs typeface="Times New Roman"/>
            </a:rPr>
            <a:t> </a:t>
          </a:r>
          <a:r>
            <a:rPr lang="en-US" spc="-13" dirty="0">
              <a:solidFill>
                <a:srgbClr val="FFFFFF"/>
              </a:solidFill>
              <a:latin typeface="Times New Roman"/>
              <a:cs typeface="Times New Roman"/>
            </a:rPr>
            <a:t>agreement</a:t>
          </a:r>
          <a:endParaRPr lang="en-IN" dirty="0"/>
        </a:p>
      </dgm:t>
    </dgm:pt>
    <dgm:pt modelId="{8F7618DE-DEE8-4586-841C-F84CB8082EAD}" type="parTrans" cxnId="{86C7B61E-A08F-4D20-800E-051420DE7BE7}">
      <dgm:prSet/>
      <dgm:spPr/>
      <dgm:t>
        <a:bodyPr/>
        <a:lstStyle/>
        <a:p>
          <a:endParaRPr lang="en-IN"/>
        </a:p>
      </dgm:t>
    </dgm:pt>
    <dgm:pt modelId="{DD845016-67D2-4CBA-B962-FC522DCFC891}" type="sibTrans" cxnId="{86C7B61E-A08F-4D20-800E-051420DE7BE7}">
      <dgm:prSet/>
      <dgm:spPr/>
      <dgm:t>
        <a:bodyPr/>
        <a:lstStyle/>
        <a:p>
          <a:endParaRPr lang="en-IN"/>
        </a:p>
      </dgm:t>
    </dgm:pt>
    <dgm:pt modelId="{2F588300-E09F-44C2-B3B6-2DE5E163463A}">
      <dgm:prSet/>
      <dgm:spPr/>
      <dgm:t>
        <a:bodyPr/>
        <a:lstStyle/>
        <a:p>
          <a:r>
            <a:rPr lang="en-US" dirty="0">
              <a:latin typeface="Times New Roman"/>
              <a:cs typeface="Times New Roman"/>
            </a:rPr>
            <a:t>Obtaining</a:t>
          </a:r>
          <a:r>
            <a:rPr lang="en-US" spc="353" dirty="0">
              <a:latin typeface="Times New Roman"/>
              <a:cs typeface="Times New Roman"/>
            </a:rPr>
            <a:t> </a:t>
          </a:r>
          <a:r>
            <a:rPr lang="en-US" dirty="0">
              <a:latin typeface="Times New Roman"/>
              <a:cs typeface="Times New Roman"/>
            </a:rPr>
            <a:t>approval</a:t>
          </a:r>
          <a:r>
            <a:rPr lang="en-US" spc="359" dirty="0">
              <a:latin typeface="Times New Roman"/>
              <a:cs typeface="Times New Roman"/>
            </a:rPr>
            <a:t> </a:t>
          </a:r>
          <a:r>
            <a:rPr lang="en-US" dirty="0">
              <a:latin typeface="Times New Roman"/>
              <a:cs typeface="Times New Roman"/>
            </a:rPr>
            <a:t>from</a:t>
          </a:r>
          <a:r>
            <a:rPr lang="en-US" spc="359" dirty="0">
              <a:latin typeface="Times New Roman"/>
              <a:cs typeface="Times New Roman"/>
            </a:rPr>
            <a:t> </a:t>
          </a:r>
          <a:r>
            <a:rPr lang="en-US" dirty="0">
              <a:latin typeface="Times New Roman"/>
              <a:cs typeface="Times New Roman"/>
            </a:rPr>
            <a:t>financial</a:t>
          </a:r>
          <a:r>
            <a:rPr lang="en-US" spc="359" dirty="0">
              <a:latin typeface="Times New Roman"/>
              <a:cs typeface="Times New Roman"/>
            </a:rPr>
            <a:t> </a:t>
          </a:r>
          <a:r>
            <a:rPr lang="en-US" dirty="0">
              <a:latin typeface="Times New Roman"/>
              <a:cs typeface="Times New Roman"/>
            </a:rPr>
            <a:t>services</a:t>
          </a:r>
          <a:r>
            <a:rPr lang="en-US" spc="353" dirty="0">
              <a:latin typeface="Times New Roman"/>
              <a:cs typeface="Times New Roman"/>
            </a:rPr>
            <a:t> </a:t>
          </a:r>
          <a:r>
            <a:rPr lang="en-US" spc="-13" dirty="0">
              <a:latin typeface="Times New Roman"/>
              <a:cs typeface="Times New Roman"/>
            </a:rPr>
            <a:t>regulator </a:t>
          </a:r>
          <a:r>
            <a:rPr lang="en-US" dirty="0">
              <a:latin typeface="Times New Roman"/>
              <a:cs typeface="Times New Roman"/>
            </a:rPr>
            <a:t>and</a:t>
          </a:r>
          <a:r>
            <a:rPr lang="en-US" spc="19" dirty="0">
              <a:latin typeface="Times New Roman"/>
              <a:cs typeface="Times New Roman"/>
            </a:rPr>
            <a:t> </a:t>
          </a:r>
          <a:r>
            <a:rPr lang="en-US" dirty="0">
              <a:latin typeface="Times New Roman"/>
              <a:cs typeface="Times New Roman"/>
            </a:rPr>
            <a:t>commencement</a:t>
          </a:r>
          <a:r>
            <a:rPr lang="en-US" spc="25" dirty="0">
              <a:latin typeface="Times New Roman"/>
              <a:cs typeface="Times New Roman"/>
            </a:rPr>
            <a:t> </a:t>
          </a:r>
          <a:r>
            <a:rPr lang="en-US" spc="-38" dirty="0">
              <a:latin typeface="Times New Roman"/>
              <a:cs typeface="Times New Roman"/>
            </a:rPr>
            <a:t>of</a:t>
          </a:r>
          <a:r>
            <a:rPr lang="en-US" spc="19" dirty="0">
              <a:latin typeface="Times New Roman"/>
              <a:cs typeface="Times New Roman"/>
            </a:rPr>
            <a:t> </a:t>
          </a:r>
          <a:r>
            <a:rPr lang="en-US" spc="-13" dirty="0">
              <a:latin typeface="Times New Roman"/>
              <a:cs typeface="Times New Roman"/>
            </a:rPr>
            <a:t>business</a:t>
          </a:r>
          <a:endParaRPr lang="en-IN" dirty="0"/>
        </a:p>
      </dgm:t>
    </dgm:pt>
    <dgm:pt modelId="{723905C7-FC9E-400C-9082-FDF0C8D87E50}" type="parTrans" cxnId="{61F9AF3F-00FB-440C-8E85-47133D87F724}">
      <dgm:prSet/>
      <dgm:spPr/>
      <dgm:t>
        <a:bodyPr/>
        <a:lstStyle/>
        <a:p>
          <a:endParaRPr lang="en-IN"/>
        </a:p>
      </dgm:t>
    </dgm:pt>
    <dgm:pt modelId="{F4D98CB9-4789-4B81-BC2C-57E557AF8A92}" type="sibTrans" cxnId="{61F9AF3F-00FB-440C-8E85-47133D87F724}">
      <dgm:prSet/>
      <dgm:spPr/>
      <dgm:t>
        <a:bodyPr/>
        <a:lstStyle/>
        <a:p>
          <a:endParaRPr lang="en-IN"/>
        </a:p>
      </dgm:t>
    </dgm:pt>
    <dgm:pt modelId="{6466EC5A-77D5-4B1C-8365-74B9A833E160}" type="pres">
      <dgm:prSet presAssocID="{8D97A95B-251F-4677-966E-CECD4FA2C66A}" presName="linearFlow" presStyleCnt="0">
        <dgm:presLayoutVars>
          <dgm:dir/>
          <dgm:animLvl val="lvl"/>
          <dgm:resizeHandles val="exact"/>
        </dgm:presLayoutVars>
      </dgm:prSet>
      <dgm:spPr/>
    </dgm:pt>
    <dgm:pt modelId="{9342591A-3C5B-4321-BD45-D157425AFF3A}" type="pres">
      <dgm:prSet presAssocID="{AA1FA44C-DEEE-4ACA-A801-F72B37270996}" presName="composite" presStyleCnt="0"/>
      <dgm:spPr/>
    </dgm:pt>
    <dgm:pt modelId="{B1F13570-1AB4-4E00-A52D-B2B07DEE5676}" type="pres">
      <dgm:prSet presAssocID="{AA1FA44C-DEEE-4ACA-A801-F72B37270996}" presName="parentText" presStyleLbl="alignNode1" presStyleIdx="0" presStyleCnt="8">
        <dgm:presLayoutVars>
          <dgm:chMax val="1"/>
          <dgm:bulletEnabled val="1"/>
        </dgm:presLayoutVars>
      </dgm:prSet>
      <dgm:spPr/>
    </dgm:pt>
    <dgm:pt modelId="{9FA53274-6E80-498C-A6AC-A9C23B9D2234}" type="pres">
      <dgm:prSet presAssocID="{AA1FA44C-DEEE-4ACA-A801-F72B37270996}" presName="descendantText" presStyleLbl="alignAcc1" presStyleIdx="0" presStyleCnt="8">
        <dgm:presLayoutVars>
          <dgm:bulletEnabled val="1"/>
        </dgm:presLayoutVars>
      </dgm:prSet>
      <dgm:spPr/>
    </dgm:pt>
    <dgm:pt modelId="{18D3FF44-419F-4264-9A92-7DC1E1360E37}" type="pres">
      <dgm:prSet presAssocID="{B1A69C08-8020-4F62-9E7E-D4F6DFB08FDD}" presName="sp" presStyleCnt="0"/>
      <dgm:spPr/>
    </dgm:pt>
    <dgm:pt modelId="{5DB6662F-C4A0-40C2-A204-9951ECAE3236}" type="pres">
      <dgm:prSet presAssocID="{A0EAC8CC-C06B-402C-BA85-2A1E5BF00E00}" presName="composite" presStyleCnt="0"/>
      <dgm:spPr/>
    </dgm:pt>
    <dgm:pt modelId="{3A1E136F-DA49-4B0B-9307-6B1B1B034A88}" type="pres">
      <dgm:prSet presAssocID="{A0EAC8CC-C06B-402C-BA85-2A1E5BF00E00}" presName="parentText" presStyleLbl="alignNode1" presStyleIdx="1" presStyleCnt="8">
        <dgm:presLayoutVars>
          <dgm:chMax val="1"/>
          <dgm:bulletEnabled val="1"/>
        </dgm:presLayoutVars>
      </dgm:prSet>
      <dgm:spPr/>
    </dgm:pt>
    <dgm:pt modelId="{9C81D361-AA1D-4D82-B3DB-DC59FF64F814}" type="pres">
      <dgm:prSet presAssocID="{A0EAC8CC-C06B-402C-BA85-2A1E5BF00E00}" presName="descendantText" presStyleLbl="alignAcc1" presStyleIdx="1" presStyleCnt="8">
        <dgm:presLayoutVars>
          <dgm:bulletEnabled val="1"/>
        </dgm:presLayoutVars>
      </dgm:prSet>
      <dgm:spPr/>
    </dgm:pt>
    <dgm:pt modelId="{63DC4885-518C-4487-9E72-2AFD6E348B66}" type="pres">
      <dgm:prSet presAssocID="{72198A7D-D9C8-48EB-AA10-C0E4B2375627}" presName="sp" presStyleCnt="0"/>
      <dgm:spPr/>
    </dgm:pt>
    <dgm:pt modelId="{B7518A9C-A27F-42AE-BFC5-3AFDEF437D38}" type="pres">
      <dgm:prSet presAssocID="{3F618EA1-A8AC-44BC-A902-A3520BEAEF3C}" presName="composite" presStyleCnt="0"/>
      <dgm:spPr/>
    </dgm:pt>
    <dgm:pt modelId="{BA7BD351-8658-4CAE-970F-70A10BDC09BE}" type="pres">
      <dgm:prSet presAssocID="{3F618EA1-A8AC-44BC-A902-A3520BEAEF3C}" presName="parentText" presStyleLbl="alignNode1" presStyleIdx="2" presStyleCnt="8">
        <dgm:presLayoutVars>
          <dgm:chMax val="1"/>
          <dgm:bulletEnabled val="1"/>
        </dgm:presLayoutVars>
      </dgm:prSet>
      <dgm:spPr/>
    </dgm:pt>
    <dgm:pt modelId="{C06CBA6C-E3D2-4F12-8486-72FEF5D74C36}" type="pres">
      <dgm:prSet presAssocID="{3F618EA1-A8AC-44BC-A902-A3520BEAEF3C}" presName="descendantText" presStyleLbl="alignAcc1" presStyleIdx="2" presStyleCnt="8">
        <dgm:presLayoutVars>
          <dgm:bulletEnabled val="1"/>
        </dgm:presLayoutVars>
      </dgm:prSet>
      <dgm:spPr/>
    </dgm:pt>
    <dgm:pt modelId="{E48B88E9-3432-478E-A5F4-EB582600E2BD}" type="pres">
      <dgm:prSet presAssocID="{03262406-C636-44CF-B8A8-43DA3AE147D2}" presName="sp" presStyleCnt="0"/>
      <dgm:spPr/>
    </dgm:pt>
    <dgm:pt modelId="{987CB292-4655-4041-BA74-C9837DE43ACA}" type="pres">
      <dgm:prSet presAssocID="{A48A8AB1-B22E-42C6-A458-B241AAEA5C52}" presName="composite" presStyleCnt="0"/>
      <dgm:spPr/>
    </dgm:pt>
    <dgm:pt modelId="{22E7296A-02D0-4388-956A-8C777C459B6F}" type="pres">
      <dgm:prSet presAssocID="{A48A8AB1-B22E-42C6-A458-B241AAEA5C52}" presName="parentText" presStyleLbl="alignNode1" presStyleIdx="3" presStyleCnt="8">
        <dgm:presLayoutVars>
          <dgm:chMax val="1"/>
          <dgm:bulletEnabled val="1"/>
        </dgm:presLayoutVars>
      </dgm:prSet>
      <dgm:spPr/>
    </dgm:pt>
    <dgm:pt modelId="{0A4E0F1E-CF86-4B8C-A8DB-13E4DDFBE5AB}" type="pres">
      <dgm:prSet presAssocID="{A48A8AB1-B22E-42C6-A458-B241AAEA5C52}" presName="descendantText" presStyleLbl="alignAcc1" presStyleIdx="3" presStyleCnt="8">
        <dgm:presLayoutVars>
          <dgm:bulletEnabled val="1"/>
        </dgm:presLayoutVars>
      </dgm:prSet>
      <dgm:spPr/>
    </dgm:pt>
    <dgm:pt modelId="{CC72CC66-D6DC-4669-B94C-D77F33968CD8}" type="pres">
      <dgm:prSet presAssocID="{606B34A5-8844-4FE1-AE37-53DAE2BB25B8}" presName="sp" presStyleCnt="0"/>
      <dgm:spPr/>
    </dgm:pt>
    <dgm:pt modelId="{90C4509A-F9B4-4896-8137-16A30F00739E}" type="pres">
      <dgm:prSet presAssocID="{C1EEC519-E8E6-4B26-A03E-8A40A97071A6}" presName="composite" presStyleCnt="0"/>
      <dgm:spPr/>
    </dgm:pt>
    <dgm:pt modelId="{9AEBB6B7-91C2-4B14-BBF8-3B55B3D959D9}" type="pres">
      <dgm:prSet presAssocID="{C1EEC519-E8E6-4B26-A03E-8A40A97071A6}" presName="parentText" presStyleLbl="alignNode1" presStyleIdx="4" presStyleCnt="8">
        <dgm:presLayoutVars>
          <dgm:chMax val="1"/>
          <dgm:bulletEnabled val="1"/>
        </dgm:presLayoutVars>
      </dgm:prSet>
      <dgm:spPr/>
    </dgm:pt>
    <dgm:pt modelId="{FC389578-7EDB-4ABD-87B7-ACCBA249BF44}" type="pres">
      <dgm:prSet presAssocID="{C1EEC519-E8E6-4B26-A03E-8A40A97071A6}" presName="descendantText" presStyleLbl="alignAcc1" presStyleIdx="4" presStyleCnt="8">
        <dgm:presLayoutVars>
          <dgm:bulletEnabled val="1"/>
        </dgm:presLayoutVars>
      </dgm:prSet>
      <dgm:spPr/>
    </dgm:pt>
    <dgm:pt modelId="{8AF237CA-E9F1-4277-8B5F-4FB981B9B636}" type="pres">
      <dgm:prSet presAssocID="{5F79C81F-2CE2-477A-A3F6-00A9465F5B02}" presName="sp" presStyleCnt="0"/>
      <dgm:spPr/>
    </dgm:pt>
    <dgm:pt modelId="{E5271544-E684-4BA5-998D-F00D305F373B}" type="pres">
      <dgm:prSet presAssocID="{20214EC3-6BAA-49DA-8BD5-2ED70E077120}" presName="composite" presStyleCnt="0"/>
      <dgm:spPr/>
    </dgm:pt>
    <dgm:pt modelId="{52544BB8-807C-4E31-BA7A-21E98B6C4CB6}" type="pres">
      <dgm:prSet presAssocID="{20214EC3-6BAA-49DA-8BD5-2ED70E077120}" presName="parentText" presStyleLbl="alignNode1" presStyleIdx="5" presStyleCnt="8">
        <dgm:presLayoutVars>
          <dgm:chMax val="1"/>
          <dgm:bulletEnabled val="1"/>
        </dgm:presLayoutVars>
      </dgm:prSet>
      <dgm:spPr/>
    </dgm:pt>
    <dgm:pt modelId="{17B96FE9-F6D5-4C2E-8F8F-032830C2817D}" type="pres">
      <dgm:prSet presAssocID="{20214EC3-6BAA-49DA-8BD5-2ED70E077120}" presName="descendantText" presStyleLbl="alignAcc1" presStyleIdx="5" presStyleCnt="8">
        <dgm:presLayoutVars>
          <dgm:bulletEnabled val="1"/>
        </dgm:presLayoutVars>
      </dgm:prSet>
      <dgm:spPr/>
    </dgm:pt>
    <dgm:pt modelId="{4B28F169-E093-4076-9971-04957B1034AE}" type="pres">
      <dgm:prSet presAssocID="{94C4A28D-03DA-46FF-8437-801E79D7EF46}" presName="sp" presStyleCnt="0"/>
      <dgm:spPr/>
    </dgm:pt>
    <dgm:pt modelId="{B40738D5-1568-4904-A435-4D87415AC3AB}" type="pres">
      <dgm:prSet presAssocID="{CD0913EF-7B78-46A0-81DF-A077C5F6D5B9}" presName="composite" presStyleCnt="0"/>
      <dgm:spPr/>
    </dgm:pt>
    <dgm:pt modelId="{A153C407-4689-4377-8B35-D771E9559DA3}" type="pres">
      <dgm:prSet presAssocID="{CD0913EF-7B78-46A0-81DF-A077C5F6D5B9}" presName="parentText" presStyleLbl="alignNode1" presStyleIdx="6" presStyleCnt="8">
        <dgm:presLayoutVars>
          <dgm:chMax val="1"/>
          <dgm:bulletEnabled val="1"/>
        </dgm:presLayoutVars>
      </dgm:prSet>
      <dgm:spPr/>
    </dgm:pt>
    <dgm:pt modelId="{30330756-EEEC-4E82-97F3-349934FD4FC3}" type="pres">
      <dgm:prSet presAssocID="{CD0913EF-7B78-46A0-81DF-A077C5F6D5B9}" presName="descendantText" presStyleLbl="alignAcc1" presStyleIdx="6" presStyleCnt="8">
        <dgm:presLayoutVars>
          <dgm:bulletEnabled val="1"/>
        </dgm:presLayoutVars>
      </dgm:prSet>
      <dgm:spPr/>
    </dgm:pt>
    <dgm:pt modelId="{B314E448-A393-49E7-88E8-26F8AB8E78EE}" type="pres">
      <dgm:prSet presAssocID="{2870E8DF-7F79-43FC-A899-EBC0C54F1BFF}" presName="sp" presStyleCnt="0"/>
      <dgm:spPr/>
    </dgm:pt>
    <dgm:pt modelId="{69795053-CB9D-49CF-AD4A-B574BB886FED}" type="pres">
      <dgm:prSet presAssocID="{96D53813-C6F4-41FC-A20B-58ABB22D9FEE}" presName="composite" presStyleCnt="0"/>
      <dgm:spPr/>
    </dgm:pt>
    <dgm:pt modelId="{A7FF63E1-C6CD-4FF6-BEE4-492855A59B8C}" type="pres">
      <dgm:prSet presAssocID="{96D53813-C6F4-41FC-A20B-58ABB22D9FEE}" presName="parentText" presStyleLbl="alignNode1" presStyleIdx="7" presStyleCnt="8">
        <dgm:presLayoutVars>
          <dgm:chMax val="1"/>
          <dgm:bulletEnabled val="1"/>
        </dgm:presLayoutVars>
      </dgm:prSet>
      <dgm:spPr/>
    </dgm:pt>
    <dgm:pt modelId="{803133B9-AFB3-4823-9C07-03D45A58C0E8}" type="pres">
      <dgm:prSet presAssocID="{96D53813-C6F4-41FC-A20B-58ABB22D9FEE}" presName="descendantText" presStyleLbl="alignAcc1" presStyleIdx="7" presStyleCnt="8">
        <dgm:presLayoutVars>
          <dgm:bulletEnabled val="1"/>
        </dgm:presLayoutVars>
      </dgm:prSet>
      <dgm:spPr/>
    </dgm:pt>
  </dgm:ptLst>
  <dgm:cxnLst>
    <dgm:cxn modelId="{AB5B3504-3DD2-4098-91EB-739058076C75}" type="presOf" srcId="{BE123C35-9D58-4948-8D91-464FB8FA520F}" destId="{FC389578-7EDB-4ABD-87B7-ACCBA249BF44}" srcOrd="0" destOrd="0" presId="urn:microsoft.com/office/officeart/2005/8/layout/chevron2"/>
    <dgm:cxn modelId="{BEE22A0F-A0B9-4AA1-B91D-07238B8A450E}" type="presOf" srcId="{A0EAC8CC-C06B-402C-BA85-2A1E5BF00E00}" destId="{3A1E136F-DA49-4B0B-9307-6B1B1B034A88}" srcOrd="0" destOrd="0" presId="urn:microsoft.com/office/officeart/2005/8/layout/chevron2"/>
    <dgm:cxn modelId="{52946414-7416-4E5B-84B1-AA6F2581BAC3}" type="presOf" srcId="{41C70EA3-9561-4BB0-88B0-4F02592C7D4D}" destId="{0A4E0F1E-CF86-4B8C-A8DB-13E4DDFBE5AB}" srcOrd="0" destOrd="0" presId="urn:microsoft.com/office/officeart/2005/8/layout/chevron2"/>
    <dgm:cxn modelId="{86C7B61E-A08F-4D20-800E-051420DE7BE7}" srcId="{CD0913EF-7B78-46A0-81DF-A077C5F6D5B9}" destId="{8C21E9AB-DEE5-4B9B-AC9D-2D1247F71E74}" srcOrd="0" destOrd="0" parTransId="{8F7618DE-DEE8-4586-841C-F84CB8082EAD}" sibTransId="{DD845016-67D2-4CBA-B962-FC522DCFC891}"/>
    <dgm:cxn modelId="{5E4D1F24-006D-412D-A73D-2468F80807AB}" type="presOf" srcId="{8D97A95B-251F-4677-966E-CECD4FA2C66A}" destId="{6466EC5A-77D5-4B1C-8365-74B9A833E160}" srcOrd="0" destOrd="0" presId="urn:microsoft.com/office/officeart/2005/8/layout/chevron2"/>
    <dgm:cxn modelId="{1DC5F224-1CD0-459D-9E49-E12140706318}" srcId="{AA1FA44C-DEEE-4ACA-A801-F72B37270996}" destId="{F0743C3B-E778-499C-8C91-77B4AADA691B}" srcOrd="0" destOrd="0" parTransId="{33F2968E-5191-407E-B48E-3CB42520DCF5}" sibTransId="{068D8DE0-7728-492D-A50E-D6C9BE6B9C0F}"/>
    <dgm:cxn modelId="{0C69B425-F51E-4BBD-B9F9-00B4EAAB6F47}" srcId="{8D97A95B-251F-4677-966E-CECD4FA2C66A}" destId="{3F618EA1-A8AC-44BC-A902-A3520BEAEF3C}" srcOrd="2" destOrd="0" parTransId="{30C7FABC-55E8-417A-B4B2-4488371AF745}" sibTransId="{03262406-C636-44CF-B8A8-43DA3AE147D2}"/>
    <dgm:cxn modelId="{6212F828-1441-48E3-8090-5FFEC8DC2312}" srcId="{20214EC3-6BAA-49DA-8BD5-2ED70E077120}" destId="{E77628D3-EABA-45C1-BB1D-44B8F2EFCCA9}" srcOrd="0" destOrd="0" parTransId="{C7C23F40-6891-487C-9EEF-02FF6416D238}" sibTransId="{021E995E-9970-4CD7-BF40-01D95C28C2F9}"/>
    <dgm:cxn modelId="{9D83582B-C629-4659-AA71-CEF995996D4A}" srcId="{C1EEC519-E8E6-4B26-A03E-8A40A97071A6}" destId="{BE123C35-9D58-4948-8D91-464FB8FA520F}" srcOrd="0" destOrd="0" parTransId="{BC1DA13F-66D5-488D-B40B-15510EB4B112}" sibTransId="{6777ECA8-E372-424E-A5A1-F146A754ED4C}"/>
    <dgm:cxn modelId="{28D2612E-52EE-4B0A-9733-BB5D2E0B4FA8}" type="presOf" srcId="{F0743C3B-E778-499C-8C91-77B4AADA691B}" destId="{9FA53274-6E80-498C-A6AC-A9C23B9D2234}" srcOrd="0" destOrd="0" presId="urn:microsoft.com/office/officeart/2005/8/layout/chevron2"/>
    <dgm:cxn modelId="{A4AD752F-A8F8-4872-BB0C-FC07BF15701F}" srcId="{A0EAC8CC-C06B-402C-BA85-2A1E5BF00E00}" destId="{1F8A6E78-78FA-4743-8019-D9D343F44AF2}" srcOrd="0" destOrd="0" parTransId="{0E734C6C-2ACB-403E-A92F-C891816D6FA9}" sibTransId="{9277C4E8-E71C-42E6-8EF6-99429072627A}"/>
    <dgm:cxn modelId="{903C7E35-2259-4000-98B7-5B64DD6308B9}" type="presOf" srcId="{20214EC3-6BAA-49DA-8BD5-2ED70E077120}" destId="{52544BB8-807C-4E31-BA7A-21E98B6C4CB6}" srcOrd="0" destOrd="0" presId="urn:microsoft.com/office/officeart/2005/8/layout/chevron2"/>
    <dgm:cxn modelId="{69076F3F-9ACE-4B44-9D54-09C5C99EE248}" type="presOf" srcId="{8C21E9AB-DEE5-4B9B-AC9D-2D1247F71E74}" destId="{30330756-EEEC-4E82-97F3-349934FD4FC3}" srcOrd="0" destOrd="0" presId="urn:microsoft.com/office/officeart/2005/8/layout/chevron2"/>
    <dgm:cxn modelId="{61F9AF3F-00FB-440C-8E85-47133D87F724}" srcId="{96D53813-C6F4-41FC-A20B-58ABB22D9FEE}" destId="{2F588300-E09F-44C2-B3B6-2DE5E163463A}" srcOrd="0" destOrd="0" parTransId="{723905C7-FC9E-400C-9082-FDF0C8D87E50}" sibTransId="{F4D98CB9-4789-4B81-BC2C-57E557AF8A92}"/>
    <dgm:cxn modelId="{BAE86B46-7287-45EF-88E5-46A6DD7BBA53}" srcId="{8D97A95B-251F-4677-966E-CECD4FA2C66A}" destId="{CD0913EF-7B78-46A0-81DF-A077C5F6D5B9}" srcOrd="6" destOrd="0" parTransId="{1B6E8629-DEF7-40C7-84A2-485A799FBCC5}" sibTransId="{2870E8DF-7F79-43FC-A899-EBC0C54F1BFF}"/>
    <dgm:cxn modelId="{4317F246-CACB-4782-ABD1-7E0DC4699ED9}" type="presOf" srcId="{E77628D3-EABA-45C1-BB1D-44B8F2EFCCA9}" destId="{17B96FE9-F6D5-4C2E-8F8F-032830C2817D}" srcOrd="0" destOrd="0" presId="urn:microsoft.com/office/officeart/2005/8/layout/chevron2"/>
    <dgm:cxn modelId="{405E924B-6527-4F8C-B100-FBFF404B3524}" srcId="{8D97A95B-251F-4677-966E-CECD4FA2C66A}" destId="{AA1FA44C-DEEE-4ACA-A801-F72B37270996}" srcOrd="0" destOrd="0" parTransId="{C7F33046-CBDD-41B5-8DFB-3A4797020AB3}" sibTransId="{B1A69C08-8020-4F62-9E7E-D4F6DFB08FDD}"/>
    <dgm:cxn modelId="{3B641E51-7854-412E-8F59-67C4B36CA7B8}" type="presOf" srcId="{A48A8AB1-B22E-42C6-A458-B241AAEA5C52}" destId="{22E7296A-02D0-4388-956A-8C777C459B6F}" srcOrd="0" destOrd="0" presId="urn:microsoft.com/office/officeart/2005/8/layout/chevron2"/>
    <dgm:cxn modelId="{7D340C77-2B0B-4FE9-9239-5C5145FB7F4D}" srcId="{8D97A95B-251F-4677-966E-CECD4FA2C66A}" destId="{C1EEC519-E8E6-4B26-A03E-8A40A97071A6}" srcOrd="4" destOrd="0" parTransId="{C84CED27-A13D-4561-92B5-DD806E7DC873}" sibTransId="{5F79C81F-2CE2-477A-A3F6-00A9465F5B02}"/>
    <dgm:cxn modelId="{2282587F-18BC-4193-920A-4CB785DF2BF4}" type="presOf" srcId="{3F618EA1-A8AC-44BC-A902-A3520BEAEF3C}" destId="{BA7BD351-8658-4CAE-970F-70A10BDC09BE}" srcOrd="0" destOrd="0" presId="urn:microsoft.com/office/officeart/2005/8/layout/chevron2"/>
    <dgm:cxn modelId="{59B03691-2916-46B1-B626-C0AC324F71F8}" type="presOf" srcId="{AA1FA44C-DEEE-4ACA-A801-F72B37270996}" destId="{B1F13570-1AB4-4E00-A52D-B2B07DEE5676}" srcOrd="0" destOrd="0" presId="urn:microsoft.com/office/officeart/2005/8/layout/chevron2"/>
    <dgm:cxn modelId="{41FC1192-9598-4737-89E0-ABC878587C0C}" srcId="{8D97A95B-251F-4677-966E-CECD4FA2C66A}" destId="{96D53813-C6F4-41FC-A20B-58ABB22D9FEE}" srcOrd="7" destOrd="0" parTransId="{2D8E690A-D273-45CD-8218-BE1935BED419}" sibTransId="{78F37365-E068-4EB2-9961-E576631C4021}"/>
    <dgm:cxn modelId="{B4506D99-7F28-4DF5-A894-C5A63EE5620E}" srcId="{8D97A95B-251F-4677-966E-CECD4FA2C66A}" destId="{A48A8AB1-B22E-42C6-A458-B241AAEA5C52}" srcOrd="3" destOrd="0" parTransId="{20E0E605-A2A8-45CC-A832-3C61132B4D43}" sibTransId="{606B34A5-8844-4FE1-AE37-53DAE2BB25B8}"/>
    <dgm:cxn modelId="{DBC7B0A2-67CB-4155-9864-CABD243270C5}" type="presOf" srcId="{96D53813-C6F4-41FC-A20B-58ABB22D9FEE}" destId="{A7FF63E1-C6CD-4FF6-BEE4-492855A59B8C}" srcOrd="0" destOrd="0" presId="urn:microsoft.com/office/officeart/2005/8/layout/chevron2"/>
    <dgm:cxn modelId="{3FE940A3-7718-43AD-9908-EC7212185A62}" type="presOf" srcId="{C1EEC519-E8E6-4B26-A03E-8A40A97071A6}" destId="{9AEBB6B7-91C2-4B14-BBF8-3B55B3D959D9}" srcOrd="0" destOrd="0" presId="urn:microsoft.com/office/officeart/2005/8/layout/chevron2"/>
    <dgm:cxn modelId="{857C07A8-15A2-45A6-9A46-CCA87F77B453}" type="presOf" srcId="{1F8A6E78-78FA-4743-8019-D9D343F44AF2}" destId="{9C81D361-AA1D-4D82-B3DB-DC59FF64F814}" srcOrd="0" destOrd="0" presId="urn:microsoft.com/office/officeart/2005/8/layout/chevron2"/>
    <dgm:cxn modelId="{C225DCD9-7F55-45FF-8B47-C0D3FF3386FF}" srcId="{A48A8AB1-B22E-42C6-A458-B241AAEA5C52}" destId="{41C70EA3-9561-4BB0-88B0-4F02592C7D4D}" srcOrd="0" destOrd="0" parTransId="{E89B51C5-1180-402A-8AB2-8E3F10D171E6}" sibTransId="{2CB56ED7-FC47-426C-A84D-DA7ECA83F665}"/>
    <dgm:cxn modelId="{6D185FDE-9386-431C-B3B5-97B94542E677}" type="presOf" srcId="{2F588300-E09F-44C2-B3B6-2DE5E163463A}" destId="{803133B9-AFB3-4823-9C07-03D45A58C0E8}" srcOrd="0" destOrd="0" presId="urn:microsoft.com/office/officeart/2005/8/layout/chevron2"/>
    <dgm:cxn modelId="{2D7F1AE2-E1A9-485C-8C0C-ACE862D5553B}" srcId="{8D97A95B-251F-4677-966E-CECD4FA2C66A}" destId="{A0EAC8CC-C06B-402C-BA85-2A1E5BF00E00}" srcOrd="1" destOrd="0" parTransId="{7F6A64D7-AD21-4AA5-9554-0A504CC132E4}" sibTransId="{72198A7D-D9C8-48EB-AA10-C0E4B2375627}"/>
    <dgm:cxn modelId="{2FDC05E4-E498-4C88-86DD-0ECC1BBBB67A}" type="presOf" srcId="{CD0913EF-7B78-46A0-81DF-A077C5F6D5B9}" destId="{A153C407-4689-4377-8B35-D771E9559DA3}" srcOrd="0" destOrd="0" presId="urn:microsoft.com/office/officeart/2005/8/layout/chevron2"/>
    <dgm:cxn modelId="{AF4F92E5-D72D-46A9-92ED-AB050572E346}" srcId="{8D97A95B-251F-4677-966E-CECD4FA2C66A}" destId="{20214EC3-6BAA-49DA-8BD5-2ED70E077120}" srcOrd="5" destOrd="0" parTransId="{A40DA5F6-ABAA-4080-ADC9-A00742F9A90E}" sibTransId="{94C4A28D-03DA-46FF-8437-801E79D7EF46}"/>
    <dgm:cxn modelId="{1A934AFD-FD15-4131-880C-45C6F7220924}" type="presOf" srcId="{4625A7F9-D13B-484C-B53C-547E299EB317}" destId="{C06CBA6C-E3D2-4F12-8486-72FEF5D74C36}" srcOrd="0" destOrd="0" presId="urn:microsoft.com/office/officeart/2005/8/layout/chevron2"/>
    <dgm:cxn modelId="{887D74FF-D750-47FB-A684-FE038B05C753}" srcId="{3F618EA1-A8AC-44BC-A902-A3520BEAEF3C}" destId="{4625A7F9-D13B-484C-B53C-547E299EB317}" srcOrd="0" destOrd="0" parTransId="{6DCAA9B3-0E41-4E81-B5C3-2BE9EA2681C7}" sibTransId="{B9DADEF0-BCBF-4C62-8A24-15A5191BAF5C}"/>
    <dgm:cxn modelId="{8421560F-3567-4BB3-BFDF-1F6CA530A41F}" type="presParOf" srcId="{6466EC5A-77D5-4B1C-8365-74B9A833E160}" destId="{9342591A-3C5B-4321-BD45-D157425AFF3A}" srcOrd="0" destOrd="0" presId="urn:microsoft.com/office/officeart/2005/8/layout/chevron2"/>
    <dgm:cxn modelId="{1728DB3C-9DAB-4687-A315-5008ACF92F4B}" type="presParOf" srcId="{9342591A-3C5B-4321-BD45-D157425AFF3A}" destId="{B1F13570-1AB4-4E00-A52D-B2B07DEE5676}" srcOrd="0" destOrd="0" presId="urn:microsoft.com/office/officeart/2005/8/layout/chevron2"/>
    <dgm:cxn modelId="{9E4A036B-53F7-4F03-A9D6-F489E56042BB}" type="presParOf" srcId="{9342591A-3C5B-4321-BD45-D157425AFF3A}" destId="{9FA53274-6E80-498C-A6AC-A9C23B9D2234}" srcOrd="1" destOrd="0" presId="urn:microsoft.com/office/officeart/2005/8/layout/chevron2"/>
    <dgm:cxn modelId="{75646429-A3F0-4ECC-A696-D27CF740A67D}" type="presParOf" srcId="{6466EC5A-77D5-4B1C-8365-74B9A833E160}" destId="{18D3FF44-419F-4264-9A92-7DC1E1360E37}" srcOrd="1" destOrd="0" presId="urn:microsoft.com/office/officeart/2005/8/layout/chevron2"/>
    <dgm:cxn modelId="{1456BA8D-3362-44BB-AEB1-7803E4CDF6C8}" type="presParOf" srcId="{6466EC5A-77D5-4B1C-8365-74B9A833E160}" destId="{5DB6662F-C4A0-40C2-A204-9951ECAE3236}" srcOrd="2" destOrd="0" presId="urn:microsoft.com/office/officeart/2005/8/layout/chevron2"/>
    <dgm:cxn modelId="{3C53BFF9-A7EE-47EA-9664-B3FB8E397966}" type="presParOf" srcId="{5DB6662F-C4A0-40C2-A204-9951ECAE3236}" destId="{3A1E136F-DA49-4B0B-9307-6B1B1B034A88}" srcOrd="0" destOrd="0" presId="urn:microsoft.com/office/officeart/2005/8/layout/chevron2"/>
    <dgm:cxn modelId="{9A08D95B-A0F6-4DB1-9673-125B96D68D24}" type="presParOf" srcId="{5DB6662F-C4A0-40C2-A204-9951ECAE3236}" destId="{9C81D361-AA1D-4D82-B3DB-DC59FF64F814}" srcOrd="1" destOrd="0" presId="urn:microsoft.com/office/officeart/2005/8/layout/chevron2"/>
    <dgm:cxn modelId="{9D5B58B7-81FB-416E-953A-F7E742367E58}" type="presParOf" srcId="{6466EC5A-77D5-4B1C-8365-74B9A833E160}" destId="{63DC4885-518C-4487-9E72-2AFD6E348B66}" srcOrd="3" destOrd="0" presId="urn:microsoft.com/office/officeart/2005/8/layout/chevron2"/>
    <dgm:cxn modelId="{4A29A870-6E3D-4796-8392-8929136F94FD}" type="presParOf" srcId="{6466EC5A-77D5-4B1C-8365-74B9A833E160}" destId="{B7518A9C-A27F-42AE-BFC5-3AFDEF437D38}" srcOrd="4" destOrd="0" presId="urn:microsoft.com/office/officeart/2005/8/layout/chevron2"/>
    <dgm:cxn modelId="{78C8F2F5-90C0-492A-8DA7-E3DEF8104DFB}" type="presParOf" srcId="{B7518A9C-A27F-42AE-BFC5-3AFDEF437D38}" destId="{BA7BD351-8658-4CAE-970F-70A10BDC09BE}" srcOrd="0" destOrd="0" presId="urn:microsoft.com/office/officeart/2005/8/layout/chevron2"/>
    <dgm:cxn modelId="{567F5DC9-079A-4FA5-98A7-A27F57E840B9}" type="presParOf" srcId="{B7518A9C-A27F-42AE-BFC5-3AFDEF437D38}" destId="{C06CBA6C-E3D2-4F12-8486-72FEF5D74C36}" srcOrd="1" destOrd="0" presId="urn:microsoft.com/office/officeart/2005/8/layout/chevron2"/>
    <dgm:cxn modelId="{B0ECAECA-1325-4D69-A4FA-E2BBC97D35DD}" type="presParOf" srcId="{6466EC5A-77D5-4B1C-8365-74B9A833E160}" destId="{E48B88E9-3432-478E-A5F4-EB582600E2BD}" srcOrd="5" destOrd="0" presId="urn:microsoft.com/office/officeart/2005/8/layout/chevron2"/>
    <dgm:cxn modelId="{6BBC78B1-B3DC-4B20-8138-3A5FE989A6A9}" type="presParOf" srcId="{6466EC5A-77D5-4B1C-8365-74B9A833E160}" destId="{987CB292-4655-4041-BA74-C9837DE43ACA}" srcOrd="6" destOrd="0" presId="urn:microsoft.com/office/officeart/2005/8/layout/chevron2"/>
    <dgm:cxn modelId="{B35755CA-90CD-4EC1-A8D5-AD438407DF5F}" type="presParOf" srcId="{987CB292-4655-4041-BA74-C9837DE43ACA}" destId="{22E7296A-02D0-4388-956A-8C777C459B6F}" srcOrd="0" destOrd="0" presId="urn:microsoft.com/office/officeart/2005/8/layout/chevron2"/>
    <dgm:cxn modelId="{C9F05EDA-B6D6-4D90-BEB3-227F3E6AF246}" type="presParOf" srcId="{987CB292-4655-4041-BA74-C9837DE43ACA}" destId="{0A4E0F1E-CF86-4B8C-A8DB-13E4DDFBE5AB}" srcOrd="1" destOrd="0" presId="urn:microsoft.com/office/officeart/2005/8/layout/chevron2"/>
    <dgm:cxn modelId="{F98E035B-9626-4511-AD67-51BDC3855A53}" type="presParOf" srcId="{6466EC5A-77D5-4B1C-8365-74B9A833E160}" destId="{CC72CC66-D6DC-4669-B94C-D77F33968CD8}" srcOrd="7" destOrd="0" presId="urn:microsoft.com/office/officeart/2005/8/layout/chevron2"/>
    <dgm:cxn modelId="{651932FF-09E4-43E0-AEB2-B80D51B1AB19}" type="presParOf" srcId="{6466EC5A-77D5-4B1C-8365-74B9A833E160}" destId="{90C4509A-F9B4-4896-8137-16A30F00739E}" srcOrd="8" destOrd="0" presId="urn:microsoft.com/office/officeart/2005/8/layout/chevron2"/>
    <dgm:cxn modelId="{6333C91F-7C7B-4AAE-834C-C072AD339688}" type="presParOf" srcId="{90C4509A-F9B4-4896-8137-16A30F00739E}" destId="{9AEBB6B7-91C2-4B14-BBF8-3B55B3D959D9}" srcOrd="0" destOrd="0" presId="urn:microsoft.com/office/officeart/2005/8/layout/chevron2"/>
    <dgm:cxn modelId="{C377CC36-BE0B-4BE6-A42E-4643034F1E95}" type="presParOf" srcId="{90C4509A-F9B4-4896-8137-16A30F00739E}" destId="{FC389578-7EDB-4ABD-87B7-ACCBA249BF44}" srcOrd="1" destOrd="0" presId="urn:microsoft.com/office/officeart/2005/8/layout/chevron2"/>
    <dgm:cxn modelId="{A9871114-8519-4299-B673-E312AE7BBC38}" type="presParOf" srcId="{6466EC5A-77D5-4B1C-8365-74B9A833E160}" destId="{8AF237CA-E9F1-4277-8B5F-4FB981B9B636}" srcOrd="9" destOrd="0" presId="urn:microsoft.com/office/officeart/2005/8/layout/chevron2"/>
    <dgm:cxn modelId="{B5C106FC-A4EF-4BA8-9DCE-6D665E81FCA8}" type="presParOf" srcId="{6466EC5A-77D5-4B1C-8365-74B9A833E160}" destId="{E5271544-E684-4BA5-998D-F00D305F373B}" srcOrd="10" destOrd="0" presId="urn:microsoft.com/office/officeart/2005/8/layout/chevron2"/>
    <dgm:cxn modelId="{19F254DC-4521-4FF4-8F0A-2FEEBD4B4228}" type="presParOf" srcId="{E5271544-E684-4BA5-998D-F00D305F373B}" destId="{52544BB8-807C-4E31-BA7A-21E98B6C4CB6}" srcOrd="0" destOrd="0" presId="urn:microsoft.com/office/officeart/2005/8/layout/chevron2"/>
    <dgm:cxn modelId="{6227284D-4113-47C2-B28E-74F4B0AA6781}" type="presParOf" srcId="{E5271544-E684-4BA5-998D-F00D305F373B}" destId="{17B96FE9-F6D5-4C2E-8F8F-032830C2817D}" srcOrd="1" destOrd="0" presId="urn:microsoft.com/office/officeart/2005/8/layout/chevron2"/>
    <dgm:cxn modelId="{C79C200F-98C6-4358-994E-199EC035D302}" type="presParOf" srcId="{6466EC5A-77D5-4B1C-8365-74B9A833E160}" destId="{4B28F169-E093-4076-9971-04957B1034AE}" srcOrd="11" destOrd="0" presId="urn:microsoft.com/office/officeart/2005/8/layout/chevron2"/>
    <dgm:cxn modelId="{45FF1566-F2C6-440E-8299-16456F207E56}" type="presParOf" srcId="{6466EC5A-77D5-4B1C-8365-74B9A833E160}" destId="{B40738D5-1568-4904-A435-4D87415AC3AB}" srcOrd="12" destOrd="0" presId="urn:microsoft.com/office/officeart/2005/8/layout/chevron2"/>
    <dgm:cxn modelId="{C47E23FC-3777-4ACC-BFAC-7667E3112EB4}" type="presParOf" srcId="{B40738D5-1568-4904-A435-4D87415AC3AB}" destId="{A153C407-4689-4377-8B35-D771E9559DA3}" srcOrd="0" destOrd="0" presId="urn:microsoft.com/office/officeart/2005/8/layout/chevron2"/>
    <dgm:cxn modelId="{15B806F6-370D-4E6F-8784-849331690D66}" type="presParOf" srcId="{B40738D5-1568-4904-A435-4D87415AC3AB}" destId="{30330756-EEEC-4E82-97F3-349934FD4FC3}" srcOrd="1" destOrd="0" presId="urn:microsoft.com/office/officeart/2005/8/layout/chevron2"/>
    <dgm:cxn modelId="{2E371F22-4A13-45A2-8CBD-292B37FA6663}" type="presParOf" srcId="{6466EC5A-77D5-4B1C-8365-74B9A833E160}" destId="{B314E448-A393-49E7-88E8-26F8AB8E78EE}" srcOrd="13" destOrd="0" presId="urn:microsoft.com/office/officeart/2005/8/layout/chevron2"/>
    <dgm:cxn modelId="{01AFD33C-D342-4E7F-B04C-9AC20F33107E}" type="presParOf" srcId="{6466EC5A-77D5-4B1C-8365-74B9A833E160}" destId="{69795053-CB9D-49CF-AD4A-B574BB886FED}" srcOrd="14" destOrd="0" presId="urn:microsoft.com/office/officeart/2005/8/layout/chevron2"/>
    <dgm:cxn modelId="{72A920E4-BB44-4E88-803D-0E400349D9D3}" type="presParOf" srcId="{69795053-CB9D-49CF-AD4A-B574BB886FED}" destId="{A7FF63E1-C6CD-4FF6-BEE4-492855A59B8C}" srcOrd="0" destOrd="0" presId="urn:microsoft.com/office/officeart/2005/8/layout/chevron2"/>
    <dgm:cxn modelId="{7B88F3F6-4F34-4223-864E-64C6317D27AE}" type="presParOf" srcId="{69795053-CB9D-49CF-AD4A-B574BB886FED}" destId="{803133B9-AFB3-4823-9C07-03D45A58C0E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0FA3B6-8934-469B-97BE-04933005EC94}"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IN"/>
        </a:p>
      </dgm:t>
    </dgm:pt>
    <dgm:pt modelId="{04EF847B-8C0C-44FF-88DD-6B18B4919890}">
      <dgm:prSet phldrT="[Text]"/>
      <dgm:spPr/>
      <dgm:t>
        <a:bodyPr/>
        <a:lstStyle/>
        <a:p>
          <a:r>
            <a:rPr lang="en-IN" dirty="0"/>
            <a:t>Commercial Banking</a:t>
          </a:r>
        </a:p>
      </dgm:t>
    </dgm:pt>
    <dgm:pt modelId="{8F306D9E-2493-49D4-9460-078CF0CA244E}" type="parTrans" cxnId="{7AFA91BA-BB31-49F4-993A-4C8923B56C51}">
      <dgm:prSet/>
      <dgm:spPr/>
      <dgm:t>
        <a:bodyPr/>
        <a:lstStyle/>
        <a:p>
          <a:endParaRPr lang="en-IN"/>
        </a:p>
      </dgm:t>
    </dgm:pt>
    <dgm:pt modelId="{9F13F7EB-436E-4CF2-9660-821B10FBBF67}" type="sibTrans" cxnId="{7AFA91BA-BB31-49F4-993A-4C8923B56C51}">
      <dgm:prSet/>
      <dgm:spPr/>
      <dgm:t>
        <a:bodyPr/>
        <a:lstStyle/>
        <a:p>
          <a:endParaRPr lang="en-IN"/>
        </a:p>
      </dgm:t>
    </dgm:pt>
    <dgm:pt modelId="{F7962B10-EB56-4A83-A1F3-1DE59FD46C6D}">
      <dgm:prSet phldrT="[Text]"/>
      <dgm:spPr/>
      <dgm:t>
        <a:bodyPr/>
        <a:lstStyle/>
        <a:p>
          <a:r>
            <a:rPr lang="en-US" dirty="0"/>
            <a:t>ECB and Trade Finance</a:t>
          </a:r>
          <a:endParaRPr lang="en-IN" dirty="0"/>
        </a:p>
      </dgm:t>
    </dgm:pt>
    <dgm:pt modelId="{4F47989A-D6DC-4B4A-9812-96F4E2CC8102}" type="parTrans" cxnId="{1237C442-3609-4986-873A-C9E4AEC52C64}">
      <dgm:prSet/>
      <dgm:spPr/>
      <dgm:t>
        <a:bodyPr/>
        <a:lstStyle/>
        <a:p>
          <a:endParaRPr lang="en-IN"/>
        </a:p>
      </dgm:t>
    </dgm:pt>
    <dgm:pt modelId="{6CD64731-4313-42A1-80F3-2342CEBF6414}" type="sibTrans" cxnId="{1237C442-3609-4986-873A-C9E4AEC52C64}">
      <dgm:prSet/>
      <dgm:spPr/>
      <dgm:t>
        <a:bodyPr/>
        <a:lstStyle/>
        <a:p>
          <a:endParaRPr lang="en-IN"/>
        </a:p>
      </dgm:t>
    </dgm:pt>
    <dgm:pt modelId="{CEB7A080-214C-405E-80AB-5D2739698E9B}">
      <dgm:prSet phldrT="[Text]"/>
      <dgm:spPr/>
      <dgm:t>
        <a:bodyPr/>
        <a:lstStyle/>
        <a:p>
          <a:r>
            <a:rPr lang="en-IN" dirty="0"/>
            <a:t>Services</a:t>
          </a:r>
        </a:p>
      </dgm:t>
    </dgm:pt>
    <dgm:pt modelId="{272E6F78-A547-4F16-96B6-0A63546FFD15}" type="parTrans" cxnId="{5D9EB8FC-77C0-49B2-91DD-CBE298F57C2E}">
      <dgm:prSet/>
      <dgm:spPr/>
      <dgm:t>
        <a:bodyPr/>
        <a:lstStyle/>
        <a:p>
          <a:endParaRPr lang="en-IN"/>
        </a:p>
      </dgm:t>
    </dgm:pt>
    <dgm:pt modelId="{73195187-C664-49D5-A606-6957A6E4CC75}" type="sibTrans" cxnId="{5D9EB8FC-77C0-49B2-91DD-CBE298F57C2E}">
      <dgm:prSet/>
      <dgm:spPr/>
      <dgm:t>
        <a:bodyPr/>
        <a:lstStyle/>
        <a:p>
          <a:endParaRPr lang="en-IN"/>
        </a:p>
      </dgm:t>
    </dgm:pt>
    <dgm:pt modelId="{1E2BF212-CA9C-45DE-9B88-242A031B94C6}">
      <dgm:prSet phldrT="[Text]"/>
      <dgm:spPr/>
      <dgm:t>
        <a:bodyPr/>
        <a:lstStyle/>
        <a:p>
          <a:r>
            <a:rPr lang="en-US" dirty="0"/>
            <a:t>Underwriting the Subscription of Funds</a:t>
          </a:r>
          <a:endParaRPr lang="en-IN" dirty="0"/>
        </a:p>
      </dgm:t>
    </dgm:pt>
    <dgm:pt modelId="{755AFE11-8473-4964-858C-ED8A33ED7687}" type="parTrans" cxnId="{A4F47056-C4B1-4B2E-B2BF-AE18060BCF6B}">
      <dgm:prSet/>
      <dgm:spPr/>
      <dgm:t>
        <a:bodyPr/>
        <a:lstStyle/>
        <a:p>
          <a:endParaRPr lang="en-IN"/>
        </a:p>
      </dgm:t>
    </dgm:pt>
    <dgm:pt modelId="{748367F0-AF5D-4028-87E3-1D975C6EBDEA}" type="sibTrans" cxnId="{A4F47056-C4B1-4B2E-B2BF-AE18060BCF6B}">
      <dgm:prSet/>
      <dgm:spPr/>
      <dgm:t>
        <a:bodyPr/>
        <a:lstStyle/>
        <a:p>
          <a:endParaRPr lang="en-IN"/>
        </a:p>
      </dgm:t>
    </dgm:pt>
    <dgm:pt modelId="{45754FED-586D-4687-BAF5-F8E23C13303F}">
      <dgm:prSet phldrT="[Text]"/>
      <dgm:spPr/>
      <dgm:t>
        <a:bodyPr/>
        <a:lstStyle/>
        <a:p>
          <a:r>
            <a:rPr lang="en-IN" dirty="0"/>
            <a:t>Retail Banking</a:t>
          </a:r>
        </a:p>
      </dgm:t>
    </dgm:pt>
    <dgm:pt modelId="{2761806F-B482-432A-889E-0B45D1D59674}" type="parTrans" cxnId="{A5B0309C-D485-4A74-9A38-2572538D8094}">
      <dgm:prSet/>
      <dgm:spPr/>
      <dgm:t>
        <a:bodyPr/>
        <a:lstStyle/>
        <a:p>
          <a:endParaRPr lang="en-IN"/>
        </a:p>
      </dgm:t>
    </dgm:pt>
    <dgm:pt modelId="{9BB5B53D-3735-4CB8-970F-CE2A3D9711B1}" type="sibTrans" cxnId="{A5B0309C-D485-4A74-9A38-2572538D8094}">
      <dgm:prSet/>
      <dgm:spPr/>
      <dgm:t>
        <a:bodyPr/>
        <a:lstStyle/>
        <a:p>
          <a:endParaRPr lang="en-IN"/>
        </a:p>
      </dgm:t>
    </dgm:pt>
    <dgm:pt modelId="{5884D19F-50CB-43EB-A1A3-44879E4E9A5B}">
      <dgm:prSet phldrT="[Text]"/>
      <dgm:spPr/>
      <dgm:t>
        <a:bodyPr/>
        <a:lstStyle/>
        <a:p>
          <a:r>
            <a:rPr lang="en-US" dirty="0"/>
            <a:t>Private and Wealth Banking</a:t>
          </a:r>
          <a:endParaRPr lang="en-IN" dirty="0"/>
        </a:p>
      </dgm:t>
    </dgm:pt>
    <dgm:pt modelId="{0A0552EF-E6F3-4BDE-8CE4-7482DF2AD8F0}" type="parTrans" cxnId="{B2BAB861-D9DC-4444-AC14-8409C08A9FCD}">
      <dgm:prSet/>
      <dgm:spPr/>
      <dgm:t>
        <a:bodyPr/>
        <a:lstStyle/>
        <a:p>
          <a:endParaRPr lang="en-IN"/>
        </a:p>
      </dgm:t>
    </dgm:pt>
    <dgm:pt modelId="{7EF8F0F2-6936-4460-9BA4-6D4E83790170}" type="sibTrans" cxnId="{B2BAB861-D9DC-4444-AC14-8409C08A9FCD}">
      <dgm:prSet/>
      <dgm:spPr/>
      <dgm:t>
        <a:bodyPr/>
        <a:lstStyle/>
        <a:p>
          <a:endParaRPr lang="en-IN"/>
        </a:p>
      </dgm:t>
    </dgm:pt>
    <dgm:pt modelId="{106384B8-BEE5-4CF5-8A44-0758716D0D4D}">
      <dgm:prSet phldrT="[Text]"/>
      <dgm:spPr/>
      <dgm:t>
        <a:bodyPr/>
        <a:lstStyle/>
        <a:p>
          <a:r>
            <a:rPr lang="en-US" dirty="0"/>
            <a:t>Factoring Services</a:t>
          </a:r>
          <a:endParaRPr lang="en-IN" dirty="0"/>
        </a:p>
      </dgm:t>
    </dgm:pt>
    <dgm:pt modelId="{27753019-D688-4917-917C-D0E507503FD0}" type="parTrans" cxnId="{350E3AEF-0277-494D-BDB9-E7E1C96BF465}">
      <dgm:prSet/>
      <dgm:spPr/>
      <dgm:t>
        <a:bodyPr/>
        <a:lstStyle/>
        <a:p>
          <a:endParaRPr lang="en-IN"/>
        </a:p>
      </dgm:t>
    </dgm:pt>
    <dgm:pt modelId="{8B635228-24D5-470F-B168-C3508234E93B}" type="sibTrans" cxnId="{350E3AEF-0277-494D-BDB9-E7E1C96BF465}">
      <dgm:prSet/>
      <dgm:spPr/>
      <dgm:t>
        <a:bodyPr/>
        <a:lstStyle/>
        <a:p>
          <a:endParaRPr lang="en-IN"/>
        </a:p>
      </dgm:t>
    </dgm:pt>
    <dgm:pt modelId="{C9C59933-894E-441A-A9F4-53897A442662}">
      <dgm:prSet phldrT="[Text]"/>
      <dgm:spPr/>
      <dgm:t>
        <a:bodyPr/>
        <a:lstStyle/>
        <a:p>
          <a:r>
            <a:rPr lang="en-US" dirty="0"/>
            <a:t>Guarantee and Indemnity Business</a:t>
          </a:r>
          <a:endParaRPr lang="en-IN" dirty="0"/>
        </a:p>
      </dgm:t>
    </dgm:pt>
    <dgm:pt modelId="{C3CD902B-A438-473C-811C-8C2F68D704F8}" type="parTrans" cxnId="{04A8724C-F1B0-4920-8F2C-DC6CADD5AD04}">
      <dgm:prSet/>
      <dgm:spPr/>
      <dgm:t>
        <a:bodyPr/>
        <a:lstStyle/>
        <a:p>
          <a:endParaRPr lang="en-IN"/>
        </a:p>
      </dgm:t>
    </dgm:pt>
    <dgm:pt modelId="{F01920CF-5B64-498C-A97E-4715208EF8C7}" type="sibTrans" cxnId="{04A8724C-F1B0-4920-8F2C-DC6CADD5AD04}">
      <dgm:prSet/>
      <dgm:spPr/>
      <dgm:t>
        <a:bodyPr/>
        <a:lstStyle/>
        <a:p>
          <a:endParaRPr lang="en-IN"/>
        </a:p>
      </dgm:t>
    </dgm:pt>
    <dgm:pt modelId="{721BC5D6-1B4D-42B2-9B16-7A5957D24BF9}">
      <dgm:prSet phldrT="[Text]"/>
      <dgm:spPr/>
      <dgm:t>
        <a:bodyPr/>
        <a:lstStyle/>
        <a:p>
          <a:r>
            <a:rPr lang="en-US" dirty="0"/>
            <a:t>Equipment Leasing</a:t>
          </a:r>
          <a:endParaRPr lang="en-IN" dirty="0"/>
        </a:p>
      </dgm:t>
    </dgm:pt>
    <dgm:pt modelId="{314C60A4-369F-473C-8B50-84D151E3B4EC}" type="parTrans" cxnId="{F31D4A02-5958-49A1-84BE-FF4A17532230}">
      <dgm:prSet/>
      <dgm:spPr/>
      <dgm:t>
        <a:bodyPr/>
        <a:lstStyle/>
        <a:p>
          <a:endParaRPr lang="en-IN"/>
        </a:p>
      </dgm:t>
    </dgm:pt>
    <dgm:pt modelId="{64E07515-49FD-4E1E-BAD6-F508505FF232}" type="sibTrans" cxnId="{F31D4A02-5958-49A1-84BE-FF4A17532230}">
      <dgm:prSet/>
      <dgm:spPr/>
      <dgm:t>
        <a:bodyPr/>
        <a:lstStyle/>
        <a:p>
          <a:endParaRPr lang="en-IN"/>
        </a:p>
      </dgm:t>
    </dgm:pt>
    <dgm:pt modelId="{8116B22B-4971-4F97-BD0A-4D80FCE54839}">
      <dgm:prSet phldrT="[Text]"/>
      <dgm:spPr/>
      <dgm:t>
        <a:bodyPr/>
        <a:lstStyle/>
        <a:p>
          <a:r>
            <a:rPr lang="en-US" dirty="0"/>
            <a:t>Structured Deposits</a:t>
          </a:r>
          <a:endParaRPr lang="en-IN" dirty="0"/>
        </a:p>
      </dgm:t>
    </dgm:pt>
    <dgm:pt modelId="{24BE9FF4-F95A-4C06-BC0F-8E0C12DCF0B1}" type="parTrans" cxnId="{54D5FBF6-B947-49A0-90B3-66488E8BE7E0}">
      <dgm:prSet/>
      <dgm:spPr/>
      <dgm:t>
        <a:bodyPr/>
        <a:lstStyle/>
        <a:p>
          <a:endParaRPr lang="en-IN"/>
        </a:p>
      </dgm:t>
    </dgm:pt>
    <dgm:pt modelId="{C8D6C64E-12A9-4768-ABF0-C3E3EF664D08}" type="sibTrans" cxnId="{54D5FBF6-B947-49A0-90B3-66488E8BE7E0}">
      <dgm:prSet/>
      <dgm:spPr/>
      <dgm:t>
        <a:bodyPr/>
        <a:lstStyle/>
        <a:p>
          <a:endParaRPr lang="en-IN"/>
        </a:p>
      </dgm:t>
    </dgm:pt>
    <dgm:pt modelId="{E2C0C6DD-5719-4039-A7BB-10BD196F0F4D}">
      <dgm:prSet phldrT="[Text]"/>
      <dgm:spPr/>
      <dgm:t>
        <a:bodyPr/>
        <a:lstStyle/>
        <a:p>
          <a:r>
            <a:rPr lang="en-US" dirty="0"/>
            <a:t>Credit Enhancement/Insurance</a:t>
          </a:r>
          <a:endParaRPr lang="en-IN" dirty="0"/>
        </a:p>
      </dgm:t>
    </dgm:pt>
    <dgm:pt modelId="{DD8D90FD-0497-47DA-A2D0-718ADAB17F59}" type="parTrans" cxnId="{8510A49A-EED6-4218-BBD1-721C8E7D0FE5}">
      <dgm:prSet/>
      <dgm:spPr/>
      <dgm:t>
        <a:bodyPr/>
        <a:lstStyle/>
        <a:p>
          <a:endParaRPr lang="en-IN"/>
        </a:p>
      </dgm:t>
    </dgm:pt>
    <dgm:pt modelId="{8F208095-707F-46E0-B0BC-CC682CC3E913}" type="sibTrans" cxnId="{8510A49A-EED6-4218-BBD1-721C8E7D0FE5}">
      <dgm:prSet/>
      <dgm:spPr/>
      <dgm:t>
        <a:bodyPr/>
        <a:lstStyle/>
        <a:p>
          <a:endParaRPr lang="en-IN"/>
        </a:p>
      </dgm:t>
    </dgm:pt>
    <dgm:pt modelId="{E7F6526E-6786-4CC2-9148-380479AECA26}">
      <dgm:prSet phldrT="[Text]"/>
      <dgm:spPr/>
      <dgm:t>
        <a:bodyPr/>
        <a:lstStyle/>
        <a:p>
          <a:r>
            <a:rPr lang="en-US" dirty="0"/>
            <a:t>Risk Mitigation / Participation</a:t>
          </a:r>
          <a:endParaRPr lang="en-IN" dirty="0"/>
        </a:p>
      </dgm:t>
    </dgm:pt>
    <dgm:pt modelId="{5E1A5E72-836E-467E-B029-470DBA9D4ADC}" type="parTrans" cxnId="{F20EC646-0429-4B34-BF4D-C11C412920A1}">
      <dgm:prSet/>
      <dgm:spPr/>
      <dgm:t>
        <a:bodyPr/>
        <a:lstStyle/>
        <a:p>
          <a:endParaRPr lang="en-IN"/>
        </a:p>
      </dgm:t>
    </dgm:pt>
    <dgm:pt modelId="{D87DEA6F-02BB-4FCD-A90C-EB0BEF53D09F}" type="sibTrans" cxnId="{F20EC646-0429-4B34-BF4D-C11C412920A1}">
      <dgm:prSet/>
      <dgm:spPr/>
      <dgm:t>
        <a:bodyPr/>
        <a:lstStyle/>
        <a:p>
          <a:endParaRPr lang="en-IN"/>
        </a:p>
      </dgm:t>
    </dgm:pt>
    <dgm:pt modelId="{FF491A86-41EF-4542-97DA-0569309B8C81}">
      <dgm:prSet phldrT="[Text]"/>
      <dgm:spPr/>
      <dgm:t>
        <a:bodyPr/>
        <a:lstStyle/>
        <a:p>
          <a:r>
            <a:rPr lang="en-US" dirty="0"/>
            <a:t>Custodian of Securities</a:t>
          </a:r>
          <a:endParaRPr lang="en-IN" dirty="0"/>
        </a:p>
      </dgm:t>
    </dgm:pt>
    <dgm:pt modelId="{EEF23A32-1224-4ADC-9CA1-E399844C6F15}" type="parTrans" cxnId="{8E9472D5-ABF3-46C9-B087-508903825F60}">
      <dgm:prSet/>
      <dgm:spPr/>
      <dgm:t>
        <a:bodyPr/>
        <a:lstStyle/>
        <a:p>
          <a:endParaRPr lang="en-IN"/>
        </a:p>
      </dgm:t>
    </dgm:pt>
    <dgm:pt modelId="{00769400-95E0-4D8F-AD3E-A6A77E8C4682}" type="sibTrans" cxnId="{8E9472D5-ABF3-46C9-B087-508903825F60}">
      <dgm:prSet/>
      <dgm:spPr/>
      <dgm:t>
        <a:bodyPr/>
        <a:lstStyle/>
        <a:p>
          <a:endParaRPr lang="en-IN"/>
        </a:p>
      </dgm:t>
    </dgm:pt>
    <dgm:pt modelId="{F92AB219-330D-4B26-A328-57F2E92AF6B7}">
      <dgm:prSet phldrT="[Text]"/>
      <dgm:spPr/>
      <dgm:t>
        <a:bodyPr/>
        <a:lstStyle/>
        <a:p>
          <a:r>
            <a:rPr lang="en-US" dirty="0"/>
            <a:t>Trustee and Fiduciary Services</a:t>
          </a:r>
          <a:endParaRPr lang="en-IN" dirty="0"/>
        </a:p>
      </dgm:t>
    </dgm:pt>
    <dgm:pt modelId="{B8E0A05F-B994-49A2-A629-575537AEE23C}" type="parTrans" cxnId="{D1F2290F-8A22-453A-875B-C6249EC8B67E}">
      <dgm:prSet/>
      <dgm:spPr/>
      <dgm:t>
        <a:bodyPr/>
        <a:lstStyle/>
        <a:p>
          <a:endParaRPr lang="en-IN"/>
        </a:p>
      </dgm:t>
    </dgm:pt>
    <dgm:pt modelId="{8C58C6D2-ED2D-4A47-9B7D-956945F6080E}" type="sibTrans" cxnId="{D1F2290F-8A22-453A-875B-C6249EC8B67E}">
      <dgm:prSet/>
      <dgm:spPr/>
      <dgm:t>
        <a:bodyPr/>
        <a:lstStyle/>
        <a:p>
          <a:endParaRPr lang="en-IN"/>
        </a:p>
      </dgm:t>
    </dgm:pt>
    <dgm:pt modelId="{79728B15-2DA6-41D0-897B-296C993D299B}">
      <dgm:prSet phldrT="[Text]"/>
      <dgm:spPr/>
      <dgm:t>
        <a:bodyPr/>
        <a:lstStyle/>
        <a:p>
          <a:r>
            <a:rPr lang="en-US" dirty="0"/>
            <a:t>Portfolio Management Services(PMS)</a:t>
          </a:r>
          <a:endParaRPr lang="en-IN" dirty="0"/>
        </a:p>
      </dgm:t>
    </dgm:pt>
    <dgm:pt modelId="{F18A83A7-DBE4-4C7E-863B-2792E2240320}" type="parTrans" cxnId="{900F5F2B-43C8-4A1E-AEBB-FD61B9343062}">
      <dgm:prSet/>
      <dgm:spPr/>
      <dgm:t>
        <a:bodyPr/>
        <a:lstStyle/>
        <a:p>
          <a:endParaRPr lang="en-IN"/>
        </a:p>
      </dgm:t>
    </dgm:pt>
    <dgm:pt modelId="{96DC79AE-2969-496E-B445-EDAC55A2E05B}" type="sibTrans" cxnId="{900F5F2B-43C8-4A1E-AEBB-FD61B9343062}">
      <dgm:prSet/>
      <dgm:spPr/>
      <dgm:t>
        <a:bodyPr/>
        <a:lstStyle/>
        <a:p>
          <a:endParaRPr lang="en-IN"/>
        </a:p>
      </dgm:t>
    </dgm:pt>
    <dgm:pt modelId="{DA809927-DA43-47C4-B8D3-019DD5CAF3E0}">
      <dgm:prSet phldrT="[Text]"/>
      <dgm:spPr/>
      <dgm:t>
        <a:bodyPr/>
        <a:lstStyle/>
        <a:p>
          <a:r>
            <a:rPr lang="en-US" dirty="0"/>
            <a:t>Structured Deposits</a:t>
          </a:r>
          <a:endParaRPr lang="en-IN" dirty="0"/>
        </a:p>
      </dgm:t>
    </dgm:pt>
    <dgm:pt modelId="{51F64613-6812-4BCE-B40E-8CBCD389D0C6}" type="parTrans" cxnId="{B302185A-00AD-4D4E-9CBF-6743A189A2AD}">
      <dgm:prSet/>
      <dgm:spPr/>
      <dgm:t>
        <a:bodyPr/>
        <a:lstStyle/>
        <a:p>
          <a:endParaRPr lang="en-IN"/>
        </a:p>
      </dgm:t>
    </dgm:pt>
    <dgm:pt modelId="{23DB9217-5695-4913-81BB-76612E52B1FA}" type="sibTrans" cxnId="{B302185A-00AD-4D4E-9CBF-6743A189A2AD}">
      <dgm:prSet/>
      <dgm:spPr/>
      <dgm:t>
        <a:bodyPr/>
        <a:lstStyle/>
        <a:p>
          <a:endParaRPr lang="en-IN"/>
        </a:p>
      </dgm:t>
    </dgm:pt>
    <dgm:pt modelId="{A980B917-BCB8-42DD-A4C5-A3FE18DEAF8A}">
      <dgm:prSet phldrT="[Text]"/>
      <dgm:spPr/>
      <dgm:t>
        <a:bodyPr/>
        <a:lstStyle/>
        <a:p>
          <a:r>
            <a:rPr lang="en-US" dirty="0"/>
            <a:t>Distributor of Mutual Fund Units, Insurance, and Other Financial Products</a:t>
          </a:r>
          <a:endParaRPr lang="en-IN" dirty="0"/>
        </a:p>
      </dgm:t>
    </dgm:pt>
    <dgm:pt modelId="{ECB76EBE-6DC6-47B6-AA77-F2AB50A31FFD}" type="parTrans" cxnId="{96C01351-AB4D-43E8-B95C-F4CC6909C25A}">
      <dgm:prSet/>
      <dgm:spPr/>
      <dgm:t>
        <a:bodyPr/>
        <a:lstStyle/>
        <a:p>
          <a:endParaRPr lang="en-IN"/>
        </a:p>
      </dgm:t>
    </dgm:pt>
    <dgm:pt modelId="{B3EB7095-FAE1-4982-88E1-A718209D9B3A}" type="sibTrans" cxnId="{96C01351-AB4D-43E8-B95C-F4CC6909C25A}">
      <dgm:prSet/>
      <dgm:spPr/>
      <dgm:t>
        <a:bodyPr/>
        <a:lstStyle/>
        <a:p>
          <a:endParaRPr lang="en-IN"/>
        </a:p>
      </dgm:t>
    </dgm:pt>
    <dgm:pt modelId="{6AA158AB-6DD1-4E2B-81E4-021DDFB07D06}">
      <dgm:prSet phldrT="[Text]"/>
      <dgm:spPr/>
      <dgm:t>
        <a:bodyPr/>
        <a:lstStyle/>
        <a:p>
          <a:r>
            <a:rPr lang="en-US" dirty="0"/>
            <a:t>Investment Advisory Services</a:t>
          </a:r>
          <a:endParaRPr lang="en-IN" dirty="0"/>
        </a:p>
      </dgm:t>
    </dgm:pt>
    <dgm:pt modelId="{041D2A97-A4D7-41C2-B5D4-199192CB3625}" type="parTrans" cxnId="{AC2A9D35-AE0D-4FEC-9589-9AF72947A212}">
      <dgm:prSet/>
      <dgm:spPr/>
      <dgm:t>
        <a:bodyPr/>
        <a:lstStyle/>
        <a:p>
          <a:endParaRPr lang="en-IN"/>
        </a:p>
      </dgm:t>
    </dgm:pt>
    <dgm:pt modelId="{95FA2701-B545-4AD5-BB52-C460FE9E26A3}" type="sibTrans" cxnId="{AC2A9D35-AE0D-4FEC-9589-9AF72947A212}">
      <dgm:prSet/>
      <dgm:spPr/>
      <dgm:t>
        <a:bodyPr/>
        <a:lstStyle/>
        <a:p>
          <a:endParaRPr lang="en-IN"/>
        </a:p>
      </dgm:t>
    </dgm:pt>
    <dgm:pt modelId="{CD0CC884-9A4A-4E60-893A-30D165CF3B8F}" type="pres">
      <dgm:prSet presAssocID="{070FA3B6-8934-469B-97BE-04933005EC94}" presName="Name0" presStyleCnt="0">
        <dgm:presLayoutVars>
          <dgm:dir/>
          <dgm:animLvl val="lvl"/>
          <dgm:resizeHandles val="exact"/>
        </dgm:presLayoutVars>
      </dgm:prSet>
      <dgm:spPr/>
    </dgm:pt>
    <dgm:pt modelId="{B9F87F2D-D476-456B-B741-A1F601435173}" type="pres">
      <dgm:prSet presAssocID="{04EF847B-8C0C-44FF-88DD-6B18B4919890}" presName="composite" presStyleCnt="0"/>
      <dgm:spPr/>
    </dgm:pt>
    <dgm:pt modelId="{14B41A0D-1745-4B71-A177-B5F0D9EDA7AB}" type="pres">
      <dgm:prSet presAssocID="{04EF847B-8C0C-44FF-88DD-6B18B4919890}" presName="parTx" presStyleLbl="alignNode1" presStyleIdx="0" presStyleCnt="3">
        <dgm:presLayoutVars>
          <dgm:chMax val="0"/>
          <dgm:chPref val="0"/>
          <dgm:bulletEnabled val="1"/>
        </dgm:presLayoutVars>
      </dgm:prSet>
      <dgm:spPr/>
    </dgm:pt>
    <dgm:pt modelId="{871F95B6-9687-4C24-920C-504E9181127F}" type="pres">
      <dgm:prSet presAssocID="{04EF847B-8C0C-44FF-88DD-6B18B4919890}" presName="desTx" presStyleLbl="alignAccFollowNode1" presStyleIdx="0" presStyleCnt="3">
        <dgm:presLayoutVars>
          <dgm:bulletEnabled val="1"/>
        </dgm:presLayoutVars>
      </dgm:prSet>
      <dgm:spPr/>
    </dgm:pt>
    <dgm:pt modelId="{CED97803-6D94-4F79-AB7E-487890E86DA2}" type="pres">
      <dgm:prSet presAssocID="{9F13F7EB-436E-4CF2-9660-821B10FBBF67}" presName="space" presStyleCnt="0"/>
      <dgm:spPr/>
    </dgm:pt>
    <dgm:pt modelId="{BD736152-B040-4077-A283-7CCCF2B214C9}" type="pres">
      <dgm:prSet presAssocID="{CEB7A080-214C-405E-80AB-5D2739698E9B}" presName="composite" presStyleCnt="0"/>
      <dgm:spPr/>
    </dgm:pt>
    <dgm:pt modelId="{C9008084-11A3-4640-8E45-1BECDF42D265}" type="pres">
      <dgm:prSet presAssocID="{CEB7A080-214C-405E-80AB-5D2739698E9B}" presName="parTx" presStyleLbl="alignNode1" presStyleIdx="1" presStyleCnt="3">
        <dgm:presLayoutVars>
          <dgm:chMax val="0"/>
          <dgm:chPref val="0"/>
          <dgm:bulletEnabled val="1"/>
        </dgm:presLayoutVars>
      </dgm:prSet>
      <dgm:spPr/>
    </dgm:pt>
    <dgm:pt modelId="{EEABE105-F77E-49BC-8861-75A97A731155}" type="pres">
      <dgm:prSet presAssocID="{CEB7A080-214C-405E-80AB-5D2739698E9B}" presName="desTx" presStyleLbl="alignAccFollowNode1" presStyleIdx="1" presStyleCnt="3">
        <dgm:presLayoutVars>
          <dgm:bulletEnabled val="1"/>
        </dgm:presLayoutVars>
      </dgm:prSet>
      <dgm:spPr/>
    </dgm:pt>
    <dgm:pt modelId="{4518423A-B62C-481C-B3AB-032AC7B58B79}" type="pres">
      <dgm:prSet presAssocID="{73195187-C664-49D5-A606-6957A6E4CC75}" presName="space" presStyleCnt="0"/>
      <dgm:spPr/>
    </dgm:pt>
    <dgm:pt modelId="{D2B721E7-66A5-4CDA-B73B-7CEF2F4C311F}" type="pres">
      <dgm:prSet presAssocID="{45754FED-586D-4687-BAF5-F8E23C13303F}" presName="composite" presStyleCnt="0"/>
      <dgm:spPr/>
    </dgm:pt>
    <dgm:pt modelId="{F736F7F1-73FE-4E1A-A6DE-A37F1460F6BF}" type="pres">
      <dgm:prSet presAssocID="{45754FED-586D-4687-BAF5-F8E23C13303F}" presName="parTx" presStyleLbl="alignNode1" presStyleIdx="2" presStyleCnt="3">
        <dgm:presLayoutVars>
          <dgm:chMax val="0"/>
          <dgm:chPref val="0"/>
          <dgm:bulletEnabled val="1"/>
        </dgm:presLayoutVars>
      </dgm:prSet>
      <dgm:spPr/>
    </dgm:pt>
    <dgm:pt modelId="{64A2B01B-B1CA-44DC-984F-ED2633F5753D}" type="pres">
      <dgm:prSet presAssocID="{45754FED-586D-4687-BAF5-F8E23C13303F}" presName="desTx" presStyleLbl="alignAccFollowNode1" presStyleIdx="2" presStyleCnt="3">
        <dgm:presLayoutVars>
          <dgm:bulletEnabled val="1"/>
        </dgm:presLayoutVars>
      </dgm:prSet>
      <dgm:spPr/>
    </dgm:pt>
  </dgm:ptLst>
  <dgm:cxnLst>
    <dgm:cxn modelId="{F31D4A02-5958-49A1-84BE-FF4A17532230}" srcId="{04EF847B-8C0C-44FF-88DD-6B18B4919890}" destId="{721BC5D6-1B4D-42B2-9B16-7A5957D24BF9}" srcOrd="3" destOrd="0" parTransId="{314C60A4-369F-473C-8B50-84D151E3B4EC}" sibTransId="{64E07515-49FD-4E1E-BAD6-F508505FF232}"/>
    <dgm:cxn modelId="{D1F2290F-8A22-453A-875B-C6249EC8B67E}" srcId="{CEB7A080-214C-405E-80AB-5D2739698E9B}" destId="{F92AB219-330D-4B26-A328-57F2E92AF6B7}" srcOrd="2" destOrd="0" parTransId="{B8E0A05F-B994-49A2-A629-575537AEE23C}" sibTransId="{8C58C6D2-ED2D-4A47-9B7D-956945F6080E}"/>
    <dgm:cxn modelId="{49FEF816-291F-4F9B-8ABD-43AB17744DD0}" type="presOf" srcId="{A980B917-BCB8-42DD-A4C5-A3FE18DEAF8A}" destId="{64A2B01B-B1CA-44DC-984F-ED2633F5753D}" srcOrd="0" destOrd="2" presId="urn:microsoft.com/office/officeart/2005/8/layout/hList1"/>
    <dgm:cxn modelId="{FB025B17-6ECC-47CC-9E1D-2D70FDF15BDF}" type="presOf" srcId="{5884D19F-50CB-43EB-A1A3-44879E4E9A5B}" destId="{64A2B01B-B1CA-44DC-984F-ED2633F5753D}" srcOrd="0" destOrd="0" presId="urn:microsoft.com/office/officeart/2005/8/layout/hList1"/>
    <dgm:cxn modelId="{900F5F2B-43C8-4A1E-AEBB-FD61B9343062}" srcId="{CEB7A080-214C-405E-80AB-5D2739698E9B}" destId="{79728B15-2DA6-41D0-897B-296C993D299B}" srcOrd="3" destOrd="0" parTransId="{F18A83A7-DBE4-4C7E-863B-2792E2240320}" sibTransId="{96DC79AE-2969-496E-B445-EDAC55A2E05B}"/>
    <dgm:cxn modelId="{AC2A9D35-AE0D-4FEC-9589-9AF72947A212}" srcId="{45754FED-586D-4687-BAF5-F8E23C13303F}" destId="{6AA158AB-6DD1-4E2B-81E4-021DDFB07D06}" srcOrd="3" destOrd="0" parTransId="{041D2A97-A4D7-41C2-B5D4-199192CB3625}" sibTransId="{95FA2701-B545-4AD5-BB52-C460FE9E26A3}"/>
    <dgm:cxn modelId="{B2BAB861-D9DC-4444-AC14-8409C08A9FCD}" srcId="{45754FED-586D-4687-BAF5-F8E23C13303F}" destId="{5884D19F-50CB-43EB-A1A3-44879E4E9A5B}" srcOrd="0" destOrd="0" parTransId="{0A0552EF-E6F3-4BDE-8CE4-7482DF2AD8F0}" sibTransId="{7EF8F0F2-6936-4460-9BA4-6D4E83790170}"/>
    <dgm:cxn modelId="{1237C442-3609-4986-873A-C9E4AEC52C64}" srcId="{04EF847B-8C0C-44FF-88DD-6B18B4919890}" destId="{F7962B10-EB56-4A83-A1F3-1DE59FD46C6D}" srcOrd="0" destOrd="0" parTransId="{4F47989A-D6DC-4B4A-9812-96F4E2CC8102}" sibTransId="{6CD64731-4313-42A1-80F3-2342CEBF6414}"/>
    <dgm:cxn modelId="{F20EC646-0429-4B34-BF4D-C11C412920A1}" srcId="{04EF847B-8C0C-44FF-88DD-6B18B4919890}" destId="{E7F6526E-6786-4CC2-9148-380479AECA26}" srcOrd="6" destOrd="0" parTransId="{5E1A5E72-836E-467E-B029-470DBA9D4ADC}" sibTransId="{D87DEA6F-02BB-4FCD-A90C-EB0BEF53D09F}"/>
    <dgm:cxn modelId="{04A8724C-F1B0-4920-8F2C-DC6CADD5AD04}" srcId="{04EF847B-8C0C-44FF-88DD-6B18B4919890}" destId="{C9C59933-894E-441A-A9F4-53897A442662}" srcOrd="2" destOrd="0" parTransId="{C3CD902B-A438-473C-811C-8C2F68D704F8}" sibTransId="{F01920CF-5B64-498C-A97E-4715208EF8C7}"/>
    <dgm:cxn modelId="{40741A6D-DF14-4FE8-990B-7B1D510EE0C9}" type="presOf" srcId="{1E2BF212-CA9C-45DE-9B88-242A031B94C6}" destId="{EEABE105-F77E-49BC-8861-75A97A731155}" srcOrd="0" destOrd="0" presId="urn:microsoft.com/office/officeart/2005/8/layout/hList1"/>
    <dgm:cxn modelId="{96C01351-AB4D-43E8-B95C-F4CC6909C25A}" srcId="{45754FED-586D-4687-BAF5-F8E23C13303F}" destId="{A980B917-BCB8-42DD-A4C5-A3FE18DEAF8A}" srcOrd="2" destOrd="0" parTransId="{ECB76EBE-6DC6-47B6-AA77-F2AB50A31FFD}" sibTransId="{B3EB7095-FAE1-4982-88E1-A718209D9B3A}"/>
    <dgm:cxn modelId="{A4F47056-C4B1-4B2E-B2BF-AE18060BCF6B}" srcId="{CEB7A080-214C-405E-80AB-5D2739698E9B}" destId="{1E2BF212-CA9C-45DE-9B88-242A031B94C6}" srcOrd="0" destOrd="0" parTransId="{755AFE11-8473-4964-858C-ED8A33ED7687}" sibTransId="{748367F0-AF5D-4028-87E3-1D975C6EBDEA}"/>
    <dgm:cxn modelId="{B302185A-00AD-4D4E-9CBF-6743A189A2AD}" srcId="{45754FED-586D-4687-BAF5-F8E23C13303F}" destId="{DA809927-DA43-47C4-B8D3-019DD5CAF3E0}" srcOrd="1" destOrd="0" parTransId="{51F64613-6812-4BCE-B40E-8CBCD389D0C6}" sibTransId="{23DB9217-5695-4913-81BB-76612E52B1FA}"/>
    <dgm:cxn modelId="{58D37C80-B5AE-479A-B696-6F25C731FF69}" type="presOf" srcId="{F92AB219-330D-4B26-A328-57F2E92AF6B7}" destId="{EEABE105-F77E-49BC-8861-75A97A731155}" srcOrd="0" destOrd="2" presId="urn:microsoft.com/office/officeart/2005/8/layout/hList1"/>
    <dgm:cxn modelId="{35700C82-425E-4DD3-AE10-B816CBB362F6}" type="presOf" srcId="{6AA158AB-6DD1-4E2B-81E4-021DDFB07D06}" destId="{64A2B01B-B1CA-44DC-984F-ED2633F5753D}" srcOrd="0" destOrd="3" presId="urn:microsoft.com/office/officeart/2005/8/layout/hList1"/>
    <dgm:cxn modelId="{61B9FC8B-D5E3-4355-931A-13E4BC429824}" type="presOf" srcId="{DA809927-DA43-47C4-B8D3-019DD5CAF3E0}" destId="{64A2B01B-B1CA-44DC-984F-ED2633F5753D}" srcOrd="0" destOrd="1" presId="urn:microsoft.com/office/officeart/2005/8/layout/hList1"/>
    <dgm:cxn modelId="{8510A49A-EED6-4218-BBD1-721C8E7D0FE5}" srcId="{04EF847B-8C0C-44FF-88DD-6B18B4919890}" destId="{E2C0C6DD-5719-4039-A7BB-10BD196F0F4D}" srcOrd="5" destOrd="0" parTransId="{DD8D90FD-0497-47DA-A2D0-718ADAB17F59}" sibTransId="{8F208095-707F-46E0-B0BC-CC682CC3E913}"/>
    <dgm:cxn modelId="{0DC8D09B-7AE6-44A4-8748-2484A98141BF}" type="presOf" srcId="{04EF847B-8C0C-44FF-88DD-6B18B4919890}" destId="{14B41A0D-1745-4B71-A177-B5F0D9EDA7AB}" srcOrd="0" destOrd="0" presId="urn:microsoft.com/office/officeart/2005/8/layout/hList1"/>
    <dgm:cxn modelId="{A5B0309C-D485-4A74-9A38-2572538D8094}" srcId="{070FA3B6-8934-469B-97BE-04933005EC94}" destId="{45754FED-586D-4687-BAF5-F8E23C13303F}" srcOrd="2" destOrd="0" parTransId="{2761806F-B482-432A-889E-0B45D1D59674}" sibTransId="{9BB5B53D-3735-4CB8-970F-CE2A3D9711B1}"/>
    <dgm:cxn modelId="{8F652E9D-14FE-4014-AB0A-E250683B0C2B}" type="presOf" srcId="{C9C59933-894E-441A-A9F4-53897A442662}" destId="{871F95B6-9687-4C24-920C-504E9181127F}" srcOrd="0" destOrd="2" presId="urn:microsoft.com/office/officeart/2005/8/layout/hList1"/>
    <dgm:cxn modelId="{EAD091A0-0CC9-4394-BC6C-B2A7AF6B5658}" type="presOf" srcId="{8116B22B-4971-4F97-BD0A-4D80FCE54839}" destId="{871F95B6-9687-4C24-920C-504E9181127F}" srcOrd="0" destOrd="4" presId="urn:microsoft.com/office/officeart/2005/8/layout/hList1"/>
    <dgm:cxn modelId="{1E7115AF-6267-4908-86D2-4D90A59AAE3F}" type="presOf" srcId="{FF491A86-41EF-4542-97DA-0569309B8C81}" destId="{EEABE105-F77E-49BC-8861-75A97A731155}" srcOrd="0" destOrd="1" presId="urn:microsoft.com/office/officeart/2005/8/layout/hList1"/>
    <dgm:cxn modelId="{7AFA91BA-BB31-49F4-993A-4C8923B56C51}" srcId="{070FA3B6-8934-469B-97BE-04933005EC94}" destId="{04EF847B-8C0C-44FF-88DD-6B18B4919890}" srcOrd="0" destOrd="0" parTransId="{8F306D9E-2493-49D4-9460-078CF0CA244E}" sibTransId="{9F13F7EB-436E-4CF2-9660-821B10FBBF67}"/>
    <dgm:cxn modelId="{4A03DAC9-443D-4059-8F30-542109E201B8}" type="presOf" srcId="{79728B15-2DA6-41D0-897B-296C993D299B}" destId="{EEABE105-F77E-49BC-8861-75A97A731155}" srcOrd="0" destOrd="3" presId="urn:microsoft.com/office/officeart/2005/8/layout/hList1"/>
    <dgm:cxn modelId="{9C97F3CD-70C4-46BE-9E10-0CB7FB73D4B6}" type="presOf" srcId="{45754FED-586D-4687-BAF5-F8E23C13303F}" destId="{F736F7F1-73FE-4E1A-A6DE-A37F1460F6BF}" srcOrd="0" destOrd="0" presId="urn:microsoft.com/office/officeart/2005/8/layout/hList1"/>
    <dgm:cxn modelId="{8E9472D5-ABF3-46C9-B087-508903825F60}" srcId="{CEB7A080-214C-405E-80AB-5D2739698E9B}" destId="{FF491A86-41EF-4542-97DA-0569309B8C81}" srcOrd="1" destOrd="0" parTransId="{EEF23A32-1224-4ADC-9CA1-E399844C6F15}" sibTransId="{00769400-95E0-4D8F-AD3E-A6A77E8C4682}"/>
    <dgm:cxn modelId="{081B20DC-B563-40D2-8243-4243226250F1}" type="presOf" srcId="{E2C0C6DD-5719-4039-A7BB-10BD196F0F4D}" destId="{871F95B6-9687-4C24-920C-504E9181127F}" srcOrd="0" destOrd="5" presId="urn:microsoft.com/office/officeart/2005/8/layout/hList1"/>
    <dgm:cxn modelId="{A048A4E6-9E0C-4470-9958-BB15FA424D07}" type="presOf" srcId="{106384B8-BEE5-4CF5-8A44-0758716D0D4D}" destId="{871F95B6-9687-4C24-920C-504E9181127F}" srcOrd="0" destOrd="1" presId="urn:microsoft.com/office/officeart/2005/8/layout/hList1"/>
    <dgm:cxn modelId="{69A8DDEB-7B64-415C-8C0D-3159C0292641}" type="presOf" srcId="{CEB7A080-214C-405E-80AB-5D2739698E9B}" destId="{C9008084-11A3-4640-8E45-1BECDF42D265}" srcOrd="0" destOrd="0" presId="urn:microsoft.com/office/officeart/2005/8/layout/hList1"/>
    <dgm:cxn modelId="{350E3AEF-0277-494D-BDB9-E7E1C96BF465}" srcId="{04EF847B-8C0C-44FF-88DD-6B18B4919890}" destId="{106384B8-BEE5-4CF5-8A44-0758716D0D4D}" srcOrd="1" destOrd="0" parTransId="{27753019-D688-4917-917C-D0E507503FD0}" sibTransId="{8B635228-24D5-470F-B168-C3508234E93B}"/>
    <dgm:cxn modelId="{B96420F4-479D-46DC-ACD6-34B5323A5927}" type="presOf" srcId="{E7F6526E-6786-4CC2-9148-380479AECA26}" destId="{871F95B6-9687-4C24-920C-504E9181127F}" srcOrd="0" destOrd="6" presId="urn:microsoft.com/office/officeart/2005/8/layout/hList1"/>
    <dgm:cxn modelId="{713F13F6-A045-4D36-A94D-88EB1F0F12CC}" type="presOf" srcId="{721BC5D6-1B4D-42B2-9B16-7A5957D24BF9}" destId="{871F95B6-9687-4C24-920C-504E9181127F}" srcOrd="0" destOrd="3" presId="urn:microsoft.com/office/officeart/2005/8/layout/hList1"/>
    <dgm:cxn modelId="{54D5FBF6-B947-49A0-90B3-66488E8BE7E0}" srcId="{04EF847B-8C0C-44FF-88DD-6B18B4919890}" destId="{8116B22B-4971-4F97-BD0A-4D80FCE54839}" srcOrd="4" destOrd="0" parTransId="{24BE9FF4-F95A-4C06-BC0F-8E0C12DCF0B1}" sibTransId="{C8D6C64E-12A9-4768-ABF0-C3E3EF664D08}"/>
    <dgm:cxn modelId="{DF4B12F8-C68E-4F07-994C-5C3B3D923E3E}" type="presOf" srcId="{070FA3B6-8934-469B-97BE-04933005EC94}" destId="{CD0CC884-9A4A-4E60-893A-30D165CF3B8F}" srcOrd="0" destOrd="0" presId="urn:microsoft.com/office/officeart/2005/8/layout/hList1"/>
    <dgm:cxn modelId="{808E6CF8-0002-45B2-A150-C26C1B08CC36}" type="presOf" srcId="{F7962B10-EB56-4A83-A1F3-1DE59FD46C6D}" destId="{871F95B6-9687-4C24-920C-504E9181127F}" srcOrd="0" destOrd="0" presId="urn:microsoft.com/office/officeart/2005/8/layout/hList1"/>
    <dgm:cxn modelId="{5D9EB8FC-77C0-49B2-91DD-CBE298F57C2E}" srcId="{070FA3B6-8934-469B-97BE-04933005EC94}" destId="{CEB7A080-214C-405E-80AB-5D2739698E9B}" srcOrd="1" destOrd="0" parTransId="{272E6F78-A547-4F16-96B6-0A63546FFD15}" sibTransId="{73195187-C664-49D5-A606-6957A6E4CC75}"/>
    <dgm:cxn modelId="{B2A8FDAD-DB2A-485D-B52F-A375809F5555}" type="presParOf" srcId="{CD0CC884-9A4A-4E60-893A-30D165CF3B8F}" destId="{B9F87F2D-D476-456B-B741-A1F601435173}" srcOrd="0" destOrd="0" presId="urn:microsoft.com/office/officeart/2005/8/layout/hList1"/>
    <dgm:cxn modelId="{BF2D393E-512D-4471-A764-C95664EA0EA6}" type="presParOf" srcId="{B9F87F2D-D476-456B-B741-A1F601435173}" destId="{14B41A0D-1745-4B71-A177-B5F0D9EDA7AB}" srcOrd="0" destOrd="0" presId="urn:microsoft.com/office/officeart/2005/8/layout/hList1"/>
    <dgm:cxn modelId="{AAC8D429-D892-4FF9-9B59-5DE7DAB5B422}" type="presParOf" srcId="{B9F87F2D-D476-456B-B741-A1F601435173}" destId="{871F95B6-9687-4C24-920C-504E9181127F}" srcOrd="1" destOrd="0" presId="urn:microsoft.com/office/officeart/2005/8/layout/hList1"/>
    <dgm:cxn modelId="{F4BD735C-6597-44FB-991C-2979C54035A1}" type="presParOf" srcId="{CD0CC884-9A4A-4E60-893A-30D165CF3B8F}" destId="{CED97803-6D94-4F79-AB7E-487890E86DA2}" srcOrd="1" destOrd="0" presId="urn:microsoft.com/office/officeart/2005/8/layout/hList1"/>
    <dgm:cxn modelId="{C15E2074-86CF-48DC-8C7F-2D3EC95CE81A}" type="presParOf" srcId="{CD0CC884-9A4A-4E60-893A-30D165CF3B8F}" destId="{BD736152-B040-4077-A283-7CCCF2B214C9}" srcOrd="2" destOrd="0" presId="urn:microsoft.com/office/officeart/2005/8/layout/hList1"/>
    <dgm:cxn modelId="{B2F04F8A-F8B0-478D-AF92-AF37DF3D4F0F}" type="presParOf" srcId="{BD736152-B040-4077-A283-7CCCF2B214C9}" destId="{C9008084-11A3-4640-8E45-1BECDF42D265}" srcOrd="0" destOrd="0" presId="urn:microsoft.com/office/officeart/2005/8/layout/hList1"/>
    <dgm:cxn modelId="{556E8D40-A7DC-4050-9A55-DE9C5DA56E06}" type="presParOf" srcId="{BD736152-B040-4077-A283-7CCCF2B214C9}" destId="{EEABE105-F77E-49BC-8861-75A97A731155}" srcOrd="1" destOrd="0" presId="urn:microsoft.com/office/officeart/2005/8/layout/hList1"/>
    <dgm:cxn modelId="{E78C3E13-ABB3-4AAD-9880-9958AFD400AA}" type="presParOf" srcId="{CD0CC884-9A4A-4E60-893A-30D165CF3B8F}" destId="{4518423A-B62C-481C-B3AB-032AC7B58B79}" srcOrd="3" destOrd="0" presId="urn:microsoft.com/office/officeart/2005/8/layout/hList1"/>
    <dgm:cxn modelId="{F25C353D-D114-4194-ACFC-C82E23430175}" type="presParOf" srcId="{CD0CC884-9A4A-4E60-893A-30D165CF3B8F}" destId="{D2B721E7-66A5-4CDA-B73B-7CEF2F4C311F}" srcOrd="4" destOrd="0" presId="urn:microsoft.com/office/officeart/2005/8/layout/hList1"/>
    <dgm:cxn modelId="{D14D984C-9BD3-43F9-B393-E7DD875E6D56}" type="presParOf" srcId="{D2B721E7-66A5-4CDA-B73B-7CEF2F4C311F}" destId="{F736F7F1-73FE-4E1A-A6DE-A37F1460F6BF}" srcOrd="0" destOrd="0" presId="urn:microsoft.com/office/officeart/2005/8/layout/hList1"/>
    <dgm:cxn modelId="{D874904C-F2CA-41DA-969A-0358F8E85DEE}" type="presParOf" srcId="{D2B721E7-66A5-4CDA-B73B-7CEF2F4C311F}" destId="{64A2B01B-B1CA-44DC-984F-ED2633F5753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0FA3B6-8934-469B-97BE-04933005EC94}"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IN"/>
        </a:p>
      </dgm:t>
    </dgm:pt>
    <dgm:pt modelId="{04EF847B-8C0C-44FF-88DD-6B18B4919890}">
      <dgm:prSet phldrT="[Text]"/>
      <dgm:spPr/>
      <dgm:t>
        <a:bodyPr/>
        <a:lstStyle/>
        <a:p>
          <a:r>
            <a:rPr lang="en-US" dirty="0"/>
            <a:t>International Bullion Exchange (IBE) and Precious Metals</a:t>
          </a:r>
          <a:endParaRPr lang="en-IN" dirty="0"/>
        </a:p>
      </dgm:t>
    </dgm:pt>
    <dgm:pt modelId="{8F306D9E-2493-49D4-9460-078CF0CA244E}" type="parTrans" cxnId="{7AFA91BA-BB31-49F4-993A-4C8923B56C51}">
      <dgm:prSet/>
      <dgm:spPr/>
      <dgm:t>
        <a:bodyPr/>
        <a:lstStyle/>
        <a:p>
          <a:endParaRPr lang="en-IN"/>
        </a:p>
      </dgm:t>
    </dgm:pt>
    <dgm:pt modelId="{9F13F7EB-436E-4CF2-9660-821B10FBBF67}" type="sibTrans" cxnId="{7AFA91BA-BB31-49F4-993A-4C8923B56C51}">
      <dgm:prSet/>
      <dgm:spPr/>
      <dgm:t>
        <a:bodyPr/>
        <a:lstStyle/>
        <a:p>
          <a:endParaRPr lang="en-IN"/>
        </a:p>
      </dgm:t>
    </dgm:pt>
    <dgm:pt modelId="{F7962B10-EB56-4A83-A1F3-1DE59FD46C6D}">
      <dgm:prSet phldrT="[Text]"/>
      <dgm:spPr/>
      <dgm:t>
        <a:bodyPr/>
        <a:lstStyle/>
        <a:p>
          <a:r>
            <a:rPr lang="en-US" dirty="0"/>
            <a:t>Importation of Bullion through IBE</a:t>
          </a:r>
          <a:endParaRPr lang="en-IN" dirty="0"/>
        </a:p>
      </dgm:t>
    </dgm:pt>
    <dgm:pt modelId="{4F47989A-D6DC-4B4A-9812-96F4E2CC8102}" type="parTrans" cxnId="{1237C442-3609-4986-873A-C9E4AEC52C64}">
      <dgm:prSet/>
      <dgm:spPr/>
      <dgm:t>
        <a:bodyPr/>
        <a:lstStyle/>
        <a:p>
          <a:endParaRPr lang="en-IN"/>
        </a:p>
      </dgm:t>
    </dgm:pt>
    <dgm:pt modelId="{6CD64731-4313-42A1-80F3-2342CEBF6414}" type="sibTrans" cxnId="{1237C442-3609-4986-873A-C9E4AEC52C64}">
      <dgm:prSet/>
      <dgm:spPr/>
      <dgm:t>
        <a:bodyPr/>
        <a:lstStyle/>
        <a:p>
          <a:endParaRPr lang="en-IN"/>
        </a:p>
      </dgm:t>
    </dgm:pt>
    <dgm:pt modelId="{CEB7A080-214C-405E-80AB-5D2739698E9B}">
      <dgm:prSet phldrT="[Text]"/>
      <dgm:spPr/>
      <dgm:t>
        <a:bodyPr/>
        <a:lstStyle/>
        <a:p>
          <a:r>
            <a:rPr lang="en-IN" dirty="0"/>
            <a:t>Capital Markets</a:t>
          </a:r>
        </a:p>
      </dgm:t>
    </dgm:pt>
    <dgm:pt modelId="{272E6F78-A547-4F16-96B6-0A63546FFD15}" type="parTrans" cxnId="{5D9EB8FC-77C0-49B2-91DD-CBE298F57C2E}">
      <dgm:prSet/>
      <dgm:spPr/>
      <dgm:t>
        <a:bodyPr/>
        <a:lstStyle/>
        <a:p>
          <a:endParaRPr lang="en-IN"/>
        </a:p>
      </dgm:t>
    </dgm:pt>
    <dgm:pt modelId="{73195187-C664-49D5-A606-6957A6E4CC75}" type="sibTrans" cxnId="{5D9EB8FC-77C0-49B2-91DD-CBE298F57C2E}">
      <dgm:prSet/>
      <dgm:spPr/>
      <dgm:t>
        <a:bodyPr/>
        <a:lstStyle/>
        <a:p>
          <a:endParaRPr lang="en-IN"/>
        </a:p>
      </dgm:t>
    </dgm:pt>
    <dgm:pt modelId="{1E2BF212-CA9C-45DE-9B88-242A031B94C6}">
      <dgm:prSet phldrT="[Text]"/>
      <dgm:spPr/>
      <dgm:t>
        <a:bodyPr/>
        <a:lstStyle/>
        <a:p>
          <a:r>
            <a:rPr lang="en-US" dirty="0"/>
            <a:t>Investment Banking</a:t>
          </a:r>
          <a:endParaRPr lang="en-IN" dirty="0"/>
        </a:p>
      </dgm:t>
    </dgm:pt>
    <dgm:pt modelId="{755AFE11-8473-4964-858C-ED8A33ED7687}" type="parTrans" cxnId="{A4F47056-C4B1-4B2E-B2BF-AE18060BCF6B}">
      <dgm:prSet/>
      <dgm:spPr/>
      <dgm:t>
        <a:bodyPr/>
        <a:lstStyle/>
        <a:p>
          <a:endParaRPr lang="en-IN"/>
        </a:p>
      </dgm:t>
    </dgm:pt>
    <dgm:pt modelId="{748367F0-AF5D-4028-87E3-1D975C6EBDEA}" type="sibTrans" cxnId="{A4F47056-C4B1-4B2E-B2BF-AE18060BCF6B}">
      <dgm:prSet/>
      <dgm:spPr/>
      <dgm:t>
        <a:bodyPr/>
        <a:lstStyle/>
        <a:p>
          <a:endParaRPr lang="en-IN"/>
        </a:p>
      </dgm:t>
    </dgm:pt>
    <dgm:pt modelId="{45754FED-586D-4687-BAF5-F8E23C13303F}">
      <dgm:prSet phldrT="[Text]"/>
      <dgm:spPr/>
      <dgm:t>
        <a:bodyPr/>
        <a:lstStyle/>
        <a:p>
          <a:r>
            <a:rPr lang="en-IN" dirty="0"/>
            <a:t>Others</a:t>
          </a:r>
        </a:p>
      </dgm:t>
    </dgm:pt>
    <dgm:pt modelId="{2761806F-B482-432A-889E-0B45D1D59674}" type="parTrans" cxnId="{A5B0309C-D485-4A74-9A38-2572538D8094}">
      <dgm:prSet/>
      <dgm:spPr/>
      <dgm:t>
        <a:bodyPr/>
        <a:lstStyle/>
        <a:p>
          <a:endParaRPr lang="en-IN"/>
        </a:p>
      </dgm:t>
    </dgm:pt>
    <dgm:pt modelId="{9BB5B53D-3735-4CB8-970F-CE2A3D9711B1}" type="sibTrans" cxnId="{A5B0309C-D485-4A74-9A38-2572538D8094}">
      <dgm:prSet/>
      <dgm:spPr/>
      <dgm:t>
        <a:bodyPr/>
        <a:lstStyle/>
        <a:p>
          <a:endParaRPr lang="en-IN"/>
        </a:p>
      </dgm:t>
    </dgm:pt>
    <dgm:pt modelId="{5884D19F-50CB-43EB-A1A3-44879E4E9A5B}">
      <dgm:prSet phldrT="[Text]"/>
      <dgm:spPr/>
      <dgm:t>
        <a:bodyPr/>
        <a:lstStyle/>
        <a:p>
          <a:r>
            <a:rPr lang="en-US" dirty="0"/>
            <a:t>Foreign Portfolio Investors</a:t>
          </a:r>
          <a:endParaRPr lang="en-IN" dirty="0"/>
        </a:p>
      </dgm:t>
    </dgm:pt>
    <dgm:pt modelId="{0A0552EF-E6F3-4BDE-8CE4-7482DF2AD8F0}" type="parTrans" cxnId="{B2BAB861-D9DC-4444-AC14-8409C08A9FCD}">
      <dgm:prSet/>
      <dgm:spPr/>
      <dgm:t>
        <a:bodyPr/>
        <a:lstStyle/>
        <a:p>
          <a:endParaRPr lang="en-IN"/>
        </a:p>
      </dgm:t>
    </dgm:pt>
    <dgm:pt modelId="{7EF8F0F2-6936-4460-9BA4-6D4E83790170}" type="sibTrans" cxnId="{B2BAB861-D9DC-4444-AC14-8409C08A9FCD}">
      <dgm:prSet/>
      <dgm:spPr/>
      <dgm:t>
        <a:bodyPr/>
        <a:lstStyle/>
        <a:p>
          <a:endParaRPr lang="en-IN"/>
        </a:p>
      </dgm:t>
    </dgm:pt>
    <dgm:pt modelId="{39B4280F-C7D3-4321-AB91-2A21873DCDA0}">
      <dgm:prSet phldrT="[Text]"/>
      <dgm:spPr/>
      <dgm:t>
        <a:bodyPr/>
        <a:lstStyle/>
        <a:p>
          <a:r>
            <a:rPr lang="en-US" dirty="0"/>
            <a:t>Leasing, Market Making, Hedging and Trading in Spot / Derivative in Bullion</a:t>
          </a:r>
          <a:endParaRPr lang="en-IN" dirty="0"/>
        </a:p>
      </dgm:t>
    </dgm:pt>
    <dgm:pt modelId="{78A9B8BE-5673-46CD-AA63-0746E651DE2D}" type="parTrans" cxnId="{5E6D3DF6-5A95-4183-ABCA-72E6B5447EB5}">
      <dgm:prSet/>
      <dgm:spPr/>
      <dgm:t>
        <a:bodyPr/>
        <a:lstStyle/>
        <a:p>
          <a:endParaRPr lang="en-IN"/>
        </a:p>
      </dgm:t>
    </dgm:pt>
    <dgm:pt modelId="{BB9AF150-447C-40EB-8303-AC80D3B06C8B}" type="sibTrans" cxnId="{5E6D3DF6-5A95-4183-ABCA-72E6B5447EB5}">
      <dgm:prSet/>
      <dgm:spPr/>
      <dgm:t>
        <a:bodyPr/>
        <a:lstStyle/>
        <a:p>
          <a:endParaRPr lang="en-IN"/>
        </a:p>
      </dgm:t>
    </dgm:pt>
    <dgm:pt modelId="{7BAFF9C4-E418-43AB-B6E8-6C8ACE68D26C}">
      <dgm:prSet phldrT="[Text]"/>
      <dgm:spPr/>
      <dgm:t>
        <a:bodyPr/>
        <a:lstStyle/>
        <a:p>
          <a:r>
            <a:rPr lang="en-US" dirty="0"/>
            <a:t>Bullion Depository</a:t>
          </a:r>
          <a:endParaRPr lang="en-IN" dirty="0"/>
        </a:p>
      </dgm:t>
    </dgm:pt>
    <dgm:pt modelId="{8F50777D-C615-4F79-9CF4-65BE2F6D0EA6}" type="parTrans" cxnId="{67CBC939-C6DB-40A6-A370-F6DB58F26D59}">
      <dgm:prSet/>
      <dgm:spPr/>
      <dgm:t>
        <a:bodyPr/>
        <a:lstStyle/>
        <a:p>
          <a:endParaRPr lang="en-IN"/>
        </a:p>
      </dgm:t>
    </dgm:pt>
    <dgm:pt modelId="{92D2E7BC-1931-45BF-82EF-ABACE9999F77}" type="sibTrans" cxnId="{67CBC939-C6DB-40A6-A370-F6DB58F26D59}">
      <dgm:prSet/>
      <dgm:spPr/>
      <dgm:t>
        <a:bodyPr/>
        <a:lstStyle/>
        <a:p>
          <a:endParaRPr lang="en-IN"/>
        </a:p>
      </dgm:t>
    </dgm:pt>
    <dgm:pt modelId="{D2194D73-B9C4-4FE7-989B-2BAA718A87C0}">
      <dgm:prSet phldrT="[Text]"/>
      <dgm:spPr/>
      <dgm:t>
        <a:bodyPr/>
        <a:lstStyle/>
        <a:p>
          <a:r>
            <a:rPr lang="en-US" dirty="0"/>
            <a:t>Receipt Financing</a:t>
          </a:r>
          <a:endParaRPr lang="en-IN" dirty="0"/>
        </a:p>
      </dgm:t>
    </dgm:pt>
    <dgm:pt modelId="{C530A200-E7F4-4FD3-A212-346324D051C0}" type="parTrans" cxnId="{C1A9BCE6-2A0C-4FEC-9F30-A9EFD2D53EB8}">
      <dgm:prSet/>
      <dgm:spPr/>
      <dgm:t>
        <a:bodyPr/>
        <a:lstStyle/>
        <a:p>
          <a:endParaRPr lang="en-IN"/>
        </a:p>
      </dgm:t>
    </dgm:pt>
    <dgm:pt modelId="{F8142A1E-3C93-4DB5-8FC2-7FCC279D6ECA}" type="sibTrans" cxnId="{C1A9BCE6-2A0C-4FEC-9F30-A9EFD2D53EB8}">
      <dgm:prSet/>
      <dgm:spPr/>
      <dgm:t>
        <a:bodyPr/>
        <a:lstStyle/>
        <a:p>
          <a:endParaRPr lang="en-IN"/>
        </a:p>
      </dgm:t>
    </dgm:pt>
    <dgm:pt modelId="{96D2F63F-9E2C-4E7F-92A1-FF94454DDC70}">
      <dgm:prSet phldrT="[Text]"/>
      <dgm:spPr/>
      <dgm:t>
        <a:bodyPr/>
        <a:lstStyle/>
        <a:p>
          <a:r>
            <a:rPr lang="en-US" dirty="0"/>
            <a:t>Gold Saving Account (Retail)</a:t>
          </a:r>
          <a:endParaRPr lang="en-IN" dirty="0"/>
        </a:p>
      </dgm:t>
    </dgm:pt>
    <dgm:pt modelId="{37901FD0-2411-403A-8196-9F4DE07C90D2}" type="parTrans" cxnId="{C055FF73-D9A7-44B3-9791-7566CDABB3E3}">
      <dgm:prSet/>
      <dgm:spPr/>
      <dgm:t>
        <a:bodyPr/>
        <a:lstStyle/>
        <a:p>
          <a:endParaRPr lang="en-IN"/>
        </a:p>
      </dgm:t>
    </dgm:pt>
    <dgm:pt modelId="{D8862CAE-C6B0-4872-9847-910DD47BA756}" type="sibTrans" cxnId="{C055FF73-D9A7-44B3-9791-7566CDABB3E3}">
      <dgm:prSet/>
      <dgm:spPr/>
      <dgm:t>
        <a:bodyPr/>
        <a:lstStyle/>
        <a:p>
          <a:endParaRPr lang="en-IN"/>
        </a:p>
      </dgm:t>
    </dgm:pt>
    <dgm:pt modelId="{255AE882-6A5B-4057-90B7-27D88FA32480}">
      <dgm:prSet phldrT="[Text]"/>
      <dgm:spPr/>
      <dgm:t>
        <a:bodyPr/>
        <a:lstStyle/>
        <a:p>
          <a:r>
            <a:rPr lang="en-US" dirty="0"/>
            <a:t>Gold Accumulation Plans(Retail)</a:t>
          </a:r>
          <a:endParaRPr lang="en-IN" dirty="0"/>
        </a:p>
      </dgm:t>
    </dgm:pt>
    <dgm:pt modelId="{B9EF4A99-F822-4796-8935-B0281BEED200}" type="parTrans" cxnId="{5A01418F-F92A-4CDD-B9F9-8C75638C29A0}">
      <dgm:prSet/>
      <dgm:spPr/>
      <dgm:t>
        <a:bodyPr/>
        <a:lstStyle/>
        <a:p>
          <a:endParaRPr lang="en-IN"/>
        </a:p>
      </dgm:t>
    </dgm:pt>
    <dgm:pt modelId="{94AB0DB8-4E60-4BFA-829D-5EC2ACC3F1C7}" type="sibTrans" cxnId="{5A01418F-F92A-4CDD-B9F9-8C75638C29A0}">
      <dgm:prSet/>
      <dgm:spPr/>
      <dgm:t>
        <a:bodyPr/>
        <a:lstStyle/>
        <a:p>
          <a:endParaRPr lang="en-IN"/>
        </a:p>
      </dgm:t>
    </dgm:pt>
    <dgm:pt modelId="{B3589C11-FC6D-4616-9356-34E09896371E}">
      <dgm:prSet phldrT="[Text]"/>
      <dgm:spPr/>
      <dgm:t>
        <a:bodyPr/>
        <a:lstStyle/>
        <a:p>
          <a:r>
            <a:rPr lang="en-US" dirty="0"/>
            <a:t>Act as Primary Dealer Derivatives including NDFs: Market Maker</a:t>
          </a:r>
          <a:endParaRPr lang="en-IN" dirty="0"/>
        </a:p>
      </dgm:t>
    </dgm:pt>
    <dgm:pt modelId="{7FA44C9B-83DF-4A72-92FB-9FB633752984}" type="parTrans" cxnId="{AD66776E-3C2A-4956-B9E8-3A994823FFBB}">
      <dgm:prSet/>
      <dgm:spPr/>
      <dgm:t>
        <a:bodyPr/>
        <a:lstStyle/>
        <a:p>
          <a:endParaRPr lang="en-IN"/>
        </a:p>
      </dgm:t>
    </dgm:pt>
    <dgm:pt modelId="{A28C874A-E210-46C8-B359-0586E2016A6D}" type="sibTrans" cxnId="{AD66776E-3C2A-4956-B9E8-3A994823FFBB}">
      <dgm:prSet/>
      <dgm:spPr/>
      <dgm:t>
        <a:bodyPr/>
        <a:lstStyle/>
        <a:p>
          <a:endParaRPr lang="en-IN"/>
        </a:p>
      </dgm:t>
    </dgm:pt>
    <dgm:pt modelId="{CB40DB88-E286-4084-B33A-340B12C35C23}">
      <dgm:prSet phldrT="[Text]"/>
      <dgm:spPr/>
      <dgm:t>
        <a:bodyPr/>
        <a:lstStyle/>
        <a:p>
          <a:r>
            <a:rPr lang="en-US" dirty="0"/>
            <a:t>Trading and Clearing Members of IFSC Stock Exchanges</a:t>
          </a:r>
          <a:endParaRPr lang="en-IN" dirty="0"/>
        </a:p>
      </dgm:t>
    </dgm:pt>
    <dgm:pt modelId="{7D9445FB-4342-4D1C-B1F4-672E4F461533}" type="parTrans" cxnId="{E18D46F0-63E8-4559-A871-7765502AE520}">
      <dgm:prSet/>
      <dgm:spPr/>
      <dgm:t>
        <a:bodyPr/>
        <a:lstStyle/>
        <a:p>
          <a:endParaRPr lang="en-IN"/>
        </a:p>
      </dgm:t>
    </dgm:pt>
    <dgm:pt modelId="{0997163B-B916-4615-A73D-C2618E57B9CE}" type="sibTrans" cxnId="{E18D46F0-63E8-4559-A871-7765502AE520}">
      <dgm:prSet/>
      <dgm:spPr/>
      <dgm:t>
        <a:bodyPr/>
        <a:lstStyle/>
        <a:p>
          <a:endParaRPr lang="en-IN"/>
        </a:p>
      </dgm:t>
    </dgm:pt>
    <dgm:pt modelId="{800CE67E-B516-4F9D-AF68-D6586A296421}">
      <dgm:prSet phldrT="[Text]"/>
      <dgm:spPr/>
      <dgm:t>
        <a:bodyPr/>
        <a:lstStyle/>
        <a:p>
          <a:r>
            <a:rPr lang="en-US" dirty="0"/>
            <a:t>Raising of Capital Investments in global and IFSC Exchange</a:t>
          </a:r>
          <a:endParaRPr lang="en-IN" dirty="0"/>
        </a:p>
      </dgm:t>
    </dgm:pt>
    <dgm:pt modelId="{D1BCBDAE-F65C-448E-B318-E31D1DF3E263}" type="parTrans" cxnId="{A1FCD80F-5A2E-4E2B-B981-B447682AA91C}">
      <dgm:prSet/>
      <dgm:spPr/>
      <dgm:t>
        <a:bodyPr/>
        <a:lstStyle/>
        <a:p>
          <a:endParaRPr lang="en-IN"/>
        </a:p>
      </dgm:t>
    </dgm:pt>
    <dgm:pt modelId="{652D5B63-8C5B-4154-B38A-9BF9D9D49421}" type="sibTrans" cxnId="{A1FCD80F-5A2E-4E2B-B981-B447682AA91C}">
      <dgm:prSet/>
      <dgm:spPr/>
      <dgm:t>
        <a:bodyPr/>
        <a:lstStyle/>
        <a:p>
          <a:endParaRPr lang="en-IN"/>
        </a:p>
      </dgm:t>
    </dgm:pt>
    <dgm:pt modelId="{76BB0BA5-3EE3-4EDA-BCDF-080992A81574}">
      <dgm:prSet phldrT="[Text]"/>
      <dgm:spPr/>
      <dgm:t>
        <a:bodyPr/>
        <a:lstStyle/>
        <a:p>
          <a:r>
            <a:rPr lang="en-US" dirty="0"/>
            <a:t>Eligible Foreign Investors</a:t>
          </a:r>
          <a:endParaRPr lang="en-IN" dirty="0"/>
        </a:p>
      </dgm:t>
    </dgm:pt>
    <dgm:pt modelId="{5E561379-899B-40F7-94AE-F95EF4C7D040}" type="parTrans" cxnId="{E6C903E4-4D4F-415C-83FF-20BDA83E9CC0}">
      <dgm:prSet/>
      <dgm:spPr/>
      <dgm:t>
        <a:bodyPr/>
        <a:lstStyle/>
        <a:p>
          <a:endParaRPr lang="en-IN"/>
        </a:p>
      </dgm:t>
    </dgm:pt>
    <dgm:pt modelId="{DAF649E5-5F19-49E0-8358-8870D09B08FA}" type="sibTrans" cxnId="{E6C903E4-4D4F-415C-83FF-20BDA83E9CC0}">
      <dgm:prSet/>
      <dgm:spPr/>
      <dgm:t>
        <a:bodyPr/>
        <a:lstStyle/>
        <a:p>
          <a:endParaRPr lang="en-IN"/>
        </a:p>
      </dgm:t>
    </dgm:pt>
    <dgm:pt modelId="{B33DCC6D-B8D0-4A17-8D19-0373BBCE1A0C}">
      <dgm:prSet phldrT="[Text]"/>
      <dgm:spPr/>
      <dgm:t>
        <a:bodyPr/>
        <a:lstStyle/>
        <a:p>
          <a:r>
            <a:rPr lang="en-US" dirty="0"/>
            <a:t>Referral Services</a:t>
          </a:r>
          <a:endParaRPr lang="en-IN" dirty="0"/>
        </a:p>
      </dgm:t>
    </dgm:pt>
    <dgm:pt modelId="{CD8C6A61-9E63-4AC2-B573-F7B5255BBE77}" type="parTrans" cxnId="{607E8B19-4C0A-4A6B-9E8B-94EDECDAC58F}">
      <dgm:prSet/>
      <dgm:spPr/>
      <dgm:t>
        <a:bodyPr/>
        <a:lstStyle/>
        <a:p>
          <a:endParaRPr lang="en-IN"/>
        </a:p>
      </dgm:t>
    </dgm:pt>
    <dgm:pt modelId="{EE80BC16-8EF7-407F-B986-791A68DDF3FA}" type="sibTrans" cxnId="{607E8B19-4C0A-4A6B-9E8B-94EDECDAC58F}">
      <dgm:prSet/>
      <dgm:spPr/>
      <dgm:t>
        <a:bodyPr/>
        <a:lstStyle/>
        <a:p>
          <a:endParaRPr lang="en-IN"/>
        </a:p>
      </dgm:t>
    </dgm:pt>
    <dgm:pt modelId="{530A74DB-F2AA-4350-9E4B-62672A8C33E5}">
      <dgm:prSet phldrT="[Text]"/>
      <dgm:spPr/>
      <dgm:t>
        <a:bodyPr/>
        <a:lstStyle/>
        <a:p>
          <a:r>
            <a:rPr lang="en-US" dirty="0"/>
            <a:t>Regional Administrative Office</a:t>
          </a:r>
          <a:endParaRPr lang="en-IN" dirty="0"/>
        </a:p>
      </dgm:t>
    </dgm:pt>
    <dgm:pt modelId="{F205166A-4F96-41BF-91CB-11E661B44D27}" type="parTrans" cxnId="{2F4C6462-8054-43C3-A849-5C63ED083E50}">
      <dgm:prSet/>
      <dgm:spPr/>
      <dgm:t>
        <a:bodyPr/>
        <a:lstStyle/>
        <a:p>
          <a:endParaRPr lang="en-IN"/>
        </a:p>
      </dgm:t>
    </dgm:pt>
    <dgm:pt modelId="{4CAF1B4A-A35E-4CE0-AF40-6988D053E6FC}" type="sibTrans" cxnId="{2F4C6462-8054-43C3-A849-5C63ED083E50}">
      <dgm:prSet/>
      <dgm:spPr/>
      <dgm:t>
        <a:bodyPr/>
        <a:lstStyle/>
        <a:p>
          <a:endParaRPr lang="en-IN"/>
        </a:p>
      </dgm:t>
    </dgm:pt>
    <dgm:pt modelId="{67514B34-29F8-4D3A-B8A4-CB6C648D11A1}">
      <dgm:prSet phldrT="[Text]"/>
      <dgm:spPr/>
      <dgm:t>
        <a:bodyPr/>
        <a:lstStyle/>
        <a:p>
          <a:r>
            <a:rPr lang="en-US" dirty="0"/>
            <a:t>Remittance</a:t>
          </a:r>
          <a:endParaRPr lang="en-IN" dirty="0"/>
        </a:p>
      </dgm:t>
    </dgm:pt>
    <dgm:pt modelId="{9B27BC34-0BAB-4446-B923-5204B23F7F23}" type="parTrans" cxnId="{9EE1DDAB-0330-4D88-8C8B-A167354E68A8}">
      <dgm:prSet/>
      <dgm:spPr/>
      <dgm:t>
        <a:bodyPr/>
        <a:lstStyle/>
        <a:p>
          <a:endParaRPr lang="en-IN"/>
        </a:p>
      </dgm:t>
    </dgm:pt>
    <dgm:pt modelId="{A66BDCFB-CD57-4AA9-A274-211662EAE31E}" type="sibTrans" cxnId="{9EE1DDAB-0330-4D88-8C8B-A167354E68A8}">
      <dgm:prSet/>
      <dgm:spPr/>
      <dgm:t>
        <a:bodyPr/>
        <a:lstStyle/>
        <a:p>
          <a:endParaRPr lang="en-IN"/>
        </a:p>
      </dgm:t>
    </dgm:pt>
    <dgm:pt modelId="{CD0CC884-9A4A-4E60-893A-30D165CF3B8F}" type="pres">
      <dgm:prSet presAssocID="{070FA3B6-8934-469B-97BE-04933005EC94}" presName="Name0" presStyleCnt="0">
        <dgm:presLayoutVars>
          <dgm:dir/>
          <dgm:animLvl val="lvl"/>
          <dgm:resizeHandles val="exact"/>
        </dgm:presLayoutVars>
      </dgm:prSet>
      <dgm:spPr/>
    </dgm:pt>
    <dgm:pt modelId="{B9F87F2D-D476-456B-B741-A1F601435173}" type="pres">
      <dgm:prSet presAssocID="{04EF847B-8C0C-44FF-88DD-6B18B4919890}" presName="composite" presStyleCnt="0"/>
      <dgm:spPr/>
    </dgm:pt>
    <dgm:pt modelId="{14B41A0D-1745-4B71-A177-B5F0D9EDA7AB}" type="pres">
      <dgm:prSet presAssocID="{04EF847B-8C0C-44FF-88DD-6B18B4919890}" presName="parTx" presStyleLbl="alignNode1" presStyleIdx="0" presStyleCnt="3">
        <dgm:presLayoutVars>
          <dgm:chMax val="0"/>
          <dgm:chPref val="0"/>
          <dgm:bulletEnabled val="1"/>
        </dgm:presLayoutVars>
      </dgm:prSet>
      <dgm:spPr/>
    </dgm:pt>
    <dgm:pt modelId="{871F95B6-9687-4C24-920C-504E9181127F}" type="pres">
      <dgm:prSet presAssocID="{04EF847B-8C0C-44FF-88DD-6B18B4919890}" presName="desTx" presStyleLbl="alignAccFollowNode1" presStyleIdx="0" presStyleCnt="3">
        <dgm:presLayoutVars>
          <dgm:bulletEnabled val="1"/>
        </dgm:presLayoutVars>
      </dgm:prSet>
      <dgm:spPr/>
    </dgm:pt>
    <dgm:pt modelId="{CED97803-6D94-4F79-AB7E-487890E86DA2}" type="pres">
      <dgm:prSet presAssocID="{9F13F7EB-436E-4CF2-9660-821B10FBBF67}" presName="space" presStyleCnt="0"/>
      <dgm:spPr/>
    </dgm:pt>
    <dgm:pt modelId="{BD736152-B040-4077-A283-7CCCF2B214C9}" type="pres">
      <dgm:prSet presAssocID="{CEB7A080-214C-405E-80AB-5D2739698E9B}" presName="composite" presStyleCnt="0"/>
      <dgm:spPr/>
    </dgm:pt>
    <dgm:pt modelId="{C9008084-11A3-4640-8E45-1BECDF42D265}" type="pres">
      <dgm:prSet presAssocID="{CEB7A080-214C-405E-80AB-5D2739698E9B}" presName="parTx" presStyleLbl="alignNode1" presStyleIdx="1" presStyleCnt="3">
        <dgm:presLayoutVars>
          <dgm:chMax val="0"/>
          <dgm:chPref val="0"/>
          <dgm:bulletEnabled val="1"/>
        </dgm:presLayoutVars>
      </dgm:prSet>
      <dgm:spPr/>
    </dgm:pt>
    <dgm:pt modelId="{EEABE105-F77E-49BC-8861-75A97A731155}" type="pres">
      <dgm:prSet presAssocID="{CEB7A080-214C-405E-80AB-5D2739698E9B}" presName="desTx" presStyleLbl="alignAccFollowNode1" presStyleIdx="1" presStyleCnt="3">
        <dgm:presLayoutVars>
          <dgm:bulletEnabled val="1"/>
        </dgm:presLayoutVars>
      </dgm:prSet>
      <dgm:spPr/>
    </dgm:pt>
    <dgm:pt modelId="{4518423A-B62C-481C-B3AB-032AC7B58B79}" type="pres">
      <dgm:prSet presAssocID="{73195187-C664-49D5-A606-6957A6E4CC75}" presName="space" presStyleCnt="0"/>
      <dgm:spPr/>
    </dgm:pt>
    <dgm:pt modelId="{D2B721E7-66A5-4CDA-B73B-7CEF2F4C311F}" type="pres">
      <dgm:prSet presAssocID="{45754FED-586D-4687-BAF5-F8E23C13303F}" presName="composite" presStyleCnt="0"/>
      <dgm:spPr/>
    </dgm:pt>
    <dgm:pt modelId="{F736F7F1-73FE-4E1A-A6DE-A37F1460F6BF}" type="pres">
      <dgm:prSet presAssocID="{45754FED-586D-4687-BAF5-F8E23C13303F}" presName="parTx" presStyleLbl="alignNode1" presStyleIdx="2" presStyleCnt="3">
        <dgm:presLayoutVars>
          <dgm:chMax val="0"/>
          <dgm:chPref val="0"/>
          <dgm:bulletEnabled val="1"/>
        </dgm:presLayoutVars>
      </dgm:prSet>
      <dgm:spPr/>
    </dgm:pt>
    <dgm:pt modelId="{64A2B01B-B1CA-44DC-984F-ED2633F5753D}" type="pres">
      <dgm:prSet presAssocID="{45754FED-586D-4687-BAF5-F8E23C13303F}" presName="desTx" presStyleLbl="alignAccFollowNode1" presStyleIdx="2" presStyleCnt="3">
        <dgm:presLayoutVars>
          <dgm:bulletEnabled val="1"/>
        </dgm:presLayoutVars>
      </dgm:prSet>
      <dgm:spPr/>
    </dgm:pt>
  </dgm:ptLst>
  <dgm:cxnLst>
    <dgm:cxn modelId="{A1FCD80F-5A2E-4E2B-B981-B447682AA91C}" srcId="{CEB7A080-214C-405E-80AB-5D2739698E9B}" destId="{800CE67E-B516-4F9D-AF68-D6586A296421}" srcOrd="3" destOrd="0" parTransId="{D1BCBDAE-F65C-448E-B318-E31D1DF3E263}" sibTransId="{652D5B63-8C5B-4154-B38A-9BF9D9D49421}"/>
    <dgm:cxn modelId="{86E8A115-33C7-4BB0-AFAD-2C9F1886F410}" type="presOf" srcId="{D2194D73-B9C4-4FE7-989B-2BAA718A87C0}" destId="{871F95B6-9687-4C24-920C-504E9181127F}" srcOrd="0" destOrd="3" presId="urn:microsoft.com/office/officeart/2005/8/layout/hList1"/>
    <dgm:cxn modelId="{FB025B17-6ECC-47CC-9E1D-2D70FDF15BDF}" type="presOf" srcId="{5884D19F-50CB-43EB-A1A3-44879E4E9A5B}" destId="{64A2B01B-B1CA-44DC-984F-ED2633F5753D}" srcOrd="0" destOrd="0" presId="urn:microsoft.com/office/officeart/2005/8/layout/hList1"/>
    <dgm:cxn modelId="{607E8B19-4C0A-4A6B-9E8B-94EDECDAC58F}" srcId="{45754FED-586D-4687-BAF5-F8E23C13303F}" destId="{B33DCC6D-B8D0-4A17-8D19-0373BBCE1A0C}" srcOrd="2" destOrd="0" parTransId="{CD8C6A61-9E63-4AC2-B573-F7B5255BBE77}" sibTransId="{EE80BC16-8EF7-407F-B986-791A68DDF3FA}"/>
    <dgm:cxn modelId="{A334F821-575D-4924-BA2C-1DFE0FB14FD5}" type="presOf" srcId="{530A74DB-F2AA-4350-9E4B-62672A8C33E5}" destId="{64A2B01B-B1CA-44DC-984F-ED2633F5753D}" srcOrd="0" destOrd="3" presId="urn:microsoft.com/office/officeart/2005/8/layout/hList1"/>
    <dgm:cxn modelId="{9BE7A129-B10F-4398-933C-2BAE581E13E8}" type="presOf" srcId="{96D2F63F-9E2C-4E7F-92A1-FF94454DDC70}" destId="{871F95B6-9687-4C24-920C-504E9181127F}" srcOrd="0" destOrd="4" presId="urn:microsoft.com/office/officeart/2005/8/layout/hList1"/>
    <dgm:cxn modelId="{67CBC939-C6DB-40A6-A370-F6DB58F26D59}" srcId="{04EF847B-8C0C-44FF-88DD-6B18B4919890}" destId="{7BAFF9C4-E418-43AB-B6E8-6C8ACE68D26C}" srcOrd="2" destOrd="0" parTransId="{8F50777D-C615-4F79-9CF4-65BE2F6D0EA6}" sibTransId="{92D2E7BC-1931-45BF-82EF-ABACE9999F77}"/>
    <dgm:cxn modelId="{B2BAB861-D9DC-4444-AC14-8409C08A9FCD}" srcId="{45754FED-586D-4687-BAF5-F8E23C13303F}" destId="{5884D19F-50CB-43EB-A1A3-44879E4E9A5B}" srcOrd="0" destOrd="0" parTransId="{0A0552EF-E6F3-4BDE-8CE4-7482DF2AD8F0}" sibTransId="{7EF8F0F2-6936-4460-9BA4-6D4E83790170}"/>
    <dgm:cxn modelId="{2F4C6462-8054-43C3-A849-5C63ED083E50}" srcId="{45754FED-586D-4687-BAF5-F8E23C13303F}" destId="{530A74DB-F2AA-4350-9E4B-62672A8C33E5}" srcOrd="3" destOrd="0" parTransId="{F205166A-4F96-41BF-91CB-11E661B44D27}" sibTransId="{4CAF1B4A-A35E-4CE0-AF40-6988D053E6FC}"/>
    <dgm:cxn modelId="{1237C442-3609-4986-873A-C9E4AEC52C64}" srcId="{04EF847B-8C0C-44FF-88DD-6B18B4919890}" destId="{F7962B10-EB56-4A83-A1F3-1DE59FD46C6D}" srcOrd="0" destOrd="0" parTransId="{4F47989A-D6DC-4B4A-9812-96F4E2CC8102}" sibTransId="{6CD64731-4313-42A1-80F3-2342CEBF6414}"/>
    <dgm:cxn modelId="{174C1F43-1E12-42EE-BB42-12B647353B51}" type="presOf" srcId="{39B4280F-C7D3-4321-AB91-2A21873DCDA0}" destId="{871F95B6-9687-4C24-920C-504E9181127F}" srcOrd="0" destOrd="1" presId="urn:microsoft.com/office/officeart/2005/8/layout/hList1"/>
    <dgm:cxn modelId="{40741A6D-DF14-4FE8-990B-7B1D510EE0C9}" type="presOf" srcId="{1E2BF212-CA9C-45DE-9B88-242A031B94C6}" destId="{EEABE105-F77E-49BC-8861-75A97A731155}" srcOrd="0" destOrd="0" presId="urn:microsoft.com/office/officeart/2005/8/layout/hList1"/>
    <dgm:cxn modelId="{AD66776E-3C2A-4956-B9E8-3A994823FFBB}" srcId="{CEB7A080-214C-405E-80AB-5D2739698E9B}" destId="{B3589C11-FC6D-4616-9356-34E09896371E}" srcOrd="1" destOrd="0" parTransId="{7FA44C9B-83DF-4A72-92FB-9FB633752984}" sibTransId="{A28C874A-E210-46C8-B359-0586E2016A6D}"/>
    <dgm:cxn modelId="{9FC8CB4E-174D-4FBA-AC2E-0B72BCD77ED1}" type="presOf" srcId="{76BB0BA5-3EE3-4EDA-BCDF-080992A81574}" destId="{64A2B01B-B1CA-44DC-984F-ED2633F5753D}" srcOrd="0" destOrd="1" presId="urn:microsoft.com/office/officeart/2005/8/layout/hList1"/>
    <dgm:cxn modelId="{C055FF73-D9A7-44B3-9791-7566CDABB3E3}" srcId="{04EF847B-8C0C-44FF-88DD-6B18B4919890}" destId="{96D2F63F-9E2C-4E7F-92A1-FF94454DDC70}" srcOrd="4" destOrd="0" parTransId="{37901FD0-2411-403A-8196-9F4DE07C90D2}" sibTransId="{D8862CAE-C6B0-4872-9847-910DD47BA756}"/>
    <dgm:cxn modelId="{B1371174-4F24-4B43-84AA-F602B899D9DD}" type="presOf" srcId="{800CE67E-B516-4F9D-AF68-D6586A296421}" destId="{EEABE105-F77E-49BC-8861-75A97A731155}" srcOrd="0" destOrd="3" presId="urn:microsoft.com/office/officeart/2005/8/layout/hList1"/>
    <dgm:cxn modelId="{A4F47056-C4B1-4B2E-B2BF-AE18060BCF6B}" srcId="{CEB7A080-214C-405E-80AB-5D2739698E9B}" destId="{1E2BF212-CA9C-45DE-9B88-242A031B94C6}" srcOrd="0" destOrd="0" parTransId="{755AFE11-8473-4964-858C-ED8A33ED7687}" sibTransId="{748367F0-AF5D-4028-87E3-1D975C6EBDEA}"/>
    <dgm:cxn modelId="{29A97783-9164-4591-9B82-7F90F25AF16A}" type="presOf" srcId="{B3589C11-FC6D-4616-9356-34E09896371E}" destId="{EEABE105-F77E-49BC-8861-75A97A731155}" srcOrd="0" destOrd="1" presId="urn:microsoft.com/office/officeart/2005/8/layout/hList1"/>
    <dgm:cxn modelId="{711ABA8C-5295-4E7B-9997-BACE770D0FD4}" type="presOf" srcId="{CB40DB88-E286-4084-B33A-340B12C35C23}" destId="{EEABE105-F77E-49BC-8861-75A97A731155}" srcOrd="0" destOrd="2" presId="urn:microsoft.com/office/officeart/2005/8/layout/hList1"/>
    <dgm:cxn modelId="{5A01418F-F92A-4CDD-B9F9-8C75638C29A0}" srcId="{04EF847B-8C0C-44FF-88DD-6B18B4919890}" destId="{255AE882-6A5B-4057-90B7-27D88FA32480}" srcOrd="5" destOrd="0" parTransId="{B9EF4A99-F822-4796-8935-B0281BEED200}" sibTransId="{94AB0DB8-4E60-4BFA-829D-5EC2ACC3F1C7}"/>
    <dgm:cxn modelId="{883A1092-A867-4132-9E47-B99229842E46}" type="presOf" srcId="{B33DCC6D-B8D0-4A17-8D19-0373BBCE1A0C}" destId="{64A2B01B-B1CA-44DC-984F-ED2633F5753D}" srcOrd="0" destOrd="2" presId="urn:microsoft.com/office/officeart/2005/8/layout/hList1"/>
    <dgm:cxn modelId="{D5542796-1F2E-4309-980D-5553249A7CC1}" type="presOf" srcId="{67514B34-29F8-4D3A-B8A4-CB6C648D11A1}" destId="{64A2B01B-B1CA-44DC-984F-ED2633F5753D}" srcOrd="0" destOrd="4" presId="urn:microsoft.com/office/officeart/2005/8/layout/hList1"/>
    <dgm:cxn modelId="{0DC8D09B-7AE6-44A4-8748-2484A98141BF}" type="presOf" srcId="{04EF847B-8C0C-44FF-88DD-6B18B4919890}" destId="{14B41A0D-1745-4B71-A177-B5F0D9EDA7AB}" srcOrd="0" destOrd="0" presId="urn:microsoft.com/office/officeart/2005/8/layout/hList1"/>
    <dgm:cxn modelId="{A5B0309C-D485-4A74-9A38-2572538D8094}" srcId="{070FA3B6-8934-469B-97BE-04933005EC94}" destId="{45754FED-586D-4687-BAF5-F8E23C13303F}" srcOrd="2" destOrd="0" parTransId="{2761806F-B482-432A-889E-0B45D1D59674}" sibTransId="{9BB5B53D-3735-4CB8-970F-CE2A3D9711B1}"/>
    <dgm:cxn modelId="{9EE1DDAB-0330-4D88-8C8B-A167354E68A8}" srcId="{45754FED-586D-4687-BAF5-F8E23C13303F}" destId="{67514B34-29F8-4D3A-B8A4-CB6C648D11A1}" srcOrd="4" destOrd="0" parTransId="{9B27BC34-0BAB-4446-B923-5204B23F7F23}" sibTransId="{A66BDCFB-CD57-4AA9-A274-211662EAE31E}"/>
    <dgm:cxn modelId="{7AFA91BA-BB31-49F4-993A-4C8923B56C51}" srcId="{070FA3B6-8934-469B-97BE-04933005EC94}" destId="{04EF847B-8C0C-44FF-88DD-6B18B4919890}" srcOrd="0" destOrd="0" parTransId="{8F306D9E-2493-49D4-9460-078CF0CA244E}" sibTransId="{9F13F7EB-436E-4CF2-9660-821B10FBBF67}"/>
    <dgm:cxn modelId="{9C97F3CD-70C4-46BE-9E10-0CB7FB73D4B6}" type="presOf" srcId="{45754FED-586D-4687-BAF5-F8E23C13303F}" destId="{F736F7F1-73FE-4E1A-A6DE-A37F1460F6BF}" srcOrd="0" destOrd="0" presId="urn:microsoft.com/office/officeart/2005/8/layout/hList1"/>
    <dgm:cxn modelId="{ECAB63D1-EA4E-4D89-8571-E753AF587905}" type="presOf" srcId="{7BAFF9C4-E418-43AB-B6E8-6C8ACE68D26C}" destId="{871F95B6-9687-4C24-920C-504E9181127F}" srcOrd="0" destOrd="2" presId="urn:microsoft.com/office/officeart/2005/8/layout/hList1"/>
    <dgm:cxn modelId="{D6CB1EDB-469A-4C30-ACBE-509B244E2EBE}" type="presOf" srcId="{255AE882-6A5B-4057-90B7-27D88FA32480}" destId="{871F95B6-9687-4C24-920C-504E9181127F}" srcOrd="0" destOrd="5" presId="urn:microsoft.com/office/officeart/2005/8/layout/hList1"/>
    <dgm:cxn modelId="{E6C903E4-4D4F-415C-83FF-20BDA83E9CC0}" srcId="{45754FED-586D-4687-BAF5-F8E23C13303F}" destId="{76BB0BA5-3EE3-4EDA-BCDF-080992A81574}" srcOrd="1" destOrd="0" parTransId="{5E561379-899B-40F7-94AE-F95EF4C7D040}" sibTransId="{DAF649E5-5F19-49E0-8358-8870D09B08FA}"/>
    <dgm:cxn modelId="{C1A9BCE6-2A0C-4FEC-9F30-A9EFD2D53EB8}" srcId="{04EF847B-8C0C-44FF-88DD-6B18B4919890}" destId="{D2194D73-B9C4-4FE7-989B-2BAA718A87C0}" srcOrd="3" destOrd="0" parTransId="{C530A200-E7F4-4FD3-A212-346324D051C0}" sibTransId="{F8142A1E-3C93-4DB5-8FC2-7FCC279D6ECA}"/>
    <dgm:cxn modelId="{69A8DDEB-7B64-415C-8C0D-3159C0292641}" type="presOf" srcId="{CEB7A080-214C-405E-80AB-5D2739698E9B}" destId="{C9008084-11A3-4640-8E45-1BECDF42D265}" srcOrd="0" destOrd="0" presId="urn:microsoft.com/office/officeart/2005/8/layout/hList1"/>
    <dgm:cxn modelId="{E18D46F0-63E8-4559-A871-7765502AE520}" srcId="{CEB7A080-214C-405E-80AB-5D2739698E9B}" destId="{CB40DB88-E286-4084-B33A-340B12C35C23}" srcOrd="2" destOrd="0" parTransId="{7D9445FB-4342-4D1C-B1F4-672E4F461533}" sibTransId="{0997163B-B916-4615-A73D-C2618E57B9CE}"/>
    <dgm:cxn modelId="{5E6D3DF6-5A95-4183-ABCA-72E6B5447EB5}" srcId="{04EF847B-8C0C-44FF-88DD-6B18B4919890}" destId="{39B4280F-C7D3-4321-AB91-2A21873DCDA0}" srcOrd="1" destOrd="0" parTransId="{78A9B8BE-5673-46CD-AA63-0746E651DE2D}" sibTransId="{BB9AF150-447C-40EB-8303-AC80D3B06C8B}"/>
    <dgm:cxn modelId="{DF4B12F8-C68E-4F07-994C-5C3B3D923E3E}" type="presOf" srcId="{070FA3B6-8934-469B-97BE-04933005EC94}" destId="{CD0CC884-9A4A-4E60-893A-30D165CF3B8F}" srcOrd="0" destOrd="0" presId="urn:microsoft.com/office/officeart/2005/8/layout/hList1"/>
    <dgm:cxn modelId="{808E6CF8-0002-45B2-A150-C26C1B08CC36}" type="presOf" srcId="{F7962B10-EB56-4A83-A1F3-1DE59FD46C6D}" destId="{871F95B6-9687-4C24-920C-504E9181127F}" srcOrd="0" destOrd="0" presId="urn:microsoft.com/office/officeart/2005/8/layout/hList1"/>
    <dgm:cxn modelId="{5D9EB8FC-77C0-49B2-91DD-CBE298F57C2E}" srcId="{070FA3B6-8934-469B-97BE-04933005EC94}" destId="{CEB7A080-214C-405E-80AB-5D2739698E9B}" srcOrd="1" destOrd="0" parTransId="{272E6F78-A547-4F16-96B6-0A63546FFD15}" sibTransId="{73195187-C664-49D5-A606-6957A6E4CC75}"/>
    <dgm:cxn modelId="{B2A8FDAD-DB2A-485D-B52F-A375809F5555}" type="presParOf" srcId="{CD0CC884-9A4A-4E60-893A-30D165CF3B8F}" destId="{B9F87F2D-D476-456B-B741-A1F601435173}" srcOrd="0" destOrd="0" presId="urn:microsoft.com/office/officeart/2005/8/layout/hList1"/>
    <dgm:cxn modelId="{BF2D393E-512D-4471-A764-C95664EA0EA6}" type="presParOf" srcId="{B9F87F2D-D476-456B-B741-A1F601435173}" destId="{14B41A0D-1745-4B71-A177-B5F0D9EDA7AB}" srcOrd="0" destOrd="0" presId="urn:microsoft.com/office/officeart/2005/8/layout/hList1"/>
    <dgm:cxn modelId="{AAC8D429-D892-4FF9-9B59-5DE7DAB5B422}" type="presParOf" srcId="{B9F87F2D-D476-456B-B741-A1F601435173}" destId="{871F95B6-9687-4C24-920C-504E9181127F}" srcOrd="1" destOrd="0" presId="urn:microsoft.com/office/officeart/2005/8/layout/hList1"/>
    <dgm:cxn modelId="{F4BD735C-6597-44FB-991C-2979C54035A1}" type="presParOf" srcId="{CD0CC884-9A4A-4E60-893A-30D165CF3B8F}" destId="{CED97803-6D94-4F79-AB7E-487890E86DA2}" srcOrd="1" destOrd="0" presId="urn:microsoft.com/office/officeart/2005/8/layout/hList1"/>
    <dgm:cxn modelId="{C15E2074-86CF-48DC-8C7F-2D3EC95CE81A}" type="presParOf" srcId="{CD0CC884-9A4A-4E60-893A-30D165CF3B8F}" destId="{BD736152-B040-4077-A283-7CCCF2B214C9}" srcOrd="2" destOrd="0" presId="urn:microsoft.com/office/officeart/2005/8/layout/hList1"/>
    <dgm:cxn modelId="{B2F04F8A-F8B0-478D-AF92-AF37DF3D4F0F}" type="presParOf" srcId="{BD736152-B040-4077-A283-7CCCF2B214C9}" destId="{C9008084-11A3-4640-8E45-1BECDF42D265}" srcOrd="0" destOrd="0" presId="urn:microsoft.com/office/officeart/2005/8/layout/hList1"/>
    <dgm:cxn modelId="{556E8D40-A7DC-4050-9A55-DE9C5DA56E06}" type="presParOf" srcId="{BD736152-B040-4077-A283-7CCCF2B214C9}" destId="{EEABE105-F77E-49BC-8861-75A97A731155}" srcOrd="1" destOrd="0" presId="urn:microsoft.com/office/officeart/2005/8/layout/hList1"/>
    <dgm:cxn modelId="{E78C3E13-ABB3-4AAD-9880-9958AFD400AA}" type="presParOf" srcId="{CD0CC884-9A4A-4E60-893A-30D165CF3B8F}" destId="{4518423A-B62C-481C-B3AB-032AC7B58B79}" srcOrd="3" destOrd="0" presId="urn:microsoft.com/office/officeart/2005/8/layout/hList1"/>
    <dgm:cxn modelId="{F25C353D-D114-4194-ACFC-C82E23430175}" type="presParOf" srcId="{CD0CC884-9A4A-4E60-893A-30D165CF3B8F}" destId="{D2B721E7-66A5-4CDA-B73B-7CEF2F4C311F}" srcOrd="4" destOrd="0" presId="urn:microsoft.com/office/officeart/2005/8/layout/hList1"/>
    <dgm:cxn modelId="{D14D984C-9BD3-43F9-B393-E7DD875E6D56}" type="presParOf" srcId="{D2B721E7-66A5-4CDA-B73B-7CEF2F4C311F}" destId="{F736F7F1-73FE-4E1A-A6DE-A37F1460F6BF}" srcOrd="0" destOrd="0" presId="urn:microsoft.com/office/officeart/2005/8/layout/hList1"/>
    <dgm:cxn modelId="{D874904C-F2CA-41DA-969A-0358F8E85DEE}" type="presParOf" srcId="{D2B721E7-66A5-4CDA-B73B-7CEF2F4C311F}" destId="{64A2B01B-B1CA-44DC-984F-ED2633F5753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CB1AD1-DC99-4D32-BB42-3A316090F4F7}"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IN"/>
        </a:p>
      </dgm:t>
    </dgm:pt>
    <dgm:pt modelId="{9520B4BE-83F6-40BA-9BDB-000BD04F7062}">
      <dgm:prSet phldrT="[Text]"/>
      <dgm:spPr/>
      <dgm:t>
        <a:bodyPr/>
        <a:lstStyle/>
        <a:p>
          <a:pPr algn="ctr"/>
          <a:r>
            <a:rPr lang="en-US" b="1" spc="-13" dirty="0">
              <a:latin typeface="Times New Roman"/>
              <a:cs typeface="Times New Roman"/>
            </a:rPr>
            <a:t>Equity</a:t>
          </a:r>
          <a:r>
            <a:rPr lang="en-US" b="1" dirty="0">
              <a:latin typeface="Times New Roman"/>
              <a:cs typeface="Times New Roman"/>
            </a:rPr>
            <a:t>	</a:t>
          </a:r>
          <a:r>
            <a:rPr lang="en-US" b="1" spc="-13" dirty="0">
              <a:latin typeface="Times New Roman"/>
              <a:cs typeface="Times New Roman"/>
            </a:rPr>
            <a:t>capital</a:t>
          </a:r>
          <a:r>
            <a:rPr lang="en-US" b="1" dirty="0">
              <a:latin typeface="Times New Roman"/>
              <a:cs typeface="Times New Roman"/>
            </a:rPr>
            <a:t>	</a:t>
          </a:r>
          <a:r>
            <a:rPr lang="en-US" b="1" spc="-13" dirty="0">
              <a:latin typeface="Times New Roman"/>
              <a:cs typeface="Times New Roman"/>
            </a:rPr>
            <a:t>requirements</a:t>
          </a:r>
          <a:r>
            <a:rPr lang="en-US" b="1" dirty="0">
              <a:latin typeface="Times New Roman"/>
              <a:cs typeface="Times New Roman"/>
            </a:rPr>
            <a:t>	</a:t>
          </a:r>
          <a:r>
            <a:rPr lang="en-US" b="1" spc="-32" dirty="0">
              <a:latin typeface="Times New Roman"/>
              <a:cs typeface="Times New Roman"/>
            </a:rPr>
            <a:t>for </a:t>
          </a:r>
          <a:r>
            <a:rPr lang="en-US" b="1" dirty="0">
              <a:latin typeface="Times New Roman"/>
              <a:cs typeface="Times New Roman"/>
            </a:rPr>
            <a:t>incorporated</a:t>
          </a:r>
          <a:r>
            <a:rPr lang="en-US" b="1" spc="-77" dirty="0">
              <a:latin typeface="Times New Roman"/>
              <a:cs typeface="Times New Roman"/>
            </a:rPr>
            <a:t> </a:t>
          </a:r>
          <a:r>
            <a:rPr lang="en-US" b="1" spc="-13" dirty="0">
              <a:latin typeface="Times New Roman"/>
              <a:cs typeface="Times New Roman"/>
            </a:rPr>
            <a:t>insurer</a:t>
          </a:r>
          <a:endParaRPr lang="en-US" dirty="0">
            <a:latin typeface="Times New Roman"/>
            <a:cs typeface="Times New Roman"/>
          </a:endParaRPr>
        </a:p>
        <a:p>
          <a:pPr algn="l"/>
          <a:r>
            <a:rPr lang="en-IN" spc="-13" dirty="0">
              <a:latin typeface="Times New Roman"/>
              <a:cs typeface="Times New Roman"/>
            </a:rPr>
            <a:t>Direct</a:t>
          </a:r>
          <a:r>
            <a:rPr lang="en-IN" spc="-77" dirty="0">
              <a:latin typeface="Times New Roman"/>
              <a:cs typeface="Times New Roman"/>
            </a:rPr>
            <a:t> </a:t>
          </a:r>
          <a:r>
            <a:rPr lang="en-IN" dirty="0">
              <a:latin typeface="Times New Roman"/>
              <a:cs typeface="Times New Roman"/>
            </a:rPr>
            <a:t>Insurer:</a:t>
          </a:r>
          <a:r>
            <a:rPr lang="en-IN" spc="-71" dirty="0">
              <a:latin typeface="Times New Roman"/>
              <a:cs typeface="Times New Roman"/>
            </a:rPr>
            <a:t> </a:t>
          </a:r>
          <a:r>
            <a:rPr lang="en-IN" spc="-19" dirty="0">
              <a:latin typeface="Times New Roman"/>
              <a:cs typeface="Times New Roman"/>
            </a:rPr>
            <a:t>₹</a:t>
          </a:r>
          <a:r>
            <a:rPr lang="en-IN" spc="-77" dirty="0">
              <a:latin typeface="Times New Roman"/>
              <a:cs typeface="Times New Roman"/>
            </a:rPr>
            <a:t> </a:t>
          </a:r>
          <a:r>
            <a:rPr lang="en-IN" spc="-25" dirty="0">
              <a:latin typeface="Times New Roman"/>
              <a:cs typeface="Times New Roman"/>
            </a:rPr>
            <a:t>100</a:t>
          </a:r>
          <a:r>
            <a:rPr lang="en-IN" spc="-71" dirty="0">
              <a:latin typeface="Times New Roman"/>
              <a:cs typeface="Times New Roman"/>
            </a:rPr>
            <a:t> </a:t>
          </a:r>
          <a:r>
            <a:rPr lang="en-IN" spc="-32" dirty="0">
              <a:latin typeface="Times New Roman"/>
              <a:cs typeface="Times New Roman"/>
            </a:rPr>
            <a:t>Cr </a:t>
          </a:r>
          <a:r>
            <a:rPr lang="en-IN" spc="-25" dirty="0">
              <a:latin typeface="Times New Roman"/>
              <a:cs typeface="Times New Roman"/>
            </a:rPr>
            <a:t>Reinsurer:</a:t>
          </a:r>
          <a:r>
            <a:rPr lang="en-IN" dirty="0">
              <a:latin typeface="Times New Roman"/>
              <a:cs typeface="Times New Roman"/>
            </a:rPr>
            <a:t> </a:t>
          </a:r>
          <a:r>
            <a:rPr lang="en-IN" spc="-19" dirty="0">
              <a:latin typeface="Times New Roman"/>
              <a:cs typeface="Times New Roman"/>
            </a:rPr>
            <a:t>₹</a:t>
          </a:r>
          <a:r>
            <a:rPr lang="en-IN" spc="6" dirty="0">
              <a:latin typeface="Times New Roman"/>
              <a:cs typeface="Times New Roman"/>
            </a:rPr>
            <a:t> </a:t>
          </a:r>
          <a:r>
            <a:rPr lang="en-IN" dirty="0">
              <a:latin typeface="Times New Roman"/>
              <a:cs typeface="Times New Roman"/>
            </a:rPr>
            <a:t>200</a:t>
          </a:r>
          <a:r>
            <a:rPr lang="en-IN" spc="6" dirty="0">
              <a:latin typeface="Times New Roman"/>
              <a:cs typeface="Times New Roman"/>
            </a:rPr>
            <a:t> </a:t>
          </a:r>
          <a:r>
            <a:rPr lang="en-IN" spc="-32" dirty="0">
              <a:latin typeface="Times New Roman"/>
              <a:cs typeface="Times New Roman"/>
            </a:rPr>
            <a:t>Cr</a:t>
          </a:r>
          <a:endParaRPr lang="en-IN" dirty="0">
            <a:latin typeface="Times New Roman"/>
            <a:cs typeface="Times New Roman"/>
          </a:endParaRPr>
        </a:p>
        <a:p>
          <a:pPr algn="l"/>
          <a:r>
            <a:rPr lang="en-US" dirty="0">
              <a:latin typeface="Times New Roman"/>
              <a:cs typeface="Times New Roman"/>
            </a:rPr>
            <a:t>Note:</a:t>
          </a:r>
          <a:r>
            <a:rPr lang="en-US" spc="501" dirty="0">
              <a:latin typeface="Times New Roman"/>
              <a:cs typeface="Times New Roman"/>
            </a:rPr>
            <a:t> </a:t>
          </a:r>
          <a:r>
            <a:rPr lang="en-US" dirty="0">
              <a:latin typeface="Times New Roman"/>
              <a:cs typeface="Times New Roman"/>
            </a:rPr>
            <a:t>Equity</a:t>
          </a:r>
          <a:r>
            <a:rPr lang="en-US" spc="507" dirty="0">
              <a:latin typeface="Times New Roman"/>
              <a:cs typeface="Times New Roman"/>
            </a:rPr>
            <a:t> </a:t>
          </a:r>
          <a:r>
            <a:rPr lang="en-US" dirty="0">
              <a:latin typeface="Times New Roman"/>
              <a:cs typeface="Times New Roman"/>
            </a:rPr>
            <a:t>Capital</a:t>
          </a:r>
          <a:r>
            <a:rPr lang="en-US" spc="507" dirty="0">
              <a:latin typeface="Times New Roman"/>
              <a:cs typeface="Times New Roman"/>
            </a:rPr>
            <a:t> </a:t>
          </a:r>
          <a:r>
            <a:rPr lang="en-US" dirty="0">
              <a:latin typeface="Times New Roman"/>
              <a:cs typeface="Times New Roman"/>
            </a:rPr>
            <a:t>shall</a:t>
          </a:r>
          <a:r>
            <a:rPr lang="en-US" spc="507" dirty="0">
              <a:latin typeface="Times New Roman"/>
              <a:cs typeface="Times New Roman"/>
            </a:rPr>
            <a:t> </a:t>
          </a:r>
          <a:r>
            <a:rPr lang="en-US" dirty="0">
              <a:latin typeface="Times New Roman"/>
              <a:cs typeface="Times New Roman"/>
            </a:rPr>
            <a:t>be</a:t>
          </a:r>
          <a:r>
            <a:rPr lang="en-US" spc="501" dirty="0">
              <a:latin typeface="Times New Roman"/>
              <a:cs typeface="Times New Roman"/>
            </a:rPr>
            <a:t> </a:t>
          </a:r>
          <a:r>
            <a:rPr lang="en-US" spc="-13" dirty="0">
              <a:latin typeface="Times New Roman"/>
              <a:cs typeface="Times New Roman"/>
            </a:rPr>
            <a:t>maintained </a:t>
          </a:r>
          <a:endParaRPr lang="en-IN" dirty="0"/>
        </a:p>
      </dgm:t>
    </dgm:pt>
    <dgm:pt modelId="{3600C585-8AEA-4E9D-AFAC-A1CF2BE71426}" type="parTrans" cxnId="{4CB765D2-D557-4765-9976-A1F1D3EB7E0A}">
      <dgm:prSet/>
      <dgm:spPr/>
      <dgm:t>
        <a:bodyPr/>
        <a:lstStyle/>
        <a:p>
          <a:endParaRPr lang="en-IN"/>
        </a:p>
      </dgm:t>
    </dgm:pt>
    <dgm:pt modelId="{771A3976-1157-496C-B4DD-44910B321450}" type="sibTrans" cxnId="{4CB765D2-D557-4765-9976-A1F1D3EB7E0A}">
      <dgm:prSet/>
      <dgm:spPr/>
      <dgm:t>
        <a:bodyPr/>
        <a:lstStyle/>
        <a:p>
          <a:endParaRPr lang="en-IN"/>
        </a:p>
      </dgm:t>
    </dgm:pt>
    <dgm:pt modelId="{0042FB70-CC96-43EB-BCD3-795E72E4875D}">
      <dgm:prSet phldrT="[Text]"/>
      <dgm:spPr/>
      <dgm:t>
        <a:bodyPr/>
        <a:lstStyle/>
        <a:p>
          <a:pPr algn="ctr"/>
          <a:r>
            <a:rPr lang="en-IN" b="1" dirty="0">
              <a:latin typeface="Times New Roman"/>
              <a:cs typeface="Times New Roman"/>
            </a:rPr>
            <a:t>Net</a:t>
          </a:r>
          <a:r>
            <a:rPr lang="en-IN" b="1" spc="-13" dirty="0">
              <a:latin typeface="Times New Roman"/>
              <a:cs typeface="Times New Roman"/>
            </a:rPr>
            <a:t> </a:t>
          </a:r>
          <a:r>
            <a:rPr lang="en-IN" b="1" dirty="0">
              <a:latin typeface="Times New Roman"/>
              <a:cs typeface="Times New Roman"/>
            </a:rPr>
            <a:t>owned</a:t>
          </a:r>
          <a:r>
            <a:rPr lang="en-IN" b="1" spc="-6" dirty="0">
              <a:latin typeface="Times New Roman"/>
              <a:cs typeface="Times New Roman"/>
            </a:rPr>
            <a:t> </a:t>
          </a:r>
          <a:r>
            <a:rPr lang="en-IN" b="1" dirty="0">
              <a:latin typeface="Times New Roman"/>
              <a:cs typeface="Times New Roman"/>
            </a:rPr>
            <a:t>funds</a:t>
          </a:r>
          <a:r>
            <a:rPr lang="en-IN" b="1" spc="-6" dirty="0">
              <a:latin typeface="Times New Roman"/>
              <a:cs typeface="Times New Roman"/>
            </a:rPr>
            <a:t> </a:t>
          </a:r>
          <a:r>
            <a:rPr lang="en-IN" b="1" spc="-13" dirty="0">
              <a:latin typeface="Times New Roman"/>
              <a:cs typeface="Times New Roman"/>
            </a:rPr>
            <a:t>requirements</a:t>
          </a:r>
          <a:endParaRPr lang="en-IN" dirty="0">
            <a:latin typeface="Times New Roman"/>
            <a:cs typeface="Times New Roman"/>
          </a:endParaRPr>
        </a:p>
        <a:p>
          <a:pPr algn="l"/>
          <a:r>
            <a:rPr lang="en-US" dirty="0">
              <a:latin typeface="Times New Roman"/>
              <a:cs typeface="Times New Roman"/>
            </a:rPr>
            <a:t>For</a:t>
          </a:r>
          <a:r>
            <a:rPr lang="en-US" spc="219" dirty="0">
              <a:latin typeface="Times New Roman"/>
              <a:cs typeface="Times New Roman"/>
            </a:rPr>
            <a:t> </a:t>
          </a:r>
          <a:r>
            <a:rPr lang="en-US" dirty="0">
              <a:latin typeface="Times New Roman"/>
              <a:cs typeface="Times New Roman"/>
            </a:rPr>
            <a:t>reinsurance</a:t>
          </a:r>
          <a:r>
            <a:rPr lang="en-US" spc="219" dirty="0">
              <a:latin typeface="Times New Roman"/>
              <a:cs typeface="Times New Roman"/>
            </a:rPr>
            <a:t> </a:t>
          </a:r>
          <a:r>
            <a:rPr lang="en-US" dirty="0">
              <a:latin typeface="Times New Roman"/>
              <a:cs typeface="Times New Roman"/>
            </a:rPr>
            <a:t>business</a:t>
          </a:r>
          <a:r>
            <a:rPr lang="en-US" spc="225" dirty="0">
              <a:latin typeface="Times New Roman"/>
              <a:cs typeface="Times New Roman"/>
            </a:rPr>
            <a:t> </a:t>
          </a:r>
          <a:r>
            <a:rPr lang="en-US" dirty="0">
              <a:latin typeface="Times New Roman"/>
              <a:cs typeface="Times New Roman"/>
            </a:rPr>
            <a:t>by</a:t>
          </a:r>
          <a:r>
            <a:rPr lang="en-US" spc="219" dirty="0">
              <a:latin typeface="Times New Roman"/>
              <a:cs typeface="Times New Roman"/>
            </a:rPr>
            <a:t> </a:t>
          </a:r>
          <a:r>
            <a:rPr lang="en-US" dirty="0">
              <a:latin typeface="Times New Roman"/>
              <a:cs typeface="Times New Roman"/>
            </a:rPr>
            <a:t>the</a:t>
          </a:r>
          <a:r>
            <a:rPr lang="en-US" spc="219" dirty="0">
              <a:latin typeface="Times New Roman"/>
              <a:cs typeface="Times New Roman"/>
            </a:rPr>
            <a:t> </a:t>
          </a:r>
          <a:r>
            <a:rPr lang="en-US" dirty="0">
              <a:latin typeface="Times New Roman"/>
              <a:cs typeface="Times New Roman"/>
            </a:rPr>
            <a:t>branch</a:t>
          </a:r>
          <a:r>
            <a:rPr lang="en-US" spc="225" dirty="0">
              <a:latin typeface="Times New Roman"/>
              <a:cs typeface="Times New Roman"/>
            </a:rPr>
            <a:t> </a:t>
          </a:r>
          <a:r>
            <a:rPr lang="en-US" spc="-13" dirty="0">
              <a:latin typeface="Times New Roman"/>
              <a:cs typeface="Times New Roman"/>
            </a:rPr>
            <a:t>office</a:t>
          </a:r>
          <a:r>
            <a:rPr lang="en-US" spc="219" dirty="0">
              <a:latin typeface="Times New Roman"/>
              <a:cs typeface="Times New Roman"/>
            </a:rPr>
            <a:t> </a:t>
          </a:r>
          <a:r>
            <a:rPr lang="en-US" spc="-32" dirty="0">
              <a:latin typeface="Times New Roman"/>
              <a:cs typeface="Times New Roman"/>
            </a:rPr>
            <a:t>of </a:t>
          </a:r>
          <a:r>
            <a:rPr lang="en-US" spc="-13" dirty="0">
              <a:latin typeface="Times New Roman"/>
              <a:cs typeface="Times New Roman"/>
            </a:rPr>
            <a:t>foreign</a:t>
          </a:r>
          <a:r>
            <a:rPr lang="en-US" spc="-58" dirty="0">
              <a:latin typeface="Times New Roman"/>
              <a:cs typeface="Times New Roman"/>
            </a:rPr>
            <a:t> </a:t>
          </a:r>
          <a:r>
            <a:rPr lang="en-US" dirty="0">
              <a:latin typeface="Times New Roman"/>
              <a:cs typeface="Times New Roman"/>
            </a:rPr>
            <a:t>re-insurer</a:t>
          </a:r>
          <a:r>
            <a:rPr lang="en-US" spc="-45" dirty="0">
              <a:latin typeface="Times New Roman"/>
              <a:cs typeface="Times New Roman"/>
            </a:rPr>
            <a:t> </a:t>
          </a:r>
          <a:r>
            <a:rPr lang="en-US" dirty="0">
              <a:latin typeface="Times New Roman"/>
              <a:cs typeface="Times New Roman"/>
            </a:rPr>
            <a:t>-</a:t>
          </a:r>
          <a:r>
            <a:rPr lang="en-US" spc="-38" dirty="0">
              <a:latin typeface="Times New Roman"/>
              <a:cs typeface="Times New Roman"/>
            </a:rPr>
            <a:t> </a:t>
          </a:r>
          <a:r>
            <a:rPr lang="en-US" spc="-19" dirty="0">
              <a:latin typeface="Times New Roman"/>
              <a:cs typeface="Times New Roman"/>
            </a:rPr>
            <a:t>₹</a:t>
          </a:r>
          <a:r>
            <a:rPr lang="en-US" spc="-45" dirty="0">
              <a:latin typeface="Times New Roman"/>
              <a:cs typeface="Times New Roman"/>
            </a:rPr>
            <a:t> </a:t>
          </a:r>
          <a:r>
            <a:rPr lang="en-US" dirty="0">
              <a:latin typeface="Times New Roman"/>
              <a:cs typeface="Times New Roman"/>
            </a:rPr>
            <a:t>1,000</a:t>
          </a:r>
          <a:r>
            <a:rPr lang="en-US" spc="-38" dirty="0">
              <a:latin typeface="Times New Roman"/>
              <a:cs typeface="Times New Roman"/>
            </a:rPr>
            <a:t> </a:t>
          </a:r>
          <a:r>
            <a:rPr lang="en-US" spc="-32" dirty="0">
              <a:latin typeface="Times New Roman"/>
              <a:cs typeface="Times New Roman"/>
            </a:rPr>
            <a:t>Cr*</a:t>
          </a:r>
          <a:endParaRPr lang="en-IN" dirty="0"/>
        </a:p>
      </dgm:t>
    </dgm:pt>
    <dgm:pt modelId="{2945DDFF-197D-406A-9275-923A1275B784}" type="parTrans" cxnId="{8D3DAAF1-B9C3-46A8-99DD-CB7403A876F8}">
      <dgm:prSet/>
      <dgm:spPr/>
      <dgm:t>
        <a:bodyPr/>
        <a:lstStyle/>
        <a:p>
          <a:endParaRPr lang="en-IN"/>
        </a:p>
      </dgm:t>
    </dgm:pt>
    <dgm:pt modelId="{5C9CC574-B43E-46BF-A9ED-63A2B7B4A453}" type="sibTrans" cxnId="{8D3DAAF1-B9C3-46A8-99DD-CB7403A876F8}">
      <dgm:prSet/>
      <dgm:spPr/>
      <dgm:t>
        <a:bodyPr/>
        <a:lstStyle/>
        <a:p>
          <a:endParaRPr lang="en-IN"/>
        </a:p>
      </dgm:t>
    </dgm:pt>
    <dgm:pt modelId="{AF083902-322C-4DF4-8731-14F18315E19B}">
      <dgm:prSet phldrT="[Text]"/>
      <dgm:spPr/>
      <dgm:t>
        <a:bodyPr/>
        <a:lstStyle/>
        <a:p>
          <a:pPr algn="ctr"/>
          <a:r>
            <a:rPr lang="en-US" b="1" dirty="0">
              <a:latin typeface="Times New Roman"/>
              <a:cs typeface="Times New Roman"/>
            </a:rPr>
            <a:t>Assigned</a:t>
          </a:r>
          <a:r>
            <a:rPr lang="en-US" b="1" spc="334" dirty="0">
              <a:latin typeface="Times New Roman"/>
              <a:cs typeface="Times New Roman"/>
            </a:rPr>
            <a:t> </a:t>
          </a:r>
          <a:r>
            <a:rPr lang="en-US" b="1" dirty="0">
              <a:latin typeface="Times New Roman"/>
              <a:cs typeface="Times New Roman"/>
            </a:rPr>
            <a:t>capital</a:t>
          </a:r>
          <a:r>
            <a:rPr lang="en-US" b="1" spc="334" dirty="0">
              <a:latin typeface="Times New Roman"/>
              <a:cs typeface="Times New Roman"/>
            </a:rPr>
            <a:t> </a:t>
          </a:r>
          <a:r>
            <a:rPr lang="en-US" b="1" dirty="0">
              <a:latin typeface="Times New Roman"/>
              <a:cs typeface="Times New Roman"/>
            </a:rPr>
            <a:t>requirement</a:t>
          </a:r>
          <a:r>
            <a:rPr lang="en-US" b="1" spc="340" dirty="0">
              <a:latin typeface="Times New Roman"/>
              <a:cs typeface="Times New Roman"/>
            </a:rPr>
            <a:t> </a:t>
          </a:r>
          <a:r>
            <a:rPr lang="en-US" b="1" dirty="0">
              <a:latin typeface="Times New Roman"/>
              <a:cs typeface="Times New Roman"/>
            </a:rPr>
            <a:t>for</a:t>
          </a:r>
          <a:r>
            <a:rPr lang="en-US" b="1" spc="334" dirty="0">
              <a:latin typeface="Times New Roman"/>
              <a:cs typeface="Times New Roman"/>
            </a:rPr>
            <a:t> </a:t>
          </a:r>
          <a:r>
            <a:rPr lang="en-US" b="1" spc="-13" dirty="0">
              <a:latin typeface="Times New Roman"/>
              <a:cs typeface="Times New Roman"/>
            </a:rPr>
            <a:t>branch </a:t>
          </a:r>
          <a:r>
            <a:rPr lang="en-US" b="1" dirty="0">
              <a:latin typeface="Times New Roman"/>
              <a:cs typeface="Times New Roman"/>
            </a:rPr>
            <a:t>office</a:t>
          </a:r>
          <a:r>
            <a:rPr lang="en-US" b="1" spc="-71" dirty="0">
              <a:latin typeface="Times New Roman"/>
              <a:cs typeface="Times New Roman"/>
            </a:rPr>
            <a:t> </a:t>
          </a:r>
          <a:r>
            <a:rPr lang="en-US" b="1" dirty="0">
              <a:latin typeface="Times New Roman"/>
              <a:cs typeface="Times New Roman"/>
            </a:rPr>
            <a:t>of</a:t>
          </a:r>
          <a:r>
            <a:rPr lang="en-US" b="1" spc="-64" dirty="0">
              <a:latin typeface="Times New Roman"/>
              <a:cs typeface="Times New Roman"/>
            </a:rPr>
            <a:t> </a:t>
          </a:r>
          <a:r>
            <a:rPr lang="en-US" b="1" spc="-13" dirty="0">
              <a:latin typeface="Times New Roman"/>
              <a:cs typeface="Times New Roman"/>
            </a:rPr>
            <a:t>(re)insurer</a:t>
          </a:r>
          <a:endParaRPr lang="en-US" dirty="0">
            <a:latin typeface="Times New Roman"/>
            <a:cs typeface="Times New Roman"/>
          </a:endParaRPr>
        </a:p>
        <a:p>
          <a:pPr algn="l"/>
          <a:r>
            <a:rPr lang="en-IN" b="1" dirty="0">
              <a:latin typeface="Times New Roman"/>
              <a:cs typeface="Times New Roman"/>
            </a:rPr>
            <a:t>$</a:t>
          </a:r>
          <a:r>
            <a:rPr lang="en-IN" b="1" spc="-64" dirty="0">
              <a:latin typeface="Times New Roman"/>
              <a:cs typeface="Times New Roman"/>
            </a:rPr>
            <a:t> </a:t>
          </a:r>
          <a:r>
            <a:rPr lang="en-IN" spc="-103" dirty="0">
              <a:latin typeface="Times New Roman"/>
              <a:cs typeface="Times New Roman"/>
            </a:rPr>
            <a:t>1.5</a:t>
          </a:r>
          <a:r>
            <a:rPr lang="en-IN" spc="-64" dirty="0">
              <a:latin typeface="Times New Roman"/>
              <a:cs typeface="Times New Roman"/>
            </a:rPr>
            <a:t> </a:t>
          </a:r>
          <a:r>
            <a:rPr lang="en-IN" spc="-32" dirty="0">
              <a:latin typeface="Times New Roman"/>
              <a:cs typeface="Times New Roman"/>
            </a:rPr>
            <a:t>Mn.</a:t>
          </a:r>
          <a:endParaRPr lang="en-IN" dirty="0">
            <a:latin typeface="Times New Roman"/>
            <a:cs typeface="Times New Roman"/>
          </a:endParaRPr>
        </a:p>
        <a:p>
          <a:pPr algn="l"/>
          <a:r>
            <a:rPr lang="en-US" spc="-32" dirty="0">
              <a:latin typeface="Times New Roman"/>
              <a:cs typeface="Times New Roman"/>
            </a:rPr>
            <a:t>Note:</a:t>
          </a:r>
          <a:r>
            <a:rPr lang="en-US" spc="6" dirty="0">
              <a:latin typeface="Times New Roman"/>
              <a:cs typeface="Times New Roman"/>
            </a:rPr>
            <a:t> </a:t>
          </a:r>
          <a:r>
            <a:rPr lang="en-US" spc="-45" dirty="0">
              <a:latin typeface="Times New Roman"/>
              <a:cs typeface="Times New Roman"/>
            </a:rPr>
            <a:t>May</a:t>
          </a:r>
          <a:r>
            <a:rPr lang="en-US" spc="13" dirty="0">
              <a:latin typeface="Times New Roman"/>
              <a:cs typeface="Times New Roman"/>
            </a:rPr>
            <a:t> </a:t>
          </a:r>
          <a:r>
            <a:rPr lang="en-US" dirty="0">
              <a:latin typeface="Times New Roman"/>
              <a:cs typeface="Times New Roman"/>
            </a:rPr>
            <a:t>be</a:t>
          </a:r>
          <a:r>
            <a:rPr lang="en-US" spc="6" dirty="0">
              <a:latin typeface="Times New Roman"/>
              <a:cs typeface="Times New Roman"/>
            </a:rPr>
            <a:t> </a:t>
          </a:r>
          <a:r>
            <a:rPr lang="en-US" dirty="0">
              <a:latin typeface="Times New Roman"/>
              <a:cs typeface="Times New Roman"/>
            </a:rPr>
            <a:t>maintained</a:t>
          </a:r>
          <a:r>
            <a:rPr lang="en-US" spc="13" dirty="0">
              <a:latin typeface="Times New Roman"/>
              <a:cs typeface="Times New Roman"/>
            </a:rPr>
            <a:t> </a:t>
          </a:r>
          <a:r>
            <a:rPr lang="en-US" dirty="0">
              <a:latin typeface="Times New Roman"/>
              <a:cs typeface="Times New Roman"/>
            </a:rPr>
            <a:t>at</a:t>
          </a:r>
          <a:r>
            <a:rPr lang="en-US" spc="6" dirty="0">
              <a:latin typeface="Times New Roman"/>
              <a:cs typeface="Times New Roman"/>
            </a:rPr>
            <a:t> </a:t>
          </a:r>
          <a:r>
            <a:rPr lang="en-US" dirty="0">
              <a:latin typeface="Times New Roman"/>
              <a:cs typeface="Times New Roman"/>
            </a:rPr>
            <a:t>parent</a:t>
          </a:r>
          <a:r>
            <a:rPr lang="en-US" spc="13" dirty="0">
              <a:latin typeface="Times New Roman"/>
              <a:cs typeface="Times New Roman"/>
            </a:rPr>
            <a:t> </a:t>
          </a:r>
          <a:r>
            <a:rPr lang="en-US" spc="-13" dirty="0">
              <a:latin typeface="Times New Roman"/>
              <a:cs typeface="Times New Roman"/>
            </a:rPr>
            <a:t>entity</a:t>
          </a:r>
          <a:endParaRPr lang="en-IN" dirty="0"/>
        </a:p>
      </dgm:t>
    </dgm:pt>
    <dgm:pt modelId="{16E0CEDB-EE8D-4974-8D8E-0AAD0EE4E91A}" type="parTrans" cxnId="{18210149-C7AF-430C-8840-B63D369DD02A}">
      <dgm:prSet/>
      <dgm:spPr/>
      <dgm:t>
        <a:bodyPr/>
        <a:lstStyle/>
        <a:p>
          <a:endParaRPr lang="en-IN"/>
        </a:p>
      </dgm:t>
    </dgm:pt>
    <dgm:pt modelId="{3178F4B5-78C4-473C-9254-B1E6C96C869D}" type="sibTrans" cxnId="{18210149-C7AF-430C-8840-B63D369DD02A}">
      <dgm:prSet/>
      <dgm:spPr/>
      <dgm:t>
        <a:bodyPr/>
        <a:lstStyle/>
        <a:p>
          <a:endParaRPr lang="en-IN"/>
        </a:p>
      </dgm:t>
    </dgm:pt>
    <dgm:pt modelId="{D6F55831-1EDA-4296-9788-73F140909554}">
      <dgm:prSet phldrT="[Text]"/>
      <dgm:spPr/>
      <dgm:t>
        <a:bodyPr/>
        <a:lstStyle/>
        <a:p>
          <a:pPr algn="ctr"/>
          <a:r>
            <a:rPr lang="en-IN" b="1" spc="-13" dirty="0">
              <a:latin typeface="Times New Roman"/>
              <a:cs typeface="Times New Roman"/>
            </a:rPr>
            <a:t>Solvency</a:t>
          </a:r>
          <a:r>
            <a:rPr lang="en-IN" b="1" spc="-38" dirty="0">
              <a:latin typeface="Times New Roman"/>
              <a:cs typeface="Times New Roman"/>
            </a:rPr>
            <a:t> </a:t>
          </a:r>
          <a:r>
            <a:rPr lang="en-IN" b="1" spc="-25" dirty="0">
              <a:latin typeface="Times New Roman"/>
              <a:cs typeface="Times New Roman"/>
            </a:rPr>
            <a:t>for</a:t>
          </a:r>
          <a:r>
            <a:rPr lang="en-IN" b="1" spc="-38" dirty="0">
              <a:latin typeface="Times New Roman"/>
              <a:cs typeface="Times New Roman"/>
            </a:rPr>
            <a:t> </a:t>
          </a:r>
          <a:r>
            <a:rPr lang="en-IN" b="1" dirty="0">
              <a:latin typeface="Times New Roman"/>
              <a:cs typeface="Times New Roman"/>
            </a:rPr>
            <a:t>incorporated</a:t>
          </a:r>
          <a:r>
            <a:rPr lang="en-IN" b="1" spc="-38" dirty="0">
              <a:latin typeface="Times New Roman"/>
              <a:cs typeface="Times New Roman"/>
            </a:rPr>
            <a:t> </a:t>
          </a:r>
          <a:r>
            <a:rPr lang="en-IN" b="1" spc="-32" dirty="0">
              <a:latin typeface="Times New Roman"/>
              <a:cs typeface="Times New Roman"/>
            </a:rPr>
            <a:t>IIO</a:t>
          </a:r>
          <a:endParaRPr lang="en-IN" dirty="0">
            <a:latin typeface="Times New Roman"/>
            <a:cs typeface="Times New Roman"/>
          </a:endParaRPr>
        </a:p>
        <a:p>
          <a:pPr algn="l"/>
          <a:r>
            <a:rPr lang="en-IN" dirty="0">
              <a:latin typeface="Times New Roman"/>
              <a:cs typeface="Times New Roman"/>
            </a:rPr>
            <a:t>Present</a:t>
          </a:r>
          <a:r>
            <a:rPr lang="en-IN" spc="-52" dirty="0">
              <a:latin typeface="Times New Roman"/>
              <a:cs typeface="Times New Roman"/>
            </a:rPr>
            <a:t> </a:t>
          </a:r>
          <a:r>
            <a:rPr lang="en-IN" spc="-13" dirty="0">
              <a:latin typeface="Times New Roman"/>
              <a:cs typeface="Times New Roman"/>
            </a:rPr>
            <a:t>regime:</a:t>
          </a:r>
          <a:r>
            <a:rPr lang="en-IN" spc="-45" dirty="0">
              <a:latin typeface="Times New Roman"/>
              <a:cs typeface="Times New Roman"/>
            </a:rPr>
            <a:t> </a:t>
          </a:r>
          <a:r>
            <a:rPr lang="en-IN" dirty="0">
              <a:latin typeface="Times New Roman"/>
              <a:cs typeface="Times New Roman"/>
            </a:rPr>
            <a:t>Factor-based</a:t>
          </a:r>
          <a:r>
            <a:rPr lang="en-IN" spc="-52" dirty="0">
              <a:latin typeface="Times New Roman"/>
              <a:cs typeface="Times New Roman"/>
            </a:rPr>
            <a:t> </a:t>
          </a:r>
          <a:r>
            <a:rPr lang="en-IN" spc="-13" dirty="0">
              <a:latin typeface="Times New Roman"/>
              <a:cs typeface="Times New Roman"/>
            </a:rPr>
            <a:t>solvency</a:t>
          </a:r>
          <a:endParaRPr lang="en-IN" dirty="0">
            <a:latin typeface="Times New Roman"/>
            <a:cs typeface="Times New Roman"/>
          </a:endParaRPr>
        </a:p>
        <a:p>
          <a:pPr algn="l"/>
          <a:r>
            <a:rPr lang="en-US" spc="-13" dirty="0">
              <a:latin typeface="Times New Roman"/>
              <a:cs typeface="Times New Roman"/>
            </a:rPr>
            <a:t>Work</a:t>
          </a:r>
          <a:r>
            <a:rPr lang="en-US" dirty="0">
              <a:latin typeface="Times New Roman"/>
              <a:cs typeface="Times New Roman"/>
            </a:rPr>
            <a:t> in</a:t>
          </a:r>
          <a:r>
            <a:rPr lang="en-US" spc="6" dirty="0">
              <a:latin typeface="Times New Roman"/>
              <a:cs typeface="Times New Roman"/>
            </a:rPr>
            <a:t> </a:t>
          </a:r>
          <a:r>
            <a:rPr lang="en-US" dirty="0">
              <a:latin typeface="Times New Roman"/>
              <a:cs typeface="Times New Roman"/>
            </a:rPr>
            <a:t>progress </a:t>
          </a:r>
          <a:r>
            <a:rPr lang="en-US" spc="-13" dirty="0">
              <a:latin typeface="Times New Roman"/>
              <a:cs typeface="Times New Roman"/>
            </a:rPr>
            <a:t>for</a:t>
          </a:r>
          <a:r>
            <a:rPr lang="en-US" spc="6" dirty="0">
              <a:latin typeface="Times New Roman"/>
              <a:cs typeface="Times New Roman"/>
            </a:rPr>
            <a:t> </a:t>
          </a:r>
          <a:r>
            <a:rPr lang="en-US" dirty="0">
              <a:latin typeface="Times New Roman"/>
              <a:cs typeface="Times New Roman"/>
            </a:rPr>
            <a:t>implementation</a:t>
          </a:r>
          <a:r>
            <a:rPr lang="en-US" spc="6" dirty="0">
              <a:latin typeface="Times New Roman"/>
              <a:cs typeface="Times New Roman"/>
            </a:rPr>
            <a:t> </a:t>
          </a:r>
          <a:r>
            <a:rPr lang="en-US" spc="-25" dirty="0">
              <a:latin typeface="Times New Roman"/>
              <a:cs typeface="Times New Roman"/>
            </a:rPr>
            <a:t>of</a:t>
          </a:r>
          <a:r>
            <a:rPr lang="en-US" dirty="0">
              <a:latin typeface="Times New Roman"/>
              <a:cs typeface="Times New Roman"/>
            </a:rPr>
            <a:t> </a:t>
          </a:r>
          <a:r>
            <a:rPr lang="en-US" spc="-58" dirty="0">
              <a:latin typeface="Times New Roman"/>
              <a:cs typeface="Times New Roman"/>
            </a:rPr>
            <a:t>Risk</a:t>
          </a:r>
          <a:r>
            <a:rPr lang="en-US" spc="6" dirty="0">
              <a:latin typeface="Times New Roman"/>
              <a:cs typeface="Times New Roman"/>
            </a:rPr>
            <a:t> </a:t>
          </a:r>
          <a:r>
            <a:rPr lang="en-US" spc="-25" dirty="0">
              <a:latin typeface="Times New Roman"/>
              <a:cs typeface="Times New Roman"/>
            </a:rPr>
            <a:t>Based </a:t>
          </a:r>
          <a:r>
            <a:rPr lang="en-US" spc="-13" dirty="0">
              <a:latin typeface="Times New Roman"/>
              <a:cs typeface="Times New Roman"/>
            </a:rPr>
            <a:t>Supervisory</a:t>
          </a:r>
          <a:r>
            <a:rPr lang="en-US" spc="-38" dirty="0">
              <a:latin typeface="Times New Roman"/>
              <a:cs typeface="Times New Roman"/>
            </a:rPr>
            <a:t> </a:t>
          </a:r>
          <a:r>
            <a:rPr lang="en-US" spc="-13" dirty="0">
              <a:latin typeface="Times New Roman"/>
              <a:cs typeface="Times New Roman"/>
            </a:rPr>
            <a:t>Framework</a:t>
          </a:r>
          <a:r>
            <a:rPr lang="en-US" spc="-32" dirty="0">
              <a:latin typeface="Times New Roman"/>
              <a:cs typeface="Times New Roman"/>
            </a:rPr>
            <a:t> </a:t>
          </a:r>
          <a:r>
            <a:rPr lang="en-US" spc="-13" dirty="0">
              <a:latin typeface="Times New Roman"/>
              <a:cs typeface="Times New Roman"/>
            </a:rPr>
            <a:t>(RBSF)</a:t>
          </a:r>
          <a:endParaRPr lang="en-IN" dirty="0"/>
        </a:p>
      </dgm:t>
    </dgm:pt>
    <dgm:pt modelId="{AE362D3E-5C0B-4CEB-B926-ACD1A1B19595}" type="parTrans" cxnId="{74155D80-E144-4B48-B9D5-A30CF4254AA9}">
      <dgm:prSet/>
      <dgm:spPr/>
      <dgm:t>
        <a:bodyPr/>
        <a:lstStyle/>
        <a:p>
          <a:endParaRPr lang="en-IN"/>
        </a:p>
      </dgm:t>
    </dgm:pt>
    <dgm:pt modelId="{9A27E2D4-0B25-4C44-9D8C-029E572D1A67}" type="sibTrans" cxnId="{74155D80-E144-4B48-B9D5-A30CF4254AA9}">
      <dgm:prSet/>
      <dgm:spPr/>
      <dgm:t>
        <a:bodyPr/>
        <a:lstStyle/>
        <a:p>
          <a:endParaRPr lang="en-IN"/>
        </a:p>
      </dgm:t>
    </dgm:pt>
    <dgm:pt modelId="{7619B9F8-B28E-459D-9CEA-B4C11757B7D4}">
      <dgm:prSet phldrT="[Text]"/>
      <dgm:spPr/>
      <dgm:t>
        <a:bodyPr/>
        <a:lstStyle/>
        <a:p>
          <a:pPr algn="ctr"/>
          <a:r>
            <a:rPr lang="en-IN" b="1" dirty="0">
              <a:latin typeface="Times New Roman"/>
              <a:cs typeface="Times New Roman"/>
            </a:rPr>
            <a:t>Maintenance</a:t>
          </a:r>
          <a:r>
            <a:rPr lang="en-IN" b="1" spc="-45" dirty="0">
              <a:latin typeface="Times New Roman"/>
              <a:cs typeface="Times New Roman"/>
            </a:rPr>
            <a:t> </a:t>
          </a:r>
          <a:r>
            <a:rPr lang="en-IN" b="1" dirty="0">
              <a:latin typeface="Times New Roman"/>
              <a:cs typeface="Times New Roman"/>
            </a:rPr>
            <a:t>of</a:t>
          </a:r>
          <a:r>
            <a:rPr lang="en-IN" b="1" spc="-38" dirty="0">
              <a:latin typeface="Times New Roman"/>
              <a:cs typeface="Times New Roman"/>
            </a:rPr>
            <a:t> </a:t>
          </a:r>
          <a:r>
            <a:rPr lang="en-IN" b="1" spc="-13" dirty="0">
              <a:latin typeface="Times New Roman"/>
              <a:cs typeface="Times New Roman"/>
            </a:rPr>
            <a:t>required</a:t>
          </a:r>
          <a:r>
            <a:rPr lang="en-IN" b="1" spc="-38" dirty="0">
              <a:latin typeface="Times New Roman"/>
              <a:cs typeface="Times New Roman"/>
            </a:rPr>
            <a:t> </a:t>
          </a:r>
          <a:r>
            <a:rPr lang="en-IN" b="1" spc="-13" dirty="0">
              <a:latin typeface="Times New Roman"/>
              <a:cs typeface="Times New Roman"/>
            </a:rPr>
            <a:t>solvency</a:t>
          </a:r>
          <a:endParaRPr lang="en-IN" dirty="0">
            <a:latin typeface="Times New Roman"/>
            <a:cs typeface="Times New Roman"/>
          </a:endParaRPr>
        </a:p>
        <a:p>
          <a:pPr algn="l"/>
          <a:r>
            <a:rPr lang="en-US" dirty="0">
              <a:latin typeface="Times New Roman"/>
              <a:cs typeface="Times New Roman"/>
            </a:rPr>
            <a:t>Reinsurer</a:t>
          </a:r>
          <a:r>
            <a:rPr lang="en-US" spc="290" dirty="0">
              <a:latin typeface="Times New Roman"/>
              <a:cs typeface="Times New Roman"/>
            </a:rPr>
            <a:t> </a:t>
          </a:r>
          <a:r>
            <a:rPr lang="en-US" dirty="0">
              <a:latin typeface="Times New Roman"/>
              <a:cs typeface="Times New Roman"/>
            </a:rPr>
            <a:t>in</a:t>
          </a:r>
          <a:r>
            <a:rPr lang="en-US" spc="290" dirty="0">
              <a:latin typeface="Times New Roman"/>
              <a:cs typeface="Times New Roman"/>
            </a:rPr>
            <a:t> </a:t>
          </a:r>
          <a:r>
            <a:rPr lang="en-US" dirty="0">
              <a:latin typeface="Times New Roman"/>
              <a:cs typeface="Times New Roman"/>
            </a:rPr>
            <a:t>incorporated</a:t>
          </a:r>
          <a:r>
            <a:rPr lang="en-US" spc="294" dirty="0">
              <a:latin typeface="Times New Roman"/>
              <a:cs typeface="Times New Roman"/>
            </a:rPr>
            <a:t> </a:t>
          </a:r>
          <a:r>
            <a:rPr lang="en-US" dirty="0">
              <a:latin typeface="Times New Roman"/>
              <a:cs typeface="Times New Roman"/>
            </a:rPr>
            <a:t>form</a:t>
          </a:r>
          <a:r>
            <a:rPr lang="en-US" spc="290" dirty="0">
              <a:latin typeface="Times New Roman"/>
              <a:cs typeface="Times New Roman"/>
            </a:rPr>
            <a:t> </a:t>
          </a:r>
          <a:r>
            <a:rPr lang="en-US" dirty="0">
              <a:latin typeface="Times New Roman"/>
              <a:cs typeface="Times New Roman"/>
            </a:rPr>
            <a:t>-</a:t>
          </a:r>
          <a:r>
            <a:rPr lang="en-US" spc="290" dirty="0">
              <a:latin typeface="Times New Roman"/>
              <a:cs typeface="Times New Roman"/>
            </a:rPr>
            <a:t> </a:t>
          </a:r>
          <a:r>
            <a:rPr lang="en-US" dirty="0">
              <a:latin typeface="Times New Roman"/>
              <a:cs typeface="Times New Roman"/>
            </a:rPr>
            <a:t>shall</a:t>
          </a:r>
          <a:r>
            <a:rPr lang="en-US" spc="294" dirty="0">
              <a:latin typeface="Times New Roman"/>
              <a:cs typeface="Times New Roman"/>
            </a:rPr>
            <a:t> </a:t>
          </a:r>
          <a:r>
            <a:rPr lang="en-US" spc="-13" dirty="0">
              <a:latin typeface="Times New Roman"/>
              <a:cs typeface="Times New Roman"/>
            </a:rPr>
            <a:t>maintain </a:t>
          </a:r>
          <a:r>
            <a:rPr lang="en-US" dirty="0">
              <a:latin typeface="Times New Roman"/>
              <a:cs typeface="Times New Roman"/>
            </a:rPr>
            <a:t>within</a:t>
          </a:r>
          <a:r>
            <a:rPr lang="en-US" spc="-6" dirty="0">
              <a:latin typeface="Times New Roman"/>
              <a:cs typeface="Times New Roman"/>
            </a:rPr>
            <a:t> </a:t>
          </a:r>
          <a:r>
            <a:rPr lang="en-US" spc="-90" dirty="0">
              <a:latin typeface="Times New Roman"/>
              <a:cs typeface="Times New Roman"/>
            </a:rPr>
            <a:t>GIFT</a:t>
          </a:r>
          <a:r>
            <a:rPr lang="en-US" dirty="0">
              <a:latin typeface="Times New Roman"/>
              <a:cs typeface="Times New Roman"/>
            </a:rPr>
            <a:t> </a:t>
          </a:r>
          <a:r>
            <a:rPr lang="en-US" spc="-25" dirty="0">
              <a:latin typeface="Times New Roman"/>
              <a:cs typeface="Times New Roman"/>
            </a:rPr>
            <a:t>IFSC</a:t>
          </a:r>
          <a:endParaRPr lang="en-US" dirty="0">
            <a:latin typeface="Times New Roman"/>
            <a:cs typeface="Times New Roman"/>
          </a:endParaRPr>
        </a:p>
        <a:p>
          <a:pPr algn="l"/>
          <a:r>
            <a:rPr lang="en-US" dirty="0">
              <a:latin typeface="Times New Roman"/>
              <a:cs typeface="Times New Roman"/>
            </a:rPr>
            <a:t>Branch</a:t>
          </a:r>
          <a:r>
            <a:rPr lang="en-US" spc="90" dirty="0">
              <a:latin typeface="Times New Roman"/>
              <a:cs typeface="Times New Roman"/>
            </a:rPr>
            <a:t> </a:t>
          </a:r>
          <a:r>
            <a:rPr lang="en-US" spc="-32" dirty="0">
              <a:latin typeface="Times New Roman"/>
              <a:cs typeface="Times New Roman"/>
            </a:rPr>
            <a:t>Office</a:t>
          </a:r>
          <a:r>
            <a:rPr lang="en-US" spc="90" dirty="0">
              <a:latin typeface="Times New Roman"/>
              <a:cs typeface="Times New Roman"/>
            </a:rPr>
            <a:t> </a:t>
          </a:r>
          <a:r>
            <a:rPr lang="en-US" dirty="0">
              <a:latin typeface="Times New Roman"/>
              <a:cs typeface="Times New Roman"/>
            </a:rPr>
            <a:t>-</a:t>
          </a:r>
          <a:r>
            <a:rPr lang="en-US" spc="90" dirty="0">
              <a:latin typeface="Times New Roman"/>
              <a:cs typeface="Times New Roman"/>
            </a:rPr>
            <a:t> </a:t>
          </a:r>
          <a:r>
            <a:rPr lang="en-US" dirty="0">
              <a:latin typeface="Times New Roman"/>
              <a:cs typeface="Times New Roman"/>
            </a:rPr>
            <a:t>May</a:t>
          </a:r>
          <a:r>
            <a:rPr lang="en-US" spc="90" dirty="0">
              <a:latin typeface="Times New Roman"/>
              <a:cs typeface="Times New Roman"/>
            </a:rPr>
            <a:t> </a:t>
          </a:r>
          <a:r>
            <a:rPr lang="en-US" dirty="0">
              <a:latin typeface="Times New Roman"/>
              <a:cs typeface="Times New Roman"/>
            </a:rPr>
            <a:t>maintain</a:t>
          </a:r>
          <a:r>
            <a:rPr lang="en-US" spc="90" dirty="0">
              <a:latin typeface="Times New Roman"/>
              <a:cs typeface="Times New Roman"/>
            </a:rPr>
            <a:t> </a:t>
          </a:r>
          <a:r>
            <a:rPr lang="en-US" dirty="0">
              <a:latin typeface="Times New Roman"/>
              <a:cs typeface="Times New Roman"/>
            </a:rPr>
            <a:t>at</a:t>
          </a:r>
          <a:r>
            <a:rPr lang="en-US" spc="90" dirty="0">
              <a:latin typeface="Times New Roman"/>
              <a:cs typeface="Times New Roman"/>
            </a:rPr>
            <a:t> </a:t>
          </a:r>
          <a:r>
            <a:rPr lang="en-US" dirty="0">
              <a:latin typeface="Times New Roman"/>
              <a:cs typeface="Times New Roman"/>
            </a:rPr>
            <a:t>home</a:t>
          </a:r>
          <a:r>
            <a:rPr lang="en-US" spc="90" dirty="0">
              <a:latin typeface="Times New Roman"/>
              <a:cs typeface="Times New Roman"/>
            </a:rPr>
            <a:t> </a:t>
          </a:r>
          <a:r>
            <a:rPr lang="en-US" dirty="0">
              <a:latin typeface="Times New Roman"/>
              <a:cs typeface="Times New Roman"/>
            </a:rPr>
            <a:t>country</a:t>
          </a:r>
          <a:r>
            <a:rPr lang="en-US" spc="90" dirty="0">
              <a:latin typeface="Times New Roman"/>
              <a:cs typeface="Times New Roman"/>
            </a:rPr>
            <a:t> </a:t>
          </a:r>
          <a:r>
            <a:rPr lang="en-US" spc="-32" dirty="0">
              <a:latin typeface="Times New Roman"/>
              <a:cs typeface="Times New Roman"/>
            </a:rPr>
            <a:t>as </a:t>
          </a:r>
          <a:r>
            <a:rPr lang="en-US" dirty="0">
              <a:latin typeface="Times New Roman"/>
              <a:cs typeface="Times New Roman"/>
            </a:rPr>
            <a:t>per</a:t>
          </a:r>
          <a:r>
            <a:rPr lang="en-US" spc="-32" dirty="0">
              <a:latin typeface="Times New Roman"/>
              <a:cs typeface="Times New Roman"/>
            </a:rPr>
            <a:t> </a:t>
          </a:r>
          <a:r>
            <a:rPr lang="en-US" dirty="0">
              <a:latin typeface="Times New Roman"/>
              <a:cs typeface="Times New Roman"/>
            </a:rPr>
            <a:t>required</a:t>
          </a:r>
          <a:r>
            <a:rPr lang="en-US" spc="-32" dirty="0">
              <a:latin typeface="Times New Roman"/>
              <a:cs typeface="Times New Roman"/>
            </a:rPr>
            <a:t> </a:t>
          </a:r>
          <a:r>
            <a:rPr lang="en-US" dirty="0">
              <a:latin typeface="Times New Roman"/>
              <a:cs typeface="Times New Roman"/>
            </a:rPr>
            <a:t>regulatory</a:t>
          </a:r>
          <a:r>
            <a:rPr lang="en-US" spc="-32" dirty="0">
              <a:latin typeface="Times New Roman"/>
              <a:cs typeface="Times New Roman"/>
            </a:rPr>
            <a:t> </a:t>
          </a:r>
          <a:r>
            <a:rPr lang="en-US" spc="-13" dirty="0">
              <a:latin typeface="Times New Roman"/>
              <a:cs typeface="Times New Roman"/>
            </a:rPr>
            <a:t>requirements</a:t>
          </a:r>
          <a:endParaRPr lang="en-IN" dirty="0"/>
        </a:p>
      </dgm:t>
    </dgm:pt>
    <dgm:pt modelId="{182F72CD-A233-4B0F-959D-748AA42BEDC0}" type="parTrans" cxnId="{72090A18-8C89-4307-B6F6-CB6371DBA877}">
      <dgm:prSet/>
      <dgm:spPr/>
      <dgm:t>
        <a:bodyPr/>
        <a:lstStyle/>
        <a:p>
          <a:endParaRPr lang="en-IN"/>
        </a:p>
      </dgm:t>
    </dgm:pt>
    <dgm:pt modelId="{85BFED98-1AC5-4172-B9CA-2F595C407B4D}" type="sibTrans" cxnId="{72090A18-8C89-4307-B6F6-CB6371DBA877}">
      <dgm:prSet/>
      <dgm:spPr/>
      <dgm:t>
        <a:bodyPr/>
        <a:lstStyle/>
        <a:p>
          <a:endParaRPr lang="en-IN"/>
        </a:p>
      </dgm:t>
    </dgm:pt>
    <dgm:pt modelId="{F2B65743-D03A-4FC1-A1FE-B886FF26DBB8}" type="pres">
      <dgm:prSet presAssocID="{EFCB1AD1-DC99-4D32-BB42-3A316090F4F7}" presName="diagram" presStyleCnt="0">
        <dgm:presLayoutVars>
          <dgm:dir/>
          <dgm:resizeHandles val="exact"/>
        </dgm:presLayoutVars>
      </dgm:prSet>
      <dgm:spPr/>
    </dgm:pt>
    <dgm:pt modelId="{CE4807D4-0285-4C19-ADB4-2AE5522C3D7A}" type="pres">
      <dgm:prSet presAssocID="{9520B4BE-83F6-40BA-9BDB-000BD04F7062}" presName="node" presStyleLbl="node1" presStyleIdx="0" presStyleCnt="5">
        <dgm:presLayoutVars>
          <dgm:bulletEnabled val="1"/>
        </dgm:presLayoutVars>
      </dgm:prSet>
      <dgm:spPr/>
    </dgm:pt>
    <dgm:pt modelId="{D5874254-669C-49A6-BA1F-A2AF071C8222}" type="pres">
      <dgm:prSet presAssocID="{771A3976-1157-496C-B4DD-44910B321450}" presName="sibTrans" presStyleCnt="0"/>
      <dgm:spPr/>
    </dgm:pt>
    <dgm:pt modelId="{034518F0-21B7-469C-A3C1-79C4E5C0ED70}" type="pres">
      <dgm:prSet presAssocID="{0042FB70-CC96-43EB-BCD3-795E72E4875D}" presName="node" presStyleLbl="node1" presStyleIdx="1" presStyleCnt="5">
        <dgm:presLayoutVars>
          <dgm:bulletEnabled val="1"/>
        </dgm:presLayoutVars>
      </dgm:prSet>
      <dgm:spPr/>
    </dgm:pt>
    <dgm:pt modelId="{F09FE633-B480-465D-9691-EFA6FF9B1A3F}" type="pres">
      <dgm:prSet presAssocID="{5C9CC574-B43E-46BF-A9ED-63A2B7B4A453}" presName="sibTrans" presStyleCnt="0"/>
      <dgm:spPr/>
    </dgm:pt>
    <dgm:pt modelId="{9034C03B-6C24-42C8-87C8-9DCCDAFF58C0}" type="pres">
      <dgm:prSet presAssocID="{AF083902-322C-4DF4-8731-14F18315E19B}" presName="node" presStyleLbl="node1" presStyleIdx="2" presStyleCnt="5">
        <dgm:presLayoutVars>
          <dgm:bulletEnabled val="1"/>
        </dgm:presLayoutVars>
      </dgm:prSet>
      <dgm:spPr/>
    </dgm:pt>
    <dgm:pt modelId="{ED588D41-D7DF-4493-ABF5-7CDAF6D1C595}" type="pres">
      <dgm:prSet presAssocID="{3178F4B5-78C4-473C-9254-B1E6C96C869D}" presName="sibTrans" presStyleCnt="0"/>
      <dgm:spPr/>
    </dgm:pt>
    <dgm:pt modelId="{CC9B5ECA-E353-4537-B016-EBC1A9E1ACEA}" type="pres">
      <dgm:prSet presAssocID="{D6F55831-1EDA-4296-9788-73F140909554}" presName="node" presStyleLbl="node1" presStyleIdx="3" presStyleCnt="5">
        <dgm:presLayoutVars>
          <dgm:bulletEnabled val="1"/>
        </dgm:presLayoutVars>
      </dgm:prSet>
      <dgm:spPr/>
    </dgm:pt>
    <dgm:pt modelId="{C1238F35-EFD1-48FB-B69D-21A1A69574F0}" type="pres">
      <dgm:prSet presAssocID="{9A27E2D4-0B25-4C44-9D8C-029E572D1A67}" presName="sibTrans" presStyleCnt="0"/>
      <dgm:spPr/>
    </dgm:pt>
    <dgm:pt modelId="{76267D4D-56C7-48EB-8EFE-0BF34BA954ED}" type="pres">
      <dgm:prSet presAssocID="{7619B9F8-B28E-459D-9CEA-B4C11757B7D4}" presName="node" presStyleLbl="node1" presStyleIdx="4" presStyleCnt="5">
        <dgm:presLayoutVars>
          <dgm:bulletEnabled val="1"/>
        </dgm:presLayoutVars>
      </dgm:prSet>
      <dgm:spPr/>
    </dgm:pt>
  </dgm:ptLst>
  <dgm:cxnLst>
    <dgm:cxn modelId="{3BE05800-38C5-4F6A-961E-537355694619}" type="presOf" srcId="{EFCB1AD1-DC99-4D32-BB42-3A316090F4F7}" destId="{F2B65743-D03A-4FC1-A1FE-B886FF26DBB8}" srcOrd="0" destOrd="0" presId="urn:microsoft.com/office/officeart/2005/8/layout/default"/>
    <dgm:cxn modelId="{72090A18-8C89-4307-B6F6-CB6371DBA877}" srcId="{EFCB1AD1-DC99-4D32-BB42-3A316090F4F7}" destId="{7619B9F8-B28E-459D-9CEA-B4C11757B7D4}" srcOrd="4" destOrd="0" parTransId="{182F72CD-A233-4B0F-959D-748AA42BEDC0}" sibTransId="{85BFED98-1AC5-4172-B9CA-2F595C407B4D}"/>
    <dgm:cxn modelId="{797E9321-0236-470B-A92E-455753AD620C}" type="presOf" srcId="{AF083902-322C-4DF4-8731-14F18315E19B}" destId="{9034C03B-6C24-42C8-87C8-9DCCDAFF58C0}" srcOrd="0" destOrd="0" presId="urn:microsoft.com/office/officeart/2005/8/layout/default"/>
    <dgm:cxn modelId="{18210149-C7AF-430C-8840-B63D369DD02A}" srcId="{EFCB1AD1-DC99-4D32-BB42-3A316090F4F7}" destId="{AF083902-322C-4DF4-8731-14F18315E19B}" srcOrd="2" destOrd="0" parTransId="{16E0CEDB-EE8D-4974-8D8E-0AAD0EE4E91A}" sibTransId="{3178F4B5-78C4-473C-9254-B1E6C96C869D}"/>
    <dgm:cxn modelId="{B2AF4F4A-8929-4289-8131-BB500C4F7989}" type="presOf" srcId="{D6F55831-1EDA-4296-9788-73F140909554}" destId="{CC9B5ECA-E353-4537-B016-EBC1A9E1ACEA}" srcOrd="0" destOrd="0" presId="urn:microsoft.com/office/officeart/2005/8/layout/default"/>
    <dgm:cxn modelId="{74155D80-E144-4B48-B9D5-A30CF4254AA9}" srcId="{EFCB1AD1-DC99-4D32-BB42-3A316090F4F7}" destId="{D6F55831-1EDA-4296-9788-73F140909554}" srcOrd="3" destOrd="0" parTransId="{AE362D3E-5C0B-4CEB-B926-ACD1A1B19595}" sibTransId="{9A27E2D4-0B25-4C44-9D8C-029E572D1A67}"/>
    <dgm:cxn modelId="{87D02ABE-6CC9-49CF-902D-5C140BD9954A}" type="presOf" srcId="{9520B4BE-83F6-40BA-9BDB-000BD04F7062}" destId="{CE4807D4-0285-4C19-ADB4-2AE5522C3D7A}" srcOrd="0" destOrd="0" presId="urn:microsoft.com/office/officeart/2005/8/layout/default"/>
    <dgm:cxn modelId="{4CB765D2-D557-4765-9976-A1F1D3EB7E0A}" srcId="{EFCB1AD1-DC99-4D32-BB42-3A316090F4F7}" destId="{9520B4BE-83F6-40BA-9BDB-000BD04F7062}" srcOrd="0" destOrd="0" parTransId="{3600C585-8AEA-4E9D-AFAC-A1CF2BE71426}" sibTransId="{771A3976-1157-496C-B4DD-44910B321450}"/>
    <dgm:cxn modelId="{151D46E4-8C70-4AE4-80C0-78F4BF91AD79}" type="presOf" srcId="{0042FB70-CC96-43EB-BCD3-795E72E4875D}" destId="{034518F0-21B7-469C-A3C1-79C4E5C0ED70}" srcOrd="0" destOrd="0" presId="urn:microsoft.com/office/officeart/2005/8/layout/default"/>
    <dgm:cxn modelId="{2A50F1E6-4339-4D1E-8E89-F94442BF9BB4}" type="presOf" srcId="{7619B9F8-B28E-459D-9CEA-B4C11757B7D4}" destId="{76267D4D-56C7-48EB-8EFE-0BF34BA954ED}" srcOrd="0" destOrd="0" presId="urn:microsoft.com/office/officeart/2005/8/layout/default"/>
    <dgm:cxn modelId="{8D3DAAF1-B9C3-46A8-99DD-CB7403A876F8}" srcId="{EFCB1AD1-DC99-4D32-BB42-3A316090F4F7}" destId="{0042FB70-CC96-43EB-BCD3-795E72E4875D}" srcOrd="1" destOrd="0" parTransId="{2945DDFF-197D-406A-9275-923A1275B784}" sibTransId="{5C9CC574-B43E-46BF-A9ED-63A2B7B4A453}"/>
    <dgm:cxn modelId="{669A87F7-72D0-4B06-8FAB-7E9BA27306A6}" type="presParOf" srcId="{F2B65743-D03A-4FC1-A1FE-B886FF26DBB8}" destId="{CE4807D4-0285-4C19-ADB4-2AE5522C3D7A}" srcOrd="0" destOrd="0" presId="urn:microsoft.com/office/officeart/2005/8/layout/default"/>
    <dgm:cxn modelId="{36312EB9-8523-45DC-9BD7-DB11F710C433}" type="presParOf" srcId="{F2B65743-D03A-4FC1-A1FE-B886FF26DBB8}" destId="{D5874254-669C-49A6-BA1F-A2AF071C8222}" srcOrd="1" destOrd="0" presId="urn:microsoft.com/office/officeart/2005/8/layout/default"/>
    <dgm:cxn modelId="{D6F5BEC6-B283-4FE7-85A1-7B0819A27D59}" type="presParOf" srcId="{F2B65743-D03A-4FC1-A1FE-B886FF26DBB8}" destId="{034518F0-21B7-469C-A3C1-79C4E5C0ED70}" srcOrd="2" destOrd="0" presId="urn:microsoft.com/office/officeart/2005/8/layout/default"/>
    <dgm:cxn modelId="{3D641761-D3CC-4CD6-9751-68FF59456B43}" type="presParOf" srcId="{F2B65743-D03A-4FC1-A1FE-B886FF26DBB8}" destId="{F09FE633-B480-465D-9691-EFA6FF9B1A3F}" srcOrd="3" destOrd="0" presId="urn:microsoft.com/office/officeart/2005/8/layout/default"/>
    <dgm:cxn modelId="{D21ABA65-9534-4CCF-8041-0E3826EA3970}" type="presParOf" srcId="{F2B65743-D03A-4FC1-A1FE-B886FF26DBB8}" destId="{9034C03B-6C24-42C8-87C8-9DCCDAFF58C0}" srcOrd="4" destOrd="0" presId="urn:microsoft.com/office/officeart/2005/8/layout/default"/>
    <dgm:cxn modelId="{74BE70FF-9A30-4253-90A0-CF533168A775}" type="presParOf" srcId="{F2B65743-D03A-4FC1-A1FE-B886FF26DBB8}" destId="{ED588D41-D7DF-4493-ABF5-7CDAF6D1C595}" srcOrd="5" destOrd="0" presId="urn:microsoft.com/office/officeart/2005/8/layout/default"/>
    <dgm:cxn modelId="{27FEE17B-9B8A-4DC6-86CC-72AF15C3304C}" type="presParOf" srcId="{F2B65743-D03A-4FC1-A1FE-B886FF26DBB8}" destId="{CC9B5ECA-E353-4537-B016-EBC1A9E1ACEA}" srcOrd="6" destOrd="0" presId="urn:microsoft.com/office/officeart/2005/8/layout/default"/>
    <dgm:cxn modelId="{8B6AE97E-49E1-4889-86D4-127E914A8EB2}" type="presParOf" srcId="{F2B65743-D03A-4FC1-A1FE-B886FF26DBB8}" destId="{C1238F35-EFD1-48FB-B69D-21A1A69574F0}" srcOrd="7" destOrd="0" presId="urn:microsoft.com/office/officeart/2005/8/layout/default"/>
    <dgm:cxn modelId="{69C62352-DD2C-4DDB-85FF-62CAB875D741}" type="presParOf" srcId="{F2B65743-D03A-4FC1-A1FE-B886FF26DBB8}" destId="{76267D4D-56C7-48EB-8EFE-0BF34BA954E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5E24224-A3A2-42D0-919E-8048423146D5}" type="doc">
      <dgm:prSet loTypeId="urn:microsoft.com/office/officeart/2005/8/layout/list1" loCatId="list" qsTypeId="urn:microsoft.com/office/officeart/2005/8/quickstyle/simple1" qsCatId="simple" csTypeId="urn:microsoft.com/office/officeart/2005/8/colors/accent0_2" csCatId="mainScheme" phldr="1"/>
      <dgm:spPr/>
      <dgm:t>
        <a:bodyPr/>
        <a:lstStyle/>
        <a:p>
          <a:endParaRPr lang="en-IN"/>
        </a:p>
      </dgm:t>
    </dgm:pt>
    <dgm:pt modelId="{9E765147-59EE-45D6-B8A4-C44A429AA4F4}">
      <dgm:prSet phldrT="[Text]" custT="1"/>
      <dgm:spPr/>
      <dgm:t>
        <a:bodyPr/>
        <a:lstStyle/>
        <a:p>
          <a:r>
            <a:rPr lang="en-IN" sz="1800" b="1" dirty="0">
              <a:latin typeface="Times New Roman"/>
              <a:cs typeface="Times New Roman"/>
            </a:rPr>
            <a:t>Equity/</a:t>
          </a:r>
          <a:r>
            <a:rPr lang="en-IN" sz="1800" b="1" spc="-52" dirty="0">
              <a:latin typeface="Times New Roman"/>
              <a:cs typeface="Times New Roman"/>
            </a:rPr>
            <a:t> </a:t>
          </a:r>
          <a:r>
            <a:rPr lang="en-IN" sz="1800" b="1" spc="-13" dirty="0">
              <a:latin typeface="Times New Roman"/>
              <a:cs typeface="Times New Roman"/>
            </a:rPr>
            <a:t>Debt</a:t>
          </a:r>
          <a:r>
            <a:rPr lang="en-IN" sz="1800" b="1" spc="-52" dirty="0">
              <a:latin typeface="Times New Roman"/>
              <a:cs typeface="Times New Roman"/>
            </a:rPr>
            <a:t> </a:t>
          </a:r>
          <a:r>
            <a:rPr lang="en-IN" sz="1800" b="1" spc="-25" dirty="0">
              <a:latin typeface="Times New Roman"/>
              <a:cs typeface="Times New Roman"/>
            </a:rPr>
            <a:t>Index: </a:t>
          </a:r>
          <a:r>
            <a:rPr lang="en-US" sz="1800" spc="-25" dirty="0">
              <a:latin typeface="Times New Roman"/>
              <a:cs typeface="Times New Roman"/>
            </a:rPr>
            <a:t>Replicates</a:t>
          </a:r>
          <a:r>
            <a:rPr lang="en-US" sz="1800" spc="-38" dirty="0">
              <a:latin typeface="Times New Roman"/>
              <a:cs typeface="Times New Roman"/>
            </a:rPr>
            <a:t> </a:t>
          </a:r>
          <a:r>
            <a:rPr lang="en-US" sz="1800" dirty="0">
              <a:latin typeface="Times New Roman"/>
              <a:cs typeface="Times New Roman"/>
            </a:rPr>
            <a:t>index</a:t>
          </a:r>
          <a:r>
            <a:rPr lang="en-US" sz="1800" spc="-38" dirty="0">
              <a:latin typeface="Times New Roman"/>
              <a:cs typeface="Times New Roman"/>
            </a:rPr>
            <a:t> </a:t>
          </a:r>
          <a:r>
            <a:rPr lang="en-US" sz="1800" spc="-32" dirty="0">
              <a:latin typeface="Times New Roman"/>
              <a:cs typeface="Times New Roman"/>
            </a:rPr>
            <a:t>of</a:t>
          </a:r>
          <a:r>
            <a:rPr lang="en-US" sz="1800" spc="-38" dirty="0">
              <a:latin typeface="Times New Roman"/>
              <a:cs typeface="Times New Roman"/>
            </a:rPr>
            <a:t> </a:t>
          </a:r>
          <a:r>
            <a:rPr lang="en-US" sz="1800" spc="-58" dirty="0">
              <a:latin typeface="Times New Roman"/>
              <a:cs typeface="Times New Roman"/>
            </a:rPr>
            <a:t>IFSC/</a:t>
          </a:r>
          <a:r>
            <a:rPr lang="en-US" sz="1800" dirty="0">
              <a:latin typeface="Times New Roman"/>
              <a:cs typeface="Times New Roman"/>
            </a:rPr>
            <a:t> Indian/</a:t>
          </a:r>
          <a:r>
            <a:rPr lang="en-US" sz="1800" spc="90" dirty="0">
              <a:latin typeface="Times New Roman"/>
              <a:cs typeface="Times New Roman"/>
            </a:rPr>
            <a:t> </a:t>
          </a:r>
          <a:r>
            <a:rPr lang="en-US" sz="1800" spc="-13" dirty="0">
              <a:latin typeface="Times New Roman"/>
              <a:cs typeface="Times New Roman"/>
            </a:rPr>
            <a:t>foreign </a:t>
          </a:r>
          <a:r>
            <a:rPr lang="en-US" sz="1800" dirty="0">
              <a:latin typeface="Times New Roman"/>
              <a:cs typeface="Times New Roman"/>
            </a:rPr>
            <a:t>jurisdiction</a:t>
          </a:r>
          <a:r>
            <a:rPr lang="en-US" sz="1800" spc="-45" dirty="0">
              <a:latin typeface="Times New Roman"/>
              <a:cs typeface="Times New Roman"/>
            </a:rPr>
            <a:t> ≥ </a:t>
          </a:r>
          <a:r>
            <a:rPr lang="en-US" sz="1800" spc="-32" dirty="0">
              <a:latin typeface="Times New Roman"/>
              <a:cs typeface="Times New Roman"/>
            </a:rPr>
            <a:t>95% </a:t>
          </a:r>
          <a:r>
            <a:rPr lang="en-IN" sz="1800" dirty="0">
              <a:latin typeface="Times New Roman"/>
              <a:cs typeface="Times New Roman"/>
            </a:rPr>
            <a:t>(equity)/</a:t>
          </a:r>
          <a:r>
            <a:rPr lang="en-IN" sz="1800" spc="32" dirty="0">
              <a:latin typeface="Times New Roman"/>
              <a:cs typeface="Times New Roman"/>
            </a:rPr>
            <a:t> </a:t>
          </a:r>
          <a:r>
            <a:rPr lang="en-IN" sz="1800" spc="-25" dirty="0">
              <a:latin typeface="Times New Roman"/>
              <a:cs typeface="Times New Roman"/>
            </a:rPr>
            <a:t>90%</a:t>
          </a:r>
          <a:r>
            <a:rPr lang="en-IN" sz="1800" spc="38" dirty="0">
              <a:latin typeface="Times New Roman"/>
              <a:cs typeface="Times New Roman"/>
            </a:rPr>
            <a:t> </a:t>
          </a:r>
          <a:r>
            <a:rPr lang="en-IN" sz="1800" dirty="0">
              <a:latin typeface="Times New Roman"/>
              <a:cs typeface="Times New Roman"/>
            </a:rPr>
            <a:t>(debt)</a:t>
          </a:r>
          <a:r>
            <a:rPr lang="en-IN" sz="1800" spc="38" dirty="0">
              <a:latin typeface="Times New Roman"/>
              <a:cs typeface="Times New Roman"/>
            </a:rPr>
            <a:t> </a:t>
          </a:r>
          <a:r>
            <a:rPr lang="en-IN" sz="1800" spc="-32" dirty="0">
              <a:latin typeface="Times New Roman"/>
              <a:cs typeface="Times New Roman"/>
            </a:rPr>
            <a:t>of </a:t>
          </a:r>
          <a:r>
            <a:rPr lang="en-IN" sz="1800" dirty="0">
              <a:latin typeface="Times New Roman"/>
              <a:cs typeface="Times New Roman"/>
            </a:rPr>
            <a:t>total</a:t>
          </a:r>
          <a:r>
            <a:rPr lang="en-IN" sz="1800" spc="25" dirty="0">
              <a:latin typeface="Times New Roman"/>
              <a:cs typeface="Times New Roman"/>
            </a:rPr>
            <a:t> </a:t>
          </a:r>
          <a:r>
            <a:rPr lang="en-IN" sz="1800" spc="-13" dirty="0">
              <a:latin typeface="Times New Roman"/>
              <a:cs typeface="Times New Roman"/>
            </a:rPr>
            <a:t>assets</a:t>
          </a:r>
          <a:endParaRPr lang="en-IN" sz="1800" dirty="0"/>
        </a:p>
      </dgm:t>
    </dgm:pt>
    <dgm:pt modelId="{F321261A-D149-43F3-84A8-3D53C919B456}" type="parTrans" cxnId="{3CBEA3C6-728A-4EF7-B07E-E5634AFE3754}">
      <dgm:prSet/>
      <dgm:spPr/>
      <dgm:t>
        <a:bodyPr/>
        <a:lstStyle/>
        <a:p>
          <a:endParaRPr lang="en-IN" sz="2800"/>
        </a:p>
      </dgm:t>
    </dgm:pt>
    <dgm:pt modelId="{5EAE83BA-884A-4F58-88B5-4D53687E0036}" type="sibTrans" cxnId="{3CBEA3C6-728A-4EF7-B07E-E5634AFE3754}">
      <dgm:prSet/>
      <dgm:spPr/>
      <dgm:t>
        <a:bodyPr/>
        <a:lstStyle/>
        <a:p>
          <a:endParaRPr lang="en-IN" sz="2800"/>
        </a:p>
      </dgm:t>
    </dgm:pt>
    <dgm:pt modelId="{386EA1B4-7D12-46C4-9FAE-3C6E9256B390}">
      <dgm:prSet phldrT="[Text]" custT="1"/>
      <dgm:spPr/>
      <dgm:t>
        <a:bodyPr/>
        <a:lstStyle/>
        <a:p>
          <a:r>
            <a:rPr lang="en-IN" sz="1800" b="1" dirty="0">
              <a:latin typeface="Times New Roman"/>
              <a:cs typeface="Times New Roman"/>
            </a:rPr>
            <a:t>Gold/</a:t>
          </a:r>
          <a:r>
            <a:rPr lang="en-IN" sz="1800" b="1" spc="-45" dirty="0">
              <a:latin typeface="Times New Roman"/>
              <a:cs typeface="Times New Roman"/>
            </a:rPr>
            <a:t> </a:t>
          </a:r>
          <a:r>
            <a:rPr lang="en-IN" sz="1800" b="1" spc="-32" dirty="0">
              <a:latin typeface="Times New Roman"/>
              <a:cs typeface="Times New Roman"/>
            </a:rPr>
            <a:t>Silver</a:t>
          </a:r>
          <a:r>
            <a:rPr lang="en-IN" sz="1800" b="1" spc="-38" dirty="0">
              <a:latin typeface="Times New Roman"/>
              <a:cs typeface="Times New Roman"/>
            </a:rPr>
            <a:t> </a:t>
          </a:r>
          <a:r>
            <a:rPr lang="en-IN" sz="1800" b="1" spc="-25" dirty="0">
              <a:latin typeface="Times New Roman"/>
              <a:cs typeface="Times New Roman"/>
            </a:rPr>
            <a:t>Index: </a:t>
          </a:r>
          <a:r>
            <a:rPr lang="en-US" sz="1800" dirty="0">
              <a:latin typeface="Times New Roman"/>
              <a:cs typeface="Times New Roman"/>
            </a:rPr>
            <a:t>Investment</a:t>
          </a:r>
          <a:r>
            <a:rPr lang="en-US" sz="1800" spc="-13" dirty="0">
              <a:latin typeface="Times New Roman"/>
              <a:cs typeface="Times New Roman"/>
            </a:rPr>
            <a:t> </a:t>
          </a:r>
          <a:r>
            <a:rPr lang="en-US" sz="1800" dirty="0">
              <a:latin typeface="Times New Roman"/>
              <a:cs typeface="Times New Roman"/>
            </a:rPr>
            <a:t>in</a:t>
          </a:r>
          <a:r>
            <a:rPr lang="en-US" sz="1800" spc="-6" dirty="0">
              <a:latin typeface="Times New Roman"/>
              <a:cs typeface="Times New Roman"/>
            </a:rPr>
            <a:t> </a:t>
          </a:r>
          <a:r>
            <a:rPr lang="en-US" sz="1800" dirty="0">
              <a:latin typeface="Times New Roman"/>
              <a:cs typeface="Times New Roman"/>
            </a:rPr>
            <a:t>gold/</a:t>
          </a:r>
          <a:r>
            <a:rPr lang="en-US" sz="1800" spc="-13" dirty="0">
              <a:latin typeface="Times New Roman"/>
              <a:cs typeface="Times New Roman"/>
            </a:rPr>
            <a:t> silver, bullion,</a:t>
          </a:r>
          <a:r>
            <a:rPr lang="en-US" sz="1800" spc="38" dirty="0">
              <a:latin typeface="Times New Roman"/>
              <a:cs typeface="Times New Roman"/>
            </a:rPr>
            <a:t> </a:t>
          </a:r>
          <a:r>
            <a:rPr lang="en-US" sz="1800" dirty="0">
              <a:latin typeface="Times New Roman"/>
              <a:cs typeface="Times New Roman"/>
            </a:rPr>
            <a:t>(with</a:t>
          </a:r>
          <a:r>
            <a:rPr lang="en-US" sz="1800" spc="38" dirty="0">
              <a:latin typeface="Times New Roman"/>
              <a:cs typeface="Times New Roman"/>
            </a:rPr>
            <a:t> </a:t>
          </a:r>
          <a:r>
            <a:rPr lang="en-US" sz="1800" spc="-13" dirty="0">
              <a:latin typeface="Times New Roman"/>
              <a:cs typeface="Times New Roman"/>
            </a:rPr>
            <a:t>underlying </a:t>
          </a:r>
          <a:r>
            <a:rPr lang="en-US" sz="1800" dirty="0">
              <a:latin typeface="Times New Roman"/>
              <a:cs typeface="Times New Roman"/>
            </a:rPr>
            <a:t>as</a:t>
          </a:r>
          <a:r>
            <a:rPr lang="en-US" sz="1800" spc="-64" dirty="0">
              <a:latin typeface="Times New Roman"/>
              <a:cs typeface="Times New Roman"/>
            </a:rPr>
            <a:t> </a:t>
          </a:r>
          <a:r>
            <a:rPr lang="en-US" sz="1800" dirty="0">
              <a:latin typeface="Times New Roman"/>
              <a:cs typeface="Times New Roman"/>
            </a:rPr>
            <a:t>gold)</a:t>
          </a:r>
          <a:r>
            <a:rPr lang="en-US" sz="1800" spc="-64" dirty="0">
              <a:latin typeface="Times New Roman"/>
              <a:cs typeface="Times New Roman"/>
            </a:rPr>
            <a:t> </a:t>
          </a:r>
          <a:r>
            <a:rPr lang="en-US" sz="1800" spc="-45" dirty="0">
              <a:latin typeface="Times New Roman"/>
              <a:cs typeface="Times New Roman"/>
            </a:rPr>
            <a:t>≥</a:t>
          </a:r>
          <a:r>
            <a:rPr lang="en-US" sz="1800" spc="-64" dirty="0">
              <a:latin typeface="Times New Roman"/>
              <a:cs typeface="Times New Roman"/>
            </a:rPr>
            <a:t> </a:t>
          </a:r>
          <a:r>
            <a:rPr lang="en-US" sz="1800" spc="-25" dirty="0">
              <a:latin typeface="Times New Roman"/>
              <a:cs typeface="Times New Roman"/>
            </a:rPr>
            <a:t>90%</a:t>
          </a:r>
          <a:r>
            <a:rPr lang="en-US" sz="1800" spc="-64" dirty="0">
              <a:latin typeface="Times New Roman"/>
              <a:cs typeface="Times New Roman"/>
            </a:rPr>
            <a:t> </a:t>
          </a:r>
          <a:r>
            <a:rPr lang="en-US" sz="1800" spc="-32" dirty="0">
              <a:latin typeface="Times New Roman"/>
              <a:cs typeface="Times New Roman"/>
            </a:rPr>
            <a:t>of</a:t>
          </a:r>
          <a:r>
            <a:rPr lang="en-US" sz="1800" spc="-64" dirty="0">
              <a:latin typeface="Times New Roman"/>
              <a:cs typeface="Times New Roman"/>
            </a:rPr>
            <a:t> </a:t>
          </a:r>
          <a:r>
            <a:rPr lang="en-US" sz="1800" spc="-32" dirty="0">
              <a:latin typeface="Times New Roman"/>
              <a:cs typeface="Times New Roman"/>
            </a:rPr>
            <a:t>AUM</a:t>
          </a:r>
          <a:endParaRPr lang="en-IN" sz="1800" dirty="0"/>
        </a:p>
      </dgm:t>
    </dgm:pt>
    <dgm:pt modelId="{79246711-6AE0-44A6-AFA4-14E977DD8820}" type="parTrans" cxnId="{45043AC6-8B3B-449A-994B-9BCF9476DC7E}">
      <dgm:prSet/>
      <dgm:spPr/>
      <dgm:t>
        <a:bodyPr/>
        <a:lstStyle/>
        <a:p>
          <a:endParaRPr lang="en-IN" sz="2800"/>
        </a:p>
      </dgm:t>
    </dgm:pt>
    <dgm:pt modelId="{B607DE0E-8E71-4428-9A0F-F4E9D7C30BF6}" type="sibTrans" cxnId="{45043AC6-8B3B-449A-994B-9BCF9476DC7E}">
      <dgm:prSet/>
      <dgm:spPr/>
      <dgm:t>
        <a:bodyPr/>
        <a:lstStyle/>
        <a:p>
          <a:endParaRPr lang="en-IN" sz="2800"/>
        </a:p>
      </dgm:t>
    </dgm:pt>
    <dgm:pt modelId="{66696A7D-858A-44C9-94A0-6CA6CA21471E}">
      <dgm:prSet phldrT="[Text]" custT="1"/>
      <dgm:spPr/>
      <dgm:t>
        <a:bodyPr/>
        <a:lstStyle/>
        <a:p>
          <a:r>
            <a:rPr lang="en-IN" sz="1800" b="1" spc="-25" dirty="0">
              <a:latin typeface="Times New Roman"/>
              <a:cs typeface="Times New Roman"/>
            </a:rPr>
            <a:t>Commodity</a:t>
          </a:r>
          <a:r>
            <a:rPr lang="en-IN" sz="1800" b="1" spc="32" dirty="0">
              <a:latin typeface="Times New Roman"/>
              <a:cs typeface="Times New Roman"/>
            </a:rPr>
            <a:t> </a:t>
          </a:r>
          <a:r>
            <a:rPr lang="en-IN" sz="1800" b="1" spc="-25" dirty="0">
              <a:latin typeface="Times New Roman"/>
              <a:cs typeface="Times New Roman"/>
            </a:rPr>
            <a:t>Index: </a:t>
          </a:r>
          <a:r>
            <a:rPr lang="en-US" sz="1800" dirty="0">
              <a:latin typeface="Times New Roman"/>
              <a:cs typeface="Times New Roman"/>
            </a:rPr>
            <a:t>Invest</a:t>
          </a:r>
          <a:r>
            <a:rPr lang="en-US" sz="1800" spc="-64" dirty="0">
              <a:latin typeface="Times New Roman"/>
              <a:cs typeface="Times New Roman"/>
            </a:rPr>
            <a:t> </a:t>
          </a:r>
          <a:r>
            <a:rPr lang="en-US" sz="1800" spc="-45" dirty="0">
              <a:latin typeface="Times New Roman"/>
              <a:cs typeface="Times New Roman"/>
            </a:rPr>
            <a:t>≥</a:t>
          </a:r>
          <a:r>
            <a:rPr lang="en-US" sz="1800" spc="-64" dirty="0">
              <a:latin typeface="Times New Roman"/>
              <a:cs typeface="Times New Roman"/>
            </a:rPr>
            <a:t> </a:t>
          </a:r>
          <a:r>
            <a:rPr lang="en-US" sz="1800" spc="-25" dirty="0">
              <a:latin typeface="Times New Roman"/>
              <a:cs typeface="Times New Roman"/>
            </a:rPr>
            <a:t>90%</a:t>
          </a:r>
          <a:r>
            <a:rPr lang="en-US" sz="1800" spc="-58" dirty="0">
              <a:latin typeface="Times New Roman"/>
              <a:cs typeface="Times New Roman"/>
            </a:rPr>
            <a:t> </a:t>
          </a:r>
          <a:r>
            <a:rPr lang="en-US" sz="1800" dirty="0">
              <a:latin typeface="Times New Roman"/>
              <a:cs typeface="Times New Roman"/>
            </a:rPr>
            <a:t>in</a:t>
          </a:r>
          <a:r>
            <a:rPr lang="en-US" sz="1800" spc="-64" dirty="0">
              <a:latin typeface="Times New Roman"/>
              <a:cs typeface="Times New Roman"/>
            </a:rPr>
            <a:t> </a:t>
          </a:r>
          <a:r>
            <a:rPr lang="en-US" sz="1800" spc="-13" dirty="0">
              <a:latin typeface="Times New Roman"/>
              <a:cs typeface="Times New Roman"/>
            </a:rPr>
            <a:t>specified </a:t>
          </a:r>
          <a:r>
            <a:rPr lang="en-US" sz="1800" dirty="0">
              <a:latin typeface="Times New Roman"/>
              <a:cs typeface="Times New Roman"/>
            </a:rPr>
            <a:t>commodity</a:t>
          </a:r>
          <a:r>
            <a:rPr lang="en-US" sz="1800" spc="-71" dirty="0">
              <a:latin typeface="Times New Roman"/>
              <a:cs typeface="Times New Roman"/>
            </a:rPr>
            <a:t> </a:t>
          </a:r>
          <a:r>
            <a:rPr lang="en-US" sz="1800" dirty="0">
              <a:latin typeface="Times New Roman"/>
              <a:cs typeface="Times New Roman"/>
            </a:rPr>
            <a:t>or</a:t>
          </a:r>
          <a:r>
            <a:rPr lang="en-US" sz="1800" spc="-64" dirty="0">
              <a:latin typeface="Times New Roman"/>
              <a:cs typeface="Times New Roman"/>
            </a:rPr>
            <a:t> </a:t>
          </a:r>
          <a:r>
            <a:rPr lang="en-US" sz="1800" spc="-13" dirty="0">
              <a:latin typeface="Times New Roman"/>
              <a:cs typeface="Times New Roman"/>
            </a:rPr>
            <a:t>related </a:t>
          </a:r>
          <a:r>
            <a:rPr lang="en-US" sz="1800" dirty="0">
              <a:latin typeface="Times New Roman"/>
              <a:cs typeface="Times New Roman"/>
            </a:rPr>
            <a:t>security/</a:t>
          </a:r>
          <a:r>
            <a:rPr lang="en-US" sz="1800" spc="6" dirty="0">
              <a:latin typeface="Times New Roman"/>
              <a:cs typeface="Times New Roman"/>
            </a:rPr>
            <a:t> </a:t>
          </a:r>
          <a:r>
            <a:rPr lang="en-US" sz="1800" spc="-13" dirty="0">
              <a:latin typeface="Times New Roman"/>
              <a:cs typeface="Times New Roman"/>
            </a:rPr>
            <a:t>investment</a:t>
          </a:r>
          <a:endParaRPr lang="en-IN" sz="1800" dirty="0"/>
        </a:p>
      </dgm:t>
    </dgm:pt>
    <dgm:pt modelId="{A0F2B15C-6578-48B4-A366-45A55DC31CCD}" type="parTrans" cxnId="{994F2ABA-E7D9-458B-A834-4F7AEF4FFCEE}">
      <dgm:prSet/>
      <dgm:spPr/>
      <dgm:t>
        <a:bodyPr/>
        <a:lstStyle/>
        <a:p>
          <a:endParaRPr lang="en-IN" sz="2800"/>
        </a:p>
      </dgm:t>
    </dgm:pt>
    <dgm:pt modelId="{65BEB5D0-4043-42AF-A0D8-23E1D352A3C2}" type="sibTrans" cxnId="{994F2ABA-E7D9-458B-A834-4F7AEF4FFCEE}">
      <dgm:prSet/>
      <dgm:spPr/>
      <dgm:t>
        <a:bodyPr/>
        <a:lstStyle/>
        <a:p>
          <a:endParaRPr lang="en-IN" sz="2800"/>
        </a:p>
      </dgm:t>
    </dgm:pt>
    <dgm:pt modelId="{F6A665C1-F1C6-422C-BABE-22064DBCBEC4}">
      <dgm:prSet custT="1"/>
      <dgm:spPr/>
      <dgm:t>
        <a:bodyPr/>
        <a:lstStyle/>
        <a:p>
          <a:r>
            <a:rPr lang="en-IN" sz="1800" b="1" spc="-38" dirty="0">
              <a:latin typeface="Times New Roman"/>
              <a:cs typeface="Times New Roman"/>
            </a:rPr>
            <a:t>Active</a:t>
          </a:r>
          <a:r>
            <a:rPr lang="en-IN" sz="1800" b="1" spc="-13" dirty="0">
              <a:latin typeface="Times New Roman"/>
              <a:cs typeface="Times New Roman"/>
            </a:rPr>
            <a:t> Managed: </a:t>
          </a:r>
          <a:r>
            <a:rPr lang="en-US" sz="1800" spc="-83" dirty="0">
              <a:latin typeface="Times New Roman"/>
              <a:cs typeface="Times New Roman"/>
            </a:rPr>
            <a:t>FME</a:t>
          </a:r>
          <a:r>
            <a:rPr lang="en-US" sz="1800" spc="-45" dirty="0">
              <a:latin typeface="Times New Roman"/>
              <a:cs typeface="Times New Roman"/>
            </a:rPr>
            <a:t> </a:t>
          </a:r>
          <a:r>
            <a:rPr lang="en-US" sz="1800" dirty="0">
              <a:latin typeface="Times New Roman"/>
              <a:cs typeface="Times New Roman"/>
            </a:rPr>
            <a:t>has</a:t>
          </a:r>
          <a:r>
            <a:rPr lang="en-US" sz="1800" spc="-45" dirty="0">
              <a:latin typeface="Times New Roman"/>
              <a:cs typeface="Times New Roman"/>
            </a:rPr>
            <a:t> </a:t>
          </a:r>
          <a:r>
            <a:rPr lang="en-US" sz="1800" dirty="0">
              <a:latin typeface="Times New Roman"/>
              <a:cs typeface="Times New Roman"/>
            </a:rPr>
            <a:t>discretion</a:t>
          </a:r>
          <a:r>
            <a:rPr lang="en-US" sz="1800" spc="-45" dirty="0">
              <a:latin typeface="Times New Roman"/>
              <a:cs typeface="Times New Roman"/>
            </a:rPr>
            <a:t> </a:t>
          </a:r>
          <a:r>
            <a:rPr lang="en-US" sz="1800" spc="-25" dirty="0">
              <a:latin typeface="Times New Roman"/>
              <a:cs typeface="Times New Roman"/>
            </a:rPr>
            <a:t>over </a:t>
          </a:r>
          <a:r>
            <a:rPr lang="en-US" sz="1800" dirty="0">
              <a:latin typeface="Times New Roman"/>
              <a:cs typeface="Times New Roman"/>
            </a:rPr>
            <a:t>composition</a:t>
          </a:r>
          <a:r>
            <a:rPr lang="en-US" sz="1800" spc="-45" dirty="0">
              <a:latin typeface="Times New Roman"/>
              <a:cs typeface="Times New Roman"/>
            </a:rPr>
            <a:t> </a:t>
          </a:r>
          <a:r>
            <a:rPr lang="en-US" sz="1800" spc="-32" dirty="0">
              <a:latin typeface="Times New Roman"/>
              <a:cs typeface="Times New Roman"/>
            </a:rPr>
            <a:t>of</a:t>
          </a:r>
          <a:r>
            <a:rPr lang="en-US" sz="1800" spc="-38" dirty="0">
              <a:latin typeface="Times New Roman"/>
              <a:cs typeface="Times New Roman"/>
            </a:rPr>
            <a:t> </a:t>
          </a:r>
          <a:r>
            <a:rPr lang="en-US" sz="1800" spc="-13" dirty="0">
              <a:latin typeface="Times New Roman"/>
              <a:cs typeface="Times New Roman"/>
            </a:rPr>
            <a:t>portfolio </a:t>
          </a:r>
          <a:r>
            <a:rPr lang="en-US" sz="1800" dirty="0">
              <a:latin typeface="Times New Roman"/>
              <a:cs typeface="Times New Roman"/>
            </a:rPr>
            <a:t>subject</a:t>
          </a:r>
          <a:r>
            <a:rPr lang="en-US" sz="1800" spc="-52" dirty="0">
              <a:latin typeface="Times New Roman"/>
              <a:cs typeface="Times New Roman"/>
            </a:rPr>
            <a:t> </a:t>
          </a:r>
          <a:r>
            <a:rPr lang="en-US" sz="1800" dirty="0">
              <a:latin typeface="Times New Roman"/>
              <a:cs typeface="Times New Roman"/>
            </a:rPr>
            <a:t>to</a:t>
          </a:r>
          <a:r>
            <a:rPr lang="en-US" sz="1800" spc="-52" dirty="0">
              <a:latin typeface="Times New Roman"/>
              <a:cs typeface="Times New Roman"/>
            </a:rPr>
            <a:t> </a:t>
          </a:r>
          <a:r>
            <a:rPr lang="en-US" sz="1800" spc="-13" dirty="0">
              <a:latin typeface="Times New Roman"/>
              <a:cs typeface="Times New Roman"/>
            </a:rPr>
            <a:t>investment policies</a:t>
          </a:r>
          <a:endParaRPr lang="en-IN" sz="1800" dirty="0"/>
        </a:p>
      </dgm:t>
    </dgm:pt>
    <dgm:pt modelId="{8B6D8279-686E-475B-AE30-8E3CACC2A2A5}" type="parTrans" cxnId="{7E655DD6-BB5C-4AF2-952C-2D3BB6A3C0A2}">
      <dgm:prSet/>
      <dgm:spPr/>
      <dgm:t>
        <a:bodyPr/>
        <a:lstStyle/>
        <a:p>
          <a:endParaRPr lang="en-IN" sz="2800"/>
        </a:p>
      </dgm:t>
    </dgm:pt>
    <dgm:pt modelId="{C8B2353F-A775-4152-B6F9-88EF9732655C}" type="sibTrans" cxnId="{7E655DD6-BB5C-4AF2-952C-2D3BB6A3C0A2}">
      <dgm:prSet/>
      <dgm:spPr/>
      <dgm:t>
        <a:bodyPr/>
        <a:lstStyle/>
        <a:p>
          <a:endParaRPr lang="en-IN" sz="2800"/>
        </a:p>
      </dgm:t>
    </dgm:pt>
    <dgm:pt modelId="{8CDDED22-BD60-4ED3-BF43-5D395C731FF3}">
      <dgm:prSet custT="1"/>
      <dgm:spPr/>
      <dgm:t>
        <a:bodyPr/>
        <a:lstStyle/>
        <a:p>
          <a:r>
            <a:rPr lang="en-IN" sz="1800" b="1" spc="-13" dirty="0">
              <a:latin typeface="Times New Roman"/>
              <a:cs typeface="Times New Roman"/>
            </a:rPr>
            <a:t>Other: </a:t>
          </a:r>
          <a:r>
            <a:rPr lang="en-US" sz="1800" spc="-25" dirty="0">
              <a:latin typeface="Times New Roman"/>
              <a:cs typeface="Times New Roman"/>
            </a:rPr>
            <a:t>Subject </a:t>
          </a:r>
          <a:r>
            <a:rPr lang="en-US" sz="1800" dirty="0">
              <a:latin typeface="Times New Roman"/>
              <a:cs typeface="Times New Roman"/>
            </a:rPr>
            <a:t>to</a:t>
          </a:r>
          <a:r>
            <a:rPr lang="en-US" sz="1800" spc="-19" dirty="0">
              <a:latin typeface="Times New Roman"/>
              <a:cs typeface="Times New Roman"/>
            </a:rPr>
            <a:t> </a:t>
          </a:r>
          <a:r>
            <a:rPr lang="en-US" sz="1800" dirty="0">
              <a:latin typeface="Times New Roman"/>
              <a:cs typeface="Times New Roman"/>
            </a:rPr>
            <a:t>approval</a:t>
          </a:r>
          <a:r>
            <a:rPr lang="en-US" sz="1800" spc="-19" dirty="0">
              <a:latin typeface="Times New Roman"/>
              <a:cs typeface="Times New Roman"/>
            </a:rPr>
            <a:t> </a:t>
          </a:r>
          <a:r>
            <a:rPr lang="en-US" sz="1800" spc="-32" dirty="0">
              <a:latin typeface="Times New Roman"/>
              <a:cs typeface="Times New Roman"/>
            </a:rPr>
            <a:t>of </a:t>
          </a:r>
          <a:r>
            <a:rPr lang="en-US" sz="1800" spc="-13" dirty="0">
              <a:latin typeface="Times New Roman"/>
              <a:cs typeface="Times New Roman"/>
            </a:rPr>
            <a:t>Exchange</a:t>
          </a:r>
          <a:endParaRPr lang="en-IN" sz="1800" dirty="0"/>
        </a:p>
      </dgm:t>
    </dgm:pt>
    <dgm:pt modelId="{F0BB696B-555E-4ECB-819B-94D75BAC1987}" type="parTrans" cxnId="{508C8347-3A5C-4EE0-B31B-A618F968340A}">
      <dgm:prSet/>
      <dgm:spPr/>
      <dgm:t>
        <a:bodyPr/>
        <a:lstStyle/>
        <a:p>
          <a:endParaRPr lang="en-IN" sz="2800"/>
        </a:p>
      </dgm:t>
    </dgm:pt>
    <dgm:pt modelId="{A83A60A6-6939-4139-9AE2-5123E50FC119}" type="sibTrans" cxnId="{508C8347-3A5C-4EE0-B31B-A618F968340A}">
      <dgm:prSet/>
      <dgm:spPr/>
      <dgm:t>
        <a:bodyPr/>
        <a:lstStyle/>
        <a:p>
          <a:endParaRPr lang="en-IN" sz="2800"/>
        </a:p>
      </dgm:t>
    </dgm:pt>
    <dgm:pt modelId="{5D0F9D84-322B-446B-B409-B5A1D17FBAAE}" type="pres">
      <dgm:prSet presAssocID="{25E24224-A3A2-42D0-919E-8048423146D5}" presName="linear" presStyleCnt="0">
        <dgm:presLayoutVars>
          <dgm:dir/>
          <dgm:animLvl val="lvl"/>
          <dgm:resizeHandles val="exact"/>
        </dgm:presLayoutVars>
      </dgm:prSet>
      <dgm:spPr/>
    </dgm:pt>
    <dgm:pt modelId="{923F9FB7-34C9-40F5-9CAC-B6244754330E}" type="pres">
      <dgm:prSet presAssocID="{9E765147-59EE-45D6-B8A4-C44A429AA4F4}" presName="parentLin" presStyleCnt="0"/>
      <dgm:spPr/>
    </dgm:pt>
    <dgm:pt modelId="{66054A5E-E049-4948-A18F-F961118F720F}" type="pres">
      <dgm:prSet presAssocID="{9E765147-59EE-45D6-B8A4-C44A429AA4F4}" presName="parentLeftMargin" presStyleLbl="node1" presStyleIdx="0" presStyleCnt="5"/>
      <dgm:spPr/>
    </dgm:pt>
    <dgm:pt modelId="{AD2A1B46-6086-4021-9E1E-DF56441319DD}" type="pres">
      <dgm:prSet presAssocID="{9E765147-59EE-45D6-B8A4-C44A429AA4F4}" presName="parentText" presStyleLbl="node1" presStyleIdx="0" presStyleCnt="5" custScaleY="224306">
        <dgm:presLayoutVars>
          <dgm:chMax val="0"/>
          <dgm:bulletEnabled val="1"/>
        </dgm:presLayoutVars>
      </dgm:prSet>
      <dgm:spPr/>
    </dgm:pt>
    <dgm:pt modelId="{2E0645B4-C7E3-41FD-AFE5-B579BA4BE26C}" type="pres">
      <dgm:prSet presAssocID="{9E765147-59EE-45D6-B8A4-C44A429AA4F4}" presName="negativeSpace" presStyleCnt="0"/>
      <dgm:spPr/>
    </dgm:pt>
    <dgm:pt modelId="{D7D65482-3D0E-4C7A-911E-40C42FC661D7}" type="pres">
      <dgm:prSet presAssocID="{9E765147-59EE-45D6-B8A4-C44A429AA4F4}" presName="childText" presStyleLbl="conFgAcc1" presStyleIdx="0" presStyleCnt="5">
        <dgm:presLayoutVars>
          <dgm:bulletEnabled val="1"/>
        </dgm:presLayoutVars>
      </dgm:prSet>
      <dgm:spPr/>
    </dgm:pt>
    <dgm:pt modelId="{97C16800-82C2-4F24-9982-C935C3DF512A}" type="pres">
      <dgm:prSet presAssocID="{5EAE83BA-884A-4F58-88B5-4D53687E0036}" presName="spaceBetweenRectangles" presStyleCnt="0"/>
      <dgm:spPr/>
    </dgm:pt>
    <dgm:pt modelId="{D1E0861E-B79C-4D52-BADA-F7387CEDD588}" type="pres">
      <dgm:prSet presAssocID="{386EA1B4-7D12-46C4-9FAE-3C6E9256B390}" presName="parentLin" presStyleCnt="0"/>
      <dgm:spPr/>
    </dgm:pt>
    <dgm:pt modelId="{0C1755AD-AB4B-4ED5-992B-B70FCBC82D05}" type="pres">
      <dgm:prSet presAssocID="{386EA1B4-7D12-46C4-9FAE-3C6E9256B390}" presName="parentLeftMargin" presStyleLbl="node1" presStyleIdx="0" presStyleCnt="5"/>
      <dgm:spPr/>
    </dgm:pt>
    <dgm:pt modelId="{EC3015E3-D5A7-4A43-ACF2-505C4062EDD9}" type="pres">
      <dgm:prSet presAssocID="{386EA1B4-7D12-46C4-9FAE-3C6E9256B390}" presName="parentText" presStyleLbl="node1" presStyleIdx="1" presStyleCnt="5">
        <dgm:presLayoutVars>
          <dgm:chMax val="0"/>
          <dgm:bulletEnabled val="1"/>
        </dgm:presLayoutVars>
      </dgm:prSet>
      <dgm:spPr/>
    </dgm:pt>
    <dgm:pt modelId="{461D1FB7-BDDE-426A-9FD6-700F8147EB7A}" type="pres">
      <dgm:prSet presAssocID="{386EA1B4-7D12-46C4-9FAE-3C6E9256B390}" presName="negativeSpace" presStyleCnt="0"/>
      <dgm:spPr/>
    </dgm:pt>
    <dgm:pt modelId="{B586E769-F6E9-4DD1-887D-8920E70CADAB}" type="pres">
      <dgm:prSet presAssocID="{386EA1B4-7D12-46C4-9FAE-3C6E9256B390}" presName="childText" presStyleLbl="conFgAcc1" presStyleIdx="1" presStyleCnt="5">
        <dgm:presLayoutVars>
          <dgm:bulletEnabled val="1"/>
        </dgm:presLayoutVars>
      </dgm:prSet>
      <dgm:spPr/>
    </dgm:pt>
    <dgm:pt modelId="{86166333-44B0-4180-A48F-B3BAF1B521EA}" type="pres">
      <dgm:prSet presAssocID="{B607DE0E-8E71-4428-9A0F-F4E9D7C30BF6}" presName="spaceBetweenRectangles" presStyleCnt="0"/>
      <dgm:spPr/>
    </dgm:pt>
    <dgm:pt modelId="{436D2911-E3CE-42A5-9289-374573674F61}" type="pres">
      <dgm:prSet presAssocID="{66696A7D-858A-44C9-94A0-6CA6CA21471E}" presName="parentLin" presStyleCnt="0"/>
      <dgm:spPr/>
    </dgm:pt>
    <dgm:pt modelId="{18B61DF8-BFDA-4F06-AB3B-46A95350A39A}" type="pres">
      <dgm:prSet presAssocID="{66696A7D-858A-44C9-94A0-6CA6CA21471E}" presName="parentLeftMargin" presStyleLbl="node1" presStyleIdx="1" presStyleCnt="5"/>
      <dgm:spPr/>
    </dgm:pt>
    <dgm:pt modelId="{C3596E49-F09F-47D2-833B-24C74FC85F1B}" type="pres">
      <dgm:prSet presAssocID="{66696A7D-858A-44C9-94A0-6CA6CA21471E}" presName="parentText" presStyleLbl="node1" presStyleIdx="2" presStyleCnt="5" custScaleY="101549">
        <dgm:presLayoutVars>
          <dgm:chMax val="0"/>
          <dgm:bulletEnabled val="1"/>
        </dgm:presLayoutVars>
      </dgm:prSet>
      <dgm:spPr/>
    </dgm:pt>
    <dgm:pt modelId="{5E34C53C-8EA0-413C-AC73-E15D67A1B3C2}" type="pres">
      <dgm:prSet presAssocID="{66696A7D-858A-44C9-94A0-6CA6CA21471E}" presName="negativeSpace" presStyleCnt="0"/>
      <dgm:spPr/>
    </dgm:pt>
    <dgm:pt modelId="{F1C0B087-64B3-4D4E-97EB-391E34849AB5}" type="pres">
      <dgm:prSet presAssocID="{66696A7D-858A-44C9-94A0-6CA6CA21471E}" presName="childText" presStyleLbl="conFgAcc1" presStyleIdx="2" presStyleCnt="5">
        <dgm:presLayoutVars>
          <dgm:bulletEnabled val="1"/>
        </dgm:presLayoutVars>
      </dgm:prSet>
      <dgm:spPr/>
    </dgm:pt>
    <dgm:pt modelId="{C98801BA-A405-4B6E-903E-51D0A50F10AE}" type="pres">
      <dgm:prSet presAssocID="{65BEB5D0-4043-42AF-A0D8-23E1D352A3C2}" presName="spaceBetweenRectangles" presStyleCnt="0"/>
      <dgm:spPr/>
    </dgm:pt>
    <dgm:pt modelId="{A21DB89E-6EDF-4ECF-854A-D28BD8656D3E}" type="pres">
      <dgm:prSet presAssocID="{F6A665C1-F1C6-422C-BABE-22064DBCBEC4}" presName="parentLin" presStyleCnt="0"/>
      <dgm:spPr/>
    </dgm:pt>
    <dgm:pt modelId="{4DE96533-7677-4290-8931-201BDA022DF5}" type="pres">
      <dgm:prSet presAssocID="{F6A665C1-F1C6-422C-BABE-22064DBCBEC4}" presName="parentLeftMargin" presStyleLbl="node1" presStyleIdx="2" presStyleCnt="5"/>
      <dgm:spPr/>
    </dgm:pt>
    <dgm:pt modelId="{4EACB9DB-DEBC-4312-933A-1503164508BF}" type="pres">
      <dgm:prSet presAssocID="{F6A665C1-F1C6-422C-BABE-22064DBCBEC4}" presName="parentText" presStyleLbl="node1" presStyleIdx="3" presStyleCnt="5">
        <dgm:presLayoutVars>
          <dgm:chMax val="0"/>
          <dgm:bulletEnabled val="1"/>
        </dgm:presLayoutVars>
      </dgm:prSet>
      <dgm:spPr/>
    </dgm:pt>
    <dgm:pt modelId="{027D0690-3192-4CCE-817D-C8AC53749289}" type="pres">
      <dgm:prSet presAssocID="{F6A665C1-F1C6-422C-BABE-22064DBCBEC4}" presName="negativeSpace" presStyleCnt="0"/>
      <dgm:spPr/>
    </dgm:pt>
    <dgm:pt modelId="{0AC2B0AB-7906-4371-91FE-1D7E80C808B6}" type="pres">
      <dgm:prSet presAssocID="{F6A665C1-F1C6-422C-BABE-22064DBCBEC4}" presName="childText" presStyleLbl="conFgAcc1" presStyleIdx="3" presStyleCnt="5">
        <dgm:presLayoutVars>
          <dgm:bulletEnabled val="1"/>
        </dgm:presLayoutVars>
      </dgm:prSet>
      <dgm:spPr/>
    </dgm:pt>
    <dgm:pt modelId="{8351A477-7FDA-49E9-9CE6-545CEDE96623}" type="pres">
      <dgm:prSet presAssocID="{C8B2353F-A775-4152-B6F9-88EF9732655C}" presName="spaceBetweenRectangles" presStyleCnt="0"/>
      <dgm:spPr/>
    </dgm:pt>
    <dgm:pt modelId="{91E1B6BD-EF89-4625-B131-468CE0EDC260}" type="pres">
      <dgm:prSet presAssocID="{8CDDED22-BD60-4ED3-BF43-5D395C731FF3}" presName="parentLin" presStyleCnt="0"/>
      <dgm:spPr/>
    </dgm:pt>
    <dgm:pt modelId="{6F81FCA7-9AF0-4E3B-AC6C-462A48BCD6CE}" type="pres">
      <dgm:prSet presAssocID="{8CDDED22-BD60-4ED3-BF43-5D395C731FF3}" presName="parentLeftMargin" presStyleLbl="node1" presStyleIdx="3" presStyleCnt="5"/>
      <dgm:spPr/>
    </dgm:pt>
    <dgm:pt modelId="{D408272F-A562-4273-BC86-92B4D613D397}" type="pres">
      <dgm:prSet presAssocID="{8CDDED22-BD60-4ED3-BF43-5D395C731FF3}" presName="parentText" presStyleLbl="node1" presStyleIdx="4" presStyleCnt="5">
        <dgm:presLayoutVars>
          <dgm:chMax val="0"/>
          <dgm:bulletEnabled val="1"/>
        </dgm:presLayoutVars>
      </dgm:prSet>
      <dgm:spPr/>
    </dgm:pt>
    <dgm:pt modelId="{CDB4170E-A189-4840-8CE1-2BC15E2A81D4}" type="pres">
      <dgm:prSet presAssocID="{8CDDED22-BD60-4ED3-BF43-5D395C731FF3}" presName="negativeSpace" presStyleCnt="0"/>
      <dgm:spPr/>
    </dgm:pt>
    <dgm:pt modelId="{95BBEC61-A274-4346-B07E-9D74EDC82524}" type="pres">
      <dgm:prSet presAssocID="{8CDDED22-BD60-4ED3-BF43-5D395C731FF3}" presName="childText" presStyleLbl="conFgAcc1" presStyleIdx="4" presStyleCnt="5">
        <dgm:presLayoutVars>
          <dgm:bulletEnabled val="1"/>
        </dgm:presLayoutVars>
      </dgm:prSet>
      <dgm:spPr/>
    </dgm:pt>
  </dgm:ptLst>
  <dgm:cxnLst>
    <dgm:cxn modelId="{2926CA07-867B-45B3-A7A5-365D8852E5EC}" type="presOf" srcId="{386EA1B4-7D12-46C4-9FAE-3C6E9256B390}" destId="{EC3015E3-D5A7-4A43-ACF2-505C4062EDD9}" srcOrd="1" destOrd="0" presId="urn:microsoft.com/office/officeart/2005/8/layout/list1"/>
    <dgm:cxn modelId="{0D533E22-88DD-4BA9-AFBF-AC6B5542887B}" type="presOf" srcId="{8CDDED22-BD60-4ED3-BF43-5D395C731FF3}" destId="{6F81FCA7-9AF0-4E3B-AC6C-462A48BCD6CE}" srcOrd="0" destOrd="0" presId="urn:microsoft.com/office/officeart/2005/8/layout/list1"/>
    <dgm:cxn modelId="{508C8347-3A5C-4EE0-B31B-A618F968340A}" srcId="{25E24224-A3A2-42D0-919E-8048423146D5}" destId="{8CDDED22-BD60-4ED3-BF43-5D395C731FF3}" srcOrd="4" destOrd="0" parTransId="{F0BB696B-555E-4ECB-819B-94D75BAC1987}" sibTransId="{A83A60A6-6939-4139-9AE2-5123E50FC119}"/>
    <dgm:cxn modelId="{176D604F-F869-4A56-944B-895F7BDF8AD9}" type="presOf" srcId="{F6A665C1-F1C6-422C-BABE-22064DBCBEC4}" destId="{4DE96533-7677-4290-8931-201BDA022DF5}" srcOrd="0" destOrd="0" presId="urn:microsoft.com/office/officeart/2005/8/layout/list1"/>
    <dgm:cxn modelId="{FAAAA371-90CA-4E6E-94EA-A085513976C1}" type="presOf" srcId="{66696A7D-858A-44C9-94A0-6CA6CA21471E}" destId="{18B61DF8-BFDA-4F06-AB3B-46A95350A39A}" srcOrd="0" destOrd="0" presId="urn:microsoft.com/office/officeart/2005/8/layout/list1"/>
    <dgm:cxn modelId="{EBF14E57-FDA1-4AB5-86A3-00F74BDF18B6}" type="presOf" srcId="{25E24224-A3A2-42D0-919E-8048423146D5}" destId="{5D0F9D84-322B-446B-B409-B5A1D17FBAAE}" srcOrd="0" destOrd="0" presId="urn:microsoft.com/office/officeart/2005/8/layout/list1"/>
    <dgm:cxn modelId="{EC14A977-C995-4C45-8881-4DFAC2DFB8B1}" type="presOf" srcId="{9E765147-59EE-45D6-B8A4-C44A429AA4F4}" destId="{AD2A1B46-6086-4021-9E1E-DF56441319DD}" srcOrd="1" destOrd="0" presId="urn:microsoft.com/office/officeart/2005/8/layout/list1"/>
    <dgm:cxn modelId="{311F1E93-3033-4FF6-B3CF-B7FCFF0E6249}" type="presOf" srcId="{386EA1B4-7D12-46C4-9FAE-3C6E9256B390}" destId="{0C1755AD-AB4B-4ED5-992B-B70FCBC82D05}" srcOrd="0" destOrd="0" presId="urn:microsoft.com/office/officeart/2005/8/layout/list1"/>
    <dgm:cxn modelId="{A1B2CFAE-9F68-4E4A-AE34-BE7FB768E601}" type="presOf" srcId="{F6A665C1-F1C6-422C-BABE-22064DBCBEC4}" destId="{4EACB9DB-DEBC-4312-933A-1503164508BF}" srcOrd="1" destOrd="0" presId="urn:microsoft.com/office/officeart/2005/8/layout/list1"/>
    <dgm:cxn modelId="{994F2ABA-E7D9-458B-A834-4F7AEF4FFCEE}" srcId="{25E24224-A3A2-42D0-919E-8048423146D5}" destId="{66696A7D-858A-44C9-94A0-6CA6CA21471E}" srcOrd="2" destOrd="0" parTransId="{A0F2B15C-6578-48B4-A366-45A55DC31CCD}" sibTransId="{65BEB5D0-4043-42AF-A0D8-23E1D352A3C2}"/>
    <dgm:cxn modelId="{D250E9BE-C88E-4FE9-8A7E-2DB58FD87C3A}" type="presOf" srcId="{8CDDED22-BD60-4ED3-BF43-5D395C731FF3}" destId="{D408272F-A562-4273-BC86-92B4D613D397}" srcOrd="1" destOrd="0" presId="urn:microsoft.com/office/officeart/2005/8/layout/list1"/>
    <dgm:cxn modelId="{45043AC6-8B3B-449A-994B-9BCF9476DC7E}" srcId="{25E24224-A3A2-42D0-919E-8048423146D5}" destId="{386EA1B4-7D12-46C4-9FAE-3C6E9256B390}" srcOrd="1" destOrd="0" parTransId="{79246711-6AE0-44A6-AFA4-14E977DD8820}" sibTransId="{B607DE0E-8E71-4428-9A0F-F4E9D7C30BF6}"/>
    <dgm:cxn modelId="{3CBEA3C6-728A-4EF7-B07E-E5634AFE3754}" srcId="{25E24224-A3A2-42D0-919E-8048423146D5}" destId="{9E765147-59EE-45D6-B8A4-C44A429AA4F4}" srcOrd="0" destOrd="0" parTransId="{F321261A-D149-43F3-84A8-3D53C919B456}" sibTransId="{5EAE83BA-884A-4F58-88B5-4D53687E0036}"/>
    <dgm:cxn modelId="{75CDF9CA-8C49-4D2F-AC4A-6EAB811DAADA}" type="presOf" srcId="{66696A7D-858A-44C9-94A0-6CA6CA21471E}" destId="{C3596E49-F09F-47D2-833B-24C74FC85F1B}" srcOrd="1" destOrd="0" presId="urn:microsoft.com/office/officeart/2005/8/layout/list1"/>
    <dgm:cxn modelId="{54C4D3D3-E44F-41DF-975D-76684B6B7EA7}" type="presOf" srcId="{9E765147-59EE-45D6-B8A4-C44A429AA4F4}" destId="{66054A5E-E049-4948-A18F-F961118F720F}" srcOrd="0" destOrd="0" presId="urn:microsoft.com/office/officeart/2005/8/layout/list1"/>
    <dgm:cxn modelId="{7E655DD6-BB5C-4AF2-952C-2D3BB6A3C0A2}" srcId="{25E24224-A3A2-42D0-919E-8048423146D5}" destId="{F6A665C1-F1C6-422C-BABE-22064DBCBEC4}" srcOrd="3" destOrd="0" parTransId="{8B6D8279-686E-475B-AE30-8E3CACC2A2A5}" sibTransId="{C8B2353F-A775-4152-B6F9-88EF9732655C}"/>
    <dgm:cxn modelId="{3D2BD2E1-E239-42F6-8344-7CFC660CBA14}" type="presParOf" srcId="{5D0F9D84-322B-446B-B409-B5A1D17FBAAE}" destId="{923F9FB7-34C9-40F5-9CAC-B6244754330E}" srcOrd="0" destOrd="0" presId="urn:microsoft.com/office/officeart/2005/8/layout/list1"/>
    <dgm:cxn modelId="{7EA1061E-FD0B-442C-B2BC-C81F6022B3F5}" type="presParOf" srcId="{923F9FB7-34C9-40F5-9CAC-B6244754330E}" destId="{66054A5E-E049-4948-A18F-F961118F720F}" srcOrd="0" destOrd="0" presId="urn:microsoft.com/office/officeart/2005/8/layout/list1"/>
    <dgm:cxn modelId="{0502E198-B70C-40C3-B294-31719B0EC2E6}" type="presParOf" srcId="{923F9FB7-34C9-40F5-9CAC-B6244754330E}" destId="{AD2A1B46-6086-4021-9E1E-DF56441319DD}" srcOrd="1" destOrd="0" presId="urn:microsoft.com/office/officeart/2005/8/layout/list1"/>
    <dgm:cxn modelId="{1E436DC2-38ED-4061-83A4-96A880415149}" type="presParOf" srcId="{5D0F9D84-322B-446B-B409-B5A1D17FBAAE}" destId="{2E0645B4-C7E3-41FD-AFE5-B579BA4BE26C}" srcOrd="1" destOrd="0" presId="urn:microsoft.com/office/officeart/2005/8/layout/list1"/>
    <dgm:cxn modelId="{57267B73-2987-479A-B327-F119E228D4BE}" type="presParOf" srcId="{5D0F9D84-322B-446B-B409-B5A1D17FBAAE}" destId="{D7D65482-3D0E-4C7A-911E-40C42FC661D7}" srcOrd="2" destOrd="0" presId="urn:microsoft.com/office/officeart/2005/8/layout/list1"/>
    <dgm:cxn modelId="{F78D7552-1157-414F-BB20-3F7FF4AE3FEF}" type="presParOf" srcId="{5D0F9D84-322B-446B-B409-B5A1D17FBAAE}" destId="{97C16800-82C2-4F24-9982-C935C3DF512A}" srcOrd="3" destOrd="0" presId="urn:microsoft.com/office/officeart/2005/8/layout/list1"/>
    <dgm:cxn modelId="{95849822-A5CC-4DAF-B8ED-3D3577D8883C}" type="presParOf" srcId="{5D0F9D84-322B-446B-B409-B5A1D17FBAAE}" destId="{D1E0861E-B79C-4D52-BADA-F7387CEDD588}" srcOrd="4" destOrd="0" presId="urn:microsoft.com/office/officeart/2005/8/layout/list1"/>
    <dgm:cxn modelId="{C82C915E-7C3A-482A-835E-134A663C7E86}" type="presParOf" srcId="{D1E0861E-B79C-4D52-BADA-F7387CEDD588}" destId="{0C1755AD-AB4B-4ED5-992B-B70FCBC82D05}" srcOrd="0" destOrd="0" presId="urn:microsoft.com/office/officeart/2005/8/layout/list1"/>
    <dgm:cxn modelId="{237A1104-32B5-4CCD-97C3-C2C30F62B371}" type="presParOf" srcId="{D1E0861E-B79C-4D52-BADA-F7387CEDD588}" destId="{EC3015E3-D5A7-4A43-ACF2-505C4062EDD9}" srcOrd="1" destOrd="0" presId="urn:microsoft.com/office/officeart/2005/8/layout/list1"/>
    <dgm:cxn modelId="{74866920-20F1-4F43-AD4B-3EC7B9662C84}" type="presParOf" srcId="{5D0F9D84-322B-446B-B409-B5A1D17FBAAE}" destId="{461D1FB7-BDDE-426A-9FD6-700F8147EB7A}" srcOrd="5" destOrd="0" presId="urn:microsoft.com/office/officeart/2005/8/layout/list1"/>
    <dgm:cxn modelId="{1DA40354-E480-4E53-9C36-A8FEAF986E1C}" type="presParOf" srcId="{5D0F9D84-322B-446B-B409-B5A1D17FBAAE}" destId="{B586E769-F6E9-4DD1-887D-8920E70CADAB}" srcOrd="6" destOrd="0" presId="urn:microsoft.com/office/officeart/2005/8/layout/list1"/>
    <dgm:cxn modelId="{95CB869D-C0D7-4433-A34C-E7112EBAB0D7}" type="presParOf" srcId="{5D0F9D84-322B-446B-B409-B5A1D17FBAAE}" destId="{86166333-44B0-4180-A48F-B3BAF1B521EA}" srcOrd="7" destOrd="0" presId="urn:microsoft.com/office/officeart/2005/8/layout/list1"/>
    <dgm:cxn modelId="{8F7A51A3-A224-45D6-A407-418F492ADFB2}" type="presParOf" srcId="{5D0F9D84-322B-446B-B409-B5A1D17FBAAE}" destId="{436D2911-E3CE-42A5-9289-374573674F61}" srcOrd="8" destOrd="0" presId="urn:microsoft.com/office/officeart/2005/8/layout/list1"/>
    <dgm:cxn modelId="{A20F6800-B6BB-4B95-9899-33F689229D66}" type="presParOf" srcId="{436D2911-E3CE-42A5-9289-374573674F61}" destId="{18B61DF8-BFDA-4F06-AB3B-46A95350A39A}" srcOrd="0" destOrd="0" presId="urn:microsoft.com/office/officeart/2005/8/layout/list1"/>
    <dgm:cxn modelId="{9172B7E3-A6A9-4F6C-9A9D-01267245897C}" type="presParOf" srcId="{436D2911-E3CE-42A5-9289-374573674F61}" destId="{C3596E49-F09F-47D2-833B-24C74FC85F1B}" srcOrd="1" destOrd="0" presId="urn:microsoft.com/office/officeart/2005/8/layout/list1"/>
    <dgm:cxn modelId="{4216B231-EFFB-46A2-93A7-7FAE49863877}" type="presParOf" srcId="{5D0F9D84-322B-446B-B409-B5A1D17FBAAE}" destId="{5E34C53C-8EA0-413C-AC73-E15D67A1B3C2}" srcOrd="9" destOrd="0" presId="urn:microsoft.com/office/officeart/2005/8/layout/list1"/>
    <dgm:cxn modelId="{76160E6D-FDA7-44F9-BBCD-4C8EA265AA43}" type="presParOf" srcId="{5D0F9D84-322B-446B-B409-B5A1D17FBAAE}" destId="{F1C0B087-64B3-4D4E-97EB-391E34849AB5}" srcOrd="10" destOrd="0" presId="urn:microsoft.com/office/officeart/2005/8/layout/list1"/>
    <dgm:cxn modelId="{4E6BBAA9-B235-40D0-A85A-602818E08599}" type="presParOf" srcId="{5D0F9D84-322B-446B-B409-B5A1D17FBAAE}" destId="{C98801BA-A405-4B6E-903E-51D0A50F10AE}" srcOrd="11" destOrd="0" presId="urn:microsoft.com/office/officeart/2005/8/layout/list1"/>
    <dgm:cxn modelId="{1FAF0987-8032-49B2-B59A-5AD5734C45AB}" type="presParOf" srcId="{5D0F9D84-322B-446B-B409-B5A1D17FBAAE}" destId="{A21DB89E-6EDF-4ECF-854A-D28BD8656D3E}" srcOrd="12" destOrd="0" presId="urn:microsoft.com/office/officeart/2005/8/layout/list1"/>
    <dgm:cxn modelId="{F591E0E8-2352-406D-99DF-1F0BCAEEE274}" type="presParOf" srcId="{A21DB89E-6EDF-4ECF-854A-D28BD8656D3E}" destId="{4DE96533-7677-4290-8931-201BDA022DF5}" srcOrd="0" destOrd="0" presId="urn:microsoft.com/office/officeart/2005/8/layout/list1"/>
    <dgm:cxn modelId="{20185226-6581-4C31-B794-7E0C2F31AE7C}" type="presParOf" srcId="{A21DB89E-6EDF-4ECF-854A-D28BD8656D3E}" destId="{4EACB9DB-DEBC-4312-933A-1503164508BF}" srcOrd="1" destOrd="0" presId="urn:microsoft.com/office/officeart/2005/8/layout/list1"/>
    <dgm:cxn modelId="{07411851-2570-4AED-8EAC-2C32C3D7E7F8}" type="presParOf" srcId="{5D0F9D84-322B-446B-B409-B5A1D17FBAAE}" destId="{027D0690-3192-4CCE-817D-C8AC53749289}" srcOrd="13" destOrd="0" presId="urn:microsoft.com/office/officeart/2005/8/layout/list1"/>
    <dgm:cxn modelId="{F677D2A8-9461-4BCA-9EB1-0EB7062C5141}" type="presParOf" srcId="{5D0F9D84-322B-446B-B409-B5A1D17FBAAE}" destId="{0AC2B0AB-7906-4371-91FE-1D7E80C808B6}" srcOrd="14" destOrd="0" presId="urn:microsoft.com/office/officeart/2005/8/layout/list1"/>
    <dgm:cxn modelId="{C20437AA-C5D2-48EB-8200-23544190CD72}" type="presParOf" srcId="{5D0F9D84-322B-446B-B409-B5A1D17FBAAE}" destId="{8351A477-7FDA-49E9-9CE6-545CEDE96623}" srcOrd="15" destOrd="0" presId="urn:microsoft.com/office/officeart/2005/8/layout/list1"/>
    <dgm:cxn modelId="{2E5A53D6-67C1-4129-AAC3-F2C80D57D97D}" type="presParOf" srcId="{5D0F9D84-322B-446B-B409-B5A1D17FBAAE}" destId="{91E1B6BD-EF89-4625-B131-468CE0EDC260}" srcOrd="16" destOrd="0" presId="urn:microsoft.com/office/officeart/2005/8/layout/list1"/>
    <dgm:cxn modelId="{8C4A1827-6795-42A8-B718-09B6CCF980A5}" type="presParOf" srcId="{91E1B6BD-EF89-4625-B131-468CE0EDC260}" destId="{6F81FCA7-9AF0-4E3B-AC6C-462A48BCD6CE}" srcOrd="0" destOrd="0" presId="urn:microsoft.com/office/officeart/2005/8/layout/list1"/>
    <dgm:cxn modelId="{169C8399-B99A-49C7-8855-2BF246199B72}" type="presParOf" srcId="{91E1B6BD-EF89-4625-B131-468CE0EDC260}" destId="{D408272F-A562-4273-BC86-92B4D613D397}" srcOrd="1" destOrd="0" presId="urn:microsoft.com/office/officeart/2005/8/layout/list1"/>
    <dgm:cxn modelId="{9CADF93C-4C54-4F5A-85AD-5D2A0B1051FB}" type="presParOf" srcId="{5D0F9D84-322B-446B-B409-B5A1D17FBAAE}" destId="{CDB4170E-A189-4840-8CE1-2BC15E2A81D4}" srcOrd="17" destOrd="0" presId="urn:microsoft.com/office/officeart/2005/8/layout/list1"/>
    <dgm:cxn modelId="{45B45A39-8020-4B21-82BE-D37C31716396}" type="presParOf" srcId="{5D0F9D84-322B-446B-B409-B5A1D17FBAAE}" destId="{95BBEC61-A274-4346-B07E-9D74EDC82524}"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501452D-8C4D-4FAC-956E-67CDBF8F9DEE}"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IN"/>
        </a:p>
      </dgm:t>
    </dgm:pt>
    <dgm:pt modelId="{BACEBF3B-66A3-4DC0-8BC6-2320F6F12607}">
      <dgm:prSet phldrT="[Text]"/>
      <dgm:spPr/>
      <dgm:t>
        <a:bodyPr/>
        <a:lstStyle/>
        <a:p>
          <a:r>
            <a:rPr lang="en-US" dirty="0">
              <a:latin typeface="Times New Roman"/>
              <a:cs typeface="Times New Roman"/>
            </a:rPr>
            <a:t>Ship</a:t>
          </a:r>
          <a:r>
            <a:rPr lang="en-US" spc="167" dirty="0">
              <a:latin typeface="Times New Roman"/>
              <a:cs typeface="Times New Roman"/>
            </a:rPr>
            <a:t>  </a:t>
          </a:r>
          <a:r>
            <a:rPr lang="en-US" dirty="0">
              <a:latin typeface="Times New Roman"/>
              <a:cs typeface="Times New Roman"/>
            </a:rPr>
            <a:t>leasing</a:t>
          </a:r>
          <a:r>
            <a:rPr lang="en-US" spc="173" dirty="0">
              <a:latin typeface="Times New Roman"/>
              <a:cs typeface="Times New Roman"/>
            </a:rPr>
            <a:t>  </a:t>
          </a:r>
          <a:r>
            <a:rPr lang="en-US" dirty="0">
              <a:latin typeface="Times New Roman"/>
              <a:cs typeface="Times New Roman"/>
            </a:rPr>
            <a:t>companies</a:t>
          </a:r>
          <a:r>
            <a:rPr lang="en-US" spc="173" dirty="0">
              <a:latin typeface="Times New Roman"/>
              <a:cs typeface="Times New Roman"/>
            </a:rPr>
            <a:t>  </a:t>
          </a:r>
          <a:r>
            <a:rPr lang="en-US" spc="-25" dirty="0">
              <a:latin typeface="Times New Roman"/>
              <a:cs typeface="Times New Roman"/>
            </a:rPr>
            <a:t>must </a:t>
          </a:r>
          <a:r>
            <a:rPr lang="en-US" dirty="0">
              <a:latin typeface="Times New Roman"/>
              <a:cs typeface="Times New Roman"/>
            </a:rPr>
            <a:t>obtain</a:t>
          </a:r>
          <a:r>
            <a:rPr lang="en-US" spc="-6" dirty="0">
              <a:latin typeface="Times New Roman"/>
              <a:cs typeface="Times New Roman"/>
            </a:rPr>
            <a:t> </a:t>
          </a:r>
          <a:r>
            <a:rPr lang="en-US" dirty="0">
              <a:latin typeface="Times New Roman"/>
              <a:cs typeface="Times New Roman"/>
            </a:rPr>
            <a:t>a </a:t>
          </a:r>
          <a:r>
            <a:rPr lang="en-US" spc="-13" dirty="0">
              <a:latin typeface="Times New Roman"/>
              <a:cs typeface="Times New Roman"/>
            </a:rPr>
            <a:t>certificate</a:t>
          </a:r>
          <a:r>
            <a:rPr lang="en-US" spc="-6" dirty="0">
              <a:latin typeface="Times New Roman"/>
              <a:cs typeface="Times New Roman"/>
            </a:rPr>
            <a:t> </a:t>
          </a:r>
          <a:r>
            <a:rPr lang="en-US" spc="-45" dirty="0">
              <a:latin typeface="Times New Roman"/>
              <a:cs typeface="Times New Roman"/>
            </a:rPr>
            <a:t>of</a:t>
          </a:r>
          <a:r>
            <a:rPr lang="en-US" dirty="0">
              <a:latin typeface="Times New Roman"/>
              <a:cs typeface="Times New Roman"/>
            </a:rPr>
            <a:t> </a:t>
          </a:r>
          <a:r>
            <a:rPr lang="en-US" spc="-13" dirty="0">
              <a:latin typeface="Times New Roman"/>
              <a:cs typeface="Times New Roman"/>
            </a:rPr>
            <a:t>registration from</a:t>
          </a:r>
          <a:r>
            <a:rPr lang="en-US" spc="-45" dirty="0">
              <a:latin typeface="Times New Roman"/>
              <a:cs typeface="Times New Roman"/>
            </a:rPr>
            <a:t> </a:t>
          </a:r>
          <a:r>
            <a:rPr lang="en-US" dirty="0">
              <a:latin typeface="Times New Roman"/>
              <a:cs typeface="Times New Roman"/>
            </a:rPr>
            <a:t>the</a:t>
          </a:r>
          <a:r>
            <a:rPr lang="en-US" spc="-45" dirty="0">
              <a:latin typeface="Times New Roman"/>
              <a:cs typeface="Times New Roman"/>
            </a:rPr>
            <a:t> </a:t>
          </a:r>
          <a:r>
            <a:rPr lang="en-US" spc="-123" dirty="0">
              <a:latin typeface="Times New Roman"/>
              <a:cs typeface="Times New Roman"/>
            </a:rPr>
            <a:t>IFSCA</a:t>
          </a:r>
          <a:r>
            <a:rPr lang="en-US" spc="-38" dirty="0">
              <a:latin typeface="Times New Roman"/>
              <a:cs typeface="Times New Roman"/>
            </a:rPr>
            <a:t> </a:t>
          </a:r>
          <a:r>
            <a:rPr lang="en-US" dirty="0">
              <a:latin typeface="Times New Roman"/>
              <a:cs typeface="Times New Roman"/>
            </a:rPr>
            <a:t>to</a:t>
          </a:r>
          <a:r>
            <a:rPr lang="en-US" spc="-45" dirty="0">
              <a:latin typeface="Times New Roman"/>
              <a:cs typeface="Times New Roman"/>
            </a:rPr>
            <a:t> </a:t>
          </a:r>
          <a:r>
            <a:rPr lang="en-US" dirty="0">
              <a:latin typeface="Times New Roman"/>
              <a:cs typeface="Times New Roman"/>
            </a:rPr>
            <a:t>act</a:t>
          </a:r>
          <a:r>
            <a:rPr lang="en-US" spc="-38" dirty="0">
              <a:latin typeface="Times New Roman"/>
              <a:cs typeface="Times New Roman"/>
            </a:rPr>
            <a:t> </a:t>
          </a:r>
          <a:r>
            <a:rPr lang="en-US" dirty="0">
              <a:latin typeface="Times New Roman"/>
              <a:cs typeface="Times New Roman"/>
            </a:rPr>
            <a:t>as</a:t>
          </a:r>
          <a:r>
            <a:rPr lang="en-US" spc="-45" dirty="0">
              <a:latin typeface="Times New Roman"/>
              <a:cs typeface="Times New Roman"/>
            </a:rPr>
            <a:t> </a:t>
          </a:r>
          <a:r>
            <a:rPr lang="en-US" dirty="0">
              <a:latin typeface="Times New Roman"/>
              <a:cs typeface="Times New Roman"/>
            </a:rPr>
            <a:t>a</a:t>
          </a:r>
          <a:r>
            <a:rPr lang="en-US" spc="-38" dirty="0">
              <a:latin typeface="Times New Roman"/>
              <a:cs typeface="Times New Roman"/>
            </a:rPr>
            <a:t> </a:t>
          </a:r>
          <a:r>
            <a:rPr lang="en-US" spc="-13" dirty="0">
              <a:latin typeface="Times New Roman"/>
              <a:cs typeface="Times New Roman"/>
            </a:rPr>
            <a:t>lessor</a:t>
          </a:r>
          <a:endParaRPr lang="en-IN" dirty="0"/>
        </a:p>
      </dgm:t>
    </dgm:pt>
    <dgm:pt modelId="{1E7A1B17-0337-4B0D-B0E7-EDE5FD98C943}" type="parTrans" cxnId="{82B11C6E-AE0F-439B-9F16-95EF48EFE7DF}">
      <dgm:prSet/>
      <dgm:spPr/>
      <dgm:t>
        <a:bodyPr/>
        <a:lstStyle/>
        <a:p>
          <a:endParaRPr lang="en-IN"/>
        </a:p>
      </dgm:t>
    </dgm:pt>
    <dgm:pt modelId="{47D700C0-1864-4667-841B-340F999508F6}" type="sibTrans" cxnId="{82B11C6E-AE0F-439B-9F16-95EF48EFE7DF}">
      <dgm:prSet/>
      <dgm:spPr/>
      <dgm:t>
        <a:bodyPr/>
        <a:lstStyle/>
        <a:p>
          <a:endParaRPr lang="en-IN"/>
        </a:p>
      </dgm:t>
    </dgm:pt>
    <dgm:pt modelId="{744D3ACD-DBD3-40B5-810E-1831054CEBF9}">
      <dgm:prSet phldrT="[Text]"/>
      <dgm:spPr/>
      <dgm:t>
        <a:bodyPr/>
        <a:lstStyle/>
        <a:p>
          <a:r>
            <a:rPr lang="en-US" dirty="0">
              <a:latin typeface="Times New Roman"/>
              <a:cs typeface="Times New Roman"/>
            </a:rPr>
            <a:t>The</a:t>
          </a:r>
          <a:r>
            <a:rPr lang="en-US" spc="353" dirty="0">
              <a:latin typeface="Times New Roman"/>
              <a:cs typeface="Times New Roman"/>
            </a:rPr>
            <a:t> </a:t>
          </a:r>
          <a:r>
            <a:rPr lang="en-US" dirty="0">
              <a:latin typeface="Times New Roman"/>
              <a:cs typeface="Times New Roman"/>
            </a:rPr>
            <a:t>entity</a:t>
          </a:r>
          <a:r>
            <a:rPr lang="en-US" spc="353" dirty="0">
              <a:latin typeface="Times New Roman"/>
              <a:cs typeface="Times New Roman"/>
            </a:rPr>
            <a:t> </a:t>
          </a:r>
          <a:r>
            <a:rPr lang="en-US" dirty="0">
              <a:latin typeface="Times New Roman"/>
              <a:cs typeface="Times New Roman"/>
            </a:rPr>
            <a:t>can</a:t>
          </a:r>
          <a:r>
            <a:rPr lang="en-US" spc="359" dirty="0">
              <a:latin typeface="Times New Roman"/>
              <a:cs typeface="Times New Roman"/>
            </a:rPr>
            <a:t> </a:t>
          </a:r>
          <a:r>
            <a:rPr lang="en-US" dirty="0">
              <a:latin typeface="Times New Roman"/>
              <a:cs typeface="Times New Roman"/>
            </a:rPr>
            <a:t>be</a:t>
          </a:r>
          <a:r>
            <a:rPr lang="en-US" spc="353" dirty="0">
              <a:latin typeface="Times New Roman"/>
              <a:cs typeface="Times New Roman"/>
            </a:rPr>
            <a:t> </a:t>
          </a:r>
          <a:r>
            <a:rPr lang="en-US" dirty="0">
              <a:latin typeface="Times New Roman"/>
              <a:cs typeface="Times New Roman"/>
            </a:rPr>
            <a:t>set</a:t>
          </a:r>
          <a:r>
            <a:rPr lang="en-US" spc="353" dirty="0">
              <a:latin typeface="Times New Roman"/>
              <a:cs typeface="Times New Roman"/>
            </a:rPr>
            <a:t> </a:t>
          </a:r>
          <a:r>
            <a:rPr lang="en-US" dirty="0">
              <a:latin typeface="Times New Roman"/>
              <a:cs typeface="Times New Roman"/>
            </a:rPr>
            <a:t>up</a:t>
          </a:r>
          <a:r>
            <a:rPr lang="en-US" spc="359" dirty="0">
              <a:latin typeface="Times New Roman"/>
              <a:cs typeface="Times New Roman"/>
            </a:rPr>
            <a:t> </a:t>
          </a:r>
          <a:r>
            <a:rPr lang="en-US" dirty="0">
              <a:latin typeface="Times New Roman"/>
              <a:cs typeface="Times New Roman"/>
            </a:rPr>
            <a:t>as</a:t>
          </a:r>
          <a:r>
            <a:rPr lang="en-US" spc="353" dirty="0">
              <a:latin typeface="Times New Roman"/>
              <a:cs typeface="Times New Roman"/>
            </a:rPr>
            <a:t> </a:t>
          </a:r>
          <a:r>
            <a:rPr lang="en-US" spc="-64" dirty="0">
              <a:latin typeface="Times New Roman"/>
              <a:cs typeface="Times New Roman"/>
            </a:rPr>
            <a:t>a</a:t>
          </a:r>
          <a:r>
            <a:rPr lang="en-US" dirty="0">
              <a:latin typeface="Times New Roman"/>
              <a:cs typeface="Times New Roman"/>
            </a:rPr>
            <a:t> company,</a:t>
          </a:r>
          <a:r>
            <a:rPr lang="en-US" spc="77" dirty="0">
              <a:latin typeface="Times New Roman"/>
              <a:cs typeface="Times New Roman"/>
            </a:rPr>
            <a:t> </a:t>
          </a:r>
          <a:r>
            <a:rPr lang="en-US" dirty="0">
              <a:latin typeface="Times New Roman"/>
              <a:cs typeface="Times New Roman"/>
            </a:rPr>
            <a:t>or</a:t>
          </a:r>
          <a:r>
            <a:rPr lang="en-US" spc="77" dirty="0">
              <a:latin typeface="Times New Roman"/>
              <a:cs typeface="Times New Roman"/>
            </a:rPr>
            <a:t> </a:t>
          </a:r>
          <a:r>
            <a:rPr lang="en-US" dirty="0">
              <a:latin typeface="Times New Roman"/>
              <a:cs typeface="Times New Roman"/>
            </a:rPr>
            <a:t>as</a:t>
          </a:r>
          <a:r>
            <a:rPr lang="en-US" spc="83" dirty="0">
              <a:latin typeface="Times New Roman"/>
              <a:cs typeface="Times New Roman"/>
            </a:rPr>
            <a:t> </a:t>
          </a:r>
          <a:r>
            <a:rPr lang="en-US" dirty="0">
              <a:latin typeface="Times New Roman"/>
              <a:cs typeface="Times New Roman"/>
            </a:rPr>
            <a:t>a</a:t>
          </a:r>
          <a:r>
            <a:rPr lang="en-US" spc="77" dirty="0">
              <a:latin typeface="Times New Roman"/>
              <a:cs typeface="Times New Roman"/>
            </a:rPr>
            <a:t> </a:t>
          </a:r>
          <a:r>
            <a:rPr lang="en-US" dirty="0">
              <a:latin typeface="Times New Roman"/>
              <a:cs typeface="Times New Roman"/>
            </a:rPr>
            <a:t>branch,</a:t>
          </a:r>
          <a:r>
            <a:rPr lang="en-US" spc="83" dirty="0">
              <a:latin typeface="Times New Roman"/>
              <a:cs typeface="Times New Roman"/>
            </a:rPr>
            <a:t> </a:t>
          </a:r>
          <a:r>
            <a:rPr lang="en-US" spc="-109" dirty="0">
              <a:latin typeface="Times New Roman"/>
              <a:cs typeface="Times New Roman"/>
            </a:rPr>
            <a:t>LLP</a:t>
          </a:r>
          <a:r>
            <a:rPr lang="en-US" spc="77" dirty="0">
              <a:latin typeface="Times New Roman"/>
              <a:cs typeface="Times New Roman"/>
            </a:rPr>
            <a:t> </a:t>
          </a:r>
          <a:r>
            <a:rPr lang="en-US" spc="-32" dirty="0">
              <a:latin typeface="Times New Roman"/>
              <a:cs typeface="Times New Roman"/>
            </a:rPr>
            <a:t>or </a:t>
          </a:r>
          <a:r>
            <a:rPr lang="en-US" spc="-13" dirty="0">
              <a:latin typeface="Times New Roman"/>
              <a:cs typeface="Times New Roman"/>
            </a:rPr>
            <a:t>trust</a:t>
          </a:r>
          <a:endParaRPr lang="en-IN" dirty="0"/>
        </a:p>
      </dgm:t>
    </dgm:pt>
    <dgm:pt modelId="{62FF6C46-F6D0-48B5-BD42-B6530A1B0089}" type="parTrans" cxnId="{ADF89A22-C2CE-4AFD-9B73-B8258339F01E}">
      <dgm:prSet/>
      <dgm:spPr/>
      <dgm:t>
        <a:bodyPr/>
        <a:lstStyle/>
        <a:p>
          <a:endParaRPr lang="en-IN"/>
        </a:p>
      </dgm:t>
    </dgm:pt>
    <dgm:pt modelId="{B7E0F365-01CF-4426-9102-F0898F0E3BF3}" type="sibTrans" cxnId="{ADF89A22-C2CE-4AFD-9B73-B8258339F01E}">
      <dgm:prSet/>
      <dgm:spPr/>
      <dgm:t>
        <a:bodyPr/>
        <a:lstStyle/>
        <a:p>
          <a:endParaRPr lang="en-IN"/>
        </a:p>
      </dgm:t>
    </dgm:pt>
    <dgm:pt modelId="{8456E6AC-2B75-4B19-8742-772382F6A0BE}">
      <dgm:prSet phldrT="[Text]"/>
      <dgm:spPr/>
      <dgm:t>
        <a:bodyPr/>
        <a:lstStyle/>
        <a:p>
          <a:r>
            <a:rPr lang="en-US" spc="-212" dirty="0">
              <a:latin typeface="Times New Roman"/>
              <a:cs typeface="Times New Roman"/>
            </a:rPr>
            <a:t>A</a:t>
          </a:r>
          <a:r>
            <a:rPr lang="en-US" spc="-32" dirty="0">
              <a:latin typeface="Times New Roman"/>
              <a:cs typeface="Times New Roman"/>
            </a:rPr>
            <a:t> </a:t>
          </a:r>
          <a:r>
            <a:rPr lang="en-US" dirty="0">
              <a:latin typeface="Times New Roman"/>
              <a:cs typeface="Times New Roman"/>
            </a:rPr>
            <a:t>capital</a:t>
          </a:r>
          <a:r>
            <a:rPr lang="en-US" spc="-58" dirty="0">
              <a:latin typeface="Times New Roman"/>
              <a:cs typeface="Times New Roman"/>
            </a:rPr>
            <a:t> </a:t>
          </a:r>
          <a:r>
            <a:rPr lang="en-US" spc="-25" dirty="0">
              <a:latin typeface="Times New Roman"/>
              <a:cs typeface="Times New Roman"/>
            </a:rPr>
            <a:t>of</a:t>
          </a:r>
          <a:r>
            <a:rPr lang="en-US" spc="-45" dirty="0">
              <a:latin typeface="Times New Roman"/>
              <a:cs typeface="Times New Roman"/>
            </a:rPr>
            <a:t> </a:t>
          </a:r>
          <a:r>
            <a:rPr lang="en-US" dirty="0">
              <a:latin typeface="Times New Roman"/>
              <a:cs typeface="Times New Roman"/>
            </a:rPr>
            <a:t>$</a:t>
          </a:r>
          <a:r>
            <a:rPr lang="en-US" spc="-45" dirty="0">
              <a:latin typeface="Times New Roman"/>
              <a:cs typeface="Times New Roman"/>
            </a:rPr>
            <a:t> </a:t>
          </a:r>
          <a:r>
            <a:rPr lang="en-US" dirty="0">
              <a:latin typeface="Times New Roman"/>
              <a:cs typeface="Times New Roman"/>
            </a:rPr>
            <a:t>3</a:t>
          </a:r>
          <a:r>
            <a:rPr lang="en-US" spc="-45" dirty="0">
              <a:latin typeface="Times New Roman"/>
              <a:cs typeface="Times New Roman"/>
            </a:rPr>
            <a:t> </a:t>
          </a:r>
          <a:r>
            <a:rPr lang="en-US" dirty="0">
              <a:latin typeface="Times New Roman"/>
              <a:cs typeface="Times New Roman"/>
            </a:rPr>
            <a:t>Mn</a:t>
          </a:r>
          <a:r>
            <a:rPr lang="en-US" spc="-45" dirty="0">
              <a:latin typeface="Times New Roman"/>
              <a:cs typeface="Times New Roman"/>
            </a:rPr>
            <a:t> </a:t>
          </a:r>
          <a:r>
            <a:rPr lang="en-US" dirty="0">
              <a:latin typeface="Times New Roman"/>
              <a:cs typeface="Times New Roman"/>
            </a:rPr>
            <a:t>is</a:t>
          </a:r>
          <a:r>
            <a:rPr lang="en-US" spc="-45" dirty="0">
              <a:latin typeface="Times New Roman"/>
              <a:cs typeface="Times New Roman"/>
            </a:rPr>
            <a:t> </a:t>
          </a:r>
          <a:r>
            <a:rPr lang="en-US" dirty="0">
              <a:latin typeface="Times New Roman"/>
              <a:cs typeface="Times New Roman"/>
            </a:rPr>
            <a:t>required</a:t>
          </a:r>
          <a:r>
            <a:rPr lang="en-US" spc="-45" dirty="0">
              <a:latin typeface="Times New Roman"/>
              <a:cs typeface="Times New Roman"/>
            </a:rPr>
            <a:t> </a:t>
          </a:r>
          <a:r>
            <a:rPr lang="en-US" spc="-32" dirty="0">
              <a:latin typeface="Times New Roman"/>
              <a:cs typeface="Times New Roman"/>
            </a:rPr>
            <a:t>for </a:t>
          </a:r>
          <a:r>
            <a:rPr lang="en-US" spc="-13" dirty="0">
              <a:latin typeface="Times New Roman"/>
              <a:cs typeface="Times New Roman"/>
            </a:rPr>
            <a:t>finance</a:t>
          </a:r>
          <a:r>
            <a:rPr lang="en-US" spc="-58" dirty="0">
              <a:latin typeface="Times New Roman"/>
              <a:cs typeface="Times New Roman"/>
            </a:rPr>
            <a:t> </a:t>
          </a:r>
          <a:r>
            <a:rPr lang="en-US" spc="-13" dirty="0">
              <a:latin typeface="Times New Roman"/>
              <a:cs typeface="Times New Roman"/>
            </a:rPr>
            <a:t>lease</a:t>
          </a:r>
          <a:endParaRPr lang="en-IN" dirty="0"/>
        </a:p>
      </dgm:t>
    </dgm:pt>
    <dgm:pt modelId="{8A65E3CF-4D97-4A0A-89B6-3A7920B8FD8F}" type="parTrans" cxnId="{7822130A-4DE5-448C-8ECE-DA48B23A04B8}">
      <dgm:prSet/>
      <dgm:spPr/>
      <dgm:t>
        <a:bodyPr/>
        <a:lstStyle/>
        <a:p>
          <a:endParaRPr lang="en-IN"/>
        </a:p>
      </dgm:t>
    </dgm:pt>
    <dgm:pt modelId="{C01A22D7-5211-43B3-9A25-F93195BE45B2}" type="sibTrans" cxnId="{7822130A-4DE5-448C-8ECE-DA48B23A04B8}">
      <dgm:prSet/>
      <dgm:spPr/>
      <dgm:t>
        <a:bodyPr/>
        <a:lstStyle/>
        <a:p>
          <a:endParaRPr lang="en-IN"/>
        </a:p>
      </dgm:t>
    </dgm:pt>
    <dgm:pt modelId="{67E1D4F8-BAED-4DEF-9FF6-ED69A7DF0D16}">
      <dgm:prSet phldrT="[Text]"/>
      <dgm:spPr/>
      <dgm:t>
        <a:bodyPr/>
        <a:lstStyle/>
        <a:p>
          <a:r>
            <a:rPr lang="en-US" spc="-212" dirty="0">
              <a:latin typeface="Times New Roman"/>
              <a:cs typeface="Times New Roman"/>
            </a:rPr>
            <a:t>A</a:t>
          </a:r>
          <a:r>
            <a:rPr lang="en-US" spc="-6" dirty="0">
              <a:latin typeface="Times New Roman"/>
              <a:cs typeface="Times New Roman"/>
            </a:rPr>
            <a:t> </a:t>
          </a:r>
          <a:r>
            <a:rPr lang="en-US" dirty="0">
              <a:latin typeface="Times New Roman"/>
              <a:cs typeface="Times New Roman"/>
            </a:rPr>
            <a:t>capital</a:t>
          </a:r>
          <a:r>
            <a:rPr lang="en-US" spc="-58" dirty="0">
              <a:latin typeface="Times New Roman"/>
              <a:cs typeface="Times New Roman"/>
            </a:rPr>
            <a:t> </a:t>
          </a:r>
          <a:r>
            <a:rPr lang="en-US" dirty="0">
              <a:latin typeface="Times New Roman"/>
              <a:cs typeface="Times New Roman"/>
            </a:rPr>
            <a:t>of</a:t>
          </a:r>
          <a:r>
            <a:rPr lang="en-US" spc="-25" dirty="0">
              <a:latin typeface="Times New Roman"/>
              <a:cs typeface="Times New Roman"/>
            </a:rPr>
            <a:t> </a:t>
          </a:r>
          <a:r>
            <a:rPr lang="en-US" dirty="0">
              <a:latin typeface="Times New Roman"/>
              <a:cs typeface="Times New Roman"/>
            </a:rPr>
            <a:t>$</a:t>
          </a:r>
          <a:r>
            <a:rPr lang="en-US" spc="-32" dirty="0">
              <a:latin typeface="Times New Roman"/>
              <a:cs typeface="Times New Roman"/>
            </a:rPr>
            <a:t> </a:t>
          </a:r>
          <a:r>
            <a:rPr lang="en-US" dirty="0">
              <a:latin typeface="Times New Roman"/>
              <a:cs typeface="Times New Roman"/>
            </a:rPr>
            <a:t>0.2Mn</a:t>
          </a:r>
          <a:r>
            <a:rPr lang="en-US" spc="-32" dirty="0">
              <a:latin typeface="Times New Roman"/>
              <a:cs typeface="Times New Roman"/>
            </a:rPr>
            <a:t> </a:t>
          </a:r>
          <a:r>
            <a:rPr lang="en-US" dirty="0">
              <a:latin typeface="Times New Roman"/>
              <a:cs typeface="Times New Roman"/>
            </a:rPr>
            <a:t>is</a:t>
          </a:r>
          <a:r>
            <a:rPr lang="en-US" spc="-25" dirty="0">
              <a:latin typeface="Times New Roman"/>
              <a:cs typeface="Times New Roman"/>
            </a:rPr>
            <a:t> </a:t>
          </a:r>
          <a:r>
            <a:rPr lang="en-US" spc="-13" dirty="0">
              <a:latin typeface="Times New Roman"/>
              <a:cs typeface="Times New Roman"/>
            </a:rPr>
            <a:t>mandated </a:t>
          </a:r>
          <a:r>
            <a:rPr lang="en-US" spc="-25" dirty="0">
              <a:latin typeface="Times New Roman"/>
              <a:cs typeface="Times New Roman"/>
            </a:rPr>
            <a:t>for</a:t>
          </a:r>
          <a:r>
            <a:rPr lang="en-US" spc="-38" dirty="0">
              <a:latin typeface="Times New Roman"/>
              <a:cs typeface="Times New Roman"/>
            </a:rPr>
            <a:t> </a:t>
          </a:r>
          <a:r>
            <a:rPr lang="en-US" dirty="0">
              <a:latin typeface="Times New Roman"/>
              <a:cs typeface="Times New Roman"/>
            </a:rPr>
            <a:t>operating</a:t>
          </a:r>
          <a:r>
            <a:rPr lang="en-US" spc="-32" dirty="0">
              <a:latin typeface="Times New Roman"/>
              <a:cs typeface="Times New Roman"/>
            </a:rPr>
            <a:t> </a:t>
          </a:r>
          <a:r>
            <a:rPr lang="en-US" spc="-13" dirty="0">
              <a:latin typeface="Times New Roman"/>
              <a:cs typeface="Times New Roman"/>
            </a:rPr>
            <a:t>lease</a:t>
          </a:r>
          <a:endParaRPr lang="en-IN" dirty="0"/>
        </a:p>
      </dgm:t>
    </dgm:pt>
    <dgm:pt modelId="{8909B8FE-2FF8-45D6-B2A3-309B5F02636B}" type="parTrans" cxnId="{9486D498-5D23-49D5-A17A-E93DFA3DDFA2}">
      <dgm:prSet/>
      <dgm:spPr/>
      <dgm:t>
        <a:bodyPr/>
        <a:lstStyle/>
        <a:p>
          <a:endParaRPr lang="en-IN"/>
        </a:p>
      </dgm:t>
    </dgm:pt>
    <dgm:pt modelId="{644F8F80-92CF-497B-8BE3-EB05805DF93E}" type="sibTrans" cxnId="{9486D498-5D23-49D5-A17A-E93DFA3DDFA2}">
      <dgm:prSet/>
      <dgm:spPr/>
      <dgm:t>
        <a:bodyPr/>
        <a:lstStyle/>
        <a:p>
          <a:endParaRPr lang="en-IN"/>
        </a:p>
      </dgm:t>
    </dgm:pt>
    <dgm:pt modelId="{D79191F2-E45B-4D45-8BF3-D5A81F56DFC9}">
      <dgm:prSet phldrT="[Text]"/>
      <dgm:spPr/>
      <dgm:t>
        <a:bodyPr/>
        <a:lstStyle/>
        <a:p>
          <a:r>
            <a:rPr lang="en-US" dirty="0">
              <a:latin typeface="Times New Roman"/>
              <a:cs typeface="Times New Roman"/>
            </a:rPr>
            <a:t>Dealings</a:t>
          </a:r>
          <a:r>
            <a:rPr lang="en-US" spc="340" dirty="0">
              <a:latin typeface="Times New Roman"/>
              <a:cs typeface="Times New Roman"/>
            </a:rPr>
            <a:t> </a:t>
          </a:r>
          <a:r>
            <a:rPr lang="en-US" dirty="0">
              <a:latin typeface="Times New Roman"/>
              <a:cs typeface="Times New Roman"/>
            </a:rPr>
            <a:t>are</a:t>
          </a:r>
          <a:r>
            <a:rPr lang="en-US" spc="347" dirty="0">
              <a:latin typeface="Times New Roman"/>
              <a:cs typeface="Times New Roman"/>
            </a:rPr>
            <a:t> </a:t>
          </a:r>
          <a:r>
            <a:rPr lang="en-US" dirty="0">
              <a:latin typeface="Times New Roman"/>
              <a:cs typeface="Times New Roman"/>
            </a:rPr>
            <a:t>permitted</a:t>
          </a:r>
          <a:r>
            <a:rPr lang="en-US" spc="347" dirty="0">
              <a:latin typeface="Times New Roman"/>
              <a:cs typeface="Times New Roman"/>
            </a:rPr>
            <a:t> </a:t>
          </a:r>
          <a:r>
            <a:rPr lang="en-US" dirty="0">
              <a:latin typeface="Times New Roman"/>
              <a:cs typeface="Times New Roman"/>
            </a:rPr>
            <a:t>only</a:t>
          </a:r>
          <a:r>
            <a:rPr lang="en-US" spc="340" dirty="0">
              <a:latin typeface="Times New Roman"/>
              <a:cs typeface="Times New Roman"/>
            </a:rPr>
            <a:t> </a:t>
          </a:r>
          <a:r>
            <a:rPr lang="en-US" spc="-45" dirty="0">
              <a:latin typeface="Times New Roman"/>
              <a:cs typeface="Times New Roman"/>
            </a:rPr>
            <a:t>in </a:t>
          </a:r>
          <a:r>
            <a:rPr lang="en-US" spc="-25" dirty="0">
              <a:latin typeface="Times New Roman"/>
              <a:cs typeface="Times New Roman"/>
            </a:rPr>
            <a:t>specified</a:t>
          </a:r>
          <a:r>
            <a:rPr lang="en-US" spc="-38" dirty="0">
              <a:latin typeface="Times New Roman"/>
              <a:cs typeface="Times New Roman"/>
            </a:rPr>
            <a:t> </a:t>
          </a:r>
          <a:r>
            <a:rPr lang="en-US" spc="-13" dirty="0">
              <a:latin typeface="Times New Roman"/>
              <a:cs typeface="Times New Roman"/>
            </a:rPr>
            <a:t>foreign</a:t>
          </a:r>
          <a:r>
            <a:rPr lang="en-US" spc="-32" dirty="0">
              <a:latin typeface="Times New Roman"/>
              <a:cs typeface="Times New Roman"/>
            </a:rPr>
            <a:t> </a:t>
          </a:r>
          <a:r>
            <a:rPr lang="en-US" spc="-13" dirty="0">
              <a:latin typeface="Times New Roman"/>
              <a:cs typeface="Times New Roman"/>
            </a:rPr>
            <a:t>currency</a:t>
          </a:r>
          <a:endParaRPr lang="en-IN" dirty="0"/>
        </a:p>
      </dgm:t>
    </dgm:pt>
    <dgm:pt modelId="{67BC0106-3D1A-424D-A0B7-A693BE9682C1}" type="parTrans" cxnId="{B85114FB-803B-4586-B55E-1176D7FE7A50}">
      <dgm:prSet/>
      <dgm:spPr/>
      <dgm:t>
        <a:bodyPr/>
        <a:lstStyle/>
        <a:p>
          <a:endParaRPr lang="en-IN"/>
        </a:p>
      </dgm:t>
    </dgm:pt>
    <dgm:pt modelId="{C5F610BA-0D1D-4DCB-993B-43972C68CC39}" type="sibTrans" cxnId="{B85114FB-803B-4586-B55E-1176D7FE7A50}">
      <dgm:prSet/>
      <dgm:spPr/>
      <dgm:t>
        <a:bodyPr/>
        <a:lstStyle/>
        <a:p>
          <a:endParaRPr lang="en-IN"/>
        </a:p>
      </dgm:t>
    </dgm:pt>
    <dgm:pt modelId="{96BC4F2D-5F3D-40B7-9874-54E042F768DB}">
      <dgm:prSet/>
      <dgm:spPr/>
      <dgm:t>
        <a:bodyPr/>
        <a:lstStyle/>
        <a:p>
          <a:r>
            <a:rPr lang="en-US" dirty="0">
              <a:latin typeface="Times New Roman"/>
              <a:cs typeface="Times New Roman"/>
            </a:rPr>
            <a:t>Administrative</a:t>
          </a:r>
          <a:r>
            <a:rPr lang="en-US" spc="231" dirty="0">
              <a:latin typeface="Times New Roman"/>
              <a:cs typeface="Times New Roman"/>
            </a:rPr>
            <a:t> </a:t>
          </a:r>
          <a:r>
            <a:rPr lang="en-US" dirty="0">
              <a:latin typeface="Times New Roman"/>
              <a:cs typeface="Times New Roman"/>
            </a:rPr>
            <a:t>expenses</a:t>
          </a:r>
          <a:r>
            <a:rPr lang="en-US" spc="238" dirty="0">
              <a:latin typeface="Times New Roman"/>
              <a:cs typeface="Times New Roman"/>
            </a:rPr>
            <a:t> </a:t>
          </a:r>
          <a:r>
            <a:rPr lang="en-US" dirty="0">
              <a:latin typeface="Times New Roman"/>
              <a:cs typeface="Times New Roman"/>
            </a:rPr>
            <a:t>can</a:t>
          </a:r>
          <a:r>
            <a:rPr lang="en-US" spc="238" dirty="0">
              <a:latin typeface="Times New Roman"/>
              <a:cs typeface="Times New Roman"/>
            </a:rPr>
            <a:t> </a:t>
          </a:r>
          <a:r>
            <a:rPr lang="en-US" spc="-32" dirty="0">
              <a:latin typeface="Times New Roman"/>
              <a:cs typeface="Times New Roman"/>
            </a:rPr>
            <a:t>be </a:t>
          </a:r>
          <a:r>
            <a:rPr lang="en-US" dirty="0">
              <a:latin typeface="Times New Roman"/>
              <a:cs typeface="Times New Roman"/>
            </a:rPr>
            <a:t>defrayed</a:t>
          </a:r>
          <a:r>
            <a:rPr lang="en-US" spc="257" dirty="0">
              <a:latin typeface="Times New Roman"/>
              <a:cs typeface="Times New Roman"/>
            </a:rPr>
            <a:t> </a:t>
          </a:r>
          <a:r>
            <a:rPr lang="en-US" dirty="0">
              <a:latin typeface="Times New Roman"/>
              <a:cs typeface="Times New Roman"/>
            </a:rPr>
            <a:t>in</a:t>
          </a:r>
          <a:r>
            <a:rPr lang="en-US" spc="257" dirty="0">
              <a:latin typeface="Times New Roman"/>
              <a:cs typeface="Times New Roman"/>
            </a:rPr>
            <a:t> </a:t>
          </a:r>
          <a:r>
            <a:rPr lang="en-US" dirty="0">
              <a:latin typeface="Times New Roman"/>
              <a:cs typeface="Times New Roman"/>
            </a:rPr>
            <a:t>₹</a:t>
          </a:r>
          <a:r>
            <a:rPr lang="en-US" spc="257" dirty="0">
              <a:latin typeface="Times New Roman"/>
              <a:cs typeface="Times New Roman"/>
            </a:rPr>
            <a:t> </a:t>
          </a:r>
          <a:r>
            <a:rPr lang="en-US" dirty="0">
              <a:latin typeface="Times New Roman"/>
              <a:cs typeface="Times New Roman"/>
            </a:rPr>
            <a:t>by</a:t>
          </a:r>
          <a:r>
            <a:rPr lang="en-US" spc="262" dirty="0">
              <a:latin typeface="Times New Roman"/>
              <a:cs typeface="Times New Roman"/>
            </a:rPr>
            <a:t> </a:t>
          </a:r>
          <a:r>
            <a:rPr lang="en-US" dirty="0">
              <a:latin typeface="Times New Roman"/>
              <a:cs typeface="Times New Roman"/>
            </a:rPr>
            <a:t>maintaining</a:t>
          </a:r>
          <a:r>
            <a:rPr lang="en-US" spc="257" dirty="0">
              <a:latin typeface="Times New Roman"/>
              <a:cs typeface="Times New Roman"/>
            </a:rPr>
            <a:t> </a:t>
          </a:r>
          <a:r>
            <a:rPr lang="en-US" spc="-64" dirty="0">
              <a:latin typeface="Times New Roman"/>
              <a:cs typeface="Times New Roman"/>
            </a:rPr>
            <a:t>a</a:t>
          </a:r>
          <a:r>
            <a:rPr lang="en-US" dirty="0">
              <a:latin typeface="Times New Roman"/>
              <a:cs typeface="Times New Roman"/>
            </a:rPr>
            <a:t> Special</a:t>
          </a:r>
          <a:r>
            <a:rPr lang="en-US" spc="430" dirty="0">
              <a:latin typeface="Times New Roman"/>
              <a:cs typeface="Times New Roman"/>
            </a:rPr>
            <a:t>  </a:t>
          </a:r>
          <a:r>
            <a:rPr lang="en-US" spc="-13" dirty="0">
              <a:latin typeface="Times New Roman"/>
              <a:cs typeface="Times New Roman"/>
            </a:rPr>
            <a:t>Non-</a:t>
          </a:r>
          <a:r>
            <a:rPr lang="en-US" dirty="0">
              <a:latin typeface="Times New Roman"/>
              <a:cs typeface="Times New Roman"/>
            </a:rPr>
            <a:t>Resident</a:t>
          </a:r>
          <a:r>
            <a:rPr lang="en-US" spc="430" dirty="0">
              <a:latin typeface="Times New Roman"/>
              <a:cs typeface="Times New Roman"/>
            </a:rPr>
            <a:t>  </a:t>
          </a:r>
          <a:r>
            <a:rPr lang="en-US" spc="-25" dirty="0">
              <a:latin typeface="Times New Roman"/>
              <a:cs typeface="Times New Roman"/>
            </a:rPr>
            <a:t>Rupee </a:t>
          </a:r>
          <a:r>
            <a:rPr lang="en-US" spc="-90" dirty="0">
              <a:latin typeface="Times New Roman"/>
              <a:cs typeface="Times New Roman"/>
            </a:rPr>
            <a:t>(SNRR)</a:t>
          </a:r>
          <a:r>
            <a:rPr lang="en-US" spc="-25" dirty="0">
              <a:latin typeface="Times New Roman"/>
              <a:cs typeface="Times New Roman"/>
            </a:rPr>
            <a:t> </a:t>
          </a:r>
          <a:r>
            <a:rPr lang="en-US" spc="-13" dirty="0">
              <a:latin typeface="Times New Roman"/>
              <a:cs typeface="Times New Roman"/>
            </a:rPr>
            <a:t>account</a:t>
          </a:r>
          <a:endParaRPr lang="en-IN" dirty="0"/>
        </a:p>
      </dgm:t>
    </dgm:pt>
    <dgm:pt modelId="{CE509783-A2DB-4AB0-A459-6173EE827A7D}" type="parTrans" cxnId="{2B38BE16-8B05-4BA6-A154-F701A343E95C}">
      <dgm:prSet/>
      <dgm:spPr/>
      <dgm:t>
        <a:bodyPr/>
        <a:lstStyle/>
        <a:p>
          <a:endParaRPr lang="en-IN"/>
        </a:p>
      </dgm:t>
    </dgm:pt>
    <dgm:pt modelId="{9459AE7A-FD2A-463C-B967-479BBFE9394C}" type="sibTrans" cxnId="{2B38BE16-8B05-4BA6-A154-F701A343E95C}">
      <dgm:prSet/>
      <dgm:spPr/>
      <dgm:t>
        <a:bodyPr/>
        <a:lstStyle/>
        <a:p>
          <a:endParaRPr lang="en-IN"/>
        </a:p>
      </dgm:t>
    </dgm:pt>
    <dgm:pt modelId="{5A53FDDA-DEB1-408F-8F93-719FB8A16623}" type="pres">
      <dgm:prSet presAssocID="{8501452D-8C4D-4FAC-956E-67CDBF8F9DEE}" presName="diagram" presStyleCnt="0">
        <dgm:presLayoutVars>
          <dgm:dir/>
          <dgm:resizeHandles val="exact"/>
        </dgm:presLayoutVars>
      </dgm:prSet>
      <dgm:spPr/>
    </dgm:pt>
    <dgm:pt modelId="{FB619B45-B0F3-403A-9661-E72CE4077423}" type="pres">
      <dgm:prSet presAssocID="{BACEBF3B-66A3-4DC0-8BC6-2320F6F12607}" presName="node" presStyleLbl="node1" presStyleIdx="0" presStyleCnt="6">
        <dgm:presLayoutVars>
          <dgm:bulletEnabled val="1"/>
        </dgm:presLayoutVars>
      </dgm:prSet>
      <dgm:spPr/>
    </dgm:pt>
    <dgm:pt modelId="{426C01EA-78BD-4FC1-BEEA-22DDF95DD4FB}" type="pres">
      <dgm:prSet presAssocID="{47D700C0-1864-4667-841B-340F999508F6}" presName="sibTrans" presStyleCnt="0"/>
      <dgm:spPr/>
    </dgm:pt>
    <dgm:pt modelId="{BAE2FDD6-0516-4FD8-86A7-7BF7BB0BD180}" type="pres">
      <dgm:prSet presAssocID="{744D3ACD-DBD3-40B5-810E-1831054CEBF9}" presName="node" presStyleLbl="node1" presStyleIdx="1" presStyleCnt="6">
        <dgm:presLayoutVars>
          <dgm:bulletEnabled val="1"/>
        </dgm:presLayoutVars>
      </dgm:prSet>
      <dgm:spPr/>
    </dgm:pt>
    <dgm:pt modelId="{E434CB45-AB25-4475-822D-8E1C6938A65F}" type="pres">
      <dgm:prSet presAssocID="{B7E0F365-01CF-4426-9102-F0898F0E3BF3}" presName="sibTrans" presStyleCnt="0"/>
      <dgm:spPr/>
    </dgm:pt>
    <dgm:pt modelId="{F5286178-B2E2-4F33-8842-885549233A15}" type="pres">
      <dgm:prSet presAssocID="{8456E6AC-2B75-4B19-8742-772382F6A0BE}" presName="node" presStyleLbl="node1" presStyleIdx="2" presStyleCnt="6">
        <dgm:presLayoutVars>
          <dgm:bulletEnabled val="1"/>
        </dgm:presLayoutVars>
      </dgm:prSet>
      <dgm:spPr/>
    </dgm:pt>
    <dgm:pt modelId="{7AF0832E-AAF0-406F-B70C-2CBC27C1F73F}" type="pres">
      <dgm:prSet presAssocID="{C01A22D7-5211-43B3-9A25-F93195BE45B2}" presName="sibTrans" presStyleCnt="0"/>
      <dgm:spPr/>
    </dgm:pt>
    <dgm:pt modelId="{5FF4EF4E-9C8D-4736-8582-9DF1932AE019}" type="pres">
      <dgm:prSet presAssocID="{67E1D4F8-BAED-4DEF-9FF6-ED69A7DF0D16}" presName="node" presStyleLbl="node1" presStyleIdx="3" presStyleCnt="6">
        <dgm:presLayoutVars>
          <dgm:bulletEnabled val="1"/>
        </dgm:presLayoutVars>
      </dgm:prSet>
      <dgm:spPr/>
    </dgm:pt>
    <dgm:pt modelId="{DA3C046F-DE01-4E59-A933-5CBF07566E78}" type="pres">
      <dgm:prSet presAssocID="{644F8F80-92CF-497B-8BE3-EB05805DF93E}" presName="sibTrans" presStyleCnt="0"/>
      <dgm:spPr/>
    </dgm:pt>
    <dgm:pt modelId="{FF9314CE-9D7B-4800-A42D-0D81914D3338}" type="pres">
      <dgm:prSet presAssocID="{D79191F2-E45B-4D45-8BF3-D5A81F56DFC9}" presName="node" presStyleLbl="node1" presStyleIdx="4" presStyleCnt="6">
        <dgm:presLayoutVars>
          <dgm:bulletEnabled val="1"/>
        </dgm:presLayoutVars>
      </dgm:prSet>
      <dgm:spPr/>
    </dgm:pt>
    <dgm:pt modelId="{E390A933-67B3-4D66-8F81-522EA4AB270F}" type="pres">
      <dgm:prSet presAssocID="{C5F610BA-0D1D-4DCB-993B-43972C68CC39}" presName="sibTrans" presStyleCnt="0"/>
      <dgm:spPr/>
    </dgm:pt>
    <dgm:pt modelId="{8633F14A-7A25-47DD-A7DD-0C32E4EF6969}" type="pres">
      <dgm:prSet presAssocID="{96BC4F2D-5F3D-40B7-9874-54E042F768DB}" presName="node" presStyleLbl="node1" presStyleIdx="5" presStyleCnt="6" custLinFactNeighborY="-271">
        <dgm:presLayoutVars>
          <dgm:bulletEnabled val="1"/>
        </dgm:presLayoutVars>
      </dgm:prSet>
      <dgm:spPr/>
    </dgm:pt>
  </dgm:ptLst>
  <dgm:cxnLst>
    <dgm:cxn modelId="{7822130A-4DE5-448C-8ECE-DA48B23A04B8}" srcId="{8501452D-8C4D-4FAC-956E-67CDBF8F9DEE}" destId="{8456E6AC-2B75-4B19-8742-772382F6A0BE}" srcOrd="2" destOrd="0" parTransId="{8A65E3CF-4D97-4A0A-89B6-3A7920B8FD8F}" sibTransId="{C01A22D7-5211-43B3-9A25-F93195BE45B2}"/>
    <dgm:cxn modelId="{2B38BE16-8B05-4BA6-A154-F701A343E95C}" srcId="{8501452D-8C4D-4FAC-956E-67CDBF8F9DEE}" destId="{96BC4F2D-5F3D-40B7-9874-54E042F768DB}" srcOrd="5" destOrd="0" parTransId="{CE509783-A2DB-4AB0-A459-6173EE827A7D}" sibTransId="{9459AE7A-FD2A-463C-B967-479BBFE9394C}"/>
    <dgm:cxn modelId="{ADF89A22-C2CE-4AFD-9B73-B8258339F01E}" srcId="{8501452D-8C4D-4FAC-956E-67CDBF8F9DEE}" destId="{744D3ACD-DBD3-40B5-810E-1831054CEBF9}" srcOrd="1" destOrd="0" parTransId="{62FF6C46-F6D0-48B5-BD42-B6530A1B0089}" sibTransId="{B7E0F365-01CF-4426-9102-F0898F0E3BF3}"/>
    <dgm:cxn modelId="{82B11C6E-AE0F-439B-9F16-95EF48EFE7DF}" srcId="{8501452D-8C4D-4FAC-956E-67CDBF8F9DEE}" destId="{BACEBF3B-66A3-4DC0-8BC6-2320F6F12607}" srcOrd="0" destOrd="0" parTransId="{1E7A1B17-0337-4B0D-B0E7-EDE5FD98C943}" sibTransId="{47D700C0-1864-4667-841B-340F999508F6}"/>
    <dgm:cxn modelId="{A474C772-A5B6-4D17-95D0-28290F6E3AF9}" type="presOf" srcId="{D79191F2-E45B-4D45-8BF3-D5A81F56DFC9}" destId="{FF9314CE-9D7B-4800-A42D-0D81914D3338}" srcOrd="0" destOrd="0" presId="urn:microsoft.com/office/officeart/2005/8/layout/default"/>
    <dgm:cxn modelId="{4A949379-A237-466A-8D37-1C4B8BF30D62}" type="presOf" srcId="{8456E6AC-2B75-4B19-8742-772382F6A0BE}" destId="{F5286178-B2E2-4F33-8842-885549233A15}" srcOrd="0" destOrd="0" presId="urn:microsoft.com/office/officeart/2005/8/layout/default"/>
    <dgm:cxn modelId="{6914EC92-9B52-4558-B998-F8F506E0DCE1}" type="presOf" srcId="{8501452D-8C4D-4FAC-956E-67CDBF8F9DEE}" destId="{5A53FDDA-DEB1-408F-8F93-719FB8A16623}" srcOrd="0" destOrd="0" presId="urn:microsoft.com/office/officeart/2005/8/layout/default"/>
    <dgm:cxn modelId="{9486D498-5D23-49D5-A17A-E93DFA3DDFA2}" srcId="{8501452D-8C4D-4FAC-956E-67CDBF8F9DEE}" destId="{67E1D4F8-BAED-4DEF-9FF6-ED69A7DF0D16}" srcOrd="3" destOrd="0" parTransId="{8909B8FE-2FF8-45D6-B2A3-309B5F02636B}" sibTransId="{644F8F80-92CF-497B-8BE3-EB05805DF93E}"/>
    <dgm:cxn modelId="{C777209D-5BCB-4AB1-BE6E-3231E38A3310}" type="presOf" srcId="{744D3ACD-DBD3-40B5-810E-1831054CEBF9}" destId="{BAE2FDD6-0516-4FD8-86A7-7BF7BB0BD180}" srcOrd="0" destOrd="0" presId="urn:microsoft.com/office/officeart/2005/8/layout/default"/>
    <dgm:cxn modelId="{F81C219F-8C9E-49B6-9BAB-5C89BD5AD72D}" type="presOf" srcId="{BACEBF3B-66A3-4DC0-8BC6-2320F6F12607}" destId="{FB619B45-B0F3-403A-9661-E72CE4077423}" srcOrd="0" destOrd="0" presId="urn:microsoft.com/office/officeart/2005/8/layout/default"/>
    <dgm:cxn modelId="{F693D8B2-120E-4EBC-AFC6-1C3E93671290}" type="presOf" srcId="{96BC4F2D-5F3D-40B7-9874-54E042F768DB}" destId="{8633F14A-7A25-47DD-A7DD-0C32E4EF6969}" srcOrd="0" destOrd="0" presId="urn:microsoft.com/office/officeart/2005/8/layout/default"/>
    <dgm:cxn modelId="{48D755D0-1372-4C61-B1FA-969705CFE987}" type="presOf" srcId="{67E1D4F8-BAED-4DEF-9FF6-ED69A7DF0D16}" destId="{5FF4EF4E-9C8D-4736-8582-9DF1932AE019}" srcOrd="0" destOrd="0" presId="urn:microsoft.com/office/officeart/2005/8/layout/default"/>
    <dgm:cxn modelId="{B85114FB-803B-4586-B55E-1176D7FE7A50}" srcId="{8501452D-8C4D-4FAC-956E-67CDBF8F9DEE}" destId="{D79191F2-E45B-4D45-8BF3-D5A81F56DFC9}" srcOrd="4" destOrd="0" parTransId="{67BC0106-3D1A-424D-A0B7-A693BE9682C1}" sibTransId="{C5F610BA-0D1D-4DCB-993B-43972C68CC39}"/>
    <dgm:cxn modelId="{8A2C5EB1-F168-43F5-9311-ABAEE74608A0}" type="presParOf" srcId="{5A53FDDA-DEB1-408F-8F93-719FB8A16623}" destId="{FB619B45-B0F3-403A-9661-E72CE4077423}" srcOrd="0" destOrd="0" presId="urn:microsoft.com/office/officeart/2005/8/layout/default"/>
    <dgm:cxn modelId="{CDF9ADB8-0073-4095-8AF6-B1EB8E5D4A76}" type="presParOf" srcId="{5A53FDDA-DEB1-408F-8F93-719FB8A16623}" destId="{426C01EA-78BD-4FC1-BEEA-22DDF95DD4FB}" srcOrd="1" destOrd="0" presId="urn:microsoft.com/office/officeart/2005/8/layout/default"/>
    <dgm:cxn modelId="{047F0475-6DFA-4DAF-A4FB-CAA204879239}" type="presParOf" srcId="{5A53FDDA-DEB1-408F-8F93-719FB8A16623}" destId="{BAE2FDD6-0516-4FD8-86A7-7BF7BB0BD180}" srcOrd="2" destOrd="0" presId="urn:microsoft.com/office/officeart/2005/8/layout/default"/>
    <dgm:cxn modelId="{9CB87770-BCD8-45B9-AC5B-1A383DB00084}" type="presParOf" srcId="{5A53FDDA-DEB1-408F-8F93-719FB8A16623}" destId="{E434CB45-AB25-4475-822D-8E1C6938A65F}" srcOrd="3" destOrd="0" presId="urn:microsoft.com/office/officeart/2005/8/layout/default"/>
    <dgm:cxn modelId="{D52BB42C-8142-44F5-AE55-5D3B51BB2E6A}" type="presParOf" srcId="{5A53FDDA-DEB1-408F-8F93-719FB8A16623}" destId="{F5286178-B2E2-4F33-8842-885549233A15}" srcOrd="4" destOrd="0" presId="urn:microsoft.com/office/officeart/2005/8/layout/default"/>
    <dgm:cxn modelId="{2A2C2580-CD7F-4363-875F-0B6F36D9A398}" type="presParOf" srcId="{5A53FDDA-DEB1-408F-8F93-719FB8A16623}" destId="{7AF0832E-AAF0-406F-B70C-2CBC27C1F73F}" srcOrd="5" destOrd="0" presId="urn:microsoft.com/office/officeart/2005/8/layout/default"/>
    <dgm:cxn modelId="{E1059C26-ED8C-4784-A3B8-4E1F2274744B}" type="presParOf" srcId="{5A53FDDA-DEB1-408F-8F93-719FB8A16623}" destId="{5FF4EF4E-9C8D-4736-8582-9DF1932AE019}" srcOrd="6" destOrd="0" presId="urn:microsoft.com/office/officeart/2005/8/layout/default"/>
    <dgm:cxn modelId="{A9793120-FDBA-4EFF-AD09-08F9BC57B853}" type="presParOf" srcId="{5A53FDDA-DEB1-408F-8F93-719FB8A16623}" destId="{DA3C046F-DE01-4E59-A933-5CBF07566E78}" srcOrd="7" destOrd="0" presId="urn:microsoft.com/office/officeart/2005/8/layout/default"/>
    <dgm:cxn modelId="{4C76D15C-C91E-4BC4-8A4E-50DF18EDAC1E}" type="presParOf" srcId="{5A53FDDA-DEB1-408F-8F93-719FB8A16623}" destId="{FF9314CE-9D7B-4800-A42D-0D81914D3338}" srcOrd="8" destOrd="0" presId="urn:microsoft.com/office/officeart/2005/8/layout/default"/>
    <dgm:cxn modelId="{BC7C61C2-7976-4BB8-9DFA-3E3458B4E0F1}" type="presParOf" srcId="{5A53FDDA-DEB1-408F-8F93-719FB8A16623}" destId="{E390A933-67B3-4D66-8F81-522EA4AB270F}" srcOrd="9" destOrd="0" presId="urn:microsoft.com/office/officeart/2005/8/layout/default"/>
    <dgm:cxn modelId="{861C994B-5517-43CA-868F-50145D392BEF}" type="presParOf" srcId="{5A53FDDA-DEB1-408F-8F93-719FB8A16623}" destId="{8633F14A-7A25-47DD-A7DD-0C32E4EF696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F13570-1AB4-4E00-A52D-B2B07DEE5676}">
      <dsp:nvSpPr>
        <dsp:cNvPr id="0" name=""/>
        <dsp:cNvSpPr/>
      </dsp:nvSpPr>
      <dsp:spPr>
        <a:xfrm rot="5400000">
          <a:off x="-109431" y="111335"/>
          <a:ext cx="729542" cy="510679"/>
        </a:xfrm>
        <a:prstGeom prst="chevron">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kern="1200" dirty="0"/>
            <a:t>Step 1:</a:t>
          </a:r>
        </a:p>
      </dsp:txBody>
      <dsp:txXfrm rot="-5400000">
        <a:off x="1" y="257244"/>
        <a:ext cx="510679" cy="218863"/>
      </dsp:txXfrm>
    </dsp:sp>
    <dsp:sp modelId="{9FA53274-6E80-498C-A6AC-A9C23B9D2234}">
      <dsp:nvSpPr>
        <dsp:cNvPr id="0" name=""/>
        <dsp:cNvSpPr/>
      </dsp:nvSpPr>
      <dsp:spPr>
        <a:xfrm rot="5400000">
          <a:off x="5253748" y="-4741164"/>
          <a:ext cx="474202" cy="9960340"/>
        </a:xfrm>
        <a:prstGeom prst="round2Same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spc="-71" dirty="0">
              <a:latin typeface="Times New Roman"/>
              <a:cs typeface="Times New Roman"/>
            </a:rPr>
            <a:t>Office</a:t>
          </a:r>
          <a:r>
            <a:rPr lang="en-US" sz="1900" kern="1200" spc="-58" dirty="0">
              <a:latin typeface="Times New Roman"/>
              <a:cs typeface="Times New Roman"/>
            </a:rPr>
            <a:t> </a:t>
          </a:r>
          <a:r>
            <a:rPr lang="en-US" sz="1900" kern="1200" dirty="0">
              <a:latin typeface="Times New Roman"/>
              <a:cs typeface="Times New Roman"/>
            </a:rPr>
            <a:t>space</a:t>
          </a:r>
          <a:r>
            <a:rPr lang="en-US" sz="1900" kern="1200" spc="-52" dirty="0">
              <a:latin typeface="Times New Roman"/>
              <a:cs typeface="Times New Roman"/>
            </a:rPr>
            <a:t> </a:t>
          </a:r>
          <a:r>
            <a:rPr lang="en-US" sz="1900" kern="1200" dirty="0">
              <a:latin typeface="Times New Roman"/>
              <a:cs typeface="Times New Roman"/>
            </a:rPr>
            <a:t>identification</a:t>
          </a:r>
          <a:r>
            <a:rPr lang="en-US" sz="1900" kern="1200" spc="-52" dirty="0">
              <a:latin typeface="Times New Roman"/>
              <a:cs typeface="Times New Roman"/>
            </a:rPr>
            <a:t> </a:t>
          </a:r>
          <a:r>
            <a:rPr lang="en-US" sz="1900" kern="1200" dirty="0">
              <a:latin typeface="Times New Roman"/>
              <a:cs typeface="Times New Roman"/>
            </a:rPr>
            <a:t>in</a:t>
          </a:r>
          <a:r>
            <a:rPr lang="en-US" sz="1900" kern="1200" spc="-52" dirty="0">
              <a:latin typeface="Times New Roman"/>
              <a:cs typeface="Times New Roman"/>
            </a:rPr>
            <a:t> </a:t>
          </a:r>
          <a:r>
            <a:rPr lang="en-US" sz="1900" kern="1200" spc="-135" dirty="0">
              <a:latin typeface="Times New Roman"/>
              <a:cs typeface="Times New Roman"/>
            </a:rPr>
            <a:t>GIFT</a:t>
          </a:r>
          <a:r>
            <a:rPr lang="en-US" sz="1900" kern="1200" spc="-52" dirty="0">
              <a:latin typeface="Times New Roman"/>
              <a:cs typeface="Times New Roman"/>
            </a:rPr>
            <a:t> </a:t>
          </a:r>
          <a:r>
            <a:rPr lang="en-US" sz="1900" kern="1200" spc="-90" dirty="0">
              <a:latin typeface="Times New Roman"/>
              <a:cs typeface="Times New Roman"/>
            </a:rPr>
            <a:t>CITY</a:t>
          </a:r>
          <a:endParaRPr lang="en-IN" sz="1900" kern="1200" dirty="0"/>
        </a:p>
      </dsp:txBody>
      <dsp:txXfrm rot="-5400000">
        <a:off x="510680" y="25053"/>
        <a:ext cx="9937191" cy="427904"/>
      </dsp:txXfrm>
    </dsp:sp>
    <dsp:sp modelId="{3A1E136F-DA49-4B0B-9307-6B1B1B034A88}">
      <dsp:nvSpPr>
        <dsp:cNvPr id="0" name=""/>
        <dsp:cNvSpPr/>
      </dsp:nvSpPr>
      <dsp:spPr>
        <a:xfrm rot="5400000">
          <a:off x="-109431" y="767509"/>
          <a:ext cx="729542" cy="510679"/>
        </a:xfrm>
        <a:prstGeom prst="chevron">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kern="1200" dirty="0">
              <a:solidFill>
                <a:srgbClr val="002060"/>
              </a:solidFill>
            </a:rPr>
            <a:t>Step 2:</a:t>
          </a:r>
        </a:p>
      </dsp:txBody>
      <dsp:txXfrm rot="-5400000">
        <a:off x="1" y="913418"/>
        <a:ext cx="510679" cy="218863"/>
      </dsp:txXfrm>
    </dsp:sp>
    <dsp:sp modelId="{9C81D361-AA1D-4D82-B3DB-DC59FF64F814}">
      <dsp:nvSpPr>
        <dsp:cNvPr id="0" name=""/>
        <dsp:cNvSpPr/>
      </dsp:nvSpPr>
      <dsp:spPr>
        <a:xfrm rot="5400000">
          <a:off x="5253748" y="-4084990"/>
          <a:ext cx="474202" cy="9960340"/>
        </a:xfrm>
        <a:prstGeom prst="round2Same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Times New Roman"/>
              <a:cs typeface="Times New Roman"/>
            </a:rPr>
            <a:t>Incorporation</a:t>
          </a:r>
          <a:r>
            <a:rPr lang="en-US" sz="1900" kern="1200" spc="262" dirty="0">
              <a:latin typeface="Times New Roman"/>
              <a:cs typeface="Times New Roman"/>
            </a:rPr>
            <a:t> </a:t>
          </a:r>
          <a:r>
            <a:rPr lang="en-US" sz="1900" kern="1200" dirty="0">
              <a:latin typeface="Times New Roman"/>
              <a:cs typeface="Times New Roman"/>
            </a:rPr>
            <a:t>of</a:t>
          </a:r>
          <a:r>
            <a:rPr lang="en-US" sz="1900" kern="1200" spc="262" dirty="0">
              <a:latin typeface="Times New Roman"/>
              <a:cs typeface="Times New Roman"/>
            </a:rPr>
            <a:t> </a:t>
          </a:r>
          <a:r>
            <a:rPr lang="en-US" sz="1900" kern="1200" dirty="0">
              <a:latin typeface="Times New Roman"/>
              <a:cs typeface="Times New Roman"/>
            </a:rPr>
            <a:t>legal</a:t>
          </a:r>
          <a:r>
            <a:rPr lang="en-US" sz="1900" kern="1200" spc="262" dirty="0">
              <a:latin typeface="Times New Roman"/>
              <a:cs typeface="Times New Roman"/>
            </a:rPr>
            <a:t> </a:t>
          </a:r>
          <a:r>
            <a:rPr lang="en-US" sz="1900" kern="1200" dirty="0">
              <a:latin typeface="Times New Roman"/>
              <a:cs typeface="Times New Roman"/>
            </a:rPr>
            <a:t>entity</a:t>
          </a:r>
          <a:r>
            <a:rPr lang="en-US" sz="1900" kern="1200" spc="262" dirty="0">
              <a:latin typeface="Times New Roman"/>
              <a:cs typeface="Times New Roman"/>
            </a:rPr>
            <a:t> </a:t>
          </a:r>
          <a:r>
            <a:rPr lang="en-US" sz="1900" kern="1200" dirty="0">
              <a:latin typeface="Times New Roman"/>
              <a:cs typeface="Times New Roman"/>
            </a:rPr>
            <a:t>(not</a:t>
          </a:r>
          <a:r>
            <a:rPr lang="en-US" sz="1900" kern="1200" spc="270" dirty="0">
              <a:latin typeface="Times New Roman"/>
              <a:cs typeface="Times New Roman"/>
            </a:rPr>
            <a:t> </a:t>
          </a:r>
          <a:r>
            <a:rPr lang="en-US" sz="1900" kern="1200" dirty="0">
              <a:latin typeface="Times New Roman"/>
              <a:cs typeface="Times New Roman"/>
            </a:rPr>
            <a:t>applicable</a:t>
          </a:r>
          <a:r>
            <a:rPr lang="en-US" sz="1900" kern="1200" spc="262" dirty="0">
              <a:latin typeface="Times New Roman"/>
              <a:cs typeface="Times New Roman"/>
            </a:rPr>
            <a:t> </a:t>
          </a:r>
          <a:r>
            <a:rPr lang="en-US" sz="1900" kern="1200" dirty="0">
              <a:latin typeface="Times New Roman"/>
              <a:cs typeface="Times New Roman"/>
            </a:rPr>
            <a:t>in</a:t>
          </a:r>
          <a:r>
            <a:rPr lang="en-US" sz="1900" kern="1200" spc="262" dirty="0">
              <a:latin typeface="Times New Roman"/>
              <a:cs typeface="Times New Roman"/>
            </a:rPr>
            <a:t> </a:t>
          </a:r>
          <a:r>
            <a:rPr lang="en-US" sz="1900" kern="1200" spc="-25" dirty="0">
              <a:latin typeface="Times New Roman"/>
              <a:cs typeface="Times New Roman"/>
            </a:rPr>
            <a:t>case </a:t>
          </a:r>
          <a:r>
            <a:rPr lang="en-US" sz="1900" kern="1200" dirty="0">
              <a:latin typeface="Times New Roman"/>
              <a:cs typeface="Times New Roman"/>
            </a:rPr>
            <a:t>unit</a:t>
          </a:r>
          <a:r>
            <a:rPr lang="en-US" sz="1900" kern="1200" spc="-25" dirty="0">
              <a:latin typeface="Times New Roman"/>
              <a:cs typeface="Times New Roman"/>
            </a:rPr>
            <a:t> </a:t>
          </a:r>
          <a:r>
            <a:rPr lang="en-US" sz="1900" kern="1200" dirty="0">
              <a:latin typeface="Times New Roman"/>
              <a:cs typeface="Times New Roman"/>
            </a:rPr>
            <a:t>set</a:t>
          </a:r>
          <a:r>
            <a:rPr lang="en-US" sz="1900" kern="1200" spc="-25" dirty="0">
              <a:latin typeface="Times New Roman"/>
              <a:cs typeface="Times New Roman"/>
            </a:rPr>
            <a:t> </a:t>
          </a:r>
          <a:r>
            <a:rPr lang="en-US" sz="1900" kern="1200" dirty="0">
              <a:latin typeface="Times New Roman"/>
              <a:cs typeface="Times New Roman"/>
            </a:rPr>
            <a:t>up</a:t>
          </a:r>
          <a:r>
            <a:rPr lang="en-US" sz="1900" kern="1200" spc="-25" dirty="0">
              <a:latin typeface="Times New Roman"/>
              <a:cs typeface="Times New Roman"/>
            </a:rPr>
            <a:t> </a:t>
          </a:r>
          <a:r>
            <a:rPr lang="en-US" sz="1900" kern="1200" dirty="0">
              <a:latin typeface="Times New Roman"/>
              <a:cs typeface="Times New Roman"/>
            </a:rPr>
            <a:t>as</a:t>
          </a:r>
          <a:r>
            <a:rPr lang="en-US" sz="1900" kern="1200" spc="-19" dirty="0">
              <a:latin typeface="Times New Roman"/>
              <a:cs typeface="Times New Roman"/>
            </a:rPr>
            <a:t> </a:t>
          </a:r>
          <a:r>
            <a:rPr lang="en-US" sz="1900" kern="1200" dirty="0">
              <a:latin typeface="Times New Roman"/>
              <a:cs typeface="Times New Roman"/>
            </a:rPr>
            <a:t>a</a:t>
          </a:r>
          <a:r>
            <a:rPr lang="en-US" sz="1900" kern="1200" spc="-25" dirty="0">
              <a:latin typeface="Times New Roman"/>
              <a:cs typeface="Times New Roman"/>
            </a:rPr>
            <a:t> </a:t>
          </a:r>
          <a:r>
            <a:rPr lang="en-US" sz="1900" kern="1200" spc="-13" dirty="0">
              <a:latin typeface="Times New Roman"/>
              <a:cs typeface="Times New Roman"/>
            </a:rPr>
            <a:t>branch)</a:t>
          </a:r>
          <a:endParaRPr lang="en-IN" sz="1900" kern="1200" dirty="0">
            <a:solidFill>
              <a:srgbClr val="002060"/>
            </a:solidFill>
          </a:endParaRPr>
        </a:p>
      </dsp:txBody>
      <dsp:txXfrm rot="-5400000">
        <a:off x="510680" y="681227"/>
        <a:ext cx="9937191" cy="427904"/>
      </dsp:txXfrm>
    </dsp:sp>
    <dsp:sp modelId="{BA7BD351-8658-4CAE-970F-70A10BDC09BE}">
      <dsp:nvSpPr>
        <dsp:cNvPr id="0" name=""/>
        <dsp:cNvSpPr/>
      </dsp:nvSpPr>
      <dsp:spPr>
        <a:xfrm rot="5400000">
          <a:off x="-109431" y="1423684"/>
          <a:ext cx="729542" cy="510679"/>
        </a:xfrm>
        <a:prstGeom prst="chevron">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kern="1200" dirty="0">
              <a:solidFill>
                <a:srgbClr val="002060"/>
              </a:solidFill>
            </a:rPr>
            <a:t>Step 3:</a:t>
          </a:r>
        </a:p>
      </dsp:txBody>
      <dsp:txXfrm rot="-5400000">
        <a:off x="1" y="1569593"/>
        <a:ext cx="510679" cy="218863"/>
      </dsp:txXfrm>
    </dsp:sp>
    <dsp:sp modelId="{C06CBA6C-E3D2-4F12-8486-72FEF5D74C36}">
      <dsp:nvSpPr>
        <dsp:cNvPr id="0" name=""/>
        <dsp:cNvSpPr/>
      </dsp:nvSpPr>
      <dsp:spPr>
        <a:xfrm rot="5400000">
          <a:off x="5253748" y="-3428815"/>
          <a:ext cx="474202" cy="9960340"/>
        </a:xfrm>
        <a:prstGeom prst="round2Same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solidFill>
                <a:srgbClr val="FFFFFF"/>
              </a:solidFill>
              <a:latin typeface="Times New Roman"/>
              <a:cs typeface="Times New Roman"/>
            </a:rPr>
            <a:t>Developer</a:t>
          </a:r>
          <a:r>
            <a:rPr lang="en-US" sz="1900" kern="1200" spc="367" dirty="0">
              <a:solidFill>
                <a:srgbClr val="FFFFFF"/>
              </a:solidFill>
              <a:latin typeface="Times New Roman"/>
              <a:cs typeface="Times New Roman"/>
            </a:rPr>
            <a:t> </a:t>
          </a:r>
          <a:r>
            <a:rPr lang="en-US" sz="1900" kern="1200" dirty="0">
              <a:solidFill>
                <a:srgbClr val="FFFFFF"/>
              </a:solidFill>
              <a:latin typeface="Times New Roman"/>
              <a:cs typeface="Times New Roman"/>
            </a:rPr>
            <a:t>to</a:t>
          </a:r>
          <a:r>
            <a:rPr lang="en-US" sz="1900" kern="1200" spc="373" dirty="0">
              <a:solidFill>
                <a:srgbClr val="FFFFFF"/>
              </a:solidFill>
              <a:latin typeface="Times New Roman"/>
              <a:cs typeface="Times New Roman"/>
            </a:rPr>
            <a:t> </a:t>
          </a:r>
          <a:r>
            <a:rPr lang="en-US" sz="1900" kern="1200" dirty="0">
              <a:solidFill>
                <a:srgbClr val="FFFFFF"/>
              </a:solidFill>
              <a:latin typeface="Times New Roman"/>
              <a:cs typeface="Times New Roman"/>
            </a:rPr>
            <a:t>issue</a:t>
          </a:r>
          <a:r>
            <a:rPr lang="en-US" sz="1900" kern="1200" spc="367" dirty="0">
              <a:solidFill>
                <a:srgbClr val="FFFFFF"/>
              </a:solidFill>
              <a:latin typeface="Times New Roman"/>
              <a:cs typeface="Times New Roman"/>
            </a:rPr>
            <a:t> </a:t>
          </a:r>
          <a:r>
            <a:rPr lang="en-US" sz="1900" kern="1200" dirty="0">
              <a:solidFill>
                <a:srgbClr val="FFFFFF"/>
              </a:solidFill>
              <a:latin typeface="Times New Roman"/>
              <a:cs typeface="Times New Roman"/>
            </a:rPr>
            <a:t>Provisional</a:t>
          </a:r>
          <a:r>
            <a:rPr lang="en-US" sz="1900" kern="1200" spc="373" dirty="0">
              <a:solidFill>
                <a:srgbClr val="FFFFFF"/>
              </a:solidFill>
              <a:latin typeface="Times New Roman"/>
              <a:cs typeface="Times New Roman"/>
            </a:rPr>
            <a:t> </a:t>
          </a:r>
          <a:r>
            <a:rPr lang="en-US" sz="1900" kern="1200" dirty="0">
              <a:solidFill>
                <a:srgbClr val="FFFFFF"/>
              </a:solidFill>
              <a:latin typeface="Times New Roman"/>
              <a:cs typeface="Times New Roman"/>
            </a:rPr>
            <a:t>Letter</a:t>
          </a:r>
          <a:r>
            <a:rPr lang="en-US" sz="1900" kern="1200" spc="373" dirty="0">
              <a:solidFill>
                <a:srgbClr val="FFFFFF"/>
              </a:solidFill>
              <a:latin typeface="Times New Roman"/>
              <a:cs typeface="Times New Roman"/>
            </a:rPr>
            <a:t> </a:t>
          </a:r>
          <a:r>
            <a:rPr lang="en-US" sz="1900" kern="1200" dirty="0">
              <a:solidFill>
                <a:srgbClr val="FFFFFF"/>
              </a:solidFill>
              <a:latin typeface="Times New Roman"/>
              <a:cs typeface="Times New Roman"/>
            </a:rPr>
            <a:t>of</a:t>
          </a:r>
          <a:r>
            <a:rPr lang="en-US" sz="1900" kern="1200" spc="367" dirty="0">
              <a:solidFill>
                <a:srgbClr val="FFFFFF"/>
              </a:solidFill>
              <a:latin typeface="Times New Roman"/>
              <a:cs typeface="Times New Roman"/>
            </a:rPr>
            <a:t> </a:t>
          </a:r>
          <a:r>
            <a:rPr lang="en-US" sz="1900" kern="1200" spc="-13" dirty="0">
              <a:solidFill>
                <a:srgbClr val="FFFFFF"/>
              </a:solidFill>
              <a:latin typeface="Times New Roman"/>
              <a:cs typeface="Times New Roman"/>
            </a:rPr>
            <a:t>Allotment (PLoA)</a:t>
          </a:r>
          <a:endParaRPr lang="en-IN" sz="1900" kern="1200" dirty="0">
            <a:solidFill>
              <a:srgbClr val="002060"/>
            </a:solidFill>
          </a:endParaRPr>
        </a:p>
      </dsp:txBody>
      <dsp:txXfrm rot="-5400000">
        <a:off x="510680" y="1337402"/>
        <a:ext cx="9937191" cy="427904"/>
      </dsp:txXfrm>
    </dsp:sp>
    <dsp:sp modelId="{22E7296A-02D0-4388-956A-8C777C459B6F}">
      <dsp:nvSpPr>
        <dsp:cNvPr id="0" name=""/>
        <dsp:cNvSpPr/>
      </dsp:nvSpPr>
      <dsp:spPr>
        <a:xfrm rot="5400000">
          <a:off x="-109431" y="2079858"/>
          <a:ext cx="729542" cy="510679"/>
        </a:xfrm>
        <a:prstGeom prst="chevron">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kern="1200" dirty="0"/>
            <a:t>Step 4: </a:t>
          </a:r>
        </a:p>
      </dsp:txBody>
      <dsp:txXfrm rot="-5400000">
        <a:off x="1" y="2225767"/>
        <a:ext cx="510679" cy="218863"/>
      </dsp:txXfrm>
    </dsp:sp>
    <dsp:sp modelId="{0A4E0F1E-CF86-4B8C-A8DB-13E4DDFBE5AB}">
      <dsp:nvSpPr>
        <dsp:cNvPr id="0" name=""/>
        <dsp:cNvSpPr/>
      </dsp:nvSpPr>
      <dsp:spPr>
        <a:xfrm rot="5400000">
          <a:off x="5253748" y="-2772641"/>
          <a:ext cx="474202" cy="9960340"/>
        </a:xfrm>
        <a:prstGeom prst="round2Same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spc="-25" dirty="0">
              <a:latin typeface="Times New Roman"/>
              <a:cs typeface="Times New Roman"/>
            </a:rPr>
            <a:t>Application</a:t>
          </a:r>
          <a:r>
            <a:rPr lang="en-US" sz="1900" kern="1200" spc="-58" dirty="0">
              <a:latin typeface="Times New Roman"/>
              <a:cs typeface="Times New Roman"/>
            </a:rPr>
            <a:t> </a:t>
          </a:r>
          <a:r>
            <a:rPr lang="en-US" sz="1900" kern="1200" dirty="0">
              <a:latin typeface="Times New Roman"/>
              <a:cs typeface="Times New Roman"/>
            </a:rPr>
            <a:t>in</a:t>
          </a:r>
          <a:r>
            <a:rPr lang="en-US" sz="1900" kern="1200" spc="-58" dirty="0">
              <a:latin typeface="Times New Roman"/>
              <a:cs typeface="Times New Roman"/>
            </a:rPr>
            <a:t> </a:t>
          </a:r>
          <a:r>
            <a:rPr lang="en-US" sz="1900" kern="1200" dirty="0">
              <a:latin typeface="Times New Roman"/>
              <a:cs typeface="Times New Roman"/>
            </a:rPr>
            <a:t>Form-</a:t>
          </a:r>
          <a:r>
            <a:rPr lang="en-US" sz="1900" kern="1200" spc="-129" dirty="0">
              <a:latin typeface="Times New Roman"/>
              <a:cs typeface="Times New Roman"/>
            </a:rPr>
            <a:t>F</a:t>
          </a:r>
          <a:r>
            <a:rPr lang="en-US" sz="1900" kern="1200" spc="-58" dirty="0">
              <a:latin typeface="Times New Roman"/>
              <a:cs typeface="Times New Roman"/>
            </a:rPr>
            <a:t> </a:t>
          </a:r>
          <a:r>
            <a:rPr lang="en-US" sz="1900" kern="1200" dirty="0">
              <a:latin typeface="Times New Roman"/>
              <a:cs typeface="Times New Roman"/>
            </a:rPr>
            <a:t>to</a:t>
          </a:r>
          <a:r>
            <a:rPr lang="en-US" sz="1900" kern="1200" spc="-58" dirty="0">
              <a:latin typeface="Times New Roman"/>
              <a:cs typeface="Times New Roman"/>
            </a:rPr>
            <a:t> </a:t>
          </a:r>
          <a:r>
            <a:rPr lang="en-US" sz="1900" kern="1200" spc="-167" dirty="0">
              <a:latin typeface="Times New Roman"/>
              <a:cs typeface="Times New Roman"/>
            </a:rPr>
            <a:t>SEZ</a:t>
          </a:r>
          <a:r>
            <a:rPr lang="en-US" sz="1900" kern="1200" spc="-52" dirty="0">
              <a:latin typeface="Times New Roman"/>
              <a:cs typeface="Times New Roman"/>
            </a:rPr>
            <a:t> </a:t>
          </a:r>
          <a:r>
            <a:rPr lang="en-US" sz="1900" kern="1200" spc="-13" dirty="0">
              <a:latin typeface="Times New Roman"/>
              <a:cs typeface="Times New Roman"/>
            </a:rPr>
            <a:t>authorities</a:t>
          </a:r>
          <a:endParaRPr lang="en-IN" sz="1900" kern="1200" dirty="0"/>
        </a:p>
      </dsp:txBody>
      <dsp:txXfrm rot="-5400000">
        <a:off x="510680" y="1993576"/>
        <a:ext cx="9937191" cy="427904"/>
      </dsp:txXfrm>
    </dsp:sp>
    <dsp:sp modelId="{9AEBB6B7-91C2-4B14-BBF8-3B55B3D959D9}">
      <dsp:nvSpPr>
        <dsp:cNvPr id="0" name=""/>
        <dsp:cNvSpPr/>
      </dsp:nvSpPr>
      <dsp:spPr>
        <a:xfrm rot="5400000">
          <a:off x="-109431" y="2736032"/>
          <a:ext cx="729542" cy="510679"/>
        </a:xfrm>
        <a:prstGeom prst="chevron">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kern="1200" dirty="0"/>
            <a:t>Step 5:</a:t>
          </a:r>
        </a:p>
      </dsp:txBody>
      <dsp:txXfrm rot="-5400000">
        <a:off x="1" y="2881941"/>
        <a:ext cx="510679" cy="218863"/>
      </dsp:txXfrm>
    </dsp:sp>
    <dsp:sp modelId="{FC389578-7EDB-4ABD-87B7-ACCBA249BF44}">
      <dsp:nvSpPr>
        <dsp:cNvPr id="0" name=""/>
        <dsp:cNvSpPr/>
      </dsp:nvSpPr>
      <dsp:spPr>
        <a:xfrm rot="5400000">
          <a:off x="5253748" y="-2116467"/>
          <a:ext cx="474202" cy="9960340"/>
        </a:xfrm>
        <a:prstGeom prst="round2Same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IN" sz="1900" kern="1200" spc="-25" dirty="0">
              <a:solidFill>
                <a:srgbClr val="FFFFFF"/>
              </a:solidFill>
              <a:latin typeface="Times New Roman"/>
              <a:cs typeface="Times New Roman"/>
            </a:rPr>
            <a:t>Application</a:t>
          </a:r>
          <a:r>
            <a:rPr lang="en-IN" sz="1900" kern="1200" spc="-38" dirty="0">
              <a:solidFill>
                <a:srgbClr val="FFFFFF"/>
              </a:solidFill>
              <a:latin typeface="Times New Roman"/>
              <a:cs typeface="Times New Roman"/>
            </a:rPr>
            <a:t> </a:t>
          </a:r>
          <a:r>
            <a:rPr lang="en-IN" sz="1900" kern="1200" dirty="0">
              <a:solidFill>
                <a:srgbClr val="FFFFFF"/>
              </a:solidFill>
              <a:latin typeface="Times New Roman"/>
              <a:cs typeface="Times New Roman"/>
            </a:rPr>
            <a:t>to</a:t>
          </a:r>
          <a:r>
            <a:rPr lang="en-IN" sz="1900" kern="1200" spc="-32" dirty="0">
              <a:solidFill>
                <a:srgbClr val="FFFFFF"/>
              </a:solidFill>
              <a:latin typeface="Times New Roman"/>
              <a:cs typeface="Times New Roman"/>
            </a:rPr>
            <a:t> </a:t>
          </a:r>
          <a:r>
            <a:rPr lang="en-IN" sz="1900" kern="1200" spc="-135" dirty="0">
              <a:solidFill>
                <a:srgbClr val="FFFFFF"/>
              </a:solidFill>
              <a:latin typeface="Times New Roman"/>
              <a:cs typeface="Times New Roman"/>
            </a:rPr>
            <a:t>IFSC</a:t>
          </a:r>
          <a:r>
            <a:rPr lang="en-IN" sz="1900" kern="1200" spc="-38" dirty="0">
              <a:solidFill>
                <a:srgbClr val="FFFFFF"/>
              </a:solidFill>
              <a:latin typeface="Times New Roman"/>
              <a:cs typeface="Times New Roman"/>
            </a:rPr>
            <a:t> </a:t>
          </a:r>
          <a:r>
            <a:rPr lang="en-IN" sz="1900" kern="1200" spc="-13" dirty="0">
              <a:solidFill>
                <a:srgbClr val="FFFFFF"/>
              </a:solidFill>
              <a:latin typeface="Times New Roman"/>
              <a:cs typeface="Times New Roman"/>
            </a:rPr>
            <a:t>Authority</a:t>
          </a:r>
          <a:endParaRPr lang="en-IN" sz="1900" kern="1200" dirty="0"/>
        </a:p>
      </dsp:txBody>
      <dsp:txXfrm rot="-5400000">
        <a:off x="510680" y="2649750"/>
        <a:ext cx="9937191" cy="427904"/>
      </dsp:txXfrm>
    </dsp:sp>
    <dsp:sp modelId="{52544BB8-807C-4E31-BA7A-21E98B6C4CB6}">
      <dsp:nvSpPr>
        <dsp:cNvPr id="0" name=""/>
        <dsp:cNvSpPr/>
      </dsp:nvSpPr>
      <dsp:spPr>
        <a:xfrm rot="5400000">
          <a:off x="-109431" y="3392207"/>
          <a:ext cx="729542" cy="510679"/>
        </a:xfrm>
        <a:prstGeom prst="chevron">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kern="1200" dirty="0"/>
            <a:t>Step 6:</a:t>
          </a:r>
        </a:p>
      </dsp:txBody>
      <dsp:txXfrm rot="-5400000">
        <a:off x="1" y="3538116"/>
        <a:ext cx="510679" cy="218863"/>
      </dsp:txXfrm>
    </dsp:sp>
    <dsp:sp modelId="{17B96FE9-F6D5-4C2E-8F8F-032830C2817D}">
      <dsp:nvSpPr>
        <dsp:cNvPr id="0" name=""/>
        <dsp:cNvSpPr/>
      </dsp:nvSpPr>
      <dsp:spPr>
        <a:xfrm rot="5400000">
          <a:off x="5253748" y="-1460293"/>
          <a:ext cx="474202" cy="9960340"/>
        </a:xfrm>
        <a:prstGeom prst="round2Same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spc="-167" dirty="0">
              <a:latin typeface="Times New Roman"/>
              <a:cs typeface="Times New Roman"/>
            </a:rPr>
            <a:t>SEZ</a:t>
          </a:r>
          <a:r>
            <a:rPr lang="en-US" sz="1900" kern="1200" spc="-83" dirty="0">
              <a:latin typeface="Times New Roman"/>
              <a:cs typeface="Times New Roman"/>
            </a:rPr>
            <a:t> </a:t>
          </a:r>
          <a:r>
            <a:rPr lang="en-US" sz="1900" kern="1200" spc="-13" dirty="0">
              <a:latin typeface="Times New Roman"/>
              <a:cs typeface="Times New Roman"/>
            </a:rPr>
            <a:t>Authority</a:t>
          </a:r>
          <a:r>
            <a:rPr lang="en-US" sz="1900" kern="1200" spc="-77" dirty="0">
              <a:latin typeface="Times New Roman"/>
              <a:cs typeface="Times New Roman"/>
            </a:rPr>
            <a:t> </a:t>
          </a:r>
          <a:r>
            <a:rPr lang="en-US" sz="1900" kern="1200" dirty="0">
              <a:latin typeface="Times New Roman"/>
              <a:cs typeface="Times New Roman"/>
            </a:rPr>
            <a:t>to</a:t>
          </a:r>
          <a:r>
            <a:rPr lang="en-US" sz="1900" kern="1200" spc="-77" dirty="0">
              <a:latin typeface="Times New Roman"/>
              <a:cs typeface="Times New Roman"/>
            </a:rPr>
            <a:t> </a:t>
          </a:r>
          <a:r>
            <a:rPr lang="en-US" sz="1900" kern="1200" dirty="0">
              <a:latin typeface="Times New Roman"/>
              <a:cs typeface="Times New Roman"/>
            </a:rPr>
            <a:t>issue</a:t>
          </a:r>
          <a:r>
            <a:rPr lang="en-US" sz="1900" kern="1200" spc="-77" dirty="0">
              <a:latin typeface="Times New Roman"/>
              <a:cs typeface="Times New Roman"/>
            </a:rPr>
            <a:t> </a:t>
          </a:r>
          <a:r>
            <a:rPr lang="en-US" sz="1900" kern="1200" spc="-25" dirty="0">
              <a:latin typeface="Times New Roman"/>
              <a:cs typeface="Times New Roman"/>
            </a:rPr>
            <a:t>Final</a:t>
          </a:r>
          <a:r>
            <a:rPr lang="en-US" sz="1900" kern="1200" spc="-77" dirty="0">
              <a:latin typeface="Times New Roman"/>
              <a:cs typeface="Times New Roman"/>
            </a:rPr>
            <a:t> </a:t>
          </a:r>
          <a:r>
            <a:rPr lang="en-US" sz="1900" kern="1200" dirty="0">
              <a:latin typeface="Times New Roman"/>
              <a:cs typeface="Times New Roman"/>
            </a:rPr>
            <a:t>Letter</a:t>
          </a:r>
          <a:r>
            <a:rPr lang="en-US" sz="1900" kern="1200" spc="-77" dirty="0">
              <a:latin typeface="Times New Roman"/>
              <a:cs typeface="Times New Roman"/>
            </a:rPr>
            <a:t> </a:t>
          </a:r>
          <a:r>
            <a:rPr lang="en-US" sz="1900" kern="1200" spc="-38" dirty="0">
              <a:latin typeface="Times New Roman"/>
              <a:cs typeface="Times New Roman"/>
            </a:rPr>
            <a:t>of</a:t>
          </a:r>
          <a:r>
            <a:rPr lang="en-US" sz="1900" kern="1200" spc="-77" dirty="0">
              <a:latin typeface="Times New Roman"/>
              <a:cs typeface="Times New Roman"/>
            </a:rPr>
            <a:t> </a:t>
          </a:r>
          <a:r>
            <a:rPr lang="en-US" sz="1900" kern="1200" spc="-38" dirty="0">
              <a:latin typeface="Times New Roman"/>
              <a:cs typeface="Times New Roman"/>
            </a:rPr>
            <a:t>Approval</a:t>
          </a:r>
          <a:r>
            <a:rPr lang="en-US" sz="1900" kern="1200" spc="-77" dirty="0">
              <a:latin typeface="Times New Roman"/>
              <a:cs typeface="Times New Roman"/>
            </a:rPr>
            <a:t> </a:t>
          </a:r>
          <a:r>
            <a:rPr lang="en-US" sz="1900" kern="1200" spc="-13" dirty="0">
              <a:latin typeface="Times New Roman"/>
              <a:cs typeface="Times New Roman"/>
            </a:rPr>
            <a:t>(LoA)</a:t>
          </a:r>
          <a:endParaRPr lang="en-IN" sz="1900" kern="1200" dirty="0"/>
        </a:p>
      </dsp:txBody>
      <dsp:txXfrm rot="-5400000">
        <a:off x="510680" y="3305924"/>
        <a:ext cx="9937191" cy="427904"/>
      </dsp:txXfrm>
    </dsp:sp>
    <dsp:sp modelId="{A153C407-4689-4377-8B35-D771E9559DA3}">
      <dsp:nvSpPr>
        <dsp:cNvPr id="0" name=""/>
        <dsp:cNvSpPr/>
      </dsp:nvSpPr>
      <dsp:spPr>
        <a:xfrm rot="5400000">
          <a:off x="-109431" y="4048381"/>
          <a:ext cx="729542" cy="510679"/>
        </a:xfrm>
        <a:prstGeom prst="chevron">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kern="1200" dirty="0"/>
            <a:t>Step 7:</a:t>
          </a:r>
        </a:p>
      </dsp:txBody>
      <dsp:txXfrm rot="-5400000">
        <a:off x="1" y="4194290"/>
        <a:ext cx="510679" cy="218863"/>
      </dsp:txXfrm>
    </dsp:sp>
    <dsp:sp modelId="{30330756-EEEC-4E82-97F3-349934FD4FC3}">
      <dsp:nvSpPr>
        <dsp:cNvPr id="0" name=""/>
        <dsp:cNvSpPr/>
      </dsp:nvSpPr>
      <dsp:spPr>
        <a:xfrm rot="5400000">
          <a:off x="5253748" y="-804118"/>
          <a:ext cx="474202" cy="9960340"/>
        </a:xfrm>
        <a:prstGeom prst="round2Same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spc="-13" dirty="0">
              <a:solidFill>
                <a:srgbClr val="FFFFFF"/>
              </a:solidFill>
              <a:latin typeface="Times New Roman"/>
              <a:cs typeface="Times New Roman"/>
            </a:rPr>
            <a:t>Finalization</a:t>
          </a:r>
          <a:r>
            <a:rPr lang="en-US" sz="1900" kern="1200" dirty="0">
              <a:solidFill>
                <a:srgbClr val="FFFFFF"/>
              </a:solidFill>
              <a:latin typeface="Times New Roman"/>
              <a:cs typeface="Times New Roman"/>
            </a:rPr>
            <a:t>	</a:t>
          </a:r>
          <a:r>
            <a:rPr lang="en-US" sz="1900" kern="1200" spc="-32" dirty="0">
              <a:solidFill>
                <a:srgbClr val="FFFFFF"/>
              </a:solidFill>
              <a:latin typeface="Times New Roman"/>
              <a:cs typeface="Times New Roman"/>
            </a:rPr>
            <a:t>of</a:t>
          </a:r>
          <a:r>
            <a:rPr lang="en-US" sz="1900" kern="1200" dirty="0">
              <a:solidFill>
                <a:srgbClr val="FFFFFF"/>
              </a:solidFill>
              <a:latin typeface="Times New Roman"/>
              <a:cs typeface="Times New Roman"/>
            </a:rPr>
            <a:t>	</a:t>
          </a:r>
          <a:r>
            <a:rPr lang="en-US" sz="1900" kern="1200" spc="-13" dirty="0">
              <a:solidFill>
                <a:srgbClr val="FFFFFF"/>
              </a:solidFill>
              <a:latin typeface="Times New Roman"/>
              <a:cs typeface="Times New Roman"/>
            </a:rPr>
            <a:t>space</a:t>
          </a:r>
          <a:r>
            <a:rPr lang="en-US" sz="1900" kern="1200" dirty="0">
              <a:solidFill>
                <a:srgbClr val="FFFFFF"/>
              </a:solidFill>
              <a:latin typeface="Times New Roman"/>
              <a:cs typeface="Times New Roman"/>
            </a:rPr>
            <a:t>	</a:t>
          </a:r>
          <a:r>
            <a:rPr lang="en-US" sz="1900" kern="1200" spc="-25" dirty="0">
              <a:solidFill>
                <a:srgbClr val="FFFFFF"/>
              </a:solidFill>
              <a:latin typeface="Times New Roman"/>
              <a:cs typeface="Times New Roman"/>
            </a:rPr>
            <a:t>with</a:t>
          </a:r>
          <a:r>
            <a:rPr lang="en-US" sz="1900" kern="1200" dirty="0">
              <a:solidFill>
                <a:srgbClr val="FFFFFF"/>
              </a:solidFill>
              <a:latin typeface="Times New Roman"/>
              <a:cs typeface="Times New Roman"/>
            </a:rPr>
            <a:t>	</a:t>
          </a:r>
          <a:r>
            <a:rPr lang="en-US" sz="1900" kern="1200" spc="-32" dirty="0">
              <a:solidFill>
                <a:srgbClr val="FFFFFF"/>
              </a:solidFill>
              <a:latin typeface="Times New Roman"/>
              <a:cs typeface="Times New Roman"/>
            </a:rPr>
            <a:t>the</a:t>
          </a:r>
          <a:r>
            <a:rPr lang="en-US" sz="1900" kern="1200" dirty="0">
              <a:solidFill>
                <a:srgbClr val="FFFFFF"/>
              </a:solidFill>
              <a:latin typeface="Times New Roman"/>
              <a:cs typeface="Times New Roman"/>
            </a:rPr>
            <a:t>	</a:t>
          </a:r>
          <a:r>
            <a:rPr lang="en-US" sz="1900" kern="1200" spc="-13" dirty="0">
              <a:solidFill>
                <a:srgbClr val="FFFFFF"/>
              </a:solidFill>
              <a:latin typeface="Times New Roman"/>
              <a:cs typeface="Times New Roman"/>
            </a:rPr>
            <a:t>developer</a:t>
          </a:r>
          <a:r>
            <a:rPr lang="en-US" sz="1900" kern="1200" dirty="0">
              <a:solidFill>
                <a:srgbClr val="FFFFFF"/>
              </a:solidFill>
              <a:latin typeface="Times New Roman"/>
              <a:cs typeface="Times New Roman"/>
            </a:rPr>
            <a:t>	</a:t>
          </a:r>
          <a:r>
            <a:rPr lang="en-US" sz="1900" kern="1200" spc="-32" dirty="0">
              <a:solidFill>
                <a:srgbClr val="FFFFFF"/>
              </a:solidFill>
              <a:latin typeface="Times New Roman"/>
              <a:cs typeface="Times New Roman"/>
            </a:rPr>
            <a:t>and </a:t>
          </a:r>
          <a:r>
            <a:rPr lang="en-US" sz="1900" kern="1200" dirty="0">
              <a:solidFill>
                <a:srgbClr val="FFFFFF"/>
              </a:solidFill>
              <a:latin typeface="Times New Roman"/>
              <a:cs typeface="Times New Roman"/>
            </a:rPr>
            <a:t>entering</a:t>
          </a:r>
          <a:r>
            <a:rPr lang="en-US" sz="1900" kern="1200" spc="32" dirty="0">
              <a:solidFill>
                <a:srgbClr val="FFFFFF"/>
              </a:solidFill>
              <a:latin typeface="Times New Roman"/>
              <a:cs typeface="Times New Roman"/>
            </a:rPr>
            <a:t> </a:t>
          </a:r>
          <a:r>
            <a:rPr lang="en-US" sz="1900" kern="1200" dirty="0">
              <a:solidFill>
                <a:srgbClr val="FFFFFF"/>
              </a:solidFill>
              <a:latin typeface="Times New Roman"/>
              <a:cs typeface="Times New Roman"/>
            </a:rPr>
            <a:t>into</a:t>
          </a:r>
          <a:r>
            <a:rPr lang="en-US" sz="1900" kern="1200" spc="32" dirty="0">
              <a:solidFill>
                <a:srgbClr val="FFFFFF"/>
              </a:solidFill>
              <a:latin typeface="Times New Roman"/>
              <a:cs typeface="Times New Roman"/>
            </a:rPr>
            <a:t> </a:t>
          </a:r>
          <a:r>
            <a:rPr lang="en-US" sz="1900" kern="1200" dirty="0">
              <a:solidFill>
                <a:srgbClr val="FFFFFF"/>
              </a:solidFill>
              <a:latin typeface="Times New Roman"/>
              <a:cs typeface="Times New Roman"/>
            </a:rPr>
            <a:t>an</a:t>
          </a:r>
          <a:r>
            <a:rPr lang="en-US" sz="1900" kern="1200" spc="32" dirty="0">
              <a:solidFill>
                <a:srgbClr val="FFFFFF"/>
              </a:solidFill>
              <a:latin typeface="Times New Roman"/>
              <a:cs typeface="Times New Roman"/>
            </a:rPr>
            <a:t> </a:t>
          </a:r>
          <a:r>
            <a:rPr lang="en-US" sz="1900" kern="1200" spc="-13" dirty="0">
              <a:solidFill>
                <a:srgbClr val="FFFFFF"/>
              </a:solidFill>
              <a:latin typeface="Times New Roman"/>
              <a:cs typeface="Times New Roman"/>
            </a:rPr>
            <a:t>agreement</a:t>
          </a:r>
          <a:endParaRPr lang="en-IN" sz="1900" kern="1200" dirty="0"/>
        </a:p>
      </dsp:txBody>
      <dsp:txXfrm rot="-5400000">
        <a:off x="510680" y="3962099"/>
        <a:ext cx="9937191" cy="427904"/>
      </dsp:txXfrm>
    </dsp:sp>
    <dsp:sp modelId="{A7FF63E1-C6CD-4FF6-BEE4-492855A59B8C}">
      <dsp:nvSpPr>
        <dsp:cNvPr id="0" name=""/>
        <dsp:cNvSpPr/>
      </dsp:nvSpPr>
      <dsp:spPr>
        <a:xfrm rot="5400000">
          <a:off x="-109431" y="4704555"/>
          <a:ext cx="729542" cy="510679"/>
        </a:xfrm>
        <a:prstGeom prst="chevron">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IN" sz="1200" kern="1200" dirty="0"/>
            <a:t>Step 8:</a:t>
          </a:r>
        </a:p>
      </dsp:txBody>
      <dsp:txXfrm rot="-5400000">
        <a:off x="1" y="4850464"/>
        <a:ext cx="510679" cy="218863"/>
      </dsp:txXfrm>
    </dsp:sp>
    <dsp:sp modelId="{803133B9-AFB3-4823-9C07-03D45A58C0E8}">
      <dsp:nvSpPr>
        <dsp:cNvPr id="0" name=""/>
        <dsp:cNvSpPr/>
      </dsp:nvSpPr>
      <dsp:spPr>
        <a:xfrm rot="5400000">
          <a:off x="5253748" y="-147944"/>
          <a:ext cx="474202" cy="9960340"/>
        </a:xfrm>
        <a:prstGeom prst="round2Same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Times New Roman"/>
              <a:cs typeface="Times New Roman"/>
            </a:rPr>
            <a:t>Obtaining</a:t>
          </a:r>
          <a:r>
            <a:rPr lang="en-US" sz="1900" kern="1200" spc="353" dirty="0">
              <a:latin typeface="Times New Roman"/>
              <a:cs typeface="Times New Roman"/>
            </a:rPr>
            <a:t> </a:t>
          </a:r>
          <a:r>
            <a:rPr lang="en-US" sz="1900" kern="1200" dirty="0">
              <a:latin typeface="Times New Roman"/>
              <a:cs typeface="Times New Roman"/>
            </a:rPr>
            <a:t>approval</a:t>
          </a:r>
          <a:r>
            <a:rPr lang="en-US" sz="1900" kern="1200" spc="359" dirty="0">
              <a:latin typeface="Times New Roman"/>
              <a:cs typeface="Times New Roman"/>
            </a:rPr>
            <a:t> </a:t>
          </a:r>
          <a:r>
            <a:rPr lang="en-US" sz="1900" kern="1200" dirty="0">
              <a:latin typeface="Times New Roman"/>
              <a:cs typeface="Times New Roman"/>
            </a:rPr>
            <a:t>from</a:t>
          </a:r>
          <a:r>
            <a:rPr lang="en-US" sz="1900" kern="1200" spc="359" dirty="0">
              <a:latin typeface="Times New Roman"/>
              <a:cs typeface="Times New Roman"/>
            </a:rPr>
            <a:t> </a:t>
          </a:r>
          <a:r>
            <a:rPr lang="en-US" sz="1900" kern="1200" dirty="0">
              <a:latin typeface="Times New Roman"/>
              <a:cs typeface="Times New Roman"/>
            </a:rPr>
            <a:t>financial</a:t>
          </a:r>
          <a:r>
            <a:rPr lang="en-US" sz="1900" kern="1200" spc="359" dirty="0">
              <a:latin typeface="Times New Roman"/>
              <a:cs typeface="Times New Roman"/>
            </a:rPr>
            <a:t> </a:t>
          </a:r>
          <a:r>
            <a:rPr lang="en-US" sz="1900" kern="1200" dirty="0">
              <a:latin typeface="Times New Roman"/>
              <a:cs typeface="Times New Roman"/>
            </a:rPr>
            <a:t>services</a:t>
          </a:r>
          <a:r>
            <a:rPr lang="en-US" sz="1900" kern="1200" spc="353" dirty="0">
              <a:latin typeface="Times New Roman"/>
              <a:cs typeface="Times New Roman"/>
            </a:rPr>
            <a:t> </a:t>
          </a:r>
          <a:r>
            <a:rPr lang="en-US" sz="1900" kern="1200" spc="-13" dirty="0">
              <a:latin typeface="Times New Roman"/>
              <a:cs typeface="Times New Roman"/>
            </a:rPr>
            <a:t>regulator </a:t>
          </a:r>
          <a:r>
            <a:rPr lang="en-US" sz="1900" kern="1200" dirty="0">
              <a:latin typeface="Times New Roman"/>
              <a:cs typeface="Times New Roman"/>
            </a:rPr>
            <a:t>and</a:t>
          </a:r>
          <a:r>
            <a:rPr lang="en-US" sz="1900" kern="1200" spc="19" dirty="0">
              <a:latin typeface="Times New Roman"/>
              <a:cs typeface="Times New Roman"/>
            </a:rPr>
            <a:t> </a:t>
          </a:r>
          <a:r>
            <a:rPr lang="en-US" sz="1900" kern="1200" dirty="0">
              <a:latin typeface="Times New Roman"/>
              <a:cs typeface="Times New Roman"/>
            </a:rPr>
            <a:t>commencement</a:t>
          </a:r>
          <a:r>
            <a:rPr lang="en-US" sz="1900" kern="1200" spc="25" dirty="0">
              <a:latin typeface="Times New Roman"/>
              <a:cs typeface="Times New Roman"/>
            </a:rPr>
            <a:t> </a:t>
          </a:r>
          <a:r>
            <a:rPr lang="en-US" sz="1900" kern="1200" spc="-38" dirty="0">
              <a:latin typeface="Times New Roman"/>
              <a:cs typeface="Times New Roman"/>
            </a:rPr>
            <a:t>of</a:t>
          </a:r>
          <a:r>
            <a:rPr lang="en-US" sz="1900" kern="1200" spc="19" dirty="0">
              <a:latin typeface="Times New Roman"/>
              <a:cs typeface="Times New Roman"/>
            </a:rPr>
            <a:t> </a:t>
          </a:r>
          <a:r>
            <a:rPr lang="en-US" sz="1900" kern="1200" spc="-13" dirty="0">
              <a:latin typeface="Times New Roman"/>
              <a:cs typeface="Times New Roman"/>
            </a:rPr>
            <a:t>business</a:t>
          </a:r>
          <a:endParaRPr lang="en-IN" sz="1900" kern="1200" dirty="0"/>
        </a:p>
      </dsp:txBody>
      <dsp:txXfrm rot="-5400000">
        <a:off x="510680" y="4618273"/>
        <a:ext cx="9937191" cy="4279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B41A0D-1745-4B71-A177-B5F0D9EDA7AB}">
      <dsp:nvSpPr>
        <dsp:cNvPr id="0" name=""/>
        <dsp:cNvSpPr/>
      </dsp:nvSpPr>
      <dsp:spPr>
        <a:xfrm>
          <a:off x="2540" y="230999"/>
          <a:ext cx="2476500" cy="4320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IN" sz="1500" kern="1200" dirty="0"/>
            <a:t>Commercial Banking</a:t>
          </a:r>
        </a:p>
      </dsp:txBody>
      <dsp:txXfrm>
        <a:off x="2540" y="230999"/>
        <a:ext cx="2476500" cy="432000"/>
      </dsp:txXfrm>
    </dsp:sp>
    <dsp:sp modelId="{871F95B6-9687-4C24-920C-504E9181127F}">
      <dsp:nvSpPr>
        <dsp:cNvPr id="0" name=""/>
        <dsp:cNvSpPr/>
      </dsp:nvSpPr>
      <dsp:spPr>
        <a:xfrm>
          <a:off x="2540" y="662999"/>
          <a:ext cx="2476500" cy="2511675"/>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ECB and Trade Finance</a:t>
          </a:r>
          <a:endParaRPr lang="en-IN" sz="1500" kern="1200" dirty="0"/>
        </a:p>
        <a:p>
          <a:pPr marL="114300" lvl="1" indent="-114300" algn="l" defTabSz="666750">
            <a:lnSpc>
              <a:spcPct val="90000"/>
            </a:lnSpc>
            <a:spcBef>
              <a:spcPct val="0"/>
            </a:spcBef>
            <a:spcAft>
              <a:spcPct val="15000"/>
            </a:spcAft>
            <a:buChar char="•"/>
          </a:pPr>
          <a:r>
            <a:rPr lang="en-US" sz="1500" kern="1200" dirty="0"/>
            <a:t>Factoring Services</a:t>
          </a:r>
          <a:endParaRPr lang="en-IN" sz="1500" kern="1200" dirty="0"/>
        </a:p>
        <a:p>
          <a:pPr marL="114300" lvl="1" indent="-114300" algn="l" defTabSz="666750">
            <a:lnSpc>
              <a:spcPct val="90000"/>
            </a:lnSpc>
            <a:spcBef>
              <a:spcPct val="0"/>
            </a:spcBef>
            <a:spcAft>
              <a:spcPct val="15000"/>
            </a:spcAft>
            <a:buChar char="•"/>
          </a:pPr>
          <a:r>
            <a:rPr lang="en-US" sz="1500" kern="1200" dirty="0"/>
            <a:t>Guarantee and Indemnity Business</a:t>
          </a:r>
          <a:endParaRPr lang="en-IN" sz="1500" kern="1200" dirty="0"/>
        </a:p>
        <a:p>
          <a:pPr marL="114300" lvl="1" indent="-114300" algn="l" defTabSz="666750">
            <a:lnSpc>
              <a:spcPct val="90000"/>
            </a:lnSpc>
            <a:spcBef>
              <a:spcPct val="0"/>
            </a:spcBef>
            <a:spcAft>
              <a:spcPct val="15000"/>
            </a:spcAft>
            <a:buChar char="•"/>
          </a:pPr>
          <a:r>
            <a:rPr lang="en-US" sz="1500" kern="1200" dirty="0"/>
            <a:t>Equipment Leasing</a:t>
          </a:r>
          <a:endParaRPr lang="en-IN" sz="1500" kern="1200" dirty="0"/>
        </a:p>
        <a:p>
          <a:pPr marL="114300" lvl="1" indent="-114300" algn="l" defTabSz="666750">
            <a:lnSpc>
              <a:spcPct val="90000"/>
            </a:lnSpc>
            <a:spcBef>
              <a:spcPct val="0"/>
            </a:spcBef>
            <a:spcAft>
              <a:spcPct val="15000"/>
            </a:spcAft>
            <a:buChar char="•"/>
          </a:pPr>
          <a:r>
            <a:rPr lang="en-US" sz="1500" kern="1200" dirty="0"/>
            <a:t>Structured Deposits</a:t>
          </a:r>
          <a:endParaRPr lang="en-IN" sz="1500" kern="1200" dirty="0"/>
        </a:p>
        <a:p>
          <a:pPr marL="114300" lvl="1" indent="-114300" algn="l" defTabSz="666750">
            <a:lnSpc>
              <a:spcPct val="90000"/>
            </a:lnSpc>
            <a:spcBef>
              <a:spcPct val="0"/>
            </a:spcBef>
            <a:spcAft>
              <a:spcPct val="15000"/>
            </a:spcAft>
            <a:buChar char="•"/>
          </a:pPr>
          <a:r>
            <a:rPr lang="en-US" sz="1500" kern="1200" dirty="0"/>
            <a:t>Credit Enhancement/Insurance</a:t>
          </a:r>
          <a:endParaRPr lang="en-IN" sz="1500" kern="1200" dirty="0"/>
        </a:p>
        <a:p>
          <a:pPr marL="114300" lvl="1" indent="-114300" algn="l" defTabSz="666750">
            <a:lnSpc>
              <a:spcPct val="90000"/>
            </a:lnSpc>
            <a:spcBef>
              <a:spcPct val="0"/>
            </a:spcBef>
            <a:spcAft>
              <a:spcPct val="15000"/>
            </a:spcAft>
            <a:buChar char="•"/>
          </a:pPr>
          <a:r>
            <a:rPr lang="en-US" sz="1500" kern="1200" dirty="0"/>
            <a:t>Risk Mitigation / Participation</a:t>
          </a:r>
          <a:endParaRPr lang="en-IN" sz="1500" kern="1200" dirty="0"/>
        </a:p>
      </dsp:txBody>
      <dsp:txXfrm>
        <a:off x="2540" y="662999"/>
        <a:ext cx="2476500" cy="2511675"/>
      </dsp:txXfrm>
    </dsp:sp>
    <dsp:sp modelId="{C9008084-11A3-4640-8E45-1BECDF42D265}">
      <dsp:nvSpPr>
        <dsp:cNvPr id="0" name=""/>
        <dsp:cNvSpPr/>
      </dsp:nvSpPr>
      <dsp:spPr>
        <a:xfrm>
          <a:off x="2825750" y="230999"/>
          <a:ext cx="2476500" cy="4320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IN" sz="1500" kern="1200" dirty="0"/>
            <a:t>Services</a:t>
          </a:r>
        </a:p>
      </dsp:txBody>
      <dsp:txXfrm>
        <a:off x="2825750" y="230999"/>
        <a:ext cx="2476500" cy="432000"/>
      </dsp:txXfrm>
    </dsp:sp>
    <dsp:sp modelId="{EEABE105-F77E-49BC-8861-75A97A731155}">
      <dsp:nvSpPr>
        <dsp:cNvPr id="0" name=""/>
        <dsp:cNvSpPr/>
      </dsp:nvSpPr>
      <dsp:spPr>
        <a:xfrm>
          <a:off x="2825750" y="662999"/>
          <a:ext cx="2476500" cy="2511675"/>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Underwriting the Subscription of Funds</a:t>
          </a:r>
          <a:endParaRPr lang="en-IN" sz="1500" kern="1200" dirty="0"/>
        </a:p>
        <a:p>
          <a:pPr marL="114300" lvl="1" indent="-114300" algn="l" defTabSz="666750">
            <a:lnSpc>
              <a:spcPct val="90000"/>
            </a:lnSpc>
            <a:spcBef>
              <a:spcPct val="0"/>
            </a:spcBef>
            <a:spcAft>
              <a:spcPct val="15000"/>
            </a:spcAft>
            <a:buChar char="•"/>
          </a:pPr>
          <a:r>
            <a:rPr lang="en-US" sz="1500" kern="1200" dirty="0"/>
            <a:t>Custodian of Securities</a:t>
          </a:r>
          <a:endParaRPr lang="en-IN" sz="1500" kern="1200" dirty="0"/>
        </a:p>
        <a:p>
          <a:pPr marL="114300" lvl="1" indent="-114300" algn="l" defTabSz="666750">
            <a:lnSpc>
              <a:spcPct val="90000"/>
            </a:lnSpc>
            <a:spcBef>
              <a:spcPct val="0"/>
            </a:spcBef>
            <a:spcAft>
              <a:spcPct val="15000"/>
            </a:spcAft>
            <a:buChar char="•"/>
          </a:pPr>
          <a:r>
            <a:rPr lang="en-US" sz="1500" kern="1200" dirty="0"/>
            <a:t>Trustee and Fiduciary Services</a:t>
          </a:r>
          <a:endParaRPr lang="en-IN" sz="1500" kern="1200" dirty="0"/>
        </a:p>
        <a:p>
          <a:pPr marL="114300" lvl="1" indent="-114300" algn="l" defTabSz="666750">
            <a:lnSpc>
              <a:spcPct val="90000"/>
            </a:lnSpc>
            <a:spcBef>
              <a:spcPct val="0"/>
            </a:spcBef>
            <a:spcAft>
              <a:spcPct val="15000"/>
            </a:spcAft>
            <a:buChar char="•"/>
          </a:pPr>
          <a:r>
            <a:rPr lang="en-US" sz="1500" kern="1200" dirty="0"/>
            <a:t>Portfolio Management Services(PMS)</a:t>
          </a:r>
          <a:endParaRPr lang="en-IN" sz="1500" kern="1200" dirty="0"/>
        </a:p>
      </dsp:txBody>
      <dsp:txXfrm>
        <a:off x="2825750" y="662999"/>
        <a:ext cx="2476500" cy="2511675"/>
      </dsp:txXfrm>
    </dsp:sp>
    <dsp:sp modelId="{F736F7F1-73FE-4E1A-A6DE-A37F1460F6BF}">
      <dsp:nvSpPr>
        <dsp:cNvPr id="0" name=""/>
        <dsp:cNvSpPr/>
      </dsp:nvSpPr>
      <dsp:spPr>
        <a:xfrm>
          <a:off x="5648960" y="230999"/>
          <a:ext cx="2476500" cy="4320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IN" sz="1500" kern="1200" dirty="0"/>
            <a:t>Retail Banking</a:t>
          </a:r>
        </a:p>
      </dsp:txBody>
      <dsp:txXfrm>
        <a:off x="5648960" y="230999"/>
        <a:ext cx="2476500" cy="432000"/>
      </dsp:txXfrm>
    </dsp:sp>
    <dsp:sp modelId="{64A2B01B-B1CA-44DC-984F-ED2633F5753D}">
      <dsp:nvSpPr>
        <dsp:cNvPr id="0" name=""/>
        <dsp:cNvSpPr/>
      </dsp:nvSpPr>
      <dsp:spPr>
        <a:xfrm>
          <a:off x="5648960" y="662999"/>
          <a:ext cx="2476500" cy="2511675"/>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Private and Wealth Banking</a:t>
          </a:r>
          <a:endParaRPr lang="en-IN" sz="1500" kern="1200" dirty="0"/>
        </a:p>
        <a:p>
          <a:pPr marL="114300" lvl="1" indent="-114300" algn="l" defTabSz="666750">
            <a:lnSpc>
              <a:spcPct val="90000"/>
            </a:lnSpc>
            <a:spcBef>
              <a:spcPct val="0"/>
            </a:spcBef>
            <a:spcAft>
              <a:spcPct val="15000"/>
            </a:spcAft>
            <a:buChar char="•"/>
          </a:pPr>
          <a:r>
            <a:rPr lang="en-US" sz="1500" kern="1200" dirty="0"/>
            <a:t>Structured Deposits</a:t>
          </a:r>
          <a:endParaRPr lang="en-IN" sz="1500" kern="1200" dirty="0"/>
        </a:p>
        <a:p>
          <a:pPr marL="114300" lvl="1" indent="-114300" algn="l" defTabSz="666750">
            <a:lnSpc>
              <a:spcPct val="90000"/>
            </a:lnSpc>
            <a:spcBef>
              <a:spcPct val="0"/>
            </a:spcBef>
            <a:spcAft>
              <a:spcPct val="15000"/>
            </a:spcAft>
            <a:buChar char="•"/>
          </a:pPr>
          <a:r>
            <a:rPr lang="en-US" sz="1500" kern="1200" dirty="0"/>
            <a:t>Distributor of Mutual Fund Units, Insurance, and Other Financial Products</a:t>
          </a:r>
          <a:endParaRPr lang="en-IN" sz="1500" kern="1200" dirty="0"/>
        </a:p>
        <a:p>
          <a:pPr marL="114300" lvl="1" indent="-114300" algn="l" defTabSz="666750">
            <a:lnSpc>
              <a:spcPct val="90000"/>
            </a:lnSpc>
            <a:spcBef>
              <a:spcPct val="0"/>
            </a:spcBef>
            <a:spcAft>
              <a:spcPct val="15000"/>
            </a:spcAft>
            <a:buChar char="•"/>
          </a:pPr>
          <a:r>
            <a:rPr lang="en-US" sz="1500" kern="1200" dirty="0"/>
            <a:t>Investment Advisory Services</a:t>
          </a:r>
          <a:endParaRPr lang="en-IN" sz="1500" kern="1200" dirty="0"/>
        </a:p>
      </dsp:txBody>
      <dsp:txXfrm>
        <a:off x="5648960" y="662999"/>
        <a:ext cx="2476500" cy="25116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B41A0D-1745-4B71-A177-B5F0D9EDA7AB}">
      <dsp:nvSpPr>
        <dsp:cNvPr id="0" name=""/>
        <dsp:cNvSpPr/>
      </dsp:nvSpPr>
      <dsp:spPr>
        <a:xfrm>
          <a:off x="2540" y="86197"/>
          <a:ext cx="2476500" cy="6969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dirty="0"/>
            <a:t>International Bullion Exchange (IBE) and Precious Metals</a:t>
          </a:r>
          <a:endParaRPr lang="en-IN" sz="1400" kern="1200" dirty="0"/>
        </a:p>
      </dsp:txBody>
      <dsp:txXfrm>
        <a:off x="2540" y="86197"/>
        <a:ext cx="2476500" cy="696900"/>
      </dsp:txXfrm>
    </dsp:sp>
    <dsp:sp modelId="{871F95B6-9687-4C24-920C-504E9181127F}">
      <dsp:nvSpPr>
        <dsp:cNvPr id="0" name=""/>
        <dsp:cNvSpPr/>
      </dsp:nvSpPr>
      <dsp:spPr>
        <a:xfrm>
          <a:off x="2540" y="783097"/>
          <a:ext cx="2476500" cy="2536379"/>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Importation of Bullion through IBE</a:t>
          </a:r>
          <a:endParaRPr lang="en-IN" sz="1400" kern="1200" dirty="0"/>
        </a:p>
        <a:p>
          <a:pPr marL="114300" lvl="1" indent="-114300" algn="l" defTabSz="622300">
            <a:lnSpc>
              <a:spcPct val="90000"/>
            </a:lnSpc>
            <a:spcBef>
              <a:spcPct val="0"/>
            </a:spcBef>
            <a:spcAft>
              <a:spcPct val="15000"/>
            </a:spcAft>
            <a:buChar char="•"/>
          </a:pPr>
          <a:r>
            <a:rPr lang="en-US" sz="1400" kern="1200" dirty="0"/>
            <a:t>Leasing, Market Making, Hedging and Trading in Spot / Derivative in Bullion</a:t>
          </a:r>
          <a:endParaRPr lang="en-IN" sz="1400" kern="1200" dirty="0"/>
        </a:p>
        <a:p>
          <a:pPr marL="114300" lvl="1" indent="-114300" algn="l" defTabSz="622300">
            <a:lnSpc>
              <a:spcPct val="90000"/>
            </a:lnSpc>
            <a:spcBef>
              <a:spcPct val="0"/>
            </a:spcBef>
            <a:spcAft>
              <a:spcPct val="15000"/>
            </a:spcAft>
            <a:buChar char="•"/>
          </a:pPr>
          <a:r>
            <a:rPr lang="en-US" sz="1400" kern="1200" dirty="0"/>
            <a:t>Bullion Depository</a:t>
          </a:r>
          <a:endParaRPr lang="en-IN" sz="1400" kern="1200" dirty="0"/>
        </a:p>
        <a:p>
          <a:pPr marL="114300" lvl="1" indent="-114300" algn="l" defTabSz="622300">
            <a:lnSpc>
              <a:spcPct val="90000"/>
            </a:lnSpc>
            <a:spcBef>
              <a:spcPct val="0"/>
            </a:spcBef>
            <a:spcAft>
              <a:spcPct val="15000"/>
            </a:spcAft>
            <a:buChar char="•"/>
          </a:pPr>
          <a:r>
            <a:rPr lang="en-US" sz="1400" kern="1200" dirty="0"/>
            <a:t>Receipt Financing</a:t>
          </a:r>
          <a:endParaRPr lang="en-IN" sz="1400" kern="1200" dirty="0"/>
        </a:p>
        <a:p>
          <a:pPr marL="114300" lvl="1" indent="-114300" algn="l" defTabSz="622300">
            <a:lnSpc>
              <a:spcPct val="90000"/>
            </a:lnSpc>
            <a:spcBef>
              <a:spcPct val="0"/>
            </a:spcBef>
            <a:spcAft>
              <a:spcPct val="15000"/>
            </a:spcAft>
            <a:buChar char="•"/>
          </a:pPr>
          <a:r>
            <a:rPr lang="en-US" sz="1400" kern="1200" dirty="0"/>
            <a:t>Gold Saving Account (Retail)</a:t>
          </a:r>
          <a:endParaRPr lang="en-IN" sz="1400" kern="1200" dirty="0"/>
        </a:p>
        <a:p>
          <a:pPr marL="114300" lvl="1" indent="-114300" algn="l" defTabSz="622300">
            <a:lnSpc>
              <a:spcPct val="90000"/>
            </a:lnSpc>
            <a:spcBef>
              <a:spcPct val="0"/>
            </a:spcBef>
            <a:spcAft>
              <a:spcPct val="15000"/>
            </a:spcAft>
            <a:buChar char="•"/>
          </a:pPr>
          <a:r>
            <a:rPr lang="en-US" sz="1400" kern="1200" dirty="0"/>
            <a:t>Gold Accumulation Plans(Retail)</a:t>
          </a:r>
          <a:endParaRPr lang="en-IN" sz="1400" kern="1200" dirty="0"/>
        </a:p>
      </dsp:txBody>
      <dsp:txXfrm>
        <a:off x="2540" y="783097"/>
        <a:ext cx="2476500" cy="2536379"/>
      </dsp:txXfrm>
    </dsp:sp>
    <dsp:sp modelId="{C9008084-11A3-4640-8E45-1BECDF42D265}">
      <dsp:nvSpPr>
        <dsp:cNvPr id="0" name=""/>
        <dsp:cNvSpPr/>
      </dsp:nvSpPr>
      <dsp:spPr>
        <a:xfrm>
          <a:off x="2825750" y="86197"/>
          <a:ext cx="2476500" cy="6969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IN" sz="1400" kern="1200" dirty="0"/>
            <a:t>Capital Markets</a:t>
          </a:r>
        </a:p>
      </dsp:txBody>
      <dsp:txXfrm>
        <a:off x="2825750" y="86197"/>
        <a:ext cx="2476500" cy="696900"/>
      </dsp:txXfrm>
    </dsp:sp>
    <dsp:sp modelId="{EEABE105-F77E-49BC-8861-75A97A731155}">
      <dsp:nvSpPr>
        <dsp:cNvPr id="0" name=""/>
        <dsp:cNvSpPr/>
      </dsp:nvSpPr>
      <dsp:spPr>
        <a:xfrm>
          <a:off x="2825750" y="783097"/>
          <a:ext cx="2476500" cy="2536379"/>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Investment Banking</a:t>
          </a:r>
          <a:endParaRPr lang="en-IN" sz="1400" kern="1200" dirty="0"/>
        </a:p>
        <a:p>
          <a:pPr marL="114300" lvl="1" indent="-114300" algn="l" defTabSz="622300">
            <a:lnSpc>
              <a:spcPct val="90000"/>
            </a:lnSpc>
            <a:spcBef>
              <a:spcPct val="0"/>
            </a:spcBef>
            <a:spcAft>
              <a:spcPct val="15000"/>
            </a:spcAft>
            <a:buChar char="•"/>
          </a:pPr>
          <a:r>
            <a:rPr lang="en-US" sz="1400" kern="1200" dirty="0"/>
            <a:t>Act as Primary Dealer Derivatives including NDFs: Market Maker</a:t>
          </a:r>
          <a:endParaRPr lang="en-IN" sz="1400" kern="1200" dirty="0"/>
        </a:p>
        <a:p>
          <a:pPr marL="114300" lvl="1" indent="-114300" algn="l" defTabSz="622300">
            <a:lnSpc>
              <a:spcPct val="90000"/>
            </a:lnSpc>
            <a:spcBef>
              <a:spcPct val="0"/>
            </a:spcBef>
            <a:spcAft>
              <a:spcPct val="15000"/>
            </a:spcAft>
            <a:buChar char="•"/>
          </a:pPr>
          <a:r>
            <a:rPr lang="en-US" sz="1400" kern="1200" dirty="0"/>
            <a:t>Trading and Clearing Members of IFSC Stock Exchanges</a:t>
          </a:r>
          <a:endParaRPr lang="en-IN" sz="1400" kern="1200" dirty="0"/>
        </a:p>
        <a:p>
          <a:pPr marL="114300" lvl="1" indent="-114300" algn="l" defTabSz="622300">
            <a:lnSpc>
              <a:spcPct val="90000"/>
            </a:lnSpc>
            <a:spcBef>
              <a:spcPct val="0"/>
            </a:spcBef>
            <a:spcAft>
              <a:spcPct val="15000"/>
            </a:spcAft>
            <a:buChar char="•"/>
          </a:pPr>
          <a:r>
            <a:rPr lang="en-US" sz="1400" kern="1200" dirty="0"/>
            <a:t>Raising of Capital Investments in global and IFSC Exchange</a:t>
          </a:r>
          <a:endParaRPr lang="en-IN" sz="1400" kern="1200" dirty="0"/>
        </a:p>
      </dsp:txBody>
      <dsp:txXfrm>
        <a:off x="2825750" y="783097"/>
        <a:ext cx="2476500" cy="2536379"/>
      </dsp:txXfrm>
    </dsp:sp>
    <dsp:sp modelId="{F736F7F1-73FE-4E1A-A6DE-A37F1460F6BF}">
      <dsp:nvSpPr>
        <dsp:cNvPr id="0" name=""/>
        <dsp:cNvSpPr/>
      </dsp:nvSpPr>
      <dsp:spPr>
        <a:xfrm>
          <a:off x="5648960" y="86197"/>
          <a:ext cx="2476500" cy="696900"/>
        </a:xfrm>
        <a:prstGeom prst="rect">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IN" sz="1400" kern="1200" dirty="0"/>
            <a:t>Others</a:t>
          </a:r>
        </a:p>
      </dsp:txBody>
      <dsp:txXfrm>
        <a:off x="5648960" y="86197"/>
        <a:ext cx="2476500" cy="696900"/>
      </dsp:txXfrm>
    </dsp:sp>
    <dsp:sp modelId="{64A2B01B-B1CA-44DC-984F-ED2633F5753D}">
      <dsp:nvSpPr>
        <dsp:cNvPr id="0" name=""/>
        <dsp:cNvSpPr/>
      </dsp:nvSpPr>
      <dsp:spPr>
        <a:xfrm>
          <a:off x="5648960" y="783097"/>
          <a:ext cx="2476500" cy="2536379"/>
        </a:xfrm>
        <a:prstGeom prst="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Foreign Portfolio Investors</a:t>
          </a:r>
          <a:endParaRPr lang="en-IN" sz="1400" kern="1200" dirty="0"/>
        </a:p>
        <a:p>
          <a:pPr marL="114300" lvl="1" indent="-114300" algn="l" defTabSz="622300">
            <a:lnSpc>
              <a:spcPct val="90000"/>
            </a:lnSpc>
            <a:spcBef>
              <a:spcPct val="0"/>
            </a:spcBef>
            <a:spcAft>
              <a:spcPct val="15000"/>
            </a:spcAft>
            <a:buChar char="•"/>
          </a:pPr>
          <a:r>
            <a:rPr lang="en-US" sz="1400" kern="1200" dirty="0"/>
            <a:t>Eligible Foreign Investors</a:t>
          </a:r>
          <a:endParaRPr lang="en-IN" sz="1400" kern="1200" dirty="0"/>
        </a:p>
        <a:p>
          <a:pPr marL="114300" lvl="1" indent="-114300" algn="l" defTabSz="622300">
            <a:lnSpc>
              <a:spcPct val="90000"/>
            </a:lnSpc>
            <a:spcBef>
              <a:spcPct val="0"/>
            </a:spcBef>
            <a:spcAft>
              <a:spcPct val="15000"/>
            </a:spcAft>
            <a:buChar char="•"/>
          </a:pPr>
          <a:r>
            <a:rPr lang="en-US" sz="1400" kern="1200" dirty="0"/>
            <a:t>Referral Services</a:t>
          </a:r>
          <a:endParaRPr lang="en-IN" sz="1400" kern="1200" dirty="0"/>
        </a:p>
        <a:p>
          <a:pPr marL="114300" lvl="1" indent="-114300" algn="l" defTabSz="622300">
            <a:lnSpc>
              <a:spcPct val="90000"/>
            </a:lnSpc>
            <a:spcBef>
              <a:spcPct val="0"/>
            </a:spcBef>
            <a:spcAft>
              <a:spcPct val="15000"/>
            </a:spcAft>
            <a:buChar char="•"/>
          </a:pPr>
          <a:r>
            <a:rPr lang="en-US" sz="1400" kern="1200" dirty="0"/>
            <a:t>Regional Administrative Office</a:t>
          </a:r>
          <a:endParaRPr lang="en-IN" sz="1400" kern="1200" dirty="0"/>
        </a:p>
        <a:p>
          <a:pPr marL="114300" lvl="1" indent="-114300" algn="l" defTabSz="622300">
            <a:lnSpc>
              <a:spcPct val="90000"/>
            </a:lnSpc>
            <a:spcBef>
              <a:spcPct val="0"/>
            </a:spcBef>
            <a:spcAft>
              <a:spcPct val="15000"/>
            </a:spcAft>
            <a:buChar char="•"/>
          </a:pPr>
          <a:r>
            <a:rPr lang="en-US" sz="1400" kern="1200" dirty="0"/>
            <a:t>Remittance</a:t>
          </a:r>
          <a:endParaRPr lang="en-IN" sz="1400" kern="1200" dirty="0"/>
        </a:p>
      </dsp:txBody>
      <dsp:txXfrm>
        <a:off x="5648960" y="783097"/>
        <a:ext cx="2476500" cy="25363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4807D4-0285-4C19-ADB4-2AE5522C3D7A}">
      <dsp:nvSpPr>
        <dsp:cNvPr id="0" name=""/>
        <dsp:cNvSpPr/>
      </dsp:nvSpPr>
      <dsp:spPr>
        <a:xfrm>
          <a:off x="0" y="478167"/>
          <a:ext cx="3432562" cy="205953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spc="-13" dirty="0">
              <a:latin typeface="Times New Roman"/>
              <a:cs typeface="Times New Roman"/>
            </a:rPr>
            <a:t>Equity</a:t>
          </a:r>
          <a:r>
            <a:rPr lang="en-US" sz="1800" b="1" kern="1200" dirty="0">
              <a:latin typeface="Times New Roman"/>
              <a:cs typeface="Times New Roman"/>
            </a:rPr>
            <a:t>	</a:t>
          </a:r>
          <a:r>
            <a:rPr lang="en-US" sz="1800" b="1" kern="1200" spc="-13" dirty="0">
              <a:latin typeface="Times New Roman"/>
              <a:cs typeface="Times New Roman"/>
            </a:rPr>
            <a:t>capital</a:t>
          </a:r>
          <a:r>
            <a:rPr lang="en-US" sz="1800" b="1" kern="1200" dirty="0">
              <a:latin typeface="Times New Roman"/>
              <a:cs typeface="Times New Roman"/>
            </a:rPr>
            <a:t>	</a:t>
          </a:r>
          <a:r>
            <a:rPr lang="en-US" sz="1800" b="1" kern="1200" spc="-13" dirty="0">
              <a:latin typeface="Times New Roman"/>
              <a:cs typeface="Times New Roman"/>
            </a:rPr>
            <a:t>requirements</a:t>
          </a:r>
          <a:r>
            <a:rPr lang="en-US" sz="1800" b="1" kern="1200" dirty="0">
              <a:latin typeface="Times New Roman"/>
              <a:cs typeface="Times New Roman"/>
            </a:rPr>
            <a:t>	</a:t>
          </a:r>
          <a:r>
            <a:rPr lang="en-US" sz="1800" b="1" kern="1200" spc="-32" dirty="0">
              <a:latin typeface="Times New Roman"/>
              <a:cs typeface="Times New Roman"/>
            </a:rPr>
            <a:t>for </a:t>
          </a:r>
          <a:r>
            <a:rPr lang="en-US" sz="1800" b="1" kern="1200" dirty="0">
              <a:latin typeface="Times New Roman"/>
              <a:cs typeface="Times New Roman"/>
            </a:rPr>
            <a:t>incorporated</a:t>
          </a:r>
          <a:r>
            <a:rPr lang="en-US" sz="1800" b="1" kern="1200" spc="-77" dirty="0">
              <a:latin typeface="Times New Roman"/>
              <a:cs typeface="Times New Roman"/>
            </a:rPr>
            <a:t> </a:t>
          </a:r>
          <a:r>
            <a:rPr lang="en-US" sz="1800" b="1" kern="1200" spc="-13" dirty="0">
              <a:latin typeface="Times New Roman"/>
              <a:cs typeface="Times New Roman"/>
            </a:rPr>
            <a:t>insurer</a:t>
          </a:r>
          <a:endParaRPr lang="en-US" sz="1800" kern="1200" dirty="0">
            <a:latin typeface="Times New Roman"/>
            <a:cs typeface="Times New Roman"/>
          </a:endParaRPr>
        </a:p>
        <a:p>
          <a:pPr marL="0" lvl="0" indent="0" algn="l" defTabSz="800100">
            <a:lnSpc>
              <a:spcPct val="90000"/>
            </a:lnSpc>
            <a:spcBef>
              <a:spcPct val="0"/>
            </a:spcBef>
            <a:spcAft>
              <a:spcPct val="35000"/>
            </a:spcAft>
            <a:buNone/>
          </a:pPr>
          <a:r>
            <a:rPr lang="en-IN" sz="1800" kern="1200" spc="-13" dirty="0">
              <a:latin typeface="Times New Roman"/>
              <a:cs typeface="Times New Roman"/>
            </a:rPr>
            <a:t>Direct</a:t>
          </a:r>
          <a:r>
            <a:rPr lang="en-IN" sz="1800" kern="1200" spc="-77" dirty="0">
              <a:latin typeface="Times New Roman"/>
              <a:cs typeface="Times New Roman"/>
            </a:rPr>
            <a:t> </a:t>
          </a:r>
          <a:r>
            <a:rPr lang="en-IN" sz="1800" kern="1200" dirty="0">
              <a:latin typeface="Times New Roman"/>
              <a:cs typeface="Times New Roman"/>
            </a:rPr>
            <a:t>Insurer:</a:t>
          </a:r>
          <a:r>
            <a:rPr lang="en-IN" sz="1800" kern="1200" spc="-71" dirty="0">
              <a:latin typeface="Times New Roman"/>
              <a:cs typeface="Times New Roman"/>
            </a:rPr>
            <a:t> </a:t>
          </a:r>
          <a:r>
            <a:rPr lang="en-IN" sz="1800" kern="1200" spc="-19" dirty="0">
              <a:latin typeface="Times New Roman"/>
              <a:cs typeface="Times New Roman"/>
            </a:rPr>
            <a:t>₹</a:t>
          </a:r>
          <a:r>
            <a:rPr lang="en-IN" sz="1800" kern="1200" spc="-77" dirty="0">
              <a:latin typeface="Times New Roman"/>
              <a:cs typeface="Times New Roman"/>
            </a:rPr>
            <a:t> </a:t>
          </a:r>
          <a:r>
            <a:rPr lang="en-IN" sz="1800" kern="1200" spc="-25" dirty="0">
              <a:latin typeface="Times New Roman"/>
              <a:cs typeface="Times New Roman"/>
            </a:rPr>
            <a:t>100</a:t>
          </a:r>
          <a:r>
            <a:rPr lang="en-IN" sz="1800" kern="1200" spc="-71" dirty="0">
              <a:latin typeface="Times New Roman"/>
              <a:cs typeface="Times New Roman"/>
            </a:rPr>
            <a:t> </a:t>
          </a:r>
          <a:r>
            <a:rPr lang="en-IN" sz="1800" kern="1200" spc="-32" dirty="0">
              <a:latin typeface="Times New Roman"/>
              <a:cs typeface="Times New Roman"/>
            </a:rPr>
            <a:t>Cr </a:t>
          </a:r>
          <a:r>
            <a:rPr lang="en-IN" sz="1800" kern="1200" spc="-25" dirty="0">
              <a:latin typeface="Times New Roman"/>
              <a:cs typeface="Times New Roman"/>
            </a:rPr>
            <a:t>Reinsurer:</a:t>
          </a:r>
          <a:r>
            <a:rPr lang="en-IN" sz="1800" kern="1200" dirty="0">
              <a:latin typeface="Times New Roman"/>
              <a:cs typeface="Times New Roman"/>
            </a:rPr>
            <a:t> </a:t>
          </a:r>
          <a:r>
            <a:rPr lang="en-IN" sz="1800" kern="1200" spc="-19" dirty="0">
              <a:latin typeface="Times New Roman"/>
              <a:cs typeface="Times New Roman"/>
            </a:rPr>
            <a:t>₹</a:t>
          </a:r>
          <a:r>
            <a:rPr lang="en-IN" sz="1800" kern="1200" spc="6" dirty="0">
              <a:latin typeface="Times New Roman"/>
              <a:cs typeface="Times New Roman"/>
            </a:rPr>
            <a:t> </a:t>
          </a:r>
          <a:r>
            <a:rPr lang="en-IN" sz="1800" kern="1200" dirty="0">
              <a:latin typeface="Times New Roman"/>
              <a:cs typeface="Times New Roman"/>
            </a:rPr>
            <a:t>200</a:t>
          </a:r>
          <a:r>
            <a:rPr lang="en-IN" sz="1800" kern="1200" spc="6" dirty="0">
              <a:latin typeface="Times New Roman"/>
              <a:cs typeface="Times New Roman"/>
            </a:rPr>
            <a:t> </a:t>
          </a:r>
          <a:r>
            <a:rPr lang="en-IN" sz="1800" kern="1200" spc="-32" dirty="0">
              <a:latin typeface="Times New Roman"/>
              <a:cs typeface="Times New Roman"/>
            </a:rPr>
            <a:t>Cr</a:t>
          </a:r>
          <a:endParaRPr lang="en-IN" sz="1800" kern="1200" dirty="0">
            <a:latin typeface="Times New Roman"/>
            <a:cs typeface="Times New Roman"/>
          </a:endParaRPr>
        </a:p>
        <a:p>
          <a:pPr marL="0" lvl="0" indent="0" algn="l" defTabSz="800100">
            <a:lnSpc>
              <a:spcPct val="90000"/>
            </a:lnSpc>
            <a:spcBef>
              <a:spcPct val="0"/>
            </a:spcBef>
            <a:spcAft>
              <a:spcPct val="35000"/>
            </a:spcAft>
            <a:buNone/>
          </a:pPr>
          <a:r>
            <a:rPr lang="en-US" sz="1800" kern="1200" dirty="0">
              <a:latin typeface="Times New Roman"/>
              <a:cs typeface="Times New Roman"/>
            </a:rPr>
            <a:t>Note:</a:t>
          </a:r>
          <a:r>
            <a:rPr lang="en-US" sz="1800" kern="1200" spc="501" dirty="0">
              <a:latin typeface="Times New Roman"/>
              <a:cs typeface="Times New Roman"/>
            </a:rPr>
            <a:t> </a:t>
          </a:r>
          <a:r>
            <a:rPr lang="en-US" sz="1800" kern="1200" dirty="0">
              <a:latin typeface="Times New Roman"/>
              <a:cs typeface="Times New Roman"/>
            </a:rPr>
            <a:t>Equity</a:t>
          </a:r>
          <a:r>
            <a:rPr lang="en-US" sz="1800" kern="1200" spc="507" dirty="0">
              <a:latin typeface="Times New Roman"/>
              <a:cs typeface="Times New Roman"/>
            </a:rPr>
            <a:t> </a:t>
          </a:r>
          <a:r>
            <a:rPr lang="en-US" sz="1800" kern="1200" dirty="0">
              <a:latin typeface="Times New Roman"/>
              <a:cs typeface="Times New Roman"/>
            </a:rPr>
            <a:t>Capital</a:t>
          </a:r>
          <a:r>
            <a:rPr lang="en-US" sz="1800" kern="1200" spc="507" dirty="0">
              <a:latin typeface="Times New Roman"/>
              <a:cs typeface="Times New Roman"/>
            </a:rPr>
            <a:t> </a:t>
          </a:r>
          <a:r>
            <a:rPr lang="en-US" sz="1800" kern="1200" dirty="0">
              <a:latin typeface="Times New Roman"/>
              <a:cs typeface="Times New Roman"/>
            </a:rPr>
            <a:t>shall</a:t>
          </a:r>
          <a:r>
            <a:rPr lang="en-US" sz="1800" kern="1200" spc="507" dirty="0">
              <a:latin typeface="Times New Roman"/>
              <a:cs typeface="Times New Roman"/>
            </a:rPr>
            <a:t> </a:t>
          </a:r>
          <a:r>
            <a:rPr lang="en-US" sz="1800" kern="1200" dirty="0">
              <a:latin typeface="Times New Roman"/>
              <a:cs typeface="Times New Roman"/>
            </a:rPr>
            <a:t>be</a:t>
          </a:r>
          <a:r>
            <a:rPr lang="en-US" sz="1800" kern="1200" spc="501" dirty="0">
              <a:latin typeface="Times New Roman"/>
              <a:cs typeface="Times New Roman"/>
            </a:rPr>
            <a:t> </a:t>
          </a:r>
          <a:r>
            <a:rPr lang="en-US" sz="1800" kern="1200" spc="-13" dirty="0">
              <a:latin typeface="Times New Roman"/>
              <a:cs typeface="Times New Roman"/>
            </a:rPr>
            <a:t>maintained </a:t>
          </a:r>
          <a:endParaRPr lang="en-IN" sz="1800" kern="1200" dirty="0"/>
        </a:p>
      </dsp:txBody>
      <dsp:txXfrm>
        <a:off x="0" y="478167"/>
        <a:ext cx="3432562" cy="2059537"/>
      </dsp:txXfrm>
    </dsp:sp>
    <dsp:sp modelId="{034518F0-21B7-469C-A3C1-79C4E5C0ED70}">
      <dsp:nvSpPr>
        <dsp:cNvPr id="0" name=""/>
        <dsp:cNvSpPr/>
      </dsp:nvSpPr>
      <dsp:spPr>
        <a:xfrm>
          <a:off x="3775819" y="478167"/>
          <a:ext cx="3432562" cy="205953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b="1" kern="1200" dirty="0">
              <a:latin typeface="Times New Roman"/>
              <a:cs typeface="Times New Roman"/>
            </a:rPr>
            <a:t>Net</a:t>
          </a:r>
          <a:r>
            <a:rPr lang="en-IN" sz="1800" b="1" kern="1200" spc="-13" dirty="0">
              <a:latin typeface="Times New Roman"/>
              <a:cs typeface="Times New Roman"/>
            </a:rPr>
            <a:t> </a:t>
          </a:r>
          <a:r>
            <a:rPr lang="en-IN" sz="1800" b="1" kern="1200" dirty="0">
              <a:latin typeface="Times New Roman"/>
              <a:cs typeface="Times New Roman"/>
            </a:rPr>
            <a:t>owned</a:t>
          </a:r>
          <a:r>
            <a:rPr lang="en-IN" sz="1800" b="1" kern="1200" spc="-6" dirty="0">
              <a:latin typeface="Times New Roman"/>
              <a:cs typeface="Times New Roman"/>
            </a:rPr>
            <a:t> </a:t>
          </a:r>
          <a:r>
            <a:rPr lang="en-IN" sz="1800" b="1" kern="1200" dirty="0">
              <a:latin typeface="Times New Roman"/>
              <a:cs typeface="Times New Roman"/>
            </a:rPr>
            <a:t>funds</a:t>
          </a:r>
          <a:r>
            <a:rPr lang="en-IN" sz="1800" b="1" kern="1200" spc="-6" dirty="0">
              <a:latin typeface="Times New Roman"/>
              <a:cs typeface="Times New Roman"/>
            </a:rPr>
            <a:t> </a:t>
          </a:r>
          <a:r>
            <a:rPr lang="en-IN" sz="1800" b="1" kern="1200" spc="-13" dirty="0">
              <a:latin typeface="Times New Roman"/>
              <a:cs typeface="Times New Roman"/>
            </a:rPr>
            <a:t>requirements</a:t>
          </a:r>
          <a:endParaRPr lang="en-IN" sz="1800" kern="1200" dirty="0">
            <a:latin typeface="Times New Roman"/>
            <a:cs typeface="Times New Roman"/>
          </a:endParaRPr>
        </a:p>
        <a:p>
          <a:pPr marL="0" lvl="0" indent="0" algn="l" defTabSz="800100">
            <a:lnSpc>
              <a:spcPct val="90000"/>
            </a:lnSpc>
            <a:spcBef>
              <a:spcPct val="0"/>
            </a:spcBef>
            <a:spcAft>
              <a:spcPct val="35000"/>
            </a:spcAft>
            <a:buNone/>
          </a:pPr>
          <a:r>
            <a:rPr lang="en-US" sz="1800" kern="1200" dirty="0">
              <a:latin typeface="Times New Roman"/>
              <a:cs typeface="Times New Roman"/>
            </a:rPr>
            <a:t>For</a:t>
          </a:r>
          <a:r>
            <a:rPr lang="en-US" sz="1800" kern="1200" spc="219" dirty="0">
              <a:latin typeface="Times New Roman"/>
              <a:cs typeface="Times New Roman"/>
            </a:rPr>
            <a:t> </a:t>
          </a:r>
          <a:r>
            <a:rPr lang="en-US" sz="1800" kern="1200" dirty="0">
              <a:latin typeface="Times New Roman"/>
              <a:cs typeface="Times New Roman"/>
            </a:rPr>
            <a:t>reinsurance</a:t>
          </a:r>
          <a:r>
            <a:rPr lang="en-US" sz="1800" kern="1200" spc="219" dirty="0">
              <a:latin typeface="Times New Roman"/>
              <a:cs typeface="Times New Roman"/>
            </a:rPr>
            <a:t> </a:t>
          </a:r>
          <a:r>
            <a:rPr lang="en-US" sz="1800" kern="1200" dirty="0">
              <a:latin typeface="Times New Roman"/>
              <a:cs typeface="Times New Roman"/>
            </a:rPr>
            <a:t>business</a:t>
          </a:r>
          <a:r>
            <a:rPr lang="en-US" sz="1800" kern="1200" spc="225" dirty="0">
              <a:latin typeface="Times New Roman"/>
              <a:cs typeface="Times New Roman"/>
            </a:rPr>
            <a:t> </a:t>
          </a:r>
          <a:r>
            <a:rPr lang="en-US" sz="1800" kern="1200" dirty="0">
              <a:latin typeface="Times New Roman"/>
              <a:cs typeface="Times New Roman"/>
            </a:rPr>
            <a:t>by</a:t>
          </a:r>
          <a:r>
            <a:rPr lang="en-US" sz="1800" kern="1200" spc="219" dirty="0">
              <a:latin typeface="Times New Roman"/>
              <a:cs typeface="Times New Roman"/>
            </a:rPr>
            <a:t> </a:t>
          </a:r>
          <a:r>
            <a:rPr lang="en-US" sz="1800" kern="1200" dirty="0">
              <a:latin typeface="Times New Roman"/>
              <a:cs typeface="Times New Roman"/>
            </a:rPr>
            <a:t>the</a:t>
          </a:r>
          <a:r>
            <a:rPr lang="en-US" sz="1800" kern="1200" spc="219" dirty="0">
              <a:latin typeface="Times New Roman"/>
              <a:cs typeface="Times New Roman"/>
            </a:rPr>
            <a:t> </a:t>
          </a:r>
          <a:r>
            <a:rPr lang="en-US" sz="1800" kern="1200" dirty="0">
              <a:latin typeface="Times New Roman"/>
              <a:cs typeface="Times New Roman"/>
            </a:rPr>
            <a:t>branch</a:t>
          </a:r>
          <a:r>
            <a:rPr lang="en-US" sz="1800" kern="1200" spc="225" dirty="0">
              <a:latin typeface="Times New Roman"/>
              <a:cs typeface="Times New Roman"/>
            </a:rPr>
            <a:t> </a:t>
          </a:r>
          <a:r>
            <a:rPr lang="en-US" sz="1800" kern="1200" spc="-13" dirty="0">
              <a:latin typeface="Times New Roman"/>
              <a:cs typeface="Times New Roman"/>
            </a:rPr>
            <a:t>office</a:t>
          </a:r>
          <a:r>
            <a:rPr lang="en-US" sz="1800" kern="1200" spc="219" dirty="0">
              <a:latin typeface="Times New Roman"/>
              <a:cs typeface="Times New Roman"/>
            </a:rPr>
            <a:t> </a:t>
          </a:r>
          <a:r>
            <a:rPr lang="en-US" sz="1800" kern="1200" spc="-32" dirty="0">
              <a:latin typeface="Times New Roman"/>
              <a:cs typeface="Times New Roman"/>
            </a:rPr>
            <a:t>of </a:t>
          </a:r>
          <a:r>
            <a:rPr lang="en-US" sz="1800" kern="1200" spc="-13" dirty="0">
              <a:latin typeface="Times New Roman"/>
              <a:cs typeface="Times New Roman"/>
            </a:rPr>
            <a:t>foreign</a:t>
          </a:r>
          <a:r>
            <a:rPr lang="en-US" sz="1800" kern="1200" spc="-58" dirty="0">
              <a:latin typeface="Times New Roman"/>
              <a:cs typeface="Times New Roman"/>
            </a:rPr>
            <a:t> </a:t>
          </a:r>
          <a:r>
            <a:rPr lang="en-US" sz="1800" kern="1200" dirty="0">
              <a:latin typeface="Times New Roman"/>
              <a:cs typeface="Times New Roman"/>
            </a:rPr>
            <a:t>re-insurer</a:t>
          </a:r>
          <a:r>
            <a:rPr lang="en-US" sz="1800" kern="1200" spc="-45" dirty="0">
              <a:latin typeface="Times New Roman"/>
              <a:cs typeface="Times New Roman"/>
            </a:rPr>
            <a:t> </a:t>
          </a:r>
          <a:r>
            <a:rPr lang="en-US" sz="1800" kern="1200" dirty="0">
              <a:latin typeface="Times New Roman"/>
              <a:cs typeface="Times New Roman"/>
            </a:rPr>
            <a:t>-</a:t>
          </a:r>
          <a:r>
            <a:rPr lang="en-US" sz="1800" kern="1200" spc="-38" dirty="0">
              <a:latin typeface="Times New Roman"/>
              <a:cs typeface="Times New Roman"/>
            </a:rPr>
            <a:t> </a:t>
          </a:r>
          <a:r>
            <a:rPr lang="en-US" sz="1800" kern="1200" spc="-19" dirty="0">
              <a:latin typeface="Times New Roman"/>
              <a:cs typeface="Times New Roman"/>
            </a:rPr>
            <a:t>₹</a:t>
          </a:r>
          <a:r>
            <a:rPr lang="en-US" sz="1800" kern="1200" spc="-45" dirty="0">
              <a:latin typeface="Times New Roman"/>
              <a:cs typeface="Times New Roman"/>
            </a:rPr>
            <a:t> </a:t>
          </a:r>
          <a:r>
            <a:rPr lang="en-US" sz="1800" kern="1200" dirty="0">
              <a:latin typeface="Times New Roman"/>
              <a:cs typeface="Times New Roman"/>
            </a:rPr>
            <a:t>1,000</a:t>
          </a:r>
          <a:r>
            <a:rPr lang="en-US" sz="1800" kern="1200" spc="-38" dirty="0">
              <a:latin typeface="Times New Roman"/>
              <a:cs typeface="Times New Roman"/>
            </a:rPr>
            <a:t> </a:t>
          </a:r>
          <a:r>
            <a:rPr lang="en-US" sz="1800" kern="1200" spc="-32" dirty="0">
              <a:latin typeface="Times New Roman"/>
              <a:cs typeface="Times New Roman"/>
            </a:rPr>
            <a:t>Cr*</a:t>
          </a:r>
          <a:endParaRPr lang="en-IN" sz="1800" kern="1200" dirty="0"/>
        </a:p>
      </dsp:txBody>
      <dsp:txXfrm>
        <a:off x="3775819" y="478167"/>
        <a:ext cx="3432562" cy="2059537"/>
      </dsp:txXfrm>
    </dsp:sp>
    <dsp:sp modelId="{9034C03B-6C24-42C8-87C8-9DCCDAFF58C0}">
      <dsp:nvSpPr>
        <dsp:cNvPr id="0" name=""/>
        <dsp:cNvSpPr/>
      </dsp:nvSpPr>
      <dsp:spPr>
        <a:xfrm>
          <a:off x="7551638" y="478167"/>
          <a:ext cx="3432562" cy="205953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Times New Roman"/>
              <a:cs typeface="Times New Roman"/>
            </a:rPr>
            <a:t>Assigned</a:t>
          </a:r>
          <a:r>
            <a:rPr lang="en-US" sz="1800" b="1" kern="1200" spc="334" dirty="0">
              <a:latin typeface="Times New Roman"/>
              <a:cs typeface="Times New Roman"/>
            </a:rPr>
            <a:t> </a:t>
          </a:r>
          <a:r>
            <a:rPr lang="en-US" sz="1800" b="1" kern="1200" dirty="0">
              <a:latin typeface="Times New Roman"/>
              <a:cs typeface="Times New Roman"/>
            </a:rPr>
            <a:t>capital</a:t>
          </a:r>
          <a:r>
            <a:rPr lang="en-US" sz="1800" b="1" kern="1200" spc="334" dirty="0">
              <a:latin typeface="Times New Roman"/>
              <a:cs typeface="Times New Roman"/>
            </a:rPr>
            <a:t> </a:t>
          </a:r>
          <a:r>
            <a:rPr lang="en-US" sz="1800" b="1" kern="1200" dirty="0">
              <a:latin typeface="Times New Roman"/>
              <a:cs typeface="Times New Roman"/>
            </a:rPr>
            <a:t>requirement</a:t>
          </a:r>
          <a:r>
            <a:rPr lang="en-US" sz="1800" b="1" kern="1200" spc="340" dirty="0">
              <a:latin typeface="Times New Roman"/>
              <a:cs typeface="Times New Roman"/>
            </a:rPr>
            <a:t> </a:t>
          </a:r>
          <a:r>
            <a:rPr lang="en-US" sz="1800" b="1" kern="1200" dirty="0">
              <a:latin typeface="Times New Roman"/>
              <a:cs typeface="Times New Roman"/>
            </a:rPr>
            <a:t>for</a:t>
          </a:r>
          <a:r>
            <a:rPr lang="en-US" sz="1800" b="1" kern="1200" spc="334" dirty="0">
              <a:latin typeface="Times New Roman"/>
              <a:cs typeface="Times New Roman"/>
            </a:rPr>
            <a:t> </a:t>
          </a:r>
          <a:r>
            <a:rPr lang="en-US" sz="1800" b="1" kern="1200" spc="-13" dirty="0">
              <a:latin typeface="Times New Roman"/>
              <a:cs typeface="Times New Roman"/>
            </a:rPr>
            <a:t>branch </a:t>
          </a:r>
          <a:r>
            <a:rPr lang="en-US" sz="1800" b="1" kern="1200" dirty="0">
              <a:latin typeface="Times New Roman"/>
              <a:cs typeface="Times New Roman"/>
            </a:rPr>
            <a:t>office</a:t>
          </a:r>
          <a:r>
            <a:rPr lang="en-US" sz="1800" b="1" kern="1200" spc="-71" dirty="0">
              <a:latin typeface="Times New Roman"/>
              <a:cs typeface="Times New Roman"/>
            </a:rPr>
            <a:t> </a:t>
          </a:r>
          <a:r>
            <a:rPr lang="en-US" sz="1800" b="1" kern="1200" dirty="0">
              <a:latin typeface="Times New Roman"/>
              <a:cs typeface="Times New Roman"/>
            </a:rPr>
            <a:t>of</a:t>
          </a:r>
          <a:r>
            <a:rPr lang="en-US" sz="1800" b="1" kern="1200" spc="-64" dirty="0">
              <a:latin typeface="Times New Roman"/>
              <a:cs typeface="Times New Roman"/>
            </a:rPr>
            <a:t> </a:t>
          </a:r>
          <a:r>
            <a:rPr lang="en-US" sz="1800" b="1" kern="1200" spc="-13" dirty="0">
              <a:latin typeface="Times New Roman"/>
              <a:cs typeface="Times New Roman"/>
            </a:rPr>
            <a:t>(re)insurer</a:t>
          </a:r>
          <a:endParaRPr lang="en-US" sz="1800" kern="1200" dirty="0">
            <a:latin typeface="Times New Roman"/>
            <a:cs typeface="Times New Roman"/>
          </a:endParaRPr>
        </a:p>
        <a:p>
          <a:pPr marL="0" lvl="0" indent="0" algn="l" defTabSz="800100">
            <a:lnSpc>
              <a:spcPct val="90000"/>
            </a:lnSpc>
            <a:spcBef>
              <a:spcPct val="0"/>
            </a:spcBef>
            <a:spcAft>
              <a:spcPct val="35000"/>
            </a:spcAft>
            <a:buNone/>
          </a:pPr>
          <a:r>
            <a:rPr lang="en-IN" sz="1800" b="1" kern="1200" dirty="0">
              <a:latin typeface="Times New Roman"/>
              <a:cs typeface="Times New Roman"/>
            </a:rPr>
            <a:t>$</a:t>
          </a:r>
          <a:r>
            <a:rPr lang="en-IN" sz="1800" b="1" kern="1200" spc="-64" dirty="0">
              <a:latin typeface="Times New Roman"/>
              <a:cs typeface="Times New Roman"/>
            </a:rPr>
            <a:t> </a:t>
          </a:r>
          <a:r>
            <a:rPr lang="en-IN" sz="1800" kern="1200" spc="-103" dirty="0">
              <a:latin typeface="Times New Roman"/>
              <a:cs typeface="Times New Roman"/>
            </a:rPr>
            <a:t>1.5</a:t>
          </a:r>
          <a:r>
            <a:rPr lang="en-IN" sz="1800" kern="1200" spc="-64" dirty="0">
              <a:latin typeface="Times New Roman"/>
              <a:cs typeface="Times New Roman"/>
            </a:rPr>
            <a:t> </a:t>
          </a:r>
          <a:r>
            <a:rPr lang="en-IN" sz="1800" kern="1200" spc="-32" dirty="0">
              <a:latin typeface="Times New Roman"/>
              <a:cs typeface="Times New Roman"/>
            </a:rPr>
            <a:t>Mn.</a:t>
          </a:r>
          <a:endParaRPr lang="en-IN" sz="1800" kern="1200" dirty="0">
            <a:latin typeface="Times New Roman"/>
            <a:cs typeface="Times New Roman"/>
          </a:endParaRPr>
        </a:p>
        <a:p>
          <a:pPr marL="0" lvl="0" indent="0" algn="l" defTabSz="800100">
            <a:lnSpc>
              <a:spcPct val="90000"/>
            </a:lnSpc>
            <a:spcBef>
              <a:spcPct val="0"/>
            </a:spcBef>
            <a:spcAft>
              <a:spcPct val="35000"/>
            </a:spcAft>
            <a:buNone/>
          </a:pPr>
          <a:r>
            <a:rPr lang="en-US" sz="1800" kern="1200" spc="-32" dirty="0">
              <a:latin typeface="Times New Roman"/>
              <a:cs typeface="Times New Roman"/>
            </a:rPr>
            <a:t>Note:</a:t>
          </a:r>
          <a:r>
            <a:rPr lang="en-US" sz="1800" kern="1200" spc="6" dirty="0">
              <a:latin typeface="Times New Roman"/>
              <a:cs typeface="Times New Roman"/>
            </a:rPr>
            <a:t> </a:t>
          </a:r>
          <a:r>
            <a:rPr lang="en-US" sz="1800" kern="1200" spc="-45" dirty="0">
              <a:latin typeface="Times New Roman"/>
              <a:cs typeface="Times New Roman"/>
            </a:rPr>
            <a:t>May</a:t>
          </a:r>
          <a:r>
            <a:rPr lang="en-US" sz="1800" kern="1200" spc="13" dirty="0">
              <a:latin typeface="Times New Roman"/>
              <a:cs typeface="Times New Roman"/>
            </a:rPr>
            <a:t> </a:t>
          </a:r>
          <a:r>
            <a:rPr lang="en-US" sz="1800" kern="1200" dirty="0">
              <a:latin typeface="Times New Roman"/>
              <a:cs typeface="Times New Roman"/>
            </a:rPr>
            <a:t>be</a:t>
          </a:r>
          <a:r>
            <a:rPr lang="en-US" sz="1800" kern="1200" spc="6" dirty="0">
              <a:latin typeface="Times New Roman"/>
              <a:cs typeface="Times New Roman"/>
            </a:rPr>
            <a:t> </a:t>
          </a:r>
          <a:r>
            <a:rPr lang="en-US" sz="1800" kern="1200" dirty="0">
              <a:latin typeface="Times New Roman"/>
              <a:cs typeface="Times New Roman"/>
            </a:rPr>
            <a:t>maintained</a:t>
          </a:r>
          <a:r>
            <a:rPr lang="en-US" sz="1800" kern="1200" spc="13" dirty="0">
              <a:latin typeface="Times New Roman"/>
              <a:cs typeface="Times New Roman"/>
            </a:rPr>
            <a:t> </a:t>
          </a:r>
          <a:r>
            <a:rPr lang="en-US" sz="1800" kern="1200" dirty="0">
              <a:latin typeface="Times New Roman"/>
              <a:cs typeface="Times New Roman"/>
            </a:rPr>
            <a:t>at</a:t>
          </a:r>
          <a:r>
            <a:rPr lang="en-US" sz="1800" kern="1200" spc="6" dirty="0">
              <a:latin typeface="Times New Roman"/>
              <a:cs typeface="Times New Roman"/>
            </a:rPr>
            <a:t> </a:t>
          </a:r>
          <a:r>
            <a:rPr lang="en-US" sz="1800" kern="1200" dirty="0">
              <a:latin typeface="Times New Roman"/>
              <a:cs typeface="Times New Roman"/>
            </a:rPr>
            <a:t>parent</a:t>
          </a:r>
          <a:r>
            <a:rPr lang="en-US" sz="1800" kern="1200" spc="13" dirty="0">
              <a:latin typeface="Times New Roman"/>
              <a:cs typeface="Times New Roman"/>
            </a:rPr>
            <a:t> </a:t>
          </a:r>
          <a:r>
            <a:rPr lang="en-US" sz="1800" kern="1200" spc="-13" dirty="0">
              <a:latin typeface="Times New Roman"/>
              <a:cs typeface="Times New Roman"/>
            </a:rPr>
            <a:t>entity</a:t>
          </a:r>
          <a:endParaRPr lang="en-IN" sz="1800" kern="1200" dirty="0"/>
        </a:p>
      </dsp:txBody>
      <dsp:txXfrm>
        <a:off x="7551638" y="478167"/>
        <a:ext cx="3432562" cy="2059537"/>
      </dsp:txXfrm>
    </dsp:sp>
    <dsp:sp modelId="{CC9B5ECA-E353-4537-B016-EBC1A9E1ACEA}">
      <dsp:nvSpPr>
        <dsp:cNvPr id="0" name=""/>
        <dsp:cNvSpPr/>
      </dsp:nvSpPr>
      <dsp:spPr>
        <a:xfrm>
          <a:off x="1887909" y="2880961"/>
          <a:ext cx="3432562" cy="205953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b="1" kern="1200" spc="-13" dirty="0">
              <a:latin typeface="Times New Roman"/>
              <a:cs typeface="Times New Roman"/>
            </a:rPr>
            <a:t>Solvency</a:t>
          </a:r>
          <a:r>
            <a:rPr lang="en-IN" sz="1800" b="1" kern="1200" spc="-38" dirty="0">
              <a:latin typeface="Times New Roman"/>
              <a:cs typeface="Times New Roman"/>
            </a:rPr>
            <a:t> </a:t>
          </a:r>
          <a:r>
            <a:rPr lang="en-IN" sz="1800" b="1" kern="1200" spc="-25" dirty="0">
              <a:latin typeface="Times New Roman"/>
              <a:cs typeface="Times New Roman"/>
            </a:rPr>
            <a:t>for</a:t>
          </a:r>
          <a:r>
            <a:rPr lang="en-IN" sz="1800" b="1" kern="1200" spc="-38" dirty="0">
              <a:latin typeface="Times New Roman"/>
              <a:cs typeface="Times New Roman"/>
            </a:rPr>
            <a:t> </a:t>
          </a:r>
          <a:r>
            <a:rPr lang="en-IN" sz="1800" b="1" kern="1200" dirty="0">
              <a:latin typeface="Times New Roman"/>
              <a:cs typeface="Times New Roman"/>
            </a:rPr>
            <a:t>incorporated</a:t>
          </a:r>
          <a:r>
            <a:rPr lang="en-IN" sz="1800" b="1" kern="1200" spc="-38" dirty="0">
              <a:latin typeface="Times New Roman"/>
              <a:cs typeface="Times New Roman"/>
            </a:rPr>
            <a:t> </a:t>
          </a:r>
          <a:r>
            <a:rPr lang="en-IN" sz="1800" b="1" kern="1200" spc="-32" dirty="0">
              <a:latin typeface="Times New Roman"/>
              <a:cs typeface="Times New Roman"/>
            </a:rPr>
            <a:t>IIO</a:t>
          </a:r>
          <a:endParaRPr lang="en-IN" sz="1800" kern="1200" dirty="0">
            <a:latin typeface="Times New Roman"/>
            <a:cs typeface="Times New Roman"/>
          </a:endParaRPr>
        </a:p>
        <a:p>
          <a:pPr marL="0" lvl="0" indent="0" algn="l" defTabSz="800100">
            <a:lnSpc>
              <a:spcPct val="90000"/>
            </a:lnSpc>
            <a:spcBef>
              <a:spcPct val="0"/>
            </a:spcBef>
            <a:spcAft>
              <a:spcPct val="35000"/>
            </a:spcAft>
            <a:buNone/>
          </a:pPr>
          <a:r>
            <a:rPr lang="en-IN" sz="1800" kern="1200" dirty="0">
              <a:latin typeface="Times New Roman"/>
              <a:cs typeface="Times New Roman"/>
            </a:rPr>
            <a:t>Present</a:t>
          </a:r>
          <a:r>
            <a:rPr lang="en-IN" sz="1800" kern="1200" spc="-52" dirty="0">
              <a:latin typeface="Times New Roman"/>
              <a:cs typeface="Times New Roman"/>
            </a:rPr>
            <a:t> </a:t>
          </a:r>
          <a:r>
            <a:rPr lang="en-IN" sz="1800" kern="1200" spc="-13" dirty="0">
              <a:latin typeface="Times New Roman"/>
              <a:cs typeface="Times New Roman"/>
            </a:rPr>
            <a:t>regime:</a:t>
          </a:r>
          <a:r>
            <a:rPr lang="en-IN" sz="1800" kern="1200" spc="-45" dirty="0">
              <a:latin typeface="Times New Roman"/>
              <a:cs typeface="Times New Roman"/>
            </a:rPr>
            <a:t> </a:t>
          </a:r>
          <a:r>
            <a:rPr lang="en-IN" sz="1800" kern="1200" dirty="0">
              <a:latin typeface="Times New Roman"/>
              <a:cs typeface="Times New Roman"/>
            </a:rPr>
            <a:t>Factor-based</a:t>
          </a:r>
          <a:r>
            <a:rPr lang="en-IN" sz="1800" kern="1200" spc="-52" dirty="0">
              <a:latin typeface="Times New Roman"/>
              <a:cs typeface="Times New Roman"/>
            </a:rPr>
            <a:t> </a:t>
          </a:r>
          <a:r>
            <a:rPr lang="en-IN" sz="1800" kern="1200" spc="-13" dirty="0">
              <a:latin typeface="Times New Roman"/>
              <a:cs typeface="Times New Roman"/>
            </a:rPr>
            <a:t>solvency</a:t>
          </a:r>
          <a:endParaRPr lang="en-IN" sz="1800" kern="1200" dirty="0">
            <a:latin typeface="Times New Roman"/>
            <a:cs typeface="Times New Roman"/>
          </a:endParaRPr>
        </a:p>
        <a:p>
          <a:pPr marL="0" lvl="0" indent="0" algn="l" defTabSz="800100">
            <a:lnSpc>
              <a:spcPct val="90000"/>
            </a:lnSpc>
            <a:spcBef>
              <a:spcPct val="0"/>
            </a:spcBef>
            <a:spcAft>
              <a:spcPct val="35000"/>
            </a:spcAft>
            <a:buNone/>
          </a:pPr>
          <a:r>
            <a:rPr lang="en-US" sz="1800" kern="1200" spc="-13" dirty="0">
              <a:latin typeface="Times New Roman"/>
              <a:cs typeface="Times New Roman"/>
            </a:rPr>
            <a:t>Work</a:t>
          </a:r>
          <a:r>
            <a:rPr lang="en-US" sz="1800" kern="1200" dirty="0">
              <a:latin typeface="Times New Roman"/>
              <a:cs typeface="Times New Roman"/>
            </a:rPr>
            <a:t> in</a:t>
          </a:r>
          <a:r>
            <a:rPr lang="en-US" sz="1800" kern="1200" spc="6" dirty="0">
              <a:latin typeface="Times New Roman"/>
              <a:cs typeface="Times New Roman"/>
            </a:rPr>
            <a:t> </a:t>
          </a:r>
          <a:r>
            <a:rPr lang="en-US" sz="1800" kern="1200" dirty="0">
              <a:latin typeface="Times New Roman"/>
              <a:cs typeface="Times New Roman"/>
            </a:rPr>
            <a:t>progress </a:t>
          </a:r>
          <a:r>
            <a:rPr lang="en-US" sz="1800" kern="1200" spc="-13" dirty="0">
              <a:latin typeface="Times New Roman"/>
              <a:cs typeface="Times New Roman"/>
            </a:rPr>
            <a:t>for</a:t>
          </a:r>
          <a:r>
            <a:rPr lang="en-US" sz="1800" kern="1200" spc="6" dirty="0">
              <a:latin typeface="Times New Roman"/>
              <a:cs typeface="Times New Roman"/>
            </a:rPr>
            <a:t> </a:t>
          </a:r>
          <a:r>
            <a:rPr lang="en-US" sz="1800" kern="1200" dirty="0">
              <a:latin typeface="Times New Roman"/>
              <a:cs typeface="Times New Roman"/>
            </a:rPr>
            <a:t>implementation</a:t>
          </a:r>
          <a:r>
            <a:rPr lang="en-US" sz="1800" kern="1200" spc="6" dirty="0">
              <a:latin typeface="Times New Roman"/>
              <a:cs typeface="Times New Roman"/>
            </a:rPr>
            <a:t> </a:t>
          </a:r>
          <a:r>
            <a:rPr lang="en-US" sz="1800" kern="1200" spc="-25" dirty="0">
              <a:latin typeface="Times New Roman"/>
              <a:cs typeface="Times New Roman"/>
            </a:rPr>
            <a:t>of</a:t>
          </a:r>
          <a:r>
            <a:rPr lang="en-US" sz="1800" kern="1200" dirty="0">
              <a:latin typeface="Times New Roman"/>
              <a:cs typeface="Times New Roman"/>
            </a:rPr>
            <a:t> </a:t>
          </a:r>
          <a:r>
            <a:rPr lang="en-US" sz="1800" kern="1200" spc="-58" dirty="0">
              <a:latin typeface="Times New Roman"/>
              <a:cs typeface="Times New Roman"/>
            </a:rPr>
            <a:t>Risk</a:t>
          </a:r>
          <a:r>
            <a:rPr lang="en-US" sz="1800" kern="1200" spc="6" dirty="0">
              <a:latin typeface="Times New Roman"/>
              <a:cs typeface="Times New Roman"/>
            </a:rPr>
            <a:t> </a:t>
          </a:r>
          <a:r>
            <a:rPr lang="en-US" sz="1800" kern="1200" spc="-25" dirty="0">
              <a:latin typeface="Times New Roman"/>
              <a:cs typeface="Times New Roman"/>
            </a:rPr>
            <a:t>Based </a:t>
          </a:r>
          <a:r>
            <a:rPr lang="en-US" sz="1800" kern="1200" spc="-13" dirty="0">
              <a:latin typeface="Times New Roman"/>
              <a:cs typeface="Times New Roman"/>
            </a:rPr>
            <a:t>Supervisory</a:t>
          </a:r>
          <a:r>
            <a:rPr lang="en-US" sz="1800" kern="1200" spc="-38" dirty="0">
              <a:latin typeface="Times New Roman"/>
              <a:cs typeface="Times New Roman"/>
            </a:rPr>
            <a:t> </a:t>
          </a:r>
          <a:r>
            <a:rPr lang="en-US" sz="1800" kern="1200" spc="-13" dirty="0">
              <a:latin typeface="Times New Roman"/>
              <a:cs typeface="Times New Roman"/>
            </a:rPr>
            <a:t>Framework</a:t>
          </a:r>
          <a:r>
            <a:rPr lang="en-US" sz="1800" kern="1200" spc="-32" dirty="0">
              <a:latin typeface="Times New Roman"/>
              <a:cs typeface="Times New Roman"/>
            </a:rPr>
            <a:t> </a:t>
          </a:r>
          <a:r>
            <a:rPr lang="en-US" sz="1800" kern="1200" spc="-13" dirty="0">
              <a:latin typeface="Times New Roman"/>
              <a:cs typeface="Times New Roman"/>
            </a:rPr>
            <a:t>(RBSF)</a:t>
          </a:r>
          <a:endParaRPr lang="en-IN" sz="1800" kern="1200" dirty="0"/>
        </a:p>
      </dsp:txBody>
      <dsp:txXfrm>
        <a:off x="1887909" y="2880961"/>
        <a:ext cx="3432562" cy="2059537"/>
      </dsp:txXfrm>
    </dsp:sp>
    <dsp:sp modelId="{76267D4D-56C7-48EB-8EFE-0BF34BA954ED}">
      <dsp:nvSpPr>
        <dsp:cNvPr id="0" name=""/>
        <dsp:cNvSpPr/>
      </dsp:nvSpPr>
      <dsp:spPr>
        <a:xfrm>
          <a:off x="5663728" y="2880961"/>
          <a:ext cx="3432562" cy="205953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b="1" kern="1200" dirty="0">
              <a:latin typeface="Times New Roman"/>
              <a:cs typeface="Times New Roman"/>
            </a:rPr>
            <a:t>Maintenance</a:t>
          </a:r>
          <a:r>
            <a:rPr lang="en-IN" sz="1800" b="1" kern="1200" spc="-45" dirty="0">
              <a:latin typeface="Times New Roman"/>
              <a:cs typeface="Times New Roman"/>
            </a:rPr>
            <a:t> </a:t>
          </a:r>
          <a:r>
            <a:rPr lang="en-IN" sz="1800" b="1" kern="1200" dirty="0">
              <a:latin typeface="Times New Roman"/>
              <a:cs typeface="Times New Roman"/>
            </a:rPr>
            <a:t>of</a:t>
          </a:r>
          <a:r>
            <a:rPr lang="en-IN" sz="1800" b="1" kern="1200" spc="-38" dirty="0">
              <a:latin typeface="Times New Roman"/>
              <a:cs typeface="Times New Roman"/>
            </a:rPr>
            <a:t> </a:t>
          </a:r>
          <a:r>
            <a:rPr lang="en-IN" sz="1800" b="1" kern="1200" spc="-13" dirty="0">
              <a:latin typeface="Times New Roman"/>
              <a:cs typeface="Times New Roman"/>
            </a:rPr>
            <a:t>required</a:t>
          </a:r>
          <a:r>
            <a:rPr lang="en-IN" sz="1800" b="1" kern="1200" spc="-38" dirty="0">
              <a:latin typeface="Times New Roman"/>
              <a:cs typeface="Times New Roman"/>
            </a:rPr>
            <a:t> </a:t>
          </a:r>
          <a:r>
            <a:rPr lang="en-IN" sz="1800" b="1" kern="1200" spc="-13" dirty="0">
              <a:latin typeface="Times New Roman"/>
              <a:cs typeface="Times New Roman"/>
            </a:rPr>
            <a:t>solvency</a:t>
          </a:r>
          <a:endParaRPr lang="en-IN" sz="1800" kern="1200" dirty="0">
            <a:latin typeface="Times New Roman"/>
            <a:cs typeface="Times New Roman"/>
          </a:endParaRPr>
        </a:p>
        <a:p>
          <a:pPr marL="0" lvl="0" indent="0" algn="l" defTabSz="800100">
            <a:lnSpc>
              <a:spcPct val="90000"/>
            </a:lnSpc>
            <a:spcBef>
              <a:spcPct val="0"/>
            </a:spcBef>
            <a:spcAft>
              <a:spcPct val="35000"/>
            </a:spcAft>
            <a:buNone/>
          </a:pPr>
          <a:r>
            <a:rPr lang="en-US" sz="1800" kern="1200" dirty="0">
              <a:latin typeface="Times New Roman"/>
              <a:cs typeface="Times New Roman"/>
            </a:rPr>
            <a:t>Reinsurer</a:t>
          </a:r>
          <a:r>
            <a:rPr lang="en-US" sz="1800" kern="1200" spc="290" dirty="0">
              <a:latin typeface="Times New Roman"/>
              <a:cs typeface="Times New Roman"/>
            </a:rPr>
            <a:t> </a:t>
          </a:r>
          <a:r>
            <a:rPr lang="en-US" sz="1800" kern="1200" dirty="0">
              <a:latin typeface="Times New Roman"/>
              <a:cs typeface="Times New Roman"/>
            </a:rPr>
            <a:t>in</a:t>
          </a:r>
          <a:r>
            <a:rPr lang="en-US" sz="1800" kern="1200" spc="290" dirty="0">
              <a:latin typeface="Times New Roman"/>
              <a:cs typeface="Times New Roman"/>
            </a:rPr>
            <a:t> </a:t>
          </a:r>
          <a:r>
            <a:rPr lang="en-US" sz="1800" kern="1200" dirty="0">
              <a:latin typeface="Times New Roman"/>
              <a:cs typeface="Times New Roman"/>
            </a:rPr>
            <a:t>incorporated</a:t>
          </a:r>
          <a:r>
            <a:rPr lang="en-US" sz="1800" kern="1200" spc="294" dirty="0">
              <a:latin typeface="Times New Roman"/>
              <a:cs typeface="Times New Roman"/>
            </a:rPr>
            <a:t> </a:t>
          </a:r>
          <a:r>
            <a:rPr lang="en-US" sz="1800" kern="1200" dirty="0">
              <a:latin typeface="Times New Roman"/>
              <a:cs typeface="Times New Roman"/>
            </a:rPr>
            <a:t>form</a:t>
          </a:r>
          <a:r>
            <a:rPr lang="en-US" sz="1800" kern="1200" spc="290" dirty="0">
              <a:latin typeface="Times New Roman"/>
              <a:cs typeface="Times New Roman"/>
            </a:rPr>
            <a:t> </a:t>
          </a:r>
          <a:r>
            <a:rPr lang="en-US" sz="1800" kern="1200" dirty="0">
              <a:latin typeface="Times New Roman"/>
              <a:cs typeface="Times New Roman"/>
            </a:rPr>
            <a:t>-</a:t>
          </a:r>
          <a:r>
            <a:rPr lang="en-US" sz="1800" kern="1200" spc="290" dirty="0">
              <a:latin typeface="Times New Roman"/>
              <a:cs typeface="Times New Roman"/>
            </a:rPr>
            <a:t> </a:t>
          </a:r>
          <a:r>
            <a:rPr lang="en-US" sz="1800" kern="1200" dirty="0">
              <a:latin typeface="Times New Roman"/>
              <a:cs typeface="Times New Roman"/>
            </a:rPr>
            <a:t>shall</a:t>
          </a:r>
          <a:r>
            <a:rPr lang="en-US" sz="1800" kern="1200" spc="294" dirty="0">
              <a:latin typeface="Times New Roman"/>
              <a:cs typeface="Times New Roman"/>
            </a:rPr>
            <a:t> </a:t>
          </a:r>
          <a:r>
            <a:rPr lang="en-US" sz="1800" kern="1200" spc="-13" dirty="0">
              <a:latin typeface="Times New Roman"/>
              <a:cs typeface="Times New Roman"/>
            </a:rPr>
            <a:t>maintain </a:t>
          </a:r>
          <a:r>
            <a:rPr lang="en-US" sz="1800" kern="1200" dirty="0">
              <a:latin typeface="Times New Roman"/>
              <a:cs typeface="Times New Roman"/>
            </a:rPr>
            <a:t>within</a:t>
          </a:r>
          <a:r>
            <a:rPr lang="en-US" sz="1800" kern="1200" spc="-6" dirty="0">
              <a:latin typeface="Times New Roman"/>
              <a:cs typeface="Times New Roman"/>
            </a:rPr>
            <a:t> </a:t>
          </a:r>
          <a:r>
            <a:rPr lang="en-US" sz="1800" kern="1200" spc="-90" dirty="0">
              <a:latin typeface="Times New Roman"/>
              <a:cs typeface="Times New Roman"/>
            </a:rPr>
            <a:t>GIFT</a:t>
          </a:r>
          <a:r>
            <a:rPr lang="en-US" sz="1800" kern="1200" dirty="0">
              <a:latin typeface="Times New Roman"/>
              <a:cs typeface="Times New Roman"/>
            </a:rPr>
            <a:t> </a:t>
          </a:r>
          <a:r>
            <a:rPr lang="en-US" sz="1800" kern="1200" spc="-25" dirty="0">
              <a:latin typeface="Times New Roman"/>
              <a:cs typeface="Times New Roman"/>
            </a:rPr>
            <a:t>IFSC</a:t>
          </a:r>
          <a:endParaRPr lang="en-US" sz="1800" kern="1200" dirty="0">
            <a:latin typeface="Times New Roman"/>
            <a:cs typeface="Times New Roman"/>
          </a:endParaRPr>
        </a:p>
        <a:p>
          <a:pPr marL="0" lvl="0" indent="0" algn="l" defTabSz="800100">
            <a:lnSpc>
              <a:spcPct val="90000"/>
            </a:lnSpc>
            <a:spcBef>
              <a:spcPct val="0"/>
            </a:spcBef>
            <a:spcAft>
              <a:spcPct val="35000"/>
            </a:spcAft>
            <a:buNone/>
          </a:pPr>
          <a:r>
            <a:rPr lang="en-US" sz="1800" kern="1200" dirty="0">
              <a:latin typeface="Times New Roman"/>
              <a:cs typeface="Times New Roman"/>
            </a:rPr>
            <a:t>Branch</a:t>
          </a:r>
          <a:r>
            <a:rPr lang="en-US" sz="1800" kern="1200" spc="90" dirty="0">
              <a:latin typeface="Times New Roman"/>
              <a:cs typeface="Times New Roman"/>
            </a:rPr>
            <a:t> </a:t>
          </a:r>
          <a:r>
            <a:rPr lang="en-US" sz="1800" kern="1200" spc="-32" dirty="0">
              <a:latin typeface="Times New Roman"/>
              <a:cs typeface="Times New Roman"/>
            </a:rPr>
            <a:t>Office</a:t>
          </a:r>
          <a:r>
            <a:rPr lang="en-US" sz="1800" kern="1200" spc="90" dirty="0">
              <a:latin typeface="Times New Roman"/>
              <a:cs typeface="Times New Roman"/>
            </a:rPr>
            <a:t> </a:t>
          </a:r>
          <a:r>
            <a:rPr lang="en-US" sz="1800" kern="1200" dirty="0">
              <a:latin typeface="Times New Roman"/>
              <a:cs typeface="Times New Roman"/>
            </a:rPr>
            <a:t>-</a:t>
          </a:r>
          <a:r>
            <a:rPr lang="en-US" sz="1800" kern="1200" spc="90" dirty="0">
              <a:latin typeface="Times New Roman"/>
              <a:cs typeface="Times New Roman"/>
            </a:rPr>
            <a:t> </a:t>
          </a:r>
          <a:r>
            <a:rPr lang="en-US" sz="1800" kern="1200" dirty="0">
              <a:latin typeface="Times New Roman"/>
              <a:cs typeface="Times New Roman"/>
            </a:rPr>
            <a:t>May</a:t>
          </a:r>
          <a:r>
            <a:rPr lang="en-US" sz="1800" kern="1200" spc="90" dirty="0">
              <a:latin typeface="Times New Roman"/>
              <a:cs typeface="Times New Roman"/>
            </a:rPr>
            <a:t> </a:t>
          </a:r>
          <a:r>
            <a:rPr lang="en-US" sz="1800" kern="1200" dirty="0">
              <a:latin typeface="Times New Roman"/>
              <a:cs typeface="Times New Roman"/>
            </a:rPr>
            <a:t>maintain</a:t>
          </a:r>
          <a:r>
            <a:rPr lang="en-US" sz="1800" kern="1200" spc="90" dirty="0">
              <a:latin typeface="Times New Roman"/>
              <a:cs typeface="Times New Roman"/>
            </a:rPr>
            <a:t> </a:t>
          </a:r>
          <a:r>
            <a:rPr lang="en-US" sz="1800" kern="1200" dirty="0">
              <a:latin typeface="Times New Roman"/>
              <a:cs typeface="Times New Roman"/>
            </a:rPr>
            <a:t>at</a:t>
          </a:r>
          <a:r>
            <a:rPr lang="en-US" sz="1800" kern="1200" spc="90" dirty="0">
              <a:latin typeface="Times New Roman"/>
              <a:cs typeface="Times New Roman"/>
            </a:rPr>
            <a:t> </a:t>
          </a:r>
          <a:r>
            <a:rPr lang="en-US" sz="1800" kern="1200" dirty="0">
              <a:latin typeface="Times New Roman"/>
              <a:cs typeface="Times New Roman"/>
            </a:rPr>
            <a:t>home</a:t>
          </a:r>
          <a:r>
            <a:rPr lang="en-US" sz="1800" kern="1200" spc="90" dirty="0">
              <a:latin typeface="Times New Roman"/>
              <a:cs typeface="Times New Roman"/>
            </a:rPr>
            <a:t> </a:t>
          </a:r>
          <a:r>
            <a:rPr lang="en-US" sz="1800" kern="1200" dirty="0">
              <a:latin typeface="Times New Roman"/>
              <a:cs typeface="Times New Roman"/>
            </a:rPr>
            <a:t>country</a:t>
          </a:r>
          <a:r>
            <a:rPr lang="en-US" sz="1800" kern="1200" spc="90" dirty="0">
              <a:latin typeface="Times New Roman"/>
              <a:cs typeface="Times New Roman"/>
            </a:rPr>
            <a:t> </a:t>
          </a:r>
          <a:r>
            <a:rPr lang="en-US" sz="1800" kern="1200" spc="-32" dirty="0">
              <a:latin typeface="Times New Roman"/>
              <a:cs typeface="Times New Roman"/>
            </a:rPr>
            <a:t>as </a:t>
          </a:r>
          <a:r>
            <a:rPr lang="en-US" sz="1800" kern="1200" dirty="0">
              <a:latin typeface="Times New Roman"/>
              <a:cs typeface="Times New Roman"/>
            </a:rPr>
            <a:t>per</a:t>
          </a:r>
          <a:r>
            <a:rPr lang="en-US" sz="1800" kern="1200" spc="-32" dirty="0">
              <a:latin typeface="Times New Roman"/>
              <a:cs typeface="Times New Roman"/>
            </a:rPr>
            <a:t> </a:t>
          </a:r>
          <a:r>
            <a:rPr lang="en-US" sz="1800" kern="1200" dirty="0">
              <a:latin typeface="Times New Roman"/>
              <a:cs typeface="Times New Roman"/>
            </a:rPr>
            <a:t>required</a:t>
          </a:r>
          <a:r>
            <a:rPr lang="en-US" sz="1800" kern="1200" spc="-32" dirty="0">
              <a:latin typeface="Times New Roman"/>
              <a:cs typeface="Times New Roman"/>
            </a:rPr>
            <a:t> </a:t>
          </a:r>
          <a:r>
            <a:rPr lang="en-US" sz="1800" kern="1200" dirty="0">
              <a:latin typeface="Times New Roman"/>
              <a:cs typeface="Times New Roman"/>
            </a:rPr>
            <a:t>regulatory</a:t>
          </a:r>
          <a:r>
            <a:rPr lang="en-US" sz="1800" kern="1200" spc="-32" dirty="0">
              <a:latin typeface="Times New Roman"/>
              <a:cs typeface="Times New Roman"/>
            </a:rPr>
            <a:t> </a:t>
          </a:r>
          <a:r>
            <a:rPr lang="en-US" sz="1800" kern="1200" spc="-13" dirty="0">
              <a:latin typeface="Times New Roman"/>
              <a:cs typeface="Times New Roman"/>
            </a:rPr>
            <a:t>requirements</a:t>
          </a:r>
          <a:endParaRPr lang="en-IN" sz="1800" kern="1200" dirty="0"/>
        </a:p>
      </dsp:txBody>
      <dsp:txXfrm>
        <a:off x="5663728" y="2880961"/>
        <a:ext cx="3432562" cy="20595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D65482-3D0E-4C7A-911E-40C42FC661D7}">
      <dsp:nvSpPr>
        <dsp:cNvPr id="0" name=""/>
        <dsp:cNvSpPr/>
      </dsp:nvSpPr>
      <dsp:spPr>
        <a:xfrm>
          <a:off x="0" y="1026272"/>
          <a:ext cx="10787974" cy="478800"/>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2A1B46-6086-4021-9E1E-DF56441319DD}">
      <dsp:nvSpPr>
        <dsp:cNvPr id="0" name=""/>
        <dsp:cNvSpPr/>
      </dsp:nvSpPr>
      <dsp:spPr>
        <a:xfrm>
          <a:off x="539398" y="48624"/>
          <a:ext cx="7551581" cy="1258087"/>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432" tIns="0" rIns="285432" bIns="0" numCol="1" spcCol="1270" anchor="ctr" anchorCtr="0">
          <a:noAutofit/>
        </a:bodyPr>
        <a:lstStyle/>
        <a:p>
          <a:pPr marL="0" lvl="0" indent="0" algn="l" defTabSz="800100">
            <a:lnSpc>
              <a:spcPct val="90000"/>
            </a:lnSpc>
            <a:spcBef>
              <a:spcPct val="0"/>
            </a:spcBef>
            <a:spcAft>
              <a:spcPct val="35000"/>
            </a:spcAft>
            <a:buNone/>
          </a:pPr>
          <a:r>
            <a:rPr lang="en-IN" sz="1800" b="1" kern="1200" dirty="0">
              <a:latin typeface="Times New Roman"/>
              <a:cs typeface="Times New Roman"/>
            </a:rPr>
            <a:t>Equity/</a:t>
          </a:r>
          <a:r>
            <a:rPr lang="en-IN" sz="1800" b="1" kern="1200" spc="-52" dirty="0">
              <a:latin typeface="Times New Roman"/>
              <a:cs typeface="Times New Roman"/>
            </a:rPr>
            <a:t> </a:t>
          </a:r>
          <a:r>
            <a:rPr lang="en-IN" sz="1800" b="1" kern="1200" spc="-13" dirty="0">
              <a:latin typeface="Times New Roman"/>
              <a:cs typeface="Times New Roman"/>
            </a:rPr>
            <a:t>Debt</a:t>
          </a:r>
          <a:r>
            <a:rPr lang="en-IN" sz="1800" b="1" kern="1200" spc="-52" dirty="0">
              <a:latin typeface="Times New Roman"/>
              <a:cs typeface="Times New Roman"/>
            </a:rPr>
            <a:t> </a:t>
          </a:r>
          <a:r>
            <a:rPr lang="en-IN" sz="1800" b="1" kern="1200" spc="-25" dirty="0">
              <a:latin typeface="Times New Roman"/>
              <a:cs typeface="Times New Roman"/>
            </a:rPr>
            <a:t>Index: </a:t>
          </a:r>
          <a:r>
            <a:rPr lang="en-US" sz="1800" kern="1200" spc="-25" dirty="0">
              <a:latin typeface="Times New Roman"/>
              <a:cs typeface="Times New Roman"/>
            </a:rPr>
            <a:t>Replicates</a:t>
          </a:r>
          <a:r>
            <a:rPr lang="en-US" sz="1800" kern="1200" spc="-38" dirty="0">
              <a:latin typeface="Times New Roman"/>
              <a:cs typeface="Times New Roman"/>
            </a:rPr>
            <a:t> </a:t>
          </a:r>
          <a:r>
            <a:rPr lang="en-US" sz="1800" kern="1200" dirty="0">
              <a:latin typeface="Times New Roman"/>
              <a:cs typeface="Times New Roman"/>
            </a:rPr>
            <a:t>index</a:t>
          </a:r>
          <a:r>
            <a:rPr lang="en-US" sz="1800" kern="1200" spc="-38" dirty="0">
              <a:latin typeface="Times New Roman"/>
              <a:cs typeface="Times New Roman"/>
            </a:rPr>
            <a:t> </a:t>
          </a:r>
          <a:r>
            <a:rPr lang="en-US" sz="1800" kern="1200" spc="-32" dirty="0">
              <a:latin typeface="Times New Roman"/>
              <a:cs typeface="Times New Roman"/>
            </a:rPr>
            <a:t>of</a:t>
          </a:r>
          <a:r>
            <a:rPr lang="en-US" sz="1800" kern="1200" spc="-38" dirty="0">
              <a:latin typeface="Times New Roman"/>
              <a:cs typeface="Times New Roman"/>
            </a:rPr>
            <a:t> </a:t>
          </a:r>
          <a:r>
            <a:rPr lang="en-US" sz="1800" kern="1200" spc="-58" dirty="0">
              <a:latin typeface="Times New Roman"/>
              <a:cs typeface="Times New Roman"/>
            </a:rPr>
            <a:t>IFSC/</a:t>
          </a:r>
          <a:r>
            <a:rPr lang="en-US" sz="1800" kern="1200" dirty="0">
              <a:latin typeface="Times New Roman"/>
              <a:cs typeface="Times New Roman"/>
            </a:rPr>
            <a:t> Indian/</a:t>
          </a:r>
          <a:r>
            <a:rPr lang="en-US" sz="1800" kern="1200" spc="90" dirty="0">
              <a:latin typeface="Times New Roman"/>
              <a:cs typeface="Times New Roman"/>
            </a:rPr>
            <a:t> </a:t>
          </a:r>
          <a:r>
            <a:rPr lang="en-US" sz="1800" kern="1200" spc="-13" dirty="0">
              <a:latin typeface="Times New Roman"/>
              <a:cs typeface="Times New Roman"/>
            </a:rPr>
            <a:t>foreign </a:t>
          </a:r>
          <a:r>
            <a:rPr lang="en-US" sz="1800" kern="1200" dirty="0">
              <a:latin typeface="Times New Roman"/>
              <a:cs typeface="Times New Roman"/>
            </a:rPr>
            <a:t>jurisdiction</a:t>
          </a:r>
          <a:r>
            <a:rPr lang="en-US" sz="1800" kern="1200" spc="-45" dirty="0">
              <a:latin typeface="Times New Roman"/>
              <a:cs typeface="Times New Roman"/>
            </a:rPr>
            <a:t> ≥ </a:t>
          </a:r>
          <a:r>
            <a:rPr lang="en-US" sz="1800" kern="1200" spc="-32" dirty="0">
              <a:latin typeface="Times New Roman"/>
              <a:cs typeface="Times New Roman"/>
            </a:rPr>
            <a:t>95% </a:t>
          </a:r>
          <a:r>
            <a:rPr lang="en-IN" sz="1800" kern="1200" dirty="0">
              <a:latin typeface="Times New Roman"/>
              <a:cs typeface="Times New Roman"/>
            </a:rPr>
            <a:t>(equity)/</a:t>
          </a:r>
          <a:r>
            <a:rPr lang="en-IN" sz="1800" kern="1200" spc="32" dirty="0">
              <a:latin typeface="Times New Roman"/>
              <a:cs typeface="Times New Roman"/>
            </a:rPr>
            <a:t> </a:t>
          </a:r>
          <a:r>
            <a:rPr lang="en-IN" sz="1800" kern="1200" spc="-25" dirty="0">
              <a:latin typeface="Times New Roman"/>
              <a:cs typeface="Times New Roman"/>
            </a:rPr>
            <a:t>90%</a:t>
          </a:r>
          <a:r>
            <a:rPr lang="en-IN" sz="1800" kern="1200" spc="38" dirty="0">
              <a:latin typeface="Times New Roman"/>
              <a:cs typeface="Times New Roman"/>
            </a:rPr>
            <a:t> </a:t>
          </a:r>
          <a:r>
            <a:rPr lang="en-IN" sz="1800" kern="1200" dirty="0">
              <a:latin typeface="Times New Roman"/>
              <a:cs typeface="Times New Roman"/>
            </a:rPr>
            <a:t>(debt)</a:t>
          </a:r>
          <a:r>
            <a:rPr lang="en-IN" sz="1800" kern="1200" spc="38" dirty="0">
              <a:latin typeface="Times New Roman"/>
              <a:cs typeface="Times New Roman"/>
            </a:rPr>
            <a:t> </a:t>
          </a:r>
          <a:r>
            <a:rPr lang="en-IN" sz="1800" kern="1200" spc="-32" dirty="0">
              <a:latin typeface="Times New Roman"/>
              <a:cs typeface="Times New Roman"/>
            </a:rPr>
            <a:t>of </a:t>
          </a:r>
          <a:r>
            <a:rPr lang="en-IN" sz="1800" kern="1200" dirty="0">
              <a:latin typeface="Times New Roman"/>
              <a:cs typeface="Times New Roman"/>
            </a:rPr>
            <a:t>total</a:t>
          </a:r>
          <a:r>
            <a:rPr lang="en-IN" sz="1800" kern="1200" spc="25" dirty="0">
              <a:latin typeface="Times New Roman"/>
              <a:cs typeface="Times New Roman"/>
            </a:rPr>
            <a:t> </a:t>
          </a:r>
          <a:r>
            <a:rPr lang="en-IN" sz="1800" kern="1200" spc="-13" dirty="0">
              <a:latin typeface="Times New Roman"/>
              <a:cs typeface="Times New Roman"/>
            </a:rPr>
            <a:t>assets</a:t>
          </a:r>
          <a:endParaRPr lang="en-IN" sz="1800" kern="1200" dirty="0"/>
        </a:p>
      </dsp:txBody>
      <dsp:txXfrm>
        <a:off x="600813" y="110039"/>
        <a:ext cx="7428751" cy="1135257"/>
      </dsp:txXfrm>
    </dsp:sp>
    <dsp:sp modelId="{B586E769-F6E9-4DD1-887D-8920E70CADAB}">
      <dsp:nvSpPr>
        <dsp:cNvPr id="0" name=""/>
        <dsp:cNvSpPr/>
      </dsp:nvSpPr>
      <dsp:spPr>
        <a:xfrm>
          <a:off x="0" y="1888112"/>
          <a:ext cx="10787974" cy="478800"/>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3015E3-D5A7-4A43-ACF2-505C4062EDD9}">
      <dsp:nvSpPr>
        <dsp:cNvPr id="0" name=""/>
        <dsp:cNvSpPr/>
      </dsp:nvSpPr>
      <dsp:spPr>
        <a:xfrm>
          <a:off x="539398" y="1607672"/>
          <a:ext cx="7551581" cy="560880"/>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432" tIns="0" rIns="285432" bIns="0" numCol="1" spcCol="1270" anchor="ctr" anchorCtr="0">
          <a:noAutofit/>
        </a:bodyPr>
        <a:lstStyle/>
        <a:p>
          <a:pPr marL="0" lvl="0" indent="0" algn="l" defTabSz="800100">
            <a:lnSpc>
              <a:spcPct val="90000"/>
            </a:lnSpc>
            <a:spcBef>
              <a:spcPct val="0"/>
            </a:spcBef>
            <a:spcAft>
              <a:spcPct val="35000"/>
            </a:spcAft>
            <a:buNone/>
          </a:pPr>
          <a:r>
            <a:rPr lang="en-IN" sz="1800" b="1" kern="1200" dirty="0">
              <a:latin typeface="Times New Roman"/>
              <a:cs typeface="Times New Roman"/>
            </a:rPr>
            <a:t>Gold/</a:t>
          </a:r>
          <a:r>
            <a:rPr lang="en-IN" sz="1800" b="1" kern="1200" spc="-45" dirty="0">
              <a:latin typeface="Times New Roman"/>
              <a:cs typeface="Times New Roman"/>
            </a:rPr>
            <a:t> </a:t>
          </a:r>
          <a:r>
            <a:rPr lang="en-IN" sz="1800" b="1" kern="1200" spc="-32" dirty="0">
              <a:latin typeface="Times New Roman"/>
              <a:cs typeface="Times New Roman"/>
            </a:rPr>
            <a:t>Silver</a:t>
          </a:r>
          <a:r>
            <a:rPr lang="en-IN" sz="1800" b="1" kern="1200" spc="-38" dirty="0">
              <a:latin typeface="Times New Roman"/>
              <a:cs typeface="Times New Roman"/>
            </a:rPr>
            <a:t> </a:t>
          </a:r>
          <a:r>
            <a:rPr lang="en-IN" sz="1800" b="1" kern="1200" spc="-25" dirty="0">
              <a:latin typeface="Times New Roman"/>
              <a:cs typeface="Times New Roman"/>
            </a:rPr>
            <a:t>Index: </a:t>
          </a:r>
          <a:r>
            <a:rPr lang="en-US" sz="1800" kern="1200" dirty="0">
              <a:latin typeface="Times New Roman"/>
              <a:cs typeface="Times New Roman"/>
            </a:rPr>
            <a:t>Investment</a:t>
          </a:r>
          <a:r>
            <a:rPr lang="en-US" sz="1800" kern="1200" spc="-13" dirty="0">
              <a:latin typeface="Times New Roman"/>
              <a:cs typeface="Times New Roman"/>
            </a:rPr>
            <a:t> </a:t>
          </a:r>
          <a:r>
            <a:rPr lang="en-US" sz="1800" kern="1200" dirty="0">
              <a:latin typeface="Times New Roman"/>
              <a:cs typeface="Times New Roman"/>
            </a:rPr>
            <a:t>in</a:t>
          </a:r>
          <a:r>
            <a:rPr lang="en-US" sz="1800" kern="1200" spc="-6" dirty="0">
              <a:latin typeface="Times New Roman"/>
              <a:cs typeface="Times New Roman"/>
            </a:rPr>
            <a:t> </a:t>
          </a:r>
          <a:r>
            <a:rPr lang="en-US" sz="1800" kern="1200" dirty="0">
              <a:latin typeface="Times New Roman"/>
              <a:cs typeface="Times New Roman"/>
            </a:rPr>
            <a:t>gold/</a:t>
          </a:r>
          <a:r>
            <a:rPr lang="en-US" sz="1800" kern="1200" spc="-13" dirty="0">
              <a:latin typeface="Times New Roman"/>
              <a:cs typeface="Times New Roman"/>
            </a:rPr>
            <a:t> silver, bullion,</a:t>
          </a:r>
          <a:r>
            <a:rPr lang="en-US" sz="1800" kern="1200" spc="38" dirty="0">
              <a:latin typeface="Times New Roman"/>
              <a:cs typeface="Times New Roman"/>
            </a:rPr>
            <a:t> </a:t>
          </a:r>
          <a:r>
            <a:rPr lang="en-US" sz="1800" kern="1200" dirty="0">
              <a:latin typeface="Times New Roman"/>
              <a:cs typeface="Times New Roman"/>
            </a:rPr>
            <a:t>(with</a:t>
          </a:r>
          <a:r>
            <a:rPr lang="en-US" sz="1800" kern="1200" spc="38" dirty="0">
              <a:latin typeface="Times New Roman"/>
              <a:cs typeface="Times New Roman"/>
            </a:rPr>
            <a:t> </a:t>
          </a:r>
          <a:r>
            <a:rPr lang="en-US" sz="1800" kern="1200" spc="-13" dirty="0">
              <a:latin typeface="Times New Roman"/>
              <a:cs typeface="Times New Roman"/>
            </a:rPr>
            <a:t>underlying </a:t>
          </a:r>
          <a:r>
            <a:rPr lang="en-US" sz="1800" kern="1200" dirty="0">
              <a:latin typeface="Times New Roman"/>
              <a:cs typeface="Times New Roman"/>
            </a:rPr>
            <a:t>as</a:t>
          </a:r>
          <a:r>
            <a:rPr lang="en-US" sz="1800" kern="1200" spc="-64" dirty="0">
              <a:latin typeface="Times New Roman"/>
              <a:cs typeface="Times New Roman"/>
            </a:rPr>
            <a:t> </a:t>
          </a:r>
          <a:r>
            <a:rPr lang="en-US" sz="1800" kern="1200" dirty="0">
              <a:latin typeface="Times New Roman"/>
              <a:cs typeface="Times New Roman"/>
            </a:rPr>
            <a:t>gold)</a:t>
          </a:r>
          <a:r>
            <a:rPr lang="en-US" sz="1800" kern="1200" spc="-64" dirty="0">
              <a:latin typeface="Times New Roman"/>
              <a:cs typeface="Times New Roman"/>
            </a:rPr>
            <a:t> </a:t>
          </a:r>
          <a:r>
            <a:rPr lang="en-US" sz="1800" kern="1200" spc="-45" dirty="0">
              <a:latin typeface="Times New Roman"/>
              <a:cs typeface="Times New Roman"/>
            </a:rPr>
            <a:t>≥</a:t>
          </a:r>
          <a:r>
            <a:rPr lang="en-US" sz="1800" kern="1200" spc="-64" dirty="0">
              <a:latin typeface="Times New Roman"/>
              <a:cs typeface="Times New Roman"/>
            </a:rPr>
            <a:t> </a:t>
          </a:r>
          <a:r>
            <a:rPr lang="en-US" sz="1800" kern="1200" spc="-25" dirty="0">
              <a:latin typeface="Times New Roman"/>
              <a:cs typeface="Times New Roman"/>
            </a:rPr>
            <a:t>90%</a:t>
          </a:r>
          <a:r>
            <a:rPr lang="en-US" sz="1800" kern="1200" spc="-64" dirty="0">
              <a:latin typeface="Times New Roman"/>
              <a:cs typeface="Times New Roman"/>
            </a:rPr>
            <a:t> </a:t>
          </a:r>
          <a:r>
            <a:rPr lang="en-US" sz="1800" kern="1200" spc="-32" dirty="0">
              <a:latin typeface="Times New Roman"/>
              <a:cs typeface="Times New Roman"/>
            </a:rPr>
            <a:t>of</a:t>
          </a:r>
          <a:r>
            <a:rPr lang="en-US" sz="1800" kern="1200" spc="-64" dirty="0">
              <a:latin typeface="Times New Roman"/>
              <a:cs typeface="Times New Roman"/>
            </a:rPr>
            <a:t> </a:t>
          </a:r>
          <a:r>
            <a:rPr lang="en-US" sz="1800" kern="1200" spc="-32" dirty="0">
              <a:latin typeface="Times New Roman"/>
              <a:cs typeface="Times New Roman"/>
            </a:rPr>
            <a:t>AUM</a:t>
          </a:r>
          <a:endParaRPr lang="en-IN" sz="1800" kern="1200" dirty="0"/>
        </a:p>
      </dsp:txBody>
      <dsp:txXfrm>
        <a:off x="566778" y="1635052"/>
        <a:ext cx="7496821" cy="506120"/>
      </dsp:txXfrm>
    </dsp:sp>
    <dsp:sp modelId="{F1C0B087-64B3-4D4E-97EB-391E34849AB5}">
      <dsp:nvSpPr>
        <dsp:cNvPr id="0" name=""/>
        <dsp:cNvSpPr/>
      </dsp:nvSpPr>
      <dsp:spPr>
        <a:xfrm>
          <a:off x="0" y="2758640"/>
          <a:ext cx="10787974" cy="478800"/>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596E49-F09F-47D2-833B-24C74FC85F1B}">
      <dsp:nvSpPr>
        <dsp:cNvPr id="0" name=""/>
        <dsp:cNvSpPr/>
      </dsp:nvSpPr>
      <dsp:spPr>
        <a:xfrm>
          <a:off x="539398" y="2469512"/>
          <a:ext cx="7551581" cy="569568"/>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432" tIns="0" rIns="285432" bIns="0" numCol="1" spcCol="1270" anchor="ctr" anchorCtr="0">
          <a:noAutofit/>
        </a:bodyPr>
        <a:lstStyle/>
        <a:p>
          <a:pPr marL="0" lvl="0" indent="0" algn="l" defTabSz="800100">
            <a:lnSpc>
              <a:spcPct val="90000"/>
            </a:lnSpc>
            <a:spcBef>
              <a:spcPct val="0"/>
            </a:spcBef>
            <a:spcAft>
              <a:spcPct val="35000"/>
            </a:spcAft>
            <a:buNone/>
          </a:pPr>
          <a:r>
            <a:rPr lang="en-IN" sz="1800" b="1" kern="1200" spc="-25" dirty="0">
              <a:latin typeface="Times New Roman"/>
              <a:cs typeface="Times New Roman"/>
            </a:rPr>
            <a:t>Commodity</a:t>
          </a:r>
          <a:r>
            <a:rPr lang="en-IN" sz="1800" b="1" kern="1200" spc="32" dirty="0">
              <a:latin typeface="Times New Roman"/>
              <a:cs typeface="Times New Roman"/>
            </a:rPr>
            <a:t> </a:t>
          </a:r>
          <a:r>
            <a:rPr lang="en-IN" sz="1800" b="1" kern="1200" spc="-25" dirty="0">
              <a:latin typeface="Times New Roman"/>
              <a:cs typeface="Times New Roman"/>
            </a:rPr>
            <a:t>Index: </a:t>
          </a:r>
          <a:r>
            <a:rPr lang="en-US" sz="1800" kern="1200" dirty="0">
              <a:latin typeface="Times New Roman"/>
              <a:cs typeface="Times New Roman"/>
            </a:rPr>
            <a:t>Invest</a:t>
          </a:r>
          <a:r>
            <a:rPr lang="en-US" sz="1800" kern="1200" spc="-64" dirty="0">
              <a:latin typeface="Times New Roman"/>
              <a:cs typeface="Times New Roman"/>
            </a:rPr>
            <a:t> </a:t>
          </a:r>
          <a:r>
            <a:rPr lang="en-US" sz="1800" kern="1200" spc="-45" dirty="0">
              <a:latin typeface="Times New Roman"/>
              <a:cs typeface="Times New Roman"/>
            </a:rPr>
            <a:t>≥</a:t>
          </a:r>
          <a:r>
            <a:rPr lang="en-US" sz="1800" kern="1200" spc="-64" dirty="0">
              <a:latin typeface="Times New Roman"/>
              <a:cs typeface="Times New Roman"/>
            </a:rPr>
            <a:t> </a:t>
          </a:r>
          <a:r>
            <a:rPr lang="en-US" sz="1800" kern="1200" spc="-25" dirty="0">
              <a:latin typeface="Times New Roman"/>
              <a:cs typeface="Times New Roman"/>
            </a:rPr>
            <a:t>90%</a:t>
          </a:r>
          <a:r>
            <a:rPr lang="en-US" sz="1800" kern="1200" spc="-58" dirty="0">
              <a:latin typeface="Times New Roman"/>
              <a:cs typeface="Times New Roman"/>
            </a:rPr>
            <a:t> </a:t>
          </a:r>
          <a:r>
            <a:rPr lang="en-US" sz="1800" kern="1200" dirty="0">
              <a:latin typeface="Times New Roman"/>
              <a:cs typeface="Times New Roman"/>
            </a:rPr>
            <a:t>in</a:t>
          </a:r>
          <a:r>
            <a:rPr lang="en-US" sz="1800" kern="1200" spc="-64" dirty="0">
              <a:latin typeface="Times New Roman"/>
              <a:cs typeface="Times New Roman"/>
            </a:rPr>
            <a:t> </a:t>
          </a:r>
          <a:r>
            <a:rPr lang="en-US" sz="1800" kern="1200" spc="-13" dirty="0">
              <a:latin typeface="Times New Roman"/>
              <a:cs typeface="Times New Roman"/>
            </a:rPr>
            <a:t>specified </a:t>
          </a:r>
          <a:r>
            <a:rPr lang="en-US" sz="1800" kern="1200" dirty="0">
              <a:latin typeface="Times New Roman"/>
              <a:cs typeface="Times New Roman"/>
            </a:rPr>
            <a:t>commodity</a:t>
          </a:r>
          <a:r>
            <a:rPr lang="en-US" sz="1800" kern="1200" spc="-71" dirty="0">
              <a:latin typeface="Times New Roman"/>
              <a:cs typeface="Times New Roman"/>
            </a:rPr>
            <a:t> </a:t>
          </a:r>
          <a:r>
            <a:rPr lang="en-US" sz="1800" kern="1200" dirty="0">
              <a:latin typeface="Times New Roman"/>
              <a:cs typeface="Times New Roman"/>
            </a:rPr>
            <a:t>or</a:t>
          </a:r>
          <a:r>
            <a:rPr lang="en-US" sz="1800" kern="1200" spc="-64" dirty="0">
              <a:latin typeface="Times New Roman"/>
              <a:cs typeface="Times New Roman"/>
            </a:rPr>
            <a:t> </a:t>
          </a:r>
          <a:r>
            <a:rPr lang="en-US" sz="1800" kern="1200" spc="-13" dirty="0">
              <a:latin typeface="Times New Roman"/>
              <a:cs typeface="Times New Roman"/>
            </a:rPr>
            <a:t>related </a:t>
          </a:r>
          <a:r>
            <a:rPr lang="en-US" sz="1800" kern="1200" dirty="0">
              <a:latin typeface="Times New Roman"/>
              <a:cs typeface="Times New Roman"/>
            </a:rPr>
            <a:t>security/</a:t>
          </a:r>
          <a:r>
            <a:rPr lang="en-US" sz="1800" kern="1200" spc="6" dirty="0">
              <a:latin typeface="Times New Roman"/>
              <a:cs typeface="Times New Roman"/>
            </a:rPr>
            <a:t> </a:t>
          </a:r>
          <a:r>
            <a:rPr lang="en-US" sz="1800" kern="1200" spc="-13" dirty="0">
              <a:latin typeface="Times New Roman"/>
              <a:cs typeface="Times New Roman"/>
            </a:rPr>
            <a:t>investment</a:t>
          </a:r>
          <a:endParaRPr lang="en-IN" sz="1800" kern="1200" dirty="0"/>
        </a:p>
      </dsp:txBody>
      <dsp:txXfrm>
        <a:off x="567202" y="2497316"/>
        <a:ext cx="7495973" cy="513960"/>
      </dsp:txXfrm>
    </dsp:sp>
    <dsp:sp modelId="{0AC2B0AB-7906-4371-91FE-1D7E80C808B6}">
      <dsp:nvSpPr>
        <dsp:cNvPr id="0" name=""/>
        <dsp:cNvSpPr/>
      </dsp:nvSpPr>
      <dsp:spPr>
        <a:xfrm>
          <a:off x="0" y="3620480"/>
          <a:ext cx="10787974" cy="478800"/>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ACB9DB-DEBC-4312-933A-1503164508BF}">
      <dsp:nvSpPr>
        <dsp:cNvPr id="0" name=""/>
        <dsp:cNvSpPr/>
      </dsp:nvSpPr>
      <dsp:spPr>
        <a:xfrm>
          <a:off x="539398" y="3340040"/>
          <a:ext cx="7551581" cy="560880"/>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432" tIns="0" rIns="285432" bIns="0" numCol="1" spcCol="1270" anchor="ctr" anchorCtr="0">
          <a:noAutofit/>
        </a:bodyPr>
        <a:lstStyle/>
        <a:p>
          <a:pPr marL="0" lvl="0" indent="0" algn="l" defTabSz="800100">
            <a:lnSpc>
              <a:spcPct val="90000"/>
            </a:lnSpc>
            <a:spcBef>
              <a:spcPct val="0"/>
            </a:spcBef>
            <a:spcAft>
              <a:spcPct val="35000"/>
            </a:spcAft>
            <a:buNone/>
          </a:pPr>
          <a:r>
            <a:rPr lang="en-IN" sz="1800" b="1" kern="1200" spc="-38" dirty="0">
              <a:latin typeface="Times New Roman"/>
              <a:cs typeface="Times New Roman"/>
            </a:rPr>
            <a:t>Active</a:t>
          </a:r>
          <a:r>
            <a:rPr lang="en-IN" sz="1800" b="1" kern="1200" spc="-13" dirty="0">
              <a:latin typeface="Times New Roman"/>
              <a:cs typeface="Times New Roman"/>
            </a:rPr>
            <a:t> Managed: </a:t>
          </a:r>
          <a:r>
            <a:rPr lang="en-US" sz="1800" kern="1200" spc="-83" dirty="0">
              <a:latin typeface="Times New Roman"/>
              <a:cs typeface="Times New Roman"/>
            </a:rPr>
            <a:t>FME</a:t>
          </a:r>
          <a:r>
            <a:rPr lang="en-US" sz="1800" kern="1200" spc="-45" dirty="0">
              <a:latin typeface="Times New Roman"/>
              <a:cs typeface="Times New Roman"/>
            </a:rPr>
            <a:t> </a:t>
          </a:r>
          <a:r>
            <a:rPr lang="en-US" sz="1800" kern="1200" dirty="0">
              <a:latin typeface="Times New Roman"/>
              <a:cs typeface="Times New Roman"/>
            </a:rPr>
            <a:t>has</a:t>
          </a:r>
          <a:r>
            <a:rPr lang="en-US" sz="1800" kern="1200" spc="-45" dirty="0">
              <a:latin typeface="Times New Roman"/>
              <a:cs typeface="Times New Roman"/>
            </a:rPr>
            <a:t> </a:t>
          </a:r>
          <a:r>
            <a:rPr lang="en-US" sz="1800" kern="1200" dirty="0">
              <a:latin typeface="Times New Roman"/>
              <a:cs typeface="Times New Roman"/>
            </a:rPr>
            <a:t>discretion</a:t>
          </a:r>
          <a:r>
            <a:rPr lang="en-US" sz="1800" kern="1200" spc="-45" dirty="0">
              <a:latin typeface="Times New Roman"/>
              <a:cs typeface="Times New Roman"/>
            </a:rPr>
            <a:t> </a:t>
          </a:r>
          <a:r>
            <a:rPr lang="en-US" sz="1800" kern="1200" spc="-25" dirty="0">
              <a:latin typeface="Times New Roman"/>
              <a:cs typeface="Times New Roman"/>
            </a:rPr>
            <a:t>over </a:t>
          </a:r>
          <a:r>
            <a:rPr lang="en-US" sz="1800" kern="1200" dirty="0">
              <a:latin typeface="Times New Roman"/>
              <a:cs typeface="Times New Roman"/>
            </a:rPr>
            <a:t>composition</a:t>
          </a:r>
          <a:r>
            <a:rPr lang="en-US" sz="1800" kern="1200" spc="-45" dirty="0">
              <a:latin typeface="Times New Roman"/>
              <a:cs typeface="Times New Roman"/>
            </a:rPr>
            <a:t> </a:t>
          </a:r>
          <a:r>
            <a:rPr lang="en-US" sz="1800" kern="1200" spc="-32" dirty="0">
              <a:latin typeface="Times New Roman"/>
              <a:cs typeface="Times New Roman"/>
            </a:rPr>
            <a:t>of</a:t>
          </a:r>
          <a:r>
            <a:rPr lang="en-US" sz="1800" kern="1200" spc="-38" dirty="0">
              <a:latin typeface="Times New Roman"/>
              <a:cs typeface="Times New Roman"/>
            </a:rPr>
            <a:t> </a:t>
          </a:r>
          <a:r>
            <a:rPr lang="en-US" sz="1800" kern="1200" spc="-13" dirty="0">
              <a:latin typeface="Times New Roman"/>
              <a:cs typeface="Times New Roman"/>
            </a:rPr>
            <a:t>portfolio </a:t>
          </a:r>
          <a:r>
            <a:rPr lang="en-US" sz="1800" kern="1200" dirty="0">
              <a:latin typeface="Times New Roman"/>
              <a:cs typeface="Times New Roman"/>
            </a:rPr>
            <a:t>subject</a:t>
          </a:r>
          <a:r>
            <a:rPr lang="en-US" sz="1800" kern="1200" spc="-52" dirty="0">
              <a:latin typeface="Times New Roman"/>
              <a:cs typeface="Times New Roman"/>
            </a:rPr>
            <a:t> </a:t>
          </a:r>
          <a:r>
            <a:rPr lang="en-US" sz="1800" kern="1200" dirty="0">
              <a:latin typeface="Times New Roman"/>
              <a:cs typeface="Times New Roman"/>
            </a:rPr>
            <a:t>to</a:t>
          </a:r>
          <a:r>
            <a:rPr lang="en-US" sz="1800" kern="1200" spc="-52" dirty="0">
              <a:latin typeface="Times New Roman"/>
              <a:cs typeface="Times New Roman"/>
            </a:rPr>
            <a:t> </a:t>
          </a:r>
          <a:r>
            <a:rPr lang="en-US" sz="1800" kern="1200" spc="-13" dirty="0">
              <a:latin typeface="Times New Roman"/>
              <a:cs typeface="Times New Roman"/>
            </a:rPr>
            <a:t>investment policies</a:t>
          </a:r>
          <a:endParaRPr lang="en-IN" sz="1800" kern="1200" dirty="0"/>
        </a:p>
      </dsp:txBody>
      <dsp:txXfrm>
        <a:off x="566778" y="3367420"/>
        <a:ext cx="7496821" cy="506120"/>
      </dsp:txXfrm>
    </dsp:sp>
    <dsp:sp modelId="{95BBEC61-A274-4346-B07E-9D74EDC82524}">
      <dsp:nvSpPr>
        <dsp:cNvPr id="0" name=""/>
        <dsp:cNvSpPr/>
      </dsp:nvSpPr>
      <dsp:spPr>
        <a:xfrm>
          <a:off x="0" y="4482320"/>
          <a:ext cx="10787974" cy="478800"/>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08272F-A562-4273-BC86-92B4D613D397}">
      <dsp:nvSpPr>
        <dsp:cNvPr id="0" name=""/>
        <dsp:cNvSpPr/>
      </dsp:nvSpPr>
      <dsp:spPr>
        <a:xfrm>
          <a:off x="539398" y="4201880"/>
          <a:ext cx="7551581" cy="560880"/>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432" tIns="0" rIns="285432" bIns="0" numCol="1" spcCol="1270" anchor="ctr" anchorCtr="0">
          <a:noAutofit/>
        </a:bodyPr>
        <a:lstStyle/>
        <a:p>
          <a:pPr marL="0" lvl="0" indent="0" algn="l" defTabSz="800100">
            <a:lnSpc>
              <a:spcPct val="90000"/>
            </a:lnSpc>
            <a:spcBef>
              <a:spcPct val="0"/>
            </a:spcBef>
            <a:spcAft>
              <a:spcPct val="35000"/>
            </a:spcAft>
            <a:buNone/>
          </a:pPr>
          <a:r>
            <a:rPr lang="en-IN" sz="1800" b="1" kern="1200" spc="-13" dirty="0">
              <a:latin typeface="Times New Roman"/>
              <a:cs typeface="Times New Roman"/>
            </a:rPr>
            <a:t>Other: </a:t>
          </a:r>
          <a:r>
            <a:rPr lang="en-US" sz="1800" kern="1200" spc="-25" dirty="0">
              <a:latin typeface="Times New Roman"/>
              <a:cs typeface="Times New Roman"/>
            </a:rPr>
            <a:t>Subject </a:t>
          </a:r>
          <a:r>
            <a:rPr lang="en-US" sz="1800" kern="1200" dirty="0">
              <a:latin typeface="Times New Roman"/>
              <a:cs typeface="Times New Roman"/>
            </a:rPr>
            <a:t>to</a:t>
          </a:r>
          <a:r>
            <a:rPr lang="en-US" sz="1800" kern="1200" spc="-19" dirty="0">
              <a:latin typeface="Times New Roman"/>
              <a:cs typeface="Times New Roman"/>
            </a:rPr>
            <a:t> </a:t>
          </a:r>
          <a:r>
            <a:rPr lang="en-US" sz="1800" kern="1200" dirty="0">
              <a:latin typeface="Times New Roman"/>
              <a:cs typeface="Times New Roman"/>
            </a:rPr>
            <a:t>approval</a:t>
          </a:r>
          <a:r>
            <a:rPr lang="en-US" sz="1800" kern="1200" spc="-19" dirty="0">
              <a:latin typeface="Times New Roman"/>
              <a:cs typeface="Times New Roman"/>
            </a:rPr>
            <a:t> </a:t>
          </a:r>
          <a:r>
            <a:rPr lang="en-US" sz="1800" kern="1200" spc="-32" dirty="0">
              <a:latin typeface="Times New Roman"/>
              <a:cs typeface="Times New Roman"/>
            </a:rPr>
            <a:t>of </a:t>
          </a:r>
          <a:r>
            <a:rPr lang="en-US" sz="1800" kern="1200" spc="-13" dirty="0">
              <a:latin typeface="Times New Roman"/>
              <a:cs typeface="Times New Roman"/>
            </a:rPr>
            <a:t>Exchange</a:t>
          </a:r>
          <a:endParaRPr lang="en-IN" sz="1800" kern="1200" dirty="0"/>
        </a:p>
      </dsp:txBody>
      <dsp:txXfrm>
        <a:off x="566778" y="4229260"/>
        <a:ext cx="7496821" cy="5061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619B45-B0F3-403A-9661-E72CE4077423}">
      <dsp:nvSpPr>
        <dsp:cNvPr id="0" name=""/>
        <dsp:cNvSpPr/>
      </dsp:nvSpPr>
      <dsp:spPr>
        <a:xfrm>
          <a:off x="0" y="481324"/>
          <a:ext cx="2789663" cy="167379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a:cs typeface="Times New Roman"/>
            </a:rPr>
            <a:t>Ship</a:t>
          </a:r>
          <a:r>
            <a:rPr lang="en-US" sz="2000" kern="1200" spc="167" dirty="0">
              <a:latin typeface="Times New Roman"/>
              <a:cs typeface="Times New Roman"/>
            </a:rPr>
            <a:t>  </a:t>
          </a:r>
          <a:r>
            <a:rPr lang="en-US" sz="2000" kern="1200" dirty="0">
              <a:latin typeface="Times New Roman"/>
              <a:cs typeface="Times New Roman"/>
            </a:rPr>
            <a:t>leasing</a:t>
          </a:r>
          <a:r>
            <a:rPr lang="en-US" sz="2000" kern="1200" spc="173" dirty="0">
              <a:latin typeface="Times New Roman"/>
              <a:cs typeface="Times New Roman"/>
            </a:rPr>
            <a:t>  </a:t>
          </a:r>
          <a:r>
            <a:rPr lang="en-US" sz="2000" kern="1200" dirty="0">
              <a:latin typeface="Times New Roman"/>
              <a:cs typeface="Times New Roman"/>
            </a:rPr>
            <a:t>companies</a:t>
          </a:r>
          <a:r>
            <a:rPr lang="en-US" sz="2000" kern="1200" spc="173" dirty="0">
              <a:latin typeface="Times New Roman"/>
              <a:cs typeface="Times New Roman"/>
            </a:rPr>
            <a:t>  </a:t>
          </a:r>
          <a:r>
            <a:rPr lang="en-US" sz="2000" kern="1200" spc="-25" dirty="0">
              <a:latin typeface="Times New Roman"/>
              <a:cs typeface="Times New Roman"/>
            </a:rPr>
            <a:t>must </a:t>
          </a:r>
          <a:r>
            <a:rPr lang="en-US" sz="2000" kern="1200" dirty="0">
              <a:latin typeface="Times New Roman"/>
              <a:cs typeface="Times New Roman"/>
            </a:rPr>
            <a:t>obtain</a:t>
          </a:r>
          <a:r>
            <a:rPr lang="en-US" sz="2000" kern="1200" spc="-6" dirty="0">
              <a:latin typeface="Times New Roman"/>
              <a:cs typeface="Times New Roman"/>
            </a:rPr>
            <a:t> </a:t>
          </a:r>
          <a:r>
            <a:rPr lang="en-US" sz="2000" kern="1200" dirty="0">
              <a:latin typeface="Times New Roman"/>
              <a:cs typeface="Times New Roman"/>
            </a:rPr>
            <a:t>a </a:t>
          </a:r>
          <a:r>
            <a:rPr lang="en-US" sz="2000" kern="1200" spc="-13" dirty="0">
              <a:latin typeface="Times New Roman"/>
              <a:cs typeface="Times New Roman"/>
            </a:rPr>
            <a:t>certificate</a:t>
          </a:r>
          <a:r>
            <a:rPr lang="en-US" sz="2000" kern="1200" spc="-6" dirty="0">
              <a:latin typeface="Times New Roman"/>
              <a:cs typeface="Times New Roman"/>
            </a:rPr>
            <a:t> </a:t>
          </a:r>
          <a:r>
            <a:rPr lang="en-US" sz="2000" kern="1200" spc="-45" dirty="0">
              <a:latin typeface="Times New Roman"/>
              <a:cs typeface="Times New Roman"/>
            </a:rPr>
            <a:t>of</a:t>
          </a:r>
          <a:r>
            <a:rPr lang="en-US" sz="2000" kern="1200" dirty="0">
              <a:latin typeface="Times New Roman"/>
              <a:cs typeface="Times New Roman"/>
            </a:rPr>
            <a:t> </a:t>
          </a:r>
          <a:r>
            <a:rPr lang="en-US" sz="2000" kern="1200" spc="-13" dirty="0">
              <a:latin typeface="Times New Roman"/>
              <a:cs typeface="Times New Roman"/>
            </a:rPr>
            <a:t>registration from</a:t>
          </a:r>
          <a:r>
            <a:rPr lang="en-US" sz="2000" kern="1200" spc="-45" dirty="0">
              <a:latin typeface="Times New Roman"/>
              <a:cs typeface="Times New Roman"/>
            </a:rPr>
            <a:t> </a:t>
          </a:r>
          <a:r>
            <a:rPr lang="en-US" sz="2000" kern="1200" dirty="0">
              <a:latin typeface="Times New Roman"/>
              <a:cs typeface="Times New Roman"/>
            </a:rPr>
            <a:t>the</a:t>
          </a:r>
          <a:r>
            <a:rPr lang="en-US" sz="2000" kern="1200" spc="-45" dirty="0">
              <a:latin typeface="Times New Roman"/>
              <a:cs typeface="Times New Roman"/>
            </a:rPr>
            <a:t> </a:t>
          </a:r>
          <a:r>
            <a:rPr lang="en-US" sz="2000" kern="1200" spc="-123" dirty="0">
              <a:latin typeface="Times New Roman"/>
              <a:cs typeface="Times New Roman"/>
            </a:rPr>
            <a:t>IFSCA</a:t>
          </a:r>
          <a:r>
            <a:rPr lang="en-US" sz="2000" kern="1200" spc="-38" dirty="0">
              <a:latin typeface="Times New Roman"/>
              <a:cs typeface="Times New Roman"/>
            </a:rPr>
            <a:t> </a:t>
          </a:r>
          <a:r>
            <a:rPr lang="en-US" sz="2000" kern="1200" dirty="0">
              <a:latin typeface="Times New Roman"/>
              <a:cs typeface="Times New Roman"/>
            </a:rPr>
            <a:t>to</a:t>
          </a:r>
          <a:r>
            <a:rPr lang="en-US" sz="2000" kern="1200" spc="-45" dirty="0">
              <a:latin typeface="Times New Roman"/>
              <a:cs typeface="Times New Roman"/>
            </a:rPr>
            <a:t> </a:t>
          </a:r>
          <a:r>
            <a:rPr lang="en-US" sz="2000" kern="1200" dirty="0">
              <a:latin typeface="Times New Roman"/>
              <a:cs typeface="Times New Roman"/>
            </a:rPr>
            <a:t>act</a:t>
          </a:r>
          <a:r>
            <a:rPr lang="en-US" sz="2000" kern="1200" spc="-38" dirty="0">
              <a:latin typeface="Times New Roman"/>
              <a:cs typeface="Times New Roman"/>
            </a:rPr>
            <a:t> </a:t>
          </a:r>
          <a:r>
            <a:rPr lang="en-US" sz="2000" kern="1200" dirty="0">
              <a:latin typeface="Times New Roman"/>
              <a:cs typeface="Times New Roman"/>
            </a:rPr>
            <a:t>as</a:t>
          </a:r>
          <a:r>
            <a:rPr lang="en-US" sz="2000" kern="1200" spc="-45" dirty="0">
              <a:latin typeface="Times New Roman"/>
              <a:cs typeface="Times New Roman"/>
            </a:rPr>
            <a:t> </a:t>
          </a:r>
          <a:r>
            <a:rPr lang="en-US" sz="2000" kern="1200" dirty="0">
              <a:latin typeface="Times New Roman"/>
              <a:cs typeface="Times New Roman"/>
            </a:rPr>
            <a:t>a</a:t>
          </a:r>
          <a:r>
            <a:rPr lang="en-US" sz="2000" kern="1200" spc="-38" dirty="0">
              <a:latin typeface="Times New Roman"/>
              <a:cs typeface="Times New Roman"/>
            </a:rPr>
            <a:t> </a:t>
          </a:r>
          <a:r>
            <a:rPr lang="en-US" sz="2000" kern="1200" spc="-13" dirty="0">
              <a:latin typeface="Times New Roman"/>
              <a:cs typeface="Times New Roman"/>
            </a:rPr>
            <a:t>lessor</a:t>
          </a:r>
          <a:endParaRPr lang="en-IN" sz="2000" kern="1200" dirty="0"/>
        </a:p>
      </dsp:txBody>
      <dsp:txXfrm>
        <a:off x="0" y="481324"/>
        <a:ext cx="2789663" cy="1673797"/>
      </dsp:txXfrm>
    </dsp:sp>
    <dsp:sp modelId="{BAE2FDD6-0516-4FD8-86A7-7BF7BB0BD180}">
      <dsp:nvSpPr>
        <dsp:cNvPr id="0" name=""/>
        <dsp:cNvSpPr/>
      </dsp:nvSpPr>
      <dsp:spPr>
        <a:xfrm>
          <a:off x="3068629" y="481324"/>
          <a:ext cx="2789663" cy="167379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a:cs typeface="Times New Roman"/>
            </a:rPr>
            <a:t>The</a:t>
          </a:r>
          <a:r>
            <a:rPr lang="en-US" sz="2000" kern="1200" spc="353" dirty="0">
              <a:latin typeface="Times New Roman"/>
              <a:cs typeface="Times New Roman"/>
            </a:rPr>
            <a:t> </a:t>
          </a:r>
          <a:r>
            <a:rPr lang="en-US" sz="2000" kern="1200" dirty="0">
              <a:latin typeface="Times New Roman"/>
              <a:cs typeface="Times New Roman"/>
            </a:rPr>
            <a:t>entity</a:t>
          </a:r>
          <a:r>
            <a:rPr lang="en-US" sz="2000" kern="1200" spc="353" dirty="0">
              <a:latin typeface="Times New Roman"/>
              <a:cs typeface="Times New Roman"/>
            </a:rPr>
            <a:t> </a:t>
          </a:r>
          <a:r>
            <a:rPr lang="en-US" sz="2000" kern="1200" dirty="0">
              <a:latin typeface="Times New Roman"/>
              <a:cs typeface="Times New Roman"/>
            </a:rPr>
            <a:t>can</a:t>
          </a:r>
          <a:r>
            <a:rPr lang="en-US" sz="2000" kern="1200" spc="359" dirty="0">
              <a:latin typeface="Times New Roman"/>
              <a:cs typeface="Times New Roman"/>
            </a:rPr>
            <a:t> </a:t>
          </a:r>
          <a:r>
            <a:rPr lang="en-US" sz="2000" kern="1200" dirty="0">
              <a:latin typeface="Times New Roman"/>
              <a:cs typeface="Times New Roman"/>
            </a:rPr>
            <a:t>be</a:t>
          </a:r>
          <a:r>
            <a:rPr lang="en-US" sz="2000" kern="1200" spc="353" dirty="0">
              <a:latin typeface="Times New Roman"/>
              <a:cs typeface="Times New Roman"/>
            </a:rPr>
            <a:t> </a:t>
          </a:r>
          <a:r>
            <a:rPr lang="en-US" sz="2000" kern="1200" dirty="0">
              <a:latin typeface="Times New Roman"/>
              <a:cs typeface="Times New Roman"/>
            </a:rPr>
            <a:t>set</a:t>
          </a:r>
          <a:r>
            <a:rPr lang="en-US" sz="2000" kern="1200" spc="353" dirty="0">
              <a:latin typeface="Times New Roman"/>
              <a:cs typeface="Times New Roman"/>
            </a:rPr>
            <a:t> </a:t>
          </a:r>
          <a:r>
            <a:rPr lang="en-US" sz="2000" kern="1200" dirty="0">
              <a:latin typeface="Times New Roman"/>
              <a:cs typeface="Times New Roman"/>
            </a:rPr>
            <a:t>up</a:t>
          </a:r>
          <a:r>
            <a:rPr lang="en-US" sz="2000" kern="1200" spc="359" dirty="0">
              <a:latin typeface="Times New Roman"/>
              <a:cs typeface="Times New Roman"/>
            </a:rPr>
            <a:t> </a:t>
          </a:r>
          <a:r>
            <a:rPr lang="en-US" sz="2000" kern="1200" dirty="0">
              <a:latin typeface="Times New Roman"/>
              <a:cs typeface="Times New Roman"/>
            </a:rPr>
            <a:t>as</a:t>
          </a:r>
          <a:r>
            <a:rPr lang="en-US" sz="2000" kern="1200" spc="353" dirty="0">
              <a:latin typeface="Times New Roman"/>
              <a:cs typeface="Times New Roman"/>
            </a:rPr>
            <a:t> </a:t>
          </a:r>
          <a:r>
            <a:rPr lang="en-US" sz="2000" kern="1200" spc="-64" dirty="0">
              <a:latin typeface="Times New Roman"/>
              <a:cs typeface="Times New Roman"/>
            </a:rPr>
            <a:t>a</a:t>
          </a:r>
          <a:r>
            <a:rPr lang="en-US" sz="2000" kern="1200" dirty="0">
              <a:latin typeface="Times New Roman"/>
              <a:cs typeface="Times New Roman"/>
            </a:rPr>
            <a:t> company,</a:t>
          </a:r>
          <a:r>
            <a:rPr lang="en-US" sz="2000" kern="1200" spc="77" dirty="0">
              <a:latin typeface="Times New Roman"/>
              <a:cs typeface="Times New Roman"/>
            </a:rPr>
            <a:t> </a:t>
          </a:r>
          <a:r>
            <a:rPr lang="en-US" sz="2000" kern="1200" dirty="0">
              <a:latin typeface="Times New Roman"/>
              <a:cs typeface="Times New Roman"/>
            </a:rPr>
            <a:t>or</a:t>
          </a:r>
          <a:r>
            <a:rPr lang="en-US" sz="2000" kern="1200" spc="77" dirty="0">
              <a:latin typeface="Times New Roman"/>
              <a:cs typeface="Times New Roman"/>
            </a:rPr>
            <a:t> </a:t>
          </a:r>
          <a:r>
            <a:rPr lang="en-US" sz="2000" kern="1200" dirty="0">
              <a:latin typeface="Times New Roman"/>
              <a:cs typeface="Times New Roman"/>
            </a:rPr>
            <a:t>as</a:t>
          </a:r>
          <a:r>
            <a:rPr lang="en-US" sz="2000" kern="1200" spc="83" dirty="0">
              <a:latin typeface="Times New Roman"/>
              <a:cs typeface="Times New Roman"/>
            </a:rPr>
            <a:t> </a:t>
          </a:r>
          <a:r>
            <a:rPr lang="en-US" sz="2000" kern="1200" dirty="0">
              <a:latin typeface="Times New Roman"/>
              <a:cs typeface="Times New Roman"/>
            </a:rPr>
            <a:t>a</a:t>
          </a:r>
          <a:r>
            <a:rPr lang="en-US" sz="2000" kern="1200" spc="77" dirty="0">
              <a:latin typeface="Times New Roman"/>
              <a:cs typeface="Times New Roman"/>
            </a:rPr>
            <a:t> </a:t>
          </a:r>
          <a:r>
            <a:rPr lang="en-US" sz="2000" kern="1200" dirty="0">
              <a:latin typeface="Times New Roman"/>
              <a:cs typeface="Times New Roman"/>
            </a:rPr>
            <a:t>branch,</a:t>
          </a:r>
          <a:r>
            <a:rPr lang="en-US" sz="2000" kern="1200" spc="83" dirty="0">
              <a:latin typeface="Times New Roman"/>
              <a:cs typeface="Times New Roman"/>
            </a:rPr>
            <a:t> </a:t>
          </a:r>
          <a:r>
            <a:rPr lang="en-US" sz="2000" kern="1200" spc="-109" dirty="0">
              <a:latin typeface="Times New Roman"/>
              <a:cs typeface="Times New Roman"/>
            </a:rPr>
            <a:t>LLP</a:t>
          </a:r>
          <a:r>
            <a:rPr lang="en-US" sz="2000" kern="1200" spc="77" dirty="0">
              <a:latin typeface="Times New Roman"/>
              <a:cs typeface="Times New Roman"/>
            </a:rPr>
            <a:t> </a:t>
          </a:r>
          <a:r>
            <a:rPr lang="en-US" sz="2000" kern="1200" spc="-32" dirty="0">
              <a:latin typeface="Times New Roman"/>
              <a:cs typeface="Times New Roman"/>
            </a:rPr>
            <a:t>or </a:t>
          </a:r>
          <a:r>
            <a:rPr lang="en-US" sz="2000" kern="1200" spc="-13" dirty="0">
              <a:latin typeface="Times New Roman"/>
              <a:cs typeface="Times New Roman"/>
            </a:rPr>
            <a:t>trust</a:t>
          </a:r>
          <a:endParaRPr lang="en-IN" sz="2000" kern="1200" dirty="0"/>
        </a:p>
      </dsp:txBody>
      <dsp:txXfrm>
        <a:off x="3068629" y="481324"/>
        <a:ext cx="2789663" cy="1673797"/>
      </dsp:txXfrm>
    </dsp:sp>
    <dsp:sp modelId="{F5286178-B2E2-4F33-8842-885549233A15}">
      <dsp:nvSpPr>
        <dsp:cNvPr id="0" name=""/>
        <dsp:cNvSpPr/>
      </dsp:nvSpPr>
      <dsp:spPr>
        <a:xfrm>
          <a:off x="6137258" y="481324"/>
          <a:ext cx="2789663" cy="167379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spc="-212" dirty="0">
              <a:latin typeface="Times New Roman"/>
              <a:cs typeface="Times New Roman"/>
            </a:rPr>
            <a:t>A</a:t>
          </a:r>
          <a:r>
            <a:rPr lang="en-US" sz="2000" kern="1200" spc="-32" dirty="0">
              <a:latin typeface="Times New Roman"/>
              <a:cs typeface="Times New Roman"/>
            </a:rPr>
            <a:t> </a:t>
          </a:r>
          <a:r>
            <a:rPr lang="en-US" sz="2000" kern="1200" dirty="0">
              <a:latin typeface="Times New Roman"/>
              <a:cs typeface="Times New Roman"/>
            </a:rPr>
            <a:t>capital</a:t>
          </a:r>
          <a:r>
            <a:rPr lang="en-US" sz="2000" kern="1200" spc="-58" dirty="0">
              <a:latin typeface="Times New Roman"/>
              <a:cs typeface="Times New Roman"/>
            </a:rPr>
            <a:t> </a:t>
          </a:r>
          <a:r>
            <a:rPr lang="en-US" sz="2000" kern="1200" spc="-25" dirty="0">
              <a:latin typeface="Times New Roman"/>
              <a:cs typeface="Times New Roman"/>
            </a:rPr>
            <a:t>of</a:t>
          </a:r>
          <a:r>
            <a:rPr lang="en-US" sz="2000" kern="1200" spc="-45" dirty="0">
              <a:latin typeface="Times New Roman"/>
              <a:cs typeface="Times New Roman"/>
            </a:rPr>
            <a:t> </a:t>
          </a:r>
          <a:r>
            <a:rPr lang="en-US" sz="2000" kern="1200" dirty="0">
              <a:latin typeface="Times New Roman"/>
              <a:cs typeface="Times New Roman"/>
            </a:rPr>
            <a:t>$</a:t>
          </a:r>
          <a:r>
            <a:rPr lang="en-US" sz="2000" kern="1200" spc="-45" dirty="0">
              <a:latin typeface="Times New Roman"/>
              <a:cs typeface="Times New Roman"/>
            </a:rPr>
            <a:t> </a:t>
          </a:r>
          <a:r>
            <a:rPr lang="en-US" sz="2000" kern="1200" dirty="0">
              <a:latin typeface="Times New Roman"/>
              <a:cs typeface="Times New Roman"/>
            </a:rPr>
            <a:t>3</a:t>
          </a:r>
          <a:r>
            <a:rPr lang="en-US" sz="2000" kern="1200" spc="-45" dirty="0">
              <a:latin typeface="Times New Roman"/>
              <a:cs typeface="Times New Roman"/>
            </a:rPr>
            <a:t> </a:t>
          </a:r>
          <a:r>
            <a:rPr lang="en-US" sz="2000" kern="1200" dirty="0">
              <a:latin typeface="Times New Roman"/>
              <a:cs typeface="Times New Roman"/>
            </a:rPr>
            <a:t>Mn</a:t>
          </a:r>
          <a:r>
            <a:rPr lang="en-US" sz="2000" kern="1200" spc="-45" dirty="0">
              <a:latin typeface="Times New Roman"/>
              <a:cs typeface="Times New Roman"/>
            </a:rPr>
            <a:t> </a:t>
          </a:r>
          <a:r>
            <a:rPr lang="en-US" sz="2000" kern="1200" dirty="0">
              <a:latin typeface="Times New Roman"/>
              <a:cs typeface="Times New Roman"/>
            </a:rPr>
            <a:t>is</a:t>
          </a:r>
          <a:r>
            <a:rPr lang="en-US" sz="2000" kern="1200" spc="-45" dirty="0">
              <a:latin typeface="Times New Roman"/>
              <a:cs typeface="Times New Roman"/>
            </a:rPr>
            <a:t> </a:t>
          </a:r>
          <a:r>
            <a:rPr lang="en-US" sz="2000" kern="1200" dirty="0">
              <a:latin typeface="Times New Roman"/>
              <a:cs typeface="Times New Roman"/>
            </a:rPr>
            <a:t>required</a:t>
          </a:r>
          <a:r>
            <a:rPr lang="en-US" sz="2000" kern="1200" spc="-45" dirty="0">
              <a:latin typeface="Times New Roman"/>
              <a:cs typeface="Times New Roman"/>
            </a:rPr>
            <a:t> </a:t>
          </a:r>
          <a:r>
            <a:rPr lang="en-US" sz="2000" kern="1200" spc="-32" dirty="0">
              <a:latin typeface="Times New Roman"/>
              <a:cs typeface="Times New Roman"/>
            </a:rPr>
            <a:t>for </a:t>
          </a:r>
          <a:r>
            <a:rPr lang="en-US" sz="2000" kern="1200" spc="-13" dirty="0">
              <a:latin typeface="Times New Roman"/>
              <a:cs typeface="Times New Roman"/>
            </a:rPr>
            <a:t>finance</a:t>
          </a:r>
          <a:r>
            <a:rPr lang="en-US" sz="2000" kern="1200" spc="-58" dirty="0">
              <a:latin typeface="Times New Roman"/>
              <a:cs typeface="Times New Roman"/>
            </a:rPr>
            <a:t> </a:t>
          </a:r>
          <a:r>
            <a:rPr lang="en-US" sz="2000" kern="1200" spc="-13" dirty="0">
              <a:latin typeface="Times New Roman"/>
              <a:cs typeface="Times New Roman"/>
            </a:rPr>
            <a:t>lease</a:t>
          </a:r>
          <a:endParaRPr lang="en-IN" sz="2000" kern="1200" dirty="0"/>
        </a:p>
      </dsp:txBody>
      <dsp:txXfrm>
        <a:off x="6137258" y="481324"/>
        <a:ext cx="2789663" cy="1673797"/>
      </dsp:txXfrm>
    </dsp:sp>
    <dsp:sp modelId="{5FF4EF4E-9C8D-4736-8582-9DF1932AE019}">
      <dsp:nvSpPr>
        <dsp:cNvPr id="0" name=""/>
        <dsp:cNvSpPr/>
      </dsp:nvSpPr>
      <dsp:spPr>
        <a:xfrm>
          <a:off x="0" y="2434089"/>
          <a:ext cx="2789663" cy="167379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spc="-212" dirty="0">
              <a:latin typeface="Times New Roman"/>
              <a:cs typeface="Times New Roman"/>
            </a:rPr>
            <a:t>A</a:t>
          </a:r>
          <a:r>
            <a:rPr lang="en-US" sz="2000" kern="1200" spc="-6" dirty="0">
              <a:latin typeface="Times New Roman"/>
              <a:cs typeface="Times New Roman"/>
            </a:rPr>
            <a:t> </a:t>
          </a:r>
          <a:r>
            <a:rPr lang="en-US" sz="2000" kern="1200" dirty="0">
              <a:latin typeface="Times New Roman"/>
              <a:cs typeface="Times New Roman"/>
            </a:rPr>
            <a:t>capital</a:t>
          </a:r>
          <a:r>
            <a:rPr lang="en-US" sz="2000" kern="1200" spc="-58" dirty="0">
              <a:latin typeface="Times New Roman"/>
              <a:cs typeface="Times New Roman"/>
            </a:rPr>
            <a:t> </a:t>
          </a:r>
          <a:r>
            <a:rPr lang="en-US" sz="2000" kern="1200" dirty="0">
              <a:latin typeface="Times New Roman"/>
              <a:cs typeface="Times New Roman"/>
            </a:rPr>
            <a:t>of</a:t>
          </a:r>
          <a:r>
            <a:rPr lang="en-US" sz="2000" kern="1200" spc="-25" dirty="0">
              <a:latin typeface="Times New Roman"/>
              <a:cs typeface="Times New Roman"/>
            </a:rPr>
            <a:t> </a:t>
          </a:r>
          <a:r>
            <a:rPr lang="en-US" sz="2000" kern="1200" dirty="0">
              <a:latin typeface="Times New Roman"/>
              <a:cs typeface="Times New Roman"/>
            </a:rPr>
            <a:t>$</a:t>
          </a:r>
          <a:r>
            <a:rPr lang="en-US" sz="2000" kern="1200" spc="-32" dirty="0">
              <a:latin typeface="Times New Roman"/>
              <a:cs typeface="Times New Roman"/>
            </a:rPr>
            <a:t> </a:t>
          </a:r>
          <a:r>
            <a:rPr lang="en-US" sz="2000" kern="1200" dirty="0">
              <a:latin typeface="Times New Roman"/>
              <a:cs typeface="Times New Roman"/>
            </a:rPr>
            <a:t>0.2Mn</a:t>
          </a:r>
          <a:r>
            <a:rPr lang="en-US" sz="2000" kern="1200" spc="-32" dirty="0">
              <a:latin typeface="Times New Roman"/>
              <a:cs typeface="Times New Roman"/>
            </a:rPr>
            <a:t> </a:t>
          </a:r>
          <a:r>
            <a:rPr lang="en-US" sz="2000" kern="1200" dirty="0">
              <a:latin typeface="Times New Roman"/>
              <a:cs typeface="Times New Roman"/>
            </a:rPr>
            <a:t>is</a:t>
          </a:r>
          <a:r>
            <a:rPr lang="en-US" sz="2000" kern="1200" spc="-25" dirty="0">
              <a:latin typeface="Times New Roman"/>
              <a:cs typeface="Times New Roman"/>
            </a:rPr>
            <a:t> </a:t>
          </a:r>
          <a:r>
            <a:rPr lang="en-US" sz="2000" kern="1200" spc="-13" dirty="0">
              <a:latin typeface="Times New Roman"/>
              <a:cs typeface="Times New Roman"/>
            </a:rPr>
            <a:t>mandated </a:t>
          </a:r>
          <a:r>
            <a:rPr lang="en-US" sz="2000" kern="1200" spc="-25" dirty="0">
              <a:latin typeface="Times New Roman"/>
              <a:cs typeface="Times New Roman"/>
            </a:rPr>
            <a:t>for</a:t>
          </a:r>
          <a:r>
            <a:rPr lang="en-US" sz="2000" kern="1200" spc="-38" dirty="0">
              <a:latin typeface="Times New Roman"/>
              <a:cs typeface="Times New Roman"/>
            </a:rPr>
            <a:t> </a:t>
          </a:r>
          <a:r>
            <a:rPr lang="en-US" sz="2000" kern="1200" dirty="0">
              <a:latin typeface="Times New Roman"/>
              <a:cs typeface="Times New Roman"/>
            </a:rPr>
            <a:t>operating</a:t>
          </a:r>
          <a:r>
            <a:rPr lang="en-US" sz="2000" kern="1200" spc="-32" dirty="0">
              <a:latin typeface="Times New Roman"/>
              <a:cs typeface="Times New Roman"/>
            </a:rPr>
            <a:t> </a:t>
          </a:r>
          <a:r>
            <a:rPr lang="en-US" sz="2000" kern="1200" spc="-13" dirty="0">
              <a:latin typeface="Times New Roman"/>
              <a:cs typeface="Times New Roman"/>
            </a:rPr>
            <a:t>lease</a:t>
          </a:r>
          <a:endParaRPr lang="en-IN" sz="2000" kern="1200" dirty="0"/>
        </a:p>
      </dsp:txBody>
      <dsp:txXfrm>
        <a:off x="0" y="2434089"/>
        <a:ext cx="2789663" cy="1673797"/>
      </dsp:txXfrm>
    </dsp:sp>
    <dsp:sp modelId="{FF9314CE-9D7B-4800-A42D-0D81914D3338}">
      <dsp:nvSpPr>
        <dsp:cNvPr id="0" name=""/>
        <dsp:cNvSpPr/>
      </dsp:nvSpPr>
      <dsp:spPr>
        <a:xfrm>
          <a:off x="3068629" y="2434089"/>
          <a:ext cx="2789663" cy="167379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a:cs typeface="Times New Roman"/>
            </a:rPr>
            <a:t>Dealings</a:t>
          </a:r>
          <a:r>
            <a:rPr lang="en-US" sz="2000" kern="1200" spc="340" dirty="0">
              <a:latin typeface="Times New Roman"/>
              <a:cs typeface="Times New Roman"/>
            </a:rPr>
            <a:t> </a:t>
          </a:r>
          <a:r>
            <a:rPr lang="en-US" sz="2000" kern="1200" dirty="0">
              <a:latin typeface="Times New Roman"/>
              <a:cs typeface="Times New Roman"/>
            </a:rPr>
            <a:t>are</a:t>
          </a:r>
          <a:r>
            <a:rPr lang="en-US" sz="2000" kern="1200" spc="347" dirty="0">
              <a:latin typeface="Times New Roman"/>
              <a:cs typeface="Times New Roman"/>
            </a:rPr>
            <a:t> </a:t>
          </a:r>
          <a:r>
            <a:rPr lang="en-US" sz="2000" kern="1200" dirty="0">
              <a:latin typeface="Times New Roman"/>
              <a:cs typeface="Times New Roman"/>
            </a:rPr>
            <a:t>permitted</a:t>
          </a:r>
          <a:r>
            <a:rPr lang="en-US" sz="2000" kern="1200" spc="347" dirty="0">
              <a:latin typeface="Times New Roman"/>
              <a:cs typeface="Times New Roman"/>
            </a:rPr>
            <a:t> </a:t>
          </a:r>
          <a:r>
            <a:rPr lang="en-US" sz="2000" kern="1200" dirty="0">
              <a:latin typeface="Times New Roman"/>
              <a:cs typeface="Times New Roman"/>
            </a:rPr>
            <a:t>only</a:t>
          </a:r>
          <a:r>
            <a:rPr lang="en-US" sz="2000" kern="1200" spc="340" dirty="0">
              <a:latin typeface="Times New Roman"/>
              <a:cs typeface="Times New Roman"/>
            </a:rPr>
            <a:t> </a:t>
          </a:r>
          <a:r>
            <a:rPr lang="en-US" sz="2000" kern="1200" spc="-45" dirty="0">
              <a:latin typeface="Times New Roman"/>
              <a:cs typeface="Times New Roman"/>
            </a:rPr>
            <a:t>in </a:t>
          </a:r>
          <a:r>
            <a:rPr lang="en-US" sz="2000" kern="1200" spc="-25" dirty="0">
              <a:latin typeface="Times New Roman"/>
              <a:cs typeface="Times New Roman"/>
            </a:rPr>
            <a:t>specified</a:t>
          </a:r>
          <a:r>
            <a:rPr lang="en-US" sz="2000" kern="1200" spc="-38" dirty="0">
              <a:latin typeface="Times New Roman"/>
              <a:cs typeface="Times New Roman"/>
            </a:rPr>
            <a:t> </a:t>
          </a:r>
          <a:r>
            <a:rPr lang="en-US" sz="2000" kern="1200" spc="-13" dirty="0">
              <a:latin typeface="Times New Roman"/>
              <a:cs typeface="Times New Roman"/>
            </a:rPr>
            <a:t>foreign</a:t>
          </a:r>
          <a:r>
            <a:rPr lang="en-US" sz="2000" kern="1200" spc="-32" dirty="0">
              <a:latin typeface="Times New Roman"/>
              <a:cs typeface="Times New Roman"/>
            </a:rPr>
            <a:t> </a:t>
          </a:r>
          <a:r>
            <a:rPr lang="en-US" sz="2000" kern="1200" spc="-13" dirty="0">
              <a:latin typeface="Times New Roman"/>
              <a:cs typeface="Times New Roman"/>
            </a:rPr>
            <a:t>currency</a:t>
          </a:r>
          <a:endParaRPr lang="en-IN" sz="2000" kern="1200" dirty="0"/>
        </a:p>
      </dsp:txBody>
      <dsp:txXfrm>
        <a:off x="3068629" y="2434089"/>
        <a:ext cx="2789663" cy="1673797"/>
      </dsp:txXfrm>
    </dsp:sp>
    <dsp:sp modelId="{8633F14A-7A25-47DD-A7DD-0C32E4EF6969}">
      <dsp:nvSpPr>
        <dsp:cNvPr id="0" name=""/>
        <dsp:cNvSpPr/>
      </dsp:nvSpPr>
      <dsp:spPr>
        <a:xfrm>
          <a:off x="6137258" y="2429553"/>
          <a:ext cx="2789663" cy="1673797"/>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a:cs typeface="Times New Roman"/>
            </a:rPr>
            <a:t>Administrative</a:t>
          </a:r>
          <a:r>
            <a:rPr lang="en-US" sz="2000" kern="1200" spc="231" dirty="0">
              <a:latin typeface="Times New Roman"/>
              <a:cs typeface="Times New Roman"/>
            </a:rPr>
            <a:t> </a:t>
          </a:r>
          <a:r>
            <a:rPr lang="en-US" sz="2000" kern="1200" dirty="0">
              <a:latin typeface="Times New Roman"/>
              <a:cs typeface="Times New Roman"/>
            </a:rPr>
            <a:t>expenses</a:t>
          </a:r>
          <a:r>
            <a:rPr lang="en-US" sz="2000" kern="1200" spc="238" dirty="0">
              <a:latin typeface="Times New Roman"/>
              <a:cs typeface="Times New Roman"/>
            </a:rPr>
            <a:t> </a:t>
          </a:r>
          <a:r>
            <a:rPr lang="en-US" sz="2000" kern="1200" dirty="0">
              <a:latin typeface="Times New Roman"/>
              <a:cs typeface="Times New Roman"/>
            </a:rPr>
            <a:t>can</a:t>
          </a:r>
          <a:r>
            <a:rPr lang="en-US" sz="2000" kern="1200" spc="238" dirty="0">
              <a:latin typeface="Times New Roman"/>
              <a:cs typeface="Times New Roman"/>
            </a:rPr>
            <a:t> </a:t>
          </a:r>
          <a:r>
            <a:rPr lang="en-US" sz="2000" kern="1200" spc="-32" dirty="0">
              <a:latin typeface="Times New Roman"/>
              <a:cs typeface="Times New Roman"/>
            </a:rPr>
            <a:t>be </a:t>
          </a:r>
          <a:r>
            <a:rPr lang="en-US" sz="2000" kern="1200" dirty="0">
              <a:latin typeface="Times New Roman"/>
              <a:cs typeface="Times New Roman"/>
            </a:rPr>
            <a:t>defrayed</a:t>
          </a:r>
          <a:r>
            <a:rPr lang="en-US" sz="2000" kern="1200" spc="257" dirty="0">
              <a:latin typeface="Times New Roman"/>
              <a:cs typeface="Times New Roman"/>
            </a:rPr>
            <a:t> </a:t>
          </a:r>
          <a:r>
            <a:rPr lang="en-US" sz="2000" kern="1200" dirty="0">
              <a:latin typeface="Times New Roman"/>
              <a:cs typeface="Times New Roman"/>
            </a:rPr>
            <a:t>in</a:t>
          </a:r>
          <a:r>
            <a:rPr lang="en-US" sz="2000" kern="1200" spc="257" dirty="0">
              <a:latin typeface="Times New Roman"/>
              <a:cs typeface="Times New Roman"/>
            </a:rPr>
            <a:t> </a:t>
          </a:r>
          <a:r>
            <a:rPr lang="en-US" sz="2000" kern="1200" dirty="0">
              <a:latin typeface="Times New Roman"/>
              <a:cs typeface="Times New Roman"/>
            </a:rPr>
            <a:t>₹</a:t>
          </a:r>
          <a:r>
            <a:rPr lang="en-US" sz="2000" kern="1200" spc="257" dirty="0">
              <a:latin typeface="Times New Roman"/>
              <a:cs typeface="Times New Roman"/>
            </a:rPr>
            <a:t> </a:t>
          </a:r>
          <a:r>
            <a:rPr lang="en-US" sz="2000" kern="1200" dirty="0">
              <a:latin typeface="Times New Roman"/>
              <a:cs typeface="Times New Roman"/>
            </a:rPr>
            <a:t>by</a:t>
          </a:r>
          <a:r>
            <a:rPr lang="en-US" sz="2000" kern="1200" spc="262" dirty="0">
              <a:latin typeface="Times New Roman"/>
              <a:cs typeface="Times New Roman"/>
            </a:rPr>
            <a:t> </a:t>
          </a:r>
          <a:r>
            <a:rPr lang="en-US" sz="2000" kern="1200" dirty="0">
              <a:latin typeface="Times New Roman"/>
              <a:cs typeface="Times New Roman"/>
            </a:rPr>
            <a:t>maintaining</a:t>
          </a:r>
          <a:r>
            <a:rPr lang="en-US" sz="2000" kern="1200" spc="257" dirty="0">
              <a:latin typeface="Times New Roman"/>
              <a:cs typeface="Times New Roman"/>
            </a:rPr>
            <a:t> </a:t>
          </a:r>
          <a:r>
            <a:rPr lang="en-US" sz="2000" kern="1200" spc="-64" dirty="0">
              <a:latin typeface="Times New Roman"/>
              <a:cs typeface="Times New Roman"/>
            </a:rPr>
            <a:t>a</a:t>
          </a:r>
          <a:r>
            <a:rPr lang="en-US" sz="2000" kern="1200" dirty="0">
              <a:latin typeface="Times New Roman"/>
              <a:cs typeface="Times New Roman"/>
            </a:rPr>
            <a:t> Special</a:t>
          </a:r>
          <a:r>
            <a:rPr lang="en-US" sz="2000" kern="1200" spc="430" dirty="0">
              <a:latin typeface="Times New Roman"/>
              <a:cs typeface="Times New Roman"/>
            </a:rPr>
            <a:t>  </a:t>
          </a:r>
          <a:r>
            <a:rPr lang="en-US" sz="2000" kern="1200" spc="-13" dirty="0">
              <a:latin typeface="Times New Roman"/>
              <a:cs typeface="Times New Roman"/>
            </a:rPr>
            <a:t>Non-</a:t>
          </a:r>
          <a:r>
            <a:rPr lang="en-US" sz="2000" kern="1200" dirty="0">
              <a:latin typeface="Times New Roman"/>
              <a:cs typeface="Times New Roman"/>
            </a:rPr>
            <a:t>Resident</a:t>
          </a:r>
          <a:r>
            <a:rPr lang="en-US" sz="2000" kern="1200" spc="430" dirty="0">
              <a:latin typeface="Times New Roman"/>
              <a:cs typeface="Times New Roman"/>
            </a:rPr>
            <a:t>  </a:t>
          </a:r>
          <a:r>
            <a:rPr lang="en-US" sz="2000" kern="1200" spc="-25" dirty="0">
              <a:latin typeface="Times New Roman"/>
              <a:cs typeface="Times New Roman"/>
            </a:rPr>
            <a:t>Rupee </a:t>
          </a:r>
          <a:r>
            <a:rPr lang="en-US" sz="2000" kern="1200" spc="-90" dirty="0">
              <a:latin typeface="Times New Roman"/>
              <a:cs typeface="Times New Roman"/>
            </a:rPr>
            <a:t>(SNRR)</a:t>
          </a:r>
          <a:r>
            <a:rPr lang="en-US" sz="2000" kern="1200" spc="-25" dirty="0">
              <a:latin typeface="Times New Roman"/>
              <a:cs typeface="Times New Roman"/>
            </a:rPr>
            <a:t> </a:t>
          </a:r>
          <a:r>
            <a:rPr lang="en-US" sz="2000" kern="1200" spc="-13" dirty="0">
              <a:latin typeface="Times New Roman"/>
              <a:cs typeface="Times New Roman"/>
            </a:rPr>
            <a:t>account</a:t>
          </a:r>
          <a:endParaRPr lang="en-IN" sz="2000" kern="1200" dirty="0"/>
        </a:p>
      </dsp:txBody>
      <dsp:txXfrm>
        <a:off x="6137258" y="2429553"/>
        <a:ext cx="2789663" cy="167379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ADD340-F12F-4B3E-A351-5B4DF69EE7EF}" type="datetimeFigureOut">
              <a:rPr lang="en-US" smtClean="0"/>
              <a:t>2/28/2025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55E626-106C-4A43-9906-310834F78D4C}" type="slidenum">
              <a:rPr lang="en-US" smtClean="0"/>
              <a:t>‹#›</a:t>
            </a:fld>
            <a:endParaRPr lang="en-US" dirty="0"/>
          </a:p>
        </p:txBody>
      </p:sp>
    </p:spTree>
    <p:extLst>
      <p:ext uri="{BB962C8B-B14F-4D97-AF65-F5344CB8AC3E}">
        <p14:creationId xmlns:p14="http://schemas.microsoft.com/office/powerpoint/2010/main" val="142149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917560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 y="2438401"/>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fontAlgn="base">
                <a:spcBef>
                  <a:spcPct val="0"/>
                </a:spcBef>
                <a:spcAft>
                  <a:spcPct val="0"/>
                </a:spcAft>
                <a:defRPr/>
              </a:pPr>
              <a:endParaRPr lang="en-US" altLang="en-US" dirty="0">
                <a:solidFill>
                  <a:srgbClr val="000000"/>
                </a:solidFill>
              </a:endParaRPr>
            </a:p>
          </p:txBody>
        </p:sp>
      </p:grpSp>
      <p:sp>
        <p:nvSpPr>
          <p:cNvPr id="7180" name="Rectangle 12"/>
          <p:cNvSpPr>
            <a:spLocks noGrp="1" noChangeArrowheads="1"/>
          </p:cNvSpPr>
          <p:nvPr>
            <p:ph type="ctrTitle"/>
          </p:nvPr>
        </p:nvSpPr>
        <p:spPr>
          <a:xfrm>
            <a:off x="1320800" y="1828800"/>
            <a:ext cx="10363200" cy="1143000"/>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dirty="0">
                <a:solidFill>
                  <a:srgbClr val="1C1C1C"/>
                </a:solidFill>
              </a:rPr>
              <a:t>01-03-2025</a:t>
            </a:r>
          </a:p>
        </p:txBody>
      </p:sp>
      <p:sp>
        <p:nvSpPr>
          <p:cNvPr id="15" name="Rectangle 15"/>
          <p:cNvSpPr>
            <a:spLocks noGrp="1" noChangeArrowheads="1"/>
          </p:cNvSpPr>
          <p:nvPr>
            <p:ph type="ftr" sz="quarter" idx="11"/>
          </p:nvPr>
        </p:nvSpPr>
        <p:spPr>
          <a:xfrm>
            <a:off x="4298603" y="6553200"/>
            <a:ext cx="4481484" cy="457200"/>
          </a:xfrm>
        </p:spPr>
        <p:txBody>
          <a:bodyPr/>
          <a:lstStyle>
            <a:lvl1pPr>
              <a:defRPr sz="950" baseline="0">
                <a:solidFill>
                  <a:schemeClr val="bg2"/>
                </a:solidFill>
              </a:defRPr>
            </a:lvl1pPr>
          </a:lstStyle>
          <a:p>
            <a:pPr>
              <a:defRPr/>
            </a:pPr>
            <a:r>
              <a:rPr lang="en-US" dirty="0">
                <a:solidFill>
                  <a:srgbClr val="1C1C1C"/>
                </a:solidFill>
              </a:rPr>
              <a:t>P. P. Shah &amp; Associates</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fld id="{06B9859C-AF7A-4D62-A34A-87F19AF44D20}" type="slidenum">
              <a:rPr lang="en-US" altLang="en-US">
                <a:solidFill>
                  <a:srgbClr val="1C1C1C"/>
                </a:solidFill>
              </a:rPr>
              <a:pPr/>
              <a:t>‹#›</a:t>
            </a:fld>
            <a:endParaRPr lang="en-US" altLang="en-US" dirty="0">
              <a:solidFill>
                <a:srgbClr val="1C1C1C"/>
              </a:solidFill>
            </a:endParaRPr>
          </a:p>
        </p:txBody>
      </p:sp>
    </p:spTree>
    <p:extLst>
      <p:ext uri="{BB962C8B-B14F-4D97-AF65-F5344CB8AC3E}">
        <p14:creationId xmlns:p14="http://schemas.microsoft.com/office/powerpoint/2010/main" val="135005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01-03-2025</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Associates</a:t>
            </a:r>
          </a:p>
        </p:txBody>
      </p:sp>
      <p:sp>
        <p:nvSpPr>
          <p:cNvPr id="6" name="Rectangle 13"/>
          <p:cNvSpPr>
            <a:spLocks noGrp="1" noChangeArrowheads="1"/>
          </p:cNvSpPr>
          <p:nvPr>
            <p:ph type="sldNum" sz="quarter" idx="12"/>
          </p:nvPr>
        </p:nvSpPr>
        <p:spPr>
          <a:ln/>
        </p:spPr>
        <p:txBody>
          <a:bodyPr/>
          <a:lstStyle>
            <a:lvl1pPr>
              <a:defRPr/>
            </a:lvl1pPr>
          </a:lstStyle>
          <a:p>
            <a:fld id="{62990374-21B9-477B-AC58-F4D4CD857631}"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909652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617539"/>
            <a:ext cx="2601384"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617539"/>
            <a:ext cx="7600949"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01-03-2025</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Associates</a:t>
            </a:r>
          </a:p>
        </p:txBody>
      </p:sp>
      <p:sp>
        <p:nvSpPr>
          <p:cNvPr id="6" name="Rectangle 13"/>
          <p:cNvSpPr>
            <a:spLocks noGrp="1" noChangeArrowheads="1"/>
          </p:cNvSpPr>
          <p:nvPr>
            <p:ph type="sldNum" sz="quarter" idx="12"/>
          </p:nvPr>
        </p:nvSpPr>
        <p:spPr>
          <a:ln/>
        </p:spPr>
        <p:txBody>
          <a:bodyPr/>
          <a:lstStyle>
            <a:lvl1pPr>
              <a:defRPr/>
            </a:lvl1pPr>
          </a:lstStyle>
          <a:p>
            <a:fld id="{A66002BF-A12E-4481-AC02-69ED14F3D0B2}"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867801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46CBA-C332-4520-92D8-2C241808CC82}"/>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A0191B7-9C30-41B4-909F-5367A8DD7E32}"/>
              </a:ext>
            </a:extLst>
          </p:cNvPr>
          <p:cNvSpPr>
            <a:spLocks noGrp="1"/>
          </p:cNvSpPr>
          <p:nvPr>
            <p:ph type="dt" sz="half" idx="10"/>
          </p:nvPr>
        </p:nvSpPr>
        <p:spPr/>
        <p:txBody>
          <a:bodyPr/>
          <a:lstStyle/>
          <a:p>
            <a:r>
              <a:rPr lang="en-US" altLang="en-US" dirty="0">
                <a:solidFill>
                  <a:srgbClr val="000000"/>
                </a:solidFill>
              </a:rPr>
              <a:t>01-03-2025</a:t>
            </a:r>
          </a:p>
        </p:txBody>
      </p:sp>
      <p:sp>
        <p:nvSpPr>
          <p:cNvPr id="4" name="Footer Placeholder 3">
            <a:extLst>
              <a:ext uri="{FF2B5EF4-FFF2-40B4-BE49-F238E27FC236}">
                <a16:creationId xmlns:a16="http://schemas.microsoft.com/office/drawing/2014/main" id="{C0B06B6E-F2F5-4574-BFEE-7680CE63C5AB}"/>
              </a:ext>
            </a:extLst>
          </p:cNvPr>
          <p:cNvSpPr>
            <a:spLocks noGrp="1"/>
          </p:cNvSpPr>
          <p:nvPr>
            <p:ph type="ftr" sz="quarter" idx="11"/>
          </p:nvPr>
        </p:nvSpPr>
        <p:spPr/>
        <p:txBody>
          <a:bodyPr/>
          <a:lstStyle/>
          <a:p>
            <a:r>
              <a:rPr lang="en-US" alt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6827F5AD-612A-486C-8BFC-0AA019AEEB94}"/>
              </a:ext>
            </a:extLst>
          </p:cNvPr>
          <p:cNvSpPr>
            <a:spLocks noGrp="1"/>
          </p:cNvSpPr>
          <p:nvPr>
            <p:ph type="sldNum" sz="quarter" idx="12"/>
          </p:nvPr>
        </p:nvSpPr>
        <p:spPr/>
        <p:txBody>
          <a:bodyPr/>
          <a:lstStyle/>
          <a:p>
            <a:fld id="{B3C03D45-8EF9-4056-8768-35C7BDB95398}" type="slidenum">
              <a:rPr lang="en-US" altLang="en-US" smtClean="0">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703023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sz="1800"/>
            </a:lvl1pPr>
          </a:lstStyle>
          <a:p>
            <a:pPr>
              <a:defRPr/>
            </a:pPr>
            <a:r>
              <a:rPr lang="en-US" dirty="0">
                <a:solidFill>
                  <a:srgbClr val="000000"/>
                </a:solidFill>
              </a:rPr>
              <a:t>01-03-2025</a:t>
            </a:r>
          </a:p>
        </p:txBody>
      </p:sp>
      <p:sp>
        <p:nvSpPr>
          <p:cNvPr id="4" name="Footer Placeholder 3"/>
          <p:cNvSpPr>
            <a:spLocks noGrp="1"/>
          </p:cNvSpPr>
          <p:nvPr>
            <p:ph type="ftr" sz="quarter" idx="11"/>
          </p:nvPr>
        </p:nvSpPr>
        <p:spPr/>
        <p:txBody>
          <a:bodyPr/>
          <a:lstStyle>
            <a:lvl1pPr>
              <a:defRPr/>
            </a:lvl1pPr>
          </a:lstStyle>
          <a:p>
            <a:pPr>
              <a:defRPr/>
            </a:pPr>
            <a:r>
              <a:rPr lang="en-US" sz="1800" dirty="0">
                <a:solidFill>
                  <a:srgbClr val="000000"/>
                </a:solidFill>
              </a:rPr>
              <a:t>P. P. Shah &amp; Associates</a:t>
            </a:r>
          </a:p>
        </p:txBody>
      </p:sp>
      <p:sp>
        <p:nvSpPr>
          <p:cNvPr id="5" name="Slide Number Placeholder 4"/>
          <p:cNvSpPr>
            <a:spLocks noGrp="1"/>
          </p:cNvSpPr>
          <p:nvPr>
            <p:ph type="sldNum" sz="quarter" idx="12"/>
          </p:nvPr>
        </p:nvSpPr>
        <p:spPr/>
        <p:txBody>
          <a:bodyPr/>
          <a:lstStyle>
            <a:lvl1pPr>
              <a:defRPr/>
            </a:lvl1pPr>
          </a:lstStyle>
          <a:p>
            <a:fld id="{F259514A-3237-4E6B-8FE3-F76F36B9F5A6}" type="slidenum">
              <a:rPr lang="en-US" altLang="en-US">
                <a:solidFill>
                  <a:srgbClr val="000000"/>
                </a:solidFill>
              </a:rPr>
              <a:pPr/>
              <a:t>‹#›</a:t>
            </a:fld>
            <a:endParaRPr lang="en-US" altLang="en-US" sz="1800" dirty="0">
              <a:solidFill>
                <a:srgbClr val="000000"/>
              </a:solidFill>
            </a:endParaRPr>
          </a:p>
        </p:txBody>
      </p:sp>
    </p:spTree>
    <p:extLst>
      <p:ext uri="{BB962C8B-B14F-4D97-AF65-F5344CB8AC3E}">
        <p14:creationId xmlns:p14="http://schemas.microsoft.com/office/powerpoint/2010/main" val="213400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xfrm>
            <a:off x="158318" y="6310544"/>
            <a:ext cx="902563" cy="457200"/>
          </a:xfrm>
          <a:ln/>
        </p:spPr>
        <p:txBody>
          <a:bodyPr/>
          <a:lstStyle>
            <a:lvl1pPr>
              <a:defRPr sz="1000"/>
            </a:lvl1pPr>
          </a:lstStyle>
          <a:p>
            <a:pPr>
              <a:defRPr/>
            </a:pPr>
            <a:r>
              <a:rPr lang="en-US" dirty="0">
                <a:solidFill>
                  <a:srgbClr val="000000"/>
                </a:solidFill>
              </a:rPr>
              <a:t>01-03-2025</a:t>
            </a:r>
          </a:p>
        </p:txBody>
      </p:sp>
      <p:sp>
        <p:nvSpPr>
          <p:cNvPr id="5" name="Rectangle 12"/>
          <p:cNvSpPr>
            <a:spLocks noGrp="1" noChangeArrowheads="1"/>
          </p:cNvSpPr>
          <p:nvPr>
            <p:ph type="ftr" sz="quarter" idx="11"/>
          </p:nvPr>
        </p:nvSpPr>
        <p:spPr>
          <a:xfrm>
            <a:off x="4064000" y="6324600"/>
            <a:ext cx="5080000" cy="457200"/>
          </a:xfrm>
          <a:ln/>
        </p:spPr>
        <p:txBody>
          <a:bodyPr/>
          <a:lstStyle>
            <a:lvl1pPr>
              <a:defRPr sz="1000" baseline="0"/>
            </a:lvl1pPr>
          </a:lstStyle>
          <a:p>
            <a:pPr>
              <a:defRPr/>
            </a:pPr>
            <a:r>
              <a:rPr lang="en-US" dirty="0">
                <a:solidFill>
                  <a:srgbClr val="000000"/>
                </a:solidFill>
              </a:rPr>
              <a:t>P. P. Shah &amp; Associates</a:t>
            </a:r>
          </a:p>
        </p:txBody>
      </p:sp>
      <p:sp>
        <p:nvSpPr>
          <p:cNvPr id="6" name="Rectangle 13"/>
          <p:cNvSpPr>
            <a:spLocks noGrp="1" noChangeArrowheads="1"/>
          </p:cNvSpPr>
          <p:nvPr>
            <p:ph type="sldNum" sz="quarter" idx="12"/>
          </p:nvPr>
        </p:nvSpPr>
        <p:spPr>
          <a:xfrm>
            <a:off x="11670684" y="6388209"/>
            <a:ext cx="476435" cy="457200"/>
          </a:xfrm>
          <a:ln/>
        </p:spPr>
        <p:txBody>
          <a:bodyPr/>
          <a:lstStyle>
            <a:lvl1pPr>
              <a:defRPr sz="1000"/>
            </a:lvl1pPr>
          </a:lstStyle>
          <a:p>
            <a:fld id="{852A60BD-B4D8-453E-B1C6-B1E9A28BB584}" type="slidenum">
              <a:rPr lang="en-US" altLang="en-US" smtClean="0">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587296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xfrm>
            <a:off x="162757" y="6324600"/>
            <a:ext cx="893685" cy="457200"/>
          </a:xfrm>
          <a:ln/>
        </p:spPr>
        <p:txBody>
          <a:bodyPr/>
          <a:lstStyle>
            <a:lvl1pPr>
              <a:defRPr sz="1000"/>
            </a:lvl1pPr>
          </a:lstStyle>
          <a:p>
            <a:pPr>
              <a:defRPr/>
            </a:pPr>
            <a:r>
              <a:rPr lang="en-US" dirty="0">
                <a:solidFill>
                  <a:srgbClr val="000000"/>
                </a:solidFill>
              </a:rPr>
              <a:t>01-03-2025</a:t>
            </a:r>
          </a:p>
        </p:txBody>
      </p:sp>
      <p:sp>
        <p:nvSpPr>
          <p:cNvPr id="5" name="Rectangle 12"/>
          <p:cNvSpPr>
            <a:spLocks noGrp="1" noChangeArrowheads="1"/>
          </p:cNvSpPr>
          <p:nvPr>
            <p:ph type="ftr" sz="quarter" idx="11"/>
          </p:nvPr>
        </p:nvSpPr>
        <p:spPr>
          <a:ln/>
        </p:spPr>
        <p:txBody>
          <a:bodyPr/>
          <a:lstStyle>
            <a:lvl1pPr>
              <a:defRPr sz="1000"/>
            </a:lvl1pPr>
          </a:lstStyle>
          <a:p>
            <a:pPr>
              <a:defRPr/>
            </a:pPr>
            <a:r>
              <a:rPr lang="en-US" dirty="0">
                <a:solidFill>
                  <a:srgbClr val="000000"/>
                </a:solidFill>
              </a:rPr>
              <a:t>P. P. Shah &amp; Associates</a:t>
            </a:r>
          </a:p>
        </p:txBody>
      </p:sp>
      <p:sp>
        <p:nvSpPr>
          <p:cNvPr id="6" name="Rectangle 13"/>
          <p:cNvSpPr>
            <a:spLocks noGrp="1" noChangeArrowheads="1"/>
          </p:cNvSpPr>
          <p:nvPr>
            <p:ph type="sldNum" sz="quarter" idx="12"/>
          </p:nvPr>
        </p:nvSpPr>
        <p:spPr>
          <a:xfrm>
            <a:off x="11745158" y="6324600"/>
            <a:ext cx="423169" cy="457200"/>
          </a:xfrm>
          <a:ln/>
        </p:spPr>
        <p:txBody>
          <a:bodyPr/>
          <a:lstStyle>
            <a:lvl1pPr>
              <a:defRPr sz="1000"/>
            </a:lvl1pPr>
          </a:lstStyle>
          <a:p>
            <a:fld id="{3EDF9AD7-A429-458D-B869-53A9A7FD9FD8}" type="slidenum">
              <a:rPr lang="en-US" altLang="en-US" smtClean="0">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536391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01-03-2025</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Associates</a:t>
            </a:r>
          </a:p>
        </p:txBody>
      </p:sp>
      <p:sp>
        <p:nvSpPr>
          <p:cNvPr id="7" name="Rectangle 13"/>
          <p:cNvSpPr>
            <a:spLocks noGrp="1" noChangeArrowheads="1"/>
          </p:cNvSpPr>
          <p:nvPr>
            <p:ph type="sldNum" sz="quarter" idx="12"/>
          </p:nvPr>
        </p:nvSpPr>
        <p:spPr>
          <a:ln/>
        </p:spPr>
        <p:txBody>
          <a:bodyPr/>
          <a:lstStyle>
            <a:lvl1pPr>
              <a:defRPr/>
            </a:lvl1pPr>
          </a:lstStyle>
          <a:p>
            <a:fld id="{32F75612-B1DB-4B14-8765-732F45D6F185}"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307086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01-03-2025</a:t>
            </a:r>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Associates</a:t>
            </a:r>
          </a:p>
        </p:txBody>
      </p:sp>
      <p:sp>
        <p:nvSpPr>
          <p:cNvPr id="9" name="Rectangle 13"/>
          <p:cNvSpPr>
            <a:spLocks noGrp="1" noChangeArrowheads="1"/>
          </p:cNvSpPr>
          <p:nvPr>
            <p:ph type="sldNum" sz="quarter" idx="12"/>
          </p:nvPr>
        </p:nvSpPr>
        <p:spPr>
          <a:ln/>
        </p:spPr>
        <p:txBody>
          <a:bodyPr/>
          <a:lstStyle>
            <a:lvl1pPr>
              <a:defRPr/>
            </a:lvl1pPr>
          </a:lstStyle>
          <a:p>
            <a:fld id="{AD598F8D-48CF-4FE4-940D-11C0CD216663}"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29409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01-03-2025</a:t>
            </a:r>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Associates</a:t>
            </a:r>
          </a:p>
        </p:txBody>
      </p:sp>
      <p:sp>
        <p:nvSpPr>
          <p:cNvPr id="5" name="Rectangle 13"/>
          <p:cNvSpPr>
            <a:spLocks noGrp="1" noChangeArrowheads="1"/>
          </p:cNvSpPr>
          <p:nvPr>
            <p:ph type="sldNum" sz="quarter" idx="12"/>
          </p:nvPr>
        </p:nvSpPr>
        <p:spPr>
          <a:ln/>
        </p:spPr>
        <p:txBody>
          <a:bodyPr/>
          <a:lstStyle>
            <a:lvl1pPr>
              <a:defRPr/>
            </a:lvl1pPr>
          </a:lstStyle>
          <a:p>
            <a:fld id="{A03278E9-FB69-46FE-91B3-1FF3E1C749AC}"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703757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xfrm>
            <a:off x="167196" y="6337177"/>
            <a:ext cx="884808" cy="457200"/>
          </a:xfrm>
          <a:ln/>
        </p:spPr>
        <p:txBody>
          <a:bodyPr/>
          <a:lstStyle>
            <a:lvl1pPr>
              <a:defRPr sz="1000"/>
            </a:lvl1pPr>
          </a:lstStyle>
          <a:p>
            <a:pPr>
              <a:defRPr/>
            </a:pPr>
            <a:r>
              <a:rPr lang="en-US" dirty="0">
                <a:solidFill>
                  <a:srgbClr val="000000"/>
                </a:solidFill>
              </a:rPr>
              <a:t>01-03-2025</a:t>
            </a:r>
          </a:p>
        </p:txBody>
      </p:sp>
      <p:sp>
        <p:nvSpPr>
          <p:cNvPr id="3" name="Rectangle 12"/>
          <p:cNvSpPr>
            <a:spLocks noGrp="1" noChangeArrowheads="1"/>
          </p:cNvSpPr>
          <p:nvPr>
            <p:ph type="ftr" sz="quarter" idx="11"/>
          </p:nvPr>
        </p:nvSpPr>
        <p:spPr>
          <a:ln/>
        </p:spPr>
        <p:txBody>
          <a:bodyPr/>
          <a:lstStyle>
            <a:lvl1pPr>
              <a:defRPr sz="1000"/>
            </a:lvl1pPr>
          </a:lstStyle>
          <a:p>
            <a:pPr>
              <a:defRPr/>
            </a:pPr>
            <a:r>
              <a:rPr lang="en-US" dirty="0">
                <a:solidFill>
                  <a:srgbClr val="000000"/>
                </a:solidFill>
              </a:rPr>
              <a:t>P. P. Shah &amp; Associates</a:t>
            </a:r>
          </a:p>
        </p:txBody>
      </p:sp>
      <p:sp>
        <p:nvSpPr>
          <p:cNvPr id="4" name="Rectangle 13"/>
          <p:cNvSpPr>
            <a:spLocks noGrp="1" noChangeArrowheads="1"/>
          </p:cNvSpPr>
          <p:nvPr>
            <p:ph type="sldNum" sz="quarter" idx="12"/>
          </p:nvPr>
        </p:nvSpPr>
        <p:spPr>
          <a:xfrm>
            <a:off x="11583880" y="6337177"/>
            <a:ext cx="440924" cy="457200"/>
          </a:xfrm>
          <a:ln/>
        </p:spPr>
        <p:txBody>
          <a:bodyPr/>
          <a:lstStyle>
            <a:lvl1pPr>
              <a:defRPr sz="1000"/>
            </a:lvl1pPr>
          </a:lstStyle>
          <a:p>
            <a:fld id="{BA436C5B-E624-4882-B79D-BC29DC310C9F}" type="slidenum">
              <a:rPr lang="en-US" altLang="en-US" smtClean="0">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54466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01-03-2025</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Associates</a:t>
            </a:r>
          </a:p>
        </p:txBody>
      </p:sp>
      <p:sp>
        <p:nvSpPr>
          <p:cNvPr id="7" name="Rectangle 13"/>
          <p:cNvSpPr>
            <a:spLocks noGrp="1" noChangeArrowheads="1"/>
          </p:cNvSpPr>
          <p:nvPr>
            <p:ph type="sldNum" sz="quarter" idx="12"/>
          </p:nvPr>
        </p:nvSpPr>
        <p:spPr>
          <a:ln/>
        </p:spPr>
        <p:txBody>
          <a:bodyPr/>
          <a:lstStyle>
            <a:lvl1pPr>
              <a:defRPr/>
            </a:lvl1pPr>
          </a:lstStyle>
          <a:p>
            <a:fld id="{8210FC83-994E-4FF6-9E2D-DA10FB1DDE5D}"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95073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solidFill>
                  <a:srgbClr val="000000"/>
                </a:solidFill>
              </a:rPr>
              <a:t>01-03-2025</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solidFill>
                  <a:srgbClr val="000000"/>
                </a:solidFill>
              </a:rPr>
              <a:t>P. P. Shah &amp; Associates</a:t>
            </a:r>
          </a:p>
        </p:txBody>
      </p:sp>
      <p:sp>
        <p:nvSpPr>
          <p:cNvPr id="7" name="Rectangle 13"/>
          <p:cNvSpPr>
            <a:spLocks noGrp="1" noChangeArrowheads="1"/>
          </p:cNvSpPr>
          <p:nvPr>
            <p:ph type="sldNum" sz="quarter" idx="12"/>
          </p:nvPr>
        </p:nvSpPr>
        <p:spPr>
          <a:ln/>
        </p:spPr>
        <p:txBody>
          <a:bodyPr/>
          <a:lstStyle>
            <a:lvl1pPr>
              <a:defRPr/>
            </a:lvl1pPr>
          </a:lstStyle>
          <a:p>
            <a:fld id="{E8C9D9DF-06AF-4275-9F5B-A72356DC307B}"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128424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t="-17000" b="-17000"/>
          </a:stretch>
        </a:blip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556684" y="1098551"/>
            <a:ext cx="584200" cy="474663"/>
          </a:xfrm>
          <a:prstGeom prst="rect">
            <a:avLst/>
          </a:prstGeom>
          <a:solidFill>
            <a:schemeClr val="accent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7" name="Rectangle 3"/>
          <p:cNvSpPr>
            <a:spLocks noChangeArrowheads="1"/>
          </p:cNvSpPr>
          <p:nvPr/>
        </p:nvSpPr>
        <p:spPr bwMode="ltGray">
          <a:xfrm>
            <a:off x="1066801" y="1098551"/>
            <a:ext cx="438151" cy="474663"/>
          </a:xfrm>
          <a:prstGeom prst="rect">
            <a:avLst/>
          </a:prstGeom>
          <a:gradFill rotWithShape="0">
            <a:gsLst>
              <a:gs pos="0">
                <a:schemeClr val="accent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8" name="Rectangle 4"/>
          <p:cNvSpPr>
            <a:spLocks noChangeArrowheads="1"/>
          </p:cNvSpPr>
          <p:nvPr/>
        </p:nvSpPr>
        <p:spPr bwMode="ltGray">
          <a:xfrm>
            <a:off x="721785" y="1520826"/>
            <a:ext cx="563033" cy="474663"/>
          </a:xfrm>
          <a:prstGeom prst="rect">
            <a:avLst/>
          </a:prstGeom>
          <a:solidFill>
            <a:schemeClr val="folHlink"/>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29" name="Rectangle 5"/>
          <p:cNvSpPr>
            <a:spLocks noChangeArrowheads="1"/>
          </p:cNvSpPr>
          <p:nvPr/>
        </p:nvSpPr>
        <p:spPr bwMode="ltGray">
          <a:xfrm>
            <a:off x="1214967" y="1520826"/>
            <a:ext cx="491067" cy="474663"/>
          </a:xfrm>
          <a:prstGeom prst="rect">
            <a:avLst/>
          </a:prstGeom>
          <a:gradFill rotWithShape="0">
            <a:gsLst>
              <a:gs pos="0">
                <a:schemeClr val="folHlink"/>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0" name="Rectangle 6"/>
          <p:cNvSpPr>
            <a:spLocks noChangeArrowheads="1"/>
          </p:cNvSpPr>
          <p:nvPr/>
        </p:nvSpPr>
        <p:spPr bwMode="ltGray">
          <a:xfrm>
            <a:off x="169333" y="1447801"/>
            <a:ext cx="747184" cy="422275"/>
          </a:xfrm>
          <a:prstGeom prst="rect">
            <a:avLst/>
          </a:prstGeom>
          <a:gradFill rotWithShape="0">
            <a:gsLst>
              <a:gs pos="0">
                <a:schemeClr val="bg1"/>
              </a:gs>
              <a:gs pos="100000">
                <a:schemeClr val="hlink"/>
              </a:gs>
            </a:gsLst>
            <a:lin ang="1890000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1" name="Rectangle 7"/>
          <p:cNvSpPr>
            <a:spLocks noChangeArrowheads="1"/>
          </p:cNvSpPr>
          <p:nvPr/>
        </p:nvSpPr>
        <p:spPr bwMode="gray">
          <a:xfrm>
            <a:off x="1016000" y="990601"/>
            <a:ext cx="42333" cy="1052513"/>
          </a:xfrm>
          <a:prstGeom prst="rect">
            <a:avLst/>
          </a:prstGeom>
          <a:solidFill>
            <a:schemeClr val="bg2"/>
          </a:soli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2" name="Rectangle 8"/>
          <p:cNvSpPr>
            <a:spLocks noChangeArrowheads="1"/>
          </p:cNvSpPr>
          <p:nvPr/>
        </p:nvSpPr>
        <p:spPr bwMode="gray">
          <a:xfrm>
            <a:off x="590551" y="1781175"/>
            <a:ext cx="10968567" cy="31750"/>
          </a:xfrm>
          <a:prstGeom prst="rect">
            <a:avLst/>
          </a:prstGeom>
          <a:gradFill rotWithShape="0">
            <a:gsLst>
              <a:gs pos="0">
                <a:schemeClr val="bg2"/>
              </a:gs>
              <a:gs pos="100000">
                <a:schemeClr val="bg1"/>
              </a:gs>
            </a:gsLst>
            <a:lin ang="0" scaled="1"/>
          </a:gradFill>
          <a:ln>
            <a:noFill/>
          </a:ln>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fontAlgn="base">
              <a:spcBef>
                <a:spcPct val="0"/>
              </a:spcBef>
              <a:spcAft>
                <a:spcPct val="0"/>
              </a:spcAft>
              <a:defRPr/>
            </a:pPr>
            <a:endParaRPr kumimoji="1" lang="en-US" altLang="en-US" dirty="0">
              <a:solidFill>
                <a:srgbClr val="000000"/>
              </a:solidFill>
            </a:endParaRPr>
          </a:p>
        </p:txBody>
      </p:sp>
      <p:sp>
        <p:nvSpPr>
          <p:cNvPr id="1033" name="Rectangle 9"/>
          <p:cNvSpPr>
            <a:spLocks noGrp="1" noChangeArrowheads="1"/>
          </p:cNvSpPr>
          <p:nvPr>
            <p:ph type="title"/>
          </p:nvPr>
        </p:nvSpPr>
        <p:spPr bwMode="auto">
          <a:xfrm>
            <a:off x="1534585" y="617538"/>
            <a:ext cx="10390716"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p:cNvSpPr>
            <a:spLocks noGrp="1" noChangeArrowheads="1"/>
          </p:cNvSpPr>
          <p:nvPr>
            <p:ph type="body" idx="1"/>
          </p:nvPr>
        </p:nvSpPr>
        <p:spPr bwMode="auto">
          <a:xfrm>
            <a:off x="1576917" y="2017713"/>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p:cNvSpPr>
            <a:spLocks noGrp="1" noChangeArrowheads="1"/>
          </p:cNvSpPr>
          <p:nvPr>
            <p:ph type="dt" sz="half" idx="2"/>
          </p:nvPr>
        </p:nvSpPr>
        <p:spPr bwMode="auto">
          <a:xfrm>
            <a:off x="1219200" y="6324600"/>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r>
              <a:rPr lang="en-US" dirty="0">
                <a:solidFill>
                  <a:srgbClr val="000000"/>
                </a:solidFill>
              </a:rPr>
              <a:t>01-03-2025</a:t>
            </a:r>
          </a:p>
        </p:txBody>
      </p:sp>
      <p:sp>
        <p:nvSpPr>
          <p:cNvPr id="6156" name="Rectangle 12"/>
          <p:cNvSpPr>
            <a:spLocks noGrp="1" noChangeArrowheads="1"/>
          </p:cNvSpPr>
          <p:nvPr>
            <p:ph type="ftr" sz="quarter" idx="3"/>
          </p:nvPr>
        </p:nvSpPr>
        <p:spPr bwMode="auto">
          <a:xfrm>
            <a:off x="4470400" y="63246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r>
              <a:rPr lang="en-US" dirty="0">
                <a:solidFill>
                  <a:srgbClr val="000000"/>
                </a:solidFill>
              </a:rPr>
              <a:t>P. P. Shah &amp; Associates</a:t>
            </a:r>
          </a:p>
        </p:txBody>
      </p:sp>
      <p:sp>
        <p:nvSpPr>
          <p:cNvPr id="6157" name="Rectangle 13"/>
          <p:cNvSpPr>
            <a:spLocks noGrp="1" noChangeArrowheads="1"/>
          </p:cNvSpPr>
          <p:nvPr>
            <p:ph type="sldNum" sz="quarter" idx="4"/>
          </p:nvPr>
        </p:nvSpPr>
        <p:spPr bwMode="auto">
          <a:xfrm>
            <a:off x="9042400" y="6324600"/>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pPr>
            <a:fld id="{407A558D-7EA3-4C2B-948C-0AACD2CB5112}" type="slidenum">
              <a:rPr lang="en-US" altLang="en-US">
                <a:solidFill>
                  <a:srgbClr val="000000"/>
                </a:solidFill>
              </a:rPr>
              <a:pPr fontAlgn="base">
                <a:spcBef>
                  <a:spcPct val="0"/>
                </a:spcBef>
                <a:spcAft>
                  <a:spcPct val="0"/>
                </a:spcAft>
              </a:pPr>
              <a:t>‹#›</a:t>
            </a:fld>
            <a:endParaRPr lang="en-US" altLang="en-US" dirty="0">
              <a:solidFill>
                <a:srgbClr val="000000"/>
              </a:solidFill>
            </a:endParaRPr>
          </a:p>
        </p:txBody>
      </p:sp>
    </p:spTree>
    <p:extLst>
      <p:ext uri="{BB962C8B-B14F-4D97-AF65-F5344CB8AC3E}">
        <p14:creationId xmlns:p14="http://schemas.microsoft.com/office/powerpoint/2010/main" val="13934608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hyperlink" Target="https://corporate.cyrilamarchandblogs.com/2022/12/gift-city-foreign-universities-gateway-to-india/" TargetMode="Externa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8" name="Rectangle 5"/>
          <p:cNvSpPr>
            <a:spLocks noGrp="1" noChangeArrowheads="1"/>
          </p:cNvSpPr>
          <p:nvPr>
            <p:ph type="subTitle" idx="1"/>
          </p:nvPr>
        </p:nvSpPr>
        <p:spPr>
          <a:xfrm>
            <a:off x="717176" y="2781984"/>
            <a:ext cx="11277320" cy="3466416"/>
          </a:xfrm>
        </p:spPr>
        <p:txBody>
          <a:bodyPr/>
          <a:lstStyle/>
          <a:p>
            <a:pPr eaLnBrk="1" hangingPunct="1">
              <a:lnSpc>
                <a:spcPct val="90000"/>
              </a:lnSpc>
            </a:pPr>
            <a:r>
              <a:rPr lang="en-US" sz="3600" dirty="0">
                <a:solidFill>
                  <a:srgbClr val="FF0000"/>
                </a:solidFill>
                <a:latin typeface="Times New Roman" panose="02020603050405020304" pitchFamily="18" charset="0"/>
                <a:cs typeface="Times New Roman" panose="02020603050405020304" pitchFamily="18" charset="0"/>
              </a:rPr>
              <a:t>Regulatory Framework for Diverse entities</a:t>
            </a:r>
          </a:p>
          <a:p>
            <a:pPr eaLnBrk="1" hangingPunct="1">
              <a:lnSpc>
                <a:spcPct val="90000"/>
              </a:lnSpc>
            </a:pPr>
            <a:r>
              <a:rPr lang="en-US" sz="3600" dirty="0">
                <a:solidFill>
                  <a:srgbClr val="FF0000"/>
                </a:solidFill>
                <a:latin typeface="Times New Roman" panose="02020603050405020304" pitchFamily="18" charset="0"/>
                <a:cs typeface="Times New Roman" panose="02020603050405020304" pitchFamily="18" charset="0"/>
              </a:rPr>
              <a:t>in GIFT City: An in-depth Overview</a:t>
            </a:r>
          </a:p>
          <a:p>
            <a:pPr eaLnBrk="1" hangingPunct="1">
              <a:lnSpc>
                <a:spcPct val="90000"/>
              </a:lnSpc>
            </a:pPr>
            <a:r>
              <a:rPr lang="en-US" sz="2000" dirty="0">
                <a:solidFill>
                  <a:srgbClr val="339966"/>
                </a:solidFill>
                <a:latin typeface="Times New Roman" panose="02020603050405020304" pitchFamily="18" charset="0"/>
                <a:cs typeface="Times New Roman" panose="02020603050405020304" pitchFamily="18" charset="0"/>
              </a:rPr>
              <a:t>Presented by:</a:t>
            </a:r>
          </a:p>
          <a:p>
            <a:pPr eaLnBrk="1" hangingPunct="1">
              <a:lnSpc>
                <a:spcPct val="90000"/>
              </a:lnSpc>
            </a:pPr>
            <a:r>
              <a:rPr lang="en-US" sz="2000" dirty="0">
                <a:solidFill>
                  <a:srgbClr val="339966"/>
                </a:solidFill>
                <a:latin typeface="Times New Roman" panose="02020603050405020304" pitchFamily="18" charset="0"/>
                <a:cs typeface="Times New Roman" panose="02020603050405020304" pitchFamily="18" charset="0"/>
              </a:rPr>
              <a:t>Mr. Paresh P. Shah</a:t>
            </a:r>
          </a:p>
          <a:p>
            <a:pPr eaLnBrk="1" hangingPunct="1">
              <a:lnSpc>
                <a:spcPct val="90000"/>
              </a:lnSpc>
            </a:pPr>
            <a:endParaRPr lang="en-US" sz="2000" dirty="0">
              <a:solidFill>
                <a:srgbClr val="339966"/>
              </a:solidFill>
              <a:latin typeface="Times New Roman" panose="02020603050405020304" pitchFamily="18" charset="0"/>
              <a:cs typeface="Times New Roman" panose="02020603050405020304" pitchFamily="18" charset="0"/>
            </a:endParaRPr>
          </a:p>
          <a:p>
            <a:pPr eaLnBrk="1" hangingPunct="1">
              <a:lnSpc>
                <a:spcPct val="90000"/>
              </a:lnSpc>
            </a:pPr>
            <a:r>
              <a:rPr lang="en-US" sz="2000" dirty="0">
                <a:solidFill>
                  <a:srgbClr val="339966"/>
                </a:solidFill>
                <a:latin typeface="Times New Roman" panose="02020603050405020304" pitchFamily="18" charset="0"/>
                <a:cs typeface="Times New Roman" panose="02020603050405020304" pitchFamily="18" charset="0"/>
              </a:rPr>
              <a:t>P.P. Shah &amp; Associates</a:t>
            </a:r>
          </a:p>
          <a:p>
            <a:pPr eaLnBrk="1" hangingPunct="1">
              <a:lnSpc>
                <a:spcPct val="90000"/>
              </a:lnSpc>
            </a:pPr>
            <a:r>
              <a:rPr lang="en-US" sz="2000" dirty="0">
                <a:solidFill>
                  <a:srgbClr val="339966"/>
                </a:solidFill>
                <a:latin typeface="Times New Roman" panose="02020603050405020304" pitchFamily="18" charset="0"/>
                <a:cs typeface="Times New Roman" panose="02020603050405020304" pitchFamily="18" charset="0"/>
              </a:rPr>
              <a:t>Chartered Accountants</a:t>
            </a:r>
          </a:p>
          <a:p>
            <a:pPr eaLnBrk="1" hangingPunct="1">
              <a:lnSpc>
                <a:spcPct val="90000"/>
              </a:lnSpc>
            </a:pPr>
            <a:r>
              <a:rPr lang="en-US" sz="2000" dirty="0">
                <a:solidFill>
                  <a:srgbClr val="339966"/>
                </a:solidFill>
                <a:latin typeface="Times New Roman" panose="02020603050405020304" pitchFamily="18" charset="0"/>
                <a:cs typeface="Times New Roman" panose="02020603050405020304" pitchFamily="18" charset="0"/>
              </a:rPr>
              <a:t>Email: ppshahandassociates@gmail.com</a:t>
            </a:r>
            <a:endParaRPr lang="en-US" sz="2000" dirty="0">
              <a:solidFill>
                <a:schemeClr val="folHlink"/>
              </a:solidFill>
              <a:latin typeface="Times New Roman" panose="02020603050405020304" pitchFamily="18" charset="0"/>
              <a:cs typeface="Times New Roman" panose="02020603050405020304" pitchFamily="18" charset="0"/>
            </a:endParaRPr>
          </a:p>
        </p:txBody>
      </p:sp>
      <p:sp>
        <p:nvSpPr>
          <p:cNvPr id="4" name="Title 3"/>
          <p:cNvSpPr>
            <a:spLocks noGrp="1"/>
          </p:cNvSpPr>
          <p:nvPr>
            <p:ph type="ctrTitle"/>
          </p:nvPr>
        </p:nvSpPr>
        <p:spPr>
          <a:xfrm>
            <a:off x="578223" y="152400"/>
            <a:ext cx="11035553" cy="2172384"/>
          </a:xfrm>
        </p:spPr>
        <p:txBody>
          <a:bodyPr/>
          <a:lstStyle/>
          <a:p>
            <a:pPr algn="ctr"/>
            <a:r>
              <a:rPr lang="en-US" sz="3600" dirty="0">
                <a:latin typeface="Times New Roman" panose="02020603050405020304" pitchFamily="18" charset="0"/>
                <a:cs typeface="Times New Roman" panose="02020603050405020304" pitchFamily="18" charset="0"/>
              </a:rPr>
              <a:t>       </a:t>
            </a:r>
            <a:r>
              <a:rPr lang="en-US" sz="3600" dirty="0">
                <a:solidFill>
                  <a:srgbClr val="FF0000"/>
                </a:solidFill>
                <a:latin typeface="Times New Roman" panose="02020603050405020304" pitchFamily="18" charset="0"/>
                <a:cs typeface="Times New Roman" panose="02020603050405020304" pitchFamily="18" charset="0"/>
              </a:rPr>
              <a:t>THE CHAMBER OF TAX CONSULTANTS</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Gujarat International Finance Tec-City (GIFT CITY) –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Demystifying Tax and Regulatory Insights (Virtual Mode)</a:t>
            </a:r>
          </a:p>
        </p:txBody>
      </p:sp>
      <p:sp>
        <p:nvSpPr>
          <p:cNvPr id="2" name="Date Placeholder 1">
            <a:extLst>
              <a:ext uri="{FF2B5EF4-FFF2-40B4-BE49-F238E27FC236}">
                <a16:creationId xmlns:a16="http://schemas.microsoft.com/office/drawing/2014/main" id="{6A32748B-3154-4993-444E-A4FD6D674772}"/>
              </a:ext>
            </a:extLst>
          </p:cNvPr>
          <p:cNvSpPr>
            <a:spLocks noGrp="1"/>
          </p:cNvSpPr>
          <p:nvPr>
            <p:ph type="dt" sz="half" idx="10"/>
          </p:nvPr>
        </p:nvSpPr>
        <p:spPr>
          <a:xfrm>
            <a:off x="65741" y="6248400"/>
            <a:ext cx="884518" cy="457200"/>
          </a:xfrm>
        </p:spPr>
        <p:txBody>
          <a:bodyPr/>
          <a:lstStyle/>
          <a:p>
            <a:pPr>
              <a:defRPr/>
            </a:pPr>
            <a:r>
              <a:rPr lang="en-US" sz="1000" dirty="0">
                <a:solidFill>
                  <a:srgbClr val="1C1C1C"/>
                </a:solidFill>
              </a:rPr>
              <a:t>01-03-2025</a:t>
            </a:r>
          </a:p>
        </p:txBody>
      </p:sp>
      <p:sp>
        <p:nvSpPr>
          <p:cNvPr id="3" name="Footer Placeholder 2">
            <a:extLst>
              <a:ext uri="{FF2B5EF4-FFF2-40B4-BE49-F238E27FC236}">
                <a16:creationId xmlns:a16="http://schemas.microsoft.com/office/drawing/2014/main" id="{2E079362-3300-826B-DAB0-0AEA36CC2F44}"/>
              </a:ext>
            </a:extLst>
          </p:cNvPr>
          <p:cNvSpPr>
            <a:spLocks noGrp="1"/>
          </p:cNvSpPr>
          <p:nvPr>
            <p:ph type="ftr" sz="quarter" idx="11"/>
          </p:nvPr>
        </p:nvSpPr>
        <p:spPr>
          <a:xfrm>
            <a:off x="3849718" y="6248400"/>
            <a:ext cx="4481484" cy="457200"/>
          </a:xfrm>
        </p:spPr>
        <p:txBody>
          <a:bodyPr/>
          <a:lstStyle/>
          <a:p>
            <a:pPr>
              <a:defRPr/>
            </a:pPr>
            <a:r>
              <a:rPr lang="en-US" sz="1000" dirty="0">
                <a:solidFill>
                  <a:srgbClr val="1C1C1C"/>
                </a:solidFill>
              </a:rPr>
              <a:t>P. P. Shah &amp; Associates</a:t>
            </a:r>
          </a:p>
        </p:txBody>
      </p:sp>
      <p:sp>
        <p:nvSpPr>
          <p:cNvPr id="5" name="Slide Number Placeholder 4">
            <a:extLst>
              <a:ext uri="{FF2B5EF4-FFF2-40B4-BE49-F238E27FC236}">
                <a16:creationId xmlns:a16="http://schemas.microsoft.com/office/drawing/2014/main" id="{86242FDF-3CED-4727-ED18-750C3C98479F}"/>
              </a:ext>
            </a:extLst>
          </p:cNvPr>
          <p:cNvSpPr>
            <a:spLocks noGrp="1"/>
          </p:cNvSpPr>
          <p:nvPr>
            <p:ph type="sldNum" sz="quarter" idx="12"/>
          </p:nvPr>
        </p:nvSpPr>
        <p:spPr>
          <a:xfrm>
            <a:off x="11719859" y="6248400"/>
            <a:ext cx="406400" cy="457200"/>
          </a:xfrm>
        </p:spPr>
        <p:txBody>
          <a:bodyPr/>
          <a:lstStyle/>
          <a:p>
            <a:fld id="{06B9859C-AF7A-4D62-A34A-87F19AF44D20}" type="slidenum">
              <a:rPr lang="en-US" altLang="en-US" sz="1000" smtClean="0">
                <a:solidFill>
                  <a:srgbClr val="1C1C1C"/>
                </a:solidFill>
              </a:rPr>
              <a:pPr/>
              <a:t>1</a:t>
            </a:fld>
            <a:endParaRPr lang="en-US" altLang="en-US" sz="1000" dirty="0">
              <a:solidFill>
                <a:srgbClr val="1C1C1C"/>
              </a:solidFill>
            </a:endParaRPr>
          </a:p>
        </p:txBody>
      </p:sp>
    </p:spTree>
    <p:extLst>
      <p:ext uri="{BB962C8B-B14F-4D97-AF65-F5344CB8AC3E}">
        <p14:creationId xmlns:p14="http://schemas.microsoft.com/office/powerpoint/2010/main" val="3897413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0D5A8-31BF-6F3A-A1FC-676B4D963F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33ED61-6FCC-9BD6-1960-3802AC4F218D}"/>
              </a:ext>
            </a:extLst>
          </p:cNvPr>
          <p:cNvSpPr>
            <a:spLocks noGrp="1"/>
          </p:cNvSpPr>
          <p:nvPr>
            <p:ph type="title"/>
          </p:nvPr>
        </p:nvSpPr>
        <p:spPr>
          <a:xfrm>
            <a:off x="205848" y="143435"/>
            <a:ext cx="10390716" cy="516125"/>
          </a:xfrm>
        </p:spPr>
        <p:txBody>
          <a:bodyPr/>
          <a:lstStyle/>
          <a:p>
            <a:r>
              <a:rPr lang="en-US" sz="3200" dirty="0"/>
              <a:t>Overview of Regulations or Framework under IFSCA</a:t>
            </a:r>
          </a:p>
        </p:txBody>
      </p:sp>
      <p:sp>
        <p:nvSpPr>
          <p:cNvPr id="4" name="Date Placeholder 3">
            <a:extLst>
              <a:ext uri="{FF2B5EF4-FFF2-40B4-BE49-F238E27FC236}">
                <a16:creationId xmlns:a16="http://schemas.microsoft.com/office/drawing/2014/main" id="{444E711B-C1D7-1613-DCD2-DD2C338A40CE}"/>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830D9360-4A96-CFCE-1ED5-B7CA6E7C919E}"/>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10</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0E44ADAA-AC97-2D01-D6E4-8E41674D785F}"/>
              </a:ext>
            </a:extLst>
          </p:cNvPr>
          <p:cNvSpPr>
            <a:spLocks noGrp="1"/>
          </p:cNvSpPr>
          <p:nvPr>
            <p:ph idx="1"/>
          </p:nvPr>
        </p:nvSpPr>
        <p:spPr>
          <a:xfrm>
            <a:off x="448235" y="713348"/>
            <a:ext cx="11473953" cy="5557464"/>
          </a:xfrm>
        </p:spPr>
        <p:txBody>
          <a:bodyPr/>
          <a:lstStyle/>
          <a:p>
            <a:r>
              <a:rPr lang="en-US" sz="1800" dirty="0"/>
              <a:t>Capital Market Intermediaries: Capital market intermediaries, including brokers, investment advisors, and asset managers, are regulated by IFSCA. The regulatory framework encompasses licensing requirements, conduct of business rules, investor protection measures, and market integrity norms. </a:t>
            </a:r>
          </a:p>
          <a:p>
            <a:pPr marL="0" indent="0">
              <a:buNone/>
            </a:pPr>
            <a:endParaRPr lang="en-US" sz="1800" dirty="0"/>
          </a:p>
          <a:p>
            <a:r>
              <a:rPr lang="en-US" sz="1800" dirty="0"/>
              <a:t>Finance Companies: Finance companies operating within GIFT City are subject to IFSCA regulations pertaining to licensing, capital adequacy, lending norms, and risk management. These regulations aim to promote responsible lending practices and financial stability within the jurisdiction.</a:t>
            </a:r>
          </a:p>
          <a:p>
            <a:endParaRPr lang="en-US" sz="1800" dirty="0"/>
          </a:p>
          <a:p>
            <a:r>
              <a:rPr lang="en-US" sz="1800" dirty="0"/>
              <a:t>Aircraft Leasing and Ship Leasing: IFSCA issues regulations governing aircraft leasing and ship leasing activities within GIFT City. The regulatory framework covers leasing arrangements, registration requirements, taxation, and compliance standards for lessors and lessees operating in the aviation and maritime sectors.</a:t>
            </a:r>
          </a:p>
          <a:p>
            <a:endParaRPr lang="en-US" sz="1800" dirty="0"/>
          </a:p>
          <a:p>
            <a:r>
              <a:rPr lang="en-US" sz="1800" dirty="0"/>
              <a:t>Bullion GOLD &amp; Silver Delivery &amp; Derivatives Framework: IFSCA regulates bullion delivery and derivatives trading activities within GIFT City. The regulatory framework covers trading platforms, clearing and settlement mechanisms, risk management norms, and compliance standards for market participants.</a:t>
            </a:r>
          </a:p>
          <a:p>
            <a:endParaRPr lang="en-US" sz="1800" dirty="0"/>
          </a:p>
        </p:txBody>
      </p:sp>
      <p:sp>
        <p:nvSpPr>
          <p:cNvPr id="3" name="Footer Placeholder 2">
            <a:extLst>
              <a:ext uri="{FF2B5EF4-FFF2-40B4-BE49-F238E27FC236}">
                <a16:creationId xmlns:a16="http://schemas.microsoft.com/office/drawing/2014/main" id="{250BA87B-373D-5AFF-A516-0F3A4DD984AB}"/>
              </a:ext>
            </a:extLst>
          </p:cNvPr>
          <p:cNvSpPr>
            <a:spLocks noGrp="1"/>
          </p:cNvSpPr>
          <p:nvPr>
            <p:ph type="ftr" sz="quarter" idx="11"/>
          </p:nvPr>
        </p:nvSpPr>
        <p:spPr>
          <a:xfrm>
            <a:off x="3962400" y="6270812"/>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2992411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FC2E1-6375-C48A-260E-4CF5444B60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A4321-BE0F-0B1A-FC55-010872C3A291}"/>
              </a:ext>
            </a:extLst>
          </p:cNvPr>
          <p:cNvSpPr>
            <a:spLocks noGrp="1"/>
          </p:cNvSpPr>
          <p:nvPr>
            <p:ph type="title"/>
          </p:nvPr>
        </p:nvSpPr>
        <p:spPr>
          <a:xfrm>
            <a:off x="205848" y="143435"/>
            <a:ext cx="10390716" cy="516125"/>
          </a:xfrm>
        </p:spPr>
        <p:txBody>
          <a:bodyPr/>
          <a:lstStyle/>
          <a:p>
            <a:r>
              <a:rPr lang="en-US" sz="3200" dirty="0"/>
              <a:t>Overview of Regulations or Framework under IFSCA</a:t>
            </a:r>
          </a:p>
        </p:txBody>
      </p:sp>
      <p:sp>
        <p:nvSpPr>
          <p:cNvPr id="4" name="Date Placeholder 3">
            <a:extLst>
              <a:ext uri="{FF2B5EF4-FFF2-40B4-BE49-F238E27FC236}">
                <a16:creationId xmlns:a16="http://schemas.microsoft.com/office/drawing/2014/main" id="{FE0516C3-66E2-E89C-F1D0-98B393FA0778}"/>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96FFB4E4-8882-AF93-9DC5-5867B3B079ED}"/>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11</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B55A5DDC-FB69-FBE3-4747-7E56222DABA4}"/>
              </a:ext>
            </a:extLst>
          </p:cNvPr>
          <p:cNvSpPr>
            <a:spLocks noGrp="1"/>
          </p:cNvSpPr>
          <p:nvPr>
            <p:ph idx="1"/>
          </p:nvPr>
        </p:nvSpPr>
        <p:spPr>
          <a:xfrm>
            <a:off x="448235" y="713348"/>
            <a:ext cx="11473953" cy="5557464"/>
          </a:xfrm>
        </p:spPr>
        <p:txBody>
          <a:bodyPr/>
          <a:lstStyle/>
          <a:p>
            <a:r>
              <a:rPr lang="en-US" sz="1800" dirty="0"/>
              <a:t>Global In-House Centers (GICs): Businesses setting up Global In-House Centers in GIFT City are subject to IFSCA regulations pertaining to corporate governance, operational guidelines, taxation, and transfer pricing. These regulations aim to facilitate the establishment of GICs while ensuring compliance with regulatory requirements.</a:t>
            </a:r>
          </a:p>
          <a:p>
            <a:endParaRPr lang="en-US" sz="1800" dirty="0"/>
          </a:p>
          <a:p>
            <a:r>
              <a:rPr lang="en-US" sz="1800" dirty="0"/>
              <a:t>Fintech and Fintech Incentive Scheme: IFSCA promotes fintech innovation within GIFT City through regulatory sandboxes, incubation programs, and fintech incentive schemes. The regulatory framework provides guidelines for fintech startups, regulatory sandboxes, and innovation labs, fostering collaboration between fintech firms and traditional financial institutions.</a:t>
            </a:r>
          </a:p>
          <a:p>
            <a:endParaRPr lang="en-US" sz="1800" dirty="0"/>
          </a:p>
          <a:p>
            <a:r>
              <a:rPr lang="en-US" sz="1800" dirty="0"/>
              <a:t>International Branch Campus or Offshore Education Centre: Educational institutions establishing international branch campuses or offshore education centers in GIFT City are regulated by IFSCA. The regulatory framework covers licensing requirements, academic standards, student welfare measures, and compliance guidelines.</a:t>
            </a:r>
          </a:p>
          <a:p>
            <a:endParaRPr lang="en-US" sz="1800" dirty="0"/>
          </a:p>
          <a:p>
            <a:r>
              <a:rPr lang="en-US" sz="1800" dirty="0"/>
              <a:t>Payment Service Providers (PSPs): Payment service providers offering electronic payment services within GIFT City are regulated by IFSCA. The regulatory framework encompasses licensing requirements, operational guidelines, risk management norms, and consumer protection measures for PSPs.</a:t>
            </a:r>
          </a:p>
          <a:p>
            <a:endParaRPr lang="en-US" sz="1800" dirty="0"/>
          </a:p>
          <a:p>
            <a:endParaRPr lang="en-US" sz="1800" dirty="0"/>
          </a:p>
        </p:txBody>
      </p:sp>
      <p:sp>
        <p:nvSpPr>
          <p:cNvPr id="3" name="Footer Placeholder 2">
            <a:extLst>
              <a:ext uri="{FF2B5EF4-FFF2-40B4-BE49-F238E27FC236}">
                <a16:creationId xmlns:a16="http://schemas.microsoft.com/office/drawing/2014/main" id="{CEFF0739-DCE7-50F5-FDD7-6F4BF3D153C2}"/>
              </a:ext>
            </a:extLst>
          </p:cNvPr>
          <p:cNvSpPr>
            <a:spLocks noGrp="1"/>
          </p:cNvSpPr>
          <p:nvPr>
            <p:ph type="ftr" sz="quarter" idx="11"/>
          </p:nvPr>
        </p:nvSpPr>
        <p:spPr>
          <a:xfrm>
            <a:off x="3935506" y="6324600"/>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429842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E8AB3-F70E-13FA-ECC8-E76A19BBCA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E3DE9A-1ED0-C7AB-ED74-4D899CCCFAAA}"/>
              </a:ext>
            </a:extLst>
          </p:cNvPr>
          <p:cNvSpPr>
            <a:spLocks noGrp="1"/>
          </p:cNvSpPr>
          <p:nvPr>
            <p:ph type="title"/>
          </p:nvPr>
        </p:nvSpPr>
        <p:spPr>
          <a:xfrm>
            <a:off x="205848" y="143435"/>
            <a:ext cx="10390716" cy="516125"/>
          </a:xfrm>
        </p:spPr>
        <p:txBody>
          <a:bodyPr/>
          <a:lstStyle/>
          <a:p>
            <a:r>
              <a:rPr lang="en-US" sz="3200" dirty="0"/>
              <a:t>Overview of Regulations or Framework under IFSCA</a:t>
            </a:r>
          </a:p>
        </p:txBody>
      </p:sp>
      <p:sp>
        <p:nvSpPr>
          <p:cNvPr id="4" name="Date Placeholder 3">
            <a:extLst>
              <a:ext uri="{FF2B5EF4-FFF2-40B4-BE49-F238E27FC236}">
                <a16:creationId xmlns:a16="http://schemas.microsoft.com/office/drawing/2014/main" id="{9147349F-62F0-BA12-6D71-D8C44713D920}"/>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55E350AB-B0FB-B942-E092-A6AD1994563A}"/>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12</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70B25D66-9F28-BB57-6F70-361E6E81540F}"/>
              </a:ext>
            </a:extLst>
          </p:cNvPr>
          <p:cNvSpPr>
            <a:spLocks noGrp="1"/>
          </p:cNvSpPr>
          <p:nvPr>
            <p:ph idx="1"/>
          </p:nvPr>
        </p:nvSpPr>
        <p:spPr>
          <a:xfrm>
            <a:off x="448235" y="713348"/>
            <a:ext cx="11473953" cy="5557464"/>
          </a:xfrm>
        </p:spPr>
        <p:txBody>
          <a:bodyPr/>
          <a:lstStyle/>
          <a:p>
            <a:r>
              <a:rPr lang="en-US" sz="1800" dirty="0"/>
              <a:t>Ancillary Services: Businesses offering ancillary services such as Trusteeship services, legal services, accounting services, and consultancy services within GIFT City are subject to IFSCA regulations. The regulatory framework encompasses licensing requirements, operational guidelines, and compliance standards for ancillary service providers.</a:t>
            </a:r>
          </a:p>
          <a:p>
            <a:endParaRPr lang="en-US" sz="1800" dirty="0"/>
          </a:p>
          <a:p>
            <a:r>
              <a:rPr lang="en-US" sz="1800" dirty="0"/>
              <a:t>KYC, CFT, AML Regulations: IFSCA imposes Know Your Customer (KYC), Countering the Financing of Terrorism (CFT), and Anti-Money Laundering (AML) regulations to prevent money laundering, terrorist financing, and financial crimes within GIFT City. The regulatory framework encompasses customer due diligence requirements, transaction monitoring mechanisms, and reporting obligations for financial institutions and intermediaries.</a:t>
            </a:r>
          </a:p>
          <a:p>
            <a:endParaRPr lang="en-US" sz="1800" dirty="0"/>
          </a:p>
          <a:p>
            <a:endParaRPr lang="en-US" sz="1800" dirty="0"/>
          </a:p>
        </p:txBody>
      </p:sp>
      <p:sp>
        <p:nvSpPr>
          <p:cNvPr id="3" name="Footer Placeholder 2">
            <a:extLst>
              <a:ext uri="{FF2B5EF4-FFF2-40B4-BE49-F238E27FC236}">
                <a16:creationId xmlns:a16="http://schemas.microsoft.com/office/drawing/2014/main" id="{60501A9A-96B1-A761-61A1-B7A9C51E181D}"/>
              </a:ext>
            </a:extLst>
          </p:cNvPr>
          <p:cNvSpPr>
            <a:spLocks noGrp="1"/>
          </p:cNvSpPr>
          <p:nvPr>
            <p:ph type="ftr" sz="quarter" idx="11"/>
          </p:nvPr>
        </p:nvSpPr>
        <p:spPr>
          <a:xfrm>
            <a:off x="4064000" y="6270812"/>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1014258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0884" y="530310"/>
            <a:ext cx="3790436" cy="397864"/>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Steps</a:t>
            </a:r>
            <a:r>
              <a:rPr sz="2441" b="1" spc="-115" dirty="0">
                <a:solidFill>
                  <a:srgbClr val="113475"/>
                </a:solidFill>
                <a:latin typeface="Times New Roman"/>
                <a:cs typeface="Times New Roman"/>
              </a:rPr>
              <a:t> </a:t>
            </a:r>
            <a:r>
              <a:rPr sz="2441" b="1" spc="-52" dirty="0">
                <a:solidFill>
                  <a:srgbClr val="113475"/>
                </a:solidFill>
                <a:latin typeface="Times New Roman"/>
                <a:cs typeface="Times New Roman"/>
              </a:rPr>
              <a:t>To</a:t>
            </a:r>
            <a:r>
              <a:rPr sz="2441" b="1" spc="-109" dirty="0">
                <a:solidFill>
                  <a:srgbClr val="113475"/>
                </a:solidFill>
                <a:latin typeface="Times New Roman"/>
                <a:cs typeface="Times New Roman"/>
              </a:rPr>
              <a:t> </a:t>
            </a:r>
            <a:r>
              <a:rPr sz="2441" b="1" dirty="0">
                <a:solidFill>
                  <a:srgbClr val="113475"/>
                </a:solidFill>
                <a:latin typeface="Times New Roman"/>
                <a:cs typeface="Times New Roman"/>
              </a:rPr>
              <a:t>Set</a:t>
            </a:r>
            <a:r>
              <a:rPr sz="2441" b="1" spc="-115" dirty="0">
                <a:solidFill>
                  <a:srgbClr val="113475"/>
                </a:solidFill>
                <a:latin typeface="Times New Roman"/>
                <a:cs typeface="Times New Roman"/>
              </a:rPr>
              <a:t> </a:t>
            </a:r>
            <a:r>
              <a:rPr sz="2441" b="1" spc="-38" dirty="0">
                <a:solidFill>
                  <a:srgbClr val="113475"/>
                </a:solidFill>
                <a:latin typeface="Times New Roman"/>
                <a:cs typeface="Times New Roman"/>
              </a:rPr>
              <a:t>Up</a:t>
            </a:r>
            <a:r>
              <a:rPr sz="2441" b="1" spc="-109" dirty="0">
                <a:solidFill>
                  <a:srgbClr val="113475"/>
                </a:solidFill>
                <a:latin typeface="Times New Roman"/>
                <a:cs typeface="Times New Roman"/>
              </a:rPr>
              <a:t> </a:t>
            </a:r>
            <a:r>
              <a:rPr sz="2441" b="1" spc="-32" dirty="0">
                <a:solidFill>
                  <a:srgbClr val="113475"/>
                </a:solidFill>
                <a:latin typeface="Times New Roman"/>
                <a:cs typeface="Times New Roman"/>
              </a:rPr>
              <a:t>In</a:t>
            </a:r>
            <a:r>
              <a:rPr sz="2441" b="1" spc="-115"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109" dirty="0">
                <a:solidFill>
                  <a:srgbClr val="113475"/>
                </a:solidFill>
                <a:latin typeface="Times New Roman"/>
                <a:cs typeface="Times New Roman"/>
              </a:rPr>
              <a:t> </a:t>
            </a:r>
            <a:r>
              <a:rPr sz="2441" b="1" spc="-25" dirty="0">
                <a:solidFill>
                  <a:srgbClr val="113475"/>
                </a:solidFill>
                <a:latin typeface="Times New Roman"/>
                <a:cs typeface="Times New Roman"/>
              </a:rPr>
              <a:t>City</a:t>
            </a:r>
            <a:endParaRPr sz="2441" dirty="0">
              <a:latin typeface="Times New Roman"/>
              <a:cs typeface="Times New Roman"/>
            </a:endParaRPr>
          </a:p>
        </p:txBody>
      </p:sp>
      <p:graphicFrame>
        <p:nvGraphicFramePr>
          <p:cNvPr id="44" name="Diagram 43">
            <a:extLst>
              <a:ext uri="{FF2B5EF4-FFF2-40B4-BE49-F238E27FC236}">
                <a16:creationId xmlns:a16="http://schemas.microsoft.com/office/drawing/2014/main" id="{97A41B05-6670-58EA-242E-447B11B344C3}"/>
              </a:ext>
            </a:extLst>
          </p:cNvPr>
          <p:cNvGraphicFramePr/>
          <p:nvPr>
            <p:extLst>
              <p:ext uri="{D42A27DB-BD31-4B8C-83A1-F6EECF244321}">
                <p14:modId xmlns:p14="http://schemas.microsoft.com/office/powerpoint/2010/main" val="1440029052"/>
              </p:ext>
            </p:extLst>
          </p:nvPr>
        </p:nvGraphicFramePr>
        <p:xfrm>
          <a:off x="865674" y="1074229"/>
          <a:ext cx="10471020" cy="53265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2DEBC8F2-AADD-5FD2-9DD9-40285E401D59}"/>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F2D10E5A-21E5-A340-3867-99ADA5C0AA86}"/>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C3961B31-6EC7-E931-2292-40F330C1F5AD}"/>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13</a:t>
            </a:fld>
            <a:endParaRPr lang="en-US" altLang="en-US" dirty="0">
              <a:solidFill>
                <a:srgbClr val="000000"/>
              </a:solidFill>
            </a:endParaRPr>
          </a:p>
        </p:txBody>
      </p:sp>
    </p:spTree>
    <p:extLst>
      <p:ext uri="{BB962C8B-B14F-4D97-AF65-F5344CB8AC3E}">
        <p14:creationId xmlns:p14="http://schemas.microsoft.com/office/powerpoint/2010/main" val="4105437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AE3C8-D608-7651-42D2-9ABAF7F41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1EEE0-9E36-8C6D-3BD2-8252E1B2F773}"/>
              </a:ext>
            </a:extLst>
          </p:cNvPr>
          <p:cNvSpPr>
            <a:spLocks noGrp="1"/>
          </p:cNvSpPr>
          <p:nvPr>
            <p:ph type="title"/>
          </p:nvPr>
        </p:nvSpPr>
        <p:spPr>
          <a:xfrm>
            <a:off x="205848" y="143435"/>
            <a:ext cx="10390716" cy="516125"/>
          </a:xfrm>
        </p:spPr>
        <p:txBody>
          <a:bodyPr/>
          <a:lstStyle/>
          <a:p>
            <a:r>
              <a:rPr lang="en-US" sz="3200" dirty="0"/>
              <a:t>Major Compliances for SEZ Units</a:t>
            </a:r>
          </a:p>
        </p:txBody>
      </p:sp>
      <p:sp>
        <p:nvSpPr>
          <p:cNvPr id="4" name="Date Placeholder 3">
            <a:extLst>
              <a:ext uri="{FF2B5EF4-FFF2-40B4-BE49-F238E27FC236}">
                <a16:creationId xmlns:a16="http://schemas.microsoft.com/office/drawing/2014/main" id="{EAD60239-9E30-EF9D-B39E-A799211C3B4A}"/>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A230C2B3-7B38-A5BC-8859-26E05FC265E1}"/>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14</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431CED36-EBF5-DE21-8A59-6FF397748B54}"/>
              </a:ext>
            </a:extLst>
          </p:cNvPr>
          <p:cNvSpPr>
            <a:spLocks noGrp="1"/>
          </p:cNvSpPr>
          <p:nvPr>
            <p:ph idx="1"/>
          </p:nvPr>
        </p:nvSpPr>
        <p:spPr>
          <a:xfrm>
            <a:off x="448235" y="713347"/>
            <a:ext cx="11473953" cy="5674861"/>
          </a:xfrm>
        </p:spPr>
        <p:txBody>
          <a:bodyPr/>
          <a:lstStyle/>
          <a:p>
            <a:r>
              <a:rPr lang="en-US" sz="1800" dirty="0"/>
              <a:t>Before starting operations:</a:t>
            </a:r>
          </a:p>
          <a:p>
            <a:pPr lvl="1"/>
            <a:r>
              <a:rPr lang="en-US" sz="1800" dirty="0"/>
              <a:t>Acceptance of Letter of Approval</a:t>
            </a:r>
          </a:p>
          <a:p>
            <a:pPr lvl="1"/>
            <a:r>
              <a:rPr lang="en-US" sz="1800" dirty="0"/>
              <a:t>Bond cum Legal undertaking</a:t>
            </a:r>
          </a:p>
          <a:p>
            <a:pPr lvl="1"/>
            <a:r>
              <a:rPr lang="en-US" sz="1800" dirty="0"/>
              <a:t>Certificate for Fiscal benefits (Eligibility Certificate)</a:t>
            </a:r>
          </a:p>
          <a:p>
            <a:pPr lvl="1"/>
            <a:r>
              <a:rPr lang="en-US" sz="1800" dirty="0"/>
              <a:t>GST Registration</a:t>
            </a:r>
          </a:p>
          <a:p>
            <a:pPr lvl="1"/>
            <a:r>
              <a:rPr lang="en-US" sz="1800" dirty="0"/>
              <a:t>Import Export Certificate (IEC)</a:t>
            </a:r>
          </a:p>
          <a:p>
            <a:pPr lvl="1"/>
            <a:r>
              <a:rPr lang="en-US" sz="1800" dirty="0"/>
              <a:t>Registration cum Membership Certificate – Export Promotion Council</a:t>
            </a:r>
          </a:p>
          <a:p>
            <a:pPr lvl="1"/>
            <a:r>
              <a:rPr lang="en-US" sz="1800" dirty="0"/>
              <a:t>Registration in SEZ web portal</a:t>
            </a:r>
          </a:p>
          <a:p>
            <a:pPr lvl="1"/>
            <a:r>
              <a:rPr lang="en-US" sz="1800" dirty="0"/>
              <a:t>LUT (Form GST RFD 11)</a:t>
            </a:r>
          </a:p>
          <a:p>
            <a:pPr lvl="1"/>
            <a:r>
              <a:rPr lang="en-US" sz="1800" dirty="0"/>
              <a:t>Intimation of approval received from IFSCA to DC</a:t>
            </a:r>
          </a:p>
          <a:p>
            <a:pPr lvl="1"/>
            <a:r>
              <a:rPr lang="en-US" sz="1800" dirty="0"/>
              <a:t>Lease Deed to be submitted to DC</a:t>
            </a:r>
          </a:p>
          <a:p>
            <a:pPr lvl="1"/>
            <a:r>
              <a:rPr lang="en-US" sz="1800" dirty="0"/>
              <a:t>Commencement of Operations</a:t>
            </a:r>
          </a:p>
          <a:p>
            <a:r>
              <a:rPr lang="en-US" sz="1800" dirty="0"/>
              <a:t>After starting operations:</a:t>
            </a:r>
          </a:p>
          <a:p>
            <a:pPr lvl="1"/>
            <a:r>
              <a:rPr lang="en-US" sz="1800" dirty="0"/>
              <a:t>Service Export Reporting Form (SERF)</a:t>
            </a:r>
          </a:p>
          <a:p>
            <a:pPr lvl="1"/>
            <a:r>
              <a:rPr lang="en-US" sz="1800" dirty="0"/>
              <a:t>Monthly Report of Investment &amp; Employment</a:t>
            </a:r>
          </a:p>
          <a:p>
            <a:pPr lvl="1"/>
            <a:r>
              <a:rPr lang="en-US" sz="1800" dirty="0" err="1"/>
              <a:t>Softex</a:t>
            </a:r>
            <a:endParaRPr lang="en-US" sz="1800" dirty="0"/>
          </a:p>
          <a:p>
            <a:pPr lvl="1"/>
            <a:r>
              <a:rPr lang="en-US" sz="1800" dirty="0"/>
              <a:t>Annual Performa</a:t>
            </a:r>
            <a:r>
              <a:rPr lang="en-US" sz="1400" dirty="0"/>
              <a:t>nce Report in Form I to DC</a:t>
            </a:r>
          </a:p>
        </p:txBody>
      </p:sp>
      <p:sp>
        <p:nvSpPr>
          <p:cNvPr id="3" name="Footer Placeholder 2">
            <a:extLst>
              <a:ext uri="{FF2B5EF4-FFF2-40B4-BE49-F238E27FC236}">
                <a16:creationId xmlns:a16="http://schemas.microsoft.com/office/drawing/2014/main" id="{E88F0618-96A7-E436-7E25-2170A45BFAB0}"/>
              </a:ext>
            </a:extLst>
          </p:cNvPr>
          <p:cNvSpPr>
            <a:spLocks noGrp="1"/>
          </p:cNvSpPr>
          <p:nvPr>
            <p:ph type="ftr" sz="quarter" idx="11"/>
          </p:nvPr>
        </p:nvSpPr>
        <p:spPr>
          <a:xfrm>
            <a:off x="4064000" y="6270812"/>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1319923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CDE4A06A-7329-E40E-5FC0-3A41B0A20DDA}"/>
              </a:ext>
            </a:extLst>
          </p:cNvPr>
          <p:cNvSpPr txBox="1"/>
          <p:nvPr/>
        </p:nvSpPr>
        <p:spPr>
          <a:xfrm>
            <a:off x="1105439" y="205245"/>
            <a:ext cx="9059852" cy="584775"/>
          </a:xfrm>
          <a:prstGeom prst="rect">
            <a:avLst/>
          </a:prstGeom>
          <a:noFill/>
        </p:spPr>
        <p:txBody>
          <a:bodyPr wrap="none" rtlCol="0">
            <a:spAutoFit/>
          </a:bodyPr>
          <a:lstStyle/>
          <a:p>
            <a:r>
              <a:rPr lang="en-IN" sz="3200" b="1" spc="-119" dirty="0">
                <a:solidFill>
                  <a:srgbClr val="113475"/>
                </a:solidFill>
                <a:latin typeface="Times New Roman"/>
                <a:cs typeface="Times New Roman"/>
              </a:rPr>
              <a:t>GIFT City: Exemptions under the Companies Act, 2013</a:t>
            </a:r>
          </a:p>
        </p:txBody>
      </p:sp>
      <p:sp>
        <p:nvSpPr>
          <p:cNvPr id="29" name="TextBox 28">
            <a:extLst>
              <a:ext uri="{FF2B5EF4-FFF2-40B4-BE49-F238E27FC236}">
                <a16:creationId xmlns:a16="http://schemas.microsoft.com/office/drawing/2014/main" id="{265BCA02-4FCD-ED68-77F0-FD21C466D146}"/>
              </a:ext>
            </a:extLst>
          </p:cNvPr>
          <p:cNvSpPr txBox="1"/>
          <p:nvPr/>
        </p:nvSpPr>
        <p:spPr>
          <a:xfrm>
            <a:off x="762000" y="790020"/>
            <a:ext cx="10892118" cy="5509200"/>
          </a:xfrm>
          <a:prstGeom prst="rect">
            <a:avLst/>
          </a:prstGeom>
          <a:noFill/>
        </p:spPr>
        <p:txBody>
          <a:bodyPr wrap="square" rtlCol="0">
            <a:spAutoFit/>
          </a:bodyPr>
          <a:lstStyle/>
          <a:p>
            <a:r>
              <a:rPr lang="en-US" sz="1600" b="1" u="sng" dirty="0">
                <a:latin typeface="Times New Roman" panose="02020603050405020304" pitchFamily="18" charset="0"/>
                <a:cs typeface="Times New Roman" panose="02020603050405020304" pitchFamily="18" charset="0"/>
              </a:rPr>
              <a:t>Governance &amp; Compliance Relaxations</a:t>
            </a:r>
          </a:p>
          <a:p>
            <a:pPr>
              <a:buFont typeface="+mj-lt"/>
              <a:buAutoNum type="arabicPeriod"/>
            </a:pPr>
            <a:r>
              <a:rPr lang="en-US" sz="1600" b="1" dirty="0">
                <a:latin typeface="Times New Roman" panose="02020603050405020304" pitchFamily="18" charset="0"/>
                <a:cs typeface="Times New Roman" panose="02020603050405020304" pitchFamily="18" charset="0"/>
              </a:rPr>
              <a:t> Internal Audit</a:t>
            </a:r>
            <a:r>
              <a:rPr lang="en-US" sz="1600" dirty="0">
                <a:latin typeface="Times New Roman" panose="02020603050405020304" pitchFamily="18" charset="0"/>
                <a:cs typeface="Times New Roman" panose="02020603050405020304" pitchFamily="18" charset="0"/>
              </a:rPr>
              <a:t> – Applicable only if explicitly mentioned in the Articles of Association (AOA).</a:t>
            </a:r>
          </a:p>
          <a:p>
            <a:pPr>
              <a:buFont typeface="+mj-lt"/>
              <a:buAutoNum type="arabicPeriod"/>
            </a:pPr>
            <a:r>
              <a:rPr lang="en-US" sz="1600" b="1" dirty="0">
                <a:latin typeface="Times New Roman" panose="02020603050405020304" pitchFamily="18" charset="0"/>
                <a:cs typeface="Times New Roman" panose="02020603050405020304" pitchFamily="18" charset="0"/>
              </a:rPr>
              <a:t> Audit &amp; Committees</a:t>
            </a:r>
            <a:r>
              <a:rPr lang="en-US" sz="1600" dirty="0">
                <a:latin typeface="Times New Roman" panose="02020603050405020304" pitchFamily="18" charset="0"/>
                <a:cs typeface="Times New Roman" panose="02020603050405020304" pitchFamily="18" charset="0"/>
              </a:rPr>
              <a:t> – No requirement to set up an </a:t>
            </a:r>
            <a:r>
              <a:rPr lang="en-US" sz="1600" b="1" dirty="0">
                <a:latin typeface="Times New Roman" panose="02020603050405020304" pitchFamily="18" charset="0"/>
                <a:cs typeface="Times New Roman" panose="02020603050405020304" pitchFamily="18" charset="0"/>
              </a:rPr>
              <a:t>Audit Committee, Nominations, or Remuneration Committee</a:t>
            </a:r>
            <a:r>
              <a:rPr lang="en-US" sz="1600" dirty="0">
                <a:latin typeface="Times New Roman" panose="02020603050405020304" pitchFamily="18" charset="0"/>
                <a:cs typeface="Times New Roman" panose="02020603050405020304" pitchFamily="18" charset="0"/>
              </a:rPr>
              <a:t>.</a:t>
            </a:r>
          </a:p>
          <a:p>
            <a:pPr>
              <a:buFont typeface="+mj-lt"/>
              <a:buAutoNum type="arabicPeriod"/>
            </a:pPr>
            <a:r>
              <a:rPr lang="en-US" sz="1600" b="1" dirty="0">
                <a:latin typeface="Times New Roman" panose="02020603050405020304" pitchFamily="18" charset="0"/>
                <a:cs typeface="Times New Roman" panose="02020603050405020304" pitchFamily="18" charset="0"/>
              </a:rPr>
              <a:t> Board &amp; General Meetings</a:t>
            </a:r>
            <a:r>
              <a:rPr lang="en-US" sz="1600" dirty="0">
                <a:latin typeface="Times New Roman" panose="02020603050405020304" pitchFamily="18" charset="0"/>
                <a:cs typeface="Times New Roman" panose="02020603050405020304" pitchFamily="18" charset="0"/>
              </a:rPr>
              <a:t> –</a:t>
            </a:r>
          </a:p>
          <a:p>
            <a:pPr marL="800100" lvl="1" indent="-342900">
              <a:buFont typeface="+mj-lt"/>
              <a:buAutoNum type="alphaLcPeriod"/>
            </a:pPr>
            <a:r>
              <a:rPr lang="en-US" sz="1600" b="1" dirty="0">
                <a:latin typeface="Times New Roman" panose="02020603050405020304" pitchFamily="18" charset="0"/>
                <a:cs typeface="Times New Roman" panose="02020603050405020304" pitchFamily="18" charset="0"/>
              </a:rPr>
              <a:t>EGMs</a:t>
            </a:r>
            <a:r>
              <a:rPr lang="en-US" sz="1600" dirty="0">
                <a:latin typeface="Times New Roman" panose="02020603050405020304" pitchFamily="18" charset="0"/>
                <a:cs typeface="Times New Roman" panose="02020603050405020304" pitchFamily="18" charset="0"/>
              </a:rPr>
              <a:t> can be held anywhere (inside or outside India) with shareholder approval.</a:t>
            </a:r>
          </a:p>
          <a:p>
            <a:pPr marL="800100" lvl="1" indent="-342900">
              <a:buFont typeface="+mj-lt"/>
              <a:buAutoNum type="alphaLcPeriod"/>
            </a:pPr>
            <a:r>
              <a:rPr lang="en-US" sz="1600" b="1" dirty="0">
                <a:latin typeface="Times New Roman" panose="02020603050405020304" pitchFamily="18" charset="0"/>
                <a:cs typeface="Times New Roman" panose="02020603050405020304" pitchFamily="18" charset="0"/>
              </a:rPr>
              <a:t>Board Meetings</a:t>
            </a:r>
            <a:r>
              <a:rPr lang="en-US" sz="1600" dirty="0">
                <a:latin typeface="Times New Roman" panose="02020603050405020304" pitchFamily="18" charset="0"/>
                <a:cs typeface="Times New Roman" panose="02020603050405020304" pitchFamily="18" charset="0"/>
              </a:rPr>
              <a:t> – Rules are relaxed, and certain resolutions can be passed via circular resolution without physical presence.</a:t>
            </a:r>
          </a:p>
          <a:p>
            <a:endParaRPr lang="en-US" sz="1600" b="1" u="sng" dirty="0">
              <a:latin typeface="Times New Roman" panose="02020603050405020304" pitchFamily="18" charset="0"/>
              <a:cs typeface="Times New Roman" panose="02020603050405020304" pitchFamily="18" charset="0"/>
            </a:endParaRPr>
          </a:p>
          <a:p>
            <a:r>
              <a:rPr lang="en-US" sz="1600" b="1" u="sng" dirty="0">
                <a:latin typeface="Times New Roman" panose="02020603050405020304" pitchFamily="18" charset="0"/>
                <a:cs typeface="Times New Roman" panose="02020603050405020304" pitchFamily="18" charset="0"/>
              </a:rPr>
              <a:t>Financial &amp; Operational Flexibilities</a:t>
            </a:r>
          </a:p>
          <a:p>
            <a:pPr marL="342900" indent="-342900">
              <a:buFont typeface="+mj-lt"/>
              <a:buAutoNum type="arabicPeriod"/>
            </a:pPr>
            <a:r>
              <a:rPr lang="en-US" sz="1600" b="1" dirty="0">
                <a:latin typeface="Times New Roman" panose="02020603050405020304" pitchFamily="18" charset="0"/>
                <a:cs typeface="Times New Roman" panose="02020603050405020304" pitchFamily="18" charset="0"/>
              </a:rPr>
              <a:t> Managerial Remuneration</a:t>
            </a:r>
            <a:r>
              <a:rPr lang="en-US" sz="1600" dirty="0">
                <a:latin typeface="Times New Roman" panose="02020603050405020304" pitchFamily="18" charset="0"/>
                <a:cs typeface="Times New Roman" panose="02020603050405020304" pitchFamily="18" charset="0"/>
              </a:rPr>
              <a:t> – No limits on managerial remuneration.</a:t>
            </a:r>
          </a:p>
          <a:p>
            <a:pPr marL="342900" indent="-342900">
              <a:buFont typeface="+mj-lt"/>
              <a:buAutoNum type="arabicPeriod"/>
            </a:pPr>
            <a:r>
              <a:rPr lang="en-US" sz="1600" b="1" dirty="0">
                <a:latin typeface="Times New Roman" panose="02020603050405020304" pitchFamily="18" charset="0"/>
                <a:cs typeface="Times New Roman" panose="02020603050405020304" pitchFamily="18" charset="0"/>
              </a:rPr>
              <a:t> Financial Year Alignment</a:t>
            </a:r>
            <a:r>
              <a:rPr lang="en-US" sz="1600" dirty="0">
                <a:latin typeface="Times New Roman" panose="02020603050405020304" pitchFamily="18" charset="0"/>
                <a:cs typeface="Times New Roman" panose="02020603050405020304" pitchFamily="18" charset="0"/>
              </a:rPr>
              <a:t> – GIFT IFSC companies can align their financial year with their holding company without requiring prior approval.</a:t>
            </a:r>
          </a:p>
          <a:p>
            <a:pPr marL="342900" indent="-342900">
              <a:buFont typeface="+mj-lt"/>
              <a:buAutoNum type="arabicPeriod"/>
            </a:pPr>
            <a:r>
              <a:rPr lang="en-US" sz="1600" b="1" dirty="0">
                <a:latin typeface="Times New Roman" panose="02020603050405020304" pitchFamily="18" charset="0"/>
                <a:cs typeface="Times New Roman" panose="02020603050405020304" pitchFamily="18" charset="0"/>
              </a:rPr>
              <a:t> Foreign Companies</a:t>
            </a:r>
            <a:r>
              <a:rPr lang="en-US" sz="1600" dirty="0">
                <a:latin typeface="Times New Roman" panose="02020603050405020304" pitchFamily="18" charset="0"/>
                <a:cs typeface="Times New Roman" panose="02020603050405020304" pitchFamily="18" charset="0"/>
              </a:rPr>
              <a:t> –</a:t>
            </a:r>
          </a:p>
          <a:p>
            <a:pPr marL="800100" lvl="1" indent="-342900">
              <a:buFont typeface="+mj-lt"/>
              <a:buAutoNum type="alphaLcPeriod"/>
            </a:pPr>
            <a:r>
              <a:rPr lang="en-US" sz="1600" dirty="0">
                <a:latin typeface="Times New Roman" panose="02020603050405020304" pitchFamily="18" charset="0"/>
                <a:cs typeface="Times New Roman" panose="02020603050405020304" pitchFamily="18" charset="0"/>
              </a:rPr>
              <a:t>Exempt from offering securities for subscription.</a:t>
            </a:r>
          </a:p>
          <a:p>
            <a:pPr marL="800100" lvl="1" indent="-342900">
              <a:buFont typeface="+mj-lt"/>
              <a:buAutoNum type="alphaLcPeriod"/>
            </a:pPr>
            <a:r>
              <a:rPr lang="en-US" sz="1600" dirty="0">
                <a:latin typeface="Times New Roman" panose="02020603050405020304" pitchFamily="18" charset="0"/>
                <a:cs typeface="Times New Roman" panose="02020603050405020304" pitchFamily="18" charset="0"/>
              </a:rPr>
              <a:t>No requirement to issue a prospectus.</a:t>
            </a:r>
          </a:p>
          <a:p>
            <a:endParaRPr lang="en-US" sz="1600" b="1" u="sng" dirty="0">
              <a:latin typeface="Times New Roman" panose="02020603050405020304" pitchFamily="18" charset="0"/>
              <a:cs typeface="Times New Roman" panose="02020603050405020304" pitchFamily="18" charset="0"/>
            </a:endParaRPr>
          </a:p>
          <a:p>
            <a:r>
              <a:rPr lang="en-US" sz="1600" b="1" u="sng" dirty="0">
                <a:latin typeface="Times New Roman" panose="02020603050405020304" pitchFamily="18" charset="0"/>
                <a:cs typeface="Times New Roman" panose="02020603050405020304" pitchFamily="18" charset="0"/>
              </a:rPr>
              <a:t>Corporate Social Responsibility (CSR)</a:t>
            </a:r>
          </a:p>
          <a:p>
            <a:r>
              <a:rPr lang="en-US" sz="1600" b="1" dirty="0">
                <a:latin typeface="Times New Roman" panose="02020603050405020304" pitchFamily="18" charset="0"/>
                <a:cs typeface="Times New Roman" panose="02020603050405020304" pitchFamily="18" charset="0"/>
              </a:rPr>
              <a:t>CSR Provisions</a:t>
            </a:r>
            <a:r>
              <a:rPr lang="en-US" sz="1600" dirty="0">
                <a:latin typeface="Times New Roman" panose="02020603050405020304" pitchFamily="18" charset="0"/>
                <a:cs typeface="Times New Roman" panose="02020603050405020304" pitchFamily="18" charset="0"/>
              </a:rPr>
              <a:t> – Not applicable for </a:t>
            </a:r>
            <a:r>
              <a:rPr lang="en-US" sz="1600" b="1" dirty="0">
                <a:latin typeface="Times New Roman" panose="02020603050405020304" pitchFamily="18" charset="0"/>
                <a:cs typeface="Times New Roman" panose="02020603050405020304" pitchFamily="18" charset="0"/>
              </a:rPr>
              <a:t>5 years</a:t>
            </a:r>
            <a:r>
              <a:rPr lang="en-US" sz="1600" dirty="0">
                <a:latin typeface="Times New Roman" panose="02020603050405020304" pitchFamily="18" charset="0"/>
                <a:cs typeface="Times New Roman" panose="02020603050405020304" pitchFamily="18" charset="0"/>
              </a:rPr>
              <a:t> from the commencement of business.</a:t>
            </a:r>
          </a:p>
          <a:p>
            <a:endParaRPr lang="en-US" sz="1600" b="1" u="sng" dirty="0">
              <a:latin typeface="Times New Roman" panose="02020603050405020304" pitchFamily="18" charset="0"/>
              <a:cs typeface="Times New Roman" panose="02020603050405020304" pitchFamily="18" charset="0"/>
            </a:endParaRPr>
          </a:p>
          <a:p>
            <a:r>
              <a:rPr lang="en-US" sz="1600" b="1" u="sng" dirty="0">
                <a:latin typeface="Times New Roman" panose="02020603050405020304" pitchFamily="18" charset="0"/>
                <a:cs typeface="Times New Roman" panose="02020603050405020304" pitchFamily="18" charset="0"/>
              </a:rPr>
              <a:t>Board Composition &amp; Meetings</a:t>
            </a:r>
          </a:p>
          <a:p>
            <a:r>
              <a:rPr lang="en-US" sz="1600" b="1" dirty="0">
                <a:latin typeface="Times New Roman" panose="02020603050405020304" pitchFamily="18" charset="0"/>
                <a:cs typeface="Times New Roman" panose="02020603050405020304" pitchFamily="18" charset="0"/>
              </a:rPr>
              <a:t>Board Appointments</a:t>
            </a:r>
            <a:r>
              <a:rPr lang="en-US" sz="1600" dirty="0">
                <a:latin typeface="Times New Roman" panose="02020603050405020304" pitchFamily="18" charset="0"/>
                <a:cs typeface="Times New Roman" panose="02020603050405020304" pitchFamily="18" charset="0"/>
              </a:rPr>
              <a:t> – Relaxations in composition and appointment rules; Board is only required to meet </a:t>
            </a:r>
            <a:r>
              <a:rPr lang="en-US" sz="1600" b="1" dirty="0">
                <a:latin typeface="Times New Roman" panose="02020603050405020304" pitchFamily="18" charset="0"/>
                <a:cs typeface="Times New Roman" panose="02020603050405020304" pitchFamily="18" charset="0"/>
              </a:rPr>
              <a:t>once in each half of a calendar year</a:t>
            </a:r>
            <a:r>
              <a:rPr lang="en-US" sz="1600" dirty="0">
                <a:latin typeface="Times New Roman" panose="02020603050405020304" pitchFamily="18" charset="0"/>
                <a:cs typeface="Times New Roman" panose="02020603050405020304" pitchFamily="18" charset="0"/>
              </a:rPr>
              <a:t>.</a:t>
            </a:r>
          </a:p>
        </p:txBody>
      </p:sp>
      <p:sp>
        <p:nvSpPr>
          <p:cNvPr id="2" name="Date Placeholder 1">
            <a:extLst>
              <a:ext uri="{FF2B5EF4-FFF2-40B4-BE49-F238E27FC236}">
                <a16:creationId xmlns:a16="http://schemas.microsoft.com/office/drawing/2014/main" id="{E9C71D7F-8C6F-92BF-7042-B1A225873562}"/>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B81E877D-C91A-A39C-DD3B-1B1193BCD44F}"/>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09B49904-6DCE-631A-685A-EC9664B69FD6}"/>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15</a:t>
            </a:fld>
            <a:endParaRPr lang="en-US" altLang="en-US" dirty="0">
              <a:solidFill>
                <a:srgbClr val="000000"/>
              </a:solidFill>
            </a:endParaRPr>
          </a:p>
        </p:txBody>
      </p:sp>
    </p:spTree>
    <p:extLst>
      <p:ext uri="{BB962C8B-B14F-4D97-AF65-F5344CB8AC3E}">
        <p14:creationId xmlns:p14="http://schemas.microsoft.com/office/powerpoint/2010/main" val="3974382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A3717-D35B-B8A6-188B-3BF2253697FC}"/>
            </a:ext>
          </a:extLst>
        </p:cNvPr>
        <p:cNvGrpSpPr/>
        <p:nvPr/>
      </p:nvGrpSpPr>
      <p:grpSpPr>
        <a:xfrm>
          <a:off x="0" y="0"/>
          <a:ext cx="0" cy="0"/>
          <a:chOff x="0" y="0"/>
          <a:chExt cx="0" cy="0"/>
        </a:xfrm>
      </p:grpSpPr>
      <p:sp>
        <p:nvSpPr>
          <p:cNvPr id="27" name="TextBox 26">
            <a:extLst>
              <a:ext uri="{FF2B5EF4-FFF2-40B4-BE49-F238E27FC236}">
                <a16:creationId xmlns:a16="http://schemas.microsoft.com/office/drawing/2014/main" id="{417643FB-24C5-0044-7EC7-456F2E5F3F47}"/>
              </a:ext>
            </a:extLst>
          </p:cNvPr>
          <p:cNvSpPr txBox="1"/>
          <p:nvPr/>
        </p:nvSpPr>
        <p:spPr>
          <a:xfrm>
            <a:off x="1105439" y="205245"/>
            <a:ext cx="5785366" cy="584775"/>
          </a:xfrm>
          <a:prstGeom prst="rect">
            <a:avLst/>
          </a:prstGeom>
          <a:noFill/>
        </p:spPr>
        <p:txBody>
          <a:bodyPr wrap="none" rtlCol="0">
            <a:spAutoFit/>
          </a:bodyPr>
          <a:lstStyle/>
          <a:p>
            <a:r>
              <a:rPr lang="en-IN" sz="3200" b="1" spc="-119" dirty="0">
                <a:solidFill>
                  <a:srgbClr val="113475"/>
                </a:solidFill>
                <a:latin typeface="Times New Roman"/>
                <a:cs typeface="Times New Roman"/>
              </a:rPr>
              <a:t>GIFT City: Indirect Tax Incentives</a:t>
            </a:r>
          </a:p>
        </p:txBody>
      </p:sp>
      <p:sp>
        <p:nvSpPr>
          <p:cNvPr id="2" name="Date Placeholder 1">
            <a:extLst>
              <a:ext uri="{FF2B5EF4-FFF2-40B4-BE49-F238E27FC236}">
                <a16:creationId xmlns:a16="http://schemas.microsoft.com/office/drawing/2014/main" id="{9069774F-D45F-EB9D-59F3-B6C4CCADF463}"/>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B56C06C2-2FF6-862C-FAF9-E69D84288774}"/>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2DF2A5D7-AA0E-CB34-033D-49A5BB05A22E}"/>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16</a:t>
            </a:fld>
            <a:endParaRPr lang="en-US" altLang="en-US" dirty="0">
              <a:solidFill>
                <a:srgbClr val="000000"/>
              </a:solidFill>
            </a:endParaRPr>
          </a:p>
        </p:txBody>
      </p:sp>
      <p:graphicFrame>
        <p:nvGraphicFramePr>
          <p:cNvPr id="5" name="Table 4">
            <a:extLst>
              <a:ext uri="{FF2B5EF4-FFF2-40B4-BE49-F238E27FC236}">
                <a16:creationId xmlns:a16="http://schemas.microsoft.com/office/drawing/2014/main" id="{AB54B57B-37CC-BAC8-13DA-88229DF56D3E}"/>
              </a:ext>
            </a:extLst>
          </p:cNvPr>
          <p:cNvGraphicFramePr>
            <a:graphicFrameLocks noGrp="1"/>
          </p:cNvGraphicFramePr>
          <p:nvPr>
            <p:extLst>
              <p:ext uri="{D42A27DB-BD31-4B8C-83A1-F6EECF244321}">
                <p14:modId xmlns:p14="http://schemas.microsoft.com/office/powerpoint/2010/main" val="151326330"/>
              </p:ext>
            </p:extLst>
          </p:nvPr>
        </p:nvGraphicFramePr>
        <p:xfrm>
          <a:off x="1252071" y="790020"/>
          <a:ext cx="9622116" cy="5252720"/>
        </p:xfrm>
        <a:graphic>
          <a:graphicData uri="http://schemas.openxmlformats.org/drawingml/2006/table">
            <a:tbl>
              <a:tblPr firstRow="1" bandRow="1">
                <a:tableStyleId>{00A15C55-8517-42AA-B614-E9B94910E393}</a:tableStyleId>
              </a:tblPr>
              <a:tblGrid>
                <a:gridCol w="693358">
                  <a:extLst>
                    <a:ext uri="{9D8B030D-6E8A-4147-A177-3AD203B41FA5}">
                      <a16:colId xmlns:a16="http://schemas.microsoft.com/office/drawing/2014/main" val="3655088082"/>
                    </a:ext>
                  </a:extLst>
                </a:gridCol>
                <a:gridCol w="3342978">
                  <a:extLst>
                    <a:ext uri="{9D8B030D-6E8A-4147-A177-3AD203B41FA5}">
                      <a16:colId xmlns:a16="http://schemas.microsoft.com/office/drawing/2014/main" val="2845417359"/>
                    </a:ext>
                  </a:extLst>
                </a:gridCol>
                <a:gridCol w="5585780">
                  <a:extLst>
                    <a:ext uri="{9D8B030D-6E8A-4147-A177-3AD203B41FA5}">
                      <a16:colId xmlns:a16="http://schemas.microsoft.com/office/drawing/2014/main" val="1255144329"/>
                    </a:ext>
                  </a:extLst>
                </a:gridCol>
              </a:tblGrid>
              <a:tr h="370840">
                <a:tc>
                  <a:txBody>
                    <a:bodyPr/>
                    <a:lstStyle/>
                    <a:p>
                      <a:r>
                        <a:rPr lang="en-IN" sz="1600" dirty="0"/>
                        <a:t>No.</a:t>
                      </a:r>
                    </a:p>
                  </a:txBody>
                  <a:tcPr/>
                </a:tc>
                <a:tc>
                  <a:txBody>
                    <a:bodyPr/>
                    <a:lstStyle/>
                    <a:p>
                      <a:endParaRPr lang="en-IN" sz="1600"/>
                    </a:p>
                  </a:txBody>
                  <a:tcPr/>
                </a:tc>
                <a:tc>
                  <a:txBody>
                    <a:bodyPr/>
                    <a:lstStyle/>
                    <a:p>
                      <a:r>
                        <a:rPr lang="en-IN" sz="1600" dirty="0"/>
                        <a:t>Benefits &amp; Incentives</a:t>
                      </a:r>
                    </a:p>
                  </a:txBody>
                  <a:tcPr/>
                </a:tc>
                <a:extLst>
                  <a:ext uri="{0D108BD9-81ED-4DB2-BD59-A6C34878D82A}">
                    <a16:rowId xmlns:a16="http://schemas.microsoft.com/office/drawing/2014/main" val="2979987212"/>
                  </a:ext>
                </a:extLst>
              </a:tr>
              <a:tr h="370840">
                <a:tc>
                  <a:txBody>
                    <a:bodyPr/>
                    <a:lstStyle/>
                    <a:p>
                      <a:r>
                        <a:rPr lang="en-IN" sz="1600" dirty="0"/>
                        <a:t>1.</a:t>
                      </a:r>
                    </a:p>
                  </a:txBody>
                  <a:tcPr/>
                </a:tc>
                <a:tc>
                  <a:txBody>
                    <a:bodyPr/>
                    <a:lstStyle/>
                    <a:p>
                      <a:r>
                        <a:rPr lang="en-IN" sz="1600" dirty="0"/>
                        <a:t>Customs Duty</a:t>
                      </a:r>
                    </a:p>
                  </a:txBody>
                  <a:tcPr/>
                </a:tc>
                <a:tc>
                  <a:txBody>
                    <a:bodyPr/>
                    <a:lstStyle/>
                    <a:p>
                      <a:r>
                        <a:rPr lang="en-IN" sz="1600" dirty="0"/>
                        <a:t>Exemption for all goods imported in the SEZ for authorized operations</a:t>
                      </a:r>
                    </a:p>
                  </a:txBody>
                  <a:tcPr/>
                </a:tc>
                <a:extLst>
                  <a:ext uri="{0D108BD9-81ED-4DB2-BD59-A6C34878D82A}">
                    <a16:rowId xmlns:a16="http://schemas.microsoft.com/office/drawing/2014/main" val="1813659775"/>
                  </a:ext>
                </a:extLst>
              </a:tr>
              <a:tr h="370840">
                <a:tc>
                  <a:txBody>
                    <a:bodyPr/>
                    <a:lstStyle/>
                    <a:p>
                      <a:r>
                        <a:rPr lang="en-IN" sz="1600" dirty="0"/>
                        <a:t>2.</a:t>
                      </a:r>
                    </a:p>
                  </a:txBody>
                  <a:tcPr/>
                </a:tc>
                <a:tc>
                  <a:txBody>
                    <a:bodyPr/>
                    <a:lstStyle/>
                    <a:p>
                      <a:r>
                        <a:rPr lang="en-IN" sz="1600" dirty="0"/>
                        <a:t>Central Excise Duty</a:t>
                      </a:r>
                    </a:p>
                  </a:txBody>
                  <a:tcPr/>
                </a:tc>
                <a:tc>
                  <a:txBody>
                    <a:bodyPr/>
                    <a:lstStyle/>
                    <a:p>
                      <a:r>
                        <a:rPr lang="en-IN" sz="1600" dirty="0"/>
                        <a:t>Exemption on domestic procurement to carry out authorized operations</a:t>
                      </a:r>
                    </a:p>
                  </a:txBody>
                  <a:tcPr/>
                </a:tc>
                <a:extLst>
                  <a:ext uri="{0D108BD9-81ED-4DB2-BD59-A6C34878D82A}">
                    <a16:rowId xmlns:a16="http://schemas.microsoft.com/office/drawing/2014/main" val="1334754990"/>
                  </a:ext>
                </a:extLst>
              </a:tr>
              <a:tr h="370840">
                <a:tc>
                  <a:txBody>
                    <a:bodyPr/>
                    <a:lstStyle/>
                    <a:p>
                      <a:r>
                        <a:rPr lang="en-IN" sz="1600" dirty="0"/>
                        <a:t>3.</a:t>
                      </a:r>
                    </a:p>
                  </a:txBody>
                  <a:tcPr/>
                </a:tc>
                <a:tc>
                  <a:txBody>
                    <a:bodyPr/>
                    <a:lstStyle/>
                    <a:p>
                      <a:r>
                        <a:rPr lang="en-IN" sz="1600" dirty="0"/>
                        <a:t>Duty Drawback</a:t>
                      </a:r>
                    </a:p>
                  </a:txBody>
                  <a:tcPr/>
                </a:tc>
                <a:tc>
                  <a:txBody>
                    <a:bodyPr/>
                    <a:lstStyle/>
                    <a:p>
                      <a:r>
                        <a:rPr lang="en-IN" sz="1600" dirty="0"/>
                        <a:t>Available on goods brought into the SEZ</a:t>
                      </a:r>
                    </a:p>
                  </a:txBody>
                  <a:tcPr/>
                </a:tc>
                <a:extLst>
                  <a:ext uri="{0D108BD9-81ED-4DB2-BD59-A6C34878D82A}">
                    <a16:rowId xmlns:a16="http://schemas.microsoft.com/office/drawing/2014/main" val="619049163"/>
                  </a:ext>
                </a:extLst>
              </a:tr>
              <a:tr h="370840">
                <a:tc>
                  <a:txBody>
                    <a:bodyPr/>
                    <a:lstStyle/>
                    <a:p>
                      <a:r>
                        <a:rPr lang="en-IN" sz="1600" dirty="0"/>
                        <a:t>4.</a:t>
                      </a:r>
                    </a:p>
                  </a:txBody>
                  <a:tcPr/>
                </a:tc>
                <a:tc>
                  <a:txBody>
                    <a:bodyPr/>
                    <a:lstStyle/>
                    <a:p>
                      <a:r>
                        <a:rPr lang="en-IN" sz="1600" dirty="0"/>
                        <a:t>GST</a:t>
                      </a:r>
                    </a:p>
                  </a:txBody>
                  <a:tcPr/>
                </a:tc>
                <a:tc>
                  <a:txBody>
                    <a:bodyPr/>
                    <a:lstStyle/>
                    <a:p>
                      <a:r>
                        <a:rPr lang="en-IN" sz="1600" dirty="0"/>
                        <a:t>No GST on –</a:t>
                      </a:r>
                    </a:p>
                    <a:p>
                      <a:pPr marL="285750" indent="-285750">
                        <a:buFont typeface="Arial" panose="020B0604020202020204" pitchFamily="34" charset="0"/>
                        <a:buChar char="•"/>
                      </a:pPr>
                      <a:r>
                        <a:rPr lang="en-IN" sz="1600" dirty="0"/>
                        <a:t>Services received by unit in SEZ / IFSC</a:t>
                      </a:r>
                    </a:p>
                    <a:p>
                      <a:pPr marL="285750" indent="-285750">
                        <a:buFont typeface="Arial" panose="020B0604020202020204" pitchFamily="34" charset="0"/>
                        <a:buChar char="•"/>
                      </a:pPr>
                      <a:r>
                        <a:rPr lang="en-IN" sz="1600" dirty="0"/>
                        <a:t>Services provided to SEZ / IFSC or offshore clients</a:t>
                      </a:r>
                    </a:p>
                    <a:p>
                      <a:pPr marL="285750" indent="-285750">
                        <a:buFont typeface="Arial" panose="020B0604020202020204" pitchFamily="34" charset="0"/>
                        <a:buChar char="•"/>
                      </a:pPr>
                      <a:r>
                        <a:rPr lang="en-IN" sz="1600" dirty="0"/>
                        <a:t>Transactions in IFSC exchanges</a:t>
                      </a:r>
                    </a:p>
                    <a:p>
                      <a:endParaRPr lang="en-IN" sz="1600" dirty="0"/>
                    </a:p>
                    <a:p>
                      <a:r>
                        <a:rPr lang="en-IN" sz="1600" dirty="0"/>
                        <a:t>Supply of goods or services from DTA to SEZ unit is regarded as zero-rated supply</a:t>
                      </a:r>
                    </a:p>
                    <a:p>
                      <a:endParaRPr lang="en-IN" sz="1600" dirty="0"/>
                    </a:p>
                    <a:p>
                      <a:r>
                        <a:rPr lang="en-IN" sz="1600" dirty="0"/>
                        <a:t>Supply of goods by SEZ to DTA are treated as imports</a:t>
                      </a:r>
                    </a:p>
                    <a:p>
                      <a:endParaRPr lang="en-IN" sz="1600" dirty="0"/>
                    </a:p>
                    <a:p>
                      <a:r>
                        <a:rPr lang="en-IN" sz="1600" dirty="0"/>
                        <a:t>GST applicable on services provided by SEZ units to DTA</a:t>
                      </a:r>
                    </a:p>
                  </a:txBody>
                  <a:tcPr/>
                </a:tc>
                <a:extLst>
                  <a:ext uri="{0D108BD9-81ED-4DB2-BD59-A6C34878D82A}">
                    <a16:rowId xmlns:a16="http://schemas.microsoft.com/office/drawing/2014/main" val="1820884171"/>
                  </a:ext>
                </a:extLst>
              </a:tr>
              <a:tr h="370840">
                <a:tc>
                  <a:txBody>
                    <a:bodyPr/>
                    <a:lstStyle/>
                    <a:p>
                      <a:r>
                        <a:rPr lang="en-IN" sz="1600" dirty="0"/>
                        <a:t>5.</a:t>
                      </a:r>
                    </a:p>
                  </a:txBody>
                  <a:tcPr/>
                </a:tc>
                <a:tc>
                  <a:txBody>
                    <a:bodyPr/>
                    <a:lstStyle/>
                    <a:p>
                      <a:r>
                        <a:rPr lang="en-IN" sz="1600" dirty="0"/>
                        <a:t>Central Sales Tax (CST)</a:t>
                      </a:r>
                    </a:p>
                  </a:txBody>
                  <a:tcPr/>
                </a:tc>
                <a:tc>
                  <a:txBody>
                    <a:bodyPr/>
                    <a:lstStyle/>
                    <a:p>
                      <a:r>
                        <a:rPr lang="en-IN" sz="1600" dirty="0"/>
                        <a:t>Exemption on inter-state procurement of goods for authorized operations</a:t>
                      </a:r>
                    </a:p>
                  </a:txBody>
                  <a:tcPr/>
                </a:tc>
                <a:extLst>
                  <a:ext uri="{0D108BD9-81ED-4DB2-BD59-A6C34878D82A}">
                    <a16:rowId xmlns:a16="http://schemas.microsoft.com/office/drawing/2014/main" val="3537603129"/>
                  </a:ext>
                </a:extLst>
              </a:tr>
            </a:tbl>
          </a:graphicData>
        </a:graphic>
      </p:graphicFrame>
    </p:spTree>
    <p:extLst>
      <p:ext uri="{BB962C8B-B14F-4D97-AF65-F5344CB8AC3E}">
        <p14:creationId xmlns:p14="http://schemas.microsoft.com/office/powerpoint/2010/main" val="1993330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121E0E5C-D6FE-EE1A-528B-09EB7A5EC423}"/>
              </a:ext>
            </a:extLst>
          </p:cNvPr>
          <p:cNvSpPr txBox="1"/>
          <p:nvPr/>
        </p:nvSpPr>
        <p:spPr>
          <a:xfrm>
            <a:off x="877078" y="681132"/>
            <a:ext cx="6321218" cy="584775"/>
          </a:xfrm>
          <a:prstGeom prst="rect">
            <a:avLst/>
          </a:prstGeom>
          <a:noFill/>
        </p:spPr>
        <p:txBody>
          <a:bodyPr wrap="none" rtlCol="0">
            <a:spAutoFit/>
          </a:bodyPr>
          <a:lstStyle/>
          <a:p>
            <a:r>
              <a:rPr lang="en-IN" sz="3200" b="1" spc="-119" dirty="0">
                <a:solidFill>
                  <a:srgbClr val="113475"/>
                </a:solidFill>
                <a:latin typeface="Times New Roman"/>
                <a:cs typeface="Times New Roman"/>
              </a:rPr>
              <a:t>GIFT City: Exemptions and Subsidies</a:t>
            </a:r>
          </a:p>
        </p:txBody>
      </p:sp>
      <p:sp>
        <p:nvSpPr>
          <p:cNvPr id="19" name="TextBox 18">
            <a:extLst>
              <a:ext uri="{FF2B5EF4-FFF2-40B4-BE49-F238E27FC236}">
                <a16:creationId xmlns:a16="http://schemas.microsoft.com/office/drawing/2014/main" id="{F39A080D-1989-9FF8-C7EA-813F1B63AAD9}"/>
              </a:ext>
            </a:extLst>
          </p:cNvPr>
          <p:cNvSpPr txBox="1"/>
          <p:nvPr/>
        </p:nvSpPr>
        <p:spPr>
          <a:xfrm>
            <a:off x="895735" y="1380930"/>
            <a:ext cx="8487195" cy="784830"/>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State subsidies - Incentives available under IT / ITeS policy of the Government of Gujarat</a:t>
            </a:r>
          </a:p>
          <a:p>
            <a:endParaRPr lang="en-US" sz="10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A. Special Incentives for IT City, Cloud Ecosystem, Data Centres and R&amp;D Institutes</a:t>
            </a:r>
            <a:endParaRPr lang="en-IN" sz="1600" dirty="0">
              <a:latin typeface="Times New Roman" panose="02020603050405020304" pitchFamily="18" charset="0"/>
              <a:cs typeface="Times New Roman" panose="02020603050405020304" pitchFamily="18" charset="0"/>
            </a:endParaRPr>
          </a:p>
        </p:txBody>
      </p:sp>
      <p:graphicFrame>
        <p:nvGraphicFramePr>
          <p:cNvPr id="26" name="Table 25">
            <a:extLst>
              <a:ext uri="{FF2B5EF4-FFF2-40B4-BE49-F238E27FC236}">
                <a16:creationId xmlns:a16="http://schemas.microsoft.com/office/drawing/2014/main" id="{A607A73A-484A-BA23-A92C-AF64CCE64042}"/>
              </a:ext>
            </a:extLst>
          </p:cNvPr>
          <p:cNvGraphicFramePr>
            <a:graphicFrameLocks noGrp="1"/>
          </p:cNvGraphicFramePr>
          <p:nvPr/>
        </p:nvGraphicFramePr>
        <p:xfrm>
          <a:off x="1259633" y="2378057"/>
          <a:ext cx="9918440" cy="3712642"/>
        </p:xfrm>
        <a:graphic>
          <a:graphicData uri="http://schemas.openxmlformats.org/drawingml/2006/table">
            <a:tbl>
              <a:tblPr>
                <a:tableStyleId>{5C22544A-7EE6-4342-B048-85BDC9FD1C3A}</a:tableStyleId>
              </a:tblPr>
              <a:tblGrid>
                <a:gridCol w="2453951">
                  <a:extLst>
                    <a:ext uri="{9D8B030D-6E8A-4147-A177-3AD203B41FA5}">
                      <a16:colId xmlns:a16="http://schemas.microsoft.com/office/drawing/2014/main" val="4119182093"/>
                    </a:ext>
                  </a:extLst>
                </a:gridCol>
                <a:gridCol w="7464489">
                  <a:extLst>
                    <a:ext uri="{9D8B030D-6E8A-4147-A177-3AD203B41FA5}">
                      <a16:colId xmlns:a16="http://schemas.microsoft.com/office/drawing/2014/main" val="2894655916"/>
                    </a:ext>
                  </a:extLst>
                </a:gridCol>
              </a:tblGrid>
              <a:tr h="216324">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Category</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Incentive Details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572598140"/>
                  </a:ext>
                </a:extLst>
              </a:tr>
              <a:tr h="4326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IT City / Townships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Capex: One-time support of 25% of capex subject to a maximum of ₹ 500 Mn.</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01307940"/>
                  </a:ext>
                </a:extLst>
              </a:tr>
              <a:tr h="648971">
                <a:tc rowSpan="2">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Facilitating Infrastructure</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Opex (Rentals): First two years, 50% of monthly rentals subject to a maximum of ₹ 10,000 for the first three years.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707789657"/>
                  </a:ext>
                </a:extLst>
              </a:tr>
              <a:tr h="648971">
                <a:tc vMerge="1">
                  <a:txBody>
                    <a:bodyPr/>
                    <a:lstStyle/>
                    <a:p>
                      <a:endParaRPr lang="en-IN"/>
                    </a:p>
                  </a:txBody>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For the next three years subsequently: 25% of monthly rentals subject to a maximum of ₹ 5,000.</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202840606"/>
                  </a:ext>
                </a:extLst>
              </a:tr>
              <a:tr h="4326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Cloud System for CLS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Capex: One-time support of 25% of eligible capex subject to a maximum of ₹ 200 Mn.</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202005826"/>
                  </a:ext>
                </a:extLst>
              </a:tr>
              <a:tr h="432648">
                <a:tc rowSpan="2">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Data centre projects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Capex: One-time support of 25% of eligible capex subject to a maximum of ₹ 1.5 Bn.</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078357113"/>
                  </a:ext>
                </a:extLst>
              </a:tr>
              <a:tr h="432648">
                <a:tc vMerge="1">
                  <a:txBody>
                    <a:bodyPr/>
                    <a:lstStyle/>
                    <a:p>
                      <a:endParaRPr lang="en-IN"/>
                    </a:p>
                  </a:txBody>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Opex: Power tariff subsidy of ₹ 1/- per unit (5 years).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34651585"/>
                  </a:ext>
                </a:extLst>
              </a:tr>
              <a:tr h="4326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Establishing R&amp;D institutes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One-time support of 60% of machinery cost subject to a maximum of ₹ 50 Mn.</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917758706"/>
                  </a:ext>
                </a:extLst>
              </a:tr>
            </a:tbl>
          </a:graphicData>
        </a:graphic>
      </p:graphicFrame>
      <p:sp>
        <p:nvSpPr>
          <p:cNvPr id="2" name="Date Placeholder 1">
            <a:extLst>
              <a:ext uri="{FF2B5EF4-FFF2-40B4-BE49-F238E27FC236}">
                <a16:creationId xmlns:a16="http://schemas.microsoft.com/office/drawing/2014/main" id="{E487D9AA-F747-18C4-993E-AC96C19A9899}"/>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72FEE850-0939-CCD0-35B8-5ABD35D33804}"/>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46E71FDC-6E79-F009-8C83-2B41E32C7A33}"/>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17</a:t>
            </a:fld>
            <a:endParaRPr lang="en-US" altLang="en-US" dirty="0">
              <a:solidFill>
                <a:srgbClr val="000000"/>
              </a:solidFill>
            </a:endParaRPr>
          </a:p>
        </p:txBody>
      </p:sp>
    </p:spTree>
    <p:extLst>
      <p:ext uri="{BB962C8B-B14F-4D97-AF65-F5344CB8AC3E}">
        <p14:creationId xmlns:p14="http://schemas.microsoft.com/office/powerpoint/2010/main" val="1319839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2FCB1-0ED6-8070-688A-42602D9765A0}"/>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3ECC794D-E007-4ECD-D6D8-202ECB46FF3D}"/>
              </a:ext>
            </a:extLst>
          </p:cNvPr>
          <p:cNvSpPr txBox="1"/>
          <p:nvPr/>
        </p:nvSpPr>
        <p:spPr>
          <a:xfrm>
            <a:off x="877078" y="681132"/>
            <a:ext cx="6321218" cy="584775"/>
          </a:xfrm>
          <a:prstGeom prst="rect">
            <a:avLst/>
          </a:prstGeom>
          <a:noFill/>
        </p:spPr>
        <p:txBody>
          <a:bodyPr wrap="none" rtlCol="0">
            <a:spAutoFit/>
          </a:bodyPr>
          <a:lstStyle/>
          <a:p>
            <a:r>
              <a:rPr lang="en-IN" sz="3200" b="1" spc="-119" dirty="0">
                <a:solidFill>
                  <a:srgbClr val="113475"/>
                </a:solidFill>
                <a:latin typeface="Times New Roman"/>
                <a:cs typeface="Times New Roman"/>
              </a:rPr>
              <a:t>GIFT City: Exemptions and Subsidies</a:t>
            </a:r>
          </a:p>
        </p:txBody>
      </p:sp>
      <p:sp>
        <p:nvSpPr>
          <p:cNvPr id="19" name="TextBox 18">
            <a:extLst>
              <a:ext uri="{FF2B5EF4-FFF2-40B4-BE49-F238E27FC236}">
                <a16:creationId xmlns:a16="http://schemas.microsoft.com/office/drawing/2014/main" id="{42502C0A-B6EC-1E7C-AF7B-E012511C821B}"/>
              </a:ext>
            </a:extLst>
          </p:cNvPr>
          <p:cNvSpPr txBox="1"/>
          <p:nvPr/>
        </p:nvSpPr>
        <p:spPr>
          <a:xfrm>
            <a:off x="895735" y="1380930"/>
            <a:ext cx="8487195" cy="784830"/>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State subsidies - Incentives available under IT / ITeS policy of the Government of Gujarat</a:t>
            </a:r>
          </a:p>
          <a:p>
            <a:endParaRPr lang="en-US" sz="10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B. Other Capex and Opex-related Subsidies</a:t>
            </a:r>
            <a:endParaRPr lang="en-IN" sz="1600"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6CC1F687-E9EF-C35A-36AF-B83FCF11C05F}"/>
              </a:ext>
            </a:extLst>
          </p:cNvPr>
          <p:cNvGraphicFramePr>
            <a:graphicFrameLocks noGrp="1"/>
          </p:cNvGraphicFramePr>
          <p:nvPr/>
        </p:nvGraphicFramePr>
        <p:xfrm>
          <a:off x="774441" y="2355352"/>
          <a:ext cx="10038554" cy="4198620"/>
        </p:xfrm>
        <a:graphic>
          <a:graphicData uri="http://schemas.openxmlformats.org/drawingml/2006/table">
            <a:tbl>
              <a:tblPr>
                <a:tableStyleId>{5C22544A-7EE6-4342-B048-85BDC9FD1C3A}</a:tableStyleId>
              </a:tblPr>
              <a:tblGrid>
                <a:gridCol w="3222709">
                  <a:extLst>
                    <a:ext uri="{9D8B030D-6E8A-4147-A177-3AD203B41FA5}">
                      <a16:colId xmlns:a16="http://schemas.microsoft.com/office/drawing/2014/main" val="2099006480"/>
                    </a:ext>
                  </a:extLst>
                </a:gridCol>
                <a:gridCol w="6815845">
                  <a:extLst>
                    <a:ext uri="{9D8B030D-6E8A-4147-A177-3AD203B41FA5}">
                      <a16:colId xmlns:a16="http://schemas.microsoft.com/office/drawing/2014/main" val="3445303124"/>
                    </a:ext>
                  </a:extLst>
                </a:gridCol>
              </a:tblGrid>
              <a:tr h="202840">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Category</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Incentive Details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121056950"/>
                  </a:ext>
                </a:extLst>
              </a:tr>
              <a:tr h="811361">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Capital Subsidy</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A one-time subsidy of 25% of capital expenditure, subject to a maximum of ₹ 2,000 Mn. for entities with gross fixed capital investment exceeding ₹ 2,500 Mn.</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For entities with capital investment less than ₹ 2,500 Mn., the subsidy is capped at ₹ 500 Mn.</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100990242"/>
                  </a:ext>
                </a:extLst>
              </a:tr>
              <a:tr h="811361">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Subsidy for Operating Expense</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A 15% subsidy on operational expenditure for five years, subject to a maximum of ₹ 400 Mn. for entities with gross fixed capital investment exceeding ₹ 2,500 Mn.</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For entities with gross fixed capital investment less than ₹ 2,500 Mn., the subsidy is capped at ₹ 200 Mn.</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095234473"/>
                  </a:ext>
                </a:extLst>
              </a:tr>
              <a:tr h="202840">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Electricity Duty Reimbursement</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100% reimbursement of electricity duty for 5 years.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773885612"/>
                  </a:ext>
                </a:extLst>
              </a:tr>
              <a:tr h="608521">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Reimbursement of Provident Fund Contribution by the Employer</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Reimbursement of the Employer Provident Fund (EPF) contribution, up to 12% of the employee's salary.</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For female employees, it is 100% and for male employees, it is 75%.</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068585429"/>
                  </a:ext>
                </a:extLst>
              </a:tr>
              <a:tr h="405680">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Interest Subsidy</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Interest subsidy of up to 7% on term loans or the actual interest paid, whichever is lower, for five years, with a maximum subsidy of ₹ 10 Mn. per annum.</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213228585"/>
                  </a:ext>
                </a:extLst>
              </a:tr>
              <a:tr h="405680">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Employment Generation Incentive</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Reimbursement of 50% of one month employment cost to company (one-time), up to a maximum of ₹ 50,000 for male employees and ₹ 60,000 for female employees.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636378668"/>
                  </a:ext>
                </a:extLst>
              </a:tr>
            </a:tbl>
          </a:graphicData>
        </a:graphic>
      </p:graphicFrame>
      <p:sp>
        <p:nvSpPr>
          <p:cNvPr id="2" name="Date Placeholder 1">
            <a:extLst>
              <a:ext uri="{FF2B5EF4-FFF2-40B4-BE49-F238E27FC236}">
                <a16:creationId xmlns:a16="http://schemas.microsoft.com/office/drawing/2014/main" id="{9741A281-B0CD-9304-8E51-9F75EB2E0EB6}"/>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6B3216CC-8FDB-C1E4-4E8E-9C688DFC6B81}"/>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CED713E7-2A1F-DD7E-6F9A-5929210D7416}"/>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18</a:t>
            </a:fld>
            <a:endParaRPr lang="en-US" altLang="en-US" dirty="0">
              <a:solidFill>
                <a:srgbClr val="000000"/>
              </a:solidFill>
            </a:endParaRPr>
          </a:p>
        </p:txBody>
      </p:sp>
    </p:spTree>
    <p:extLst>
      <p:ext uri="{BB962C8B-B14F-4D97-AF65-F5344CB8AC3E}">
        <p14:creationId xmlns:p14="http://schemas.microsoft.com/office/powerpoint/2010/main" val="2828181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23424-5BD8-705A-A21C-40E1C83BF3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673B18-310E-363E-D520-50FE2D9FACD9}"/>
              </a:ext>
            </a:extLst>
          </p:cNvPr>
          <p:cNvSpPr>
            <a:spLocks noGrp="1"/>
          </p:cNvSpPr>
          <p:nvPr>
            <p:ph type="title"/>
          </p:nvPr>
        </p:nvSpPr>
        <p:spPr>
          <a:xfrm>
            <a:off x="205848" y="143435"/>
            <a:ext cx="10390716" cy="516125"/>
          </a:xfrm>
        </p:spPr>
        <p:txBody>
          <a:bodyPr/>
          <a:lstStyle/>
          <a:p>
            <a:r>
              <a:rPr lang="en-US" sz="3200" dirty="0"/>
              <a:t>GIFT City – FEMA implications</a:t>
            </a:r>
          </a:p>
        </p:txBody>
      </p:sp>
      <p:sp>
        <p:nvSpPr>
          <p:cNvPr id="4" name="Date Placeholder 3">
            <a:extLst>
              <a:ext uri="{FF2B5EF4-FFF2-40B4-BE49-F238E27FC236}">
                <a16:creationId xmlns:a16="http://schemas.microsoft.com/office/drawing/2014/main" id="{0963FAE8-B949-C9F5-664F-38A7518D3F61}"/>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D1D8163C-D8CE-EFDB-2C7B-7DD064F7E0F2}"/>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19</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5A8740E5-C95E-6E65-10C7-57C80369781C}"/>
              </a:ext>
            </a:extLst>
          </p:cNvPr>
          <p:cNvSpPr>
            <a:spLocks noGrp="1"/>
          </p:cNvSpPr>
          <p:nvPr>
            <p:ph idx="1"/>
          </p:nvPr>
        </p:nvSpPr>
        <p:spPr>
          <a:xfrm>
            <a:off x="448235" y="713348"/>
            <a:ext cx="11473953" cy="5557464"/>
          </a:xfrm>
        </p:spPr>
        <p:txBody>
          <a:bodyPr/>
          <a:lstStyle/>
          <a:p>
            <a:endParaRPr lang="en-US" sz="1800" dirty="0"/>
          </a:p>
          <a:p>
            <a:r>
              <a:rPr lang="en-US" sz="1800" dirty="0"/>
              <a:t>Since IFSC is a part of SEZ, it is regulated by the provisions of the SEZ Act and rules made thereunder. SEZs are not considered as a part of India as per section 2(i) of the SEZ Act, which states: </a:t>
            </a:r>
            <a:r>
              <a:rPr lang="en-US" sz="1800" i="1" dirty="0"/>
              <a:t>2(i). “Domestic Tariff Area” means the whole of India (including the territorial waters and continental shelf) but does not include the areas of the Special Economic Zones.</a:t>
            </a:r>
          </a:p>
          <a:p>
            <a:endParaRPr lang="en-US" sz="1800" dirty="0"/>
          </a:p>
          <a:p>
            <a:r>
              <a:rPr lang="en-US" sz="1800" dirty="0"/>
              <a:t>Hence, any entity / unit set-up in IFSC is treated as a non-resident or Person resident outside India under the Foreign Exchange Management Act, 1999 (‘FEMA’) read with Rules / Regulations issued thereunder</a:t>
            </a:r>
          </a:p>
          <a:p>
            <a:endParaRPr lang="en-US" sz="1800" dirty="0"/>
          </a:p>
          <a:p>
            <a:r>
              <a:rPr lang="en-US" sz="1800" dirty="0"/>
              <a:t>Accordingly, all investments in IFSC made by Persons resident in India are subject to the Overseas Investment (‘OI’) Regulations &amp; Rules under FEMA</a:t>
            </a:r>
          </a:p>
          <a:p>
            <a:endParaRPr lang="en-US" sz="1800" dirty="0"/>
          </a:p>
          <a:p>
            <a:r>
              <a:rPr lang="en-US" sz="1800" dirty="0"/>
              <a:t>Similarly, all investments in to India from IFSC being Persons resident outside India are subject to the Non-Debt Instruments Rules and Debt Instruments Regulations under FEMA</a:t>
            </a:r>
          </a:p>
          <a:p>
            <a:endParaRPr lang="en-US" sz="1800" dirty="0"/>
          </a:p>
          <a:p>
            <a:endParaRPr lang="en-US" sz="1800" dirty="0"/>
          </a:p>
        </p:txBody>
      </p:sp>
      <p:sp>
        <p:nvSpPr>
          <p:cNvPr id="3" name="Footer Placeholder 2">
            <a:extLst>
              <a:ext uri="{FF2B5EF4-FFF2-40B4-BE49-F238E27FC236}">
                <a16:creationId xmlns:a16="http://schemas.microsoft.com/office/drawing/2014/main" id="{079B2780-5991-C5E6-6716-DB6D06C3C922}"/>
              </a:ext>
            </a:extLst>
          </p:cNvPr>
          <p:cNvSpPr>
            <a:spLocks noGrp="1"/>
          </p:cNvSpPr>
          <p:nvPr>
            <p:ph type="ftr" sz="quarter" idx="11"/>
          </p:nvPr>
        </p:nvSpPr>
        <p:spPr>
          <a:xfrm>
            <a:off x="4046071" y="6324600"/>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2004712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725" y="-101794"/>
            <a:ext cx="10390716" cy="1143000"/>
          </a:xfrm>
        </p:spPr>
        <p:txBody>
          <a:bodyPr/>
          <a:lstStyle/>
          <a:p>
            <a:r>
              <a:rPr lang="en-US" dirty="0"/>
              <a:t>Glossary</a:t>
            </a:r>
          </a:p>
        </p:txBody>
      </p:sp>
      <p:sp>
        <p:nvSpPr>
          <p:cNvPr id="6" name="Slide Number Placeholder 5"/>
          <p:cNvSpPr>
            <a:spLocks noGrp="1"/>
          </p:cNvSpPr>
          <p:nvPr>
            <p:ph type="sldNum" sz="quarter" idx="12"/>
          </p:nvPr>
        </p:nvSpPr>
        <p:spPr/>
        <p:txBody>
          <a:bodyPr/>
          <a:lstStyle/>
          <a:p>
            <a:fld id="{852A60BD-B4D8-453E-B1C6-B1E9A28BB584}" type="slidenum">
              <a:rPr lang="en-US" altLang="en-US" smtClean="0">
                <a:solidFill>
                  <a:srgbClr val="000000"/>
                </a:solidFill>
              </a:rPr>
              <a:pPr/>
              <a:t>2</a:t>
            </a:fld>
            <a:endParaRPr lang="en-US" altLang="en-US" dirty="0">
              <a:solidFill>
                <a:srgbClr val="000000"/>
              </a:solidFill>
            </a:endParaRPr>
          </a:p>
        </p:txBody>
      </p:sp>
      <p:graphicFrame>
        <p:nvGraphicFramePr>
          <p:cNvPr id="35" name="Table 34">
            <a:extLst>
              <a:ext uri="{FF2B5EF4-FFF2-40B4-BE49-F238E27FC236}">
                <a16:creationId xmlns:a16="http://schemas.microsoft.com/office/drawing/2014/main" id="{45E4E80E-9A10-6CB4-D2F0-7F62338D7482}"/>
              </a:ext>
            </a:extLst>
          </p:cNvPr>
          <p:cNvGraphicFramePr>
            <a:graphicFrameLocks noGrp="1"/>
          </p:cNvGraphicFramePr>
          <p:nvPr>
            <p:extLst>
              <p:ext uri="{D42A27DB-BD31-4B8C-83A1-F6EECF244321}">
                <p14:modId xmlns:p14="http://schemas.microsoft.com/office/powerpoint/2010/main" val="2863619875"/>
              </p:ext>
            </p:extLst>
          </p:nvPr>
        </p:nvGraphicFramePr>
        <p:xfrm>
          <a:off x="699797" y="1153042"/>
          <a:ext cx="10664889" cy="4966260"/>
        </p:xfrm>
        <a:graphic>
          <a:graphicData uri="http://schemas.openxmlformats.org/drawingml/2006/table">
            <a:tbl>
              <a:tblPr>
                <a:tableStyleId>{5C22544A-7EE6-4342-B048-85BDC9FD1C3A}</a:tableStyleId>
              </a:tblPr>
              <a:tblGrid>
                <a:gridCol w="1845244">
                  <a:extLst>
                    <a:ext uri="{9D8B030D-6E8A-4147-A177-3AD203B41FA5}">
                      <a16:colId xmlns:a16="http://schemas.microsoft.com/office/drawing/2014/main" val="3677592335"/>
                    </a:ext>
                  </a:extLst>
                </a:gridCol>
                <a:gridCol w="8819645">
                  <a:extLst>
                    <a:ext uri="{9D8B030D-6E8A-4147-A177-3AD203B41FA5}">
                      <a16:colId xmlns:a16="http://schemas.microsoft.com/office/drawing/2014/main" val="4229394211"/>
                    </a:ext>
                  </a:extLst>
                </a:gridCol>
              </a:tblGrid>
              <a:tr h="133293">
                <a:tc>
                  <a:txBody>
                    <a:bodyPr/>
                    <a:lstStyle/>
                    <a:p>
                      <a:pPr algn="ctr" fontAlgn="b"/>
                      <a:r>
                        <a:rPr lang="en-IN" sz="1600" b="1" u="none" strike="noStrike" dirty="0">
                          <a:effectLst/>
                          <a:latin typeface="Times New Roman" panose="02020603050405020304" pitchFamily="18" charset="0"/>
                          <a:cs typeface="Times New Roman" panose="02020603050405020304" pitchFamily="18" charset="0"/>
                        </a:rPr>
                        <a:t>Abbreviation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ctr" fontAlgn="b"/>
                      <a:r>
                        <a:rPr lang="en-IN" sz="1600" b="1" u="none" strike="noStrike" dirty="0">
                          <a:effectLst/>
                          <a:latin typeface="Times New Roman" panose="02020603050405020304" pitchFamily="18" charset="0"/>
                          <a:cs typeface="Times New Roman" panose="02020603050405020304" pitchFamily="18" charset="0"/>
                        </a:rPr>
                        <a:t>Full Form</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1190832576"/>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AIFs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Alternative Investment Funds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618629381"/>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AMT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Alternate Minimum Tax</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120794837"/>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AUM</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Assets Under Management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4048015061"/>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CRR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Cash Reserve Ratio</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112317674"/>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DTA</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Domestic Tariff Area</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901534192"/>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DIPP</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Department of Industrial Policy and Promotion</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1876436754"/>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ECB</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External Commercial Borrowings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1303265092"/>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FATF</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Financial Action Task Force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608321204"/>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FoF</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Fund of Funds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152052225"/>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FME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Fund Management Entity</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875824060"/>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FTWZ</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Free Trade Warehousing Zone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3937261283"/>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GDR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Global Depository Receipts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1074415791"/>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GIC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Global In-house Centre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4197061077"/>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GST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Goods and Services Tax</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682537060"/>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IBU</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IFSC Banking Unit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206449602"/>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IFSC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International Financial Services Centre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3896036335"/>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IFSCA</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International Financial Services Centre Authority</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0584420"/>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IIO</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IFSC Insurance Office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85248333"/>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IoRS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Inter-operable Regulatory Sandbox</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722054443"/>
                  </a:ext>
                </a:extLst>
              </a:tr>
            </a:tbl>
          </a:graphicData>
        </a:graphic>
      </p:graphicFrame>
      <p:sp>
        <p:nvSpPr>
          <p:cNvPr id="3" name="Date Placeholder 2">
            <a:extLst>
              <a:ext uri="{FF2B5EF4-FFF2-40B4-BE49-F238E27FC236}">
                <a16:creationId xmlns:a16="http://schemas.microsoft.com/office/drawing/2014/main" id="{AF123042-79CC-1F20-2D0F-BB0D6C584D8C}"/>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06BE0E4B-0E4C-CCCD-EDFF-9CC0BC3DF2E5}"/>
              </a:ext>
            </a:extLst>
          </p:cNvPr>
          <p:cNvSpPr>
            <a:spLocks noGrp="1"/>
          </p:cNvSpPr>
          <p:nvPr>
            <p:ph type="ftr" sz="quarter" idx="11"/>
          </p:nvPr>
        </p:nvSpPr>
        <p:spPr>
          <a:xfrm>
            <a:off x="3860800" y="6324600"/>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3131580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FF7A3-77CD-677E-F4D7-7849C74D1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85F731-1E7B-1971-F72F-686B325E33C7}"/>
              </a:ext>
            </a:extLst>
          </p:cNvPr>
          <p:cNvSpPr>
            <a:spLocks noGrp="1"/>
          </p:cNvSpPr>
          <p:nvPr>
            <p:ph type="title"/>
          </p:nvPr>
        </p:nvSpPr>
        <p:spPr>
          <a:xfrm>
            <a:off x="205848" y="143435"/>
            <a:ext cx="10390716" cy="516125"/>
          </a:xfrm>
        </p:spPr>
        <p:txBody>
          <a:bodyPr/>
          <a:lstStyle/>
          <a:p>
            <a:r>
              <a:rPr lang="en-US" sz="3200" dirty="0"/>
              <a:t>GIFT City – FEMA implications</a:t>
            </a:r>
          </a:p>
        </p:txBody>
      </p:sp>
      <p:sp>
        <p:nvSpPr>
          <p:cNvPr id="4" name="Date Placeholder 3">
            <a:extLst>
              <a:ext uri="{FF2B5EF4-FFF2-40B4-BE49-F238E27FC236}">
                <a16:creationId xmlns:a16="http://schemas.microsoft.com/office/drawing/2014/main" id="{B6D3D185-1475-BECF-D59F-C3854CB47CCA}"/>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443D848A-C4D5-D29A-4EFC-19FBE5E7030D}"/>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20</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5F5A0D26-5990-F2B8-5766-788131B57502}"/>
              </a:ext>
            </a:extLst>
          </p:cNvPr>
          <p:cNvSpPr>
            <a:spLocks noGrp="1"/>
          </p:cNvSpPr>
          <p:nvPr>
            <p:ph idx="1"/>
          </p:nvPr>
        </p:nvSpPr>
        <p:spPr>
          <a:xfrm>
            <a:off x="448235" y="713348"/>
            <a:ext cx="11473953" cy="5557464"/>
          </a:xfrm>
        </p:spPr>
        <p:txBody>
          <a:bodyPr/>
          <a:lstStyle/>
          <a:p>
            <a:r>
              <a:rPr lang="en-US" sz="1600" dirty="0"/>
              <a:t>Special provisions for OI in IFSC [Schedule V of the OI Rules]:</a:t>
            </a:r>
          </a:p>
          <a:p>
            <a:endParaRPr lang="en-US" sz="1600" dirty="0"/>
          </a:p>
          <a:p>
            <a:pPr lvl="1">
              <a:buClr>
                <a:schemeClr val="tx2">
                  <a:lumMod val="60000"/>
                  <a:lumOff val="40000"/>
                </a:schemeClr>
              </a:buClr>
              <a:buFont typeface="Wingdings" panose="05000000000000000000" pitchFamily="2" charset="2"/>
              <a:buChar char="Ø"/>
            </a:pPr>
            <a:r>
              <a:rPr lang="en-US" sz="1600" dirty="0"/>
              <a:t>A person resident in India may make Overseas Investment in an IFSC in the manner as laid down in Schedule I or Schedule II or Schedule III or Schedule IV of the OI Rules subject to conditions specified thereunder. </a:t>
            </a:r>
          </a:p>
          <a:p>
            <a:pPr lvl="1">
              <a:buClr>
                <a:schemeClr val="tx2">
                  <a:lumMod val="60000"/>
                  <a:lumOff val="40000"/>
                </a:schemeClr>
              </a:buClr>
              <a:buFont typeface="Wingdings" panose="05000000000000000000" pitchFamily="2" charset="2"/>
              <a:buChar char="Ø"/>
            </a:pPr>
            <a:endParaRPr lang="en-US" sz="1600" dirty="0"/>
          </a:p>
          <a:p>
            <a:pPr lvl="1">
              <a:buClr>
                <a:schemeClr val="tx2">
                  <a:lumMod val="60000"/>
                  <a:lumOff val="40000"/>
                </a:schemeClr>
              </a:buClr>
              <a:buFont typeface="Wingdings" panose="05000000000000000000" pitchFamily="2" charset="2"/>
              <a:buChar char="Ø"/>
            </a:pPr>
            <a:r>
              <a:rPr lang="en-US" sz="1600" dirty="0"/>
              <a:t>Under Schedule V, certain specified conditions for OI by a PRII in an IFSC is subject to stipulated conditions and special provisions as detailed below:</a:t>
            </a:r>
          </a:p>
          <a:p>
            <a:pPr marL="1076325" lvl="1">
              <a:buFont typeface="Wingdings" panose="05000000000000000000" pitchFamily="2" charset="2"/>
              <a:buChar char="Ø"/>
            </a:pPr>
            <a:r>
              <a:rPr lang="en-US" sz="1600" dirty="0"/>
              <a:t>For ODI by an Indian entity in an IFSC, the time period available to financial service regulator concerned to grant approval stands reduced to forty-five days from the date of complete application being made in all aspects. The application shall be deemed approval for IFSC investment post expiry of this period. </a:t>
            </a:r>
          </a:p>
          <a:p>
            <a:pPr marL="1076325" lvl="1">
              <a:buFont typeface="Wingdings" panose="05000000000000000000" pitchFamily="2" charset="2"/>
              <a:buChar char="Ø"/>
            </a:pPr>
            <a:r>
              <a:rPr lang="en-US" sz="1600" dirty="0"/>
              <a:t>The three years net profits criteria is not applicable for ODI by an Indian entity not engaged in financial services activity in India, in an IFSC which is directly or indirectly engaged in financial services activity, except banking or insurance. </a:t>
            </a:r>
          </a:p>
          <a:p>
            <a:pPr marL="1076325" lvl="1">
              <a:buFont typeface="Wingdings" panose="05000000000000000000" pitchFamily="2" charset="2"/>
              <a:buChar char="Ø"/>
            </a:pPr>
            <a:r>
              <a:rPr lang="en-US" sz="1600" dirty="0"/>
              <a:t>A PRII, being an Indian entity or a resident individual may make investment (including sponsor contribution) in the units of an investment fund or a vehicle set up in an IFSC as OPI. Accordingly, in addition to listed Indian companies and resident individuals, unlisted Indian entities may also make such investment in IFSC.</a:t>
            </a:r>
          </a:p>
          <a:p>
            <a:pPr marL="1076325" lvl="1">
              <a:buFont typeface="Wingdings" panose="05000000000000000000" pitchFamily="2" charset="2"/>
              <a:buChar char="Ø"/>
            </a:pPr>
            <a:r>
              <a:rPr lang="en-US" sz="1600" dirty="0"/>
              <a:t>Resident individuals can make ODI in a foreign entity in IFSC including an entity engaged in financial services (except banking or insurance). This is subject to such IFSC entity not having any subsidiary / SDS outside IFSC where the resident individual has control in the IFSC entity. The foreign entity in IFSC may have subsidiary / SDS in IFSC. </a:t>
            </a:r>
          </a:p>
          <a:p>
            <a:endParaRPr lang="en-US" sz="1600" dirty="0"/>
          </a:p>
          <a:p>
            <a:endParaRPr lang="en-US" sz="1600" dirty="0"/>
          </a:p>
        </p:txBody>
      </p:sp>
      <p:sp>
        <p:nvSpPr>
          <p:cNvPr id="3" name="Footer Placeholder 2">
            <a:extLst>
              <a:ext uri="{FF2B5EF4-FFF2-40B4-BE49-F238E27FC236}">
                <a16:creationId xmlns:a16="http://schemas.microsoft.com/office/drawing/2014/main" id="{4BA07CF3-6AEB-DE3E-2EB5-AD0BEC4E4658}"/>
              </a:ext>
            </a:extLst>
          </p:cNvPr>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2766356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9970D-6198-7A38-7C03-1168746D63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C8E3ED-63C5-C7AF-F399-C6218ECE716F}"/>
              </a:ext>
            </a:extLst>
          </p:cNvPr>
          <p:cNvSpPr>
            <a:spLocks noGrp="1"/>
          </p:cNvSpPr>
          <p:nvPr>
            <p:ph type="title"/>
          </p:nvPr>
        </p:nvSpPr>
        <p:spPr>
          <a:xfrm>
            <a:off x="205848" y="143435"/>
            <a:ext cx="10390716" cy="516125"/>
          </a:xfrm>
        </p:spPr>
        <p:txBody>
          <a:bodyPr/>
          <a:lstStyle/>
          <a:p>
            <a:r>
              <a:rPr lang="en-US" sz="3200" dirty="0"/>
              <a:t>GIFT City – FEMA implications</a:t>
            </a:r>
          </a:p>
        </p:txBody>
      </p:sp>
      <p:sp>
        <p:nvSpPr>
          <p:cNvPr id="4" name="Date Placeholder 3">
            <a:extLst>
              <a:ext uri="{FF2B5EF4-FFF2-40B4-BE49-F238E27FC236}">
                <a16:creationId xmlns:a16="http://schemas.microsoft.com/office/drawing/2014/main" id="{FBE910E6-63AC-9F9E-EC85-37E10B252733}"/>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CE1CE213-4D9D-121A-E6F2-9CD4018B934E}"/>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21</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2F1EB0F8-7A7C-A98A-1EAE-41CB1120CEE0}"/>
              </a:ext>
            </a:extLst>
          </p:cNvPr>
          <p:cNvSpPr>
            <a:spLocks noGrp="1"/>
          </p:cNvSpPr>
          <p:nvPr>
            <p:ph idx="1"/>
          </p:nvPr>
        </p:nvSpPr>
        <p:spPr>
          <a:xfrm>
            <a:off x="448235" y="713348"/>
            <a:ext cx="11473953" cy="5557464"/>
          </a:xfrm>
        </p:spPr>
        <p:txBody>
          <a:bodyPr/>
          <a:lstStyle/>
          <a:p>
            <a:r>
              <a:rPr lang="en-US" sz="1600" dirty="0"/>
              <a:t>Special provisions for Remittances to IFSC under LRS Scheme by Resident Individuals:</a:t>
            </a:r>
          </a:p>
          <a:p>
            <a:endParaRPr lang="en-US" sz="1600" dirty="0"/>
          </a:p>
          <a:p>
            <a:pPr lvl="1">
              <a:buClr>
                <a:schemeClr val="tx2">
                  <a:lumMod val="60000"/>
                  <a:lumOff val="40000"/>
                </a:schemeClr>
              </a:buClr>
              <a:buFont typeface="Wingdings" panose="05000000000000000000" pitchFamily="2" charset="2"/>
              <a:buChar char="Ø"/>
            </a:pPr>
            <a:r>
              <a:rPr lang="en-US" sz="1600" dirty="0"/>
              <a:t>Resident individuals are permitted to make remittance to IFSCs under LRS subject to following conditions:</a:t>
            </a:r>
          </a:p>
          <a:p>
            <a:pPr lvl="2">
              <a:buClr>
                <a:schemeClr val="tx2">
                  <a:lumMod val="60000"/>
                  <a:lumOff val="40000"/>
                </a:schemeClr>
              </a:buClr>
              <a:buFont typeface="Wingdings" panose="05000000000000000000" pitchFamily="2" charset="2"/>
              <a:buChar char="Ø"/>
            </a:pPr>
            <a:r>
              <a:rPr lang="en-US" sz="1600" dirty="0"/>
              <a:t>The remittances should only be made to invest in IFSC securities as stipulated. </a:t>
            </a:r>
          </a:p>
          <a:p>
            <a:pPr lvl="2">
              <a:buClr>
                <a:schemeClr val="tx2">
                  <a:lumMod val="60000"/>
                  <a:lumOff val="40000"/>
                </a:schemeClr>
              </a:buClr>
              <a:buFont typeface="Wingdings" panose="05000000000000000000" pitchFamily="2" charset="2"/>
              <a:buChar char="Ø"/>
            </a:pPr>
            <a:r>
              <a:rPr lang="en-US" sz="1600" dirty="0"/>
              <a:t>Resident Individuals are permitted to open a noninterest bearing Foreign Currency Account (‘FCA’) in IFSCs, for making the above permissible investments under LRS subject to conditions stipulated therein including the 180 days criteria for utilization of such funds.  </a:t>
            </a:r>
          </a:p>
          <a:p>
            <a:pPr lvl="2">
              <a:buClr>
                <a:schemeClr val="tx2">
                  <a:lumMod val="60000"/>
                  <a:lumOff val="40000"/>
                </a:schemeClr>
              </a:buClr>
              <a:buFont typeface="Wingdings" panose="05000000000000000000" pitchFamily="2" charset="2"/>
              <a:buChar char="Ø"/>
            </a:pPr>
            <a:r>
              <a:rPr lang="en-US" sz="1600" dirty="0"/>
              <a:t>The RBI vide AP (Dir Series) Circular No 6 dated 22 June 2023 read with notification no SO 2374(E) dated 23 May 2022, permitted remittances by resident individuals under purpose ‘studies abroad’ as mentioned in Schedule III of Foreign Exchange Management (Current Account Transactions) Rules, 2000 for payment of fees to foreign universities or foreign institutions in IFSCs for pursuing courses offered in Financial Management, FinTech, Science, Technology, Engineering and Mathematics by foreign universities or foreign institutions in the International Financial Services Centre.</a:t>
            </a:r>
          </a:p>
          <a:p>
            <a:endParaRPr lang="en-US" sz="1600" dirty="0"/>
          </a:p>
          <a:p>
            <a:endParaRPr lang="en-US" sz="1600" dirty="0"/>
          </a:p>
        </p:txBody>
      </p:sp>
      <p:sp>
        <p:nvSpPr>
          <p:cNvPr id="3" name="Footer Placeholder 2">
            <a:extLst>
              <a:ext uri="{FF2B5EF4-FFF2-40B4-BE49-F238E27FC236}">
                <a16:creationId xmlns:a16="http://schemas.microsoft.com/office/drawing/2014/main" id="{80D70628-1AA8-CE2E-B6BE-E46767204263}"/>
              </a:ext>
            </a:extLst>
          </p:cNvPr>
          <p:cNvSpPr>
            <a:spLocks noGrp="1"/>
          </p:cNvSpPr>
          <p:nvPr>
            <p:ph type="ftr" sz="quarter" idx="11"/>
          </p:nvPr>
        </p:nvSpPr>
        <p:spPr>
          <a:xfrm>
            <a:off x="3962400" y="6270812"/>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3773956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8E722-A81B-859C-C72F-2903E14596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3F02D-879B-911B-79C6-E4F470941915}"/>
              </a:ext>
            </a:extLst>
          </p:cNvPr>
          <p:cNvSpPr>
            <a:spLocks noGrp="1"/>
          </p:cNvSpPr>
          <p:nvPr>
            <p:ph type="title"/>
          </p:nvPr>
        </p:nvSpPr>
        <p:spPr>
          <a:xfrm>
            <a:off x="205848" y="143435"/>
            <a:ext cx="10390716" cy="516125"/>
          </a:xfrm>
        </p:spPr>
        <p:txBody>
          <a:bodyPr/>
          <a:lstStyle/>
          <a:p>
            <a:r>
              <a:rPr lang="en-US" sz="3200" dirty="0"/>
              <a:t>GIFT City – FEMA implications</a:t>
            </a:r>
          </a:p>
        </p:txBody>
      </p:sp>
      <p:sp>
        <p:nvSpPr>
          <p:cNvPr id="4" name="Date Placeholder 3">
            <a:extLst>
              <a:ext uri="{FF2B5EF4-FFF2-40B4-BE49-F238E27FC236}">
                <a16:creationId xmlns:a16="http://schemas.microsoft.com/office/drawing/2014/main" id="{A6A9638F-3ED1-4F6E-BE4D-BE6FB3B9DEA8}"/>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BBAA5888-2E18-367C-CC9A-3C2CBF877D83}"/>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22</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6905E298-2B57-1AAE-26C9-E1BA26D24E4D}"/>
              </a:ext>
            </a:extLst>
          </p:cNvPr>
          <p:cNvSpPr>
            <a:spLocks noGrp="1"/>
          </p:cNvSpPr>
          <p:nvPr>
            <p:ph idx="1"/>
          </p:nvPr>
        </p:nvSpPr>
        <p:spPr>
          <a:xfrm>
            <a:off x="448235" y="713348"/>
            <a:ext cx="11473953" cy="5557464"/>
          </a:xfrm>
        </p:spPr>
        <p:txBody>
          <a:bodyPr/>
          <a:lstStyle/>
          <a:p>
            <a:r>
              <a:rPr lang="en-US" sz="1600" dirty="0"/>
              <a:t>Comparison of ODI route and the OPI route in the context of investment through GIFT City:</a:t>
            </a:r>
          </a:p>
          <a:p>
            <a:pPr marL="0" indent="0">
              <a:buNone/>
            </a:pPr>
            <a:endParaRPr lang="en-US" sz="1600" dirty="0"/>
          </a:p>
          <a:p>
            <a:endParaRPr lang="en-US" sz="1600" dirty="0"/>
          </a:p>
          <a:p>
            <a:endParaRPr lang="en-US" sz="1600" dirty="0"/>
          </a:p>
        </p:txBody>
      </p:sp>
      <p:sp>
        <p:nvSpPr>
          <p:cNvPr id="3" name="Footer Placeholder 2">
            <a:extLst>
              <a:ext uri="{FF2B5EF4-FFF2-40B4-BE49-F238E27FC236}">
                <a16:creationId xmlns:a16="http://schemas.microsoft.com/office/drawing/2014/main" id="{3D840332-CDA6-AD4D-B0B2-32593FA6216F}"/>
              </a:ext>
            </a:extLst>
          </p:cNvPr>
          <p:cNvSpPr>
            <a:spLocks noGrp="1"/>
          </p:cNvSpPr>
          <p:nvPr>
            <p:ph type="ftr" sz="quarter" idx="11"/>
          </p:nvPr>
        </p:nvSpPr>
        <p:spPr>
          <a:xfrm>
            <a:off x="4064000" y="6324600"/>
            <a:ext cx="5080000" cy="457200"/>
          </a:xfrm>
        </p:spPr>
        <p:txBody>
          <a:bodyPr/>
          <a:lstStyle/>
          <a:p>
            <a:pPr>
              <a:defRPr/>
            </a:pPr>
            <a:r>
              <a:rPr lang="en-US" dirty="0">
                <a:solidFill>
                  <a:srgbClr val="000000"/>
                </a:solidFill>
              </a:rPr>
              <a:t>P. P. Shah &amp; Associates</a:t>
            </a:r>
          </a:p>
        </p:txBody>
      </p:sp>
      <p:graphicFrame>
        <p:nvGraphicFramePr>
          <p:cNvPr id="5" name="Table 4">
            <a:extLst>
              <a:ext uri="{FF2B5EF4-FFF2-40B4-BE49-F238E27FC236}">
                <a16:creationId xmlns:a16="http://schemas.microsoft.com/office/drawing/2014/main" id="{6E525E93-6B5C-C25F-733B-7B42ACF2E5BB}"/>
              </a:ext>
            </a:extLst>
          </p:cNvPr>
          <p:cNvGraphicFramePr>
            <a:graphicFrameLocks noGrp="1"/>
          </p:cNvGraphicFramePr>
          <p:nvPr>
            <p:extLst>
              <p:ext uri="{D42A27DB-BD31-4B8C-83A1-F6EECF244321}">
                <p14:modId xmlns:p14="http://schemas.microsoft.com/office/powerpoint/2010/main" val="3828974471"/>
              </p:ext>
            </p:extLst>
          </p:nvPr>
        </p:nvGraphicFramePr>
        <p:xfrm>
          <a:off x="911945" y="1087683"/>
          <a:ext cx="9011983" cy="5355442"/>
        </p:xfrm>
        <a:graphic>
          <a:graphicData uri="http://schemas.openxmlformats.org/drawingml/2006/table">
            <a:tbl>
              <a:tblPr firstRow="1" firstCol="1" bandRow="1">
                <a:tableStyleId>{5C22544A-7EE6-4342-B048-85BDC9FD1C3A}</a:tableStyleId>
              </a:tblPr>
              <a:tblGrid>
                <a:gridCol w="2227177">
                  <a:extLst>
                    <a:ext uri="{9D8B030D-6E8A-4147-A177-3AD203B41FA5}">
                      <a16:colId xmlns:a16="http://schemas.microsoft.com/office/drawing/2014/main" val="3275575438"/>
                    </a:ext>
                  </a:extLst>
                </a:gridCol>
                <a:gridCol w="2260854">
                  <a:extLst>
                    <a:ext uri="{9D8B030D-6E8A-4147-A177-3AD203B41FA5}">
                      <a16:colId xmlns:a16="http://schemas.microsoft.com/office/drawing/2014/main" val="1275354746"/>
                    </a:ext>
                  </a:extLst>
                </a:gridCol>
                <a:gridCol w="2261976">
                  <a:extLst>
                    <a:ext uri="{9D8B030D-6E8A-4147-A177-3AD203B41FA5}">
                      <a16:colId xmlns:a16="http://schemas.microsoft.com/office/drawing/2014/main" val="2118281816"/>
                    </a:ext>
                  </a:extLst>
                </a:gridCol>
                <a:gridCol w="2261976">
                  <a:extLst>
                    <a:ext uri="{9D8B030D-6E8A-4147-A177-3AD203B41FA5}">
                      <a16:colId xmlns:a16="http://schemas.microsoft.com/office/drawing/2014/main" val="3520439311"/>
                    </a:ext>
                  </a:extLst>
                </a:gridCol>
              </a:tblGrid>
              <a:tr h="99327">
                <a:tc>
                  <a:txBody>
                    <a:bodyPr/>
                    <a:lstStyle/>
                    <a:p>
                      <a:pPr algn="ctr">
                        <a:lnSpc>
                          <a:spcPct val="107000"/>
                        </a:lnSpc>
                        <a:spcAft>
                          <a:spcPts val="800"/>
                        </a:spcAft>
                      </a:pPr>
                      <a:r>
                        <a:rPr lang="en-US" sz="1000" kern="100" dirty="0">
                          <a:solidFill>
                            <a:schemeClr val="tx1"/>
                          </a:solidFill>
                          <a:effectLst/>
                        </a:rPr>
                        <a:t>ODI Route</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gridSpan="3">
                  <a:txBody>
                    <a:bodyPr/>
                    <a:lstStyle/>
                    <a:p>
                      <a:pPr algn="ctr">
                        <a:lnSpc>
                          <a:spcPct val="107000"/>
                        </a:lnSpc>
                        <a:spcAft>
                          <a:spcPts val="800"/>
                        </a:spcAft>
                      </a:pPr>
                      <a:r>
                        <a:rPr lang="en-US" sz="1000" kern="100" dirty="0">
                          <a:solidFill>
                            <a:schemeClr val="tx1"/>
                          </a:solidFill>
                          <a:effectLst/>
                        </a:rPr>
                        <a:t>Gift City Route</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402467589"/>
                  </a:ext>
                </a:extLst>
              </a:tr>
              <a:tr h="599285">
                <a:tc>
                  <a:txBody>
                    <a:bodyPr/>
                    <a:lstStyle/>
                    <a:p>
                      <a:pPr algn="ctr">
                        <a:lnSpc>
                          <a:spcPct val="107000"/>
                        </a:lnSpc>
                        <a:spcAft>
                          <a:spcPts val="800"/>
                        </a:spcAft>
                      </a:pPr>
                      <a:r>
                        <a:rPr lang="en-US" sz="1000" kern="100" dirty="0">
                          <a:solidFill>
                            <a:schemeClr val="tx1"/>
                          </a:solidFill>
                          <a:effectLst/>
                        </a:rPr>
                        <a:t> </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ctr">
                        <a:lnSpc>
                          <a:spcPct val="107000"/>
                        </a:lnSpc>
                        <a:spcAft>
                          <a:spcPts val="800"/>
                        </a:spcAft>
                      </a:pPr>
                      <a:r>
                        <a:rPr lang="en-US" sz="1000" kern="100" dirty="0">
                          <a:effectLst/>
                        </a:rPr>
                        <a:t>Investment for setting up Fund Management Entity (in nature of ODI)</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ctr">
                        <a:lnSpc>
                          <a:spcPct val="107000"/>
                        </a:lnSpc>
                        <a:spcAft>
                          <a:spcPts val="800"/>
                        </a:spcAft>
                      </a:pPr>
                      <a:r>
                        <a:rPr lang="en-US" sz="1000" kern="100" dirty="0">
                          <a:effectLst/>
                        </a:rPr>
                        <a:t>Investment in Fund set up by Fund Management Entity (in nature of OPI)</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ctr">
                        <a:lnSpc>
                          <a:spcPct val="107000"/>
                        </a:lnSpc>
                        <a:spcAft>
                          <a:spcPts val="800"/>
                        </a:spcAft>
                      </a:pPr>
                      <a:r>
                        <a:rPr lang="en-US" sz="1000" kern="100" dirty="0">
                          <a:effectLst/>
                        </a:rPr>
                        <a:t>Investment in FIF (in nature of OPI)</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extLst>
                  <a:ext uri="{0D108BD9-81ED-4DB2-BD59-A6C34878D82A}">
                    <a16:rowId xmlns:a16="http://schemas.microsoft.com/office/drawing/2014/main" val="3846835420"/>
                  </a:ext>
                </a:extLst>
              </a:tr>
              <a:tr h="699905">
                <a:tc>
                  <a:txBody>
                    <a:bodyPr/>
                    <a:lstStyle/>
                    <a:p>
                      <a:pPr algn="just">
                        <a:lnSpc>
                          <a:spcPct val="107000"/>
                        </a:lnSpc>
                        <a:spcAft>
                          <a:spcPts val="800"/>
                        </a:spcAft>
                      </a:pPr>
                      <a:r>
                        <a:rPr lang="en-US" sz="1000" kern="100" dirty="0">
                          <a:solidFill>
                            <a:schemeClr val="tx1"/>
                          </a:solidFill>
                          <a:effectLst/>
                        </a:rPr>
                        <a:t>Investment up to 400% of Net Worth for Indian Entities and Up to USD 2,50,000 for individuals</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by Entities up to 400% of Net worth for Entities and up to USD 2,50,000 for individuals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by Entities up to 50% of Net worth for Entities and up to USD 2,50,000 for individuals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by Entities up to 50% of Net worth for Entities and up to USD 2,50,000 for individuals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extLst>
                  <a:ext uri="{0D108BD9-81ED-4DB2-BD59-A6C34878D82A}">
                    <a16:rowId xmlns:a16="http://schemas.microsoft.com/office/drawing/2014/main" val="133554003"/>
                  </a:ext>
                </a:extLst>
              </a:tr>
              <a:tr h="699905">
                <a:tc>
                  <a:txBody>
                    <a:bodyPr/>
                    <a:lstStyle/>
                    <a:p>
                      <a:pPr algn="just">
                        <a:lnSpc>
                          <a:spcPct val="107000"/>
                        </a:lnSpc>
                        <a:spcAft>
                          <a:spcPts val="800"/>
                        </a:spcAft>
                      </a:pPr>
                      <a:r>
                        <a:rPr lang="en-US" sz="1000" kern="100" dirty="0">
                          <a:solidFill>
                            <a:schemeClr val="tx1"/>
                          </a:solidFill>
                          <a:effectLst/>
                        </a:rPr>
                        <a:t>Investment can be done only for business purposes subject to certain prohibited activities</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can be done only for business purposes subject to certain prohibited activities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No such restriction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No such restriction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extLst>
                  <a:ext uri="{0D108BD9-81ED-4DB2-BD59-A6C34878D82A}">
                    <a16:rowId xmlns:a16="http://schemas.microsoft.com/office/drawing/2014/main" val="1197231908"/>
                  </a:ext>
                </a:extLst>
              </a:tr>
              <a:tr h="800527">
                <a:tc>
                  <a:txBody>
                    <a:bodyPr/>
                    <a:lstStyle/>
                    <a:p>
                      <a:pPr algn="just">
                        <a:lnSpc>
                          <a:spcPct val="107000"/>
                        </a:lnSpc>
                        <a:spcAft>
                          <a:spcPts val="800"/>
                        </a:spcAft>
                      </a:pPr>
                      <a:r>
                        <a:rPr lang="en-US" sz="1000" kern="100" dirty="0">
                          <a:solidFill>
                            <a:schemeClr val="tx1"/>
                          </a:solidFill>
                          <a:effectLst/>
                        </a:rPr>
                        <a:t>No Loan or step-down subsidiary is permitted if investment is done by individual</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No such restriction in this route provided such  entity  does  not  have subsidiary or step-down subsidiary outside IFSC</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No such restriction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No such restriction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extLst>
                  <a:ext uri="{0D108BD9-81ED-4DB2-BD59-A6C34878D82A}">
                    <a16:rowId xmlns:a16="http://schemas.microsoft.com/office/drawing/2014/main" val="2250835168"/>
                  </a:ext>
                </a:extLst>
              </a:tr>
              <a:tr h="699905">
                <a:tc>
                  <a:txBody>
                    <a:bodyPr/>
                    <a:lstStyle/>
                    <a:p>
                      <a:pPr algn="just">
                        <a:lnSpc>
                          <a:spcPct val="107000"/>
                        </a:lnSpc>
                        <a:spcAft>
                          <a:spcPts val="800"/>
                        </a:spcAft>
                      </a:pPr>
                      <a:r>
                        <a:rPr lang="en-US" sz="1000" kern="100" dirty="0">
                          <a:solidFill>
                            <a:schemeClr val="tx1"/>
                          </a:solidFill>
                          <a:effectLst/>
                        </a:rPr>
                        <a:t>Investment in real estate can only be undertaken for  business and residential purposes of its staff</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can be made in real estate without any restriction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can be made in real estate only if the Fund is in nature of ReIT</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can be made in real estate without any restriction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extLst>
                  <a:ext uri="{0D108BD9-81ED-4DB2-BD59-A6C34878D82A}">
                    <a16:rowId xmlns:a16="http://schemas.microsoft.com/office/drawing/2014/main" val="468162608"/>
                  </a:ext>
                </a:extLst>
              </a:tr>
              <a:tr h="1303630">
                <a:tc>
                  <a:txBody>
                    <a:bodyPr/>
                    <a:lstStyle/>
                    <a:p>
                      <a:pPr algn="just">
                        <a:lnSpc>
                          <a:spcPct val="107000"/>
                        </a:lnSpc>
                        <a:spcAft>
                          <a:spcPts val="800"/>
                        </a:spcAft>
                      </a:pPr>
                      <a:r>
                        <a:rPr lang="en-US" sz="1000" kern="100" dirty="0">
                          <a:solidFill>
                            <a:schemeClr val="tx1"/>
                          </a:solidFill>
                          <a:effectLst/>
                        </a:rPr>
                        <a:t>Investment in financial sector companies permitted only if Indian Entity has made net profits in 3 preceding years and it is regulated. Investment in financial sector is not permitted to an individual</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Net Profit condition is waived for ODI in IFSC</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can be made only as per the approved investment objectives of the Fund</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Investment in financial sector companies appears to be freely permitted since no end-use conditions or restrictions are stipulated</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extLst>
                  <a:ext uri="{0D108BD9-81ED-4DB2-BD59-A6C34878D82A}">
                    <a16:rowId xmlns:a16="http://schemas.microsoft.com/office/drawing/2014/main" val="140964611"/>
                  </a:ext>
                </a:extLst>
              </a:tr>
              <a:tr h="398043">
                <a:tc>
                  <a:txBody>
                    <a:bodyPr/>
                    <a:lstStyle/>
                    <a:p>
                      <a:pPr algn="just">
                        <a:lnSpc>
                          <a:spcPct val="107000"/>
                        </a:lnSpc>
                        <a:spcAft>
                          <a:spcPts val="800"/>
                        </a:spcAft>
                      </a:pPr>
                      <a:r>
                        <a:rPr lang="en-US" sz="1000" kern="100" dirty="0">
                          <a:solidFill>
                            <a:schemeClr val="tx1"/>
                          </a:solidFill>
                          <a:effectLst/>
                        </a:rPr>
                        <a:t>Valuation of the investee companies is required</a:t>
                      </a:r>
                      <a:endParaRPr lang="en-IN" sz="1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Valuation is required</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Valuation is required</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tc>
                  <a:txBody>
                    <a:bodyPr/>
                    <a:lstStyle/>
                    <a:p>
                      <a:pPr algn="just">
                        <a:lnSpc>
                          <a:spcPct val="107000"/>
                        </a:lnSpc>
                        <a:spcAft>
                          <a:spcPts val="800"/>
                        </a:spcAft>
                      </a:pPr>
                      <a:r>
                        <a:rPr lang="en-US" sz="1000" kern="100" dirty="0">
                          <a:effectLst/>
                        </a:rPr>
                        <a:t>No such requirement is specified in case of FIF</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7388" marR="27388" marT="0" marB="0">
                    <a:solidFill>
                      <a:srgbClr val="93E3FF"/>
                    </a:solidFill>
                  </a:tcPr>
                </a:tc>
                <a:extLst>
                  <a:ext uri="{0D108BD9-81ED-4DB2-BD59-A6C34878D82A}">
                    <a16:rowId xmlns:a16="http://schemas.microsoft.com/office/drawing/2014/main" val="2175090121"/>
                  </a:ext>
                </a:extLst>
              </a:tr>
            </a:tbl>
          </a:graphicData>
        </a:graphic>
      </p:graphicFrame>
    </p:spTree>
    <p:extLst>
      <p:ext uri="{BB962C8B-B14F-4D97-AF65-F5344CB8AC3E}">
        <p14:creationId xmlns:p14="http://schemas.microsoft.com/office/powerpoint/2010/main" val="3024072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FB6E9-1BF7-5A32-C5B5-ACB4C51783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555129-DB6A-A32D-DFB9-9B5F51F483E3}"/>
              </a:ext>
            </a:extLst>
          </p:cNvPr>
          <p:cNvSpPr>
            <a:spLocks noGrp="1"/>
          </p:cNvSpPr>
          <p:nvPr>
            <p:ph type="title"/>
          </p:nvPr>
        </p:nvSpPr>
        <p:spPr>
          <a:xfrm>
            <a:off x="205848" y="143435"/>
            <a:ext cx="10390716" cy="516125"/>
          </a:xfrm>
        </p:spPr>
        <p:txBody>
          <a:bodyPr/>
          <a:lstStyle/>
          <a:p>
            <a:r>
              <a:rPr lang="en-US" sz="3200" dirty="0"/>
              <a:t>GIFT City – FEMA implications</a:t>
            </a:r>
          </a:p>
        </p:txBody>
      </p:sp>
      <p:sp>
        <p:nvSpPr>
          <p:cNvPr id="4" name="Date Placeholder 3">
            <a:extLst>
              <a:ext uri="{FF2B5EF4-FFF2-40B4-BE49-F238E27FC236}">
                <a16:creationId xmlns:a16="http://schemas.microsoft.com/office/drawing/2014/main" id="{3DF3E414-7CBD-1637-8FDF-231876D9BCD9}"/>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BE855CA4-3A4E-E57A-46B9-A3EDF05264CA}"/>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23</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B2AA1B47-5668-59D4-642D-38B1CA146143}"/>
              </a:ext>
            </a:extLst>
          </p:cNvPr>
          <p:cNvSpPr>
            <a:spLocks noGrp="1"/>
          </p:cNvSpPr>
          <p:nvPr>
            <p:ph idx="1"/>
          </p:nvPr>
        </p:nvSpPr>
        <p:spPr>
          <a:xfrm>
            <a:off x="448235" y="713347"/>
            <a:ext cx="11473953" cy="5674861"/>
          </a:xfrm>
        </p:spPr>
        <p:txBody>
          <a:bodyPr/>
          <a:lstStyle/>
          <a:p>
            <a:r>
              <a:rPr lang="en-US" sz="1600" dirty="0"/>
              <a:t>Investment by Families in Family Investment Fund (‘FIF’) – Issues &amp; challenges:</a:t>
            </a:r>
          </a:p>
          <a:p>
            <a:endParaRPr lang="en-US" sz="1600" dirty="0"/>
          </a:p>
          <a:p>
            <a:pPr lvl="1">
              <a:buClr>
                <a:schemeClr val="tx2">
                  <a:lumMod val="60000"/>
                  <a:lumOff val="40000"/>
                </a:schemeClr>
              </a:buClr>
              <a:buFont typeface="Wingdings" panose="05000000000000000000" pitchFamily="2" charset="2"/>
              <a:buChar char="Ø"/>
            </a:pPr>
            <a:r>
              <a:rPr lang="en-US" sz="1600" dirty="0"/>
              <a:t>Schedule II of OI Rules stipulate the manner of making OPI by Indian entities. It provides that an Indian entity may make OPI up to 50% of its net-worth. However, in case the Indian entity is unlisted, it is not permitted to invest or acquire foreign securities by way of remittance but is restricted to making OPI only by way of subscription to rights issue, or bonus issue, or capitalization of amounts due from foreign entity, or swap of securities or by way of merger / demerger / amalgamation. Hence, Schedule II does not permit an unlisted Indian entity to acquire or invest in foreign securities except by way of the aforesaid corporate actions (i.e. rights issue, bonus, demerger / merger, etc.) which is possible only if they are already holding foreign securities which were acquired by them in the past under the old regime.</a:t>
            </a:r>
          </a:p>
          <a:p>
            <a:pPr lvl="1">
              <a:buClr>
                <a:schemeClr val="tx2">
                  <a:lumMod val="60000"/>
                  <a:lumOff val="40000"/>
                </a:schemeClr>
              </a:buClr>
              <a:buFont typeface="Wingdings" panose="05000000000000000000" pitchFamily="2" charset="2"/>
              <a:buChar char="Ø"/>
            </a:pPr>
            <a:r>
              <a:rPr lang="en-US" sz="1600" dirty="0"/>
              <a:t>But Schedule V of the OI Rules carves out a separate dispensation for Overseas Investment in IFSC by persons resident in India. Accordingly, as unlisted Indian entities are persons resident in India, it implies that they may make OPI in IFSC under Schedule V of the OI Rules. Also, the OI Directions, which provide for detailed operational instructions, states in paragraph 24(2) that in addition to listed Indian companies and resident individuals, unlisted Indian entities may also make investments in units / vehicle set up in IFSC. Accordingly, a conclusion may be drawn that unlisted Indian entities are permitted to make OPI investments in IFSC up to 50% of their net-worth which is the limit specified in Schedule II of the OI Rules.</a:t>
            </a:r>
          </a:p>
          <a:p>
            <a:pPr lvl="1">
              <a:buClr>
                <a:schemeClr val="tx2">
                  <a:lumMod val="60000"/>
                  <a:lumOff val="40000"/>
                </a:schemeClr>
              </a:buClr>
              <a:buFont typeface="Wingdings" panose="05000000000000000000" pitchFamily="2" charset="2"/>
              <a:buChar char="Ø"/>
            </a:pPr>
            <a:r>
              <a:rPr lang="en-US" sz="1600" dirty="0"/>
              <a:t>However, in the minds of the regulators in India, there is a fear of flight of capital as the limit of 50% of net-worth for unlisted entities opens up huge amounts of capital that could potentially be remitted from India for deployment in a wide-array of investments including real estate, bullion, art, etc. which is otherwise not permissible under the OI Regime. This would be almost tantamount to free capital convertibility which is not the current intention of the government and the regulators.</a:t>
            </a:r>
          </a:p>
          <a:p>
            <a:pPr lvl="1">
              <a:buClr>
                <a:schemeClr val="tx2">
                  <a:lumMod val="60000"/>
                  <a:lumOff val="40000"/>
                </a:schemeClr>
              </a:buClr>
              <a:buFont typeface="Wingdings" panose="05000000000000000000" pitchFamily="2" charset="2"/>
              <a:buChar char="Ø"/>
            </a:pPr>
            <a:endParaRPr lang="en-US" sz="1600" dirty="0"/>
          </a:p>
          <a:p>
            <a:pPr lvl="1">
              <a:buClr>
                <a:schemeClr val="tx2">
                  <a:lumMod val="60000"/>
                  <a:lumOff val="40000"/>
                </a:schemeClr>
              </a:buClr>
              <a:buFont typeface="Wingdings" panose="05000000000000000000" pitchFamily="2" charset="2"/>
              <a:buChar char="Ø"/>
            </a:pPr>
            <a:endParaRPr lang="en-US" sz="1600" dirty="0"/>
          </a:p>
        </p:txBody>
      </p:sp>
      <p:sp>
        <p:nvSpPr>
          <p:cNvPr id="3" name="Footer Placeholder 2">
            <a:extLst>
              <a:ext uri="{FF2B5EF4-FFF2-40B4-BE49-F238E27FC236}">
                <a16:creationId xmlns:a16="http://schemas.microsoft.com/office/drawing/2014/main" id="{B14D0F92-56B4-793F-B64F-BF4CFA717A14}"/>
              </a:ext>
            </a:extLst>
          </p:cNvPr>
          <p:cNvSpPr>
            <a:spLocks noGrp="1"/>
          </p:cNvSpPr>
          <p:nvPr>
            <p:ph type="ftr" sz="quarter" idx="11"/>
          </p:nvPr>
        </p:nvSpPr>
        <p:spPr>
          <a:xfrm>
            <a:off x="3962400" y="6270812"/>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1905365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p:nvPr/>
        </p:nvSpPr>
        <p:spPr>
          <a:xfrm>
            <a:off x="758433" y="265065"/>
            <a:ext cx="2984747" cy="397864"/>
          </a:xfrm>
          <a:prstGeom prst="rect">
            <a:avLst/>
          </a:prstGeom>
        </p:spPr>
        <p:txBody>
          <a:bodyPr vert="horz" wrap="square" lIns="0" tIns="22033" rIns="0" bIns="0" rtlCol="0">
            <a:spAutoFit/>
          </a:bodyPr>
          <a:lstStyle/>
          <a:p>
            <a:pPr marL="16321">
              <a:spcBef>
                <a:spcPts val="173"/>
              </a:spcBef>
            </a:pPr>
            <a:r>
              <a:rPr sz="2441" b="1" spc="-13" dirty="0">
                <a:solidFill>
                  <a:srgbClr val="113475"/>
                </a:solidFill>
                <a:latin typeface="Times New Roman"/>
                <a:cs typeface="Times New Roman"/>
              </a:rPr>
              <a:t>Banking</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1"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71" dirty="0">
                <a:solidFill>
                  <a:srgbClr val="113475"/>
                </a:solidFill>
                <a:latin typeface="Times New Roman"/>
                <a:cs typeface="Times New Roman"/>
              </a:rPr>
              <a:t> </a:t>
            </a:r>
            <a:r>
              <a:rPr sz="2441" b="1" spc="-123" dirty="0">
                <a:solidFill>
                  <a:srgbClr val="113475"/>
                </a:solidFill>
                <a:latin typeface="Times New Roman"/>
                <a:cs typeface="Times New Roman"/>
              </a:rPr>
              <a:t>IFSC</a:t>
            </a:r>
            <a:endParaRPr sz="2441" dirty="0">
              <a:latin typeface="Times New Roman"/>
              <a:cs typeface="Times New Roman"/>
            </a:endParaRPr>
          </a:p>
        </p:txBody>
      </p:sp>
      <p:sp>
        <p:nvSpPr>
          <p:cNvPr id="21" name="object 21"/>
          <p:cNvSpPr txBox="1"/>
          <p:nvPr/>
        </p:nvSpPr>
        <p:spPr>
          <a:xfrm>
            <a:off x="3236400" y="856467"/>
            <a:ext cx="5007945" cy="333042"/>
          </a:xfrm>
          <a:prstGeom prst="rect">
            <a:avLst/>
          </a:prstGeom>
        </p:spPr>
        <p:txBody>
          <a:bodyPr vert="horz" wrap="square" lIns="0" tIns="16321" rIns="0" bIns="0" rtlCol="0">
            <a:spAutoFit/>
          </a:bodyPr>
          <a:lstStyle/>
          <a:p>
            <a:pPr marL="16321">
              <a:spcBef>
                <a:spcPts val="129"/>
              </a:spcBef>
            </a:pPr>
            <a:r>
              <a:rPr sz="2057" b="1" spc="-109" dirty="0">
                <a:solidFill>
                  <a:srgbClr val="EB8B00"/>
                </a:solidFill>
                <a:latin typeface="Times New Roman"/>
                <a:cs typeface="Times New Roman"/>
              </a:rPr>
              <a:t>Key</a:t>
            </a:r>
            <a:r>
              <a:rPr sz="2057" b="1" spc="-38" dirty="0">
                <a:solidFill>
                  <a:srgbClr val="EB8B00"/>
                </a:solidFill>
                <a:latin typeface="Times New Roman"/>
                <a:cs typeface="Times New Roman"/>
              </a:rPr>
              <a:t> </a:t>
            </a:r>
            <a:r>
              <a:rPr sz="2057" b="1" dirty="0">
                <a:solidFill>
                  <a:srgbClr val="EB8B00"/>
                </a:solidFill>
                <a:latin typeface="Times New Roman"/>
                <a:cs typeface="Times New Roman"/>
              </a:rPr>
              <a:t>business</a:t>
            </a:r>
            <a:r>
              <a:rPr sz="2057" b="1" spc="-38" dirty="0">
                <a:solidFill>
                  <a:srgbClr val="EB8B00"/>
                </a:solidFill>
                <a:latin typeface="Times New Roman"/>
                <a:cs typeface="Times New Roman"/>
              </a:rPr>
              <a:t> </a:t>
            </a:r>
            <a:r>
              <a:rPr sz="2057" b="1" dirty="0">
                <a:solidFill>
                  <a:srgbClr val="EB8B00"/>
                </a:solidFill>
                <a:latin typeface="Times New Roman"/>
                <a:cs typeface="Times New Roman"/>
              </a:rPr>
              <a:t>opportunities</a:t>
            </a:r>
            <a:r>
              <a:rPr sz="2057" b="1" spc="-38" dirty="0">
                <a:solidFill>
                  <a:srgbClr val="EB8B00"/>
                </a:solidFill>
                <a:latin typeface="Times New Roman"/>
                <a:cs typeface="Times New Roman"/>
              </a:rPr>
              <a:t> for </a:t>
            </a:r>
            <a:r>
              <a:rPr sz="2057" b="1" spc="-13" dirty="0">
                <a:solidFill>
                  <a:srgbClr val="EB8B00"/>
                </a:solidFill>
                <a:latin typeface="Times New Roman"/>
                <a:cs typeface="Times New Roman"/>
              </a:rPr>
              <a:t>banking</a:t>
            </a:r>
            <a:r>
              <a:rPr sz="2057" b="1" spc="-38" dirty="0">
                <a:solidFill>
                  <a:srgbClr val="EB8B00"/>
                </a:solidFill>
                <a:latin typeface="Times New Roman"/>
                <a:cs typeface="Times New Roman"/>
              </a:rPr>
              <a:t> </a:t>
            </a:r>
            <a:r>
              <a:rPr sz="2057" b="1" spc="-13" dirty="0">
                <a:solidFill>
                  <a:srgbClr val="EB8B00"/>
                </a:solidFill>
                <a:latin typeface="Times New Roman"/>
                <a:cs typeface="Times New Roman"/>
              </a:rPr>
              <a:t>units</a:t>
            </a:r>
            <a:endParaRPr sz="2057" dirty="0">
              <a:latin typeface="Times New Roman"/>
              <a:cs typeface="Times New Roman"/>
            </a:endParaRPr>
          </a:p>
        </p:txBody>
      </p:sp>
      <p:graphicFrame>
        <p:nvGraphicFramePr>
          <p:cNvPr id="3" name="Diagram 2">
            <a:extLst>
              <a:ext uri="{FF2B5EF4-FFF2-40B4-BE49-F238E27FC236}">
                <a16:creationId xmlns:a16="http://schemas.microsoft.com/office/drawing/2014/main" id="{C2F5ABED-E713-C6AE-80FF-AB78639391C5}"/>
              </a:ext>
            </a:extLst>
          </p:cNvPr>
          <p:cNvGraphicFramePr/>
          <p:nvPr>
            <p:extLst>
              <p:ext uri="{D42A27DB-BD31-4B8C-83A1-F6EECF244321}">
                <p14:modId xmlns:p14="http://schemas.microsoft.com/office/powerpoint/2010/main" val="303840711"/>
              </p:ext>
            </p:extLst>
          </p:nvPr>
        </p:nvGraphicFramePr>
        <p:xfrm>
          <a:off x="1879600" y="2054217"/>
          <a:ext cx="8128000" cy="34056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a:extLst>
              <a:ext uri="{FF2B5EF4-FFF2-40B4-BE49-F238E27FC236}">
                <a16:creationId xmlns:a16="http://schemas.microsoft.com/office/drawing/2014/main" id="{116067FF-038A-D22E-8279-2E5FF7D0A124}"/>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0E233152-E70A-50A1-5D2C-A86272888DA7}"/>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6F44BDDF-6973-932B-ED37-0EB6B9858D24}"/>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24</a:t>
            </a:fld>
            <a:endParaRPr lang="en-US" altLang="en-US" dirty="0">
              <a:solidFill>
                <a:srgbClr val="000000"/>
              </a:solidFill>
            </a:endParaRPr>
          </a:p>
        </p:txBody>
      </p:sp>
    </p:spTree>
    <p:extLst>
      <p:ext uri="{BB962C8B-B14F-4D97-AF65-F5344CB8AC3E}">
        <p14:creationId xmlns:p14="http://schemas.microsoft.com/office/powerpoint/2010/main" val="2768445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1"/>
          <p:cNvSpPr txBox="1"/>
          <p:nvPr/>
        </p:nvSpPr>
        <p:spPr>
          <a:xfrm>
            <a:off x="3592028" y="646435"/>
            <a:ext cx="5007945" cy="333042"/>
          </a:xfrm>
          <a:prstGeom prst="rect">
            <a:avLst/>
          </a:prstGeom>
        </p:spPr>
        <p:txBody>
          <a:bodyPr vert="horz" wrap="square" lIns="0" tIns="16321" rIns="0" bIns="0" rtlCol="0">
            <a:spAutoFit/>
          </a:bodyPr>
          <a:lstStyle/>
          <a:p>
            <a:pPr marL="16321">
              <a:spcBef>
                <a:spcPts val="129"/>
              </a:spcBef>
            </a:pPr>
            <a:r>
              <a:rPr sz="2057" b="1" spc="-109" dirty="0">
                <a:solidFill>
                  <a:srgbClr val="EB8B00"/>
                </a:solidFill>
                <a:latin typeface="Times New Roman"/>
                <a:cs typeface="Times New Roman"/>
              </a:rPr>
              <a:t>Key</a:t>
            </a:r>
            <a:r>
              <a:rPr sz="2057" b="1" spc="-38" dirty="0">
                <a:solidFill>
                  <a:srgbClr val="EB8B00"/>
                </a:solidFill>
                <a:latin typeface="Times New Roman"/>
                <a:cs typeface="Times New Roman"/>
              </a:rPr>
              <a:t> </a:t>
            </a:r>
            <a:r>
              <a:rPr sz="2057" b="1" dirty="0">
                <a:solidFill>
                  <a:srgbClr val="EB8B00"/>
                </a:solidFill>
                <a:latin typeface="Times New Roman"/>
                <a:cs typeface="Times New Roman"/>
              </a:rPr>
              <a:t>business</a:t>
            </a:r>
            <a:r>
              <a:rPr sz="2057" b="1" spc="-38" dirty="0">
                <a:solidFill>
                  <a:srgbClr val="EB8B00"/>
                </a:solidFill>
                <a:latin typeface="Times New Roman"/>
                <a:cs typeface="Times New Roman"/>
              </a:rPr>
              <a:t> </a:t>
            </a:r>
            <a:r>
              <a:rPr sz="2057" b="1" dirty="0">
                <a:solidFill>
                  <a:srgbClr val="EB8B00"/>
                </a:solidFill>
                <a:latin typeface="Times New Roman"/>
                <a:cs typeface="Times New Roman"/>
              </a:rPr>
              <a:t>opportunities</a:t>
            </a:r>
            <a:r>
              <a:rPr sz="2057" b="1" spc="-38" dirty="0">
                <a:solidFill>
                  <a:srgbClr val="EB8B00"/>
                </a:solidFill>
                <a:latin typeface="Times New Roman"/>
                <a:cs typeface="Times New Roman"/>
              </a:rPr>
              <a:t> for </a:t>
            </a:r>
            <a:r>
              <a:rPr sz="2057" b="1" spc="-13" dirty="0">
                <a:solidFill>
                  <a:srgbClr val="EB8B00"/>
                </a:solidFill>
                <a:latin typeface="Times New Roman"/>
                <a:cs typeface="Times New Roman"/>
              </a:rPr>
              <a:t>banking</a:t>
            </a:r>
            <a:r>
              <a:rPr sz="2057" b="1" spc="-38" dirty="0">
                <a:solidFill>
                  <a:srgbClr val="EB8B00"/>
                </a:solidFill>
                <a:latin typeface="Times New Roman"/>
                <a:cs typeface="Times New Roman"/>
              </a:rPr>
              <a:t> </a:t>
            </a:r>
            <a:r>
              <a:rPr sz="2057" b="1" spc="-13" dirty="0">
                <a:solidFill>
                  <a:srgbClr val="EB8B00"/>
                </a:solidFill>
                <a:latin typeface="Times New Roman"/>
                <a:cs typeface="Times New Roman"/>
              </a:rPr>
              <a:t>units</a:t>
            </a:r>
            <a:endParaRPr sz="2057" dirty="0">
              <a:latin typeface="Times New Roman"/>
              <a:cs typeface="Times New Roman"/>
            </a:endParaRPr>
          </a:p>
        </p:txBody>
      </p:sp>
      <p:graphicFrame>
        <p:nvGraphicFramePr>
          <p:cNvPr id="2" name="Diagram 1">
            <a:extLst>
              <a:ext uri="{FF2B5EF4-FFF2-40B4-BE49-F238E27FC236}">
                <a16:creationId xmlns:a16="http://schemas.microsoft.com/office/drawing/2014/main" id="{5F5BF10D-4F75-DCB5-3224-9B27ED144E9A}"/>
              </a:ext>
            </a:extLst>
          </p:cNvPr>
          <p:cNvGraphicFramePr/>
          <p:nvPr>
            <p:extLst>
              <p:ext uri="{D42A27DB-BD31-4B8C-83A1-F6EECF244321}">
                <p14:modId xmlns:p14="http://schemas.microsoft.com/office/powerpoint/2010/main" val="1267439192"/>
              </p:ext>
            </p:extLst>
          </p:nvPr>
        </p:nvGraphicFramePr>
        <p:xfrm>
          <a:off x="2050661" y="1312091"/>
          <a:ext cx="8128000" cy="34056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8055CF83-5143-4FB9-A7DB-2BDF214772BB}"/>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EDA669EB-9727-7DB1-2AF1-86534965D29D}"/>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4EE6F366-8F6A-6D24-7202-BE2E77519788}"/>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25</a:t>
            </a:fld>
            <a:endParaRPr lang="en-US" altLang="en-US" dirty="0">
              <a:solidFill>
                <a:srgbClr val="000000"/>
              </a:solidFill>
            </a:endParaRPr>
          </a:p>
        </p:txBody>
      </p:sp>
      <p:sp>
        <p:nvSpPr>
          <p:cNvPr id="6" name="object 18">
            <a:extLst>
              <a:ext uri="{FF2B5EF4-FFF2-40B4-BE49-F238E27FC236}">
                <a16:creationId xmlns:a16="http://schemas.microsoft.com/office/drawing/2014/main" id="{F8A63875-9EDE-4A35-3DAB-3D82BC184626}"/>
              </a:ext>
            </a:extLst>
          </p:cNvPr>
          <p:cNvSpPr txBox="1"/>
          <p:nvPr/>
        </p:nvSpPr>
        <p:spPr>
          <a:xfrm>
            <a:off x="758433" y="265065"/>
            <a:ext cx="2984747" cy="397864"/>
          </a:xfrm>
          <a:prstGeom prst="rect">
            <a:avLst/>
          </a:prstGeom>
        </p:spPr>
        <p:txBody>
          <a:bodyPr vert="horz" wrap="square" lIns="0" tIns="22033" rIns="0" bIns="0" rtlCol="0">
            <a:spAutoFit/>
          </a:bodyPr>
          <a:lstStyle/>
          <a:p>
            <a:pPr marL="16321">
              <a:spcBef>
                <a:spcPts val="173"/>
              </a:spcBef>
            </a:pPr>
            <a:r>
              <a:rPr sz="2441" b="1" spc="-13" dirty="0">
                <a:solidFill>
                  <a:srgbClr val="113475"/>
                </a:solidFill>
                <a:latin typeface="Times New Roman"/>
                <a:cs typeface="Times New Roman"/>
              </a:rPr>
              <a:t>Banking</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1"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71" dirty="0">
                <a:solidFill>
                  <a:srgbClr val="113475"/>
                </a:solidFill>
                <a:latin typeface="Times New Roman"/>
                <a:cs typeface="Times New Roman"/>
              </a:rPr>
              <a:t> </a:t>
            </a:r>
            <a:r>
              <a:rPr sz="2441" b="1" spc="-123" dirty="0">
                <a:solidFill>
                  <a:srgbClr val="113475"/>
                </a:solidFill>
                <a:latin typeface="Times New Roman"/>
                <a:cs typeface="Times New Roman"/>
              </a:rPr>
              <a:t>IFSC</a:t>
            </a:r>
            <a:endParaRPr sz="2441" dirty="0">
              <a:latin typeface="Times New Roman"/>
              <a:cs typeface="Times New Roman"/>
            </a:endParaRPr>
          </a:p>
        </p:txBody>
      </p:sp>
    </p:spTree>
    <p:extLst>
      <p:ext uri="{BB962C8B-B14F-4D97-AF65-F5344CB8AC3E}">
        <p14:creationId xmlns:p14="http://schemas.microsoft.com/office/powerpoint/2010/main" val="15071183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773758" y="603874"/>
            <a:ext cx="8407563" cy="404752"/>
          </a:xfrm>
          <a:prstGeom prst="rect">
            <a:avLst/>
          </a:prstGeom>
        </p:spPr>
        <p:txBody>
          <a:bodyPr vert="horz" wrap="square" lIns="0" tIns="57938" rIns="0" bIns="0" rtlCol="0">
            <a:spAutoFit/>
          </a:bodyPr>
          <a:lstStyle/>
          <a:p>
            <a:pPr marL="16321" marR="6528">
              <a:lnSpc>
                <a:spcPts val="2699"/>
              </a:lnSpc>
              <a:spcBef>
                <a:spcPts val="457"/>
              </a:spcBef>
            </a:pPr>
            <a:r>
              <a:rPr sz="2441" b="1" dirty="0">
                <a:solidFill>
                  <a:srgbClr val="113475"/>
                </a:solidFill>
                <a:latin typeface="Times New Roman"/>
                <a:cs typeface="Times New Roman"/>
              </a:rPr>
              <a:t>Regulatory</a:t>
            </a:r>
            <a:r>
              <a:rPr sz="2441" b="1" spc="135" dirty="0">
                <a:solidFill>
                  <a:srgbClr val="113475"/>
                </a:solidFill>
                <a:latin typeface="Times New Roman"/>
                <a:cs typeface="Times New Roman"/>
              </a:rPr>
              <a:t> </a:t>
            </a:r>
            <a:r>
              <a:rPr sz="2441" b="1" dirty="0">
                <a:solidFill>
                  <a:srgbClr val="113475"/>
                </a:solidFill>
                <a:latin typeface="Times New Roman"/>
                <a:cs typeface="Times New Roman"/>
              </a:rPr>
              <a:t>Requirements</a:t>
            </a:r>
            <a:r>
              <a:rPr sz="2441" b="1" spc="142" dirty="0">
                <a:solidFill>
                  <a:srgbClr val="113475"/>
                </a:solidFill>
                <a:latin typeface="Times New Roman"/>
                <a:cs typeface="Times New Roman"/>
              </a:rPr>
              <a:t> </a:t>
            </a:r>
            <a:r>
              <a:rPr sz="2441" b="1" dirty="0">
                <a:solidFill>
                  <a:srgbClr val="113475"/>
                </a:solidFill>
                <a:latin typeface="Times New Roman"/>
                <a:cs typeface="Times New Roman"/>
              </a:rPr>
              <a:t>for</a:t>
            </a:r>
            <a:r>
              <a:rPr sz="2441" b="1" spc="142" dirty="0">
                <a:solidFill>
                  <a:srgbClr val="113475"/>
                </a:solidFill>
                <a:latin typeface="Times New Roman"/>
                <a:cs typeface="Times New Roman"/>
              </a:rPr>
              <a:t> </a:t>
            </a:r>
            <a:r>
              <a:rPr sz="2441" b="1" dirty="0">
                <a:solidFill>
                  <a:srgbClr val="113475"/>
                </a:solidFill>
                <a:latin typeface="Times New Roman"/>
                <a:cs typeface="Times New Roman"/>
              </a:rPr>
              <a:t>Setting</a:t>
            </a:r>
            <a:r>
              <a:rPr sz="2441" b="1" spc="142" dirty="0">
                <a:solidFill>
                  <a:srgbClr val="113475"/>
                </a:solidFill>
                <a:latin typeface="Times New Roman"/>
                <a:cs typeface="Times New Roman"/>
              </a:rPr>
              <a:t> </a:t>
            </a:r>
            <a:r>
              <a:rPr sz="2441" b="1" dirty="0">
                <a:solidFill>
                  <a:srgbClr val="113475"/>
                </a:solidFill>
                <a:latin typeface="Times New Roman"/>
                <a:cs typeface="Times New Roman"/>
              </a:rPr>
              <a:t>Up</a:t>
            </a:r>
            <a:r>
              <a:rPr sz="2441" b="1" spc="135" dirty="0">
                <a:solidFill>
                  <a:srgbClr val="113475"/>
                </a:solidFill>
                <a:latin typeface="Times New Roman"/>
                <a:cs typeface="Times New Roman"/>
              </a:rPr>
              <a:t> </a:t>
            </a:r>
            <a:r>
              <a:rPr sz="2441" b="1" dirty="0">
                <a:solidFill>
                  <a:srgbClr val="113475"/>
                </a:solidFill>
                <a:latin typeface="Times New Roman"/>
                <a:cs typeface="Times New Roman"/>
              </a:rPr>
              <a:t>a</a:t>
            </a:r>
            <a:r>
              <a:rPr sz="2441" b="1" spc="142" dirty="0">
                <a:solidFill>
                  <a:srgbClr val="113475"/>
                </a:solidFill>
                <a:latin typeface="Times New Roman"/>
                <a:cs typeface="Times New Roman"/>
              </a:rPr>
              <a:t> </a:t>
            </a:r>
            <a:r>
              <a:rPr sz="2441" b="1" dirty="0">
                <a:solidFill>
                  <a:srgbClr val="113475"/>
                </a:solidFill>
                <a:latin typeface="Times New Roman"/>
                <a:cs typeface="Times New Roman"/>
              </a:rPr>
              <a:t>Banking</a:t>
            </a:r>
            <a:r>
              <a:rPr sz="2441" b="1" spc="142" dirty="0">
                <a:solidFill>
                  <a:srgbClr val="113475"/>
                </a:solidFill>
                <a:latin typeface="Times New Roman"/>
                <a:cs typeface="Times New Roman"/>
              </a:rPr>
              <a:t> </a:t>
            </a:r>
            <a:r>
              <a:rPr sz="2441" b="1" spc="-25" dirty="0">
                <a:solidFill>
                  <a:srgbClr val="113475"/>
                </a:solidFill>
                <a:latin typeface="Times New Roman"/>
                <a:cs typeface="Times New Roman"/>
              </a:rPr>
              <a:t>Unit (BU)</a:t>
            </a:r>
            <a:endParaRPr sz="2441" dirty="0">
              <a:latin typeface="Times New Roman"/>
              <a:cs typeface="Times New Roman"/>
            </a:endParaRPr>
          </a:p>
        </p:txBody>
      </p:sp>
      <p:graphicFrame>
        <p:nvGraphicFramePr>
          <p:cNvPr id="7" name="Table 6">
            <a:extLst>
              <a:ext uri="{FF2B5EF4-FFF2-40B4-BE49-F238E27FC236}">
                <a16:creationId xmlns:a16="http://schemas.microsoft.com/office/drawing/2014/main" id="{455C11FC-65B4-18C2-63CC-078A6AEFA7B6}"/>
              </a:ext>
            </a:extLst>
          </p:cNvPr>
          <p:cNvGraphicFramePr>
            <a:graphicFrameLocks noGrp="1"/>
          </p:cNvGraphicFramePr>
          <p:nvPr>
            <p:extLst>
              <p:ext uri="{D42A27DB-BD31-4B8C-83A1-F6EECF244321}">
                <p14:modId xmlns:p14="http://schemas.microsoft.com/office/powerpoint/2010/main" val="3183698498"/>
              </p:ext>
            </p:extLst>
          </p:nvPr>
        </p:nvGraphicFramePr>
        <p:xfrm>
          <a:off x="773759" y="1203650"/>
          <a:ext cx="10674902" cy="5323669"/>
        </p:xfrm>
        <a:graphic>
          <a:graphicData uri="http://schemas.openxmlformats.org/drawingml/2006/table">
            <a:tbl>
              <a:tblPr>
                <a:tableStyleId>{5C22544A-7EE6-4342-B048-85BDC9FD1C3A}</a:tableStyleId>
              </a:tblPr>
              <a:tblGrid>
                <a:gridCol w="2496468">
                  <a:extLst>
                    <a:ext uri="{9D8B030D-6E8A-4147-A177-3AD203B41FA5}">
                      <a16:colId xmlns:a16="http://schemas.microsoft.com/office/drawing/2014/main" val="3621372936"/>
                    </a:ext>
                  </a:extLst>
                </a:gridCol>
                <a:gridCol w="8178434">
                  <a:extLst>
                    <a:ext uri="{9D8B030D-6E8A-4147-A177-3AD203B41FA5}">
                      <a16:colId xmlns:a16="http://schemas.microsoft.com/office/drawing/2014/main" val="495885448"/>
                    </a:ext>
                  </a:extLst>
                </a:gridCol>
              </a:tblGrid>
              <a:tr h="224249">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Consideration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Description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251004522"/>
                  </a:ext>
                </a:extLst>
              </a:tr>
              <a:tr h="789746">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Eligibility to Set-up BU</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 Indian and Foreign Banks (including those not having a presence In India) are eligible to set up one IBU each at GIFT IFSC.</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Banks can set up their presence In GIFT IFSC In the form of a subsidiary (IBC) as well.</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032488362"/>
                  </a:ext>
                </a:extLst>
              </a:tr>
              <a:tr h="1121245">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Capital Requirement and Funding for BU</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 IBU: Minimum capital requirement of $20 Mn. is to be maintained at the parent bank on an unimpaired basis, i.e., not weakened or diminished.</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IBC: Parent bank shall provide necessary capital for the IBC, subject to a minimum of $50 Mn.</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Permitted to raise funds in foreign currency only from non-residents.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404722440"/>
                  </a:ext>
                </a:extLst>
              </a:tr>
              <a:tr h="44849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Exemption from Reserve Requirements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The liabilities of the IBU are exempt from both Cash Reserve Ratio (CRR) and Statutory Liquidity Ratio (SLR) requirements of RBI.</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136014357"/>
                  </a:ext>
                </a:extLst>
              </a:tr>
              <a:tr h="44849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LCR and NSFR Requirements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LCR and NSFR to/can be maintained at the parent level (with approval from the IFSCA).</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05663850"/>
                  </a:ext>
                </a:extLst>
              </a:tr>
              <a:tr h="896996">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Regulations of the Home Regulator</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 Required to comply with the directions/instructions issued by the home regulator (unless otherwise specified by the IFSCA).</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Further, required to follow AML, CFT, and KYC guidelines issued by IFSCA, as against the RBI guidelines.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432412996"/>
                  </a:ext>
                </a:extLst>
              </a:tr>
              <a:tr h="44849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Currency of Operations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Transactions in specified foreign currencies. Can maintain a Special Non-Resident Rupee Account (SNRR) for meeting administrative expenses.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510656745"/>
                  </a:ext>
                </a:extLst>
              </a:tr>
              <a:tr h="672747">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Operational Points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IFSCA has issued handbooks on the operational aspects of the IBU, focusing on products for the IBUs, mandatory staffing requirements – controlled functions, designated functions, governance body at the head office, outsourcing norms, etc.</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630888384"/>
                  </a:ext>
                </a:extLst>
              </a:tr>
            </a:tbl>
          </a:graphicData>
        </a:graphic>
      </p:graphicFrame>
      <p:sp>
        <p:nvSpPr>
          <p:cNvPr id="2" name="Date Placeholder 1">
            <a:extLst>
              <a:ext uri="{FF2B5EF4-FFF2-40B4-BE49-F238E27FC236}">
                <a16:creationId xmlns:a16="http://schemas.microsoft.com/office/drawing/2014/main" id="{51CC750A-F6D1-AD62-77C3-FCCA70AED166}"/>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AE191D42-DE2E-8352-1A19-AFFB1F3994A0}"/>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358919DC-0B32-83A1-F42D-EE20118BAAFC}"/>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26</a:t>
            </a:fld>
            <a:endParaRPr lang="en-US" altLang="en-US" dirty="0">
              <a:solidFill>
                <a:srgbClr val="000000"/>
              </a:solidFill>
            </a:endParaRPr>
          </a:p>
        </p:txBody>
      </p:sp>
    </p:spTree>
    <p:extLst>
      <p:ext uri="{BB962C8B-B14F-4D97-AF65-F5344CB8AC3E}">
        <p14:creationId xmlns:p14="http://schemas.microsoft.com/office/powerpoint/2010/main" val="3176983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96FE4-A0D8-885D-648A-7DCEFF81471F}"/>
            </a:ext>
          </a:extLst>
        </p:cNvPr>
        <p:cNvGrpSpPr/>
        <p:nvPr/>
      </p:nvGrpSpPr>
      <p:grpSpPr>
        <a:xfrm>
          <a:off x="0" y="0"/>
          <a:ext cx="0" cy="0"/>
          <a:chOff x="0" y="0"/>
          <a:chExt cx="0" cy="0"/>
        </a:xfrm>
      </p:grpSpPr>
      <p:sp>
        <p:nvSpPr>
          <p:cNvPr id="5" name="object 5">
            <a:extLst>
              <a:ext uri="{FF2B5EF4-FFF2-40B4-BE49-F238E27FC236}">
                <a16:creationId xmlns:a16="http://schemas.microsoft.com/office/drawing/2014/main" id="{3EE191C7-52ED-733D-C539-5DCB659ABE1C}"/>
              </a:ext>
            </a:extLst>
          </p:cNvPr>
          <p:cNvSpPr txBox="1"/>
          <p:nvPr/>
        </p:nvSpPr>
        <p:spPr>
          <a:xfrm>
            <a:off x="648329" y="592611"/>
            <a:ext cx="4850452" cy="397864"/>
          </a:xfrm>
          <a:prstGeom prst="rect">
            <a:avLst/>
          </a:prstGeom>
        </p:spPr>
        <p:txBody>
          <a:bodyPr vert="horz" wrap="square" lIns="0" tIns="22033" rIns="0" bIns="0" rtlCol="0">
            <a:spAutoFit/>
          </a:bodyPr>
          <a:lstStyle/>
          <a:p>
            <a:pPr marL="16321">
              <a:spcBef>
                <a:spcPts val="173"/>
              </a:spcBef>
            </a:pPr>
            <a:r>
              <a:rPr lang="en-IN" sz="2441" b="1" spc="-58" dirty="0">
                <a:solidFill>
                  <a:srgbClr val="113475"/>
                </a:solidFill>
                <a:latin typeface="Times New Roman"/>
                <a:cs typeface="Times New Roman"/>
              </a:rPr>
              <a:t>Advantages</a:t>
            </a:r>
            <a:r>
              <a:rPr sz="2441" b="1" spc="-58" dirty="0">
                <a:solidFill>
                  <a:srgbClr val="113475"/>
                </a:solidFill>
                <a:latin typeface="Times New Roman"/>
                <a:cs typeface="Times New Roman"/>
              </a:rPr>
              <a:t> </a:t>
            </a:r>
            <a:r>
              <a:rPr sz="2441" b="1" spc="-25" dirty="0">
                <a:solidFill>
                  <a:srgbClr val="113475"/>
                </a:solidFill>
                <a:latin typeface="Times New Roman"/>
                <a:cs typeface="Times New Roman"/>
              </a:rPr>
              <a:t>for</a:t>
            </a:r>
            <a:r>
              <a:rPr sz="2441" b="1" spc="-52" dirty="0">
                <a:solidFill>
                  <a:srgbClr val="113475"/>
                </a:solidFill>
                <a:latin typeface="Times New Roman"/>
                <a:cs typeface="Times New Roman"/>
              </a:rPr>
              <a:t> </a:t>
            </a:r>
            <a:r>
              <a:rPr sz="2441" b="1" spc="-13" dirty="0">
                <a:solidFill>
                  <a:srgbClr val="113475"/>
                </a:solidFill>
                <a:latin typeface="Times New Roman"/>
                <a:cs typeface="Times New Roman"/>
              </a:rPr>
              <a:t>Foreign</a:t>
            </a:r>
            <a:r>
              <a:rPr sz="2441" b="1" spc="-58" dirty="0">
                <a:solidFill>
                  <a:srgbClr val="113475"/>
                </a:solidFill>
                <a:latin typeface="Times New Roman"/>
                <a:cs typeface="Times New Roman"/>
              </a:rPr>
              <a:t> </a:t>
            </a:r>
            <a:r>
              <a:rPr sz="2441" b="1" spc="-13" dirty="0">
                <a:solidFill>
                  <a:srgbClr val="113475"/>
                </a:solidFill>
                <a:latin typeface="Times New Roman"/>
                <a:cs typeface="Times New Roman"/>
              </a:rPr>
              <a:t>Banks</a:t>
            </a:r>
            <a:endParaRPr sz="2441" dirty="0">
              <a:latin typeface="Times New Roman"/>
              <a:cs typeface="Times New Roman"/>
            </a:endParaRPr>
          </a:p>
        </p:txBody>
      </p:sp>
      <p:graphicFrame>
        <p:nvGraphicFramePr>
          <p:cNvPr id="7" name="Table 6">
            <a:extLst>
              <a:ext uri="{FF2B5EF4-FFF2-40B4-BE49-F238E27FC236}">
                <a16:creationId xmlns:a16="http://schemas.microsoft.com/office/drawing/2014/main" id="{3781A646-AD80-0C70-850B-1F933EC69DA8}"/>
              </a:ext>
            </a:extLst>
          </p:cNvPr>
          <p:cNvGraphicFramePr>
            <a:graphicFrameLocks noGrp="1"/>
          </p:cNvGraphicFramePr>
          <p:nvPr>
            <p:extLst>
              <p:ext uri="{D42A27DB-BD31-4B8C-83A1-F6EECF244321}">
                <p14:modId xmlns:p14="http://schemas.microsoft.com/office/powerpoint/2010/main" val="2012582204"/>
              </p:ext>
            </p:extLst>
          </p:nvPr>
        </p:nvGraphicFramePr>
        <p:xfrm>
          <a:off x="718456" y="1284547"/>
          <a:ext cx="10748865" cy="4167644"/>
        </p:xfrm>
        <a:graphic>
          <a:graphicData uri="http://schemas.openxmlformats.org/drawingml/2006/table">
            <a:tbl>
              <a:tblPr>
                <a:tableStyleId>{5C22544A-7EE6-4342-B048-85BDC9FD1C3A}</a:tableStyleId>
              </a:tblPr>
              <a:tblGrid>
                <a:gridCol w="2640564">
                  <a:extLst>
                    <a:ext uri="{9D8B030D-6E8A-4147-A177-3AD203B41FA5}">
                      <a16:colId xmlns:a16="http://schemas.microsoft.com/office/drawing/2014/main" val="2866722251"/>
                    </a:ext>
                  </a:extLst>
                </a:gridCol>
                <a:gridCol w="8108301">
                  <a:extLst>
                    <a:ext uri="{9D8B030D-6E8A-4147-A177-3AD203B41FA5}">
                      <a16:colId xmlns:a16="http://schemas.microsoft.com/office/drawing/2014/main" val="1144299168"/>
                    </a:ext>
                  </a:extLst>
                </a:gridCol>
              </a:tblGrid>
              <a:tr h="112550">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Consideration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Description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extLst>
                  <a:ext uri="{0D108BD9-81ED-4DB2-BD59-A6C34878D82A}">
                    <a16:rowId xmlns:a16="http://schemas.microsoft.com/office/drawing/2014/main" val="456544774"/>
                  </a:ext>
                </a:extLst>
              </a:tr>
              <a:tr h="1011206">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External Commercial Borrowings (ECBs) to Indian companies</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 GIFT IFSC is considered an offshore jurisdiction from an Indian Exchange control perspective, allowing IBUs to undertake ECB arrangements with Indian entities.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- 10-year tax holiday, resulting in no tax grossing up for borrowers and thereby leading to reduced cost of borrowing (subject to nil withholding certificate of IBUs).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Competitive business advantage over the banks providing ECB from a foreign jurisdiction.</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extLst>
                  <a:ext uri="{0D108BD9-81ED-4DB2-BD59-A6C34878D82A}">
                    <a16:rowId xmlns:a16="http://schemas.microsoft.com/office/drawing/2014/main" val="117490624"/>
                  </a:ext>
                </a:extLst>
              </a:tr>
              <a:tr h="1011206">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Non-Deliverable Forward (NDF)</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 Banks set up in India are restricted from offering NDF contracts in India or outside as per the RBI regulations.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GIFT IFSC being outside the purview of RBI, NDF contracts can be offered out of the IBU to non-residents. Also, having an IBU permits other Indian branches of the parent bank to offer NDF to Indian residents.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This will offer enhanced currency hedging opportunities to customers.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extLst>
                  <a:ext uri="{0D108BD9-81ED-4DB2-BD59-A6C34878D82A}">
                    <a16:rowId xmlns:a16="http://schemas.microsoft.com/office/drawing/2014/main" val="3561322564"/>
                  </a:ext>
                </a:extLst>
              </a:tr>
              <a:tr h="842670">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Acquisition Financing</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 ECB regulations do not permit lending for equity investments.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India’s Finance Budget 2023 permitted acquisition financing by IBUs of foreign banks in GIFT IFSC.</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Addressing this regulatory hurdle, GIFT IFSC potentially assists in reducing the cost of financing for equity investments.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extLst>
                  <a:ext uri="{0D108BD9-81ED-4DB2-BD59-A6C34878D82A}">
                    <a16:rowId xmlns:a16="http://schemas.microsoft.com/office/drawing/2014/main" val="614720549"/>
                  </a:ext>
                </a:extLst>
              </a:tr>
            </a:tbl>
          </a:graphicData>
        </a:graphic>
      </p:graphicFrame>
      <p:sp>
        <p:nvSpPr>
          <p:cNvPr id="2" name="Date Placeholder 1">
            <a:extLst>
              <a:ext uri="{FF2B5EF4-FFF2-40B4-BE49-F238E27FC236}">
                <a16:creationId xmlns:a16="http://schemas.microsoft.com/office/drawing/2014/main" id="{E98681F3-8811-1CD7-AA0B-EC78E4561C8A}"/>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59635CE2-F552-7161-E65E-BA29643D9739}"/>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B5C7D4B4-4364-BEEB-401D-B34CB7E2F0A9}"/>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27</a:t>
            </a:fld>
            <a:endParaRPr lang="en-US" altLang="en-US" dirty="0">
              <a:solidFill>
                <a:srgbClr val="000000"/>
              </a:solidFill>
            </a:endParaRPr>
          </a:p>
        </p:txBody>
      </p:sp>
    </p:spTree>
    <p:extLst>
      <p:ext uri="{BB962C8B-B14F-4D97-AF65-F5344CB8AC3E}">
        <p14:creationId xmlns:p14="http://schemas.microsoft.com/office/powerpoint/2010/main" val="1254961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648329" y="592611"/>
            <a:ext cx="4850452" cy="397864"/>
          </a:xfrm>
          <a:prstGeom prst="rect">
            <a:avLst/>
          </a:prstGeom>
        </p:spPr>
        <p:txBody>
          <a:bodyPr vert="horz" wrap="square" lIns="0" tIns="22033" rIns="0" bIns="0" rtlCol="0">
            <a:spAutoFit/>
          </a:bodyPr>
          <a:lstStyle/>
          <a:p>
            <a:pPr marL="16321">
              <a:spcBef>
                <a:spcPts val="173"/>
              </a:spcBef>
            </a:pPr>
            <a:r>
              <a:rPr lang="en-IN" sz="2441" b="1" spc="-58" dirty="0">
                <a:solidFill>
                  <a:srgbClr val="113475"/>
                </a:solidFill>
                <a:latin typeface="Times New Roman"/>
                <a:cs typeface="Times New Roman"/>
              </a:rPr>
              <a:t>Advantages</a:t>
            </a:r>
            <a:r>
              <a:rPr sz="2441" b="1" spc="-58" dirty="0">
                <a:solidFill>
                  <a:srgbClr val="113475"/>
                </a:solidFill>
                <a:latin typeface="Times New Roman"/>
                <a:cs typeface="Times New Roman"/>
              </a:rPr>
              <a:t> </a:t>
            </a:r>
            <a:r>
              <a:rPr sz="2441" b="1" spc="-25" dirty="0">
                <a:solidFill>
                  <a:srgbClr val="113475"/>
                </a:solidFill>
                <a:latin typeface="Times New Roman"/>
                <a:cs typeface="Times New Roman"/>
              </a:rPr>
              <a:t>for</a:t>
            </a:r>
            <a:r>
              <a:rPr sz="2441" b="1" spc="-52" dirty="0">
                <a:solidFill>
                  <a:srgbClr val="113475"/>
                </a:solidFill>
                <a:latin typeface="Times New Roman"/>
                <a:cs typeface="Times New Roman"/>
              </a:rPr>
              <a:t> </a:t>
            </a:r>
            <a:r>
              <a:rPr sz="2441" b="1" spc="-13" dirty="0">
                <a:solidFill>
                  <a:srgbClr val="113475"/>
                </a:solidFill>
                <a:latin typeface="Times New Roman"/>
                <a:cs typeface="Times New Roman"/>
              </a:rPr>
              <a:t>Foreign</a:t>
            </a:r>
            <a:r>
              <a:rPr sz="2441" b="1" spc="-58" dirty="0">
                <a:solidFill>
                  <a:srgbClr val="113475"/>
                </a:solidFill>
                <a:latin typeface="Times New Roman"/>
                <a:cs typeface="Times New Roman"/>
              </a:rPr>
              <a:t> </a:t>
            </a:r>
            <a:r>
              <a:rPr sz="2441" b="1" spc="-13" dirty="0">
                <a:solidFill>
                  <a:srgbClr val="113475"/>
                </a:solidFill>
                <a:latin typeface="Times New Roman"/>
                <a:cs typeface="Times New Roman"/>
              </a:rPr>
              <a:t>Banks</a:t>
            </a:r>
            <a:endParaRPr sz="2441" dirty="0">
              <a:latin typeface="Times New Roman"/>
              <a:cs typeface="Times New Roman"/>
            </a:endParaRPr>
          </a:p>
        </p:txBody>
      </p:sp>
      <p:graphicFrame>
        <p:nvGraphicFramePr>
          <p:cNvPr id="7" name="Table 6">
            <a:extLst>
              <a:ext uri="{FF2B5EF4-FFF2-40B4-BE49-F238E27FC236}">
                <a16:creationId xmlns:a16="http://schemas.microsoft.com/office/drawing/2014/main" id="{AB81FF19-0491-B5BD-9DB5-3B3799DBB092}"/>
              </a:ext>
            </a:extLst>
          </p:cNvPr>
          <p:cNvGraphicFramePr>
            <a:graphicFrameLocks noGrp="1"/>
          </p:cNvGraphicFramePr>
          <p:nvPr>
            <p:extLst>
              <p:ext uri="{D42A27DB-BD31-4B8C-83A1-F6EECF244321}">
                <p14:modId xmlns:p14="http://schemas.microsoft.com/office/powerpoint/2010/main" val="1511905160"/>
              </p:ext>
            </p:extLst>
          </p:nvPr>
        </p:nvGraphicFramePr>
        <p:xfrm>
          <a:off x="721568" y="1399593"/>
          <a:ext cx="10748865" cy="3679964"/>
        </p:xfrm>
        <a:graphic>
          <a:graphicData uri="http://schemas.openxmlformats.org/drawingml/2006/table">
            <a:tbl>
              <a:tblPr>
                <a:tableStyleId>{5C22544A-7EE6-4342-B048-85BDC9FD1C3A}</a:tableStyleId>
              </a:tblPr>
              <a:tblGrid>
                <a:gridCol w="2584581">
                  <a:extLst>
                    <a:ext uri="{9D8B030D-6E8A-4147-A177-3AD203B41FA5}">
                      <a16:colId xmlns:a16="http://schemas.microsoft.com/office/drawing/2014/main" val="2866722251"/>
                    </a:ext>
                  </a:extLst>
                </a:gridCol>
                <a:gridCol w="8164284">
                  <a:extLst>
                    <a:ext uri="{9D8B030D-6E8A-4147-A177-3AD203B41FA5}">
                      <a16:colId xmlns:a16="http://schemas.microsoft.com/office/drawing/2014/main" val="1144299168"/>
                    </a:ext>
                  </a:extLst>
                </a:gridCol>
              </a:tblGrid>
              <a:tr h="168533">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Consideration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Description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extLst>
                  <a:ext uri="{0D108BD9-81ED-4DB2-BD59-A6C34878D82A}">
                    <a16:rowId xmlns:a16="http://schemas.microsoft.com/office/drawing/2014/main" val="456544774"/>
                  </a:ext>
                </a:extLst>
              </a:tr>
              <a:tr h="505602">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Foreign Portfolio Investment (FPI)</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 Foreign banks operating banking units in GIFT IFSC can register themselves as FPIs and invest in the Indian Capital Markets.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Enjoy concessional income-tax rates applicable to FPIs.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extLst>
                  <a:ext uri="{0D108BD9-81ED-4DB2-BD59-A6C34878D82A}">
                    <a16:rowId xmlns:a16="http://schemas.microsoft.com/office/drawing/2014/main" val="823801912"/>
                  </a:ext>
                </a:extLst>
              </a:tr>
              <a:tr h="151680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Participatory Notes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 Offshore derivative investments (ODIs) are permitted to be issued by the FPIs set up in the GIFT IFSC, with equity shares or debt securities as underlying assets.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Foreign banks operating an IBU in GIFT City and having an FPI license can issue ODIs to offshore investors under the SEBI FPI Regulations.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ODIs from GIFT IFSC can be issued with the following as the underlying assets: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a. Indian Government Bonds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b. State Development Loans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 Securities listed in section 2(h)(i) of the Securities Contract (Regulation) Act, 1956 (i.e., Indian corporate bonds, Indian equities, etc.).</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extLst>
                  <a:ext uri="{0D108BD9-81ED-4DB2-BD59-A6C34878D82A}">
                    <a16:rowId xmlns:a16="http://schemas.microsoft.com/office/drawing/2014/main" val="853330523"/>
                  </a:ext>
                </a:extLst>
              </a:tr>
              <a:tr h="337069">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Aircraft and Ship Leasing</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Foreign banks, having an IBU in GIFT IFSC, can provide finance for undertaking ship leasing and aircraft leasing activities.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591" marR="5591" marT="5591" marB="0" anchor="ctr"/>
                </a:tc>
                <a:extLst>
                  <a:ext uri="{0D108BD9-81ED-4DB2-BD59-A6C34878D82A}">
                    <a16:rowId xmlns:a16="http://schemas.microsoft.com/office/drawing/2014/main" val="4276745738"/>
                  </a:ext>
                </a:extLst>
              </a:tr>
            </a:tbl>
          </a:graphicData>
        </a:graphic>
      </p:graphicFrame>
      <p:sp>
        <p:nvSpPr>
          <p:cNvPr id="2" name="Date Placeholder 1">
            <a:extLst>
              <a:ext uri="{FF2B5EF4-FFF2-40B4-BE49-F238E27FC236}">
                <a16:creationId xmlns:a16="http://schemas.microsoft.com/office/drawing/2014/main" id="{94724DEA-0296-944A-A726-6269AD3B6ACF}"/>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5B813D7D-4201-CBF5-D97E-C197F1BDC41A}"/>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EBE790D3-4AE4-FC21-1A1D-C32DE1DBCCE9}"/>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28</a:t>
            </a:fld>
            <a:endParaRPr lang="en-US" altLang="en-US" dirty="0">
              <a:solidFill>
                <a:srgbClr val="000000"/>
              </a:solidFill>
            </a:endParaRPr>
          </a:p>
        </p:txBody>
      </p:sp>
    </p:spTree>
    <p:extLst>
      <p:ext uri="{BB962C8B-B14F-4D97-AF65-F5344CB8AC3E}">
        <p14:creationId xmlns:p14="http://schemas.microsoft.com/office/powerpoint/2010/main" val="2280951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p:nvPr/>
        </p:nvSpPr>
        <p:spPr>
          <a:xfrm>
            <a:off x="1063433" y="437852"/>
            <a:ext cx="3769823" cy="453135"/>
          </a:xfrm>
          <a:prstGeom prst="rect">
            <a:avLst/>
          </a:prstGeom>
        </p:spPr>
        <p:txBody>
          <a:bodyPr vert="horz" wrap="square" lIns="0" tIns="22033" rIns="0" bIns="0" rtlCol="0">
            <a:spAutoFit/>
          </a:bodyPr>
          <a:lstStyle/>
          <a:p>
            <a:pPr marL="16321">
              <a:spcBef>
                <a:spcPts val="173"/>
              </a:spcBef>
            </a:pPr>
            <a:r>
              <a:rPr sz="2800" b="1" dirty="0">
                <a:solidFill>
                  <a:srgbClr val="113475"/>
                </a:solidFill>
                <a:latin typeface="Times New Roman"/>
                <a:cs typeface="Times New Roman"/>
              </a:rPr>
              <a:t>Insurance</a:t>
            </a:r>
            <a:r>
              <a:rPr sz="2800" b="1" spc="-71" dirty="0">
                <a:solidFill>
                  <a:srgbClr val="113475"/>
                </a:solidFill>
                <a:latin typeface="Times New Roman"/>
                <a:cs typeface="Times New Roman"/>
              </a:rPr>
              <a:t> </a:t>
            </a:r>
            <a:r>
              <a:rPr sz="2800" b="1" dirty="0">
                <a:solidFill>
                  <a:srgbClr val="113475"/>
                </a:solidFill>
                <a:latin typeface="Times New Roman"/>
                <a:cs typeface="Times New Roman"/>
              </a:rPr>
              <a:t>in</a:t>
            </a:r>
            <a:r>
              <a:rPr sz="2800" b="1" spc="-71" dirty="0">
                <a:solidFill>
                  <a:srgbClr val="113475"/>
                </a:solidFill>
                <a:latin typeface="Times New Roman"/>
                <a:cs typeface="Times New Roman"/>
              </a:rPr>
              <a:t> </a:t>
            </a:r>
            <a:r>
              <a:rPr sz="2800" b="1" spc="-199" dirty="0">
                <a:solidFill>
                  <a:srgbClr val="113475"/>
                </a:solidFill>
                <a:latin typeface="Times New Roman"/>
                <a:cs typeface="Times New Roman"/>
              </a:rPr>
              <a:t>GIFT</a:t>
            </a:r>
            <a:r>
              <a:rPr sz="2800" b="1" spc="-71" dirty="0">
                <a:solidFill>
                  <a:srgbClr val="113475"/>
                </a:solidFill>
                <a:latin typeface="Times New Roman"/>
                <a:cs typeface="Times New Roman"/>
              </a:rPr>
              <a:t> </a:t>
            </a:r>
            <a:r>
              <a:rPr sz="2800" b="1" spc="-109" dirty="0">
                <a:solidFill>
                  <a:srgbClr val="113475"/>
                </a:solidFill>
                <a:latin typeface="Times New Roman"/>
                <a:cs typeface="Times New Roman"/>
              </a:rPr>
              <a:t>IFSC</a:t>
            </a:r>
            <a:endParaRPr sz="2800" dirty="0">
              <a:latin typeface="Times New Roman"/>
              <a:cs typeface="Times New Roman"/>
            </a:endParaRPr>
          </a:p>
        </p:txBody>
      </p:sp>
      <p:sp>
        <p:nvSpPr>
          <p:cNvPr id="9" name="object 9"/>
          <p:cNvSpPr txBox="1"/>
          <p:nvPr/>
        </p:nvSpPr>
        <p:spPr>
          <a:xfrm>
            <a:off x="1023110" y="2881393"/>
            <a:ext cx="4015659" cy="33304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Eligibility</a:t>
            </a:r>
            <a:r>
              <a:rPr sz="2057" b="1" spc="-103" dirty="0">
                <a:solidFill>
                  <a:srgbClr val="EB8B00"/>
                </a:solidFill>
                <a:latin typeface="Times New Roman"/>
                <a:cs typeface="Times New Roman"/>
              </a:rPr>
              <a:t> </a:t>
            </a:r>
            <a:r>
              <a:rPr sz="2057" b="1" spc="-13" dirty="0">
                <a:solidFill>
                  <a:srgbClr val="EB8B00"/>
                </a:solidFill>
                <a:latin typeface="Times New Roman"/>
                <a:cs typeface="Times New Roman"/>
              </a:rPr>
              <a:t>and</a:t>
            </a:r>
            <a:r>
              <a:rPr sz="2057" b="1" spc="-103" dirty="0">
                <a:solidFill>
                  <a:srgbClr val="EB8B00"/>
                </a:solidFill>
                <a:latin typeface="Times New Roman"/>
                <a:cs typeface="Times New Roman"/>
              </a:rPr>
              <a:t> </a:t>
            </a:r>
            <a:r>
              <a:rPr sz="2057" b="1" dirty="0">
                <a:solidFill>
                  <a:srgbClr val="EB8B00"/>
                </a:solidFill>
                <a:latin typeface="Times New Roman"/>
                <a:cs typeface="Times New Roman"/>
              </a:rPr>
              <a:t>permissible</a:t>
            </a:r>
            <a:r>
              <a:rPr sz="2057" b="1" spc="-103" dirty="0">
                <a:solidFill>
                  <a:srgbClr val="EB8B00"/>
                </a:solidFill>
                <a:latin typeface="Times New Roman"/>
                <a:cs typeface="Times New Roman"/>
              </a:rPr>
              <a:t> </a:t>
            </a:r>
            <a:r>
              <a:rPr sz="2057" b="1" spc="-13" dirty="0">
                <a:solidFill>
                  <a:srgbClr val="EB8B00"/>
                </a:solidFill>
                <a:latin typeface="Times New Roman"/>
                <a:cs typeface="Times New Roman"/>
              </a:rPr>
              <a:t>activities</a:t>
            </a:r>
            <a:endParaRPr sz="2057" dirty="0">
              <a:latin typeface="Times New Roman"/>
              <a:cs typeface="Times New Roman"/>
            </a:endParaRPr>
          </a:p>
        </p:txBody>
      </p:sp>
      <p:sp>
        <p:nvSpPr>
          <p:cNvPr id="18" name="object 18"/>
          <p:cNvSpPr txBox="1"/>
          <p:nvPr/>
        </p:nvSpPr>
        <p:spPr>
          <a:xfrm>
            <a:off x="1008727" y="954205"/>
            <a:ext cx="10533240" cy="1591361"/>
          </a:xfrm>
          <a:prstGeom prst="rect">
            <a:avLst/>
          </a:prstGeom>
        </p:spPr>
        <p:txBody>
          <a:bodyPr vert="horz" wrap="square" lIns="0" tIns="199926" rIns="0" bIns="0" rtlCol="0">
            <a:spAutoFit/>
          </a:bodyPr>
          <a:lstStyle/>
          <a:p>
            <a:pPr marL="21218">
              <a:spcBef>
                <a:spcPts val="1575"/>
              </a:spcBef>
            </a:pPr>
            <a:r>
              <a:rPr sz="2800" b="1" spc="-13" dirty="0">
                <a:solidFill>
                  <a:srgbClr val="EB8B00"/>
                </a:solidFill>
                <a:latin typeface="Times New Roman"/>
                <a:cs typeface="Times New Roman"/>
              </a:rPr>
              <a:t>Overview</a:t>
            </a:r>
            <a:endParaRPr sz="2800" dirty="0">
              <a:latin typeface="Times New Roman"/>
              <a:cs typeface="Times New Roman"/>
            </a:endParaRPr>
          </a:p>
          <a:p>
            <a:pPr marL="16321" marR="6528" algn="just">
              <a:lnSpc>
                <a:spcPct val="125000"/>
              </a:lnSpc>
              <a:spcBef>
                <a:spcPts val="514"/>
              </a:spcBef>
            </a:pPr>
            <a:r>
              <a:rPr sz="1600" spc="-142" dirty="0">
                <a:latin typeface="Times New Roman"/>
                <a:cs typeface="Times New Roman"/>
              </a:rPr>
              <a:t>IFSCA</a:t>
            </a:r>
            <a:r>
              <a:rPr sz="1600" spc="58" dirty="0">
                <a:latin typeface="Times New Roman"/>
                <a:cs typeface="Times New Roman"/>
              </a:rPr>
              <a:t> </a:t>
            </a:r>
            <a:r>
              <a:rPr sz="1600" spc="-13" dirty="0">
                <a:latin typeface="Times New Roman"/>
                <a:cs typeface="Times New Roman"/>
              </a:rPr>
              <a:t>(Registration</a:t>
            </a:r>
            <a:r>
              <a:rPr sz="1600" spc="-64" dirty="0">
                <a:latin typeface="Times New Roman"/>
                <a:cs typeface="Times New Roman"/>
              </a:rPr>
              <a:t> </a:t>
            </a:r>
            <a:r>
              <a:rPr sz="1600" spc="-77" dirty="0">
                <a:latin typeface="Times New Roman"/>
                <a:cs typeface="Times New Roman"/>
              </a:rPr>
              <a:t>of</a:t>
            </a:r>
            <a:r>
              <a:rPr sz="1600" spc="-6" dirty="0">
                <a:latin typeface="Times New Roman"/>
                <a:cs typeface="Times New Roman"/>
              </a:rPr>
              <a:t> </a:t>
            </a:r>
            <a:r>
              <a:rPr sz="1600" dirty="0">
                <a:latin typeface="Times New Roman"/>
                <a:cs typeface="Times New Roman"/>
              </a:rPr>
              <a:t>Insurance</a:t>
            </a:r>
            <a:r>
              <a:rPr sz="1600" spc="-77" dirty="0">
                <a:latin typeface="Times New Roman"/>
                <a:cs typeface="Times New Roman"/>
              </a:rPr>
              <a:t> </a:t>
            </a:r>
            <a:r>
              <a:rPr sz="1600" spc="-25" dirty="0">
                <a:latin typeface="Times New Roman"/>
                <a:cs typeface="Times New Roman"/>
              </a:rPr>
              <a:t>Business)</a:t>
            </a:r>
            <a:r>
              <a:rPr sz="1600" spc="-32" dirty="0">
                <a:latin typeface="Times New Roman"/>
                <a:cs typeface="Times New Roman"/>
              </a:rPr>
              <a:t> </a:t>
            </a:r>
            <a:r>
              <a:rPr sz="1600" spc="-25" dirty="0">
                <a:latin typeface="Times New Roman"/>
                <a:cs typeface="Times New Roman"/>
              </a:rPr>
              <a:t>Regulations,</a:t>
            </a:r>
            <a:r>
              <a:rPr sz="1600" dirty="0">
                <a:latin typeface="Times New Roman"/>
                <a:cs typeface="Times New Roman"/>
              </a:rPr>
              <a:t> </a:t>
            </a:r>
            <a:r>
              <a:rPr sz="1600" spc="-77" dirty="0">
                <a:latin typeface="Times New Roman"/>
                <a:cs typeface="Times New Roman"/>
              </a:rPr>
              <a:t>2021</a:t>
            </a:r>
            <a:r>
              <a:rPr sz="1600" spc="-6" dirty="0">
                <a:latin typeface="Times New Roman"/>
                <a:cs typeface="Times New Roman"/>
              </a:rPr>
              <a:t> </a:t>
            </a:r>
            <a:r>
              <a:rPr sz="1600" spc="-13" dirty="0">
                <a:latin typeface="Times New Roman"/>
                <a:cs typeface="Times New Roman"/>
              </a:rPr>
              <a:t>have</a:t>
            </a:r>
            <a:r>
              <a:rPr sz="1600" spc="-6" dirty="0">
                <a:latin typeface="Times New Roman"/>
                <a:cs typeface="Times New Roman"/>
              </a:rPr>
              <a:t> </a:t>
            </a:r>
            <a:r>
              <a:rPr sz="1600" dirty="0">
                <a:latin typeface="Times New Roman"/>
                <a:cs typeface="Times New Roman"/>
              </a:rPr>
              <a:t>been</a:t>
            </a:r>
            <a:r>
              <a:rPr sz="1600" spc="-6" dirty="0">
                <a:latin typeface="Times New Roman"/>
                <a:cs typeface="Times New Roman"/>
              </a:rPr>
              <a:t> </a:t>
            </a:r>
            <a:r>
              <a:rPr sz="1600" dirty="0">
                <a:latin typeface="Times New Roman"/>
                <a:cs typeface="Times New Roman"/>
              </a:rPr>
              <a:t>issued in</a:t>
            </a:r>
            <a:r>
              <a:rPr sz="1600" spc="-6" dirty="0">
                <a:latin typeface="Times New Roman"/>
                <a:cs typeface="Times New Roman"/>
              </a:rPr>
              <a:t> </a:t>
            </a:r>
            <a:r>
              <a:rPr sz="1600" spc="-13" dirty="0">
                <a:latin typeface="Times New Roman"/>
                <a:cs typeface="Times New Roman"/>
              </a:rPr>
              <a:t>October</a:t>
            </a:r>
            <a:r>
              <a:rPr sz="1600" spc="-6" dirty="0">
                <a:latin typeface="Times New Roman"/>
                <a:cs typeface="Times New Roman"/>
              </a:rPr>
              <a:t> </a:t>
            </a:r>
            <a:r>
              <a:rPr sz="1600" spc="-71" dirty="0">
                <a:latin typeface="Times New Roman"/>
                <a:cs typeface="Times New Roman"/>
              </a:rPr>
              <a:t>2021,</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spc="-13" dirty="0">
                <a:latin typeface="Times New Roman"/>
                <a:cs typeface="Times New Roman"/>
              </a:rPr>
              <a:t>replace</a:t>
            </a:r>
            <a:r>
              <a:rPr sz="1600" spc="-6" dirty="0">
                <a:latin typeface="Times New Roman"/>
                <a:cs typeface="Times New Roman"/>
              </a:rPr>
              <a:t> </a:t>
            </a:r>
            <a:r>
              <a:rPr sz="1600" dirty="0">
                <a:latin typeface="Times New Roman"/>
                <a:cs typeface="Times New Roman"/>
              </a:rPr>
              <a:t>the </a:t>
            </a:r>
            <a:r>
              <a:rPr sz="1600" spc="-142" dirty="0">
                <a:latin typeface="Times New Roman"/>
                <a:cs typeface="Times New Roman"/>
              </a:rPr>
              <a:t>IRDAI</a:t>
            </a:r>
            <a:r>
              <a:rPr sz="1600" spc="58" dirty="0">
                <a:latin typeface="Times New Roman"/>
                <a:cs typeface="Times New Roman"/>
              </a:rPr>
              <a:t> </a:t>
            </a:r>
            <a:r>
              <a:rPr sz="1600" spc="-96" dirty="0">
                <a:latin typeface="Times New Roman"/>
                <a:cs typeface="Times New Roman"/>
              </a:rPr>
              <a:t>IIO</a:t>
            </a:r>
            <a:r>
              <a:rPr sz="1600" spc="19" dirty="0">
                <a:latin typeface="Times New Roman"/>
                <a:cs typeface="Times New Roman"/>
              </a:rPr>
              <a:t> </a:t>
            </a:r>
            <a:r>
              <a:rPr sz="1600" spc="-13" dirty="0">
                <a:latin typeface="Times New Roman"/>
                <a:cs typeface="Times New Roman"/>
              </a:rPr>
              <a:t>Guidelines. </a:t>
            </a:r>
            <a:r>
              <a:rPr sz="1600" dirty="0">
                <a:latin typeface="Times New Roman"/>
                <a:cs typeface="Times New Roman"/>
              </a:rPr>
              <a:t>With</a:t>
            </a:r>
            <a:r>
              <a:rPr sz="1600" spc="142" dirty="0">
                <a:latin typeface="Times New Roman"/>
                <a:cs typeface="Times New Roman"/>
              </a:rPr>
              <a:t> </a:t>
            </a:r>
            <a:r>
              <a:rPr sz="1600" dirty="0">
                <a:latin typeface="Times New Roman"/>
                <a:cs typeface="Times New Roman"/>
              </a:rPr>
              <a:t>the</a:t>
            </a:r>
            <a:r>
              <a:rPr sz="1600" spc="142" dirty="0">
                <a:latin typeface="Times New Roman"/>
                <a:cs typeface="Times New Roman"/>
              </a:rPr>
              <a:t> </a:t>
            </a:r>
            <a:r>
              <a:rPr sz="1600" dirty="0">
                <a:latin typeface="Times New Roman"/>
                <a:cs typeface="Times New Roman"/>
              </a:rPr>
              <a:t>flexibility</a:t>
            </a:r>
            <a:r>
              <a:rPr sz="1600" spc="142" dirty="0">
                <a:latin typeface="Times New Roman"/>
                <a:cs typeface="Times New Roman"/>
              </a:rPr>
              <a:t> </a:t>
            </a:r>
            <a:r>
              <a:rPr sz="1600" dirty="0">
                <a:latin typeface="Times New Roman"/>
                <a:cs typeface="Times New Roman"/>
              </a:rPr>
              <a:t>accorded</a:t>
            </a:r>
            <a:r>
              <a:rPr sz="1600" spc="142" dirty="0">
                <a:latin typeface="Times New Roman"/>
                <a:cs typeface="Times New Roman"/>
              </a:rPr>
              <a:t> </a:t>
            </a:r>
            <a:r>
              <a:rPr sz="1600" dirty="0">
                <a:latin typeface="Times New Roman"/>
                <a:cs typeface="Times New Roman"/>
              </a:rPr>
              <a:t>to</a:t>
            </a:r>
            <a:r>
              <a:rPr sz="1600" spc="146" dirty="0">
                <a:latin typeface="Times New Roman"/>
                <a:cs typeface="Times New Roman"/>
              </a:rPr>
              <a:t> </a:t>
            </a:r>
            <a:r>
              <a:rPr sz="1600" dirty="0">
                <a:latin typeface="Times New Roman"/>
                <a:cs typeface="Times New Roman"/>
              </a:rPr>
              <a:t>Insurance</a:t>
            </a:r>
            <a:r>
              <a:rPr sz="1600" spc="142" dirty="0">
                <a:latin typeface="Times New Roman"/>
                <a:cs typeface="Times New Roman"/>
              </a:rPr>
              <a:t> </a:t>
            </a:r>
            <a:r>
              <a:rPr sz="1600" dirty="0">
                <a:latin typeface="Times New Roman"/>
                <a:cs typeface="Times New Roman"/>
              </a:rPr>
              <a:t>Intermediaries</a:t>
            </a:r>
            <a:r>
              <a:rPr sz="1600" spc="142" dirty="0">
                <a:latin typeface="Times New Roman"/>
                <a:cs typeface="Times New Roman"/>
              </a:rPr>
              <a:t> </a:t>
            </a:r>
            <a:r>
              <a:rPr sz="1600" dirty="0">
                <a:latin typeface="Times New Roman"/>
                <a:cs typeface="Times New Roman"/>
              </a:rPr>
              <a:t>(IIOs)</a:t>
            </a:r>
            <a:r>
              <a:rPr sz="1600" spc="142" dirty="0">
                <a:latin typeface="Times New Roman"/>
                <a:cs typeface="Times New Roman"/>
              </a:rPr>
              <a:t> </a:t>
            </a:r>
            <a:r>
              <a:rPr sz="1600" dirty="0">
                <a:latin typeface="Times New Roman"/>
                <a:cs typeface="Times New Roman"/>
              </a:rPr>
              <a:t>in</a:t>
            </a:r>
            <a:r>
              <a:rPr sz="1600" spc="142" dirty="0">
                <a:latin typeface="Times New Roman"/>
                <a:cs typeface="Times New Roman"/>
              </a:rPr>
              <a:t> </a:t>
            </a:r>
            <a:r>
              <a:rPr sz="1600" dirty="0">
                <a:latin typeface="Times New Roman"/>
                <a:cs typeface="Times New Roman"/>
              </a:rPr>
              <a:t>the</a:t>
            </a:r>
            <a:r>
              <a:rPr sz="1600" spc="146" dirty="0">
                <a:latin typeface="Times New Roman"/>
                <a:cs typeface="Times New Roman"/>
              </a:rPr>
              <a:t> </a:t>
            </a:r>
            <a:r>
              <a:rPr sz="1600" dirty="0">
                <a:latin typeface="Times New Roman"/>
                <a:cs typeface="Times New Roman"/>
              </a:rPr>
              <a:t>new</a:t>
            </a:r>
            <a:r>
              <a:rPr sz="1600" spc="142" dirty="0">
                <a:latin typeface="Times New Roman"/>
                <a:cs typeface="Times New Roman"/>
              </a:rPr>
              <a:t> </a:t>
            </a:r>
            <a:r>
              <a:rPr sz="1600" dirty="0">
                <a:latin typeface="Times New Roman"/>
                <a:cs typeface="Times New Roman"/>
              </a:rPr>
              <a:t>regulations,</a:t>
            </a:r>
            <a:r>
              <a:rPr sz="1600" spc="142" dirty="0">
                <a:latin typeface="Times New Roman"/>
                <a:cs typeface="Times New Roman"/>
              </a:rPr>
              <a:t> </a:t>
            </a:r>
            <a:r>
              <a:rPr sz="1600" spc="-38" dirty="0">
                <a:latin typeface="Times New Roman"/>
                <a:cs typeface="Times New Roman"/>
              </a:rPr>
              <a:t>GIFT</a:t>
            </a:r>
            <a:r>
              <a:rPr sz="1600" spc="142" dirty="0">
                <a:latin typeface="Times New Roman"/>
                <a:cs typeface="Times New Roman"/>
              </a:rPr>
              <a:t> </a:t>
            </a:r>
            <a:r>
              <a:rPr sz="1600" spc="-32" dirty="0">
                <a:latin typeface="Times New Roman"/>
                <a:cs typeface="Times New Roman"/>
              </a:rPr>
              <a:t>IFSC</a:t>
            </a:r>
            <a:r>
              <a:rPr sz="1600" spc="142" dirty="0">
                <a:latin typeface="Times New Roman"/>
                <a:cs typeface="Times New Roman"/>
              </a:rPr>
              <a:t> </a:t>
            </a:r>
            <a:r>
              <a:rPr sz="1600" dirty="0">
                <a:latin typeface="Times New Roman"/>
                <a:cs typeface="Times New Roman"/>
              </a:rPr>
              <a:t>can</a:t>
            </a:r>
            <a:r>
              <a:rPr sz="1600" spc="146" dirty="0">
                <a:latin typeface="Times New Roman"/>
                <a:cs typeface="Times New Roman"/>
              </a:rPr>
              <a:t> </a:t>
            </a:r>
            <a:r>
              <a:rPr sz="1600" dirty="0">
                <a:latin typeface="Times New Roman"/>
                <a:cs typeface="Times New Roman"/>
              </a:rPr>
              <a:t>become</a:t>
            </a:r>
            <a:r>
              <a:rPr sz="1600" spc="142" dirty="0">
                <a:latin typeface="Times New Roman"/>
                <a:cs typeface="Times New Roman"/>
              </a:rPr>
              <a:t> </a:t>
            </a:r>
            <a:r>
              <a:rPr sz="1600" dirty="0">
                <a:latin typeface="Times New Roman"/>
                <a:cs typeface="Times New Roman"/>
              </a:rPr>
              <a:t>an</a:t>
            </a:r>
            <a:r>
              <a:rPr sz="1600" spc="142" dirty="0">
                <a:latin typeface="Times New Roman"/>
                <a:cs typeface="Times New Roman"/>
              </a:rPr>
              <a:t> </a:t>
            </a:r>
            <a:r>
              <a:rPr sz="1600" spc="-13" dirty="0">
                <a:latin typeface="Times New Roman"/>
                <a:cs typeface="Times New Roman"/>
              </a:rPr>
              <a:t>attractive </a:t>
            </a:r>
            <a:r>
              <a:rPr sz="1600" dirty="0">
                <a:latin typeface="Times New Roman"/>
                <a:cs typeface="Times New Roman"/>
              </a:rPr>
              <a:t>destination</a:t>
            </a:r>
            <a:r>
              <a:rPr sz="1600" spc="-6" dirty="0">
                <a:latin typeface="Times New Roman"/>
                <a:cs typeface="Times New Roman"/>
              </a:rPr>
              <a:t> </a:t>
            </a:r>
            <a:r>
              <a:rPr sz="1600" spc="-25" dirty="0">
                <a:latin typeface="Times New Roman"/>
                <a:cs typeface="Times New Roman"/>
              </a:rPr>
              <a:t>for</a:t>
            </a:r>
            <a:r>
              <a:rPr sz="1600" dirty="0">
                <a:latin typeface="Times New Roman"/>
                <a:cs typeface="Times New Roman"/>
              </a:rPr>
              <a:t> multiple insurance</a:t>
            </a:r>
            <a:r>
              <a:rPr sz="1600" spc="-6" dirty="0">
                <a:latin typeface="Times New Roman"/>
                <a:cs typeface="Times New Roman"/>
              </a:rPr>
              <a:t> </a:t>
            </a:r>
            <a:r>
              <a:rPr sz="1600" spc="-13" dirty="0">
                <a:latin typeface="Times New Roman"/>
                <a:cs typeface="Times New Roman"/>
              </a:rPr>
              <a:t>products.</a:t>
            </a:r>
            <a:endParaRPr sz="1600" dirty="0">
              <a:latin typeface="Times New Roman"/>
              <a:cs typeface="Times New Roman"/>
            </a:endParaRPr>
          </a:p>
        </p:txBody>
      </p:sp>
      <p:sp>
        <p:nvSpPr>
          <p:cNvPr id="7" name="TextBox 6">
            <a:extLst>
              <a:ext uri="{FF2B5EF4-FFF2-40B4-BE49-F238E27FC236}">
                <a16:creationId xmlns:a16="http://schemas.microsoft.com/office/drawing/2014/main" id="{71155924-99F5-0D9E-1ECA-259F72C09B24}"/>
              </a:ext>
            </a:extLst>
          </p:cNvPr>
          <p:cNvSpPr txBox="1"/>
          <p:nvPr/>
        </p:nvSpPr>
        <p:spPr>
          <a:xfrm>
            <a:off x="970124" y="3508310"/>
            <a:ext cx="4320331" cy="2800767"/>
          </a:xfrm>
          <a:prstGeom prst="rect">
            <a:avLst/>
          </a:prstGeom>
          <a:noFill/>
        </p:spPr>
        <p:txBody>
          <a:bodyPr wrap="square" rtlCol="0">
            <a:spAutoFit/>
          </a:bodyPr>
          <a:lstStyle/>
          <a:p>
            <a:pPr algn="just"/>
            <a:r>
              <a:rPr lang="en-US" sz="1600" b="1" dirty="0">
                <a:solidFill>
                  <a:srgbClr val="0070C0"/>
                </a:solidFill>
                <a:latin typeface="Times New Roman" panose="02020603050405020304" pitchFamily="18" charset="0"/>
                <a:cs typeface="Times New Roman" panose="02020603050405020304" pitchFamily="18" charset="0"/>
              </a:rPr>
              <a:t>Direct Insurance – Indian Insurance Companies and Foreign Insurers</a:t>
            </a:r>
          </a:p>
          <a:p>
            <a:pPr algn="just"/>
            <a:endParaRPr lang="en-US" sz="1600" dirty="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rPr>
              <a:t>Offshore direct insurance business including direct insurance business from global subsidiaries of Indian conglomerate companies / individuals present in any offshore location.</a:t>
            </a:r>
          </a:p>
          <a:p>
            <a:pPr algn="just"/>
            <a:endParaRPr lang="en-US" sz="1600" dirty="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rPr>
              <a:t>Direct insurance business in GIFT IFSC and other SEZs, and introduction of new managing general agents</a:t>
            </a:r>
            <a:endParaRPr lang="en-IN" sz="1600"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C4DE063B-AF2E-1367-3517-79BE9F901C54}"/>
              </a:ext>
            </a:extLst>
          </p:cNvPr>
          <p:cNvSpPr txBox="1"/>
          <p:nvPr/>
        </p:nvSpPr>
        <p:spPr>
          <a:xfrm>
            <a:off x="6776871" y="3548741"/>
            <a:ext cx="4320331" cy="2800767"/>
          </a:xfrm>
          <a:prstGeom prst="rect">
            <a:avLst/>
          </a:prstGeom>
          <a:noFill/>
        </p:spPr>
        <p:txBody>
          <a:bodyPr wrap="square" rtlCol="0">
            <a:spAutoFit/>
          </a:bodyPr>
          <a:lstStyle/>
          <a:p>
            <a:pPr algn="just"/>
            <a:r>
              <a:rPr lang="en-US" sz="1600" b="1" dirty="0">
                <a:solidFill>
                  <a:srgbClr val="0070C0"/>
                </a:solidFill>
                <a:latin typeface="Times New Roman" panose="02020603050405020304" pitchFamily="18" charset="0"/>
                <a:cs typeface="Times New Roman" panose="02020603050405020304" pitchFamily="18" charset="0"/>
              </a:rPr>
              <a:t>Reinsurance – Indian and Foreign Insurers </a:t>
            </a:r>
          </a:p>
          <a:p>
            <a:pPr algn="just"/>
            <a:endParaRPr lang="en-US" sz="1600" dirty="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rPr>
              <a:t>Offshore reinsurance business of cedents / insurers present in any offshore location.</a:t>
            </a:r>
          </a:p>
          <a:p>
            <a:pPr algn="just"/>
            <a:endParaRPr lang="en-US" sz="1600" dirty="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rPr>
              <a:t>Reinsurance business of the cedents in GIFT IFSC.</a:t>
            </a:r>
          </a:p>
          <a:p>
            <a:pPr algn="just"/>
            <a:endParaRPr lang="en-US" sz="1600" dirty="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rPr>
              <a:t>Reinsurance business emanating from India subject to IRDA regulations on reinsurance prescribed in India</a:t>
            </a:r>
            <a:endParaRPr lang="en-IN" sz="1600" dirty="0">
              <a:latin typeface="Times New Roman" panose="02020603050405020304" pitchFamily="18" charset="0"/>
              <a:cs typeface="Times New Roman" panose="02020603050405020304" pitchFamily="18" charset="0"/>
            </a:endParaRPr>
          </a:p>
        </p:txBody>
      </p:sp>
      <p:sp>
        <p:nvSpPr>
          <p:cNvPr id="2" name="Date Placeholder 1">
            <a:extLst>
              <a:ext uri="{FF2B5EF4-FFF2-40B4-BE49-F238E27FC236}">
                <a16:creationId xmlns:a16="http://schemas.microsoft.com/office/drawing/2014/main" id="{69E21A66-4471-2D89-2D88-C4E88C0E40EE}"/>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A49789BA-A21D-D21E-D063-508DA69109A9}"/>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295C9AC6-D42F-A93D-CFD1-DA835949D679}"/>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29</a:t>
            </a:fld>
            <a:endParaRPr lang="en-US" altLang="en-US" dirty="0">
              <a:solidFill>
                <a:srgbClr val="000000"/>
              </a:solidFill>
            </a:endParaRPr>
          </a:p>
        </p:txBody>
      </p:sp>
    </p:spTree>
    <p:extLst>
      <p:ext uri="{BB962C8B-B14F-4D97-AF65-F5344CB8AC3E}">
        <p14:creationId xmlns:p14="http://schemas.microsoft.com/office/powerpoint/2010/main" val="4195713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A0796-D79F-FD4F-4D60-9E63B4DF15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6B1F88-28A9-E4FB-9CF5-172F3FF1CA35}"/>
              </a:ext>
            </a:extLst>
          </p:cNvPr>
          <p:cNvSpPr>
            <a:spLocks noGrp="1"/>
          </p:cNvSpPr>
          <p:nvPr>
            <p:ph type="title"/>
          </p:nvPr>
        </p:nvSpPr>
        <p:spPr>
          <a:xfrm>
            <a:off x="625725" y="-101794"/>
            <a:ext cx="10390716" cy="1143000"/>
          </a:xfrm>
        </p:spPr>
        <p:txBody>
          <a:bodyPr/>
          <a:lstStyle/>
          <a:p>
            <a:r>
              <a:rPr lang="en-US" dirty="0"/>
              <a:t>Glossary</a:t>
            </a:r>
          </a:p>
        </p:txBody>
      </p:sp>
      <p:sp>
        <p:nvSpPr>
          <p:cNvPr id="6" name="Slide Number Placeholder 5">
            <a:extLst>
              <a:ext uri="{FF2B5EF4-FFF2-40B4-BE49-F238E27FC236}">
                <a16:creationId xmlns:a16="http://schemas.microsoft.com/office/drawing/2014/main" id="{E5597DCB-D2C8-E6E5-FAD7-908EEB81F67B}"/>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3</a:t>
            </a:fld>
            <a:endParaRPr lang="en-US" altLang="en-US" dirty="0">
              <a:solidFill>
                <a:srgbClr val="000000"/>
              </a:solidFill>
            </a:endParaRPr>
          </a:p>
        </p:txBody>
      </p:sp>
      <p:graphicFrame>
        <p:nvGraphicFramePr>
          <p:cNvPr id="35" name="Table 34">
            <a:extLst>
              <a:ext uri="{FF2B5EF4-FFF2-40B4-BE49-F238E27FC236}">
                <a16:creationId xmlns:a16="http://schemas.microsoft.com/office/drawing/2014/main" id="{9C863B14-1F61-E2AD-246F-4C04F000EB31}"/>
              </a:ext>
            </a:extLst>
          </p:cNvPr>
          <p:cNvGraphicFramePr>
            <a:graphicFrameLocks noGrp="1"/>
          </p:cNvGraphicFramePr>
          <p:nvPr>
            <p:extLst>
              <p:ext uri="{D42A27DB-BD31-4B8C-83A1-F6EECF244321}">
                <p14:modId xmlns:p14="http://schemas.microsoft.com/office/powerpoint/2010/main" val="2618889136"/>
              </p:ext>
            </p:extLst>
          </p:nvPr>
        </p:nvGraphicFramePr>
        <p:xfrm>
          <a:off x="690466" y="1115720"/>
          <a:ext cx="10664889" cy="5214573"/>
        </p:xfrm>
        <a:graphic>
          <a:graphicData uri="http://schemas.openxmlformats.org/drawingml/2006/table">
            <a:tbl>
              <a:tblPr>
                <a:tableStyleId>{5C22544A-7EE6-4342-B048-85BDC9FD1C3A}</a:tableStyleId>
              </a:tblPr>
              <a:tblGrid>
                <a:gridCol w="1845244">
                  <a:extLst>
                    <a:ext uri="{9D8B030D-6E8A-4147-A177-3AD203B41FA5}">
                      <a16:colId xmlns:a16="http://schemas.microsoft.com/office/drawing/2014/main" val="3677592335"/>
                    </a:ext>
                  </a:extLst>
                </a:gridCol>
                <a:gridCol w="8819645">
                  <a:extLst>
                    <a:ext uri="{9D8B030D-6E8A-4147-A177-3AD203B41FA5}">
                      <a16:colId xmlns:a16="http://schemas.microsoft.com/office/drawing/2014/main" val="4229394211"/>
                    </a:ext>
                  </a:extLst>
                </a:gridCol>
              </a:tblGrid>
              <a:tr h="133293">
                <a:tc>
                  <a:txBody>
                    <a:bodyPr/>
                    <a:lstStyle/>
                    <a:p>
                      <a:pPr algn="ctr" fontAlgn="b"/>
                      <a:r>
                        <a:rPr lang="en-IN" sz="1600" b="1" u="none" strike="noStrike" dirty="0">
                          <a:effectLst/>
                          <a:latin typeface="Times New Roman" panose="02020603050405020304" pitchFamily="18" charset="0"/>
                          <a:cs typeface="Times New Roman" panose="02020603050405020304" pitchFamily="18" charset="0"/>
                        </a:rPr>
                        <a:t>Abbreviation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ctr" fontAlgn="b"/>
                      <a:r>
                        <a:rPr lang="en-IN" sz="1600" b="1" u="none" strike="noStrike" dirty="0">
                          <a:effectLst/>
                          <a:latin typeface="Times New Roman" panose="02020603050405020304" pitchFamily="18" charset="0"/>
                          <a:cs typeface="Times New Roman" panose="02020603050405020304" pitchFamily="18" charset="0"/>
                        </a:rPr>
                        <a:t>Full Form</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1190832576"/>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IRDAI</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Insurance Regulatory and Development Authority of India</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445822231"/>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IRF</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Interest Rate Futures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3374939813"/>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KASEZ</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Kandla Special Economic Zone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3073343019"/>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LCR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Liquidity Coverage Ratio</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1457010461"/>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LOA</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Letter of Approval issued by the SEZ Development Commissioner</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950127377"/>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LRS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Liberalised Remittance Scheme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4104603277"/>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MAT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Minimum Alternate Tax</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3416961543"/>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NISM</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National Institute of Securities Markets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3290539320"/>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NSFR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Net Stable Funding Ratio</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1251967569"/>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NOC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No Objection Certificate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653145909"/>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ODI</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Overseas Direct Investment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752709729"/>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PFRDA</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Pension Fund Regulatory and Development Authority</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1605819937"/>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RBI</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Reserve Bank of India</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3277926907"/>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SEBI</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US" sz="1600" u="none" strike="noStrike" dirty="0">
                          <a:effectLst/>
                          <a:latin typeface="Times New Roman" panose="02020603050405020304" pitchFamily="18" charset="0"/>
                          <a:cs typeface="Times New Roman" panose="02020603050405020304" pitchFamily="18" charset="0"/>
                        </a:rPr>
                        <a:t>Securities and Exchange Board of India</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298604143"/>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SEZ</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Special Economic Zone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2848074839"/>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SEZ DC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SEZ Development Commissioner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826531374"/>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SLR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Statutory Liquidity Ratio</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506799233"/>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SNAS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Segregated Nominee Account Structure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525613270"/>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TC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Total Contribution</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3192928292"/>
                  </a:ext>
                </a:extLst>
              </a:tr>
              <a:tr h="133293">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VC / U</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tc>
                  <a:txBody>
                    <a:bodyPr/>
                    <a:lstStyle/>
                    <a:p>
                      <a:pPr algn="l" fontAlgn="b"/>
                      <a:r>
                        <a:rPr lang="en-IN" sz="1600" u="none" strike="noStrike" dirty="0">
                          <a:effectLst/>
                          <a:latin typeface="Times New Roman" panose="02020603050405020304" pitchFamily="18" charset="0"/>
                          <a:cs typeface="Times New Roman" panose="02020603050405020304" pitchFamily="18" charset="0"/>
                        </a:rPr>
                        <a:t>Venture Capital / Undertaking</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4473" marR="4473" marT="4473" marB="0" anchor="b"/>
                </a:tc>
                <a:extLst>
                  <a:ext uri="{0D108BD9-81ED-4DB2-BD59-A6C34878D82A}">
                    <a16:rowId xmlns:a16="http://schemas.microsoft.com/office/drawing/2014/main" val="856852325"/>
                  </a:ext>
                </a:extLst>
              </a:tr>
            </a:tbl>
          </a:graphicData>
        </a:graphic>
      </p:graphicFrame>
      <p:sp>
        <p:nvSpPr>
          <p:cNvPr id="3" name="Date Placeholder 2">
            <a:extLst>
              <a:ext uri="{FF2B5EF4-FFF2-40B4-BE49-F238E27FC236}">
                <a16:creationId xmlns:a16="http://schemas.microsoft.com/office/drawing/2014/main" id="{D8E1C3DE-A13B-2F68-7E7E-B2A465097828}"/>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F9D3AE10-8B61-2D68-94CC-0C9F43FC1B3E}"/>
              </a:ext>
            </a:extLst>
          </p:cNvPr>
          <p:cNvSpPr>
            <a:spLocks noGrp="1"/>
          </p:cNvSpPr>
          <p:nvPr>
            <p:ph type="ftr" sz="quarter" idx="11"/>
          </p:nvPr>
        </p:nvSpPr>
        <p:spPr>
          <a:xfrm>
            <a:off x="3962400" y="6404807"/>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14602518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8">
            <a:extLst>
              <a:ext uri="{FF2B5EF4-FFF2-40B4-BE49-F238E27FC236}">
                <a16:creationId xmlns:a16="http://schemas.microsoft.com/office/drawing/2014/main" id="{8C10EF5F-1DF1-C261-C987-AA20373F5D43}"/>
              </a:ext>
            </a:extLst>
          </p:cNvPr>
          <p:cNvSpPr txBox="1"/>
          <p:nvPr/>
        </p:nvSpPr>
        <p:spPr>
          <a:xfrm>
            <a:off x="1054101" y="437852"/>
            <a:ext cx="5458665" cy="453135"/>
          </a:xfrm>
          <a:prstGeom prst="rect">
            <a:avLst/>
          </a:prstGeom>
        </p:spPr>
        <p:txBody>
          <a:bodyPr vert="horz" wrap="square" lIns="0" tIns="22033" rIns="0" bIns="0" rtlCol="0">
            <a:spAutoFit/>
          </a:bodyPr>
          <a:lstStyle/>
          <a:p>
            <a:pPr marL="16321">
              <a:spcBef>
                <a:spcPts val="173"/>
              </a:spcBef>
            </a:pPr>
            <a:r>
              <a:rPr lang="en-IN" sz="2800" b="1" dirty="0">
                <a:solidFill>
                  <a:srgbClr val="113475"/>
                </a:solidFill>
                <a:latin typeface="Times New Roman"/>
                <a:cs typeface="Times New Roman"/>
              </a:rPr>
              <a:t>Insurance Intermediary Guidelines </a:t>
            </a:r>
            <a:endParaRPr sz="2800" b="1" dirty="0">
              <a:solidFill>
                <a:srgbClr val="113475"/>
              </a:solidFill>
              <a:latin typeface="Times New Roman"/>
              <a:cs typeface="Times New Roman"/>
            </a:endParaRPr>
          </a:p>
        </p:txBody>
      </p:sp>
      <p:sp>
        <p:nvSpPr>
          <p:cNvPr id="30" name="TextBox 29">
            <a:extLst>
              <a:ext uri="{FF2B5EF4-FFF2-40B4-BE49-F238E27FC236}">
                <a16:creationId xmlns:a16="http://schemas.microsoft.com/office/drawing/2014/main" id="{3C9A10B5-5D6A-5C13-F527-399C14FEF30E}"/>
              </a:ext>
            </a:extLst>
          </p:cNvPr>
          <p:cNvSpPr txBox="1"/>
          <p:nvPr/>
        </p:nvSpPr>
        <p:spPr>
          <a:xfrm>
            <a:off x="998377" y="1017035"/>
            <a:ext cx="10444462" cy="461665"/>
          </a:xfrm>
          <a:prstGeom prst="rect">
            <a:avLst/>
          </a:prstGeom>
          <a:noFill/>
        </p:spPr>
        <p:txBody>
          <a:bodyPr wrap="none" rtlCol="0">
            <a:spAutoFit/>
          </a:bodyPr>
          <a:lstStyle/>
          <a:p>
            <a:r>
              <a:rPr lang="en-US" sz="2400" b="1" spc="-13" dirty="0">
                <a:solidFill>
                  <a:srgbClr val="EB8B00"/>
                </a:solidFill>
                <a:latin typeface="Times New Roman"/>
                <a:cs typeface="Times New Roman"/>
              </a:rPr>
              <a:t>Eligibility conditions to set up an insurance or reinsurance office in GIFT IFSC</a:t>
            </a:r>
            <a:endParaRPr lang="en-IN" sz="2400" b="1" spc="-13" dirty="0">
              <a:solidFill>
                <a:srgbClr val="EB8B00"/>
              </a:solidFill>
              <a:latin typeface="Times New Roman"/>
              <a:cs typeface="Times New Roman"/>
            </a:endParaRPr>
          </a:p>
        </p:txBody>
      </p:sp>
      <p:sp>
        <p:nvSpPr>
          <p:cNvPr id="31" name="TextBox 30">
            <a:extLst>
              <a:ext uri="{FF2B5EF4-FFF2-40B4-BE49-F238E27FC236}">
                <a16:creationId xmlns:a16="http://schemas.microsoft.com/office/drawing/2014/main" id="{9B3D4F11-EDF3-B85E-E2BE-8E5AFCDDBFF0}"/>
              </a:ext>
            </a:extLst>
          </p:cNvPr>
          <p:cNvSpPr txBox="1"/>
          <p:nvPr/>
        </p:nvSpPr>
        <p:spPr>
          <a:xfrm>
            <a:off x="782088" y="1968759"/>
            <a:ext cx="10627825" cy="3293209"/>
          </a:xfrm>
          <a:prstGeom prst="rect">
            <a:avLst/>
          </a:prstGeom>
          <a:noFill/>
        </p:spPr>
        <p:txBody>
          <a:bodyPr wrap="square" numCol="2" rtlCol="0">
            <a:spAutoFit/>
          </a:bodyPr>
          <a:lstStyle/>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The applicant and its promoters, partners, or controlling shareholders shall be from a FATF-compliant jurisdiction and comply with international standards set by the FATF to combat money laundering and terrorism financing</a:t>
            </a:r>
          </a:p>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Fit and proper criteria to be maintained by such applicant </a:t>
            </a:r>
          </a:p>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The Indian insurer or reinsurer, foreign insurer or reinsurer, branch office of foreign insurer, or Lloyd’s India registered by the IRDAI setting up a place of business in GIFT IFSC shall satisfy the additional eligibility conditions</a:t>
            </a:r>
          </a:p>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 public company or a wholly-owned subsidiary desirous of setting up an IIO in GIFT IFSC shall be a company limited by shares formed and registered under the Companies Act, 2013.</a:t>
            </a:r>
          </a:p>
          <a:p>
            <a:pPr marL="719138"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An insurance co-operative society desirous of setting up an IIO in GIFT IFSC shall be a cooperative society registered under the Cooperative Societies Act, 1912, or Multi-State Cooperative Societies Act, 1984, or any other law for the time being in force relating to co-operative societies.</a:t>
            </a:r>
          </a:p>
          <a:p>
            <a:pPr marL="719138"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 body corporate incorporated outside India, not being of the nature of a private company, desirous of setting up its place of business in GIFT IFSC shall meet certain requirements.</a:t>
            </a:r>
          </a:p>
          <a:p>
            <a:pPr marL="719138"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Other net worth and minimum paid-up capital requirements to be followed</a:t>
            </a:r>
            <a:endParaRPr lang="en-IN" sz="1600" dirty="0">
              <a:latin typeface="Times New Roman" panose="02020603050405020304" pitchFamily="18" charset="0"/>
              <a:cs typeface="Times New Roman" panose="02020603050405020304" pitchFamily="18" charset="0"/>
            </a:endParaRPr>
          </a:p>
        </p:txBody>
      </p:sp>
      <p:sp>
        <p:nvSpPr>
          <p:cNvPr id="2" name="Date Placeholder 1">
            <a:extLst>
              <a:ext uri="{FF2B5EF4-FFF2-40B4-BE49-F238E27FC236}">
                <a16:creationId xmlns:a16="http://schemas.microsoft.com/office/drawing/2014/main" id="{A6A2E763-D063-F147-E88D-366F7DF8DE65}"/>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864E1846-4B72-AEB4-8946-DB76942B7B2E}"/>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78DD9A16-26F1-7654-2121-657EF56B30BB}"/>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30</a:t>
            </a:fld>
            <a:endParaRPr lang="en-US" altLang="en-US" dirty="0">
              <a:solidFill>
                <a:srgbClr val="000000"/>
              </a:solidFill>
            </a:endParaRPr>
          </a:p>
        </p:txBody>
      </p:sp>
    </p:spTree>
    <p:extLst>
      <p:ext uri="{BB962C8B-B14F-4D97-AF65-F5344CB8AC3E}">
        <p14:creationId xmlns:p14="http://schemas.microsoft.com/office/powerpoint/2010/main" val="12422699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B189C-3354-C450-845B-6A2BC0D7D309}"/>
            </a:ext>
          </a:extLst>
        </p:cNvPr>
        <p:cNvGrpSpPr/>
        <p:nvPr/>
      </p:nvGrpSpPr>
      <p:grpSpPr>
        <a:xfrm>
          <a:off x="0" y="0"/>
          <a:ext cx="0" cy="0"/>
          <a:chOff x="0" y="0"/>
          <a:chExt cx="0" cy="0"/>
        </a:xfrm>
      </p:grpSpPr>
      <p:sp>
        <p:nvSpPr>
          <p:cNvPr id="16" name="object 8">
            <a:extLst>
              <a:ext uri="{FF2B5EF4-FFF2-40B4-BE49-F238E27FC236}">
                <a16:creationId xmlns:a16="http://schemas.microsoft.com/office/drawing/2014/main" id="{92772674-CF2F-2E12-C354-D97974B8C109}"/>
              </a:ext>
            </a:extLst>
          </p:cNvPr>
          <p:cNvSpPr txBox="1"/>
          <p:nvPr/>
        </p:nvSpPr>
        <p:spPr>
          <a:xfrm>
            <a:off x="1054101" y="437852"/>
            <a:ext cx="5458665" cy="453135"/>
          </a:xfrm>
          <a:prstGeom prst="rect">
            <a:avLst/>
          </a:prstGeom>
        </p:spPr>
        <p:txBody>
          <a:bodyPr vert="horz" wrap="square" lIns="0" tIns="22033" rIns="0" bIns="0" rtlCol="0">
            <a:spAutoFit/>
          </a:bodyPr>
          <a:lstStyle/>
          <a:p>
            <a:pPr marL="16321">
              <a:spcBef>
                <a:spcPts val="173"/>
              </a:spcBef>
            </a:pPr>
            <a:r>
              <a:rPr lang="en-IN" sz="2800" b="1" dirty="0">
                <a:solidFill>
                  <a:srgbClr val="113475"/>
                </a:solidFill>
                <a:latin typeface="Times New Roman"/>
                <a:cs typeface="Times New Roman"/>
              </a:rPr>
              <a:t>Insurance Intermediary Guidelines </a:t>
            </a:r>
            <a:endParaRPr sz="2800" b="1" dirty="0">
              <a:solidFill>
                <a:srgbClr val="113475"/>
              </a:solidFill>
              <a:latin typeface="Times New Roman"/>
              <a:cs typeface="Times New Roman"/>
            </a:endParaRPr>
          </a:p>
        </p:txBody>
      </p:sp>
      <p:sp>
        <p:nvSpPr>
          <p:cNvPr id="2" name="TextBox 1">
            <a:extLst>
              <a:ext uri="{FF2B5EF4-FFF2-40B4-BE49-F238E27FC236}">
                <a16:creationId xmlns:a16="http://schemas.microsoft.com/office/drawing/2014/main" id="{88D28B04-5A66-557E-1945-2DF11B026374}"/>
              </a:ext>
            </a:extLst>
          </p:cNvPr>
          <p:cNvSpPr txBox="1"/>
          <p:nvPr/>
        </p:nvSpPr>
        <p:spPr>
          <a:xfrm>
            <a:off x="1024812" y="1483567"/>
            <a:ext cx="10123714" cy="4154984"/>
          </a:xfrm>
          <a:prstGeom prst="rect">
            <a:avLst/>
          </a:prstGeom>
          <a:noFill/>
        </p:spPr>
        <p:txBody>
          <a:bodyPr wrap="square" rtlCol="0">
            <a:spAutoFit/>
          </a:bodyPr>
          <a:lstStyle/>
          <a:p>
            <a:pPr algn="just"/>
            <a:r>
              <a:rPr lang="en-US" sz="1600" dirty="0">
                <a:latin typeface="Times New Roman" panose="02020603050405020304" pitchFamily="18" charset="0"/>
                <a:cs typeface="Times New Roman" panose="02020603050405020304" pitchFamily="18" charset="0"/>
              </a:rPr>
              <a:t>IIO as ‘place of business’ of an Indian insurer, branch office of the foreign insurer, foreign re-insurance, MGA or Lloyd’s shall maintain solvency margin in the home country as stipulated by its home country regulatory or supervisory authority</a:t>
            </a:r>
          </a:p>
          <a:p>
            <a:pPr algn="just"/>
            <a:endParaRPr lang="en-US" sz="1600" dirty="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rPr>
              <a:t>A public company, a wholly owned subsidiary of an insurer or a reinsurer, an insurance co-operative society or a body corporate registering an IIO in GIFT IFSC shall maintain such solvency margin as may be specified by the IFSCA</a:t>
            </a:r>
          </a:p>
          <a:p>
            <a:pPr algn="just"/>
            <a:endParaRPr lang="en-US" sz="1600" dirty="0">
              <a:latin typeface="Times New Roman" panose="02020603050405020304" pitchFamily="18" charset="0"/>
              <a:cs typeface="Times New Roman" panose="02020603050405020304" pitchFamily="18" charset="0"/>
            </a:endParaRPr>
          </a:p>
          <a:p>
            <a:pPr algn="just"/>
            <a:r>
              <a:rPr lang="en-US" sz="1600" dirty="0">
                <a:latin typeface="Times New Roman" panose="02020603050405020304" pitchFamily="18" charset="0"/>
                <a:cs typeface="Times New Roman" panose="02020603050405020304" pitchFamily="18" charset="0"/>
              </a:rPr>
              <a:t>Any person or entity (applicant) who holds a valid certificate of registration issued by the IRDAI in India, may seek</a:t>
            </a:r>
          </a:p>
          <a:p>
            <a:pPr algn="just"/>
            <a:r>
              <a:rPr lang="en-US" sz="1600" dirty="0">
                <a:latin typeface="Times New Roman" panose="02020603050405020304" pitchFamily="18" charset="0"/>
                <a:cs typeface="Times New Roman" panose="02020603050405020304" pitchFamily="18" charset="0"/>
              </a:rPr>
              <a:t>authorization to act as an IIO.</a:t>
            </a:r>
          </a:p>
          <a:p>
            <a:pPr algn="just"/>
            <a:endParaRPr lang="en-US" sz="1600" dirty="0">
              <a:latin typeface="Times New Roman" panose="02020603050405020304" pitchFamily="18" charset="0"/>
              <a:cs typeface="Times New Roman" panose="02020603050405020304" pitchFamily="18" charset="0"/>
            </a:endParaRPr>
          </a:p>
          <a:p>
            <a:pPr algn="just"/>
            <a:r>
              <a:rPr lang="en-US" sz="2400" b="1" spc="-13" dirty="0">
                <a:solidFill>
                  <a:srgbClr val="EB8B00"/>
                </a:solidFill>
                <a:latin typeface="Times New Roman"/>
                <a:cs typeface="Times New Roman"/>
              </a:rPr>
              <a:t>The permitted categories of insurance intermediaries are as follows</a:t>
            </a:r>
          </a:p>
          <a:p>
            <a:pPr algn="just"/>
            <a:endParaRPr lang="en-IN" sz="1600" spc="-13" dirty="0">
              <a:solidFill>
                <a:srgbClr val="EB8B00"/>
              </a:solidFill>
              <a:latin typeface="Times New Roman"/>
              <a:cs typeface="Times New Roman"/>
            </a:endParaRPr>
          </a:p>
          <a:p>
            <a:pPr marL="285750" indent="-285750" algn="just">
              <a:buFont typeface="Arial" panose="020B0604020202020204" pitchFamily="34" charset="0"/>
              <a:buChar char="•"/>
            </a:pPr>
            <a:r>
              <a:rPr lang="en-IN" sz="1600" spc="-13" dirty="0">
                <a:solidFill>
                  <a:schemeClr val="accent4"/>
                </a:solidFill>
                <a:latin typeface="Times New Roman"/>
                <a:cs typeface="Times New Roman"/>
              </a:rPr>
              <a:t>Insurance Broker</a:t>
            </a:r>
          </a:p>
          <a:p>
            <a:pPr marL="285750" indent="-285750" algn="just">
              <a:buFont typeface="Arial" panose="020B0604020202020204" pitchFamily="34" charset="0"/>
              <a:buChar char="•"/>
            </a:pPr>
            <a:r>
              <a:rPr lang="en-IN" sz="1600" spc="-13" dirty="0">
                <a:solidFill>
                  <a:schemeClr val="accent4"/>
                </a:solidFill>
                <a:latin typeface="Times New Roman"/>
                <a:cs typeface="Times New Roman"/>
              </a:rPr>
              <a:t>Corporate Agent</a:t>
            </a:r>
          </a:p>
          <a:p>
            <a:pPr marL="285750" indent="-285750" algn="just">
              <a:buFont typeface="Arial" panose="020B0604020202020204" pitchFamily="34" charset="0"/>
              <a:buChar char="•"/>
            </a:pPr>
            <a:r>
              <a:rPr lang="en-IN" sz="1600" spc="-13" dirty="0">
                <a:solidFill>
                  <a:schemeClr val="accent4"/>
                </a:solidFill>
                <a:latin typeface="Times New Roman"/>
                <a:cs typeface="Times New Roman"/>
              </a:rPr>
              <a:t>Surveyor &amp; Loss Assessor</a:t>
            </a:r>
          </a:p>
          <a:p>
            <a:pPr marL="285750" indent="-285750" algn="just">
              <a:buFont typeface="Arial" panose="020B0604020202020204" pitchFamily="34" charset="0"/>
              <a:buChar char="•"/>
            </a:pPr>
            <a:r>
              <a:rPr lang="en-IN" sz="1600" spc="-13" dirty="0">
                <a:solidFill>
                  <a:schemeClr val="accent4"/>
                </a:solidFill>
                <a:latin typeface="Times New Roman"/>
                <a:cs typeface="Times New Roman"/>
              </a:rPr>
              <a:t>Third Party Administrator – Health Services</a:t>
            </a:r>
          </a:p>
          <a:p>
            <a:pPr marL="285750" indent="-285750" algn="just">
              <a:buFont typeface="Arial" panose="020B0604020202020204" pitchFamily="34" charset="0"/>
              <a:buChar char="•"/>
            </a:pPr>
            <a:r>
              <a:rPr lang="en-IN" sz="1600" spc="-13" dirty="0">
                <a:solidFill>
                  <a:schemeClr val="accent4"/>
                </a:solidFill>
                <a:latin typeface="Times New Roman"/>
                <a:cs typeface="Times New Roman"/>
              </a:rPr>
              <a:t>Any Other Category as may be recognized by the IRDAI &amp; IFSCA</a:t>
            </a:r>
          </a:p>
        </p:txBody>
      </p:sp>
      <p:sp>
        <p:nvSpPr>
          <p:cNvPr id="3" name="Date Placeholder 2">
            <a:extLst>
              <a:ext uri="{FF2B5EF4-FFF2-40B4-BE49-F238E27FC236}">
                <a16:creationId xmlns:a16="http://schemas.microsoft.com/office/drawing/2014/main" id="{B1EA3C43-C88B-0716-811F-95DB82CD6427}"/>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5D46F821-F1B4-115A-25D4-C227CD6DFA55}"/>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E2B3C4E0-B65B-84E2-D0EA-E141B77B3545}"/>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31</a:t>
            </a:fld>
            <a:endParaRPr lang="en-US" altLang="en-US" dirty="0">
              <a:solidFill>
                <a:srgbClr val="000000"/>
              </a:solidFill>
            </a:endParaRPr>
          </a:p>
        </p:txBody>
      </p:sp>
    </p:spTree>
    <p:extLst>
      <p:ext uri="{BB962C8B-B14F-4D97-AF65-F5344CB8AC3E}">
        <p14:creationId xmlns:p14="http://schemas.microsoft.com/office/powerpoint/2010/main" val="35744768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a:off x="957563" y="480643"/>
            <a:ext cx="7152350" cy="453135"/>
          </a:xfrm>
          <a:prstGeom prst="rect">
            <a:avLst/>
          </a:prstGeom>
        </p:spPr>
        <p:txBody>
          <a:bodyPr vert="horz" wrap="square" lIns="0" tIns="22033" rIns="0" bIns="0" rtlCol="0">
            <a:spAutoFit/>
          </a:bodyPr>
          <a:lstStyle/>
          <a:p>
            <a:pPr marL="16321">
              <a:spcBef>
                <a:spcPts val="173"/>
              </a:spcBef>
            </a:pPr>
            <a:r>
              <a:rPr sz="2800" b="1" dirty="0">
                <a:solidFill>
                  <a:srgbClr val="113475"/>
                </a:solidFill>
                <a:latin typeface="Times New Roman"/>
                <a:cs typeface="Times New Roman"/>
              </a:rPr>
              <a:t>Regulatory Requirements on Insurance</a:t>
            </a:r>
          </a:p>
        </p:txBody>
      </p:sp>
      <p:sp>
        <p:nvSpPr>
          <p:cNvPr id="15" name="object 15"/>
          <p:cNvSpPr txBox="1"/>
          <p:nvPr/>
        </p:nvSpPr>
        <p:spPr>
          <a:xfrm>
            <a:off x="957562" y="5910985"/>
            <a:ext cx="6514772" cy="256550"/>
          </a:xfrm>
          <a:prstGeom prst="rect">
            <a:avLst/>
          </a:prstGeom>
        </p:spPr>
        <p:txBody>
          <a:bodyPr vert="horz" wrap="square" lIns="0" tIns="16321" rIns="0" bIns="0" rtlCol="0">
            <a:spAutoFit/>
          </a:bodyPr>
          <a:lstStyle/>
          <a:p>
            <a:pPr marL="16321">
              <a:spcBef>
                <a:spcPts val="129"/>
              </a:spcBef>
            </a:pPr>
            <a:r>
              <a:rPr sz="1285" spc="-32" dirty="0">
                <a:latin typeface="Times New Roman"/>
                <a:cs typeface="Times New Roman"/>
              </a:rPr>
              <a:t>*on </a:t>
            </a:r>
            <a:r>
              <a:rPr sz="1285" spc="-25" dirty="0">
                <a:latin typeface="Times New Roman"/>
                <a:cs typeface="Times New Roman"/>
              </a:rPr>
              <a:t>specified</a:t>
            </a:r>
            <a:r>
              <a:rPr sz="1285" spc="-32" dirty="0">
                <a:latin typeface="Times New Roman"/>
                <a:cs typeface="Times New Roman"/>
              </a:rPr>
              <a:t> </a:t>
            </a:r>
            <a:r>
              <a:rPr sz="1285" spc="-13" dirty="0">
                <a:latin typeface="Times New Roman"/>
                <a:cs typeface="Times New Roman"/>
              </a:rPr>
              <a:t>securities</a:t>
            </a:r>
            <a:r>
              <a:rPr sz="1285" spc="-32" dirty="0">
                <a:latin typeface="Times New Roman"/>
                <a:cs typeface="Times New Roman"/>
              </a:rPr>
              <a:t> </a:t>
            </a:r>
            <a:r>
              <a:rPr sz="1285" dirty="0">
                <a:latin typeface="Times New Roman"/>
                <a:cs typeface="Times New Roman"/>
              </a:rPr>
              <a:t>transferred</a:t>
            </a:r>
            <a:r>
              <a:rPr sz="1285" spc="-25" dirty="0">
                <a:latin typeface="Times New Roman"/>
                <a:cs typeface="Times New Roman"/>
              </a:rPr>
              <a:t> </a:t>
            </a:r>
            <a:r>
              <a:rPr sz="1285" dirty="0">
                <a:latin typeface="Times New Roman"/>
                <a:cs typeface="Times New Roman"/>
              </a:rPr>
              <a:t>on</a:t>
            </a:r>
            <a:r>
              <a:rPr sz="1285" spc="-32" dirty="0">
                <a:latin typeface="Times New Roman"/>
                <a:cs typeface="Times New Roman"/>
              </a:rPr>
              <a:t> </a:t>
            </a:r>
            <a:r>
              <a:rPr sz="1285" spc="-13" dirty="0">
                <a:latin typeface="Times New Roman"/>
                <a:cs typeface="Times New Roman"/>
              </a:rPr>
              <a:t>recognised</a:t>
            </a:r>
            <a:r>
              <a:rPr sz="1285" spc="-32" dirty="0">
                <a:latin typeface="Times New Roman"/>
                <a:cs typeface="Times New Roman"/>
              </a:rPr>
              <a:t> </a:t>
            </a:r>
            <a:r>
              <a:rPr sz="1285" spc="-13" dirty="0">
                <a:latin typeface="Times New Roman"/>
                <a:cs typeface="Times New Roman"/>
              </a:rPr>
              <a:t>stock</a:t>
            </a:r>
            <a:r>
              <a:rPr sz="1285" spc="-25" dirty="0">
                <a:latin typeface="Times New Roman"/>
                <a:cs typeface="Times New Roman"/>
              </a:rPr>
              <a:t> </a:t>
            </a:r>
            <a:r>
              <a:rPr sz="1285" spc="-13" dirty="0">
                <a:latin typeface="Times New Roman"/>
                <a:cs typeface="Times New Roman"/>
              </a:rPr>
              <a:t>exchanges</a:t>
            </a:r>
            <a:r>
              <a:rPr sz="1285" spc="-32" dirty="0">
                <a:latin typeface="Times New Roman"/>
                <a:cs typeface="Times New Roman"/>
              </a:rPr>
              <a:t> </a:t>
            </a:r>
            <a:r>
              <a:rPr sz="1285" dirty="0">
                <a:latin typeface="Times New Roman"/>
                <a:cs typeface="Times New Roman"/>
              </a:rPr>
              <a:t>in</a:t>
            </a:r>
            <a:r>
              <a:rPr sz="1285" spc="-32" dirty="0">
                <a:latin typeface="Times New Roman"/>
                <a:cs typeface="Times New Roman"/>
              </a:rPr>
              <a:t> </a:t>
            </a:r>
            <a:r>
              <a:rPr sz="1285" spc="-25" dirty="0">
                <a:latin typeface="Times New Roman"/>
                <a:cs typeface="Times New Roman"/>
              </a:rPr>
              <a:t>IFSC</a:t>
            </a:r>
            <a:endParaRPr sz="1285" dirty="0">
              <a:latin typeface="Times New Roman"/>
              <a:cs typeface="Times New Roman"/>
            </a:endParaRPr>
          </a:p>
        </p:txBody>
      </p:sp>
      <p:graphicFrame>
        <p:nvGraphicFramePr>
          <p:cNvPr id="2" name="Diagram 1">
            <a:extLst>
              <a:ext uri="{FF2B5EF4-FFF2-40B4-BE49-F238E27FC236}">
                <a16:creationId xmlns:a16="http://schemas.microsoft.com/office/drawing/2014/main" id="{B055DCD4-E3C4-A2DF-A844-DD42F26D1AE2}"/>
              </a:ext>
            </a:extLst>
          </p:cNvPr>
          <p:cNvGraphicFramePr/>
          <p:nvPr>
            <p:extLst>
              <p:ext uri="{D42A27DB-BD31-4B8C-83A1-F6EECF244321}">
                <p14:modId xmlns:p14="http://schemas.microsoft.com/office/powerpoint/2010/main" val="2777538729"/>
              </p:ext>
            </p:extLst>
          </p:nvPr>
        </p:nvGraphicFramePr>
        <p:xfrm>
          <a:off x="343160" y="706320"/>
          <a:ext cx="1098420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6B088E73-E629-4550-5111-7799218B25E0}"/>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A7D96E01-E1C0-322F-BE62-72ADF5FD7DA0}"/>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B6E4C627-F09C-0CE3-F93C-250C52C33556}"/>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32</a:t>
            </a:fld>
            <a:endParaRPr lang="en-US" altLang="en-US" dirty="0">
              <a:solidFill>
                <a:srgbClr val="000000"/>
              </a:solidFill>
            </a:endParaRPr>
          </a:p>
        </p:txBody>
      </p:sp>
    </p:spTree>
    <p:extLst>
      <p:ext uri="{BB962C8B-B14F-4D97-AF65-F5344CB8AC3E}">
        <p14:creationId xmlns:p14="http://schemas.microsoft.com/office/powerpoint/2010/main" val="3851108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object 43"/>
          <p:cNvSpPr txBox="1"/>
          <p:nvPr/>
        </p:nvSpPr>
        <p:spPr>
          <a:xfrm>
            <a:off x="1042001" y="493839"/>
            <a:ext cx="5053999" cy="453135"/>
          </a:xfrm>
          <a:prstGeom prst="rect">
            <a:avLst/>
          </a:prstGeom>
        </p:spPr>
        <p:txBody>
          <a:bodyPr vert="horz" wrap="square" lIns="0" tIns="22033" rIns="0" bIns="0" rtlCol="0">
            <a:spAutoFit/>
          </a:bodyPr>
          <a:lstStyle/>
          <a:p>
            <a:pPr marL="16321">
              <a:spcBef>
                <a:spcPts val="173"/>
              </a:spcBef>
            </a:pPr>
            <a:r>
              <a:rPr sz="2800" b="1" dirty="0">
                <a:solidFill>
                  <a:srgbClr val="113475"/>
                </a:solidFill>
                <a:latin typeface="Times New Roman"/>
                <a:cs typeface="Times New Roman"/>
              </a:rPr>
              <a:t>Capital Markets in GIFT IFSC</a:t>
            </a:r>
          </a:p>
        </p:txBody>
      </p:sp>
      <p:sp>
        <p:nvSpPr>
          <p:cNvPr id="57" name="object 57"/>
          <p:cNvSpPr txBox="1"/>
          <p:nvPr/>
        </p:nvSpPr>
        <p:spPr>
          <a:xfrm>
            <a:off x="1102030" y="1383409"/>
            <a:ext cx="6017225" cy="1055958"/>
          </a:xfrm>
          <a:prstGeom prst="rect">
            <a:avLst/>
          </a:prstGeom>
        </p:spPr>
        <p:txBody>
          <a:bodyPr vert="horz" wrap="square" lIns="0" tIns="199926" rIns="0" bIns="0" rtlCol="0">
            <a:spAutoFit/>
          </a:bodyPr>
          <a:lstStyle/>
          <a:p>
            <a:pPr marL="21218">
              <a:spcBef>
                <a:spcPts val="1575"/>
              </a:spcBef>
            </a:pPr>
            <a:r>
              <a:rPr sz="3200" b="1" spc="-13" dirty="0">
                <a:solidFill>
                  <a:srgbClr val="EB8B00"/>
                </a:solidFill>
                <a:latin typeface="Times New Roman" panose="02020603050405020304" pitchFamily="18" charset="0"/>
                <a:cs typeface="Times New Roman" panose="02020603050405020304" pitchFamily="18" charset="0"/>
              </a:rPr>
              <a:t>Overview</a:t>
            </a:r>
          </a:p>
          <a:p>
            <a:pPr marL="16321">
              <a:spcBef>
                <a:spcPts val="906"/>
              </a:spcBef>
            </a:pPr>
            <a:r>
              <a:rPr sz="1600" spc="-13" dirty="0">
                <a:latin typeface="Times New Roman" panose="02020603050405020304" pitchFamily="18" charset="0"/>
                <a:cs typeface="Times New Roman" panose="02020603050405020304" pitchFamily="18" charset="0"/>
              </a:rPr>
              <a:t>Capital</a:t>
            </a:r>
            <a:r>
              <a:rPr sz="1600" spc="-1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markets</a:t>
            </a:r>
            <a:r>
              <a:rPr sz="1600" spc="-1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a:t>
            </a:r>
            <a:r>
              <a:rPr sz="1600" spc="-13" dirty="0">
                <a:latin typeface="Times New Roman" panose="02020603050405020304" pitchFamily="18" charset="0"/>
                <a:cs typeface="Times New Roman" panose="02020603050405020304" pitchFamily="18" charset="0"/>
              </a:rPr>
              <a:t> </a:t>
            </a:r>
            <a:r>
              <a:rPr sz="1600" spc="-96" dirty="0">
                <a:latin typeface="Times New Roman" panose="02020603050405020304" pitchFamily="18" charset="0"/>
                <a:cs typeface="Times New Roman" panose="02020603050405020304" pitchFamily="18" charset="0"/>
              </a:rPr>
              <a:t>GIFT</a:t>
            </a:r>
            <a:r>
              <a:rPr sz="1600" spc="-13" dirty="0">
                <a:latin typeface="Times New Roman" panose="02020603050405020304" pitchFamily="18" charset="0"/>
                <a:cs typeface="Times New Roman" panose="02020603050405020304" pitchFamily="18" charset="0"/>
              </a:rPr>
              <a:t> </a:t>
            </a:r>
            <a:r>
              <a:rPr sz="1600" spc="-96" dirty="0">
                <a:latin typeface="Times New Roman" panose="02020603050405020304" pitchFamily="18" charset="0"/>
                <a:cs typeface="Times New Roman" panose="02020603050405020304" pitchFamily="18" charset="0"/>
              </a:rPr>
              <a:t>IFSC</a:t>
            </a:r>
            <a:r>
              <a:rPr sz="1600" spc="-1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constitute</a:t>
            </a:r>
            <a:r>
              <a:rPr sz="1600" spc="-13" dirty="0">
                <a:latin typeface="Times New Roman" panose="02020603050405020304" pitchFamily="18" charset="0"/>
                <a:cs typeface="Times New Roman" panose="02020603050405020304" pitchFamily="18" charset="0"/>
              </a:rPr>
              <a:t> </a:t>
            </a:r>
            <a:r>
              <a:rPr sz="1600" spc="-45" dirty="0">
                <a:latin typeface="Times New Roman" panose="02020603050405020304" pitchFamily="18" charset="0"/>
                <a:cs typeface="Times New Roman" panose="02020603050405020304" pitchFamily="18" charset="0"/>
              </a:rPr>
              <a:t>of</a:t>
            </a:r>
            <a:r>
              <a:rPr sz="1600" spc="-1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the</a:t>
            </a:r>
            <a:r>
              <a:rPr sz="1600" spc="-13" dirty="0">
                <a:latin typeface="Times New Roman" panose="02020603050405020304" pitchFamily="18" charset="0"/>
                <a:cs typeface="Times New Roman" panose="02020603050405020304" pitchFamily="18" charset="0"/>
              </a:rPr>
              <a:t> </a:t>
            </a:r>
            <a:r>
              <a:rPr sz="1600" spc="-25" dirty="0">
                <a:latin typeface="Times New Roman" panose="02020603050405020304" pitchFamily="18" charset="0"/>
                <a:cs typeface="Times New Roman" panose="02020603050405020304" pitchFamily="18" charset="0"/>
              </a:rPr>
              <a:t>following</a:t>
            </a:r>
            <a:r>
              <a:rPr sz="1600" spc="-13" dirty="0">
                <a:latin typeface="Times New Roman" panose="02020603050405020304" pitchFamily="18" charset="0"/>
                <a:cs typeface="Times New Roman" panose="02020603050405020304" pitchFamily="18" charset="0"/>
              </a:rPr>
              <a:t> participants:</a:t>
            </a:r>
            <a:endParaRPr sz="1600" dirty="0">
              <a:latin typeface="Times New Roman" panose="02020603050405020304" pitchFamily="18" charset="0"/>
              <a:cs typeface="Times New Roman" panose="02020603050405020304" pitchFamily="18" charset="0"/>
            </a:endParaRPr>
          </a:p>
        </p:txBody>
      </p:sp>
      <p:sp>
        <p:nvSpPr>
          <p:cNvPr id="62" name="object 45">
            <a:extLst>
              <a:ext uri="{FF2B5EF4-FFF2-40B4-BE49-F238E27FC236}">
                <a16:creationId xmlns:a16="http://schemas.microsoft.com/office/drawing/2014/main" id="{3E75D0F4-6194-5A6F-9C61-73312A8EE80B}"/>
              </a:ext>
            </a:extLst>
          </p:cNvPr>
          <p:cNvSpPr txBox="1"/>
          <p:nvPr/>
        </p:nvSpPr>
        <p:spPr>
          <a:xfrm>
            <a:off x="1102030" y="3032709"/>
            <a:ext cx="1458972" cy="1218733"/>
          </a:xfrm>
          <a:prstGeom prst="rect">
            <a:avLst/>
          </a:prstGeom>
        </p:spPr>
        <p:txBody>
          <a:bodyPr vert="horz" wrap="square" lIns="0" tIns="16321" rIns="0" bIns="0" rtlCol="0">
            <a:spAutoFit/>
          </a:bodyPr>
          <a:lstStyle/>
          <a:p>
            <a:pPr marL="16321" marR="6528" algn="ctr">
              <a:lnSpc>
                <a:spcPct val="125000"/>
              </a:lnSpc>
              <a:spcBef>
                <a:spcPts val="129"/>
              </a:spcBef>
            </a:pPr>
            <a:r>
              <a:rPr sz="1600" b="1" spc="-13" dirty="0">
                <a:latin typeface="Times New Roman"/>
                <a:cs typeface="Times New Roman"/>
              </a:rPr>
              <a:t>Stockbrokers,</a:t>
            </a:r>
            <a:r>
              <a:rPr sz="1600" b="1" spc="-38" dirty="0">
                <a:latin typeface="Times New Roman"/>
                <a:cs typeface="Times New Roman"/>
              </a:rPr>
              <a:t> </a:t>
            </a:r>
            <a:r>
              <a:rPr sz="1600" b="1" spc="-25" dirty="0">
                <a:latin typeface="Times New Roman"/>
                <a:cs typeface="Times New Roman"/>
              </a:rPr>
              <a:t>Sub- </a:t>
            </a:r>
            <a:r>
              <a:rPr sz="1600" b="1" spc="-32" dirty="0">
                <a:latin typeface="Times New Roman"/>
                <a:cs typeface="Times New Roman"/>
              </a:rPr>
              <a:t>Brokers,</a:t>
            </a:r>
            <a:r>
              <a:rPr sz="1600" b="1" spc="19" dirty="0">
                <a:latin typeface="Times New Roman"/>
                <a:cs typeface="Times New Roman"/>
              </a:rPr>
              <a:t> </a:t>
            </a:r>
            <a:r>
              <a:rPr sz="1600" b="1" spc="-32" dirty="0">
                <a:latin typeface="Times New Roman"/>
                <a:cs typeface="Times New Roman"/>
              </a:rPr>
              <a:t>and</a:t>
            </a:r>
            <a:r>
              <a:rPr sz="1600" b="1" spc="-13" dirty="0">
                <a:latin typeface="Times New Roman"/>
                <a:cs typeface="Times New Roman"/>
              </a:rPr>
              <a:t> Underwriters</a:t>
            </a:r>
            <a:endParaRPr sz="1600" b="1" dirty="0">
              <a:latin typeface="Times New Roman"/>
              <a:cs typeface="Times New Roman"/>
            </a:endParaRPr>
          </a:p>
        </p:txBody>
      </p:sp>
      <p:sp>
        <p:nvSpPr>
          <p:cNvPr id="63" name="object 46">
            <a:extLst>
              <a:ext uri="{FF2B5EF4-FFF2-40B4-BE49-F238E27FC236}">
                <a16:creationId xmlns:a16="http://schemas.microsoft.com/office/drawing/2014/main" id="{082475F3-47E8-23D3-920C-C2432220078C}"/>
              </a:ext>
            </a:extLst>
          </p:cNvPr>
          <p:cNvSpPr txBox="1"/>
          <p:nvPr/>
        </p:nvSpPr>
        <p:spPr>
          <a:xfrm>
            <a:off x="3220542" y="3078388"/>
            <a:ext cx="1464211" cy="910956"/>
          </a:xfrm>
          <a:prstGeom prst="rect">
            <a:avLst/>
          </a:prstGeom>
        </p:spPr>
        <p:txBody>
          <a:bodyPr vert="horz" wrap="square" lIns="0" tIns="16321" rIns="0" bIns="0" rtlCol="0">
            <a:spAutoFit/>
          </a:bodyPr>
          <a:lstStyle/>
          <a:p>
            <a:pPr marL="191779" marR="6528" indent="-176273" algn="ctr">
              <a:lnSpc>
                <a:spcPct val="125000"/>
              </a:lnSpc>
              <a:spcBef>
                <a:spcPts val="129"/>
              </a:spcBef>
            </a:pPr>
            <a:r>
              <a:rPr sz="1600" b="1" dirty="0">
                <a:latin typeface="Times New Roman"/>
                <a:cs typeface="Times New Roman"/>
              </a:rPr>
              <a:t>Merchant</a:t>
            </a:r>
            <a:r>
              <a:rPr sz="1600" b="1" spc="-38" dirty="0">
                <a:latin typeface="Times New Roman"/>
                <a:cs typeface="Times New Roman"/>
              </a:rPr>
              <a:t> </a:t>
            </a:r>
            <a:r>
              <a:rPr sz="1600" b="1" spc="-13" dirty="0">
                <a:latin typeface="Times New Roman"/>
                <a:cs typeface="Times New Roman"/>
              </a:rPr>
              <a:t>Bankers, </a:t>
            </a:r>
            <a:r>
              <a:rPr sz="1600" b="1" dirty="0">
                <a:latin typeface="Times New Roman"/>
                <a:cs typeface="Times New Roman"/>
              </a:rPr>
              <a:t>and</a:t>
            </a:r>
            <a:r>
              <a:rPr lang="en-IN" sz="1600" b="1" spc="6" dirty="0">
                <a:latin typeface="Times New Roman"/>
                <a:cs typeface="Times New Roman"/>
              </a:rPr>
              <a:t> </a:t>
            </a:r>
            <a:r>
              <a:rPr sz="1600" b="1" spc="-13" dirty="0">
                <a:latin typeface="Times New Roman"/>
                <a:cs typeface="Times New Roman"/>
              </a:rPr>
              <a:t>Trustees</a:t>
            </a:r>
            <a:endParaRPr sz="1600" b="1" dirty="0">
              <a:latin typeface="Times New Roman"/>
              <a:cs typeface="Times New Roman"/>
            </a:endParaRPr>
          </a:p>
        </p:txBody>
      </p:sp>
      <p:sp>
        <p:nvSpPr>
          <p:cNvPr id="64" name="object 47">
            <a:extLst>
              <a:ext uri="{FF2B5EF4-FFF2-40B4-BE49-F238E27FC236}">
                <a16:creationId xmlns:a16="http://schemas.microsoft.com/office/drawing/2014/main" id="{435AD43B-9470-08AF-C67F-E67FE43FDE70}"/>
              </a:ext>
            </a:extLst>
          </p:cNvPr>
          <p:cNvSpPr txBox="1"/>
          <p:nvPr/>
        </p:nvSpPr>
        <p:spPr>
          <a:xfrm>
            <a:off x="5219253" y="3094472"/>
            <a:ext cx="1753493" cy="1218733"/>
          </a:xfrm>
          <a:prstGeom prst="rect">
            <a:avLst/>
          </a:prstGeom>
        </p:spPr>
        <p:txBody>
          <a:bodyPr vert="horz" wrap="square" lIns="0" tIns="16321" rIns="0" bIns="0" rtlCol="0">
            <a:spAutoFit/>
          </a:bodyPr>
          <a:lstStyle/>
          <a:p>
            <a:pPr marL="15505" marR="6528" algn="ctr">
              <a:lnSpc>
                <a:spcPct val="125000"/>
              </a:lnSpc>
              <a:spcBef>
                <a:spcPts val="129"/>
              </a:spcBef>
            </a:pPr>
            <a:r>
              <a:rPr sz="1600" b="1" dirty="0">
                <a:latin typeface="Times New Roman"/>
                <a:cs typeface="Times New Roman"/>
              </a:rPr>
              <a:t>Investment</a:t>
            </a:r>
            <a:r>
              <a:rPr sz="1600" b="1" spc="25" dirty="0">
                <a:latin typeface="Times New Roman"/>
                <a:cs typeface="Times New Roman"/>
              </a:rPr>
              <a:t> </a:t>
            </a:r>
            <a:r>
              <a:rPr sz="1600" b="1" spc="-13" dirty="0">
                <a:latin typeface="Times New Roman"/>
                <a:cs typeface="Times New Roman"/>
              </a:rPr>
              <a:t>advisors, Portfolio</a:t>
            </a:r>
            <a:r>
              <a:rPr sz="1600" b="1" spc="-45" dirty="0">
                <a:latin typeface="Times New Roman"/>
                <a:cs typeface="Times New Roman"/>
              </a:rPr>
              <a:t> </a:t>
            </a:r>
            <a:r>
              <a:rPr sz="1600" b="1" spc="-13" dirty="0">
                <a:latin typeface="Times New Roman"/>
                <a:cs typeface="Times New Roman"/>
              </a:rPr>
              <a:t>managers, </a:t>
            </a:r>
            <a:r>
              <a:rPr sz="1600" b="1" dirty="0">
                <a:latin typeface="Times New Roman"/>
                <a:cs typeface="Times New Roman"/>
              </a:rPr>
              <a:t>and</a:t>
            </a:r>
            <a:r>
              <a:rPr sz="1600" b="1" spc="-25" dirty="0">
                <a:latin typeface="Times New Roman"/>
                <a:cs typeface="Times New Roman"/>
              </a:rPr>
              <a:t> </a:t>
            </a:r>
            <a:r>
              <a:rPr sz="1600" b="1" spc="-13" dirty="0">
                <a:latin typeface="Times New Roman"/>
                <a:cs typeface="Times New Roman"/>
              </a:rPr>
              <a:t>Clearing</a:t>
            </a:r>
            <a:r>
              <a:rPr sz="1600" b="1" spc="-25" dirty="0">
                <a:latin typeface="Times New Roman"/>
                <a:cs typeface="Times New Roman"/>
              </a:rPr>
              <a:t> </a:t>
            </a:r>
            <a:r>
              <a:rPr sz="1600" b="1" spc="-13" dirty="0">
                <a:latin typeface="Times New Roman"/>
                <a:cs typeface="Times New Roman"/>
              </a:rPr>
              <a:t>Members</a:t>
            </a:r>
            <a:endParaRPr sz="1600" b="1" dirty="0">
              <a:latin typeface="Times New Roman"/>
              <a:cs typeface="Times New Roman"/>
            </a:endParaRPr>
          </a:p>
        </p:txBody>
      </p:sp>
      <p:sp>
        <p:nvSpPr>
          <p:cNvPr id="65" name="object 48">
            <a:extLst>
              <a:ext uri="{FF2B5EF4-FFF2-40B4-BE49-F238E27FC236}">
                <a16:creationId xmlns:a16="http://schemas.microsoft.com/office/drawing/2014/main" id="{189EBC59-3EC9-3ABD-621C-D112440B3897}"/>
              </a:ext>
            </a:extLst>
          </p:cNvPr>
          <p:cNvSpPr txBox="1"/>
          <p:nvPr/>
        </p:nvSpPr>
        <p:spPr>
          <a:xfrm>
            <a:off x="7507246" y="3094472"/>
            <a:ext cx="1261927" cy="910956"/>
          </a:xfrm>
          <a:prstGeom prst="rect">
            <a:avLst/>
          </a:prstGeom>
        </p:spPr>
        <p:txBody>
          <a:bodyPr vert="horz" wrap="square" lIns="0" tIns="16321" rIns="0" bIns="0" rtlCol="0">
            <a:spAutoFit/>
          </a:bodyPr>
          <a:lstStyle/>
          <a:p>
            <a:pPr marL="22850" marR="6528" indent="-7344" algn="ctr">
              <a:lnSpc>
                <a:spcPct val="125000"/>
              </a:lnSpc>
              <a:spcBef>
                <a:spcPts val="129"/>
              </a:spcBef>
            </a:pPr>
            <a:r>
              <a:rPr sz="1600" b="1" dirty="0">
                <a:latin typeface="Times New Roman"/>
                <a:cs typeface="Times New Roman"/>
              </a:rPr>
              <a:t>Custodians,</a:t>
            </a:r>
            <a:r>
              <a:rPr sz="1600" b="1" spc="-25" dirty="0">
                <a:latin typeface="Times New Roman"/>
                <a:cs typeface="Times New Roman"/>
              </a:rPr>
              <a:t> </a:t>
            </a:r>
            <a:r>
              <a:rPr sz="1600" b="1" spc="-32" dirty="0">
                <a:latin typeface="Times New Roman"/>
                <a:cs typeface="Times New Roman"/>
              </a:rPr>
              <a:t>and</a:t>
            </a:r>
            <a:r>
              <a:rPr sz="1600" b="1" spc="-13" dirty="0">
                <a:latin typeface="Times New Roman"/>
                <a:cs typeface="Times New Roman"/>
              </a:rPr>
              <a:t> Clearing</a:t>
            </a:r>
            <a:r>
              <a:rPr sz="1600" b="1" spc="-58" dirty="0">
                <a:latin typeface="Times New Roman"/>
                <a:cs typeface="Times New Roman"/>
              </a:rPr>
              <a:t> </a:t>
            </a:r>
            <a:r>
              <a:rPr sz="1600" b="1" spc="-13" dirty="0">
                <a:latin typeface="Times New Roman"/>
                <a:cs typeface="Times New Roman"/>
              </a:rPr>
              <a:t>houses</a:t>
            </a:r>
            <a:endParaRPr sz="1600" b="1" dirty="0">
              <a:latin typeface="Times New Roman"/>
              <a:cs typeface="Times New Roman"/>
            </a:endParaRPr>
          </a:p>
        </p:txBody>
      </p:sp>
      <p:sp>
        <p:nvSpPr>
          <p:cNvPr id="66" name="object 49">
            <a:extLst>
              <a:ext uri="{FF2B5EF4-FFF2-40B4-BE49-F238E27FC236}">
                <a16:creationId xmlns:a16="http://schemas.microsoft.com/office/drawing/2014/main" id="{326C9B63-6991-DCAE-18D9-A062707567F6}"/>
              </a:ext>
            </a:extLst>
          </p:cNvPr>
          <p:cNvSpPr txBox="1"/>
          <p:nvPr/>
        </p:nvSpPr>
        <p:spPr>
          <a:xfrm>
            <a:off x="9455258" y="3138783"/>
            <a:ext cx="1749299" cy="1122805"/>
          </a:xfrm>
          <a:prstGeom prst="rect">
            <a:avLst/>
          </a:prstGeom>
        </p:spPr>
        <p:txBody>
          <a:bodyPr vert="horz" wrap="square" lIns="0" tIns="60386" rIns="0" bIns="0" rtlCol="0">
            <a:spAutoFit/>
          </a:bodyPr>
          <a:lstStyle/>
          <a:p>
            <a:pPr algn="ctr">
              <a:spcBef>
                <a:spcPts val="476"/>
              </a:spcBef>
            </a:pPr>
            <a:r>
              <a:rPr sz="1600" b="1" spc="-13" dirty="0">
                <a:latin typeface="Times New Roman"/>
                <a:cs typeface="Times New Roman"/>
              </a:rPr>
              <a:t>Depository</a:t>
            </a:r>
            <a:endParaRPr sz="1600" b="1" dirty="0">
              <a:latin typeface="Times New Roman"/>
              <a:cs typeface="Times New Roman"/>
            </a:endParaRPr>
          </a:p>
          <a:p>
            <a:pPr algn="ctr">
              <a:spcBef>
                <a:spcPts val="347"/>
              </a:spcBef>
            </a:pPr>
            <a:r>
              <a:rPr sz="1600" b="1" dirty="0">
                <a:latin typeface="Times New Roman"/>
                <a:cs typeface="Times New Roman"/>
              </a:rPr>
              <a:t>Participants,</a:t>
            </a:r>
            <a:r>
              <a:rPr sz="1600" b="1" spc="-25" dirty="0">
                <a:latin typeface="Times New Roman"/>
                <a:cs typeface="Times New Roman"/>
              </a:rPr>
              <a:t> </a:t>
            </a:r>
            <a:r>
              <a:rPr sz="1600" b="1" spc="-32" dirty="0">
                <a:latin typeface="Times New Roman"/>
                <a:cs typeface="Times New Roman"/>
              </a:rPr>
              <a:t>and</a:t>
            </a:r>
            <a:endParaRPr sz="1600" b="1" dirty="0">
              <a:latin typeface="Times New Roman"/>
              <a:cs typeface="Times New Roman"/>
            </a:endParaRPr>
          </a:p>
          <a:p>
            <a:pPr algn="ctr">
              <a:spcBef>
                <a:spcPts val="347"/>
              </a:spcBef>
            </a:pPr>
            <a:r>
              <a:rPr sz="1600" b="1" dirty="0">
                <a:latin typeface="Times New Roman"/>
                <a:cs typeface="Times New Roman"/>
              </a:rPr>
              <a:t>Credit</a:t>
            </a:r>
            <a:r>
              <a:rPr sz="1600" b="1" spc="-71" dirty="0">
                <a:latin typeface="Times New Roman"/>
                <a:cs typeface="Times New Roman"/>
              </a:rPr>
              <a:t> </a:t>
            </a:r>
            <a:r>
              <a:rPr sz="1600" b="1" spc="-13" dirty="0">
                <a:latin typeface="Times New Roman"/>
                <a:cs typeface="Times New Roman"/>
              </a:rPr>
              <a:t>Rating</a:t>
            </a:r>
            <a:r>
              <a:rPr sz="1600" b="1" spc="-71" dirty="0">
                <a:latin typeface="Times New Roman"/>
                <a:cs typeface="Times New Roman"/>
              </a:rPr>
              <a:t> </a:t>
            </a:r>
            <a:r>
              <a:rPr sz="1600" b="1" spc="-13" dirty="0">
                <a:latin typeface="Times New Roman"/>
                <a:cs typeface="Times New Roman"/>
              </a:rPr>
              <a:t>Agencies</a:t>
            </a:r>
            <a:endParaRPr sz="1600" b="1" dirty="0">
              <a:latin typeface="Times New Roman"/>
              <a:cs typeface="Times New Roman"/>
            </a:endParaRPr>
          </a:p>
        </p:txBody>
      </p:sp>
      <p:sp>
        <p:nvSpPr>
          <p:cNvPr id="11" name="Date Placeholder 10">
            <a:extLst>
              <a:ext uri="{FF2B5EF4-FFF2-40B4-BE49-F238E27FC236}">
                <a16:creationId xmlns:a16="http://schemas.microsoft.com/office/drawing/2014/main" id="{ECB0FE6B-9568-E242-D2B4-0F6F87DA963E}"/>
              </a:ext>
            </a:extLst>
          </p:cNvPr>
          <p:cNvSpPr>
            <a:spLocks noGrp="1"/>
          </p:cNvSpPr>
          <p:nvPr>
            <p:ph type="dt" sz="half" idx="10"/>
          </p:nvPr>
        </p:nvSpPr>
        <p:spPr/>
        <p:txBody>
          <a:bodyPr/>
          <a:lstStyle/>
          <a:p>
            <a:pPr>
              <a:defRPr/>
            </a:pPr>
            <a:r>
              <a:rPr lang="en-US" dirty="0">
                <a:solidFill>
                  <a:srgbClr val="000000"/>
                </a:solidFill>
              </a:rPr>
              <a:t>01-03-2025</a:t>
            </a:r>
          </a:p>
        </p:txBody>
      </p:sp>
      <p:sp>
        <p:nvSpPr>
          <p:cNvPr id="12" name="Footer Placeholder 11">
            <a:extLst>
              <a:ext uri="{FF2B5EF4-FFF2-40B4-BE49-F238E27FC236}">
                <a16:creationId xmlns:a16="http://schemas.microsoft.com/office/drawing/2014/main" id="{772480BA-3F3A-FC76-6B28-0A1688D160FA}"/>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13" name="Slide Number Placeholder 12">
            <a:extLst>
              <a:ext uri="{FF2B5EF4-FFF2-40B4-BE49-F238E27FC236}">
                <a16:creationId xmlns:a16="http://schemas.microsoft.com/office/drawing/2014/main" id="{8D1001BC-4F97-DC8C-C8F7-1F598C65D3AA}"/>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33</a:t>
            </a:fld>
            <a:endParaRPr lang="en-US" altLang="en-US" dirty="0">
              <a:solidFill>
                <a:srgbClr val="000000"/>
              </a:solidFill>
            </a:endParaRPr>
          </a:p>
        </p:txBody>
      </p:sp>
    </p:spTree>
    <p:extLst>
      <p:ext uri="{BB962C8B-B14F-4D97-AF65-F5344CB8AC3E}">
        <p14:creationId xmlns:p14="http://schemas.microsoft.com/office/powerpoint/2010/main" val="17283339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69707-5C54-3DFC-0A08-F2267958BD9F}"/>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8FD980B3-CED1-7241-9511-A08B041A04BB}"/>
              </a:ext>
            </a:extLst>
          </p:cNvPr>
          <p:cNvSpPr txBox="1"/>
          <p:nvPr/>
        </p:nvSpPr>
        <p:spPr>
          <a:xfrm>
            <a:off x="1990102" y="2303350"/>
            <a:ext cx="1135091" cy="370230"/>
          </a:xfrm>
          <a:prstGeom prst="rect">
            <a:avLst/>
          </a:prstGeom>
        </p:spPr>
        <p:txBody>
          <a:bodyPr vert="horz" wrap="square" lIns="0" tIns="0" rIns="0" bIns="0" rtlCol="0">
            <a:spAutoFit/>
          </a:bodyPr>
          <a:lstStyle/>
          <a:p>
            <a:pPr algn="ctr">
              <a:lnSpc>
                <a:spcPts val="1266"/>
              </a:lnSpc>
            </a:pPr>
            <a:r>
              <a:rPr sz="1156" b="1" spc="-13" dirty="0">
                <a:solidFill>
                  <a:srgbClr val="FFFFFF"/>
                </a:solidFill>
                <a:latin typeface="Times New Roman"/>
                <a:cs typeface="Times New Roman"/>
              </a:rPr>
              <a:t>Index</a:t>
            </a:r>
            <a:r>
              <a:rPr sz="1156" b="1" spc="-52" dirty="0">
                <a:solidFill>
                  <a:srgbClr val="FFFFFF"/>
                </a:solidFill>
                <a:latin typeface="Times New Roman"/>
                <a:cs typeface="Times New Roman"/>
              </a:rPr>
              <a:t> </a:t>
            </a:r>
            <a:r>
              <a:rPr sz="1156" b="1" spc="-13" dirty="0">
                <a:solidFill>
                  <a:srgbClr val="FFFFFF"/>
                </a:solidFill>
                <a:latin typeface="Times New Roman"/>
                <a:cs typeface="Times New Roman"/>
              </a:rPr>
              <a:t>Futures</a:t>
            </a:r>
            <a:r>
              <a:rPr sz="1156" b="1" spc="-45" dirty="0">
                <a:solidFill>
                  <a:srgbClr val="FFFFFF"/>
                </a:solidFill>
                <a:latin typeface="Times New Roman"/>
                <a:cs typeface="Times New Roman"/>
              </a:rPr>
              <a:t> </a:t>
            </a:r>
            <a:r>
              <a:rPr sz="1156" b="1" spc="-32" dirty="0">
                <a:solidFill>
                  <a:srgbClr val="FFFFFF"/>
                </a:solidFill>
                <a:latin typeface="Times New Roman"/>
                <a:cs typeface="Times New Roman"/>
              </a:rPr>
              <a:t>and</a:t>
            </a:r>
            <a:endParaRPr sz="1156" dirty="0">
              <a:latin typeface="Times New Roman"/>
              <a:cs typeface="Times New Roman"/>
            </a:endParaRPr>
          </a:p>
          <a:p>
            <a:pPr algn="ctr">
              <a:spcBef>
                <a:spcPts val="154"/>
              </a:spcBef>
            </a:pPr>
            <a:r>
              <a:rPr sz="1156" b="1" spc="-13" dirty="0">
                <a:solidFill>
                  <a:srgbClr val="FFFFFF"/>
                </a:solidFill>
                <a:latin typeface="Times New Roman"/>
                <a:cs typeface="Times New Roman"/>
              </a:rPr>
              <a:t>Options</a:t>
            </a:r>
            <a:endParaRPr sz="1156" dirty="0">
              <a:latin typeface="Times New Roman"/>
              <a:cs typeface="Times New Roman"/>
            </a:endParaRPr>
          </a:p>
        </p:txBody>
      </p:sp>
      <p:sp>
        <p:nvSpPr>
          <p:cNvPr id="12" name="object 12">
            <a:extLst>
              <a:ext uri="{FF2B5EF4-FFF2-40B4-BE49-F238E27FC236}">
                <a16:creationId xmlns:a16="http://schemas.microsoft.com/office/drawing/2014/main" id="{8AF54610-9CF0-0449-B0F0-2A5D21BD64CD}"/>
              </a:ext>
            </a:extLst>
          </p:cNvPr>
          <p:cNvSpPr txBox="1"/>
          <p:nvPr/>
        </p:nvSpPr>
        <p:spPr>
          <a:xfrm>
            <a:off x="3538023" y="2303350"/>
            <a:ext cx="1541471" cy="370230"/>
          </a:xfrm>
          <a:prstGeom prst="rect">
            <a:avLst/>
          </a:prstGeom>
        </p:spPr>
        <p:txBody>
          <a:bodyPr vert="horz" wrap="square" lIns="0" tIns="0" rIns="0" bIns="0" rtlCol="0">
            <a:spAutoFit/>
          </a:bodyPr>
          <a:lstStyle/>
          <a:p>
            <a:pPr algn="ctr">
              <a:lnSpc>
                <a:spcPts val="1266"/>
              </a:lnSpc>
            </a:pPr>
            <a:r>
              <a:rPr sz="1156" b="1" dirty="0">
                <a:solidFill>
                  <a:srgbClr val="FFFFFF"/>
                </a:solidFill>
                <a:latin typeface="Times New Roman"/>
                <a:cs typeface="Times New Roman"/>
              </a:rPr>
              <a:t>Single</a:t>
            </a:r>
            <a:r>
              <a:rPr sz="1156" b="1" spc="-58" dirty="0">
                <a:solidFill>
                  <a:srgbClr val="FFFFFF"/>
                </a:solidFill>
                <a:latin typeface="Times New Roman"/>
                <a:cs typeface="Times New Roman"/>
              </a:rPr>
              <a:t> </a:t>
            </a:r>
            <a:r>
              <a:rPr sz="1156" b="1" spc="-13" dirty="0">
                <a:solidFill>
                  <a:srgbClr val="FFFFFF"/>
                </a:solidFill>
                <a:latin typeface="Times New Roman"/>
                <a:cs typeface="Times New Roman"/>
              </a:rPr>
              <a:t>Stock</a:t>
            </a:r>
            <a:r>
              <a:rPr sz="1156" b="1" spc="-52" dirty="0">
                <a:solidFill>
                  <a:srgbClr val="FFFFFF"/>
                </a:solidFill>
                <a:latin typeface="Times New Roman"/>
                <a:cs typeface="Times New Roman"/>
              </a:rPr>
              <a:t> </a:t>
            </a:r>
            <a:r>
              <a:rPr sz="1156" b="1" spc="-13" dirty="0">
                <a:solidFill>
                  <a:srgbClr val="FFFFFF"/>
                </a:solidFill>
                <a:latin typeface="Times New Roman"/>
                <a:cs typeface="Times New Roman"/>
              </a:rPr>
              <a:t>Futures</a:t>
            </a:r>
            <a:r>
              <a:rPr sz="1156" b="1" spc="-58" dirty="0">
                <a:solidFill>
                  <a:srgbClr val="FFFFFF"/>
                </a:solidFill>
                <a:latin typeface="Times New Roman"/>
                <a:cs typeface="Times New Roman"/>
              </a:rPr>
              <a:t> </a:t>
            </a:r>
            <a:r>
              <a:rPr sz="1156" b="1" spc="-32" dirty="0">
                <a:solidFill>
                  <a:srgbClr val="FFFFFF"/>
                </a:solidFill>
                <a:latin typeface="Times New Roman"/>
                <a:cs typeface="Times New Roman"/>
              </a:rPr>
              <a:t>and</a:t>
            </a:r>
            <a:endParaRPr sz="1156" dirty="0">
              <a:latin typeface="Times New Roman"/>
              <a:cs typeface="Times New Roman"/>
            </a:endParaRPr>
          </a:p>
          <a:p>
            <a:pPr algn="ctr">
              <a:spcBef>
                <a:spcPts val="154"/>
              </a:spcBef>
            </a:pPr>
            <a:r>
              <a:rPr sz="1156" b="1" spc="-13" dirty="0">
                <a:solidFill>
                  <a:srgbClr val="FFFFFF"/>
                </a:solidFill>
                <a:latin typeface="Times New Roman"/>
                <a:cs typeface="Times New Roman"/>
              </a:rPr>
              <a:t>Options</a:t>
            </a:r>
            <a:endParaRPr sz="1156" dirty="0">
              <a:latin typeface="Times New Roman"/>
              <a:cs typeface="Times New Roman"/>
            </a:endParaRPr>
          </a:p>
        </p:txBody>
      </p:sp>
      <p:sp>
        <p:nvSpPr>
          <p:cNvPr id="13" name="object 13">
            <a:extLst>
              <a:ext uri="{FF2B5EF4-FFF2-40B4-BE49-F238E27FC236}">
                <a16:creationId xmlns:a16="http://schemas.microsoft.com/office/drawing/2014/main" id="{789C1A17-6429-7CC1-E769-C4B935384E00}"/>
              </a:ext>
            </a:extLst>
          </p:cNvPr>
          <p:cNvSpPr txBox="1"/>
          <p:nvPr/>
        </p:nvSpPr>
        <p:spPr>
          <a:xfrm>
            <a:off x="5385381" y="2401273"/>
            <a:ext cx="1351338" cy="166712"/>
          </a:xfrm>
          <a:prstGeom prst="rect">
            <a:avLst/>
          </a:prstGeom>
        </p:spPr>
        <p:txBody>
          <a:bodyPr vert="horz" wrap="square" lIns="0" tIns="0" rIns="0" bIns="0" rtlCol="0">
            <a:spAutoFit/>
          </a:bodyPr>
          <a:lstStyle/>
          <a:p>
            <a:pPr>
              <a:lnSpc>
                <a:spcPts val="1266"/>
              </a:lnSpc>
            </a:pPr>
            <a:r>
              <a:rPr sz="1156" b="1" dirty="0">
                <a:solidFill>
                  <a:srgbClr val="FFFFFF"/>
                </a:solidFill>
                <a:latin typeface="Times New Roman"/>
                <a:cs typeface="Times New Roman"/>
              </a:rPr>
              <a:t>Commodities</a:t>
            </a:r>
            <a:r>
              <a:rPr sz="1156" b="1" spc="-71" dirty="0">
                <a:solidFill>
                  <a:srgbClr val="FFFFFF"/>
                </a:solidFill>
                <a:latin typeface="Times New Roman"/>
                <a:cs typeface="Times New Roman"/>
              </a:rPr>
              <a:t> </a:t>
            </a:r>
            <a:r>
              <a:rPr sz="1156" b="1" spc="-13" dirty="0">
                <a:solidFill>
                  <a:srgbClr val="FFFFFF"/>
                </a:solidFill>
                <a:latin typeface="Times New Roman"/>
                <a:cs typeface="Times New Roman"/>
              </a:rPr>
              <a:t>Futures</a:t>
            </a:r>
            <a:endParaRPr sz="1156" dirty="0">
              <a:latin typeface="Times New Roman"/>
              <a:cs typeface="Times New Roman"/>
            </a:endParaRPr>
          </a:p>
        </p:txBody>
      </p:sp>
      <p:sp>
        <p:nvSpPr>
          <p:cNvPr id="14" name="object 14">
            <a:extLst>
              <a:ext uri="{FF2B5EF4-FFF2-40B4-BE49-F238E27FC236}">
                <a16:creationId xmlns:a16="http://schemas.microsoft.com/office/drawing/2014/main" id="{AF8935D2-7699-C281-3EA9-1218962A8EF9}"/>
              </a:ext>
            </a:extLst>
          </p:cNvPr>
          <p:cNvSpPr txBox="1"/>
          <p:nvPr/>
        </p:nvSpPr>
        <p:spPr>
          <a:xfrm>
            <a:off x="7133869" y="2303350"/>
            <a:ext cx="1358682" cy="370230"/>
          </a:xfrm>
          <a:prstGeom prst="rect">
            <a:avLst/>
          </a:prstGeom>
        </p:spPr>
        <p:txBody>
          <a:bodyPr vert="horz" wrap="square" lIns="0" tIns="0" rIns="0" bIns="0" rtlCol="0">
            <a:spAutoFit/>
          </a:bodyPr>
          <a:lstStyle/>
          <a:p>
            <a:pPr algn="ctr">
              <a:lnSpc>
                <a:spcPts val="1266"/>
              </a:lnSpc>
            </a:pPr>
            <a:r>
              <a:rPr sz="1156" b="1" spc="-32" dirty="0">
                <a:solidFill>
                  <a:srgbClr val="FFFFFF"/>
                </a:solidFill>
                <a:latin typeface="Times New Roman"/>
                <a:cs typeface="Times New Roman"/>
              </a:rPr>
              <a:t>Currency </a:t>
            </a:r>
            <a:r>
              <a:rPr sz="1156" b="1" spc="-13" dirty="0">
                <a:solidFill>
                  <a:srgbClr val="FFFFFF"/>
                </a:solidFill>
                <a:latin typeface="Times New Roman"/>
                <a:cs typeface="Times New Roman"/>
              </a:rPr>
              <a:t>Futures</a:t>
            </a:r>
            <a:r>
              <a:rPr sz="1156" b="1" spc="-32" dirty="0">
                <a:solidFill>
                  <a:srgbClr val="FFFFFF"/>
                </a:solidFill>
                <a:latin typeface="Times New Roman"/>
                <a:cs typeface="Times New Roman"/>
              </a:rPr>
              <a:t> and</a:t>
            </a:r>
            <a:endParaRPr sz="1156" dirty="0">
              <a:latin typeface="Times New Roman"/>
              <a:cs typeface="Times New Roman"/>
            </a:endParaRPr>
          </a:p>
          <a:p>
            <a:pPr algn="ctr">
              <a:spcBef>
                <a:spcPts val="154"/>
              </a:spcBef>
            </a:pPr>
            <a:r>
              <a:rPr sz="1156" b="1" spc="-13" dirty="0">
                <a:solidFill>
                  <a:srgbClr val="FFFFFF"/>
                </a:solidFill>
                <a:latin typeface="Times New Roman"/>
                <a:cs typeface="Times New Roman"/>
              </a:rPr>
              <a:t>Options</a:t>
            </a:r>
            <a:endParaRPr sz="1156" dirty="0">
              <a:latin typeface="Times New Roman"/>
              <a:cs typeface="Times New Roman"/>
            </a:endParaRPr>
          </a:p>
        </p:txBody>
      </p:sp>
      <p:sp>
        <p:nvSpPr>
          <p:cNvPr id="15" name="object 15">
            <a:extLst>
              <a:ext uri="{FF2B5EF4-FFF2-40B4-BE49-F238E27FC236}">
                <a16:creationId xmlns:a16="http://schemas.microsoft.com/office/drawing/2014/main" id="{83E75F86-6786-14C0-02F4-DF9E97508E31}"/>
              </a:ext>
            </a:extLst>
          </p:cNvPr>
          <p:cNvSpPr txBox="1"/>
          <p:nvPr/>
        </p:nvSpPr>
        <p:spPr>
          <a:xfrm>
            <a:off x="9414046" y="2401273"/>
            <a:ext cx="303562" cy="166712"/>
          </a:xfrm>
          <a:prstGeom prst="rect">
            <a:avLst/>
          </a:prstGeom>
        </p:spPr>
        <p:txBody>
          <a:bodyPr vert="horz" wrap="square" lIns="0" tIns="0" rIns="0" bIns="0" rtlCol="0">
            <a:spAutoFit/>
          </a:bodyPr>
          <a:lstStyle/>
          <a:p>
            <a:pPr>
              <a:lnSpc>
                <a:spcPts val="1266"/>
              </a:lnSpc>
            </a:pPr>
            <a:r>
              <a:rPr sz="1156" b="1" spc="-25" dirty="0">
                <a:solidFill>
                  <a:srgbClr val="FFFFFF"/>
                </a:solidFill>
                <a:latin typeface="Times New Roman"/>
                <a:cs typeface="Times New Roman"/>
              </a:rPr>
              <a:t>Debt</a:t>
            </a:r>
            <a:endParaRPr sz="1156" dirty="0">
              <a:latin typeface="Times New Roman"/>
              <a:cs typeface="Times New Roman"/>
            </a:endParaRPr>
          </a:p>
        </p:txBody>
      </p:sp>
      <p:sp>
        <p:nvSpPr>
          <p:cNvPr id="50" name="object 50">
            <a:extLst>
              <a:ext uri="{FF2B5EF4-FFF2-40B4-BE49-F238E27FC236}">
                <a16:creationId xmlns:a16="http://schemas.microsoft.com/office/drawing/2014/main" id="{CA877D43-C768-77FA-492B-06CB38C50159}"/>
              </a:ext>
            </a:extLst>
          </p:cNvPr>
          <p:cNvSpPr txBox="1"/>
          <p:nvPr/>
        </p:nvSpPr>
        <p:spPr>
          <a:xfrm>
            <a:off x="736684" y="456493"/>
            <a:ext cx="9862892" cy="1320260"/>
          </a:xfrm>
          <a:prstGeom prst="rect">
            <a:avLst/>
          </a:prstGeom>
        </p:spPr>
        <p:txBody>
          <a:bodyPr vert="horz" wrap="square" lIns="0" tIns="128932" rIns="0" bIns="0" rtlCol="0">
            <a:spAutoFit/>
          </a:bodyPr>
          <a:lstStyle/>
          <a:p>
            <a:pPr marL="16321">
              <a:spcBef>
                <a:spcPts val="1016"/>
              </a:spcBef>
            </a:pPr>
            <a:r>
              <a:rPr sz="3200" b="1" spc="-13" dirty="0">
                <a:solidFill>
                  <a:srgbClr val="EB8B00"/>
                </a:solidFill>
                <a:latin typeface="Times New Roman" panose="02020603050405020304" pitchFamily="18" charset="0"/>
                <a:cs typeface="Times New Roman" panose="02020603050405020304" pitchFamily="18" charset="0"/>
              </a:rPr>
              <a:t>List of Products traded on GIFT IFSC Exchanges</a:t>
            </a:r>
            <a:endParaRPr lang="en-IN" sz="3200" b="1" spc="-13" dirty="0">
              <a:solidFill>
                <a:srgbClr val="EB8B00"/>
              </a:solidFill>
              <a:latin typeface="Times New Roman" panose="02020603050405020304" pitchFamily="18" charset="0"/>
              <a:cs typeface="Times New Roman" panose="02020603050405020304" pitchFamily="18" charset="0"/>
            </a:endParaRPr>
          </a:p>
          <a:p>
            <a:pPr marL="16321">
              <a:spcBef>
                <a:spcPts val="1016"/>
              </a:spcBef>
            </a:pPr>
            <a:endParaRPr sz="1600" b="1" spc="-13" dirty="0">
              <a:solidFill>
                <a:srgbClr val="EB8B00"/>
              </a:solidFill>
              <a:latin typeface="Times New Roman" panose="02020603050405020304" pitchFamily="18" charset="0"/>
              <a:cs typeface="Times New Roman" panose="02020603050405020304" pitchFamily="18" charset="0"/>
            </a:endParaRPr>
          </a:p>
          <a:p>
            <a:pPr marL="16321">
              <a:spcBef>
                <a:spcPts val="572"/>
              </a:spcBef>
            </a:pPr>
            <a:r>
              <a:rPr sz="1600" spc="-123" dirty="0">
                <a:latin typeface="Times New Roman"/>
                <a:cs typeface="Times New Roman"/>
              </a:rPr>
              <a:t>BSE</a:t>
            </a:r>
            <a:r>
              <a:rPr sz="1600" spc="-45" dirty="0">
                <a:latin typeface="Times New Roman"/>
                <a:cs typeface="Times New Roman"/>
              </a:rPr>
              <a:t> </a:t>
            </a:r>
            <a:r>
              <a:rPr sz="1600" dirty="0">
                <a:latin typeface="Times New Roman"/>
                <a:cs typeface="Times New Roman"/>
              </a:rPr>
              <a:t>and</a:t>
            </a:r>
            <a:r>
              <a:rPr sz="1600" spc="-45" dirty="0">
                <a:latin typeface="Times New Roman"/>
                <a:cs typeface="Times New Roman"/>
              </a:rPr>
              <a:t> </a:t>
            </a:r>
            <a:r>
              <a:rPr sz="1600" spc="-96" dirty="0">
                <a:latin typeface="Times New Roman"/>
                <a:cs typeface="Times New Roman"/>
              </a:rPr>
              <a:t>NSE</a:t>
            </a:r>
            <a:r>
              <a:rPr sz="1600" spc="-38" dirty="0">
                <a:latin typeface="Times New Roman"/>
                <a:cs typeface="Times New Roman"/>
              </a:rPr>
              <a:t> </a:t>
            </a:r>
            <a:r>
              <a:rPr sz="1600" dirty="0">
                <a:latin typeface="Times New Roman"/>
                <a:cs typeface="Times New Roman"/>
              </a:rPr>
              <a:t>have</a:t>
            </a:r>
            <a:r>
              <a:rPr sz="1600" spc="-45" dirty="0">
                <a:latin typeface="Times New Roman"/>
                <a:cs typeface="Times New Roman"/>
              </a:rPr>
              <a:t> </a:t>
            </a:r>
            <a:r>
              <a:rPr sz="1600" dirty="0">
                <a:latin typeface="Times New Roman"/>
                <a:cs typeface="Times New Roman"/>
              </a:rPr>
              <a:t>set</a:t>
            </a:r>
            <a:r>
              <a:rPr sz="1600" spc="-38" dirty="0">
                <a:latin typeface="Times New Roman"/>
                <a:cs typeface="Times New Roman"/>
              </a:rPr>
              <a:t> </a:t>
            </a:r>
            <a:r>
              <a:rPr sz="1600" dirty="0">
                <a:latin typeface="Times New Roman"/>
                <a:cs typeface="Times New Roman"/>
              </a:rPr>
              <a:t>up</a:t>
            </a:r>
            <a:r>
              <a:rPr sz="1600" spc="-45" dirty="0">
                <a:latin typeface="Times New Roman"/>
                <a:cs typeface="Times New Roman"/>
              </a:rPr>
              <a:t> </a:t>
            </a:r>
            <a:r>
              <a:rPr sz="1600" dirty="0">
                <a:latin typeface="Times New Roman"/>
                <a:cs typeface="Times New Roman"/>
              </a:rPr>
              <a:t>their</a:t>
            </a:r>
            <a:r>
              <a:rPr sz="1600" spc="-38" dirty="0">
                <a:latin typeface="Times New Roman"/>
                <a:cs typeface="Times New Roman"/>
              </a:rPr>
              <a:t> </a:t>
            </a:r>
            <a:r>
              <a:rPr sz="1600" dirty="0">
                <a:latin typeface="Times New Roman"/>
                <a:cs typeface="Times New Roman"/>
              </a:rPr>
              <a:t>exchanges</a:t>
            </a:r>
            <a:r>
              <a:rPr sz="1600" spc="-45" dirty="0">
                <a:latin typeface="Times New Roman"/>
                <a:cs typeface="Times New Roman"/>
              </a:rPr>
              <a:t> </a:t>
            </a:r>
            <a:r>
              <a:rPr sz="1600" dirty="0">
                <a:latin typeface="Times New Roman"/>
                <a:cs typeface="Times New Roman"/>
              </a:rPr>
              <a:t>in</a:t>
            </a:r>
            <a:r>
              <a:rPr sz="1600" spc="-45" dirty="0">
                <a:latin typeface="Times New Roman"/>
                <a:cs typeface="Times New Roman"/>
              </a:rPr>
              <a:t> </a:t>
            </a:r>
            <a:r>
              <a:rPr sz="1600" spc="-77" dirty="0">
                <a:latin typeface="Times New Roman"/>
                <a:cs typeface="Times New Roman"/>
              </a:rPr>
              <a:t>GIFT</a:t>
            </a:r>
            <a:r>
              <a:rPr sz="1600" spc="-38" dirty="0">
                <a:latin typeface="Times New Roman"/>
                <a:cs typeface="Times New Roman"/>
              </a:rPr>
              <a:t> </a:t>
            </a:r>
            <a:r>
              <a:rPr sz="1600" spc="-32" dirty="0">
                <a:latin typeface="Times New Roman"/>
                <a:cs typeface="Times New Roman"/>
              </a:rPr>
              <a:t>City</a:t>
            </a:r>
            <a:r>
              <a:rPr sz="1600" spc="-45" dirty="0">
                <a:latin typeface="Times New Roman"/>
                <a:cs typeface="Times New Roman"/>
              </a:rPr>
              <a:t> </a:t>
            </a:r>
            <a:r>
              <a:rPr sz="1600" dirty="0">
                <a:latin typeface="Times New Roman"/>
                <a:cs typeface="Times New Roman"/>
              </a:rPr>
              <a:t>-</a:t>
            </a:r>
            <a:r>
              <a:rPr sz="1600" spc="-38" dirty="0">
                <a:latin typeface="Times New Roman"/>
                <a:cs typeface="Times New Roman"/>
              </a:rPr>
              <a:t> </a:t>
            </a:r>
            <a:r>
              <a:rPr sz="1600" dirty="0">
                <a:latin typeface="Times New Roman"/>
                <a:cs typeface="Times New Roman"/>
              </a:rPr>
              <a:t>India</a:t>
            </a:r>
            <a:r>
              <a:rPr sz="1600" spc="-45" dirty="0">
                <a:latin typeface="Times New Roman"/>
                <a:cs typeface="Times New Roman"/>
              </a:rPr>
              <a:t> </a:t>
            </a:r>
            <a:r>
              <a:rPr sz="1600" spc="-103" dirty="0">
                <a:latin typeface="Times New Roman"/>
                <a:cs typeface="Times New Roman"/>
              </a:rPr>
              <a:t>INX</a:t>
            </a:r>
            <a:r>
              <a:rPr sz="1600" spc="-38" dirty="0">
                <a:latin typeface="Times New Roman"/>
                <a:cs typeface="Times New Roman"/>
              </a:rPr>
              <a:t> </a:t>
            </a:r>
            <a:r>
              <a:rPr sz="1600" spc="-25" dirty="0">
                <a:latin typeface="Times New Roman"/>
                <a:cs typeface="Times New Roman"/>
              </a:rPr>
              <a:t>Ltd.</a:t>
            </a:r>
            <a:r>
              <a:rPr sz="1600" spc="-45" dirty="0">
                <a:latin typeface="Times New Roman"/>
                <a:cs typeface="Times New Roman"/>
              </a:rPr>
              <a:t> </a:t>
            </a:r>
            <a:r>
              <a:rPr sz="1600" dirty="0">
                <a:latin typeface="Times New Roman"/>
                <a:cs typeface="Times New Roman"/>
              </a:rPr>
              <a:t>and</a:t>
            </a:r>
            <a:r>
              <a:rPr sz="1600" spc="-38" dirty="0">
                <a:latin typeface="Times New Roman"/>
                <a:cs typeface="Times New Roman"/>
              </a:rPr>
              <a:t> </a:t>
            </a:r>
            <a:r>
              <a:rPr sz="1600" spc="-96" dirty="0">
                <a:latin typeface="Times New Roman"/>
                <a:cs typeface="Times New Roman"/>
              </a:rPr>
              <a:t>NSE</a:t>
            </a:r>
            <a:r>
              <a:rPr sz="1600" spc="-45" dirty="0">
                <a:latin typeface="Times New Roman"/>
                <a:cs typeface="Times New Roman"/>
              </a:rPr>
              <a:t> </a:t>
            </a:r>
            <a:r>
              <a:rPr sz="1600" spc="-90" dirty="0">
                <a:latin typeface="Times New Roman"/>
                <a:cs typeface="Times New Roman"/>
              </a:rPr>
              <a:t>IFSC</a:t>
            </a:r>
            <a:r>
              <a:rPr sz="1600" spc="-45" dirty="0">
                <a:latin typeface="Times New Roman"/>
                <a:cs typeface="Times New Roman"/>
              </a:rPr>
              <a:t> </a:t>
            </a:r>
            <a:r>
              <a:rPr sz="1600" spc="-25" dirty="0">
                <a:latin typeface="Times New Roman"/>
                <a:cs typeface="Times New Roman"/>
              </a:rPr>
              <a:t>Ltd.</a:t>
            </a:r>
            <a:r>
              <a:rPr sz="1600" spc="-38" dirty="0">
                <a:latin typeface="Times New Roman"/>
                <a:cs typeface="Times New Roman"/>
              </a:rPr>
              <a:t> </a:t>
            </a:r>
            <a:r>
              <a:rPr sz="1600" spc="-13" dirty="0">
                <a:latin typeface="Times New Roman"/>
                <a:cs typeface="Times New Roman"/>
              </a:rPr>
              <a:t>respectively.</a:t>
            </a:r>
            <a:endParaRPr sz="1600" dirty="0">
              <a:latin typeface="Times New Roman"/>
              <a:cs typeface="Times New Roman"/>
            </a:endParaRPr>
          </a:p>
        </p:txBody>
      </p:sp>
      <p:graphicFrame>
        <p:nvGraphicFramePr>
          <p:cNvPr id="58" name="Table 57">
            <a:extLst>
              <a:ext uri="{FF2B5EF4-FFF2-40B4-BE49-F238E27FC236}">
                <a16:creationId xmlns:a16="http://schemas.microsoft.com/office/drawing/2014/main" id="{0D2F8675-EB69-9140-E88F-B587110C0624}"/>
              </a:ext>
            </a:extLst>
          </p:cNvPr>
          <p:cNvGraphicFramePr>
            <a:graphicFrameLocks noGrp="1"/>
          </p:cNvGraphicFramePr>
          <p:nvPr>
            <p:extLst>
              <p:ext uri="{D42A27DB-BD31-4B8C-83A1-F6EECF244321}">
                <p14:modId xmlns:p14="http://schemas.microsoft.com/office/powerpoint/2010/main" val="349472731"/>
              </p:ext>
            </p:extLst>
          </p:nvPr>
        </p:nvGraphicFramePr>
        <p:xfrm>
          <a:off x="736684" y="1950098"/>
          <a:ext cx="10777292" cy="4603257"/>
        </p:xfrm>
        <a:graphic>
          <a:graphicData uri="http://schemas.openxmlformats.org/drawingml/2006/table">
            <a:tbl>
              <a:tblPr>
                <a:tableStyleId>{5C22544A-7EE6-4342-B048-85BDC9FD1C3A}</a:tableStyleId>
              </a:tblPr>
              <a:tblGrid>
                <a:gridCol w="2053169">
                  <a:extLst>
                    <a:ext uri="{9D8B030D-6E8A-4147-A177-3AD203B41FA5}">
                      <a16:colId xmlns:a16="http://schemas.microsoft.com/office/drawing/2014/main" val="1903758101"/>
                    </a:ext>
                  </a:extLst>
                </a:gridCol>
                <a:gridCol w="2416629">
                  <a:extLst>
                    <a:ext uri="{9D8B030D-6E8A-4147-A177-3AD203B41FA5}">
                      <a16:colId xmlns:a16="http://schemas.microsoft.com/office/drawing/2014/main" val="1663401477"/>
                    </a:ext>
                  </a:extLst>
                </a:gridCol>
                <a:gridCol w="2453951">
                  <a:extLst>
                    <a:ext uri="{9D8B030D-6E8A-4147-A177-3AD203B41FA5}">
                      <a16:colId xmlns:a16="http://schemas.microsoft.com/office/drawing/2014/main" val="1222510843"/>
                    </a:ext>
                  </a:extLst>
                </a:gridCol>
                <a:gridCol w="2071396">
                  <a:extLst>
                    <a:ext uri="{9D8B030D-6E8A-4147-A177-3AD203B41FA5}">
                      <a16:colId xmlns:a16="http://schemas.microsoft.com/office/drawing/2014/main" val="2427176032"/>
                    </a:ext>
                  </a:extLst>
                </a:gridCol>
                <a:gridCol w="1782147">
                  <a:extLst>
                    <a:ext uri="{9D8B030D-6E8A-4147-A177-3AD203B41FA5}">
                      <a16:colId xmlns:a16="http://schemas.microsoft.com/office/drawing/2014/main" val="3029782693"/>
                    </a:ext>
                  </a:extLst>
                </a:gridCol>
              </a:tblGrid>
              <a:tr h="769701">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Index Futures and Options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Single Stock Futures and Options</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Commodities Futures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Currency Futures and Options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Debt</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134993900"/>
                  </a:ext>
                </a:extLst>
              </a:tr>
              <a:tr h="515779">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NIFTY 50 Index</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it-IT" sz="1600" u="none" strike="noStrike" dirty="0">
                          <a:effectLst/>
                          <a:latin typeface="Times New Roman" panose="02020603050405020304" pitchFamily="18" charset="0"/>
                          <a:cs typeface="Times New Roman" panose="02020603050405020304" pitchFamily="18" charset="0"/>
                        </a:rPr>
                        <a:t>India INX – 100+ FandO Stock</a:t>
                      </a:r>
                      <a:endParaRPr lang="it-I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Gold (32 troy ounce)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Euro – US Dollar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Medium Term Notes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923831593"/>
                  </a:ext>
                </a:extLst>
              </a:tr>
              <a:tr h="515779">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NIFTY Bank Index</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NSE IFSC – 200+ FandO Stock</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Silver (1000 troy ounce)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Pound – US Dollar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FCY bonds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881963442"/>
                  </a:ext>
                </a:extLst>
              </a:tr>
              <a:tr h="587293">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NIFTY IT Index / NIFTY Financial Services Index</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Global Stocks – 5+ FandO stock trading offered</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Aluminum, Lead, Copper, Nickel, and Zinc</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Japanese Yen – $</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Depository Receipts</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74120743"/>
                  </a:ext>
                </a:extLst>
              </a:tr>
              <a:tr h="769701">
                <a:tc rowSpan="2">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S&amp;P BSE Sensex</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rowSpan="2">
                  <a:txBody>
                    <a:bodyPr/>
                    <a:lstStyle/>
                    <a:p>
                      <a:pPr algn="l" fontAlgn="ct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rowSpan="2">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Brent crude oil</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Australian Dollar – US Dollar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rowSpan="2">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Green / Social / Sustainable Bonds (FCY)</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082177137"/>
                  </a:ext>
                </a:extLst>
              </a:tr>
              <a:tr h="769701">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Switzerland Franc – US Dollar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vMerge="1">
                  <a:txBody>
                    <a:bodyPr/>
                    <a:lstStyle/>
                    <a:p>
                      <a:endParaRPr lang="en-IN"/>
                    </a:p>
                  </a:txBody>
                  <a:tcPr/>
                </a:tc>
                <a:extLst>
                  <a:ext uri="{0D108BD9-81ED-4DB2-BD59-A6C34878D82A}">
                    <a16:rowId xmlns:a16="http://schemas.microsoft.com/office/drawing/2014/main" val="2078353256"/>
                  </a:ext>
                </a:extLst>
              </a:tr>
              <a:tr h="523456">
                <a:tc>
                  <a:txBody>
                    <a:bodyPr/>
                    <a:lstStyle/>
                    <a:p>
                      <a:pPr algn="l" fontAlgn="ctr"/>
                      <a:r>
                        <a:rPr lang="pt-BR" sz="1600" u="none" strike="noStrike" dirty="0">
                          <a:effectLst/>
                          <a:latin typeface="Times New Roman" panose="02020603050405020304" pitchFamily="18" charset="0"/>
                          <a:cs typeface="Times New Roman" panose="02020603050405020304" pitchFamily="18" charset="0"/>
                        </a:rPr>
                        <a:t>S&amp;P BSE India 50</a:t>
                      </a:r>
                      <a:endParaRPr lang="pt-BR"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Access through INX Global Access Platform</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 – $ Dollar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solidFill>
                      <a:schemeClr val="accent6">
                        <a:lumMod val="20000"/>
                        <a:lumOff val="80000"/>
                      </a:schemeClr>
                    </a:solidFill>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Masala Bonds (₹)</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231021588"/>
                  </a:ext>
                </a:extLst>
              </a:tr>
            </a:tbl>
          </a:graphicData>
        </a:graphic>
      </p:graphicFrame>
      <p:sp>
        <p:nvSpPr>
          <p:cNvPr id="2" name="Date Placeholder 1">
            <a:extLst>
              <a:ext uri="{FF2B5EF4-FFF2-40B4-BE49-F238E27FC236}">
                <a16:creationId xmlns:a16="http://schemas.microsoft.com/office/drawing/2014/main" id="{341C1708-15EC-6D1B-BDE9-75F4EA500E52}"/>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FFE5ED99-6BC3-42BF-CD2B-11C33BFAFD65}"/>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D81480DA-9003-3B64-F822-223418935D6D}"/>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34</a:t>
            </a:fld>
            <a:endParaRPr lang="en-US" altLang="en-US" dirty="0">
              <a:solidFill>
                <a:srgbClr val="000000"/>
              </a:solidFill>
            </a:endParaRPr>
          </a:p>
        </p:txBody>
      </p:sp>
    </p:spTree>
    <p:extLst>
      <p:ext uri="{BB962C8B-B14F-4D97-AF65-F5344CB8AC3E}">
        <p14:creationId xmlns:p14="http://schemas.microsoft.com/office/powerpoint/2010/main" val="173953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6667358" y="833684"/>
            <a:ext cx="4986577" cy="3010527"/>
            <a:chOff x="4365742" y="1121417"/>
            <a:chExt cx="3190875" cy="2361565"/>
          </a:xfrm>
        </p:grpSpPr>
        <p:sp>
          <p:nvSpPr>
            <p:cNvPr id="3" name="object 3"/>
            <p:cNvSpPr/>
            <p:nvPr/>
          </p:nvSpPr>
          <p:spPr>
            <a:xfrm>
              <a:off x="4365742" y="1121417"/>
              <a:ext cx="3190875" cy="2361565"/>
            </a:xfrm>
            <a:custGeom>
              <a:avLst/>
              <a:gdLst/>
              <a:ahLst/>
              <a:cxnLst/>
              <a:rect l="l" t="t" r="r" b="b"/>
              <a:pathLst>
                <a:path w="3190875" h="2361565">
                  <a:moveTo>
                    <a:pt x="3190250" y="2361136"/>
                  </a:moveTo>
                  <a:lnTo>
                    <a:pt x="352440" y="2361120"/>
                  </a:lnTo>
                  <a:lnTo>
                    <a:pt x="306110" y="2358078"/>
                  </a:lnTo>
                  <a:lnTo>
                    <a:pt x="260968" y="2349055"/>
                  </a:lnTo>
                  <a:lnTo>
                    <a:pt x="217562" y="2334298"/>
                  </a:lnTo>
                  <a:lnTo>
                    <a:pt x="176439" y="2314034"/>
                  </a:lnTo>
                  <a:lnTo>
                    <a:pt x="138148" y="2288492"/>
                  </a:lnTo>
                  <a:lnTo>
                    <a:pt x="103235" y="2257900"/>
                  </a:lnTo>
                  <a:lnTo>
                    <a:pt x="72633" y="2222987"/>
                  </a:lnTo>
                  <a:lnTo>
                    <a:pt x="47088" y="2184696"/>
                  </a:lnTo>
                  <a:lnTo>
                    <a:pt x="26826" y="2143573"/>
                  </a:lnTo>
                  <a:lnTo>
                    <a:pt x="12073" y="2100167"/>
                  </a:lnTo>
                  <a:lnTo>
                    <a:pt x="3056" y="2055025"/>
                  </a:lnTo>
                  <a:lnTo>
                    <a:pt x="0" y="2008695"/>
                  </a:lnTo>
                  <a:lnTo>
                    <a:pt x="0" y="352424"/>
                  </a:lnTo>
                  <a:lnTo>
                    <a:pt x="3056" y="306101"/>
                  </a:lnTo>
                  <a:lnTo>
                    <a:pt x="12073" y="260963"/>
                  </a:lnTo>
                  <a:lnTo>
                    <a:pt x="26826" y="217558"/>
                  </a:lnTo>
                  <a:lnTo>
                    <a:pt x="47088" y="176435"/>
                  </a:lnTo>
                  <a:lnTo>
                    <a:pt x="72633" y="138141"/>
                  </a:lnTo>
                  <a:lnTo>
                    <a:pt x="103235" y="103223"/>
                  </a:lnTo>
                  <a:lnTo>
                    <a:pt x="138148" y="72628"/>
                  </a:lnTo>
                  <a:lnTo>
                    <a:pt x="176439" y="47087"/>
                  </a:lnTo>
                  <a:lnTo>
                    <a:pt x="217562" y="26826"/>
                  </a:lnTo>
                  <a:lnTo>
                    <a:pt x="260968" y="12074"/>
                  </a:lnTo>
                  <a:lnTo>
                    <a:pt x="306110" y="3056"/>
                  </a:lnTo>
                  <a:lnTo>
                    <a:pt x="352440" y="0"/>
                  </a:lnTo>
                  <a:lnTo>
                    <a:pt x="3190250" y="0"/>
                  </a:lnTo>
                  <a:lnTo>
                    <a:pt x="3190250" y="2361136"/>
                  </a:lnTo>
                  <a:close/>
                </a:path>
              </a:pathLst>
            </a:custGeom>
            <a:solidFill>
              <a:srgbClr val="2064DD"/>
            </a:solidFill>
          </p:spPr>
          <p:txBody>
            <a:bodyPr wrap="square" lIns="0" tIns="0" rIns="0" bIns="0" rtlCol="0"/>
            <a:lstStyle/>
            <a:p>
              <a:endParaRPr sz="1634" dirty="0"/>
            </a:p>
          </p:txBody>
        </p:sp>
        <p:sp>
          <p:nvSpPr>
            <p:cNvPr id="4" name="object 4"/>
            <p:cNvSpPr/>
            <p:nvPr/>
          </p:nvSpPr>
          <p:spPr>
            <a:xfrm>
              <a:off x="4540971" y="1272915"/>
              <a:ext cx="38100" cy="38100"/>
            </a:xfrm>
            <a:custGeom>
              <a:avLst/>
              <a:gdLst/>
              <a:ahLst/>
              <a:cxnLst/>
              <a:rect l="l" t="t" r="r" b="b"/>
              <a:pathLst>
                <a:path w="38100" h="38100">
                  <a:moveTo>
                    <a:pt x="21576" y="38100"/>
                  </a:moveTo>
                  <a:lnTo>
                    <a:pt x="16523" y="38100"/>
                  </a:lnTo>
                  <a:lnTo>
                    <a:pt x="14093" y="37617"/>
                  </a:lnTo>
                  <a:lnTo>
                    <a:pt x="0" y="21576"/>
                  </a:lnTo>
                  <a:lnTo>
                    <a:pt x="0" y="16523"/>
                  </a:lnTo>
                  <a:lnTo>
                    <a:pt x="16523" y="0"/>
                  </a:lnTo>
                  <a:lnTo>
                    <a:pt x="21576" y="0"/>
                  </a:lnTo>
                  <a:lnTo>
                    <a:pt x="38100" y="16523"/>
                  </a:lnTo>
                  <a:lnTo>
                    <a:pt x="38100" y="19050"/>
                  </a:lnTo>
                  <a:lnTo>
                    <a:pt x="38100" y="21576"/>
                  </a:lnTo>
                  <a:lnTo>
                    <a:pt x="24006" y="37617"/>
                  </a:lnTo>
                  <a:lnTo>
                    <a:pt x="21576" y="38100"/>
                  </a:lnTo>
                  <a:close/>
                </a:path>
              </a:pathLst>
            </a:custGeom>
            <a:solidFill>
              <a:srgbClr val="FFFFFF"/>
            </a:solidFill>
          </p:spPr>
          <p:txBody>
            <a:bodyPr wrap="square" lIns="0" tIns="0" rIns="0" bIns="0" rtlCol="0"/>
            <a:lstStyle/>
            <a:p>
              <a:endParaRPr sz="1634" dirty="0"/>
            </a:p>
          </p:txBody>
        </p:sp>
        <p:sp>
          <p:nvSpPr>
            <p:cNvPr id="5" name="object 5"/>
            <p:cNvSpPr/>
            <p:nvPr/>
          </p:nvSpPr>
          <p:spPr>
            <a:xfrm>
              <a:off x="4740996" y="1453890"/>
              <a:ext cx="38100" cy="219075"/>
            </a:xfrm>
            <a:custGeom>
              <a:avLst/>
              <a:gdLst/>
              <a:ahLst/>
              <a:cxnLst/>
              <a:rect l="l" t="t" r="r" b="b"/>
              <a:pathLst>
                <a:path w="38100" h="219075">
                  <a:moveTo>
                    <a:pt x="38100" y="19050"/>
                  </a:moveTo>
                  <a:lnTo>
                    <a:pt x="38100" y="21576"/>
                  </a:lnTo>
                  <a:lnTo>
                    <a:pt x="37617" y="24005"/>
                  </a:lnTo>
                  <a:lnTo>
                    <a:pt x="36650" y="26340"/>
                  </a:lnTo>
                  <a:lnTo>
                    <a:pt x="35683" y="28674"/>
                  </a:lnTo>
                  <a:lnTo>
                    <a:pt x="34306" y="30734"/>
                  </a:lnTo>
                  <a:lnTo>
                    <a:pt x="32520" y="32520"/>
                  </a:lnTo>
                  <a:lnTo>
                    <a:pt x="30734" y="34306"/>
                  </a:lnTo>
                  <a:lnTo>
                    <a:pt x="28674" y="35683"/>
                  </a:lnTo>
                  <a:lnTo>
                    <a:pt x="26340" y="36650"/>
                  </a:lnTo>
                  <a:lnTo>
                    <a:pt x="24005" y="37617"/>
                  </a:lnTo>
                  <a:lnTo>
                    <a:pt x="21576" y="38100"/>
                  </a:lnTo>
                  <a:lnTo>
                    <a:pt x="19050" y="38100"/>
                  </a:lnTo>
                  <a:lnTo>
                    <a:pt x="16523" y="38100"/>
                  </a:lnTo>
                  <a:lnTo>
                    <a:pt x="5579" y="32520"/>
                  </a:lnTo>
                  <a:lnTo>
                    <a:pt x="3792" y="30734"/>
                  </a:lnTo>
                  <a:lnTo>
                    <a:pt x="2416" y="28674"/>
                  </a:lnTo>
                  <a:lnTo>
                    <a:pt x="1449" y="26340"/>
                  </a:lnTo>
                  <a:lnTo>
                    <a:pt x="482" y="24005"/>
                  </a:lnTo>
                  <a:lnTo>
                    <a:pt x="0" y="21576"/>
                  </a:lnTo>
                  <a:lnTo>
                    <a:pt x="0" y="19050"/>
                  </a:lnTo>
                  <a:lnTo>
                    <a:pt x="0" y="16523"/>
                  </a:lnTo>
                  <a:lnTo>
                    <a:pt x="5579" y="5579"/>
                  </a:lnTo>
                  <a:lnTo>
                    <a:pt x="7365" y="3792"/>
                  </a:lnTo>
                  <a:lnTo>
                    <a:pt x="9425" y="2416"/>
                  </a:lnTo>
                  <a:lnTo>
                    <a:pt x="11759" y="1449"/>
                  </a:lnTo>
                  <a:lnTo>
                    <a:pt x="14094" y="482"/>
                  </a:lnTo>
                  <a:lnTo>
                    <a:pt x="16523" y="0"/>
                  </a:lnTo>
                  <a:lnTo>
                    <a:pt x="19050" y="0"/>
                  </a:lnTo>
                  <a:lnTo>
                    <a:pt x="21576" y="0"/>
                  </a:lnTo>
                  <a:lnTo>
                    <a:pt x="32520" y="5579"/>
                  </a:lnTo>
                  <a:lnTo>
                    <a:pt x="34306" y="7365"/>
                  </a:lnTo>
                  <a:lnTo>
                    <a:pt x="35683" y="9425"/>
                  </a:lnTo>
                  <a:lnTo>
                    <a:pt x="36650" y="11759"/>
                  </a:lnTo>
                  <a:lnTo>
                    <a:pt x="37617" y="14094"/>
                  </a:lnTo>
                  <a:lnTo>
                    <a:pt x="38100" y="16523"/>
                  </a:lnTo>
                  <a:lnTo>
                    <a:pt x="38100" y="19050"/>
                  </a:lnTo>
                  <a:close/>
                </a:path>
                <a:path w="38100" h="219075">
                  <a:moveTo>
                    <a:pt x="38100" y="200025"/>
                  </a:moveTo>
                  <a:lnTo>
                    <a:pt x="38100" y="202551"/>
                  </a:lnTo>
                  <a:lnTo>
                    <a:pt x="37617" y="204980"/>
                  </a:lnTo>
                  <a:lnTo>
                    <a:pt x="36650" y="207315"/>
                  </a:lnTo>
                  <a:lnTo>
                    <a:pt x="35683" y="209649"/>
                  </a:lnTo>
                  <a:lnTo>
                    <a:pt x="34306" y="211709"/>
                  </a:lnTo>
                  <a:lnTo>
                    <a:pt x="32520" y="213495"/>
                  </a:lnTo>
                  <a:lnTo>
                    <a:pt x="30734" y="215281"/>
                  </a:lnTo>
                  <a:lnTo>
                    <a:pt x="28674" y="216658"/>
                  </a:lnTo>
                  <a:lnTo>
                    <a:pt x="26340" y="217625"/>
                  </a:lnTo>
                  <a:lnTo>
                    <a:pt x="24005" y="218591"/>
                  </a:lnTo>
                  <a:lnTo>
                    <a:pt x="21576" y="219075"/>
                  </a:lnTo>
                  <a:lnTo>
                    <a:pt x="19050" y="219075"/>
                  </a:lnTo>
                  <a:lnTo>
                    <a:pt x="16523" y="219075"/>
                  </a:lnTo>
                  <a:lnTo>
                    <a:pt x="5579" y="213495"/>
                  </a:lnTo>
                  <a:lnTo>
                    <a:pt x="3792" y="211709"/>
                  </a:lnTo>
                  <a:lnTo>
                    <a:pt x="2416" y="209649"/>
                  </a:lnTo>
                  <a:lnTo>
                    <a:pt x="1449" y="207315"/>
                  </a:lnTo>
                  <a:lnTo>
                    <a:pt x="482" y="204980"/>
                  </a:lnTo>
                  <a:lnTo>
                    <a:pt x="0" y="202551"/>
                  </a:lnTo>
                  <a:lnTo>
                    <a:pt x="0" y="200025"/>
                  </a:lnTo>
                  <a:lnTo>
                    <a:pt x="0" y="197498"/>
                  </a:lnTo>
                  <a:lnTo>
                    <a:pt x="5579" y="186554"/>
                  </a:lnTo>
                  <a:lnTo>
                    <a:pt x="7365" y="184767"/>
                  </a:lnTo>
                  <a:lnTo>
                    <a:pt x="9425" y="183391"/>
                  </a:lnTo>
                  <a:lnTo>
                    <a:pt x="11759" y="182424"/>
                  </a:lnTo>
                  <a:lnTo>
                    <a:pt x="14094" y="181457"/>
                  </a:lnTo>
                  <a:lnTo>
                    <a:pt x="16523" y="180975"/>
                  </a:lnTo>
                  <a:lnTo>
                    <a:pt x="19050" y="180975"/>
                  </a:lnTo>
                  <a:lnTo>
                    <a:pt x="21576" y="180975"/>
                  </a:lnTo>
                  <a:lnTo>
                    <a:pt x="32520" y="186554"/>
                  </a:lnTo>
                  <a:lnTo>
                    <a:pt x="34306" y="188340"/>
                  </a:lnTo>
                  <a:lnTo>
                    <a:pt x="35683" y="190400"/>
                  </a:lnTo>
                  <a:lnTo>
                    <a:pt x="36650" y="192734"/>
                  </a:lnTo>
                  <a:lnTo>
                    <a:pt x="37617" y="195069"/>
                  </a:lnTo>
                  <a:lnTo>
                    <a:pt x="38100" y="197498"/>
                  </a:lnTo>
                  <a:lnTo>
                    <a:pt x="38100" y="200025"/>
                  </a:lnTo>
                  <a:close/>
                </a:path>
              </a:pathLst>
            </a:custGeom>
            <a:ln w="9525">
              <a:solidFill>
                <a:srgbClr val="FFFFFF"/>
              </a:solidFill>
            </a:ln>
          </p:spPr>
          <p:txBody>
            <a:bodyPr wrap="square" lIns="0" tIns="0" rIns="0" bIns="0" rtlCol="0"/>
            <a:lstStyle/>
            <a:p>
              <a:endParaRPr sz="1634" dirty="0"/>
            </a:p>
          </p:txBody>
        </p:sp>
        <p:sp>
          <p:nvSpPr>
            <p:cNvPr id="6" name="object 6"/>
            <p:cNvSpPr/>
            <p:nvPr/>
          </p:nvSpPr>
          <p:spPr>
            <a:xfrm>
              <a:off x="4540961" y="1996820"/>
              <a:ext cx="38100" cy="1123950"/>
            </a:xfrm>
            <a:custGeom>
              <a:avLst/>
              <a:gdLst/>
              <a:ahLst/>
              <a:cxnLst/>
              <a:rect l="l" t="t" r="r" b="b"/>
              <a:pathLst>
                <a:path w="38100" h="1123950">
                  <a:moveTo>
                    <a:pt x="38100" y="1102372"/>
                  </a:moveTo>
                  <a:lnTo>
                    <a:pt x="21577" y="1085850"/>
                  </a:lnTo>
                  <a:lnTo>
                    <a:pt x="16522" y="1085850"/>
                  </a:lnTo>
                  <a:lnTo>
                    <a:pt x="0" y="1102372"/>
                  </a:lnTo>
                  <a:lnTo>
                    <a:pt x="0" y="1107427"/>
                  </a:lnTo>
                  <a:lnTo>
                    <a:pt x="16522" y="1123950"/>
                  </a:lnTo>
                  <a:lnTo>
                    <a:pt x="21577" y="1123950"/>
                  </a:lnTo>
                  <a:lnTo>
                    <a:pt x="38100" y="1107427"/>
                  </a:lnTo>
                  <a:lnTo>
                    <a:pt x="38100" y="1104900"/>
                  </a:lnTo>
                  <a:lnTo>
                    <a:pt x="38100" y="1102372"/>
                  </a:lnTo>
                  <a:close/>
                </a:path>
                <a:path w="38100" h="1123950">
                  <a:moveTo>
                    <a:pt x="38100" y="740422"/>
                  </a:moveTo>
                  <a:lnTo>
                    <a:pt x="21577" y="723900"/>
                  </a:lnTo>
                  <a:lnTo>
                    <a:pt x="16522" y="723900"/>
                  </a:lnTo>
                  <a:lnTo>
                    <a:pt x="0" y="740422"/>
                  </a:lnTo>
                  <a:lnTo>
                    <a:pt x="0" y="745477"/>
                  </a:lnTo>
                  <a:lnTo>
                    <a:pt x="16522" y="762000"/>
                  </a:lnTo>
                  <a:lnTo>
                    <a:pt x="21577" y="762000"/>
                  </a:lnTo>
                  <a:lnTo>
                    <a:pt x="38100" y="745477"/>
                  </a:lnTo>
                  <a:lnTo>
                    <a:pt x="38100" y="742950"/>
                  </a:lnTo>
                  <a:lnTo>
                    <a:pt x="38100" y="740422"/>
                  </a:lnTo>
                  <a:close/>
                </a:path>
                <a:path w="38100" h="1123950">
                  <a:moveTo>
                    <a:pt x="38100" y="16522"/>
                  </a:moveTo>
                  <a:lnTo>
                    <a:pt x="21577" y="0"/>
                  </a:lnTo>
                  <a:lnTo>
                    <a:pt x="16522" y="0"/>
                  </a:lnTo>
                  <a:lnTo>
                    <a:pt x="0" y="16522"/>
                  </a:lnTo>
                  <a:lnTo>
                    <a:pt x="0" y="21577"/>
                  </a:lnTo>
                  <a:lnTo>
                    <a:pt x="16522" y="38100"/>
                  </a:lnTo>
                  <a:lnTo>
                    <a:pt x="21577" y="38100"/>
                  </a:lnTo>
                  <a:lnTo>
                    <a:pt x="38100" y="21577"/>
                  </a:lnTo>
                  <a:lnTo>
                    <a:pt x="38100" y="19050"/>
                  </a:lnTo>
                  <a:lnTo>
                    <a:pt x="38100" y="16522"/>
                  </a:lnTo>
                  <a:close/>
                </a:path>
              </a:pathLst>
            </a:custGeom>
            <a:solidFill>
              <a:srgbClr val="FFFFFF"/>
            </a:solidFill>
          </p:spPr>
          <p:txBody>
            <a:bodyPr wrap="square" lIns="0" tIns="0" rIns="0" bIns="0" rtlCol="0"/>
            <a:lstStyle/>
            <a:p>
              <a:endParaRPr sz="1634" dirty="0"/>
            </a:p>
          </p:txBody>
        </p:sp>
      </p:grpSp>
      <p:sp>
        <p:nvSpPr>
          <p:cNvPr id="7" name="object 7"/>
          <p:cNvSpPr txBox="1"/>
          <p:nvPr/>
        </p:nvSpPr>
        <p:spPr>
          <a:xfrm>
            <a:off x="779376" y="484504"/>
            <a:ext cx="2952497" cy="453135"/>
          </a:xfrm>
          <a:prstGeom prst="rect">
            <a:avLst/>
          </a:prstGeom>
        </p:spPr>
        <p:txBody>
          <a:bodyPr vert="horz" wrap="square" lIns="0" tIns="22033" rIns="0" bIns="0" rtlCol="0">
            <a:spAutoFit/>
          </a:bodyPr>
          <a:lstStyle/>
          <a:p>
            <a:pPr marL="16321">
              <a:spcBef>
                <a:spcPts val="173"/>
              </a:spcBef>
            </a:pPr>
            <a:r>
              <a:rPr sz="2800" b="1" dirty="0">
                <a:solidFill>
                  <a:srgbClr val="113475"/>
                </a:solidFill>
                <a:latin typeface="Times New Roman"/>
                <a:cs typeface="Times New Roman"/>
              </a:rPr>
              <a:t>Eligible Investors</a:t>
            </a:r>
          </a:p>
        </p:txBody>
      </p:sp>
      <p:sp>
        <p:nvSpPr>
          <p:cNvPr id="9" name="object 9"/>
          <p:cNvSpPr txBox="1"/>
          <p:nvPr/>
        </p:nvSpPr>
        <p:spPr>
          <a:xfrm>
            <a:off x="643522" y="3296710"/>
            <a:ext cx="11010412" cy="1161843"/>
          </a:xfrm>
          <a:prstGeom prst="rect">
            <a:avLst/>
          </a:prstGeom>
        </p:spPr>
        <p:txBody>
          <a:bodyPr vert="horz" wrap="square" lIns="0" tIns="192582" rIns="0" bIns="0" rtlCol="0">
            <a:spAutoFit/>
          </a:bodyPr>
          <a:lstStyle/>
          <a:p>
            <a:pPr marL="16321">
              <a:spcBef>
                <a:spcPts val="1517"/>
              </a:spcBef>
            </a:pPr>
            <a:r>
              <a:rPr sz="2057" b="1" spc="-25" dirty="0">
                <a:solidFill>
                  <a:srgbClr val="EB8B00"/>
                </a:solidFill>
                <a:latin typeface="Times New Roman"/>
                <a:cs typeface="Times New Roman"/>
              </a:rPr>
              <a:t>Segregated</a:t>
            </a:r>
            <a:r>
              <a:rPr sz="2057" b="1" spc="-52" dirty="0">
                <a:solidFill>
                  <a:srgbClr val="EB8B00"/>
                </a:solidFill>
                <a:latin typeface="Times New Roman"/>
                <a:cs typeface="Times New Roman"/>
              </a:rPr>
              <a:t> </a:t>
            </a:r>
            <a:r>
              <a:rPr sz="2057" b="1" dirty="0">
                <a:solidFill>
                  <a:srgbClr val="EB8B00"/>
                </a:solidFill>
                <a:latin typeface="Times New Roman"/>
                <a:cs typeface="Times New Roman"/>
              </a:rPr>
              <a:t>Nominee</a:t>
            </a:r>
            <a:r>
              <a:rPr sz="2057" b="1" spc="-52" dirty="0">
                <a:solidFill>
                  <a:srgbClr val="EB8B00"/>
                </a:solidFill>
                <a:latin typeface="Times New Roman"/>
                <a:cs typeface="Times New Roman"/>
              </a:rPr>
              <a:t> </a:t>
            </a:r>
            <a:r>
              <a:rPr sz="2057" b="1" spc="-32" dirty="0">
                <a:solidFill>
                  <a:srgbClr val="EB8B00"/>
                </a:solidFill>
                <a:latin typeface="Times New Roman"/>
                <a:cs typeface="Times New Roman"/>
              </a:rPr>
              <a:t>Account</a:t>
            </a:r>
            <a:r>
              <a:rPr sz="2057" b="1" spc="-52" dirty="0">
                <a:solidFill>
                  <a:srgbClr val="EB8B00"/>
                </a:solidFill>
                <a:latin typeface="Times New Roman"/>
                <a:cs typeface="Times New Roman"/>
              </a:rPr>
              <a:t> </a:t>
            </a:r>
            <a:r>
              <a:rPr sz="2057" b="1" spc="-71" dirty="0">
                <a:solidFill>
                  <a:srgbClr val="EB8B00"/>
                </a:solidFill>
                <a:latin typeface="Times New Roman"/>
                <a:cs typeface="Times New Roman"/>
              </a:rPr>
              <a:t>(SNA)</a:t>
            </a:r>
            <a:r>
              <a:rPr sz="2057" b="1" spc="-52" dirty="0">
                <a:solidFill>
                  <a:srgbClr val="EB8B00"/>
                </a:solidFill>
                <a:latin typeface="Times New Roman"/>
                <a:cs typeface="Times New Roman"/>
              </a:rPr>
              <a:t> </a:t>
            </a:r>
            <a:r>
              <a:rPr sz="2057" b="1" spc="-13" dirty="0">
                <a:solidFill>
                  <a:srgbClr val="EB8B00"/>
                </a:solidFill>
                <a:latin typeface="Times New Roman"/>
                <a:cs typeface="Times New Roman"/>
              </a:rPr>
              <a:t>structure</a:t>
            </a:r>
            <a:endParaRPr sz="2057" dirty="0">
              <a:latin typeface="Times New Roman"/>
              <a:cs typeface="Times New Roman"/>
            </a:endParaRPr>
          </a:p>
          <a:p>
            <a:pPr marL="16321" marR="6528">
              <a:lnSpc>
                <a:spcPct val="125000"/>
              </a:lnSpc>
              <a:spcBef>
                <a:spcPts val="488"/>
              </a:spcBef>
            </a:pPr>
            <a:r>
              <a:rPr sz="1600" spc="-32" dirty="0">
                <a:latin typeface="Times New Roman"/>
                <a:cs typeface="Times New Roman"/>
              </a:rPr>
              <a:t>Globally,</a:t>
            </a:r>
            <a:r>
              <a:rPr sz="1600" spc="19" dirty="0">
                <a:latin typeface="Times New Roman"/>
                <a:cs typeface="Times New Roman"/>
              </a:rPr>
              <a:t> </a:t>
            </a:r>
            <a:r>
              <a:rPr sz="1600" spc="-146" dirty="0">
                <a:latin typeface="Times New Roman"/>
                <a:cs typeface="Times New Roman"/>
              </a:rPr>
              <a:t>SNA</a:t>
            </a:r>
            <a:r>
              <a:rPr sz="1600" spc="25" dirty="0">
                <a:latin typeface="Times New Roman"/>
                <a:cs typeface="Times New Roman"/>
              </a:rPr>
              <a:t> </a:t>
            </a:r>
            <a:r>
              <a:rPr sz="1600" dirty="0">
                <a:latin typeface="Times New Roman"/>
                <a:cs typeface="Times New Roman"/>
              </a:rPr>
              <a:t>structure</a:t>
            </a:r>
            <a:r>
              <a:rPr sz="1600" spc="25" dirty="0">
                <a:latin typeface="Times New Roman"/>
                <a:cs typeface="Times New Roman"/>
              </a:rPr>
              <a:t> </a:t>
            </a:r>
            <a:r>
              <a:rPr sz="1600" dirty="0">
                <a:latin typeface="Times New Roman"/>
                <a:cs typeface="Times New Roman"/>
              </a:rPr>
              <a:t>is</a:t>
            </a:r>
            <a:r>
              <a:rPr sz="1600" spc="25" dirty="0">
                <a:latin typeface="Times New Roman"/>
                <a:cs typeface="Times New Roman"/>
              </a:rPr>
              <a:t> </a:t>
            </a:r>
            <a:r>
              <a:rPr sz="1600" dirty="0">
                <a:latin typeface="Times New Roman"/>
                <a:cs typeface="Times New Roman"/>
              </a:rPr>
              <a:t>popularly</a:t>
            </a:r>
            <a:r>
              <a:rPr sz="1600" spc="25" dirty="0">
                <a:latin typeface="Times New Roman"/>
                <a:cs typeface="Times New Roman"/>
              </a:rPr>
              <a:t> </a:t>
            </a:r>
            <a:r>
              <a:rPr sz="1600" dirty="0">
                <a:latin typeface="Times New Roman"/>
                <a:cs typeface="Times New Roman"/>
              </a:rPr>
              <a:t>known</a:t>
            </a:r>
            <a:r>
              <a:rPr sz="1600" spc="25" dirty="0">
                <a:latin typeface="Times New Roman"/>
                <a:cs typeface="Times New Roman"/>
              </a:rPr>
              <a:t> </a:t>
            </a:r>
            <a:r>
              <a:rPr sz="1600" dirty="0">
                <a:latin typeface="Times New Roman"/>
                <a:cs typeface="Times New Roman"/>
              </a:rPr>
              <a:t>as</a:t>
            </a:r>
            <a:r>
              <a:rPr sz="1600" spc="19" dirty="0">
                <a:latin typeface="Times New Roman"/>
                <a:cs typeface="Times New Roman"/>
              </a:rPr>
              <a:t> </a:t>
            </a:r>
            <a:r>
              <a:rPr sz="1600" dirty="0">
                <a:latin typeface="Times New Roman"/>
                <a:cs typeface="Times New Roman"/>
              </a:rPr>
              <a:t>an</a:t>
            </a:r>
            <a:r>
              <a:rPr sz="1600" spc="25" dirty="0">
                <a:latin typeface="Times New Roman"/>
                <a:cs typeface="Times New Roman"/>
              </a:rPr>
              <a:t> </a:t>
            </a:r>
            <a:r>
              <a:rPr sz="1600" dirty="0">
                <a:latin typeface="Times New Roman"/>
                <a:cs typeface="Times New Roman"/>
              </a:rPr>
              <a:t>Omnibus</a:t>
            </a:r>
            <a:r>
              <a:rPr sz="1600" spc="25" dirty="0">
                <a:latin typeface="Times New Roman"/>
                <a:cs typeface="Times New Roman"/>
              </a:rPr>
              <a:t> </a:t>
            </a:r>
            <a:r>
              <a:rPr sz="1600" spc="-13" dirty="0">
                <a:latin typeface="Times New Roman"/>
                <a:cs typeface="Times New Roman"/>
              </a:rPr>
              <a:t>Trade</a:t>
            </a:r>
            <a:r>
              <a:rPr sz="1600" spc="25" dirty="0">
                <a:latin typeface="Times New Roman"/>
                <a:cs typeface="Times New Roman"/>
              </a:rPr>
              <a:t> </a:t>
            </a:r>
            <a:r>
              <a:rPr sz="1600" dirty="0">
                <a:latin typeface="Times New Roman"/>
                <a:cs typeface="Times New Roman"/>
              </a:rPr>
              <a:t>Structure</a:t>
            </a:r>
            <a:r>
              <a:rPr sz="1600" spc="25" dirty="0">
                <a:latin typeface="Times New Roman"/>
                <a:cs typeface="Times New Roman"/>
              </a:rPr>
              <a:t> </a:t>
            </a:r>
            <a:r>
              <a:rPr sz="1600" dirty="0">
                <a:latin typeface="Times New Roman"/>
                <a:cs typeface="Times New Roman"/>
              </a:rPr>
              <a:t>with</a:t>
            </a:r>
            <a:r>
              <a:rPr sz="1600" spc="25" dirty="0">
                <a:latin typeface="Times New Roman"/>
                <a:cs typeface="Times New Roman"/>
              </a:rPr>
              <a:t> </a:t>
            </a:r>
            <a:r>
              <a:rPr sz="1600" dirty="0">
                <a:latin typeface="Times New Roman"/>
                <a:cs typeface="Times New Roman"/>
              </a:rPr>
              <a:t>its</a:t>
            </a:r>
            <a:r>
              <a:rPr sz="1600" spc="19" dirty="0">
                <a:latin typeface="Times New Roman"/>
                <a:cs typeface="Times New Roman"/>
              </a:rPr>
              <a:t> </a:t>
            </a:r>
            <a:r>
              <a:rPr sz="1600" dirty="0">
                <a:latin typeface="Times New Roman"/>
                <a:cs typeface="Times New Roman"/>
              </a:rPr>
              <a:t>own</a:t>
            </a:r>
            <a:r>
              <a:rPr sz="1600" spc="25" dirty="0">
                <a:latin typeface="Times New Roman"/>
                <a:cs typeface="Times New Roman"/>
              </a:rPr>
              <a:t> </a:t>
            </a:r>
            <a:r>
              <a:rPr sz="1600" dirty="0">
                <a:latin typeface="Times New Roman"/>
                <a:cs typeface="Times New Roman"/>
              </a:rPr>
              <a:t>variants</a:t>
            </a:r>
            <a:r>
              <a:rPr sz="1600" spc="25" dirty="0">
                <a:latin typeface="Times New Roman"/>
                <a:cs typeface="Times New Roman"/>
              </a:rPr>
              <a:t> </a:t>
            </a:r>
            <a:r>
              <a:rPr sz="1600" dirty="0">
                <a:latin typeface="Times New Roman"/>
                <a:cs typeface="Times New Roman"/>
              </a:rPr>
              <a:t>and</a:t>
            </a:r>
            <a:r>
              <a:rPr sz="1600" spc="25" dirty="0">
                <a:latin typeface="Times New Roman"/>
                <a:cs typeface="Times New Roman"/>
              </a:rPr>
              <a:t> </a:t>
            </a:r>
            <a:r>
              <a:rPr sz="1600" dirty="0">
                <a:latin typeface="Times New Roman"/>
                <a:cs typeface="Times New Roman"/>
              </a:rPr>
              <a:t>is</a:t>
            </a:r>
            <a:r>
              <a:rPr sz="1600" spc="25" dirty="0">
                <a:latin typeface="Times New Roman"/>
                <a:cs typeface="Times New Roman"/>
              </a:rPr>
              <a:t> </a:t>
            </a:r>
            <a:r>
              <a:rPr sz="1600" dirty="0">
                <a:latin typeface="Times New Roman"/>
                <a:cs typeface="Times New Roman"/>
              </a:rPr>
              <a:t>prevalent</a:t>
            </a:r>
            <a:r>
              <a:rPr sz="1600" spc="25" dirty="0">
                <a:latin typeface="Times New Roman"/>
                <a:cs typeface="Times New Roman"/>
              </a:rPr>
              <a:t> </a:t>
            </a:r>
            <a:r>
              <a:rPr sz="1600" dirty="0">
                <a:latin typeface="Times New Roman"/>
                <a:cs typeface="Times New Roman"/>
              </a:rPr>
              <a:t>in</a:t>
            </a:r>
            <a:r>
              <a:rPr sz="1600" spc="19" dirty="0">
                <a:latin typeface="Times New Roman"/>
                <a:cs typeface="Times New Roman"/>
              </a:rPr>
              <a:t> </a:t>
            </a:r>
            <a:r>
              <a:rPr sz="1600" spc="-32" dirty="0">
                <a:latin typeface="Times New Roman"/>
                <a:cs typeface="Times New Roman"/>
              </a:rPr>
              <a:t>all </a:t>
            </a:r>
            <a:r>
              <a:rPr sz="1600" spc="-13" dirty="0">
                <a:latin typeface="Times New Roman"/>
                <a:cs typeface="Times New Roman"/>
              </a:rPr>
              <a:t>major</a:t>
            </a:r>
            <a:r>
              <a:rPr sz="1600" spc="-32" dirty="0">
                <a:latin typeface="Times New Roman"/>
                <a:cs typeface="Times New Roman"/>
              </a:rPr>
              <a:t> </a:t>
            </a:r>
            <a:r>
              <a:rPr sz="1600" spc="-25" dirty="0">
                <a:latin typeface="Times New Roman"/>
                <a:cs typeface="Times New Roman"/>
              </a:rPr>
              <a:t>offshore</a:t>
            </a:r>
            <a:r>
              <a:rPr sz="1600" spc="-32" dirty="0">
                <a:latin typeface="Times New Roman"/>
                <a:cs typeface="Times New Roman"/>
              </a:rPr>
              <a:t> </a:t>
            </a:r>
            <a:r>
              <a:rPr sz="1600" dirty="0">
                <a:latin typeface="Times New Roman"/>
                <a:cs typeface="Times New Roman"/>
              </a:rPr>
              <a:t>jurisdictions</a:t>
            </a:r>
            <a:r>
              <a:rPr sz="1600" spc="-32" dirty="0">
                <a:latin typeface="Times New Roman"/>
                <a:cs typeface="Times New Roman"/>
              </a:rPr>
              <a:t> </a:t>
            </a:r>
            <a:r>
              <a:rPr sz="1600" dirty="0">
                <a:latin typeface="Times New Roman"/>
                <a:cs typeface="Times New Roman"/>
              </a:rPr>
              <a:t>outside</a:t>
            </a:r>
            <a:r>
              <a:rPr sz="1600" spc="-25" dirty="0">
                <a:latin typeface="Times New Roman"/>
                <a:cs typeface="Times New Roman"/>
              </a:rPr>
              <a:t> </a:t>
            </a:r>
            <a:r>
              <a:rPr sz="1600" spc="-13" dirty="0">
                <a:latin typeface="Times New Roman"/>
                <a:cs typeface="Times New Roman"/>
              </a:rPr>
              <a:t>India.</a:t>
            </a:r>
            <a:r>
              <a:rPr sz="1600" spc="-32" dirty="0">
                <a:latin typeface="Times New Roman"/>
                <a:cs typeface="Times New Roman"/>
              </a:rPr>
              <a:t> </a:t>
            </a:r>
            <a:r>
              <a:rPr sz="1600" b="1" spc="-13" dirty="0">
                <a:latin typeface="Times New Roman"/>
                <a:cs typeface="Times New Roman"/>
              </a:rPr>
              <a:t>This</a:t>
            </a:r>
            <a:r>
              <a:rPr sz="1600" b="1" spc="-25" dirty="0">
                <a:latin typeface="Times New Roman"/>
                <a:cs typeface="Times New Roman"/>
              </a:rPr>
              <a:t> </a:t>
            </a:r>
            <a:r>
              <a:rPr sz="1600" b="1" dirty="0">
                <a:latin typeface="Times New Roman"/>
                <a:cs typeface="Times New Roman"/>
              </a:rPr>
              <a:t>is</a:t>
            </a:r>
            <a:r>
              <a:rPr sz="1600" b="1" spc="-19" dirty="0">
                <a:latin typeface="Times New Roman"/>
                <a:cs typeface="Times New Roman"/>
              </a:rPr>
              <a:t> </a:t>
            </a:r>
            <a:r>
              <a:rPr sz="1600" b="1" dirty="0">
                <a:latin typeface="Times New Roman"/>
                <a:cs typeface="Times New Roman"/>
              </a:rPr>
              <a:t>the</a:t>
            </a:r>
            <a:r>
              <a:rPr sz="1600" b="1" spc="-25" dirty="0">
                <a:latin typeface="Times New Roman"/>
                <a:cs typeface="Times New Roman"/>
              </a:rPr>
              <a:t> </a:t>
            </a:r>
            <a:r>
              <a:rPr sz="1600" b="1" spc="-13" dirty="0">
                <a:latin typeface="Times New Roman"/>
                <a:cs typeface="Times New Roman"/>
              </a:rPr>
              <a:t>first</a:t>
            </a:r>
            <a:r>
              <a:rPr sz="1600" b="1" spc="-19" dirty="0">
                <a:latin typeface="Times New Roman"/>
                <a:cs typeface="Times New Roman"/>
              </a:rPr>
              <a:t> </a:t>
            </a:r>
            <a:r>
              <a:rPr sz="1600" b="1" dirty="0">
                <a:latin typeface="Times New Roman"/>
                <a:cs typeface="Times New Roman"/>
              </a:rPr>
              <a:t>time</a:t>
            </a:r>
            <a:r>
              <a:rPr sz="1600" b="1" spc="-25" dirty="0">
                <a:latin typeface="Times New Roman"/>
                <a:cs typeface="Times New Roman"/>
              </a:rPr>
              <a:t> </a:t>
            </a:r>
            <a:r>
              <a:rPr sz="1600" b="1" dirty="0">
                <a:latin typeface="Times New Roman"/>
                <a:cs typeface="Times New Roman"/>
              </a:rPr>
              <a:t>such</a:t>
            </a:r>
            <a:r>
              <a:rPr sz="1600" b="1" spc="-19" dirty="0">
                <a:latin typeface="Times New Roman"/>
                <a:cs typeface="Times New Roman"/>
              </a:rPr>
              <a:t> </a:t>
            </a:r>
            <a:r>
              <a:rPr sz="1600" b="1" spc="-25" dirty="0">
                <a:latin typeface="Times New Roman"/>
                <a:cs typeface="Times New Roman"/>
              </a:rPr>
              <a:t>a </a:t>
            </a:r>
            <a:r>
              <a:rPr sz="1600" b="1" spc="-13" dirty="0">
                <a:latin typeface="Times New Roman"/>
                <a:cs typeface="Times New Roman"/>
              </a:rPr>
              <a:t>structure</a:t>
            </a:r>
            <a:r>
              <a:rPr sz="1600" b="1" spc="-19" dirty="0">
                <a:latin typeface="Times New Roman"/>
                <a:cs typeface="Times New Roman"/>
              </a:rPr>
              <a:t> </a:t>
            </a:r>
            <a:r>
              <a:rPr sz="1600" b="1" dirty="0">
                <a:latin typeface="Times New Roman"/>
                <a:cs typeface="Times New Roman"/>
              </a:rPr>
              <a:t>is</a:t>
            </a:r>
            <a:r>
              <a:rPr sz="1600" b="1" spc="-25" dirty="0">
                <a:latin typeface="Times New Roman"/>
                <a:cs typeface="Times New Roman"/>
              </a:rPr>
              <a:t> </a:t>
            </a:r>
            <a:r>
              <a:rPr sz="1600" b="1" dirty="0">
                <a:latin typeface="Times New Roman"/>
                <a:cs typeface="Times New Roman"/>
              </a:rPr>
              <a:t>allowed</a:t>
            </a:r>
            <a:r>
              <a:rPr sz="1600" b="1" spc="-19" dirty="0">
                <a:latin typeface="Times New Roman"/>
                <a:cs typeface="Times New Roman"/>
              </a:rPr>
              <a:t> </a:t>
            </a:r>
            <a:r>
              <a:rPr sz="1600" b="1" dirty="0">
                <a:latin typeface="Times New Roman"/>
                <a:cs typeface="Times New Roman"/>
              </a:rPr>
              <a:t>in</a:t>
            </a:r>
            <a:r>
              <a:rPr sz="1600" b="1" spc="-25" dirty="0">
                <a:latin typeface="Times New Roman"/>
                <a:cs typeface="Times New Roman"/>
              </a:rPr>
              <a:t> </a:t>
            </a:r>
            <a:r>
              <a:rPr sz="1600" b="1" spc="-13" dirty="0">
                <a:latin typeface="Times New Roman"/>
                <a:cs typeface="Times New Roman"/>
              </a:rPr>
              <a:t>India.</a:t>
            </a:r>
            <a:endParaRPr sz="1600" dirty="0">
              <a:latin typeface="Times New Roman"/>
              <a:cs typeface="Times New Roman"/>
            </a:endParaRPr>
          </a:p>
        </p:txBody>
      </p:sp>
      <p:sp>
        <p:nvSpPr>
          <p:cNvPr id="11" name="object 11"/>
          <p:cNvSpPr txBox="1"/>
          <p:nvPr/>
        </p:nvSpPr>
        <p:spPr>
          <a:xfrm>
            <a:off x="745853" y="1104683"/>
            <a:ext cx="5100140" cy="2103547"/>
          </a:xfrm>
          <a:prstGeom prst="rect">
            <a:avLst/>
          </a:prstGeom>
        </p:spPr>
        <p:txBody>
          <a:bodyPr vert="horz" wrap="square" lIns="0" tIns="102003" rIns="0" bIns="0" rtlCol="0">
            <a:spAutoFit/>
          </a:bodyPr>
          <a:lstStyle/>
          <a:p>
            <a:pPr marL="302071" indent="-285750">
              <a:spcBef>
                <a:spcPts val="803"/>
              </a:spcBef>
              <a:buFont typeface="Arial" panose="020B0604020202020204" pitchFamily="34" charset="0"/>
              <a:buChar char="•"/>
            </a:pPr>
            <a:r>
              <a:rPr sz="1600" spc="-13" dirty="0">
                <a:latin typeface="Times New Roman"/>
                <a:cs typeface="Times New Roman"/>
              </a:rPr>
              <a:t>Person</a:t>
            </a:r>
            <a:r>
              <a:rPr sz="1600" spc="-38" dirty="0">
                <a:latin typeface="Times New Roman"/>
                <a:cs typeface="Times New Roman"/>
              </a:rPr>
              <a:t> </a:t>
            </a:r>
            <a:r>
              <a:rPr sz="1600" dirty="0">
                <a:latin typeface="Times New Roman"/>
                <a:cs typeface="Times New Roman"/>
              </a:rPr>
              <a:t>resident</a:t>
            </a:r>
            <a:r>
              <a:rPr sz="1600" spc="-38" dirty="0">
                <a:latin typeface="Times New Roman"/>
                <a:cs typeface="Times New Roman"/>
              </a:rPr>
              <a:t> </a:t>
            </a:r>
            <a:r>
              <a:rPr sz="1600" dirty="0">
                <a:latin typeface="Times New Roman"/>
                <a:cs typeface="Times New Roman"/>
              </a:rPr>
              <a:t>outside</a:t>
            </a:r>
            <a:r>
              <a:rPr sz="1600" spc="-32" dirty="0">
                <a:latin typeface="Times New Roman"/>
                <a:cs typeface="Times New Roman"/>
              </a:rPr>
              <a:t> </a:t>
            </a:r>
            <a:r>
              <a:rPr sz="1600" dirty="0">
                <a:latin typeface="Times New Roman"/>
                <a:cs typeface="Times New Roman"/>
              </a:rPr>
              <a:t>India</a:t>
            </a:r>
            <a:r>
              <a:rPr sz="1600" spc="-38" dirty="0">
                <a:latin typeface="Times New Roman"/>
                <a:cs typeface="Times New Roman"/>
              </a:rPr>
              <a:t> </a:t>
            </a:r>
            <a:r>
              <a:rPr sz="1600" spc="-13" dirty="0">
                <a:latin typeface="Times New Roman"/>
                <a:cs typeface="Times New Roman"/>
              </a:rPr>
              <a:t>(foreign</a:t>
            </a:r>
            <a:r>
              <a:rPr sz="1600" spc="-32" dirty="0">
                <a:latin typeface="Times New Roman"/>
                <a:cs typeface="Times New Roman"/>
              </a:rPr>
              <a:t> </a:t>
            </a:r>
            <a:r>
              <a:rPr sz="1600" spc="-13" dirty="0">
                <a:latin typeface="Times New Roman"/>
                <a:cs typeface="Times New Roman"/>
              </a:rPr>
              <a:t>investors)</a:t>
            </a:r>
            <a:endParaRPr sz="1600" dirty="0">
              <a:latin typeface="Times New Roman"/>
              <a:cs typeface="Times New Roman"/>
            </a:endParaRPr>
          </a:p>
          <a:p>
            <a:pPr marL="302071" marR="6528" indent="-285750">
              <a:lnSpc>
                <a:spcPct val="143800"/>
              </a:lnSpc>
              <a:buFont typeface="Arial" panose="020B0604020202020204" pitchFamily="34" charset="0"/>
              <a:buChar char="•"/>
            </a:pPr>
            <a:r>
              <a:rPr sz="1600" spc="-13" dirty="0">
                <a:latin typeface="Times New Roman"/>
                <a:cs typeface="Times New Roman"/>
              </a:rPr>
              <a:t>Non-</a:t>
            </a:r>
            <a:r>
              <a:rPr sz="1600" dirty="0">
                <a:latin typeface="Times New Roman"/>
                <a:cs typeface="Times New Roman"/>
              </a:rPr>
              <a:t>Resident</a:t>
            </a:r>
            <a:r>
              <a:rPr sz="1600" spc="206" dirty="0">
                <a:latin typeface="Times New Roman"/>
                <a:cs typeface="Times New Roman"/>
              </a:rPr>
              <a:t> </a:t>
            </a:r>
            <a:r>
              <a:rPr sz="1600" dirty="0">
                <a:latin typeface="Times New Roman"/>
                <a:cs typeface="Times New Roman"/>
              </a:rPr>
              <a:t>Indian</a:t>
            </a:r>
            <a:r>
              <a:rPr sz="1600" spc="212" dirty="0">
                <a:latin typeface="Times New Roman"/>
                <a:cs typeface="Times New Roman"/>
              </a:rPr>
              <a:t> </a:t>
            </a:r>
            <a:r>
              <a:rPr sz="1600" dirty="0">
                <a:latin typeface="Times New Roman"/>
                <a:cs typeface="Times New Roman"/>
              </a:rPr>
              <a:t>(permitted</a:t>
            </a:r>
            <a:r>
              <a:rPr sz="1600" spc="206" dirty="0">
                <a:latin typeface="Times New Roman"/>
                <a:cs typeface="Times New Roman"/>
              </a:rPr>
              <a:t> </a:t>
            </a:r>
            <a:r>
              <a:rPr sz="1600" dirty="0">
                <a:latin typeface="Times New Roman"/>
                <a:cs typeface="Times New Roman"/>
              </a:rPr>
              <a:t>by</a:t>
            </a:r>
            <a:r>
              <a:rPr sz="1600" spc="212" dirty="0">
                <a:latin typeface="Times New Roman"/>
                <a:cs typeface="Times New Roman"/>
              </a:rPr>
              <a:t> </a:t>
            </a:r>
            <a:r>
              <a:rPr sz="1600" spc="-71" dirty="0">
                <a:latin typeface="Times New Roman"/>
                <a:cs typeface="Times New Roman"/>
              </a:rPr>
              <a:t>SEBI</a:t>
            </a:r>
            <a:r>
              <a:rPr sz="1600" spc="206" dirty="0">
                <a:latin typeface="Times New Roman"/>
                <a:cs typeface="Times New Roman"/>
              </a:rPr>
              <a:t> </a:t>
            </a:r>
            <a:r>
              <a:rPr sz="1600" dirty="0">
                <a:latin typeface="Times New Roman"/>
                <a:cs typeface="Times New Roman"/>
              </a:rPr>
              <a:t>but</a:t>
            </a:r>
            <a:r>
              <a:rPr sz="1600" spc="212" dirty="0">
                <a:latin typeface="Times New Roman"/>
                <a:cs typeface="Times New Roman"/>
              </a:rPr>
              <a:t> </a:t>
            </a:r>
            <a:r>
              <a:rPr sz="1600" dirty="0">
                <a:latin typeface="Times New Roman"/>
                <a:cs typeface="Times New Roman"/>
              </a:rPr>
              <a:t>subject</a:t>
            </a:r>
            <a:r>
              <a:rPr sz="1600" spc="206" dirty="0">
                <a:latin typeface="Times New Roman"/>
                <a:cs typeface="Times New Roman"/>
              </a:rPr>
              <a:t> </a:t>
            </a:r>
            <a:r>
              <a:rPr sz="1600" spc="-32" dirty="0">
                <a:latin typeface="Times New Roman"/>
                <a:cs typeface="Times New Roman"/>
              </a:rPr>
              <a:t>to </a:t>
            </a:r>
            <a:r>
              <a:rPr sz="1600" spc="-129" dirty="0">
                <a:latin typeface="Times New Roman"/>
                <a:cs typeface="Times New Roman"/>
              </a:rPr>
              <a:t>RBI</a:t>
            </a:r>
            <a:r>
              <a:rPr sz="1600" spc="-58" dirty="0">
                <a:latin typeface="Times New Roman"/>
                <a:cs typeface="Times New Roman"/>
              </a:rPr>
              <a:t> </a:t>
            </a:r>
            <a:r>
              <a:rPr sz="1600" spc="-13" dirty="0">
                <a:latin typeface="Times New Roman"/>
                <a:cs typeface="Times New Roman"/>
              </a:rPr>
              <a:t>concurrence)</a:t>
            </a:r>
            <a:endParaRPr sz="1600" dirty="0">
              <a:latin typeface="Times New Roman"/>
              <a:cs typeface="Times New Roman"/>
            </a:endParaRPr>
          </a:p>
          <a:p>
            <a:pPr marL="302071" marR="6528" indent="-285750">
              <a:lnSpc>
                <a:spcPct val="143800"/>
              </a:lnSpc>
              <a:buFont typeface="Arial" panose="020B0604020202020204" pitchFamily="34" charset="0"/>
              <a:buChar char="•"/>
            </a:pPr>
            <a:r>
              <a:rPr sz="1600" spc="-13" dirty="0">
                <a:latin typeface="Times New Roman"/>
                <a:cs typeface="Times New Roman"/>
              </a:rPr>
              <a:t>Non-</a:t>
            </a:r>
            <a:r>
              <a:rPr sz="1600" dirty="0">
                <a:latin typeface="Times New Roman"/>
                <a:cs typeface="Times New Roman"/>
              </a:rPr>
              <a:t>individual</a:t>
            </a:r>
            <a:r>
              <a:rPr sz="1600" spc="270" dirty="0">
                <a:latin typeface="Times New Roman"/>
                <a:cs typeface="Times New Roman"/>
              </a:rPr>
              <a:t> </a:t>
            </a:r>
            <a:r>
              <a:rPr sz="1600" dirty="0">
                <a:latin typeface="Times New Roman"/>
                <a:cs typeface="Times New Roman"/>
              </a:rPr>
              <a:t>resident</a:t>
            </a:r>
            <a:r>
              <a:rPr sz="1600" spc="270" dirty="0">
                <a:latin typeface="Times New Roman"/>
                <a:cs typeface="Times New Roman"/>
              </a:rPr>
              <a:t> </a:t>
            </a:r>
            <a:r>
              <a:rPr sz="1600" dirty="0">
                <a:latin typeface="Times New Roman"/>
                <a:cs typeface="Times New Roman"/>
              </a:rPr>
              <a:t>in</a:t>
            </a:r>
            <a:r>
              <a:rPr sz="1600" spc="270" dirty="0">
                <a:latin typeface="Times New Roman"/>
                <a:cs typeface="Times New Roman"/>
              </a:rPr>
              <a:t> </a:t>
            </a:r>
            <a:r>
              <a:rPr sz="1600" dirty="0">
                <a:latin typeface="Times New Roman"/>
                <a:cs typeface="Times New Roman"/>
              </a:rPr>
              <a:t>India</a:t>
            </a:r>
            <a:r>
              <a:rPr sz="1600" spc="270" dirty="0">
                <a:latin typeface="Times New Roman"/>
                <a:cs typeface="Times New Roman"/>
              </a:rPr>
              <a:t> </a:t>
            </a:r>
            <a:r>
              <a:rPr sz="1600" dirty="0">
                <a:latin typeface="Times New Roman"/>
                <a:cs typeface="Times New Roman"/>
              </a:rPr>
              <a:t>who</a:t>
            </a:r>
            <a:r>
              <a:rPr sz="1600" spc="270" dirty="0">
                <a:latin typeface="Times New Roman"/>
                <a:cs typeface="Times New Roman"/>
              </a:rPr>
              <a:t> </a:t>
            </a:r>
            <a:r>
              <a:rPr sz="1600" dirty="0">
                <a:latin typeface="Times New Roman"/>
                <a:cs typeface="Times New Roman"/>
              </a:rPr>
              <a:t>is</a:t>
            </a:r>
            <a:r>
              <a:rPr sz="1600" spc="270" dirty="0">
                <a:latin typeface="Times New Roman"/>
                <a:cs typeface="Times New Roman"/>
              </a:rPr>
              <a:t> </a:t>
            </a:r>
            <a:r>
              <a:rPr sz="1600" dirty="0">
                <a:latin typeface="Times New Roman"/>
                <a:cs typeface="Times New Roman"/>
              </a:rPr>
              <a:t>eligible</a:t>
            </a:r>
            <a:r>
              <a:rPr sz="1600" spc="270" dirty="0">
                <a:latin typeface="Times New Roman"/>
                <a:cs typeface="Times New Roman"/>
              </a:rPr>
              <a:t> </a:t>
            </a:r>
            <a:r>
              <a:rPr sz="1600" spc="-25" dirty="0">
                <a:latin typeface="Times New Roman"/>
                <a:cs typeface="Times New Roman"/>
              </a:rPr>
              <a:t>under FEMA</a:t>
            </a:r>
            <a:endParaRPr sz="1600" dirty="0">
              <a:latin typeface="Times New Roman"/>
              <a:cs typeface="Times New Roman"/>
            </a:endParaRPr>
          </a:p>
          <a:p>
            <a:pPr marL="302071" indent="-285750">
              <a:spcBef>
                <a:spcPts val="668"/>
              </a:spcBef>
              <a:buFont typeface="Arial" panose="020B0604020202020204" pitchFamily="34" charset="0"/>
              <a:buChar char="•"/>
            </a:pPr>
            <a:r>
              <a:rPr sz="1600" spc="-13" dirty="0">
                <a:latin typeface="Times New Roman"/>
                <a:cs typeface="Times New Roman"/>
              </a:rPr>
              <a:t>Individual</a:t>
            </a:r>
            <a:r>
              <a:rPr sz="1600" spc="-32" dirty="0">
                <a:latin typeface="Times New Roman"/>
                <a:cs typeface="Times New Roman"/>
              </a:rPr>
              <a:t> </a:t>
            </a:r>
            <a:r>
              <a:rPr sz="1600" dirty="0">
                <a:latin typeface="Times New Roman"/>
                <a:cs typeface="Times New Roman"/>
              </a:rPr>
              <a:t>resident</a:t>
            </a:r>
            <a:r>
              <a:rPr sz="1600" spc="-25" dirty="0">
                <a:latin typeface="Times New Roman"/>
                <a:cs typeface="Times New Roman"/>
              </a:rPr>
              <a:t> </a:t>
            </a:r>
            <a:r>
              <a:rPr sz="1600" dirty="0">
                <a:latin typeface="Times New Roman"/>
                <a:cs typeface="Times New Roman"/>
              </a:rPr>
              <a:t>in</a:t>
            </a:r>
            <a:r>
              <a:rPr sz="1600" spc="-25" dirty="0">
                <a:latin typeface="Times New Roman"/>
                <a:cs typeface="Times New Roman"/>
              </a:rPr>
              <a:t> </a:t>
            </a:r>
            <a:r>
              <a:rPr sz="1600" dirty="0">
                <a:latin typeface="Times New Roman"/>
                <a:cs typeface="Times New Roman"/>
              </a:rPr>
              <a:t>India</a:t>
            </a:r>
            <a:r>
              <a:rPr sz="1600" spc="-25" dirty="0">
                <a:latin typeface="Times New Roman"/>
                <a:cs typeface="Times New Roman"/>
              </a:rPr>
              <a:t> </a:t>
            </a:r>
            <a:r>
              <a:rPr sz="1600" spc="-13" dirty="0">
                <a:latin typeface="Times New Roman"/>
                <a:cs typeface="Times New Roman"/>
              </a:rPr>
              <a:t>subject</a:t>
            </a:r>
            <a:r>
              <a:rPr sz="1600" spc="-32" dirty="0">
                <a:latin typeface="Times New Roman"/>
                <a:cs typeface="Times New Roman"/>
              </a:rPr>
              <a:t> </a:t>
            </a:r>
            <a:r>
              <a:rPr sz="1600" dirty="0">
                <a:latin typeface="Times New Roman"/>
                <a:cs typeface="Times New Roman"/>
              </a:rPr>
              <a:t>to</a:t>
            </a:r>
            <a:r>
              <a:rPr sz="1600" spc="-25" dirty="0">
                <a:latin typeface="Times New Roman"/>
                <a:cs typeface="Times New Roman"/>
              </a:rPr>
              <a:t> </a:t>
            </a:r>
            <a:r>
              <a:rPr sz="1600" spc="-146" dirty="0">
                <a:latin typeface="Times New Roman"/>
                <a:cs typeface="Times New Roman"/>
              </a:rPr>
              <a:t>LRS</a:t>
            </a:r>
            <a:r>
              <a:rPr sz="1600" spc="-25" dirty="0">
                <a:latin typeface="Times New Roman"/>
                <a:cs typeface="Times New Roman"/>
              </a:rPr>
              <a:t> limit</a:t>
            </a:r>
            <a:r>
              <a:rPr lang="en-IN" sz="1600" spc="-25" dirty="0">
                <a:latin typeface="Times New Roman"/>
                <a:cs typeface="Times New Roman"/>
              </a:rPr>
              <a:t>`</a:t>
            </a:r>
            <a:endParaRPr sz="1600" dirty="0">
              <a:latin typeface="Times New Roman"/>
              <a:cs typeface="Times New Roman"/>
            </a:endParaRPr>
          </a:p>
        </p:txBody>
      </p:sp>
      <p:sp>
        <p:nvSpPr>
          <p:cNvPr id="15" name="object 15"/>
          <p:cNvSpPr txBox="1"/>
          <p:nvPr/>
        </p:nvSpPr>
        <p:spPr>
          <a:xfrm>
            <a:off x="7032660" y="863803"/>
            <a:ext cx="4347045" cy="2894063"/>
          </a:xfrm>
          <a:prstGeom prst="rect">
            <a:avLst/>
          </a:prstGeom>
        </p:spPr>
        <p:txBody>
          <a:bodyPr vert="horz" wrap="square" lIns="0" tIns="16321" rIns="0" bIns="0" rtlCol="0">
            <a:spAutoFit/>
          </a:bodyPr>
          <a:lstStyle/>
          <a:p>
            <a:pPr marL="292971" marR="29379" indent="-277466">
              <a:lnSpc>
                <a:spcPct val="131900"/>
              </a:lnSpc>
              <a:spcBef>
                <a:spcPts val="129"/>
              </a:spcBef>
            </a:pPr>
            <a:r>
              <a:rPr sz="1300" spc="-13" dirty="0">
                <a:solidFill>
                  <a:srgbClr val="FFFFFF"/>
                </a:solidFill>
                <a:latin typeface="Times New Roman" panose="02020603050405020304" pitchFamily="18" charset="0"/>
                <a:cs typeface="Times New Roman" panose="02020603050405020304" pitchFamily="18" charset="0"/>
              </a:rPr>
              <a:t>Foreign</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investors</a:t>
            </a:r>
            <a:r>
              <a:rPr sz="1300" spc="-5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in</a:t>
            </a:r>
            <a:r>
              <a:rPr sz="1300" spc="-58" dirty="0">
                <a:solidFill>
                  <a:srgbClr val="FFFFFF"/>
                </a:solidFill>
                <a:latin typeface="Times New Roman" panose="02020603050405020304" pitchFamily="18" charset="0"/>
                <a:cs typeface="Times New Roman" panose="02020603050405020304" pitchFamily="18" charset="0"/>
              </a:rPr>
              <a:t> </a:t>
            </a:r>
            <a:r>
              <a:rPr sz="1300" spc="-77" dirty="0">
                <a:solidFill>
                  <a:srgbClr val="FFFFFF"/>
                </a:solidFill>
                <a:latin typeface="Times New Roman" panose="02020603050405020304" pitchFamily="18" charset="0"/>
                <a:cs typeface="Times New Roman" panose="02020603050405020304" pitchFamily="18" charset="0"/>
              </a:rPr>
              <a:t>GIFT</a:t>
            </a:r>
            <a:r>
              <a:rPr sz="1300" spc="-52" dirty="0">
                <a:solidFill>
                  <a:srgbClr val="FFFFFF"/>
                </a:solidFill>
                <a:latin typeface="Times New Roman" panose="02020603050405020304" pitchFamily="18" charset="0"/>
                <a:cs typeface="Times New Roman" panose="02020603050405020304" pitchFamily="18" charset="0"/>
              </a:rPr>
              <a:t> </a:t>
            </a:r>
            <a:r>
              <a:rPr sz="1300" spc="-90" dirty="0">
                <a:solidFill>
                  <a:srgbClr val="FFFFFF"/>
                </a:solidFill>
                <a:latin typeface="Times New Roman" panose="02020603050405020304" pitchFamily="18" charset="0"/>
                <a:cs typeface="Times New Roman" panose="02020603050405020304" pitchFamily="18" charset="0"/>
              </a:rPr>
              <a:t>IFSC</a:t>
            </a:r>
            <a:r>
              <a:rPr sz="1300" spc="-5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exchanges</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are</a:t>
            </a:r>
            <a:r>
              <a:rPr sz="1300" spc="-52" dirty="0">
                <a:solidFill>
                  <a:srgbClr val="FFFFFF"/>
                </a:solidFill>
                <a:latin typeface="Times New Roman" panose="02020603050405020304" pitchFamily="18" charset="0"/>
                <a:cs typeface="Times New Roman" panose="02020603050405020304" pitchFamily="18" charset="0"/>
              </a:rPr>
              <a:t> </a:t>
            </a:r>
            <a:r>
              <a:rPr sz="1300" spc="-13" dirty="0">
                <a:solidFill>
                  <a:srgbClr val="FFFFFF"/>
                </a:solidFill>
                <a:latin typeface="Times New Roman" panose="02020603050405020304" pitchFamily="18" charset="0"/>
                <a:cs typeface="Times New Roman" panose="02020603050405020304" pitchFamily="18" charset="0"/>
              </a:rPr>
              <a:t>classified</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as</a:t>
            </a:r>
            <a:r>
              <a:rPr sz="1300" spc="-52" dirty="0">
                <a:solidFill>
                  <a:srgbClr val="FFFFFF"/>
                </a:solidFill>
                <a:latin typeface="Times New Roman" panose="02020603050405020304" pitchFamily="18" charset="0"/>
                <a:cs typeface="Times New Roman" panose="02020603050405020304" pitchFamily="18" charset="0"/>
              </a:rPr>
              <a:t> </a:t>
            </a:r>
            <a:r>
              <a:rPr sz="1300" spc="-64" dirty="0">
                <a:solidFill>
                  <a:srgbClr val="FFFFFF"/>
                </a:solidFill>
                <a:latin typeface="Times New Roman" panose="02020603050405020304" pitchFamily="18" charset="0"/>
                <a:cs typeface="Times New Roman" panose="02020603050405020304" pitchFamily="18" charset="0"/>
              </a:rPr>
              <a:t>-</a:t>
            </a:r>
            <a:r>
              <a:rPr sz="1300" spc="643" dirty="0">
                <a:solidFill>
                  <a:srgbClr val="FFFFFF"/>
                </a:solidFill>
                <a:latin typeface="Times New Roman" panose="02020603050405020304" pitchFamily="18" charset="0"/>
                <a:cs typeface="Times New Roman" panose="02020603050405020304" pitchFamily="18" charset="0"/>
              </a:rPr>
              <a:t> </a:t>
            </a:r>
            <a:r>
              <a:rPr sz="1300" spc="-52" dirty="0">
                <a:solidFill>
                  <a:srgbClr val="FFFFFF"/>
                </a:solidFill>
                <a:latin typeface="Times New Roman" panose="02020603050405020304" pitchFamily="18" charset="0"/>
                <a:cs typeface="Times New Roman" panose="02020603050405020304" pitchFamily="18" charset="0"/>
              </a:rPr>
              <a:t>FPIs</a:t>
            </a:r>
            <a:r>
              <a:rPr sz="1300" spc="-13"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registered</a:t>
            </a:r>
            <a:r>
              <a:rPr sz="1300" spc="-13"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with</a:t>
            </a:r>
            <a:r>
              <a:rPr sz="1300" spc="-6" dirty="0">
                <a:solidFill>
                  <a:srgbClr val="FFFFFF"/>
                </a:solidFill>
                <a:latin typeface="Times New Roman" panose="02020603050405020304" pitchFamily="18" charset="0"/>
                <a:cs typeface="Times New Roman" panose="02020603050405020304" pitchFamily="18" charset="0"/>
              </a:rPr>
              <a:t> </a:t>
            </a:r>
            <a:r>
              <a:rPr sz="1300" spc="-90" dirty="0">
                <a:solidFill>
                  <a:srgbClr val="FFFFFF"/>
                </a:solidFill>
                <a:latin typeface="Times New Roman" panose="02020603050405020304" pitchFamily="18" charset="0"/>
                <a:cs typeface="Times New Roman" panose="02020603050405020304" pitchFamily="18" charset="0"/>
              </a:rPr>
              <a:t>SEBI,</a:t>
            </a:r>
            <a:r>
              <a:rPr sz="1300" spc="-13" dirty="0">
                <a:solidFill>
                  <a:srgbClr val="FFFFFF"/>
                </a:solidFill>
                <a:latin typeface="Times New Roman" panose="02020603050405020304" pitchFamily="18" charset="0"/>
                <a:cs typeface="Times New Roman" panose="02020603050405020304" pitchFamily="18" charset="0"/>
              </a:rPr>
              <a:t> </a:t>
            </a:r>
            <a:r>
              <a:rPr sz="1300" spc="-32" dirty="0">
                <a:solidFill>
                  <a:srgbClr val="FFFFFF"/>
                </a:solidFill>
                <a:latin typeface="Times New Roman" panose="02020603050405020304" pitchFamily="18" charset="0"/>
                <a:cs typeface="Times New Roman" panose="02020603050405020304" pitchFamily="18" charset="0"/>
              </a:rPr>
              <a:t>and</a:t>
            </a:r>
            <a:endParaRPr sz="1300" dirty="0">
              <a:latin typeface="Times New Roman" panose="02020603050405020304" pitchFamily="18" charset="0"/>
              <a:cs typeface="Times New Roman" panose="02020603050405020304" pitchFamily="18" charset="0"/>
            </a:endParaRPr>
          </a:p>
          <a:p>
            <a:pPr marL="266041" marR="6528">
              <a:lnSpc>
                <a:spcPct val="131900"/>
              </a:lnSpc>
            </a:pPr>
            <a:r>
              <a:rPr sz="1300" spc="-32" dirty="0">
                <a:solidFill>
                  <a:srgbClr val="FFFFFF"/>
                </a:solidFill>
                <a:latin typeface="Times New Roman" panose="02020603050405020304" pitchFamily="18" charset="0"/>
                <a:cs typeface="Times New Roman" panose="02020603050405020304" pitchFamily="18" charset="0"/>
              </a:rPr>
              <a:t>Eligible</a:t>
            </a:r>
            <a:r>
              <a:rPr sz="1300" spc="-13" dirty="0">
                <a:solidFill>
                  <a:srgbClr val="FFFFFF"/>
                </a:solidFill>
                <a:latin typeface="Times New Roman" panose="02020603050405020304" pitchFamily="18" charset="0"/>
                <a:cs typeface="Times New Roman" panose="02020603050405020304" pitchFamily="18" charset="0"/>
              </a:rPr>
              <a:t> Foreign </a:t>
            </a:r>
            <a:r>
              <a:rPr sz="1300" dirty="0">
                <a:solidFill>
                  <a:srgbClr val="FFFFFF"/>
                </a:solidFill>
                <a:latin typeface="Times New Roman" panose="02020603050405020304" pitchFamily="18" charset="0"/>
                <a:cs typeface="Times New Roman" panose="02020603050405020304" pitchFamily="18" charset="0"/>
              </a:rPr>
              <a:t>Investors</a:t>
            </a:r>
            <a:r>
              <a:rPr sz="1300" spc="-13" dirty="0">
                <a:solidFill>
                  <a:srgbClr val="FFFFFF"/>
                </a:solidFill>
                <a:latin typeface="Times New Roman" panose="02020603050405020304" pitchFamily="18" charset="0"/>
                <a:cs typeface="Times New Roman" panose="02020603050405020304" pitchFamily="18" charset="0"/>
              </a:rPr>
              <a:t> (foreign </a:t>
            </a:r>
            <a:r>
              <a:rPr sz="1300" dirty="0">
                <a:solidFill>
                  <a:srgbClr val="FFFFFF"/>
                </a:solidFill>
                <a:latin typeface="Times New Roman" panose="02020603050405020304" pitchFamily="18" charset="0"/>
                <a:cs typeface="Times New Roman" panose="02020603050405020304" pitchFamily="18" charset="0"/>
              </a:rPr>
              <a:t>investors</a:t>
            </a:r>
            <a:r>
              <a:rPr sz="1300" spc="-13"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other</a:t>
            </a:r>
            <a:r>
              <a:rPr sz="1300" spc="-13" dirty="0">
                <a:solidFill>
                  <a:srgbClr val="FFFFFF"/>
                </a:solidFill>
                <a:latin typeface="Times New Roman" panose="02020603050405020304" pitchFamily="18" charset="0"/>
                <a:cs typeface="Times New Roman" panose="02020603050405020304" pitchFamily="18" charset="0"/>
              </a:rPr>
              <a:t> </a:t>
            </a:r>
            <a:r>
              <a:rPr sz="1300" spc="-25" dirty="0">
                <a:solidFill>
                  <a:srgbClr val="FFFFFF"/>
                </a:solidFill>
                <a:latin typeface="Times New Roman" panose="02020603050405020304" pitchFamily="18" charset="0"/>
                <a:cs typeface="Times New Roman" panose="02020603050405020304" pitchFamily="18" charset="0"/>
              </a:rPr>
              <a:t>than </a:t>
            </a:r>
            <a:r>
              <a:rPr sz="1300" spc="-13" dirty="0">
                <a:solidFill>
                  <a:srgbClr val="FFFFFF"/>
                </a:solidFill>
                <a:latin typeface="Times New Roman" panose="02020603050405020304" pitchFamily="18" charset="0"/>
                <a:cs typeface="Times New Roman" panose="02020603050405020304" pitchFamily="18" charset="0"/>
              </a:rPr>
              <a:t>FPIs).</a:t>
            </a:r>
            <a:endParaRPr sz="1300" dirty="0">
              <a:latin typeface="Times New Roman" panose="02020603050405020304" pitchFamily="18" charset="0"/>
              <a:cs typeface="Times New Roman" panose="02020603050405020304" pitchFamily="18" charset="0"/>
            </a:endParaRPr>
          </a:p>
          <a:p>
            <a:pPr marL="16321" marR="6528" algn="just">
              <a:lnSpc>
                <a:spcPct val="131900"/>
              </a:lnSpc>
            </a:pPr>
            <a:r>
              <a:rPr sz="1300" dirty="0">
                <a:solidFill>
                  <a:srgbClr val="FFFFFF"/>
                </a:solidFill>
                <a:latin typeface="Times New Roman" panose="02020603050405020304" pitchFamily="18" charset="0"/>
                <a:cs typeface="Times New Roman" panose="02020603050405020304" pitchFamily="18" charset="0"/>
              </a:rPr>
              <a:t>Investments</a:t>
            </a:r>
            <a:r>
              <a:rPr sz="1300" spc="25"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by</a:t>
            </a:r>
            <a:r>
              <a:rPr sz="1300" spc="32" dirty="0">
                <a:solidFill>
                  <a:srgbClr val="FFFFFF"/>
                </a:solidFill>
                <a:latin typeface="Times New Roman" panose="02020603050405020304" pitchFamily="18" charset="0"/>
                <a:cs typeface="Times New Roman" panose="02020603050405020304" pitchFamily="18" charset="0"/>
              </a:rPr>
              <a:t> </a:t>
            </a:r>
            <a:r>
              <a:rPr sz="1300" spc="-52" dirty="0">
                <a:solidFill>
                  <a:srgbClr val="FFFFFF"/>
                </a:solidFill>
                <a:latin typeface="Times New Roman" panose="02020603050405020304" pitchFamily="18" charset="0"/>
                <a:cs typeface="Times New Roman" panose="02020603050405020304" pitchFamily="18" charset="0"/>
              </a:rPr>
              <a:t>FPIs</a:t>
            </a:r>
            <a:r>
              <a:rPr sz="1300" spc="25"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in</a:t>
            </a:r>
            <a:r>
              <a:rPr sz="1300" spc="32" dirty="0">
                <a:solidFill>
                  <a:srgbClr val="FFFFFF"/>
                </a:solidFill>
                <a:latin typeface="Times New Roman" panose="02020603050405020304" pitchFamily="18" charset="0"/>
                <a:cs typeface="Times New Roman" panose="02020603050405020304" pitchFamily="18" charset="0"/>
              </a:rPr>
              <a:t> </a:t>
            </a:r>
            <a:r>
              <a:rPr sz="1300" spc="-90" dirty="0">
                <a:solidFill>
                  <a:srgbClr val="FFFFFF"/>
                </a:solidFill>
                <a:latin typeface="Times New Roman" panose="02020603050405020304" pitchFamily="18" charset="0"/>
                <a:cs typeface="Times New Roman" panose="02020603050405020304" pitchFamily="18" charset="0"/>
              </a:rPr>
              <a:t>GIFT</a:t>
            </a:r>
            <a:r>
              <a:rPr sz="1300" spc="32" dirty="0">
                <a:solidFill>
                  <a:srgbClr val="FFFFFF"/>
                </a:solidFill>
                <a:latin typeface="Times New Roman" panose="02020603050405020304" pitchFamily="18" charset="0"/>
                <a:cs typeface="Times New Roman" panose="02020603050405020304" pitchFamily="18" charset="0"/>
              </a:rPr>
              <a:t> </a:t>
            </a:r>
            <a:r>
              <a:rPr sz="1300" spc="-90" dirty="0">
                <a:solidFill>
                  <a:srgbClr val="FFFFFF"/>
                </a:solidFill>
                <a:latin typeface="Times New Roman" panose="02020603050405020304" pitchFamily="18" charset="0"/>
                <a:cs typeface="Times New Roman" panose="02020603050405020304" pitchFamily="18" charset="0"/>
              </a:rPr>
              <a:t>IFSC</a:t>
            </a:r>
            <a:r>
              <a:rPr sz="1300" spc="25"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exchanges</a:t>
            </a:r>
            <a:r>
              <a:rPr sz="1300" spc="3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are</a:t>
            </a:r>
            <a:r>
              <a:rPr sz="1300" spc="3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treated</a:t>
            </a:r>
            <a:r>
              <a:rPr sz="1300" spc="25" dirty="0">
                <a:solidFill>
                  <a:srgbClr val="FFFFFF"/>
                </a:solidFill>
                <a:latin typeface="Times New Roman" panose="02020603050405020304" pitchFamily="18" charset="0"/>
                <a:cs typeface="Times New Roman" panose="02020603050405020304" pitchFamily="18" charset="0"/>
              </a:rPr>
              <a:t> </a:t>
            </a:r>
            <a:r>
              <a:rPr sz="1300" spc="-32" dirty="0">
                <a:solidFill>
                  <a:srgbClr val="FFFFFF"/>
                </a:solidFill>
                <a:latin typeface="Times New Roman" panose="02020603050405020304" pitchFamily="18" charset="0"/>
                <a:cs typeface="Times New Roman" panose="02020603050405020304" pitchFamily="18" charset="0"/>
              </a:rPr>
              <a:t>as</a:t>
            </a:r>
            <a:r>
              <a:rPr sz="1300" dirty="0">
                <a:solidFill>
                  <a:srgbClr val="FFFFFF"/>
                </a:solidFill>
                <a:latin typeface="Times New Roman" panose="02020603050405020304" pitchFamily="18" charset="0"/>
                <a:cs typeface="Times New Roman" panose="02020603050405020304" pitchFamily="18" charset="0"/>
              </a:rPr>
              <a:t> ‘capital</a:t>
            </a:r>
            <a:r>
              <a:rPr sz="1300" spc="43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assets’</a:t>
            </a:r>
            <a:r>
              <a:rPr sz="1300" spc="43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and</a:t>
            </a:r>
            <a:r>
              <a:rPr sz="1300" spc="43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resultant</a:t>
            </a:r>
            <a:r>
              <a:rPr sz="1300" spc="43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gains</a:t>
            </a:r>
            <a:r>
              <a:rPr sz="1300" spc="43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are</a:t>
            </a:r>
            <a:r>
              <a:rPr sz="1300" spc="43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chargeable</a:t>
            </a:r>
            <a:r>
              <a:rPr sz="1300" spc="430" dirty="0">
                <a:solidFill>
                  <a:srgbClr val="FFFFFF"/>
                </a:solidFill>
                <a:latin typeface="Times New Roman" panose="02020603050405020304" pitchFamily="18" charset="0"/>
                <a:cs typeface="Times New Roman" panose="02020603050405020304" pitchFamily="18" charset="0"/>
              </a:rPr>
              <a:t> </a:t>
            </a:r>
            <a:r>
              <a:rPr sz="1300" spc="-32" dirty="0">
                <a:solidFill>
                  <a:srgbClr val="FFFFFF"/>
                </a:solidFill>
                <a:latin typeface="Times New Roman" panose="02020603050405020304" pitchFamily="18" charset="0"/>
                <a:cs typeface="Times New Roman" panose="02020603050405020304" pitchFamily="18" charset="0"/>
              </a:rPr>
              <a:t>to</a:t>
            </a:r>
            <a:r>
              <a:rPr sz="1300" dirty="0">
                <a:solidFill>
                  <a:srgbClr val="FFFFFF"/>
                </a:solidFill>
                <a:latin typeface="Times New Roman" panose="02020603050405020304" pitchFamily="18" charset="0"/>
                <a:cs typeface="Times New Roman" panose="02020603050405020304" pitchFamily="18" charset="0"/>
              </a:rPr>
              <a:t> capital</a:t>
            </a:r>
            <a:r>
              <a:rPr sz="1300" spc="5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gains</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tax</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in</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India.</a:t>
            </a:r>
            <a:r>
              <a:rPr sz="1300" spc="5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Investments</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by</a:t>
            </a:r>
            <a:r>
              <a:rPr sz="1300" spc="58" dirty="0">
                <a:solidFill>
                  <a:srgbClr val="FFFFFF"/>
                </a:solidFill>
                <a:latin typeface="Times New Roman" panose="02020603050405020304" pitchFamily="18" charset="0"/>
                <a:cs typeface="Times New Roman" panose="02020603050405020304" pitchFamily="18" charset="0"/>
              </a:rPr>
              <a:t> </a:t>
            </a:r>
            <a:r>
              <a:rPr sz="1300" spc="-13" dirty="0">
                <a:solidFill>
                  <a:srgbClr val="FFFFFF"/>
                </a:solidFill>
                <a:latin typeface="Times New Roman" panose="02020603050405020304" pitchFamily="18" charset="0"/>
                <a:cs typeface="Times New Roman" panose="02020603050405020304" pitchFamily="18" charset="0"/>
              </a:rPr>
              <a:t>Eligible</a:t>
            </a:r>
            <a:r>
              <a:rPr sz="1300" spc="58" dirty="0">
                <a:solidFill>
                  <a:srgbClr val="FFFFFF"/>
                </a:solidFill>
                <a:latin typeface="Times New Roman" panose="02020603050405020304" pitchFamily="18" charset="0"/>
                <a:cs typeface="Times New Roman" panose="02020603050405020304" pitchFamily="18" charset="0"/>
              </a:rPr>
              <a:t> </a:t>
            </a:r>
            <a:r>
              <a:rPr sz="1300" spc="-13" dirty="0">
                <a:solidFill>
                  <a:srgbClr val="FFFFFF"/>
                </a:solidFill>
                <a:latin typeface="Times New Roman" panose="02020603050405020304" pitchFamily="18" charset="0"/>
                <a:cs typeface="Times New Roman" panose="02020603050405020304" pitchFamily="18" charset="0"/>
              </a:rPr>
              <a:t>Foreign </a:t>
            </a:r>
            <a:r>
              <a:rPr sz="1300" dirty="0">
                <a:solidFill>
                  <a:srgbClr val="FFFFFF"/>
                </a:solidFill>
                <a:latin typeface="Times New Roman" panose="02020603050405020304" pitchFamily="18" charset="0"/>
                <a:cs typeface="Times New Roman" panose="02020603050405020304" pitchFamily="18" charset="0"/>
              </a:rPr>
              <a:t>Investors</a:t>
            </a:r>
            <a:r>
              <a:rPr sz="1300" spc="-13"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are</a:t>
            </a:r>
            <a:r>
              <a:rPr sz="1300" spc="-6"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treated</a:t>
            </a:r>
            <a:r>
              <a:rPr sz="1300" spc="-6"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as</a:t>
            </a:r>
            <a:r>
              <a:rPr sz="1300" spc="-6" dirty="0">
                <a:solidFill>
                  <a:srgbClr val="FFFFFF"/>
                </a:solidFill>
                <a:latin typeface="Times New Roman" panose="02020603050405020304" pitchFamily="18" charset="0"/>
                <a:cs typeface="Times New Roman" panose="02020603050405020304" pitchFamily="18" charset="0"/>
              </a:rPr>
              <a:t> </a:t>
            </a:r>
            <a:r>
              <a:rPr sz="1300" spc="-13" dirty="0">
                <a:solidFill>
                  <a:srgbClr val="FFFFFF"/>
                </a:solidFill>
                <a:latin typeface="Times New Roman" panose="02020603050405020304" pitchFamily="18" charset="0"/>
                <a:cs typeface="Times New Roman" panose="02020603050405020304" pitchFamily="18" charset="0"/>
              </a:rPr>
              <a:t>‘debentures’.</a:t>
            </a:r>
            <a:endParaRPr sz="1300" dirty="0">
              <a:latin typeface="Times New Roman" panose="02020603050405020304" pitchFamily="18" charset="0"/>
              <a:cs typeface="Times New Roman" panose="02020603050405020304" pitchFamily="18" charset="0"/>
            </a:endParaRPr>
          </a:p>
          <a:p>
            <a:pPr marL="16321" marR="6528" algn="just">
              <a:lnSpc>
                <a:spcPct val="131900"/>
              </a:lnSpc>
            </a:pPr>
            <a:r>
              <a:rPr sz="1300" spc="-13" dirty="0">
                <a:solidFill>
                  <a:srgbClr val="FFFFFF"/>
                </a:solidFill>
                <a:latin typeface="Times New Roman" panose="02020603050405020304" pitchFamily="18" charset="0"/>
                <a:cs typeface="Times New Roman" panose="02020603050405020304" pitchFamily="18" charset="0"/>
              </a:rPr>
              <a:t>Regulations</a:t>
            </a:r>
            <a:r>
              <a:rPr sz="1300" spc="19"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have</a:t>
            </a:r>
            <a:r>
              <a:rPr sz="1300" spc="25"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been</a:t>
            </a:r>
            <a:r>
              <a:rPr sz="1300" spc="25"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notified</a:t>
            </a:r>
            <a:r>
              <a:rPr sz="1300" spc="19"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for</a:t>
            </a:r>
            <a:r>
              <a:rPr sz="1300" spc="25"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the</a:t>
            </a:r>
            <a:r>
              <a:rPr sz="1300" spc="25"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issuance</a:t>
            </a:r>
            <a:r>
              <a:rPr sz="1300" spc="25"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and</a:t>
            </a:r>
            <a:r>
              <a:rPr sz="1300" spc="19" dirty="0">
                <a:solidFill>
                  <a:srgbClr val="FFFFFF"/>
                </a:solidFill>
                <a:latin typeface="Times New Roman" panose="02020603050405020304" pitchFamily="18" charset="0"/>
                <a:cs typeface="Times New Roman" panose="02020603050405020304" pitchFamily="18" charset="0"/>
              </a:rPr>
              <a:t> </a:t>
            </a:r>
            <a:r>
              <a:rPr sz="1300" spc="-13" dirty="0">
                <a:solidFill>
                  <a:srgbClr val="FFFFFF"/>
                </a:solidFill>
                <a:latin typeface="Times New Roman" panose="02020603050405020304" pitchFamily="18" charset="0"/>
                <a:cs typeface="Times New Roman" panose="02020603050405020304" pitchFamily="18" charset="0"/>
              </a:rPr>
              <a:t>listing </a:t>
            </a:r>
            <a:r>
              <a:rPr sz="1300" spc="-32" dirty="0">
                <a:solidFill>
                  <a:srgbClr val="FFFFFF"/>
                </a:solidFill>
                <a:latin typeface="Times New Roman" panose="02020603050405020304" pitchFamily="18" charset="0"/>
                <a:cs typeface="Times New Roman" panose="02020603050405020304" pitchFamily="18" charset="0"/>
              </a:rPr>
              <a:t>of</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securities</a:t>
            </a:r>
            <a:r>
              <a:rPr sz="1300" spc="-58"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in</a:t>
            </a:r>
            <a:r>
              <a:rPr sz="1300" spc="-58" dirty="0">
                <a:solidFill>
                  <a:srgbClr val="FFFFFF"/>
                </a:solidFill>
                <a:latin typeface="Times New Roman" panose="02020603050405020304" pitchFamily="18" charset="0"/>
                <a:cs typeface="Times New Roman" panose="02020603050405020304" pitchFamily="18" charset="0"/>
              </a:rPr>
              <a:t> </a:t>
            </a:r>
            <a:r>
              <a:rPr sz="1300" spc="-77" dirty="0">
                <a:solidFill>
                  <a:srgbClr val="FFFFFF"/>
                </a:solidFill>
                <a:latin typeface="Times New Roman" panose="02020603050405020304" pitchFamily="18" charset="0"/>
                <a:cs typeface="Times New Roman" panose="02020603050405020304" pitchFamily="18" charset="0"/>
              </a:rPr>
              <a:t>GIFT</a:t>
            </a:r>
            <a:r>
              <a:rPr sz="1300" spc="-58" dirty="0">
                <a:solidFill>
                  <a:srgbClr val="FFFFFF"/>
                </a:solidFill>
                <a:latin typeface="Times New Roman" panose="02020603050405020304" pitchFamily="18" charset="0"/>
                <a:cs typeface="Times New Roman" panose="02020603050405020304" pitchFamily="18" charset="0"/>
              </a:rPr>
              <a:t> </a:t>
            </a:r>
            <a:r>
              <a:rPr sz="1300" spc="-13" dirty="0">
                <a:solidFill>
                  <a:srgbClr val="FFFFFF"/>
                </a:solidFill>
                <a:latin typeface="Times New Roman" panose="02020603050405020304" pitchFamily="18" charset="0"/>
                <a:cs typeface="Times New Roman" panose="02020603050405020304" pitchFamily="18" charset="0"/>
              </a:rPr>
              <a:t>IFSC.</a:t>
            </a:r>
            <a:endParaRPr sz="1300" dirty="0">
              <a:latin typeface="Times New Roman" panose="02020603050405020304" pitchFamily="18" charset="0"/>
              <a:cs typeface="Times New Roman" panose="02020603050405020304" pitchFamily="18" charset="0"/>
            </a:endParaRPr>
          </a:p>
          <a:p>
            <a:pPr marL="16321" marR="6528" algn="just">
              <a:lnSpc>
                <a:spcPct val="131900"/>
              </a:lnSpc>
            </a:pPr>
            <a:r>
              <a:rPr sz="1300" dirty="0">
                <a:solidFill>
                  <a:srgbClr val="FFFFFF"/>
                </a:solidFill>
                <a:latin typeface="Times New Roman" panose="02020603050405020304" pitchFamily="18" charset="0"/>
                <a:cs typeface="Times New Roman" panose="02020603050405020304" pitchFamily="18" charset="0"/>
              </a:rPr>
              <a:t>Branch</a:t>
            </a:r>
            <a:r>
              <a:rPr sz="1300" spc="18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of</a:t>
            </a:r>
            <a:r>
              <a:rPr sz="1300" spc="18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non-bank</a:t>
            </a:r>
            <a:r>
              <a:rPr sz="1300" spc="186"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custodian</a:t>
            </a:r>
            <a:r>
              <a:rPr sz="1300" spc="18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is</a:t>
            </a:r>
            <a:r>
              <a:rPr sz="1300" spc="186"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permitted</a:t>
            </a:r>
            <a:r>
              <a:rPr sz="1300" spc="18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to</a:t>
            </a:r>
            <a:r>
              <a:rPr sz="1300" spc="180"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become</a:t>
            </a:r>
            <a:r>
              <a:rPr sz="1300" spc="186" dirty="0">
                <a:solidFill>
                  <a:srgbClr val="FFFFFF"/>
                </a:solidFill>
                <a:latin typeface="Times New Roman" panose="02020603050405020304" pitchFamily="18" charset="0"/>
                <a:cs typeface="Times New Roman" panose="02020603050405020304" pitchFamily="18" charset="0"/>
              </a:rPr>
              <a:t> </a:t>
            </a:r>
            <a:r>
              <a:rPr sz="1300" spc="-64" dirty="0">
                <a:solidFill>
                  <a:srgbClr val="FFFFFF"/>
                </a:solidFill>
                <a:latin typeface="Times New Roman" panose="02020603050405020304" pitchFamily="18" charset="0"/>
                <a:cs typeface="Times New Roman" panose="02020603050405020304" pitchFamily="18" charset="0"/>
              </a:rPr>
              <a:t>a</a:t>
            </a:r>
            <a:r>
              <a:rPr sz="1300" spc="-13" dirty="0">
                <a:solidFill>
                  <a:srgbClr val="FFFFFF"/>
                </a:solidFill>
                <a:latin typeface="Times New Roman" panose="02020603050405020304" pitchFamily="18" charset="0"/>
                <a:cs typeface="Times New Roman" panose="02020603050405020304" pitchFamily="18" charset="0"/>
              </a:rPr>
              <a:t> clearing</a:t>
            </a:r>
            <a:r>
              <a:rPr sz="1300" spc="-3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member</a:t>
            </a:r>
            <a:r>
              <a:rPr sz="1300" spc="-32" dirty="0">
                <a:solidFill>
                  <a:srgbClr val="FFFFFF"/>
                </a:solidFill>
                <a:latin typeface="Times New Roman" panose="02020603050405020304" pitchFamily="18" charset="0"/>
                <a:cs typeface="Times New Roman" panose="02020603050405020304" pitchFamily="18" charset="0"/>
              </a:rPr>
              <a:t> of </a:t>
            </a:r>
            <a:r>
              <a:rPr sz="1300" dirty="0">
                <a:solidFill>
                  <a:srgbClr val="FFFFFF"/>
                </a:solidFill>
                <a:latin typeface="Times New Roman" panose="02020603050405020304" pitchFamily="18" charset="0"/>
                <a:cs typeface="Times New Roman" panose="02020603050405020304" pitchFamily="18" charset="0"/>
              </a:rPr>
              <a:t>a</a:t>
            </a:r>
            <a:r>
              <a:rPr sz="1300" spc="-32" dirty="0">
                <a:solidFill>
                  <a:srgbClr val="FFFFFF"/>
                </a:solidFill>
                <a:latin typeface="Times New Roman" panose="02020603050405020304" pitchFamily="18" charset="0"/>
                <a:cs typeface="Times New Roman" panose="02020603050405020304" pitchFamily="18" charset="0"/>
              </a:rPr>
              <a:t> </a:t>
            </a:r>
            <a:r>
              <a:rPr sz="1300" spc="-13" dirty="0">
                <a:solidFill>
                  <a:srgbClr val="FFFFFF"/>
                </a:solidFill>
                <a:latin typeface="Times New Roman" panose="02020603050405020304" pitchFamily="18" charset="0"/>
                <a:cs typeface="Times New Roman" panose="02020603050405020304" pitchFamily="18" charset="0"/>
              </a:rPr>
              <a:t>clearing</a:t>
            </a:r>
            <a:r>
              <a:rPr sz="1300" spc="-3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corporation</a:t>
            </a:r>
            <a:r>
              <a:rPr sz="1300" spc="-32" dirty="0">
                <a:solidFill>
                  <a:srgbClr val="FFFFFF"/>
                </a:solidFill>
                <a:latin typeface="Times New Roman" panose="02020603050405020304" pitchFamily="18" charset="0"/>
                <a:cs typeface="Times New Roman" panose="02020603050405020304" pitchFamily="18" charset="0"/>
              </a:rPr>
              <a:t> </a:t>
            </a:r>
            <a:r>
              <a:rPr sz="1300" dirty="0">
                <a:solidFill>
                  <a:srgbClr val="FFFFFF"/>
                </a:solidFill>
                <a:latin typeface="Times New Roman" panose="02020603050405020304" pitchFamily="18" charset="0"/>
                <a:cs typeface="Times New Roman" panose="02020603050405020304" pitchFamily="18" charset="0"/>
              </a:rPr>
              <a:t>in</a:t>
            </a:r>
            <a:r>
              <a:rPr sz="1300" spc="-25" dirty="0">
                <a:solidFill>
                  <a:srgbClr val="FFFFFF"/>
                </a:solidFill>
                <a:latin typeface="Times New Roman" panose="02020603050405020304" pitchFamily="18" charset="0"/>
                <a:cs typeface="Times New Roman" panose="02020603050405020304" pitchFamily="18" charset="0"/>
              </a:rPr>
              <a:t> </a:t>
            </a:r>
            <a:r>
              <a:rPr sz="1300" spc="-77" dirty="0">
                <a:solidFill>
                  <a:srgbClr val="FFFFFF"/>
                </a:solidFill>
                <a:latin typeface="Times New Roman" panose="02020603050405020304" pitchFamily="18" charset="0"/>
                <a:cs typeface="Times New Roman" panose="02020603050405020304" pitchFamily="18" charset="0"/>
              </a:rPr>
              <a:t>GIFT</a:t>
            </a:r>
            <a:r>
              <a:rPr sz="1300" spc="-32" dirty="0">
                <a:solidFill>
                  <a:srgbClr val="FFFFFF"/>
                </a:solidFill>
                <a:latin typeface="Times New Roman" panose="02020603050405020304" pitchFamily="18" charset="0"/>
                <a:cs typeface="Times New Roman" panose="02020603050405020304" pitchFamily="18" charset="0"/>
              </a:rPr>
              <a:t> </a:t>
            </a:r>
            <a:r>
              <a:rPr sz="1300" spc="-13" dirty="0">
                <a:solidFill>
                  <a:srgbClr val="FFFFFF"/>
                </a:solidFill>
                <a:latin typeface="Times New Roman" panose="02020603050405020304" pitchFamily="18" charset="0"/>
                <a:cs typeface="Times New Roman" panose="02020603050405020304" pitchFamily="18" charset="0"/>
              </a:rPr>
              <a:t>IFSC.</a:t>
            </a:r>
            <a:endParaRPr sz="1300" dirty="0">
              <a:latin typeface="Times New Roman" panose="02020603050405020304" pitchFamily="18" charset="0"/>
              <a:cs typeface="Times New Roman" panose="02020603050405020304" pitchFamily="18" charset="0"/>
            </a:endParaRPr>
          </a:p>
        </p:txBody>
      </p:sp>
      <p:grpSp>
        <p:nvGrpSpPr>
          <p:cNvPr id="38" name="Group 37">
            <a:extLst>
              <a:ext uri="{FF2B5EF4-FFF2-40B4-BE49-F238E27FC236}">
                <a16:creationId xmlns:a16="http://schemas.microsoft.com/office/drawing/2014/main" id="{00C7D036-CEE4-4C2B-F8F6-4BDDF6E69BEB}"/>
              </a:ext>
            </a:extLst>
          </p:cNvPr>
          <p:cNvGrpSpPr/>
          <p:nvPr/>
        </p:nvGrpSpPr>
        <p:grpSpPr>
          <a:xfrm>
            <a:off x="643521" y="4348713"/>
            <a:ext cx="11010413" cy="2245244"/>
            <a:chOff x="643522" y="4277445"/>
            <a:chExt cx="9827626" cy="2449839"/>
          </a:xfrm>
        </p:grpSpPr>
        <p:sp>
          <p:nvSpPr>
            <p:cNvPr id="16" name="object 16"/>
            <p:cNvSpPr txBox="1"/>
            <p:nvPr/>
          </p:nvSpPr>
          <p:spPr>
            <a:xfrm>
              <a:off x="643522" y="4402383"/>
              <a:ext cx="2457202" cy="910956"/>
            </a:xfrm>
            <a:prstGeom prst="rect">
              <a:avLst/>
            </a:prstGeom>
          </p:spPr>
          <p:txBody>
            <a:bodyPr vert="horz" wrap="square" lIns="0" tIns="16321" rIns="0" bIns="0" rtlCol="0">
              <a:spAutoFit/>
            </a:bodyPr>
            <a:lstStyle/>
            <a:p>
              <a:pPr marL="16321" marR="6528" algn="just">
                <a:lnSpc>
                  <a:spcPct val="125000"/>
                </a:lnSpc>
                <a:spcBef>
                  <a:spcPts val="129"/>
                </a:spcBef>
              </a:pPr>
              <a:r>
                <a:rPr sz="1600" dirty="0">
                  <a:latin typeface="Times New Roman"/>
                  <a:cs typeface="Times New Roman"/>
                </a:rPr>
                <a:t>SNA</a:t>
              </a:r>
              <a:r>
                <a:rPr sz="1600" spc="192" dirty="0">
                  <a:latin typeface="Times New Roman"/>
                  <a:cs typeface="Times New Roman"/>
                </a:rPr>
                <a:t>  </a:t>
              </a:r>
              <a:r>
                <a:rPr sz="1600" dirty="0">
                  <a:latin typeface="Times New Roman"/>
                  <a:cs typeface="Times New Roman"/>
                </a:rPr>
                <a:t>is</a:t>
              </a:r>
              <a:r>
                <a:rPr sz="1600" spc="192" dirty="0">
                  <a:latin typeface="Times New Roman"/>
                  <a:cs typeface="Times New Roman"/>
                </a:rPr>
                <a:t>  </a:t>
              </a:r>
              <a:r>
                <a:rPr sz="1600" dirty="0">
                  <a:latin typeface="Times New Roman"/>
                  <a:cs typeface="Times New Roman"/>
                </a:rPr>
                <a:t>equivalent</a:t>
              </a:r>
              <a:r>
                <a:rPr sz="1600" spc="192" dirty="0">
                  <a:latin typeface="Times New Roman"/>
                  <a:cs typeface="Times New Roman"/>
                </a:rPr>
                <a:t>  </a:t>
              </a:r>
              <a:r>
                <a:rPr sz="1600" dirty="0">
                  <a:latin typeface="Times New Roman"/>
                  <a:cs typeface="Times New Roman"/>
                </a:rPr>
                <a:t>to</a:t>
              </a:r>
              <a:r>
                <a:rPr sz="1600" spc="192" dirty="0">
                  <a:latin typeface="Times New Roman"/>
                  <a:cs typeface="Times New Roman"/>
                </a:rPr>
                <a:t>  </a:t>
              </a:r>
              <a:r>
                <a:rPr sz="1600" spc="-32" dirty="0">
                  <a:latin typeface="Times New Roman"/>
                  <a:cs typeface="Times New Roman"/>
                </a:rPr>
                <a:t>an </a:t>
              </a:r>
              <a:r>
                <a:rPr sz="1600" dirty="0">
                  <a:latin typeface="Times New Roman"/>
                  <a:cs typeface="Times New Roman"/>
                </a:rPr>
                <a:t>omnibus</a:t>
              </a:r>
              <a:r>
                <a:rPr sz="1600" spc="353" dirty="0">
                  <a:latin typeface="Times New Roman"/>
                  <a:cs typeface="Times New Roman"/>
                </a:rPr>
                <a:t> </a:t>
              </a:r>
              <a:r>
                <a:rPr sz="1600" dirty="0">
                  <a:latin typeface="Times New Roman"/>
                  <a:cs typeface="Times New Roman"/>
                </a:rPr>
                <a:t>structure</a:t>
              </a:r>
              <a:r>
                <a:rPr sz="1600" spc="359" dirty="0">
                  <a:latin typeface="Times New Roman"/>
                  <a:cs typeface="Times New Roman"/>
                </a:rPr>
                <a:t> </a:t>
              </a:r>
              <a:r>
                <a:rPr sz="1600" spc="-13" dirty="0">
                  <a:latin typeface="Times New Roman"/>
                  <a:cs typeface="Times New Roman"/>
                </a:rPr>
                <a:t>prevalent </a:t>
              </a:r>
              <a:r>
                <a:rPr sz="1600" dirty="0">
                  <a:latin typeface="Times New Roman"/>
                  <a:cs typeface="Times New Roman"/>
                </a:rPr>
                <a:t>in</a:t>
              </a:r>
              <a:r>
                <a:rPr sz="1600" spc="-19" dirty="0">
                  <a:latin typeface="Times New Roman"/>
                  <a:cs typeface="Times New Roman"/>
                </a:rPr>
                <a:t> </a:t>
              </a:r>
              <a:r>
                <a:rPr sz="1600" spc="-25" dirty="0">
                  <a:latin typeface="Times New Roman"/>
                  <a:cs typeface="Times New Roman"/>
                </a:rPr>
                <a:t>offshore</a:t>
              </a:r>
              <a:r>
                <a:rPr sz="1600" spc="-19" dirty="0">
                  <a:latin typeface="Times New Roman"/>
                  <a:cs typeface="Times New Roman"/>
                </a:rPr>
                <a:t> </a:t>
              </a:r>
              <a:r>
                <a:rPr sz="1600" spc="-13" dirty="0">
                  <a:latin typeface="Times New Roman"/>
                  <a:cs typeface="Times New Roman"/>
                </a:rPr>
                <a:t>jurisdictions</a:t>
              </a:r>
              <a:endParaRPr sz="1600" dirty="0">
                <a:latin typeface="Times New Roman"/>
                <a:cs typeface="Times New Roman"/>
              </a:endParaRPr>
            </a:p>
          </p:txBody>
        </p:sp>
        <p:sp>
          <p:nvSpPr>
            <p:cNvPr id="17" name="object 17"/>
            <p:cNvSpPr txBox="1"/>
            <p:nvPr/>
          </p:nvSpPr>
          <p:spPr>
            <a:xfrm>
              <a:off x="3559571" y="4402382"/>
              <a:ext cx="3107787" cy="1526509"/>
            </a:xfrm>
            <a:prstGeom prst="rect">
              <a:avLst/>
            </a:prstGeom>
          </p:spPr>
          <p:txBody>
            <a:bodyPr vert="horz" wrap="square" lIns="0" tIns="16321" rIns="0" bIns="0" rtlCol="0">
              <a:spAutoFit/>
            </a:bodyPr>
            <a:lstStyle/>
            <a:p>
              <a:pPr marL="16321" marR="6528" algn="just">
                <a:lnSpc>
                  <a:spcPct val="125000"/>
                </a:lnSpc>
                <a:spcBef>
                  <a:spcPts val="129"/>
                </a:spcBef>
              </a:pPr>
              <a:r>
                <a:rPr sz="1600" dirty="0">
                  <a:latin typeface="Times New Roman"/>
                  <a:cs typeface="Times New Roman"/>
                </a:rPr>
                <a:t>This</a:t>
              </a:r>
              <a:r>
                <a:rPr sz="1600" spc="553" dirty="0">
                  <a:latin typeface="Times New Roman"/>
                  <a:cs typeface="Times New Roman"/>
                </a:rPr>
                <a:t> </a:t>
              </a:r>
              <a:r>
                <a:rPr sz="1600" dirty="0">
                  <a:latin typeface="Times New Roman"/>
                  <a:cs typeface="Times New Roman"/>
                </a:rPr>
                <a:t>means</a:t>
              </a:r>
              <a:r>
                <a:rPr sz="1600" spc="558" dirty="0">
                  <a:latin typeface="Times New Roman"/>
                  <a:cs typeface="Times New Roman"/>
                </a:rPr>
                <a:t> </a:t>
              </a:r>
              <a:r>
                <a:rPr sz="1600" dirty="0">
                  <a:latin typeface="Times New Roman"/>
                  <a:cs typeface="Times New Roman"/>
                </a:rPr>
                <a:t>that</a:t>
              </a:r>
              <a:r>
                <a:rPr sz="1600" spc="558" dirty="0">
                  <a:latin typeface="Times New Roman"/>
                  <a:cs typeface="Times New Roman"/>
                </a:rPr>
                <a:t> </a:t>
              </a:r>
              <a:r>
                <a:rPr sz="1600" dirty="0">
                  <a:latin typeface="Times New Roman"/>
                  <a:cs typeface="Times New Roman"/>
                </a:rPr>
                <a:t>foreign</a:t>
              </a:r>
              <a:r>
                <a:rPr sz="1600" spc="558" dirty="0">
                  <a:latin typeface="Times New Roman"/>
                  <a:cs typeface="Times New Roman"/>
                </a:rPr>
                <a:t> </a:t>
              </a:r>
              <a:r>
                <a:rPr sz="1600" spc="-13" dirty="0">
                  <a:latin typeface="Times New Roman"/>
                  <a:cs typeface="Times New Roman"/>
                </a:rPr>
                <a:t>portfolio </a:t>
              </a:r>
              <a:r>
                <a:rPr sz="1600" dirty="0">
                  <a:latin typeface="Times New Roman"/>
                  <a:cs typeface="Times New Roman"/>
                </a:rPr>
                <a:t>investors</a:t>
              </a:r>
              <a:r>
                <a:rPr sz="1600" spc="514" dirty="0">
                  <a:latin typeface="Times New Roman"/>
                  <a:cs typeface="Times New Roman"/>
                </a:rPr>
                <a:t> </a:t>
              </a:r>
              <a:r>
                <a:rPr sz="1600" dirty="0">
                  <a:latin typeface="Times New Roman"/>
                  <a:cs typeface="Times New Roman"/>
                </a:rPr>
                <a:t>can</a:t>
              </a:r>
              <a:r>
                <a:rPr sz="1600" spc="520" dirty="0">
                  <a:latin typeface="Times New Roman"/>
                  <a:cs typeface="Times New Roman"/>
                </a:rPr>
                <a:t> </a:t>
              </a:r>
              <a:r>
                <a:rPr sz="1600" dirty="0">
                  <a:latin typeface="Times New Roman"/>
                  <a:cs typeface="Times New Roman"/>
                </a:rPr>
                <a:t>now</a:t>
              </a:r>
              <a:r>
                <a:rPr sz="1600" spc="514" dirty="0">
                  <a:latin typeface="Times New Roman"/>
                  <a:cs typeface="Times New Roman"/>
                </a:rPr>
                <a:t> </a:t>
              </a:r>
              <a:r>
                <a:rPr sz="1600" dirty="0">
                  <a:latin typeface="Times New Roman"/>
                  <a:cs typeface="Times New Roman"/>
                </a:rPr>
                <a:t>trade</a:t>
              </a:r>
              <a:r>
                <a:rPr sz="1600" spc="520" dirty="0">
                  <a:latin typeface="Times New Roman"/>
                  <a:cs typeface="Times New Roman"/>
                </a:rPr>
                <a:t> </a:t>
              </a:r>
              <a:r>
                <a:rPr sz="1600" dirty="0">
                  <a:latin typeface="Times New Roman"/>
                  <a:cs typeface="Times New Roman"/>
                </a:rPr>
                <a:t>on</a:t>
              </a:r>
              <a:r>
                <a:rPr sz="1600" spc="520" dirty="0">
                  <a:latin typeface="Times New Roman"/>
                  <a:cs typeface="Times New Roman"/>
                </a:rPr>
                <a:t> </a:t>
              </a:r>
              <a:r>
                <a:rPr sz="1600" spc="-64" dirty="0">
                  <a:latin typeface="Times New Roman"/>
                  <a:cs typeface="Times New Roman"/>
                </a:rPr>
                <a:t>GIFT</a:t>
              </a:r>
              <a:r>
                <a:rPr sz="1600" dirty="0">
                  <a:latin typeface="Times New Roman"/>
                  <a:cs typeface="Times New Roman"/>
                </a:rPr>
                <a:t> exchanges,</a:t>
              </a:r>
              <a:r>
                <a:rPr sz="1600" spc="379" dirty="0">
                  <a:latin typeface="Times New Roman"/>
                  <a:cs typeface="Times New Roman"/>
                </a:rPr>
                <a:t> </a:t>
              </a:r>
              <a:r>
                <a:rPr sz="1600" dirty="0">
                  <a:latin typeface="Times New Roman"/>
                  <a:cs typeface="Times New Roman"/>
                </a:rPr>
                <a:t>namely</a:t>
              </a:r>
              <a:r>
                <a:rPr sz="1600" spc="386" dirty="0">
                  <a:latin typeface="Times New Roman"/>
                  <a:cs typeface="Times New Roman"/>
                </a:rPr>
                <a:t> </a:t>
              </a:r>
              <a:r>
                <a:rPr sz="1600" dirty="0">
                  <a:latin typeface="Times New Roman"/>
                  <a:cs typeface="Times New Roman"/>
                </a:rPr>
                <a:t>India</a:t>
              </a:r>
              <a:r>
                <a:rPr sz="1600" spc="379" dirty="0">
                  <a:latin typeface="Times New Roman"/>
                  <a:cs typeface="Times New Roman"/>
                </a:rPr>
                <a:t> </a:t>
              </a:r>
              <a:r>
                <a:rPr sz="1600" dirty="0">
                  <a:latin typeface="Times New Roman"/>
                  <a:cs typeface="Times New Roman"/>
                </a:rPr>
                <a:t>INX</a:t>
              </a:r>
              <a:r>
                <a:rPr sz="1600" spc="386" dirty="0">
                  <a:latin typeface="Times New Roman"/>
                  <a:cs typeface="Times New Roman"/>
                </a:rPr>
                <a:t> </a:t>
              </a:r>
              <a:r>
                <a:rPr sz="1600" spc="-32" dirty="0">
                  <a:latin typeface="Times New Roman"/>
                  <a:cs typeface="Times New Roman"/>
                </a:rPr>
                <a:t>and </a:t>
              </a:r>
              <a:r>
                <a:rPr sz="1600" dirty="0">
                  <a:latin typeface="Times New Roman"/>
                  <a:cs typeface="Times New Roman"/>
                </a:rPr>
                <a:t>NSE</a:t>
              </a:r>
              <a:r>
                <a:rPr sz="1600" spc="392" dirty="0">
                  <a:latin typeface="Times New Roman"/>
                  <a:cs typeface="Times New Roman"/>
                </a:rPr>
                <a:t>  </a:t>
              </a:r>
              <a:r>
                <a:rPr sz="1600" dirty="0">
                  <a:latin typeface="Times New Roman"/>
                  <a:cs typeface="Times New Roman"/>
                </a:rPr>
                <a:t>IFSC,</a:t>
              </a:r>
              <a:r>
                <a:rPr sz="1600" spc="392" dirty="0">
                  <a:latin typeface="Times New Roman"/>
                  <a:cs typeface="Times New Roman"/>
                </a:rPr>
                <a:t>  </a:t>
              </a:r>
              <a:r>
                <a:rPr sz="1600" dirty="0">
                  <a:latin typeface="Times New Roman"/>
                  <a:cs typeface="Times New Roman"/>
                </a:rPr>
                <a:t>through</a:t>
              </a:r>
              <a:r>
                <a:rPr sz="1600" spc="398" dirty="0">
                  <a:latin typeface="Times New Roman"/>
                  <a:cs typeface="Times New Roman"/>
                </a:rPr>
                <a:t>  </a:t>
              </a:r>
              <a:r>
                <a:rPr sz="1600" spc="-13" dirty="0" err="1">
                  <a:latin typeface="Times New Roman"/>
                  <a:cs typeface="Times New Roman"/>
                </a:rPr>
                <a:t>authorised</a:t>
              </a:r>
              <a:r>
                <a:rPr sz="1600" spc="-13" dirty="0">
                  <a:latin typeface="Times New Roman"/>
                  <a:cs typeface="Times New Roman"/>
                </a:rPr>
                <a:t> brokers</a:t>
              </a:r>
              <a:endParaRPr sz="1600" dirty="0">
                <a:latin typeface="Times New Roman"/>
                <a:cs typeface="Times New Roman"/>
              </a:endParaRPr>
            </a:p>
          </p:txBody>
        </p:sp>
        <p:sp>
          <p:nvSpPr>
            <p:cNvPr id="18" name="object 18"/>
            <p:cNvSpPr txBox="1"/>
            <p:nvPr/>
          </p:nvSpPr>
          <p:spPr>
            <a:xfrm>
              <a:off x="7126877" y="4277445"/>
              <a:ext cx="3344271" cy="2449839"/>
            </a:xfrm>
            <a:prstGeom prst="rect">
              <a:avLst/>
            </a:prstGeom>
          </p:spPr>
          <p:txBody>
            <a:bodyPr vert="horz" wrap="square" lIns="0" tIns="16321" rIns="0" bIns="0" rtlCol="0">
              <a:spAutoFit/>
            </a:bodyPr>
            <a:lstStyle/>
            <a:p>
              <a:pPr marL="16321" marR="6528" algn="just">
                <a:lnSpc>
                  <a:spcPct val="125000"/>
                </a:lnSpc>
                <a:spcBef>
                  <a:spcPts val="129"/>
                </a:spcBef>
              </a:pPr>
              <a:r>
                <a:rPr sz="1600" dirty="0">
                  <a:latin typeface="Times New Roman"/>
                  <a:cs typeface="Times New Roman"/>
                </a:rPr>
                <a:t>FPIs</a:t>
              </a:r>
              <a:r>
                <a:rPr sz="1600" spc="424" dirty="0">
                  <a:latin typeface="Times New Roman"/>
                  <a:cs typeface="Times New Roman"/>
                </a:rPr>
                <a:t> </a:t>
              </a:r>
              <a:r>
                <a:rPr sz="1600" dirty="0">
                  <a:latin typeface="Times New Roman"/>
                  <a:cs typeface="Times New Roman"/>
                </a:rPr>
                <a:t>will</a:t>
              </a:r>
              <a:r>
                <a:rPr sz="1600" spc="430" dirty="0">
                  <a:latin typeface="Times New Roman"/>
                  <a:cs typeface="Times New Roman"/>
                </a:rPr>
                <a:t> </a:t>
              </a:r>
              <a:r>
                <a:rPr sz="1600" dirty="0">
                  <a:latin typeface="Times New Roman"/>
                  <a:cs typeface="Times New Roman"/>
                </a:rPr>
                <a:t>no</a:t>
              </a:r>
              <a:r>
                <a:rPr sz="1600" spc="424" dirty="0">
                  <a:latin typeface="Times New Roman"/>
                  <a:cs typeface="Times New Roman"/>
                </a:rPr>
                <a:t> </a:t>
              </a:r>
              <a:r>
                <a:rPr sz="1600" dirty="0">
                  <a:latin typeface="Times New Roman"/>
                  <a:cs typeface="Times New Roman"/>
                </a:rPr>
                <a:t>longer</a:t>
              </a:r>
              <a:r>
                <a:rPr sz="1600" spc="430" dirty="0">
                  <a:latin typeface="Times New Roman"/>
                  <a:cs typeface="Times New Roman"/>
                </a:rPr>
                <a:t> </a:t>
              </a:r>
              <a:r>
                <a:rPr sz="1600" dirty="0">
                  <a:latin typeface="Times New Roman"/>
                  <a:cs typeface="Times New Roman"/>
                </a:rPr>
                <a:t>need</a:t>
              </a:r>
              <a:r>
                <a:rPr sz="1600" spc="424" dirty="0">
                  <a:latin typeface="Times New Roman"/>
                  <a:cs typeface="Times New Roman"/>
                </a:rPr>
                <a:t> </a:t>
              </a:r>
              <a:r>
                <a:rPr sz="1600" dirty="0">
                  <a:latin typeface="Times New Roman"/>
                  <a:cs typeface="Times New Roman"/>
                </a:rPr>
                <a:t>to</a:t>
              </a:r>
              <a:r>
                <a:rPr sz="1600" spc="424" dirty="0">
                  <a:latin typeface="Times New Roman"/>
                  <a:cs typeface="Times New Roman"/>
                </a:rPr>
                <a:t> </a:t>
              </a:r>
              <a:r>
                <a:rPr sz="1600" spc="-13" dirty="0">
                  <a:latin typeface="Times New Roman"/>
                  <a:cs typeface="Times New Roman"/>
                </a:rPr>
                <a:t>register </a:t>
              </a:r>
              <a:r>
                <a:rPr sz="1600" dirty="0">
                  <a:latin typeface="Times New Roman"/>
                  <a:cs typeface="Times New Roman"/>
                </a:rPr>
                <a:t>themselves</a:t>
              </a:r>
              <a:r>
                <a:rPr sz="1600" spc="553" dirty="0">
                  <a:latin typeface="Times New Roman"/>
                  <a:cs typeface="Times New Roman"/>
                </a:rPr>
                <a:t> </a:t>
              </a:r>
              <a:r>
                <a:rPr sz="1600" dirty="0">
                  <a:latin typeface="Times New Roman"/>
                  <a:cs typeface="Times New Roman"/>
                </a:rPr>
                <a:t>and</a:t>
              </a:r>
              <a:r>
                <a:rPr sz="1600" spc="553" dirty="0">
                  <a:latin typeface="Times New Roman"/>
                  <a:cs typeface="Times New Roman"/>
                </a:rPr>
                <a:t> </a:t>
              </a:r>
              <a:r>
                <a:rPr sz="1600" dirty="0">
                  <a:latin typeface="Times New Roman"/>
                  <a:cs typeface="Times New Roman"/>
                </a:rPr>
                <a:t>face</a:t>
              </a:r>
              <a:r>
                <a:rPr sz="1600" spc="558" dirty="0">
                  <a:latin typeface="Times New Roman"/>
                  <a:cs typeface="Times New Roman"/>
                </a:rPr>
                <a:t> </a:t>
              </a:r>
              <a:r>
                <a:rPr sz="1600" dirty="0">
                  <a:latin typeface="Times New Roman"/>
                  <a:cs typeface="Times New Roman"/>
                </a:rPr>
                <a:t>the</a:t>
              </a:r>
              <a:r>
                <a:rPr sz="1600" spc="553" dirty="0">
                  <a:latin typeface="Times New Roman"/>
                  <a:cs typeface="Times New Roman"/>
                </a:rPr>
                <a:t> </a:t>
              </a:r>
              <a:r>
                <a:rPr sz="1600" spc="-13" dirty="0">
                  <a:latin typeface="Times New Roman"/>
                  <a:cs typeface="Times New Roman"/>
                </a:rPr>
                <a:t>compliance </a:t>
              </a:r>
              <a:r>
                <a:rPr sz="1600" dirty="0">
                  <a:latin typeface="Times New Roman"/>
                  <a:cs typeface="Times New Roman"/>
                </a:rPr>
                <a:t>hurdles.</a:t>
              </a:r>
              <a:r>
                <a:rPr sz="1600" spc="6" dirty="0">
                  <a:latin typeface="Times New Roman"/>
                  <a:cs typeface="Times New Roman"/>
                </a:rPr>
                <a:t> </a:t>
              </a:r>
              <a:r>
                <a:rPr sz="1600" dirty="0">
                  <a:latin typeface="Times New Roman"/>
                  <a:cs typeface="Times New Roman"/>
                </a:rPr>
                <a:t>The</a:t>
              </a:r>
              <a:r>
                <a:rPr sz="1600" spc="6" dirty="0">
                  <a:latin typeface="Times New Roman"/>
                  <a:cs typeface="Times New Roman"/>
                </a:rPr>
                <a:t> </a:t>
              </a:r>
              <a:r>
                <a:rPr sz="1600" dirty="0">
                  <a:latin typeface="Times New Roman"/>
                  <a:cs typeface="Times New Roman"/>
                </a:rPr>
                <a:t>broker</a:t>
              </a:r>
              <a:r>
                <a:rPr sz="1600" spc="6" dirty="0">
                  <a:latin typeface="Times New Roman"/>
                  <a:cs typeface="Times New Roman"/>
                </a:rPr>
                <a:t> </a:t>
              </a:r>
              <a:r>
                <a:rPr sz="1600" dirty="0">
                  <a:latin typeface="Times New Roman"/>
                  <a:cs typeface="Times New Roman"/>
                </a:rPr>
                <a:t>will</a:t>
              </a:r>
              <a:r>
                <a:rPr sz="1600" spc="6" dirty="0">
                  <a:latin typeface="Times New Roman"/>
                  <a:cs typeface="Times New Roman"/>
                </a:rPr>
                <a:t> </a:t>
              </a:r>
              <a:r>
                <a:rPr sz="1600" dirty="0">
                  <a:latin typeface="Times New Roman"/>
                  <a:cs typeface="Times New Roman"/>
                </a:rPr>
                <a:t>not</a:t>
              </a:r>
              <a:r>
                <a:rPr sz="1600" spc="6" dirty="0">
                  <a:latin typeface="Times New Roman"/>
                  <a:cs typeface="Times New Roman"/>
                </a:rPr>
                <a:t> </a:t>
              </a:r>
              <a:r>
                <a:rPr sz="1600" dirty="0">
                  <a:latin typeface="Times New Roman"/>
                  <a:cs typeface="Times New Roman"/>
                </a:rPr>
                <a:t>be</a:t>
              </a:r>
              <a:r>
                <a:rPr sz="1600" spc="6" dirty="0">
                  <a:latin typeface="Times New Roman"/>
                  <a:cs typeface="Times New Roman"/>
                </a:rPr>
                <a:t> </a:t>
              </a:r>
              <a:r>
                <a:rPr sz="1600" spc="-13" dirty="0">
                  <a:latin typeface="Times New Roman"/>
                  <a:cs typeface="Times New Roman"/>
                </a:rPr>
                <a:t>required </a:t>
              </a:r>
              <a:r>
                <a:rPr sz="1600" dirty="0">
                  <a:latin typeface="Times New Roman"/>
                  <a:cs typeface="Times New Roman"/>
                </a:rPr>
                <a:t>to</a:t>
              </a:r>
              <a:r>
                <a:rPr sz="1600" spc="192" dirty="0">
                  <a:latin typeface="Times New Roman"/>
                  <a:cs typeface="Times New Roman"/>
                </a:rPr>
                <a:t> </a:t>
              </a:r>
              <a:r>
                <a:rPr sz="1600" dirty="0">
                  <a:latin typeface="Times New Roman"/>
                  <a:cs typeface="Times New Roman"/>
                </a:rPr>
                <a:t>declare</a:t>
              </a:r>
              <a:r>
                <a:rPr sz="1600" spc="199" dirty="0">
                  <a:latin typeface="Times New Roman"/>
                  <a:cs typeface="Times New Roman"/>
                </a:rPr>
                <a:t> </a:t>
              </a:r>
              <a:r>
                <a:rPr sz="1600" dirty="0">
                  <a:latin typeface="Times New Roman"/>
                  <a:cs typeface="Times New Roman"/>
                </a:rPr>
                <a:t>the</a:t>
              </a:r>
              <a:r>
                <a:rPr sz="1600" spc="199" dirty="0">
                  <a:latin typeface="Times New Roman"/>
                  <a:cs typeface="Times New Roman"/>
                </a:rPr>
                <a:t> </a:t>
              </a:r>
              <a:r>
                <a:rPr sz="1600" dirty="0">
                  <a:latin typeface="Times New Roman"/>
                  <a:cs typeface="Times New Roman"/>
                </a:rPr>
                <a:t>identity</a:t>
              </a:r>
              <a:r>
                <a:rPr sz="1600" spc="199" dirty="0">
                  <a:latin typeface="Times New Roman"/>
                  <a:cs typeface="Times New Roman"/>
                </a:rPr>
                <a:t> </a:t>
              </a:r>
              <a:r>
                <a:rPr sz="1600" dirty="0">
                  <a:latin typeface="Times New Roman"/>
                  <a:cs typeface="Times New Roman"/>
                </a:rPr>
                <a:t>of</a:t>
              </a:r>
              <a:r>
                <a:rPr sz="1600" spc="192" dirty="0">
                  <a:latin typeface="Times New Roman"/>
                  <a:cs typeface="Times New Roman"/>
                </a:rPr>
                <a:t> </a:t>
              </a:r>
              <a:r>
                <a:rPr sz="1600" dirty="0">
                  <a:latin typeface="Times New Roman"/>
                  <a:cs typeface="Times New Roman"/>
                </a:rPr>
                <a:t>these</a:t>
              </a:r>
              <a:r>
                <a:rPr sz="1600" spc="199" dirty="0">
                  <a:latin typeface="Times New Roman"/>
                  <a:cs typeface="Times New Roman"/>
                </a:rPr>
                <a:t> </a:t>
              </a:r>
              <a:r>
                <a:rPr sz="1600" spc="-13" dirty="0">
                  <a:latin typeface="Times New Roman"/>
                  <a:cs typeface="Times New Roman"/>
                </a:rPr>
                <a:t>foreign </a:t>
              </a:r>
              <a:r>
                <a:rPr sz="1600" dirty="0">
                  <a:latin typeface="Times New Roman"/>
                  <a:cs typeface="Times New Roman"/>
                </a:rPr>
                <a:t>investors</a:t>
              </a:r>
              <a:r>
                <a:rPr sz="1600" spc="192" dirty="0">
                  <a:latin typeface="Times New Roman"/>
                  <a:cs typeface="Times New Roman"/>
                </a:rPr>
                <a:t>  </a:t>
              </a:r>
              <a:r>
                <a:rPr sz="1600" dirty="0">
                  <a:latin typeface="Times New Roman"/>
                  <a:cs typeface="Times New Roman"/>
                </a:rPr>
                <a:t>upfront</a:t>
              </a:r>
              <a:r>
                <a:rPr sz="1600" spc="192" dirty="0">
                  <a:latin typeface="Times New Roman"/>
                  <a:cs typeface="Times New Roman"/>
                </a:rPr>
                <a:t>  </a:t>
              </a:r>
              <a:r>
                <a:rPr sz="1600" dirty="0">
                  <a:latin typeface="Times New Roman"/>
                  <a:cs typeface="Times New Roman"/>
                </a:rPr>
                <a:t>but</a:t>
              </a:r>
              <a:r>
                <a:rPr sz="1600" spc="199" dirty="0">
                  <a:latin typeface="Times New Roman"/>
                  <a:cs typeface="Times New Roman"/>
                </a:rPr>
                <a:t>  </a:t>
              </a:r>
              <a:r>
                <a:rPr sz="1600" dirty="0">
                  <a:latin typeface="Times New Roman"/>
                  <a:cs typeface="Times New Roman"/>
                </a:rPr>
                <a:t>will</a:t>
              </a:r>
              <a:r>
                <a:rPr sz="1600" spc="199" dirty="0">
                  <a:latin typeface="Times New Roman"/>
                  <a:cs typeface="Times New Roman"/>
                </a:rPr>
                <a:t>  </a:t>
              </a:r>
              <a:r>
                <a:rPr sz="1600" dirty="0">
                  <a:latin typeface="Times New Roman"/>
                  <a:cs typeface="Times New Roman"/>
                </a:rPr>
                <a:t>need</a:t>
              </a:r>
              <a:r>
                <a:rPr sz="1600" spc="192" dirty="0">
                  <a:latin typeface="Times New Roman"/>
                  <a:cs typeface="Times New Roman"/>
                </a:rPr>
                <a:t>  </a:t>
              </a:r>
              <a:r>
                <a:rPr sz="1600" spc="-32" dirty="0">
                  <a:latin typeface="Times New Roman"/>
                  <a:cs typeface="Times New Roman"/>
                </a:rPr>
                <a:t>to </a:t>
              </a:r>
              <a:r>
                <a:rPr sz="1600" dirty="0">
                  <a:latin typeface="Times New Roman"/>
                  <a:cs typeface="Times New Roman"/>
                </a:rPr>
                <a:t>provide</a:t>
              </a:r>
              <a:r>
                <a:rPr sz="1600" spc="238" dirty="0">
                  <a:latin typeface="Times New Roman"/>
                  <a:cs typeface="Times New Roman"/>
                </a:rPr>
                <a:t> </a:t>
              </a:r>
              <a:r>
                <a:rPr sz="1600" dirty="0">
                  <a:latin typeface="Times New Roman"/>
                  <a:cs typeface="Times New Roman"/>
                </a:rPr>
                <a:t>the</a:t>
              </a:r>
              <a:r>
                <a:rPr sz="1600" spc="238" dirty="0">
                  <a:latin typeface="Times New Roman"/>
                  <a:cs typeface="Times New Roman"/>
                </a:rPr>
                <a:t> </a:t>
              </a:r>
              <a:r>
                <a:rPr sz="1600" dirty="0">
                  <a:latin typeface="Times New Roman"/>
                  <a:cs typeface="Times New Roman"/>
                </a:rPr>
                <a:t>beneficiary</a:t>
              </a:r>
              <a:r>
                <a:rPr sz="1600" spc="238" dirty="0">
                  <a:latin typeface="Times New Roman"/>
                  <a:cs typeface="Times New Roman"/>
                </a:rPr>
                <a:t> </a:t>
              </a:r>
              <a:r>
                <a:rPr sz="1600" dirty="0">
                  <a:latin typeface="Times New Roman"/>
                  <a:cs typeface="Times New Roman"/>
                </a:rPr>
                <a:t>information</a:t>
              </a:r>
              <a:r>
                <a:rPr sz="1600" spc="238" dirty="0">
                  <a:latin typeface="Times New Roman"/>
                  <a:cs typeface="Times New Roman"/>
                </a:rPr>
                <a:t> </a:t>
              </a:r>
              <a:r>
                <a:rPr sz="1600" spc="-32" dirty="0">
                  <a:latin typeface="Times New Roman"/>
                  <a:cs typeface="Times New Roman"/>
                </a:rPr>
                <a:t>to </a:t>
              </a:r>
              <a:r>
                <a:rPr sz="1600" dirty="0">
                  <a:latin typeface="Times New Roman"/>
                  <a:cs typeface="Times New Roman"/>
                </a:rPr>
                <a:t>the</a:t>
              </a:r>
              <a:r>
                <a:rPr sz="1600" spc="167" dirty="0">
                  <a:latin typeface="Times New Roman"/>
                  <a:cs typeface="Times New Roman"/>
                </a:rPr>
                <a:t> </a:t>
              </a:r>
              <a:r>
                <a:rPr sz="1600" dirty="0">
                  <a:latin typeface="Times New Roman"/>
                  <a:cs typeface="Times New Roman"/>
                </a:rPr>
                <a:t>regulator</a:t>
              </a:r>
              <a:r>
                <a:rPr sz="1600" spc="173" dirty="0">
                  <a:latin typeface="Times New Roman"/>
                  <a:cs typeface="Times New Roman"/>
                </a:rPr>
                <a:t> </a:t>
              </a:r>
              <a:r>
                <a:rPr sz="1600" dirty="0">
                  <a:latin typeface="Times New Roman"/>
                  <a:cs typeface="Times New Roman"/>
                </a:rPr>
                <a:t>in</a:t>
              </a:r>
              <a:r>
                <a:rPr sz="1600" spc="173" dirty="0">
                  <a:latin typeface="Times New Roman"/>
                  <a:cs typeface="Times New Roman"/>
                </a:rPr>
                <a:t> </a:t>
              </a:r>
              <a:r>
                <a:rPr sz="1600" dirty="0">
                  <a:latin typeface="Times New Roman"/>
                  <a:cs typeface="Times New Roman"/>
                </a:rPr>
                <a:t>case</a:t>
              </a:r>
              <a:r>
                <a:rPr sz="1600" spc="173" dirty="0">
                  <a:latin typeface="Times New Roman"/>
                  <a:cs typeface="Times New Roman"/>
                </a:rPr>
                <a:t> </a:t>
              </a:r>
              <a:r>
                <a:rPr sz="1600" dirty="0">
                  <a:latin typeface="Times New Roman"/>
                  <a:cs typeface="Times New Roman"/>
                </a:rPr>
                <a:t>of</a:t>
              </a:r>
              <a:r>
                <a:rPr sz="1600" spc="173" dirty="0">
                  <a:latin typeface="Times New Roman"/>
                  <a:cs typeface="Times New Roman"/>
                </a:rPr>
                <a:t> </a:t>
              </a:r>
              <a:r>
                <a:rPr sz="1600" dirty="0">
                  <a:latin typeface="Times New Roman"/>
                  <a:cs typeface="Times New Roman"/>
                </a:rPr>
                <a:t>any</a:t>
              </a:r>
              <a:r>
                <a:rPr sz="1600" spc="173" dirty="0">
                  <a:latin typeface="Times New Roman"/>
                  <a:cs typeface="Times New Roman"/>
                </a:rPr>
                <a:t> </a:t>
              </a:r>
              <a:r>
                <a:rPr sz="1600" spc="-13" dirty="0">
                  <a:latin typeface="Times New Roman"/>
                  <a:cs typeface="Times New Roman"/>
                </a:rPr>
                <a:t>suspicious transactions</a:t>
              </a:r>
              <a:endParaRPr sz="1600" dirty="0">
                <a:latin typeface="Times New Roman"/>
                <a:cs typeface="Times New Roman"/>
              </a:endParaRPr>
            </a:p>
          </p:txBody>
        </p:sp>
      </p:grpSp>
      <p:sp>
        <p:nvSpPr>
          <p:cNvPr id="8" name="Date Placeholder 7">
            <a:extLst>
              <a:ext uri="{FF2B5EF4-FFF2-40B4-BE49-F238E27FC236}">
                <a16:creationId xmlns:a16="http://schemas.microsoft.com/office/drawing/2014/main" id="{929F2876-8A3F-F7A5-B9FF-A55AEABDDED7}"/>
              </a:ext>
            </a:extLst>
          </p:cNvPr>
          <p:cNvSpPr>
            <a:spLocks noGrp="1"/>
          </p:cNvSpPr>
          <p:nvPr>
            <p:ph type="dt" sz="half" idx="10"/>
          </p:nvPr>
        </p:nvSpPr>
        <p:spPr/>
        <p:txBody>
          <a:bodyPr/>
          <a:lstStyle/>
          <a:p>
            <a:pPr>
              <a:defRPr/>
            </a:pPr>
            <a:r>
              <a:rPr lang="en-US" dirty="0">
                <a:solidFill>
                  <a:srgbClr val="000000"/>
                </a:solidFill>
              </a:rPr>
              <a:t>01-03-2025</a:t>
            </a:r>
          </a:p>
        </p:txBody>
      </p:sp>
      <p:sp>
        <p:nvSpPr>
          <p:cNvPr id="10" name="Footer Placeholder 9">
            <a:extLst>
              <a:ext uri="{FF2B5EF4-FFF2-40B4-BE49-F238E27FC236}">
                <a16:creationId xmlns:a16="http://schemas.microsoft.com/office/drawing/2014/main" id="{DB231C38-B5DB-F296-67F4-526DE015D051}"/>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12" name="Slide Number Placeholder 11">
            <a:extLst>
              <a:ext uri="{FF2B5EF4-FFF2-40B4-BE49-F238E27FC236}">
                <a16:creationId xmlns:a16="http://schemas.microsoft.com/office/drawing/2014/main" id="{B03696DB-4F6F-970C-0901-38B310FA64F3}"/>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35</a:t>
            </a:fld>
            <a:endParaRPr lang="en-US" altLang="en-US" dirty="0">
              <a:solidFill>
                <a:srgbClr val="000000"/>
              </a:solidFill>
            </a:endParaRPr>
          </a:p>
        </p:txBody>
      </p:sp>
    </p:spTree>
    <p:extLst>
      <p:ext uri="{BB962C8B-B14F-4D97-AF65-F5344CB8AC3E}">
        <p14:creationId xmlns:p14="http://schemas.microsoft.com/office/powerpoint/2010/main" val="37167063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8CCFC-E4E9-15E4-9E2A-322D734D7AF7}"/>
            </a:ext>
          </a:extLst>
        </p:cNvPr>
        <p:cNvGrpSpPr/>
        <p:nvPr/>
      </p:nvGrpSpPr>
      <p:grpSpPr>
        <a:xfrm>
          <a:off x="0" y="0"/>
          <a:ext cx="0" cy="0"/>
          <a:chOff x="0" y="0"/>
          <a:chExt cx="0" cy="0"/>
        </a:xfrm>
      </p:grpSpPr>
      <p:sp>
        <p:nvSpPr>
          <p:cNvPr id="21" name="object 21">
            <a:extLst>
              <a:ext uri="{FF2B5EF4-FFF2-40B4-BE49-F238E27FC236}">
                <a16:creationId xmlns:a16="http://schemas.microsoft.com/office/drawing/2014/main" id="{D0F51F72-3E0B-6E8A-0493-610779A0F8D2}"/>
              </a:ext>
            </a:extLst>
          </p:cNvPr>
          <p:cNvSpPr txBox="1"/>
          <p:nvPr/>
        </p:nvSpPr>
        <p:spPr>
          <a:xfrm>
            <a:off x="753034" y="430038"/>
            <a:ext cx="7732726" cy="422934"/>
          </a:xfrm>
          <a:prstGeom prst="rect">
            <a:avLst/>
          </a:prstGeom>
        </p:spPr>
        <p:txBody>
          <a:bodyPr vert="horz" wrap="square" lIns="0" tIns="16321" rIns="0" bIns="0" rtlCol="0">
            <a:spAutoFit/>
          </a:bodyPr>
          <a:lstStyle/>
          <a:p>
            <a:pPr marL="16321">
              <a:spcBef>
                <a:spcPts val="129"/>
              </a:spcBef>
            </a:pPr>
            <a:r>
              <a:rPr sz="2057" b="1" spc="-192" dirty="0">
                <a:solidFill>
                  <a:srgbClr val="EB8B00"/>
                </a:solidFill>
                <a:latin typeface="Times New Roman"/>
                <a:cs typeface="Times New Roman"/>
              </a:rPr>
              <a:t>GIFT</a:t>
            </a:r>
            <a:r>
              <a:rPr sz="2057" b="1" spc="-77" dirty="0">
                <a:solidFill>
                  <a:srgbClr val="EB8B00"/>
                </a:solidFill>
                <a:latin typeface="Times New Roman"/>
                <a:cs typeface="Times New Roman"/>
              </a:rPr>
              <a:t> </a:t>
            </a:r>
            <a:r>
              <a:rPr sz="2057" b="1" spc="-173" dirty="0">
                <a:solidFill>
                  <a:srgbClr val="EB8B00"/>
                </a:solidFill>
                <a:latin typeface="Times New Roman"/>
                <a:cs typeface="Times New Roman"/>
              </a:rPr>
              <a:t>IFSC</a:t>
            </a:r>
            <a:r>
              <a:rPr sz="2057" b="1" spc="-71" dirty="0">
                <a:solidFill>
                  <a:srgbClr val="EB8B00"/>
                </a:solidFill>
                <a:latin typeface="Times New Roman"/>
                <a:cs typeface="Times New Roman"/>
              </a:rPr>
              <a:t> </a:t>
            </a:r>
            <a:r>
              <a:rPr sz="2057" b="1" spc="-25" dirty="0">
                <a:solidFill>
                  <a:srgbClr val="EB8B00"/>
                </a:solidFill>
                <a:latin typeface="Times New Roman"/>
                <a:cs typeface="Times New Roman"/>
              </a:rPr>
              <a:t>Exchanges</a:t>
            </a:r>
            <a:r>
              <a:rPr sz="2057" b="1" spc="-71" dirty="0">
                <a:solidFill>
                  <a:srgbClr val="EB8B00"/>
                </a:solidFill>
                <a:latin typeface="Times New Roman"/>
                <a:cs typeface="Times New Roman"/>
              </a:rPr>
              <a:t> </a:t>
            </a:r>
            <a:r>
              <a:rPr sz="2057" b="1" spc="83" dirty="0">
                <a:solidFill>
                  <a:srgbClr val="EB8B00"/>
                </a:solidFill>
                <a:latin typeface="Times New Roman"/>
                <a:cs typeface="Times New Roman"/>
              </a:rPr>
              <a:t>-</a:t>
            </a:r>
            <a:r>
              <a:rPr sz="2057" b="1" spc="-71" dirty="0">
                <a:solidFill>
                  <a:srgbClr val="EB8B00"/>
                </a:solidFill>
                <a:latin typeface="Times New Roman"/>
                <a:cs typeface="Times New Roman"/>
              </a:rPr>
              <a:t> </a:t>
            </a:r>
            <a:r>
              <a:rPr sz="2057" b="1" spc="-25" dirty="0">
                <a:solidFill>
                  <a:srgbClr val="EB8B00"/>
                </a:solidFill>
                <a:latin typeface="Times New Roman"/>
                <a:cs typeface="Times New Roman"/>
              </a:rPr>
              <a:t>Eligible</a:t>
            </a:r>
            <a:r>
              <a:rPr sz="2057" b="1" spc="-71" dirty="0">
                <a:solidFill>
                  <a:srgbClr val="EB8B00"/>
                </a:solidFill>
                <a:latin typeface="Times New Roman"/>
                <a:cs typeface="Times New Roman"/>
              </a:rPr>
              <a:t> </a:t>
            </a:r>
            <a:r>
              <a:rPr sz="2057" b="1" dirty="0">
                <a:solidFill>
                  <a:srgbClr val="EB8B00"/>
                </a:solidFill>
                <a:latin typeface="Times New Roman"/>
                <a:cs typeface="Times New Roman"/>
              </a:rPr>
              <a:t>investors</a:t>
            </a:r>
            <a:r>
              <a:rPr sz="2057" b="1" spc="-71" dirty="0">
                <a:solidFill>
                  <a:srgbClr val="EB8B00"/>
                </a:solidFill>
                <a:latin typeface="Times New Roman"/>
                <a:cs typeface="Times New Roman"/>
              </a:rPr>
              <a:t> </a:t>
            </a:r>
            <a:r>
              <a:rPr sz="2057" b="1" spc="-13" dirty="0">
                <a:solidFill>
                  <a:srgbClr val="EB8B00"/>
                </a:solidFill>
                <a:latin typeface="Times New Roman"/>
                <a:cs typeface="Times New Roman"/>
              </a:rPr>
              <a:t>and</a:t>
            </a:r>
            <a:r>
              <a:rPr sz="2057" b="1" spc="-71" dirty="0">
                <a:solidFill>
                  <a:srgbClr val="EB8B00"/>
                </a:solidFill>
                <a:latin typeface="Times New Roman"/>
                <a:cs typeface="Times New Roman"/>
              </a:rPr>
              <a:t> </a:t>
            </a:r>
            <a:r>
              <a:rPr sz="2057" b="1" spc="-13" dirty="0">
                <a:solidFill>
                  <a:srgbClr val="EB8B00"/>
                </a:solidFill>
                <a:latin typeface="Times New Roman"/>
                <a:cs typeface="Times New Roman"/>
              </a:rPr>
              <a:t>providers</a:t>
            </a:r>
            <a:endParaRPr sz="2057" dirty="0">
              <a:latin typeface="Times New Roman"/>
              <a:cs typeface="Times New Roman"/>
            </a:endParaRPr>
          </a:p>
        </p:txBody>
      </p:sp>
      <p:sp>
        <p:nvSpPr>
          <p:cNvPr id="26" name="object 26">
            <a:extLst>
              <a:ext uri="{FF2B5EF4-FFF2-40B4-BE49-F238E27FC236}">
                <a16:creationId xmlns:a16="http://schemas.microsoft.com/office/drawing/2014/main" id="{8CD25DAA-33C7-58D2-DFCB-9BD19B5112FF}"/>
              </a:ext>
            </a:extLst>
          </p:cNvPr>
          <p:cNvSpPr txBox="1"/>
          <p:nvPr/>
        </p:nvSpPr>
        <p:spPr>
          <a:xfrm>
            <a:off x="821094" y="1129427"/>
            <a:ext cx="4813315" cy="2212105"/>
          </a:xfrm>
          <a:prstGeom prst="rect">
            <a:avLst/>
          </a:prstGeom>
        </p:spPr>
        <p:txBody>
          <a:bodyPr vert="horz" wrap="square" lIns="0" tIns="134644" rIns="0" bIns="0" rtlCol="0">
            <a:spAutoFit/>
          </a:bodyPr>
          <a:lstStyle/>
          <a:p>
            <a:pPr marL="16321">
              <a:spcBef>
                <a:spcPts val="1060"/>
              </a:spcBef>
            </a:pPr>
            <a:r>
              <a:rPr lang="en-US" sz="2000" b="1" dirty="0">
                <a:solidFill>
                  <a:srgbClr val="017EDB"/>
                </a:solidFill>
                <a:latin typeface="Times New Roman"/>
                <a:cs typeface="Times New Roman"/>
              </a:rPr>
              <a:t>Entities</a:t>
            </a:r>
            <a:r>
              <a:rPr lang="en-US" sz="2000" b="1" spc="-25" dirty="0">
                <a:solidFill>
                  <a:srgbClr val="017EDB"/>
                </a:solidFill>
                <a:latin typeface="Times New Roman"/>
                <a:cs typeface="Times New Roman"/>
              </a:rPr>
              <a:t> </a:t>
            </a:r>
            <a:r>
              <a:rPr lang="en-US" sz="2000" b="1" dirty="0">
                <a:solidFill>
                  <a:srgbClr val="017EDB"/>
                </a:solidFill>
                <a:latin typeface="Times New Roman"/>
                <a:cs typeface="Times New Roman"/>
              </a:rPr>
              <a:t>eligible</a:t>
            </a:r>
            <a:r>
              <a:rPr lang="en-US" sz="2000" b="1" spc="-25" dirty="0">
                <a:solidFill>
                  <a:srgbClr val="017EDB"/>
                </a:solidFill>
                <a:latin typeface="Times New Roman"/>
                <a:cs typeface="Times New Roman"/>
              </a:rPr>
              <a:t> </a:t>
            </a:r>
            <a:r>
              <a:rPr lang="en-US" sz="2000" b="1" dirty="0">
                <a:solidFill>
                  <a:srgbClr val="017EDB"/>
                </a:solidFill>
                <a:latin typeface="Times New Roman"/>
                <a:cs typeface="Times New Roman"/>
              </a:rPr>
              <a:t>to</a:t>
            </a:r>
            <a:r>
              <a:rPr lang="en-US" sz="2000" b="1" spc="-25" dirty="0">
                <a:solidFill>
                  <a:srgbClr val="017EDB"/>
                </a:solidFill>
                <a:latin typeface="Times New Roman"/>
                <a:cs typeface="Times New Roman"/>
              </a:rPr>
              <a:t> </a:t>
            </a:r>
            <a:r>
              <a:rPr lang="en-US" sz="2000" b="1" dirty="0">
                <a:solidFill>
                  <a:srgbClr val="017EDB"/>
                </a:solidFill>
                <a:latin typeface="Times New Roman"/>
                <a:cs typeface="Times New Roman"/>
              </a:rPr>
              <a:t>become</a:t>
            </a:r>
            <a:r>
              <a:rPr lang="en-US" sz="2000" b="1" spc="-25" dirty="0">
                <a:solidFill>
                  <a:srgbClr val="017EDB"/>
                </a:solidFill>
                <a:latin typeface="Times New Roman"/>
                <a:cs typeface="Times New Roman"/>
              </a:rPr>
              <a:t> </a:t>
            </a:r>
            <a:r>
              <a:rPr lang="en-US" sz="2000" b="1" spc="-13" dirty="0">
                <a:solidFill>
                  <a:srgbClr val="017EDB"/>
                </a:solidFill>
                <a:latin typeface="Times New Roman"/>
                <a:cs typeface="Times New Roman"/>
              </a:rPr>
              <a:t>providers</a:t>
            </a:r>
            <a:endParaRPr lang="en-US" sz="2000" dirty="0">
              <a:latin typeface="Times New Roman"/>
              <a:cs typeface="Times New Roman"/>
            </a:endParaRPr>
          </a:p>
          <a:p>
            <a:pPr marL="453862" marR="1439561" indent="-285750">
              <a:lnSpc>
                <a:spcPct val="145800"/>
              </a:lnSpc>
              <a:spcBef>
                <a:spcPts val="64"/>
              </a:spcBef>
              <a:buFont typeface="Arial" panose="020B0604020202020204" pitchFamily="34" charset="0"/>
              <a:buChar char="•"/>
            </a:pPr>
            <a:r>
              <a:rPr sz="1600" spc="-109" dirty="0">
                <a:latin typeface="Times New Roman"/>
                <a:cs typeface="Times New Roman"/>
              </a:rPr>
              <a:t>IFSCA</a:t>
            </a:r>
            <a:r>
              <a:rPr sz="1600" spc="-6" dirty="0">
                <a:latin typeface="Times New Roman"/>
                <a:cs typeface="Times New Roman"/>
              </a:rPr>
              <a:t> </a:t>
            </a:r>
            <a:r>
              <a:rPr sz="1600" dirty="0">
                <a:latin typeface="Times New Roman"/>
                <a:cs typeface="Times New Roman"/>
              </a:rPr>
              <a:t>registered</a:t>
            </a:r>
            <a:r>
              <a:rPr sz="1600" spc="-6" dirty="0">
                <a:latin typeface="Times New Roman"/>
                <a:cs typeface="Times New Roman"/>
              </a:rPr>
              <a:t> </a:t>
            </a:r>
            <a:r>
              <a:rPr sz="1600" spc="-13" dirty="0">
                <a:latin typeface="Times New Roman"/>
                <a:cs typeface="Times New Roman"/>
              </a:rPr>
              <a:t>brokers </a:t>
            </a:r>
            <a:r>
              <a:rPr sz="1600" spc="-109" dirty="0">
                <a:latin typeface="Times New Roman"/>
                <a:cs typeface="Times New Roman"/>
              </a:rPr>
              <a:t>IFSCA</a:t>
            </a:r>
            <a:r>
              <a:rPr sz="1600" spc="-6" dirty="0">
                <a:latin typeface="Times New Roman"/>
                <a:cs typeface="Times New Roman"/>
              </a:rPr>
              <a:t> </a:t>
            </a:r>
            <a:r>
              <a:rPr sz="1600" dirty="0">
                <a:latin typeface="Times New Roman"/>
                <a:cs typeface="Times New Roman"/>
              </a:rPr>
              <a:t>registered</a:t>
            </a:r>
            <a:r>
              <a:rPr sz="1600" spc="-6" dirty="0">
                <a:latin typeface="Times New Roman"/>
                <a:cs typeface="Times New Roman"/>
              </a:rPr>
              <a:t> </a:t>
            </a:r>
            <a:r>
              <a:rPr sz="1600" spc="-25" dirty="0">
                <a:latin typeface="Times New Roman"/>
                <a:cs typeface="Times New Roman"/>
              </a:rPr>
              <a:t>FPIs</a:t>
            </a:r>
            <a:endParaRPr sz="1600" dirty="0">
              <a:latin typeface="Times New Roman"/>
              <a:cs typeface="Times New Roman"/>
            </a:endParaRPr>
          </a:p>
          <a:p>
            <a:pPr marL="453862" marR="13874" indent="-285750" algn="just">
              <a:lnSpc>
                <a:spcPct val="145800"/>
              </a:lnSpc>
              <a:buFont typeface="Arial" panose="020B0604020202020204" pitchFamily="34" charset="0"/>
              <a:buChar char="•"/>
            </a:pPr>
            <a:r>
              <a:rPr sz="1600" dirty="0">
                <a:latin typeface="Times New Roman"/>
                <a:cs typeface="Times New Roman"/>
              </a:rPr>
              <a:t>Trading</a:t>
            </a:r>
            <a:r>
              <a:rPr sz="1600" spc="206" dirty="0">
                <a:latin typeface="Times New Roman"/>
                <a:cs typeface="Times New Roman"/>
              </a:rPr>
              <a:t> </a:t>
            </a:r>
            <a:r>
              <a:rPr sz="1600" dirty="0">
                <a:latin typeface="Times New Roman"/>
                <a:cs typeface="Times New Roman"/>
              </a:rPr>
              <a:t>or</a:t>
            </a:r>
            <a:r>
              <a:rPr sz="1600" spc="206" dirty="0">
                <a:latin typeface="Times New Roman"/>
                <a:cs typeface="Times New Roman"/>
              </a:rPr>
              <a:t> </a:t>
            </a:r>
            <a:r>
              <a:rPr sz="1600" dirty="0">
                <a:latin typeface="Times New Roman"/>
                <a:cs typeface="Times New Roman"/>
              </a:rPr>
              <a:t>Clearing</a:t>
            </a:r>
            <a:r>
              <a:rPr sz="1600" spc="206" dirty="0">
                <a:latin typeface="Times New Roman"/>
                <a:cs typeface="Times New Roman"/>
              </a:rPr>
              <a:t> </a:t>
            </a:r>
            <a:r>
              <a:rPr sz="1600" dirty="0">
                <a:latin typeface="Times New Roman"/>
                <a:cs typeface="Times New Roman"/>
              </a:rPr>
              <a:t>Members</a:t>
            </a:r>
            <a:r>
              <a:rPr sz="1600" spc="212" dirty="0">
                <a:latin typeface="Times New Roman"/>
                <a:cs typeface="Times New Roman"/>
              </a:rPr>
              <a:t> </a:t>
            </a:r>
            <a:r>
              <a:rPr sz="1600" dirty="0">
                <a:latin typeface="Times New Roman"/>
                <a:cs typeface="Times New Roman"/>
              </a:rPr>
              <a:t>of</a:t>
            </a:r>
            <a:r>
              <a:rPr sz="1600" spc="206" dirty="0">
                <a:latin typeface="Times New Roman"/>
                <a:cs typeface="Times New Roman"/>
              </a:rPr>
              <a:t> </a:t>
            </a:r>
            <a:r>
              <a:rPr sz="1600" spc="-13" dirty="0">
                <a:latin typeface="Times New Roman"/>
                <a:cs typeface="Times New Roman"/>
              </a:rPr>
              <a:t>International </a:t>
            </a:r>
            <a:r>
              <a:rPr sz="1600" dirty="0">
                <a:latin typeface="Times New Roman"/>
                <a:cs typeface="Times New Roman"/>
              </a:rPr>
              <a:t>Stock</a:t>
            </a:r>
            <a:r>
              <a:rPr sz="1600" spc="294" dirty="0">
                <a:latin typeface="Times New Roman"/>
                <a:cs typeface="Times New Roman"/>
              </a:rPr>
              <a:t>  </a:t>
            </a:r>
            <a:r>
              <a:rPr sz="1600" dirty="0">
                <a:latin typeface="Times New Roman"/>
                <a:cs typeface="Times New Roman"/>
              </a:rPr>
              <a:t>Exchanges</a:t>
            </a:r>
            <a:r>
              <a:rPr sz="1600" spc="294" dirty="0">
                <a:latin typeface="Times New Roman"/>
                <a:cs typeface="Times New Roman"/>
              </a:rPr>
              <a:t>  </a:t>
            </a:r>
            <a:r>
              <a:rPr sz="1600" dirty="0">
                <a:latin typeface="Times New Roman"/>
                <a:cs typeface="Times New Roman"/>
              </a:rPr>
              <a:t>(from</a:t>
            </a:r>
            <a:r>
              <a:rPr sz="1600" spc="294" dirty="0">
                <a:latin typeface="Times New Roman"/>
                <a:cs typeface="Times New Roman"/>
              </a:rPr>
              <a:t>  </a:t>
            </a:r>
            <a:r>
              <a:rPr sz="1600" dirty="0">
                <a:latin typeface="Times New Roman"/>
                <a:cs typeface="Times New Roman"/>
              </a:rPr>
              <a:t>FATF</a:t>
            </a:r>
            <a:r>
              <a:rPr sz="1600" spc="302" dirty="0">
                <a:latin typeface="Times New Roman"/>
                <a:cs typeface="Times New Roman"/>
              </a:rPr>
              <a:t>  </a:t>
            </a:r>
            <a:r>
              <a:rPr sz="1600" spc="-13" dirty="0">
                <a:latin typeface="Times New Roman"/>
                <a:cs typeface="Times New Roman"/>
              </a:rPr>
              <a:t>compliant jurisdictions)</a:t>
            </a:r>
            <a:endParaRPr sz="1600" dirty="0">
              <a:latin typeface="Times New Roman"/>
              <a:cs typeface="Times New Roman"/>
            </a:endParaRPr>
          </a:p>
        </p:txBody>
      </p:sp>
      <p:sp>
        <p:nvSpPr>
          <p:cNvPr id="29" name="object 29">
            <a:extLst>
              <a:ext uri="{FF2B5EF4-FFF2-40B4-BE49-F238E27FC236}">
                <a16:creationId xmlns:a16="http://schemas.microsoft.com/office/drawing/2014/main" id="{250AE45E-6BFC-4C2D-C2FE-0F29A31FB7DA}"/>
              </a:ext>
            </a:extLst>
          </p:cNvPr>
          <p:cNvSpPr txBox="1"/>
          <p:nvPr/>
        </p:nvSpPr>
        <p:spPr>
          <a:xfrm>
            <a:off x="6653645" y="1168491"/>
            <a:ext cx="4813315" cy="2248889"/>
          </a:xfrm>
          <a:prstGeom prst="rect">
            <a:avLst/>
          </a:prstGeom>
        </p:spPr>
        <p:txBody>
          <a:bodyPr vert="horz" wrap="square" lIns="0" tIns="103636" rIns="0" bIns="0" rtlCol="0">
            <a:spAutoFit/>
          </a:bodyPr>
          <a:lstStyle/>
          <a:p>
            <a:pPr marL="16321">
              <a:spcBef>
                <a:spcPts val="816"/>
              </a:spcBef>
            </a:pPr>
            <a:r>
              <a:rPr sz="2000" b="1" spc="-13" dirty="0">
                <a:solidFill>
                  <a:srgbClr val="017EDB"/>
                </a:solidFill>
                <a:latin typeface="Times New Roman"/>
                <a:cs typeface="Times New Roman"/>
              </a:rPr>
              <a:t>Compliance</a:t>
            </a:r>
            <a:r>
              <a:rPr sz="2000" b="1" spc="-71" dirty="0">
                <a:solidFill>
                  <a:srgbClr val="017EDB"/>
                </a:solidFill>
                <a:latin typeface="Times New Roman"/>
                <a:cs typeface="Times New Roman"/>
              </a:rPr>
              <a:t> </a:t>
            </a:r>
            <a:r>
              <a:rPr sz="2000" b="1" dirty="0">
                <a:solidFill>
                  <a:srgbClr val="017EDB"/>
                </a:solidFill>
                <a:latin typeface="Times New Roman"/>
                <a:cs typeface="Times New Roman"/>
              </a:rPr>
              <a:t>requirements</a:t>
            </a:r>
            <a:r>
              <a:rPr sz="2000" b="1" spc="-64" dirty="0">
                <a:solidFill>
                  <a:srgbClr val="017EDB"/>
                </a:solidFill>
                <a:latin typeface="Times New Roman"/>
                <a:cs typeface="Times New Roman"/>
              </a:rPr>
              <a:t> </a:t>
            </a:r>
            <a:r>
              <a:rPr sz="2000" b="1" spc="-25" dirty="0">
                <a:solidFill>
                  <a:srgbClr val="017EDB"/>
                </a:solidFill>
                <a:latin typeface="Times New Roman"/>
                <a:cs typeface="Times New Roman"/>
              </a:rPr>
              <a:t>for</a:t>
            </a:r>
            <a:r>
              <a:rPr sz="2000" b="1" spc="-71" dirty="0">
                <a:solidFill>
                  <a:srgbClr val="017EDB"/>
                </a:solidFill>
                <a:latin typeface="Times New Roman"/>
                <a:cs typeface="Times New Roman"/>
              </a:rPr>
              <a:t> </a:t>
            </a:r>
            <a:r>
              <a:rPr sz="2000" b="1" spc="-13" dirty="0">
                <a:solidFill>
                  <a:srgbClr val="017EDB"/>
                </a:solidFill>
                <a:latin typeface="Times New Roman"/>
                <a:cs typeface="Times New Roman"/>
              </a:rPr>
              <a:t>providers</a:t>
            </a:r>
            <a:endParaRPr sz="2000" dirty="0">
              <a:latin typeface="Times New Roman"/>
              <a:cs typeface="Times New Roman"/>
            </a:endParaRPr>
          </a:p>
          <a:p>
            <a:pPr marL="468552" marR="6528" indent="-285750">
              <a:lnSpc>
                <a:spcPts val="2030"/>
              </a:lnSpc>
              <a:spcBef>
                <a:spcPts val="52"/>
              </a:spcBef>
              <a:buFont typeface="Arial" panose="020B0604020202020204" pitchFamily="34" charset="0"/>
              <a:buChar char="•"/>
            </a:pPr>
            <a:r>
              <a:rPr sz="1600" dirty="0">
                <a:latin typeface="Times New Roman"/>
                <a:cs typeface="Times New Roman"/>
              </a:rPr>
              <a:t>Registering</a:t>
            </a:r>
            <a:r>
              <a:rPr sz="1600" spc="199" dirty="0">
                <a:latin typeface="Times New Roman"/>
                <a:cs typeface="Times New Roman"/>
              </a:rPr>
              <a:t> </a:t>
            </a:r>
            <a:r>
              <a:rPr sz="1600" dirty="0">
                <a:latin typeface="Times New Roman"/>
                <a:cs typeface="Times New Roman"/>
              </a:rPr>
              <a:t>with</a:t>
            </a:r>
            <a:r>
              <a:rPr sz="1600" spc="206" dirty="0">
                <a:latin typeface="Times New Roman"/>
                <a:cs typeface="Times New Roman"/>
              </a:rPr>
              <a:t> </a:t>
            </a:r>
            <a:r>
              <a:rPr sz="1600" spc="-38" dirty="0">
                <a:latin typeface="Times New Roman"/>
                <a:cs typeface="Times New Roman"/>
              </a:rPr>
              <a:t>GIFT</a:t>
            </a:r>
            <a:r>
              <a:rPr sz="1600" spc="206" dirty="0">
                <a:latin typeface="Times New Roman"/>
                <a:cs typeface="Times New Roman"/>
              </a:rPr>
              <a:t> </a:t>
            </a:r>
            <a:r>
              <a:rPr sz="1600" spc="-38" dirty="0">
                <a:latin typeface="Times New Roman"/>
                <a:cs typeface="Times New Roman"/>
              </a:rPr>
              <a:t>IFSC</a:t>
            </a:r>
            <a:r>
              <a:rPr sz="1600" spc="206" dirty="0">
                <a:latin typeface="Times New Roman"/>
                <a:cs typeface="Times New Roman"/>
              </a:rPr>
              <a:t> </a:t>
            </a:r>
            <a:r>
              <a:rPr sz="1600" dirty="0">
                <a:latin typeface="Times New Roman"/>
                <a:cs typeface="Times New Roman"/>
              </a:rPr>
              <a:t>exchanges</a:t>
            </a:r>
            <a:r>
              <a:rPr sz="1600" spc="206" dirty="0">
                <a:latin typeface="Times New Roman"/>
                <a:cs typeface="Times New Roman"/>
              </a:rPr>
              <a:t> </a:t>
            </a:r>
            <a:r>
              <a:rPr sz="1600" dirty="0">
                <a:latin typeface="Times New Roman"/>
                <a:cs typeface="Times New Roman"/>
              </a:rPr>
              <a:t>or</a:t>
            </a:r>
            <a:r>
              <a:rPr sz="1600" spc="206" dirty="0">
                <a:latin typeface="Times New Roman"/>
                <a:cs typeface="Times New Roman"/>
              </a:rPr>
              <a:t> </a:t>
            </a:r>
            <a:r>
              <a:rPr sz="1600" spc="-13" dirty="0">
                <a:latin typeface="Times New Roman"/>
                <a:cs typeface="Times New Roman"/>
              </a:rPr>
              <a:t>clearing corporations</a:t>
            </a:r>
            <a:endParaRPr sz="1600" dirty="0">
              <a:latin typeface="Times New Roman"/>
              <a:cs typeface="Times New Roman"/>
            </a:endParaRPr>
          </a:p>
          <a:p>
            <a:pPr marL="468552" indent="-285750">
              <a:spcBef>
                <a:spcPts val="457"/>
              </a:spcBef>
              <a:buFont typeface="Arial" panose="020B0604020202020204" pitchFamily="34" charset="0"/>
              <a:buChar char="•"/>
            </a:pPr>
            <a:r>
              <a:rPr sz="1600" spc="-13" dirty="0">
                <a:latin typeface="Times New Roman"/>
                <a:cs typeface="Times New Roman"/>
              </a:rPr>
              <a:t>Fulfilling</a:t>
            </a:r>
            <a:r>
              <a:rPr sz="1600" spc="129" dirty="0">
                <a:latin typeface="Times New Roman"/>
                <a:cs typeface="Times New Roman"/>
              </a:rPr>
              <a:t> </a:t>
            </a:r>
            <a:r>
              <a:rPr sz="1600" dirty="0">
                <a:latin typeface="Times New Roman"/>
                <a:cs typeface="Times New Roman"/>
              </a:rPr>
              <a:t>eligibility</a:t>
            </a:r>
            <a:r>
              <a:rPr sz="1600" spc="129" dirty="0">
                <a:latin typeface="Times New Roman"/>
                <a:cs typeface="Times New Roman"/>
              </a:rPr>
              <a:t> </a:t>
            </a:r>
            <a:r>
              <a:rPr sz="1600" dirty="0">
                <a:latin typeface="Times New Roman"/>
                <a:cs typeface="Times New Roman"/>
              </a:rPr>
              <a:t>criteria</a:t>
            </a:r>
            <a:r>
              <a:rPr sz="1600" spc="129" dirty="0">
                <a:latin typeface="Times New Roman"/>
                <a:cs typeface="Times New Roman"/>
              </a:rPr>
              <a:t> </a:t>
            </a:r>
            <a:r>
              <a:rPr sz="1600" dirty="0">
                <a:latin typeface="Times New Roman"/>
                <a:cs typeface="Times New Roman"/>
              </a:rPr>
              <a:t>including</a:t>
            </a:r>
            <a:r>
              <a:rPr sz="1600" spc="129" dirty="0">
                <a:latin typeface="Times New Roman"/>
                <a:cs typeface="Times New Roman"/>
              </a:rPr>
              <a:t> </a:t>
            </a:r>
            <a:r>
              <a:rPr sz="1600" dirty="0">
                <a:latin typeface="Times New Roman"/>
                <a:cs typeface="Times New Roman"/>
              </a:rPr>
              <a:t>minimum</a:t>
            </a:r>
            <a:r>
              <a:rPr sz="1600" spc="129" dirty="0">
                <a:latin typeface="Times New Roman"/>
                <a:cs typeface="Times New Roman"/>
              </a:rPr>
              <a:t> </a:t>
            </a:r>
            <a:r>
              <a:rPr sz="1600" spc="-32" dirty="0">
                <a:latin typeface="Times New Roman"/>
                <a:cs typeface="Times New Roman"/>
              </a:rPr>
              <a:t>net</a:t>
            </a:r>
            <a:endParaRPr sz="1600" dirty="0">
              <a:latin typeface="Times New Roman"/>
              <a:cs typeface="Times New Roman"/>
            </a:endParaRPr>
          </a:p>
          <a:p>
            <a:pPr marL="468552" indent="-285750">
              <a:spcBef>
                <a:spcPts val="636"/>
              </a:spcBef>
              <a:buFont typeface="Arial" panose="020B0604020202020204" pitchFamily="34" charset="0"/>
              <a:buChar char="•"/>
            </a:pPr>
            <a:r>
              <a:rPr sz="1600" spc="-13" dirty="0">
                <a:latin typeface="Times New Roman"/>
                <a:cs typeface="Times New Roman"/>
              </a:rPr>
              <a:t>worth</a:t>
            </a:r>
            <a:endParaRPr sz="1600" dirty="0">
              <a:latin typeface="Times New Roman"/>
              <a:cs typeface="Times New Roman"/>
            </a:endParaRPr>
          </a:p>
          <a:p>
            <a:pPr marL="468552" marR="6528" indent="-285750">
              <a:lnSpc>
                <a:spcPct val="145800"/>
              </a:lnSpc>
              <a:buFont typeface="Arial" panose="020B0604020202020204" pitchFamily="34" charset="0"/>
              <a:buChar char="•"/>
            </a:pPr>
            <a:r>
              <a:rPr sz="1600" dirty="0">
                <a:latin typeface="Times New Roman"/>
                <a:cs typeface="Times New Roman"/>
              </a:rPr>
              <a:t>Sharing</a:t>
            </a:r>
            <a:r>
              <a:rPr sz="1600" spc="526" dirty="0">
                <a:latin typeface="Times New Roman"/>
                <a:cs typeface="Times New Roman"/>
              </a:rPr>
              <a:t> </a:t>
            </a:r>
            <a:r>
              <a:rPr sz="1600" dirty="0">
                <a:latin typeface="Times New Roman"/>
                <a:cs typeface="Times New Roman"/>
              </a:rPr>
              <a:t>end-client</a:t>
            </a:r>
            <a:r>
              <a:rPr sz="1600" spc="534" dirty="0">
                <a:latin typeface="Times New Roman"/>
                <a:cs typeface="Times New Roman"/>
              </a:rPr>
              <a:t> </a:t>
            </a:r>
            <a:r>
              <a:rPr sz="1600" dirty="0">
                <a:latin typeface="Times New Roman"/>
                <a:cs typeface="Times New Roman"/>
              </a:rPr>
              <a:t>information</a:t>
            </a:r>
            <a:r>
              <a:rPr sz="1600" spc="534" dirty="0">
                <a:latin typeface="Times New Roman"/>
                <a:cs typeface="Times New Roman"/>
              </a:rPr>
              <a:t> </a:t>
            </a:r>
            <a:r>
              <a:rPr sz="1600" dirty="0">
                <a:latin typeface="Times New Roman"/>
                <a:cs typeface="Times New Roman"/>
              </a:rPr>
              <a:t>with</a:t>
            </a:r>
            <a:r>
              <a:rPr sz="1600" spc="526" dirty="0">
                <a:latin typeface="Times New Roman"/>
                <a:cs typeface="Times New Roman"/>
              </a:rPr>
              <a:t> </a:t>
            </a:r>
            <a:r>
              <a:rPr sz="1600" spc="-13" dirty="0">
                <a:latin typeface="Times New Roman"/>
                <a:cs typeface="Times New Roman"/>
              </a:rPr>
              <a:t>GIFT</a:t>
            </a:r>
            <a:r>
              <a:rPr sz="1600" spc="534" dirty="0">
                <a:latin typeface="Times New Roman"/>
                <a:cs typeface="Times New Roman"/>
              </a:rPr>
              <a:t> </a:t>
            </a:r>
            <a:r>
              <a:rPr sz="1600" spc="-58" dirty="0">
                <a:latin typeface="Times New Roman"/>
                <a:cs typeface="Times New Roman"/>
              </a:rPr>
              <a:t>IFSC</a:t>
            </a:r>
            <a:r>
              <a:rPr sz="1600" spc="-13" dirty="0">
                <a:latin typeface="Times New Roman"/>
                <a:cs typeface="Times New Roman"/>
              </a:rPr>
              <a:t> exchanges</a:t>
            </a:r>
            <a:endParaRPr sz="1600" dirty="0">
              <a:latin typeface="Times New Roman"/>
              <a:cs typeface="Times New Roman"/>
            </a:endParaRPr>
          </a:p>
        </p:txBody>
      </p:sp>
      <p:sp>
        <p:nvSpPr>
          <p:cNvPr id="32" name="object 32">
            <a:extLst>
              <a:ext uri="{FF2B5EF4-FFF2-40B4-BE49-F238E27FC236}">
                <a16:creationId xmlns:a16="http://schemas.microsoft.com/office/drawing/2014/main" id="{A3373378-94BA-11E5-8A2E-F4E82FF091B1}"/>
              </a:ext>
            </a:extLst>
          </p:cNvPr>
          <p:cNvSpPr txBox="1"/>
          <p:nvPr/>
        </p:nvSpPr>
        <p:spPr>
          <a:xfrm>
            <a:off x="6653646" y="4148667"/>
            <a:ext cx="4813314" cy="1758817"/>
          </a:xfrm>
          <a:prstGeom prst="rect">
            <a:avLst/>
          </a:prstGeom>
        </p:spPr>
        <p:txBody>
          <a:bodyPr vert="horz" wrap="square" lIns="0" tIns="16321" rIns="0" bIns="0" rtlCol="0">
            <a:spAutoFit/>
          </a:bodyPr>
          <a:lstStyle/>
          <a:p>
            <a:pPr marL="16321">
              <a:spcBef>
                <a:spcPts val="129"/>
              </a:spcBef>
            </a:pPr>
            <a:r>
              <a:rPr sz="2000" b="1" spc="-64" dirty="0">
                <a:solidFill>
                  <a:srgbClr val="017EDB"/>
                </a:solidFill>
                <a:latin typeface="Times New Roman"/>
                <a:cs typeface="Times New Roman"/>
              </a:rPr>
              <a:t>Order</a:t>
            </a:r>
            <a:r>
              <a:rPr sz="2000" b="1" dirty="0">
                <a:solidFill>
                  <a:srgbClr val="017EDB"/>
                </a:solidFill>
                <a:latin typeface="Times New Roman"/>
                <a:cs typeface="Times New Roman"/>
              </a:rPr>
              <a:t> limit,</a:t>
            </a:r>
            <a:r>
              <a:rPr sz="2000" b="1" spc="6" dirty="0">
                <a:solidFill>
                  <a:srgbClr val="017EDB"/>
                </a:solidFill>
                <a:latin typeface="Times New Roman"/>
                <a:cs typeface="Times New Roman"/>
              </a:rPr>
              <a:t> </a:t>
            </a:r>
            <a:r>
              <a:rPr sz="2000" b="1" dirty="0">
                <a:solidFill>
                  <a:srgbClr val="017EDB"/>
                </a:solidFill>
                <a:latin typeface="Times New Roman"/>
                <a:cs typeface="Times New Roman"/>
              </a:rPr>
              <a:t>position limit,</a:t>
            </a:r>
            <a:r>
              <a:rPr sz="2000" b="1" spc="6" dirty="0">
                <a:solidFill>
                  <a:srgbClr val="017EDB"/>
                </a:solidFill>
                <a:latin typeface="Times New Roman"/>
                <a:cs typeface="Times New Roman"/>
              </a:rPr>
              <a:t> </a:t>
            </a:r>
            <a:r>
              <a:rPr sz="2000" b="1" dirty="0">
                <a:solidFill>
                  <a:srgbClr val="017EDB"/>
                </a:solidFill>
                <a:latin typeface="Times New Roman"/>
                <a:cs typeface="Times New Roman"/>
              </a:rPr>
              <a:t>and </a:t>
            </a:r>
            <a:r>
              <a:rPr sz="2000" b="1" spc="-13" dirty="0">
                <a:solidFill>
                  <a:srgbClr val="017EDB"/>
                </a:solidFill>
                <a:latin typeface="Times New Roman"/>
                <a:cs typeface="Times New Roman"/>
              </a:rPr>
              <a:t>margining</a:t>
            </a:r>
            <a:endParaRPr sz="2000" dirty="0">
              <a:latin typeface="Times New Roman"/>
              <a:cs typeface="Times New Roman"/>
            </a:endParaRPr>
          </a:p>
          <a:p>
            <a:pPr marL="435092" marR="191779" indent="-285750">
              <a:lnSpc>
                <a:spcPct val="145800"/>
              </a:lnSpc>
              <a:spcBef>
                <a:spcPts val="257"/>
              </a:spcBef>
              <a:buFont typeface="Arial" panose="020B0604020202020204" pitchFamily="34" charset="0"/>
              <a:buChar char="•"/>
            </a:pPr>
            <a:r>
              <a:rPr sz="1600" spc="-13" dirty="0">
                <a:latin typeface="Times New Roman"/>
                <a:cs typeface="Times New Roman"/>
              </a:rPr>
              <a:t>Margining</a:t>
            </a:r>
            <a:r>
              <a:rPr sz="1600" spc="-32" dirty="0">
                <a:latin typeface="Times New Roman"/>
                <a:cs typeface="Times New Roman"/>
              </a:rPr>
              <a:t> </a:t>
            </a:r>
            <a:r>
              <a:rPr sz="1600" spc="-13" dirty="0">
                <a:latin typeface="Times New Roman"/>
                <a:cs typeface="Times New Roman"/>
              </a:rPr>
              <a:t>is</a:t>
            </a:r>
            <a:r>
              <a:rPr sz="1600" spc="-25" dirty="0">
                <a:latin typeface="Times New Roman"/>
                <a:cs typeface="Times New Roman"/>
              </a:rPr>
              <a:t> </a:t>
            </a:r>
            <a:r>
              <a:rPr sz="1600" dirty="0">
                <a:latin typeface="Times New Roman"/>
                <a:cs typeface="Times New Roman"/>
              </a:rPr>
              <a:t>at</a:t>
            </a:r>
            <a:r>
              <a:rPr sz="1600" spc="-25" dirty="0">
                <a:latin typeface="Times New Roman"/>
                <a:cs typeface="Times New Roman"/>
              </a:rPr>
              <a:t> </a:t>
            </a:r>
            <a:r>
              <a:rPr sz="1600" dirty="0">
                <a:latin typeface="Times New Roman"/>
                <a:cs typeface="Times New Roman"/>
              </a:rPr>
              <a:t>the</a:t>
            </a:r>
            <a:r>
              <a:rPr sz="1600" spc="-25" dirty="0">
                <a:latin typeface="Times New Roman"/>
                <a:cs typeface="Times New Roman"/>
              </a:rPr>
              <a:t> </a:t>
            </a:r>
            <a:r>
              <a:rPr sz="1600" dirty="0">
                <a:latin typeface="Times New Roman"/>
                <a:cs typeface="Times New Roman"/>
              </a:rPr>
              <a:t>gross</a:t>
            </a:r>
            <a:r>
              <a:rPr sz="1600" spc="-25" dirty="0">
                <a:latin typeface="Times New Roman"/>
                <a:cs typeface="Times New Roman"/>
              </a:rPr>
              <a:t> </a:t>
            </a:r>
            <a:r>
              <a:rPr sz="1600" dirty="0">
                <a:latin typeface="Times New Roman"/>
                <a:cs typeface="Times New Roman"/>
              </a:rPr>
              <a:t>open</a:t>
            </a:r>
            <a:r>
              <a:rPr sz="1600" spc="-25" dirty="0">
                <a:latin typeface="Times New Roman"/>
                <a:cs typeface="Times New Roman"/>
              </a:rPr>
              <a:t> </a:t>
            </a:r>
            <a:r>
              <a:rPr sz="1600" dirty="0">
                <a:latin typeface="Times New Roman"/>
                <a:cs typeface="Times New Roman"/>
              </a:rPr>
              <a:t>position</a:t>
            </a:r>
            <a:r>
              <a:rPr sz="1600" spc="-25" dirty="0">
                <a:latin typeface="Times New Roman"/>
                <a:cs typeface="Times New Roman"/>
              </a:rPr>
              <a:t> </a:t>
            </a:r>
            <a:r>
              <a:rPr sz="1600" spc="-13" dirty="0">
                <a:latin typeface="Times New Roman"/>
                <a:cs typeface="Times New Roman"/>
              </a:rPr>
              <a:t>level</a:t>
            </a:r>
            <a:r>
              <a:rPr sz="1600" spc="643" dirty="0">
                <a:latin typeface="Times New Roman"/>
                <a:cs typeface="Times New Roman"/>
              </a:rPr>
              <a:t> </a:t>
            </a:r>
            <a:r>
              <a:rPr sz="1600" dirty="0">
                <a:latin typeface="Times New Roman"/>
                <a:cs typeface="Times New Roman"/>
              </a:rPr>
              <a:t>Reporting</a:t>
            </a:r>
            <a:r>
              <a:rPr sz="1600" spc="572" dirty="0">
                <a:latin typeface="Times New Roman"/>
                <a:cs typeface="Times New Roman"/>
              </a:rPr>
              <a:t> </a:t>
            </a:r>
            <a:r>
              <a:rPr sz="1600" dirty="0">
                <a:latin typeface="Times New Roman"/>
                <a:cs typeface="Times New Roman"/>
              </a:rPr>
              <a:t>of</a:t>
            </a:r>
            <a:r>
              <a:rPr sz="1600" spc="572" dirty="0">
                <a:latin typeface="Times New Roman"/>
                <a:cs typeface="Times New Roman"/>
              </a:rPr>
              <a:t> </a:t>
            </a:r>
            <a:r>
              <a:rPr sz="1600" dirty="0">
                <a:latin typeface="Times New Roman"/>
                <a:cs typeface="Times New Roman"/>
              </a:rPr>
              <a:t>positions</a:t>
            </a:r>
            <a:r>
              <a:rPr sz="1600" spc="578" dirty="0">
                <a:latin typeface="Times New Roman"/>
                <a:cs typeface="Times New Roman"/>
              </a:rPr>
              <a:t> </a:t>
            </a:r>
            <a:r>
              <a:rPr sz="1600" dirty="0">
                <a:latin typeface="Times New Roman"/>
                <a:cs typeface="Times New Roman"/>
              </a:rPr>
              <a:t>at</a:t>
            </a:r>
            <a:r>
              <a:rPr sz="1600" spc="572" dirty="0">
                <a:latin typeface="Times New Roman"/>
                <a:cs typeface="Times New Roman"/>
              </a:rPr>
              <a:t> </a:t>
            </a:r>
            <a:r>
              <a:rPr sz="1600" dirty="0">
                <a:latin typeface="Times New Roman"/>
                <a:cs typeface="Times New Roman"/>
              </a:rPr>
              <a:t>level</a:t>
            </a:r>
            <a:r>
              <a:rPr sz="1600" spc="572" dirty="0">
                <a:latin typeface="Times New Roman"/>
                <a:cs typeface="Times New Roman"/>
              </a:rPr>
              <a:t> </a:t>
            </a:r>
            <a:r>
              <a:rPr sz="1600" dirty="0">
                <a:latin typeface="Times New Roman"/>
                <a:cs typeface="Times New Roman"/>
              </a:rPr>
              <a:t>of</a:t>
            </a:r>
            <a:r>
              <a:rPr sz="1600" spc="578" dirty="0">
                <a:latin typeface="Times New Roman"/>
                <a:cs typeface="Times New Roman"/>
              </a:rPr>
              <a:t> </a:t>
            </a:r>
            <a:r>
              <a:rPr sz="1600" dirty="0">
                <a:latin typeface="Times New Roman"/>
                <a:cs typeface="Times New Roman"/>
              </a:rPr>
              <a:t>end</a:t>
            </a:r>
            <a:r>
              <a:rPr sz="1600" spc="572" dirty="0">
                <a:latin typeface="Times New Roman"/>
                <a:cs typeface="Times New Roman"/>
              </a:rPr>
              <a:t> </a:t>
            </a:r>
            <a:r>
              <a:rPr sz="1600" spc="-13" dirty="0">
                <a:latin typeface="Times New Roman"/>
                <a:cs typeface="Times New Roman"/>
              </a:rPr>
              <a:t>clients, </a:t>
            </a:r>
            <a:r>
              <a:rPr sz="1600" dirty="0">
                <a:latin typeface="Times New Roman"/>
                <a:cs typeface="Times New Roman"/>
              </a:rPr>
              <a:t>providers,</a:t>
            </a:r>
            <a:r>
              <a:rPr sz="1600" spc="553" dirty="0">
                <a:latin typeface="Times New Roman"/>
                <a:cs typeface="Times New Roman"/>
              </a:rPr>
              <a:t> </a:t>
            </a:r>
            <a:r>
              <a:rPr sz="1600" dirty="0">
                <a:latin typeface="Times New Roman"/>
                <a:cs typeface="Times New Roman"/>
              </a:rPr>
              <a:t>and</a:t>
            </a:r>
            <a:r>
              <a:rPr sz="1600" spc="553" dirty="0">
                <a:latin typeface="Times New Roman"/>
                <a:cs typeface="Times New Roman"/>
              </a:rPr>
              <a:t> </a:t>
            </a:r>
            <a:r>
              <a:rPr sz="1600" dirty="0">
                <a:latin typeface="Times New Roman"/>
                <a:cs typeface="Times New Roman"/>
              </a:rPr>
              <a:t>trading</a:t>
            </a:r>
            <a:r>
              <a:rPr sz="1600" spc="553" dirty="0">
                <a:latin typeface="Times New Roman"/>
                <a:cs typeface="Times New Roman"/>
              </a:rPr>
              <a:t> </a:t>
            </a:r>
            <a:r>
              <a:rPr sz="1600" dirty="0">
                <a:latin typeface="Times New Roman"/>
                <a:cs typeface="Times New Roman"/>
              </a:rPr>
              <a:t>&amp;</a:t>
            </a:r>
            <a:r>
              <a:rPr sz="1600" spc="553" dirty="0">
                <a:latin typeface="Times New Roman"/>
                <a:cs typeface="Times New Roman"/>
              </a:rPr>
              <a:t> </a:t>
            </a:r>
            <a:r>
              <a:rPr sz="1600" dirty="0">
                <a:latin typeface="Times New Roman"/>
                <a:cs typeface="Times New Roman"/>
              </a:rPr>
              <a:t>clearing</a:t>
            </a:r>
            <a:r>
              <a:rPr sz="1600" spc="558" dirty="0">
                <a:latin typeface="Times New Roman"/>
                <a:cs typeface="Times New Roman"/>
              </a:rPr>
              <a:t> </a:t>
            </a:r>
            <a:r>
              <a:rPr sz="1600" dirty="0">
                <a:latin typeface="Times New Roman"/>
                <a:cs typeface="Times New Roman"/>
              </a:rPr>
              <a:t>members,</a:t>
            </a:r>
            <a:r>
              <a:rPr sz="1600" spc="553" dirty="0">
                <a:latin typeface="Times New Roman"/>
                <a:cs typeface="Times New Roman"/>
              </a:rPr>
              <a:t> </a:t>
            </a:r>
            <a:r>
              <a:rPr sz="1600" spc="-32" dirty="0">
                <a:latin typeface="Times New Roman"/>
                <a:cs typeface="Times New Roman"/>
              </a:rPr>
              <a:t>as</a:t>
            </a:r>
            <a:r>
              <a:rPr sz="1600" spc="-13" dirty="0">
                <a:latin typeface="Times New Roman"/>
                <a:cs typeface="Times New Roman"/>
              </a:rPr>
              <a:t> applicable</a:t>
            </a:r>
            <a:endParaRPr sz="1600" dirty="0">
              <a:latin typeface="Times New Roman"/>
              <a:cs typeface="Times New Roman"/>
            </a:endParaRPr>
          </a:p>
        </p:txBody>
      </p:sp>
      <p:sp>
        <p:nvSpPr>
          <p:cNvPr id="36" name="object 36">
            <a:extLst>
              <a:ext uri="{FF2B5EF4-FFF2-40B4-BE49-F238E27FC236}">
                <a16:creationId xmlns:a16="http://schemas.microsoft.com/office/drawing/2014/main" id="{80E56C8D-4761-DE6F-5C10-9099EE982ED1}"/>
              </a:ext>
            </a:extLst>
          </p:cNvPr>
          <p:cNvSpPr txBox="1"/>
          <p:nvPr/>
        </p:nvSpPr>
        <p:spPr>
          <a:xfrm>
            <a:off x="821094" y="4004449"/>
            <a:ext cx="4769588" cy="2583097"/>
          </a:xfrm>
          <a:prstGeom prst="rect">
            <a:avLst/>
          </a:prstGeom>
        </p:spPr>
        <p:txBody>
          <a:bodyPr vert="horz" wrap="square" lIns="0" tIns="146067" rIns="0" bIns="0" rtlCol="0">
            <a:spAutoFit/>
          </a:bodyPr>
          <a:lstStyle/>
          <a:p>
            <a:pPr marL="16321">
              <a:spcBef>
                <a:spcPts val="1149"/>
              </a:spcBef>
            </a:pPr>
            <a:r>
              <a:rPr sz="2000" b="1" spc="-225" dirty="0">
                <a:solidFill>
                  <a:srgbClr val="017EDB"/>
                </a:solidFill>
                <a:latin typeface="Times New Roman"/>
                <a:cs typeface="Times New Roman"/>
              </a:rPr>
              <a:t>KYC</a:t>
            </a:r>
            <a:r>
              <a:rPr sz="2000" b="1" spc="-71" dirty="0">
                <a:solidFill>
                  <a:srgbClr val="017EDB"/>
                </a:solidFill>
                <a:latin typeface="Times New Roman"/>
                <a:cs typeface="Times New Roman"/>
              </a:rPr>
              <a:t> </a:t>
            </a:r>
            <a:r>
              <a:rPr sz="2000" b="1" dirty="0">
                <a:solidFill>
                  <a:srgbClr val="017EDB"/>
                </a:solidFill>
                <a:latin typeface="Times New Roman"/>
                <a:cs typeface="Times New Roman"/>
              </a:rPr>
              <a:t>requirements</a:t>
            </a:r>
            <a:r>
              <a:rPr sz="2000" b="1" spc="-64" dirty="0">
                <a:solidFill>
                  <a:srgbClr val="017EDB"/>
                </a:solidFill>
                <a:latin typeface="Times New Roman"/>
                <a:cs typeface="Times New Roman"/>
              </a:rPr>
              <a:t> </a:t>
            </a:r>
            <a:r>
              <a:rPr sz="2000" b="1" spc="-25" dirty="0">
                <a:solidFill>
                  <a:srgbClr val="017EDB"/>
                </a:solidFill>
                <a:latin typeface="Times New Roman"/>
                <a:cs typeface="Times New Roman"/>
              </a:rPr>
              <a:t>for</a:t>
            </a:r>
            <a:r>
              <a:rPr sz="2000" b="1" spc="-71" dirty="0">
                <a:solidFill>
                  <a:srgbClr val="017EDB"/>
                </a:solidFill>
                <a:latin typeface="Times New Roman"/>
                <a:cs typeface="Times New Roman"/>
              </a:rPr>
              <a:t> </a:t>
            </a:r>
            <a:r>
              <a:rPr sz="2000" b="1" dirty="0">
                <a:solidFill>
                  <a:srgbClr val="017EDB"/>
                </a:solidFill>
                <a:latin typeface="Times New Roman"/>
                <a:cs typeface="Times New Roman"/>
              </a:rPr>
              <a:t>end</a:t>
            </a:r>
            <a:r>
              <a:rPr sz="2000" b="1" spc="-64" dirty="0">
                <a:solidFill>
                  <a:srgbClr val="017EDB"/>
                </a:solidFill>
                <a:latin typeface="Times New Roman"/>
                <a:cs typeface="Times New Roman"/>
              </a:rPr>
              <a:t> </a:t>
            </a:r>
            <a:r>
              <a:rPr sz="2000" b="1" spc="-13" dirty="0">
                <a:solidFill>
                  <a:srgbClr val="017EDB"/>
                </a:solidFill>
                <a:latin typeface="Times New Roman"/>
                <a:cs typeface="Times New Roman"/>
              </a:rPr>
              <a:t>clients</a:t>
            </a:r>
            <a:endParaRPr sz="2000" dirty="0">
              <a:latin typeface="Times New Roman"/>
              <a:cs typeface="Times New Roman"/>
            </a:endParaRPr>
          </a:p>
          <a:p>
            <a:pPr marL="453862" marR="6528" indent="-285750">
              <a:lnSpc>
                <a:spcPct val="145800"/>
              </a:lnSpc>
              <a:spcBef>
                <a:spcPts val="129"/>
              </a:spcBef>
              <a:buFont typeface="Arial" panose="020B0604020202020204" pitchFamily="34" charset="0"/>
              <a:buChar char="•"/>
            </a:pPr>
            <a:r>
              <a:rPr sz="1600" dirty="0">
                <a:latin typeface="Times New Roman"/>
                <a:cs typeface="Times New Roman"/>
              </a:rPr>
              <a:t>Provider</a:t>
            </a:r>
            <a:r>
              <a:rPr sz="1600" spc="142" dirty="0">
                <a:latin typeface="Times New Roman"/>
                <a:cs typeface="Times New Roman"/>
              </a:rPr>
              <a:t> </a:t>
            </a:r>
            <a:r>
              <a:rPr sz="1600" dirty="0">
                <a:latin typeface="Times New Roman"/>
                <a:cs typeface="Times New Roman"/>
              </a:rPr>
              <a:t>to</a:t>
            </a:r>
            <a:r>
              <a:rPr sz="1600" spc="146" dirty="0">
                <a:latin typeface="Times New Roman"/>
                <a:cs typeface="Times New Roman"/>
              </a:rPr>
              <a:t> </a:t>
            </a:r>
            <a:r>
              <a:rPr sz="1600" dirty="0">
                <a:latin typeface="Times New Roman"/>
                <a:cs typeface="Times New Roman"/>
              </a:rPr>
              <a:t>conduct</a:t>
            </a:r>
            <a:r>
              <a:rPr sz="1600" spc="146" dirty="0">
                <a:latin typeface="Times New Roman"/>
                <a:cs typeface="Times New Roman"/>
              </a:rPr>
              <a:t> </a:t>
            </a:r>
            <a:r>
              <a:rPr sz="1600" dirty="0">
                <a:latin typeface="Times New Roman"/>
                <a:cs typeface="Times New Roman"/>
              </a:rPr>
              <a:t>due</a:t>
            </a:r>
            <a:r>
              <a:rPr sz="1600" spc="146" dirty="0">
                <a:latin typeface="Times New Roman"/>
                <a:cs typeface="Times New Roman"/>
              </a:rPr>
              <a:t> </a:t>
            </a:r>
            <a:r>
              <a:rPr sz="1600" dirty="0">
                <a:latin typeface="Times New Roman"/>
                <a:cs typeface="Times New Roman"/>
              </a:rPr>
              <a:t>diligence</a:t>
            </a:r>
            <a:r>
              <a:rPr sz="1600" spc="146" dirty="0">
                <a:latin typeface="Times New Roman"/>
                <a:cs typeface="Times New Roman"/>
              </a:rPr>
              <a:t> </a:t>
            </a:r>
            <a:r>
              <a:rPr sz="1600" dirty="0">
                <a:latin typeface="Times New Roman"/>
                <a:cs typeface="Times New Roman"/>
              </a:rPr>
              <a:t>of</a:t>
            </a:r>
            <a:r>
              <a:rPr sz="1600" spc="146" dirty="0">
                <a:latin typeface="Times New Roman"/>
                <a:cs typeface="Times New Roman"/>
              </a:rPr>
              <a:t> </a:t>
            </a:r>
            <a:r>
              <a:rPr sz="1600" dirty="0">
                <a:latin typeface="Times New Roman"/>
                <a:cs typeface="Times New Roman"/>
              </a:rPr>
              <a:t>clients</a:t>
            </a:r>
            <a:r>
              <a:rPr sz="1600" spc="146" dirty="0">
                <a:latin typeface="Times New Roman"/>
                <a:cs typeface="Times New Roman"/>
              </a:rPr>
              <a:t> </a:t>
            </a:r>
            <a:r>
              <a:rPr sz="1600" spc="-32" dirty="0">
                <a:latin typeface="Times New Roman"/>
                <a:cs typeface="Times New Roman"/>
              </a:rPr>
              <a:t>as</a:t>
            </a:r>
            <a:r>
              <a:rPr sz="1600" dirty="0">
                <a:latin typeface="Times New Roman"/>
                <a:cs typeface="Times New Roman"/>
              </a:rPr>
              <a:t> per</a:t>
            </a:r>
            <a:r>
              <a:rPr sz="1600" spc="-6" dirty="0">
                <a:latin typeface="Times New Roman"/>
                <a:cs typeface="Times New Roman"/>
              </a:rPr>
              <a:t> </a:t>
            </a:r>
            <a:r>
              <a:rPr sz="1600" spc="-13" dirty="0">
                <a:latin typeface="Times New Roman"/>
                <a:cs typeface="Times New Roman"/>
              </a:rPr>
              <a:t>global</a:t>
            </a:r>
            <a:r>
              <a:rPr sz="1600" spc="-6" dirty="0">
                <a:latin typeface="Times New Roman"/>
                <a:cs typeface="Times New Roman"/>
              </a:rPr>
              <a:t> </a:t>
            </a:r>
            <a:r>
              <a:rPr sz="1600" dirty="0">
                <a:latin typeface="Times New Roman"/>
                <a:cs typeface="Times New Roman"/>
              </a:rPr>
              <a:t>standards </a:t>
            </a:r>
            <a:r>
              <a:rPr sz="1600" spc="-13" dirty="0">
                <a:latin typeface="Times New Roman"/>
                <a:cs typeface="Times New Roman"/>
              </a:rPr>
              <a:t>for</a:t>
            </a:r>
            <a:r>
              <a:rPr sz="1600" spc="-6" dirty="0">
                <a:latin typeface="Times New Roman"/>
                <a:cs typeface="Times New Roman"/>
              </a:rPr>
              <a:t> </a:t>
            </a:r>
            <a:r>
              <a:rPr sz="1600" spc="-142" dirty="0">
                <a:latin typeface="Times New Roman"/>
                <a:cs typeface="Times New Roman"/>
              </a:rPr>
              <a:t>KYC,</a:t>
            </a:r>
            <a:r>
              <a:rPr sz="1600" dirty="0">
                <a:latin typeface="Times New Roman"/>
                <a:cs typeface="Times New Roman"/>
              </a:rPr>
              <a:t> </a:t>
            </a:r>
            <a:r>
              <a:rPr sz="1600" spc="-32" dirty="0">
                <a:latin typeface="Times New Roman"/>
                <a:cs typeface="Times New Roman"/>
              </a:rPr>
              <a:t>AML</a:t>
            </a:r>
            <a:endParaRPr sz="1600" dirty="0">
              <a:latin typeface="Times New Roman"/>
              <a:cs typeface="Times New Roman"/>
            </a:endParaRPr>
          </a:p>
          <a:p>
            <a:pPr marL="453862" marR="6528" indent="-285750">
              <a:lnSpc>
                <a:spcPct val="145800"/>
              </a:lnSpc>
              <a:spcBef>
                <a:spcPts val="6"/>
              </a:spcBef>
              <a:buFont typeface="Arial" panose="020B0604020202020204" pitchFamily="34" charset="0"/>
              <a:buChar char="•"/>
            </a:pPr>
            <a:r>
              <a:rPr sz="1600" spc="-13" dirty="0">
                <a:latin typeface="Times New Roman"/>
                <a:cs typeface="Times New Roman"/>
              </a:rPr>
              <a:t>Each </a:t>
            </a:r>
            <a:r>
              <a:rPr sz="1600" dirty="0">
                <a:latin typeface="Times New Roman"/>
                <a:cs typeface="Times New Roman"/>
              </a:rPr>
              <a:t>end</a:t>
            </a:r>
            <a:r>
              <a:rPr sz="1600" spc="-6" dirty="0">
                <a:latin typeface="Times New Roman"/>
                <a:cs typeface="Times New Roman"/>
              </a:rPr>
              <a:t> </a:t>
            </a:r>
            <a:r>
              <a:rPr sz="1600" dirty="0">
                <a:latin typeface="Times New Roman"/>
                <a:cs typeface="Times New Roman"/>
              </a:rPr>
              <a:t>client</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dirty="0">
                <a:latin typeface="Times New Roman"/>
                <a:cs typeface="Times New Roman"/>
              </a:rPr>
              <a:t>provide</a:t>
            </a:r>
            <a:r>
              <a:rPr sz="1600" spc="-6" dirty="0">
                <a:latin typeface="Times New Roman"/>
                <a:cs typeface="Times New Roman"/>
              </a:rPr>
              <a:t> </a:t>
            </a:r>
            <a:r>
              <a:rPr sz="1600" spc="-32" dirty="0">
                <a:latin typeface="Times New Roman"/>
                <a:cs typeface="Times New Roman"/>
              </a:rPr>
              <a:t>Legal</a:t>
            </a:r>
            <a:r>
              <a:rPr sz="1600" spc="-6" dirty="0">
                <a:latin typeface="Times New Roman"/>
                <a:cs typeface="Times New Roman"/>
              </a:rPr>
              <a:t> </a:t>
            </a:r>
            <a:r>
              <a:rPr sz="1600" dirty="0">
                <a:latin typeface="Times New Roman"/>
                <a:cs typeface="Times New Roman"/>
              </a:rPr>
              <a:t>Entity</a:t>
            </a:r>
            <a:r>
              <a:rPr sz="1600" spc="-6" dirty="0">
                <a:latin typeface="Times New Roman"/>
                <a:cs typeface="Times New Roman"/>
              </a:rPr>
              <a:t> </a:t>
            </a:r>
            <a:r>
              <a:rPr sz="1600" spc="-13" dirty="0">
                <a:latin typeface="Times New Roman"/>
                <a:cs typeface="Times New Roman"/>
              </a:rPr>
              <a:t>Identifier </a:t>
            </a:r>
            <a:r>
              <a:rPr sz="1600" spc="-52" dirty="0">
                <a:latin typeface="Times New Roman"/>
                <a:cs typeface="Times New Roman"/>
              </a:rPr>
              <a:t>(LEI)</a:t>
            </a:r>
            <a:r>
              <a:rPr sz="1600" spc="-25" dirty="0">
                <a:latin typeface="Times New Roman"/>
                <a:cs typeface="Times New Roman"/>
              </a:rPr>
              <a:t> </a:t>
            </a:r>
            <a:r>
              <a:rPr sz="1600" dirty="0">
                <a:latin typeface="Times New Roman"/>
                <a:cs typeface="Times New Roman"/>
              </a:rPr>
              <a:t>to</a:t>
            </a:r>
            <a:r>
              <a:rPr sz="1600" spc="-25" dirty="0">
                <a:latin typeface="Times New Roman"/>
                <a:cs typeface="Times New Roman"/>
              </a:rPr>
              <a:t> </a:t>
            </a:r>
            <a:r>
              <a:rPr sz="1600" dirty="0">
                <a:latin typeface="Times New Roman"/>
                <a:cs typeface="Times New Roman"/>
              </a:rPr>
              <a:t>ensure</a:t>
            </a:r>
            <a:r>
              <a:rPr sz="1600" spc="-19" dirty="0">
                <a:latin typeface="Times New Roman"/>
                <a:cs typeface="Times New Roman"/>
              </a:rPr>
              <a:t> </a:t>
            </a:r>
            <a:r>
              <a:rPr sz="1600" dirty="0">
                <a:latin typeface="Times New Roman"/>
                <a:cs typeface="Times New Roman"/>
              </a:rPr>
              <a:t>that</a:t>
            </a:r>
            <a:r>
              <a:rPr sz="1600" spc="-25" dirty="0">
                <a:latin typeface="Times New Roman"/>
                <a:cs typeface="Times New Roman"/>
              </a:rPr>
              <a:t> </a:t>
            </a:r>
            <a:r>
              <a:rPr sz="1600" dirty="0">
                <a:latin typeface="Times New Roman"/>
                <a:cs typeface="Times New Roman"/>
              </a:rPr>
              <a:t>they</a:t>
            </a:r>
            <a:r>
              <a:rPr sz="1600" spc="-19" dirty="0">
                <a:latin typeface="Times New Roman"/>
                <a:cs typeface="Times New Roman"/>
              </a:rPr>
              <a:t> </a:t>
            </a:r>
            <a:r>
              <a:rPr sz="1600" dirty="0">
                <a:latin typeface="Times New Roman"/>
                <a:cs typeface="Times New Roman"/>
              </a:rPr>
              <a:t>have</a:t>
            </a:r>
            <a:r>
              <a:rPr sz="1600" spc="-25" dirty="0">
                <a:latin typeface="Times New Roman"/>
                <a:cs typeface="Times New Roman"/>
              </a:rPr>
              <a:t> </a:t>
            </a:r>
            <a:r>
              <a:rPr sz="1600" spc="-13" dirty="0">
                <a:latin typeface="Times New Roman"/>
                <a:cs typeface="Times New Roman"/>
              </a:rPr>
              <a:t>only</a:t>
            </a:r>
            <a:r>
              <a:rPr sz="1600" spc="-19" dirty="0">
                <a:latin typeface="Times New Roman"/>
                <a:cs typeface="Times New Roman"/>
              </a:rPr>
              <a:t> </a:t>
            </a:r>
            <a:r>
              <a:rPr sz="1600" dirty="0">
                <a:latin typeface="Times New Roman"/>
                <a:cs typeface="Times New Roman"/>
              </a:rPr>
              <a:t>one</a:t>
            </a:r>
            <a:r>
              <a:rPr sz="1600" spc="-25" dirty="0">
                <a:latin typeface="Times New Roman"/>
                <a:cs typeface="Times New Roman"/>
              </a:rPr>
              <a:t> </a:t>
            </a:r>
            <a:r>
              <a:rPr sz="1600" spc="-13" dirty="0">
                <a:latin typeface="Times New Roman"/>
                <a:cs typeface="Times New Roman"/>
              </a:rPr>
              <a:t>account </a:t>
            </a:r>
            <a:r>
              <a:rPr sz="1600" dirty="0">
                <a:latin typeface="Times New Roman"/>
                <a:cs typeface="Times New Roman"/>
              </a:rPr>
              <a:t>Each</a:t>
            </a:r>
            <a:r>
              <a:rPr sz="1600" spc="359" dirty="0">
                <a:latin typeface="Times New Roman"/>
                <a:cs typeface="Times New Roman"/>
              </a:rPr>
              <a:t> </a:t>
            </a:r>
            <a:r>
              <a:rPr sz="1600" dirty="0">
                <a:latin typeface="Times New Roman"/>
                <a:cs typeface="Times New Roman"/>
              </a:rPr>
              <a:t>end</a:t>
            </a:r>
            <a:r>
              <a:rPr sz="1600" spc="359" dirty="0">
                <a:latin typeface="Times New Roman"/>
                <a:cs typeface="Times New Roman"/>
              </a:rPr>
              <a:t> </a:t>
            </a:r>
            <a:r>
              <a:rPr sz="1600" dirty="0">
                <a:latin typeface="Times New Roman"/>
                <a:cs typeface="Times New Roman"/>
              </a:rPr>
              <a:t>client</a:t>
            </a:r>
            <a:r>
              <a:rPr sz="1600" spc="359" dirty="0">
                <a:latin typeface="Times New Roman"/>
                <a:cs typeface="Times New Roman"/>
              </a:rPr>
              <a:t> </a:t>
            </a:r>
            <a:r>
              <a:rPr sz="1600" dirty="0">
                <a:latin typeface="Times New Roman"/>
                <a:cs typeface="Times New Roman"/>
              </a:rPr>
              <a:t>will</a:t>
            </a:r>
            <a:r>
              <a:rPr sz="1600" spc="359" dirty="0">
                <a:latin typeface="Times New Roman"/>
                <a:cs typeface="Times New Roman"/>
              </a:rPr>
              <a:t> </a:t>
            </a:r>
            <a:r>
              <a:rPr sz="1600" dirty="0">
                <a:latin typeface="Times New Roman"/>
                <a:cs typeface="Times New Roman"/>
              </a:rPr>
              <a:t>be</a:t>
            </a:r>
            <a:r>
              <a:rPr sz="1600" spc="359" dirty="0">
                <a:latin typeface="Times New Roman"/>
                <a:cs typeface="Times New Roman"/>
              </a:rPr>
              <a:t> </a:t>
            </a:r>
            <a:r>
              <a:rPr sz="1600" dirty="0">
                <a:latin typeface="Times New Roman"/>
                <a:cs typeface="Times New Roman"/>
              </a:rPr>
              <a:t>offered</a:t>
            </a:r>
            <a:r>
              <a:rPr sz="1600" spc="359" dirty="0">
                <a:latin typeface="Times New Roman"/>
                <a:cs typeface="Times New Roman"/>
              </a:rPr>
              <a:t> </a:t>
            </a:r>
            <a:r>
              <a:rPr sz="1600" dirty="0">
                <a:latin typeface="Times New Roman"/>
                <a:cs typeface="Times New Roman"/>
              </a:rPr>
              <a:t>an</a:t>
            </a:r>
            <a:r>
              <a:rPr sz="1600" spc="359" dirty="0">
                <a:latin typeface="Times New Roman"/>
                <a:cs typeface="Times New Roman"/>
              </a:rPr>
              <a:t> </a:t>
            </a:r>
            <a:r>
              <a:rPr sz="1600" spc="-25" dirty="0">
                <a:latin typeface="Times New Roman"/>
                <a:cs typeface="Times New Roman"/>
              </a:rPr>
              <a:t>UCC</a:t>
            </a:r>
            <a:r>
              <a:rPr sz="1600" spc="359" dirty="0">
                <a:latin typeface="Times New Roman"/>
                <a:cs typeface="Times New Roman"/>
              </a:rPr>
              <a:t> </a:t>
            </a:r>
            <a:r>
              <a:rPr sz="1600" spc="-32" dirty="0">
                <a:latin typeface="Times New Roman"/>
                <a:cs typeface="Times New Roman"/>
              </a:rPr>
              <a:t>by</a:t>
            </a:r>
            <a:r>
              <a:rPr sz="1600" dirty="0">
                <a:latin typeface="Times New Roman"/>
                <a:cs typeface="Times New Roman"/>
              </a:rPr>
              <a:t> exchanges</a:t>
            </a:r>
            <a:r>
              <a:rPr sz="1600" spc="-58" dirty="0">
                <a:latin typeface="Times New Roman"/>
                <a:cs typeface="Times New Roman"/>
              </a:rPr>
              <a:t> </a:t>
            </a:r>
            <a:r>
              <a:rPr sz="1600" spc="90" dirty="0">
                <a:latin typeface="Times New Roman"/>
                <a:cs typeface="Times New Roman"/>
              </a:rPr>
              <a:t>/</a:t>
            </a:r>
            <a:r>
              <a:rPr sz="1600" spc="-58" dirty="0">
                <a:latin typeface="Times New Roman"/>
                <a:cs typeface="Times New Roman"/>
              </a:rPr>
              <a:t> </a:t>
            </a:r>
            <a:r>
              <a:rPr sz="1600" spc="-13" dirty="0">
                <a:latin typeface="Times New Roman"/>
                <a:cs typeface="Times New Roman"/>
              </a:rPr>
              <a:t>clearing</a:t>
            </a:r>
            <a:r>
              <a:rPr sz="1600" spc="-52" dirty="0">
                <a:latin typeface="Times New Roman"/>
                <a:cs typeface="Times New Roman"/>
              </a:rPr>
              <a:t> </a:t>
            </a:r>
            <a:r>
              <a:rPr sz="1600" spc="-13" dirty="0">
                <a:latin typeface="Times New Roman"/>
                <a:cs typeface="Times New Roman"/>
              </a:rPr>
              <a:t>corporation</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07D5EFBF-7C8A-962C-C20A-F8AE13AFF2AE}"/>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32AD9921-E9BC-7648-06DB-FB9CDB6A9040}"/>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1DA641B3-CF26-D7F9-1C0D-9F4A250EB838}"/>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36</a:t>
            </a:fld>
            <a:endParaRPr lang="en-US" altLang="en-US" dirty="0">
              <a:solidFill>
                <a:srgbClr val="000000"/>
              </a:solidFill>
            </a:endParaRPr>
          </a:p>
        </p:txBody>
      </p:sp>
    </p:spTree>
    <p:extLst>
      <p:ext uri="{BB962C8B-B14F-4D97-AF65-F5344CB8AC3E}">
        <p14:creationId xmlns:p14="http://schemas.microsoft.com/office/powerpoint/2010/main" val="17957784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730861" y="507481"/>
            <a:ext cx="10703310" cy="2896756"/>
          </a:xfrm>
          <a:prstGeom prst="rect">
            <a:avLst/>
          </a:prstGeom>
        </p:spPr>
        <p:txBody>
          <a:bodyPr vert="horz" wrap="square" lIns="0" tIns="16321" rIns="0" bIns="0" rtlCol="0">
            <a:spAutoFit/>
          </a:bodyPr>
          <a:lstStyle/>
          <a:p>
            <a:pPr marR="6528">
              <a:lnSpc>
                <a:spcPts val="2699"/>
              </a:lnSpc>
              <a:tabLst>
                <a:tab pos="2269512" algn="l"/>
                <a:tab pos="2923190" algn="l"/>
                <a:tab pos="4061618" algn="l"/>
                <a:tab pos="5885552" algn="l"/>
                <a:tab pos="6781605" algn="l"/>
              </a:tabLst>
            </a:pPr>
            <a:r>
              <a:rPr sz="2800" b="1" dirty="0">
                <a:solidFill>
                  <a:srgbClr val="113475"/>
                </a:solidFill>
                <a:latin typeface="Times New Roman"/>
                <a:cs typeface="Times New Roman"/>
              </a:rPr>
              <a:t>Membership	of	Stock	Exchanges	and	Clearing Corporations in GIFT IFSC</a:t>
            </a:r>
          </a:p>
          <a:p>
            <a:pPr marL="16321" marR="13874" algn="just">
              <a:spcBef>
                <a:spcPts val="1022"/>
              </a:spcBef>
            </a:pPr>
            <a:r>
              <a:rPr sz="1600" dirty="0">
                <a:latin typeface="Times New Roman"/>
                <a:cs typeface="Times New Roman"/>
              </a:rPr>
              <a:t>In</a:t>
            </a:r>
            <a:r>
              <a:rPr sz="1600" spc="-38" dirty="0">
                <a:latin typeface="Times New Roman"/>
                <a:cs typeface="Times New Roman"/>
              </a:rPr>
              <a:t> </a:t>
            </a:r>
            <a:r>
              <a:rPr sz="1600" dirty="0">
                <a:latin typeface="Times New Roman"/>
                <a:cs typeface="Times New Roman"/>
              </a:rPr>
              <a:t>an attempt</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dirty="0">
                <a:latin typeface="Times New Roman"/>
                <a:cs typeface="Times New Roman"/>
              </a:rPr>
              <a:t>streamline</a:t>
            </a:r>
            <a:r>
              <a:rPr sz="1600" spc="6" dirty="0">
                <a:latin typeface="Times New Roman"/>
                <a:cs typeface="Times New Roman"/>
              </a:rPr>
              <a:t> </a:t>
            </a:r>
            <a:r>
              <a:rPr sz="1600" dirty="0">
                <a:latin typeface="Times New Roman"/>
                <a:cs typeface="Times New Roman"/>
              </a:rPr>
              <a:t>the laws</a:t>
            </a:r>
            <a:r>
              <a:rPr sz="1600" spc="6" dirty="0">
                <a:latin typeface="Times New Roman"/>
                <a:cs typeface="Times New Roman"/>
              </a:rPr>
              <a:t> </a:t>
            </a:r>
            <a:r>
              <a:rPr sz="1600" dirty="0">
                <a:latin typeface="Times New Roman"/>
                <a:cs typeface="Times New Roman"/>
              </a:rPr>
              <a:t>pertaining</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spc="-13" dirty="0">
                <a:latin typeface="Times New Roman"/>
                <a:cs typeface="Times New Roman"/>
              </a:rPr>
              <a:t>different</a:t>
            </a:r>
            <a:r>
              <a:rPr sz="1600" dirty="0">
                <a:latin typeface="Times New Roman"/>
                <a:cs typeface="Times New Roman"/>
              </a:rPr>
              <a:t> capital</a:t>
            </a:r>
            <a:r>
              <a:rPr sz="1600" spc="6" dirty="0">
                <a:latin typeface="Times New Roman"/>
                <a:cs typeface="Times New Roman"/>
              </a:rPr>
              <a:t> </a:t>
            </a:r>
            <a:r>
              <a:rPr sz="1600" dirty="0">
                <a:latin typeface="Times New Roman"/>
                <a:cs typeface="Times New Roman"/>
              </a:rPr>
              <a:t>market</a:t>
            </a:r>
            <a:r>
              <a:rPr sz="1600" spc="6" dirty="0">
                <a:latin typeface="Times New Roman"/>
                <a:cs typeface="Times New Roman"/>
              </a:rPr>
              <a:t> </a:t>
            </a:r>
            <a:r>
              <a:rPr sz="1600" dirty="0">
                <a:latin typeface="Times New Roman"/>
                <a:cs typeface="Times New Roman"/>
              </a:rPr>
              <a:t>intermediaries operating</a:t>
            </a:r>
            <a:r>
              <a:rPr sz="1600" spc="6" dirty="0">
                <a:latin typeface="Times New Roman"/>
                <a:cs typeface="Times New Roman"/>
              </a:rPr>
              <a:t> </a:t>
            </a:r>
            <a:r>
              <a:rPr sz="1600" dirty="0">
                <a:latin typeface="Times New Roman"/>
                <a:cs typeface="Times New Roman"/>
              </a:rPr>
              <a:t>in</a:t>
            </a:r>
            <a:r>
              <a:rPr sz="1600" spc="6" dirty="0">
                <a:latin typeface="Times New Roman"/>
                <a:cs typeface="Times New Roman"/>
              </a:rPr>
              <a:t> </a:t>
            </a:r>
            <a:r>
              <a:rPr sz="1600" spc="-115" dirty="0">
                <a:latin typeface="Times New Roman"/>
                <a:cs typeface="Times New Roman"/>
              </a:rPr>
              <a:t>GIFT</a:t>
            </a:r>
            <a:r>
              <a:rPr sz="1600" spc="32" dirty="0">
                <a:latin typeface="Times New Roman"/>
                <a:cs typeface="Times New Roman"/>
              </a:rPr>
              <a:t> </a:t>
            </a:r>
            <a:r>
              <a:rPr sz="1600" spc="-96" dirty="0">
                <a:latin typeface="Times New Roman"/>
                <a:cs typeface="Times New Roman"/>
              </a:rPr>
              <a:t>IFSC,</a:t>
            </a:r>
            <a:r>
              <a:rPr sz="1600" spc="19" dirty="0">
                <a:latin typeface="Times New Roman"/>
                <a:cs typeface="Times New Roman"/>
              </a:rPr>
              <a:t> </a:t>
            </a:r>
            <a:r>
              <a:rPr sz="1600" dirty="0">
                <a:latin typeface="Times New Roman"/>
                <a:cs typeface="Times New Roman"/>
              </a:rPr>
              <a:t>such</a:t>
            </a:r>
            <a:r>
              <a:rPr sz="1600" spc="6" dirty="0">
                <a:latin typeface="Times New Roman"/>
                <a:cs typeface="Times New Roman"/>
              </a:rPr>
              <a:t> </a:t>
            </a:r>
            <a:r>
              <a:rPr sz="1600" spc="-32" dirty="0">
                <a:latin typeface="Times New Roman"/>
                <a:cs typeface="Times New Roman"/>
              </a:rPr>
              <a:t>as </a:t>
            </a:r>
            <a:r>
              <a:rPr sz="1600" spc="-13" dirty="0">
                <a:latin typeface="Times New Roman"/>
                <a:cs typeface="Times New Roman"/>
              </a:rPr>
              <a:t>broker-</a:t>
            </a:r>
            <a:r>
              <a:rPr sz="1600" dirty="0">
                <a:latin typeface="Times New Roman"/>
                <a:cs typeface="Times New Roman"/>
              </a:rPr>
              <a:t>dealers,</a:t>
            </a:r>
            <a:r>
              <a:rPr sz="1600" spc="373" dirty="0">
                <a:latin typeface="Times New Roman"/>
                <a:cs typeface="Times New Roman"/>
              </a:rPr>
              <a:t> </a:t>
            </a:r>
            <a:r>
              <a:rPr sz="1600" dirty="0">
                <a:latin typeface="Times New Roman"/>
                <a:cs typeface="Times New Roman"/>
              </a:rPr>
              <a:t>portfolio</a:t>
            </a:r>
            <a:r>
              <a:rPr sz="1600" spc="379" dirty="0">
                <a:latin typeface="Times New Roman"/>
                <a:cs typeface="Times New Roman"/>
              </a:rPr>
              <a:t> </a:t>
            </a:r>
            <a:r>
              <a:rPr sz="1600" dirty="0">
                <a:latin typeface="Times New Roman"/>
                <a:cs typeface="Times New Roman"/>
              </a:rPr>
              <a:t>managers</a:t>
            </a:r>
            <a:r>
              <a:rPr sz="1600" spc="379" dirty="0">
                <a:latin typeface="Times New Roman"/>
                <a:cs typeface="Times New Roman"/>
              </a:rPr>
              <a:t> </a:t>
            </a:r>
            <a:r>
              <a:rPr sz="1600" dirty="0">
                <a:latin typeface="Times New Roman"/>
                <a:cs typeface="Times New Roman"/>
              </a:rPr>
              <a:t>(covered</a:t>
            </a:r>
            <a:r>
              <a:rPr sz="1600" spc="373" dirty="0">
                <a:latin typeface="Times New Roman"/>
                <a:cs typeface="Times New Roman"/>
              </a:rPr>
              <a:t> </a:t>
            </a:r>
            <a:r>
              <a:rPr sz="1600" dirty="0">
                <a:latin typeface="Times New Roman"/>
                <a:cs typeface="Times New Roman"/>
              </a:rPr>
              <a:t>by</a:t>
            </a:r>
            <a:r>
              <a:rPr sz="1600" spc="379" dirty="0">
                <a:latin typeface="Times New Roman"/>
                <a:cs typeface="Times New Roman"/>
              </a:rPr>
              <a:t> </a:t>
            </a:r>
            <a:r>
              <a:rPr sz="1600" dirty="0">
                <a:latin typeface="Times New Roman"/>
                <a:cs typeface="Times New Roman"/>
              </a:rPr>
              <a:t>FME</a:t>
            </a:r>
            <a:r>
              <a:rPr sz="1600" spc="379" dirty="0">
                <a:latin typeface="Times New Roman"/>
                <a:cs typeface="Times New Roman"/>
              </a:rPr>
              <a:t> </a:t>
            </a:r>
            <a:r>
              <a:rPr sz="1600" dirty="0">
                <a:latin typeface="Times New Roman"/>
                <a:cs typeface="Times New Roman"/>
              </a:rPr>
              <a:t>regulators),</a:t>
            </a:r>
            <a:r>
              <a:rPr sz="1600" spc="373" dirty="0">
                <a:latin typeface="Times New Roman"/>
                <a:cs typeface="Times New Roman"/>
              </a:rPr>
              <a:t> </a:t>
            </a:r>
            <a:r>
              <a:rPr sz="1600" dirty="0">
                <a:latin typeface="Times New Roman"/>
                <a:cs typeface="Times New Roman"/>
              </a:rPr>
              <a:t>depository</a:t>
            </a:r>
            <a:r>
              <a:rPr sz="1600" spc="379" dirty="0">
                <a:latin typeface="Times New Roman"/>
                <a:cs typeface="Times New Roman"/>
              </a:rPr>
              <a:t> </a:t>
            </a:r>
            <a:r>
              <a:rPr sz="1600" dirty="0">
                <a:latin typeface="Times New Roman"/>
                <a:cs typeface="Times New Roman"/>
              </a:rPr>
              <a:t>participants,</a:t>
            </a:r>
            <a:r>
              <a:rPr sz="1600" spc="379" dirty="0">
                <a:latin typeface="Times New Roman"/>
                <a:cs typeface="Times New Roman"/>
              </a:rPr>
              <a:t> </a:t>
            </a:r>
            <a:r>
              <a:rPr sz="1600" dirty="0">
                <a:latin typeface="Times New Roman"/>
                <a:cs typeface="Times New Roman"/>
              </a:rPr>
              <a:t>credit</a:t>
            </a:r>
            <a:r>
              <a:rPr sz="1600" spc="373" dirty="0">
                <a:latin typeface="Times New Roman"/>
                <a:cs typeface="Times New Roman"/>
              </a:rPr>
              <a:t> </a:t>
            </a:r>
            <a:r>
              <a:rPr sz="1600" dirty="0">
                <a:latin typeface="Times New Roman"/>
                <a:cs typeface="Times New Roman"/>
              </a:rPr>
              <a:t>rating</a:t>
            </a:r>
            <a:r>
              <a:rPr sz="1600" spc="379" dirty="0">
                <a:latin typeface="Times New Roman"/>
                <a:cs typeface="Times New Roman"/>
              </a:rPr>
              <a:t> </a:t>
            </a:r>
            <a:r>
              <a:rPr sz="1600" spc="-13" dirty="0">
                <a:latin typeface="Times New Roman"/>
                <a:cs typeface="Times New Roman"/>
              </a:rPr>
              <a:t>agencies, </a:t>
            </a:r>
            <a:r>
              <a:rPr sz="1600" dirty="0">
                <a:latin typeface="Times New Roman"/>
                <a:cs typeface="Times New Roman"/>
              </a:rPr>
              <a:t>custodians,</a:t>
            </a:r>
            <a:r>
              <a:rPr sz="1600" spc="64" dirty="0">
                <a:latin typeface="Times New Roman"/>
                <a:cs typeface="Times New Roman"/>
              </a:rPr>
              <a:t> </a:t>
            </a:r>
            <a:r>
              <a:rPr sz="1600" dirty="0">
                <a:latin typeface="Times New Roman"/>
                <a:cs typeface="Times New Roman"/>
              </a:rPr>
              <a:t>etc.,</a:t>
            </a:r>
            <a:r>
              <a:rPr sz="1600" spc="71" dirty="0">
                <a:latin typeface="Times New Roman"/>
                <a:cs typeface="Times New Roman"/>
              </a:rPr>
              <a:t> </a:t>
            </a:r>
            <a:r>
              <a:rPr sz="1600" dirty="0">
                <a:latin typeface="Times New Roman"/>
                <a:cs typeface="Times New Roman"/>
              </a:rPr>
              <a:t>the</a:t>
            </a:r>
            <a:r>
              <a:rPr sz="1600" spc="71" dirty="0">
                <a:latin typeface="Times New Roman"/>
                <a:cs typeface="Times New Roman"/>
              </a:rPr>
              <a:t> </a:t>
            </a:r>
            <a:r>
              <a:rPr sz="1600" spc="-64" dirty="0">
                <a:latin typeface="Times New Roman"/>
                <a:cs typeface="Times New Roman"/>
              </a:rPr>
              <a:t>IFSC</a:t>
            </a:r>
            <a:r>
              <a:rPr sz="1600" spc="71" dirty="0">
                <a:latin typeface="Times New Roman"/>
                <a:cs typeface="Times New Roman"/>
              </a:rPr>
              <a:t> </a:t>
            </a:r>
            <a:r>
              <a:rPr sz="1600" dirty="0">
                <a:latin typeface="Times New Roman"/>
                <a:cs typeface="Times New Roman"/>
              </a:rPr>
              <a:t>Authority</a:t>
            </a:r>
            <a:r>
              <a:rPr sz="1600" spc="64" dirty="0">
                <a:latin typeface="Times New Roman"/>
                <a:cs typeface="Times New Roman"/>
              </a:rPr>
              <a:t> </a:t>
            </a:r>
            <a:r>
              <a:rPr sz="1600" dirty="0">
                <a:latin typeface="Times New Roman"/>
                <a:cs typeface="Times New Roman"/>
              </a:rPr>
              <a:t>has</a:t>
            </a:r>
            <a:r>
              <a:rPr sz="1600" spc="71" dirty="0">
                <a:latin typeface="Times New Roman"/>
                <a:cs typeface="Times New Roman"/>
              </a:rPr>
              <a:t> </a:t>
            </a:r>
            <a:r>
              <a:rPr sz="1600" dirty="0">
                <a:latin typeface="Times New Roman"/>
                <a:cs typeface="Times New Roman"/>
              </a:rPr>
              <a:t>issued</a:t>
            </a:r>
            <a:r>
              <a:rPr sz="1600" spc="71" dirty="0">
                <a:latin typeface="Times New Roman"/>
                <a:cs typeface="Times New Roman"/>
              </a:rPr>
              <a:t> </a:t>
            </a:r>
            <a:r>
              <a:rPr sz="1600" spc="-109" dirty="0">
                <a:latin typeface="Times New Roman"/>
                <a:cs typeface="Times New Roman"/>
              </a:rPr>
              <a:t>‘IFSCA</a:t>
            </a:r>
            <a:r>
              <a:rPr sz="1600" spc="71" dirty="0">
                <a:latin typeface="Times New Roman"/>
                <a:cs typeface="Times New Roman"/>
              </a:rPr>
              <a:t> </a:t>
            </a:r>
            <a:r>
              <a:rPr sz="1600" dirty="0">
                <a:latin typeface="Times New Roman"/>
                <a:cs typeface="Times New Roman"/>
              </a:rPr>
              <a:t>(Capital</a:t>
            </a:r>
            <a:r>
              <a:rPr sz="1600" spc="64" dirty="0">
                <a:latin typeface="Times New Roman"/>
                <a:cs typeface="Times New Roman"/>
              </a:rPr>
              <a:t> </a:t>
            </a:r>
            <a:r>
              <a:rPr sz="1600" dirty="0">
                <a:latin typeface="Times New Roman"/>
                <a:cs typeface="Times New Roman"/>
              </a:rPr>
              <a:t>Market</a:t>
            </a:r>
            <a:r>
              <a:rPr sz="1600" spc="71" dirty="0">
                <a:latin typeface="Times New Roman"/>
                <a:cs typeface="Times New Roman"/>
              </a:rPr>
              <a:t> </a:t>
            </a:r>
            <a:r>
              <a:rPr sz="1600" dirty="0">
                <a:latin typeface="Times New Roman"/>
                <a:cs typeface="Times New Roman"/>
              </a:rPr>
              <a:t>Intermediaries)</a:t>
            </a:r>
            <a:r>
              <a:rPr sz="1600" spc="71" dirty="0">
                <a:latin typeface="Times New Roman"/>
                <a:cs typeface="Times New Roman"/>
              </a:rPr>
              <a:t> </a:t>
            </a:r>
            <a:r>
              <a:rPr sz="1600" dirty="0">
                <a:latin typeface="Times New Roman"/>
                <a:cs typeface="Times New Roman"/>
              </a:rPr>
              <a:t>Regulations,</a:t>
            </a:r>
            <a:r>
              <a:rPr sz="1600" spc="71" dirty="0">
                <a:latin typeface="Times New Roman"/>
                <a:cs typeface="Times New Roman"/>
              </a:rPr>
              <a:t> </a:t>
            </a:r>
            <a:r>
              <a:rPr sz="1600" spc="-58" dirty="0">
                <a:latin typeface="Times New Roman"/>
                <a:cs typeface="Times New Roman"/>
              </a:rPr>
              <a:t>2021’</a:t>
            </a:r>
            <a:r>
              <a:rPr sz="1600" spc="64" dirty="0">
                <a:latin typeface="Times New Roman"/>
                <a:cs typeface="Times New Roman"/>
              </a:rPr>
              <a:t> </a:t>
            </a:r>
            <a:r>
              <a:rPr sz="1600" dirty="0">
                <a:latin typeface="Times New Roman"/>
                <a:cs typeface="Times New Roman"/>
              </a:rPr>
              <a:t>to</a:t>
            </a:r>
            <a:r>
              <a:rPr sz="1600" spc="71" dirty="0">
                <a:latin typeface="Times New Roman"/>
                <a:cs typeface="Times New Roman"/>
              </a:rPr>
              <a:t> </a:t>
            </a:r>
            <a:r>
              <a:rPr sz="1600" dirty="0">
                <a:latin typeface="Times New Roman"/>
                <a:cs typeface="Times New Roman"/>
              </a:rPr>
              <a:t>provide</a:t>
            </a:r>
            <a:r>
              <a:rPr sz="1600" spc="71" dirty="0">
                <a:latin typeface="Times New Roman"/>
                <a:cs typeface="Times New Roman"/>
              </a:rPr>
              <a:t> </a:t>
            </a:r>
            <a:r>
              <a:rPr sz="1600" spc="-64" dirty="0">
                <a:latin typeface="Times New Roman"/>
                <a:cs typeface="Times New Roman"/>
              </a:rPr>
              <a:t>a</a:t>
            </a:r>
            <a:r>
              <a:rPr sz="1600" dirty="0">
                <a:latin typeface="Times New Roman"/>
                <a:cs typeface="Times New Roman"/>
              </a:rPr>
              <a:t> comprehensive</a:t>
            </a:r>
            <a:r>
              <a:rPr sz="1600" spc="206" dirty="0">
                <a:latin typeface="Times New Roman"/>
                <a:cs typeface="Times New Roman"/>
              </a:rPr>
              <a:t> </a:t>
            </a:r>
            <a:r>
              <a:rPr sz="1600" dirty="0">
                <a:latin typeface="Times New Roman"/>
                <a:cs typeface="Times New Roman"/>
              </a:rPr>
              <a:t>regulatory</a:t>
            </a:r>
            <a:r>
              <a:rPr sz="1600" spc="206" dirty="0">
                <a:latin typeface="Times New Roman"/>
                <a:cs typeface="Times New Roman"/>
              </a:rPr>
              <a:t> </a:t>
            </a:r>
            <a:r>
              <a:rPr sz="1600" dirty="0">
                <a:latin typeface="Times New Roman"/>
                <a:cs typeface="Times New Roman"/>
              </a:rPr>
              <a:t>framework</a:t>
            </a:r>
            <a:r>
              <a:rPr sz="1600" spc="212" dirty="0">
                <a:latin typeface="Times New Roman"/>
                <a:cs typeface="Times New Roman"/>
              </a:rPr>
              <a:t> </a:t>
            </a:r>
            <a:r>
              <a:rPr sz="1600" dirty="0">
                <a:latin typeface="Times New Roman"/>
                <a:cs typeface="Times New Roman"/>
              </a:rPr>
              <a:t>for</a:t>
            </a:r>
            <a:r>
              <a:rPr sz="1600" spc="206" dirty="0">
                <a:latin typeface="Times New Roman"/>
                <a:cs typeface="Times New Roman"/>
              </a:rPr>
              <a:t> </a:t>
            </a:r>
            <a:r>
              <a:rPr sz="1600" dirty="0">
                <a:latin typeface="Times New Roman"/>
                <a:cs typeface="Times New Roman"/>
              </a:rPr>
              <a:t>various</a:t>
            </a:r>
            <a:r>
              <a:rPr sz="1600" spc="212" dirty="0">
                <a:latin typeface="Times New Roman"/>
                <a:cs typeface="Times New Roman"/>
              </a:rPr>
              <a:t> </a:t>
            </a:r>
            <a:r>
              <a:rPr sz="1600" dirty="0">
                <a:latin typeface="Times New Roman"/>
                <a:cs typeface="Times New Roman"/>
              </a:rPr>
              <a:t>capital</a:t>
            </a:r>
            <a:r>
              <a:rPr sz="1600" spc="206" dirty="0">
                <a:latin typeface="Times New Roman"/>
                <a:cs typeface="Times New Roman"/>
              </a:rPr>
              <a:t> </a:t>
            </a:r>
            <a:r>
              <a:rPr sz="1600" dirty="0">
                <a:latin typeface="Times New Roman"/>
                <a:cs typeface="Times New Roman"/>
              </a:rPr>
              <a:t>market</a:t>
            </a:r>
            <a:r>
              <a:rPr sz="1600" spc="206" dirty="0">
                <a:latin typeface="Times New Roman"/>
                <a:cs typeface="Times New Roman"/>
              </a:rPr>
              <a:t> </a:t>
            </a:r>
            <a:r>
              <a:rPr sz="1600" dirty="0">
                <a:latin typeface="Times New Roman"/>
                <a:cs typeface="Times New Roman"/>
              </a:rPr>
              <a:t>intermediaries</a:t>
            </a:r>
            <a:r>
              <a:rPr sz="1600" spc="212" dirty="0">
                <a:latin typeface="Times New Roman"/>
                <a:cs typeface="Times New Roman"/>
              </a:rPr>
              <a:t> </a:t>
            </a:r>
            <a:r>
              <a:rPr sz="1600" dirty="0">
                <a:latin typeface="Times New Roman"/>
                <a:cs typeface="Times New Roman"/>
              </a:rPr>
              <a:t>based</a:t>
            </a:r>
            <a:r>
              <a:rPr sz="1600" spc="206" dirty="0">
                <a:latin typeface="Times New Roman"/>
                <a:cs typeface="Times New Roman"/>
              </a:rPr>
              <a:t> </a:t>
            </a:r>
            <a:r>
              <a:rPr sz="1600" dirty="0">
                <a:latin typeface="Times New Roman"/>
                <a:cs typeface="Times New Roman"/>
              </a:rPr>
              <a:t>on</a:t>
            </a:r>
            <a:r>
              <a:rPr sz="1600" spc="212" dirty="0">
                <a:latin typeface="Times New Roman"/>
                <a:cs typeface="Times New Roman"/>
              </a:rPr>
              <a:t> </a:t>
            </a:r>
            <a:r>
              <a:rPr sz="1600" dirty="0">
                <a:latin typeface="Times New Roman"/>
                <a:cs typeface="Times New Roman"/>
              </a:rPr>
              <a:t>internationally</a:t>
            </a:r>
            <a:r>
              <a:rPr sz="1600" spc="206" dirty="0">
                <a:latin typeface="Times New Roman"/>
                <a:cs typeface="Times New Roman"/>
              </a:rPr>
              <a:t> </a:t>
            </a:r>
            <a:r>
              <a:rPr sz="1600" spc="-13" dirty="0">
                <a:latin typeface="Times New Roman"/>
                <a:cs typeface="Times New Roman"/>
              </a:rPr>
              <a:t>recognised principles.</a:t>
            </a:r>
            <a:endParaRPr sz="1600" dirty="0">
              <a:latin typeface="Times New Roman"/>
              <a:cs typeface="Times New Roman"/>
            </a:endParaRPr>
          </a:p>
          <a:p>
            <a:pPr>
              <a:spcBef>
                <a:spcPts val="739"/>
              </a:spcBef>
            </a:pPr>
            <a:endParaRPr lang="en-IN" sz="1600" dirty="0">
              <a:latin typeface="Times New Roman"/>
              <a:cs typeface="Times New Roman"/>
            </a:endParaRPr>
          </a:p>
          <a:p>
            <a:pPr marL="16321" marR="13874" algn="just"/>
            <a:r>
              <a:rPr sz="1600" spc="-206" dirty="0">
                <a:latin typeface="Times New Roman"/>
                <a:cs typeface="Times New Roman"/>
              </a:rPr>
              <a:t>A</a:t>
            </a:r>
            <a:r>
              <a:rPr sz="1600" spc="52" dirty="0">
                <a:latin typeface="Times New Roman"/>
                <a:cs typeface="Times New Roman"/>
              </a:rPr>
              <a:t> </a:t>
            </a:r>
            <a:r>
              <a:rPr sz="1600" spc="-6" dirty="0">
                <a:latin typeface="Times New Roman"/>
                <a:cs typeface="Times New Roman"/>
              </a:rPr>
              <a:t>stockbroker</a:t>
            </a:r>
            <a:r>
              <a:rPr sz="1600" spc="52" dirty="0">
                <a:latin typeface="Times New Roman"/>
                <a:cs typeface="Times New Roman"/>
              </a:rPr>
              <a:t> </a:t>
            </a:r>
            <a:r>
              <a:rPr sz="1600" spc="-13" dirty="0">
                <a:latin typeface="Times New Roman"/>
                <a:cs typeface="Times New Roman"/>
              </a:rPr>
              <a:t>may</a:t>
            </a:r>
            <a:r>
              <a:rPr sz="1600" spc="52" dirty="0">
                <a:latin typeface="Times New Roman"/>
                <a:cs typeface="Times New Roman"/>
              </a:rPr>
              <a:t> </a:t>
            </a:r>
            <a:r>
              <a:rPr sz="1600" spc="13" dirty="0">
                <a:latin typeface="Times New Roman"/>
                <a:cs typeface="Times New Roman"/>
              </a:rPr>
              <a:t>set</a:t>
            </a:r>
            <a:r>
              <a:rPr sz="1600" spc="52" dirty="0">
                <a:latin typeface="Times New Roman"/>
                <a:cs typeface="Times New Roman"/>
              </a:rPr>
              <a:t> </a:t>
            </a:r>
            <a:r>
              <a:rPr sz="1600" spc="25" dirty="0">
                <a:latin typeface="Times New Roman"/>
                <a:cs typeface="Times New Roman"/>
              </a:rPr>
              <a:t>up</a:t>
            </a:r>
            <a:r>
              <a:rPr sz="1600" spc="52" dirty="0">
                <a:latin typeface="Times New Roman"/>
                <a:cs typeface="Times New Roman"/>
              </a:rPr>
              <a:t> </a:t>
            </a:r>
            <a:r>
              <a:rPr sz="1600" spc="6" dirty="0">
                <a:latin typeface="Times New Roman"/>
                <a:cs typeface="Times New Roman"/>
              </a:rPr>
              <a:t>a</a:t>
            </a:r>
            <a:r>
              <a:rPr sz="1600" spc="52" dirty="0">
                <a:latin typeface="Times New Roman"/>
                <a:cs typeface="Times New Roman"/>
              </a:rPr>
              <a:t> </a:t>
            </a:r>
            <a:r>
              <a:rPr sz="1600" spc="-6" dirty="0">
                <a:latin typeface="Times New Roman"/>
                <a:cs typeface="Times New Roman"/>
              </a:rPr>
              <a:t>presence</a:t>
            </a:r>
            <a:r>
              <a:rPr sz="1600" spc="52" dirty="0">
                <a:latin typeface="Times New Roman"/>
                <a:cs typeface="Times New Roman"/>
              </a:rPr>
              <a:t> </a:t>
            </a:r>
            <a:r>
              <a:rPr sz="1600" spc="13" dirty="0">
                <a:latin typeface="Times New Roman"/>
                <a:cs typeface="Times New Roman"/>
              </a:rPr>
              <a:t>in</a:t>
            </a:r>
            <a:r>
              <a:rPr sz="1600" spc="52" dirty="0">
                <a:latin typeface="Times New Roman"/>
                <a:cs typeface="Times New Roman"/>
              </a:rPr>
              <a:t> </a:t>
            </a:r>
            <a:r>
              <a:rPr sz="1600" spc="-90" dirty="0">
                <a:latin typeface="Times New Roman"/>
                <a:cs typeface="Times New Roman"/>
              </a:rPr>
              <a:t>GIFT</a:t>
            </a:r>
            <a:r>
              <a:rPr sz="1600" spc="52" dirty="0">
                <a:latin typeface="Times New Roman"/>
                <a:cs typeface="Times New Roman"/>
              </a:rPr>
              <a:t> </a:t>
            </a:r>
            <a:r>
              <a:rPr sz="1600" spc="-90" dirty="0">
                <a:latin typeface="Times New Roman"/>
                <a:cs typeface="Times New Roman"/>
              </a:rPr>
              <a:t>IFSC</a:t>
            </a:r>
            <a:r>
              <a:rPr sz="1600" spc="52" dirty="0">
                <a:latin typeface="Times New Roman"/>
                <a:cs typeface="Times New Roman"/>
              </a:rPr>
              <a:t> </a:t>
            </a:r>
            <a:r>
              <a:rPr sz="1600" spc="-25" dirty="0">
                <a:latin typeface="Times New Roman"/>
                <a:cs typeface="Times New Roman"/>
              </a:rPr>
              <a:t>by</a:t>
            </a:r>
            <a:r>
              <a:rPr sz="1600" spc="52" dirty="0">
                <a:latin typeface="Times New Roman"/>
                <a:cs typeface="Times New Roman"/>
              </a:rPr>
              <a:t> </a:t>
            </a:r>
            <a:r>
              <a:rPr sz="1600" dirty="0">
                <a:latin typeface="Times New Roman"/>
                <a:cs typeface="Times New Roman"/>
              </a:rPr>
              <a:t>establishing</a:t>
            </a:r>
            <a:r>
              <a:rPr sz="1600" spc="52" dirty="0">
                <a:latin typeface="Times New Roman"/>
                <a:cs typeface="Times New Roman"/>
              </a:rPr>
              <a:t> </a:t>
            </a:r>
            <a:r>
              <a:rPr sz="1600" spc="6" dirty="0">
                <a:latin typeface="Times New Roman"/>
                <a:cs typeface="Times New Roman"/>
              </a:rPr>
              <a:t>a</a:t>
            </a:r>
            <a:r>
              <a:rPr sz="1600" spc="52" dirty="0">
                <a:latin typeface="Times New Roman"/>
                <a:cs typeface="Times New Roman"/>
              </a:rPr>
              <a:t> </a:t>
            </a:r>
            <a:r>
              <a:rPr sz="1600" spc="6" dirty="0">
                <a:latin typeface="Times New Roman"/>
                <a:cs typeface="Times New Roman"/>
              </a:rPr>
              <a:t>branch</a:t>
            </a:r>
            <a:r>
              <a:rPr sz="1600" spc="52" dirty="0">
                <a:latin typeface="Times New Roman"/>
                <a:cs typeface="Times New Roman"/>
              </a:rPr>
              <a:t> </a:t>
            </a:r>
            <a:r>
              <a:rPr sz="1600" dirty="0">
                <a:latin typeface="Times New Roman"/>
                <a:cs typeface="Times New Roman"/>
              </a:rPr>
              <a:t>or</a:t>
            </a:r>
            <a:r>
              <a:rPr sz="1600" spc="52" dirty="0">
                <a:latin typeface="Times New Roman"/>
                <a:cs typeface="Times New Roman"/>
              </a:rPr>
              <a:t> </a:t>
            </a:r>
            <a:r>
              <a:rPr sz="1600" spc="-6" dirty="0">
                <a:latin typeface="Times New Roman"/>
                <a:cs typeface="Times New Roman"/>
              </a:rPr>
              <a:t>forming</a:t>
            </a:r>
            <a:r>
              <a:rPr sz="1600" spc="52" dirty="0">
                <a:latin typeface="Times New Roman"/>
                <a:cs typeface="Times New Roman"/>
              </a:rPr>
              <a:t> </a:t>
            </a:r>
            <a:r>
              <a:rPr sz="1600" spc="-13" dirty="0">
                <a:latin typeface="Times New Roman"/>
                <a:cs typeface="Times New Roman"/>
              </a:rPr>
              <a:t>company,</a:t>
            </a:r>
            <a:r>
              <a:rPr sz="1600" spc="52" dirty="0">
                <a:latin typeface="Times New Roman"/>
                <a:cs typeface="Times New Roman"/>
              </a:rPr>
              <a:t> </a:t>
            </a:r>
            <a:r>
              <a:rPr sz="1600" spc="-103" dirty="0">
                <a:latin typeface="Times New Roman"/>
                <a:cs typeface="Times New Roman"/>
              </a:rPr>
              <a:t>LLP,</a:t>
            </a:r>
            <a:r>
              <a:rPr sz="1600" spc="52" dirty="0">
                <a:latin typeface="Times New Roman"/>
                <a:cs typeface="Times New Roman"/>
              </a:rPr>
              <a:t> </a:t>
            </a:r>
            <a:r>
              <a:rPr sz="1600" spc="-13" dirty="0">
                <a:latin typeface="Times New Roman"/>
                <a:cs typeface="Times New Roman"/>
              </a:rPr>
              <a:t>body</a:t>
            </a:r>
            <a:r>
              <a:rPr sz="1600" spc="52" dirty="0">
                <a:latin typeface="Times New Roman"/>
                <a:cs typeface="Times New Roman"/>
              </a:rPr>
              <a:t> </a:t>
            </a:r>
            <a:r>
              <a:rPr sz="1600" spc="-6" dirty="0">
                <a:latin typeface="Times New Roman"/>
                <a:cs typeface="Times New Roman"/>
              </a:rPr>
              <a:t>corporate,</a:t>
            </a:r>
            <a:r>
              <a:rPr sz="1600" spc="-32" dirty="0">
                <a:latin typeface="Times New Roman"/>
                <a:cs typeface="Times New Roman"/>
              </a:rPr>
              <a:t> </a:t>
            </a:r>
            <a:r>
              <a:rPr sz="1600" spc="13" dirty="0">
                <a:latin typeface="Times New Roman"/>
                <a:cs typeface="Times New Roman"/>
              </a:rPr>
              <a:t>partnership</a:t>
            </a:r>
            <a:r>
              <a:rPr sz="1600" spc="-32" dirty="0">
                <a:latin typeface="Times New Roman"/>
                <a:cs typeface="Times New Roman"/>
              </a:rPr>
              <a:t> </a:t>
            </a:r>
            <a:r>
              <a:rPr sz="1600" spc="-13" dirty="0">
                <a:latin typeface="Times New Roman"/>
                <a:cs typeface="Times New Roman"/>
              </a:rPr>
              <a:t>firm,</a:t>
            </a:r>
            <a:r>
              <a:rPr sz="1600" spc="-32" dirty="0">
                <a:latin typeface="Times New Roman"/>
                <a:cs typeface="Times New Roman"/>
              </a:rPr>
              <a:t> </a:t>
            </a:r>
            <a:r>
              <a:rPr sz="1600" spc="6" dirty="0">
                <a:latin typeface="Times New Roman"/>
                <a:cs typeface="Times New Roman"/>
              </a:rPr>
              <a:t>proprietorship</a:t>
            </a:r>
            <a:r>
              <a:rPr sz="1600" spc="-32" dirty="0">
                <a:latin typeface="Times New Roman"/>
                <a:cs typeface="Times New Roman"/>
              </a:rPr>
              <a:t> </a:t>
            </a:r>
            <a:r>
              <a:rPr sz="1600" spc="-13" dirty="0">
                <a:latin typeface="Times New Roman"/>
                <a:cs typeface="Times New Roman"/>
              </a:rPr>
              <a:t>firm</a:t>
            </a:r>
            <a:r>
              <a:rPr sz="1600" spc="-32" dirty="0">
                <a:latin typeface="Times New Roman"/>
                <a:cs typeface="Times New Roman"/>
              </a:rPr>
              <a:t> </a:t>
            </a:r>
            <a:r>
              <a:rPr sz="1600" dirty="0">
                <a:latin typeface="Times New Roman"/>
                <a:cs typeface="Times New Roman"/>
              </a:rPr>
              <a:t>or</a:t>
            </a:r>
            <a:r>
              <a:rPr sz="1600" spc="-32" dirty="0">
                <a:latin typeface="Times New Roman"/>
                <a:cs typeface="Times New Roman"/>
              </a:rPr>
              <a:t> </a:t>
            </a:r>
            <a:r>
              <a:rPr sz="1600" spc="-6" dirty="0">
                <a:latin typeface="Times New Roman"/>
                <a:cs typeface="Times New Roman"/>
              </a:rPr>
              <a:t>any</a:t>
            </a:r>
            <a:r>
              <a:rPr sz="1600" spc="-32" dirty="0">
                <a:latin typeface="Times New Roman"/>
                <a:cs typeface="Times New Roman"/>
              </a:rPr>
              <a:t> </a:t>
            </a:r>
            <a:r>
              <a:rPr sz="1600" spc="13" dirty="0">
                <a:latin typeface="Times New Roman"/>
                <a:cs typeface="Times New Roman"/>
              </a:rPr>
              <a:t>other</a:t>
            </a:r>
            <a:r>
              <a:rPr sz="1600" spc="-32" dirty="0">
                <a:latin typeface="Times New Roman"/>
                <a:cs typeface="Times New Roman"/>
              </a:rPr>
              <a:t> </a:t>
            </a:r>
            <a:r>
              <a:rPr sz="1600" spc="-6" dirty="0">
                <a:latin typeface="Times New Roman"/>
                <a:cs typeface="Times New Roman"/>
              </a:rPr>
              <a:t>form</a:t>
            </a:r>
            <a:r>
              <a:rPr sz="1600" spc="-32" dirty="0">
                <a:latin typeface="Times New Roman"/>
                <a:cs typeface="Times New Roman"/>
              </a:rPr>
              <a:t> </a:t>
            </a:r>
            <a:r>
              <a:rPr sz="1600" dirty="0">
                <a:latin typeface="Times New Roman"/>
                <a:cs typeface="Times New Roman"/>
              </a:rPr>
              <a:t>as</a:t>
            </a:r>
            <a:r>
              <a:rPr sz="1600" spc="-32" dirty="0">
                <a:latin typeface="Times New Roman"/>
                <a:cs typeface="Times New Roman"/>
              </a:rPr>
              <a:t> </a:t>
            </a:r>
            <a:r>
              <a:rPr sz="1600" spc="-13" dirty="0">
                <a:latin typeface="Times New Roman"/>
                <a:cs typeface="Times New Roman"/>
              </a:rPr>
              <a:t>may</a:t>
            </a:r>
            <a:r>
              <a:rPr sz="1600" spc="-32" dirty="0">
                <a:latin typeface="Times New Roman"/>
                <a:cs typeface="Times New Roman"/>
              </a:rPr>
              <a:t> </a:t>
            </a:r>
            <a:r>
              <a:rPr sz="1600" spc="-6" dirty="0">
                <a:latin typeface="Times New Roman"/>
                <a:cs typeface="Times New Roman"/>
              </a:rPr>
              <a:t>be</a:t>
            </a:r>
            <a:r>
              <a:rPr sz="1600" spc="-32" dirty="0">
                <a:latin typeface="Times New Roman"/>
                <a:cs typeface="Times New Roman"/>
              </a:rPr>
              <a:t> </a:t>
            </a:r>
            <a:r>
              <a:rPr sz="1600" spc="13" dirty="0">
                <a:latin typeface="Times New Roman"/>
                <a:cs typeface="Times New Roman"/>
              </a:rPr>
              <a:t>permitted</a:t>
            </a:r>
            <a:r>
              <a:rPr sz="1600" spc="-32" dirty="0">
                <a:latin typeface="Times New Roman"/>
                <a:cs typeface="Times New Roman"/>
              </a:rPr>
              <a:t> </a:t>
            </a:r>
            <a:r>
              <a:rPr sz="1600" spc="-25" dirty="0">
                <a:latin typeface="Times New Roman"/>
                <a:cs typeface="Times New Roman"/>
              </a:rPr>
              <a:t>by</a:t>
            </a:r>
            <a:r>
              <a:rPr sz="1600" spc="-32" dirty="0">
                <a:latin typeface="Times New Roman"/>
                <a:cs typeface="Times New Roman"/>
              </a:rPr>
              <a:t> </a:t>
            </a:r>
            <a:r>
              <a:rPr sz="1600" spc="25" dirty="0">
                <a:latin typeface="Times New Roman"/>
                <a:cs typeface="Times New Roman"/>
              </a:rPr>
              <a:t>the</a:t>
            </a:r>
            <a:r>
              <a:rPr sz="1600" spc="-32" dirty="0">
                <a:latin typeface="Times New Roman"/>
                <a:cs typeface="Times New Roman"/>
              </a:rPr>
              <a:t> </a:t>
            </a:r>
            <a:r>
              <a:rPr sz="1600" spc="-103" dirty="0">
                <a:latin typeface="Times New Roman"/>
                <a:cs typeface="Times New Roman"/>
              </a:rPr>
              <a:t>IFSCA.</a:t>
            </a:r>
            <a:r>
              <a:rPr sz="1600" spc="-32" dirty="0">
                <a:latin typeface="Times New Roman"/>
                <a:cs typeface="Times New Roman"/>
              </a:rPr>
              <a:t> </a:t>
            </a:r>
            <a:r>
              <a:rPr sz="1600" spc="-19" dirty="0">
                <a:latin typeface="Times New Roman"/>
                <a:cs typeface="Times New Roman"/>
              </a:rPr>
              <a:t>Branch</a:t>
            </a:r>
            <a:r>
              <a:rPr sz="1600" spc="-32" dirty="0">
                <a:latin typeface="Times New Roman"/>
                <a:cs typeface="Times New Roman"/>
              </a:rPr>
              <a:t> </a:t>
            </a:r>
            <a:r>
              <a:rPr sz="1600" spc="13" dirty="0">
                <a:latin typeface="Times New Roman"/>
                <a:cs typeface="Times New Roman"/>
              </a:rPr>
              <a:t>structure</a:t>
            </a:r>
            <a:r>
              <a:rPr sz="1600" spc="-32" dirty="0">
                <a:latin typeface="Times New Roman"/>
                <a:cs typeface="Times New Roman"/>
              </a:rPr>
              <a:t> </a:t>
            </a:r>
            <a:r>
              <a:rPr sz="1600" spc="-6" dirty="0">
                <a:latin typeface="Times New Roman"/>
                <a:cs typeface="Times New Roman"/>
              </a:rPr>
              <a:t>is</a:t>
            </a:r>
            <a:r>
              <a:rPr sz="1600" spc="-32" dirty="0">
                <a:latin typeface="Times New Roman"/>
                <a:cs typeface="Times New Roman"/>
              </a:rPr>
              <a:t> </a:t>
            </a:r>
            <a:r>
              <a:rPr sz="1600" spc="13" dirty="0">
                <a:latin typeface="Times New Roman"/>
                <a:cs typeface="Times New Roman"/>
              </a:rPr>
              <a:t>permitted </a:t>
            </a:r>
            <a:r>
              <a:rPr sz="1600" spc="-13" dirty="0">
                <a:latin typeface="Times New Roman"/>
                <a:cs typeface="Times New Roman"/>
              </a:rPr>
              <a:t>only</a:t>
            </a:r>
            <a:r>
              <a:rPr sz="1600" spc="-83" dirty="0">
                <a:latin typeface="Times New Roman"/>
                <a:cs typeface="Times New Roman"/>
              </a:rPr>
              <a:t> </a:t>
            </a:r>
            <a:r>
              <a:rPr sz="1600" spc="13" dirty="0">
                <a:latin typeface="Times New Roman"/>
                <a:cs typeface="Times New Roman"/>
              </a:rPr>
              <a:t>when</a:t>
            </a:r>
            <a:r>
              <a:rPr sz="1600" spc="-83" dirty="0">
                <a:latin typeface="Times New Roman"/>
                <a:cs typeface="Times New Roman"/>
              </a:rPr>
              <a:t> </a:t>
            </a:r>
            <a:r>
              <a:rPr sz="1600" spc="25" dirty="0">
                <a:latin typeface="Times New Roman"/>
                <a:cs typeface="Times New Roman"/>
              </a:rPr>
              <a:t>the</a:t>
            </a:r>
            <a:r>
              <a:rPr sz="1600" spc="-83" dirty="0">
                <a:latin typeface="Times New Roman"/>
                <a:cs typeface="Times New Roman"/>
              </a:rPr>
              <a:t> </a:t>
            </a:r>
            <a:r>
              <a:rPr sz="1600" spc="-6" dirty="0">
                <a:latin typeface="Times New Roman"/>
                <a:cs typeface="Times New Roman"/>
              </a:rPr>
              <a:t>broker</a:t>
            </a:r>
            <a:r>
              <a:rPr sz="1600" spc="-83" dirty="0">
                <a:latin typeface="Times New Roman"/>
                <a:cs typeface="Times New Roman"/>
              </a:rPr>
              <a:t> </a:t>
            </a:r>
            <a:r>
              <a:rPr sz="1600" spc="-6" dirty="0">
                <a:latin typeface="Times New Roman"/>
                <a:cs typeface="Times New Roman"/>
              </a:rPr>
              <a:t>is</a:t>
            </a:r>
            <a:r>
              <a:rPr sz="1600" spc="-83" dirty="0">
                <a:latin typeface="Times New Roman"/>
                <a:cs typeface="Times New Roman"/>
              </a:rPr>
              <a:t> </a:t>
            </a:r>
            <a:r>
              <a:rPr sz="1600" spc="-6" dirty="0">
                <a:latin typeface="Times New Roman"/>
                <a:cs typeface="Times New Roman"/>
              </a:rPr>
              <a:t>already</a:t>
            </a:r>
            <a:r>
              <a:rPr sz="1600" spc="-83" dirty="0">
                <a:latin typeface="Times New Roman"/>
                <a:cs typeface="Times New Roman"/>
              </a:rPr>
              <a:t> </a:t>
            </a:r>
            <a:r>
              <a:rPr sz="1600" dirty="0">
                <a:latin typeface="Times New Roman"/>
                <a:cs typeface="Times New Roman"/>
              </a:rPr>
              <a:t>registered</a:t>
            </a:r>
            <a:r>
              <a:rPr sz="1600" spc="-83" dirty="0">
                <a:latin typeface="Times New Roman"/>
                <a:cs typeface="Times New Roman"/>
              </a:rPr>
              <a:t> </a:t>
            </a:r>
            <a:r>
              <a:rPr sz="1600" dirty="0">
                <a:latin typeface="Times New Roman"/>
                <a:cs typeface="Times New Roman"/>
              </a:rPr>
              <a:t>or</a:t>
            </a:r>
            <a:r>
              <a:rPr sz="1600" spc="-83" dirty="0">
                <a:latin typeface="Times New Roman"/>
                <a:cs typeface="Times New Roman"/>
              </a:rPr>
              <a:t> </a:t>
            </a:r>
            <a:r>
              <a:rPr sz="1600" spc="6" dirty="0">
                <a:latin typeface="Times New Roman"/>
                <a:cs typeface="Times New Roman"/>
              </a:rPr>
              <a:t>regulated</a:t>
            </a:r>
            <a:r>
              <a:rPr sz="1600" spc="-83" dirty="0">
                <a:latin typeface="Times New Roman"/>
                <a:cs typeface="Times New Roman"/>
              </a:rPr>
              <a:t> </a:t>
            </a:r>
            <a:r>
              <a:rPr sz="1600" spc="13" dirty="0">
                <a:latin typeface="Times New Roman"/>
                <a:cs typeface="Times New Roman"/>
              </a:rPr>
              <a:t>in</a:t>
            </a:r>
            <a:r>
              <a:rPr sz="1600" spc="-83" dirty="0">
                <a:latin typeface="Times New Roman"/>
                <a:cs typeface="Times New Roman"/>
              </a:rPr>
              <a:t> </a:t>
            </a:r>
            <a:r>
              <a:rPr sz="1600" dirty="0">
                <a:latin typeface="Times New Roman"/>
                <a:cs typeface="Times New Roman"/>
              </a:rPr>
              <a:t>India</a:t>
            </a:r>
            <a:r>
              <a:rPr sz="1600" spc="-83" dirty="0">
                <a:latin typeface="Times New Roman"/>
                <a:cs typeface="Times New Roman"/>
              </a:rPr>
              <a:t> </a:t>
            </a:r>
            <a:r>
              <a:rPr sz="1600" dirty="0">
                <a:latin typeface="Times New Roman"/>
                <a:cs typeface="Times New Roman"/>
              </a:rPr>
              <a:t>or</a:t>
            </a:r>
            <a:r>
              <a:rPr sz="1600" spc="-83" dirty="0">
                <a:latin typeface="Times New Roman"/>
                <a:cs typeface="Times New Roman"/>
              </a:rPr>
              <a:t> </a:t>
            </a:r>
            <a:r>
              <a:rPr sz="1600" spc="6" dirty="0">
                <a:latin typeface="Times New Roman"/>
                <a:cs typeface="Times New Roman"/>
              </a:rPr>
              <a:t>a</a:t>
            </a:r>
            <a:r>
              <a:rPr sz="1600" spc="-83" dirty="0">
                <a:latin typeface="Times New Roman"/>
                <a:cs typeface="Times New Roman"/>
              </a:rPr>
              <a:t> </a:t>
            </a:r>
            <a:r>
              <a:rPr sz="1600" spc="-13" dirty="0">
                <a:latin typeface="Times New Roman"/>
                <a:cs typeface="Times New Roman"/>
              </a:rPr>
              <a:t>foreign</a:t>
            </a:r>
            <a:r>
              <a:rPr sz="1600" spc="-83" dirty="0">
                <a:latin typeface="Times New Roman"/>
                <a:cs typeface="Times New Roman"/>
              </a:rPr>
              <a:t> </a:t>
            </a:r>
            <a:r>
              <a:rPr sz="1600" dirty="0">
                <a:latin typeface="Times New Roman"/>
                <a:cs typeface="Times New Roman"/>
              </a:rPr>
              <a:t>jurisdiction</a:t>
            </a:r>
            <a:r>
              <a:rPr sz="1600" spc="-83" dirty="0">
                <a:latin typeface="Times New Roman"/>
                <a:cs typeface="Times New Roman"/>
              </a:rPr>
              <a:t> </a:t>
            </a:r>
            <a:r>
              <a:rPr sz="1600" spc="-19" dirty="0">
                <a:latin typeface="Times New Roman"/>
                <a:cs typeface="Times New Roman"/>
              </a:rPr>
              <a:t>for</a:t>
            </a:r>
            <a:r>
              <a:rPr sz="1600" spc="-83" dirty="0">
                <a:latin typeface="Times New Roman"/>
                <a:cs typeface="Times New Roman"/>
              </a:rPr>
              <a:t> </a:t>
            </a:r>
            <a:r>
              <a:rPr sz="1600" dirty="0">
                <a:latin typeface="Times New Roman"/>
                <a:cs typeface="Times New Roman"/>
              </a:rPr>
              <a:t>conducting</a:t>
            </a:r>
            <a:r>
              <a:rPr sz="1600" spc="-83" dirty="0">
                <a:latin typeface="Times New Roman"/>
                <a:cs typeface="Times New Roman"/>
              </a:rPr>
              <a:t> </a:t>
            </a:r>
            <a:r>
              <a:rPr sz="1600" spc="-6" dirty="0">
                <a:latin typeface="Times New Roman"/>
                <a:cs typeface="Times New Roman"/>
              </a:rPr>
              <a:t>similar</a:t>
            </a:r>
            <a:r>
              <a:rPr sz="1600" spc="-83" dirty="0">
                <a:latin typeface="Times New Roman"/>
                <a:cs typeface="Times New Roman"/>
              </a:rPr>
              <a:t> </a:t>
            </a:r>
            <a:r>
              <a:rPr sz="1600" spc="-6" dirty="0">
                <a:latin typeface="Times New Roman"/>
                <a:cs typeface="Times New Roman"/>
              </a:rPr>
              <a:t>activities.</a:t>
            </a:r>
            <a:endParaRPr sz="1600" dirty="0">
              <a:latin typeface="Times New Roman"/>
              <a:cs typeface="Times New Roman"/>
            </a:endParaRPr>
          </a:p>
        </p:txBody>
      </p:sp>
      <p:sp>
        <p:nvSpPr>
          <p:cNvPr id="20" name="object 5">
            <a:extLst>
              <a:ext uri="{FF2B5EF4-FFF2-40B4-BE49-F238E27FC236}">
                <a16:creationId xmlns:a16="http://schemas.microsoft.com/office/drawing/2014/main" id="{305E8195-D4DB-EA8D-FC68-DD794FB1D46D}"/>
              </a:ext>
            </a:extLst>
          </p:cNvPr>
          <p:cNvSpPr txBox="1"/>
          <p:nvPr/>
        </p:nvSpPr>
        <p:spPr>
          <a:xfrm>
            <a:off x="781024" y="3506066"/>
            <a:ext cx="10703309" cy="584647"/>
          </a:xfrm>
          <a:prstGeom prst="rect">
            <a:avLst/>
          </a:prstGeom>
        </p:spPr>
        <p:txBody>
          <a:bodyPr vert="horz" wrap="square" lIns="0" tIns="70993" rIns="0" bIns="0" rtlCol="0">
            <a:spAutoFit/>
          </a:bodyPr>
          <a:lstStyle/>
          <a:p>
            <a:pPr marL="16321" marR="6528">
              <a:lnSpc>
                <a:spcPts val="2030"/>
              </a:lnSpc>
              <a:spcBef>
                <a:spcPts val="558"/>
              </a:spcBef>
            </a:pPr>
            <a:r>
              <a:rPr sz="2057" b="1" spc="-115" dirty="0">
                <a:solidFill>
                  <a:srgbClr val="EB8B00"/>
                </a:solidFill>
                <a:latin typeface="Times New Roman"/>
                <a:cs typeface="Times New Roman"/>
              </a:rPr>
              <a:t>Key</a:t>
            </a:r>
            <a:r>
              <a:rPr sz="2057" b="1" spc="-38" dirty="0">
                <a:solidFill>
                  <a:srgbClr val="EB8B00"/>
                </a:solidFill>
                <a:latin typeface="Times New Roman"/>
                <a:cs typeface="Times New Roman"/>
              </a:rPr>
              <a:t> </a:t>
            </a:r>
            <a:r>
              <a:rPr sz="2057" b="1" dirty="0">
                <a:solidFill>
                  <a:srgbClr val="EB8B00"/>
                </a:solidFill>
                <a:latin typeface="Times New Roman"/>
                <a:cs typeface="Times New Roman"/>
              </a:rPr>
              <a:t>guidelines</a:t>
            </a:r>
            <a:r>
              <a:rPr sz="2057" b="1" spc="-32" dirty="0">
                <a:solidFill>
                  <a:srgbClr val="EB8B00"/>
                </a:solidFill>
                <a:latin typeface="Times New Roman"/>
                <a:cs typeface="Times New Roman"/>
              </a:rPr>
              <a:t> </a:t>
            </a:r>
            <a:r>
              <a:rPr sz="2057" b="1" spc="-13" dirty="0">
                <a:solidFill>
                  <a:srgbClr val="EB8B00"/>
                </a:solidFill>
                <a:latin typeface="Times New Roman"/>
                <a:cs typeface="Times New Roman"/>
              </a:rPr>
              <a:t>for</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setting</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up</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and</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operating</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as</a:t>
            </a:r>
            <a:r>
              <a:rPr sz="2057" b="1" spc="-38" dirty="0">
                <a:solidFill>
                  <a:srgbClr val="EB8B00"/>
                </a:solidFill>
                <a:latin typeface="Times New Roman"/>
                <a:cs typeface="Times New Roman"/>
              </a:rPr>
              <a:t> </a:t>
            </a:r>
            <a:r>
              <a:rPr sz="2057" b="1" spc="-13" dirty="0">
                <a:solidFill>
                  <a:srgbClr val="EB8B00"/>
                </a:solidFill>
                <a:latin typeface="Times New Roman"/>
                <a:cs typeface="Times New Roman"/>
              </a:rPr>
              <a:t>branch</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of</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foreign</a:t>
            </a:r>
            <a:r>
              <a:rPr sz="2057" b="1" spc="-32" dirty="0">
                <a:solidFill>
                  <a:srgbClr val="EB8B00"/>
                </a:solidFill>
                <a:latin typeface="Times New Roman"/>
                <a:cs typeface="Times New Roman"/>
              </a:rPr>
              <a:t> </a:t>
            </a:r>
            <a:r>
              <a:rPr sz="2057" b="1" spc="-13" dirty="0">
                <a:solidFill>
                  <a:srgbClr val="EB8B00"/>
                </a:solidFill>
                <a:latin typeface="Times New Roman"/>
                <a:cs typeface="Times New Roman"/>
              </a:rPr>
              <a:t>broker </a:t>
            </a:r>
            <a:r>
              <a:rPr sz="2057" b="1" dirty="0">
                <a:solidFill>
                  <a:srgbClr val="EB8B00"/>
                </a:solidFill>
                <a:latin typeface="Times New Roman"/>
                <a:cs typeface="Times New Roman"/>
              </a:rPr>
              <a:t>in</a:t>
            </a:r>
            <a:r>
              <a:rPr sz="2057" b="1" spc="-77" dirty="0">
                <a:solidFill>
                  <a:srgbClr val="EB8B00"/>
                </a:solidFill>
                <a:latin typeface="Times New Roman"/>
                <a:cs typeface="Times New Roman"/>
              </a:rPr>
              <a:t> </a:t>
            </a:r>
            <a:r>
              <a:rPr sz="2057" b="1" spc="-192" dirty="0">
                <a:solidFill>
                  <a:srgbClr val="EB8B00"/>
                </a:solidFill>
                <a:latin typeface="Times New Roman"/>
                <a:cs typeface="Times New Roman"/>
              </a:rPr>
              <a:t>GIFT</a:t>
            </a:r>
            <a:r>
              <a:rPr sz="2057" b="1" spc="-77" dirty="0">
                <a:solidFill>
                  <a:srgbClr val="EB8B00"/>
                </a:solidFill>
                <a:latin typeface="Times New Roman"/>
                <a:cs typeface="Times New Roman"/>
              </a:rPr>
              <a:t> </a:t>
            </a:r>
            <a:r>
              <a:rPr sz="2057" b="1" spc="-25" dirty="0">
                <a:solidFill>
                  <a:srgbClr val="EB8B00"/>
                </a:solidFill>
                <a:latin typeface="Times New Roman"/>
                <a:cs typeface="Times New Roman"/>
              </a:rPr>
              <a:t>IFSC</a:t>
            </a:r>
            <a:endParaRPr sz="2057" dirty="0">
              <a:latin typeface="Times New Roman"/>
              <a:cs typeface="Times New Roman"/>
            </a:endParaRPr>
          </a:p>
        </p:txBody>
      </p:sp>
      <p:sp>
        <p:nvSpPr>
          <p:cNvPr id="23" name="object 8">
            <a:extLst>
              <a:ext uri="{FF2B5EF4-FFF2-40B4-BE49-F238E27FC236}">
                <a16:creationId xmlns:a16="http://schemas.microsoft.com/office/drawing/2014/main" id="{200D7D02-918C-2BE9-D429-578930BD1B07}"/>
              </a:ext>
            </a:extLst>
          </p:cNvPr>
          <p:cNvSpPr txBox="1"/>
          <p:nvPr/>
        </p:nvSpPr>
        <p:spPr>
          <a:xfrm>
            <a:off x="540088" y="3839320"/>
            <a:ext cx="3472812" cy="2918353"/>
          </a:xfrm>
          <a:prstGeom prst="rect">
            <a:avLst/>
          </a:prstGeom>
        </p:spPr>
        <p:txBody>
          <a:bodyPr vert="horz" wrap="square" lIns="0" tIns="55489" rIns="0" bIns="0" rtlCol="0">
            <a:spAutoFit/>
          </a:bodyPr>
          <a:lstStyle/>
          <a:p>
            <a:pPr marL="16321" algn="just">
              <a:spcBef>
                <a:spcPts val="437"/>
              </a:spcBef>
            </a:pPr>
            <a:r>
              <a:rPr lang="en-US" sz="1600" b="1" dirty="0">
                <a:latin typeface="Times New Roman" panose="02020603050405020304" pitchFamily="18" charset="0"/>
                <a:cs typeface="Times New Roman" panose="02020603050405020304" pitchFamily="18" charset="0"/>
              </a:rPr>
              <a:t>Eligibility of foreign entity</a:t>
            </a:r>
          </a:p>
          <a:p>
            <a:pPr marL="302071" indent="-285750" algn="just">
              <a:spcBef>
                <a:spcPts val="437"/>
              </a:spcBef>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The entity is from a FATF compliant jurisdiction</a:t>
            </a:r>
          </a:p>
          <a:p>
            <a:pPr marL="302071" indent="-285750" algn="just">
              <a:spcBef>
                <a:spcPts val="437"/>
              </a:spcBef>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The entity is a stockbroker / clearing member regulated by a securities market regulator in their home jurisdiction</a:t>
            </a:r>
          </a:p>
          <a:p>
            <a:pPr marL="302071" indent="-285750" algn="just">
              <a:spcBef>
                <a:spcPts val="437"/>
              </a:spcBef>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The entity has adequately ring-fenced the operational, technology and financial aspects of its branch in GIFT IFSC from its overseas operations</a:t>
            </a:r>
            <a:endParaRPr sz="1600" dirty="0">
              <a:latin typeface="Times New Roman" panose="02020603050405020304" pitchFamily="18" charset="0"/>
              <a:cs typeface="Times New Roman" panose="02020603050405020304" pitchFamily="18" charset="0"/>
            </a:endParaRPr>
          </a:p>
        </p:txBody>
      </p:sp>
      <p:sp>
        <p:nvSpPr>
          <p:cNvPr id="31" name="object 16">
            <a:extLst>
              <a:ext uri="{FF2B5EF4-FFF2-40B4-BE49-F238E27FC236}">
                <a16:creationId xmlns:a16="http://schemas.microsoft.com/office/drawing/2014/main" id="{14E98A87-442F-7E5A-A336-75BB68CEE302}"/>
              </a:ext>
            </a:extLst>
          </p:cNvPr>
          <p:cNvSpPr txBox="1"/>
          <p:nvPr/>
        </p:nvSpPr>
        <p:spPr>
          <a:xfrm>
            <a:off x="4388520" y="3876645"/>
            <a:ext cx="3472811" cy="2425910"/>
          </a:xfrm>
          <a:prstGeom prst="rect">
            <a:avLst/>
          </a:prstGeom>
        </p:spPr>
        <p:txBody>
          <a:bodyPr vert="horz" wrap="square" lIns="0" tIns="55489" rIns="0" bIns="0" rtlCol="0">
            <a:spAutoFit/>
          </a:bodyPr>
          <a:lstStyle/>
          <a:p>
            <a:pPr marL="16321" algn="just">
              <a:spcBef>
                <a:spcPts val="437"/>
              </a:spcBef>
            </a:pPr>
            <a:r>
              <a:rPr sz="1600" b="1" dirty="0">
                <a:latin typeface="Times New Roman" panose="02020603050405020304" pitchFamily="18" charset="0"/>
                <a:cs typeface="Times New Roman" panose="02020603050405020304" pitchFamily="18" charset="0"/>
              </a:rPr>
              <a:t>Registration</a:t>
            </a:r>
            <a:r>
              <a:rPr sz="1600" b="1" spc="-64" dirty="0">
                <a:latin typeface="Times New Roman" panose="02020603050405020304" pitchFamily="18" charset="0"/>
                <a:cs typeface="Times New Roman" panose="02020603050405020304" pitchFamily="18" charset="0"/>
              </a:rPr>
              <a:t> </a:t>
            </a:r>
            <a:r>
              <a:rPr sz="1600" b="1" spc="-13" dirty="0">
                <a:latin typeface="Times New Roman" panose="02020603050405020304" pitchFamily="18" charset="0"/>
                <a:cs typeface="Times New Roman" panose="02020603050405020304" pitchFamily="18" charset="0"/>
              </a:rPr>
              <a:t>Process</a:t>
            </a:r>
            <a:endParaRPr lang="en-IN" sz="1600" b="1" spc="-13" dirty="0">
              <a:latin typeface="Times New Roman" panose="02020603050405020304" pitchFamily="18" charset="0"/>
              <a:cs typeface="Times New Roman" panose="02020603050405020304" pitchFamily="18" charset="0"/>
            </a:endParaRPr>
          </a:p>
          <a:p>
            <a:pPr marL="302071" indent="-285750" algn="just">
              <a:spcBef>
                <a:spcPts val="437"/>
              </a:spcBef>
              <a:buFont typeface="Arial" panose="020B0604020202020204" pitchFamily="34" charset="0"/>
              <a:buChar char="•"/>
            </a:pPr>
            <a:r>
              <a:rPr sz="1600" dirty="0">
                <a:latin typeface="Times New Roman" panose="02020603050405020304" pitchFamily="18" charset="0"/>
                <a:cs typeface="Times New Roman" panose="02020603050405020304" pitchFamily="18" charset="0"/>
              </a:rPr>
              <a:t>The</a:t>
            </a:r>
            <a:r>
              <a:rPr sz="1600" spc="488"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entity</a:t>
            </a:r>
            <a:r>
              <a:rPr sz="1600" spc="488"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is</a:t>
            </a:r>
            <a:r>
              <a:rPr sz="1600" spc="488"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required</a:t>
            </a:r>
            <a:r>
              <a:rPr sz="1600" spc="488"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a:t>
            </a:r>
            <a:r>
              <a:rPr sz="1600" spc="488"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obtain</a:t>
            </a:r>
            <a:r>
              <a:rPr sz="1600" spc="488" dirty="0">
                <a:latin typeface="Times New Roman" panose="02020603050405020304" pitchFamily="18" charset="0"/>
                <a:cs typeface="Times New Roman" panose="02020603050405020304" pitchFamily="18" charset="0"/>
              </a:rPr>
              <a:t> </a:t>
            </a:r>
            <a:r>
              <a:rPr sz="1600" spc="-64" dirty="0">
                <a:latin typeface="Times New Roman" panose="02020603050405020304" pitchFamily="18" charset="0"/>
                <a:cs typeface="Times New Roman" panose="02020603050405020304" pitchFamily="18" charset="0"/>
              </a:rPr>
              <a:t>a</a:t>
            </a:r>
            <a:r>
              <a:rPr sz="1600" spc="64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certificate</a:t>
            </a:r>
            <a:r>
              <a:rPr sz="1600" spc="59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of</a:t>
            </a:r>
            <a:r>
              <a:rPr sz="1600" spc="59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registration</a:t>
            </a:r>
            <a:r>
              <a:rPr sz="1600" spc="597"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from</a:t>
            </a:r>
            <a:r>
              <a:rPr sz="1600" spc="590" dirty="0">
                <a:latin typeface="Times New Roman" panose="02020603050405020304" pitchFamily="18" charset="0"/>
                <a:cs typeface="Times New Roman" panose="02020603050405020304" pitchFamily="18" charset="0"/>
              </a:rPr>
              <a:t> </a:t>
            </a:r>
            <a:r>
              <a:rPr sz="1600" spc="-32" dirty="0">
                <a:latin typeface="Times New Roman" panose="02020603050405020304" pitchFamily="18" charset="0"/>
                <a:cs typeface="Times New Roman" panose="02020603050405020304" pitchFamily="18" charset="0"/>
              </a:rPr>
              <a:t>the</a:t>
            </a:r>
            <a:r>
              <a:rPr sz="1600" spc="64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IFSCA</a:t>
            </a:r>
            <a:r>
              <a:rPr sz="1600" spc="572"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prior</a:t>
            </a:r>
            <a:r>
              <a:rPr sz="1600" spc="572"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a:t>
            </a:r>
            <a:r>
              <a:rPr sz="1600" spc="572"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commencement</a:t>
            </a:r>
            <a:r>
              <a:rPr sz="1600" spc="572" dirty="0">
                <a:latin typeface="Times New Roman" panose="02020603050405020304" pitchFamily="18" charset="0"/>
                <a:cs typeface="Times New Roman" panose="02020603050405020304" pitchFamily="18" charset="0"/>
              </a:rPr>
              <a:t> </a:t>
            </a:r>
            <a:r>
              <a:rPr sz="1600" spc="-45" dirty="0">
                <a:latin typeface="Times New Roman" panose="02020603050405020304" pitchFamily="18" charset="0"/>
                <a:cs typeface="Times New Roman" panose="02020603050405020304" pitchFamily="18" charset="0"/>
              </a:rPr>
              <a:t>of</a:t>
            </a:r>
            <a:r>
              <a:rPr sz="1600" spc="64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operations</a:t>
            </a:r>
            <a:r>
              <a:rPr sz="1600" spc="6" dirty="0">
                <a:latin typeface="Times New Roman" panose="02020603050405020304" pitchFamily="18" charset="0"/>
                <a:cs typeface="Times New Roman" panose="02020603050405020304" pitchFamily="18" charset="0"/>
              </a:rPr>
              <a:t> </a:t>
            </a:r>
            <a:r>
              <a:rPr sz="1600" spc="-32" dirty="0">
                <a:latin typeface="Times New Roman" panose="02020603050405020304" pitchFamily="18" charset="0"/>
                <a:cs typeface="Times New Roman" panose="02020603050405020304" pitchFamily="18" charset="0"/>
              </a:rPr>
              <a:t>of</a:t>
            </a:r>
            <a:r>
              <a:rPr sz="1600" spc="6"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its</a:t>
            </a:r>
            <a:r>
              <a:rPr sz="1600" spc="6"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branch</a:t>
            </a:r>
            <a:r>
              <a:rPr sz="1600" spc="13" dirty="0">
                <a:latin typeface="Times New Roman" panose="02020603050405020304" pitchFamily="18" charset="0"/>
                <a:cs typeface="Times New Roman" panose="02020603050405020304" pitchFamily="18" charset="0"/>
              </a:rPr>
              <a:t> </a:t>
            </a:r>
            <a:r>
              <a:rPr sz="1600" spc="-13" dirty="0">
                <a:latin typeface="Times New Roman" panose="02020603050405020304" pitchFamily="18" charset="0"/>
                <a:cs typeface="Times New Roman" panose="02020603050405020304" pitchFamily="18" charset="0"/>
              </a:rPr>
              <a:t>office</a:t>
            </a:r>
            <a:endParaRPr lang="en-IN" sz="1600" spc="-13" dirty="0">
              <a:latin typeface="Times New Roman" panose="02020603050405020304" pitchFamily="18" charset="0"/>
              <a:cs typeface="Times New Roman" panose="02020603050405020304" pitchFamily="18" charset="0"/>
            </a:endParaRPr>
          </a:p>
          <a:p>
            <a:pPr marL="302071" indent="-285750" algn="just">
              <a:spcBef>
                <a:spcPts val="437"/>
              </a:spcBef>
              <a:buFont typeface="Arial" panose="020B0604020202020204" pitchFamily="34" charset="0"/>
              <a:buChar char="•"/>
            </a:pPr>
            <a:r>
              <a:rPr sz="1600" dirty="0">
                <a:latin typeface="Times New Roman" panose="02020603050405020304" pitchFamily="18" charset="0"/>
                <a:cs typeface="Times New Roman" panose="02020603050405020304" pitchFamily="18" charset="0"/>
              </a:rPr>
              <a:t>No</a:t>
            </a:r>
            <a:r>
              <a:rPr sz="1600" spc="142"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separate</a:t>
            </a:r>
            <a:r>
              <a:rPr sz="1600" spc="142"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registration</a:t>
            </a:r>
            <a:r>
              <a:rPr sz="1600" spc="146"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required</a:t>
            </a:r>
            <a:r>
              <a:rPr sz="1600" spc="142"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for</a:t>
            </a:r>
            <a:r>
              <a:rPr sz="1600" spc="142" dirty="0">
                <a:latin typeface="Times New Roman" panose="02020603050405020304" pitchFamily="18" charset="0"/>
                <a:cs typeface="Times New Roman" panose="02020603050405020304" pitchFamily="18" charset="0"/>
              </a:rPr>
              <a:t> </a:t>
            </a:r>
            <a:r>
              <a:rPr sz="1600" spc="-64" dirty="0">
                <a:latin typeface="Times New Roman" panose="02020603050405020304" pitchFamily="18" charset="0"/>
                <a:cs typeface="Times New Roman" panose="02020603050405020304" pitchFamily="18" charset="0"/>
              </a:rPr>
              <a:t>a</a:t>
            </a:r>
            <a:r>
              <a:rPr sz="1600" spc="643" dirty="0">
                <a:latin typeface="Times New Roman" panose="02020603050405020304" pitchFamily="18" charset="0"/>
                <a:cs typeface="Times New Roman" panose="02020603050405020304" pitchFamily="18" charset="0"/>
              </a:rPr>
              <a:t> </a:t>
            </a:r>
            <a:r>
              <a:rPr sz="1600" spc="-96" dirty="0">
                <a:latin typeface="Times New Roman" panose="02020603050405020304" pitchFamily="18" charset="0"/>
                <a:cs typeface="Times New Roman" panose="02020603050405020304" pitchFamily="18" charset="0"/>
              </a:rPr>
              <a:t>IFSCA</a:t>
            </a:r>
            <a:r>
              <a:rPr sz="1600" spc="-1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registered</a:t>
            </a:r>
            <a:r>
              <a:rPr sz="1600" spc="-1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stockbroker,</a:t>
            </a:r>
            <a:r>
              <a:rPr sz="1600" spc="-1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a:t>
            </a:r>
            <a:r>
              <a:rPr sz="1600" spc="-1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act</a:t>
            </a:r>
            <a:r>
              <a:rPr sz="1600" spc="-1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as</a:t>
            </a:r>
            <a:r>
              <a:rPr sz="1600" spc="-13" dirty="0">
                <a:latin typeface="Times New Roman" panose="02020603050405020304" pitchFamily="18" charset="0"/>
                <a:cs typeface="Times New Roman" panose="02020603050405020304" pitchFamily="18" charset="0"/>
              </a:rPr>
              <a:t> </a:t>
            </a:r>
            <a:r>
              <a:rPr sz="1600" spc="-77" dirty="0">
                <a:latin typeface="Times New Roman" panose="02020603050405020304" pitchFamily="18" charset="0"/>
                <a:cs typeface="Times New Roman" panose="02020603050405020304" pitchFamily="18" charset="0"/>
              </a:rPr>
              <a:t>a</a:t>
            </a:r>
            <a:r>
              <a:rPr sz="1600" spc="64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clearing</a:t>
            </a:r>
            <a:r>
              <a:rPr sz="1600" spc="-38"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member</a:t>
            </a:r>
            <a:r>
              <a:rPr sz="1600" spc="-32"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a:t>
            </a:r>
            <a:r>
              <a:rPr sz="1600" spc="-38" dirty="0">
                <a:latin typeface="Times New Roman" panose="02020603050405020304" pitchFamily="18" charset="0"/>
                <a:cs typeface="Times New Roman" panose="02020603050405020304" pitchFamily="18" charset="0"/>
              </a:rPr>
              <a:t> </a:t>
            </a:r>
            <a:r>
              <a:rPr sz="1600" spc="-77" dirty="0">
                <a:latin typeface="Times New Roman" panose="02020603050405020304" pitchFamily="18" charset="0"/>
                <a:cs typeface="Times New Roman" panose="02020603050405020304" pitchFamily="18" charset="0"/>
              </a:rPr>
              <a:t>GIFT</a:t>
            </a:r>
            <a:r>
              <a:rPr sz="1600" spc="-32" dirty="0">
                <a:latin typeface="Times New Roman" panose="02020603050405020304" pitchFamily="18" charset="0"/>
                <a:cs typeface="Times New Roman" panose="02020603050405020304" pitchFamily="18" charset="0"/>
              </a:rPr>
              <a:t> </a:t>
            </a:r>
            <a:r>
              <a:rPr sz="1600" spc="-25" dirty="0">
                <a:latin typeface="Times New Roman" panose="02020603050405020304" pitchFamily="18" charset="0"/>
                <a:cs typeface="Times New Roman" panose="02020603050405020304" pitchFamily="18" charset="0"/>
              </a:rPr>
              <a:t>IFSC</a:t>
            </a:r>
            <a:r>
              <a:rPr sz="1600" spc="643" dirty="0">
                <a:latin typeface="Times New Roman" panose="02020603050405020304" pitchFamily="18" charset="0"/>
                <a:cs typeface="Times New Roman" panose="02020603050405020304" pitchFamily="18" charset="0"/>
              </a:rPr>
              <a:t> </a:t>
            </a:r>
            <a:endParaRPr lang="en-IN" sz="1600" spc="643" dirty="0">
              <a:latin typeface="Times New Roman" panose="02020603050405020304" pitchFamily="18" charset="0"/>
              <a:cs typeface="Times New Roman" panose="02020603050405020304" pitchFamily="18" charset="0"/>
            </a:endParaRPr>
          </a:p>
          <a:p>
            <a:pPr marL="302071" indent="-285750" algn="just">
              <a:spcBef>
                <a:spcPts val="437"/>
              </a:spcBef>
              <a:buFont typeface="Arial" panose="020B0604020202020204" pitchFamily="34" charset="0"/>
              <a:buChar char="•"/>
            </a:pPr>
            <a:r>
              <a:rPr sz="1600" dirty="0">
                <a:latin typeface="Times New Roman" panose="02020603050405020304" pitchFamily="18" charset="0"/>
                <a:cs typeface="Times New Roman" panose="02020603050405020304" pitchFamily="18" charset="0"/>
              </a:rPr>
              <a:t>Registration</a:t>
            </a:r>
            <a:r>
              <a:rPr sz="1600" spc="-52" dirty="0">
                <a:latin typeface="Times New Roman" panose="02020603050405020304" pitchFamily="18" charset="0"/>
                <a:cs typeface="Times New Roman" panose="02020603050405020304" pitchFamily="18" charset="0"/>
              </a:rPr>
              <a:t> </a:t>
            </a:r>
            <a:r>
              <a:rPr sz="1600" spc="-32" dirty="0">
                <a:latin typeface="Times New Roman" panose="02020603050405020304" pitchFamily="18" charset="0"/>
                <a:cs typeface="Times New Roman" panose="02020603050405020304" pitchFamily="18" charset="0"/>
              </a:rPr>
              <a:t>Fee</a:t>
            </a:r>
            <a:r>
              <a:rPr sz="1600" spc="-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t>
            </a:r>
            <a:r>
              <a:rPr sz="1600" spc="-45" dirty="0">
                <a:latin typeface="Times New Roman" panose="02020603050405020304" pitchFamily="18" charset="0"/>
                <a:cs typeface="Times New Roman" panose="02020603050405020304" pitchFamily="18" charset="0"/>
              </a:rPr>
              <a:t> $</a:t>
            </a:r>
            <a:r>
              <a:rPr sz="1600" spc="-52" dirty="0">
                <a:latin typeface="Times New Roman" panose="02020603050405020304" pitchFamily="18" charset="0"/>
                <a:cs typeface="Times New Roman" panose="02020603050405020304" pitchFamily="18" charset="0"/>
              </a:rPr>
              <a:t> </a:t>
            </a:r>
            <a:r>
              <a:rPr sz="1600" spc="-13" dirty="0">
                <a:latin typeface="Times New Roman" panose="02020603050405020304" pitchFamily="18" charset="0"/>
                <a:cs typeface="Times New Roman" panose="02020603050405020304" pitchFamily="18" charset="0"/>
              </a:rPr>
              <a:t>1,000</a:t>
            </a:r>
            <a:endParaRPr sz="1600" dirty="0">
              <a:latin typeface="Times New Roman" panose="02020603050405020304" pitchFamily="18" charset="0"/>
              <a:cs typeface="Times New Roman" panose="02020603050405020304" pitchFamily="18" charset="0"/>
            </a:endParaRPr>
          </a:p>
        </p:txBody>
      </p:sp>
      <p:sp>
        <p:nvSpPr>
          <p:cNvPr id="32" name="object 17">
            <a:extLst>
              <a:ext uri="{FF2B5EF4-FFF2-40B4-BE49-F238E27FC236}">
                <a16:creationId xmlns:a16="http://schemas.microsoft.com/office/drawing/2014/main" id="{1D2ED83F-5E53-2EDF-2B93-857D9FA7600C}"/>
              </a:ext>
            </a:extLst>
          </p:cNvPr>
          <p:cNvSpPr txBox="1"/>
          <p:nvPr/>
        </p:nvSpPr>
        <p:spPr>
          <a:xfrm>
            <a:off x="8197550" y="3932629"/>
            <a:ext cx="3148486" cy="2154886"/>
          </a:xfrm>
          <a:prstGeom prst="rect">
            <a:avLst/>
          </a:prstGeom>
        </p:spPr>
        <p:txBody>
          <a:bodyPr vert="horz" wrap="square" lIns="0" tIns="16321" rIns="0" bIns="0" rtlCol="0">
            <a:spAutoFit/>
          </a:bodyPr>
          <a:lstStyle/>
          <a:p>
            <a:pPr marL="16321" marR="6528" algn="just">
              <a:lnSpc>
                <a:spcPct val="125000"/>
              </a:lnSpc>
              <a:spcBef>
                <a:spcPts val="129"/>
              </a:spcBef>
            </a:pPr>
            <a:r>
              <a:rPr sz="1600" b="1" dirty="0">
                <a:latin typeface="Times New Roman"/>
                <a:cs typeface="Times New Roman"/>
              </a:rPr>
              <a:t>Designated</a:t>
            </a:r>
            <a:r>
              <a:rPr sz="1600" b="1" spc="-32" dirty="0">
                <a:latin typeface="Times New Roman"/>
                <a:cs typeface="Times New Roman"/>
              </a:rPr>
              <a:t> </a:t>
            </a:r>
            <a:r>
              <a:rPr sz="1600" b="1" dirty="0">
                <a:latin typeface="Times New Roman"/>
                <a:cs typeface="Times New Roman"/>
              </a:rPr>
              <a:t>Director</a:t>
            </a:r>
            <a:r>
              <a:rPr sz="1600" b="1" spc="-32" dirty="0">
                <a:latin typeface="Times New Roman"/>
                <a:cs typeface="Times New Roman"/>
              </a:rPr>
              <a:t> </a:t>
            </a:r>
            <a:r>
              <a:rPr sz="1600" b="1" spc="123" dirty="0">
                <a:latin typeface="Times New Roman"/>
                <a:cs typeface="Times New Roman"/>
              </a:rPr>
              <a:t>/</a:t>
            </a:r>
            <a:r>
              <a:rPr sz="1600" b="1" spc="-32" dirty="0">
                <a:latin typeface="Times New Roman"/>
                <a:cs typeface="Times New Roman"/>
              </a:rPr>
              <a:t> </a:t>
            </a:r>
            <a:r>
              <a:rPr sz="1600" b="1" spc="-13" dirty="0">
                <a:latin typeface="Times New Roman"/>
                <a:cs typeface="Times New Roman"/>
              </a:rPr>
              <a:t>Compliance</a:t>
            </a:r>
            <a:r>
              <a:rPr sz="1600" b="1" spc="-32" dirty="0">
                <a:latin typeface="Times New Roman"/>
                <a:cs typeface="Times New Roman"/>
              </a:rPr>
              <a:t> </a:t>
            </a:r>
            <a:r>
              <a:rPr sz="1600" b="1" spc="-13" dirty="0">
                <a:latin typeface="Times New Roman"/>
                <a:cs typeface="Times New Roman"/>
              </a:rPr>
              <a:t>Officer</a:t>
            </a:r>
            <a:r>
              <a:rPr sz="1600" b="1" spc="643" dirty="0">
                <a:latin typeface="Times New Roman"/>
                <a:cs typeface="Times New Roman"/>
              </a:rPr>
              <a:t> </a:t>
            </a:r>
            <a:endParaRPr lang="en-IN" sz="1600" b="1" spc="643" dirty="0">
              <a:latin typeface="Times New Roman"/>
              <a:cs typeface="Times New Roman"/>
            </a:endParaRPr>
          </a:p>
          <a:p>
            <a:pPr marL="16321" marR="6528" algn="just">
              <a:lnSpc>
                <a:spcPct val="125000"/>
              </a:lnSpc>
              <a:spcBef>
                <a:spcPts val="129"/>
              </a:spcBef>
            </a:pPr>
            <a:r>
              <a:rPr sz="1600" dirty="0">
                <a:latin typeface="Times New Roman"/>
                <a:cs typeface="Times New Roman"/>
              </a:rPr>
              <a:t>The</a:t>
            </a:r>
            <a:r>
              <a:rPr sz="1600" spc="13" dirty="0">
                <a:latin typeface="Times New Roman"/>
                <a:cs typeface="Times New Roman"/>
              </a:rPr>
              <a:t> </a:t>
            </a:r>
            <a:r>
              <a:rPr sz="1600" dirty="0">
                <a:latin typeface="Times New Roman"/>
                <a:cs typeface="Times New Roman"/>
              </a:rPr>
              <a:t>branch</a:t>
            </a:r>
            <a:r>
              <a:rPr sz="1600" spc="13" dirty="0">
                <a:latin typeface="Times New Roman"/>
                <a:cs typeface="Times New Roman"/>
              </a:rPr>
              <a:t> </a:t>
            </a:r>
            <a:r>
              <a:rPr sz="1600" dirty="0">
                <a:latin typeface="Times New Roman"/>
                <a:cs typeface="Times New Roman"/>
              </a:rPr>
              <a:t>is</a:t>
            </a:r>
            <a:r>
              <a:rPr sz="1600" spc="19" dirty="0">
                <a:latin typeface="Times New Roman"/>
                <a:cs typeface="Times New Roman"/>
              </a:rPr>
              <a:t> </a:t>
            </a:r>
            <a:r>
              <a:rPr sz="1600" dirty="0">
                <a:latin typeface="Times New Roman"/>
                <a:cs typeface="Times New Roman"/>
              </a:rPr>
              <a:t>required</a:t>
            </a:r>
            <a:r>
              <a:rPr sz="1600" spc="13" dirty="0">
                <a:latin typeface="Times New Roman"/>
                <a:cs typeface="Times New Roman"/>
              </a:rPr>
              <a:t> </a:t>
            </a:r>
            <a:r>
              <a:rPr sz="1600" dirty="0">
                <a:latin typeface="Times New Roman"/>
                <a:cs typeface="Times New Roman"/>
              </a:rPr>
              <a:t>to</a:t>
            </a:r>
            <a:r>
              <a:rPr sz="1600" spc="13" dirty="0">
                <a:latin typeface="Times New Roman"/>
                <a:cs typeface="Times New Roman"/>
              </a:rPr>
              <a:t> </a:t>
            </a:r>
            <a:r>
              <a:rPr sz="1600" dirty="0">
                <a:latin typeface="Times New Roman"/>
                <a:cs typeface="Times New Roman"/>
              </a:rPr>
              <a:t>have</a:t>
            </a:r>
            <a:r>
              <a:rPr sz="1600" spc="19" dirty="0">
                <a:latin typeface="Times New Roman"/>
                <a:cs typeface="Times New Roman"/>
              </a:rPr>
              <a:t> </a:t>
            </a:r>
            <a:r>
              <a:rPr sz="1600" dirty="0">
                <a:latin typeface="Times New Roman"/>
                <a:cs typeface="Times New Roman"/>
              </a:rPr>
              <a:t>a</a:t>
            </a:r>
            <a:r>
              <a:rPr sz="1600" spc="13" dirty="0">
                <a:latin typeface="Times New Roman"/>
                <a:cs typeface="Times New Roman"/>
              </a:rPr>
              <a:t> </a:t>
            </a:r>
            <a:r>
              <a:rPr sz="1600" spc="-13" dirty="0">
                <a:latin typeface="Times New Roman"/>
                <a:cs typeface="Times New Roman"/>
              </a:rPr>
              <a:t>designated</a:t>
            </a:r>
            <a:r>
              <a:rPr sz="1600" spc="643" dirty="0">
                <a:latin typeface="Times New Roman"/>
                <a:cs typeface="Times New Roman"/>
              </a:rPr>
              <a:t> </a:t>
            </a:r>
            <a:r>
              <a:rPr sz="1600" dirty="0">
                <a:latin typeface="Times New Roman"/>
                <a:cs typeface="Times New Roman"/>
              </a:rPr>
              <a:t>director</a:t>
            </a:r>
            <a:r>
              <a:rPr sz="1600" spc="186" dirty="0">
                <a:latin typeface="Times New Roman"/>
                <a:cs typeface="Times New Roman"/>
              </a:rPr>
              <a:t> </a:t>
            </a:r>
            <a:r>
              <a:rPr sz="1600" spc="77" dirty="0">
                <a:latin typeface="Times New Roman"/>
                <a:cs typeface="Times New Roman"/>
              </a:rPr>
              <a:t>/</a:t>
            </a:r>
            <a:r>
              <a:rPr sz="1600" spc="186" dirty="0">
                <a:latin typeface="Times New Roman"/>
                <a:cs typeface="Times New Roman"/>
              </a:rPr>
              <a:t> </a:t>
            </a:r>
            <a:r>
              <a:rPr sz="1600" dirty="0">
                <a:latin typeface="Times New Roman"/>
                <a:cs typeface="Times New Roman"/>
              </a:rPr>
              <a:t>compliance</a:t>
            </a:r>
            <a:r>
              <a:rPr sz="1600" spc="192" dirty="0">
                <a:latin typeface="Times New Roman"/>
                <a:cs typeface="Times New Roman"/>
              </a:rPr>
              <a:t> </a:t>
            </a:r>
            <a:r>
              <a:rPr sz="1600" dirty="0">
                <a:latin typeface="Times New Roman"/>
                <a:cs typeface="Times New Roman"/>
              </a:rPr>
              <a:t>officer</a:t>
            </a:r>
            <a:r>
              <a:rPr sz="1600" spc="186" dirty="0">
                <a:latin typeface="Times New Roman"/>
                <a:cs typeface="Times New Roman"/>
              </a:rPr>
              <a:t> </a:t>
            </a:r>
            <a:r>
              <a:rPr sz="1600" dirty="0">
                <a:latin typeface="Times New Roman"/>
                <a:cs typeface="Times New Roman"/>
              </a:rPr>
              <a:t>for</a:t>
            </a:r>
            <a:r>
              <a:rPr sz="1600" spc="192" dirty="0">
                <a:latin typeface="Times New Roman"/>
                <a:cs typeface="Times New Roman"/>
              </a:rPr>
              <a:t> </a:t>
            </a:r>
            <a:r>
              <a:rPr sz="1600" spc="-13" dirty="0">
                <a:latin typeface="Times New Roman"/>
                <a:cs typeface="Times New Roman"/>
              </a:rPr>
              <a:t>ensuring</a:t>
            </a:r>
            <a:r>
              <a:rPr sz="1600" spc="643" dirty="0">
                <a:latin typeface="Times New Roman"/>
                <a:cs typeface="Times New Roman"/>
              </a:rPr>
              <a:t> </a:t>
            </a:r>
            <a:r>
              <a:rPr sz="1600" dirty="0">
                <a:latin typeface="Times New Roman"/>
                <a:cs typeface="Times New Roman"/>
              </a:rPr>
              <a:t>timely</a:t>
            </a:r>
            <a:r>
              <a:rPr sz="1600" spc="276" dirty="0">
                <a:latin typeface="Times New Roman"/>
                <a:cs typeface="Times New Roman"/>
              </a:rPr>
              <a:t>  </a:t>
            </a:r>
            <a:r>
              <a:rPr sz="1600" dirty="0">
                <a:latin typeface="Times New Roman"/>
                <a:cs typeface="Times New Roman"/>
              </a:rPr>
              <a:t>execution</a:t>
            </a:r>
            <a:r>
              <a:rPr sz="1600" spc="276" dirty="0">
                <a:latin typeface="Times New Roman"/>
                <a:cs typeface="Times New Roman"/>
              </a:rPr>
              <a:t>  </a:t>
            </a:r>
            <a:r>
              <a:rPr sz="1600" dirty="0">
                <a:latin typeface="Times New Roman"/>
                <a:cs typeface="Times New Roman"/>
              </a:rPr>
              <a:t>of</a:t>
            </a:r>
            <a:r>
              <a:rPr sz="1600" spc="283" dirty="0">
                <a:latin typeface="Times New Roman"/>
                <a:cs typeface="Times New Roman"/>
              </a:rPr>
              <a:t>  </a:t>
            </a:r>
            <a:r>
              <a:rPr sz="1600" dirty="0">
                <a:latin typeface="Times New Roman"/>
                <a:cs typeface="Times New Roman"/>
              </a:rPr>
              <a:t>compliance</a:t>
            </a:r>
            <a:r>
              <a:rPr sz="1600" spc="276" dirty="0">
                <a:latin typeface="Times New Roman"/>
                <a:cs typeface="Times New Roman"/>
              </a:rPr>
              <a:t>  </a:t>
            </a:r>
            <a:r>
              <a:rPr sz="1600" spc="-32" dirty="0">
                <a:latin typeface="Times New Roman"/>
                <a:cs typeface="Times New Roman"/>
              </a:rPr>
              <a:t>and</a:t>
            </a:r>
            <a:r>
              <a:rPr sz="1600" spc="643" dirty="0">
                <a:latin typeface="Times New Roman"/>
                <a:cs typeface="Times New Roman"/>
              </a:rPr>
              <a:t> </a:t>
            </a:r>
            <a:r>
              <a:rPr sz="1600" dirty="0">
                <a:latin typeface="Times New Roman"/>
                <a:cs typeface="Times New Roman"/>
              </a:rPr>
              <a:t>regulatory</a:t>
            </a:r>
            <a:r>
              <a:rPr sz="1600" spc="32" dirty="0">
                <a:latin typeface="Times New Roman"/>
                <a:cs typeface="Times New Roman"/>
              </a:rPr>
              <a:t> </a:t>
            </a:r>
            <a:r>
              <a:rPr sz="1600" dirty="0">
                <a:latin typeface="Times New Roman"/>
                <a:cs typeface="Times New Roman"/>
              </a:rPr>
              <a:t>reporting</a:t>
            </a:r>
            <a:r>
              <a:rPr sz="1600" spc="32" dirty="0">
                <a:latin typeface="Times New Roman"/>
                <a:cs typeface="Times New Roman"/>
              </a:rPr>
              <a:t> </a:t>
            </a:r>
            <a:r>
              <a:rPr sz="1600" spc="-13" dirty="0">
                <a:latin typeface="Times New Roman"/>
                <a:cs typeface="Times New Roman"/>
              </a:rPr>
              <a:t>functions</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A37F5B5F-8F91-6347-CEF6-EEAE48DD1948}"/>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5EF54A51-491D-9FD2-A624-33459FE7EEFB}"/>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AE09AB36-708B-E2C2-1111-DD9EE8313A5C}"/>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37</a:t>
            </a:fld>
            <a:endParaRPr lang="en-US" altLang="en-US" dirty="0">
              <a:solidFill>
                <a:srgbClr val="000000"/>
              </a:solidFill>
            </a:endParaRPr>
          </a:p>
        </p:txBody>
      </p:sp>
    </p:spTree>
    <p:extLst>
      <p:ext uri="{BB962C8B-B14F-4D97-AF65-F5344CB8AC3E}">
        <p14:creationId xmlns:p14="http://schemas.microsoft.com/office/powerpoint/2010/main" val="24791223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07AB017E-A64D-0151-CE94-2D1C1FCC8898}"/>
              </a:ext>
            </a:extLst>
          </p:cNvPr>
          <p:cNvSpPr txBox="1"/>
          <p:nvPr/>
        </p:nvSpPr>
        <p:spPr>
          <a:xfrm>
            <a:off x="587829" y="494522"/>
            <a:ext cx="11447301" cy="523220"/>
          </a:xfrm>
          <a:prstGeom prst="rect">
            <a:avLst/>
          </a:prstGeom>
          <a:noFill/>
        </p:spPr>
        <p:txBody>
          <a:bodyPr wrap="none" rtlCol="0">
            <a:spAutoFit/>
          </a:bodyPr>
          <a:lstStyle/>
          <a:p>
            <a:r>
              <a:rPr lang="en-US" sz="2800" b="1" dirty="0">
                <a:solidFill>
                  <a:srgbClr val="113475"/>
                </a:solidFill>
                <a:latin typeface="Times New Roman"/>
                <a:cs typeface="Times New Roman"/>
              </a:rPr>
              <a:t>Membership of stock exchanges and clearing corporations in GIFT IFSC </a:t>
            </a:r>
            <a:endParaRPr lang="en-IN" sz="2800" b="1" dirty="0">
              <a:solidFill>
                <a:srgbClr val="113475"/>
              </a:solidFill>
              <a:latin typeface="Times New Roman"/>
              <a:cs typeface="Times New Roman"/>
            </a:endParaRPr>
          </a:p>
        </p:txBody>
      </p:sp>
      <p:sp>
        <p:nvSpPr>
          <p:cNvPr id="21" name="TextBox 20">
            <a:extLst>
              <a:ext uri="{FF2B5EF4-FFF2-40B4-BE49-F238E27FC236}">
                <a16:creationId xmlns:a16="http://schemas.microsoft.com/office/drawing/2014/main" id="{36815A89-21C7-305B-ACFF-D06963E0BC25}"/>
              </a:ext>
            </a:extLst>
          </p:cNvPr>
          <p:cNvSpPr txBox="1"/>
          <p:nvPr/>
        </p:nvSpPr>
        <p:spPr>
          <a:xfrm>
            <a:off x="681133" y="1156994"/>
            <a:ext cx="6200928" cy="408894"/>
          </a:xfrm>
          <a:prstGeom prst="rect">
            <a:avLst/>
          </a:prstGeom>
          <a:noFill/>
        </p:spPr>
        <p:txBody>
          <a:bodyPr wrap="none" rtlCol="0">
            <a:spAutoFit/>
          </a:bodyPr>
          <a:lstStyle/>
          <a:p>
            <a:r>
              <a:rPr lang="en-US" sz="2057" b="1" dirty="0">
                <a:solidFill>
                  <a:srgbClr val="EB8B00"/>
                </a:solidFill>
                <a:latin typeface="Times New Roman"/>
                <a:cs typeface="Times New Roman"/>
              </a:rPr>
              <a:t>Fee, deposits, and net-worth requirements for entities</a:t>
            </a:r>
            <a:endParaRPr lang="en-IN" sz="2057" b="1" dirty="0">
              <a:solidFill>
                <a:srgbClr val="EB8B00"/>
              </a:solidFill>
              <a:latin typeface="Times New Roman"/>
              <a:cs typeface="Times New Roman"/>
            </a:endParaRPr>
          </a:p>
        </p:txBody>
      </p:sp>
      <p:graphicFrame>
        <p:nvGraphicFramePr>
          <p:cNvPr id="23" name="Table 22">
            <a:extLst>
              <a:ext uri="{FF2B5EF4-FFF2-40B4-BE49-F238E27FC236}">
                <a16:creationId xmlns:a16="http://schemas.microsoft.com/office/drawing/2014/main" id="{C1519BF0-7CE5-6639-78FF-BD7C28396573}"/>
              </a:ext>
            </a:extLst>
          </p:cNvPr>
          <p:cNvGraphicFramePr>
            <a:graphicFrameLocks noGrp="1"/>
          </p:cNvGraphicFramePr>
          <p:nvPr>
            <p:extLst>
              <p:ext uri="{D42A27DB-BD31-4B8C-83A1-F6EECF244321}">
                <p14:modId xmlns:p14="http://schemas.microsoft.com/office/powerpoint/2010/main" val="177399281"/>
              </p:ext>
            </p:extLst>
          </p:nvPr>
        </p:nvGraphicFramePr>
        <p:xfrm>
          <a:off x="674914" y="1903446"/>
          <a:ext cx="10842172" cy="4252839"/>
        </p:xfrm>
        <a:graphic>
          <a:graphicData uri="http://schemas.openxmlformats.org/drawingml/2006/table">
            <a:tbl>
              <a:tblPr>
                <a:tableStyleId>{5C22544A-7EE6-4342-B048-85BDC9FD1C3A}</a:tableStyleId>
              </a:tblPr>
              <a:tblGrid>
                <a:gridCol w="1599058">
                  <a:extLst>
                    <a:ext uri="{9D8B030D-6E8A-4147-A177-3AD203B41FA5}">
                      <a16:colId xmlns:a16="http://schemas.microsoft.com/office/drawing/2014/main" val="3794883853"/>
                    </a:ext>
                  </a:extLst>
                </a:gridCol>
                <a:gridCol w="1682208">
                  <a:extLst>
                    <a:ext uri="{9D8B030D-6E8A-4147-A177-3AD203B41FA5}">
                      <a16:colId xmlns:a16="http://schemas.microsoft.com/office/drawing/2014/main" val="2813728965"/>
                    </a:ext>
                  </a:extLst>
                </a:gridCol>
                <a:gridCol w="1352938">
                  <a:extLst>
                    <a:ext uri="{9D8B030D-6E8A-4147-A177-3AD203B41FA5}">
                      <a16:colId xmlns:a16="http://schemas.microsoft.com/office/drawing/2014/main" val="3939959548"/>
                    </a:ext>
                  </a:extLst>
                </a:gridCol>
                <a:gridCol w="1212980">
                  <a:extLst>
                    <a:ext uri="{9D8B030D-6E8A-4147-A177-3AD203B41FA5}">
                      <a16:colId xmlns:a16="http://schemas.microsoft.com/office/drawing/2014/main" val="676536211"/>
                    </a:ext>
                  </a:extLst>
                </a:gridCol>
                <a:gridCol w="1390261">
                  <a:extLst>
                    <a:ext uri="{9D8B030D-6E8A-4147-A177-3AD203B41FA5}">
                      <a16:colId xmlns:a16="http://schemas.microsoft.com/office/drawing/2014/main" val="555434165"/>
                    </a:ext>
                  </a:extLst>
                </a:gridCol>
                <a:gridCol w="1138335">
                  <a:extLst>
                    <a:ext uri="{9D8B030D-6E8A-4147-A177-3AD203B41FA5}">
                      <a16:colId xmlns:a16="http://schemas.microsoft.com/office/drawing/2014/main" val="2573939594"/>
                    </a:ext>
                  </a:extLst>
                </a:gridCol>
                <a:gridCol w="1082351">
                  <a:extLst>
                    <a:ext uri="{9D8B030D-6E8A-4147-A177-3AD203B41FA5}">
                      <a16:colId xmlns:a16="http://schemas.microsoft.com/office/drawing/2014/main" val="4274958042"/>
                    </a:ext>
                  </a:extLst>
                </a:gridCol>
                <a:gridCol w="1384041">
                  <a:extLst>
                    <a:ext uri="{9D8B030D-6E8A-4147-A177-3AD203B41FA5}">
                      <a16:colId xmlns:a16="http://schemas.microsoft.com/office/drawing/2014/main" val="3352431257"/>
                    </a:ext>
                  </a:extLst>
                </a:gridCol>
              </a:tblGrid>
              <a:tr h="688316">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Types of membership</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Application processing fee ($)</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gridSpan="2">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Annual membership fee ($)</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hMerge="1">
                  <a:txBody>
                    <a:bodyPr/>
                    <a:lstStyle/>
                    <a:p>
                      <a:endParaRPr lang="en-IN"/>
                    </a:p>
                  </a:txBody>
                  <a:tcPr/>
                </a:tc>
                <a:tc gridSpan="2">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Interest-free deposit (Refundable) ($)</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hMerge="1">
                  <a:txBody>
                    <a:bodyPr/>
                    <a:lstStyle/>
                    <a:p>
                      <a:endParaRPr lang="en-IN"/>
                    </a:p>
                  </a:txBody>
                  <a:tcP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Total deposit ($)</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Net-worth requirements ($)</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extLst>
                  <a:ext uri="{0D108BD9-81ED-4DB2-BD59-A6C34878D82A}">
                    <a16:rowId xmlns:a16="http://schemas.microsoft.com/office/drawing/2014/main" val="2627743298"/>
                  </a:ext>
                </a:extLst>
              </a:tr>
              <a:tr h="688316">
                <a:tc>
                  <a:txBody>
                    <a:bodyPr/>
                    <a:lstStyle/>
                    <a:p>
                      <a:pPr algn="ctr" fontAlgn="ct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r>
                        <a:rPr lang="en-IN" sz="1600" b="0" u="none" strike="noStrike" dirty="0">
                          <a:effectLst/>
                          <a:latin typeface="Times New Roman" panose="02020603050405020304" pitchFamily="18" charset="0"/>
                          <a:cs typeface="Times New Roman" panose="02020603050405020304" pitchFamily="18" charset="0"/>
                        </a:rPr>
                        <a:t>Exchange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r>
                        <a:rPr lang="en-IN" sz="1600" b="0" u="none" strike="noStrike" dirty="0">
                          <a:effectLst/>
                          <a:latin typeface="Times New Roman" panose="02020603050405020304" pitchFamily="18" charset="0"/>
                          <a:cs typeface="Times New Roman" panose="02020603050405020304" pitchFamily="18" charset="0"/>
                        </a:rPr>
                        <a:t>Clearing Corporation</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r>
                        <a:rPr lang="en-IN" sz="1600" b="0" u="none" strike="noStrike" dirty="0">
                          <a:effectLst/>
                          <a:latin typeface="Times New Roman" panose="02020603050405020304" pitchFamily="18" charset="0"/>
                          <a:cs typeface="Times New Roman" panose="02020603050405020304" pitchFamily="18" charset="0"/>
                        </a:rPr>
                        <a:t>Exchange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r>
                        <a:rPr lang="en-IN" sz="1600" b="0" u="none" strike="noStrike" dirty="0">
                          <a:effectLst/>
                          <a:latin typeface="Times New Roman" panose="02020603050405020304" pitchFamily="18" charset="0"/>
                          <a:cs typeface="Times New Roman" panose="02020603050405020304" pitchFamily="18" charset="0"/>
                        </a:rPr>
                        <a:t>Clearing Corporation (India ICC)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ctr" fontAlgn="ct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extLst>
                  <a:ext uri="{0D108BD9-81ED-4DB2-BD59-A6C34878D82A}">
                    <a16:rowId xmlns:a16="http://schemas.microsoft.com/office/drawing/2014/main" val="2350350433"/>
                  </a:ext>
                </a:extLst>
              </a:tr>
              <a:tr h="617239">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Trading member</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500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3,000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10,000 - 15,000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10,000 - 15,000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                      1,35,000 </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extLst>
                  <a:ext uri="{0D108BD9-81ED-4DB2-BD59-A6C34878D82A}">
                    <a16:rowId xmlns:a16="http://schemas.microsoft.com/office/drawing/2014/main" val="2718080021"/>
                  </a:ext>
                </a:extLst>
              </a:tr>
              <a:tr h="688316">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Trading member and Self-clearing member</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500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3,000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10,000 - 15,000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75,000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85,000 - 90,000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6,75,000-7,50,000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extLst>
                  <a:ext uri="{0D108BD9-81ED-4DB2-BD59-A6C34878D82A}">
                    <a16:rowId xmlns:a16="http://schemas.microsoft.com/office/drawing/2014/main" val="1402057498"/>
                  </a:ext>
                </a:extLst>
              </a:tr>
              <a:tr h="688316">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Trading member and Clearing member</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500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3,000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10,000 - 15,000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75,000 - 85,000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85,000 - 1,00,000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13,50,000 - 15,00,000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extLst>
                  <a:ext uri="{0D108BD9-81ED-4DB2-BD59-A6C34878D82A}">
                    <a16:rowId xmlns:a16="http://schemas.microsoft.com/office/drawing/2014/main" val="3385105319"/>
                  </a:ext>
                </a:extLst>
              </a:tr>
              <a:tr h="688316">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Professional clearing member</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500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1,00,000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                          1,00,000 </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tc>
                  <a:txBody>
                    <a:bodyPr/>
                    <a:lstStyle/>
                    <a:p>
                      <a:pPr algn="r" fontAlgn="ctr"/>
                      <a:r>
                        <a:rPr lang="en-IN" sz="1600" u="none" strike="noStrike" dirty="0">
                          <a:effectLst/>
                          <a:latin typeface="Times New Roman" panose="02020603050405020304" pitchFamily="18" charset="0"/>
                          <a:cs typeface="Times New Roman" panose="02020603050405020304" pitchFamily="18" charset="0"/>
                        </a:rPr>
                        <a:t>13,50,000 - 15,00,000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301" marR="5301" marT="5301" marB="0" anchor="ctr"/>
                </a:tc>
                <a:extLst>
                  <a:ext uri="{0D108BD9-81ED-4DB2-BD59-A6C34878D82A}">
                    <a16:rowId xmlns:a16="http://schemas.microsoft.com/office/drawing/2014/main" val="3371543160"/>
                  </a:ext>
                </a:extLst>
              </a:tr>
            </a:tbl>
          </a:graphicData>
        </a:graphic>
      </p:graphicFrame>
      <p:sp>
        <p:nvSpPr>
          <p:cNvPr id="2" name="Date Placeholder 1">
            <a:extLst>
              <a:ext uri="{FF2B5EF4-FFF2-40B4-BE49-F238E27FC236}">
                <a16:creationId xmlns:a16="http://schemas.microsoft.com/office/drawing/2014/main" id="{0D0060D8-B475-388F-2E1E-3FDB5BD31599}"/>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E24790DB-7AED-0817-ABBB-779CCCB3B53C}"/>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1D95390F-E6CA-1AB6-62F4-B08FC6A9534A}"/>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38</a:t>
            </a:fld>
            <a:endParaRPr lang="en-US" altLang="en-US" dirty="0">
              <a:solidFill>
                <a:srgbClr val="000000"/>
              </a:solidFill>
            </a:endParaRPr>
          </a:p>
        </p:txBody>
      </p:sp>
    </p:spTree>
    <p:extLst>
      <p:ext uri="{BB962C8B-B14F-4D97-AF65-F5344CB8AC3E}">
        <p14:creationId xmlns:p14="http://schemas.microsoft.com/office/powerpoint/2010/main" val="35917128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812303" y="3009095"/>
            <a:ext cx="4285462" cy="0"/>
          </a:xfrm>
          <a:custGeom>
            <a:avLst/>
            <a:gdLst/>
            <a:ahLst/>
            <a:cxnLst/>
            <a:rect l="l" t="t" r="r" b="b"/>
            <a:pathLst>
              <a:path w="2532379">
                <a:moveTo>
                  <a:pt x="0" y="0"/>
                </a:moveTo>
                <a:lnTo>
                  <a:pt x="2532078" y="0"/>
                </a:lnTo>
              </a:path>
            </a:pathLst>
          </a:custGeom>
          <a:ln w="19050">
            <a:solidFill>
              <a:srgbClr val="97999D"/>
            </a:solidFill>
            <a:prstDash val="sysDash"/>
          </a:ln>
        </p:spPr>
        <p:txBody>
          <a:bodyPr wrap="square" lIns="0" tIns="0" rIns="0" bIns="0" rtlCol="0"/>
          <a:lstStyle/>
          <a:p>
            <a:endParaRPr sz="1634" dirty="0"/>
          </a:p>
        </p:txBody>
      </p:sp>
      <p:grpSp>
        <p:nvGrpSpPr>
          <p:cNvPr id="3" name="object 3"/>
          <p:cNvGrpSpPr/>
          <p:nvPr/>
        </p:nvGrpSpPr>
        <p:grpSpPr>
          <a:xfrm>
            <a:off x="680418" y="4604896"/>
            <a:ext cx="10783501" cy="1945193"/>
            <a:chOff x="666097" y="3835023"/>
            <a:chExt cx="6372225" cy="1752600"/>
          </a:xfrm>
        </p:grpSpPr>
        <p:sp>
          <p:nvSpPr>
            <p:cNvPr id="4" name="object 4"/>
            <p:cNvSpPr/>
            <p:nvPr/>
          </p:nvSpPr>
          <p:spPr>
            <a:xfrm>
              <a:off x="666097" y="3835023"/>
              <a:ext cx="6372225" cy="1752600"/>
            </a:xfrm>
            <a:custGeom>
              <a:avLst/>
              <a:gdLst/>
              <a:ahLst/>
              <a:cxnLst/>
              <a:rect l="l" t="t" r="r" b="b"/>
              <a:pathLst>
                <a:path w="6372225" h="1752600">
                  <a:moveTo>
                    <a:pt x="133350" y="19050"/>
                  </a:moveTo>
                  <a:lnTo>
                    <a:pt x="76200" y="19050"/>
                  </a:lnTo>
                  <a:lnTo>
                    <a:pt x="76200" y="0"/>
                  </a:lnTo>
                  <a:lnTo>
                    <a:pt x="133350" y="0"/>
                  </a:lnTo>
                  <a:lnTo>
                    <a:pt x="133350" y="19050"/>
                  </a:lnTo>
                  <a:close/>
                </a:path>
                <a:path w="6372225" h="1752600">
                  <a:moveTo>
                    <a:pt x="209550" y="19050"/>
                  </a:moveTo>
                  <a:lnTo>
                    <a:pt x="152400" y="19050"/>
                  </a:lnTo>
                  <a:lnTo>
                    <a:pt x="152400" y="0"/>
                  </a:lnTo>
                  <a:lnTo>
                    <a:pt x="209550" y="0"/>
                  </a:lnTo>
                  <a:lnTo>
                    <a:pt x="209550" y="19050"/>
                  </a:lnTo>
                  <a:close/>
                </a:path>
                <a:path w="6372225" h="1752600">
                  <a:moveTo>
                    <a:pt x="285750" y="19050"/>
                  </a:moveTo>
                  <a:lnTo>
                    <a:pt x="228600" y="19050"/>
                  </a:lnTo>
                  <a:lnTo>
                    <a:pt x="228600" y="0"/>
                  </a:lnTo>
                  <a:lnTo>
                    <a:pt x="285750" y="0"/>
                  </a:lnTo>
                  <a:lnTo>
                    <a:pt x="285750" y="19050"/>
                  </a:lnTo>
                  <a:close/>
                </a:path>
                <a:path w="6372225" h="1752600">
                  <a:moveTo>
                    <a:pt x="361950" y="19050"/>
                  </a:moveTo>
                  <a:lnTo>
                    <a:pt x="304800" y="19050"/>
                  </a:lnTo>
                  <a:lnTo>
                    <a:pt x="304800" y="0"/>
                  </a:lnTo>
                  <a:lnTo>
                    <a:pt x="361950" y="0"/>
                  </a:lnTo>
                  <a:lnTo>
                    <a:pt x="361950" y="19050"/>
                  </a:lnTo>
                  <a:close/>
                </a:path>
                <a:path w="6372225" h="1752600">
                  <a:moveTo>
                    <a:pt x="438150" y="19050"/>
                  </a:moveTo>
                  <a:lnTo>
                    <a:pt x="381000" y="19050"/>
                  </a:lnTo>
                  <a:lnTo>
                    <a:pt x="381000" y="0"/>
                  </a:lnTo>
                  <a:lnTo>
                    <a:pt x="438150" y="0"/>
                  </a:lnTo>
                  <a:lnTo>
                    <a:pt x="438150" y="19050"/>
                  </a:lnTo>
                  <a:close/>
                </a:path>
                <a:path w="6372225" h="1752600">
                  <a:moveTo>
                    <a:pt x="514350" y="19050"/>
                  </a:moveTo>
                  <a:lnTo>
                    <a:pt x="457200" y="19050"/>
                  </a:lnTo>
                  <a:lnTo>
                    <a:pt x="457200" y="0"/>
                  </a:lnTo>
                  <a:lnTo>
                    <a:pt x="514350" y="0"/>
                  </a:lnTo>
                  <a:lnTo>
                    <a:pt x="514350" y="19050"/>
                  </a:lnTo>
                  <a:close/>
                </a:path>
                <a:path w="6372225" h="1752600">
                  <a:moveTo>
                    <a:pt x="590550" y="19050"/>
                  </a:moveTo>
                  <a:lnTo>
                    <a:pt x="533400" y="19050"/>
                  </a:lnTo>
                  <a:lnTo>
                    <a:pt x="533400" y="0"/>
                  </a:lnTo>
                  <a:lnTo>
                    <a:pt x="590550" y="0"/>
                  </a:lnTo>
                  <a:lnTo>
                    <a:pt x="590550" y="19050"/>
                  </a:lnTo>
                  <a:close/>
                </a:path>
                <a:path w="6372225" h="1752600">
                  <a:moveTo>
                    <a:pt x="666750" y="19050"/>
                  </a:moveTo>
                  <a:lnTo>
                    <a:pt x="609600" y="19050"/>
                  </a:lnTo>
                  <a:lnTo>
                    <a:pt x="609600" y="0"/>
                  </a:lnTo>
                  <a:lnTo>
                    <a:pt x="666750" y="0"/>
                  </a:lnTo>
                  <a:lnTo>
                    <a:pt x="666750" y="19050"/>
                  </a:lnTo>
                  <a:close/>
                </a:path>
                <a:path w="6372225" h="1752600">
                  <a:moveTo>
                    <a:pt x="742950" y="19050"/>
                  </a:moveTo>
                  <a:lnTo>
                    <a:pt x="685800" y="19050"/>
                  </a:lnTo>
                  <a:lnTo>
                    <a:pt x="685800" y="0"/>
                  </a:lnTo>
                  <a:lnTo>
                    <a:pt x="742950" y="0"/>
                  </a:lnTo>
                  <a:lnTo>
                    <a:pt x="742950" y="19050"/>
                  </a:lnTo>
                  <a:close/>
                </a:path>
                <a:path w="6372225" h="1752600">
                  <a:moveTo>
                    <a:pt x="819150" y="19050"/>
                  </a:moveTo>
                  <a:lnTo>
                    <a:pt x="762000" y="19050"/>
                  </a:lnTo>
                  <a:lnTo>
                    <a:pt x="762000" y="0"/>
                  </a:lnTo>
                  <a:lnTo>
                    <a:pt x="819150" y="0"/>
                  </a:lnTo>
                  <a:lnTo>
                    <a:pt x="819150" y="19050"/>
                  </a:lnTo>
                  <a:close/>
                </a:path>
                <a:path w="6372225" h="1752600">
                  <a:moveTo>
                    <a:pt x="895350" y="19050"/>
                  </a:moveTo>
                  <a:lnTo>
                    <a:pt x="838200" y="19050"/>
                  </a:lnTo>
                  <a:lnTo>
                    <a:pt x="838200" y="0"/>
                  </a:lnTo>
                  <a:lnTo>
                    <a:pt x="895350" y="0"/>
                  </a:lnTo>
                  <a:lnTo>
                    <a:pt x="895350" y="19050"/>
                  </a:lnTo>
                  <a:close/>
                </a:path>
                <a:path w="6372225" h="1752600">
                  <a:moveTo>
                    <a:pt x="971550" y="19050"/>
                  </a:moveTo>
                  <a:lnTo>
                    <a:pt x="914400" y="19050"/>
                  </a:lnTo>
                  <a:lnTo>
                    <a:pt x="914400" y="0"/>
                  </a:lnTo>
                  <a:lnTo>
                    <a:pt x="971550" y="0"/>
                  </a:lnTo>
                  <a:lnTo>
                    <a:pt x="971550" y="19050"/>
                  </a:lnTo>
                  <a:close/>
                </a:path>
                <a:path w="6372225" h="1752600">
                  <a:moveTo>
                    <a:pt x="1047750" y="19050"/>
                  </a:moveTo>
                  <a:lnTo>
                    <a:pt x="990600" y="19050"/>
                  </a:lnTo>
                  <a:lnTo>
                    <a:pt x="990600" y="0"/>
                  </a:lnTo>
                  <a:lnTo>
                    <a:pt x="1047750" y="0"/>
                  </a:lnTo>
                  <a:lnTo>
                    <a:pt x="1047750" y="19050"/>
                  </a:lnTo>
                  <a:close/>
                </a:path>
                <a:path w="6372225" h="1752600">
                  <a:moveTo>
                    <a:pt x="1123950" y="19050"/>
                  </a:moveTo>
                  <a:lnTo>
                    <a:pt x="1066800" y="19050"/>
                  </a:lnTo>
                  <a:lnTo>
                    <a:pt x="1066800" y="0"/>
                  </a:lnTo>
                  <a:lnTo>
                    <a:pt x="1123950" y="0"/>
                  </a:lnTo>
                  <a:lnTo>
                    <a:pt x="1123950" y="19050"/>
                  </a:lnTo>
                  <a:close/>
                </a:path>
                <a:path w="6372225" h="1752600">
                  <a:moveTo>
                    <a:pt x="1200150" y="19050"/>
                  </a:moveTo>
                  <a:lnTo>
                    <a:pt x="1143000" y="19050"/>
                  </a:lnTo>
                  <a:lnTo>
                    <a:pt x="1143000" y="0"/>
                  </a:lnTo>
                  <a:lnTo>
                    <a:pt x="1200150" y="0"/>
                  </a:lnTo>
                  <a:lnTo>
                    <a:pt x="1200150" y="19050"/>
                  </a:lnTo>
                  <a:close/>
                </a:path>
                <a:path w="6372225" h="1752600">
                  <a:moveTo>
                    <a:pt x="1276350" y="19050"/>
                  </a:moveTo>
                  <a:lnTo>
                    <a:pt x="1219200" y="19050"/>
                  </a:lnTo>
                  <a:lnTo>
                    <a:pt x="1219200" y="0"/>
                  </a:lnTo>
                  <a:lnTo>
                    <a:pt x="1276350" y="0"/>
                  </a:lnTo>
                  <a:lnTo>
                    <a:pt x="1276350" y="19050"/>
                  </a:lnTo>
                  <a:close/>
                </a:path>
                <a:path w="6372225" h="1752600">
                  <a:moveTo>
                    <a:pt x="1352550" y="19050"/>
                  </a:moveTo>
                  <a:lnTo>
                    <a:pt x="1295400" y="19050"/>
                  </a:lnTo>
                  <a:lnTo>
                    <a:pt x="1295400" y="0"/>
                  </a:lnTo>
                  <a:lnTo>
                    <a:pt x="1352550" y="0"/>
                  </a:lnTo>
                  <a:lnTo>
                    <a:pt x="1352550" y="19050"/>
                  </a:lnTo>
                  <a:close/>
                </a:path>
                <a:path w="6372225" h="1752600">
                  <a:moveTo>
                    <a:pt x="1428750" y="19050"/>
                  </a:moveTo>
                  <a:lnTo>
                    <a:pt x="1371600" y="19050"/>
                  </a:lnTo>
                  <a:lnTo>
                    <a:pt x="1371600" y="0"/>
                  </a:lnTo>
                  <a:lnTo>
                    <a:pt x="1428750" y="0"/>
                  </a:lnTo>
                  <a:lnTo>
                    <a:pt x="1428750" y="19050"/>
                  </a:lnTo>
                  <a:close/>
                </a:path>
                <a:path w="6372225" h="1752600">
                  <a:moveTo>
                    <a:pt x="1504950" y="19050"/>
                  </a:moveTo>
                  <a:lnTo>
                    <a:pt x="1447800" y="19050"/>
                  </a:lnTo>
                  <a:lnTo>
                    <a:pt x="1447800" y="0"/>
                  </a:lnTo>
                  <a:lnTo>
                    <a:pt x="1504950" y="0"/>
                  </a:lnTo>
                  <a:lnTo>
                    <a:pt x="1504950" y="19050"/>
                  </a:lnTo>
                  <a:close/>
                </a:path>
                <a:path w="6372225" h="1752600">
                  <a:moveTo>
                    <a:pt x="1581150" y="19050"/>
                  </a:moveTo>
                  <a:lnTo>
                    <a:pt x="1524000" y="19050"/>
                  </a:lnTo>
                  <a:lnTo>
                    <a:pt x="1524000" y="0"/>
                  </a:lnTo>
                  <a:lnTo>
                    <a:pt x="1581150" y="0"/>
                  </a:lnTo>
                  <a:lnTo>
                    <a:pt x="1581150" y="19050"/>
                  </a:lnTo>
                  <a:close/>
                </a:path>
                <a:path w="6372225" h="1752600">
                  <a:moveTo>
                    <a:pt x="1657350" y="19050"/>
                  </a:moveTo>
                  <a:lnTo>
                    <a:pt x="1600200" y="19050"/>
                  </a:lnTo>
                  <a:lnTo>
                    <a:pt x="1600200" y="0"/>
                  </a:lnTo>
                  <a:lnTo>
                    <a:pt x="1657350" y="0"/>
                  </a:lnTo>
                  <a:lnTo>
                    <a:pt x="1657350" y="19050"/>
                  </a:lnTo>
                  <a:close/>
                </a:path>
                <a:path w="6372225" h="1752600">
                  <a:moveTo>
                    <a:pt x="1733550" y="19050"/>
                  </a:moveTo>
                  <a:lnTo>
                    <a:pt x="1676400" y="19050"/>
                  </a:lnTo>
                  <a:lnTo>
                    <a:pt x="1676400" y="0"/>
                  </a:lnTo>
                  <a:lnTo>
                    <a:pt x="1733550" y="0"/>
                  </a:lnTo>
                  <a:lnTo>
                    <a:pt x="1733550" y="19050"/>
                  </a:lnTo>
                  <a:close/>
                </a:path>
                <a:path w="6372225" h="1752600">
                  <a:moveTo>
                    <a:pt x="1809750" y="19050"/>
                  </a:moveTo>
                  <a:lnTo>
                    <a:pt x="1752600" y="19050"/>
                  </a:lnTo>
                  <a:lnTo>
                    <a:pt x="1752600" y="0"/>
                  </a:lnTo>
                  <a:lnTo>
                    <a:pt x="1809750" y="0"/>
                  </a:lnTo>
                  <a:lnTo>
                    <a:pt x="1809750" y="19050"/>
                  </a:lnTo>
                  <a:close/>
                </a:path>
                <a:path w="6372225" h="1752600">
                  <a:moveTo>
                    <a:pt x="1885950" y="19050"/>
                  </a:moveTo>
                  <a:lnTo>
                    <a:pt x="1828800" y="19050"/>
                  </a:lnTo>
                  <a:lnTo>
                    <a:pt x="1828800" y="0"/>
                  </a:lnTo>
                  <a:lnTo>
                    <a:pt x="1885950" y="0"/>
                  </a:lnTo>
                  <a:lnTo>
                    <a:pt x="1885950" y="19050"/>
                  </a:lnTo>
                  <a:close/>
                </a:path>
                <a:path w="6372225" h="1752600">
                  <a:moveTo>
                    <a:pt x="1962150" y="19050"/>
                  </a:moveTo>
                  <a:lnTo>
                    <a:pt x="1905000" y="19050"/>
                  </a:lnTo>
                  <a:lnTo>
                    <a:pt x="1905000" y="0"/>
                  </a:lnTo>
                  <a:lnTo>
                    <a:pt x="1962150" y="0"/>
                  </a:lnTo>
                  <a:lnTo>
                    <a:pt x="1962150" y="19050"/>
                  </a:lnTo>
                  <a:close/>
                </a:path>
                <a:path w="6372225" h="1752600">
                  <a:moveTo>
                    <a:pt x="2038350" y="19050"/>
                  </a:moveTo>
                  <a:lnTo>
                    <a:pt x="1981200" y="19050"/>
                  </a:lnTo>
                  <a:lnTo>
                    <a:pt x="1981200" y="0"/>
                  </a:lnTo>
                  <a:lnTo>
                    <a:pt x="2038350" y="0"/>
                  </a:lnTo>
                  <a:lnTo>
                    <a:pt x="2038350" y="19050"/>
                  </a:lnTo>
                  <a:close/>
                </a:path>
                <a:path w="6372225" h="1752600">
                  <a:moveTo>
                    <a:pt x="2114550" y="19050"/>
                  </a:moveTo>
                  <a:lnTo>
                    <a:pt x="2057400" y="19050"/>
                  </a:lnTo>
                  <a:lnTo>
                    <a:pt x="2057400" y="0"/>
                  </a:lnTo>
                  <a:lnTo>
                    <a:pt x="2114550" y="0"/>
                  </a:lnTo>
                  <a:lnTo>
                    <a:pt x="2114550" y="19050"/>
                  </a:lnTo>
                  <a:close/>
                </a:path>
                <a:path w="6372225" h="1752600">
                  <a:moveTo>
                    <a:pt x="2190750" y="19050"/>
                  </a:moveTo>
                  <a:lnTo>
                    <a:pt x="2133600" y="19050"/>
                  </a:lnTo>
                  <a:lnTo>
                    <a:pt x="2133600" y="0"/>
                  </a:lnTo>
                  <a:lnTo>
                    <a:pt x="2190750" y="0"/>
                  </a:lnTo>
                  <a:lnTo>
                    <a:pt x="2190750" y="19050"/>
                  </a:lnTo>
                  <a:close/>
                </a:path>
                <a:path w="6372225" h="1752600">
                  <a:moveTo>
                    <a:pt x="2266950" y="19050"/>
                  </a:moveTo>
                  <a:lnTo>
                    <a:pt x="2209800" y="19050"/>
                  </a:lnTo>
                  <a:lnTo>
                    <a:pt x="2209800" y="0"/>
                  </a:lnTo>
                  <a:lnTo>
                    <a:pt x="2266950" y="0"/>
                  </a:lnTo>
                  <a:lnTo>
                    <a:pt x="2266950" y="19050"/>
                  </a:lnTo>
                  <a:close/>
                </a:path>
                <a:path w="6372225" h="1752600">
                  <a:moveTo>
                    <a:pt x="2343150" y="19050"/>
                  </a:moveTo>
                  <a:lnTo>
                    <a:pt x="2286000" y="19050"/>
                  </a:lnTo>
                  <a:lnTo>
                    <a:pt x="2286000" y="0"/>
                  </a:lnTo>
                  <a:lnTo>
                    <a:pt x="2343150" y="0"/>
                  </a:lnTo>
                  <a:lnTo>
                    <a:pt x="2343150" y="19050"/>
                  </a:lnTo>
                  <a:close/>
                </a:path>
                <a:path w="6372225" h="1752600">
                  <a:moveTo>
                    <a:pt x="2419350" y="19050"/>
                  </a:moveTo>
                  <a:lnTo>
                    <a:pt x="2362200" y="19050"/>
                  </a:lnTo>
                  <a:lnTo>
                    <a:pt x="2362200" y="0"/>
                  </a:lnTo>
                  <a:lnTo>
                    <a:pt x="2419350" y="0"/>
                  </a:lnTo>
                  <a:lnTo>
                    <a:pt x="2419350" y="19050"/>
                  </a:lnTo>
                  <a:close/>
                </a:path>
                <a:path w="6372225" h="1752600">
                  <a:moveTo>
                    <a:pt x="2495550" y="19050"/>
                  </a:moveTo>
                  <a:lnTo>
                    <a:pt x="2438400" y="19050"/>
                  </a:lnTo>
                  <a:lnTo>
                    <a:pt x="2438400" y="0"/>
                  </a:lnTo>
                  <a:lnTo>
                    <a:pt x="2495550" y="0"/>
                  </a:lnTo>
                  <a:lnTo>
                    <a:pt x="2495550" y="19050"/>
                  </a:lnTo>
                  <a:close/>
                </a:path>
                <a:path w="6372225" h="1752600">
                  <a:moveTo>
                    <a:pt x="2571750" y="19050"/>
                  </a:moveTo>
                  <a:lnTo>
                    <a:pt x="2514600" y="19050"/>
                  </a:lnTo>
                  <a:lnTo>
                    <a:pt x="2514600" y="0"/>
                  </a:lnTo>
                  <a:lnTo>
                    <a:pt x="2571750" y="0"/>
                  </a:lnTo>
                  <a:lnTo>
                    <a:pt x="2571750" y="19050"/>
                  </a:lnTo>
                  <a:close/>
                </a:path>
                <a:path w="6372225" h="1752600">
                  <a:moveTo>
                    <a:pt x="2647950" y="19050"/>
                  </a:moveTo>
                  <a:lnTo>
                    <a:pt x="2590800" y="19050"/>
                  </a:lnTo>
                  <a:lnTo>
                    <a:pt x="2590800" y="0"/>
                  </a:lnTo>
                  <a:lnTo>
                    <a:pt x="2647950" y="0"/>
                  </a:lnTo>
                  <a:lnTo>
                    <a:pt x="2647950" y="19050"/>
                  </a:lnTo>
                  <a:close/>
                </a:path>
                <a:path w="6372225" h="1752600">
                  <a:moveTo>
                    <a:pt x="2724150" y="19050"/>
                  </a:moveTo>
                  <a:lnTo>
                    <a:pt x="2667000" y="19050"/>
                  </a:lnTo>
                  <a:lnTo>
                    <a:pt x="2667000" y="0"/>
                  </a:lnTo>
                  <a:lnTo>
                    <a:pt x="2724150" y="0"/>
                  </a:lnTo>
                  <a:lnTo>
                    <a:pt x="2724150" y="19050"/>
                  </a:lnTo>
                  <a:close/>
                </a:path>
                <a:path w="6372225" h="1752600">
                  <a:moveTo>
                    <a:pt x="2800350" y="19050"/>
                  </a:moveTo>
                  <a:lnTo>
                    <a:pt x="2743200" y="19050"/>
                  </a:lnTo>
                  <a:lnTo>
                    <a:pt x="2743200" y="0"/>
                  </a:lnTo>
                  <a:lnTo>
                    <a:pt x="2800350" y="0"/>
                  </a:lnTo>
                  <a:lnTo>
                    <a:pt x="2800350" y="19050"/>
                  </a:lnTo>
                  <a:close/>
                </a:path>
                <a:path w="6372225" h="1752600">
                  <a:moveTo>
                    <a:pt x="2876550" y="19050"/>
                  </a:moveTo>
                  <a:lnTo>
                    <a:pt x="2819400" y="19050"/>
                  </a:lnTo>
                  <a:lnTo>
                    <a:pt x="2819400" y="0"/>
                  </a:lnTo>
                  <a:lnTo>
                    <a:pt x="2876550" y="0"/>
                  </a:lnTo>
                  <a:lnTo>
                    <a:pt x="2876550" y="19050"/>
                  </a:lnTo>
                  <a:close/>
                </a:path>
                <a:path w="6372225" h="1752600">
                  <a:moveTo>
                    <a:pt x="2952750" y="19050"/>
                  </a:moveTo>
                  <a:lnTo>
                    <a:pt x="2895600" y="19050"/>
                  </a:lnTo>
                  <a:lnTo>
                    <a:pt x="2895600" y="0"/>
                  </a:lnTo>
                  <a:lnTo>
                    <a:pt x="2952750" y="0"/>
                  </a:lnTo>
                  <a:lnTo>
                    <a:pt x="2952750" y="19050"/>
                  </a:lnTo>
                  <a:close/>
                </a:path>
                <a:path w="6372225" h="1752600">
                  <a:moveTo>
                    <a:pt x="3028950" y="19050"/>
                  </a:moveTo>
                  <a:lnTo>
                    <a:pt x="2971800" y="19050"/>
                  </a:lnTo>
                  <a:lnTo>
                    <a:pt x="2971800" y="0"/>
                  </a:lnTo>
                  <a:lnTo>
                    <a:pt x="3028950" y="0"/>
                  </a:lnTo>
                  <a:lnTo>
                    <a:pt x="3028950" y="19050"/>
                  </a:lnTo>
                  <a:close/>
                </a:path>
                <a:path w="6372225" h="1752600">
                  <a:moveTo>
                    <a:pt x="3105150" y="19050"/>
                  </a:moveTo>
                  <a:lnTo>
                    <a:pt x="3048000" y="19050"/>
                  </a:lnTo>
                  <a:lnTo>
                    <a:pt x="3048000" y="0"/>
                  </a:lnTo>
                  <a:lnTo>
                    <a:pt x="3105150" y="0"/>
                  </a:lnTo>
                  <a:lnTo>
                    <a:pt x="3105150" y="19050"/>
                  </a:lnTo>
                  <a:close/>
                </a:path>
                <a:path w="6372225" h="1752600">
                  <a:moveTo>
                    <a:pt x="3181350" y="19050"/>
                  </a:moveTo>
                  <a:lnTo>
                    <a:pt x="3124200" y="19050"/>
                  </a:lnTo>
                  <a:lnTo>
                    <a:pt x="3124200" y="0"/>
                  </a:lnTo>
                  <a:lnTo>
                    <a:pt x="3181350" y="0"/>
                  </a:lnTo>
                  <a:lnTo>
                    <a:pt x="3181350" y="19050"/>
                  </a:lnTo>
                  <a:close/>
                </a:path>
                <a:path w="6372225" h="1752600">
                  <a:moveTo>
                    <a:pt x="3257550" y="19050"/>
                  </a:moveTo>
                  <a:lnTo>
                    <a:pt x="3200400" y="19050"/>
                  </a:lnTo>
                  <a:lnTo>
                    <a:pt x="3200400" y="0"/>
                  </a:lnTo>
                  <a:lnTo>
                    <a:pt x="3257550" y="0"/>
                  </a:lnTo>
                  <a:lnTo>
                    <a:pt x="3257550" y="19050"/>
                  </a:lnTo>
                  <a:close/>
                </a:path>
                <a:path w="6372225" h="1752600">
                  <a:moveTo>
                    <a:pt x="3333750" y="19050"/>
                  </a:moveTo>
                  <a:lnTo>
                    <a:pt x="3276600" y="19050"/>
                  </a:lnTo>
                  <a:lnTo>
                    <a:pt x="3276600" y="0"/>
                  </a:lnTo>
                  <a:lnTo>
                    <a:pt x="3333750" y="0"/>
                  </a:lnTo>
                  <a:lnTo>
                    <a:pt x="3333750" y="19050"/>
                  </a:lnTo>
                  <a:close/>
                </a:path>
                <a:path w="6372225" h="1752600">
                  <a:moveTo>
                    <a:pt x="3409950" y="19050"/>
                  </a:moveTo>
                  <a:lnTo>
                    <a:pt x="3352800" y="19050"/>
                  </a:lnTo>
                  <a:lnTo>
                    <a:pt x="3352800" y="0"/>
                  </a:lnTo>
                  <a:lnTo>
                    <a:pt x="3409950" y="0"/>
                  </a:lnTo>
                  <a:lnTo>
                    <a:pt x="3409950" y="19050"/>
                  </a:lnTo>
                  <a:close/>
                </a:path>
                <a:path w="6372225" h="1752600">
                  <a:moveTo>
                    <a:pt x="3486150" y="19050"/>
                  </a:moveTo>
                  <a:lnTo>
                    <a:pt x="3429000" y="19050"/>
                  </a:lnTo>
                  <a:lnTo>
                    <a:pt x="3429000" y="0"/>
                  </a:lnTo>
                  <a:lnTo>
                    <a:pt x="3486150" y="0"/>
                  </a:lnTo>
                  <a:lnTo>
                    <a:pt x="3486150" y="19050"/>
                  </a:lnTo>
                  <a:close/>
                </a:path>
                <a:path w="6372225" h="1752600">
                  <a:moveTo>
                    <a:pt x="3562350" y="19050"/>
                  </a:moveTo>
                  <a:lnTo>
                    <a:pt x="3505200" y="19050"/>
                  </a:lnTo>
                  <a:lnTo>
                    <a:pt x="3505200" y="0"/>
                  </a:lnTo>
                  <a:lnTo>
                    <a:pt x="3562350" y="0"/>
                  </a:lnTo>
                  <a:lnTo>
                    <a:pt x="3562350" y="19050"/>
                  </a:lnTo>
                  <a:close/>
                </a:path>
                <a:path w="6372225" h="1752600">
                  <a:moveTo>
                    <a:pt x="3638550" y="19050"/>
                  </a:moveTo>
                  <a:lnTo>
                    <a:pt x="3581400" y="19050"/>
                  </a:lnTo>
                  <a:lnTo>
                    <a:pt x="3581400" y="0"/>
                  </a:lnTo>
                  <a:lnTo>
                    <a:pt x="3638550" y="0"/>
                  </a:lnTo>
                  <a:lnTo>
                    <a:pt x="3638550" y="19050"/>
                  </a:lnTo>
                  <a:close/>
                </a:path>
                <a:path w="6372225" h="1752600">
                  <a:moveTo>
                    <a:pt x="3714750" y="19050"/>
                  </a:moveTo>
                  <a:lnTo>
                    <a:pt x="3657600" y="19050"/>
                  </a:lnTo>
                  <a:lnTo>
                    <a:pt x="3657600" y="0"/>
                  </a:lnTo>
                  <a:lnTo>
                    <a:pt x="3714750" y="0"/>
                  </a:lnTo>
                  <a:lnTo>
                    <a:pt x="3714750" y="19050"/>
                  </a:lnTo>
                  <a:close/>
                </a:path>
                <a:path w="6372225" h="1752600">
                  <a:moveTo>
                    <a:pt x="3790950" y="19050"/>
                  </a:moveTo>
                  <a:lnTo>
                    <a:pt x="3733800" y="19050"/>
                  </a:lnTo>
                  <a:lnTo>
                    <a:pt x="3733800" y="0"/>
                  </a:lnTo>
                  <a:lnTo>
                    <a:pt x="3790950" y="0"/>
                  </a:lnTo>
                  <a:lnTo>
                    <a:pt x="3790950" y="19050"/>
                  </a:lnTo>
                  <a:close/>
                </a:path>
                <a:path w="6372225" h="1752600">
                  <a:moveTo>
                    <a:pt x="3867150" y="19050"/>
                  </a:moveTo>
                  <a:lnTo>
                    <a:pt x="3810000" y="19050"/>
                  </a:lnTo>
                  <a:lnTo>
                    <a:pt x="3810000" y="0"/>
                  </a:lnTo>
                  <a:lnTo>
                    <a:pt x="3867150" y="0"/>
                  </a:lnTo>
                  <a:lnTo>
                    <a:pt x="3867150" y="19050"/>
                  </a:lnTo>
                  <a:close/>
                </a:path>
                <a:path w="6372225" h="1752600">
                  <a:moveTo>
                    <a:pt x="3943350" y="19050"/>
                  </a:moveTo>
                  <a:lnTo>
                    <a:pt x="3886200" y="19050"/>
                  </a:lnTo>
                  <a:lnTo>
                    <a:pt x="3886200" y="0"/>
                  </a:lnTo>
                  <a:lnTo>
                    <a:pt x="3943350" y="0"/>
                  </a:lnTo>
                  <a:lnTo>
                    <a:pt x="3943350" y="19050"/>
                  </a:lnTo>
                  <a:close/>
                </a:path>
                <a:path w="6372225" h="1752600">
                  <a:moveTo>
                    <a:pt x="4019550" y="19050"/>
                  </a:moveTo>
                  <a:lnTo>
                    <a:pt x="3962400" y="19050"/>
                  </a:lnTo>
                  <a:lnTo>
                    <a:pt x="3962400" y="0"/>
                  </a:lnTo>
                  <a:lnTo>
                    <a:pt x="4019550" y="0"/>
                  </a:lnTo>
                  <a:lnTo>
                    <a:pt x="4019550" y="19050"/>
                  </a:lnTo>
                  <a:close/>
                </a:path>
                <a:path w="6372225" h="1752600">
                  <a:moveTo>
                    <a:pt x="4095750" y="19050"/>
                  </a:moveTo>
                  <a:lnTo>
                    <a:pt x="4038600" y="19050"/>
                  </a:lnTo>
                  <a:lnTo>
                    <a:pt x="4038600" y="0"/>
                  </a:lnTo>
                  <a:lnTo>
                    <a:pt x="4095750" y="0"/>
                  </a:lnTo>
                  <a:lnTo>
                    <a:pt x="4095750" y="19050"/>
                  </a:lnTo>
                  <a:close/>
                </a:path>
                <a:path w="6372225" h="1752600">
                  <a:moveTo>
                    <a:pt x="4171950" y="19050"/>
                  </a:moveTo>
                  <a:lnTo>
                    <a:pt x="4114800" y="19050"/>
                  </a:lnTo>
                  <a:lnTo>
                    <a:pt x="4114800" y="0"/>
                  </a:lnTo>
                  <a:lnTo>
                    <a:pt x="4171950" y="0"/>
                  </a:lnTo>
                  <a:lnTo>
                    <a:pt x="4171950" y="19050"/>
                  </a:lnTo>
                  <a:close/>
                </a:path>
                <a:path w="6372225" h="1752600">
                  <a:moveTo>
                    <a:pt x="4248150" y="19050"/>
                  </a:moveTo>
                  <a:lnTo>
                    <a:pt x="4191000" y="19050"/>
                  </a:lnTo>
                  <a:lnTo>
                    <a:pt x="4191000" y="0"/>
                  </a:lnTo>
                  <a:lnTo>
                    <a:pt x="4248150" y="0"/>
                  </a:lnTo>
                  <a:lnTo>
                    <a:pt x="4248150" y="19050"/>
                  </a:lnTo>
                  <a:close/>
                </a:path>
                <a:path w="6372225" h="1752600">
                  <a:moveTo>
                    <a:pt x="4324350" y="19050"/>
                  </a:moveTo>
                  <a:lnTo>
                    <a:pt x="4267200" y="19050"/>
                  </a:lnTo>
                  <a:lnTo>
                    <a:pt x="4267200" y="0"/>
                  </a:lnTo>
                  <a:lnTo>
                    <a:pt x="4324350" y="0"/>
                  </a:lnTo>
                  <a:lnTo>
                    <a:pt x="4324350" y="19050"/>
                  </a:lnTo>
                  <a:close/>
                </a:path>
                <a:path w="6372225" h="1752600">
                  <a:moveTo>
                    <a:pt x="4400550" y="19050"/>
                  </a:moveTo>
                  <a:lnTo>
                    <a:pt x="4343400" y="19050"/>
                  </a:lnTo>
                  <a:lnTo>
                    <a:pt x="4343400" y="0"/>
                  </a:lnTo>
                  <a:lnTo>
                    <a:pt x="4400550" y="0"/>
                  </a:lnTo>
                  <a:lnTo>
                    <a:pt x="4400550" y="19050"/>
                  </a:lnTo>
                  <a:close/>
                </a:path>
                <a:path w="6372225" h="1752600">
                  <a:moveTo>
                    <a:pt x="4476750" y="19050"/>
                  </a:moveTo>
                  <a:lnTo>
                    <a:pt x="4419600" y="19050"/>
                  </a:lnTo>
                  <a:lnTo>
                    <a:pt x="4419600" y="0"/>
                  </a:lnTo>
                  <a:lnTo>
                    <a:pt x="4476750" y="0"/>
                  </a:lnTo>
                  <a:lnTo>
                    <a:pt x="4476750" y="19050"/>
                  </a:lnTo>
                  <a:close/>
                </a:path>
                <a:path w="6372225" h="1752600">
                  <a:moveTo>
                    <a:pt x="4552950" y="19050"/>
                  </a:moveTo>
                  <a:lnTo>
                    <a:pt x="4495800" y="19050"/>
                  </a:lnTo>
                  <a:lnTo>
                    <a:pt x="4495800" y="0"/>
                  </a:lnTo>
                  <a:lnTo>
                    <a:pt x="4552950" y="0"/>
                  </a:lnTo>
                  <a:lnTo>
                    <a:pt x="4552950" y="19050"/>
                  </a:lnTo>
                  <a:close/>
                </a:path>
                <a:path w="6372225" h="1752600">
                  <a:moveTo>
                    <a:pt x="4629150" y="19050"/>
                  </a:moveTo>
                  <a:lnTo>
                    <a:pt x="4572000" y="19050"/>
                  </a:lnTo>
                  <a:lnTo>
                    <a:pt x="4572000" y="0"/>
                  </a:lnTo>
                  <a:lnTo>
                    <a:pt x="4629150" y="0"/>
                  </a:lnTo>
                  <a:lnTo>
                    <a:pt x="4629150" y="19050"/>
                  </a:lnTo>
                  <a:close/>
                </a:path>
                <a:path w="6372225" h="1752600">
                  <a:moveTo>
                    <a:pt x="4705350" y="19050"/>
                  </a:moveTo>
                  <a:lnTo>
                    <a:pt x="4648200" y="19050"/>
                  </a:lnTo>
                  <a:lnTo>
                    <a:pt x="4648200" y="0"/>
                  </a:lnTo>
                  <a:lnTo>
                    <a:pt x="4705350" y="0"/>
                  </a:lnTo>
                  <a:lnTo>
                    <a:pt x="4705350" y="19050"/>
                  </a:lnTo>
                  <a:close/>
                </a:path>
                <a:path w="6372225" h="1752600">
                  <a:moveTo>
                    <a:pt x="4781550" y="19050"/>
                  </a:moveTo>
                  <a:lnTo>
                    <a:pt x="4724400" y="19050"/>
                  </a:lnTo>
                  <a:lnTo>
                    <a:pt x="4724400" y="0"/>
                  </a:lnTo>
                  <a:lnTo>
                    <a:pt x="4781550" y="0"/>
                  </a:lnTo>
                  <a:lnTo>
                    <a:pt x="4781550" y="19050"/>
                  </a:lnTo>
                  <a:close/>
                </a:path>
                <a:path w="6372225" h="1752600">
                  <a:moveTo>
                    <a:pt x="4857750" y="19050"/>
                  </a:moveTo>
                  <a:lnTo>
                    <a:pt x="4800600" y="19050"/>
                  </a:lnTo>
                  <a:lnTo>
                    <a:pt x="4800600" y="0"/>
                  </a:lnTo>
                  <a:lnTo>
                    <a:pt x="4857750" y="0"/>
                  </a:lnTo>
                  <a:lnTo>
                    <a:pt x="4857750" y="19050"/>
                  </a:lnTo>
                  <a:close/>
                </a:path>
                <a:path w="6372225" h="1752600">
                  <a:moveTo>
                    <a:pt x="4933950" y="19050"/>
                  </a:moveTo>
                  <a:lnTo>
                    <a:pt x="4876800" y="19050"/>
                  </a:lnTo>
                  <a:lnTo>
                    <a:pt x="4876800" y="0"/>
                  </a:lnTo>
                  <a:lnTo>
                    <a:pt x="4933950" y="0"/>
                  </a:lnTo>
                  <a:lnTo>
                    <a:pt x="4933950" y="19050"/>
                  </a:lnTo>
                  <a:close/>
                </a:path>
                <a:path w="6372225" h="1752600">
                  <a:moveTo>
                    <a:pt x="5010150" y="19050"/>
                  </a:moveTo>
                  <a:lnTo>
                    <a:pt x="4953000" y="19050"/>
                  </a:lnTo>
                  <a:lnTo>
                    <a:pt x="4953000" y="0"/>
                  </a:lnTo>
                  <a:lnTo>
                    <a:pt x="5010150" y="0"/>
                  </a:lnTo>
                  <a:lnTo>
                    <a:pt x="5010150" y="19050"/>
                  </a:lnTo>
                  <a:close/>
                </a:path>
                <a:path w="6372225" h="1752600">
                  <a:moveTo>
                    <a:pt x="5086350" y="19050"/>
                  </a:moveTo>
                  <a:lnTo>
                    <a:pt x="5029200" y="19050"/>
                  </a:lnTo>
                  <a:lnTo>
                    <a:pt x="5029200" y="0"/>
                  </a:lnTo>
                  <a:lnTo>
                    <a:pt x="5086350" y="0"/>
                  </a:lnTo>
                  <a:lnTo>
                    <a:pt x="5086350" y="19050"/>
                  </a:lnTo>
                  <a:close/>
                </a:path>
                <a:path w="6372225" h="1752600">
                  <a:moveTo>
                    <a:pt x="5162550" y="19050"/>
                  </a:moveTo>
                  <a:lnTo>
                    <a:pt x="5105400" y="19050"/>
                  </a:lnTo>
                  <a:lnTo>
                    <a:pt x="5105400" y="0"/>
                  </a:lnTo>
                  <a:lnTo>
                    <a:pt x="5162550" y="0"/>
                  </a:lnTo>
                  <a:lnTo>
                    <a:pt x="5162550" y="19050"/>
                  </a:lnTo>
                  <a:close/>
                </a:path>
                <a:path w="6372225" h="1752600">
                  <a:moveTo>
                    <a:pt x="5238750" y="19050"/>
                  </a:moveTo>
                  <a:lnTo>
                    <a:pt x="5181600" y="19050"/>
                  </a:lnTo>
                  <a:lnTo>
                    <a:pt x="5181600" y="0"/>
                  </a:lnTo>
                  <a:lnTo>
                    <a:pt x="5238750" y="0"/>
                  </a:lnTo>
                  <a:lnTo>
                    <a:pt x="5238750" y="19050"/>
                  </a:lnTo>
                  <a:close/>
                </a:path>
                <a:path w="6372225" h="1752600">
                  <a:moveTo>
                    <a:pt x="5314950" y="19050"/>
                  </a:moveTo>
                  <a:lnTo>
                    <a:pt x="5257800" y="19050"/>
                  </a:lnTo>
                  <a:lnTo>
                    <a:pt x="5257800" y="0"/>
                  </a:lnTo>
                  <a:lnTo>
                    <a:pt x="5314950" y="0"/>
                  </a:lnTo>
                  <a:lnTo>
                    <a:pt x="5314950" y="19050"/>
                  </a:lnTo>
                  <a:close/>
                </a:path>
                <a:path w="6372225" h="1752600">
                  <a:moveTo>
                    <a:pt x="5391150" y="19050"/>
                  </a:moveTo>
                  <a:lnTo>
                    <a:pt x="5334000" y="19050"/>
                  </a:lnTo>
                  <a:lnTo>
                    <a:pt x="5334000" y="0"/>
                  </a:lnTo>
                  <a:lnTo>
                    <a:pt x="5391150" y="0"/>
                  </a:lnTo>
                  <a:lnTo>
                    <a:pt x="5391150" y="19050"/>
                  </a:lnTo>
                  <a:close/>
                </a:path>
                <a:path w="6372225" h="1752600">
                  <a:moveTo>
                    <a:pt x="5467350" y="19050"/>
                  </a:moveTo>
                  <a:lnTo>
                    <a:pt x="5410200" y="19050"/>
                  </a:lnTo>
                  <a:lnTo>
                    <a:pt x="5410200" y="0"/>
                  </a:lnTo>
                  <a:lnTo>
                    <a:pt x="5467350" y="0"/>
                  </a:lnTo>
                  <a:lnTo>
                    <a:pt x="5467350" y="19050"/>
                  </a:lnTo>
                  <a:close/>
                </a:path>
                <a:path w="6372225" h="1752600">
                  <a:moveTo>
                    <a:pt x="5543550" y="19050"/>
                  </a:moveTo>
                  <a:lnTo>
                    <a:pt x="5486400" y="19050"/>
                  </a:lnTo>
                  <a:lnTo>
                    <a:pt x="5486400" y="0"/>
                  </a:lnTo>
                  <a:lnTo>
                    <a:pt x="5543550" y="0"/>
                  </a:lnTo>
                  <a:lnTo>
                    <a:pt x="5543550" y="19050"/>
                  </a:lnTo>
                  <a:close/>
                </a:path>
                <a:path w="6372225" h="1752600">
                  <a:moveTo>
                    <a:pt x="5619750" y="19050"/>
                  </a:moveTo>
                  <a:lnTo>
                    <a:pt x="5562600" y="19050"/>
                  </a:lnTo>
                  <a:lnTo>
                    <a:pt x="5562600" y="0"/>
                  </a:lnTo>
                  <a:lnTo>
                    <a:pt x="5619750" y="0"/>
                  </a:lnTo>
                  <a:lnTo>
                    <a:pt x="5619750" y="19050"/>
                  </a:lnTo>
                  <a:close/>
                </a:path>
                <a:path w="6372225" h="1752600">
                  <a:moveTo>
                    <a:pt x="5695950" y="19050"/>
                  </a:moveTo>
                  <a:lnTo>
                    <a:pt x="5638800" y="19050"/>
                  </a:lnTo>
                  <a:lnTo>
                    <a:pt x="5638800" y="0"/>
                  </a:lnTo>
                  <a:lnTo>
                    <a:pt x="5695950" y="0"/>
                  </a:lnTo>
                  <a:lnTo>
                    <a:pt x="5695950" y="19050"/>
                  </a:lnTo>
                  <a:close/>
                </a:path>
                <a:path w="6372225" h="1752600">
                  <a:moveTo>
                    <a:pt x="5772150" y="19050"/>
                  </a:moveTo>
                  <a:lnTo>
                    <a:pt x="5715000" y="19050"/>
                  </a:lnTo>
                  <a:lnTo>
                    <a:pt x="5715000" y="0"/>
                  </a:lnTo>
                  <a:lnTo>
                    <a:pt x="5772150" y="0"/>
                  </a:lnTo>
                  <a:lnTo>
                    <a:pt x="5772150" y="19050"/>
                  </a:lnTo>
                  <a:close/>
                </a:path>
                <a:path w="6372225" h="1752600">
                  <a:moveTo>
                    <a:pt x="5848350" y="19050"/>
                  </a:moveTo>
                  <a:lnTo>
                    <a:pt x="5791200" y="19050"/>
                  </a:lnTo>
                  <a:lnTo>
                    <a:pt x="5791200" y="0"/>
                  </a:lnTo>
                  <a:lnTo>
                    <a:pt x="5848350" y="0"/>
                  </a:lnTo>
                  <a:lnTo>
                    <a:pt x="5848350" y="19050"/>
                  </a:lnTo>
                  <a:close/>
                </a:path>
                <a:path w="6372225" h="1752600">
                  <a:moveTo>
                    <a:pt x="5924550" y="19050"/>
                  </a:moveTo>
                  <a:lnTo>
                    <a:pt x="5867400" y="19050"/>
                  </a:lnTo>
                  <a:lnTo>
                    <a:pt x="5867400" y="0"/>
                  </a:lnTo>
                  <a:lnTo>
                    <a:pt x="5924550" y="0"/>
                  </a:lnTo>
                  <a:lnTo>
                    <a:pt x="5924550" y="19050"/>
                  </a:lnTo>
                  <a:close/>
                </a:path>
                <a:path w="6372225" h="1752600">
                  <a:moveTo>
                    <a:pt x="6000750" y="19050"/>
                  </a:moveTo>
                  <a:lnTo>
                    <a:pt x="5943600" y="19050"/>
                  </a:lnTo>
                  <a:lnTo>
                    <a:pt x="5943600" y="0"/>
                  </a:lnTo>
                  <a:lnTo>
                    <a:pt x="6000750" y="0"/>
                  </a:lnTo>
                  <a:lnTo>
                    <a:pt x="6000750" y="19050"/>
                  </a:lnTo>
                  <a:close/>
                </a:path>
                <a:path w="6372225" h="1752600">
                  <a:moveTo>
                    <a:pt x="6076950" y="19050"/>
                  </a:moveTo>
                  <a:lnTo>
                    <a:pt x="6019800" y="19050"/>
                  </a:lnTo>
                  <a:lnTo>
                    <a:pt x="6019800" y="0"/>
                  </a:lnTo>
                  <a:lnTo>
                    <a:pt x="6076950" y="0"/>
                  </a:lnTo>
                  <a:lnTo>
                    <a:pt x="6076950" y="19050"/>
                  </a:lnTo>
                  <a:close/>
                </a:path>
                <a:path w="6372225" h="1752600">
                  <a:moveTo>
                    <a:pt x="6153150" y="19050"/>
                  </a:moveTo>
                  <a:lnTo>
                    <a:pt x="6096000" y="19050"/>
                  </a:lnTo>
                  <a:lnTo>
                    <a:pt x="6096000" y="0"/>
                  </a:lnTo>
                  <a:lnTo>
                    <a:pt x="6153150" y="0"/>
                  </a:lnTo>
                  <a:lnTo>
                    <a:pt x="6153150" y="19050"/>
                  </a:lnTo>
                  <a:close/>
                </a:path>
                <a:path w="6372225" h="1752600">
                  <a:moveTo>
                    <a:pt x="6229350" y="19050"/>
                  </a:moveTo>
                  <a:lnTo>
                    <a:pt x="6172200" y="19050"/>
                  </a:lnTo>
                  <a:lnTo>
                    <a:pt x="6172200" y="0"/>
                  </a:lnTo>
                  <a:lnTo>
                    <a:pt x="6229350" y="0"/>
                  </a:lnTo>
                  <a:lnTo>
                    <a:pt x="6229350" y="19050"/>
                  </a:lnTo>
                  <a:close/>
                </a:path>
                <a:path w="6372225" h="1752600">
                  <a:moveTo>
                    <a:pt x="6305550" y="19050"/>
                  </a:moveTo>
                  <a:lnTo>
                    <a:pt x="6248400" y="19050"/>
                  </a:lnTo>
                  <a:lnTo>
                    <a:pt x="6248400" y="0"/>
                  </a:lnTo>
                  <a:lnTo>
                    <a:pt x="6305550" y="0"/>
                  </a:lnTo>
                  <a:lnTo>
                    <a:pt x="6305550" y="19050"/>
                  </a:lnTo>
                  <a:close/>
                </a:path>
                <a:path w="6372225" h="1752600">
                  <a:moveTo>
                    <a:pt x="6372027" y="19050"/>
                  </a:moveTo>
                  <a:lnTo>
                    <a:pt x="6324600" y="19050"/>
                  </a:lnTo>
                  <a:lnTo>
                    <a:pt x="6324600" y="0"/>
                  </a:lnTo>
                  <a:lnTo>
                    <a:pt x="6352984" y="0"/>
                  </a:lnTo>
                  <a:lnTo>
                    <a:pt x="6352984" y="9714"/>
                  </a:lnTo>
                  <a:lnTo>
                    <a:pt x="6372027" y="9714"/>
                  </a:lnTo>
                  <a:lnTo>
                    <a:pt x="6372027" y="19050"/>
                  </a:lnTo>
                  <a:close/>
                </a:path>
                <a:path w="6372225" h="1752600">
                  <a:moveTo>
                    <a:pt x="6372034" y="9714"/>
                  </a:moveTo>
                  <a:lnTo>
                    <a:pt x="6352984" y="9714"/>
                  </a:lnTo>
                  <a:lnTo>
                    <a:pt x="6352984" y="0"/>
                  </a:lnTo>
                  <a:lnTo>
                    <a:pt x="6372034" y="0"/>
                  </a:lnTo>
                  <a:lnTo>
                    <a:pt x="6372034" y="9714"/>
                  </a:lnTo>
                  <a:close/>
                </a:path>
                <a:path w="6372225" h="1752600">
                  <a:moveTo>
                    <a:pt x="6372027" y="85914"/>
                  </a:moveTo>
                  <a:lnTo>
                    <a:pt x="6352984" y="85914"/>
                  </a:lnTo>
                  <a:lnTo>
                    <a:pt x="6352984" y="28764"/>
                  </a:lnTo>
                  <a:lnTo>
                    <a:pt x="6372027" y="28764"/>
                  </a:lnTo>
                  <a:lnTo>
                    <a:pt x="6372027" y="85914"/>
                  </a:lnTo>
                  <a:close/>
                </a:path>
                <a:path w="6372225" h="1752600">
                  <a:moveTo>
                    <a:pt x="6372027" y="162114"/>
                  </a:moveTo>
                  <a:lnTo>
                    <a:pt x="6352984" y="162114"/>
                  </a:lnTo>
                  <a:lnTo>
                    <a:pt x="6352984" y="104964"/>
                  </a:lnTo>
                  <a:lnTo>
                    <a:pt x="6372027" y="104964"/>
                  </a:lnTo>
                  <a:lnTo>
                    <a:pt x="6372027" y="162114"/>
                  </a:lnTo>
                  <a:close/>
                </a:path>
                <a:path w="6372225" h="1752600">
                  <a:moveTo>
                    <a:pt x="6372027" y="238314"/>
                  </a:moveTo>
                  <a:lnTo>
                    <a:pt x="6352984" y="238314"/>
                  </a:lnTo>
                  <a:lnTo>
                    <a:pt x="6352984" y="181164"/>
                  </a:lnTo>
                  <a:lnTo>
                    <a:pt x="6372027" y="181164"/>
                  </a:lnTo>
                  <a:lnTo>
                    <a:pt x="6372027" y="238314"/>
                  </a:lnTo>
                  <a:close/>
                </a:path>
                <a:path w="6372225" h="1752600">
                  <a:moveTo>
                    <a:pt x="6372027" y="314514"/>
                  </a:moveTo>
                  <a:lnTo>
                    <a:pt x="6352984" y="314514"/>
                  </a:lnTo>
                  <a:lnTo>
                    <a:pt x="6352984" y="257364"/>
                  </a:lnTo>
                  <a:lnTo>
                    <a:pt x="6372027" y="257364"/>
                  </a:lnTo>
                  <a:lnTo>
                    <a:pt x="6372027" y="314514"/>
                  </a:lnTo>
                  <a:close/>
                </a:path>
                <a:path w="6372225" h="1752600">
                  <a:moveTo>
                    <a:pt x="6372027" y="390714"/>
                  </a:moveTo>
                  <a:lnTo>
                    <a:pt x="6352984" y="390714"/>
                  </a:lnTo>
                  <a:lnTo>
                    <a:pt x="6352984" y="333564"/>
                  </a:lnTo>
                  <a:lnTo>
                    <a:pt x="6372027" y="333564"/>
                  </a:lnTo>
                  <a:lnTo>
                    <a:pt x="6372027" y="390714"/>
                  </a:lnTo>
                  <a:close/>
                </a:path>
                <a:path w="6372225" h="1752600">
                  <a:moveTo>
                    <a:pt x="6372027" y="466914"/>
                  </a:moveTo>
                  <a:lnTo>
                    <a:pt x="6352984" y="466914"/>
                  </a:lnTo>
                  <a:lnTo>
                    <a:pt x="6352984" y="409764"/>
                  </a:lnTo>
                  <a:lnTo>
                    <a:pt x="6372027" y="409764"/>
                  </a:lnTo>
                  <a:lnTo>
                    <a:pt x="6372027" y="466914"/>
                  </a:lnTo>
                  <a:close/>
                </a:path>
                <a:path w="6372225" h="1752600">
                  <a:moveTo>
                    <a:pt x="6372027" y="543114"/>
                  </a:moveTo>
                  <a:lnTo>
                    <a:pt x="6352984" y="543114"/>
                  </a:lnTo>
                  <a:lnTo>
                    <a:pt x="6352984" y="485964"/>
                  </a:lnTo>
                  <a:lnTo>
                    <a:pt x="6372027" y="485964"/>
                  </a:lnTo>
                  <a:lnTo>
                    <a:pt x="6372027" y="543114"/>
                  </a:lnTo>
                  <a:close/>
                </a:path>
                <a:path w="6372225" h="1752600">
                  <a:moveTo>
                    <a:pt x="6372027" y="619314"/>
                  </a:moveTo>
                  <a:lnTo>
                    <a:pt x="6352984" y="619314"/>
                  </a:lnTo>
                  <a:lnTo>
                    <a:pt x="6352984" y="562164"/>
                  </a:lnTo>
                  <a:lnTo>
                    <a:pt x="6372027" y="562164"/>
                  </a:lnTo>
                  <a:lnTo>
                    <a:pt x="6372027" y="619314"/>
                  </a:lnTo>
                  <a:close/>
                </a:path>
                <a:path w="6372225" h="1752600">
                  <a:moveTo>
                    <a:pt x="6372027" y="695514"/>
                  </a:moveTo>
                  <a:lnTo>
                    <a:pt x="6352984" y="695514"/>
                  </a:lnTo>
                  <a:lnTo>
                    <a:pt x="6352984" y="638364"/>
                  </a:lnTo>
                  <a:lnTo>
                    <a:pt x="6372027" y="638364"/>
                  </a:lnTo>
                  <a:lnTo>
                    <a:pt x="6372027" y="695514"/>
                  </a:lnTo>
                  <a:close/>
                </a:path>
                <a:path w="6372225" h="1752600">
                  <a:moveTo>
                    <a:pt x="6372027" y="771714"/>
                  </a:moveTo>
                  <a:lnTo>
                    <a:pt x="6352984" y="771714"/>
                  </a:lnTo>
                  <a:lnTo>
                    <a:pt x="6352984" y="714564"/>
                  </a:lnTo>
                  <a:lnTo>
                    <a:pt x="6372027" y="714564"/>
                  </a:lnTo>
                  <a:lnTo>
                    <a:pt x="6372027" y="771714"/>
                  </a:lnTo>
                  <a:close/>
                </a:path>
                <a:path w="6372225" h="1752600">
                  <a:moveTo>
                    <a:pt x="6372027" y="847914"/>
                  </a:moveTo>
                  <a:lnTo>
                    <a:pt x="6352984" y="847914"/>
                  </a:lnTo>
                  <a:lnTo>
                    <a:pt x="6352984" y="790764"/>
                  </a:lnTo>
                  <a:lnTo>
                    <a:pt x="6372027" y="790764"/>
                  </a:lnTo>
                  <a:lnTo>
                    <a:pt x="6372027" y="847914"/>
                  </a:lnTo>
                  <a:close/>
                </a:path>
                <a:path w="6372225" h="1752600">
                  <a:moveTo>
                    <a:pt x="6372027" y="924114"/>
                  </a:moveTo>
                  <a:lnTo>
                    <a:pt x="6352984" y="924114"/>
                  </a:lnTo>
                  <a:lnTo>
                    <a:pt x="6352984" y="866964"/>
                  </a:lnTo>
                  <a:lnTo>
                    <a:pt x="6372027" y="866964"/>
                  </a:lnTo>
                  <a:lnTo>
                    <a:pt x="6372027" y="924114"/>
                  </a:lnTo>
                  <a:close/>
                </a:path>
                <a:path w="6372225" h="1752600">
                  <a:moveTo>
                    <a:pt x="6372027" y="1000315"/>
                  </a:moveTo>
                  <a:lnTo>
                    <a:pt x="6352984" y="1000315"/>
                  </a:lnTo>
                  <a:lnTo>
                    <a:pt x="6352984" y="943164"/>
                  </a:lnTo>
                  <a:lnTo>
                    <a:pt x="6372027" y="943164"/>
                  </a:lnTo>
                  <a:lnTo>
                    <a:pt x="6372027" y="1000315"/>
                  </a:lnTo>
                  <a:close/>
                </a:path>
                <a:path w="6372225" h="1752600">
                  <a:moveTo>
                    <a:pt x="6372027" y="1076515"/>
                  </a:moveTo>
                  <a:lnTo>
                    <a:pt x="6352984" y="1076515"/>
                  </a:lnTo>
                  <a:lnTo>
                    <a:pt x="6352984" y="1019365"/>
                  </a:lnTo>
                  <a:lnTo>
                    <a:pt x="6372027" y="1019365"/>
                  </a:lnTo>
                  <a:lnTo>
                    <a:pt x="6372027" y="1076515"/>
                  </a:lnTo>
                  <a:close/>
                </a:path>
                <a:path w="6372225" h="1752600">
                  <a:moveTo>
                    <a:pt x="6372027" y="1152715"/>
                  </a:moveTo>
                  <a:lnTo>
                    <a:pt x="6352984" y="1152715"/>
                  </a:lnTo>
                  <a:lnTo>
                    <a:pt x="6352984" y="1095565"/>
                  </a:lnTo>
                  <a:lnTo>
                    <a:pt x="6372027" y="1095565"/>
                  </a:lnTo>
                  <a:lnTo>
                    <a:pt x="6372027" y="1152715"/>
                  </a:lnTo>
                  <a:close/>
                </a:path>
                <a:path w="6372225" h="1752600">
                  <a:moveTo>
                    <a:pt x="6372027" y="1228915"/>
                  </a:moveTo>
                  <a:lnTo>
                    <a:pt x="6352984" y="1228915"/>
                  </a:lnTo>
                  <a:lnTo>
                    <a:pt x="6352984" y="1171765"/>
                  </a:lnTo>
                  <a:lnTo>
                    <a:pt x="6372027" y="1171765"/>
                  </a:lnTo>
                  <a:lnTo>
                    <a:pt x="6372027" y="1228915"/>
                  </a:lnTo>
                  <a:close/>
                </a:path>
                <a:path w="6372225" h="1752600">
                  <a:moveTo>
                    <a:pt x="6372027" y="1305115"/>
                  </a:moveTo>
                  <a:lnTo>
                    <a:pt x="6352984" y="1305115"/>
                  </a:lnTo>
                  <a:lnTo>
                    <a:pt x="6352984" y="1247965"/>
                  </a:lnTo>
                  <a:lnTo>
                    <a:pt x="6372027" y="1247965"/>
                  </a:lnTo>
                  <a:lnTo>
                    <a:pt x="6372027" y="1305115"/>
                  </a:lnTo>
                  <a:close/>
                </a:path>
                <a:path w="6372225" h="1752600">
                  <a:moveTo>
                    <a:pt x="6372027" y="1381315"/>
                  </a:moveTo>
                  <a:lnTo>
                    <a:pt x="6352984" y="1381315"/>
                  </a:lnTo>
                  <a:lnTo>
                    <a:pt x="6352984" y="1324165"/>
                  </a:lnTo>
                  <a:lnTo>
                    <a:pt x="6372027" y="1324165"/>
                  </a:lnTo>
                  <a:lnTo>
                    <a:pt x="6372027" y="1381315"/>
                  </a:lnTo>
                  <a:close/>
                </a:path>
                <a:path w="6372225" h="1752600">
                  <a:moveTo>
                    <a:pt x="6372027" y="1457515"/>
                  </a:moveTo>
                  <a:lnTo>
                    <a:pt x="6352984" y="1457515"/>
                  </a:lnTo>
                  <a:lnTo>
                    <a:pt x="6352984" y="1400365"/>
                  </a:lnTo>
                  <a:lnTo>
                    <a:pt x="6372027" y="1400365"/>
                  </a:lnTo>
                  <a:lnTo>
                    <a:pt x="6372027" y="1457515"/>
                  </a:lnTo>
                  <a:close/>
                </a:path>
                <a:path w="6372225" h="1752600">
                  <a:moveTo>
                    <a:pt x="6372027" y="1533715"/>
                  </a:moveTo>
                  <a:lnTo>
                    <a:pt x="6352984" y="1533715"/>
                  </a:lnTo>
                  <a:lnTo>
                    <a:pt x="6352984" y="1476565"/>
                  </a:lnTo>
                  <a:lnTo>
                    <a:pt x="6372027" y="1476565"/>
                  </a:lnTo>
                  <a:lnTo>
                    <a:pt x="6372027" y="1533715"/>
                  </a:lnTo>
                  <a:close/>
                </a:path>
                <a:path w="6372225" h="1752600">
                  <a:moveTo>
                    <a:pt x="6372027" y="1609915"/>
                  </a:moveTo>
                  <a:lnTo>
                    <a:pt x="6352984" y="1609915"/>
                  </a:lnTo>
                  <a:lnTo>
                    <a:pt x="6352984" y="1552765"/>
                  </a:lnTo>
                  <a:lnTo>
                    <a:pt x="6372027" y="1552765"/>
                  </a:lnTo>
                  <a:lnTo>
                    <a:pt x="6372027" y="1609915"/>
                  </a:lnTo>
                  <a:close/>
                </a:path>
                <a:path w="6372225" h="1752600">
                  <a:moveTo>
                    <a:pt x="6372027" y="1686115"/>
                  </a:moveTo>
                  <a:lnTo>
                    <a:pt x="6352984" y="1686115"/>
                  </a:lnTo>
                  <a:lnTo>
                    <a:pt x="6352984" y="1628965"/>
                  </a:lnTo>
                  <a:lnTo>
                    <a:pt x="6372027" y="1628965"/>
                  </a:lnTo>
                  <a:lnTo>
                    <a:pt x="6372027" y="1686115"/>
                  </a:lnTo>
                  <a:close/>
                </a:path>
                <a:path w="6372225" h="1752600">
                  <a:moveTo>
                    <a:pt x="6366786" y="1752600"/>
                  </a:moveTo>
                  <a:lnTo>
                    <a:pt x="6352984" y="1752600"/>
                  </a:lnTo>
                  <a:lnTo>
                    <a:pt x="6352984" y="1705165"/>
                  </a:lnTo>
                  <a:lnTo>
                    <a:pt x="6372027" y="1705165"/>
                  </a:lnTo>
                  <a:lnTo>
                    <a:pt x="6372027" y="1738017"/>
                  </a:lnTo>
                  <a:lnTo>
                    <a:pt x="6366786" y="1738017"/>
                  </a:lnTo>
                  <a:lnTo>
                    <a:pt x="6366786" y="1752600"/>
                  </a:lnTo>
                  <a:close/>
                </a:path>
                <a:path w="6372225" h="1752600">
                  <a:moveTo>
                    <a:pt x="6372033" y="1752600"/>
                  </a:moveTo>
                  <a:lnTo>
                    <a:pt x="6366786" y="1752600"/>
                  </a:lnTo>
                  <a:lnTo>
                    <a:pt x="6366786" y="1738017"/>
                  </a:lnTo>
                  <a:lnTo>
                    <a:pt x="6372027" y="1738017"/>
                  </a:lnTo>
                  <a:lnTo>
                    <a:pt x="6372033" y="1752600"/>
                  </a:lnTo>
                  <a:close/>
                </a:path>
                <a:path w="6372225" h="1752600">
                  <a:moveTo>
                    <a:pt x="6347736" y="1752600"/>
                  </a:moveTo>
                  <a:lnTo>
                    <a:pt x="6290586" y="1752600"/>
                  </a:lnTo>
                  <a:lnTo>
                    <a:pt x="6290586" y="1738017"/>
                  </a:lnTo>
                  <a:lnTo>
                    <a:pt x="6347736" y="1738017"/>
                  </a:lnTo>
                  <a:lnTo>
                    <a:pt x="6347736" y="1752600"/>
                  </a:lnTo>
                  <a:close/>
                </a:path>
                <a:path w="6372225" h="1752600">
                  <a:moveTo>
                    <a:pt x="6271536" y="1752600"/>
                  </a:moveTo>
                  <a:lnTo>
                    <a:pt x="6214386" y="1752600"/>
                  </a:lnTo>
                  <a:lnTo>
                    <a:pt x="6214386" y="1738017"/>
                  </a:lnTo>
                  <a:lnTo>
                    <a:pt x="6271536" y="1738017"/>
                  </a:lnTo>
                  <a:lnTo>
                    <a:pt x="6271536" y="1752600"/>
                  </a:lnTo>
                  <a:close/>
                </a:path>
                <a:path w="6372225" h="1752600">
                  <a:moveTo>
                    <a:pt x="6195336" y="1752600"/>
                  </a:moveTo>
                  <a:lnTo>
                    <a:pt x="6138186" y="1752600"/>
                  </a:lnTo>
                  <a:lnTo>
                    <a:pt x="6138186" y="1738017"/>
                  </a:lnTo>
                  <a:lnTo>
                    <a:pt x="6195336" y="1738017"/>
                  </a:lnTo>
                  <a:lnTo>
                    <a:pt x="6195336" y="1752600"/>
                  </a:lnTo>
                  <a:close/>
                </a:path>
                <a:path w="6372225" h="1752600">
                  <a:moveTo>
                    <a:pt x="6119136" y="1752600"/>
                  </a:moveTo>
                  <a:lnTo>
                    <a:pt x="6061986" y="1752600"/>
                  </a:lnTo>
                  <a:lnTo>
                    <a:pt x="6061986" y="1738017"/>
                  </a:lnTo>
                  <a:lnTo>
                    <a:pt x="6119136" y="1738017"/>
                  </a:lnTo>
                  <a:lnTo>
                    <a:pt x="6119136" y="1752600"/>
                  </a:lnTo>
                  <a:close/>
                </a:path>
                <a:path w="6372225" h="1752600">
                  <a:moveTo>
                    <a:pt x="6042936" y="1752600"/>
                  </a:moveTo>
                  <a:lnTo>
                    <a:pt x="5985786" y="1752600"/>
                  </a:lnTo>
                  <a:lnTo>
                    <a:pt x="5985786" y="1738017"/>
                  </a:lnTo>
                  <a:lnTo>
                    <a:pt x="6042936" y="1738017"/>
                  </a:lnTo>
                  <a:lnTo>
                    <a:pt x="6042936" y="1752600"/>
                  </a:lnTo>
                  <a:close/>
                </a:path>
                <a:path w="6372225" h="1752600">
                  <a:moveTo>
                    <a:pt x="5966736" y="1752600"/>
                  </a:moveTo>
                  <a:lnTo>
                    <a:pt x="5909586" y="1752600"/>
                  </a:lnTo>
                  <a:lnTo>
                    <a:pt x="5909586" y="1738017"/>
                  </a:lnTo>
                  <a:lnTo>
                    <a:pt x="5966736" y="1738017"/>
                  </a:lnTo>
                  <a:lnTo>
                    <a:pt x="5966736" y="1752600"/>
                  </a:lnTo>
                  <a:close/>
                </a:path>
                <a:path w="6372225" h="1752600">
                  <a:moveTo>
                    <a:pt x="5890536" y="1752600"/>
                  </a:moveTo>
                  <a:lnTo>
                    <a:pt x="5833386" y="1752600"/>
                  </a:lnTo>
                  <a:lnTo>
                    <a:pt x="5833386" y="1738017"/>
                  </a:lnTo>
                  <a:lnTo>
                    <a:pt x="5890536" y="1738017"/>
                  </a:lnTo>
                  <a:lnTo>
                    <a:pt x="5890536" y="1752600"/>
                  </a:lnTo>
                  <a:close/>
                </a:path>
                <a:path w="6372225" h="1752600">
                  <a:moveTo>
                    <a:pt x="5814336" y="1752600"/>
                  </a:moveTo>
                  <a:lnTo>
                    <a:pt x="5757186" y="1752600"/>
                  </a:lnTo>
                  <a:lnTo>
                    <a:pt x="5757186" y="1738017"/>
                  </a:lnTo>
                  <a:lnTo>
                    <a:pt x="5814336" y="1738017"/>
                  </a:lnTo>
                  <a:lnTo>
                    <a:pt x="5814336" y="1752600"/>
                  </a:lnTo>
                  <a:close/>
                </a:path>
                <a:path w="6372225" h="1752600">
                  <a:moveTo>
                    <a:pt x="5738136" y="1752600"/>
                  </a:moveTo>
                  <a:lnTo>
                    <a:pt x="5680986" y="1752600"/>
                  </a:lnTo>
                  <a:lnTo>
                    <a:pt x="5680986" y="1738017"/>
                  </a:lnTo>
                  <a:lnTo>
                    <a:pt x="5738136" y="1738017"/>
                  </a:lnTo>
                  <a:lnTo>
                    <a:pt x="5738136" y="1752600"/>
                  </a:lnTo>
                  <a:close/>
                </a:path>
                <a:path w="6372225" h="1752600">
                  <a:moveTo>
                    <a:pt x="5661936" y="1752600"/>
                  </a:moveTo>
                  <a:lnTo>
                    <a:pt x="5604786" y="1752600"/>
                  </a:lnTo>
                  <a:lnTo>
                    <a:pt x="5604786" y="1738017"/>
                  </a:lnTo>
                  <a:lnTo>
                    <a:pt x="5661936" y="1738017"/>
                  </a:lnTo>
                  <a:lnTo>
                    <a:pt x="5661936" y="1752600"/>
                  </a:lnTo>
                  <a:close/>
                </a:path>
                <a:path w="6372225" h="1752600">
                  <a:moveTo>
                    <a:pt x="5585736" y="1752600"/>
                  </a:moveTo>
                  <a:lnTo>
                    <a:pt x="5528586" y="1752600"/>
                  </a:lnTo>
                  <a:lnTo>
                    <a:pt x="5528586" y="1738017"/>
                  </a:lnTo>
                  <a:lnTo>
                    <a:pt x="5585736" y="1738017"/>
                  </a:lnTo>
                  <a:lnTo>
                    <a:pt x="5585736" y="1752600"/>
                  </a:lnTo>
                  <a:close/>
                </a:path>
                <a:path w="6372225" h="1752600">
                  <a:moveTo>
                    <a:pt x="5509536" y="1752600"/>
                  </a:moveTo>
                  <a:lnTo>
                    <a:pt x="5452386" y="1752600"/>
                  </a:lnTo>
                  <a:lnTo>
                    <a:pt x="5452386" y="1738017"/>
                  </a:lnTo>
                  <a:lnTo>
                    <a:pt x="5509536" y="1738017"/>
                  </a:lnTo>
                  <a:lnTo>
                    <a:pt x="5509536" y="1752600"/>
                  </a:lnTo>
                  <a:close/>
                </a:path>
                <a:path w="6372225" h="1752600">
                  <a:moveTo>
                    <a:pt x="5433336" y="1752600"/>
                  </a:moveTo>
                  <a:lnTo>
                    <a:pt x="5376186" y="1752600"/>
                  </a:lnTo>
                  <a:lnTo>
                    <a:pt x="5376186" y="1738017"/>
                  </a:lnTo>
                  <a:lnTo>
                    <a:pt x="5433336" y="1738017"/>
                  </a:lnTo>
                  <a:lnTo>
                    <a:pt x="5433336" y="1752600"/>
                  </a:lnTo>
                  <a:close/>
                </a:path>
                <a:path w="6372225" h="1752600">
                  <a:moveTo>
                    <a:pt x="5357136" y="1752600"/>
                  </a:moveTo>
                  <a:lnTo>
                    <a:pt x="5299986" y="1752600"/>
                  </a:lnTo>
                  <a:lnTo>
                    <a:pt x="5299986" y="1738017"/>
                  </a:lnTo>
                  <a:lnTo>
                    <a:pt x="5357136" y="1738017"/>
                  </a:lnTo>
                  <a:lnTo>
                    <a:pt x="5357136" y="1752600"/>
                  </a:lnTo>
                  <a:close/>
                </a:path>
                <a:path w="6372225" h="1752600">
                  <a:moveTo>
                    <a:pt x="5280936" y="1752600"/>
                  </a:moveTo>
                  <a:lnTo>
                    <a:pt x="5223786" y="1752600"/>
                  </a:lnTo>
                  <a:lnTo>
                    <a:pt x="5223786" y="1738017"/>
                  </a:lnTo>
                  <a:lnTo>
                    <a:pt x="5280936" y="1738017"/>
                  </a:lnTo>
                  <a:lnTo>
                    <a:pt x="5280936" y="1752600"/>
                  </a:lnTo>
                  <a:close/>
                </a:path>
                <a:path w="6372225" h="1752600">
                  <a:moveTo>
                    <a:pt x="5204736" y="1752600"/>
                  </a:moveTo>
                  <a:lnTo>
                    <a:pt x="5147586" y="1752600"/>
                  </a:lnTo>
                  <a:lnTo>
                    <a:pt x="5147586" y="1738017"/>
                  </a:lnTo>
                  <a:lnTo>
                    <a:pt x="5204736" y="1738017"/>
                  </a:lnTo>
                  <a:lnTo>
                    <a:pt x="5204736" y="1752600"/>
                  </a:lnTo>
                  <a:close/>
                </a:path>
                <a:path w="6372225" h="1752600">
                  <a:moveTo>
                    <a:pt x="5128536" y="1752600"/>
                  </a:moveTo>
                  <a:lnTo>
                    <a:pt x="5071386" y="1752600"/>
                  </a:lnTo>
                  <a:lnTo>
                    <a:pt x="5071386" y="1738017"/>
                  </a:lnTo>
                  <a:lnTo>
                    <a:pt x="5128536" y="1738017"/>
                  </a:lnTo>
                  <a:lnTo>
                    <a:pt x="5128536" y="1752600"/>
                  </a:lnTo>
                  <a:close/>
                </a:path>
                <a:path w="6372225" h="1752600">
                  <a:moveTo>
                    <a:pt x="5052336" y="1752600"/>
                  </a:moveTo>
                  <a:lnTo>
                    <a:pt x="4995186" y="1752600"/>
                  </a:lnTo>
                  <a:lnTo>
                    <a:pt x="4995186" y="1738017"/>
                  </a:lnTo>
                  <a:lnTo>
                    <a:pt x="5052336" y="1738017"/>
                  </a:lnTo>
                  <a:lnTo>
                    <a:pt x="5052336" y="1752600"/>
                  </a:lnTo>
                  <a:close/>
                </a:path>
                <a:path w="6372225" h="1752600">
                  <a:moveTo>
                    <a:pt x="4976136" y="1752600"/>
                  </a:moveTo>
                  <a:lnTo>
                    <a:pt x="4918986" y="1752600"/>
                  </a:lnTo>
                  <a:lnTo>
                    <a:pt x="4918986" y="1738017"/>
                  </a:lnTo>
                  <a:lnTo>
                    <a:pt x="4976136" y="1738017"/>
                  </a:lnTo>
                  <a:lnTo>
                    <a:pt x="4976136" y="1752600"/>
                  </a:lnTo>
                  <a:close/>
                </a:path>
                <a:path w="6372225" h="1752600">
                  <a:moveTo>
                    <a:pt x="4899936" y="1752600"/>
                  </a:moveTo>
                  <a:lnTo>
                    <a:pt x="4842786" y="1752600"/>
                  </a:lnTo>
                  <a:lnTo>
                    <a:pt x="4842786" y="1738017"/>
                  </a:lnTo>
                  <a:lnTo>
                    <a:pt x="4899936" y="1738017"/>
                  </a:lnTo>
                  <a:lnTo>
                    <a:pt x="4899936" y="1752600"/>
                  </a:lnTo>
                  <a:close/>
                </a:path>
                <a:path w="6372225" h="1752600">
                  <a:moveTo>
                    <a:pt x="4823736" y="1752600"/>
                  </a:moveTo>
                  <a:lnTo>
                    <a:pt x="4766586" y="1752600"/>
                  </a:lnTo>
                  <a:lnTo>
                    <a:pt x="4766586" y="1738017"/>
                  </a:lnTo>
                  <a:lnTo>
                    <a:pt x="4823736" y="1738017"/>
                  </a:lnTo>
                  <a:lnTo>
                    <a:pt x="4823736" y="1752600"/>
                  </a:lnTo>
                  <a:close/>
                </a:path>
                <a:path w="6372225" h="1752600">
                  <a:moveTo>
                    <a:pt x="4747536" y="1752600"/>
                  </a:moveTo>
                  <a:lnTo>
                    <a:pt x="4690386" y="1752600"/>
                  </a:lnTo>
                  <a:lnTo>
                    <a:pt x="4690386" y="1738017"/>
                  </a:lnTo>
                  <a:lnTo>
                    <a:pt x="4747536" y="1738017"/>
                  </a:lnTo>
                  <a:lnTo>
                    <a:pt x="4747536" y="1752600"/>
                  </a:lnTo>
                  <a:close/>
                </a:path>
                <a:path w="6372225" h="1752600">
                  <a:moveTo>
                    <a:pt x="4671336" y="1752600"/>
                  </a:moveTo>
                  <a:lnTo>
                    <a:pt x="4614186" y="1752600"/>
                  </a:lnTo>
                  <a:lnTo>
                    <a:pt x="4614186" y="1738017"/>
                  </a:lnTo>
                  <a:lnTo>
                    <a:pt x="4671336" y="1738017"/>
                  </a:lnTo>
                  <a:lnTo>
                    <a:pt x="4671336" y="1752600"/>
                  </a:lnTo>
                  <a:close/>
                </a:path>
                <a:path w="6372225" h="1752600">
                  <a:moveTo>
                    <a:pt x="4595136" y="1752600"/>
                  </a:moveTo>
                  <a:lnTo>
                    <a:pt x="4537986" y="1752600"/>
                  </a:lnTo>
                  <a:lnTo>
                    <a:pt x="4537986" y="1738017"/>
                  </a:lnTo>
                  <a:lnTo>
                    <a:pt x="4595136" y="1738017"/>
                  </a:lnTo>
                  <a:lnTo>
                    <a:pt x="4595136" y="1752600"/>
                  </a:lnTo>
                  <a:close/>
                </a:path>
                <a:path w="6372225" h="1752600">
                  <a:moveTo>
                    <a:pt x="4518936" y="1752600"/>
                  </a:moveTo>
                  <a:lnTo>
                    <a:pt x="4461786" y="1752600"/>
                  </a:lnTo>
                  <a:lnTo>
                    <a:pt x="4461786" y="1738017"/>
                  </a:lnTo>
                  <a:lnTo>
                    <a:pt x="4518936" y="1738017"/>
                  </a:lnTo>
                  <a:lnTo>
                    <a:pt x="4518936" y="1752600"/>
                  </a:lnTo>
                  <a:close/>
                </a:path>
                <a:path w="6372225" h="1752600">
                  <a:moveTo>
                    <a:pt x="4442736" y="1752600"/>
                  </a:moveTo>
                  <a:lnTo>
                    <a:pt x="4385586" y="1752600"/>
                  </a:lnTo>
                  <a:lnTo>
                    <a:pt x="4385586" y="1738017"/>
                  </a:lnTo>
                  <a:lnTo>
                    <a:pt x="4442736" y="1738017"/>
                  </a:lnTo>
                  <a:lnTo>
                    <a:pt x="4442736" y="1752600"/>
                  </a:lnTo>
                  <a:close/>
                </a:path>
                <a:path w="6372225" h="1752600">
                  <a:moveTo>
                    <a:pt x="4366536" y="1752600"/>
                  </a:moveTo>
                  <a:lnTo>
                    <a:pt x="4309386" y="1752600"/>
                  </a:lnTo>
                  <a:lnTo>
                    <a:pt x="4309386" y="1738017"/>
                  </a:lnTo>
                  <a:lnTo>
                    <a:pt x="4366536" y="1738017"/>
                  </a:lnTo>
                  <a:lnTo>
                    <a:pt x="4366536" y="1752600"/>
                  </a:lnTo>
                  <a:close/>
                </a:path>
                <a:path w="6372225" h="1752600">
                  <a:moveTo>
                    <a:pt x="4290336" y="1752600"/>
                  </a:moveTo>
                  <a:lnTo>
                    <a:pt x="4233186" y="1752600"/>
                  </a:lnTo>
                  <a:lnTo>
                    <a:pt x="4233186" y="1738017"/>
                  </a:lnTo>
                  <a:lnTo>
                    <a:pt x="4290336" y="1738017"/>
                  </a:lnTo>
                  <a:lnTo>
                    <a:pt x="4290336" y="1752600"/>
                  </a:lnTo>
                  <a:close/>
                </a:path>
                <a:path w="6372225" h="1752600">
                  <a:moveTo>
                    <a:pt x="4214136" y="1752600"/>
                  </a:moveTo>
                  <a:lnTo>
                    <a:pt x="4156986" y="1752600"/>
                  </a:lnTo>
                  <a:lnTo>
                    <a:pt x="4156986" y="1738017"/>
                  </a:lnTo>
                  <a:lnTo>
                    <a:pt x="4214136" y="1738017"/>
                  </a:lnTo>
                  <a:lnTo>
                    <a:pt x="4214136" y="1752600"/>
                  </a:lnTo>
                  <a:close/>
                </a:path>
                <a:path w="6372225" h="1752600">
                  <a:moveTo>
                    <a:pt x="4137936" y="1752600"/>
                  </a:moveTo>
                  <a:lnTo>
                    <a:pt x="4080786" y="1752600"/>
                  </a:lnTo>
                  <a:lnTo>
                    <a:pt x="4080786" y="1738017"/>
                  </a:lnTo>
                  <a:lnTo>
                    <a:pt x="4137936" y="1738017"/>
                  </a:lnTo>
                  <a:lnTo>
                    <a:pt x="4137936" y="1752600"/>
                  </a:lnTo>
                  <a:close/>
                </a:path>
                <a:path w="6372225" h="1752600">
                  <a:moveTo>
                    <a:pt x="4061736" y="1752600"/>
                  </a:moveTo>
                  <a:lnTo>
                    <a:pt x="4004586" y="1752600"/>
                  </a:lnTo>
                  <a:lnTo>
                    <a:pt x="4004586" y="1738017"/>
                  </a:lnTo>
                  <a:lnTo>
                    <a:pt x="4061736" y="1738017"/>
                  </a:lnTo>
                  <a:lnTo>
                    <a:pt x="4061736" y="1752600"/>
                  </a:lnTo>
                  <a:close/>
                </a:path>
                <a:path w="6372225" h="1752600">
                  <a:moveTo>
                    <a:pt x="3985536" y="1752600"/>
                  </a:moveTo>
                  <a:lnTo>
                    <a:pt x="3928386" y="1752600"/>
                  </a:lnTo>
                  <a:lnTo>
                    <a:pt x="3928386" y="1738017"/>
                  </a:lnTo>
                  <a:lnTo>
                    <a:pt x="3985536" y="1738017"/>
                  </a:lnTo>
                  <a:lnTo>
                    <a:pt x="3985536" y="1752600"/>
                  </a:lnTo>
                  <a:close/>
                </a:path>
                <a:path w="6372225" h="1752600">
                  <a:moveTo>
                    <a:pt x="3909336" y="1752600"/>
                  </a:moveTo>
                  <a:lnTo>
                    <a:pt x="3852186" y="1752600"/>
                  </a:lnTo>
                  <a:lnTo>
                    <a:pt x="3852186" y="1738017"/>
                  </a:lnTo>
                  <a:lnTo>
                    <a:pt x="3909336" y="1738017"/>
                  </a:lnTo>
                  <a:lnTo>
                    <a:pt x="3909336" y="1752600"/>
                  </a:lnTo>
                  <a:close/>
                </a:path>
                <a:path w="6372225" h="1752600">
                  <a:moveTo>
                    <a:pt x="3833136" y="1752600"/>
                  </a:moveTo>
                  <a:lnTo>
                    <a:pt x="3775986" y="1752600"/>
                  </a:lnTo>
                  <a:lnTo>
                    <a:pt x="3775986" y="1738017"/>
                  </a:lnTo>
                  <a:lnTo>
                    <a:pt x="3833136" y="1738017"/>
                  </a:lnTo>
                  <a:lnTo>
                    <a:pt x="3833136" y="1752600"/>
                  </a:lnTo>
                  <a:close/>
                </a:path>
                <a:path w="6372225" h="1752600">
                  <a:moveTo>
                    <a:pt x="3756936" y="1752600"/>
                  </a:moveTo>
                  <a:lnTo>
                    <a:pt x="3699786" y="1752600"/>
                  </a:lnTo>
                  <a:lnTo>
                    <a:pt x="3699786" y="1738017"/>
                  </a:lnTo>
                  <a:lnTo>
                    <a:pt x="3756936" y="1738017"/>
                  </a:lnTo>
                  <a:lnTo>
                    <a:pt x="3756936" y="1752600"/>
                  </a:lnTo>
                  <a:close/>
                </a:path>
                <a:path w="6372225" h="1752600">
                  <a:moveTo>
                    <a:pt x="3680736" y="1752600"/>
                  </a:moveTo>
                  <a:lnTo>
                    <a:pt x="3623586" y="1752600"/>
                  </a:lnTo>
                  <a:lnTo>
                    <a:pt x="3623586" y="1738017"/>
                  </a:lnTo>
                  <a:lnTo>
                    <a:pt x="3680736" y="1738017"/>
                  </a:lnTo>
                  <a:lnTo>
                    <a:pt x="3680736" y="1752600"/>
                  </a:lnTo>
                  <a:close/>
                </a:path>
                <a:path w="6372225" h="1752600">
                  <a:moveTo>
                    <a:pt x="3604536" y="1752600"/>
                  </a:moveTo>
                  <a:lnTo>
                    <a:pt x="3547386" y="1752600"/>
                  </a:lnTo>
                  <a:lnTo>
                    <a:pt x="3547386" y="1738017"/>
                  </a:lnTo>
                  <a:lnTo>
                    <a:pt x="3604536" y="1738017"/>
                  </a:lnTo>
                  <a:lnTo>
                    <a:pt x="3604536" y="1752600"/>
                  </a:lnTo>
                  <a:close/>
                </a:path>
                <a:path w="6372225" h="1752600">
                  <a:moveTo>
                    <a:pt x="3528336" y="1752600"/>
                  </a:moveTo>
                  <a:lnTo>
                    <a:pt x="3471186" y="1752600"/>
                  </a:lnTo>
                  <a:lnTo>
                    <a:pt x="3471186" y="1738017"/>
                  </a:lnTo>
                  <a:lnTo>
                    <a:pt x="3528336" y="1738017"/>
                  </a:lnTo>
                  <a:lnTo>
                    <a:pt x="3528336" y="1752600"/>
                  </a:lnTo>
                  <a:close/>
                </a:path>
                <a:path w="6372225" h="1752600">
                  <a:moveTo>
                    <a:pt x="3452136" y="1752600"/>
                  </a:moveTo>
                  <a:lnTo>
                    <a:pt x="3394986" y="1752600"/>
                  </a:lnTo>
                  <a:lnTo>
                    <a:pt x="3394986" y="1738017"/>
                  </a:lnTo>
                  <a:lnTo>
                    <a:pt x="3452136" y="1738017"/>
                  </a:lnTo>
                  <a:lnTo>
                    <a:pt x="3452136" y="1752600"/>
                  </a:lnTo>
                  <a:close/>
                </a:path>
                <a:path w="6372225" h="1752600">
                  <a:moveTo>
                    <a:pt x="3375936" y="1752600"/>
                  </a:moveTo>
                  <a:lnTo>
                    <a:pt x="3318786" y="1752600"/>
                  </a:lnTo>
                  <a:lnTo>
                    <a:pt x="3318786" y="1738017"/>
                  </a:lnTo>
                  <a:lnTo>
                    <a:pt x="3375936" y="1738017"/>
                  </a:lnTo>
                  <a:lnTo>
                    <a:pt x="3375936" y="1752600"/>
                  </a:lnTo>
                  <a:close/>
                </a:path>
                <a:path w="6372225" h="1752600">
                  <a:moveTo>
                    <a:pt x="3299736" y="1752600"/>
                  </a:moveTo>
                  <a:lnTo>
                    <a:pt x="3242586" y="1752600"/>
                  </a:lnTo>
                  <a:lnTo>
                    <a:pt x="3242586" y="1738017"/>
                  </a:lnTo>
                  <a:lnTo>
                    <a:pt x="3299736" y="1738017"/>
                  </a:lnTo>
                  <a:lnTo>
                    <a:pt x="3299736" y="1752600"/>
                  </a:lnTo>
                  <a:close/>
                </a:path>
                <a:path w="6372225" h="1752600">
                  <a:moveTo>
                    <a:pt x="3223536" y="1752600"/>
                  </a:moveTo>
                  <a:lnTo>
                    <a:pt x="3166386" y="1752600"/>
                  </a:lnTo>
                  <a:lnTo>
                    <a:pt x="3166386" y="1738017"/>
                  </a:lnTo>
                  <a:lnTo>
                    <a:pt x="3223536" y="1738017"/>
                  </a:lnTo>
                  <a:lnTo>
                    <a:pt x="3223536" y="1752600"/>
                  </a:lnTo>
                  <a:close/>
                </a:path>
                <a:path w="6372225" h="1752600">
                  <a:moveTo>
                    <a:pt x="3147336" y="1752600"/>
                  </a:moveTo>
                  <a:lnTo>
                    <a:pt x="3090186" y="1752600"/>
                  </a:lnTo>
                  <a:lnTo>
                    <a:pt x="3090186" y="1738017"/>
                  </a:lnTo>
                  <a:lnTo>
                    <a:pt x="3147336" y="1738017"/>
                  </a:lnTo>
                  <a:lnTo>
                    <a:pt x="3147336" y="1752600"/>
                  </a:lnTo>
                  <a:close/>
                </a:path>
                <a:path w="6372225" h="1752600">
                  <a:moveTo>
                    <a:pt x="3071136" y="1752600"/>
                  </a:moveTo>
                  <a:lnTo>
                    <a:pt x="3013986" y="1752600"/>
                  </a:lnTo>
                  <a:lnTo>
                    <a:pt x="3013986" y="1738017"/>
                  </a:lnTo>
                  <a:lnTo>
                    <a:pt x="3071136" y="1738017"/>
                  </a:lnTo>
                  <a:lnTo>
                    <a:pt x="3071136" y="1752600"/>
                  </a:lnTo>
                  <a:close/>
                </a:path>
                <a:path w="6372225" h="1752600">
                  <a:moveTo>
                    <a:pt x="2994936" y="1752600"/>
                  </a:moveTo>
                  <a:lnTo>
                    <a:pt x="2937786" y="1752600"/>
                  </a:lnTo>
                  <a:lnTo>
                    <a:pt x="2937786" y="1738017"/>
                  </a:lnTo>
                  <a:lnTo>
                    <a:pt x="2994936" y="1738017"/>
                  </a:lnTo>
                  <a:lnTo>
                    <a:pt x="2994936" y="1752600"/>
                  </a:lnTo>
                  <a:close/>
                </a:path>
                <a:path w="6372225" h="1752600">
                  <a:moveTo>
                    <a:pt x="2918736" y="1752600"/>
                  </a:moveTo>
                  <a:lnTo>
                    <a:pt x="2861586" y="1752600"/>
                  </a:lnTo>
                  <a:lnTo>
                    <a:pt x="2861586" y="1738017"/>
                  </a:lnTo>
                  <a:lnTo>
                    <a:pt x="2918736" y="1738017"/>
                  </a:lnTo>
                  <a:lnTo>
                    <a:pt x="2918736" y="1752600"/>
                  </a:lnTo>
                  <a:close/>
                </a:path>
                <a:path w="6372225" h="1752600">
                  <a:moveTo>
                    <a:pt x="2842536" y="1752600"/>
                  </a:moveTo>
                  <a:lnTo>
                    <a:pt x="2785386" y="1752600"/>
                  </a:lnTo>
                  <a:lnTo>
                    <a:pt x="2785386" y="1738017"/>
                  </a:lnTo>
                  <a:lnTo>
                    <a:pt x="2842536" y="1738017"/>
                  </a:lnTo>
                  <a:lnTo>
                    <a:pt x="2842536" y="1752600"/>
                  </a:lnTo>
                  <a:close/>
                </a:path>
                <a:path w="6372225" h="1752600">
                  <a:moveTo>
                    <a:pt x="2766336" y="1752600"/>
                  </a:moveTo>
                  <a:lnTo>
                    <a:pt x="2709186" y="1752600"/>
                  </a:lnTo>
                  <a:lnTo>
                    <a:pt x="2709186" y="1738017"/>
                  </a:lnTo>
                  <a:lnTo>
                    <a:pt x="2766336" y="1738017"/>
                  </a:lnTo>
                  <a:lnTo>
                    <a:pt x="2766336" y="1752600"/>
                  </a:lnTo>
                  <a:close/>
                </a:path>
                <a:path w="6372225" h="1752600">
                  <a:moveTo>
                    <a:pt x="2690136" y="1752600"/>
                  </a:moveTo>
                  <a:lnTo>
                    <a:pt x="2632986" y="1752600"/>
                  </a:lnTo>
                  <a:lnTo>
                    <a:pt x="2632986" y="1738017"/>
                  </a:lnTo>
                  <a:lnTo>
                    <a:pt x="2690136" y="1738017"/>
                  </a:lnTo>
                  <a:lnTo>
                    <a:pt x="2690136" y="1752600"/>
                  </a:lnTo>
                  <a:close/>
                </a:path>
                <a:path w="6372225" h="1752600">
                  <a:moveTo>
                    <a:pt x="2613936" y="1752600"/>
                  </a:moveTo>
                  <a:lnTo>
                    <a:pt x="2556786" y="1752600"/>
                  </a:lnTo>
                  <a:lnTo>
                    <a:pt x="2556786" y="1738017"/>
                  </a:lnTo>
                  <a:lnTo>
                    <a:pt x="2613936" y="1738017"/>
                  </a:lnTo>
                  <a:lnTo>
                    <a:pt x="2613936" y="1752600"/>
                  </a:lnTo>
                  <a:close/>
                </a:path>
                <a:path w="6372225" h="1752600">
                  <a:moveTo>
                    <a:pt x="2537736" y="1752600"/>
                  </a:moveTo>
                  <a:lnTo>
                    <a:pt x="2480586" y="1752600"/>
                  </a:lnTo>
                  <a:lnTo>
                    <a:pt x="2480586" y="1738017"/>
                  </a:lnTo>
                  <a:lnTo>
                    <a:pt x="2537736" y="1738017"/>
                  </a:lnTo>
                  <a:lnTo>
                    <a:pt x="2537736" y="1752600"/>
                  </a:lnTo>
                  <a:close/>
                </a:path>
                <a:path w="6372225" h="1752600">
                  <a:moveTo>
                    <a:pt x="2461536" y="1752600"/>
                  </a:moveTo>
                  <a:lnTo>
                    <a:pt x="2404386" y="1752600"/>
                  </a:lnTo>
                  <a:lnTo>
                    <a:pt x="2404386" y="1738017"/>
                  </a:lnTo>
                  <a:lnTo>
                    <a:pt x="2461536" y="1738017"/>
                  </a:lnTo>
                  <a:lnTo>
                    <a:pt x="2461536" y="1752600"/>
                  </a:lnTo>
                  <a:close/>
                </a:path>
                <a:path w="6372225" h="1752600">
                  <a:moveTo>
                    <a:pt x="2385336" y="1752600"/>
                  </a:moveTo>
                  <a:lnTo>
                    <a:pt x="2328186" y="1752600"/>
                  </a:lnTo>
                  <a:lnTo>
                    <a:pt x="2328186" y="1738017"/>
                  </a:lnTo>
                  <a:lnTo>
                    <a:pt x="2385336" y="1738017"/>
                  </a:lnTo>
                  <a:lnTo>
                    <a:pt x="2385336" y="1752600"/>
                  </a:lnTo>
                  <a:close/>
                </a:path>
                <a:path w="6372225" h="1752600">
                  <a:moveTo>
                    <a:pt x="2309136" y="1752600"/>
                  </a:moveTo>
                  <a:lnTo>
                    <a:pt x="2251986" y="1752600"/>
                  </a:lnTo>
                  <a:lnTo>
                    <a:pt x="2251986" y="1738017"/>
                  </a:lnTo>
                  <a:lnTo>
                    <a:pt x="2309136" y="1738017"/>
                  </a:lnTo>
                  <a:lnTo>
                    <a:pt x="2309136" y="1752600"/>
                  </a:lnTo>
                  <a:close/>
                </a:path>
                <a:path w="6372225" h="1752600">
                  <a:moveTo>
                    <a:pt x="2232936" y="1752600"/>
                  </a:moveTo>
                  <a:lnTo>
                    <a:pt x="2175786" y="1752600"/>
                  </a:lnTo>
                  <a:lnTo>
                    <a:pt x="2175786" y="1738017"/>
                  </a:lnTo>
                  <a:lnTo>
                    <a:pt x="2232936" y="1738017"/>
                  </a:lnTo>
                  <a:lnTo>
                    <a:pt x="2232936" y="1752600"/>
                  </a:lnTo>
                  <a:close/>
                </a:path>
                <a:path w="6372225" h="1752600">
                  <a:moveTo>
                    <a:pt x="2156736" y="1752600"/>
                  </a:moveTo>
                  <a:lnTo>
                    <a:pt x="2099586" y="1752600"/>
                  </a:lnTo>
                  <a:lnTo>
                    <a:pt x="2099586" y="1738017"/>
                  </a:lnTo>
                  <a:lnTo>
                    <a:pt x="2156736" y="1738017"/>
                  </a:lnTo>
                  <a:lnTo>
                    <a:pt x="2156736" y="1752600"/>
                  </a:lnTo>
                  <a:close/>
                </a:path>
                <a:path w="6372225" h="1752600">
                  <a:moveTo>
                    <a:pt x="2080536" y="1752600"/>
                  </a:moveTo>
                  <a:lnTo>
                    <a:pt x="2023386" y="1752600"/>
                  </a:lnTo>
                  <a:lnTo>
                    <a:pt x="2023386" y="1738017"/>
                  </a:lnTo>
                  <a:lnTo>
                    <a:pt x="2080536" y="1738017"/>
                  </a:lnTo>
                  <a:lnTo>
                    <a:pt x="2080536" y="1752600"/>
                  </a:lnTo>
                  <a:close/>
                </a:path>
                <a:path w="6372225" h="1752600">
                  <a:moveTo>
                    <a:pt x="2004336" y="1752600"/>
                  </a:moveTo>
                  <a:lnTo>
                    <a:pt x="1947186" y="1752600"/>
                  </a:lnTo>
                  <a:lnTo>
                    <a:pt x="1947186" y="1738017"/>
                  </a:lnTo>
                  <a:lnTo>
                    <a:pt x="2004336" y="1738017"/>
                  </a:lnTo>
                  <a:lnTo>
                    <a:pt x="2004336" y="1752600"/>
                  </a:lnTo>
                  <a:close/>
                </a:path>
                <a:path w="6372225" h="1752600">
                  <a:moveTo>
                    <a:pt x="1928136" y="1752600"/>
                  </a:moveTo>
                  <a:lnTo>
                    <a:pt x="1870986" y="1752600"/>
                  </a:lnTo>
                  <a:lnTo>
                    <a:pt x="1870986" y="1738017"/>
                  </a:lnTo>
                  <a:lnTo>
                    <a:pt x="1928136" y="1738017"/>
                  </a:lnTo>
                  <a:lnTo>
                    <a:pt x="1928136" y="1752600"/>
                  </a:lnTo>
                  <a:close/>
                </a:path>
                <a:path w="6372225" h="1752600">
                  <a:moveTo>
                    <a:pt x="1851936" y="1752600"/>
                  </a:moveTo>
                  <a:lnTo>
                    <a:pt x="1794786" y="1752600"/>
                  </a:lnTo>
                  <a:lnTo>
                    <a:pt x="1794786" y="1738017"/>
                  </a:lnTo>
                  <a:lnTo>
                    <a:pt x="1851936" y="1738017"/>
                  </a:lnTo>
                  <a:lnTo>
                    <a:pt x="1851936" y="1752600"/>
                  </a:lnTo>
                  <a:close/>
                </a:path>
                <a:path w="6372225" h="1752600">
                  <a:moveTo>
                    <a:pt x="1775736" y="1752600"/>
                  </a:moveTo>
                  <a:lnTo>
                    <a:pt x="1718586" y="1752600"/>
                  </a:lnTo>
                  <a:lnTo>
                    <a:pt x="1718586" y="1738017"/>
                  </a:lnTo>
                  <a:lnTo>
                    <a:pt x="1775736" y="1738017"/>
                  </a:lnTo>
                  <a:lnTo>
                    <a:pt x="1775736" y="1752600"/>
                  </a:lnTo>
                  <a:close/>
                </a:path>
                <a:path w="6372225" h="1752600">
                  <a:moveTo>
                    <a:pt x="1699536" y="1752600"/>
                  </a:moveTo>
                  <a:lnTo>
                    <a:pt x="1642386" y="1752600"/>
                  </a:lnTo>
                  <a:lnTo>
                    <a:pt x="1642386" y="1738017"/>
                  </a:lnTo>
                  <a:lnTo>
                    <a:pt x="1699536" y="1738017"/>
                  </a:lnTo>
                  <a:lnTo>
                    <a:pt x="1699536" y="1752600"/>
                  </a:lnTo>
                  <a:close/>
                </a:path>
                <a:path w="6372225" h="1752600">
                  <a:moveTo>
                    <a:pt x="1623336" y="1752600"/>
                  </a:moveTo>
                  <a:lnTo>
                    <a:pt x="1566186" y="1752600"/>
                  </a:lnTo>
                  <a:lnTo>
                    <a:pt x="1566186" y="1738017"/>
                  </a:lnTo>
                  <a:lnTo>
                    <a:pt x="1623336" y="1738017"/>
                  </a:lnTo>
                  <a:lnTo>
                    <a:pt x="1623336" y="1752600"/>
                  </a:lnTo>
                  <a:close/>
                </a:path>
                <a:path w="6372225" h="1752600">
                  <a:moveTo>
                    <a:pt x="1547136" y="1752600"/>
                  </a:moveTo>
                  <a:lnTo>
                    <a:pt x="1489986" y="1752600"/>
                  </a:lnTo>
                  <a:lnTo>
                    <a:pt x="1489986" y="1738017"/>
                  </a:lnTo>
                  <a:lnTo>
                    <a:pt x="1547136" y="1738017"/>
                  </a:lnTo>
                  <a:lnTo>
                    <a:pt x="1547136" y="1752600"/>
                  </a:lnTo>
                  <a:close/>
                </a:path>
                <a:path w="6372225" h="1752600">
                  <a:moveTo>
                    <a:pt x="1470936" y="1752600"/>
                  </a:moveTo>
                  <a:lnTo>
                    <a:pt x="1413786" y="1752600"/>
                  </a:lnTo>
                  <a:lnTo>
                    <a:pt x="1413786" y="1738017"/>
                  </a:lnTo>
                  <a:lnTo>
                    <a:pt x="1470936" y="1738017"/>
                  </a:lnTo>
                  <a:lnTo>
                    <a:pt x="1470936" y="1752600"/>
                  </a:lnTo>
                  <a:close/>
                </a:path>
                <a:path w="6372225" h="1752600">
                  <a:moveTo>
                    <a:pt x="1394736" y="1752600"/>
                  </a:moveTo>
                  <a:lnTo>
                    <a:pt x="1337586" y="1752600"/>
                  </a:lnTo>
                  <a:lnTo>
                    <a:pt x="1337586" y="1738017"/>
                  </a:lnTo>
                  <a:lnTo>
                    <a:pt x="1394736" y="1738017"/>
                  </a:lnTo>
                  <a:lnTo>
                    <a:pt x="1394736" y="1752600"/>
                  </a:lnTo>
                  <a:close/>
                </a:path>
                <a:path w="6372225" h="1752600">
                  <a:moveTo>
                    <a:pt x="1318536" y="1752600"/>
                  </a:moveTo>
                  <a:lnTo>
                    <a:pt x="1261386" y="1752600"/>
                  </a:lnTo>
                  <a:lnTo>
                    <a:pt x="1261386" y="1738017"/>
                  </a:lnTo>
                  <a:lnTo>
                    <a:pt x="1318536" y="1738017"/>
                  </a:lnTo>
                  <a:lnTo>
                    <a:pt x="1318536" y="1752600"/>
                  </a:lnTo>
                  <a:close/>
                </a:path>
                <a:path w="6372225" h="1752600">
                  <a:moveTo>
                    <a:pt x="1242336" y="1752600"/>
                  </a:moveTo>
                  <a:lnTo>
                    <a:pt x="1185186" y="1752600"/>
                  </a:lnTo>
                  <a:lnTo>
                    <a:pt x="1185186" y="1738017"/>
                  </a:lnTo>
                  <a:lnTo>
                    <a:pt x="1242336" y="1738017"/>
                  </a:lnTo>
                  <a:lnTo>
                    <a:pt x="1242336" y="1752600"/>
                  </a:lnTo>
                  <a:close/>
                </a:path>
                <a:path w="6372225" h="1752600">
                  <a:moveTo>
                    <a:pt x="1166136" y="1752600"/>
                  </a:moveTo>
                  <a:lnTo>
                    <a:pt x="1108986" y="1752600"/>
                  </a:lnTo>
                  <a:lnTo>
                    <a:pt x="1108986" y="1738017"/>
                  </a:lnTo>
                  <a:lnTo>
                    <a:pt x="1166136" y="1738017"/>
                  </a:lnTo>
                  <a:lnTo>
                    <a:pt x="1166136" y="1752600"/>
                  </a:lnTo>
                  <a:close/>
                </a:path>
                <a:path w="6372225" h="1752600">
                  <a:moveTo>
                    <a:pt x="1089936" y="1752600"/>
                  </a:moveTo>
                  <a:lnTo>
                    <a:pt x="1032786" y="1752600"/>
                  </a:lnTo>
                  <a:lnTo>
                    <a:pt x="1032786" y="1738017"/>
                  </a:lnTo>
                  <a:lnTo>
                    <a:pt x="1089936" y="1738017"/>
                  </a:lnTo>
                  <a:lnTo>
                    <a:pt x="1089936" y="1752600"/>
                  </a:lnTo>
                  <a:close/>
                </a:path>
                <a:path w="6372225" h="1752600">
                  <a:moveTo>
                    <a:pt x="1013736" y="1752600"/>
                  </a:moveTo>
                  <a:lnTo>
                    <a:pt x="956586" y="1752600"/>
                  </a:lnTo>
                  <a:lnTo>
                    <a:pt x="956586" y="1738017"/>
                  </a:lnTo>
                  <a:lnTo>
                    <a:pt x="1013736" y="1738017"/>
                  </a:lnTo>
                  <a:lnTo>
                    <a:pt x="1013736" y="1752600"/>
                  </a:lnTo>
                  <a:close/>
                </a:path>
                <a:path w="6372225" h="1752600">
                  <a:moveTo>
                    <a:pt x="937536" y="1752600"/>
                  </a:moveTo>
                  <a:lnTo>
                    <a:pt x="880386" y="1752600"/>
                  </a:lnTo>
                  <a:lnTo>
                    <a:pt x="880386" y="1738017"/>
                  </a:lnTo>
                  <a:lnTo>
                    <a:pt x="937536" y="1738017"/>
                  </a:lnTo>
                  <a:lnTo>
                    <a:pt x="937536" y="1752600"/>
                  </a:lnTo>
                  <a:close/>
                </a:path>
                <a:path w="6372225" h="1752600">
                  <a:moveTo>
                    <a:pt x="861336" y="1752600"/>
                  </a:moveTo>
                  <a:lnTo>
                    <a:pt x="804186" y="1752600"/>
                  </a:lnTo>
                  <a:lnTo>
                    <a:pt x="804186" y="1738017"/>
                  </a:lnTo>
                  <a:lnTo>
                    <a:pt x="861336" y="1738017"/>
                  </a:lnTo>
                  <a:lnTo>
                    <a:pt x="861336" y="1752600"/>
                  </a:lnTo>
                  <a:close/>
                </a:path>
                <a:path w="6372225" h="1752600">
                  <a:moveTo>
                    <a:pt x="785136" y="1752600"/>
                  </a:moveTo>
                  <a:lnTo>
                    <a:pt x="727986" y="1752600"/>
                  </a:lnTo>
                  <a:lnTo>
                    <a:pt x="727986" y="1738017"/>
                  </a:lnTo>
                  <a:lnTo>
                    <a:pt x="785136" y="1738017"/>
                  </a:lnTo>
                  <a:lnTo>
                    <a:pt x="785136" y="1752600"/>
                  </a:lnTo>
                  <a:close/>
                </a:path>
                <a:path w="6372225" h="1752600">
                  <a:moveTo>
                    <a:pt x="708936" y="1752600"/>
                  </a:moveTo>
                  <a:lnTo>
                    <a:pt x="651786" y="1752600"/>
                  </a:lnTo>
                  <a:lnTo>
                    <a:pt x="651786" y="1738017"/>
                  </a:lnTo>
                  <a:lnTo>
                    <a:pt x="708936" y="1738017"/>
                  </a:lnTo>
                  <a:lnTo>
                    <a:pt x="708936" y="1752600"/>
                  </a:lnTo>
                  <a:close/>
                </a:path>
                <a:path w="6372225" h="1752600">
                  <a:moveTo>
                    <a:pt x="632736" y="1752600"/>
                  </a:moveTo>
                  <a:lnTo>
                    <a:pt x="575586" y="1752600"/>
                  </a:lnTo>
                  <a:lnTo>
                    <a:pt x="575586" y="1738017"/>
                  </a:lnTo>
                  <a:lnTo>
                    <a:pt x="632736" y="1738017"/>
                  </a:lnTo>
                  <a:lnTo>
                    <a:pt x="632736" y="1752600"/>
                  </a:lnTo>
                  <a:close/>
                </a:path>
                <a:path w="6372225" h="1752600">
                  <a:moveTo>
                    <a:pt x="556536" y="1752600"/>
                  </a:moveTo>
                  <a:lnTo>
                    <a:pt x="499386" y="1752600"/>
                  </a:lnTo>
                  <a:lnTo>
                    <a:pt x="499386" y="1738017"/>
                  </a:lnTo>
                  <a:lnTo>
                    <a:pt x="556536" y="1738017"/>
                  </a:lnTo>
                  <a:lnTo>
                    <a:pt x="556536" y="1752600"/>
                  </a:lnTo>
                  <a:close/>
                </a:path>
                <a:path w="6372225" h="1752600">
                  <a:moveTo>
                    <a:pt x="480336" y="1752600"/>
                  </a:moveTo>
                  <a:lnTo>
                    <a:pt x="423186" y="1752600"/>
                  </a:lnTo>
                  <a:lnTo>
                    <a:pt x="423186" y="1738017"/>
                  </a:lnTo>
                  <a:lnTo>
                    <a:pt x="480336" y="1738017"/>
                  </a:lnTo>
                  <a:lnTo>
                    <a:pt x="480336" y="1752600"/>
                  </a:lnTo>
                  <a:close/>
                </a:path>
                <a:path w="6372225" h="1752600">
                  <a:moveTo>
                    <a:pt x="404136" y="1752600"/>
                  </a:moveTo>
                  <a:lnTo>
                    <a:pt x="346986" y="1752600"/>
                  </a:lnTo>
                  <a:lnTo>
                    <a:pt x="346986" y="1738017"/>
                  </a:lnTo>
                  <a:lnTo>
                    <a:pt x="404136" y="1738017"/>
                  </a:lnTo>
                  <a:lnTo>
                    <a:pt x="404136" y="1752600"/>
                  </a:lnTo>
                  <a:close/>
                </a:path>
                <a:path w="6372225" h="1752600">
                  <a:moveTo>
                    <a:pt x="327936" y="1752600"/>
                  </a:moveTo>
                  <a:lnTo>
                    <a:pt x="270786" y="1752600"/>
                  </a:lnTo>
                  <a:lnTo>
                    <a:pt x="270786" y="1738017"/>
                  </a:lnTo>
                  <a:lnTo>
                    <a:pt x="327936" y="1738017"/>
                  </a:lnTo>
                  <a:lnTo>
                    <a:pt x="327936" y="1752600"/>
                  </a:lnTo>
                  <a:close/>
                </a:path>
                <a:path w="6372225" h="1752600">
                  <a:moveTo>
                    <a:pt x="251736" y="1752600"/>
                  </a:moveTo>
                  <a:lnTo>
                    <a:pt x="194586" y="1752600"/>
                  </a:lnTo>
                  <a:lnTo>
                    <a:pt x="194586" y="1738017"/>
                  </a:lnTo>
                  <a:lnTo>
                    <a:pt x="251736" y="1738017"/>
                  </a:lnTo>
                  <a:lnTo>
                    <a:pt x="251736" y="1752600"/>
                  </a:lnTo>
                  <a:close/>
                </a:path>
                <a:path w="6372225" h="1752600">
                  <a:moveTo>
                    <a:pt x="175536" y="1752600"/>
                  </a:moveTo>
                  <a:lnTo>
                    <a:pt x="118386" y="1752600"/>
                  </a:lnTo>
                  <a:lnTo>
                    <a:pt x="118386" y="1738017"/>
                  </a:lnTo>
                  <a:lnTo>
                    <a:pt x="175536" y="1738017"/>
                  </a:lnTo>
                  <a:lnTo>
                    <a:pt x="175536" y="1752600"/>
                  </a:lnTo>
                  <a:close/>
                </a:path>
                <a:path w="6372225" h="1752600">
                  <a:moveTo>
                    <a:pt x="99336" y="1752600"/>
                  </a:moveTo>
                  <a:lnTo>
                    <a:pt x="42185" y="1752600"/>
                  </a:lnTo>
                  <a:lnTo>
                    <a:pt x="42185" y="1738017"/>
                  </a:lnTo>
                  <a:lnTo>
                    <a:pt x="99336" y="1738017"/>
                  </a:lnTo>
                  <a:lnTo>
                    <a:pt x="99336" y="1752600"/>
                  </a:lnTo>
                  <a:close/>
                </a:path>
                <a:path w="6372225" h="1752600">
                  <a:moveTo>
                    <a:pt x="19050" y="1752600"/>
                  </a:moveTo>
                  <a:lnTo>
                    <a:pt x="0" y="1752600"/>
                  </a:lnTo>
                  <a:lnTo>
                    <a:pt x="0" y="1723053"/>
                  </a:lnTo>
                  <a:lnTo>
                    <a:pt x="19050" y="1723053"/>
                  </a:lnTo>
                  <a:lnTo>
                    <a:pt x="19050" y="1752600"/>
                  </a:lnTo>
                  <a:close/>
                </a:path>
                <a:path w="6372225" h="1752600">
                  <a:moveTo>
                    <a:pt x="23135" y="1752600"/>
                  </a:moveTo>
                  <a:lnTo>
                    <a:pt x="19050" y="1752600"/>
                  </a:lnTo>
                  <a:lnTo>
                    <a:pt x="19050" y="1738017"/>
                  </a:lnTo>
                  <a:lnTo>
                    <a:pt x="23135" y="1738017"/>
                  </a:lnTo>
                  <a:lnTo>
                    <a:pt x="23135" y="1752600"/>
                  </a:lnTo>
                  <a:close/>
                </a:path>
                <a:path w="6372225" h="1752600">
                  <a:moveTo>
                    <a:pt x="19050" y="1704003"/>
                  </a:moveTo>
                  <a:lnTo>
                    <a:pt x="0" y="1704003"/>
                  </a:lnTo>
                  <a:lnTo>
                    <a:pt x="0" y="1646853"/>
                  </a:lnTo>
                  <a:lnTo>
                    <a:pt x="19050" y="1646853"/>
                  </a:lnTo>
                  <a:lnTo>
                    <a:pt x="19050" y="1704003"/>
                  </a:lnTo>
                  <a:close/>
                </a:path>
                <a:path w="6372225" h="1752600">
                  <a:moveTo>
                    <a:pt x="19050" y="1627803"/>
                  </a:moveTo>
                  <a:lnTo>
                    <a:pt x="0" y="1627803"/>
                  </a:lnTo>
                  <a:lnTo>
                    <a:pt x="0" y="1570653"/>
                  </a:lnTo>
                  <a:lnTo>
                    <a:pt x="19050" y="1570653"/>
                  </a:lnTo>
                  <a:lnTo>
                    <a:pt x="19050" y="1627803"/>
                  </a:lnTo>
                  <a:close/>
                </a:path>
                <a:path w="6372225" h="1752600">
                  <a:moveTo>
                    <a:pt x="19050" y="1551603"/>
                  </a:moveTo>
                  <a:lnTo>
                    <a:pt x="0" y="1551603"/>
                  </a:lnTo>
                  <a:lnTo>
                    <a:pt x="0" y="1494453"/>
                  </a:lnTo>
                  <a:lnTo>
                    <a:pt x="19050" y="1494453"/>
                  </a:lnTo>
                  <a:lnTo>
                    <a:pt x="19050" y="1551603"/>
                  </a:lnTo>
                  <a:close/>
                </a:path>
                <a:path w="6372225" h="1752600">
                  <a:moveTo>
                    <a:pt x="19050" y="1475403"/>
                  </a:moveTo>
                  <a:lnTo>
                    <a:pt x="0" y="1475403"/>
                  </a:lnTo>
                  <a:lnTo>
                    <a:pt x="0" y="1418253"/>
                  </a:lnTo>
                  <a:lnTo>
                    <a:pt x="19050" y="1418253"/>
                  </a:lnTo>
                  <a:lnTo>
                    <a:pt x="19050" y="1475403"/>
                  </a:lnTo>
                  <a:close/>
                </a:path>
                <a:path w="6372225" h="1752600">
                  <a:moveTo>
                    <a:pt x="19050" y="1399203"/>
                  </a:moveTo>
                  <a:lnTo>
                    <a:pt x="0" y="1399203"/>
                  </a:lnTo>
                  <a:lnTo>
                    <a:pt x="0" y="1342053"/>
                  </a:lnTo>
                  <a:lnTo>
                    <a:pt x="19050" y="1342053"/>
                  </a:lnTo>
                  <a:lnTo>
                    <a:pt x="19050" y="1399203"/>
                  </a:lnTo>
                  <a:close/>
                </a:path>
                <a:path w="6372225" h="1752600">
                  <a:moveTo>
                    <a:pt x="19050" y="1323003"/>
                  </a:moveTo>
                  <a:lnTo>
                    <a:pt x="0" y="1323003"/>
                  </a:lnTo>
                  <a:lnTo>
                    <a:pt x="0" y="1265853"/>
                  </a:lnTo>
                  <a:lnTo>
                    <a:pt x="19050" y="1265853"/>
                  </a:lnTo>
                  <a:lnTo>
                    <a:pt x="19050" y="1323003"/>
                  </a:lnTo>
                  <a:close/>
                </a:path>
                <a:path w="6372225" h="1752600">
                  <a:moveTo>
                    <a:pt x="19050" y="1246803"/>
                  </a:moveTo>
                  <a:lnTo>
                    <a:pt x="0" y="1246803"/>
                  </a:lnTo>
                  <a:lnTo>
                    <a:pt x="0" y="1189653"/>
                  </a:lnTo>
                  <a:lnTo>
                    <a:pt x="19050" y="1189653"/>
                  </a:lnTo>
                  <a:lnTo>
                    <a:pt x="19050" y="1246803"/>
                  </a:lnTo>
                  <a:close/>
                </a:path>
                <a:path w="6372225" h="1752600">
                  <a:moveTo>
                    <a:pt x="19050" y="1170603"/>
                  </a:moveTo>
                  <a:lnTo>
                    <a:pt x="0" y="1170603"/>
                  </a:lnTo>
                  <a:lnTo>
                    <a:pt x="0" y="1113453"/>
                  </a:lnTo>
                  <a:lnTo>
                    <a:pt x="19050" y="1113453"/>
                  </a:lnTo>
                  <a:lnTo>
                    <a:pt x="19050" y="1170603"/>
                  </a:lnTo>
                  <a:close/>
                </a:path>
                <a:path w="6372225" h="1752600">
                  <a:moveTo>
                    <a:pt x="19050" y="1094403"/>
                  </a:moveTo>
                  <a:lnTo>
                    <a:pt x="0" y="1094403"/>
                  </a:lnTo>
                  <a:lnTo>
                    <a:pt x="0" y="1037253"/>
                  </a:lnTo>
                  <a:lnTo>
                    <a:pt x="19050" y="1037253"/>
                  </a:lnTo>
                  <a:lnTo>
                    <a:pt x="19050" y="1094403"/>
                  </a:lnTo>
                  <a:close/>
                </a:path>
                <a:path w="6372225" h="1752600">
                  <a:moveTo>
                    <a:pt x="19050" y="1018203"/>
                  </a:moveTo>
                  <a:lnTo>
                    <a:pt x="0" y="1018203"/>
                  </a:lnTo>
                  <a:lnTo>
                    <a:pt x="0" y="961053"/>
                  </a:lnTo>
                  <a:lnTo>
                    <a:pt x="19050" y="961053"/>
                  </a:lnTo>
                  <a:lnTo>
                    <a:pt x="19050" y="1018203"/>
                  </a:lnTo>
                  <a:close/>
                </a:path>
                <a:path w="6372225" h="1752600">
                  <a:moveTo>
                    <a:pt x="19050" y="942000"/>
                  </a:moveTo>
                  <a:lnTo>
                    <a:pt x="0" y="942000"/>
                  </a:lnTo>
                  <a:lnTo>
                    <a:pt x="0" y="884850"/>
                  </a:lnTo>
                  <a:lnTo>
                    <a:pt x="19050" y="884850"/>
                  </a:lnTo>
                  <a:lnTo>
                    <a:pt x="19050" y="942000"/>
                  </a:lnTo>
                  <a:close/>
                </a:path>
                <a:path w="6372225" h="1752600">
                  <a:moveTo>
                    <a:pt x="19050" y="865800"/>
                  </a:moveTo>
                  <a:lnTo>
                    <a:pt x="0" y="865800"/>
                  </a:lnTo>
                  <a:lnTo>
                    <a:pt x="0" y="808650"/>
                  </a:lnTo>
                  <a:lnTo>
                    <a:pt x="19050" y="808650"/>
                  </a:lnTo>
                  <a:lnTo>
                    <a:pt x="19050" y="865800"/>
                  </a:lnTo>
                  <a:close/>
                </a:path>
                <a:path w="6372225" h="1752600">
                  <a:moveTo>
                    <a:pt x="19050" y="789600"/>
                  </a:moveTo>
                  <a:lnTo>
                    <a:pt x="0" y="789600"/>
                  </a:lnTo>
                  <a:lnTo>
                    <a:pt x="0" y="732450"/>
                  </a:lnTo>
                  <a:lnTo>
                    <a:pt x="19050" y="732450"/>
                  </a:lnTo>
                  <a:lnTo>
                    <a:pt x="19050" y="789600"/>
                  </a:lnTo>
                  <a:close/>
                </a:path>
                <a:path w="6372225" h="1752600">
                  <a:moveTo>
                    <a:pt x="19050" y="713400"/>
                  </a:moveTo>
                  <a:lnTo>
                    <a:pt x="0" y="713400"/>
                  </a:lnTo>
                  <a:lnTo>
                    <a:pt x="0" y="656250"/>
                  </a:lnTo>
                  <a:lnTo>
                    <a:pt x="19050" y="656250"/>
                  </a:lnTo>
                  <a:lnTo>
                    <a:pt x="19050" y="713400"/>
                  </a:lnTo>
                  <a:close/>
                </a:path>
                <a:path w="6372225" h="1752600">
                  <a:moveTo>
                    <a:pt x="19050" y="637200"/>
                  </a:moveTo>
                  <a:lnTo>
                    <a:pt x="0" y="637200"/>
                  </a:lnTo>
                  <a:lnTo>
                    <a:pt x="0" y="580050"/>
                  </a:lnTo>
                  <a:lnTo>
                    <a:pt x="19050" y="580050"/>
                  </a:lnTo>
                  <a:lnTo>
                    <a:pt x="19050" y="637200"/>
                  </a:lnTo>
                  <a:close/>
                </a:path>
                <a:path w="6372225" h="1752600">
                  <a:moveTo>
                    <a:pt x="19050" y="561000"/>
                  </a:moveTo>
                  <a:lnTo>
                    <a:pt x="0" y="561000"/>
                  </a:lnTo>
                  <a:lnTo>
                    <a:pt x="0" y="503850"/>
                  </a:lnTo>
                  <a:lnTo>
                    <a:pt x="19050" y="503850"/>
                  </a:lnTo>
                  <a:lnTo>
                    <a:pt x="19050" y="561000"/>
                  </a:lnTo>
                  <a:close/>
                </a:path>
                <a:path w="6372225" h="1752600">
                  <a:moveTo>
                    <a:pt x="19050" y="484800"/>
                  </a:moveTo>
                  <a:lnTo>
                    <a:pt x="0" y="484800"/>
                  </a:lnTo>
                  <a:lnTo>
                    <a:pt x="0" y="427650"/>
                  </a:lnTo>
                  <a:lnTo>
                    <a:pt x="19050" y="427650"/>
                  </a:lnTo>
                  <a:lnTo>
                    <a:pt x="19050" y="484800"/>
                  </a:lnTo>
                  <a:close/>
                </a:path>
                <a:path w="6372225" h="1752600">
                  <a:moveTo>
                    <a:pt x="19050" y="408600"/>
                  </a:moveTo>
                  <a:lnTo>
                    <a:pt x="0" y="408600"/>
                  </a:lnTo>
                  <a:lnTo>
                    <a:pt x="0" y="351450"/>
                  </a:lnTo>
                  <a:lnTo>
                    <a:pt x="19050" y="351450"/>
                  </a:lnTo>
                  <a:lnTo>
                    <a:pt x="19050" y="408600"/>
                  </a:lnTo>
                  <a:close/>
                </a:path>
                <a:path w="6372225" h="1752600">
                  <a:moveTo>
                    <a:pt x="19050" y="332400"/>
                  </a:moveTo>
                  <a:lnTo>
                    <a:pt x="0" y="332400"/>
                  </a:lnTo>
                  <a:lnTo>
                    <a:pt x="0" y="275250"/>
                  </a:lnTo>
                  <a:lnTo>
                    <a:pt x="19050" y="275250"/>
                  </a:lnTo>
                  <a:lnTo>
                    <a:pt x="19050" y="332400"/>
                  </a:lnTo>
                  <a:close/>
                </a:path>
                <a:path w="6372225" h="1752600">
                  <a:moveTo>
                    <a:pt x="19050" y="256200"/>
                  </a:moveTo>
                  <a:lnTo>
                    <a:pt x="0" y="256200"/>
                  </a:lnTo>
                  <a:lnTo>
                    <a:pt x="0" y="199050"/>
                  </a:lnTo>
                  <a:lnTo>
                    <a:pt x="19050" y="199050"/>
                  </a:lnTo>
                  <a:lnTo>
                    <a:pt x="19050" y="256200"/>
                  </a:lnTo>
                  <a:close/>
                </a:path>
                <a:path w="6372225" h="1752600">
                  <a:moveTo>
                    <a:pt x="19050" y="180000"/>
                  </a:moveTo>
                  <a:lnTo>
                    <a:pt x="0" y="180000"/>
                  </a:lnTo>
                  <a:lnTo>
                    <a:pt x="0" y="122850"/>
                  </a:lnTo>
                  <a:lnTo>
                    <a:pt x="19050" y="122850"/>
                  </a:lnTo>
                  <a:lnTo>
                    <a:pt x="19050" y="180000"/>
                  </a:lnTo>
                  <a:close/>
                </a:path>
                <a:path w="6372225" h="1752600">
                  <a:moveTo>
                    <a:pt x="19050" y="103800"/>
                  </a:moveTo>
                  <a:lnTo>
                    <a:pt x="0" y="103800"/>
                  </a:lnTo>
                  <a:lnTo>
                    <a:pt x="0" y="46650"/>
                  </a:lnTo>
                  <a:lnTo>
                    <a:pt x="19050" y="46650"/>
                  </a:lnTo>
                  <a:lnTo>
                    <a:pt x="19050" y="103800"/>
                  </a:lnTo>
                  <a:close/>
                </a:path>
                <a:path w="6372225" h="1752600">
                  <a:moveTo>
                    <a:pt x="19050" y="27600"/>
                  </a:moveTo>
                  <a:lnTo>
                    <a:pt x="0" y="27600"/>
                  </a:lnTo>
                  <a:lnTo>
                    <a:pt x="0" y="0"/>
                  </a:lnTo>
                  <a:lnTo>
                    <a:pt x="19050" y="0"/>
                  </a:lnTo>
                  <a:lnTo>
                    <a:pt x="19050" y="27600"/>
                  </a:lnTo>
                  <a:close/>
                </a:path>
                <a:path w="6372225" h="1752600">
                  <a:moveTo>
                    <a:pt x="57150" y="19050"/>
                  </a:moveTo>
                  <a:lnTo>
                    <a:pt x="19050" y="19050"/>
                  </a:lnTo>
                  <a:lnTo>
                    <a:pt x="19050" y="0"/>
                  </a:lnTo>
                  <a:lnTo>
                    <a:pt x="57150" y="0"/>
                  </a:lnTo>
                  <a:lnTo>
                    <a:pt x="57150" y="19050"/>
                  </a:lnTo>
                  <a:close/>
                </a:path>
              </a:pathLst>
            </a:custGeom>
            <a:solidFill>
              <a:srgbClr val="81828B"/>
            </a:solidFill>
          </p:spPr>
          <p:txBody>
            <a:bodyPr wrap="square" lIns="0" tIns="0" rIns="0" bIns="0" rtlCol="0"/>
            <a:lstStyle/>
            <a:p>
              <a:endParaRPr sz="1634" dirty="0"/>
            </a:p>
          </p:txBody>
        </p:sp>
        <p:sp>
          <p:nvSpPr>
            <p:cNvPr id="5" name="object 5"/>
            <p:cNvSpPr/>
            <p:nvPr/>
          </p:nvSpPr>
          <p:spPr>
            <a:xfrm>
              <a:off x="3328324" y="4713549"/>
              <a:ext cx="816610" cy="816610"/>
            </a:xfrm>
            <a:custGeom>
              <a:avLst/>
              <a:gdLst/>
              <a:ahLst/>
              <a:cxnLst/>
              <a:rect l="l" t="t" r="r" b="b"/>
              <a:pathLst>
                <a:path w="816610" h="816610">
                  <a:moveTo>
                    <a:pt x="408035" y="816041"/>
                  </a:moveTo>
                  <a:lnTo>
                    <a:pt x="0" y="408035"/>
                  </a:lnTo>
                  <a:lnTo>
                    <a:pt x="408035" y="0"/>
                  </a:lnTo>
                  <a:lnTo>
                    <a:pt x="816041" y="408035"/>
                  </a:lnTo>
                  <a:lnTo>
                    <a:pt x="408035" y="816041"/>
                  </a:lnTo>
                  <a:close/>
                </a:path>
              </a:pathLst>
            </a:custGeom>
            <a:solidFill>
              <a:srgbClr val="003753"/>
            </a:solidFill>
          </p:spPr>
          <p:txBody>
            <a:bodyPr wrap="square" lIns="0" tIns="0" rIns="0" bIns="0" rtlCol="0"/>
            <a:lstStyle/>
            <a:p>
              <a:endParaRPr sz="1634" dirty="0"/>
            </a:p>
          </p:txBody>
        </p:sp>
      </p:grpSp>
      <p:sp>
        <p:nvSpPr>
          <p:cNvPr id="6" name="object 6"/>
          <p:cNvSpPr txBox="1"/>
          <p:nvPr/>
        </p:nvSpPr>
        <p:spPr>
          <a:xfrm>
            <a:off x="5549752" y="5934368"/>
            <a:ext cx="708154" cy="214227"/>
          </a:xfrm>
          <a:prstGeom prst="rect">
            <a:avLst/>
          </a:prstGeom>
        </p:spPr>
        <p:txBody>
          <a:bodyPr vert="horz" wrap="square" lIns="0" tIns="16321" rIns="0" bIns="0" rtlCol="0">
            <a:spAutoFit/>
          </a:bodyPr>
          <a:lstStyle/>
          <a:p>
            <a:pPr marL="16321" algn="ctr">
              <a:spcBef>
                <a:spcPts val="129"/>
              </a:spcBef>
            </a:pPr>
            <a:r>
              <a:rPr sz="1285" b="1" spc="-115" dirty="0">
                <a:solidFill>
                  <a:srgbClr val="FAF9FA"/>
                </a:solidFill>
                <a:latin typeface="Times New Roman"/>
                <a:cs typeface="Times New Roman"/>
              </a:rPr>
              <a:t>IFSC</a:t>
            </a:r>
            <a:r>
              <a:rPr sz="1285" b="1" spc="-77" dirty="0">
                <a:solidFill>
                  <a:srgbClr val="FAF9FA"/>
                </a:solidFill>
                <a:latin typeface="Times New Roman"/>
                <a:cs typeface="Times New Roman"/>
              </a:rPr>
              <a:t>IA</a:t>
            </a:r>
            <a:endParaRPr sz="1285" dirty="0">
              <a:latin typeface="Times New Roman"/>
              <a:cs typeface="Times New Roman"/>
            </a:endParaRPr>
          </a:p>
        </p:txBody>
      </p:sp>
      <p:grpSp>
        <p:nvGrpSpPr>
          <p:cNvPr id="7" name="object 7"/>
          <p:cNvGrpSpPr/>
          <p:nvPr/>
        </p:nvGrpSpPr>
        <p:grpSpPr>
          <a:xfrm>
            <a:off x="832559" y="3513569"/>
            <a:ext cx="5279457" cy="2041991"/>
            <a:chOff x="756001" y="2952207"/>
            <a:chExt cx="3119755" cy="1609090"/>
          </a:xfrm>
        </p:grpSpPr>
        <p:sp>
          <p:nvSpPr>
            <p:cNvPr id="8" name="object 8"/>
            <p:cNvSpPr/>
            <p:nvPr/>
          </p:nvSpPr>
          <p:spPr>
            <a:xfrm>
              <a:off x="3631630" y="2971257"/>
              <a:ext cx="0" cy="1466215"/>
            </a:xfrm>
            <a:custGeom>
              <a:avLst/>
              <a:gdLst/>
              <a:ahLst/>
              <a:cxnLst/>
              <a:rect l="l" t="t" r="r" b="b"/>
              <a:pathLst>
                <a:path h="1466214">
                  <a:moveTo>
                    <a:pt x="0" y="0"/>
                  </a:moveTo>
                  <a:lnTo>
                    <a:pt x="0" y="1466021"/>
                  </a:lnTo>
                </a:path>
              </a:pathLst>
            </a:custGeom>
            <a:ln w="38100">
              <a:solidFill>
                <a:srgbClr val="EB8B00"/>
              </a:solidFill>
            </a:ln>
          </p:spPr>
          <p:txBody>
            <a:bodyPr wrap="square" lIns="0" tIns="0" rIns="0" bIns="0" rtlCol="0"/>
            <a:lstStyle/>
            <a:p>
              <a:endParaRPr sz="1634" dirty="0"/>
            </a:p>
          </p:txBody>
        </p:sp>
        <p:pic>
          <p:nvPicPr>
            <p:cNvPr id="9" name="object 9"/>
            <p:cNvPicPr/>
            <p:nvPr/>
          </p:nvPicPr>
          <p:blipFill>
            <a:blip r:embed="rId2" cstate="print"/>
            <a:stretch>
              <a:fillRect/>
            </a:stretch>
          </p:blipFill>
          <p:spPr>
            <a:xfrm>
              <a:off x="3555430" y="4427753"/>
              <a:ext cx="152400" cy="114300"/>
            </a:xfrm>
            <a:prstGeom prst="rect">
              <a:avLst/>
            </a:prstGeom>
          </p:spPr>
        </p:pic>
        <p:sp>
          <p:nvSpPr>
            <p:cNvPr id="10" name="object 10"/>
            <p:cNvSpPr/>
            <p:nvPr/>
          </p:nvSpPr>
          <p:spPr>
            <a:xfrm>
              <a:off x="3799027" y="3075956"/>
              <a:ext cx="0" cy="1466215"/>
            </a:xfrm>
            <a:custGeom>
              <a:avLst/>
              <a:gdLst/>
              <a:ahLst/>
              <a:cxnLst/>
              <a:rect l="l" t="t" r="r" b="b"/>
              <a:pathLst>
                <a:path h="1466214">
                  <a:moveTo>
                    <a:pt x="0" y="1466021"/>
                  </a:moveTo>
                  <a:lnTo>
                    <a:pt x="0" y="0"/>
                  </a:lnTo>
                </a:path>
              </a:pathLst>
            </a:custGeom>
            <a:ln w="38100">
              <a:solidFill>
                <a:srgbClr val="EB8B00"/>
              </a:solidFill>
            </a:ln>
          </p:spPr>
          <p:txBody>
            <a:bodyPr wrap="square" lIns="0" tIns="0" rIns="0" bIns="0" rtlCol="0"/>
            <a:lstStyle/>
            <a:p>
              <a:endParaRPr sz="1634" dirty="0"/>
            </a:p>
          </p:txBody>
        </p:sp>
        <p:pic>
          <p:nvPicPr>
            <p:cNvPr id="11" name="object 11"/>
            <p:cNvPicPr/>
            <p:nvPr/>
          </p:nvPicPr>
          <p:blipFill>
            <a:blip r:embed="rId3" cstate="print"/>
            <a:stretch>
              <a:fillRect/>
            </a:stretch>
          </p:blipFill>
          <p:spPr>
            <a:xfrm>
              <a:off x="3722827" y="2971181"/>
              <a:ext cx="152400" cy="114300"/>
            </a:xfrm>
            <a:prstGeom prst="rect">
              <a:avLst/>
            </a:prstGeom>
          </p:spPr>
        </p:pic>
        <p:sp>
          <p:nvSpPr>
            <p:cNvPr id="12" name="object 12"/>
            <p:cNvSpPr/>
            <p:nvPr/>
          </p:nvSpPr>
          <p:spPr>
            <a:xfrm>
              <a:off x="756001" y="3912047"/>
              <a:ext cx="1153160" cy="576580"/>
            </a:xfrm>
            <a:custGeom>
              <a:avLst/>
              <a:gdLst/>
              <a:ahLst/>
              <a:cxnLst/>
              <a:rect l="l" t="t" r="r" b="b"/>
              <a:pathLst>
                <a:path w="1153160" h="576579">
                  <a:moveTo>
                    <a:pt x="864784" y="576529"/>
                  </a:moveTo>
                  <a:lnTo>
                    <a:pt x="0" y="576529"/>
                  </a:lnTo>
                  <a:lnTo>
                    <a:pt x="0" y="0"/>
                  </a:lnTo>
                  <a:lnTo>
                    <a:pt x="864784" y="0"/>
                  </a:lnTo>
                  <a:lnTo>
                    <a:pt x="1153049" y="288279"/>
                  </a:lnTo>
                  <a:lnTo>
                    <a:pt x="864784" y="576529"/>
                  </a:lnTo>
                  <a:close/>
                </a:path>
              </a:pathLst>
            </a:custGeom>
            <a:solidFill>
              <a:srgbClr val="FF9536"/>
            </a:solidFill>
          </p:spPr>
          <p:txBody>
            <a:bodyPr wrap="square" lIns="0" tIns="0" rIns="0" bIns="0" rtlCol="0"/>
            <a:lstStyle/>
            <a:p>
              <a:endParaRPr sz="1634" dirty="0"/>
            </a:p>
          </p:txBody>
        </p:sp>
      </p:grpSp>
      <p:sp>
        <p:nvSpPr>
          <p:cNvPr id="13" name="object 13"/>
          <p:cNvSpPr txBox="1"/>
          <p:nvPr/>
        </p:nvSpPr>
        <p:spPr>
          <a:xfrm>
            <a:off x="1012156" y="4856071"/>
            <a:ext cx="1329828" cy="542843"/>
          </a:xfrm>
          <a:prstGeom prst="rect">
            <a:avLst/>
          </a:prstGeom>
        </p:spPr>
        <p:txBody>
          <a:bodyPr vert="horz" wrap="square" lIns="0" tIns="16321" rIns="0" bIns="0" rtlCol="0">
            <a:spAutoFit/>
          </a:bodyPr>
          <a:lstStyle/>
          <a:p>
            <a:pPr marL="117515" marR="6528" indent="-102010">
              <a:lnSpc>
                <a:spcPct val="111100"/>
              </a:lnSpc>
              <a:spcBef>
                <a:spcPts val="129"/>
              </a:spcBef>
            </a:pPr>
            <a:r>
              <a:rPr sz="1600" b="1" spc="-38" dirty="0">
                <a:solidFill>
                  <a:srgbClr val="FFFFFF"/>
                </a:solidFill>
                <a:latin typeface="Times New Roman"/>
                <a:cs typeface="Times New Roman"/>
              </a:rPr>
              <a:t>Tax</a:t>
            </a:r>
            <a:r>
              <a:rPr sz="1600" b="1" spc="-52" dirty="0">
                <a:solidFill>
                  <a:srgbClr val="FFFFFF"/>
                </a:solidFill>
                <a:latin typeface="Times New Roman"/>
                <a:cs typeface="Times New Roman"/>
              </a:rPr>
              <a:t> </a:t>
            </a:r>
            <a:r>
              <a:rPr sz="1600" b="1" spc="-13" dirty="0">
                <a:solidFill>
                  <a:srgbClr val="FFFFFF"/>
                </a:solidFill>
                <a:latin typeface="Times New Roman"/>
                <a:cs typeface="Times New Roman"/>
              </a:rPr>
              <a:t>benefits available</a:t>
            </a:r>
            <a:endParaRPr sz="1600" dirty="0">
              <a:latin typeface="Times New Roman"/>
              <a:cs typeface="Times New Roman"/>
            </a:endParaRPr>
          </a:p>
        </p:txBody>
      </p:sp>
      <p:sp>
        <p:nvSpPr>
          <p:cNvPr id="14" name="object 14"/>
          <p:cNvSpPr txBox="1"/>
          <p:nvPr/>
        </p:nvSpPr>
        <p:spPr>
          <a:xfrm>
            <a:off x="640879" y="465841"/>
            <a:ext cx="6738749" cy="392897"/>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Investment</a:t>
            </a:r>
            <a:r>
              <a:rPr sz="2441" b="1" spc="-38" dirty="0">
                <a:solidFill>
                  <a:srgbClr val="113475"/>
                </a:solidFill>
                <a:latin typeface="Times New Roman"/>
                <a:cs typeface="Times New Roman"/>
              </a:rPr>
              <a:t> </a:t>
            </a:r>
            <a:r>
              <a:rPr sz="2441" b="1" spc="-32" dirty="0">
                <a:solidFill>
                  <a:srgbClr val="113475"/>
                </a:solidFill>
                <a:latin typeface="Times New Roman"/>
                <a:cs typeface="Times New Roman"/>
              </a:rPr>
              <a:t>Advisers</a:t>
            </a:r>
            <a:r>
              <a:rPr sz="2441" b="1" spc="-19" dirty="0">
                <a:solidFill>
                  <a:srgbClr val="113475"/>
                </a:solidFill>
                <a:latin typeface="Times New Roman"/>
                <a:cs typeface="Times New Roman"/>
              </a:rPr>
              <a:t> </a:t>
            </a:r>
            <a:r>
              <a:rPr sz="2441" b="1" spc="-52" dirty="0">
                <a:solidFill>
                  <a:srgbClr val="113475"/>
                </a:solidFill>
                <a:latin typeface="Times New Roman"/>
                <a:cs typeface="Times New Roman"/>
              </a:rPr>
              <a:t>(IA)</a:t>
            </a:r>
            <a:r>
              <a:rPr sz="2441" b="1" spc="-19"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19"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19" dirty="0">
                <a:solidFill>
                  <a:srgbClr val="113475"/>
                </a:solidFill>
                <a:latin typeface="Times New Roman"/>
                <a:cs typeface="Times New Roman"/>
              </a:rPr>
              <a:t> </a:t>
            </a:r>
            <a:r>
              <a:rPr sz="2441" b="1" spc="-77" dirty="0">
                <a:solidFill>
                  <a:srgbClr val="113475"/>
                </a:solidFill>
                <a:latin typeface="Times New Roman"/>
                <a:cs typeface="Times New Roman"/>
              </a:rPr>
              <a:t>IFSC</a:t>
            </a:r>
            <a:endParaRPr sz="2441" dirty="0">
              <a:latin typeface="Times New Roman"/>
              <a:cs typeface="Times New Roman"/>
            </a:endParaRPr>
          </a:p>
        </p:txBody>
      </p:sp>
      <p:sp>
        <p:nvSpPr>
          <p:cNvPr id="16" name="object 16"/>
          <p:cNvSpPr txBox="1"/>
          <p:nvPr/>
        </p:nvSpPr>
        <p:spPr>
          <a:xfrm>
            <a:off x="594414" y="1173184"/>
            <a:ext cx="10994206" cy="1236976"/>
          </a:xfrm>
          <a:prstGeom prst="rect">
            <a:avLst/>
          </a:prstGeom>
        </p:spPr>
        <p:txBody>
          <a:bodyPr vert="horz" wrap="square" lIns="0" tIns="166468" rIns="0" bIns="0" rtlCol="0">
            <a:spAutoFit/>
          </a:bodyPr>
          <a:lstStyle/>
          <a:p>
            <a:pPr marL="16321" algn="just">
              <a:spcBef>
                <a:spcPts val="1310"/>
              </a:spcBef>
            </a:pPr>
            <a:r>
              <a:rPr sz="2800" b="1" spc="-13" dirty="0">
                <a:solidFill>
                  <a:srgbClr val="EB8B00"/>
                </a:solidFill>
                <a:latin typeface="Times New Roman" panose="02020603050405020304" pitchFamily="18" charset="0"/>
                <a:cs typeface="Times New Roman" panose="02020603050405020304" pitchFamily="18" charset="0"/>
              </a:rPr>
              <a:t>Evolution</a:t>
            </a:r>
            <a:r>
              <a:rPr sz="2800" b="1" spc="-96" dirty="0">
                <a:solidFill>
                  <a:srgbClr val="EB8B00"/>
                </a:solidFill>
                <a:latin typeface="Times New Roman" panose="02020603050405020304" pitchFamily="18" charset="0"/>
                <a:cs typeface="Times New Roman" panose="02020603050405020304" pitchFamily="18" charset="0"/>
              </a:rPr>
              <a:t> </a:t>
            </a:r>
            <a:r>
              <a:rPr sz="2800" b="1" dirty="0">
                <a:solidFill>
                  <a:srgbClr val="EB8B00"/>
                </a:solidFill>
                <a:latin typeface="Times New Roman" panose="02020603050405020304" pitchFamily="18" charset="0"/>
                <a:cs typeface="Times New Roman" panose="02020603050405020304" pitchFamily="18" charset="0"/>
              </a:rPr>
              <a:t>of</a:t>
            </a:r>
            <a:r>
              <a:rPr sz="2800" b="1" spc="-96" dirty="0">
                <a:solidFill>
                  <a:srgbClr val="EB8B00"/>
                </a:solidFill>
                <a:latin typeface="Times New Roman" panose="02020603050405020304" pitchFamily="18" charset="0"/>
                <a:cs typeface="Times New Roman" panose="02020603050405020304" pitchFamily="18" charset="0"/>
              </a:rPr>
              <a:t> </a:t>
            </a:r>
            <a:r>
              <a:rPr sz="2800" b="1" spc="-192" dirty="0">
                <a:solidFill>
                  <a:srgbClr val="EB8B00"/>
                </a:solidFill>
                <a:latin typeface="Times New Roman" panose="02020603050405020304" pitchFamily="18" charset="0"/>
                <a:cs typeface="Times New Roman" panose="02020603050405020304" pitchFamily="18" charset="0"/>
              </a:rPr>
              <a:t>IA</a:t>
            </a:r>
            <a:r>
              <a:rPr sz="2800" b="1" spc="-90" dirty="0">
                <a:solidFill>
                  <a:srgbClr val="EB8B00"/>
                </a:solidFill>
                <a:latin typeface="Times New Roman" panose="02020603050405020304" pitchFamily="18" charset="0"/>
                <a:cs typeface="Times New Roman" panose="02020603050405020304" pitchFamily="18" charset="0"/>
              </a:rPr>
              <a:t> </a:t>
            </a:r>
            <a:r>
              <a:rPr sz="2800" b="1" dirty="0">
                <a:solidFill>
                  <a:srgbClr val="EB8B00"/>
                </a:solidFill>
                <a:latin typeface="Times New Roman" panose="02020603050405020304" pitchFamily="18" charset="0"/>
                <a:cs typeface="Times New Roman" panose="02020603050405020304" pitchFamily="18" charset="0"/>
              </a:rPr>
              <a:t>regime</a:t>
            </a:r>
            <a:r>
              <a:rPr sz="2800" b="1" spc="-96" dirty="0">
                <a:solidFill>
                  <a:srgbClr val="EB8B00"/>
                </a:solidFill>
                <a:latin typeface="Times New Roman" panose="02020603050405020304" pitchFamily="18" charset="0"/>
                <a:cs typeface="Times New Roman" panose="02020603050405020304" pitchFamily="18" charset="0"/>
              </a:rPr>
              <a:t> </a:t>
            </a:r>
            <a:r>
              <a:rPr sz="2800" b="1" dirty="0">
                <a:solidFill>
                  <a:srgbClr val="EB8B00"/>
                </a:solidFill>
                <a:latin typeface="Times New Roman" panose="02020603050405020304" pitchFamily="18" charset="0"/>
                <a:cs typeface="Times New Roman" panose="02020603050405020304" pitchFamily="18" charset="0"/>
              </a:rPr>
              <a:t>in</a:t>
            </a:r>
            <a:r>
              <a:rPr sz="2800" b="1" spc="-96" dirty="0">
                <a:solidFill>
                  <a:srgbClr val="EB8B00"/>
                </a:solidFill>
                <a:latin typeface="Times New Roman" panose="02020603050405020304" pitchFamily="18" charset="0"/>
                <a:cs typeface="Times New Roman" panose="02020603050405020304" pitchFamily="18" charset="0"/>
              </a:rPr>
              <a:t> </a:t>
            </a:r>
            <a:r>
              <a:rPr sz="2800" b="1" spc="-192" dirty="0">
                <a:solidFill>
                  <a:srgbClr val="EB8B00"/>
                </a:solidFill>
                <a:latin typeface="Times New Roman" panose="02020603050405020304" pitchFamily="18" charset="0"/>
                <a:cs typeface="Times New Roman" panose="02020603050405020304" pitchFamily="18" charset="0"/>
              </a:rPr>
              <a:t>GIFT</a:t>
            </a:r>
            <a:r>
              <a:rPr sz="2800" b="1" spc="-90" dirty="0">
                <a:solidFill>
                  <a:srgbClr val="EB8B00"/>
                </a:solidFill>
                <a:latin typeface="Times New Roman" panose="02020603050405020304" pitchFamily="18" charset="0"/>
                <a:cs typeface="Times New Roman" panose="02020603050405020304" pitchFamily="18" charset="0"/>
              </a:rPr>
              <a:t> </a:t>
            </a:r>
            <a:r>
              <a:rPr sz="2800" b="1" spc="-25" dirty="0">
                <a:solidFill>
                  <a:srgbClr val="EB8B00"/>
                </a:solidFill>
                <a:latin typeface="Times New Roman" panose="02020603050405020304" pitchFamily="18" charset="0"/>
                <a:cs typeface="Times New Roman" panose="02020603050405020304" pitchFamily="18" charset="0"/>
              </a:rPr>
              <a:t>IFSC</a:t>
            </a:r>
            <a:endParaRPr sz="2800" dirty="0">
              <a:latin typeface="Times New Roman" panose="02020603050405020304" pitchFamily="18" charset="0"/>
              <a:cs typeface="Times New Roman" panose="02020603050405020304" pitchFamily="18" charset="0"/>
            </a:endParaRPr>
          </a:p>
          <a:p>
            <a:pPr marL="40804" marR="6528" algn="just">
              <a:lnSpc>
                <a:spcPct val="125000"/>
              </a:lnSpc>
              <a:spcBef>
                <a:spcPts val="353"/>
              </a:spcBef>
            </a:pPr>
            <a:r>
              <a:rPr sz="1600" dirty="0">
                <a:latin typeface="Times New Roman" panose="02020603050405020304" pitchFamily="18" charset="0"/>
                <a:cs typeface="Times New Roman" panose="02020603050405020304" pitchFamily="18" charset="0"/>
              </a:rPr>
              <a:t>The</a:t>
            </a:r>
            <a:r>
              <a:rPr sz="1600" spc="45" dirty="0">
                <a:latin typeface="Times New Roman" panose="02020603050405020304" pitchFamily="18" charset="0"/>
                <a:cs typeface="Times New Roman" panose="02020603050405020304" pitchFamily="18" charset="0"/>
              </a:rPr>
              <a:t> </a:t>
            </a:r>
            <a:r>
              <a:rPr sz="1600" spc="-71" dirty="0">
                <a:latin typeface="Times New Roman" panose="02020603050405020304" pitchFamily="18" charset="0"/>
                <a:cs typeface="Times New Roman" panose="02020603050405020304" pitchFamily="18" charset="0"/>
              </a:rPr>
              <a:t>IFSC</a:t>
            </a:r>
            <a:r>
              <a:rPr sz="1600" spc="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Authority</a:t>
            </a:r>
            <a:r>
              <a:rPr sz="1600" spc="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has</a:t>
            </a:r>
            <a:r>
              <a:rPr sz="1600" spc="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issued</a:t>
            </a:r>
            <a:r>
              <a:rPr sz="1600" spc="45" dirty="0">
                <a:latin typeface="Times New Roman" panose="02020603050405020304" pitchFamily="18" charset="0"/>
                <a:cs typeface="Times New Roman" panose="02020603050405020304" pitchFamily="18" charset="0"/>
              </a:rPr>
              <a:t> </a:t>
            </a:r>
            <a:r>
              <a:rPr sz="1600" b="1" spc="-115" dirty="0">
                <a:solidFill>
                  <a:srgbClr val="DD730A"/>
                </a:solidFill>
                <a:latin typeface="Times New Roman" panose="02020603050405020304" pitchFamily="18" charset="0"/>
                <a:cs typeface="Times New Roman" panose="02020603050405020304" pitchFamily="18" charset="0"/>
              </a:rPr>
              <a:t>IFSCA</a:t>
            </a:r>
            <a:r>
              <a:rPr sz="1600" b="1" spc="52" dirty="0">
                <a:solidFill>
                  <a:srgbClr val="DD730A"/>
                </a:solidFill>
                <a:latin typeface="Times New Roman" panose="02020603050405020304" pitchFamily="18" charset="0"/>
                <a:cs typeface="Times New Roman" panose="02020603050405020304" pitchFamily="18" charset="0"/>
              </a:rPr>
              <a:t> </a:t>
            </a:r>
            <a:r>
              <a:rPr sz="1600" b="1" dirty="0">
                <a:solidFill>
                  <a:srgbClr val="DD730A"/>
                </a:solidFill>
                <a:latin typeface="Times New Roman" panose="02020603050405020304" pitchFamily="18" charset="0"/>
                <a:cs typeface="Times New Roman" panose="02020603050405020304" pitchFamily="18" charset="0"/>
              </a:rPr>
              <a:t>(Capital</a:t>
            </a:r>
            <a:r>
              <a:rPr sz="1600" b="1" spc="45" dirty="0">
                <a:solidFill>
                  <a:srgbClr val="DD730A"/>
                </a:solidFill>
                <a:latin typeface="Times New Roman" panose="02020603050405020304" pitchFamily="18" charset="0"/>
                <a:cs typeface="Times New Roman" panose="02020603050405020304" pitchFamily="18" charset="0"/>
              </a:rPr>
              <a:t> </a:t>
            </a:r>
            <a:r>
              <a:rPr sz="1600" b="1" spc="-13" dirty="0">
                <a:solidFill>
                  <a:srgbClr val="DD730A"/>
                </a:solidFill>
                <a:latin typeface="Times New Roman" panose="02020603050405020304" pitchFamily="18" charset="0"/>
                <a:cs typeface="Times New Roman" panose="02020603050405020304" pitchFamily="18" charset="0"/>
              </a:rPr>
              <a:t>Market</a:t>
            </a:r>
            <a:r>
              <a:rPr sz="1600" b="1" spc="52" dirty="0">
                <a:solidFill>
                  <a:srgbClr val="DD730A"/>
                </a:solidFill>
                <a:latin typeface="Times New Roman" panose="02020603050405020304" pitchFamily="18" charset="0"/>
                <a:cs typeface="Times New Roman" panose="02020603050405020304" pitchFamily="18" charset="0"/>
              </a:rPr>
              <a:t> </a:t>
            </a:r>
            <a:r>
              <a:rPr sz="1600" b="1" dirty="0">
                <a:solidFill>
                  <a:srgbClr val="DD730A"/>
                </a:solidFill>
                <a:latin typeface="Times New Roman" panose="02020603050405020304" pitchFamily="18" charset="0"/>
                <a:cs typeface="Times New Roman" panose="02020603050405020304" pitchFamily="18" charset="0"/>
              </a:rPr>
              <a:t>Intermediaries)</a:t>
            </a:r>
            <a:r>
              <a:rPr sz="1600" b="1" spc="52" dirty="0">
                <a:solidFill>
                  <a:srgbClr val="DD730A"/>
                </a:solidFill>
                <a:latin typeface="Times New Roman" panose="02020603050405020304" pitchFamily="18" charset="0"/>
                <a:cs typeface="Times New Roman" panose="02020603050405020304" pitchFamily="18" charset="0"/>
              </a:rPr>
              <a:t> </a:t>
            </a:r>
            <a:r>
              <a:rPr sz="1600" b="1" dirty="0">
                <a:solidFill>
                  <a:srgbClr val="DD730A"/>
                </a:solidFill>
                <a:latin typeface="Times New Roman" panose="02020603050405020304" pitchFamily="18" charset="0"/>
                <a:cs typeface="Times New Roman" panose="02020603050405020304" pitchFamily="18" charset="0"/>
              </a:rPr>
              <a:t>Regulations</a:t>
            </a:r>
            <a:r>
              <a:rPr sz="1600" b="1" spc="52" dirty="0">
                <a:solidFill>
                  <a:srgbClr val="DD730A"/>
                </a:solidFill>
                <a:latin typeface="Times New Roman" panose="02020603050405020304" pitchFamily="18" charset="0"/>
                <a:cs typeface="Times New Roman" panose="02020603050405020304" pitchFamily="18" charset="0"/>
              </a:rPr>
              <a:t> </a:t>
            </a:r>
            <a:r>
              <a:rPr sz="1600" b="1" dirty="0">
                <a:solidFill>
                  <a:srgbClr val="DD730A"/>
                </a:solidFill>
                <a:latin typeface="Times New Roman" panose="02020603050405020304" pitchFamily="18" charset="0"/>
                <a:cs typeface="Times New Roman" panose="02020603050405020304" pitchFamily="18" charset="0"/>
              </a:rPr>
              <a:t>2021,</a:t>
            </a:r>
            <a:r>
              <a:rPr sz="1600" b="1" spc="45" dirty="0">
                <a:solidFill>
                  <a:srgbClr val="DD730A"/>
                </a:solidFill>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a:t>
            </a:r>
            <a:r>
              <a:rPr sz="1600" spc="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provide</a:t>
            </a:r>
            <a:r>
              <a:rPr sz="1600" spc="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a:t>
            </a:r>
            <a:r>
              <a:rPr sz="1600" spc="45" dirty="0">
                <a:latin typeface="Times New Roman" panose="02020603050405020304" pitchFamily="18" charset="0"/>
                <a:cs typeface="Times New Roman" panose="02020603050405020304" pitchFamily="18" charset="0"/>
              </a:rPr>
              <a:t> </a:t>
            </a:r>
            <a:r>
              <a:rPr sz="1600" spc="-13" dirty="0">
                <a:latin typeface="Times New Roman" panose="02020603050405020304" pitchFamily="18" charset="0"/>
                <a:cs typeface="Times New Roman" panose="02020603050405020304" pitchFamily="18" charset="0"/>
              </a:rPr>
              <a:t>comprehensive </a:t>
            </a:r>
            <a:r>
              <a:rPr sz="1600" dirty="0">
                <a:latin typeface="Times New Roman" panose="02020603050405020304" pitchFamily="18" charset="0"/>
                <a:cs typeface="Times New Roman" panose="02020603050405020304" pitchFamily="18" charset="0"/>
              </a:rPr>
              <a:t>regulatory</a:t>
            </a:r>
            <a:r>
              <a:rPr sz="1600" spc="12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framework</a:t>
            </a:r>
            <a:r>
              <a:rPr sz="1600" spc="12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for</a:t>
            </a:r>
            <a:r>
              <a:rPr sz="1600" spc="12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various</a:t>
            </a:r>
            <a:r>
              <a:rPr sz="1600" spc="12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capital</a:t>
            </a:r>
            <a:r>
              <a:rPr sz="1600" spc="12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market</a:t>
            </a:r>
            <a:r>
              <a:rPr sz="1600" spc="12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intermediaries</a:t>
            </a:r>
            <a:r>
              <a:rPr sz="1600" spc="12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including</a:t>
            </a:r>
            <a:r>
              <a:rPr sz="1600" spc="12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investment</a:t>
            </a:r>
            <a:r>
              <a:rPr sz="1600" spc="12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advisers</a:t>
            </a:r>
            <a:r>
              <a:rPr sz="1600" spc="123"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based</a:t>
            </a:r>
            <a:r>
              <a:rPr sz="1600" spc="129"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on</a:t>
            </a:r>
            <a:r>
              <a:rPr sz="1600" spc="123" dirty="0">
                <a:latin typeface="Times New Roman" panose="02020603050405020304" pitchFamily="18" charset="0"/>
                <a:cs typeface="Times New Roman" panose="02020603050405020304" pitchFamily="18" charset="0"/>
              </a:rPr>
              <a:t> </a:t>
            </a:r>
            <a:r>
              <a:rPr sz="1600" spc="-13" dirty="0">
                <a:latin typeface="Times New Roman" panose="02020603050405020304" pitchFamily="18" charset="0"/>
                <a:cs typeface="Times New Roman" panose="02020603050405020304" pitchFamily="18" charset="0"/>
              </a:rPr>
              <a:t>internationally recognised</a:t>
            </a:r>
            <a:r>
              <a:rPr sz="1600" spc="-38" dirty="0">
                <a:latin typeface="Times New Roman" panose="02020603050405020304" pitchFamily="18" charset="0"/>
                <a:cs typeface="Times New Roman" panose="02020603050405020304" pitchFamily="18" charset="0"/>
              </a:rPr>
              <a:t> </a:t>
            </a:r>
            <a:r>
              <a:rPr sz="1600" spc="-13" dirty="0">
                <a:latin typeface="Times New Roman" panose="02020603050405020304" pitchFamily="18" charset="0"/>
                <a:cs typeface="Times New Roman" panose="02020603050405020304" pitchFamily="18" charset="0"/>
              </a:rPr>
              <a:t>principles.</a:t>
            </a:r>
            <a:endParaRPr sz="1600" dirty="0">
              <a:latin typeface="Times New Roman" panose="02020603050405020304" pitchFamily="18" charset="0"/>
              <a:cs typeface="Times New Roman" panose="02020603050405020304" pitchFamily="18" charset="0"/>
            </a:endParaRPr>
          </a:p>
        </p:txBody>
      </p:sp>
      <p:sp>
        <p:nvSpPr>
          <p:cNvPr id="17" name="object 17"/>
          <p:cNvSpPr txBox="1"/>
          <p:nvPr/>
        </p:nvSpPr>
        <p:spPr>
          <a:xfrm>
            <a:off x="1188673" y="2866594"/>
            <a:ext cx="2623059" cy="290717"/>
          </a:xfrm>
          <a:prstGeom prst="rect">
            <a:avLst/>
          </a:prstGeom>
          <a:solidFill>
            <a:srgbClr val="CCCBC8"/>
          </a:solidFill>
        </p:spPr>
        <p:txBody>
          <a:bodyPr vert="horz" wrap="square" lIns="0" tIns="44065" rIns="0" bIns="0" rtlCol="0">
            <a:spAutoFit/>
          </a:bodyPr>
          <a:lstStyle/>
          <a:p>
            <a:pPr marL="727126"/>
            <a:r>
              <a:rPr lang="en-IN" sz="1600" b="1" spc="-13" dirty="0">
                <a:latin typeface="Times New Roman"/>
                <a:cs typeface="Times New Roman"/>
              </a:rPr>
              <a:t>F</a:t>
            </a:r>
            <a:r>
              <a:rPr sz="1600" b="1" spc="-13" dirty="0" err="1">
                <a:latin typeface="Times New Roman"/>
                <a:cs typeface="Times New Roman"/>
              </a:rPr>
              <a:t>oreign</a:t>
            </a:r>
            <a:r>
              <a:rPr sz="1600" b="1" spc="-58" dirty="0">
                <a:latin typeface="Times New Roman"/>
                <a:cs typeface="Times New Roman"/>
              </a:rPr>
              <a:t> </a:t>
            </a:r>
            <a:r>
              <a:rPr sz="1600" b="1" spc="-13" dirty="0">
                <a:latin typeface="Times New Roman"/>
                <a:cs typeface="Times New Roman"/>
              </a:rPr>
              <a:t>clients</a:t>
            </a:r>
            <a:endParaRPr sz="1600" dirty="0">
              <a:latin typeface="Times New Roman"/>
              <a:cs typeface="Times New Roman"/>
            </a:endParaRPr>
          </a:p>
        </p:txBody>
      </p:sp>
      <p:sp>
        <p:nvSpPr>
          <p:cNvPr id="18" name="object 18"/>
          <p:cNvSpPr txBox="1"/>
          <p:nvPr/>
        </p:nvSpPr>
        <p:spPr>
          <a:xfrm>
            <a:off x="8095670" y="2847933"/>
            <a:ext cx="3134577" cy="321494"/>
          </a:xfrm>
          <a:prstGeom prst="rect">
            <a:avLst/>
          </a:prstGeom>
          <a:solidFill>
            <a:srgbClr val="CCCBC8"/>
          </a:solidFill>
        </p:spPr>
        <p:txBody>
          <a:bodyPr vert="horz" wrap="square" lIns="0" tIns="44065" rIns="0" bIns="0" rtlCol="0">
            <a:spAutoFit/>
          </a:bodyPr>
          <a:lstStyle/>
          <a:p>
            <a:pPr marL="789963"/>
            <a:r>
              <a:rPr b="1" spc="-13" dirty="0">
                <a:solidFill>
                  <a:srgbClr val="000D16"/>
                </a:solidFill>
                <a:latin typeface="Times New Roman"/>
                <a:cs typeface="Times New Roman"/>
              </a:rPr>
              <a:t>Indian</a:t>
            </a:r>
            <a:r>
              <a:rPr b="1" spc="-32" dirty="0">
                <a:solidFill>
                  <a:srgbClr val="000D16"/>
                </a:solidFill>
                <a:latin typeface="Times New Roman"/>
                <a:cs typeface="Times New Roman"/>
              </a:rPr>
              <a:t> </a:t>
            </a:r>
            <a:r>
              <a:rPr b="1" spc="-13" dirty="0">
                <a:solidFill>
                  <a:srgbClr val="000D16"/>
                </a:solidFill>
                <a:latin typeface="Times New Roman"/>
                <a:cs typeface="Times New Roman"/>
              </a:rPr>
              <a:t>clients</a:t>
            </a:r>
            <a:endParaRPr dirty="0">
              <a:latin typeface="Times New Roman"/>
              <a:cs typeface="Times New Roman"/>
            </a:endParaRPr>
          </a:p>
        </p:txBody>
      </p:sp>
      <p:sp>
        <p:nvSpPr>
          <p:cNvPr id="19" name="object 19"/>
          <p:cNvSpPr txBox="1"/>
          <p:nvPr/>
        </p:nvSpPr>
        <p:spPr>
          <a:xfrm>
            <a:off x="4728425" y="2764965"/>
            <a:ext cx="2295322" cy="211552"/>
          </a:xfrm>
          <a:prstGeom prst="rect">
            <a:avLst/>
          </a:prstGeom>
        </p:spPr>
        <p:txBody>
          <a:bodyPr vert="horz" wrap="square" lIns="0" tIns="16321" rIns="0" bIns="0" rtlCol="0">
            <a:spAutoFit/>
          </a:bodyPr>
          <a:lstStyle/>
          <a:p>
            <a:pPr marL="16321">
              <a:spcBef>
                <a:spcPts val="129"/>
              </a:spcBef>
            </a:pPr>
            <a:r>
              <a:rPr sz="1285" b="1" i="1" spc="-13" dirty="0">
                <a:latin typeface="Times New Roman"/>
                <a:cs typeface="Times New Roman"/>
              </a:rPr>
              <a:t>Invest</a:t>
            </a:r>
            <a:r>
              <a:rPr sz="1285" b="1" i="1" spc="-38" dirty="0">
                <a:latin typeface="Times New Roman"/>
                <a:cs typeface="Times New Roman"/>
              </a:rPr>
              <a:t> </a:t>
            </a:r>
            <a:r>
              <a:rPr sz="1285" b="1" i="1" dirty="0">
                <a:latin typeface="Times New Roman"/>
                <a:cs typeface="Times New Roman"/>
              </a:rPr>
              <a:t>in</a:t>
            </a:r>
            <a:r>
              <a:rPr sz="1285" b="1" i="1" spc="-32" dirty="0">
                <a:latin typeface="Times New Roman"/>
                <a:cs typeface="Times New Roman"/>
              </a:rPr>
              <a:t> </a:t>
            </a:r>
            <a:r>
              <a:rPr sz="1285" b="1" i="1" spc="-25" dirty="0">
                <a:latin typeface="Times New Roman"/>
                <a:cs typeface="Times New Roman"/>
              </a:rPr>
              <a:t>foreign</a:t>
            </a:r>
            <a:r>
              <a:rPr sz="1285" b="1" i="1" spc="-32" dirty="0">
                <a:latin typeface="Times New Roman"/>
                <a:cs typeface="Times New Roman"/>
              </a:rPr>
              <a:t> </a:t>
            </a:r>
            <a:r>
              <a:rPr sz="1285" b="1" i="1" spc="-13" dirty="0">
                <a:latin typeface="Times New Roman"/>
                <a:cs typeface="Times New Roman"/>
              </a:rPr>
              <a:t>currency</a:t>
            </a:r>
            <a:endParaRPr sz="1285" dirty="0">
              <a:latin typeface="Times New Roman"/>
              <a:cs typeface="Times New Roman"/>
            </a:endParaRPr>
          </a:p>
        </p:txBody>
      </p:sp>
      <p:sp>
        <p:nvSpPr>
          <p:cNvPr id="21" name="object 21"/>
          <p:cNvSpPr txBox="1"/>
          <p:nvPr/>
        </p:nvSpPr>
        <p:spPr>
          <a:xfrm>
            <a:off x="1188674" y="3640271"/>
            <a:ext cx="3840525" cy="621518"/>
          </a:xfrm>
          <a:prstGeom prst="rect">
            <a:avLst/>
          </a:prstGeom>
        </p:spPr>
        <p:txBody>
          <a:bodyPr vert="horz" wrap="square" lIns="0" tIns="16321" rIns="0" bIns="0" rtlCol="0">
            <a:spAutoFit/>
          </a:bodyPr>
          <a:lstStyle/>
          <a:p>
            <a:pPr marL="302071" marR="6528" indent="-285750">
              <a:lnSpc>
                <a:spcPct val="111100"/>
              </a:lnSpc>
              <a:spcBef>
                <a:spcPts val="129"/>
              </a:spcBef>
              <a:buFont typeface="Arial" panose="020B0604020202020204" pitchFamily="34" charset="0"/>
              <a:buChar char="•"/>
            </a:pPr>
            <a:r>
              <a:rPr b="1" spc="-13" dirty="0">
                <a:latin typeface="Times New Roman"/>
                <a:cs typeface="Times New Roman"/>
              </a:rPr>
              <a:t>Person</a:t>
            </a:r>
            <a:r>
              <a:rPr b="1" dirty="0">
                <a:latin typeface="Times New Roman"/>
                <a:cs typeface="Times New Roman"/>
              </a:rPr>
              <a:t> resident</a:t>
            </a:r>
            <a:r>
              <a:rPr b="1" spc="6" dirty="0">
                <a:latin typeface="Times New Roman"/>
                <a:cs typeface="Times New Roman"/>
              </a:rPr>
              <a:t> </a:t>
            </a:r>
            <a:r>
              <a:rPr b="1" dirty="0">
                <a:latin typeface="Times New Roman"/>
                <a:cs typeface="Times New Roman"/>
              </a:rPr>
              <a:t>outside</a:t>
            </a:r>
            <a:r>
              <a:rPr b="1" spc="6" dirty="0">
                <a:latin typeface="Times New Roman"/>
                <a:cs typeface="Times New Roman"/>
              </a:rPr>
              <a:t> </a:t>
            </a:r>
            <a:r>
              <a:rPr b="1" spc="-13" dirty="0">
                <a:latin typeface="Times New Roman"/>
                <a:cs typeface="Times New Roman"/>
              </a:rPr>
              <a:t>India </a:t>
            </a:r>
            <a:endParaRPr lang="en-IN" b="1" spc="-13" dirty="0">
              <a:latin typeface="Times New Roman"/>
              <a:cs typeface="Times New Roman"/>
            </a:endParaRPr>
          </a:p>
          <a:p>
            <a:pPr marL="302071" marR="6528" indent="-285750">
              <a:lnSpc>
                <a:spcPct val="111100"/>
              </a:lnSpc>
              <a:spcBef>
                <a:spcPts val="129"/>
              </a:spcBef>
              <a:buFont typeface="Arial" panose="020B0604020202020204" pitchFamily="34" charset="0"/>
              <a:buChar char="•"/>
            </a:pPr>
            <a:r>
              <a:rPr b="1" dirty="0">
                <a:latin typeface="Times New Roman"/>
                <a:cs typeface="Times New Roman"/>
              </a:rPr>
              <a:t>Non-resident</a:t>
            </a:r>
            <a:r>
              <a:rPr b="1" spc="58" dirty="0">
                <a:latin typeface="Times New Roman"/>
                <a:cs typeface="Times New Roman"/>
              </a:rPr>
              <a:t> </a:t>
            </a:r>
            <a:r>
              <a:rPr b="1" spc="-13" dirty="0">
                <a:latin typeface="Times New Roman"/>
                <a:cs typeface="Times New Roman"/>
              </a:rPr>
              <a:t>Indian</a:t>
            </a:r>
            <a:endParaRPr dirty="0">
              <a:latin typeface="Times New Roman"/>
              <a:cs typeface="Times New Roman"/>
            </a:endParaRPr>
          </a:p>
        </p:txBody>
      </p:sp>
      <p:sp>
        <p:nvSpPr>
          <p:cNvPr id="22" name="object 22"/>
          <p:cNvSpPr txBox="1"/>
          <p:nvPr/>
        </p:nvSpPr>
        <p:spPr>
          <a:xfrm>
            <a:off x="6932646" y="3446909"/>
            <a:ext cx="4553338" cy="1106779"/>
          </a:xfrm>
          <a:prstGeom prst="rect">
            <a:avLst/>
          </a:prstGeom>
        </p:spPr>
        <p:txBody>
          <a:bodyPr vert="horz" wrap="square" lIns="0" tIns="16321" rIns="0" bIns="0" rtlCol="0">
            <a:spAutoFit/>
          </a:bodyPr>
          <a:lstStyle/>
          <a:p>
            <a:pPr marL="302071" marR="6528" indent="-285750">
              <a:lnSpc>
                <a:spcPct val="111100"/>
              </a:lnSpc>
              <a:spcBef>
                <a:spcPts val="129"/>
              </a:spcBef>
              <a:buFont typeface="Arial" panose="020B0604020202020204" pitchFamily="34" charset="0"/>
              <a:buChar char="•"/>
            </a:pPr>
            <a:r>
              <a:rPr sz="1600" b="1" dirty="0">
                <a:latin typeface="Times New Roman"/>
                <a:cs typeface="Times New Roman"/>
              </a:rPr>
              <a:t>Subject</a:t>
            </a:r>
            <a:r>
              <a:rPr sz="1600" b="1" spc="257" dirty="0">
                <a:latin typeface="Times New Roman"/>
                <a:cs typeface="Times New Roman"/>
              </a:rPr>
              <a:t> </a:t>
            </a:r>
            <a:r>
              <a:rPr sz="1600" b="1" dirty="0">
                <a:latin typeface="Times New Roman"/>
                <a:cs typeface="Times New Roman"/>
              </a:rPr>
              <a:t>to</a:t>
            </a:r>
            <a:r>
              <a:rPr sz="1600" b="1" spc="262" dirty="0">
                <a:latin typeface="Times New Roman"/>
                <a:cs typeface="Times New Roman"/>
              </a:rPr>
              <a:t> </a:t>
            </a:r>
            <a:r>
              <a:rPr sz="1600" b="1" dirty="0">
                <a:latin typeface="Times New Roman"/>
                <a:cs typeface="Times New Roman"/>
              </a:rPr>
              <a:t>outbound</a:t>
            </a:r>
            <a:r>
              <a:rPr sz="1600" b="1" spc="262" dirty="0">
                <a:latin typeface="Times New Roman"/>
                <a:cs typeface="Times New Roman"/>
              </a:rPr>
              <a:t> </a:t>
            </a:r>
            <a:r>
              <a:rPr sz="1600" b="1" dirty="0">
                <a:latin typeface="Times New Roman"/>
                <a:cs typeface="Times New Roman"/>
              </a:rPr>
              <a:t>investment</a:t>
            </a:r>
            <a:r>
              <a:rPr sz="1600" b="1" spc="262" dirty="0">
                <a:latin typeface="Times New Roman"/>
                <a:cs typeface="Times New Roman"/>
              </a:rPr>
              <a:t> </a:t>
            </a:r>
            <a:r>
              <a:rPr sz="1600" b="1" spc="-13" dirty="0">
                <a:latin typeface="Times New Roman"/>
                <a:cs typeface="Times New Roman"/>
              </a:rPr>
              <a:t>norms </a:t>
            </a:r>
            <a:r>
              <a:rPr sz="1600" b="1" dirty="0">
                <a:latin typeface="Times New Roman"/>
                <a:cs typeface="Times New Roman"/>
              </a:rPr>
              <a:t>specified</a:t>
            </a:r>
            <a:r>
              <a:rPr sz="1600" b="1" spc="-45" dirty="0">
                <a:latin typeface="Times New Roman"/>
                <a:cs typeface="Times New Roman"/>
              </a:rPr>
              <a:t> </a:t>
            </a:r>
            <a:r>
              <a:rPr sz="1600" b="1" dirty="0">
                <a:latin typeface="Times New Roman"/>
                <a:cs typeface="Times New Roman"/>
              </a:rPr>
              <a:t>under</a:t>
            </a:r>
            <a:r>
              <a:rPr sz="1600" b="1" spc="-45" dirty="0">
                <a:latin typeface="Times New Roman"/>
                <a:cs typeface="Times New Roman"/>
              </a:rPr>
              <a:t> </a:t>
            </a:r>
            <a:r>
              <a:rPr sz="1600" b="1" spc="-129" dirty="0">
                <a:latin typeface="Times New Roman"/>
                <a:cs typeface="Times New Roman"/>
              </a:rPr>
              <a:t>FEMA</a:t>
            </a:r>
            <a:r>
              <a:rPr sz="1600" b="1" spc="-45" dirty="0">
                <a:latin typeface="Times New Roman"/>
                <a:cs typeface="Times New Roman"/>
              </a:rPr>
              <a:t> </a:t>
            </a:r>
            <a:r>
              <a:rPr sz="1600" b="1" spc="-13" dirty="0">
                <a:latin typeface="Times New Roman"/>
                <a:cs typeface="Times New Roman"/>
              </a:rPr>
              <a:t>provisions</a:t>
            </a:r>
            <a:endParaRPr sz="1600" dirty="0">
              <a:latin typeface="Times New Roman"/>
              <a:cs typeface="Times New Roman"/>
            </a:endParaRPr>
          </a:p>
          <a:p>
            <a:pPr marL="302071" indent="-285750">
              <a:spcBef>
                <a:spcPts val="154"/>
              </a:spcBef>
              <a:buFont typeface="Arial" panose="020B0604020202020204" pitchFamily="34" charset="0"/>
              <a:buChar char="•"/>
            </a:pPr>
            <a:r>
              <a:rPr sz="1600" b="1" dirty="0">
                <a:latin typeface="Times New Roman"/>
                <a:cs typeface="Times New Roman"/>
              </a:rPr>
              <a:t>Non-individual</a:t>
            </a:r>
            <a:r>
              <a:rPr sz="1600" b="1" spc="-13" dirty="0">
                <a:latin typeface="Times New Roman"/>
                <a:cs typeface="Times New Roman"/>
              </a:rPr>
              <a:t> </a:t>
            </a:r>
            <a:r>
              <a:rPr sz="1600" b="1" dirty="0">
                <a:latin typeface="Times New Roman"/>
                <a:cs typeface="Times New Roman"/>
              </a:rPr>
              <a:t>resident</a:t>
            </a:r>
            <a:r>
              <a:rPr sz="1600" b="1" spc="-6" dirty="0">
                <a:latin typeface="Times New Roman"/>
                <a:cs typeface="Times New Roman"/>
              </a:rPr>
              <a:t> </a:t>
            </a:r>
            <a:r>
              <a:rPr sz="1600" b="1" dirty="0">
                <a:latin typeface="Times New Roman"/>
                <a:cs typeface="Times New Roman"/>
              </a:rPr>
              <a:t>in</a:t>
            </a:r>
            <a:r>
              <a:rPr sz="1600" b="1" spc="-13" dirty="0">
                <a:latin typeface="Times New Roman"/>
                <a:cs typeface="Times New Roman"/>
              </a:rPr>
              <a:t> India</a:t>
            </a:r>
            <a:endParaRPr sz="1600" dirty="0">
              <a:latin typeface="Times New Roman"/>
              <a:cs typeface="Times New Roman"/>
            </a:endParaRPr>
          </a:p>
          <a:p>
            <a:pPr marL="302071" indent="-285750">
              <a:spcBef>
                <a:spcPts val="154"/>
              </a:spcBef>
              <a:buFont typeface="Arial" panose="020B0604020202020204" pitchFamily="34" charset="0"/>
              <a:buChar char="•"/>
            </a:pPr>
            <a:r>
              <a:rPr sz="1600" b="1" spc="-13" dirty="0">
                <a:latin typeface="Times New Roman"/>
                <a:cs typeface="Times New Roman"/>
              </a:rPr>
              <a:t>Person</a:t>
            </a:r>
            <a:r>
              <a:rPr sz="1600" b="1" spc="-38" dirty="0">
                <a:latin typeface="Times New Roman"/>
                <a:cs typeface="Times New Roman"/>
              </a:rPr>
              <a:t> </a:t>
            </a:r>
            <a:r>
              <a:rPr sz="1600" b="1" dirty="0">
                <a:latin typeface="Times New Roman"/>
                <a:cs typeface="Times New Roman"/>
              </a:rPr>
              <a:t>resident</a:t>
            </a:r>
            <a:r>
              <a:rPr sz="1600" b="1" spc="-38" dirty="0">
                <a:latin typeface="Times New Roman"/>
                <a:cs typeface="Times New Roman"/>
              </a:rPr>
              <a:t> </a:t>
            </a:r>
            <a:r>
              <a:rPr sz="1600" b="1" dirty="0">
                <a:latin typeface="Times New Roman"/>
                <a:cs typeface="Times New Roman"/>
              </a:rPr>
              <a:t>in</a:t>
            </a:r>
            <a:r>
              <a:rPr sz="1600" b="1" spc="-32" dirty="0">
                <a:latin typeface="Times New Roman"/>
                <a:cs typeface="Times New Roman"/>
              </a:rPr>
              <a:t> </a:t>
            </a:r>
            <a:r>
              <a:rPr sz="1600" b="1" spc="-13" dirty="0">
                <a:latin typeface="Times New Roman"/>
                <a:cs typeface="Times New Roman"/>
              </a:rPr>
              <a:t>India</a:t>
            </a:r>
            <a:r>
              <a:rPr sz="1600" b="1" spc="-38" dirty="0">
                <a:latin typeface="Times New Roman"/>
                <a:cs typeface="Times New Roman"/>
              </a:rPr>
              <a:t> </a:t>
            </a:r>
            <a:r>
              <a:rPr sz="1600" b="1" dirty="0">
                <a:latin typeface="Times New Roman"/>
                <a:cs typeface="Times New Roman"/>
              </a:rPr>
              <a:t>subject</a:t>
            </a:r>
            <a:r>
              <a:rPr sz="1600" b="1" spc="-32" dirty="0">
                <a:latin typeface="Times New Roman"/>
                <a:cs typeface="Times New Roman"/>
              </a:rPr>
              <a:t> </a:t>
            </a:r>
            <a:r>
              <a:rPr sz="1600" b="1" dirty="0">
                <a:latin typeface="Times New Roman"/>
                <a:cs typeface="Times New Roman"/>
              </a:rPr>
              <a:t>to</a:t>
            </a:r>
            <a:r>
              <a:rPr sz="1600" b="1" spc="-38" dirty="0">
                <a:latin typeface="Times New Roman"/>
                <a:cs typeface="Times New Roman"/>
              </a:rPr>
              <a:t> </a:t>
            </a:r>
            <a:r>
              <a:rPr sz="1600" b="1" spc="-32" dirty="0">
                <a:latin typeface="Times New Roman"/>
                <a:cs typeface="Times New Roman"/>
              </a:rPr>
              <a:t>LRS</a:t>
            </a:r>
            <a:endParaRPr sz="1600" dirty="0">
              <a:latin typeface="Times New Roman"/>
              <a:cs typeface="Times New Roman"/>
            </a:endParaRPr>
          </a:p>
        </p:txBody>
      </p:sp>
      <p:sp>
        <p:nvSpPr>
          <p:cNvPr id="23" name="object 23"/>
          <p:cNvSpPr txBox="1"/>
          <p:nvPr/>
        </p:nvSpPr>
        <p:spPr>
          <a:xfrm>
            <a:off x="2936154" y="4903999"/>
            <a:ext cx="2436767" cy="293479"/>
          </a:xfrm>
          <a:prstGeom prst="rect">
            <a:avLst/>
          </a:prstGeom>
        </p:spPr>
        <p:txBody>
          <a:bodyPr vert="horz" wrap="square" lIns="0" tIns="16321" rIns="0" bIns="0" rtlCol="0">
            <a:spAutoFit/>
          </a:bodyPr>
          <a:lstStyle/>
          <a:p>
            <a:pPr marL="16321">
              <a:spcBef>
                <a:spcPts val="129"/>
              </a:spcBef>
            </a:pPr>
            <a:r>
              <a:rPr b="1" i="1" dirty="0">
                <a:latin typeface="Times New Roman"/>
                <a:cs typeface="Times New Roman"/>
              </a:rPr>
              <a:t>Investment</a:t>
            </a:r>
            <a:r>
              <a:rPr b="1" i="1" spc="238" dirty="0">
                <a:latin typeface="Times New Roman"/>
                <a:cs typeface="Times New Roman"/>
              </a:rPr>
              <a:t> </a:t>
            </a:r>
            <a:r>
              <a:rPr b="1" i="1" dirty="0">
                <a:latin typeface="Times New Roman"/>
                <a:cs typeface="Times New Roman"/>
              </a:rPr>
              <a:t>advisory</a:t>
            </a:r>
            <a:r>
              <a:rPr b="1" i="1" spc="-38" dirty="0">
                <a:latin typeface="Times New Roman"/>
                <a:cs typeface="Times New Roman"/>
              </a:rPr>
              <a:t> </a:t>
            </a:r>
            <a:r>
              <a:rPr b="1" i="1" spc="-32" dirty="0">
                <a:latin typeface="Times New Roman"/>
                <a:cs typeface="Times New Roman"/>
              </a:rPr>
              <a:t>fee</a:t>
            </a:r>
            <a:endParaRPr dirty="0">
              <a:latin typeface="Times New Roman"/>
              <a:cs typeface="Times New Roman"/>
            </a:endParaRPr>
          </a:p>
        </p:txBody>
      </p:sp>
      <p:sp>
        <p:nvSpPr>
          <p:cNvPr id="24" name="object 24"/>
          <p:cNvSpPr txBox="1"/>
          <p:nvPr/>
        </p:nvSpPr>
        <p:spPr>
          <a:xfrm>
            <a:off x="6372301" y="4913331"/>
            <a:ext cx="2026607" cy="293479"/>
          </a:xfrm>
          <a:prstGeom prst="rect">
            <a:avLst/>
          </a:prstGeom>
        </p:spPr>
        <p:txBody>
          <a:bodyPr vert="horz" wrap="square" lIns="0" tIns="16321" rIns="0" bIns="0" rtlCol="0">
            <a:spAutoFit/>
          </a:bodyPr>
          <a:lstStyle/>
          <a:p>
            <a:pPr marL="16321">
              <a:spcBef>
                <a:spcPts val="129"/>
              </a:spcBef>
            </a:pPr>
            <a:r>
              <a:rPr b="1" i="1" spc="-25" dirty="0">
                <a:latin typeface="Times New Roman"/>
                <a:cs typeface="Times New Roman"/>
              </a:rPr>
              <a:t>Non-</a:t>
            </a:r>
            <a:r>
              <a:rPr b="1" i="1" dirty="0">
                <a:latin typeface="Times New Roman"/>
                <a:cs typeface="Times New Roman"/>
              </a:rPr>
              <a:t>binding</a:t>
            </a:r>
            <a:r>
              <a:rPr b="1" i="1" spc="64" dirty="0">
                <a:latin typeface="Times New Roman"/>
                <a:cs typeface="Times New Roman"/>
              </a:rPr>
              <a:t> </a:t>
            </a:r>
            <a:r>
              <a:rPr b="1" i="1" spc="-13" dirty="0">
                <a:latin typeface="Times New Roman"/>
                <a:cs typeface="Times New Roman"/>
              </a:rPr>
              <a:t>advice</a:t>
            </a:r>
            <a:endParaRPr dirty="0">
              <a:latin typeface="Times New Roman"/>
              <a:cs typeface="Times New Roman"/>
            </a:endParaRPr>
          </a:p>
        </p:txBody>
      </p:sp>
      <p:sp>
        <p:nvSpPr>
          <p:cNvPr id="25" name="object 25"/>
          <p:cNvSpPr txBox="1"/>
          <p:nvPr/>
        </p:nvSpPr>
        <p:spPr>
          <a:xfrm>
            <a:off x="9429143" y="5295888"/>
            <a:ext cx="1760177" cy="262702"/>
          </a:xfrm>
          <a:prstGeom prst="rect">
            <a:avLst/>
          </a:prstGeom>
        </p:spPr>
        <p:txBody>
          <a:bodyPr vert="horz" wrap="square" lIns="0" tIns="16321" rIns="0" bIns="0" rtlCol="0">
            <a:spAutoFit/>
          </a:bodyPr>
          <a:lstStyle/>
          <a:p>
            <a:pPr marL="16321">
              <a:spcBef>
                <a:spcPts val="129"/>
              </a:spcBef>
            </a:pPr>
            <a:r>
              <a:rPr sz="1600" b="1" spc="-129" dirty="0">
                <a:latin typeface="Times New Roman"/>
                <a:cs typeface="Times New Roman"/>
              </a:rPr>
              <a:t>IFSC</a:t>
            </a:r>
            <a:r>
              <a:rPr sz="1600" b="1" spc="-52" dirty="0">
                <a:latin typeface="Times New Roman"/>
                <a:cs typeface="Times New Roman"/>
              </a:rPr>
              <a:t> </a:t>
            </a:r>
            <a:r>
              <a:rPr sz="1600" b="1" dirty="0">
                <a:latin typeface="Times New Roman"/>
                <a:cs typeface="Times New Roman"/>
              </a:rPr>
              <a:t>in</a:t>
            </a:r>
            <a:r>
              <a:rPr sz="1600" b="1" spc="-52" dirty="0">
                <a:latin typeface="Times New Roman"/>
                <a:cs typeface="Times New Roman"/>
              </a:rPr>
              <a:t> </a:t>
            </a:r>
            <a:r>
              <a:rPr sz="1600" b="1" spc="-135" dirty="0">
                <a:latin typeface="Times New Roman"/>
                <a:cs typeface="Times New Roman"/>
              </a:rPr>
              <a:t>GIFT</a:t>
            </a:r>
            <a:r>
              <a:rPr sz="1600" b="1" spc="-52" dirty="0">
                <a:latin typeface="Times New Roman"/>
                <a:cs typeface="Times New Roman"/>
              </a:rPr>
              <a:t> </a:t>
            </a:r>
            <a:r>
              <a:rPr sz="1600" b="1" spc="-25" dirty="0">
                <a:latin typeface="Times New Roman"/>
                <a:cs typeface="Times New Roman"/>
              </a:rPr>
              <a:t>City</a:t>
            </a:r>
            <a:endParaRPr sz="1600" dirty="0">
              <a:latin typeface="Times New Roman"/>
              <a:cs typeface="Times New Roman"/>
            </a:endParaRPr>
          </a:p>
        </p:txBody>
      </p:sp>
      <p:sp>
        <p:nvSpPr>
          <p:cNvPr id="15" name="Date Placeholder 14">
            <a:extLst>
              <a:ext uri="{FF2B5EF4-FFF2-40B4-BE49-F238E27FC236}">
                <a16:creationId xmlns:a16="http://schemas.microsoft.com/office/drawing/2014/main" id="{8F2AA566-50D4-C6F5-DC1D-4C2FABEA497E}"/>
              </a:ext>
            </a:extLst>
          </p:cNvPr>
          <p:cNvSpPr>
            <a:spLocks noGrp="1"/>
          </p:cNvSpPr>
          <p:nvPr>
            <p:ph type="dt" sz="half" idx="10"/>
          </p:nvPr>
        </p:nvSpPr>
        <p:spPr/>
        <p:txBody>
          <a:bodyPr/>
          <a:lstStyle/>
          <a:p>
            <a:pPr>
              <a:defRPr/>
            </a:pPr>
            <a:r>
              <a:rPr lang="en-US" dirty="0">
                <a:solidFill>
                  <a:srgbClr val="000000"/>
                </a:solidFill>
              </a:rPr>
              <a:t>01-03-2025</a:t>
            </a:r>
          </a:p>
        </p:txBody>
      </p:sp>
      <p:sp>
        <p:nvSpPr>
          <p:cNvPr id="20" name="Footer Placeholder 19">
            <a:extLst>
              <a:ext uri="{FF2B5EF4-FFF2-40B4-BE49-F238E27FC236}">
                <a16:creationId xmlns:a16="http://schemas.microsoft.com/office/drawing/2014/main" id="{417AD405-F1C6-3CE5-F782-3C01C5A1D2D9}"/>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26" name="Slide Number Placeholder 25">
            <a:extLst>
              <a:ext uri="{FF2B5EF4-FFF2-40B4-BE49-F238E27FC236}">
                <a16:creationId xmlns:a16="http://schemas.microsoft.com/office/drawing/2014/main" id="{F7B00B6A-7D9C-BBB1-5FE6-188FE894BBB2}"/>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39</a:t>
            </a:fld>
            <a:endParaRPr lang="en-US" altLang="en-US" dirty="0">
              <a:solidFill>
                <a:srgbClr val="000000"/>
              </a:solidFill>
            </a:endParaRPr>
          </a:p>
        </p:txBody>
      </p:sp>
    </p:spTree>
    <p:extLst>
      <p:ext uri="{BB962C8B-B14F-4D97-AF65-F5344CB8AC3E}">
        <p14:creationId xmlns:p14="http://schemas.microsoft.com/office/powerpoint/2010/main" val="3427290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3898A-F4E8-F51E-F30D-166D3F0416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B8B92C-A858-AE45-8C22-2F139E128312}"/>
              </a:ext>
            </a:extLst>
          </p:cNvPr>
          <p:cNvSpPr>
            <a:spLocks noGrp="1"/>
          </p:cNvSpPr>
          <p:nvPr>
            <p:ph type="title"/>
          </p:nvPr>
        </p:nvSpPr>
        <p:spPr>
          <a:xfrm>
            <a:off x="367553" y="65322"/>
            <a:ext cx="10390716" cy="870510"/>
          </a:xfrm>
        </p:spPr>
        <p:txBody>
          <a:bodyPr/>
          <a:lstStyle/>
          <a:p>
            <a:r>
              <a:rPr lang="en-US" sz="3200" dirty="0"/>
              <a:t>GIFT City - Overview</a:t>
            </a:r>
          </a:p>
        </p:txBody>
      </p:sp>
      <p:sp>
        <p:nvSpPr>
          <p:cNvPr id="4" name="Date Placeholder 3">
            <a:extLst>
              <a:ext uri="{FF2B5EF4-FFF2-40B4-BE49-F238E27FC236}">
                <a16:creationId xmlns:a16="http://schemas.microsoft.com/office/drawing/2014/main" id="{B47D1CA5-5ACB-B36F-EC51-3E8A6388BEDA}"/>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44B3B6E5-C420-10D2-D8F9-A1732C9711C5}"/>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4</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8D51B332-7567-1EDF-134C-AE85CD9D0BD5}"/>
              </a:ext>
            </a:extLst>
          </p:cNvPr>
          <p:cNvSpPr>
            <a:spLocks noGrp="1"/>
          </p:cNvSpPr>
          <p:nvPr>
            <p:ph idx="1"/>
          </p:nvPr>
        </p:nvSpPr>
        <p:spPr>
          <a:xfrm>
            <a:off x="367553" y="1031875"/>
            <a:ext cx="11572564" cy="5458572"/>
          </a:xfrm>
        </p:spPr>
        <p:txBody>
          <a:bodyPr/>
          <a:lstStyle/>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 April 2015 the Government of India announced the development of an IFSC at Gujarat International Finance Tec-City (GIFT City) a Special Economic Zone (SEZ)</a:t>
            </a:r>
          </a:p>
          <a:p>
            <a:pPr>
              <a:lnSpc>
                <a:spcPct val="107000"/>
              </a:lnSpc>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Government of Gujarat, through its undertaking, Gujarat Urban Development Company Limited (GUDCL), established the Gujarat International Finance Tec-City Company Limited (GIFTCL) to develop and implement GIFT City</a:t>
            </a:r>
          </a:p>
          <a:p>
            <a:pPr>
              <a:lnSpc>
                <a:spcPct val="107000"/>
              </a:lnSpc>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GIFT City consists of a Multi-Service SEZ and an exclusive Domestic Tariff Area (DTA)</a:t>
            </a:r>
          </a:p>
          <a:p>
            <a:pPr>
              <a:lnSpc>
                <a:spcPct val="107000"/>
              </a:lnSpc>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Total area of 261 acres demarcated as SEZ and additional 625 acres marked as DTA. Recently, the city expanded its boundaries, encompassing additional land parcels sprawling 3,300 acres</a:t>
            </a:r>
          </a:p>
          <a:p>
            <a:pPr>
              <a:lnSpc>
                <a:spcPct val="107000"/>
              </a:lnSpc>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GIFT City is 15 minutes away from the bullet train terminus and  20 minutes away from Ahmedabad’s international airport. Metro connectivity between Ahmedabad, GIFT City and Gandhinagar</a:t>
            </a:r>
          </a:p>
          <a:p>
            <a:endParaRPr lang="en-US" sz="1800" dirty="0"/>
          </a:p>
        </p:txBody>
      </p:sp>
      <p:sp>
        <p:nvSpPr>
          <p:cNvPr id="3" name="Footer Placeholder 2">
            <a:extLst>
              <a:ext uri="{FF2B5EF4-FFF2-40B4-BE49-F238E27FC236}">
                <a16:creationId xmlns:a16="http://schemas.microsoft.com/office/drawing/2014/main" id="{12C2D7EC-6BA9-9D68-AF9F-42E209A2B424}"/>
              </a:ext>
            </a:extLst>
          </p:cNvPr>
          <p:cNvSpPr>
            <a:spLocks noGrp="1"/>
          </p:cNvSpPr>
          <p:nvPr>
            <p:ph type="ftr" sz="quarter" idx="11"/>
          </p:nvPr>
        </p:nvSpPr>
        <p:spPr>
          <a:xfrm>
            <a:off x="3860800" y="6270812"/>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1444447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5467A-2936-1311-CECC-35165CD72F2E}"/>
            </a:ext>
          </a:extLst>
        </p:cNvPr>
        <p:cNvGrpSpPr/>
        <p:nvPr/>
      </p:nvGrpSpPr>
      <p:grpSpPr>
        <a:xfrm>
          <a:off x="0" y="0"/>
          <a:ext cx="0" cy="0"/>
          <a:chOff x="0" y="0"/>
          <a:chExt cx="0" cy="0"/>
        </a:xfrm>
      </p:grpSpPr>
      <p:sp>
        <p:nvSpPr>
          <p:cNvPr id="27" name="object 27">
            <a:extLst>
              <a:ext uri="{FF2B5EF4-FFF2-40B4-BE49-F238E27FC236}">
                <a16:creationId xmlns:a16="http://schemas.microsoft.com/office/drawing/2014/main" id="{9D78F30B-C638-5CE2-F338-36C96BDA24DE}"/>
              </a:ext>
            </a:extLst>
          </p:cNvPr>
          <p:cNvSpPr txBox="1"/>
          <p:nvPr/>
        </p:nvSpPr>
        <p:spPr>
          <a:xfrm>
            <a:off x="969657" y="1150209"/>
            <a:ext cx="4105714" cy="1369368"/>
          </a:xfrm>
          <a:prstGeom prst="rect">
            <a:avLst/>
          </a:prstGeom>
        </p:spPr>
        <p:txBody>
          <a:bodyPr vert="horz" wrap="square" lIns="0" tIns="91395" rIns="0" bIns="0" rtlCol="0">
            <a:spAutoFit/>
          </a:bodyPr>
          <a:lstStyle/>
          <a:p>
            <a:pPr marL="16321" algn="just">
              <a:spcBef>
                <a:spcPts val="720"/>
              </a:spcBef>
            </a:pPr>
            <a:r>
              <a:rPr sz="2400" b="1" spc="-13" dirty="0">
                <a:solidFill>
                  <a:srgbClr val="017EDB"/>
                </a:solidFill>
                <a:latin typeface="Times New Roman"/>
                <a:cs typeface="Times New Roman"/>
              </a:rPr>
              <a:t>Registration</a:t>
            </a:r>
            <a:r>
              <a:rPr sz="2400" b="1" spc="-6" dirty="0">
                <a:solidFill>
                  <a:srgbClr val="017EDB"/>
                </a:solidFill>
                <a:latin typeface="Times New Roman"/>
                <a:cs typeface="Times New Roman"/>
              </a:rPr>
              <a:t> </a:t>
            </a:r>
            <a:r>
              <a:rPr sz="2400" b="1" spc="-13" dirty="0">
                <a:solidFill>
                  <a:srgbClr val="017EDB"/>
                </a:solidFill>
                <a:latin typeface="Times New Roman"/>
                <a:cs typeface="Times New Roman"/>
              </a:rPr>
              <a:t>Process</a:t>
            </a:r>
            <a:endParaRPr sz="2400" dirty="0">
              <a:latin typeface="Times New Roman"/>
              <a:cs typeface="Times New Roman"/>
            </a:endParaRPr>
          </a:p>
          <a:p>
            <a:pPr marL="16321" marR="6528" algn="just">
              <a:lnSpc>
                <a:spcPts val="1799"/>
              </a:lnSpc>
            </a:pPr>
            <a:r>
              <a:rPr sz="1400" dirty="0">
                <a:latin typeface="Times New Roman"/>
                <a:cs typeface="Times New Roman"/>
              </a:rPr>
              <a:t>IA</a:t>
            </a:r>
            <a:r>
              <a:rPr sz="1400" spc="199" dirty="0">
                <a:latin typeface="Times New Roman"/>
                <a:cs typeface="Times New Roman"/>
              </a:rPr>
              <a:t> </a:t>
            </a:r>
            <a:r>
              <a:rPr sz="1400" dirty="0">
                <a:latin typeface="Times New Roman"/>
                <a:cs typeface="Times New Roman"/>
              </a:rPr>
              <a:t>can</a:t>
            </a:r>
            <a:r>
              <a:rPr sz="1400" spc="206" dirty="0">
                <a:latin typeface="Times New Roman"/>
                <a:cs typeface="Times New Roman"/>
              </a:rPr>
              <a:t> </a:t>
            </a:r>
            <a:r>
              <a:rPr sz="1400" dirty="0">
                <a:latin typeface="Times New Roman"/>
                <a:cs typeface="Times New Roman"/>
              </a:rPr>
              <a:t>be</a:t>
            </a:r>
            <a:r>
              <a:rPr sz="1400" spc="199" dirty="0">
                <a:latin typeface="Times New Roman"/>
                <a:cs typeface="Times New Roman"/>
              </a:rPr>
              <a:t> </a:t>
            </a:r>
            <a:r>
              <a:rPr sz="1400" dirty="0">
                <a:latin typeface="Times New Roman"/>
                <a:cs typeface="Times New Roman"/>
              </a:rPr>
              <a:t>set</a:t>
            </a:r>
            <a:r>
              <a:rPr sz="1400" spc="206" dirty="0">
                <a:latin typeface="Times New Roman"/>
                <a:cs typeface="Times New Roman"/>
              </a:rPr>
              <a:t> </a:t>
            </a:r>
            <a:r>
              <a:rPr sz="1400" dirty="0">
                <a:latin typeface="Times New Roman"/>
                <a:cs typeface="Times New Roman"/>
              </a:rPr>
              <a:t>up</a:t>
            </a:r>
            <a:r>
              <a:rPr sz="1400" spc="206" dirty="0">
                <a:latin typeface="Times New Roman"/>
                <a:cs typeface="Times New Roman"/>
              </a:rPr>
              <a:t> </a:t>
            </a:r>
            <a:r>
              <a:rPr sz="1400" dirty="0">
                <a:latin typeface="Times New Roman"/>
                <a:cs typeface="Times New Roman"/>
              </a:rPr>
              <a:t>as</a:t>
            </a:r>
            <a:r>
              <a:rPr sz="1400" spc="199" dirty="0">
                <a:latin typeface="Times New Roman"/>
                <a:cs typeface="Times New Roman"/>
              </a:rPr>
              <a:t> </a:t>
            </a:r>
            <a:r>
              <a:rPr sz="1400" dirty="0">
                <a:latin typeface="Times New Roman"/>
                <a:cs typeface="Times New Roman"/>
              </a:rPr>
              <a:t>a</a:t>
            </a:r>
            <a:r>
              <a:rPr sz="1400" spc="206" dirty="0">
                <a:latin typeface="Times New Roman"/>
                <a:cs typeface="Times New Roman"/>
              </a:rPr>
              <a:t> </a:t>
            </a:r>
            <a:r>
              <a:rPr sz="1400" dirty="0">
                <a:latin typeface="Times New Roman"/>
                <a:cs typeface="Times New Roman"/>
              </a:rPr>
              <a:t>branch,</a:t>
            </a:r>
            <a:r>
              <a:rPr sz="1400" spc="206" dirty="0">
                <a:latin typeface="Times New Roman"/>
                <a:cs typeface="Times New Roman"/>
              </a:rPr>
              <a:t> </a:t>
            </a:r>
            <a:r>
              <a:rPr sz="1400" dirty="0">
                <a:latin typeface="Times New Roman"/>
                <a:cs typeface="Times New Roman"/>
              </a:rPr>
              <a:t>Company,</a:t>
            </a:r>
            <a:r>
              <a:rPr sz="1400" spc="199" dirty="0">
                <a:latin typeface="Times New Roman"/>
                <a:cs typeface="Times New Roman"/>
              </a:rPr>
              <a:t> </a:t>
            </a:r>
            <a:r>
              <a:rPr sz="1400" spc="-13" dirty="0">
                <a:latin typeface="Times New Roman"/>
                <a:cs typeface="Times New Roman"/>
              </a:rPr>
              <a:t>Limited</a:t>
            </a:r>
            <a:r>
              <a:rPr sz="1400" spc="643" dirty="0">
                <a:latin typeface="Times New Roman"/>
                <a:cs typeface="Times New Roman"/>
              </a:rPr>
              <a:t> </a:t>
            </a:r>
            <a:r>
              <a:rPr sz="1400" dirty="0">
                <a:latin typeface="Times New Roman"/>
                <a:cs typeface="Times New Roman"/>
              </a:rPr>
              <a:t>Liability</a:t>
            </a:r>
            <a:r>
              <a:rPr sz="1400" spc="161" dirty="0">
                <a:latin typeface="Times New Roman"/>
                <a:cs typeface="Times New Roman"/>
              </a:rPr>
              <a:t> </a:t>
            </a:r>
            <a:r>
              <a:rPr sz="1400" dirty="0">
                <a:latin typeface="Times New Roman"/>
                <a:cs typeface="Times New Roman"/>
              </a:rPr>
              <a:t>Partnership,</a:t>
            </a:r>
            <a:r>
              <a:rPr sz="1400" spc="167" dirty="0">
                <a:latin typeface="Times New Roman"/>
                <a:cs typeface="Times New Roman"/>
              </a:rPr>
              <a:t> </a:t>
            </a:r>
            <a:r>
              <a:rPr sz="1400" dirty="0">
                <a:latin typeface="Times New Roman"/>
                <a:cs typeface="Times New Roman"/>
              </a:rPr>
              <a:t>Body</a:t>
            </a:r>
            <a:r>
              <a:rPr sz="1400" spc="167" dirty="0">
                <a:latin typeface="Times New Roman"/>
                <a:cs typeface="Times New Roman"/>
              </a:rPr>
              <a:t> </a:t>
            </a:r>
            <a:r>
              <a:rPr sz="1400" dirty="0">
                <a:latin typeface="Times New Roman"/>
                <a:cs typeface="Times New Roman"/>
              </a:rPr>
              <a:t>Corporate,</a:t>
            </a:r>
            <a:r>
              <a:rPr sz="1400" spc="167" dirty="0">
                <a:latin typeface="Times New Roman"/>
                <a:cs typeface="Times New Roman"/>
              </a:rPr>
              <a:t> </a:t>
            </a:r>
            <a:r>
              <a:rPr sz="1400" spc="-13" dirty="0">
                <a:latin typeface="Times New Roman"/>
                <a:cs typeface="Times New Roman"/>
              </a:rPr>
              <a:t>partnership</a:t>
            </a:r>
            <a:r>
              <a:rPr sz="1400" spc="643" dirty="0">
                <a:latin typeface="Times New Roman"/>
                <a:cs typeface="Times New Roman"/>
              </a:rPr>
              <a:t> </a:t>
            </a:r>
            <a:r>
              <a:rPr sz="1400" dirty="0">
                <a:latin typeface="Times New Roman"/>
                <a:cs typeface="Times New Roman"/>
              </a:rPr>
              <a:t>firm,</a:t>
            </a:r>
            <a:r>
              <a:rPr sz="1400" spc="373" dirty="0">
                <a:latin typeface="Times New Roman"/>
                <a:cs typeface="Times New Roman"/>
              </a:rPr>
              <a:t> </a:t>
            </a:r>
            <a:r>
              <a:rPr sz="1400" dirty="0">
                <a:latin typeface="Times New Roman"/>
                <a:cs typeface="Times New Roman"/>
              </a:rPr>
              <a:t>proprietorship</a:t>
            </a:r>
            <a:r>
              <a:rPr sz="1400" spc="373" dirty="0">
                <a:latin typeface="Times New Roman"/>
                <a:cs typeface="Times New Roman"/>
              </a:rPr>
              <a:t> </a:t>
            </a:r>
            <a:r>
              <a:rPr sz="1400" dirty="0">
                <a:latin typeface="Times New Roman"/>
                <a:cs typeface="Times New Roman"/>
              </a:rPr>
              <a:t>firm,</a:t>
            </a:r>
            <a:r>
              <a:rPr sz="1400" spc="373" dirty="0">
                <a:latin typeface="Times New Roman"/>
                <a:cs typeface="Times New Roman"/>
              </a:rPr>
              <a:t> </a:t>
            </a:r>
            <a:r>
              <a:rPr sz="1400" dirty="0">
                <a:latin typeface="Times New Roman"/>
                <a:cs typeface="Times New Roman"/>
              </a:rPr>
              <a:t>or</a:t>
            </a:r>
            <a:r>
              <a:rPr sz="1400" spc="373" dirty="0">
                <a:latin typeface="Times New Roman"/>
                <a:cs typeface="Times New Roman"/>
              </a:rPr>
              <a:t> </a:t>
            </a:r>
            <a:r>
              <a:rPr sz="1400" dirty="0">
                <a:latin typeface="Times New Roman"/>
                <a:cs typeface="Times New Roman"/>
              </a:rPr>
              <a:t>any</a:t>
            </a:r>
            <a:r>
              <a:rPr sz="1400" spc="373" dirty="0">
                <a:latin typeface="Times New Roman"/>
                <a:cs typeface="Times New Roman"/>
              </a:rPr>
              <a:t> </a:t>
            </a:r>
            <a:r>
              <a:rPr sz="1400" dirty="0">
                <a:latin typeface="Times New Roman"/>
                <a:cs typeface="Times New Roman"/>
              </a:rPr>
              <a:t>other</a:t>
            </a:r>
            <a:r>
              <a:rPr sz="1400" spc="373" dirty="0">
                <a:latin typeface="Times New Roman"/>
                <a:cs typeface="Times New Roman"/>
              </a:rPr>
              <a:t> </a:t>
            </a:r>
            <a:r>
              <a:rPr sz="1400" dirty="0">
                <a:latin typeface="Times New Roman"/>
                <a:cs typeface="Times New Roman"/>
              </a:rPr>
              <a:t>form</a:t>
            </a:r>
            <a:r>
              <a:rPr sz="1400" spc="373" dirty="0">
                <a:latin typeface="Times New Roman"/>
                <a:cs typeface="Times New Roman"/>
              </a:rPr>
              <a:t> </a:t>
            </a:r>
            <a:r>
              <a:rPr sz="1400" spc="-32" dirty="0">
                <a:latin typeface="Times New Roman"/>
                <a:cs typeface="Times New Roman"/>
              </a:rPr>
              <a:t>as</a:t>
            </a:r>
            <a:r>
              <a:rPr sz="1400" spc="643" dirty="0">
                <a:latin typeface="Times New Roman"/>
                <a:cs typeface="Times New Roman"/>
              </a:rPr>
              <a:t> </a:t>
            </a:r>
            <a:r>
              <a:rPr sz="1400" dirty="0">
                <a:latin typeface="Times New Roman"/>
                <a:cs typeface="Times New Roman"/>
              </a:rPr>
              <a:t>permitted</a:t>
            </a:r>
            <a:r>
              <a:rPr sz="1400" spc="19" dirty="0">
                <a:latin typeface="Times New Roman"/>
                <a:cs typeface="Times New Roman"/>
              </a:rPr>
              <a:t> </a:t>
            </a:r>
            <a:r>
              <a:rPr sz="1400" spc="-25" dirty="0">
                <a:latin typeface="Times New Roman"/>
                <a:cs typeface="Times New Roman"/>
              </a:rPr>
              <a:t>by</a:t>
            </a:r>
            <a:r>
              <a:rPr sz="1400" spc="25" dirty="0">
                <a:latin typeface="Times New Roman"/>
                <a:cs typeface="Times New Roman"/>
              </a:rPr>
              <a:t> </a:t>
            </a:r>
            <a:r>
              <a:rPr sz="1400" dirty="0">
                <a:latin typeface="Times New Roman"/>
                <a:cs typeface="Times New Roman"/>
              </a:rPr>
              <a:t>the</a:t>
            </a:r>
            <a:r>
              <a:rPr sz="1400" spc="25" dirty="0">
                <a:latin typeface="Times New Roman"/>
                <a:cs typeface="Times New Roman"/>
              </a:rPr>
              <a:t> </a:t>
            </a:r>
            <a:r>
              <a:rPr sz="1400" spc="-13" dirty="0">
                <a:latin typeface="Times New Roman"/>
                <a:cs typeface="Times New Roman"/>
              </a:rPr>
              <a:t>IFSCA</a:t>
            </a:r>
            <a:endParaRPr sz="1400" dirty="0">
              <a:latin typeface="Times New Roman"/>
              <a:cs typeface="Times New Roman"/>
            </a:endParaRPr>
          </a:p>
        </p:txBody>
      </p:sp>
      <p:sp>
        <p:nvSpPr>
          <p:cNvPr id="33" name="object 33">
            <a:extLst>
              <a:ext uri="{FF2B5EF4-FFF2-40B4-BE49-F238E27FC236}">
                <a16:creationId xmlns:a16="http://schemas.microsoft.com/office/drawing/2014/main" id="{E18AE286-B412-EEE0-1B28-B564A98BEE94}"/>
              </a:ext>
            </a:extLst>
          </p:cNvPr>
          <p:cNvSpPr txBox="1"/>
          <p:nvPr/>
        </p:nvSpPr>
        <p:spPr>
          <a:xfrm>
            <a:off x="1046900" y="2905327"/>
            <a:ext cx="4055234" cy="3181034"/>
          </a:xfrm>
          <a:prstGeom prst="rect">
            <a:avLst/>
          </a:prstGeom>
        </p:spPr>
        <p:txBody>
          <a:bodyPr vert="horz" wrap="square" lIns="0" tIns="95475" rIns="0" bIns="0" rtlCol="0">
            <a:spAutoFit/>
          </a:bodyPr>
          <a:lstStyle/>
          <a:p>
            <a:pPr marL="16321">
              <a:spcBef>
                <a:spcPts val="751"/>
              </a:spcBef>
            </a:pPr>
            <a:r>
              <a:rPr sz="2400" b="1" spc="-13" dirty="0">
                <a:solidFill>
                  <a:srgbClr val="017EDB"/>
                </a:solidFill>
                <a:latin typeface="Times New Roman"/>
                <a:cs typeface="Times New Roman"/>
              </a:rPr>
              <a:t>Net</a:t>
            </a:r>
            <a:r>
              <a:rPr sz="2400" b="1" spc="-71" dirty="0">
                <a:solidFill>
                  <a:srgbClr val="017EDB"/>
                </a:solidFill>
                <a:latin typeface="Times New Roman"/>
                <a:cs typeface="Times New Roman"/>
              </a:rPr>
              <a:t> </a:t>
            </a:r>
            <a:r>
              <a:rPr sz="2400" b="1" spc="-13" dirty="0">
                <a:solidFill>
                  <a:srgbClr val="017EDB"/>
                </a:solidFill>
                <a:latin typeface="Times New Roman"/>
                <a:cs typeface="Times New Roman"/>
              </a:rPr>
              <a:t>worth</a:t>
            </a:r>
            <a:endParaRPr sz="2400" dirty="0">
              <a:latin typeface="Times New Roman"/>
              <a:cs typeface="Times New Roman"/>
            </a:endParaRPr>
          </a:p>
          <a:p>
            <a:pPr marL="518332" indent="-285750" algn="just">
              <a:spcBef>
                <a:spcPts val="463"/>
              </a:spcBef>
              <a:buFont typeface="Arial" panose="020B0604020202020204" pitchFamily="34" charset="0"/>
              <a:buChar char="•"/>
            </a:pPr>
            <a:r>
              <a:rPr sz="1400" dirty="0">
                <a:latin typeface="Times New Roman"/>
                <a:cs typeface="Times New Roman"/>
              </a:rPr>
              <a:t>Minimum</a:t>
            </a:r>
            <a:r>
              <a:rPr sz="1400" spc="-25" dirty="0">
                <a:latin typeface="Times New Roman"/>
                <a:cs typeface="Times New Roman"/>
              </a:rPr>
              <a:t> </a:t>
            </a:r>
            <a:r>
              <a:rPr sz="1400" dirty="0">
                <a:latin typeface="Times New Roman"/>
                <a:cs typeface="Times New Roman"/>
              </a:rPr>
              <a:t>net</a:t>
            </a:r>
            <a:r>
              <a:rPr sz="1400" spc="-19" dirty="0">
                <a:latin typeface="Times New Roman"/>
                <a:cs typeface="Times New Roman"/>
              </a:rPr>
              <a:t> </a:t>
            </a:r>
            <a:r>
              <a:rPr sz="1400" dirty="0">
                <a:latin typeface="Times New Roman"/>
                <a:cs typeface="Times New Roman"/>
              </a:rPr>
              <a:t>worth</a:t>
            </a:r>
            <a:r>
              <a:rPr sz="1400" spc="-19" dirty="0">
                <a:latin typeface="Times New Roman"/>
                <a:cs typeface="Times New Roman"/>
              </a:rPr>
              <a:t> </a:t>
            </a:r>
            <a:r>
              <a:rPr sz="1400" spc="-13" dirty="0">
                <a:latin typeface="Times New Roman"/>
                <a:cs typeface="Times New Roman"/>
              </a:rPr>
              <a:t>for</a:t>
            </a:r>
            <a:r>
              <a:rPr sz="1400" spc="-19" dirty="0">
                <a:latin typeface="Times New Roman"/>
                <a:cs typeface="Times New Roman"/>
              </a:rPr>
              <a:t> </a:t>
            </a:r>
            <a:r>
              <a:rPr sz="1400" spc="-103" dirty="0">
                <a:latin typeface="Times New Roman"/>
                <a:cs typeface="Times New Roman"/>
              </a:rPr>
              <a:t>IA</a:t>
            </a:r>
            <a:r>
              <a:rPr sz="1400" spc="-19" dirty="0">
                <a:latin typeface="Times New Roman"/>
                <a:cs typeface="Times New Roman"/>
              </a:rPr>
              <a:t> </a:t>
            </a:r>
            <a:r>
              <a:rPr sz="1400" dirty="0">
                <a:latin typeface="Times New Roman"/>
                <a:cs typeface="Times New Roman"/>
              </a:rPr>
              <a:t>in</a:t>
            </a:r>
            <a:r>
              <a:rPr sz="1400" spc="-19" dirty="0">
                <a:latin typeface="Times New Roman"/>
                <a:cs typeface="Times New Roman"/>
              </a:rPr>
              <a:t> </a:t>
            </a:r>
            <a:r>
              <a:rPr sz="1400" spc="-77" dirty="0">
                <a:latin typeface="Times New Roman"/>
                <a:cs typeface="Times New Roman"/>
              </a:rPr>
              <a:t>GIFT</a:t>
            </a:r>
            <a:r>
              <a:rPr sz="1400" spc="-19" dirty="0">
                <a:latin typeface="Times New Roman"/>
                <a:cs typeface="Times New Roman"/>
              </a:rPr>
              <a:t> </a:t>
            </a:r>
            <a:r>
              <a:rPr sz="1400" spc="-83" dirty="0">
                <a:latin typeface="Times New Roman"/>
                <a:cs typeface="Times New Roman"/>
              </a:rPr>
              <a:t>IFSC</a:t>
            </a:r>
            <a:r>
              <a:rPr sz="1400" spc="-19" dirty="0">
                <a:latin typeface="Times New Roman"/>
                <a:cs typeface="Times New Roman"/>
              </a:rPr>
              <a:t> </a:t>
            </a:r>
            <a:r>
              <a:rPr sz="1400" spc="-64" dirty="0">
                <a:latin typeface="Times New Roman"/>
                <a:cs typeface="Times New Roman"/>
              </a:rPr>
              <a:t>–</a:t>
            </a:r>
            <a:endParaRPr sz="1400" dirty="0">
              <a:latin typeface="Times New Roman"/>
              <a:cs typeface="Times New Roman"/>
            </a:endParaRPr>
          </a:p>
          <a:p>
            <a:pPr marL="740305" indent="-285750" algn="just">
              <a:spcBef>
                <a:spcPts val="565"/>
              </a:spcBef>
              <a:buFont typeface="Arial" panose="020B0604020202020204" pitchFamily="34" charset="0"/>
              <a:buChar char="•"/>
            </a:pPr>
            <a:r>
              <a:rPr sz="1400" spc="-45" dirty="0">
                <a:latin typeface="Times New Roman"/>
                <a:cs typeface="Times New Roman"/>
              </a:rPr>
              <a:t>$</a:t>
            </a:r>
            <a:r>
              <a:rPr sz="1400" spc="25" dirty="0">
                <a:latin typeface="Times New Roman"/>
                <a:cs typeface="Times New Roman"/>
              </a:rPr>
              <a:t> </a:t>
            </a:r>
            <a:r>
              <a:rPr sz="1400" dirty="0">
                <a:latin typeface="Times New Roman"/>
                <a:cs typeface="Times New Roman"/>
              </a:rPr>
              <a:t>500,000</a:t>
            </a:r>
            <a:r>
              <a:rPr sz="1400" spc="32" dirty="0">
                <a:latin typeface="Times New Roman"/>
                <a:cs typeface="Times New Roman"/>
              </a:rPr>
              <a:t> </a:t>
            </a:r>
            <a:r>
              <a:rPr sz="1400" spc="-13" dirty="0">
                <a:latin typeface="Times New Roman"/>
                <a:cs typeface="Times New Roman"/>
              </a:rPr>
              <a:t>for</a:t>
            </a:r>
            <a:r>
              <a:rPr sz="1400" spc="25" dirty="0">
                <a:latin typeface="Times New Roman"/>
                <a:cs typeface="Times New Roman"/>
              </a:rPr>
              <a:t> </a:t>
            </a:r>
            <a:r>
              <a:rPr sz="1400" dirty="0">
                <a:latin typeface="Times New Roman"/>
                <a:cs typeface="Times New Roman"/>
              </a:rPr>
              <a:t>entities</a:t>
            </a:r>
            <a:r>
              <a:rPr sz="1400" spc="32" dirty="0">
                <a:latin typeface="Times New Roman"/>
                <a:cs typeface="Times New Roman"/>
              </a:rPr>
              <a:t> </a:t>
            </a:r>
            <a:r>
              <a:rPr sz="1400" dirty="0">
                <a:latin typeface="Times New Roman"/>
                <a:cs typeface="Times New Roman"/>
              </a:rPr>
              <a:t>incorporated</a:t>
            </a:r>
            <a:r>
              <a:rPr sz="1400" spc="32" dirty="0">
                <a:latin typeface="Times New Roman"/>
                <a:cs typeface="Times New Roman"/>
              </a:rPr>
              <a:t> </a:t>
            </a:r>
            <a:r>
              <a:rPr sz="1400" dirty="0">
                <a:latin typeface="Times New Roman"/>
                <a:cs typeface="Times New Roman"/>
              </a:rPr>
              <a:t>in</a:t>
            </a:r>
            <a:r>
              <a:rPr sz="1400" spc="25" dirty="0">
                <a:latin typeface="Times New Roman"/>
                <a:cs typeface="Times New Roman"/>
              </a:rPr>
              <a:t> </a:t>
            </a:r>
            <a:r>
              <a:rPr sz="1400" spc="-13" dirty="0">
                <a:latin typeface="Times New Roman"/>
                <a:cs typeface="Times New Roman"/>
              </a:rPr>
              <a:t>India</a:t>
            </a:r>
            <a:endParaRPr sz="1400" dirty="0">
              <a:latin typeface="Times New Roman"/>
              <a:cs typeface="Times New Roman"/>
            </a:endParaRPr>
          </a:p>
          <a:p>
            <a:pPr marL="740305" indent="-285750" algn="just">
              <a:spcBef>
                <a:spcPts val="565"/>
              </a:spcBef>
              <a:buFont typeface="Arial" panose="020B0604020202020204" pitchFamily="34" charset="0"/>
              <a:buChar char="•"/>
            </a:pPr>
            <a:r>
              <a:rPr sz="1400" spc="-45" dirty="0">
                <a:latin typeface="Times New Roman"/>
                <a:cs typeface="Times New Roman"/>
              </a:rPr>
              <a:t>$</a:t>
            </a:r>
            <a:r>
              <a:rPr sz="1400" spc="-38" dirty="0">
                <a:latin typeface="Times New Roman"/>
                <a:cs typeface="Times New Roman"/>
              </a:rPr>
              <a:t> </a:t>
            </a:r>
            <a:r>
              <a:rPr sz="1400" spc="-186" dirty="0">
                <a:latin typeface="Times New Roman"/>
                <a:cs typeface="Times New Roman"/>
              </a:rPr>
              <a:t>1</a:t>
            </a:r>
            <a:r>
              <a:rPr sz="1400" spc="-38" dirty="0">
                <a:latin typeface="Times New Roman"/>
                <a:cs typeface="Times New Roman"/>
              </a:rPr>
              <a:t> </a:t>
            </a:r>
            <a:r>
              <a:rPr sz="1400" spc="-25" dirty="0">
                <a:latin typeface="Times New Roman"/>
                <a:cs typeface="Times New Roman"/>
              </a:rPr>
              <a:t>Mn.</a:t>
            </a:r>
            <a:r>
              <a:rPr sz="1400" spc="-38" dirty="0">
                <a:latin typeface="Times New Roman"/>
                <a:cs typeface="Times New Roman"/>
              </a:rPr>
              <a:t> </a:t>
            </a:r>
            <a:r>
              <a:rPr sz="1400" spc="-13" dirty="0">
                <a:latin typeface="Times New Roman"/>
                <a:cs typeface="Times New Roman"/>
              </a:rPr>
              <a:t>for</a:t>
            </a:r>
            <a:r>
              <a:rPr sz="1400" spc="-38" dirty="0">
                <a:latin typeface="Times New Roman"/>
                <a:cs typeface="Times New Roman"/>
              </a:rPr>
              <a:t> </a:t>
            </a:r>
            <a:r>
              <a:rPr sz="1400" spc="-13" dirty="0">
                <a:latin typeface="Times New Roman"/>
                <a:cs typeface="Times New Roman"/>
              </a:rPr>
              <a:t>foreign</a:t>
            </a:r>
            <a:r>
              <a:rPr sz="1400" spc="-38" dirty="0">
                <a:latin typeface="Times New Roman"/>
                <a:cs typeface="Times New Roman"/>
              </a:rPr>
              <a:t> </a:t>
            </a:r>
            <a:r>
              <a:rPr sz="1400" spc="-13" dirty="0">
                <a:latin typeface="Times New Roman"/>
                <a:cs typeface="Times New Roman"/>
              </a:rPr>
              <a:t>entities</a:t>
            </a:r>
            <a:endParaRPr sz="1400" dirty="0">
              <a:latin typeface="Times New Roman"/>
              <a:cs typeface="Times New Roman"/>
            </a:endParaRPr>
          </a:p>
          <a:p>
            <a:pPr marL="518332" marR="6528" indent="-285750" algn="just">
              <a:lnSpc>
                <a:spcPct val="145800"/>
              </a:lnSpc>
              <a:buFont typeface="Arial" panose="020B0604020202020204" pitchFamily="34" charset="0"/>
              <a:buChar char="•"/>
            </a:pPr>
            <a:r>
              <a:rPr sz="1400" dirty="0">
                <a:latin typeface="Times New Roman"/>
                <a:cs typeface="Times New Roman"/>
              </a:rPr>
              <a:t>In</a:t>
            </a:r>
            <a:r>
              <a:rPr sz="1400" spc="38" dirty="0">
                <a:latin typeface="Times New Roman"/>
                <a:cs typeface="Times New Roman"/>
              </a:rPr>
              <a:t> </a:t>
            </a:r>
            <a:r>
              <a:rPr sz="1400" dirty="0">
                <a:latin typeface="Times New Roman"/>
                <a:cs typeface="Times New Roman"/>
              </a:rPr>
              <a:t>case</a:t>
            </a:r>
            <a:r>
              <a:rPr sz="1400" spc="38" dirty="0">
                <a:latin typeface="Times New Roman"/>
                <a:cs typeface="Times New Roman"/>
              </a:rPr>
              <a:t> </a:t>
            </a:r>
            <a:r>
              <a:rPr sz="1400" spc="-103" dirty="0">
                <a:latin typeface="Times New Roman"/>
                <a:cs typeface="Times New Roman"/>
              </a:rPr>
              <a:t>IA</a:t>
            </a:r>
            <a:r>
              <a:rPr sz="1400" spc="38" dirty="0">
                <a:latin typeface="Times New Roman"/>
                <a:cs typeface="Times New Roman"/>
              </a:rPr>
              <a:t> </a:t>
            </a:r>
            <a:r>
              <a:rPr sz="1400" dirty="0">
                <a:latin typeface="Times New Roman"/>
                <a:cs typeface="Times New Roman"/>
              </a:rPr>
              <a:t>in</a:t>
            </a:r>
            <a:r>
              <a:rPr sz="1400" spc="38" dirty="0">
                <a:latin typeface="Times New Roman"/>
                <a:cs typeface="Times New Roman"/>
              </a:rPr>
              <a:t> </a:t>
            </a:r>
            <a:r>
              <a:rPr sz="1400" spc="-71" dirty="0">
                <a:latin typeface="Times New Roman"/>
                <a:cs typeface="Times New Roman"/>
              </a:rPr>
              <a:t>GIFT</a:t>
            </a:r>
            <a:r>
              <a:rPr sz="1400" spc="38" dirty="0">
                <a:latin typeface="Times New Roman"/>
                <a:cs typeface="Times New Roman"/>
              </a:rPr>
              <a:t> </a:t>
            </a:r>
            <a:r>
              <a:rPr sz="1400" spc="-71" dirty="0">
                <a:latin typeface="Times New Roman"/>
                <a:cs typeface="Times New Roman"/>
              </a:rPr>
              <a:t>IFSC</a:t>
            </a:r>
            <a:r>
              <a:rPr sz="1400" spc="38" dirty="0">
                <a:latin typeface="Times New Roman"/>
                <a:cs typeface="Times New Roman"/>
              </a:rPr>
              <a:t> </a:t>
            </a:r>
            <a:r>
              <a:rPr sz="1400" dirty="0">
                <a:latin typeface="Times New Roman"/>
                <a:cs typeface="Times New Roman"/>
              </a:rPr>
              <a:t>is</a:t>
            </a:r>
            <a:r>
              <a:rPr sz="1400" spc="38" dirty="0">
                <a:latin typeface="Times New Roman"/>
                <a:cs typeface="Times New Roman"/>
              </a:rPr>
              <a:t> </a:t>
            </a:r>
            <a:r>
              <a:rPr sz="1400" dirty="0">
                <a:latin typeface="Times New Roman"/>
                <a:cs typeface="Times New Roman"/>
              </a:rPr>
              <a:t>unable</a:t>
            </a:r>
            <a:r>
              <a:rPr sz="1400" spc="38" dirty="0">
                <a:latin typeface="Times New Roman"/>
                <a:cs typeface="Times New Roman"/>
              </a:rPr>
              <a:t> </a:t>
            </a:r>
            <a:r>
              <a:rPr sz="1400" dirty="0">
                <a:latin typeface="Times New Roman"/>
                <a:cs typeface="Times New Roman"/>
              </a:rPr>
              <a:t>to</a:t>
            </a:r>
            <a:r>
              <a:rPr sz="1400" spc="38" dirty="0">
                <a:latin typeface="Times New Roman"/>
                <a:cs typeface="Times New Roman"/>
              </a:rPr>
              <a:t> </a:t>
            </a:r>
            <a:r>
              <a:rPr sz="1400" dirty="0">
                <a:latin typeface="Times New Roman"/>
                <a:cs typeface="Times New Roman"/>
              </a:rPr>
              <a:t>satisfy</a:t>
            </a:r>
            <a:r>
              <a:rPr sz="1400" spc="38" dirty="0">
                <a:latin typeface="Times New Roman"/>
                <a:cs typeface="Times New Roman"/>
              </a:rPr>
              <a:t> </a:t>
            </a:r>
            <a:r>
              <a:rPr sz="1400" spc="-25" dirty="0">
                <a:latin typeface="Times New Roman"/>
                <a:cs typeface="Times New Roman"/>
              </a:rPr>
              <a:t>this</a:t>
            </a:r>
            <a:r>
              <a:rPr sz="1400" spc="643" dirty="0">
                <a:latin typeface="Times New Roman"/>
                <a:cs typeface="Times New Roman"/>
              </a:rPr>
              <a:t> </a:t>
            </a:r>
            <a:r>
              <a:rPr sz="1400" dirty="0">
                <a:latin typeface="Times New Roman"/>
                <a:cs typeface="Times New Roman"/>
              </a:rPr>
              <a:t>requirement,</a:t>
            </a:r>
            <a:r>
              <a:rPr sz="1400" spc="309" dirty="0">
                <a:latin typeface="Times New Roman"/>
                <a:cs typeface="Times New Roman"/>
              </a:rPr>
              <a:t> </a:t>
            </a:r>
            <a:r>
              <a:rPr sz="1400" dirty="0">
                <a:latin typeface="Times New Roman"/>
                <a:cs typeface="Times New Roman"/>
              </a:rPr>
              <a:t>net</a:t>
            </a:r>
            <a:r>
              <a:rPr sz="1400" spc="315" dirty="0">
                <a:latin typeface="Times New Roman"/>
                <a:cs typeface="Times New Roman"/>
              </a:rPr>
              <a:t> </a:t>
            </a:r>
            <a:r>
              <a:rPr sz="1400" dirty="0">
                <a:latin typeface="Times New Roman"/>
                <a:cs typeface="Times New Roman"/>
              </a:rPr>
              <a:t>worth</a:t>
            </a:r>
            <a:r>
              <a:rPr sz="1400" spc="315" dirty="0">
                <a:latin typeface="Times New Roman"/>
                <a:cs typeface="Times New Roman"/>
              </a:rPr>
              <a:t> </a:t>
            </a:r>
            <a:r>
              <a:rPr sz="1400" dirty="0">
                <a:latin typeface="Times New Roman"/>
                <a:cs typeface="Times New Roman"/>
              </a:rPr>
              <a:t>of</a:t>
            </a:r>
            <a:r>
              <a:rPr sz="1400" spc="315" dirty="0">
                <a:latin typeface="Times New Roman"/>
                <a:cs typeface="Times New Roman"/>
              </a:rPr>
              <a:t> </a:t>
            </a:r>
            <a:r>
              <a:rPr sz="1400" dirty="0">
                <a:latin typeface="Times New Roman"/>
                <a:cs typeface="Times New Roman"/>
              </a:rPr>
              <a:t>its</a:t>
            </a:r>
            <a:r>
              <a:rPr sz="1400" spc="315" dirty="0">
                <a:latin typeface="Times New Roman"/>
                <a:cs typeface="Times New Roman"/>
              </a:rPr>
              <a:t> </a:t>
            </a:r>
            <a:r>
              <a:rPr sz="1400" dirty="0">
                <a:latin typeface="Times New Roman"/>
                <a:cs typeface="Times New Roman"/>
              </a:rPr>
              <a:t>parent</a:t>
            </a:r>
            <a:r>
              <a:rPr sz="1400" spc="315" dirty="0">
                <a:latin typeface="Times New Roman"/>
                <a:cs typeface="Times New Roman"/>
              </a:rPr>
              <a:t> </a:t>
            </a:r>
            <a:r>
              <a:rPr sz="1400" dirty="0">
                <a:latin typeface="Times New Roman"/>
                <a:cs typeface="Times New Roman"/>
              </a:rPr>
              <a:t>can</a:t>
            </a:r>
            <a:r>
              <a:rPr sz="1400" spc="315" dirty="0">
                <a:latin typeface="Times New Roman"/>
                <a:cs typeface="Times New Roman"/>
              </a:rPr>
              <a:t> </a:t>
            </a:r>
            <a:r>
              <a:rPr sz="1400" spc="-32" dirty="0">
                <a:latin typeface="Times New Roman"/>
                <a:cs typeface="Times New Roman"/>
              </a:rPr>
              <a:t>be</a:t>
            </a:r>
            <a:r>
              <a:rPr sz="1400" spc="643" dirty="0">
                <a:latin typeface="Times New Roman"/>
                <a:cs typeface="Times New Roman"/>
              </a:rPr>
              <a:t> </a:t>
            </a:r>
            <a:r>
              <a:rPr sz="1400" spc="-13" dirty="0">
                <a:latin typeface="Times New Roman"/>
                <a:cs typeface="Times New Roman"/>
              </a:rPr>
              <a:t>considered.</a:t>
            </a:r>
            <a:endParaRPr sz="1400" dirty="0">
              <a:latin typeface="Times New Roman"/>
              <a:cs typeface="Times New Roman"/>
            </a:endParaRPr>
          </a:p>
          <a:p>
            <a:pPr marL="518332" marR="6528" indent="-285750" algn="just">
              <a:lnSpc>
                <a:spcPct val="145800"/>
              </a:lnSpc>
              <a:buFont typeface="Arial" panose="020B0604020202020204" pitchFamily="34" charset="0"/>
              <a:buChar char="•"/>
            </a:pPr>
            <a:r>
              <a:rPr sz="1400" dirty="0">
                <a:latin typeface="Times New Roman"/>
                <a:cs typeface="Times New Roman"/>
              </a:rPr>
              <a:t>Net</a:t>
            </a:r>
            <a:r>
              <a:rPr sz="1400" spc="359" dirty="0">
                <a:latin typeface="Times New Roman"/>
                <a:cs typeface="Times New Roman"/>
              </a:rPr>
              <a:t> </a:t>
            </a:r>
            <a:r>
              <a:rPr sz="1400" dirty="0">
                <a:latin typeface="Times New Roman"/>
                <a:cs typeface="Times New Roman"/>
              </a:rPr>
              <a:t>worth</a:t>
            </a:r>
            <a:r>
              <a:rPr sz="1400" spc="367" dirty="0">
                <a:latin typeface="Times New Roman"/>
                <a:cs typeface="Times New Roman"/>
              </a:rPr>
              <a:t> </a:t>
            </a:r>
            <a:r>
              <a:rPr sz="1400" dirty="0">
                <a:latin typeface="Times New Roman"/>
                <a:cs typeface="Times New Roman"/>
              </a:rPr>
              <a:t>to</a:t>
            </a:r>
            <a:r>
              <a:rPr sz="1400" spc="359" dirty="0">
                <a:latin typeface="Times New Roman"/>
                <a:cs typeface="Times New Roman"/>
              </a:rPr>
              <a:t> </a:t>
            </a:r>
            <a:r>
              <a:rPr sz="1400" dirty="0">
                <a:latin typeface="Times New Roman"/>
                <a:cs typeface="Times New Roman"/>
              </a:rPr>
              <a:t>be</a:t>
            </a:r>
            <a:r>
              <a:rPr sz="1400" spc="367" dirty="0">
                <a:latin typeface="Times New Roman"/>
                <a:cs typeface="Times New Roman"/>
              </a:rPr>
              <a:t> </a:t>
            </a:r>
            <a:r>
              <a:rPr sz="1400" dirty="0">
                <a:latin typeface="Times New Roman"/>
                <a:cs typeface="Times New Roman"/>
              </a:rPr>
              <a:t>maintained</a:t>
            </a:r>
            <a:r>
              <a:rPr sz="1400" spc="367" dirty="0">
                <a:latin typeface="Times New Roman"/>
                <a:cs typeface="Times New Roman"/>
              </a:rPr>
              <a:t> </a:t>
            </a:r>
            <a:r>
              <a:rPr sz="1400" dirty="0">
                <a:latin typeface="Times New Roman"/>
                <a:cs typeface="Times New Roman"/>
              </a:rPr>
              <a:t>separately</a:t>
            </a:r>
            <a:r>
              <a:rPr sz="1400" spc="359" dirty="0">
                <a:latin typeface="Times New Roman"/>
                <a:cs typeface="Times New Roman"/>
              </a:rPr>
              <a:t> </a:t>
            </a:r>
            <a:r>
              <a:rPr sz="1400" spc="-32" dirty="0">
                <a:latin typeface="Times New Roman"/>
                <a:cs typeface="Times New Roman"/>
              </a:rPr>
              <a:t>and</a:t>
            </a:r>
            <a:r>
              <a:rPr sz="1400" spc="643" dirty="0">
                <a:latin typeface="Times New Roman"/>
                <a:cs typeface="Times New Roman"/>
              </a:rPr>
              <a:t> </a:t>
            </a:r>
            <a:r>
              <a:rPr sz="1400" dirty="0">
                <a:latin typeface="Times New Roman"/>
                <a:cs typeface="Times New Roman"/>
              </a:rPr>
              <a:t>independently</a:t>
            </a:r>
            <a:r>
              <a:rPr sz="1400" spc="135" dirty="0">
                <a:latin typeface="Times New Roman"/>
                <a:cs typeface="Times New Roman"/>
              </a:rPr>
              <a:t> </a:t>
            </a:r>
            <a:r>
              <a:rPr sz="1400" dirty="0">
                <a:latin typeface="Times New Roman"/>
                <a:cs typeface="Times New Roman"/>
              </a:rPr>
              <a:t>for</a:t>
            </a:r>
            <a:r>
              <a:rPr sz="1400" spc="142" dirty="0">
                <a:latin typeface="Times New Roman"/>
                <a:cs typeface="Times New Roman"/>
              </a:rPr>
              <a:t> </a:t>
            </a:r>
            <a:r>
              <a:rPr sz="1400" dirty="0">
                <a:latin typeface="Times New Roman"/>
                <a:cs typeface="Times New Roman"/>
              </a:rPr>
              <a:t>each</a:t>
            </a:r>
            <a:r>
              <a:rPr sz="1400" spc="142" dirty="0">
                <a:latin typeface="Times New Roman"/>
                <a:cs typeface="Times New Roman"/>
              </a:rPr>
              <a:t> </a:t>
            </a:r>
            <a:r>
              <a:rPr sz="1400" dirty="0">
                <a:latin typeface="Times New Roman"/>
                <a:cs typeface="Times New Roman"/>
              </a:rPr>
              <a:t>activity</a:t>
            </a:r>
            <a:r>
              <a:rPr sz="1400" spc="135" dirty="0">
                <a:latin typeface="Times New Roman"/>
                <a:cs typeface="Times New Roman"/>
              </a:rPr>
              <a:t> </a:t>
            </a:r>
            <a:r>
              <a:rPr sz="1400" dirty="0">
                <a:latin typeface="Times New Roman"/>
                <a:cs typeface="Times New Roman"/>
              </a:rPr>
              <a:t>undertaken,</a:t>
            </a:r>
            <a:r>
              <a:rPr sz="1400" spc="142" dirty="0">
                <a:latin typeface="Times New Roman"/>
                <a:cs typeface="Times New Roman"/>
              </a:rPr>
              <a:t> </a:t>
            </a:r>
            <a:r>
              <a:rPr sz="1400" spc="-32" dirty="0">
                <a:latin typeface="Times New Roman"/>
                <a:cs typeface="Times New Roman"/>
              </a:rPr>
              <a:t>as</a:t>
            </a:r>
            <a:r>
              <a:rPr sz="1400" spc="643" dirty="0">
                <a:latin typeface="Times New Roman"/>
                <a:cs typeface="Times New Roman"/>
              </a:rPr>
              <a:t> </a:t>
            </a:r>
            <a:r>
              <a:rPr sz="1400" dirty="0">
                <a:latin typeface="Times New Roman"/>
                <a:cs typeface="Times New Roman"/>
              </a:rPr>
              <a:t>required</a:t>
            </a:r>
            <a:r>
              <a:rPr sz="1400" spc="32" dirty="0">
                <a:latin typeface="Times New Roman"/>
                <a:cs typeface="Times New Roman"/>
              </a:rPr>
              <a:t> </a:t>
            </a:r>
            <a:r>
              <a:rPr sz="1400" dirty="0">
                <a:latin typeface="Times New Roman"/>
                <a:cs typeface="Times New Roman"/>
              </a:rPr>
              <a:t>under</a:t>
            </a:r>
            <a:r>
              <a:rPr sz="1400" spc="32" dirty="0">
                <a:latin typeface="Times New Roman"/>
                <a:cs typeface="Times New Roman"/>
              </a:rPr>
              <a:t> </a:t>
            </a:r>
            <a:r>
              <a:rPr sz="1400" dirty="0">
                <a:latin typeface="Times New Roman"/>
                <a:cs typeface="Times New Roman"/>
              </a:rPr>
              <a:t>other</a:t>
            </a:r>
            <a:r>
              <a:rPr sz="1400" spc="32" dirty="0">
                <a:latin typeface="Times New Roman"/>
                <a:cs typeface="Times New Roman"/>
              </a:rPr>
              <a:t> </a:t>
            </a:r>
            <a:r>
              <a:rPr sz="1400" dirty="0">
                <a:latin typeface="Times New Roman"/>
                <a:cs typeface="Times New Roman"/>
              </a:rPr>
              <a:t>relevant</a:t>
            </a:r>
            <a:r>
              <a:rPr sz="1400" spc="32" dirty="0">
                <a:latin typeface="Times New Roman"/>
                <a:cs typeface="Times New Roman"/>
              </a:rPr>
              <a:t> </a:t>
            </a:r>
            <a:r>
              <a:rPr sz="1400" spc="-13" dirty="0">
                <a:latin typeface="Times New Roman"/>
                <a:cs typeface="Times New Roman"/>
              </a:rPr>
              <a:t>regulations.</a:t>
            </a:r>
            <a:endParaRPr sz="1400" dirty="0">
              <a:latin typeface="Times New Roman"/>
              <a:cs typeface="Times New Roman"/>
            </a:endParaRPr>
          </a:p>
        </p:txBody>
      </p:sp>
      <p:sp>
        <p:nvSpPr>
          <p:cNvPr id="34" name="object 34">
            <a:extLst>
              <a:ext uri="{FF2B5EF4-FFF2-40B4-BE49-F238E27FC236}">
                <a16:creationId xmlns:a16="http://schemas.microsoft.com/office/drawing/2014/main" id="{FFC74D99-8F98-4F56-5938-0334414F5DC1}"/>
              </a:ext>
            </a:extLst>
          </p:cNvPr>
          <p:cNvSpPr txBox="1"/>
          <p:nvPr/>
        </p:nvSpPr>
        <p:spPr>
          <a:xfrm>
            <a:off x="6531182" y="1150207"/>
            <a:ext cx="4105714" cy="1132444"/>
          </a:xfrm>
          <a:prstGeom prst="rect">
            <a:avLst/>
          </a:prstGeom>
        </p:spPr>
        <p:txBody>
          <a:bodyPr vert="horz" wrap="square" lIns="0" tIns="91395" rIns="0" bIns="0" rtlCol="0">
            <a:spAutoFit/>
          </a:bodyPr>
          <a:lstStyle/>
          <a:p>
            <a:pPr marL="16321" algn="just">
              <a:spcBef>
                <a:spcPts val="720"/>
              </a:spcBef>
            </a:pPr>
            <a:r>
              <a:rPr sz="2400" b="1" spc="-32" dirty="0">
                <a:solidFill>
                  <a:srgbClr val="017EDB"/>
                </a:solidFill>
                <a:latin typeface="Times New Roman"/>
                <a:cs typeface="Times New Roman"/>
              </a:rPr>
              <a:t>Separate</a:t>
            </a:r>
            <a:r>
              <a:rPr sz="2400" b="1" spc="13" dirty="0">
                <a:solidFill>
                  <a:srgbClr val="017EDB"/>
                </a:solidFill>
                <a:latin typeface="Times New Roman"/>
                <a:cs typeface="Times New Roman"/>
              </a:rPr>
              <a:t> </a:t>
            </a:r>
            <a:r>
              <a:rPr sz="2400" b="1" spc="-13" dirty="0">
                <a:solidFill>
                  <a:srgbClr val="017EDB"/>
                </a:solidFill>
                <a:latin typeface="Times New Roman"/>
                <a:cs typeface="Times New Roman"/>
              </a:rPr>
              <a:t>License</a:t>
            </a:r>
            <a:endParaRPr sz="2400" dirty="0">
              <a:latin typeface="Times New Roman"/>
              <a:cs typeface="Times New Roman"/>
            </a:endParaRPr>
          </a:p>
          <a:p>
            <a:pPr marL="16321" marR="6528" algn="just">
              <a:lnSpc>
                <a:spcPts val="1799"/>
              </a:lnSpc>
            </a:pPr>
            <a:r>
              <a:rPr sz="1400" dirty="0">
                <a:latin typeface="Times New Roman"/>
                <a:cs typeface="Times New Roman"/>
              </a:rPr>
              <a:t>Certain</a:t>
            </a:r>
            <a:r>
              <a:rPr sz="1400" spc="488" dirty="0">
                <a:latin typeface="Times New Roman"/>
                <a:cs typeface="Times New Roman"/>
              </a:rPr>
              <a:t> </a:t>
            </a:r>
            <a:r>
              <a:rPr sz="1400" dirty="0">
                <a:latin typeface="Times New Roman"/>
                <a:cs typeface="Times New Roman"/>
              </a:rPr>
              <a:t>persons</a:t>
            </a:r>
            <a:r>
              <a:rPr sz="1400" spc="488" dirty="0">
                <a:latin typeface="Times New Roman"/>
                <a:cs typeface="Times New Roman"/>
              </a:rPr>
              <a:t> </a:t>
            </a:r>
            <a:r>
              <a:rPr sz="1400" dirty="0">
                <a:latin typeface="Times New Roman"/>
                <a:cs typeface="Times New Roman"/>
              </a:rPr>
              <a:t>shall</a:t>
            </a:r>
            <a:r>
              <a:rPr sz="1400" spc="488" dirty="0">
                <a:latin typeface="Times New Roman"/>
                <a:cs typeface="Times New Roman"/>
              </a:rPr>
              <a:t> </a:t>
            </a:r>
            <a:r>
              <a:rPr sz="1400" dirty="0">
                <a:latin typeface="Times New Roman"/>
                <a:cs typeface="Times New Roman"/>
              </a:rPr>
              <a:t>not</a:t>
            </a:r>
            <a:r>
              <a:rPr sz="1400" spc="488" dirty="0">
                <a:latin typeface="Times New Roman"/>
                <a:cs typeface="Times New Roman"/>
              </a:rPr>
              <a:t> </a:t>
            </a:r>
            <a:r>
              <a:rPr sz="1400" dirty="0">
                <a:latin typeface="Times New Roman"/>
                <a:cs typeface="Times New Roman"/>
              </a:rPr>
              <a:t>be</a:t>
            </a:r>
            <a:r>
              <a:rPr sz="1400" spc="488" dirty="0">
                <a:latin typeface="Times New Roman"/>
                <a:cs typeface="Times New Roman"/>
              </a:rPr>
              <a:t> </a:t>
            </a:r>
            <a:r>
              <a:rPr sz="1400" dirty="0">
                <a:latin typeface="Times New Roman"/>
                <a:cs typeface="Times New Roman"/>
              </a:rPr>
              <a:t>required</a:t>
            </a:r>
            <a:r>
              <a:rPr sz="1400" spc="488" dirty="0">
                <a:latin typeface="Times New Roman"/>
                <a:cs typeface="Times New Roman"/>
              </a:rPr>
              <a:t> </a:t>
            </a:r>
            <a:r>
              <a:rPr sz="1400" dirty="0">
                <a:latin typeface="Times New Roman"/>
                <a:cs typeface="Times New Roman"/>
              </a:rPr>
              <a:t>to</a:t>
            </a:r>
            <a:r>
              <a:rPr sz="1400" spc="488" dirty="0">
                <a:latin typeface="Times New Roman"/>
                <a:cs typeface="Times New Roman"/>
              </a:rPr>
              <a:t> </a:t>
            </a:r>
            <a:r>
              <a:rPr sz="1400" spc="-25" dirty="0">
                <a:latin typeface="Times New Roman"/>
                <a:cs typeface="Times New Roman"/>
              </a:rPr>
              <a:t>seek</a:t>
            </a:r>
            <a:r>
              <a:rPr sz="1400" spc="643" dirty="0">
                <a:latin typeface="Times New Roman"/>
                <a:cs typeface="Times New Roman"/>
              </a:rPr>
              <a:t> </a:t>
            </a:r>
            <a:r>
              <a:rPr sz="1400" dirty="0">
                <a:latin typeface="Times New Roman"/>
                <a:cs typeface="Times New Roman"/>
              </a:rPr>
              <a:t>separate</a:t>
            </a:r>
            <a:r>
              <a:rPr sz="1400" spc="315" dirty="0">
                <a:latin typeface="Times New Roman"/>
                <a:cs typeface="Times New Roman"/>
              </a:rPr>
              <a:t> </a:t>
            </a:r>
            <a:r>
              <a:rPr sz="1400" dirty="0">
                <a:latin typeface="Times New Roman"/>
                <a:cs typeface="Times New Roman"/>
              </a:rPr>
              <a:t>registration</a:t>
            </a:r>
            <a:r>
              <a:rPr sz="1400" spc="321" dirty="0">
                <a:latin typeface="Times New Roman"/>
                <a:cs typeface="Times New Roman"/>
              </a:rPr>
              <a:t> </a:t>
            </a:r>
            <a:r>
              <a:rPr sz="1400" dirty="0">
                <a:latin typeface="Times New Roman"/>
                <a:cs typeface="Times New Roman"/>
              </a:rPr>
              <a:t>as</a:t>
            </a:r>
            <a:r>
              <a:rPr sz="1400" spc="321" dirty="0">
                <a:latin typeface="Times New Roman"/>
                <a:cs typeface="Times New Roman"/>
              </a:rPr>
              <a:t> </a:t>
            </a:r>
            <a:r>
              <a:rPr sz="1400" dirty="0">
                <a:latin typeface="Times New Roman"/>
                <a:cs typeface="Times New Roman"/>
              </a:rPr>
              <a:t>an</a:t>
            </a:r>
            <a:r>
              <a:rPr sz="1400" spc="315" dirty="0">
                <a:latin typeface="Times New Roman"/>
                <a:cs typeface="Times New Roman"/>
              </a:rPr>
              <a:t> </a:t>
            </a:r>
            <a:r>
              <a:rPr sz="1400" dirty="0">
                <a:latin typeface="Times New Roman"/>
                <a:cs typeface="Times New Roman"/>
              </a:rPr>
              <a:t>investment</a:t>
            </a:r>
            <a:r>
              <a:rPr sz="1400" spc="321" dirty="0">
                <a:latin typeface="Times New Roman"/>
                <a:cs typeface="Times New Roman"/>
              </a:rPr>
              <a:t> </a:t>
            </a:r>
            <a:r>
              <a:rPr sz="1400" dirty="0">
                <a:latin typeface="Times New Roman"/>
                <a:cs typeface="Times New Roman"/>
              </a:rPr>
              <a:t>adviser</a:t>
            </a:r>
            <a:r>
              <a:rPr sz="1400" spc="321" dirty="0">
                <a:latin typeface="Times New Roman"/>
                <a:cs typeface="Times New Roman"/>
              </a:rPr>
              <a:t> </a:t>
            </a:r>
            <a:r>
              <a:rPr sz="1400" spc="-32" dirty="0">
                <a:latin typeface="Times New Roman"/>
                <a:cs typeface="Times New Roman"/>
              </a:rPr>
              <a:t>in</a:t>
            </a:r>
            <a:r>
              <a:rPr sz="1400" spc="643" dirty="0">
                <a:latin typeface="Times New Roman"/>
                <a:cs typeface="Times New Roman"/>
              </a:rPr>
              <a:t> </a:t>
            </a:r>
            <a:r>
              <a:rPr sz="1400" spc="-77" dirty="0">
                <a:latin typeface="Times New Roman"/>
                <a:cs typeface="Times New Roman"/>
              </a:rPr>
              <a:t>GIFT</a:t>
            </a:r>
            <a:r>
              <a:rPr sz="1400" spc="-25" dirty="0">
                <a:latin typeface="Times New Roman"/>
                <a:cs typeface="Times New Roman"/>
              </a:rPr>
              <a:t> </a:t>
            </a:r>
            <a:r>
              <a:rPr sz="1400" spc="-83" dirty="0">
                <a:latin typeface="Times New Roman"/>
                <a:cs typeface="Times New Roman"/>
              </a:rPr>
              <a:t>IFSC</a:t>
            </a:r>
            <a:r>
              <a:rPr sz="1400" spc="-19" dirty="0">
                <a:latin typeface="Times New Roman"/>
                <a:cs typeface="Times New Roman"/>
              </a:rPr>
              <a:t> </a:t>
            </a:r>
            <a:r>
              <a:rPr sz="1400" dirty="0">
                <a:latin typeface="Times New Roman"/>
                <a:cs typeface="Times New Roman"/>
              </a:rPr>
              <a:t>subject</a:t>
            </a:r>
            <a:r>
              <a:rPr sz="1400" spc="-25" dirty="0">
                <a:latin typeface="Times New Roman"/>
                <a:cs typeface="Times New Roman"/>
              </a:rPr>
              <a:t> </a:t>
            </a:r>
            <a:r>
              <a:rPr sz="1400" dirty="0">
                <a:latin typeface="Times New Roman"/>
                <a:cs typeface="Times New Roman"/>
              </a:rPr>
              <a:t>to</a:t>
            </a:r>
            <a:r>
              <a:rPr sz="1400" spc="-19" dirty="0">
                <a:latin typeface="Times New Roman"/>
                <a:cs typeface="Times New Roman"/>
              </a:rPr>
              <a:t> </a:t>
            </a:r>
            <a:r>
              <a:rPr sz="1400" dirty="0">
                <a:latin typeface="Times New Roman"/>
                <a:cs typeface="Times New Roman"/>
              </a:rPr>
              <a:t>criteria</a:t>
            </a:r>
            <a:r>
              <a:rPr sz="1400" spc="-25" dirty="0">
                <a:latin typeface="Times New Roman"/>
                <a:cs typeface="Times New Roman"/>
              </a:rPr>
              <a:t> </a:t>
            </a:r>
            <a:r>
              <a:rPr sz="1400" spc="-13" dirty="0">
                <a:latin typeface="Times New Roman"/>
                <a:cs typeface="Times New Roman"/>
              </a:rPr>
              <a:t>specified</a:t>
            </a:r>
            <a:endParaRPr sz="1400" dirty="0">
              <a:latin typeface="Times New Roman"/>
              <a:cs typeface="Times New Roman"/>
            </a:endParaRPr>
          </a:p>
        </p:txBody>
      </p:sp>
      <p:sp>
        <p:nvSpPr>
          <p:cNvPr id="35" name="object 35">
            <a:extLst>
              <a:ext uri="{FF2B5EF4-FFF2-40B4-BE49-F238E27FC236}">
                <a16:creationId xmlns:a16="http://schemas.microsoft.com/office/drawing/2014/main" id="{E1F4ED4A-FDD2-955B-1FDA-65A57B44B0B6}"/>
              </a:ext>
            </a:extLst>
          </p:cNvPr>
          <p:cNvSpPr txBox="1"/>
          <p:nvPr/>
        </p:nvSpPr>
        <p:spPr>
          <a:xfrm>
            <a:off x="6372805" y="3189774"/>
            <a:ext cx="4432041" cy="3051560"/>
          </a:xfrm>
          <a:prstGeom prst="rect">
            <a:avLst/>
          </a:prstGeom>
        </p:spPr>
        <p:txBody>
          <a:bodyPr vert="horz" wrap="square" lIns="0" tIns="14688" rIns="0" bIns="0" rtlCol="0">
            <a:spAutoFit/>
          </a:bodyPr>
          <a:lstStyle/>
          <a:p>
            <a:pPr marL="16321" algn="just">
              <a:spcBef>
                <a:spcPts val="115"/>
              </a:spcBef>
            </a:pPr>
            <a:r>
              <a:rPr sz="2400" b="1" dirty="0">
                <a:solidFill>
                  <a:srgbClr val="017EDB"/>
                </a:solidFill>
                <a:latin typeface="Times New Roman"/>
                <a:cs typeface="Times New Roman"/>
              </a:rPr>
              <a:t>Investment</a:t>
            </a:r>
            <a:r>
              <a:rPr sz="2400" b="1" spc="-13" dirty="0">
                <a:solidFill>
                  <a:srgbClr val="017EDB"/>
                </a:solidFill>
                <a:latin typeface="Times New Roman"/>
                <a:cs typeface="Times New Roman"/>
              </a:rPr>
              <a:t> </a:t>
            </a:r>
            <a:r>
              <a:rPr sz="2400" b="1" spc="-45" dirty="0">
                <a:solidFill>
                  <a:srgbClr val="017EDB"/>
                </a:solidFill>
                <a:latin typeface="Times New Roman"/>
                <a:cs typeface="Times New Roman"/>
              </a:rPr>
              <a:t>Advisory</a:t>
            </a:r>
            <a:r>
              <a:rPr sz="2400" b="1" spc="-6" dirty="0">
                <a:solidFill>
                  <a:srgbClr val="017EDB"/>
                </a:solidFill>
                <a:latin typeface="Times New Roman"/>
                <a:cs typeface="Times New Roman"/>
              </a:rPr>
              <a:t> </a:t>
            </a:r>
            <a:r>
              <a:rPr sz="2400" b="1" spc="-13" dirty="0">
                <a:solidFill>
                  <a:srgbClr val="017EDB"/>
                </a:solidFill>
                <a:latin typeface="Times New Roman"/>
                <a:cs typeface="Times New Roman"/>
              </a:rPr>
              <a:t>Services</a:t>
            </a:r>
            <a:endParaRPr sz="2400" dirty="0">
              <a:latin typeface="Times New Roman"/>
              <a:cs typeface="Times New Roman"/>
            </a:endParaRPr>
          </a:p>
          <a:p>
            <a:pPr marL="25298" algn="just">
              <a:spcBef>
                <a:spcPts val="751"/>
              </a:spcBef>
            </a:pPr>
            <a:r>
              <a:rPr sz="1400" spc="-71" dirty="0">
                <a:latin typeface="Times New Roman"/>
                <a:cs typeface="Times New Roman"/>
              </a:rPr>
              <a:t>An</a:t>
            </a:r>
            <a:r>
              <a:rPr sz="1400" spc="-45" dirty="0">
                <a:latin typeface="Times New Roman"/>
                <a:cs typeface="Times New Roman"/>
              </a:rPr>
              <a:t> </a:t>
            </a:r>
            <a:r>
              <a:rPr sz="1400" spc="-103" dirty="0">
                <a:latin typeface="Times New Roman"/>
                <a:cs typeface="Times New Roman"/>
              </a:rPr>
              <a:t>IA</a:t>
            </a:r>
            <a:r>
              <a:rPr sz="1400" spc="-38" dirty="0">
                <a:latin typeface="Times New Roman"/>
                <a:cs typeface="Times New Roman"/>
              </a:rPr>
              <a:t> </a:t>
            </a:r>
            <a:r>
              <a:rPr sz="1400" dirty="0">
                <a:latin typeface="Times New Roman"/>
                <a:cs typeface="Times New Roman"/>
              </a:rPr>
              <a:t>in</a:t>
            </a:r>
            <a:r>
              <a:rPr sz="1400" spc="-38" dirty="0">
                <a:latin typeface="Times New Roman"/>
                <a:cs typeface="Times New Roman"/>
              </a:rPr>
              <a:t> </a:t>
            </a:r>
            <a:r>
              <a:rPr sz="1400" spc="-77" dirty="0">
                <a:latin typeface="Times New Roman"/>
                <a:cs typeface="Times New Roman"/>
              </a:rPr>
              <a:t>GIFT</a:t>
            </a:r>
            <a:r>
              <a:rPr sz="1400" spc="-38" dirty="0">
                <a:latin typeface="Times New Roman"/>
                <a:cs typeface="Times New Roman"/>
              </a:rPr>
              <a:t> </a:t>
            </a:r>
            <a:r>
              <a:rPr sz="1400" spc="-83" dirty="0">
                <a:latin typeface="Times New Roman"/>
                <a:cs typeface="Times New Roman"/>
              </a:rPr>
              <a:t>IFSC</a:t>
            </a:r>
            <a:r>
              <a:rPr sz="1400" spc="-45" dirty="0">
                <a:latin typeface="Times New Roman"/>
                <a:cs typeface="Times New Roman"/>
              </a:rPr>
              <a:t> </a:t>
            </a:r>
            <a:r>
              <a:rPr sz="1400" dirty="0">
                <a:latin typeface="Times New Roman"/>
                <a:cs typeface="Times New Roman"/>
              </a:rPr>
              <a:t>can</a:t>
            </a:r>
            <a:r>
              <a:rPr sz="1400" spc="-38" dirty="0">
                <a:latin typeface="Times New Roman"/>
                <a:cs typeface="Times New Roman"/>
              </a:rPr>
              <a:t> </a:t>
            </a:r>
            <a:r>
              <a:rPr sz="1400" dirty="0">
                <a:latin typeface="Times New Roman"/>
                <a:cs typeface="Times New Roman"/>
              </a:rPr>
              <a:t>provide</a:t>
            </a:r>
            <a:r>
              <a:rPr sz="1400" spc="-38" dirty="0">
                <a:latin typeface="Times New Roman"/>
                <a:cs typeface="Times New Roman"/>
              </a:rPr>
              <a:t> </a:t>
            </a:r>
            <a:r>
              <a:rPr sz="1400" spc="-13" dirty="0">
                <a:latin typeface="Times New Roman"/>
                <a:cs typeface="Times New Roman"/>
              </a:rPr>
              <a:t>services</a:t>
            </a:r>
            <a:r>
              <a:rPr sz="1400" spc="-38" dirty="0">
                <a:latin typeface="Times New Roman"/>
                <a:cs typeface="Times New Roman"/>
              </a:rPr>
              <a:t> </a:t>
            </a:r>
            <a:r>
              <a:rPr sz="1400" spc="-13" dirty="0">
                <a:latin typeface="Times New Roman"/>
                <a:cs typeface="Times New Roman"/>
              </a:rPr>
              <a:t>only</a:t>
            </a:r>
            <a:r>
              <a:rPr sz="1400" spc="-38" dirty="0">
                <a:latin typeface="Times New Roman"/>
                <a:cs typeface="Times New Roman"/>
              </a:rPr>
              <a:t> </a:t>
            </a:r>
            <a:r>
              <a:rPr sz="1400" spc="-32" dirty="0">
                <a:latin typeface="Times New Roman"/>
                <a:cs typeface="Times New Roman"/>
              </a:rPr>
              <a:t>to:</a:t>
            </a:r>
            <a:endParaRPr lang="en-IN" sz="1400" dirty="0">
              <a:latin typeface="Times New Roman"/>
              <a:cs typeface="Times New Roman"/>
            </a:endParaRPr>
          </a:p>
          <a:p>
            <a:pPr marL="368198" indent="-342900" algn="just">
              <a:spcBef>
                <a:spcPts val="751"/>
              </a:spcBef>
              <a:buFont typeface="+mj-lt"/>
              <a:buAutoNum type="arabicPeriod"/>
            </a:pPr>
            <a:r>
              <a:rPr sz="1400" spc="-167" dirty="0">
                <a:latin typeface="Times New Roman"/>
                <a:cs typeface="Times New Roman"/>
              </a:rPr>
              <a:t>A</a:t>
            </a:r>
            <a:r>
              <a:rPr sz="1400" spc="13" dirty="0">
                <a:latin typeface="Times New Roman"/>
                <a:cs typeface="Times New Roman"/>
              </a:rPr>
              <a:t> </a:t>
            </a:r>
            <a:r>
              <a:rPr sz="1400" dirty="0">
                <a:latin typeface="Times New Roman"/>
                <a:cs typeface="Times New Roman"/>
              </a:rPr>
              <a:t>person</a:t>
            </a:r>
            <a:r>
              <a:rPr sz="1400" spc="6" dirty="0">
                <a:latin typeface="Times New Roman"/>
                <a:cs typeface="Times New Roman"/>
              </a:rPr>
              <a:t> </a:t>
            </a:r>
            <a:r>
              <a:rPr sz="1400" dirty="0">
                <a:latin typeface="Times New Roman"/>
                <a:cs typeface="Times New Roman"/>
              </a:rPr>
              <a:t>resident</a:t>
            </a:r>
            <a:r>
              <a:rPr sz="1400" spc="13" dirty="0">
                <a:latin typeface="Times New Roman"/>
                <a:cs typeface="Times New Roman"/>
              </a:rPr>
              <a:t> </a:t>
            </a:r>
            <a:r>
              <a:rPr sz="1400" dirty="0">
                <a:latin typeface="Times New Roman"/>
                <a:cs typeface="Times New Roman"/>
              </a:rPr>
              <a:t>outside</a:t>
            </a:r>
            <a:r>
              <a:rPr sz="1400" spc="6" dirty="0">
                <a:latin typeface="Times New Roman"/>
                <a:cs typeface="Times New Roman"/>
              </a:rPr>
              <a:t> </a:t>
            </a:r>
            <a:r>
              <a:rPr sz="1400" spc="-13" dirty="0">
                <a:latin typeface="Times New Roman"/>
                <a:cs typeface="Times New Roman"/>
              </a:rPr>
              <a:t>India</a:t>
            </a:r>
            <a:endParaRPr lang="en-IN" sz="1400" dirty="0">
              <a:latin typeface="Times New Roman"/>
              <a:cs typeface="Times New Roman"/>
            </a:endParaRPr>
          </a:p>
          <a:p>
            <a:pPr marL="368198" indent="-342900" algn="just">
              <a:spcBef>
                <a:spcPts val="751"/>
              </a:spcBef>
              <a:buFont typeface="+mj-lt"/>
              <a:buAutoNum type="arabicPeriod"/>
            </a:pPr>
            <a:r>
              <a:rPr sz="1400" spc="-167" dirty="0">
                <a:latin typeface="Times New Roman"/>
                <a:cs typeface="Times New Roman"/>
              </a:rPr>
              <a:t>A</a:t>
            </a:r>
            <a:r>
              <a:rPr sz="1400" spc="25" dirty="0">
                <a:latin typeface="Times New Roman"/>
                <a:cs typeface="Times New Roman"/>
              </a:rPr>
              <a:t> </a:t>
            </a:r>
            <a:r>
              <a:rPr sz="1400" dirty="0">
                <a:latin typeface="Times New Roman"/>
                <a:cs typeface="Times New Roman"/>
              </a:rPr>
              <a:t>non-resident</a:t>
            </a:r>
            <a:r>
              <a:rPr sz="1400" spc="32" dirty="0">
                <a:latin typeface="Times New Roman"/>
                <a:cs typeface="Times New Roman"/>
              </a:rPr>
              <a:t> </a:t>
            </a:r>
            <a:r>
              <a:rPr sz="1400" spc="-13" dirty="0">
                <a:latin typeface="Times New Roman"/>
                <a:cs typeface="Times New Roman"/>
              </a:rPr>
              <a:t>Indian</a:t>
            </a:r>
            <a:endParaRPr lang="en-IN" sz="1400" spc="-13" dirty="0">
              <a:latin typeface="Times New Roman"/>
              <a:cs typeface="Times New Roman"/>
            </a:endParaRPr>
          </a:p>
          <a:p>
            <a:pPr marL="366713" indent="-342900" algn="just">
              <a:spcBef>
                <a:spcPts val="751"/>
              </a:spcBef>
              <a:buFont typeface="+mj-lt"/>
              <a:buAutoNum type="arabicPeriod"/>
            </a:pPr>
            <a:r>
              <a:rPr sz="1400" dirty="0">
                <a:latin typeface="Times New Roman"/>
                <a:cs typeface="Times New Roman"/>
              </a:rPr>
              <a:t>A</a:t>
            </a:r>
            <a:r>
              <a:rPr sz="1400" spc="488" dirty="0">
                <a:latin typeface="Times New Roman"/>
                <a:cs typeface="Times New Roman"/>
              </a:rPr>
              <a:t> </a:t>
            </a:r>
            <a:r>
              <a:rPr sz="1400" dirty="0">
                <a:latin typeface="Times New Roman"/>
                <a:cs typeface="Times New Roman"/>
              </a:rPr>
              <a:t>non-individual</a:t>
            </a:r>
            <a:r>
              <a:rPr sz="1400" spc="495" dirty="0">
                <a:latin typeface="Times New Roman"/>
                <a:cs typeface="Times New Roman"/>
              </a:rPr>
              <a:t> </a:t>
            </a:r>
            <a:r>
              <a:rPr sz="1400" dirty="0">
                <a:latin typeface="Times New Roman"/>
                <a:cs typeface="Times New Roman"/>
              </a:rPr>
              <a:t>resident</a:t>
            </a:r>
            <a:r>
              <a:rPr sz="1400" spc="495" dirty="0">
                <a:latin typeface="Times New Roman"/>
                <a:cs typeface="Times New Roman"/>
              </a:rPr>
              <a:t> </a:t>
            </a:r>
            <a:r>
              <a:rPr sz="1400" dirty="0">
                <a:latin typeface="Times New Roman"/>
                <a:cs typeface="Times New Roman"/>
              </a:rPr>
              <a:t>in</a:t>
            </a:r>
            <a:r>
              <a:rPr sz="1400" spc="495" dirty="0">
                <a:latin typeface="Times New Roman"/>
                <a:cs typeface="Times New Roman"/>
              </a:rPr>
              <a:t> </a:t>
            </a:r>
            <a:r>
              <a:rPr sz="1400" dirty="0">
                <a:latin typeface="Times New Roman"/>
                <a:cs typeface="Times New Roman"/>
              </a:rPr>
              <a:t>India</a:t>
            </a:r>
            <a:r>
              <a:rPr sz="1400" spc="495" dirty="0">
                <a:latin typeface="Times New Roman"/>
                <a:cs typeface="Times New Roman"/>
              </a:rPr>
              <a:t> </a:t>
            </a:r>
            <a:r>
              <a:rPr sz="1400" dirty="0">
                <a:latin typeface="Times New Roman"/>
                <a:cs typeface="Times New Roman"/>
              </a:rPr>
              <a:t>who</a:t>
            </a:r>
            <a:r>
              <a:rPr sz="1400" spc="495" dirty="0">
                <a:latin typeface="Times New Roman"/>
                <a:cs typeface="Times New Roman"/>
              </a:rPr>
              <a:t> </a:t>
            </a:r>
            <a:r>
              <a:rPr sz="1400" spc="-32" dirty="0">
                <a:latin typeface="Times New Roman"/>
                <a:cs typeface="Times New Roman"/>
              </a:rPr>
              <a:t>is</a:t>
            </a:r>
            <a:r>
              <a:rPr sz="1400" spc="643" dirty="0">
                <a:latin typeface="Times New Roman"/>
                <a:cs typeface="Times New Roman"/>
              </a:rPr>
              <a:t> </a:t>
            </a:r>
            <a:r>
              <a:rPr sz="1400" spc="-13" dirty="0">
                <a:latin typeface="Times New Roman"/>
                <a:cs typeface="Times New Roman"/>
              </a:rPr>
              <a:t>eligible</a:t>
            </a:r>
            <a:r>
              <a:rPr sz="1400" spc="25" dirty="0">
                <a:latin typeface="Times New Roman"/>
                <a:cs typeface="Times New Roman"/>
              </a:rPr>
              <a:t> </a:t>
            </a:r>
            <a:r>
              <a:rPr sz="1400" dirty="0">
                <a:latin typeface="Times New Roman"/>
                <a:cs typeface="Times New Roman"/>
              </a:rPr>
              <a:t>under</a:t>
            </a:r>
            <a:r>
              <a:rPr sz="1400" spc="38" dirty="0">
                <a:latin typeface="Times New Roman"/>
                <a:cs typeface="Times New Roman"/>
              </a:rPr>
              <a:t> </a:t>
            </a:r>
            <a:r>
              <a:rPr sz="1400" spc="-103" dirty="0">
                <a:latin typeface="Times New Roman"/>
                <a:cs typeface="Times New Roman"/>
              </a:rPr>
              <a:t>FEMA</a:t>
            </a:r>
            <a:r>
              <a:rPr sz="1400" spc="38" dirty="0">
                <a:latin typeface="Times New Roman"/>
                <a:cs typeface="Times New Roman"/>
              </a:rPr>
              <a:t> </a:t>
            </a:r>
            <a:r>
              <a:rPr sz="1400" dirty="0">
                <a:latin typeface="Times New Roman"/>
                <a:cs typeface="Times New Roman"/>
              </a:rPr>
              <a:t>to</a:t>
            </a:r>
            <a:r>
              <a:rPr sz="1400" spc="32" dirty="0">
                <a:latin typeface="Times New Roman"/>
                <a:cs typeface="Times New Roman"/>
              </a:rPr>
              <a:t> </a:t>
            </a:r>
            <a:r>
              <a:rPr sz="1400" dirty="0">
                <a:latin typeface="Times New Roman"/>
                <a:cs typeface="Times New Roman"/>
              </a:rPr>
              <a:t>invest</a:t>
            </a:r>
            <a:r>
              <a:rPr sz="1400" spc="32" dirty="0">
                <a:latin typeface="Times New Roman"/>
                <a:cs typeface="Times New Roman"/>
              </a:rPr>
              <a:t> </a:t>
            </a:r>
            <a:r>
              <a:rPr sz="1400" dirty="0">
                <a:latin typeface="Times New Roman"/>
                <a:cs typeface="Times New Roman"/>
              </a:rPr>
              <a:t>funds</a:t>
            </a:r>
            <a:r>
              <a:rPr sz="1400" spc="38" dirty="0">
                <a:latin typeface="Times New Roman"/>
                <a:cs typeface="Times New Roman"/>
              </a:rPr>
              <a:t> </a:t>
            </a:r>
            <a:r>
              <a:rPr sz="1400" dirty="0">
                <a:latin typeface="Times New Roman"/>
                <a:cs typeface="Times New Roman"/>
              </a:rPr>
              <a:t>offshore,</a:t>
            </a:r>
            <a:r>
              <a:rPr sz="1400" spc="32" dirty="0">
                <a:latin typeface="Times New Roman"/>
                <a:cs typeface="Times New Roman"/>
              </a:rPr>
              <a:t> </a:t>
            </a:r>
            <a:r>
              <a:rPr sz="1400" spc="-32" dirty="0">
                <a:latin typeface="Times New Roman"/>
                <a:cs typeface="Times New Roman"/>
              </a:rPr>
              <a:t>to</a:t>
            </a:r>
            <a:r>
              <a:rPr sz="1400" spc="643" dirty="0">
                <a:latin typeface="Times New Roman"/>
                <a:cs typeface="Times New Roman"/>
              </a:rPr>
              <a:t>	</a:t>
            </a:r>
            <a:r>
              <a:rPr sz="1400" dirty="0">
                <a:latin typeface="Times New Roman"/>
                <a:cs typeface="Times New Roman"/>
              </a:rPr>
              <a:t>the</a:t>
            </a:r>
            <a:r>
              <a:rPr sz="1400" spc="347" dirty="0">
                <a:latin typeface="Times New Roman"/>
                <a:cs typeface="Times New Roman"/>
              </a:rPr>
              <a:t> </a:t>
            </a:r>
            <a:r>
              <a:rPr sz="1400" dirty="0">
                <a:latin typeface="Times New Roman"/>
                <a:cs typeface="Times New Roman"/>
              </a:rPr>
              <a:t>extent</a:t>
            </a:r>
            <a:r>
              <a:rPr sz="1400" spc="353" dirty="0">
                <a:latin typeface="Times New Roman"/>
                <a:cs typeface="Times New Roman"/>
              </a:rPr>
              <a:t> </a:t>
            </a:r>
            <a:r>
              <a:rPr sz="1400" dirty="0">
                <a:latin typeface="Times New Roman"/>
                <a:cs typeface="Times New Roman"/>
              </a:rPr>
              <a:t>of</a:t>
            </a:r>
            <a:r>
              <a:rPr sz="1400" spc="353" dirty="0">
                <a:latin typeface="Times New Roman"/>
                <a:cs typeface="Times New Roman"/>
              </a:rPr>
              <a:t> </a:t>
            </a:r>
            <a:r>
              <a:rPr sz="1400" dirty="0">
                <a:latin typeface="Times New Roman"/>
                <a:cs typeface="Times New Roman"/>
              </a:rPr>
              <a:t>outward</a:t>
            </a:r>
            <a:r>
              <a:rPr sz="1400" spc="347" dirty="0">
                <a:latin typeface="Times New Roman"/>
                <a:cs typeface="Times New Roman"/>
              </a:rPr>
              <a:t> </a:t>
            </a:r>
            <a:r>
              <a:rPr sz="1400" dirty="0">
                <a:latin typeface="Times New Roman"/>
                <a:cs typeface="Times New Roman"/>
              </a:rPr>
              <a:t>investment</a:t>
            </a:r>
            <a:r>
              <a:rPr sz="1400" spc="353" dirty="0">
                <a:latin typeface="Times New Roman"/>
                <a:cs typeface="Times New Roman"/>
              </a:rPr>
              <a:t> </a:t>
            </a:r>
            <a:r>
              <a:rPr sz="1400" spc="-13" dirty="0">
                <a:latin typeface="Times New Roman"/>
                <a:cs typeface="Times New Roman"/>
              </a:rPr>
              <a:t>permitted;</a:t>
            </a:r>
            <a:r>
              <a:rPr sz="1400" spc="643" dirty="0">
                <a:latin typeface="Times New Roman"/>
                <a:cs typeface="Times New Roman"/>
              </a:rPr>
              <a:t> 	</a:t>
            </a:r>
            <a:r>
              <a:rPr sz="1400" spc="-32" dirty="0">
                <a:latin typeface="Times New Roman"/>
                <a:cs typeface="Times New Roman"/>
              </a:rPr>
              <a:t>and</a:t>
            </a:r>
            <a:endParaRPr lang="en-IN" sz="1400" spc="-32" dirty="0">
              <a:latin typeface="Times New Roman"/>
              <a:cs typeface="Times New Roman"/>
            </a:endParaRPr>
          </a:p>
          <a:p>
            <a:pPr marL="368198" indent="-342900" algn="just">
              <a:spcBef>
                <a:spcPts val="751"/>
              </a:spcBef>
              <a:buFont typeface="+mj-lt"/>
              <a:buAutoNum type="arabicPeriod"/>
            </a:pPr>
            <a:r>
              <a:rPr sz="1400" dirty="0">
                <a:latin typeface="Times New Roman"/>
                <a:cs typeface="Times New Roman"/>
              </a:rPr>
              <a:t>An</a:t>
            </a:r>
            <a:r>
              <a:rPr sz="1400" spc="142" dirty="0">
                <a:latin typeface="Times New Roman"/>
                <a:cs typeface="Times New Roman"/>
              </a:rPr>
              <a:t> </a:t>
            </a:r>
            <a:r>
              <a:rPr sz="1400" dirty="0">
                <a:latin typeface="Times New Roman"/>
                <a:cs typeface="Times New Roman"/>
              </a:rPr>
              <a:t>individual</a:t>
            </a:r>
            <a:r>
              <a:rPr sz="1400" spc="146" dirty="0">
                <a:latin typeface="Times New Roman"/>
                <a:cs typeface="Times New Roman"/>
              </a:rPr>
              <a:t> </a:t>
            </a:r>
            <a:r>
              <a:rPr sz="1400" dirty="0">
                <a:latin typeface="Times New Roman"/>
                <a:cs typeface="Times New Roman"/>
              </a:rPr>
              <a:t>resident</a:t>
            </a:r>
            <a:r>
              <a:rPr sz="1400" spc="146" dirty="0">
                <a:latin typeface="Times New Roman"/>
                <a:cs typeface="Times New Roman"/>
              </a:rPr>
              <a:t> </a:t>
            </a:r>
            <a:r>
              <a:rPr sz="1400" dirty="0">
                <a:latin typeface="Times New Roman"/>
                <a:cs typeface="Times New Roman"/>
              </a:rPr>
              <a:t>in</a:t>
            </a:r>
            <a:r>
              <a:rPr sz="1400" spc="146" dirty="0">
                <a:latin typeface="Times New Roman"/>
                <a:cs typeface="Times New Roman"/>
              </a:rPr>
              <a:t> </a:t>
            </a:r>
            <a:r>
              <a:rPr sz="1400" dirty="0">
                <a:latin typeface="Times New Roman"/>
                <a:cs typeface="Times New Roman"/>
              </a:rPr>
              <a:t>India</a:t>
            </a:r>
            <a:r>
              <a:rPr sz="1400" spc="146" dirty="0">
                <a:latin typeface="Times New Roman"/>
                <a:cs typeface="Times New Roman"/>
              </a:rPr>
              <a:t> </a:t>
            </a:r>
            <a:r>
              <a:rPr sz="1400" dirty="0">
                <a:latin typeface="Times New Roman"/>
                <a:cs typeface="Times New Roman"/>
              </a:rPr>
              <a:t>who</a:t>
            </a:r>
            <a:r>
              <a:rPr sz="1400" spc="146" dirty="0">
                <a:latin typeface="Times New Roman"/>
                <a:cs typeface="Times New Roman"/>
              </a:rPr>
              <a:t> </a:t>
            </a:r>
            <a:r>
              <a:rPr sz="1400" dirty="0">
                <a:latin typeface="Times New Roman"/>
                <a:cs typeface="Times New Roman"/>
              </a:rPr>
              <a:t>is</a:t>
            </a:r>
            <a:r>
              <a:rPr sz="1400" spc="142" dirty="0">
                <a:latin typeface="Times New Roman"/>
                <a:cs typeface="Times New Roman"/>
              </a:rPr>
              <a:t> </a:t>
            </a:r>
            <a:r>
              <a:rPr sz="1400" spc="-13" dirty="0">
                <a:latin typeface="Times New Roman"/>
                <a:cs typeface="Times New Roman"/>
              </a:rPr>
              <a:t>eligible</a:t>
            </a:r>
            <a:r>
              <a:rPr lang="en-IN" sz="1400" spc="643" dirty="0">
                <a:latin typeface="Times New Roman"/>
                <a:cs typeface="Times New Roman"/>
              </a:rPr>
              <a:t> </a:t>
            </a:r>
            <a:r>
              <a:rPr sz="1400" dirty="0">
                <a:latin typeface="Times New Roman"/>
                <a:cs typeface="Times New Roman"/>
              </a:rPr>
              <a:t>under</a:t>
            </a:r>
            <a:r>
              <a:rPr sz="1400" spc="231" dirty="0">
                <a:latin typeface="Times New Roman"/>
                <a:cs typeface="Times New Roman"/>
              </a:rPr>
              <a:t> </a:t>
            </a:r>
            <a:r>
              <a:rPr sz="1400" spc="-25" dirty="0">
                <a:latin typeface="Times New Roman"/>
                <a:cs typeface="Times New Roman"/>
              </a:rPr>
              <a:t>FEMA</a:t>
            </a:r>
            <a:r>
              <a:rPr sz="1400" spc="231" dirty="0">
                <a:latin typeface="Times New Roman"/>
                <a:cs typeface="Times New Roman"/>
              </a:rPr>
              <a:t> </a:t>
            </a:r>
            <a:r>
              <a:rPr sz="1400" dirty="0">
                <a:latin typeface="Times New Roman"/>
                <a:cs typeface="Times New Roman"/>
              </a:rPr>
              <a:t>to</a:t>
            </a:r>
            <a:r>
              <a:rPr sz="1400" spc="231" dirty="0">
                <a:latin typeface="Times New Roman"/>
                <a:cs typeface="Times New Roman"/>
              </a:rPr>
              <a:t> </a:t>
            </a:r>
            <a:r>
              <a:rPr sz="1400" dirty="0">
                <a:latin typeface="Times New Roman"/>
                <a:cs typeface="Times New Roman"/>
              </a:rPr>
              <a:t>invest</a:t>
            </a:r>
            <a:r>
              <a:rPr sz="1400" spc="231" dirty="0">
                <a:latin typeface="Times New Roman"/>
                <a:cs typeface="Times New Roman"/>
              </a:rPr>
              <a:t> </a:t>
            </a:r>
            <a:r>
              <a:rPr sz="1400" dirty="0">
                <a:latin typeface="Times New Roman"/>
                <a:cs typeface="Times New Roman"/>
              </a:rPr>
              <a:t>funds</a:t>
            </a:r>
            <a:r>
              <a:rPr sz="1400" spc="231" dirty="0">
                <a:latin typeface="Times New Roman"/>
                <a:cs typeface="Times New Roman"/>
              </a:rPr>
              <a:t> </a:t>
            </a:r>
            <a:r>
              <a:rPr sz="1400" dirty="0">
                <a:latin typeface="Times New Roman"/>
                <a:cs typeface="Times New Roman"/>
              </a:rPr>
              <a:t>offshore,</a:t>
            </a:r>
            <a:r>
              <a:rPr sz="1400" spc="231" dirty="0">
                <a:latin typeface="Times New Roman"/>
                <a:cs typeface="Times New Roman"/>
              </a:rPr>
              <a:t> </a:t>
            </a:r>
            <a:r>
              <a:rPr sz="1400" dirty="0">
                <a:latin typeface="Times New Roman"/>
                <a:cs typeface="Times New Roman"/>
              </a:rPr>
              <a:t>to</a:t>
            </a:r>
            <a:r>
              <a:rPr sz="1400" spc="238" dirty="0">
                <a:latin typeface="Times New Roman"/>
                <a:cs typeface="Times New Roman"/>
              </a:rPr>
              <a:t> </a:t>
            </a:r>
            <a:r>
              <a:rPr sz="1400" spc="-32" dirty="0">
                <a:latin typeface="Times New Roman"/>
                <a:cs typeface="Times New Roman"/>
              </a:rPr>
              <a:t>the</a:t>
            </a:r>
            <a:r>
              <a:rPr sz="1400" spc="643" dirty="0">
                <a:latin typeface="Times New Roman"/>
                <a:cs typeface="Times New Roman"/>
              </a:rPr>
              <a:t> 	</a:t>
            </a:r>
            <a:r>
              <a:rPr sz="1400" dirty="0">
                <a:latin typeface="Times New Roman"/>
                <a:cs typeface="Times New Roman"/>
              </a:rPr>
              <a:t>extent allowed</a:t>
            </a:r>
            <a:r>
              <a:rPr sz="1400" spc="6" dirty="0">
                <a:latin typeface="Times New Roman"/>
                <a:cs typeface="Times New Roman"/>
              </a:rPr>
              <a:t> </a:t>
            </a:r>
            <a:r>
              <a:rPr sz="1400" dirty="0">
                <a:latin typeface="Times New Roman"/>
                <a:cs typeface="Times New Roman"/>
              </a:rPr>
              <a:t>under</a:t>
            </a:r>
            <a:r>
              <a:rPr sz="1400" spc="6" dirty="0">
                <a:latin typeface="Times New Roman"/>
                <a:cs typeface="Times New Roman"/>
              </a:rPr>
              <a:t> </a:t>
            </a:r>
            <a:r>
              <a:rPr sz="1400" dirty="0">
                <a:latin typeface="Times New Roman"/>
                <a:cs typeface="Times New Roman"/>
              </a:rPr>
              <a:t>the</a:t>
            </a:r>
            <a:r>
              <a:rPr sz="1400" spc="6" dirty="0">
                <a:latin typeface="Times New Roman"/>
                <a:cs typeface="Times New Roman"/>
              </a:rPr>
              <a:t> </a:t>
            </a:r>
            <a:r>
              <a:rPr sz="1400" spc="-13" dirty="0">
                <a:latin typeface="Times New Roman"/>
                <a:cs typeface="Times New Roman"/>
              </a:rPr>
              <a:t>Liberalized</a:t>
            </a:r>
            <a:r>
              <a:rPr sz="1400" spc="6" dirty="0">
                <a:latin typeface="Times New Roman"/>
                <a:cs typeface="Times New Roman"/>
              </a:rPr>
              <a:t> </a:t>
            </a:r>
            <a:r>
              <a:rPr sz="1400" spc="-13" dirty="0">
                <a:latin typeface="Times New Roman"/>
                <a:cs typeface="Times New Roman"/>
              </a:rPr>
              <a:t>Remittance</a:t>
            </a:r>
            <a:r>
              <a:rPr sz="1400" spc="643" dirty="0">
                <a:latin typeface="Times New Roman"/>
                <a:cs typeface="Times New Roman"/>
              </a:rPr>
              <a:t> 	</a:t>
            </a:r>
            <a:r>
              <a:rPr sz="1400" spc="-13" dirty="0">
                <a:latin typeface="Times New Roman"/>
                <a:cs typeface="Times New Roman"/>
              </a:rPr>
              <a:t>Scheme</a:t>
            </a:r>
            <a:r>
              <a:rPr sz="1400" spc="-38" dirty="0">
                <a:latin typeface="Times New Roman"/>
                <a:cs typeface="Times New Roman"/>
              </a:rPr>
              <a:t> </a:t>
            </a:r>
            <a:r>
              <a:rPr sz="1400" spc="-32" dirty="0">
                <a:latin typeface="Times New Roman"/>
                <a:cs typeface="Times New Roman"/>
              </a:rPr>
              <a:t>of </a:t>
            </a:r>
            <a:r>
              <a:rPr sz="1400" spc="-25" dirty="0">
                <a:latin typeface="Times New Roman"/>
                <a:cs typeface="Times New Roman"/>
              </a:rPr>
              <a:t>Reserve</a:t>
            </a:r>
            <a:r>
              <a:rPr sz="1400" spc="-38" dirty="0">
                <a:latin typeface="Times New Roman"/>
                <a:cs typeface="Times New Roman"/>
              </a:rPr>
              <a:t> Bank</a:t>
            </a:r>
            <a:r>
              <a:rPr sz="1400" spc="-32" dirty="0">
                <a:latin typeface="Times New Roman"/>
                <a:cs typeface="Times New Roman"/>
              </a:rPr>
              <a:t> of </a:t>
            </a:r>
            <a:r>
              <a:rPr sz="1400" spc="-13" dirty="0">
                <a:latin typeface="Times New Roman"/>
                <a:cs typeface="Times New Roman"/>
              </a:rPr>
              <a:t>India.</a:t>
            </a:r>
            <a:endParaRPr sz="1400" dirty="0">
              <a:latin typeface="Times New Roman"/>
              <a:cs typeface="Times New Roman"/>
            </a:endParaRPr>
          </a:p>
        </p:txBody>
      </p:sp>
      <p:sp>
        <p:nvSpPr>
          <p:cNvPr id="36" name="object 36">
            <a:extLst>
              <a:ext uri="{FF2B5EF4-FFF2-40B4-BE49-F238E27FC236}">
                <a16:creationId xmlns:a16="http://schemas.microsoft.com/office/drawing/2014/main" id="{E5FB8D6A-4E08-FD30-9E2B-BCD9048EF785}"/>
              </a:ext>
            </a:extLst>
          </p:cNvPr>
          <p:cNvSpPr txBox="1"/>
          <p:nvPr/>
        </p:nvSpPr>
        <p:spPr>
          <a:xfrm>
            <a:off x="611936" y="505570"/>
            <a:ext cx="3996339" cy="366043"/>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Minimum</a:t>
            </a:r>
            <a:r>
              <a:rPr sz="2057" b="1" spc="-90" dirty="0">
                <a:solidFill>
                  <a:srgbClr val="EB8B00"/>
                </a:solidFill>
                <a:latin typeface="Times New Roman"/>
                <a:cs typeface="Times New Roman"/>
              </a:rPr>
              <a:t> </a:t>
            </a:r>
            <a:r>
              <a:rPr sz="2057" b="1" spc="-13" dirty="0">
                <a:solidFill>
                  <a:srgbClr val="EB8B00"/>
                </a:solidFill>
                <a:latin typeface="Times New Roman"/>
                <a:cs typeface="Times New Roman"/>
              </a:rPr>
              <a:t>requirements</a:t>
            </a:r>
            <a:endParaRPr sz="2057" dirty="0">
              <a:latin typeface="Times New Roman"/>
              <a:cs typeface="Times New Roman"/>
            </a:endParaRPr>
          </a:p>
        </p:txBody>
      </p:sp>
      <p:sp>
        <p:nvSpPr>
          <p:cNvPr id="40" name="object 40">
            <a:extLst>
              <a:ext uri="{FF2B5EF4-FFF2-40B4-BE49-F238E27FC236}">
                <a16:creationId xmlns:a16="http://schemas.microsoft.com/office/drawing/2014/main" id="{E8F58104-DE3D-1ACF-8A0E-AFC47459B16F}"/>
              </a:ext>
            </a:extLst>
          </p:cNvPr>
          <p:cNvSpPr txBox="1"/>
          <p:nvPr/>
        </p:nvSpPr>
        <p:spPr>
          <a:xfrm>
            <a:off x="6466759" y="2807743"/>
            <a:ext cx="582925" cy="437288"/>
          </a:xfrm>
          <a:prstGeom prst="rect">
            <a:avLst/>
          </a:prstGeom>
        </p:spPr>
        <p:txBody>
          <a:bodyPr vert="horz" wrap="square" lIns="0" tIns="22033" rIns="0" bIns="0" rtlCol="0">
            <a:spAutoFit/>
          </a:bodyPr>
          <a:lstStyle/>
          <a:p>
            <a:pPr marL="16321">
              <a:spcBef>
                <a:spcPts val="173"/>
              </a:spcBef>
            </a:pPr>
            <a:r>
              <a:rPr sz="2441" b="1" spc="154" dirty="0">
                <a:solidFill>
                  <a:srgbClr val="FAF9FA"/>
                </a:solidFill>
                <a:latin typeface="Times New Roman"/>
                <a:cs typeface="Times New Roman"/>
              </a:rPr>
              <a:t>04</a:t>
            </a:r>
            <a:endParaRPr sz="2441" dirty="0">
              <a:latin typeface="Times New Roman"/>
              <a:cs typeface="Times New Roman"/>
            </a:endParaRPr>
          </a:p>
        </p:txBody>
      </p:sp>
      <p:sp>
        <p:nvSpPr>
          <p:cNvPr id="2" name="Date Placeholder 1">
            <a:extLst>
              <a:ext uri="{FF2B5EF4-FFF2-40B4-BE49-F238E27FC236}">
                <a16:creationId xmlns:a16="http://schemas.microsoft.com/office/drawing/2014/main" id="{8E8EE6DA-EEE4-6EDE-A8F2-6E20BE90462D}"/>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D5BD983D-51F8-E354-6A4D-C27FE757DBB0}"/>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CBF60998-07D3-F42E-5602-93EAB4645F6B}"/>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40</a:t>
            </a:fld>
            <a:endParaRPr lang="en-US" altLang="en-US" dirty="0">
              <a:solidFill>
                <a:srgbClr val="000000"/>
              </a:solidFill>
            </a:endParaRPr>
          </a:p>
        </p:txBody>
      </p:sp>
    </p:spTree>
    <p:extLst>
      <p:ext uri="{BB962C8B-B14F-4D97-AF65-F5344CB8AC3E}">
        <p14:creationId xmlns:p14="http://schemas.microsoft.com/office/powerpoint/2010/main" val="16126453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4658" y="126536"/>
            <a:ext cx="11109684" cy="1151916"/>
          </a:xfrm>
          <a:prstGeom prst="rect">
            <a:avLst/>
          </a:prstGeom>
        </p:spPr>
        <p:txBody>
          <a:bodyPr vert="horz" wrap="square" lIns="0" tIns="22033" rIns="0" bIns="0" rtlCol="0">
            <a:spAutoFit/>
          </a:bodyPr>
          <a:lstStyle/>
          <a:p>
            <a:pPr>
              <a:spcBef>
                <a:spcPts val="173"/>
              </a:spcBef>
            </a:pPr>
            <a:r>
              <a:rPr sz="2441" b="1" dirty="0">
                <a:solidFill>
                  <a:srgbClr val="113475"/>
                </a:solidFill>
                <a:latin typeface="Times New Roman"/>
                <a:cs typeface="Times New Roman"/>
              </a:rPr>
              <a:t>Issuance</a:t>
            </a:r>
            <a:r>
              <a:rPr sz="2441" b="1" spc="-58" dirty="0">
                <a:solidFill>
                  <a:srgbClr val="113475"/>
                </a:solidFill>
                <a:latin typeface="Times New Roman"/>
                <a:cs typeface="Times New Roman"/>
              </a:rPr>
              <a:t> </a:t>
            </a:r>
            <a:r>
              <a:rPr sz="2441" b="1" dirty="0">
                <a:solidFill>
                  <a:srgbClr val="113475"/>
                </a:solidFill>
                <a:latin typeface="Times New Roman"/>
                <a:cs typeface="Times New Roman"/>
              </a:rPr>
              <a:t>and</a:t>
            </a:r>
            <a:r>
              <a:rPr sz="2441" b="1" spc="-52" dirty="0">
                <a:solidFill>
                  <a:srgbClr val="113475"/>
                </a:solidFill>
                <a:latin typeface="Times New Roman"/>
                <a:cs typeface="Times New Roman"/>
              </a:rPr>
              <a:t> </a:t>
            </a:r>
            <a:r>
              <a:rPr sz="2441" b="1" dirty="0">
                <a:solidFill>
                  <a:srgbClr val="113475"/>
                </a:solidFill>
                <a:latin typeface="Times New Roman"/>
                <a:cs typeface="Times New Roman"/>
              </a:rPr>
              <a:t>Listing</a:t>
            </a:r>
            <a:r>
              <a:rPr sz="2441" b="1" spc="-52" dirty="0">
                <a:solidFill>
                  <a:srgbClr val="113475"/>
                </a:solidFill>
                <a:latin typeface="Times New Roman"/>
                <a:cs typeface="Times New Roman"/>
              </a:rPr>
              <a:t> </a:t>
            </a:r>
            <a:r>
              <a:rPr sz="2441" b="1" dirty="0">
                <a:solidFill>
                  <a:srgbClr val="113475"/>
                </a:solidFill>
                <a:latin typeface="Times New Roman"/>
                <a:cs typeface="Times New Roman"/>
              </a:rPr>
              <a:t>of</a:t>
            </a:r>
            <a:r>
              <a:rPr sz="2441" b="1" spc="-52" dirty="0">
                <a:solidFill>
                  <a:srgbClr val="113475"/>
                </a:solidFill>
                <a:latin typeface="Times New Roman"/>
                <a:cs typeface="Times New Roman"/>
              </a:rPr>
              <a:t> </a:t>
            </a:r>
            <a:r>
              <a:rPr sz="2441" b="1" dirty="0">
                <a:solidFill>
                  <a:srgbClr val="113475"/>
                </a:solidFill>
                <a:latin typeface="Times New Roman"/>
                <a:cs typeface="Times New Roman"/>
              </a:rPr>
              <a:t>Securities</a:t>
            </a:r>
            <a:r>
              <a:rPr sz="2441" b="1" spc="-5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58"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52" dirty="0">
                <a:solidFill>
                  <a:srgbClr val="113475"/>
                </a:solidFill>
                <a:latin typeface="Times New Roman"/>
                <a:cs typeface="Times New Roman"/>
              </a:rPr>
              <a:t> </a:t>
            </a:r>
            <a:r>
              <a:rPr sz="2441" b="1" spc="-25" dirty="0">
                <a:solidFill>
                  <a:srgbClr val="113475"/>
                </a:solidFill>
                <a:latin typeface="Times New Roman"/>
                <a:cs typeface="Times New Roman"/>
              </a:rPr>
              <a:t>IFSC</a:t>
            </a:r>
            <a:endParaRPr lang="en-IN" sz="2441" b="1" spc="-25" dirty="0">
              <a:solidFill>
                <a:srgbClr val="113475"/>
              </a:solidFill>
              <a:latin typeface="Times New Roman"/>
              <a:cs typeface="Times New Roman"/>
            </a:endParaRPr>
          </a:p>
          <a:p>
            <a:pPr>
              <a:spcBef>
                <a:spcPts val="173"/>
              </a:spcBef>
            </a:pPr>
            <a:endParaRPr sz="1400" dirty="0">
              <a:latin typeface="Times New Roman"/>
              <a:cs typeface="Times New Roman"/>
            </a:endParaRPr>
          </a:p>
          <a:p>
            <a:pPr marL="16321" marR="6528">
              <a:lnSpc>
                <a:spcPts val="2030"/>
              </a:lnSpc>
            </a:pPr>
            <a:r>
              <a:rPr sz="2057" b="1" dirty="0">
                <a:solidFill>
                  <a:srgbClr val="EB8B00"/>
                </a:solidFill>
                <a:latin typeface="Times New Roman"/>
                <a:cs typeface="Times New Roman"/>
              </a:rPr>
              <a:t>International</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Financial</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Services</a:t>
            </a:r>
            <a:r>
              <a:rPr sz="2057" b="1" spc="-25" dirty="0">
                <a:solidFill>
                  <a:srgbClr val="EB8B00"/>
                </a:solidFill>
                <a:latin typeface="Times New Roman"/>
                <a:cs typeface="Times New Roman"/>
              </a:rPr>
              <a:t> </a:t>
            </a:r>
            <a:r>
              <a:rPr sz="2057" b="1" dirty="0">
                <a:solidFill>
                  <a:srgbClr val="EB8B00"/>
                </a:solidFill>
                <a:latin typeface="Times New Roman"/>
                <a:cs typeface="Times New Roman"/>
              </a:rPr>
              <a:t>Centres</a:t>
            </a:r>
            <a:r>
              <a:rPr sz="2057" b="1" spc="-32" dirty="0">
                <a:solidFill>
                  <a:srgbClr val="EB8B00"/>
                </a:solidFill>
                <a:latin typeface="Times New Roman"/>
                <a:cs typeface="Times New Roman"/>
              </a:rPr>
              <a:t> </a:t>
            </a:r>
            <a:r>
              <a:rPr sz="2057" b="1" spc="-13" dirty="0">
                <a:solidFill>
                  <a:srgbClr val="EB8B00"/>
                </a:solidFill>
                <a:latin typeface="Times New Roman"/>
                <a:cs typeface="Times New Roman"/>
              </a:rPr>
              <a:t>Authority</a:t>
            </a:r>
            <a:r>
              <a:rPr sz="2057" b="1" spc="-32" dirty="0">
                <a:solidFill>
                  <a:srgbClr val="EB8B00"/>
                </a:solidFill>
                <a:latin typeface="Times New Roman"/>
                <a:cs typeface="Times New Roman"/>
              </a:rPr>
              <a:t> </a:t>
            </a:r>
            <a:r>
              <a:rPr sz="2057" b="1" dirty="0">
                <a:solidFill>
                  <a:srgbClr val="EB8B00"/>
                </a:solidFill>
                <a:latin typeface="Times New Roman"/>
                <a:cs typeface="Times New Roman"/>
              </a:rPr>
              <a:t>(Issuance</a:t>
            </a:r>
            <a:r>
              <a:rPr sz="2057" b="1" spc="-25" dirty="0">
                <a:solidFill>
                  <a:srgbClr val="EB8B00"/>
                </a:solidFill>
                <a:latin typeface="Times New Roman"/>
                <a:cs typeface="Times New Roman"/>
              </a:rPr>
              <a:t> </a:t>
            </a:r>
            <a:r>
              <a:rPr sz="2057" b="1" dirty="0">
                <a:solidFill>
                  <a:srgbClr val="EB8B00"/>
                </a:solidFill>
                <a:latin typeface="Times New Roman"/>
                <a:cs typeface="Times New Roman"/>
              </a:rPr>
              <a:t>and</a:t>
            </a:r>
            <a:r>
              <a:rPr sz="2057" b="1" spc="-32" dirty="0">
                <a:solidFill>
                  <a:srgbClr val="EB8B00"/>
                </a:solidFill>
                <a:latin typeface="Times New Roman"/>
                <a:cs typeface="Times New Roman"/>
              </a:rPr>
              <a:t> </a:t>
            </a:r>
            <a:r>
              <a:rPr sz="2057" b="1" spc="-13" dirty="0">
                <a:solidFill>
                  <a:srgbClr val="EB8B00"/>
                </a:solidFill>
                <a:latin typeface="Times New Roman"/>
                <a:cs typeface="Times New Roman"/>
              </a:rPr>
              <a:t>Listing </a:t>
            </a:r>
            <a:r>
              <a:rPr sz="2057" b="1" dirty="0">
                <a:solidFill>
                  <a:srgbClr val="EB8B00"/>
                </a:solidFill>
                <a:latin typeface="Times New Roman"/>
                <a:cs typeface="Times New Roman"/>
              </a:rPr>
              <a:t>of</a:t>
            </a:r>
            <a:r>
              <a:rPr sz="2057" b="1" spc="-64" dirty="0">
                <a:solidFill>
                  <a:srgbClr val="EB8B00"/>
                </a:solidFill>
                <a:latin typeface="Times New Roman"/>
                <a:cs typeface="Times New Roman"/>
              </a:rPr>
              <a:t> </a:t>
            </a:r>
            <a:r>
              <a:rPr sz="2057" b="1" dirty="0">
                <a:solidFill>
                  <a:srgbClr val="EB8B00"/>
                </a:solidFill>
                <a:latin typeface="Times New Roman"/>
                <a:cs typeface="Times New Roman"/>
              </a:rPr>
              <a:t>Securities)</a:t>
            </a:r>
            <a:r>
              <a:rPr sz="2057" b="1" spc="-58" dirty="0">
                <a:solidFill>
                  <a:srgbClr val="EB8B00"/>
                </a:solidFill>
                <a:latin typeface="Times New Roman"/>
                <a:cs typeface="Times New Roman"/>
              </a:rPr>
              <a:t> </a:t>
            </a:r>
            <a:r>
              <a:rPr sz="2057" b="1" spc="-13" dirty="0">
                <a:solidFill>
                  <a:srgbClr val="EB8B00"/>
                </a:solidFill>
                <a:latin typeface="Times New Roman"/>
                <a:cs typeface="Times New Roman"/>
              </a:rPr>
              <a:t>Regulations,</a:t>
            </a:r>
            <a:r>
              <a:rPr sz="2057" b="1" spc="-58" dirty="0">
                <a:solidFill>
                  <a:srgbClr val="EB8B00"/>
                </a:solidFill>
                <a:latin typeface="Times New Roman"/>
                <a:cs typeface="Times New Roman"/>
              </a:rPr>
              <a:t> </a:t>
            </a:r>
            <a:r>
              <a:rPr sz="2057" b="1" spc="-25" dirty="0">
                <a:solidFill>
                  <a:srgbClr val="EB8B00"/>
                </a:solidFill>
                <a:latin typeface="Times New Roman"/>
                <a:cs typeface="Times New Roman"/>
              </a:rPr>
              <a:t>2021</a:t>
            </a:r>
            <a:endParaRPr sz="2057" dirty="0">
              <a:latin typeface="Times New Roman"/>
              <a:cs typeface="Times New Roman"/>
            </a:endParaRPr>
          </a:p>
        </p:txBody>
      </p:sp>
      <p:sp>
        <p:nvSpPr>
          <p:cNvPr id="45" name="object 45"/>
          <p:cNvSpPr txBox="1"/>
          <p:nvPr/>
        </p:nvSpPr>
        <p:spPr>
          <a:xfrm>
            <a:off x="609600" y="4502930"/>
            <a:ext cx="7542519" cy="455677"/>
          </a:xfrm>
          <a:prstGeom prst="rect">
            <a:avLst/>
          </a:prstGeom>
        </p:spPr>
        <p:txBody>
          <a:bodyPr vert="horz" wrap="square" lIns="0" tIns="177077" rIns="0" bIns="0" rtlCol="0">
            <a:spAutoFit/>
          </a:bodyPr>
          <a:lstStyle/>
          <a:p>
            <a:pPr marL="93663">
              <a:spcBef>
                <a:spcPts val="1394"/>
              </a:spcBef>
            </a:pPr>
            <a:r>
              <a:rPr sz="1799" b="1" spc="-13" dirty="0">
                <a:latin typeface="Times New Roman"/>
                <a:cs typeface="Times New Roman"/>
              </a:rPr>
              <a:t>Direct</a:t>
            </a:r>
            <a:r>
              <a:rPr sz="1799" b="1" spc="-38" dirty="0">
                <a:latin typeface="Times New Roman"/>
                <a:cs typeface="Times New Roman"/>
              </a:rPr>
              <a:t> </a:t>
            </a:r>
            <a:r>
              <a:rPr sz="1799" b="1" dirty="0">
                <a:latin typeface="Times New Roman"/>
                <a:cs typeface="Times New Roman"/>
              </a:rPr>
              <a:t>listing</a:t>
            </a:r>
            <a:r>
              <a:rPr sz="1799" b="1" spc="-38" dirty="0">
                <a:latin typeface="Times New Roman"/>
                <a:cs typeface="Times New Roman"/>
              </a:rPr>
              <a:t> </a:t>
            </a:r>
            <a:r>
              <a:rPr sz="1799" b="1" dirty="0">
                <a:latin typeface="Times New Roman"/>
                <a:cs typeface="Times New Roman"/>
              </a:rPr>
              <a:t>of</a:t>
            </a:r>
            <a:r>
              <a:rPr sz="1799" b="1" spc="-38" dirty="0">
                <a:latin typeface="Times New Roman"/>
                <a:cs typeface="Times New Roman"/>
              </a:rPr>
              <a:t> </a:t>
            </a:r>
            <a:r>
              <a:rPr sz="1799" b="1" spc="-25" dirty="0">
                <a:latin typeface="Times New Roman"/>
                <a:cs typeface="Times New Roman"/>
              </a:rPr>
              <a:t>Indian</a:t>
            </a:r>
            <a:r>
              <a:rPr sz="1799" b="1" spc="-38" dirty="0">
                <a:latin typeface="Times New Roman"/>
                <a:cs typeface="Times New Roman"/>
              </a:rPr>
              <a:t> </a:t>
            </a:r>
            <a:r>
              <a:rPr sz="1799" b="1" dirty="0">
                <a:latin typeface="Times New Roman"/>
                <a:cs typeface="Times New Roman"/>
              </a:rPr>
              <a:t>companies</a:t>
            </a:r>
            <a:r>
              <a:rPr sz="1799" b="1" spc="-38" dirty="0">
                <a:latin typeface="Times New Roman"/>
                <a:cs typeface="Times New Roman"/>
              </a:rPr>
              <a:t> abroad </a:t>
            </a:r>
            <a:r>
              <a:rPr sz="1799" b="1" dirty="0">
                <a:latin typeface="Times New Roman"/>
                <a:cs typeface="Times New Roman"/>
              </a:rPr>
              <a:t>is</a:t>
            </a:r>
            <a:r>
              <a:rPr sz="1799" b="1" spc="-38" dirty="0">
                <a:latin typeface="Times New Roman"/>
                <a:cs typeface="Times New Roman"/>
              </a:rPr>
              <a:t> </a:t>
            </a:r>
            <a:r>
              <a:rPr sz="1799" b="1" dirty="0">
                <a:latin typeface="Times New Roman"/>
                <a:cs typeface="Times New Roman"/>
              </a:rPr>
              <a:t>now</a:t>
            </a:r>
            <a:r>
              <a:rPr sz="1799" b="1" spc="-38" dirty="0">
                <a:latin typeface="Times New Roman"/>
                <a:cs typeface="Times New Roman"/>
              </a:rPr>
              <a:t> </a:t>
            </a:r>
            <a:r>
              <a:rPr sz="1799" b="1" dirty="0">
                <a:latin typeface="Times New Roman"/>
                <a:cs typeface="Times New Roman"/>
              </a:rPr>
              <a:t>allowed</a:t>
            </a:r>
            <a:r>
              <a:rPr sz="1799" b="1" spc="-38" dirty="0">
                <a:latin typeface="Times New Roman"/>
                <a:cs typeface="Times New Roman"/>
              </a:rPr>
              <a:t> </a:t>
            </a:r>
            <a:r>
              <a:rPr sz="1799" b="1" dirty="0">
                <a:latin typeface="Times New Roman"/>
                <a:cs typeface="Times New Roman"/>
              </a:rPr>
              <a:t>at</a:t>
            </a:r>
            <a:r>
              <a:rPr sz="1799" b="1" spc="-38" dirty="0">
                <a:latin typeface="Times New Roman"/>
                <a:cs typeface="Times New Roman"/>
              </a:rPr>
              <a:t> </a:t>
            </a:r>
            <a:r>
              <a:rPr sz="1799" b="1" spc="-173" dirty="0">
                <a:latin typeface="Times New Roman"/>
                <a:cs typeface="Times New Roman"/>
              </a:rPr>
              <a:t>GIFT</a:t>
            </a:r>
            <a:r>
              <a:rPr sz="1799" b="1" spc="-38" dirty="0">
                <a:latin typeface="Times New Roman"/>
                <a:cs typeface="Times New Roman"/>
              </a:rPr>
              <a:t> </a:t>
            </a:r>
            <a:r>
              <a:rPr sz="1799" b="1" spc="-25" dirty="0">
                <a:latin typeface="Times New Roman"/>
                <a:cs typeface="Times New Roman"/>
              </a:rPr>
              <a:t>IFSC</a:t>
            </a:r>
            <a:endParaRPr sz="1799" dirty="0">
              <a:latin typeface="Times New Roman"/>
              <a:cs typeface="Times New Roman"/>
            </a:endParaRPr>
          </a:p>
        </p:txBody>
      </p:sp>
      <p:sp>
        <p:nvSpPr>
          <p:cNvPr id="3" name="Date Placeholder 2">
            <a:extLst>
              <a:ext uri="{FF2B5EF4-FFF2-40B4-BE49-F238E27FC236}">
                <a16:creationId xmlns:a16="http://schemas.microsoft.com/office/drawing/2014/main" id="{2527BDFA-1998-25D8-D59C-423DDEE5F061}"/>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80B2A9C4-CA1D-F201-E450-E8E0478B320F}"/>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6" name="Slide Number Placeholder 5">
            <a:extLst>
              <a:ext uri="{FF2B5EF4-FFF2-40B4-BE49-F238E27FC236}">
                <a16:creationId xmlns:a16="http://schemas.microsoft.com/office/drawing/2014/main" id="{9FD98925-7B32-5DCB-62C8-7F254ACFF292}"/>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41</a:t>
            </a:fld>
            <a:endParaRPr lang="en-US" altLang="en-US" dirty="0">
              <a:solidFill>
                <a:srgbClr val="000000"/>
              </a:solidFill>
            </a:endParaRPr>
          </a:p>
        </p:txBody>
      </p:sp>
      <p:sp>
        <p:nvSpPr>
          <p:cNvPr id="9" name="TextBox 8">
            <a:extLst>
              <a:ext uri="{FF2B5EF4-FFF2-40B4-BE49-F238E27FC236}">
                <a16:creationId xmlns:a16="http://schemas.microsoft.com/office/drawing/2014/main" id="{814277E7-395F-F25B-3B5A-BA4A8A73072D}"/>
              </a:ext>
            </a:extLst>
          </p:cNvPr>
          <p:cNvSpPr txBox="1"/>
          <p:nvPr/>
        </p:nvSpPr>
        <p:spPr>
          <a:xfrm>
            <a:off x="694658" y="1739153"/>
            <a:ext cx="10565013" cy="4154984"/>
          </a:xfrm>
          <a:prstGeom prst="rect">
            <a:avLst/>
          </a:prstGeom>
          <a:noFill/>
        </p:spPr>
        <p:txBody>
          <a:bodyPr wrap="square" rtlCol="0">
            <a:spAutoFit/>
          </a:bodyPr>
          <a:lstStyle/>
          <a:p>
            <a:r>
              <a:rPr lang="en-US" dirty="0"/>
              <a:t>The IFSC Authority has notified a regulatory framework for issuance and listing of various securities in IFSC:</a:t>
            </a:r>
          </a:p>
          <a:p>
            <a:endParaRPr lang="en-US" dirty="0"/>
          </a:p>
          <a:p>
            <a:pPr marL="285750" indent="-285750">
              <a:buFont typeface="Arial" panose="020B0604020202020204" pitchFamily="34" charset="0"/>
              <a:buChar char="•"/>
            </a:pPr>
            <a:r>
              <a:rPr lang="en-US" dirty="0">
                <a:latin typeface="Times New Roman"/>
                <a:cs typeface="Times New Roman"/>
              </a:rPr>
              <a:t>Initial</a:t>
            </a:r>
            <a:r>
              <a:rPr lang="en-US" spc="-58" dirty="0">
                <a:latin typeface="Times New Roman"/>
                <a:cs typeface="Times New Roman"/>
              </a:rPr>
              <a:t> </a:t>
            </a:r>
            <a:r>
              <a:rPr lang="en-US" dirty="0">
                <a:latin typeface="Times New Roman"/>
                <a:cs typeface="Times New Roman"/>
              </a:rPr>
              <a:t>public</a:t>
            </a:r>
            <a:r>
              <a:rPr lang="en-US" spc="-58" dirty="0">
                <a:latin typeface="Times New Roman"/>
                <a:cs typeface="Times New Roman"/>
              </a:rPr>
              <a:t> </a:t>
            </a:r>
            <a:r>
              <a:rPr lang="en-US" spc="-13" dirty="0">
                <a:latin typeface="Times New Roman"/>
                <a:cs typeface="Times New Roman"/>
              </a:rPr>
              <a:t>offer </a:t>
            </a:r>
            <a:r>
              <a:rPr lang="en-US" spc="-32" dirty="0">
                <a:latin typeface="Times New Roman"/>
                <a:cs typeface="Times New Roman"/>
              </a:rPr>
              <a:t>of</a:t>
            </a:r>
            <a:r>
              <a:rPr lang="en-US" spc="-64" dirty="0">
                <a:latin typeface="Times New Roman"/>
                <a:cs typeface="Times New Roman"/>
              </a:rPr>
              <a:t> </a:t>
            </a:r>
            <a:r>
              <a:rPr lang="en-US" spc="-13" dirty="0">
                <a:latin typeface="Times New Roman"/>
                <a:cs typeface="Times New Roman"/>
              </a:rPr>
              <a:t>specified </a:t>
            </a:r>
            <a:r>
              <a:rPr lang="en-US" dirty="0">
                <a:latin typeface="Times New Roman"/>
                <a:cs typeface="Times New Roman"/>
              </a:rPr>
              <a:t>securities</a:t>
            </a:r>
            <a:r>
              <a:rPr lang="en-US" spc="-58" dirty="0">
                <a:latin typeface="Times New Roman"/>
                <a:cs typeface="Times New Roman"/>
              </a:rPr>
              <a:t> </a:t>
            </a:r>
            <a:r>
              <a:rPr lang="en-US" spc="-13" dirty="0">
                <a:latin typeface="Times New Roman"/>
                <a:cs typeface="Times New Roman"/>
              </a:rPr>
              <a:t>by</a:t>
            </a:r>
            <a:r>
              <a:rPr lang="en-US" spc="-52" dirty="0">
                <a:latin typeface="Times New Roman"/>
                <a:cs typeface="Times New Roman"/>
              </a:rPr>
              <a:t> </a:t>
            </a:r>
            <a:r>
              <a:rPr lang="en-US" spc="-32" dirty="0">
                <a:latin typeface="Times New Roman"/>
                <a:cs typeface="Times New Roman"/>
              </a:rPr>
              <a:t>an</a:t>
            </a:r>
            <a:r>
              <a:rPr lang="en-US" dirty="0">
                <a:latin typeface="Times New Roman"/>
                <a:cs typeface="Times New Roman"/>
              </a:rPr>
              <a:t> unlisted</a:t>
            </a:r>
            <a:r>
              <a:rPr lang="en-US" spc="52" dirty="0">
                <a:latin typeface="Times New Roman"/>
                <a:cs typeface="Times New Roman"/>
              </a:rPr>
              <a:t> </a:t>
            </a:r>
            <a:r>
              <a:rPr lang="en-US" spc="-13" dirty="0">
                <a:latin typeface="Times New Roman"/>
                <a:cs typeface="Times New Roman"/>
              </a:rPr>
              <a:t>issuer</a:t>
            </a:r>
            <a:endParaRPr lang="en-US" dirty="0">
              <a:latin typeface="Times New Roman"/>
              <a:cs typeface="Times New Roman"/>
            </a:endParaRPr>
          </a:p>
          <a:p>
            <a:pPr marL="285750" indent="-285750">
              <a:buFont typeface="Arial" panose="020B0604020202020204" pitchFamily="34" charset="0"/>
              <a:buChar char="•"/>
            </a:pPr>
            <a:r>
              <a:rPr lang="en-US" dirty="0">
                <a:latin typeface="Times New Roman"/>
                <a:cs typeface="Times New Roman"/>
              </a:rPr>
              <a:t>Initial</a:t>
            </a:r>
            <a:r>
              <a:rPr lang="en-US" spc="-45" dirty="0">
                <a:latin typeface="Times New Roman"/>
                <a:cs typeface="Times New Roman"/>
              </a:rPr>
              <a:t> </a:t>
            </a:r>
            <a:r>
              <a:rPr lang="en-US" dirty="0">
                <a:latin typeface="Times New Roman"/>
                <a:cs typeface="Times New Roman"/>
              </a:rPr>
              <a:t>public</a:t>
            </a:r>
            <a:r>
              <a:rPr lang="en-US" spc="-45" dirty="0">
                <a:latin typeface="Times New Roman"/>
                <a:cs typeface="Times New Roman"/>
              </a:rPr>
              <a:t> </a:t>
            </a:r>
            <a:r>
              <a:rPr lang="en-US" spc="-25" dirty="0">
                <a:latin typeface="Times New Roman"/>
                <a:cs typeface="Times New Roman"/>
              </a:rPr>
              <a:t>offer</a:t>
            </a:r>
            <a:r>
              <a:rPr lang="en-US" spc="-38" dirty="0">
                <a:latin typeface="Times New Roman"/>
                <a:cs typeface="Times New Roman"/>
              </a:rPr>
              <a:t> </a:t>
            </a:r>
            <a:r>
              <a:rPr lang="en-US" spc="-32" dirty="0">
                <a:latin typeface="Times New Roman"/>
                <a:cs typeface="Times New Roman"/>
              </a:rPr>
              <a:t>of</a:t>
            </a:r>
            <a:r>
              <a:rPr lang="en-US" spc="-13" dirty="0">
                <a:latin typeface="Times New Roman"/>
                <a:cs typeface="Times New Roman"/>
              </a:rPr>
              <a:t> specified</a:t>
            </a:r>
            <a:r>
              <a:rPr lang="en-US" spc="-38" dirty="0">
                <a:latin typeface="Times New Roman"/>
                <a:cs typeface="Times New Roman"/>
              </a:rPr>
              <a:t> </a:t>
            </a:r>
            <a:r>
              <a:rPr lang="en-US" dirty="0">
                <a:latin typeface="Times New Roman"/>
                <a:cs typeface="Times New Roman"/>
              </a:rPr>
              <a:t>securities</a:t>
            </a:r>
            <a:r>
              <a:rPr lang="en-US" spc="-32" dirty="0">
                <a:latin typeface="Times New Roman"/>
                <a:cs typeface="Times New Roman"/>
              </a:rPr>
              <a:t> by</a:t>
            </a:r>
            <a:r>
              <a:rPr lang="en-US" dirty="0">
                <a:latin typeface="Times New Roman"/>
                <a:cs typeface="Times New Roman"/>
              </a:rPr>
              <a:t> a</a:t>
            </a:r>
            <a:r>
              <a:rPr lang="en-US" spc="-19" dirty="0">
                <a:latin typeface="Times New Roman"/>
                <a:cs typeface="Times New Roman"/>
              </a:rPr>
              <a:t> </a:t>
            </a:r>
            <a:r>
              <a:rPr lang="en-US" spc="-32" dirty="0">
                <a:latin typeface="Times New Roman"/>
                <a:cs typeface="Times New Roman"/>
              </a:rPr>
              <a:t>Special</a:t>
            </a:r>
            <a:r>
              <a:rPr lang="en-US" spc="-13" dirty="0">
                <a:latin typeface="Times New Roman"/>
                <a:cs typeface="Times New Roman"/>
              </a:rPr>
              <a:t> Purpose Acquisition</a:t>
            </a:r>
            <a:r>
              <a:rPr lang="en-US" spc="-71" dirty="0">
                <a:latin typeface="Times New Roman"/>
                <a:cs typeface="Times New Roman"/>
              </a:rPr>
              <a:t> </a:t>
            </a:r>
            <a:r>
              <a:rPr lang="en-US" spc="-13" dirty="0">
                <a:latin typeface="Times New Roman"/>
                <a:cs typeface="Times New Roman"/>
              </a:rPr>
              <a:t>Company</a:t>
            </a:r>
          </a:p>
          <a:p>
            <a:pPr marL="285750" indent="-285750">
              <a:buFont typeface="Arial" panose="020B0604020202020204" pitchFamily="34" charset="0"/>
              <a:buChar char="•"/>
            </a:pPr>
            <a:r>
              <a:rPr lang="en-US" spc="-13" dirty="0">
                <a:latin typeface="Times New Roman"/>
                <a:cs typeface="Times New Roman"/>
              </a:rPr>
              <a:t>Listing</a:t>
            </a:r>
            <a:r>
              <a:rPr lang="en-US" spc="-64" dirty="0">
                <a:latin typeface="Times New Roman"/>
                <a:cs typeface="Times New Roman"/>
              </a:rPr>
              <a:t> </a:t>
            </a:r>
            <a:r>
              <a:rPr lang="en-US" spc="-32" dirty="0">
                <a:latin typeface="Times New Roman"/>
                <a:cs typeface="Times New Roman"/>
              </a:rPr>
              <a:t>of</a:t>
            </a:r>
            <a:r>
              <a:rPr lang="en-US" spc="-58" dirty="0">
                <a:latin typeface="Times New Roman"/>
                <a:cs typeface="Times New Roman"/>
              </a:rPr>
              <a:t> </a:t>
            </a:r>
            <a:r>
              <a:rPr lang="en-US" spc="-13" dirty="0">
                <a:latin typeface="Times New Roman"/>
                <a:cs typeface="Times New Roman"/>
              </a:rPr>
              <a:t>specified </a:t>
            </a:r>
            <a:r>
              <a:rPr lang="en-US" dirty="0">
                <a:latin typeface="Times New Roman"/>
                <a:cs typeface="Times New Roman"/>
              </a:rPr>
              <a:t>securities</a:t>
            </a:r>
            <a:r>
              <a:rPr lang="en-US" spc="-58" dirty="0">
                <a:latin typeface="Times New Roman"/>
                <a:cs typeface="Times New Roman"/>
              </a:rPr>
              <a:t> </a:t>
            </a:r>
            <a:r>
              <a:rPr lang="en-US" spc="-13" dirty="0">
                <a:latin typeface="Times New Roman"/>
                <a:cs typeface="Times New Roman"/>
              </a:rPr>
              <a:t>by</a:t>
            </a:r>
            <a:r>
              <a:rPr lang="en-US" spc="-52" dirty="0">
                <a:latin typeface="Times New Roman"/>
                <a:cs typeface="Times New Roman"/>
              </a:rPr>
              <a:t> </a:t>
            </a:r>
            <a:r>
              <a:rPr lang="en-US" spc="-64" dirty="0">
                <a:latin typeface="Times New Roman"/>
                <a:cs typeface="Times New Roman"/>
              </a:rPr>
              <a:t>a</a:t>
            </a:r>
            <a:r>
              <a:rPr lang="en-US" dirty="0">
                <a:latin typeface="Times New Roman"/>
                <a:cs typeface="Times New Roman"/>
              </a:rPr>
              <a:t> start-up</a:t>
            </a:r>
            <a:r>
              <a:rPr lang="en-US" spc="186" dirty="0">
                <a:latin typeface="Times New Roman"/>
                <a:cs typeface="Times New Roman"/>
              </a:rPr>
              <a:t> </a:t>
            </a:r>
            <a:r>
              <a:rPr lang="en-US" spc="-13" dirty="0">
                <a:latin typeface="Times New Roman"/>
                <a:cs typeface="Times New Roman"/>
              </a:rPr>
              <a:t>company </a:t>
            </a:r>
            <a:r>
              <a:rPr lang="en-US" dirty="0">
                <a:latin typeface="Times New Roman"/>
                <a:cs typeface="Times New Roman"/>
              </a:rPr>
              <a:t>or</a:t>
            </a:r>
            <a:r>
              <a:rPr lang="en-US" spc="-52" dirty="0">
                <a:latin typeface="Times New Roman"/>
                <a:cs typeface="Times New Roman"/>
              </a:rPr>
              <a:t> </a:t>
            </a:r>
            <a:r>
              <a:rPr lang="en-US" dirty="0">
                <a:latin typeface="Times New Roman"/>
                <a:cs typeface="Times New Roman"/>
              </a:rPr>
              <a:t>a</a:t>
            </a:r>
            <a:r>
              <a:rPr lang="en-US" spc="-45" dirty="0">
                <a:latin typeface="Times New Roman"/>
                <a:cs typeface="Times New Roman"/>
              </a:rPr>
              <a:t> </a:t>
            </a:r>
            <a:r>
              <a:rPr lang="en-US" spc="-32" dirty="0">
                <a:latin typeface="Times New Roman"/>
                <a:cs typeface="Times New Roman"/>
              </a:rPr>
              <a:t>SME</a:t>
            </a:r>
          </a:p>
          <a:p>
            <a:pPr marL="285750" indent="-285750">
              <a:buFont typeface="Arial" panose="020B0604020202020204" pitchFamily="34" charset="0"/>
              <a:buChar char="•"/>
            </a:pPr>
            <a:r>
              <a:rPr lang="en-IN" spc="-13" dirty="0">
                <a:latin typeface="Times New Roman"/>
                <a:cs typeface="Times New Roman"/>
              </a:rPr>
              <a:t>Listing</a:t>
            </a:r>
            <a:r>
              <a:rPr lang="en-IN" spc="-71" dirty="0">
                <a:latin typeface="Times New Roman"/>
                <a:cs typeface="Times New Roman"/>
              </a:rPr>
              <a:t> </a:t>
            </a:r>
            <a:r>
              <a:rPr lang="en-IN" spc="-32" dirty="0">
                <a:latin typeface="Times New Roman"/>
                <a:cs typeface="Times New Roman"/>
              </a:rPr>
              <a:t>of</a:t>
            </a:r>
            <a:r>
              <a:rPr lang="en-IN" dirty="0">
                <a:latin typeface="Times New Roman"/>
                <a:cs typeface="Times New Roman"/>
              </a:rPr>
              <a:t> depository</a:t>
            </a:r>
            <a:r>
              <a:rPr lang="en-IN" spc="-13" dirty="0">
                <a:latin typeface="Times New Roman"/>
                <a:cs typeface="Times New Roman"/>
              </a:rPr>
              <a:t> receipts</a:t>
            </a:r>
            <a:endParaRPr lang="en-IN" dirty="0">
              <a:latin typeface="Times New Roman"/>
              <a:cs typeface="Times New Roman"/>
            </a:endParaRPr>
          </a:p>
          <a:p>
            <a:pPr marL="285750" indent="-285750">
              <a:buFont typeface="Arial" panose="020B0604020202020204" pitchFamily="34" charset="0"/>
              <a:buChar char="•"/>
            </a:pPr>
            <a:r>
              <a:rPr lang="en-IN" spc="-13" dirty="0">
                <a:latin typeface="Times New Roman"/>
                <a:cs typeface="Times New Roman"/>
              </a:rPr>
              <a:t>Secondary</a:t>
            </a:r>
            <a:r>
              <a:rPr lang="en-IN" spc="-32" dirty="0">
                <a:latin typeface="Times New Roman"/>
                <a:cs typeface="Times New Roman"/>
              </a:rPr>
              <a:t> </a:t>
            </a:r>
            <a:r>
              <a:rPr lang="en-IN" spc="-13" dirty="0">
                <a:latin typeface="Times New Roman"/>
                <a:cs typeface="Times New Roman"/>
              </a:rPr>
              <a:t>listing</a:t>
            </a:r>
            <a:endParaRPr lang="en-IN" dirty="0">
              <a:latin typeface="Times New Roman"/>
              <a:cs typeface="Times New Roman"/>
            </a:endParaRPr>
          </a:p>
          <a:p>
            <a:pPr marL="285750" indent="-285750">
              <a:buFont typeface="Arial" panose="020B0604020202020204" pitchFamily="34" charset="0"/>
              <a:buChar char="•"/>
            </a:pPr>
            <a:r>
              <a:rPr lang="en-US" spc="-13" dirty="0">
                <a:latin typeface="Times New Roman"/>
                <a:cs typeface="Times New Roman"/>
              </a:rPr>
              <a:t>Listing</a:t>
            </a:r>
            <a:r>
              <a:rPr lang="en-US" spc="-64" dirty="0">
                <a:latin typeface="Times New Roman"/>
                <a:cs typeface="Times New Roman"/>
              </a:rPr>
              <a:t> </a:t>
            </a:r>
            <a:r>
              <a:rPr lang="en-US" spc="-32" dirty="0">
                <a:latin typeface="Times New Roman"/>
                <a:cs typeface="Times New Roman"/>
              </a:rPr>
              <a:t>of</a:t>
            </a:r>
            <a:r>
              <a:rPr lang="en-US" spc="-58" dirty="0">
                <a:latin typeface="Times New Roman"/>
                <a:cs typeface="Times New Roman"/>
              </a:rPr>
              <a:t> </a:t>
            </a:r>
            <a:r>
              <a:rPr lang="en-US" spc="-83" dirty="0">
                <a:latin typeface="Times New Roman"/>
                <a:cs typeface="Times New Roman"/>
              </a:rPr>
              <a:t>ESG</a:t>
            </a:r>
            <a:r>
              <a:rPr lang="en-US" spc="-13" dirty="0">
                <a:latin typeface="Times New Roman"/>
                <a:cs typeface="Times New Roman"/>
              </a:rPr>
              <a:t> focused</a:t>
            </a:r>
            <a:r>
              <a:rPr lang="en-US" spc="-6" dirty="0">
                <a:latin typeface="Times New Roman"/>
                <a:cs typeface="Times New Roman"/>
              </a:rPr>
              <a:t> </a:t>
            </a:r>
            <a:r>
              <a:rPr lang="en-US" spc="-25" dirty="0">
                <a:latin typeface="Times New Roman"/>
                <a:cs typeface="Times New Roman"/>
              </a:rPr>
              <a:t>debt </a:t>
            </a:r>
            <a:r>
              <a:rPr lang="en-US" spc="-13" dirty="0">
                <a:latin typeface="Times New Roman"/>
                <a:cs typeface="Times New Roman"/>
              </a:rPr>
              <a:t>securities</a:t>
            </a:r>
            <a:endParaRPr lang="en-US" dirty="0">
              <a:latin typeface="Times New Roman"/>
              <a:cs typeface="Times New Roman"/>
            </a:endParaRPr>
          </a:p>
          <a:p>
            <a:pPr marL="285750" indent="-285750">
              <a:buFont typeface="Arial" panose="020B0604020202020204" pitchFamily="34" charset="0"/>
              <a:buChar char="•"/>
            </a:pPr>
            <a:r>
              <a:rPr lang="en-US" spc="-13" dirty="0">
                <a:latin typeface="Times New Roman"/>
                <a:cs typeface="Times New Roman"/>
              </a:rPr>
              <a:t>Listing</a:t>
            </a:r>
            <a:r>
              <a:rPr lang="en-US" spc="-64" dirty="0">
                <a:latin typeface="Times New Roman"/>
                <a:cs typeface="Times New Roman"/>
              </a:rPr>
              <a:t> </a:t>
            </a:r>
            <a:r>
              <a:rPr lang="en-US" spc="-32" dirty="0">
                <a:latin typeface="Times New Roman"/>
                <a:cs typeface="Times New Roman"/>
              </a:rPr>
              <a:t>of</a:t>
            </a:r>
            <a:r>
              <a:rPr lang="en-US" spc="-58" dirty="0">
                <a:latin typeface="Times New Roman"/>
                <a:cs typeface="Times New Roman"/>
              </a:rPr>
              <a:t> </a:t>
            </a:r>
            <a:r>
              <a:rPr lang="en-US" spc="-25" dirty="0">
                <a:latin typeface="Times New Roman"/>
                <a:cs typeface="Times New Roman"/>
              </a:rPr>
              <a:t>debt </a:t>
            </a:r>
            <a:r>
              <a:rPr lang="en-US" spc="-13" dirty="0">
                <a:latin typeface="Times New Roman"/>
                <a:cs typeface="Times New Roman"/>
              </a:rPr>
              <a:t>securities </a:t>
            </a:r>
            <a:r>
              <a:rPr lang="en-US" dirty="0">
                <a:latin typeface="Times New Roman"/>
                <a:cs typeface="Times New Roman"/>
              </a:rPr>
              <a:t>(including</a:t>
            </a:r>
            <a:r>
              <a:rPr lang="en-US" spc="-13" dirty="0">
                <a:latin typeface="Times New Roman"/>
                <a:cs typeface="Times New Roman"/>
              </a:rPr>
              <a:t> </a:t>
            </a:r>
            <a:r>
              <a:rPr lang="en-US" spc="-103" dirty="0">
                <a:latin typeface="Times New Roman"/>
                <a:cs typeface="Times New Roman"/>
              </a:rPr>
              <a:t>SMART</a:t>
            </a:r>
            <a:r>
              <a:rPr lang="en-US" spc="643" dirty="0">
                <a:latin typeface="Times New Roman"/>
                <a:cs typeface="Times New Roman"/>
              </a:rPr>
              <a:t> </a:t>
            </a:r>
            <a:r>
              <a:rPr lang="en-US" spc="-32" dirty="0">
                <a:latin typeface="Times New Roman"/>
                <a:cs typeface="Times New Roman"/>
              </a:rPr>
              <a:t>City</a:t>
            </a:r>
            <a:r>
              <a:rPr lang="en-US" spc="-52" dirty="0">
                <a:latin typeface="Times New Roman"/>
                <a:cs typeface="Times New Roman"/>
              </a:rPr>
              <a:t> </a:t>
            </a:r>
            <a:r>
              <a:rPr lang="en-US" spc="-13" dirty="0">
                <a:latin typeface="Times New Roman"/>
                <a:cs typeface="Times New Roman"/>
              </a:rPr>
              <a:t>bonds</a:t>
            </a:r>
            <a:endParaRPr lang="en-US" dirty="0">
              <a:latin typeface="Times New Roman"/>
              <a:cs typeface="Times New Roman"/>
            </a:endParaRPr>
          </a:p>
          <a:p>
            <a:endParaRPr lang="en-US" sz="1400" dirty="0">
              <a:latin typeface="Times New Roman"/>
              <a:cs typeface="Times New Roman"/>
            </a:endParaRPr>
          </a:p>
          <a:p>
            <a:endParaRPr lang="en-US" sz="1400" dirty="0">
              <a:latin typeface="Times New Roman"/>
              <a:cs typeface="Times New Roman"/>
            </a:endParaRPr>
          </a:p>
          <a:p>
            <a:endParaRPr lang="en-US" sz="1400" dirty="0"/>
          </a:p>
          <a:p>
            <a:endParaRPr lang="en-US" sz="1400" dirty="0"/>
          </a:p>
          <a:p>
            <a:endParaRPr lang="en-US" sz="1400" dirty="0"/>
          </a:p>
          <a:p>
            <a:endParaRPr lang="en-IN" sz="1400" dirty="0"/>
          </a:p>
        </p:txBody>
      </p:sp>
    </p:spTree>
    <p:extLst>
      <p:ext uri="{BB962C8B-B14F-4D97-AF65-F5344CB8AC3E}">
        <p14:creationId xmlns:p14="http://schemas.microsoft.com/office/powerpoint/2010/main" val="26576250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4A606-0609-4FBE-112B-80ED654BA833}"/>
            </a:ext>
          </a:extLst>
        </p:cNvPr>
        <p:cNvGrpSpPr/>
        <p:nvPr/>
      </p:nvGrpSpPr>
      <p:grpSpPr>
        <a:xfrm>
          <a:off x="0" y="0"/>
          <a:ext cx="0" cy="0"/>
          <a:chOff x="0" y="0"/>
          <a:chExt cx="0" cy="0"/>
        </a:xfrm>
      </p:grpSpPr>
      <p:sp>
        <p:nvSpPr>
          <p:cNvPr id="45" name="object 45">
            <a:extLst>
              <a:ext uri="{FF2B5EF4-FFF2-40B4-BE49-F238E27FC236}">
                <a16:creationId xmlns:a16="http://schemas.microsoft.com/office/drawing/2014/main" id="{4FE66BA7-A637-D6A1-6323-31DE1B933AE2}"/>
              </a:ext>
            </a:extLst>
          </p:cNvPr>
          <p:cNvSpPr txBox="1"/>
          <p:nvPr/>
        </p:nvSpPr>
        <p:spPr>
          <a:xfrm>
            <a:off x="682407" y="436067"/>
            <a:ext cx="7542519" cy="495368"/>
          </a:xfrm>
          <a:prstGeom prst="rect">
            <a:avLst/>
          </a:prstGeom>
        </p:spPr>
        <p:txBody>
          <a:bodyPr vert="horz" wrap="square" lIns="0" tIns="177077" rIns="0" bIns="0" rtlCol="0">
            <a:spAutoFit/>
          </a:bodyPr>
          <a:lstStyle/>
          <a:p>
            <a:pPr marL="16321">
              <a:spcBef>
                <a:spcPts val="1459"/>
              </a:spcBef>
            </a:pPr>
            <a:r>
              <a:rPr sz="2057" b="1" spc="-13" dirty="0">
                <a:solidFill>
                  <a:srgbClr val="EB8B00"/>
                </a:solidFill>
                <a:latin typeface="Times New Roman"/>
                <a:cs typeface="Times New Roman"/>
              </a:rPr>
              <a:t>Eligibility criteria</a:t>
            </a:r>
            <a:r>
              <a:rPr lang="en-IN" sz="2057" b="1" spc="-13" dirty="0">
                <a:solidFill>
                  <a:srgbClr val="EB8B00"/>
                </a:solidFill>
                <a:latin typeface="Times New Roman"/>
                <a:cs typeface="Times New Roman"/>
              </a:rPr>
              <a:t> – Issuance &amp; Listing</a:t>
            </a:r>
            <a:endParaRPr sz="2057" b="1" spc="-13" dirty="0">
              <a:solidFill>
                <a:srgbClr val="EB8B00"/>
              </a:solidFill>
              <a:latin typeface="Times New Roman"/>
              <a:cs typeface="Times New Roman"/>
            </a:endParaRPr>
          </a:p>
        </p:txBody>
      </p:sp>
      <p:grpSp>
        <p:nvGrpSpPr>
          <p:cNvPr id="51" name="Group 50">
            <a:extLst>
              <a:ext uri="{FF2B5EF4-FFF2-40B4-BE49-F238E27FC236}">
                <a16:creationId xmlns:a16="http://schemas.microsoft.com/office/drawing/2014/main" id="{A0E86220-AC8B-4B9E-03A3-E17CF95F14FA}"/>
              </a:ext>
            </a:extLst>
          </p:cNvPr>
          <p:cNvGrpSpPr/>
          <p:nvPr/>
        </p:nvGrpSpPr>
        <p:grpSpPr>
          <a:xfrm>
            <a:off x="1113177" y="1416697"/>
            <a:ext cx="10447452" cy="1475794"/>
            <a:chOff x="992811" y="1416696"/>
            <a:chExt cx="7947936" cy="1635963"/>
          </a:xfrm>
        </p:grpSpPr>
        <p:sp>
          <p:nvSpPr>
            <p:cNvPr id="46" name="object 46">
              <a:extLst>
                <a:ext uri="{FF2B5EF4-FFF2-40B4-BE49-F238E27FC236}">
                  <a16:creationId xmlns:a16="http://schemas.microsoft.com/office/drawing/2014/main" id="{53E70731-F4C9-F96C-CF2A-5F3CCC1F6A9E}"/>
                </a:ext>
              </a:extLst>
            </p:cNvPr>
            <p:cNvSpPr txBox="1"/>
            <p:nvPr/>
          </p:nvSpPr>
          <p:spPr>
            <a:xfrm>
              <a:off x="992811" y="1430249"/>
              <a:ext cx="3354679" cy="1089403"/>
            </a:xfrm>
            <a:prstGeom prst="rect">
              <a:avLst/>
            </a:prstGeom>
          </p:spPr>
          <p:txBody>
            <a:bodyPr vert="horz" wrap="square" lIns="0" tIns="16321" rIns="0" bIns="0" rtlCol="0">
              <a:spAutoFit/>
            </a:bodyPr>
            <a:lstStyle/>
            <a:p>
              <a:pPr marL="16321" marR="6528">
                <a:lnSpc>
                  <a:spcPct val="111100"/>
                </a:lnSpc>
                <a:spcBef>
                  <a:spcPts val="129"/>
                </a:spcBef>
              </a:pPr>
              <a:r>
                <a:rPr sz="1600" dirty="0">
                  <a:latin typeface="Times New Roman"/>
                  <a:cs typeface="Times New Roman"/>
                </a:rPr>
                <a:t>Companies</a:t>
              </a:r>
              <a:r>
                <a:rPr sz="1600" spc="109" dirty="0">
                  <a:latin typeface="Times New Roman"/>
                  <a:cs typeface="Times New Roman"/>
                </a:rPr>
                <a:t> </a:t>
              </a:r>
              <a:r>
                <a:rPr sz="1600" dirty="0">
                  <a:latin typeface="Times New Roman"/>
                  <a:cs typeface="Times New Roman"/>
                </a:rPr>
                <a:t>incorporated</a:t>
              </a:r>
              <a:r>
                <a:rPr sz="1600" spc="109" dirty="0">
                  <a:latin typeface="Times New Roman"/>
                  <a:cs typeface="Times New Roman"/>
                </a:rPr>
                <a:t> </a:t>
              </a:r>
              <a:r>
                <a:rPr sz="1600" dirty="0">
                  <a:latin typeface="Times New Roman"/>
                  <a:cs typeface="Times New Roman"/>
                </a:rPr>
                <a:t>in</a:t>
              </a:r>
              <a:r>
                <a:rPr sz="1600" spc="109" dirty="0">
                  <a:latin typeface="Times New Roman"/>
                  <a:cs typeface="Times New Roman"/>
                </a:rPr>
                <a:t> </a:t>
              </a:r>
              <a:r>
                <a:rPr sz="1600" spc="-52" dirty="0">
                  <a:latin typeface="Times New Roman"/>
                  <a:cs typeface="Times New Roman"/>
                </a:rPr>
                <a:t>IFSC</a:t>
              </a:r>
              <a:r>
                <a:rPr sz="1600" spc="109" dirty="0">
                  <a:latin typeface="Times New Roman"/>
                  <a:cs typeface="Times New Roman"/>
                </a:rPr>
                <a:t> </a:t>
              </a:r>
              <a:r>
                <a:rPr sz="1600" spc="77" dirty="0">
                  <a:latin typeface="Times New Roman"/>
                  <a:cs typeface="Times New Roman"/>
                </a:rPr>
                <a:t>/</a:t>
              </a:r>
              <a:r>
                <a:rPr sz="1600" spc="109" dirty="0">
                  <a:latin typeface="Times New Roman"/>
                  <a:cs typeface="Times New Roman"/>
                </a:rPr>
                <a:t> </a:t>
              </a:r>
              <a:r>
                <a:rPr sz="1600" dirty="0">
                  <a:latin typeface="Times New Roman"/>
                  <a:cs typeface="Times New Roman"/>
                </a:rPr>
                <a:t>India</a:t>
              </a:r>
              <a:r>
                <a:rPr sz="1600" spc="109" dirty="0">
                  <a:latin typeface="Times New Roman"/>
                  <a:cs typeface="Times New Roman"/>
                </a:rPr>
                <a:t> </a:t>
              </a:r>
              <a:r>
                <a:rPr sz="1600" spc="77" dirty="0">
                  <a:latin typeface="Times New Roman"/>
                  <a:cs typeface="Times New Roman"/>
                </a:rPr>
                <a:t>/</a:t>
              </a:r>
              <a:r>
                <a:rPr sz="1600" spc="109" dirty="0">
                  <a:latin typeface="Times New Roman"/>
                  <a:cs typeface="Times New Roman"/>
                </a:rPr>
                <a:t> </a:t>
              </a:r>
              <a:r>
                <a:rPr sz="1600" dirty="0">
                  <a:latin typeface="Times New Roman"/>
                  <a:cs typeface="Times New Roman"/>
                </a:rPr>
                <a:t>foreign</a:t>
              </a:r>
              <a:r>
                <a:rPr sz="1600" spc="109" dirty="0">
                  <a:latin typeface="Times New Roman"/>
                  <a:cs typeface="Times New Roman"/>
                </a:rPr>
                <a:t> </a:t>
              </a:r>
              <a:r>
                <a:rPr sz="1600" spc="-13" dirty="0">
                  <a:latin typeface="Times New Roman"/>
                  <a:cs typeface="Times New Roman"/>
                </a:rPr>
                <a:t>jurisdiction</a:t>
              </a:r>
              <a:r>
                <a:rPr sz="1600" spc="643" dirty="0">
                  <a:latin typeface="Times New Roman"/>
                  <a:cs typeface="Times New Roman"/>
                </a:rPr>
                <a:t> </a:t>
              </a:r>
              <a:r>
                <a:rPr sz="1600" dirty="0">
                  <a:latin typeface="Times New Roman"/>
                  <a:cs typeface="Times New Roman"/>
                </a:rPr>
                <a:t>are</a:t>
              </a:r>
              <a:r>
                <a:rPr sz="1600" spc="-32" dirty="0">
                  <a:latin typeface="Times New Roman"/>
                  <a:cs typeface="Times New Roman"/>
                </a:rPr>
                <a:t> </a:t>
              </a:r>
              <a:r>
                <a:rPr sz="1600" spc="-13" dirty="0">
                  <a:latin typeface="Times New Roman"/>
                  <a:cs typeface="Times New Roman"/>
                </a:rPr>
                <a:t>eligible</a:t>
              </a:r>
              <a:r>
                <a:rPr sz="1600" spc="-32" dirty="0">
                  <a:latin typeface="Times New Roman"/>
                  <a:cs typeface="Times New Roman"/>
                </a:rPr>
                <a:t> </a:t>
              </a:r>
              <a:r>
                <a:rPr sz="1600" dirty="0">
                  <a:latin typeface="Times New Roman"/>
                  <a:cs typeface="Times New Roman"/>
                </a:rPr>
                <a:t>to</a:t>
              </a:r>
              <a:r>
                <a:rPr sz="1600" spc="-25" dirty="0">
                  <a:latin typeface="Times New Roman"/>
                  <a:cs typeface="Times New Roman"/>
                </a:rPr>
                <a:t> </a:t>
              </a:r>
              <a:r>
                <a:rPr sz="1600" dirty="0">
                  <a:latin typeface="Times New Roman"/>
                  <a:cs typeface="Times New Roman"/>
                </a:rPr>
                <a:t>list</a:t>
              </a:r>
              <a:r>
                <a:rPr sz="1600" spc="-32" dirty="0">
                  <a:latin typeface="Times New Roman"/>
                  <a:cs typeface="Times New Roman"/>
                </a:rPr>
                <a:t> </a:t>
              </a:r>
              <a:r>
                <a:rPr sz="1600" dirty="0">
                  <a:latin typeface="Times New Roman"/>
                  <a:cs typeface="Times New Roman"/>
                </a:rPr>
                <a:t>their</a:t>
              </a:r>
              <a:r>
                <a:rPr sz="1600" spc="-32" dirty="0">
                  <a:latin typeface="Times New Roman"/>
                  <a:cs typeface="Times New Roman"/>
                </a:rPr>
                <a:t> </a:t>
              </a:r>
              <a:r>
                <a:rPr sz="1600" dirty="0">
                  <a:latin typeface="Times New Roman"/>
                  <a:cs typeface="Times New Roman"/>
                </a:rPr>
                <a:t>securities</a:t>
              </a:r>
              <a:r>
                <a:rPr sz="1600" spc="-25" dirty="0">
                  <a:latin typeface="Times New Roman"/>
                  <a:cs typeface="Times New Roman"/>
                </a:rPr>
                <a:t> </a:t>
              </a:r>
              <a:r>
                <a:rPr sz="1600" dirty="0">
                  <a:latin typeface="Times New Roman"/>
                  <a:cs typeface="Times New Roman"/>
                </a:rPr>
                <a:t>in</a:t>
              </a:r>
              <a:r>
                <a:rPr sz="1600" spc="-32" dirty="0">
                  <a:latin typeface="Times New Roman"/>
                  <a:cs typeface="Times New Roman"/>
                </a:rPr>
                <a:t> </a:t>
              </a:r>
              <a:r>
                <a:rPr sz="1600" spc="-77" dirty="0">
                  <a:latin typeface="Times New Roman"/>
                  <a:cs typeface="Times New Roman"/>
                </a:rPr>
                <a:t>GIFT</a:t>
              </a:r>
              <a:r>
                <a:rPr sz="1600" spc="-25" dirty="0">
                  <a:latin typeface="Times New Roman"/>
                  <a:cs typeface="Times New Roman"/>
                </a:rPr>
                <a:t> </a:t>
              </a:r>
              <a:r>
                <a:rPr sz="1600" spc="-83" dirty="0">
                  <a:latin typeface="Times New Roman"/>
                  <a:cs typeface="Times New Roman"/>
                </a:rPr>
                <a:t>IFSC</a:t>
              </a:r>
              <a:r>
                <a:rPr sz="1600" spc="-32" dirty="0">
                  <a:latin typeface="Times New Roman"/>
                  <a:cs typeface="Times New Roman"/>
                </a:rPr>
                <a:t> </a:t>
              </a:r>
              <a:r>
                <a:rPr sz="1600" dirty="0">
                  <a:latin typeface="Times New Roman"/>
                  <a:cs typeface="Times New Roman"/>
                </a:rPr>
                <a:t>stock</a:t>
              </a:r>
              <a:r>
                <a:rPr sz="1600" spc="-32" dirty="0">
                  <a:latin typeface="Times New Roman"/>
                  <a:cs typeface="Times New Roman"/>
                </a:rPr>
                <a:t> </a:t>
              </a:r>
              <a:r>
                <a:rPr sz="1600" spc="-13" dirty="0">
                  <a:latin typeface="Times New Roman"/>
                  <a:cs typeface="Times New Roman"/>
                </a:rPr>
                <a:t>exchanges</a:t>
              </a:r>
              <a:endParaRPr sz="1600" dirty="0">
                <a:latin typeface="Times New Roman"/>
                <a:cs typeface="Times New Roman"/>
              </a:endParaRPr>
            </a:p>
          </p:txBody>
        </p:sp>
        <p:sp>
          <p:nvSpPr>
            <p:cNvPr id="47" name="object 47">
              <a:extLst>
                <a:ext uri="{FF2B5EF4-FFF2-40B4-BE49-F238E27FC236}">
                  <a16:creationId xmlns:a16="http://schemas.microsoft.com/office/drawing/2014/main" id="{F77FD8BA-B1A1-56EB-B604-2701F99E72EC}"/>
                </a:ext>
              </a:extLst>
            </p:cNvPr>
            <p:cNvSpPr txBox="1"/>
            <p:nvPr/>
          </p:nvSpPr>
          <p:spPr>
            <a:xfrm>
              <a:off x="5071973" y="1416696"/>
              <a:ext cx="3868774" cy="1635963"/>
            </a:xfrm>
            <a:prstGeom prst="rect">
              <a:avLst/>
            </a:prstGeom>
          </p:spPr>
          <p:txBody>
            <a:bodyPr vert="horz" wrap="square" lIns="0" tIns="16321" rIns="0" bIns="0" rtlCol="0">
              <a:spAutoFit/>
            </a:bodyPr>
            <a:lstStyle/>
            <a:p>
              <a:pPr marL="16321" marR="6528" algn="just">
                <a:lnSpc>
                  <a:spcPct val="111100"/>
                </a:lnSpc>
                <a:spcBef>
                  <a:spcPts val="129"/>
                </a:spcBef>
              </a:pPr>
              <a:r>
                <a:rPr sz="1600" dirty="0">
                  <a:latin typeface="Times New Roman"/>
                  <a:cs typeface="Times New Roman"/>
                </a:rPr>
                <a:t>Various</a:t>
              </a:r>
              <a:r>
                <a:rPr sz="1600" spc="578" dirty="0">
                  <a:latin typeface="Times New Roman"/>
                  <a:cs typeface="Times New Roman"/>
                </a:rPr>
                <a:t> </a:t>
              </a:r>
              <a:r>
                <a:rPr sz="1600" dirty="0">
                  <a:latin typeface="Times New Roman"/>
                  <a:cs typeface="Times New Roman"/>
                </a:rPr>
                <a:t>other</a:t>
              </a:r>
              <a:r>
                <a:rPr sz="1600" spc="578" dirty="0">
                  <a:latin typeface="Times New Roman"/>
                  <a:cs typeface="Times New Roman"/>
                </a:rPr>
                <a:t> </a:t>
              </a:r>
              <a:r>
                <a:rPr sz="1600" dirty="0">
                  <a:latin typeface="Times New Roman"/>
                  <a:cs typeface="Times New Roman"/>
                </a:rPr>
                <a:t>entities</a:t>
              </a:r>
              <a:r>
                <a:rPr sz="1600" spc="578" dirty="0">
                  <a:latin typeface="Times New Roman"/>
                  <a:cs typeface="Times New Roman"/>
                </a:rPr>
                <a:t> </a:t>
              </a:r>
              <a:r>
                <a:rPr sz="1600" dirty="0">
                  <a:latin typeface="Times New Roman"/>
                  <a:cs typeface="Times New Roman"/>
                </a:rPr>
                <a:t>like</a:t>
              </a:r>
              <a:r>
                <a:rPr sz="1600" spc="578" dirty="0">
                  <a:latin typeface="Times New Roman"/>
                  <a:cs typeface="Times New Roman"/>
                </a:rPr>
                <a:t> </a:t>
              </a:r>
              <a:r>
                <a:rPr sz="1600" dirty="0">
                  <a:latin typeface="Times New Roman"/>
                  <a:cs typeface="Times New Roman"/>
                </a:rPr>
                <a:t>multilateral</a:t>
              </a:r>
              <a:r>
                <a:rPr sz="1600" spc="578" dirty="0">
                  <a:latin typeface="Times New Roman"/>
                  <a:cs typeface="Times New Roman"/>
                </a:rPr>
                <a:t> </a:t>
              </a:r>
              <a:r>
                <a:rPr sz="1600" dirty="0">
                  <a:latin typeface="Times New Roman"/>
                  <a:cs typeface="Times New Roman"/>
                </a:rPr>
                <a:t>institutions,</a:t>
              </a:r>
              <a:r>
                <a:rPr sz="1600" spc="578" dirty="0">
                  <a:latin typeface="Times New Roman"/>
                  <a:cs typeface="Times New Roman"/>
                </a:rPr>
                <a:t> </a:t>
              </a:r>
              <a:r>
                <a:rPr sz="1600" spc="-13" dirty="0">
                  <a:latin typeface="Times New Roman"/>
                  <a:cs typeface="Times New Roman"/>
                </a:rPr>
                <a:t>municipality/</a:t>
              </a:r>
              <a:r>
                <a:rPr sz="1600" spc="643" dirty="0">
                  <a:latin typeface="Times New Roman"/>
                  <a:cs typeface="Times New Roman"/>
                </a:rPr>
                <a:t> </a:t>
              </a:r>
              <a:r>
                <a:rPr sz="1600" dirty="0">
                  <a:latin typeface="Times New Roman"/>
                  <a:cs typeface="Times New Roman"/>
                </a:rPr>
                <a:t>statutory</a:t>
              </a:r>
              <a:r>
                <a:rPr sz="1600" spc="25" dirty="0">
                  <a:latin typeface="Times New Roman"/>
                  <a:cs typeface="Times New Roman"/>
                </a:rPr>
                <a:t> </a:t>
              </a:r>
              <a:r>
                <a:rPr sz="1600" dirty="0">
                  <a:latin typeface="Times New Roman"/>
                  <a:cs typeface="Times New Roman"/>
                </a:rPr>
                <a:t>bodies</a:t>
              </a:r>
              <a:r>
                <a:rPr sz="1600" spc="32" dirty="0">
                  <a:latin typeface="Times New Roman"/>
                  <a:cs typeface="Times New Roman"/>
                </a:rPr>
                <a:t> </a:t>
              </a:r>
              <a:r>
                <a:rPr sz="1600" dirty="0">
                  <a:latin typeface="Times New Roman"/>
                  <a:cs typeface="Times New Roman"/>
                </a:rPr>
                <a:t>established</a:t>
              </a:r>
              <a:r>
                <a:rPr sz="1600" spc="32" dirty="0">
                  <a:latin typeface="Times New Roman"/>
                  <a:cs typeface="Times New Roman"/>
                </a:rPr>
                <a:t> </a:t>
              </a:r>
              <a:r>
                <a:rPr sz="1600" dirty="0">
                  <a:latin typeface="Times New Roman"/>
                  <a:cs typeface="Times New Roman"/>
                </a:rPr>
                <a:t>under</a:t>
              </a:r>
              <a:r>
                <a:rPr sz="1600" spc="32" dirty="0">
                  <a:latin typeface="Times New Roman"/>
                  <a:cs typeface="Times New Roman"/>
                </a:rPr>
                <a:t> </a:t>
              </a:r>
              <a:r>
                <a:rPr sz="1600" dirty="0">
                  <a:latin typeface="Times New Roman"/>
                  <a:cs typeface="Times New Roman"/>
                </a:rPr>
                <a:t>Central</a:t>
              </a:r>
              <a:r>
                <a:rPr sz="1600" spc="32" dirty="0">
                  <a:latin typeface="Times New Roman"/>
                  <a:cs typeface="Times New Roman"/>
                </a:rPr>
                <a:t> </a:t>
              </a:r>
              <a:r>
                <a:rPr sz="1600" dirty="0">
                  <a:latin typeface="Times New Roman"/>
                  <a:cs typeface="Times New Roman"/>
                </a:rPr>
                <a:t>or</a:t>
              </a:r>
              <a:r>
                <a:rPr sz="1600" spc="32" dirty="0">
                  <a:latin typeface="Times New Roman"/>
                  <a:cs typeface="Times New Roman"/>
                </a:rPr>
                <a:t> </a:t>
              </a:r>
              <a:r>
                <a:rPr sz="1600" dirty="0">
                  <a:latin typeface="Times New Roman"/>
                  <a:cs typeface="Times New Roman"/>
                </a:rPr>
                <a:t>State</a:t>
              </a:r>
              <a:r>
                <a:rPr sz="1600" spc="25" dirty="0">
                  <a:latin typeface="Times New Roman"/>
                  <a:cs typeface="Times New Roman"/>
                </a:rPr>
                <a:t> </a:t>
              </a:r>
              <a:r>
                <a:rPr sz="1600" spc="-32" dirty="0">
                  <a:latin typeface="Times New Roman"/>
                  <a:cs typeface="Times New Roman"/>
                </a:rPr>
                <a:t>Acts,</a:t>
              </a:r>
              <a:r>
                <a:rPr sz="1600" spc="32" dirty="0">
                  <a:latin typeface="Times New Roman"/>
                  <a:cs typeface="Times New Roman"/>
                </a:rPr>
                <a:t> </a:t>
              </a:r>
              <a:r>
                <a:rPr sz="1600" spc="-96" dirty="0">
                  <a:latin typeface="Times New Roman"/>
                  <a:cs typeface="Times New Roman"/>
                </a:rPr>
                <a:t>SPVs</a:t>
              </a:r>
              <a:r>
                <a:rPr sz="1600" spc="32" dirty="0">
                  <a:latin typeface="Times New Roman"/>
                  <a:cs typeface="Times New Roman"/>
                </a:rPr>
                <a:t> </a:t>
              </a:r>
              <a:r>
                <a:rPr sz="1600" dirty="0">
                  <a:latin typeface="Times New Roman"/>
                  <a:cs typeface="Times New Roman"/>
                </a:rPr>
                <a:t>notified</a:t>
              </a:r>
              <a:r>
                <a:rPr sz="1600" spc="32" dirty="0">
                  <a:latin typeface="Times New Roman"/>
                  <a:cs typeface="Times New Roman"/>
                </a:rPr>
                <a:t> </a:t>
              </a:r>
              <a:r>
                <a:rPr sz="1600" spc="-32" dirty="0">
                  <a:latin typeface="Times New Roman"/>
                  <a:cs typeface="Times New Roman"/>
                </a:rPr>
                <a:t>by</a:t>
              </a:r>
              <a:r>
                <a:rPr sz="1600" spc="643" dirty="0">
                  <a:latin typeface="Times New Roman"/>
                  <a:cs typeface="Times New Roman"/>
                </a:rPr>
                <a:t> </a:t>
              </a:r>
              <a:r>
                <a:rPr sz="1600" dirty="0">
                  <a:latin typeface="Times New Roman"/>
                  <a:cs typeface="Times New Roman"/>
                </a:rPr>
                <a:t>Central</a:t>
              </a:r>
              <a:r>
                <a:rPr sz="1600" spc="58" dirty="0">
                  <a:latin typeface="Times New Roman"/>
                  <a:cs typeface="Times New Roman"/>
                </a:rPr>
                <a:t> </a:t>
              </a:r>
              <a:r>
                <a:rPr sz="1600" dirty="0">
                  <a:latin typeface="Times New Roman"/>
                  <a:cs typeface="Times New Roman"/>
                </a:rPr>
                <a:t>or</a:t>
              </a:r>
              <a:r>
                <a:rPr sz="1600" spc="64" dirty="0">
                  <a:latin typeface="Times New Roman"/>
                  <a:cs typeface="Times New Roman"/>
                </a:rPr>
                <a:t> </a:t>
              </a:r>
              <a:r>
                <a:rPr sz="1600" dirty="0">
                  <a:latin typeface="Times New Roman"/>
                  <a:cs typeface="Times New Roman"/>
                </a:rPr>
                <a:t>State</a:t>
              </a:r>
              <a:r>
                <a:rPr sz="1600" spc="64" dirty="0">
                  <a:latin typeface="Times New Roman"/>
                  <a:cs typeface="Times New Roman"/>
                </a:rPr>
                <a:t> </a:t>
              </a:r>
              <a:r>
                <a:rPr sz="1600" dirty="0">
                  <a:latin typeface="Times New Roman"/>
                  <a:cs typeface="Times New Roman"/>
                </a:rPr>
                <a:t>Governments,</a:t>
              </a:r>
              <a:r>
                <a:rPr sz="1600" spc="64" dirty="0">
                  <a:latin typeface="Times New Roman"/>
                  <a:cs typeface="Times New Roman"/>
                </a:rPr>
                <a:t> </a:t>
              </a:r>
              <a:r>
                <a:rPr sz="1600" dirty="0">
                  <a:latin typeface="Times New Roman"/>
                  <a:cs typeface="Times New Roman"/>
                </a:rPr>
                <a:t>etc.</a:t>
              </a:r>
              <a:r>
                <a:rPr sz="1600" spc="58" dirty="0">
                  <a:latin typeface="Times New Roman"/>
                  <a:cs typeface="Times New Roman"/>
                </a:rPr>
                <a:t> </a:t>
              </a:r>
              <a:r>
                <a:rPr sz="1600" dirty="0">
                  <a:latin typeface="Times New Roman"/>
                  <a:cs typeface="Times New Roman"/>
                </a:rPr>
                <a:t>have</a:t>
              </a:r>
              <a:r>
                <a:rPr sz="1600" spc="64" dirty="0">
                  <a:latin typeface="Times New Roman"/>
                  <a:cs typeface="Times New Roman"/>
                </a:rPr>
                <a:t> </a:t>
              </a:r>
              <a:r>
                <a:rPr sz="1600" dirty="0">
                  <a:latin typeface="Times New Roman"/>
                  <a:cs typeface="Times New Roman"/>
                </a:rPr>
                <a:t>also</a:t>
              </a:r>
              <a:r>
                <a:rPr sz="1600" spc="64" dirty="0">
                  <a:latin typeface="Times New Roman"/>
                  <a:cs typeface="Times New Roman"/>
                </a:rPr>
                <a:t> </a:t>
              </a:r>
              <a:r>
                <a:rPr sz="1600" dirty="0">
                  <a:latin typeface="Times New Roman"/>
                  <a:cs typeface="Times New Roman"/>
                </a:rPr>
                <a:t>been</a:t>
              </a:r>
              <a:r>
                <a:rPr sz="1600" spc="64" dirty="0">
                  <a:latin typeface="Times New Roman"/>
                  <a:cs typeface="Times New Roman"/>
                </a:rPr>
                <a:t> </a:t>
              </a:r>
              <a:r>
                <a:rPr sz="1600" dirty="0">
                  <a:latin typeface="Times New Roman"/>
                  <a:cs typeface="Times New Roman"/>
                </a:rPr>
                <a:t>permitted</a:t>
              </a:r>
              <a:r>
                <a:rPr sz="1600" spc="58" dirty="0">
                  <a:latin typeface="Times New Roman"/>
                  <a:cs typeface="Times New Roman"/>
                </a:rPr>
                <a:t> </a:t>
              </a:r>
              <a:r>
                <a:rPr sz="1600" dirty="0">
                  <a:latin typeface="Times New Roman"/>
                  <a:cs typeface="Times New Roman"/>
                </a:rPr>
                <a:t>to</a:t>
              </a:r>
              <a:r>
                <a:rPr sz="1600" spc="64" dirty="0">
                  <a:latin typeface="Times New Roman"/>
                  <a:cs typeface="Times New Roman"/>
                </a:rPr>
                <a:t> </a:t>
              </a:r>
              <a:r>
                <a:rPr sz="1600" dirty="0">
                  <a:latin typeface="Times New Roman"/>
                  <a:cs typeface="Times New Roman"/>
                </a:rPr>
                <a:t>list</a:t>
              </a:r>
              <a:r>
                <a:rPr sz="1600" spc="64" dirty="0">
                  <a:latin typeface="Times New Roman"/>
                  <a:cs typeface="Times New Roman"/>
                </a:rPr>
                <a:t> </a:t>
              </a:r>
              <a:r>
                <a:rPr sz="1600" spc="-25" dirty="0">
                  <a:latin typeface="Times New Roman"/>
                  <a:cs typeface="Times New Roman"/>
                </a:rPr>
                <a:t>debt</a:t>
              </a:r>
              <a:r>
                <a:rPr sz="1600" spc="643" dirty="0">
                  <a:latin typeface="Times New Roman"/>
                  <a:cs typeface="Times New Roman"/>
                </a:rPr>
                <a:t> </a:t>
              </a:r>
              <a:r>
                <a:rPr sz="1600" dirty="0">
                  <a:latin typeface="Times New Roman"/>
                  <a:cs typeface="Times New Roman"/>
                </a:rPr>
                <a:t>securities</a:t>
              </a:r>
              <a:r>
                <a:rPr sz="1600" spc="-38" dirty="0">
                  <a:latin typeface="Times New Roman"/>
                  <a:cs typeface="Times New Roman"/>
                </a:rPr>
                <a:t> </a:t>
              </a:r>
              <a:r>
                <a:rPr sz="1600" dirty="0">
                  <a:latin typeface="Times New Roman"/>
                  <a:cs typeface="Times New Roman"/>
                </a:rPr>
                <a:t>in</a:t>
              </a:r>
              <a:r>
                <a:rPr sz="1600" spc="-38" dirty="0">
                  <a:latin typeface="Times New Roman"/>
                  <a:cs typeface="Times New Roman"/>
                </a:rPr>
                <a:t> </a:t>
              </a:r>
              <a:r>
                <a:rPr sz="1600" spc="-77" dirty="0">
                  <a:latin typeface="Times New Roman"/>
                  <a:cs typeface="Times New Roman"/>
                </a:rPr>
                <a:t>GIFT</a:t>
              </a:r>
              <a:r>
                <a:rPr sz="1600" spc="-32" dirty="0">
                  <a:latin typeface="Times New Roman"/>
                  <a:cs typeface="Times New Roman"/>
                </a:rPr>
                <a:t> </a:t>
              </a:r>
              <a:r>
                <a:rPr sz="1600" spc="-83" dirty="0">
                  <a:latin typeface="Times New Roman"/>
                  <a:cs typeface="Times New Roman"/>
                </a:rPr>
                <a:t>IFSC</a:t>
              </a:r>
              <a:r>
                <a:rPr sz="1600" spc="-38" dirty="0">
                  <a:latin typeface="Times New Roman"/>
                  <a:cs typeface="Times New Roman"/>
                </a:rPr>
                <a:t> </a:t>
              </a:r>
              <a:r>
                <a:rPr sz="1600" dirty="0">
                  <a:latin typeface="Times New Roman"/>
                  <a:cs typeface="Times New Roman"/>
                </a:rPr>
                <a:t>stock</a:t>
              </a:r>
              <a:r>
                <a:rPr sz="1600" spc="-38" dirty="0">
                  <a:latin typeface="Times New Roman"/>
                  <a:cs typeface="Times New Roman"/>
                </a:rPr>
                <a:t> </a:t>
              </a:r>
              <a:r>
                <a:rPr sz="1600" spc="-13" dirty="0">
                  <a:latin typeface="Times New Roman"/>
                  <a:cs typeface="Times New Roman"/>
                </a:rPr>
                <a:t>exchanges</a:t>
              </a:r>
              <a:endParaRPr sz="1600" dirty="0">
                <a:latin typeface="Times New Roman"/>
                <a:cs typeface="Times New Roman"/>
              </a:endParaRPr>
            </a:p>
          </p:txBody>
        </p:sp>
      </p:grpSp>
      <p:sp>
        <p:nvSpPr>
          <p:cNvPr id="48" name="object 48">
            <a:extLst>
              <a:ext uri="{FF2B5EF4-FFF2-40B4-BE49-F238E27FC236}">
                <a16:creationId xmlns:a16="http://schemas.microsoft.com/office/drawing/2014/main" id="{EAFA89A9-B535-7D66-990E-BE780E3C0346}"/>
              </a:ext>
            </a:extLst>
          </p:cNvPr>
          <p:cNvSpPr txBox="1"/>
          <p:nvPr/>
        </p:nvSpPr>
        <p:spPr>
          <a:xfrm>
            <a:off x="706692" y="2489803"/>
            <a:ext cx="1503934" cy="333042"/>
          </a:xfrm>
          <a:prstGeom prst="rect">
            <a:avLst/>
          </a:prstGeom>
        </p:spPr>
        <p:txBody>
          <a:bodyPr vert="horz" wrap="square" lIns="0" tIns="16321" rIns="0" bIns="0" rtlCol="0">
            <a:spAutoFit/>
          </a:bodyPr>
          <a:lstStyle/>
          <a:p>
            <a:pPr marL="16321">
              <a:spcBef>
                <a:spcPts val="129"/>
              </a:spcBef>
            </a:pPr>
            <a:r>
              <a:rPr sz="2057" b="1" spc="-45" dirty="0">
                <a:solidFill>
                  <a:srgbClr val="EB8B00"/>
                </a:solidFill>
                <a:latin typeface="Times New Roman"/>
                <a:cs typeface="Times New Roman"/>
              </a:rPr>
              <a:t>Fee</a:t>
            </a:r>
            <a:r>
              <a:rPr sz="2057" b="1" spc="-103" dirty="0">
                <a:solidFill>
                  <a:srgbClr val="EB8B00"/>
                </a:solidFill>
                <a:latin typeface="Times New Roman"/>
                <a:cs typeface="Times New Roman"/>
              </a:rPr>
              <a:t> </a:t>
            </a:r>
            <a:r>
              <a:rPr sz="2057" b="1" spc="-13" dirty="0">
                <a:solidFill>
                  <a:srgbClr val="EB8B00"/>
                </a:solidFill>
                <a:latin typeface="Times New Roman"/>
                <a:cs typeface="Times New Roman"/>
              </a:rPr>
              <a:t>structure</a:t>
            </a:r>
            <a:endParaRPr sz="2057" dirty="0">
              <a:latin typeface="Times New Roman"/>
              <a:cs typeface="Times New Roman"/>
            </a:endParaRPr>
          </a:p>
        </p:txBody>
      </p:sp>
      <p:grpSp>
        <p:nvGrpSpPr>
          <p:cNvPr id="52" name="Group 51">
            <a:extLst>
              <a:ext uri="{FF2B5EF4-FFF2-40B4-BE49-F238E27FC236}">
                <a16:creationId xmlns:a16="http://schemas.microsoft.com/office/drawing/2014/main" id="{24BE1936-F835-BBC8-2E69-CCBD608A967F}"/>
              </a:ext>
            </a:extLst>
          </p:cNvPr>
          <p:cNvGrpSpPr/>
          <p:nvPr/>
        </p:nvGrpSpPr>
        <p:grpSpPr>
          <a:xfrm>
            <a:off x="7511142" y="4136807"/>
            <a:ext cx="4012163" cy="929715"/>
            <a:chOff x="7081934" y="4136807"/>
            <a:chExt cx="4012163" cy="929715"/>
          </a:xfrm>
        </p:grpSpPr>
        <p:sp>
          <p:nvSpPr>
            <p:cNvPr id="49" name="object 49">
              <a:extLst>
                <a:ext uri="{FF2B5EF4-FFF2-40B4-BE49-F238E27FC236}">
                  <a16:creationId xmlns:a16="http://schemas.microsoft.com/office/drawing/2014/main" id="{1A9A59A7-C7D6-0B68-AEC3-FBCEB7D7B7FD}"/>
                </a:ext>
              </a:extLst>
            </p:cNvPr>
            <p:cNvSpPr/>
            <p:nvPr/>
          </p:nvSpPr>
          <p:spPr>
            <a:xfrm>
              <a:off x="7081934" y="4136807"/>
              <a:ext cx="4012163" cy="929715"/>
            </a:xfrm>
            <a:custGeom>
              <a:avLst/>
              <a:gdLst/>
              <a:ahLst/>
              <a:cxnLst/>
              <a:rect l="l" t="t" r="r" b="b"/>
              <a:pathLst>
                <a:path w="2292984" h="708025">
                  <a:moveTo>
                    <a:pt x="2292370" y="707715"/>
                  </a:moveTo>
                  <a:lnTo>
                    <a:pt x="352409" y="707718"/>
                  </a:lnTo>
                  <a:lnTo>
                    <a:pt x="304586" y="704498"/>
                  </a:lnTo>
                  <a:lnTo>
                    <a:pt x="258720" y="695127"/>
                  </a:lnTo>
                  <a:lnTo>
                    <a:pt x="215229" y="680023"/>
                  </a:lnTo>
                  <a:lnTo>
                    <a:pt x="174535" y="659604"/>
                  </a:lnTo>
                  <a:lnTo>
                    <a:pt x="137056" y="634290"/>
                  </a:lnTo>
                  <a:lnTo>
                    <a:pt x="103212" y="604502"/>
                  </a:lnTo>
                  <a:lnTo>
                    <a:pt x="73424" y="570658"/>
                  </a:lnTo>
                  <a:lnTo>
                    <a:pt x="48110" y="533179"/>
                  </a:lnTo>
                  <a:lnTo>
                    <a:pt x="27692" y="492485"/>
                  </a:lnTo>
                  <a:lnTo>
                    <a:pt x="12587" y="448994"/>
                  </a:lnTo>
                  <a:lnTo>
                    <a:pt x="3216" y="403128"/>
                  </a:lnTo>
                  <a:lnTo>
                    <a:pt x="0" y="355305"/>
                  </a:lnTo>
                  <a:lnTo>
                    <a:pt x="0" y="352440"/>
                  </a:lnTo>
                  <a:lnTo>
                    <a:pt x="3216" y="304616"/>
                  </a:lnTo>
                  <a:lnTo>
                    <a:pt x="12587" y="258748"/>
                  </a:lnTo>
                  <a:lnTo>
                    <a:pt x="27692" y="215255"/>
                  </a:lnTo>
                  <a:lnTo>
                    <a:pt x="48110" y="174557"/>
                  </a:lnTo>
                  <a:lnTo>
                    <a:pt x="73424" y="137075"/>
                  </a:lnTo>
                  <a:lnTo>
                    <a:pt x="103212" y="103228"/>
                  </a:lnTo>
                  <a:lnTo>
                    <a:pt x="137056" y="73435"/>
                  </a:lnTo>
                  <a:lnTo>
                    <a:pt x="174535" y="48118"/>
                  </a:lnTo>
                  <a:lnTo>
                    <a:pt x="215229" y="27696"/>
                  </a:lnTo>
                  <a:lnTo>
                    <a:pt x="258720" y="12589"/>
                  </a:lnTo>
                  <a:lnTo>
                    <a:pt x="304586" y="3217"/>
                  </a:lnTo>
                  <a:lnTo>
                    <a:pt x="352409" y="0"/>
                  </a:lnTo>
                  <a:lnTo>
                    <a:pt x="2292370" y="0"/>
                  </a:lnTo>
                  <a:lnTo>
                    <a:pt x="2292370" y="707715"/>
                  </a:lnTo>
                  <a:close/>
                </a:path>
              </a:pathLst>
            </a:custGeom>
            <a:solidFill>
              <a:srgbClr val="2064DD"/>
            </a:solidFill>
          </p:spPr>
          <p:txBody>
            <a:bodyPr wrap="square" lIns="0" tIns="0" rIns="0" bIns="0" rtlCol="0"/>
            <a:lstStyle/>
            <a:p>
              <a:endParaRPr sz="1634" dirty="0"/>
            </a:p>
          </p:txBody>
        </p:sp>
        <p:sp>
          <p:nvSpPr>
            <p:cNvPr id="50" name="object 50">
              <a:extLst>
                <a:ext uri="{FF2B5EF4-FFF2-40B4-BE49-F238E27FC236}">
                  <a16:creationId xmlns:a16="http://schemas.microsoft.com/office/drawing/2014/main" id="{F0DBD777-1ACB-1C7B-F9CE-34C5939DD40A}"/>
                </a:ext>
              </a:extLst>
            </p:cNvPr>
            <p:cNvSpPr txBox="1"/>
            <p:nvPr/>
          </p:nvSpPr>
          <p:spPr>
            <a:xfrm>
              <a:off x="7317320" y="4204101"/>
              <a:ext cx="3636819" cy="753495"/>
            </a:xfrm>
            <a:prstGeom prst="rect">
              <a:avLst/>
            </a:prstGeom>
          </p:spPr>
          <p:txBody>
            <a:bodyPr vert="horz" wrap="square" lIns="0" tIns="14688" rIns="0" bIns="0" rtlCol="0">
              <a:spAutoFit/>
            </a:bodyPr>
            <a:lstStyle/>
            <a:p>
              <a:pPr marL="16321" marR="6528" algn="just">
                <a:spcBef>
                  <a:spcPts val="115"/>
                </a:spcBef>
              </a:pPr>
              <a:r>
                <a:rPr sz="1600" dirty="0">
                  <a:solidFill>
                    <a:srgbClr val="FFFFFF"/>
                  </a:solidFill>
                  <a:latin typeface="Times New Roman"/>
                  <a:cs typeface="Times New Roman"/>
                </a:rPr>
                <a:t>In</a:t>
              </a:r>
              <a:r>
                <a:rPr sz="1600" spc="565" dirty="0">
                  <a:solidFill>
                    <a:srgbClr val="FFFFFF"/>
                  </a:solidFill>
                  <a:latin typeface="Times New Roman"/>
                  <a:cs typeface="Times New Roman"/>
                </a:rPr>
                <a:t>  </a:t>
              </a:r>
              <a:r>
                <a:rPr sz="1600" dirty="0">
                  <a:solidFill>
                    <a:srgbClr val="FFFFFF"/>
                  </a:solidFill>
                  <a:latin typeface="Times New Roman"/>
                  <a:cs typeface="Times New Roman"/>
                </a:rPr>
                <a:t>the</a:t>
              </a:r>
              <a:r>
                <a:rPr sz="1600" spc="565" dirty="0">
                  <a:solidFill>
                    <a:srgbClr val="FFFFFF"/>
                  </a:solidFill>
                  <a:latin typeface="Times New Roman"/>
                  <a:cs typeface="Times New Roman"/>
                </a:rPr>
                <a:t>  </a:t>
              </a:r>
              <a:r>
                <a:rPr sz="1600" dirty="0">
                  <a:solidFill>
                    <a:srgbClr val="FFFFFF"/>
                  </a:solidFill>
                  <a:latin typeface="Times New Roman"/>
                  <a:cs typeface="Times New Roman"/>
                </a:rPr>
                <a:t>case</a:t>
              </a:r>
              <a:r>
                <a:rPr sz="1600" spc="565" dirty="0">
                  <a:solidFill>
                    <a:srgbClr val="FFFFFF"/>
                  </a:solidFill>
                  <a:latin typeface="Times New Roman"/>
                  <a:cs typeface="Times New Roman"/>
                </a:rPr>
                <a:t>  </a:t>
              </a:r>
              <a:r>
                <a:rPr sz="1600" dirty="0">
                  <a:solidFill>
                    <a:srgbClr val="FFFFFF"/>
                  </a:solidFill>
                  <a:latin typeface="Times New Roman"/>
                  <a:cs typeface="Times New Roman"/>
                </a:rPr>
                <a:t>of</a:t>
              </a:r>
              <a:r>
                <a:rPr sz="1600" spc="565" dirty="0">
                  <a:solidFill>
                    <a:srgbClr val="FFFFFF"/>
                  </a:solidFill>
                  <a:latin typeface="Times New Roman"/>
                  <a:cs typeface="Times New Roman"/>
                </a:rPr>
                <a:t>  </a:t>
              </a:r>
              <a:r>
                <a:rPr sz="1600" dirty="0">
                  <a:solidFill>
                    <a:srgbClr val="FFFFFF"/>
                  </a:solidFill>
                  <a:latin typeface="Times New Roman"/>
                  <a:cs typeface="Times New Roman"/>
                </a:rPr>
                <a:t>primary</a:t>
              </a:r>
              <a:r>
                <a:rPr sz="1600" spc="565" dirty="0">
                  <a:solidFill>
                    <a:srgbClr val="FFFFFF"/>
                  </a:solidFill>
                  <a:latin typeface="Times New Roman"/>
                  <a:cs typeface="Times New Roman"/>
                </a:rPr>
                <a:t>  </a:t>
              </a:r>
              <a:r>
                <a:rPr sz="1600" spc="-13" dirty="0">
                  <a:solidFill>
                    <a:srgbClr val="FFFFFF"/>
                  </a:solidFill>
                  <a:latin typeface="Times New Roman"/>
                  <a:cs typeface="Times New Roman"/>
                </a:rPr>
                <a:t>listing</a:t>
              </a:r>
              <a:r>
                <a:rPr sz="1600" spc="643" dirty="0">
                  <a:solidFill>
                    <a:srgbClr val="FFFFFF"/>
                  </a:solidFill>
                  <a:latin typeface="Times New Roman"/>
                  <a:cs typeface="Times New Roman"/>
                </a:rPr>
                <a:t> </a:t>
              </a:r>
              <a:r>
                <a:rPr sz="1600" dirty="0">
                  <a:solidFill>
                    <a:srgbClr val="FFFFFF"/>
                  </a:solidFill>
                  <a:latin typeface="Times New Roman"/>
                  <a:cs typeface="Times New Roman"/>
                </a:rPr>
                <a:t>simultaneously</a:t>
              </a:r>
              <a:r>
                <a:rPr sz="1600" spc="424" dirty="0">
                  <a:solidFill>
                    <a:srgbClr val="FFFFFF"/>
                  </a:solidFill>
                  <a:latin typeface="Times New Roman"/>
                  <a:cs typeface="Times New Roman"/>
                </a:rPr>
                <a:t> </a:t>
              </a:r>
              <a:r>
                <a:rPr sz="1600" dirty="0">
                  <a:solidFill>
                    <a:srgbClr val="FFFFFF"/>
                  </a:solidFill>
                  <a:latin typeface="Times New Roman"/>
                  <a:cs typeface="Times New Roman"/>
                </a:rPr>
                <a:t>on</a:t>
              </a:r>
              <a:r>
                <a:rPr sz="1600" spc="424" dirty="0">
                  <a:solidFill>
                    <a:srgbClr val="FFFFFF"/>
                  </a:solidFill>
                  <a:latin typeface="Times New Roman"/>
                  <a:cs typeface="Times New Roman"/>
                </a:rPr>
                <a:t> </a:t>
              </a:r>
              <a:r>
                <a:rPr sz="1600" dirty="0">
                  <a:solidFill>
                    <a:srgbClr val="FFFFFF"/>
                  </a:solidFill>
                  <a:latin typeface="Times New Roman"/>
                  <a:cs typeface="Times New Roman"/>
                </a:rPr>
                <a:t>both</a:t>
              </a:r>
              <a:r>
                <a:rPr sz="1600" spc="424" dirty="0">
                  <a:solidFill>
                    <a:srgbClr val="FFFFFF"/>
                  </a:solidFill>
                  <a:latin typeface="Times New Roman"/>
                  <a:cs typeface="Times New Roman"/>
                </a:rPr>
                <a:t> </a:t>
              </a:r>
              <a:r>
                <a:rPr sz="1600" dirty="0">
                  <a:solidFill>
                    <a:srgbClr val="FFFFFF"/>
                  </a:solidFill>
                  <a:latin typeface="Times New Roman"/>
                  <a:cs typeface="Times New Roman"/>
                </a:rPr>
                <a:t>the</a:t>
              </a:r>
              <a:r>
                <a:rPr sz="1600" spc="430" dirty="0">
                  <a:solidFill>
                    <a:srgbClr val="FFFFFF"/>
                  </a:solidFill>
                  <a:latin typeface="Times New Roman"/>
                  <a:cs typeface="Times New Roman"/>
                </a:rPr>
                <a:t> </a:t>
              </a:r>
              <a:r>
                <a:rPr sz="1600" dirty="0">
                  <a:solidFill>
                    <a:srgbClr val="FFFFFF"/>
                  </a:solidFill>
                  <a:latin typeface="Times New Roman"/>
                  <a:cs typeface="Times New Roman"/>
                </a:rPr>
                <a:t>exchanges</a:t>
              </a:r>
              <a:r>
                <a:rPr sz="1600" spc="424" dirty="0">
                  <a:solidFill>
                    <a:srgbClr val="FFFFFF"/>
                  </a:solidFill>
                  <a:latin typeface="Times New Roman"/>
                  <a:cs typeface="Times New Roman"/>
                </a:rPr>
                <a:t> </a:t>
              </a:r>
              <a:r>
                <a:rPr sz="1600" spc="-32" dirty="0">
                  <a:solidFill>
                    <a:srgbClr val="FFFFFF"/>
                  </a:solidFill>
                  <a:latin typeface="Times New Roman"/>
                  <a:cs typeface="Times New Roman"/>
                </a:rPr>
                <a:t>in</a:t>
              </a:r>
              <a:r>
                <a:rPr sz="1600" spc="643" dirty="0">
                  <a:solidFill>
                    <a:srgbClr val="FFFFFF"/>
                  </a:solidFill>
                  <a:latin typeface="Times New Roman"/>
                  <a:cs typeface="Times New Roman"/>
                </a:rPr>
                <a:t> </a:t>
              </a:r>
              <a:r>
                <a:rPr sz="1600" spc="-45" dirty="0">
                  <a:solidFill>
                    <a:srgbClr val="FFFFFF"/>
                  </a:solidFill>
                  <a:latin typeface="Times New Roman"/>
                  <a:cs typeface="Times New Roman"/>
                </a:rPr>
                <a:t>GIFT</a:t>
              </a:r>
              <a:r>
                <a:rPr sz="1600" dirty="0">
                  <a:solidFill>
                    <a:srgbClr val="FFFFFF"/>
                  </a:solidFill>
                  <a:latin typeface="Times New Roman"/>
                  <a:cs typeface="Times New Roman"/>
                </a:rPr>
                <a:t> </a:t>
              </a:r>
              <a:r>
                <a:rPr sz="1600" spc="-52" dirty="0">
                  <a:solidFill>
                    <a:srgbClr val="FFFFFF"/>
                  </a:solidFill>
                  <a:latin typeface="Times New Roman"/>
                  <a:cs typeface="Times New Roman"/>
                </a:rPr>
                <a:t>IFSC,</a:t>
              </a:r>
              <a:r>
                <a:rPr sz="1600" dirty="0">
                  <a:solidFill>
                    <a:srgbClr val="FFFFFF"/>
                  </a:solidFill>
                  <a:latin typeface="Times New Roman"/>
                  <a:cs typeface="Times New Roman"/>
                </a:rPr>
                <a:t> a total fee of </a:t>
              </a:r>
              <a:r>
                <a:rPr sz="1600" spc="-25" dirty="0">
                  <a:solidFill>
                    <a:srgbClr val="FFFFFF"/>
                  </a:solidFill>
                  <a:latin typeface="Times New Roman"/>
                  <a:cs typeface="Times New Roman"/>
                </a:rPr>
                <a:t>$</a:t>
              </a:r>
              <a:r>
                <a:rPr sz="1600" spc="6" dirty="0">
                  <a:solidFill>
                    <a:srgbClr val="FFFFFF"/>
                  </a:solidFill>
                  <a:latin typeface="Times New Roman"/>
                  <a:cs typeface="Times New Roman"/>
                </a:rPr>
                <a:t> </a:t>
              </a:r>
              <a:r>
                <a:rPr sz="1600" dirty="0">
                  <a:solidFill>
                    <a:srgbClr val="FFFFFF"/>
                  </a:solidFill>
                  <a:latin typeface="Times New Roman"/>
                  <a:cs typeface="Times New Roman"/>
                </a:rPr>
                <a:t>1,000 shall </a:t>
              </a:r>
              <a:r>
                <a:rPr sz="1600" spc="-13" dirty="0">
                  <a:solidFill>
                    <a:srgbClr val="FFFFFF"/>
                  </a:solidFill>
                  <a:latin typeface="Times New Roman"/>
                  <a:cs typeface="Times New Roman"/>
                </a:rPr>
                <a:t>apply</a:t>
              </a:r>
              <a:endParaRPr sz="1600" dirty="0">
                <a:latin typeface="Times New Roman"/>
                <a:cs typeface="Times New Roman"/>
              </a:endParaRPr>
            </a:p>
          </p:txBody>
        </p:sp>
      </p:grpSp>
      <p:graphicFrame>
        <p:nvGraphicFramePr>
          <p:cNvPr id="53" name="Table 52">
            <a:extLst>
              <a:ext uri="{FF2B5EF4-FFF2-40B4-BE49-F238E27FC236}">
                <a16:creationId xmlns:a16="http://schemas.microsoft.com/office/drawing/2014/main" id="{8E6073ED-A84F-E196-0E4A-D2FC631779E6}"/>
              </a:ext>
            </a:extLst>
          </p:cNvPr>
          <p:cNvGraphicFramePr>
            <a:graphicFrameLocks noGrp="1"/>
          </p:cNvGraphicFramePr>
          <p:nvPr>
            <p:extLst>
              <p:ext uri="{D42A27DB-BD31-4B8C-83A1-F6EECF244321}">
                <p14:modId xmlns:p14="http://schemas.microsoft.com/office/powerpoint/2010/main" val="3832943865"/>
              </p:ext>
            </p:extLst>
          </p:nvPr>
        </p:nvGraphicFramePr>
        <p:xfrm>
          <a:off x="764970" y="2953956"/>
          <a:ext cx="6466254" cy="3752145"/>
        </p:xfrm>
        <a:graphic>
          <a:graphicData uri="http://schemas.openxmlformats.org/drawingml/2006/table">
            <a:tbl>
              <a:tblPr>
                <a:tableStyleId>{5C22544A-7EE6-4342-B048-85BDC9FD1C3A}</a:tableStyleId>
              </a:tblPr>
              <a:tblGrid>
                <a:gridCol w="3816361">
                  <a:extLst>
                    <a:ext uri="{9D8B030D-6E8A-4147-A177-3AD203B41FA5}">
                      <a16:colId xmlns:a16="http://schemas.microsoft.com/office/drawing/2014/main" val="359784940"/>
                    </a:ext>
                  </a:extLst>
                </a:gridCol>
                <a:gridCol w="2649893">
                  <a:extLst>
                    <a:ext uri="{9D8B030D-6E8A-4147-A177-3AD203B41FA5}">
                      <a16:colId xmlns:a16="http://schemas.microsoft.com/office/drawing/2014/main" val="1053979106"/>
                    </a:ext>
                  </a:extLst>
                </a:gridCol>
              </a:tblGrid>
              <a:tr h="222948">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Type of Listing</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Fee amount ($)</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3184695476"/>
                  </a:ext>
                </a:extLst>
              </a:tr>
              <a:tr h="222948">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IPOs and FPOs of specified securities</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0.05% of the offer size</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3887134096"/>
                  </a:ext>
                </a:extLst>
              </a:tr>
              <a:tr h="2229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Startup and SME companies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1609351467"/>
                  </a:ext>
                </a:extLst>
              </a:tr>
              <a:tr h="2229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 Listing without public offer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NIL</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927525497"/>
                  </a:ext>
                </a:extLst>
              </a:tr>
              <a:tr h="2229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 Listing with public offer</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0.025% of the offer size</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2140928894"/>
                  </a:ext>
                </a:extLst>
              </a:tr>
              <a:tr h="445893">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Special Purpose Acquisition Companies (SPACs)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0.05% of the offer size</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1125596956"/>
                  </a:ext>
                </a:extLst>
              </a:tr>
              <a:tr h="2229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Depository Receipts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0.05% of the offer size</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3547392241"/>
                  </a:ext>
                </a:extLst>
              </a:tr>
              <a:tr h="2229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Debt Securities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2986425886"/>
                  </a:ext>
                </a:extLst>
              </a:tr>
              <a:tr h="445893">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 Public issue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0.00025% of the offer size (Minimum fee: $1,000)</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4059254040"/>
                  </a:ext>
                </a:extLst>
              </a:tr>
              <a:tr h="222948">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 Private Placement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$1,000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2323668225"/>
                  </a:ext>
                </a:extLst>
              </a:tr>
              <a:tr h="668841">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Secondary listing (without public offer) - specified securities, debt securities, and depository receipts</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NIL</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8595" marR="8595" marT="8595" marB="0" anchor="ctr"/>
                </a:tc>
                <a:extLst>
                  <a:ext uri="{0D108BD9-81ED-4DB2-BD59-A6C34878D82A}">
                    <a16:rowId xmlns:a16="http://schemas.microsoft.com/office/drawing/2014/main" val="1985026831"/>
                  </a:ext>
                </a:extLst>
              </a:tr>
            </a:tbl>
          </a:graphicData>
        </a:graphic>
      </p:graphicFrame>
      <p:sp>
        <p:nvSpPr>
          <p:cNvPr id="2" name="Date Placeholder 1">
            <a:extLst>
              <a:ext uri="{FF2B5EF4-FFF2-40B4-BE49-F238E27FC236}">
                <a16:creationId xmlns:a16="http://schemas.microsoft.com/office/drawing/2014/main" id="{8ED70F65-1571-4408-080F-1E9628DF4C93}"/>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511E047A-45AA-F5F8-148E-CC39CC0C0D60}"/>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E0391B82-E95F-3687-B078-9D5643A83233}"/>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42</a:t>
            </a:fld>
            <a:endParaRPr lang="en-US" altLang="en-US" dirty="0">
              <a:solidFill>
                <a:srgbClr val="000000"/>
              </a:solidFill>
            </a:endParaRPr>
          </a:p>
        </p:txBody>
      </p:sp>
    </p:spTree>
    <p:extLst>
      <p:ext uri="{BB962C8B-B14F-4D97-AF65-F5344CB8AC3E}">
        <p14:creationId xmlns:p14="http://schemas.microsoft.com/office/powerpoint/2010/main" val="1303944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1026" y="329311"/>
            <a:ext cx="8339940" cy="714425"/>
          </a:xfrm>
          <a:prstGeom prst="rect">
            <a:avLst/>
          </a:prstGeom>
        </p:spPr>
        <p:txBody>
          <a:bodyPr vert="horz" wrap="square" lIns="0" tIns="22033" rIns="0" bIns="0" rtlCol="0">
            <a:spAutoFit/>
          </a:bodyPr>
          <a:lstStyle/>
          <a:p>
            <a:pPr marL="93663">
              <a:spcBef>
                <a:spcPts val="173"/>
              </a:spcBef>
            </a:pPr>
            <a:r>
              <a:rPr sz="2441" b="1" dirty="0">
                <a:solidFill>
                  <a:srgbClr val="113475"/>
                </a:solidFill>
                <a:latin typeface="Times New Roman"/>
                <a:cs typeface="Times New Roman"/>
              </a:rPr>
              <a:t>Recognition</a:t>
            </a:r>
            <a:r>
              <a:rPr sz="2441" b="1" spc="-45" dirty="0">
                <a:solidFill>
                  <a:srgbClr val="113475"/>
                </a:solidFill>
                <a:latin typeface="Times New Roman"/>
                <a:cs typeface="Times New Roman"/>
              </a:rPr>
              <a:t> </a:t>
            </a:r>
            <a:r>
              <a:rPr sz="2441" b="1" dirty="0">
                <a:solidFill>
                  <a:srgbClr val="113475"/>
                </a:solidFill>
                <a:latin typeface="Times New Roman"/>
                <a:cs typeface="Times New Roman"/>
              </a:rPr>
              <a:t>as</a:t>
            </a:r>
            <a:r>
              <a:rPr sz="2441" b="1" spc="-45" dirty="0">
                <a:solidFill>
                  <a:srgbClr val="113475"/>
                </a:solidFill>
                <a:latin typeface="Times New Roman"/>
                <a:cs typeface="Times New Roman"/>
              </a:rPr>
              <a:t> </a:t>
            </a:r>
            <a:r>
              <a:rPr sz="2441" b="1" dirty="0">
                <a:solidFill>
                  <a:srgbClr val="113475"/>
                </a:solidFill>
                <a:latin typeface="Times New Roman"/>
                <a:cs typeface="Times New Roman"/>
              </a:rPr>
              <a:t>Custodian</a:t>
            </a:r>
            <a:r>
              <a:rPr sz="2441" b="1" spc="-45" dirty="0">
                <a:solidFill>
                  <a:srgbClr val="113475"/>
                </a:solidFill>
                <a:latin typeface="Times New Roman"/>
                <a:cs typeface="Times New Roman"/>
              </a:rPr>
              <a:t> </a:t>
            </a:r>
            <a:r>
              <a:rPr sz="2441" b="1" dirty="0">
                <a:solidFill>
                  <a:srgbClr val="113475"/>
                </a:solidFill>
                <a:latin typeface="Times New Roman"/>
                <a:cs typeface="Times New Roman"/>
              </a:rPr>
              <a:t>of</a:t>
            </a:r>
            <a:r>
              <a:rPr sz="2441" b="1" spc="-45" dirty="0">
                <a:solidFill>
                  <a:srgbClr val="113475"/>
                </a:solidFill>
                <a:latin typeface="Times New Roman"/>
                <a:cs typeface="Times New Roman"/>
              </a:rPr>
              <a:t> </a:t>
            </a:r>
            <a:r>
              <a:rPr sz="2441" b="1" spc="-13" dirty="0">
                <a:solidFill>
                  <a:srgbClr val="113475"/>
                </a:solidFill>
                <a:latin typeface="Times New Roman"/>
                <a:cs typeface="Times New Roman"/>
              </a:rPr>
              <a:t>Assets/Securities</a:t>
            </a:r>
            <a:endParaRPr sz="2441" dirty="0">
              <a:latin typeface="Times New Roman"/>
              <a:cs typeface="Times New Roman"/>
            </a:endParaRPr>
          </a:p>
          <a:p>
            <a:pPr marL="16321"/>
            <a:r>
              <a:rPr sz="2057" b="1" spc="-25" dirty="0">
                <a:solidFill>
                  <a:srgbClr val="EB8B00"/>
                </a:solidFill>
                <a:latin typeface="Times New Roman"/>
                <a:cs typeface="Times New Roman"/>
              </a:rPr>
              <a:t>Custodian</a:t>
            </a:r>
            <a:r>
              <a:rPr sz="2057" b="1" spc="-77" dirty="0">
                <a:solidFill>
                  <a:srgbClr val="EB8B00"/>
                </a:solidFill>
                <a:latin typeface="Times New Roman"/>
                <a:cs typeface="Times New Roman"/>
              </a:rPr>
              <a:t> </a:t>
            </a:r>
            <a:r>
              <a:rPr sz="2057" b="1" dirty="0">
                <a:solidFill>
                  <a:srgbClr val="EB8B00"/>
                </a:solidFill>
                <a:latin typeface="Times New Roman"/>
                <a:cs typeface="Times New Roman"/>
              </a:rPr>
              <a:t>regime</a:t>
            </a:r>
            <a:r>
              <a:rPr sz="2057" b="1" spc="-77" dirty="0">
                <a:solidFill>
                  <a:srgbClr val="EB8B00"/>
                </a:solidFill>
                <a:latin typeface="Times New Roman"/>
                <a:cs typeface="Times New Roman"/>
              </a:rPr>
              <a:t> </a:t>
            </a:r>
            <a:r>
              <a:rPr sz="2057" b="1" dirty="0">
                <a:solidFill>
                  <a:srgbClr val="EB8B00"/>
                </a:solidFill>
                <a:latin typeface="Times New Roman"/>
                <a:cs typeface="Times New Roman"/>
              </a:rPr>
              <a:t>in</a:t>
            </a:r>
            <a:r>
              <a:rPr sz="2057" b="1" spc="-71" dirty="0">
                <a:solidFill>
                  <a:srgbClr val="EB8B00"/>
                </a:solidFill>
                <a:latin typeface="Times New Roman"/>
                <a:cs typeface="Times New Roman"/>
              </a:rPr>
              <a:t> </a:t>
            </a:r>
            <a:r>
              <a:rPr sz="2057" b="1" spc="-192" dirty="0">
                <a:solidFill>
                  <a:srgbClr val="EB8B00"/>
                </a:solidFill>
                <a:latin typeface="Times New Roman"/>
                <a:cs typeface="Times New Roman"/>
              </a:rPr>
              <a:t>GIFT</a:t>
            </a:r>
            <a:r>
              <a:rPr sz="2057" b="1" spc="-77" dirty="0">
                <a:solidFill>
                  <a:srgbClr val="EB8B00"/>
                </a:solidFill>
                <a:latin typeface="Times New Roman"/>
                <a:cs typeface="Times New Roman"/>
              </a:rPr>
              <a:t> </a:t>
            </a:r>
            <a:r>
              <a:rPr sz="2057" b="1" spc="-25" dirty="0">
                <a:solidFill>
                  <a:srgbClr val="EB8B00"/>
                </a:solidFill>
                <a:latin typeface="Times New Roman"/>
                <a:cs typeface="Times New Roman"/>
              </a:rPr>
              <a:t>IFSC</a:t>
            </a:r>
            <a:endParaRPr sz="2057" dirty="0">
              <a:latin typeface="Times New Roman"/>
              <a:cs typeface="Times New Roman"/>
            </a:endParaRPr>
          </a:p>
        </p:txBody>
      </p:sp>
      <p:sp>
        <p:nvSpPr>
          <p:cNvPr id="9" name="object 9"/>
          <p:cNvSpPr txBox="1"/>
          <p:nvPr/>
        </p:nvSpPr>
        <p:spPr>
          <a:xfrm>
            <a:off x="898284" y="4280129"/>
            <a:ext cx="5063660" cy="1678474"/>
          </a:xfrm>
          <a:prstGeom prst="rect">
            <a:avLst/>
          </a:prstGeom>
        </p:spPr>
        <p:txBody>
          <a:bodyPr vert="horz" wrap="square" lIns="0" tIns="16321" rIns="0" bIns="0" rtlCol="0">
            <a:spAutoFit/>
          </a:bodyPr>
          <a:lstStyle/>
          <a:p>
            <a:pPr marL="302071" marR="6528" indent="-285750" algn="just">
              <a:spcBef>
                <a:spcPts val="129"/>
              </a:spcBef>
              <a:buFont typeface="Arial" panose="020B0604020202020204" pitchFamily="34" charset="0"/>
              <a:buChar char="•"/>
            </a:pPr>
            <a:r>
              <a:rPr lang="en-US" sz="1400" dirty="0">
                <a:latin typeface="Times New Roman"/>
                <a:cs typeface="Times New Roman"/>
              </a:rPr>
              <a:t>Separate</a:t>
            </a:r>
            <a:r>
              <a:rPr lang="en-US" sz="1400" spc="367" dirty="0">
                <a:latin typeface="Times New Roman"/>
                <a:cs typeface="Times New Roman"/>
              </a:rPr>
              <a:t> </a:t>
            </a:r>
            <a:r>
              <a:rPr lang="en-US" sz="1400" dirty="0">
                <a:latin typeface="Times New Roman"/>
                <a:cs typeface="Times New Roman"/>
              </a:rPr>
              <a:t>agreement</a:t>
            </a:r>
            <a:r>
              <a:rPr lang="en-US" sz="1400" spc="373" dirty="0">
                <a:latin typeface="Times New Roman"/>
                <a:cs typeface="Times New Roman"/>
              </a:rPr>
              <a:t> </a:t>
            </a:r>
            <a:r>
              <a:rPr lang="en-US" sz="1400" dirty="0">
                <a:latin typeface="Times New Roman"/>
                <a:cs typeface="Times New Roman"/>
              </a:rPr>
              <a:t>with</a:t>
            </a:r>
            <a:r>
              <a:rPr lang="en-US" sz="1400" spc="367" dirty="0">
                <a:latin typeface="Times New Roman"/>
                <a:cs typeface="Times New Roman"/>
              </a:rPr>
              <a:t> </a:t>
            </a:r>
            <a:r>
              <a:rPr lang="en-US" sz="1400" dirty="0">
                <a:latin typeface="Times New Roman"/>
                <a:cs typeface="Times New Roman"/>
              </a:rPr>
              <a:t>each</a:t>
            </a:r>
            <a:r>
              <a:rPr lang="en-US" sz="1400" spc="373" dirty="0">
                <a:latin typeface="Times New Roman"/>
                <a:cs typeface="Times New Roman"/>
              </a:rPr>
              <a:t> </a:t>
            </a:r>
            <a:r>
              <a:rPr lang="en-US" sz="1400" dirty="0">
                <a:latin typeface="Times New Roman"/>
                <a:cs typeface="Times New Roman"/>
              </a:rPr>
              <a:t>client</a:t>
            </a:r>
            <a:r>
              <a:rPr lang="en-US" sz="1400" spc="373" dirty="0">
                <a:latin typeface="Times New Roman"/>
                <a:cs typeface="Times New Roman"/>
              </a:rPr>
              <a:t> </a:t>
            </a:r>
            <a:r>
              <a:rPr lang="en-US" sz="1400" spc="-13" dirty="0">
                <a:latin typeface="Times New Roman"/>
                <a:cs typeface="Times New Roman"/>
              </a:rPr>
              <a:t>providing </a:t>
            </a:r>
            <a:r>
              <a:rPr sz="1400" dirty="0">
                <a:latin typeface="Times New Roman"/>
                <a:cs typeface="Times New Roman"/>
              </a:rPr>
              <a:t>details</a:t>
            </a:r>
            <a:r>
              <a:rPr sz="1400" spc="276" dirty="0">
                <a:latin typeface="Times New Roman"/>
                <a:cs typeface="Times New Roman"/>
              </a:rPr>
              <a:t>  </a:t>
            </a:r>
            <a:r>
              <a:rPr sz="1400" dirty="0">
                <a:latin typeface="Times New Roman"/>
                <a:cs typeface="Times New Roman"/>
              </a:rPr>
              <a:t>regarding</a:t>
            </a:r>
            <a:r>
              <a:rPr sz="1400" spc="283" dirty="0">
                <a:latin typeface="Times New Roman"/>
                <a:cs typeface="Times New Roman"/>
              </a:rPr>
              <a:t>  </a:t>
            </a:r>
            <a:r>
              <a:rPr sz="1400" dirty="0">
                <a:latin typeface="Times New Roman"/>
                <a:cs typeface="Times New Roman"/>
              </a:rPr>
              <a:t>the</a:t>
            </a:r>
            <a:r>
              <a:rPr sz="1400" spc="276" dirty="0">
                <a:latin typeface="Times New Roman"/>
                <a:cs typeface="Times New Roman"/>
              </a:rPr>
              <a:t>  </a:t>
            </a:r>
            <a:r>
              <a:rPr sz="1400" dirty="0">
                <a:latin typeface="Times New Roman"/>
                <a:cs typeface="Times New Roman"/>
              </a:rPr>
              <a:t>various</a:t>
            </a:r>
            <a:r>
              <a:rPr sz="1400" spc="283" dirty="0">
                <a:latin typeface="Times New Roman"/>
                <a:cs typeface="Times New Roman"/>
              </a:rPr>
              <a:t>  </a:t>
            </a:r>
            <a:r>
              <a:rPr sz="1400" spc="-13" dirty="0">
                <a:latin typeface="Times New Roman"/>
                <a:cs typeface="Times New Roman"/>
              </a:rPr>
              <a:t>circumstances </a:t>
            </a:r>
            <a:r>
              <a:rPr sz="1400" dirty="0">
                <a:latin typeface="Times New Roman"/>
                <a:cs typeface="Times New Roman"/>
              </a:rPr>
              <a:t>relating</a:t>
            </a:r>
            <a:r>
              <a:rPr sz="1400" spc="-32" dirty="0">
                <a:latin typeface="Times New Roman"/>
                <a:cs typeface="Times New Roman"/>
              </a:rPr>
              <a:t> </a:t>
            </a:r>
            <a:r>
              <a:rPr sz="1400" dirty="0">
                <a:latin typeface="Times New Roman"/>
                <a:cs typeface="Times New Roman"/>
              </a:rPr>
              <a:t>to</a:t>
            </a:r>
            <a:r>
              <a:rPr sz="1400" spc="-32" dirty="0">
                <a:latin typeface="Times New Roman"/>
                <a:cs typeface="Times New Roman"/>
              </a:rPr>
              <a:t> </a:t>
            </a:r>
            <a:r>
              <a:rPr sz="1400" spc="-13" dirty="0">
                <a:latin typeface="Times New Roman"/>
                <a:cs typeface="Times New Roman"/>
              </a:rPr>
              <a:t>custody</a:t>
            </a:r>
            <a:endParaRPr sz="1400" dirty="0">
              <a:latin typeface="Times New Roman"/>
              <a:cs typeface="Times New Roman"/>
            </a:endParaRPr>
          </a:p>
          <a:p>
            <a:pPr marL="302071" marR="6528" indent="-285750" algn="just">
              <a:spcBef>
                <a:spcPts val="553"/>
              </a:spcBef>
              <a:buFont typeface="Arial" panose="020B0604020202020204" pitchFamily="34" charset="0"/>
              <a:buChar char="•"/>
            </a:pPr>
            <a:r>
              <a:rPr sz="1400" dirty="0">
                <a:latin typeface="Times New Roman"/>
                <a:cs typeface="Times New Roman"/>
              </a:rPr>
              <a:t>Adequate</a:t>
            </a:r>
            <a:r>
              <a:rPr sz="1400" spc="309" dirty="0">
                <a:latin typeface="Times New Roman"/>
                <a:cs typeface="Times New Roman"/>
              </a:rPr>
              <a:t>  </a:t>
            </a:r>
            <a:r>
              <a:rPr sz="1400" dirty="0">
                <a:latin typeface="Times New Roman"/>
                <a:cs typeface="Times New Roman"/>
              </a:rPr>
              <a:t>mechanisms</a:t>
            </a:r>
            <a:r>
              <a:rPr sz="1400" spc="309" dirty="0">
                <a:latin typeface="Times New Roman"/>
                <a:cs typeface="Times New Roman"/>
              </a:rPr>
              <a:t>  </a:t>
            </a:r>
            <a:r>
              <a:rPr sz="1400" dirty="0">
                <a:latin typeface="Times New Roman"/>
                <a:cs typeface="Times New Roman"/>
              </a:rPr>
              <a:t>for</a:t>
            </a:r>
            <a:r>
              <a:rPr sz="1400" spc="315" dirty="0">
                <a:latin typeface="Times New Roman"/>
                <a:cs typeface="Times New Roman"/>
              </a:rPr>
              <a:t>  </a:t>
            </a:r>
            <a:r>
              <a:rPr sz="1400" dirty="0">
                <a:latin typeface="Times New Roman"/>
                <a:cs typeface="Times New Roman"/>
              </a:rPr>
              <a:t>the</a:t>
            </a:r>
            <a:r>
              <a:rPr sz="1400" spc="309" dirty="0">
                <a:latin typeface="Times New Roman"/>
                <a:cs typeface="Times New Roman"/>
              </a:rPr>
              <a:t>  </a:t>
            </a:r>
            <a:r>
              <a:rPr sz="1400" dirty="0">
                <a:latin typeface="Times New Roman"/>
                <a:cs typeface="Times New Roman"/>
              </a:rPr>
              <a:t>purpose</a:t>
            </a:r>
            <a:r>
              <a:rPr sz="1400" spc="309" dirty="0">
                <a:latin typeface="Times New Roman"/>
                <a:cs typeface="Times New Roman"/>
              </a:rPr>
              <a:t>  </a:t>
            </a:r>
            <a:r>
              <a:rPr sz="1400" spc="-32" dirty="0">
                <a:latin typeface="Times New Roman"/>
                <a:cs typeface="Times New Roman"/>
              </a:rPr>
              <a:t>of </a:t>
            </a:r>
            <a:r>
              <a:rPr sz="1400" dirty="0">
                <a:latin typeface="Times New Roman"/>
                <a:cs typeface="Times New Roman"/>
              </a:rPr>
              <a:t>reviewing,</a:t>
            </a:r>
            <a:r>
              <a:rPr sz="1400" spc="424" dirty="0">
                <a:latin typeface="Times New Roman"/>
                <a:cs typeface="Times New Roman"/>
              </a:rPr>
              <a:t> </a:t>
            </a:r>
            <a:r>
              <a:rPr sz="1400" dirty="0">
                <a:latin typeface="Times New Roman"/>
                <a:cs typeface="Times New Roman"/>
              </a:rPr>
              <a:t>monitoring</a:t>
            </a:r>
            <a:r>
              <a:rPr sz="1400" spc="430" dirty="0">
                <a:latin typeface="Times New Roman"/>
                <a:cs typeface="Times New Roman"/>
              </a:rPr>
              <a:t> </a:t>
            </a:r>
            <a:r>
              <a:rPr sz="1400" dirty="0">
                <a:latin typeface="Times New Roman"/>
                <a:cs typeface="Times New Roman"/>
              </a:rPr>
              <a:t>and</a:t>
            </a:r>
            <a:r>
              <a:rPr sz="1400" spc="424" dirty="0">
                <a:latin typeface="Times New Roman"/>
                <a:cs typeface="Times New Roman"/>
              </a:rPr>
              <a:t> </a:t>
            </a:r>
            <a:r>
              <a:rPr sz="1400" dirty="0">
                <a:latin typeface="Times New Roman"/>
                <a:cs typeface="Times New Roman"/>
              </a:rPr>
              <a:t>evaluating</a:t>
            </a:r>
            <a:r>
              <a:rPr sz="1400" spc="430" dirty="0">
                <a:latin typeface="Times New Roman"/>
                <a:cs typeface="Times New Roman"/>
              </a:rPr>
              <a:t> </a:t>
            </a:r>
            <a:r>
              <a:rPr sz="1400" spc="-13" dirty="0">
                <a:latin typeface="Times New Roman"/>
                <a:cs typeface="Times New Roman"/>
              </a:rPr>
              <a:t>systems, controls,</a:t>
            </a:r>
            <a:r>
              <a:rPr sz="1400" spc="19" dirty="0">
                <a:latin typeface="Times New Roman"/>
                <a:cs typeface="Times New Roman"/>
              </a:rPr>
              <a:t> </a:t>
            </a:r>
            <a:r>
              <a:rPr sz="1400" spc="-13" dirty="0">
                <a:latin typeface="Times New Roman"/>
                <a:cs typeface="Times New Roman"/>
              </a:rPr>
              <a:t>procedures</a:t>
            </a:r>
            <a:r>
              <a:rPr sz="1400" spc="19" dirty="0">
                <a:latin typeface="Times New Roman"/>
                <a:cs typeface="Times New Roman"/>
              </a:rPr>
              <a:t> </a:t>
            </a:r>
            <a:r>
              <a:rPr sz="1400" dirty="0">
                <a:latin typeface="Times New Roman"/>
                <a:cs typeface="Times New Roman"/>
              </a:rPr>
              <a:t>and</a:t>
            </a:r>
            <a:r>
              <a:rPr sz="1400" spc="25" dirty="0">
                <a:latin typeface="Times New Roman"/>
                <a:cs typeface="Times New Roman"/>
              </a:rPr>
              <a:t> </a:t>
            </a:r>
            <a:r>
              <a:rPr sz="1400" spc="-13" dirty="0">
                <a:latin typeface="Times New Roman"/>
                <a:cs typeface="Times New Roman"/>
              </a:rPr>
              <a:t>safeguards</a:t>
            </a:r>
            <a:endParaRPr lang="en-IN" sz="1400" spc="-13" dirty="0">
              <a:latin typeface="Times New Roman"/>
              <a:cs typeface="Times New Roman"/>
            </a:endParaRPr>
          </a:p>
          <a:p>
            <a:pPr marL="302071" marR="6528" indent="-285750" algn="just">
              <a:spcBef>
                <a:spcPts val="553"/>
              </a:spcBef>
              <a:buFont typeface="Arial" panose="020B0604020202020204" pitchFamily="34" charset="0"/>
              <a:buChar char="•"/>
            </a:pPr>
            <a:r>
              <a:rPr lang="en-US" sz="1400" spc="-13" dirty="0">
                <a:latin typeface="Times New Roman"/>
                <a:cs typeface="Times New Roman"/>
              </a:rPr>
              <a:t>Adequate internal controls </a:t>
            </a:r>
            <a:r>
              <a:rPr lang="en-US" sz="1400" spc="-32" dirty="0">
                <a:latin typeface="Times New Roman"/>
                <a:cs typeface="Times New Roman"/>
              </a:rPr>
              <a:t>to </a:t>
            </a:r>
            <a:r>
              <a:rPr lang="en-US" sz="1400" spc="-13" dirty="0">
                <a:latin typeface="Times New Roman"/>
                <a:cs typeface="Times New Roman"/>
              </a:rPr>
              <a:t>prevent </a:t>
            </a:r>
            <a:r>
              <a:rPr lang="en-US" sz="1400" dirty="0">
                <a:latin typeface="Times New Roman"/>
                <a:cs typeface="Times New Roman"/>
              </a:rPr>
              <a:t>manipulation</a:t>
            </a:r>
            <a:r>
              <a:rPr lang="en-US" sz="1400" spc="-6" dirty="0">
                <a:latin typeface="Times New Roman"/>
                <a:cs typeface="Times New Roman"/>
              </a:rPr>
              <a:t> </a:t>
            </a:r>
            <a:r>
              <a:rPr lang="en-US" sz="1400" spc="-45" dirty="0">
                <a:latin typeface="Times New Roman"/>
                <a:cs typeface="Times New Roman"/>
              </a:rPr>
              <a:t>of</a:t>
            </a:r>
            <a:r>
              <a:rPr lang="en-US" sz="1400" dirty="0">
                <a:latin typeface="Times New Roman"/>
                <a:cs typeface="Times New Roman"/>
              </a:rPr>
              <a:t> </a:t>
            </a:r>
            <a:r>
              <a:rPr lang="en-US" sz="1400" spc="-13" dirty="0">
                <a:latin typeface="Times New Roman"/>
                <a:cs typeface="Times New Roman"/>
              </a:rPr>
              <a:t>records</a:t>
            </a:r>
            <a:r>
              <a:rPr lang="en-US" sz="1400" dirty="0">
                <a:latin typeface="Times New Roman"/>
                <a:cs typeface="Times New Roman"/>
              </a:rPr>
              <a:t> and </a:t>
            </a:r>
            <a:r>
              <a:rPr lang="en-US" sz="1400" spc="-13" dirty="0">
                <a:latin typeface="Times New Roman"/>
                <a:cs typeface="Times New Roman"/>
              </a:rPr>
              <a:t>documents</a:t>
            </a:r>
            <a:endParaRPr lang="en-US" sz="1400" dirty="0">
              <a:latin typeface="Times New Roman"/>
              <a:cs typeface="Times New Roman"/>
            </a:endParaRPr>
          </a:p>
        </p:txBody>
      </p:sp>
      <p:sp>
        <p:nvSpPr>
          <p:cNvPr id="10" name="object 10"/>
          <p:cNvSpPr txBox="1"/>
          <p:nvPr/>
        </p:nvSpPr>
        <p:spPr>
          <a:xfrm>
            <a:off x="884849" y="3866523"/>
            <a:ext cx="5077095" cy="333042"/>
          </a:xfrm>
          <a:prstGeom prst="rect">
            <a:avLst/>
          </a:prstGeom>
        </p:spPr>
        <p:txBody>
          <a:bodyPr vert="horz" wrap="square" lIns="0" tIns="16321" rIns="0" bIns="0" rtlCol="0">
            <a:spAutoFit/>
          </a:bodyPr>
          <a:lstStyle/>
          <a:p>
            <a:pPr marL="16321">
              <a:spcBef>
                <a:spcPts val="129"/>
              </a:spcBef>
            </a:pPr>
            <a:r>
              <a:rPr sz="2057" b="1" spc="-52" dirty="0">
                <a:solidFill>
                  <a:srgbClr val="EB8B00"/>
                </a:solidFill>
                <a:latin typeface="Times New Roman"/>
                <a:cs typeface="Times New Roman"/>
              </a:rPr>
              <a:t>Branch</a:t>
            </a:r>
            <a:r>
              <a:rPr sz="2057" b="1" spc="-64" dirty="0">
                <a:solidFill>
                  <a:srgbClr val="EB8B00"/>
                </a:solidFill>
                <a:latin typeface="Times New Roman"/>
                <a:cs typeface="Times New Roman"/>
              </a:rPr>
              <a:t> </a:t>
            </a:r>
            <a:r>
              <a:rPr sz="2057" b="1" spc="-13" dirty="0">
                <a:solidFill>
                  <a:srgbClr val="EB8B00"/>
                </a:solidFill>
                <a:latin typeface="Times New Roman"/>
                <a:cs typeface="Times New Roman"/>
              </a:rPr>
              <a:t>structure</a:t>
            </a:r>
            <a:endParaRPr sz="2057" dirty="0">
              <a:latin typeface="Times New Roman"/>
              <a:cs typeface="Times New Roman"/>
            </a:endParaRPr>
          </a:p>
        </p:txBody>
      </p:sp>
      <p:sp>
        <p:nvSpPr>
          <p:cNvPr id="11" name="object 11"/>
          <p:cNvSpPr txBox="1"/>
          <p:nvPr/>
        </p:nvSpPr>
        <p:spPr>
          <a:xfrm>
            <a:off x="884849" y="5828150"/>
            <a:ext cx="10743120" cy="793296"/>
          </a:xfrm>
          <a:prstGeom prst="rect">
            <a:avLst/>
          </a:prstGeom>
        </p:spPr>
        <p:txBody>
          <a:bodyPr vert="horz" wrap="square" lIns="0" tIns="16321" rIns="0" bIns="0" rtlCol="0">
            <a:spAutoFit/>
          </a:bodyPr>
          <a:lstStyle/>
          <a:p>
            <a:pPr>
              <a:lnSpc>
                <a:spcPct val="100000"/>
              </a:lnSpc>
            </a:pPr>
            <a:endParaRPr sz="1285" dirty="0">
              <a:latin typeface="Times New Roman"/>
              <a:cs typeface="Times New Roman"/>
            </a:endParaRPr>
          </a:p>
          <a:p>
            <a:pPr marL="16321"/>
            <a:r>
              <a:rPr sz="2057" b="1" spc="-38" dirty="0">
                <a:solidFill>
                  <a:srgbClr val="EB8B00"/>
                </a:solidFill>
                <a:latin typeface="Times New Roman"/>
                <a:cs typeface="Times New Roman"/>
              </a:rPr>
              <a:t>Validity</a:t>
            </a:r>
            <a:r>
              <a:rPr sz="2057" b="1" spc="-103" dirty="0">
                <a:solidFill>
                  <a:srgbClr val="EB8B00"/>
                </a:solidFill>
                <a:latin typeface="Times New Roman"/>
                <a:cs typeface="Times New Roman"/>
              </a:rPr>
              <a:t> </a:t>
            </a:r>
            <a:r>
              <a:rPr sz="2057" b="1" dirty="0">
                <a:solidFill>
                  <a:srgbClr val="EB8B00"/>
                </a:solidFill>
                <a:latin typeface="Times New Roman"/>
                <a:cs typeface="Times New Roman"/>
              </a:rPr>
              <a:t>of</a:t>
            </a:r>
            <a:r>
              <a:rPr sz="2057" b="1" spc="-96" dirty="0">
                <a:solidFill>
                  <a:srgbClr val="EB8B00"/>
                </a:solidFill>
                <a:latin typeface="Times New Roman"/>
                <a:cs typeface="Times New Roman"/>
              </a:rPr>
              <a:t> </a:t>
            </a:r>
            <a:r>
              <a:rPr sz="2057" b="1" spc="-13" dirty="0">
                <a:solidFill>
                  <a:srgbClr val="EB8B00"/>
                </a:solidFill>
                <a:latin typeface="Times New Roman"/>
                <a:cs typeface="Times New Roman"/>
              </a:rPr>
              <a:t>Registration</a:t>
            </a:r>
            <a:endParaRPr sz="2057" dirty="0">
              <a:latin typeface="Times New Roman"/>
              <a:cs typeface="Times New Roman"/>
            </a:endParaRPr>
          </a:p>
          <a:p>
            <a:pPr marL="74263" marR="6528">
              <a:lnSpc>
                <a:spcPct val="125000"/>
              </a:lnSpc>
              <a:spcBef>
                <a:spcPts val="327"/>
              </a:spcBef>
            </a:pPr>
            <a:r>
              <a:rPr sz="1285" dirty="0">
                <a:latin typeface="Times New Roman"/>
                <a:cs typeface="Times New Roman"/>
              </a:rPr>
              <a:t>The</a:t>
            </a:r>
            <a:r>
              <a:rPr sz="1285" spc="38" dirty="0">
                <a:latin typeface="Times New Roman"/>
                <a:cs typeface="Times New Roman"/>
              </a:rPr>
              <a:t> </a:t>
            </a:r>
            <a:r>
              <a:rPr sz="1285" dirty="0">
                <a:latin typeface="Times New Roman"/>
                <a:cs typeface="Times New Roman"/>
              </a:rPr>
              <a:t>certificate</a:t>
            </a:r>
            <a:r>
              <a:rPr sz="1285" spc="38" dirty="0">
                <a:latin typeface="Times New Roman"/>
                <a:cs typeface="Times New Roman"/>
              </a:rPr>
              <a:t> </a:t>
            </a:r>
            <a:r>
              <a:rPr sz="1285" dirty="0">
                <a:latin typeface="Times New Roman"/>
                <a:cs typeface="Times New Roman"/>
              </a:rPr>
              <a:t>of</a:t>
            </a:r>
            <a:r>
              <a:rPr sz="1285" spc="38" dirty="0">
                <a:latin typeface="Times New Roman"/>
                <a:cs typeface="Times New Roman"/>
              </a:rPr>
              <a:t> </a:t>
            </a:r>
            <a:r>
              <a:rPr sz="1285" dirty="0">
                <a:latin typeface="Times New Roman"/>
                <a:cs typeface="Times New Roman"/>
              </a:rPr>
              <a:t>registration</a:t>
            </a:r>
            <a:r>
              <a:rPr sz="1285" spc="45" dirty="0">
                <a:latin typeface="Times New Roman"/>
                <a:cs typeface="Times New Roman"/>
              </a:rPr>
              <a:t> </a:t>
            </a:r>
            <a:r>
              <a:rPr sz="1285" dirty="0">
                <a:latin typeface="Times New Roman"/>
                <a:cs typeface="Times New Roman"/>
              </a:rPr>
              <a:t>with</a:t>
            </a:r>
            <a:r>
              <a:rPr sz="1285" spc="38" dirty="0">
                <a:latin typeface="Times New Roman"/>
                <a:cs typeface="Times New Roman"/>
              </a:rPr>
              <a:t> </a:t>
            </a:r>
            <a:r>
              <a:rPr sz="1285" spc="-115" dirty="0">
                <a:latin typeface="Times New Roman"/>
                <a:cs typeface="Times New Roman"/>
              </a:rPr>
              <a:t>IFSCA</a:t>
            </a:r>
            <a:r>
              <a:rPr sz="1285" spc="38" dirty="0">
                <a:latin typeface="Times New Roman"/>
                <a:cs typeface="Times New Roman"/>
              </a:rPr>
              <a:t> </a:t>
            </a:r>
            <a:r>
              <a:rPr sz="1285" dirty="0">
                <a:latin typeface="Times New Roman"/>
                <a:cs typeface="Times New Roman"/>
              </a:rPr>
              <a:t>shall</a:t>
            </a:r>
            <a:r>
              <a:rPr sz="1285" spc="45" dirty="0">
                <a:latin typeface="Times New Roman"/>
                <a:cs typeface="Times New Roman"/>
              </a:rPr>
              <a:t> </a:t>
            </a:r>
            <a:r>
              <a:rPr sz="1285" dirty="0">
                <a:latin typeface="Times New Roman"/>
                <a:cs typeface="Times New Roman"/>
              </a:rPr>
              <a:t>be</a:t>
            </a:r>
            <a:r>
              <a:rPr sz="1285" spc="38" dirty="0">
                <a:latin typeface="Times New Roman"/>
                <a:cs typeface="Times New Roman"/>
              </a:rPr>
              <a:t> </a:t>
            </a:r>
            <a:r>
              <a:rPr sz="1285" dirty="0">
                <a:latin typeface="Times New Roman"/>
                <a:cs typeface="Times New Roman"/>
              </a:rPr>
              <a:t>valid</a:t>
            </a:r>
            <a:r>
              <a:rPr sz="1285" spc="38" dirty="0">
                <a:latin typeface="Times New Roman"/>
                <a:cs typeface="Times New Roman"/>
              </a:rPr>
              <a:t> </a:t>
            </a:r>
            <a:r>
              <a:rPr sz="1285" dirty="0">
                <a:latin typeface="Times New Roman"/>
                <a:cs typeface="Times New Roman"/>
              </a:rPr>
              <a:t>for</a:t>
            </a:r>
            <a:r>
              <a:rPr sz="1285" spc="45" dirty="0">
                <a:latin typeface="Times New Roman"/>
                <a:cs typeface="Times New Roman"/>
              </a:rPr>
              <a:t> </a:t>
            </a:r>
            <a:r>
              <a:rPr sz="1285" dirty="0">
                <a:latin typeface="Times New Roman"/>
                <a:cs typeface="Times New Roman"/>
              </a:rPr>
              <a:t>such</a:t>
            </a:r>
            <a:r>
              <a:rPr sz="1285" spc="38" dirty="0">
                <a:latin typeface="Times New Roman"/>
                <a:cs typeface="Times New Roman"/>
              </a:rPr>
              <a:t> </a:t>
            </a:r>
            <a:r>
              <a:rPr sz="1285" dirty="0">
                <a:latin typeface="Times New Roman"/>
                <a:cs typeface="Times New Roman"/>
              </a:rPr>
              <a:t>period</a:t>
            </a:r>
            <a:r>
              <a:rPr sz="1285" spc="38" dirty="0">
                <a:latin typeface="Times New Roman"/>
                <a:cs typeface="Times New Roman"/>
              </a:rPr>
              <a:t> </a:t>
            </a:r>
            <a:r>
              <a:rPr sz="1285" dirty="0">
                <a:latin typeface="Times New Roman"/>
                <a:cs typeface="Times New Roman"/>
              </a:rPr>
              <a:t>as</a:t>
            </a:r>
            <a:r>
              <a:rPr sz="1285" spc="45" dirty="0">
                <a:latin typeface="Times New Roman"/>
                <a:cs typeface="Times New Roman"/>
              </a:rPr>
              <a:t> </a:t>
            </a:r>
            <a:r>
              <a:rPr sz="1285" dirty="0">
                <a:latin typeface="Times New Roman"/>
                <a:cs typeface="Times New Roman"/>
              </a:rPr>
              <a:t>may</a:t>
            </a:r>
            <a:r>
              <a:rPr sz="1285" spc="38" dirty="0">
                <a:latin typeface="Times New Roman"/>
                <a:cs typeface="Times New Roman"/>
              </a:rPr>
              <a:t> </a:t>
            </a:r>
            <a:r>
              <a:rPr sz="1285" dirty="0">
                <a:latin typeface="Times New Roman"/>
                <a:cs typeface="Times New Roman"/>
              </a:rPr>
              <a:t>be</a:t>
            </a:r>
            <a:r>
              <a:rPr sz="1285" spc="38" dirty="0">
                <a:latin typeface="Times New Roman"/>
                <a:cs typeface="Times New Roman"/>
              </a:rPr>
              <a:t> </a:t>
            </a:r>
            <a:r>
              <a:rPr sz="1285" dirty="0">
                <a:latin typeface="Times New Roman"/>
                <a:cs typeface="Times New Roman"/>
              </a:rPr>
              <a:t>prescribed</a:t>
            </a:r>
            <a:r>
              <a:rPr sz="1285" spc="45" dirty="0">
                <a:latin typeface="Times New Roman"/>
                <a:cs typeface="Times New Roman"/>
              </a:rPr>
              <a:t> </a:t>
            </a:r>
            <a:r>
              <a:rPr sz="1285" dirty="0">
                <a:latin typeface="Times New Roman"/>
                <a:cs typeface="Times New Roman"/>
              </a:rPr>
              <a:t>by</a:t>
            </a:r>
            <a:r>
              <a:rPr sz="1285" spc="38" dirty="0">
                <a:latin typeface="Times New Roman"/>
                <a:cs typeface="Times New Roman"/>
              </a:rPr>
              <a:t> </a:t>
            </a:r>
            <a:r>
              <a:rPr sz="1285" dirty="0">
                <a:latin typeface="Times New Roman"/>
                <a:cs typeface="Times New Roman"/>
              </a:rPr>
              <a:t>the</a:t>
            </a:r>
            <a:r>
              <a:rPr sz="1285" spc="38" dirty="0">
                <a:latin typeface="Times New Roman"/>
                <a:cs typeface="Times New Roman"/>
              </a:rPr>
              <a:t> </a:t>
            </a:r>
            <a:r>
              <a:rPr sz="1285" dirty="0">
                <a:latin typeface="Times New Roman"/>
                <a:cs typeface="Times New Roman"/>
              </a:rPr>
              <a:t>authority</a:t>
            </a:r>
            <a:r>
              <a:rPr sz="1285" spc="38" dirty="0">
                <a:latin typeface="Times New Roman"/>
                <a:cs typeface="Times New Roman"/>
              </a:rPr>
              <a:t> </a:t>
            </a:r>
            <a:r>
              <a:rPr sz="1285" dirty="0">
                <a:latin typeface="Times New Roman"/>
                <a:cs typeface="Times New Roman"/>
              </a:rPr>
              <a:t>unless</a:t>
            </a:r>
            <a:r>
              <a:rPr sz="1285" spc="45" dirty="0">
                <a:latin typeface="Times New Roman"/>
                <a:cs typeface="Times New Roman"/>
              </a:rPr>
              <a:t> </a:t>
            </a:r>
            <a:r>
              <a:rPr sz="1285" dirty="0">
                <a:latin typeface="Times New Roman"/>
                <a:cs typeface="Times New Roman"/>
              </a:rPr>
              <a:t>it</a:t>
            </a:r>
            <a:r>
              <a:rPr sz="1285" spc="38" dirty="0">
                <a:latin typeface="Times New Roman"/>
                <a:cs typeface="Times New Roman"/>
              </a:rPr>
              <a:t> </a:t>
            </a:r>
            <a:r>
              <a:rPr sz="1285" spc="-32" dirty="0">
                <a:latin typeface="Times New Roman"/>
                <a:cs typeface="Times New Roman"/>
              </a:rPr>
              <a:t>is </a:t>
            </a:r>
            <a:r>
              <a:rPr sz="1285" dirty="0">
                <a:latin typeface="Times New Roman"/>
                <a:cs typeface="Times New Roman"/>
              </a:rPr>
              <a:t>suspended</a:t>
            </a:r>
            <a:r>
              <a:rPr sz="1285" spc="-45" dirty="0">
                <a:latin typeface="Times New Roman"/>
                <a:cs typeface="Times New Roman"/>
              </a:rPr>
              <a:t> </a:t>
            </a:r>
            <a:r>
              <a:rPr sz="1285" dirty="0">
                <a:latin typeface="Times New Roman"/>
                <a:cs typeface="Times New Roman"/>
              </a:rPr>
              <a:t>or</a:t>
            </a:r>
            <a:r>
              <a:rPr sz="1285" spc="-38" dirty="0">
                <a:latin typeface="Times New Roman"/>
                <a:cs typeface="Times New Roman"/>
              </a:rPr>
              <a:t> </a:t>
            </a:r>
            <a:r>
              <a:rPr sz="1285" spc="-13" dirty="0">
                <a:latin typeface="Times New Roman"/>
                <a:cs typeface="Times New Roman"/>
              </a:rPr>
              <a:t>cancelled</a:t>
            </a:r>
            <a:r>
              <a:rPr sz="1285" spc="-38" dirty="0">
                <a:latin typeface="Times New Roman"/>
                <a:cs typeface="Times New Roman"/>
              </a:rPr>
              <a:t> </a:t>
            </a:r>
            <a:r>
              <a:rPr sz="1285" spc="-32" dirty="0">
                <a:latin typeface="Times New Roman"/>
                <a:cs typeface="Times New Roman"/>
              </a:rPr>
              <a:t>by</a:t>
            </a:r>
            <a:r>
              <a:rPr sz="1285" spc="-38" dirty="0">
                <a:latin typeface="Times New Roman"/>
                <a:cs typeface="Times New Roman"/>
              </a:rPr>
              <a:t> </a:t>
            </a:r>
            <a:r>
              <a:rPr sz="1285" dirty="0">
                <a:latin typeface="Times New Roman"/>
                <a:cs typeface="Times New Roman"/>
              </a:rPr>
              <a:t>the</a:t>
            </a:r>
            <a:r>
              <a:rPr sz="1285" spc="-38" dirty="0">
                <a:latin typeface="Times New Roman"/>
                <a:cs typeface="Times New Roman"/>
              </a:rPr>
              <a:t> </a:t>
            </a:r>
            <a:r>
              <a:rPr sz="1285" spc="-13" dirty="0">
                <a:latin typeface="Times New Roman"/>
                <a:cs typeface="Times New Roman"/>
              </a:rPr>
              <a:t>authority.</a:t>
            </a:r>
            <a:endParaRPr sz="1285" dirty="0">
              <a:latin typeface="Times New Roman"/>
              <a:cs typeface="Times New Roman"/>
            </a:endParaRPr>
          </a:p>
        </p:txBody>
      </p:sp>
      <p:sp>
        <p:nvSpPr>
          <p:cNvPr id="12" name="object 12"/>
          <p:cNvSpPr txBox="1"/>
          <p:nvPr/>
        </p:nvSpPr>
        <p:spPr>
          <a:xfrm>
            <a:off x="813386" y="1359549"/>
            <a:ext cx="3037412" cy="22408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Registration</a:t>
            </a:r>
            <a:r>
              <a:rPr sz="2057" b="1" spc="-103" dirty="0">
                <a:solidFill>
                  <a:srgbClr val="EB8B00"/>
                </a:solidFill>
                <a:latin typeface="Times New Roman"/>
                <a:cs typeface="Times New Roman"/>
              </a:rPr>
              <a:t> </a:t>
            </a:r>
            <a:r>
              <a:rPr sz="2057" b="1" spc="-13" dirty="0">
                <a:solidFill>
                  <a:srgbClr val="EB8B00"/>
                </a:solidFill>
                <a:latin typeface="Times New Roman"/>
                <a:cs typeface="Times New Roman"/>
              </a:rPr>
              <a:t>process</a:t>
            </a:r>
            <a:endParaRPr sz="2057" dirty="0">
              <a:latin typeface="Times New Roman"/>
              <a:cs typeface="Times New Roman"/>
            </a:endParaRPr>
          </a:p>
        </p:txBody>
      </p:sp>
      <p:sp>
        <p:nvSpPr>
          <p:cNvPr id="14" name="object 14"/>
          <p:cNvSpPr txBox="1"/>
          <p:nvPr/>
        </p:nvSpPr>
        <p:spPr>
          <a:xfrm>
            <a:off x="1301113" y="1697180"/>
            <a:ext cx="4564748" cy="662811"/>
          </a:xfrm>
          <a:prstGeom prst="rect">
            <a:avLst/>
          </a:prstGeom>
        </p:spPr>
        <p:txBody>
          <a:bodyPr vert="horz" wrap="square" lIns="0" tIns="16321" rIns="0" bIns="0" rtlCol="0">
            <a:spAutoFit/>
          </a:bodyPr>
          <a:lstStyle/>
          <a:p>
            <a:pPr marL="16321" marR="6528" algn="just">
              <a:spcBef>
                <a:spcPts val="129"/>
              </a:spcBef>
            </a:pPr>
            <a:r>
              <a:rPr sz="1400" dirty="0">
                <a:latin typeface="Times New Roman"/>
                <a:cs typeface="Times New Roman"/>
              </a:rPr>
              <a:t>Custodian</a:t>
            </a:r>
            <a:r>
              <a:rPr sz="1400" spc="-32" dirty="0">
                <a:latin typeface="Times New Roman"/>
                <a:cs typeface="Times New Roman"/>
              </a:rPr>
              <a:t> </a:t>
            </a:r>
            <a:r>
              <a:rPr sz="1400" dirty="0">
                <a:latin typeface="Times New Roman"/>
                <a:cs typeface="Times New Roman"/>
              </a:rPr>
              <a:t>can</a:t>
            </a:r>
            <a:r>
              <a:rPr sz="1400" spc="-25" dirty="0">
                <a:latin typeface="Times New Roman"/>
                <a:cs typeface="Times New Roman"/>
              </a:rPr>
              <a:t> </a:t>
            </a:r>
            <a:r>
              <a:rPr sz="1400" dirty="0">
                <a:latin typeface="Times New Roman"/>
                <a:cs typeface="Times New Roman"/>
              </a:rPr>
              <a:t>set</a:t>
            </a:r>
            <a:r>
              <a:rPr sz="1400" spc="-32" dirty="0">
                <a:latin typeface="Times New Roman"/>
                <a:cs typeface="Times New Roman"/>
              </a:rPr>
              <a:t> </a:t>
            </a:r>
            <a:r>
              <a:rPr sz="1400" dirty="0">
                <a:latin typeface="Times New Roman"/>
                <a:cs typeface="Times New Roman"/>
              </a:rPr>
              <a:t>up</a:t>
            </a:r>
            <a:r>
              <a:rPr sz="1400" spc="-25" dirty="0">
                <a:latin typeface="Times New Roman"/>
                <a:cs typeface="Times New Roman"/>
              </a:rPr>
              <a:t> </a:t>
            </a:r>
            <a:r>
              <a:rPr sz="1400" dirty="0">
                <a:latin typeface="Times New Roman"/>
                <a:cs typeface="Times New Roman"/>
              </a:rPr>
              <a:t>as</a:t>
            </a:r>
            <a:r>
              <a:rPr sz="1400" spc="-32" dirty="0">
                <a:latin typeface="Times New Roman"/>
                <a:cs typeface="Times New Roman"/>
              </a:rPr>
              <a:t> </a:t>
            </a:r>
            <a:r>
              <a:rPr sz="1400" dirty="0">
                <a:latin typeface="Times New Roman"/>
                <a:cs typeface="Times New Roman"/>
              </a:rPr>
              <a:t>a</a:t>
            </a:r>
            <a:r>
              <a:rPr sz="1400" spc="-25" dirty="0">
                <a:latin typeface="Times New Roman"/>
                <a:cs typeface="Times New Roman"/>
              </a:rPr>
              <a:t> </a:t>
            </a:r>
            <a:r>
              <a:rPr sz="1400" dirty="0">
                <a:latin typeface="Times New Roman"/>
                <a:cs typeface="Times New Roman"/>
              </a:rPr>
              <a:t>branch,</a:t>
            </a:r>
            <a:r>
              <a:rPr sz="1400" spc="-32" dirty="0">
                <a:latin typeface="Times New Roman"/>
                <a:cs typeface="Times New Roman"/>
              </a:rPr>
              <a:t> </a:t>
            </a:r>
            <a:r>
              <a:rPr sz="1400" spc="-25" dirty="0">
                <a:latin typeface="Times New Roman"/>
                <a:cs typeface="Times New Roman"/>
              </a:rPr>
              <a:t>Company, </a:t>
            </a:r>
            <a:r>
              <a:rPr sz="1400" spc="-13" dirty="0">
                <a:latin typeface="Times New Roman"/>
                <a:cs typeface="Times New Roman"/>
              </a:rPr>
              <a:t>Limited </a:t>
            </a:r>
            <a:r>
              <a:rPr sz="1400" dirty="0">
                <a:latin typeface="Times New Roman"/>
                <a:cs typeface="Times New Roman"/>
              </a:rPr>
              <a:t>Liability</a:t>
            </a:r>
            <a:r>
              <a:rPr sz="1400" spc="115" dirty="0">
                <a:latin typeface="Times New Roman"/>
                <a:cs typeface="Times New Roman"/>
              </a:rPr>
              <a:t> </a:t>
            </a:r>
            <a:r>
              <a:rPr sz="1400" dirty="0">
                <a:latin typeface="Times New Roman"/>
                <a:cs typeface="Times New Roman"/>
              </a:rPr>
              <a:t>Partnership,</a:t>
            </a:r>
            <a:r>
              <a:rPr sz="1400" spc="123" dirty="0">
                <a:latin typeface="Times New Roman"/>
                <a:cs typeface="Times New Roman"/>
              </a:rPr>
              <a:t> </a:t>
            </a:r>
            <a:r>
              <a:rPr sz="1400" dirty="0">
                <a:latin typeface="Times New Roman"/>
                <a:cs typeface="Times New Roman"/>
              </a:rPr>
              <a:t>Body</a:t>
            </a:r>
            <a:r>
              <a:rPr sz="1400" spc="123" dirty="0">
                <a:latin typeface="Times New Roman"/>
                <a:cs typeface="Times New Roman"/>
              </a:rPr>
              <a:t> </a:t>
            </a:r>
            <a:r>
              <a:rPr sz="1400" dirty="0">
                <a:latin typeface="Times New Roman"/>
                <a:cs typeface="Times New Roman"/>
              </a:rPr>
              <a:t>Corporate,</a:t>
            </a:r>
            <a:r>
              <a:rPr sz="1400" spc="123" dirty="0">
                <a:latin typeface="Times New Roman"/>
                <a:cs typeface="Times New Roman"/>
              </a:rPr>
              <a:t> </a:t>
            </a:r>
            <a:r>
              <a:rPr sz="1400" spc="-13" dirty="0">
                <a:latin typeface="Times New Roman"/>
                <a:cs typeface="Times New Roman"/>
              </a:rPr>
              <a:t>partnership </a:t>
            </a:r>
            <a:r>
              <a:rPr sz="1400" dirty="0">
                <a:latin typeface="Times New Roman"/>
                <a:cs typeface="Times New Roman"/>
              </a:rPr>
              <a:t>firm,</a:t>
            </a:r>
            <a:r>
              <a:rPr sz="1400" spc="405" dirty="0">
                <a:latin typeface="Times New Roman"/>
                <a:cs typeface="Times New Roman"/>
              </a:rPr>
              <a:t> </a:t>
            </a:r>
            <a:r>
              <a:rPr sz="1400" dirty="0">
                <a:latin typeface="Times New Roman"/>
                <a:cs typeface="Times New Roman"/>
              </a:rPr>
              <a:t>proprietorship</a:t>
            </a:r>
            <a:r>
              <a:rPr sz="1400" spc="411" dirty="0">
                <a:latin typeface="Times New Roman"/>
                <a:cs typeface="Times New Roman"/>
              </a:rPr>
              <a:t> </a:t>
            </a:r>
            <a:r>
              <a:rPr sz="1400" dirty="0">
                <a:latin typeface="Times New Roman"/>
                <a:cs typeface="Times New Roman"/>
              </a:rPr>
              <a:t>firm,</a:t>
            </a:r>
            <a:r>
              <a:rPr sz="1400" spc="411" dirty="0">
                <a:latin typeface="Times New Roman"/>
                <a:cs typeface="Times New Roman"/>
              </a:rPr>
              <a:t> </a:t>
            </a:r>
            <a:r>
              <a:rPr sz="1400" dirty="0">
                <a:latin typeface="Times New Roman"/>
                <a:cs typeface="Times New Roman"/>
              </a:rPr>
              <a:t>or</a:t>
            </a:r>
            <a:r>
              <a:rPr sz="1400" spc="411" dirty="0">
                <a:latin typeface="Times New Roman"/>
                <a:cs typeface="Times New Roman"/>
              </a:rPr>
              <a:t> </a:t>
            </a:r>
            <a:r>
              <a:rPr sz="1400" dirty="0">
                <a:latin typeface="Times New Roman"/>
                <a:cs typeface="Times New Roman"/>
              </a:rPr>
              <a:t>any</a:t>
            </a:r>
            <a:r>
              <a:rPr sz="1400" spc="411" dirty="0">
                <a:latin typeface="Times New Roman"/>
                <a:cs typeface="Times New Roman"/>
              </a:rPr>
              <a:t> </a:t>
            </a:r>
            <a:r>
              <a:rPr sz="1400" dirty="0">
                <a:latin typeface="Times New Roman"/>
                <a:cs typeface="Times New Roman"/>
              </a:rPr>
              <a:t>other</a:t>
            </a:r>
            <a:r>
              <a:rPr sz="1400" spc="405" dirty="0">
                <a:latin typeface="Times New Roman"/>
                <a:cs typeface="Times New Roman"/>
              </a:rPr>
              <a:t> </a:t>
            </a:r>
            <a:r>
              <a:rPr sz="1400" dirty="0">
                <a:latin typeface="Times New Roman"/>
                <a:cs typeface="Times New Roman"/>
              </a:rPr>
              <a:t>form</a:t>
            </a:r>
            <a:r>
              <a:rPr sz="1400" spc="411" dirty="0">
                <a:latin typeface="Times New Roman"/>
                <a:cs typeface="Times New Roman"/>
              </a:rPr>
              <a:t> </a:t>
            </a:r>
            <a:r>
              <a:rPr sz="1400" spc="-32" dirty="0">
                <a:latin typeface="Times New Roman"/>
                <a:cs typeface="Times New Roman"/>
              </a:rPr>
              <a:t>as </a:t>
            </a:r>
            <a:r>
              <a:rPr sz="1400" dirty="0">
                <a:latin typeface="Times New Roman"/>
                <a:cs typeface="Times New Roman"/>
              </a:rPr>
              <a:t>permitted</a:t>
            </a:r>
            <a:r>
              <a:rPr sz="1400" spc="6" dirty="0">
                <a:latin typeface="Times New Roman"/>
                <a:cs typeface="Times New Roman"/>
              </a:rPr>
              <a:t> </a:t>
            </a:r>
            <a:r>
              <a:rPr sz="1400" spc="-32" dirty="0">
                <a:latin typeface="Times New Roman"/>
                <a:cs typeface="Times New Roman"/>
              </a:rPr>
              <a:t>by</a:t>
            </a:r>
            <a:r>
              <a:rPr sz="1400" spc="6" dirty="0">
                <a:latin typeface="Times New Roman"/>
                <a:cs typeface="Times New Roman"/>
              </a:rPr>
              <a:t> </a:t>
            </a:r>
            <a:r>
              <a:rPr sz="1400" spc="-25" dirty="0">
                <a:latin typeface="Times New Roman"/>
                <a:cs typeface="Times New Roman"/>
              </a:rPr>
              <a:t>IFSCA</a:t>
            </a:r>
            <a:endParaRPr sz="1400" dirty="0">
              <a:latin typeface="Times New Roman"/>
              <a:cs typeface="Times New Roman"/>
            </a:endParaRPr>
          </a:p>
        </p:txBody>
      </p:sp>
      <p:sp>
        <p:nvSpPr>
          <p:cNvPr id="18" name="object 18"/>
          <p:cNvSpPr txBox="1"/>
          <p:nvPr/>
        </p:nvSpPr>
        <p:spPr>
          <a:xfrm>
            <a:off x="821677" y="2540628"/>
            <a:ext cx="5077095" cy="1211679"/>
          </a:xfrm>
          <a:prstGeom prst="rect">
            <a:avLst/>
          </a:prstGeom>
        </p:spPr>
        <p:txBody>
          <a:bodyPr vert="horz" wrap="square" lIns="0" tIns="16321" rIns="0" bIns="0" rtlCol="0">
            <a:spAutoFit/>
          </a:bodyPr>
          <a:lstStyle/>
          <a:p>
            <a:pPr marL="16321">
              <a:spcBef>
                <a:spcPts val="129"/>
              </a:spcBef>
            </a:pPr>
            <a:r>
              <a:rPr sz="2400" b="1" spc="-52" dirty="0">
                <a:solidFill>
                  <a:srgbClr val="EB8B00"/>
                </a:solidFill>
                <a:latin typeface="Times New Roman"/>
                <a:cs typeface="Times New Roman"/>
              </a:rPr>
              <a:t>Branch</a:t>
            </a:r>
            <a:r>
              <a:rPr sz="2400" b="1" spc="-64" dirty="0">
                <a:solidFill>
                  <a:srgbClr val="EB8B00"/>
                </a:solidFill>
                <a:latin typeface="Times New Roman"/>
                <a:cs typeface="Times New Roman"/>
              </a:rPr>
              <a:t> </a:t>
            </a:r>
            <a:r>
              <a:rPr sz="2400" b="1" spc="-13" dirty="0">
                <a:solidFill>
                  <a:srgbClr val="EB8B00"/>
                </a:solidFill>
                <a:latin typeface="Times New Roman"/>
                <a:cs typeface="Times New Roman"/>
              </a:rPr>
              <a:t>structure</a:t>
            </a:r>
            <a:endParaRPr sz="2400" dirty="0">
              <a:latin typeface="Times New Roman"/>
              <a:cs typeface="Times New Roman"/>
            </a:endParaRPr>
          </a:p>
          <a:p>
            <a:pPr marL="403958" marR="6528" algn="just">
              <a:spcBef>
                <a:spcPts val="1388"/>
              </a:spcBef>
            </a:pPr>
            <a:r>
              <a:rPr sz="1400" dirty="0">
                <a:latin typeface="Times New Roman"/>
                <a:cs typeface="Times New Roman"/>
              </a:rPr>
              <a:t>Branch</a:t>
            </a:r>
            <a:r>
              <a:rPr sz="1400" spc="315" dirty="0">
                <a:latin typeface="Times New Roman"/>
                <a:cs typeface="Times New Roman"/>
              </a:rPr>
              <a:t>  </a:t>
            </a:r>
            <a:r>
              <a:rPr sz="1400" dirty="0">
                <a:latin typeface="Times New Roman"/>
                <a:cs typeface="Times New Roman"/>
              </a:rPr>
              <a:t>structure</a:t>
            </a:r>
            <a:r>
              <a:rPr sz="1400" spc="315" dirty="0">
                <a:latin typeface="Times New Roman"/>
                <a:cs typeface="Times New Roman"/>
              </a:rPr>
              <a:t>  </a:t>
            </a:r>
            <a:r>
              <a:rPr sz="1400" dirty="0">
                <a:latin typeface="Times New Roman"/>
                <a:cs typeface="Times New Roman"/>
              </a:rPr>
              <a:t>is</a:t>
            </a:r>
            <a:r>
              <a:rPr sz="1400" spc="315" dirty="0">
                <a:latin typeface="Times New Roman"/>
                <a:cs typeface="Times New Roman"/>
              </a:rPr>
              <a:t>  </a:t>
            </a:r>
            <a:r>
              <a:rPr sz="1400" dirty="0">
                <a:latin typeface="Times New Roman"/>
                <a:cs typeface="Times New Roman"/>
              </a:rPr>
              <a:t>permitted</a:t>
            </a:r>
            <a:r>
              <a:rPr sz="1400" spc="315" dirty="0">
                <a:latin typeface="Times New Roman"/>
                <a:cs typeface="Times New Roman"/>
              </a:rPr>
              <a:t>  </a:t>
            </a:r>
            <a:r>
              <a:rPr sz="1400" dirty="0">
                <a:latin typeface="Times New Roman"/>
                <a:cs typeface="Times New Roman"/>
              </a:rPr>
              <a:t>only</a:t>
            </a:r>
            <a:r>
              <a:rPr sz="1400" spc="315" dirty="0">
                <a:latin typeface="Times New Roman"/>
                <a:cs typeface="Times New Roman"/>
              </a:rPr>
              <a:t>  </a:t>
            </a:r>
            <a:r>
              <a:rPr sz="1400" dirty="0">
                <a:latin typeface="Times New Roman"/>
                <a:cs typeface="Times New Roman"/>
              </a:rPr>
              <a:t>for</a:t>
            </a:r>
            <a:r>
              <a:rPr sz="1400" spc="315" dirty="0">
                <a:latin typeface="Times New Roman"/>
                <a:cs typeface="Times New Roman"/>
              </a:rPr>
              <a:t>  </a:t>
            </a:r>
            <a:r>
              <a:rPr sz="1400" spc="-32" dirty="0">
                <a:latin typeface="Times New Roman"/>
                <a:cs typeface="Times New Roman"/>
              </a:rPr>
              <a:t>an </a:t>
            </a:r>
            <a:r>
              <a:rPr sz="1400" dirty="0">
                <a:latin typeface="Times New Roman"/>
                <a:cs typeface="Times New Roman"/>
              </a:rPr>
              <a:t>intermediary</a:t>
            </a:r>
            <a:r>
              <a:rPr sz="1400" spc="290" dirty="0">
                <a:latin typeface="Times New Roman"/>
                <a:cs typeface="Times New Roman"/>
              </a:rPr>
              <a:t>  </a:t>
            </a:r>
            <a:r>
              <a:rPr sz="1400" dirty="0">
                <a:latin typeface="Times New Roman"/>
                <a:cs typeface="Times New Roman"/>
              </a:rPr>
              <a:t>which</a:t>
            </a:r>
            <a:r>
              <a:rPr sz="1400" spc="290" dirty="0">
                <a:latin typeface="Times New Roman"/>
                <a:cs typeface="Times New Roman"/>
              </a:rPr>
              <a:t>  </a:t>
            </a:r>
            <a:r>
              <a:rPr sz="1400" dirty="0">
                <a:latin typeface="Times New Roman"/>
                <a:cs typeface="Times New Roman"/>
              </a:rPr>
              <a:t>is</a:t>
            </a:r>
            <a:r>
              <a:rPr sz="1400" spc="290" dirty="0">
                <a:latin typeface="Times New Roman"/>
                <a:cs typeface="Times New Roman"/>
              </a:rPr>
              <a:t>  </a:t>
            </a:r>
            <a:r>
              <a:rPr sz="1400" dirty="0">
                <a:latin typeface="Times New Roman"/>
                <a:cs typeface="Times New Roman"/>
              </a:rPr>
              <a:t>already</a:t>
            </a:r>
            <a:r>
              <a:rPr sz="1400" spc="290" dirty="0">
                <a:latin typeface="Times New Roman"/>
                <a:cs typeface="Times New Roman"/>
              </a:rPr>
              <a:t>  </a:t>
            </a:r>
            <a:r>
              <a:rPr sz="1400" dirty="0">
                <a:latin typeface="Times New Roman"/>
                <a:cs typeface="Times New Roman"/>
              </a:rPr>
              <a:t>registered</a:t>
            </a:r>
            <a:r>
              <a:rPr sz="1400" spc="290" dirty="0">
                <a:latin typeface="Times New Roman"/>
                <a:cs typeface="Times New Roman"/>
              </a:rPr>
              <a:t>  </a:t>
            </a:r>
            <a:r>
              <a:rPr sz="1400" spc="-32" dirty="0">
                <a:latin typeface="Times New Roman"/>
                <a:cs typeface="Times New Roman"/>
              </a:rPr>
              <a:t>or </a:t>
            </a:r>
            <a:r>
              <a:rPr sz="1400" dirty="0">
                <a:latin typeface="Times New Roman"/>
                <a:cs typeface="Times New Roman"/>
              </a:rPr>
              <a:t>regulated</a:t>
            </a:r>
            <a:r>
              <a:rPr sz="1400" spc="469" dirty="0">
                <a:latin typeface="Times New Roman"/>
                <a:cs typeface="Times New Roman"/>
              </a:rPr>
              <a:t> </a:t>
            </a:r>
            <a:r>
              <a:rPr sz="1400" dirty="0">
                <a:latin typeface="Times New Roman"/>
                <a:cs typeface="Times New Roman"/>
              </a:rPr>
              <a:t>in</a:t>
            </a:r>
            <a:r>
              <a:rPr sz="1400" spc="469" dirty="0">
                <a:latin typeface="Times New Roman"/>
                <a:cs typeface="Times New Roman"/>
              </a:rPr>
              <a:t> </a:t>
            </a:r>
            <a:r>
              <a:rPr sz="1400" dirty="0">
                <a:latin typeface="Times New Roman"/>
                <a:cs typeface="Times New Roman"/>
              </a:rPr>
              <a:t>India</a:t>
            </a:r>
            <a:r>
              <a:rPr sz="1400" spc="476" dirty="0">
                <a:latin typeface="Times New Roman"/>
                <a:cs typeface="Times New Roman"/>
              </a:rPr>
              <a:t> </a:t>
            </a:r>
            <a:r>
              <a:rPr sz="1400" dirty="0">
                <a:latin typeface="Times New Roman"/>
                <a:cs typeface="Times New Roman"/>
              </a:rPr>
              <a:t>or</a:t>
            </a:r>
            <a:r>
              <a:rPr sz="1400" spc="469" dirty="0">
                <a:latin typeface="Times New Roman"/>
                <a:cs typeface="Times New Roman"/>
              </a:rPr>
              <a:t> </a:t>
            </a:r>
            <a:r>
              <a:rPr sz="1400" dirty="0">
                <a:latin typeface="Times New Roman"/>
                <a:cs typeface="Times New Roman"/>
              </a:rPr>
              <a:t>a</a:t>
            </a:r>
            <a:r>
              <a:rPr sz="1400" spc="476" dirty="0">
                <a:latin typeface="Times New Roman"/>
                <a:cs typeface="Times New Roman"/>
              </a:rPr>
              <a:t> </a:t>
            </a:r>
            <a:r>
              <a:rPr sz="1400" dirty="0">
                <a:latin typeface="Times New Roman"/>
                <a:cs typeface="Times New Roman"/>
              </a:rPr>
              <a:t>foreign</a:t>
            </a:r>
            <a:r>
              <a:rPr sz="1400" spc="469" dirty="0">
                <a:latin typeface="Times New Roman"/>
                <a:cs typeface="Times New Roman"/>
              </a:rPr>
              <a:t> </a:t>
            </a:r>
            <a:r>
              <a:rPr sz="1400" dirty="0">
                <a:latin typeface="Times New Roman"/>
                <a:cs typeface="Times New Roman"/>
              </a:rPr>
              <a:t>jurisdiction</a:t>
            </a:r>
            <a:r>
              <a:rPr sz="1400" spc="469" dirty="0">
                <a:latin typeface="Times New Roman"/>
                <a:cs typeface="Times New Roman"/>
              </a:rPr>
              <a:t> </a:t>
            </a:r>
            <a:r>
              <a:rPr sz="1400" spc="-32" dirty="0">
                <a:latin typeface="Times New Roman"/>
                <a:cs typeface="Times New Roman"/>
              </a:rPr>
              <a:t>for </a:t>
            </a:r>
            <a:r>
              <a:rPr sz="1400" dirty="0">
                <a:latin typeface="Times New Roman"/>
                <a:cs typeface="Times New Roman"/>
              </a:rPr>
              <a:t>conducting</a:t>
            </a:r>
            <a:r>
              <a:rPr sz="1400" spc="-19" dirty="0">
                <a:latin typeface="Times New Roman"/>
                <a:cs typeface="Times New Roman"/>
              </a:rPr>
              <a:t> </a:t>
            </a:r>
            <a:r>
              <a:rPr sz="1400" spc="-13" dirty="0">
                <a:latin typeface="Times New Roman"/>
                <a:cs typeface="Times New Roman"/>
              </a:rPr>
              <a:t>similar</a:t>
            </a:r>
            <a:r>
              <a:rPr sz="1400" spc="-19" dirty="0">
                <a:latin typeface="Times New Roman"/>
                <a:cs typeface="Times New Roman"/>
              </a:rPr>
              <a:t> </a:t>
            </a:r>
            <a:r>
              <a:rPr sz="1400" spc="-13" dirty="0">
                <a:latin typeface="Times New Roman"/>
                <a:cs typeface="Times New Roman"/>
              </a:rPr>
              <a:t>activities</a:t>
            </a:r>
            <a:endParaRPr sz="1400" dirty="0">
              <a:latin typeface="Times New Roman"/>
              <a:cs typeface="Times New Roman"/>
            </a:endParaRPr>
          </a:p>
        </p:txBody>
      </p:sp>
      <p:grpSp>
        <p:nvGrpSpPr>
          <p:cNvPr id="28" name="Group 27">
            <a:extLst>
              <a:ext uri="{FF2B5EF4-FFF2-40B4-BE49-F238E27FC236}">
                <a16:creationId xmlns:a16="http://schemas.microsoft.com/office/drawing/2014/main" id="{726075A1-F34E-5145-F6BA-AEEE4C9F5D5E}"/>
              </a:ext>
            </a:extLst>
          </p:cNvPr>
          <p:cNvGrpSpPr/>
          <p:nvPr/>
        </p:nvGrpSpPr>
        <p:grpSpPr>
          <a:xfrm>
            <a:off x="6622800" y="4399299"/>
            <a:ext cx="4328642" cy="1301409"/>
            <a:chOff x="6729804" y="4224201"/>
            <a:chExt cx="4328642" cy="1301409"/>
          </a:xfrm>
        </p:grpSpPr>
        <p:sp>
          <p:nvSpPr>
            <p:cNvPr id="22" name="object 22"/>
            <p:cNvSpPr txBox="1"/>
            <p:nvPr/>
          </p:nvSpPr>
          <p:spPr>
            <a:xfrm>
              <a:off x="6729804" y="4224201"/>
              <a:ext cx="537948" cy="333042"/>
            </a:xfrm>
            <a:prstGeom prst="rect">
              <a:avLst/>
            </a:prstGeom>
          </p:spPr>
          <p:txBody>
            <a:bodyPr vert="horz" wrap="square" lIns="0" tIns="16321" rIns="0" bIns="0" rtlCol="0">
              <a:spAutoFit/>
            </a:bodyPr>
            <a:lstStyle/>
            <a:p>
              <a:pPr marL="16321">
                <a:spcBef>
                  <a:spcPts val="129"/>
                </a:spcBef>
              </a:pPr>
              <a:r>
                <a:rPr sz="2057" b="1" spc="-32" dirty="0">
                  <a:solidFill>
                    <a:srgbClr val="EB8B00"/>
                  </a:solidFill>
                  <a:latin typeface="Times New Roman"/>
                  <a:cs typeface="Times New Roman"/>
                </a:rPr>
                <a:t>Fee</a:t>
              </a:r>
              <a:endParaRPr sz="2057" dirty="0">
                <a:latin typeface="Times New Roman"/>
                <a:cs typeface="Times New Roman"/>
              </a:endParaRPr>
            </a:p>
          </p:txBody>
        </p:sp>
        <p:sp>
          <p:nvSpPr>
            <p:cNvPr id="25" name="TextBox 24">
              <a:extLst>
                <a:ext uri="{FF2B5EF4-FFF2-40B4-BE49-F238E27FC236}">
                  <a16:creationId xmlns:a16="http://schemas.microsoft.com/office/drawing/2014/main" id="{865520A7-534A-BE8D-91F3-5CEF30EE0425}"/>
                </a:ext>
              </a:extLst>
            </p:cNvPr>
            <p:cNvSpPr txBox="1"/>
            <p:nvPr/>
          </p:nvSpPr>
          <p:spPr>
            <a:xfrm>
              <a:off x="7328152" y="4627928"/>
              <a:ext cx="3730294" cy="897682"/>
            </a:xfrm>
            <a:prstGeom prst="rect">
              <a:avLst/>
            </a:prstGeom>
            <a:noFill/>
          </p:spPr>
          <p:txBody>
            <a:bodyPr wrap="square" rtlCol="0">
              <a:spAutoFit/>
            </a:bodyPr>
            <a:lstStyle/>
            <a:p>
              <a:pPr marR="1167807">
                <a:lnSpc>
                  <a:spcPct val="125000"/>
                </a:lnSpc>
                <a:spcBef>
                  <a:spcPts val="1388"/>
                </a:spcBef>
              </a:pPr>
              <a:r>
                <a:rPr lang="en-US" sz="1400" spc="-25" dirty="0">
                  <a:latin typeface="Times New Roman"/>
                  <a:cs typeface="Times New Roman"/>
                </a:rPr>
                <a:t>Application</a:t>
              </a:r>
              <a:r>
                <a:rPr lang="en-US" sz="1400" spc="-45" dirty="0">
                  <a:latin typeface="Times New Roman"/>
                  <a:cs typeface="Times New Roman"/>
                </a:rPr>
                <a:t> </a:t>
              </a:r>
              <a:r>
                <a:rPr lang="en-US" sz="1400" spc="-52" dirty="0">
                  <a:latin typeface="Times New Roman"/>
                  <a:cs typeface="Times New Roman"/>
                </a:rPr>
                <a:t>Fee</a:t>
              </a:r>
              <a:r>
                <a:rPr lang="en-US" sz="1400" spc="-38" dirty="0">
                  <a:latin typeface="Times New Roman"/>
                  <a:cs typeface="Times New Roman"/>
                </a:rPr>
                <a:t> </a:t>
              </a:r>
              <a:r>
                <a:rPr lang="en-US" sz="1400" dirty="0">
                  <a:latin typeface="Times New Roman"/>
                  <a:cs typeface="Times New Roman"/>
                </a:rPr>
                <a:t>-</a:t>
              </a:r>
              <a:r>
                <a:rPr lang="en-US" sz="1400" spc="-38" dirty="0">
                  <a:latin typeface="Times New Roman"/>
                  <a:cs typeface="Times New Roman"/>
                </a:rPr>
                <a:t> </a:t>
              </a:r>
              <a:r>
                <a:rPr lang="en-US" sz="1400" spc="-45" dirty="0">
                  <a:latin typeface="Times New Roman"/>
                  <a:cs typeface="Times New Roman"/>
                </a:rPr>
                <a:t>$ </a:t>
              </a:r>
              <a:r>
                <a:rPr lang="en-US" sz="1400" spc="-25" dirty="0">
                  <a:latin typeface="Times New Roman"/>
                  <a:cs typeface="Times New Roman"/>
                </a:rPr>
                <a:t>1,000 Recognition</a:t>
              </a:r>
              <a:r>
                <a:rPr lang="en-US" sz="1400" spc="-45" dirty="0">
                  <a:latin typeface="Times New Roman"/>
                  <a:cs typeface="Times New Roman"/>
                </a:rPr>
                <a:t> </a:t>
              </a:r>
              <a:r>
                <a:rPr lang="en-US" sz="1400" spc="-52" dirty="0">
                  <a:latin typeface="Times New Roman"/>
                  <a:cs typeface="Times New Roman"/>
                </a:rPr>
                <a:t>Fee</a:t>
              </a:r>
              <a:r>
                <a:rPr lang="en-US" sz="1400" spc="-38" dirty="0">
                  <a:latin typeface="Times New Roman"/>
                  <a:cs typeface="Times New Roman"/>
                </a:rPr>
                <a:t> </a:t>
              </a:r>
              <a:r>
                <a:rPr lang="en-US" sz="1400" dirty="0">
                  <a:latin typeface="Times New Roman"/>
                  <a:cs typeface="Times New Roman"/>
                </a:rPr>
                <a:t>-</a:t>
              </a:r>
              <a:r>
                <a:rPr lang="en-US" sz="1400" spc="-38" dirty="0">
                  <a:latin typeface="Times New Roman"/>
                  <a:cs typeface="Times New Roman"/>
                </a:rPr>
                <a:t> </a:t>
              </a:r>
              <a:r>
                <a:rPr lang="en-US" sz="1400" spc="-45" dirty="0">
                  <a:latin typeface="Times New Roman"/>
                  <a:cs typeface="Times New Roman"/>
                </a:rPr>
                <a:t>$</a:t>
              </a:r>
              <a:r>
                <a:rPr lang="en-US" sz="1400" spc="-38" dirty="0">
                  <a:latin typeface="Times New Roman"/>
                  <a:cs typeface="Times New Roman"/>
                </a:rPr>
                <a:t> </a:t>
              </a:r>
              <a:r>
                <a:rPr lang="en-US" sz="1400" spc="-25" dirty="0">
                  <a:latin typeface="Times New Roman"/>
                  <a:cs typeface="Times New Roman"/>
                </a:rPr>
                <a:t>3,500</a:t>
              </a:r>
              <a:endParaRPr lang="en-US" sz="1400" dirty="0">
                <a:latin typeface="Times New Roman"/>
                <a:cs typeface="Times New Roman"/>
              </a:endParaRPr>
            </a:p>
            <a:p>
              <a:pPr>
                <a:spcBef>
                  <a:spcPts val="386"/>
                </a:spcBef>
              </a:pPr>
              <a:r>
                <a:rPr lang="en-US" sz="1400" spc="-25" dirty="0">
                  <a:latin typeface="Times New Roman"/>
                  <a:cs typeface="Times New Roman"/>
                </a:rPr>
                <a:t>Processing </a:t>
              </a:r>
              <a:r>
                <a:rPr lang="en-US" sz="1400" spc="-52" dirty="0">
                  <a:latin typeface="Times New Roman"/>
                  <a:cs typeface="Times New Roman"/>
                </a:rPr>
                <a:t>Fee</a:t>
              </a:r>
              <a:r>
                <a:rPr lang="en-US" sz="1400" spc="-19" dirty="0">
                  <a:latin typeface="Times New Roman"/>
                  <a:cs typeface="Times New Roman"/>
                </a:rPr>
                <a:t> </a:t>
              </a:r>
              <a:r>
                <a:rPr lang="en-US" sz="1400" dirty="0">
                  <a:latin typeface="Times New Roman"/>
                  <a:cs typeface="Times New Roman"/>
                </a:rPr>
                <a:t>-</a:t>
              </a:r>
              <a:r>
                <a:rPr lang="en-US" sz="1400" spc="-19" dirty="0">
                  <a:latin typeface="Times New Roman"/>
                  <a:cs typeface="Times New Roman"/>
                </a:rPr>
                <a:t> </a:t>
              </a:r>
              <a:r>
                <a:rPr lang="en-US" sz="1400" spc="-38" dirty="0">
                  <a:latin typeface="Times New Roman"/>
                  <a:cs typeface="Times New Roman"/>
                </a:rPr>
                <a:t>20%</a:t>
              </a:r>
              <a:r>
                <a:rPr lang="en-US" sz="1400" spc="-19" dirty="0">
                  <a:latin typeface="Times New Roman"/>
                  <a:cs typeface="Times New Roman"/>
                </a:rPr>
                <a:t> </a:t>
              </a:r>
              <a:r>
                <a:rPr lang="en-US" sz="1400" spc="-45" dirty="0">
                  <a:latin typeface="Times New Roman"/>
                  <a:cs typeface="Times New Roman"/>
                </a:rPr>
                <a:t>of</a:t>
              </a:r>
              <a:r>
                <a:rPr lang="en-US" sz="1400" spc="-19" dirty="0">
                  <a:latin typeface="Times New Roman"/>
                  <a:cs typeface="Times New Roman"/>
                </a:rPr>
                <a:t> </a:t>
              </a:r>
              <a:r>
                <a:rPr lang="en-US" sz="1400" dirty="0">
                  <a:latin typeface="Times New Roman"/>
                  <a:cs typeface="Times New Roman"/>
                </a:rPr>
                <a:t>the</a:t>
              </a:r>
              <a:r>
                <a:rPr lang="en-US" sz="1400" spc="-19" dirty="0">
                  <a:latin typeface="Times New Roman"/>
                  <a:cs typeface="Times New Roman"/>
                </a:rPr>
                <a:t> </a:t>
              </a:r>
              <a:r>
                <a:rPr lang="en-US" sz="1400" spc="-13" dirty="0">
                  <a:latin typeface="Times New Roman"/>
                  <a:cs typeface="Times New Roman"/>
                </a:rPr>
                <a:t>recognition</a:t>
              </a:r>
              <a:r>
                <a:rPr lang="en-US" sz="1400" spc="-19" dirty="0">
                  <a:latin typeface="Times New Roman"/>
                  <a:cs typeface="Times New Roman"/>
                </a:rPr>
                <a:t> </a:t>
              </a:r>
              <a:r>
                <a:rPr lang="en-US" sz="1400" spc="-32" dirty="0">
                  <a:latin typeface="Times New Roman"/>
                  <a:cs typeface="Times New Roman"/>
                </a:rPr>
                <a:t>Fee</a:t>
              </a:r>
              <a:endParaRPr lang="en-US" sz="1400" dirty="0">
                <a:latin typeface="Times New Roman"/>
                <a:cs typeface="Times New Roman"/>
              </a:endParaRPr>
            </a:p>
          </p:txBody>
        </p:sp>
      </p:grpSp>
      <p:grpSp>
        <p:nvGrpSpPr>
          <p:cNvPr id="29" name="Group 28">
            <a:extLst>
              <a:ext uri="{FF2B5EF4-FFF2-40B4-BE49-F238E27FC236}">
                <a16:creationId xmlns:a16="http://schemas.microsoft.com/office/drawing/2014/main" id="{D2C1783C-264A-1C27-047A-4FCB453B1C10}"/>
              </a:ext>
            </a:extLst>
          </p:cNvPr>
          <p:cNvGrpSpPr/>
          <p:nvPr/>
        </p:nvGrpSpPr>
        <p:grpSpPr>
          <a:xfrm>
            <a:off x="6571385" y="2772573"/>
            <a:ext cx="4988647" cy="1337256"/>
            <a:chOff x="6814576" y="2539109"/>
            <a:chExt cx="4988647" cy="1337256"/>
          </a:xfrm>
        </p:grpSpPr>
        <p:sp>
          <p:nvSpPr>
            <p:cNvPr id="20" name="object 20"/>
            <p:cNvSpPr txBox="1"/>
            <p:nvPr/>
          </p:nvSpPr>
          <p:spPr>
            <a:xfrm>
              <a:off x="6814576" y="2539109"/>
              <a:ext cx="4988647" cy="333042"/>
            </a:xfrm>
            <a:prstGeom prst="rect">
              <a:avLst/>
            </a:prstGeom>
          </p:spPr>
          <p:txBody>
            <a:bodyPr vert="horz" wrap="square" lIns="0" tIns="16321" rIns="0" bIns="0" rtlCol="0">
              <a:spAutoFit/>
            </a:bodyPr>
            <a:lstStyle/>
            <a:p>
              <a:pPr marL="16321">
                <a:spcBef>
                  <a:spcPts val="129"/>
                </a:spcBef>
              </a:pPr>
              <a:r>
                <a:rPr sz="2057" b="1" spc="-25" dirty="0">
                  <a:solidFill>
                    <a:srgbClr val="EB8B00"/>
                  </a:solidFill>
                  <a:latin typeface="Times New Roman"/>
                  <a:cs typeface="Times New Roman"/>
                </a:rPr>
                <a:t>Financial</a:t>
              </a:r>
              <a:r>
                <a:rPr sz="2057" b="1" spc="-52" dirty="0">
                  <a:solidFill>
                    <a:srgbClr val="EB8B00"/>
                  </a:solidFill>
                  <a:latin typeface="Times New Roman"/>
                  <a:cs typeface="Times New Roman"/>
                </a:rPr>
                <a:t> </a:t>
              </a:r>
              <a:r>
                <a:rPr sz="2057" b="1" spc="-13" dirty="0">
                  <a:solidFill>
                    <a:srgbClr val="EB8B00"/>
                  </a:solidFill>
                  <a:latin typeface="Times New Roman"/>
                  <a:cs typeface="Times New Roman"/>
                </a:rPr>
                <a:t>Segregation</a:t>
              </a:r>
              <a:endParaRPr sz="2057" dirty="0">
                <a:latin typeface="Times New Roman"/>
                <a:cs typeface="Times New Roman"/>
              </a:endParaRPr>
            </a:p>
          </p:txBody>
        </p:sp>
        <p:sp>
          <p:nvSpPr>
            <p:cNvPr id="26" name="TextBox 25">
              <a:extLst>
                <a:ext uri="{FF2B5EF4-FFF2-40B4-BE49-F238E27FC236}">
                  <a16:creationId xmlns:a16="http://schemas.microsoft.com/office/drawing/2014/main" id="{7D48E5E6-AE70-1B4F-AB03-639FDDCA3584}"/>
                </a:ext>
              </a:extLst>
            </p:cNvPr>
            <p:cNvSpPr txBox="1"/>
            <p:nvPr/>
          </p:nvSpPr>
          <p:spPr>
            <a:xfrm>
              <a:off x="7198468" y="2922258"/>
              <a:ext cx="4429501" cy="954107"/>
            </a:xfrm>
            <a:prstGeom prst="rect">
              <a:avLst/>
            </a:prstGeom>
            <a:noFill/>
          </p:spPr>
          <p:txBody>
            <a:bodyPr wrap="square" rtlCol="0">
              <a:spAutoFit/>
            </a:bodyPr>
            <a:lstStyle/>
            <a:p>
              <a:pPr algn="just"/>
              <a:r>
                <a:rPr lang="en-US" sz="1400" spc="-206" dirty="0">
                  <a:latin typeface="Times New Roman"/>
                  <a:cs typeface="Times New Roman"/>
                </a:rPr>
                <a:t>A </a:t>
              </a:r>
              <a:r>
                <a:rPr lang="en-US" sz="1400" spc="-58" dirty="0">
                  <a:latin typeface="Times New Roman"/>
                  <a:cs typeface="Times New Roman"/>
                </a:rPr>
                <a:t> </a:t>
              </a:r>
              <a:r>
                <a:rPr lang="en-US" sz="1400" spc="6" dirty="0">
                  <a:latin typeface="Times New Roman"/>
                  <a:cs typeface="Times New Roman"/>
                </a:rPr>
                <a:t>custodian</a:t>
              </a:r>
              <a:r>
                <a:rPr lang="en-US" sz="1400" spc="-58" dirty="0">
                  <a:latin typeface="Times New Roman"/>
                  <a:cs typeface="Times New Roman"/>
                </a:rPr>
                <a:t> </a:t>
              </a:r>
              <a:r>
                <a:rPr lang="en-US" sz="1400" spc="6" dirty="0">
                  <a:latin typeface="Times New Roman"/>
                  <a:cs typeface="Times New Roman"/>
                </a:rPr>
                <a:t>operating</a:t>
              </a:r>
              <a:r>
                <a:rPr lang="en-US" sz="1400" spc="-58" dirty="0">
                  <a:latin typeface="Times New Roman"/>
                  <a:cs typeface="Times New Roman"/>
                </a:rPr>
                <a:t> </a:t>
              </a:r>
              <a:r>
                <a:rPr lang="en-US" sz="1400" dirty="0">
                  <a:latin typeface="Times New Roman"/>
                  <a:cs typeface="Times New Roman"/>
                </a:rPr>
                <a:t>as</a:t>
              </a:r>
              <a:r>
                <a:rPr lang="en-US" sz="1400" spc="-58" dirty="0">
                  <a:latin typeface="Times New Roman"/>
                  <a:cs typeface="Times New Roman"/>
                </a:rPr>
                <a:t> </a:t>
              </a:r>
              <a:r>
                <a:rPr lang="en-US" sz="1400" spc="6" dirty="0">
                  <a:latin typeface="Times New Roman"/>
                  <a:cs typeface="Times New Roman"/>
                </a:rPr>
                <a:t>a</a:t>
              </a:r>
              <a:r>
                <a:rPr lang="en-US" sz="1400" spc="-58" dirty="0">
                  <a:latin typeface="Times New Roman"/>
                  <a:cs typeface="Times New Roman"/>
                </a:rPr>
                <a:t> </a:t>
              </a:r>
              <a:r>
                <a:rPr lang="en-US" sz="1400" spc="6" dirty="0">
                  <a:latin typeface="Times New Roman"/>
                  <a:cs typeface="Times New Roman"/>
                </a:rPr>
                <a:t>branch</a:t>
              </a:r>
              <a:r>
                <a:rPr lang="en-US" sz="1400" spc="-58" dirty="0">
                  <a:latin typeface="Times New Roman"/>
                  <a:cs typeface="Times New Roman"/>
                </a:rPr>
                <a:t> </a:t>
              </a:r>
              <a:r>
                <a:rPr lang="en-US" sz="1400" spc="13" dirty="0">
                  <a:latin typeface="Times New Roman"/>
                  <a:cs typeface="Times New Roman"/>
                </a:rPr>
                <a:t>in</a:t>
              </a:r>
              <a:r>
                <a:rPr lang="en-US" sz="1400" spc="-58" dirty="0">
                  <a:latin typeface="Times New Roman"/>
                  <a:cs typeface="Times New Roman"/>
                </a:rPr>
                <a:t> </a:t>
              </a:r>
              <a:r>
                <a:rPr lang="en-US" sz="1400" spc="-90" dirty="0">
                  <a:latin typeface="Times New Roman"/>
                  <a:cs typeface="Times New Roman"/>
                </a:rPr>
                <a:t>GIFT</a:t>
              </a:r>
              <a:r>
                <a:rPr lang="en-US" sz="1400" spc="-58" dirty="0">
                  <a:latin typeface="Times New Roman"/>
                  <a:cs typeface="Times New Roman"/>
                </a:rPr>
                <a:t> </a:t>
              </a:r>
              <a:r>
                <a:rPr lang="en-US" sz="1400" spc="-90" dirty="0">
                  <a:latin typeface="Times New Roman"/>
                  <a:cs typeface="Times New Roman"/>
                </a:rPr>
                <a:t>IFSC</a:t>
              </a:r>
              <a:r>
                <a:rPr lang="en-US" sz="1400" spc="-58" dirty="0">
                  <a:latin typeface="Times New Roman"/>
                  <a:cs typeface="Times New Roman"/>
                </a:rPr>
                <a:t> </a:t>
              </a:r>
              <a:r>
                <a:rPr lang="en-US" sz="1400" dirty="0">
                  <a:latin typeface="Times New Roman"/>
                  <a:cs typeface="Times New Roman"/>
                </a:rPr>
                <a:t>shall</a:t>
              </a:r>
              <a:r>
                <a:rPr lang="en-US" sz="1400" spc="-19" dirty="0">
                  <a:latin typeface="Times New Roman"/>
                  <a:cs typeface="Times New Roman"/>
                </a:rPr>
                <a:t> </a:t>
              </a:r>
              <a:r>
                <a:rPr lang="en-US" sz="1400" spc="6" dirty="0">
                  <a:latin typeface="Times New Roman"/>
                  <a:cs typeface="Times New Roman"/>
                </a:rPr>
                <a:t>ensure</a:t>
              </a:r>
              <a:r>
                <a:rPr lang="en-US" sz="1400" spc="662" dirty="0">
                  <a:latin typeface="Times New Roman"/>
                  <a:cs typeface="Times New Roman"/>
                </a:rPr>
                <a:t> </a:t>
              </a:r>
              <a:r>
                <a:rPr lang="en-US" sz="1400" spc="-13" dirty="0">
                  <a:latin typeface="Times New Roman"/>
                  <a:cs typeface="Times New Roman"/>
                </a:rPr>
                <a:t>financial</a:t>
              </a:r>
              <a:r>
                <a:rPr lang="en-US" sz="1400" spc="662" dirty="0">
                  <a:latin typeface="Times New Roman"/>
                  <a:cs typeface="Times New Roman"/>
                </a:rPr>
                <a:t> </a:t>
              </a:r>
              <a:r>
                <a:rPr lang="en-US" sz="1400" spc="-6" dirty="0">
                  <a:latin typeface="Times New Roman"/>
                  <a:cs typeface="Times New Roman"/>
                </a:rPr>
                <a:t>segregation</a:t>
              </a:r>
              <a:r>
                <a:rPr lang="en-US" sz="1400" spc="662" dirty="0">
                  <a:latin typeface="Times New Roman"/>
                  <a:cs typeface="Times New Roman"/>
                </a:rPr>
                <a:t> </a:t>
              </a:r>
              <a:r>
                <a:rPr lang="en-US" sz="1400" spc="-25" dirty="0">
                  <a:latin typeface="Times New Roman"/>
                  <a:cs typeface="Times New Roman"/>
                </a:rPr>
                <a:t>by</a:t>
              </a:r>
              <a:r>
                <a:rPr lang="en-US" sz="1400" spc="662" dirty="0">
                  <a:latin typeface="Times New Roman"/>
                  <a:cs typeface="Times New Roman"/>
                </a:rPr>
                <a:t> </a:t>
              </a:r>
              <a:r>
                <a:rPr lang="en-US" sz="1400" spc="-6" dirty="0">
                  <a:latin typeface="Times New Roman"/>
                  <a:cs typeface="Times New Roman"/>
                </a:rPr>
                <a:t>allocating</a:t>
              </a:r>
              <a:r>
                <a:rPr lang="en-US" sz="1400" spc="662" dirty="0">
                  <a:latin typeface="Times New Roman"/>
                  <a:cs typeface="Times New Roman"/>
                </a:rPr>
                <a:t> </a:t>
              </a:r>
              <a:r>
                <a:rPr lang="en-US" sz="1400" spc="25" dirty="0">
                  <a:latin typeface="Times New Roman"/>
                  <a:cs typeface="Times New Roman"/>
                </a:rPr>
                <a:t>the</a:t>
              </a:r>
              <a:r>
                <a:rPr lang="en-US" sz="1400" spc="-13" dirty="0">
                  <a:latin typeface="Times New Roman"/>
                  <a:cs typeface="Times New Roman"/>
                </a:rPr>
                <a:t> </a:t>
              </a:r>
              <a:r>
                <a:rPr lang="en-US" sz="1400" spc="25" dirty="0">
                  <a:latin typeface="Times New Roman"/>
                  <a:cs typeface="Times New Roman"/>
                </a:rPr>
                <a:t>amount</a:t>
              </a:r>
              <a:r>
                <a:rPr lang="en-US" sz="1400" spc="219" dirty="0">
                  <a:latin typeface="Times New Roman"/>
                  <a:cs typeface="Times New Roman"/>
                </a:rPr>
                <a:t> </a:t>
              </a:r>
              <a:r>
                <a:rPr lang="en-US" sz="1400" spc="-19" dirty="0">
                  <a:latin typeface="Times New Roman"/>
                  <a:cs typeface="Times New Roman"/>
                </a:rPr>
                <a:t>specified</a:t>
              </a:r>
              <a:r>
                <a:rPr lang="en-US" sz="1400" spc="219" dirty="0">
                  <a:latin typeface="Times New Roman"/>
                  <a:cs typeface="Times New Roman"/>
                </a:rPr>
                <a:t> </a:t>
              </a:r>
              <a:r>
                <a:rPr lang="en-US" sz="1400" spc="-25" dirty="0">
                  <a:latin typeface="Times New Roman"/>
                  <a:cs typeface="Times New Roman"/>
                </a:rPr>
                <a:t>by</a:t>
              </a:r>
              <a:r>
                <a:rPr lang="en-US" sz="1400" spc="219" dirty="0">
                  <a:latin typeface="Times New Roman"/>
                  <a:cs typeface="Times New Roman"/>
                </a:rPr>
                <a:t> </a:t>
              </a:r>
              <a:r>
                <a:rPr lang="en-US" sz="1400" spc="-115" dirty="0">
                  <a:latin typeface="Times New Roman"/>
                  <a:cs typeface="Times New Roman"/>
                </a:rPr>
                <a:t>IFSCA</a:t>
              </a:r>
              <a:r>
                <a:rPr lang="en-US" sz="1400" spc="219" dirty="0">
                  <a:latin typeface="Times New Roman"/>
                  <a:cs typeface="Times New Roman"/>
                </a:rPr>
                <a:t> </a:t>
              </a:r>
              <a:r>
                <a:rPr lang="en-US" sz="1400" spc="13" dirty="0">
                  <a:latin typeface="Times New Roman"/>
                  <a:cs typeface="Times New Roman"/>
                </a:rPr>
                <a:t>towards</a:t>
              </a:r>
              <a:r>
                <a:rPr lang="en-US" sz="1400" spc="219" dirty="0">
                  <a:latin typeface="Times New Roman"/>
                  <a:cs typeface="Times New Roman"/>
                </a:rPr>
                <a:t> </a:t>
              </a:r>
              <a:r>
                <a:rPr lang="en-US" sz="1400" spc="19" dirty="0">
                  <a:latin typeface="Times New Roman"/>
                  <a:cs typeface="Times New Roman"/>
                </a:rPr>
                <a:t>its</a:t>
              </a:r>
              <a:r>
                <a:rPr lang="en-US" sz="1400" spc="219" dirty="0">
                  <a:latin typeface="Times New Roman"/>
                  <a:cs typeface="Times New Roman"/>
                </a:rPr>
                <a:t> </a:t>
              </a:r>
              <a:r>
                <a:rPr lang="en-US" sz="1400" spc="6" dirty="0">
                  <a:latin typeface="Times New Roman"/>
                  <a:cs typeface="Times New Roman"/>
                </a:rPr>
                <a:t>branch</a:t>
              </a:r>
              <a:r>
                <a:rPr lang="en-US" sz="1400" spc="219" dirty="0">
                  <a:latin typeface="Times New Roman"/>
                  <a:cs typeface="Times New Roman"/>
                </a:rPr>
                <a:t> </a:t>
              </a:r>
              <a:r>
                <a:rPr lang="en-US" sz="1400" spc="13" dirty="0">
                  <a:latin typeface="Times New Roman"/>
                  <a:cs typeface="Times New Roman"/>
                </a:rPr>
                <a:t>in</a:t>
              </a:r>
              <a:r>
                <a:rPr lang="en-US" sz="1400" spc="19" dirty="0">
                  <a:latin typeface="Times New Roman"/>
                  <a:cs typeface="Times New Roman"/>
                </a:rPr>
                <a:t> </a:t>
              </a:r>
              <a:r>
                <a:rPr lang="en-US" sz="1400" spc="-90" dirty="0">
                  <a:latin typeface="Times New Roman"/>
                  <a:cs typeface="Times New Roman"/>
                </a:rPr>
                <a:t>GIFT</a:t>
              </a:r>
              <a:r>
                <a:rPr lang="en-US" sz="1400" spc="270" dirty="0">
                  <a:latin typeface="Times New Roman"/>
                  <a:cs typeface="Times New Roman"/>
                </a:rPr>
                <a:t> </a:t>
              </a:r>
              <a:r>
                <a:rPr lang="en-US" sz="1400" spc="-90" dirty="0">
                  <a:latin typeface="Times New Roman"/>
                  <a:cs typeface="Times New Roman"/>
                </a:rPr>
                <a:t>IFSC</a:t>
              </a:r>
              <a:r>
                <a:rPr lang="en-US" sz="1400" spc="270" dirty="0">
                  <a:latin typeface="Times New Roman"/>
                  <a:cs typeface="Times New Roman"/>
                </a:rPr>
                <a:t> </a:t>
              </a:r>
              <a:r>
                <a:rPr lang="en-US" sz="1400" spc="19" dirty="0">
                  <a:latin typeface="Times New Roman"/>
                  <a:cs typeface="Times New Roman"/>
                </a:rPr>
                <a:t>and</a:t>
              </a:r>
              <a:r>
                <a:rPr lang="en-US" sz="1400" spc="270" dirty="0">
                  <a:latin typeface="Times New Roman"/>
                  <a:cs typeface="Times New Roman"/>
                </a:rPr>
                <a:t> </a:t>
              </a:r>
              <a:r>
                <a:rPr lang="en-US" sz="1400" dirty="0">
                  <a:latin typeface="Times New Roman"/>
                  <a:cs typeface="Times New Roman"/>
                </a:rPr>
                <a:t>shall</a:t>
              </a:r>
              <a:r>
                <a:rPr lang="en-US" sz="1400" spc="270" dirty="0">
                  <a:latin typeface="Times New Roman"/>
                  <a:cs typeface="Times New Roman"/>
                </a:rPr>
                <a:t> </a:t>
              </a:r>
              <a:r>
                <a:rPr lang="en-US" sz="1400" spc="13" dirty="0">
                  <a:latin typeface="Times New Roman"/>
                  <a:cs typeface="Times New Roman"/>
                </a:rPr>
                <a:t>submit</a:t>
              </a:r>
              <a:r>
                <a:rPr lang="en-US" sz="1400" spc="270" dirty="0">
                  <a:latin typeface="Times New Roman"/>
                  <a:cs typeface="Times New Roman"/>
                </a:rPr>
                <a:t> </a:t>
              </a:r>
              <a:r>
                <a:rPr lang="en-US" sz="1400" spc="6" dirty="0">
                  <a:latin typeface="Times New Roman"/>
                  <a:cs typeface="Times New Roman"/>
                </a:rPr>
                <a:t>a</a:t>
              </a:r>
              <a:r>
                <a:rPr lang="en-US" sz="1400" spc="270" dirty="0">
                  <a:latin typeface="Times New Roman"/>
                  <a:cs typeface="Times New Roman"/>
                </a:rPr>
                <a:t> </a:t>
              </a:r>
              <a:r>
                <a:rPr lang="en-US" sz="1400" dirty="0">
                  <a:latin typeface="Times New Roman"/>
                  <a:cs typeface="Times New Roman"/>
                </a:rPr>
                <a:t>declaration</a:t>
              </a:r>
              <a:r>
                <a:rPr lang="en-US" sz="1400" spc="270" dirty="0">
                  <a:latin typeface="Times New Roman"/>
                  <a:cs typeface="Times New Roman"/>
                </a:rPr>
                <a:t> </a:t>
              </a:r>
              <a:r>
                <a:rPr lang="en-US" sz="1400" spc="32" dirty="0">
                  <a:latin typeface="Times New Roman"/>
                  <a:cs typeface="Times New Roman"/>
                </a:rPr>
                <a:t>to</a:t>
              </a:r>
              <a:r>
                <a:rPr lang="en-US" sz="1400" spc="270" dirty="0">
                  <a:latin typeface="Times New Roman"/>
                  <a:cs typeface="Times New Roman"/>
                </a:rPr>
                <a:t> </a:t>
              </a:r>
              <a:r>
                <a:rPr lang="en-US" sz="1400" spc="25" dirty="0">
                  <a:latin typeface="Times New Roman"/>
                  <a:cs typeface="Times New Roman"/>
                </a:rPr>
                <a:t>the</a:t>
              </a:r>
              <a:r>
                <a:rPr lang="en-US" sz="1400" spc="-13" dirty="0">
                  <a:latin typeface="Times New Roman"/>
                  <a:cs typeface="Times New Roman"/>
                </a:rPr>
                <a:t> </a:t>
              </a:r>
              <a:r>
                <a:rPr lang="en-US" sz="1400" spc="-115" dirty="0">
                  <a:latin typeface="Times New Roman"/>
                  <a:cs typeface="Times New Roman"/>
                </a:rPr>
                <a:t>IFSCA</a:t>
              </a:r>
              <a:r>
                <a:rPr lang="en-US" sz="1400" spc="-83" dirty="0">
                  <a:latin typeface="Times New Roman"/>
                  <a:cs typeface="Times New Roman"/>
                </a:rPr>
                <a:t> </a:t>
              </a:r>
              <a:r>
                <a:rPr lang="en-US" sz="1400" spc="13" dirty="0">
                  <a:latin typeface="Times New Roman"/>
                  <a:cs typeface="Times New Roman"/>
                </a:rPr>
                <a:t>in</a:t>
              </a:r>
              <a:r>
                <a:rPr lang="en-US" sz="1400" spc="-83" dirty="0">
                  <a:latin typeface="Times New Roman"/>
                  <a:cs typeface="Times New Roman"/>
                </a:rPr>
                <a:t> </a:t>
              </a:r>
              <a:r>
                <a:rPr lang="en-US" sz="1400" spc="19" dirty="0">
                  <a:latin typeface="Times New Roman"/>
                  <a:cs typeface="Times New Roman"/>
                </a:rPr>
                <a:t>this</a:t>
              </a:r>
              <a:r>
                <a:rPr lang="en-US" sz="1400" spc="-83" dirty="0">
                  <a:latin typeface="Times New Roman"/>
                  <a:cs typeface="Times New Roman"/>
                </a:rPr>
                <a:t> </a:t>
              </a:r>
              <a:r>
                <a:rPr lang="en-US" sz="1400" dirty="0">
                  <a:latin typeface="Times New Roman"/>
                  <a:cs typeface="Times New Roman"/>
                </a:rPr>
                <a:t>regard</a:t>
              </a:r>
            </a:p>
          </p:txBody>
        </p:sp>
      </p:grpSp>
      <p:grpSp>
        <p:nvGrpSpPr>
          <p:cNvPr id="30" name="Group 29">
            <a:extLst>
              <a:ext uri="{FF2B5EF4-FFF2-40B4-BE49-F238E27FC236}">
                <a16:creationId xmlns:a16="http://schemas.microsoft.com/office/drawing/2014/main" id="{41BBC288-EEE5-06A9-2F34-0C1F64472FCF}"/>
              </a:ext>
            </a:extLst>
          </p:cNvPr>
          <p:cNvGrpSpPr/>
          <p:nvPr/>
        </p:nvGrpSpPr>
        <p:grpSpPr>
          <a:xfrm>
            <a:off x="6591973" y="1367785"/>
            <a:ext cx="4988647" cy="990925"/>
            <a:chOff x="6718432" y="1367785"/>
            <a:chExt cx="4988647" cy="990925"/>
          </a:xfrm>
        </p:grpSpPr>
        <p:sp>
          <p:nvSpPr>
            <p:cNvPr id="16" name="object 16"/>
            <p:cNvSpPr txBox="1"/>
            <p:nvPr/>
          </p:nvSpPr>
          <p:spPr>
            <a:xfrm>
              <a:off x="6718432" y="1367785"/>
              <a:ext cx="4988647" cy="33304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Net</a:t>
              </a:r>
              <a:r>
                <a:rPr sz="2057" b="1" spc="-103" dirty="0">
                  <a:solidFill>
                    <a:srgbClr val="EB8B00"/>
                  </a:solidFill>
                  <a:latin typeface="Times New Roman"/>
                  <a:cs typeface="Times New Roman"/>
                </a:rPr>
                <a:t> </a:t>
              </a:r>
              <a:r>
                <a:rPr sz="2057" b="1" spc="-25" dirty="0">
                  <a:solidFill>
                    <a:srgbClr val="EB8B00"/>
                  </a:solidFill>
                  <a:latin typeface="Times New Roman"/>
                  <a:cs typeface="Times New Roman"/>
                </a:rPr>
                <a:t>worth</a:t>
              </a:r>
              <a:endParaRPr sz="2057" dirty="0">
                <a:latin typeface="Times New Roman"/>
                <a:cs typeface="Times New Roman"/>
              </a:endParaRPr>
            </a:p>
          </p:txBody>
        </p:sp>
        <p:sp>
          <p:nvSpPr>
            <p:cNvPr id="27" name="TextBox 26">
              <a:extLst>
                <a:ext uri="{FF2B5EF4-FFF2-40B4-BE49-F238E27FC236}">
                  <a16:creationId xmlns:a16="http://schemas.microsoft.com/office/drawing/2014/main" id="{6D6BF280-A885-AE2B-E47E-CA601CA41666}"/>
                </a:ext>
              </a:extLst>
            </p:cNvPr>
            <p:cNvSpPr txBox="1"/>
            <p:nvPr/>
          </p:nvSpPr>
          <p:spPr>
            <a:xfrm>
              <a:off x="7198468" y="1620046"/>
              <a:ext cx="4429501" cy="738664"/>
            </a:xfrm>
            <a:prstGeom prst="rect">
              <a:avLst/>
            </a:prstGeom>
            <a:noFill/>
          </p:spPr>
          <p:txBody>
            <a:bodyPr wrap="square" rtlCol="0">
              <a:spAutoFit/>
            </a:bodyPr>
            <a:lstStyle/>
            <a:p>
              <a:pPr algn="just"/>
              <a:r>
                <a:rPr lang="en-US" sz="1400" spc="-13" dirty="0">
                  <a:latin typeface="Times New Roman"/>
                  <a:cs typeface="Times New Roman"/>
                </a:rPr>
                <a:t>Minimum</a:t>
              </a:r>
              <a:r>
                <a:rPr lang="en-US" sz="1400" spc="-71" dirty="0">
                  <a:latin typeface="Times New Roman"/>
                  <a:cs typeface="Times New Roman"/>
                </a:rPr>
                <a:t> </a:t>
              </a:r>
              <a:r>
                <a:rPr lang="en-US" sz="1400" dirty="0">
                  <a:latin typeface="Times New Roman"/>
                  <a:cs typeface="Times New Roman"/>
                </a:rPr>
                <a:t>net</a:t>
              </a:r>
              <a:r>
                <a:rPr lang="en-US" sz="1400" spc="-32" dirty="0">
                  <a:latin typeface="Times New Roman"/>
                  <a:cs typeface="Times New Roman"/>
                </a:rPr>
                <a:t> </a:t>
              </a:r>
              <a:r>
                <a:rPr lang="en-US" sz="1400" dirty="0">
                  <a:latin typeface="Times New Roman"/>
                  <a:cs typeface="Times New Roman"/>
                </a:rPr>
                <a:t>worth</a:t>
              </a:r>
              <a:r>
                <a:rPr lang="en-US" sz="1400" spc="-6" dirty="0">
                  <a:latin typeface="Times New Roman"/>
                  <a:cs typeface="Times New Roman"/>
                </a:rPr>
                <a:t> </a:t>
              </a:r>
              <a:r>
                <a:rPr lang="en-US" sz="1400" spc="-25" dirty="0">
                  <a:latin typeface="Times New Roman"/>
                  <a:cs typeface="Times New Roman"/>
                </a:rPr>
                <a:t>for</a:t>
              </a:r>
              <a:r>
                <a:rPr lang="en-US" sz="1400" spc="-6" dirty="0">
                  <a:latin typeface="Times New Roman"/>
                  <a:cs typeface="Times New Roman"/>
                </a:rPr>
                <a:t> </a:t>
              </a:r>
              <a:r>
                <a:rPr lang="en-US" sz="1400" dirty="0">
                  <a:latin typeface="Times New Roman"/>
                  <a:cs typeface="Times New Roman"/>
                </a:rPr>
                <a:t>Custodian</a:t>
              </a:r>
              <a:r>
                <a:rPr lang="en-US" sz="1400" spc="-6" dirty="0">
                  <a:latin typeface="Times New Roman"/>
                  <a:cs typeface="Times New Roman"/>
                </a:rPr>
                <a:t> </a:t>
              </a:r>
              <a:r>
                <a:rPr lang="en-US" sz="1400" dirty="0">
                  <a:latin typeface="Times New Roman"/>
                  <a:cs typeface="Times New Roman"/>
                </a:rPr>
                <a:t>in</a:t>
              </a:r>
              <a:r>
                <a:rPr lang="en-US" sz="1400" spc="-6" dirty="0">
                  <a:latin typeface="Times New Roman"/>
                  <a:cs typeface="Times New Roman"/>
                </a:rPr>
                <a:t> </a:t>
              </a:r>
              <a:r>
                <a:rPr lang="en-US" sz="1400" spc="-123" dirty="0">
                  <a:latin typeface="Times New Roman"/>
                  <a:cs typeface="Times New Roman"/>
                </a:rPr>
                <a:t>GIFT</a:t>
              </a:r>
              <a:r>
                <a:rPr lang="en-US" sz="1400" spc="45" dirty="0">
                  <a:latin typeface="Times New Roman"/>
                  <a:cs typeface="Times New Roman"/>
                </a:rPr>
                <a:t> </a:t>
              </a:r>
              <a:r>
                <a:rPr lang="en-US" sz="1400" spc="-115" dirty="0">
                  <a:latin typeface="Times New Roman"/>
                  <a:cs typeface="Times New Roman"/>
                </a:rPr>
                <a:t>IFSC</a:t>
              </a:r>
              <a:r>
                <a:rPr lang="en-US" sz="1400" spc="32" dirty="0">
                  <a:latin typeface="Times New Roman"/>
                  <a:cs typeface="Times New Roman"/>
                </a:rPr>
                <a:t> </a:t>
              </a:r>
              <a:r>
                <a:rPr lang="en-US" sz="1400" spc="-25" dirty="0">
                  <a:latin typeface="Times New Roman"/>
                  <a:cs typeface="Times New Roman"/>
                </a:rPr>
                <a:t>is</a:t>
              </a:r>
              <a:r>
                <a:rPr lang="en-US" sz="1400" spc="-6" dirty="0">
                  <a:latin typeface="Times New Roman"/>
                  <a:cs typeface="Times New Roman"/>
                </a:rPr>
                <a:t> </a:t>
              </a:r>
              <a:r>
                <a:rPr lang="en-US" sz="1400" spc="-32" dirty="0">
                  <a:latin typeface="Times New Roman"/>
                  <a:cs typeface="Times New Roman"/>
                </a:rPr>
                <a:t>$7 </a:t>
              </a:r>
              <a:r>
                <a:rPr lang="en-US" sz="1400" spc="-45" dirty="0">
                  <a:latin typeface="Times New Roman"/>
                  <a:cs typeface="Times New Roman"/>
                </a:rPr>
                <a:t>Mn.</a:t>
              </a:r>
              <a:r>
                <a:rPr lang="en-US" sz="1400" spc="-25" dirty="0">
                  <a:latin typeface="Times New Roman"/>
                  <a:cs typeface="Times New Roman"/>
                </a:rPr>
                <a:t> for</a:t>
              </a:r>
              <a:r>
                <a:rPr lang="en-US" sz="1400" spc="-19" dirty="0">
                  <a:latin typeface="Times New Roman"/>
                  <a:cs typeface="Times New Roman"/>
                </a:rPr>
                <a:t> </a:t>
              </a:r>
              <a:r>
                <a:rPr lang="en-US" sz="1400" dirty="0">
                  <a:latin typeface="Times New Roman"/>
                  <a:cs typeface="Times New Roman"/>
                </a:rPr>
                <a:t>entities</a:t>
              </a:r>
              <a:r>
                <a:rPr lang="en-US" sz="1400" spc="-19" dirty="0">
                  <a:latin typeface="Times New Roman"/>
                  <a:cs typeface="Times New Roman"/>
                </a:rPr>
                <a:t> </a:t>
              </a:r>
              <a:r>
                <a:rPr lang="en-US" sz="1400" dirty="0">
                  <a:latin typeface="Times New Roman"/>
                  <a:cs typeface="Times New Roman"/>
                </a:rPr>
                <a:t>incorporated</a:t>
              </a:r>
              <a:r>
                <a:rPr lang="en-US" sz="1400" spc="-19" dirty="0">
                  <a:latin typeface="Times New Roman"/>
                  <a:cs typeface="Times New Roman"/>
                </a:rPr>
                <a:t> </a:t>
              </a:r>
              <a:r>
                <a:rPr lang="en-US" sz="1400" dirty="0">
                  <a:latin typeface="Times New Roman"/>
                  <a:cs typeface="Times New Roman"/>
                </a:rPr>
                <a:t>in</a:t>
              </a:r>
              <a:r>
                <a:rPr lang="en-US" sz="1400" spc="-19" dirty="0">
                  <a:latin typeface="Times New Roman"/>
                  <a:cs typeface="Times New Roman"/>
                </a:rPr>
                <a:t> </a:t>
              </a:r>
              <a:r>
                <a:rPr lang="en-US" sz="1400" dirty="0">
                  <a:latin typeface="Times New Roman"/>
                  <a:cs typeface="Times New Roman"/>
                </a:rPr>
                <a:t>India</a:t>
              </a:r>
              <a:r>
                <a:rPr lang="en-US" sz="1400" spc="-19" dirty="0">
                  <a:latin typeface="Times New Roman"/>
                  <a:cs typeface="Times New Roman"/>
                </a:rPr>
                <a:t> </a:t>
              </a:r>
              <a:r>
                <a:rPr lang="en-US" sz="1400" dirty="0">
                  <a:latin typeface="Times New Roman"/>
                  <a:cs typeface="Times New Roman"/>
                </a:rPr>
                <a:t>and</a:t>
              </a:r>
              <a:r>
                <a:rPr lang="en-US" sz="1400" spc="-19" dirty="0">
                  <a:latin typeface="Times New Roman"/>
                  <a:cs typeface="Times New Roman"/>
                </a:rPr>
                <a:t> </a:t>
              </a:r>
              <a:r>
                <a:rPr lang="en-US" sz="1400" spc="-25" dirty="0">
                  <a:latin typeface="Times New Roman"/>
                  <a:cs typeface="Times New Roman"/>
                </a:rPr>
                <a:t>for</a:t>
              </a:r>
              <a:r>
                <a:rPr lang="en-US" sz="1400" spc="-19" dirty="0">
                  <a:latin typeface="Times New Roman"/>
                  <a:cs typeface="Times New Roman"/>
                </a:rPr>
                <a:t> </a:t>
              </a:r>
              <a:r>
                <a:rPr lang="en-US" sz="1400" spc="-13" dirty="0">
                  <a:latin typeface="Times New Roman"/>
                  <a:cs typeface="Times New Roman"/>
                </a:rPr>
                <a:t>foreign </a:t>
              </a:r>
              <a:r>
                <a:rPr lang="en-US" sz="1400" dirty="0">
                  <a:latin typeface="Times New Roman"/>
                  <a:cs typeface="Times New Roman"/>
                </a:rPr>
                <a:t>entities</a:t>
              </a:r>
              <a:r>
                <a:rPr lang="en-US" sz="1400" spc="192" dirty="0">
                  <a:latin typeface="Times New Roman"/>
                  <a:cs typeface="Times New Roman"/>
                </a:rPr>
                <a:t> </a:t>
              </a:r>
              <a:r>
                <a:rPr lang="en-US" sz="1400" dirty="0">
                  <a:latin typeface="Times New Roman"/>
                  <a:cs typeface="Times New Roman"/>
                </a:rPr>
                <a:t>it</a:t>
              </a:r>
              <a:r>
                <a:rPr lang="en-US" sz="1400" spc="199" dirty="0">
                  <a:latin typeface="Times New Roman"/>
                  <a:cs typeface="Times New Roman"/>
                </a:rPr>
                <a:t> </a:t>
              </a:r>
              <a:r>
                <a:rPr lang="en-US" sz="1400" dirty="0">
                  <a:latin typeface="Times New Roman"/>
                  <a:cs typeface="Times New Roman"/>
                </a:rPr>
                <a:t>should</a:t>
              </a:r>
              <a:r>
                <a:rPr lang="en-US" sz="1400" spc="199" dirty="0">
                  <a:latin typeface="Times New Roman"/>
                  <a:cs typeface="Times New Roman"/>
                </a:rPr>
                <a:t> </a:t>
              </a:r>
              <a:r>
                <a:rPr lang="en-US" sz="1400" dirty="0">
                  <a:latin typeface="Times New Roman"/>
                  <a:cs typeface="Times New Roman"/>
                </a:rPr>
                <a:t>be</a:t>
              </a:r>
              <a:r>
                <a:rPr lang="en-US" sz="1400" spc="192" dirty="0">
                  <a:latin typeface="Times New Roman"/>
                  <a:cs typeface="Times New Roman"/>
                </a:rPr>
                <a:t> </a:t>
              </a:r>
              <a:r>
                <a:rPr lang="en-US" sz="1400" dirty="0">
                  <a:latin typeface="Times New Roman"/>
                  <a:cs typeface="Times New Roman"/>
                </a:rPr>
                <a:t>as</a:t>
              </a:r>
              <a:r>
                <a:rPr lang="en-US" sz="1400" spc="199" dirty="0">
                  <a:latin typeface="Times New Roman"/>
                  <a:cs typeface="Times New Roman"/>
                </a:rPr>
                <a:t> </a:t>
              </a:r>
              <a:r>
                <a:rPr lang="en-US" sz="1400" dirty="0">
                  <a:latin typeface="Times New Roman"/>
                  <a:cs typeface="Times New Roman"/>
                </a:rPr>
                <a:t>prescribed</a:t>
              </a:r>
              <a:r>
                <a:rPr lang="en-US" sz="1400" spc="199" dirty="0">
                  <a:latin typeface="Times New Roman"/>
                  <a:cs typeface="Times New Roman"/>
                </a:rPr>
                <a:t> </a:t>
              </a:r>
              <a:r>
                <a:rPr lang="en-US" sz="1400" dirty="0">
                  <a:latin typeface="Times New Roman"/>
                  <a:cs typeface="Times New Roman"/>
                </a:rPr>
                <a:t>by</a:t>
              </a:r>
              <a:r>
                <a:rPr lang="en-US" sz="1400" spc="192" dirty="0">
                  <a:latin typeface="Times New Roman"/>
                  <a:cs typeface="Times New Roman"/>
                </a:rPr>
                <a:t> </a:t>
              </a:r>
              <a:r>
                <a:rPr lang="en-US" sz="1400" spc="-77" dirty="0">
                  <a:latin typeface="Times New Roman"/>
                  <a:cs typeface="Times New Roman"/>
                </a:rPr>
                <a:t>IFSCA</a:t>
              </a:r>
              <a:r>
                <a:rPr lang="en-US" sz="1400" spc="199" dirty="0">
                  <a:latin typeface="Times New Roman"/>
                  <a:cs typeface="Times New Roman"/>
                </a:rPr>
                <a:t> </a:t>
              </a:r>
              <a:r>
                <a:rPr lang="en-US" sz="1400" spc="-25" dirty="0">
                  <a:latin typeface="Times New Roman"/>
                  <a:cs typeface="Times New Roman"/>
                </a:rPr>
                <a:t>from </a:t>
              </a:r>
              <a:r>
                <a:rPr lang="en-US" sz="1400" dirty="0">
                  <a:latin typeface="Times New Roman"/>
                  <a:cs typeface="Times New Roman"/>
                </a:rPr>
                <a:t>time</a:t>
              </a:r>
              <a:r>
                <a:rPr lang="en-US" sz="1400" spc="-25" dirty="0">
                  <a:latin typeface="Times New Roman"/>
                  <a:cs typeface="Times New Roman"/>
                </a:rPr>
                <a:t> </a:t>
              </a:r>
              <a:r>
                <a:rPr lang="en-US" sz="1400" dirty="0">
                  <a:latin typeface="Times New Roman"/>
                  <a:cs typeface="Times New Roman"/>
                </a:rPr>
                <a:t>to</a:t>
              </a:r>
              <a:r>
                <a:rPr lang="en-US" sz="1400" spc="-19" dirty="0">
                  <a:latin typeface="Times New Roman"/>
                  <a:cs typeface="Times New Roman"/>
                </a:rPr>
                <a:t> </a:t>
              </a:r>
              <a:r>
                <a:rPr lang="en-US" sz="1400" spc="-25" dirty="0">
                  <a:latin typeface="Times New Roman"/>
                  <a:cs typeface="Times New Roman"/>
                </a:rPr>
                <a:t>time</a:t>
              </a:r>
              <a:endParaRPr lang="en-US" sz="1400" dirty="0">
                <a:latin typeface="Times New Roman"/>
                <a:cs typeface="Times New Roman"/>
              </a:endParaRPr>
            </a:p>
          </p:txBody>
        </p:sp>
      </p:grpSp>
      <p:sp>
        <p:nvSpPr>
          <p:cNvPr id="3" name="Date Placeholder 2">
            <a:extLst>
              <a:ext uri="{FF2B5EF4-FFF2-40B4-BE49-F238E27FC236}">
                <a16:creationId xmlns:a16="http://schemas.microsoft.com/office/drawing/2014/main" id="{FBA6E760-F516-B116-F232-28C9E31CBA62}"/>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21ECE7AC-BFF9-290E-33BF-9E03351D9CF7}"/>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C0AEFD9F-4AA4-4456-F303-B8A306E4ABCE}"/>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43</a:t>
            </a:fld>
            <a:endParaRPr lang="en-US" altLang="en-US" dirty="0">
              <a:solidFill>
                <a:srgbClr val="000000"/>
              </a:solidFill>
            </a:endParaRPr>
          </a:p>
        </p:txBody>
      </p:sp>
    </p:spTree>
    <p:extLst>
      <p:ext uri="{BB962C8B-B14F-4D97-AF65-F5344CB8AC3E}">
        <p14:creationId xmlns:p14="http://schemas.microsoft.com/office/powerpoint/2010/main" val="21306508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txBox="1"/>
          <p:nvPr/>
        </p:nvSpPr>
        <p:spPr>
          <a:xfrm>
            <a:off x="808875" y="530305"/>
            <a:ext cx="6484951" cy="397864"/>
          </a:xfrm>
          <a:prstGeom prst="rect">
            <a:avLst/>
          </a:prstGeom>
        </p:spPr>
        <p:txBody>
          <a:bodyPr vert="horz" wrap="square" lIns="0" tIns="22033" rIns="0" bIns="0" rtlCol="0">
            <a:spAutoFit/>
          </a:bodyPr>
          <a:lstStyle/>
          <a:p>
            <a:pPr marL="16321">
              <a:spcBef>
                <a:spcPts val="173"/>
              </a:spcBef>
            </a:pPr>
            <a:r>
              <a:rPr sz="2441" b="1" spc="-38" dirty="0">
                <a:solidFill>
                  <a:srgbClr val="113475"/>
                </a:solidFill>
                <a:latin typeface="Times New Roman"/>
                <a:cs typeface="Times New Roman"/>
              </a:rPr>
              <a:t>Fund </a:t>
            </a:r>
            <a:r>
              <a:rPr sz="2441" b="1" dirty="0">
                <a:solidFill>
                  <a:srgbClr val="113475"/>
                </a:solidFill>
                <a:latin typeface="Times New Roman"/>
                <a:cs typeface="Times New Roman"/>
              </a:rPr>
              <a:t>Management</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Entities</a:t>
            </a:r>
            <a:r>
              <a:rPr sz="2441" b="1" spc="-38" dirty="0">
                <a:solidFill>
                  <a:srgbClr val="113475"/>
                </a:solidFill>
                <a:latin typeface="Times New Roman"/>
                <a:cs typeface="Times New Roman"/>
              </a:rPr>
              <a:t> </a:t>
            </a:r>
            <a:r>
              <a:rPr sz="2441" b="1" spc="-52" dirty="0">
                <a:solidFill>
                  <a:srgbClr val="113475"/>
                </a:solidFill>
                <a:latin typeface="Times New Roman"/>
                <a:cs typeface="Times New Roman"/>
              </a:rPr>
              <a:t>(FMEs)</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32"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8" dirty="0">
                <a:solidFill>
                  <a:srgbClr val="113475"/>
                </a:solidFill>
                <a:latin typeface="Times New Roman"/>
                <a:cs typeface="Times New Roman"/>
              </a:rPr>
              <a:t> </a:t>
            </a:r>
            <a:r>
              <a:rPr sz="2441" b="1" spc="-58" dirty="0">
                <a:solidFill>
                  <a:srgbClr val="113475"/>
                </a:solidFill>
                <a:latin typeface="Times New Roman"/>
                <a:cs typeface="Times New Roman"/>
              </a:rPr>
              <a:t>IFSC</a:t>
            </a:r>
            <a:endParaRPr sz="2441" dirty="0">
              <a:latin typeface="Times New Roman"/>
              <a:cs typeface="Times New Roman"/>
            </a:endParaRPr>
          </a:p>
        </p:txBody>
      </p:sp>
      <p:sp>
        <p:nvSpPr>
          <p:cNvPr id="17" name="object 17"/>
          <p:cNvSpPr txBox="1"/>
          <p:nvPr/>
        </p:nvSpPr>
        <p:spPr>
          <a:xfrm>
            <a:off x="811325" y="2303764"/>
            <a:ext cx="11113197" cy="1013424"/>
          </a:xfrm>
          <a:prstGeom prst="rect">
            <a:avLst/>
          </a:prstGeom>
        </p:spPr>
        <p:txBody>
          <a:bodyPr vert="horz" wrap="square" lIns="0" tIns="81603" rIns="0" bIns="0" rtlCol="0">
            <a:spAutoFit/>
          </a:bodyPr>
          <a:lstStyle/>
          <a:p>
            <a:pPr marL="16321">
              <a:spcBef>
                <a:spcPts val="643"/>
              </a:spcBef>
            </a:pPr>
            <a:r>
              <a:rPr sz="2800" b="1" spc="-13" dirty="0">
                <a:solidFill>
                  <a:srgbClr val="EB8B00"/>
                </a:solidFill>
                <a:latin typeface="Times New Roman"/>
                <a:cs typeface="Times New Roman"/>
              </a:rPr>
              <a:t>Overview</a:t>
            </a:r>
            <a:endParaRPr sz="2800" dirty="0">
              <a:latin typeface="Times New Roman"/>
              <a:cs typeface="Times New Roman"/>
            </a:endParaRPr>
          </a:p>
          <a:p>
            <a:pPr marL="16321" marR="6528" algn="just">
              <a:lnSpc>
                <a:spcPts val="1928"/>
              </a:lnSpc>
              <a:spcBef>
                <a:spcPts val="71"/>
              </a:spcBef>
            </a:pPr>
            <a:r>
              <a:rPr sz="1600" dirty="0">
                <a:latin typeface="Times New Roman"/>
                <a:cs typeface="Times New Roman"/>
              </a:rPr>
              <a:t>Based</a:t>
            </a:r>
            <a:r>
              <a:rPr sz="1600" spc="109" dirty="0">
                <a:latin typeface="Times New Roman"/>
                <a:cs typeface="Times New Roman"/>
              </a:rPr>
              <a:t> </a:t>
            </a:r>
            <a:r>
              <a:rPr sz="1600" dirty="0">
                <a:latin typeface="Times New Roman"/>
                <a:cs typeface="Times New Roman"/>
              </a:rPr>
              <a:t>on</a:t>
            </a:r>
            <a:r>
              <a:rPr sz="1600" spc="103" dirty="0">
                <a:latin typeface="Times New Roman"/>
                <a:cs typeface="Times New Roman"/>
              </a:rPr>
              <a:t> </a:t>
            </a:r>
            <a:r>
              <a:rPr sz="1600" dirty="0">
                <a:latin typeface="Times New Roman"/>
                <a:cs typeface="Times New Roman"/>
              </a:rPr>
              <a:t>the</a:t>
            </a:r>
            <a:r>
              <a:rPr sz="1600" spc="109" dirty="0">
                <a:latin typeface="Times New Roman"/>
                <a:cs typeface="Times New Roman"/>
              </a:rPr>
              <a:t> </a:t>
            </a:r>
            <a:r>
              <a:rPr sz="1600" dirty="0">
                <a:latin typeface="Times New Roman"/>
                <a:cs typeface="Times New Roman"/>
              </a:rPr>
              <a:t>comprehensive</a:t>
            </a:r>
            <a:r>
              <a:rPr sz="1600" spc="109" dirty="0">
                <a:latin typeface="Times New Roman"/>
                <a:cs typeface="Times New Roman"/>
              </a:rPr>
              <a:t> </a:t>
            </a:r>
            <a:r>
              <a:rPr sz="1600" dirty="0">
                <a:latin typeface="Times New Roman"/>
                <a:cs typeface="Times New Roman"/>
              </a:rPr>
              <a:t>report</a:t>
            </a:r>
            <a:r>
              <a:rPr sz="1600" spc="109" dirty="0">
                <a:latin typeface="Times New Roman"/>
                <a:cs typeface="Times New Roman"/>
              </a:rPr>
              <a:t> </a:t>
            </a:r>
            <a:r>
              <a:rPr sz="1600" dirty="0">
                <a:latin typeface="Times New Roman"/>
                <a:cs typeface="Times New Roman"/>
              </a:rPr>
              <a:t>submitted</a:t>
            </a:r>
            <a:r>
              <a:rPr sz="1600" spc="109" dirty="0">
                <a:latin typeface="Times New Roman"/>
                <a:cs typeface="Times New Roman"/>
              </a:rPr>
              <a:t> </a:t>
            </a:r>
            <a:r>
              <a:rPr sz="1600" dirty="0">
                <a:latin typeface="Times New Roman"/>
                <a:cs typeface="Times New Roman"/>
              </a:rPr>
              <a:t>in</a:t>
            </a:r>
            <a:r>
              <a:rPr sz="1600" spc="109" dirty="0">
                <a:latin typeface="Times New Roman"/>
                <a:cs typeface="Times New Roman"/>
              </a:rPr>
              <a:t> </a:t>
            </a:r>
            <a:r>
              <a:rPr sz="1600" dirty="0">
                <a:latin typeface="Times New Roman"/>
                <a:cs typeface="Times New Roman"/>
              </a:rPr>
              <a:t>January</a:t>
            </a:r>
            <a:r>
              <a:rPr sz="1600" spc="109" dirty="0">
                <a:latin typeface="Times New Roman"/>
                <a:cs typeface="Times New Roman"/>
              </a:rPr>
              <a:t> </a:t>
            </a:r>
            <a:r>
              <a:rPr sz="1600" dirty="0">
                <a:latin typeface="Times New Roman"/>
                <a:cs typeface="Times New Roman"/>
              </a:rPr>
              <a:t>2022</a:t>
            </a:r>
            <a:r>
              <a:rPr sz="1600" spc="109" dirty="0">
                <a:latin typeface="Times New Roman"/>
                <a:cs typeface="Times New Roman"/>
              </a:rPr>
              <a:t> </a:t>
            </a:r>
            <a:r>
              <a:rPr sz="1600" dirty="0">
                <a:latin typeface="Times New Roman"/>
                <a:cs typeface="Times New Roman"/>
              </a:rPr>
              <a:t>by</a:t>
            </a:r>
            <a:r>
              <a:rPr sz="1600" spc="109" dirty="0">
                <a:latin typeface="Times New Roman"/>
                <a:cs typeface="Times New Roman"/>
              </a:rPr>
              <a:t> </a:t>
            </a:r>
            <a:r>
              <a:rPr sz="1600" dirty="0">
                <a:latin typeface="Times New Roman"/>
                <a:cs typeface="Times New Roman"/>
              </a:rPr>
              <a:t>the</a:t>
            </a:r>
            <a:r>
              <a:rPr sz="1600" spc="109" dirty="0">
                <a:latin typeface="Times New Roman"/>
                <a:cs typeface="Times New Roman"/>
              </a:rPr>
              <a:t> </a:t>
            </a:r>
            <a:r>
              <a:rPr sz="1600" dirty="0">
                <a:latin typeface="Times New Roman"/>
                <a:cs typeface="Times New Roman"/>
              </a:rPr>
              <a:t>Expert</a:t>
            </a:r>
            <a:r>
              <a:rPr sz="1600" spc="109" dirty="0">
                <a:latin typeface="Times New Roman"/>
                <a:cs typeface="Times New Roman"/>
              </a:rPr>
              <a:t> </a:t>
            </a:r>
            <a:r>
              <a:rPr sz="1600" dirty="0">
                <a:latin typeface="Times New Roman"/>
                <a:cs typeface="Times New Roman"/>
              </a:rPr>
              <a:t>Committee</a:t>
            </a:r>
            <a:r>
              <a:rPr sz="1600" spc="109" dirty="0">
                <a:latin typeface="Times New Roman"/>
                <a:cs typeface="Times New Roman"/>
              </a:rPr>
              <a:t> </a:t>
            </a:r>
            <a:r>
              <a:rPr sz="1600" dirty="0">
                <a:latin typeface="Times New Roman"/>
                <a:cs typeface="Times New Roman"/>
              </a:rPr>
              <a:t>on</a:t>
            </a:r>
            <a:r>
              <a:rPr sz="1600" spc="109" dirty="0">
                <a:latin typeface="Times New Roman"/>
                <a:cs typeface="Times New Roman"/>
              </a:rPr>
              <a:t> </a:t>
            </a:r>
            <a:r>
              <a:rPr sz="1600" dirty="0">
                <a:latin typeface="Times New Roman"/>
                <a:cs typeface="Times New Roman"/>
              </a:rPr>
              <a:t>Investment</a:t>
            </a:r>
            <a:r>
              <a:rPr sz="1600" spc="109" dirty="0">
                <a:latin typeface="Times New Roman"/>
                <a:cs typeface="Times New Roman"/>
              </a:rPr>
              <a:t> </a:t>
            </a:r>
            <a:r>
              <a:rPr sz="1600" dirty="0">
                <a:latin typeface="Times New Roman"/>
                <a:cs typeface="Times New Roman"/>
              </a:rPr>
              <a:t>Funds,</a:t>
            </a:r>
            <a:r>
              <a:rPr sz="1600" spc="109" dirty="0">
                <a:latin typeface="Times New Roman"/>
                <a:cs typeface="Times New Roman"/>
              </a:rPr>
              <a:t> </a:t>
            </a:r>
            <a:r>
              <a:rPr sz="1600" spc="-13" dirty="0">
                <a:latin typeface="Times New Roman"/>
                <a:cs typeface="Times New Roman"/>
              </a:rPr>
              <a:t>draft </a:t>
            </a:r>
            <a:r>
              <a:rPr sz="1600" dirty="0">
                <a:latin typeface="Times New Roman"/>
                <a:cs typeface="Times New Roman"/>
              </a:rPr>
              <a:t>regulations</a:t>
            </a:r>
            <a:r>
              <a:rPr sz="1600" spc="90" dirty="0">
                <a:latin typeface="Times New Roman"/>
                <a:cs typeface="Times New Roman"/>
              </a:rPr>
              <a:t> </a:t>
            </a:r>
            <a:r>
              <a:rPr sz="1600" dirty="0">
                <a:latin typeface="Times New Roman"/>
                <a:cs typeface="Times New Roman"/>
              </a:rPr>
              <a:t>were</a:t>
            </a:r>
            <a:r>
              <a:rPr sz="1600" spc="96" dirty="0">
                <a:latin typeface="Times New Roman"/>
                <a:cs typeface="Times New Roman"/>
              </a:rPr>
              <a:t> </a:t>
            </a:r>
            <a:r>
              <a:rPr sz="1600" dirty="0">
                <a:latin typeface="Times New Roman"/>
                <a:cs typeface="Times New Roman"/>
              </a:rPr>
              <a:t>issued</a:t>
            </a:r>
            <a:r>
              <a:rPr sz="1600" spc="96" dirty="0">
                <a:latin typeface="Times New Roman"/>
                <a:cs typeface="Times New Roman"/>
              </a:rPr>
              <a:t> </a:t>
            </a:r>
            <a:r>
              <a:rPr sz="1600" dirty="0">
                <a:latin typeface="Times New Roman"/>
                <a:cs typeface="Times New Roman"/>
              </a:rPr>
              <a:t>by</a:t>
            </a:r>
            <a:r>
              <a:rPr sz="1600" spc="96" dirty="0">
                <a:latin typeface="Times New Roman"/>
                <a:cs typeface="Times New Roman"/>
              </a:rPr>
              <a:t> </a:t>
            </a:r>
            <a:r>
              <a:rPr sz="1600" spc="-90" dirty="0">
                <a:latin typeface="Times New Roman"/>
                <a:cs typeface="Times New Roman"/>
              </a:rPr>
              <a:t>IFSCA</a:t>
            </a:r>
            <a:r>
              <a:rPr sz="1600" spc="96" dirty="0">
                <a:latin typeface="Times New Roman"/>
                <a:cs typeface="Times New Roman"/>
              </a:rPr>
              <a:t> </a:t>
            </a:r>
            <a:r>
              <a:rPr sz="1600" dirty="0">
                <a:latin typeface="Times New Roman"/>
                <a:cs typeface="Times New Roman"/>
              </a:rPr>
              <a:t>for</a:t>
            </a:r>
            <a:r>
              <a:rPr sz="1600" spc="96" dirty="0">
                <a:latin typeface="Times New Roman"/>
                <a:cs typeface="Times New Roman"/>
              </a:rPr>
              <a:t> </a:t>
            </a:r>
            <a:r>
              <a:rPr sz="1600" dirty="0">
                <a:latin typeface="Times New Roman"/>
                <a:cs typeface="Times New Roman"/>
              </a:rPr>
              <a:t>public</a:t>
            </a:r>
            <a:r>
              <a:rPr sz="1600" spc="96" dirty="0">
                <a:latin typeface="Times New Roman"/>
                <a:cs typeface="Times New Roman"/>
              </a:rPr>
              <a:t> </a:t>
            </a:r>
            <a:r>
              <a:rPr sz="1600" dirty="0">
                <a:latin typeface="Times New Roman"/>
                <a:cs typeface="Times New Roman"/>
              </a:rPr>
              <a:t>comments.</a:t>
            </a:r>
            <a:r>
              <a:rPr sz="1600" spc="96" dirty="0">
                <a:latin typeface="Times New Roman"/>
                <a:cs typeface="Times New Roman"/>
              </a:rPr>
              <a:t> </a:t>
            </a:r>
            <a:r>
              <a:rPr sz="1600" dirty="0">
                <a:latin typeface="Times New Roman"/>
                <a:cs typeface="Times New Roman"/>
              </a:rPr>
              <a:t>On</a:t>
            </a:r>
            <a:r>
              <a:rPr sz="1600" spc="96" dirty="0">
                <a:latin typeface="Times New Roman"/>
                <a:cs typeface="Times New Roman"/>
              </a:rPr>
              <a:t> </a:t>
            </a:r>
            <a:r>
              <a:rPr sz="1600" spc="-13" dirty="0">
                <a:latin typeface="Times New Roman"/>
                <a:cs typeface="Times New Roman"/>
              </a:rPr>
              <a:t>April</a:t>
            </a:r>
            <a:r>
              <a:rPr sz="1600" spc="90" dirty="0">
                <a:latin typeface="Times New Roman"/>
                <a:cs typeface="Times New Roman"/>
              </a:rPr>
              <a:t> </a:t>
            </a:r>
            <a:r>
              <a:rPr sz="1600" dirty="0">
                <a:latin typeface="Times New Roman"/>
                <a:cs typeface="Times New Roman"/>
              </a:rPr>
              <a:t>2022,</a:t>
            </a:r>
            <a:r>
              <a:rPr sz="1600" spc="96" dirty="0">
                <a:latin typeface="Times New Roman"/>
                <a:cs typeface="Times New Roman"/>
              </a:rPr>
              <a:t> </a:t>
            </a:r>
            <a:r>
              <a:rPr sz="1600" dirty="0">
                <a:latin typeface="Times New Roman"/>
                <a:cs typeface="Times New Roman"/>
              </a:rPr>
              <a:t>the</a:t>
            </a:r>
            <a:r>
              <a:rPr sz="1600" spc="96" dirty="0">
                <a:latin typeface="Times New Roman"/>
                <a:cs typeface="Times New Roman"/>
              </a:rPr>
              <a:t> </a:t>
            </a:r>
            <a:r>
              <a:rPr sz="1600" spc="-90" dirty="0">
                <a:latin typeface="Times New Roman"/>
                <a:cs typeface="Times New Roman"/>
              </a:rPr>
              <a:t>IFSCA</a:t>
            </a:r>
            <a:r>
              <a:rPr sz="1600" spc="96" dirty="0">
                <a:latin typeface="Times New Roman"/>
                <a:cs typeface="Times New Roman"/>
              </a:rPr>
              <a:t> </a:t>
            </a:r>
            <a:r>
              <a:rPr sz="1600" dirty="0">
                <a:latin typeface="Times New Roman"/>
                <a:cs typeface="Times New Roman"/>
              </a:rPr>
              <a:t>issued</a:t>
            </a:r>
            <a:r>
              <a:rPr sz="1600" spc="96" dirty="0">
                <a:latin typeface="Times New Roman"/>
                <a:cs typeface="Times New Roman"/>
              </a:rPr>
              <a:t> </a:t>
            </a:r>
            <a:r>
              <a:rPr sz="1600" spc="-90" dirty="0">
                <a:latin typeface="Times New Roman"/>
                <a:cs typeface="Times New Roman"/>
              </a:rPr>
              <a:t>IFSCA</a:t>
            </a:r>
            <a:r>
              <a:rPr sz="1600" spc="96" dirty="0">
                <a:latin typeface="Times New Roman"/>
                <a:cs typeface="Times New Roman"/>
              </a:rPr>
              <a:t> </a:t>
            </a:r>
            <a:r>
              <a:rPr sz="1600" dirty="0">
                <a:latin typeface="Times New Roman"/>
                <a:cs typeface="Times New Roman"/>
              </a:rPr>
              <a:t>(Fund</a:t>
            </a:r>
            <a:r>
              <a:rPr sz="1600" spc="96" dirty="0">
                <a:latin typeface="Times New Roman"/>
                <a:cs typeface="Times New Roman"/>
              </a:rPr>
              <a:t> </a:t>
            </a:r>
            <a:r>
              <a:rPr sz="1600" spc="-13" dirty="0">
                <a:latin typeface="Times New Roman"/>
                <a:cs typeface="Times New Roman"/>
              </a:rPr>
              <a:t>Management) Regulations,</a:t>
            </a:r>
            <a:r>
              <a:rPr sz="1600" spc="-71" dirty="0">
                <a:latin typeface="Times New Roman"/>
                <a:cs typeface="Times New Roman"/>
              </a:rPr>
              <a:t> </a:t>
            </a:r>
            <a:r>
              <a:rPr sz="1600" spc="-13" dirty="0">
                <a:latin typeface="Times New Roman"/>
                <a:cs typeface="Times New Roman"/>
              </a:rPr>
              <a:t>2022.</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C76F1996-7737-947F-15ED-59E7CF6BF7E2}"/>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7F8D22B3-072D-64AF-29AD-F0E76A60029E}"/>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FCB677FD-45B1-298F-2CEC-C4C8943BDDEE}"/>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44</a:t>
            </a:fld>
            <a:endParaRPr lang="en-US" altLang="en-US" dirty="0">
              <a:solidFill>
                <a:srgbClr val="000000"/>
              </a:solidFill>
            </a:endParaRPr>
          </a:p>
        </p:txBody>
      </p:sp>
    </p:spTree>
    <p:extLst>
      <p:ext uri="{BB962C8B-B14F-4D97-AF65-F5344CB8AC3E}">
        <p14:creationId xmlns:p14="http://schemas.microsoft.com/office/powerpoint/2010/main" val="37759855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bject 29"/>
          <p:cNvSpPr txBox="1"/>
          <p:nvPr/>
        </p:nvSpPr>
        <p:spPr>
          <a:xfrm>
            <a:off x="1110823" y="492379"/>
            <a:ext cx="5916465" cy="447368"/>
          </a:xfrm>
          <a:prstGeom prst="rect">
            <a:avLst/>
          </a:prstGeom>
        </p:spPr>
        <p:txBody>
          <a:bodyPr vert="horz" wrap="square" lIns="0" tIns="16321" rIns="0" bIns="0" rtlCol="0">
            <a:spAutoFit/>
          </a:bodyPr>
          <a:lstStyle/>
          <a:p>
            <a:pPr marL="16321">
              <a:spcBef>
                <a:spcPts val="129"/>
              </a:spcBef>
            </a:pPr>
            <a:r>
              <a:rPr sz="2800" b="1" spc="-13" dirty="0">
                <a:solidFill>
                  <a:srgbClr val="EB8B00"/>
                </a:solidFill>
                <a:latin typeface="Times New Roman"/>
                <a:cs typeface="Times New Roman"/>
              </a:rPr>
              <a:t>Regulations for FMEs in GIFT IFSC</a:t>
            </a:r>
          </a:p>
        </p:txBody>
      </p:sp>
      <p:sp>
        <p:nvSpPr>
          <p:cNvPr id="33" name="object 33"/>
          <p:cNvSpPr txBox="1"/>
          <p:nvPr/>
        </p:nvSpPr>
        <p:spPr>
          <a:xfrm>
            <a:off x="1122357" y="1365045"/>
            <a:ext cx="9841111" cy="4358927"/>
          </a:xfrm>
          <a:prstGeom prst="rect">
            <a:avLst/>
          </a:prstGeom>
        </p:spPr>
        <p:txBody>
          <a:bodyPr vert="horz" wrap="square" lIns="0" tIns="100371" rIns="0" bIns="0" rtlCol="0">
            <a:spAutoFit/>
          </a:bodyPr>
          <a:lstStyle/>
          <a:p>
            <a:pPr marL="16321">
              <a:spcBef>
                <a:spcPts val="791"/>
              </a:spcBef>
            </a:pPr>
            <a:r>
              <a:rPr lang="en-IN" sz="1600" b="1" dirty="0">
                <a:latin typeface="Times New Roman"/>
                <a:cs typeface="Times New Roman"/>
                <a:sym typeface="Wingdings" panose="05000000000000000000" pitchFamily="2" charset="2"/>
              </a:rPr>
              <a:t> </a:t>
            </a:r>
            <a:r>
              <a:rPr sz="1600" b="1" dirty="0">
                <a:latin typeface="Times New Roman"/>
                <a:cs typeface="Times New Roman"/>
              </a:rPr>
              <a:t>Regulating</a:t>
            </a:r>
            <a:r>
              <a:rPr sz="1600" b="1" spc="6" dirty="0">
                <a:latin typeface="Times New Roman"/>
                <a:cs typeface="Times New Roman"/>
              </a:rPr>
              <a:t> </a:t>
            </a:r>
            <a:r>
              <a:rPr sz="1600" b="1" dirty="0">
                <a:latin typeface="Times New Roman"/>
                <a:cs typeface="Times New Roman"/>
              </a:rPr>
              <a:t>Fund</a:t>
            </a:r>
            <a:r>
              <a:rPr sz="1600" b="1" spc="13" dirty="0">
                <a:latin typeface="Times New Roman"/>
                <a:cs typeface="Times New Roman"/>
              </a:rPr>
              <a:t> </a:t>
            </a:r>
            <a:r>
              <a:rPr sz="1600" b="1" spc="-13" dirty="0">
                <a:latin typeface="Times New Roman"/>
                <a:cs typeface="Times New Roman"/>
              </a:rPr>
              <a:t>Manager</a:t>
            </a:r>
            <a:r>
              <a:rPr sz="1600" b="1" spc="13" dirty="0">
                <a:latin typeface="Times New Roman"/>
                <a:cs typeface="Times New Roman"/>
              </a:rPr>
              <a:t> </a:t>
            </a:r>
            <a:r>
              <a:rPr sz="1600" b="1" dirty="0">
                <a:latin typeface="Times New Roman"/>
                <a:cs typeface="Times New Roman"/>
              </a:rPr>
              <a:t>vs.</a:t>
            </a:r>
            <a:r>
              <a:rPr sz="1600" b="1" spc="13" dirty="0">
                <a:latin typeface="Times New Roman"/>
                <a:cs typeface="Times New Roman"/>
              </a:rPr>
              <a:t> </a:t>
            </a:r>
            <a:r>
              <a:rPr sz="1600" b="1" spc="-25" dirty="0">
                <a:latin typeface="Times New Roman"/>
                <a:cs typeface="Times New Roman"/>
              </a:rPr>
              <a:t>Fund</a:t>
            </a:r>
            <a:endParaRPr sz="1600" dirty="0">
              <a:latin typeface="Times New Roman"/>
              <a:cs typeface="Times New Roman"/>
            </a:endParaRPr>
          </a:p>
          <a:p>
            <a:pPr marL="16321" marR="6528">
              <a:spcBef>
                <a:spcPts val="379"/>
              </a:spcBef>
            </a:pPr>
            <a:r>
              <a:rPr sz="1600" spc="-186" dirty="0">
                <a:latin typeface="Times New Roman"/>
                <a:cs typeface="Times New Roman"/>
              </a:rPr>
              <a:t>A</a:t>
            </a:r>
            <a:r>
              <a:rPr sz="1600" spc="173" dirty="0">
                <a:latin typeface="Times New Roman"/>
                <a:cs typeface="Times New Roman"/>
              </a:rPr>
              <a:t> </a:t>
            </a:r>
            <a:r>
              <a:rPr sz="1600" dirty="0">
                <a:latin typeface="Times New Roman"/>
                <a:cs typeface="Times New Roman"/>
              </a:rPr>
              <a:t>paradigm</a:t>
            </a:r>
            <a:r>
              <a:rPr sz="1600" spc="173" dirty="0">
                <a:latin typeface="Times New Roman"/>
                <a:cs typeface="Times New Roman"/>
              </a:rPr>
              <a:t> </a:t>
            </a:r>
            <a:r>
              <a:rPr sz="1600" dirty="0">
                <a:latin typeface="Times New Roman"/>
                <a:cs typeface="Times New Roman"/>
              </a:rPr>
              <a:t>shift</a:t>
            </a:r>
            <a:r>
              <a:rPr sz="1600" spc="180" dirty="0">
                <a:latin typeface="Times New Roman"/>
                <a:cs typeface="Times New Roman"/>
              </a:rPr>
              <a:t> </a:t>
            </a:r>
            <a:r>
              <a:rPr sz="1600" dirty="0">
                <a:latin typeface="Times New Roman"/>
                <a:cs typeface="Times New Roman"/>
              </a:rPr>
              <a:t>in</a:t>
            </a:r>
            <a:r>
              <a:rPr sz="1600" spc="173" dirty="0">
                <a:latin typeface="Times New Roman"/>
                <a:cs typeface="Times New Roman"/>
              </a:rPr>
              <a:t> </a:t>
            </a:r>
            <a:r>
              <a:rPr sz="1600" dirty="0">
                <a:latin typeface="Times New Roman"/>
                <a:cs typeface="Times New Roman"/>
              </a:rPr>
              <a:t>exercise</a:t>
            </a:r>
            <a:r>
              <a:rPr sz="1600" spc="173" dirty="0">
                <a:latin typeface="Times New Roman"/>
                <a:cs typeface="Times New Roman"/>
              </a:rPr>
              <a:t> </a:t>
            </a:r>
            <a:r>
              <a:rPr sz="1600" dirty="0">
                <a:latin typeface="Times New Roman"/>
                <a:cs typeface="Times New Roman"/>
              </a:rPr>
              <a:t>of</a:t>
            </a:r>
            <a:r>
              <a:rPr sz="1600" spc="180" dirty="0">
                <a:latin typeface="Times New Roman"/>
                <a:cs typeface="Times New Roman"/>
              </a:rPr>
              <a:t> </a:t>
            </a:r>
            <a:r>
              <a:rPr sz="1600" dirty="0">
                <a:latin typeface="Times New Roman"/>
                <a:cs typeface="Times New Roman"/>
              </a:rPr>
              <a:t>regulatory</a:t>
            </a:r>
            <a:r>
              <a:rPr sz="1600" spc="173" dirty="0">
                <a:latin typeface="Times New Roman"/>
                <a:cs typeface="Times New Roman"/>
              </a:rPr>
              <a:t> </a:t>
            </a:r>
            <a:r>
              <a:rPr sz="1600" dirty="0">
                <a:latin typeface="Times New Roman"/>
                <a:cs typeface="Times New Roman"/>
              </a:rPr>
              <a:t>oversight</a:t>
            </a:r>
            <a:r>
              <a:rPr sz="1600" spc="173" dirty="0">
                <a:latin typeface="Times New Roman"/>
                <a:cs typeface="Times New Roman"/>
              </a:rPr>
              <a:t> </a:t>
            </a:r>
            <a:r>
              <a:rPr sz="1600" dirty="0">
                <a:latin typeface="Times New Roman"/>
                <a:cs typeface="Times New Roman"/>
              </a:rPr>
              <a:t>through</a:t>
            </a:r>
            <a:r>
              <a:rPr sz="1600" spc="180" dirty="0">
                <a:latin typeface="Times New Roman"/>
                <a:cs typeface="Times New Roman"/>
              </a:rPr>
              <a:t> </a:t>
            </a:r>
            <a:r>
              <a:rPr sz="1600" dirty="0">
                <a:latin typeface="Times New Roman"/>
                <a:cs typeface="Times New Roman"/>
              </a:rPr>
              <a:t>regulation</a:t>
            </a:r>
            <a:r>
              <a:rPr sz="1600" spc="173" dirty="0">
                <a:latin typeface="Times New Roman"/>
                <a:cs typeface="Times New Roman"/>
              </a:rPr>
              <a:t> </a:t>
            </a:r>
            <a:r>
              <a:rPr sz="1600" dirty="0">
                <a:latin typeface="Times New Roman"/>
                <a:cs typeface="Times New Roman"/>
              </a:rPr>
              <a:t>of</a:t>
            </a:r>
            <a:r>
              <a:rPr sz="1600" spc="180" dirty="0">
                <a:latin typeface="Times New Roman"/>
                <a:cs typeface="Times New Roman"/>
              </a:rPr>
              <a:t> </a:t>
            </a:r>
            <a:r>
              <a:rPr sz="1600" dirty="0">
                <a:latin typeface="Times New Roman"/>
                <a:cs typeface="Times New Roman"/>
              </a:rPr>
              <a:t>fund</a:t>
            </a:r>
            <a:r>
              <a:rPr sz="1600" spc="173" dirty="0">
                <a:latin typeface="Times New Roman"/>
                <a:cs typeface="Times New Roman"/>
              </a:rPr>
              <a:t> </a:t>
            </a:r>
            <a:r>
              <a:rPr sz="1600" dirty="0">
                <a:latin typeface="Times New Roman"/>
                <a:cs typeface="Times New Roman"/>
              </a:rPr>
              <a:t>managers</a:t>
            </a:r>
            <a:r>
              <a:rPr sz="1600" spc="173" dirty="0">
                <a:latin typeface="Times New Roman"/>
                <a:cs typeface="Times New Roman"/>
              </a:rPr>
              <a:t> </a:t>
            </a:r>
            <a:r>
              <a:rPr sz="1600" spc="-32" dirty="0">
                <a:latin typeface="Times New Roman"/>
                <a:cs typeface="Times New Roman"/>
              </a:rPr>
              <a:t>as </a:t>
            </a:r>
            <a:r>
              <a:rPr sz="1600" dirty="0">
                <a:latin typeface="Times New Roman"/>
                <a:cs typeface="Times New Roman"/>
              </a:rPr>
              <a:t>compared</a:t>
            </a:r>
            <a:r>
              <a:rPr sz="1600" spc="58" dirty="0">
                <a:latin typeface="Times New Roman"/>
                <a:cs typeface="Times New Roman"/>
              </a:rPr>
              <a:t> </a:t>
            </a:r>
            <a:r>
              <a:rPr sz="1600" dirty="0">
                <a:latin typeface="Times New Roman"/>
                <a:cs typeface="Times New Roman"/>
              </a:rPr>
              <a:t>to</a:t>
            </a:r>
            <a:r>
              <a:rPr sz="1600" spc="64" dirty="0">
                <a:latin typeface="Times New Roman"/>
                <a:cs typeface="Times New Roman"/>
              </a:rPr>
              <a:t> </a:t>
            </a:r>
            <a:r>
              <a:rPr sz="1600" dirty="0">
                <a:latin typeface="Times New Roman"/>
                <a:cs typeface="Times New Roman"/>
              </a:rPr>
              <a:t>regulation</a:t>
            </a:r>
            <a:r>
              <a:rPr sz="1600" spc="58" dirty="0">
                <a:latin typeface="Times New Roman"/>
                <a:cs typeface="Times New Roman"/>
              </a:rPr>
              <a:t> </a:t>
            </a:r>
            <a:r>
              <a:rPr sz="1600" spc="-25" dirty="0">
                <a:latin typeface="Times New Roman"/>
                <a:cs typeface="Times New Roman"/>
              </a:rPr>
              <a:t>of</a:t>
            </a:r>
            <a:r>
              <a:rPr sz="1600" spc="64" dirty="0">
                <a:latin typeface="Times New Roman"/>
                <a:cs typeface="Times New Roman"/>
              </a:rPr>
              <a:t> </a:t>
            </a:r>
            <a:r>
              <a:rPr sz="1600" dirty="0">
                <a:latin typeface="Times New Roman"/>
                <a:cs typeface="Times New Roman"/>
              </a:rPr>
              <a:t>Funds</a:t>
            </a:r>
            <a:r>
              <a:rPr sz="1600" spc="58" dirty="0">
                <a:latin typeface="Times New Roman"/>
                <a:cs typeface="Times New Roman"/>
              </a:rPr>
              <a:t> </a:t>
            </a:r>
            <a:r>
              <a:rPr sz="1600" dirty="0">
                <a:latin typeface="Times New Roman"/>
                <a:cs typeface="Times New Roman"/>
              </a:rPr>
              <a:t>under</a:t>
            </a:r>
            <a:r>
              <a:rPr sz="1600" spc="64" dirty="0">
                <a:latin typeface="Times New Roman"/>
                <a:cs typeface="Times New Roman"/>
              </a:rPr>
              <a:t> </a:t>
            </a:r>
            <a:r>
              <a:rPr sz="1600" dirty="0">
                <a:latin typeface="Times New Roman"/>
                <a:cs typeface="Times New Roman"/>
              </a:rPr>
              <a:t>the</a:t>
            </a:r>
            <a:r>
              <a:rPr sz="1600" spc="58" dirty="0">
                <a:latin typeface="Times New Roman"/>
                <a:cs typeface="Times New Roman"/>
              </a:rPr>
              <a:t> </a:t>
            </a:r>
            <a:r>
              <a:rPr sz="1600" dirty="0">
                <a:latin typeface="Times New Roman"/>
                <a:cs typeface="Times New Roman"/>
              </a:rPr>
              <a:t>earlier</a:t>
            </a:r>
            <a:r>
              <a:rPr sz="1600" spc="64" dirty="0">
                <a:latin typeface="Times New Roman"/>
                <a:cs typeface="Times New Roman"/>
              </a:rPr>
              <a:t> </a:t>
            </a:r>
            <a:r>
              <a:rPr sz="1600" spc="-13" dirty="0">
                <a:latin typeface="Times New Roman"/>
                <a:cs typeface="Times New Roman"/>
              </a:rPr>
              <a:t>regime</a:t>
            </a:r>
            <a:endParaRPr sz="1600" dirty="0">
              <a:latin typeface="Times New Roman"/>
              <a:cs typeface="Times New Roman"/>
            </a:endParaRPr>
          </a:p>
          <a:p>
            <a:endParaRPr sz="1600" dirty="0">
              <a:latin typeface="Times New Roman"/>
              <a:cs typeface="Times New Roman"/>
            </a:endParaRPr>
          </a:p>
          <a:p>
            <a:pPr>
              <a:spcBef>
                <a:spcPts val="970"/>
              </a:spcBef>
            </a:pPr>
            <a:endParaRPr sz="1600" dirty="0">
              <a:latin typeface="Times New Roman"/>
              <a:cs typeface="Times New Roman"/>
            </a:endParaRPr>
          </a:p>
          <a:p>
            <a:pPr marL="16321">
              <a:spcBef>
                <a:spcPts val="6"/>
              </a:spcBef>
            </a:pPr>
            <a:r>
              <a:rPr lang="en-IN" sz="1600" b="1" dirty="0">
                <a:latin typeface="Times New Roman"/>
                <a:cs typeface="Times New Roman"/>
                <a:sym typeface="Wingdings" panose="05000000000000000000" pitchFamily="2" charset="2"/>
              </a:rPr>
              <a:t> </a:t>
            </a:r>
            <a:r>
              <a:rPr sz="1600" b="1" dirty="0">
                <a:latin typeface="Times New Roman"/>
                <a:cs typeface="Times New Roman"/>
              </a:rPr>
              <a:t>Regulatory</a:t>
            </a:r>
            <a:r>
              <a:rPr sz="1600" b="1" spc="-45" dirty="0">
                <a:latin typeface="Times New Roman"/>
                <a:cs typeface="Times New Roman"/>
              </a:rPr>
              <a:t> </a:t>
            </a:r>
            <a:r>
              <a:rPr sz="1600" b="1" spc="-13" dirty="0">
                <a:latin typeface="Times New Roman"/>
                <a:cs typeface="Times New Roman"/>
              </a:rPr>
              <a:t>Oversight</a:t>
            </a:r>
            <a:endParaRPr sz="1600" dirty="0">
              <a:latin typeface="Times New Roman"/>
              <a:cs typeface="Times New Roman"/>
            </a:endParaRPr>
          </a:p>
          <a:p>
            <a:pPr marL="16321" marR="6528">
              <a:spcBef>
                <a:spcPts val="379"/>
              </a:spcBef>
            </a:pPr>
            <a:r>
              <a:rPr sz="1600" dirty="0">
                <a:latin typeface="Times New Roman"/>
                <a:cs typeface="Times New Roman"/>
              </a:rPr>
              <a:t>Fund</a:t>
            </a:r>
            <a:r>
              <a:rPr sz="1600" spc="262" dirty="0">
                <a:latin typeface="Times New Roman"/>
                <a:cs typeface="Times New Roman"/>
              </a:rPr>
              <a:t> </a:t>
            </a:r>
            <a:r>
              <a:rPr sz="1600" dirty="0">
                <a:latin typeface="Times New Roman"/>
                <a:cs typeface="Times New Roman"/>
              </a:rPr>
              <a:t>manager</a:t>
            </a:r>
            <a:r>
              <a:rPr sz="1600" spc="262" dirty="0">
                <a:latin typeface="Times New Roman"/>
                <a:cs typeface="Times New Roman"/>
              </a:rPr>
              <a:t> </a:t>
            </a:r>
            <a:r>
              <a:rPr sz="1600" dirty="0">
                <a:latin typeface="Times New Roman"/>
                <a:cs typeface="Times New Roman"/>
              </a:rPr>
              <a:t>to</a:t>
            </a:r>
            <a:r>
              <a:rPr sz="1600" spc="262" dirty="0">
                <a:latin typeface="Times New Roman"/>
                <a:cs typeface="Times New Roman"/>
              </a:rPr>
              <a:t> </a:t>
            </a:r>
            <a:r>
              <a:rPr sz="1600" dirty="0">
                <a:latin typeface="Times New Roman"/>
                <a:cs typeface="Times New Roman"/>
              </a:rPr>
              <a:t>obtain</a:t>
            </a:r>
            <a:r>
              <a:rPr sz="1600" spc="262" dirty="0">
                <a:latin typeface="Times New Roman"/>
                <a:cs typeface="Times New Roman"/>
              </a:rPr>
              <a:t> </a:t>
            </a:r>
            <a:r>
              <a:rPr sz="1600" dirty="0">
                <a:latin typeface="Times New Roman"/>
                <a:cs typeface="Times New Roman"/>
              </a:rPr>
              <a:t>registration</a:t>
            </a:r>
            <a:r>
              <a:rPr sz="1600" spc="262" dirty="0">
                <a:latin typeface="Times New Roman"/>
                <a:cs typeface="Times New Roman"/>
              </a:rPr>
              <a:t> </a:t>
            </a:r>
            <a:r>
              <a:rPr sz="1600" dirty="0">
                <a:latin typeface="Times New Roman"/>
                <a:cs typeface="Times New Roman"/>
              </a:rPr>
              <a:t>from</a:t>
            </a:r>
            <a:r>
              <a:rPr sz="1600" spc="262" dirty="0">
                <a:latin typeface="Times New Roman"/>
                <a:cs typeface="Times New Roman"/>
              </a:rPr>
              <a:t> </a:t>
            </a:r>
            <a:r>
              <a:rPr sz="1600" spc="-64" dirty="0">
                <a:latin typeface="Times New Roman"/>
                <a:cs typeface="Times New Roman"/>
              </a:rPr>
              <a:t>IFSCA</a:t>
            </a:r>
            <a:r>
              <a:rPr sz="1600" spc="262" dirty="0">
                <a:latin typeface="Times New Roman"/>
                <a:cs typeface="Times New Roman"/>
              </a:rPr>
              <a:t> </a:t>
            </a:r>
            <a:r>
              <a:rPr sz="1600" dirty="0">
                <a:latin typeface="Times New Roman"/>
                <a:cs typeface="Times New Roman"/>
              </a:rPr>
              <a:t>and</a:t>
            </a:r>
            <a:r>
              <a:rPr sz="1600" spc="262" dirty="0">
                <a:latin typeface="Times New Roman"/>
                <a:cs typeface="Times New Roman"/>
              </a:rPr>
              <a:t> </a:t>
            </a:r>
            <a:r>
              <a:rPr sz="1600" dirty="0">
                <a:latin typeface="Times New Roman"/>
                <a:cs typeface="Times New Roman"/>
              </a:rPr>
              <a:t>requirement</a:t>
            </a:r>
            <a:r>
              <a:rPr sz="1600" spc="262" dirty="0">
                <a:latin typeface="Times New Roman"/>
                <a:cs typeface="Times New Roman"/>
              </a:rPr>
              <a:t> </a:t>
            </a:r>
            <a:r>
              <a:rPr sz="1600" dirty="0">
                <a:latin typeface="Times New Roman"/>
                <a:cs typeface="Times New Roman"/>
              </a:rPr>
              <a:t>for</a:t>
            </a:r>
            <a:r>
              <a:rPr sz="1600" spc="262" dirty="0">
                <a:latin typeface="Times New Roman"/>
                <a:cs typeface="Times New Roman"/>
              </a:rPr>
              <a:t> </a:t>
            </a:r>
            <a:r>
              <a:rPr sz="1600" dirty="0">
                <a:latin typeface="Times New Roman"/>
                <a:cs typeface="Times New Roman"/>
              </a:rPr>
              <a:t>launching</a:t>
            </a:r>
            <a:r>
              <a:rPr sz="1600" spc="262" dirty="0">
                <a:latin typeface="Times New Roman"/>
                <a:cs typeface="Times New Roman"/>
              </a:rPr>
              <a:t> </a:t>
            </a:r>
            <a:r>
              <a:rPr sz="1600" dirty="0">
                <a:latin typeface="Times New Roman"/>
                <a:cs typeface="Times New Roman"/>
              </a:rPr>
              <a:t>of</a:t>
            </a:r>
            <a:r>
              <a:rPr sz="1600" spc="262" dirty="0">
                <a:latin typeface="Times New Roman"/>
                <a:cs typeface="Times New Roman"/>
              </a:rPr>
              <a:t> </a:t>
            </a:r>
            <a:r>
              <a:rPr sz="1600" spc="-13" dirty="0">
                <a:latin typeface="Times New Roman"/>
                <a:cs typeface="Times New Roman"/>
              </a:rPr>
              <a:t>Funds/ </a:t>
            </a:r>
            <a:r>
              <a:rPr sz="1600" dirty="0">
                <a:latin typeface="Times New Roman"/>
                <a:cs typeface="Times New Roman"/>
              </a:rPr>
              <a:t>Schemes</a:t>
            </a:r>
            <a:r>
              <a:rPr sz="1600" spc="6" dirty="0">
                <a:latin typeface="Times New Roman"/>
                <a:cs typeface="Times New Roman"/>
              </a:rPr>
              <a:t> </a:t>
            </a:r>
            <a:r>
              <a:rPr sz="1600" spc="13" dirty="0">
                <a:latin typeface="Times New Roman"/>
                <a:cs typeface="Times New Roman"/>
              </a:rPr>
              <a:t>to</a:t>
            </a:r>
            <a:r>
              <a:rPr sz="1600" spc="6" dirty="0">
                <a:latin typeface="Times New Roman"/>
                <a:cs typeface="Times New Roman"/>
              </a:rPr>
              <a:t> </a:t>
            </a:r>
            <a:r>
              <a:rPr sz="1600" spc="13" dirty="0">
                <a:latin typeface="Times New Roman"/>
                <a:cs typeface="Times New Roman"/>
              </a:rPr>
              <a:t>be </a:t>
            </a:r>
            <a:r>
              <a:rPr sz="1600" dirty="0">
                <a:latin typeface="Times New Roman"/>
                <a:cs typeface="Times New Roman"/>
              </a:rPr>
              <a:t>fine-</a:t>
            </a:r>
            <a:r>
              <a:rPr sz="1600" spc="13" dirty="0">
                <a:latin typeface="Times New Roman"/>
                <a:cs typeface="Times New Roman"/>
              </a:rPr>
              <a:t>tuned</a:t>
            </a:r>
            <a:r>
              <a:rPr sz="1600" spc="6" dirty="0">
                <a:latin typeface="Times New Roman"/>
                <a:cs typeface="Times New Roman"/>
              </a:rPr>
              <a:t> </a:t>
            </a:r>
            <a:r>
              <a:rPr sz="1600" spc="13" dirty="0">
                <a:latin typeface="Times New Roman"/>
                <a:cs typeface="Times New Roman"/>
              </a:rPr>
              <a:t>based</a:t>
            </a:r>
            <a:r>
              <a:rPr sz="1600" spc="6" dirty="0">
                <a:latin typeface="Times New Roman"/>
                <a:cs typeface="Times New Roman"/>
              </a:rPr>
              <a:t> </a:t>
            </a:r>
            <a:r>
              <a:rPr sz="1600" spc="13" dirty="0">
                <a:latin typeface="Times New Roman"/>
                <a:cs typeface="Times New Roman"/>
              </a:rPr>
              <a:t>upon the</a:t>
            </a:r>
            <a:r>
              <a:rPr sz="1600" spc="6" dirty="0">
                <a:latin typeface="Times New Roman"/>
                <a:cs typeface="Times New Roman"/>
              </a:rPr>
              <a:t> </a:t>
            </a:r>
            <a:r>
              <a:rPr sz="1600" spc="13" dirty="0">
                <a:latin typeface="Times New Roman"/>
                <a:cs typeface="Times New Roman"/>
              </a:rPr>
              <a:t>investor</a:t>
            </a:r>
            <a:r>
              <a:rPr sz="1600" spc="6" dirty="0">
                <a:latin typeface="Times New Roman"/>
                <a:cs typeface="Times New Roman"/>
              </a:rPr>
              <a:t> </a:t>
            </a:r>
            <a:r>
              <a:rPr sz="1600" spc="-13" dirty="0">
                <a:latin typeface="Times New Roman"/>
                <a:cs typeface="Times New Roman"/>
              </a:rPr>
              <a:t>classes</a:t>
            </a:r>
            <a:endParaRPr sz="1600" dirty="0">
              <a:latin typeface="Times New Roman"/>
              <a:cs typeface="Times New Roman"/>
            </a:endParaRPr>
          </a:p>
          <a:p>
            <a:endParaRPr sz="1600" dirty="0">
              <a:latin typeface="Times New Roman"/>
              <a:cs typeface="Times New Roman"/>
            </a:endParaRPr>
          </a:p>
          <a:p>
            <a:pPr>
              <a:spcBef>
                <a:spcPts val="1009"/>
              </a:spcBef>
            </a:pPr>
            <a:endParaRPr sz="1600" dirty="0">
              <a:latin typeface="Times New Roman"/>
              <a:cs typeface="Times New Roman"/>
            </a:endParaRPr>
          </a:p>
          <a:p>
            <a:pPr marL="16321"/>
            <a:r>
              <a:rPr lang="en-IN" sz="1600" b="1" dirty="0">
                <a:latin typeface="Times New Roman"/>
                <a:cs typeface="Times New Roman"/>
                <a:sym typeface="Wingdings" panose="05000000000000000000" pitchFamily="2" charset="2"/>
              </a:rPr>
              <a:t> </a:t>
            </a:r>
            <a:r>
              <a:rPr sz="1600" b="1" dirty="0">
                <a:latin typeface="Times New Roman"/>
                <a:cs typeface="Times New Roman"/>
              </a:rPr>
              <a:t>Risk-</a:t>
            </a:r>
            <a:r>
              <a:rPr sz="1600" b="1" spc="-13" dirty="0">
                <a:latin typeface="Times New Roman"/>
                <a:cs typeface="Times New Roman"/>
              </a:rPr>
              <a:t> </a:t>
            </a:r>
            <a:r>
              <a:rPr sz="1600" b="1" dirty="0">
                <a:latin typeface="Times New Roman"/>
                <a:cs typeface="Times New Roman"/>
              </a:rPr>
              <a:t>based</a:t>
            </a:r>
            <a:r>
              <a:rPr sz="1600" b="1" spc="-6" dirty="0">
                <a:latin typeface="Times New Roman"/>
                <a:cs typeface="Times New Roman"/>
              </a:rPr>
              <a:t> </a:t>
            </a:r>
            <a:r>
              <a:rPr sz="1600" b="1" spc="-13" dirty="0">
                <a:latin typeface="Times New Roman"/>
                <a:cs typeface="Times New Roman"/>
              </a:rPr>
              <a:t>Approach</a:t>
            </a:r>
            <a:endParaRPr sz="1600" dirty="0">
              <a:latin typeface="Times New Roman"/>
              <a:cs typeface="Times New Roman"/>
            </a:endParaRPr>
          </a:p>
          <a:p>
            <a:pPr marL="303581" marR="3469962" indent="-288074">
              <a:spcBef>
                <a:spcPts val="367"/>
              </a:spcBef>
            </a:pPr>
            <a:r>
              <a:rPr sz="1600" dirty="0">
                <a:latin typeface="Times New Roman"/>
                <a:cs typeface="Times New Roman"/>
              </a:rPr>
              <a:t>Three</a:t>
            </a:r>
            <a:r>
              <a:rPr sz="1600" spc="-19" dirty="0">
                <a:latin typeface="Times New Roman"/>
                <a:cs typeface="Times New Roman"/>
              </a:rPr>
              <a:t> </a:t>
            </a:r>
            <a:r>
              <a:rPr sz="1600" dirty="0">
                <a:latin typeface="Times New Roman"/>
                <a:cs typeface="Times New Roman"/>
              </a:rPr>
              <a:t>categories</a:t>
            </a:r>
            <a:r>
              <a:rPr sz="1600" spc="-13" dirty="0">
                <a:latin typeface="Times New Roman"/>
                <a:cs typeface="Times New Roman"/>
              </a:rPr>
              <a:t> </a:t>
            </a:r>
            <a:r>
              <a:rPr sz="1600" spc="-25" dirty="0">
                <a:latin typeface="Times New Roman"/>
                <a:cs typeface="Times New Roman"/>
              </a:rPr>
              <a:t>of</a:t>
            </a:r>
            <a:r>
              <a:rPr sz="1600" spc="-19" dirty="0">
                <a:latin typeface="Times New Roman"/>
                <a:cs typeface="Times New Roman"/>
              </a:rPr>
              <a:t> </a:t>
            </a:r>
            <a:r>
              <a:rPr sz="1600" spc="-71" dirty="0">
                <a:latin typeface="Times New Roman"/>
                <a:cs typeface="Times New Roman"/>
              </a:rPr>
              <a:t>FME</a:t>
            </a:r>
            <a:r>
              <a:rPr sz="1600" spc="-13" dirty="0">
                <a:latin typeface="Times New Roman"/>
                <a:cs typeface="Times New Roman"/>
              </a:rPr>
              <a:t> </a:t>
            </a:r>
            <a:r>
              <a:rPr sz="1600" dirty="0">
                <a:latin typeface="Times New Roman"/>
                <a:cs typeface="Times New Roman"/>
              </a:rPr>
              <a:t>have</a:t>
            </a:r>
            <a:r>
              <a:rPr sz="1600" spc="-19" dirty="0">
                <a:latin typeface="Times New Roman"/>
                <a:cs typeface="Times New Roman"/>
              </a:rPr>
              <a:t> </a:t>
            </a:r>
            <a:r>
              <a:rPr sz="1600" dirty="0">
                <a:latin typeface="Times New Roman"/>
                <a:cs typeface="Times New Roman"/>
              </a:rPr>
              <a:t>been</a:t>
            </a:r>
            <a:r>
              <a:rPr sz="1600" spc="-13" dirty="0">
                <a:latin typeface="Times New Roman"/>
                <a:cs typeface="Times New Roman"/>
              </a:rPr>
              <a:t> notified </a:t>
            </a:r>
            <a:endParaRPr lang="en-IN" sz="1600" spc="-13" dirty="0">
              <a:latin typeface="Times New Roman"/>
              <a:cs typeface="Times New Roman"/>
            </a:endParaRPr>
          </a:p>
          <a:p>
            <a:pPr marL="303581" marR="3469962" indent="-288074">
              <a:spcBef>
                <a:spcPts val="367"/>
              </a:spcBef>
              <a:buFont typeface="Arial" panose="020B0604020202020204" pitchFamily="34" charset="0"/>
              <a:buChar char="•"/>
            </a:pPr>
            <a:r>
              <a:rPr sz="1600" dirty="0">
                <a:latin typeface="Times New Roman"/>
                <a:cs typeface="Times New Roman"/>
              </a:rPr>
              <a:t>With</a:t>
            </a:r>
            <a:r>
              <a:rPr sz="1600" spc="77" dirty="0">
                <a:latin typeface="Times New Roman"/>
                <a:cs typeface="Times New Roman"/>
              </a:rPr>
              <a:t> </a:t>
            </a:r>
            <a:r>
              <a:rPr sz="1600" dirty="0">
                <a:latin typeface="Times New Roman"/>
                <a:cs typeface="Times New Roman"/>
              </a:rPr>
              <a:t>least</a:t>
            </a:r>
            <a:r>
              <a:rPr sz="1600" spc="77" dirty="0">
                <a:latin typeface="Times New Roman"/>
                <a:cs typeface="Times New Roman"/>
              </a:rPr>
              <a:t> </a:t>
            </a:r>
            <a:r>
              <a:rPr sz="1600" dirty="0">
                <a:latin typeface="Times New Roman"/>
                <a:cs typeface="Times New Roman"/>
              </a:rPr>
              <a:t>regulatory</a:t>
            </a:r>
            <a:r>
              <a:rPr sz="1600" spc="77" dirty="0">
                <a:latin typeface="Times New Roman"/>
                <a:cs typeface="Times New Roman"/>
              </a:rPr>
              <a:t> </a:t>
            </a:r>
            <a:r>
              <a:rPr sz="1600" spc="-13" dirty="0">
                <a:latin typeface="Times New Roman"/>
                <a:cs typeface="Times New Roman"/>
              </a:rPr>
              <a:t>oversight</a:t>
            </a:r>
            <a:endParaRPr lang="en-IN" sz="1600" dirty="0">
              <a:latin typeface="Times New Roman"/>
              <a:cs typeface="Times New Roman"/>
            </a:endParaRPr>
          </a:p>
          <a:p>
            <a:pPr marL="303581" marR="3469962" indent="-288074">
              <a:spcBef>
                <a:spcPts val="367"/>
              </a:spcBef>
              <a:buFont typeface="Arial" panose="020B0604020202020204" pitchFamily="34" charset="0"/>
              <a:buChar char="•"/>
            </a:pPr>
            <a:r>
              <a:rPr sz="1600" spc="13" dirty="0">
                <a:latin typeface="Times New Roman"/>
                <a:cs typeface="Times New Roman"/>
              </a:rPr>
              <a:t>With</a:t>
            </a:r>
            <a:r>
              <a:rPr sz="1600" spc="25" dirty="0">
                <a:latin typeface="Times New Roman"/>
                <a:cs typeface="Times New Roman"/>
              </a:rPr>
              <a:t> </a:t>
            </a:r>
            <a:r>
              <a:rPr sz="1600" spc="13" dirty="0">
                <a:latin typeface="Times New Roman"/>
                <a:cs typeface="Times New Roman"/>
              </a:rPr>
              <a:t>moderate</a:t>
            </a:r>
            <a:r>
              <a:rPr sz="1600" spc="32" dirty="0">
                <a:latin typeface="Times New Roman"/>
                <a:cs typeface="Times New Roman"/>
              </a:rPr>
              <a:t> </a:t>
            </a:r>
            <a:r>
              <a:rPr sz="1600" spc="13" dirty="0">
                <a:latin typeface="Times New Roman"/>
                <a:cs typeface="Times New Roman"/>
              </a:rPr>
              <a:t>regulatory</a:t>
            </a:r>
            <a:r>
              <a:rPr sz="1600" spc="32" dirty="0">
                <a:latin typeface="Times New Roman"/>
                <a:cs typeface="Times New Roman"/>
              </a:rPr>
              <a:t> </a:t>
            </a:r>
            <a:r>
              <a:rPr sz="1600" spc="-13" dirty="0">
                <a:latin typeface="Times New Roman"/>
                <a:cs typeface="Times New Roman"/>
              </a:rPr>
              <a:t>oversight </a:t>
            </a:r>
            <a:endParaRPr lang="en-IN" sz="1600" spc="-13" dirty="0">
              <a:latin typeface="Times New Roman"/>
              <a:cs typeface="Times New Roman"/>
            </a:endParaRPr>
          </a:p>
          <a:p>
            <a:pPr marL="303581" marR="3469962" indent="-288074">
              <a:spcBef>
                <a:spcPts val="367"/>
              </a:spcBef>
              <a:buFont typeface="Arial" panose="020B0604020202020204" pitchFamily="34" charset="0"/>
              <a:buChar char="•"/>
            </a:pPr>
            <a:r>
              <a:rPr sz="1600" dirty="0">
                <a:latin typeface="Times New Roman"/>
                <a:cs typeface="Times New Roman"/>
              </a:rPr>
              <a:t>With</a:t>
            </a:r>
            <a:r>
              <a:rPr sz="1600" spc="71" dirty="0">
                <a:latin typeface="Times New Roman"/>
                <a:cs typeface="Times New Roman"/>
              </a:rPr>
              <a:t> </a:t>
            </a:r>
            <a:r>
              <a:rPr sz="1600" dirty="0">
                <a:latin typeface="Times New Roman"/>
                <a:cs typeface="Times New Roman"/>
              </a:rPr>
              <a:t>high</a:t>
            </a:r>
            <a:r>
              <a:rPr sz="1600" spc="77" dirty="0">
                <a:latin typeface="Times New Roman"/>
                <a:cs typeface="Times New Roman"/>
              </a:rPr>
              <a:t> </a:t>
            </a:r>
            <a:r>
              <a:rPr sz="1600" dirty="0">
                <a:latin typeface="Times New Roman"/>
                <a:cs typeface="Times New Roman"/>
              </a:rPr>
              <a:t>regulatory</a:t>
            </a:r>
            <a:r>
              <a:rPr sz="1600" spc="77" dirty="0">
                <a:latin typeface="Times New Roman"/>
                <a:cs typeface="Times New Roman"/>
              </a:rPr>
              <a:t> </a:t>
            </a:r>
            <a:r>
              <a:rPr sz="1600" spc="-13" dirty="0">
                <a:latin typeface="Times New Roman"/>
                <a:cs typeface="Times New Roman"/>
              </a:rPr>
              <a:t>oversight</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26C94E24-33BA-3938-AC74-83A8EA8FD0FE}"/>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6D7A52BA-D7CF-EE50-6868-BDF511C69C13}"/>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63739C48-7889-33AC-7DC9-91FAEEA6E2A4}"/>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45</a:t>
            </a:fld>
            <a:endParaRPr lang="en-US" altLang="en-US" dirty="0">
              <a:solidFill>
                <a:srgbClr val="000000"/>
              </a:solidFill>
            </a:endParaRPr>
          </a:p>
        </p:txBody>
      </p:sp>
    </p:spTree>
    <p:extLst>
      <p:ext uri="{BB962C8B-B14F-4D97-AF65-F5344CB8AC3E}">
        <p14:creationId xmlns:p14="http://schemas.microsoft.com/office/powerpoint/2010/main" val="17064830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48012" y="524679"/>
            <a:ext cx="10077073" cy="1306959"/>
          </a:xfrm>
          <a:prstGeom prst="rect">
            <a:avLst/>
          </a:prstGeom>
        </p:spPr>
        <p:txBody>
          <a:bodyPr vert="horz" wrap="square" lIns="0" tIns="22033" rIns="0" bIns="0" rtlCol="0">
            <a:spAutoFit/>
          </a:bodyPr>
          <a:lstStyle/>
          <a:p>
            <a:pPr marL="71815">
              <a:spcBef>
                <a:spcPts val="173"/>
              </a:spcBef>
            </a:pPr>
            <a:r>
              <a:rPr sz="2441" b="1" spc="-38" dirty="0">
                <a:solidFill>
                  <a:srgbClr val="113475"/>
                </a:solidFill>
                <a:latin typeface="Times New Roman"/>
                <a:cs typeface="Times New Roman"/>
              </a:rPr>
              <a:t>Fund </a:t>
            </a:r>
            <a:r>
              <a:rPr sz="2441" b="1" dirty="0">
                <a:solidFill>
                  <a:srgbClr val="113475"/>
                </a:solidFill>
                <a:latin typeface="Times New Roman"/>
                <a:cs typeface="Times New Roman"/>
              </a:rPr>
              <a:t>Management</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Entities</a:t>
            </a:r>
            <a:r>
              <a:rPr sz="2441" b="1" spc="-38" dirty="0">
                <a:solidFill>
                  <a:srgbClr val="113475"/>
                </a:solidFill>
                <a:latin typeface="Times New Roman"/>
                <a:cs typeface="Times New Roman"/>
              </a:rPr>
              <a:t> </a:t>
            </a:r>
            <a:r>
              <a:rPr sz="2441" b="1" spc="-52" dirty="0">
                <a:solidFill>
                  <a:srgbClr val="113475"/>
                </a:solidFill>
                <a:latin typeface="Times New Roman"/>
                <a:cs typeface="Times New Roman"/>
              </a:rPr>
              <a:t>(FMEs)</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32"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8" dirty="0">
                <a:solidFill>
                  <a:srgbClr val="113475"/>
                </a:solidFill>
                <a:latin typeface="Times New Roman"/>
                <a:cs typeface="Times New Roman"/>
              </a:rPr>
              <a:t> </a:t>
            </a:r>
            <a:r>
              <a:rPr sz="2441" b="1" spc="-58" dirty="0">
                <a:solidFill>
                  <a:srgbClr val="113475"/>
                </a:solidFill>
                <a:latin typeface="Times New Roman"/>
                <a:cs typeface="Times New Roman"/>
              </a:rPr>
              <a:t>IFSC</a:t>
            </a:r>
            <a:endParaRPr sz="2441" dirty="0">
              <a:latin typeface="Times New Roman"/>
              <a:cs typeface="Times New Roman"/>
            </a:endParaRPr>
          </a:p>
          <a:p>
            <a:pPr>
              <a:spcBef>
                <a:spcPts val="810"/>
              </a:spcBef>
            </a:pPr>
            <a:endParaRPr sz="2441" dirty="0">
              <a:latin typeface="Times New Roman"/>
              <a:cs typeface="Times New Roman"/>
            </a:endParaRPr>
          </a:p>
          <a:p>
            <a:pPr marL="16321" algn="ctr">
              <a:spcBef>
                <a:spcPts val="6"/>
              </a:spcBef>
            </a:pPr>
            <a:r>
              <a:rPr sz="2800" b="1" spc="-13" dirty="0">
                <a:solidFill>
                  <a:srgbClr val="EB8B00"/>
                </a:solidFill>
                <a:latin typeface="Times New Roman"/>
                <a:cs typeface="Times New Roman"/>
              </a:rPr>
              <a:t>Categories of FMEs</a:t>
            </a:r>
          </a:p>
        </p:txBody>
      </p:sp>
      <p:sp>
        <p:nvSpPr>
          <p:cNvPr id="13" name="object 13"/>
          <p:cNvSpPr/>
          <p:nvPr/>
        </p:nvSpPr>
        <p:spPr>
          <a:xfrm>
            <a:off x="7942302" y="2540961"/>
            <a:ext cx="3347738" cy="3859838"/>
          </a:xfrm>
          <a:custGeom>
            <a:avLst/>
            <a:gdLst/>
            <a:ahLst/>
            <a:cxnLst/>
            <a:rect l="l" t="t" r="r" b="b"/>
            <a:pathLst>
              <a:path w="1988820" h="2631440">
                <a:moveTo>
                  <a:pt x="1951140" y="2630956"/>
                </a:moveTo>
                <a:lnTo>
                  <a:pt x="37585" y="2630956"/>
                </a:lnTo>
                <a:lnTo>
                  <a:pt x="24830" y="2628370"/>
                </a:lnTo>
                <a:lnTo>
                  <a:pt x="11913" y="2619647"/>
                </a:lnTo>
                <a:lnTo>
                  <a:pt x="3197" y="2606729"/>
                </a:lnTo>
                <a:lnTo>
                  <a:pt x="0" y="2590943"/>
                </a:lnTo>
                <a:lnTo>
                  <a:pt x="0" y="40651"/>
                </a:lnTo>
                <a:lnTo>
                  <a:pt x="3197" y="24849"/>
                </a:lnTo>
                <a:lnTo>
                  <a:pt x="11913" y="11925"/>
                </a:lnTo>
                <a:lnTo>
                  <a:pt x="24830" y="3201"/>
                </a:lnTo>
                <a:lnTo>
                  <a:pt x="40629" y="0"/>
                </a:lnTo>
                <a:lnTo>
                  <a:pt x="1948098" y="0"/>
                </a:lnTo>
                <a:lnTo>
                  <a:pt x="1963885" y="3201"/>
                </a:lnTo>
                <a:lnTo>
                  <a:pt x="1976803" y="11925"/>
                </a:lnTo>
                <a:lnTo>
                  <a:pt x="1981912" y="19494"/>
                </a:lnTo>
                <a:lnTo>
                  <a:pt x="40629" y="19494"/>
                </a:lnTo>
                <a:lnTo>
                  <a:pt x="32425" y="21167"/>
                </a:lnTo>
                <a:lnTo>
                  <a:pt x="25698" y="25717"/>
                </a:lnTo>
                <a:lnTo>
                  <a:pt x="21148" y="32445"/>
                </a:lnTo>
                <a:lnTo>
                  <a:pt x="19476" y="40651"/>
                </a:lnTo>
                <a:lnTo>
                  <a:pt x="19476" y="2590943"/>
                </a:lnTo>
                <a:lnTo>
                  <a:pt x="21148" y="2599147"/>
                </a:lnTo>
                <a:lnTo>
                  <a:pt x="25698" y="2605874"/>
                </a:lnTo>
                <a:lnTo>
                  <a:pt x="32425" y="2610424"/>
                </a:lnTo>
                <a:lnTo>
                  <a:pt x="40629" y="2612096"/>
                </a:lnTo>
                <a:lnTo>
                  <a:pt x="1981902" y="2612096"/>
                </a:lnTo>
                <a:lnTo>
                  <a:pt x="1976803" y="2619647"/>
                </a:lnTo>
                <a:lnTo>
                  <a:pt x="1963885" y="2628370"/>
                </a:lnTo>
                <a:lnTo>
                  <a:pt x="1951140" y="2630956"/>
                </a:lnTo>
                <a:close/>
              </a:path>
              <a:path w="1988820" h="2631440">
                <a:moveTo>
                  <a:pt x="1981902" y="2612096"/>
                </a:moveTo>
                <a:lnTo>
                  <a:pt x="1948098" y="2612096"/>
                </a:lnTo>
                <a:lnTo>
                  <a:pt x="1956302" y="2610424"/>
                </a:lnTo>
                <a:lnTo>
                  <a:pt x="1963029" y="2605874"/>
                </a:lnTo>
                <a:lnTo>
                  <a:pt x="1967579" y="2599147"/>
                </a:lnTo>
                <a:lnTo>
                  <a:pt x="1969251" y="2590943"/>
                </a:lnTo>
                <a:lnTo>
                  <a:pt x="1969251" y="40651"/>
                </a:lnTo>
                <a:lnTo>
                  <a:pt x="1967579" y="32445"/>
                </a:lnTo>
                <a:lnTo>
                  <a:pt x="1963029" y="25717"/>
                </a:lnTo>
                <a:lnTo>
                  <a:pt x="1956302" y="21167"/>
                </a:lnTo>
                <a:lnTo>
                  <a:pt x="1948098" y="19494"/>
                </a:lnTo>
                <a:lnTo>
                  <a:pt x="1981912" y="19494"/>
                </a:lnTo>
                <a:lnTo>
                  <a:pt x="1985526" y="24849"/>
                </a:lnTo>
                <a:lnTo>
                  <a:pt x="1988754" y="40651"/>
                </a:lnTo>
                <a:lnTo>
                  <a:pt x="1988754" y="2590943"/>
                </a:lnTo>
                <a:lnTo>
                  <a:pt x="1985526" y="2606729"/>
                </a:lnTo>
                <a:lnTo>
                  <a:pt x="1981902" y="2612096"/>
                </a:lnTo>
                <a:close/>
              </a:path>
            </a:pathLst>
          </a:custGeom>
          <a:solidFill>
            <a:srgbClr val="FFFFFF"/>
          </a:solidFill>
        </p:spPr>
        <p:txBody>
          <a:bodyPr wrap="square" lIns="0" tIns="0" rIns="0" bIns="0" rtlCol="0"/>
          <a:lstStyle/>
          <a:p>
            <a:endParaRPr sz="1634" dirty="0"/>
          </a:p>
        </p:txBody>
      </p:sp>
      <p:sp>
        <p:nvSpPr>
          <p:cNvPr id="15" name="object 15"/>
          <p:cNvSpPr txBox="1"/>
          <p:nvPr/>
        </p:nvSpPr>
        <p:spPr>
          <a:xfrm>
            <a:off x="1637820" y="3116538"/>
            <a:ext cx="1693110" cy="267211"/>
          </a:xfrm>
          <a:prstGeom prst="rect">
            <a:avLst/>
          </a:prstGeom>
        </p:spPr>
        <p:txBody>
          <a:bodyPr vert="horz" wrap="square" lIns="0" tIns="16321" rIns="0" bIns="0" rtlCol="0">
            <a:spAutoFit/>
          </a:bodyPr>
          <a:lstStyle/>
          <a:p>
            <a:pPr marL="16321">
              <a:spcBef>
                <a:spcPts val="129"/>
              </a:spcBef>
            </a:pPr>
            <a:r>
              <a:rPr sz="1414" b="1" dirty="0">
                <a:latin typeface="Times New Roman"/>
                <a:cs typeface="Times New Roman"/>
              </a:rPr>
              <a:t>Authorised</a:t>
            </a:r>
            <a:r>
              <a:rPr sz="1414" b="1" spc="-25" dirty="0">
                <a:latin typeface="Times New Roman"/>
                <a:cs typeface="Times New Roman"/>
              </a:rPr>
              <a:t> </a:t>
            </a:r>
            <a:r>
              <a:rPr sz="1414" b="1" spc="-90" dirty="0">
                <a:latin typeface="Times New Roman"/>
                <a:cs typeface="Times New Roman"/>
              </a:rPr>
              <a:t>FME</a:t>
            </a:r>
            <a:endParaRPr sz="1414" dirty="0">
              <a:latin typeface="Times New Roman"/>
              <a:cs typeface="Times New Roman"/>
            </a:endParaRPr>
          </a:p>
        </p:txBody>
      </p:sp>
      <p:sp>
        <p:nvSpPr>
          <p:cNvPr id="16" name="object 16"/>
          <p:cNvSpPr txBox="1"/>
          <p:nvPr/>
        </p:nvSpPr>
        <p:spPr>
          <a:xfrm>
            <a:off x="4561320" y="3112309"/>
            <a:ext cx="2995008" cy="267211"/>
          </a:xfrm>
          <a:prstGeom prst="rect">
            <a:avLst/>
          </a:prstGeom>
        </p:spPr>
        <p:txBody>
          <a:bodyPr vert="horz" wrap="square" lIns="0" tIns="16321" rIns="0" bIns="0" rtlCol="0">
            <a:spAutoFit/>
          </a:bodyPr>
          <a:lstStyle/>
          <a:p>
            <a:pPr marL="16321">
              <a:spcBef>
                <a:spcPts val="129"/>
              </a:spcBef>
            </a:pPr>
            <a:r>
              <a:rPr sz="1414" b="1" dirty="0">
                <a:latin typeface="Times New Roman"/>
                <a:cs typeface="Times New Roman"/>
              </a:rPr>
              <a:t>Registered</a:t>
            </a:r>
            <a:r>
              <a:rPr sz="1414" b="1" spc="64" dirty="0">
                <a:latin typeface="Times New Roman"/>
                <a:cs typeface="Times New Roman"/>
              </a:rPr>
              <a:t> </a:t>
            </a:r>
            <a:r>
              <a:rPr sz="1414" b="1" spc="-123" dirty="0">
                <a:latin typeface="Times New Roman"/>
                <a:cs typeface="Times New Roman"/>
              </a:rPr>
              <a:t>FME</a:t>
            </a:r>
            <a:r>
              <a:rPr sz="1414" b="1" spc="64" dirty="0">
                <a:latin typeface="Times New Roman"/>
                <a:cs typeface="Times New Roman"/>
              </a:rPr>
              <a:t> </a:t>
            </a:r>
            <a:r>
              <a:rPr sz="1414" b="1" dirty="0">
                <a:latin typeface="Times New Roman"/>
                <a:cs typeface="Times New Roman"/>
              </a:rPr>
              <a:t>(Non-</a:t>
            </a:r>
            <a:r>
              <a:rPr sz="1414" b="1" spc="-13" dirty="0">
                <a:latin typeface="Times New Roman"/>
                <a:cs typeface="Times New Roman"/>
              </a:rPr>
              <a:t>Retail)</a:t>
            </a:r>
            <a:endParaRPr sz="1414" dirty="0">
              <a:latin typeface="Times New Roman"/>
              <a:cs typeface="Times New Roman"/>
            </a:endParaRPr>
          </a:p>
        </p:txBody>
      </p:sp>
      <p:sp>
        <p:nvSpPr>
          <p:cNvPr id="17" name="object 17"/>
          <p:cNvSpPr txBox="1"/>
          <p:nvPr/>
        </p:nvSpPr>
        <p:spPr>
          <a:xfrm>
            <a:off x="8071785" y="3112309"/>
            <a:ext cx="3604229" cy="2780699"/>
          </a:xfrm>
          <a:prstGeom prst="rect">
            <a:avLst/>
          </a:prstGeom>
        </p:spPr>
        <p:txBody>
          <a:bodyPr vert="horz" wrap="square" lIns="0" tIns="16321" rIns="0" bIns="0" rtlCol="0">
            <a:spAutoFit/>
          </a:bodyPr>
          <a:lstStyle/>
          <a:p>
            <a:pPr marL="16321" algn="just">
              <a:spcBef>
                <a:spcPts val="129"/>
              </a:spcBef>
            </a:pPr>
            <a:r>
              <a:rPr sz="1600" b="1" dirty="0">
                <a:latin typeface="Times New Roman"/>
                <a:cs typeface="Times New Roman"/>
              </a:rPr>
              <a:t>Registered</a:t>
            </a:r>
            <a:r>
              <a:rPr sz="1600" b="1" spc="-32" dirty="0">
                <a:latin typeface="Times New Roman"/>
                <a:cs typeface="Times New Roman"/>
              </a:rPr>
              <a:t> </a:t>
            </a:r>
            <a:r>
              <a:rPr sz="1600" b="1" spc="-123" dirty="0">
                <a:latin typeface="Times New Roman"/>
                <a:cs typeface="Times New Roman"/>
              </a:rPr>
              <a:t>FME</a:t>
            </a:r>
            <a:r>
              <a:rPr sz="1600" b="1" spc="-25" dirty="0">
                <a:latin typeface="Times New Roman"/>
                <a:cs typeface="Times New Roman"/>
              </a:rPr>
              <a:t> </a:t>
            </a:r>
            <a:r>
              <a:rPr sz="1600" b="1" spc="-13" dirty="0">
                <a:latin typeface="Times New Roman"/>
                <a:cs typeface="Times New Roman"/>
              </a:rPr>
              <a:t>(Retail)</a:t>
            </a:r>
            <a:endParaRPr sz="1600" dirty="0">
              <a:latin typeface="Times New Roman"/>
              <a:cs typeface="Times New Roman"/>
            </a:endParaRPr>
          </a:p>
          <a:p>
            <a:pPr marL="230208" marR="6528" indent="-171450" algn="just">
              <a:lnSpc>
                <a:spcPct val="111100"/>
              </a:lnSpc>
              <a:spcBef>
                <a:spcPts val="918"/>
              </a:spcBef>
              <a:buFont typeface="Arial" panose="020B0604020202020204" pitchFamily="34" charset="0"/>
              <a:buChar char="•"/>
            </a:pPr>
            <a:r>
              <a:rPr sz="1600" dirty="0">
                <a:latin typeface="Times New Roman"/>
                <a:cs typeface="Times New Roman"/>
              </a:rPr>
              <a:t>Pooling</a:t>
            </a:r>
            <a:r>
              <a:rPr sz="1600" spc="290" dirty="0">
                <a:latin typeface="Times New Roman"/>
                <a:cs typeface="Times New Roman"/>
              </a:rPr>
              <a:t>  </a:t>
            </a:r>
            <a:r>
              <a:rPr sz="1600" dirty="0">
                <a:latin typeface="Times New Roman"/>
                <a:cs typeface="Times New Roman"/>
              </a:rPr>
              <a:t>of</a:t>
            </a:r>
            <a:r>
              <a:rPr sz="1600" spc="294" dirty="0">
                <a:latin typeface="Times New Roman"/>
                <a:cs typeface="Times New Roman"/>
              </a:rPr>
              <a:t>  </a:t>
            </a:r>
            <a:r>
              <a:rPr sz="1600" dirty="0">
                <a:latin typeface="Times New Roman"/>
                <a:cs typeface="Times New Roman"/>
              </a:rPr>
              <a:t>money</a:t>
            </a:r>
            <a:r>
              <a:rPr sz="1600" spc="294" dirty="0">
                <a:latin typeface="Times New Roman"/>
                <a:cs typeface="Times New Roman"/>
              </a:rPr>
              <a:t>  </a:t>
            </a:r>
            <a:r>
              <a:rPr sz="1600" dirty="0">
                <a:latin typeface="Times New Roman"/>
                <a:cs typeface="Times New Roman"/>
              </a:rPr>
              <a:t>from</a:t>
            </a:r>
            <a:r>
              <a:rPr sz="1600" spc="294" dirty="0">
                <a:latin typeface="Times New Roman"/>
                <a:cs typeface="Times New Roman"/>
              </a:rPr>
              <a:t>  </a:t>
            </a:r>
            <a:r>
              <a:rPr sz="1600" spc="-32" dirty="0">
                <a:latin typeface="Times New Roman"/>
                <a:cs typeface="Times New Roman"/>
              </a:rPr>
              <a:t>all</a:t>
            </a:r>
            <a:r>
              <a:rPr sz="1600" dirty="0">
                <a:latin typeface="Times New Roman"/>
                <a:cs typeface="Times New Roman"/>
              </a:rPr>
              <a:t> investors</a:t>
            </a:r>
            <a:r>
              <a:rPr sz="1600" spc="340" dirty="0">
                <a:latin typeface="Times New Roman"/>
                <a:cs typeface="Times New Roman"/>
              </a:rPr>
              <a:t>  </a:t>
            </a:r>
            <a:r>
              <a:rPr sz="1600" dirty="0">
                <a:latin typeface="Times New Roman"/>
                <a:cs typeface="Times New Roman"/>
              </a:rPr>
              <a:t>or</a:t>
            </a:r>
            <a:r>
              <a:rPr sz="1600" spc="340" dirty="0">
                <a:latin typeface="Times New Roman"/>
                <a:cs typeface="Times New Roman"/>
              </a:rPr>
              <a:t>  </a:t>
            </a:r>
            <a:r>
              <a:rPr sz="1600" dirty="0">
                <a:latin typeface="Times New Roman"/>
                <a:cs typeface="Times New Roman"/>
              </a:rPr>
              <a:t>including</a:t>
            </a:r>
            <a:r>
              <a:rPr sz="1600" spc="340" dirty="0">
                <a:latin typeface="Times New Roman"/>
                <a:cs typeface="Times New Roman"/>
              </a:rPr>
              <a:t>  </a:t>
            </a:r>
            <a:r>
              <a:rPr sz="1600" spc="-13" dirty="0">
                <a:latin typeface="Times New Roman"/>
                <a:cs typeface="Times New Roman"/>
              </a:rPr>
              <a:t>retail investors</a:t>
            </a:r>
            <a:endParaRPr sz="1600" dirty="0">
              <a:latin typeface="Times New Roman"/>
              <a:cs typeface="Times New Roman"/>
            </a:endParaRPr>
          </a:p>
          <a:p>
            <a:pPr marL="230208" marR="6528" indent="-171450" algn="just">
              <a:lnSpc>
                <a:spcPct val="111100"/>
              </a:lnSpc>
              <a:buFont typeface="Arial" panose="020B0604020202020204" pitchFamily="34" charset="0"/>
              <a:buChar char="•"/>
            </a:pPr>
            <a:r>
              <a:rPr sz="1600" dirty="0">
                <a:latin typeface="Times New Roman"/>
                <a:cs typeface="Times New Roman"/>
              </a:rPr>
              <a:t>Public</a:t>
            </a:r>
            <a:r>
              <a:rPr sz="1600" spc="71" dirty="0">
                <a:latin typeface="Times New Roman"/>
                <a:cs typeface="Times New Roman"/>
              </a:rPr>
              <a:t> </a:t>
            </a:r>
            <a:r>
              <a:rPr sz="1600" dirty="0">
                <a:latin typeface="Times New Roman"/>
                <a:cs typeface="Times New Roman"/>
              </a:rPr>
              <a:t>offer</a:t>
            </a:r>
            <a:r>
              <a:rPr sz="1600" spc="77" dirty="0">
                <a:latin typeface="Times New Roman"/>
                <a:cs typeface="Times New Roman"/>
              </a:rPr>
              <a:t> </a:t>
            </a:r>
            <a:r>
              <a:rPr sz="1600" dirty="0">
                <a:latin typeface="Times New Roman"/>
                <a:cs typeface="Times New Roman"/>
              </a:rPr>
              <a:t>of</a:t>
            </a:r>
            <a:r>
              <a:rPr sz="1600" spc="71" dirty="0">
                <a:latin typeface="Times New Roman"/>
                <a:cs typeface="Times New Roman"/>
              </a:rPr>
              <a:t> </a:t>
            </a:r>
            <a:r>
              <a:rPr sz="1600" dirty="0">
                <a:latin typeface="Times New Roman"/>
                <a:cs typeface="Times New Roman"/>
              </a:rPr>
              <a:t>Investment</a:t>
            </a:r>
            <a:r>
              <a:rPr sz="1600" spc="77" dirty="0">
                <a:latin typeface="Times New Roman"/>
                <a:cs typeface="Times New Roman"/>
              </a:rPr>
              <a:t> </a:t>
            </a:r>
            <a:r>
              <a:rPr sz="1600" spc="-13" dirty="0">
                <a:latin typeface="Times New Roman"/>
                <a:cs typeface="Times New Roman"/>
              </a:rPr>
              <a:t>Trusts </a:t>
            </a:r>
            <a:r>
              <a:rPr sz="1600" dirty="0">
                <a:latin typeface="Times New Roman"/>
                <a:cs typeface="Times New Roman"/>
              </a:rPr>
              <a:t>(REITs</a:t>
            </a:r>
            <a:r>
              <a:rPr sz="1600" spc="340" dirty="0">
                <a:latin typeface="Times New Roman"/>
                <a:cs typeface="Times New Roman"/>
              </a:rPr>
              <a:t> </a:t>
            </a:r>
            <a:r>
              <a:rPr sz="1600" dirty="0">
                <a:latin typeface="Times New Roman"/>
                <a:cs typeface="Times New Roman"/>
              </a:rPr>
              <a:t>and</a:t>
            </a:r>
            <a:r>
              <a:rPr sz="1600" spc="340" dirty="0">
                <a:latin typeface="Times New Roman"/>
                <a:cs typeface="Times New Roman"/>
              </a:rPr>
              <a:t> </a:t>
            </a:r>
            <a:r>
              <a:rPr sz="1600" dirty="0">
                <a:latin typeface="Times New Roman"/>
                <a:cs typeface="Times New Roman"/>
              </a:rPr>
              <a:t>InvITs),</a:t>
            </a:r>
            <a:r>
              <a:rPr sz="1600" spc="340" dirty="0">
                <a:latin typeface="Times New Roman"/>
                <a:cs typeface="Times New Roman"/>
              </a:rPr>
              <a:t> </a:t>
            </a:r>
            <a:r>
              <a:rPr sz="1600" dirty="0">
                <a:latin typeface="Times New Roman"/>
                <a:cs typeface="Times New Roman"/>
              </a:rPr>
              <a:t>Launch</a:t>
            </a:r>
            <a:r>
              <a:rPr sz="1600" spc="340" dirty="0">
                <a:latin typeface="Times New Roman"/>
                <a:cs typeface="Times New Roman"/>
              </a:rPr>
              <a:t> </a:t>
            </a:r>
            <a:r>
              <a:rPr sz="1600" spc="-32" dirty="0">
                <a:latin typeface="Times New Roman"/>
                <a:cs typeface="Times New Roman"/>
              </a:rPr>
              <a:t>of</a:t>
            </a:r>
            <a:r>
              <a:rPr sz="1600" spc="-25" dirty="0">
                <a:latin typeface="Times New Roman"/>
                <a:cs typeface="Times New Roman"/>
              </a:rPr>
              <a:t> ETFs</a:t>
            </a:r>
            <a:endParaRPr sz="1600" dirty="0">
              <a:latin typeface="Times New Roman"/>
              <a:cs typeface="Times New Roman"/>
            </a:endParaRPr>
          </a:p>
          <a:p>
            <a:pPr marL="230208" indent="-171450" algn="just">
              <a:spcBef>
                <a:spcPts val="154"/>
              </a:spcBef>
              <a:buFont typeface="Arial" panose="020B0604020202020204" pitchFamily="34" charset="0"/>
              <a:buChar char="•"/>
            </a:pPr>
            <a:r>
              <a:rPr sz="1600" dirty="0">
                <a:latin typeface="Times New Roman"/>
                <a:cs typeface="Times New Roman"/>
              </a:rPr>
              <a:t>Minimum</a:t>
            </a:r>
            <a:r>
              <a:rPr sz="1600" spc="13" dirty="0">
                <a:latin typeface="Times New Roman"/>
                <a:cs typeface="Times New Roman"/>
              </a:rPr>
              <a:t> </a:t>
            </a:r>
            <a:r>
              <a:rPr sz="1600" dirty="0">
                <a:latin typeface="Times New Roman"/>
                <a:cs typeface="Times New Roman"/>
              </a:rPr>
              <a:t>net</a:t>
            </a:r>
            <a:r>
              <a:rPr sz="1600" spc="19" dirty="0">
                <a:latin typeface="Times New Roman"/>
                <a:cs typeface="Times New Roman"/>
              </a:rPr>
              <a:t> </a:t>
            </a:r>
            <a:r>
              <a:rPr sz="1600" dirty="0">
                <a:latin typeface="Times New Roman"/>
                <a:cs typeface="Times New Roman"/>
              </a:rPr>
              <a:t>worth:</a:t>
            </a:r>
            <a:r>
              <a:rPr sz="1600" spc="13" dirty="0">
                <a:latin typeface="Times New Roman"/>
                <a:cs typeface="Times New Roman"/>
              </a:rPr>
              <a:t> </a:t>
            </a:r>
            <a:r>
              <a:rPr sz="1600" spc="-52" dirty="0">
                <a:latin typeface="Times New Roman"/>
                <a:cs typeface="Times New Roman"/>
              </a:rPr>
              <a:t>$</a:t>
            </a:r>
            <a:r>
              <a:rPr sz="1600" spc="19" dirty="0">
                <a:latin typeface="Times New Roman"/>
                <a:cs typeface="Times New Roman"/>
              </a:rPr>
              <a:t> </a:t>
            </a:r>
            <a:r>
              <a:rPr sz="1600" spc="-13" dirty="0">
                <a:latin typeface="Times New Roman"/>
                <a:cs typeface="Times New Roman"/>
              </a:rPr>
              <a:t>1,000,000</a:t>
            </a:r>
            <a:endParaRPr lang="en-IN" sz="1600" spc="-13" dirty="0">
              <a:latin typeface="Times New Roman"/>
              <a:cs typeface="Times New Roman"/>
            </a:endParaRPr>
          </a:p>
          <a:p>
            <a:pPr marL="230208" indent="-171450" algn="just">
              <a:spcBef>
                <a:spcPts val="154"/>
              </a:spcBef>
              <a:buFont typeface="Arial" panose="020B0604020202020204" pitchFamily="34" charset="0"/>
              <a:buChar char="•"/>
            </a:pPr>
            <a:r>
              <a:rPr lang="en-US" sz="1600" dirty="0">
                <a:latin typeface="Times New Roman"/>
                <a:cs typeface="Times New Roman"/>
              </a:rPr>
              <a:t>Allowed</a:t>
            </a:r>
            <a:r>
              <a:rPr lang="en-US" sz="1600" spc="572" dirty="0">
                <a:latin typeface="Times New Roman"/>
                <a:cs typeface="Times New Roman"/>
              </a:rPr>
              <a:t>  </a:t>
            </a:r>
            <a:r>
              <a:rPr lang="en-US" sz="1600" dirty="0">
                <a:latin typeface="Times New Roman"/>
                <a:cs typeface="Times New Roman"/>
              </a:rPr>
              <a:t>to</a:t>
            </a:r>
            <a:r>
              <a:rPr lang="en-US" sz="1600" spc="572" dirty="0">
                <a:latin typeface="Times New Roman"/>
                <a:cs typeface="Times New Roman"/>
              </a:rPr>
              <a:t>  </a:t>
            </a:r>
            <a:r>
              <a:rPr lang="en-US" sz="1600" dirty="0">
                <a:latin typeface="Times New Roman"/>
                <a:cs typeface="Times New Roman"/>
              </a:rPr>
              <a:t>undertake</a:t>
            </a:r>
            <a:r>
              <a:rPr lang="en-US" sz="1600" spc="578" dirty="0">
                <a:latin typeface="Times New Roman"/>
                <a:cs typeface="Times New Roman"/>
              </a:rPr>
              <a:t>  </a:t>
            </a:r>
            <a:r>
              <a:rPr lang="en-US" sz="1600" spc="-32" dirty="0">
                <a:latin typeface="Times New Roman"/>
                <a:cs typeface="Times New Roman"/>
              </a:rPr>
              <a:t>all</a:t>
            </a:r>
            <a:r>
              <a:rPr lang="en-US" sz="1600" dirty="0">
                <a:latin typeface="Times New Roman"/>
                <a:cs typeface="Times New Roman"/>
              </a:rPr>
              <a:t> activities</a:t>
            </a:r>
            <a:r>
              <a:rPr lang="en-US" sz="1600" spc="-13" dirty="0">
                <a:latin typeface="Times New Roman"/>
                <a:cs typeface="Times New Roman"/>
              </a:rPr>
              <a:t> of</a:t>
            </a:r>
            <a:r>
              <a:rPr lang="en-US" sz="1600" spc="-6" dirty="0">
                <a:latin typeface="Times New Roman"/>
                <a:cs typeface="Times New Roman"/>
              </a:rPr>
              <a:t> </a:t>
            </a:r>
            <a:r>
              <a:rPr lang="en-US" sz="1600" dirty="0">
                <a:latin typeface="Times New Roman"/>
                <a:cs typeface="Times New Roman"/>
              </a:rPr>
              <a:t>Authorized</a:t>
            </a:r>
            <a:r>
              <a:rPr lang="en-US" sz="1600" spc="-6" dirty="0">
                <a:latin typeface="Times New Roman"/>
                <a:cs typeface="Times New Roman"/>
              </a:rPr>
              <a:t> </a:t>
            </a:r>
            <a:r>
              <a:rPr lang="en-US" sz="1600" spc="-64" dirty="0">
                <a:latin typeface="Times New Roman"/>
                <a:cs typeface="Times New Roman"/>
              </a:rPr>
              <a:t>FMEs</a:t>
            </a:r>
            <a:r>
              <a:rPr lang="en-US" sz="1600" spc="-6" dirty="0">
                <a:latin typeface="Times New Roman"/>
                <a:cs typeface="Times New Roman"/>
              </a:rPr>
              <a:t> </a:t>
            </a:r>
            <a:r>
              <a:rPr lang="en-US" sz="1600" spc="-32" dirty="0">
                <a:latin typeface="Times New Roman"/>
                <a:cs typeface="Times New Roman"/>
              </a:rPr>
              <a:t>and</a:t>
            </a:r>
            <a:r>
              <a:rPr lang="en-US" sz="1600" spc="-13" dirty="0">
                <a:latin typeface="Times New Roman"/>
                <a:cs typeface="Times New Roman"/>
              </a:rPr>
              <a:t> Registered</a:t>
            </a:r>
            <a:r>
              <a:rPr lang="en-US" sz="1600" spc="19" dirty="0">
                <a:latin typeface="Times New Roman"/>
                <a:cs typeface="Times New Roman"/>
              </a:rPr>
              <a:t> </a:t>
            </a:r>
            <a:r>
              <a:rPr lang="en-US" sz="1600" spc="-77" dirty="0">
                <a:latin typeface="Times New Roman"/>
                <a:cs typeface="Times New Roman"/>
              </a:rPr>
              <a:t>FME</a:t>
            </a:r>
            <a:r>
              <a:rPr lang="en-US" sz="1600" spc="25" dirty="0">
                <a:latin typeface="Times New Roman"/>
                <a:cs typeface="Times New Roman"/>
              </a:rPr>
              <a:t> </a:t>
            </a:r>
            <a:r>
              <a:rPr lang="en-US" sz="1600" dirty="0">
                <a:latin typeface="Times New Roman"/>
                <a:cs typeface="Times New Roman"/>
              </a:rPr>
              <a:t>(Non-</a:t>
            </a:r>
            <a:r>
              <a:rPr lang="en-US" sz="1600" spc="-13" dirty="0">
                <a:latin typeface="Times New Roman"/>
                <a:cs typeface="Times New Roman"/>
              </a:rPr>
              <a:t>retail)</a:t>
            </a:r>
            <a:endParaRPr lang="en-US" sz="1600" dirty="0">
              <a:latin typeface="Times New Roman"/>
              <a:cs typeface="Times New Roman"/>
            </a:endParaRPr>
          </a:p>
        </p:txBody>
      </p:sp>
      <p:sp>
        <p:nvSpPr>
          <p:cNvPr id="19" name="object 19"/>
          <p:cNvSpPr txBox="1"/>
          <p:nvPr/>
        </p:nvSpPr>
        <p:spPr>
          <a:xfrm>
            <a:off x="755781" y="3491209"/>
            <a:ext cx="3199482" cy="2195347"/>
          </a:xfrm>
          <a:prstGeom prst="rect">
            <a:avLst/>
          </a:prstGeom>
        </p:spPr>
        <p:txBody>
          <a:bodyPr vert="horz" wrap="square" lIns="0" tIns="16321" rIns="0" bIns="0" rtlCol="0">
            <a:spAutoFit/>
          </a:bodyPr>
          <a:lstStyle/>
          <a:p>
            <a:pPr marL="187771" marR="6528" indent="-171450" algn="just">
              <a:lnSpc>
                <a:spcPct val="111100"/>
              </a:lnSpc>
              <a:spcBef>
                <a:spcPts val="129"/>
              </a:spcBef>
              <a:buFont typeface="Arial" panose="020B0604020202020204" pitchFamily="34" charset="0"/>
              <a:buChar char="•"/>
              <a:tabLst>
                <a:tab pos="775274" algn="l"/>
                <a:tab pos="1502399" algn="l"/>
              </a:tabLst>
            </a:pPr>
            <a:r>
              <a:rPr sz="1600" spc="-13" dirty="0">
                <a:latin typeface="Times New Roman"/>
                <a:cs typeface="Times New Roman"/>
              </a:rPr>
              <a:t>Pooling</a:t>
            </a:r>
            <a:r>
              <a:rPr sz="1600" dirty="0">
                <a:latin typeface="Times New Roman"/>
                <a:cs typeface="Times New Roman"/>
              </a:rPr>
              <a:t>	</a:t>
            </a:r>
            <a:r>
              <a:rPr sz="1600" spc="-32" dirty="0">
                <a:latin typeface="Times New Roman"/>
                <a:cs typeface="Times New Roman"/>
              </a:rPr>
              <a:t>of</a:t>
            </a:r>
            <a:r>
              <a:rPr sz="1600" dirty="0">
                <a:latin typeface="Times New Roman"/>
                <a:cs typeface="Times New Roman"/>
              </a:rPr>
              <a:t>	</a:t>
            </a:r>
            <a:r>
              <a:rPr sz="1600" spc="-25" dirty="0">
                <a:latin typeface="Times New Roman"/>
                <a:cs typeface="Times New Roman"/>
              </a:rPr>
              <a:t>money</a:t>
            </a:r>
            <a:r>
              <a:rPr lang="en-IN" sz="1600" spc="-25" dirty="0">
                <a:latin typeface="Times New Roman"/>
                <a:cs typeface="Times New Roman"/>
              </a:rPr>
              <a:t> </a:t>
            </a:r>
            <a:r>
              <a:rPr sz="1600" spc="-25" dirty="0">
                <a:latin typeface="Times New Roman"/>
                <a:cs typeface="Times New Roman"/>
              </a:rPr>
              <a:t>from </a:t>
            </a:r>
            <a:r>
              <a:rPr sz="1600" dirty="0">
                <a:latin typeface="Times New Roman"/>
                <a:cs typeface="Times New Roman"/>
              </a:rPr>
              <a:t>accredited</a:t>
            </a:r>
            <a:r>
              <a:rPr sz="1600" spc="71" dirty="0">
                <a:latin typeface="Times New Roman"/>
                <a:cs typeface="Times New Roman"/>
              </a:rPr>
              <a:t> </a:t>
            </a:r>
            <a:r>
              <a:rPr sz="1600" dirty="0">
                <a:latin typeface="Times New Roman"/>
                <a:cs typeface="Times New Roman"/>
              </a:rPr>
              <a:t>investors</a:t>
            </a:r>
            <a:r>
              <a:rPr sz="1600" spc="77" dirty="0">
                <a:latin typeface="Times New Roman"/>
                <a:cs typeface="Times New Roman"/>
              </a:rPr>
              <a:t> </a:t>
            </a:r>
            <a:r>
              <a:rPr sz="1600" dirty="0">
                <a:latin typeface="Times New Roman"/>
                <a:cs typeface="Times New Roman"/>
              </a:rPr>
              <a:t>or</a:t>
            </a:r>
            <a:r>
              <a:rPr sz="1600" spc="77" dirty="0">
                <a:latin typeface="Times New Roman"/>
                <a:cs typeface="Times New Roman"/>
              </a:rPr>
              <a:t> </a:t>
            </a:r>
            <a:r>
              <a:rPr sz="1600" spc="-13" dirty="0">
                <a:latin typeface="Times New Roman"/>
                <a:cs typeface="Times New Roman"/>
              </a:rPr>
              <a:t>investors </a:t>
            </a:r>
            <a:r>
              <a:rPr sz="1600" dirty="0">
                <a:latin typeface="Times New Roman"/>
                <a:cs typeface="Times New Roman"/>
              </a:rPr>
              <a:t>investing</a:t>
            </a:r>
            <a:r>
              <a:rPr sz="1600" spc="-25" dirty="0">
                <a:latin typeface="Times New Roman"/>
                <a:cs typeface="Times New Roman"/>
              </a:rPr>
              <a:t> </a:t>
            </a:r>
            <a:r>
              <a:rPr sz="1600" dirty="0">
                <a:latin typeface="Times New Roman"/>
                <a:cs typeface="Times New Roman"/>
              </a:rPr>
              <a:t>above</a:t>
            </a:r>
            <a:r>
              <a:rPr sz="1600" spc="-25" dirty="0">
                <a:latin typeface="Times New Roman"/>
                <a:cs typeface="Times New Roman"/>
              </a:rPr>
              <a:t> </a:t>
            </a:r>
            <a:r>
              <a:rPr sz="1600" spc="-52" dirty="0">
                <a:latin typeface="Times New Roman"/>
                <a:cs typeface="Times New Roman"/>
              </a:rPr>
              <a:t>$</a:t>
            </a:r>
            <a:r>
              <a:rPr sz="1600" spc="-25" dirty="0">
                <a:latin typeface="Times New Roman"/>
                <a:cs typeface="Times New Roman"/>
              </a:rPr>
              <a:t> </a:t>
            </a:r>
            <a:r>
              <a:rPr sz="1600" spc="-13" dirty="0">
                <a:latin typeface="Times New Roman"/>
                <a:cs typeface="Times New Roman"/>
              </a:rPr>
              <a:t>250,000</a:t>
            </a:r>
            <a:r>
              <a:rPr lang="en-IN" sz="1600" spc="643" dirty="0">
                <a:latin typeface="Times New Roman"/>
                <a:cs typeface="Times New Roman"/>
              </a:rPr>
              <a:t>.</a:t>
            </a:r>
          </a:p>
          <a:p>
            <a:pPr marL="187771" marR="6528" indent="-171450" algn="just">
              <a:lnSpc>
                <a:spcPct val="111100"/>
              </a:lnSpc>
              <a:spcBef>
                <a:spcPts val="129"/>
              </a:spcBef>
              <a:buFont typeface="Arial" panose="020B0604020202020204" pitchFamily="34" charset="0"/>
              <a:buChar char="•"/>
              <a:tabLst>
                <a:tab pos="775274" algn="l"/>
                <a:tab pos="1502399" algn="l"/>
              </a:tabLst>
            </a:pPr>
            <a:r>
              <a:rPr sz="1600" dirty="0">
                <a:latin typeface="Times New Roman"/>
                <a:cs typeface="Times New Roman"/>
              </a:rPr>
              <a:t>Invest</a:t>
            </a:r>
            <a:r>
              <a:rPr sz="1600" spc="180" dirty="0">
                <a:latin typeface="Times New Roman"/>
                <a:cs typeface="Times New Roman"/>
              </a:rPr>
              <a:t> </a:t>
            </a:r>
            <a:r>
              <a:rPr sz="1600" dirty="0">
                <a:latin typeface="Times New Roman"/>
                <a:cs typeface="Times New Roman"/>
              </a:rPr>
              <a:t>in</a:t>
            </a:r>
            <a:r>
              <a:rPr sz="1600" spc="186" dirty="0">
                <a:latin typeface="Times New Roman"/>
                <a:cs typeface="Times New Roman"/>
              </a:rPr>
              <a:t> </a:t>
            </a:r>
            <a:r>
              <a:rPr sz="1600" dirty="0">
                <a:latin typeface="Times New Roman"/>
                <a:cs typeface="Times New Roman"/>
              </a:rPr>
              <a:t>start-up</a:t>
            </a:r>
            <a:r>
              <a:rPr sz="1600" spc="186" dirty="0">
                <a:latin typeface="Times New Roman"/>
                <a:cs typeface="Times New Roman"/>
              </a:rPr>
              <a:t> </a:t>
            </a:r>
            <a:r>
              <a:rPr sz="1600" dirty="0">
                <a:latin typeface="Times New Roman"/>
                <a:cs typeface="Times New Roman"/>
              </a:rPr>
              <a:t>or</a:t>
            </a:r>
            <a:r>
              <a:rPr sz="1600" spc="186" dirty="0">
                <a:latin typeface="Times New Roman"/>
                <a:cs typeface="Times New Roman"/>
              </a:rPr>
              <a:t> </a:t>
            </a:r>
            <a:r>
              <a:rPr sz="1600" dirty="0">
                <a:latin typeface="Times New Roman"/>
                <a:cs typeface="Times New Roman"/>
              </a:rPr>
              <a:t>early-</a:t>
            </a:r>
            <a:r>
              <a:rPr sz="1600" spc="-25" dirty="0">
                <a:latin typeface="Times New Roman"/>
                <a:cs typeface="Times New Roman"/>
              </a:rPr>
              <a:t>stage</a:t>
            </a:r>
            <a:r>
              <a:rPr lang="en-IN" sz="1600" spc="-25" dirty="0">
                <a:latin typeface="Times New Roman"/>
                <a:cs typeface="Times New Roman"/>
              </a:rPr>
              <a:t> </a:t>
            </a:r>
            <a:r>
              <a:rPr lang="en-US" sz="1600" spc="-13" dirty="0">
                <a:latin typeface="Times New Roman"/>
                <a:cs typeface="Times New Roman"/>
              </a:rPr>
              <a:t>ventures through</a:t>
            </a:r>
            <a:r>
              <a:rPr lang="en-US" sz="1600" dirty="0">
                <a:latin typeface="Times New Roman"/>
                <a:cs typeface="Times New Roman"/>
              </a:rPr>
              <a:t>	</a:t>
            </a:r>
            <a:r>
              <a:rPr lang="en-US" sz="1600" spc="-13" dirty="0">
                <a:latin typeface="Times New Roman"/>
                <a:cs typeface="Times New Roman"/>
              </a:rPr>
              <a:t>Venture </a:t>
            </a:r>
            <a:r>
              <a:rPr lang="en-US" sz="1600" dirty="0">
                <a:latin typeface="Times New Roman"/>
                <a:cs typeface="Times New Roman"/>
              </a:rPr>
              <a:t>Capital</a:t>
            </a:r>
            <a:r>
              <a:rPr lang="en-US" sz="1600" spc="-19" dirty="0">
                <a:latin typeface="Times New Roman"/>
                <a:cs typeface="Times New Roman"/>
              </a:rPr>
              <a:t> </a:t>
            </a:r>
            <a:r>
              <a:rPr lang="en-US" sz="1600" spc="-13" dirty="0">
                <a:latin typeface="Times New Roman"/>
                <a:cs typeface="Times New Roman"/>
              </a:rPr>
              <a:t>Scheme</a:t>
            </a:r>
            <a:endParaRPr lang="en-US" sz="1600" dirty="0">
              <a:latin typeface="Times New Roman"/>
              <a:cs typeface="Times New Roman"/>
            </a:endParaRPr>
          </a:p>
          <a:p>
            <a:pPr marL="187771" marR="156687" indent="-171450" algn="just">
              <a:lnSpc>
                <a:spcPct val="111100"/>
              </a:lnSpc>
              <a:buFont typeface="Arial" panose="020B0604020202020204" pitchFamily="34" charset="0"/>
              <a:buChar char="•"/>
            </a:pPr>
            <a:r>
              <a:rPr lang="en-US" sz="1600" spc="-13" dirty="0">
                <a:latin typeface="Times New Roman"/>
                <a:cs typeface="Times New Roman"/>
              </a:rPr>
              <a:t>Family</a:t>
            </a:r>
            <a:r>
              <a:rPr lang="en-US" sz="1600" spc="32" dirty="0">
                <a:latin typeface="Times New Roman"/>
                <a:cs typeface="Times New Roman"/>
              </a:rPr>
              <a:t> </a:t>
            </a:r>
            <a:r>
              <a:rPr lang="en-US" sz="1600" dirty="0">
                <a:latin typeface="Times New Roman"/>
                <a:cs typeface="Times New Roman"/>
              </a:rPr>
              <a:t>Investment</a:t>
            </a:r>
            <a:r>
              <a:rPr lang="en-US" sz="1600" spc="38" dirty="0">
                <a:latin typeface="Times New Roman"/>
                <a:cs typeface="Times New Roman"/>
              </a:rPr>
              <a:t> </a:t>
            </a:r>
            <a:r>
              <a:rPr lang="en-US" sz="1600" spc="-25" dirty="0">
                <a:latin typeface="Times New Roman"/>
                <a:cs typeface="Times New Roman"/>
              </a:rPr>
              <a:t>Funds.</a:t>
            </a:r>
          </a:p>
          <a:p>
            <a:pPr marL="187771" marR="156687" indent="-171450" algn="just">
              <a:lnSpc>
                <a:spcPct val="111100"/>
              </a:lnSpc>
              <a:buFont typeface="Arial" panose="020B0604020202020204" pitchFamily="34" charset="0"/>
              <a:buChar char="•"/>
            </a:pPr>
            <a:r>
              <a:rPr lang="en-US" sz="1600" dirty="0">
                <a:latin typeface="Times New Roman"/>
                <a:cs typeface="Times New Roman"/>
              </a:rPr>
              <a:t>Minimum</a:t>
            </a:r>
            <a:r>
              <a:rPr lang="en-US" sz="1600" spc="13" dirty="0">
                <a:latin typeface="Times New Roman"/>
                <a:cs typeface="Times New Roman"/>
              </a:rPr>
              <a:t> </a:t>
            </a:r>
            <a:r>
              <a:rPr lang="en-US" sz="1600" dirty="0">
                <a:latin typeface="Times New Roman"/>
                <a:cs typeface="Times New Roman"/>
              </a:rPr>
              <a:t>net</a:t>
            </a:r>
            <a:r>
              <a:rPr lang="en-US" sz="1600" spc="19" dirty="0">
                <a:latin typeface="Times New Roman"/>
                <a:cs typeface="Times New Roman"/>
              </a:rPr>
              <a:t> </a:t>
            </a:r>
            <a:r>
              <a:rPr lang="en-US" sz="1600" dirty="0">
                <a:latin typeface="Times New Roman"/>
                <a:cs typeface="Times New Roman"/>
              </a:rPr>
              <a:t>worth:</a:t>
            </a:r>
            <a:r>
              <a:rPr lang="en-US" sz="1600" spc="13" dirty="0">
                <a:latin typeface="Times New Roman"/>
                <a:cs typeface="Times New Roman"/>
              </a:rPr>
              <a:t> </a:t>
            </a:r>
            <a:r>
              <a:rPr lang="en-US" sz="1600" spc="-52" dirty="0">
                <a:latin typeface="Times New Roman"/>
                <a:cs typeface="Times New Roman"/>
              </a:rPr>
              <a:t>$</a:t>
            </a:r>
            <a:r>
              <a:rPr lang="en-US" sz="1600" spc="19" dirty="0">
                <a:latin typeface="Times New Roman"/>
                <a:cs typeface="Times New Roman"/>
              </a:rPr>
              <a:t> </a:t>
            </a:r>
            <a:r>
              <a:rPr lang="en-US" sz="1600" spc="-13" dirty="0">
                <a:latin typeface="Times New Roman"/>
                <a:cs typeface="Times New Roman"/>
              </a:rPr>
              <a:t>75,000</a:t>
            </a:r>
            <a:endParaRPr lang="en-US" sz="1600" dirty="0">
              <a:latin typeface="Times New Roman"/>
              <a:cs typeface="Times New Roman"/>
            </a:endParaRPr>
          </a:p>
        </p:txBody>
      </p:sp>
      <p:sp>
        <p:nvSpPr>
          <p:cNvPr id="24" name="object 24"/>
          <p:cNvSpPr txBox="1"/>
          <p:nvPr/>
        </p:nvSpPr>
        <p:spPr>
          <a:xfrm>
            <a:off x="4249700" y="3491207"/>
            <a:ext cx="3527648" cy="2455803"/>
          </a:xfrm>
          <a:prstGeom prst="rect">
            <a:avLst/>
          </a:prstGeom>
        </p:spPr>
        <p:txBody>
          <a:bodyPr vert="horz" wrap="square" lIns="0" tIns="16321" rIns="0" bIns="0" rtlCol="0">
            <a:spAutoFit/>
          </a:bodyPr>
          <a:lstStyle/>
          <a:p>
            <a:pPr marL="187771" marR="6528" indent="-171450" algn="just">
              <a:lnSpc>
                <a:spcPct val="111100"/>
              </a:lnSpc>
              <a:spcBef>
                <a:spcPts val="129"/>
              </a:spcBef>
              <a:buFont typeface="Arial" panose="020B0604020202020204" pitchFamily="34" charset="0"/>
              <a:buChar char="•"/>
            </a:pPr>
            <a:r>
              <a:rPr sz="1600" dirty="0">
                <a:latin typeface="Times New Roman"/>
                <a:cs typeface="Times New Roman"/>
              </a:rPr>
              <a:t>Pooling</a:t>
            </a:r>
            <a:r>
              <a:rPr sz="1600" spc="622" dirty="0">
                <a:latin typeface="Times New Roman"/>
                <a:cs typeface="Times New Roman"/>
              </a:rPr>
              <a:t>  </a:t>
            </a:r>
            <a:r>
              <a:rPr sz="1600" dirty="0">
                <a:latin typeface="Times New Roman"/>
                <a:cs typeface="Times New Roman"/>
              </a:rPr>
              <a:t>of</a:t>
            </a:r>
            <a:r>
              <a:rPr sz="1600" spc="630" dirty="0">
                <a:latin typeface="Times New Roman"/>
                <a:cs typeface="Times New Roman"/>
              </a:rPr>
              <a:t>  </a:t>
            </a:r>
            <a:r>
              <a:rPr sz="1600" dirty="0">
                <a:latin typeface="Times New Roman"/>
                <a:cs typeface="Times New Roman"/>
              </a:rPr>
              <a:t>money</a:t>
            </a:r>
            <a:r>
              <a:rPr sz="1600" spc="622" dirty="0">
                <a:latin typeface="Times New Roman"/>
                <a:cs typeface="Times New Roman"/>
              </a:rPr>
              <a:t>  </a:t>
            </a:r>
            <a:r>
              <a:rPr sz="1600" spc="-25" dirty="0">
                <a:latin typeface="Times New Roman"/>
                <a:cs typeface="Times New Roman"/>
              </a:rPr>
              <a:t>from </a:t>
            </a:r>
            <a:r>
              <a:rPr sz="1600" dirty="0">
                <a:latin typeface="Times New Roman"/>
                <a:cs typeface="Times New Roman"/>
              </a:rPr>
              <a:t>accredited</a:t>
            </a:r>
            <a:r>
              <a:rPr sz="1600" spc="109" dirty="0">
                <a:latin typeface="Times New Roman"/>
                <a:cs typeface="Times New Roman"/>
              </a:rPr>
              <a:t> </a:t>
            </a:r>
            <a:r>
              <a:rPr sz="1600" dirty="0">
                <a:latin typeface="Times New Roman"/>
                <a:cs typeface="Times New Roman"/>
              </a:rPr>
              <a:t>investors</a:t>
            </a:r>
            <a:r>
              <a:rPr sz="1600" spc="115" dirty="0">
                <a:latin typeface="Times New Roman"/>
                <a:cs typeface="Times New Roman"/>
              </a:rPr>
              <a:t> </a:t>
            </a:r>
            <a:r>
              <a:rPr sz="1600" dirty="0">
                <a:latin typeface="Times New Roman"/>
                <a:cs typeface="Times New Roman"/>
              </a:rPr>
              <a:t>or</a:t>
            </a:r>
            <a:r>
              <a:rPr sz="1600" spc="115" dirty="0">
                <a:latin typeface="Times New Roman"/>
                <a:cs typeface="Times New Roman"/>
              </a:rPr>
              <a:t> </a:t>
            </a:r>
            <a:r>
              <a:rPr sz="1600" spc="-13" dirty="0">
                <a:latin typeface="Times New Roman"/>
                <a:cs typeface="Times New Roman"/>
              </a:rPr>
              <a:t>investors </a:t>
            </a:r>
            <a:r>
              <a:rPr sz="1600" dirty="0">
                <a:latin typeface="Times New Roman"/>
                <a:cs typeface="Times New Roman"/>
              </a:rPr>
              <a:t>making</a:t>
            </a:r>
            <a:r>
              <a:rPr sz="1600" spc="405" dirty="0">
                <a:latin typeface="Times New Roman"/>
                <a:cs typeface="Times New Roman"/>
              </a:rPr>
              <a:t>  </a:t>
            </a:r>
            <a:r>
              <a:rPr sz="1600" dirty="0">
                <a:latin typeface="Times New Roman"/>
                <a:cs typeface="Times New Roman"/>
              </a:rPr>
              <a:t>capital</a:t>
            </a:r>
            <a:r>
              <a:rPr sz="1600" spc="411" dirty="0">
                <a:latin typeface="Times New Roman"/>
                <a:cs typeface="Times New Roman"/>
              </a:rPr>
              <a:t>  </a:t>
            </a:r>
            <a:r>
              <a:rPr sz="1600" spc="-13" dirty="0">
                <a:latin typeface="Times New Roman"/>
                <a:cs typeface="Times New Roman"/>
              </a:rPr>
              <a:t>commitment </a:t>
            </a:r>
            <a:r>
              <a:rPr sz="1600" dirty="0">
                <a:latin typeface="Times New Roman"/>
                <a:cs typeface="Times New Roman"/>
              </a:rPr>
              <a:t>above</a:t>
            </a:r>
            <a:r>
              <a:rPr sz="1600" spc="-52" dirty="0">
                <a:latin typeface="Times New Roman"/>
                <a:cs typeface="Times New Roman"/>
              </a:rPr>
              <a:t> $</a:t>
            </a:r>
            <a:r>
              <a:rPr sz="1600" spc="-45" dirty="0">
                <a:latin typeface="Times New Roman"/>
                <a:cs typeface="Times New Roman"/>
              </a:rPr>
              <a:t> </a:t>
            </a:r>
            <a:r>
              <a:rPr sz="1600" spc="-13" dirty="0">
                <a:latin typeface="Times New Roman"/>
                <a:cs typeface="Times New Roman"/>
              </a:rPr>
              <a:t>150,000</a:t>
            </a:r>
            <a:endParaRPr sz="1600" dirty="0">
              <a:latin typeface="Times New Roman"/>
              <a:cs typeface="Times New Roman"/>
            </a:endParaRPr>
          </a:p>
          <a:p>
            <a:pPr marL="187771" marR="6528" indent="-171450" algn="just">
              <a:lnSpc>
                <a:spcPct val="111100"/>
              </a:lnSpc>
              <a:buFont typeface="Arial" panose="020B0604020202020204" pitchFamily="34" charset="0"/>
              <a:buChar char="•"/>
            </a:pPr>
            <a:r>
              <a:rPr sz="1600" dirty="0">
                <a:latin typeface="Times New Roman"/>
                <a:cs typeface="Times New Roman"/>
              </a:rPr>
              <a:t>Portfolio</a:t>
            </a:r>
            <a:r>
              <a:rPr sz="1600" spc="309" dirty="0">
                <a:latin typeface="Times New Roman"/>
                <a:cs typeface="Times New Roman"/>
              </a:rPr>
              <a:t> </a:t>
            </a:r>
            <a:r>
              <a:rPr sz="1600" dirty="0">
                <a:latin typeface="Times New Roman"/>
                <a:cs typeface="Times New Roman"/>
              </a:rPr>
              <a:t>Management</a:t>
            </a:r>
            <a:r>
              <a:rPr sz="1600" spc="309" dirty="0">
                <a:latin typeface="Times New Roman"/>
                <a:cs typeface="Times New Roman"/>
              </a:rPr>
              <a:t> </a:t>
            </a:r>
            <a:r>
              <a:rPr sz="1600" spc="-13" dirty="0">
                <a:latin typeface="Times New Roman"/>
                <a:cs typeface="Times New Roman"/>
              </a:rPr>
              <a:t>Services, </a:t>
            </a:r>
            <a:r>
              <a:rPr sz="1600" dirty="0">
                <a:latin typeface="Times New Roman"/>
                <a:cs typeface="Times New Roman"/>
              </a:rPr>
              <a:t>Multi</a:t>
            </a:r>
            <a:r>
              <a:rPr sz="1600" spc="-13" dirty="0">
                <a:latin typeface="Times New Roman"/>
                <a:cs typeface="Times New Roman"/>
              </a:rPr>
              <a:t> Family</a:t>
            </a:r>
            <a:r>
              <a:rPr sz="1600" spc="-6" dirty="0">
                <a:latin typeface="Times New Roman"/>
                <a:cs typeface="Times New Roman"/>
              </a:rPr>
              <a:t> </a:t>
            </a:r>
            <a:r>
              <a:rPr sz="1600" spc="-32" dirty="0">
                <a:latin typeface="Times New Roman"/>
                <a:cs typeface="Times New Roman"/>
              </a:rPr>
              <a:t>Offices,</a:t>
            </a:r>
            <a:r>
              <a:rPr sz="1600" spc="-6" dirty="0">
                <a:latin typeface="Times New Roman"/>
                <a:cs typeface="Times New Roman"/>
              </a:rPr>
              <a:t> </a:t>
            </a:r>
            <a:r>
              <a:rPr sz="1600" spc="-13" dirty="0">
                <a:latin typeface="Times New Roman"/>
                <a:cs typeface="Times New Roman"/>
              </a:rPr>
              <a:t>Investment </a:t>
            </a:r>
            <a:r>
              <a:rPr sz="1600" dirty="0">
                <a:latin typeface="Times New Roman"/>
                <a:cs typeface="Times New Roman"/>
              </a:rPr>
              <a:t>Manager</a:t>
            </a:r>
            <a:r>
              <a:rPr sz="1600" spc="315" dirty="0">
                <a:latin typeface="Times New Roman"/>
                <a:cs typeface="Times New Roman"/>
              </a:rPr>
              <a:t> </a:t>
            </a:r>
            <a:r>
              <a:rPr sz="1600" dirty="0">
                <a:latin typeface="Times New Roman"/>
                <a:cs typeface="Times New Roman"/>
              </a:rPr>
              <a:t>for</a:t>
            </a:r>
            <a:r>
              <a:rPr sz="1600" spc="321" dirty="0">
                <a:latin typeface="Times New Roman"/>
                <a:cs typeface="Times New Roman"/>
              </a:rPr>
              <a:t> </a:t>
            </a:r>
            <a:r>
              <a:rPr sz="1600" dirty="0">
                <a:latin typeface="Times New Roman"/>
                <a:cs typeface="Times New Roman"/>
              </a:rPr>
              <a:t>private</a:t>
            </a:r>
            <a:r>
              <a:rPr sz="1600" spc="321" dirty="0">
                <a:latin typeface="Times New Roman"/>
                <a:cs typeface="Times New Roman"/>
              </a:rPr>
              <a:t> </a:t>
            </a:r>
            <a:r>
              <a:rPr sz="1600" spc="-13" dirty="0">
                <a:latin typeface="Times New Roman"/>
                <a:cs typeface="Times New Roman"/>
              </a:rPr>
              <a:t>placement </a:t>
            </a:r>
            <a:r>
              <a:rPr sz="1600" spc="-25" dirty="0">
                <a:latin typeface="Times New Roman"/>
                <a:cs typeface="Times New Roman"/>
              </a:rPr>
              <a:t>of</a:t>
            </a:r>
            <a:r>
              <a:rPr sz="1600" spc="-13" dirty="0">
                <a:latin typeface="Times New Roman"/>
                <a:cs typeface="Times New Roman"/>
              </a:rPr>
              <a:t> </a:t>
            </a:r>
            <a:r>
              <a:rPr sz="1600" spc="-64" dirty="0">
                <a:latin typeface="Times New Roman"/>
                <a:cs typeface="Times New Roman"/>
              </a:rPr>
              <a:t>REITs</a:t>
            </a:r>
            <a:r>
              <a:rPr sz="1600" spc="-13" dirty="0">
                <a:latin typeface="Times New Roman"/>
                <a:cs typeface="Times New Roman"/>
              </a:rPr>
              <a:t> </a:t>
            </a:r>
            <a:r>
              <a:rPr sz="1600" dirty="0">
                <a:latin typeface="Times New Roman"/>
                <a:cs typeface="Times New Roman"/>
              </a:rPr>
              <a:t>and</a:t>
            </a:r>
            <a:r>
              <a:rPr sz="1600" spc="-6" dirty="0">
                <a:latin typeface="Times New Roman"/>
                <a:cs typeface="Times New Roman"/>
              </a:rPr>
              <a:t> </a:t>
            </a:r>
            <a:r>
              <a:rPr sz="1600" spc="-13" dirty="0">
                <a:latin typeface="Times New Roman"/>
                <a:cs typeface="Times New Roman"/>
              </a:rPr>
              <a:t>InvITs</a:t>
            </a:r>
            <a:endParaRPr sz="1600" dirty="0">
              <a:latin typeface="Times New Roman"/>
              <a:cs typeface="Times New Roman"/>
            </a:endParaRPr>
          </a:p>
          <a:p>
            <a:pPr marL="187771" marR="6528" indent="-171450">
              <a:lnSpc>
                <a:spcPct val="111100"/>
              </a:lnSpc>
              <a:buFont typeface="Arial" panose="020B0604020202020204" pitchFamily="34" charset="0"/>
              <a:buChar char="•"/>
              <a:tabLst>
                <a:tab pos="709171" algn="l"/>
                <a:tab pos="1033155" algn="l"/>
                <a:tab pos="1847600" algn="l"/>
              </a:tabLst>
            </a:pPr>
            <a:r>
              <a:rPr sz="1600" dirty="0">
                <a:latin typeface="Times New Roman"/>
                <a:cs typeface="Times New Roman"/>
              </a:rPr>
              <a:t>Minimum</a:t>
            </a:r>
            <a:r>
              <a:rPr sz="1600" spc="13" dirty="0">
                <a:latin typeface="Times New Roman"/>
                <a:cs typeface="Times New Roman"/>
              </a:rPr>
              <a:t> </a:t>
            </a:r>
            <a:r>
              <a:rPr sz="1600" dirty="0">
                <a:latin typeface="Times New Roman"/>
                <a:cs typeface="Times New Roman"/>
              </a:rPr>
              <a:t>net</a:t>
            </a:r>
            <a:r>
              <a:rPr sz="1600" spc="19" dirty="0">
                <a:latin typeface="Times New Roman"/>
                <a:cs typeface="Times New Roman"/>
              </a:rPr>
              <a:t> </a:t>
            </a:r>
            <a:r>
              <a:rPr sz="1600" dirty="0">
                <a:latin typeface="Times New Roman"/>
                <a:cs typeface="Times New Roman"/>
              </a:rPr>
              <a:t>worth:</a:t>
            </a:r>
            <a:r>
              <a:rPr sz="1600" spc="13" dirty="0">
                <a:latin typeface="Times New Roman"/>
                <a:cs typeface="Times New Roman"/>
              </a:rPr>
              <a:t> </a:t>
            </a:r>
            <a:r>
              <a:rPr sz="1600" spc="-52" dirty="0">
                <a:latin typeface="Times New Roman"/>
                <a:cs typeface="Times New Roman"/>
              </a:rPr>
              <a:t>$</a:t>
            </a:r>
            <a:r>
              <a:rPr sz="1600" spc="19" dirty="0">
                <a:latin typeface="Times New Roman"/>
                <a:cs typeface="Times New Roman"/>
              </a:rPr>
              <a:t> </a:t>
            </a:r>
            <a:r>
              <a:rPr sz="1600" spc="-13" dirty="0">
                <a:latin typeface="Times New Roman"/>
                <a:cs typeface="Times New Roman"/>
              </a:rPr>
              <a:t>500,000</a:t>
            </a:r>
            <a:r>
              <a:rPr lang="en-IN" sz="1600" spc="-13" dirty="0">
                <a:latin typeface="Times New Roman"/>
                <a:cs typeface="Times New Roman"/>
              </a:rPr>
              <a:t>.</a:t>
            </a:r>
          </a:p>
          <a:p>
            <a:pPr marL="187771" marR="6528" indent="-171450">
              <a:lnSpc>
                <a:spcPct val="111100"/>
              </a:lnSpc>
              <a:buFont typeface="Arial" panose="020B0604020202020204" pitchFamily="34" charset="0"/>
              <a:buChar char="•"/>
              <a:tabLst>
                <a:tab pos="709171" algn="l"/>
                <a:tab pos="1033155" algn="l"/>
                <a:tab pos="1847600" algn="l"/>
              </a:tabLst>
            </a:pPr>
            <a:r>
              <a:rPr sz="1600" spc="-13" dirty="0">
                <a:latin typeface="Times New Roman"/>
                <a:cs typeface="Times New Roman"/>
              </a:rPr>
              <a:t>Allowed</a:t>
            </a:r>
            <a:r>
              <a:rPr lang="en-IN" sz="1600" dirty="0">
                <a:latin typeface="Times New Roman"/>
                <a:cs typeface="Times New Roman"/>
              </a:rPr>
              <a:t> </a:t>
            </a:r>
            <a:r>
              <a:rPr sz="1600" spc="-32" dirty="0">
                <a:latin typeface="Times New Roman"/>
                <a:cs typeface="Times New Roman"/>
              </a:rPr>
              <a:t>to</a:t>
            </a:r>
            <a:r>
              <a:rPr sz="1600" dirty="0">
                <a:latin typeface="Times New Roman"/>
                <a:cs typeface="Times New Roman"/>
              </a:rPr>
              <a:t>	</a:t>
            </a:r>
            <a:r>
              <a:rPr sz="1600" spc="-13" dirty="0">
                <a:latin typeface="Times New Roman"/>
                <a:cs typeface="Times New Roman"/>
              </a:rPr>
              <a:t>undertake</a:t>
            </a:r>
            <a:r>
              <a:rPr sz="1600" dirty="0">
                <a:latin typeface="Times New Roman"/>
                <a:cs typeface="Times New Roman"/>
              </a:rPr>
              <a:t>	</a:t>
            </a:r>
            <a:r>
              <a:rPr sz="1600" spc="-32" dirty="0">
                <a:latin typeface="Times New Roman"/>
                <a:cs typeface="Times New Roman"/>
              </a:rPr>
              <a:t>all</a:t>
            </a:r>
            <a:r>
              <a:rPr sz="1600" dirty="0">
                <a:latin typeface="Times New Roman"/>
                <a:cs typeface="Times New Roman"/>
              </a:rPr>
              <a:t> activities</a:t>
            </a:r>
            <a:r>
              <a:rPr sz="1600" spc="-25" dirty="0">
                <a:latin typeface="Times New Roman"/>
                <a:cs typeface="Times New Roman"/>
              </a:rPr>
              <a:t> of </a:t>
            </a:r>
            <a:r>
              <a:rPr sz="1600" dirty="0">
                <a:latin typeface="Times New Roman"/>
                <a:cs typeface="Times New Roman"/>
              </a:rPr>
              <a:t>Authorised</a:t>
            </a:r>
            <a:r>
              <a:rPr sz="1600" spc="-25" dirty="0">
                <a:latin typeface="Times New Roman"/>
                <a:cs typeface="Times New Roman"/>
              </a:rPr>
              <a:t> FMEs</a:t>
            </a:r>
            <a:endParaRPr sz="1600" dirty="0">
              <a:latin typeface="Times New Roman"/>
              <a:cs typeface="Times New Roman"/>
            </a:endParaRPr>
          </a:p>
        </p:txBody>
      </p:sp>
      <p:cxnSp>
        <p:nvCxnSpPr>
          <p:cNvPr id="11" name="Straight Arrow Connector 10">
            <a:extLst>
              <a:ext uri="{FF2B5EF4-FFF2-40B4-BE49-F238E27FC236}">
                <a16:creationId xmlns:a16="http://schemas.microsoft.com/office/drawing/2014/main" id="{ECB67007-658A-624D-45D9-929317482AD8}"/>
              </a:ext>
            </a:extLst>
          </p:cNvPr>
          <p:cNvCxnSpPr>
            <a:stCxn id="2" idx="2"/>
            <a:endCxn id="15" idx="0"/>
          </p:cNvCxnSpPr>
          <p:nvPr/>
        </p:nvCxnSpPr>
        <p:spPr bwMode="auto">
          <a:xfrm flipH="1">
            <a:off x="2484375" y="1831638"/>
            <a:ext cx="3602174" cy="1284900"/>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4" name="Straight Arrow Connector 13">
            <a:extLst>
              <a:ext uri="{FF2B5EF4-FFF2-40B4-BE49-F238E27FC236}">
                <a16:creationId xmlns:a16="http://schemas.microsoft.com/office/drawing/2014/main" id="{343540AB-0F49-552F-5D79-BED39F9AAAB3}"/>
              </a:ext>
            </a:extLst>
          </p:cNvPr>
          <p:cNvCxnSpPr>
            <a:stCxn id="2" idx="2"/>
            <a:endCxn id="16" idx="0"/>
          </p:cNvCxnSpPr>
          <p:nvPr/>
        </p:nvCxnSpPr>
        <p:spPr bwMode="auto">
          <a:xfrm flipH="1">
            <a:off x="6058824" y="1831638"/>
            <a:ext cx="27725" cy="1280671"/>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20" name="Straight Arrow Connector 19">
            <a:extLst>
              <a:ext uri="{FF2B5EF4-FFF2-40B4-BE49-F238E27FC236}">
                <a16:creationId xmlns:a16="http://schemas.microsoft.com/office/drawing/2014/main" id="{6FBFE5C9-FC0F-642F-C772-513C155F0381}"/>
              </a:ext>
            </a:extLst>
          </p:cNvPr>
          <p:cNvCxnSpPr>
            <a:cxnSpLocks/>
          </p:cNvCxnSpPr>
          <p:nvPr/>
        </p:nvCxnSpPr>
        <p:spPr bwMode="auto">
          <a:xfrm>
            <a:off x="6077218" y="1831638"/>
            <a:ext cx="3787351" cy="1280671"/>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3" name="Date Placeholder 2">
            <a:extLst>
              <a:ext uri="{FF2B5EF4-FFF2-40B4-BE49-F238E27FC236}">
                <a16:creationId xmlns:a16="http://schemas.microsoft.com/office/drawing/2014/main" id="{DED85CD7-4527-2DC6-3765-D02CBCC23213}"/>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BE3E5044-9984-030C-D0CF-7D2ABBFBDB2F}"/>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86D13FFF-F2A7-CD94-EBAA-B5ACEEE22ACD}"/>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46</a:t>
            </a:fld>
            <a:endParaRPr lang="en-US" altLang="en-US" dirty="0">
              <a:solidFill>
                <a:srgbClr val="000000"/>
              </a:solidFill>
            </a:endParaRPr>
          </a:p>
        </p:txBody>
      </p:sp>
    </p:spTree>
    <p:extLst>
      <p:ext uri="{BB962C8B-B14F-4D97-AF65-F5344CB8AC3E}">
        <p14:creationId xmlns:p14="http://schemas.microsoft.com/office/powerpoint/2010/main" val="30013122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E2B43-D24F-8115-CE2B-944D5AB01DDC}"/>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FA3149AD-4D33-7EFB-88BA-9C73516BB2BB}"/>
              </a:ext>
            </a:extLst>
          </p:cNvPr>
          <p:cNvSpPr txBox="1"/>
          <p:nvPr/>
        </p:nvSpPr>
        <p:spPr>
          <a:xfrm>
            <a:off x="830425" y="513184"/>
            <a:ext cx="10855651" cy="400110"/>
          </a:xfrm>
          <a:prstGeom prst="rect">
            <a:avLst/>
          </a:prstGeom>
          <a:noFill/>
        </p:spPr>
        <p:txBody>
          <a:bodyPr wrap="square" rtlCol="0">
            <a:spAutoFit/>
          </a:bodyPr>
          <a:lstStyle/>
          <a:p>
            <a:r>
              <a:rPr lang="en-US" sz="2000" b="1" spc="-38" dirty="0">
                <a:solidFill>
                  <a:srgbClr val="113475"/>
                </a:solidFill>
                <a:latin typeface="Times New Roman"/>
                <a:cs typeface="Times New Roman"/>
              </a:rPr>
              <a:t>Fund </a:t>
            </a:r>
            <a:r>
              <a:rPr lang="en-US" sz="2000" b="1" dirty="0">
                <a:solidFill>
                  <a:srgbClr val="113475"/>
                </a:solidFill>
                <a:latin typeface="Times New Roman"/>
                <a:cs typeface="Times New Roman"/>
              </a:rPr>
              <a:t>Management</a:t>
            </a:r>
            <a:r>
              <a:rPr lang="en-US" sz="2000" b="1" spc="-32" dirty="0">
                <a:solidFill>
                  <a:srgbClr val="113475"/>
                </a:solidFill>
                <a:latin typeface="Times New Roman"/>
                <a:cs typeface="Times New Roman"/>
              </a:rPr>
              <a:t> </a:t>
            </a:r>
            <a:r>
              <a:rPr lang="en-US" sz="2000" b="1" dirty="0">
                <a:solidFill>
                  <a:srgbClr val="113475"/>
                </a:solidFill>
                <a:latin typeface="Times New Roman"/>
                <a:cs typeface="Times New Roman"/>
              </a:rPr>
              <a:t>Entities</a:t>
            </a:r>
            <a:r>
              <a:rPr lang="en-US" sz="2000" b="1" spc="-38" dirty="0">
                <a:solidFill>
                  <a:srgbClr val="113475"/>
                </a:solidFill>
                <a:latin typeface="Times New Roman"/>
                <a:cs typeface="Times New Roman"/>
              </a:rPr>
              <a:t> </a:t>
            </a:r>
            <a:r>
              <a:rPr lang="en-US" sz="2000" b="1" spc="-52" dirty="0">
                <a:solidFill>
                  <a:srgbClr val="113475"/>
                </a:solidFill>
                <a:latin typeface="Times New Roman"/>
                <a:cs typeface="Times New Roman"/>
              </a:rPr>
              <a:t>(FMEs)</a:t>
            </a:r>
            <a:r>
              <a:rPr lang="en-US" sz="2000" b="1" spc="-32" dirty="0">
                <a:solidFill>
                  <a:srgbClr val="113475"/>
                </a:solidFill>
                <a:latin typeface="Times New Roman"/>
                <a:cs typeface="Times New Roman"/>
              </a:rPr>
              <a:t> </a:t>
            </a:r>
            <a:r>
              <a:rPr lang="en-US" sz="2000" b="1" dirty="0">
                <a:solidFill>
                  <a:srgbClr val="113475"/>
                </a:solidFill>
                <a:latin typeface="Times New Roman"/>
                <a:cs typeface="Times New Roman"/>
              </a:rPr>
              <a:t>in</a:t>
            </a:r>
            <a:r>
              <a:rPr lang="en-US" sz="2000" b="1" spc="-32" dirty="0">
                <a:solidFill>
                  <a:srgbClr val="113475"/>
                </a:solidFill>
                <a:latin typeface="Times New Roman"/>
                <a:cs typeface="Times New Roman"/>
              </a:rPr>
              <a:t> </a:t>
            </a:r>
            <a:r>
              <a:rPr lang="en-US" sz="2000" b="1" spc="-199" dirty="0">
                <a:solidFill>
                  <a:srgbClr val="113475"/>
                </a:solidFill>
                <a:latin typeface="Times New Roman"/>
                <a:cs typeface="Times New Roman"/>
              </a:rPr>
              <a:t>GIFT</a:t>
            </a:r>
            <a:r>
              <a:rPr lang="en-US" sz="2000" b="1" spc="-38" dirty="0">
                <a:solidFill>
                  <a:srgbClr val="113475"/>
                </a:solidFill>
                <a:latin typeface="Times New Roman"/>
                <a:cs typeface="Times New Roman"/>
              </a:rPr>
              <a:t> </a:t>
            </a:r>
            <a:r>
              <a:rPr lang="en-US" sz="2000" b="1" spc="-58" dirty="0">
                <a:solidFill>
                  <a:srgbClr val="113475"/>
                </a:solidFill>
                <a:latin typeface="Times New Roman"/>
                <a:cs typeface="Times New Roman"/>
              </a:rPr>
              <a:t>IFSC – Key attribute of FME</a:t>
            </a:r>
            <a:endParaRPr lang="en-IN" sz="2000" b="1" spc="-13" dirty="0">
              <a:solidFill>
                <a:srgbClr val="EB8B00"/>
              </a:solidFill>
              <a:latin typeface="Times New Roman"/>
              <a:cs typeface="Times New Roman"/>
            </a:endParaRPr>
          </a:p>
        </p:txBody>
      </p:sp>
      <p:graphicFrame>
        <p:nvGraphicFramePr>
          <p:cNvPr id="4" name="Table 3">
            <a:extLst>
              <a:ext uri="{FF2B5EF4-FFF2-40B4-BE49-F238E27FC236}">
                <a16:creationId xmlns:a16="http://schemas.microsoft.com/office/drawing/2014/main" id="{0D668554-67E6-84D6-4830-E14FEE790E55}"/>
              </a:ext>
            </a:extLst>
          </p:cNvPr>
          <p:cNvGraphicFramePr>
            <a:graphicFrameLocks noGrp="1"/>
          </p:cNvGraphicFramePr>
          <p:nvPr>
            <p:extLst>
              <p:ext uri="{D42A27DB-BD31-4B8C-83A1-F6EECF244321}">
                <p14:modId xmlns:p14="http://schemas.microsoft.com/office/powerpoint/2010/main" val="3617939578"/>
              </p:ext>
            </p:extLst>
          </p:nvPr>
        </p:nvGraphicFramePr>
        <p:xfrm>
          <a:off x="704979" y="1126511"/>
          <a:ext cx="10855651" cy="5456743"/>
        </p:xfrm>
        <a:graphic>
          <a:graphicData uri="http://schemas.openxmlformats.org/drawingml/2006/table">
            <a:tbl>
              <a:tblPr>
                <a:tableStyleId>{5C22544A-7EE6-4342-B048-85BDC9FD1C3A}</a:tableStyleId>
              </a:tblPr>
              <a:tblGrid>
                <a:gridCol w="2497377">
                  <a:extLst>
                    <a:ext uri="{9D8B030D-6E8A-4147-A177-3AD203B41FA5}">
                      <a16:colId xmlns:a16="http://schemas.microsoft.com/office/drawing/2014/main" val="991936507"/>
                    </a:ext>
                  </a:extLst>
                </a:gridCol>
                <a:gridCol w="2930448">
                  <a:extLst>
                    <a:ext uri="{9D8B030D-6E8A-4147-A177-3AD203B41FA5}">
                      <a16:colId xmlns:a16="http://schemas.microsoft.com/office/drawing/2014/main" val="3502507774"/>
                    </a:ext>
                  </a:extLst>
                </a:gridCol>
                <a:gridCol w="2713913">
                  <a:extLst>
                    <a:ext uri="{9D8B030D-6E8A-4147-A177-3AD203B41FA5}">
                      <a16:colId xmlns:a16="http://schemas.microsoft.com/office/drawing/2014/main" val="2812652775"/>
                    </a:ext>
                  </a:extLst>
                </a:gridCol>
                <a:gridCol w="2713913">
                  <a:extLst>
                    <a:ext uri="{9D8B030D-6E8A-4147-A177-3AD203B41FA5}">
                      <a16:colId xmlns:a16="http://schemas.microsoft.com/office/drawing/2014/main" val="471461263"/>
                    </a:ext>
                  </a:extLst>
                </a:gridCol>
              </a:tblGrid>
              <a:tr h="249735">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Particulars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Authorised FME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Registered FME (Non-Retail)</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Registered FME (Retail)</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806470271"/>
                  </a:ext>
                </a:extLst>
              </a:tr>
              <a:tr h="49947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Types of schemes managed</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Venture Capital Schemes offered on a private placement basis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Venture Capital Schemes &amp; Restricted Schemes on a private placement basis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All schemes, including retail, offered to all investors, including retail investors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703393751"/>
                  </a:ext>
                </a:extLst>
              </a:tr>
              <a:tr h="249735">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Legal structure of the FME</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gridSpan="2">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Company, LLP, or branch</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hMerge="1">
                  <a:txBody>
                    <a:bodyPr/>
                    <a:lstStyle/>
                    <a:p>
                      <a:endParaRPr lang="en-IN"/>
                    </a:p>
                  </a:txBody>
                  <a:tcP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Company</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515207566"/>
                  </a:ext>
                </a:extLst>
              </a:tr>
              <a:tr h="998940">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Minimum number of employees (based out of GIFT IFSC)</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1 (Principal Officer for overall activities)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2 (1 Principal Officer + 1 Compliance &amp; Risk Manager)</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3 (1 Principal Officer + 1 Compliance &amp; Risk Manager + 1 Additional Key Managerial Personnel for fund management)</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533616757"/>
                  </a:ext>
                </a:extLst>
              </a:tr>
              <a:tr h="1530985">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FME experience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Employees must have relevant experience</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Same as Authorised FME</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FME/holding company must have &gt;5 years of experience in managing AUM of at least $200 Mn with &gt;25,000 investors OR</a:t>
                      </a:r>
                      <a:br>
                        <a:rPr lang="en-US" sz="1400" u="none" strike="noStrike" dirty="0">
                          <a:effectLst/>
                          <a:latin typeface="Times New Roman" panose="02020603050405020304" pitchFamily="18" charset="0"/>
                          <a:cs typeface="Times New Roman" panose="02020603050405020304" pitchFamily="18" charset="0"/>
                        </a:rPr>
                      </a:br>
                      <a:r>
                        <a:rPr lang="en-US" sz="1400" u="none" strike="noStrike" dirty="0">
                          <a:effectLst/>
                          <a:latin typeface="Times New Roman" panose="02020603050405020304" pitchFamily="18" charset="0"/>
                          <a:cs typeface="Times New Roman" panose="02020603050405020304" pitchFamily="18" charset="0"/>
                        </a:rPr>
                        <a:t>- At least 1 person in control with &gt;25% shareholding in FME must have &gt;5 years of financial services experience</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608148835"/>
                  </a:ext>
                </a:extLst>
              </a:tr>
              <a:tr h="1096663">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Experience and professional qualifications of Key Managerial Personnel (KMP)</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gridSpan="3">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Professional qualifications: Minimum 2-year post-graduate degree/diploma in finance, law, accountancy, business management, economics, capital market, banking, insurance, actuarial science from a recognized university/institution, or a certification from a recognized regulatory authority.</a:t>
                      </a:r>
                      <a:br>
                        <a:rPr lang="en-US" sz="1400" u="none" strike="noStrike" dirty="0">
                          <a:effectLst/>
                          <a:latin typeface="Times New Roman" panose="02020603050405020304" pitchFamily="18" charset="0"/>
                          <a:cs typeface="Times New Roman" panose="02020603050405020304" pitchFamily="18" charset="0"/>
                        </a:rPr>
                      </a:br>
                      <a:r>
                        <a:rPr lang="en-US" sz="1400" u="none" strike="noStrike" dirty="0">
                          <a:effectLst/>
                          <a:latin typeface="Times New Roman" panose="02020603050405020304" pitchFamily="18" charset="0"/>
                          <a:cs typeface="Times New Roman" panose="02020603050405020304" pitchFamily="18" charset="0"/>
                        </a:rPr>
                        <a:t>Experience: At least 5 years in securities markets, financial products, portfolio management, broker-dealer, investment advisory, research, or wealth management.</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768260964"/>
                  </a:ext>
                </a:extLst>
              </a:tr>
              <a:tr h="499470">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Minimum number of directors/partners in FME</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gridSpan="2">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4 (at least 50% must be independent &amp; not associated with FME)</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hMerge="1">
                  <a:txBody>
                    <a:bodyPr/>
                    <a:lstStyle/>
                    <a:p>
                      <a:endParaRPr lang="en-IN"/>
                    </a:p>
                  </a:txBody>
                  <a:tcPr/>
                </a:tc>
                <a:extLst>
                  <a:ext uri="{0D108BD9-81ED-4DB2-BD59-A6C34878D82A}">
                    <a16:rowId xmlns:a16="http://schemas.microsoft.com/office/drawing/2014/main" val="3989967408"/>
                  </a:ext>
                </a:extLst>
              </a:tr>
            </a:tbl>
          </a:graphicData>
        </a:graphic>
      </p:graphicFrame>
      <p:sp>
        <p:nvSpPr>
          <p:cNvPr id="2" name="Date Placeholder 1">
            <a:extLst>
              <a:ext uri="{FF2B5EF4-FFF2-40B4-BE49-F238E27FC236}">
                <a16:creationId xmlns:a16="http://schemas.microsoft.com/office/drawing/2014/main" id="{5189FF63-DF6C-0C2F-0630-30ACD4D3C2B3}"/>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4AA98B47-60E9-DB17-0276-D205971B3727}"/>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F2E9CF51-3476-9A84-F56D-4381782E1C5F}"/>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47</a:t>
            </a:fld>
            <a:endParaRPr lang="en-US" altLang="en-US" dirty="0">
              <a:solidFill>
                <a:srgbClr val="000000"/>
              </a:solidFill>
            </a:endParaRPr>
          </a:p>
        </p:txBody>
      </p:sp>
    </p:spTree>
    <p:extLst>
      <p:ext uri="{BB962C8B-B14F-4D97-AF65-F5344CB8AC3E}">
        <p14:creationId xmlns:p14="http://schemas.microsoft.com/office/powerpoint/2010/main" val="25260417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FC652-6A9F-5719-E67E-9C0552713D25}"/>
            </a:ext>
          </a:extLst>
        </p:cNvPr>
        <p:cNvGrpSpPr/>
        <p:nvPr/>
      </p:nvGrpSpPr>
      <p:grpSpPr>
        <a:xfrm>
          <a:off x="0" y="0"/>
          <a:ext cx="0" cy="0"/>
          <a:chOff x="0" y="0"/>
          <a:chExt cx="0" cy="0"/>
        </a:xfrm>
      </p:grpSpPr>
      <p:sp>
        <p:nvSpPr>
          <p:cNvPr id="29" name="object 29">
            <a:extLst>
              <a:ext uri="{FF2B5EF4-FFF2-40B4-BE49-F238E27FC236}">
                <a16:creationId xmlns:a16="http://schemas.microsoft.com/office/drawing/2014/main" id="{8BD64BA2-A3E9-1665-5D43-CD4A0DD2520D}"/>
              </a:ext>
            </a:extLst>
          </p:cNvPr>
          <p:cNvSpPr txBox="1"/>
          <p:nvPr/>
        </p:nvSpPr>
        <p:spPr>
          <a:xfrm>
            <a:off x="1110823" y="100107"/>
            <a:ext cx="5916465" cy="447368"/>
          </a:xfrm>
          <a:prstGeom prst="rect">
            <a:avLst/>
          </a:prstGeom>
        </p:spPr>
        <p:txBody>
          <a:bodyPr vert="horz" wrap="square" lIns="0" tIns="16321" rIns="0" bIns="0" rtlCol="0">
            <a:spAutoFit/>
          </a:bodyPr>
          <a:lstStyle/>
          <a:p>
            <a:pPr marL="16321">
              <a:spcBef>
                <a:spcPts val="6"/>
              </a:spcBef>
            </a:pPr>
            <a:r>
              <a:rPr lang="en-US" sz="2800" b="1" spc="-13" dirty="0">
                <a:solidFill>
                  <a:srgbClr val="EB8B00"/>
                </a:solidFill>
                <a:latin typeface="Times New Roman"/>
                <a:cs typeface="Times New Roman"/>
              </a:rPr>
              <a:t>Categories of schemes of FMEs</a:t>
            </a:r>
          </a:p>
        </p:txBody>
      </p:sp>
      <p:sp>
        <p:nvSpPr>
          <p:cNvPr id="33" name="object 33">
            <a:extLst>
              <a:ext uri="{FF2B5EF4-FFF2-40B4-BE49-F238E27FC236}">
                <a16:creationId xmlns:a16="http://schemas.microsoft.com/office/drawing/2014/main" id="{D824DED7-6FF7-BEA6-F1CA-5886E1C379CB}"/>
              </a:ext>
            </a:extLst>
          </p:cNvPr>
          <p:cNvSpPr txBox="1"/>
          <p:nvPr/>
        </p:nvSpPr>
        <p:spPr>
          <a:xfrm>
            <a:off x="1110823" y="547475"/>
            <a:ext cx="9841111" cy="5811697"/>
          </a:xfrm>
          <a:prstGeom prst="rect">
            <a:avLst/>
          </a:prstGeom>
        </p:spPr>
        <p:txBody>
          <a:bodyPr vert="horz" wrap="square" lIns="0" tIns="100371" rIns="0" bIns="0" rtlCol="0">
            <a:spAutoFit/>
          </a:bodyPr>
          <a:lstStyle/>
          <a:p>
            <a:pPr marL="16321">
              <a:spcBef>
                <a:spcPts val="668"/>
              </a:spcBef>
            </a:pPr>
            <a:r>
              <a:rPr lang="en-IN" sz="1600" b="1" dirty="0">
                <a:latin typeface="Times New Roman"/>
                <a:cs typeface="Times New Roman"/>
                <a:sym typeface="Wingdings" panose="05000000000000000000" pitchFamily="2" charset="2"/>
              </a:rPr>
              <a:t> </a:t>
            </a:r>
            <a:r>
              <a:rPr lang="en-US" sz="1600" b="1" spc="-123" dirty="0">
                <a:latin typeface="Times New Roman"/>
                <a:cs typeface="Times New Roman"/>
              </a:rPr>
              <a:t>VENTURE</a:t>
            </a:r>
            <a:r>
              <a:rPr lang="en-US" sz="1600" b="1" spc="-25" dirty="0">
                <a:latin typeface="Times New Roman"/>
                <a:cs typeface="Times New Roman"/>
              </a:rPr>
              <a:t> </a:t>
            </a:r>
            <a:r>
              <a:rPr lang="en-US" sz="1600" b="1" spc="-142" dirty="0">
                <a:latin typeface="Times New Roman"/>
                <a:cs typeface="Times New Roman"/>
              </a:rPr>
              <a:t>CAPITAL</a:t>
            </a:r>
            <a:r>
              <a:rPr lang="en-US" sz="1600" b="1" spc="-19" dirty="0">
                <a:latin typeface="Times New Roman"/>
                <a:cs typeface="Times New Roman"/>
              </a:rPr>
              <a:t> </a:t>
            </a:r>
            <a:r>
              <a:rPr lang="en-US" sz="1600" b="1" spc="-13" dirty="0">
                <a:latin typeface="Times New Roman"/>
                <a:cs typeface="Times New Roman"/>
              </a:rPr>
              <a:t>SCHEME</a:t>
            </a:r>
            <a:endParaRPr lang="en-US" sz="1600" dirty="0">
              <a:latin typeface="Times New Roman"/>
              <a:cs typeface="Times New Roman"/>
            </a:endParaRPr>
          </a:p>
          <a:p>
            <a:pPr marL="550975" marR="6528" indent="-285750">
              <a:lnSpc>
                <a:spcPct val="111100"/>
              </a:lnSpc>
              <a:spcBef>
                <a:spcPts val="334"/>
              </a:spcBef>
              <a:buFont typeface="Arial" panose="020B0604020202020204" pitchFamily="34" charset="0"/>
              <a:buChar char="•"/>
            </a:pPr>
            <a:r>
              <a:rPr lang="en-US" sz="1600" dirty="0">
                <a:latin typeface="Times New Roman"/>
                <a:cs typeface="Times New Roman"/>
              </a:rPr>
              <a:t>Launched</a:t>
            </a:r>
            <a:r>
              <a:rPr lang="en-US" sz="1600" spc="129" dirty="0">
                <a:latin typeface="Times New Roman"/>
                <a:cs typeface="Times New Roman"/>
              </a:rPr>
              <a:t> </a:t>
            </a:r>
            <a:r>
              <a:rPr lang="en-US" sz="1600" dirty="0">
                <a:latin typeface="Times New Roman"/>
                <a:cs typeface="Times New Roman"/>
              </a:rPr>
              <a:t>by</a:t>
            </a:r>
            <a:r>
              <a:rPr lang="en-US" sz="1600" spc="135" dirty="0">
                <a:latin typeface="Times New Roman"/>
                <a:cs typeface="Times New Roman"/>
              </a:rPr>
              <a:t> Authorised </a:t>
            </a:r>
            <a:r>
              <a:rPr lang="en-US" sz="1600" spc="-32" dirty="0">
                <a:latin typeface="Times New Roman"/>
                <a:cs typeface="Times New Roman"/>
              </a:rPr>
              <a:t>FMEs</a:t>
            </a:r>
            <a:r>
              <a:rPr lang="en-US" sz="1600" spc="135" dirty="0">
                <a:latin typeface="Times New Roman"/>
                <a:cs typeface="Times New Roman"/>
              </a:rPr>
              <a:t> </a:t>
            </a:r>
            <a:r>
              <a:rPr lang="en-US" sz="1600" dirty="0">
                <a:latin typeface="Times New Roman"/>
                <a:cs typeface="Times New Roman"/>
              </a:rPr>
              <a:t>–</a:t>
            </a:r>
            <a:r>
              <a:rPr lang="en-US" sz="1600" spc="135" dirty="0">
                <a:latin typeface="Times New Roman"/>
                <a:cs typeface="Times New Roman"/>
              </a:rPr>
              <a:t> </a:t>
            </a:r>
            <a:r>
              <a:rPr lang="en-US" sz="1600" dirty="0">
                <a:latin typeface="Times New Roman"/>
                <a:cs typeface="Times New Roman"/>
              </a:rPr>
              <a:t>schemes</a:t>
            </a:r>
            <a:r>
              <a:rPr lang="en-US" sz="1600" spc="135" dirty="0">
                <a:latin typeface="Times New Roman"/>
                <a:cs typeface="Times New Roman"/>
              </a:rPr>
              <a:t> </a:t>
            </a:r>
            <a:r>
              <a:rPr lang="en-US" sz="1600" dirty="0">
                <a:latin typeface="Times New Roman"/>
                <a:cs typeface="Times New Roman"/>
              </a:rPr>
              <a:t>that</a:t>
            </a:r>
            <a:r>
              <a:rPr lang="en-US" sz="1600" spc="135" dirty="0">
                <a:latin typeface="Times New Roman"/>
                <a:cs typeface="Times New Roman"/>
              </a:rPr>
              <a:t> </a:t>
            </a:r>
            <a:r>
              <a:rPr lang="en-US" sz="1600" dirty="0">
                <a:latin typeface="Times New Roman"/>
                <a:cs typeface="Times New Roman"/>
              </a:rPr>
              <a:t>invest</a:t>
            </a:r>
            <a:r>
              <a:rPr lang="en-US" sz="1600" spc="135" dirty="0">
                <a:latin typeface="Times New Roman"/>
                <a:cs typeface="Times New Roman"/>
              </a:rPr>
              <a:t> </a:t>
            </a:r>
            <a:r>
              <a:rPr lang="en-US" sz="1600" dirty="0">
                <a:latin typeface="Times New Roman"/>
                <a:cs typeface="Times New Roman"/>
              </a:rPr>
              <a:t>primarily</a:t>
            </a:r>
            <a:r>
              <a:rPr lang="en-US" sz="1600" spc="135" dirty="0">
                <a:latin typeface="Times New Roman"/>
                <a:cs typeface="Times New Roman"/>
              </a:rPr>
              <a:t> </a:t>
            </a:r>
            <a:r>
              <a:rPr lang="en-US" sz="1600" dirty="0">
                <a:latin typeface="Times New Roman"/>
                <a:cs typeface="Times New Roman"/>
              </a:rPr>
              <a:t>in</a:t>
            </a:r>
            <a:r>
              <a:rPr lang="en-US" sz="1600" spc="135" dirty="0">
                <a:latin typeface="Times New Roman"/>
                <a:cs typeface="Times New Roman"/>
              </a:rPr>
              <a:t> </a:t>
            </a:r>
            <a:r>
              <a:rPr lang="en-US" sz="1600" dirty="0">
                <a:latin typeface="Times New Roman"/>
                <a:cs typeface="Times New Roman"/>
              </a:rPr>
              <a:t>start-ups,</a:t>
            </a:r>
            <a:r>
              <a:rPr lang="en-US" sz="1600" spc="135" dirty="0">
                <a:latin typeface="Times New Roman"/>
                <a:cs typeface="Times New Roman"/>
              </a:rPr>
              <a:t> </a:t>
            </a:r>
            <a:r>
              <a:rPr lang="en-US" sz="1600" dirty="0">
                <a:latin typeface="Times New Roman"/>
                <a:cs typeface="Times New Roman"/>
              </a:rPr>
              <a:t>early-stage</a:t>
            </a:r>
            <a:r>
              <a:rPr lang="en-US" sz="1600" spc="135" dirty="0">
                <a:latin typeface="Times New Roman"/>
                <a:cs typeface="Times New Roman"/>
              </a:rPr>
              <a:t> </a:t>
            </a:r>
            <a:r>
              <a:rPr lang="en-US" sz="1600" spc="-103" dirty="0">
                <a:latin typeface="Times New Roman"/>
                <a:cs typeface="Times New Roman"/>
              </a:rPr>
              <a:t>VC</a:t>
            </a:r>
            <a:r>
              <a:rPr lang="en-US" sz="1600" spc="135" dirty="0">
                <a:latin typeface="Times New Roman"/>
                <a:cs typeface="Times New Roman"/>
              </a:rPr>
              <a:t> </a:t>
            </a:r>
            <a:r>
              <a:rPr lang="en-US" sz="1600" dirty="0">
                <a:latin typeface="Times New Roman"/>
                <a:cs typeface="Times New Roman"/>
              </a:rPr>
              <a:t>undertakings</a:t>
            </a:r>
            <a:r>
              <a:rPr lang="en-US" sz="1600" spc="135" dirty="0">
                <a:latin typeface="Times New Roman"/>
                <a:cs typeface="Times New Roman"/>
              </a:rPr>
              <a:t> </a:t>
            </a:r>
            <a:r>
              <a:rPr lang="en-US" sz="1600" dirty="0">
                <a:latin typeface="Times New Roman"/>
                <a:cs typeface="Times New Roman"/>
              </a:rPr>
              <a:t>involved</a:t>
            </a:r>
            <a:r>
              <a:rPr lang="en-US" sz="1600" spc="135" dirty="0">
                <a:latin typeface="Times New Roman"/>
                <a:cs typeface="Times New Roman"/>
              </a:rPr>
              <a:t> </a:t>
            </a:r>
            <a:r>
              <a:rPr lang="en-US" sz="1600" dirty="0">
                <a:latin typeface="Times New Roman"/>
                <a:cs typeface="Times New Roman"/>
              </a:rPr>
              <a:t>in</a:t>
            </a:r>
            <a:r>
              <a:rPr lang="en-US" sz="1600" spc="135" dirty="0">
                <a:latin typeface="Times New Roman"/>
                <a:cs typeface="Times New Roman"/>
              </a:rPr>
              <a:t> </a:t>
            </a:r>
            <a:r>
              <a:rPr lang="en-US" sz="1600" spc="-32" dirty="0">
                <a:latin typeface="Times New Roman"/>
                <a:cs typeface="Times New Roman"/>
              </a:rPr>
              <a:t>new</a:t>
            </a:r>
            <a:r>
              <a:rPr lang="en-US" sz="1600" dirty="0">
                <a:latin typeface="Times New Roman"/>
                <a:cs typeface="Times New Roman"/>
              </a:rPr>
              <a:t> products,</a:t>
            </a:r>
            <a:r>
              <a:rPr lang="en-US" sz="1600" spc="-38" dirty="0">
                <a:latin typeface="Times New Roman"/>
                <a:cs typeface="Times New Roman"/>
              </a:rPr>
              <a:t> </a:t>
            </a:r>
            <a:r>
              <a:rPr lang="en-US" sz="1600" spc="-25" dirty="0">
                <a:latin typeface="Times New Roman"/>
                <a:cs typeface="Times New Roman"/>
              </a:rPr>
              <a:t>services,</a:t>
            </a:r>
            <a:r>
              <a:rPr lang="en-US" sz="1600" spc="-32" dirty="0">
                <a:latin typeface="Times New Roman"/>
                <a:cs typeface="Times New Roman"/>
              </a:rPr>
              <a:t> </a:t>
            </a:r>
            <a:r>
              <a:rPr lang="en-US" sz="1600" dirty="0">
                <a:latin typeface="Times New Roman"/>
                <a:cs typeface="Times New Roman"/>
              </a:rPr>
              <a:t>technology</a:t>
            </a:r>
            <a:r>
              <a:rPr lang="en-US" sz="1600" spc="-32" dirty="0">
                <a:latin typeface="Times New Roman"/>
                <a:cs typeface="Times New Roman"/>
              </a:rPr>
              <a:t> </a:t>
            </a:r>
            <a:r>
              <a:rPr lang="en-US" sz="1600" spc="-13" dirty="0">
                <a:latin typeface="Times New Roman"/>
                <a:cs typeface="Times New Roman"/>
              </a:rPr>
              <a:t>etc.</a:t>
            </a:r>
            <a:r>
              <a:rPr lang="en-US" sz="1600" spc="-38" dirty="0">
                <a:latin typeface="Times New Roman"/>
                <a:cs typeface="Times New Roman"/>
              </a:rPr>
              <a:t> </a:t>
            </a:r>
            <a:r>
              <a:rPr lang="en-US" sz="1600" dirty="0">
                <a:latin typeface="Times New Roman"/>
                <a:cs typeface="Times New Roman"/>
              </a:rPr>
              <a:t>also</a:t>
            </a:r>
            <a:r>
              <a:rPr lang="en-US" sz="1600" spc="-32" dirty="0">
                <a:latin typeface="Times New Roman"/>
                <a:cs typeface="Times New Roman"/>
              </a:rPr>
              <a:t> </a:t>
            </a:r>
            <a:r>
              <a:rPr lang="en-US" sz="1600" dirty="0">
                <a:latin typeface="Times New Roman"/>
                <a:cs typeface="Times New Roman"/>
              </a:rPr>
              <a:t>includes</a:t>
            </a:r>
            <a:r>
              <a:rPr lang="en-US" sz="1600" spc="-32" dirty="0">
                <a:latin typeface="Times New Roman"/>
                <a:cs typeface="Times New Roman"/>
              </a:rPr>
              <a:t> </a:t>
            </a:r>
            <a:r>
              <a:rPr lang="en-US" sz="1600" dirty="0">
                <a:latin typeface="Times New Roman"/>
                <a:cs typeface="Times New Roman"/>
              </a:rPr>
              <a:t>an</a:t>
            </a:r>
            <a:r>
              <a:rPr lang="en-US" sz="1600" spc="-38" dirty="0">
                <a:latin typeface="Times New Roman"/>
                <a:cs typeface="Times New Roman"/>
              </a:rPr>
              <a:t> </a:t>
            </a:r>
            <a:r>
              <a:rPr lang="en-US" sz="1600" spc="-52" dirty="0">
                <a:latin typeface="Times New Roman"/>
                <a:cs typeface="Times New Roman"/>
              </a:rPr>
              <a:t>Angel</a:t>
            </a:r>
            <a:r>
              <a:rPr lang="en-US" sz="1600" spc="-32" dirty="0">
                <a:latin typeface="Times New Roman"/>
                <a:cs typeface="Times New Roman"/>
              </a:rPr>
              <a:t> </a:t>
            </a:r>
            <a:r>
              <a:rPr lang="en-US" sz="1600" spc="-25" dirty="0">
                <a:latin typeface="Times New Roman"/>
                <a:cs typeface="Times New Roman"/>
              </a:rPr>
              <a:t>Fund</a:t>
            </a:r>
            <a:endParaRPr lang="en-US" sz="1600" dirty="0">
              <a:latin typeface="Times New Roman"/>
              <a:cs typeface="Times New Roman"/>
            </a:endParaRPr>
          </a:p>
          <a:p>
            <a:pPr marL="550975" indent="-285750">
              <a:spcBef>
                <a:spcPts val="154"/>
              </a:spcBef>
              <a:buFont typeface="Arial" panose="020B0604020202020204" pitchFamily="34" charset="0"/>
              <a:buChar char="•"/>
            </a:pPr>
            <a:r>
              <a:rPr lang="en-US" sz="1600" spc="-25" dirty="0">
                <a:latin typeface="Times New Roman"/>
                <a:cs typeface="Times New Roman"/>
              </a:rPr>
              <a:t>Offered</a:t>
            </a:r>
            <a:r>
              <a:rPr lang="en-US" sz="1600" spc="-32" dirty="0">
                <a:latin typeface="Times New Roman"/>
                <a:cs typeface="Times New Roman"/>
              </a:rPr>
              <a:t> </a:t>
            </a:r>
            <a:r>
              <a:rPr lang="en-US" sz="1600" spc="-13" dirty="0">
                <a:latin typeface="Times New Roman"/>
                <a:cs typeface="Times New Roman"/>
              </a:rPr>
              <a:t>only</a:t>
            </a:r>
            <a:r>
              <a:rPr lang="en-US" sz="1600" spc="-25" dirty="0">
                <a:latin typeface="Times New Roman"/>
                <a:cs typeface="Times New Roman"/>
              </a:rPr>
              <a:t> </a:t>
            </a:r>
            <a:r>
              <a:rPr lang="en-US" sz="1600" dirty="0">
                <a:latin typeface="Times New Roman"/>
                <a:cs typeface="Times New Roman"/>
              </a:rPr>
              <a:t>on</a:t>
            </a:r>
            <a:r>
              <a:rPr lang="en-US" sz="1600" spc="-25" dirty="0">
                <a:latin typeface="Times New Roman"/>
                <a:cs typeface="Times New Roman"/>
              </a:rPr>
              <a:t> </a:t>
            </a:r>
            <a:r>
              <a:rPr lang="en-US" sz="1600" dirty="0">
                <a:latin typeface="Times New Roman"/>
                <a:cs typeface="Times New Roman"/>
              </a:rPr>
              <a:t>a</a:t>
            </a:r>
            <a:r>
              <a:rPr lang="en-US" sz="1600" spc="-32" dirty="0">
                <a:latin typeface="Times New Roman"/>
                <a:cs typeface="Times New Roman"/>
              </a:rPr>
              <a:t> </a:t>
            </a:r>
            <a:r>
              <a:rPr lang="en-US" sz="1600" dirty="0">
                <a:latin typeface="Times New Roman"/>
                <a:cs typeface="Times New Roman"/>
              </a:rPr>
              <a:t>private</a:t>
            </a:r>
            <a:r>
              <a:rPr lang="en-US" sz="1600" spc="-25" dirty="0">
                <a:latin typeface="Times New Roman"/>
                <a:cs typeface="Times New Roman"/>
              </a:rPr>
              <a:t> </a:t>
            </a:r>
            <a:r>
              <a:rPr lang="en-US" sz="1600" dirty="0">
                <a:latin typeface="Times New Roman"/>
                <a:cs typeface="Times New Roman"/>
              </a:rPr>
              <a:t>placement</a:t>
            </a:r>
            <a:r>
              <a:rPr lang="en-US" sz="1600" spc="-25" dirty="0">
                <a:latin typeface="Times New Roman"/>
                <a:cs typeface="Times New Roman"/>
              </a:rPr>
              <a:t> </a:t>
            </a:r>
            <a:r>
              <a:rPr lang="en-US" sz="1600" dirty="0">
                <a:latin typeface="Times New Roman"/>
                <a:cs typeface="Times New Roman"/>
              </a:rPr>
              <a:t>basis</a:t>
            </a:r>
            <a:r>
              <a:rPr lang="en-US" sz="1600" spc="-25" dirty="0">
                <a:latin typeface="Times New Roman"/>
                <a:cs typeface="Times New Roman"/>
              </a:rPr>
              <a:t> </a:t>
            </a:r>
            <a:r>
              <a:rPr lang="en-US" sz="1600" dirty="0">
                <a:latin typeface="Times New Roman"/>
                <a:cs typeface="Times New Roman"/>
              </a:rPr>
              <a:t>(including</a:t>
            </a:r>
            <a:r>
              <a:rPr lang="en-US" sz="1600" spc="-32" dirty="0">
                <a:latin typeface="Times New Roman"/>
                <a:cs typeface="Times New Roman"/>
              </a:rPr>
              <a:t> </a:t>
            </a:r>
            <a:r>
              <a:rPr lang="en-US" sz="1600" dirty="0">
                <a:latin typeface="Times New Roman"/>
                <a:cs typeface="Times New Roman"/>
              </a:rPr>
              <a:t>accredited</a:t>
            </a:r>
            <a:r>
              <a:rPr lang="en-US" sz="1600" spc="-25" dirty="0">
                <a:latin typeface="Times New Roman"/>
                <a:cs typeface="Times New Roman"/>
              </a:rPr>
              <a:t> </a:t>
            </a:r>
            <a:r>
              <a:rPr lang="en-US" sz="1600" dirty="0">
                <a:latin typeface="Times New Roman"/>
                <a:cs typeface="Times New Roman"/>
              </a:rPr>
              <a:t>investors)</a:t>
            </a:r>
            <a:r>
              <a:rPr lang="en-US" sz="1600" spc="-25" dirty="0">
                <a:latin typeface="Times New Roman"/>
                <a:cs typeface="Times New Roman"/>
              </a:rPr>
              <a:t> </a:t>
            </a:r>
            <a:r>
              <a:rPr lang="en-US" sz="1600" dirty="0">
                <a:latin typeface="Times New Roman"/>
                <a:cs typeface="Times New Roman"/>
              </a:rPr>
              <a:t>and</a:t>
            </a:r>
            <a:r>
              <a:rPr lang="en-US" sz="1600" spc="-32" dirty="0">
                <a:latin typeface="Times New Roman"/>
                <a:cs typeface="Times New Roman"/>
              </a:rPr>
              <a:t> </a:t>
            </a:r>
            <a:r>
              <a:rPr lang="en-US" sz="1600" dirty="0">
                <a:latin typeface="Times New Roman"/>
                <a:cs typeface="Times New Roman"/>
              </a:rPr>
              <a:t>shall</a:t>
            </a:r>
            <a:r>
              <a:rPr lang="en-US" sz="1600" spc="-25" dirty="0">
                <a:latin typeface="Times New Roman"/>
                <a:cs typeface="Times New Roman"/>
              </a:rPr>
              <a:t> </a:t>
            </a:r>
            <a:r>
              <a:rPr lang="en-US" sz="1600" dirty="0">
                <a:latin typeface="Times New Roman"/>
                <a:cs typeface="Times New Roman"/>
              </a:rPr>
              <a:t>have</a:t>
            </a:r>
            <a:r>
              <a:rPr lang="en-US" sz="1600" spc="-25" dirty="0">
                <a:latin typeface="Times New Roman"/>
                <a:cs typeface="Times New Roman"/>
              </a:rPr>
              <a:t> </a:t>
            </a:r>
            <a:r>
              <a:rPr lang="en-US" sz="1600" spc="-13" dirty="0">
                <a:latin typeface="Times New Roman"/>
                <a:cs typeface="Times New Roman"/>
              </a:rPr>
              <a:t>less</a:t>
            </a:r>
            <a:r>
              <a:rPr lang="en-US" sz="1600" spc="-25" dirty="0">
                <a:latin typeface="Times New Roman"/>
                <a:cs typeface="Times New Roman"/>
              </a:rPr>
              <a:t> </a:t>
            </a:r>
            <a:r>
              <a:rPr lang="en-US" sz="1600" dirty="0">
                <a:latin typeface="Times New Roman"/>
                <a:cs typeface="Times New Roman"/>
              </a:rPr>
              <a:t>than</a:t>
            </a:r>
            <a:r>
              <a:rPr lang="en-US" sz="1600" spc="-32" dirty="0">
                <a:latin typeface="Times New Roman"/>
                <a:cs typeface="Times New Roman"/>
              </a:rPr>
              <a:t> </a:t>
            </a:r>
            <a:r>
              <a:rPr lang="en-US" sz="1600" dirty="0">
                <a:latin typeface="Times New Roman"/>
                <a:cs typeface="Times New Roman"/>
              </a:rPr>
              <a:t>50</a:t>
            </a:r>
            <a:r>
              <a:rPr lang="en-US" sz="1600" spc="-25" dirty="0">
                <a:latin typeface="Times New Roman"/>
                <a:cs typeface="Times New Roman"/>
              </a:rPr>
              <a:t> </a:t>
            </a:r>
            <a:r>
              <a:rPr lang="en-US" sz="1600" spc="-13" dirty="0">
                <a:latin typeface="Times New Roman"/>
                <a:cs typeface="Times New Roman"/>
              </a:rPr>
              <a:t>investors</a:t>
            </a:r>
            <a:endParaRPr lang="en-US" sz="1600" dirty="0">
              <a:latin typeface="Times New Roman"/>
              <a:cs typeface="Times New Roman"/>
            </a:endParaRPr>
          </a:p>
          <a:p>
            <a:pPr marL="550975" indent="-285750">
              <a:spcBef>
                <a:spcPts val="154"/>
              </a:spcBef>
              <a:buFont typeface="Arial" panose="020B0604020202020204" pitchFamily="34" charset="0"/>
              <a:buChar char="•"/>
            </a:pPr>
            <a:r>
              <a:rPr lang="en-US" sz="1600" b="1" i="1" spc="-38" dirty="0">
                <a:latin typeface="Times New Roman"/>
                <a:cs typeface="Times New Roman"/>
              </a:rPr>
              <a:t>Green</a:t>
            </a:r>
            <a:r>
              <a:rPr lang="en-US" sz="1600" b="1" i="1" spc="-32" dirty="0">
                <a:latin typeface="Times New Roman"/>
                <a:cs typeface="Times New Roman"/>
              </a:rPr>
              <a:t> </a:t>
            </a:r>
            <a:r>
              <a:rPr lang="en-US" sz="1600" b="1" i="1" spc="-13" dirty="0">
                <a:latin typeface="Times New Roman"/>
                <a:cs typeface="Times New Roman"/>
              </a:rPr>
              <a:t>channel</a:t>
            </a:r>
            <a:r>
              <a:rPr lang="en-US" sz="1600" b="1" i="1" spc="-38" dirty="0">
                <a:latin typeface="Times New Roman"/>
                <a:cs typeface="Times New Roman"/>
              </a:rPr>
              <a:t> </a:t>
            </a:r>
            <a:r>
              <a:rPr lang="en-US" sz="1600" spc="-13" dirty="0">
                <a:latin typeface="Times New Roman"/>
                <a:cs typeface="Times New Roman"/>
              </a:rPr>
              <a:t>for</a:t>
            </a:r>
            <a:r>
              <a:rPr lang="en-US" sz="1600" spc="-38" dirty="0">
                <a:latin typeface="Times New Roman"/>
                <a:cs typeface="Times New Roman"/>
              </a:rPr>
              <a:t> </a:t>
            </a:r>
            <a:r>
              <a:rPr lang="en-US" sz="1600" dirty="0">
                <a:latin typeface="Times New Roman"/>
                <a:cs typeface="Times New Roman"/>
              </a:rPr>
              <a:t>subscription</a:t>
            </a:r>
            <a:r>
              <a:rPr lang="en-US" sz="1600" spc="-38" dirty="0">
                <a:latin typeface="Times New Roman"/>
                <a:cs typeface="Times New Roman"/>
              </a:rPr>
              <a:t> </a:t>
            </a:r>
            <a:r>
              <a:rPr lang="en-US" sz="1600" spc="-25" dirty="0">
                <a:latin typeface="Times New Roman"/>
                <a:cs typeface="Times New Roman"/>
              </a:rPr>
              <a:t>by</a:t>
            </a:r>
            <a:r>
              <a:rPr lang="en-US" sz="1600" spc="-32" dirty="0">
                <a:latin typeface="Times New Roman"/>
                <a:cs typeface="Times New Roman"/>
              </a:rPr>
              <a:t> </a:t>
            </a:r>
            <a:r>
              <a:rPr lang="en-US" sz="1600" spc="-13" dirty="0">
                <a:latin typeface="Times New Roman"/>
                <a:cs typeface="Times New Roman"/>
              </a:rPr>
              <a:t>investors</a:t>
            </a:r>
          </a:p>
          <a:p>
            <a:pPr marL="550975" indent="-285750">
              <a:spcBef>
                <a:spcPts val="154"/>
              </a:spcBef>
              <a:buFont typeface="Arial" panose="020B0604020202020204" pitchFamily="34" charset="0"/>
              <a:buChar char="•"/>
            </a:pPr>
            <a:endParaRPr lang="en-US" sz="1600" spc="-13" dirty="0">
              <a:latin typeface="Times New Roman"/>
              <a:cs typeface="Times New Roman"/>
            </a:endParaRPr>
          </a:p>
          <a:p>
            <a:pPr marL="16321">
              <a:spcBef>
                <a:spcPts val="732"/>
              </a:spcBef>
            </a:pPr>
            <a:r>
              <a:rPr lang="en-US" sz="1600" b="1" spc="-123" dirty="0">
                <a:latin typeface="Times New Roman"/>
                <a:cs typeface="Times New Roman"/>
              </a:rPr>
              <a:t>RESTRICTED</a:t>
            </a:r>
            <a:r>
              <a:rPr lang="en-US" sz="1600" b="1" spc="25" dirty="0">
                <a:latin typeface="Times New Roman"/>
                <a:cs typeface="Times New Roman"/>
              </a:rPr>
              <a:t> </a:t>
            </a:r>
            <a:r>
              <a:rPr lang="en-US" sz="1600" b="1" spc="-13" dirty="0">
                <a:latin typeface="Times New Roman"/>
                <a:cs typeface="Times New Roman"/>
              </a:rPr>
              <a:t>SCHEME</a:t>
            </a:r>
            <a:endParaRPr lang="en-US" sz="1600" dirty="0">
              <a:latin typeface="Times New Roman"/>
              <a:cs typeface="Times New Roman"/>
            </a:endParaRPr>
          </a:p>
          <a:p>
            <a:pPr marL="529757" marR="6528" indent="-285750">
              <a:lnSpc>
                <a:spcPct val="114199"/>
              </a:lnSpc>
              <a:spcBef>
                <a:spcPts val="353"/>
              </a:spcBef>
              <a:buFont typeface="Arial" panose="020B0604020202020204" pitchFamily="34" charset="0"/>
              <a:buChar char="•"/>
            </a:pPr>
            <a:r>
              <a:rPr lang="en-US" sz="1600" dirty="0">
                <a:latin typeface="Times New Roman"/>
                <a:cs typeface="Times New Roman"/>
              </a:rPr>
              <a:t>Offered</a:t>
            </a:r>
            <a:r>
              <a:rPr lang="en-US" sz="1600" spc="-19" dirty="0">
                <a:latin typeface="Times New Roman"/>
                <a:cs typeface="Times New Roman"/>
              </a:rPr>
              <a:t> </a:t>
            </a:r>
            <a:r>
              <a:rPr lang="en-US" sz="1600" dirty="0">
                <a:latin typeface="Times New Roman"/>
                <a:cs typeface="Times New Roman"/>
              </a:rPr>
              <a:t>only</a:t>
            </a:r>
            <a:r>
              <a:rPr lang="en-US" sz="1600" spc="-13" dirty="0">
                <a:latin typeface="Times New Roman"/>
                <a:cs typeface="Times New Roman"/>
              </a:rPr>
              <a:t> </a:t>
            </a:r>
            <a:r>
              <a:rPr lang="en-US" sz="1600" spc="13" dirty="0">
                <a:latin typeface="Times New Roman"/>
                <a:cs typeface="Times New Roman"/>
              </a:rPr>
              <a:t>to</a:t>
            </a:r>
            <a:r>
              <a:rPr lang="en-US" sz="1600" spc="-13" dirty="0">
                <a:latin typeface="Times New Roman"/>
                <a:cs typeface="Times New Roman"/>
              </a:rPr>
              <a:t> </a:t>
            </a:r>
            <a:r>
              <a:rPr lang="en-US" sz="1600" spc="13" dirty="0">
                <a:latin typeface="Times New Roman"/>
                <a:cs typeface="Times New Roman"/>
              </a:rPr>
              <a:t>relevant</a:t>
            </a:r>
            <a:r>
              <a:rPr lang="en-US" sz="1600" spc="-13" dirty="0">
                <a:latin typeface="Times New Roman"/>
                <a:cs typeface="Times New Roman"/>
              </a:rPr>
              <a:t> </a:t>
            </a:r>
            <a:r>
              <a:rPr lang="en-US" sz="1600" spc="13" dirty="0">
                <a:latin typeface="Times New Roman"/>
                <a:cs typeface="Times New Roman"/>
              </a:rPr>
              <a:t>persons</a:t>
            </a:r>
            <a:r>
              <a:rPr lang="en-US" sz="1600" spc="-19" dirty="0">
                <a:latin typeface="Times New Roman"/>
                <a:cs typeface="Times New Roman"/>
              </a:rPr>
              <a:t> </a:t>
            </a:r>
            <a:r>
              <a:rPr lang="en-US" sz="1600" spc="13" dirty="0">
                <a:latin typeface="Times New Roman"/>
                <a:cs typeface="Times New Roman"/>
              </a:rPr>
              <a:t>on</a:t>
            </a:r>
            <a:r>
              <a:rPr lang="en-US" sz="1600" spc="-13" dirty="0">
                <a:latin typeface="Times New Roman"/>
                <a:cs typeface="Times New Roman"/>
              </a:rPr>
              <a:t> </a:t>
            </a:r>
            <a:r>
              <a:rPr lang="en-US" sz="1600" spc="13" dirty="0">
                <a:latin typeface="Times New Roman"/>
                <a:cs typeface="Times New Roman"/>
              </a:rPr>
              <a:t>a</a:t>
            </a:r>
            <a:r>
              <a:rPr lang="en-US" sz="1600" spc="-13" dirty="0">
                <a:latin typeface="Times New Roman"/>
                <a:cs typeface="Times New Roman"/>
              </a:rPr>
              <a:t> </a:t>
            </a:r>
            <a:r>
              <a:rPr lang="en-US" sz="1600" spc="13" dirty="0">
                <a:latin typeface="Times New Roman"/>
                <a:cs typeface="Times New Roman"/>
              </a:rPr>
              <a:t>private</a:t>
            </a:r>
            <a:r>
              <a:rPr lang="en-US" sz="1600" spc="-13" dirty="0">
                <a:latin typeface="Times New Roman"/>
                <a:cs typeface="Times New Roman"/>
              </a:rPr>
              <a:t> </a:t>
            </a:r>
            <a:r>
              <a:rPr lang="en-US" sz="1600" spc="13" dirty="0">
                <a:latin typeface="Times New Roman"/>
                <a:cs typeface="Times New Roman"/>
              </a:rPr>
              <a:t>placement</a:t>
            </a:r>
            <a:r>
              <a:rPr lang="en-US" sz="1600" spc="-13" dirty="0">
                <a:latin typeface="Times New Roman"/>
                <a:cs typeface="Times New Roman"/>
              </a:rPr>
              <a:t> </a:t>
            </a:r>
            <a:r>
              <a:rPr lang="en-US" sz="1600" dirty="0">
                <a:latin typeface="Times New Roman"/>
                <a:cs typeface="Times New Roman"/>
              </a:rPr>
              <a:t>basis</a:t>
            </a:r>
            <a:r>
              <a:rPr lang="en-US" sz="1600" spc="-19" dirty="0">
                <a:latin typeface="Times New Roman"/>
                <a:cs typeface="Times New Roman"/>
              </a:rPr>
              <a:t> </a:t>
            </a:r>
            <a:r>
              <a:rPr lang="en-US" sz="1600" spc="13" dirty="0">
                <a:latin typeface="Times New Roman"/>
                <a:cs typeface="Times New Roman"/>
              </a:rPr>
              <a:t>(including</a:t>
            </a:r>
            <a:r>
              <a:rPr lang="en-US" sz="1600" spc="-13" dirty="0">
                <a:latin typeface="Times New Roman"/>
                <a:cs typeface="Times New Roman"/>
              </a:rPr>
              <a:t> </a:t>
            </a:r>
            <a:r>
              <a:rPr lang="en-US" sz="1600" spc="13" dirty="0">
                <a:latin typeface="Times New Roman"/>
                <a:cs typeface="Times New Roman"/>
              </a:rPr>
              <a:t>accredited</a:t>
            </a:r>
            <a:r>
              <a:rPr lang="en-US" sz="1600" spc="-13" dirty="0">
                <a:latin typeface="Times New Roman"/>
                <a:cs typeface="Times New Roman"/>
              </a:rPr>
              <a:t> </a:t>
            </a:r>
            <a:r>
              <a:rPr lang="en-US" sz="1600" spc="13" dirty="0">
                <a:latin typeface="Times New Roman"/>
                <a:cs typeface="Times New Roman"/>
              </a:rPr>
              <a:t>investors)</a:t>
            </a:r>
            <a:r>
              <a:rPr lang="en-US" sz="1600" spc="-13" dirty="0">
                <a:latin typeface="Times New Roman"/>
                <a:cs typeface="Times New Roman"/>
              </a:rPr>
              <a:t> </a:t>
            </a:r>
            <a:r>
              <a:rPr lang="en-US" sz="1600" spc="13" dirty="0">
                <a:latin typeface="Times New Roman"/>
                <a:cs typeface="Times New Roman"/>
              </a:rPr>
              <a:t>and</a:t>
            </a:r>
            <a:r>
              <a:rPr lang="en-US" sz="1600" spc="-19" dirty="0">
                <a:latin typeface="Times New Roman"/>
                <a:cs typeface="Times New Roman"/>
              </a:rPr>
              <a:t> </a:t>
            </a:r>
            <a:r>
              <a:rPr lang="en-US" sz="1600" spc="13" dirty="0">
                <a:latin typeface="Times New Roman"/>
                <a:cs typeface="Times New Roman"/>
              </a:rPr>
              <a:t>shall</a:t>
            </a:r>
            <a:r>
              <a:rPr lang="en-US" sz="1600" spc="-13" dirty="0">
                <a:latin typeface="Times New Roman"/>
                <a:cs typeface="Times New Roman"/>
              </a:rPr>
              <a:t> </a:t>
            </a:r>
            <a:r>
              <a:rPr lang="en-US" sz="1600" spc="13" dirty="0">
                <a:latin typeface="Times New Roman"/>
                <a:cs typeface="Times New Roman"/>
              </a:rPr>
              <a:t>have</a:t>
            </a:r>
            <a:r>
              <a:rPr lang="en-US" sz="1600" spc="-13" dirty="0">
                <a:latin typeface="Times New Roman"/>
                <a:cs typeface="Times New Roman"/>
              </a:rPr>
              <a:t> </a:t>
            </a:r>
            <a:r>
              <a:rPr lang="en-US" sz="1600" dirty="0">
                <a:latin typeface="Times New Roman"/>
                <a:cs typeface="Times New Roman"/>
              </a:rPr>
              <a:t>less</a:t>
            </a:r>
            <a:r>
              <a:rPr lang="en-US" sz="1600" spc="-13" dirty="0">
                <a:latin typeface="Times New Roman"/>
                <a:cs typeface="Times New Roman"/>
              </a:rPr>
              <a:t> </a:t>
            </a:r>
            <a:r>
              <a:rPr lang="en-US" sz="1600" spc="13" dirty="0">
                <a:latin typeface="Times New Roman"/>
                <a:cs typeface="Times New Roman"/>
              </a:rPr>
              <a:t>than</a:t>
            </a:r>
            <a:r>
              <a:rPr lang="en-US" sz="1600" spc="-13" dirty="0">
                <a:latin typeface="Times New Roman"/>
                <a:cs typeface="Times New Roman"/>
              </a:rPr>
              <a:t> 1,000</a:t>
            </a:r>
            <a:r>
              <a:rPr lang="en-US" sz="1600" spc="643" dirty="0">
                <a:latin typeface="Times New Roman"/>
                <a:cs typeface="Times New Roman"/>
              </a:rPr>
              <a:t> </a:t>
            </a:r>
            <a:r>
              <a:rPr lang="en-US" sz="1600" spc="-13" dirty="0">
                <a:latin typeface="Times New Roman"/>
                <a:cs typeface="Times New Roman"/>
              </a:rPr>
              <a:t>investors</a:t>
            </a:r>
            <a:endParaRPr lang="en-US" sz="1600" dirty="0">
              <a:latin typeface="Times New Roman"/>
              <a:cs typeface="Times New Roman"/>
            </a:endParaRPr>
          </a:p>
          <a:p>
            <a:pPr marL="529757" marR="2578806" indent="-285750">
              <a:lnSpc>
                <a:spcPct val="114199"/>
              </a:lnSpc>
              <a:buFont typeface="Arial" panose="020B0604020202020204" pitchFamily="34" charset="0"/>
              <a:buChar char="•"/>
            </a:pPr>
            <a:r>
              <a:rPr lang="en-US" sz="1600" spc="-13" dirty="0">
                <a:latin typeface="Times New Roman"/>
                <a:cs typeface="Times New Roman"/>
              </a:rPr>
              <a:t>‘Green</a:t>
            </a:r>
            <a:r>
              <a:rPr lang="en-US" sz="1600" spc="13" dirty="0">
                <a:latin typeface="Times New Roman"/>
                <a:cs typeface="Times New Roman"/>
              </a:rPr>
              <a:t> </a:t>
            </a:r>
            <a:r>
              <a:rPr lang="en-US" sz="1600" dirty="0">
                <a:latin typeface="Times New Roman"/>
                <a:cs typeface="Times New Roman"/>
              </a:rPr>
              <a:t>channel’</a:t>
            </a:r>
            <a:r>
              <a:rPr lang="en-US" sz="1600" spc="19" dirty="0">
                <a:latin typeface="Times New Roman"/>
                <a:cs typeface="Times New Roman"/>
              </a:rPr>
              <a:t> </a:t>
            </a:r>
            <a:r>
              <a:rPr lang="en-US" sz="1600" spc="-25" dirty="0">
                <a:latin typeface="Times New Roman"/>
                <a:cs typeface="Times New Roman"/>
              </a:rPr>
              <a:t>if</a:t>
            </a:r>
            <a:r>
              <a:rPr lang="en-US" sz="1600" spc="19" dirty="0">
                <a:latin typeface="Times New Roman"/>
                <a:cs typeface="Times New Roman"/>
              </a:rPr>
              <a:t> </a:t>
            </a:r>
            <a:r>
              <a:rPr lang="en-US" sz="1600" dirty="0">
                <a:latin typeface="Times New Roman"/>
                <a:cs typeface="Times New Roman"/>
              </a:rPr>
              <a:t>subscription</a:t>
            </a:r>
            <a:r>
              <a:rPr lang="en-US" sz="1600" spc="19" dirty="0">
                <a:latin typeface="Times New Roman"/>
                <a:cs typeface="Times New Roman"/>
              </a:rPr>
              <a:t> </a:t>
            </a:r>
            <a:r>
              <a:rPr lang="en-US" sz="1600" dirty="0">
                <a:latin typeface="Times New Roman"/>
                <a:cs typeface="Times New Roman"/>
              </a:rPr>
              <a:t>is</a:t>
            </a:r>
            <a:r>
              <a:rPr lang="en-US" sz="1600" spc="13" dirty="0">
                <a:latin typeface="Times New Roman"/>
                <a:cs typeface="Times New Roman"/>
              </a:rPr>
              <a:t> </a:t>
            </a:r>
            <a:r>
              <a:rPr lang="en-US" sz="1600" dirty="0">
                <a:latin typeface="Times New Roman"/>
                <a:cs typeface="Times New Roman"/>
              </a:rPr>
              <a:t>to</a:t>
            </a:r>
            <a:r>
              <a:rPr lang="en-US" sz="1600" spc="19" dirty="0">
                <a:latin typeface="Times New Roman"/>
                <a:cs typeface="Times New Roman"/>
              </a:rPr>
              <a:t> </a:t>
            </a:r>
            <a:r>
              <a:rPr lang="en-US" sz="1600" dirty="0">
                <a:latin typeface="Times New Roman"/>
                <a:cs typeface="Times New Roman"/>
              </a:rPr>
              <a:t>be</a:t>
            </a:r>
            <a:r>
              <a:rPr lang="en-US" sz="1600" spc="19" dirty="0">
                <a:latin typeface="Times New Roman"/>
                <a:cs typeface="Times New Roman"/>
              </a:rPr>
              <a:t> </a:t>
            </a:r>
            <a:r>
              <a:rPr lang="en-US" sz="1600" dirty="0">
                <a:latin typeface="Times New Roman"/>
                <a:cs typeface="Times New Roman"/>
              </a:rPr>
              <a:t>raised</a:t>
            </a:r>
            <a:r>
              <a:rPr lang="en-US" sz="1600" spc="19" dirty="0">
                <a:latin typeface="Times New Roman"/>
                <a:cs typeface="Times New Roman"/>
              </a:rPr>
              <a:t> </a:t>
            </a:r>
            <a:r>
              <a:rPr lang="en-US" sz="1600" dirty="0">
                <a:latin typeface="Times New Roman"/>
                <a:cs typeface="Times New Roman"/>
              </a:rPr>
              <a:t>only</a:t>
            </a:r>
            <a:r>
              <a:rPr lang="en-US" sz="1600" spc="19" dirty="0">
                <a:latin typeface="Times New Roman"/>
                <a:cs typeface="Times New Roman"/>
              </a:rPr>
              <a:t> </a:t>
            </a:r>
            <a:r>
              <a:rPr lang="en-US" sz="1600" dirty="0">
                <a:latin typeface="Times New Roman"/>
                <a:cs typeface="Times New Roman"/>
              </a:rPr>
              <a:t>from</a:t>
            </a:r>
            <a:r>
              <a:rPr lang="en-US" sz="1600" spc="13" dirty="0">
                <a:latin typeface="Times New Roman"/>
                <a:cs typeface="Times New Roman"/>
              </a:rPr>
              <a:t> </a:t>
            </a:r>
            <a:r>
              <a:rPr lang="en-US" sz="1600" dirty="0">
                <a:latin typeface="Times New Roman"/>
                <a:cs typeface="Times New Roman"/>
              </a:rPr>
              <a:t>accredited</a:t>
            </a:r>
            <a:r>
              <a:rPr lang="en-US" sz="1600" spc="19" dirty="0">
                <a:latin typeface="Times New Roman"/>
                <a:cs typeface="Times New Roman"/>
              </a:rPr>
              <a:t> </a:t>
            </a:r>
            <a:r>
              <a:rPr lang="en-US" sz="1600" spc="-13" dirty="0">
                <a:latin typeface="Times New Roman"/>
                <a:cs typeface="Times New Roman"/>
              </a:rPr>
              <a:t>investors</a:t>
            </a:r>
          </a:p>
          <a:p>
            <a:pPr marL="529757" marR="2578806" indent="-285750">
              <a:lnSpc>
                <a:spcPct val="114199"/>
              </a:lnSpc>
              <a:buFont typeface="Arial" panose="020B0604020202020204" pitchFamily="34" charset="0"/>
              <a:buChar char="•"/>
            </a:pPr>
            <a:r>
              <a:rPr lang="en-US" sz="1600" dirty="0">
                <a:latin typeface="Times New Roman"/>
                <a:cs typeface="Times New Roman"/>
              </a:rPr>
              <a:t>Launched</a:t>
            </a:r>
            <a:r>
              <a:rPr lang="en-US" sz="1600" spc="-13" dirty="0">
                <a:latin typeface="Times New Roman"/>
                <a:cs typeface="Times New Roman"/>
              </a:rPr>
              <a:t> </a:t>
            </a:r>
            <a:r>
              <a:rPr lang="en-US" sz="1600" dirty="0">
                <a:latin typeface="Times New Roman"/>
                <a:cs typeface="Times New Roman"/>
              </a:rPr>
              <a:t>by</a:t>
            </a:r>
            <a:r>
              <a:rPr lang="en-US" sz="1600" spc="-6" dirty="0">
                <a:latin typeface="Times New Roman"/>
                <a:cs typeface="Times New Roman"/>
              </a:rPr>
              <a:t> </a:t>
            </a:r>
            <a:r>
              <a:rPr lang="en-US" sz="1600" dirty="0">
                <a:latin typeface="Times New Roman"/>
                <a:cs typeface="Times New Roman"/>
              </a:rPr>
              <a:t>Registered</a:t>
            </a:r>
            <a:r>
              <a:rPr lang="en-US" sz="1600" spc="-13" dirty="0">
                <a:latin typeface="Times New Roman"/>
                <a:cs typeface="Times New Roman"/>
              </a:rPr>
              <a:t> </a:t>
            </a:r>
            <a:r>
              <a:rPr lang="en-US" sz="1600" spc="-32" dirty="0">
                <a:latin typeface="Times New Roman"/>
                <a:cs typeface="Times New Roman"/>
              </a:rPr>
              <a:t>FME</a:t>
            </a:r>
          </a:p>
          <a:p>
            <a:pPr marL="16321">
              <a:spcBef>
                <a:spcPts val="701"/>
              </a:spcBef>
            </a:pPr>
            <a:r>
              <a:rPr lang="en-US" sz="1600" b="1" spc="-142" dirty="0">
                <a:latin typeface="Times New Roman"/>
                <a:cs typeface="Times New Roman"/>
              </a:rPr>
              <a:t>RETAIL</a:t>
            </a:r>
            <a:r>
              <a:rPr lang="en-US" sz="1600" b="1" spc="-19" dirty="0">
                <a:latin typeface="Times New Roman"/>
                <a:cs typeface="Times New Roman"/>
              </a:rPr>
              <a:t> </a:t>
            </a:r>
            <a:r>
              <a:rPr lang="en-US" sz="1600" b="1" spc="-13" dirty="0">
                <a:latin typeface="Times New Roman"/>
                <a:cs typeface="Times New Roman"/>
              </a:rPr>
              <a:t>SCHEME</a:t>
            </a:r>
            <a:endParaRPr lang="en-US" sz="1600" dirty="0">
              <a:latin typeface="Times New Roman"/>
              <a:cs typeface="Times New Roman"/>
            </a:endParaRPr>
          </a:p>
          <a:p>
            <a:pPr marL="528125" marR="6528" indent="-285750">
              <a:lnSpc>
                <a:spcPct val="111100"/>
              </a:lnSpc>
              <a:spcBef>
                <a:spcPts val="359"/>
              </a:spcBef>
              <a:buFont typeface="Arial" panose="020B0604020202020204" pitchFamily="34" charset="0"/>
              <a:buChar char="•"/>
            </a:pPr>
            <a:r>
              <a:rPr lang="en-US" sz="1600" spc="-192" dirty="0">
                <a:latin typeface="Times New Roman"/>
                <a:cs typeface="Times New Roman"/>
              </a:rPr>
              <a:t>A</a:t>
            </a:r>
            <a:r>
              <a:rPr lang="en-US" sz="1600" spc="58" dirty="0">
                <a:latin typeface="Times New Roman"/>
                <a:cs typeface="Times New Roman"/>
              </a:rPr>
              <a:t> </a:t>
            </a:r>
            <a:r>
              <a:rPr lang="en-US" sz="1600" dirty="0">
                <a:latin typeface="Times New Roman"/>
                <a:cs typeface="Times New Roman"/>
              </a:rPr>
              <a:t>minimum</a:t>
            </a:r>
            <a:r>
              <a:rPr lang="en-US" sz="1600" spc="64" dirty="0">
                <a:latin typeface="Times New Roman"/>
                <a:cs typeface="Times New Roman"/>
              </a:rPr>
              <a:t> </a:t>
            </a:r>
            <a:r>
              <a:rPr lang="en-US" sz="1600" dirty="0">
                <a:latin typeface="Times New Roman"/>
                <a:cs typeface="Times New Roman"/>
              </a:rPr>
              <a:t>of</a:t>
            </a:r>
            <a:r>
              <a:rPr lang="en-US" sz="1600" spc="64" dirty="0">
                <a:latin typeface="Times New Roman"/>
                <a:cs typeface="Times New Roman"/>
              </a:rPr>
              <a:t> </a:t>
            </a:r>
            <a:r>
              <a:rPr lang="en-US" sz="1600" dirty="0">
                <a:latin typeface="Times New Roman"/>
                <a:cs typeface="Times New Roman"/>
              </a:rPr>
              <a:t>20</a:t>
            </a:r>
            <a:r>
              <a:rPr lang="en-US" sz="1600" spc="58" dirty="0">
                <a:latin typeface="Times New Roman"/>
                <a:cs typeface="Times New Roman"/>
              </a:rPr>
              <a:t> </a:t>
            </a:r>
            <a:r>
              <a:rPr lang="en-US" sz="1600" dirty="0">
                <a:latin typeface="Times New Roman"/>
                <a:cs typeface="Times New Roman"/>
              </a:rPr>
              <a:t>investors,</a:t>
            </a:r>
            <a:r>
              <a:rPr lang="en-US" sz="1600" spc="64" dirty="0">
                <a:latin typeface="Times New Roman"/>
                <a:cs typeface="Times New Roman"/>
              </a:rPr>
              <a:t> </a:t>
            </a:r>
            <a:r>
              <a:rPr lang="en-US" sz="1600" dirty="0">
                <a:latin typeface="Times New Roman"/>
                <a:cs typeface="Times New Roman"/>
              </a:rPr>
              <a:t>ensuring</a:t>
            </a:r>
            <a:r>
              <a:rPr lang="en-US" sz="1600" spc="64" dirty="0">
                <a:latin typeface="Times New Roman"/>
                <a:cs typeface="Times New Roman"/>
              </a:rPr>
              <a:t> </a:t>
            </a:r>
            <a:r>
              <a:rPr lang="en-US" sz="1600" dirty="0">
                <a:latin typeface="Times New Roman"/>
                <a:cs typeface="Times New Roman"/>
              </a:rPr>
              <a:t>that</a:t>
            </a:r>
            <a:r>
              <a:rPr lang="en-US" sz="1600" spc="64" dirty="0">
                <a:latin typeface="Times New Roman"/>
                <a:cs typeface="Times New Roman"/>
              </a:rPr>
              <a:t> </a:t>
            </a:r>
            <a:r>
              <a:rPr lang="en-US" sz="1600" dirty="0">
                <a:latin typeface="Times New Roman"/>
                <a:cs typeface="Times New Roman"/>
              </a:rPr>
              <a:t>no</a:t>
            </a:r>
            <a:r>
              <a:rPr lang="en-US" sz="1600" spc="58" dirty="0">
                <a:latin typeface="Times New Roman"/>
                <a:cs typeface="Times New Roman"/>
              </a:rPr>
              <a:t> </a:t>
            </a:r>
            <a:r>
              <a:rPr lang="en-US" sz="1600" dirty="0">
                <a:latin typeface="Times New Roman"/>
                <a:cs typeface="Times New Roman"/>
              </a:rPr>
              <a:t>single</a:t>
            </a:r>
            <a:r>
              <a:rPr lang="en-US" sz="1600" spc="64" dirty="0">
                <a:latin typeface="Times New Roman"/>
                <a:cs typeface="Times New Roman"/>
              </a:rPr>
              <a:t> </a:t>
            </a:r>
            <a:r>
              <a:rPr lang="en-US" sz="1600" dirty="0">
                <a:latin typeface="Times New Roman"/>
                <a:cs typeface="Times New Roman"/>
              </a:rPr>
              <a:t>investor</a:t>
            </a:r>
            <a:r>
              <a:rPr lang="en-US" sz="1600" spc="64" dirty="0">
                <a:latin typeface="Times New Roman"/>
                <a:cs typeface="Times New Roman"/>
              </a:rPr>
              <a:t> </a:t>
            </a:r>
            <a:r>
              <a:rPr lang="en-US" sz="1600" dirty="0">
                <a:latin typeface="Times New Roman"/>
                <a:cs typeface="Times New Roman"/>
              </a:rPr>
              <a:t>contributes</a:t>
            </a:r>
            <a:r>
              <a:rPr lang="en-US" sz="1600" spc="58" dirty="0">
                <a:latin typeface="Times New Roman"/>
                <a:cs typeface="Times New Roman"/>
              </a:rPr>
              <a:t> </a:t>
            </a:r>
            <a:r>
              <a:rPr lang="en-US" sz="1600" dirty="0">
                <a:latin typeface="Times New Roman"/>
                <a:cs typeface="Times New Roman"/>
              </a:rPr>
              <a:t>more</a:t>
            </a:r>
            <a:r>
              <a:rPr lang="en-US" sz="1600" spc="64" dirty="0">
                <a:latin typeface="Times New Roman"/>
                <a:cs typeface="Times New Roman"/>
              </a:rPr>
              <a:t> </a:t>
            </a:r>
            <a:r>
              <a:rPr lang="en-US" sz="1600" dirty="0">
                <a:latin typeface="Times New Roman"/>
                <a:cs typeface="Times New Roman"/>
              </a:rPr>
              <a:t>than</a:t>
            </a:r>
            <a:r>
              <a:rPr lang="en-US" sz="1600" spc="64" dirty="0">
                <a:latin typeface="Times New Roman"/>
                <a:cs typeface="Times New Roman"/>
              </a:rPr>
              <a:t> </a:t>
            </a:r>
            <a:r>
              <a:rPr lang="en-US" sz="1600" spc="-58" dirty="0">
                <a:latin typeface="Times New Roman"/>
                <a:cs typeface="Times New Roman"/>
              </a:rPr>
              <a:t>25%</a:t>
            </a:r>
            <a:r>
              <a:rPr lang="en-US" sz="1600" spc="64" dirty="0">
                <a:latin typeface="Times New Roman"/>
                <a:cs typeface="Times New Roman"/>
              </a:rPr>
              <a:t> </a:t>
            </a:r>
            <a:r>
              <a:rPr lang="en-US" sz="1600" dirty="0">
                <a:latin typeface="Times New Roman"/>
                <a:cs typeface="Times New Roman"/>
              </a:rPr>
              <a:t>of</a:t>
            </a:r>
            <a:r>
              <a:rPr lang="en-US" sz="1600" spc="58" dirty="0">
                <a:latin typeface="Times New Roman"/>
                <a:cs typeface="Times New Roman"/>
              </a:rPr>
              <a:t> </a:t>
            </a:r>
            <a:r>
              <a:rPr lang="en-US" sz="1600" dirty="0">
                <a:latin typeface="Times New Roman"/>
                <a:cs typeface="Times New Roman"/>
              </a:rPr>
              <a:t>the</a:t>
            </a:r>
            <a:r>
              <a:rPr lang="en-US" sz="1600" spc="64" dirty="0">
                <a:latin typeface="Times New Roman"/>
                <a:cs typeface="Times New Roman"/>
              </a:rPr>
              <a:t> </a:t>
            </a:r>
            <a:r>
              <a:rPr lang="en-US" sz="1600" dirty="0">
                <a:latin typeface="Times New Roman"/>
                <a:cs typeface="Times New Roman"/>
              </a:rPr>
              <a:t>total</a:t>
            </a:r>
            <a:r>
              <a:rPr lang="en-US" sz="1600" spc="64" dirty="0">
                <a:latin typeface="Times New Roman"/>
                <a:cs typeface="Times New Roman"/>
              </a:rPr>
              <a:t> </a:t>
            </a:r>
            <a:r>
              <a:rPr lang="en-US" sz="1600" dirty="0">
                <a:latin typeface="Times New Roman"/>
                <a:cs typeface="Times New Roman"/>
              </a:rPr>
              <a:t>capital.</a:t>
            </a:r>
            <a:r>
              <a:rPr lang="en-US" sz="1600" spc="58" dirty="0">
                <a:latin typeface="Times New Roman"/>
                <a:cs typeface="Times New Roman"/>
              </a:rPr>
              <a:t> </a:t>
            </a:r>
            <a:r>
              <a:rPr lang="en-US" sz="1600" spc="-13" dirty="0">
                <a:latin typeface="Times New Roman"/>
                <a:cs typeface="Times New Roman"/>
              </a:rPr>
              <a:t>There </a:t>
            </a:r>
            <a:r>
              <a:rPr lang="en-US" sz="1600" dirty="0">
                <a:latin typeface="Times New Roman"/>
                <a:cs typeface="Times New Roman"/>
              </a:rPr>
              <a:t>are</a:t>
            </a:r>
            <a:r>
              <a:rPr lang="en-US" sz="1600" spc="-25" dirty="0">
                <a:latin typeface="Times New Roman"/>
                <a:cs typeface="Times New Roman"/>
              </a:rPr>
              <a:t> </a:t>
            </a:r>
            <a:r>
              <a:rPr lang="en-US" sz="1600" dirty="0">
                <a:latin typeface="Times New Roman"/>
                <a:cs typeface="Times New Roman"/>
              </a:rPr>
              <a:t>no</a:t>
            </a:r>
            <a:r>
              <a:rPr lang="en-US" sz="1600" spc="-19" dirty="0">
                <a:latin typeface="Times New Roman"/>
                <a:cs typeface="Times New Roman"/>
              </a:rPr>
              <a:t> </a:t>
            </a:r>
            <a:r>
              <a:rPr lang="en-US" sz="1600" dirty="0">
                <a:latin typeface="Times New Roman"/>
                <a:cs typeface="Times New Roman"/>
              </a:rPr>
              <a:t>restrictions</a:t>
            </a:r>
            <a:r>
              <a:rPr lang="en-US" sz="1600" spc="-19" dirty="0">
                <a:latin typeface="Times New Roman"/>
                <a:cs typeface="Times New Roman"/>
              </a:rPr>
              <a:t> </a:t>
            </a:r>
            <a:r>
              <a:rPr lang="en-US" sz="1600" dirty="0">
                <a:latin typeface="Times New Roman"/>
                <a:cs typeface="Times New Roman"/>
              </a:rPr>
              <a:t>on</a:t>
            </a:r>
            <a:r>
              <a:rPr lang="en-US" sz="1600" spc="-19" dirty="0">
                <a:latin typeface="Times New Roman"/>
                <a:cs typeface="Times New Roman"/>
              </a:rPr>
              <a:t> </a:t>
            </a:r>
            <a:r>
              <a:rPr lang="en-US" sz="1600" dirty="0">
                <a:latin typeface="Times New Roman"/>
                <a:cs typeface="Times New Roman"/>
              </a:rPr>
              <a:t>the</a:t>
            </a:r>
            <a:r>
              <a:rPr lang="en-US" sz="1600" spc="-25" dirty="0">
                <a:latin typeface="Times New Roman"/>
                <a:cs typeface="Times New Roman"/>
              </a:rPr>
              <a:t> </a:t>
            </a:r>
            <a:r>
              <a:rPr lang="en-US" sz="1600" dirty="0">
                <a:latin typeface="Times New Roman"/>
                <a:cs typeface="Times New Roman"/>
              </a:rPr>
              <a:t>maximum</a:t>
            </a:r>
            <a:r>
              <a:rPr lang="en-US" sz="1600" spc="-19" dirty="0">
                <a:latin typeface="Times New Roman"/>
                <a:cs typeface="Times New Roman"/>
              </a:rPr>
              <a:t> </a:t>
            </a:r>
            <a:r>
              <a:rPr lang="en-US" sz="1600" dirty="0">
                <a:latin typeface="Times New Roman"/>
                <a:cs typeface="Times New Roman"/>
              </a:rPr>
              <a:t>capital</a:t>
            </a:r>
            <a:r>
              <a:rPr lang="en-US" sz="1600" spc="-19" dirty="0">
                <a:latin typeface="Times New Roman"/>
                <a:cs typeface="Times New Roman"/>
              </a:rPr>
              <a:t> </a:t>
            </a:r>
            <a:r>
              <a:rPr lang="en-US" sz="1600" spc="-13" dirty="0">
                <a:latin typeface="Times New Roman"/>
                <a:cs typeface="Times New Roman"/>
              </a:rPr>
              <a:t>limit.</a:t>
            </a:r>
            <a:endParaRPr lang="en-US" sz="1600" dirty="0">
              <a:latin typeface="Times New Roman"/>
              <a:cs typeface="Times New Roman"/>
            </a:endParaRPr>
          </a:p>
          <a:p>
            <a:pPr marL="528125" marR="3485467" indent="-285750">
              <a:lnSpc>
                <a:spcPct val="111100"/>
              </a:lnSpc>
              <a:buFont typeface="Arial" panose="020B0604020202020204" pitchFamily="34" charset="0"/>
              <a:buChar char="•"/>
            </a:pPr>
            <a:r>
              <a:rPr lang="en-US" sz="1600" spc="-13" dirty="0">
                <a:latin typeface="Times New Roman"/>
                <a:cs typeface="Times New Roman"/>
              </a:rPr>
              <a:t>Schemes</a:t>
            </a:r>
            <a:r>
              <a:rPr lang="en-US" sz="1600" spc="-52" dirty="0">
                <a:latin typeface="Times New Roman"/>
                <a:cs typeface="Times New Roman"/>
              </a:rPr>
              <a:t> </a:t>
            </a:r>
            <a:r>
              <a:rPr lang="en-US" sz="1600" spc="-13" dirty="0">
                <a:latin typeface="Times New Roman"/>
                <a:cs typeface="Times New Roman"/>
              </a:rPr>
              <a:t>offered</a:t>
            </a:r>
            <a:r>
              <a:rPr lang="en-US" sz="1600" spc="-52" dirty="0">
                <a:latin typeface="Times New Roman"/>
                <a:cs typeface="Times New Roman"/>
              </a:rPr>
              <a:t> </a:t>
            </a:r>
            <a:r>
              <a:rPr lang="en-US" sz="1600" dirty="0">
                <a:latin typeface="Times New Roman"/>
                <a:cs typeface="Times New Roman"/>
              </a:rPr>
              <a:t>to</a:t>
            </a:r>
            <a:r>
              <a:rPr lang="en-US" sz="1600" spc="-52" dirty="0">
                <a:latin typeface="Times New Roman"/>
                <a:cs typeface="Times New Roman"/>
              </a:rPr>
              <a:t> </a:t>
            </a:r>
            <a:r>
              <a:rPr lang="en-US" sz="1600" spc="-13" dirty="0">
                <a:latin typeface="Times New Roman"/>
                <a:cs typeface="Times New Roman"/>
              </a:rPr>
              <a:t>all</a:t>
            </a:r>
            <a:r>
              <a:rPr lang="en-US" sz="1600" spc="-52" dirty="0">
                <a:latin typeface="Times New Roman"/>
                <a:cs typeface="Times New Roman"/>
              </a:rPr>
              <a:t> </a:t>
            </a:r>
            <a:r>
              <a:rPr lang="en-US" sz="1600" dirty="0">
                <a:latin typeface="Times New Roman"/>
                <a:cs typeface="Times New Roman"/>
              </a:rPr>
              <a:t>investors</a:t>
            </a:r>
            <a:r>
              <a:rPr lang="en-US" sz="1600" spc="-45" dirty="0">
                <a:latin typeface="Times New Roman"/>
                <a:cs typeface="Times New Roman"/>
              </a:rPr>
              <a:t> </a:t>
            </a:r>
            <a:r>
              <a:rPr lang="en-US" sz="1600" dirty="0">
                <a:latin typeface="Times New Roman"/>
                <a:cs typeface="Times New Roman"/>
              </a:rPr>
              <a:t>including</a:t>
            </a:r>
            <a:r>
              <a:rPr lang="en-US" sz="1600" spc="-52" dirty="0">
                <a:latin typeface="Times New Roman"/>
                <a:cs typeface="Times New Roman"/>
              </a:rPr>
              <a:t> </a:t>
            </a:r>
            <a:r>
              <a:rPr lang="en-US" sz="1600" dirty="0">
                <a:latin typeface="Times New Roman"/>
                <a:cs typeface="Times New Roman"/>
              </a:rPr>
              <a:t>retail</a:t>
            </a:r>
            <a:r>
              <a:rPr lang="en-US" sz="1600" spc="-52" dirty="0">
                <a:latin typeface="Times New Roman"/>
                <a:cs typeface="Times New Roman"/>
              </a:rPr>
              <a:t> </a:t>
            </a:r>
            <a:r>
              <a:rPr lang="en-US" sz="1600" spc="-13" dirty="0">
                <a:latin typeface="Times New Roman"/>
                <a:cs typeface="Times New Roman"/>
              </a:rPr>
              <a:t>investors Schemes</a:t>
            </a:r>
            <a:r>
              <a:rPr lang="en-US" sz="1600" spc="-71" dirty="0">
                <a:latin typeface="Times New Roman"/>
                <a:cs typeface="Times New Roman"/>
              </a:rPr>
              <a:t> </a:t>
            </a:r>
            <a:r>
              <a:rPr lang="en-US" sz="1600" dirty="0">
                <a:latin typeface="Times New Roman"/>
                <a:cs typeface="Times New Roman"/>
              </a:rPr>
              <a:t>can</a:t>
            </a:r>
            <a:r>
              <a:rPr lang="en-US" sz="1600" spc="-64" dirty="0">
                <a:latin typeface="Times New Roman"/>
                <a:cs typeface="Times New Roman"/>
              </a:rPr>
              <a:t> </a:t>
            </a:r>
            <a:r>
              <a:rPr lang="en-US" sz="1600" spc="-32" dirty="0">
                <a:latin typeface="Times New Roman"/>
                <a:cs typeface="Times New Roman"/>
              </a:rPr>
              <a:t>be:</a:t>
            </a:r>
            <a:endParaRPr lang="en-US" sz="1600" dirty="0">
              <a:latin typeface="Times New Roman"/>
              <a:cs typeface="Times New Roman"/>
            </a:endParaRPr>
          </a:p>
          <a:p>
            <a:pPr marL="985325" marR="3485467" lvl="1" indent="-285750">
              <a:lnSpc>
                <a:spcPct val="111100"/>
              </a:lnSpc>
              <a:buFont typeface="Arial" panose="020B0604020202020204" pitchFamily="34" charset="0"/>
              <a:buChar char="•"/>
            </a:pPr>
            <a:r>
              <a:rPr lang="en-US" sz="1600" spc="-13" dirty="0">
                <a:latin typeface="Times New Roman"/>
                <a:cs typeface="Times New Roman"/>
              </a:rPr>
              <a:t>filed</a:t>
            </a:r>
            <a:r>
              <a:rPr lang="en-US" sz="1600" spc="-45" dirty="0">
                <a:latin typeface="Times New Roman"/>
                <a:cs typeface="Times New Roman"/>
              </a:rPr>
              <a:t> </a:t>
            </a:r>
            <a:r>
              <a:rPr lang="en-US" sz="1600" dirty="0">
                <a:latin typeface="Times New Roman"/>
                <a:cs typeface="Times New Roman"/>
              </a:rPr>
              <a:t>with</a:t>
            </a:r>
            <a:r>
              <a:rPr lang="en-US" sz="1600" spc="-38" dirty="0">
                <a:latin typeface="Times New Roman"/>
                <a:cs typeface="Times New Roman"/>
              </a:rPr>
              <a:t> </a:t>
            </a:r>
            <a:r>
              <a:rPr lang="en-US" sz="1600" dirty="0">
                <a:latin typeface="Times New Roman"/>
                <a:cs typeface="Times New Roman"/>
              </a:rPr>
              <a:t>regulator</a:t>
            </a:r>
            <a:r>
              <a:rPr lang="en-US" sz="1600" spc="-38" dirty="0">
                <a:latin typeface="Times New Roman"/>
                <a:cs typeface="Times New Roman"/>
              </a:rPr>
              <a:t> </a:t>
            </a:r>
            <a:r>
              <a:rPr lang="en-US" sz="1600" spc="-13" dirty="0">
                <a:latin typeface="Times New Roman"/>
                <a:cs typeface="Times New Roman"/>
              </a:rPr>
              <a:t>only</a:t>
            </a:r>
            <a:r>
              <a:rPr lang="en-US" sz="1600" spc="-38" dirty="0">
                <a:latin typeface="Times New Roman"/>
                <a:cs typeface="Times New Roman"/>
              </a:rPr>
              <a:t> </a:t>
            </a:r>
            <a:r>
              <a:rPr lang="en-US" sz="1600" dirty="0">
                <a:latin typeface="Times New Roman"/>
                <a:cs typeface="Times New Roman"/>
              </a:rPr>
              <a:t>after</a:t>
            </a:r>
            <a:r>
              <a:rPr lang="en-US" sz="1600" spc="-45" dirty="0">
                <a:latin typeface="Times New Roman"/>
                <a:cs typeface="Times New Roman"/>
              </a:rPr>
              <a:t> </a:t>
            </a:r>
            <a:r>
              <a:rPr lang="en-US" sz="1600" dirty="0">
                <a:latin typeface="Times New Roman"/>
                <a:cs typeface="Times New Roman"/>
              </a:rPr>
              <a:t>approval</a:t>
            </a:r>
            <a:r>
              <a:rPr lang="en-US" sz="1600" spc="-38" dirty="0">
                <a:latin typeface="Times New Roman"/>
                <a:cs typeface="Times New Roman"/>
              </a:rPr>
              <a:t> </a:t>
            </a:r>
            <a:r>
              <a:rPr lang="en-US" sz="1600" dirty="0">
                <a:latin typeface="Times New Roman"/>
                <a:cs typeface="Times New Roman"/>
              </a:rPr>
              <a:t>from</a:t>
            </a:r>
            <a:r>
              <a:rPr lang="en-US" sz="1600" spc="-38" dirty="0">
                <a:latin typeface="Times New Roman"/>
                <a:cs typeface="Times New Roman"/>
              </a:rPr>
              <a:t> </a:t>
            </a:r>
            <a:r>
              <a:rPr lang="en-US" sz="1600" spc="-13" dirty="0">
                <a:latin typeface="Times New Roman"/>
                <a:cs typeface="Times New Roman"/>
              </a:rPr>
              <a:t>fiduciaries:</a:t>
            </a:r>
          </a:p>
          <a:p>
            <a:pPr marL="985325" marR="3485467" lvl="1" indent="-285750">
              <a:lnSpc>
                <a:spcPct val="111100"/>
              </a:lnSpc>
              <a:buFont typeface="Arial" panose="020B0604020202020204" pitchFamily="34" charset="0"/>
              <a:buChar char="•"/>
            </a:pPr>
            <a:r>
              <a:rPr lang="en-US" sz="1600" dirty="0">
                <a:latin typeface="Times New Roman"/>
                <a:cs typeface="Times New Roman"/>
              </a:rPr>
              <a:t>launched</a:t>
            </a:r>
            <a:r>
              <a:rPr lang="en-US" sz="1600" spc="-25" dirty="0">
                <a:latin typeface="Times New Roman"/>
                <a:cs typeface="Times New Roman"/>
              </a:rPr>
              <a:t> </a:t>
            </a:r>
            <a:r>
              <a:rPr lang="en-US" sz="1600" spc="-13" dirty="0">
                <a:latin typeface="Times New Roman"/>
                <a:cs typeface="Times New Roman"/>
              </a:rPr>
              <a:t>only</a:t>
            </a:r>
            <a:r>
              <a:rPr lang="en-US" sz="1600" spc="-25" dirty="0">
                <a:latin typeface="Times New Roman"/>
                <a:cs typeface="Times New Roman"/>
              </a:rPr>
              <a:t> </a:t>
            </a:r>
            <a:r>
              <a:rPr lang="en-US" sz="1600" dirty="0">
                <a:latin typeface="Times New Roman"/>
                <a:cs typeface="Times New Roman"/>
              </a:rPr>
              <a:t>after</a:t>
            </a:r>
            <a:r>
              <a:rPr lang="en-US" sz="1600" spc="-19" dirty="0">
                <a:latin typeface="Times New Roman"/>
                <a:cs typeface="Times New Roman"/>
              </a:rPr>
              <a:t> </a:t>
            </a:r>
            <a:r>
              <a:rPr lang="en-US" sz="1600" dirty="0">
                <a:latin typeface="Times New Roman"/>
                <a:cs typeface="Times New Roman"/>
              </a:rPr>
              <a:t>incorporating</a:t>
            </a:r>
            <a:r>
              <a:rPr lang="en-US" sz="1600" spc="-25" dirty="0">
                <a:latin typeface="Times New Roman"/>
                <a:cs typeface="Times New Roman"/>
              </a:rPr>
              <a:t> </a:t>
            </a:r>
            <a:r>
              <a:rPr lang="en-US" sz="1600" spc="-13" dirty="0">
                <a:latin typeface="Times New Roman"/>
                <a:cs typeface="Times New Roman"/>
              </a:rPr>
              <a:t>all</a:t>
            </a:r>
            <a:r>
              <a:rPr lang="en-US" sz="1600" spc="-19" dirty="0">
                <a:latin typeface="Times New Roman"/>
                <a:cs typeface="Times New Roman"/>
              </a:rPr>
              <a:t> </a:t>
            </a:r>
            <a:r>
              <a:rPr lang="en-US" sz="1600" dirty="0">
                <a:latin typeface="Times New Roman"/>
                <a:cs typeface="Times New Roman"/>
              </a:rPr>
              <a:t>comments</a:t>
            </a:r>
            <a:r>
              <a:rPr lang="en-US" sz="1600" spc="-25" dirty="0">
                <a:latin typeface="Times New Roman"/>
                <a:cs typeface="Times New Roman"/>
              </a:rPr>
              <a:t> </a:t>
            </a:r>
            <a:r>
              <a:rPr lang="en-US" sz="1600" dirty="0">
                <a:latin typeface="Times New Roman"/>
                <a:cs typeface="Times New Roman"/>
              </a:rPr>
              <a:t>from</a:t>
            </a:r>
            <a:r>
              <a:rPr lang="en-US" sz="1600" spc="-19" dirty="0">
                <a:latin typeface="Times New Roman"/>
                <a:cs typeface="Times New Roman"/>
              </a:rPr>
              <a:t> </a:t>
            </a:r>
            <a:r>
              <a:rPr lang="en-US" sz="1600" dirty="0">
                <a:latin typeface="Times New Roman"/>
                <a:cs typeface="Times New Roman"/>
              </a:rPr>
              <a:t>regulator</a:t>
            </a:r>
            <a:r>
              <a:rPr lang="en-US" sz="1600" spc="-25" dirty="0">
                <a:latin typeface="Times New Roman"/>
                <a:cs typeface="Times New Roman"/>
              </a:rPr>
              <a:t> </a:t>
            </a:r>
            <a:r>
              <a:rPr lang="en-US" sz="1600" dirty="0">
                <a:latin typeface="Times New Roman"/>
                <a:cs typeface="Times New Roman"/>
              </a:rPr>
              <a:t>in</a:t>
            </a:r>
            <a:r>
              <a:rPr lang="en-US" sz="1600" spc="-25" dirty="0">
                <a:latin typeface="Times New Roman"/>
                <a:cs typeface="Times New Roman"/>
              </a:rPr>
              <a:t> </a:t>
            </a:r>
            <a:r>
              <a:rPr lang="en-US" sz="1600" dirty="0">
                <a:latin typeface="Times New Roman"/>
                <a:cs typeface="Times New Roman"/>
              </a:rPr>
              <a:t>the</a:t>
            </a:r>
            <a:r>
              <a:rPr lang="en-US" sz="1600" spc="-19" dirty="0">
                <a:latin typeface="Times New Roman"/>
                <a:cs typeface="Times New Roman"/>
              </a:rPr>
              <a:t> </a:t>
            </a:r>
            <a:r>
              <a:rPr lang="en-US" sz="1600" spc="-25" dirty="0">
                <a:latin typeface="Times New Roman"/>
                <a:cs typeface="Times New Roman"/>
              </a:rPr>
              <a:t>offer </a:t>
            </a:r>
            <a:r>
              <a:rPr lang="en-US" sz="1600" spc="-13" dirty="0">
                <a:latin typeface="Times New Roman"/>
                <a:cs typeface="Times New Roman"/>
              </a:rPr>
              <a:t>document</a:t>
            </a:r>
          </a:p>
          <a:p>
            <a:pPr marL="528125" marR="3485467" indent="-285750">
              <a:lnSpc>
                <a:spcPct val="111100"/>
              </a:lnSpc>
              <a:buFont typeface="Arial" panose="020B0604020202020204" pitchFamily="34" charset="0"/>
              <a:buChar char="•"/>
            </a:pPr>
            <a:r>
              <a:rPr lang="en-US" sz="1600" dirty="0">
                <a:latin typeface="Times New Roman"/>
                <a:cs typeface="Times New Roman"/>
              </a:rPr>
              <a:t>Launched</a:t>
            </a:r>
            <a:r>
              <a:rPr lang="en-US" sz="1600" spc="-58" dirty="0">
                <a:latin typeface="Times New Roman"/>
                <a:cs typeface="Times New Roman"/>
              </a:rPr>
              <a:t> </a:t>
            </a:r>
            <a:r>
              <a:rPr lang="en-US" sz="1600" spc="-25" dirty="0">
                <a:latin typeface="Times New Roman"/>
                <a:cs typeface="Times New Roman"/>
              </a:rPr>
              <a:t>by</a:t>
            </a:r>
            <a:r>
              <a:rPr lang="en-US" sz="1600" spc="-58" dirty="0">
                <a:latin typeface="Times New Roman"/>
                <a:cs typeface="Times New Roman"/>
              </a:rPr>
              <a:t> </a:t>
            </a:r>
            <a:r>
              <a:rPr lang="en-US" sz="1600" spc="-13" dirty="0">
                <a:latin typeface="Times New Roman"/>
                <a:cs typeface="Times New Roman"/>
              </a:rPr>
              <a:t>Registered</a:t>
            </a:r>
            <a:r>
              <a:rPr lang="en-US" sz="1600" spc="-58" dirty="0">
                <a:latin typeface="Times New Roman"/>
                <a:cs typeface="Times New Roman"/>
              </a:rPr>
              <a:t> </a:t>
            </a:r>
            <a:r>
              <a:rPr lang="en-US" sz="1600" spc="-90" dirty="0">
                <a:latin typeface="Times New Roman"/>
                <a:cs typeface="Times New Roman"/>
              </a:rPr>
              <a:t>FME</a:t>
            </a:r>
            <a:r>
              <a:rPr lang="en-US" sz="1600" spc="-58" dirty="0">
                <a:latin typeface="Times New Roman"/>
                <a:cs typeface="Times New Roman"/>
              </a:rPr>
              <a:t> </a:t>
            </a:r>
            <a:r>
              <a:rPr lang="en-US" sz="1600" spc="-13" dirty="0">
                <a:latin typeface="Times New Roman"/>
                <a:cs typeface="Times New Roman"/>
              </a:rPr>
              <a:t>(Retail)</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35BCF7A7-2A2C-27A2-C6A7-216C933F042C}"/>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C267E435-1F60-5979-E350-5F338019DF1D}"/>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6C99B088-4D30-C329-CB3E-40D9F2EBD5A7}"/>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48</a:t>
            </a:fld>
            <a:endParaRPr lang="en-US" altLang="en-US" dirty="0">
              <a:solidFill>
                <a:srgbClr val="000000"/>
              </a:solidFill>
            </a:endParaRPr>
          </a:p>
        </p:txBody>
      </p:sp>
    </p:spTree>
    <p:extLst>
      <p:ext uri="{BB962C8B-B14F-4D97-AF65-F5344CB8AC3E}">
        <p14:creationId xmlns:p14="http://schemas.microsoft.com/office/powerpoint/2010/main" val="12404907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D5C0E-2B0C-1DC8-1995-6CEA6F1A903A}"/>
            </a:ext>
          </a:extLst>
        </p:cNvPr>
        <p:cNvGrpSpPr/>
        <p:nvPr/>
      </p:nvGrpSpPr>
      <p:grpSpPr>
        <a:xfrm>
          <a:off x="0" y="0"/>
          <a:ext cx="0" cy="0"/>
          <a:chOff x="0" y="0"/>
          <a:chExt cx="0" cy="0"/>
        </a:xfrm>
      </p:grpSpPr>
      <p:sp>
        <p:nvSpPr>
          <p:cNvPr id="7" name="object 7">
            <a:extLst>
              <a:ext uri="{FF2B5EF4-FFF2-40B4-BE49-F238E27FC236}">
                <a16:creationId xmlns:a16="http://schemas.microsoft.com/office/drawing/2014/main" id="{604DB511-BB72-648C-0119-7186FCB769F8}"/>
              </a:ext>
            </a:extLst>
          </p:cNvPr>
          <p:cNvSpPr txBox="1"/>
          <p:nvPr/>
        </p:nvSpPr>
        <p:spPr>
          <a:xfrm>
            <a:off x="1061032" y="561848"/>
            <a:ext cx="5034968" cy="447368"/>
          </a:xfrm>
          <a:prstGeom prst="rect">
            <a:avLst/>
          </a:prstGeom>
        </p:spPr>
        <p:txBody>
          <a:bodyPr vert="horz" wrap="square" lIns="0" tIns="16321" rIns="0" bIns="0" rtlCol="0">
            <a:spAutoFit/>
          </a:bodyPr>
          <a:lstStyle/>
          <a:p>
            <a:pPr marL="16321">
              <a:spcBef>
                <a:spcPts val="129"/>
              </a:spcBef>
            </a:pPr>
            <a:r>
              <a:rPr sz="2800" b="1" spc="-13" dirty="0">
                <a:solidFill>
                  <a:srgbClr val="EB8B00"/>
                </a:solidFill>
                <a:latin typeface="Times New Roman"/>
                <a:cs typeface="Times New Roman"/>
              </a:rPr>
              <a:t>Construct of the regulations</a:t>
            </a:r>
          </a:p>
        </p:txBody>
      </p:sp>
      <p:grpSp>
        <p:nvGrpSpPr>
          <p:cNvPr id="9" name="Group 8">
            <a:extLst>
              <a:ext uri="{FF2B5EF4-FFF2-40B4-BE49-F238E27FC236}">
                <a16:creationId xmlns:a16="http://schemas.microsoft.com/office/drawing/2014/main" id="{559FFAC3-6A86-9AA8-4D9A-A3A134D488F4}"/>
              </a:ext>
            </a:extLst>
          </p:cNvPr>
          <p:cNvGrpSpPr/>
          <p:nvPr/>
        </p:nvGrpSpPr>
        <p:grpSpPr>
          <a:xfrm>
            <a:off x="1082666" y="1296624"/>
            <a:ext cx="9925910" cy="4551142"/>
            <a:chOff x="1493212" y="1296624"/>
            <a:chExt cx="9925910" cy="4551142"/>
          </a:xfrm>
        </p:grpSpPr>
        <p:sp>
          <p:nvSpPr>
            <p:cNvPr id="35" name="object 35">
              <a:extLst>
                <a:ext uri="{FF2B5EF4-FFF2-40B4-BE49-F238E27FC236}">
                  <a16:creationId xmlns:a16="http://schemas.microsoft.com/office/drawing/2014/main" id="{FCFF3349-59BA-EF0C-E4B5-65124730AF21}"/>
                </a:ext>
              </a:extLst>
            </p:cNvPr>
            <p:cNvSpPr txBox="1"/>
            <p:nvPr/>
          </p:nvSpPr>
          <p:spPr>
            <a:xfrm>
              <a:off x="8138328" y="1655796"/>
              <a:ext cx="3280794" cy="1244509"/>
            </a:xfrm>
            <a:prstGeom prst="rect">
              <a:avLst/>
            </a:prstGeom>
          </p:spPr>
          <p:txBody>
            <a:bodyPr vert="horz" wrap="square" lIns="0" tIns="16321" rIns="0" bIns="0" rtlCol="0">
              <a:spAutoFit/>
            </a:bodyPr>
            <a:lstStyle/>
            <a:p>
              <a:pPr marL="302071" marR="120780" indent="-285750">
                <a:lnSpc>
                  <a:spcPct val="112500"/>
                </a:lnSpc>
                <a:spcBef>
                  <a:spcPts val="129"/>
                </a:spcBef>
                <a:buFont typeface="Arial" panose="020B0604020202020204" pitchFamily="34" charset="0"/>
                <a:buChar char="•"/>
              </a:pPr>
              <a:r>
                <a:rPr spc="-25" dirty="0">
                  <a:solidFill>
                    <a:srgbClr val="151515"/>
                  </a:solidFill>
                  <a:latin typeface="Times New Roman"/>
                  <a:cs typeface="Times New Roman"/>
                </a:rPr>
                <a:t>Venture</a:t>
              </a:r>
              <a:r>
                <a:rPr dirty="0">
                  <a:solidFill>
                    <a:srgbClr val="151515"/>
                  </a:solidFill>
                  <a:latin typeface="Times New Roman"/>
                  <a:cs typeface="Times New Roman"/>
                </a:rPr>
                <a:t> </a:t>
              </a:r>
              <a:r>
                <a:rPr spc="-13" dirty="0">
                  <a:solidFill>
                    <a:srgbClr val="151515"/>
                  </a:solidFill>
                  <a:latin typeface="Times New Roman"/>
                  <a:cs typeface="Times New Roman"/>
                </a:rPr>
                <a:t>Capital Schemes</a:t>
              </a:r>
              <a:r>
                <a:rPr spc="643" dirty="0">
                  <a:solidFill>
                    <a:srgbClr val="151515"/>
                  </a:solidFill>
                  <a:latin typeface="Times New Roman"/>
                  <a:cs typeface="Times New Roman"/>
                </a:rPr>
                <a:t> </a:t>
              </a:r>
              <a:r>
                <a:rPr spc="-13" dirty="0">
                  <a:solidFill>
                    <a:srgbClr val="151515"/>
                  </a:solidFill>
                  <a:latin typeface="Times New Roman"/>
                  <a:cs typeface="Times New Roman"/>
                </a:rPr>
                <a:t>Restricted</a:t>
              </a:r>
              <a:r>
                <a:rPr spc="-38" dirty="0">
                  <a:solidFill>
                    <a:srgbClr val="151515"/>
                  </a:solidFill>
                  <a:latin typeface="Times New Roman"/>
                  <a:cs typeface="Times New Roman"/>
                </a:rPr>
                <a:t> </a:t>
              </a:r>
              <a:r>
                <a:rPr spc="-13" dirty="0">
                  <a:solidFill>
                    <a:srgbClr val="151515"/>
                  </a:solidFill>
                  <a:latin typeface="Times New Roman"/>
                  <a:cs typeface="Times New Roman"/>
                </a:rPr>
                <a:t>schemes</a:t>
              </a:r>
              <a:endParaRPr dirty="0">
                <a:latin typeface="Times New Roman"/>
                <a:cs typeface="Times New Roman"/>
              </a:endParaRPr>
            </a:p>
            <a:p>
              <a:pPr marL="302071" marR="6528" indent="-285750">
                <a:lnSpc>
                  <a:spcPct val="112500"/>
                </a:lnSpc>
                <a:buFont typeface="Arial" panose="020B0604020202020204" pitchFamily="34" charset="0"/>
                <a:buChar char="•"/>
              </a:pPr>
              <a:r>
                <a:rPr dirty="0">
                  <a:solidFill>
                    <a:srgbClr val="151515"/>
                  </a:solidFill>
                  <a:latin typeface="Times New Roman"/>
                  <a:cs typeface="Times New Roman"/>
                </a:rPr>
                <a:t>(non-retail</a:t>
              </a:r>
              <a:r>
                <a:rPr spc="52" dirty="0">
                  <a:solidFill>
                    <a:srgbClr val="151515"/>
                  </a:solidFill>
                  <a:latin typeface="Times New Roman"/>
                  <a:cs typeface="Times New Roman"/>
                </a:rPr>
                <a:t> </a:t>
              </a:r>
              <a:r>
                <a:rPr spc="-13" dirty="0">
                  <a:solidFill>
                    <a:srgbClr val="151515"/>
                  </a:solidFill>
                  <a:latin typeface="Times New Roman"/>
                  <a:cs typeface="Times New Roman"/>
                </a:rPr>
                <a:t>schemes) </a:t>
              </a:r>
              <a:r>
                <a:rPr spc="-32" dirty="0">
                  <a:solidFill>
                    <a:srgbClr val="151515"/>
                  </a:solidFill>
                  <a:latin typeface="Times New Roman"/>
                  <a:cs typeface="Times New Roman"/>
                </a:rPr>
                <a:t>Retail</a:t>
              </a:r>
              <a:r>
                <a:rPr spc="-25" dirty="0">
                  <a:solidFill>
                    <a:srgbClr val="151515"/>
                  </a:solidFill>
                  <a:latin typeface="Times New Roman"/>
                  <a:cs typeface="Times New Roman"/>
                </a:rPr>
                <a:t> </a:t>
              </a:r>
              <a:r>
                <a:rPr spc="-13" dirty="0">
                  <a:solidFill>
                    <a:srgbClr val="151515"/>
                  </a:solidFill>
                  <a:latin typeface="Times New Roman"/>
                  <a:cs typeface="Times New Roman"/>
                </a:rPr>
                <a:t>Schemes</a:t>
              </a:r>
              <a:endParaRPr dirty="0">
                <a:latin typeface="Times New Roman"/>
                <a:cs typeface="Times New Roman"/>
              </a:endParaRPr>
            </a:p>
          </p:txBody>
        </p:sp>
        <p:sp>
          <p:nvSpPr>
            <p:cNvPr id="38" name="object 38">
              <a:extLst>
                <a:ext uri="{FF2B5EF4-FFF2-40B4-BE49-F238E27FC236}">
                  <a16:creationId xmlns:a16="http://schemas.microsoft.com/office/drawing/2014/main" id="{DE5748F6-55E2-70F6-D0C5-CA88182ED644}"/>
                </a:ext>
              </a:extLst>
            </p:cNvPr>
            <p:cNvSpPr txBox="1"/>
            <p:nvPr/>
          </p:nvSpPr>
          <p:spPr>
            <a:xfrm>
              <a:off x="8138328" y="1296624"/>
              <a:ext cx="2554553" cy="293479"/>
            </a:xfrm>
            <a:prstGeom prst="rect">
              <a:avLst/>
            </a:prstGeom>
          </p:spPr>
          <p:txBody>
            <a:bodyPr vert="horz" wrap="square" lIns="0" tIns="16321" rIns="0" bIns="0" rtlCol="0">
              <a:spAutoFit/>
            </a:bodyPr>
            <a:lstStyle/>
            <a:p>
              <a:pPr marL="16321">
                <a:spcBef>
                  <a:spcPts val="129"/>
                </a:spcBef>
              </a:pPr>
              <a:r>
                <a:rPr b="1" u="sng" spc="-32" dirty="0">
                  <a:solidFill>
                    <a:srgbClr val="113475"/>
                  </a:solidFill>
                  <a:uFill>
                    <a:solidFill>
                      <a:srgbClr val="113475"/>
                    </a:solidFill>
                  </a:uFill>
                  <a:latin typeface="Times New Roman"/>
                  <a:cs typeface="Times New Roman"/>
                </a:rPr>
                <a:t>Fund</a:t>
              </a:r>
              <a:r>
                <a:rPr b="1" u="sng" spc="-58" dirty="0">
                  <a:solidFill>
                    <a:srgbClr val="113475"/>
                  </a:solidFill>
                  <a:uFill>
                    <a:solidFill>
                      <a:srgbClr val="113475"/>
                    </a:solidFill>
                  </a:uFill>
                  <a:latin typeface="Times New Roman"/>
                  <a:cs typeface="Times New Roman"/>
                </a:rPr>
                <a:t> </a:t>
              </a:r>
              <a:r>
                <a:rPr b="1" u="sng" spc="161" dirty="0">
                  <a:solidFill>
                    <a:srgbClr val="113475"/>
                  </a:solidFill>
                  <a:uFill>
                    <a:solidFill>
                      <a:srgbClr val="113475"/>
                    </a:solidFill>
                  </a:uFill>
                  <a:latin typeface="Times New Roman"/>
                  <a:cs typeface="Times New Roman"/>
                </a:rPr>
                <a:t>/</a:t>
              </a:r>
              <a:r>
                <a:rPr b="1" u="sng" spc="-58" dirty="0">
                  <a:solidFill>
                    <a:srgbClr val="113475"/>
                  </a:solidFill>
                  <a:uFill>
                    <a:solidFill>
                      <a:srgbClr val="113475"/>
                    </a:solidFill>
                  </a:uFill>
                  <a:latin typeface="Times New Roman"/>
                  <a:cs typeface="Times New Roman"/>
                </a:rPr>
                <a:t> </a:t>
              </a:r>
              <a:r>
                <a:rPr b="1" u="sng" spc="-13" dirty="0">
                  <a:solidFill>
                    <a:srgbClr val="113475"/>
                  </a:solidFill>
                  <a:uFill>
                    <a:solidFill>
                      <a:srgbClr val="113475"/>
                    </a:solidFill>
                  </a:uFill>
                  <a:latin typeface="Times New Roman"/>
                  <a:cs typeface="Times New Roman"/>
                </a:rPr>
                <a:t>Schemes</a:t>
              </a:r>
              <a:endParaRPr dirty="0">
                <a:latin typeface="Times New Roman"/>
                <a:cs typeface="Times New Roman"/>
              </a:endParaRPr>
            </a:p>
          </p:txBody>
        </p:sp>
        <p:sp>
          <p:nvSpPr>
            <p:cNvPr id="39" name="object 39">
              <a:extLst>
                <a:ext uri="{FF2B5EF4-FFF2-40B4-BE49-F238E27FC236}">
                  <a16:creationId xmlns:a16="http://schemas.microsoft.com/office/drawing/2014/main" id="{90B6D107-657E-AB1D-5C83-5E9564382869}"/>
                </a:ext>
              </a:extLst>
            </p:cNvPr>
            <p:cNvSpPr txBox="1"/>
            <p:nvPr/>
          </p:nvSpPr>
          <p:spPr>
            <a:xfrm>
              <a:off x="7865706" y="3987038"/>
              <a:ext cx="3553416" cy="293479"/>
            </a:xfrm>
            <a:prstGeom prst="rect">
              <a:avLst/>
            </a:prstGeom>
          </p:spPr>
          <p:txBody>
            <a:bodyPr vert="horz" wrap="square" lIns="0" tIns="16321" rIns="0" bIns="0" rtlCol="0">
              <a:spAutoFit/>
            </a:bodyPr>
            <a:lstStyle/>
            <a:p>
              <a:pPr marL="16321">
                <a:spcBef>
                  <a:spcPts val="129"/>
                </a:spcBef>
              </a:pPr>
              <a:r>
                <a:rPr b="1" u="sng" spc="-32" dirty="0">
                  <a:solidFill>
                    <a:srgbClr val="113475"/>
                  </a:solidFill>
                  <a:uFill>
                    <a:solidFill>
                      <a:srgbClr val="113475"/>
                    </a:solidFill>
                  </a:uFill>
                  <a:latin typeface="Times New Roman"/>
                  <a:cs typeface="Times New Roman"/>
                </a:rPr>
                <a:t>Other</a:t>
              </a:r>
              <a:r>
                <a:rPr b="1" u="sng" spc="-38" dirty="0">
                  <a:solidFill>
                    <a:srgbClr val="113475"/>
                  </a:solidFill>
                  <a:uFill>
                    <a:solidFill>
                      <a:srgbClr val="113475"/>
                    </a:solidFill>
                  </a:uFill>
                  <a:latin typeface="Times New Roman"/>
                  <a:cs typeface="Times New Roman"/>
                </a:rPr>
                <a:t> </a:t>
              </a:r>
              <a:r>
                <a:rPr b="1" u="sng" spc="-32" dirty="0">
                  <a:solidFill>
                    <a:srgbClr val="113475"/>
                  </a:solidFill>
                  <a:uFill>
                    <a:solidFill>
                      <a:srgbClr val="113475"/>
                    </a:solidFill>
                  </a:uFill>
                  <a:latin typeface="Times New Roman"/>
                  <a:cs typeface="Times New Roman"/>
                </a:rPr>
                <a:t>Fund</a:t>
              </a:r>
              <a:r>
                <a:rPr b="1" u="sng" spc="-38" dirty="0">
                  <a:solidFill>
                    <a:srgbClr val="113475"/>
                  </a:solidFill>
                  <a:uFill>
                    <a:solidFill>
                      <a:srgbClr val="113475"/>
                    </a:solidFill>
                  </a:uFill>
                  <a:latin typeface="Times New Roman"/>
                  <a:cs typeface="Times New Roman"/>
                </a:rPr>
                <a:t> </a:t>
              </a:r>
              <a:r>
                <a:rPr b="1" u="sng" spc="-13" dirty="0">
                  <a:solidFill>
                    <a:srgbClr val="113475"/>
                  </a:solidFill>
                  <a:uFill>
                    <a:solidFill>
                      <a:srgbClr val="113475"/>
                    </a:solidFill>
                  </a:uFill>
                  <a:latin typeface="Times New Roman"/>
                  <a:cs typeface="Times New Roman"/>
                </a:rPr>
                <a:t>Management</a:t>
              </a:r>
              <a:r>
                <a:rPr b="1" u="sng" spc="-32" dirty="0">
                  <a:solidFill>
                    <a:srgbClr val="113475"/>
                  </a:solidFill>
                  <a:uFill>
                    <a:solidFill>
                      <a:srgbClr val="113475"/>
                    </a:solidFill>
                  </a:uFill>
                  <a:latin typeface="Times New Roman"/>
                  <a:cs typeface="Times New Roman"/>
                </a:rPr>
                <a:t> </a:t>
              </a:r>
              <a:r>
                <a:rPr b="1" u="sng" spc="-13" dirty="0">
                  <a:solidFill>
                    <a:srgbClr val="113475"/>
                  </a:solidFill>
                  <a:uFill>
                    <a:solidFill>
                      <a:srgbClr val="113475"/>
                    </a:solidFill>
                  </a:uFill>
                  <a:latin typeface="Times New Roman"/>
                  <a:cs typeface="Times New Roman"/>
                </a:rPr>
                <a:t>Activities</a:t>
              </a:r>
              <a:endParaRPr dirty="0">
                <a:latin typeface="Times New Roman"/>
                <a:cs typeface="Times New Roman"/>
              </a:endParaRPr>
            </a:p>
          </p:txBody>
        </p:sp>
        <p:sp>
          <p:nvSpPr>
            <p:cNvPr id="41" name="object 41">
              <a:extLst>
                <a:ext uri="{FF2B5EF4-FFF2-40B4-BE49-F238E27FC236}">
                  <a16:creationId xmlns:a16="http://schemas.microsoft.com/office/drawing/2014/main" id="{ACB2D65C-CEA9-7C46-3525-DAB5103F443B}"/>
                </a:ext>
              </a:extLst>
            </p:cNvPr>
            <p:cNvSpPr txBox="1"/>
            <p:nvPr/>
          </p:nvSpPr>
          <p:spPr>
            <a:xfrm>
              <a:off x="7939252" y="4290223"/>
              <a:ext cx="3238821" cy="1557543"/>
            </a:xfrm>
            <a:prstGeom prst="rect">
              <a:avLst/>
            </a:prstGeom>
          </p:spPr>
          <p:txBody>
            <a:bodyPr vert="horz" wrap="square" lIns="0" tIns="16321" rIns="0" bIns="0" rtlCol="0">
              <a:spAutoFit/>
            </a:bodyPr>
            <a:lstStyle/>
            <a:p>
              <a:pPr marL="302071" marR="195858" indent="-285750">
                <a:lnSpc>
                  <a:spcPct val="112500"/>
                </a:lnSpc>
                <a:spcBef>
                  <a:spcPts val="129"/>
                </a:spcBef>
                <a:buFont typeface="Arial" panose="020B0604020202020204" pitchFamily="34" charset="0"/>
                <a:buChar char="•"/>
              </a:pPr>
              <a:r>
                <a:rPr spc="-13" dirty="0">
                  <a:solidFill>
                    <a:srgbClr val="151515"/>
                  </a:solidFill>
                  <a:latin typeface="Times New Roman"/>
                  <a:cs typeface="Times New Roman"/>
                </a:rPr>
                <a:t>Portfolio</a:t>
              </a:r>
              <a:r>
                <a:rPr spc="-77" dirty="0">
                  <a:solidFill>
                    <a:srgbClr val="151515"/>
                  </a:solidFill>
                  <a:latin typeface="Times New Roman"/>
                  <a:cs typeface="Times New Roman"/>
                </a:rPr>
                <a:t> </a:t>
              </a:r>
              <a:r>
                <a:rPr spc="-13" dirty="0">
                  <a:solidFill>
                    <a:srgbClr val="151515"/>
                  </a:solidFill>
                  <a:latin typeface="Times New Roman"/>
                  <a:cs typeface="Times New Roman"/>
                </a:rPr>
                <a:t>Management Services</a:t>
              </a:r>
              <a:endParaRPr dirty="0">
                <a:latin typeface="Times New Roman"/>
                <a:cs typeface="Times New Roman"/>
              </a:endParaRPr>
            </a:p>
            <a:p>
              <a:pPr marL="302071" marR="6528" indent="-285750">
                <a:lnSpc>
                  <a:spcPct val="112500"/>
                </a:lnSpc>
                <a:buFont typeface="Arial" panose="020B0604020202020204" pitchFamily="34" charset="0"/>
                <a:buChar char="•"/>
              </a:pPr>
              <a:r>
                <a:rPr dirty="0">
                  <a:solidFill>
                    <a:srgbClr val="151515"/>
                  </a:solidFill>
                  <a:latin typeface="Times New Roman"/>
                  <a:cs typeface="Times New Roman"/>
                </a:rPr>
                <a:t>Investment </a:t>
              </a:r>
              <a:r>
                <a:rPr spc="-13" dirty="0">
                  <a:solidFill>
                    <a:srgbClr val="151515"/>
                  </a:solidFill>
                  <a:latin typeface="Times New Roman"/>
                  <a:cs typeface="Times New Roman"/>
                </a:rPr>
                <a:t>Trusts</a:t>
              </a:r>
              <a:endParaRPr lang="en-IN" spc="643" dirty="0">
                <a:solidFill>
                  <a:srgbClr val="151515"/>
                </a:solidFill>
                <a:latin typeface="Times New Roman"/>
                <a:cs typeface="Times New Roman"/>
              </a:endParaRPr>
            </a:p>
            <a:p>
              <a:pPr marL="302071" marR="6528" indent="-285750">
                <a:lnSpc>
                  <a:spcPct val="112500"/>
                </a:lnSpc>
                <a:buFont typeface="Arial" panose="020B0604020202020204" pitchFamily="34" charset="0"/>
                <a:buChar char="•"/>
              </a:pPr>
              <a:r>
                <a:rPr spc="-32" dirty="0">
                  <a:solidFill>
                    <a:srgbClr val="151515"/>
                  </a:solidFill>
                  <a:latin typeface="Times New Roman"/>
                  <a:cs typeface="Times New Roman"/>
                </a:rPr>
                <a:t>Family</a:t>
              </a:r>
              <a:r>
                <a:rPr spc="-19" dirty="0">
                  <a:solidFill>
                    <a:srgbClr val="151515"/>
                  </a:solidFill>
                  <a:latin typeface="Times New Roman"/>
                  <a:cs typeface="Times New Roman"/>
                </a:rPr>
                <a:t> </a:t>
              </a:r>
              <a:r>
                <a:rPr dirty="0">
                  <a:solidFill>
                    <a:srgbClr val="151515"/>
                  </a:solidFill>
                  <a:latin typeface="Times New Roman"/>
                  <a:cs typeface="Times New Roman"/>
                </a:rPr>
                <a:t>Investment</a:t>
              </a:r>
              <a:r>
                <a:rPr spc="-13" dirty="0">
                  <a:solidFill>
                    <a:srgbClr val="151515"/>
                  </a:solidFill>
                  <a:latin typeface="Times New Roman"/>
                  <a:cs typeface="Times New Roman"/>
                </a:rPr>
                <a:t> </a:t>
              </a:r>
              <a:r>
                <a:rPr spc="-25" dirty="0">
                  <a:solidFill>
                    <a:srgbClr val="151515"/>
                  </a:solidFill>
                  <a:latin typeface="Times New Roman"/>
                  <a:cs typeface="Times New Roman"/>
                </a:rPr>
                <a:t>Funds </a:t>
              </a:r>
              <a:endParaRPr lang="en-IN" spc="-25" dirty="0">
                <a:solidFill>
                  <a:srgbClr val="151515"/>
                </a:solidFill>
                <a:latin typeface="Times New Roman"/>
                <a:cs typeface="Times New Roman"/>
              </a:endParaRPr>
            </a:p>
            <a:p>
              <a:pPr marL="302071" marR="6528" indent="-285750">
                <a:lnSpc>
                  <a:spcPct val="112500"/>
                </a:lnSpc>
                <a:buFont typeface="Arial" panose="020B0604020202020204" pitchFamily="34" charset="0"/>
                <a:buChar char="•"/>
              </a:pPr>
              <a:r>
                <a:rPr spc="-25" dirty="0">
                  <a:solidFill>
                    <a:srgbClr val="151515"/>
                  </a:solidFill>
                  <a:latin typeface="Times New Roman"/>
                  <a:cs typeface="Times New Roman"/>
                </a:rPr>
                <a:t>Feeder</a:t>
              </a:r>
              <a:r>
                <a:rPr spc="-38" dirty="0">
                  <a:solidFill>
                    <a:srgbClr val="151515"/>
                  </a:solidFill>
                  <a:latin typeface="Times New Roman"/>
                  <a:cs typeface="Times New Roman"/>
                </a:rPr>
                <a:t> </a:t>
              </a:r>
              <a:r>
                <a:rPr spc="-13" dirty="0">
                  <a:solidFill>
                    <a:srgbClr val="151515"/>
                  </a:solidFill>
                  <a:latin typeface="Times New Roman"/>
                  <a:cs typeface="Times New Roman"/>
                </a:rPr>
                <a:t>structure</a:t>
              </a:r>
              <a:endParaRPr dirty="0">
                <a:latin typeface="Times New Roman"/>
                <a:cs typeface="Times New Roman"/>
              </a:endParaRPr>
            </a:p>
          </p:txBody>
        </p:sp>
        <p:sp>
          <p:nvSpPr>
            <p:cNvPr id="46" name="object 46">
              <a:extLst>
                <a:ext uri="{FF2B5EF4-FFF2-40B4-BE49-F238E27FC236}">
                  <a16:creationId xmlns:a16="http://schemas.microsoft.com/office/drawing/2014/main" id="{CEB84FED-BE56-3AA3-C0EB-D36FC277F32F}"/>
                </a:ext>
              </a:extLst>
            </p:cNvPr>
            <p:cNvSpPr txBox="1"/>
            <p:nvPr/>
          </p:nvSpPr>
          <p:spPr>
            <a:xfrm>
              <a:off x="1493212" y="1655796"/>
              <a:ext cx="2892175" cy="945196"/>
            </a:xfrm>
            <a:prstGeom prst="rect">
              <a:avLst/>
            </a:prstGeom>
          </p:spPr>
          <p:txBody>
            <a:bodyPr vert="horz" wrap="square" lIns="0" tIns="16321" rIns="0" bIns="0" rtlCol="0">
              <a:spAutoFit/>
            </a:bodyPr>
            <a:lstStyle/>
            <a:p>
              <a:pPr marL="302071" marR="54677" indent="-285750">
                <a:lnSpc>
                  <a:spcPct val="112500"/>
                </a:lnSpc>
                <a:spcBef>
                  <a:spcPts val="129"/>
                </a:spcBef>
                <a:buFont typeface="Arial" panose="020B0604020202020204" pitchFamily="34" charset="0"/>
                <a:buChar char="•"/>
              </a:pPr>
              <a:r>
                <a:rPr spc="-13" dirty="0">
                  <a:solidFill>
                    <a:srgbClr val="151515"/>
                  </a:solidFill>
                  <a:latin typeface="Times New Roman"/>
                  <a:cs typeface="Times New Roman"/>
                </a:rPr>
                <a:t>Authorised</a:t>
              </a:r>
              <a:r>
                <a:rPr spc="-38" dirty="0">
                  <a:solidFill>
                    <a:srgbClr val="151515"/>
                  </a:solidFill>
                  <a:latin typeface="Times New Roman"/>
                  <a:cs typeface="Times New Roman"/>
                </a:rPr>
                <a:t> </a:t>
              </a:r>
              <a:r>
                <a:rPr spc="-32" dirty="0">
                  <a:solidFill>
                    <a:srgbClr val="151515"/>
                  </a:solidFill>
                  <a:latin typeface="Times New Roman"/>
                  <a:cs typeface="Times New Roman"/>
                </a:rPr>
                <a:t>FME </a:t>
              </a:r>
              <a:r>
                <a:rPr spc="-25" dirty="0">
                  <a:solidFill>
                    <a:srgbClr val="151515"/>
                  </a:solidFill>
                  <a:latin typeface="Times New Roman"/>
                  <a:cs typeface="Times New Roman"/>
                </a:rPr>
                <a:t>Registered</a:t>
              </a:r>
              <a:r>
                <a:rPr spc="-45" dirty="0">
                  <a:solidFill>
                    <a:srgbClr val="151515"/>
                  </a:solidFill>
                  <a:latin typeface="Times New Roman"/>
                  <a:cs typeface="Times New Roman"/>
                </a:rPr>
                <a:t> </a:t>
              </a:r>
              <a:r>
                <a:rPr spc="-96" dirty="0">
                  <a:solidFill>
                    <a:srgbClr val="151515"/>
                  </a:solidFill>
                  <a:latin typeface="Times New Roman"/>
                  <a:cs typeface="Times New Roman"/>
                </a:rPr>
                <a:t>FME</a:t>
              </a:r>
              <a:r>
                <a:rPr spc="-38" dirty="0">
                  <a:solidFill>
                    <a:srgbClr val="151515"/>
                  </a:solidFill>
                  <a:latin typeface="Times New Roman"/>
                  <a:cs typeface="Times New Roman"/>
                </a:rPr>
                <a:t> </a:t>
              </a:r>
              <a:r>
                <a:rPr spc="-13" dirty="0">
                  <a:solidFill>
                    <a:srgbClr val="151515"/>
                  </a:solidFill>
                  <a:latin typeface="Times New Roman"/>
                  <a:cs typeface="Times New Roman"/>
                </a:rPr>
                <a:t>(Non</a:t>
              </a:r>
              <a:r>
                <a:rPr spc="-45" dirty="0">
                  <a:solidFill>
                    <a:srgbClr val="151515"/>
                  </a:solidFill>
                  <a:latin typeface="Times New Roman"/>
                  <a:cs typeface="Times New Roman"/>
                </a:rPr>
                <a:t> </a:t>
              </a:r>
              <a:r>
                <a:rPr spc="-64" dirty="0">
                  <a:solidFill>
                    <a:srgbClr val="151515"/>
                  </a:solidFill>
                  <a:latin typeface="Times New Roman"/>
                  <a:cs typeface="Times New Roman"/>
                </a:rPr>
                <a:t>–</a:t>
              </a:r>
              <a:r>
                <a:rPr spc="-13" dirty="0">
                  <a:solidFill>
                    <a:srgbClr val="151515"/>
                  </a:solidFill>
                  <a:latin typeface="Times New Roman"/>
                  <a:cs typeface="Times New Roman"/>
                </a:rPr>
                <a:t> Retail)</a:t>
              </a:r>
              <a:endParaRPr dirty="0">
                <a:latin typeface="Times New Roman"/>
                <a:cs typeface="Times New Roman"/>
              </a:endParaRPr>
            </a:p>
            <a:p>
              <a:pPr marL="302071" indent="-285750">
                <a:spcBef>
                  <a:spcPts val="192"/>
                </a:spcBef>
                <a:buFont typeface="Arial" panose="020B0604020202020204" pitchFamily="34" charset="0"/>
                <a:buChar char="•"/>
              </a:pPr>
              <a:r>
                <a:rPr spc="-25" dirty="0">
                  <a:solidFill>
                    <a:srgbClr val="151515"/>
                  </a:solidFill>
                  <a:latin typeface="Times New Roman"/>
                  <a:cs typeface="Times New Roman"/>
                </a:rPr>
                <a:t>Registered </a:t>
              </a:r>
              <a:r>
                <a:rPr spc="-96" dirty="0">
                  <a:solidFill>
                    <a:srgbClr val="151515"/>
                  </a:solidFill>
                  <a:latin typeface="Times New Roman"/>
                  <a:cs typeface="Times New Roman"/>
                </a:rPr>
                <a:t>FME</a:t>
              </a:r>
              <a:r>
                <a:rPr spc="-19" dirty="0">
                  <a:solidFill>
                    <a:srgbClr val="151515"/>
                  </a:solidFill>
                  <a:latin typeface="Times New Roman"/>
                  <a:cs typeface="Times New Roman"/>
                </a:rPr>
                <a:t> </a:t>
              </a:r>
              <a:r>
                <a:rPr spc="-13" dirty="0">
                  <a:solidFill>
                    <a:srgbClr val="151515"/>
                  </a:solidFill>
                  <a:latin typeface="Times New Roman"/>
                  <a:cs typeface="Times New Roman"/>
                </a:rPr>
                <a:t>(Retail)</a:t>
              </a:r>
              <a:endParaRPr dirty="0">
                <a:latin typeface="Times New Roman"/>
                <a:cs typeface="Times New Roman"/>
              </a:endParaRPr>
            </a:p>
          </p:txBody>
        </p:sp>
        <p:sp>
          <p:nvSpPr>
            <p:cNvPr id="49" name="object 49">
              <a:extLst>
                <a:ext uri="{FF2B5EF4-FFF2-40B4-BE49-F238E27FC236}">
                  <a16:creationId xmlns:a16="http://schemas.microsoft.com/office/drawing/2014/main" id="{270BF585-0D95-9927-DF1F-4BB067F961D0}"/>
                </a:ext>
              </a:extLst>
            </p:cNvPr>
            <p:cNvSpPr txBox="1"/>
            <p:nvPr/>
          </p:nvSpPr>
          <p:spPr>
            <a:xfrm>
              <a:off x="1506539" y="1296624"/>
              <a:ext cx="3550652" cy="293479"/>
            </a:xfrm>
            <a:prstGeom prst="rect">
              <a:avLst/>
            </a:prstGeom>
          </p:spPr>
          <p:txBody>
            <a:bodyPr vert="horz" wrap="square" lIns="0" tIns="16321" rIns="0" bIns="0" rtlCol="0">
              <a:spAutoFit/>
            </a:bodyPr>
            <a:lstStyle/>
            <a:p>
              <a:pPr marL="16321">
                <a:spcBef>
                  <a:spcPts val="129"/>
                </a:spcBef>
              </a:pPr>
              <a:r>
                <a:rPr b="1" u="sng" spc="-32" dirty="0">
                  <a:solidFill>
                    <a:srgbClr val="113475"/>
                  </a:solidFill>
                  <a:uFill>
                    <a:solidFill>
                      <a:srgbClr val="113475"/>
                    </a:solidFill>
                  </a:uFill>
                  <a:latin typeface="Times New Roman"/>
                  <a:cs typeface="Times New Roman"/>
                </a:rPr>
                <a:t>Fund </a:t>
              </a:r>
              <a:r>
                <a:rPr b="1" u="sng" spc="-13" dirty="0">
                  <a:solidFill>
                    <a:srgbClr val="113475"/>
                  </a:solidFill>
                  <a:uFill>
                    <a:solidFill>
                      <a:srgbClr val="113475"/>
                    </a:solidFill>
                  </a:uFill>
                  <a:latin typeface="Times New Roman"/>
                  <a:cs typeface="Times New Roman"/>
                </a:rPr>
                <a:t>Management</a:t>
              </a:r>
              <a:r>
                <a:rPr b="1" u="sng" spc="-32" dirty="0">
                  <a:solidFill>
                    <a:srgbClr val="113475"/>
                  </a:solidFill>
                  <a:uFill>
                    <a:solidFill>
                      <a:srgbClr val="113475"/>
                    </a:solidFill>
                  </a:uFill>
                  <a:latin typeface="Times New Roman"/>
                  <a:cs typeface="Times New Roman"/>
                </a:rPr>
                <a:t> </a:t>
              </a:r>
              <a:r>
                <a:rPr b="1" u="sng" spc="-13" dirty="0">
                  <a:solidFill>
                    <a:srgbClr val="113475"/>
                  </a:solidFill>
                  <a:uFill>
                    <a:solidFill>
                      <a:srgbClr val="113475"/>
                    </a:solidFill>
                  </a:uFill>
                  <a:latin typeface="Times New Roman"/>
                  <a:cs typeface="Times New Roman"/>
                </a:rPr>
                <a:t>Entity</a:t>
              </a:r>
              <a:endParaRPr dirty="0">
                <a:latin typeface="Times New Roman"/>
                <a:cs typeface="Times New Roman"/>
              </a:endParaRPr>
            </a:p>
          </p:txBody>
        </p:sp>
        <p:sp>
          <p:nvSpPr>
            <p:cNvPr id="50" name="object 50">
              <a:extLst>
                <a:ext uri="{FF2B5EF4-FFF2-40B4-BE49-F238E27FC236}">
                  <a16:creationId xmlns:a16="http://schemas.microsoft.com/office/drawing/2014/main" id="{7E94F941-3987-0967-D1F2-6E299DEB224D}"/>
                </a:ext>
              </a:extLst>
            </p:cNvPr>
            <p:cNvSpPr txBox="1"/>
            <p:nvPr/>
          </p:nvSpPr>
          <p:spPr>
            <a:xfrm>
              <a:off x="1593971" y="3987038"/>
              <a:ext cx="2047630" cy="293479"/>
            </a:xfrm>
            <a:prstGeom prst="rect">
              <a:avLst/>
            </a:prstGeom>
          </p:spPr>
          <p:txBody>
            <a:bodyPr vert="horz" wrap="square" lIns="0" tIns="16321" rIns="0" bIns="0" rtlCol="0">
              <a:spAutoFit/>
            </a:bodyPr>
            <a:lstStyle/>
            <a:p>
              <a:pPr marL="16321">
                <a:spcBef>
                  <a:spcPts val="129"/>
                </a:spcBef>
              </a:pPr>
              <a:r>
                <a:rPr b="1" u="sng" spc="-25" dirty="0">
                  <a:solidFill>
                    <a:srgbClr val="113475"/>
                  </a:solidFill>
                  <a:uFill>
                    <a:solidFill>
                      <a:srgbClr val="113475"/>
                    </a:solidFill>
                  </a:uFill>
                  <a:latin typeface="Times New Roman"/>
                  <a:cs typeface="Times New Roman"/>
                </a:rPr>
                <a:t>Focus</a:t>
              </a:r>
              <a:r>
                <a:rPr b="1" u="sng" spc="-32" dirty="0">
                  <a:solidFill>
                    <a:srgbClr val="113475"/>
                  </a:solidFill>
                  <a:uFill>
                    <a:solidFill>
                      <a:srgbClr val="113475"/>
                    </a:solidFill>
                  </a:uFill>
                  <a:latin typeface="Times New Roman"/>
                  <a:cs typeface="Times New Roman"/>
                </a:rPr>
                <a:t> </a:t>
              </a:r>
              <a:r>
                <a:rPr b="1" u="sng" spc="-25" dirty="0">
                  <a:solidFill>
                    <a:srgbClr val="113475"/>
                  </a:solidFill>
                  <a:uFill>
                    <a:solidFill>
                      <a:srgbClr val="113475"/>
                    </a:solidFill>
                  </a:uFill>
                  <a:latin typeface="Times New Roman"/>
                  <a:cs typeface="Times New Roman"/>
                </a:rPr>
                <a:t>Areas</a:t>
              </a:r>
              <a:endParaRPr dirty="0">
                <a:latin typeface="Times New Roman"/>
                <a:cs typeface="Times New Roman"/>
              </a:endParaRPr>
            </a:p>
          </p:txBody>
        </p:sp>
        <p:sp>
          <p:nvSpPr>
            <p:cNvPr id="52" name="object 52">
              <a:extLst>
                <a:ext uri="{FF2B5EF4-FFF2-40B4-BE49-F238E27FC236}">
                  <a16:creationId xmlns:a16="http://schemas.microsoft.com/office/drawing/2014/main" id="{AB21F41E-82E2-F9E2-3585-07FDA99234C9}"/>
                </a:ext>
              </a:extLst>
            </p:cNvPr>
            <p:cNvSpPr txBox="1"/>
            <p:nvPr/>
          </p:nvSpPr>
          <p:spPr>
            <a:xfrm>
              <a:off x="1713923" y="4346209"/>
              <a:ext cx="3343268" cy="618440"/>
            </a:xfrm>
            <a:prstGeom prst="rect">
              <a:avLst/>
            </a:prstGeom>
          </p:spPr>
          <p:txBody>
            <a:bodyPr vert="horz" wrap="square" lIns="0" tIns="16321" rIns="0" bIns="0" rtlCol="0">
              <a:spAutoFit/>
            </a:bodyPr>
            <a:lstStyle/>
            <a:p>
              <a:pPr marL="302071" marR="6528" indent="-285750">
                <a:lnSpc>
                  <a:spcPct val="112500"/>
                </a:lnSpc>
                <a:spcBef>
                  <a:spcPts val="129"/>
                </a:spcBef>
                <a:buFont typeface="Arial" panose="020B0604020202020204" pitchFamily="34" charset="0"/>
                <a:buChar char="•"/>
              </a:pPr>
              <a:r>
                <a:rPr spc="-38" dirty="0">
                  <a:solidFill>
                    <a:srgbClr val="151515"/>
                  </a:solidFill>
                  <a:latin typeface="Times New Roman"/>
                  <a:cs typeface="Times New Roman"/>
                </a:rPr>
                <a:t>Special</a:t>
              </a:r>
              <a:r>
                <a:rPr spc="-19" dirty="0">
                  <a:solidFill>
                    <a:srgbClr val="151515"/>
                  </a:solidFill>
                  <a:latin typeface="Times New Roman"/>
                  <a:cs typeface="Times New Roman"/>
                </a:rPr>
                <a:t> </a:t>
              </a:r>
              <a:r>
                <a:rPr spc="-13" dirty="0">
                  <a:solidFill>
                    <a:srgbClr val="151515"/>
                  </a:solidFill>
                  <a:latin typeface="Times New Roman"/>
                  <a:cs typeface="Times New Roman"/>
                </a:rPr>
                <a:t>Situation Funds</a:t>
              </a:r>
              <a:endParaRPr dirty="0">
                <a:latin typeface="Times New Roman"/>
                <a:cs typeface="Times New Roman"/>
              </a:endParaRPr>
            </a:p>
            <a:p>
              <a:pPr marL="302071" marR="777722" indent="-285750">
                <a:lnSpc>
                  <a:spcPct val="112500"/>
                </a:lnSpc>
                <a:buFont typeface="Arial" panose="020B0604020202020204" pitchFamily="34" charset="0"/>
                <a:buChar char="•"/>
              </a:pPr>
              <a:r>
                <a:rPr spc="-83" dirty="0">
                  <a:solidFill>
                    <a:srgbClr val="151515"/>
                  </a:solidFill>
                  <a:latin typeface="Times New Roman"/>
                  <a:cs typeface="Times New Roman"/>
                </a:rPr>
                <a:t>ETFs</a:t>
              </a:r>
              <a:r>
                <a:rPr spc="-32" dirty="0">
                  <a:solidFill>
                    <a:srgbClr val="151515"/>
                  </a:solidFill>
                  <a:latin typeface="Times New Roman"/>
                  <a:cs typeface="Times New Roman"/>
                </a:rPr>
                <a:t> ESG</a:t>
              </a:r>
              <a:endParaRPr dirty="0">
                <a:latin typeface="Times New Roman"/>
                <a:cs typeface="Times New Roman"/>
              </a:endParaRPr>
            </a:p>
          </p:txBody>
        </p:sp>
      </p:grpSp>
      <p:sp>
        <p:nvSpPr>
          <p:cNvPr id="59" name="object 59">
            <a:extLst>
              <a:ext uri="{FF2B5EF4-FFF2-40B4-BE49-F238E27FC236}">
                <a16:creationId xmlns:a16="http://schemas.microsoft.com/office/drawing/2014/main" id="{4BF7E001-4411-51F1-1BB8-6B56913DEB22}"/>
              </a:ext>
            </a:extLst>
          </p:cNvPr>
          <p:cNvSpPr txBox="1"/>
          <p:nvPr/>
        </p:nvSpPr>
        <p:spPr>
          <a:xfrm>
            <a:off x="666718" y="6149405"/>
            <a:ext cx="10486710" cy="416752"/>
          </a:xfrm>
          <a:prstGeom prst="rect">
            <a:avLst/>
          </a:prstGeom>
          <a:solidFill>
            <a:srgbClr val="EF6612"/>
          </a:solidFill>
        </p:spPr>
        <p:txBody>
          <a:bodyPr vert="horz" wrap="square" lIns="0" tIns="57122" rIns="0" bIns="0" rtlCol="0">
            <a:spAutoFit/>
          </a:bodyPr>
          <a:lstStyle/>
          <a:p>
            <a:pPr marL="354013" marR="346017" indent="12700" algn="ctr" defTabSz="919163">
              <a:lnSpc>
                <a:spcPts val="1350"/>
              </a:lnSpc>
              <a:spcBef>
                <a:spcPts val="450"/>
              </a:spcBef>
            </a:pPr>
            <a:r>
              <a:rPr sz="1400" b="1" spc="-25" dirty="0">
                <a:solidFill>
                  <a:srgbClr val="FFFFFF"/>
                </a:solidFill>
                <a:latin typeface="Times New Roman"/>
                <a:cs typeface="Times New Roman"/>
              </a:rPr>
              <a:t>The</a:t>
            </a:r>
            <a:r>
              <a:rPr sz="1400" b="1" spc="-32" dirty="0">
                <a:solidFill>
                  <a:srgbClr val="FFFFFF"/>
                </a:solidFill>
                <a:latin typeface="Times New Roman"/>
                <a:cs typeface="Times New Roman"/>
              </a:rPr>
              <a:t> </a:t>
            </a:r>
            <a:r>
              <a:rPr sz="1400" b="1" dirty="0">
                <a:solidFill>
                  <a:srgbClr val="FFFFFF"/>
                </a:solidFill>
                <a:latin typeface="Times New Roman"/>
                <a:cs typeface="Times New Roman"/>
              </a:rPr>
              <a:t>notified</a:t>
            </a:r>
            <a:r>
              <a:rPr sz="1400" b="1" spc="-32" dirty="0">
                <a:solidFill>
                  <a:srgbClr val="FFFFFF"/>
                </a:solidFill>
                <a:latin typeface="Times New Roman"/>
                <a:cs typeface="Times New Roman"/>
              </a:rPr>
              <a:t> </a:t>
            </a:r>
            <a:r>
              <a:rPr sz="1400" b="1" spc="-13" dirty="0">
                <a:solidFill>
                  <a:srgbClr val="FFFFFF"/>
                </a:solidFill>
                <a:latin typeface="Times New Roman"/>
                <a:cs typeface="Times New Roman"/>
              </a:rPr>
              <a:t>Regulations</a:t>
            </a:r>
            <a:r>
              <a:rPr sz="1400" b="1" spc="-32" dirty="0">
                <a:solidFill>
                  <a:srgbClr val="FFFFFF"/>
                </a:solidFill>
                <a:latin typeface="Times New Roman"/>
                <a:cs typeface="Times New Roman"/>
              </a:rPr>
              <a:t> </a:t>
            </a:r>
            <a:r>
              <a:rPr sz="1400" b="1" dirty="0">
                <a:solidFill>
                  <a:srgbClr val="FFFFFF"/>
                </a:solidFill>
                <a:latin typeface="Times New Roman"/>
                <a:cs typeface="Times New Roman"/>
              </a:rPr>
              <a:t>mention</a:t>
            </a:r>
            <a:r>
              <a:rPr sz="1400" b="1" spc="-32" dirty="0">
                <a:solidFill>
                  <a:srgbClr val="FFFFFF"/>
                </a:solidFill>
                <a:latin typeface="Times New Roman"/>
                <a:cs typeface="Times New Roman"/>
              </a:rPr>
              <a:t> </a:t>
            </a:r>
            <a:r>
              <a:rPr sz="1400" b="1" dirty="0">
                <a:solidFill>
                  <a:srgbClr val="FFFFFF"/>
                </a:solidFill>
                <a:latin typeface="Times New Roman"/>
                <a:cs typeface="Times New Roman"/>
              </a:rPr>
              <a:t>that</a:t>
            </a:r>
            <a:r>
              <a:rPr sz="1400" b="1" spc="-25" dirty="0">
                <a:solidFill>
                  <a:srgbClr val="FFFFFF"/>
                </a:solidFill>
                <a:latin typeface="Times New Roman"/>
                <a:cs typeface="Times New Roman"/>
              </a:rPr>
              <a:t> </a:t>
            </a:r>
            <a:r>
              <a:rPr sz="1400" b="1" dirty="0">
                <a:solidFill>
                  <a:srgbClr val="FFFFFF"/>
                </a:solidFill>
                <a:latin typeface="Times New Roman"/>
                <a:cs typeface="Times New Roman"/>
              </a:rPr>
              <a:t>the</a:t>
            </a:r>
            <a:r>
              <a:rPr sz="1400" b="1" spc="-32" dirty="0">
                <a:solidFill>
                  <a:srgbClr val="FFFFFF"/>
                </a:solidFill>
                <a:latin typeface="Times New Roman"/>
                <a:cs typeface="Times New Roman"/>
              </a:rPr>
              <a:t> </a:t>
            </a:r>
            <a:r>
              <a:rPr sz="1400" b="1" spc="-13" dirty="0">
                <a:solidFill>
                  <a:srgbClr val="FFFFFF"/>
                </a:solidFill>
                <a:latin typeface="Times New Roman"/>
                <a:cs typeface="Times New Roman"/>
              </a:rPr>
              <a:t>respective</a:t>
            </a:r>
            <a:r>
              <a:rPr sz="1400" b="1" spc="-32" dirty="0">
                <a:solidFill>
                  <a:srgbClr val="FFFFFF"/>
                </a:solidFill>
                <a:latin typeface="Times New Roman"/>
                <a:cs typeface="Times New Roman"/>
              </a:rPr>
              <a:t> </a:t>
            </a:r>
            <a:r>
              <a:rPr sz="1400" b="1" spc="-13" dirty="0">
                <a:solidFill>
                  <a:srgbClr val="FFFFFF"/>
                </a:solidFill>
                <a:latin typeface="Times New Roman"/>
                <a:cs typeface="Times New Roman"/>
              </a:rPr>
              <a:t>Schemes</a:t>
            </a:r>
            <a:r>
              <a:rPr sz="1400" b="1" spc="-32" dirty="0">
                <a:solidFill>
                  <a:srgbClr val="FFFFFF"/>
                </a:solidFill>
                <a:latin typeface="Times New Roman"/>
                <a:cs typeface="Times New Roman"/>
              </a:rPr>
              <a:t> </a:t>
            </a:r>
            <a:r>
              <a:rPr sz="1400" b="1" spc="-45" dirty="0">
                <a:solidFill>
                  <a:srgbClr val="FFFFFF"/>
                </a:solidFill>
                <a:latin typeface="Times New Roman"/>
                <a:cs typeface="Times New Roman"/>
              </a:rPr>
              <a:t>‘may’</a:t>
            </a:r>
            <a:r>
              <a:rPr sz="1400" b="1" spc="-32" dirty="0">
                <a:solidFill>
                  <a:srgbClr val="FFFFFF"/>
                </a:solidFill>
                <a:latin typeface="Times New Roman"/>
                <a:cs typeface="Times New Roman"/>
              </a:rPr>
              <a:t> </a:t>
            </a:r>
            <a:r>
              <a:rPr sz="1400" b="1" dirty="0">
                <a:solidFill>
                  <a:srgbClr val="FFFFFF"/>
                </a:solidFill>
                <a:latin typeface="Times New Roman"/>
                <a:cs typeface="Times New Roman"/>
              </a:rPr>
              <a:t>be</a:t>
            </a:r>
            <a:r>
              <a:rPr sz="1400" b="1" spc="-25" dirty="0">
                <a:solidFill>
                  <a:srgbClr val="FFFFFF"/>
                </a:solidFill>
                <a:latin typeface="Times New Roman"/>
                <a:cs typeface="Times New Roman"/>
              </a:rPr>
              <a:t> </a:t>
            </a:r>
            <a:r>
              <a:rPr sz="1400" b="1" dirty="0">
                <a:solidFill>
                  <a:srgbClr val="FFFFFF"/>
                </a:solidFill>
                <a:latin typeface="Times New Roman"/>
                <a:cs typeface="Times New Roman"/>
              </a:rPr>
              <a:t>construed</a:t>
            </a:r>
            <a:r>
              <a:rPr sz="1400" b="1" spc="-32" dirty="0">
                <a:solidFill>
                  <a:srgbClr val="FFFFFF"/>
                </a:solidFill>
                <a:latin typeface="Times New Roman"/>
                <a:cs typeface="Times New Roman"/>
              </a:rPr>
              <a:t> </a:t>
            </a:r>
            <a:r>
              <a:rPr sz="1400" b="1" dirty="0">
                <a:solidFill>
                  <a:srgbClr val="FFFFFF"/>
                </a:solidFill>
                <a:latin typeface="Times New Roman"/>
                <a:cs typeface="Times New Roman"/>
              </a:rPr>
              <a:t>as</a:t>
            </a:r>
            <a:r>
              <a:rPr sz="1400" b="1" spc="-32" dirty="0">
                <a:solidFill>
                  <a:srgbClr val="FFFFFF"/>
                </a:solidFill>
                <a:latin typeface="Times New Roman"/>
                <a:cs typeface="Times New Roman"/>
              </a:rPr>
              <a:t> </a:t>
            </a:r>
            <a:r>
              <a:rPr sz="1400" b="1" spc="-38" dirty="0">
                <a:solidFill>
                  <a:srgbClr val="FFFFFF"/>
                </a:solidFill>
                <a:latin typeface="Times New Roman"/>
                <a:cs typeface="Times New Roman"/>
              </a:rPr>
              <a:t>Category</a:t>
            </a:r>
            <a:r>
              <a:rPr sz="1400" b="1" spc="-32" dirty="0">
                <a:solidFill>
                  <a:srgbClr val="FFFFFF"/>
                </a:solidFill>
                <a:latin typeface="Times New Roman"/>
                <a:cs typeface="Times New Roman"/>
              </a:rPr>
              <a:t> </a:t>
            </a:r>
            <a:r>
              <a:rPr sz="1400" b="1" spc="-77" dirty="0">
                <a:solidFill>
                  <a:srgbClr val="FFFFFF"/>
                </a:solidFill>
                <a:latin typeface="Times New Roman"/>
                <a:cs typeface="Times New Roman"/>
              </a:rPr>
              <a:t>I</a:t>
            </a:r>
            <a:r>
              <a:rPr sz="1400" b="1" spc="-25" dirty="0">
                <a:solidFill>
                  <a:srgbClr val="FFFFFF"/>
                </a:solidFill>
                <a:latin typeface="Times New Roman"/>
                <a:cs typeface="Times New Roman"/>
              </a:rPr>
              <a:t> </a:t>
            </a:r>
            <a:r>
              <a:rPr sz="1400" b="1" spc="161" dirty="0">
                <a:solidFill>
                  <a:srgbClr val="FFFFFF"/>
                </a:solidFill>
                <a:latin typeface="Times New Roman"/>
                <a:cs typeface="Times New Roman"/>
              </a:rPr>
              <a:t>/</a:t>
            </a:r>
            <a:r>
              <a:rPr sz="1400" b="1" spc="-32" dirty="0">
                <a:solidFill>
                  <a:srgbClr val="FFFFFF"/>
                </a:solidFill>
                <a:latin typeface="Times New Roman"/>
                <a:cs typeface="Times New Roman"/>
              </a:rPr>
              <a:t> </a:t>
            </a:r>
            <a:r>
              <a:rPr sz="1400" b="1" spc="-77" dirty="0">
                <a:solidFill>
                  <a:srgbClr val="FFFFFF"/>
                </a:solidFill>
                <a:latin typeface="Times New Roman"/>
                <a:cs typeface="Times New Roman"/>
              </a:rPr>
              <a:t>II</a:t>
            </a:r>
            <a:r>
              <a:rPr sz="1400" b="1" spc="-32" dirty="0">
                <a:solidFill>
                  <a:srgbClr val="FFFFFF"/>
                </a:solidFill>
                <a:latin typeface="Times New Roman"/>
                <a:cs typeface="Times New Roman"/>
              </a:rPr>
              <a:t> </a:t>
            </a:r>
            <a:r>
              <a:rPr sz="1400" b="1" spc="161" dirty="0">
                <a:solidFill>
                  <a:srgbClr val="FFFFFF"/>
                </a:solidFill>
                <a:latin typeface="Times New Roman"/>
                <a:cs typeface="Times New Roman"/>
              </a:rPr>
              <a:t>/</a:t>
            </a:r>
            <a:r>
              <a:rPr sz="1400" b="1" spc="-32" dirty="0">
                <a:solidFill>
                  <a:srgbClr val="FFFFFF"/>
                </a:solidFill>
                <a:latin typeface="Times New Roman"/>
                <a:cs typeface="Times New Roman"/>
              </a:rPr>
              <a:t> </a:t>
            </a:r>
            <a:r>
              <a:rPr sz="1400" b="1" spc="-77" dirty="0">
                <a:solidFill>
                  <a:srgbClr val="FFFFFF"/>
                </a:solidFill>
                <a:latin typeface="Times New Roman"/>
                <a:cs typeface="Times New Roman"/>
              </a:rPr>
              <a:t>III</a:t>
            </a:r>
            <a:r>
              <a:rPr sz="1400" b="1" spc="-32" dirty="0">
                <a:solidFill>
                  <a:srgbClr val="FFFFFF"/>
                </a:solidFill>
                <a:latin typeface="Times New Roman"/>
                <a:cs typeface="Times New Roman"/>
              </a:rPr>
              <a:t> AIF </a:t>
            </a:r>
            <a:r>
              <a:rPr sz="1400" b="1" dirty="0">
                <a:solidFill>
                  <a:srgbClr val="FFFFFF"/>
                </a:solidFill>
                <a:latin typeface="Times New Roman"/>
                <a:cs typeface="Times New Roman"/>
              </a:rPr>
              <a:t>under,</a:t>
            </a:r>
            <a:r>
              <a:rPr sz="1400" b="1" spc="-45" dirty="0">
                <a:solidFill>
                  <a:srgbClr val="FFFFFF"/>
                </a:solidFill>
                <a:latin typeface="Times New Roman"/>
                <a:cs typeface="Times New Roman"/>
              </a:rPr>
              <a:t> </a:t>
            </a:r>
            <a:r>
              <a:rPr sz="1400" b="1" dirty="0">
                <a:solidFill>
                  <a:srgbClr val="FFFFFF"/>
                </a:solidFill>
                <a:latin typeface="Times New Roman"/>
                <a:cs typeface="Times New Roman"/>
              </a:rPr>
              <a:t>inter-alia,</a:t>
            </a:r>
            <a:r>
              <a:rPr sz="1400" b="1" spc="-45" dirty="0">
                <a:solidFill>
                  <a:srgbClr val="FFFFFF"/>
                </a:solidFill>
                <a:latin typeface="Times New Roman"/>
                <a:cs typeface="Times New Roman"/>
              </a:rPr>
              <a:t> </a:t>
            </a:r>
            <a:r>
              <a:rPr sz="1400" b="1" dirty="0">
                <a:solidFill>
                  <a:srgbClr val="FFFFFF"/>
                </a:solidFill>
                <a:latin typeface="Times New Roman"/>
                <a:cs typeface="Times New Roman"/>
              </a:rPr>
              <a:t>the</a:t>
            </a:r>
            <a:r>
              <a:rPr lang="en-IN" sz="1400" b="1" spc="-38" dirty="0">
                <a:solidFill>
                  <a:srgbClr val="FFFFFF"/>
                </a:solidFill>
                <a:latin typeface="Times New Roman"/>
                <a:cs typeface="Times New Roman"/>
              </a:rPr>
              <a:t> </a:t>
            </a:r>
            <a:r>
              <a:rPr sz="1400" b="1" dirty="0">
                <a:solidFill>
                  <a:srgbClr val="FFFFFF"/>
                </a:solidFill>
                <a:latin typeface="Times New Roman"/>
                <a:cs typeface="Times New Roman"/>
              </a:rPr>
              <a:t>Income-tax</a:t>
            </a:r>
            <a:r>
              <a:rPr sz="1400" b="1" spc="-45" dirty="0">
                <a:solidFill>
                  <a:srgbClr val="FFFFFF"/>
                </a:solidFill>
                <a:latin typeface="Times New Roman"/>
                <a:cs typeface="Times New Roman"/>
              </a:rPr>
              <a:t> </a:t>
            </a:r>
            <a:r>
              <a:rPr sz="1400" b="1" spc="-38" dirty="0">
                <a:solidFill>
                  <a:srgbClr val="FFFFFF"/>
                </a:solidFill>
                <a:latin typeface="Times New Roman"/>
                <a:cs typeface="Times New Roman"/>
              </a:rPr>
              <a:t>Act, </a:t>
            </a:r>
            <a:r>
              <a:rPr sz="1400" b="1" spc="-25" dirty="0">
                <a:solidFill>
                  <a:srgbClr val="FFFFFF"/>
                </a:solidFill>
                <a:latin typeface="Times New Roman"/>
                <a:cs typeface="Times New Roman"/>
              </a:rPr>
              <a:t>1961</a:t>
            </a:r>
            <a:endParaRPr sz="1400" dirty="0">
              <a:latin typeface="Times New Roman"/>
              <a:cs typeface="Times New Roman"/>
            </a:endParaRPr>
          </a:p>
        </p:txBody>
      </p:sp>
      <p:sp>
        <p:nvSpPr>
          <p:cNvPr id="2" name="Date Placeholder 1">
            <a:extLst>
              <a:ext uri="{FF2B5EF4-FFF2-40B4-BE49-F238E27FC236}">
                <a16:creationId xmlns:a16="http://schemas.microsoft.com/office/drawing/2014/main" id="{E8E50255-213B-EAEB-AD6A-2A3E91792D46}"/>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A377EBD2-10ED-7AAB-FA1D-42AD09E8827D}"/>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CC5369D0-02D3-8734-0DFF-0E723DCDE745}"/>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49</a:t>
            </a:fld>
            <a:endParaRPr lang="en-US" altLang="en-US" dirty="0">
              <a:solidFill>
                <a:srgbClr val="000000"/>
              </a:solidFill>
            </a:endParaRPr>
          </a:p>
        </p:txBody>
      </p:sp>
    </p:spTree>
    <p:extLst>
      <p:ext uri="{BB962C8B-B14F-4D97-AF65-F5344CB8AC3E}">
        <p14:creationId xmlns:p14="http://schemas.microsoft.com/office/powerpoint/2010/main" val="2980477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DB559-17F8-A9C0-BE53-FF1E7C5838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24DB1D-D679-204D-F68D-CD653248CE3E}"/>
              </a:ext>
            </a:extLst>
          </p:cNvPr>
          <p:cNvSpPr>
            <a:spLocks noGrp="1"/>
          </p:cNvSpPr>
          <p:nvPr>
            <p:ph type="title"/>
          </p:nvPr>
        </p:nvSpPr>
        <p:spPr>
          <a:xfrm>
            <a:off x="367553" y="65322"/>
            <a:ext cx="10390716" cy="870510"/>
          </a:xfrm>
        </p:spPr>
        <p:txBody>
          <a:bodyPr/>
          <a:lstStyle/>
          <a:p>
            <a:r>
              <a:rPr lang="en-US" sz="3200" dirty="0"/>
              <a:t>GIFT City – Infrastructure</a:t>
            </a:r>
          </a:p>
        </p:txBody>
      </p:sp>
      <p:sp>
        <p:nvSpPr>
          <p:cNvPr id="4" name="Date Placeholder 3">
            <a:extLst>
              <a:ext uri="{FF2B5EF4-FFF2-40B4-BE49-F238E27FC236}">
                <a16:creationId xmlns:a16="http://schemas.microsoft.com/office/drawing/2014/main" id="{93DF6B0A-5695-7867-5C92-2794BBE5705B}"/>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9C0D2ED1-3181-C92B-5EF5-5EBD04317E61}"/>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5</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DEEA7D85-B377-8C59-EDFF-30C070B16D74}"/>
              </a:ext>
            </a:extLst>
          </p:cNvPr>
          <p:cNvSpPr>
            <a:spLocks noGrp="1"/>
          </p:cNvSpPr>
          <p:nvPr>
            <p:ph idx="1"/>
          </p:nvPr>
        </p:nvSpPr>
        <p:spPr>
          <a:xfrm>
            <a:off x="367553" y="1031875"/>
            <a:ext cx="11572564" cy="5458572"/>
          </a:xfrm>
        </p:spPr>
        <p:txBody>
          <a:bodyPr/>
          <a:lstStyle/>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Unique infrastructure and amenities:</a:t>
            </a:r>
          </a:p>
          <a:p>
            <a:pPr lvl="1">
              <a:lnSpc>
                <a:spcPct val="107000"/>
              </a:lnSpc>
              <a:spcAft>
                <a:spcPts val="800"/>
              </a:spcAft>
              <a:buFont typeface="Wingdings" panose="05000000000000000000" pitchFamily="2" charset="2"/>
              <a:buChar char="Ø"/>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Automated Waste Collection and Segregation Plant - Each building is equipped with automated waste collection and transportation system for efficient waste disposal, thereby minimising human intervention</a:t>
            </a:r>
          </a:p>
          <a:p>
            <a:pPr lvl="1">
              <a:lnSpc>
                <a:spcPct val="107000"/>
              </a:lnSpc>
              <a:spcAft>
                <a:spcPts val="800"/>
              </a:spcAft>
              <a:buFont typeface="Wingdings" panose="05000000000000000000" pitchFamily="2" charset="2"/>
              <a:buChar char="Ø"/>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District Cooling Plant - The District Cooling System is an energy efficient and sustainable air conditioning system, conserving up to 30% energy in comparison to traditional air conditioning systems</a:t>
            </a:r>
          </a:p>
          <a:p>
            <a:pPr lvl="1">
              <a:lnSpc>
                <a:spcPct val="107000"/>
              </a:lnSpc>
              <a:spcAft>
                <a:spcPts val="800"/>
              </a:spcAft>
              <a:buFont typeface="Wingdings" panose="05000000000000000000" pitchFamily="2" charset="2"/>
              <a:buChar char="Ø"/>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Underground Utility Tunnel - Dig-Free City by placing all utilities in a tunnel network across the city, so that there is no need for future road excavations for utility repairs, maintenance, or renovation of any utility</a:t>
            </a:r>
          </a:p>
          <a:p>
            <a:pPr lvl="1">
              <a:lnSpc>
                <a:spcPct val="107000"/>
              </a:lnSpc>
              <a:spcAft>
                <a:spcPts val="800"/>
              </a:spcAft>
              <a:buFont typeface="Wingdings" panose="05000000000000000000" pitchFamily="2" charset="2"/>
              <a:buChar char="Ø"/>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Water Treatment Plant - 24x7 potable water from any tap is available throughout the city. GIFT City adopts the concept of zero discharge, with recycling and reuse of wastewater through water treatment plants</a:t>
            </a:r>
          </a:p>
          <a:p>
            <a:pPr>
              <a:lnSpc>
                <a:spcPct val="107000"/>
              </a:lnSpc>
              <a:spcAft>
                <a:spcPts val="800"/>
              </a:spcAft>
            </a:pPr>
            <a:r>
              <a:rPr lang="en-US" sz="1800" kern="100" dirty="0">
                <a:latin typeface="Calibri" panose="020F0502020204030204" pitchFamily="34" charset="0"/>
                <a:ea typeface="Calibri" panose="020F0502020204030204" pitchFamily="34" charset="0"/>
                <a:cs typeface="Times New Roman" panose="02020603050405020304" pitchFamily="18" charset="0"/>
              </a:rPr>
              <a:t>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ocial infrastructure which includes</a:t>
            </a:r>
          </a:p>
          <a:p>
            <a:pPr lvl="1">
              <a:lnSpc>
                <a:spcPct val="107000"/>
              </a:lnSpc>
              <a:spcAft>
                <a:spcPts val="800"/>
              </a:spcAft>
              <a:buFont typeface="Wingdings" panose="05000000000000000000" pitchFamily="2" charset="2"/>
              <a:buChar char="Ø"/>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an International school, Medical facilities, GIFT City Business club, Indoor and Outdoor sports facilities, Leisure zones, Multi cuisine restaurants and a 5-Star hotel</a:t>
            </a:r>
          </a:p>
          <a:p>
            <a:pPr lvl="1">
              <a:lnSpc>
                <a:spcPct val="107000"/>
              </a:lnSpc>
              <a:spcAft>
                <a:spcPts val="800"/>
              </a:spcAft>
              <a:buFont typeface="Wingdings" panose="05000000000000000000" pitchFamily="2" charset="2"/>
              <a:buChar char="Ø"/>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 addition to this an integrated well-planned residential housing projects enabling walk to work culture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sp>
        <p:nvSpPr>
          <p:cNvPr id="3" name="Footer Placeholder 2">
            <a:extLst>
              <a:ext uri="{FF2B5EF4-FFF2-40B4-BE49-F238E27FC236}">
                <a16:creationId xmlns:a16="http://schemas.microsoft.com/office/drawing/2014/main" id="{A28B2AB7-C661-12F0-0C6E-C1CE40CA5E8B}"/>
              </a:ext>
            </a:extLst>
          </p:cNvPr>
          <p:cNvSpPr>
            <a:spLocks noGrp="1"/>
          </p:cNvSpPr>
          <p:nvPr>
            <p:ph type="ftr" sz="quarter" idx="11"/>
          </p:nvPr>
        </p:nvSpPr>
        <p:spPr>
          <a:xfrm>
            <a:off x="3860800" y="6279776"/>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38135962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a:off x="734087" y="446332"/>
            <a:ext cx="9180877" cy="397864"/>
          </a:xfrm>
          <a:prstGeom prst="rect">
            <a:avLst/>
          </a:prstGeom>
        </p:spPr>
        <p:txBody>
          <a:bodyPr vert="horz" wrap="square" lIns="0" tIns="22033" rIns="0" bIns="0" rtlCol="0">
            <a:spAutoFit/>
          </a:bodyPr>
          <a:lstStyle/>
          <a:p>
            <a:pPr marL="71815">
              <a:spcBef>
                <a:spcPts val="173"/>
              </a:spcBef>
            </a:pPr>
            <a:r>
              <a:rPr sz="2441" b="1" spc="-38" dirty="0">
                <a:solidFill>
                  <a:srgbClr val="113475"/>
                </a:solidFill>
                <a:latin typeface="Times New Roman"/>
                <a:cs typeface="Times New Roman"/>
              </a:rPr>
              <a:t>Fund </a:t>
            </a:r>
            <a:r>
              <a:rPr sz="2441" b="1" dirty="0">
                <a:solidFill>
                  <a:srgbClr val="113475"/>
                </a:solidFill>
                <a:latin typeface="Times New Roman"/>
                <a:cs typeface="Times New Roman"/>
              </a:rPr>
              <a:t>Management</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Entities</a:t>
            </a:r>
            <a:r>
              <a:rPr sz="2441" b="1" spc="-38" dirty="0">
                <a:solidFill>
                  <a:srgbClr val="113475"/>
                </a:solidFill>
                <a:latin typeface="Times New Roman"/>
                <a:cs typeface="Times New Roman"/>
              </a:rPr>
              <a:t> </a:t>
            </a:r>
            <a:r>
              <a:rPr sz="2441" b="1" spc="-52" dirty="0">
                <a:solidFill>
                  <a:srgbClr val="113475"/>
                </a:solidFill>
                <a:latin typeface="Times New Roman"/>
                <a:cs typeface="Times New Roman"/>
              </a:rPr>
              <a:t>(FMEs)</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32"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8" dirty="0">
                <a:solidFill>
                  <a:srgbClr val="113475"/>
                </a:solidFill>
                <a:latin typeface="Times New Roman"/>
                <a:cs typeface="Times New Roman"/>
              </a:rPr>
              <a:t> </a:t>
            </a:r>
            <a:r>
              <a:rPr sz="2441" b="1" spc="-58" dirty="0">
                <a:solidFill>
                  <a:srgbClr val="113475"/>
                </a:solidFill>
                <a:latin typeface="Times New Roman"/>
                <a:cs typeface="Times New Roman"/>
              </a:rPr>
              <a:t>IFSC</a:t>
            </a:r>
            <a:r>
              <a:rPr lang="en-IN" sz="2441" b="1" spc="-58" dirty="0">
                <a:solidFill>
                  <a:srgbClr val="113475"/>
                </a:solidFill>
                <a:latin typeface="Times New Roman"/>
                <a:cs typeface="Times New Roman"/>
              </a:rPr>
              <a:t> - </a:t>
            </a:r>
            <a:r>
              <a:rPr sz="2057" b="1" spc="-192" dirty="0">
                <a:solidFill>
                  <a:srgbClr val="EB8B00"/>
                </a:solidFill>
                <a:latin typeface="Times New Roman"/>
                <a:cs typeface="Times New Roman"/>
              </a:rPr>
              <a:t>FME</a:t>
            </a:r>
            <a:r>
              <a:rPr sz="2057" b="1" spc="123" dirty="0">
                <a:solidFill>
                  <a:srgbClr val="EB8B00"/>
                </a:solidFill>
                <a:latin typeface="Times New Roman"/>
                <a:cs typeface="Times New Roman"/>
              </a:rPr>
              <a:t> </a:t>
            </a:r>
            <a:r>
              <a:rPr sz="2057" b="1" spc="-25" dirty="0">
                <a:solidFill>
                  <a:srgbClr val="EB8B00"/>
                </a:solidFill>
                <a:latin typeface="Times New Roman"/>
                <a:cs typeface="Times New Roman"/>
              </a:rPr>
              <a:t>Contribution</a:t>
            </a:r>
            <a:endParaRPr sz="2057" dirty="0">
              <a:latin typeface="Times New Roman"/>
              <a:cs typeface="Times New Roman"/>
            </a:endParaRPr>
          </a:p>
        </p:txBody>
      </p:sp>
      <p:graphicFrame>
        <p:nvGraphicFramePr>
          <p:cNvPr id="18" name="Table 17">
            <a:extLst>
              <a:ext uri="{FF2B5EF4-FFF2-40B4-BE49-F238E27FC236}">
                <a16:creationId xmlns:a16="http://schemas.microsoft.com/office/drawing/2014/main" id="{18058C24-098B-5FCC-4D59-284AB6F0644E}"/>
              </a:ext>
            </a:extLst>
          </p:cNvPr>
          <p:cNvGraphicFramePr>
            <a:graphicFrameLocks noGrp="1"/>
          </p:cNvGraphicFramePr>
          <p:nvPr>
            <p:extLst>
              <p:ext uri="{D42A27DB-BD31-4B8C-83A1-F6EECF244321}">
                <p14:modId xmlns:p14="http://schemas.microsoft.com/office/powerpoint/2010/main" val="3952048353"/>
              </p:ext>
            </p:extLst>
          </p:nvPr>
        </p:nvGraphicFramePr>
        <p:xfrm>
          <a:off x="721116" y="949730"/>
          <a:ext cx="10363199" cy="3615726"/>
        </p:xfrm>
        <a:graphic>
          <a:graphicData uri="http://schemas.openxmlformats.org/drawingml/2006/table">
            <a:tbl>
              <a:tblPr>
                <a:tableStyleId>{5C22544A-7EE6-4342-B048-85BDC9FD1C3A}</a:tableStyleId>
              </a:tblPr>
              <a:tblGrid>
                <a:gridCol w="1838131">
                  <a:extLst>
                    <a:ext uri="{9D8B030D-6E8A-4147-A177-3AD203B41FA5}">
                      <a16:colId xmlns:a16="http://schemas.microsoft.com/office/drawing/2014/main" val="1782386604"/>
                    </a:ext>
                  </a:extLst>
                </a:gridCol>
                <a:gridCol w="1744824">
                  <a:extLst>
                    <a:ext uri="{9D8B030D-6E8A-4147-A177-3AD203B41FA5}">
                      <a16:colId xmlns:a16="http://schemas.microsoft.com/office/drawing/2014/main" val="1856742956"/>
                    </a:ext>
                  </a:extLst>
                </a:gridCol>
                <a:gridCol w="2239347">
                  <a:extLst>
                    <a:ext uri="{9D8B030D-6E8A-4147-A177-3AD203B41FA5}">
                      <a16:colId xmlns:a16="http://schemas.microsoft.com/office/drawing/2014/main" val="2164381426"/>
                    </a:ext>
                  </a:extLst>
                </a:gridCol>
                <a:gridCol w="1679510">
                  <a:extLst>
                    <a:ext uri="{9D8B030D-6E8A-4147-A177-3AD203B41FA5}">
                      <a16:colId xmlns:a16="http://schemas.microsoft.com/office/drawing/2014/main" val="3288790687"/>
                    </a:ext>
                  </a:extLst>
                </a:gridCol>
                <a:gridCol w="2861387">
                  <a:extLst>
                    <a:ext uri="{9D8B030D-6E8A-4147-A177-3AD203B41FA5}">
                      <a16:colId xmlns:a16="http://schemas.microsoft.com/office/drawing/2014/main" val="635808892"/>
                    </a:ext>
                  </a:extLst>
                </a:gridCol>
              </a:tblGrid>
              <a:tr h="993709">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Targeted Corpus (TC)</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Minimum / Maximum</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ctr" fontAlgn="ctr"/>
                      <a:r>
                        <a:rPr lang="en-US" sz="1600" b="1" u="none" strike="noStrike" dirty="0">
                          <a:effectLst/>
                          <a:latin typeface="Times New Roman" panose="02020603050405020304" pitchFamily="18" charset="0"/>
                          <a:cs typeface="Times New Roman" panose="02020603050405020304" pitchFamily="18" charset="0"/>
                        </a:rPr>
                        <a:t>Venture Capital Scheme / Close-ended Non-retail scheme</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Open-ended Non-retail scheme</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ctr" fontAlgn="ctr"/>
                      <a:r>
                        <a:rPr lang="en-IN" sz="1600" b="1" u="none" strike="noStrike" dirty="0">
                          <a:effectLst/>
                          <a:latin typeface="Times New Roman" panose="02020603050405020304" pitchFamily="18" charset="0"/>
                          <a:cs typeface="Times New Roman" panose="02020603050405020304" pitchFamily="18" charset="0"/>
                        </a:rPr>
                        <a:t>Retail schemes</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extLst>
                  <a:ext uri="{0D108BD9-81ED-4DB2-BD59-A6C34878D82A}">
                    <a16:rowId xmlns:a16="http://schemas.microsoft.com/office/drawing/2014/main" val="1961526518"/>
                  </a:ext>
                </a:extLst>
              </a:tr>
              <a:tr h="1131455">
                <a:tc rowSpan="2">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Less than $30 Mn.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Minimum</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2.5% of TC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5% of TC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US" sz="1600" u="none" strike="noStrike" dirty="0">
                          <a:effectLst/>
                          <a:latin typeface="Times New Roman" panose="02020603050405020304" pitchFamily="18" charset="0"/>
                          <a:cs typeface="Times New Roman" panose="02020603050405020304" pitchFamily="18" charset="0"/>
                        </a:rPr>
                        <a:t>Lower of: (a) 1% of AUM of the scheme OR (b) $200,000</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extLst>
                  <a:ext uri="{0D108BD9-81ED-4DB2-BD59-A6C34878D82A}">
                    <a16:rowId xmlns:a16="http://schemas.microsoft.com/office/drawing/2014/main" val="1311574706"/>
                  </a:ext>
                </a:extLst>
              </a:tr>
              <a:tr h="496854">
                <a:tc vMerge="1">
                  <a:txBody>
                    <a:bodyPr/>
                    <a:lstStyle/>
                    <a:p>
                      <a:endParaRPr lang="en-IN"/>
                    </a:p>
                  </a:txBody>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Maximum</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10% of TC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10% of TC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extLst>
                  <a:ext uri="{0D108BD9-81ED-4DB2-BD59-A6C34878D82A}">
                    <a16:rowId xmlns:a16="http://schemas.microsoft.com/office/drawing/2014/main" val="1423657097"/>
                  </a:ext>
                </a:extLst>
              </a:tr>
              <a:tr h="496854">
                <a:tc rowSpan="2">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More than $30 Mn.</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Minimum</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$750,000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$1,500,000</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Same as above</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extLst>
                  <a:ext uri="{0D108BD9-81ED-4DB2-BD59-A6C34878D82A}">
                    <a16:rowId xmlns:a16="http://schemas.microsoft.com/office/drawing/2014/main" val="1336653889"/>
                  </a:ext>
                </a:extLst>
              </a:tr>
              <a:tr h="496854">
                <a:tc vMerge="1">
                  <a:txBody>
                    <a:bodyPr/>
                    <a:lstStyle/>
                    <a:p>
                      <a:endParaRPr lang="en-IN"/>
                    </a:p>
                  </a:txBody>
                  <a:tcP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Maximum</a:t>
                      </a:r>
                      <a:endParaRPr lang="en-IN"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10% of TC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10% of TC</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tc>
                  <a:txBody>
                    <a:bodyPr/>
                    <a:lstStyle/>
                    <a:p>
                      <a:pPr algn="l" fontAlgn="ctr"/>
                      <a:r>
                        <a:rPr lang="en-IN" sz="1600" u="none" strike="noStrike" dirty="0">
                          <a:effectLst/>
                          <a:latin typeface="Times New Roman" panose="02020603050405020304" pitchFamily="18" charset="0"/>
                          <a:cs typeface="Times New Roman" panose="02020603050405020304" pitchFamily="18" charset="0"/>
                        </a:rPr>
                        <a:t>-</a:t>
                      </a:r>
                      <a:endParaRPr lang="en-IN"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230" marR="7230" marT="7230" marB="0" anchor="ctr"/>
                </a:tc>
                <a:extLst>
                  <a:ext uri="{0D108BD9-81ED-4DB2-BD59-A6C34878D82A}">
                    <a16:rowId xmlns:a16="http://schemas.microsoft.com/office/drawing/2014/main" val="2335065390"/>
                  </a:ext>
                </a:extLst>
              </a:tr>
            </a:tbl>
          </a:graphicData>
        </a:graphic>
      </p:graphicFrame>
      <p:sp>
        <p:nvSpPr>
          <p:cNvPr id="2" name="Date Placeholder 1">
            <a:extLst>
              <a:ext uri="{FF2B5EF4-FFF2-40B4-BE49-F238E27FC236}">
                <a16:creationId xmlns:a16="http://schemas.microsoft.com/office/drawing/2014/main" id="{C31A6EAE-00C3-3226-699C-C8CC0704A0C1}"/>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51173597-3094-C236-F2D1-A7C2077D3F8F}"/>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E7B4C7FC-E19E-2AE9-0AC1-564647AA3075}"/>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50</a:t>
            </a:fld>
            <a:endParaRPr lang="en-US" altLang="en-US" dirty="0">
              <a:solidFill>
                <a:srgbClr val="000000"/>
              </a:solidFill>
            </a:endParaRPr>
          </a:p>
        </p:txBody>
      </p:sp>
      <p:sp>
        <p:nvSpPr>
          <p:cNvPr id="10" name="TextBox 9">
            <a:extLst>
              <a:ext uri="{FF2B5EF4-FFF2-40B4-BE49-F238E27FC236}">
                <a16:creationId xmlns:a16="http://schemas.microsoft.com/office/drawing/2014/main" id="{0450587D-0E5C-C250-1964-22F4E00E5B8A}"/>
              </a:ext>
            </a:extLst>
          </p:cNvPr>
          <p:cNvSpPr txBox="1"/>
          <p:nvPr/>
        </p:nvSpPr>
        <p:spPr>
          <a:xfrm>
            <a:off x="335124" y="4670990"/>
            <a:ext cx="11135182" cy="1686487"/>
          </a:xfrm>
          <a:prstGeom prst="rect">
            <a:avLst/>
          </a:prstGeom>
          <a:noFill/>
        </p:spPr>
        <p:txBody>
          <a:bodyPr wrap="square">
            <a:spAutoFit/>
          </a:bodyPr>
          <a:lstStyle/>
          <a:p>
            <a:pPr marL="728064" marR="155871" indent="-285750">
              <a:lnSpc>
                <a:spcPct val="125000"/>
              </a:lnSpc>
              <a:buFont typeface="Arial" panose="020B0604020202020204" pitchFamily="34" charset="0"/>
              <a:buChar char="•"/>
            </a:pPr>
            <a:r>
              <a:rPr lang="en-US" sz="1200" dirty="0">
                <a:latin typeface="Times New Roman"/>
                <a:cs typeface="Times New Roman"/>
              </a:rPr>
              <a:t>Contribution</a:t>
            </a:r>
            <a:r>
              <a:rPr lang="en-US" sz="1200" spc="38" dirty="0">
                <a:latin typeface="Times New Roman"/>
                <a:cs typeface="Times New Roman"/>
              </a:rPr>
              <a:t> </a:t>
            </a:r>
            <a:r>
              <a:rPr lang="en-US" sz="1200" dirty="0">
                <a:latin typeface="Times New Roman"/>
                <a:cs typeface="Times New Roman"/>
              </a:rPr>
              <a:t>requirements</a:t>
            </a:r>
            <a:r>
              <a:rPr lang="en-US" sz="1200" spc="45" dirty="0">
                <a:latin typeface="Times New Roman"/>
                <a:cs typeface="Times New Roman"/>
              </a:rPr>
              <a:t> </a:t>
            </a:r>
            <a:r>
              <a:rPr lang="en-US" sz="1200" dirty="0">
                <a:latin typeface="Times New Roman"/>
                <a:cs typeface="Times New Roman"/>
              </a:rPr>
              <a:t>to</a:t>
            </a:r>
            <a:r>
              <a:rPr lang="en-US" sz="1200" spc="45" dirty="0">
                <a:latin typeface="Times New Roman"/>
                <a:cs typeface="Times New Roman"/>
              </a:rPr>
              <a:t> </a:t>
            </a:r>
            <a:r>
              <a:rPr lang="en-US" sz="1200" dirty="0">
                <a:latin typeface="Times New Roman"/>
                <a:cs typeface="Times New Roman"/>
              </a:rPr>
              <a:t>be</a:t>
            </a:r>
            <a:r>
              <a:rPr lang="en-US" sz="1200" spc="38" dirty="0">
                <a:latin typeface="Times New Roman"/>
                <a:cs typeface="Times New Roman"/>
              </a:rPr>
              <a:t> </a:t>
            </a:r>
            <a:r>
              <a:rPr lang="en-US" sz="1200" spc="-13" dirty="0">
                <a:latin typeface="Times New Roman"/>
                <a:cs typeface="Times New Roman"/>
              </a:rPr>
              <a:t>fulfilled</a:t>
            </a:r>
            <a:r>
              <a:rPr lang="en-US" sz="1200" spc="45" dirty="0">
                <a:latin typeface="Times New Roman"/>
                <a:cs typeface="Times New Roman"/>
              </a:rPr>
              <a:t> </a:t>
            </a:r>
            <a:r>
              <a:rPr lang="en-US" sz="1200" dirty="0">
                <a:latin typeface="Times New Roman"/>
                <a:cs typeface="Times New Roman"/>
              </a:rPr>
              <a:t>by</a:t>
            </a:r>
            <a:r>
              <a:rPr lang="en-US" sz="1200" spc="45" dirty="0">
                <a:latin typeface="Times New Roman"/>
                <a:cs typeface="Times New Roman"/>
              </a:rPr>
              <a:t> </a:t>
            </a:r>
            <a:r>
              <a:rPr lang="en-US" sz="1200" spc="-96" dirty="0">
                <a:latin typeface="Times New Roman"/>
                <a:cs typeface="Times New Roman"/>
              </a:rPr>
              <a:t>FME</a:t>
            </a:r>
            <a:r>
              <a:rPr lang="en-US" sz="1200" spc="38" dirty="0">
                <a:latin typeface="Times New Roman"/>
                <a:cs typeface="Times New Roman"/>
              </a:rPr>
              <a:t> </a:t>
            </a:r>
            <a:r>
              <a:rPr lang="en-US" sz="1200" dirty="0">
                <a:latin typeface="Times New Roman"/>
                <a:cs typeface="Times New Roman"/>
              </a:rPr>
              <a:t>or</a:t>
            </a:r>
            <a:r>
              <a:rPr lang="en-US" sz="1200" spc="45" dirty="0">
                <a:latin typeface="Times New Roman"/>
                <a:cs typeface="Times New Roman"/>
              </a:rPr>
              <a:t> </a:t>
            </a:r>
            <a:r>
              <a:rPr lang="en-US" sz="1200" dirty="0">
                <a:latin typeface="Times New Roman"/>
                <a:cs typeface="Times New Roman"/>
              </a:rPr>
              <a:t>its</a:t>
            </a:r>
            <a:r>
              <a:rPr lang="en-US" sz="1200" spc="45" dirty="0">
                <a:latin typeface="Times New Roman"/>
                <a:cs typeface="Times New Roman"/>
              </a:rPr>
              <a:t> </a:t>
            </a:r>
            <a:r>
              <a:rPr lang="en-US" sz="1200" dirty="0">
                <a:latin typeface="Times New Roman"/>
                <a:cs typeface="Times New Roman"/>
              </a:rPr>
              <a:t>associates</a:t>
            </a:r>
            <a:r>
              <a:rPr lang="en-US" sz="1200" spc="38" dirty="0">
                <a:latin typeface="Times New Roman"/>
                <a:cs typeface="Times New Roman"/>
              </a:rPr>
              <a:t> </a:t>
            </a:r>
            <a:r>
              <a:rPr lang="en-US" sz="1200" dirty="0">
                <a:latin typeface="Times New Roman"/>
                <a:cs typeface="Times New Roman"/>
              </a:rPr>
              <a:t>within</a:t>
            </a:r>
            <a:r>
              <a:rPr lang="en-US" sz="1200" spc="45" dirty="0">
                <a:latin typeface="Times New Roman"/>
                <a:cs typeface="Times New Roman"/>
              </a:rPr>
              <a:t> </a:t>
            </a:r>
            <a:r>
              <a:rPr lang="en-US" sz="1200" dirty="0">
                <a:latin typeface="Times New Roman"/>
                <a:cs typeface="Times New Roman"/>
              </a:rPr>
              <a:t>45</a:t>
            </a:r>
            <a:r>
              <a:rPr lang="en-US" sz="1200" spc="45" dirty="0">
                <a:latin typeface="Times New Roman"/>
                <a:cs typeface="Times New Roman"/>
              </a:rPr>
              <a:t> </a:t>
            </a:r>
            <a:r>
              <a:rPr lang="en-US" sz="1200" dirty="0">
                <a:latin typeface="Times New Roman"/>
                <a:cs typeface="Times New Roman"/>
              </a:rPr>
              <a:t>days,</a:t>
            </a:r>
            <a:r>
              <a:rPr lang="en-US" sz="1200" spc="38" dirty="0">
                <a:latin typeface="Times New Roman"/>
                <a:cs typeface="Times New Roman"/>
              </a:rPr>
              <a:t> </a:t>
            </a:r>
            <a:r>
              <a:rPr lang="en-US" sz="1200" dirty="0">
                <a:latin typeface="Times New Roman"/>
                <a:cs typeface="Times New Roman"/>
              </a:rPr>
              <a:t>unless</a:t>
            </a:r>
            <a:r>
              <a:rPr lang="en-US" sz="1200" spc="45" dirty="0">
                <a:latin typeface="Times New Roman"/>
                <a:cs typeface="Times New Roman"/>
              </a:rPr>
              <a:t> </a:t>
            </a:r>
            <a:r>
              <a:rPr lang="en-US" sz="1200" dirty="0">
                <a:latin typeface="Times New Roman"/>
                <a:cs typeface="Times New Roman"/>
              </a:rPr>
              <a:t>exempted</a:t>
            </a:r>
            <a:r>
              <a:rPr lang="en-US" sz="1200" spc="45" dirty="0">
                <a:latin typeface="Times New Roman"/>
                <a:cs typeface="Times New Roman"/>
              </a:rPr>
              <a:t> </a:t>
            </a:r>
            <a:r>
              <a:rPr lang="en-US" sz="1200" dirty="0">
                <a:latin typeface="Times New Roman"/>
                <a:cs typeface="Times New Roman"/>
              </a:rPr>
              <a:t>and</a:t>
            </a:r>
            <a:r>
              <a:rPr lang="en-US" sz="1200" spc="38" dirty="0">
                <a:latin typeface="Times New Roman"/>
                <a:cs typeface="Times New Roman"/>
              </a:rPr>
              <a:t> </a:t>
            </a:r>
            <a:r>
              <a:rPr lang="en-US" sz="1200" dirty="0">
                <a:latin typeface="Times New Roman"/>
                <a:cs typeface="Times New Roman"/>
              </a:rPr>
              <a:t>to</a:t>
            </a:r>
            <a:r>
              <a:rPr lang="en-US" sz="1200" spc="45" dirty="0">
                <a:latin typeface="Times New Roman"/>
                <a:cs typeface="Times New Roman"/>
              </a:rPr>
              <a:t> </a:t>
            </a:r>
            <a:r>
              <a:rPr lang="en-US" sz="1200" spc="-32" dirty="0">
                <a:latin typeface="Times New Roman"/>
                <a:cs typeface="Times New Roman"/>
              </a:rPr>
              <a:t>be </a:t>
            </a:r>
            <a:r>
              <a:rPr lang="en-US" sz="1200" dirty="0">
                <a:latin typeface="Times New Roman"/>
                <a:cs typeface="Times New Roman"/>
              </a:rPr>
              <a:t>maintained on </a:t>
            </a:r>
            <a:r>
              <a:rPr lang="en-US" sz="1200" spc="-13" dirty="0">
                <a:latin typeface="Times New Roman"/>
                <a:cs typeface="Times New Roman"/>
              </a:rPr>
              <a:t>ongoing</a:t>
            </a:r>
            <a:r>
              <a:rPr lang="en-US" sz="1200" dirty="0">
                <a:latin typeface="Times New Roman"/>
                <a:cs typeface="Times New Roman"/>
              </a:rPr>
              <a:t> </a:t>
            </a:r>
            <a:r>
              <a:rPr lang="en-US" sz="1200" spc="-25" dirty="0">
                <a:latin typeface="Times New Roman"/>
                <a:cs typeface="Times New Roman"/>
              </a:rPr>
              <a:t>basis</a:t>
            </a:r>
            <a:endParaRPr lang="en-US" sz="1200" dirty="0">
              <a:latin typeface="Times New Roman"/>
              <a:cs typeface="Times New Roman"/>
            </a:endParaRPr>
          </a:p>
          <a:p>
            <a:pPr marL="727247" marR="2218914" indent="-285750">
              <a:lnSpc>
                <a:spcPct val="125000"/>
              </a:lnSpc>
              <a:buFont typeface="Arial" panose="020B0604020202020204" pitchFamily="34" charset="0"/>
              <a:buChar char="•"/>
            </a:pPr>
            <a:r>
              <a:rPr lang="en-US" sz="1200" spc="-38" dirty="0">
                <a:latin typeface="Times New Roman"/>
                <a:cs typeface="Times New Roman"/>
              </a:rPr>
              <a:t>The</a:t>
            </a:r>
            <a:r>
              <a:rPr lang="en-US" sz="1200" spc="-25" dirty="0">
                <a:latin typeface="Times New Roman"/>
                <a:cs typeface="Times New Roman"/>
              </a:rPr>
              <a:t> </a:t>
            </a:r>
            <a:r>
              <a:rPr lang="en-US" sz="1200" dirty="0">
                <a:latin typeface="Times New Roman"/>
                <a:cs typeface="Times New Roman"/>
              </a:rPr>
              <a:t>contribution</a:t>
            </a:r>
            <a:r>
              <a:rPr lang="en-US" sz="1200" spc="-6" dirty="0">
                <a:latin typeface="Times New Roman"/>
                <a:cs typeface="Times New Roman"/>
              </a:rPr>
              <a:t> </a:t>
            </a:r>
            <a:r>
              <a:rPr lang="en-US" sz="1200" dirty="0">
                <a:latin typeface="Times New Roman"/>
                <a:cs typeface="Times New Roman"/>
              </a:rPr>
              <a:t>requirements</a:t>
            </a:r>
            <a:r>
              <a:rPr lang="en-US" sz="1200" spc="-13" dirty="0">
                <a:latin typeface="Times New Roman"/>
                <a:cs typeface="Times New Roman"/>
              </a:rPr>
              <a:t> </a:t>
            </a:r>
            <a:r>
              <a:rPr lang="en-US" sz="1200" spc="-32" dirty="0">
                <a:latin typeface="Times New Roman"/>
                <a:cs typeface="Times New Roman"/>
              </a:rPr>
              <a:t>by</a:t>
            </a:r>
            <a:r>
              <a:rPr lang="en-US" sz="1200" spc="-6" dirty="0">
                <a:latin typeface="Times New Roman"/>
                <a:cs typeface="Times New Roman"/>
              </a:rPr>
              <a:t> </a:t>
            </a:r>
            <a:r>
              <a:rPr lang="en-US" sz="1200" dirty="0">
                <a:latin typeface="Times New Roman"/>
                <a:cs typeface="Times New Roman"/>
              </a:rPr>
              <a:t>the</a:t>
            </a:r>
            <a:r>
              <a:rPr lang="en-US" sz="1200" spc="-6" dirty="0">
                <a:latin typeface="Times New Roman"/>
                <a:cs typeface="Times New Roman"/>
              </a:rPr>
              <a:t> </a:t>
            </a:r>
            <a:r>
              <a:rPr lang="en-US" sz="1200" spc="-96" dirty="0">
                <a:latin typeface="Times New Roman"/>
                <a:cs typeface="Times New Roman"/>
              </a:rPr>
              <a:t>FME</a:t>
            </a:r>
            <a:r>
              <a:rPr lang="en-US" sz="1200" spc="-13" dirty="0">
                <a:latin typeface="Times New Roman"/>
                <a:cs typeface="Times New Roman"/>
              </a:rPr>
              <a:t> is</a:t>
            </a:r>
            <a:r>
              <a:rPr lang="en-US" sz="1200" spc="-6" dirty="0">
                <a:latin typeface="Times New Roman"/>
                <a:cs typeface="Times New Roman"/>
              </a:rPr>
              <a:t> </a:t>
            </a:r>
            <a:r>
              <a:rPr lang="en-US" sz="1200" dirty="0">
                <a:latin typeface="Times New Roman"/>
                <a:cs typeface="Times New Roman"/>
              </a:rPr>
              <a:t>not</a:t>
            </a:r>
            <a:r>
              <a:rPr lang="en-US" sz="1200" spc="-6" dirty="0">
                <a:latin typeface="Times New Roman"/>
                <a:cs typeface="Times New Roman"/>
              </a:rPr>
              <a:t> </a:t>
            </a:r>
            <a:r>
              <a:rPr lang="en-US" sz="1200" dirty="0">
                <a:latin typeface="Times New Roman"/>
                <a:cs typeface="Times New Roman"/>
              </a:rPr>
              <a:t>mandatory</a:t>
            </a:r>
            <a:r>
              <a:rPr lang="en-US" sz="1200" spc="-13" dirty="0">
                <a:latin typeface="Times New Roman"/>
                <a:cs typeface="Times New Roman"/>
              </a:rPr>
              <a:t> </a:t>
            </a:r>
            <a:r>
              <a:rPr lang="en-US" sz="1200" dirty="0">
                <a:latin typeface="Times New Roman"/>
                <a:cs typeface="Times New Roman"/>
              </a:rPr>
              <a:t>in</a:t>
            </a:r>
            <a:r>
              <a:rPr lang="en-US" sz="1200" spc="-6" dirty="0">
                <a:latin typeface="Times New Roman"/>
                <a:cs typeface="Times New Roman"/>
              </a:rPr>
              <a:t> </a:t>
            </a:r>
            <a:r>
              <a:rPr lang="en-US" sz="1200" spc="-25" dirty="0">
                <a:latin typeface="Times New Roman"/>
                <a:cs typeface="Times New Roman"/>
              </a:rPr>
              <a:t>following</a:t>
            </a:r>
            <a:r>
              <a:rPr lang="en-US" sz="1200" spc="-6" dirty="0">
                <a:latin typeface="Times New Roman"/>
                <a:cs typeface="Times New Roman"/>
              </a:rPr>
              <a:t> </a:t>
            </a:r>
            <a:r>
              <a:rPr lang="en-US" sz="1200" spc="-13" dirty="0">
                <a:latin typeface="Times New Roman"/>
                <a:cs typeface="Times New Roman"/>
              </a:rPr>
              <a:t>cases: </a:t>
            </a:r>
          </a:p>
          <a:p>
            <a:pPr marL="727247" marR="2218914" indent="-285750">
              <a:lnSpc>
                <a:spcPct val="125000"/>
              </a:lnSpc>
              <a:buFont typeface="Arial" panose="020B0604020202020204" pitchFamily="34" charset="0"/>
              <a:buChar char="•"/>
            </a:pPr>
            <a:r>
              <a:rPr lang="en-US" sz="1200" spc="-13" dirty="0">
                <a:latin typeface="Times New Roman"/>
                <a:cs typeface="Times New Roman"/>
              </a:rPr>
              <a:t>In</a:t>
            </a:r>
            <a:r>
              <a:rPr lang="en-US" sz="1200" spc="-38" dirty="0">
                <a:latin typeface="Times New Roman"/>
                <a:cs typeface="Times New Roman"/>
              </a:rPr>
              <a:t> </a:t>
            </a:r>
            <a:r>
              <a:rPr lang="en-US" sz="1200" spc="-25" dirty="0">
                <a:latin typeface="Times New Roman"/>
                <a:cs typeface="Times New Roman"/>
              </a:rPr>
              <a:t>case</a:t>
            </a:r>
            <a:r>
              <a:rPr lang="en-US" sz="1200" spc="-38" dirty="0">
                <a:latin typeface="Times New Roman"/>
                <a:cs typeface="Times New Roman"/>
              </a:rPr>
              <a:t> </a:t>
            </a:r>
            <a:r>
              <a:rPr lang="en-US" sz="1200" spc="-45" dirty="0">
                <a:latin typeface="Times New Roman"/>
                <a:cs typeface="Times New Roman"/>
              </a:rPr>
              <a:t>of</a:t>
            </a:r>
            <a:r>
              <a:rPr lang="en-US" sz="1200" spc="-38" dirty="0">
                <a:latin typeface="Times New Roman"/>
                <a:cs typeface="Times New Roman"/>
              </a:rPr>
              <a:t> </a:t>
            </a:r>
            <a:r>
              <a:rPr lang="en-US" sz="1200" spc="-161" dirty="0">
                <a:latin typeface="Times New Roman"/>
                <a:cs typeface="Times New Roman"/>
              </a:rPr>
              <a:t>VC</a:t>
            </a:r>
            <a:r>
              <a:rPr lang="en-US" sz="1200" spc="-38" dirty="0">
                <a:latin typeface="Times New Roman"/>
                <a:cs typeface="Times New Roman"/>
              </a:rPr>
              <a:t> </a:t>
            </a:r>
            <a:r>
              <a:rPr lang="en-US" sz="1200" spc="-13" dirty="0">
                <a:latin typeface="Times New Roman"/>
                <a:cs typeface="Times New Roman"/>
              </a:rPr>
              <a:t>schemes</a:t>
            </a:r>
            <a:r>
              <a:rPr lang="en-US" sz="1200" spc="-38" dirty="0">
                <a:latin typeface="Times New Roman"/>
                <a:cs typeface="Times New Roman"/>
              </a:rPr>
              <a:t> </a:t>
            </a:r>
            <a:r>
              <a:rPr lang="en-US" sz="1200" dirty="0">
                <a:latin typeface="Times New Roman"/>
                <a:cs typeface="Times New Roman"/>
              </a:rPr>
              <a:t>and</a:t>
            </a:r>
            <a:r>
              <a:rPr lang="en-US" sz="1200" spc="-38" dirty="0">
                <a:latin typeface="Times New Roman"/>
                <a:cs typeface="Times New Roman"/>
              </a:rPr>
              <a:t> </a:t>
            </a:r>
            <a:r>
              <a:rPr lang="en-US" sz="1200" spc="-13" dirty="0">
                <a:latin typeface="Times New Roman"/>
                <a:cs typeface="Times New Roman"/>
              </a:rPr>
              <a:t>Restricted</a:t>
            </a:r>
            <a:r>
              <a:rPr lang="en-US" sz="1200" spc="-38" dirty="0">
                <a:latin typeface="Times New Roman"/>
                <a:cs typeface="Times New Roman"/>
              </a:rPr>
              <a:t> </a:t>
            </a:r>
            <a:r>
              <a:rPr lang="en-US" sz="1200" spc="-13" dirty="0">
                <a:latin typeface="Times New Roman"/>
                <a:cs typeface="Times New Roman"/>
              </a:rPr>
              <a:t>schemes</a:t>
            </a:r>
            <a:r>
              <a:rPr lang="en-US" sz="1200" spc="-38" dirty="0">
                <a:latin typeface="Times New Roman"/>
                <a:cs typeface="Times New Roman"/>
              </a:rPr>
              <a:t> </a:t>
            </a:r>
            <a:r>
              <a:rPr lang="en-US" sz="1200" spc="-13" dirty="0">
                <a:latin typeface="Times New Roman"/>
                <a:cs typeface="Times New Roman"/>
              </a:rPr>
              <a:t>(Non-retail):</a:t>
            </a:r>
            <a:endParaRPr lang="en-US" sz="1200" dirty="0">
              <a:latin typeface="Times New Roman"/>
              <a:cs typeface="Times New Roman"/>
            </a:endParaRPr>
          </a:p>
          <a:p>
            <a:pPr marL="1282997" marR="1076406" indent="-285750">
              <a:lnSpc>
                <a:spcPct val="125000"/>
              </a:lnSpc>
              <a:buFont typeface="Arial" panose="020B0604020202020204" pitchFamily="34" charset="0"/>
              <a:buChar char="•"/>
            </a:pPr>
            <a:r>
              <a:rPr lang="en-US" sz="1200" spc="-77" dirty="0">
                <a:latin typeface="Times New Roman"/>
                <a:cs typeface="Times New Roman"/>
              </a:rPr>
              <a:t>At</a:t>
            </a:r>
            <a:r>
              <a:rPr lang="en-US" sz="1200" spc="-52" dirty="0">
                <a:latin typeface="Times New Roman"/>
                <a:cs typeface="Times New Roman"/>
              </a:rPr>
              <a:t> </a:t>
            </a:r>
            <a:r>
              <a:rPr lang="en-US" sz="1200" dirty="0">
                <a:latin typeface="Times New Roman"/>
                <a:cs typeface="Times New Roman"/>
              </a:rPr>
              <a:t>least</a:t>
            </a:r>
            <a:r>
              <a:rPr lang="en-US" sz="1200" spc="-45" dirty="0">
                <a:latin typeface="Times New Roman"/>
                <a:cs typeface="Times New Roman"/>
              </a:rPr>
              <a:t> </a:t>
            </a:r>
            <a:r>
              <a:rPr lang="en-US" sz="1200" dirty="0">
                <a:latin typeface="Times New Roman"/>
                <a:cs typeface="Times New Roman"/>
              </a:rPr>
              <a:t>2/3rd</a:t>
            </a:r>
            <a:r>
              <a:rPr lang="en-US" sz="1200" spc="-45" dirty="0">
                <a:latin typeface="Times New Roman"/>
                <a:cs typeface="Times New Roman"/>
              </a:rPr>
              <a:t> of </a:t>
            </a:r>
            <a:r>
              <a:rPr lang="en-US" sz="1200" dirty="0">
                <a:latin typeface="Times New Roman"/>
                <a:cs typeface="Times New Roman"/>
              </a:rPr>
              <a:t>the</a:t>
            </a:r>
            <a:r>
              <a:rPr lang="en-US" sz="1200" spc="-45" dirty="0">
                <a:latin typeface="Times New Roman"/>
                <a:cs typeface="Times New Roman"/>
              </a:rPr>
              <a:t> </a:t>
            </a:r>
            <a:r>
              <a:rPr lang="en-US" sz="1200" dirty="0">
                <a:latin typeface="Times New Roman"/>
                <a:cs typeface="Times New Roman"/>
              </a:rPr>
              <a:t>investors</a:t>
            </a:r>
            <a:r>
              <a:rPr lang="en-US" sz="1200" spc="-45" dirty="0">
                <a:latin typeface="Times New Roman"/>
                <a:cs typeface="Times New Roman"/>
              </a:rPr>
              <a:t> </a:t>
            </a:r>
            <a:r>
              <a:rPr lang="en-US" sz="1200" dirty="0">
                <a:latin typeface="Times New Roman"/>
                <a:cs typeface="Times New Roman"/>
              </a:rPr>
              <a:t>in</a:t>
            </a:r>
            <a:r>
              <a:rPr lang="en-US" sz="1200" spc="-52" dirty="0">
                <a:latin typeface="Times New Roman"/>
                <a:cs typeface="Times New Roman"/>
              </a:rPr>
              <a:t> </a:t>
            </a:r>
            <a:r>
              <a:rPr lang="en-US" sz="1200" dirty="0">
                <a:latin typeface="Times New Roman"/>
                <a:cs typeface="Times New Roman"/>
              </a:rPr>
              <a:t>the</a:t>
            </a:r>
            <a:r>
              <a:rPr lang="en-US" sz="1200" spc="-45" dirty="0">
                <a:latin typeface="Times New Roman"/>
                <a:cs typeface="Times New Roman"/>
              </a:rPr>
              <a:t> </a:t>
            </a:r>
            <a:r>
              <a:rPr lang="en-US" sz="1200" spc="-13" dirty="0">
                <a:latin typeface="Times New Roman"/>
                <a:cs typeface="Times New Roman"/>
              </a:rPr>
              <a:t>scheme</a:t>
            </a:r>
            <a:r>
              <a:rPr lang="en-US" sz="1200" spc="-45" dirty="0">
                <a:latin typeface="Times New Roman"/>
                <a:cs typeface="Times New Roman"/>
              </a:rPr>
              <a:t> </a:t>
            </a:r>
            <a:r>
              <a:rPr lang="en-US" sz="1200" spc="-32" dirty="0">
                <a:latin typeface="Times New Roman"/>
                <a:cs typeface="Times New Roman"/>
              </a:rPr>
              <a:t>by</a:t>
            </a:r>
            <a:r>
              <a:rPr lang="en-US" sz="1200" spc="-45" dirty="0">
                <a:latin typeface="Times New Roman"/>
                <a:cs typeface="Times New Roman"/>
              </a:rPr>
              <a:t> </a:t>
            </a:r>
            <a:r>
              <a:rPr lang="en-US" sz="1200" spc="-13" dirty="0">
                <a:latin typeface="Times New Roman"/>
                <a:cs typeface="Times New Roman"/>
              </a:rPr>
              <a:t>value</a:t>
            </a:r>
            <a:r>
              <a:rPr lang="en-US" sz="1200" spc="-45" dirty="0">
                <a:latin typeface="Times New Roman"/>
                <a:cs typeface="Times New Roman"/>
              </a:rPr>
              <a:t> </a:t>
            </a:r>
            <a:r>
              <a:rPr lang="en-US" sz="1200" dirty="0">
                <a:latin typeface="Times New Roman"/>
                <a:cs typeface="Times New Roman"/>
              </a:rPr>
              <a:t>permit</a:t>
            </a:r>
            <a:r>
              <a:rPr lang="en-US" sz="1200" spc="-45" dirty="0">
                <a:latin typeface="Times New Roman"/>
                <a:cs typeface="Times New Roman"/>
              </a:rPr>
              <a:t> </a:t>
            </a:r>
            <a:r>
              <a:rPr lang="en-US" sz="1200" spc="-13" dirty="0">
                <a:latin typeface="Times New Roman"/>
                <a:cs typeface="Times New Roman"/>
              </a:rPr>
              <a:t>waiver</a:t>
            </a:r>
            <a:r>
              <a:rPr lang="en-US" sz="1200" spc="-45" dirty="0">
                <a:latin typeface="Times New Roman"/>
                <a:cs typeface="Times New Roman"/>
              </a:rPr>
              <a:t> of</a:t>
            </a:r>
            <a:r>
              <a:rPr lang="en-US" sz="1200" spc="-52" dirty="0">
                <a:latin typeface="Times New Roman"/>
                <a:cs typeface="Times New Roman"/>
              </a:rPr>
              <a:t> </a:t>
            </a:r>
            <a:r>
              <a:rPr lang="en-US" sz="1200" dirty="0">
                <a:latin typeface="Times New Roman"/>
                <a:cs typeface="Times New Roman"/>
              </a:rPr>
              <a:t>such</a:t>
            </a:r>
            <a:r>
              <a:rPr lang="en-US" sz="1200" spc="-45" dirty="0">
                <a:latin typeface="Times New Roman"/>
                <a:cs typeface="Times New Roman"/>
              </a:rPr>
              <a:t> </a:t>
            </a:r>
            <a:r>
              <a:rPr lang="en-US" sz="1200" spc="-13" dirty="0">
                <a:latin typeface="Times New Roman"/>
                <a:cs typeface="Times New Roman"/>
              </a:rPr>
              <a:t>contribution; </a:t>
            </a:r>
          </a:p>
          <a:p>
            <a:pPr marL="1282997" marR="1076406" indent="-285750">
              <a:lnSpc>
                <a:spcPct val="125000"/>
              </a:lnSpc>
              <a:buFont typeface="Arial" panose="020B0604020202020204" pitchFamily="34" charset="0"/>
              <a:buChar char="•"/>
            </a:pPr>
            <a:r>
              <a:rPr lang="en-US" sz="1200" spc="-77" dirty="0">
                <a:latin typeface="Times New Roman"/>
                <a:cs typeface="Times New Roman"/>
              </a:rPr>
              <a:t>At</a:t>
            </a:r>
            <a:r>
              <a:rPr lang="en-US" sz="1200" spc="-38" dirty="0">
                <a:latin typeface="Times New Roman"/>
                <a:cs typeface="Times New Roman"/>
              </a:rPr>
              <a:t> </a:t>
            </a:r>
            <a:r>
              <a:rPr lang="en-US" sz="1200" dirty="0">
                <a:latin typeface="Times New Roman"/>
                <a:cs typeface="Times New Roman"/>
              </a:rPr>
              <a:t>least</a:t>
            </a:r>
            <a:r>
              <a:rPr lang="en-US" sz="1200" spc="-32" dirty="0">
                <a:latin typeface="Times New Roman"/>
                <a:cs typeface="Times New Roman"/>
              </a:rPr>
              <a:t> </a:t>
            </a:r>
            <a:r>
              <a:rPr lang="en-US" sz="1200" dirty="0">
                <a:latin typeface="Times New Roman"/>
                <a:cs typeface="Times New Roman"/>
              </a:rPr>
              <a:t>2/3rd</a:t>
            </a:r>
            <a:r>
              <a:rPr lang="en-US" sz="1200" spc="-38" dirty="0">
                <a:latin typeface="Times New Roman"/>
                <a:cs typeface="Times New Roman"/>
              </a:rPr>
              <a:t> </a:t>
            </a:r>
            <a:r>
              <a:rPr lang="en-US" sz="1200" spc="-45" dirty="0">
                <a:latin typeface="Times New Roman"/>
                <a:cs typeface="Times New Roman"/>
              </a:rPr>
              <a:t>of</a:t>
            </a:r>
            <a:r>
              <a:rPr lang="en-US" sz="1200" spc="-32" dirty="0">
                <a:latin typeface="Times New Roman"/>
                <a:cs typeface="Times New Roman"/>
              </a:rPr>
              <a:t> </a:t>
            </a:r>
            <a:r>
              <a:rPr lang="en-US" sz="1200" dirty="0">
                <a:latin typeface="Times New Roman"/>
                <a:cs typeface="Times New Roman"/>
              </a:rPr>
              <a:t>the</a:t>
            </a:r>
            <a:r>
              <a:rPr lang="en-US" sz="1200" spc="-38" dirty="0">
                <a:latin typeface="Times New Roman"/>
                <a:cs typeface="Times New Roman"/>
              </a:rPr>
              <a:t> </a:t>
            </a:r>
            <a:r>
              <a:rPr lang="en-US" sz="1200" dirty="0">
                <a:latin typeface="Times New Roman"/>
                <a:cs typeface="Times New Roman"/>
              </a:rPr>
              <a:t>investors</a:t>
            </a:r>
            <a:r>
              <a:rPr lang="en-US" sz="1200" spc="-32" dirty="0">
                <a:latin typeface="Times New Roman"/>
                <a:cs typeface="Times New Roman"/>
              </a:rPr>
              <a:t> </a:t>
            </a:r>
            <a:r>
              <a:rPr lang="en-US" sz="1200" dirty="0">
                <a:latin typeface="Times New Roman"/>
                <a:cs typeface="Times New Roman"/>
              </a:rPr>
              <a:t>in</a:t>
            </a:r>
            <a:r>
              <a:rPr lang="en-US" sz="1200" spc="-32" dirty="0">
                <a:latin typeface="Times New Roman"/>
                <a:cs typeface="Times New Roman"/>
              </a:rPr>
              <a:t> </a:t>
            </a:r>
            <a:r>
              <a:rPr lang="en-US" sz="1200" dirty="0">
                <a:latin typeface="Times New Roman"/>
                <a:cs typeface="Times New Roman"/>
              </a:rPr>
              <a:t>the</a:t>
            </a:r>
            <a:r>
              <a:rPr lang="en-US" sz="1200" spc="-38" dirty="0">
                <a:latin typeface="Times New Roman"/>
                <a:cs typeface="Times New Roman"/>
              </a:rPr>
              <a:t> </a:t>
            </a:r>
            <a:r>
              <a:rPr lang="en-US" sz="1200" spc="-13" dirty="0">
                <a:latin typeface="Times New Roman"/>
                <a:cs typeface="Times New Roman"/>
              </a:rPr>
              <a:t>scheme</a:t>
            </a:r>
            <a:r>
              <a:rPr lang="en-US" sz="1200" spc="-32" dirty="0">
                <a:latin typeface="Times New Roman"/>
                <a:cs typeface="Times New Roman"/>
              </a:rPr>
              <a:t> </a:t>
            </a:r>
            <a:r>
              <a:rPr lang="en-US" sz="1200" dirty="0">
                <a:latin typeface="Times New Roman"/>
                <a:cs typeface="Times New Roman"/>
              </a:rPr>
              <a:t>are</a:t>
            </a:r>
            <a:r>
              <a:rPr lang="en-US" sz="1200" spc="-38" dirty="0">
                <a:latin typeface="Times New Roman"/>
                <a:cs typeface="Times New Roman"/>
              </a:rPr>
              <a:t> </a:t>
            </a:r>
            <a:r>
              <a:rPr lang="en-US" sz="1200" spc="-13" dirty="0">
                <a:latin typeface="Times New Roman"/>
                <a:cs typeface="Times New Roman"/>
              </a:rPr>
              <a:t>accredited</a:t>
            </a:r>
            <a:r>
              <a:rPr lang="en-US" sz="1200" spc="-32" dirty="0">
                <a:latin typeface="Times New Roman"/>
                <a:cs typeface="Times New Roman"/>
              </a:rPr>
              <a:t> </a:t>
            </a:r>
            <a:r>
              <a:rPr lang="en-US" sz="1200" spc="-13" dirty="0">
                <a:latin typeface="Times New Roman"/>
                <a:cs typeface="Times New Roman"/>
              </a:rPr>
              <a:t>investors;</a:t>
            </a:r>
            <a:r>
              <a:rPr lang="en-US" sz="1200" spc="-32" dirty="0">
                <a:latin typeface="Times New Roman"/>
                <a:cs typeface="Times New Roman"/>
              </a:rPr>
              <a:t> or</a:t>
            </a:r>
            <a:endParaRPr lang="en-US" sz="1200" dirty="0">
              <a:latin typeface="Times New Roman"/>
              <a:cs typeface="Times New Roman"/>
            </a:endParaRPr>
          </a:p>
          <a:p>
            <a:pPr marL="1282997" marR="155054" indent="-285750">
              <a:lnSpc>
                <a:spcPct val="125000"/>
              </a:lnSpc>
              <a:buFont typeface="Arial" panose="020B0604020202020204" pitchFamily="34" charset="0"/>
              <a:buChar char="•"/>
            </a:pPr>
            <a:r>
              <a:rPr lang="en-US" sz="1200" spc="-77" dirty="0">
                <a:latin typeface="Times New Roman"/>
                <a:cs typeface="Times New Roman"/>
              </a:rPr>
              <a:t>FOF</a:t>
            </a:r>
            <a:r>
              <a:rPr lang="en-US" sz="1200" spc="32" dirty="0">
                <a:latin typeface="Times New Roman"/>
                <a:cs typeface="Times New Roman"/>
              </a:rPr>
              <a:t> </a:t>
            </a:r>
            <a:r>
              <a:rPr lang="en-US" sz="1200" dirty="0">
                <a:latin typeface="Times New Roman"/>
                <a:cs typeface="Times New Roman"/>
              </a:rPr>
              <a:t>scheme</a:t>
            </a:r>
            <a:r>
              <a:rPr lang="en-US" sz="1200" spc="32" dirty="0">
                <a:latin typeface="Times New Roman"/>
                <a:cs typeface="Times New Roman"/>
              </a:rPr>
              <a:t> </a:t>
            </a:r>
            <a:r>
              <a:rPr lang="en-US" sz="1200" dirty="0">
                <a:latin typeface="Times New Roman"/>
                <a:cs typeface="Times New Roman"/>
              </a:rPr>
              <a:t>investing</a:t>
            </a:r>
            <a:r>
              <a:rPr lang="en-US" sz="1200" spc="32" dirty="0">
                <a:latin typeface="Times New Roman"/>
                <a:cs typeface="Times New Roman"/>
              </a:rPr>
              <a:t> </a:t>
            </a:r>
            <a:r>
              <a:rPr lang="en-US" sz="1200" dirty="0">
                <a:latin typeface="Times New Roman"/>
                <a:cs typeface="Times New Roman"/>
              </a:rPr>
              <a:t>in</a:t>
            </a:r>
            <a:r>
              <a:rPr lang="en-US" sz="1200" spc="32" dirty="0">
                <a:latin typeface="Times New Roman"/>
                <a:cs typeface="Times New Roman"/>
              </a:rPr>
              <a:t> </a:t>
            </a:r>
            <a:r>
              <a:rPr lang="en-US" sz="1200" dirty="0">
                <a:latin typeface="Times New Roman"/>
                <a:cs typeface="Times New Roman"/>
              </a:rPr>
              <a:t>a</a:t>
            </a:r>
            <a:r>
              <a:rPr lang="en-US" sz="1200" spc="32" dirty="0">
                <a:latin typeface="Times New Roman"/>
                <a:cs typeface="Times New Roman"/>
              </a:rPr>
              <a:t> </a:t>
            </a:r>
            <a:r>
              <a:rPr lang="en-US" sz="1200" dirty="0">
                <a:latin typeface="Times New Roman"/>
                <a:cs typeface="Times New Roman"/>
              </a:rPr>
              <a:t>scheme</a:t>
            </a:r>
            <a:r>
              <a:rPr lang="en-US" sz="1200" spc="32" dirty="0">
                <a:latin typeface="Times New Roman"/>
                <a:cs typeface="Times New Roman"/>
              </a:rPr>
              <a:t> </a:t>
            </a:r>
            <a:r>
              <a:rPr lang="en-US" sz="1200" dirty="0">
                <a:latin typeface="Times New Roman"/>
                <a:cs typeface="Times New Roman"/>
              </a:rPr>
              <a:t>which</a:t>
            </a:r>
            <a:r>
              <a:rPr lang="en-US" sz="1200" spc="32" dirty="0">
                <a:latin typeface="Times New Roman"/>
                <a:cs typeface="Times New Roman"/>
              </a:rPr>
              <a:t> </a:t>
            </a:r>
            <a:r>
              <a:rPr lang="en-US" sz="1200" dirty="0">
                <a:latin typeface="Times New Roman"/>
                <a:cs typeface="Times New Roman"/>
              </a:rPr>
              <a:t>has</a:t>
            </a:r>
            <a:r>
              <a:rPr lang="en-US" sz="1200" spc="32" dirty="0">
                <a:latin typeface="Times New Roman"/>
                <a:cs typeface="Times New Roman"/>
              </a:rPr>
              <a:t> </a:t>
            </a:r>
            <a:r>
              <a:rPr lang="en-US" sz="1200" dirty="0">
                <a:latin typeface="Times New Roman"/>
                <a:cs typeface="Times New Roman"/>
              </a:rPr>
              <a:t>similar</a:t>
            </a:r>
            <a:r>
              <a:rPr lang="en-US" sz="1200" spc="32" dirty="0">
                <a:latin typeface="Times New Roman"/>
                <a:cs typeface="Times New Roman"/>
              </a:rPr>
              <a:t> </a:t>
            </a:r>
            <a:r>
              <a:rPr lang="en-US" sz="1200" dirty="0">
                <a:latin typeface="Times New Roman"/>
                <a:cs typeface="Times New Roman"/>
              </a:rPr>
              <a:t>such</a:t>
            </a:r>
            <a:r>
              <a:rPr lang="en-US" sz="1200" spc="32" dirty="0">
                <a:latin typeface="Times New Roman"/>
                <a:cs typeface="Times New Roman"/>
              </a:rPr>
              <a:t> </a:t>
            </a:r>
            <a:r>
              <a:rPr lang="en-US" sz="1200" dirty="0">
                <a:latin typeface="Times New Roman"/>
                <a:cs typeface="Times New Roman"/>
              </a:rPr>
              <a:t>requirements</a:t>
            </a:r>
            <a:r>
              <a:rPr lang="en-US" sz="1200" spc="32" dirty="0">
                <a:latin typeface="Times New Roman"/>
                <a:cs typeface="Times New Roman"/>
              </a:rPr>
              <a:t> </a:t>
            </a:r>
            <a:r>
              <a:rPr lang="en-US" sz="1200" dirty="0">
                <a:latin typeface="Times New Roman"/>
                <a:cs typeface="Times New Roman"/>
              </a:rPr>
              <a:t>(applicable</a:t>
            </a:r>
            <a:r>
              <a:rPr lang="en-US" sz="1200" spc="32" dirty="0">
                <a:latin typeface="Times New Roman"/>
                <a:cs typeface="Times New Roman"/>
              </a:rPr>
              <a:t> </a:t>
            </a:r>
            <a:r>
              <a:rPr lang="en-US" sz="1200" dirty="0">
                <a:latin typeface="Times New Roman"/>
                <a:cs typeface="Times New Roman"/>
              </a:rPr>
              <a:t>in</a:t>
            </a:r>
            <a:r>
              <a:rPr lang="en-US" sz="1200" spc="32" dirty="0">
                <a:latin typeface="Times New Roman"/>
                <a:cs typeface="Times New Roman"/>
              </a:rPr>
              <a:t> </a:t>
            </a:r>
            <a:r>
              <a:rPr lang="en-US" sz="1200" dirty="0">
                <a:latin typeface="Times New Roman"/>
                <a:cs typeface="Times New Roman"/>
              </a:rPr>
              <a:t>case</a:t>
            </a:r>
            <a:r>
              <a:rPr lang="en-US" sz="1200" spc="38" dirty="0">
                <a:latin typeface="Times New Roman"/>
                <a:cs typeface="Times New Roman"/>
              </a:rPr>
              <a:t> </a:t>
            </a:r>
            <a:r>
              <a:rPr lang="en-US" sz="1200" dirty="0">
                <a:latin typeface="Times New Roman"/>
                <a:cs typeface="Times New Roman"/>
              </a:rPr>
              <a:t>of</a:t>
            </a:r>
            <a:r>
              <a:rPr lang="en-US" sz="1200" spc="32" dirty="0">
                <a:latin typeface="Times New Roman"/>
                <a:cs typeface="Times New Roman"/>
              </a:rPr>
              <a:t> </a:t>
            </a:r>
            <a:r>
              <a:rPr lang="en-US" sz="1200" spc="-13" dirty="0">
                <a:latin typeface="Times New Roman"/>
                <a:cs typeface="Times New Roman"/>
              </a:rPr>
              <a:t>Retail schemes)</a:t>
            </a:r>
            <a:endParaRPr lang="en-US" sz="1200" dirty="0">
              <a:latin typeface="Times New Roman"/>
              <a:cs typeface="Times New Roman"/>
            </a:endParaRPr>
          </a:p>
          <a:p>
            <a:pPr marL="733425" marR="155054" indent="-285750">
              <a:lnSpc>
                <a:spcPct val="125000"/>
              </a:lnSpc>
              <a:buFont typeface="Arial" panose="020B0604020202020204" pitchFamily="34" charset="0"/>
              <a:buChar char="•"/>
            </a:pPr>
            <a:r>
              <a:rPr lang="en-US" sz="1200" spc="-13" dirty="0">
                <a:latin typeface="Times New Roman"/>
                <a:cs typeface="Times New Roman"/>
              </a:rPr>
              <a:t>In</a:t>
            </a:r>
            <a:r>
              <a:rPr lang="en-US" sz="1200" spc="-38" dirty="0">
                <a:latin typeface="Times New Roman"/>
                <a:cs typeface="Times New Roman"/>
              </a:rPr>
              <a:t> </a:t>
            </a:r>
            <a:r>
              <a:rPr lang="en-US" sz="1200" spc="-25" dirty="0">
                <a:latin typeface="Times New Roman"/>
                <a:cs typeface="Times New Roman"/>
              </a:rPr>
              <a:t>case</a:t>
            </a:r>
            <a:r>
              <a:rPr lang="en-US" sz="1200" spc="-32" dirty="0">
                <a:latin typeface="Times New Roman"/>
                <a:cs typeface="Times New Roman"/>
              </a:rPr>
              <a:t> </a:t>
            </a:r>
            <a:r>
              <a:rPr lang="en-US" sz="1200" spc="-45" dirty="0">
                <a:latin typeface="Times New Roman"/>
                <a:cs typeface="Times New Roman"/>
              </a:rPr>
              <a:t>of</a:t>
            </a:r>
            <a:r>
              <a:rPr lang="en-US" sz="1200" spc="-38" dirty="0">
                <a:latin typeface="Times New Roman"/>
                <a:cs typeface="Times New Roman"/>
              </a:rPr>
              <a:t> </a:t>
            </a:r>
            <a:r>
              <a:rPr lang="en-US" sz="1200" spc="-13" dirty="0">
                <a:latin typeface="Times New Roman"/>
                <a:cs typeface="Times New Roman"/>
              </a:rPr>
              <a:t>relocation</a:t>
            </a:r>
            <a:r>
              <a:rPr lang="en-US" sz="1200" spc="-32" dirty="0">
                <a:latin typeface="Times New Roman"/>
                <a:cs typeface="Times New Roman"/>
              </a:rPr>
              <a:t> </a:t>
            </a:r>
            <a:r>
              <a:rPr lang="en-US" sz="1200" spc="-45" dirty="0">
                <a:latin typeface="Times New Roman"/>
                <a:cs typeface="Times New Roman"/>
              </a:rPr>
              <a:t>of</a:t>
            </a:r>
            <a:r>
              <a:rPr lang="en-US" sz="1200" spc="-32" dirty="0">
                <a:latin typeface="Times New Roman"/>
                <a:cs typeface="Times New Roman"/>
              </a:rPr>
              <a:t> </a:t>
            </a:r>
            <a:r>
              <a:rPr lang="en-US" sz="1200" dirty="0">
                <a:latin typeface="Times New Roman"/>
                <a:cs typeface="Times New Roman"/>
              </a:rPr>
              <a:t>funds/</a:t>
            </a:r>
            <a:r>
              <a:rPr lang="en-US" sz="1200" spc="-38" dirty="0">
                <a:latin typeface="Times New Roman"/>
                <a:cs typeface="Times New Roman"/>
              </a:rPr>
              <a:t> </a:t>
            </a:r>
            <a:r>
              <a:rPr lang="en-US" sz="1200" spc="-13" dirty="0">
                <a:latin typeface="Times New Roman"/>
                <a:cs typeface="Times New Roman"/>
              </a:rPr>
              <a:t>schemes</a:t>
            </a:r>
            <a:r>
              <a:rPr lang="en-US" sz="1200" spc="-32" dirty="0">
                <a:latin typeface="Times New Roman"/>
                <a:cs typeface="Times New Roman"/>
              </a:rPr>
              <a:t> </a:t>
            </a:r>
            <a:r>
              <a:rPr lang="en-US" sz="1200" dirty="0">
                <a:latin typeface="Times New Roman"/>
                <a:cs typeface="Times New Roman"/>
              </a:rPr>
              <a:t>established</a:t>
            </a:r>
            <a:r>
              <a:rPr lang="en-US" sz="1200" spc="-38" dirty="0">
                <a:latin typeface="Times New Roman"/>
                <a:cs typeface="Times New Roman"/>
              </a:rPr>
              <a:t> </a:t>
            </a:r>
            <a:r>
              <a:rPr lang="en-US" sz="1200" dirty="0">
                <a:latin typeface="Times New Roman"/>
                <a:cs typeface="Times New Roman"/>
              </a:rPr>
              <a:t>or</a:t>
            </a:r>
            <a:r>
              <a:rPr lang="en-US" sz="1200" spc="-32" dirty="0">
                <a:latin typeface="Times New Roman"/>
                <a:cs typeface="Times New Roman"/>
              </a:rPr>
              <a:t> </a:t>
            </a:r>
            <a:r>
              <a:rPr lang="en-US" sz="1200" dirty="0">
                <a:latin typeface="Times New Roman"/>
                <a:cs typeface="Times New Roman"/>
              </a:rPr>
              <a:t>incorporated</a:t>
            </a:r>
            <a:r>
              <a:rPr lang="en-US" sz="1200" spc="-32" dirty="0">
                <a:latin typeface="Times New Roman"/>
                <a:cs typeface="Times New Roman"/>
              </a:rPr>
              <a:t> </a:t>
            </a:r>
            <a:r>
              <a:rPr lang="en-US" sz="1200" dirty="0">
                <a:latin typeface="Times New Roman"/>
                <a:cs typeface="Times New Roman"/>
              </a:rPr>
              <a:t>or</a:t>
            </a:r>
            <a:r>
              <a:rPr lang="en-US" sz="1200" spc="-38" dirty="0">
                <a:latin typeface="Times New Roman"/>
                <a:cs typeface="Times New Roman"/>
              </a:rPr>
              <a:t> </a:t>
            </a:r>
            <a:r>
              <a:rPr lang="en-US" sz="1200" dirty="0">
                <a:latin typeface="Times New Roman"/>
                <a:cs typeface="Times New Roman"/>
              </a:rPr>
              <a:t>registered</a:t>
            </a:r>
            <a:r>
              <a:rPr lang="en-US" sz="1200" spc="-32" dirty="0">
                <a:latin typeface="Times New Roman"/>
                <a:cs typeface="Times New Roman"/>
              </a:rPr>
              <a:t> </a:t>
            </a:r>
            <a:r>
              <a:rPr lang="en-US" sz="1200" dirty="0">
                <a:latin typeface="Times New Roman"/>
                <a:cs typeface="Times New Roman"/>
              </a:rPr>
              <a:t>outside</a:t>
            </a:r>
            <a:r>
              <a:rPr lang="en-US" sz="1200" spc="-38" dirty="0">
                <a:latin typeface="Times New Roman"/>
                <a:cs typeface="Times New Roman"/>
              </a:rPr>
              <a:t> </a:t>
            </a:r>
            <a:r>
              <a:rPr lang="en-US" sz="1200" dirty="0">
                <a:latin typeface="Times New Roman"/>
                <a:cs typeface="Times New Roman"/>
              </a:rPr>
              <a:t>India</a:t>
            </a:r>
            <a:r>
              <a:rPr lang="en-US" sz="1200" spc="-32" dirty="0">
                <a:latin typeface="Times New Roman"/>
                <a:cs typeface="Times New Roman"/>
              </a:rPr>
              <a:t> </a:t>
            </a:r>
            <a:r>
              <a:rPr lang="en-US" sz="1200" dirty="0">
                <a:latin typeface="Times New Roman"/>
                <a:cs typeface="Times New Roman"/>
              </a:rPr>
              <a:t>to</a:t>
            </a:r>
            <a:r>
              <a:rPr lang="en-US" sz="1200" spc="-32" dirty="0">
                <a:latin typeface="Times New Roman"/>
                <a:cs typeface="Times New Roman"/>
              </a:rPr>
              <a:t> </a:t>
            </a:r>
            <a:r>
              <a:rPr lang="en-US" sz="1200" spc="-96" dirty="0">
                <a:latin typeface="Times New Roman"/>
                <a:cs typeface="Times New Roman"/>
              </a:rPr>
              <a:t>GIFT</a:t>
            </a:r>
            <a:r>
              <a:rPr lang="en-US" sz="1200" spc="-38" dirty="0">
                <a:latin typeface="Times New Roman"/>
                <a:cs typeface="Times New Roman"/>
              </a:rPr>
              <a:t> </a:t>
            </a:r>
            <a:r>
              <a:rPr lang="en-US" sz="1200" spc="-25" dirty="0">
                <a:latin typeface="Times New Roman"/>
                <a:cs typeface="Times New Roman"/>
              </a:rPr>
              <a:t>IFSC</a:t>
            </a:r>
            <a:endParaRPr lang="en-US" sz="1200" dirty="0">
              <a:latin typeface="Times New Roman"/>
              <a:cs typeface="Times New Roman"/>
            </a:endParaRPr>
          </a:p>
        </p:txBody>
      </p:sp>
    </p:spTree>
    <p:extLst>
      <p:ext uri="{BB962C8B-B14F-4D97-AF65-F5344CB8AC3E}">
        <p14:creationId xmlns:p14="http://schemas.microsoft.com/office/powerpoint/2010/main" val="11449004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p:nvPr/>
        </p:nvSpPr>
        <p:spPr>
          <a:xfrm>
            <a:off x="650115" y="483654"/>
            <a:ext cx="6541256" cy="1192633"/>
          </a:xfrm>
          <a:prstGeom prst="rect">
            <a:avLst/>
          </a:prstGeom>
        </p:spPr>
        <p:txBody>
          <a:bodyPr vert="horz" wrap="square" lIns="0" tIns="22033" rIns="0" bIns="0" rtlCol="0">
            <a:spAutoFit/>
          </a:bodyPr>
          <a:lstStyle/>
          <a:p>
            <a:pPr marL="71815">
              <a:spcBef>
                <a:spcPts val="173"/>
              </a:spcBef>
            </a:pPr>
            <a:r>
              <a:rPr sz="2441" b="1" spc="-38" dirty="0">
                <a:solidFill>
                  <a:srgbClr val="113475"/>
                </a:solidFill>
                <a:latin typeface="Times New Roman"/>
                <a:cs typeface="Times New Roman"/>
              </a:rPr>
              <a:t>Fund </a:t>
            </a:r>
            <a:r>
              <a:rPr sz="2441" b="1" dirty="0">
                <a:solidFill>
                  <a:srgbClr val="113475"/>
                </a:solidFill>
                <a:latin typeface="Times New Roman"/>
                <a:cs typeface="Times New Roman"/>
              </a:rPr>
              <a:t>Management</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Entities</a:t>
            </a:r>
            <a:r>
              <a:rPr sz="2441" b="1" spc="-38" dirty="0">
                <a:solidFill>
                  <a:srgbClr val="113475"/>
                </a:solidFill>
                <a:latin typeface="Times New Roman"/>
                <a:cs typeface="Times New Roman"/>
              </a:rPr>
              <a:t> </a:t>
            </a:r>
            <a:r>
              <a:rPr sz="2441" b="1" spc="-52" dirty="0">
                <a:solidFill>
                  <a:srgbClr val="113475"/>
                </a:solidFill>
                <a:latin typeface="Times New Roman"/>
                <a:cs typeface="Times New Roman"/>
              </a:rPr>
              <a:t>(FMEs)</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32"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8" dirty="0">
                <a:solidFill>
                  <a:srgbClr val="113475"/>
                </a:solidFill>
                <a:latin typeface="Times New Roman"/>
                <a:cs typeface="Times New Roman"/>
              </a:rPr>
              <a:t> </a:t>
            </a:r>
            <a:r>
              <a:rPr sz="2441" b="1" spc="-58" dirty="0">
                <a:solidFill>
                  <a:srgbClr val="113475"/>
                </a:solidFill>
                <a:latin typeface="Times New Roman"/>
                <a:cs typeface="Times New Roman"/>
              </a:rPr>
              <a:t>IFSC</a:t>
            </a:r>
            <a:endParaRPr sz="2441" dirty="0">
              <a:latin typeface="Times New Roman"/>
              <a:cs typeface="Times New Roman"/>
            </a:endParaRPr>
          </a:p>
          <a:p>
            <a:pPr>
              <a:spcBef>
                <a:spcPts val="810"/>
              </a:spcBef>
            </a:pPr>
            <a:endParaRPr sz="2441" dirty="0">
              <a:latin typeface="Times New Roman"/>
              <a:cs typeface="Times New Roman"/>
            </a:endParaRPr>
          </a:p>
          <a:p>
            <a:pPr marL="16321">
              <a:spcBef>
                <a:spcPts val="6"/>
              </a:spcBef>
            </a:pPr>
            <a:r>
              <a:rPr sz="2057" b="1" spc="-109" dirty="0">
                <a:solidFill>
                  <a:srgbClr val="EB8B00"/>
                </a:solidFill>
                <a:latin typeface="Times New Roman"/>
                <a:cs typeface="Times New Roman"/>
              </a:rPr>
              <a:t>Key</a:t>
            </a:r>
            <a:r>
              <a:rPr sz="2057" b="1" spc="-103" dirty="0">
                <a:solidFill>
                  <a:srgbClr val="EB8B00"/>
                </a:solidFill>
                <a:latin typeface="Times New Roman"/>
                <a:cs typeface="Times New Roman"/>
              </a:rPr>
              <a:t> </a:t>
            </a:r>
            <a:r>
              <a:rPr sz="2057" b="1" dirty="0">
                <a:solidFill>
                  <a:srgbClr val="EB8B00"/>
                </a:solidFill>
                <a:latin typeface="Times New Roman"/>
                <a:cs typeface="Times New Roman"/>
              </a:rPr>
              <a:t>attributes</a:t>
            </a:r>
            <a:r>
              <a:rPr sz="2057" b="1" spc="-96" dirty="0">
                <a:solidFill>
                  <a:srgbClr val="EB8B00"/>
                </a:solidFill>
                <a:latin typeface="Times New Roman"/>
                <a:cs typeface="Times New Roman"/>
              </a:rPr>
              <a:t> </a:t>
            </a:r>
            <a:r>
              <a:rPr sz="2057" b="1" dirty="0">
                <a:solidFill>
                  <a:srgbClr val="EB8B00"/>
                </a:solidFill>
                <a:latin typeface="Times New Roman"/>
                <a:cs typeface="Times New Roman"/>
              </a:rPr>
              <a:t>of</a:t>
            </a:r>
            <a:r>
              <a:rPr sz="2057" b="1" spc="-96" dirty="0">
                <a:solidFill>
                  <a:srgbClr val="EB8B00"/>
                </a:solidFill>
                <a:latin typeface="Times New Roman"/>
                <a:cs typeface="Times New Roman"/>
              </a:rPr>
              <a:t> </a:t>
            </a:r>
            <a:r>
              <a:rPr sz="2057" b="1" spc="-13" dirty="0">
                <a:solidFill>
                  <a:srgbClr val="EB8B00"/>
                </a:solidFill>
                <a:latin typeface="Times New Roman"/>
                <a:cs typeface="Times New Roman"/>
              </a:rPr>
              <a:t>Schemes</a:t>
            </a:r>
            <a:endParaRPr sz="2057" dirty="0">
              <a:latin typeface="Times New Roman"/>
              <a:cs typeface="Times New Roman"/>
            </a:endParaRPr>
          </a:p>
        </p:txBody>
      </p:sp>
      <p:graphicFrame>
        <p:nvGraphicFramePr>
          <p:cNvPr id="15" name="Table 14">
            <a:extLst>
              <a:ext uri="{FF2B5EF4-FFF2-40B4-BE49-F238E27FC236}">
                <a16:creationId xmlns:a16="http://schemas.microsoft.com/office/drawing/2014/main" id="{DC63520A-D3C5-8D51-44DB-98C9BA665575}"/>
              </a:ext>
            </a:extLst>
          </p:cNvPr>
          <p:cNvGraphicFramePr>
            <a:graphicFrameLocks noGrp="1"/>
          </p:cNvGraphicFramePr>
          <p:nvPr>
            <p:extLst>
              <p:ext uri="{D42A27DB-BD31-4B8C-83A1-F6EECF244321}">
                <p14:modId xmlns:p14="http://schemas.microsoft.com/office/powerpoint/2010/main" val="2392426766"/>
              </p:ext>
            </p:extLst>
          </p:nvPr>
        </p:nvGraphicFramePr>
        <p:xfrm>
          <a:off x="676987" y="1911446"/>
          <a:ext cx="10892972" cy="4592652"/>
        </p:xfrm>
        <a:graphic>
          <a:graphicData uri="http://schemas.openxmlformats.org/drawingml/2006/table">
            <a:tbl>
              <a:tblPr>
                <a:tableStyleId>{5C22544A-7EE6-4342-B048-85BDC9FD1C3A}</a:tableStyleId>
              </a:tblPr>
              <a:tblGrid>
                <a:gridCol w="2827715">
                  <a:extLst>
                    <a:ext uri="{9D8B030D-6E8A-4147-A177-3AD203B41FA5}">
                      <a16:colId xmlns:a16="http://schemas.microsoft.com/office/drawing/2014/main" val="536054296"/>
                    </a:ext>
                  </a:extLst>
                </a:gridCol>
                <a:gridCol w="2827715">
                  <a:extLst>
                    <a:ext uri="{9D8B030D-6E8A-4147-A177-3AD203B41FA5}">
                      <a16:colId xmlns:a16="http://schemas.microsoft.com/office/drawing/2014/main" val="2752752018"/>
                    </a:ext>
                  </a:extLst>
                </a:gridCol>
                <a:gridCol w="2618771">
                  <a:extLst>
                    <a:ext uri="{9D8B030D-6E8A-4147-A177-3AD203B41FA5}">
                      <a16:colId xmlns:a16="http://schemas.microsoft.com/office/drawing/2014/main" val="2112864956"/>
                    </a:ext>
                  </a:extLst>
                </a:gridCol>
                <a:gridCol w="2618771">
                  <a:extLst>
                    <a:ext uri="{9D8B030D-6E8A-4147-A177-3AD203B41FA5}">
                      <a16:colId xmlns:a16="http://schemas.microsoft.com/office/drawing/2014/main" val="465168107"/>
                    </a:ext>
                  </a:extLst>
                </a:gridCol>
              </a:tblGrid>
              <a:tr h="304590">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Particulars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Venture Capital Scheme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Restricted Scheme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Retail Scheme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824314110"/>
                  </a:ext>
                </a:extLst>
              </a:tr>
              <a:tr h="30459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Legal Structure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Company, LLP, or Trust</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Company, LLP, or Trust</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Company / Trust</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303629329"/>
                  </a:ext>
                </a:extLst>
              </a:tr>
              <a:tr h="30459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Type of Fund / Scheme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Close-ended</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Open-ended or Close-ended</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Open-ended or Close-ended</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767293770"/>
                  </a:ext>
                </a:extLst>
              </a:tr>
              <a:tr h="30459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Corpus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sv-SE" sz="1400" u="none" strike="noStrike">
                          <a:effectLst/>
                          <a:latin typeface="Times New Roman" panose="02020603050405020304" pitchFamily="18" charset="0"/>
                          <a:cs typeface="Times New Roman" panose="02020603050405020304" pitchFamily="18" charset="0"/>
                        </a:rPr>
                        <a:t>Min: $5 Mn., Max: $200 Mn.</a:t>
                      </a:r>
                      <a:endParaRPr lang="sv-SE"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s-ES" sz="1400" u="none" strike="noStrike" dirty="0">
                          <a:effectLst/>
                          <a:latin typeface="Times New Roman" panose="02020603050405020304" pitchFamily="18" charset="0"/>
                          <a:cs typeface="Times New Roman" panose="02020603050405020304" pitchFamily="18" charset="0"/>
                        </a:rPr>
                        <a:t>Min: $5 Mn., Max: No limit</a:t>
                      </a:r>
                      <a:endParaRPr lang="es-E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s-ES" sz="1400" u="none" strike="noStrike" dirty="0">
                          <a:effectLst/>
                          <a:latin typeface="Times New Roman" panose="02020603050405020304" pitchFamily="18" charset="0"/>
                          <a:cs typeface="Times New Roman" panose="02020603050405020304" pitchFamily="18" charset="0"/>
                        </a:rPr>
                        <a:t>Min: $5 Mn., Max: No limit</a:t>
                      </a:r>
                      <a:endParaRPr lang="es-E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062422550"/>
                  </a:ext>
                </a:extLst>
              </a:tr>
              <a:tr h="30459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Minimum Number of Investors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No specific minimum</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No specific minimum</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No restrictions</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625803074"/>
                  </a:ext>
                </a:extLst>
              </a:tr>
              <a:tr h="30459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Maximum Number of Investors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&lt; 50</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&lt; 1000 or as prescribed by IFSCA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No restrictions</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604344833"/>
                  </a:ext>
                </a:extLst>
              </a:tr>
              <a:tr h="304590">
                <a:tc rowSpan="2">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Minimum Contribution or Capital Commitment</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Accredited investors – $250,000</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Accredited investors – $150,000</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Open-ended schemes – $10,000</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681129811"/>
                  </a:ext>
                </a:extLst>
              </a:tr>
              <a:tr h="609179">
                <a:tc vMerge="1">
                  <a:txBody>
                    <a:bodyPr/>
                    <a:lstStyle/>
                    <a:p>
                      <a:endParaRPr lang="en-IN"/>
                    </a:p>
                  </a:txBody>
                  <a:tcP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Employees/Directors/Partners – $60,000</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Employees/Directors/Partners – $40,000</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No restrictions for close-ended investing &lt; 15% in listed securities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051565983"/>
                  </a:ext>
                </a:extLst>
              </a:tr>
              <a:tr h="304590">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Maximum Holding by a Single Investor</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None</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None</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r" fontAlgn="ctr"/>
                      <a:r>
                        <a:rPr lang="en-IN" sz="1400" u="none" strike="noStrike" dirty="0">
                          <a:effectLst/>
                          <a:latin typeface="Times New Roman" panose="02020603050405020304" pitchFamily="18" charset="0"/>
                          <a:cs typeface="Times New Roman" panose="02020603050405020304" pitchFamily="18" charset="0"/>
                        </a:rPr>
                        <a:t>25%</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885232490"/>
                  </a:ext>
                </a:extLst>
              </a:tr>
              <a:tr h="807824">
                <a:tc rowSpan="2">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Asset Classes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rowSpan="2">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Primarily in unlisted securities of start-ups, specified VCUs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Several asset classes including listed/unlisted securities, derivatives, etc.</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rowSpan="2">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Several asset classes including listed/unlisted securities, derivatives, etc.</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661628649"/>
                  </a:ext>
                </a:extLst>
              </a:tr>
              <a:tr h="609179">
                <a:tc vMerge="1">
                  <a:txBody>
                    <a:bodyPr/>
                    <a:lstStyle/>
                    <a:p>
                      <a:endParaRPr lang="en-IN"/>
                    </a:p>
                  </a:txBody>
                  <a:tcPr/>
                </a:tc>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Close-ended schemes – Up to 20% corpus in physical assets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vMerge="1">
                  <a:txBody>
                    <a:bodyPr/>
                    <a:lstStyle/>
                    <a:p>
                      <a:endParaRPr lang="en-IN"/>
                    </a:p>
                  </a:txBody>
                  <a:tcPr/>
                </a:tc>
                <a:extLst>
                  <a:ext uri="{0D108BD9-81ED-4DB2-BD59-A6C34878D82A}">
                    <a16:rowId xmlns:a16="http://schemas.microsoft.com/office/drawing/2014/main" val="789947068"/>
                  </a:ext>
                </a:extLst>
              </a:tr>
            </a:tbl>
          </a:graphicData>
        </a:graphic>
      </p:graphicFrame>
      <p:sp>
        <p:nvSpPr>
          <p:cNvPr id="2" name="Date Placeholder 1">
            <a:extLst>
              <a:ext uri="{FF2B5EF4-FFF2-40B4-BE49-F238E27FC236}">
                <a16:creationId xmlns:a16="http://schemas.microsoft.com/office/drawing/2014/main" id="{0E29D437-05A6-44E1-B9D4-43ACC78AC937}"/>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14912AF8-1B06-8B35-5E7C-893E62E52C37}"/>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0305F292-7040-9142-846F-29646029D20B}"/>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51</a:t>
            </a:fld>
            <a:endParaRPr lang="en-US" altLang="en-US" dirty="0">
              <a:solidFill>
                <a:srgbClr val="000000"/>
              </a:solidFill>
            </a:endParaRPr>
          </a:p>
        </p:txBody>
      </p:sp>
    </p:spTree>
    <p:extLst>
      <p:ext uri="{BB962C8B-B14F-4D97-AF65-F5344CB8AC3E}">
        <p14:creationId xmlns:p14="http://schemas.microsoft.com/office/powerpoint/2010/main" val="15421029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txBox="1"/>
          <p:nvPr/>
        </p:nvSpPr>
        <p:spPr>
          <a:xfrm>
            <a:off x="780741" y="502311"/>
            <a:ext cx="6541256" cy="1192633"/>
          </a:xfrm>
          <a:prstGeom prst="rect">
            <a:avLst/>
          </a:prstGeom>
        </p:spPr>
        <p:txBody>
          <a:bodyPr vert="horz" wrap="square" lIns="0" tIns="22033" rIns="0" bIns="0" rtlCol="0">
            <a:spAutoFit/>
          </a:bodyPr>
          <a:lstStyle/>
          <a:p>
            <a:pPr>
              <a:spcBef>
                <a:spcPts val="173"/>
              </a:spcBef>
            </a:pPr>
            <a:r>
              <a:rPr sz="2441" b="1" spc="-38" dirty="0">
                <a:solidFill>
                  <a:srgbClr val="113475"/>
                </a:solidFill>
                <a:latin typeface="Times New Roman"/>
                <a:cs typeface="Times New Roman"/>
              </a:rPr>
              <a:t>Fund </a:t>
            </a:r>
            <a:r>
              <a:rPr sz="2441" b="1" dirty="0">
                <a:solidFill>
                  <a:srgbClr val="113475"/>
                </a:solidFill>
                <a:latin typeface="Times New Roman"/>
                <a:cs typeface="Times New Roman"/>
              </a:rPr>
              <a:t>Management</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Entities</a:t>
            </a:r>
            <a:r>
              <a:rPr sz="2441" b="1" spc="-38" dirty="0">
                <a:solidFill>
                  <a:srgbClr val="113475"/>
                </a:solidFill>
                <a:latin typeface="Times New Roman"/>
                <a:cs typeface="Times New Roman"/>
              </a:rPr>
              <a:t> </a:t>
            </a:r>
            <a:r>
              <a:rPr sz="2441" b="1" spc="-52" dirty="0">
                <a:solidFill>
                  <a:srgbClr val="113475"/>
                </a:solidFill>
                <a:latin typeface="Times New Roman"/>
                <a:cs typeface="Times New Roman"/>
              </a:rPr>
              <a:t>(FMEs)</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32"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8" dirty="0">
                <a:solidFill>
                  <a:srgbClr val="113475"/>
                </a:solidFill>
                <a:latin typeface="Times New Roman"/>
                <a:cs typeface="Times New Roman"/>
              </a:rPr>
              <a:t> </a:t>
            </a:r>
            <a:r>
              <a:rPr sz="2441" b="1" spc="-58" dirty="0">
                <a:solidFill>
                  <a:srgbClr val="113475"/>
                </a:solidFill>
                <a:latin typeface="Times New Roman"/>
                <a:cs typeface="Times New Roman"/>
              </a:rPr>
              <a:t>IFSC</a:t>
            </a:r>
            <a:endParaRPr sz="2441" dirty="0">
              <a:latin typeface="Times New Roman"/>
              <a:cs typeface="Times New Roman"/>
            </a:endParaRPr>
          </a:p>
          <a:p>
            <a:pPr>
              <a:spcBef>
                <a:spcPts val="810"/>
              </a:spcBef>
            </a:pPr>
            <a:endParaRPr sz="2441" dirty="0">
              <a:latin typeface="Times New Roman"/>
              <a:cs typeface="Times New Roman"/>
            </a:endParaRPr>
          </a:p>
          <a:p>
            <a:pPr marL="16321">
              <a:spcBef>
                <a:spcPts val="6"/>
              </a:spcBef>
            </a:pPr>
            <a:r>
              <a:rPr sz="2057" b="1" spc="-109" dirty="0">
                <a:solidFill>
                  <a:srgbClr val="EB8B00"/>
                </a:solidFill>
                <a:latin typeface="Times New Roman"/>
                <a:cs typeface="Times New Roman"/>
              </a:rPr>
              <a:t>Key</a:t>
            </a:r>
            <a:r>
              <a:rPr sz="2057" b="1" spc="-103" dirty="0">
                <a:solidFill>
                  <a:srgbClr val="EB8B00"/>
                </a:solidFill>
                <a:latin typeface="Times New Roman"/>
                <a:cs typeface="Times New Roman"/>
              </a:rPr>
              <a:t> </a:t>
            </a:r>
            <a:r>
              <a:rPr sz="2057" b="1" dirty="0">
                <a:solidFill>
                  <a:srgbClr val="EB8B00"/>
                </a:solidFill>
                <a:latin typeface="Times New Roman"/>
                <a:cs typeface="Times New Roman"/>
              </a:rPr>
              <a:t>attributes</a:t>
            </a:r>
            <a:r>
              <a:rPr sz="2057" b="1" spc="-103" dirty="0">
                <a:solidFill>
                  <a:srgbClr val="EB8B00"/>
                </a:solidFill>
                <a:latin typeface="Times New Roman"/>
                <a:cs typeface="Times New Roman"/>
              </a:rPr>
              <a:t> </a:t>
            </a:r>
            <a:r>
              <a:rPr sz="2057" b="1" dirty="0">
                <a:solidFill>
                  <a:srgbClr val="EB8B00"/>
                </a:solidFill>
                <a:latin typeface="Times New Roman"/>
                <a:cs typeface="Times New Roman"/>
              </a:rPr>
              <a:t>of</a:t>
            </a:r>
            <a:r>
              <a:rPr sz="2057" b="1" spc="-103" dirty="0">
                <a:solidFill>
                  <a:srgbClr val="EB8B00"/>
                </a:solidFill>
                <a:latin typeface="Times New Roman"/>
                <a:cs typeface="Times New Roman"/>
              </a:rPr>
              <a:t> </a:t>
            </a:r>
            <a:r>
              <a:rPr sz="2057" b="1" dirty="0">
                <a:solidFill>
                  <a:srgbClr val="EB8B00"/>
                </a:solidFill>
                <a:latin typeface="Times New Roman"/>
                <a:cs typeface="Times New Roman"/>
              </a:rPr>
              <a:t>Schemes</a:t>
            </a:r>
            <a:r>
              <a:rPr sz="2057" b="1" spc="-103" dirty="0">
                <a:solidFill>
                  <a:srgbClr val="EB8B00"/>
                </a:solidFill>
                <a:latin typeface="Times New Roman"/>
                <a:cs typeface="Times New Roman"/>
              </a:rPr>
              <a:t> </a:t>
            </a:r>
            <a:r>
              <a:rPr sz="2057" b="1" spc="-13" dirty="0">
                <a:solidFill>
                  <a:srgbClr val="EB8B00"/>
                </a:solidFill>
                <a:latin typeface="Times New Roman"/>
                <a:cs typeface="Times New Roman"/>
              </a:rPr>
              <a:t>(continued)</a:t>
            </a:r>
            <a:endParaRPr sz="2057" dirty="0">
              <a:latin typeface="Times New Roman"/>
              <a:cs typeface="Times New Roman"/>
            </a:endParaRPr>
          </a:p>
        </p:txBody>
      </p:sp>
      <p:graphicFrame>
        <p:nvGraphicFramePr>
          <p:cNvPr id="13" name="Table 12">
            <a:extLst>
              <a:ext uri="{FF2B5EF4-FFF2-40B4-BE49-F238E27FC236}">
                <a16:creationId xmlns:a16="http://schemas.microsoft.com/office/drawing/2014/main" id="{4839E8A9-D28D-0A8B-95D2-A935B28A36C6}"/>
              </a:ext>
            </a:extLst>
          </p:cNvPr>
          <p:cNvGraphicFramePr>
            <a:graphicFrameLocks noGrp="1"/>
          </p:cNvGraphicFramePr>
          <p:nvPr>
            <p:extLst>
              <p:ext uri="{D42A27DB-BD31-4B8C-83A1-F6EECF244321}">
                <p14:modId xmlns:p14="http://schemas.microsoft.com/office/powerpoint/2010/main" val="3410064836"/>
              </p:ext>
            </p:extLst>
          </p:nvPr>
        </p:nvGraphicFramePr>
        <p:xfrm>
          <a:off x="732971" y="1999245"/>
          <a:ext cx="10836988" cy="4437279"/>
        </p:xfrm>
        <a:graphic>
          <a:graphicData uri="http://schemas.openxmlformats.org/drawingml/2006/table">
            <a:tbl>
              <a:tblPr>
                <a:tableStyleId>{5C22544A-7EE6-4342-B048-85BDC9FD1C3A}</a:tableStyleId>
              </a:tblPr>
              <a:tblGrid>
                <a:gridCol w="2656263">
                  <a:extLst>
                    <a:ext uri="{9D8B030D-6E8A-4147-A177-3AD203B41FA5}">
                      <a16:colId xmlns:a16="http://schemas.microsoft.com/office/drawing/2014/main" val="3781333104"/>
                    </a:ext>
                  </a:extLst>
                </a:gridCol>
                <a:gridCol w="2868199">
                  <a:extLst>
                    <a:ext uri="{9D8B030D-6E8A-4147-A177-3AD203B41FA5}">
                      <a16:colId xmlns:a16="http://schemas.microsoft.com/office/drawing/2014/main" val="428893485"/>
                    </a:ext>
                  </a:extLst>
                </a:gridCol>
                <a:gridCol w="2656263">
                  <a:extLst>
                    <a:ext uri="{9D8B030D-6E8A-4147-A177-3AD203B41FA5}">
                      <a16:colId xmlns:a16="http://schemas.microsoft.com/office/drawing/2014/main" val="4017149196"/>
                    </a:ext>
                  </a:extLst>
                </a:gridCol>
                <a:gridCol w="2656263">
                  <a:extLst>
                    <a:ext uri="{9D8B030D-6E8A-4147-A177-3AD203B41FA5}">
                      <a16:colId xmlns:a16="http://schemas.microsoft.com/office/drawing/2014/main" val="1826933534"/>
                    </a:ext>
                  </a:extLst>
                </a:gridCol>
              </a:tblGrid>
              <a:tr h="272278">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Particulars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Venture Capital Scheme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Restricted Scheme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Retail Scheme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6155014"/>
                  </a:ext>
                </a:extLst>
              </a:tr>
              <a:tr h="1633667">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Investment Restrictions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At least 80% of AUM must be invested in companies incorporated for &lt;10 years.</a:t>
                      </a:r>
                      <a:br>
                        <a:rPr lang="en-US" sz="1400" u="none" strike="noStrike" dirty="0">
                          <a:effectLst/>
                          <a:latin typeface="Times New Roman" panose="02020603050405020304" pitchFamily="18" charset="0"/>
                          <a:cs typeface="Times New Roman" panose="02020603050405020304" pitchFamily="18" charset="0"/>
                        </a:rPr>
                      </a:br>
                      <a:r>
                        <a:rPr lang="en-US" sz="1400" u="none" strike="noStrike" dirty="0">
                          <a:effectLst/>
                          <a:latin typeface="Times New Roman" panose="02020603050405020304" pitchFamily="18" charset="0"/>
                          <a:cs typeface="Times New Roman" panose="02020603050405020304" pitchFamily="18" charset="0"/>
                        </a:rPr>
                        <a:t>- Investment in associate subject to 75% investor approval.</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Investment in associate entities subject to prior approval of 75% investors in the scheme by value.</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Investment in a single investee company: 10% of AUM (15% with fiduciary approval).</a:t>
                      </a:r>
                      <a:br>
                        <a:rPr lang="en-US" sz="1400" u="none" strike="noStrike" dirty="0">
                          <a:effectLst/>
                          <a:latin typeface="Times New Roman" panose="02020603050405020304" pitchFamily="18" charset="0"/>
                          <a:cs typeface="Times New Roman" panose="02020603050405020304" pitchFamily="18" charset="0"/>
                        </a:rPr>
                      </a:br>
                      <a:r>
                        <a:rPr lang="en-US" sz="1400" u="none" strike="noStrike" dirty="0">
                          <a:effectLst/>
                          <a:latin typeface="Times New Roman" panose="02020603050405020304" pitchFamily="18" charset="0"/>
                          <a:cs typeface="Times New Roman" panose="02020603050405020304" pitchFamily="18" charset="0"/>
                        </a:rPr>
                        <a:t>- Investment in a single sector: 25% of AUM (50% for financial services).</a:t>
                      </a:r>
                      <a:br>
                        <a:rPr lang="en-US" sz="1400" u="none" strike="noStrike" dirty="0">
                          <a:effectLst/>
                          <a:latin typeface="Times New Roman" panose="02020603050405020304" pitchFamily="18" charset="0"/>
                          <a:cs typeface="Times New Roman" panose="02020603050405020304" pitchFamily="18" charset="0"/>
                        </a:rPr>
                      </a:br>
                      <a:r>
                        <a:rPr lang="en-US" sz="1400" u="none" strike="noStrike" dirty="0">
                          <a:effectLst/>
                          <a:latin typeface="Times New Roman" panose="02020603050405020304" pitchFamily="18" charset="0"/>
                          <a:cs typeface="Times New Roman" panose="02020603050405020304" pitchFamily="18" charset="0"/>
                        </a:rPr>
                        <a:t>- Investment in associates: 25% of AUM.</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564446529"/>
                  </a:ext>
                </a:extLst>
              </a:tr>
              <a:tr h="272278">
                <a:tc rowSpan="2">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Capital on Investment in Unlisted Securities</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rowSpan="2">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None</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Open-ended: 25% of corpus.</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Open-ended: 15% of AUM.</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049535853"/>
                  </a:ext>
                </a:extLst>
              </a:tr>
              <a:tr h="272278">
                <a:tc vMerge="1">
                  <a:txBody>
                    <a:bodyPr/>
                    <a:lstStyle/>
                    <a:p>
                      <a:endParaRPr lang="en-IN"/>
                    </a:p>
                  </a:txBody>
                  <a:tcPr/>
                </a:tc>
                <a:tc vMerge="1">
                  <a:txBody>
                    <a:bodyPr/>
                    <a:lstStyle/>
                    <a:p>
                      <a:endParaRPr lang="en-IN"/>
                    </a:p>
                  </a:txBody>
                  <a:tcP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Close-ended: No restriction.</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Close-ended: 50% of AUM.</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167444460"/>
                  </a:ext>
                </a:extLst>
              </a:tr>
              <a:tr h="1361389">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Leverage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Permissible subject to maximum leverage disclosure in placement memorandum.</a:t>
                      </a:r>
                      <a:br>
                        <a:rPr lang="en-US" sz="1400" u="none" strike="noStrike" dirty="0">
                          <a:effectLst/>
                          <a:latin typeface="Times New Roman" panose="02020603050405020304" pitchFamily="18" charset="0"/>
                          <a:cs typeface="Times New Roman" panose="02020603050405020304" pitchFamily="18" charset="0"/>
                        </a:rPr>
                      </a:br>
                      <a:r>
                        <a:rPr lang="en-US" sz="1400" u="none" strike="noStrike" dirty="0">
                          <a:effectLst/>
                          <a:latin typeface="Times New Roman" panose="02020603050405020304" pitchFamily="18" charset="0"/>
                          <a:cs typeface="Times New Roman" panose="02020603050405020304" pitchFamily="18" charset="0"/>
                        </a:rPr>
                        <a:t>- Deviations require 2/3rd investor approval.</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Only for temporary liquidity requirements (redemptions or dividend payments).</a:t>
                      </a:r>
                      <a:br>
                        <a:rPr lang="en-US" sz="1400" u="none" strike="noStrike" dirty="0">
                          <a:effectLst/>
                          <a:latin typeface="Times New Roman" panose="02020603050405020304" pitchFamily="18" charset="0"/>
                          <a:cs typeface="Times New Roman" panose="02020603050405020304" pitchFamily="18" charset="0"/>
                        </a:rPr>
                      </a:br>
                      <a:r>
                        <a:rPr lang="en-US" sz="1400" u="none" strike="noStrike" dirty="0">
                          <a:effectLst/>
                          <a:latin typeface="Times New Roman" panose="02020603050405020304" pitchFamily="18" charset="0"/>
                          <a:cs typeface="Times New Roman" panose="02020603050405020304" pitchFamily="18" charset="0"/>
                        </a:rPr>
                        <a:t>- Up to 20% of AUM, with a max duration of 6 months.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156434629"/>
                  </a:ext>
                </a:extLst>
              </a:tr>
              <a:tr h="272278">
                <a:tc rowSpan="2">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NAV Disclosure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rowSpan="2">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Yearly</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Open-ended: Monthly</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Open-ended: Daily</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342050349"/>
                  </a:ext>
                </a:extLst>
              </a:tr>
              <a:tr h="272278">
                <a:tc vMerge="1">
                  <a:txBody>
                    <a:bodyPr/>
                    <a:lstStyle/>
                    <a:p>
                      <a:endParaRPr lang="en-IN"/>
                    </a:p>
                  </a:txBody>
                  <a:tcPr/>
                </a:tc>
                <a:tc vMerge="1">
                  <a:txBody>
                    <a:bodyPr/>
                    <a:lstStyle/>
                    <a:p>
                      <a:endParaRPr lang="en-IN"/>
                    </a:p>
                  </a:txBody>
                  <a:tcP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Close-ended: Half-yearly</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 Close-ended: Weekly</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977455436"/>
                  </a:ext>
                </a:extLst>
              </a:tr>
            </a:tbl>
          </a:graphicData>
        </a:graphic>
      </p:graphicFrame>
      <p:sp>
        <p:nvSpPr>
          <p:cNvPr id="2" name="Date Placeholder 1">
            <a:extLst>
              <a:ext uri="{FF2B5EF4-FFF2-40B4-BE49-F238E27FC236}">
                <a16:creationId xmlns:a16="http://schemas.microsoft.com/office/drawing/2014/main" id="{47F5C81E-C6D1-1290-7C10-C8B55730A353}"/>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E378296A-3B4D-88D9-DF7A-BC8149C409BD}"/>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E17118BD-C311-885E-675A-4CEEC74E4797}"/>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52</a:t>
            </a:fld>
            <a:endParaRPr lang="en-US" altLang="en-US" dirty="0">
              <a:solidFill>
                <a:srgbClr val="000000"/>
              </a:solidFill>
            </a:endParaRPr>
          </a:p>
        </p:txBody>
      </p:sp>
    </p:spTree>
    <p:extLst>
      <p:ext uri="{BB962C8B-B14F-4D97-AF65-F5344CB8AC3E}">
        <p14:creationId xmlns:p14="http://schemas.microsoft.com/office/powerpoint/2010/main" val="3587806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txBox="1"/>
          <p:nvPr/>
        </p:nvSpPr>
        <p:spPr>
          <a:xfrm>
            <a:off x="1228754" y="418336"/>
            <a:ext cx="6926201" cy="773479"/>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Fund Management Entities (FMEs) in GIFT IFSC</a:t>
            </a:r>
            <a:r>
              <a:rPr lang="en-IN" sz="2441" b="1" dirty="0">
                <a:solidFill>
                  <a:srgbClr val="113475"/>
                </a:solidFill>
                <a:latin typeface="Times New Roman"/>
                <a:cs typeface="Times New Roman"/>
              </a:rPr>
              <a:t> – Special situations funds</a:t>
            </a:r>
            <a:endParaRPr sz="2441" b="1" dirty="0">
              <a:solidFill>
                <a:srgbClr val="113475"/>
              </a:solidFill>
              <a:latin typeface="Times New Roman"/>
              <a:cs typeface="Times New Roman"/>
            </a:endParaRPr>
          </a:p>
        </p:txBody>
      </p:sp>
      <p:sp>
        <p:nvSpPr>
          <p:cNvPr id="16" name="object 16"/>
          <p:cNvSpPr txBox="1"/>
          <p:nvPr/>
        </p:nvSpPr>
        <p:spPr>
          <a:xfrm>
            <a:off x="1043369" y="1491694"/>
            <a:ext cx="2831607" cy="1295548"/>
          </a:xfrm>
          <a:prstGeom prst="rect">
            <a:avLst/>
          </a:prstGeom>
        </p:spPr>
        <p:txBody>
          <a:bodyPr vert="horz" wrap="square" lIns="0" tIns="16321" rIns="0" bIns="0" rtlCol="0">
            <a:spAutoFit/>
          </a:bodyPr>
          <a:lstStyle/>
          <a:p>
            <a:pPr marL="174640">
              <a:spcBef>
                <a:spcPts val="129"/>
              </a:spcBef>
            </a:pPr>
            <a:r>
              <a:rPr sz="2057" b="1" spc="-25" dirty="0">
                <a:solidFill>
                  <a:srgbClr val="FFFFFF"/>
                </a:solidFill>
                <a:latin typeface="Times New Roman"/>
                <a:cs typeface="Times New Roman"/>
              </a:rPr>
              <a:t>Special</a:t>
            </a:r>
            <a:r>
              <a:rPr sz="2057" b="1" spc="13" dirty="0">
                <a:solidFill>
                  <a:srgbClr val="FFFFFF"/>
                </a:solidFill>
                <a:latin typeface="Times New Roman"/>
                <a:cs typeface="Times New Roman"/>
              </a:rPr>
              <a:t> </a:t>
            </a:r>
            <a:r>
              <a:rPr sz="2057" b="1" spc="-25" dirty="0">
                <a:solidFill>
                  <a:srgbClr val="FFFFFF"/>
                </a:solidFill>
                <a:latin typeface="Times New Roman"/>
                <a:cs typeface="Times New Roman"/>
              </a:rPr>
              <a:t>funds</a:t>
            </a:r>
            <a:endParaRPr sz="2057" dirty="0">
              <a:latin typeface="Times New Roman"/>
              <a:cs typeface="Times New Roman"/>
            </a:endParaRPr>
          </a:p>
          <a:p>
            <a:pPr>
              <a:lnSpc>
                <a:spcPct val="100000"/>
              </a:lnSpc>
            </a:pPr>
            <a:endParaRPr sz="2057" dirty="0">
              <a:latin typeface="Times New Roman"/>
              <a:cs typeface="Times New Roman"/>
            </a:endParaRPr>
          </a:p>
          <a:p>
            <a:pPr>
              <a:spcBef>
                <a:spcPts val="52"/>
              </a:spcBef>
            </a:pPr>
            <a:endParaRPr sz="2057" dirty="0">
              <a:latin typeface="Times New Roman"/>
              <a:cs typeface="Times New Roman"/>
            </a:endParaRPr>
          </a:p>
          <a:p>
            <a:pPr marL="16321"/>
            <a:r>
              <a:rPr sz="2057" b="1" spc="-13" dirty="0">
                <a:solidFill>
                  <a:srgbClr val="EB8B00"/>
                </a:solidFill>
                <a:latin typeface="Times New Roman"/>
                <a:cs typeface="Times New Roman"/>
              </a:rPr>
              <a:t>Permissible</a:t>
            </a:r>
            <a:r>
              <a:rPr sz="2057" b="1" spc="-52" dirty="0">
                <a:solidFill>
                  <a:srgbClr val="EB8B00"/>
                </a:solidFill>
                <a:latin typeface="Times New Roman"/>
                <a:cs typeface="Times New Roman"/>
              </a:rPr>
              <a:t> </a:t>
            </a:r>
            <a:r>
              <a:rPr sz="2057" b="1" spc="-13" dirty="0">
                <a:solidFill>
                  <a:srgbClr val="EB8B00"/>
                </a:solidFill>
                <a:latin typeface="Times New Roman"/>
                <a:cs typeface="Times New Roman"/>
              </a:rPr>
              <a:t>activities</a:t>
            </a:r>
            <a:endParaRPr sz="2057" dirty="0">
              <a:latin typeface="Times New Roman"/>
              <a:cs typeface="Times New Roman"/>
            </a:endParaRPr>
          </a:p>
        </p:txBody>
      </p:sp>
      <p:sp>
        <p:nvSpPr>
          <p:cNvPr id="20" name="object 20"/>
          <p:cNvSpPr txBox="1"/>
          <p:nvPr/>
        </p:nvSpPr>
        <p:spPr>
          <a:xfrm>
            <a:off x="1043369" y="3144913"/>
            <a:ext cx="4545667" cy="2207273"/>
          </a:xfrm>
          <a:prstGeom prst="rect">
            <a:avLst/>
          </a:prstGeom>
        </p:spPr>
        <p:txBody>
          <a:bodyPr vert="horz" wrap="square" lIns="0" tIns="16321" rIns="0" bIns="0" rtlCol="0">
            <a:spAutoFit/>
          </a:bodyPr>
          <a:lstStyle/>
          <a:p>
            <a:pPr marL="302071" indent="-285750" algn="just">
              <a:spcBef>
                <a:spcPts val="129"/>
              </a:spcBef>
              <a:buFont typeface="Arial" panose="020B0604020202020204" pitchFamily="34" charset="0"/>
              <a:buChar char="•"/>
            </a:pPr>
            <a:r>
              <a:rPr sz="1400" spc="-13" dirty="0">
                <a:latin typeface="Times New Roman"/>
                <a:cs typeface="Times New Roman"/>
              </a:rPr>
              <a:t>Stressed</a:t>
            </a:r>
            <a:r>
              <a:rPr sz="1400" spc="-58" dirty="0">
                <a:latin typeface="Times New Roman"/>
                <a:cs typeface="Times New Roman"/>
              </a:rPr>
              <a:t> </a:t>
            </a:r>
            <a:r>
              <a:rPr sz="1400" dirty="0">
                <a:latin typeface="Times New Roman"/>
                <a:cs typeface="Times New Roman"/>
              </a:rPr>
              <a:t>loan</a:t>
            </a:r>
            <a:r>
              <a:rPr sz="1400" spc="-52" dirty="0">
                <a:latin typeface="Times New Roman"/>
                <a:cs typeface="Times New Roman"/>
              </a:rPr>
              <a:t> </a:t>
            </a:r>
            <a:r>
              <a:rPr sz="1400" spc="-13" dirty="0">
                <a:latin typeface="Times New Roman"/>
                <a:cs typeface="Times New Roman"/>
              </a:rPr>
              <a:t>available</a:t>
            </a:r>
            <a:r>
              <a:rPr sz="1400" spc="-58" dirty="0">
                <a:latin typeface="Times New Roman"/>
                <a:cs typeface="Times New Roman"/>
              </a:rPr>
              <a:t> </a:t>
            </a:r>
            <a:r>
              <a:rPr sz="1400" spc="-25" dirty="0">
                <a:latin typeface="Times New Roman"/>
                <a:cs typeface="Times New Roman"/>
              </a:rPr>
              <a:t>for</a:t>
            </a:r>
            <a:r>
              <a:rPr sz="1400" spc="-52" dirty="0">
                <a:latin typeface="Times New Roman"/>
                <a:cs typeface="Times New Roman"/>
              </a:rPr>
              <a:t> </a:t>
            </a:r>
            <a:r>
              <a:rPr sz="1400" spc="-13" dirty="0">
                <a:latin typeface="Times New Roman"/>
                <a:cs typeface="Times New Roman"/>
              </a:rPr>
              <a:t>acquisition</a:t>
            </a:r>
            <a:endParaRPr sz="1400" dirty="0">
              <a:latin typeface="Times New Roman"/>
              <a:cs typeface="Times New Roman"/>
            </a:endParaRPr>
          </a:p>
          <a:p>
            <a:pPr marL="302071" marR="6528" indent="-285750" algn="just">
              <a:lnSpc>
                <a:spcPct val="125000"/>
              </a:lnSpc>
              <a:buFont typeface="Arial" panose="020B0604020202020204" pitchFamily="34" charset="0"/>
              <a:buChar char="•"/>
            </a:pPr>
            <a:r>
              <a:rPr sz="1400" dirty="0">
                <a:latin typeface="Times New Roman"/>
                <a:cs typeface="Times New Roman"/>
              </a:rPr>
              <a:t>Security</a:t>
            </a:r>
            <a:r>
              <a:rPr sz="1400" spc="257" dirty="0">
                <a:latin typeface="Times New Roman"/>
                <a:cs typeface="Times New Roman"/>
              </a:rPr>
              <a:t>  </a:t>
            </a:r>
            <a:r>
              <a:rPr sz="1400" dirty="0">
                <a:latin typeface="Times New Roman"/>
                <a:cs typeface="Times New Roman"/>
              </a:rPr>
              <a:t>receipts</a:t>
            </a:r>
            <a:r>
              <a:rPr sz="1400" spc="257" dirty="0">
                <a:latin typeface="Times New Roman"/>
                <a:cs typeface="Times New Roman"/>
              </a:rPr>
              <a:t>  </a:t>
            </a:r>
            <a:r>
              <a:rPr sz="1400" dirty="0">
                <a:latin typeface="Times New Roman"/>
                <a:cs typeface="Times New Roman"/>
              </a:rPr>
              <a:t>(SRs)</a:t>
            </a:r>
            <a:r>
              <a:rPr sz="1400" spc="262" dirty="0">
                <a:latin typeface="Times New Roman"/>
                <a:cs typeface="Times New Roman"/>
              </a:rPr>
              <a:t>  </a:t>
            </a:r>
            <a:r>
              <a:rPr sz="1400" dirty="0">
                <a:latin typeface="Times New Roman"/>
                <a:cs typeface="Times New Roman"/>
              </a:rPr>
              <a:t>issued</a:t>
            </a:r>
            <a:r>
              <a:rPr sz="1400" spc="257" dirty="0">
                <a:latin typeface="Times New Roman"/>
                <a:cs typeface="Times New Roman"/>
              </a:rPr>
              <a:t>  </a:t>
            </a:r>
            <a:r>
              <a:rPr sz="1400" dirty="0">
                <a:latin typeface="Times New Roman"/>
                <a:cs typeface="Times New Roman"/>
              </a:rPr>
              <a:t>by</a:t>
            </a:r>
            <a:r>
              <a:rPr sz="1400" spc="262" dirty="0">
                <a:latin typeface="Times New Roman"/>
                <a:cs typeface="Times New Roman"/>
              </a:rPr>
              <a:t>  </a:t>
            </a:r>
            <a:r>
              <a:rPr sz="1400" dirty="0">
                <a:latin typeface="Times New Roman"/>
                <a:cs typeface="Times New Roman"/>
              </a:rPr>
              <a:t>an</a:t>
            </a:r>
            <a:r>
              <a:rPr sz="1400" spc="257" dirty="0">
                <a:latin typeface="Times New Roman"/>
                <a:cs typeface="Times New Roman"/>
              </a:rPr>
              <a:t>  </a:t>
            </a:r>
            <a:r>
              <a:rPr sz="1400" spc="-25" dirty="0">
                <a:latin typeface="Times New Roman"/>
                <a:cs typeface="Times New Roman"/>
              </a:rPr>
              <a:t>Asset </a:t>
            </a:r>
            <a:r>
              <a:rPr sz="1400" dirty="0">
                <a:latin typeface="Times New Roman"/>
                <a:cs typeface="Times New Roman"/>
              </a:rPr>
              <a:t>Reconstruction</a:t>
            </a:r>
            <a:r>
              <a:rPr sz="1400" spc="13" dirty="0">
                <a:latin typeface="Times New Roman"/>
                <a:cs typeface="Times New Roman"/>
              </a:rPr>
              <a:t> </a:t>
            </a:r>
            <a:r>
              <a:rPr sz="1400" dirty="0">
                <a:latin typeface="Times New Roman"/>
                <a:cs typeface="Times New Roman"/>
              </a:rPr>
              <a:t>Company</a:t>
            </a:r>
            <a:r>
              <a:rPr sz="1400" spc="13" dirty="0">
                <a:latin typeface="Times New Roman"/>
                <a:cs typeface="Times New Roman"/>
              </a:rPr>
              <a:t> </a:t>
            </a:r>
            <a:r>
              <a:rPr sz="1400" spc="-90" dirty="0">
                <a:latin typeface="Times New Roman"/>
                <a:cs typeface="Times New Roman"/>
              </a:rPr>
              <a:t>(ARC)</a:t>
            </a:r>
            <a:r>
              <a:rPr sz="1400" spc="13" dirty="0">
                <a:latin typeface="Times New Roman"/>
                <a:cs typeface="Times New Roman"/>
              </a:rPr>
              <a:t> </a:t>
            </a:r>
            <a:r>
              <a:rPr sz="1400" dirty="0">
                <a:latin typeface="Times New Roman"/>
                <a:cs typeface="Times New Roman"/>
              </a:rPr>
              <a:t>registered</a:t>
            </a:r>
            <a:r>
              <a:rPr sz="1400" spc="13" dirty="0">
                <a:latin typeface="Times New Roman"/>
                <a:cs typeface="Times New Roman"/>
              </a:rPr>
              <a:t> </a:t>
            </a:r>
            <a:r>
              <a:rPr sz="1400" dirty="0">
                <a:latin typeface="Times New Roman"/>
                <a:cs typeface="Times New Roman"/>
              </a:rPr>
              <a:t>with</a:t>
            </a:r>
            <a:r>
              <a:rPr sz="1400" spc="13" dirty="0">
                <a:latin typeface="Times New Roman"/>
                <a:cs typeface="Times New Roman"/>
              </a:rPr>
              <a:t> </a:t>
            </a:r>
            <a:r>
              <a:rPr sz="1400" spc="-32" dirty="0">
                <a:latin typeface="Times New Roman"/>
                <a:cs typeface="Times New Roman"/>
              </a:rPr>
              <a:t>the RBI</a:t>
            </a:r>
            <a:endParaRPr sz="1400" dirty="0">
              <a:latin typeface="Times New Roman"/>
              <a:cs typeface="Times New Roman"/>
            </a:endParaRPr>
          </a:p>
          <a:p>
            <a:pPr marL="301255" marR="358258" indent="-285750">
              <a:lnSpc>
                <a:spcPct val="125000"/>
              </a:lnSpc>
              <a:spcBef>
                <a:spcPts val="880"/>
              </a:spcBef>
              <a:buFont typeface="Arial" panose="020B0604020202020204" pitchFamily="34" charset="0"/>
              <a:buChar char="•"/>
            </a:pPr>
            <a:r>
              <a:rPr sz="1400" spc="-13" dirty="0">
                <a:latin typeface="Times New Roman"/>
                <a:cs typeface="Times New Roman"/>
              </a:rPr>
              <a:t>Securities</a:t>
            </a:r>
            <a:r>
              <a:rPr sz="1400" spc="-38" dirty="0">
                <a:latin typeface="Times New Roman"/>
                <a:cs typeface="Times New Roman"/>
              </a:rPr>
              <a:t> </a:t>
            </a:r>
            <a:r>
              <a:rPr sz="1400" spc="-45" dirty="0">
                <a:latin typeface="Times New Roman"/>
                <a:cs typeface="Times New Roman"/>
              </a:rPr>
              <a:t>of</a:t>
            </a:r>
            <a:r>
              <a:rPr sz="1400" spc="-32" dirty="0">
                <a:latin typeface="Times New Roman"/>
                <a:cs typeface="Times New Roman"/>
              </a:rPr>
              <a:t> </a:t>
            </a:r>
            <a:r>
              <a:rPr sz="1400" spc="-13" dirty="0">
                <a:latin typeface="Times New Roman"/>
                <a:cs typeface="Times New Roman"/>
              </a:rPr>
              <a:t>investee</a:t>
            </a:r>
            <a:r>
              <a:rPr sz="1400" spc="-38" dirty="0">
                <a:latin typeface="Times New Roman"/>
                <a:cs typeface="Times New Roman"/>
              </a:rPr>
              <a:t> </a:t>
            </a:r>
            <a:r>
              <a:rPr sz="1400" spc="-13" dirty="0">
                <a:latin typeface="Times New Roman"/>
                <a:cs typeface="Times New Roman"/>
              </a:rPr>
              <a:t>companies</a:t>
            </a:r>
            <a:r>
              <a:rPr sz="1400" spc="-32" dirty="0">
                <a:latin typeface="Times New Roman"/>
                <a:cs typeface="Times New Roman"/>
              </a:rPr>
              <a:t> </a:t>
            </a:r>
            <a:r>
              <a:rPr sz="1400" spc="-25" dirty="0">
                <a:latin typeface="Times New Roman"/>
                <a:cs typeface="Times New Roman"/>
              </a:rPr>
              <a:t>whose</a:t>
            </a:r>
            <a:r>
              <a:rPr sz="1400" spc="643" dirty="0">
                <a:latin typeface="Times New Roman"/>
                <a:cs typeface="Times New Roman"/>
              </a:rPr>
              <a:t> </a:t>
            </a:r>
            <a:r>
              <a:rPr sz="1400" dirty="0">
                <a:latin typeface="Times New Roman"/>
                <a:cs typeface="Times New Roman"/>
              </a:rPr>
              <a:t>stressed</a:t>
            </a:r>
            <a:r>
              <a:rPr sz="1400" spc="-64" dirty="0">
                <a:latin typeface="Times New Roman"/>
                <a:cs typeface="Times New Roman"/>
              </a:rPr>
              <a:t> </a:t>
            </a:r>
            <a:r>
              <a:rPr sz="1400" dirty="0">
                <a:latin typeface="Times New Roman"/>
                <a:cs typeface="Times New Roman"/>
              </a:rPr>
              <a:t>loans</a:t>
            </a:r>
            <a:r>
              <a:rPr sz="1400" spc="-58" dirty="0">
                <a:latin typeface="Times New Roman"/>
                <a:cs typeface="Times New Roman"/>
              </a:rPr>
              <a:t> </a:t>
            </a:r>
            <a:r>
              <a:rPr sz="1400" dirty="0">
                <a:latin typeface="Times New Roman"/>
                <a:cs typeface="Times New Roman"/>
              </a:rPr>
              <a:t>are</a:t>
            </a:r>
            <a:r>
              <a:rPr sz="1400" spc="-58" dirty="0">
                <a:latin typeface="Times New Roman"/>
                <a:cs typeface="Times New Roman"/>
              </a:rPr>
              <a:t> </a:t>
            </a:r>
            <a:r>
              <a:rPr sz="1400" spc="-13" dirty="0">
                <a:latin typeface="Times New Roman"/>
                <a:cs typeface="Times New Roman"/>
              </a:rPr>
              <a:t>available</a:t>
            </a:r>
            <a:r>
              <a:rPr sz="1400" spc="-58" dirty="0">
                <a:latin typeface="Times New Roman"/>
                <a:cs typeface="Times New Roman"/>
              </a:rPr>
              <a:t> </a:t>
            </a:r>
            <a:r>
              <a:rPr sz="1400" spc="-25" dirty="0">
                <a:latin typeface="Times New Roman"/>
                <a:cs typeface="Times New Roman"/>
              </a:rPr>
              <a:t>for</a:t>
            </a:r>
            <a:r>
              <a:rPr sz="1400" spc="-58" dirty="0">
                <a:latin typeface="Times New Roman"/>
                <a:cs typeface="Times New Roman"/>
              </a:rPr>
              <a:t> </a:t>
            </a:r>
            <a:r>
              <a:rPr sz="1400" spc="-13" dirty="0">
                <a:latin typeface="Times New Roman"/>
                <a:cs typeface="Times New Roman"/>
              </a:rPr>
              <a:t>acquisition,</a:t>
            </a:r>
            <a:endParaRPr sz="1400" dirty="0">
              <a:latin typeface="Times New Roman"/>
              <a:cs typeface="Times New Roman"/>
            </a:endParaRPr>
          </a:p>
          <a:p>
            <a:pPr marL="292971" marR="57125">
              <a:lnSpc>
                <a:spcPct val="125000"/>
              </a:lnSpc>
            </a:pPr>
            <a:r>
              <a:rPr sz="1400" dirty="0">
                <a:latin typeface="Times New Roman"/>
                <a:cs typeface="Times New Roman"/>
              </a:rPr>
              <a:t>against</a:t>
            </a:r>
            <a:r>
              <a:rPr sz="1400" spc="-52" dirty="0">
                <a:latin typeface="Times New Roman"/>
                <a:cs typeface="Times New Roman"/>
              </a:rPr>
              <a:t> </a:t>
            </a:r>
            <a:r>
              <a:rPr sz="1400" dirty="0">
                <a:latin typeface="Times New Roman"/>
                <a:cs typeface="Times New Roman"/>
              </a:rPr>
              <a:t>whose</a:t>
            </a:r>
            <a:r>
              <a:rPr sz="1400" spc="-45" dirty="0">
                <a:latin typeface="Times New Roman"/>
                <a:cs typeface="Times New Roman"/>
              </a:rPr>
              <a:t> </a:t>
            </a:r>
            <a:r>
              <a:rPr sz="1400" spc="-13" dirty="0">
                <a:latin typeface="Times New Roman"/>
                <a:cs typeface="Times New Roman"/>
              </a:rPr>
              <a:t>borrowings,</a:t>
            </a:r>
            <a:r>
              <a:rPr sz="1400" spc="-45" dirty="0">
                <a:latin typeface="Times New Roman"/>
                <a:cs typeface="Times New Roman"/>
              </a:rPr>
              <a:t> </a:t>
            </a:r>
            <a:r>
              <a:rPr sz="1400" spc="-96" dirty="0">
                <a:latin typeface="Times New Roman"/>
                <a:cs typeface="Times New Roman"/>
              </a:rPr>
              <a:t>SRs</a:t>
            </a:r>
            <a:r>
              <a:rPr sz="1400" spc="-45" dirty="0">
                <a:latin typeface="Times New Roman"/>
                <a:cs typeface="Times New Roman"/>
              </a:rPr>
              <a:t> </a:t>
            </a:r>
            <a:r>
              <a:rPr sz="1400" dirty="0">
                <a:latin typeface="Times New Roman"/>
                <a:cs typeface="Times New Roman"/>
              </a:rPr>
              <a:t>are</a:t>
            </a:r>
            <a:r>
              <a:rPr sz="1400" spc="-45" dirty="0">
                <a:latin typeface="Times New Roman"/>
                <a:cs typeface="Times New Roman"/>
              </a:rPr>
              <a:t> </a:t>
            </a:r>
            <a:r>
              <a:rPr sz="1400" dirty="0">
                <a:latin typeface="Times New Roman"/>
                <a:cs typeface="Times New Roman"/>
              </a:rPr>
              <a:t>issued</a:t>
            </a:r>
            <a:r>
              <a:rPr sz="1400" spc="-45" dirty="0">
                <a:latin typeface="Times New Roman"/>
                <a:cs typeface="Times New Roman"/>
              </a:rPr>
              <a:t> </a:t>
            </a:r>
            <a:r>
              <a:rPr sz="1400" spc="-32" dirty="0">
                <a:latin typeface="Times New Roman"/>
                <a:cs typeface="Times New Roman"/>
              </a:rPr>
              <a:t>by</a:t>
            </a:r>
            <a:r>
              <a:rPr sz="1400" spc="-45" dirty="0">
                <a:latin typeface="Times New Roman"/>
                <a:cs typeface="Times New Roman"/>
              </a:rPr>
              <a:t> </a:t>
            </a:r>
            <a:r>
              <a:rPr sz="1400" spc="-32" dirty="0">
                <a:latin typeface="Times New Roman"/>
                <a:cs typeface="Times New Roman"/>
              </a:rPr>
              <a:t>an </a:t>
            </a:r>
            <a:r>
              <a:rPr sz="1400" spc="-25" dirty="0">
                <a:latin typeface="Times New Roman"/>
                <a:cs typeface="Times New Roman"/>
              </a:rPr>
              <a:t>ARC,</a:t>
            </a:r>
            <a:endParaRPr lang="en-IN" sz="1400" spc="-25" dirty="0">
              <a:latin typeface="Times New Roman"/>
              <a:cs typeface="Times New Roman"/>
            </a:endParaRPr>
          </a:p>
          <a:p>
            <a:pPr marL="292971" marR="57125">
              <a:lnSpc>
                <a:spcPct val="125000"/>
              </a:lnSpc>
            </a:pPr>
            <a:r>
              <a:rPr sz="1400" dirty="0">
                <a:latin typeface="Times New Roman"/>
                <a:cs typeface="Times New Roman"/>
              </a:rPr>
              <a:t>whose</a:t>
            </a:r>
            <a:r>
              <a:rPr sz="1400" spc="-52" dirty="0">
                <a:latin typeface="Times New Roman"/>
                <a:cs typeface="Times New Roman"/>
              </a:rPr>
              <a:t> </a:t>
            </a:r>
            <a:r>
              <a:rPr sz="1400" dirty="0">
                <a:latin typeface="Times New Roman"/>
                <a:cs typeface="Times New Roman"/>
              </a:rPr>
              <a:t>borrowings</a:t>
            </a:r>
            <a:r>
              <a:rPr sz="1400" spc="-52" dirty="0">
                <a:latin typeface="Times New Roman"/>
                <a:cs typeface="Times New Roman"/>
              </a:rPr>
              <a:t> </a:t>
            </a:r>
            <a:r>
              <a:rPr sz="1400" dirty="0">
                <a:latin typeface="Times New Roman"/>
                <a:cs typeface="Times New Roman"/>
              </a:rPr>
              <a:t>are</a:t>
            </a:r>
            <a:r>
              <a:rPr sz="1400" spc="-52" dirty="0">
                <a:latin typeface="Times New Roman"/>
                <a:cs typeface="Times New Roman"/>
              </a:rPr>
              <a:t> </a:t>
            </a:r>
            <a:r>
              <a:rPr sz="1400" spc="-13" dirty="0">
                <a:latin typeface="Times New Roman"/>
                <a:cs typeface="Times New Roman"/>
              </a:rPr>
              <a:t>subject</a:t>
            </a:r>
            <a:r>
              <a:rPr sz="1400" spc="-52" dirty="0">
                <a:latin typeface="Times New Roman"/>
                <a:cs typeface="Times New Roman"/>
              </a:rPr>
              <a:t> </a:t>
            </a:r>
            <a:r>
              <a:rPr sz="1400" dirty="0">
                <a:latin typeface="Times New Roman"/>
                <a:cs typeface="Times New Roman"/>
              </a:rPr>
              <a:t>to</a:t>
            </a:r>
            <a:r>
              <a:rPr sz="1400" spc="-45" dirty="0">
                <a:latin typeface="Times New Roman"/>
                <a:cs typeface="Times New Roman"/>
              </a:rPr>
              <a:t> </a:t>
            </a:r>
            <a:r>
              <a:rPr sz="1400" spc="-13" dirty="0" err="1">
                <a:latin typeface="Times New Roman"/>
                <a:cs typeface="Times New Roman"/>
              </a:rPr>
              <a:t>corporat</a:t>
            </a:r>
            <a:r>
              <a:rPr lang="en-IN" sz="1400" spc="-13" dirty="0">
                <a:latin typeface="Times New Roman"/>
                <a:cs typeface="Times New Roman"/>
              </a:rPr>
              <a:t>e </a:t>
            </a:r>
            <a:r>
              <a:rPr sz="1400" spc="-25" dirty="0">
                <a:latin typeface="Times New Roman"/>
                <a:cs typeface="Times New Roman"/>
              </a:rPr>
              <a:t>insolvency </a:t>
            </a:r>
            <a:r>
              <a:rPr sz="1400" dirty="0">
                <a:latin typeface="Times New Roman"/>
                <a:cs typeface="Times New Roman"/>
              </a:rPr>
              <a:t>resolution</a:t>
            </a:r>
            <a:r>
              <a:rPr sz="1400" spc="-19" dirty="0">
                <a:latin typeface="Times New Roman"/>
                <a:cs typeface="Times New Roman"/>
              </a:rPr>
              <a:t> </a:t>
            </a:r>
            <a:r>
              <a:rPr sz="1400" spc="-13" dirty="0">
                <a:latin typeface="Times New Roman"/>
                <a:cs typeface="Times New Roman"/>
              </a:rPr>
              <a:t>process,</a:t>
            </a:r>
            <a:r>
              <a:rPr sz="1400" spc="-19" dirty="0">
                <a:latin typeface="Times New Roman"/>
                <a:cs typeface="Times New Roman"/>
              </a:rPr>
              <a:t> </a:t>
            </a:r>
            <a:r>
              <a:rPr sz="1400" spc="-25" dirty="0">
                <a:latin typeface="Times New Roman"/>
                <a:cs typeface="Times New Roman"/>
              </a:rPr>
              <a:t>etc.</a:t>
            </a:r>
            <a:endParaRPr sz="1400" dirty="0">
              <a:latin typeface="Times New Roman"/>
              <a:cs typeface="Times New Roman"/>
            </a:endParaRPr>
          </a:p>
        </p:txBody>
      </p:sp>
      <p:graphicFrame>
        <p:nvGraphicFramePr>
          <p:cNvPr id="12" name="Table 11">
            <a:extLst>
              <a:ext uri="{FF2B5EF4-FFF2-40B4-BE49-F238E27FC236}">
                <a16:creationId xmlns:a16="http://schemas.microsoft.com/office/drawing/2014/main" id="{6D6D3E8D-8B35-A6BC-9071-74137EC1FA70}"/>
              </a:ext>
            </a:extLst>
          </p:cNvPr>
          <p:cNvGraphicFramePr>
            <a:graphicFrameLocks noGrp="1"/>
          </p:cNvGraphicFramePr>
          <p:nvPr>
            <p:extLst>
              <p:ext uri="{D42A27DB-BD31-4B8C-83A1-F6EECF244321}">
                <p14:modId xmlns:p14="http://schemas.microsoft.com/office/powerpoint/2010/main" val="659465190"/>
              </p:ext>
            </p:extLst>
          </p:nvPr>
        </p:nvGraphicFramePr>
        <p:xfrm>
          <a:off x="6115698" y="2118049"/>
          <a:ext cx="5213635" cy="4180110"/>
        </p:xfrm>
        <a:graphic>
          <a:graphicData uri="http://schemas.openxmlformats.org/drawingml/2006/table">
            <a:tbl>
              <a:tblPr>
                <a:tableStyleId>{5C22544A-7EE6-4342-B048-85BDC9FD1C3A}</a:tableStyleId>
              </a:tblPr>
              <a:tblGrid>
                <a:gridCol w="2398827">
                  <a:extLst>
                    <a:ext uri="{9D8B030D-6E8A-4147-A177-3AD203B41FA5}">
                      <a16:colId xmlns:a16="http://schemas.microsoft.com/office/drawing/2014/main" val="4043510084"/>
                    </a:ext>
                  </a:extLst>
                </a:gridCol>
                <a:gridCol w="2814808">
                  <a:extLst>
                    <a:ext uri="{9D8B030D-6E8A-4147-A177-3AD203B41FA5}">
                      <a16:colId xmlns:a16="http://schemas.microsoft.com/office/drawing/2014/main" val="148751533"/>
                    </a:ext>
                  </a:extLst>
                </a:gridCol>
              </a:tblGrid>
              <a:tr h="380010">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Aspect</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Details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741604795"/>
                  </a:ext>
                </a:extLst>
              </a:tr>
              <a:tr h="38001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Category of FME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Registered FME</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518273778"/>
                  </a:ext>
                </a:extLst>
              </a:tr>
              <a:tr h="38001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Type of Fund</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Close-ended fund</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166364877"/>
                  </a:ext>
                </a:extLst>
              </a:tr>
              <a:tr h="38001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Legal Structure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Company, LLP, or Trust</a:t>
                      </a:r>
                      <a:endParaRPr lang="en-IN"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1402272747"/>
                  </a:ext>
                </a:extLst>
              </a:tr>
              <a:tr h="38001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Permissible Investments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Only in special situation assets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588267653"/>
                  </a:ext>
                </a:extLst>
              </a:tr>
              <a:tr h="76002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Leverage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Not permissible except for day-to-day operational requirements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082748776"/>
                  </a:ext>
                </a:extLst>
              </a:tr>
              <a:tr h="760020">
                <a:tc>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Scheme Corpus, Eligible Investors, Investment Conditions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As specified by IFSCA from time to time</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237883478"/>
                  </a:ext>
                </a:extLst>
              </a:tr>
              <a:tr h="760020">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Computation of NAV, FME Contribution, and Other Disclosures</a:t>
                      </a:r>
                      <a:endParaRPr lang="en-US"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Same as close-ended Restricted Schemes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722867215"/>
                  </a:ext>
                </a:extLst>
              </a:tr>
            </a:tbl>
          </a:graphicData>
        </a:graphic>
      </p:graphicFrame>
      <p:sp>
        <p:nvSpPr>
          <p:cNvPr id="2" name="Date Placeholder 1">
            <a:extLst>
              <a:ext uri="{FF2B5EF4-FFF2-40B4-BE49-F238E27FC236}">
                <a16:creationId xmlns:a16="http://schemas.microsoft.com/office/drawing/2014/main" id="{588D3685-758D-B2FA-A7A4-A0E5DDE4B380}"/>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FA4F8327-DE0C-77A1-41A7-B6807D26BD9F}"/>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B5CB4DB2-F819-BD09-A932-A05672AC4ECF}"/>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53</a:t>
            </a:fld>
            <a:endParaRPr lang="en-US" altLang="en-US" dirty="0">
              <a:solidFill>
                <a:srgbClr val="000000"/>
              </a:solidFill>
            </a:endParaRPr>
          </a:p>
        </p:txBody>
      </p:sp>
    </p:spTree>
    <p:extLst>
      <p:ext uri="{BB962C8B-B14F-4D97-AF65-F5344CB8AC3E}">
        <p14:creationId xmlns:p14="http://schemas.microsoft.com/office/powerpoint/2010/main" val="6911092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60804" y="660931"/>
            <a:ext cx="7191795" cy="773479"/>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Fund Management Entities (FMEs) in GIFT IFSC</a:t>
            </a:r>
            <a:r>
              <a:rPr lang="en-IN" sz="2441" b="1" dirty="0">
                <a:solidFill>
                  <a:srgbClr val="113475"/>
                </a:solidFill>
                <a:latin typeface="Times New Roman"/>
                <a:cs typeface="Times New Roman"/>
              </a:rPr>
              <a:t> – Exchange Traded Funds (ETFs)</a:t>
            </a:r>
            <a:endParaRPr sz="2441" b="1" dirty="0">
              <a:solidFill>
                <a:srgbClr val="113475"/>
              </a:solidFill>
              <a:latin typeface="Times New Roman"/>
              <a:cs typeface="Times New Roman"/>
            </a:endParaRPr>
          </a:p>
        </p:txBody>
      </p:sp>
      <p:sp>
        <p:nvSpPr>
          <p:cNvPr id="5" name="object 5"/>
          <p:cNvSpPr txBox="1"/>
          <p:nvPr/>
        </p:nvSpPr>
        <p:spPr>
          <a:xfrm>
            <a:off x="1236234" y="1692128"/>
            <a:ext cx="3491771" cy="333042"/>
          </a:xfrm>
          <a:prstGeom prst="rect">
            <a:avLst/>
          </a:prstGeom>
        </p:spPr>
        <p:txBody>
          <a:bodyPr vert="horz" wrap="square" lIns="0" tIns="16321" rIns="0" bIns="0" rtlCol="0">
            <a:spAutoFit/>
          </a:bodyPr>
          <a:lstStyle/>
          <a:p>
            <a:pPr marL="16321">
              <a:spcBef>
                <a:spcPts val="129"/>
              </a:spcBef>
            </a:pPr>
            <a:r>
              <a:rPr sz="2057" b="1" spc="-25" dirty="0">
                <a:solidFill>
                  <a:srgbClr val="FFFFFF"/>
                </a:solidFill>
                <a:latin typeface="Times New Roman"/>
                <a:cs typeface="Times New Roman"/>
              </a:rPr>
              <a:t>Exchange</a:t>
            </a:r>
            <a:r>
              <a:rPr sz="2057" b="1" spc="-71" dirty="0">
                <a:solidFill>
                  <a:srgbClr val="FFFFFF"/>
                </a:solidFill>
                <a:latin typeface="Times New Roman"/>
                <a:cs typeface="Times New Roman"/>
              </a:rPr>
              <a:t> </a:t>
            </a:r>
            <a:r>
              <a:rPr sz="2057" b="1" spc="-58" dirty="0">
                <a:solidFill>
                  <a:srgbClr val="FFFFFF"/>
                </a:solidFill>
                <a:latin typeface="Times New Roman"/>
                <a:cs typeface="Times New Roman"/>
              </a:rPr>
              <a:t>Traded</a:t>
            </a:r>
            <a:r>
              <a:rPr sz="2057" b="1" spc="-71" dirty="0">
                <a:solidFill>
                  <a:srgbClr val="FFFFFF"/>
                </a:solidFill>
                <a:latin typeface="Times New Roman"/>
                <a:cs typeface="Times New Roman"/>
              </a:rPr>
              <a:t> </a:t>
            </a:r>
            <a:r>
              <a:rPr sz="2057" b="1" spc="-38" dirty="0">
                <a:solidFill>
                  <a:srgbClr val="FFFFFF"/>
                </a:solidFill>
                <a:latin typeface="Times New Roman"/>
                <a:cs typeface="Times New Roman"/>
              </a:rPr>
              <a:t>Funds</a:t>
            </a:r>
            <a:r>
              <a:rPr sz="2057" b="1" spc="-71" dirty="0">
                <a:solidFill>
                  <a:srgbClr val="FFFFFF"/>
                </a:solidFill>
                <a:latin typeface="Times New Roman"/>
                <a:cs typeface="Times New Roman"/>
              </a:rPr>
              <a:t> </a:t>
            </a:r>
            <a:r>
              <a:rPr sz="2057" b="1" spc="-13" dirty="0">
                <a:solidFill>
                  <a:srgbClr val="FFFFFF"/>
                </a:solidFill>
                <a:latin typeface="Times New Roman"/>
                <a:cs typeface="Times New Roman"/>
              </a:rPr>
              <a:t>(ETFs)</a:t>
            </a:r>
            <a:endParaRPr sz="2057" dirty="0">
              <a:latin typeface="Times New Roman"/>
              <a:cs typeface="Times New Roman"/>
            </a:endParaRPr>
          </a:p>
        </p:txBody>
      </p:sp>
      <p:sp>
        <p:nvSpPr>
          <p:cNvPr id="11" name="object 11"/>
          <p:cNvSpPr txBox="1"/>
          <p:nvPr/>
        </p:nvSpPr>
        <p:spPr>
          <a:xfrm>
            <a:off x="1052702" y="2655086"/>
            <a:ext cx="2396665" cy="33304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Permissible</a:t>
            </a:r>
            <a:r>
              <a:rPr sz="2057" b="1" spc="-52" dirty="0">
                <a:solidFill>
                  <a:srgbClr val="EB8B00"/>
                </a:solidFill>
                <a:latin typeface="Times New Roman"/>
                <a:cs typeface="Times New Roman"/>
              </a:rPr>
              <a:t> </a:t>
            </a:r>
            <a:r>
              <a:rPr sz="2057" b="1" spc="-13" dirty="0">
                <a:solidFill>
                  <a:srgbClr val="EB8B00"/>
                </a:solidFill>
                <a:latin typeface="Times New Roman"/>
                <a:cs typeface="Times New Roman"/>
              </a:rPr>
              <a:t>activities</a:t>
            </a:r>
            <a:endParaRPr sz="2057" dirty="0">
              <a:latin typeface="Times New Roman"/>
              <a:cs typeface="Times New Roman"/>
            </a:endParaRPr>
          </a:p>
        </p:txBody>
      </p:sp>
      <p:sp>
        <p:nvSpPr>
          <p:cNvPr id="12" name="object 12"/>
          <p:cNvSpPr txBox="1"/>
          <p:nvPr/>
        </p:nvSpPr>
        <p:spPr>
          <a:xfrm>
            <a:off x="1289363" y="3312384"/>
            <a:ext cx="4501838" cy="2167710"/>
          </a:xfrm>
          <a:prstGeom prst="rect">
            <a:avLst/>
          </a:prstGeom>
        </p:spPr>
        <p:txBody>
          <a:bodyPr vert="horz" wrap="square" lIns="0" tIns="16321" rIns="0" bIns="0" rtlCol="0">
            <a:spAutoFit/>
          </a:bodyPr>
          <a:lstStyle/>
          <a:p>
            <a:pPr marL="302071" marR="6528" indent="-285750">
              <a:lnSpc>
                <a:spcPct val="125000"/>
              </a:lnSpc>
              <a:spcBef>
                <a:spcPts val="129"/>
              </a:spcBef>
              <a:buFont typeface="Arial" panose="020B0604020202020204" pitchFamily="34" charset="0"/>
              <a:buChar char="•"/>
            </a:pPr>
            <a:r>
              <a:rPr sz="1600" dirty="0">
                <a:latin typeface="Times New Roman"/>
                <a:cs typeface="Times New Roman"/>
              </a:rPr>
              <a:t>Registered</a:t>
            </a:r>
            <a:r>
              <a:rPr sz="1600" spc="327" dirty="0">
                <a:latin typeface="Times New Roman"/>
                <a:cs typeface="Times New Roman"/>
              </a:rPr>
              <a:t> </a:t>
            </a:r>
            <a:r>
              <a:rPr sz="1600" spc="-13" dirty="0">
                <a:latin typeface="Times New Roman"/>
                <a:cs typeface="Times New Roman"/>
              </a:rPr>
              <a:t>FMEs</a:t>
            </a:r>
            <a:r>
              <a:rPr sz="1600" spc="334" dirty="0">
                <a:latin typeface="Times New Roman"/>
                <a:cs typeface="Times New Roman"/>
              </a:rPr>
              <a:t> </a:t>
            </a:r>
            <a:r>
              <a:rPr sz="1600" dirty="0">
                <a:latin typeface="Times New Roman"/>
                <a:cs typeface="Times New Roman"/>
              </a:rPr>
              <a:t>(Retail)</a:t>
            </a:r>
            <a:r>
              <a:rPr sz="1600" spc="327" dirty="0">
                <a:latin typeface="Times New Roman"/>
                <a:cs typeface="Times New Roman"/>
              </a:rPr>
              <a:t> </a:t>
            </a:r>
            <a:r>
              <a:rPr sz="1600" dirty="0">
                <a:latin typeface="Times New Roman"/>
                <a:cs typeface="Times New Roman"/>
              </a:rPr>
              <a:t>permitted</a:t>
            </a:r>
            <a:r>
              <a:rPr sz="1600" spc="334" dirty="0">
                <a:latin typeface="Times New Roman"/>
                <a:cs typeface="Times New Roman"/>
              </a:rPr>
              <a:t> </a:t>
            </a:r>
            <a:r>
              <a:rPr sz="1600" dirty="0">
                <a:latin typeface="Times New Roman"/>
                <a:cs typeface="Times New Roman"/>
              </a:rPr>
              <a:t>to</a:t>
            </a:r>
            <a:r>
              <a:rPr sz="1600" spc="327" dirty="0">
                <a:latin typeface="Times New Roman"/>
                <a:cs typeface="Times New Roman"/>
              </a:rPr>
              <a:t> </a:t>
            </a:r>
            <a:r>
              <a:rPr sz="1600" spc="-13" dirty="0">
                <a:latin typeface="Times New Roman"/>
                <a:cs typeface="Times New Roman"/>
              </a:rPr>
              <a:t>launch </a:t>
            </a:r>
            <a:r>
              <a:rPr sz="1600" spc="-77" dirty="0">
                <a:latin typeface="Times New Roman"/>
                <a:cs typeface="Times New Roman"/>
              </a:rPr>
              <a:t>ETFs</a:t>
            </a:r>
            <a:r>
              <a:rPr sz="1600" spc="-58" dirty="0">
                <a:latin typeface="Times New Roman"/>
                <a:cs typeface="Times New Roman"/>
              </a:rPr>
              <a:t> </a:t>
            </a:r>
            <a:r>
              <a:rPr sz="1600" dirty="0">
                <a:latin typeface="Times New Roman"/>
                <a:cs typeface="Times New Roman"/>
              </a:rPr>
              <a:t>in</a:t>
            </a:r>
            <a:r>
              <a:rPr sz="1600" spc="-58" dirty="0">
                <a:latin typeface="Times New Roman"/>
                <a:cs typeface="Times New Roman"/>
              </a:rPr>
              <a:t> </a:t>
            </a:r>
            <a:r>
              <a:rPr sz="1600" spc="-96" dirty="0">
                <a:latin typeface="Times New Roman"/>
                <a:cs typeface="Times New Roman"/>
              </a:rPr>
              <a:t>GIFT</a:t>
            </a:r>
            <a:r>
              <a:rPr sz="1600" spc="-52" dirty="0">
                <a:latin typeface="Times New Roman"/>
                <a:cs typeface="Times New Roman"/>
              </a:rPr>
              <a:t> </a:t>
            </a:r>
            <a:r>
              <a:rPr sz="1600" spc="-25" dirty="0">
                <a:latin typeface="Times New Roman"/>
                <a:cs typeface="Times New Roman"/>
              </a:rPr>
              <a:t>IFSC</a:t>
            </a:r>
            <a:endParaRPr lang="en-US" sz="1600" spc="-25" dirty="0">
              <a:latin typeface="Times New Roman"/>
              <a:cs typeface="Times New Roman"/>
            </a:endParaRPr>
          </a:p>
          <a:p>
            <a:pPr marL="302071" marR="6528" indent="-285750">
              <a:lnSpc>
                <a:spcPct val="125000"/>
              </a:lnSpc>
              <a:spcBef>
                <a:spcPts val="129"/>
              </a:spcBef>
              <a:buFont typeface="Arial" panose="020B0604020202020204" pitchFamily="34" charset="0"/>
              <a:buChar char="•"/>
            </a:pPr>
            <a:r>
              <a:rPr lang="en-US" sz="1600" dirty="0">
                <a:latin typeface="Times New Roman"/>
                <a:cs typeface="Times New Roman"/>
              </a:rPr>
              <a:t>Units</a:t>
            </a:r>
            <a:r>
              <a:rPr lang="en-US" sz="1600" spc="154" dirty="0">
                <a:latin typeface="Times New Roman"/>
                <a:cs typeface="Times New Roman"/>
              </a:rPr>
              <a:t> </a:t>
            </a:r>
            <a:r>
              <a:rPr lang="en-US" sz="1600" dirty="0">
                <a:latin typeface="Times New Roman"/>
                <a:cs typeface="Times New Roman"/>
              </a:rPr>
              <a:t>of</a:t>
            </a:r>
            <a:r>
              <a:rPr lang="en-US" sz="1600" spc="154" dirty="0">
                <a:latin typeface="Times New Roman"/>
                <a:cs typeface="Times New Roman"/>
              </a:rPr>
              <a:t> </a:t>
            </a:r>
            <a:r>
              <a:rPr lang="en-US" sz="1600" spc="-38" dirty="0">
                <a:latin typeface="Times New Roman"/>
                <a:cs typeface="Times New Roman"/>
              </a:rPr>
              <a:t>ETFs</a:t>
            </a:r>
            <a:r>
              <a:rPr lang="en-US" sz="1600" spc="161" dirty="0">
                <a:latin typeface="Times New Roman"/>
                <a:cs typeface="Times New Roman"/>
              </a:rPr>
              <a:t> </a:t>
            </a:r>
            <a:r>
              <a:rPr lang="en-US" sz="1600" dirty="0">
                <a:latin typeface="Times New Roman"/>
                <a:cs typeface="Times New Roman"/>
              </a:rPr>
              <a:t>to</a:t>
            </a:r>
            <a:r>
              <a:rPr lang="en-US" sz="1600" spc="154" dirty="0">
                <a:latin typeface="Times New Roman"/>
                <a:cs typeface="Times New Roman"/>
              </a:rPr>
              <a:t> </a:t>
            </a:r>
            <a:r>
              <a:rPr lang="en-US" sz="1600" dirty="0">
                <a:latin typeface="Times New Roman"/>
                <a:cs typeface="Times New Roman"/>
              </a:rPr>
              <a:t>be</a:t>
            </a:r>
            <a:r>
              <a:rPr lang="en-US" sz="1600" spc="154" dirty="0">
                <a:latin typeface="Times New Roman"/>
                <a:cs typeface="Times New Roman"/>
              </a:rPr>
              <a:t> </a:t>
            </a:r>
            <a:r>
              <a:rPr lang="en-US" sz="1600" dirty="0">
                <a:latin typeface="Times New Roman"/>
                <a:cs typeface="Times New Roman"/>
              </a:rPr>
              <a:t>mandatorily</a:t>
            </a:r>
            <a:r>
              <a:rPr lang="en-US" sz="1600" spc="161" dirty="0">
                <a:latin typeface="Times New Roman"/>
                <a:cs typeface="Times New Roman"/>
              </a:rPr>
              <a:t> </a:t>
            </a:r>
            <a:r>
              <a:rPr lang="en-US" sz="1600" dirty="0">
                <a:latin typeface="Times New Roman"/>
                <a:cs typeface="Times New Roman"/>
              </a:rPr>
              <a:t>listed</a:t>
            </a:r>
            <a:r>
              <a:rPr lang="en-US" sz="1600" spc="154" dirty="0">
                <a:latin typeface="Times New Roman"/>
                <a:cs typeface="Times New Roman"/>
              </a:rPr>
              <a:t> </a:t>
            </a:r>
            <a:r>
              <a:rPr lang="en-US" sz="1600" dirty="0">
                <a:latin typeface="Times New Roman"/>
                <a:cs typeface="Times New Roman"/>
              </a:rPr>
              <a:t>on</a:t>
            </a:r>
            <a:r>
              <a:rPr lang="en-US" sz="1600" spc="161" dirty="0">
                <a:latin typeface="Times New Roman"/>
                <a:cs typeface="Times New Roman"/>
              </a:rPr>
              <a:t> </a:t>
            </a:r>
            <a:r>
              <a:rPr lang="en-US" sz="1600" dirty="0">
                <a:latin typeface="Times New Roman"/>
                <a:cs typeface="Times New Roman"/>
              </a:rPr>
              <a:t>at</a:t>
            </a:r>
            <a:r>
              <a:rPr lang="en-US" sz="1600" spc="154" dirty="0">
                <a:latin typeface="Times New Roman"/>
                <a:cs typeface="Times New Roman"/>
              </a:rPr>
              <a:t> </a:t>
            </a:r>
            <a:r>
              <a:rPr lang="en-US" sz="1600" spc="-25" dirty="0">
                <a:latin typeface="Times New Roman"/>
                <a:cs typeface="Times New Roman"/>
              </a:rPr>
              <a:t>least </a:t>
            </a:r>
            <a:r>
              <a:rPr lang="en-US" sz="1600" dirty="0">
                <a:latin typeface="Times New Roman"/>
                <a:cs typeface="Times New Roman"/>
              </a:rPr>
              <a:t>one</a:t>
            </a:r>
            <a:r>
              <a:rPr lang="en-US" sz="1600" spc="-52" dirty="0">
                <a:latin typeface="Times New Roman"/>
                <a:cs typeface="Times New Roman"/>
              </a:rPr>
              <a:t> </a:t>
            </a:r>
            <a:r>
              <a:rPr lang="en-US" sz="1600" spc="-45" dirty="0">
                <a:latin typeface="Times New Roman"/>
                <a:cs typeface="Times New Roman"/>
              </a:rPr>
              <a:t>of</a:t>
            </a:r>
            <a:r>
              <a:rPr lang="en-US" sz="1600" spc="-52" dirty="0">
                <a:latin typeface="Times New Roman"/>
                <a:cs typeface="Times New Roman"/>
              </a:rPr>
              <a:t> </a:t>
            </a:r>
            <a:r>
              <a:rPr lang="en-US" sz="1600" dirty="0">
                <a:latin typeface="Times New Roman"/>
                <a:cs typeface="Times New Roman"/>
              </a:rPr>
              <a:t>the</a:t>
            </a:r>
            <a:r>
              <a:rPr lang="en-US" sz="1600" spc="-52" dirty="0">
                <a:latin typeface="Times New Roman"/>
                <a:cs typeface="Times New Roman"/>
              </a:rPr>
              <a:t> </a:t>
            </a:r>
            <a:r>
              <a:rPr lang="en-US" sz="1600" spc="-13" dirty="0">
                <a:latin typeface="Times New Roman"/>
                <a:cs typeface="Times New Roman"/>
              </a:rPr>
              <a:t>recognised</a:t>
            </a:r>
            <a:r>
              <a:rPr lang="en-US" sz="1600" spc="-45" dirty="0">
                <a:latin typeface="Times New Roman"/>
                <a:cs typeface="Times New Roman"/>
              </a:rPr>
              <a:t> </a:t>
            </a:r>
            <a:r>
              <a:rPr lang="en-US" sz="1600" spc="-13" dirty="0">
                <a:latin typeface="Times New Roman"/>
                <a:cs typeface="Times New Roman"/>
              </a:rPr>
              <a:t>stock</a:t>
            </a:r>
            <a:r>
              <a:rPr lang="en-US" sz="1600" spc="-52" dirty="0">
                <a:latin typeface="Times New Roman"/>
                <a:cs typeface="Times New Roman"/>
              </a:rPr>
              <a:t> </a:t>
            </a:r>
            <a:r>
              <a:rPr lang="en-US" sz="1600" spc="-13" dirty="0">
                <a:latin typeface="Times New Roman"/>
                <a:cs typeface="Times New Roman"/>
              </a:rPr>
              <a:t>exchange</a:t>
            </a:r>
            <a:r>
              <a:rPr lang="en-US" sz="1600" spc="-52" dirty="0">
                <a:latin typeface="Times New Roman"/>
                <a:cs typeface="Times New Roman"/>
              </a:rPr>
              <a:t> </a:t>
            </a:r>
            <a:r>
              <a:rPr lang="en-US" sz="1600" dirty="0">
                <a:latin typeface="Times New Roman"/>
                <a:cs typeface="Times New Roman"/>
              </a:rPr>
              <a:t>in</a:t>
            </a:r>
            <a:r>
              <a:rPr lang="en-US" sz="1600" spc="-45" dirty="0">
                <a:latin typeface="Times New Roman"/>
                <a:cs typeface="Times New Roman"/>
              </a:rPr>
              <a:t> </a:t>
            </a:r>
            <a:r>
              <a:rPr lang="en-US" sz="1600" spc="-96" dirty="0">
                <a:latin typeface="Times New Roman"/>
                <a:cs typeface="Times New Roman"/>
              </a:rPr>
              <a:t>GIFT</a:t>
            </a:r>
            <a:r>
              <a:rPr lang="en-US" sz="1600" spc="-52" dirty="0">
                <a:latin typeface="Times New Roman"/>
                <a:cs typeface="Times New Roman"/>
              </a:rPr>
              <a:t> </a:t>
            </a:r>
            <a:r>
              <a:rPr lang="en-US" sz="1600" spc="-25" dirty="0">
                <a:latin typeface="Times New Roman"/>
                <a:cs typeface="Times New Roman"/>
              </a:rPr>
              <a:t>IFSC</a:t>
            </a:r>
          </a:p>
          <a:p>
            <a:pPr marL="302071" marR="6528" indent="-285750">
              <a:lnSpc>
                <a:spcPct val="125000"/>
              </a:lnSpc>
              <a:spcBef>
                <a:spcPts val="129"/>
              </a:spcBef>
              <a:buFont typeface="Arial" panose="020B0604020202020204" pitchFamily="34" charset="0"/>
              <a:buChar char="•"/>
            </a:pPr>
            <a:r>
              <a:rPr lang="en-US" sz="1600" spc="-25" dirty="0">
                <a:latin typeface="Times New Roman"/>
                <a:cs typeface="Times New Roman"/>
              </a:rPr>
              <a:t>Simplified</a:t>
            </a:r>
            <a:r>
              <a:rPr lang="en-US" sz="1600" spc="-38" dirty="0">
                <a:latin typeface="Times New Roman"/>
                <a:cs typeface="Times New Roman"/>
              </a:rPr>
              <a:t> </a:t>
            </a:r>
            <a:r>
              <a:rPr lang="en-US" sz="1600" spc="-13" dirty="0">
                <a:latin typeface="Times New Roman"/>
                <a:cs typeface="Times New Roman"/>
              </a:rPr>
              <a:t>framework</a:t>
            </a:r>
            <a:r>
              <a:rPr lang="en-US" sz="1600" spc="-32" dirty="0">
                <a:latin typeface="Times New Roman"/>
                <a:cs typeface="Times New Roman"/>
              </a:rPr>
              <a:t> </a:t>
            </a:r>
            <a:r>
              <a:rPr lang="en-US" sz="1600" spc="-13" dirty="0">
                <a:latin typeface="Times New Roman"/>
                <a:cs typeface="Times New Roman"/>
              </a:rPr>
              <a:t>may</a:t>
            </a:r>
            <a:r>
              <a:rPr lang="en-US" sz="1600" spc="-32" dirty="0">
                <a:latin typeface="Times New Roman"/>
                <a:cs typeface="Times New Roman"/>
              </a:rPr>
              <a:t> </a:t>
            </a:r>
            <a:r>
              <a:rPr lang="en-US" sz="1600" spc="-13" dirty="0">
                <a:latin typeface="Times New Roman"/>
                <a:cs typeface="Times New Roman"/>
              </a:rPr>
              <a:t>be</a:t>
            </a:r>
            <a:r>
              <a:rPr lang="en-US" sz="1600" spc="-32" dirty="0">
                <a:latin typeface="Times New Roman"/>
                <a:cs typeface="Times New Roman"/>
              </a:rPr>
              <a:t> </a:t>
            </a:r>
            <a:r>
              <a:rPr lang="en-US" sz="1600" spc="-13" dirty="0">
                <a:latin typeface="Times New Roman"/>
                <a:cs typeface="Times New Roman"/>
              </a:rPr>
              <a:t>prescribed</a:t>
            </a:r>
            <a:r>
              <a:rPr lang="en-US" sz="1600" spc="-38" dirty="0">
                <a:latin typeface="Times New Roman"/>
                <a:cs typeface="Times New Roman"/>
              </a:rPr>
              <a:t> </a:t>
            </a:r>
            <a:r>
              <a:rPr lang="en-US" sz="1600" spc="-32" dirty="0">
                <a:latin typeface="Times New Roman"/>
                <a:cs typeface="Times New Roman"/>
              </a:rPr>
              <a:t>by </a:t>
            </a:r>
            <a:r>
              <a:rPr lang="en-US" sz="1600" spc="-13" dirty="0">
                <a:latin typeface="Times New Roman"/>
                <a:cs typeface="Times New Roman"/>
              </a:rPr>
              <a:t>recognised</a:t>
            </a:r>
            <a:r>
              <a:rPr lang="en-US" sz="1600" spc="-32" dirty="0">
                <a:latin typeface="Times New Roman"/>
                <a:cs typeface="Times New Roman"/>
              </a:rPr>
              <a:t> </a:t>
            </a:r>
            <a:r>
              <a:rPr lang="en-US" sz="1600" spc="-13" dirty="0">
                <a:latin typeface="Times New Roman"/>
                <a:cs typeface="Times New Roman"/>
              </a:rPr>
              <a:t>stock</a:t>
            </a:r>
            <a:r>
              <a:rPr lang="en-US" sz="1600" spc="-32" dirty="0">
                <a:latin typeface="Times New Roman"/>
                <a:cs typeface="Times New Roman"/>
              </a:rPr>
              <a:t> </a:t>
            </a:r>
            <a:r>
              <a:rPr lang="en-US" sz="1600" spc="-13" dirty="0">
                <a:latin typeface="Times New Roman"/>
                <a:cs typeface="Times New Roman"/>
              </a:rPr>
              <a:t>exchange(s)</a:t>
            </a:r>
            <a:r>
              <a:rPr lang="en-US" sz="1600" spc="-32" dirty="0">
                <a:latin typeface="Times New Roman"/>
                <a:cs typeface="Times New Roman"/>
              </a:rPr>
              <a:t> </a:t>
            </a:r>
            <a:r>
              <a:rPr lang="en-US" sz="1600" spc="-25" dirty="0">
                <a:latin typeface="Times New Roman"/>
                <a:cs typeface="Times New Roman"/>
              </a:rPr>
              <a:t>for</a:t>
            </a:r>
            <a:r>
              <a:rPr lang="en-US" sz="1600" spc="-32" dirty="0">
                <a:latin typeface="Times New Roman"/>
                <a:cs typeface="Times New Roman"/>
              </a:rPr>
              <a:t> </a:t>
            </a:r>
            <a:r>
              <a:rPr lang="en-US" sz="1600" dirty="0">
                <a:latin typeface="Times New Roman"/>
                <a:cs typeface="Times New Roman"/>
              </a:rPr>
              <a:t>intermediaries</a:t>
            </a:r>
            <a:r>
              <a:rPr lang="en-US" sz="1600" spc="-32" dirty="0">
                <a:latin typeface="Times New Roman"/>
                <a:cs typeface="Times New Roman"/>
              </a:rPr>
              <a:t> to </a:t>
            </a:r>
            <a:r>
              <a:rPr lang="en-US" sz="1600" dirty="0">
                <a:latin typeface="Times New Roman"/>
                <a:cs typeface="Times New Roman"/>
              </a:rPr>
              <a:t>act</a:t>
            </a:r>
            <a:r>
              <a:rPr lang="en-US" sz="1600" spc="-58" dirty="0">
                <a:latin typeface="Times New Roman"/>
                <a:cs typeface="Times New Roman"/>
              </a:rPr>
              <a:t> </a:t>
            </a:r>
            <a:r>
              <a:rPr lang="en-US" sz="1600" dirty="0">
                <a:latin typeface="Times New Roman"/>
                <a:cs typeface="Times New Roman"/>
              </a:rPr>
              <a:t>as</a:t>
            </a:r>
            <a:r>
              <a:rPr lang="en-US" sz="1600" spc="-58" dirty="0">
                <a:latin typeface="Times New Roman"/>
                <a:cs typeface="Times New Roman"/>
              </a:rPr>
              <a:t> </a:t>
            </a:r>
            <a:r>
              <a:rPr lang="en-US" sz="1600" dirty="0">
                <a:latin typeface="Times New Roman"/>
                <a:cs typeface="Times New Roman"/>
              </a:rPr>
              <a:t>market</a:t>
            </a:r>
            <a:r>
              <a:rPr lang="en-US" sz="1600" spc="-52" dirty="0">
                <a:latin typeface="Times New Roman"/>
                <a:cs typeface="Times New Roman"/>
              </a:rPr>
              <a:t> </a:t>
            </a:r>
            <a:r>
              <a:rPr lang="en-US" sz="1600" spc="-13" dirty="0">
                <a:latin typeface="Times New Roman"/>
                <a:cs typeface="Times New Roman"/>
              </a:rPr>
              <a:t>makers</a:t>
            </a:r>
            <a:endParaRPr sz="1600" dirty="0">
              <a:latin typeface="Times New Roman"/>
              <a:cs typeface="Times New Roman"/>
            </a:endParaRPr>
          </a:p>
        </p:txBody>
      </p:sp>
      <p:sp>
        <p:nvSpPr>
          <p:cNvPr id="20" name="object 20"/>
          <p:cNvSpPr txBox="1"/>
          <p:nvPr/>
        </p:nvSpPr>
        <p:spPr>
          <a:xfrm>
            <a:off x="6428075" y="2655086"/>
            <a:ext cx="2059647" cy="33304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Important</a:t>
            </a:r>
            <a:r>
              <a:rPr sz="2057" b="1" spc="-109" dirty="0">
                <a:solidFill>
                  <a:srgbClr val="EB8B00"/>
                </a:solidFill>
                <a:latin typeface="Times New Roman"/>
                <a:cs typeface="Times New Roman"/>
              </a:rPr>
              <a:t> </a:t>
            </a:r>
            <a:r>
              <a:rPr sz="2057" b="1" spc="-13" dirty="0">
                <a:solidFill>
                  <a:srgbClr val="EB8B00"/>
                </a:solidFill>
                <a:latin typeface="Times New Roman"/>
                <a:cs typeface="Times New Roman"/>
              </a:rPr>
              <a:t>aspects</a:t>
            </a:r>
            <a:endParaRPr sz="2057" dirty="0">
              <a:latin typeface="Times New Roman"/>
              <a:cs typeface="Times New Roman"/>
            </a:endParaRPr>
          </a:p>
        </p:txBody>
      </p:sp>
      <p:sp>
        <p:nvSpPr>
          <p:cNvPr id="21" name="object 21"/>
          <p:cNvSpPr txBox="1"/>
          <p:nvPr/>
        </p:nvSpPr>
        <p:spPr>
          <a:xfrm>
            <a:off x="6400800" y="3361394"/>
            <a:ext cx="4432040" cy="1027013"/>
          </a:xfrm>
          <a:prstGeom prst="rect">
            <a:avLst/>
          </a:prstGeom>
        </p:spPr>
        <p:txBody>
          <a:bodyPr vert="horz" wrap="square" lIns="0" tIns="16321" rIns="0" bIns="0" rtlCol="0">
            <a:spAutoFit/>
          </a:bodyPr>
          <a:lstStyle/>
          <a:p>
            <a:pPr marL="302071" indent="-285750">
              <a:spcBef>
                <a:spcPts val="129"/>
              </a:spcBef>
              <a:buFont typeface="Arial" panose="020B0604020202020204" pitchFamily="34" charset="0"/>
              <a:buChar char="•"/>
            </a:pPr>
            <a:r>
              <a:rPr sz="1600" spc="-154" dirty="0">
                <a:latin typeface="Times New Roman"/>
                <a:cs typeface="Times New Roman"/>
              </a:rPr>
              <a:t>NAV:</a:t>
            </a:r>
            <a:r>
              <a:rPr sz="1600" spc="-45" dirty="0">
                <a:latin typeface="Times New Roman"/>
                <a:cs typeface="Times New Roman"/>
              </a:rPr>
              <a:t> Daily</a:t>
            </a:r>
            <a:r>
              <a:rPr sz="1600" spc="-38" dirty="0">
                <a:latin typeface="Times New Roman"/>
                <a:cs typeface="Times New Roman"/>
              </a:rPr>
              <a:t> </a:t>
            </a:r>
            <a:r>
              <a:rPr sz="1600" spc="-13" dirty="0">
                <a:latin typeface="Times New Roman"/>
                <a:cs typeface="Times New Roman"/>
              </a:rPr>
              <a:t>basis</a:t>
            </a:r>
            <a:endParaRPr lang="en-US" sz="1600" spc="-13" dirty="0">
              <a:latin typeface="Times New Roman"/>
              <a:cs typeface="Times New Roman"/>
            </a:endParaRPr>
          </a:p>
          <a:p>
            <a:pPr marL="302071" indent="-285750">
              <a:spcBef>
                <a:spcPts val="129"/>
              </a:spcBef>
              <a:buFont typeface="Arial" panose="020B0604020202020204" pitchFamily="34" charset="0"/>
              <a:buChar char="•"/>
            </a:pPr>
            <a:r>
              <a:rPr lang="en-US" sz="1600" spc="-13" dirty="0">
                <a:latin typeface="Times New Roman"/>
                <a:cs typeface="Times New Roman"/>
              </a:rPr>
              <a:t>Redemption:</a:t>
            </a:r>
            <a:r>
              <a:rPr lang="en-US" sz="1600" spc="-58" dirty="0">
                <a:latin typeface="Times New Roman"/>
                <a:cs typeface="Times New Roman"/>
              </a:rPr>
              <a:t> </a:t>
            </a:r>
            <a:r>
              <a:rPr lang="en-US" sz="1600" dirty="0">
                <a:latin typeface="Times New Roman"/>
                <a:cs typeface="Times New Roman"/>
              </a:rPr>
              <a:t>Option</a:t>
            </a:r>
            <a:r>
              <a:rPr lang="en-US" sz="1600" spc="-52" dirty="0">
                <a:latin typeface="Times New Roman"/>
                <a:cs typeface="Times New Roman"/>
              </a:rPr>
              <a:t> </a:t>
            </a:r>
            <a:r>
              <a:rPr lang="en-US" sz="1600" spc="-13" dirty="0">
                <a:latin typeface="Times New Roman"/>
                <a:cs typeface="Times New Roman"/>
              </a:rPr>
              <a:t>available</a:t>
            </a:r>
            <a:r>
              <a:rPr lang="en-US" sz="1600" spc="-52" dirty="0">
                <a:latin typeface="Times New Roman"/>
                <a:cs typeface="Times New Roman"/>
              </a:rPr>
              <a:t> </a:t>
            </a:r>
            <a:r>
              <a:rPr lang="en-US" sz="1600" dirty="0">
                <a:latin typeface="Times New Roman"/>
                <a:cs typeface="Times New Roman"/>
              </a:rPr>
              <a:t>to</a:t>
            </a:r>
            <a:r>
              <a:rPr lang="en-US" sz="1600" spc="-52" dirty="0">
                <a:latin typeface="Times New Roman"/>
                <a:cs typeface="Times New Roman"/>
              </a:rPr>
              <a:t> </a:t>
            </a:r>
            <a:r>
              <a:rPr lang="en-US" sz="1600" spc="-13" dirty="0">
                <a:latin typeface="Times New Roman"/>
                <a:cs typeface="Times New Roman"/>
              </a:rPr>
              <a:t>investors</a:t>
            </a:r>
            <a:endParaRPr lang="en-US" sz="1600" dirty="0">
              <a:latin typeface="Times New Roman"/>
              <a:cs typeface="Times New Roman"/>
            </a:endParaRPr>
          </a:p>
          <a:p>
            <a:pPr marL="302071" indent="-285750">
              <a:spcBef>
                <a:spcPts val="129"/>
              </a:spcBef>
              <a:buFont typeface="Arial" panose="020B0604020202020204" pitchFamily="34" charset="0"/>
              <a:buChar char="•"/>
            </a:pPr>
            <a:r>
              <a:rPr lang="en-US" sz="1600" spc="-13" dirty="0">
                <a:latin typeface="Times New Roman"/>
                <a:cs typeface="Times New Roman"/>
              </a:rPr>
              <a:t>Material</a:t>
            </a:r>
            <a:r>
              <a:rPr lang="en-US" sz="1600" spc="-32" dirty="0">
                <a:latin typeface="Times New Roman"/>
                <a:cs typeface="Times New Roman"/>
              </a:rPr>
              <a:t> </a:t>
            </a:r>
            <a:r>
              <a:rPr lang="en-US" sz="1600" spc="-13" dirty="0">
                <a:latin typeface="Times New Roman"/>
                <a:cs typeface="Times New Roman"/>
              </a:rPr>
              <a:t>deviation:</a:t>
            </a:r>
            <a:r>
              <a:rPr lang="en-US" sz="1600" spc="-32" dirty="0">
                <a:latin typeface="Times New Roman"/>
                <a:cs typeface="Times New Roman"/>
              </a:rPr>
              <a:t> </a:t>
            </a:r>
            <a:r>
              <a:rPr lang="en-US" sz="1600" dirty="0">
                <a:latin typeface="Times New Roman"/>
                <a:cs typeface="Times New Roman"/>
              </a:rPr>
              <a:t>consent</a:t>
            </a:r>
            <a:r>
              <a:rPr lang="en-US" sz="1600" spc="-25" dirty="0">
                <a:latin typeface="Times New Roman"/>
                <a:cs typeface="Times New Roman"/>
              </a:rPr>
              <a:t> </a:t>
            </a:r>
            <a:r>
              <a:rPr lang="en-US" sz="1600" spc="-45" dirty="0">
                <a:latin typeface="Times New Roman"/>
                <a:cs typeface="Times New Roman"/>
              </a:rPr>
              <a:t>of</a:t>
            </a:r>
            <a:r>
              <a:rPr lang="en-US" sz="1600" spc="-32" dirty="0">
                <a:latin typeface="Times New Roman"/>
                <a:cs typeface="Times New Roman"/>
              </a:rPr>
              <a:t> </a:t>
            </a:r>
            <a:r>
              <a:rPr lang="en-US" sz="1600" dirty="0">
                <a:latin typeface="Times New Roman"/>
                <a:cs typeface="Times New Roman"/>
              </a:rPr>
              <a:t>at</a:t>
            </a:r>
            <a:r>
              <a:rPr lang="en-US" sz="1600" spc="-25" dirty="0">
                <a:latin typeface="Times New Roman"/>
                <a:cs typeface="Times New Roman"/>
              </a:rPr>
              <a:t> </a:t>
            </a:r>
            <a:r>
              <a:rPr lang="en-US" sz="1600" dirty="0">
                <a:latin typeface="Times New Roman"/>
                <a:cs typeface="Times New Roman"/>
              </a:rPr>
              <a:t>least</a:t>
            </a:r>
            <a:r>
              <a:rPr lang="en-US" sz="1600" spc="-32" dirty="0">
                <a:latin typeface="Times New Roman"/>
                <a:cs typeface="Times New Roman"/>
              </a:rPr>
              <a:t> </a:t>
            </a:r>
            <a:r>
              <a:rPr lang="en-US" sz="1600" dirty="0">
                <a:latin typeface="Times New Roman"/>
                <a:cs typeface="Times New Roman"/>
              </a:rPr>
              <a:t>2/3rd</a:t>
            </a:r>
            <a:r>
              <a:rPr lang="en-US" sz="1600" spc="-32" dirty="0">
                <a:latin typeface="Times New Roman"/>
                <a:cs typeface="Times New Roman"/>
              </a:rPr>
              <a:t> of </a:t>
            </a:r>
            <a:r>
              <a:rPr lang="en-US" sz="1600" dirty="0">
                <a:latin typeface="Times New Roman"/>
                <a:cs typeface="Times New Roman"/>
              </a:rPr>
              <a:t>investors</a:t>
            </a:r>
            <a:r>
              <a:rPr lang="en-US" sz="1600" spc="-71" dirty="0">
                <a:latin typeface="Times New Roman"/>
                <a:cs typeface="Times New Roman"/>
              </a:rPr>
              <a:t> </a:t>
            </a:r>
            <a:r>
              <a:rPr lang="en-US" sz="1600" spc="-32" dirty="0">
                <a:latin typeface="Times New Roman"/>
                <a:cs typeface="Times New Roman"/>
              </a:rPr>
              <a:t>by</a:t>
            </a:r>
            <a:r>
              <a:rPr lang="en-US" sz="1600" spc="-64" dirty="0">
                <a:latin typeface="Times New Roman"/>
                <a:cs typeface="Times New Roman"/>
              </a:rPr>
              <a:t> </a:t>
            </a:r>
            <a:r>
              <a:rPr lang="en-US" sz="1600" spc="-13" dirty="0">
                <a:latin typeface="Times New Roman"/>
                <a:cs typeface="Times New Roman"/>
              </a:rPr>
              <a:t>value.</a:t>
            </a:r>
            <a:endParaRPr lang="en-US" sz="1600" dirty="0">
              <a:latin typeface="Times New Roman"/>
              <a:cs typeface="Times New Roman"/>
            </a:endParaRPr>
          </a:p>
        </p:txBody>
      </p:sp>
      <p:sp>
        <p:nvSpPr>
          <p:cNvPr id="3" name="Date Placeholder 2">
            <a:extLst>
              <a:ext uri="{FF2B5EF4-FFF2-40B4-BE49-F238E27FC236}">
                <a16:creationId xmlns:a16="http://schemas.microsoft.com/office/drawing/2014/main" id="{3E16E9D7-CD08-E36F-465B-CB753A15D71D}"/>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Footer Placeholder 5">
            <a:extLst>
              <a:ext uri="{FF2B5EF4-FFF2-40B4-BE49-F238E27FC236}">
                <a16:creationId xmlns:a16="http://schemas.microsoft.com/office/drawing/2014/main" id="{CFDEA9CA-00D6-4A0A-5FFE-698F1326B0E5}"/>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7" name="Slide Number Placeholder 6">
            <a:extLst>
              <a:ext uri="{FF2B5EF4-FFF2-40B4-BE49-F238E27FC236}">
                <a16:creationId xmlns:a16="http://schemas.microsoft.com/office/drawing/2014/main" id="{3EB23FB4-D714-503E-E09D-4294001131B9}"/>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54</a:t>
            </a:fld>
            <a:endParaRPr lang="en-US" altLang="en-US" dirty="0">
              <a:solidFill>
                <a:srgbClr val="000000"/>
              </a:solidFill>
            </a:endParaRPr>
          </a:p>
        </p:txBody>
      </p:sp>
    </p:spTree>
    <p:extLst>
      <p:ext uri="{BB962C8B-B14F-4D97-AF65-F5344CB8AC3E}">
        <p14:creationId xmlns:p14="http://schemas.microsoft.com/office/powerpoint/2010/main" val="22188907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02F22-DE92-6EB2-06F3-1AB47E0E3C7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D05D869-AA8D-F1F6-FE41-0843A969B6F0}"/>
              </a:ext>
            </a:extLst>
          </p:cNvPr>
          <p:cNvSpPr txBox="1"/>
          <p:nvPr/>
        </p:nvSpPr>
        <p:spPr>
          <a:xfrm>
            <a:off x="657601" y="689973"/>
            <a:ext cx="6484951" cy="397864"/>
          </a:xfrm>
          <a:prstGeom prst="rect">
            <a:avLst/>
          </a:prstGeom>
        </p:spPr>
        <p:txBody>
          <a:bodyPr vert="horz" wrap="square" lIns="0" tIns="22033" rIns="0" bIns="0" rtlCol="0">
            <a:spAutoFit/>
          </a:bodyPr>
          <a:lstStyle/>
          <a:p>
            <a:pPr marL="16321">
              <a:spcBef>
                <a:spcPts val="173"/>
              </a:spcBef>
            </a:pPr>
            <a:r>
              <a:rPr sz="2441" b="1" spc="-38" dirty="0">
                <a:solidFill>
                  <a:srgbClr val="113475"/>
                </a:solidFill>
                <a:latin typeface="Times New Roman"/>
                <a:cs typeface="Times New Roman"/>
              </a:rPr>
              <a:t>Fund </a:t>
            </a:r>
            <a:r>
              <a:rPr sz="2441" b="1" dirty="0">
                <a:solidFill>
                  <a:srgbClr val="113475"/>
                </a:solidFill>
                <a:latin typeface="Times New Roman"/>
                <a:cs typeface="Times New Roman"/>
              </a:rPr>
              <a:t>Management</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Entities</a:t>
            </a:r>
            <a:r>
              <a:rPr sz="2441" b="1" spc="-38" dirty="0">
                <a:solidFill>
                  <a:srgbClr val="113475"/>
                </a:solidFill>
                <a:latin typeface="Times New Roman"/>
                <a:cs typeface="Times New Roman"/>
              </a:rPr>
              <a:t> </a:t>
            </a:r>
            <a:r>
              <a:rPr sz="2441" b="1" spc="-52" dirty="0">
                <a:solidFill>
                  <a:srgbClr val="113475"/>
                </a:solidFill>
                <a:latin typeface="Times New Roman"/>
                <a:cs typeface="Times New Roman"/>
              </a:rPr>
              <a:t>(FMEs)</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32"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8" dirty="0">
                <a:solidFill>
                  <a:srgbClr val="113475"/>
                </a:solidFill>
                <a:latin typeface="Times New Roman"/>
                <a:cs typeface="Times New Roman"/>
              </a:rPr>
              <a:t> </a:t>
            </a:r>
            <a:r>
              <a:rPr sz="2441" b="1" spc="-58" dirty="0">
                <a:solidFill>
                  <a:srgbClr val="113475"/>
                </a:solidFill>
                <a:latin typeface="Times New Roman"/>
                <a:cs typeface="Times New Roman"/>
              </a:rPr>
              <a:t>IFSC</a:t>
            </a:r>
            <a:endParaRPr sz="2441" dirty="0">
              <a:latin typeface="Times New Roman"/>
              <a:cs typeface="Times New Roman"/>
            </a:endParaRPr>
          </a:p>
        </p:txBody>
      </p:sp>
      <p:sp>
        <p:nvSpPr>
          <p:cNvPr id="64" name="object 64">
            <a:extLst>
              <a:ext uri="{FF2B5EF4-FFF2-40B4-BE49-F238E27FC236}">
                <a16:creationId xmlns:a16="http://schemas.microsoft.com/office/drawing/2014/main" id="{B57395EB-C4A0-C012-A0A8-E832FE40A29E}"/>
              </a:ext>
            </a:extLst>
          </p:cNvPr>
          <p:cNvSpPr txBox="1"/>
          <p:nvPr/>
        </p:nvSpPr>
        <p:spPr>
          <a:xfrm>
            <a:off x="1038943" y="1170885"/>
            <a:ext cx="1556976" cy="333042"/>
          </a:xfrm>
          <a:prstGeom prst="rect">
            <a:avLst/>
          </a:prstGeom>
        </p:spPr>
        <p:txBody>
          <a:bodyPr vert="horz" wrap="square" lIns="0" tIns="16321" rIns="0" bIns="0" rtlCol="0">
            <a:spAutoFit/>
          </a:bodyPr>
          <a:lstStyle/>
          <a:p>
            <a:pPr marL="16321">
              <a:spcBef>
                <a:spcPts val="129"/>
              </a:spcBef>
            </a:pPr>
            <a:r>
              <a:rPr sz="2057" b="1" spc="-38" dirty="0">
                <a:solidFill>
                  <a:srgbClr val="EB8B00"/>
                </a:solidFill>
                <a:latin typeface="Times New Roman"/>
                <a:cs typeface="Times New Roman"/>
              </a:rPr>
              <a:t>Types</a:t>
            </a:r>
            <a:r>
              <a:rPr sz="2057" b="1" spc="-96" dirty="0">
                <a:solidFill>
                  <a:srgbClr val="EB8B00"/>
                </a:solidFill>
                <a:latin typeface="Times New Roman"/>
                <a:cs typeface="Times New Roman"/>
              </a:rPr>
              <a:t> </a:t>
            </a:r>
            <a:r>
              <a:rPr sz="2057" b="1" dirty="0">
                <a:solidFill>
                  <a:srgbClr val="EB8B00"/>
                </a:solidFill>
                <a:latin typeface="Times New Roman"/>
                <a:cs typeface="Times New Roman"/>
              </a:rPr>
              <a:t>of</a:t>
            </a:r>
            <a:r>
              <a:rPr sz="2057" b="1" spc="-96" dirty="0">
                <a:solidFill>
                  <a:srgbClr val="EB8B00"/>
                </a:solidFill>
                <a:latin typeface="Times New Roman"/>
                <a:cs typeface="Times New Roman"/>
              </a:rPr>
              <a:t> ETFs</a:t>
            </a:r>
            <a:endParaRPr sz="2057" dirty="0">
              <a:latin typeface="Times New Roman"/>
              <a:cs typeface="Times New Roman"/>
            </a:endParaRPr>
          </a:p>
        </p:txBody>
      </p:sp>
      <p:graphicFrame>
        <p:nvGraphicFramePr>
          <p:cNvPr id="65" name="Diagram 64">
            <a:extLst>
              <a:ext uri="{FF2B5EF4-FFF2-40B4-BE49-F238E27FC236}">
                <a16:creationId xmlns:a16="http://schemas.microsoft.com/office/drawing/2014/main" id="{E2AAC267-0A01-EB79-1F66-848BD25D532F}"/>
              </a:ext>
            </a:extLst>
          </p:cNvPr>
          <p:cNvGraphicFramePr/>
          <p:nvPr>
            <p:extLst>
              <p:ext uri="{D42A27DB-BD31-4B8C-83A1-F6EECF244321}">
                <p14:modId xmlns:p14="http://schemas.microsoft.com/office/powerpoint/2010/main" val="175207335"/>
              </p:ext>
            </p:extLst>
          </p:nvPr>
        </p:nvGraphicFramePr>
        <p:xfrm>
          <a:off x="525294" y="1673157"/>
          <a:ext cx="10787974" cy="50097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72B98F27-514F-6293-682F-2A3D4D8FABE6}"/>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B731F194-55A1-D2B4-F5B0-F1A6D3A2DD62}"/>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B4CCD52A-3F01-3FF5-4F9F-DB045F6A311A}"/>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55</a:t>
            </a:fld>
            <a:endParaRPr lang="en-US" altLang="en-US" dirty="0">
              <a:solidFill>
                <a:srgbClr val="000000"/>
              </a:solidFill>
            </a:endParaRPr>
          </a:p>
        </p:txBody>
      </p:sp>
    </p:spTree>
    <p:extLst>
      <p:ext uri="{BB962C8B-B14F-4D97-AF65-F5344CB8AC3E}">
        <p14:creationId xmlns:p14="http://schemas.microsoft.com/office/powerpoint/2010/main" val="5667666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p:nvPr/>
        </p:nvSpPr>
        <p:spPr>
          <a:xfrm>
            <a:off x="1111285" y="371688"/>
            <a:ext cx="8770083" cy="391580"/>
          </a:xfrm>
          <a:prstGeom prst="rect">
            <a:avLst/>
          </a:prstGeom>
        </p:spPr>
        <p:txBody>
          <a:bodyPr vert="horz" wrap="square" lIns="0" tIns="22033" rIns="0" bIns="0" rtlCol="0">
            <a:spAutoFit/>
          </a:bodyPr>
          <a:lstStyle/>
          <a:p>
            <a:pPr marL="16321">
              <a:spcBef>
                <a:spcPts val="173"/>
              </a:spcBef>
            </a:pPr>
            <a:r>
              <a:rPr sz="2400" b="1" spc="-38" dirty="0">
                <a:solidFill>
                  <a:srgbClr val="113475"/>
                </a:solidFill>
                <a:latin typeface="Times New Roman"/>
                <a:cs typeface="Times New Roman"/>
              </a:rPr>
              <a:t>Fund </a:t>
            </a:r>
            <a:r>
              <a:rPr sz="2400" b="1" dirty="0">
                <a:solidFill>
                  <a:srgbClr val="113475"/>
                </a:solidFill>
                <a:latin typeface="Times New Roman"/>
                <a:cs typeface="Times New Roman"/>
              </a:rPr>
              <a:t>Management</a:t>
            </a:r>
            <a:r>
              <a:rPr sz="2400" b="1" spc="-32" dirty="0">
                <a:solidFill>
                  <a:srgbClr val="113475"/>
                </a:solidFill>
                <a:latin typeface="Times New Roman"/>
                <a:cs typeface="Times New Roman"/>
              </a:rPr>
              <a:t> </a:t>
            </a:r>
            <a:r>
              <a:rPr sz="2400" b="1" dirty="0">
                <a:solidFill>
                  <a:srgbClr val="113475"/>
                </a:solidFill>
                <a:latin typeface="Times New Roman"/>
                <a:cs typeface="Times New Roman"/>
              </a:rPr>
              <a:t>Entities</a:t>
            </a:r>
            <a:r>
              <a:rPr sz="2400" b="1" spc="-38" dirty="0">
                <a:solidFill>
                  <a:srgbClr val="113475"/>
                </a:solidFill>
                <a:latin typeface="Times New Roman"/>
                <a:cs typeface="Times New Roman"/>
              </a:rPr>
              <a:t> </a:t>
            </a:r>
            <a:r>
              <a:rPr sz="2400" b="1" spc="-52" dirty="0">
                <a:solidFill>
                  <a:srgbClr val="113475"/>
                </a:solidFill>
                <a:latin typeface="Times New Roman"/>
                <a:cs typeface="Times New Roman"/>
              </a:rPr>
              <a:t>(FMEs)</a:t>
            </a:r>
            <a:r>
              <a:rPr sz="2400" b="1" spc="-32" dirty="0">
                <a:solidFill>
                  <a:srgbClr val="113475"/>
                </a:solidFill>
                <a:latin typeface="Times New Roman"/>
                <a:cs typeface="Times New Roman"/>
              </a:rPr>
              <a:t> </a:t>
            </a:r>
            <a:r>
              <a:rPr sz="2400" b="1" dirty="0">
                <a:solidFill>
                  <a:srgbClr val="113475"/>
                </a:solidFill>
                <a:latin typeface="Times New Roman"/>
                <a:cs typeface="Times New Roman"/>
              </a:rPr>
              <a:t>in</a:t>
            </a:r>
            <a:r>
              <a:rPr sz="2400" b="1" spc="-32" dirty="0">
                <a:solidFill>
                  <a:srgbClr val="113475"/>
                </a:solidFill>
                <a:latin typeface="Times New Roman"/>
                <a:cs typeface="Times New Roman"/>
              </a:rPr>
              <a:t> </a:t>
            </a:r>
            <a:r>
              <a:rPr sz="2400" b="1" spc="-199" dirty="0">
                <a:solidFill>
                  <a:srgbClr val="113475"/>
                </a:solidFill>
                <a:latin typeface="Times New Roman"/>
                <a:cs typeface="Times New Roman"/>
              </a:rPr>
              <a:t>GIFT</a:t>
            </a:r>
            <a:r>
              <a:rPr sz="2400" b="1" spc="-38" dirty="0">
                <a:solidFill>
                  <a:srgbClr val="113475"/>
                </a:solidFill>
                <a:latin typeface="Times New Roman"/>
                <a:cs typeface="Times New Roman"/>
              </a:rPr>
              <a:t> </a:t>
            </a:r>
            <a:r>
              <a:rPr sz="2400" b="1" spc="-58" dirty="0">
                <a:solidFill>
                  <a:srgbClr val="113475"/>
                </a:solidFill>
                <a:latin typeface="Times New Roman"/>
                <a:cs typeface="Times New Roman"/>
              </a:rPr>
              <a:t>IFSC</a:t>
            </a:r>
            <a:endParaRPr sz="2400" dirty="0">
              <a:latin typeface="Times New Roman"/>
              <a:cs typeface="Times New Roman"/>
            </a:endParaRPr>
          </a:p>
        </p:txBody>
      </p:sp>
      <p:sp>
        <p:nvSpPr>
          <p:cNvPr id="15" name="object 15"/>
          <p:cNvSpPr txBox="1"/>
          <p:nvPr/>
        </p:nvSpPr>
        <p:spPr>
          <a:xfrm>
            <a:off x="1100328" y="2261398"/>
            <a:ext cx="1428021" cy="324257"/>
          </a:xfrm>
          <a:prstGeom prst="rect">
            <a:avLst/>
          </a:prstGeom>
        </p:spPr>
        <p:txBody>
          <a:bodyPr vert="horz" wrap="square" lIns="0" tIns="16321" rIns="0" bIns="0" rtlCol="0">
            <a:spAutoFit/>
          </a:bodyPr>
          <a:lstStyle/>
          <a:p>
            <a:pPr marL="16321">
              <a:spcBef>
                <a:spcPts val="129"/>
              </a:spcBef>
            </a:pPr>
            <a:r>
              <a:rPr sz="2000" b="1" spc="-212" dirty="0">
                <a:solidFill>
                  <a:srgbClr val="EB8B00"/>
                </a:solidFill>
                <a:latin typeface="Times New Roman"/>
                <a:cs typeface="Times New Roman"/>
              </a:rPr>
              <a:t>ESG</a:t>
            </a:r>
            <a:r>
              <a:rPr sz="2000" b="1" spc="-109" dirty="0">
                <a:solidFill>
                  <a:srgbClr val="EB8B00"/>
                </a:solidFill>
                <a:latin typeface="Times New Roman"/>
                <a:cs typeface="Times New Roman"/>
              </a:rPr>
              <a:t> </a:t>
            </a:r>
            <a:r>
              <a:rPr sz="2000" b="1" spc="-25" dirty="0">
                <a:solidFill>
                  <a:srgbClr val="EB8B00"/>
                </a:solidFill>
                <a:latin typeface="Times New Roman"/>
                <a:cs typeface="Times New Roman"/>
              </a:rPr>
              <a:t>fund</a:t>
            </a:r>
            <a:endParaRPr sz="2000" dirty="0">
              <a:latin typeface="Times New Roman"/>
              <a:cs typeface="Times New Roman"/>
            </a:endParaRPr>
          </a:p>
        </p:txBody>
      </p:sp>
      <p:sp>
        <p:nvSpPr>
          <p:cNvPr id="19" name="object 19"/>
          <p:cNvSpPr txBox="1"/>
          <p:nvPr/>
        </p:nvSpPr>
        <p:spPr>
          <a:xfrm>
            <a:off x="1075149" y="2963429"/>
            <a:ext cx="4821798" cy="1526509"/>
          </a:xfrm>
          <a:prstGeom prst="rect">
            <a:avLst/>
          </a:prstGeom>
        </p:spPr>
        <p:txBody>
          <a:bodyPr vert="horz" wrap="square" lIns="0" tIns="16321" rIns="0" bIns="0" rtlCol="0">
            <a:spAutoFit/>
          </a:bodyPr>
          <a:lstStyle/>
          <a:p>
            <a:pPr marL="16321" marR="6528">
              <a:lnSpc>
                <a:spcPct val="125000"/>
              </a:lnSpc>
              <a:spcBef>
                <a:spcPts val="129"/>
              </a:spcBef>
            </a:pPr>
            <a:r>
              <a:rPr lang="en-US" sz="1600" spc="-96" dirty="0">
                <a:latin typeface="Times New Roman"/>
                <a:cs typeface="Times New Roman"/>
                <a:sym typeface="Wingdings" panose="05000000000000000000" pitchFamily="2" charset="2"/>
              </a:rPr>
              <a:t> </a:t>
            </a:r>
            <a:r>
              <a:rPr sz="1600" spc="-96" dirty="0">
                <a:latin typeface="Times New Roman"/>
                <a:cs typeface="Times New Roman"/>
              </a:rPr>
              <a:t>FME</a:t>
            </a:r>
            <a:r>
              <a:rPr sz="1600" spc="-38" dirty="0">
                <a:latin typeface="Times New Roman"/>
                <a:cs typeface="Times New Roman"/>
              </a:rPr>
              <a:t> </a:t>
            </a:r>
            <a:r>
              <a:rPr sz="1600" dirty="0">
                <a:latin typeface="Times New Roman"/>
                <a:cs typeface="Times New Roman"/>
              </a:rPr>
              <a:t>launching</a:t>
            </a:r>
            <a:r>
              <a:rPr sz="1600" spc="-32" dirty="0">
                <a:latin typeface="Times New Roman"/>
                <a:cs typeface="Times New Roman"/>
              </a:rPr>
              <a:t> </a:t>
            </a:r>
            <a:r>
              <a:rPr sz="1600" spc="-123" dirty="0">
                <a:latin typeface="Times New Roman"/>
                <a:cs typeface="Times New Roman"/>
              </a:rPr>
              <a:t>ESG</a:t>
            </a:r>
            <a:r>
              <a:rPr sz="1600" spc="-32" dirty="0">
                <a:latin typeface="Times New Roman"/>
                <a:cs typeface="Times New Roman"/>
              </a:rPr>
              <a:t> </a:t>
            </a:r>
            <a:r>
              <a:rPr sz="1600" spc="-13" dirty="0">
                <a:latin typeface="Times New Roman"/>
                <a:cs typeface="Times New Roman"/>
              </a:rPr>
              <a:t>scheme</a:t>
            </a:r>
            <a:r>
              <a:rPr sz="1600" spc="-32" dirty="0">
                <a:latin typeface="Times New Roman"/>
                <a:cs typeface="Times New Roman"/>
              </a:rPr>
              <a:t> </a:t>
            </a:r>
            <a:r>
              <a:rPr sz="1600" dirty="0">
                <a:latin typeface="Times New Roman"/>
                <a:cs typeface="Times New Roman"/>
              </a:rPr>
              <a:t>to</a:t>
            </a:r>
            <a:r>
              <a:rPr sz="1600" spc="-32" dirty="0">
                <a:latin typeface="Times New Roman"/>
                <a:cs typeface="Times New Roman"/>
              </a:rPr>
              <a:t> </a:t>
            </a:r>
            <a:r>
              <a:rPr sz="1600" spc="-13" dirty="0">
                <a:latin typeface="Times New Roman"/>
                <a:cs typeface="Times New Roman"/>
              </a:rPr>
              <a:t>make</a:t>
            </a:r>
            <a:r>
              <a:rPr sz="1600" spc="-32" dirty="0">
                <a:latin typeface="Times New Roman"/>
                <a:cs typeface="Times New Roman"/>
              </a:rPr>
              <a:t> </a:t>
            </a:r>
            <a:r>
              <a:rPr sz="1600" spc="-13" dirty="0">
                <a:latin typeface="Times New Roman"/>
                <a:cs typeface="Times New Roman"/>
              </a:rPr>
              <a:t>disclosure</a:t>
            </a:r>
            <a:r>
              <a:rPr sz="1600" spc="-38" dirty="0">
                <a:latin typeface="Times New Roman"/>
                <a:cs typeface="Times New Roman"/>
              </a:rPr>
              <a:t> </a:t>
            </a:r>
            <a:r>
              <a:rPr sz="1600" spc="-32" dirty="0">
                <a:latin typeface="Times New Roman"/>
                <a:cs typeface="Times New Roman"/>
              </a:rPr>
              <a:t>in </a:t>
            </a:r>
            <a:r>
              <a:rPr sz="1600" dirty="0">
                <a:latin typeface="Times New Roman"/>
                <a:cs typeface="Times New Roman"/>
              </a:rPr>
              <a:t>the</a:t>
            </a:r>
            <a:r>
              <a:rPr sz="1600" spc="13" dirty="0">
                <a:latin typeface="Times New Roman"/>
                <a:cs typeface="Times New Roman"/>
              </a:rPr>
              <a:t> </a:t>
            </a:r>
            <a:r>
              <a:rPr sz="1600" spc="-13" dirty="0">
                <a:latin typeface="Times New Roman"/>
                <a:cs typeface="Times New Roman"/>
              </a:rPr>
              <a:t>prescribed</a:t>
            </a:r>
            <a:r>
              <a:rPr sz="1600" spc="13" dirty="0">
                <a:latin typeface="Times New Roman"/>
                <a:cs typeface="Times New Roman"/>
              </a:rPr>
              <a:t> </a:t>
            </a:r>
            <a:r>
              <a:rPr sz="1600" dirty="0">
                <a:latin typeface="Times New Roman"/>
                <a:cs typeface="Times New Roman"/>
              </a:rPr>
              <a:t>manner</a:t>
            </a:r>
            <a:r>
              <a:rPr sz="1600" spc="13" dirty="0">
                <a:latin typeface="Times New Roman"/>
                <a:cs typeface="Times New Roman"/>
              </a:rPr>
              <a:t> </a:t>
            </a:r>
            <a:r>
              <a:rPr sz="1600" spc="-13" dirty="0">
                <a:latin typeface="Times New Roman"/>
                <a:cs typeface="Times New Roman"/>
              </a:rPr>
              <a:t>regarding:</a:t>
            </a:r>
            <a:endParaRPr sz="1600" dirty="0">
              <a:latin typeface="Times New Roman"/>
              <a:cs typeface="Times New Roman"/>
            </a:endParaRPr>
          </a:p>
          <a:p>
            <a:pPr marL="856188" marR="676529" indent="-285750">
              <a:lnSpc>
                <a:spcPct val="125000"/>
              </a:lnSpc>
              <a:buFont typeface="Arial" panose="020B0604020202020204" pitchFamily="34" charset="0"/>
              <a:buChar char="•"/>
            </a:pPr>
            <a:r>
              <a:rPr sz="1600" dirty="0">
                <a:latin typeface="Times New Roman"/>
                <a:cs typeface="Times New Roman"/>
              </a:rPr>
              <a:t>investment</a:t>
            </a:r>
            <a:r>
              <a:rPr sz="1600" spc="32" dirty="0">
                <a:latin typeface="Times New Roman"/>
                <a:cs typeface="Times New Roman"/>
              </a:rPr>
              <a:t> </a:t>
            </a:r>
            <a:r>
              <a:rPr sz="1600" spc="-13" dirty="0">
                <a:latin typeface="Times New Roman"/>
                <a:cs typeface="Times New Roman"/>
              </a:rPr>
              <a:t>objective, </a:t>
            </a:r>
            <a:endParaRPr lang="en-US" sz="1600" spc="-13" dirty="0">
              <a:latin typeface="Times New Roman"/>
              <a:cs typeface="Times New Roman"/>
            </a:endParaRPr>
          </a:p>
          <a:p>
            <a:pPr marL="856188" marR="676529" indent="-285750">
              <a:lnSpc>
                <a:spcPct val="125000"/>
              </a:lnSpc>
              <a:buFont typeface="Arial" panose="020B0604020202020204" pitchFamily="34" charset="0"/>
              <a:buChar char="•"/>
            </a:pPr>
            <a:r>
              <a:rPr sz="1600" dirty="0">
                <a:latin typeface="Times New Roman"/>
                <a:cs typeface="Times New Roman"/>
              </a:rPr>
              <a:t>investment </a:t>
            </a:r>
            <a:r>
              <a:rPr sz="1600" spc="-32" dirty="0">
                <a:latin typeface="Times New Roman"/>
                <a:cs typeface="Times New Roman"/>
              </a:rPr>
              <a:t>policy</a:t>
            </a:r>
            <a:r>
              <a:rPr sz="1600" dirty="0">
                <a:latin typeface="Times New Roman"/>
                <a:cs typeface="Times New Roman"/>
              </a:rPr>
              <a:t> and </a:t>
            </a:r>
            <a:r>
              <a:rPr sz="1600" spc="-13" dirty="0">
                <a:latin typeface="Times New Roman"/>
                <a:cs typeface="Times New Roman"/>
              </a:rPr>
              <a:t>strategy </a:t>
            </a:r>
            <a:endParaRPr lang="en-US" sz="1600" spc="-13" dirty="0">
              <a:latin typeface="Times New Roman"/>
              <a:cs typeface="Times New Roman"/>
            </a:endParaRPr>
          </a:p>
          <a:p>
            <a:pPr marL="856188" marR="676529" indent="-285750">
              <a:lnSpc>
                <a:spcPct val="125000"/>
              </a:lnSpc>
              <a:buFont typeface="Arial" panose="020B0604020202020204" pitchFamily="34" charset="0"/>
              <a:buChar char="•"/>
            </a:pPr>
            <a:r>
              <a:rPr sz="1600" dirty="0">
                <a:latin typeface="Times New Roman"/>
                <a:cs typeface="Times New Roman"/>
              </a:rPr>
              <a:t>material</a:t>
            </a:r>
            <a:r>
              <a:rPr sz="1600" spc="-13" dirty="0">
                <a:latin typeface="Times New Roman"/>
                <a:cs typeface="Times New Roman"/>
              </a:rPr>
              <a:t> </a:t>
            </a:r>
            <a:r>
              <a:rPr sz="1600" spc="-25" dirty="0">
                <a:latin typeface="Times New Roman"/>
                <a:cs typeface="Times New Roman"/>
              </a:rPr>
              <a:t>risk,</a:t>
            </a:r>
            <a:r>
              <a:rPr sz="1600" spc="-6" dirty="0">
                <a:latin typeface="Times New Roman"/>
                <a:cs typeface="Times New Roman"/>
              </a:rPr>
              <a:t> </a:t>
            </a:r>
            <a:r>
              <a:rPr sz="1600" spc="-13" dirty="0">
                <a:latin typeface="Times New Roman"/>
                <a:cs typeface="Times New Roman"/>
              </a:rPr>
              <a:t>benchmark,</a:t>
            </a:r>
            <a:r>
              <a:rPr sz="1600" spc="-6" dirty="0">
                <a:latin typeface="Times New Roman"/>
                <a:cs typeface="Times New Roman"/>
              </a:rPr>
              <a:t> </a:t>
            </a:r>
            <a:r>
              <a:rPr sz="1600" spc="-25" dirty="0">
                <a:latin typeface="Times New Roman"/>
                <a:cs typeface="Times New Roman"/>
              </a:rPr>
              <a:t>etc.</a:t>
            </a:r>
            <a:endParaRPr sz="1600" dirty="0">
              <a:latin typeface="Times New Roman"/>
              <a:cs typeface="Times New Roman"/>
            </a:endParaRPr>
          </a:p>
        </p:txBody>
      </p:sp>
      <p:sp>
        <p:nvSpPr>
          <p:cNvPr id="21" name="object 21"/>
          <p:cNvSpPr txBox="1"/>
          <p:nvPr/>
        </p:nvSpPr>
        <p:spPr>
          <a:xfrm>
            <a:off x="1075149" y="4523755"/>
            <a:ext cx="4728492" cy="1526509"/>
          </a:xfrm>
          <a:prstGeom prst="rect">
            <a:avLst/>
          </a:prstGeom>
        </p:spPr>
        <p:txBody>
          <a:bodyPr vert="horz" wrap="square" lIns="0" tIns="16321" rIns="0" bIns="0" rtlCol="0">
            <a:spAutoFit/>
          </a:bodyPr>
          <a:lstStyle/>
          <a:p>
            <a:pPr marL="16321" marR="159135">
              <a:lnSpc>
                <a:spcPct val="125000"/>
              </a:lnSpc>
              <a:spcBef>
                <a:spcPts val="129"/>
              </a:spcBef>
            </a:pPr>
            <a:r>
              <a:rPr lang="en-US" sz="1600" spc="-32" dirty="0">
                <a:latin typeface="Times New Roman"/>
                <a:cs typeface="Times New Roman"/>
                <a:sym typeface="Wingdings" panose="05000000000000000000" pitchFamily="2" charset="2"/>
              </a:rPr>
              <a:t> </a:t>
            </a:r>
            <a:r>
              <a:rPr sz="1600" spc="-32" dirty="0">
                <a:latin typeface="Times New Roman"/>
                <a:cs typeface="Times New Roman"/>
              </a:rPr>
              <a:t>Scheme</a:t>
            </a:r>
            <a:r>
              <a:rPr sz="1600" spc="-45" dirty="0">
                <a:latin typeface="Times New Roman"/>
                <a:cs typeface="Times New Roman"/>
              </a:rPr>
              <a:t> </a:t>
            </a:r>
            <a:r>
              <a:rPr sz="1600" dirty="0">
                <a:latin typeface="Times New Roman"/>
                <a:cs typeface="Times New Roman"/>
              </a:rPr>
              <a:t>documents</a:t>
            </a:r>
            <a:r>
              <a:rPr sz="1600" spc="-38" dirty="0">
                <a:latin typeface="Times New Roman"/>
                <a:cs typeface="Times New Roman"/>
              </a:rPr>
              <a:t> </a:t>
            </a:r>
            <a:r>
              <a:rPr sz="1600" dirty="0">
                <a:latin typeface="Times New Roman"/>
                <a:cs typeface="Times New Roman"/>
              </a:rPr>
              <a:t>shall</a:t>
            </a:r>
            <a:r>
              <a:rPr sz="1600" spc="-45" dirty="0">
                <a:latin typeface="Times New Roman"/>
                <a:cs typeface="Times New Roman"/>
              </a:rPr>
              <a:t> </a:t>
            </a:r>
            <a:r>
              <a:rPr sz="1600" spc="-13" dirty="0">
                <a:latin typeface="Times New Roman"/>
                <a:cs typeface="Times New Roman"/>
              </a:rPr>
              <a:t>disclose</a:t>
            </a:r>
            <a:r>
              <a:rPr sz="1600" spc="-38" dirty="0">
                <a:latin typeface="Times New Roman"/>
                <a:cs typeface="Times New Roman"/>
              </a:rPr>
              <a:t> </a:t>
            </a:r>
            <a:r>
              <a:rPr sz="1600" spc="-13" dirty="0">
                <a:latin typeface="Times New Roman"/>
                <a:cs typeface="Times New Roman"/>
              </a:rPr>
              <a:t>whether </a:t>
            </a:r>
            <a:r>
              <a:rPr sz="1600" dirty="0">
                <a:latin typeface="Times New Roman"/>
                <a:cs typeface="Times New Roman"/>
              </a:rPr>
              <a:t>sustainability-related</a:t>
            </a:r>
            <a:r>
              <a:rPr sz="1600" spc="-13" dirty="0">
                <a:latin typeface="Times New Roman"/>
                <a:cs typeface="Times New Roman"/>
              </a:rPr>
              <a:t> risks </a:t>
            </a:r>
            <a:r>
              <a:rPr sz="1600" dirty="0">
                <a:latin typeface="Times New Roman"/>
                <a:cs typeface="Times New Roman"/>
              </a:rPr>
              <a:t>are</a:t>
            </a:r>
            <a:r>
              <a:rPr sz="1600" spc="-13" dirty="0">
                <a:latin typeface="Times New Roman"/>
                <a:cs typeface="Times New Roman"/>
              </a:rPr>
              <a:t> </a:t>
            </a:r>
            <a:r>
              <a:rPr sz="1600" dirty="0">
                <a:latin typeface="Times New Roman"/>
                <a:cs typeface="Times New Roman"/>
              </a:rPr>
              <a:t>incorporated</a:t>
            </a:r>
            <a:r>
              <a:rPr sz="1600" spc="-13" dirty="0">
                <a:latin typeface="Times New Roman"/>
                <a:cs typeface="Times New Roman"/>
              </a:rPr>
              <a:t> </a:t>
            </a:r>
            <a:r>
              <a:rPr sz="1600" spc="-32" dirty="0">
                <a:latin typeface="Times New Roman"/>
                <a:cs typeface="Times New Roman"/>
              </a:rPr>
              <a:t>in </a:t>
            </a:r>
            <a:r>
              <a:rPr sz="1600" spc="-13" dirty="0">
                <a:latin typeface="Times New Roman"/>
                <a:cs typeface="Times New Roman"/>
              </a:rPr>
              <a:t>decision</a:t>
            </a:r>
            <a:r>
              <a:rPr sz="1600" spc="-38" dirty="0">
                <a:latin typeface="Times New Roman"/>
                <a:cs typeface="Times New Roman"/>
              </a:rPr>
              <a:t> </a:t>
            </a:r>
            <a:r>
              <a:rPr sz="1600" spc="-13" dirty="0">
                <a:latin typeface="Times New Roman"/>
                <a:cs typeface="Times New Roman"/>
              </a:rPr>
              <a:t>making</a:t>
            </a:r>
            <a:endParaRPr sz="1600" dirty="0">
              <a:latin typeface="Times New Roman"/>
              <a:cs typeface="Times New Roman"/>
            </a:endParaRPr>
          </a:p>
          <a:p>
            <a:pPr marL="856188" marR="6528" indent="-285750">
              <a:lnSpc>
                <a:spcPct val="125000"/>
              </a:lnSpc>
              <a:buFont typeface="Arial" panose="020B0604020202020204" pitchFamily="34" charset="0"/>
              <a:buChar char="•"/>
            </a:pPr>
            <a:r>
              <a:rPr sz="1600" spc="-32" dirty="0">
                <a:latin typeface="Times New Roman"/>
                <a:cs typeface="Times New Roman"/>
              </a:rPr>
              <a:t>Negative</a:t>
            </a:r>
            <a:r>
              <a:rPr sz="1600" spc="-6" dirty="0">
                <a:latin typeface="Times New Roman"/>
                <a:cs typeface="Times New Roman"/>
              </a:rPr>
              <a:t> </a:t>
            </a:r>
            <a:r>
              <a:rPr sz="1600" dirty="0">
                <a:latin typeface="Times New Roman"/>
                <a:cs typeface="Times New Roman"/>
              </a:rPr>
              <a:t>statement to </a:t>
            </a:r>
            <a:r>
              <a:rPr sz="1600" spc="-13" dirty="0">
                <a:latin typeface="Times New Roman"/>
                <a:cs typeface="Times New Roman"/>
              </a:rPr>
              <a:t>be</a:t>
            </a:r>
            <a:r>
              <a:rPr sz="1600" dirty="0">
                <a:latin typeface="Times New Roman"/>
                <a:cs typeface="Times New Roman"/>
              </a:rPr>
              <a:t> included</a:t>
            </a:r>
            <a:r>
              <a:rPr sz="1600" spc="-6" dirty="0">
                <a:latin typeface="Times New Roman"/>
                <a:cs typeface="Times New Roman"/>
              </a:rPr>
              <a:t> </a:t>
            </a:r>
            <a:r>
              <a:rPr sz="1600" spc="-25" dirty="0">
                <a:latin typeface="Times New Roman"/>
                <a:cs typeface="Times New Roman"/>
              </a:rPr>
              <a:t>when </a:t>
            </a:r>
            <a:r>
              <a:rPr sz="1600" dirty="0">
                <a:latin typeface="Times New Roman"/>
                <a:cs typeface="Times New Roman"/>
              </a:rPr>
              <a:t>sustainability-related</a:t>
            </a:r>
            <a:r>
              <a:rPr sz="1600" spc="-19" dirty="0">
                <a:latin typeface="Times New Roman"/>
                <a:cs typeface="Times New Roman"/>
              </a:rPr>
              <a:t> </a:t>
            </a:r>
            <a:r>
              <a:rPr sz="1600" spc="-13" dirty="0">
                <a:latin typeface="Times New Roman"/>
                <a:cs typeface="Times New Roman"/>
              </a:rPr>
              <a:t>risks </a:t>
            </a:r>
            <a:r>
              <a:rPr sz="1600" dirty="0">
                <a:latin typeface="Times New Roman"/>
                <a:cs typeface="Times New Roman"/>
              </a:rPr>
              <a:t>are</a:t>
            </a:r>
            <a:r>
              <a:rPr sz="1600" spc="-13" dirty="0">
                <a:latin typeface="Times New Roman"/>
                <a:cs typeface="Times New Roman"/>
              </a:rPr>
              <a:t> </a:t>
            </a:r>
            <a:r>
              <a:rPr sz="1600" spc="-32" dirty="0">
                <a:latin typeface="Times New Roman"/>
                <a:cs typeface="Times New Roman"/>
              </a:rPr>
              <a:t>not </a:t>
            </a:r>
            <a:r>
              <a:rPr sz="1600" spc="-13" dirty="0">
                <a:latin typeface="Times New Roman"/>
                <a:cs typeface="Times New Roman"/>
              </a:rPr>
              <a:t>incorporated</a:t>
            </a:r>
            <a:endParaRPr sz="1600" dirty="0">
              <a:latin typeface="Times New Roman"/>
              <a:cs typeface="Times New Roman"/>
            </a:endParaRPr>
          </a:p>
        </p:txBody>
      </p:sp>
      <p:sp>
        <p:nvSpPr>
          <p:cNvPr id="22" name="object 22"/>
          <p:cNvSpPr txBox="1"/>
          <p:nvPr/>
        </p:nvSpPr>
        <p:spPr>
          <a:xfrm>
            <a:off x="6498995" y="2261398"/>
            <a:ext cx="4361315" cy="324257"/>
          </a:xfrm>
          <a:prstGeom prst="rect">
            <a:avLst/>
          </a:prstGeom>
        </p:spPr>
        <p:txBody>
          <a:bodyPr vert="horz" wrap="square" lIns="0" tIns="16321" rIns="0" bIns="0" rtlCol="0">
            <a:spAutoFit/>
          </a:bodyPr>
          <a:lstStyle/>
          <a:p>
            <a:pPr marL="16321">
              <a:spcBef>
                <a:spcPts val="129"/>
              </a:spcBef>
            </a:pPr>
            <a:r>
              <a:rPr sz="2000" b="1" spc="-192" dirty="0">
                <a:solidFill>
                  <a:srgbClr val="EB8B00"/>
                </a:solidFill>
                <a:latin typeface="Times New Roman"/>
                <a:cs typeface="Times New Roman"/>
              </a:rPr>
              <a:t>FME</a:t>
            </a:r>
            <a:r>
              <a:rPr sz="2000" b="1" spc="-109" dirty="0">
                <a:solidFill>
                  <a:srgbClr val="EB8B00"/>
                </a:solidFill>
                <a:latin typeface="Times New Roman"/>
                <a:cs typeface="Times New Roman"/>
              </a:rPr>
              <a:t> </a:t>
            </a:r>
            <a:r>
              <a:rPr sz="2000" b="1" dirty="0">
                <a:solidFill>
                  <a:srgbClr val="EB8B00"/>
                </a:solidFill>
                <a:latin typeface="Times New Roman"/>
                <a:cs typeface="Times New Roman"/>
              </a:rPr>
              <a:t>managing</a:t>
            </a:r>
            <a:r>
              <a:rPr sz="2000" b="1" spc="-109" dirty="0">
                <a:solidFill>
                  <a:srgbClr val="EB8B00"/>
                </a:solidFill>
                <a:latin typeface="Times New Roman"/>
                <a:cs typeface="Times New Roman"/>
              </a:rPr>
              <a:t> </a:t>
            </a:r>
            <a:r>
              <a:rPr sz="2000" b="1" spc="-180" dirty="0">
                <a:solidFill>
                  <a:srgbClr val="EB8B00"/>
                </a:solidFill>
                <a:latin typeface="Times New Roman"/>
                <a:cs typeface="Times New Roman"/>
              </a:rPr>
              <a:t>AUM</a:t>
            </a:r>
            <a:r>
              <a:rPr sz="2000" b="1" spc="-109" dirty="0">
                <a:solidFill>
                  <a:srgbClr val="EB8B00"/>
                </a:solidFill>
                <a:latin typeface="Times New Roman"/>
                <a:cs typeface="Times New Roman"/>
              </a:rPr>
              <a:t> </a:t>
            </a:r>
            <a:r>
              <a:rPr sz="2000" b="1" spc="-96" dirty="0">
                <a:solidFill>
                  <a:srgbClr val="EB8B00"/>
                </a:solidFill>
                <a:latin typeface="Times New Roman"/>
                <a:cs typeface="Times New Roman"/>
              </a:rPr>
              <a:t>&gt;</a:t>
            </a:r>
            <a:r>
              <a:rPr sz="2000" b="1" spc="-103" dirty="0">
                <a:solidFill>
                  <a:srgbClr val="EB8B00"/>
                </a:solidFill>
                <a:latin typeface="Times New Roman"/>
                <a:cs typeface="Times New Roman"/>
              </a:rPr>
              <a:t> </a:t>
            </a:r>
            <a:r>
              <a:rPr sz="2000" b="1" dirty="0">
                <a:solidFill>
                  <a:srgbClr val="EB8B00"/>
                </a:solidFill>
                <a:latin typeface="Times New Roman"/>
                <a:cs typeface="Times New Roman"/>
              </a:rPr>
              <a:t>$</a:t>
            </a:r>
            <a:r>
              <a:rPr sz="2000" b="1" spc="-109" dirty="0">
                <a:solidFill>
                  <a:srgbClr val="EB8B00"/>
                </a:solidFill>
                <a:latin typeface="Times New Roman"/>
                <a:cs typeface="Times New Roman"/>
              </a:rPr>
              <a:t> </a:t>
            </a:r>
            <a:r>
              <a:rPr sz="2000" b="1" spc="-32" dirty="0">
                <a:solidFill>
                  <a:srgbClr val="EB8B00"/>
                </a:solidFill>
                <a:latin typeface="Times New Roman"/>
                <a:cs typeface="Times New Roman"/>
              </a:rPr>
              <a:t>3</a:t>
            </a:r>
            <a:r>
              <a:rPr sz="2000" b="1" spc="-109" dirty="0">
                <a:solidFill>
                  <a:srgbClr val="EB8B00"/>
                </a:solidFill>
                <a:latin typeface="Times New Roman"/>
                <a:cs typeface="Times New Roman"/>
              </a:rPr>
              <a:t> </a:t>
            </a:r>
            <a:r>
              <a:rPr sz="2000" b="1" spc="-32" dirty="0">
                <a:solidFill>
                  <a:srgbClr val="EB8B00"/>
                </a:solidFill>
                <a:latin typeface="Times New Roman"/>
                <a:cs typeface="Times New Roman"/>
              </a:rPr>
              <a:t>Bn</a:t>
            </a:r>
            <a:endParaRPr sz="2000" dirty="0">
              <a:latin typeface="Times New Roman"/>
              <a:cs typeface="Times New Roman"/>
            </a:endParaRPr>
          </a:p>
        </p:txBody>
      </p:sp>
      <p:sp>
        <p:nvSpPr>
          <p:cNvPr id="23" name="object 23"/>
          <p:cNvSpPr txBox="1"/>
          <p:nvPr/>
        </p:nvSpPr>
        <p:spPr>
          <a:xfrm>
            <a:off x="6742117" y="3019461"/>
            <a:ext cx="4200193" cy="910956"/>
          </a:xfrm>
          <a:prstGeom prst="rect">
            <a:avLst/>
          </a:prstGeom>
        </p:spPr>
        <p:txBody>
          <a:bodyPr vert="horz" wrap="square" lIns="0" tIns="16321" rIns="0" bIns="0" rtlCol="0">
            <a:spAutoFit/>
          </a:bodyPr>
          <a:lstStyle/>
          <a:p>
            <a:pPr marL="16321" marR="6528" algn="just">
              <a:lnSpc>
                <a:spcPct val="125000"/>
              </a:lnSpc>
              <a:spcBef>
                <a:spcPts val="129"/>
              </a:spcBef>
            </a:pPr>
            <a:r>
              <a:rPr lang="en-US" sz="1600" dirty="0">
                <a:latin typeface="Times New Roman"/>
                <a:cs typeface="Times New Roman"/>
                <a:sym typeface="Wingdings" panose="05000000000000000000" pitchFamily="2" charset="2"/>
              </a:rPr>
              <a:t> </a:t>
            </a:r>
            <a:r>
              <a:rPr sz="1600" dirty="0">
                <a:latin typeface="Times New Roman"/>
                <a:cs typeface="Times New Roman"/>
              </a:rPr>
              <a:t>Establish</a:t>
            </a:r>
            <a:r>
              <a:rPr sz="1600" spc="315" dirty="0">
                <a:latin typeface="Times New Roman"/>
                <a:cs typeface="Times New Roman"/>
              </a:rPr>
              <a:t>  </a:t>
            </a:r>
            <a:r>
              <a:rPr sz="1600" dirty="0">
                <a:latin typeface="Times New Roman"/>
                <a:cs typeface="Times New Roman"/>
              </a:rPr>
              <a:t>policy</a:t>
            </a:r>
            <a:r>
              <a:rPr sz="1600" spc="315" dirty="0">
                <a:latin typeface="Times New Roman"/>
                <a:cs typeface="Times New Roman"/>
              </a:rPr>
              <a:t>  </a:t>
            </a:r>
            <a:r>
              <a:rPr sz="1600" dirty="0">
                <a:latin typeface="Times New Roman"/>
                <a:cs typeface="Times New Roman"/>
              </a:rPr>
              <a:t>on</a:t>
            </a:r>
            <a:r>
              <a:rPr sz="1600" spc="321" dirty="0">
                <a:latin typeface="Times New Roman"/>
                <a:cs typeface="Times New Roman"/>
              </a:rPr>
              <a:t>  </a:t>
            </a:r>
            <a:r>
              <a:rPr sz="1600" dirty="0">
                <a:latin typeface="Times New Roman"/>
                <a:cs typeface="Times New Roman"/>
              </a:rPr>
              <a:t>governance</a:t>
            </a:r>
            <a:r>
              <a:rPr sz="1600" spc="315" dirty="0">
                <a:latin typeface="Times New Roman"/>
                <a:cs typeface="Times New Roman"/>
              </a:rPr>
              <a:t>  </a:t>
            </a:r>
            <a:r>
              <a:rPr sz="1600" spc="-13" dirty="0">
                <a:latin typeface="Times New Roman"/>
                <a:cs typeface="Times New Roman"/>
              </a:rPr>
              <a:t>around </a:t>
            </a:r>
            <a:r>
              <a:rPr sz="1600" dirty="0">
                <a:latin typeface="Times New Roman"/>
                <a:cs typeface="Times New Roman"/>
              </a:rPr>
              <a:t>material</a:t>
            </a:r>
            <a:r>
              <a:rPr sz="1600" spc="437" dirty="0">
                <a:latin typeface="Times New Roman"/>
                <a:cs typeface="Times New Roman"/>
              </a:rPr>
              <a:t>  </a:t>
            </a:r>
            <a:r>
              <a:rPr sz="1600" dirty="0">
                <a:latin typeface="Times New Roman"/>
                <a:cs typeface="Times New Roman"/>
              </a:rPr>
              <a:t>sustainability-related</a:t>
            </a:r>
            <a:r>
              <a:rPr sz="1600" spc="437" dirty="0">
                <a:latin typeface="Times New Roman"/>
                <a:cs typeface="Times New Roman"/>
              </a:rPr>
              <a:t>  </a:t>
            </a:r>
            <a:r>
              <a:rPr sz="1600" dirty="0">
                <a:latin typeface="Times New Roman"/>
                <a:cs typeface="Times New Roman"/>
              </a:rPr>
              <a:t>risks</a:t>
            </a:r>
            <a:r>
              <a:rPr sz="1600" spc="437" dirty="0">
                <a:latin typeface="Times New Roman"/>
                <a:cs typeface="Times New Roman"/>
              </a:rPr>
              <a:t>  </a:t>
            </a:r>
            <a:r>
              <a:rPr sz="1600" spc="-32" dirty="0">
                <a:latin typeface="Times New Roman"/>
                <a:cs typeface="Times New Roman"/>
              </a:rPr>
              <a:t>and </a:t>
            </a:r>
            <a:r>
              <a:rPr sz="1600" spc="-13" dirty="0">
                <a:latin typeface="Times New Roman"/>
                <a:cs typeface="Times New Roman"/>
              </a:rPr>
              <a:t>opportunities</a:t>
            </a:r>
            <a:endParaRPr sz="1600" dirty="0">
              <a:latin typeface="Times New Roman"/>
              <a:cs typeface="Times New Roman"/>
            </a:endParaRPr>
          </a:p>
        </p:txBody>
      </p:sp>
      <p:sp>
        <p:nvSpPr>
          <p:cNvPr id="26" name="object 26"/>
          <p:cNvSpPr txBox="1"/>
          <p:nvPr/>
        </p:nvSpPr>
        <p:spPr>
          <a:xfrm>
            <a:off x="6742118" y="4281155"/>
            <a:ext cx="4463947" cy="2129946"/>
          </a:xfrm>
          <a:prstGeom prst="rect">
            <a:avLst/>
          </a:prstGeom>
        </p:spPr>
        <p:txBody>
          <a:bodyPr vert="horz" wrap="square" lIns="0" tIns="65282" rIns="0" bIns="0" rtlCol="0">
            <a:spAutoFit/>
          </a:bodyPr>
          <a:lstStyle/>
          <a:p>
            <a:pPr marL="16321">
              <a:spcBef>
                <a:spcPts val="514"/>
              </a:spcBef>
            </a:pPr>
            <a:r>
              <a:rPr lang="en-US" sz="1600" spc="-25" dirty="0">
                <a:latin typeface="Times New Roman"/>
                <a:cs typeface="Times New Roman"/>
                <a:sym typeface="Wingdings" panose="05000000000000000000" pitchFamily="2" charset="2"/>
              </a:rPr>
              <a:t> </a:t>
            </a:r>
            <a:r>
              <a:rPr sz="1600" spc="-25" dirty="0">
                <a:latin typeface="Times New Roman"/>
                <a:cs typeface="Times New Roman"/>
              </a:rPr>
              <a:t>Disclosure</a:t>
            </a:r>
            <a:r>
              <a:rPr sz="1600" spc="-6" dirty="0">
                <a:latin typeface="Times New Roman"/>
                <a:cs typeface="Times New Roman"/>
              </a:rPr>
              <a:t> </a:t>
            </a:r>
            <a:r>
              <a:rPr sz="1600" dirty="0">
                <a:latin typeface="Times New Roman"/>
                <a:cs typeface="Times New Roman"/>
              </a:rPr>
              <a:t>in</a:t>
            </a:r>
            <a:r>
              <a:rPr sz="1600" spc="-6" dirty="0">
                <a:latin typeface="Times New Roman"/>
                <a:cs typeface="Times New Roman"/>
              </a:rPr>
              <a:t> </a:t>
            </a:r>
            <a:r>
              <a:rPr sz="1600" dirty="0">
                <a:latin typeface="Times New Roman"/>
                <a:cs typeface="Times New Roman"/>
              </a:rPr>
              <a:t>the</a:t>
            </a:r>
            <a:r>
              <a:rPr sz="1600" spc="-6" dirty="0">
                <a:latin typeface="Times New Roman"/>
                <a:cs typeface="Times New Roman"/>
              </a:rPr>
              <a:t> </a:t>
            </a:r>
            <a:r>
              <a:rPr sz="1600" dirty="0">
                <a:latin typeface="Times New Roman"/>
                <a:cs typeface="Times New Roman"/>
              </a:rPr>
              <a:t>annual</a:t>
            </a:r>
            <a:r>
              <a:rPr sz="1600" spc="-6" dirty="0">
                <a:latin typeface="Times New Roman"/>
                <a:cs typeface="Times New Roman"/>
              </a:rPr>
              <a:t> </a:t>
            </a:r>
            <a:r>
              <a:rPr sz="1600" spc="-13" dirty="0">
                <a:latin typeface="Times New Roman"/>
                <a:cs typeface="Times New Roman"/>
              </a:rPr>
              <a:t>report:</a:t>
            </a:r>
            <a:endParaRPr sz="1600" dirty="0">
              <a:latin typeface="Times New Roman"/>
              <a:cs typeface="Times New Roman"/>
            </a:endParaRPr>
          </a:p>
          <a:p>
            <a:pPr marL="856188" marR="111803" indent="-285750">
              <a:lnSpc>
                <a:spcPct val="125000"/>
              </a:lnSpc>
              <a:buFont typeface="Arial" panose="020B0604020202020204" pitchFamily="34" charset="0"/>
              <a:buChar char="•"/>
            </a:pPr>
            <a:r>
              <a:rPr sz="1600" spc="-45" dirty="0">
                <a:latin typeface="Times New Roman"/>
                <a:cs typeface="Times New Roman"/>
              </a:rPr>
              <a:t>How</a:t>
            </a:r>
            <a:r>
              <a:rPr sz="1600" spc="-25" dirty="0">
                <a:latin typeface="Times New Roman"/>
                <a:cs typeface="Times New Roman"/>
              </a:rPr>
              <a:t> </a:t>
            </a:r>
            <a:r>
              <a:rPr sz="1600" dirty="0">
                <a:latin typeface="Times New Roman"/>
                <a:cs typeface="Times New Roman"/>
              </a:rPr>
              <a:t>the</a:t>
            </a:r>
            <a:r>
              <a:rPr sz="1600" spc="-25" dirty="0">
                <a:latin typeface="Times New Roman"/>
                <a:cs typeface="Times New Roman"/>
              </a:rPr>
              <a:t> </a:t>
            </a:r>
            <a:r>
              <a:rPr sz="1600" spc="-96" dirty="0">
                <a:latin typeface="Times New Roman"/>
                <a:cs typeface="Times New Roman"/>
              </a:rPr>
              <a:t>FME</a:t>
            </a:r>
            <a:r>
              <a:rPr sz="1600" spc="-25" dirty="0">
                <a:latin typeface="Times New Roman"/>
                <a:cs typeface="Times New Roman"/>
              </a:rPr>
              <a:t> </a:t>
            </a:r>
            <a:r>
              <a:rPr sz="1600" spc="-13" dirty="0">
                <a:latin typeface="Times New Roman"/>
                <a:cs typeface="Times New Roman"/>
              </a:rPr>
              <a:t>identifies,</a:t>
            </a:r>
            <a:r>
              <a:rPr sz="1600" spc="-25" dirty="0">
                <a:latin typeface="Times New Roman"/>
                <a:cs typeface="Times New Roman"/>
              </a:rPr>
              <a:t> </a:t>
            </a:r>
            <a:r>
              <a:rPr sz="1600" spc="-13" dirty="0">
                <a:latin typeface="Times New Roman"/>
                <a:cs typeface="Times New Roman"/>
              </a:rPr>
              <a:t>assesses</a:t>
            </a:r>
            <a:r>
              <a:rPr sz="1600" spc="-19" dirty="0">
                <a:latin typeface="Times New Roman"/>
                <a:cs typeface="Times New Roman"/>
              </a:rPr>
              <a:t> </a:t>
            </a:r>
            <a:r>
              <a:rPr sz="1600" spc="-32" dirty="0">
                <a:latin typeface="Times New Roman"/>
                <a:cs typeface="Times New Roman"/>
              </a:rPr>
              <a:t>and </a:t>
            </a:r>
            <a:r>
              <a:rPr sz="1600" dirty="0">
                <a:latin typeface="Times New Roman"/>
                <a:cs typeface="Times New Roman"/>
              </a:rPr>
              <a:t>manages</a:t>
            </a:r>
            <a:r>
              <a:rPr sz="1600" spc="13" dirty="0">
                <a:latin typeface="Times New Roman"/>
                <a:cs typeface="Times New Roman"/>
              </a:rPr>
              <a:t> </a:t>
            </a:r>
            <a:r>
              <a:rPr sz="1600" dirty="0">
                <a:latin typeface="Times New Roman"/>
                <a:cs typeface="Times New Roman"/>
              </a:rPr>
              <a:t>material</a:t>
            </a:r>
            <a:r>
              <a:rPr sz="1600" spc="19" dirty="0">
                <a:latin typeface="Times New Roman"/>
                <a:cs typeface="Times New Roman"/>
              </a:rPr>
              <a:t> </a:t>
            </a:r>
            <a:r>
              <a:rPr sz="1600" dirty="0">
                <a:latin typeface="Times New Roman"/>
                <a:cs typeface="Times New Roman"/>
              </a:rPr>
              <a:t>sustainability-</a:t>
            </a:r>
            <a:r>
              <a:rPr sz="1600" spc="-13" dirty="0">
                <a:latin typeface="Times New Roman"/>
                <a:cs typeface="Times New Roman"/>
              </a:rPr>
              <a:t>related risks;</a:t>
            </a:r>
            <a:endParaRPr sz="1600" dirty="0">
              <a:latin typeface="Times New Roman"/>
              <a:cs typeface="Times New Roman"/>
            </a:endParaRPr>
          </a:p>
          <a:p>
            <a:pPr marL="856188" marR="6528" indent="-285750">
              <a:lnSpc>
                <a:spcPct val="125000"/>
              </a:lnSpc>
              <a:buFont typeface="Arial" panose="020B0604020202020204" pitchFamily="34" charset="0"/>
              <a:buChar char="•"/>
            </a:pPr>
            <a:r>
              <a:rPr sz="1600" spc="-32" dirty="0">
                <a:latin typeface="Times New Roman"/>
                <a:cs typeface="Times New Roman"/>
              </a:rPr>
              <a:t>Process</a:t>
            </a:r>
            <a:r>
              <a:rPr sz="1600" spc="13" dirty="0">
                <a:latin typeface="Times New Roman"/>
                <a:cs typeface="Times New Roman"/>
              </a:rPr>
              <a:t> </a:t>
            </a:r>
            <a:r>
              <a:rPr sz="1600" spc="-45" dirty="0">
                <a:latin typeface="Times New Roman"/>
                <a:cs typeface="Times New Roman"/>
              </a:rPr>
              <a:t>of</a:t>
            </a:r>
            <a:r>
              <a:rPr sz="1600" spc="19" dirty="0">
                <a:latin typeface="Times New Roman"/>
                <a:cs typeface="Times New Roman"/>
              </a:rPr>
              <a:t> </a:t>
            </a:r>
            <a:r>
              <a:rPr sz="1600" spc="-13" dirty="0">
                <a:latin typeface="Times New Roman"/>
                <a:cs typeface="Times New Roman"/>
              </a:rPr>
              <a:t>factoring</a:t>
            </a:r>
            <a:r>
              <a:rPr sz="1600" spc="19" dirty="0">
                <a:latin typeface="Times New Roman"/>
                <a:cs typeface="Times New Roman"/>
              </a:rPr>
              <a:t> </a:t>
            </a:r>
            <a:r>
              <a:rPr sz="1600" dirty="0">
                <a:latin typeface="Times New Roman"/>
                <a:cs typeface="Times New Roman"/>
              </a:rPr>
              <a:t>sustainability-</a:t>
            </a:r>
            <a:r>
              <a:rPr sz="1600" spc="-13" dirty="0">
                <a:latin typeface="Times New Roman"/>
                <a:cs typeface="Times New Roman"/>
              </a:rPr>
              <a:t>related risks</a:t>
            </a:r>
            <a:r>
              <a:rPr sz="1600" spc="6" dirty="0">
                <a:latin typeface="Times New Roman"/>
                <a:cs typeface="Times New Roman"/>
              </a:rPr>
              <a:t> </a:t>
            </a:r>
            <a:r>
              <a:rPr sz="1600" dirty="0">
                <a:latin typeface="Times New Roman"/>
                <a:cs typeface="Times New Roman"/>
              </a:rPr>
              <a:t>and</a:t>
            </a:r>
            <a:r>
              <a:rPr sz="1600" spc="13" dirty="0">
                <a:latin typeface="Times New Roman"/>
                <a:cs typeface="Times New Roman"/>
              </a:rPr>
              <a:t> </a:t>
            </a:r>
            <a:r>
              <a:rPr sz="1600" dirty="0">
                <a:latin typeface="Times New Roman"/>
                <a:cs typeface="Times New Roman"/>
              </a:rPr>
              <a:t>opportunities</a:t>
            </a:r>
            <a:r>
              <a:rPr sz="1600" spc="6" dirty="0">
                <a:latin typeface="Times New Roman"/>
                <a:cs typeface="Times New Roman"/>
              </a:rPr>
              <a:t> </a:t>
            </a:r>
            <a:r>
              <a:rPr sz="1600" dirty="0">
                <a:latin typeface="Times New Roman"/>
                <a:cs typeface="Times New Roman"/>
              </a:rPr>
              <a:t>into</a:t>
            </a:r>
            <a:r>
              <a:rPr sz="1600" spc="13" dirty="0">
                <a:latin typeface="Times New Roman"/>
                <a:cs typeface="Times New Roman"/>
              </a:rPr>
              <a:t> </a:t>
            </a:r>
            <a:r>
              <a:rPr sz="1600" spc="-13" dirty="0">
                <a:latin typeface="Times New Roman"/>
                <a:cs typeface="Times New Roman"/>
              </a:rPr>
              <a:t>investment strategies</a:t>
            </a:r>
            <a:endParaRPr sz="1600" dirty="0">
              <a:latin typeface="Times New Roman"/>
              <a:cs typeface="Times New Roman"/>
            </a:endParaRPr>
          </a:p>
        </p:txBody>
      </p:sp>
      <p:sp>
        <p:nvSpPr>
          <p:cNvPr id="27" name="TextBox 26">
            <a:extLst>
              <a:ext uri="{FF2B5EF4-FFF2-40B4-BE49-F238E27FC236}">
                <a16:creationId xmlns:a16="http://schemas.microsoft.com/office/drawing/2014/main" id="{C647081E-15E1-E481-5CF4-6848DA995ACD}"/>
              </a:ext>
            </a:extLst>
          </p:cNvPr>
          <p:cNvSpPr txBox="1"/>
          <p:nvPr/>
        </p:nvSpPr>
        <p:spPr>
          <a:xfrm>
            <a:off x="1055300" y="1259632"/>
            <a:ext cx="7462812"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Environmental, Social and Governance (ESG) Exchange Traded Funds (ETFs)</a:t>
            </a:r>
            <a:endParaRPr lang="en-IN" dirty="0">
              <a:latin typeface="Times New Roman" panose="02020603050405020304" pitchFamily="18" charset="0"/>
              <a:cs typeface="Times New Roman" panose="02020603050405020304" pitchFamily="18" charset="0"/>
            </a:endParaRPr>
          </a:p>
        </p:txBody>
      </p:sp>
      <p:sp>
        <p:nvSpPr>
          <p:cNvPr id="2" name="Date Placeholder 1">
            <a:extLst>
              <a:ext uri="{FF2B5EF4-FFF2-40B4-BE49-F238E27FC236}">
                <a16:creationId xmlns:a16="http://schemas.microsoft.com/office/drawing/2014/main" id="{DE716D7D-17E9-1149-B8A5-A45E323D9440}"/>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51167093-67D7-105C-400B-D7759FC79FC1}"/>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B6BBD678-09F5-2AA2-712B-BCBA9EF1C75C}"/>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56</a:t>
            </a:fld>
            <a:endParaRPr lang="en-US" altLang="en-US" dirty="0">
              <a:solidFill>
                <a:srgbClr val="000000"/>
              </a:solidFill>
            </a:endParaRPr>
          </a:p>
        </p:txBody>
      </p:sp>
    </p:spTree>
    <p:extLst>
      <p:ext uri="{BB962C8B-B14F-4D97-AF65-F5344CB8AC3E}">
        <p14:creationId xmlns:p14="http://schemas.microsoft.com/office/powerpoint/2010/main" val="19624989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ject 17"/>
          <p:cNvSpPr txBox="1"/>
          <p:nvPr/>
        </p:nvSpPr>
        <p:spPr>
          <a:xfrm>
            <a:off x="743560" y="353026"/>
            <a:ext cx="6484951" cy="397864"/>
          </a:xfrm>
          <a:prstGeom prst="rect">
            <a:avLst/>
          </a:prstGeom>
        </p:spPr>
        <p:txBody>
          <a:bodyPr vert="horz" wrap="square" lIns="0" tIns="22033" rIns="0" bIns="0" rtlCol="0">
            <a:spAutoFit/>
          </a:bodyPr>
          <a:lstStyle/>
          <a:p>
            <a:pPr marL="16321">
              <a:spcBef>
                <a:spcPts val="173"/>
              </a:spcBef>
            </a:pPr>
            <a:r>
              <a:rPr sz="2441" b="1" spc="-38" dirty="0">
                <a:solidFill>
                  <a:srgbClr val="113475"/>
                </a:solidFill>
                <a:latin typeface="Times New Roman"/>
                <a:cs typeface="Times New Roman"/>
              </a:rPr>
              <a:t>Fund </a:t>
            </a:r>
            <a:r>
              <a:rPr sz="2441" b="1" dirty="0">
                <a:solidFill>
                  <a:srgbClr val="113475"/>
                </a:solidFill>
                <a:latin typeface="Times New Roman"/>
                <a:cs typeface="Times New Roman"/>
              </a:rPr>
              <a:t>Management</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Entities</a:t>
            </a:r>
            <a:r>
              <a:rPr sz="2441" b="1" spc="-38" dirty="0">
                <a:solidFill>
                  <a:srgbClr val="113475"/>
                </a:solidFill>
                <a:latin typeface="Times New Roman"/>
                <a:cs typeface="Times New Roman"/>
              </a:rPr>
              <a:t> </a:t>
            </a:r>
            <a:r>
              <a:rPr sz="2441" b="1" spc="-52" dirty="0">
                <a:solidFill>
                  <a:srgbClr val="113475"/>
                </a:solidFill>
                <a:latin typeface="Times New Roman"/>
                <a:cs typeface="Times New Roman"/>
              </a:rPr>
              <a:t>(FMEs)</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32"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8" dirty="0">
                <a:solidFill>
                  <a:srgbClr val="113475"/>
                </a:solidFill>
                <a:latin typeface="Times New Roman"/>
                <a:cs typeface="Times New Roman"/>
              </a:rPr>
              <a:t> </a:t>
            </a:r>
            <a:r>
              <a:rPr sz="2441" b="1" spc="-58" dirty="0">
                <a:solidFill>
                  <a:srgbClr val="113475"/>
                </a:solidFill>
                <a:latin typeface="Times New Roman"/>
                <a:cs typeface="Times New Roman"/>
              </a:rPr>
              <a:t>IFSC</a:t>
            </a:r>
            <a:endParaRPr sz="2441" dirty="0">
              <a:latin typeface="Times New Roman"/>
              <a:cs typeface="Times New Roman"/>
            </a:endParaRPr>
          </a:p>
        </p:txBody>
      </p:sp>
      <p:sp>
        <p:nvSpPr>
          <p:cNvPr id="19" name="object 19"/>
          <p:cNvSpPr txBox="1"/>
          <p:nvPr/>
        </p:nvSpPr>
        <p:spPr>
          <a:xfrm>
            <a:off x="863644" y="1300243"/>
            <a:ext cx="4569740" cy="333042"/>
          </a:xfrm>
          <a:prstGeom prst="rect">
            <a:avLst/>
          </a:prstGeom>
        </p:spPr>
        <p:txBody>
          <a:bodyPr vert="horz" wrap="square" lIns="0" tIns="16321" rIns="0" bIns="0" rtlCol="0">
            <a:spAutoFit/>
          </a:bodyPr>
          <a:lstStyle/>
          <a:p>
            <a:pPr marL="16321"/>
            <a:r>
              <a:rPr sz="2057" b="1" spc="-25" dirty="0">
                <a:solidFill>
                  <a:srgbClr val="EB8B00"/>
                </a:solidFill>
                <a:latin typeface="Times New Roman"/>
                <a:cs typeface="Times New Roman"/>
              </a:rPr>
              <a:t>Eligible</a:t>
            </a:r>
            <a:r>
              <a:rPr sz="2057" b="1" spc="-90" dirty="0">
                <a:solidFill>
                  <a:srgbClr val="EB8B00"/>
                </a:solidFill>
                <a:latin typeface="Times New Roman"/>
                <a:cs typeface="Times New Roman"/>
              </a:rPr>
              <a:t> </a:t>
            </a:r>
            <a:r>
              <a:rPr sz="2057" b="1" spc="-192" dirty="0">
                <a:solidFill>
                  <a:srgbClr val="EB8B00"/>
                </a:solidFill>
                <a:latin typeface="Times New Roman"/>
                <a:cs typeface="Times New Roman"/>
              </a:rPr>
              <a:t>FME</a:t>
            </a:r>
            <a:r>
              <a:rPr sz="2057" b="1" spc="-83" dirty="0">
                <a:solidFill>
                  <a:srgbClr val="EB8B00"/>
                </a:solidFill>
                <a:latin typeface="Times New Roman"/>
                <a:cs typeface="Times New Roman"/>
              </a:rPr>
              <a:t> </a:t>
            </a:r>
            <a:r>
              <a:rPr sz="2057" b="1" spc="-13" dirty="0">
                <a:solidFill>
                  <a:srgbClr val="EB8B00"/>
                </a:solidFill>
                <a:latin typeface="Times New Roman"/>
                <a:cs typeface="Times New Roman"/>
              </a:rPr>
              <a:t>and</a:t>
            </a:r>
            <a:r>
              <a:rPr sz="2057" b="1" spc="-83" dirty="0">
                <a:solidFill>
                  <a:srgbClr val="EB8B00"/>
                </a:solidFill>
                <a:latin typeface="Times New Roman"/>
                <a:cs typeface="Times New Roman"/>
              </a:rPr>
              <a:t> </a:t>
            </a:r>
            <a:r>
              <a:rPr sz="2057" b="1" spc="-13" dirty="0">
                <a:solidFill>
                  <a:srgbClr val="EB8B00"/>
                </a:solidFill>
                <a:latin typeface="Times New Roman"/>
                <a:cs typeface="Times New Roman"/>
              </a:rPr>
              <a:t>clients</a:t>
            </a:r>
            <a:endParaRPr sz="2057" dirty="0">
              <a:latin typeface="Times New Roman"/>
              <a:cs typeface="Times New Roman"/>
            </a:endParaRPr>
          </a:p>
        </p:txBody>
      </p:sp>
      <p:sp>
        <p:nvSpPr>
          <p:cNvPr id="25" name="object 25"/>
          <p:cNvSpPr txBox="1"/>
          <p:nvPr/>
        </p:nvSpPr>
        <p:spPr>
          <a:xfrm>
            <a:off x="856475" y="1772801"/>
            <a:ext cx="4289126" cy="2121544"/>
          </a:xfrm>
          <a:prstGeom prst="rect">
            <a:avLst/>
          </a:prstGeom>
        </p:spPr>
        <p:txBody>
          <a:bodyPr vert="horz" wrap="square" lIns="0" tIns="16321" rIns="0" bIns="0" rtlCol="0">
            <a:spAutoFit/>
          </a:bodyPr>
          <a:lstStyle/>
          <a:p>
            <a:pPr marL="16321" marR="6528">
              <a:lnSpc>
                <a:spcPct val="125000"/>
              </a:lnSpc>
              <a:spcBef>
                <a:spcPts val="129"/>
              </a:spcBef>
            </a:pPr>
            <a:r>
              <a:rPr sz="1600" spc="-90" dirty="0">
                <a:latin typeface="Times New Roman"/>
                <a:cs typeface="Times New Roman"/>
              </a:rPr>
              <a:t>An</a:t>
            </a:r>
            <a:r>
              <a:rPr sz="1600" spc="-19" dirty="0">
                <a:latin typeface="Times New Roman"/>
                <a:cs typeface="Times New Roman"/>
              </a:rPr>
              <a:t> </a:t>
            </a:r>
            <a:r>
              <a:rPr sz="1600" dirty="0">
                <a:latin typeface="Times New Roman"/>
                <a:cs typeface="Times New Roman"/>
              </a:rPr>
              <a:t>entity</a:t>
            </a:r>
            <a:r>
              <a:rPr sz="1600" spc="-19" dirty="0">
                <a:latin typeface="Times New Roman"/>
                <a:cs typeface="Times New Roman"/>
              </a:rPr>
              <a:t> </a:t>
            </a:r>
            <a:r>
              <a:rPr sz="1600" dirty="0">
                <a:latin typeface="Times New Roman"/>
                <a:cs typeface="Times New Roman"/>
              </a:rPr>
              <a:t>resident</a:t>
            </a:r>
            <a:r>
              <a:rPr sz="1600" spc="-19" dirty="0">
                <a:latin typeface="Times New Roman"/>
                <a:cs typeface="Times New Roman"/>
              </a:rPr>
              <a:t> </a:t>
            </a:r>
            <a:r>
              <a:rPr sz="1600" dirty="0">
                <a:latin typeface="Times New Roman"/>
                <a:cs typeface="Times New Roman"/>
              </a:rPr>
              <a:t>outside</a:t>
            </a:r>
            <a:r>
              <a:rPr sz="1600" spc="-19" dirty="0">
                <a:latin typeface="Times New Roman"/>
                <a:cs typeface="Times New Roman"/>
              </a:rPr>
              <a:t> </a:t>
            </a:r>
            <a:r>
              <a:rPr sz="1600" spc="-13" dirty="0">
                <a:latin typeface="Times New Roman"/>
                <a:cs typeface="Times New Roman"/>
              </a:rPr>
              <a:t>India/NRI </a:t>
            </a:r>
            <a:r>
              <a:rPr sz="1600" dirty="0">
                <a:latin typeface="Times New Roman"/>
                <a:cs typeface="Times New Roman"/>
              </a:rPr>
              <a:t>Individual/non-individual</a:t>
            </a:r>
            <a:r>
              <a:rPr sz="1600" spc="103" dirty="0">
                <a:latin typeface="Times New Roman"/>
                <a:cs typeface="Times New Roman"/>
              </a:rPr>
              <a:t> </a:t>
            </a:r>
            <a:r>
              <a:rPr sz="1600" dirty="0">
                <a:latin typeface="Times New Roman"/>
                <a:cs typeface="Times New Roman"/>
              </a:rPr>
              <a:t>residents</a:t>
            </a:r>
            <a:r>
              <a:rPr sz="1600" spc="109" dirty="0">
                <a:latin typeface="Times New Roman"/>
                <a:cs typeface="Times New Roman"/>
              </a:rPr>
              <a:t> </a:t>
            </a:r>
            <a:r>
              <a:rPr sz="1600" dirty="0">
                <a:latin typeface="Times New Roman"/>
                <a:cs typeface="Times New Roman"/>
              </a:rPr>
              <a:t>in</a:t>
            </a:r>
            <a:r>
              <a:rPr sz="1600" spc="109" dirty="0">
                <a:latin typeface="Times New Roman"/>
                <a:cs typeface="Times New Roman"/>
              </a:rPr>
              <a:t> </a:t>
            </a:r>
            <a:r>
              <a:rPr sz="1600" spc="-13" dirty="0">
                <a:latin typeface="Times New Roman"/>
                <a:cs typeface="Times New Roman"/>
              </a:rPr>
              <a:t>India, </a:t>
            </a:r>
            <a:r>
              <a:rPr sz="1600" dirty="0">
                <a:latin typeface="Times New Roman"/>
                <a:cs typeface="Times New Roman"/>
              </a:rPr>
              <a:t>are</a:t>
            </a:r>
            <a:r>
              <a:rPr sz="1600" spc="219" dirty="0">
                <a:latin typeface="Times New Roman"/>
                <a:cs typeface="Times New Roman"/>
              </a:rPr>
              <a:t>  </a:t>
            </a:r>
            <a:r>
              <a:rPr sz="1600" dirty="0">
                <a:latin typeface="Times New Roman"/>
                <a:cs typeface="Times New Roman"/>
              </a:rPr>
              <a:t>eligible</a:t>
            </a:r>
            <a:r>
              <a:rPr sz="1600" spc="219" dirty="0">
                <a:latin typeface="Times New Roman"/>
                <a:cs typeface="Times New Roman"/>
              </a:rPr>
              <a:t>  </a:t>
            </a:r>
            <a:r>
              <a:rPr sz="1600" dirty="0">
                <a:latin typeface="Times New Roman"/>
                <a:cs typeface="Times New Roman"/>
              </a:rPr>
              <a:t>to</a:t>
            </a:r>
            <a:r>
              <a:rPr sz="1600" spc="225" dirty="0">
                <a:latin typeface="Times New Roman"/>
                <a:cs typeface="Times New Roman"/>
              </a:rPr>
              <a:t>  </a:t>
            </a:r>
            <a:r>
              <a:rPr sz="1600" dirty="0">
                <a:latin typeface="Times New Roman"/>
                <a:cs typeface="Times New Roman"/>
              </a:rPr>
              <a:t>invest</a:t>
            </a:r>
            <a:r>
              <a:rPr sz="1600" spc="219" dirty="0">
                <a:latin typeface="Times New Roman"/>
                <a:cs typeface="Times New Roman"/>
              </a:rPr>
              <a:t>  </a:t>
            </a:r>
            <a:r>
              <a:rPr sz="1600" dirty="0">
                <a:latin typeface="Times New Roman"/>
                <a:cs typeface="Times New Roman"/>
              </a:rPr>
              <a:t>offshore</a:t>
            </a:r>
            <a:r>
              <a:rPr sz="1600" spc="225" dirty="0">
                <a:latin typeface="Times New Roman"/>
                <a:cs typeface="Times New Roman"/>
              </a:rPr>
              <a:t>  </a:t>
            </a:r>
            <a:r>
              <a:rPr sz="1600" dirty="0">
                <a:latin typeface="Times New Roman"/>
                <a:cs typeface="Times New Roman"/>
              </a:rPr>
              <a:t>as</a:t>
            </a:r>
            <a:r>
              <a:rPr sz="1600" spc="219" dirty="0">
                <a:latin typeface="Times New Roman"/>
                <a:cs typeface="Times New Roman"/>
              </a:rPr>
              <a:t>  </a:t>
            </a:r>
            <a:r>
              <a:rPr sz="1600" spc="-32" dirty="0">
                <a:latin typeface="Times New Roman"/>
                <a:cs typeface="Times New Roman"/>
              </a:rPr>
              <a:t>per </a:t>
            </a:r>
            <a:r>
              <a:rPr sz="1600" spc="-13" dirty="0">
                <a:latin typeface="Times New Roman"/>
                <a:cs typeface="Times New Roman"/>
              </a:rPr>
              <a:t>prescribed</a:t>
            </a:r>
            <a:r>
              <a:rPr sz="1600" spc="-6" dirty="0">
                <a:latin typeface="Times New Roman"/>
                <a:cs typeface="Times New Roman"/>
              </a:rPr>
              <a:t> </a:t>
            </a:r>
            <a:r>
              <a:rPr sz="1600" dirty="0">
                <a:latin typeface="Times New Roman"/>
                <a:cs typeface="Times New Roman"/>
              </a:rPr>
              <a:t>regulations</a:t>
            </a:r>
            <a:r>
              <a:rPr sz="1600" spc="-6" dirty="0">
                <a:latin typeface="Times New Roman"/>
                <a:cs typeface="Times New Roman"/>
              </a:rPr>
              <a:t> </a:t>
            </a:r>
            <a:r>
              <a:rPr sz="1600" spc="-32" dirty="0">
                <a:latin typeface="Times New Roman"/>
                <a:cs typeface="Times New Roman"/>
              </a:rPr>
              <a:t>and</a:t>
            </a:r>
            <a:endParaRPr sz="1600" dirty="0">
              <a:latin typeface="Times New Roman"/>
              <a:cs typeface="Times New Roman"/>
            </a:endParaRPr>
          </a:p>
          <a:p>
            <a:pPr marL="16321">
              <a:spcBef>
                <a:spcPts val="386"/>
              </a:spcBef>
            </a:pPr>
            <a:r>
              <a:rPr sz="1600" dirty="0">
                <a:latin typeface="Times New Roman"/>
                <a:cs typeface="Times New Roman"/>
              </a:rPr>
              <a:t>Multi-</a:t>
            </a:r>
            <a:r>
              <a:rPr sz="1600" spc="-25" dirty="0">
                <a:latin typeface="Times New Roman"/>
                <a:cs typeface="Times New Roman"/>
              </a:rPr>
              <a:t>family</a:t>
            </a:r>
            <a:r>
              <a:rPr sz="1600" spc="-45" dirty="0">
                <a:latin typeface="Times New Roman"/>
                <a:cs typeface="Times New Roman"/>
              </a:rPr>
              <a:t> </a:t>
            </a:r>
            <a:r>
              <a:rPr sz="1600" spc="-13" dirty="0">
                <a:latin typeface="Times New Roman"/>
                <a:cs typeface="Times New Roman"/>
              </a:rPr>
              <a:t>office</a:t>
            </a:r>
            <a:endParaRPr sz="1600" dirty="0">
              <a:latin typeface="Times New Roman"/>
              <a:cs typeface="Times New Roman"/>
            </a:endParaRPr>
          </a:p>
          <a:p>
            <a:pPr marL="16321">
              <a:spcBef>
                <a:spcPts val="386"/>
              </a:spcBef>
            </a:pPr>
            <a:r>
              <a:rPr sz="1600" dirty="0">
                <a:latin typeface="Times New Roman"/>
                <a:cs typeface="Times New Roman"/>
              </a:rPr>
              <a:t>Minimum</a:t>
            </a:r>
            <a:r>
              <a:rPr sz="1600" spc="-71" dirty="0">
                <a:latin typeface="Times New Roman"/>
                <a:cs typeface="Times New Roman"/>
              </a:rPr>
              <a:t> </a:t>
            </a:r>
            <a:r>
              <a:rPr sz="1600" dirty="0">
                <a:latin typeface="Times New Roman"/>
                <a:cs typeface="Times New Roman"/>
              </a:rPr>
              <a:t>ticket</a:t>
            </a:r>
            <a:r>
              <a:rPr sz="1600" spc="-71" dirty="0">
                <a:latin typeface="Times New Roman"/>
                <a:cs typeface="Times New Roman"/>
              </a:rPr>
              <a:t> </a:t>
            </a:r>
            <a:r>
              <a:rPr sz="1600" spc="-38" dirty="0">
                <a:latin typeface="Times New Roman"/>
                <a:cs typeface="Times New Roman"/>
              </a:rPr>
              <a:t>size:</a:t>
            </a:r>
            <a:r>
              <a:rPr sz="1600" spc="-71" dirty="0">
                <a:latin typeface="Times New Roman"/>
                <a:cs typeface="Times New Roman"/>
              </a:rPr>
              <a:t> </a:t>
            </a:r>
            <a:r>
              <a:rPr sz="1600" spc="-45" dirty="0">
                <a:latin typeface="Times New Roman"/>
                <a:cs typeface="Times New Roman"/>
              </a:rPr>
              <a:t>$</a:t>
            </a:r>
            <a:r>
              <a:rPr sz="1600" spc="-64" dirty="0">
                <a:latin typeface="Times New Roman"/>
                <a:cs typeface="Times New Roman"/>
              </a:rPr>
              <a:t> </a:t>
            </a:r>
            <a:r>
              <a:rPr sz="1600" spc="-13" dirty="0">
                <a:latin typeface="Times New Roman"/>
                <a:cs typeface="Times New Roman"/>
              </a:rPr>
              <a:t>150,000</a:t>
            </a:r>
            <a:endParaRPr sz="1600" dirty="0">
              <a:latin typeface="Times New Roman"/>
              <a:cs typeface="Times New Roman"/>
            </a:endParaRPr>
          </a:p>
          <a:p>
            <a:pPr marL="293788" marR="6528">
              <a:lnSpc>
                <a:spcPct val="125000"/>
              </a:lnSpc>
            </a:pPr>
            <a:r>
              <a:rPr sz="1600" dirty="0">
                <a:latin typeface="Times New Roman"/>
                <a:cs typeface="Times New Roman"/>
              </a:rPr>
              <a:t>minimum</a:t>
            </a:r>
            <a:r>
              <a:rPr sz="1600" spc="180" dirty="0">
                <a:latin typeface="Times New Roman"/>
                <a:cs typeface="Times New Roman"/>
              </a:rPr>
              <a:t>  </a:t>
            </a:r>
            <a:r>
              <a:rPr sz="1600" dirty="0">
                <a:latin typeface="Times New Roman"/>
                <a:cs typeface="Times New Roman"/>
              </a:rPr>
              <a:t>investment</a:t>
            </a:r>
            <a:r>
              <a:rPr sz="1600" spc="186" dirty="0">
                <a:latin typeface="Times New Roman"/>
                <a:cs typeface="Times New Roman"/>
              </a:rPr>
              <a:t>  </a:t>
            </a:r>
            <a:r>
              <a:rPr sz="1600" dirty="0">
                <a:latin typeface="Times New Roman"/>
                <a:cs typeface="Times New Roman"/>
              </a:rPr>
              <a:t>threshold</a:t>
            </a:r>
            <a:r>
              <a:rPr sz="1600" spc="180" dirty="0">
                <a:latin typeface="Times New Roman"/>
                <a:cs typeface="Times New Roman"/>
              </a:rPr>
              <a:t>  </a:t>
            </a:r>
            <a:r>
              <a:rPr sz="1600" spc="-25" dirty="0">
                <a:latin typeface="Times New Roman"/>
                <a:cs typeface="Times New Roman"/>
              </a:rPr>
              <a:t>shall </a:t>
            </a:r>
            <a:r>
              <a:rPr sz="1600" dirty="0">
                <a:latin typeface="Times New Roman"/>
                <a:cs typeface="Times New Roman"/>
              </a:rPr>
              <a:t>not</a:t>
            </a:r>
            <a:r>
              <a:rPr sz="1600" spc="-13" dirty="0">
                <a:latin typeface="Times New Roman"/>
                <a:cs typeface="Times New Roman"/>
              </a:rPr>
              <a:t> apply </a:t>
            </a:r>
            <a:r>
              <a:rPr sz="1600" dirty="0">
                <a:latin typeface="Times New Roman"/>
                <a:cs typeface="Times New Roman"/>
              </a:rPr>
              <a:t>to</a:t>
            </a:r>
            <a:r>
              <a:rPr sz="1600" spc="-13" dirty="0">
                <a:latin typeface="Times New Roman"/>
                <a:cs typeface="Times New Roman"/>
              </a:rPr>
              <a:t> </a:t>
            </a:r>
            <a:r>
              <a:rPr sz="1600" dirty="0">
                <a:latin typeface="Times New Roman"/>
                <a:cs typeface="Times New Roman"/>
              </a:rPr>
              <a:t>an</a:t>
            </a:r>
            <a:r>
              <a:rPr sz="1600" spc="-13" dirty="0">
                <a:latin typeface="Times New Roman"/>
                <a:cs typeface="Times New Roman"/>
              </a:rPr>
              <a:t> accredited investor</a:t>
            </a:r>
            <a:endParaRPr sz="1600" dirty="0">
              <a:latin typeface="Times New Roman"/>
              <a:cs typeface="Times New Roman"/>
            </a:endParaRPr>
          </a:p>
        </p:txBody>
      </p:sp>
      <p:sp>
        <p:nvSpPr>
          <p:cNvPr id="26" name="object 26"/>
          <p:cNvSpPr txBox="1"/>
          <p:nvPr/>
        </p:nvSpPr>
        <p:spPr>
          <a:xfrm>
            <a:off x="6825356" y="1812181"/>
            <a:ext cx="4779410" cy="1644490"/>
          </a:xfrm>
          <a:prstGeom prst="rect">
            <a:avLst/>
          </a:prstGeom>
        </p:spPr>
        <p:txBody>
          <a:bodyPr vert="horz" wrap="square" lIns="0" tIns="16321" rIns="0" bIns="0" rtlCol="0">
            <a:spAutoFit/>
          </a:bodyPr>
          <a:lstStyle/>
          <a:p>
            <a:pPr marL="16321" marR="6528" algn="just">
              <a:lnSpc>
                <a:spcPct val="125000"/>
              </a:lnSpc>
              <a:spcBef>
                <a:spcPts val="129"/>
              </a:spcBef>
            </a:pPr>
            <a:r>
              <a:rPr sz="1600" spc="-13" dirty="0">
                <a:latin typeface="Times New Roman"/>
                <a:cs typeface="Times New Roman"/>
              </a:rPr>
              <a:t>Securities/financial</a:t>
            </a:r>
            <a:r>
              <a:rPr sz="1600" spc="32" dirty="0">
                <a:latin typeface="Times New Roman"/>
                <a:cs typeface="Times New Roman"/>
              </a:rPr>
              <a:t> </a:t>
            </a:r>
            <a:r>
              <a:rPr sz="1600" dirty="0">
                <a:latin typeface="Times New Roman"/>
                <a:cs typeface="Times New Roman"/>
              </a:rPr>
              <a:t>products</a:t>
            </a:r>
            <a:r>
              <a:rPr sz="1600" spc="38" dirty="0">
                <a:latin typeface="Times New Roman"/>
                <a:cs typeface="Times New Roman"/>
              </a:rPr>
              <a:t> </a:t>
            </a:r>
            <a:r>
              <a:rPr sz="1600" dirty="0">
                <a:latin typeface="Times New Roman"/>
                <a:cs typeface="Times New Roman"/>
              </a:rPr>
              <a:t>in</a:t>
            </a:r>
            <a:r>
              <a:rPr sz="1600" spc="32" dirty="0">
                <a:latin typeface="Times New Roman"/>
                <a:cs typeface="Times New Roman"/>
              </a:rPr>
              <a:t> </a:t>
            </a:r>
            <a:r>
              <a:rPr sz="1600" spc="-109" dirty="0">
                <a:latin typeface="Times New Roman"/>
                <a:cs typeface="Times New Roman"/>
              </a:rPr>
              <a:t>GIFT</a:t>
            </a:r>
            <a:r>
              <a:rPr sz="1600" spc="38" dirty="0">
                <a:latin typeface="Times New Roman"/>
                <a:cs typeface="Times New Roman"/>
              </a:rPr>
              <a:t> </a:t>
            </a:r>
            <a:r>
              <a:rPr sz="1600" spc="-90" dirty="0">
                <a:latin typeface="Times New Roman"/>
                <a:cs typeface="Times New Roman"/>
              </a:rPr>
              <a:t>IFSC,</a:t>
            </a:r>
            <a:r>
              <a:rPr sz="1600" spc="32" dirty="0">
                <a:latin typeface="Times New Roman"/>
                <a:cs typeface="Times New Roman"/>
              </a:rPr>
              <a:t> </a:t>
            </a:r>
            <a:r>
              <a:rPr sz="1600" dirty="0">
                <a:latin typeface="Times New Roman"/>
                <a:cs typeface="Times New Roman"/>
              </a:rPr>
              <a:t>India</a:t>
            </a:r>
            <a:r>
              <a:rPr sz="1600" spc="38" dirty="0">
                <a:latin typeface="Times New Roman"/>
                <a:cs typeface="Times New Roman"/>
              </a:rPr>
              <a:t> </a:t>
            </a:r>
            <a:r>
              <a:rPr sz="1600" spc="-32" dirty="0">
                <a:latin typeface="Times New Roman"/>
                <a:cs typeface="Times New Roman"/>
              </a:rPr>
              <a:t>or </a:t>
            </a:r>
            <a:r>
              <a:rPr sz="1600" spc="-13" dirty="0">
                <a:latin typeface="Times New Roman"/>
                <a:cs typeface="Times New Roman"/>
              </a:rPr>
              <a:t>foreign</a:t>
            </a:r>
            <a:r>
              <a:rPr sz="1600" spc="-77" dirty="0">
                <a:latin typeface="Times New Roman"/>
                <a:cs typeface="Times New Roman"/>
              </a:rPr>
              <a:t> </a:t>
            </a:r>
            <a:r>
              <a:rPr sz="1600" spc="-13" dirty="0">
                <a:latin typeface="Times New Roman"/>
                <a:cs typeface="Times New Roman"/>
              </a:rPr>
              <a:t>jurisdiction</a:t>
            </a:r>
            <a:endParaRPr sz="1600" dirty="0">
              <a:latin typeface="Times New Roman"/>
              <a:cs typeface="Times New Roman"/>
            </a:endParaRPr>
          </a:p>
          <a:p>
            <a:pPr>
              <a:spcBef>
                <a:spcPts val="1369"/>
              </a:spcBef>
            </a:pPr>
            <a:endParaRPr sz="1600" dirty="0">
              <a:latin typeface="Times New Roman"/>
              <a:cs typeface="Times New Roman"/>
            </a:endParaRPr>
          </a:p>
          <a:p>
            <a:pPr marL="16321" marR="6528" algn="just">
              <a:lnSpc>
                <a:spcPct val="125000"/>
              </a:lnSpc>
            </a:pPr>
            <a:r>
              <a:rPr sz="1600" dirty="0">
                <a:latin typeface="Times New Roman"/>
                <a:cs typeface="Times New Roman"/>
              </a:rPr>
              <a:t>Discretionary</a:t>
            </a:r>
            <a:r>
              <a:rPr sz="1600" spc="262" dirty="0">
                <a:latin typeface="Times New Roman"/>
                <a:cs typeface="Times New Roman"/>
              </a:rPr>
              <a:t> </a:t>
            </a:r>
            <a:r>
              <a:rPr sz="1600" dirty="0">
                <a:latin typeface="Times New Roman"/>
                <a:cs typeface="Times New Roman"/>
              </a:rPr>
              <a:t>PMS:</a:t>
            </a:r>
            <a:r>
              <a:rPr sz="1600" spc="270" dirty="0">
                <a:latin typeface="Times New Roman"/>
                <a:cs typeface="Times New Roman"/>
              </a:rPr>
              <a:t> </a:t>
            </a:r>
            <a:r>
              <a:rPr sz="1600" dirty="0">
                <a:latin typeface="Times New Roman"/>
                <a:cs typeface="Times New Roman"/>
              </a:rPr>
              <a:t>listed/to-be</a:t>
            </a:r>
            <a:r>
              <a:rPr sz="1600" spc="270" dirty="0">
                <a:latin typeface="Times New Roman"/>
                <a:cs typeface="Times New Roman"/>
              </a:rPr>
              <a:t> </a:t>
            </a:r>
            <a:r>
              <a:rPr sz="1600" dirty="0">
                <a:latin typeface="Times New Roman"/>
                <a:cs typeface="Times New Roman"/>
              </a:rPr>
              <a:t>listed</a:t>
            </a:r>
            <a:r>
              <a:rPr sz="1600" spc="270" dirty="0">
                <a:latin typeface="Times New Roman"/>
                <a:cs typeface="Times New Roman"/>
              </a:rPr>
              <a:t> </a:t>
            </a:r>
            <a:r>
              <a:rPr sz="1600" spc="-13" dirty="0">
                <a:latin typeface="Times New Roman"/>
                <a:cs typeface="Times New Roman"/>
              </a:rPr>
              <a:t>securities, </a:t>
            </a:r>
            <a:r>
              <a:rPr sz="1600" dirty="0">
                <a:latin typeface="Times New Roman"/>
                <a:cs typeface="Times New Roman"/>
              </a:rPr>
              <a:t>money</a:t>
            </a:r>
            <a:r>
              <a:rPr sz="1600" spc="327" dirty="0">
                <a:latin typeface="Times New Roman"/>
                <a:cs typeface="Times New Roman"/>
              </a:rPr>
              <a:t> </a:t>
            </a:r>
            <a:r>
              <a:rPr sz="1600" dirty="0">
                <a:latin typeface="Times New Roman"/>
                <a:cs typeface="Times New Roman"/>
              </a:rPr>
              <a:t>market</a:t>
            </a:r>
            <a:r>
              <a:rPr sz="1600" spc="327" dirty="0">
                <a:latin typeface="Times New Roman"/>
                <a:cs typeface="Times New Roman"/>
              </a:rPr>
              <a:t> </a:t>
            </a:r>
            <a:r>
              <a:rPr sz="1600" dirty="0">
                <a:latin typeface="Times New Roman"/>
                <a:cs typeface="Times New Roman"/>
              </a:rPr>
              <a:t>instruments,</a:t>
            </a:r>
            <a:r>
              <a:rPr sz="1600" spc="334" dirty="0">
                <a:latin typeface="Times New Roman"/>
                <a:cs typeface="Times New Roman"/>
              </a:rPr>
              <a:t> </a:t>
            </a:r>
            <a:r>
              <a:rPr sz="1600" dirty="0">
                <a:latin typeface="Times New Roman"/>
                <a:cs typeface="Times New Roman"/>
              </a:rPr>
              <a:t>units</a:t>
            </a:r>
            <a:r>
              <a:rPr sz="1600" spc="327" dirty="0">
                <a:latin typeface="Times New Roman"/>
                <a:cs typeface="Times New Roman"/>
              </a:rPr>
              <a:t> </a:t>
            </a:r>
            <a:r>
              <a:rPr sz="1600" dirty="0">
                <a:latin typeface="Times New Roman"/>
                <a:cs typeface="Times New Roman"/>
              </a:rPr>
              <a:t>of</a:t>
            </a:r>
            <a:r>
              <a:rPr sz="1600" spc="327" dirty="0">
                <a:latin typeface="Times New Roman"/>
                <a:cs typeface="Times New Roman"/>
              </a:rPr>
              <a:t> </a:t>
            </a:r>
            <a:r>
              <a:rPr sz="1600" spc="-13" dirty="0">
                <a:latin typeface="Times New Roman"/>
                <a:cs typeface="Times New Roman"/>
              </a:rPr>
              <a:t>investment scheme</a:t>
            </a:r>
            <a:endParaRPr sz="1600" dirty="0">
              <a:latin typeface="Times New Roman"/>
              <a:cs typeface="Times New Roman"/>
            </a:endParaRPr>
          </a:p>
        </p:txBody>
      </p:sp>
      <p:sp>
        <p:nvSpPr>
          <p:cNvPr id="27" name="object 27"/>
          <p:cNvSpPr txBox="1"/>
          <p:nvPr/>
        </p:nvSpPr>
        <p:spPr>
          <a:xfrm>
            <a:off x="6852703" y="1371729"/>
            <a:ext cx="2396665" cy="33304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Permissible</a:t>
            </a:r>
            <a:r>
              <a:rPr sz="2057" b="1" spc="-52" dirty="0">
                <a:solidFill>
                  <a:srgbClr val="EB8B00"/>
                </a:solidFill>
                <a:latin typeface="Times New Roman"/>
                <a:cs typeface="Times New Roman"/>
              </a:rPr>
              <a:t> </a:t>
            </a:r>
            <a:r>
              <a:rPr sz="2057" b="1" spc="-13" dirty="0">
                <a:solidFill>
                  <a:srgbClr val="EB8B00"/>
                </a:solidFill>
                <a:latin typeface="Times New Roman"/>
                <a:cs typeface="Times New Roman"/>
              </a:rPr>
              <a:t>activities</a:t>
            </a:r>
            <a:endParaRPr sz="2057" dirty="0">
              <a:latin typeface="Times New Roman"/>
              <a:cs typeface="Times New Roman"/>
            </a:endParaRPr>
          </a:p>
        </p:txBody>
      </p:sp>
      <p:sp>
        <p:nvSpPr>
          <p:cNvPr id="28" name="object 28"/>
          <p:cNvSpPr txBox="1"/>
          <p:nvPr/>
        </p:nvSpPr>
        <p:spPr>
          <a:xfrm>
            <a:off x="863645" y="4305000"/>
            <a:ext cx="2699411" cy="333042"/>
          </a:xfrm>
          <a:prstGeom prst="rect">
            <a:avLst/>
          </a:prstGeom>
        </p:spPr>
        <p:txBody>
          <a:bodyPr vert="horz" wrap="square" lIns="0" tIns="16321" rIns="0" bIns="0" rtlCol="0">
            <a:spAutoFit/>
          </a:bodyPr>
          <a:lstStyle/>
          <a:p>
            <a:pPr marL="16321">
              <a:spcBef>
                <a:spcPts val="129"/>
              </a:spcBef>
            </a:pPr>
            <a:r>
              <a:rPr sz="2057" b="1" dirty="0">
                <a:solidFill>
                  <a:srgbClr val="EB8B00"/>
                </a:solidFill>
                <a:latin typeface="Times New Roman"/>
                <a:cs typeface="Times New Roman"/>
              </a:rPr>
              <a:t>Investment</a:t>
            </a:r>
            <a:r>
              <a:rPr sz="2057" b="1" spc="-32" dirty="0">
                <a:solidFill>
                  <a:srgbClr val="EB8B00"/>
                </a:solidFill>
                <a:latin typeface="Times New Roman"/>
                <a:cs typeface="Times New Roman"/>
              </a:rPr>
              <a:t> </a:t>
            </a:r>
            <a:r>
              <a:rPr sz="2057" b="1" spc="-13" dirty="0">
                <a:solidFill>
                  <a:srgbClr val="EB8B00"/>
                </a:solidFill>
                <a:latin typeface="Times New Roman"/>
                <a:cs typeface="Times New Roman"/>
              </a:rPr>
              <a:t>Restrictions</a:t>
            </a:r>
            <a:endParaRPr sz="2057" dirty="0">
              <a:latin typeface="Times New Roman"/>
              <a:cs typeface="Times New Roman"/>
            </a:endParaRPr>
          </a:p>
        </p:txBody>
      </p:sp>
      <p:sp>
        <p:nvSpPr>
          <p:cNvPr id="29" name="object 29"/>
          <p:cNvSpPr txBox="1"/>
          <p:nvPr/>
        </p:nvSpPr>
        <p:spPr>
          <a:xfrm>
            <a:off x="921567" y="4666045"/>
            <a:ext cx="4209346" cy="1159742"/>
          </a:xfrm>
          <a:prstGeom prst="rect">
            <a:avLst/>
          </a:prstGeom>
        </p:spPr>
        <p:txBody>
          <a:bodyPr vert="horz" wrap="square" lIns="0" tIns="16321" rIns="0" bIns="0" rtlCol="0">
            <a:spAutoFit/>
          </a:bodyPr>
          <a:lstStyle/>
          <a:p>
            <a:pPr marL="16321">
              <a:spcBef>
                <a:spcPts val="129"/>
              </a:spcBef>
            </a:pPr>
            <a:r>
              <a:rPr sz="1600" dirty="0">
                <a:latin typeface="Times New Roman"/>
                <a:cs typeface="Times New Roman"/>
              </a:rPr>
              <a:t>Investment</a:t>
            </a:r>
            <a:r>
              <a:rPr sz="1600" spc="-32" dirty="0">
                <a:latin typeface="Times New Roman"/>
                <a:cs typeface="Times New Roman"/>
              </a:rPr>
              <a:t> </a:t>
            </a:r>
            <a:r>
              <a:rPr sz="1600" dirty="0">
                <a:latin typeface="Times New Roman"/>
                <a:cs typeface="Times New Roman"/>
              </a:rPr>
              <a:t>in</a:t>
            </a:r>
            <a:r>
              <a:rPr sz="1600" spc="-25" dirty="0">
                <a:latin typeface="Times New Roman"/>
                <a:cs typeface="Times New Roman"/>
              </a:rPr>
              <a:t> </a:t>
            </a:r>
            <a:r>
              <a:rPr sz="1600" spc="-13" dirty="0">
                <a:latin typeface="Times New Roman"/>
                <a:cs typeface="Times New Roman"/>
              </a:rPr>
              <a:t>derivatives,</a:t>
            </a:r>
            <a:r>
              <a:rPr sz="1600" spc="-25" dirty="0">
                <a:latin typeface="Times New Roman"/>
                <a:cs typeface="Times New Roman"/>
              </a:rPr>
              <a:t> </a:t>
            </a:r>
            <a:r>
              <a:rPr sz="1600" dirty="0">
                <a:latin typeface="Times New Roman"/>
                <a:cs typeface="Times New Roman"/>
              </a:rPr>
              <a:t>with</a:t>
            </a:r>
            <a:r>
              <a:rPr sz="1600" spc="-25" dirty="0">
                <a:latin typeface="Times New Roman"/>
                <a:cs typeface="Times New Roman"/>
              </a:rPr>
              <a:t> </a:t>
            </a:r>
            <a:r>
              <a:rPr sz="1600" spc="-13" dirty="0">
                <a:latin typeface="Times New Roman"/>
                <a:cs typeface="Times New Roman"/>
              </a:rPr>
              <a:t>express</a:t>
            </a:r>
            <a:r>
              <a:rPr sz="1600" spc="-25" dirty="0">
                <a:latin typeface="Times New Roman"/>
                <a:cs typeface="Times New Roman"/>
              </a:rPr>
              <a:t> </a:t>
            </a:r>
            <a:r>
              <a:rPr sz="1600" spc="-13" dirty="0">
                <a:latin typeface="Times New Roman"/>
                <a:cs typeface="Times New Roman"/>
              </a:rPr>
              <a:t>consent</a:t>
            </a:r>
            <a:endParaRPr sz="1600" dirty="0">
              <a:latin typeface="Times New Roman"/>
              <a:cs typeface="Times New Roman"/>
            </a:endParaRPr>
          </a:p>
          <a:p>
            <a:pPr>
              <a:spcBef>
                <a:spcPts val="463"/>
              </a:spcBef>
            </a:pPr>
            <a:endParaRPr sz="1600" dirty="0">
              <a:latin typeface="Times New Roman"/>
              <a:cs typeface="Times New Roman"/>
            </a:endParaRPr>
          </a:p>
          <a:p>
            <a:pPr marL="18768" marR="6528">
              <a:lnSpc>
                <a:spcPct val="125000"/>
              </a:lnSpc>
            </a:pPr>
            <a:r>
              <a:rPr sz="1600" dirty="0">
                <a:latin typeface="Times New Roman"/>
                <a:cs typeface="Times New Roman"/>
              </a:rPr>
              <a:t>Segregation</a:t>
            </a:r>
            <a:r>
              <a:rPr sz="1600" spc="553" dirty="0">
                <a:latin typeface="Times New Roman"/>
                <a:cs typeface="Times New Roman"/>
              </a:rPr>
              <a:t> </a:t>
            </a:r>
            <a:r>
              <a:rPr sz="1600" dirty="0">
                <a:latin typeface="Times New Roman"/>
                <a:cs typeface="Times New Roman"/>
              </a:rPr>
              <a:t>of</a:t>
            </a:r>
            <a:r>
              <a:rPr sz="1600" spc="553" dirty="0">
                <a:latin typeface="Times New Roman"/>
                <a:cs typeface="Times New Roman"/>
              </a:rPr>
              <a:t> </a:t>
            </a:r>
            <a:r>
              <a:rPr sz="1600" dirty="0">
                <a:latin typeface="Times New Roman"/>
                <a:cs typeface="Times New Roman"/>
              </a:rPr>
              <a:t>client’s</a:t>
            </a:r>
            <a:r>
              <a:rPr sz="1600" spc="553" dirty="0">
                <a:latin typeface="Times New Roman"/>
                <a:cs typeface="Times New Roman"/>
              </a:rPr>
              <a:t> </a:t>
            </a:r>
            <a:r>
              <a:rPr sz="1600" dirty="0">
                <a:latin typeface="Times New Roman"/>
                <a:cs typeface="Times New Roman"/>
              </a:rPr>
              <a:t>funds/portfolios</a:t>
            </a:r>
            <a:r>
              <a:rPr sz="1600" spc="553" dirty="0">
                <a:latin typeface="Times New Roman"/>
                <a:cs typeface="Times New Roman"/>
              </a:rPr>
              <a:t> </a:t>
            </a:r>
            <a:r>
              <a:rPr sz="1600" spc="-25" dirty="0">
                <a:latin typeface="Times New Roman"/>
                <a:cs typeface="Times New Roman"/>
              </a:rPr>
              <a:t>from </a:t>
            </a:r>
            <a:r>
              <a:rPr sz="1600" spc="-90" dirty="0">
                <a:latin typeface="Times New Roman"/>
                <a:cs typeface="Times New Roman"/>
              </a:rPr>
              <a:t>FME’s</a:t>
            </a:r>
            <a:r>
              <a:rPr sz="1600" spc="-32" dirty="0">
                <a:latin typeface="Times New Roman"/>
                <a:cs typeface="Times New Roman"/>
              </a:rPr>
              <a:t> </a:t>
            </a:r>
            <a:r>
              <a:rPr sz="1600" spc="-13" dirty="0">
                <a:latin typeface="Times New Roman"/>
                <a:cs typeface="Times New Roman"/>
              </a:rPr>
              <a:t>funds/portfolios</a:t>
            </a:r>
            <a:endParaRPr sz="1600" dirty="0">
              <a:latin typeface="Times New Roman"/>
              <a:cs typeface="Times New Roman"/>
            </a:endParaRPr>
          </a:p>
        </p:txBody>
      </p:sp>
      <p:sp>
        <p:nvSpPr>
          <p:cNvPr id="30" name="object 30"/>
          <p:cNvSpPr txBox="1"/>
          <p:nvPr/>
        </p:nvSpPr>
        <p:spPr>
          <a:xfrm>
            <a:off x="6802017" y="4566891"/>
            <a:ext cx="4793418" cy="1775936"/>
          </a:xfrm>
          <a:prstGeom prst="rect">
            <a:avLst/>
          </a:prstGeom>
        </p:spPr>
        <p:txBody>
          <a:bodyPr vert="horz" wrap="square" lIns="0" tIns="16321" rIns="0" bIns="0" rtlCol="0">
            <a:spAutoFit/>
          </a:bodyPr>
          <a:lstStyle/>
          <a:p>
            <a:pPr marL="16321" marR="6528" algn="just">
              <a:lnSpc>
                <a:spcPct val="125000"/>
              </a:lnSpc>
              <a:spcBef>
                <a:spcPts val="129"/>
              </a:spcBef>
            </a:pPr>
            <a:r>
              <a:rPr sz="1600" dirty="0">
                <a:latin typeface="Times New Roman"/>
                <a:cs typeface="Times New Roman"/>
              </a:rPr>
              <a:t>Dealing</a:t>
            </a:r>
            <a:r>
              <a:rPr sz="1600" spc="558" dirty="0">
                <a:latin typeface="Times New Roman"/>
                <a:cs typeface="Times New Roman"/>
              </a:rPr>
              <a:t> </a:t>
            </a:r>
            <a:r>
              <a:rPr sz="1600" dirty="0">
                <a:latin typeface="Times New Roman"/>
                <a:cs typeface="Times New Roman"/>
              </a:rPr>
              <a:t>with</a:t>
            </a:r>
            <a:r>
              <a:rPr sz="1600" spc="558" dirty="0">
                <a:latin typeface="Times New Roman"/>
                <a:cs typeface="Times New Roman"/>
              </a:rPr>
              <a:t> </a:t>
            </a:r>
            <a:r>
              <a:rPr sz="1600" dirty="0">
                <a:latin typeface="Times New Roman"/>
                <a:cs typeface="Times New Roman"/>
              </a:rPr>
              <a:t>client’s</a:t>
            </a:r>
            <a:r>
              <a:rPr sz="1600" spc="558" dirty="0">
                <a:latin typeface="Times New Roman"/>
                <a:cs typeface="Times New Roman"/>
              </a:rPr>
              <a:t> </a:t>
            </a:r>
            <a:r>
              <a:rPr sz="1600" dirty="0">
                <a:latin typeface="Times New Roman"/>
                <a:cs typeface="Times New Roman"/>
              </a:rPr>
              <a:t>funds</a:t>
            </a:r>
            <a:r>
              <a:rPr sz="1600" spc="565" dirty="0">
                <a:latin typeface="Times New Roman"/>
                <a:cs typeface="Times New Roman"/>
              </a:rPr>
              <a:t> </a:t>
            </a:r>
            <a:r>
              <a:rPr sz="1600" dirty="0">
                <a:latin typeface="Times New Roman"/>
                <a:cs typeface="Times New Roman"/>
              </a:rPr>
              <a:t>aligned</a:t>
            </a:r>
            <a:r>
              <a:rPr sz="1600" spc="558" dirty="0">
                <a:latin typeface="Times New Roman"/>
                <a:cs typeface="Times New Roman"/>
              </a:rPr>
              <a:t> </a:t>
            </a:r>
            <a:r>
              <a:rPr sz="1600" dirty="0">
                <a:latin typeface="Times New Roman"/>
                <a:cs typeface="Times New Roman"/>
              </a:rPr>
              <a:t>with</a:t>
            </a:r>
            <a:r>
              <a:rPr sz="1600" spc="558" dirty="0">
                <a:latin typeface="Times New Roman"/>
                <a:cs typeface="Times New Roman"/>
              </a:rPr>
              <a:t> </a:t>
            </a:r>
            <a:r>
              <a:rPr sz="1600" spc="-32" dirty="0">
                <a:latin typeface="Times New Roman"/>
                <a:cs typeface="Times New Roman"/>
              </a:rPr>
              <a:t>the </a:t>
            </a:r>
            <a:r>
              <a:rPr sz="1600" spc="-13" dirty="0">
                <a:latin typeface="Times New Roman"/>
                <a:cs typeface="Times New Roman"/>
              </a:rPr>
              <a:t>existing</a:t>
            </a:r>
            <a:r>
              <a:rPr sz="1600" spc="-19" dirty="0">
                <a:latin typeface="Times New Roman"/>
                <a:cs typeface="Times New Roman"/>
              </a:rPr>
              <a:t> </a:t>
            </a:r>
            <a:r>
              <a:rPr sz="1600" spc="-13" dirty="0">
                <a:latin typeface="Times New Roman"/>
                <a:cs typeface="Times New Roman"/>
              </a:rPr>
              <a:t>Capital Market</a:t>
            </a:r>
            <a:r>
              <a:rPr sz="1600" spc="-19" dirty="0">
                <a:latin typeface="Times New Roman"/>
                <a:cs typeface="Times New Roman"/>
              </a:rPr>
              <a:t> </a:t>
            </a:r>
            <a:r>
              <a:rPr sz="1600" dirty="0">
                <a:latin typeface="Times New Roman"/>
                <a:cs typeface="Times New Roman"/>
              </a:rPr>
              <a:t>Intermediaries</a:t>
            </a:r>
            <a:r>
              <a:rPr sz="1600" spc="-13" dirty="0">
                <a:latin typeface="Times New Roman"/>
                <a:cs typeface="Times New Roman"/>
              </a:rPr>
              <a:t> Regulations (CMI)</a:t>
            </a:r>
            <a:endParaRPr sz="1600" dirty="0">
              <a:latin typeface="Times New Roman"/>
              <a:cs typeface="Times New Roman"/>
            </a:endParaRPr>
          </a:p>
          <a:p>
            <a:pPr marL="16321" marR="6528" algn="just">
              <a:lnSpc>
                <a:spcPct val="125000"/>
              </a:lnSpc>
              <a:spcBef>
                <a:spcPts val="918"/>
              </a:spcBef>
            </a:pPr>
            <a:r>
              <a:rPr sz="1600" dirty="0">
                <a:latin typeface="Times New Roman"/>
                <a:cs typeface="Times New Roman"/>
              </a:rPr>
              <a:t>Provide</a:t>
            </a:r>
            <a:r>
              <a:rPr sz="1600" spc="250" dirty="0">
                <a:latin typeface="Times New Roman"/>
                <a:cs typeface="Times New Roman"/>
              </a:rPr>
              <a:t> </a:t>
            </a:r>
            <a:r>
              <a:rPr sz="1600" dirty="0">
                <a:latin typeface="Times New Roman"/>
                <a:cs typeface="Times New Roman"/>
              </a:rPr>
              <a:t>advisory</a:t>
            </a:r>
            <a:r>
              <a:rPr sz="1600" spc="257" dirty="0">
                <a:latin typeface="Times New Roman"/>
                <a:cs typeface="Times New Roman"/>
              </a:rPr>
              <a:t> </a:t>
            </a:r>
            <a:r>
              <a:rPr sz="1600" dirty="0">
                <a:latin typeface="Times New Roman"/>
                <a:cs typeface="Times New Roman"/>
              </a:rPr>
              <a:t>services</a:t>
            </a:r>
            <a:r>
              <a:rPr sz="1600" spc="257" dirty="0">
                <a:latin typeface="Times New Roman"/>
                <a:cs typeface="Times New Roman"/>
              </a:rPr>
              <a:t> </a:t>
            </a:r>
            <a:r>
              <a:rPr sz="1600" dirty="0">
                <a:latin typeface="Times New Roman"/>
                <a:cs typeface="Times New Roman"/>
              </a:rPr>
              <a:t>subject</a:t>
            </a:r>
            <a:r>
              <a:rPr sz="1600" spc="250" dirty="0">
                <a:latin typeface="Times New Roman"/>
                <a:cs typeface="Times New Roman"/>
              </a:rPr>
              <a:t> </a:t>
            </a:r>
            <a:r>
              <a:rPr sz="1600" dirty="0">
                <a:latin typeface="Times New Roman"/>
                <a:cs typeface="Times New Roman"/>
              </a:rPr>
              <a:t>to</a:t>
            </a:r>
            <a:r>
              <a:rPr sz="1600" spc="257" dirty="0">
                <a:latin typeface="Times New Roman"/>
                <a:cs typeface="Times New Roman"/>
              </a:rPr>
              <a:t> </a:t>
            </a:r>
            <a:r>
              <a:rPr sz="1600" spc="-13" dirty="0">
                <a:latin typeface="Times New Roman"/>
                <a:cs typeface="Times New Roman"/>
              </a:rPr>
              <a:t>compliance </a:t>
            </a:r>
            <a:r>
              <a:rPr sz="1600" dirty="0">
                <a:latin typeface="Times New Roman"/>
                <a:cs typeface="Times New Roman"/>
              </a:rPr>
              <a:t>with</a:t>
            </a:r>
            <a:r>
              <a:rPr sz="1600" spc="13" dirty="0">
                <a:latin typeface="Times New Roman"/>
                <a:cs typeface="Times New Roman"/>
              </a:rPr>
              <a:t> </a:t>
            </a:r>
            <a:r>
              <a:rPr sz="1600" spc="-32" dirty="0">
                <a:latin typeface="Times New Roman"/>
                <a:cs typeface="Times New Roman"/>
              </a:rPr>
              <a:t>CMI</a:t>
            </a:r>
            <a:endParaRPr sz="1600" dirty="0">
              <a:latin typeface="Times New Roman"/>
              <a:cs typeface="Times New Roman"/>
            </a:endParaRPr>
          </a:p>
          <a:p>
            <a:pPr marL="16321" algn="just">
              <a:spcBef>
                <a:spcPts val="1323"/>
              </a:spcBef>
            </a:pPr>
            <a:r>
              <a:rPr sz="1600" spc="-13" dirty="0">
                <a:latin typeface="Times New Roman"/>
                <a:cs typeface="Times New Roman"/>
              </a:rPr>
              <a:t>Taxation</a:t>
            </a:r>
            <a:r>
              <a:rPr sz="1600" spc="-25" dirty="0">
                <a:latin typeface="Times New Roman"/>
                <a:cs typeface="Times New Roman"/>
              </a:rPr>
              <a:t> </a:t>
            </a:r>
            <a:r>
              <a:rPr sz="1600" spc="-13" dirty="0">
                <a:latin typeface="Times New Roman"/>
                <a:cs typeface="Times New Roman"/>
              </a:rPr>
              <a:t>exemption,</a:t>
            </a:r>
            <a:r>
              <a:rPr sz="1600" spc="-25" dirty="0">
                <a:latin typeface="Times New Roman"/>
                <a:cs typeface="Times New Roman"/>
              </a:rPr>
              <a:t> Section</a:t>
            </a:r>
            <a:r>
              <a:rPr sz="1600" spc="-19" dirty="0">
                <a:latin typeface="Times New Roman"/>
                <a:cs typeface="Times New Roman"/>
              </a:rPr>
              <a:t> </a:t>
            </a:r>
            <a:r>
              <a:rPr sz="1600" spc="-38" dirty="0">
                <a:latin typeface="Times New Roman"/>
                <a:cs typeface="Times New Roman"/>
              </a:rPr>
              <a:t>10(4F)</a:t>
            </a:r>
            <a:r>
              <a:rPr sz="1600" spc="-25" dirty="0">
                <a:latin typeface="Times New Roman"/>
                <a:cs typeface="Times New Roman"/>
              </a:rPr>
              <a:t> </a:t>
            </a:r>
            <a:r>
              <a:rPr sz="1600" spc="-13" dirty="0">
                <a:latin typeface="Times New Roman"/>
                <a:cs typeface="Times New Roman"/>
              </a:rPr>
              <a:t>is</a:t>
            </a:r>
            <a:r>
              <a:rPr sz="1600" spc="-19" dirty="0">
                <a:latin typeface="Times New Roman"/>
                <a:cs typeface="Times New Roman"/>
              </a:rPr>
              <a:t> </a:t>
            </a:r>
            <a:r>
              <a:rPr sz="1600" spc="-13" dirty="0">
                <a:latin typeface="Times New Roman"/>
                <a:cs typeface="Times New Roman"/>
              </a:rPr>
              <a:t>applicable</a:t>
            </a:r>
            <a:endParaRPr sz="1600" dirty="0">
              <a:latin typeface="Times New Roman"/>
              <a:cs typeface="Times New Roman"/>
            </a:endParaRPr>
          </a:p>
        </p:txBody>
      </p:sp>
      <p:sp>
        <p:nvSpPr>
          <p:cNvPr id="31" name="object 31"/>
          <p:cNvSpPr txBox="1"/>
          <p:nvPr/>
        </p:nvSpPr>
        <p:spPr>
          <a:xfrm>
            <a:off x="6825355" y="4150264"/>
            <a:ext cx="790728" cy="33304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Others</a:t>
            </a:r>
            <a:endParaRPr sz="2057" dirty="0">
              <a:latin typeface="Times New Roman"/>
              <a:cs typeface="Times New Roman"/>
            </a:endParaRPr>
          </a:p>
        </p:txBody>
      </p:sp>
      <p:sp>
        <p:nvSpPr>
          <p:cNvPr id="16" name="TextBox 15">
            <a:extLst>
              <a:ext uri="{FF2B5EF4-FFF2-40B4-BE49-F238E27FC236}">
                <a16:creationId xmlns:a16="http://schemas.microsoft.com/office/drawing/2014/main" id="{9E1CCCDE-9714-7555-2B5A-EC898EEF1372}"/>
              </a:ext>
            </a:extLst>
          </p:cNvPr>
          <p:cNvSpPr txBox="1"/>
          <p:nvPr/>
        </p:nvSpPr>
        <p:spPr>
          <a:xfrm>
            <a:off x="3818908" y="879049"/>
            <a:ext cx="4261250" cy="400110"/>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Portfolio Management Services</a:t>
            </a:r>
            <a:endParaRPr lang="en-IN" sz="2000" b="1" dirty="0">
              <a:latin typeface="Times New Roman" panose="02020603050405020304" pitchFamily="18" charset="0"/>
              <a:cs typeface="Times New Roman" panose="02020603050405020304" pitchFamily="18" charset="0"/>
            </a:endParaRPr>
          </a:p>
        </p:txBody>
      </p:sp>
      <p:sp>
        <p:nvSpPr>
          <p:cNvPr id="2" name="Date Placeholder 1">
            <a:extLst>
              <a:ext uri="{FF2B5EF4-FFF2-40B4-BE49-F238E27FC236}">
                <a16:creationId xmlns:a16="http://schemas.microsoft.com/office/drawing/2014/main" id="{0DEA5962-9F4E-9192-D701-BF0B41BA1CF9}"/>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BBF33355-A025-8BCD-D344-0E46D42019DA}"/>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A4518ADA-4AD4-E69E-7934-9429DE9C67B2}"/>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57</a:t>
            </a:fld>
            <a:endParaRPr lang="en-US" altLang="en-US" dirty="0">
              <a:solidFill>
                <a:srgbClr val="000000"/>
              </a:solidFill>
            </a:endParaRPr>
          </a:p>
        </p:txBody>
      </p:sp>
    </p:spTree>
    <p:extLst>
      <p:ext uri="{BB962C8B-B14F-4D97-AF65-F5344CB8AC3E}">
        <p14:creationId xmlns:p14="http://schemas.microsoft.com/office/powerpoint/2010/main" val="32452819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txBox="1"/>
          <p:nvPr/>
        </p:nvSpPr>
        <p:spPr>
          <a:xfrm>
            <a:off x="1387376" y="157079"/>
            <a:ext cx="6484951" cy="397864"/>
          </a:xfrm>
          <a:prstGeom prst="rect">
            <a:avLst/>
          </a:prstGeom>
        </p:spPr>
        <p:txBody>
          <a:bodyPr vert="horz" wrap="square" lIns="0" tIns="22033" rIns="0" bIns="0" rtlCol="0">
            <a:spAutoFit/>
          </a:bodyPr>
          <a:lstStyle/>
          <a:p>
            <a:pPr marL="16321">
              <a:spcBef>
                <a:spcPts val="173"/>
              </a:spcBef>
            </a:pPr>
            <a:r>
              <a:rPr sz="2441" b="1" spc="-38" dirty="0">
                <a:solidFill>
                  <a:srgbClr val="113475"/>
                </a:solidFill>
                <a:latin typeface="Times New Roman"/>
                <a:cs typeface="Times New Roman"/>
              </a:rPr>
              <a:t>Fund </a:t>
            </a:r>
            <a:r>
              <a:rPr sz="2441" b="1" dirty="0">
                <a:solidFill>
                  <a:srgbClr val="113475"/>
                </a:solidFill>
                <a:latin typeface="Times New Roman"/>
                <a:cs typeface="Times New Roman"/>
              </a:rPr>
              <a:t>Management</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Entities</a:t>
            </a:r>
            <a:r>
              <a:rPr sz="2441" b="1" spc="-38" dirty="0">
                <a:solidFill>
                  <a:srgbClr val="113475"/>
                </a:solidFill>
                <a:latin typeface="Times New Roman"/>
                <a:cs typeface="Times New Roman"/>
              </a:rPr>
              <a:t> </a:t>
            </a:r>
            <a:r>
              <a:rPr sz="2441" b="1" spc="-52" dirty="0">
                <a:solidFill>
                  <a:srgbClr val="113475"/>
                </a:solidFill>
                <a:latin typeface="Times New Roman"/>
                <a:cs typeface="Times New Roman"/>
              </a:rPr>
              <a:t>(FMEs)</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32"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8" dirty="0">
                <a:solidFill>
                  <a:srgbClr val="113475"/>
                </a:solidFill>
                <a:latin typeface="Times New Roman"/>
                <a:cs typeface="Times New Roman"/>
              </a:rPr>
              <a:t> </a:t>
            </a:r>
            <a:r>
              <a:rPr sz="2441" b="1" spc="-58" dirty="0">
                <a:solidFill>
                  <a:srgbClr val="113475"/>
                </a:solidFill>
                <a:latin typeface="Times New Roman"/>
                <a:cs typeface="Times New Roman"/>
              </a:rPr>
              <a:t>IFSC</a:t>
            </a:r>
            <a:endParaRPr sz="2441" dirty="0">
              <a:latin typeface="Times New Roman"/>
              <a:cs typeface="Times New Roman"/>
            </a:endParaRPr>
          </a:p>
        </p:txBody>
      </p:sp>
      <p:sp>
        <p:nvSpPr>
          <p:cNvPr id="16" name="object 16"/>
          <p:cNvSpPr txBox="1"/>
          <p:nvPr/>
        </p:nvSpPr>
        <p:spPr>
          <a:xfrm>
            <a:off x="4720590" y="759068"/>
            <a:ext cx="2750820" cy="333042"/>
          </a:xfrm>
          <a:prstGeom prst="rect">
            <a:avLst/>
          </a:prstGeom>
        </p:spPr>
        <p:txBody>
          <a:bodyPr vert="horz" wrap="square" lIns="0" tIns="16321" rIns="0" bIns="0" rtlCol="0">
            <a:spAutoFit/>
          </a:bodyPr>
          <a:lstStyle/>
          <a:p>
            <a:pPr marL="16321">
              <a:spcBef>
                <a:spcPts val="129"/>
              </a:spcBef>
            </a:pPr>
            <a:r>
              <a:rPr sz="2057" b="1" spc="-45" dirty="0">
                <a:solidFill>
                  <a:schemeClr val="accent4"/>
                </a:solidFill>
                <a:latin typeface="Times New Roman"/>
                <a:cs typeface="Times New Roman"/>
              </a:rPr>
              <a:t>Family </a:t>
            </a:r>
            <a:r>
              <a:rPr sz="2057" b="1" dirty="0">
                <a:solidFill>
                  <a:schemeClr val="accent4"/>
                </a:solidFill>
                <a:latin typeface="Times New Roman"/>
                <a:cs typeface="Times New Roman"/>
              </a:rPr>
              <a:t>Investment</a:t>
            </a:r>
            <a:r>
              <a:rPr sz="2057" b="1" spc="-45" dirty="0">
                <a:solidFill>
                  <a:schemeClr val="accent4"/>
                </a:solidFill>
                <a:latin typeface="Times New Roman"/>
                <a:cs typeface="Times New Roman"/>
              </a:rPr>
              <a:t> </a:t>
            </a:r>
            <a:r>
              <a:rPr sz="2057" b="1" spc="-25" dirty="0">
                <a:solidFill>
                  <a:schemeClr val="accent4"/>
                </a:solidFill>
                <a:latin typeface="Times New Roman"/>
                <a:cs typeface="Times New Roman"/>
              </a:rPr>
              <a:t>Fund</a:t>
            </a:r>
            <a:endParaRPr sz="2057" dirty="0">
              <a:solidFill>
                <a:schemeClr val="accent4"/>
              </a:solidFill>
              <a:latin typeface="Times New Roman"/>
              <a:cs typeface="Times New Roman"/>
            </a:endParaRPr>
          </a:p>
        </p:txBody>
      </p:sp>
      <p:sp>
        <p:nvSpPr>
          <p:cNvPr id="17" name="object 17"/>
          <p:cNvSpPr txBox="1"/>
          <p:nvPr/>
        </p:nvSpPr>
        <p:spPr>
          <a:xfrm>
            <a:off x="1008365" y="1772808"/>
            <a:ext cx="4552679" cy="3991286"/>
          </a:xfrm>
          <a:prstGeom prst="rect">
            <a:avLst/>
          </a:prstGeom>
        </p:spPr>
        <p:txBody>
          <a:bodyPr vert="horz" wrap="square" lIns="0" tIns="16321" rIns="0" bIns="0" rtlCol="0">
            <a:spAutoFit/>
          </a:bodyPr>
          <a:lstStyle/>
          <a:p>
            <a:pPr marL="302071" marR="6528" indent="-285750">
              <a:lnSpc>
                <a:spcPct val="125000"/>
              </a:lnSpc>
              <a:spcBef>
                <a:spcPts val="129"/>
              </a:spcBef>
              <a:buFont typeface="Arial" panose="020B0604020202020204" pitchFamily="34" charset="0"/>
              <a:buChar char="•"/>
            </a:pPr>
            <a:r>
              <a:rPr sz="1600" spc="-13" dirty="0">
                <a:latin typeface="Times New Roman"/>
                <a:cs typeface="Times New Roman"/>
              </a:rPr>
              <a:t>Set-</a:t>
            </a:r>
            <a:r>
              <a:rPr sz="1600" dirty="0">
                <a:latin typeface="Times New Roman"/>
                <a:cs typeface="Times New Roman"/>
              </a:rPr>
              <a:t>up</a:t>
            </a:r>
            <a:r>
              <a:rPr sz="1600" spc="257" dirty="0">
                <a:latin typeface="Times New Roman"/>
                <a:cs typeface="Times New Roman"/>
              </a:rPr>
              <a:t>  </a:t>
            </a:r>
            <a:r>
              <a:rPr sz="1600" dirty="0">
                <a:latin typeface="Times New Roman"/>
                <a:cs typeface="Times New Roman"/>
              </a:rPr>
              <a:t>in</a:t>
            </a:r>
            <a:r>
              <a:rPr sz="1600" spc="257" dirty="0">
                <a:latin typeface="Times New Roman"/>
                <a:cs typeface="Times New Roman"/>
              </a:rPr>
              <a:t>  </a:t>
            </a:r>
            <a:r>
              <a:rPr sz="1600" dirty="0">
                <a:latin typeface="Times New Roman"/>
                <a:cs typeface="Times New Roman"/>
              </a:rPr>
              <a:t>form</a:t>
            </a:r>
            <a:r>
              <a:rPr sz="1600" spc="257" dirty="0">
                <a:latin typeface="Times New Roman"/>
                <a:cs typeface="Times New Roman"/>
              </a:rPr>
              <a:t>  </a:t>
            </a:r>
            <a:r>
              <a:rPr sz="1600" dirty="0">
                <a:latin typeface="Times New Roman"/>
                <a:cs typeface="Times New Roman"/>
              </a:rPr>
              <a:t>of</a:t>
            </a:r>
            <a:r>
              <a:rPr sz="1600" spc="257" dirty="0">
                <a:latin typeface="Times New Roman"/>
                <a:cs typeface="Times New Roman"/>
              </a:rPr>
              <a:t>  </a:t>
            </a:r>
            <a:r>
              <a:rPr sz="1600" dirty="0">
                <a:latin typeface="Times New Roman"/>
                <a:cs typeface="Times New Roman"/>
              </a:rPr>
              <a:t>a</a:t>
            </a:r>
            <a:r>
              <a:rPr sz="1600" spc="262" dirty="0">
                <a:latin typeface="Times New Roman"/>
                <a:cs typeface="Times New Roman"/>
              </a:rPr>
              <a:t>  </a:t>
            </a:r>
            <a:r>
              <a:rPr sz="1600" dirty="0">
                <a:latin typeface="Times New Roman"/>
                <a:cs typeface="Times New Roman"/>
              </a:rPr>
              <a:t>Company,</a:t>
            </a:r>
            <a:r>
              <a:rPr sz="1600" spc="257" dirty="0">
                <a:latin typeface="Times New Roman"/>
                <a:cs typeface="Times New Roman"/>
              </a:rPr>
              <a:t>  </a:t>
            </a:r>
            <a:r>
              <a:rPr sz="1600" dirty="0">
                <a:latin typeface="Times New Roman"/>
                <a:cs typeface="Times New Roman"/>
              </a:rPr>
              <a:t>LLP</a:t>
            </a:r>
            <a:r>
              <a:rPr sz="1600" spc="257" dirty="0">
                <a:latin typeface="Times New Roman"/>
                <a:cs typeface="Times New Roman"/>
              </a:rPr>
              <a:t>  </a:t>
            </a:r>
            <a:r>
              <a:rPr sz="1600" spc="-32" dirty="0">
                <a:latin typeface="Times New Roman"/>
                <a:cs typeface="Times New Roman"/>
              </a:rPr>
              <a:t>or </a:t>
            </a:r>
            <a:r>
              <a:rPr sz="1600" dirty="0">
                <a:latin typeface="Times New Roman"/>
                <a:cs typeface="Times New Roman"/>
              </a:rPr>
              <a:t>Contributory</a:t>
            </a:r>
            <a:r>
              <a:rPr sz="1600" spc="-32" dirty="0">
                <a:latin typeface="Times New Roman"/>
                <a:cs typeface="Times New Roman"/>
              </a:rPr>
              <a:t> </a:t>
            </a:r>
            <a:r>
              <a:rPr sz="1600" spc="-13" dirty="0">
                <a:latin typeface="Times New Roman"/>
                <a:cs typeface="Times New Roman"/>
              </a:rPr>
              <a:t>Trust</a:t>
            </a:r>
            <a:endParaRPr lang="en-US" sz="1600" spc="-13" dirty="0">
              <a:latin typeface="Times New Roman"/>
              <a:cs typeface="Times New Roman"/>
            </a:endParaRPr>
          </a:p>
          <a:p>
            <a:pPr marL="302071" indent="-285750" algn="just">
              <a:spcBef>
                <a:spcPts val="514"/>
              </a:spcBef>
              <a:buFont typeface="Arial" panose="020B0604020202020204" pitchFamily="34" charset="0"/>
              <a:buChar char="•"/>
            </a:pPr>
            <a:r>
              <a:rPr lang="en-US" sz="1600" spc="-32" dirty="0">
                <a:latin typeface="Times New Roman"/>
                <a:cs typeface="Times New Roman"/>
              </a:rPr>
              <a:t>For</a:t>
            </a:r>
            <a:r>
              <a:rPr lang="en-US" sz="1600" spc="-52" dirty="0">
                <a:latin typeface="Times New Roman"/>
                <a:cs typeface="Times New Roman"/>
              </a:rPr>
              <a:t> </a:t>
            </a:r>
            <a:r>
              <a:rPr lang="en-US" sz="1600" dirty="0">
                <a:latin typeface="Times New Roman"/>
                <a:cs typeface="Times New Roman"/>
              </a:rPr>
              <a:t>Contributory</a:t>
            </a:r>
            <a:r>
              <a:rPr lang="en-US" sz="1600" spc="-45" dirty="0">
                <a:latin typeface="Times New Roman"/>
                <a:cs typeface="Times New Roman"/>
              </a:rPr>
              <a:t> </a:t>
            </a:r>
            <a:r>
              <a:rPr lang="en-US" sz="1600" spc="-13" dirty="0">
                <a:latin typeface="Times New Roman"/>
                <a:cs typeface="Times New Roman"/>
              </a:rPr>
              <a:t>Trusts-</a:t>
            </a:r>
            <a:endParaRPr lang="en-US" sz="1600" dirty="0">
              <a:latin typeface="Times New Roman"/>
              <a:cs typeface="Times New Roman"/>
            </a:endParaRPr>
          </a:p>
          <a:p>
            <a:pPr marL="578721" marR="6528" indent="-285750" algn="just">
              <a:lnSpc>
                <a:spcPct val="125000"/>
              </a:lnSpc>
              <a:buFont typeface="Arial" panose="020B0604020202020204" pitchFamily="34" charset="0"/>
              <a:buChar char="•"/>
            </a:pPr>
            <a:r>
              <a:rPr lang="en-US" sz="1600" dirty="0">
                <a:latin typeface="Times New Roman"/>
                <a:cs typeface="Times New Roman"/>
              </a:rPr>
              <a:t>the</a:t>
            </a:r>
            <a:r>
              <a:rPr lang="en-US" sz="1600" spc="186" dirty="0">
                <a:latin typeface="Times New Roman"/>
                <a:cs typeface="Times New Roman"/>
              </a:rPr>
              <a:t>  </a:t>
            </a:r>
            <a:r>
              <a:rPr lang="en-US" sz="1600" dirty="0">
                <a:latin typeface="Times New Roman"/>
                <a:cs typeface="Times New Roman"/>
              </a:rPr>
              <a:t>beneficiaries</a:t>
            </a:r>
            <a:r>
              <a:rPr lang="en-US" sz="1600" spc="192" dirty="0">
                <a:latin typeface="Times New Roman"/>
                <a:cs typeface="Times New Roman"/>
              </a:rPr>
              <a:t>  </a:t>
            </a:r>
            <a:r>
              <a:rPr lang="en-US" sz="1600" dirty="0">
                <a:latin typeface="Times New Roman"/>
                <a:cs typeface="Times New Roman"/>
              </a:rPr>
              <a:t>should</a:t>
            </a:r>
            <a:r>
              <a:rPr lang="en-US" sz="1600" spc="192" dirty="0">
                <a:latin typeface="Times New Roman"/>
                <a:cs typeface="Times New Roman"/>
              </a:rPr>
              <a:t>  </a:t>
            </a:r>
            <a:r>
              <a:rPr lang="en-US" sz="1600" dirty="0">
                <a:latin typeface="Times New Roman"/>
                <a:cs typeface="Times New Roman"/>
              </a:rPr>
              <a:t>be</a:t>
            </a:r>
            <a:r>
              <a:rPr lang="en-US" sz="1600" spc="192" dirty="0">
                <a:latin typeface="Times New Roman"/>
                <a:cs typeface="Times New Roman"/>
              </a:rPr>
              <a:t>  </a:t>
            </a:r>
            <a:r>
              <a:rPr lang="en-US" sz="1600" spc="-13" dirty="0">
                <a:latin typeface="Times New Roman"/>
                <a:cs typeface="Times New Roman"/>
              </a:rPr>
              <a:t>identifiable, </a:t>
            </a:r>
            <a:r>
              <a:rPr lang="en-US" sz="1600" dirty="0">
                <a:latin typeface="Times New Roman"/>
                <a:cs typeface="Times New Roman"/>
              </a:rPr>
              <a:t>though</a:t>
            </a:r>
            <a:r>
              <a:rPr lang="en-US" sz="1600" spc="225" dirty="0">
                <a:latin typeface="Times New Roman"/>
                <a:cs typeface="Times New Roman"/>
              </a:rPr>
              <a:t> </a:t>
            </a:r>
            <a:r>
              <a:rPr lang="en-US" sz="1600" dirty="0">
                <a:latin typeface="Times New Roman"/>
                <a:cs typeface="Times New Roman"/>
              </a:rPr>
              <a:t>not</a:t>
            </a:r>
            <a:r>
              <a:rPr lang="en-US" sz="1600" spc="231" dirty="0">
                <a:latin typeface="Times New Roman"/>
                <a:cs typeface="Times New Roman"/>
              </a:rPr>
              <a:t> </a:t>
            </a:r>
            <a:r>
              <a:rPr lang="en-US" sz="1600" spc="-13" dirty="0">
                <a:latin typeface="Times New Roman"/>
                <a:cs typeface="Times New Roman"/>
              </a:rPr>
              <a:t>specifically</a:t>
            </a:r>
            <a:r>
              <a:rPr lang="en-US" sz="1600" spc="231" dirty="0">
                <a:latin typeface="Times New Roman"/>
                <a:cs typeface="Times New Roman"/>
              </a:rPr>
              <a:t> </a:t>
            </a:r>
            <a:r>
              <a:rPr lang="en-US" sz="1600" dirty="0">
                <a:latin typeface="Times New Roman"/>
                <a:cs typeface="Times New Roman"/>
              </a:rPr>
              <a:t>named</a:t>
            </a:r>
            <a:r>
              <a:rPr lang="en-US" sz="1600" spc="231" dirty="0">
                <a:latin typeface="Times New Roman"/>
                <a:cs typeface="Times New Roman"/>
              </a:rPr>
              <a:t> </a:t>
            </a:r>
            <a:r>
              <a:rPr lang="en-US" sz="1600" dirty="0">
                <a:latin typeface="Times New Roman"/>
                <a:cs typeface="Times New Roman"/>
              </a:rPr>
              <a:t>in</a:t>
            </a:r>
            <a:r>
              <a:rPr lang="en-US" sz="1600" spc="231" dirty="0">
                <a:latin typeface="Times New Roman"/>
                <a:cs typeface="Times New Roman"/>
              </a:rPr>
              <a:t> </a:t>
            </a:r>
            <a:r>
              <a:rPr lang="en-US" sz="1600" dirty="0">
                <a:latin typeface="Times New Roman"/>
                <a:cs typeface="Times New Roman"/>
              </a:rPr>
              <a:t>the</a:t>
            </a:r>
            <a:r>
              <a:rPr lang="en-US" sz="1600" spc="231" dirty="0">
                <a:latin typeface="Times New Roman"/>
                <a:cs typeface="Times New Roman"/>
              </a:rPr>
              <a:t> </a:t>
            </a:r>
            <a:r>
              <a:rPr lang="en-US" sz="1600" spc="-25" dirty="0">
                <a:latin typeface="Times New Roman"/>
                <a:cs typeface="Times New Roman"/>
              </a:rPr>
              <a:t>Trust deed</a:t>
            </a:r>
            <a:endParaRPr lang="en-US" sz="1600" dirty="0">
              <a:latin typeface="Times New Roman"/>
              <a:cs typeface="Times New Roman"/>
            </a:endParaRPr>
          </a:p>
          <a:p>
            <a:pPr marL="578721" marR="6528" indent="-285750" algn="just">
              <a:lnSpc>
                <a:spcPct val="125000"/>
              </a:lnSpc>
              <a:buFont typeface="Arial" panose="020B0604020202020204" pitchFamily="34" charset="0"/>
              <a:buChar char="•"/>
            </a:pPr>
            <a:r>
              <a:rPr lang="en-US" sz="1600" dirty="0">
                <a:latin typeface="Times New Roman"/>
                <a:cs typeface="Times New Roman"/>
              </a:rPr>
              <a:t>the</a:t>
            </a:r>
            <a:r>
              <a:rPr lang="en-US" sz="1600" spc="482" dirty="0">
                <a:latin typeface="Times New Roman"/>
                <a:cs typeface="Times New Roman"/>
              </a:rPr>
              <a:t> </a:t>
            </a:r>
            <a:r>
              <a:rPr lang="en-US" sz="1600" dirty="0">
                <a:latin typeface="Times New Roman"/>
                <a:cs typeface="Times New Roman"/>
              </a:rPr>
              <a:t>share</a:t>
            </a:r>
            <a:r>
              <a:rPr lang="en-US" sz="1600" spc="482" dirty="0">
                <a:latin typeface="Times New Roman"/>
                <a:cs typeface="Times New Roman"/>
              </a:rPr>
              <a:t> </a:t>
            </a:r>
            <a:r>
              <a:rPr lang="en-US" sz="1600" dirty="0">
                <a:latin typeface="Times New Roman"/>
                <a:cs typeface="Times New Roman"/>
              </a:rPr>
              <a:t>of</a:t>
            </a:r>
            <a:r>
              <a:rPr lang="en-US" sz="1600" spc="482" dirty="0">
                <a:latin typeface="Times New Roman"/>
                <a:cs typeface="Times New Roman"/>
              </a:rPr>
              <a:t> </a:t>
            </a:r>
            <a:r>
              <a:rPr lang="en-US" sz="1600" dirty="0">
                <a:latin typeface="Times New Roman"/>
                <a:cs typeface="Times New Roman"/>
              </a:rPr>
              <a:t>each</a:t>
            </a:r>
            <a:r>
              <a:rPr lang="en-US" sz="1600" spc="482" dirty="0">
                <a:latin typeface="Times New Roman"/>
                <a:cs typeface="Times New Roman"/>
              </a:rPr>
              <a:t> </a:t>
            </a:r>
            <a:r>
              <a:rPr lang="en-US" sz="1600" dirty="0">
                <a:latin typeface="Times New Roman"/>
                <a:cs typeface="Times New Roman"/>
              </a:rPr>
              <a:t>beneficiary</a:t>
            </a:r>
            <a:r>
              <a:rPr lang="en-US" sz="1600" spc="482" dirty="0">
                <a:latin typeface="Times New Roman"/>
                <a:cs typeface="Times New Roman"/>
              </a:rPr>
              <a:t> </a:t>
            </a:r>
            <a:r>
              <a:rPr lang="en-US" sz="1600" dirty="0">
                <a:latin typeface="Times New Roman"/>
                <a:cs typeface="Times New Roman"/>
              </a:rPr>
              <a:t>should</a:t>
            </a:r>
            <a:r>
              <a:rPr lang="en-US" sz="1600" spc="488" dirty="0">
                <a:latin typeface="Times New Roman"/>
                <a:cs typeface="Times New Roman"/>
              </a:rPr>
              <a:t> </a:t>
            </a:r>
            <a:r>
              <a:rPr lang="en-US" sz="1600" spc="-32" dirty="0">
                <a:latin typeface="Times New Roman"/>
                <a:cs typeface="Times New Roman"/>
              </a:rPr>
              <a:t>be </a:t>
            </a:r>
            <a:r>
              <a:rPr lang="en-US" sz="1600" spc="-13" dirty="0">
                <a:latin typeface="Times New Roman"/>
                <a:cs typeface="Times New Roman"/>
              </a:rPr>
              <a:t>capable</a:t>
            </a:r>
            <a:r>
              <a:rPr lang="en-US" sz="1600" spc="-52" dirty="0">
                <a:latin typeface="Times New Roman"/>
                <a:cs typeface="Times New Roman"/>
              </a:rPr>
              <a:t> </a:t>
            </a:r>
            <a:r>
              <a:rPr lang="en-US" sz="1600" spc="-45" dirty="0">
                <a:latin typeface="Times New Roman"/>
                <a:cs typeface="Times New Roman"/>
              </a:rPr>
              <a:t>of</a:t>
            </a:r>
            <a:r>
              <a:rPr lang="en-US" sz="1600" spc="-52" dirty="0">
                <a:latin typeface="Times New Roman"/>
                <a:cs typeface="Times New Roman"/>
              </a:rPr>
              <a:t> </a:t>
            </a:r>
            <a:r>
              <a:rPr lang="en-US" sz="1600" spc="-13" dirty="0">
                <a:latin typeface="Times New Roman"/>
                <a:cs typeface="Times New Roman"/>
              </a:rPr>
              <a:t>being</a:t>
            </a:r>
            <a:r>
              <a:rPr lang="en-US" sz="1600" spc="-52" dirty="0">
                <a:latin typeface="Times New Roman"/>
                <a:cs typeface="Times New Roman"/>
              </a:rPr>
              <a:t> </a:t>
            </a:r>
            <a:r>
              <a:rPr lang="en-US" sz="1600" spc="-13" dirty="0">
                <a:latin typeface="Times New Roman"/>
                <a:cs typeface="Times New Roman"/>
              </a:rPr>
              <a:t>determined</a:t>
            </a:r>
            <a:endParaRPr lang="en-US" sz="1600" dirty="0">
              <a:latin typeface="Times New Roman"/>
              <a:cs typeface="Times New Roman"/>
            </a:endParaRPr>
          </a:p>
          <a:p>
            <a:pPr marL="578721" marR="6528" indent="-285750" algn="just">
              <a:lnSpc>
                <a:spcPct val="125000"/>
              </a:lnSpc>
              <a:buFont typeface="Arial" panose="020B0604020202020204" pitchFamily="34" charset="0"/>
              <a:buChar char="•"/>
            </a:pPr>
            <a:r>
              <a:rPr lang="en-US" sz="1600" dirty="0">
                <a:latin typeface="Times New Roman"/>
                <a:cs typeface="Times New Roman"/>
              </a:rPr>
              <a:t>addition</a:t>
            </a:r>
            <a:r>
              <a:rPr lang="en-US" sz="1600" spc="444" dirty="0">
                <a:latin typeface="Times New Roman"/>
                <a:cs typeface="Times New Roman"/>
              </a:rPr>
              <a:t> </a:t>
            </a:r>
            <a:r>
              <a:rPr lang="en-US" sz="1600" dirty="0">
                <a:latin typeface="Times New Roman"/>
                <a:cs typeface="Times New Roman"/>
              </a:rPr>
              <a:t>of</a:t>
            </a:r>
            <a:r>
              <a:rPr lang="en-US" sz="1600" spc="450" dirty="0">
                <a:latin typeface="Times New Roman"/>
                <a:cs typeface="Times New Roman"/>
              </a:rPr>
              <a:t> </a:t>
            </a:r>
            <a:r>
              <a:rPr lang="en-US" sz="1600" dirty="0">
                <a:latin typeface="Times New Roman"/>
                <a:cs typeface="Times New Roman"/>
              </a:rPr>
              <a:t>further</a:t>
            </a:r>
            <a:r>
              <a:rPr lang="en-US" sz="1600" spc="450" dirty="0">
                <a:latin typeface="Times New Roman"/>
                <a:cs typeface="Times New Roman"/>
              </a:rPr>
              <a:t> </a:t>
            </a:r>
            <a:r>
              <a:rPr lang="en-US" sz="1600" dirty="0">
                <a:latin typeface="Times New Roman"/>
                <a:cs typeface="Times New Roman"/>
              </a:rPr>
              <a:t>contributors</a:t>
            </a:r>
            <a:r>
              <a:rPr lang="en-US" sz="1600" spc="450" dirty="0">
                <a:latin typeface="Times New Roman"/>
                <a:cs typeface="Times New Roman"/>
              </a:rPr>
              <a:t> </a:t>
            </a:r>
            <a:r>
              <a:rPr lang="en-US" sz="1600" dirty="0">
                <a:latin typeface="Times New Roman"/>
                <a:cs typeface="Times New Roman"/>
              </a:rPr>
              <a:t>shall</a:t>
            </a:r>
            <a:r>
              <a:rPr lang="en-US" sz="1600" spc="450" dirty="0">
                <a:latin typeface="Times New Roman"/>
                <a:cs typeface="Times New Roman"/>
              </a:rPr>
              <a:t> </a:t>
            </a:r>
            <a:r>
              <a:rPr lang="en-US" sz="1600" spc="-32" dirty="0">
                <a:latin typeface="Times New Roman"/>
                <a:cs typeface="Times New Roman"/>
              </a:rPr>
              <a:t>not </a:t>
            </a:r>
            <a:r>
              <a:rPr lang="en-US" sz="1600" spc="-13" dirty="0">
                <a:latin typeface="Times New Roman"/>
                <a:cs typeface="Times New Roman"/>
              </a:rPr>
              <a:t>make</a:t>
            </a:r>
            <a:r>
              <a:rPr lang="en-US" sz="1600" spc="-19" dirty="0">
                <a:latin typeface="Times New Roman"/>
                <a:cs typeface="Times New Roman"/>
              </a:rPr>
              <a:t> </a:t>
            </a:r>
            <a:r>
              <a:rPr lang="en-US" sz="1600" spc="-13" dirty="0">
                <a:latin typeface="Times New Roman"/>
                <a:cs typeface="Times New Roman"/>
              </a:rPr>
              <a:t>existing beneficiaries </a:t>
            </a:r>
            <a:r>
              <a:rPr lang="en-US" sz="1600" dirty="0">
                <a:latin typeface="Times New Roman"/>
                <a:cs typeface="Times New Roman"/>
              </a:rPr>
              <a:t>unknown</a:t>
            </a:r>
            <a:r>
              <a:rPr lang="en-US" sz="1600" spc="-13" dirty="0">
                <a:latin typeface="Times New Roman"/>
                <a:cs typeface="Times New Roman"/>
              </a:rPr>
              <a:t> </a:t>
            </a:r>
            <a:r>
              <a:rPr lang="en-US" sz="1600" dirty="0">
                <a:latin typeface="Times New Roman"/>
                <a:cs typeface="Times New Roman"/>
              </a:rPr>
              <a:t>or</a:t>
            </a:r>
            <a:r>
              <a:rPr lang="en-US" sz="1600" spc="-19" dirty="0">
                <a:latin typeface="Times New Roman"/>
                <a:cs typeface="Times New Roman"/>
              </a:rPr>
              <a:t> </a:t>
            </a:r>
            <a:r>
              <a:rPr lang="en-US" sz="1600" spc="-25" dirty="0">
                <a:latin typeface="Times New Roman"/>
                <a:cs typeface="Times New Roman"/>
              </a:rPr>
              <a:t>their </a:t>
            </a:r>
            <a:r>
              <a:rPr lang="en-US" sz="1600" spc="-13" dirty="0">
                <a:latin typeface="Times New Roman"/>
                <a:cs typeface="Times New Roman"/>
              </a:rPr>
              <a:t>shares</a:t>
            </a:r>
          </a:p>
          <a:p>
            <a:pPr marL="285750" marR="6528" indent="-285750" algn="just">
              <a:lnSpc>
                <a:spcPct val="125000"/>
              </a:lnSpc>
              <a:buFont typeface="Arial" panose="020B0604020202020204" pitchFamily="34" charset="0"/>
              <a:buChar char="•"/>
            </a:pPr>
            <a:r>
              <a:rPr lang="en-US" sz="1600" dirty="0">
                <a:latin typeface="Times New Roman"/>
                <a:cs typeface="Times New Roman"/>
              </a:rPr>
              <a:t>Minimum</a:t>
            </a:r>
            <a:r>
              <a:rPr lang="en-US" sz="1600" spc="-64" dirty="0">
                <a:latin typeface="Times New Roman"/>
                <a:cs typeface="Times New Roman"/>
              </a:rPr>
              <a:t> </a:t>
            </a:r>
            <a:r>
              <a:rPr lang="en-US" sz="1600" dirty="0">
                <a:latin typeface="Times New Roman"/>
                <a:cs typeface="Times New Roman"/>
              </a:rPr>
              <a:t>corpus</a:t>
            </a:r>
            <a:r>
              <a:rPr lang="en-US" sz="1600" spc="-58" dirty="0">
                <a:latin typeface="Times New Roman"/>
                <a:cs typeface="Times New Roman"/>
              </a:rPr>
              <a:t> </a:t>
            </a:r>
            <a:r>
              <a:rPr lang="en-US" sz="1600" dirty="0">
                <a:latin typeface="Times New Roman"/>
                <a:cs typeface="Times New Roman"/>
              </a:rPr>
              <a:t>-</a:t>
            </a:r>
            <a:r>
              <a:rPr lang="en-US" sz="1600" spc="-58" dirty="0">
                <a:latin typeface="Times New Roman"/>
                <a:cs typeface="Times New Roman"/>
              </a:rPr>
              <a:t> </a:t>
            </a:r>
            <a:r>
              <a:rPr lang="en-US" sz="1600" spc="-45" dirty="0">
                <a:latin typeface="Times New Roman"/>
                <a:cs typeface="Times New Roman"/>
              </a:rPr>
              <a:t>$</a:t>
            </a:r>
            <a:r>
              <a:rPr lang="en-US" sz="1600" spc="-58" dirty="0">
                <a:latin typeface="Times New Roman"/>
                <a:cs typeface="Times New Roman"/>
              </a:rPr>
              <a:t> </a:t>
            </a:r>
            <a:r>
              <a:rPr lang="en-US" sz="1600" spc="-77" dirty="0">
                <a:latin typeface="Times New Roman"/>
                <a:cs typeface="Times New Roman"/>
              </a:rPr>
              <a:t>10</a:t>
            </a:r>
            <a:r>
              <a:rPr lang="en-US" sz="1600" spc="-58" dirty="0">
                <a:latin typeface="Times New Roman"/>
                <a:cs typeface="Times New Roman"/>
              </a:rPr>
              <a:t> </a:t>
            </a:r>
            <a:r>
              <a:rPr lang="en-US" sz="1600" spc="-32" dirty="0">
                <a:latin typeface="Times New Roman"/>
                <a:cs typeface="Times New Roman"/>
              </a:rPr>
              <a:t>Mn.</a:t>
            </a:r>
            <a:r>
              <a:rPr lang="en-US" sz="1600" spc="-58" dirty="0">
                <a:latin typeface="Times New Roman"/>
                <a:cs typeface="Times New Roman"/>
              </a:rPr>
              <a:t> </a:t>
            </a:r>
            <a:r>
              <a:rPr lang="en-US" sz="1600" dirty="0">
                <a:latin typeface="Times New Roman"/>
                <a:cs typeface="Times New Roman"/>
              </a:rPr>
              <a:t>within</a:t>
            </a:r>
            <a:r>
              <a:rPr lang="en-US" sz="1600" spc="-58" dirty="0">
                <a:latin typeface="Times New Roman"/>
                <a:cs typeface="Times New Roman"/>
              </a:rPr>
              <a:t> </a:t>
            </a:r>
            <a:r>
              <a:rPr lang="en-US" sz="1600" spc="-38" dirty="0">
                <a:latin typeface="Times New Roman"/>
                <a:cs typeface="Times New Roman"/>
              </a:rPr>
              <a:t>3</a:t>
            </a:r>
            <a:r>
              <a:rPr lang="en-US" sz="1600" spc="-58" dirty="0">
                <a:latin typeface="Times New Roman"/>
                <a:cs typeface="Times New Roman"/>
              </a:rPr>
              <a:t> </a:t>
            </a:r>
            <a:r>
              <a:rPr lang="en-US" sz="1600" spc="-25" dirty="0">
                <a:latin typeface="Times New Roman"/>
                <a:cs typeface="Times New Roman"/>
              </a:rPr>
              <a:t>years</a:t>
            </a:r>
            <a:endParaRPr lang="en-US" sz="1600" dirty="0">
              <a:latin typeface="Times New Roman"/>
              <a:cs typeface="Times New Roman"/>
            </a:endParaRPr>
          </a:p>
          <a:p>
            <a:pPr marL="285750" marR="6528" indent="-285750" algn="just">
              <a:lnSpc>
                <a:spcPct val="125000"/>
              </a:lnSpc>
              <a:buFont typeface="Arial" panose="020B0604020202020204" pitchFamily="34" charset="0"/>
              <a:buChar char="•"/>
            </a:pPr>
            <a:r>
              <a:rPr lang="en-US" sz="1600" spc="-13" dirty="0">
                <a:latin typeface="Times New Roman"/>
                <a:cs typeface="Times New Roman"/>
              </a:rPr>
              <a:t>Borrowing/leveraging</a:t>
            </a:r>
            <a:r>
              <a:rPr lang="en-US" sz="1600" spc="-58" dirty="0">
                <a:latin typeface="Times New Roman"/>
                <a:cs typeface="Times New Roman"/>
              </a:rPr>
              <a:t> </a:t>
            </a:r>
            <a:r>
              <a:rPr lang="en-US" sz="1600" spc="-13" dirty="0">
                <a:latin typeface="Times New Roman"/>
                <a:cs typeface="Times New Roman"/>
              </a:rPr>
              <a:t>is</a:t>
            </a:r>
            <a:r>
              <a:rPr lang="en-US" sz="1600" spc="-52" dirty="0">
                <a:latin typeface="Times New Roman"/>
                <a:cs typeface="Times New Roman"/>
              </a:rPr>
              <a:t> </a:t>
            </a:r>
            <a:r>
              <a:rPr lang="en-US" sz="1600" spc="-13" dirty="0">
                <a:latin typeface="Times New Roman"/>
                <a:cs typeface="Times New Roman"/>
              </a:rPr>
              <a:t>permissible</a:t>
            </a:r>
            <a:endParaRPr lang="en-US" sz="1600" dirty="0">
              <a:latin typeface="Times New Roman"/>
              <a:cs typeface="Times New Roman"/>
            </a:endParaRPr>
          </a:p>
        </p:txBody>
      </p:sp>
      <p:sp>
        <p:nvSpPr>
          <p:cNvPr id="18" name="object 18"/>
          <p:cNvSpPr txBox="1"/>
          <p:nvPr/>
        </p:nvSpPr>
        <p:spPr>
          <a:xfrm>
            <a:off x="1068920" y="1199511"/>
            <a:ext cx="2004974" cy="33304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Eligibility</a:t>
            </a:r>
            <a:r>
              <a:rPr sz="2057" b="1" spc="-103" dirty="0">
                <a:solidFill>
                  <a:srgbClr val="EB8B00"/>
                </a:solidFill>
                <a:latin typeface="Times New Roman"/>
                <a:cs typeface="Times New Roman"/>
              </a:rPr>
              <a:t> </a:t>
            </a:r>
            <a:r>
              <a:rPr sz="2057" b="1" spc="-13" dirty="0">
                <a:solidFill>
                  <a:srgbClr val="EB8B00"/>
                </a:solidFill>
                <a:latin typeface="Times New Roman"/>
                <a:cs typeface="Times New Roman"/>
              </a:rPr>
              <a:t>criteria</a:t>
            </a:r>
            <a:endParaRPr sz="2057" dirty="0">
              <a:latin typeface="Times New Roman"/>
              <a:cs typeface="Times New Roman"/>
            </a:endParaRPr>
          </a:p>
        </p:txBody>
      </p:sp>
      <p:sp>
        <p:nvSpPr>
          <p:cNvPr id="19" name="object 19"/>
          <p:cNvSpPr txBox="1"/>
          <p:nvPr/>
        </p:nvSpPr>
        <p:spPr>
          <a:xfrm>
            <a:off x="6198772" y="1595527"/>
            <a:ext cx="5501817" cy="4440127"/>
          </a:xfrm>
          <a:prstGeom prst="rect">
            <a:avLst/>
          </a:prstGeom>
        </p:spPr>
        <p:txBody>
          <a:bodyPr vert="horz" wrap="square" lIns="0" tIns="16321" rIns="0" bIns="0" rtlCol="0">
            <a:spAutoFit/>
          </a:bodyPr>
          <a:lstStyle/>
          <a:p>
            <a:pPr marL="16321" marR="6528">
              <a:lnSpc>
                <a:spcPct val="125000"/>
              </a:lnSpc>
              <a:spcBef>
                <a:spcPts val="129"/>
              </a:spcBef>
            </a:pPr>
            <a:r>
              <a:rPr sz="1600" spc="-13" dirty="0">
                <a:latin typeface="Times New Roman"/>
                <a:cs typeface="Times New Roman"/>
              </a:rPr>
              <a:t>Activities</a:t>
            </a:r>
            <a:r>
              <a:rPr sz="1600" spc="276" dirty="0">
                <a:latin typeface="Times New Roman"/>
                <a:cs typeface="Times New Roman"/>
              </a:rPr>
              <a:t> </a:t>
            </a:r>
            <a:r>
              <a:rPr sz="1600" dirty="0">
                <a:latin typeface="Times New Roman"/>
                <a:cs typeface="Times New Roman"/>
              </a:rPr>
              <a:t>related</a:t>
            </a:r>
            <a:r>
              <a:rPr sz="1600" spc="283" dirty="0">
                <a:latin typeface="Times New Roman"/>
                <a:cs typeface="Times New Roman"/>
              </a:rPr>
              <a:t> </a:t>
            </a:r>
            <a:r>
              <a:rPr sz="1600" dirty="0">
                <a:latin typeface="Times New Roman"/>
                <a:cs typeface="Times New Roman"/>
              </a:rPr>
              <a:t>to</a:t>
            </a:r>
            <a:r>
              <a:rPr sz="1600" spc="283" dirty="0">
                <a:latin typeface="Times New Roman"/>
                <a:cs typeface="Times New Roman"/>
              </a:rPr>
              <a:t> </a:t>
            </a:r>
            <a:r>
              <a:rPr sz="1600" dirty="0">
                <a:latin typeface="Times New Roman"/>
                <a:cs typeface="Times New Roman"/>
              </a:rPr>
              <a:t>managing</a:t>
            </a:r>
            <a:r>
              <a:rPr sz="1600" spc="283" dirty="0">
                <a:latin typeface="Times New Roman"/>
                <a:cs typeface="Times New Roman"/>
              </a:rPr>
              <a:t> </a:t>
            </a:r>
            <a:r>
              <a:rPr sz="1600" dirty="0">
                <a:latin typeface="Times New Roman"/>
                <a:cs typeface="Times New Roman"/>
              </a:rPr>
              <a:t>Family</a:t>
            </a:r>
            <a:r>
              <a:rPr sz="1600" spc="283" dirty="0">
                <a:latin typeface="Times New Roman"/>
                <a:cs typeface="Times New Roman"/>
              </a:rPr>
              <a:t> </a:t>
            </a:r>
            <a:r>
              <a:rPr sz="1600" spc="-13" dirty="0">
                <a:latin typeface="Times New Roman"/>
                <a:cs typeface="Times New Roman"/>
              </a:rPr>
              <a:t>Office</a:t>
            </a:r>
            <a:r>
              <a:rPr sz="1600" spc="283" dirty="0">
                <a:latin typeface="Times New Roman"/>
                <a:cs typeface="Times New Roman"/>
              </a:rPr>
              <a:t> </a:t>
            </a:r>
            <a:r>
              <a:rPr sz="1600" spc="-32" dirty="0">
                <a:latin typeface="Times New Roman"/>
                <a:cs typeface="Times New Roman"/>
              </a:rPr>
              <a:t>as </a:t>
            </a:r>
            <a:r>
              <a:rPr sz="1600" spc="-25" dirty="0">
                <a:latin typeface="Times New Roman"/>
                <a:cs typeface="Times New Roman"/>
              </a:rPr>
              <a:t>specified</a:t>
            </a:r>
            <a:r>
              <a:rPr sz="1600" spc="-32" dirty="0">
                <a:latin typeface="Times New Roman"/>
                <a:cs typeface="Times New Roman"/>
              </a:rPr>
              <a:t> by </a:t>
            </a:r>
            <a:r>
              <a:rPr sz="1600" spc="-13" dirty="0">
                <a:latin typeface="Times New Roman"/>
                <a:cs typeface="Times New Roman"/>
              </a:rPr>
              <a:t>IFSCA</a:t>
            </a:r>
            <a:endParaRPr lang="en-US" sz="1600" spc="-13" dirty="0">
              <a:latin typeface="Times New Roman"/>
              <a:cs typeface="Times New Roman"/>
            </a:endParaRPr>
          </a:p>
          <a:p>
            <a:pPr marL="16321" algn="just">
              <a:spcBef>
                <a:spcPts val="514"/>
              </a:spcBef>
            </a:pPr>
            <a:r>
              <a:rPr lang="en-US" sz="1600" spc="-13" dirty="0">
                <a:latin typeface="Times New Roman"/>
                <a:cs typeface="Times New Roman"/>
              </a:rPr>
              <a:t>Permissible</a:t>
            </a:r>
            <a:r>
              <a:rPr lang="en-US" sz="1600" spc="-64" dirty="0">
                <a:latin typeface="Times New Roman"/>
                <a:cs typeface="Times New Roman"/>
              </a:rPr>
              <a:t> </a:t>
            </a:r>
            <a:r>
              <a:rPr lang="en-US" sz="1600" spc="-13" dirty="0">
                <a:latin typeface="Times New Roman"/>
                <a:cs typeface="Times New Roman"/>
              </a:rPr>
              <a:t>investments:</a:t>
            </a:r>
          </a:p>
          <a:p>
            <a:pPr marL="302071" indent="-285750" algn="just">
              <a:spcBef>
                <a:spcPts val="514"/>
              </a:spcBef>
              <a:buFont typeface="Arial" panose="020B0604020202020204" pitchFamily="34" charset="0"/>
              <a:buChar char="•"/>
            </a:pPr>
            <a:r>
              <a:rPr lang="en-US" sz="1600" dirty="0">
                <a:latin typeface="Times New Roman"/>
                <a:cs typeface="Times New Roman"/>
              </a:rPr>
              <a:t>Securities</a:t>
            </a:r>
            <a:r>
              <a:rPr lang="en-US" sz="1600" spc="96" dirty="0">
                <a:latin typeface="Times New Roman"/>
                <a:cs typeface="Times New Roman"/>
              </a:rPr>
              <a:t> </a:t>
            </a:r>
            <a:r>
              <a:rPr lang="en-US" sz="1600" dirty="0">
                <a:latin typeface="Times New Roman"/>
                <a:cs typeface="Times New Roman"/>
              </a:rPr>
              <a:t>issued</a:t>
            </a:r>
            <a:r>
              <a:rPr lang="en-US" sz="1600" spc="96" dirty="0">
                <a:latin typeface="Times New Roman"/>
                <a:cs typeface="Times New Roman"/>
              </a:rPr>
              <a:t> </a:t>
            </a:r>
            <a:r>
              <a:rPr lang="en-US" sz="1600" dirty="0">
                <a:latin typeface="Times New Roman"/>
                <a:cs typeface="Times New Roman"/>
              </a:rPr>
              <a:t>by</a:t>
            </a:r>
            <a:r>
              <a:rPr lang="en-US" sz="1600" spc="96" dirty="0">
                <a:latin typeface="Times New Roman"/>
                <a:cs typeface="Times New Roman"/>
              </a:rPr>
              <a:t> </a:t>
            </a:r>
            <a:r>
              <a:rPr lang="en-US" sz="1600" dirty="0">
                <a:latin typeface="Times New Roman"/>
                <a:cs typeface="Times New Roman"/>
              </a:rPr>
              <a:t>unlisted</a:t>
            </a:r>
            <a:r>
              <a:rPr lang="en-US" sz="1600" spc="96" dirty="0">
                <a:latin typeface="Times New Roman"/>
                <a:cs typeface="Times New Roman"/>
              </a:rPr>
              <a:t> </a:t>
            </a:r>
            <a:r>
              <a:rPr lang="en-US" sz="1600" dirty="0">
                <a:latin typeface="Times New Roman"/>
                <a:cs typeface="Times New Roman"/>
              </a:rPr>
              <a:t>entities,</a:t>
            </a:r>
            <a:r>
              <a:rPr lang="en-US" sz="1600" spc="103" dirty="0">
                <a:latin typeface="Times New Roman"/>
                <a:cs typeface="Times New Roman"/>
              </a:rPr>
              <a:t> </a:t>
            </a:r>
            <a:r>
              <a:rPr lang="en-US" sz="1600" dirty="0">
                <a:latin typeface="Times New Roman"/>
                <a:cs typeface="Times New Roman"/>
              </a:rPr>
              <a:t>also</a:t>
            </a:r>
            <a:r>
              <a:rPr lang="en-US" sz="1600" spc="96" dirty="0">
                <a:latin typeface="Times New Roman"/>
                <a:cs typeface="Times New Roman"/>
              </a:rPr>
              <a:t> </a:t>
            </a:r>
            <a:r>
              <a:rPr lang="en-US" sz="1600" spc="-32" dirty="0">
                <a:latin typeface="Times New Roman"/>
                <a:cs typeface="Times New Roman"/>
              </a:rPr>
              <a:t>are </a:t>
            </a:r>
            <a:r>
              <a:rPr lang="en-US" sz="1600" dirty="0">
                <a:latin typeface="Times New Roman"/>
                <a:cs typeface="Times New Roman"/>
              </a:rPr>
              <a:t>issued</a:t>
            </a:r>
            <a:r>
              <a:rPr lang="en-US" sz="1600" spc="-32" dirty="0">
                <a:latin typeface="Times New Roman"/>
                <a:cs typeface="Times New Roman"/>
              </a:rPr>
              <a:t> </a:t>
            </a:r>
            <a:r>
              <a:rPr lang="en-US" sz="1600" dirty="0">
                <a:latin typeface="Times New Roman"/>
                <a:cs typeface="Times New Roman"/>
              </a:rPr>
              <a:t>under</a:t>
            </a:r>
            <a:r>
              <a:rPr lang="en-US" sz="1600" spc="-25" dirty="0">
                <a:latin typeface="Times New Roman"/>
                <a:cs typeface="Times New Roman"/>
              </a:rPr>
              <a:t> RBI;</a:t>
            </a:r>
          </a:p>
          <a:p>
            <a:pPr marL="302071" indent="-285750" algn="just">
              <a:spcBef>
                <a:spcPts val="514"/>
              </a:spcBef>
              <a:buFont typeface="Arial" panose="020B0604020202020204" pitchFamily="34" charset="0"/>
              <a:buChar char="•"/>
            </a:pPr>
            <a:r>
              <a:rPr lang="en-US" sz="1600" dirty="0">
                <a:latin typeface="Times New Roman"/>
                <a:cs typeface="Times New Roman"/>
              </a:rPr>
              <a:t>Securities</a:t>
            </a:r>
            <a:r>
              <a:rPr lang="en-US" sz="1600" spc="457" dirty="0">
                <a:latin typeface="Times New Roman"/>
                <a:cs typeface="Times New Roman"/>
              </a:rPr>
              <a:t>  </a:t>
            </a:r>
            <a:r>
              <a:rPr lang="en-US" sz="1600" dirty="0">
                <a:latin typeface="Times New Roman"/>
                <a:cs typeface="Times New Roman"/>
              </a:rPr>
              <a:t>listed/to-be</a:t>
            </a:r>
            <a:r>
              <a:rPr lang="en-US" sz="1600" spc="463" dirty="0">
                <a:latin typeface="Times New Roman"/>
                <a:cs typeface="Times New Roman"/>
              </a:rPr>
              <a:t>  </a:t>
            </a:r>
            <a:r>
              <a:rPr lang="en-US" sz="1600" dirty="0">
                <a:latin typeface="Times New Roman"/>
                <a:cs typeface="Times New Roman"/>
              </a:rPr>
              <a:t>listed</a:t>
            </a:r>
            <a:r>
              <a:rPr lang="en-US" sz="1600" spc="463" dirty="0">
                <a:latin typeface="Times New Roman"/>
                <a:cs typeface="Times New Roman"/>
              </a:rPr>
              <a:t>  </a:t>
            </a:r>
            <a:r>
              <a:rPr lang="en-US" sz="1600" dirty="0">
                <a:latin typeface="Times New Roman"/>
                <a:cs typeface="Times New Roman"/>
              </a:rPr>
              <a:t>on</a:t>
            </a:r>
            <a:r>
              <a:rPr lang="en-US" sz="1600" spc="463" dirty="0">
                <a:latin typeface="Times New Roman"/>
                <a:cs typeface="Times New Roman"/>
              </a:rPr>
              <a:t>  </a:t>
            </a:r>
            <a:r>
              <a:rPr lang="en-US" sz="1600" spc="-25" dirty="0">
                <a:latin typeface="Times New Roman"/>
                <a:cs typeface="Times New Roman"/>
              </a:rPr>
              <a:t>stock </a:t>
            </a:r>
            <a:r>
              <a:rPr lang="en-US" sz="1600" spc="-13" dirty="0">
                <a:latin typeface="Times New Roman"/>
                <a:cs typeface="Times New Roman"/>
              </a:rPr>
              <a:t>exchanges</a:t>
            </a:r>
            <a:r>
              <a:rPr lang="en-US" sz="1600" spc="32" dirty="0">
                <a:latin typeface="Times New Roman"/>
                <a:cs typeface="Times New Roman"/>
              </a:rPr>
              <a:t> </a:t>
            </a:r>
            <a:r>
              <a:rPr lang="en-US" sz="1600" dirty="0">
                <a:latin typeface="Times New Roman"/>
                <a:cs typeface="Times New Roman"/>
              </a:rPr>
              <a:t>(and</a:t>
            </a:r>
            <a:r>
              <a:rPr lang="en-US" sz="1600" spc="32" dirty="0">
                <a:latin typeface="Times New Roman"/>
                <a:cs typeface="Times New Roman"/>
              </a:rPr>
              <a:t> </a:t>
            </a:r>
            <a:r>
              <a:rPr lang="en-US" sz="1600" dirty="0">
                <a:latin typeface="Times New Roman"/>
                <a:cs typeface="Times New Roman"/>
              </a:rPr>
              <a:t>other</a:t>
            </a:r>
            <a:r>
              <a:rPr lang="en-US" sz="1600" spc="38" dirty="0">
                <a:latin typeface="Times New Roman"/>
                <a:cs typeface="Times New Roman"/>
              </a:rPr>
              <a:t> </a:t>
            </a:r>
            <a:r>
              <a:rPr lang="en-US" sz="1600" dirty="0">
                <a:latin typeface="Times New Roman"/>
                <a:cs typeface="Times New Roman"/>
              </a:rPr>
              <a:t>investment</a:t>
            </a:r>
            <a:r>
              <a:rPr lang="en-US" sz="1600" spc="32" dirty="0">
                <a:latin typeface="Times New Roman"/>
                <a:cs typeface="Times New Roman"/>
              </a:rPr>
              <a:t> </a:t>
            </a:r>
            <a:r>
              <a:rPr lang="en-US" sz="1600" dirty="0">
                <a:latin typeface="Times New Roman"/>
                <a:cs typeface="Times New Roman"/>
              </a:rPr>
              <a:t>schemes),</a:t>
            </a:r>
            <a:r>
              <a:rPr lang="en-US" sz="1600" spc="38" dirty="0">
                <a:latin typeface="Times New Roman"/>
                <a:cs typeface="Times New Roman"/>
              </a:rPr>
              <a:t> </a:t>
            </a:r>
            <a:r>
              <a:rPr lang="en-US" sz="1600" spc="-32" dirty="0">
                <a:latin typeface="Times New Roman"/>
                <a:cs typeface="Times New Roman"/>
              </a:rPr>
              <a:t>in </a:t>
            </a:r>
            <a:r>
              <a:rPr lang="en-US" sz="1600" spc="-96" dirty="0">
                <a:latin typeface="Times New Roman"/>
                <a:cs typeface="Times New Roman"/>
              </a:rPr>
              <a:t>GIFT</a:t>
            </a:r>
            <a:r>
              <a:rPr lang="en-US" sz="1600" spc="-64" dirty="0">
                <a:latin typeface="Times New Roman"/>
                <a:cs typeface="Times New Roman"/>
              </a:rPr>
              <a:t> </a:t>
            </a:r>
            <a:r>
              <a:rPr lang="en-US" sz="1600" spc="-83" dirty="0">
                <a:latin typeface="Times New Roman"/>
                <a:cs typeface="Times New Roman"/>
              </a:rPr>
              <a:t>IFSC,</a:t>
            </a:r>
            <a:r>
              <a:rPr lang="en-US" sz="1600" spc="-64" dirty="0">
                <a:latin typeface="Times New Roman"/>
                <a:cs typeface="Times New Roman"/>
              </a:rPr>
              <a:t> </a:t>
            </a:r>
            <a:r>
              <a:rPr lang="en-US" sz="1600" dirty="0">
                <a:latin typeface="Times New Roman"/>
                <a:cs typeface="Times New Roman"/>
              </a:rPr>
              <a:t>India</a:t>
            </a:r>
            <a:r>
              <a:rPr lang="en-US" sz="1600" spc="-64" dirty="0">
                <a:latin typeface="Times New Roman"/>
                <a:cs typeface="Times New Roman"/>
              </a:rPr>
              <a:t> </a:t>
            </a:r>
            <a:r>
              <a:rPr lang="en-US" sz="1600" dirty="0">
                <a:latin typeface="Times New Roman"/>
                <a:cs typeface="Times New Roman"/>
              </a:rPr>
              <a:t>or</a:t>
            </a:r>
            <a:r>
              <a:rPr lang="en-US" sz="1600" spc="-64" dirty="0">
                <a:latin typeface="Times New Roman"/>
                <a:cs typeface="Times New Roman"/>
              </a:rPr>
              <a:t> </a:t>
            </a:r>
            <a:r>
              <a:rPr lang="en-US" sz="1600" spc="-13" dirty="0">
                <a:latin typeface="Times New Roman"/>
                <a:cs typeface="Times New Roman"/>
              </a:rPr>
              <a:t>foreign</a:t>
            </a:r>
            <a:r>
              <a:rPr lang="en-US" sz="1600" spc="-64" dirty="0">
                <a:latin typeface="Times New Roman"/>
                <a:cs typeface="Times New Roman"/>
              </a:rPr>
              <a:t> </a:t>
            </a:r>
            <a:r>
              <a:rPr lang="en-US" sz="1600" spc="-13" dirty="0">
                <a:latin typeface="Times New Roman"/>
                <a:cs typeface="Times New Roman"/>
              </a:rPr>
              <a:t>jurisdictions;</a:t>
            </a:r>
          </a:p>
          <a:p>
            <a:pPr marL="302071" marR="6528" indent="-285750" algn="just">
              <a:lnSpc>
                <a:spcPct val="125000"/>
              </a:lnSpc>
              <a:spcBef>
                <a:spcPts val="129"/>
              </a:spcBef>
              <a:buFont typeface="Arial" panose="020B0604020202020204" pitchFamily="34" charset="0"/>
              <a:buChar char="•"/>
            </a:pPr>
            <a:r>
              <a:rPr lang="en-US" sz="1600" dirty="0">
                <a:latin typeface="Times New Roman"/>
                <a:cs typeface="Times New Roman"/>
              </a:rPr>
              <a:t>Money</a:t>
            </a:r>
            <a:r>
              <a:rPr lang="en-US" sz="1600" spc="450" dirty="0">
                <a:latin typeface="Times New Roman"/>
                <a:cs typeface="Times New Roman"/>
              </a:rPr>
              <a:t>   </a:t>
            </a:r>
            <a:r>
              <a:rPr lang="en-US" sz="1600" dirty="0">
                <a:latin typeface="Times New Roman"/>
                <a:cs typeface="Times New Roman"/>
              </a:rPr>
              <a:t>market</a:t>
            </a:r>
            <a:r>
              <a:rPr lang="en-US" sz="1600" spc="457" dirty="0">
                <a:latin typeface="Times New Roman"/>
                <a:cs typeface="Times New Roman"/>
              </a:rPr>
              <a:t>   </a:t>
            </a:r>
            <a:r>
              <a:rPr lang="en-US" sz="1600" dirty="0">
                <a:latin typeface="Times New Roman"/>
                <a:cs typeface="Times New Roman"/>
              </a:rPr>
              <a:t>instruments/debt</a:t>
            </a:r>
            <a:r>
              <a:rPr lang="en-US" sz="1600" spc="457" dirty="0">
                <a:latin typeface="Times New Roman"/>
                <a:cs typeface="Times New Roman"/>
              </a:rPr>
              <a:t>   </a:t>
            </a:r>
            <a:r>
              <a:rPr lang="en-US" sz="1600" spc="-32" dirty="0">
                <a:latin typeface="Times New Roman"/>
                <a:cs typeface="Times New Roman"/>
              </a:rPr>
              <a:t>or </a:t>
            </a:r>
            <a:r>
              <a:rPr lang="en-US" sz="1600" spc="-13" dirty="0">
                <a:latin typeface="Times New Roman"/>
                <a:cs typeface="Times New Roman"/>
              </a:rPr>
              <a:t>derivatives;</a:t>
            </a:r>
            <a:endParaRPr lang="en-US" sz="1600" dirty="0">
              <a:latin typeface="Times New Roman"/>
              <a:cs typeface="Times New Roman"/>
            </a:endParaRPr>
          </a:p>
          <a:p>
            <a:pPr marL="302071" marR="6528" indent="-285750" algn="just">
              <a:lnSpc>
                <a:spcPct val="125000"/>
              </a:lnSpc>
              <a:buFont typeface="Arial" panose="020B0604020202020204" pitchFamily="34" charset="0"/>
              <a:buChar char="•"/>
            </a:pPr>
            <a:r>
              <a:rPr lang="en-US" sz="1600" spc="-32" dirty="0">
                <a:latin typeface="Times New Roman"/>
                <a:cs typeface="Times New Roman"/>
              </a:rPr>
              <a:t>Asset-</a:t>
            </a:r>
            <a:r>
              <a:rPr lang="en-US" sz="1600" dirty="0">
                <a:latin typeface="Times New Roman"/>
                <a:cs typeface="Times New Roman"/>
              </a:rPr>
              <a:t>backed</a:t>
            </a:r>
            <a:r>
              <a:rPr lang="en-US" sz="1600" spc="142" dirty="0">
                <a:latin typeface="Times New Roman"/>
                <a:cs typeface="Times New Roman"/>
              </a:rPr>
              <a:t> </a:t>
            </a:r>
            <a:r>
              <a:rPr lang="en-US" sz="1600" dirty="0">
                <a:latin typeface="Times New Roman"/>
                <a:cs typeface="Times New Roman"/>
              </a:rPr>
              <a:t>or</a:t>
            </a:r>
            <a:r>
              <a:rPr lang="en-US" sz="1600" spc="146" dirty="0">
                <a:latin typeface="Times New Roman"/>
                <a:cs typeface="Times New Roman"/>
              </a:rPr>
              <a:t> </a:t>
            </a:r>
            <a:r>
              <a:rPr lang="en-US" sz="1600" dirty="0">
                <a:latin typeface="Times New Roman"/>
                <a:cs typeface="Times New Roman"/>
              </a:rPr>
              <a:t>mortgage-backed</a:t>
            </a:r>
            <a:r>
              <a:rPr lang="en-US" sz="1600" spc="142" dirty="0">
                <a:latin typeface="Times New Roman"/>
                <a:cs typeface="Times New Roman"/>
              </a:rPr>
              <a:t> </a:t>
            </a:r>
            <a:r>
              <a:rPr lang="en-US" sz="1600" spc="-13" dirty="0">
                <a:latin typeface="Times New Roman"/>
                <a:cs typeface="Times New Roman"/>
              </a:rPr>
              <a:t>securitized </a:t>
            </a:r>
            <a:r>
              <a:rPr lang="en-US" sz="1600" dirty="0">
                <a:latin typeface="Times New Roman"/>
                <a:cs typeface="Times New Roman"/>
              </a:rPr>
              <a:t>debt</a:t>
            </a:r>
            <a:r>
              <a:rPr lang="en-US" sz="1600" spc="-6" dirty="0">
                <a:latin typeface="Times New Roman"/>
                <a:cs typeface="Times New Roman"/>
              </a:rPr>
              <a:t> </a:t>
            </a:r>
            <a:r>
              <a:rPr lang="en-US" sz="1600" spc="-13" dirty="0">
                <a:latin typeface="Times New Roman"/>
                <a:cs typeface="Times New Roman"/>
              </a:rPr>
              <a:t>instruments;</a:t>
            </a:r>
            <a:endParaRPr lang="en-US" sz="1600" dirty="0">
              <a:latin typeface="Times New Roman"/>
              <a:cs typeface="Times New Roman"/>
            </a:endParaRPr>
          </a:p>
          <a:p>
            <a:pPr marL="302071" marR="6528" indent="-285750" algn="just">
              <a:lnSpc>
                <a:spcPct val="125000"/>
              </a:lnSpc>
              <a:buFont typeface="Arial" panose="020B0604020202020204" pitchFamily="34" charset="0"/>
              <a:buChar char="•"/>
            </a:pPr>
            <a:r>
              <a:rPr lang="en-US" sz="1600" dirty="0">
                <a:latin typeface="Times New Roman"/>
                <a:cs typeface="Times New Roman"/>
              </a:rPr>
              <a:t>Units</a:t>
            </a:r>
            <a:r>
              <a:rPr lang="en-US" sz="1600" spc="294" dirty="0">
                <a:latin typeface="Times New Roman"/>
                <a:cs typeface="Times New Roman"/>
              </a:rPr>
              <a:t>  </a:t>
            </a:r>
            <a:r>
              <a:rPr lang="en-US" sz="1600" dirty="0">
                <a:latin typeface="Times New Roman"/>
                <a:cs typeface="Times New Roman"/>
              </a:rPr>
              <a:t>of</a:t>
            </a:r>
            <a:r>
              <a:rPr lang="en-US" sz="1600" spc="302" dirty="0">
                <a:latin typeface="Times New Roman"/>
                <a:cs typeface="Times New Roman"/>
              </a:rPr>
              <a:t>  </a:t>
            </a:r>
            <a:r>
              <a:rPr lang="en-US" sz="1600" dirty="0">
                <a:latin typeface="Times New Roman"/>
                <a:cs typeface="Times New Roman"/>
              </a:rPr>
              <a:t>mutual</a:t>
            </a:r>
            <a:r>
              <a:rPr lang="en-US" sz="1600" spc="302" dirty="0">
                <a:latin typeface="Times New Roman"/>
                <a:cs typeface="Times New Roman"/>
              </a:rPr>
              <a:t>  </a:t>
            </a:r>
            <a:r>
              <a:rPr lang="en-US" sz="1600" dirty="0">
                <a:latin typeface="Times New Roman"/>
                <a:cs typeface="Times New Roman"/>
              </a:rPr>
              <a:t>funds</a:t>
            </a:r>
            <a:r>
              <a:rPr lang="en-US" sz="1600" spc="302" dirty="0">
                <a:latin typeface="Times New Roman"/>
                <a:cs typeface="Times New Roman"/>
              </a:rPr>
              <a:t>  </a:t>
            </a:r>
            <a:r>
              <a:rPr lang="en-US" sz="1600" dirty="0">
                <a:latin typeface="Times New Roman"/>
                <a:cs typeface="Times New Roman"/>
              </a:rPr>
              <a:t>and</a:t>
            </a:r>
            <a:r>
              <a:rPr lang="en-US" sz="1600" spc="302" dirty="0">
                <a:latin typeface="Times New Roman"/>
                <a:cs typeface="Times New Roman"/>
              </a:rPr>
              <a:t>  </a:t>
            </a:r>
            <a:r>
              <a:rPr lang="en-US" sz="1600" spc="-13" dirty="0">
                <a:latin typeface="Times New Roman"/>
                <a:cs typeface="Times New Roman"/>
              </a:rPr>
              <a:t>alternative </a:t>
            </a:r>
            <a:r>
              <a:rPr lang="en-US" sz="1600" dirty="0">
                <a:latin typeface="Times New Roman"/>
                <a:cs typeface="Times New Roman"/>
              </a:rPr>
              <a:t>investment</a:t>
            </a:r>
            <a:r>
              <a:rPr lang="en-US" sz="1600" spc="294" dirty="0">
                <a:latin typeface="Times New Roman"/>
                <a:cs typeface="Times New Roman"/>
              </a:rPr>
              <a:t>  </a:t>
            </a:r>
            <a:r>
              <a:rPr lang="en-US" sz="1600" dirty="0">
                <a:latin typeface="Times New Roman"/>
                <a:cs typeface="Times New Roman"/>
              </a:rPr>
              <a:t>funds</a:t>
            </a:r>
            <a:r>
              <a:rPr lang="en-US" sz="1600" spc="302" dirty="0">
                <a:latin typeface="Times New Roman"/>
                <a:cs typeface="Times New Roman"/>
              </a:rPr>
              <a:t>  </a:t>
            </a:r>
            <a:r>
              <a:rPr lang="en-US" sz="1600" dirty="0">
                <a:latin typeface="Times New Roman"/>
                <a:cs typeface="Times New Roman"/>
              </a:rPr>
              <a:t>in</a:t>
            </a:r>
            <a:r>
              <a:rPr lang="en-US" sz="1600" spc="302" dirty="0">
                <a:latin typeface="Times New Roman"/>
                <a:cs typeface="Times New Roman"/>
              </a:rPr>
              <a:t>  </a:t>
            </a:r>
            <a:r>
              <a:rPr lang="en-US" sz="1600" dirty="0">
                <a:latin typeface="Times New Roman"/>
                <a:cs typeface="Times New Roman"/>
              </a:rPr>
              <a:t>India</a:t>
            </a:r>
            <a:r>
              <a:rPr lang="en-US" sz="1600" spc="302" dirty="0">
                <a:latin typeface="Times New Roman"/>
                <a:cs typeface="Times New Roman"/>
              </a:rPr>
              <a:t>  </a:t>
            </a:r>
            <a:r>
              <a:rPr lang="en-US" sz="1600" dirty="0">
                <a:latin typeface="Times New Roman"/>
                <a:cs typeface="Times New Roman"/>
              </a:rPr>
              <a:t>and</a:t>
            </a:r>
            <a:r>
              <a:rPr lang="en-US" sz="1600" spc="294" dirty="0">
                <a:latin typeface="Times New Roman"/>
                <a:cs typeface="Times New Roman"/>
              </a:rPr>
              <a:t>  </a:t>
            </a:r>
            <a:r>
              <a:rPr lang="en-US" sz="1600" spc="-13" dirty="0">
                <a:latin typeface="Times New Roman"/>
                <a:cs typeface="Times New Roman"/>
              </a:rPr>
              <a:t>foreign jurisdictions;</a:t>
            </a:r>
            <a:endParaRPr lang="en-US" sz="1600" dirty="0">
              <a:latin typeface="Times New Roman"/>
              <a:cs typeface="Times New Roman"/>
            </a:endParaRPr>
          </a:p>
          <a:p>
            <a:pPr marL="302071" marR="6528" indent="-285750">
              <a:lnSpc>
                <a:spcPct val="125000"/>
              </a:lnSpc>
              <a:buFont typeface="Arial" panose="020B0604020202020204" pitchFamily="34" charset="0"/>
              <a:buChar char="•"/>
            </a:pPr>
            <a:r>
              <a:rPr lang="en-US" sz="1600" dirty="0">
                <a:latin typeface="Times New Roman"/>
                <a:cs typeface="Times New Roman"/>
              </a:rPr>
              <a:t>Investment</a:t>
            </a:r>
            <a:r>
              <a:rPr lang="en-US" sz="1600" spc="-32" dirty="0">
                <a:latin typeface="Times New Roman"/>
                <a:cs typeface="Times New Roman"/>
              </a:rPr>
              <a:t> </a:t>
            </a:r>
            <a:r>
              <a:rPr lang="en-US" sz="1600" dirty="0">
                <a:latin typeface="Times New Roman"/>
                <a:cs typeface="Times New Roman"/>
              </a:rPr>
              <a:t>in</a:t>
            </a:r>
            <a:r>
              <a:rPr lang="en-US" sz="1600" spc="-32" dirty="0">
                <a:latin typeface="Times New Roman"/>
                <a:cs typeface="Times New Roman"/>
              </a:rPr>
              <a:t> </a:t>
            </a:r>
            <a:r>
              <a:rPr lang="en-US" sz="1600" spc="-13" dirty="0">
                <a:latin typeface="Times New Roman"/>
                <a:cs typeface="Times New Roman"/>
              </a:rPr>
              <a:t>Limited</a:t>
            </a:r>
            <a:r>
              <a:rPr lang="en-US" sz="1600" spc="-32" dirty="0">
                <a:latin typeface="Times New Roman"/>
                <a:cs typeface="Times New Roman"/>
              </a:rPr>
              <a:t> Liability </a:t>
            </a:r>
            <a:r>
              <a:rPr lang="en-US" sz="1600" spc="-13" dirty="0">
                <a:latin typeface="Times New Roman"/>
                <a:cs typeface="Times New Roman"/>
              </a:rPr>
              <a:t>Partnerships; </a:t>
            </a:r>
            <a:r>
              <a:rPr lang="en-US" sz="1600" spc="-32" dirty="0">
                <a:latin typeface="Times New Roman"/>
                <a:cs typeface="Times New Roman"/>
              </a:rPr>
              <a:t>Physical</a:t>
            </a:r>
            <a:r>
              <a:rPr lang="en-US" sz="1600" spc="-19" dirty="0">
                <a:latin typeface="Times New Roman"/>
                <a:cs typeface="Times New Roman"/>
              </a:rPr>
              <a:t> </a:t>
            </a:r>
            <a:r>
              <a:rPr lang="en-US" sz="1600" dirty="0">
                <a:latin typeface="Times New Roman"/>
                <a:cs typeface="Times New Roman"/>
              </a:rPr>
              <a:t>assets</a:t>
            </a:r>
            <a:r>
              <a:rPr lang="en-US" sz="1600" spc="-19" dirty="0">
                <a:latin typeface="Times New Roman"/>
                <a:cs typeface="Times New Roman"/>
              </a:rPr>
              <a:t> </a:t>
            </a:r>
            <a:r>
              <a:rPr lang="en-US" sz="1600" spc="-32" dirty="0">
                <a:latin typeface="Times New Roman"/>
                <a:cs typeface="Times New Roman"/>
              </a:rPr>
              <a:t>like</a:t>
            </a:r>
            <a:r>
              <a:rPr lang="en-US" sz="1600" spc="-13" dirty="0">
                <a:latin typeface="Times New Roman"/>
                <a:cs typeface="Times New Roman"/>
              </a:rPr>
              <a:t> real</a:t>
            </a:r>
            <a:r>
              <a:rPr lang="en-US" sz="1600" spc="-19" dirty="0">
                <a:latin typeface="Times New Roman"/>
                <a:cs typeface="Times New Roman"/>
              </a:rPr>
              <a:t> </a:t>
            </a:r>
            <a:r>
              <a:rPr lang="en-US" sz="1600" dirty="0">
                <a:latin typeface="Times New Roman"/>
                <a:cs typeface="Times New Roman"/>
              </a:rPr>
              <a:t>estate,</a:t>
            </a:r>
            <a:r>
              <a:rPr lang="en-US" sz="1600" spc="-19" dirty="0">
                <a:latin typeface="Times New Roman"/>
                <a:cs typeface="Times New Roman"/>
              </a:rPr>
              <a:t> </a:t>
            </a:r>
            <a:r>
              <a:rPr lang="en-US" sz="1600" spc="-13" dirty="0">
                <a:latin typeface="Times New Roman"/>
                <a:cs typeface="Times New Roman"/>
              </a:rPr>
              <a:t>bullion, </a:t>
            </a:r>
            <a:r>
              <a:rPr lang="en-US" sz="1600" dirty="0">
                <a:latin typeface="Times New Roman"/>
                <a:cs typeface="Times New Roman"/>
              </a:rPr>
              <a:t>art,</a:t>
            </a:r>
            <a:r>
              <a:rPr lang="en-US" sz="1600" spc="-19" dirty="0">
                <a:latin typeface="Times New Roman"/>
                <a:cs typeface="Times New Roman"/>
              </a:rPr>
              <a:t> </a:t>
            </a:r>
            <a:r>
              <a:rPr lang="en-US" sz="1600" spc="-25" dirty="0">
                <a:latin typeface="Times New Roman"/>
                <a:cs typeface="Times New Roman"/>
              </a:rPr>
              <a:t>etc., </a:t>
            </a:r>
            <a:r>
              <a:rPr lang="en-US" sz="1600" spc="-32" dirty="0">
                <a:latin typeface="Times New Roman"/>
                <a:cs typeface="Times New Roman"/>
              </a:rPr>
              <a:t>or</a:t>
            </a:r>
            <a:endParaRPr lang="en-US" sz="1600" dirty="0">
              <a:latin typeface="Times New Roman"/>
              <a:cs typeface="Times New Roman"/>
            </a:endParaRPr>
          </a:p>
          <a:p>
            <a:pPr marL="302071" marR="6528" indent="-285750">
              <a:lnSpc>
                <a:spcPct val="125000"/>
              </a:lnSpc>
              <a:buFont typeface="Arial" panose="020B0604020202020204" pitchFamily="34" charset="0"/>
              <a:buChar char="•"/>
            </a:pPr>
            <a:r>
              <a:rPr lang="en-US" sz="1600" spc="-71" dirty="0">
                <a:latin typeface="Times New Roman"/>
                <a:cs typeface="Times New Roman"/>
              </a:rPr>
              <a:t>Any</a:t>
            </a:r>
            <a:r>
              <a:rPr lang="en-US" sz="1600" spc="19" dirty="0">
                <a:latin typeface="Times New Roman"/>
                <a:cs typeface="Times New Roman"/>
              </a:rPr>
              <a:t> </a:t>
            </a:r>
            <a:r>
              <a:rPr lang="en-US" sz="1600" dirty="0">
                <a:latin typeface="Times New Roman"/>
                <a:cs typeface="Times New Roman"/>
              </a:rPr>
              <a:t>other</a:t>
            </a:r>
            <a:r>
              <a:rPr lang="en-US" sz="1600" spc="25" dirty="0">
                <a:latin typeface="Times New Roman"/>
                <a:cs typeface="Times New Roman"/>
              </a:rPr>
              <a:t> </a:t>
            </a:r>
            <a:r>
              <a:rPr lang="en-US" sz="1600" dirty="0">
                <a:latin typeface="Times New Roman"/>
                <a:cs typeface="Times New Roman"/>
              </a:rPr>
              <a:t>securities</a:t>
            </a:r>
            <a:r>
              <a:rPr lang="en-US" sz="1600" spc="25" dirty="0">
                <a:latin typeface="Times New Roman"/>
                <a:cs typeface="Times New Roman"/>
              </a:rPr>
              <a:t> </a:t>
            </a:r>
            <a:r>
              <a:rPr lang="en-US" sz="1600" dirty="0">
                <a:latin typeface="Times New Roman"/>
                <a:cs typeface="Times New Roman"/>
              </a:rPr>
              <a:t>or</a:t>
            </a:r>
            <a:r>
              <a:rPr lang="en-US" sz="1600" spc="19" dirty="0">
                <a:latin typeface="Times New Roman"/>
                <a:cs typeface="Times New Roman"/>
              </a:rPr>
              <a:t> </a:t>
            </a:r>
            <a:r>
              <a:rPr lang="en-US" sz="1600" dirty="0">
                <a:latin typeface="Times New Roman"/>
                <a:cs typeface="Times New Roman"/>
              </a:rPr>
              <a:t>financial</a:t>
            </a:r>
            <a:r>
              <a:rPr lang="en-US" sz="1600" spc="25" dirty="0">
                <a:latin typeface="Times New Roman"/>
                <a:cs typeface="Times New Roman"/>
              </a:rPr>
              <a:t> </a:t>
            </a:r>
            <a:r>
              <a:rPr lang="en-US" sz="1600" dirty="0">
                <a:latin typeface="Times New Roman"/>
                <a:cs typeface="Times New Roman"/>
              </a:rPr>
              <a:t>products</a:t>
            </a:r>
            <a:r>
              <a:rPr lang="en-US" sz="1600" spc="25" dirty="0">
                <a:latin typeface="Times New Roman"/>
                <a:cs typeface="Times New Roman"/>
              </a:rPr>
              <a:t> </a:t>
            </a:r>
            <a:r>
              <a:rPr lang="en-US" sz="1600" spc="-32" dirty="0">
                <a:latin typeface="Times New Roman"/>
                <a:cs typeface="Times New Roman"/>
              </a:rPr>
              <a:t>may </a:t>
            </a:r>
            <a:r>
              <a:rPr lang="en-US" sz="1600" spc="-13" dirty="0">
                <a:latin typeface="Times New Roman"/>
                <a:cs typeface="Times New Roman"/>
              </a:rPr>
              <a:t>be</a:t>
            </a:r>
            <a:r>
              <a:rPr lang="en-US" sz="1600" spc="-71" dirty="0">
                <a:latin typeface="Times New Roman"/>
                <a:cs typeface="Times New Roman"/>
              </a:rPr>
              <a:t> </a:t>
            </a:r>
            <a:r>
              <a:rPr lang="en-US" sz="1600" spc="-13" dirty="0">
                <a:latin typeface="Times New Roman"/>
                <a:cs typeface="Times New Roman"/>
              </a:rPr>
              <a:t>specified</a:t>
            </a:r>
            <a:endParaRPr lang="en-US" sz="1600" dirty="0">
              <a:latin typeface="Times New Roman"/>
              <a:cs typeface="Times New Roman"/>
            </a:endParaRPr>
          </a:p>
        </p:txBody>
      </p:sp>
      <p:sp>
        <p:nvSpPr>
          <p:cNvPr id="20" name="object 20"/>
          <p:cNvSpPr txBox="1"/>
          <p:nvPr/>
        </p:nvSpPr>
        <p:spPr>
          <a:xfrm>
            <a:off x="6175427" y="1143529"/>
            <a:ext cx="2396665" cy="333042"/>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Permissible</a:t>
            </a:r>
            <a:r>
              <a:rPr sz="2057" b="1" spc="-52" dirty="0">
                <a:solidFill>
                  <a:srgbClr val="EB8B00"/>
                </a:solidFill>
                <a:latin typeface="Times New Roman"/>
                <a:cs typeface="Times New Roman"/>
              </a:rPr>
              <a:t> </a:t>
            </a:r>
            <a:r>
              <a:rPr sz="2057" b="1" spc="-13" dirty="0">
                <a:solidFill>
                  <a:srgbClr val="EB8B00"/>
                </a:solidFill>
                <a:latin typeface="Times New Roman"/>
                <a:cs typeface="Times New Roman"/>
              </a:rPr>
              <a:t>activities</a:t>
            </a:r>
            <a:endParaRPr sz="2057" dirty="0">
              <a:latin typeface="Times New Roman"/>
              <a:cs typeface="Times New Roman"/>
            </a:endParaRPr>
          </a:p>
        </p:txBody>
      </p:sp>
      <p:sp>
        <p:nvSpPr>
          <p:cNvPr id="2" name="Date Placeholder 1">
            <a:extLst>
              <a:ext uri="{FF2B5EF4-FFF2-40B4-BE49-F238E27FC236}">
                <a16:creationId xmlns:a16="http://schemas.microsoft.com/office/drawing/2014/main" id="{F5B47C1C-0F83-0537-EA56-B1AD10A77896}"/>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768778D9-925D-932A-2920-4629317D9240}"/>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508B0F14-61A4-8A8F-B147-4D11A525EA25}"/>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58</a:t>
            </a:fld>
            <a:endParaRPr lang="en-US" altLang="en-US" dirty="0">
              <a:solidFill>
                <a:srgbClr val="000000"/>
              </a:solidFill>
            </a:endParaRPr>
          </a:p>
        </p:txBody>
      </p:sp>
    </p:spTree>
    <p:extLst>
      <p:ext uri="{BB962C8B-B14F-4D97-AF65-F5344CB8AC3E}">
        <p14:creationId xmlns:p14="http://schemas.microsoft.com/office/powerpoint/2010/main" val="8647327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object 35"/>
          <p:cNvSpPr txBox="1"/>
          <p:nvPr/>
        </p:nvSpPr>
        <p:spPr>
          <a:xfrm>
            <a:off x="1238084" y="390341"/>
            <a:ext cx="5549786" cy="397864"/>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Relocation</a:t>
            </a:r>
            <a:r>
              <a:rPr sz="2441" b="1" spc="-90" dirty="0">
                <a:solidFill>
                  <a:srgbClr val="113475"/>
                </a:solidFill>
                <a:latin typeface="Times New Roman"/>
                <a:cs typeface="Times New Roman"/>
              </a:rPr>
              <a:t> </a:t>
            </a:r>
            <a:r>
              <a:rPr sz="2441" b="1" dirty="0">
                <a:solidFill>
                  <a:srgbClr val="113475"/>
                </a:solidFill>
                <a:latin typeface="Times New Roman"/>
                <a:cs typeface="Times New Roman"/>
              </a:rPr>
              <a:t>of</a:t>
            </a:r>
            <a:r>
              <a:rPr sz="2441" b="1" spc="-90" dirty="0">
                <a:solidFill>
                  <a:srgbClr val="113475"/>
                </a:solidFill>
                <a:latin typeface="Times New Roman"/>
                <a:cs typeface="Times New Roman"/>
              </a:rPr>
              <a:t> </a:t>
            </a:r>
            <a:r>
              <a:rPr sz="2441" b="1" spc="-13" dirty="0">
                <a:solidFill>
                  <a:srgbClr val="113475"/>
                </a:solidFill>
                <a:latin typeface="Times New Roman"/>
                <a:cs typeface="Times New Roman"/>
              </a:rPr>
              <a:t>Offshore</a:t>
            </a:r>
            <a:r>
              <a:rPr sz="2441" b="1" spc="-90" dirty="0">
                <a:solidFill>
                  <a:srgbClr val="113475"/>
                </a:solidFill>
                <a:latin typeface="Times New Roman"/>
                <a:cs typeface="Times New Roman"/>
              </a:rPr>
              <a:t> </a:t>
            </a:r>
            <a:r>
              <a:rPr sz="2441" b="1" spc="-38" dirty="0">
                <a:solidFill>
                  <a:srgbClr val="113475"/>
                </a:solidFill>
                <a:latin typeface="Times New Roman"/>
                <a:cs typeface="Times New Roman"/>
              </a:rPr>
              <a:t>Fund</a:t>
            </a:r>
            <a:r>
              <a:rPr sz="2441" b="1" spc="-90" dirty="0">
                <a:solidFill>
                  <a:srgbClr val="113475"/>
                </a:solidFill>
                <a:latin typeface="Times New Roman"/>
                <a:cs typeface="Times New Roman"/>
              </a:rPr>
              <a:t> </a:t>
            </a:r>
            <a:r>
              <a:rPr sz="2441" b="1" spc="64" dirty="0">
                <a:solidFill>
                  <a:srgbClr val="113475"/>
                </a:solidFill>
                <a:latin typeface="Times New Roman"/>
                <a:cs typeface="Times New Roman"/>
              </a:rPr>
              <a:t>to</a:t>
            </a:r>
            <a:r>
              <a:rPr sz="2441" b="1" spc="-90"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90" dirty="0">
                <a:solidFill>
                  <a:srgbClr val="113475"/>
                </a:solidFill>
                <a:latin typeface="Times New Roman"/>
                <a:cs typeface="Times New Roman"/>
              </a:rPr>
              <a:t> </a:t>
            </a:r>
            <a:r>
              <a:rPr sz="2441" b="1" spc="-71" dirty="0">
                <a:solidFill>
                  <a:srgbClr val="113475"/>
                </a:solidFill>
                <a:latin typeface="Times New Roman"/>
                <a:cs typeface="Times New Roman"/>
              </a:rPr>
              <a:t>IFSC</a:t>
            </a:r>
            <a:endParaRPr sz="2441" dirty="0">
              <a:latin typeface="Times New Roman"/>
              <a:cs typeface="Times New Roman"/>
            </a:endParaRPr>
          </a:p>
        </p:txBody>
      </p:sp>
      <p:sp>
        <p:nvSpPr>
          <p:cNvPr id="45" name="object 45"/>
          <p:cNvSpPr txBox="1"/>
          <p:nvPr/>
        </p:nvSpPr>
        <p:spPr>
          <a:xfrm>
            <a:off x="839934" y="1039067"/>
            <a:ext cx="10417770" cy="676533"/>
          </a:xfrm>
          <a:prstGeom prst="rect">
            <a:avLst/>
          </a:prstGeom>
        </p:spPr>
        <p:txBody>
          <a:bodyPr vert="horz" wrap="square" lIns="0" tIns="16321" rIns="0" bIns="0" rtlCol="0">
            <a:spAutoFit/>
          </a:bodyPr>
          <a:lstStyle/>
          <a:p>
            <a:pPr marL="16321" marR="6528">
              <a:lnSpc>
                <a:spcPct val="125000"/>
              </a:lnSpc>
              <a:spcBef>
                <a:spcPts val="129"/>
              </a:spcBef>
            </a:pPr>
            <a:r>
              <a:rPr b="1" dirty="0">
                <a:latin typeface="Times New Roman"/>
                <a:cs typeface="Times New Roman"/>
              </a:rPr>
              <a:t>The</a:t>
            </a:r>
            <a:r>
              <a:rPr b="1" spc="135" dirty="0">
                <a:latin typeface="Times New Roman"/>
                <a:cs typeface="Times New Roman"/>
              </a:rPr>
              <a:t> </a:t>
            </a:r>
            <a:r>
              <a:rPr b="1" dirty="0">
                <a:latin typeface="Times New Roman"/>
                <a:cs typeface="Times New Roman"/>
              </a:rPr>
              <a:t>income</a:t>
            </a:r>
            <a:r>
              <a:rPr b="1" spc="142" dirty="0">
                <a:latin typeface="Times New Roman"/>
                <a:cs typeface="Times New Roman"/>
              </a:rPr>
              <a:t> </a:t>
            </a:r>
            <a:r>
              <a:rPr b="1" dirty="0">
                <a:latin typeface="Times New Roman"/>
                <a:cs typeface="Times New Roman"/>
              </a:rPr>
              <a:t>tax</a:t>
            </a:r>
            <a:r>
              <a:rPr b="1" spc="135" dirty="0">
                <a:latin typeface="Times New Roman"/>
                <a:cs typeface="Times New Roman"/>
              </a:rPr>
              <a:t> </a:t>
            </a:r>
            <a:r>
              <a:rPr b="1" dirty="0">
                <a:latin typeface="Times New Roman"/>
                <a:cs typeface="Times New Roman"/>
              </a:rPr>
              <a:t>laws</a:t>
            </a:r>
            <a:r>
              <a:rPr b="1" spc="142" dirty="0">
                <a:latin typeface="Times New Roman"/>
                <a:cs typeface="Times New Roman"/>
              </a:rPr>
              <a:t> </a:t>
            </a:r>
            <a:r>
              <a:rPr b="1" dirty="0">
                <a:latin typeface="Times New Roman"/>
                <a:cs typeface="Times New Roman"/>
              </a:rPr>
              <a:t>have</a:t>
            </a:r>
            <a:r>
              <a:rPr b="1" spc="142" dirty="0">
                <a:latin typeface="Times New Roman"/>
                <a:cs typeface="Times New Roman"/>
              </a:rPr>
              <a:t> </a:t>
            </a:r>
            <a:r>
              <a:rPr b="1" dirty="0">
                <a:latin typeface="Times New Roman"/>
                <a:cs typeface="Times New Roman"/>
              </a:rPr>
              <a:t>been</a:t>
            </a:r>
            <a:r>
              <a:rPr b="1" spc="135" dirty="0">
                <a:latin typeface="Times New Roman"/>
                <a:cs typeface="Times New Roman"/>
              </a:rPr>
              <a:t> </a:t>
            </a:r>
            <a:r>
              <a:rPr b="1" dirty="0">
                <a:latin typeface="Times New Roman"/>
                <a:cs typeface="Times New Roman"/>
              </a:rPr>
              <a:t>amended</a:t>
            </a:r>
            <a:r>
              <a:rPr b="1" spc="142" dirty="0">
                <a:latin typeface="Times New Roman"/>
                <a:cs typeface="Times New Roman"/>
              </a:rPr>
              <a:t> </a:t>
            </a:r>
            <a:r>
              <a:rPr b="1" dirty="0">
                <a:latin typeface="Times New Roman"/>
                <a:cs typeface="Times New Roman"/>
              </a:rPr>
              <a:t>from</a:t>
            </a:r>
            <a:r>
              <a:rPr b="1" spc="142" dirty="0">
                <a:latin typeface="Times New Roman"/>
                <a:cs typeface="Times New Roman"/>
              </a:rPr>
              <a:t> </a:t>
            </a:r>
            <a:r>
              <a:rPr b="1" dirty="0">
                <a:latin typeface="Times New Roman"/>
                <a:cs typeface="Times New Roman"/>
              </a:rPr>
              <a:t>time</a:t>
            </a:r>
            <a:r>
              <a:rPr b="1" spc="135" dirty="0">
                <a:latin typeface="Times New Roman"/>
                <a:cs typeface="Times New Roman"/>
              </a:rPr>
              <a:t> </a:t>
            </a:r>
            <a:r>
              <a:rPr b="1" dirty="0">
                <a:latin typeface="Times New Roman"/>
                <a:cs typeface="Times New Roman"/>
              </a:rPr>
              <a:t>to</a:t>
            </a:r>
            <a:r>
              <a:rPr b="1" spc="142" dirty="0">
                <a:latin typeface="Times New Roman"/>
                <a:cs typeface="Times New Roman"/>
              </a:rPr>
              <a:t> </a:t>
            </a:r>
            <a:r>
              <a:rPr b="1" dirty="0">
                <a:latin typeface="Times New Roman"/>
                <a:cs typeface="Times New Roman"/>
              </a:rPr>
              <a:t>time</a:t>
            </a:r>
            <a:r>
              <a:rPr b="1" spc="142" dirty="0">
                <a:latin typeface="Times New Roman"/>
                <a:cs typeface="Times New Roman"/>
              </a:rPr>
              <a:t> </a:t>
            </a:r>
            <a:r>
              <a:rPr b="1" dirty="0">
                <a:latin typeface="Times New Roman"/>
                <a:cs typeface="Times New Roman"/>
              </a:rPr>
              <a:t>to</a:t>
            </a:r>
            <a:r>
              <a:rPr b="1" spc="135" dirty="0">
                <a:latin typeface="Times New Roman"/>
                <a:cs typeface="Times New Roman"/>
              </a:rPr>
              <a:t> </a:t>
            </a:r>
            <a:r>
              <a:rPr b="1" dirty="0">
                <a:latin typeface="Times New Roman"/>
                <a:cs typeface="Times New Roman"/>
              </a:rPr>
              <a:t>incentivise</a:t>
            </a:r>
            <a:r>
              <a:rPr b="1" spc="142" dirty="0">
                <a:latin typeface="Times New Roman"/>
                <a:cs typeface="Times New Roman"/>
              </a:rPr>
              <a:t> </a:t>
            </a:r>
            <a:r>
              <a:rPr b="1" dirty="0">
                <a:latin typeface="Times New Roman"/>
                <a:cs typeface="Times New Roman"/>
              </a:rPr>
              <a:t>existing</a:t>
            </a:r>
            <a:r>
              <a:rPr b="1" spc="135" dirty="0">
                <a:latin typeface="Times New Roman"/>
                <a:cs typeface="Times New Roman"/>
              </a:rPr>
              <a:t> </a:t>
            </a:r>
            <a:r>
              <a:rPr b="1" dirty="0">
                <a:latin typeface="Times New Roman"/>
                <a:cs typeface="Times New Roman"/>
              </a:rPr>
              <a:t>funds</a:t>
            </a:r>
            <a:r>
              <a:rPr b="1" spc="142" dirty="0">
                <a:latin typeface="Times New Roman"/>
                <a:cs typeface="Times New Roman"/>
              </a:rPr>
              <a:t> </a:t>
            </a:r>
            <a:r>
              <a:rPr b="1" dirty="0">
                <a:latin typeface="Times New Roman"/>
                <a:cs typeface="Times New Roman"/>
              </a:rPr>
              <a:t>located</a:t>
            </a:r>
            <a:r>
              <a:rPr b="1" spc="142" dirty="0">
                <a:latin typeface="Times New Roman"/>
                <a:cs typeface="Times New Roman"/>
              </a:rPr>
              <a:t> </a:t>
            </a:r>
            <a:r>
              <a:rPr b="1" dirty="0">
                <a:latin typeface="Times New Roman"/>
                <a:cs typeface="Times New Roman"/>
              </a:rPr>
              <a:t>in</a:t>
            </a:r>
            <a:r>
              <a:rPr b="1" spc="135" dirty="0">
                <a:latin typeface="Times New Roman"/>
                <a:cs typeface="Times New Roman"/>
              </a:rPr>
              <a:t> </a:t>
            </a:r>
            <a:r>
              <a:rPr b="1" spc="-13" dirty="0">
                <a:latin typeface="Times New Roman"/>
                <a:cs typeface="Times New Roman"/>
              </a:rPr>
              <a:t>overseas </a:t>
            </a:r>
            <a:r>
              <a:rPr b="1" dirty="0">
                <a:latin typeface="Times New Roman"/>
                <a:cs typeface="Times New Roman"/>
              </a:rPr>
              <a:t>jurisdictions</a:t>
            </a:r>
            <a:r>
              <a:rPr b="1" spc="-58" dirty="0">
                <a:latin typeface="Times New Roman"/>
                <a:cs typeface="Times New Roman"/>
              </a:rPr>
              <a:t> </a:t>
            </a:r>
            <a:r>
              <a:rPr b="1" dirty="0">
                <a:latin typeface="Times New Roman"/>
                <a:cs typeface="Times New Roman"/>
              </a:rPr>
              <a:t>to</a:t>
            </a:r>
            <a:r>
              <a:rPr b="1" spc="-58" dirty="0">
                <a:latin typeface="Times New Roman"/>
                <a:cs typeface="Times New Roman"/>
              </a:rPr>
              <a:t> </a:t>
            </a:r>
            <a:r>
              <a:rPr b="1" dirty="0">
                <a:latin typeface="Times New Roman"/>
                <a:cs typeface="Times New Roman"/>
              </a:rPr>
              <a:t>consider</a:t>
            </a:r>
            <a:r>
              <a:rPr b="1" spc="-52" dirty="0">
                <a:latin typeface="Times New Roman"/>
                <a:cs typeface="Times New Roman"/>
              </a:rPr>
              <a:t> </a:t>
            </a:r>
            <a:r>
              <a:rPr b="1" dirty="0">
                <a:latin typeface="Times New Roman"/>
                <a:cs typeface="Times New Roman"/>
              </a:rPr>
              <a:t>relocating</a:t>
            </a:r>
            <a:r>
              <a:rPr b="1" spc="-58" dirty="0">
                <a:latin typeface="Times New Roman"/>
                <a:cs typeface="Times New Roman"/>
              </a:rPr>
              <a:t> </a:t>
            </a:r>
            <a:r>
              <a:rPr b="1" dirty="0">
                <a:latin typeface="Times New Roman"/>
                <a:cs typeface="Times New Roman"/>
              </a:rPr>
              <a:t>to</a:t>
            </a:r>
            <a:r>
              <a:rPr b="1" spc="-58" dirty="0">
                <a:latin typeface="Times New Roman"/>
                <a:cs typeface="Times New Roman"/>
              </a:rPr>
              <a:t> </a:t>
            </a:r>
            <a:r>
              <a:rPr b="1" spc="-123" dirty="0">
                <a:latin typeface="Times New Roman"/>
                <a:cs typeface="Times New Roman"/>
              </a:rPr>
              <a:t>GIFT</a:t>
            </a:r>
            <a:r>
              <a:rPr b="1" spc="-52" dirty="0">
                <a:latin typeface="Times New Roman"/>
                <a:cs typeface="Times New Roman"/>
              </a:rPr>
              <a:t> </a:t>
            </a:r>
            <a:r>
              <a:rPr b="1" spc="-25" dirty="0">
                <a:latin typeface="Times New Roman"/>
                <a:cs typeface="Times New Roman"/>
              </a:rPr>
              <a:t>IFSC.</a:t>
            </a:r>
            <a:endParaRPr dirty="0">
              <a:latin typeface="Times New Roman"/>
              <a:cs typeface="Times New Roman"/>
            </a:endParaRPr>
          </a:p>
        </p:txBody>
      </p:sp>
      <p:sp>
        <p:nvSpPr>
          <p:cNvPr id="48" name="object 48"/>
          <p:cNvSpPr txBox="1"/>
          <p:nvPr/>
        </p:nvSpPr>
        <p:spPr>
          <a:xfrm>
            <a:off x="918946" y="5140328"/>
            <a:ext cx="10180314" cy="1047485"/>
          </a:xfrm>
          <a:prstGeom prst="rect">
            <a:avLst/>
          </a:prstGeom>
        </p:spPr>
        <p:txBody>
          <a:bodyPr vert="horz" wrap="square" lIns="0" tIns="107715" rIns="0" bIns="0" rtlCol="0">
            <a:spAutoFit/>
          </a:bodyPr>
          <a:lstStyle/>
          <a:p>
            <a:pPr marL="87313" indent="-12700" algn="ctr">
              <a:spcBef>
                <a:spcPts val="849"/>
              </a:spcBef>
            </a:pPr>
            <a:r>
              <a:rPr sz="2400" b="1" spc="-25" dirty="0">
                <a:solidFill>
                  <a:srgbClr val="113475"/>
                </a:solidFill>
                <a:latin typeface="Times New Roman"/>
                <a:cs typeface="Times New Roman"/>
              </a:rPr>
              <a:t>Regulatory</a:t>
            </a:r>
            <a:r>
              <a:rPr sz="2400" b="1" spc="-13" dirty="0">
                <a:solidFill>
                  <a:srgbClr val="113475"/>
                </a:solidFill>
                <a:latin typeface="Times New Roman"/>
                <a:cs typeface="Times New Roman"/>
              </a:rPr>
              <a:t> relaxations</a:t>
            </a:r>
            <a:endParaRPr sz="2400" dirty="0">
              <a:latin typeface="Times New Roman"/>
              <a:cs typeface="Times New Roman"/>
            </a:endParaRPr>
          </a:p>
          <a:p>
            <a:pPr marL="360363" indent="-285750">
              <a:spcBef>
                <a:spcPts val="578"/>
              </a:spcBef>
              <a:buFont typeface="Arial" panose="020B0604020202020204" pitchFamily="34" charset="0"/>
              <a:buChar char="•"/>
            </a:pPr>
            <a:r>
              <a:rPr sz="1600" dirty="0">
                <a:latin typeface="Times New Roman"/>
                <a:cs typeface="Times New Roman"/>
              </a:rPr>
              <a:t>Off-market</a:t>
            </a:r>
            <a:r>
              <a:rPr sz="1600" spc="-6" dirty="0">
                <a:latin typeface="Times New Roman"/>
                <a:cs typeface="Times New Roman"/>
              </a:rPr>
              <a:t> </a:t>
            </a:r>
            <a:r>
              <a:rPr sz="1600" dirty="0">
                <a:latin typeface="Times New Roman"/>
                <a:cs typeface="Times New Roman"/>
              </a:rPr>
              <a:t>transfer</a:t>
            </a:r>
            <a:r>
              <a:rPr sz="1600" spc="-6" dirty="0">
                <a:latin typeface="Times New Roman"/>
                <a:cs typeface="Times New Roman"/>
              </a:rPr>
              <a:t> </a:t>
            </a:r>
            <a:r>
              <a:rPr sz="1600" spc="-32" dirty="0">
                <a:latin typeface="Times New Roman"/>
                <a:cs typeface="Times New Roman"/>
              </a:rPr>
              <a:t>of</a:t>
            </a:r>
            <a:r>
              <a:rPr sz="1600" spc="-6" dirty="0">
                <a:latin typeface="Times New Roman"/>
                <a:cs typeface="Times New Roman"/>
              </a:rPr>
              <a:t> </a:t>
            </a:r>
            <a:r>
              <a:rPr sz="1600" dirty="0">
                <a:latin typeface="Times New Roman"/>
                <a:cs typeface="Times New Roman"/>
              </a:rPr>
              <a:t>securities permitted</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dirty="0">
                <a:latin typeface="Times New Roman"/>
                <a:cs typeface="Times New Roman"/>
              </a:rPr>
              <a:t>facilitate </a:t>
            </a:r>
            <a:r>
              <a:rPr sz="1600" spc="-13" dirty="0">
                <a:latin typeface="Times New Roman"/>
                <a:cs typeface="Times New Roman"/>
              </a:rPr>
              <a:t>relocation.</a:t>
            </a:r>
            <a:endParaRPr sz="1600" dirty="0">
              <a:latin typeface="Times New Roman"/>
              <a:cs typeface="Times New Roman"/>
            </a:endParaRPr>
          </a:p>
          <a:p>
            <a:pPr marL="360363" indent="-285750">
              <a:buFont typeface="Arial" panose="020B0604020202020204" pitchFamily="34" charset="0"/>
              <a:buChar char="•"/>
            </a:pPr>
            <a:r>
              <a:rPr sz="1600" dirty="0">
                <a:latin typeface="Times New Roman"/>
                <a:cs typeface="Times New Roman"/>
              </a:rPr>
              <a:t>Continuing</a:t>
            </a:r>
            <a:r>
              <a:rPr sz="1600" spc="19" dirty="0">
                <a:latin typeface="Times New Roman"/>
                <a:cs typeface="Times New Roman"/>
              </a:rPr>
              <a:t> </a:t>
            </a:r>
            <a:r>
              <a:rPr sz="1600" dirty="0">
                <a:latin typeface="Times New Roman"/>
                <a:cs typeface="Times New Roman"/>
              </a:rPr>
              <a:t>interest</a:t>
            </a:r>
            <a:r>
              <a:rPr sz="1600" spc="19" dirty="0">
                <a:latin typeface="Times New Roman"/>
                <a:cs typeface="Times New Roman"/>
              </a:rPr>
              <a:t> </a:t>
            </a:r>
            <a:r>
              <a:rPr sz="1600" dirty="0">
                <a:latin typeface="Times New Roman"/>
                <a:cs typeface="Times New Roman"/>
              </a:rPr>
              <a:t>requirement</a:t>
            </a:r>
            <a:r>
              <a:rPr sz="1600" spc="19" dirty="0">
                <a:latin typeface="Times New Roman"/>
                <a:cs typeface="Times New Roman"/>
              </a:rPr>
              <a:t> </a:t>
            </a:r>
            <a:r>
              <a:rPr sz="1600" spc="-13" dirty="0">
                <a:latin typeface="Times New Roman"/>
                <a:cs typeface="Times New Roman"/>
              </a:rPr>
              <a:t>for</a:t>
            </a:r>
            <a:r>
              <a:rPr sz="1600" spc="19"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dirty="0">
                <a:latin typeface="Times New Roman"/>
                <a:cs typeface="Times New Roman"/>
              </a:rPr>
              <a:t>manager/sponsor</a:t>
            </a:r>
            <a:r>
              <a:rPr sz="1600" spc="19" dirty="0">
                <a:latin typeface="Times New Roman"/>
                <a:cs typeface="Times New Roman"/>
              </a:rPr>
              <a:t> </a:t>
            </a:r>
            <a:r>
              <a:rPr sz="1600" dirty="0">
                <a:latin typeface="Times New Roman"/>
                <a:cs typeface="Times New Roman"/>
              </a:rPr>
              <a:t>has</a:t>
            </a:r>
            <a:r>
              <a:rPr sz="1600" spc="19" dirty="0">
                <a:latin typeface="Times New Roman"/>
                <a:cs typeface="Times New Roman"/>
              </a:rPr>
              <a:t> </a:t>
            </a:r>
            <a:r>
              <a:rPr sz="1600" dirty="0">
                <a:latin typeface="Times New Roman"/>
                <a:cs typeface="Times New Roman"/>
              </a:rPr>
              <a:t>been</a:t>
            </a:r>
            <a:r>
              <a:rPr sz="1600" spc="19" dirty="0">
                <a:latin typeface="Times New Roman"/>
                <a:cs typeface="Times New Roman"/>
              </a:rPr>
              <a:t> </a:t>
            </a:r>
            <a:r>
              <a:rPr sz="1600" dirty="0">
                <a:latin typeface="Times New Roman"/>
                <a:cs typeface="Times New Roman"/>
              </a:rPr>
              <a:t>made</a:t>
            </a:r>
            <a:r>
              <a:rPr sz="1600" spc="19" dirty="0">
                <a:latin typeface="Times New Roman"/>
                <a:cs typeface="Times New Roman"/>
              </a:rPr>
              <a:t> </a:t>
            </a:r>
            <a:r>
              <a:rPr sz="1600" dirty="0">
                <a:latin typeface="Times New Roman"/>
                <a:cs typeface="Times New Roman"/>
              </a:rPr>
              <a:t>voluntary</a:t>
            </a:r>
            <a:r>
              <a:rPr sz="1600" spc="19" dirty="0">
                <a:latin typeface="Times New Roman"/>
                <a:cs typeface="Times New Roman"/>
              </a:rPr>
              <a:t> </a:t>
            </a:r>
            <a:r>
              <a:rPr sz="1600" spc="-13" dirty="0">
                <a:latin typeface="Times New Roman"/>
                <a:cs typeface="Times New Roman"/>
              </a:rPr>
              <a:t>for</a:t>
            </a:r>
            <a:r>
              <a:rPr sz="1600" spc="19" dirty="0">
                <a:latin typeface="Times New Roman"/>
                <a:cs typeface="Times New Roman"/>
              </a:rPr>
              <a:t> </a:t>
            </a:r>
            <a:r>
              <a:rPr sz="1600" dirty="0">
                <a:latin typeface="Times New Roman"/>
                <a:cs typeface="Times New Roman"/>
              </a:rPr>
              <a:t>Resultant</a:t>
            </a:r>
            <a:r>
              <a:rPr sz="1600" spc="19" dirty="0">
                <a:latin typeface="Times New Roman"/>
                <a:cs typeface="Times New Roman"/>
              </a:rPr>
              <a:t> </a:t>
            </a:r>
            <a:r>
              <a:rPr sz="1600" spc="-13" dirty="0">
                <a:latin typeface="Times New Roman"/>
                <a:cs typeface="Times New Roman"/>
              </a:rPr>
              <a:t>Fund.</a:t>
            </a:r>
            <a:endParaRPr sz="1600" dirty="0">
              <a:latin typeface="Times New Roman"/>
              <a:cs typeface="Times New Roman"/>
            </a:endParaRPr>
          </a:p>
        </p:txBody>
      </p:sp>
      <p:sp>
        <p:nvSpPr>
          <p:cNvPr id="61" name="TextBox 60">
            <a:extLst>
              <a:ext uri="{FF2B5EF4-FFF2-40B4-BE49-F238E27FC236}">
                <a16:creationId xmlns:a16="http://schemas.microsoft.com/office/drawing/2014/main" id="{64852BDA-CB3F-FA19-2631-4A6BBCC15945}"/>
              </a:ext>
            </a:extLst>
          </p:cNvPr>
          <p:cNvSpPr txBox="1"/>
          <p:nvPr/>
        </p:nvSpPr>
        <p:spPr>
          <a:xfrm>
            <a:off x="918945" y="1876247"/>
            <a:ext cx="10549965" cy="3349635"/>
          </a:xfrm>
          <a:prstGeom prst="rect">
            <a:avLst/>
          </a:prstGeom>
          <a:noFill/>
        </p:spPr>
        <p:txBody>
          <a:bodyPr wrap="square" rtlCol="0">
            <a:spAutoFit/>
          </a:bodyPr>
          <a:lstStyle/>
          <a:p>
            <a:pPr algn="ctr"/>
            <a:r>
              <a:rPr lang="en-US" sz="2400" b="1" spc="-13" dirty="0">
                <a:solidFill>
                  <a:srgbClr val="113475"/>
                </a:solidFill>
                <a:latin typeface="Times New Roman"/>
                <a:cs typeface="Times New Roman"/>
              </a:rPr>
              <a:t>Amendments</a:t>
            </a:r>
            <a:r>
              <a:rPr lang="en-US" sz="2400" b="1" spc="-45" dirty="0">
                <a:solidFill>
                  <a:srgbClr val="113475"/>
                </a:solidFill>
                <a:latin typeface="Times New Roman"/>
                <a:cs typeface="Times New Roman"/>
              </a:rPr>
              <a:t> </a:t>
            </a:r>
            <a:r>
              <a:rPr lang="en-US" sz="2400" b="1" spc="-13" dirty="0">
                <a:solidFill>
                  <a:srgbClr val="113475"/>
                </a:solidFill>
                <a:latin typeface="Times New Roman"/>
                <a:cs typeface="Times New Roman"/>
              </a:rPr>
              <a:t>vide</a:t>
            </a:r>
            <a:r>
              <a:rPr lang="en-US" sz="2400" b="1" spc="-38" dirty="0">
                <a:solidFill>
                  <a:srgbClr val="113475"/>
                </a:solidFill>
                <a:latin typeface="Times New Roman"/>
                <a:cs typeface="Times New Roman"/>
              </a:rPr>
              <a:t> </a:t>
            </a:r>
            <a:r>
              <a:rPr lang="en-US" sz="2400" b="1" spc="-13" dirty="0">
                <a:solidFill>
                  <a:srgbClr val="113475"/>
                </a:solidFill>
                <a:latin typeface="Times New Roman"/>
                <a:cs typeface="Times New Roman"/>
              </a:rPr>
              <a:t>Finance</a:t>
            </a:r>
            <a:r>
              <a:rPr lang="en-US" sz="2400" b="1" spc="-38" dirty="0">
                <a:solidFill>
                  <a:srgbClr val="113475"/>
                </a:solidFill>
                <a:latin typeface="Times New Roman"/>
                <a:cs typeface="Times New Roman"/>
              </a:rPr>
              <a:t> </a:t>
            </a:r>
            <a:r>
              <a:rPr lang="en-US" sz="2400" b="1" spc="-32" dirty="0">
                <a:solidFill>
                  <a:srgbClr val="113475"/>
                </a:solidFill>
                <a:latin typeface="Times New Roman"/>
                <a:cs typeface="Times New Roman"/>
              </a:rPr>
              <a:t>Act</a:t>
            </a:r>
            <a:endParaRPr lang="en-US" sz="2400" dirty="0">
              <a:latin typeface="Times New Roman"/>
              <a:cs typeface="Times New Roman"/>
            </a:endParaRPr>
          </a:p>
          <a:p>
            <a:pPr>
              <a:spcBef>
                <a:spcPts val="1213"/>
              </a:spcBef>
            </a:pPr>
            <a:r>
              <a:rPr lang="en-US" sz="1600" b="1" spc="-38" dirty="0">
                <a:latin typeface="Times New Roman"/>
                <a:cs typeface="Times New Roman"/>
              </a:rPr>
              <a:t>Tax</a:t>
            </a:r>
            <a:r>
              <a:rPr lang="en-US" sz="1600" b="1" spc="-45" dirty="0">
                <a:latin typeface="Times New Roman"/>
                <a:cs typeface="Times New Roman"/>
              </a:rPr>
              <a:t> </a:t>
            </a:r>
            <a:r>
              <a:rPr lang="en-US" sz="1600" b="1" dirty="0">
                <a:latin typeface="Times New Roman"/>
                <a:cs typeface="Times New Roman"/>
              </a:rPr>
              <a:t>neutrality</a:t>
            </a:r>
            <a:r>
              <a:rPr lang="en-US" sz="1600" b="1" spc="-38" dirty="0">
                <a:latin typeface="Times New Roman"/>
                <a:cs typeface="Times New Roman"/>
              </a:rPr>
              <a:t> </a:t>
            </a:r>
            <a:r>
              <a:rPr lang="en-US" sz="1600" b="1" dirty="0">
                <a:latin typeface="Times New Roman"/>
                <a:cs typeface="Times New Roman"/>
              </a:rPr>
              <a:t>to</a:t>
            </a:r>
            <a:r>
              <a:rPr lang="en-US" sz="1600" b="1" spc="-45" dirty="0">
                <a:latin typeface="Times New Roman"/>
                <a:cs typeface="Times New Roman"/>
              </a:rPr>
              <a:t> </a:t>
            </a:r>
            <a:r>
              <a:rPr lang="en-US" sz="1600" b="1" dirty="0">
                <a:latin typeface="Times New Roman"/>
                <a:cs typeface="Times New Roman"/>
              </a:rPr>
              <a:t>offshore</a:t>
            </a:r>
            <a:r>
              <a:rPr lang="en-US" sz="1600" b="1" spc="-38" dirty="0">
                <a:latin typeface="Times New Roman"/>
                <a:cs typeface="Times New Roman"/>
              </a:rPr>
              <a:t> </a:t>
            </a:r>
            <a:r>
              <a:rPr lang="en-US" sz="1600" b="1" dirty="0">
                <a:latin typeface="Times New Roman"/>
                <a:cs typeface="Times New Roman"/>
              </a:rPr>
              <a:t>funds</a:t>
            </a:r>
            <a:r>
              <a:rPr lang="en-US" sz="1600" b="1" spc="-38" dirty="0">
                <a:latin typeface="Times New Roman"/>
                <a:cs typeface="Times New Roman"/>
              </a:rPr>
              <a:t> </a:t>
            </a:r>
            <a:r>
              <a:rPr lang="en-US" sz="1600" b="1" spc="-13" dirty="0">
                <a:latin typeface="Times New Roman"/>
                <a:cs typeface="Times New Roman"/>
              </a:rPr>
              <a:t>and</a:t>
            </a:r>
            <a:r>
              <a:rPr lang="en-US" sz="1600" b="1" spc="-45" dirty="0">
                <a:latin typeface="Times New Roman"/>
                <a:cs typeface="Times New Roman"/>
              </a:rPr>
              <a:t> </a:t>
            </a:r>
            <a:r>
              <a:rPr lang="en-US" sz="1600" b="1" dirty="0">
                <a:latin typeface="Times New Roman"/>
                <a:cs typeface="Times New Roman"/>
              </a:rPr>
              <a:t>grandfathering</a:t>
            </a:r>
            <a:r>
              <a:rPr lang="en-US" sz="1600" b="1" spc="-38" dirty="0">
                <a:latin typeface="Times New Roman"/>
                <a:cs typeface="Times New Roman"/>
              </a:rPr>
              <a:t> </a:t>
            </a:r>
            <a:r>
              <a:rPr lang="en-US" sz="1600" b="1" dirty="0">
                <a:latin typeface="Times New Roman"/>
                <a:cs typeface="Times New Roman"/>
              </a:rPr>
              <a:t>of</a:t>
            </a:r>
            <a:r>
              <a:rPr lang="en-US" sz="1600" b="1" spc="-45" dirty="0">
                <a:latin typeface="Times New Roman"/>
                <a:cs typeface="Times New Roman"/>
              </a:rPr>
              <a:t> </a:t>
            </a:r>
            <a:r>
              <a:rPr lang="en-US" sz="1600" b="1" dirty="0">
                <a:latin typeface="Times New Roman"/>
                <a:cs typeface="Times New Roman"/>
              </a:rPr>
              <a:t>past</a:t>
            </a:r>
            <a:r>
              <a:rPr lang="en-US" sz="1600" b="1" spc="-38" dirty="0">
                <a:latin typeface="Times New Roman"/>
                <a:cs typeface="Times New Roman"/>
              </a:rPr>
              <a:t> </a:t>
            </a:r>
            <a:r>
              <a:rPr lang="en-US" sz="1600" b="1" spc="-13" dirty="0">
                <a:latin typeface="Times New Roman"/>
                <a:cs typeface="Times New Roman"/>
              </a:rPr>
              <a:t>investments</a:t>
            </a:r>
            <a:endParaRPr lang="en-US" sz="1600" dirty="0">
              <a:latin typeface="Times New Roman"/>
              <a:cs typeface="Times New Roman"/>
            </a:endParaRPr>
          </a:p>
          <a:p>
            <a:pPr marL="285750" marR="288892" indent="-285750">
              <a:spcBef>
                <a:spcPts val="71"/>
              </a:spcBef>
              <a:buFont typeface="Arial" panose="020B0604020202020204" pitchFamily="34" charset="0"/>
              <a:buChar char="•"/>
            </a:pPr>
            <a:r>
              <a:rPr lang="en-US" sz="1600" dirty="0">
                <a:latin typeface="Times New Roman"/>
                <a:cs typeface="Times New Roman"/>
              </a:rPr>
              <a:t>Transfer</a:t>
            </a:r>
            <a:r>
              <a:rPr lang="en-US" sz="1600" spc="-38" dirty="0">
                <a:latin typeface="Times New Roman"/>
                <a:cs typeface="Times New Roman"/>
              </a:rPr>
              <a:t> </a:t>
            </a:r>
            <a:r>
              <a:rPr lang="en-US" sz="1600" spc="-32" dirty="0">
                <a:latin typeface="Times New Roman"/>
                <a:cs typeface="Times New Roman"/>
              </a:rPr>
              <a:t>of</a:t>
            </a:r>
            <a:r>
              <a:rPr lang="en-US" sz="1600" spc="-38" dirty="0">
                <a:latin typeface="Times New Roman"/>
                <a:cs typeface="Times New Roman"/>
              </a:rPr>
              <a:t> </a:t>
            </a:r>
            <a:r>
              <a:rPr lang="en-US" sz="1600" dirty="0">
                <a:latin typeface="Times New Roman"/>
                <a:cs typeface="Times New Roman"/>
              </a:rPr>
              <a:t>assets</a:t>
            </a:r>
            <a:r>
              <a:rPr lang="en-US" sz="1600" spc="-38" dirty="0">
                <a:latin typeface="Times New Roman"/>
                <a:cs typeface="Times New Roman"/>
              </a:rPr>
              <a:t> </a:t>
            </a:r>
            <a:r>
              <a:rPr lang="en-US" sz="1600" spc="-32" dirty="0">
                <a:latin typeface="Times New Roman"/>
                <a:cs typeface="Times New Roman"/>
              </a:rPr>
              <a:t>of</a:t>
            </a:r>
            <a:r>
              <a:rPr lang="en-US" sz="1600" spc="-38" dirty="0">
                <a:latin typeface="Times New Roman"/>
                <a:cs typeface="Times New Roman"/>
              </a:rPr>
              <a:t> </a:t>
            </a:r>
            <a:r>
              <a:rPr lang="en-US" sz="1600" spc="-13" dirty="0">
                <a:latin typeface="Times New Roman"/>
                <a:cs typeface="Times New Roman"/>
              </a:rPr>
              <a:t>Offshore</a:t>
            </a:r>
            <a:r>
              <a:rPr lang="en-US" sz="1600" spc="-32" dirty="0">
                <a:latin typeface="Times New Roman"/>
                <a:cs typeface="Times New Roman"/>
              </a:rPr>
              <a:t> </a:t>
            </a:r>
            <a:r>
              <a:rPr lang="en-US" sz="1600" dirty="0">
                <a:latin typeface="Times New Roman"/>
                <a:cs typeface="Times New Roman"/>
              </a:rPr>
              <a:t>Fund</a:t>
            </a:r>
            <a:r>
              <a:rPr lang="en-US" sz="1600" spc="-38" dirty="0">
                <a:latin typeface="Times New Roman"/>
                <a:cs typeface="Times New Roman"/>
              </a:rPr>
              <a:t> </a:t>
            </a:r>
            <a:r>
              <a:rPr lang="en-US" sz="1600" dirty="0">
                <a:latin typeface="Times New Roman"/>
                <a:cs typeface="Times New Roman"/>
              </a:rPr>
              <a:t>or</a:t>
            </a:r>
            <a:r>
              <a:rPr lang="en-US" sz="1600" spc="-38" dirty="0">
                <a:latin typeface="Times New Roman"/>
                <a:cs typeface="Times New Roman"/>
              </a:rPr>
              <a:t> </a:t>
            </a:r>
            <a:r>
              <a:rPr lang="en-US" sz="1600" dirty="0">
                <a:latin typeface="Times New Roman"/>
                <a:cs typeface="Times New Roman"/>
              </a:rPr>
              <a:t>its</a:t>
            </a:r>
            <a:r>
              <a:rPr lang="en-US" sz="1600" spc="-38" dirty="0">
                <a:latin typeface="Times New Roman"/>
                <a:cs typeface="Times New Roman"/>
              </a:rPr>
              <a:t> </a:t>
            </a:r>
            <a:r>
              <a:rPr lang="en-US" sz="1600" spc="-71" dirty="0">
                <a:latin typeface="Times New Roman"/>
                <a:cs typeface="Times New Roman"/>
              </a:rPr>
              <a:t>WOS</a:t>
            </a:r>
            <a:r>
              <a:rPr lang="en-US" sz="1600" spc="-32" dirty="0">
                <a:latin typeface="Times New Roman"/>
                <a:cs typeface="Times New Roman"/>
              </a:rPr>
              <a:t> </a:t>
            </a:r>
            <a:r>
              <a:rPr lang="en-US" sz="1600" dirty="0">
                <a:latin typeface="Times New Roman"/>
                <a:cs typeface="Times New Roman"/>
              </a:rPr>
              <a:t>to</a:t>
            </a:r>
            <a:r>
              <a:rPr lang="en-US" sz="1600" spc="-38" dirty="0">
                <a:latin typeface="Times New Roman"/>
                <a:cs typeface="Times New Roman"/>
              </a:rPr>
              <a:t> </a:t>
            </a:r>
            <a:r>
              <a:rPr lang="en-US" sz="1600" dirty="0">
                <a:latin typeface="Times New Roman"/>
                <a:cs typeface="Times New Roman"/>
              </a:rPr>
              <a:t>Resultant</a:t>
            </a:r>
            <a:r>
              <a:rPr lang="en-US" sz="1600" spc="-38" dirty="0">
                <a:latin typeface="Times New Roman"/>
                <a:cs typeface="Times New Roman"/>
              </a:rPr>
              <a:t> </a:t>
            </a:r>
            <a:r>
              <a:rPr lang="en-US" sz="1600" dirty="0">
                <a:latin typeface="Times New Roman"/>
                <a:cs typeface="Times New Roman"/>
              </a:rPr>
              <a:t>Fund,</a:t>
            </a:r>
            <a:r>
              <a:rPr lang="en-US" sz="1600" spc="-38" dirty="0">
                <a:latin typeface="Times New Roman"/>
                <a:cs typeface="Times New Roman"/>
              </a:rPr>
              <a:t> </a:t>
            </a:r>
            <a:r>
              <a:rPr lang="en-US" sz="1600" dirty="0">
                <a:latin typeface="Times New Roman"/>
                <a:cs typeface="Times New Roman"/>
              </a:rPr>
              <a:t>upon</a:t>
            </a:r>
            <a:r>
              <a:rPr lang="en-US" sz="1600" spc="-32" dirty="0">
                <a:latin typeface="Times New Roman"/>
                <a:cs typeface="Times New Roman"/>
              </a:rPr>
              <a:t> </a:t>
            </a:r>
            <a:r>
              <a:rPr lang="en-US" sz="1600" dirty="0">
                <a:latin typeface="Times New Roman"/>
                <a:cs typeface="Times New Roman"/>
              </a:rPr>
              <a:t>relocation</a:t>
            </a:r>
            <a:r>
              <a:rPr lang="en-US" sz="1600" spc="-38" dirty="0">
                <a:latin typeface="Times New Roman"/>
                <a:cs typeface="Times New Roman"/>
              </a:rPr>
              <a:t> </a:t>
            </a:r>
            <a:r>
              <a:rPr lang="en-US" sz="1600" dirty="0">
                <a:latin typeface="Times New Roman"/>
                <a:cs typeface="Times New Roman"/>
              </a:rPr>
              <a:t>to</a:t>
            </a:r>
            <a:r>
              <a:rPr lang="en-US" sz="1600" spc="-38" dirty="0">
                <a:latin typeface="Times New Roman"/>
                <a:cs typeface="Times New Roman"/>
              </a:rPr>
              <a:t> </a:t>
            </a:r>
            <a:r>
              <a:rPr lang="en-US" sz="1600" spc="-77" dirty="0">
                <a:latin typeface="Times New Roman"/>
                <a:cs typeface="Times New Roman"/>
              </a:rPr>
              <a:t>GIFT</a:t>
            </a:r>
            <a:r>
              <a:rPr lang="en-US" sz="1600" spc="-38" dirty="0">
                <a:latin typeface="Times New Roman"/>
                <a:cs typeface="Times New Roman"/>
              </a:rPr>
              <a:t> </a:t>
            </a:r>
            <a:r>
              <a:rPr lang="en-US" sz="1600" spc="-83" dirty="0">
                <a:latin typeface="Times New Roman"/>
                <a:cs typeface="Times New Roman"/>
              </a:rPr>
              <a:t>IFSC</a:t>
            </a:r>
            <a:r>
              <a:rPr lang="en-US" sz="1600" spc="-32" dirty="0">
                <a:latin typeface="Times New Roman"/>
                <a:cs typeface="Times New Roman"/>
              </a:rPr>
              <a:t> </a:t>
            </a:r>
            <a:r>
              <a:rPr lang="en-US" sz="1600" dirty="0">
                <a:latin typeface="Times New Roman"/>
                <a:cs typeface="Times New Roman"/>
              </a:rPr>
              <a:t>on</a:t>
            </a:r>
            <a:r>
              <a:rPr lang="en-US" sz="1600" spc="-38" dirty="0">
                <a:latin typeface="Times New Roman"/>
                <a:cs typeface="Times New Roman"/>
              </a:rPr>
              <a:t> </a:t>
            </a:r>
            <a:r>
              <a:rPr lang="en-US" sz="1600" dirty="0">
                <a:latin typeface="Times New Roman"/>
                <a:cs typeface="Times New Roman"/>
              </a:rPr>
              <a:t>or</a:t>
            </a:r>
            <a:r>
              <a:rPr lang="en-US" sz="1600" spc="-38" dirty="0">
                <a:latin typeface="Times New Roman"/>
                <a:cs typeface="Times New Roman"/>
              </a:rPr>
              <a:t> </a:t>
            </a:r>
            <a:r>
              <a:rPr lang="en-US" sz="1600" dirty="0">
                <a:latin typeface="Times New Roman"/>
                <a:cs typeface="Times New Roman"/>
              </a:rPr>
              <a:t>before</a:t>
            </a:r>
            <a:r>
              <a:rPr lang="en-US" sz="1600" spc="-38" dirty="0">
                <a:latin typeface="Times New Roman"/>
                <a:cs typeface="Times New Roman"/>
              </a:rPr>
              <a:t> </a:t>
            </a:r>
            <a:r>
              <a:rPr lang="en-US" sz="1600" spc="-103" dirty="0">
                <a:latin typeface="Times New Roman"/>
                <a:cs typeface="Times New Roman"/>
              </a:rPr>
              <a:t>31</a:t>
            </a:r>
            <a:r>
              <a:rPr lang="en-US" sz="1600" spc="-38" dirty="0">
                <a:latin typeface="Times New Roman"/>
                <a:cs typeface="Times New Roman"/>
              </a:rPr>
              <a:t> </a:t>
            </a:r>
            <a:r>
              <a:rPr lang="en-US" sz="1600" dirty="0">
                <a:latin typeface="Times New Roman"/>
                <a:cs typeface="Times New Roman"/>
              </a:rPr>
              <a:t>March</a:t>
            </a:r>
            <a:r>
              <a:rPr lang="en-US" sz="1600" spc="-32" dirty="0">
                <a:latin typeface="Times New Roman"/>
                <a:cs typeface="Times New Roman"/>
              </a:rPr>
              <a:t> </a:t>
            </a:r>
            <a:r>
              <a:rPr lang="en-US" sz="1600" spc="-13" dirty="0">
                <a:latin typeface="Times New Roman"/>
                <a:cs typeface="Times New Roman"/>
              </a:rPr>
              <a:t>2025</a:t>
            </a:r>
            <a:r>
              <a:rPr lang="en-US" sz="1600" spc="-38" dirty="0">
                <a:latin typeface="Times New Roman"/>
                <a:cs typeface="Times New Roman"/>
              </a:rPr>
              <a:t> </a:t>
            </a:r>
            <a:r>
              <a:rPr lang="en-US" sz="1600" spc="-13" dirty="0">
                <a:latin typeface="Times New Roman"/>
                <a:cs typeface="Times New Roman"/>
              </a:rPr>
              <a:t>is</a:t>
            </a:r>
            <a:r>
              <a:rPr lang="en-US" sz="1600" spc="-38" dirty="0">
                <a:latin typeface="Times New Roman"/>
                <a:cs typeface="Times New Roman"/>
              </a:rPr>
              <a:t> </a:t>
            </a:r>
            <a:r>
              <a:rPr lang="en-US" sz="1600" spc="-32" dirty="0">
                <a:latin typeface="Times New Roman"/>
                <a:cs typeface="Times New Roman"/>
              </a:rPr>
              <a:t>not</a:t>
            </a:r>
            <a:r>
              <a:rPr lang="en-US" sz="1600" spc="643" dirty="0">
                <a:latin typeface="Times New Roman"/>
                <a:cs typeface="Times New Roman"/>
              </a:rPr>
              <a:t> </a:t>
            </a:r>
            <a:r>
              <a:rPr lang="en-US" sz="1600" dirty="0">
                <a:latin typeface="Times New Roman"/>
                <a:cs typeface="Times New Roman"/>
              </a:rPr>
              <a:t>regarded</a:t>
            </a:r>
            <a:r>
              <a:rPr lang="en-US" sz="1600" spc="-13" dirty="0">
                <a:latin typeface="Times New Roman"/>
                <a:cs typeface="Times New Roman"/>
              </a:rPr>
              <a:t> </a:t>
            </a:r>
            <a:r>
              <a:rPr lang="en-US" sz="1600" dirty="0">
                <a:latin typeface="Times New Roman"/>
                <a:cs typeface="Times New Roman"/>
              </a:rPr>
              <a:t>as</a:t>
            </a:r>
            <a:r>
              <a:rPr lang="en-US" sz="1600" spc="-13" dirty="0">
                <a:latin typeface="Times New Roman"/>
                <a:cs typeface="Times New Roman"/>
              </a:rPr>
              <a:t> </a:t>
            </a:r>
            <a:r>
              <a:rPr lang="en-US" sz="1600" dirty="0">
                <a:latin typeface="Times New Roman"/>
                <a:cs typeface="Times New Roman"/>
              </a:rPr>
              <a:t>a</a:t>
            </a:r>
            <a:r>
              <a:rPr lang="en-US" sz="1600" spc="-13" dirty="0">
                <a:latin typeface="Times New Roman"/>
                <a:cs typeface="Times New Roman"/>
              </a:rPr>
              <a:t> transfer.</a:t>
            </a:r>
            <a:endParaRPr lang="en-US" sz="1600" dirty="0">
              <a:latin typeface="Times New Roman"/>
              <a:cs typeface="Times New Roman"/>
            </a:endParaRPr>
          </a:p>
          <a:p>
            <a:pPr marL="285750" indent="-285750">
              <a:buFont typeface="Arial" panose="020B0604020202020204" pitchFamily="34" charset="0"/>
              <a:buChar char="•"/>
            </a:pPr>
            <a:r>
              <a:rPr lang="en-US" sz="1600" dirty="0">
                <a:latin typeface="Times New Roman"/>
                <a:cs typeface="Times New Roman"/>
              </a:rPr>
              <a:t>Consideration</a:t>
            </a:r>
            <a:r>
              <a:rPr lang="en-US" sz="1600" spc="-6" dirty="0">
                <a:latin typeface="Times New Roman"/>
                <a:cs typeface="Times New Roman"/>
              </a:rPr>
              <a:t> </a:t>
            </a:r>
            <a:r>
              <a:rPr lang="en-US" sz="1600" spc="-13" dirty="0">
                <a:latin typeface="Times New Roman"/>
                <a:cs typeface="Times New Roman"/>
              </a:rPr>
              <a:t>for</a:t>
            </a:r>
            <a:r>
              <a:rPr lang="en-US" sz="1600" spc="-6" dirty="0">
                <a:latin typeface="Times New Roman"/>
                <a:cs typeface="Times New Roman"/>
              </a:rPr>
              <a:t> </a:t>
            </a:r>
            <a:r>
              <a:rPr lang="en-US" sz="1600" dirty="0">
                <a:latin typeface="Times New Roman"/>
                <a:cs typeface="Times New Roman"/>
              </a:rPr>
              <a:t>transfer</a:t>
            </a:r>
            <a:r>
              <a:rPr lang="en-US" sz="1600" spc="-6" dirty="0">
                <a:latin typeface="Times New Roman"/>
                <a:cs typeface="Times New Roman"/>
              </a:rPr>
              <a:t> </a:t>
            </a:r>
            <a:r>
              <a:rPr lang="en-US" sz="1600" dirty="0">
                <a:latin typeface="Times New Roman"/>
                <a:cs typeface="Times New Roman"/>
              </a:rPr>
              <a:t>can be</a:t>
            </a:r>
            <a:r>
              <a:rPr lang="en-US" sz="1600" spc="-6" dirty="0">
                <a:latin typeface="Times New Roman"/>
                <a:cs typeface="Times New Roman"/>
              </a:rPr>
              <a:t> </a:t>
            </a:r>
            <a:r>
              <a:rPr lang="en-US" sz="1600" dirty="0">
                <a:latin typeface="Times New Roman"/>
                <a:cs typeface="Times New Roman"/>
              </a:rPr>
              <a:t>discharged</a:t>
            </a:r>
            <a:r>
              <a:rPr lang="en-US" sz="1600" spc="-6" dirty="0">
                <a:latin typeface="Times New Roman"/>
                <a:cs typeface="Times New Roman"/>
              </a:rPr>
              <a:t> </a:t>
            </a:r>
            <a:r>
              <a:rPr lang="en-US" sz="1600" dirty="0">
                <a:latin typeface="Times New Roman"/>
                <a:cs typeface="Times New Roman"/>
              </a:rPr>
              <a:t>to non-resident</a:t>
            </a:r>
            <a:r>
              <a:rPr lang="en-US" sz="1600" spc="-6" dirty="0">
                <a:latin typeface="Times New Roman"/>
                <a:cs typeface="Times New Roman"/>
              </a:rPr>
              <a:t> </a:t>
            </a:r>
            <a:r>
              <a:rPr lang="en-US" sz="1600" dirty="0">
                <a:latin typeface="Times New Roman"/>
                <a:cs typeface="Times New Roman"/>
              </a:rPr>
              <a:t>shareholders</a:t>
            </a:r>
            <a:r>
              <a:rPr lang="en-US" sz="1600" spc="-6" dirty="0">
                <a:latin typeface="Times New Roman"/>
                <a:cs typeface="Times New Roman"/>
              </a:rPr>
              <a:t> </a:t>
            </a:r>
            <a:r>
              <a:rPr lang="en-US" sz="1600" spc="-32" dirty="0">
                <a:latin typeface="Times New Roman"/>
                <a:cs typeface="Times New Roman"/>
              </a:rPr>
              <a:t>of</a:t>
            </a:r>
            <a:r>
              <a:rPr lang="en-US" sz="1600" dirty="0">
                <a:latin typeface="Times New Roman"/>
                <a:cs typeface="Times New Roman"/>
              </a:rPr>
              <a:t> the</a:t>
            </a:r>
            <a:r>
              <a:rPr lang="en-US" sz="1600" spc="-6" dirty="0">
                <a:latin typeface="Times New Roman"/>
                <a:cs typeface="Times New Roman"/>
              </a:rPr>
              <a:t> </a:t>
            </a:r>
            <a:r>
              <a:rPr lang="en-US" sz="1600" spc="-13" dirty="0">
                <a:latin typeface="Times New Roman"/>
                <a:cs typeface="Times New Roman"/>
              </a:rPr>
              <a:t>Offshore</a:t>
            </a:r>
            <a:r>
              <a:rPr lang="en-US" sz="1600" spc="-6" dirty="0">
                <a:latin typeface="Times New Roman"/>
                <a:cs typeface="Times New Roman"/>
              </a:rPr>
              <a:t> </a:t>
            </a:r>
            <a:r>
              <a:rPr lang="en-US" sz="1600" dirty="0">
                <a:latin typeface="Times New Roman"/>
                <a:cs typeface="Times New Roman"/>
              </a:rPr>
              <a:t>Fund or</a:t>
            </a:r>
            <a:r>
              <a:rPr lang="en-US" sz="1600" spc="-6" dirty="0">
                <a:latin typeface="Times New Roman"/>
                <a:cs typeface="Times New Roman"/>
              </a:rPr>
              <a:t> </a:t>
            </a:r>
            <a:r>
              <a:rPr lang="en-US" sz="1600" dirty="0">
                <a:latin typeface="Times New Roman"/>
                <a:cs typeface="Times New Roman"/>
              </a:rPr>
              <a:t>to</a:t>
            </a:r>
            <a:r>
              <a:rPr lang="en-US" sz="1600" spc="-6" dirty="0">
                <a:latin typeface="Times New Roman"/>
                <a:cs typeface="Times New Roman"/>
              </a:rPr>
              <a:t> </a:t>
            </a:r>
            <a:r>
              <a:rPr lang="en-US" sz="1600" dirty="0">
                <a:latin typeface="Times New Roman"/>
                <a:cs typeface="Times New Roman"/>
              </a:rPr>
              <a:t>the</a:t>
            </a:r>
            <a:r>
              <a:rPr lang="en-US" sz="1600" spc="-6" dirty="0">
                <a:latin typeface="Times New Roman"/>
                <a:cs typeface="Times New Roman"/>
              </a:rPr>
              <a:t> </a:t>
            </a:r>
            <a:r>
              <a:rPr lang="en-US" sz="1600" spc="-13" dirty="0">
                <a:latin typeface="Times New Roman"/>
                <a:cs typeface="Times New Roman"/>
              </a:rPr>
              <a:t>Offshore</a:t>
            </a:r>
            <a:r>
              <a:rPr lang="en-US" sz="1600" dirty="0">
                <a:latin typeface="Times New Roman"/>
                <a:cs typeface="Times New Roman"/>
              </a:rPr>
              <a:t> Fund</a:t>
            </a:r>
            <a:r>
              <a:rPr lang="en-US" sz="1600" spc="-6" dirty="0">
                <a:latin typeface="Times New Roman"/>
                <a:cs typeface="Times New Roman"/>
              </a:rPr>
              <a:t> </a:t>
            </a:r>
            <a:r>
              <a:rPr lang="en-US" sz="1600" spc="-13" dirty="0">
                <a:latin typeface="Times New Roman"/>
                <a:cs typeface="Times New Roman"/>
              </a:rPr>
              <a:t>itself,</a:t>
            </a:r>
            <a:r>
              <a:rPr lang="en-US" sz="1600" spc="-6" dirty="0">
                <a:latin typeface="Times New Roman"/>
                <a:cs typeface="Times New Roman"/>
              </a:rPr>
              <a:t> </a:t>
            </a:r>
            <a:r>
              <a:rPr lang="en-US" sz="1600" spc="-32" dirty="0">
                <a:latin typeface="Times New Roman"/>
                <a:cs typeface="Times New Roman"/>
              </a:rPr>
              <a:t>in</a:t>
            </a:r>
            <a:endParaRPr lang="en-US" sz="1600" dirty="0">
              <a:latin typeface="Times New Roman"/>
              <a:cs typeface="Times New Roman"/>
            </a:endParaRPr>
          </a:p>
          <a:p>
            <a:pPr marL="285750" indent="-285750">
              <a:buFont typeface="Arial" panose="020B0604020202020204" pitchFamily="34" charset="0"/>
              <a:buChar char="•"/>
            </a:pPr>
            <a:r>
              <a:rPr lang="en-US" sz="1600" dirty="0">
                <a:latin typeface="Times New Roman"/>
                <a:cs typeface="Times New Roman"/>
              </a:rPr>
              <a:t>the</a:t>
            </a:r>
            <a:r>
              <a:rPr lang="en-US" sz="1600" spc="6" dirty="0">
                <a:latin typeface="Times New Roman"/>
                <a:cs typeface="Times New Roman"/>
              </a:rPr>
              <a:t> </a:t>
            </a:r>
            <a:r>
              <a:rPr lang="en-US" sz="1600" dirty="0">
                <a:latin typeface="Times New Roman"/>
                <a:cs typeface="Times New Roman"/>
              </a:rPr>
              <a:t>form</a:t>
            </a:r>
            <a:r>
              <a:rPr lang="en-US" sz="1600" spc="6" dirty="0">
                <a:latin typeface="Times New Roman"/>
                <a:cs typeface="Times New Roman"/>
              </a:rPr>
              <a:t> </a:t>
            </a:r>
            <a:r>
              <a:rPr lang="en-US" sz="1600" spc="-32" dirty="0">
                <a:latin typeface="Times New Roman"/>
                <a:cs typeface="Times New Roman"/>
              </a:rPr>
              <a:t>of</a:t>
            </a:r>
            <a:r>
              <a:rPr lang="en-US" sz="1600" spc="13" dirty="0">
                <a:latin typeface="Times New Roman"/>
                <a:cs typeface="Times New Roman"/>
              </a:rPr>
              <a:t> </a:t>
            </a:r>
            <a:r>
              <a:rPr lang="en-US" sz="1600" dirty="0">
                <a:latin typeface="Times New Roman"/>
                <a:cs typeface="Times New Roman"/>
              </a:rPr>
              <a:t>units/</a:t>
            </a:r>
            <a:r>
              <a:rPr lang="en-US" sz="1600" spc="6" dirty="0">
                <a:latin typeface="Times New Roman"/>
                <a:cs typeface="Times New Roman"/>
              </a:rPr>
              <a:t> </a:t>
            </a:r>
            <a:r>
              <a:rPr lang="en-US" sz="1600" spc="-13" dirty="0">
                <a:latin typeface="Times New Roman"/>
                <a:cs typeface="Times New Roman"/>
              </a:rPr>
              <a:t>beneficial</a:t>
            </a:r>
            <a:r>
              <a:rPr lang="en-US" sz="1600" spc="6" dirty="0">
                <a:latin typeface="Times New Roman"/>
                <a:cs typeface="Times New Roman"/>
              </a:rPr>
              <a:t> </a:t>
            </a:r>
            <a:r>
              <a:rPr lang="en-US" sz="1600" dirty="0">
                <a:latin typeface="Times New Roman"/>
                <a:cs typeface="Times New Roman"/>
              </a:rPr>
              <a:t>interest</a:t>
            </a:r>
            <a:r>
              <a:rPr lang="en-US" sz="1600" spc="13" dirty="0">
                <a:latin typeface="Times New Roman"/>
                <a:cs typeface="Times New Roman"/>
              </a:rPr>
              <a:t> </a:t>
            </a:r>
            <a:r>
              <a:rPr lang="en-US" sz="1600" spc="-32" dirty="0">
                <a:latin typeface="Times New Roman"/>
                <a:cs typeface="Times New Roman"/>
              </a:rPr>
              <a:t>of</a:t>
            </a:r>
            <a:r>
              <a:rPr lang="en-US" sz="1600" spc="6" dirty="0">
                <a:latin typeface="Times New Roman"/>
                <a:cs typeface="Times New Roman"/>
              </a:rPr>
              <a:t> </a:t>
            </a:r>
            <a:r>
              <a:rPr lang="en-US" sz="1600" dirty="0">
                <a:latin typeface="Times New Roman"/>
                <a:cs typeface="Times New Roman"/>
              </a:rPr>
              <a:t>the</a:t>
            </a:r>
            <a:r>
              <a:rPr lang="en-US" sz="1600" spc="6" dirty="0">
                <a:latin typeface="Times New Roman"/>
                <a:cs typeface="Times New Roman"/>
              </a:rPr>
              <a:t> </a:t>
            </a:r>
            <a:r>
              <a:rPr lang="en-US" sz="1600" dirty="0">
                <a:latin typeface="Times New Roman"/>
                <a:cs typeface="Times New Roman"/>
              </a:rPr>
              <a:t>Resultant</a:t>
            </a:r>
            <a:r>
              <a:rPr lang="en-US" sz="1600" spc="13" dirty="0">
                <a:latin typeface="Times New Roman"/>
                <a:cs typeface="Times New Roman"/>
              </a:rPr>
              <a:t> </a:t>
            </a:r>
            <a:r>
              <a:rPr lang="en-US" sz="1600" spc="-13" dirty="0">
                <a:latin typeface="Times New Roman"/>
                <a:cs typeface="Times New Roman"/>
              </a:rPr>
              <a:t>Fund.</a:t>
            </a:r>
            <a:endParaRPr lang="en-US" sz="1600" dirty="0">
              <a:latin typeface="Times New Roman"/>
              <a:cs typeface="Times New Roman"/>
            </a:endParaRPr>
          </a:p>
          <a:p>
            <a:pPr marL="285750" marR="1550547" indent="-285750">
              <a:spcBef>
                <a:spcPts val="77"/>
              </a:spcBef>
              <a:buFont typeface="Arial" panose="020B0604020202020204" pitchFamily="34" charset="0"/>
              <a:buChar char="•"/>
            </a:pPr>
            <a:r>
              <a:rPr lang="en-US" sz="1600" dirty="0">
                <a:latin typeface="Times New Roman"/>
                <a:cs typeface="Times New Roman"/>
              </a:rPr>
              <a:t>Exemption</a:t>
            </a:r>
            <a:r>
              <a:rPr lang="en-US" sz="1600" spc="-19" dirty="0">
                <a:latin typeface="Times New Roman"/>
                <a:cs typeface="Times New Roman"/>
              </a:rPr>
              <a:t> </a:t>
            </a:r>
            <a:r>
              <a:rPr lang="en-US" sz="1600" dirty="0">
                <a:latin typeface="Times New Roman"/>
                <a:cs typeface="Times New Roman"/>
              </a:rPr>
              <a:t>provided</a:t>
            </a:r>
            <a:r>
              <a:rPr lang="en-US" sz="1600" spc="-13" dirty="0">
                <a:latin typeface="Times New Roman"/>
                <a:cs typeface="Times New Roman"/>
              </a:rPr>
              <a:t> </a:t>
            </a:r>
            <a:r>
              <a:rPr lang="en-US" sz="1600" dirty="0">
                <a:latin typeface="Times New Roman"/>
                <a:cs typeface="Times New Roman"/>
              </a:rPr>
              <a:t>to</a:t>
            </a:r>
            <a:r>
              <a:rPr lang="en-US" sz="1600" spc="-19" dirty="0">
                <a:latin typeface="Times New Roman"/>
                <a:cs typeface="Times New Roman"/>
              </a:rPr>
              <a:t> </a:t>
            </a:r>
            <a:r>
              <a:rPr lang="en-US" sz="1600" dirty="0">
                <a:latin typeface="Times New Roman"/>
                <a:cs typeface="Times New Roman"/>
              </a:rPr>
              <a:t>non-resident</a:t>
            </a:r>
            <a:r>
              <a:rPr lang="en-US" sz="1600" spc="-13" dirty="0">
                <a:latin typeface="Times New Roman"/>
                <a:cs typeface="Times New Roman"/>
              </a:rPr>
              <a:t> </a:t>
            </a:r>
            <a:r>
              <a:rPr lang="en-US" sz="1600" dirty="0">
                <a:latin typeface="Times New Roman"/>
                <a:cs typeface="Times New Roman"/>
              </a:rPr>
              <a:t>shareholders</a:t>
            </a:r>
            <a:r>
              <a:rPr lang="en-US" sz="1600" spc="-19" dirty="0">
                <a:latin typeface="Times New Roman"/>
                <a:cs typeface="Times New Roman"/>
              </a:rPr>
              <a:t> </a:t>
            </a:r>
            <a:r>
              <a:rPr lang="en-US" sz="1600" spc="-32" dirty="0">
                <a:latin typeface="Times New Roman"/>
                <a:cs typeface="Times New Roman"/>
              </a:rPr>
              <a:t>of</a:t>
            </a:r>
            <a:r>
              <a:rPr lang="en-US" sz="1600" spc="-13" dirty="0">
                <a:latin typeface="Times New Roman"/>
                <a:cs typeface="Times New Roman"/>
              </a:rPr>
              <a:t> Offshore</a:t>
            </a:r>
            <a:r>
              <a:rPr lang="en-US" sz="1600" spc="-19" dirty="0">
                <a:latin typeface="Times New Roman"/>
                <a:cs typeface="Times New Roman"/>
              </a:rPr>
              <a:t> </a:t>
            </a:r>
            <a:r>
              <a:rPr lang="en-US" sz="1600" dirty="0">
                <a:latin typeface="Times New Roman"/>
                <a:cs typeface="Times New Roman"/>
              </a:rPr>
              <a:t>Fund</a:t>
            </a:r>
            <a:r>
              <a:rPr lang="en-US" sz="1600" spc="-13" dirty="0">
                <a:latin typeface="Times New Roman"/>
                <a:cs typeface="Times New Roman"/>
              </a:rPr>
              <a:t> </a:t>
            </a:r>
            <a:r>
              <a:rPr lang="en-US" sz="1600" spc="77" dirty="0">
                <a:latin typeface="Times New Roman"/>
                <a:cs typeface="Times New Roman"/>
              </a:rPr>
              <a:t>/</a:t>
            </a:r>
            <a:r>
              <a:rPr lang="en-US" sz="1600" spc="-19" dirty="0">
                <a:latin typeface="Times New Roman"/>
                <a:cs typeface="Times New Roman"/>
              </a:rPr>
              <a:t> </a:t>
            </a:r>
            <a:r>
              <a:rPr lang="en-US" sz="1600" spc="-13" dirty="0">
                <a:latin typeface="Times New Roman"/>
                <a:cs typeface="Times New Roman"/>
              </a:rPr>
              <a:t>Offshore </a:t>
            </a:r>
            <a:r>
              <a:rPr lang="en-US" sz="1600" dirty="0">
                <a:latin typeface="Times New Roman"/>
                <a:cs typeface="Times New Roman"/>
              </a:rPr>
              <a:t>Fund</a:t>
            </a:r>
            <a:r>
              <a:rPr lang="en-US" sz="1600" spc="-13" dirty="0">
                <a:latin typeface="Times New Roman"/>
                <a:cs typeface="Times New Roman"/>
              </a:rPr>
              <a:t> </a:t>
            </a:r>
            <a:r>
              <a:rPr lang="en-US" sz="1600" dirty="0">
                <a:latin typeface="Times New Roman"/>
                <a:cs typeface="Times New Roman"/>
              </a:rPr>
              <a:t>on</a:t>
            </a:r>
            <a:r>
              <a:rPr lang="en-US" sz="1600" spc="-19" dirty="0">
                <a:latin typeface="Times New Roman"/>
                <a:cs typeface="Times New Roman"/>
              </a:rPr>
              <a:t> </a:t>
            </a:r>
            <a:r>
              <a:rPr lang="en-US" sz="1600" dirty="0">
                <a:latin typeface="Times New Roman"/>
                <a:cs typeface="Times New Roman"/>
              </a:rPr>
              <a:t>such</a:t>
            </a:r>
            <a:r>
              <a:rPr lang="en-US" sz="1600" spc="-13" dirty="0">
                <a:latin typeface="Times New Roman"/>
                <a:cs typeface="Times New Roman"/>
              </a:rPr>
              <a:t> transfer.</a:t>
            </a:r>
            <a:r>
              <a:rPr lang="en-US" sz="1600" spc="643" dirty="0">
                <a:latin typeface="Times New Roman"/>
                <a:cs typeface="Times New Roman"/>
              </a:rPr>
              <a:t> </a:t>
            </a:r>
            <a:r>
              <a:rPr lang="en-US" sz="1600" dirty="0">
                <a:latin typeface="Times New Roman"/>
                <a:cs typeface="Times New Roman"/>
              </a:rPr>
              <a:t>Capital</a:t>
            </a:r>
            <a:r>
              <a:rPr lang="en-US" sz="1600" spc="-25" dirty="0">
                <a:latin typeface="Times New Roman"/>
                <a:cs typeface="Times New Roman"/>
              </a:rPr>
              <a:t> </a:t>
            </a:r>
            <a:r>
              <a:rPr lang="en-US" sz="1600" dirty="0">
                <a:latin typeface="Times New Roman"/>
                <a:cs typeface="Times New Roman"/>
              </a:rPr>
              <a:t>gains</a:t>
            </a:r>
            <a:r>
              <a:rPr lang="en-US" sz="1600" spc="-19" dirty="0">
                <a:latin typeface="Times New Roman"/>
                <a:cs typeface="Times New Roman"/>
              </a:rPr>
              <a:t> </a:t>
            </a:r>
            <a:r>
              <a:rPr lang="en-US" sz="1600" dirty="0">
                <a:latin typeface="Times New Roman"/>
                <a:cs typeface="Times New Roman"/>
              </a:rPr>
              <a:t>exemption</a:t>
            </a:r>
            <a:r>
              <a:rPr lang="en-US" sz="1600" spc="-19" dirty="0">
                <a:latin typeface="Times New Roman"/>
                <a:cs typeface="Times New Roman"/>
              </a:rPr>
              <a:t> </a:t>
            </a:r>
            <a:r>
              <a:rPr lang="en-US" sz="1600" dirty="0">
                <a:latin typeface="Times New Roman"/>
                <a:cs typeface="Times New Roman"/>
              </a:rPr>
              <a:t>on</a:t>
            </a:r>
            <a:r>
              <a:rPr lang="en-US" sz="1600" spc="-19" dirty="0">
                <a:latin typeface="Times New Roman"/>
                <a:cs typeface="Times New Roman"/>
              </a:rPr>
              <a:t> </a:t>
            </a:r>
            <a:r>
              <a:rPr lang="en-US" sz="1600" dirty="0">
                <a:latin typeface="Times New Roman"/>
                <a:cs typeface="Times New Roman"/>
              </a:rPr>
              <a:t>future</a:t>
            </a:r>
            <a:r>
              <a:rPr lang="en-US" sz="1600" spc="-19" dirty="0">
                <a:latin typeface="Times New Roman"/>
                <a:cs typeface="Times New Roman"/>
              </a:rPr>
              <a:t> </a:t>
            </a:r>
            <a:r>
              <a:rPr lang="en-US" sz="1600" dirty="0">
                <a:latin typeface="Times New Roman"/>
                <a:cs typeface="Times New Roman"/>
              </a:rPr>
              <a:t>sale</a:t>
            </a:r>
            <a:r>
              <a:rPr lang="en-US" sz="1600" spc="-19" dirty="0">
                <a:latin typeface="Times New Roman"/>
                <a:cs typeface="Times New Roman"/>
              </a:rPr>
              <a:t> </a:t>
            </a:r>
            <a:r>
              <a:rPr lang="en-US" sz="1600" spc="-25" dirty="0">
                <a:latin typeface="Times New Roman"/>
                <a:cs typeface="Times New Roman"/>
              </a:rPr>
              <a:t>by</a:t>
            </a:r>
            <a:r>
              <a:rPr lang="en-US" sz="1600" spc="-19" dirty="0">
                <a:latin typeface="Times New Roman"/>
                <a:cs typeface="Times New Roman"/>
              </a:rPr>
              <a:t> </a:t>
            </a:r>
            <a:r>
              <a:rPr lang="en-US" sz="1600" dirty="0">
                <a:latin typeface="Times New Roman"/>
                <a:cs typeface="Times New Roman"/>
              </a:rPr>
              <a:t>Resultant</a:t>
            </a:r>
            <a:r>
              <a:rPr lang="en-US" sz="1600" spc="-19" dirty="0">
                <a:latin typeface="Times New Roman"/>
                <a:cs typeface="Times New Roman"/>
              </a:rPr>
              <a:t> </a:t>
            </a:r>
            <a:r>
              <a:rPr lang="en-US" sz="1600" dirty="0">
                <a:latin typeface="Times New Roman"/>
                <a:cs typeface="Times New Roman"/>
              </a:rPr>
              <a:t>Fund</a:t>
            </a:r>
            <a:r>
              <a:rPr lang="en-US" sz="1600" spc="-19" dirty="0">
                <a:latin typeface="Times New Roman"/>
                <a:cs typeface="Times New Roman"/>
              </a:rPr>
              <a:t> </a:t>
            </a:r>
            <a:r>
              <a:rPr lang="en-US" sz="1600" spc="-25" dirty="0">
                <a:latin typeface="Times New Roman"/>
                <a:cs typeface="Times New Roman"/>
              </a:rPr>
              <a:t>–</a:t>
            </a:r>
            <a:r>
              <a:rPr lang="en-US" sz="1600" spc="-19" dirty="0">
                <a:latin typeface="Times New Roman"/>
                <a:cs typeface="Times New Roman"/>
              </a:rPr>
              <a:t> </a:t>
            </a:r>
            <a:r>
              <a:rPr lang="en-US" sz="1600" spc="-25" dirty="0">
                <a:latin typeface="Times New Roman"/>
                <a:cs typeface="Times New Roman"/>
              </a:rPr>
              <a:t>For</a:t>
            </a:r>
            <a:r>
              <a:rPr lang="en-US" sz="1600" spc="-19" dirty="0">
                <a:latin typeface="Times New Roman"/>
                <a:cs typeface="Times New Roman"/>
              </a:rPr>
              <a:t> </a:t>
            </a:r>
            <a:r>
              <a:rPr lang="en-US" sz="1600" dirty="0">
                <a:latin typeface="Times New Roman"/>
                <a:cs typeface="Times New Roman"/>
              </a:rPr>
              <a:t>exempted</a:t>
            </a:r>
            <a:r>
              <a:rPr lang="en-US" sz="1600" spc="-19" dirty="0">
                <a:latin typeface="Times New Roman"/>
                <a:cs typeface="Times New Roman"/>
              </a:rPr>
              <a:t> </a:t>
            </a:r>
            <a:r>
              <a:rPr lang="en-US" sz="1600" dirty="0">
                <a:latin typeface="Times New Roman"/>
                <a:cs typeface="Times New Roman"/>
              </a:rPr>
              <a:t>“grandfathered”</a:t>
            </a:r>
            <a:r>
              <a:rPr lang="en-US" sz="1600" spc="-19" dirty="0">
                <a:latin typeface="Times New Roman"/>
                <a:cs typeface="Times New Roman"/>
              </a:rPr>
              <a:t> </a:t>
            </a:r>
            <a:r>
              <a:rPr lang="en-US" sz="1600" spc="-13" dirty="0">
                <a:latin typeface="Times New Roman"/>
                <a:cs typeface="Times New Roman"/>
              </a:rPr>
              <a:t>investments.</a:t>
            </a:r>
            <a:r>
              <a:rPr lang="en-US" sz="1600" spc="643" dirty="0">
                <a:latin typeface="Times New Roman"/>
                <a:cs typeface="Times New Roman"/>
              </a:rPr>
              <a:t> </a:t>
            </a:r>
            <a:r>
              <a:rPr lang="en-US" sz="1600" spc="-13" dirty="0">
                <a:latin typeface="Times New Roman"/>
                <a:cs typeface="Times New Roman"/>
              </a:rPr>
              <a:t>Period</a:t>
            </a:r>
            <a:r>
              <a:rPr lang="en-US" sz="1600" spc="-19" dirty="0">
                <a:latin typeface="Times New Roman"/>
                <a:cs typeface="Times New Roman"/>
              </a:rPr>
              <a:t> </a:t>
            </a:r>
            <a:r>
              <a:rPr lang="en-US" sz="1600" spc="-32" dirty="0">
                <a:latin typeface="Times New Roman"/>
                <a:cs typeface="Times New Roman"/>
              </a:rPr>
              <a:t>of</a:t>
            </a:r>
            <a:r>
              <a:rPr lang="en-US" sz="1600" spc="-19" dirty="0">
                <a:latin typeface="Times New Roman"/>
                <a:cs typeface="Times New Roman"/>
              </a:rPr>
              <a:t> </a:t>
            </a:r>
            <a:r>
              <a:rPr lang="en-US" sz="1600" dirty="0">
                <a:latin typeface="Times New Roman"/>
                <a:cs typeface="Times New Roman"/>
              </a:rPr>
              <a:t>holding</a:t>
            </a:r>
            <a:r>
              <a:rPr lang="en-US" sz="1600" spc="-19" dirty="0">
                <a:latin typeface="Times New Roman"/>
                <a:cs typeface="Times New Roman"/>
              </a:rPr>
              <a:t> </a:t>
            </a:r>
            <a:r>
              <a:rPr lang="en-US" sz="1600" dirty="0">
                <a:latin typeface="Times New Roman"/>
                <a:cs typeface="Times New Roman"/>
              </a:rPr>
              <a:t>and</a:t>
            </a:r>
            <a:r>
              <a:rPr lang="en-US" sz="1600" spc="-19" dirty="0">
                <a:latin typeface="Times New Roman"/>
                <a:cs typeface="Times New Roman"/>
              </a:rPr>
              <a:t> </a:t>
            </a:r>
            <a:r>
              <a:rPr lang="en-US" sz="1600" dirty="0">
                <a:latin typeface="Times New Roman"/>
                <a:cs typeface="Times New Roman"/>
              </a:rPr>
              <a:t>cost</a:t>
            </a:r>
            <a:r>
              <a:rPr lang="en-US" sz="1600" spc="-19" dirty="0">
                <a:latin typeface="Times New Roman"/>
                <a:cs typeface="Times New Roman"/>
              </a:rPr>
              <a:t> </a:t>
            </a:r>
            <a:r>
              <a:rPr lang="en-US" sz="1600" dirty="0">
                <a:latin typeface="Times New Roman"/>
                <a:cs typeface="Times New Roman"/>
              </a:rPr>
              <a:t>to</a:t>
            </a:r>
            <a:r>
              <a:rPr lang="en-US" sz="1600" spc="-19" dirty="0">
                <a:latin typeface="Times New Roman"/>
                <a:cs typeface="Times New Roman"/>
              </a:rPr>
              <a:t> </a:t>
            </a:r>
            <a:r>
              <a:rPr lang="en-US" sz="1600" dirty="0">
                <a:latin typeface="Times New Roman"/>
                <a:cs typeface="Times New Roman"/>
              </a:rPr>
              <a:t>the</a:t>
            </a:r>
            <a:r>
              <a:rPr lang="en-US" sz="1600" spc="-19" dirty="0">
                <a:latin typeface="Times New Roman"/>
                <a:cs typeface="Times New Roman"/>
              </a:rPr>
              <a:t> </a:t>
            </a:r>
            <a:r>
              <a:rPr lang="en-US" sz="1600" dirty="0">
                <a:latin typeface="Times New Roman"/>
                <a:cs typeface="Times New Roman"/>
              </a:rPr>
              <a:t>previous</a:t>
            </a:r>
            <a:r>
              <a:rPr lang="en-US" sz="1600" spc="-19" dirty="0">
                <a:latin typeface="Times New Roman"/>
                <a:cs typeface="Times New Roman"/>
              </a:rPr>
              <a:t> </a:t>
            </a:r>
            <a:r>
              <a:rPr lang="en-US" sz="1600" dirty="0">
                <a:latin typeface="Times New Roman"/>
                <a:cs typeface="Times New Roman"/>
              </a:rPr>
              <a:t>owner</a:t>
            </a:r>
            <a:r>
              <a:rPr lang="en-US" sz="1600" spc="-19" dirty="0">
                <a:latin typeface="Times New Roman"/>
                <a:cs typeface="Times New Roman"/>
              </a:rPr>
              <a:t> </a:t>
            </a:r>
            <a:r>
              <a:rPr lang="en-US" sz="1600" spc="-13" dirty="0">
                <a:latin typeface="Times New Roman"/>
                <a:cs typeface="Times New Roman"/>
              </a:rPr>
              <a:t>available</a:t>
            </a:r>
            <a:r>
              <a:rPr lang="en-US" sz="1600" spc="-19" dirty="0">
                <a:latin typeface="Times New Roman"/>
                <a:cs typeface="Times New Roman"/>
              </a:rPr>
              <a:t> </a:t>
            </a:r>
            <a:r>
              <a:rPr lang="en-US" sz="1600" dirty="0">
                <a:latin typeface="Times New Roman"/>
                <a:cs typeface="Times New Roman"/>
              </a:rPr>
              <a:t>to</a:t>
            </a:r>
            <a:r>
              <a:rPr lang="en-US" sz="1600" spc="-19" dirty="0">
                <a:latin typeface="Times New Roman"/>
                <a:cs typeface="Times New Roman"/>
              </a:rPr>
              <a:t> </a:t>
            </a:r>
            <a:r>
              <a:rPr lang="en-US" sz="1600" dirty="0">
                <a:latin typeface="Times New Roman"/>
                <a:cs typeface="Times New Roman"/>
              </a:rPr>
              <a:t>Resultant</a:t>
            </a:r>
            <a:r>
              <a:rPr lang="en-US" sz="1600" spc="-19" dirty="0">
                <a:latin typeface="Times New Roman"/>
                <a:cs typeface="Times New Roman"/>
              </a:rPr>
              <a:t> </a:t>
            </a:r>
            <a:r>
              <a:rPr lang="en-US" sz="1600" spc="-13" dirty="0">
                <a:latin typeface="Times New Roman"/>
                <a:cs typeface="Times New Roman"/>
              </a:rPr>
              <a:t>Fund.</a:t>
            </a:r>
            <a:endParaRPr lang="en-US" sz="1600" dirty="0">
              <a:latin typeface="Times New Roman"/>
              <a:cs typeface="Times New Roman"/>
            </a:endParaRPr>
          </a:p>
          <a:p>
            <a:pPr marL="285750" indent="-285750">
              <a:buFont typeface="Arial" panose="020B0604020202020204" pitchFamily="34" charset="0"/>
              <a:buChar char="•"/>
            </a:pPr>
            <a:r>
              <a:rPr lang="en-US" sz="1600" dirty="0">
                <a:latin typeface="Times New Roman"/>
                <a:cs typeface="Times New Roman"/>
              </a:rPr>
              <a:t>Deemed</a:t>
            </a:r>
            <a:r>
              <a:rPr lang="en-US" sz="1600" spc="-52" dirty="0">
                <a:latin typeface="Times New Roman"/>
                <a:cs typeface="Times New Roman"/>
              </a:rPr>
              <a:t> </a:t>
            </a:r>
            <a:r>
              <a:rPr lang="en-US" sz="1600" dirty="0">
                <a:latin typeface="Times New Roman"/>
                <a:cs typeface="Times New Roman"/>
              </a:rPr>
              <a:t>income</a:t>
            </a:r>
            <a:r>
              <a:rPr lang="en-US" sz="1600" spc="-38" dirty="0">
                <a:latin typeface="Times New Roman"/>
                <a:cs typeface="Times New Roman"/>
              </a:rPr>
              <a:t> </a:t>
            </a:r>
            <a:r>
              <a:rPr lang="en-US" sz="1600" dirty="0">
                <a:latin typeface="Times New Roman"/>
                <a:cs typeface="Times New Roman"/>
              </a:rPr>
              <a:t>provisions</a:t>
            </a:r>
            <a:r>
              <a:rPr lang="en-US" sz="1600" spc="-38" dirty="0">
                <a:latin typeface="Times New Roman"/>
                <a:cs typeface="Times New Roman"/>
              </a:rPr>
              <a:t> </a:t>
            </a:r>
            <a:r>
              <a:rPr lang="en-US" sz="1600" dirty="0">
                <a:latin typeface="Times New Roman"/>
                <a:cs typeface="Times New Roman"/>
              </a:rPr>
              <a:t>are</a:t>
            </a:r>
            <a:r>
              <a:rPr lang="en-US" sz="1600" spc="-38" dirty="0">
                <a:latin typeface="Times New Roman"/>
                <a:cs typeface="Times New Roman"/>
              </a:rPr>
              <a:t> </a:t>
            </a:r>
            <a:r>
              <a:rPr lang="en-US" sz="1600" dirty="0">
                <a:latin typeface="Times New Roman"/>
                <a:cs typeface="Times New Roman"/>
              </a:rPr>
              <a:t>not</a:t>
            </a:r>
            <a:r>
              <a:rPr lang="en-US" sz="1600" spc="-38" dirty="0">
                <a:latin typeface="Times New Roman"/>
                <a:cs typeface="Times New Roman"/>
              </a:rPr>
              <a:t> </a:t>
            </a:r>
            <a:r>
              <a:rPr lang="en-US" sz="1600" spc="-13" dirty="0">
                <a:latin typeface="Times New Roman"/>
                <a:cs typeface="Times New Roman"/>
              </a:rPr>
              <a:t>applicable.</a:t>
            </a:r>
            <a:endParaRPr lang="en-US" sz="1600" dirty="0">
              <a:latin typeface="Times New Roman"/>
              <a:cs typeface="Times New Roman"/>
            </a:endParaRPr>
          </a:p>
          <a:p>
            <a:pPr marL="285750" indent="-285750">
              <a:buFont typeface="Arial" panose="020B0604020202020204" pitchFamily="34" charset="0"/>
              <a:buChar char="•"/>
            </a:pPr>
            <a:r>
              <a:rPr lang="en-US" sz="1600" spc="-13" dirty="0">
                <a:latin typeface="Times New Roman"/>
                <a:cs typeface="Times New Roman"/>
              </a:rPr>
              <a:t>Carry</a:t>
            </a:r>
            <a:r>
              <a:rPr lang="en-US" sz="1600" spc="-25" dirty="0">
                <a:latin typeface="Times New Roman"/>
                <a:cs typeface="Times New Roman"/>
              </a:rPr>
              <a:t> </a:t>
            </a:r>
            <a:r>
              <a:rPr lang="en-US" sz="1600" dirty="0">
                <a:latin typeface="Times New Roman"/>
                <a:cs typeface="Times New Roman"/>
              </a:rPr>
              <a:t>forward</a:t>
            </a:r>
            <a:r>
              <a:rPr lang="en-US" sz="1600" spc="-25" dirty="0">
                <a:latin typeface="Times New Roman"/>
                <a:cs typeface="Times New Roman"/>
              </a:rPr>
              <a:t> </a:t>
            </a:r>
            <a:r>
              <a:rPr lang="en-US" sz="1600" spc="-13" dirty="0">
                <a:latin typeface="Times New Roman"/>
                <a:cs typeface="Times New Roman"/>
              </a:rPr>
              <a:t>losses</a:t>
            </a:r>
            <a:r>
              <a:rPr lang="en-US" sz="1600" spc="-25" dirty="0">
                <a:latin typeface="Times New Roman"/>
                <a:cs typeface="Times New Roman"/>
              </a:rPr>
              <a:t> </a:t>
            </a:r>
            <a:r>
              <a:rPr lang="en-US" sz="1600" spc="-32" dirty="0">
                <a:latin typeface="Times New Roman"/>
                <a:cs typeface="Times New Roman"/>
              </a:rPr>
              <a:t>of</a:t>
            </a:r>
            <a:r>
              <a:rPr lang="en-US" sz="1600" spc="-25" dirty="0">
                <a:latin typeface="Times New Roman"/>
                <a:cs typeface="Times New Roman"/>
              </a:rPr>
              <a:t> </a:t>
            </a:r>
            <a:r>
              <a:rPr lang="en-US" sz="1600" dirty="0">
                <a:latin typeface="Times New Roman"/>
                <a:cs typeface="Times New Roman"/>
              </a:rPr>
              <a:t>portfolio</a:t>
            </a:r>
            <a:r>
              <a:rPr lang="en-US" sz="1600" spc="-25" dirty="0">
                <a:latin typeface="Times New Roman"/>
                <a:cs typeface="Times New Roman"/>
              </a:rPr>
              <a:t> </a:t>
            </a:r>
            <a:r>
              <a:rPr lang="en-US" sz="1600" dirty="0">
                <a:latin typeface="Times New Roman"/>
                <a:cs typeface="Times New Roman"/>
              </a:rPr>
              <a:t>company</a:t>
            </a:r>
            <a:r>
              <a:rPr lang="en-US" sz="1600" spc="-25" dirty="0">
                <a:latin typeface="Times New Roman"/>
                <a:cs typeface="Times New Roman"/>
              </a:rPr>
              <a:t> </a:t>
            </a:r>
            <a:r>
              <a:rPr lang="en-US" sz="1600" dirty="0">
                <a:latin typeface="Times New Roman"/>
                <a:cs typeface="Times New Roman"/>
              </a:rPr>
              <a:t>not</a:t>
            </a:r>
            <a:r>
              <a:rPr lang="en-US" sz="1600" spc="-25" dirty="0">
                <a:latin typeface="Times New Roman"/>
                <a:cs typeface="Times New Roman"/>
              </a:rPr>
              <a:t> </a:t>
            </a:r>
            <a:r>
              <a:rPr lang="en-US" sz="1600" spc="-13" dirty="0">
                <a:latin typeface="Times New Roman"/>
                <a:cs typeface="Times New Roman"/>
              </a:rPr>
              <a:t>impacted.</a:t>
            </a:r>
            <a:endParaRPr lang="en-US" sz="1600" dirty="0">
              <a:latin typeface="Times New Roman"/>
              <a:cs typeface="Times New Roman"/>
            </a:endParaRPr>
          </a:p>
        </p:txBody>
      </p:sp>
      <p:sp>
        <p:nvSpPr>
          <p:cNvPr id="2" name="Date Placeholder 1">
            <a:extLst>
              <a:ext uri="{FF2B5EF4-FFF2-40B4-BE49-F238E27FC236}">
                <a16:creationId xmlns:a16="http://schemas.microsoft.com/office/drawing/2014/main" id="{EB80A297-7DAB-BFB0-C303-D1A215FB2A75}"/>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3B8F39DF-2D2D-8FE4-4C02-C239965B41D9}"/>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A8223FB8-C84D-D9E1-67E2-C001109D895A}"/>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59</a:t>
            </a:fld>
            <a:endParaRPr lang="en-US" altLang="en-US" dirty="0">
              <a:solidFill>
                <a:srgbClr val="000000"/>
              </a:solidFill>
            </a:endParaRPr>
          </a:p>
        </p:txBody>
      </p:sp>
    </p:spTree>
    <p:extLst>
      <p:ext uri="{BB962C8B-B14F-4D97-AF65-F5344CB8AC3E}">
        <p14:creationId xmlns:p14="http://schemas.microsoft.com/office/powerpoint/2010/main" val="2367842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FDF1C-313F-D33D-1386-602A2C53FF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2FAA6-DE55-4CC9-000E-AE003816E464}"/>
              </a:ext>
            </a:extLst>
          </p:cNvPr>
          <p:cNvSpPr>
            <a:spLocks noGrp="1"/>
          </p:cNvSpPr>
          <p:nvPr>
            <p:ph type="title"/>
          </p:nvPr>
        </p:nvSpPr>
        <p:spPr>
          <a:xfrm>
            <a:off x="367553" y="65322"/>
            <a:ext cx="10390716" cy="870510"/>
          </a:xfrm>
        </p:spPr>
        <p:txBody>
          <a:bodyPr/>
          <a:lstStyle/>
          <a:p>
            <a:r>
              <a:rPr lang="en-US" sz="3200" dirty="0"/>
              <a:t>Overview of GIFT City regulatory landscape</a:t>
            </a:r>
          </a:p>
        </p:txBody>
      </p:sp>
      <p:sp>
        <p:nvSpPr>
          <p:cNvPr id="4" name="Date Placeholder 3">
            <a:extLst>
              <a:ext uri="{FF2B5EF4-FFF2-40B4-BE49-F238E27FC236}">
                <a16:creationId xmlns:a16="http://schemas.microsoft.com/office/drawing/2014/main" id="{912F9B90-EE94-E183-2C5F-51A8A24F8B6B}"/>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95B295C6-AB28-82CD-553F-B93C5125011B}"/>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6</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4E78AE59-EA95-3294-ADBD-F66131C161E3}"/>
              </a:ext>
            </a:extLst>
          </p:cNvPr>
          <p:cNvSpPr>
            <a:spLocks noGrp="1"/>
          </p:cNvSpPr>
          <p:nvPr>
            <p:ph idx="1"/>
          </p:nvPr>
        </p:nvSpPr>
        <p:spPr>
          <a:xfrm>
            <a:off x="367553" y="1031875"/>
            <a:ext cx="11572564" cy="5100638"/>
          </a:xfrm>
        </p:spPr>
        <p:txBody>
          <a:bodyPr/>
          <a:lstStyle/>
          <a:p>
            <a:pPr>
              <a:lnSpc>
                <a:spcPct val="107000"/>
              </a:lnSpc>
              <a:spcAft>
                <a:spcPts val="800"/>
              </a:spcAft>
            </a:pPr>
            <a:r>
              <a:rPr lang="en-IN" sz="1800" kern="100" dirty="0">
                <a:latin typeface="Calibri" panose="020F0502020204030204" pitchFamily="34" charset="0"/>
                <a:ea typeface="Calibri" panose="020F0502020204030204" pitchFamily="34" charset="0"/>
                <a:cs typeface="Times New Roman" panose="02020603050405020304" pitchFamily="18" charset="0"/>
              </a:rPr>
              <a:t>U</a:t>
            </a: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nique regulatory framework designed to foster innovation and growth</a:t>
            </a: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Government of India established International Financial Services Centres Authority in April 2020 under the International Financial Services Centres Authority Act passed by the Indian Parliament.</a:t>
            </a:r>
          </a:p>
          <a:p>
            <a:pPr>
              <a:lnSpc>
                <a:spcPct val="107000"/>
              </a:lnSpc>
              <a:spcAft>
                <a:spcPts val="800"/>
              </a:spcAft>
            </a:pP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Key regulatory authorities that govern various aspects of financial activities in Gift City and their roles:</a:t>
            </a:r>
          </a:p>
          <a:p>
            <a:pPr lvl="1">
              <a:lnSpc>
                <a:spcPct val="107000"/>
              </a:lnSpc>
              <a:spcAft>
                <a:spcPts val="800"/>
              </a:spcAft>
              <a:buFont typeface="Wingdings" panose="05000000000000000000" pitchFamily="2" charset="2"/>
              <a:buChar char="Ø"/>
              <a:tabLst>
                <a:tab pos="457200" algn="l"/>
              </a:tabLs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Gujarat International Finance Tec-City Authority:</a:t>
            </a:r>
            <a:br>
              <a:rPr lang="en-IN" sz="1800" b="1" kern="100" dirty="0">
                <a:effectLst/>
                <a:latin typeface="Calibri" panose="020F0502020204030204" pitchFamily="34" charset="0"/>
                <a:ea typeface="Calibri" panose="020F0502020204030204" pitchFamily="34" charset="0"/>
                <a:cs typeface="Times New Roman" panose="02020603050405020304" pitchFamily="18" charset="0"/>
              </a:rPr>
            </a:b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GIFT Authority serves as the governing body for Gift City, overseeing its overall functioning and development. </a:t>
            </a:r>
          </a:p>
          <a:p>
            <a:pPr lvl="1">
              <a:lnSpc>
                <a:spcPct val="107000"/>
              </a:lnSpc>
              <a:spcAft>
                <a:spcPts val="800"/>
              </a:spcAft>
              <a:buFont typeface="Wingdings" panose="05000000000000000000" pitchFamily="2" charset="2"/>
              <a:buChar char="Ø"/>
              <a:tabLst>
                <a:tab pos="457200" algn="l"/>
              </a:tabLst>
            </a:pPr>
            <a:r>
              <a:rPr lang="en-IN" sz="1800" b="1" kern="100" dirty="0">
                <a:effectLst/>
                <a:latin typeface="Calibri" panose="020F0502020204030204" pitchFamily="34" charset="0"/>
                <a:ea typeface="Calibri" panose="020F0502020204030204" pitchFamily="34" charset="0"/>
                <a:cs typeface="Times New Roman" panose="02020603050405020304" pitchFamily="18" charset="0"/>
              </a:rPr>
              <a:t>International Financial Services Centre Authority (IFSCA):</a:t>
            </a:r>
            <a:br>
              <a:rPr lang="en-IN" sz="1800" b="1" kern="100" dirty="0">
                <a:effectLst/>
                <a:latin typeface="Calibri" panose="020F0502020204030204" pitchFamily="34" charset="0"/>
                <a:ea typeface="Calibri" panose="020F0502020204030204" pitchFamily="34" charset="0"/>
                <a:cs typeface="Times New Roman" panose="02020603050405020304" pitchFamily="18" charset="0"/>
              </a:rPr>
            </a:b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Established specifically for Gift City, IFSCA is the primary regulator for financial institutions, financial products, and financial services. Its focus areas include banking, capital markets, insurance, and allied activities. </a:t>
            </a:r>
          </a:p>
          <a:p>
            <a:pPr marL="717550" lvl="1" indent="0">
              <a:lnSpc>
                <a:spcPct val="107000"/>
              </a:lnSpc>
              <a:spcAft>
                <a:spcPts val="800"/>
              </a:spcAft>
              <a:buNone/>
              <a:tabLst>
                <a:tab pos="457200" algn="l"/>
              </a:tabLst>
            </a:pPr>
            <a:r>
              <a:rPr lang="en-US" sz="1800" kern="100" dirty="0">
                <a:latin typeface="Calibri" panose="020F0502020204030204" pitchFamily="34" charset="0"/>
                <a:ea typeface="Calibri" panose="020F0502020204030204" pitchFamily="34" charset="0"/>
                <a:cs typeface="Times New Roman" panose="02020603050405020304" pitchFamily="18" charset="0"/>
              </a:rPr>
              <a:t>For the first time, the regulatory powers of four financial services regulators in India, namely, Reserve Bank of India (RBI), Securities &amp; Exchange Board of India (SEBI), Insurance Regulatory Development Authority of India (IRDAI), Pension Fund Regulatory Development Authority of India (PFRDAI), have been vested in IFSCA with respect to regulation of financial institutions, financial services and financial products in the IFSC, making it a unified regulator for the IFSC </a:t>
            </a: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exercisable by IFSCA from 1</a:t>
            </a:r>
            <a:r>
              <a:rPr lang="en-IN" sz="1800" kern="100" baseline="30000" dirty="0">
                <a:effectLst/>
                <a:latin typeface="Calibri" panose="020F0502020204030204" pitchFamily="34" charset="0"/>
                <a:ea typeface="Calibri" panose="020F0502020204030204" pitchFamily="34" charset="0"/>
                <a:cs typeface="Times New Roman" panose="02020603050405020304" pitchFamily="18" charset="0"/>
              </a:rPr>
              <a:t>st</a:t>
            </a: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 October 2020.</a:t>
            </a:r>
          </a:p>
          <a:p>
            <a:endParaRPr lang="en-US" dirty="0"/>
          </a:p>
        </p:txBody>
      </p:sp>
      <p:sp>
        <p:nvSpPr>
          <p:cNvPr id="3" name="Footer Placeholder 2">
            <a:extLst>
              <a:ext uri="{FF2B5EF4-FFF2-40B4-BE49-F238E27FC236}">
                <a16:creationId xmlns:a16="http://schemas.microsoft.com/office/drawing/2014/main" id="{C1D35E8B-255C-57D6-C574-7B40D2D1F9A6}"/>
              </a:ext>
            </a:extLst>
          </p:cNvPr>
          <p:cNvSpPr>
            <a:spLocks noGrp="1"/>
          </p:cNvSpPr>
          <p:nvPr>
            <p:ph type="ftr" sz="quarter" idx="11"/>
          </p:nvPr>
        </p:nvSpPr>
        <p:spPr>
          <a:xfrm>
            <a:off x="3860800" y="6228556"/>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178787627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2A60A-3964-73B5-BD77-D189463CB7B5}"/>
            </a:ext>
          </a:extLst>
        </p:cNvPr>
        <p:cNvGrpSpPr/>
        <p:nvPr/>
      </p:nvGrpSpPr>
      <p:grpSpPr>
        <a:xfrm>
          <a:off x="0" y="0"/>
          <a:ext cx="0" cy="0"/>
          <a:chOff x="0" y="0"/>
          <a:chExt cx="0" cy="0"/>
        </a:xfrm>
      </p:grpSpPr>
      <p:sp>
        <p:nvSpPr>
          <p:cNvPr id="16" name="object 16">
            <a:extLst>
              <a:ext uri="{FF2B5EF4-FFF2-40B4-BE49-F238E27FC236}">
                <a16:creationId xmlns:a16="http://schemas.microsoft.com/office/drawing/2014/main" id="{DC026D4B-4051-FFF6-5A34-72A92587DF07}"/>
              </a:ext>
            </a:extLst>
          </p:cNvPr>
          <p:cNvSpPr/>
          <p:nvPr/>
        </p:nvSpPr>
        <p:spPr>
          <a:xfrm>
            <a:off x="4037218" y="5363972"/>
            <a:ext cx="2099290" cy="1049646"/>
          </a:xfrm>
          <a:custGeom>
            <a:avLst/>
            <a:gdLst/>
            <a:ahLst/>
            <a:cxnLst/>
            <a:rect l="l" t="t" r="r" b="b"/>
            <a:pathLst>
              <a:path w="1424939" h="712470">
                <a:moveTo>
                  <a:pt x="1068656" y="712439"/>
                </a:moveTo>
                <a:lnTo>
                  <a:pt x="356222" y="712439"/>
                </a:lnTo>
                <a:lnTo>
                  <a:pt x="0" y="356219"/>
                </a:lnTo>
                <a:lnTo>
                  <a:pt x="356222" y="0"/>
                </a:lnTo>
                <a:lnTo>
                  <a:pt x="1068656" y="0"/>
                </a:lnTo>
                <a:lnTo>
                  <a:pt x="1424906" y="356219"/>
                </a:lnTo>
                <a:lnTo>
                  <a:pt x="1068656" y="712439"/>
                </a:lnTo>
                <a:close/>
              </a:path>
            </a:pathLst>
          </a:custGeom>
          <a:solidFill>
            <a:srgbClr val="113475"/>
          </a:solidFill>
        </p:spPr>
        <p:txBody>
          <a:bodyPr wrap="square" lIns="0" tIns="0" rIns="0" bIns="0" rtlCol="0"/>
          <a:lstStyle/>
          <a:p>
            <a:endParaRPr sz="1634" dirty="0"/>
          </a:p>
        </p:txBody>
      </p:sp>
      <p:sp>
        <p:nvSpPr>
          <p:cNvPr id="17" name="object 17">
            <a:extLst>
              <a:ext uri="{FF2B5EF4-FFF2-40B4-BE49-F238E27FC236}">
                <a16:creationId xmlns:a16="http://schemas.microsoft.com/office/drawing/2014/main" id="{21A09F8B-CD50-A127-25D3-8FC7CA7D187E}"/>
              </a:ext>
            </a:extLst>
          </p:cNvPr>
          <p:cNvSpPr txBox="1"/>
          <p:nvPr/>
        </p:nvSpPr>
        <p:spPr>
          <a:xfrm>
            <a:off x="4712467" y="5672785"/>
            <a:ext cx="748410" cy="367839"/>
          </a:xfrm>
          <a:prstGeom prst="rect">
            <a:avLst/>
          </a:prstGeom>
        </p:spPr>
        <p:txBody>
          <a:bodyPr vert="horz" wrap="square" lIns="0" tIns="38354" rIns="0" bIns="0" rtlCol="0">
            <a:spAutoFit/>
          </a:bodyPr>
          <a:lstStyle/>
          <a:p>
            <a:pPr marL="16321" marR="6528" indent="62838">
              <a:lnSpc>
                <a:spcPts val="1066"/>
              </a:lnSpc>
              <a:spcBef>
                <a:spcPts val="302"/>
              </a:spcBef>
            </a:pPr>
            <a:r>
              <a:rPr sz="1028" b="1" spc="-13" dirty="0">
                <a:solidFill>
                  <a:srgbClr val="FFFFFF"/>
                </a:solidFill>
                <a:latin typeface="Times New Roman"/>
                <a:cs typeface="Times New Roman"/>
              </a:rPr>
              <a:t>Portfolio</a:t>
            </a:r>
            <a:r>
              <a:rPr sz="1028" b="1" spc="643" dirty="0">
                <a:solidFill>
                  <a:srgbClr val="FFFFFF"/>
                </a:solidFill>
                <a:latin typeface="Times New Roman"/>
                <a:cs typeface="Times New Roman"/>
              </a:rPr>
              <a:t> </a:t>
            </a:r>
            <a:r>
              <a:rPr sz="1028" b="1" spc="-13" dirty="0">
                <a:solidFill>
                  <a:srgbClr val="FFFFFF"/>
                </a:solidFill>
                <a:latin typeface="Times New Roman"/>
                <a:cs typeface="Times New Roman"/>
              </a:rPr>
              <a:t>Companies</a:t>
            </a:r>
            <a:endParaRPr sz="1028" dirty="0">
              <a:latin typeface="Times New Roman"/>
              <a:cs typeface="Times New Roman"/>
            </a:endParaRPr>
          </a:p>
        </p:txBody>
      </p:sp>
      <p:sp>
        <p:nvSpPr>
          <p:cNvPr id="18" name="object 18">
            <a:extLst>
              <a:ext uri="{FF2B5EF4-FFF2-40B4-BE49-F238E27FC236}">
                <a16:creationId xmlns:a16="http://schemas.microsoft.com/office/drawing/2014/main" id="{889B1845-3243-D4CF-06CD-AB51E81BD06E}"/>
              </a:ext>
            </a:extLst>
          </p:cNvPr>
          <p:cNvSpPr/>
          <p:nvPr/>
        </p:nvSpPr>
        <p:spPr>
          <a:xfrm>
            <a:off x="4151954" y="2234841"/>
            <a:ext cx="1984222" cy="884995"/>
          </a:xfrm>
          <a:custGeom>
            <a:avLst/>
            <a:gdLst/>
            <a:ahLst/>
            <a:cxnLst/>
            <a:rect l="l" t="t" r="r" b="b"/>
            <a:pathLst>
              <a:path w="1346835" h="600709">
                <a:moveTo>
                  <a:pt x="1046707" y="600600"/>
                </a:moveTo>
                <a:lnTo>
                  <a:pt x="300301" y="600600"/>
                </a:lnTo>
                <a:lnTo>
                  <a:pt x="253040" y="596867"/>
                </a:lnTo>
                <a:lnTo>
                  <a:pt x="207368" y="585866"/>
                </a:lnTo>
                <a:lnTo>
                  <a:pt x="164093" y="567940"/>
                </a:lnTo>
                <a:lnTo>
                  <a:pt x="124020" y="543420"/>
                </a:lnTo>
                <a:lnTo>
                  <a:pt x="87956" y="512642"/>
                </a:lnTo>
                <a:lnTo>
                  <a:pt x="57183" y="476589"/>
                </a:lnTo>
                <a:lnTo>
                  <a:pt x="32667" y="436522"/>
                </a:lnTo>
                <a:lnTo>
                  <a:pt x="14741" y="393250"/>
                </a:lnTo>
                <a:lnTo>
                  <a:pt x="3741" y="347579"/>
                </a:lnTo>
                <a:lnTo>
                  <a:pt x="0" y="300319"/>
                </a:lnTo>
                <a:lnTo>
                  <a:pt x="3741" y="253058"/>
                </a:lnTo>
                <a:lnTo>
                  <a:pt x="14741" y="207386"/>
                </a:lnTo>
                <a:lnTo>
                  <a:pt x="32667" y="164109"/>
                </a:lnTo>
                <a:lnTo>
                  <a:pt x="57183" y="124033"/>
                </a:lnTo>
                <a:lnTo>
                  <a:pt x="87956" y="87965"/>
                </a:lnTo>
                <a:lnTo>
                  <a:pt x="124020" y="57187"/>
                </a:lnTo>
                <a:lnTo>
                  <a:pt x="164093" y="32668"/>
                </a:lnTo>
                <a:lnTo>
                  <a:pt x="207368" y="14741"/>
                </a:lnTo>
                <a:lnTo>
                  <a:pt x="253040" y="3740"/>
                </a:lnTo>
                <a:lnTo>
                  <a:pt x="300301" y="0"/>
                </a:lnTo>
                <a:lnTo>
                  <a:pt x="1046707" y="0"/>
                </a:lnTo>
                <a:lnTo>
                  <a:pt x="1093968" y="3740"/>
                </a:lnTo>
                <a:lnTo>
                  <a:pt x="1139640" y="14741"/>
                </a:lnTo>
                <a:lnTo>
                  <a:pt x="1182917" y="32668"/>
                </a:lnTo>
                <a:lnTo>
                  <a:pt x="1222993" y="57187"/>
                </a:lnTo>
                <a:lnTo>
                  <a:pt x="1259061" y="87965"/>
                </a:lnTo>
                <a:lnTo>
                  <a:pt x="1289839" y="124033"/>
                </a:lnTo>
                <a:lnTo>
                  <a:pt x="1314358" y="164109"/>
                </a:lnTo>
                <a:lnTo>
                  <a:pt x="1332285" y="207386"/>
                </a:lnTo>
                <a:lnTo>
                  <a:pt x="1343285" y="253058"/>
                </a:lnTo>
                <a:lnTo>
                  <a:pt x="1346658" y="295660"/>
                </a:lnTo>
                <a:lnTo>
                  <a:pt x="1346658" y="304977"/>
                </a:lnTo>
                <a:lnTo>
                  <a:pt x="1343285" y="347579"/>
                </a:lnTo>
                <a:lnTo>
                  <a:pt x="1332285" y="393250"/>
                </a:lnTo>
                <a:lnTo>
                  <a:pt x="1314358" y="436522"/>
                </a:lnTo>
                <a:lnTo>
                  <a:pt x="1289839" y="476589"/>
                </a:lnTo>
                <a:lnTo>
                  <a:pt x="1259061" y="512642"/>
                </a:lnTo>
                <a:lnTo>
                  <a:pt x="1222993" y="543420"/>
                </a:lnTo>
                <a:lnTo>
                  <a:pt x="1182917" y="567940"/>
                </a:lnTo>
                <a:lnTo>
                  <a:pt x="1139640" y="585866"/>
                </a:lnTo>
                <a:lnTo>
                  <a:pt x="1093968" y="596867"/>
                </a:lnTo>
                <a:lnTo>
                  <a:pt x="1046707" y="600600"/>
                </a:lnTo>
                <a:close/>
              </a:path>
            </a:pathLst>
          </a:custGeom>
          <a:solidFill>
            <a:srgbClr val="D9D9D9"/>
          </a:solidFill>
        </p:spPr>
        <p:txBody>
          <a:bodyPr wrap="square" lIns="0" tIns="0" rIns="0" bIns="0" rtlCol="0"/>
          <a:lstStyle/>
          <a:p>
            <a:endParaRPr sz="1634" dirty="0"/>
          </a:p>
        </p:txBody>
      </p:sp>
      <p:sp>
        <p:nvSpPr>
          <p:cNvPr id="19" name="object 19">
            <a:extLst>
              <a:ext uri="{FF2B5EF4-FFF2-40B4-BE49-F238E27FC236}">
                <a16:creationId xmlns:a16="http://schemas.microsoft.com/office/drawing/2014/main" id="{8928B021-3167-0371-0D0B-4AC9C00CA261}"/>
              </a:ext>
            </a:extLst>
          </p:cNvPr>
          <p:cNvSpPr txBox="1"/>
          <p:nvPr/>
        </p:nvSpPr>
        <p:spPr>
          <a:xfrm>
            <a:off x="4680738" y="2389295"/>
            <a:ext cx="927092" cy="367839"/>
          </a:xfrm>
          <a:prstGeom prst="rect">
            <a:avLst/>
          </a:prstGeom>
        </p:spPr>
        <p:txBody>
          <a:bodyPr vert="horz" wrap="square" lIns="0" tIns="38354" rIns="0" bIns="0" rtlCol="0">
            <a:spAutoFit/>
          </a:bodyPr>
          <a:lstStyle/>
          <a:p>
            <a:pPr marL="112619" marR="6528" indent="-97113">
              <a:lnSpc>
                <a:spcPts val="1066"/>
              </a:lnSpc>
              <a:spcBef>
                <a:spcPts val="302"/>
              </a:spcBef>
            </a:pPr>
            <a:r>
              <a:rPr sz="1028" b="1" spc="-32" dirty="0">
                <a:solidFill>
                  <a:srgbClr val="113475"/>
                </a:solidFill>
                <a:latin typeface="Times New Roman"/>
                <a:cs typeface="Times New Roman"/>
              </a:rPr>
              <a:t>Original</a:t>
            </a:r>
            <a:r>
              <a:rPr sz="1028" b="1" spc="32" dirty="0">
                <a:solidFill>
                  <a:srgbClr val="113475"/>
                </a:solidFill>
                <a:latin typeface="Times New Roman"/>
                <a:cs typeface="Times New Roman"/>
              </a:rPr>
              <a:t> </a:t>
            </a:r>
            <a:r>
              <a:rPr sz="1028" b="1" spc="-25" dirty="0">
                <a:solidFill>
                  <a:srgbClr val="113475"/>
                </a:solidFill>
                <a:latin typeface="Times New Roman"/>
                <a:cs typeface="Times New Roman"/>
              </a:rPr>
              <a:t>Fund</a:t>
            </a:r>
            <a:r>
              <a:rPr sz="1028" b="1" spc="643" dirty="0">
                <a:solidFill>
                  <a:srgbClr val="113475"/>
                </a:solidFill>
                <a:latin typeface="Times New Roman"/>
                <a:cs typeface="Times New Roman"/>
              </a:rPr>
              <a:t> </a:t>
            </a:r>
            <a:r>
              <a:rPr sz="1028" b="1" spc="-13" dirty="0">
                <a:solidFill>
                  <a:srgbClr val="113475"/>
                </a:solidFill>
                <a:latin typeface="Times New Roman"/>
                <a:cs typeface="Times New Roman"/>
              </a:rPr>
              <a:t>(Offshore)</a:t>
            </a:r>
            <a:endParaRPr sz="1028" dirty="0">
              <a:latin typeface="Times New Roman"/>
              <a:cs typeface="Times New Roman"/>
            </a:endParaRPr>
          </a:p>
        </p:txBody>
      </p:sp>
      <p:grpSp>
        <p:nvGrpSpPr>
          <p:cNvPr id="20" name="object 20">
            <a:extLst>
              <a:ext uri="{FF2B5EF4-FFF2-40B4-BE49-F238E27FC236}">
                <a16:creationId xmlns:a16="http://schemas.microsoft.com/office/drawing/2014/main" id="{55F2D32E-B60E-CE54-7780-0D4C34222676}"/>
              </a:ext>
            </a:extLst>
          </p:cNvPr>
          <p:cNvGrpSpPr/>
          <p:nvPr/>
        </p:nvGrpSpPr>
        <p:grpSpPr>
          <a:xfrm>
            <a:off x="2384502" y="825779"/>
            <a:ext cx="7165090" cy="4460524"/>
            <a:chOff x="1448379" y="5616000"/>
            <a:chExt cx="4863465" cy="3027680"/>
          </a:xfrm>
        </p:grpSpPr>
        <p:sp>
          <p:nvSpPr>
            <p:cNvPr id="21" name="object 21">
              <a:extLst>
                <a:ext uri="{FF2B5EF4-FFF2-40B4-BE49-F238E27FC236}">
                  <a16:creationId xmlns:a16="http://schemas.microsoft.com/office/drawing/2014/main" id="{6EA4FAF8-A0B0-24AC-786B-773BF5020358}"/>
                </a:ext>
              </a:extLst>
            </p:cNvPr>
            <p:cNvSpPr/>
            <p:nvPr/>
          </p:nvSpPr>
          <p:spPr>
            <a:xfrm>
              <a:off x="3282589" y="7248052"/>
              <a:ext cx="0" cy="1228090"/>
            </a:xfrm>
            <a:custGeom>
              <a:avLst/>
              <a:gdLst/>
              <a:ahLst/>
              <a:cxnLst/>
              <a:rect l="l" t="t" r="r" b="b"/>
              <a:pathLst>
                <a:path h="1228090">
                  <a:moveTo>
                    <a:pt x="0" y="0"/>
                  </a:moveTo>
                  <a:lnTo>
                    <a:pt x="0" y="1227915"/>
                  </a:lnTo>
                </a:path>
              </a:pathLst>
            </a:custGeom>
            <a:ln w="19050">
              <a:solidFill>
                <a:srgbClr val="EB8B00"/>
              </a:solidFill>
            </a:ln>
          </p:spPr>
          <p:txBody>
            <a:bodyPr wrap="square" lIns="0" tIns="0" rIns="0" bIns="0" rtlCol="0"/>
            <a:lstStyle/>
            <a:p>
              <a:endParaRPr sz="1634" dirty="0"/>
            </a:p>
          </p:txBody>
        </p:sp>
        <p:sp>
          <p:nvSpPr>
            <p:cNvPr id="22" name="object 22">
              <a:extLst>
                <a:ext uri="{FF2B5EF4-FFF2-40B4-BE49-F238E27FC236}">
                  <a16:creationId xmlns:a16="http://schemas.microsoft.com/office/drawing/2014/main" id="{E0DF6295-15E7-5A23-6BCF-30E3767811AC}"/>
                </a:ext>
              </a:extLst>
            </p:cNvPr>
            <p:cNvSpPr/>
            <p:nvPr/>
          </p:nvSpPr>
          <p:spPr>
            <a:xfrm>
              <a:off x="3254014" y="8480730"/>
              <a:ext cx="57150" cy="38100"/>
            </a:xfrm>
            <a:custGeom>
              <a:avLst/>
              <a:gdLst/>
              <a:ahLst/>
              <a:cxnLst/>
              <a:rect l="l" t="t" r="r" b="b"/>
              <a:pathLst>
                <a:path w="57150" h="38100">
                  <a:moveTo>
                    <a:pt x="0" y="0"/>
                  </a:moveTo>
                  <a:lnTo>
                    <a:pt x="57150" y="0"/>
                  </a:lnTo>
                  <a:lnTo>
                    <a:pt x="28575" y="38100"/>
                  </a:lnTo>
                  <a:lnTo>
                    <a:pt x="0" y="0"/>
                  </a:lnTo>
                  <a:close/>
                </a:path>
              </a:pathLst>
            </a:custGeom>
            <a:solidFill>
              <a:srgbClr val="EB8B00"/>
            </a:solidFill>
          </p:spPr>
          <p:txBody>
            <a:bodyPr wrap="square" lIns="0" tIns="0" rIns="0" bIns="0" rtlCol="0"/>
            <a:lstStyle/>
            <a:p>
              <a:endParaRPr sz="1634" dirty="0"/>
            </a:p>
          </p:txBody>
        </p:sp>
        <p:sp>
          <p:nvSpPr>
            <p:cNvPr id="23" name="object 23">
              <a:extLst>
                <a:ext uri="{FF2B5EF4-FFF2-40B4-BE49-F238E27FC236}">
                  <a16:creationId xmlns:a16="http://schemas.microsoft.com/office/drawing/2014/main" id="{85A809F9-4D45-21D5-C2D7-04D820537F1E}"/>
                </a:ext>
              </a:extLst>
            </p:cNvPr>
            <p:cNvSpPr/>
            <p:nvPr/>
          </p:nvSpPr>
          <p:spPr>
            <a:xfrm>
              <a:off x="3254014" y="8480730"/>
              <a:ext cx="57150" cy="38100"/>
            </a:xfrm>
            <a:custGeom>
              <a:avLst/>
              <a:gdLst/>
              <a:ahLst/>
              <a:cxnLst/>
              <a:rect l="l" t="t" r="r" b="b"/>
              <a:pathLst>
                <a:path w="57150" h="38100">
                  <a:moveTo>
                    <a:pt x="57150" y="0"/>
                  </a:moveTo>
                  <a:lnTo>
                    <a:pt x="28575" y="38100"/>
                  </a:lnTo>
                  <a:lnTo>
                    <a:pt x="0" y="0"/>
                  </a:lnTo>
                  <a:lnTo>
                    <a:pt x="57150" y="0"/>
                  </a:lnTo>
                  <a:close/>
                </a:path>
              </a:pathLst>
            </a:custGeom>
            <a:ln w="19050">
              <a:solidFill>
                <a:srgbClr val="EB8B00"/>
              </a:solidFill>
            </a:ln>
          </p:spPr>
          <p:txBody>
            <a:bodyPr wrap="square" lIns="0" tIns="0" rIns="0" bIns="0" rtlCol="0"/>
            <a:lstStyle/>
            <a:p>
              <a:endParaRPr sz="1634" dirty="0"/>
            </a:p>
          </p:txBody>
        </p:sp>
        <p:sp>
          <p:nvSpPr>
            <p:cNvPr id="24" name="object 24">
              <a:extLst>
                <a:ext uri="{FF2B5EF4-FFF2-40B4-BE49-F238E27FC236}">
                  <a16:creationId xmlns:a16="http://schemas.microsoft.com/office/drawing/2014/main" id="{C7C84078-2472-5FBA-E2C0-69B0264FF754}"/>
                </a:ext>
              </a:extLst>
            </p:cNvPr>
            <p:cNvSpPr/>
            <p:nvPr/>
          </p:nvSpPr>
          <p:spPr>
            <a:xfrm>
              <a:off x="3024924" y="5616003"/>
              <a:ext cx="513715" cy="1993900"/>
            </a:xfrm>
            <a:custGeom>
              <a:avLst/>
              <a:gdLst/>
              <a:ahLst/>
              <a:cxnLst/>
              <a:rect l="l" t="t" r="r" b="b"/>
              <a:pathLst>
                <a:path w="513714" h="1993900">
                  <a:moveTo>
                    <a:pt x="275082" y="205930"/>
                  </a:moveTo>
                  <a:lnTo>
                    <a:pt x="267081" y="166408"/>
                  </a:lnTo>
                  <a:lnTo>
                    <a:pt x="245287" y="134137"/>
                  </a:lnTo>
                  <a:lnTo>
                    <a:pt x="212966" y="112395"/>
                  </a:lnTo>
                  <a:lnTo>
                    <a:pt x="173380" y="104419"/>
                  </a:lnTo>
                  <a:lnTo>
                    <a:pt x="133781" y="112395"/>
                  </a:lnTo>
                  <a:lnTo>
                    <a:pt x="101460" y="134137"/>
                  </a:lnTo>
                  <a:lnTo>
                    <a:pt x="79667" y="166408"/>
                  </a:lnTo>
                  <a:lnTo>
                    <a:pt x="71678" y="205930"/>
                  </a:lnTo>
                  <a:lnTo>
                    <a:pt x="79667" y="245440"/>
                  </a:lnTo>
                  <a:lnTo>
                    <a:pt x="101460" y="277710"/>
                  </a:lnTo>
                  <a:lnTo>
                    <a:pt x="133781" y="299453"/>
                  </a:lnTo>
                  <a:lnTo>
                    <a:pt x="173380" y="307428"/>
                  </a:lnTo>
                  <a:lnTo>
                    <a:pt x="212966" y="299453"/>
                  </a:lnTo>
                  <a:lnTo>
                    <a:pt x="245287" y="277710"/>
                  </a:lnTo>
                  <a:lnTo>
                    <a:pt x="267081" y="245440"/>
                  </a:lnTo>
                  <a:lnTo>
                    <a:pt x="275082" y="205930"/>
                  </a:lnTo>
                  <a:close/>
                </a:path>
                <a:path w="513714" h="1993900">
                  <a:moveTo>
                    <a:pt x="344817" y="443750"/>
                  </a:moveTo>
                  <a:lnTo>
                    <a:pt x="335178" y="393331"/>
                  </a:lnTo>
                  <a:lnTo>
                    <a:pt x="307644" y="352145"/>
                  </a:lnTo>
                  <a:lnTo>
                    <a:pt x="266496" y="324383"/>
                  </a:lnTo>
                  <a:lnTo>
                    <a:pt x="215988" y="314198"/>
                  </a:lnTo>
                  <a:lnTo>
                    <a:pt x="129794" y="314198"/>
                  </a:lnTo>
                  <a:lnTo>
                    <a:pt x="79273" y="324383"/>
                  </a:lnTo>
                  <a:lnTo>
                    <a:pt x="38023" y="352145"/>
                  </a:lnTo>
                  <a:lnTo>
                    <a:pt x="10198" y="393331"/>
                  </a:lnTo>
                  <a:lnTo>
                    <a:pt x="0" y="443750"/>
                  </a:lnTo>
                  <a:lnTo>
                    <a:pt x="0" y="551053"/>
                  </a:lnTo>
                  <a:lnTo>
                    <a:pt x="56121" y="566343"/>
                  </a:lnTo>
                  <a:lnTo>
                    <a:pt x="102184" y="574992"/>
                  </a:lnTo>
                  <a:lnTo>
                    <a:pt x="144627" y="579640"/>
                  </a:lnTo>
                  <a:lnTo>
                    <a:pt x="183057" y="581025"/>
                  </a:lnTo>
                  <a:lnTo>
                    <a:pt x="246621" y="576770"/>
                  </a:lnTo>
                  <a:lnTo>
                    <a:pt x="294208" y="567258"/>
                  </a:lnTo>
                  <a:lnTo>
                    <a:pt x="324713" y="557377"/>
                  </a:lnTo>
                  <a:lnTo>
                    <a:pt x="337070" y="552030"/>
                  </a:lnTo>
                  <a:lnTo>
                    <a:pt x="343839" y="548157"/>
                  </a:lnTo>
                  <a:lnTo>
                    <a:pt x="344817" y="548157"/>
                  </a:lnTo>
                  <a:lnTo>
                    <a:pt x="344817" y="443750"/>
                  </a:lnTo>
                  <a:close/>
                </a:path>
                <a:path w="513714" h="1993900">
                  <a:moveTo>
                    <a:pt x="407428" y="1706968"/>
                  </a:moveTo>
                  <a:lnTo>
                    <a:pt x="399542" y="1699094"/>
                  </a:lnTo>
                  <a:lnTo>
                    <a:pt x="393153" y="1699094"/>
                  </a:lnTo>
                  <a:lnTo>
                    <a:pt x="259816" y="1832457"/>
                  </a:lnTo>
                  <a:lnTo>
                    <a:pt x="126453" y="1699094"/>
                  </a:lnTo>
                  <a:lnTo>
                    <a:pt x="120065" y="1699094"/>
                  </a:lnTo>
                  <a:lnTo>
                    <a:pt x="112191" y="1706981"/>
                  </a:lnTo>
                  <a:lnTo>
                    <a:pt x="112191" y="1713369"/>
                  </a:lnTo>
                  <a:lnTo>
                    <a:pt x="245554" y="1846719"/>
                  </a:lnTo>
                  <a:lnTo>
                    <a:pt x="112191" y="1980069"/>
                  </a:lnTo>
                  <a:lnTo>
                    <a:pt x="112191" y="1986457"/>
                  </a:lnTo>
                  <a:lnTo>
                    <a:pt x="118097" y="1992363"/>
                  </a:lnTo>
                  <a:lnTo>
                    <a:pt x="120688" y="1993341"/>
                  </a:lnTo>
                  <a:lnTo>
                    <a:pt x="125844" y="1993341"/>
                  </a:lnTo>
                  <a:lnTo>
                    <a:pt x="128422" y="1992363"/>
                  </a:lnTo>
                  <a:lnTo>
                    <a:pt x="259803" y="1860981"/>
                  </a:lnTo>
                  <a:lnTo>
                    <a:pt x="391198" y="1992363"/>
                  </a:lnTo>
                  <a:lnTo>
                    <a:pt x="393776" y="1993341"/>
                  </a:lnTo>
                  <a:lnTo>
                    <a:pt x="398932" y="1993341"/>
                  </a:lnTo>
                  <a:lnTo>
                    <a:pt x="401523" y="1992363"/>
                  </a:lnTo>
                  <a:lnTo>
                    <a:pt x="407428" y="1986445"/>
                  </a:lnTo>
                  <a:lnTo>
                    <a:pt x="407428" y="1980057"/>
                  </a:lnTo>
                  <a:lnTo>
                    <a:pt x="274078" y="1846719"/>
                  </a:lnTo>
                  <a:lnTo>
                    <a:pt x="407428" y="1713357"/>
                  </a:lnTo>
                  <a:lnTo>
                    <a:pt x="407428" y="1706968"/>
                  </a:lnTo>
                  <a:close/>
                </a:path>
                <a:path w="513714" h="1993900">
                  <a:moveTo>
                    <a:pt x="442633" y="101511"/>
                  </a:moveTo>
                  <a:lnTo>
                    <a:pt x="434644" y="62001"/>
                  </a:lnTo>
                  <a:lnTo>
                    <a:pt x="412851" y="29730"/>
                  </a:lnTo>
                  <a:lnTo>
                    <a:pt x="380530" y="7975"/>
                  </a:lnTo>
                  <a:lnTo>
                    <a:pt x="340944" y="0"/>
                  </a:lnTo>
                  <a:lnTo>
                    <a:pt x="301904" y="8369"/>
                  </a:lnTo>
                  <a:lnTo>
                    <a:pt x="269875" y="29972"/>
                  </a:lnTo>
                  <a:lnTo>
                    <a:pt x="248183" y="61722"/>
                  </a:lnTo>
                  <a:lnTo>
                    <a:pt x="248132" y="62001"/>
                  </a:lnTo>
                  <a:lnTo>
                    <a:pt x="240207" y="100545"/>
                  </a:lnTo>
                  <a:lnTo>
                    <a:pt x="262229" y="118173"/>
                  </a:lnTo>
                  <a:lnTo>
                    <a:pt x="279793" y="140068"/>
                  </a:lnTo>
                  <a:lnTo>
                    <a:pt x="292100" y="165392"/>
                  </a:lnTo>
                  <a:lnTo>
                    <a:pt x="298323" y="193357"/>
                  </a:lnTo>
                  <a:lnTo>
                    <a:pt x="308114" y="197319"/>
                  </a:lnTo>
                  <a:lnTo>
                    <a:pt x="318541" y="200367"/>
                  </a:lnTo>
                  <a:lnTo>
                    <a:pt x="329514" y="202323"/>
                  </a:lnTo>
                  <a:lnTo>
                    <a:pt x="340944" y="203022"/>
                  </a:lnTo>
                  <a:lnTo>
                    <a:pt x="380530" y="195046"/>
                  </a:lnTo>
                  <a:lnTo>
                    <a:pt x="412851" y="173291"/>
                  </a:lnTo>
                  <a:lnTo>
                    <a:pt x="434644" y="141033"/>
                  </a:lnTo>
                  <a:lnTo>
                    <a:pt x="442633" y="101511"/>
                  </a:lnTo>
                  <a:close/>
                </a:path>
                <a:path w="513714" h="1993900">
                  <a:moveTo>
                    <a:pt x="513346" y="339344"/>
                  </a:moveTo>
                  <a:lnTo>
                    <a:pt x="503148" y="288912"/>
                  </a:lnTo>
                  <a:lnTo>
                    <a:pt x="475322" y="247738"/>
                  </a:lnTo>
                  <a:lnTo>
                    <a:pt x="434073" y="219976"/>
                  </a:lnTo>
                  <a:lnTo>
                    <a:pt x="383552" y="209791"/>
                  </a:lnTo>
                  <a:lnTo>
                    <a:pt x="298323" y="209791"/>
                  </a:lnTo>
                  <a:lnTo>
                    <a:pt x="295135" y="234530"/>
                  </a:lnTo>
                  <a:lnTo>
                    <a:pt x="287299" y="257644"/>
                  </a:lnTo>
                  <a:lnTo>
                    <a:pt x="275297" y="278587"/>
                  </a:lnTo>
                  <a:lnTo>
                    <a:pt x="259575" y="296799"/>
                  </a:lnTo>
                  <a:lnTo>
                    <a:pt x="303796" y="318135"/>
                  </a:lnTo>
                  <a:lnTo>
                    <a:pt x="338759" y="351421"/>
                  </a:lnTo>
                  <a:lnTo>
                    <a:pt x="361734" y="394144"/>
                  </a:lnTo>
                  <a:lnTo>
                    <a:pt x="370001" y="443750"/>
                  </a:lnTo>
                  <a:lnTo>
                    <a:pt x="370001" y="475653"/>
                  </a:lnTo>
                  <a:lnTo>
                    <a:pt x="426326" y="470179"/>
                  </a:lnTo>
                  <a:lnTo>
                    <a:pt x="468312" y="460908"/>
                  </a:lnTo>
                  <a:lnTo>
                    <a:pt x="495033" y="451993"/>
                  </a:lnTo>
                  <a:lnTo>
                    <a:pt x="505599" y="447611"/>
                  </a:lnTo>
                  <a:lnTo>
                    <a:pt x="512381" y="443750"/>
                  </a:lnTo>
                  <a:lnTo>
                    <a:pt x="513346" y="443750"/>
                  </a:lnTo>
                  <a:lnTo>
                    <a:pt x="513346" y="339344"/>
                  </a:lnTo>
                  <a:close/>
                </a:path>
              </a:pathLst>
            </a:custGeom>
            <a:solidFill>
              <a:srgbClr val="000000"/>
            </a:solidFill>
          </p:spPr>
          <p:txBody>
            <a:bodyPr wrap="square" lIns="0" tIns="0" rIns="0" bIns="0" rtlCol="0"/>
            <a:lstStyle/>
            <a:p>
              <a:endParaRPr sz="1634" dirty="0"/>
            </a:p>
          </p:txBody>
        </p:sp>
        <p:pic>
          <p:nvPicPr>
            <p:cNvPr id="25" name="object 25">
              <a:extLst>
                <a:ext uri="{FF2B5EF4-FFF2-40B4-BE49-F238E27FC236}">
                  <a16:creationId xmlns:a16="http://schemas.microsoft.com/office/drawing/2014/main" id="{75F634F9-AE56-4DAF-BEA8-E7829DFB5003}"/>
                </a:ext>
              </a:extLst>
            </p:cNvPr>
            <p:cNvPicPr/>
            <p:nvPr/>
          </p:nvPicPr>
          <p:blipFill>
            <a:blip r:embed="rId2" cstate="print"/>
            <a:stretch>
              <a:fillRect/>
            </a:stretch>
          </p:blipFill>
          <p:spPr>
            <a:xfrm>
              <a:off x="3263600" y="6237091"/>
              <a:ext cx="76200" cy="305264"/>
            </a:xfrm>
            <a:prstGeom prst="rect">
              <a:avLst/>
            </a:prstGeom>
          </p:spPr>
        </p:pic>
        <p:sp>
          <p:nvSpPr>
            <p:cNvPr id="26" name="object 26">
              <a:extLst>
                <a:ext uri="{FF2B5EF4-FFF2-40B4-BE49-F238E27FC236}">
                  <a16:creationId xmlns:a16="http://schemas.microsoft.com/office/drawing/2014/main" id="{87FE755B-1878-94D1-46C2-BF6E745307A6}"/>
                </a:ext>
              </a:extLst>
            </p:cNvPr>
            <p:cNvSpPr/>
            <p:nvPr/>
          </p:nvSpPr>
          <p:spPr>
            <a:xfrm>
              <a:off x="3897713" y="5824225"/>
              <a:ext cx="1649095" cy="0"/>
            </a:xfrm>
            <a:custGeom>
              <a:avLst/>
              <a:gdLst/>
              <a:ahLst/>
              <a:cxnLst/>
              <a:rect l="l" t="t" r="r" b="b"/>
              <a:pathLst>
                <a:path w="1649095">
                  <a:moveTo>
                    <a:pt x="0" y="0"/>
                  </a:moveTo>
                  <a:lnTo>
                    <a:pt x="1648996" y="0"/>
                  </a:lnTo>
                </a:path>
              </a:pathLst>
            </a:custGeom>
            <a:ln w="19050">
              <a:solidFill>
                <a:srgbClr val="EB8B00"/>
              </a:solidFill>
              <a:prstDash val="sysDot"/>
            </a:ln>
          </p:spPr>
          <p:txBody>
            <a:bodyPr wrap="square" lIns="0" tIns="0" rIns="0" bIns="0" rtlCol="0"/>
            <a:lstStyle/>
            <a:p>
              <a:endParaRPr sz="1634" dirty="0"/>
            </a:p>
          </p:txBody>
        </p:sp>
        <p:sp>
          <p:nvSpPr>
            <p:cNvPr id="27" name="object 27">
              <a:extLst>
                <a:ext uri="{FF2B5EF4-FFF2-40B4-BE49-F238E27FC236}">
                  <a16:creationId xmlns:a16="http://schemas.microsoft.com/office/drawing/2014/main" id="{1C6B4EE4-D6A5-E7F0-DC61-5BB9A7700EC0}"/>
                </a:ext>
              </a:extLst>
            </p:cNvPr>
            <p:cNvSpPr/>
            <p:nvPr/>
          </p:nvSpPr>
          <p:spPr>
            <a:xfrm>
              <a:off x="3854851" y="5795650"/>
              <a:ext cx="38100" cy="57150"/>
            </a:xfrm>
            <a:custGeom>
              <a:avLst/>
              <a:gdLst/>
              <a:ahLst/>
              <a:cxnLst/>
              <a:rect l="l" t="t" r="r" b="b"/>
              <a:pathLst>
                <a:path w="38100" h="57150">
                  <a:moveTo>
                    <a:pt x="38100" y="57150"/>
                  </a:moveTo>
                  <a:lnTo>
                    <a:pt x="0" y="28575"/>
                  </a:lnTo>
                  <a:lnTo>
                    <a:pt x="38100" y="0"/>
                  </a:lnTo>
                  <a:lnTo>
                    <a:pt x="38100" y="57150"/>
                  </a:lnTo>
                  <a:close/>
                </a:path>
              </a:pathLst>
            </a:custGeom>
            <a:solidFill>
              <a:srgbClr val="EB8B00"/>
            </a:solidFill>
          </p:spPr>
          <p:txBody>
            <a:bodyPr wrap="square" lIns="0" tIns="0" rIns="0" bIns="0" rtlCol="0"/>
            <a:lstStyle/>
            <a:p>
              <a:endParaRPr sz="1634" dirty="0"/>
            </a:p>
          </p:txBody>
        </p:sp>
        <p:sp>
          <p:nvSpPr>
            <p:cNvPr id="28" name="object 28">
              <a:extLst>
                <a:ext uri="{FF2B5EF4-FFF2-40B4-BE49-F238E27FC236}">
                  <a16:creationId xmlns:a16="http://schemas.microsoft.com/office/drawing/2014/main" id="{D51BFA87-249B-CCF5-D73A-A97BC6D543EC}"/>
                </a:ext>
              </a:extLst>
            </p:cNvPr>
            <p:cNvSpPr/>
            <p:nvPr/>
          </p:nvSpPr>
          <p:spPr>
            <a:xfrm>
              <a:off x="3854851" y="5795650"/>
              <a:ext cx="38100" cy="57150"/>
            </a:xfrm>
            <a:custGeom>
              <a:avLst/>
              <a:gdLst/>
              <a:ahLst/>
              <a:cxnLst/>
              <a:rect l="l" t="t" r="r" b="b"/>
              <a:pathLst>
                <a:path w="38100" h="57150">
                  <a:moveTo>
                    <a:pt x="38100" y="0"/>
                  </a:moveTo>
                  <a:lnTo>
                    <a:pt x="0" y="28575"/>
                  </a:lnTo>
                  <a:lnTo>
                    <a:pt x="38100" y="57150"/>
                  </a:lnTo>
                  <a:lnTo>
                    <a:pt x="38100" y="0"/>
                  </a:lnTo>
                  <a:close/>
                </a:path>
              </a:pathLst>
            </a:custGeom>
            <a:ln w="19050">
              <a:solidFill>
                <a:srgbClr val="EB8B00"/>
              </a:solidFill>
            </a:ln>
          </p:spPr>
          <p:txBody>
            <a:bodyPr wrap="square" lIns="0" tIns="0" rIns="0" bIns="0" rtlCol="0"/>
            <a:lstStyle/>
            <a:p>
              <a:endParaRPr sz="1634" dirty="0"/>
            </a:p>
          </p:txBody>
        </p:sp>
        <p:sp>
          <p:nvSpPr>
            <p:cNvPr id="29" name="object 29">
              <a:extLst>
                <a:ext uri="{FF2B5EF4-FFF2-40B4-BE49-F238E27FC236}">
                  <a16:creationId xmlns:a16="http://schemas.microsoft.com/office/drawing/2014/main" id="{7FD2171A-F320-F05F-3FE1-6E56E80F1966}"/>
                </a:ext>
              </a:extLst>
            </p:cNvPr>
            <p:cNvSpPr/>
            <p:nvPr/>
          </p:nvSpPr>
          <p:spPr>
            <a:xfrm>
              <a:off x="4093913" y="6863227"/>
              <a:ext cx="1428750" cy="0"/>
            </a:xfrm>
            <a:custGeom>
              <a:avLst/>
              <a:gdLst/>
              <a:ahLst/>
              <a:cxnLst/>
              <a:rect l="l" t="t" r="r" b="b"/>
              <a:pathLst>
                <a:path w="1428750">
                  <a:moveTo>
                    <a:pt x="0" y="0"/>
                  </a:moveTo>
                  <a:lnTo>
                    <a:pt x="1428750" y="0"/>
                  </a:lnTo>
                </a:path>
              </a:pathLst>
            </a:custGeom>
            <a:ln w="19050">
              <a:solidFill>
                <a:srgbClr val="EB8B00"/>
              </a:solidFill>
              <a:prstDash val="sysDot"/>
            </a:ln>
          </p:spPr>
          <p:txBody>
            <a:bodyPr wrap="square" lIns="0" tIns="0" rIns="0" bIns="0" rtlCol="0"/>
            <a:lstStyle/>
            <a:p>
              <a:endParaRPr sz="1634" dirty="0"/>
            </a:p>
          </p:txBody>
        </p:sp>
        <p:sp>
          <p:nvSpPr>
            <p:cNvPr id="30" name="object 30">
              <a:extLst>
                <a:ext uri="{FF2B5EF4-FFF2-40B4-BE49-F238E27FC236}">
                  <a16:creationId xmlns:a16="http://schemas.microsoft.com/office/drawing/2014/main" id="{2187B0A4-8388-C028-69A2-B5C7DD4ADC1C}"/>
                </a:ext>
              </a:extLst>
            </p:cNvPr>
            <p:cNvSpPr/>
            <p:nvPr/>
          </p:nvSpPr>
          <p:spPr>
            <a:xfrm>
              <a:off x="4051046" y="6834657"/>
              <a:ext cx="1496060" cy="57150"/>
            </a:xfrm>
            <a:custGeom>
              <a:avLst/>
              <a:gdLst/>
              <a:ahLst/>
              <a:cxnLst/>
              <a:rect l="l" t="t" r="r" b="b"/>
              <a:pathLst>
                <a:path w="1496060" h="57150">
                  <a:moveTo>
                    <a:pt x="38100" y="0"/>
                  </a:moveTo>
                  <a:lnTo>
                    <a:pt x="0" y="28575"/>
                  </a:lnTo>
                  <a:lnTo>
                    <a:pt x="38100" y="57150"/>
                  </a:lnTo>
                  <a:lnTo>
                    <a:pt x="38100" y="0"/>
                  </a:lnTo>
                  <a:close/>
                </a:path>
                <a:path w="1496060" h="57150">
                  <a:moveTo>
                    <a:pt x="1495742" y="19050"/>
                  </a:moveTo>
                  <a:lnTo>
                    <a:pt x="1490662" y="19050"/>
                  </a:lnTo>
                  <a:lnTo>
                    <a:pt x="1490662" y="38100"/>
                  </a:lnTo>
                  <a:lnTo>
                    <a:pt x="1495742" y="38100"/>
                  </a:lnTo>
                  <a:lnTo>
                    <a:pt x="1495742" y="19050"/>
                  </a:lnTo>
                  <a:close/>
                </a:path>
              </a:pathLst>
            </a:custGeom>
            <a:solidFill>
              <a:srgbClr val="EB8B00"/>
            </a:solidFill>
          </p:spPr>
          <p:txBody>
            <a:bodyPr wrap="square" lIns="0" tIns="0" rIns="0" bIns="0" rtlCol="0"/>
            <a:lstStyle/>
            <a:p>
              <a:endParaRPr sz="1634" dirty="0"/>
            </a:p>
          </p:txBody>
        </p:sp>
        <p:sp>
          <p:nvSpPr>
            <p:cNvPr id="31" name="object 31">
              <a:extLst>
                <a:ext uri="{FF2B5EF4-FFF2-40B4-BE49-F238E27FC236}">
                  <a16:creationId xmlns:a16="http://schemas.microsoft.com/office/drawing/2014/main" id="{6D68FF89-A210-16F3-3FB3-C504A12CC016}"/>
                </a:ext>
              </a:extLst>
            </p:cNvPr>
            <p:cNvSpPr/>
            <p:nvPr/>
          </p:nvSpPr>
          <p:spPr>
            <a:xfrm>
              <a:off x="4051051" y="6834652"/>
              <a:ext cx="38100" cy="57150"/>
            </a:xfrm>
            <a:custGeom>
              <a:avLst/>
              <a:gdLst/>
              <a:ahLst/>
              <a:cxnLst/>
              <a:rect l="l" t="t" r="r" b="b"/>
              <a:pathLst>
                <a:path w="38100" h="57150">
                  <a:moveTo>
                    <a:pt x="38100" y="0"/>
                  </a:moveTo>
                  <a:lnTo>
                    <a:pt x="0" y="28575"/>
                  </a:lnTo>
                  <a:lnTo>
                    <a:pt x="38100" y="57150"/>
                  </a:lnTo>
                  <a:lnTo>
                    <a:pt x="38100" y="0"/>
                  </a:lnTo>
                  <a:close/>
                </a:path>
              </a:pathLst>
            </a:custGeom>
            <a:ln w="19050">
              <a:solidFill>
                <a:srgbClr val="EB8B00"/>
              </a:solidFill>
            </a:ln>
          </p:spPr>
          <p:txBody>
            <a:bodyPr wrap="square" lIns="0" tIns="0" rIns="0" bIns="0" rtlCol="0"/>
            <a:lstStyle/>
            <a:p>
              <a:endParaRPr sz="1634" dirty="0"/>
            </a:p>
          </p:txBody>
        </p:sp>
        <p:sp>
          <p:nvSpPr>
            <p:cNvPr id="32" name="object 32">
              <a:extLst>
                <a:ext uri="{FF2B5EF4-FFF2-40B4-BE49-F238E27FC236}">
                  <a16:creationId xmlns:a16="http://schemas.microsoft.com/office/drawing/2014/main" id="{DA1F5FDF-EED1-9091-6209-716AA0141B81}"/>
                </a:ext>
              </a:extLst>
            </p:cNvPr>
            <p:cNvSpPr/>
            <p:nvPr/>
          </p:nvSpPr>
          <p:spPr>
            <a:xfrm>
              <a:off x="5542007" y="5805153"/>
              <a:ext cx="0" cy="1848485"/>
            </a:xfrm>
            <a:custGeom>
              <a:avLst/>
              <a:gdLst/>
              <a:ahLst/>
              <a:cxnLst/>
              <a:rect l="l" t="t" r="r" b="b"/>
              <a:pathLst>
                <a:path h="1848484">
                  <a:moveTo>
                    <a:pt x="0" y="0"/>
                  </a:moveTo>
                  <a:lnTo>
                    <a:pt x="0" y="1847923"/>
                  </a:lnTo>
                </a:path>
              </a:pathLst>
            </a:custGeom>
            <a:ln w="28505">
              <a:solidFill>
                <a:srgbClr val="EB8B00"/>
              </a:solidFill>
              <a:prstDash val="sysDot"/>
            </a:ln>
          </p:spPr>
          <p:txBody>
            <a:bodyPr wrap="square" lIns="0" tIns="0" rIns="0" bIns="0" rtlCol="0"/>
            <a:lstStyle/>
            <a:p>
              <a:endParaRPr sz="1634" dirty="0"/>
            </a:p>
          </p:txBody>
        </p:sp>
        <p:sp>
          <p:nvSpPr>
            <p:cNvPr id="33" name="object 33">
              <a:extLst>
                <a:ext uri="{FF2B5EF4-FFF2-40B4-BE49-F238E27FC236}">
                  <a16:creationId xmlns:a16="http://schemas.microsoft.com/office/drawing/2014/main" id="{CEEBA36E-A953-63F0-4FF2-BE5D04D02B50}"/>
                </a:ext>
              </a:extLst>
            </p:cNvPr>
            <p:cNvSpPr/>
            <p:nvPr/>
          </p:nvSpPr>
          <p:spPr>
            <a:xfrm>
              <a:off x="1448379" y="7666420"/>
              <a:ext cx="4863465" cy="977265"/>
            </a:xfrm>
            <a:custGeom>
              <a:avLst/>
              <a:gdLst/>
              <a:ahLst/>
              <a:cxnLst/>
              <a:rect l="l" t="t" r="r" b="b"/>
              <a:pathLst>
                <a:path w="4863465" h="977265">
                  <a:moveTo>
                    <a:pt x="133350" y="19050"/>
                  </a:moveTo>
                  <a:lnTo>
                    <a:pt x="76200" y="19050"/>
                  </a:lnTo>
                  <a:lnTo>
                    <a:pt x="76200" y="0"/>
                  </a:lnTo>
                  <a:lnTo>
                    <a:pt x="133350" y="0"/>
                  </a:lnTo>
                  <a:lnTo>
                    <a:pt x="133350" y="19050"/>
                  </a:lnTo>
                  <a:close/>
                </a:path>
                <a:path w="4863465" h="977265">
                  <a:moveTo>
                    <a:pt x="209550" y="19050"/>
                  </a:moveTo>
                  <a:lnTo>
                    <a:pt x="152400" y="19050"/>
                  </a:lnTo>
                  <a:lnTo>
                    <a:pt x="152400" y="0"/>
                  </a:lnTo>
                  <a:lnTo>
                    <a:pt x="209550" y="0"/>
                  </a:lnTo>
                  <a:lnTo>
                    <a:pt x="209550" y="19050"/>
                  </a:lnTo>
                  <a:close/>
                </a:path>
                <a:path w="4863465" h="977265">
                  <a:moveTo>
                    <a:pt x="285750" y="19050"/>
                  </a:moveTo>
                  <a:lnTo>
                    <a:pt x="228600" y="19050"/>
                  </a:lnTo>
                  <a:lnTo>
                    <a:pt x="228600" y="0"/>
                  </a:lnTo>
                  <a:lnTo>
                    <a:pt x="285750" y="0"/>
                  </a:lnTo>
                  <a:lnTo>
                    <a:pt x="285750" y="19050"/>
                  </a:lnTo>
                  <a:close/>
                </a:path>
                <a:path w="4863465" h="977265">
                  <a:moveTo>
                    <a:pt x="361950" y="19050"/>
                  </a:moveTo>
                  <a:lnTo>
                    <a:pt x="304800" y="19050"/>
                  </a:lnTo>
                  <a:lnTo>
                    <a:pt x="304800" y="0"/>
                  </a:lnTo>
                  <a:lnTo>
                    <a:pt x="361950" y="0"/>
                  </a:lnTo>
                  <a:lnTo>
                    <a:pt x="361950" y="19050"/>
                  </a:lnTo>
                  <a:close/>
                </a:path>
                <a:path w="4863465" h="977265">
                  <a:moveTo>
                    <a:pt x="438150" y="19050"/>
                  </a:moveTo>
                  <a:lnTo>
                    <a:pt x="381000" y="19050"/>
                  </a:lnTo>
                  <a:lnTo>
                    <a:pt x="381000" y="0"/>
                  </a:lnTo>
                  <a:lnTo>
                    <a:pt x="438150" y="0"/>
                  </a:lnTo>
                  <a:lnTo>
                    <a:pt x="438150" y="19050"/>
                  </a:lnTo>
                  <a:close/>
                </a:path>
                <a:path w="4863465" h="977265">
                  <a:moveTo>
                    <a:pt x="514350" y="19050"/>
                  </a:moveTo>
                  <a:lnTo>
                    <a:pt x="457200" y="19050"/>
                  </a:lnTo>
                  <a:lnTo>
                    <a:pt x="457200" y="0"/>
                  </a:lnTo>
                  <a:lnTo>
                    <a:pt x="514350" y="0"/>
                  </a:lnTo>
                  <a:lnTo>
                    <a:pt x="514350" y="19050"/>
                  </a:lnTo>
                  <a:close/>
                </a:path>
                <a:path w="4863465" h="977265">
                  <a:moveTo>
                    <a:pt x="590550" y="19050"/>
                  </a:moveTo>
                  <a:lnTo>
                    <a:pt x="533400" y="19050"/>
                  </a:lnTo>
                  <a:lnTo>
                    <a:pt x="533400" y="0"/>
                  </a:lnTo>
                  <a:lnTo>
                    <a:pt x="590550" y="0"/>
                  </a:lnTo>
                  <a:lnTo>
                    <a:pt x="590550" y="19050"/>
                  </a:lnTo>
                  <a:close/>
                </a:path>
                <a:path w="4863465" h="977265">
                  <a:moveTo>
                    <a:pt x="666750" y="19050"/>
                  </a:moveTo>
                  <a:lnTo>
                    <a:pt x="609600" y="19050"/>
                  </a:lnTo>
                  <a:lnTo>
                    <a:pt x="609600" y="0"/>
                  </a:lnTo>
                  <a:lnTo>
                    <a:pt x="666750" y="0"/>
                  </a:lnTo>
                  <a:lnTo>
                    <a:pt x="666750" y="19050"/>
                  </a:lnTo>
                  <a:close/>
                </a:path>
                <a:path w="4863465" h="977265">
                  <a:moveTo>
                    <a:pt x="742950" y="19050"/>
                  </a:moveTo>
                  <a:lnTo>
                    <a:pt x="685800" y="19050"/>
                  </a:lnTo>
                  <a:lnTo>
                    <a:pt x="685800" y="0"/>
                  </a:lnTo>
                  <a:lnTo>
                    <a:pt x="742950" y="0"/>
                  </a:lnTo>
                  <a:lnTo>
                    <a:pt x="742950" y="19050"/>
                  </a:lnTo>
                  <a:close/>
                </a:path>
                <a:path w="4863465" h="977265">
                  <a:moveTo>
                    <a:pt x="819150" y="19050"/>
                  </a:moveTo>
                  <a:lnTo>
                    <a:pt x="762000" y="19050"/>
                  </a:lnTo>
                  <a:lnTo>
                    <a:pt x="762000" y="0"/>
                  </a:lnTo>
                  <a:lnTo>
                    <a:pt x="819150" y="0"/>
                  </a:lnTo>
                  <a:lnTo>
                    <a:pt x="819150" y="19050"/>
                  </a:lnTo>
                  <a:close/>
                </a:path>
                <a:path w="4863465" h="977265">
                  <a:moveTo>
                    <a:pt x="895350" y="19050"/>
                  </a:moveTo>
                  <a:lnTo>
                    <a:pt x="838200" y="19050"/>
                  </a:lnTo>
                  <a:lnTo>
                    <a:pt x="838200" y="0"/>
                  </a:lnTo>
                  <a:lnTo>
                    <a:pt x="895350" y="0"/>
                  </a:lnTo>
                  <a:lnTo>
                    <a:pt x="895350" y="19050"/>
                  </a:lnTo>
                  <a:close/>
                </a:path>
                <a:path w="4863465" h="977265">
                  <a:moveTo>
                    <a:pt x="971550" y="19050"/>
                  </a:moveTo>
                  <a:lnTo>
                    <a:pt x="914400" y="19050"/>
                  </a:lnTo>
                  <a:lnTo>
                    <a:pt x="914400" y="0"/>
                  </a:lnTo>
                  <a:lnTo>
                    <a:pt x="971550" y="0"/>
                  </a:lnTo>
                  <a:lnTo>
                    <a:pt x="971550" y="19050"/>
                  </a:lnTo>
                  <a:close/>
                </a:path>
                <a:path w="4863465" h="977265">
                  <a:moveTo>
                    <a:pt x="1047750" y="19050"/>
                  </a:moveTo>
                  <a:lnTo>
                    <a:pt x="990600" y="19050"/>
                  </a:lnTo>
                  <a:lnTo>
                    <a:pt x="990600" y="0"/>
                  </a:lnTo>
                  <a:lnTo>
                    <a:pt x="1047750" y="0"/>
                  </a:lnTo>
                  <a:lnTo>
                    <a:pt x="1047750" y="19050"/>
                  </a:lnTo>
                  <a:close/>
                </a:path>
                <a:path w="4863465" h="977265">
                  <a:moveTo>
                    <a:pt x="1123950" y="19050"/>
                  </a:moveTo>
                  <a:lnTo>
                    <a:pt x="1066800" y="19050"/>
                  </a:lnTo>
                  <a:lnTo>
                    <a:pt x="1066800" y="0"/>
                  </a:lnTo>
                  <a:lnTo>
                    <a:pt x="1123950" y="0"/>
                  </a:lnTo>
                  <a:lnTo>
                    <a:pt x="1123950" y="19050"/>
                  </a:lnTo>
                  <a:close/>
                </a:path>
                <a:path w="4863465" h="977265">
                  <a:moveTo>
                    <a:pt x="1200150" y="19050"/>
                  </a:moveTo>
                  <a:lnTo>
                    <a:pt x="1143000" y="19050"/>
                  </a:lnTo>
                  <a:lnTo>
                    <a:pt x="1143000" y="0"/>
                  </a:lnTo>
                  <a:lnTo>
                    <a:pt x="1200150" y="0"/>
                  </a:lnTo>
                  <a:lnTo>
                    <a:pt x="1200150" y="19050"/>
                  </a:lnTo>
                  <a:close/>
                </a:path>
                <a:path w="4863465" h="977265">
                  <a:moveTo>
                    <a:pt x="1276350" y="19050"/>
                  </a:moveTo>
                  <a:lnTo>
                    <a:pt x="1219200" y="19050"/>
                  </a:lnTo>
                  <a:lnTo>
                    <a:pt x="1219200" y="0"/>
                  </a:lnTo>
                  <a:lnTo>
                    <a:pt x="1276350" y="0"/>
                  </a:lnTo>
                  <a:lnTo>
                    <a:pt x="1276350" y="19050"/>
                  </a:lnTo>
                  <a:close/>
                </a:path>
                <a:path w="4863465" h="977265">
                  <a:moveTo>
                    <a:pt x="1352550" y="19050"/>
                  </a:moveTo>
                  <a:lnTo>
                    <a:pt x="1295400" y="19050"/>
                  </a:lnTo>
                  <a:lnTo>
                    <a:pt x="1295400" y="0"/>
                  </a:lnTo>
                  <a:lnTo>
                    <a:pt x="1352550" y="0"/>
                  </a:lnTo>
                  <a:lnTo>
                    <a:pt x="1352550" y="19050"/>
                  </a:lnTo>
                  <a:close/>
                </a:path>
                <a:path w="4863465" h="977265">
                  <a:moveTo>
                    <a:pt x="1428750" y="19050"/>
                  </a:moveTo>
                  <a:lnTo>
                    <a:pt x="1371600" y="19050"/>
                  </a:lnTo>
                  <a:lnTo>
                    <a:pt x="1371600" y="0"/>
                  </a:lnTo>
                  <a:lnTo>
                    <a:pt x="1428750" y="0"/>
                  </a:lnTo>
                  <a:lnTo>
                    <a:pt x="1428750" y="19050"/>
                  </a:lnTo>
                  <a:close/>
                </a:path>
                <a:path w="4863465" h="977265">
                  <a:moveTo>
                    <a:pt x="1504950" y="19050"/>
                  </a:moveTo>
                  <a:lnTo>
                    <a:pt x="1447800" y="19050"/>
                  </a:lnTo>
                  <a:lnTo>
                    <a:pt x="1447800" y="0"/>
                  </a:lnTo>
                  <a:lnTo>
                    <a:pt x="1504950" y="0"/>
                  </a:lnTo>
                  <a:lnTo>
                    <a:pt x="1504950" y="19050"/>
                  </a:lnTo>
                  <a:close/>
                </a:path>
                <a:path w="4863465" h="977265">
                  <a:moveTo>
                    <a:pt x="1581150" y="19050"/>
                  </a:moveTo>
                  <a:lnTo>
                    <a:pt x="1524000" y="19050"/>
                  </a:lnTo>
                  <a:lnTo>
                    <a:pt x="1524000" y="0"/>
                  </a:lnTo>
                  <a:lnTo>
                    <a:pt x="1581150" y="0"/>
                  </a:lnTo>
                  <a:lnTo>
                    <a:pt x="1581150" y="19050"/>
                  </a:lnTo>
                  <a:close/>
                </a:path>
                <a:path w="4863465" h="977265">
                  <a:moveTo>
                    <a:pt x="1657350" y="19050"/>
                  </a:moveTo>
                  <a:lnTo>
                    <a:pt x="1600200" y="19050"/>
                  </a:lnTo>
                  <a:lnTo>
                    <a:pt x="1600200" y="0"/>
                  </a:lnTo>
                  <a:lnTo>
                    <a:pt x="1657350" y="0"/>
                  </a:lnTo>
                  <a:lnTo>
                    <a:pt x="1657350" y="19050"/>
                  </a:lnTo>
                  <a:close/>
                </a:path>
                <a:path w="4863465" h="977265">
                  <a:moveTo>
                    <a:pt x="1733550" y="19050"/>
                  </a:moveTo>
                  <a:lnTo>
                    <a:pt x="1676400" y="19050"/>
                  </a:lnTo>
                  <a:lnTo>
                    <a:pt x="1676400" y="0"/>
                  </a:lnTo>
                  <a:lnTo>
                    <a:pt x="1733550" y="0"/>
                  </a:lnTo>
                  <a:lnTo>
                    <a:pt x="1733550" y="19050"/>
                  </a:lnTo>
                  <a:close/>
                </a:path>
                <a:path w="4863465" h="977265">
                  <a:moveTo>
                    <a:pt x="1809750" y="19050"/>
                  </a:moveTo>
                  <a:lnTo>
                    <a:pt x="1752600" y="19050"/>
                  </a:lnTo>
                  <a:lnTo>
                    <a:pt x="1752600" y="0"/>
                  </a:lnTo>
                  <a:lnTo>
                    <a:pt x="1809750" y="0"/>
                  </a:lnTo>
                  <a:lnTo>
                    <a:pt x="1809750" y="19050"/>
                  </a:lnTo>
                  <a:close/>
                </a:path>
                <a:path w="4863465" h="977265">
                  <a:moveTo>
                    <a:pt x="1885950" y="19050"/>
                  </a:moveTo>
                  <a:lnTo>
                    <a:pt x="1828800" y="19050"/>
                  </a:lnTo>
                  <a:lnTo>
                    <a:pt x="1828800" y="0"/>
                  </a:lnTo>
                  <a:lnTo>
                    <a:pt x="1885950" y="0"/>
                  </a:lnTo>
                  <a:lnTo>
                    <a:pt x="1885950" y="19050"/>
                  </a:lnTo>
                  <a:close/>
                </a:path>
                <a:path w="4863465" h="977265">
                  <a:moveTo>
                    <a:pt x="1962150" y="19050"/>
                  </a:moveTo>
                  <a:lnTo>
                    <a:pt x="1905000" y="19050"/>
                  </a:lnTo>
                  <a:lnTo>
                    <a:pt x="1905000" y="0"/>
                  </a:lnTo>
                  <a:lnTo>
                    <a:pt x="1962150" y="0"/>
                  </a:lnTo>
                  <a:lnTo>
                    <a:pt x="1962150" y="19050"/>
                  </a:lnTo>
                  <a:close/>
                </a:path>
                <a:path w="4863465" h="977265">
                  <a:moveTo>
                    <a:pt x="2038350" y="19050"/>
                  </a:moveTo>
                  <a:lnTo>
                    <a:pt x="1981200" y="19050"/>
                  </a:lnTo>
                  <a:lnTo>
                    <a:pt x="1981200" y="0"/>
                  </a:lnTo>
                  <a:lnTo>
                    <a:pt x="2038350" y="0"/>
                  </a:lnTo>
                  <a:lnTo>
                    <a:pt x="2038350" y="19050"/>
                  </a:lnTo>
                  <a:close/>
                </a:path>
                <a:path w="4863465" h="977265">
                  <a:moveTo>
                    <a:pt x="2114550" y="19050"/>
                  </a:moveTo>
                  <a:lnTo>
                    <a:pt x="2057400" y="19050"/>
                  </a:lnTo>
                  <a:lnTo>
                    <a:pt x="2057400" y="0"/>
                  </a:lnTo>
                  <a:lnTo>
                    <a:pt x="2114550" y="0"/>
                  </a:lnTo>
                  <a:lnTo>
                    <a:pt x="2114550" y="19050"/>
                  </a:lnTo>
                  <a:close/>
                </a:path>
                <a:path w="4863465" h="977265">
                  <a:moveTo>
                    <a:pt x="2190750" y="19050"/>
                  </a:moveTo>
                  <a:lnTo>
                    <a:pt x="2133600" y="19050"/>
                  </a:lnTo>
                  <a:lnTo>
                    <a:pt x="2133600" y="0"/>
                  </a:lnTo>
                  <a:lnTo>
                    <a:pt x="2190750" y="0"/>
                  </a:lnTo>
                  <a:lnTo>
                    <a:pt x="2190750" y="19050"/>
                  </a:lnTo>
                  <a:close/>
                </a:path>
                <a:path w="4863465" h="977265">
                  <a:moveTo>
                    <a:pt x="2266950" y="19050"/>
                  </a:moveTo>
                  <a:lnTo>
                    <a:pt x="2209800" y="19050"/>
                  </a:lnTo>
                  <a:lnTo>
                    <a:pt x="2209800" y="0"/>
                  </a:lnTo>
                  <a:lnTo>
                    <a:pt x="2266950" y="0"/>
                  </a:lnTo>
                  <a:lnTo>
                    <a:pt x="2266950" y="19050"/>
                  </a:lnTo>
                  <a:close/>
                </a:path>
                <a:path w="4863465" h="977265">
                  <a:moveTo>
                    <a:pt x="2343150" y="19050"/>
                  </a:moveTo>
                  <a:lnTo>
                    <a:pt x="2286000" y="19050"/>
                  </a:lnTo>
                  <a:lnTo>
                    <a:pt x="2286000" y="0"/>
                  </a:lnTo>
                  <a:lnTo>
                    <a:pt x="2343150" y="0"/>
                  </a:lnTo>
                  <a:lnTo>
                    <a:pt x="2343150" y="19050"/>
                  </a:lnTo>
                  <a:close/>
                </a:path>
                <a:path w="4863465" h="977265">
                  <a:moveTo>
                    <a:pt x="2419350" y="19050"/>
                  </a:moveTo>
                  <a:lnTo>
                    <a:pt x="2362200" y="19050"/>
                  </a:lnTo>
                  <a:lnTo>
                    <a:pt x="2362200" y="0"/>
                  </a:lnTo>
                  <a:lnTo>
                    <a:pt x="2419350" y="0"/>
                  </a:lnTo>
                  <a:lnTo>
                    <a:pt x="2419350" y="19050"/>
                  </a:lnTo>
                  <a:close/>
                </a:path>
                <a:path w="4863465" h="977265">
                  <a:moveTo>
                    <a:pt x="2495550" y="19050"/>
                  </a:moveTo>
                  <a:lnTo>
                    <a:pt x="2438400" y="19050"/>
                  </a:lnTo>
                  <a:lnTo>
                    <a:pt x="2438400" y="0"/>
                  </a:lnTo>
                  <a:lnTo>
                    <a:pt x="2495550" y="0"/>
                  </a:lnTo>
                  <a:lnTo>
                    <a:pt x="2495550" y="19050"/>
                  </a:lnTo>
                  <a:close/>
                </a:path>
                <a:path w="4863465" h="977265">
                  <a:moveTo>
                    <a:pt x="2571750" y="19050"/>
                  </a:moveTo>
                  <a:lnTo>
                    <a:pt x="2514600" y="19050"/>
                  </a:lnTo>
                  <a:lnTo>
                    <a:pt x="2514600" y="0"/>
                  </a:lnTo>
                  <a:lnTo>
                    <a:pt x="2571750" y="0"/>
                  </a:lnTo>
                  <a:lnTo>
                    <a:pt x="2571750" y="19050"/>
                  </a:lnTo>
                  <a:close/>
                </a:path>
                <a:path w="4863465" h="977265">
                  <a:moveTo>
                    <a:pt x="2647950" y="19050"/>
                  </a:moveTo>
                  <a:lnTo>
                    <a:pt x="2590800" y="19050"/>
                  </a:lnTo>
                  <a:lnTo>
                    <a:pt x="2590800" y="0"/>
                  </a:lnTo>
                  <a:lnTo>
                    <a:pt x="2647950" y="0"/>
                  </a:lnTo>
                  <a:lnTo>
                    <a:pt x="2647950" y="19050"/>
                  </a:lnTo>
                  <a:close/>
                </a:path>
                <a:path w="4863465" h="977265">
                  <a:moveTo>
                    <a:pt x="2724150" y="19050"/>
                  </a:moveTo>
                  <a:lnTo>
                    <a:pt x="2667000" y="19050"/>
                  </a:lnTo>
                  <a:lnTo>
                    <a:pt x="2667000" y="0"/>
                  </a:lnTo>
                  <a:lnTo>
                    <a:pt x="2724150" y="0"/>
                  </a:lnTo>
                  <a:lnTo>
                    <a:pt x="2724150" y="19050"/>
                  </a:lnTo>
                  <a:close/>
                </a:path>
                <a:path w="4863465" h="977265">
                  <a:moveTo>
                    <a:pt x="2800350" y="19050"/>
                  </a:moveTo>
                  <a:lnTo>
                    <a:pt x="2743200" y="19050"/>
                  </a:lnTo>
                  <a:lnTo>
                    <a:pt x="2743200" y="0"/>
                  </a:lnTo>
                  <a:lnTo>
                    <a:pt x="2800350" y="0"/>
                  </a:lnTo>
                  <a:lnTo>
                    <a:pt x="2800350" y="19050"/>
                  </a:lnTo>
                  <a:close/>
                </a:path>
                <a:path w="4863465" h="977265">
                  <a:moveTo>
                    <a:pt x="2876550" y="19050"/>
                  </a:moveTo>
                  <a:lnTo>
                    <a:pt x="2819400" y="19050"/>
                  </a:lnTo>
                  <a:lnTo>
                    <a:pt x="2819400" y="0"/>
                  </a:lnTo>
                  <a:lnTo>
                    <a:pt x="2876550" y="0"/>
                  </a:lnTo>
                  <a:lnTo>
                    <a:pt x="2876550" y="19050"/>
                  </a:lnTo>
                  <a:close/>
                </a:path>
                <a:path w="4863465" h="977265">
                  <a:moveTo>
                    <a:pt x="2952750" y="19050"/>
                  </a:moveTo>
                  <a:lnTo>
                    <a:pt x="2895600" y="19050"/>
                  </a:lnTo>
                  <a:lnTo>
                    <a:pt x="2895600" y="0"/>
                  </a:lnTo>
                  <a:lnTo>
                    <a:pt x="2952750" y="0"/>
                  </a:lnTo>
                  <a:lnTo>
                    <a:pt x="2952750" y="19050"/>
                  </a:lnTo>
                  <a:close/>
                </a:path>
                <a:path w="4863465" h="977265">
                  <a:moveTo>
                    <a:pt x="3028950" y="19050"/>
                  </a:moveTo>
                  <a:lnTo>
                    <a:pt x="2971800" y="19050"/>
                  </a:lnTo>
                  <a:lnTo>
                    <a:pt x="2971800" y="0"/>
                  </a:lnTo>
                  <a:lnTo>
                    <a:pt x="3028950" y="0"/>
                  </a:lnTo>
                  <a:lnTo>
                    <a:pt x="3028950" y="19050"/>
                  </a:lnTo>
                  <a:close/>
                </a:path>
                <a:path w="4863465" h="977265">
                  <a:moveTo>
                    <a:pt x="3105150" y="19050"/>
                  </a:moveTo>
                  <a:lnTo>
                    <a:pt x="3048000" y="19050"/>
                  </a:lnTo>
                  <a:lnTo>
                    <a:pt x="3048000" y="0"/>
                  </a:lnTo>
                  <a:lnTo>
                    <a:pt x="3105150" y="0"/>
                  </a:lnTo>
                  <a:lnTo>
                    <a:pt x="3105150" y="19050"/>
                  </a:lnTo>
                  <a:close/>
                </a:path>
                <a:path w="4863465" h="977265">
                  <a:moveTo>
                    <a:pt x="3181350" y="19050"/>
                  </a:moveTo>
                  <a:lnTo>
                    <a:pt x="3124200" y="19050"/>
                  </a:lnTo>
                  <a:lnTo>
                    <a:pt x="3124200" y="0"/>
                  </a:lnTo>
                  <a:lnTo>
                    <a:pt x="3181350" y="0"/>
                  </a:lnTo>
                  <a:lnTo>
                    <a:pt x="3181350" y="19050"/>
                  </a:lnTo>
                  <a:close/>
                </a:path>
                <a:path w="4863465" h="977265">
                  <a:moveTo>
                    <a:pt x="3257550" y="19050"/>
                  </a:moveTo>
                  <a:lnTo>
                    <a:pt x="3200400" y="19050"/>
                  </a:lnTo>
                  <a:lnTo>
                    <a:pt x="3200400" y="0"/>
                  </a:lnTo>
                  <a:lnTo>
                    <a:pt x="3257550" y="0"/>
                  </a:lnTo>
                  <a:lnTo>
                    <a:pt x="3257550" y="19050"/>
                  </a:lnTo>
                  <a:close/>
                </a:path>
                <a:path w="4863465" h="977265">
                  <a:moveTo>
                    <a:pt x="3333750" y="19050"/>
                  </a:moveTo>
                  <a:lnTo>
                    <a:pt x="3276600" y="19050"/>
                  </a:lnTo>
                  <a:lnTo>
                    <a:pt x="3276600" y="0"/>
                  </a:lnTo>
                  <a:lnTo>
                    <a:pt x="3333750" y="0"/>
                  </a:lnTo>
                  <a:lnTo>
                    <a:pt x="3333750" y="19050"/>
                  </a:lnTo>
                  <a:close/>
                </a:path>
                <a:path w="4863465" h="977265">
                  <a:moveTo>
                    <a:pt x="3409950" y="19050"/>
                  </a:moveTo>
                  <a:lnTo>
                    <a:pt x="3352800" y="19050"/>
                  </a:lnTo>
                  <a:lnTo>
                    <a:pt x="3352800" y="0"/>
                  </a:lnTo>
                  <a:lnTo>
                    <a:pt x="3409950" y="0"/>
                  </a:lnTo>
                  <a:lnTo>
                    <a:pt x="3409950" y="19050"/>
                  </a:lnTo>
                  <a:close/>
                </a:path>
                <a:path w="4863465" h="977265">
                  <a:moveTo>
                    <a:pt x="3486150" y="19050"/>
                  </a:moveTo>
                  <a:lnTo>
                    <a:pt x="3429000" y="19050"/>
                  </a:lnTo>
                  <a:lnTo>
                    <a:pt x="3429000" y="0"/>
                  </a:lnTo>
                  <a:lnTo>
                    <a:pt x="3486150" y="0"/>
                  </a:lnTo>
                  <a:lnTo>
                    <a:pt x="3486150" y="19050"/>
                  </a:lnTo>
                  <a:close/>
                </a:path>
                <a:path w="4863465" h="977265">
                  <a:moveTo>
                    <a:pt x="3562350" y="19050"/>
                  </a:moveTo>
                  <a:lnTo>
                    <a:pt x="3505200" y="19050"/>
                  </a:lnTo>
                  <a:lnTo>
                    <a:pt x="3505200" y="0"/>
                  </a:lnTo>
                  <a:lnTo>
                    <a:pt x="3562350" y="0"/>
                  </a:lnTo>
                  <a:lnTo>
                    <a:pt x="3562350" y="19050"/>
                  </a:lnTo>
                  <a:close/>
                </a:path>
                <a:path w="4863465" h="977265">
                  <a:moveTo>
                    <a:pt x="3638550" y="19050"/>
                  </a:moveTo>
                  <a:lnTo>
                    <a:pt x="3581400" y="19050"/>
                  </a:lnTo>
                  <a:lnTo>
                    <a:pt x="3581400" y="0"/>
                  </a:lnTo>
                  <a:lnTo>
                    <a:pt x="3638550" y="0"/>
                  </a:lnTo>
                  <a:lnTo>
                    <a:pt x="3638550" y="19050"/>
                  </a:lnTo>
                  <a:close/>
                </a:path>
                <a:path w="4863465" h="977265">
                  <a:moveTo>
                    <a:pt x="3714750" y="19050"/>
                  </a:moveTo>
                  <a:lnTo>
                    <a:pt x="3657600" y="19050"/>
                  </a:lnTo>
                  <a:lnTo>
                    <a:pt x="3657600" y="0"/>
                  </a:lnTo>
                  <a:lnTo>
                    <a:pt x="3714750" y="0"/>
                  </a:lnTo>
                  <a:lnTo>
                    <a:pt x="3714750" y="19050"/>
                  </a:lnTo>
                  <a:close/>
                </a:path>
                <a:path w="4863465" h="977265">
                  <a:moveTo>
                    <a:pt x="3790950" y="19050"/>
                  </a:moveTo>
                  <a:lnTo>
                    <a:pt x="3733800" y="19050"/>
                  </a:lnTo>
                  <a:lnTo>
                    <a:pt x="3733800" y="0"/>
                  </a:lnTo>
                  <a:lnTo>
                    <a:pt x="3790950" y="0"/>
                  </a:lnTo>
                  <a:lnTo>
                    <a:pt x="3790950" y="19050"/>
                  </a:lnTo>
                  <a:close/>
                </a:path>
                <a:path w="4863465" h="977265">
                  <a:moveTo>
                    <a:pt x="3867150" y="19050"/>
                  </a:moveTo>
                  <a:lnTo>
                    <a:pt x="3810000" y="19050"/>
                  </a:lnTo>
                  <a:lnTo>
                    <a:pt x="3810000" y="0"/>
                  </a:lnTo>
                  <a:lnTo>
                    <a:pt x="3867150" y="0"/>
                  </a:lnTo>
                  <a:lnTo>
                    <a:pt x="3867150" y="19050"/>
                  </a:lnTo>
                  <a:close/>
                </a:path>
                <a:path w="4863465" h="977265">
                  <a:moveTo>
                    <a:pt x="3943350" y="19050"/>
                  </a:moveTo>
                  <a:lnTo>
                    <a:pt x="3886200" y="19050"/>
                  </a:lnTo>
                  <a:lnTo>
                    <a:pt x="3886200" y="0"/>
                  </a:lnTo>
                  <a:lnTo>
                    <a:pt x="3943350" y="0"/>
                  </a:lnTo>
                  <a:lnTo>
                    <a:pt x="3943350" y="19050"/>
                  </a:lnTo>
                  <a:close/>
                </a:path>
                <a:path w="4863465" h="977265">
                  <a:moveTo>
                    <a:pt x="4019550" y="19050"/>
                  </a:moveTo>
                  <a:lnTo>
                    <a:pt x="3962400" y="19050"/>
                  </a:lnTo>
                  <a:lnTo>
                    <a:pt x="3962400" y="0"/>
                  </a:lnTo>
                  <a:lnTo>
                    <a:pt x="4019550" y="0"/>
                  </a:lnTo>
                  <a:lnTo>
                    <a:pt x="4019550" y="19050"/>
                  </a:lnTo>
                  <a:close/>
                </a:path>
                <a:path w="4863465" h="977265">
                  <a:moveTo>
                    <a:pt x="4095750" y="19050"/>
                  </a:moveTo>
                  <a:lnTo>
                    <a:pt x="4038600" y="19050"/>
                  </a:lnTo>
                  <a:lnTo>
                    <a:pt x="4038600" y="0"/>
                  </a:lnTo>
                  <a:lnTo>
                    <a:pt x="4095750" y="0"/>
                  </a:lnTo>
                  <a:lnTo>
                    <a:pt x="4095750" y="19050"/>
                  </a:lnTo>
                  <a:close/>
                </a:path>
                <a:path w="4863465" h="977265">
                  <a:moveTo>
                    <a:pt x="4171950" y="19050"/>
                  </a:moveTo>
                  <a:lnTo>
                    <a:pt x="4114800" y="19050"/>
                  </a:lnTo>
                  <a:lnTo>
                    <a:pt x="4114800" y="0"/>
                  </a:lnTo>
                  <a:lnTo>
                    <a:pt x="4171950" y="0"/>
                  </a:lnTo>
                  <a:lnTo>
                    <a:pt x="4171950" y="19050"/>
                  </a:lnTo>
                  <a:close/>
                </a:path>
                <a:path w="4863465" h="977265">
                  <a:moveTo>
                    <a:pt x="4248150" y="19050"/>
                  </a:moveTo>
                  <a:lnTo>
                    <a:pt x="4191000" y="19050"/>
                  </a:lnTo>
                  <a:lnTo>
                    <a:pt x="4191000" y="0"/>
                  </a:lnTo>
                  <a:lnTo>
                    <a:pt x="4248150" y="0"/>
                  </a:lnTo>
                  <a:lnTo>
                    <a:pt x="4248150" y="19050"/>
                  </a:lnTo>
                  <a:close/>
                </a:path>
                <a:path w="4863465" h="977265">
                  <a:moveTo>
                    <a:pt x="4324350" y="19050"/>
                  </a:moveTo>
                  <a:lnTo>
                    <a:pt x="4267200" y="19050"/>
                  </a:lnTo>
                  <a:lnTo>
                    <a:pt x="4267200" y="0"/>
                  </a:lnTo>
                  <a:lnTo>
                    <a:pt x="4324350" y="0"/>
                  </a:lnTo>
                  <a:lnTo>
                    <a:pt x="4324350" y="19050"/>
                  </a:lnTo>
                  <a:close/>
                </a:path>
                <a:path w="4863465" h="977265">
                  <a:moveTo>
                    <a:pt x="4400550" y="19050"/>
                  </a:moveTo>
                  <a:lnTo>
                    <a:pt x="4343400" y="19050"/>
                  </a:lnTo>
                  <a:lnTo>
                    <a:pt x="4343400" y="0"/>
                  </a:lnTo>
                  <a:lnTo>
                    <a:pt x="4400550" y="0"/>
                  </a:lnTo>
                  <a:lnTo>
                    <a:pt x="4400550" y="19050"/>
                  </a:lnTo>
                  <a:close/>
                </a:path>
                <a:path w="4863465" h="977265">
                  <a:moveTo>
                    <a:pt x="4476750" y="19050"/>
                  </a:moveTo>
                  <a:lnTo>
                    <a:pt x="4419600" y="19050"/>
                  </a:lnTo>
                  <a:lnTo>
                    <a:pt x="4419600" y="0"/>
                  </a:lnTo>
                  <a:lnTo>
                    <a:pt x="4476750" y="0"/>
                  </a:lnTo>
                  <a:lnTo>
                    <a:pt x="4476750" y="19050"/>
                  </a:lnTo>
                  <a:close/>
                </a:path>
                <a:path w="4863465" h="977265">
                  <a:moveTo>
                    <a:pt x="4552950" y="19050"/>
                  </a:moveTo>
                  <a:lnTo>
                    <a:pt x="4495800" y="19050"/>
                  </a:lnTo>
                  <a:lnTo>
                    <a:pt x="4495800" y="0"/>
                  </a:lnTo>
                  <a:lnTo>
                    <a:pt x="4552950" y="0"/>
                  </a:lnTo>
                  <a:lnTo>
                    <a:pt x="4552950" y="19050"/>
                  </a:lnTo>
                  <a:close/>
                </a:path>
                <a:path w="4863465" h="977265">
                  <a:moveTo>
                    <a:pt x="4629150" y="19050"/>
                  </a:moveTo>
                  <a:lnTo>
                    <a:pt x="4572000" y="19050"/>
                  </a:lnTo>
                  <a:lnTo>
                    <a:pt x="4572000" y="0"/>
                  </a:lnTo>
                  <a:lnTo>
                    <a:pt x="4629150" y="0"/>
                  </a:lnTo>
                  <a:lnTo>
                    <a:pt x="4629150" y="19050"/>
                  </a:lnTo>
                  <a:close/>
                </a:path>
                <a:path w="4863465" h="977265">
                  <a:moveTo>
                    <a:pt x="4705350" y="19050"/>
                  </a:moveTo>
                  <a:lnTo>
                    <a:pt x="4648200" y="19050"/>
                  </a:lnTo>
                  <a:lnTo>
                    <a:pt x="4648200" y="0"/>
                  </a:lnTo>
                  <a:lnTo>
                    <a:pt x="4705350" y="0"/>
                  </a:lnTo>
                  <a:lnTo>
                    <a:pt x="4705350" y="19050"/>
                  </a:lnTo>
                  <a:close/>
                </a:path>
                <a:path w="4863465" h="977265">
                  <a:moveTo>
                    <a:pt x="4781550" y="19050"/>
                  </a:moveTo>
                  <a:lnTo>
                    <a:pt x="4724400" y="19050"/>
                  </a:lnTo>
                  <a:lnTo>
                    <a:pt x="4724400" y="0"/>
                  </a:lnTo>
                  <a:lnTo>
                    <a:pt x="4781550" y="0"/>
                  </a:lnTo>
                  <a:lnTo>
                    <a:pt x="4781550" y="19050"/>
                  </a:lnTo>
                  <a:close/>
                </a:path>
                <a:path w="4863465" h="977265">
                  <a:moveTo>
                    <a:pt x="4844139" y="19050"/>
                  </a:moveTo>
                  <a:lnTo>
                    <a:pt x="4800600" y="19050"/>
                  </a:lnTo>
                  <a:lnTo>
                    <a:pt x="4800600" y="0"/>
                  </a:lnTo>
                  <a:lnTo>
                    <a:pt x="4857750" y="0"/>
                  </a:lnTo>
                  <a:lnTo>
                    <a:pt x="4857750" y="13615"/>
                  </a:lnTo>
                  <a:lnTo>
                    <a:pt x="4844139" y="13615"/>
                  </a:lnTo>
                  <a:lnTo>
                    <a:pt x="4844139" y="19050"/>
                  </a:lnTo>
                  <a:close/>
                </a:path>
                <a:path w="4863465" h="977265">
                  <a:moveTo>
                    <a:pt x="4863175" y="70765"/>
                  </a:moveTo>
                  <a:lnTo>
                    <a:pt x="4844139" y="70765"/>
                  </a:lnTo>
                  <a:lnTo>
                    <a:pt x="4844139" y="13615"/>
                  </a:lnTo>
                  <a:lnTo>
                    <a:pt x="4857750" y="13615"/>
                  </a:lnTo>
                  <a:lnTo>
                    <a:pt x="4857750" y="19050"/>
                  </a:lnTo>
                  <a:lnTo>
                    <a:pt x="4863175" y="19050"/>
                  </a:lnTo>
                  <a:lnTo>
                    <a:pt x="4863175" y="70765"/>
                  </a:lnTo>
                  <a:close/>
                </a:path>
                <a:path w="4863465" h="977265">
                  <a:moveTo>
                    <a:pt x="4863175" y="19050"/>
                  </a:moveTo>
                  <a:lnTo>
                    <a:pt x="4857750" y="19050"/>
                  </a:lnTo>
                  <a:lnTo>
                    <a:pt x="4857750" y="13615"/>
                  </a:lnTo>
                  <a:lnTo>
                    <a:pt x="4863175" y="13615"/>
                  </a:lnTo>
                  <a:lnTo>
                    <a:pt x="4863175" y="19050"/>
                  </a:lnTo>
                  <a:close/>
                </a:path>
                <a:path w="4863465" h="977265">
                  <a:moveTo>
                    <a:pt x="4863175" y="146965"/>
                  </a:moveTo>
                  <a:lnTo>
                    <a:pt x="4844139" y="146965"/>
                  </a:lnTo>
                  <a:lnTo>
                    <a:pt x="4844139" y="89815"/>
                  </a:lnTo>
                  <a:lnTo>
                    <a:pt x="4863175" y="89815"/>
                  </a:lnTo>
                  <a:lnTo>
                    <a:pt x="4863175" y="146965"/>
                  </a:lnTo>
                  <a:close/>
                </a:path>
                <a:path w="4863465" h="977265">
                  <a:moveTo>
                    <a:pt x="4863175" y="223165"/>
                  </a:moveTo>
                  <a:lnTo>
                    <a:pt x="4844139" y="223165"/>
                  </a:lnTo>
                  <a:lnTo>
                    <a:pt x="4844139" y="166015"/>
                  </a:lnTo>
                  <a:lnTo>
                    <a:pt x="4863175" y="166015"/>
                  </a:lnTo>
                  <a:lnTo>
                    <a:pt x="4863175" y="223165"/>
                  </a:lnTo>
                  <a:close/>
                </a:path>
                <a:path w="4863465" h="977265">
                  <a:moveTo>
                    <a:pt x="4863175" y="299365"/>
                  </a:moveTo>
                  <a:lnTo>
                    <a:pt x="4844139" y="299365"/>
                  </a:lnTo>
                  <a:lnTo>
                    <a:pt x="4844139" y="242215"/>
                  </a:lnTo>
                  <a:lnTo>
                    <a:pt x="4863175" y="242215"/>
                  </a:lnTo>
                  <a:lnTo>
                    <a:pt x="4863175" y="299365"/>
                  </a:lnTo>
                  <a:close/>
                </a:path>
                <a:path w="4863465" h="977265">
                  <a:moveTo>
                    <a:pt x="4863175" y="375565"/>
                  </a:moveTo>
                  <a:lnTo>
                    <a:pt x="4844139" y="375565"/>
                  </a:lnTo>
                  <a:lnTo>
                    <a:pt x="4844139" y="318415"/>
                  </a:lnTo>
                  <a:lnTo>
                    <a:pt x="4863175" y="318415"/>
                  </a:lnTo>
                  <a:lnTo>
                    <a:pt x="4863175" y="375565"/>
                  </a:lnTo>
                  <a:close/>
                </a:path>
                <a:path w="4863465" h="977265">
                  <a:moveTo>
                    <a:pt x="4863175" y="451765"/>
                  </a:moveTo>
                  <a:lnTo>
                    <a:pt x="4844139" y="451765"/>
                  </a:lnTo>
                  <a:lnTo>
                    <a:pt x="4844139" y="394615"/>
                  </a:lnTo>
                  <a:lnTo>
                    <a:pt x="4863175" y="394615"/>
                  </a:lnTo>
                  <a:lnTo>
                    <a:pt x="4863175" y="451765"/>
                  </a:lnTo>
                  <a:close/>
                </a:path>
                <a:path w="4863465" h="977265">
                  <a:moveTo>
                    <a:pt x="4863175" y="527965"/>
                  </a:moveTo>
                  <a:lnTo>
                    <a:pt x="4844139" y="527965"/>
                  </a:lnTo>
                  <a:lnTo>
                    <a:pt x="4844139" y="470815"/>
                  </a:lnTo>
                  <a:lnTo>
                    <a:pt x="4863175" y="470815"/>
                  </a:lnTo>
                  <a:lnTo>
                    <a:pt x="4863175" y="527965"/>
                  </a:lnTo>
                  <a:close/>
                </a:path>
                <a:path w="4863465" h="977265">
                  <a:moveTo>
                    <a:pt x="4863175" y="604165"/>
                  </a:moveTo>
                  <a:lnTo>
                    <a:pt x="4844139" y="604165"/>
                  </a:lnTo>
                  <a:lnTo>
                    <a:pt x="4844139" y="547015"/>
                  </a:lnTo>
                  <a:lnTo>
                    <a:pt x="4863175" y="547015"/>
                  </a:lnTo>
                  <a:lnTo>
                    <a:pt x="4863175" y="604165"/>
                  </a:lnTo>
                  <a:close/>
                </a:path>
                <a:path w="4863465" h="977265">
                  <a:moveTo>
                    <a:pt x="4863175" y="680365"/>
                  </a:moveTo>
                  <a:lnTo>
                    <a:pt x="4844139" y="680365"/>
                  </a:lnTo>
                  <a:lnTo>
                    <a:pt x="4844139" y="623215"/>
                  </a:lnTo>
                  <a:lnTo>
                    <a:pt x="4863175" y="623215"/>
                  </a:lnTo>
                  <a:lnTo>
                    <a:pt x="4863175" y="680365"/>
                  </a:lnTo>
                  <a:close/>
                </a:path>
                <a:path w="4863465" h="977265">
                  <a:moveTo>
                    <a:pt x="4863175" y="756565"/>
                  </a:moveTo>
                  <a:lnTo>
                    <a:pt x="4844139" y="756565"/>
                  </a:lnTo>
                  <a:lnTo>
                    <a:pt x="4844139" y="699415"/>
                  </a:lnTo>
                  <a:lnTo>
                    <a:pt x="4863175" y="699415"/>
                  </a:lnTo>
                  <a:lnTo>
                    <a:pt x="4863175" y="756565"/>
                  </a:lnTo>
                  <a:close/>
                </a:path>
                <a:path w="4863465" h="977265">
                  <a:moveTo>
                    <a:pt x="4863175" y="832765"/>
                  </a:moveTo>
                  <a:lnTo>
                    <a:pt x="4844139" y="832765"/>
                  </a:lnTo>
                  <a:lnTo>
                    <a:pt x="4844139" y="775615"/>
                  </a:lnTo>
                  <a:lnTo>
                    <a:pt x="4863175" y="775615"/>
                  </a:lnTo>
                  <a:lnTo>
                    <a:pt x="4863175" y="832765"/>
                  </a:lnTo>
                  <a:close/>
                </a:path>
                <a:path w="4863465" h="977265">
                  <a:moveTo>
                    <a:pt x="4863175" y="908965"/>
                  </a:moveTo>
                  <a:lnTo>
                    <a:pt x="4844139" y="908965"/>
                  </a:lnTo>
                  <a:lnTo>
                    <a:pt x="4844139" y="851815"/>
                  </a:lnTo>
                  <a:lnTo>
                    <a:pt x="4863175" y="851815"/>
                  </a:lnTo>
                  <a:lnTo>
                    <a:pt x="4863175" y="908965"/>
                  </a:lnTo>
                  <a:close/>
                </a:path>
                <a:path w="4863465" h="977265">
                  <a:moveTo>
                    <a:pt x="4854778" y="976759"/>
                  </a:moveTo>
                  <a:lnTo>
                    <a:pt x="4844139" y="976759"/>
                  </a:lnTo>
                  <a:lnTo>
                    <a:pt x="4844139" y="928015"/>
                  </a:lnTo>
                  <a:lnTo>
                    <a:pt x="4863175" y="928015"/>
                  </a:lnTo>
                  <a:lnTo>
                    <a:pt x="4863175" y="957710"/>
                  </a:lnTo>
                  <a:lnTo>
                    <a:pt x="4854778" y="957710"/>
                  </a:lnTo>
                  <a:lnTo>
                    <a:pt x="4854778" y="976759"/>
                  </a:lnTo>
                  <a:close/>
                </a:path>
                <a:path w="4863465" h="977265">
                  <a:moveTo>
                    <a:pt x="4863175" y="976759"/>
                  </a:moveTo>
                  <a:lnTo>
                    <a:pt x="4854778" y="976759"/>
                  </a:lnTo>
                  <a:lnTo>
                    <a:pt x="4854778" y="957710"/>
                  </a:lnTo>
                  <a:lnTo>
                    <a:pt x="4863175" y="957710"/>
                  </a:lnTo>
                  <a:lnTo>
                    <a:pt x="4863175" y="976759"/>
                  </a:lnTo>
                  <a:close/>
                </a:path>
                <a:path w="4863465" h="977265">
                  <a:moveTo>
                    <a:pt x="4835728" y="976759"/>
                  </a:moveTo>
                  <a:lnTo>
                    <a:pt x="4778578" y="976759"/>
                  </a:lnTo>
                  <a:lnTo>
                    <a:pt x="4778578" y="957710"/>
                  </a:lnTo>
                  <a:lnTo>
                    <a:pt x="4835728" y="957710"/>
                  </a:lnTo>
                  <a:lnTo>
                    <a:pt x="4835728" y="976759"/>
                  </a:lnTo>
                  <a:close/>
                </a:path>
                <a:path w="4863465" h="977265">
                  <a:moveTo>
                    <a:pt x="4759528" y="976759"/>
                  </a:moveTo>
                  <a:lnTo>
                    <a:pt x="4702378" y="976759"/>
                  </a:lnTo>
                  <a:lnTo>
                    <a:pt x="4702378" y="957710"/>
                  </a:lnTo>
                  <a:lnTo>
                    <a:pt x="4759528" y="957710"/>
                  </a:lnTo>
                  <a:lnTo>
                    <a:pt x="4759528" y="976759"/>
                  </a:lnTo>
                  <a:close/>
                </a:path>
                <a:path w="4863465" h="977265">
                  <a:moveTo>
                    <a:pt x="4683328" y="976759"/>
                  </a:moveTo>
                  <a:lnTo>
                    <a:pt x="4626178" y="976759"/>
                  </a:lnTo>
                  <a:lnTo>
                    <a:pt x="4626178" y="957710"/>
                  </a:lnTo>
                  <a:lnTo>
                    <a:pt x="4683328" y="957710"/>
                  </a:lnTo>
                  <a:lnTo>
                    <a:pt x="4683328" y="976759"/>
                  </a:lnTo>
                  <a:close/>
                </a:path>
                <a:path w="4863465" h="977265">
                  <a:moveTo>
                    <a:pt x="4607128" y="976759"/>
                  </a:moveTo>
                  <a:lnTo>
                    <a:pt x="4549978" y="976759"/>
                  </a:lnTo>
                  <a:lnTo>
                    <a:pt x="4549978" y="957710"/>
                  </a:lnTo>
                  <a:lnTo>
                    <a:pt x="4607128" y="957710"/>
                  </a:lnTo>
                  <a:lnTo>
                    <a:pt x="4607128" y="976759"/>
                  </a:lnTo>
                  <a:close/>
                </a:path>
                <a:path w="4863465" h="977265">
                  <a:moveTo>
                    <a:pt x="4530928" y="976759"/>
                  </a:moveTo>
                  <a:lnTo>
                    <a:pt x="4473778" y="976759"/>
                  </a:lnTo>
                  <a:lnTo>
                    <a:pt x="4473778" y="957710"/>
                  </a:lnTo>
                  <a:lnTo>
                    <a:pt x="4530928" y="957710"/>
                  </a:lnTo>
                  <a:lnTo>
                    <a:pt x="4530928" y="976759"/>
                  </a:lnTo>
                  <a:close/>
                </a:path>
                <a:path w="4863465" h="977265">
                  <a:moveTo>
                    <a:pt x="4454728" y="976759"/>
                  </a:moveTo>
                  <a:lnTo>
                    <a:pt x="4397578" y="976759"/>
                  </a:lnTo>
                  <a:lnTo>
                    <a:pt x="4397578" y="957710"/>
                  </a:lnTo>
                  <a:lnTo>
                    <a:pt x="4454728" y="957710"/>
                  </a:lnTo>
                  <a:lnTo>
                    <a:pt x="4454728" y="976759"/>
                  </a:lnTo>
                  <a:close/>
                </a:path>
                <a:path w="4863465" h="977265">
                  <a:moveTo>
                    <a:pt x="4378528" y="976759"/>
                  </a:moveTo>
                  <a:lnTo>
                    <a:pt x="4321378" y="976759"/>
                  </a:lnTo>
                  <a:lnTo>
                    <a:pt x="4321378" y="957710"/>
                  </a:lnTo>
                  <a:lnTo>
                    <a:pt x="4378528" y="957710"/>
                  </a:lnTo>
                  <a:lnTo>
                    <a:pt x="4378528" y="976759"/>
                  </a:lnTo>
                  <a:close/>
                </a:path>
                <a:path w="4863465" h="977265">
                  <a:moveTo>
                    <a:pt x="4302328" y="976759"/>
                  </a:moveTo>
                  <a:lnTo>
                    <a:pt x="4245178" y="976759"/>
                  </a:lnTo>
                  <a:lnTo>
                    <a:pt x="4245178" y="957710"/>
                  </a:lnTo>
                  <a:lnTo>
                    <a:pt x="4302328" y="957710"/>
                  </a:lnTo>
                  <a:lnTo>
                    <a:pt x="4302328" y="976759"/>
                  </a:lnTo>
                  <a:close/>
                </a:path>
                <a:path w="4863465" h="977265">
                  <a:moveTo>
                    <a:pt x="4226128" y="976759"/>
                  </a:moveTo>
                  <a:lnTo>
                    <a:pt x="4168978" y="976759"/>
                  </a:lnTo>
                  <a:lnTo>
                    <a:pt x="4168978" y="957710"/>
                  </a:lnTo>
                  <a:lnTo>
                    <a:pt x="4226128" y="957710"/>
                  </a:lnTo>
                  <a:lnTo>
                    <a:pt x="4226128" y="976759"/>
                  </a:lnTo>
                  <a:close/>
                </a:path>
                <a:path w="4863465" h="977265">
                  <a:moveTo>
                    <a:pt x="4149928" y="976759"/>
                  </a:moveTo>
                  <a:lnTo>
                    <a:pt x="4092778" y="976759"/>
                  </a:lnTo>
                  <a:lnTo>
                    <a:pt x="4092778" y="957710"/>
                  </a:lnTo>
                  <a:lnTo>
                    <a:pt x="4149928" y="957710"/>
                  </a:lnTo>
                  <a:lnTo>
                    <a:pt x="4149928" y="976759"/>
                  </a:lnTo>
                  <a:close/>
                </a:path>
                <a:path w="4863465" h="977265">
                  <a:moveTo>
                    <a:pt x="4073728" y="976759"/>
                  </a:moveTo>
                  <a:lnTo>
                    <a:pt x="4016578" y="976759"/>
                  </a:lnTo>
                  <a:lnTo>
                    <a:pt x="4016578" y="957710"/>
                  </a:lnTo>
                  <a:lnTo>
                    <a:pt x="4073728" y="957710"/>
                  </a:lnTo>
                  <a:lnTo>
                    <a:pt x="4073728" y="976759"/>
                  </a:lnTo>
                  <a:close/>
                </a:path>
                <a:path w="4863465" h="977265">
                  <a:moveTo>
                    <a:pt x="3997528" y="976759"/>
                  </a:moveTo>
                  <a:lnTo>
                    <a:pt x="3940378" y="976759"/>
                  </a:lnTo>
                  <a:lnTo>
                    <a:pt x="3940378" y="957710"/>
                  </a:lnTo>
                  <a:lnTo>
                    <a:pt x="3997528" y="957710"/>
                  </a:lnTo>
                  <a:lnTo>
                    <a:pt x="3997528" y="976759"/>
                  </a:lnTo>
                  <a:close/>
                </a:path>
                <a:path w="4863465" h="977265">
                  <a:moveTo>
                    <a:pt x="3921328" y="976759"/>
                  </a:moveTo>
                  <a:lnTo>
                    <a:pt x="3864178" y="976759"/>
                  </a:lnTo>
                  <a:lnTo>
                    <a:pt x="3864178" y="957710"/>
                  </a:lnTo>
                  <a:lnTo>
                    <a:pt x="3921328" y="957710"/>
                  </a:lnTo>
                  <a:lnTo>
                    <a:pt x="3921328" y="976759"/>
                  </a:lnTo>
                  <a:close/>
                </a:path>
                <a:path w="4863465" h="977265">
                  <a:moveTo>
                    <a:pt x="3845128" y="976759"/>
                  </a:moveTo>
                  <a:lnTo>
                    <a:pt x="3787978" y="976759"/>
                  </a:lnTo>
                  <a:lnTo>
                    <a:pt x="3787978" y="957710"/>
                  </a:lnTo>
                  <a:lnTo>
                    <a:pt x="3845128" y="957710"/>
                  </a:lnTo>
                  <a:lnTo>
                    <a:pt x="3845128" y="976759"/>
                  </a:lnTo>
                  <a:close/>
                </a:path>
                <a:path w="4863465" h="977265">
                  <a:moveTo>
                    <a:pt x="3768928" y="976759"/>
                  </a:moveTo>
                  <a:lnTo>
                    <a:pt x="3711778" y="976759"/>
                  </a:lnTo>
                  <a:lnTo>
                    <a:pt x="3711778" y="957710"/>
                  </a:lnTo>
                  <a:lnTo>
                    <a:pt x="3768928" y="957710"/>
                  </a:lnTo>
                  <a:lnTo>
                    <a:pt x="3768928" y="976759"/>
                  </a:lnTo>
                  <a:close/>
                </a:path>
                <a:path w="4863465" h="977265">
                  <a:moveTo>
                    <a:pt x="3692728" y="976759"/>
                  </a:moveTo>
                  <a:lnTo>
                    <a:pt x="3635578" y="976759"/>
                  </a:lnTo>
                  <a:lnTo>
                    <a:pt x="3635578" y="957710"/>
                  </a:lnTo>
                  <a:lnTo>
                    <a:pt x="3692728" y="957710"/>
                  </a:lnTo>
                  <a:lnTo>
                    <a:pt x="3692728" y="976759"/>
                  </a:lnTo>
                  <a:close/>
                </a:path>
                <a:path w="4863465" h="977265">
                  <a:moveTo>
                    <a:pt x="3616528" y="976759"/>
                  </a:moveTo>
                  <a:lnTo>
                    <a:pt x="3559378" y="976759"/>
                  </a:lnTo>
                  <a:lnTo>
                    <a:pt x="3559378" y="957710"/>
                  </a:lnTo>
                  <a:lnTo>
                    <a:pt x="3616528" y="957710"/>
                  </a:lnTo>
                  <a:lnTo>
                    <a:pt x="3616528" y="976759"/>
                  </a:lnTo>
                  <a:close/>
                </a:path>
                <a:path w="4863465" h="977265">
                  <a:moveTo>
                    <a:pt x="3540328" y="976759"/>
                  </a:moveTo>
                  <a:lnTo>
                    <a:pt x="3483178" y="976759"/>
                  </a:lnTo>
                  <a:lnTo>
                    <a:pt x="3483178" y="957710"/>
                  </a:lnTo>
                  <a:lnTo>
                    <a:pt x="3540328" y="957710"/>
                  </a:lnTo>
                  <a:lnTo>
                    <a:pt x="3540328" y="976759"/>
                  </a:lnTo>
                  <a:close/>
                </a:path>
                <a:path w="4863465" h="977265">
                  <a:moveTo>
                    <a:pt x="3464128" y="976759"/>
                  </a:moveTo>
                  <a:lnTo>
                    <a:pt x="3406978" y="976759"/>
                  </a:lnTo>
                  <a:lnTo>
                    <a:pt x="3406978" y="957710"/>
                  </a:lnTo>
                  <a:lnTo>
                    <a:pt x="3464128" y="957710"/>
                  </a:lnTo>
                  <a:lnTo>
                    <a:pt x="3464128" y="976759"/>
                  </a:lnTo>
                  <a:close/>
                </a:path>
                <a:path w="4863465" h="977265">
                  <a:moveTo>
                    <a:pt x="3387928" y="976759"/>
                  </a:moveTo>
                  <a:lnTo>
                    <a:pt x="3330778" y="976759"/>
                  </a:lnTo>
                  <a:lnTo>
                    <a:pt x="3330778" y="957710"/>
                  </a:lnTo>
                  <a:lnTo>
                    <a:pt x="3387928" y="957710"/>
                  </a:lnTo>
                  <a:lnTo>
                    <a:pt x="3387928" y="976759"/>
                  </a:lnTo>
                  <a:close/>
                </a:path>
                <a:path w="4863465" h="977265">
                  <a:moveTo>
                    <a:pt x="3311728" y="976759"/>
                  </a:moveTo>
                  <a:lnTo>
                    <a:pt x="3254578" y="976759"/>
                  </a:lnTo>
                  <a:lnTo>
                    <a:pt x="3254578" y="957710"/>
                  </a:lnTo>
                  <a:lnTo>
                    <a:pt x="3311728" y="957710"/>
                  </a:lnTo>
                  <a:lnTo>
                    <a:pt x="3311728" y="976759"/>
                  </a:lnTo>
                  <a:close/>
                </a:path>
                <a:path w="4863465" h="977265">
                  <a:moveTo>
                    <a:pt x="3235528" y="976759"/>
                  </a:moveTo>
                  <a:lnTo>
                    <a:pt x="3178378" y="976759"/>
                  </a:lnTo>
                  <a:lnTo>
                    <a:pt x="3178378" y="957710"/>
                  </a:lnTo>
                  <a:lnTo>
                    <a:pt x="3235528" y="957710"/>
                  </a:lnTo>
                  <a:lnTo>
                    <a:pt x="3235528" y="976759"/>
                  </a:lnTo>
                  <a:close/>
                </a:path>
                <a:path w="4863465" h="977265">
                  <a:moveTo>
                    <a:pt x="3159328" y="976759"/>
                  </a:moveTo>
                  <a:lnTo>
                    <a:pt x="3102178" y="976759"/>
                  </a:lnTo>
                  <a:lnTo>
                    <a:pt x="3102178" y="957710"/>
                  </a:lnTo>
                  <a:lnTo>
                    <a:pt x="3159328" y="957710"/>
                  </a:lnTo>
                  <a:lnTo>
                    <a:pt x="3159328" y="976759"/>
                  </a:lnTo>
                  <a:close/>
                </a:path>
                <a:path w="4863465" h="977265">
                  <a:moveTo>
                    <a:pt x="3083128" y="976759"/>
                  </a:moveTo>
                  <a:lnTo>
                    <a:pt x="3025978" y="976759"/>
                  </a:lnTo>
                  <a:lnTo>
                    <a:pt x="3025978" y="957710"/>
                  </a:lnTo>
                  <a:lnTo>
                    <a:pt x="3083128" y="957710"/>
                  </a:lnTo>
                  <a:lnTo>
                    <a:pt x="3083128" y="976759"/>
                  </a:lnTo>
                  <a:close/>
                </a:path>
                <a:path w="4863465" h="977265">
                  <a:moveTo>
                    <a:pt x="3006928" y="976759"/>
                  </a:moveTo>
                  <a:lnTo>
                    <a:pt x="2949778" y="976759"/>
                  </a:lnTo>
                  <a:lnTo>
                    <a:pt x="2949778" y="957710"/>
                  </a:lnTo>
                  <a:lnTo>
                    <a:pt x="3006928" y="957710"/>
                  </a:lnTo>
                  <a:lnTo>
                    <a:pt x="3006928" y="976759"/>
                  </a:lnTo>
                  <a:close/>
                </a:path>
                <a:path w="4863465" h="977265">
                  <a:moveTo>
                    <a:pt x="2930728" y="976759"/>
                  </a:moveTo>
                  <a:lnTo>
                    <a:pt x="2873578" y="976759"/>
                  </a:lnTo>
                  <a:lnTo>
                    <a:pt x="2873578" y="957710"/>
                  </a:lnTo>
                  <a:lnTo>
                    <a:pt x="2930728" y="957710"/>
                  </a:lnTo>
                  <a:lnTo>
                    <a:pt x="2930728" y="976759"/>
                  </a:lnTo>
                  <a:close/>
                </a:path>
                <a:path w="4863465" h="977265">
                  <a:moveTo>
                    <a:pt x="2854528" y="976759"/>
                  </a:moveTo>
                  <a:lnTo>
                    <a:pt x="2797378" y="976759"/>
                  </a:lnTo>
                  <a:lnTo>
                    <a:pt x="2797378" y="957710"/>
                  </a:lnTo>
                  <a:lnTo>
                    <a:pt x="2854528" y="957710"/>
                  </a:lnTo>
                  <a:lnTo>
                    <a:pt x="2854528" y="976759"/>
                  </a:lnTo>
                  <a:close/>
                </a:path>
                <a:path w="4863465" h="977265">
                  <a:moveTo>
                    <a:pt x="2778328" y="976759"/>
                  </a:moveTo>
                  <a:lnTo>
                    <a:pt x="2721178" y="976759"/>
                  </a:lnTo>
                  <a:lnTo>
                    <a:pt x="2721178" y="957710"/>
                  </a:lnTo>
                  <a:lnTo>
                    <a:pt x="2778328" y="957710"/>
                  </a:lnTo>
                  <a:lnTo>
                    <a:pt x="2778328" y="976759"/>
                  </a:lnTo>
                  <a:close/>
                </a:path>
                <a:path w="4863465" h="977265">
                  <a:moveTo>
                    <a:pt x="2702128" y="976759"/>
                  </a:moveTo>
                  <a:lnTo>
                    <a:pt x="2644978" y="976759"/>
                  </a:lnTo>
                  <a:lnTo>
                    <a:pt x="2644978" y="957710"/>
                  </a:lnTo>
                  <a:lnTo>
                    <a:pt x="2702128" y="957710"/>
                  </a:lnTo>
                  <a:lnTo>
                    <a:pt x="2702128" y="976759"/>
                  </a:lnTo>
                  <a:close/>
                </a:path>
                <a:path w="4863465" h="977265">
                  <a:moveTo>
                    <a:pt x="2625928" y="976759"/>
                  </a:moveTo>
                  <a:lnTo>
                    <a:pt x="2568778" y="976759"/>
                  </a:lnTo>
                  <a:lnTo>
                    <a:pt x="2568778" y="957710"/>
                  </a:lnTo>
                  <a:lnTo>
                    <a:pt x="2625928" y="957710"/>
                  </a:lnTo>
                  <a:lnTo>
                    <a:pt x="2625928" y="976759"/>
                  </a:lnTo>
                  <a:close/>
                </a:path>
                <a:path w="4863465" h="977265">
                  <a:moveTo>
                    <a:pt x="2549728" y="976759"/>
                  </a:moveTo>
                  <a:lnTo>
                    <a:pt x="2492578" y="976759"/>
                  </a:lnTo>
                  <a:lnTo>
                    <a:pt x="2492578" y="957710"/>
                  </a:lnTo>
                  <a:lnTo>
                    <a:pt x="2549728" y="957710"/>
                  </a:lnTo>
                  <a:lnTo>
                    <a:pt x="2549728" y="976759"/>
                  </a:lnTo>
                  <a:close/>
                </a:path>
                <a:path w="4863465" h="977265">
                  <a:moveTo>
                    <a:pt x="2473528" y="976759"/>
                  </a:moveTo>
                  <a:lnTo>
                    <a:pt x="2416378" y="976759"/>
                  </a:lnTo>
                  <a:lnTo>
                    <a:pt x="2416378" y="957710"/>
                  </a:lnTo>
                  <a:lnTo>
                    <a:pt x="2473528" y="957710"/>
                  </a:lnTo>
                  <a:lnTo>
                    <a:pt x="2473528" y="976759"/>
                  </a:lnTo>
                  <a:close/>
                </a:path>
                <a:path w="4863465" h="977265">
                  <a:moveTo>
                    <a:pt x="2397328" y="976759"/>
                  </a:moveTo>
                  <a:lnTo>
                    <a:pt x="2340178" y="976759"/>
                  </a:lnTo>
                  <a:lnTo>
                    <a:pt x="2340178" y="957710"/>
                  </a:lnTo>
                  <a:lnTo>
                    <a:pt x="2397328" y="957710"/>
                  </a:lnTo>
                  <a:lnTo>
                    <a:pt x="2397328" y="976759"/>
                  </a:lnTo>
                  <a:close/>
                </a:path>
                <a:path w="4863465" h="977265">
                  <a:moveTo>
                    <a:pt x="2321128" y="976759"/>
                  </a:moveTo>
                  <a:lnTo>
                    <a:pt x="2263978" y="976759"/>
                  </a:lnTo>
                  <a:lnTo>
                    <a:pt x="2263978" y="957710"/>
                  </a:lnTo>
                  <a:lnTo>
                    <a:pt x="2321128" y="957710"/>
                  </a:lnTo>
                  <a:lnTo>
                    <a:pt x="2321128" y="976759"/>
                  </a:lnTo>
                  <a:close/>
                </a:path>
                <a:path w="4863465" h="977265">
                  <a:moveTo>
                    <a:pt x="2244928" y="976759"/>
                  </a:moveTo>
                  <a:lnTo>
                    <a:pt x="2187778" y="976759"/>
                  </a:lnTo>
                  <a:lnTo>
                    <a:pt x="2187778" y="957710"/>
                  </a:lnTo>
                  <a:lnTo>
                    <a:pt x="2244928" y="957710"/>
                  </a:lnTo>
                  <a:lnTo>
                    <a:pt x="2244928" y="976759"/>
                  </a:lnTo>
                  <a:close/>
                </a:path>
                <a:path w="4863465" h="977265">
                  <a:moveTo>
                    <a:pt x="2168728" y="976759"/>
                  </a:moveTo>
                  <a:lnTo>
                    <a:pt x="2111578" y="976759"/>
                  </a:lnTo>
                  <a:lnTo>
                    <a:pt x="2111578" y="957710"/>
                  </a:lnTo>
                  <a:lnTo>
                    <a:pt x="2168728" y="957710"/>
                  </a:lnTo>
                  <a:lnTo>
                    <a:pt x="2168728" y="976759"/>
                  </a:lnTo>
                  <a:close/>
                </a:path>
                <a:path w="4863465" h="977265">
                  <a:moveTo>
                    <a:pt x="2092528" y="976759"/>
                  </a:moveTo>
                  <a:lnTo>
                    <a:pt x="2035378" y="976759"/>
                  </a:lnTo>
                  <a:lnTo>
                    <a:pt x="2035378" y="957710"/>
                  </a:lnTo>
                  <a:lnTo>
                    <a:pt x="2092528" y="957710"/>
                  </a:lnTo>
                  <a:lnTo>
                    <a:pt x="2092528" y="976759"/>
                  </a:lnTo>
                  <a:close/>
                </a:path>
                <a:path w="4863465" h="977265">
                  <a:moveTo>
                    <a:pt x="2016328" y="976759"/>
                  </a:moveTo>
                  <a:lnTo>
                    <a:pt x="1959178" y="976759"/>
                  </a:lnTo>
                  <a:lnTo>
                    <a:pt x="1959178" y="957710"/>
                  </a:lnTo>
                  <a:lnTo>
                    <a:pt x="2016328" y="957710"/>
                  </a:lnTo>
                  <a:lnTo>
                    <a:pt x="2016328" y="976759"/>
                  </a:lnTo>
                  <a:close/>
                </a:path>
                <a:path w="4863465" h="977265">
                  <a:moveTo>
                    <a:pt x="1940128" y="976759"/>
                  </a:moveTo>
                  <a:lnTo>
                    <a:pt x="1882978" y="976759"/>
                  </a:lnTo>
                  <a:lnTo>
                    <a:pt x="1882978" y="957710"/>
                  </a:lnTo>
                  <a:lnTo>
                    <a:pt x="1940128" y="957710"/>
                  </a:lnTo>
                  <a:lnTo>
                    <a:pt x="1940128" y="976759"/>
                  </a:lnTo>
                  <a:close/>
                </a:path>
                <a:path w="4863465" h="977265">
                  <a:moveTo>
                    <a:pt x="1863928" y="976759"/>
                  </a:moveTo>
                  <a:lnTo>
                    <a:pt x="1806778" y="976759"/>
                  </a:lnTo>
                  <a:lnTo>
                    <a:pt x="1806778" y="957710"/>
                  </a:lnTo>
                  <a:lnTo>
                    <a:pt x="1863928" y="957710"/>
                  </a:lnTo>
                  <a:lnTo>
                    <a:pt x="1863928" y="976759"/>
                  </a:lnTo>
                  <a:close/>
                </a:path>
                <a:path w="4863465" h="977265">
                  <a:moveTo>
                    <a:pt x="1787728" y="976759"/>
                  </a:moveTo>
                  <a:lnTo>
                    <a:pt x="1730578" y="976759"/>
                  </a:lnTo>
                  <a:lnTo>
                    <a:pt x="1730578" y="957710"/>
                  </a:lnTo>
                  <a:lnTo>
                    <a:pt x="1787728" y="957710"/>
                  </a:lnTo>
                  <a:lnTo>
                    <a:pt x="1787728" y="976759"/>
                  </a:lnTo>
                  <a:close/>
                </a:path>
                <a:path w="4863465" h="977265">
                  <a:moveTo>
                    <a:pt x="1711528" y="976759"/>
                  </a:moveTo>
                  <a:lnTo>
                    <a:pt x="1654378" y="976759"/>
                  </a:lnTo>
                  <a:lnTo>
                    <a:pt x="1654378" y="957710"/>
                  </a:lnTo>
                  <a:lnTo>
                    <a:pt x="1711528" y="957710"/>
                  </a:lnTo>
                  <a:lnTo>
                    <a:pt x="1711528" y="976759"/>
                  </a:lnTo>
                  <a:close/>
                </a:path>
                <a:path w="4863465" h="977265">
                  <a:moveTo>
                    <a:pt x="1635328" y="976759"/>
                  </a:moveTo>
                  <a:lnTo>
                    <a:pt x="1578178" y="976759"/>
                  </a:lnTo>
                  <a:lnTo>
                    <a:pt x="1578178" y="957710"/>
                  </a:lnTo>
                  <a:lnTo>
                    <a:pt x="1635328" y="957710"/>
                  </a:lnTo>
                  <a:lnTo>
                    <a:pt x="1635328" y="976759"/>
                  </a:lnTo>
                  <a:close/>
                </a:path>
                <a:path w="4863465" h="977265">
                  <a:moveTo>
                    <a:pt x="1559128" y="976759"/>
                  </a:moveTo>
                  <a:lnTo>
                    <a:pt x="1501978" y="976759"/>
                  </a:lnTo>
                  <a:lnTo>
                    <a:pt x="1501978" y="957710"/>
                  </a:lnTo>
                  <a:lnTo>
                    <a:pt x="1559128" y="957710"/>
                  </a:lnTo>
                  <a:lnTo>
                    <a:pt x="1559128" y="976759"/>
                  </a:lnTo>
                  <a:close/>
                </a:path>
                <a:path w="4863465" h="977265">
                  <a:moveTo>
                    <a:pt x="1482928" y="976759"/>
                  </a:moveTo>
                  <a:lnTo>
                    <a:pt x="1425778" y="976759"/>
                  </a:lnTo>
                  <a:lnTo>
                    <a:pt x="1425778" y="957710"/>
                  </a:lnTo>
                  <a:lnTo>
                    <a:pt x="1482928" y="957710"/>
                  </a:lnTo>
                  <a:lnTo>
                    <a:pt x="1482928" y="976759"/>
                  </a:lnTo>
                  <a:close/>
                </a:path>
                <a:path w="4863465" h="977265">
                  <a:moveTo>
                    <a:pt x="1406728" y="976759"/>
                  </a:moveTo>
                  <a:lnTo>
                    <a:pt x="1349578" y="976759"/>
                  </a:lnTo>
                  <a:lnTo>
                    <a:pt x="1349578" y="957710"/>
                  </a:lnTo>
                  <a:lnTo>
                    <a:pt x="1406728" y="957710"/>
                  </a:lnTo>
                  <a:lnTo>
                    <a:pt x="1406728" y="976759"/>
                  </a:lnTo>
                  <a:close/>
                </a:path>
                <a:path w="4863465" h="977265">
                  <a:moveTo>
                    <a:pt x="1330528" y="976759"/>
                  </a:moveTo>
                  <a:lnTo>
                    <a:pt x="1273378" y="976759"/>
                  </a:lnTo>
                  <a:lnTo>
                    <a:pt x="1273378" y="957710"/>
                  </a:lnTo>
                  <a:lnTo>
                    <a:pt x="1330528" y="957710"/>
                  </a:lnTo>
                  <a:lnTo>
                    <a:pt x="1330528" y="976759"/>
                  </a:lnTo>
                  <a:close/>
                </a:path>
                <a:path w="4863465" h="977265">
                  <a:moveTo>
                    <a:pt x="1254328" y="976759"/>
                  </a:moveTo>
                  <a:lnTo>
                    <a:pt x="1197178" y="976759"/>
                  </a:lnTo>
                  <a:lnTo>
                    <a:pt x="1197178" y="957710"/>
                  </a:lnTo>
                  <a:lnTo>
                    <a:pt x="1254328" y="957710"/>
                  </a:lnTo>
                  <a:lnTo>
                    <a:pt x="1254328" y="976759"/>
                  </a:lnTo>
                  <a:close/>
                </a:path>
                <a:path w="4863465" h="977265">
                  <a:moveTo>
                    <a:pt x="1178128" y="976759"/>
                  </a:moveTo>
                  <a:lnTo>
                    <a:pt x="1120978" y="976759"/>
                  </a:lnTo>
                  <a:lnTo>
                    <a:pt x="1120978" y="957710"/>
                  </a:lnTo>
                  <a:lnTo>
                    <a:pt x="1178128" y="957710"/>
                  </a:lnTo>
                  <a:lnTo>
                    <a:pt x="1178128" y="976759"/>
                  </a:lnTo>
                  <a:close/>
                </a:path>
                <a:path w="4863465" h="977265">
                  <a:moveTo>
                    <a:pt x="1101928" y="976759"/>
                  </a:moveTo>
                  <a:lnTo>
                    <a:pt x="1044778" y="976759"/>
                  </a:lnTo>
                  <a:lnTo>
                    <a:pt x="1044778" y="957710"/>
                  </a:lnTo>
                  <a:lnTo>
                    <a:pt x="1101928" y="957710"/>
                  </a:lnTo>
                  <a:lnTo>
                    <a:pt x="1101928" y="976759"/>
                  </a:lnTo>
                  <a:close/>
                </a:path>
                <a:path w="4863465" h="977265">
                  <a:moveTo>
                    <a:pt x="1025728" y="976759"/>
                  </a:moveTo>
                  <a:lnTo>
                    <a:pt x="968578" y="976759"/>
                  </a:lnTo>
                  <a:lnTo>
                    <a:pt x="968578" y="957710"/>
                  </a:lnTo>
                  <a:lnTo>
                    <a:pt x="1025728" y="957710"/>
                  </a:lnTo>
                  <a:lnTo>
                    <a:pt x="1025728" y="976759"/>
                  </a:lnTo>
                  <a:close/>
                </a:path>
                <a:path w="4863465" h="977265">
                  <a:moveTo>
                    <a:pt x="949528" y="976759"/>
                  </a:moveTo>
                  <a:lnTo>
                    <a:pt x="892378" y="976759"/>
                  </a:lnTo>
                  <a:lnTo>
                    <a:pt x="892378" y="957710"/>
                  </a:lnTo>
                  <a:lnTo>
                    <a:pt x="949528" y="957710"/>
                  </a:lnTo>
                  <a:lnTo>
                    <a:pt x="949528" y="976759"/>
                  </a:lnTo>
                  <a:close/>
                </a:path>
                <a:path w="4863465" h="977265">
                  <a:moveTo>
                    <a:pt x="873328" y="976759"/>
                  </a:moveTo>
                  <a:lnTo>
                    <a:pt x="816178" y="976759"/>
                  </a:lnTo>
                  <a:lnTo>
                    <a:pt x="816178" y="957710"/>
                  </a:lnTo>
                  <a:lnTo>
                    <a:pt x="873328" y="957710"/>
                  </a:lnTo>
                  <a:lnTo>
                    <a:pt x="873328" y="976759"/>
                  </a:lnTo>
                  <a:close/>
                </a:path>
                <a:path w="4863465" h="977265">
                  <a:moveTo>
                    <a:pt x="797128" y="976759"/>
                  </a:moveTo>
                  <a:lnTo>
                    <a:pt x="739978" y="976759"/>
                  </a:lnTo>
                  <a:lnTo>
                    <a:pt x="739978" y="957710"/>
                  </a:lnTo>
                  <a:lnTo>
                    <a:pt x="797128" y="957710"/>
                  </a:lnTo>
                  <a:lnTo>
                    <a:pt x="797128" y="976759"/>
                  </a:lnTo>
                  <a:close/>
                </a:path>
                <a:path w="4863465" h="977265">
                  <a:moveTo>
                    <a:pt x="720928" y="976759"/>
                  </a:moveTo>
                  <a:lnTo>
                    <a:pt x="663778" y="976759"/>
                  </a:lnTo>
                  <a:lnTo>
                    <a:pt x="663778" y="957710"/>
                  </a:lnTo>
                  <a:lnTo>
                    <a:pt x="720928" y="957710"/>
                  </a:lnTo>
                  <a:lnTo>
                    <a:pt x="720928" y="976759"/>
                  </a:lnTo>
                  <a:close/>
                </a:path>
                <a:path w="4863465" h="977265">
                  <a:moveTo>
                    <a:pt x="644728" y="976759"/>
                  </a:moveTo>
                  <a:lnTo>
                    <a:pt x="587578" y="976759"/>
                  </a:lnTo>
                  <a:lnTo>
                    <a:pt x="587578" y="957710"/>
                  </a:lnTo>
                  <a:lnTo>
                    <a:pt x="644728" y="957710"/>
                  </a:lnTo>
                  <a:lnTo>
                    <a:pt x="644728" y="976759"/>
                  </a:lnTo>
                  <a:close/>
                </a:path>
                <a:path w="4863465" h="977265">
                  <a:moveTo>
                    <a:pt x="568528" y="976759"/>
                  </a:moveTo>
                  <a:lnTo>
                    <a:pt x="511378" y="976759"/>
                  </a:lnTo>
                  <a:lnTo>
                    <a:pt x="511378" y="957710"/>
                  </a:lnTo>
                  <a:lnTo>
                    <a:pt x="568528" y="957710"/>
                  </a:lnTo>
                  <a:lnTo>
                    <a:pt x="568528" y="976759"/>
                  </a:lnTo>
                  <a:close/>
                </a:path>
                <a:path w="4863465" h="977265">
                  <a:moveTo>
                    <a:pt x="492328" y="976759"/>
                  </a:moveTo>
                  <a:lnTo>
                    <a:pt x="435178" y="976759"/>
                  </a:lnTo>
                  <a:lnTo>
                    <a:pt x="435178" y="957710"/>
                  </a:lnTo>
                  <a:lnTo>
                    <a:pt x="492328" y="957710"/>
                  </a:lnTo>
                  <a:lnTo>
                    <a:pt x="492328" y="976759"/>
                  </a:lnTo>
                  <a:close/>
                </a:path>
                <a:path w="4863465" h="977265">
                  <a:moveTo>
                    <a:pt x="416128" y="976759"/>
                  </a:moveTo>
                  <a:lnTo>
                    <a:pt x="358978" y="976759"/>
                  </a:lnTo>
                  <a:lnTo>
                    <a:pt x="358978" y="957710"/>
                  </a:lnTo>
                  <a:lnTo>
                    <a:pt x="416128" y="957710"/>
                  </a:lnTo>
                  <a:lnTo>
                    <a:pt x="416128" y="976759"/>
                  </a:lnTo>
                  <a:close/>
                </a:path>
                <a:path w="4863465" h="977265">
                  <a:moveTo>
                    <a:pt x="339928" y="976759"/>
                  </a:moveTo>
                  <a:lnTo>
                    <a:pt x="282778" y="976759"/>
                  </a:lnTo>
                  <a:lnTo>
                    <a:pt x="282778" y="957710"/>
                  </a:lnTo>
                  <a:lnTo>
                    <a:pt x="339928" y="957710"/>
                  </a:lnTo>
                  <a:lnTo>
                    <a:pt x="339928" y="976759"/>
                  </a:lnTo>
                  <a:close/>
                </a:path>
                <a:path w="4863465" h="977265">
                  <a:moveTo>
                    <a:pt x="263728" y="976759"/>
                  </a:moveTo>
                  <a:lnTo>
                    <a:pt x="206578" y="976759"/>
                  </a:lnTo>
                  <a:lnTo>
                    <a:pt x="206578" y="957710"/>
                  </a:lnTo>
                  <a:lnTo>
                    <a:pt x="263728" y="957710"/>
                  </a:lnTo>
                  <a:lnTo>
                    <a:pt x="263728" y="976759"/>
                  </a:lnTo>
                  <a:close/>
                </a:path>
                <a:path w="4863465" h="977265">
                  <a:moveTo>
                    <a:pt x="187528" y="976759"/>
                  </a:moveTo>
                  <a:lnTo>
                    <a:pt x="130378" y="976759"/>
                  </a:lnTo>
                  <a:lnTo>
                    <a:pt x="130378" y="957710"/>
                  </a:lnTo>
                  <a:lnTo>
                    <a:pt x="187528" y="957710"/>
                  </a:lnTo>
                  <a:lnTo>
                    <a:pt x="187528" y="976759"/>
                  </a:lnTo>
                  <a:close/>
                </a:path>
                <a:path w="4863465" h="977265">
                  <a:moveTo>
                    <a:pt x="111328" y="976759"/>
                  </a:moveTo>
                  <a:lnTo>
                    <a:pt x="54178" y="976759"/>
                  </a:lnTo>
                  <a:lnTo>
                    <a:pt x="54178" y="957710"/>
                  </a:lnTo>
                  <a:lnTo>
                    <a:pt x="111328" y="957710"/>
                  </a:lnTo>
                  <a:lnTo>
                    <a:pt x="111328" y="976759"/>
                  </a:lnTo>
                  <a:close/>
                </a:path>
                <a:path w="4863465" h="977265">
                  <a:moveTo>
                    <a:pt x="19050" y="976759"/>
                  </a:moveTo>
                  <a:lnTo>
                    <a:pt x="0" y="976759"/>
                  </a:lnTo>
                  <a:lnTo>
                    <a:pt x="0" y="954738"/>
                  </a:lnTo>
                  <a:lnTo>
                    <a:pt x="19050" y="954738"/>
                  </a:lnTo>
                  <a:lnTo>
                    <a:pt x="19050" y="976759"/>
                  </a:lnTo>
                  <a:close/>
                </a:path>
                <a:path w="4863465" h="977265">
                  <a:moveTo>
                    <a:pt x="35128" y="976759"/>
                  </a:moveTo>
                  <a:lnTo>
                    <a:pt x="19050" y="976759"/>
                  </a:lnTo>
                  <a:lnTo>
                    <a:pt x="19050" y="957710"/>
                  </a:lnTo>
                  <a:lnTo>
                    <a:pt x="35128" y="957710"/>
                  </a:lnTo>
                  <a:lnTo>
                    <a:pt x="35128" y="976759"/>
                  </a:lnTo>
                  <a:close/>
                </a:path>
                <a:path w="4863465" h="977265">
                  <a:moveTo>
                    <a:pt x="19050" y="935687"/>
                  </a:moveTo>
                  <a:lnTo>
                    <a:pt x="0" y="935687"/>
                  </a:lnTo>
                  <a:lnTo>
                    <a:pt x="0" y="878537"/>
                  </a:lnTo>
                  <a:lnTo>
                    <a:pt x="19050" y="878537"/>
                  </a:lnTo>
                  <a:lnTo>
                    <a:pt x="19050" y="935687"/>
                  </a:lnTo>
                  <a:close/>
                </a:path>
                <a:path w="4863465" h="977265">
                  <a:moveTo>
                    <a:pt x="19050" y="859487"/>
                  </a:moveTo>
                  <a:lnTo>
                    <a:pt x="0" y="859487"/>
                  </a:lnTo>
                  <a:lnTo>
                    <a:pt x="0" y="802337"/>
                  </a:lnTo>
                  <a:lnTo>
                    <a:pt x="19050" y="802337"/>
                  </a:lnTo>
                  <a:lnTo>
                    <a:pt x="19050" y="859487"/>
                  </a:lnTo>
                  <a:close/>
                </a:path>
                <a:path w="4863465" h="977265">
                  <a:moveTo>
                    <a:pt x="19050" y="783287"/>
                  </a:moveTo>
                  <a:lnTo>
                    <a:pt x="0" y="783287"/>
                  </a:lnTo>
                  <a:lnTo>
                    <a:pt x="0" y="726137"/>
                  </a:lnTo>
                  <a:lnTo>
                    <a:pt x="19050" y="726137"/>
                  </a:lnTo>
                  <a:lnTo>
                    <a:pt x="19050" y="783287"/>
                  </a:lnTo>
                  <a:close/>
                </a:path>
                <a:path w="4863465" h="977265">
                  <a:moveTo>
                    <a:pt x="19050" y="707087"/>
                  </a:moveTo>
                  <a:lnTo>
                    <a:pt x="0" y="707087"/>
                  </a:lnTo>
                  <a:lnTo>
                    <a:pt x="0" y="649937"/>
                  </a:lnTo>
                  <a:lnTo>
                    <a:pt x="19050" y="649937"/>
                  </a:lnTo>
                  <a:lnTo>
                    <a:pt x="19050" y="707087"/>
                  </a:lnTo>
                  <a:close/>
                </a:path>
                <a:path w="4863465" h="977265">
                  <a:moveTo>
                    <a:pt x="19050" y="630887"/>
                  </a:moveTo>
                  <a:lnTo>
                    <a:pt x="0" y="630887"/>
                  </a:lnTo>
                  <a:lnTo>
                    <a:pt x="0" y="573737"/>
                  </a:lnTo>
                  <a:lnTo>
                    <a:pt x="19050" y="573737"/>
                  </a:lnTo>
                  <a:lnTo>
                    <a:pt x="19050" y="630887"/>
                  </a:lnTo>
                  <a:close/>
                </a:path>
                <a:path w="4863465" h="977265">
                  <a:moveTo>
                    <a:pt x="19050" y="554687"/>
                  </a:moveTo>
                  <a:lnTo>
                    <a:pt x="0" y="554687"/>
                  </a:lnTo>
                  <a:lnTo>
                    <a:pt x="0" y="497537"/>
                  </a:lnTo>
                  <a:lnTo>
                    <a:pt x="19050" y="497537"/>
                  </a:lnTo>
                  <a:lnTo>
                    <a:pt x="19050" y="554687"/>
                  </a:lnTo>
                  <a:close/>
                </a:path>
                <a:path w="4863465" h="977265">
                  <a:moveTo>
                    <a:pt x="19050" y="478487"/>
                  </a:moveTo>
                  <a:lnTo>
                    <a:pt x="0" y="478487"/>
                  </a:lnTo>
                  <a:lnTo>
                    <a:pt x="0" y="421337"/>
                  </a:lnTo>
                  <a:lnTo>
                    <a:pt x="19050" y="421337"/>
                  </a:lnTo>
                  <a:lnTo>
                    <a:pt x="19050" y="478487"/>
                  </a:lnTo>
                  <a:close/>
                </a:path>
                <a:path w="4863465" h="977265">
                  <a:moveTo>
                    <a:pt x="19050" y="402287"/>
                  </a:moveTo>
                  <a:lnTo>
                    <a:pt x="0" y="402287"/>
                  </a:lnTo>
                  <a:lnTo>
                    <a:pt x="0" y="345137"/>
                  </a:lnTo>
                  <a:lnTo>
                    <a:pt x="19050" y="345137"/>
                  </a:lnTo>
                  <a:lnTo>
                    <a:pt x="19050" y="402287"/>
                  </a:lnTo>
                  <a:close/>
                </a:path>
                <a:path w="4863465" h="977265">
                  <a:moveTo>
                    <a:pt x="19050" y="326087"/>
                  </a:moveTo>
                  <a:lnTo>
                    <a:pt x="0" y="326087"/>
                  </a:lnTo>
                  <a:lnTo>
                    <a:pt x="0" y="268937"/>
                  </a:lnTo>
                  <a:lnTo>
                    <a:pt x="19050" y="268937"/>
                  </a:lnTo>
                  <a:lnTo>
                    <a:pt x="19050" y="326087"/>
                  </a:lnTo>
                  <a:close/>
                </a:path>
                <a:path w="4863465" h="977265">
                  <a:moveTo>
                    <a:pt x="19050" y="249887"/>
                  </a:moveTo>
                  <a:lnTo>
                    <a:pt x="0" y="249887"/>
                  </a:lnTo>
                  <a:lnTo>
                    <a:pt x="0" y="192737"/>
                  </a:lnTo>
                  <a:lnTo>
                    <a:pt x="19050" y="192737"/>
                  </a:lnTo>
                  <a:lnTo>
                    <a:pt x="19050" y="249887"/>
                  </a:lnTo>
                  <a:close/>
                </a:path>
                <a:path w="4863465" h="977265">
                  <a:moveTo>
                    <a:pt x="19050" y="173687"/>
                  </a:moveTo>
                  <a:lnTo>
                    <a:pt x="0" y="173687"/>
                  </a:lnTo>
                  <a:lnTo>
                    <a:pt x="0" y="116537"/>
                  </a:lnTo>
                  <a:lnTo>
                    <a:pt x="19050" y="116537"/>
                  </a:lnTo>
                  <a:lnTo>
                    <a:pt x="19050" y="173687"/>
                  </a:lnTo>
                  <a:close/>
                </a:path>
                <a:path w="4863465" h="977265">
                  <a:moveTo>
                    <a:pt x="19050" y="97487"/>
                  </a:moveTo>
                  <a:lnTo>
                    <a:pt x="0" y="97487"/>
                  </a:lnTo>
                  <a:lnTo>
                    <a:pt x="0" y="40337"/>
                  </a:lnTo>
                  <a:lnTo>
                    <a:pt x="19050" y="40337"/>
                  </a:lnTo>
                  <a:lnTo>
                    <a:pt x="19050" y="97487"/>
                  </a:lnTo>
                  <a:close/>
                </a:path>
                <a:path w="4863465" h="977265">
                  <a:moveTo>
                    <a:pt x="19050" y="21287"/>
                  </a:moveTo>
                  <a:lnTo>
                    <a:pt x="0" y="21287"/>
                  </a:lnTo>
                  <a:lnTo>
                    <a:pt x="0" y="0"/>
                  </a:lnTo>
                  <a:lnTo>
                    <a:pt x="19050" y="0"/>
                  </a:lnTo>
                  <a:lnTo>
                    <a:pt x="19050" y="21287"/>
                  </a:lnTo>
                  <a:close/>
                </a:path>
                <a:path w="4863465" h="977265">
                  <a:moveTo>
                    <a:pt x="57150" y="19050"/>
                  </a:moveTo>
                  <a:lnTo>
                    <a:pt x="19050" y="19050"/>
                  </a:lnTo>
                  <a:lnTo>
                    <a:pt x="19050" y="0"/>
                  </a:lnTo>
                  <a:lnTo>
                    <a:pt x="57150" y="0"/>
                  </a:lnTo>
                  <a:lnTo>
                    <a:pt x="57150" y="19050"/>
                  </a:lnTo>
                  <a:close/>
                </a:path>
              </a:pathLst>
            </a:custGeom>
            <a:solidFill>
              <a:srgbClr val="97999D"/>
            </a:solidFill>
          </p:spPr>
          <p:txBody>
            <a:bodyPr wrap="square" lIns="0" tIns="0" rIns="0" bIns="0" rtlCol="0"/>
            <a:lstStyle/>
            <a:p>
              <a:endParaRPr sz="1634" dirty="0"/>
            </a:p>
          </p:txBody>
        </p:sp>
        <p:sp>
          <p:nvSpPr>
            <p:cNvPr id="34" name="object 34">
              <a:extLst>
                <a:ext uri="{FF2B5EF4-FFF2-40B4-BE49-F238E27FC236}">
                  <a16:creationId xmlns:a16="http://schemas.microsoft.com/office/drawing/2014/main" id="{37079082-E699-EC8B-B1D1-BFF78A5773F4}"/>
                </a:ext>
              </a:extLst>
            </p:cNvPr>
            <p:cNvSpPr/>
            <p:nvPr/>
          </p:nvSpPr>
          <p:spPr>
            <a:xfrm>
              <a:off x="5049621" y="7666420"/>
              <a:ext cx="975360" cy="975360"/>
            </a:xfrm>
            <a:custGeom>
              <a:avLst/>
              <a:gdLst/>
              <a:ahLst/>
              <a:cxnLst/>
              <a:rect l="l" t="t" r="r" b="b"/>
              <a:pathLst>
                <a:path w="975360" h="975359">
                  <a:moveTo>
                    <a:pt x="487588" y="975116"/>
                  </a:moveTo>
                  <a:lnTo>
                    <a:pt x="0" y="487558"/>
                  </a:lnTo>
                  <a:lnTo>
                    <a:pt x="487588" y="0"/>
                  </a:lnTo>
                  <a:lnTo>
                    <a:pt x="975146" y="487558"/>
                  </a:lnTo>
                  <a:lnTo>
                    <a:pt x="487588" y="975116"/>
                  </a:lnTo>
                  <a:close/>
                </a:path>
              </a:pathLst>
            </a:custGeom>
            <a:solidFill>
              <a:srgbClr val="FF9536"/>
            </a:solidFill>
          </p:spPr>
          <p:txBody>
            <a:bodyPr wrap="square" lIns="0" tIns="0" rIns="0" bIns="0" rtlCol="0"/>
            <a:lstStyle/>
            <a:p>
              <a:endParaRPr sz="1634" dirty="0"/>
            </a:p>
          </p:txBody>
        </p:sp>
      </p:grpSp>
      <p:sp>
        <p:nvSpPr>
          <p:cNvPr id="37" name="object 37">
            <a:extLst>
              <a:ext uri="{FF2B5EF4-FFF2-40B4-BE49-F238E27FC236}">
                <a16:creationId xmlns:a16="http://schemas.microsoft.com/office/drawing/2014/main" id="{1A2D4091-AA2E-8DAD-C0C8-7B9732ECC9A5}"/>
              </a:ext>
            </a:extLst>
          </p:cNvPr>
          <p:cNvSpPr txBox="1"/>
          <p:nvPr/>
        </p:nvSpPr>
        <p:spPr>
          <a:xfrm>
            <a:off x="4279378" y="288895"/>
            <a:ext cx="3145193" cy="289060"/>
          </a:xfrm>
          <a:prstGeom prst="rect">
            <a:avLst/>
          </a:prstGeom>
        </p:spPr>
        <p:txBody>
          <a:bodyPr vert="horz" wrap="square" lIns="0" tIns="14688" rIns="0" bIns="0" rtlCol="0">
            <a:spAutoFit/>
          </a:bodyPr>
          <a:lstStyle/>
          <a:p>
            <a:pPr marL="16321">
              <a:spcBef>
                <a:spcPts val="115"/>
              </a:spcBef>
            </a:pPr>
            <a:r>
              <a:rPr sz="1542" b="1" i="1" spc="-38" dirty="0">
                <a:latin typeface="Times New Roman"/>
                <a:cs typeface="Times New Roman"/>
              </a:rPr>
              <a:t>Relocation</a:t>
            </a:r>
            <a:r>
              <a:rPr sz="1542" b="1" i="1" spc="-45" dirty="0">
                <a:latin typeface="Times New Roman"/>
                <a:cs typeface="Times New Roman"/>
              </a:rPr>
              <a:t> </a:t>
            </a:r>
            <a:r>
              <a:rPr sz="1542" b="1" i="1" dirty="0">
                <a:latin typeface="Times New Roman"/>
                <a:cs typeface="Times New Roman"/>
              </a:rPr>
              <a:t>to</a:t>
            </a:r>
            <a:r>
              <a:rPr sz="1542" b="1" i="1" spc="-45" dirty="0">
                <a:latin typeface="Times New Roman"/>
                <a:cs typeface="Times New Roman"/>
              </a:rPr>
              <a:t> </a:t>
            </a:r>
            <a:r>
              <a:rPr sz="1542" b="1" i="1" spc="-135" dirty="0">
                <a:latin typeface="Times New Roman"/>
                <a:cs typeface="Times New Roman"/>
              </a:rPr>
              <a:t>GIFT</a:t>
            </a:r>
            <a:r>
              <a:rPr sz="1542" b="1" i="1" spc="-45" dirty="0">
                <a:latin typeface="Times New Roman"/>
                <a:cs typeface="Times New Roman"/>
              </a:rPr>
              <a:t> </a:t>
            </a:r>
            <a:r>
              <a:rPr sz="1542" b="1" i="1" spc="-142" dirty="0">
                <a:latin typeface="Times New Roman"/>
                <a:cs typeface="Times New Roman"/>
              </a:rPr>
              <a:t>IFSC</a:t>
            </a:r>
            <a:r>
              <a:rPr sz="1542" b="1" i="1" spc="-45" dirty="0">
                <a:latin typeface="Times New Roman"/>
                <a:cs typeface="Times New Roman"/>
              </a:rPr>
              <a:t> </a:t>
            </a:r>
            <a:r>
              <a:rPr sz="1542" b="1" i="1" spc="-13" dirty="0">
                <a:latin typeface="Times New Roman"/>
                <a:cs typeface="Times New Roman"/>
              </a:rPr>
              <a:t>Structure</a:t>
            </a:r>
            <a:endParaRPr sz="1542" dirty="0">
              <a:latin typeface="Times New Roman"/>
              <a:cs typeface="Times New Roman"/>
            </a:endParaRPr>
          </a:p>
        </p:txBody>
      </p:sp>
      <p:sp>
        <p:nvSpPr>
          <p:cNvPr id="49" name="object 49">
            <a:extLst>
              <a:ext uri="{FF2B5EF4-FFF2-40B4-BE49-F238E27FC236}">
                <a16:creationId xmlns:a16="http://schemas.microsoft.com/office/drawing/2014/main" id="{2DD8FC06-A7DD-A01D-223F-A7D07907F3DF}"/>
              </a:ext>
            </a:extLst>
          </p:cNvPr>
          <p:cNvSpPr txBox="1"/>
          <p:nvPr/>
        </p:nvSpPr>
        <p:spPr>
          <a:xfrm>
            <a:off x="8457554" y="1544089"/>
            <a:ext cx="1349945" cy="422866"/>
          </a:xfrm>
          <a:prstGeom prst="rect">
            <a:avLst/>
          </a:prstGeom>
        </p:spPr>
        <p:txBody>
          <a:bodyPr vert="horz" wrap="square" lIns="0" tIns="35089" rIns="0" bIns="0" rtlCol="0">
            <a:spAutoFit/>
          </a:bodyPr>
          <a:lstStyle/>
          <a:p>
            <a:pPr marL="16321" marR="6528" indent="57125">
              <a:lnSpc>
                <a:spcPts val="1260"/>
              </a:lnSpc>
              <a:spcBef>
                <a:spcPts val="276"/>
              </a:spcBef>
            </a:pPr>
            <a:r>
              <a:rPr sz="1156" b="1" dirty="0">
                <a:latin typeface="Times New Roman"/>
                <a:cs typeface="Times New Roman"/>
              </a:rPr>
              <a:t>2.</a:t>
            </a:r>
            <a:r>
              <a:rPr sz="1156" b="1" spc="-58" dirty="0">
                <a:latin typeface="Times New Roman"/>
                <a:cs typeface="Times New Roman"/>
              </a:rPr>
              <a:t> </a:t>
            </a:r>
            <a:r>
              <a:rPr sz="1156" b="1" dirty="0">
                <a:latin typeface="Times New Roman"/>
                <a:cs typeface="Times New Roman"/>
              </a:rPr>
              <a:t>Issue</a:t>
            </a:r>
            <a:r>
              <a:rPr sz="1156" b="1" spc="-52" dirty="0">
                <a:latin typeface="Times New Roman"/>
                <a:cs typeface="Times New Roman"/>
              </a:rPr>
              <a:t> </a:t>
            </a:r>
            <a:r>
              <a:rPr sz="1156" b="1" dirty="0">
                <a:latin typeface="Times New Roman"/>
                <a:cs typeface="Times New Roman"/>
              </a:rPr>
              <a:t>of</a:t>
            </a:r>
            <a:r>
              <a:rPr sz="1156" b="1" spc="-52" dirty="0">
                <a:latin typeface="Times New Roman"/>
                <a:cs typeface="Times New Roman"/>
              </a:rPr>
              <a:t> </a:t>
            </a:r>
            <a:r>
              <a:rPr sz="1156" b="1" spc="-13" dirty="0">
                <a:latin typeface="Times New Roman"/>
                <a:cs typeface="Times New Roman"/>
              </a:rPr>
              <a:t>units/ </a:t>
            </a:r>
            <a:r>
              <a:rPr sz="1156" b="1" dirty="0">
                <a:latin typeface="Times New Roman"/>
                <a:cs typeface="Times New Roman"/>
              </a:rPr>
              <a:t>Beneficial</a:t>
            </a:r>
            <a:r>
              <a:rPr sz="1156" b="1" spc="-83" dirty="0">
                <a:latin typeface="Times New Roman"/>
                <a:cs typeface="Times New Roman"/>
              </a:rPr>
              <a:t> </a:t>
            </a:r>
            <a:r>
              <a:rPr sz="1156" b="1" spc="-13" dirty="0">
                <a:latin typeface="Times New Roman"/>
                <a:cs typeface="Times New Roman"/>
              </a:rPr>
              <a:t>Interest</a:t>
            </a:r>
            <a:endParaRPr sz="1156" dirty="0">
              <a:latin typeface="Times New Roman"/>
              <a:cs typeface="Times New Roman"/>
            </a:endParaRPr>
          </a:p>
        </p:txBody>
      </p:sp>
      <p:sp>
        <p:nvSpPr>
          <p:cNvPr id="50" name="object 50">
            <a:extLst>
              <a:ext uri="{FF2B5EF4-FFF2-40B4-BE49-F238E27FC236}">
                <a16:creationId xmlns:a16="http://schemas.microsoft.com/office/drawing/2014/main" id="{9716D809-5B0F-6C23-39D3-3885A5109969}"/>
              </a:ext>
            </a:extLst>
          </p:cNvPr>
          <p:cNvSpPr txBox="1"/>
          <p:nvPr/>
        </p:nvSpPr>
        <p:spPr>
          <a:xfrm>
            <a:off x="6358169" y="4526518"/>
            <a:ext cx="1071162" cy="422866"/>
          </a:xfrm>
          <a:prstGeom prst="rect">
            <a:avLst/>
          </a:prstGeom>
        </p:spPr>
        <p:txBody>
          <a:bodyPr vert="horz" wrap="square" lIns="0" tIns="35089" rIns="0" bIns="0" rtlCol="0">
            <a:spAutoFit/>
          </a:bodyPr>
          <a:lstStyle/>
          <a:p>
            <a:pPr marL="16321" marR="6528" indent="49781">
              <a:lnSpc>
                <a:spcPts val="1260"/>
              </a:lnSpc>
              <a:spcBef>
                <a:spcPts val="276"/>
              </a:spcBef>
            </a:pPr>
            <a:r>
              <a:rPr sz="1156" b="1" spc="-64" dirty="0">
                <a:latin typeface="Times New Roman"/>
                <a:cs typeface="Times New Roman"/>
              </a:rPr>
              <a:t>1.</a:t>
            </a:r>
            <a:r>
              <a:rPr sz="1156" b="1" spc="-25" dirty="0">
                <a:latin typeface="Times New Roman"/>
                <a:cs typeface="Times New Roman"/>
              </a:rPr>
              <a:t> </a:t>
            </a:r>
            <a:r>
              <a:rPr sz="1156" b="1" spc="-32" dirty="0">
                <a:latin typeface="Times New Roman"/>
                <a:cs typeface="Times New Roman"/>
              </a:rPr>
              <a:t>Transfer</a:t>
            </a:r>
            <a:r>
              <a:rPr sz="1156" b="1" spc="-19" dirty="0">
                <a:latin typeface="Times New Roman"/>
                <a:cs typeface="Times New Roman"/>
              </a:rPr>
              <a:t> </a:t>
            </a:r>
            <a:r>
              <a:rPr sz="1156" b="1" spc="-32" dirty="0">
                <a:latin typeface="Times New Roman"/>
                <a:cs typeface="Times New Roman"/>
              </a:rPr>
              <a:t>of</a:t>
            </a:r>
            <a:r>
              <a:rPr sz="1156" b="1" dirty="0">
                <a:latin typeface="Times New Roman"/>
                <a:cs typeface="Times New Roman"/>
              </a:rPr>
              <a:t> existing</a:t>
            </a:r>
            <a:r>
              <a:rPr sz="1156" b="1" spc="38" dirty="0">
                <a:latin typeface="Times New Roman"/>
                <a:cs typeface="Times New Roman"/>
              </a:rPr>
              <a:t> </a:t>
            </a:r>
            <a:r>
              <a:rPr sz="1156" b="1" spc="-13" dirty="0">
                <a:latin typeface="Times New Roman"/>
                <a:cs typeface="Times New Roman"/>
              </a:rPr>
              <a:t>assets</a:t>
            </a:r>
            <a:endParaRPr sz="1156" dirty="0">
              <a:latin typeface="Times New Roman"/>
              <a:cs typeface="Times New Roman"/>
            </a:endParaRPr>
          </a:p>
        </p:txBody>
      </p:sp>
      <p:sp>
        <p:nvSpPr>
          <p:cNvPr id="51" name="object 51">
            <a:extLst>
              <a:ext uri="{FF2B5EF4-FFF2-40B4-BE49-F238E27FC236}">
                <a16:creationId xmlns:a16="http://schemas.microsoft.com/office/drawing/2014/main" id="{906FF928-054F-C76E-6865-BD1A88A91566}"/>
              </a:ext>
            </a:extLst>
          </p:cNvPr>
          <p:cNvSpPr txBox="1"/>
          <p:nvPr/>
        </p:nvSpPr>
        <p:spPr>
          <a:xfrm>
            <a:off x="2822426" y="1783522"/>
            <a:ext cx="1265749" cy="422866"/>
          </a:xfrm>
          <a:prstGeom prst="rect">
            <a:avLst/>
          </a:prstGeom>
        </p:spPr>
        <p:txBody>
          <a:bodyPr vert="horz" wrap="square" lIns="0" tIns="35089" rIns="0" bIns="0" rtlCol="0">
            <a:spAutoFit/>
          </a:bodyPr>
          <a:lstStyle/>
          <a:p>
            <a:pPr marL="306845" marR="6528" indent="-291340">
              <a:lnSpc>
                <a:spcPts val="1260"/>
              </a:lnSpc>
              <a:spcBef>
                <a:spcPts val="276"/>
              </a:spcBef>
            </a:pPr>
            <a:r>
              <a:rPr sz="1156" b="1" dirty="0">
                <a:latin typeface="Times New Roman"/>
                <a:cs typeface="Times New Roman"/>
              </a:rPr>
              <a:t>Units</a:t>
            </a:r>
            <a:r>
              <a:rPr sz="1156" b="1" spc="-58" dirty="0">
                <a:latin typeface="Times New Roman"/>
                <a:cs typeface="Times New Roman"/>
              </a:rPr>
              <a:t> </a:t>
            </a:r>
            <a:r>
              <a:rPr sz="1156" b="1" spc="146" dirty="0">
                <a:latin typeface="Times New Roman"/>
                <a:cs typeface="Times New Roman"/>
              </a:rPr>
              <a:t>/</a:t>
            </a:r>
            <a:r>
              <a:rPr sz="1156" b="1" spc="-58" dirty="0">
                <a:latin typeface="Times New Roman"/>
                <a:cs typeface="Times New Roman"/>
              </a:rPr>
              <a:t> </a:t>
            </a:r>
            <a:r>
              <a:rPr sz="1156" b="1" spc="-13" dirty="0">
                <a:latin typeface="Times New Roman"/>
                <a:cs typeface="Times New Roman"/>
              </a:rPr>
              <a:t>beneficial interest</a:t>
            </a:r>
            <a:endParaRPr sz="1156" dirty="0">
              <a:latin typeface="Times New Roman"/>
              <a:cs typeface="Times New Roman"/>
            </a:endParaRPr>
          </a:p>
        </p:txBody>
      </p:sp>
      <p:sp>
        <p:nvSpPr>
          <p:cNvPr id="52" name="object 52">
            <a:extLst>
              <a:ext uri="{FF2B5EF4-FFF2-40B4-BE49-F238E27FC236}">
                <a16:creationId xmlns:a16="http://schemas.microsoft.com/office/drawing/2014/main" id="{E0B0AA91-E408-2819-523A-2B094064E46E}"/>
              </a:ext>
            </a:extLst>
          </p:cNvPr>
          <p:cNvSpPr txBox="1"/>
          <p:nvPr/>
        </p:nvSpPr>
        <p:spPr>
          <a:xfrm>
            <a:off x="2699819" y="3342428"/>
            <a:ext cx="598728" cy="422866"/>
          </a:xfrm>
          <a:prstGeom prst="rect">
            <a:avLst/>
          </a:prstGeom>
        </p:spPr>
        <p:txBody>
          <a:bodyPr vert="horz" wrap="square" lIns="0" tIns="35089" rIns="0" bIns="0" rtlCol="0">
            <a:spAutoFit/>
          </a:bodyPr>
          <a:lstStyle/>
          <a:p>
            <a:pPr marL="110987" marR="6528" indent="-95481">
              <a:lnSpc>
                <a:spcPts val="1260"/>
              </a:lnSpc>
              <a:spcBef>
                <a:spcPts val="276"/>
              </a:spcBef>
            </a:pPr>
            <a:r>
              <a:rPr sz="1156" b="1" spc="-13" dirty="0">
                <a:latin typeface="Times New Roman"/>
                <a:cs typeface="Times New Roman"/>
              </a:rPr>
              <a:t>Outside India</a:t>
            </a:r>
            <a:endParaRPr sz="1156" dirty="0">
              <a:latin typeface="Times New Roman"/>
              <a:cs typeface="Times New Roman"/>
            </a:endParaRPr>
          </a:p>
        </p:txBody>
      </p:sp>
      <p:sp>
        <p:nvSpPr>
          <p:cNvPr id="53" name="object 53">
            <a:extLst>
              <a:ext uri="{FF2B5EF4-FFF2-40B4-BE49-F238E27FC236}">
                <a16:creationId xmlns:a16="http://schemas.microsoft.com/office/drawing/2014/main" id="{CBB722AC-DF5D-F368-571B-E51BB24010C7}"/>
              </a:ext>
            </a:extLst>
          </p:cNvPr>
          <p:cNvSpPr txBox="1"/>
          <p:nvPr/>
        </p:nvSpPr>
        <p:spPr>
          <a:xfrm>
            <a:off x="3887860" y="4615967"/>
            <a:ext cx="928029" cy="422866"/>
          </a:xfrm>
          <a:prstGeom prst="rect">
            <a:avLst/>
          </a:prstGeom>
        </p:spPr>
        <p:txBody>
          <a:bodyPr vert="horz" wrap="square" lIns="0" tIns="35089" rIns="0" bIns="0" rtlCol="0">
            <a:spAutoFit/>
          </a:bodyPr>
          <a:lstStyle/>
          <a:p>
            <a:pPr marL="16321" marR="6528" indent="130573">
              <a:lnSpc>
                <a:spcPts val="1260"/>
              </a:lnSpc>
              <a:spcBef>
                <a:spcPts val="276"/>
              </a:spcBef>
            </a:pPr>
            <a:r>
              <a:rPr sz="1156" b="1" spc="-13" dirty="0">
                <a:latin typeface="Times New Roman"/>
                <a:cs typeface="Times New Roman"/>
              </a:rPr>
              <a:t>Existing Investments</a:t>
            </a:r>
            <a:endParaRPr sz="1156" dirty="0">
              <a:latin typeface="Times New Roman"/>
              <a:cs typeface="Times New Roman"/>
            </a:endParaRPr>
          </a:p>
        </p:txBody>
      </p:sp>
      <p:sp>
        <p:nvSpPr>
          <p:cNvPr id="54" name="object 54">
            <a:extLst>
              <a:ext uri="{FF2B5EF4-FFF2-40B4-BE49-F238E27FC236}">
                <a16:creationId xmlns:a16="http://schemas.microsoft.com/office/drawing/2014/main" id="{726C1267-038E-C32B-5324-13DCF8A7A3E5}"/>
              </a:ext>
            </a:extLst>
          </p:cNvPr>
          <p:cNvSpPr txBox="1"/>
          <p:nvPr/>
        </p:nvSpPr>
        <p:spPr>
          <a:xfrm>
            <a:off x="7839302" y="4356871"/>
            <a:ext cx="1138519" cy="422866"/>
          </a:xfrm>
          <a:prstGeom prst="rect">
            <a:avLst/>
          </a:prstGeom>
        </p:spPr>
        <p:txBody>
          <a:bodyPr vert="horz" wrap="square" lIns="0" tIns="35089" rIns="0" bIns="0" rtlCol="0">
            <a:spAutoFit/>
          </a:bodyPr>
          <a:lstStyle/>
          <a:p>
            <a:pPr marL="332959" marR="6528" indent="-317454">
              <a:lnSpc>
                <a:spcPts val="1260"/>
              </a:lnSpc>
              <a:spcBef>
                <a:spcPts val="276"/>
              </a:spcBef>
            </a:pPr>
            <a:r>
              <a:rPr sz="1156" b="1" dirty="0">
                <a:latin typeface="Times New Roman"/>
                <a:cs typeface="Times New Roman"/>
              </a:rPr>
              <a:t>Resultant</a:t>
            </a:r>
            <a:r>
              <a:rPr sz="1156" b="1" spc="-71" dirty="0">
                <a:latin typeface="Times New Roman"/>
                <a:cs typeface="Times New Roman"/>
              </a:rPr>
              <a:t> </a:t>
            </a:r>
            <a:r>
              <a:rPr sz="1156" b="1" spc="-32" dirty="0">
                <a:latin typeface="Times New Roman"/>
                <a:cs typeface="Times New Roman"/>
              </a:rPr>
              <a:t>Fund</a:t>
            </a:r>
            <a:r>
              <a:rPr sz="1156" b="1" spc="-13" dirty="0">
                <a:latin typeface="Times New Roman"/>
                <a:cs typeface="Times New Roman"/>
              </a:rPr>
              <a:t> (AIF)</a:t>
            </a:r>
            <a:endParaRPr sz="1156" dirty="0">
              <a:latin typeface="Times New Roman"/>
              <a:cs typeface="Times New Roman"/>
            </a:endParaRPr>
          </a:p>
        </p:txBody>
      </p:sp>
      <p:sp>
        <p:nvSpPr>
          <p:cNvPr id="55" name="object 55">
            <a:extLst>
              <a:ext uri="{FF2B5EF4-FFF2-40B4-BE49-F238E27FC236}">
                <a16:creationId xmlns:a16="http://schemas.microsoft.com/office/drawing/2014/main" id="{81CD3937-603E-0A9C-7824-F019A63AF200}"/>
              </a:ext>
            </a:extLst>
          </p:cNvPr>
          <p:cNvSpPr txBox="1"/>
          <p:nvPr/>
        </p:nvSpPr>
        <p:spPr>
          <a:xfrm>
            <a:off x="2413972" y="5048191"/>
            <a:ext cx="781153" cy="436212"/>
          </a:xfrm>
          <a:prstGeom prst="rect">
            <a:avLst/>
          </a:prstGeom>
        </p:spPr>
        <p:txBody>
          <a:bodyPr vert="horz" wrap="square" lIns="0" tIns="21217" rIns="0" bIns="0" rtlCol="0">
            <a:spAutoFit/>
          </a:bodyPr>
          <a:lstStyle/>
          <a:p>
            <a:pPr algn="ctr">
              <a:lnSpc>
                <a:spcPts val="1369"/>
              </a:lnSpc>
              <a:spcBef>
                <a:spcPts val="167"/>
              </a:spcBef>
            </a:pPr>
            <a:r>
              <a:rPr sz="1156" b="1" spc="-96" dirty="0">
                <a:latin typeface="Times New Roman"/>
                <a:cs typeface="Times New Roman"/>
              </a:rPr>
              <a:t>GIFT</a:t>
            </a:r>
            <a:r>
              <a:rPr sz="1156" b="1" spc="-25" dirty="0">
                <a:latin typeface="Times New Roman"/>
                <a:cs typeface="Times New Roman"/>
              </a:rPr>
              <a:t> IFSC</a:t>
            </a:r>
            <a:endParaRPr sz="1156" dirty="0">
              <a:latin typeface="Times New Roman"/>
              <a:cs typeface="Times New Roman"/>
            </a:endParaRPr>
          </a:p>
          <a:p>
            <a:pPr algn="ctr">
              <a:lnSpc>
                <a:spcPts val="1369"/>
              </a:lnSpc>
            </a:pPr>
            <a:r>
              <a:rPr sz="1156" b="1" spc="-13" dirty="0">
                <a:latin typeface="Times New Roman"/>
                <a:cs typeface="Times New Roman"/>
              </a:rPr>
              <a:t>India</a:t>
            </a:r>
            <a:endParaRPr sz="1156" dirty="0">
              <a:latin typeface="Times New Roman"/>
              <a:cs typeface="Times New Roman"/>
            </a:endParaRPr>
          </a:p>
        </p:txBody>
      </p:sp>
      <p:grpSp>
        <p:nvGrpSpPr>
          <p:cNvPr id="56" name="object 56">
            <a:extLst>
              <a:ext uri="{FF2B5EF4-FFF2-40B4-BE49-F238E27FC236}">
                <a16:creationId xmlns:a16="http://schemas.microsoft.com/office/drawing/2014/main" id="{CF9F6E53-6136-9D33-FD20-A93B30156DC0}"/>
              </a:ext>
            </a:extLst>
          </p:cNvPr>
          <p:cNvGrpSpPr/>
          <p:nvPr/>
        </p:nvGrpSpPr>
        <p:grpSpPr>
          <a:xfrm>
            <a:off x="6309433" y="5308248"/>
            <a:ext cx="2133904" cy="637083"/>
            <a:chOff x="4112514" y="8658575"/>
            <a:chExt cx="1448435" cy="432434"/>
          </a:xfrm>
        </p:grpSpPr>
        <p:sp>
          <p:nvSpPr>
            <p:cNvPr id="57" name="object 57">
              <a:extLst>
                <a:ext uri="{FF2B5EF4-FFF2-40B4-BE49-F238E27FC236}">
                  <a16:creationId xmlns:a16="http://schemas.microsoft.com/office/drawing/2014/main" id="{F6EA0FF8-81FD-44BF-A48E-318017DA577B}"/>
                </a:ext>
              </a:extLst>
            </p:cNvPr>
            <p:cNvSpPr/>
            <p:nvPr/>
          </p:nvSpPr>
          <p:spPr>
            <a:xfrm>
              <a:off x="4112514" y="9071640"/>
              <a:ext cx="1434465" cy="0"/>
            </a:xfrm>
            <a:custGeom>
              <a:avLst/>
              <a:gdLst/>
              <a:ahLst/>
              <a:cxnLst/>
              <a:rect l="l" t="t" r="r" b="b"/>
              <a:pathLst>
                <a:path w="1434464">
                  <a:moveTo>
                    <a:pt x="0" y="0"/>
                  </a:moveTo>
                  <a:lnTo>
                    <a:pt x="1434331" y="0"/>
                  </a:lnTo>
                </a:path>
              </a:pathLst>
            </a:custGeom>
            <a:ln w="38100">
              <a:solidFill>
                <a:srgbClr val="EB8B00"/>
              </a:solidFill>
            </a:ln>
          </p:spPr>
          <p:txBody>
            <a:bodyPr wrap="square" lIns="0" tIns="0" rIns="0" bIns="0" rtlCol="0"/>
            <a:lstStyle/>
            <a:p>
              <a:endParaRPr sz="1634" dirty="0"/>
            </a:p>
          </p:txBody>
        </p:sp>
        <p:sp>
          <p:nvSpPr>
            <p:cNvPr id="58" name="object 58">
              <a:extLst>
                <a:ext uri="{FF2B5EF4-FFF2-40B4-BE49-F238E27FC236}">
                  <a16:creationId xmlns:a16="http://schemas.microsoft.com/office/drawing/2014/main" id="{8A3446E0-04D4-0941-966A-45015A9CFD9B}"/>
                </a:ext>
              </a:extLst>
            </p:cNvPr>
            <p:cNvSpPr/>
            <p:nvPr/>
          </p:nvSpPr>
          <p:spPr>
            <a:xfrm>
              <a:off x="5541904" y="8658575"/>
              <a:ext cx="0" cy="432434"/>
            </a:xfrm>
            <a:custGeom>
              <a:avLst/>
              <a:gdLst/>
              <a:ahLst/>
              <a:cxnLst/>
              <a:rect l="l" t="t" r="r" b="b"/>
              <a:pathLst>
                <a:path h="432434">
                  <a:moveTo>
                    <a:pt x="0" y="0"/>
                  </a:moveTo>
                  <a:lnTo>
                    <a:pt x="0" y="432177"/>
                  </a:lnTo>
                </a:path>
              </a:pathLst>
            </a:custGeom>
            <a:ln w="38100">
              <a:solidFill>
                <a:srgbClr val="EB8B00"/>
              </a:solidFill>
            </a:ln>
          </p:spPr>
          <p:txBody>
            <a:bodyPr wrap="square" lIns="0" tIns="0" rIns="0" bIns="0" rtlCol="0"/>
            <a:lstStyle/>
            <a:p>
              <a:endParaRPr sz="1634" dirty="0"/>
            </a:p>
          </p:txBody>
        </p:sp>
      </p:grpSp>
      <p:sp>
        <p:nvSpPr>
          <p:cNvPr id="59" name="object 59">
            <a:extLst>
              <a:ext uri="{FF2B5EF4-FFF2-40B4-BE49-F238E27FC236}">
                <a16:creationId xmlns:a16="http://schemas.microsoft.com/office/drawing/2014/main" id="{8B9E0DBE-3E2C-FC50-D07B-3EDDFAE9CC97}"/>
              </a:ext>
            </a:extLst>
          </p:cNvPr>
          <p:cNvSpPr txBox="1"/>
          <p:nvPr/>
        </p:nvSpPr>
        <p:spPr>
          <a:xfrm>
            <a:off x="6932141" y="6015693"/>
            <a:ext cx="928029" cy="222808"/>
          </a:xfrm>
          <a:prstGeom prst="rect">
            <a:avLst/>
          </a:prstGeom>
        </p:spPr>
        <p:txBody>
          <a:bodyPr vert="horz" wrap="square" lIns="0" tIns="16321" rIns="0" bIns="0" rtlCol="0">
            <a:spAutoFit/>
          </a:bodyPr>
          <a:lstStyle/>
          <a:p>
            <a:pPr marL="16321">
              <a:spcBef>
                <a:spcPts val="129"/>
              </a:spcBef>
            </a:pPr>
            <a:r>
              <a:rPr sz="1156" b="1" spc="-13" dirty="0">
                <a:latin typeface="Times New Roman"/>
                <a:cs typeface="Times New Roman"/>
              </a:rPr>
              <a:t>Investments</a:t>
            </a:r>
            <a:endParaRPr sz="1156" dirty="0">
              <a:latin typeface="Times New Roman"/>
              <a:cs typeface="Times New Roman"/>
            </a:endParaRPr>
          </a:p>
        </p:txBody>
      </p:sp>
      <p:sp>
        <p:nvSpPr>
          <p:cNvPr id="2" name="Date Placeholder 1">
            <a:extLst>
              <a:ext uri="{FF2B5EF4-FFF2-40B4-BE49-F238E27FC236}">
                <a16:creationId xmlns:a16="http://schemas.microsoft.com/office/drawing/2014/main" id="{D678746A-6ABC-7047-E275-659145579DA8}"/>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D06E5FCD-077B-3636-8826-B2BFC4461DB3}"/>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4940521D-DC49-08AE-3ADD-7CCCA714DDB0}"/>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60</a:t>
            </a:fld>
            <a:endParaRPr lang="en-US" altLang="en-US" dirty="0">
              <a:solidFill>
                <a:srgbClr val="000000"/>
              </a:solidFill>
            </a:endParaRPr>
          </a:p>
        </p:txBody>
      </p:sp>
    </p:spTree>
    <p:extLst>
      <p:ext uri="{BB962C8B-B14F-4D97-AF65-F5344CB8AC3E}">
        <p14:creationId xmlns:p14="http://schemas.microsoft.com/office/powerpoint/2010/main" val="57800333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5"/>
          <p:cNvSpPr txBox="1"/>
          <p:nvPr/>
        </p:nvSpPr>
        <p:spPr>
          <a:xfrm>
            <a:off x="1051389" y="343694"/>
            <a:ext cx="8609464" cy="397864"/>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Finance</a:t>
            </a:r>
            <a:r>
              <a:rPr sz="2441" b="1" spc="-83" dirty="0">
                <a:solidFill>
                  <a:srgbClr val="113475"/>
                </a:solidFill>
                <a:latin typeface="Times New Roman"/>
                <a:cs typeface="Times New Roman"/>
              </a:rPr>
              <a:t> </a:t>
            </a:r>
            <a:r>
              <a:rPr sz="2441" b="1" dirty="0">
                <a:solidFill>
                  <a:srgbClr val="113475"/>
                </a:solidFill>
                <a:latin typeface="Times New Roman"/>
                <a:cs typeface="Times New Roman"/>
              </a:rPr>
              <a:t>Companies</a:t>
            </a:r>
            <a:r>
              <a:rPr sz="2441" b="1" spc="-77" dirty="0">
                <a:solidFill>
                  <a:srgbClr val="113475"/>
                </a:solidFill>
                <a:latin typeface="Times New Roman"/>
                <a:cs typeface="Times New Roman"/>
              </a:rPr>
              <a:t> </a:t>
            </a:r>
            <a:r>
              <a:rPr sz="2441" b="1" spc="327" dirty="0">
                <a:solidFill>
                  <a:srgbClr val="113475"/>
                </a:solidFill>
                <a:latin typeface="Times New Roman"/>
                <a:cs typeface="Times New Roman"/>
              </a:rPr>
              <a:t>/</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Finance</a:t>
            </a:r>
            <a:r>
              <a:rPr sz="2441" b="1" spc="-83" dirty="0">
                <a:solidFill>
                  <a:srgbClr val="113475"/>
                </a:solidFill>
                <a:latin typeface="Times New Roman"/>
                <a:cs typeface="Times New Roman"/>
              </a:rPr>
              <a:t> </a:t>
            </a:r>
            <a:r>
              <a:rPr sz="2441" b="1" dirty="0">
                <a:solidFill>
                  <a:srgbClr val="113475"/>
                </a:solidFill>
                <a:latin typeface="Times New Roman"/>
                <a:cs typeface="Times New Roman"/>
              </a:rPr>
              <a:t>Units</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7"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83" dirty="0">
                <a:solidFill>
                  <a:srgbClr val="113475"/>
                </a:solidFill>
                <a:latin typeface="Times New Roman"/>
                <a:cs typeface="Times New Roman"/>
              </a:rPr>
              <a:t> </a:t>
            </a:r>
            <a:r>
              <a:rPr sz="2441" b="1" spc="-58" dirty="0">
                <a:solidFill>
                  <a:srgbClr val="113475"/>
                </a:solidFill>
                <a:latin typeface="Times New Roman"/>
                <a:cs typeface="Times New Roman"/>
              </a:rPr>
              <a:t>IFSC</a:t>
            </a:r>
            <a:endParaRPr sz="2441" dirty="0">
              <a:latin typeface="Times New Roman"/>
              <a:cs typeface="Times New Roman"/>
            </a:endParaRPr>
          </a:p>
        </p:txBody>
      </p:sp>
      <p:sp>
        <p:nvSpPr>
          <p:cNvPr id="17" name="object 17"/>
          <p:cNvSpPr txBox="1"/>
          <p:nvPr/>
        </p:nvSpPr>
        <p:spPr>
          <a:xfrm>
            <a:off x="891128" y="869228"/>
            <a:ext cx="2202772" cy="385812"/>
          </a:xfrm>
          <a:prstGeom prst="rect">
            <a:avLst/>
          </a:prstGeom>
        </p:spPr>
        <p:txBody>
          <a:bodyPr vert="horz" wrap="square" lIns="0" tIns="16321" rIns="0" bIns="0" rtlCol="0">
            <a:spAutoFit/>
          </a:bodyPr>
          <a:lstStyle/>
          <a:p>
            <a:pPr marL="16321">
              <a:spcBef>
                <a:spcPts val="129"/>
              </a:spcBef>
            </a:pPr>
            <a:r>
              <a:rPr sz="2400" b="1" spc="-64" dirty="0">
                <a:solidFill>
                  <a:srgbClr val="EB8B00"/>
                </a:solidFill>
                <a:latin typeface="Times New Roman"/>
                <a:cs typeface="Times New Roman"/>
              </a:rPr>
              <a:t>Form</a:t>
            </a:r>
            <a:r>
              <a:rPr sz="2400" b="1" spc="-19" dirty="0">
                <a:solidFill>
                  <a:srgbClr val="EB8B00"/>
                </a:solidFill>
                <a:latin typeface="Times New Roman"/>
                <a:cs typeface="Times New Roman"/>
              </a:rPr>
              <a:t> </a:t>
            </a:r>
            <a:r>
              <a:rPr sz="2400" b="1" dirty="0">
                <a:solidFill>
                  <a:srgbClr val="EB8B00"/>
                </a:solidFill>
                <a:latin typeface="Times New Roman"/>
                <a:cs typeface="Times New Roman"/>
              </a:rPr>
              <a:t>of</a:t>
            </a:r>
            <a:r>
              <a:rPr sz="2400" b="1" spc="-19" dirty="0">
                <a:solidFill>
                  <a:srgbClr val="EB8B00"/>
                </a:solidFill>
                <a:latin typeface="Times New Roman"/>
                <a:cs typeface="Times New Roman"/>
              </a:rPr>
              <a:t> </a:t>
            </a:r>
            <a:r>
              <a:rPr sz="2400" b="1" dirty="0">
                <a:solidFill>
                  <a:srgbClr val="EB8B00"/>
                </a:solidFill>
                <a:latin typeface="Times New Roman"/>
                <a:cs typeface="Times New Roman"/>
              </a:rPr>
              <a:t>set-</a:t>
            </a:r>
            <a:r>
              <a:rPr sz="2400" b="1" spc="-32" dirty="0">
                <a:solidFill>
                  <a:srgbClr val="EB8B00"/>
                </a:solidFill>
                <a:latin typeface="Times New Roman"/>
                <a:cs typeface="Times New Roman"/>
              </a:rPr>
              <a:t>up</a:t>
            </a:r>
            <a:endParaRPr sz="2400" dirty="0">
              <a:latin typeface="Times New Roman"/>
              <a:cs typeface="Times New Roman"/>
            </a:endParaRPr>
          </a:p>
        </p:txBody>
      </p:sp>
      <p:sp>
        <p:nvSpPr>
          <p:cNvPr id="23" name="object 23"/>
          <p:cNvSpPr txBox="1"/>
          <p:nvPr/>
        </p:nvSpPr>
        <p:spPr>
          <a:xfrm>
            <a:off x="609600" y="1329940"/>
            <a:ext cx="10720693" cy="1231557"/>
          </a:xfrm>
          <a:prstGeom prst="rect">
            <a:avLst/>
          </a:prstGeom>
        </p:spPr>
        <p:txBody>
          <a:bodyPr vert="horz" wrap="square" lIns="0" tIns="16321" rIns="0" bIns="0" rtlCol="0">
            <a:spAutoFit/>
          </a:bodyPr>
          <a:lstStyle/>
          <a:p>
            <a:pPr marL="302071" marR="6528" indent="-285750" algn="just">
              <a:lnSpc>
                <a:spcPct val="125000"/>
              </a:lnSpc>
              <a:spcBef>
                <a:spcPts val="129"/>
              </a:spcBef>
              <a:buFont typeface="Arial" panose="020B0604020202020204" pitchFamily="34" charset="0"/>
              <a:buChar char="•"/>
            </a:pPr>
            <a:r>
              <a:rPr sz="1600" dirty="0">
                <a:latin typeface="Times New Roman"/>
                <a:cs typeface="Times New Roman"/>
              </a:rPr>
              <a:t>The</a:t>
            </a:r>
            <a:r>
              <a:rPr sz="1600" spc="167" dirty="0">
                <a:latin typeface="Times New Roman"/>
                <a:cs typeface="Times New Roman"/>
              </a:rPr>
              <a:t>  </a:t>
            </a:r>
            <a:r>
              <a:rPr sz="1600" dirty="0">
                <a:latin typeface="Times New Roman"/>
                <a:cs typeface="Times New Roman"/>
              </a:rPr>
              <a:t>form</a:t>
            </a:r>
            <a:r>
              <a:rPr sz="1600" spc="167" dirty="0">
                <a:latin typeface="Times New Roman"/>
                <a:cs typeface="Times New Roman"/>
              </a:rPr>
              <a:t>  </a:t>
            </a:r>
            <a:r>
              <a:rPr sz="1600" dirty="0">
                <a:latin typeface="Times New Roman"/>
                <a:cs typeface="Times New Roman"/>
              </a:rPr>
              <a:t>of</a:t>
            </a:r>
            <a:r>
              <a:rPr sz="1600" spc="167" dirty="0">
                <a:latin typeface="Times New Roman"/>
                <a:cs typeface="Times New Roman"/>
              </a:rPr>
              <a:t>  </a:t>
            </a:r>
            <a:r>
              <a:rPr sz="1600" dirty="0">
                <a:latin typeface="Times New Roman"/>
                <a:cs typeface="Times New Roman"/>
              </a:rPr>
              <a:t>set</a:t>
            </a:r>
            <a:r>
              <a:rPr sz="1600" spc="167" dirty="0">
                <a:latin typeface="Times New Roman"/>
                <a:cs typeface="Times New Roman"/>
              </a:rPr>
              <a:t>  </a:t>
            </a:r>
            <a:r>
              <a:rPr sz="1600" dirty="0">
                <a:latin typeface="Times New Roman"/>
                <a:cs typeface="Times New Roman"/>
              </a:rPr>
              <a:t>up</a:t>
            </a:r>
            <a:r>
              <a:rPr sz="1600" spc="167" dirty="0">
                <a:latin typeface="Times New Roman"/>
                <a:cs typeface="Times New Roman"/>
              </a:rPr>
              <a:t>  </a:t>
            </a:r>
            <a:r>
              <a:rPr sz="1600" dirty="0">
                <a:latin typeface="Times New Roman"/>
                <a:cs typeface="Times New Roman"/>
              </a:rPr>
              <a:t>for</a:t>
            </a:r>
            <a:r>
              <a:rPr sz="1600" spc="167" dirty="0">
                <a:latin typeface="Times New Roman"/>
                <a:cs typeface="Times New Roman"/>
              </a:rPr>
              <a:t>  </a:t>
            </a:r>
            <a:r>
              <a:rPr sz="1600" dirty="0">
                <a:latin typeface="Times New Roman"/>
                <a:cs typeface="Times New Roman"/>
              </a:rPr>
              <a:t>finance</a:t>
            </a:r>
            <a:r>
              <a:rPr sz="1600" spc="167" dirty="0">
                <a:latin typeface="Times New Roman"/>
                <a:cs typeface="Times New Roman"/>
              </a:rPr>
              <a:t>  </a:t>
            </a:r>
            <a:r>
              <a:rPr sz="1600" spc="-13" dirty="0">
                <a:latin typeface="Times New Roman"/>
                <a:cs typeface="Times New Roman"/>
              </a:rPr>
              <a:t>companies </a:t>
            </a:r>
            <a:r>
              <a:rPr sz="1600" dirty="0">
                <a:latin typeface="Times New Roman"/>
                <a:cs typeface="Times New Roman"/>
              </a:rPr>
              <a:t>performing</a:t>
            </a:r>
            <a:r>
              <a:rPr sz="1600" spc="520" dirty="0">
                <a:latin typeface="Times New Roman"/>
                <a:cs typeface="Times New Roman"/>
              </a:rPr>
              <a:t> </a:t>
            </a:r>
            <a:r>
              <a:rPr sz="1600" dirty="0">
                <a:latin typeface="Times New Roman"/>
                <a:cs typeface="Times New Roman"/>
              </a:rPr>
              <a:t>core</a:t>
            </a:r>
            <a:r>
              <a:rPr sz="1600" spc="526" dirty="0">
                <a:latin typeface="Times New Roman"/>
                <a:cs typeface="Times New Roman"/>
              </a:rPr>
              <a:t> </a:t>
            </a:r>
            <a:r>
              <a:rPr sz="1600" dirty="0">
                <a:latin typeface="Times New Roman"/>
                <a:cs typeface="Times New Roman"/>
              </a:rPr>
              <a:t>activities</a:t>
            </a:r>
            <a:r>
              <a:rPr sz="1600" spc="520" dirty="0">
                <a:latin typeface="Times New Roman"/>
                <a:cs typeface="Times New Roman"/>
              </a:rPr>
              <a:t> </a:t>
            </a:r>
            <a:r>
              <a:rPr sz="1600" dirty="0">
                <a:latin typeface="Times New Roman"/>
                <a:cs typeface="Times New Roman"/>
              </a:rPr>
              <a:t>includes</a:t>
            </a:r>
            <a:r>
              <a:rPr sz="1600" spc="526" dirty="0">
                <a:latin typeface="Times New Roman"/>
                <a:cs typeface="Times New Roman"/>
              </a:rPr>
              <a:t> </a:t>
            </a:r>
            <a:r>
              <a:rPr sz="1600" spc="-13" dirty="0">
                <a:latin typeface="Times New Roman"/>
                <a:cs typeface="Times New Roman"/>
              </a:rPr>
              <a:t>subsidiary, </a:t>
            </a:r>
            <a:r>
              <a:rPr sz="1600" dirty="0">
                <a:latin typeface="Times New Roman"/>
                <a:cs typeface="Times New Roman"/>
              </a:rPr>
              <a:t>joint</a:t>
            </a:r>
            <a:r>
              <a:rPr sz="1600" spc="64" dirty="0">
                <a:latin typeface="Times New Roman"/>
                <a:cs typeface="Times New Roman"/>
              </a:rPr>
              <a:t> </a:t>
            </a:r>
            <a:r>
              <a:rPr sz="1600" dirty="0">
                <a:latin typeface="Times New Roman"/>
                <a:cs typeface="Times New Roman"/>
              </a:rPr>
              <a:t>venture,</a:t>
            </a:r>
            <a:r>
              <a:rPr sz="1600" spc="64" dirty="0">
                <a:latin typeface="Times New Roman"/>
                <a:cs typeface="Times New Roman"/>
              </a:rPr>
              <a:t> </a:t>
            </a:r>
            <a:r>
              <a:rPr sz="1600" dirty="0">
                <a:latin typeface="Times New Roman"/>
                <a:cs typeface="Times New Roman"/>
              </a:rPr>
              <a:t>company,</a:t>
            </a:r>
            <a:r>
              <a:rPr sz="1600" spc="64" dirty="0">
                <a:latin typeface="Times New Roman"/>
                <a:cs typeface="Times New Roman"/>
              </a:rPr>
              <a:t> </a:t>
            </a:r>
            <a:r>
              <a:rPr sz="1600" dirty="0">
                <a:latin typeface="Times New Roman"/>
                <a:cs typeface="Times New Roman"/>
              </a:rPr>
              <a:t>branch</a:t>
            </a:r>
            <a:r>
              <a:rPr sz="1600" spc="71" dirty="0">
                <a:latin typeface="Times New Roman"/>
                <a:cs typeface="Times New Roman"/>
              </a:rPr>
              <a:t> </a:t>
            </a:r>
            <a:r>
              <a:rPr sz="1600" dirty="0">
                <a:latin typeface="Times New Roman"/>
                <a:cs typeface="Times New Roman"/>
              </a:rPr>
              <a:t>or</a:t>
            </a:r>
            <a:r>
              <a:rPr sz="1600" spc="64" dirty="0">
                <a:latin typeface="Times New Roman"/>
                <a:cs typeface="Times New Roman"/>
              </a:rPr>
              <a:t> </a:t>
            </a:r>
            <a:r>
              <a:rPr sz="1600" dirty="0">
                <a:latin typeface="Times New Roman"/>
                <a:cs typeface="Times New Roman"/>
              </a:rPr>
              <a:t>any</a:t>
            </a:r>
            <a:r>
              <a:rPr sz="1600" spc="64" dirty="0">
                <a:latin typeface="Times New Roman"/>
                <a:cs typeface="Times New Roman"/>
              </a:rPr>
              <a:t> </a:t>
            </a:r>
            <a:r>
              <a:rPr sz="1600" dirty="0">
                <a:latin typeface="Times New Roman"/>
                <a:cs typeface="Times New Roman"/>
              </a:rPr>
              <a:t>other</a:t>
            </a:r>
            <a:r>
              <a:rPr sz="1600" spc="71" dirty="0">
                <a:latin typeface="Times New Roman"/>
                <a:cs typeface="Times New Roman"/>
              </a:rPr>
              <a:t> </a:t>
            </a:r>
            <a:r>
              <a:rPr sz="1600" spc="-25" dirty="0">
                <a:latin typeface="Times New Roman"/>
                <a:cs typeface="Times New Roman"/>
              </a:rPr>
              <a:t>form specified</a:t>
            </a:r>
            <a:r>
              <a:rPr sz="1600" spc="-32" dirty="0">
                <a:latin typeface="Times New Roman"/>
                <a:cs typeface="Times New Roman"/>
              </a:rPr>
              <a:t> by </a:t>
            </a:r>
            <a:r>
              <a:rPr sz="1600" spc="-13" dirty="0">
                <a:latin typeface="Times New Roman"/>
                <a:cs typeface="Times New Roman"/>
              </a:rPr>
              <a:t>IFSCA.</a:t>
            </a:r>
            <a:endParaRPr lang="en-US" sz="1600" spc="-13" dirty="0">
              <a:latin typeface="Times New Roman"/>
              <a:cs typeface="Times New Roman"/>
            </a:endParaRPr>
          </a:p>
          <a:p>
            <a:pPr marL="302071" marR="6528" indent="-285750" algn="just">
              <a:lnSpc>
                <a:spcPct val="125000"/>
              </a:lnSpc>
              <a:spcBef>
                <a:spcPts val="129"/>
              </a:spcBef>
              <a:buFont typeface="Arial" panose="020B0604020202020204" pitchFamily="34" charset="0"/>
              <a:buChar char="•"/>
            </a:pPr>
            <a:r>
              <a:rPr lang="en-US" sz="1600" dirty="0">
                <a:latin typeface="Times New Roman"/>
                <a:cs typeface="Times New Roman"/>
              </a:rPr>
              <a:t>The</a:t>
            </a:r>
            <a:r>
              <a:rPr lang="en-US" sz="1600" spc="244" dirty="0">
                <a:latin typeface="Times New Roman"/>
                <a:cs typeface="Times New Roman"/>
              </a:rPr>
              <a:t>  </a:t>
            </a:r>
            <a:r>
              <a:rPr lang="en-US" sz="1600" dirty="0">
                <a:latin typeface="Times New Roman"/>
                <a:cs typeface="Times New Roman"/>
              </a:rPr>
              <a:t>form</a:t>
            </a:r>
            <a:r>
              <a:rPr lang="en-US" sz="1600" spc="250" dirty="0">
                <a:latin typeface="Times New Roman"/>
                <a:cs typeface="Times New Roman"/>
              </a:rPr>
              <a:t>  </a:t>
            </a:r>
            <a:r>
              <a:rPr lang="en-US" sz="1600" dirty="0">
                <a:latin typeface="Times New Roman"/>
                <a:cs typeface="Times New Roman"/>
              </a:rPr>
              <a:t>of</a:t>
            </a:r>
            <a:r>
              <a:rPr lang="en-US" sz="1600" spc="250" dirty="0">
                <a:latin typeface="Times New Roman"/>
                <a:cs typeface="Times New Roman"/>
              </a:rPr>
              <a:t>  </a:t>
            </a:r>
            <a:r>
              <a:rPr lang="en-US" sz="1600" dirty="0">
                <a:latin typeface="Times New Roman"/>
                <a:cs typeface="Times New Roman"/>
              </a:rPr>
              <a:t>setup</a:t>
            </a:r>
            <a:r>
              <a:rPr lang="en-US" sz="1600" spc="244" dirty="0">
                <a:latin typeface="Times New Roman"/>
                <a:cs typeface="Times New Roman"/>
              </a:rPr>
              <a:t>  </a:t>
            </a:r>
            <a:r>
              <a:rPr lang="en-US" sz="1600" dirty="0">
                <a:latin typeface="Times New Roman"/>
                <a:cs typeface="Times New Roman"/>
              </a:rPr>
              <a:t>for</a:t>
            </a:r>
            <a:r>
              <a:rPr lang="en-US" sz="1600" spc="250" dirty="0">
                <a:latin typeface="Times New Roman"/>
                <a:cs typeface="Times New Roman"/>
              </a:rPr>
              <a:t>  </a:t>
            </a:r>
            <a:r>
              <a:rPr lang="en-US" sz="1600" dirty="0">
                <a:latin typeface="Times New Roman"/>
                <a:cs typeface="Times New Roman"/>
              </a:rPr>
              <a:t>finance</a:t>
            </a:r>
            <a:r>
              <a:rPr lang="en-US" sz="1600" spc="250" dirty="0">
                <a:latin typeface="Times New Roman"/>
                <a:cs typeface="Times New Roman"/>
              </a:rPr>
              <a:t>  </a:t>
            </a:r>
            <a:r>
              <a:rPr lang="en-US" sz="1600" spc="-13" dirty="0">
                <a:latin typeface="Times New Roman"/>
                <a:cs typeface="Times New Roman"/>
              </a:rPr>
              <a:t>companies performing</a:t>
            </a:r>
            <a:r>
              <a:rPr lang="en-US" sz="1600" spc="13" dirty="0">
                <a:latin typeface="Times New Roman"/>
                <a:cs typeface="Times New Roman"/>
              </a:rPr>
              <a:t> </a:t>
            </a:r>
            <a:r>
              <a:rPr lang="en-US" sz="1600" dirty="0">
                <a:latin typeface="Times New Roman"/>
                <a:cs typeface="Times New Roman"/>
              </a:rPr>
              <a:t>non-</a:t>
            </a:r>
            <a:r>
              <a:rPr lang="en-US" sz="1600" spc="-25" dirty="0">
                <a:latin typeface="Times New Roman"/>
                <a:cs typeface="Times New Roman"/>
              </a:rPr>
              <a:t>core</a:t>
            </a:r>
            <a:r>
              <a:rPr lang="en-US" sz="1600" spc="13" dirty="0">
                <a:latin typeface="Times New Roman"/>
                <a:cs typeface="Times New Roman"/>
              </a:rPr>
              <a:t> </a:t>
            </a:r>
            <a:r>
              <a:rPr lang="en-US" sz="1600" spc="-13" dirty="0">
                <a:latin typeface="Times New Roman"/>
                <a:cs typeface="Times New Roman"/>
              </a:rPr>
              <a:t>activities</a:t>
            </a:r>
            <a:r>
              <a:rPr lang="en-US" sz="1600" spc="13" dirty="0">
                <a:latin typeface="Times New Roman"/>
                <a:cs typeface="Times New Roman"/>
              </a:rPr>
              <a:t> </a:t>
            </a:r>
            <a:r>
              <a:rPr lang="en-US" sz="1600" dirty="0">
                <a:latin typeface="Times New Roman"/>
                <a:cs typeface="Times New Roman"/>
              </a:rPr>
              <a:t>includes</a:t>
            </a:r>
            <a:r>
              <a:rPr lang="en-US" sz="1600" spc="13" dirty="0">
                <a:latin typeface="Times New Roman"/>
                <a:cs typeface="Times New Roman"/>
              </a:rPr>
              <a:t> </a:t>
            </a:r>
            <a:r>
              <a:rPr lang="en-US" sz="1600" spc="-13" dirty="0">
                <a:latin typeface="Times New Roman"/>
                <a:cs typeface="Times New Roman"/>
              </a:rPr>
              <a:t>subsidiary, </a:t>
            </a:r>
            <a:r>
              <a:rPr lang="en-US" sz="1600" dirty="0">
                <a:latin typeface="Times New Roman"/>
                <a:cs typeface="Times New Roman"/>
              </a:rPr>
              <a:t>joint</a:t>
            </a:r>
            <a:r>
              <a:rPr lang="en-US" sz="1600" spc="45" dirty="0">
                <a:latin typeface="Times New Roman"/>
                <a:cs typeface="Times New Roman"/>
              </a:rPr>
              <a:t> </a:t>
            </a:r>
            <a:r>
              <a:rPr lang="en-US" sz="1600" dirty="0">
                <a:latin typeface="Times New Roman"/>
                <a:cs typeface="Times New Roman"/>
              </a:rPr>
              <a:t>venture,</a:t>
            </a:r>
            <a:r>
              <a:rPr lang="en-US" sz="1600" spc="45" dirty="0">
                <a:latin typeface="Times New Roman"/>
                <a:cs typeface="Times New Roman"/>
              </a:rPr>
              <a:t> </a:t>
            </a:r>
            <a:r>
              <a:rPr lang="en-US" sz="1600" dirty="0">
                <a:latin typeface="Times New Roman"/>
                <a:cs typeface="Times New Roman"/>
              </a:rPr>
              <a:t>company,</a:t>
            </a:r>
            <a:r>
              <a:rPr lang="en-US" sz="1600" spc="52" dirty="0">
                <a:latin typeface="Times New Roman"/>
                <a:cs typeface="Times New Roman"/>
              </a:rPr>
              <a:t> </a:t>
            </a:r>
            <a:r>
              <a:rPr lang="en-US" sz="1600" dirty="0">
                <a:latin typeface="Times New Roman"/>
                <a:cs typeface="Times New Roman"/>
              </a:rPr>
              <a:t>branch,</a:t>
            </a:r>
            <a:r>
              <a:rPr lang="en-US" sz="1600" spc="45" dirty="0">
                <a:latin typeface="Times New Roman"/>
                <a:cs typeface="Times New Roman"/>
              </a:rPr>
              <a:t> </a:t>
            </a:r>
            <a:r>
              <a:rPr lang="en-US" sz="1600" spc="-96" dirty="0">
                <a:latin typeface="Times New Roman"/>
                <a:cs typeface="Times New Roman"/>
              </a:rPr>
              <a:t>LLP,</a:t>
            </a:r>
            <a:r>
              <a:rPr lang="en-US" sz="1600" spc="45" dirty="0">
                <a:latin typeface="Times New Roman"/>
                <a:cs typeface="Times New Roman"/>
              </a:rPr>
              <a:t> </a:t>
            </a:r>
            <a:r>
              <a:rPr lang="en-US" sz="1600" dirty="0">
                <a:latin typeface="Times New Roman"/>
                <a:cs typeface="Times New Roman"/>
              </a:rPr>
              <a:t>Trust</a:t>
            </a:r>
            <a:r>
              <a:rPr lang="en-US" sz="1600" spc="52" dirty="0">
                <a:latin typeface="Times New Roman"/>
                <a:cs typeface="Times New Roman"/>
              </a:rPr>
              <a:t> </a:t>
            </a:r>
            <a:r>
              <a:rPr lang="en-US" sz="1600" dirty="0">
                <a:latin typeface="Times New Roman"/>
                <a:cs typeface="Times New Roman"/>
              </a:rPr>
              <a:t>or</a:t>
            </a:r>
            <a:r>
              <a:rPr lang="en-US" sz="1600" spc="45" dirty="0">
                <a:latin typeface="Times New Roman"/>
                <a:cs typeface="Times New Roman"/>
              </a:rPr>
              <a:t> </a:t>
            </a:r>
            <a:r>
              <a:rPr lang="en-US" sz="1600" spc="-32" dirty="0">
                <a:latin typeface="Times New Roman"/>
                <a:cs typeface="Times New Roman"/>
              </a:rPr>
              <a:t>any </a:t>
            </a:r>
            <a:r>
              <a:rPr lang="en-US" sz="1600" dirty="0">
                <a:latin typeface="Times New Roman"/>
                <a:cs typeface="Times New Roman"/>
              </a:rPr>
              <a:t>other</a:t>
            </a:r>
            <a:r>
              <a:rPr lang="en-US" sz="1600" spc="-32" dirty="0">
                <a:latin typeface="Times New Roman"/>
                <a:cs typeface="Times New Roman"/>
              </a:rPr>
              <a:t> </a:t>
            </a:r>
            <a:r>
              <a:rPr lang="en-US" sz="1600" spc="-13" dirty="0">
                <a:latin typeface="Times New Roman"/>
                <a:cs typeface="Times New Roman"/>
              </a:rPr>
              <a:t>form</a:t>
            </a:r>
            <a:r>
              <a:rPr lang="en-US" sz="1600" spc="-25" dirty="0">
                <a:latin typeface="Times New Roman"/>
                <a:cs typeface="Times New Roman"/>
              </a:rPr>
              <a:t> specified </a:t>
            </a:r>
            <a:r>
              <a:rPr lang="en-US" sz="1600" spc="-32" dirty="0">
                <a:latin typeface="Times New Roman"/>
                <a:cs typeface="Times New Roman"/>
              </a:rPr>
              <a:t>by</a:t>
            </a:r>
            <a:r>
              <a:rPr lang="en-US" sz="1600" spc="-25" dirty="0">
                <a:latin typeface="Times New Roman"/>
                <a:cs typeface="Times New Roman"/>
              </a:rPr>
              <a:t> IFSCA</a:t>
            </a:r>
            <a:endParaRPr lang="en-US" sz="1600" dirty="0">
              <a:latin typeface="Times New Roman"/>
              <a:cs typeface="Times New Roman"/>
            </a:endParaRPr>
          </a:p>
        </p:txBody>
      </p:sp>
      <p:sp>
        <p:nvSpPr>
          <p:cNvPr id="2" name="Date Placeholder 1">
            <a:extLst>
              <a:ext uri="{FF2B5EF4-FFF2-40B4-BE49-F238E27FC236}">
                <a16:creationId xmlns:a16="http://schemas.microsoft.com/office/drawing/2014/main" id="{2722EC72-74CD-14B4-5CB6-71CB459C0B8B}"/>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9FAE30A4-2751-7927-45CD-7ABAEE05F7B4}"/>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505AB6D3-DDC6-4735-F720-35C9E08D96D2}"/>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61</a:t>
            </a:fld>
            <a:endParaRPr lang="en-US" altLang="en-US" dirty="0">
              <a:solidFill>
                <a:srgbClr val="000000"/>
              </a:solidFill>
            </a:endParaRPr>
          </a:p>
        </p:txBody>
      </p:sp>
      <p:sp>
        <p:nvSpPr>
          <p:cNvPr id="18" name="object 18">
            <a:extLst>
              <a:ext uri="{FF2B5EF4-FFF2-40B4-BE49-F238E27FC236}">
                <a16:creationId xmlns:a16="http://schemas.microsoft.com/office/drawing/2014/main" id="{63F6E3D4-D638-1C07-1201-B07B6B4CA96F}"/>
              </a:ext>
            </a:extLst>
          </p:cNvPr>
          <p:cNvSpPr txBox="1"/>
          <p:nvPr/>
        </p:nvSpPr>
        <p:spPr>
          <a:xfrm>
            <a:off x="609600" y="3360486"/>
            <a:ext cx="10880273" cy="2628286"/>
          </a:xfrm>
          <a:prstGeom prst="rect">
            <a:avLst/>
          </a:prstGeom>
        </p:spPr>
        <p:txBody>
          <a:bodyPr vert="horz" wrap="square" lIns="0" tIns="16321" rIns="0" bIns="0" rtlCol="0">
            <a:spAutoFit/>
          </a:bodyPr>
          <a:lstStyle/>
          <a:p>
            <a:pPr marL="302071" marR="6528" indent="-285750">
              <a:lnSpc>
                <a:spcPct val="131300"/>
              </a:lnSpc>
              <a:spcBef>
                <a:spcPts val="129"/>
              </a:spcBef>
              <a:buFont typeface="Arial" panose="020B0604020202020204" pitchFamily="34" charset="0"/>
              <a:buChar char="•"/>
            </a:pPr>
            <a:r>
              <a:rPr lang="en-US" sz="1600" dirty="0">
                <a:latin typeface="Times New Roman"/>
                <a:cs typeface="Times New Roman"/>
              </a:rPr>
              <a:t>Finance</a:t>
            </a:r>
            <a:r>
              <a:rPr lang="en-US" sz="1600" spc="630" dirty="0">
                <a:latin typeface="Times New Roman"/>
                <a:cs typeface="Times New Roman"/>
              </a:rPr>
              <a:t> </a:t>
            </a:r>
            <a:r>
              <a:rPr lang="en-US" sz="1600" dirty="0">
                <a:latin typeface="Times New Roman"/>
                <a:cs typeface="Times New Roman"/>
              </a:rPr>
              <a:t>companies</a:t>
            </a:r>
            <a:r>
              <a:rPr lang="en-US" sz="1600" spc="630" dirty="0">
                <a:latin typeface="Times New Roman"/>
                <a:cs typeface="Times New Roman"/>
              </a:rPr>
              <a:t> </a:t>
            </a:r>
            <a:r>
              <a:rPr lang="en-US" sz="1600" dirty="0">
                <a:latin typeface="Times New Roman"/>
                <a:cs typeface="Times New Roman"/>
              </a:rPr>
              <a:t>must</a:t>
            </a:r>
            <a:r>
              <a:rPr lang="en-US" sz="1600" spc="636" dirty="0">
                <a:latin typeface="Times New Roman"/>
                <a:cs typeface="Times New Roman"/>
              </a:rPr>
              <a:t> </a:t>
            </a:r>
            <a:r>
              <a:rPr lang="en-US" sz="1600" dirty="0">
                <a:latin typeface="Times New Roman"/>
                <a:cs typeface="Times New Roman"/>
              </a:rPr>
              <a:t>obtain</a:t>
            </a:r>
            <a:r>
              <a:rPr lang="en-US" sz="1600" spc="630" dirty="0">
                <a:latin typeface="Times New Roman"/>
                <a:cs typeface="Times New Roman"/>
              </a:rPr>
              <a:t> </a:t>
            </a:r>
            <a:r>
              <a:rPr lang="en-US" sz="1600" dirty="0">
                <a:latin typeface="Times New Roman"/>
                <a:cs typeface="Times New Roman"/>
              </a:rPr>
              <a:t>a</a:t>
            </a:r>
            <a:r>
              <a:rPr lang="en-US" sz="1600" spc="630" dirty="0">
                <a:latin typeface="Times New Roman"/>
                <a:cs typeface="Times New Roman"/>
              </a:rPr>
              <a:t> </a:t>
            </a:r>
            <a:r>
              <a:rPr lang="en-US" sz="1600" dirty="0">
                <a:latin typeface="Times New Roman"/>
                <a:cs typeface="Times New Roman"/>
              </a:rPr>
              <a:t>certificate</a:t>
            </a:r>
            <a:r>
              <a:rPr lang="en-US" sz="1600" spc="636" dirty="0">
                <a:latin typeface="Times New Roman"/>
                <a:cs typeface="Times New Roman"/>
              </a:rPr>
              <a:t> </a:t>
            </a:r>
            <a:r>
              <a:rPr lang="en-US" sz="1600" spc="-32" dirty="0">
                <a:latin typeface="Times New Roman"/>
                <a:cs typeface="Times New Roman"/>
              </a:rPr>
              <a:t>of </a:t>
            </a:r>
            <a:r>
              <a:rPr lang="en-US" sz="1600" dirty="0">
                <a:latin typeface="Times New Roman"/>
                <a:cs typeface="Times New Roman"/>
              </a:rPr>
              <a:t>registration</a:t>
            </a:r>
            <a:r>
              <a:rPr lang="en-US" sz="1600" spc="-13" dirty="0">
                <a:latin typeface="Times New Roman"/>
                <a:cs typeface="Times New Roman"/>
              </a:rPr>
              <a:t> from IFSCA.</a:t>
            </a:r>
          </a:p>
          <a:p>
            <a:pPr marL="302071" marR="6528" indent="-285750">
              <a:lnSpc>
                <a:spcPct val="131300"/>
              </a:lnSpc>
              <a:spcBef>
                <a:spcPts val="129"/>
              </a:spcBef>
              <a:buFont typeface="Arial" panose="020B0604020202020204" pitchFamily="34" charset="0"/>
              <a:buChar char="•"/>
            </a:pPr>
            <a:r>
              <a:rPr lang="en-US" sz="1600" spc="-32" dirty="0">
                <a:latin typeface="Times New Roman"/>
                <a:cs typeface="Times New Roman"/>
              </a:rPr>
              <a:t>The</a:t>
            </a:r>
            <a:r>
              <a:rPr lang="en-US" sz="1600" spc="-58" dirty="0">
                <a:latin typeface="Times New Roman"/>
                <a:cs typeface="Times New Roman"/>
              </a:rPr>
              <a:t> </a:t>
            </a:r>
            <a:r>
              <a:rPr lang="en-US" sz="1600" spc="-13" dirty="0">
                <a:latin typeface="Times New Roman"/>
                <a:cs typeface="Times New Roman"/>
              </a:rPr>
              <a:t>Finance</a:t>
            </a:r>
            <a:r>
              <a:rPr lang="en-US" sz="1600" spc="-58" dirty="0">
                <a:latin typeface="Times New Roman"/>
                <a:cs typeface="Times New Roman"/>
              </a:rPr>
              <a:t> </a:t>
            </a:r>
            <a:r>
              <a:rPr lang="en-US" sz="1600" spc="-13" dirty="0">
                <a:latin typeface="Times New Roman"/>
                <a:cs typeface="Times New Roman"/>
              </a:rPr>
              <a:t>Company</a:t>
            </a:r>
            <a:r>
              <a:rPr lang="en-US" sz="1600" spc="-52" dirty="0">
                <a:latin typeface="Times New Roman"/>
                <a:cs typeface="Times New Roman"/>
              </a:rPr>
              <a:t> </a:t>
            </a:r>
            <a:r>
              <a:rPr lang="en-US" sz="1600" spc="-45" dirty="0">
                <a:latin typeface="Times New Roman"/>
                <a:cs typeface="Times New Roman"/>
              </a:rPr>
              <a:t>(FC)</a:t>
            </a:r>
            <a:r>
              <a:rPr lang="en-US" sz="1600" spc="-58" dirty="0">
                <a:latin typeface="Times New Roman"/>
                <a:cs typeface="Times New Roman"/>
              </a:rPr>
              <a:t> </a:t>
            </a:r>
            <a:r>
              <a:rPr lang="en-US" sz="1600" spc="96" dirty="0">
                <a:latin typeface="Times New Roman"/>
                <a:cs typeface="Times New Roman"/>
              </a:rPr>
              <a:t>/</a:t>
            </a:r>
            <a:r>
              <a:rPr lang="en-US" sz="1600" spc="-58" dirty="0">
                <a:latin typeface="Times New Roman"/>
                <a:cs typeface="Times New Roman"/>
              </a:rPr>
              <a:t> </a:t>
            </a:r>
            <a:r>
              <a:rPr lang="en-US" sz="1600" spc="-13" dirty="0">
                <a:latin typeface="Times New Roman"/>
                <a:cs typeface="Times New Roman"/>
              </a:rPr>
              <a:t>Finance</a:t>
            </a:r>
            <a:r>
              <a:rPr lang="en-US" sz="1600" spc="-52" dirty="0">
                <a:latin typeface="Times New Roman"/>
                <a:cs typeface="Times New Roman"/>
              </a:rPr>
              <a:t> </a:t>
            </a:r>
            <a:r>
              <a:rPr lang="en-US" sz="1600" spc="-13" dirty="0">
                <a:latin typeface="Times New Roman"/>
                <a:cs typeface="Times New Roman"/>
              </a:rPr>
              <a:t>Unit</a:t>
            </a:r>
            <a:r>
              <a:rPr lang="en-US" sz="1600" spc="-58" dirty="0">
                <a:latin typeface="Times New Roman"/>
                <a:cs typeface="Times New Roman"/>
              </a:rPr>
              <a:t> </a:t>
            </a:r>
            <a:r>
              <a:rPr lang="en-US" sz="1600" spc="-45" dirty="0">
                <a:latin typeface="Times New Roman"/>
                <a:cs typeface="Times New Roman"/>
              </a:rPr>
              <a:t>(FU)</a:t>
            </a:r>
            <a:r>
              <a:rPr lang="en-US" sz="1600" spc="-58" dirty="0">
                <a:latin typeface="Times New Roman"/>
                <a:cs typeface="Times New Roman"/>
              </a:rPr>
              <a:t> </a:t>
            </a:r>
            <a:r>
              <a:rPr lang="en-US" sz="1600" spc="-13" dirty="0">
                <a:latin typeface="Times New Roman"/>
                <a:cs typeface="Times New Roman"/>
              </a:rPr>
              <a:t>cannot accept</a:t>
            </a:r>
            <a:r>
              <a:rPr lang="en-US" sz="1600" spc="-38" dirty="0">
                <a:latin typeface="Times New Roman"/>
                <a:cs typeface="Times New Roman"/>
              </a:rPr>
              <a:t> </a:t>
            </a:r>
            <a:r>
              <a:rPr lang="en-US" sz="1600" spc="-13" dirty="0">
                <a:latin typeface="Times New Roman"/>
                <a:cs typeface="Times New Roman"/>
              </a:rPr>
              <a:t>public</a:t>
            </a:r>
            <a:r>
              <a:rPr lang="en-US" sz="1600" spc="-32" dirty="0">
                <a:latin typeface="Times New Roman"/>
                <a:cs typeface="Times New Roman"/>
              </a:rPr>
              <a:t> </a:t>
            </a:r>
            <a:r>
              <a:rPr lang="en-US" sz="1600" spc="-13" dirty="0">
                <a:latin typeface="Times New Roman"/>
                <a:cs typeface="Times New Roman"/>
              </a:rPr>
              <a:t>deposits.</a:t>
            </a:r>
            <a:endParaRPr lang="en-US" sz="1600" dirty="0">
              <a:latin typeface="Times New Roman"/>
              <a:cs typeface="Times New Roman"/>
            </a:endParaRPr>
          </a:p>
          <a:p>
            <a:pPr marL="302071" marR="6528" indent="-285750">
              <a:lnSpc>
                <a:spcPct val="131300"/>
              </a:lnSpc>
              <a:spcBef>
                <a:spcPts val="129"/>
              </a:spcBef>
              <a:buFont typeface="Arial" panose="020B0604020202020204" pitchFamily="34" charset="0"/>
              <a:buChar char="•"/>
            </a:pPr>
            <a:r>
              <a:rPr lang="en-US" sz="1600" dirty="0">
                <a:latin typeface="Times New Roman"/>
                <a:cs typeface="Times New Roman"/>
              </a:rPr>
              <a:t>The</a:t>
            </a:r>
            <a:r>
              <a:rPr lang="en-US" sz="1600" spc="353" dirty="0">
                <a:latin typeface="Times New Roman"/>
                <a:cs typeface="Times New Roman"/>
              </a:rPr>
              <a:t> </a:t>
            </a:r>
            <a:r>
              <a:rPr lang="en-US" sz="1600" dirty="0">
                <a:latin typeface="Times New Roman"/>
                <a:cs typeface="Times New Roman"/>
              </a:rPr>
              <a:t>applicant</a:t>
            </a:r>
            <a:r>
              <a:rPr lang="en-US" sz="1600" spc="353" dirty="0">
                <a:latin typeface="Times New Roman"/>
                <a:cs typeface="Times New Roman"/>
              </a:rPr>
              <a:t> </a:t>
            </a:r>
            <a:r>
              <a:rPr lang="en-US" sz="1600" dirty="0">
                <a:latin typeface="Times New Roman"/>
                <a:cs typeface="Times New Roman"/>
              </a:rPr>
              <a:t>entity</a:t>
            </a:r>
            <a:r>
              <a:rPr lang="en-US" sz="1600" spc="353" dirty="0">
                <a:latin typeface="Times New Roman"/>
                <a:cs typeface="Times New Roman"/>
              </a:rPr>
              <a:t> </a:t>
            </a:r>
            <a:r>
              <a:rPr lang="en-US" sz="1600" dirty="0">
                <a:latin typeface="Times New Roman"/>
                <a:cs typeface="Times New Roman"/>
              </a:rPr>
              <a:t>and/or</a:t>
            </a:r>
            <a:r>
              <a:rPr lang="en-US" sz="1600" spc="359" dirty="0">
                <a:latin typeface="Times New Roman"/>
                <a:cs typeface="Times New Roman"/>
              </a:rPr>
              <a:t> </a:t>
            </a:r>
            <a:r>
              <a:rPr lang="en-US" sz="1600" dirty="0">
                <a:latin typeface="Times New Roman"/>
                <a:cs typeface="Times New Roman"/>
              </a:rPr>
              <a:t>its</a:t>
            </a:r>
            <a:r>
              <a:rPr lang="en-US" sz="1600" spc="353" dirty="0">
                <a:latin typeface="Times New Roman"/>
                <a:cs typeface="Times New Roman"/>
              </a:rPr>
              <a:t> </a:t>
            </a:r>
            <a:r>
              <a:rPr lang="en-US" sz="1600" dirty="0">
                <a:latin typeface="Times New Roman"/>
                <a:cs typeface="Times New Roman"/>
              </a:rPr>
              <a:t>promoters</a:t>
            </a:r>
            <a:r>
              <a:rPr lang="en-US" sz="1600" spc="353" dirty="0">
                <a:latin typeface="Times New Roman"/>
                <a:cs typeface="Times New Roman"/>
              </a:rPr>
              <a:t> </a:t>
            </a:r>
            <a:r>
              <a:rPr lang="en-US" sz="1600" dirty="0">
                <a:latin typeface="Times New Roman"/>
                <a:cs typeface="Times New Roman"/>
              </a:rPr>
              <a:t>shall</a:t>
            </a:r>
            <a:r>
              <a:rPr lang="en-US" sz="1600" spc="353" dirty="0">
                <a:latin typeface="Times New Roman"/>
                <a:cs typeface="Times New Roman"/>
              </a:rPr>
              <a:t> </a:t>
            </a:r>
            <a:r>
              <a:rPr lang="en-US" sz="1600" spc="-32" dirty="0">
                <a:latin typeface="Times New Roman"/>
                <a:cs typeface="Times New Roman"/>
              </a:rPr>
              <a:t>be </a:t>
            </a:r>
            <a:r>
              <a:rPr lang="en-US" sz="1600" spc="-13" dirty="0">
                <a:latin typeface="Times New Roman"/>
                <a:cs typeface="Times New Roman"/>
              </a:rPr>
              <a:t>from</a:t>
            </a:r>
            <a:r>
              <a:rPr lang="en-US" sz="1600" spc="-38" dirty="0">
                <a:latin typeface="Times New Roman"/>
                <a:cs typeface="Times New Roman"/>
              </a:rPr>
              <a:t> </a:t>
            </a:r>
            <a:r>
              <a:rPr lang="en-US" sz="1600" dirty="0">
                <a:latin typeface="Times New Roman"/>
                <a:cs typeface="Times New Roman"/>
              </a:rPr>
              <a:t>a</a:t>
            </a:r>
            <a:r>
              <a:rPr lang="en-US" sz="1600" spc="-32" dirty="0">
                <a:latin typeface="Times New Roman"/>
                <a:cs typeface="Times New Roman"/>
              </a:rPr>
              <a:t> </a:t>
            </a:r>
            <a:r>
              <a:rPr lang="en-US" sz="1600" spc="-103" dirty="0">
                <a:latin typeface="Times New Roman"/>
                <a:cs typeface="Times New Roman"/>
              </a:rPr>
              <a:t>FATF-</a:t>
            </a:r>
            <a:r>
              <a:rPr lang="en-US" sz="1600" dirty="0">
                <a:latin typeface="Times New Roman"/>
                <a:cs typeface="Times New Roman"/>
              </a:rPr>
              <a:t>compliant</a:t>
            </a:r>
            <a:r>
              <a:rPr lang="en-US" sz="1600" spc="-32" dirty="0">
                <a:latin typeface="Times New Roman"/>
                <a:cs typeface="Times New Roman"/>
              </a:rPr>
              <a:t> </a:t>
            </a:r>
            <a:r>
              <a:rPr lang="en-US" sz="1600" spc="-13" dirty="0">
                <a:latin typeface="Times New Roman"/>
                <a:cs typeface="Times New Roman"/>
              </a:rPr>
              <a:t>jurisdiction.</a:t>
            </a:r>
            <a:endParaRPr lang="en-US" sz="1600" dirty="0">
              <a:latin typeface="Times New Roman"/>
              <a:cs typeface="Times New Roman"/>
            </a:endParaRPr>
          </a:p>
          <a:p>
            <a:pPr marL="302071" marR="6528" indent="-285750">
              <a:lnSpc>
                <a:spcPct val="131300"/>
              </a:lnSpc>
              <a:spcBef>
                <a:spcPts val="129"/>
              </a:spcBef>
              <a:buFont typeface="Arial" panose="020B0604020202020204" pitchFamily="34" charset="0"/>
              <a:buChar char="•"/>
            </a:pPr>
            <a:r>
              <a:rPr lang="en-US" sz="1600" dirty="0">
                <a:latin typeface="Times New Roman"/>
                <a:cs typeface="Times New Roman"/>
              </a:rPr>
              <a:t>If</a:t>
            </a:r>
            <a:r>
              <a:rPr lang="en-US" sz="1600" spc="173" dirty="0">
                <a:latin typeface="Times New Roman"/>
                <a:cs typeface="Times New Roman"/>
              </a:rPr>
              <a:t> </a:t>
            </a:r>
            <a:r>
              <a:rPr lang="en-US" sz="1600" dirty="0">
                <a:latin typeface="Times New Roman"/>
                <a:cs typeface="Times New Roman"/>
              </a:rPr>
              <a:t>an</a:t>
            </a:r>
            <a:r>
              <a:rPr lang="en-US" sz="1600" spc="173" dirty="0">
                <a:latin typeface="Times New Roman"/>
                <a:cs typeface="Times New Roman"/>
              </a:rPr>
              <a:t> </a:t>
            </a:r>
            <a:r>
              <a:rPr lang="en-US" sz="1600" dirty="0">
                <a:latin typeface="Times New Roman"/>
                <a:cs typeface="Times New Roman"/>
              </a:rPr>
              <a:t>investing</a:t>
            </a:r>
            <a:r>
              <a:rPr lang="en-US" sz="1600" spc="180" dirty="0">
                <a:latin typeface="Times New Roman"/>
                <a:cs typeface="Times New Roman"/>
              </a:rPr>
              <a:t> </a:t>
            </a:r>
            <a:r>
              <a:rPr lang="en-US" sz="1600" dirty="0">
                <a:latin typeface="Times New Roman"/>
                <a:cs typeface="Times New Roman"/>
              </a:rPr>
              <a:t>entity</a:t>
            </a:r>
            <a:r>
              <a:rPr lang="en-US" sz="1600" spc="173" dirty="0">
                <a:latin typeface="Times New Roman"/>
                <a:cs typeface="Times New Roman"/>
              </a:rPr>
              <a:t> </a:t>
            </a:r>
            <a:r>
              <a:rPr lang="en-US" sz="1600" dirty="0">
                <a:latin typeface="Times New Roman"/>
                <a:cs typeface="Times New Roman"/>
              </a:rPr>
              <a:t>in</a:t>
            </a:r>
            <a:r>
              <a:rPr lang="en-US" sz="1600" spc="180" dirty="0">
                <a:latin typeface="Times New Roman"/>
                <a:cs typeface="Times New Roman"/>
              </a:rPr>
              <a:t> </a:t>
            </a:r>
            <a:r>
              <a:rPr lang="en-US" sz="1600" dirty="0">
                <a:latin typeface="Times New Roman"/>
                <a:cs typeface="Times New Roman"/>
              </a:rPr>
              <a:t>an</a:t>
            </a:r>
            <a:r>
              <a:rPr lang="en-US" sz="1600" spc="173" dirty="0">
                <a:latin typeface="Times New Roman"/>
                <a:cs typeface="Times New Roman"/>
              </a:rPr>
              <a:t> </a:t>
            </a:r>
            <a:r>
              <a:rPr lang="en-US" sz="1600" spc="-13" dirty="0">
                <a:latin typeface="Times New Roman"/>
                <a:cs typeface="Times New Roman"/>
              </a:rPr>
              <a:t>FC/FU</a:t>
            </a:r>
            <a:r>
              <a:rPr lang="en-US" sz="1600" spc="180" dirty="0">
                <a:latin typeface="Times New Roman"/>
                <a:cs typeface="Times New Roman"/>
              </a:rPr>
              <a:t> </a:t>
            </a:r>
            <a:r>
              <a:rPr lang="en-US" sz="1600" dirty="0">
                <a:latin typeface="Times New Roman"/>
                <a:cs typeface="Times New Roman"/>
              </a:rPr>
              <a:t>is</a:t>
            </a:r>
            <a:r>
              <a:rPr lang="en-US" sz="1600" spc="173" dirty="0">
                <a:latin typeface="Times New Roman"/>
                <a:cs typeface="Times New Roman"/>
              </a:rPr>
              <a:t> </a:t>
            </a:r>
            <a:r>
              <a:rPr lang="en-US" sz="1600" dirty="0">
                <a:latin typeface="Times New Roman"/>
                <a:cs typeface="Times New Roman"/>
              </a:rPr>
              <a:t>carrying</a:t>
            </a:r>
            <a:r>
              <a:rPr lang="en-US" sz="1600" spc="180" dirty="0">
                <a:latin typeface="Times New Roman"/>
                <a:cs typeface="Times New Roman"/>
              </a:rPr>
              <a:t> </a:t>
            </a:r>
            <a:r>
              <a:rPr lang="en-US" sz="1600" dirty="0">
                <a:latin typeface="Times New Roman"/>
                <a:cs typeface="Times New Roman"/>
              </a:rPr>
              <a:t>out</a:t>
            </a:r>
            <a:r>
              <a:rPr lang="en-US" sz="1600" spc="173" dirty="0">
                <a:latin typeface="Times New Roman"/>
                <a:cs typeface="Times New Roman"/>
              </a:rPr>
              <a:t> </a:t>
            </a:r>
            <a:r>
              <a:rPr lang="en-US" sz="1600" spc="-64" dirty="0">
                <a:latin typeface="Times New Roman"/>
                <a:cs typeface="Times New Roman"/>
              </a:rPr>
              <a:t>a</a:t>
            </a:r>
            <a:r>
              <a:rPr lang="en-US" sz="1600" dirty="0">
                <a:latin typeface="Times New Roman"/>
                <a:cs typeface="Times New Roman"/>
              </a:rPr>
              <a:t> regulated</a:t>
            </a:r>
            <a:r>
              <a:rPr lang="en-US" sz="1600" spc="45" dirty="0">
                <a:latin typeface="Times New Roman"/>
                <a:cs typeface="Times New Roman"/>
              </a:rPr>
              <a:t> </a:t>
            </a:r>
            <a:r>
              <a:rPr lang="en-US" sz="1600" dirty="0">
                <a:latin typeface="Times New Roman"/>
                <a:cs typeface="Times New Roman"/>
              </a:rPr>
              <a:t>financial</a:t>
            </a:r>
            <a:r>
              <a:rPr lang="en-US" sz="1600" spc="52" dirty="0">
                <a:latin typeface="Times New Roman"/>
                <a:cs typeface="Times New Roman"/>
              </a:rPr>
              <a:t> </a:t>
            </a:r>
            <a:r>
              <a:rPr lang="en-US" sz="1600" dirty="0">
                <a:latin typeface="Times New Roman"/>
                <a:cs typeface="Times New Roman"/>
              </a:rPr>
              <a:t>activity</a:t>
            </a:r>
            <a:r>
              <a:rPr lang="en-US" sz="1600" spc="52" dirty="0">
                <a:latin typeface="Times New Roman"/>
                <a:cs typeface="Times New Roman"/>
              </a:rPr>
              <a:t> </a:t>
            </a:r>
            <a:r>
              <a:rPr lang="en-US" sz="1600" dirty="0">
                <a:latin typeface="Times New Roman"/>
                <a:cs typeface="Times New Roman"/>
              </a:rPr>
              <a:t>in</a:t>
            </a:r>
            <a:r>
              <a:rPr lang="en-US" sz="1600" spc="52" dirty="0">
                <a:latin typeface="Times New Roman"/>
                <a:cs typeface="Times New Roman"/>
              </a:rPr>
              <a:t> </a:t>
            </a:r>
            <a:r>
              <a:rPr lang="en-US" sz="1600" dirty="0">
                <a:latin typeface="Times New Roman"/>
                <a:cs typeface="Times New Roman"/>
              </a:rPr>
              <a:t>its</a:t>
            </a:r>
            <a:r>
              <a:rPr lang="en-US" sz="1600" spc="52" dirty="0">
                <a:latin typeface="Times New Roman"/>
                <a:cs typeface="Times New Roman"/>
              </a:rPr>
              <a:t> </a:t>
            </a:r>
            <a:r>
              <a:rPr lang="en-US" sz="1600" dirty="0">
                <a:latin typeface="Times New Roman"/>
                <a:cs typeface="Times New Roman"/>
              </a:rPr>
              <a:t>home</a:t>
            </a:r>
            <a:r>
              <a:rPr lang="en-US" sz="1600" spc="52" dirty="0">
                <a:latin typeface="Times New Roman"/>
                <a:cs typeface="Times New Roman"/>
              </a:rPr>
              <a:t> </a:t>
            </a:r>
            <a:r>
              <a:rPr lang="en-US" sz="1600" dirty="0">
                <a:latin typeface="Times New Roman"/>
                <a:cs typeface="Times New Roman"/>
              </a:rPr>
              <a:t>jurisdiction,</a:t>
            </a:r>
            <a:r>
              <a:rPr lang="en-US" sz="1600" spc="52" dirty="0">
                <a:latin typeface="Times New Roman"/>
                <a:cs typeface="Times New Roman"/>
              </a:rPr>
              <a:t> </a:t>
            </a:r>
            <a:r>
              <a:rPr lang="en-US" sz="1600" spc="-32" dirty="0">
                <a:latin typeface="Times New Roman"/>
                <a:cs typeface="Times New Roman"/>
              </a:rPr>
              <a:t>it </a:t>
            </a:r>
            <a:r>
              <a:rPr lang="en-US" sz="1600" dirty="0">
                <a:latin typeface="Times New Roman"/>
                <a:cs typeface="Times New Roman"/>
              </a:rPr>
              <a:t>shall</a:t>
            </a:r>
            <a:r>
              <a:rPr lang="en-US" sz="1600" spc="135" dirty="0">
                <a:latin typeface="Times New Roman"/>
                <a:cs typeface="Times New Roman"/>
              </a:rPr>
              <a:t> </a:t>
            </a:r>
            <a:r>
              <a:rPr lang="en-US" sz="1600" dirty="0">
                <a:latin typeface="Times New Roman"/>
                <a:cs typeface="Times New Roman"/>
              </a:rPr>
              <a:t>obtain</a:t>
            </a:r>
            <a:r>
              <a:rPr lang="en-US" sz="1600" spc="142" dirty="0">
                <a:latin typeface="Times New Roman"/>
                <a:cs typeface="Times New Roman"/>
              </a:rPr>
              <a:t> </a:t>
            </a:r>
            <a:r>
              <a:rPr lang="en-US" sz="1600" dirty="0">
                <a:latin typeface="Times New Roman"/>
                <a:cs typeface="Times New Roman"/>
              </a:rPr>
              <a:t>a</a:t>
            </a:r>
            <a:r>
              <a:rPr lang="en-US" sz="1600" spc="142" dirty="0">
                <a:latin typeface="Times New Roman"/>
                <a:cs typeface="Times New Roman"/>
              </a:rPr>
              <a:t> </a:t>
            </a:r>
            <a:r>
              <a:rPr lang="en-US" sz="1600" dirty="0">
                <a:latin typeface="Times New Roman"/>
                <a:cs typeface="Times New Roman"/>
              </a:rPr>
              <a:t>no-objection</a:t>
            </a:r>
            <a:r>
              <a:rPr lang="en-US" sz="1600" spc="142" dirty="0">
                <a:latin typeface="Times New Roman"/>
                <a:cs typeface="Times New Roman"/>
              </a:rPr>
              <a:t> </a:t>
            </a:r>
            <a:r>
              <a:rPr lang="en-US" sz="1600" dirty="0">
                <a:latin typeface="Times New Roman"/>
                <a:cs typeface="Times New Roman"/>
              </a:rPr>
              <a:t>certificate</a:t>
            </a:r>
            <a:r>
              <a:rPr lang="en-US" sz="1600" spc="142" dirty="0">
                <a:latin typeface="Times New Roman"/>
                <a:cs typeface="Times New Roman"/>
              </a:rPr>
              <a:t> </a:t>
            </a:r>
            <a:r>
              <a:rPr lang="en-US" sz="1600" dirty="0">
                <a:latin typeface="Times New Roman"/>
                <a:cs typeface="Times New Roman"/>
              </a:rPr>
              <a:t>from</a:t>
            </a:r>
            <a:r>
              <a:rPr lang="en-US" sz="1600" spc="142" dirty="0">
                <a:latin typeface="Times New Roman"/>
                <a:cs typeface="Times New Roman"/>
              </a:rPr>
              <a:t> </a:t>
            </a:r>
            <a:r>
              <a:rPr lang="en-US" sz="1600" dirty="0">
                <a:latin typeface="Times New Roman"/>
                <a:cs typeface="Times New Roman"/>
              </a:rPr>
              <a:t>its</a:t>
            </a:r>
            <a:r>
              <a:rPr lang="en-US" sz="1600" spc="142" dirty="0">
                <a:latin typeface="Times New Roman"/>
                <a:cs typeface="Times New Roman"/>
              </a:rPr>
              <a:t> </a:t>
            </a:r>
            <a:r>
              <a:rPr lang="en-US" sz="1600" spc="-25" dirty="0">
                <a:latin typeface="Times New Roman"/>
                <a:cs typeface="Times New Roman"/>
              </a:rPr>
              <a:t>home </a:t>
            </a:r>
            <a:r>
              <a:rPr lang="en-US" sz="1600" dirty="0">
                <a:latin typeface="Times New Roman"/>
                <a:cs typeface="Times New Roman"/>
              </a:rPr>
              <a:t>country</a:t>
            </a:r>
            <a:r>
              <a:rPr lang="en-US" sz="1600" spc="192" dirty="0">
                <a:latin typeface="Times New Roman"/>
                <a:cs typeface="Times New Roman"/>
              </a:rPr>
              <a:t> </a:t>
            </a:r>
            <a:r>
              <a:rPr lang="en-US" sz="1600" dirty="0">
                <a:latin typeface="Times New Roman"/>
                <a:cs typeface="Times New Roman"/>
              </a:rPr>
              <a:t>regulator</a:t>
            </a:r>
            <a:r>
              <a:rPr lang="en-US" sz="1600" spc="199" dirty="0">
                <a:latin typeface="Times New Roman"/>
                <a:cs typeface="Times New Roman"/>
              </a:rPr>
              <a:t> </a:t>
            </a:r>
            <a:r>
              <a:rPr lang="en-US" sz="1600" dirty="0">
                <a:latin typeface="Times New Roman"/>
                <a:cs typeface="Times New Roman"/>
              </a:rPr>
              <a:t>for</a:t>
            </a:r>
            <a:r>
              <a:rPr lang="en-US" sz="1600" spc="192" dirty="0">
                <a:latin typeface="Times New Roman"/>
                <a:cs typeface="Times New Roman"/>
              </a:rPr>
              <a:t> </a:t>
            </a:r>
            <a:r>
              <a:rPr lang="en-US" sz="1600" dirty="0">
                <a:latin typeface="Times New Roman"/>
                <a:cs typeface="Times New Roman"/>
              </a:rPr>
              <a:t>setting</a:t>
            </a:r>
            <a:r>
              <a:rPr lang="en-US" sz="1600" spc="192" dirty="0">
                <a:latin typeface="Times New Roman"/>
                <a:cs typeface="Times New Roman"/>
              </a:rPr>
              <a:t> </a:t>
            </a:r>
            <a:r>
              <a:rPr lang="en-US" sz="1600" dirty="0">
                <a:latin typeface="Times New Roman"/>
                <a:cs typeface="Times New Roman"/>
              </a:rPr>
              <a:t>up</a:t>
            </a:r>
            <a:r>
              <a:rPr lang="en-US" sz="1600" spc="199" dirty="0">
                <a:latin typeface="Times New Roman"/>
                <a:cs typeface="Times New Roman"/>
              </a:rPr>
              <a:t> </a:t>
            </a:r>
            <a:r>
              <a:rPr lang="en-US" sz="1600" dirty="0">
                <a:latin typeface="Times New Roman"/>
                <a:cs typeface="Times New Roman"/>
              </a:rPr>
              <a:t>an</a:t>
            </a:r>
            <a:r>
              <a:rPr lang="en-US" sz="1600" spc="192" dirty="0">
                <a:latin typeface="Times New Roman"/>
                <a:cs typeface="Times New Roman"/>
              </a:rPr>
              <a:t> </a:t>
            </a:r>
            <a:r>
              <a:rPr lang="en-US" sz="1600" dirty="0">
                <a:latin typeface="Times New Roman"/>
                <a:cs typeface="Times New Roman"/>
              </a:rPr>
              <a:t>FC/</a:t>
            </a:r>
            <a:r>
              <a:rPr lang="en-US" sz="1600" spc="199" dirty="0">
                <a:latin typeface="Times New Roman"/>
                <a:cs typeface="Times New Roman"/>
              </a:rPr>
              <a:t> </a:t>
            </a:r>
            <a:r>
              <a:rPr lang="en-US" sz="1600" dirty="0">
                <a:latin typeface="Times New Roman"/>
                <a:cs typeface="Times New Roman"/>
              </a:rPr>
              <a:t>FU</a:t>
            </a:r>
            <a:r>
              <a:rPr lang="en-US" sz="1600" spc="192" dirty="0">
                <a:latin typeface="Times New Roman"/>
                <a:cs typeface="Times New Roman"/>
              </a:rPr>
              <a:t> </a:t>
            </a:r>
            <a:r>
              <a:rPr lang="en-US" sz="1600" dirty="0">
                <a:latin typeface="Times New Roman"/>
                <a:cs typeface="Times New Roman"/>
              </a:rPr>
              <a:t>in</a:t>
            </a:r>
            <a:r>
              <a:rPr lang="en-US" sz="1600" spc="199" dirty="0">
                <a:latin typeface="Times New Roman"/>
                <a:cs typeface="Times New Roman"/>
              </a:rPr>
              <a:t> </a:t>
            </a:r>
            <a:r>
              <a:rPr lang="en-US" sz="1600" spc="-38" dirty="0">
                <a:latin typeface="Times New Roman"/>
                <a:cs typeface="Times New Roman"/>
              </a:rPr>
              <a:t>GIFT </a:t>
            </a:r>
            <a:r>
              <a:rPr lang="en-US" sz="1600" spc="-13" dirty="0">
                <a:latin typeface="Times New Roman"/>
                <a:cs typeface="Times New Roman"/>
              </a:rPr>
              <a:t>IFSC.</a:t>
            </a:r>
            <a:endParaRPr lang="en-US" sz="1600" dirty="0">
              <a:latin typeface="Times New Roman"/>
              <a:cs typeface="Times New Roman"/>
            </a:endParaRPr>
          </a:p>
          <a:p>
            <a:pPr marL="302071" marR="6528" indent="-285750">
              <a:lnSpc>
                <a:spcPct val="131300"/>
              </a:lnSpc>
              <a:spcBef>
                <a:spcPts val="129"/>
              </a:spcBef>
              <a:buFont typeface="Arial" panose="020B0604020202020204" pitchFamily="34" charset="0"/>
              <a:buChar char="•"/>
            </a:pPr>
            <a:r>
              <a:rPr lang="en-US" sz="1600" dirty="0">
                <a:latin typeface="Times New Roman"/>
                <a:cs typeface="Times New Roman"/>
              </a:rPr>
              <a:t>FC/Parent</a:t>
            </a:r>
            <a:r>
              <a:rPr lang="en-US" sz="1600" spc="244" dirty="0">
                <a:latin typeface="Times New Roman"/>
                <a:cs typeface="Times New Roman"/>
              </a:rPr>
              <a:t> </a:t>
            </a:r>
            <a:r>
              <a:rPr lang="en-US" sz="1600" dirty="0">
                <a:latin typeface="Times New Roman"/>
                <a:cs typeface="Times New Roman"/>
              </a:rPr>
              <a:t>of</a:t>
            </a:r>
            <a:r>
              <a:rPr lang="en-US" sz="1600" spc="250" dirty="0">
                <a:latin typeface="Times New Roman"/>
                <a:cs typeface="Times New Roman"/>
              </a:rPr>
              <a:t> </a:t>
            </a:r>
            <a:r>
              <a:rPr lang="en-US" sz="1600" dirty="0">
                <a:latin typeface="Times New Roman"/>
                <a:cs typeface="Times New Roman"/>
              </a:rPr>
              <a:t>FU</a:t>
            </a:r>
            <a:r>
              <a:rPr lang="en-US" sz="1600" spc="250" dirty="0">
                <a:latin typeface="Times New Roman"/>
                <a:cs typeface="Times New Roman"/>
              </a:rPr>
              <a:t> </a:t>
            </a:r>
            <a:r>
              <a:rPr lang="en-US" sz="1600" dirty="0">
                <a:latin typeface="Times New Roman"/>
                <a:cs typeface="Times New Roman"/>
              </a:rPr>
              <a:t>to</a:t>
            </a:r>
            <a:r>
              <a:rPr lang="en-US" sz="1600" spc="244" dirty="0">
                <a:latin typeface="Times New Roman"/>
                <a:cs typeface="Times New Roman"/>
              </a:rPr>
              <a:t> </a:t>
            </a:r>
            <a:r>
              <a:rPr lang="en-US" sz="1600" dirty="0">
                <a:latin typeface="Times New Roman"/>
                <a:cs typeface="Times New Roman"/>
              </a:rPr>
              <a:t>maintain</a:t>
            </a:r>
            <a:r>
              <a:rPr lang="en-US" sz="1600" spc="250" dirty="0">
                <a:latin typeface="Times New Roman"/>
                <a:cs typeface="Times New Roman"/>
              </a:rPr>
              <a:t> </a:t>
            </a:r>
            <a:r>
              <a:rPr lang="en-US" sz="1600" dirty="0">
                <a:latin typeface="Times New Roman"/>
                <a:cs typeface="Times New Roman"/>
              </a:rPr>
              <a:t>a</a:t>
            </a:r>
            <a:r>
              <a:rPr lang="en-US" sz="1600" spc="250" dirty="0">
                <a:latin typeface="Times New Roman"/>
                <a:cs typeface="Times New Roman"/>
              </a:rPr>
              <a:t> </a:t>
            </a:r>
            <a:r>
              <a:rPr lang="en-US" sz="1600" dirty="0">
                <a:latin typeface="Times New Roman"/>
                <a:cs typeface="Times New Roman"/>
              </a:rPr>
              <a:t>minimum</a:t>
            </a:r>
            <a:r>
              <a:rPr lang="en-US" sz="1600" spc="250" dirty="0">
                <a:latin typeface="Times New Roman"/>
                <a:cs typeface="Times New Roman"/>
              </a:rPr>
              <a:t> </a:t>
            </a:r>
            <a:r>
              <a:rPr lang="en-US" sz="1600" spc="-25" dirty="0">
                <a:latin typeface="Times New Roman"/>
                <a:cs typeface="Times New Roman"/>
              </a:rPr>
              <a:t>owned </a:t>
            </a:r>
            <a:r>
              <a:rPr lang="en-US" sz="1600" dirty="0">
                <a:latin typeface="Times New Roman"/>
                <a:cs typeface="Times New Roman"/>
              </a:rPr>
              <a:t>fund</a:t>
            </a:r>
            <a:r>
              <a:rPr lang="en-US" sz="1600" spc="231" dirty="0">
                <a:latin typeface="Times New Roman"/>
                <a:cs typeface="Times New Roman"/>
              </a:rPr>
              <a:t>  </a:t>
            </a:r>
            <a:r>
              <a:rPr lang="en-US" sz="1600" dirty="0">
                <a:latin typeface="Times New Roman"/>
                <a:cs typeface="Times New Roman"/>
              </a:rPr>
              <a:t>depending</a:t>
            </a:r>
            <a:r>
              <a:rPr lang="en-US" sz="1600" spc="238" dirty="0">
                <a:latin typeface="Times New Roman"/>
                <a:cs typeface="Times New Roman"/>
              </a:rPr>
              <a:t>  </a:t>
            </a:r>
            <a:r>
              <a:rPr lang="en-US" sz="1600" dirty="0">
                <a:latin typeface="Times New Roman"/>
                <a:cs typeface="Times New Roman"/>
              </a:rPr>
              <a:t>on</a:t>
            </a:r>
            <a:r>
              <a:rPr lang="en-US" sz="1600" spc="238" dirty="0">
                <a:latin typeface="Times New Roman"/>
                <a:cs typeface="Times New Roman"/>
              </a:rPr>
              <a:t>  </a:t>
            </a:r>
            <a:r>
              <a:rPr lang="en-US" sz="1600" dirty="0">
                <a:latin typeface="Times New Roman"/>
                <a:cs typeface="Times New Roman"/>
              </a:rPr>
              <a:t>proposed</a:t>
            </a:r>
            <a:r>
              <a:rPr lang="en-US" sz="1600" spc="238" dirty="0">
                <a:latin typeface="Times New Roman"/>
                <a:cs typeface="Times New Roman"/>
              </a:rPr>
              <a:t>  </a:t>
            </a:r>
            <a:r>
              <a:rPr lang="en-US" sz="1600" dirty="0">
                <a:latin typeface="Times New Roman"/>
                <a:cs typeface="Times New Roman"/>
              </a:rPr>
              <a:t>activity</a:t>
            </a:r>
            <a:r>
              <a:rPr lang="en-US" sz="1600" spc="238" dirty="0">
                <a:latin typeface="Times New Roman"/>
                <a:cs typeface="Times New Roman"/>
              </a:rPr>
              <a:t>  </a:t>
            </a:r>
            <a:r>
              <a:rPr lang="en-US" sz="1600" dirty="0">
                <a:latin typeface="Times New Roman"/>
                <a:cs typeface="Times New Roman"/>
              </a:rPr>
              <a:t>to</a:t>
            </a:r>
            <a:r>
              <a:rPr lang="en-US" sz="1600" spc="238" dirty="0">
                <a:latin typeface="Times New Roman"/>
                <a:cs typeface="Times New Roman"/>
              </a:rPr>
              <a:t>  </a:t>
            </a:r>
            <a:r>
              <a:rPr lang="en-US" sz="1600" spc="-32" dirty="0">
                <a:latin typeface="Times New Roman"/>
                <a:cs typeface="Times New Roman"/>
              </a:rPr>
              <a:t>be </a:t>
            </a:r>
            <a:r>
              <a:rPr lang="en-US" sz="1600" dirty="0">
                <a:latin typeface="Times New Roman"/>
                <a:cs typeface="Times New Roman"/>
              </a:rPr>
              <a:t>undertaken</a:t>
            </a:r>
            <a:r>
              <a:rPr lang="en-US" sz="1600" spc="553" dirty="0">
                <a:latin typeface="Times New Roman"/>
                <a:cs typeface="Times New Roman"/>
              </a:rPr>
              <a:t> </a:t>
            </a:r>
            <a:r>
              <a:rPr lang="en-US" sz="1600" dirty="0">
                <a:latin typeface="Times New Roman"/>
                <a:cs typeface="Times New Roman"/>
              </a:rPr>
              <a:t>or</a:t>
            </a:r>
            <a:r>
              <a:rPr lang="en-US" sz="1600" spc="553" dirty="0">
                <a:latin typeface="Times New Roman"/>
                <a:cs typeface="Times New Roman"/>
              </a:rPr>
              <a:t> </a:t>
            </a:r>
            <a:r>
              <a:rPr lang="en-US" sz="1600" dirty="0">
                <a:latin typeface="Times New Roman"/>
                <a:cs typeface="Times New Roman"/>
              </a:rPr>
              <a:t>any</a:t>
            </a:r>
            <a:r>
              <a:rPr lang="en-US" sz="1600" spc="553" dirty="0">
                <a:latin typeface="Times New Roman"/>
                <a:cs typeface="Times New Roman"/>
              </a:rPr>
              <a:t> </a:t>
            </a:r>
            <a:r>
              <a:rPr lang="en-US" sz="1600" dirty="0">
                <a:latin typeface="Times New Roman"/>
                <a:cs typeface="Times New Roman"/>
              </a:rPr>
              <a:t>higher</a:t>
            </a:r>
            <a:r>
              <a:rPr lang="en-US" sz="1600" spc="553" dirty="0">
                <a:latin typeface="Times New Roman"/>
                <a:cs typeface="Times New Roman"/>
              </a:rPr>
              <a:t> </a:t>
            </a:r>
            <a:r>
              <a:rPr lang="en-US" sz="1600" dirty="0">
                <a:latin typeface="Times New Roman"/>
                <a:cs typeface="Times New Roman"/>
              </a:rPr>
              <a:t>amount</a:t>
            </a:r>
            <a:r>
              <a:rPr lang="en-US" sz="1600" spc="553" dirty="0">
                <a:latin typeface="Times New Roman"/>
                <a:cs typeface="Times New Roman"/>
              </a:rPr>
              <a:t> </a:t>
            </a:r>
            <a:r>
              <a:rPr lang="en-US" sz="1600" dirty="0">
                <a:latin typeface="Times New Roman"/>
                <a:cs typeface="Times New Roman"/>
              </a:rPr>
              <a:t>as</a:t>
            </a:r>
            <a:r>
              <a:rPr lang="en-US" sz="1600" spc="553" dirty="0">
                <a:latin typeface="Times New Roman"/>
                <a:cs typeface="Times New Roman"/>
              </a:rPr>
              <a:t> </a:t>
            </a:r>
            <a:r>
              <a:rPr lang="en-US" sz="1600" dirty="0">
                <a:latin typeface="Times New Roman"/>
                <a:cs typeface="Times New Roman"/>
              </a:rPr>
              <a:t>may</a:t>
            </a:r>
            <a:r>
              <a:rPr lang="en-US" sz="1600" spc="553" dirty="0">
                <a:latin typeface="Times New Roman"/>
                <a:cs typeface="Times New Roman"/>
              </a:rPr>
              <a:t> </a:t>
            </a:r>
            <a:r>
              <a:rPr lang="en-US" sz="1600" spc="-32" dirty="0">
                <a:latin typeface="Times New Roman"/>
                <a:cs typeface="Times New Roman"/>
              </a:rPr>
              <a:t>be </a:t>
            </a:r>
            <a:r>
              <a:rPr lang="en-US" sz="1600" spc="-25" dirty="0">
                <a:latin typeface="Times New Roman"/>
                <a:cs typeface="Times New Roman"/>
              </a:rPr>
              <a:t>specified</a:t>
            </a:r>
            <a:r>
              <a:rPr lang="en-US" sz="1600" spc="-32" dirty="0">
                <a:latin typeface="Times New Roman"/>
                <a:cs typeface="Times New Roman"/>
              </a:rPr>
              <a:t> by </a:t>
            </a:r>
            <a:r>
              <a:rPr lang="en-US" sz="1600" spc="-13" dirty="0">
                <a:latin typeface="Times New Roman"/>
                <a:cs typeface="Times New Roman"/>
              </a:rPr>
              <a:t>IFSCA.</a:t>
            </a:r>
            <a:endParaRPr lang="en-US" sz="1600" dirty="0">
              <a:latin typeface="Times New Roman"/>
              <a:cs typeface="Times New Roman"/>
            </a:endParaRPr>
          </a:p>
          <a:p>
            <a:pPr marL="302071" marR="6528" indent="-285750">
              <a:lnSpc>
                <a:spcPct val="131300"/>
              </a:lnSpc>
              <a:spcBef>
                <a:spcPts val="129"/>
              </a:spcBef>
              <a:buFont typeface="Arial" panose="020B0604020202020204" pitchFamily="34" charset="0"/>
              <a:buChar char="•"/>
            </a:pPr>
            <a:r>
              <a:rPr lang="en-US" sz="1600" dirty="0">
                <a:latin typeface="Times New Roman"/>
                <a:cs typeface="Times New Roman"/>
              </a:rPr>
              <a:t>Parent</a:t>
            </a:r>
            <a:r>
              <a:rPr lang="en-US" sz="1600" spc="488" dirty="0">
                <a:latin typeface="Times New Roman"/>
                <a:cs typeface="Times New Roman"/>
              </a:rPr>
              <a:t> </a:t>
            </a:r>
            <a:r>
              <a:rPr lang="en-US" sz="1600" dirty="0">
                <a:latin typeface="Times New Roman"/>
                <a:cs typeface="Times New Roman"/>
              </a:rPr>
              <a:t>of</a:t>
            </a:r>
            <a:r>
              <a:rPr lang="en-US" sz="1600" spc="495" dirty="0">
                <a:latin typeface="Times New Roman"/>
                <a:cs typeface="Times New Roman"/>
              </a:rPr>
              <a:t> </a:t>
            </a:r>
            <a:r>
              <a:rPr lang="en-US" sz="1600" dirty="0">
                <a:latin typeface="Times New Roman"/>
                <a:cs typeface="Times New Roman"/>
              </a:rPr>
              <a:t>FU</a:t>
            </a:r>
            <a:r>
              <a:rPr lang="en-US" sz="1600" spc="488" dirty="0">
                <a:latin typeface="Times New Roman"/>
                <a:cs typeface="Times New Roman"/>
              </a:rPr>
              <a:t> </a:t>
            </a:r>
            <a:r>
              <a:rPr lang="en-US" sz="1600" dirty="0">
                <a:latin typeface="Times New Roman"/>
                <a:cs typeface="Times New Roman"/>
              </a:rPr>
              <a:t>shall</a:t>
            </a:r>
            <a:r>
              <a:rPr lang="en-US" sz="1600" spc="495" dirty="0">
                <a:latin typeface="Times New Roman"/>
                <a:cs typeface="Times New Roman"/>
              </a:rPr>
              <a:t> </a:t>
            </a:r>
            <a:r>
              <a:rPr lang="en-US" sz="1600" dirty="0">
                <a:latin typeface="Times New Roman"/>
                <a:cs typeface="Times New Roman"/>
              </a:rPr>
              <a:t>provide</a:t>
            </a:r>
            <a:r>
              <a:rPr lang="en-US" sz="1600" spc="495" dirty="0">
                <a:latin typeface="Times New Roman"/>
                <a:cs typeface="Times New Roman"/>
              </a:rPr>
              <a:t> </a:t>
            </a:r>
            <a:r>
              <a:rPr lang="en-US" sz="1600" dirty="0">
                <a:latin typeface="Times New Roman"/>
                <a:cs typeface="Times New Roman"/>
              </a:rPr>
              <a:t>the</a:t>
            </a:r>
            <a:r>
              <a:rPr lang="en-US" sz="1600" spc="488" dirty="0">
                <a:latin typeface="Times New Roman"/>
                <a:cs typeface="Times New Roman"/>
              </a:rPr>
              <a:t> </a:t>
            </a:r>
            <a:r>
              <a:rPr lang="en-US" sz="1600" dirty="0">
                <a:latin typeface="Times New Roman"/>
                <a:cs typeface="Times New Roman"/>
              </a:rPr>
              <a:t>capital</a:t>
            </a:r>
            <a:r>
              <a:rPr lang="en-US" sz="1600" spc="495" dirty="0">
                <a:latin typeface="Times New Roman"/>
                <a:cs typeface="Times New Roman"/>
              </a:rPr>
              <a:t> </a:t>
            </a:r>
            <a:r>
              <a:rPr lang="en-US" sz="1600" dirty="0">
                <a:latin typeface="Times New Roman"/>
                <a:cs typeface="Times New Roman"/>
              </a:rPr>
              <a:t>on</a:t>
            </a:r>
            <a:r>
              <a:rPr lang="en-US" sz="1600" spc="488" dirty="0">
                <a:latin typeface="Times New Roman"/>
                <a:cs typeface="Times New Roman"/>
              </a:rPr>
              <a:t> </a:t>
            </a:r>
            <a:r>
              <a:rPr lang="en-US" sz="1600" spc="-32" dirty="0">
                <a:latin typeface="Times New Roman"/>
                <a:cs typeface="Times New Roman"/>
              </a:rPr>
              <a:t>an </a:t>
            </a:r>
            <a:r>
              <a:rPr lang="en-US" sz="1600" dirty="0">
                <a:latin typeface="Times New Roman"/>
                <a:cs typeface="Times New Roman"/>
              </a:rPr>
              <a:t>unimpaired</a:t>
            </a:r>
            <a:r>
              <a:rPr lang="en-US" sz="1600" spc="-25" dirty="0">
                <a:latin typeface="Times New Roman"/>
                <a:cs typeface="Times New Roman"/>
              </a:rPr>
              <a:t> </a:t>
            </a:r>
            <a:r>
              <a:rPr lang="en-US" sz="1600" spc="-13" dirty="0">
                <a:latin typeface="Times New Roman"/>
                <a:cs typeface="Times New Roman"/>
              </a:rPr>
              <a:t>basis</a:t>
            </a:r>
            <a:r>
              <a:rPr lang="en-US" sz="1600" spc="-19" dirty="0">
                <a:latin typeface="Times New Roman"/>
                <a:cs typeface="Times New Roman"/>
              </a:rPr>
              <a:t> </a:t>
            </a:r>
            <a:r>
              <a:rPr lang="en-US" sz="1600" dirty="0">
                <a:latin typeface="Times New Roman"/>
                <a:cs typeface="Times New Roman"/>
              </a:rPr>
              <a:t>at</a:t>
            </a:r>
            <a:r>
              <a:rPr lang="en-US" sz="1600" spc="-19" dirty="0">
                <a:latin typeface="Times New Roman"/>
                <a:cs typeface="Times New Roman"/>
              </a:rPr>
              <a:t> </a:t>
            </a:r>
            <a:r>
              <a:rPr lang="en-US" sz="1600" spc="-13" dirty="0">
                <a:latin typeface="Times New Roman"/>
                <a:cs typeface="Times New Roman"/>
              </a:rPr>
              <a:t>all</a:t>
            </a:r>
            <a:r>
              <a:rPr lang="en-US" sz="1600" spc="-19" dirty="0">
                <a:latin typeface="Times New Roman"/>
                <a:cs typeface="Times New Roman"/>
              </a:rPr>
              <a:t> </a:t>
            </a:r>
            <a:r>
              <a:rPr lang="en-US" sz="1600" spc="-13" dirty="0">
                <a:latin typeface="Times New Roman"/>
                <a:cs typeface="Times New Roman"/>
              </a:rPr>
              <a:t>times.</a:t>
            </a:r>
            <a:endParaRPr lang="en-US" sz="1600" dirty="0">
              <a:latin typeface="Times New Roman"/>
              <a:cs typeface="Times New Roman"/>
            </a:endParaRPr>
          </a:p>
        </p:txBody>
      </p:sp>
      <p:sp>
        <p:nvSpPr>
          <p:cNvPr id="22" name="object 22">
            <a:extLst>
              <a:ext uri="{FF2B5EF4-FFF2-40B4-BE49-F238E27FC236}">
                <a16:creationId xmlns:a16="http://schemas.microsoft.com/office/drawing/2014/main" id="{C45103F5-9CC1-A4C4-D616-EFF1E381E4C7}"/>
              </a:ext>
            </a:extLst>
          </p:cNvPr>
          <p:cNvSpPr txBox="1"/>
          <p:nvPr/>
        </p:nvSpPr>
        <p:spPr>
          <a:xfrm>
            <a:off x="891128" y="2800974"/>
            <a:ext cx="4796711" cy="385812"/>
          </a:xfrm>
          <a:prstGeom prst="rect">
            <a:avLst/>
          </a:prstGeom>
        </p:spPr>
        <p:txBody>
          <a:bodyPr vert="horz" wrap="square" lIns="0" tIns="16321" rIns="0" bIns="0" rtlCol="0">
            <a:spAutoFit/>
          </a:bodyPr>
          <a:lstStyle/>
          <a:p>
            <a:pPr marL="16321">
              <a:spcBef>
                <a:spcPts val="129"/>
              </a:spcBef>
            </a:pPr>
            <a:r>
              <a:rPr sz="2400" b="1" spc="-13" dirty="0">
                <a:solidFill>
                  <a:srgbClr val="EB8B00"/>
                </a:solidFill>
                <a:latin typeface="Times New Roman"/>
                <a:cs typeface="Times New Roman"/>
              </a:rPr>
              <a:t>Registration</a:t>
            </a:r>
            <a:r>
              <a:rPr sz="2400" b="1" spc="-103" dirty="0">
                <a:solidFill>
                  <a:srgbClr val="EB8B00"/>
                </a:solidFill>
                <a:latin typeface="Times New Roman"/>
                <a:cs typeface="Times New Roman"/>
              </a:rPr>
              <a:t> </a:t>
            </a:r>
            <a:r>
              <a:rPr sz="2400" b="1" spc="-13" dirty="0">
                <a:solidFill>
                  <a:srgbClr val="EB8B00"/>
                </a:solidFill>
                <a:latin typeface="Times New Roman"/>
                <a:cs typeface="Times New Roman"/>
              </a:rPr>
              <a:t>requirements</a:t>
            </a:r>
            <a:endParaRPr sz="2400" dirty="0">
              <a:latin typeface="Times New Roman"/>
              <a:cs typeface="Times New Roman"/>
            </a:endParaRPr>
          </a:p>
        </p:txBody>
      </p:sp>
    </p:spTree>
    <p:extLst>
      <p:ext uri="{BB962C8B-B14F-4D97-AF65-F5344CB8AC3E}">
        <p14:creationId xmlns:p14="http://schemas.microsoft.com/office/powerpoint/2010/main" val="426149443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14"/>
          <p:cNvSpPr txBox="1"/>
          <p:nvPr/>
        </p:nvSpPr>
        <p:spPr>
          <a:xfrm>
            <a:off x="915646" y="955606"/>
            <a:ext cx="10360709" cy="603179"/>
          </a:xfrm>
          <a:prstGeom prst="rect">
            <a:avLst/>
          </a:prstGeom>
        </p:spPr>
        <p:txBody>
          <a:bodyPr vert="horz" wrap="square" lIns="0" tIns="16321" rIns="0" bIns="0" rtlCol="0">
            <a:spAutoFit/>
          </a:bodyPr>
          <a:lstStyle/>
          <a:p>
            <a:pPr marL="16321" marR="6528">
              <a:lnSpc>
                <a:spcPct val="125000"/>
              </a:lnSpc>
              <a:spcBef>
                <a:spcPts val="129"/>
              </a:spcBef>
            </a:pPr>
            <a:r>
              <a:rPr sz="1600" spc="-212" dirty="0">
                <a:latin typeface="Times New Roman"/>
                <a:cs typeface="Times New Roman"/>
              </a:rPr>
              <a:t>A</a:t>
            </a:r>
            <a:r>
              <a:rPr sz="1600" spc="-32" dirty="0">
                <a:latin typeface="Times New Roman"/>
                <a:cs typeface="Times New Roman"/>
              </a:rPr>
              <a:t> </a:t>
            </a:r>
            <a:r>
              <a:rPr sz="1600" spc="-13" dirty="0">
                <a:latin typeface="Times New Roman"/>
                <a:cs typeface="Times New Roman"/>
              </a:rPr>
              <a:t>Finance</a:t>
            </a:r>
            <a:r>
              <a:rPr sz="1600" spc="-25" dirty="0">
                <a:latin typeface="Times New Roman"/>
                <a:cs typeface="Times New Roman"/>
              </a:rPr>
              <a:t> </a:t>
            </a:r>
            <a:r>
              <a:rPr sz="1600" spc="-13" dirty="0">
                <a:latin typeface="Times New Roman"/>
                <a:cs typeface="Times New Roman"/>
              </a:rPr>
              <a:t>Company</a:t>
            </a:r>
            <a:r>
              <a:rPr sz="1600" spc="-32" dirty="0">
                <a:latin typeface="Times New Roman"/>
                <a:cs typeface="Times New Roman"/>
              </a:rPr>
              <a:t> </a:t>
            </a:r>
            <a:r>
              <a:rPr sz="1600" dirty="0">
                <a:latin typeface="Times New Roman"/>
                <a:cs typeface="Times New Roman"/>
              </a:rPr>
              <a:t>or</a:t>
            </a:r>
            <a:r>
              <a:rPr sz="1600" spc="-25" dirty="0">
                <a:latin typeface="Times New Roman"/>
                <a:cs typeface="Times New Roman"/>
              </a:rPr>
              <a:t> </a:t>
            </a:r>
            <a:r>
              <a:rPr sz="1600" dirty="0">
                <a:latin typeface="Times New Roman"/>
                <a:cs typeface="Times New Roman"/>
              </a:rPr>
              <a:t>a</a:t>
            </a:r>
            <a:r>
              <a:rPr sz="1600" spc="-32" dirty="0">
                <a:latin typeface="Times New Roman"/>
                <a:cs typeface="Times New Roman"/>
              </a:rPr>
              <a:t> </a:t>
            </a:r>
            <a:r>
              <a:rPr sz="1600" spc="-13" dirty="0">
                <a:latin typeface="Times New Roman"/>
                <a:cs typeface="Times New Roman"/>
              </a:rPr>
              <a:t>Finance</a:t>
            </a:r>
            <a:r>
              <a:rPr sz="1600" spc="-25" dirty="0">
                <a:latin typeface="Times New Roman"/>
                <a:cs typeface="Times New Roman"/>
              </a:rPr>
              <a:t> </a:t>
            </a:r>
            <a:r>
              <a:rPr sz="1600" spc="-13" dirty="0">
                <a:latin typeface="Times New Roman"/>
                <a:cs typeface="Times New Roman"/>
              </a:rPr>
              <a:t>Unit,</a:t>
            </a:r>
            <a:r>
              <a:rPr sz="1600" spc="-32" dirty="0">
                <a:latin typeface="Times New Roman"/>
                <a:cs typeface="Times New Roman"/>
              </a:rPr>
              <a:t> </a:t>
            </a:r>
            <a:r>
              <a:rPr sz="1600" dirty="0">
                <a:latin typeface="Times New Roman"/>
                <a:cs typeface="Times New Roman"/>
              </a:rPr>
              <a:t>as</a:t>
            </a:r>
            <a:r>
              <a:rPr sz="1600" spc="-25" dirty="0">
                <a:latin typeface="Times New Roman"/>
                <a:cs typeface="Times New Roman"/>
              </a:rPr>
              <a:t> </a:t>
            </a:r>
            <a:r>
              <a:rPr sz="1600" dirty="0">
                <a:latin typeface="Times New Roman"/>
                <a:cs typeface="Times New Roman"/>
              </a:rPr>
              <a:t>the</a:t>
            </a:r>
            <a:r>
              <a:rPr sz="1600" spc="-25" dirty="0">
                <a:latin typeface="Times New Roman"/>
                <a:cs typeface="Times New Roman"/>
              </a:rPr>
              <a:t> case</a:t>
            </a:r>
            <a:r>
              <a:rPr sz="1600" spc="-32" dirty="0">
                <a:latin typeface="Times New Roman"/>
                <a:cs typeface="Times New Roman"/>
              </a:rPr>
              <a:t> </a:t>
            </a:r>
            <a:r>
              <a:rPr sz="1600" spc="-13" dirty="0">
                <a:latin typeface="Times New Roman"/>
                <a:cs typeface="Times New Roman"/>
              </a:rPr>
              <a:t>may</a:t>
            </a:r>
            <a:r>
              <a:rPr sz="1600" spc="-25" dirty="0">
                <a:latin typeface="Times New Roman"/>
                <a:cs typeface="Times New Roman"/>
              </a:rPr>
              <a:t> be,</a:t>
            </a:r>
            <a:r>
              <a:rPr sz="1600" spc="-32" dirty="0">
                <a:latin typeface="Times New Roman"/>
                <a:cs typeface="Times New Roman"/>
              </a:rPr>
              <a:t> </a:t>
            </a:r>
            <a:r>
              <a:rPr sz="1600" spc="-13" dirty="0">
                <a:latin typeface="Times New Roman"/>
                <a:cs typeface="Times New Roman"/>
              </a:rPr>
              <a:t>may</a:t>
            </a:r>
            <a:r>
              <a:rPr sz="1600" spc="-25" dirty="0">
                <a:latin typeface="Times New Roman"/>
                <a:cs typeface="Times New Roman"/>
              </a:rPr>
              <a:t> </a:t>
            </a:r>
            <a:r>
              <a:rPr sz="1600" dirty="0">
                <a:latin typeface="Times New Roman"/>
                <a:cs typeface="Times New Roman"/>
              </a:rPr>
              <a:t>undertake</a:t>
            </a:r>
            <a:r>
              <a:rPr sz="1600" spc="-32" dirty="0">
                <a:latin typeface="Times New Roman"/>
                <a:cs typeface="Times New Roman"/>
              </a:rPr>
              <a:t> </a:t>
            </a:r>
            <a:r>
              <a:rPr sz="1600" dirty="0">
                <a:latin typeface="Times New Roman"/>
                <a:cs typeface="Times New Roman"/>
              </a:rPr>
              <a:t>the</a:t>
            </a:r>
            <a:r>
              <a:rPr sz="1600" spc="-25" dirty="0">
                <a:latin typeface="Times New Roman"/>
                <a:cs typeface="Times New Roman"/>
              </a:rPr>
              <a:t> following</a:t>
            </a:r>
            <a:r>
              <a:rPr sz="1600" spc="-32" dirty="0">
                <a:latin typeface="Times New Roman"/>
                <a:cs typeface="Times New Roman"/>
              </a:rPr>
              <a:t> </a:t>
            </a:r>
            <a:r>
              <a:rPr sz="1600" dirty="0">
                <a:latin typeface="Times New Roman"/>
                <a:cs typeface="Times New Roman"/>
              </a:rPr>
              <a:t>permitted</a:t>
            </a:r>
            <a:r>
              <a:rPr sz="1600" spc="-25" dirty="0">
                <a:latin typeface="Times New Roman"/>
                <a:cs typeface="Times New Roman"/>
              </a:rPr>
              <a:t> core </a:t>
            </a:r>
            <a:r>
              <a:rPr sz="1600" dirty="0">
                <a:latin typeface="Times New Roman"/>
                <a:cs typeface="Times New Roman"/>
              </a:rPr>
              <a:t>and</a:t>
            </a:r>
            <a:r>
              <a:rPr sz="1600" spc="-32" dirty="0">
                <a:latin typeface="Times New Roman"/>
                <a:cs typeface="Times New Roman"/>
              </a:rPr>
              <a:t> </a:t>
            </a:r>
            <a:r>
              <a:rPr sz="1600" dirty="0">
                <a:latin typeface="Times New Roman"/>
                <a:cs typeface="Times New Roman"/>
              </a:rPr>
              <a:t>non-</a:t>
            </a:r>
            <a:r>
              <a:rPr sz="1600" spc="-25" dirty="0">
                <a:latin typeface="Times New Roman"/>
                <a:cs typeface="Times New Roman"/>
              </a:rPr>
              <a:t>core </a:t>
            </a:r>
            <a:r>
              <a:rPr sz="1600" spc="-13" dirty="0">
                <a:latin typeface="Times New Roman"/>
                <a:cs typeface="Times New Roman"/>
              </a:rPr>
              <a:t>activities, subject</a:t>
            </a:r>
            <a:r>
              <a:rPr sz="1600" spc="-32" dirty="0">
                <a:latin typeface="Times New Roman"/>
                <a:cs typeface="Times New Roman"/>
              </a:rPr>
              <a:t> </a:t>
            </a:r>
            <a:r>
              <a:rPr sz="1600" dirty="0">
                <a:latin typeface="Times New Roman"/>
                <a:cs typeface="Times New Roman"/>
              </a:rPr>
              <a:t>to</a:t>
            </a:r>
            <a:r>
              <a:rPr sz="1600" spc="-25" dirty="0">
                <a:latin typeface="Times New Roman"/>
                <a:cs typeface="Times New Roman"/>
              </a:rPr>
              <a:t> </a:t>
            </a:r>
            <a:r>
              <a:rPr sz="1600" spc="-13" dirty="0">
                <a:latin typeface="Times New Roman"/>
                <a:cs typeface="Times New Roman"/>
              </a:rPr>
              <a:t>compliance</a:t>
            </a:r>
            <a:r>
              <a:rPr sz="1600" spc="-25" dirty="0">
                <a:latin typeface="Times New Roman"/>
                <a:cs typeface="Times New Roman"/>
              </a:rPr>
              <a:t> </a:t>
            </a:r>
            <a:r>
              <a:rPr sz="1600" dirty="0">
                <a:latin typeface="Times New Roman"/>
                <a:cs typeface="Times New Roman"/>
              </a:rPr>
              <a:t>with</a:t>
            </a:r>
            <a:r>
              <a:rPr sz="1600" spc="-32" dirty="0">
                <a:latin typeface="Times New Roman"/>
                <a:cs typeface="Times New Roman"/>
              </a:rPr>
              <a:t> </a:t>
            </a:r>
            <a:r>
              <a:rPr sz="1600" dirty="0">
                <a:latin typeface="Times New Roman"/>
                <a:cs typeface="Times New Roman"/>
              </a:rPr>
              <a:t>such</a:t>
            </a:r>
            <a:r>
              <a:rPr sz="1600" spc="-25" dirty="0">
                <a:latin typeface="Times New Roman"/>
                <a:cs typeface="Times New Roman"/>
              </a:rPr>
              <a:t> </a:t>
            </a:r>
            <a:r>
              <a:rPr sz="1600" dirty="0">
                <a:latin typeface="Times New Roman"/>
                <a:cs typeface="Times New Roman"/>
              </a:rPr>
              <a:t>terms</a:t>
            </a:r>
            <a:r>
              <a:rPr sz="1600" spc="-25" dirty="0">
                <a:latin typeface="Times New Roman"/>
                <a:cs typeface="Times New Roman"/>
              </a:rPr>
              <a:t> </a:t>
            </a:r>
            <a:r>
              <a:rPr sz="1600" dirty="0">
                <a:latin typeface="Times New Roman"/>
                <a:cs typeface="Times New Roman"/>
              </a:rPr>
              <a:t>and</a:t>
            </a:r>
            <a:r>
              <a:rPr sz="1600" spc="-32" dirty="0">
                <a:latin typeface="Times New Roman"/>
                <a:cs typeface="Times New Roman"/>
              </a:rPr>
              <a:t> </a:t>
            </a:r>
            <a:r>
              <a:rPr sz="1600" dirty="0">
                <a:latin typeface="Times New Roman"/>
                <a:cs typeface="Times New Roman"/>
              </a:rPr>
              <a:t>conditions</a:t>
            </a:r>
            <a:r>
              <a:rPr sz="1600" spc="-25" dirty="0">
                <a:latin typeface="Times New Roman"/>
                <a:cs typeface="Times New Roman"/>
              </a:rPr>
              <a:t> </a:t>
            </a:r>
            <a:r>
              <a:rPr sz="1600" dirty="0">
                <a:latin typeface="Times New Roman"/>
                <a:cs typeface="Times New Roman"/>
              </a:rPr>
              <a:t>or</a:t>
            </a:r>
            <a:r>
              <a:rPr sz="1600" spc="-25" dirty="0">
                <a:latin typeface="Times New Roman"/>
                <a:cs typeface="Times New Roman"/>
              </a:rPr>
              <a:t> </a:t>
            </a:r>
            <a:r>
              <a:rPr sz="1600" spc="-13" dirty="0">
                <a:latin typeface="Times New Roman"/>
                <a:cs typeface="Times New Roman"/>
              </a:rPr>
              <a:t>guidelines</a:t>
            </a:r>
            <a:r>
              <a:rPr sz="1600" spc="-32" dirty="0">
                <a:latin typeface="Times New Roman"/>
                <a:cs typeface="Times New Roman"/>
              </a:rPr>
              <a:t> </a:t>
            </a:r>
            <a:r>
              <a:rPr sz="1600" dirty="0">
                <a:latin typeface="Times New Roman"/>
                <a:cs typeface="Times New Roman"/>
              </a:rPr>
              <a:t>as</a:t>
            </a:r>
            <a:r>
              <a:rPr sz="1600" spc="-25" dirty="0">
                <a:latin typeface="Times New Roman"/>
                <a:cs typeface="Times New Roman"/>
              </a:rPr>
              <a:t> </a:t>
            </a:r>
            <a:r>
              <a:rPr sz="1600" spc="-13" dirty="0">
                <a:latin typeface="Times New Roman"/>
                <a:cs typeface="Times New Roman"/>
              </a:rPr>
              <a:t>may</a:t>
            </a:r>
            <a:r>
              <a:rPr sz="1600" spc="-25" dirty="0">
                <a:latin typeface="Times New Roman"/>
                <a:cs typeface="Times New Roman"/>
              </a:rPr>
              <a:t> </a:t>
            </a:r>
            <a:r>
              <a:rPr sz="1600" spc="-13" dirty="0">
                <a:latin typeface="Times New Roman"/>
                <a:cs typeface="Times New Roman"/>
              </a:rPr>
              <a:t>be</a:t>
            </a:r>
            <a:r>
              <a:rPr sz="1600" spc="-32" dirty="0">
                <a:latin typeface="Times New Roman"/>
                <a:cs typeface="Times New Roman"/>
              </a:rPr>
              <a:t> </a:t>
            </a:r>
            <a:r>
              <a:rPr sz="1600" spc="-25" dirty="0">
                <a:latin typeface="Times New Roman"/>
                <a:cs typeface="Times New Roman"/>
              </a:rPr>
              <a:t>specified </a:t>
            </a:r>
            <a:r>
              <a:rPr sz="1600" spc="-32" dirty="0">
                <a:latin typeface="Times New Roman"/>
                <a:cs typeface="Times New Roman"/>
              </a:rPr>
              <a:t>by</a:t>
            </a:r>
            <a:r>
              <a:rPr sz="1600" spc="-25" dirty="0">
                <a:latin typeface="Times New Roman"/>
                <a:cs typeface="Times New Roman"/>
              </a:rPr>
              <a:t> </a:t>
            </a:r>
            <a:r>
              <a:rPr sz="1600" dirty="0">
                <a:latin typeface="Times New Roman"/>
                <a:cs typeface="Times New Roman"/>
              </a:rPr>
              <a:t>the</a:t>
            </a:r>
            <a:r>
              <a:rPr sz="1600" spc="-32" dirty="0">
                <a:latin typeface="Times New Roman"/>
                <a:cs typeface="Times New Roman"/>
              </a:rPr>
              <a:t> </a:t>
            </a:r>
            <a:r>
              <a:rPr sz="1600" spc="-13" dirty="0">
                <a:latin typeface="Times New Roman"/>
                <a:cs typeface="Times New Roman"/>
              </a:rPr>
              <a:t>Authority.</a:t>
            </a:r>
            <a:endParaRPr sz="1600" dirty="0">
              <a:latin typeface="Times New Roman"/>
              <a:cs typeface="Times New Roman"/>
            </a:endParaRPr>
          </a:p>
        </p:txBody>
      </p:sp>
      <p:sp>
        <p:nvSpPr>
          <p:cNvPr id="15" name="object 15"/>
          <p:cNvSpPr txBox="1"/>
          <p:nvPr/>
        </p:nvSpPr>
        <p:spPr>
          <a:xfrm>
            <a:off x="1039147" y="334166"/>
            <a:ext cx="7064947" cy="397864"/>
          </a:xfrm>
          <a:prstGeom prst="rect">
            <a:avLst/>
          </a:prstGeom>
        </p:spPr>
        <p:txBody>
          <a:bodyPr vert="horz" wrap="square" lIns="0" tIns="22033" rIns="0" bIns="0" rtlCol="0">
            <a:spAutoFit/>
          </a:bodyPr>
          <a:lstStyle/>
          <a:p>
            <a:pPr marL="16321">
              <a:spcBef>
                <a:spcPts val="173"/>
              </a:spcBef>
            </a:pPr>
            <a:r>
              <a:rPr lang="en-IN" sz="2441" b="1" dirty="0">
                <a:solidFill>
                  <a:srgbClr val="113475"/>
                </a:solidFill>
                <a:latin typeface="Times New Roman"/>
                <a:cs typeface="Times New Roman"/>
              </a:rPr>
              <a:t>Finance companies - </a:t>
            </a:r>
            <a:r>
              <a:rPr sz="2441" b="1" dirty="0">
                <a:solidFill>
                  <a:srgbClr val="113475"/>
                </a:solidFill>
                <a:latin typeface="Times New Roman"/>
                <a:cs typeface="Times New Roman"/>
              </a:rPr>
              <a:t>Permissible</a:t>
            </a:r>
            <a:r>
              <a:rPr sz="2441" b="1" spc="83" dirty="0">
                <a:solidFill>
                  <a:srgbClr val="113475"/>
                </a:solidFill>
                <a:latin typeface="Times New Roman"/>
                <a:cs typeface="Times New Roman"/>
              </a:rPr>
              <a:t> </a:t>
            </a:r>
            <a:r>
              <a:rPr sz="2441" b="1" spc="-13" dirty="0">
                <a:solidFill>
                  <a:srgbClr val="113475"/>
                </a:solidFill>
                <a:latin typeface="Times New Roman"/>
                <a:cs typeface="Times New Roman"/>
              </a:rPr>
              <a:t>Activities</a:t>
            </a:r>
            <a:endParaRPr sz="2441" dirty="0">
              <a:latin typeface="Times New Roman"/>
              <a:cs typeface="Times New Roman"/>
            </a:endParaRPr>
          </a:p>
        </p:txBody>
      </p:sp>
      <p:sp>
        <p:nvSpPr>
          <p:cNvPr id="16" name="object 16"/>
          <p:cNvSpPr txBox="1"/>
          <p:nvPr/>
        </p:nvSpPr>
        <p:spPr>
          <a:xfrm>
            <a:off x="6574087" y="1671891"/>
            <a:ext cx="4795031" cy="452311"/>
          </a:xfrm>
          <a:prstGeom prst="rect">
            <a:avLst/>
          </a:prstGeom>
        </p:spPr>
        <p:txBody>
          <a:bodyPr vert="horz" wrap="square" lIns="0" tIns="21217" rIns="0" bIns="0" rtlCol="0">
            <a:spAutoFit/>
          </a:bodyPr>
          <a:lstStyle/>
          <a:p>
            <a:pPr marL="16321">
              <a:spcBef>
                <a:spcPts val="167"/>
              </a:spcBef>
            </a:pPr>
            <a:r>
              <a:rPr sz="2800" b="1" dirty="0">
                <a:solidFill>
                  <a:srgbClr val="EB8B00"/>
                </a:solidFill>
                <a:latin typeface="Times New Roman"/>
                <a:cs typeface="Times New Roman"/>
              </a:rPr>
              <a:t>Permitted</a:t>
            </a:r>
            <a:r>
              <a:rPr sz="2000" b="1" spc="-32" dirty="0">
                <a:solidFill>
                  <a:srgbClr val="EB8B00"/>
                </a:solidFill>
                <a:latin typeface="Times New Roman"/>
                <a:cs typeface="Times New Roman"/>
              </a:rPr>
              <a:t> </a:t>
            </a:r>
            <a:r>
              <a:rPr sz="2800" b="1" spc="64" dirty="0">
                <a:solidFill>
                  <a:srgbClr val="EB8B00"/>
                </a:solidFill>
                <a:latin typeface="Times New Roman"/>
                <a:cs typeface="Times New Roman"/>
              </a:rPr>
              <a:t>non-</a:t>
            </a:r>
            <a:r>
              <a:rPr sz="2800" b="1" dirty="0">
                <a:solidFill>
                  <a:srgbClr val="EB8B00"/>
                </a:solidFill>
                <a:latin typeface="Times New Roman"/>
                <a:cs typeface="Times New Roman"/>
              </a:rPr>
              <a:t>core</a:t>
            </a:r>
            <a:r>
              <a:rPr sz="2800" b="1" spc="-32" dirty="0">
                <a:solidFill>
                  <a:srgbClr val="EB8B00"/>
                </a:solidFill>
                <a:latin typeface="Times New Roman"/>
                <a:cs typeface="Times New Roman"/>
              </a:rPr>
              <a:t> </a:t>
            </a:r>
            <a:r>
              <a:rPr sz="2800" b="1" spc="-13" dirty="0">
                <a:solidFill>
                  <a:srgbClr val="EB8B00"/>
                </a:solidFill>
                <a:latin typeface="Times New Roman"/>
                <a:cs typeface="Times New Roman"/>
              </a:rPr>
              <a:t>activities</a:t>
            </a:r>
            <a:endParaRPr sz="2000" dirty="0">
              <a:latin typeface="Times New Roman"/>
              <a:cs typeface="Times New Roman"/>
            </a:endParaRPr>
          </a:p>
        </p:txBody>
      </p:sp>
      <p:sp>
        <p:nvSpPr>
          <p:cNvPr id="26" name="object 26"/>
          <p:cNvSpPr txBox="1"/>
          <p:nvPr/>
        </p:nvSpPr>
        <p:spPr>
          <a:xfrm>
            <a:off x="6555640" y="2143697"/>
            <a:ext cx="5156462" cy="4566444"/>
          </a:xfrm>
          <a:prstGeom prst="rect">
            <a:avLst/>
          </a:prstGeom>
        </p:spPr>
        <p:txBody>
          <a:bodyPr vert="horz" wrap="square" lIns="0" tIns="16321" rIns="0" bIns="0" rtlCol="0">
            <a:spAutoFit/>
          </a:bodyPr>
          <a:lstStyle/>
          <a:p>
            <a:pPr marL="302071" marR="1776601" indent="-285750" algn="just">
              <a:spcBef>
                <a:spcPts val="129"/>
              </a:spcBef>
              <a:buFont typeface="Arial" panose="020B0604020202020204" pitchFamily="34" charset="0"/>
              <a:buChar char="•"/>
            </a:pPr>
            <a:r>
              <a:rPr sz="1400" dirty="0">
                <a:latin typeface="Times New Roman"/>
                <a:cs typeface="Times New Roman"/>
              </a:rPr>
              <a:t>Merchant</a:t>
            </a:r>
            <a:r>
              <a:rPr sz="1400" spc="-32" dirty="0">
                <a:latin typeface="Times New Roman"/>
                <a:cs typeface="Times New Roman"/>
              </a:rPr>
              <a:t> Banking</a:t>
            </a:r>
            <a:r>
              <a:rPr sz="1400" spc="-13" dirty="0">
                <a:latin typeface="Times New Roman"/>
                <a:cs typeface="Times New Roman"/>
              </a:rPr>
              <a:t> </a:t>
            </a:r>
            <a:endParaRPr lang="en-US" sz="1400" spc="-13" dirty="0">
              <a:latin typeface="Times New Roman"/>
              <a:cs typeface="Times New Roman"/>
            </a:endParaRPr>
          </a:p>
          <a:p>
            <a:pPr marL="302071" marR="1776601" indent="-285750" algn="just">
              <a:spcBef>
                <a:spcPts val="129"/>
              </a:spcBef>
              <a:buFont typeface="Arial" panose="020B0604020202020204" pitchFamily="34" charset="0"/>
              <a:buChar char="•"/>
            </a:pPr>
            <a:r>
              <a:rPr sz="1400" spc="-13" dirty="0">
                <a:latin typeface="Times New Roman"/>
                <a:cs typeface="Times New Roman"/>
              </a:rPr>
              <a:t>Authori</a:t>
            </a:r>
            <a:r>
              <a:rPr lang="en-US" sz="1400" spc="-13" dirty="0">
                <a:latin typeface="Times New Roman"/>
                <a:cs typeface="Times New Roman"/>
              </a:rPr>
              <a:t>z</a:t>
            </a:r>
            <a:r>
              <a:rPr sz="1400" spc="-13" dirty="0">
                <a:latin typeface="Times New Roman"/>
                <a:cs typeface="Times New Roman"/>
              </a:rPr>
              <a:t>ed</a:t>
            </a:r>
            <a:r>
              <a:rPr sz="1400" spc="-45" dirty="0">
                <a:latin typeface="Times New Roman"/>
                <a:cs typeface="Times New Roman"/>
              </a:rPr>
              <a:t> </a:t>
            </a:r>
            <a:r>
              <a:rPr sz="1400" spc="-13" dirty="0">
                <a:latin typeface="Times New Roman"/>
                <a:cs typeface="Times New Roman"/>
              </a:rPr>
              <a:t>person</a:t>
            </a:r>
            <a:endParaRPr sz="1400" dirty="0">
              <a:latin typeface="Times New Roman"/>
              <a:cs typeface="Times New Roman"/>
            </a:endParaRPr>
          </a:p>
          <a:p>
            <a:pPr marL="302071" marR="882180" indent="-285750" algn="just">
              <a:buFont typeface="Arial" panose="020B0604020202020204" pitchFamily="34" charset="0"/>
              <a:buChar char="•"/>
            </a:pPr>
            <a:r>
              <a:rPr sz="1400" spc="-13" dirty="0">
                <a:latin typeface="Times New Roman"/>
                <a:cs typeface="Times New Roman"/>
              </a:rPr>
              <a:t>Registrar</a:t>
            </a:r>
            <a:r>
              <a:rPr sz="1400" spc="-38" dirty="0">
                <a:latin typeface="Times New Roman"/>
                <a:cs typeface="Times New Roman"/>
              </a:rPr>
              <a:t> </a:t>
            </a:r>
            <a:r>
              <a:rPr sz="1400" dirty="0">
                <a:latin typeface="Times New Roman"/>
                <a:cs typeface="Times New Roman"/>
              </a:rPr>
              <a:t>and</a:t>
            </a:r>
            <a:r>
              <a:rPr sz="1400" spc="-32" dirty="0">
                <a:latin typeface="Times New Roman"/>
                <a:cs typeface="Times New Roman"/>
              </a:rPr>
              <a:t> </a:t>
            </a:r>
            <a:r>
              <a:rPr sz="1400" spc="-13" dirty="0">
                <a:latin typeface="Times New Roman"/>
                <a:cs typeface="Times New Roman"/>
              </a:rPr>
              <a:t>Share</a:t>
            </a:r>
            <a:r>
              <a:rPr sz="1400" spc="-38" dirty="0">
                <a:latin typeface="Times New Roman"/>
                <a:cs typeface="Times New Roman"/>
              </a:rPr>
              <a:t> </a:t>
            </a:r>
            <a:r>
              <a:rPr sz="1400" spc="-13" dirty="0">
                <a:latin typeface="Times New Roman"/>
                <a:cs typeface="Times New Roman"/>
              </a:rPr>
              <a:t>Transfer</a:t>
            </a:r>
            <a:r>
              <a:rPr sz="1400" spc="-32" dirty="0">
                <a:latin typeface="Times New Roman"/>
                <a:cs typeface="Times New Roman"/>
              </a:rPr>
              <a:t> Agent</a:t>
            </a:r>
            <a:endParaRPr lang="en-US" sz="1400" spc="-32" dirty="0">
              <a:latin typeface="Times New Roman"/>
              <a:cs typeface="Times New Roman"/>
            </a:endParaRPr>
          </a:p>
          <a:p>
            <a:pPr marL="302071" marR="882180" indent="-285750" algn="just">
              <a:buFont typeface="Arial" panose="020B0604020202020204" pitchFamily="34" charset="0"/>
              <a:buChar char="•"/>
            </a:pPr>
            <a:r>
              <a:rPr sz="1400" dirty="0">
                <a:latin typeface="Times New Roman"/>
                <a:cs typeface="Times New Roman"/>
              </a:rPr>
              <a:t>Trusteeship</a:t>
            </a:r>
            <a:r>
              <a:rPr sz="1400" spc="-71" dirty="0">
                <a:latin typeface="Times New Roman"/>
                <a:cs typeface="Times New Roman"/>
              </a:rPr>
              <a:t> </a:t>
            </a:r>
            <a:r>
              <a:rPr sz="1400" spc="-13" dirty="0">
                <a:latin typeface="Times New Roman"/>
                <a:cs typeface="Times New Roman"/>
              </a:rPr>
              <a:t>services</a:t>
            </a:r>
            <a:endParaRPr sz="1400" dirty="0">
              <a:latin typeface="Times New Roman"/>
              <a:cs typeface="Times New Roman"/>
            </a:endParaRPr>
          </a:p>
          <a:p>
            <a:pPr marL="302071" marR="1095992" indent="-285750" algn="just">
              <a:buFont typeface="Arial" panose="020B0604020202020204" pitchFamily="34" charset="0"/>
              <a:buChar char="•"/>
            </a:pPr>
            <a:r>
              <a:rPr sz="1400" dirty="0">
                <a:latin typeface="Times New Roman"/>
                <a:cs typeface="Times New Roman"/>
              </a:rPr>
              <a:t>Investment</a:t>
            </a:r>
            <a:r>
              <a:rPr sz="1400" spc="13" dirty="0">
                <a:latin typeface="Times New Roman"/>
                <a:cs typeface="Times New Roman"/>
              </a:rPr>
              <a:t> </a:t>
            </a:r>
            <a:r>
              <a:rPr sz="1400" spc="-45" dirty="0">
                <a:latin typeface="Times New Roman"/>
                <a:cs typeface="Times New Roman"/>
              </a:rPr>
              <a:t>Advisory</a:t>
            </a:r>
            <a:r>
              <a:rPr sz="1400" spc="13" dirty="0">
                <a:latin typeface="Times New Roman"/>
                <a:cs typeface="Times New Roman"/>
              </a:rPr>
              <a:t> </a:t>
            </a:r>
            <a:r>
              <a:rPr sz="1400" spc="-13" dirty="0">
                <a:latin typeface="Times New Roman"/>
                <a:cs typeface="Times New Roman"/>
              </a:rPr>
              <a:t>services</a:t>
            </a:r>
            <a:endParaRPr lang="en-US" sz="1400" spc="-13" dirty="0">
              <a:latin typeface="Times New Roman"/>
              <a:cs typeface="Times New Roman"/>
            </a:endParaRPr>
          </a:p>
          <a:p>
            <a:pPr marL="302071" marR="1095992" indent="-285750" algn="just">
              <a:buFont typeface="Arial" panose="020B0604020202020204" pitchFamily="34" charset="0"/>
              <a:buChar char="•"/>
            </a:pPr>
            <a:r>
              <a:rPr sz="1400" spc="-25" dirty="0">
                <a:latin typeface="Times New Roman"/>
                <a:cs typeface="Times New Roman"/>
              </a:rPr>
              <a:t>Portfolio</a:t>
            </a:r>
            <a:r>
              <a:rPr sz="1400" spc="-6" dirty="0">
                <a:latin typeface="Times New Roman"/>
                <a:cs typeface="Times New Roman"/>
              </a:rPr>
              <a:t> </a:t>
            </a:r>
            <a:r>
              <a:rPr sz="1400" dirty="0">
                <a:latin typeface="Times New Roman"/>
                <a:cs typeface="Times New Roman"/>
              </a:rPr>
              <a:t>Management</a:t>
            </a:r>
            <a:r>
              <a:rPr sz="1400" spc="-6" dirty="0">
                <a:latin typeface="Times New Roman"/>
                <a:cs typeface="Times New Roman"/>
              </a:rPr>
              <a:t> </a:t>
            </a:r>
            <a:r>
              <a:rPr sz="1400" spc="-13" dirty="0">
                <a:latin typeface="Times New Roman"/>
                <a:cs typeface="Times New Roman"/>
              </a:rPr>
              <a:t>services</a:t>
            </a:r>
            <a:endParaRPr sz="1400" dirty="0">
              <a:latin typeface="Times New Roman"/>
              <a:cs typeface="Times New Roman"/>
            </a:endParaRPr>
          </a:p>
          <a:p>
            <a:pPr marL="302071" marR="6528" indent="-285750" algn="just">
              <a:buFont typeface="Arial" panose="020B0604020202020204" pitchFamily="34" charset="0"/>
              <a:buChar char="•"/>
            </a:pPr>
            <a:r>
              <a:rPr sz="1400" dirty="0">
                <a:latin typeface="Times New Roman"/>
                <a:cs typeface="Times New Roman"/>
              </a:rPr>
              <a:t>Operating</a:t>
            </a:r>
            <a:r>
              <a:rPr sz="1400" spc="-25" dirty="0">
                <a:latin typeface="Times New Roman"/>
                <a:cs typeface="Times New Roman"/>
              </a:rPr>
              <a:t> </a:t>
            </a:r>
            <a:r>
              <a:rPr sz="1400" dirty="0">
                <a:latin typeface="Times New Roman"/>
                <a:cs typeface="Times New Roman"/>
              </a:rPr>
              <a:t>lease</a:t>
            </a:r>
            <a:r>
              <a:rPr sz="1400" spc="-19" dirty="0">
                <a:latin typeface="Times New Roman"/>
                <a:cs typeface="Times New Roman"/>
              </a:rPr>
              <a:t> </a:t>
            </a:r>
            <a:r>
              <a:rPr sz="1400" spc="-25" dirty="0">
                <a:latin typeface="Times New Roman"/>
                <a:cs typeface="Times New Roman"/>
              </a:rPr>
              <a:t>of</a:t>
            </a:r>
            <a:r>
              <a:rPr sz="1400" spc="-19" dirty="0">
                <a:latin typeface="Times New Roman"/>
                <a:cs typeface="Times New Roman"/>
              </a:rPr>
              <a:t> </a:t>
            </a:r>
            <a:r>
              <a:rPr sz="1400" dirty="0">
                <a:latin typeface="Times New Roman"/>
                <a:cs typeface="Times New Roman"/>
              </a:rPr>
              <a:t>any</a:t>
            </a:r>
            <a:r>
              <a:rPr sz="1400" spc="-19" dirty="0">
                <a:latin typeface="Times New Roman"/>
                <a:cs typeface="Times New Roman"/>
              </a:rPr>
              <a:t> </a:t>
            </a:r>
            <a:r>
              <a:rPr sz="1400" dirty="0">
                <a:latin typeface="Times New Roman"/>
                <a:cs typeface="Times New Roman"/>
              </a:rPr>
              <a:t>products,</a:t>
            </a:r>
            <a:r>
              <a:rPr sz="1400" spc="-19" dirty="0">
                <a:latin typeface="Times New Roman"/>
                <a:cs typeface="Times New Roman"/>
              </a:rPr>
              <a:t> </a:t>
            </a:r>
            <a:r>
              <a:rPr sz="1400" dirty="0">
                <a:latin typeface="Times New Roman"/>
                <a:cs typeface="Times New Roman"/>
              </a:rPr>
              <a:t>including</a:t>
            </a:r>
            <a:r>
              <a:rPr sz="1400" spc="-19" dirty="0">
                <a:latin typeface="Times New Roman"/>
                <a:cs typeface="Times New Roman"/>
              </a:rPr>
              <a:t> </a:t>
            </a:r>
            <a:r>
              <a:rPr sz="1400" spc="-13" dirty="0">
                <a:latin typeface="Times New Roman"/>
                <a:cs typeface="Times New Roman"/>
              </a:rPr>
              <a:t>aircraft lease,</a:t>
            </a:r>
            <a:r>
              <a:rPr sz="1400" spc="-19" dirty="0">
                <a:latin typeface="Times New Roman"/>
                <a:cs typeface="Times New Roman"/>
              </a:rPr>
              <a:t> </a:t>
            </a:r>
            <a:r>
              <a:rPr sz="1400" dirty="0">
                <a:latin typeface="Times New Roman"/>
                <a:cs typeface="Times New Roman"/>
              </a:rPr>
              <a:t>ship</a:t>
            </a:r>
            <a:r>
              <a:rPr sz="1400" spc="-13" dirty="0">
                <a:latin typeface="Times New Roman"/>
                <a:cs typeface="Times New Roman"/>
              </a:rPr>
              <a:t> </a:t>
            </a:r>
            <a:r>
              <a:rPr sz="1400" dirty="0">
                <a:latin typeface="Times New Roman"/>
                <a:cs typeface="Times New Roman"/>
              </a:rPr>
              <a:t>lease</a:t>
            </a:r>
            <a:r>
              <a:rPr sz="1400" spc="-13" dirty="0">
                <a:latin typeface="Times New Roman"/>
                <a:cs typeface="Times New Roman"/>
              </a:rPr>
              <a:t> </a:t>
            </a:r>
            <a:r>
              <a:rPr sz="1400" dirty="0">
                <a:latin typeface="Times New Roman"/>
                <a:cs typeface="Times New Roman"/>
              </a:rPr>
              <a:t>or</a:t>
            </a:r>
            <a:r>
              <a:rPr sz="1400" spc="-13" dirty="0">
                <a:latin typeface="Times New Roman"/>
                <a:cs typeface="Times New Roman"/>
              </a:rPr>
              <a:t> </a:t>
            </a:r>
            <a:r>
              <a:rPr sz="1400" dirty="0">
                <a:latin typeface="Times New Roman"/>
                <a:cs typeface="Times New Roman"/>
              </a:rPr>
              <a:t>any</a:t>
            </a:r>
            <a:r>
              <a:rPr sz="1400" spc="-19" dirty="0">
                <a:latin typeface="Times New Roman"/>
                <a:cs typeface="Times New Roman"/>
              </a:rPr>
              <a:t> </a:t>
            </a:r>
            <a:r>
              <a:rPr sz="1400" dirty="0">
                <a:latin typeface="Times New Roman"/>
                <a:cs typeface="Times New Roman"/>
              </a:rPr>
              <a:t>other</a:t>
            </a:r>
            <a:r>
              <a:rPr sz="1400" spc="-13" dirty="0">
                <a:latin typeface="Times New Roman"/>
                <a:cs typeface="Times New Roman"/>
              </a:rPr>
              <a:t> </a:t>
            </a:r>
            <a:r>
              <a:rPr sz="1400" dirty="0">
                <a:latin typeface="Times New Roman"/>
                <a:cs typeface="Times New Roman"/>
              </a:rPr>
              <a:t>equipment</a:t>
            </a:r>
            <a:r>
              <a:rPr sz="1400" spc="-13" dirty="0">
                <a:latin typeface="Times New Roman"/>
                <a:cs typeface="Times New Roman"/>
              </a:rPr>
              <a:t> </a:t>
            </a:r>
            <a:r>
              <a:rPr sz="1400" dirty="0">
                <a:latin typeface="Times New Roman"/>
                <a:cs typeface="Times New Roman"/>
              </a:rPr>
              <a:t>as</a:t>
            </a:r>
            <a:r>
              <a:rPr sz="1400" spc="-13" dirty="0">
                <a:latin typeface="Times New Roman"/>
                <a:cs typeface="Times New Roman"/>
              </a:rPr>
              <a:t> </a:t>
            </a:r>
            <a:r>
              <a:rPr sz="1400" dirty="0">
                <a:latin typeface="Times New Roman"/>
                <a:cs typeface="Times New Roman"/>
              </a:rPr>
              <a:t>may</a:t>
            </a:r>
            <a:r>
              <a:rPr sz="1400" spc="-19" dirty="0">
                <a:latin typeface="Times New Roman"/>
                <a:cs typeface="Times New Roman"/>
              </a:rPr>
              <a:t> </a:t>
            </a:r>
            <a:r>
              <a:rPr sz="1400" spc="-32" dirty="0">
                <a:latin typeface="Times New Roman"/>
                <a:cs typeface="Times New Roman"/>
              </a:rPr>
              <a:t>be</a:t>
            </a:r>
            <a:r>
              <a:rPr sz="1400" spc="643" dirty="0">
                <a:latin typeface="Times New Roman"/>
                <a:cs typeface="Times New Roman"/>
              </a:rPr>
              <a:t> </a:t>
            </a:r>
            <a:r>
              <a:rPr sz="1400" spc="-25" dirty="0">
                <a:latin typeface="Times New Roman"/>
                <a:cs typeface="Times New Roman"/>
              </a:rPr>
              <a:t>specified </a:t>
            </a:r>
            <a:r>
              <a:rPr sz="1400" spc="-32" dirty="0">
                <a:latin typeface="Times New Roman"/>
                <a:cs typeface="Times New Roman"/>
              </a:rPr>
              <a:t>by</a:t>
            </a:r>
            <a:r>
              <a:rPr sz="1400" spc="-25" dirty="0">
                <a:latin typeface="Times New Roman"/>
                <a:cs typeface="Times New Roman"/>
              </a:rPr>
              <a:t> </a:t>
            </a:r>
            <a:r>
              <a:rPr sz="1400" dirty="0">
                <a:latin typeface="Times New Roman"/>
                <a:cs typeface="Times New Roman"/>
              </a:rPr>
              <a:t>the</a:t>
            </a:r>
            <a:r>
              <a:rPr sz="1400" spc="-19" dirty="0">
                <a:latin typeface="Times New Roman"/>
                <a:cs typeface="Times New Roman"/>
              </a:rPr>
              <a:t> </a:t>
            </a:r>
            <a:r>
              <a:rPr sz="1400" spc="-13" dirty="0">
                <a:latin typeface="Times New Roman"/>
                <a:cs typeface="Times New Roman"/>
              </a:rPr>
              <a:t>Authority</a:t>
            </a:r>
            <a:r>
              <a:rPr sz="1400" spc="-25" dirty="0">
                <a:latin typeface="Times New Roman"/>
                <a:cs typeface="Times New Roman"/>
              </a:rPr>
              <a:t> </a:t>
            </a:r>
            <a:r>
              <a:rPr sz="1400" spc="-13" dirty="0">
                <a:latin typeface="Times New Roman"/>
                <a:cs typeface="Times New Roman"/>
              </a:rPr>
              <a:t>from</a:t>
            </a:r>
            <a:r>
              <a:rPr sz="1400" spc="-19" dirty="0">
                <a:latin typeface="Times New Roman"/>
                <a:cs typeface="Times New Roman"/>
              </a:rPr>
              <a:t> </a:t>
            </a:r>
            <a:r>
              <a:rPr sz="1400" dirty="0">
                <a:latin typeface="Times New Roman"/>
                <a:cs typeface="Times New Roman"/>
              </a:rPr>
              <a:t>time</a:t>
            </a:r>
            <a:r>
              <a:rPr sz="1400" spc="-25" dirty="0">
                <a:latin typeface="Times New Roman"/>
                <a:cs typeface="Times New Roman"/>
              </a:rPr>
              <a:t> </a:t>
            </a:r>
            <a:r>
              <a:rPr sz="1400" dirty="0">
                <a:latin typeface="Times New Roman"/>
                <a:cs typeface="Times New Roman"/>
              </a:rPr>
              <a:t>to</a:t>
            </a:r>
            <a:r>
              <a:rPr sz="1400" spc="-19" dirty="0">
                <a:latin typeface="Times New Roman"/>
                <a:cs typeface="Times New Roman"/>
              </a:rPr>
              <a:t> </a:t>
            </a:r>
            <a:r>
              <a:rPr sz="1400" spc="-25" dirty="0">
                <a:latin typeface="Times New Roman"/>
                <a:cs typeface="Times New Roman"/>
              </a:rPr>
              <a:t>time</a:t>
            </a:r>
            <a:r>
              <a:rPr lang="en-US" sz="1400" spc="-25" dirty="0">
                <a:latin typeface="Times New Roman"/>
                <a:cs typeface="Times New Roman"/>
              </a:rPr>
              <a:t>.</a:t>
            </a:r>
          </a:p>
          <a:p>
            <a:pPr marL="302071" marR="6528" indent="-285750" algn="just">
              <a:buFont typeface="Arial" panose="020B0604020202020204" pitchFamily="34" charset="0"/>
              <a:buChar char="•"/>
            </a:pPr>
            <a:r>
              <a:rPr sz="1400" dirty="0">
                <a:latin typeface="Times New Roman"/>
                <a:cs typeface="Times New Roman"/>
              </a:rPr>
              <a:t>International</a:t>
            </a:r>
            <a:r>
              <a:rPr sz="1400" spc="-13" dirty="0">
                <a:latin typeface="Times New Roman"/>
                <a:cs typeface="Times New Roman"/>
              </a:rPr>
              <a:t> Trade Financing</a:t>
            </a:r>
            <a:r>
              <a:rPr sz="1400" spc="-6" dirty="0">
                <a:latin typeface="Times New Roman"/>
                <a:cs typeface="Times New Roman"/>
              </a:rPr>
              <a:t> </a:t>
            </a:r>
            <a:r>
              <a:rPr sz="1400" spc="-38" dirty="0">
                <a:latin typeface="Times New Roman"/>
                <a:cs typeface="Times New Roman"/>
              </a:rPr>
              <a:t>Services</a:t>
            </a:r>
            <a:r>
              <a:rPr sz="1400" spc="-13" dirty="0">
                <a:latin typeface="Times New Roman"/>
                <a:cs typeface="Times New Roman"/>
              </a:rPr>
              <a:t> Platform</a:t>
            </a:r>
            <a:r>
              <a:rPr lang="en-US" sz="1400" spc="-13" dirty="0">
                <a:latin typeface="Times New Roman"/>
                <a:cs typeface="Times New Roman"/>
              </a:rPr>
              <a:t>.</a:t>
            </a:r>
          </a:p>
          <a:p>
            <a:pPr marL="302071" marR="6528" indent="-285750" algn="just">
              <a:buFont typeface="Arial" panose="020B0604020202020204" pitchFamily="34" charset="0"/>
              <a:buChar char="•"/>
            </a:pPr>
            <a:r>
              <a:rPr sz="1400" dirty="0">
                <a:latin typeface="Times New Roman"/>
                <a:cs typeface="Times New Roman"/>
              </a:rPr>
              <a:t>Distribution</a:t>
            </a:r>
            <a:r>
              <a:rPr sz="1400" spc="617" dirty="0">
                <a:latin typeface="Times New Roman"/>
                <a:cs typeface="Times New Roman"/>
              </a:rPr>
              <a:t> </a:t>
            </a:r>
            <a:r>
              <a:rPr sz="1400" dirty="0">
                <a:latin typeface="Times New Roman"/>
                <a:cs typeface="Times New Roman"/>
              </a:rPr>
              <a:t>of</a:t>
            </a:r>
            <a:r>
              <a:rPr sz="1400" spc="622" dirty="0">
                <a:latin typeface="Times New Roman"/>
                <a:cs typeface="Times New Roman"/>
              </a:rPr>
              <a:t> </a:t>
            </a:r>
            <a:r>
              <a:rPr sz="1400" dirty="0">
                <a:latin typeface="Times New Roman"/>
                <a:cs typeface="Times New Roman"/>
              </a:rPr>
              <a:t>financial</a:t>
            </a:r>
            <a:r>
              <a:rPr sz="1400" spc="617" dirty="0">
                <a:latin typeface="Times New Roman"/>
                <a:cs typeface="Times New Roman"/>
              </a:rPr>
              <a:t> </a:t>
            </a:r>
            <a:r>
              <a:rPr sz="1400" dirty="0">
                <a:latin typeface="Times New Roman"/>
                <a:cs typeface="Times New Roman"/>
              </a:rPr>
              <a:t>products</a:t>
            </a:r>
            <a:r>
              <a:rPr sz="1400" spc="622" dirty="0">
                <a:latin typeface="Times New Roman"/>
                <a:cs typeface="Times New Roman"/>
              </a:rPr>
              <a:t> </a:t>
            </a:r>
            <a:r>
              <a:rPr sz="1400" spc="-13" dirty="0">
                <a:latin typeface="Times New Roman"/>
                <a:cs typeface="Times New Roman"/>
              </a:rPr>
              <a:t>(including </a:t>
            </a:r>
            <a:r>
              <a:rPr sz="1400" dirty="0">
                <a:latin typeface="Times New Roman"/>
                <a:cs typeface="Times New Roman"/>
              </a:rPr>
              <a:t>mutual</a:t>
            </a:r>
            <a:r>
              <a:rPr sz="1400" spc="-6" dirty="0">
                <a:latin typeface="Times New Roman"/>
                <a:cs typeface="Times New Roman"/>
              </a:rPr>
              <a:t> </a:t>
            </a:r>
            <a:r>
              <a:rPr sz="1400" dirty="0">
                <a:latin typeface="Times New Roman"/>
                <a:cs typeface="Times New Roman"/>
              </a:rPr>
              <a:t>fund</a:t>
            </a:r>
            <a:r>
              <a:rPr sz="1400" spc="-6" dirty="0">
                <a:latin typeface="Times New Roman"/>
                <a:cs typeface="Times New Roman"/>
              </a:rPr>
              <a:t> </a:t>
            </a:r>
            <a:r>
              <a:rPr sz="1400" dirty="0">
                <a:latin typeface="Times New Roman"/>
                <a:cs typeface="Times New Roman"/>
              </a:rPr>
              <a:t>units</a:t>
            </a:r>
            <a:r>
              <a:rPr sz="1400" spc="-6" dirty="0">
                <a:latin typeface="Times New Roman"/>
                <a:cs typeface="Times New Roman"/>
              </a:rPr>
              <a:t> </a:t>
            </a:r>
            <a:r>
              <a:rPr sz="1400" dirty="0">
                <a:latin typeface="Times New Roman"/>
                <a:cs typeface="Times New Roman"/>
              </a:rPr>
              <a:t>and insurance</a:t>
            </a:r>
            <a:r>
              <a:rPr sz="1400" spc="-6" dirty="0">
                <a:latin typeface="Times New Roman"/>
                <a:cs typeface="Times New Roman"/>
              </a:rPr>
              <a:t> </a:t>
            </a:r>
            <a:r>
              <a:rPr sz="1400" spc="-13" dirty="0">
                <a:latin typeface="Times New Roman"/>
                <a:cs typeface="Times New Roman"/>
              </a:rPr>
              <a:t>products)</a:t>
            </a:r>
            <a:endParaRPr lang="en-US" sz="1400" spc="-13" dirty="0">
              <a:latin typeface="Times New Roman"/>
              <a:cs typeface="Times New Roman"/>
            </a:endParaRPr>
          </a:p>
          <a:p>
            <a:pPr marL="302071" marR="6528" indent="-285750" algn="just">
              <a:spcBef>
                <a:spcPts val="129"/>
              </a:spcBef>
              <a:buFont typeface="Arial" panose="020B0604020202020204" pitchFamily="34" charset="0"/>
              <a:buChar char="•"/>
            </a:pPr>
            <a:r>
              <a:rPr lang="en-US" sz="1400" dirty="0">
                <a:latin typeface="Times New Roman"/>
                <a:cs typeface="Times New Roman"/>
              </a:rPr>
              <a:t>Function</a:t>
            </a:r>
            <a:r>
              <a:rPr lang="en-US" sz="1400" spc="83" dirty="0">
                <a:latin typeface="Times New Roman"/>
                <a:cs typeface="Times New Roman"/>
              </a:rPr>
              <a:t> </a:t>
            </a:r>
            <a:r>
              <a:rPr lang="en-US" sz="1400" dirty="0">
                <a:latin typeface="Times New Roman"/>
                <a:cs typeface="Times New Roman"/>
              </a:rPr>
              <a:t>as</a:t>
            </a:r>
            <a:r>
              <a:rPr lang="en-US" sz="1400" spc="90" dirty="0">
                <a:latin typeface="Times New Roman"/>
                <a:cs typeface="Times New Roman"/>
              </a:rPr>
              <a:t> </a:t>
            </a:r>
            <a:r>
              <a:rPr lang="en-US" sz="1400" dirty="0">
                <a:latin typeface="Times New Roman"/>
                <a:cs typeface="Times New Roman"/>
              </a:rPr>
              <a:t>trading</a:t>
            </a:r>
            <a:r>
              <a:rPr lang="en-US" sz="1400" spc="83" dirty="0">
                <a:latin typeface="Times New Roman"/>
                <a:cs typeface="Times New Roman"/>
              </a:rPr>
              <a:t> </a:t>
            </a:r>
            <a:r>
              <a:rPr lang="en-US" sz="1400" dirty="0">
                <a:latin typeface="Times New Roman"/>
                <a:cs typeface="Times New Roman"/>
              </a:rPr>
              <a:t>and</a:t>
            </a:r>
            <a:r>
              <a:rPr lang="en-US" sz="1400" spc="90" dirty="0">
                <a:latin typeface="Times New Roman"/>
                <a:cs typeface="Times New Roman"/>
              </a:rPr>
              <a:t> </a:t>
            </a:r>
            <a:r>
              <a:rPr lang="en-US" sz="1400" dirty="0">
                <a:latin typeface="Times New Roman"/>
                <a:cs typeface="Times New Roman"/>
              </a:rPr>
              <a:t>clearing</a:t>
            </a:r>
            <a:r>
              <a:rPr lang="en-US" sz="1400" spc="83" dirty="0">
                <a:latin typeface="Times New Roman"/>
                <a:cs typeface="Times New Roman"/>
              </a:rPr>
              <a:t> </a:t>
            </a:r>
            <a:r>
              <a:rPr lang="en-US" sz="1400" dirty="0">
                <a:latin typeface="Times New Roman"/>
                <a:cs typeface="Times New Roman"/>
              </a:rPr>
              <a:t>members</a:t>
            </a:r>
            <a:r>
              <a:rPr lang="en-US" sz="1400" spc="90" dirty="0">
                <a:latin typeface="Times New Roman"/>
                <a:cs typeface="Times New Roman"/>
              </a:rPr>
              <a:t> </a:t>
            </a:r>
            <a:r>
              <a:rPr lang="en-US" sz="1400" dirty="0">
                <a:latin typeface="Times New Roman"/>
                <a:cs typeface="Times New Roman"/>
              </a:rPr>
              <a:t>or</a:t>
            </a:r>
            <a:r>
              <a:rPr lang="en-US" sz="1400" spc="83" dirty="0">
                <a:latin typeface="Times New Roman"/>
                <a:cs typeface="Times New Roman"/>
              </a:rPr>
              <a:t> </a:t>
            </a:r>
            <a:r>
              <a:rPr lang="en-US" sz="1400" spc="-13" dirty="0">
                <a:latin typeface="Times New Roman"/>
                <a:cs typeface="Times New Roman"/>
              </a:rPr>
              <a:t>professional clearing</a:t>
            </a:r>
            <a:r>
              <a:rPr lang="en-US" sz="1400" spc="-45" dirty="0">
                <a:latin typeface="Times New Roman"/>
                <a:cs typeface="Times New Roman"/>
              </a:rPr>
              <a:t> </a:t>
            </a:r>
            <a:r>
              <a:rPr lang="en-US" sz="1400" dirty="0">
                <a:latin typeface="Times New Roman"/>
                <a:cs typeface="Times New Roman"/>
              </a:rPr>
              <a:t>member</a:t>
            </a:r>
            <a:r>
              <a:rPr lang="en-US" sz="1400" spc="-25" dirty="0">
                <a:latin typeface="Times New Roman"/>
                <a:cs typeface="Times New Roman"/>
              </a:rPr>
              <a:t> </a:t>
            </a:r>
            <a:r>
              <a:rPr lang="en-US" sz="1400" spc="-71" dirty="0">
                <a:latin typeface="Times New Roman"/>
                <a:cs typeface="Times New Roman"/>
              </a:rPr>
              <a:t>of</a:t>
            </a:r>
            <a:r>
              <a:rPr lang="en-US" sz="1400" spc="6" dirty="0">
                <a:latin typeface="Times New Roman"/>
                <a:cs typeface="Times New Roman"/>
              </a:rPr>
              <a:t> </a:t>
            </a:r>
            <a:r>
              <a:rPr lang="en-US" sz="1400" spc="-13" dirty="0">
                <a:latin typeface="Times New Roman"/>
                <a:cs typeface="Times New Roman"/>
              </a:rPr>
              <a:t>exchanges</a:t>
            </a:r>
            <a:r>
              <a:rPr lang="en-US" sz="1400" spc="-19" dirty="0">
                <a:latin typeface="Times New Roman"/>
                <a:cs typeface="Times New Roman"/>
              </a:rPr>
              <a:t> </a:t>
            </a:r>
            <a:r>
              <a:rPr lang="en-US" sz="1400" dirty="0">
                <a:latin typeface="Times New Roman"/>
                <a:cs typeface="Times New Roman"/>
              </a:rPr>
              <a:t>and</a:t>
            </a:r>
            <a:r>
              <a:rPr lang="en-US" sz="1400" spc="-25" dirty="0">
                <a:latin typeface="Times New Roman"/>
                <a:cs typeface="Times New Roman"/>
              </a:rPr>
              <a:t> </a:t>
            </a:r>
            <a:r>
              <a:rPr lang="en-US" sz="1400" spc="-13" dirty="0">
                <a:latin typeface="Times New Roman"/>
                <a:cs typeface="Times New Roman"/>
              </a:rPr>
              <a:t>clearing</a:t>
            </a:r>
            <a:r>
              <a:rPr lang="en-US" sz="1400" spc="-19" dirty="0">
                <a:latin typeface="Times New Roman"/>
                <a:cs typeface="Times New Roman"/>
              </a:rPr>
              <a:t> </a:t>
            </a:r>
            <a:r>
              <a:rPr lang="en-US" sz="1400" dirty="0">
                <a:latin typeface="Times New Roman"/>
                <a:cs typeface="Times New Roman"/>
              </a:rPr>
              <a:t>corporations</a:t>
            </a:r>
            <a:r>
              <a:rPr lang="en-US" sz="1400" spc="-19" dirty="0">
                <a:latin typeface="Times New Roman"/>
                <a:cs typeface="Times New Roman"/>
              </a:rPr>
              <a:t> </a:t>
            </a:r>
            <a:r>
              <a:rPr lang="en-US" sz="1400" spc="-32" dirty="0">
                <a:latin typeface="Times New Roman"/>
                <a:cs typeface="Times New Roman"/>
              </a:rPr>
              <a:t>set</a:t>
            </a:r>
            <a:r>
              <a:rPr lang="en-US" sz="1400" dirty="0">
                <a:latin typeface="Times New Roman"/>
                <a:cs typeface="Times New Roman"/>
              </a:rPr>
              <a:t> up</a:t>
            </a:r>
            <a:r>
              <a:rPr lang="en-US" sz="1400" spc="-45" dirty="0">
                <a:latin typeface="Times New Roman"/>
                <a:cs typeface="Times New Roman"/>
              </a:rPr>
              <a:t> </a:t>
            </a:r>
            <a:r>
              <a:rPr lang="en-US" sz="1400" dirty="0">
                <a:latin typeface="Times New Roman"/>
                <a:cs typeface="Times New Roman"/>
              </a:rPr>
              <a:t>in</a:t>
            </a:r>
            <a:r>
              <a:rPr lang="en-US" sz="1400" spc="-38" dirty="0">
                <a:latin typeface="Times New Roman"/>
                <a:cs typeface="Times New Roman"/>
              </a:rPr>
              <a:t> </a:t>
            </a:r>
            <a:r>
              <a:rPr lang="en-US" sz="1400" spc="-90" dirty="0">
                <a:latin typeface="Times New Roman"/>
                <a:cs typeface="Times New Roman"/>
              </a:rPr>
              <a:t>GIFT</a:t>
            </a:r>
            <a:r>
              <a:rPr lang="en-US" sz="1400" spc="-38" dirty="0">
                <a:latin typeface="Times New Roman"/>
                <a:cs typeface="Times New Roman"/>
              </a:rPr>
              <a:t> </a:t>
            </a:r>
            <a:r>
              <a:rPr lang="en-US" sz="1400" spc="-25" dirty="0">
                <a:latin typeface="Times New Roman"/>
                <a:cs typeface="Times New Roman"/>
              </a:rPr>
              <a:t>IFSC</a:t>
            </a:r>
            <a:endParaRPr lang="en-US" sz="1400" dirty="0">
              <a:latin typeface="Times New Roman"/>
              <a:cs typeface="Times New Roman"/>
            </a:endParaRPr>
          </a:p>
          <a:p>
            <a:pPr marL="302071" marR="6528" indent="-285750" algn="just">
              <a:buFont typeface="Arial" panose="020B0604020202020204" pitchFamily="34" charset="0"/>
              <a:buChar char="•"/>
            </a:pPr>
            <a:r>
              <a:rPr lang="en-US" sz="1400" dirty="0">
                <a:latin typeface="Times New Roman"/>
                <a:cs typeface="Times New Roman"/>
              </a:rPr>
              <a:t>Asset</a:t>
            </a:r>
            <a:r>
              <a:rPr lang="en-US" sz="1400" spc="186" dirty="0">
                <a:latin typeface="Times New Roman"/>
                <a:cs typeface="Times New Roman"/>
              </a:rPr>
              <a:t> </a:t>
            </a:r>
            <a:r>
              <a:rPr lang="en-US" sz="1400" dirty="0">
                <a:latin typeface="Times New Roman"/>
                <a:cs typeface="Times New Roman"/>
              </a:rPr>
              <a:t>Management</a:t>
            </a:r>
            <a:r>
              <a:rPr lang="en-US" sz="1400" spc="186" dirty="0">
                <a:latin typeface="Times New Roman"/>
                <a:cs typeface="Times New Roman"/>
              </a:rPr>
              <a:t> </a:t>
            </a:r>
            <a:r>
              <a:rPr lang="en-US" sz="1400" dirty="0">
                <a:latin typeface="Times New Roman"/>
                <a:cs typeface="Times New Roman"/>
              </a:rPr>
              <a:t>support</a:t>
            </a:r>
            <a:r>
              <a:rPr lang="en-US" sz="1400" spc="186" dirty="0">
                <a:latin typeface="Times New Roman"/>
                <a:cs typeface="Times New Roman"/>
              </a:rPr>
              <a:t> </a:t>
            </a:r>
            <a:r>
              <a:rPr lang="en-US" sz="1400" dirty="0">
                <a:latin typeface="Times New Roman"/>
                <a:cs typeface="Times New Roman"/>
              </a:rPr>
              <a:t>services</a:t>
            </a:r>
            <a:r>
              <a:rPr lang="en-US" sz="1400" spc="186" dirty="0">
                <a:latin typeface="Times New Roman"/>
                <a:cs typeface="Times New Roman"/>
              </a:rPr>
              <a:t> </a:t>
            </a:r>
            <a:r>
              <a:rPr lang="en-US" sz="1400" dirty="0">
                <a:latin typeface="Times New Roman"/>
                <a:cs typeface="Times New Roman"/>
              </a:rPr>
              <a:t>permitted</a:t>
            </a:r>
            <a:r>
              <a:rPr lang="en-US" sz="1400" spc="192" dirty="0">
                <a:latin typeface="Times New Roman"/>
                <a:cs typeface="Times New Roman"/>
              </a:rPr>
              <a:t> </a:t>
            </a:r>
            <a:r>
              <a:rPr lang="en-US" sz="1400" dirty="0">
                <a:latin typeface="Times New Roman"/>
                <a:cs typeface="Times New Roman"/>
              </a:rPr>
              <a:t>under</a:t>
            </a:r>
            <a:r>
              <a:rPr lang="en-US" sz="1400" spc="186" dirty="0">
                <a:latin typeface="Times New Roman"/>
                <a:cs typeface="Times New Roman"/>
              </a:rPr>
              <a:t> </a:t>
            </a:r>
            <a:r>
              <a:rPr lang="en-US" sz="1400" spc="-32" dirty="0">
                <a:latin typeface="Times New Roman"/>
                <a:cs typeface="Times New Roman"/>
              </a:rPr>
              <a:t>the</a:t>
            </a:r>
            <a:r>
              <a:rPr lang="en-US" sz="1400" dirty="0">
                <a:latin typeface="Times New Roman"/>
                <a:cs typeface="Times New Roman"/>
              </a:rPr>
              <a:t> Framework</a:t>
            </a:r>
            <a:r>
              <a:rPr lang="en-US" sz="1400" spc="19" dirty="0">
                <a:latin typeface="Times New Roman"/>
                <a:cs typeface="Times New Roman"/>
              </a:rPr>
              <a:t> </a:t>
            </a:r>
            <a:r>
              <a:rPr lang="en-US" sz="1400" dirty="0">
                <a:latin typeface="Times New Roman"/>
                <a:cs typeface="Times New Roman"/>
              </a:rPr>
              <a:t>for</a:t>
            </a:r>
            <a:r>
              <a:rPr lang="en-US" sz="1400" spc="19" dirty="0">
                <a:latin typeface="Times New Roman"/>
                <a:cs typeface="Times New Roman"/>
              </a:rPr>
              <a:t> </a:t>
            </a:r>
            <a:r>
              <a:rPr lang="en-US" sz="1400" dirty="0">
                <a:latin typeface="Times New Roman"/>
                <a:cs typeface="Times New Roman"/>
              </a:rPr>
              <a:t>Enabling</a:t>
            </a:r>
            <a:r>
              <a:rPr lang="en-US" sz="1400" spc="19" dirty="0">
                <a:latin typeface="Times New Roman"/>
                <a:cs typeface="Times New Roman"/>
              </a:rPr>
              <a:t> </a:t>
            </a:r>
            <a:r>
              <a:rPr lang="en-US" sz="1400" spc="-25" dirty="0">
                <a:latin typeface="Times New Roman"/>
                <a:cs typeface="Times New Roman"/>
              </a:rPr>
              <a:t>Ancillary</a:t>
            </a:r>
            <a:r>
              <a:rPr lang="en-US" sz="1400" spc="19" dirty="0">
                <a:latin typeface="Times New Roman"/>
                <a:cs typeface="Times New Roman"/>
              </a:rPr>
              <a:t> </a:t>
            </a:r>
            <a:r>
              <a:rPr lang="en-US" sz="1400" spc="-13" dirty="0">
                <a:latin typeface="Times New Roman"/>
                <a:cs typeface="Times New Roman"/>
              </a:rPr>
              <a:t>Services</a:t>
            </a:r>
            <a:r>
              <a:rPr lang="en-US" sz="1400" spc="19" dirty="0">
                <a:latin typeface="Times New Roman"/>
                <a:cs typeface="Times New Roman"/>
              </a:rPr>
              <a:t> </a:t>
            </a:r>
            <a:r>
              <a:rPr lang="en-US" sz="1400" dirty="0">
                <a:latin typeface="Times New Roman"/>
                <a:cs typeface="Times New Roman"/>
              </a:rPr>
              <a:t>as</a:t>
            </a:r>
            <a:r>
              <a:rPr lang="en-US" sz="1400" spc="25" dirty="0">
                <a:latin typeface="Times New Roman"/>
                <a:cs typeface="Times New Roman"/>
              </a:rPr>
              <a:t> </a:t>
            </a:r>
            <a:r>
              <a:rPr lang="en-US" sz="1400" dirty="0">
                <a:latin typeface="Times New Roman"/>
                <a:cs typeface="Times New Roman"/>
              </a:rPr>
              <a:t>specified</a:t>
            </a:r>
            <a:r>
              <a:rPr lang="en-US" sz="1400" spc="19" dirty="0">
                <a:latin typeface="Times New Roman"/>
                <a:cs typeface="Times New Roman"/>
              </a:rPr>
              <a:t> </a:t>
            </a:r>
            <a:r>
              <a:rPr lang="en-US" sz="1400" spc="-32" dirty="0">
                <a:latin typeface="Times New Roman"/>
                <a:cs typeface="Times New Roman"/>
              </a:rPr>
              <a:t>by</a:t>
            </a:r>
            <a:r>
              <a:rPr lang="en-US" sz="1400" dirty="0">
                <a:latin typeface="Times New Roman"/>
                <a:cs typeface="Times New Roman"/>
              </a:rPr>
              <a:t> the</a:t>
            </a:r>
            <a:r>
              <a:rPr lang="en-US" sz="1400" spc="6" dirty="0">
                <a:latin typeface="Times New Roman"/>
                <a:cs typeface="Times New Roman"/>
              </a:rPr>
              <a:t> </a:t>
            </a:r>
            <a:r>
              <a:rPr lang="en-US" sz="1400" spc="-13" dirty="0">
                <a:latin typeface="Times New Roman"/>
                <a:cs typeface="Times New Roman"/>
              </a:rPr>
              <a:t>Authority</a:t>
            </a:r>
            <a:endParaRPr lang="en-US" sz="1400" dirty="0">
              <a:latin typeface="Times New Roman"/>
              <a:cs typeface="Times New Roman"/>
            </a:endParaRPr>
          </a:p>
          <a:p>
            <a:pPr marL="302071" marR="6528" indent="-285750" algn="just">
              <a:buFont typeface="Arial" panose="020B0604020202020204" pitchFamily="34" charset="0"/>
              <a:buChar char="•"/>
            </a:pPr>
            <a:r>
              <a:rPr lang="en-US" sz="1400" dirty="0">
                <a:latin typeface="Times New Roman"/>
                <a:cs typeface="Times New Roman"/>
              </a:rPr>
              <a:t>Undertaking</a:t>
            </a:r>
            <a:r>
              <a:rPr lang="en-US" sz="1400" spc="-19" dirty="0">
                <a:latin typeface="Times New Roman"/>
                <a:cs typeface="Times New Roman"/>
              </a:rPr>
              <a:t> </a:t>
            </a:r>
            <a:r>
              <a:rPr lang="en-US" sz="1400" dirty="0">
                <a:latin typeface="Times New Roman"/>
                <a:cs typeface="Times New Roman"/>
              </a:rPr>
              <a:t>to</a:t>
            </a:r>
            <a:r>
              <a:rPr lang="en-US" sz="1400" spc="-19" dirty="0">
                <a:latin typeface="Times New Roman"/>
                <a:cs typeface="Times New Roman"/>
              </a:rPr>
              <a:t> </a:t>
            </a:r>
            <a:r>
              <a:rPr lang="en-US" sz="1400" dirty="0">
                <a:latin typeface="Times New Roman"/>
                <a:cs typeface="Times New Roman"/>
              </a:rPr>
              <a:t>act</a:t>
            </a:r>
            <a:r>
              <a:rPr lang="en-US" sz="1400" spc="-19" dirty="0">
                <a:latin typeface="Times New Roman"/>
                <a:cs typeface="Times New Roman"/>
              </a:rPr>
              <a:t> </a:t>
            </a:r>
            <a:r>
              <a:rPr lang="en-US" sz="1400" dirty="0">
                <a:latin typeface="Times New Roman"/>
                <a:cs typeface="Times New Roman"/>
              </a:rPr>
              <a:t>as</a:t>
            </a:r>
            <a:r>
              <a:rPr lang="en-US" sz="1400" spc="-19" dirty="0">
                <a:latin typeface="Times New Roman"/>
                <a:cs typeface="Times New Roman"/>
              </a:rPr>
              <a:t> </a:t>
            </a:r>
            <a:r>
              <a:rPr lang="en-US" sz="1400" dirty="0">
                <a:latin typeface="Times New Roman"/>
                <a:cs typeface="Times New Roman"/>
              </a:rPr>
              <a:t>facilitators</a:t>
            </a:r>
            <a:r>
              <a:rPr lang="en-US" sz="1400" spc="-19" dirty="0">
                <a:latin typeface="Times New Roman"/>
                <a:cs typeface="Times New Roman"/>
              </a:rPr>
              <a:t> </a:t>
            </a:r>
            <a:r>
              <a:rPr lang="en-US" sz="1400" spc="-45" dirty="0">
                <a:latin typeface="Times New Roman"/>
                <a:cs typeface="Times New Roman"/>
              </a:rPr>
              <a:t>of</a:t>
            </a:r>
            <a:r>
              <a:rPr lang="en-US" sz="1400" spc="-19" dirty="0">
                <a:latin typeface="Times New Roman"/>
                <a:cs typeface="Times New Roman"/>
              </a:rPr>
              <a:t> </a:t>
            </a:r>
            <a:r>
              <a:rPr lang="en-US" sz="1400" dirty="0">
                <a:latin typeface="Times New Roman"/>
                <a:cs typeface="Times New Roman"/>
              </a:rPr>
              <a:t>permissible</a:t>
            </a:r>
            <a:r>
              <a:rPr lang="en-US" sz="1400" spc="-13" dirty="0">
                <a:latin typeface="Times New Roman"/>
                <a:cs typeface="Times New Roman"/>
              </a:rPr>
              <a:t> activities</a:t>
            </a:r>
            <a:r>
              <a:rPr lang="en-US" sz="1400" spc="-19" dirty="0">
                <a:latin typeface="Times New Roman"/>
                <a:cs typeface="Times New Roman"/>
              </a:rPr>
              <a:t> </a:t>
            </a:r>
            <a:r>
              <a:rPr lang="en-US" sz="1400" spc="-32" dirty="0">
                <a:latin typeface="Times New Roman"/>
                <a:cs typeface="Times New Roman"/>
              </a:rPr>
              <a:t>as</a:t>
            </a:r>
            <a:r>
              <a:rPr lang="en-US" sz="1400" dirty="0">
                <a:latin typeface="Times New Roman"/>
                <a:cs typeface="Times New Roman"/>
              </a:rPr>
              <a:t> and when permitted </a:t>
            </a:r>
            <a:r>
              <a:rPr lang="en-US" sz="1400" spc="-32" dirty="0">
                <a:latin typeface="Times New Roman"/>
                <a:cs typeface="Times New Roman"/>
              </a:rPr>
              <a:t>by</a:t>
            </a:r>
            <a:r>
              <a:rPr lang="en-US" sz="1400" dirty="0">
                <a:latin typeface="Times New Roman"/>
                <a:cs typeface="Times New Roman"/>
              </a:rPr>
              <a:t> the</a:t>
            </a:r>
            <a:r>
              <a:rPr lang="en-US" sz="1400" spc="6" dirty="0">
                <a:latin typeface="Times New Roman"/>
                <a:cs typeface="Times New Roman"/>
              </a:rPr>
              <a:t> </a:t>
            </a:r>
            <a:r>
              <a:rPr lang="en-US" sz="1400" spc="-13" dirty="0">
                <a:latin typeface="Times New Roman"/>
                <a:cs typeface="Times New Roman"/>
              </a:rPr>
              <a:t>Authority</a:t>
            </a:r>
            <a:endParaRPr lang="en-US" sz="1400" dirty="0">
              <a:latin typeface="Times New Roman"/>
              <a:cs typeface="Times New Roman"/>
            </a:endParaRPr>
          </a:p>
          <a:p>
            <a:pPr marL="302071" marR="6528" indent="-285750" algn="just">
              <a:buFont typeface="Arial" panose="020B0604020202020204" pitchFamily="34" charset="0"/>
              <a:buChar char="•"/>
            </a:pPr>
            <a:r>
              <a:rPr lang="en-US" sz="1400" spc="-52" dirty="0">
                <a:latin typeface="Times New Roman"/>
                <a:cs typeface="Times New Roman"/>
              </a:rPr>
              <a:t>Any</a:t>
            </a:r>
            <a:r>
              <a:rPr lang="en-US" sz="1400" spc="58" dirty="0">
                <a:latin typeface="Times New Roman"/>
                <a:cs typeface="Times New Roman"/>
              </a:rPr>
              <a:t> </a:t>
            </a:r>
            <a:r>
              <a:rPr lang="en-US" sz="1400" dirty="0">
                <a:latin typeface="Times New Roman"/>
                <a:cs typeface="Times New Roman"/>
              </a:rPr>
              <a:t>other</a:t>
            </a:r>
            <a:r>
              <a:rPr lang="en-US" sz="1400" spc="58" dirty="0">
                <a:latin typeface="Times New Roman"/>
                <a:cs typeface="Times New Roman"/>
              </a:rPr>
              <a:t> </a:t>
            </a:r>
            <a:r>
              <a:rPr lang="en-US" sz="1400" spc="-13" dirty="0">
                <a:latin typeface="Times New Roman"/>
                <a:cs typeface="Times New Roman"/>
              </a:rPr>
              <a:t>activity,</a:t>
            </a:r>
            <a:r>
              <a:rPr lang="en-US" sz="1400" spc="58" dirty="0">
                <a:latin typeface="Times New Roman"/>
                <a:cs typeface="Times New Roman"/>
              </a:rPr>
              <a:t> </a:t>
            </a:r>
            <a:r>
              <a:rPr lang="en-US" sz="1400" dirty="0">
                <a:latin typeface="Times New Roman"/>
                <a:cs typeface="Times New Roman"/>
              </a:rPr>
              <a:t>as</a:t>
            </a:r>
            <a:r>
              <a:rPr lang="en-US" sz="1400" spc="58" dirty="0">
                <a:latin typeface="Times New Roman"/>
                <a:cs typeface="Times New Roman"/>
              </a:rPr>
              <a:t> </a:t>
            </a:r>
            <a:r>
              <a:rPr lang="en-US" sz="1400" dirty="0">
                <a:latin typeface="Times New Roman"/>
                <a:cs typeface="Times New Roman"/>
              </a:rPr>
              <a:t>may</a:t>
            </a:r>
            <a:r>
              <a:rPr lang="en-US" sz="1400" spc="64" dirty="0">
                <a:latin typeface="Times New Roman"/>
                <a:cs typeface="Times New Roman"/>
              </a:rPr>
              <a:t> </a:t>
            </a:r>
            <a:r>
              <a:rPr lang="en-US" sz="1400" dirty="0">
                <a:latin typeface="Times New Roman"/>
                <a:cs typeface="Times New Roman"/>
              </a:rPr>
              <a:t>be</a:t>
            </a:r>
            <a:r>
              <a:rPr lang="en-US" sz="1400" spc="58" dirty="0">
                <a:latin typeface="Times New Roman"/>
                <a:cs typeface="Times New Roman"/>
              </a:rPr>
              <a:t> </a:t>
            </a:r>
            <a:r>
              <a:rPr lang="en-US" sz="1400" dirty="0">
                <a:latin typeface="Times New Roman"/>
                <a:cs typeface="Times New Roman"/>
              </a:rPr>
              <a:t>permitted</a:t>
            </a:r>
            <a:r>
              <a:rPr lang="en-US" sz="1400" spc="58" dirty="0">
                <a:latin typeface="Times New Roman"/>
                <a:cs typeface="Times New Roman"/>
              </a:rPr>
              <a:t> </a:t>
            </a:r>
            <a:r>
              <a:rPr lang="en-US" sz="1400" dirty="0">
                <a:latin typeface="Times New Roman"/>
                <a:cs typeface="Times New Roman"/>
              </a:rPr>
              <a:t>and</a:t>
            </a:r>
            <a:r>
              <a:rPr lang="en-US" sz="1400" spc="58" dirty="0">
                <a:latin typeface="Times New Roman"/>
                <a:cs typeface="Times New Roman"/>
              </a:rPr>
              <a:t> </a:t>
            </a:r>
            <a:r>
              <a:rPr lang="en-US" sz="1400" spc="-13" dirty="0">
                <a:latin typeface="Times New Roman"/>
                <a:cs typeface="Times New Roman"/>
              </a:rPr>
              <a:t>classified</a:t>
            </a:r>
            <a:r>
              <a:rPr lang="en-US" sz="1400" spc="58" dirty="0">
                <a:latin typeface="Times New Roman"/>
                <a:cs typeface="Times New Roman"/>
              </a:rPr>
              <a:t> </a:t>
            </a:r>
            <a:r>
              <a:rPr lang="en-US" sz="1400" dirty="0">
                <a:latin typeface="Times New Roman"/>
                <a:cs typeface="Times New Roman"/>
              </a:rPr>
              <a:t>as</a:t>
            </a:r>
            <a:r>
              <a:rPr lang="en-US" sz="1400" spc="64" dirty="0">
                <a:latin typeface="Times New Roman"/>
                <a:cs typeface="Times New Roman"/>
              </a:rPr>
              <a:t> </a:t>
            </a:r>
            <a:r>
              <a:rPr lang="en-US" sz="1400" spc="-64" dirty="0">
                <a:latin typeface="Times New Roman"/>
                <a:cs typeface="Times New Roman"/>
              </a:rPr>
              <a:t>a</a:t>
            </a:r>
            <a:r>
              <a:rPr lang="en-US" sz="1400" dirty="0">
                <a:latin typeface="Times New Roman"/>
                <a:cs typeface="Times New Roman"/>
              </a:rPr>
              <a:t> non-core</a:t>
            </a:r>
            <a:r>
              <a:rPr lang="en-US" sz="1400" spc="-13" dirty="0">
                <a:latin typeface="Times New Roman"/>
                <a:cs typeface="Times New Roman"/>
              </a:rPr>
              <a:t> activity</a:t>
            </a:r>
            <a:r>
              <a:rPr lang="en-US" sz="1400" spc="-6" dirty="0">
                <a:latin typeface="Times New Roman"/>
                <a:cs typeface="Times New Roman"/>
              </a:rPr>
              <a:t> </a:t>
            </a:r>
            <a:r>
              <a:rPr lang="en-US" sz="1400" spc="-32" dirty="0">
                <a:latin typeface="Times New Roman"/>
                <a:cs typeface="Times New Roman"/>
              </a:rPr>
              <a:t>by</a:t>
            </a:r>
            <a:r>
              <a:rPr lang="en-US" sz="1400" spc="-6" dirty="0">
                <a:latin typeface="Times New Roman"/>
                <a:cs typeface="Times New Roman"/>
              </a:rPr>
              <a:t> </a:t>
            </a:r>
            <a:r>
              <a:rPr lang="en-US" sz="1400" dirty="0">
                <a:latin typeface="Times New Roman"/>
                <a:cs typeface="Times New Roman"/>
              </a:rPr>
              <a:t>the</a:t>
            </a:r>
            <a:r>
              <a:rPr lang="en-US" sz="1400" spc="-6" dirty="0">
                <a:latin typeface="Times New Roman"/>
                <a:cs typeface="Times New Roman"/>
              </a:rPr>
              <a:t> </a:t>
            </a:r>
            <a:r>
              <a:rPr lang="en-US" sz="1400" spc="-25" dirty="0">
                <a:latin typeface="Times New Roman"/>
                <a:cs typeface="Times New Roman"/>
              </a:rPr>
              <a:t>Authority,</a:t>
            </a:r>
            <a:r>
              <a:rPr lang="en-US" sz="1400" spc="-13" dirty="0">
                <a:latin typeface="Times New Roman"/>
                <a:cs typeface="Times New Roman"/>
              </a:rPr>
              <a:t> </a:t>
            </a:r>
            <a:r>
              <a:rPr lang="en-US" sz="1400" dirty="0">
                <a:latin typeface="Times New Roman"/>
                <a:cs typeface="Times New Roman"/>
              </a:rPr>
              <a:t>under</a:t>
            </a:r>
            <a:r>
              <a:rPr lang="en-US" sz="1400" spc="-6" dirty="0">
                <a:latin typeface="Times New Roman"/>
                <a:cs typeface="Times New Roman"/>
              </a:rPr>
              <a:t> </a:t>
            </a:r>
            <a:r>
              <a:rPr lang="en-US" sz="1400" dirty="0">
                <a:latin typeface="Times New Roman"/>
                <a:cs typeface="Times New Roman"/>
              </a:rPr>
              <a:t>these</a:t>
            </a:r>
            <a:r>
              <a:rPr lang="en-US" sz="1400" spc="-6" dirty="0">
                <a:latin typeface="Times New Roman"/>
                <a:cs typeface="Times New Roman"/>
              </a:rPr>
              <a:t> </a:t>
            </a:r>
            <a:r>
              <a:rPr lang="en-US" sz="1400" spc="-13" dirty="0">
                <a:latin typeface="Times New Roman"/>
                <a:cs typeface="Times New Roman"/>
              </a:rPr>
              <a:t>regulations</a:t>
            </a:r>
            <a:endParaRPr lang="en-US" sz="1400" dirty="0">
              <a:latin typeface="Times New Roman"/>
              <a:cs typeface="Times New Roman"/>
            </a:endParaRPr>
          </a:p>
        </p:txBody>
      </p:sp>
      <p:sp>
        <p:nvSpPr>
          <p:cNvPr id="38" name="TextBox 37">
            <a:extLst>
              <a:ext uri="{FF2B5EF4-FFF2-40B4-BE49-F238E27FC236}">
                <a16:creationId xmlns:a16="http://schemas.microsoft.com/office/drawing/2014/main" id="{C5A249E7-11EB-D1B8-9FB4-A83E9C0260B8}"/>
              </a:ext>
            </a:extLst>
          </p:cNvPr>
          <p:cNvSpPr txBox="1"/>
          <p:nvPr/>
        </p:nvSpPr>
        <p:spPr>
          <a:xfrm>
            <a:off x="822881" y="1620724"/>
            <a:ext cx="5509826" cy="3451073"/>
          </a:xfrm>
          <a:prstGeom prst="rect">
            <a:avLst/>
          </a:prstGeom>
          <a:noFill/>
        </p:spPr>
        <p:txBody>
          <a:bodyPr wrap="square" rtlCol="0">
            <a:spAutoFit/>
          </a:bodyPr>
          <a:lstStyle/>
          <a:p>
            <a:pPr marL="87313" algn="just"/>
            <a:r>
              <a:rPr lang="en-US" sz="2800" b="1" dirty="0">
                <a:solidFill>
                  <a:srgbClr val="EB8B00"/>
                </a:solidFill>
                <a:latin typeface="Times New Roman" panose="02020603050405020304" pitchFamily="18" charset="0"/>
                <a:cs typeface="Times New Roman" panose="02020603050405020304" pitchFamily="18" charset="0"/>
              </a:rPr>
              <a:t>Permitted</a:t>
            </a:r>
            <a:r>
              <a:rPr lang="en-US" sz="2800" b="1" spc="-45" dirty="0">
                <a:solidFill>
                  <a:srgbClr val="EB8B00"/>
                </a:solidFill>
                <a:latin typeface="Times New Roman" panose="02020603050405020304" pitchFamily="18" charset="0"/>
                <a:cs typeface="Times New Roman" panose="02020603050405020304" pitchFamily="18" charset="0"/>
              </a:rPr>
              <a:t> </a:t>
            </a:r>
            <a:r>
              <a:rPr lang="en-US" sz="2800" b="1" dirty="0">
                <a:solidFill>
                  <a:srgbClr val="EB8B00"/>
                </a:solidFill>
                <a:latin typeface="Times New Roman" panose="02020603050405020304" pitchFamily="18" charset="0"/>
                <a:cs typeface="Times New Roman" panose="02020603050405020304" pitchFamily="18" charset="0"/>
              </a:rPr>
              <a:t>core</a:t>
            </a:r>
            <a:r>
              <a:rPr lang="en-US" sz="2800" b="1" spc="-38" dirty="0">
                <a:solidFill>
                  <a:srgbClr val="EB8B00"/>
                </a:solidFill>
                <a:latin typeface="Times New Roman" panose="02020603050405020304" pitchFamily="18" charset="0"/>
                <a:cs typeface="Times New Roman" panose="02020603050405020304" pitchFamily="18" charset="0"/>
              </a:rPr>
              <a:t> </a:t>
            </a:r>
            <a:r>
              <a:rPr lang="en-US" sz="2800" b="1" spc="-13" dirty="0">
                <a:solidFill>
                  <a:srgbClr val="EB8B00"/>
                </a:solidFill>
                <a:latin typeface="Times New Roman" panose="02020603050405020304" pitchFamily="18" charset="0"/>
                <a:cs typeface="Times New Roman" panose="02020603050405020304" pitchFamily="18" charset="0"/>
              </a:rPr>
              <a:t>activities</a:t>
            </a:r>
            <a:endParaRPr lang="en-US" sz="2800" dirty="0">
              <a:latin typeface="Times New Roman" panose="02020603050405020304" pitchFamily="18" charset="0"/>
              <a:cs typeface="Times New Roman" panose="02020603050405020304" pitchFamily="18" charset="0"/>
            </a:endParaRPr>
          </a:p>
          <a:p>
            <a:pPr marL="258763" marR="425176" indent="-171450" algn="just">
              <a:lnSpc>
                <a:spcPct val="137600"/>
              </a:lnSpc>
              <a:spcBef>
                <a:spcPts val="206"/>
              </a:spcBef>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Lending</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in</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the</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form</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of</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loans,</a:t>
            </a:r>
            <a:r>
              <a:rPr lang="en-US" sz="1400" spc="83"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commitments</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and</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guarantees,</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credit</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enhancement,</a:t>
            </a:r>
            <a:r>
              <a:rPr lang="en-US" sz="1400" spc="83"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securitization,</a:t>
            </a:r>
            <a:r>
              <a:rPr lang="en-US" sz="1400" spc="77"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financial</a:t>
            </a:r>
            <a:r>
              <a:rPr lang="en-US" sz="1400" spc="77"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lease, </a:t>
            </a:r>
            <a:r>
              <a:rPr lang="en-US" sz="1400" dirty="0">
                <a:latin typeface="Times New Roman" panose="02020603050405020304" pitchFamily="18" charset="0"/>
                <a:cs typeface="Times New Roman" panose="02020603050405020304" pitchFamily="18" charset="0"/>
              </a:rPr>
              <a:t>and</a:t>
            </a:r>
            <a:r>
              <a:rPr lang="en-US" sz="1400" spc="-25"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sale</a:t>
            </a:r>
            <a:r>
              <a:rPr lang="en-US" sz="1400" spc="-19"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and</a:t>
            </a:r>
            <a:r>
              <a:rPr lang="en-US" sz="1400" spc="-19"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purchase</a:t>
            </a:r>
            <a:r>
              <a:rPr lang="en-US" sz="1400" spc="-19" dirty="0">
                <a:latin typeface="Times New Roman" panose="02020603050405020304" pitchFamily="18" charset="0"/>
                <a:cs typeface="Times New Roman" panose="02020603050405020304" pitchFamily="18" charset="0"/>
              </a:rPr>
              <a:t> </a:t>
            </a:r>
            <a:r>
              <a:rPr lang="en-US" sz="1400" spc="-38" dirty="0">
                <a:latin typeface="Times New Roman" panose="02020603050405020304" pitchFamily="18" charset="0"/>
                <a:cs typeface="Times New Roman" panose="02020603050405020304" pitchFamily="18" charset="0"/>
              </a:rPr>
              <a:t>of</a:t>
            </a:r>
            <a:r>
              <a:rPr lang="en-US" sz="1400" spc="-19"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portfolios;</a:t>
            </a:r>
            <a:endParaRPr lang="en-US" sz="1400" dirty="0">
              <a:latin typeface="Times New Roman" panose="02020603050405020304" pitchFamily="18" charset="0"/>
              <a:cs typeface="Times New Roman" panose="02020603050405020304" pitchFamily="18" charset="0"/>
            </a:endParaRPr>
          </a:p>
          <a:p>
            <a:pPr marL="258763" indent="-171450" algn="just">
              <a:spcBef>
                <a:spcPts val="495"/>
              </a:spcBef>
              <a:buFont typeface="Arial" panose="020B0604020202020204" pitchFamily="34" charset="0"/>
              <a:buChar char="•"/>
            </a:pPr>
            <a:r>
              <a:rPr lang="en-US" sz="1400" spc="-13" dirty="0">
                <a:latin typeface="Times New Roman" panose="02020603050405020304" pitchFamily="18" charset="0"/>
                <a:cs typeface="Times New Roman" panose="02020603050405020304" pitchFamily="18" charset="0"/>
              </a:rPr>
              <a:t>Factoring</a:t>
            </a:r>
            <a:r>
              <a:rPr lang="en-US" sz="1400" spc="-25"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and</a:t>
            </a:r>
            <a:r>
              <a:rPr lang="en-US" sz="1400" spc="-19"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forfaiting</a:t>
            </a:r>
            <a:r>
              <a:rPr lang="en-US" sz="1400" spc="-25" dirty="0">
                <a:latin typeface="Times New Roman" panose="02020603050405020304" pitchFamily="18" charset="0"/>
                <a:cs typeface="Times New Roman" panose="02020603050405020304" pitchFamily="18" charset="0"/>
              </a:rPr>
              <a:t> </a:t>
            </a:r>
            <a:r>
              <a:rPr lang="en-US" sz="1400" spc="-38" dirty="0">
                <a:latin typeface="Times New Roman" panose="02020603050405020304" pitchFamily="18" charset="0"/>
                <a:cs typeface="Times New Roman" panose="02020603050405020304" pitchFamily="18" charset="0"/>
              </a:rPr>
              <a:t>of</a:t>
            </a:r>
            <a:r>
              <a:rPr lang="en-US" sz="1400" spc="-19"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receivables;</a:t>
            </a:r>
          </a:p>
          <a:p>
            <a:pPr marL="258763" indent="-171450" algn="just">
              <a:spcBef>
                <a:spcPts val="495"/>
              </a:spcBef>
              <a:buFont typeface="Arial" panose="020B0604020202020204" pitchFamily="34" charset="0"/>
              <a:buChar char="•"/>
            </a:pPr>
            <a:r>
              <a:rPr lang="en-US" sz="1400" spc="-13" dirty="0">
                <a:latin typeface="Times New Roman" panose="02020603050405020304" pitchFamily="18" charset="0"/>
                <a:cs typeface="Times New Roman" panose="02020603050405020304" pitchFamily="18" charset="0"/>
              </a:rPr>
              <a:t>Buying or Selling Derivatives</a:t>
            </a:r>
          </a:p>
          <a:p>
            <a:pPr marL="258763" indent="-171450" algn="just">
              <a:spcBef>
                <a:spcPts val="495"/>
              </a:spcBef>
              <a:buFont typeface="Arial" panose="020B0604020202020204" pitchFamily="34" charset="0"/>
              <a:buChar char="•"/>
            </a:pPr>
            <a:r>
              <a:rPr lang="en-US" sz="1400" spc="-13" dirty="0">
                <a:latin typeface="Times New Roman" panose="02020603050405020304" pitchFamily="18" charset="0"/>
                <a:cs typeface="Times New Roman" panose="02020603050405020304" pitchFamily="18" charset="0"/>
              </a:rPr>
              <a:t>Global/Regional Corporate Treasury Centres</a:t>
            </a:r>
            <a:endParaRPr lang="en-US" sz="1400" dirty="0">
              <a:latin typeface="Times New Roman" panose="02020603050405020304" pitchFamily="18" charset="0"/>
              <a:cs typeface="Times New Roman" panose="02020603050405020304" pitchFamily="18" charset="0"/>
            </a:endParaRPr>
          </a:p>
          <a:p>
            <a:pPr marL="258763" marR="425176" indent="-171450" algn="just">
              <a:lnSpc>
                <a:spcPct val="137600"/>
              </a:lnSpc>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Undertake</a:t>
            </a:r>
            <a:r>
              <a:rPr lang="en-US" sz="1400" spc="294"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investments,</a:t>
            </a:r>
            <a:r>
              <a:rPr lang="en-US" sz="1400" spc="294"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including</a:t>
            </a:r>
            <a:r>
              <a:rPr lang="en-US" sz="1400" spc="294"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subscribing,</a:t>
            </a:r>
            <a:r>
              <a:rPr lang="en-US" sz="1400" spc="302"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acquiring,</a:t>
            </a:r>
            <a:r>
              <a:rPr lang="en-US" sz="1400" spc="294"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holding,</a:t>
            </a:r>
            <a:r>
              <a:rPr lang="en-US" sz="1400" spc="294"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or</a:t>
            </a:r>
            <a:r>
              <a:rPr lang="en-US" sz="1400" spc="302"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transferring</a:t>
            </a:r>
            <a:r>
              <a:rPr lang="en-US" sz="1400" spc="294"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securities</a:t>
            </a:r>
            <a:r>
              <a:rPr lang="en-US" sz="1400" spc="294"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or</a:t>
            </a:r>
            <a:r>
              <a:rPr lang="en-US" sz="1400" spc="302"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such</a:t>
            </a:r>
            <a:r>
              <a:rPr lang="en-US" sz="1400" spc="294"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other </a:t>
            </a:r>
            <a:r>
              <a:rPr lang="en-US" sz="1400" dirty="0">
                <a:latin typeface="Times New Roman" panose="02020603050405020304" pitchFamily="18" charset="0"/>
                <a:cs typeface="Times New Roman" panose="02020603050405020304" pitchFamily="18" charset="0"/>
              </a:rPr>
              <a:t>instruments,</a:t>
            </a:r>
            <a:r>
              <a:rPr lang="en-US" sz="1400" spc="-13"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as</a:t>
            </a:r>
            <a:r>
              <a:rPr lang="en-US" sz="1400" spc="-13" dirty="0">
                <a:latin typeface="Times New Roman" panose="02020603050405020304" pitchFamily="18" charset="0"/>
                <a:cs typeface="Times New Roman" panose="02020603050405020304" pitchFamily="18" charset="0"/>
              </a:rPr>
              <a:t> may</a:t>
            </a:r>
            <a:r>
              <a:rPr lang="en-US" sz="1400" spc="-6"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be</a:t>
            </a:r>
            <a:r>
              <a:rPr lang="en-US" sz="1400" spc="-13"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permitted</a:t>
            </a:r>
            <a:r>
              <a:rPr lang="en-US" sz="1400" spc="-6" dirty="0">
                <a:latin typeface="Times New Roman" panose="02020603050405020304" pitchFamily="18" charset="0"/>
                <a:cs typeface="Times New Roman" panose="02020603050405020304" pitchFamily="18" charset="0"/>
              </a:rPr>
              <a:t> </a:t>
            </a:r>
            <a:r>
              <a:rPr lang="en-US" sz="1400" spc="-32" dirty="0">
                <a:latin typeface="Times New Roman" panose="02020603050405020304" pitchFamily="18" charset="0"/>
                <a:cs typeface="Times New Roman" panose="02020603050405020304" pitchFamily="18" charset="0"/>
              </a:rPr>
              <a:t>by</a:t>
            </a:r>
            <a:r>
              <a:rPr lang="en-US" sz="1400" spc="-13"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the</a:t>
            </a:r>
            <a:r>
              <a:rPr lang="en-US" sz="1400" spc="-6"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Authority;</a:t>
            </a:r>
            <a:endParaRPr lang="en-US" sz="1400" dirty="0">
              <a:latin typeface="Times New Roman" panose="02020603050405020304" pitchFamily="18" charset="0"/>
              <a:cs typeface="Times New Roman" panose="02020603050405020304" pitchFamily="18" charset="0"/>
            </a:endParaRPr>
          </a:p>
          <a:p>
            <a:pPr marL="258763" indent="-171450" algn="just">
              <a:spcBef>
                <a:spcPts val="494"/>
              </a:spcBef>
              <a:buFont typeface="Arial" panose="020B0604020202020204" pitchFamily="34" charset="0"/>
              <a:buChar char="•"/>
            </a:pPr>
            <a:r>
              <a:rPr lang="en-US" sz="1400" spc="-71" dirty="0">
                <a:latin typeface="Times New Roman" panose="02020603050405020304" pitchFamily="18" charset="0"/>
                <a:cs typeface="Times New Roman" panose="02020603050405020304" pitchFamily="18" charset="0"/>
              </a:rPr>
              <a:t>Any</a:t>
            </a:r>
            <a:r>
              <a:rPr lang="en-US" sz="1400" spc="-32"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other</a:t>
            </a:r>
            <a:r>
              <a:rPr lang="en-US" sz="1400" spc="-32"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core</a:t>
            </a:r>
            <a:r>
              <a:rPr lang="en-US" sz="1400" spc="-32"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activity</a:t>
            </a:r>
            <a:r>
              <a:rPr lang="en-US" sz="1400" spc="-25"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as</a:t>
            </a:r>
            <a:r>
              <a:rPr lang="en-US" sz="1400" spc="-32"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may</a:t>
            </a:r>
            <a:r>
              <a:rPr lang="en-US" sz="1400" spc="-32"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be</a:t>
            </a:r>
            <a:r>
              <a:rPr lang="en-US" sz="1400" spc="-25"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permitted</a:t>
            </a:r>
            <a:r>
              <a:rPr lang="en-US" sz="1400" spc="-32" dirty="0">
                <a:latin typeface="Times New Roman" panose="02020603050405020304" pitchFamily="18" charset="0"/>
                <a:cs typeface="Times New Roman" panose="02020603050405020304" pitchFamily="18" charset="0"/>
              </a:rPr>
              <a:t> by </a:t>
            </a:r>
            <a:r>
              <a:rPr lang="en-US" sz="1400" dirty="0">
                <a:latin typeface="Times New Roman" panose="02020603050405020304" pitchFamily="18" charset="0"/>
                <a:cs typeface="Times New Roman" panose="02020603050405020304" pitchFamily="18" charset="0"/>
              </a:rPr>
              <a:t>the</a:t>
            </a:r>
            <a:r>
              <a:rPr lang="en-US" sz="1400" spc="-25" dirty="0">
                <a:latin typeface="Times New Roman" panose="02020603050405020304" pitchFamily="18" charset="0"/>
                <a:cs typeface="Times New Roman" panose="02020603050405020304" pitchFamily="18" charset="0"/>
              </a:rPr>
              <a:t> </a:t>
            </a:r>
            <a:r>
              <a:rPr lang="en-US" sz="1400" spc="-13" dirty="0">
                <a:latin typeface="Times New Roman" panose="02020603050405020304" pitchFamily="18" charset="0"/>
                <a:cs typeface="Times New Roman" panose="02020603050405020304" pitchFamily="18" charset="0"/>
              </a:rPr>
              <a:t>Authority.</a:t>
            </a:r>
            <a:endParaRPr lang="en-US" sz="1400" dirty="0">
              <a:latin typeface="Times New Roman" panose="02020603050405020304" pitchFamily="18" charset="0"/>
              <a:cs typeface="Times New Roman" panose="02020603050405020304" pitchFamily="18" charset="0"/>
            </a:endParaRPr>
          </a:p>
        </p:txBody>
      </p:sp>
      <p:sp>
        <p:nvSpPr>
          <p:cNvPr id="2" name="Date Placeholder 1">
            <a:extLst>
              <a:ext uri="{FF2B5EF4-FFF2-40B4-BE49-F238E27FC236}">
                <a16:creationId xmlns:a16="http://schemas.microsoft.com/office/drawing/2014/main" id="{2EBE256B-250A-8BD8-8E6F-01B0E0F9F01E}"/>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1CC475C6-9E9D-7E37-05CC-692B3CAA7573}"/>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383B769B-7F34-E87D-9E06-4369162C5453}"/>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62</a:t>
            </a:fld>
            <a:endParaRPr lang="en-US" altLang="en-US" dirty="0">
              <a:solidFill>
                <a:srgbClr val="000000"/>
              </a:solidFill>
            </a:endParaRPr>
          </a:p>
        </p:txBody>
      </p:sp>
    </p:spTree>
    <p:extLst>
      <p:ext uri="{BB962C8B-B14F-4D97-AF65-F5344CB8AC3E}">
        <p14:creationId xmlns:p14="http://schemas.microsoft.com/office/powerpoint/2010/main" val="24317139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object 22"/>
          <p:cNvSpPr txBox="1"/>
          <p:nvPr/>
        </p:nvSpPr>
        <p:spPr>
          <a:xfrm>
            <a:off x="762220" y="539636"/>
            <a:ext cx="8184555" cy="397864"/>
          </a:xfrm>
          <a:prstGeom prst="rect">
            <a:avLst/>
          </a:prstGeom>
        </p:spPr>
        <p:txBody>
          <a:bodyPr vert="horz" wrap="square" lIns="0" tIns="22033" rIns="0" bIns="0" rtlCol="0">
            <a:spAutoFit/>
          </a:bodyPr>
          <a:lstStyle/>
          <a:p>
            <a:pPr marL="16321">
              <a:spcBef>
                <a:spcPts val="173"/>
              </a:spcBef>
            </a:pPr>
            <a:r>
              <a:rPr lang="en-IN" sz="2441" b="1" spc="-90" dirty="0">
                <a:solidFill>
                  <a:srgbClr val="113475"/>
                </a:solidFill>
                <a:latin typeface="Times New Roman"/>
                <a:cs typeface="Times New Roman"/>
              </a:rPr>
              <a:t>Finance companies - </a:t>
            </a:r>
            <a:r>
              <a:rPr sz="2441" b="1" spc="-90" dirty="0">
                <a:solidFill>
                  <a:srgbClr val="113475"/>
                </a:solidFill>
                <a:latin typeface="Times New Roman"/>
                <a:cs typeface="Times New Roman"/>
              </a:rPr>
              <a:t>Key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Regulatory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Requirements</a:t>
            </a:r>
            <a:endParaRPr sz="2441" dirty="0">
              <a:latin typeface="Times New Roman"/>
              <a:cs typeface="Times New Roman"/>
            </a:endParaRPr>
          </a:p>
        </p:txBody>
      </p:sp>
      <p:sp>
        <p:nvSpPr>
          <p:cNvPr id="23" name="object 23"/>
          <p:cNvSpPr txBox="1"/>
          <p:nvPr/>
        </p:nvSpPr>
        <p:spPr>
          <a:xfrm>
            <a:off x="621058" y="1482348"/>
            <a:ext cx="10933564" cy="3547550"/>
          </a:xfrm>
          <a:prstGeom prst="rect">
            <a:avLst/>
          </a:prstGeom>
        </p:spPr>
        <p:txBody>
          <a:bodyPr vert="horz" wrap="square" lIns="0" tIns="122404" rIns="0" bIns="0" rtlCol="0">
            <a:spAutoFit/>
          </a:bodyPr>
          <a:lstStyle/>
          <a:p>
            <a:pPr marL="93663">
              <a:spcBef>
                <a:spcPts val="964"/>
              </a:spcBef>
            </a:pPr>
            <a:r>
              <a:rPr sz="2800" b="1" spc="-45" dirty="0">
                <a:solidFill>
                  <a:srgbClr val="EB8B00"/>
                </a:solidFill>
                <a:latin typeface="Times New Roman"/>
                <a:cs typeface="Times New Roman"/>
              </a:rPr>
              <a:t>Capital</a:t>
            </a:r>
            <a:r>
              <a:rPr sz="2800" b="1" spc="-71" dirty="0">
                <a:solidFill>
                  <a:srgbClr val="EB8B00"/>
                </a:solidFill>
                <a:latin typeface="Times New Roman"/>
                <a:cs typeface="Times New Roman"/>
              </a:rPr>
              <a:t> </a:t>
            </a:r>
            <a:r>
              <a:rPr sz="2800" b="1" spc="-25" dirty="0">
                <a:solidFill>
                  <a:srgbClr val="EB8B00"/>
                </a:solidFill>
                <a:latin typeface="Times New Roman"/>
                <a:cs typeface="Times New Roman"/>
              </a:rPr>
              <a:t>Ratio</a:t>
            </a:r>
            <a:endParaRPr sz="2800" dirty="0">
              <a:latin typeface="Times New Roman"/>
              <a:cs typeface="Times New Roman"/>
            </a:endParaRPr>
          </a:p>
          <a:p>
            <a:pPr marL="93663" marR="6528" algn="just">
              <a:lnSpc>
                <a:spcPct val="112500"/>
              </a:lnSpc>
              <a:spcBef>
                <a:spcPts val="327"/>
              </a:spcBef>
            </a:pPr>
            <a:r>
              <a:rPr sz="1600" dirty="0">
                <a:latin typeface="Times New Roman"/>
                <a:cs typeface="Times New Roman"/>
              </a:rPr>
              <a:t>Minimum</a:t>
            </a:r>
            <a:r>
              <a:rPr sz="1600" spc="167" dirty="0">
                <a:latin typeface="Times New Roman"/>
                <a:cs typeface="Times New Roman"/>
              </a:rPr>
              <a:t> </a:t>
            </a:r>
            <a:r>
              <a:rPr sz="1600" dirty="0">
                <a:latin typeface="Times New Roman"/>
                <a:cs typeface="Times New Roman"/>
              </a:rPr>
              <a:t>8%</a:t>
            </a:r>
            <a:r>
              <a:rPr sz="1600" spc="167" dirty="0">
                <a:latin typeface="Times New Roman"/>
                <a:cs typeface="Times New Roman"/>
              </a:rPr>
              <a:t> </a:t>
            </a:r>
            <a:r>
              <a:rPr sz="1600" dirty="0">
                <a:latin typeface="Times New Roman"/>
                <a:cs typeface="Times New Roman"/>
              </a:rPr>
              <a:t>of</a:t>
            </a:r>
            <a:r>
              <a:rPr sz="1600" spc="167" dirty="0">
                <a:latin typeface="Times New Roman"/>
                <a:cs typeface="Times New Roman"/>
              </a:rPr>
              <a:t> </a:t>
            </a:r>
            <a:r>
              <a:rPr sz="1600" dirty="0">
                <a:latin typeface="Times New Roman"/>
                <a:cs typeface="Times New Roman"/>
              </a:rPr>
              <a:t>regulatory</a:t>
            </a:r>
            <a:r>
              <a:rPr sz="1600" spc="167" dirty="0">
                <a:latin typeface="Times New Roman"/>
                <a:cs typeface="Times New Roman"/>
              </a:rPr>
              <a:t> </a:t>
            </a:r>
            <a:r>
              <a:rPr sz="1600" dirty="0">
                <a:latin typeface="Times New Roman"/>
                <a:cs typeface="Times New Roman"/>
              </a:rPr>
              <a:t>capital</a:t>
            </a:r>
            <a:r>
              <a:rPr sz="1600" spc="167" dirty="0">
                <a:latin typeface="Times New Roman"/>
                <a:cs typeface="Times New Roman"/>
              </a:rPr>
              <a:t> </a:t>
            </a:r>
            <a:r>
              <a:rPr sz="1600" dirty="0">
                <a:latin typeface="Times New Roman"/>
                <a:cs typeface="Times New Roman"/>
              </a:rPr>
              <a:t>to</a:t>
            </a:r>
            <a:r>
              <a:rPr sz="1600" spc="167" dirty="0">
                <a:latin typeface="Times New Roman"/>
                <a:cs typeface="Times New Roman"/>
              </a:rPr>
              <a:t> </a:t>
            </a:r>
            <a:r>
              <a:rPr sz="1600" spc="-13" dirty="0">
                <a:latin typeface="Times New Roman"/>
                <a:cs typeface="Times New Roman"/>
              </a:rPr>
              <a:t>risk-weighted </a:t>
            </a:r>
            <a:r>
              <a:rPr sz="1600" dirty="0">
                <a:latin typeface="Times New Roman"/>
                <a:cs typeface="Times New Roman"/>
              </a:rPr>
              <a:t>assets</a:t>
            </a:r>
            <a:r>
              <a:rPr sz="1600" spc="-38" dirty="0">
                <a:latin typeface="Times New Roman"/>
                <a:cs typeface="Times New Roman"/>
              </a:rPr>
              <a:t> </a:t>
            </a:r>
            <a:r>
              <a:rPr sz="1600" dirty="0">
                <a:latin typeface="Times New Roman"/>
                <a:cs typeface="Times New Roman"/>
              </a:rPr>
              <a:t>or</a:t>
            </a:r>
            <a:r>
              <a:rPr sz="1600" spc="-32" dirty="0">
                <a:latin typeface="Times New Roman"/>
                <a:cs typeface="Times New Roman"/>
              </a:rPr>
              <a:t> </a:t>
            </a:r>
            <a:r>
              <a:rPr sz="1600" dirty="0">
                <a:latin typeface="Times New Roman"/>
                <a:cs typeface="Times New Roman"/>
              </a:rPr>
              <a:t>at</a:t>
            </a:r>
            <a:r>
              <a:rPr sz="1600" spc="-38" dirty="0">
                <a:latin typeface="Times New Roman"/>
                <a:cs typeface="Times New Roman"/>
              </a:rPr>
              <a:t> </a:t>
            </a:r>
            <a:r>
              <a:rPr sz="1600" dirty="0">
                <a:latin typeface="Times New Roman"/>
                <a:cs typeface="Times New Roman"/>
              </a:rPr>
              <a:t>such</a:t>
            </a:r>
            <a:r>
              <a:rPr sz="1600" spc="-32" dirty="0">
                <a:latin typeface="Times New Roman"/>
                <a:cs typeface="Times New Roman"/>
              </a:rPr>
              <a:t> </a:t>
            </a:r>
            <a:r>
              <a:rPr sz="1600" dirty="0">
                <a:latin typeface="Times New Roman"/>
                <a:cs typeface="Times New Roman"/>
              </a:rPr>
              <a:t>percentage</a:t>
            </a:r>
            <a:r>
              <a:rPr sz="1600" spc="-32" dirty="0">
                <a:latin typeface="Times New Roman"/>
                <a:cs typeface="Times New Roman"/>
              </a:rPr>
              <a:t> </a:t>
            </a:r>
            <a:r>
              <a:rPr sz="1600" dirty="0">
                <a:latin typeface="Times New Roman"/>
                <a:cs typeface="Times New Roman"/>
              </a:rPr>
              <a:t>as</a:t>
            </a:r>
            <a:r>
              <a:rPr sz="1600" spc="-38" dirty="0">
                <a:latin typeface="Times New Roman"/>
                <a:cs typeface="Times New Roman"/>
              </a:rPr>
              <a:t> </a:t>
            </a:r>
            <a:r>
              <a:rPr sz="1600" spc="-13" dirty="0">
                <a:latin typeface="Times New Roman"/>
                <a:cs typeface="Times New Roman"/>
              </a:rPr>
              <a:t>may</a:t>
            </a:r>
            <a:r>
              <a:rPr sz="1600" spc="-32" dirty="0">
                <a:latin typeface="Times New Roman"/>
                <a:cs typeface="Times New Roman"/>
              </a:rPr>
              <a:t> </a:t>
            </a:r>
            <a:r>
              <a:rPr sz="1600" dirty="0">
                <a:latin typeface="Times New Roman"/>
                <a:cs typeface="Times New Roman"/>
              </a:rPr>
              <a:t>be</a:t>
            </a:r>
            <a:r>
              <a:rPr sz="1600" spc="-32" dirty="0">
                <a:latin typeface="Times New Roman"/>
                <a:cs typeface="Times New Roman"/>
              </a:rPr>
              <a:t> </a:t>
            </a:r>
            <a:r>
              <a:rPr sz="1600" spc="-25" dirty="0">
                <a:latin typeface="Times New Roman"/>
                <a:cs typeface="Times New Roman"/>
              </a:rPr>
              <a:t>specified</a:t>
            </a:r>
            <a:r>
              <a:rPr sz="1600" spc="-38" dirty="0">
                <a:latin typeface="Times New Roman"/>
                <a:cs typeface="Times New Roman"/>
              </a:rPr>
              <a:t> by</a:t>
            </a:r>
            <a:r>
              <a:rPr sz="1600" spc="-32" dirty="0">
                <a:latin typeface="Times New Roman"/>
                <a:cs typeface="Times New Roman"/>
              </a:rPr>
              <a:t> the </a:t>
            </a:r>
            <a:r>
              <a:rPr sz="1600" spc="-13" dirty="0">
                <a:latin typeface="Times New Roman"/>
                <a:cs typeface="Times New Roman"/>
              </a:rPr>
              <a:t>IFSCA</a:t>
            </a:r>
            <a:r>
              <a:rPr lang="en-US" sz="1600" spc="-13" dirty="0">
                <a:latin typeface="Times New Roman"/>
                <a:cs typeface="Times New Roman"/>
              </a:rPr>
              <a:t>.</a:t>
            </a:r>
          </a:p>
          <a:p>
            <a:pPr marL="93663" marR="6528" algn="just">
              <a:lnSpc>
                <a:spcPct val="112500"/>
              </a:lnSpc>
              <a:spcBef>
                <a:spcPts val="327"/>
              </a:spcBef>
            </a:pPr>
            <a:endParaRPr sz="1600" dirty="0">
              <a:latin typeface="Times New Roman"/>
              <a:cs typeface="Times New Roman"/>
            </a:endParaRPr>
          </a:p>
          <a:p>
            <a:pPr marL="93663"/>
            <a:r>
              <a:rPr sz="2800" b="1" spc="-38" dirty="0">
                <a:solidFill>
                  <a:srgbClr val="EB8B00"/>
                </a:solidFill>
                <a:latin typeface="Times New Roman"/>
                <a:cs typeface="Times New Roman"/>
              </a:rPr>
              <a:t>Liquidity</a:t>
            </a:r>
            <a:r>
              <a:rPr sz="2800" b="1" spc="-64" dirty="0">
                <a:solidFill>
                  <a:srgbClr val="EB8B00"/>
                </a:solidFill>
                <a:latin typeface="Times New Roman"/>
                <a:cs typeface="Times New Roman"/>
              </a:rPr>
              <a:t> </a:t>
            </a:r>
            <a:r>
              <a:rPr sz="2800" b="1" spc="-45" dirty="0">
                <a:solidFill>
                  <a:srgbClr val="EB8B00"/>
                </a:solidFill>
                <a:latin typeface="Times New Roman"/>
                <a:cs typeface="Times New Roman"/>
              </a:rPr>
              <a:t>Coverage</a:t>
            </a:r>
            <a:r>
              <a:rPr sz="2800" b="1" spc="-64" dirty="0">
                <a:solidFill>
                  <a:srgbClr val="EB8B00"/>
                </a:solidFill>
                <a:latin typeface="Times New Roman"/>
                <a:cs typeface="Times New Roman"/>
              </a:rPr>
              <a:t> </a:t>
            </a:r>
            <a:r>
              <a:rPr sz="2800" b="1" spc="-45" dirty="0">
                <a:solidFill>
                  <a:srgbClr val="EB8B00"/>
                </a:solidFill>
                <a:latin typeface="Times New Roman"/>
                <a:cs typeface="Times New Roman"/>
              </a:rPr>
              <a:t>Ratio</a:t>
            </a:r>
            <a:r>
              <a:rPr sz="2800" b="1" spc="-64" dirty="0">
                <a:solidFill>
                  <a:srgbClr val="EB8B00"/>
                </a:solidFill>
                <a:latin typeface="Times New Roman"/>
                <a:cs typeface="Times New Roman"/>
              </a:rPr>
              <a:t> </a:t>
            </a:r>
            <a:r>
              <a:rPr sz="2800" b="1" spc="-25" dirty="0">
                <a:solidFill>
                  <a:srgbClr val="EB8B00"/>
                </a:solidFill>
                <a:latin typeface="Times New Roman"/>
                <a:cs typeface="Times New Roman"/>
              </a:rPr>
              <a:t>(LCR)</a:t>
            </a:r>
            <a:endParaRPr sz="2800" dirty="0">
              <a:latin typeface="Times New Roman"/>
              <a:cs typeface="Times New Roman"/>
            </a:endParaRPr>
          </a:p>
          <a:p>
            <a:pPr marL="93663" marR="42436" algn="just">
              <a:lnSpc>
                <a:spcPct val="112500"/>
              </a:lnSpc>
              <a:spcBef>
                <a:spcPts val="334"/>
              </a:spcBef>
            </a:pPr>
            <a:r>
              <a:rPr sz="1600" dirty="0">
                <a:latin typeface="Times New Roman"/>
                <a:cs typeface="Times New Roman"/>
              </a:rPr>
              <a:t>To</a:t>
            </a:r>
            <a:r>
              <a:rPr sz="1600" spc="64" dirty="0">
                <a:latin typeface="Times New Roman"/>
                <a:cs typeface="Times New Roman"/>
              </a:rPr>
              <a:t> </a:t>
            </a:r>
            <a:r>
              <a:rPr sz="1600" dirty="0">
                <a:latin typeface="Times New Roman"/>
                <a:cs typeface="Times New Roman"/>
              </a:rPr>
              <a:t>be</a:t>
            </a:r>
            <a:r>
              <a:rPr sz="1600" spc="71" dirty="0">
                <a:latin typeface="Times New Roman"/>
                <a:cs typeface="Times New Roman"/>
              </a:rPr>
              <a:t> </a:t>
            </a:r>
            <a:r>
              <a:rPr sz="1600" dirty="0">
                <a:latin typeface="Times New Roman"/>
                <a:cs typeface="Times New Roman"/>
              </a:rPr>
              <a:t>maintained</a:t>
            </a:r>
            <a:r>
              <a:rPr sz="1600" spc="64" dirty="0">
                <a:latin typeface="Times New Roman"/>
                <a:cs typeface="Times New Roman"/>
              </a:rPr>
              <a:t> </a:t>
            </a:r>
            <a:r>
              <a:rPr sz="1600" dirty="0">
                <a:latin typeface="Times New Roman"/>
                <a:cs typeface="Times New Roman"/>
              </a:rPr>
              <a:t>on</a:t>
            </a:r>
            <a:r>
              <a:rPr sz="1600" spc="71" dirty="0">
                <a:latin typeface="Times New Roman"/>
                <a:cs typeface="Times New Roman"/>
              </a:rPr>
              <a:t> </a:t>
            </a:r>
            <a:r>
              <a:rPr sz="1600" dirty="0">
                <a:latin typeface="Times New Roman"/>
                <a:cs typeface="Times New Roman"/>
              </a:rPr>
              <a:t>standalone</a:t>
            </a:r>
            <a:r>
              <a:rPr sz="1600" spc="71" dirty="0">
                <a:latin typeface="Times New Roman"/>
                <a:cs typeface="Times New Roman"/>
              </a:rPr>
              <a:t> </a:t>
            </a:r>
            <a:r>
              <a:rPr sz="1600" dirty="0">
                <a:latin typeface="Times New Roman"/>
                <a:cs typeface="Times New Roman"/>
              </a:rPr>
              <a:t>basis</a:t>
            </a:r>
            <a:r>
              <a:rPr sz="1600" spc="64" dirty="0">
                <a:latin typeface="Times New Roman"/>
                <a:cs typeface="Times New Roman"/>
              </a:rPr>
              <a:t> </a:t>
            </a:r>
            <a:r>
              <a:rPr sz="1600" dirty="0">
                <a:latin typeface="Times New Roman"/>
                <a:cs typeface="Times New Roman"/>
              </a:rPr>
              <a:t>at</a:t>
            </a:r>
            <a:r>
              <a:rPr sz="1600" spc="71" dirty="0">
                <a:latin typeface="Times New Roman"/>
                <a:cs typeface="Times New Roman"/>
              </a:rPr>
              <a:t> </a:t>
            </a:r>
            <a:r>
              <a:rPr sz="1600" dirty="0">
                <a:latin typeface="Times New Roman"/>
                <a:cs typeface="Times New Roman"/>
              </a:rPr>
              <a:t>all</a:t>
            </a:r>
            <a:r>
              <a:rPr sz="1600" spc="71" dirty="0">
                <a:latin typeface="Times New Roman"/>
                <a:cs typeface="Times New Roman"/>
              </a:rPr>
              <a:t> </a:t>
            </a:r>
            <a:r>
              <a:rPr sz="1600" dirty="0">
                <a:latin typeface="Times New Roman"/>
                <a:cs typeface="Times New Roman"/>
              </a:rPr>
              <a:t>times,</a:t>
            </a:r>
            <a:r>
              <a:rPr sz="1600" spc="64" dirty="0">
                <a:latin typeface="Times New Roman"/>
                <a:cs typeface="Times New Roman"/>
              </a:rPr>
              <a:t> </a:t>
            </a:r>
            <a:r>
              <a:rPr sz="1600" spc="-32" dirty="0">
                <a:latin typeface="Times New Roman"/>
                <a:cs typeface="Times New Roman"/>
              </a:rPr>
              <a:t>as </a:t>
            </a:r>
            <a:r>
              <a:rPr sz="1600" spc="-13" dirty="0">
                <a:latin typeface="Times New Roman"/>
                <a:cs typeface="Times New Roman"/>
              </a:rPr>
              <a:t>may</a:t>
            </a:r>
            <a:r>
              <a:rPr sz="1600" spc="-45" dirty="0">
                <a:latin typeface="Times New Roman"/>
                <a:cs typeface="Times New Roman"/>
              </a:rPr>
              <a:t> </a:t>
            </a:r>
            <a:r>
              <a:rPr sz="1600" spc="-13" dirty="0">
                <a:latin typeface="Times New Roman"/>
                <a:cs typeface="Times New Roman"/>
              </a:rPr>
              <a:t>be</a:t>
            </a:r>
            <a:r>
              <a:rPr sz="1600" spc="-45" dirty="0">
                <a:latin typeface="Times New Roman"/>
                <a:cs typeface="Times New Roman"/>
              </a:rPr>
              <a:t> </a:t>
            </a:r>
            <a:r>
              <a:rPr sz="1600" dirty="0">
                <a:latin typeface="Times New Roman"/>
                <a:cs typeface="Times New Roman"/>
              </a:rPr>
              <a:t>determined</a:t>
            </a:r>
            <a:r>
              <a:rPr sz="1600" spc="-38" dirty="0">
                <a:latin typeface="Times New Roman"/>
                <a:cs typeface="Times New Roman"/>
              </a:rPr>
              <a:t> </a:t>
            </a:r>
            <a:r>
              <a:rPr sz="1600" spc="-32" dirty="0">
                <a:latin typeface="Times New Roman"/>
                <a:cs typeface="Times New Roman"/>
              </a:rPr>
              <a:t>by</a:t>
            </a:r>
            <a:r>
              <a:rPr sz="1600" spc="-45" dirty="0">
                <a:latin typeface="Times New Roman"/>
                <a:cs typeface="Times New Roman"/>
              </a:rPr>
              <a:t> </a:t>
            </a:r>
            <a:r>
              <a:rPr sz="1600" spc="-25" dirty="0">
                <a:latin typeface="Times New Roman"/>
                <a:cs typeface="Times New Roman"/>
              </a:rPr>
              <a:t>IFSCA</a:t>
            </a:r>
            <a:endParaRPr sz="1600" dirty="0">
              <a:latin typeface="Times New Roman"/>
              <a:cs typeface="Times New Roman"/>
            </a:endParaRPr>
          </a:p>
          <a:p>
            <a:pPr marL="93663" marR="42436" algn="just">
              <a:lnSpc>
                <a:spcPct val="112500"/>
              </a:lnSpc>
            </a:pPr>
            <a:r>
              <a:rPr sz="1600" dirty="0">
                <a:latin typeface="Times New Roman"/>
                <a:cs typeface="Times New Roman"/>
              </a:rPr>
              <a:t>Parent</a:t>
            </a:r>
            <a:r>
              <a:rPr sz="1600" spc="-6" dirty="0">
                <a:latin typeface="Times New Roman"/>
                <a:cs typeface="Times New Roman"/>
              </a:rPr>
              <a:t> </a:t>
            </a:r>
            <a:r>
              <a:rPr sz="1600" dirty="0">
                <a:latin typeface="Times New Roman"/>
                <a:cs typeface="Times New Roman"/>
              </a:rPr>
              <a:t>of</a:t>
            </a:r>
            <a:r>
              <a:rPr sz="1600" spc="13" dirty="0">
                <a:latin typeface="Times New Roman"/>
                <a:cs typeface="Times New Roman"/>
              </a:rPr>
              <a:t> </a:t>
            </a:r>
            <a:r>
              <a:rPr sz="1600" spc="-115" dirty="0">
                <a:latin typeface="Times New Roman"/>
                <a:cs typeface="Times New Roman"/>
              </a:rPr>
              <a:t>FU</a:t>
            </a:r>
            <a:r>
              <a:rPr sz="1600" spc="32" dirty="0">
                <a:latin typeface="Times New Roman"/>
                <a:cs typeface="Times New Roman"/>
              </a:rPr>
              <a:t> </a:t>
            </a:r>
            <a:r>
              <a:rPr sz="1600" dirty="0">
                <a:latin typeface="Times New Roman"/>
                <a:cs typeface="Times New Roman"/>
              </a:rPr>
              <a:t>may</a:t>
            </a:r>
            <a:r>
              <a:rPr sz="1600" spc="19" dirty="0">
                <a:latin typeface="Times New Roman"/>
                <a:cs typeface="Times New Roman"/>
              </a:rPr>
              <a:t> </a:t>
            </a:r>
            <a:r>
              <a:rPr sz="1600" dirty="0">
                <a:latin typeface="Times New Roman"/>
                <a:cs typeface="Times New Roman"/>
              </a:rPr>
              <a:t>be</a:t>
            </a:r>
            <a:r>
              <a:rPr sz="1600" spc="13" dirty="0">
                <a:latin typeface="Times New Roman"/>
                <a:cs typeface="Times New Roman"/>
              </a:rPr>
              <a:t> </a:t>
            </a:r>
            <a:r>
              <a:rPr sz="1600" dirty="0">
                <a:latin typeface="Times New Roman"/>
                <a:cs typeface="Times New Roman"/>
              </a:rPr>
              <a:t>allowed</a:t>
            </a:r>
            <a:r>
              <a:rPr sz="1600" spc="13" dirty="0">
                <a:latin typeface="Times New Roman"/>
                <a:cs typeface="Times New Roman"/>
              </a:rPr>
              <a:t> </a:t>
            </a:r>
            <a:r>
              <a:rPr sz="1600" dirty="0">
                <a:latin typeface="Times New Roman"/>
                <a:cs typeface="Times New Roman"/>
              </a:rPr>
              <a:t>to</a:t>
            </a:r>
            <a:r>
              <a:rPr sz="1600" spc="19" dirty="0">
                <a:latin typeface="Times New Roman"/>
                <a:cs typeface="Times New Roman"/>
              </a:rPr>
              <a:t> </a:t>
            </a:r>
            <a:r>
              <a:rPr sz="1600" dirty="0">
                <a:latin typeface="Times New Roman"/>
                <a:cs typeface="Times New Roman"/>
              </a:rPr>
              <a:t>maintain</a:t>
            </a:r>
            <a:r>
              <a:rPr sz="1600" spc="13" dirty="0">
                <a:latin typeface="Times New Roman"/>
                <a:cs typeface="Times New Roman"/>
              </a:rPr>
              <a:t> </a:t>
            </a:r>
            <a:r>
              <a:rPr sz="1600" dirty="0">
                <a:latin typeface="Times New Roman"/>
                <a:cs typeface="Times New Roman"/>
              </a:rPr>
              <a:t>on</a:t>
            </a:r>
            <a:r>
              <a:rPr sz="1600" spc="13" dirty="0">
                <a:latin typeface="Times New Roman"/>
                <a:cs typeface="Times New Roman"/>
              </a:rPr>
              <a:t> </a:t>
            </a:r>
            <a:r>
              <a:rPr sz="1600" dirty="0">
                <a:latin typeface="Times New Roman"/>
                <a:cs typeface="Times New Roman"/>
              </a:rPr>
              <a:t>behalf</a:t>
            </a:r>
            <a:r>
              <a:rPr sz="1600" spc="13" dirty="0">
                <a:latin typeface="Times New Roman"/>
                <a:cs typeface="Times New Roman"/>
              </a:rPr>
              <a:t> </a:t>
            </a:r>
            <a:r>
              <a:rPr sz="1600" spc="-32" dirty="0">
                <a:latin typeface="Times New Roman"/>
                <a:cs typeface="Times New Roman"/>
              </a:rPr>
              <a:t>of </a:t>
            </a:r>
            <a:r>
              <a:rPr sz="1600" spc="-103" dirty="0">
                <a:latin typeface="Times New Roman"/>
                <a:cs typeface="Times New Roman"/>
              </a:rPr>
              <a:t>FU</a:t>
            </a:r>
            <a:r>
              <a:rPr sz="1600" spc="-52" dirty="0">
                <a:latin typeface="Times New Roman"/>
                <a:cs typeface="Times New Roman"/>
              </a:rPr>
              <a:t> </a:t>
            </a:r>
            <a:r>
              <a:rPr sz="1600" dirty="0">
                <a:latin typeface="Times New Roman"/>
                <a:cs typeface="Times New Roman"/>
              </a:rPr>
              <a:t>on</a:t>
            </a:r>
            <a:r>
              <a:rPr sz="1600" spc="-45" dirty="0">
                <a:latin typeface="Times New Roman"/>
                <a:cs typeface="Times New Roman"/>
              </a:rPr>
              <a:t> </a:t>
            </a:r>
            <a:r>
              <a:rPr sz="1600" spc="-32" dirty="0">
                <a:latin typeface="Times New Roman"/>
                <a:cs typeface="Times New Roman"/>
              </a:rPr>
              <a:t>specific</a:t>
            </a:r>
            <a:r>
              <a:rPr sz="1600" spc="-45" dirty="0">
                <a:latin typeface="Times New Roman"/>
                <a:cs typeface="Times New Roman"/>
              </a:rPr>
              <a:t> </a:t>
            </a:r>
            <a:r>
              <a:rPr sz="1600" spc="-13" dirty="0">
                <a:latin typeface="Times New Roman"/>
                <a:cs typeface="Times New Roman"/>
              </a:rPr>
              <a:t>approval</a:t>
            </a:r>
            <a:r>
              <a:rPr lang="en-US" sz="1600" spc="-13" dirty="0">
                <a:latin typeface="Times New Roman"/>
                <a:cs typeface="Times New Roman"/>
              </a:rPr>
              <a:t>.</a:t>
            </a:r>
          </a:p>
          <a:p>
            <a:pPr marL="93663" marR="42436" algn="just">
              <a:lnSpc>
                <a:spcPct val="112500"/>
              </a:lnSpc>
            </a:pPr>
            <a:endParaRPr sz="1600" dirty="0">
              <a:latin typeface="Times New Roman"/>
              <a:cs typeface="Times New Roman"/>
            </a:endParaRPr>
          </a:p>
          <a:p>
            <a:pPr marL="93663">
              <a:spcBef>
                <a:spcPts val="365"/>
              </a:spcBef>
            </a:pPr>
            <a:r>
              <a:rPr sz="2800" b="1" spc="-32" dirty="0">
                <a:solidFill>
                  <a:srgbClr val="EB8B00"/>
                </a:solidFill>
                <a:latin typeface="Times New Roman"/>
                <a:cs typeface="Times New Roman"/>
              </a:rPr>
              <a:t>Exposure</a:t>
            </a:r>
            <a:r>
              <a:rPr sz="2800" b="1" spc="-71" dirty="0">
                <a:solidFill>
                  <a:srgbClr val="EB8B00"/>
                </a:solidFill>
                <a:latin typeface="Times New Roman"/>
                <a:cs typeface="Times New Roman"/>
              </a:rPr>
              <a:t> </a:t>
            </a:r>
            <a:r>
              <a:rPr sz="2800" b="1" spc="-25" dirty="0">
                <a:solidFill>
                  <a:srgbClr val="EB8B00"/>
                </a:solidFill>
                <a:latin typeface="Times New Roman"/>
                <a:cs typeface="Times New Roman"/>
              </a:rPr>
              <a:t>Ceiling</a:t>
            </a:r>
            <a:r>
              <a:rPr sz="2800" b="1" spc="-71" dirty="0">
                <a:solidFill>
                  <a:srgbClr val="EB8B00"/>
                </a:solidFill>
                <a:latin typeface="Times New Roman"/>
                <a:cs typeface="Times New Roman"/>
              </a:rPr>
              <a:t> </a:t>
            </a:r>
            <a:r>
              <a:rPr sz="2800" b="1" spc="-25" dirty="0">
                <a:solidFill>
                  <a:srgbClr val="EB8B00"/>
                </a:solidFill>
                <a:latin typeface="Times New Roman"/>
                <a:cs typeface="Times New Roman"/>
              </a:rPr>
              <a:t>(EC)</a:t>
            </a:r>
            <a:endParaRPr sz="2800" dirty="0">
              <a:latin typeface="Times New Roman"/>
              <a:cs typeface="Times New Roman"/>
            </a:endParaRPr>
          </a:p>
          <a:p>
            <a:pPr marL="93663" marR="6528" algn="just">
              <a:lnSpc>
                <a:spcPct val="112500"/>
              </a:lnSpc>
              <a:spcBef>
                <a:spcPts val="327"/>
              </a:spcBef>
            </a:pPr>
            <a:r>
              <a:rPr sz="1600" dirty="0">
                <a:latin typeface="Times New Roman"/>
                <a:cs typeface="Times New Roman"/>
              </a:rPr>
              <a:t>The</a:t>
            </a:r>
            <a:r>
              <a:rPr sz="1600" spc="109" dirty="0">
                <a:latin typeface="Times New Roman"/>
                <a:cs typeface="Times New Roman"/>
              </a:rPr>
              <a:t> </a:t>
            </a:r>
            <a:r>
              <a:rPr sz="1600" dirty="0">
                <a:latin typeface="Times New Roman"/>
                <a:cs typeface="Times New Roman"/>
              </a:rPr>
              <a:t>sum</a:t>
            </a:r>
            <a:r>
              <a:rPr sz="1600" spc="115" dirty="0">
                <a:latin typeface="Times New Roman"/>
                <a:cs typeface="Times New Roman"/>
              </a:rPr>
              <a:t> </a:t>
            </a:r>
            <a:r>
              <a:rPr sz="1600" dirty="0">
                <a:latin typeface="Times New Roman"/>
                <a:cs typeface="Times New Roman"/>
              </a:rPr>
              <a:t>of</a:t>
            </a:r>
            <a:r>
              <a:rPr sz="1600" spc="115" dirty="0">
                <a:latin typeface="Times New Roman"/>
                <a:cs typeface="Times New Roman"/>
              </a:rPr>
              <a:t> </a:t>
            </a:r>
            <a:r>
              <a:rPr sz="1600" dirty="0">
                <a:latin typeface="Times New Roman"/>
                <a:cs typeface="Times New Roman"/>
              </a:rPr>
              <a:t>all</a:t>
            </a:r>
            <a:r>
              <a:rPr sz="1600" spc="115" dirty="0">
                <a:latin typeface="Times New Roman"/>
                <a:cs typeface="Times New Roman"/>
              </a:rPr>
              <a:t> </a:t>
            </a:r>
            <a:r>
              <a:rPr sz="1600" dirty="0">
                <a:latin typeface="Times New Roman"/>
                <a:cs typeface="Times New Roman"/>
              </a:rPr>
              <a:t>the</a:t>
            </a:r>
            <a:r>
              <a:rPr sz="1600" spc="115" dirty="0">
                <a:latin typeface="Times New Roman"/>
                <a:cs typeface="Times New Roman"/>
              </a:rPr>
              <a:t> </a:t>
            </a:r>
            <a:r>
              <a:rPr sz="1600" dirty="0">
                <a:latin typeface="Times New Roman"/>
                <a:cs typeface="Times New Roman"/>
              </a:rPr>
              <a:t>exposures</a:t>
            </a:r>
            <a:r>
              <a:rPr sz="1600" spc="115" dirty="0">
                <a:latin typeface="Times New Roman"/>
                <a:cs typeface="Times New Roman"/>
              </a:rPr>
              <a:t> </a:t>
            </a:r>
            <a:r>
              <a:rPr sz="1600" dirty="0">
                <a:latin typeface="Times New Roman"/>
                <a:cs typeface="Times New Roman"/>
              </a:rPr>
              <a:t>of</a:t>
            </a:r>
            <a:r>
              <a:rPr sz="1600" spc="115" dirty="0">
                <a:latin typeface="Times New Roman"/>
                <a:cs typeface="Times New Roman"/>
              </a:rPr>
              <a:t> </a:t>
            </a:r>
            <a:r>
              <a:rPr sz="1600" dirty="0">
                <a:latin typeface="Times New Roman"/>
                <a:cs typeface="Times New Roman"/>
              </a:rPr>
              <a:t>a</a:t>
            </a:r>
            <a:r>
              <a:rPr sz="1600" spc="109" dirty="0">
                <a:latin typeface="Times New Roman"/>
                <a:cs typeface="Times New Roman"/>
              </a:rPr>
              <a:t> </a:t>
            </a:r>
            <a:r>
              <a:rPr sz="1600" dirty="0">
                <a:latin typeface="Times New Roman"/>
                <a:cs typeface="Times New Roman"/>
              </a:rPr>
              <a:t>FC/</a:t>
            </a:r>
            <a:r>
              <a:rPr sz="1600" spc="115" dirty="0">
                <a:latin typeface="Times New Roman"/>
                <a:cs typeface="Times New Roman"/>
              </a:rPr>
              <a:t> </a:t>
            </a:r>
            <a:r>
              <a:rPr sz="1600" dirty="0">
                <a:latin typeface="Times New Roman"/>
                <a:cs typeface="Times New Roman"/>
              </a:rPr>
              <a:t>FU</a:t>
            </a:r>
            <a:r>
              <a:rPr sz="1600" spc="115" dirty="0">
                <a:latin typeface="Times New Roman"/>
                <a:cs typeface="Times New Roman"/>
              </a:rPr>
              <a:t> </a:t>
            </a:r>
            <a:r>
              <a:rPr sz="1600" dirty="0">
                <a:latin typeface="Times New Roman"/>
                <a:cs typeface="Times New Roman"/>
              </a:rPr>
              <a:t>to</a:t>
            </a:r>
            <a:r>
              <a:rPr sz="1600" spc="115" dirty="0">
                <a:latin typeface="Times New Roman"/>
                <a:cs typeface="Times New Roman"/>
              </a:rPr>
              <a:t> </a:t>
            </a:r>
            <a:r>
              <a:rPr sz="1600" dirty="0">
                <a:latin typeface="Times New Roman"/>
                <a:cs typeface="Times New Roman"/>
              </a:rPr>
              <a:t>a</a:t>
            </a:r>
            <a:r>
              <a:rPr sz="1600" spc="115" dirty="0">
                <a:latin typeface="Times New Roman"/>
                <a:cs typeface="Times New Roman"/>
              </a:rPr>
              <a:t> </a:t>
            </a:r>
            <a:r>
              <a:rPr sz="1600" spc="-13" dirty="0">
                <a:latin typeface="Times New Roman"/>
                <a:cs typeface="Times New Roman"/>
              </a:rPr>
              <a:t>single </a:t>
            </a:r>
            <a:r>
              <a:rPr sz="1600" dirty="0">
                <a:latin typeface="Times New Roman"/>
                <a:cs typeface="Times New Roman"/>
              </a:rPr>
              <a:t>counterparty</a:t>
            </a:r>
            <a:r>
              <a:rPr sz="1600" spc="450" dirty="0">
                <a:latin typeface="Times New Roman"/>
                <a:cs typeface="Times New Roman"/>
              </a:rPr>
              <a:t> </a:t>
            </a:r>
            <a:r>
              <a:rPr sz="1600" dirty="0">
                <a:latin typeface="Times New Roman"/>
                <a:cs typeface="Times New Roman"/>
              </a:rPr>
              <a:t>or</a:t>
            </a:r>
            <a:r>
              <a:rPr sz="1600" spc="450" dirty="0">
                <a:latin typeface="Times New Roman"/>
                <a:cs typeface="Times New Roman"/>
              </a:rPr>
              <a:t> </a:t>
            </a:r>
            <a:r>
              <a:rPr sz="1600" dirty="0">
                <a:latin typeface="Times New Roman"/>
                <a:cs typeface="Times New Roman"/>
              </a:rPr>
              <a:t>group</a:t>
            </a:r>
            <a:r>
              <a:rPr sz="1600" spc="457" dirty="0">
                <a:latin typeface="Times New Roman"/>
                <a:cs typeface="Times New Roman"/>
              </a:rPr>
              <a:t> </a:t>
            </a:r>
            <a:r>
              <a:rPr sz="1600" dirty="0">
                <a:latin typeface="Times New Roman"/>
                <a:cs typeface="Times New Roman"/>
              </a:rPr>
              <a:t>of</a:t>
            </a:r>
            <a:r>
              <a:rPr sz="1600" spc="450" dirty="0">
                <a:latin typeface="Times New Roman"/>
                <a:cs typeface="Times New Roman"/>
              </a:rPr>
              <a:t> </a:t>
            </a:r>
            <a:r>
              <a:rPr sz="1600" dirty="0">
                <a:latin typeface="Times New Roman"/>
                <a:cs typeface="Times New Roman"/>
              </a:rPr>
              <a:t>connected</a:t>
            </a:r>
            <a:r>
              <a:rPr sz="1600" spc="450" dirty="0">
                <a:latin typeface="Times New Roman"/>
                <a:cs typeface="Times New Roman"/>
              </a:rPr>
              <a:t> </a:t>
            </a:r>
            <a:r>
              <a:rPr sz="1600" spc="-13" dirty="0">
                <a:latin typeface="Times New Roman"/>
                <a:cs typeface="Times New Roman"/>
              </a:rPr>
              <a:t>counterparties </a:t>
            </a:r>
            <a:r>
              <a:rPr sz="1600" dirty="0">
                <a:latin typeface="Times New Roman"/>
                <a:cs typeface="Times New Roman"/>
              </a:rPr>
              <a:t>shall</a:t>
            </a:r>
            <a:r>
              <a:rPr sz="1600" spc="-77" dirty="0">
                <a:latin typeface="Times New Roman"/>
                <a:cs typeface="Times New Roman"/>
              </a:rPr>
              <a:t> </a:t>
            </a:r>
            <a:r>
              <a:rPr sz="1600" dirty="0">
                <a:latin typeface="Times New Roman"/>
                <a:cs typeface="Times New Roman"/>
              </a:rPr>
              <a:t>not</a:t>
            </a:r>
            <a:r>
              <a:rPr sz="1600" spc="-13" dirty="0">
                <a:latin typeface="Times New Roman"/>
                <a:cs typeface="Times New Roman"/>
              </a:rPr>
              <a:t> </a:t>
            </a:r>
            <a:r>
              <a:rPr sz="1600" spc="-32" dirty="0">
                <a:latin typeface="Times New Roman"/>
                <a:cs typeface="Times New Roman"/>
              </a:rPr>
              <a:t>exceed</a:t>
            </a:r>
            <a:r>
              <a:rPr sz="1600" spc="-13" dirty="0">
                <a:latin typeface="Times New Roman"/>
                <a:cs typeface="Times New Roman"/>
              </a:rPr>
              <a:t> </a:t>
            </a:r>
            <a:r>
              <a:rPr sz="1600" spc="-115" dirty="0">
                <a:latin typeface="Times New Roman"/>
                <a:cs typeface="Times New Roman"/>
              </a:rPr>
              <a:t>25%</a:t>
            </a:r>
            <a:r>
              <a:rPr sz="1600" spc="38" dirty="0">
                <a:latin typeface="Times New Roman"/>
                <a:cs typeface="Times New Roman"/>
              </a:rPr>
              <a:t> </a:t>
            </a:r>
            <a:r>
              <a:rPr sz="1600" spc="-77" dirty="0">
                <a:latin typeface="Times New Roman"/>
                <a:cs typeface="Times New Roman"/>
              </a:rPr>
              <a:t>of</a:t>
            </a:r>
            <a:r>
              <a:rPr sz="1600" spc="-6" dirty="0">
                <a:latin typeface="Times New Roman"/>
                <a:cs typeface="Times New Roman"/>
              </a:rPr>
              <a:t> </a:t>
            </a:r>
            <a:r>
              <a:rPr sz="1600" dirty="0">
                <a:latin typeface="Times New Roman"/>
                <a:cs typeface="Times New Roman"/>
              </a:rPr>
              <a:t>its</a:t>
            </a:r>
            <a:r>
              <a:rPr sz="1600" spc="-13" dirty="0">
                <a:latin typeface="Times New Roman"/>
                <a:cs typeface="Times New Roman"/>
              </a:rPr>
              <a:t> </a:t>
            </a:r>
            <a:r>
              <a:rPr sz="1600" spc="-25" dirty="0">
                <a:latin typeface="Times New Roman"/>
                <a:cs typeface="Times New Roman"/>
              </a:rPr>
              <a:t>available</a:t>
            </a:r>
            <a:r>
              <a:rPr sz="1600" spc="-13" dirty="0">
                <a:latin typeface="Times New Roman"/>
                <a:cs typeface="Times New Roman"/>
              </a:rPr>
              <a:t> </a:t>
            </a:r>
            <a:r>
              <a:rPr sz="1600" spc="-25" dirty="0">
                <a:latin typeface="Times New Roman"/>
                <a:cs typeface="Times New Roman"/>
              </a:rPr>
              <a:t>eligible</a:t>
            </a:r>
            <a:r>
              <a:rPr sz="1600" spc="-13" dirty="0">
                <a:latin typeface="Times New Roman"/>
                <a:cs typeface="Times New Roman"/>
              </a:rPr>
              <a:t> </a:t>
            </a:r>
            <a:r>
              <a:rPr sz="1600" dirty="0">
                <a:latin typeface="Times New Roman"/>
                <a:cs typeface="Times New Roman"/>
              </a:rPr>
              <a:t>capital</a:t>
            </a:r>
            <a:r>
              <a:rPr sz="1600" spc="-13" dirty="0">
                <a:latin typeface="Times New Roman"/>
                <a:cs typeface="Times New Roman"/>
              </a:rPr>
              <a:t> </a:t>
            </a:r>
            <a:r>
              <a:rPr sz="1600" spc="-25" dirty="0">
                <a:latin typeface="Times New Roman"/>
                <a:cs typeface="Times New Roman"/>
              </a:rPr>
              <a:t>base </a:t>
            </a:r>
            <a:r>
              <a:rPr sz="1600" dirty="0">
                <a:latin typeface="Times New Roman"/>
                <a:cs typeface="Times New Roman"/>
              </a:rPr>
              <a:t>without</a:t>
            </a:r>
            <a:r>
              <a:rPr sz="1600" spc="6" dirty="0">
                <a:latin typeface="Times New Roman"/>
                <a:cs typeface="Times New Roman"/>
              </a:rPr>
              <a:t> </a:t>
            </a:r>
            <a:r>
              <a:rPr sz="1600" dirty="0">
                <a:latin typeface="Times New Roman"/>
                <a:cs typeface="Times New Roman"/>
              </a:rPr>
              <a:t>the</a:t>
            </a:r>
            <a:r>
              <a:rPr sz="1600" spc="13" dirty="0">
                <a:latin typeface="Times New Roman"/>
                <a:cs typeface="Times New Roman"/>
              </a:rPr>
              <a:t> </a:t>
            </a:r>
            <a:r>
              <a:rPr sz="1600" spc="-13" dirty="0">
                <a:latin typeface="Times New Roman"/>
                <a:cs typeface="Times New Roman"/>
              </a:rPr>
              <a:t>approval</a:t>
            </a:r>
            <a:r>
              <a:rPr sz="1600" spc="6" dirty="0">
                <a:latin typeface="Times New Roman"/>
                <a:cs typeface="Times New Roman"/>
              </a:rPr>
              <a:t> </a:t>
            </a:r>
            <a:r>
              <a:rPr sz="1600" spc="-45" dirty="0">
                <a:latin typeface="Times New Roman"/>
                <a:cs typeface="Times New Roman"/>
              </a:rPr>
              <a:t>of</a:t>
            </a:r>
            <a:r>
              <a:rPr sz="1600" spc="13" dirty="0">
                <a:latin typeface="Times New Roman"/>
                <a:cs typeface="Times New Roman"/>
              </a:rPr>
              <a:t> </a:t>
            </a:r>
            <a:r>
              <a:rPr sz="1600" dirty="0">
                <a:latin typeface="Times New Roman"/>
                <a:cs typeface="Times New Roman"/>
              </a:rPr>
              <a:t>the</a:t>
            </a:r>
            <a:r>
              <a:rPr sz="1600" spc="6" dirty="0">
                <a:latin typeface="Times New Roman"/>
                <a:cs typeface="Times New Roman"/>
              </a:rPr>
              <a:t> </a:t>
            </a:r>
            <a:r>
              <a:rPr sz="1600" spc="-13" dirty="0">
                <a:latin typeface="Times New Roman"/>
                <a:cs typeface="Times New Roman"/>
              </a:rPr>
              <a:t>IFSCA</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46E12D72-CB20-2F1E-1835-8570CA2D462E}"/>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612FAA90-149F-9461-4ECE-6CF7ED8F5C45}"/>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2CD9E958-F37E-D2DF-5111-FB08223E5AF7}"/>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63</a:t>
            </a:fld>
            <a:endParaRPr lang="en-US" altLang="en-US" dirty="0">
              <a:solidFill>
                <a:srgbClr val="000000"/>
              </a:solidFill>
            </a:endParaRPr>
          </a:p>
        </p:txBody>
      </p:sp>
    </p:spTree>
    <p:extLst>
      <p:ext uri="{BB962C8B-B14F-4D97-AF65-F5344CB8AC3E}">
        <p14:creationId xmlns:p14="http://schemas.microsoft.com/office/powerpoint/2010/main" val="6530572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96E47-14DB-7775-9556-3EF92C0F8405}"/>
            </a:ext>
          </a:extLst>
        </p:cNvPr>
        <p:cNvGrpSpPr/>
        <p:nvPr/>
      </p:nvGrpSpPr>
      <p:grpSpPr>
        <a:xfrm>
          <a:off x="0" y="0"/>
          <a:ext cx="0" cy="0"/>
          <a:chOff x="0" y="0"/>
          <a:chExt cx="0" cy="0"/>
        </a:xfrm>
      </p:grpSpPr>
      <p:sp>
        <p:nvSpPr>
          <p:cNvPr id="23" name="object 23">
            <a:extLst>
              <a:ext uri="{FF2B5EF4-FFF2-40B4-BE49-F238E27FC236}">
                <a16:creationId xmlns:a16="http://schemas.microsoft.com/office/drawing/2014/main" id="{EE5C6B7B-ECFA-4568-AB2C-7781D3D18121}"/>
              </a:ext>
            </a:extLst>
          </p:cNvPr>
          <p:cNvSpPr txBox="1"/>
          <p:nvPr/>
        </p:nvSpPr>
        <p:spPr>
          <a:xfrm>
            <a:off x="779680" y="493301"/>
            <a:ext cx="7118226" cy="440161"/>
          </a:xfrm>
          <a:prstGeom prst="rect">
            <a:avLst/>
          </a:prstGeom>
        </p:spPr>
        <p:txBody>
          <a:bodyPr vert="horz" wrap="square" lIns="0" tIns="122404" rIns="0" bIns="0" rtlCol="0">
            <a:spAutoFit/>
          </a:bodyPr>
          <a:lstStyle/>
          <a:p>
            <a:pPr marL="16321"/>
            <a:r>
              <a:rPr lang="en-IN" sz="2057" b="1" spc="-32" dirty="0">
                <a:solidFill>
                  <a:srgbClr val="EB8B00"/>
                </a:solidFill>
                <a:latin typeface="Times New Roman"/>
                <a:cs typeface="Times New Roman"/>
              </a:rPr>
              <a:t>Finance companies - </a:t>
            </a:r>
            <a:r>
              <a:rPr sz="2057" b="1" spc="-32" dirty="0">
                <a:solidFill>
                  <a:srgbClr val="EB8B00"/>
                </a:solidFill>
                <a:latin typeface="Times New Roman"/>
                <a:cs typeface="Times New Roman"/>
              </a:rPr>
              <a:t>Operating</a:t>
            </a:r>
            <a:r>
              <a:rPr sz="2057" b="1" spc="-58" dirty="0">
                <a:solidFill>
                  <a:srgbClr val="EB8B00"/>
                </a:solidFill>
                <a:latin typeface="Times New Roman"/>
                <a:cs typeface="Times New Roman"/>
              </a:rPr>
              <a:t> </a:t>
            </a:r>
            <a:r>
              <a:rPr sz="2057" b="1" spc="-13" dirty="0">
                <a:solidFill>
                  <a:srgbClr val="EB8B00"/>
                </a:solidFill>
                <a:latin typeface="Times New Roman"/>
                <a:cs typeface="Times New Roman"/>
              </a:rPr>
              <a:t>guidelines</a:t>
            </a:r>
            <a:endParaRPr sz="2057" dirty="0">
              <a:latin typeface="Times New Roman"/>
              <a:cs typeface="Times New Roman"/>
            </a:endParaRPr>
          </a:p>
        </p:txBody>
      </p:sp>
      <p:grpSp>
        <p:nvGrpSpPr>
          <p:cNvPr id="2" name="Group 1">
            <a:extLst>
              <a:ext uri="{FF2B5EF4-FFF2-40B4-BE49-F238E27FC236}">
                <a16:creationId xmlns:a16="http://schemas.microsoft.com/office/drawing/2014/main" id="{F5F6A30E-2A1A-7558-9F3C-6273BE16EBB2}"/>
              </a:ext>
            </a:extLst>
          </p:cNvPr>
          <p:cNvGrpSpPr/>
          <p:nvPr/>
        </p:nvGrpSpPr>
        <p:grpSpPr>
          <a:xfrm>
            <a:off x="862662" y="1046885"/>
            <a:ext cx="10427379" cy="2554731"/>
            <a:chOff x="862662" y="1046885"/>
            <a:chExt cx="8116185" cy="2372881"/>
          </a:xfrm>
        </p:grpSpPr>
        <p:sp>
          <p:nvSpPr>
            <p:cNvPr id="10" name="object 10">
              <a:extLst>
                <a:ext uri="{FF2B5EF4-FFF2-40B4-BE49-F238E27FC236}">
                  <a16:creationId xmlns:a16="http://schemas.microsoft.com/office/drawing/2014/main" id="{00628B02-881A-B52A-B939-632188D63771}"/>
                </a:ext>
              </a:extLst>
            </p:cNvPr>
            <p:cNvSpPr/>
            <p:nvPr/>
          </p:nvSpPr>
          <p:spPr>
            <a:xfrm>
              <a:off x="862662" y="1083486"/>
              <a:ext cx="8116185" cy="2336280"/>
            </a:xfrm>
            <a:custGeom>
              <a:avLst/>
              <a:gdLst/>
              <a:ahLst/>
              <a:cxnLst/>
              <a:rect l="l" t="t" r="r" b="b"/>
              <a:pathLst>
                <a:path w="6315709" h="1818004">
                  <a:moveTo>
                    <a:pt x="6315608" y="1817507"/>
                  </a:moveTo>
                  <a:lnTo>
                    <a:pt x="0" y="1817507"/>
                  </a:lnTo>
                  <a:lnTo>
                    <a:pt x="0" y="0"/>
                  </a:lnTo>
                  <a:lnTo>
                    <a:pt x="6315608" y="0"/>
                  </a:lnTo>
                  <a:lnTo>
                    <a:pt x="6315608" y="1817507"/>
                  </a:lnTo>
                  <a:close/>
                </a:path>
              </a:pathLst>
            </a:custGeom>
            <a:solidFill>
              <a:srgbClr val="0160A7"/>
            </a:solidFill>
          </p:spPr>
          <p:txBody>
            <a:bodyPr wrap="square" lIns="0" tIns="0" rIns="0" bIns="0" rtlCol="0"/>
            <a:lstStyle/>
            <a:p>
              <a:endParaRPr sz="1634" dirty="0"/>
            </a:p>
          </p:txBody>
        </p:sp>
        <p:sp>
          <p:nvSpPr>
            <p:cNvPr id="12" name="object 12">
              <a:extLst>
                <a:ext uri="{FF2B5EF4-FFF2-40B4-BE49-F238E27FC236}">
                  <a16:creationId xmlns:a16="http://schemas.microsoft.com/office/drawing/2014/main" id="{BDA6547B-2649-CFAA-06CA-7B7A68E84523}"/>
                </a:ext>
              </a:extLst>
            </p:cNvPr>
            <p:cNvSpPr/>
            <p:nvPr/>
          </p:nvSpPr>
          <p:spPr>
            <a:xfrm>
              <a:off x="3754853" y="2062206"/>
              <a:ext cx="2289766" cy="307641"/>
            </a:xfrm>
            <a:custGeom>
              <a:avLst/>
              <a:gdLst/>
              <a:ahLst/>
              <a:cxnLst/>
              <a:rect l="l" t="t" r="r" b="b"/>
              <a:pathLst>
                <a:path w="1781810" h="239395">
                  <a:moveTo>
                    <a:pt x="1662400" y="239167"/>
                  </a:moveTo>
                  <a:lnTo>
                    <a:pt x="119582" y="239167"/>
                  </a:lnTo>
                  <a:lnTo>
                    <a:pt x="73035" y="229750"/>
                  </a:lnTo>
                  <a:lnTo>
                    <a:pt x="35024" y="204128"/>
                  </a:lnTo>
                  <a:lnTo>
                    <a:pt x="9397" y="166121"/>
                  </a:lnTo>
                  <a:lnTo>
                    <a:pt x="0" y="119572"/>
                  </a:lnTo>
                  <a:lnTo>
                    <a:pt x="9397" y="73024"/>
                  </a:lnTo>
                  <a:lnTo>
                    <a:pt x="35024" y="35017"/>
                  </a:lnTo>
                  <a:lnTo>
                    <a:pt x="73035" y="9394"/>
                  </a:lnTo>
                  <a:lnTo>
                    <a:pt x="119582" y="0"/>
                  </a:lnTo>
                  <a:lnTo>
                    <a:pt x="1662400" y="0"/>
                  </a:lnTo>
                  <a:lnTo>
                    <a:pt x="1708953" y="9394"/>
                  </a:lnTo>
                  <a:lnTo>
                    <a:pt x="1746970" y="35017"/>
                  </a:lnTo>
                  <a:lnTo>
                    <a:pt x="1772604" y="73024"/>
                  </a:lnTo>
                  <a:lnTo>
                    <a:pt x="1781612" y="117632"/>
                  </a:lnTo>
                  <a:lnTo>
                    <a:pt x="1781612" y="121513"/>
                  </a:lnTo>
                  <a:lnTo>
                    <a:pt x="1772604" y="166121"/>
                  </a:lnTo>
                  <a:lnTo>
                    <a:pt x="1746970" y="204128"/>
                  </a:lnTo>
                  <a:lnTo>
                    <a:pt x="1708953" y="229750"/>
                  </a:lnTo>
                  <a:lnTo>
                    <a:pt x="1662400" y="239167"/>
                  </a:lnTo>
                  <a:close/>
                </a:path>
              </a:pathLst>
            </a:custGeom>
            <a:solidFill>
              <a:srgbClr val="FFFFFF"/>
            </a:solidFill>
          </p:spPr>
          <p:txBody>
            <a:bodyPr wrap="square" lIns="0" tIns="0" rIns="0" bIns="0" rtlCol="0"/>
            <a:lstStyle/>
            <a:p>
              <a:endParaRPr sz="1634" dirty="0"/>
            </a:p>
          </p:txBody>
        </p:sp>
        <p:sp>
          <p:nvSpPr>
            <p:cNvPr id="13" name="object 13">
              <a:extLst>
                <a:ext uri="{FF2B5EF4-FFF2-40B4-BE49-F238E27FC236}">
                  <a16:creationId xmlns:a16="http://schemas.microsoft.com/office/drawing/2014/main" id="{9FEE133B-7CBE-FABC-290D-D2D08951CF84}"/>
                </a:ext>
              </a:extLst>
            </p:cNvPr>
            <p:cNvSpPr txBox="1"/>
            <p:nvPr/>
          </p:nvSpPr>
          <p:spPr>
            <a:xfrm>
              <a:off x="4084940" y="1046885"/>
              <a:ext cx="4558316" cy="893775"/>
            </a:xfrm>
            <a:prstGeom prst="rect">
              <a:avLst/>
            </a:prstGeom>
          </p:spPr>
          <p:txBody>
            <a:bodyPr vert="horz" wrap="square" lIns="0" tIns="103636" rIns="0" bIns="0" rtlCol="0">
              <a:spAutoFit/>
            </a:bodyPr>
            <a:lstStyle/>
            <a:p>
              <a:pPr marR="6528" algn="ctr">
                <a:spcBef>
                  <a:spcPts val="816"/>
                </a:spcBef>
              </a:pPr>
              <a:r>
                <a:rPr sz="2057" b="1" spc="-25" dirty="0">
                  <a:solidFill>
                    <a:srgbClr val="FFFFFF"/>
                  </a:solidFill>
                  <a:latin typeface="Times New Roman"/>
                  <a:cs typeface="Times New Roman"/>
                </a:rPr>
                <a:t>Derivative</a:t>
              </a:r>
              <a:r>
                <a:rPr sz="2057" b="1" spc="-52" dirty="0">
                  <a:solidFill>
                    <a:srgbClr val="FFFFFF"/>
                  </a:solidFill>
                  <a:latin typeface="Times New Roman"/>
                  <a:cs typeface="Times New Roman"/>
                </a:rPr>
                <a:t> </a:t>
              </a:r>
              <a:r>
                <a:rPr sz="2057" b="1" spc="-13" dirty="0">
                  <a:solidFill>
                    <a:srgbClr val="FFFFFF"/>
                  </a:solidFill>
                  <a:latin typeface="Times New Roman"/>
                  <a:cs typeface="Times New Roman"/>
                </a:rPr>
                <a:t>and</a:t>
              </a:r>
              <a:r>
                <a:rPr sz="2057" b="1" spc="-52" dirty="0">
                  <a:solidFill>
                    <a:srgbClr val="FFFFFF"/>
                  </a:solidFill>
                  <a:latin typeface="Times New Roman"/>
                  <a:cs typeface="Times New Roman"/>
                </a:rPr>
                <a:t> </a:t>
              </a:r>
              <a:r>
                <a:rPr sz="2057" b="1" spc="-13" dirty="0">
                  <a:solidFill>
                    <a:srgbClr val="FFFFFF"/>
                  </a:solidFill>
                  <a:latin typeface="Times New Roman"/>
                  <a:cs typeface="Times New Roman"/>
                </a:rPr>
                <a:t>Speculative</a:t>
              </a:r>
              <a:r>
                <a:rPr sz="2057" b="1" spc="-52" dirty="0">
                  <a:solidFill>
                    <a:srgbClr val="FFFFFF"/>
                  </a:solidFill>
                  <a:latin typeface="Times New Roman"/>
                  <a:cs typeface="Times New Roman"/>
                </a:rPr>
                <a:t> </a:t>
              </a:r>
              <a:r>
                <a:rPr sz="2057" b="1" spc="-13" dirty="0">
                  <a:solidFill>
                    <a:srgbClr val="FFFFFF"/>
                  </a:solidFill>
                  <a:latin typeface="Times New Roman"/>
                  <a:cs typeface="Times New Roman"/>
                </a:rPr>
                <a:t>transactions</a:t>
              </a:r>
              <a:endParaRPr sz="2057" dirty="0">
                <a:latin typeface="Times New Roman"/>
                <a:cs typeface="Times New Roman"/>
              </a:endParaRPr>
            </a:p>
            <a:p>
              <a:pPr marR="6528" algn="ctr">
                <a:lnSpc>
                  <a:spcPct val="112500"/>
                </a:lnSpc>
                <a:spcBef>
                  <a:spcPts val="238"/>
                </a:spcBef>
              </a:pPr>
              <a:r>
                <a:rPr sz="1285" spc="-38" dirty="0">
                  <a:solidFill>
                    <a:srgbClr val="FFFFFF"/>
                  </a:solidFill>
                  <a:latin typeface="Times New Roman"/>
                  <a:cs typeface="Times New Roman"/>
                </a:rPr>
                <a:t>Core</a:t>
              </a:r>
              <a:r>
                <a:rPr sz="1285" spc="-25" dirty="0">
                  <a:solidFill>
                    <a:srgbClr val="FFFFFF"/>
                  </a:solidFill>
                  <a:latin typeface="Times New Roman"/>
                  <a:cs typeface="Times New Roman"/>
                </a:rPr>
                <a:t> </a:t>
              </a:r>
              <a:r>
                <a:rPr sz="1285" dirty="0">
                  <a:solidFill>
                    <a:srgbClr val="FFFFFF"/>
                  </a:solidFill>
                  <a:latin typeface="Times New Roman"/>
                  <a:cs typeface="Times New Roman"/>
                </a:rPr>
                <a:t>and</a:t>
              </a:r>
              <a:r>
                <a:rPr sz="1285" spc="-19" dirty="0">
                  <a:solidFill>
                    <a:srgbClr val="FFFFFF"/>
                  </a:solidFill>
                  <a:latin typeface="Times New Roman"/>
                  <a:cs typeface="Times New Roman"/>
                </a:rPr>
                <a:t> </a:t>
              </a:r>
              <a:r>
                <a:rPr sz="1285" spc="-13" dirty="0">
                  <a:solidFill>
                    <a:srgbClr val="FFFFFF"/>
                  </a:solidFill>
                  <a:latin typeface="Times New Roman"/>
                  <a:cs typeface="Times New Roman"/>
                </a:rPr>
                <a:t>Non-</a:t>
              </a:r>
              <a:r>
                <a:rPr sz="1285" spc="-25" dirty="0">
                  <a:solidFill>
                    <a:srgbClr val="FFFFFF"/>
                  </a:solidFill>
                  <a:latin typeface="Times New Roman"/>
                  <a:cs typeface="Times New Roman"/>
                </a:rPr>
                <a:t>core</a:t>
              </a:r>
              <a:r>
                <a:rPr sz="1285" spc="-19" dirty="0">
                  <a:solidFill>
                    <a:srgbClr val="FFFFFF"/>
                  </a:solidFill>
                  <a:latin typeface="Times New Roman"/>
                  <a:cs typeface="Times New Roman"/>
                </a:rPr>
                <a:t> </a:t>
              </a:r>
              <a:r>
                <a:rPr sz="1285" spc="-13" dirty="0">
                  <a:solidFill>
                    <a:srgbClr val="FFFFFF"/>
                  </a:solidFill>
                  <a:latin typeface="Times New Roman"/>
                  <a:cs typeface="Times New Roman"/>
                </a:rPr>
                <a:t>activities</a:t>
              </a:r>
              <a:r>
                <a:rPr sz="1285" spc="-19" dirty="0">
                  <a:solidFill>
                    <a:srgbClr val="FFFFFF"/>
                  </a:solidFill>
                  <a:latin typeface="Times New Roman"/>
                  <a:cs typeface="Times New Roman"/>
                </a:rPr>
                <a:t> </a:t>
              </a:r>
              <a:r>
                <a:rPr sz="1285" dirty="0">
                  <a:solidFill>
                    <a:srgbClr val="FFFFFF"/>
                  </a:solidFill>
                  <a:latin typeface="Times New Roman"/>
                  <a:cs typeface="Times New Roman"/>
                </a:rPr>
                <a:t>-</a:t>
              </a:r>
              <a:r>
                <a:rPr sz="1285" spc="-19" dirty="0">
                  <a:solidFill>
                    <a:srgbClr val="FFFFFF"/>
                  </a:solidFill>
                  <a:latin typeface="Times New Roman"/>
                  <a:cs typeface="Times New Roman"/>
                </a:rPr>
                <a:t> </a:t>
              </a:r>
              <a:r>
                <a:rPr sz="1285" spc="-25" dirty="0">
                  <a:solidFill>
                    <a:srgbClr val="FFFFFF"/>
                  </a:solidFill>
                  <a:latin typeface="Times New Roman"/>
                  <a:cs typeface="Times New Roman"/>
                </a:rPr>
                <a:t>Not</a:t>
              </a:r>
              <a:r>
                <a:rPr sz="1285" spc="-19" dirty="0">
                  <a:solidFill>
                    <a:srgbClr val="FFFFFF"/>
                  </a:solidFill>
                  <a:latin typeface="Times New Roman"/>
                  <a:cs typeface="Times New Roman"/>
                </a:rPr>
                <a:t> </a:t>
              </a:r>
              <a:r>
                <a:rPr sz="1285" dirty="0">
                  <a:solidFill>
                    <a:srgbClr val="FFFFFF"/>
                  </a:solidFill>
                  <a:latin typeface="Times New Roman"/>
                  <a:cs typeface="Times New Roman"/>
                </a:rPr>
                <a:t>permitted</a:t>
              </a:r>
              <a:r>
                <a:rPr sz="1285" spc="-19" dirty="0">
                  <a:solidFill>
                    <a:srgbClr val="FFFFFF"/>
                  </a:solidFill>
                  <a:latin typeface="Times New Roman"/>
                  <a:cs typeface="Times New Roman"/>
                </a:rPr>
                <a:t> </a:t>
              </a:r>
              <a:r>
                <a:rPr sz="1285" dirty="0">
                  <a:solidFill>
                    <a:srgbClr val="FFFFFF"/>
                  </a:solidFill>
                  <a:latin typeface="Times New Roman"/>
                  <a:cs typeface="Times New Roman"/>
                </a:rPr>
                <a:t>to</a:t>
              </a:r>
              <a:r>
                <a:rPr sz="1285" spc="-19" dirty="0">
                  <a:solidFill>
                    <a:srgbClr val="FFFFFF"/>
                  </a:solidFill>
                  <a:latin typeface="Times New Roman"/>
                  <a:cs typeface="Times New Roman"/>
                </a:rPr>
                <a:t> </a:t>
              </a:r>
              <a:r>
                <a:rPr sz="1285" dirty="0">
                  <a:solidFill>
                    <a:srgbClr val="FFFFFF"/>
                  </a:solidFill>
                  <a:latin typeface="Times New Roman"/>
                  <a:cs typeface="Times New Roman"/>
                </a:rPr>
                <a:t>undertake</a:t>
              </a:r>
              <a:r>
                <a:rPr sz="1285" spc="-19" dirty="0">
                  <a:solidFill>
                    <a:srgbClr val="FFFFFF"/>
                  </a:solidFill>
                  <a:latin typeface="Times New Roman"/>
                  <a:cs typeface="Times New Roman"/>
                </a:rPr>
                <a:t> </a:t>
              </a:r>
              <a:r>
                <a:rPr sz="1285" dirty="0">
                  <a:solidFill>
                    <a:srgbClr val="FFFFFF"/>
                  </a:solidFill>
                  <a:latin typeface="Times New Roman"/>
                  <a:cs typeface="Times New Roman"/>
                </a:rPr>
                <a:t>or</a:t>
              </a:r>
              <a:r>
                <a:rPr sz="1285" spc="-19" dirty="0">
                  <a:solidFill>
                    <a:srgbClr val="FFFFFF"/>
                  </a:solidFill>
                  <a:latin typeface="Times New Roman"/>
                  <a:cs typeface="Times New Roman"/>
                </a:rPr>
                <a:t> </a:t>
              </a:r>
              <a:r>
                <a:rPr sz="1285" dirty="0">
                  <a:solidFill>
                    <a:srgbClr val="FFFFFF"/>
                  </a:solidFill>
                  <a:latin typeface="Times New Roman"/>
                  <a:cs typeface="Times New Roman"/>
                </a:rPr>
                <a:t>fund</a:t>
              </a:r>
              <a:r>
                <a:rPr sz="1285" spc="-19" dirty="0">
                  <a:solidFill>
                    <a:srgbClr val="FFFFFF"/>
                  </a:solidFill>
                  <a:latin typeface="Times New Roman"/>
                  <a:cs typeface="Times New Roman"/>
                </a:rPr>
                <a:t> </a:t>
              </a:r>
              <a:r>
                <a:rPr sz="1285" spc="-32" dirty="0">
                  <a:solidFill>
                    <a:srgbClr val="FFFFFF"/>
                  </a:solidFill>
                  <a:latin typeface="Times New Roman"/>
                  <a:cs typeface="Times New Roman"/>
                </a:rPr>
                <a:t>any </a:t>
              </a:r>
              <a:r>
                <a:rPr sz="1285" spc="-13" dirty="0">
                  <a:solidFill>
                    <a:srgbClr val="FFFFFF"/>
                  </a:solidFill>
                  <a:latin typeface="Times New Roman"/>
                  <a:cs typeface="Times New Roman"/>
                </a:rPr>
                <a:t>speculative</a:t>
              </a:r>
              <a:r>
                <a:rPr sz="1285" spc="-6" dirty="0">
                  <a:solidFill>
                    <a:srgbClr val="FFFFFF"/>
                  </a:solidFill>
                  <a:latin typeface="Times New Roman"/>
                  <a:cs typeface="Times New Roman"/>
                </a:rPr>
                <a:t> </a:t>
              </a:r>
              <a:r>
                <a:rPr sz="1285" spc="-13" dirty="0">
                  <a:solidFill>
                    <a:srgbClr val="FFFFFF"/>
                  </a:solidFill>
                  <a:latin typeface="Times New Roman"/>
                  <a:cs typeface="Times New Roman"/>
                </a:rPr>
                <a:t>transaction</a:t>
              </a:r>
              <a:endParaRPr sz="1285" dirty="0">
                <a:latin typeface="Times New Roman"/>
                <a:cs typeface="Times New Roman"/>
              </a:endParaRPr>
            </a:p>
          </p:txBody>
        </p:sp>
        <p:sp>
          <p:nvSpPr>
            <p:cNvPr id="14" name="object 14">
              <a:extLst>
                <a:ext uri="{FF2B5EF4-FFF2-40B4-BE49-F238E27FC236}">
                  <a16:creationId xmlns:a16="http://schemas.microsoft.com/office/drawing/2014/main" id="{8341B823-C6B2-2847-BCD2-7EC6C1898C2C}"/>
                </a:ext>
              </a:extLst>
            </p:cNvPr>
            <p:cNvSpPr/>
            <p:nvPr/>
          </p:nvSpPr>
          <p:spPr>
            <a:xfrm>
              <a:off x="6424300" y="2056645"/>
              <a:ext cx="2289766" cy="307641"/>
            </a:xfrm>
            <a:custGeom>
              <a:avLst/>
              <a:gdLst/>
              <a:ahLst/>
              <a:cxnLst/>
              <a:rect l="l" t="t" r="r" b="b"/>
              <a:pathLst>
                <a:path w="1781809" h="239395">
                  <a:moveTo>
                    <a:pt x="1662409" y="239167"/>
                  </a:moveTo>
                  <a:lnTo>
                    <a:pt x="119572" y="239167"/>
                  </a:lnTo>
                  <a:lnTo>
                    <a:pt x="73037" y="229750"/>
                  </a:lnTo>
                  <a:lnTo>
                    <a:pt x="35029" y="204128"/>
                  </a:lnTo>
                  <a:lnTo>
                    <a:pt x="9399" y="166121"/>
                  </a:lnTo>
                  <a:lnTo>
                    <a:pt x="0" y="119572"/>
                  </a:lnTo>
                  <a:lnTo>
                    <a:pt x="9399" y="73024"/>
                  </a:lnTo>
                  <a:lnTo>
                    <a:pt x="35029" y="35017"/>
                  </a:lnTo>
                  <a:lnTo>
                    <a:pt x="73037" y="9394"/>
                  </a:lnTo>
                  <a:lnTo>
                    <a:pt x="119572" y="0"/>
                  </a:lnTo>
                  <a:lnTo>
                    <a:pt x="1662409" y="0"/>
                  </a:lnTo>
                  <a:lnTo>
                    <a:pt x="1708957" y="9394"/>
                  </a:lnTo>
                  <a:lnTo>
                    <a:pt x="1746964" y="35017"/>
                  </a:lnTo>
                  <a:lnTo>
                    <a:pt x="1772587" y="73024"/>
                  </a:lnTo>
                  <a:lnTo>
                    <a:pt x="1781612" y="117737"/>
                  </a:lnTo>
                  <a:lnTo>
                    <a:pt x="1781612" y="121408"/>
                  </a:lnTo>
                  <a:lnTo>
                    <a:pt x="1772587" y="166121"/>
                  </a:lnTo>
                  <a:lnTo>
                    <a:pt x="1746964" y="204128"/>
                  </a:lnTo>
                  <a:lnTo>
                    <a:pt x="1708957" y="229750"/>
                  </a:lnTo>
                  <a:lnTo>
                    <a:pt x="1662409" y="239167"/>
                  </a:lnTo>
                  <a:close/>
                </a:path>
              </a:pathLst>
            </a:custGeom>
            <a:solidFill>
              <a:srgbClr val="FFFFFF"/>
            </a:solidFill>
          </p:spPr>
          <p:txBody>
            <a:bodyPr wrap="square" lIns="0" tIns="0" rIns="0" bIns="0" rtlCol="0"/>
            <a:lstStyle/>
            <a:p>
              <a:endParaRPr sz="1634" dirty="0"/>
            </a:p>
          </p:txBody>
        </p:sp>
        <p:sp>
          <p:nvSpPr>
            <p:cNvPr id="24" name="object 24">
              <a:extLst>
                <a:ext uri="{FF2B5EF4-FFF2-40B4-BE49-F238E27FC236}">
                  <a16:creationId xmlns:a16="http://schemas.microsoft.com/office/drawing/2014/main" id="{5BE279C7-DDB8-951E-E98E-0033F940A865}"/>
                </a:ext>
              </a:extLst>
            </p:cNvPr>
            <p:cNvSpPr txBox="1"/>
            <p:nvPr/>
          </p:nvSpPr>
          <p:spPr>
            <a:xfrm>
              <a:off x="1365174" y="1199395"/>
              <a:ext cx="1781383" cy="333042"/>
            </a:xfrm>
            <a:prstGeom prst="rect">
              <a:avLst/>
            </a:prstGeom>
          </p:spPr>
          <p:txBody>
            <a:bodyPr vert="horz" wrap="square" lIns="0" tIns="16321" rIns="0" bIns="0" rtlCol="0">
              <a:spAutoFit/>
            </a:bodyPr>
            <a:lstStyle/>
            <a:p>
              <a:pPr>
                <a:spcBef>
                  <a:spcPts val="129"/>
                </a:spcBef>
              </a:pPr>
              <a:r>
                <a:rPr sz="2057" b="1" spc="-32" dirty="0">
                  <a:solidFill>
                    <a:srgbClr val="FFFFFF"/>
                  </a:solidFill>
                  <a:latin typeface="Times New Roman"/>
                  <a:cs typeface="Times New Roman"/>
                </a:rPr>
                <a:t>Source</a:t>
              </a:r>
              <a:r>
                <a:rPr sz="2057" b="1" spc="-96" dirty="0">
                  <a:solidFill>
                    <a:srgbClr val="FFFFFF"/>
                  </a:solidFill>
                  <a:latin typeface="Times New Roman"/>
                  <a:cs typeface="Times New Roman"/>
                </a:rPr>
                <a:t> </a:t>
              </a:r>
              <a:r>
                <a:rPr sz="2057" b="1" dirty="0">
                  <a:solidFill>
                    <a:srgbClr val="FFFFFF"/>
                  </a:solidFill>
                  <a:latin typeface="Times New Roman"/>
                  <a:cs typeface="Times New Roman"/>
                </a:rPr>
                <a:t>of</a:t>
              </a:r>
              <a:r>
                <a:rPr sz="2057" b="1" spc="-96" dirty="0">
                  <a:solidFill>
                    <a:srgbClr val="FFFFFF"/>
                  </a:solidFill>
                  <a:latin typeface="Times New Roman"/>
                  <a:cs typeface="Times New Roman"/>
                </a:rPr>
                <a:t> </a:t>
              </a:r>
              <a:r>
                <a:rPr sz="2057" b="1" spc="-25" dirty="0">
                  <a:solidFill>
                    <a:srgbClr val="FFFFFF"/>
                  </a:solidFill>
                  <a:latin typeface="Times New Roman"/>
                  <a:cs typeface="Times New Roman"/>
                </a:rPr>
                <a:t>Funds</a:t>
              </a:r>
              <a:endParaRPr sz="2057" dirty="0">
                <a:latin typeface="Times New Roman"/>
                <a:cs typeface="Times New Roman"/>
              </a:endParaRPr>
            </a:p>
          </p:txBody>
        </p:sp>
        <p:sp>
          <p:nvSpPr>
            <p:cNvPr id="26" name="object 26">
              <a:extLst>
                <a:ext uri="{FF2B5EF4-FFF2-40B4-BE49-F238E27FC236}">
                  <a16:creationId xmlns:a16="http://schemas.microsoft.com/office/drawing/2014/main" id="{83249F34-D695-1D11-6895-0662BF28E8BA}"/>
                </a:ext>
              </a:extLst>
            </p:cNvPr>
            <p:cNvSpPr txBox="1"/>
            <p:nvPr/>
          </p:nvSpPr>
          <p:spPr>
            <a:xfrm>
              <a:off x="1207737" y="1969845"/>
              <a:ext cx="2096367" cy="835166"/>
            </a:xfrm>
            <a:prstGeom prst="rect">
              <a:avLst/>
            </a:prstGeom>
          </p:spPr>
          <p:txBody>
            <a:bodyPr vert="horz" wrap="square" lIns="0" tIns="16321" rIns="0" bIns="0" rtlCol="0">
              <a:spAutoFit/>
            </a:bodyPr>
            <a:lstStyle/>
            <a:p>
              <a:pPr marR="6528" algn="ctr">
                <a:lnSpc>
                  <a:spcPct val="137500"/>
                </a:lnSpc>
                <a:spcBef>
                  <a:spcPts val="129"/>
                </a:spcBef>
              </a:pPr>
              <a:r>
                <a:rPr sz="1285" spc="-32" dirty="0">
                  <a:solidFill>
                    <a:srgbClr val="FFFFFF"/>
                  </a:solidFill>
                  <a:latin typeface="Times New Roman"/>
                  <a:cs typeface="Times New Roman"/>
                </a:rPr>
                <a:t>Source</a:t>
              </a:r>
              <a:r>
                <a:rPr sz="1285" spc="-58" dirty="0">
                  <a:solidFill>
                    <a:srgbClr val="FFFFFF"/>
                  </a:solidFill>
                  <a:latin typeface="Times New Roman"/>
                  <a:cs typeface="Times New Roman"/>
                </a:rPr>
                <a:t> </a:t>
              </a:r>
              <a:r>
                <a:rPr sz="1285" spc="-45" dirty="0">
                  <a:solidFill>
                    <a:srgbClr val="FFFFFF"/>
                  </a:solidFill>
                  <a:latin typeface="Times New Roman"/>
                  <a:cs typeface="Times New Roman"/>
                </a:rPr>
                <a:t>of</a:t>
              </a:r>
              <a:r>
                <a:rPr sz="1285" spc="-58" dirty="0">
                  <a:solidFill>
                    <a:srgbClr val="FFFFFF"/>
                  </a:solidFill>
                  <a:latin typeface="Times New Roman"/>
                  <a:cs typeface="Times New Roman"/>
                </a:rPr>
                <a:t> </a:t>
              </a:r>
              <a:r>
                <a:rPr sz="1285" dirty="0">
                  <a:solidFill>
                    <a:srgbClr val="FFFFFF"/>
                  </a:solidFill>
                  <a:latin typeface="Times New Roman"/>
                  <a:cs typeface="Times New Roman"/>
                </a:rPr>
                <a:t>funds</a:t>
              </a:r>
              <a:r>
                <a:rPr sz="1285" spc="-58" dirty="0">
                  <a:solidFill>
                    <a:srgbClr val="FFFFFF"/>
                  </a:solidFill>
                  <a:latin typeface="Times New Roman"/>
                  <a:cs typeface="Times New Roman"/>
                </a:rPr>
                <a:t> </a:t>
              </a:r>
              <a:r>
                <a:rPr sz="1285" dirty="0">
                  <a:solidFill>
                    <a:srgbClr val="FFFFFF"/>
                  </a:solidFill>
                  <a:latin typeface="Times New Roman"/>
                  <a:cs typeface="Times New Roman"/>
                </a:rPr>
                <a:t>shall</a:t>
              </a:r>
              <a:r>
                <a:rPr sz="1285" spc="-58" dirty="0">
                  <a:solidFill>
                    <a:srgbClr val="FFFFFF"/>
                  </a:solidFill>
                  <a:latin typeface="Times New Roman"/>
                  <a:cs typeface="Times New Roman"/>
                </a:rPr>
                <a:t> </a:t>
              </a:r>
              <a:r>
                <a:rPr sz="1285" spc="-13" dirty="0">
                  <a:solidFill>
                    <a:srgbClr val="FFFFFF"/>
                  </a:solidFill>
                  <a:latin typeface="Times New Roman"/>
                  <a:cs typeface="Times New Roman"/>
                </a:rPr>
                <a:t>be</a:t>
              </a:r>
              <a:r>
                <a:rPr sz="1285" spc="-58" dirty="0">
                  <a:solidFill>
                    <a:srgbClr val="FFFFFF"/>
                  </a:solidFill>
                  <a:latin typeface="Times New Roman"/>
                  <a:cs typeface="Times New Roman"/>
                </a:rPr>
                <a:t> </a:t>
              </a:r>
              <a:r>
                <a:rPr sz="1285" spc="-13" dirty="0">
                  <a:solidFill>
                    <a:srgbClr val="FFFFFF"/>
                  </a:solidFill>
                  <a:latin typeface="Times New Roman"/>
                  <a:cs typeface="Times New Roman"/>
                </a:rPr>
                <a:t>raised from</a:t>
              </a:r>
              <a:r>
                <a:rPr sz="1285" spc="-6" dirty="0">
                  <a:solidFill>
                    <a:srgbClr val="FFFFFF"/>
                  </a:solidFill>
                  <a:latin typeface="Times New Roman"/>
                  <a:cs typeface="Times New Roman"/>
                </a:rPr>
                <a:t> </a:t>
              </a:r>
              <a:r>
                <a:rPr sz="1285" dirty="0">
                  <a:solidFill>
                    <a:srgbClr val="FFFFFF"/>
                  </a:solidFill>
                  <a:latin typeface="Times New Roman"/>
                  <a:cs typeface="Times New Roman"/>
                </a:rPr>
                <a:t>both non-residents</a:t>
              </a:r>
              <a:r>
                <a:rPr sz="1285" spc="-6" dirty="0">
                  <a:solidFill>
                    <a:srgbClr val="FFFFFF"/>
                  </a:solidFill>
                  <a:latin typeface="Times New Roman"/>
                  <a:cs typeface="Times New Roman"/>
                </a:rPr>
                <a:t> </a:t>
              </a:r>
              <a:r>
                <a:rPr sz="1285" dirty="0">
                  <a:solidFill>
                    <a:srgbClr val="FFFFFF"/>
                  </a:solidFill>
                  <a:latin typeface="Times New Roman"/>
                  <a:cs typeface="Times New Roman"/>
                </a:rPr>
                <a:t>as </a:t>
              </a:r>
              <a:r>
                <a:rPr sz="1285" spc="-25" dirty="0">
                  <a:solidFill>
                    <a:srgbClr val="FFFFFF"/>
                  </a:solidFill>
                  <a:latin typeface="Times New Roman"/>
                  <a:cs typeface="Times New Roman"/>
                </a:rPr>
                <a:t>well </a:t>
              </a:r>
              <a:r>
                <a:rPr sz="1285" dirty="0">
                  <a:solidFill>
                    <a:srgbClr val="FFFFFF"/>
                  </a:solidFill>
                  <a:latin typeface="Times New Roman"/>
                  <a:cs typeface="Times New Roman"/>
                </a:rPr>
                <a:t>as</a:t>
              </a:r>
              <a:r>
                <a:rPr sz="1285" spc="-38" dirty="0">
                  <a:solidFill>
                    <a:srgbClr val="FFFFFF"/>
                  </a:solidFill>
                  <a:latin typeface="Times New Roman"/>
                  <a:cs typeface="Times New Roman"/>
                </a:rPr>
                <a:t> </a:t>
              </a:r>
              <a:r>
                <a:rPr sz="1285" dirty="0">
                  <a:solidFill>
                    <a:srgbClr val="FFFFFF"/>
                  </a:solidFill>
                  <a:latin typeface="Times New Roman"/>
                  <a:cs typeface="Times New Roman"/>
                </a:rPr>
                <a:t>residents</a:t>
              </a:r>
              <a:r>
                <a:rPr sz="1285" spc="-32" dirty="0">
                  <a:solidFill>
                    <a:srgbClr val="FFFFFF"/>
                  </a:solidFill>
                  <a:latin typeface="Times New Roman"/>
                  <a:cs typeface="Times New Roman"/>
                </a:rPr>
                <a:t> </a:t>
              </a:r>
              <a:r>
                <a:rPr sz="1285" spc="-64" dirty="0">
                  <a:solidFill>
                    <a:srgbClr val="FFFFFF"/>
                  </a:solidFill>
                  <a:latin typeface="Times New Roman"/>
                  <a:cs typeface="Times New Roman"/>
                </a:rPr>
                <a:t>*</a:t>
              </a:r>
              <a:endParaRPr sz="1285" dirty="0">
                <a:latin typeface="Times New Roman"/>
                <a:cs typeface="Times New Roman"/>
              </a:endParaRPr>
            </a:p>
          </p:txBody>
        </p:sp>
        <p:sp>
          <p:nvSpPr>
            <p:cNvPr id="27" name="object 27">
              <a:extLst>
                <a:ext uri="{FF2B5EF4-FFF2-40B4-BE49-F238E27FC236}">
                  <a16:creationId xmlns:a16="http://schemas.microsoft.com/office/drawing/2014/main" id="{8582E7E2-66E1-7059-6562-F3F926200742}"/>
                </a:ext>
              </a:extLst>
            </p:cNvPr>
            <p:cNvSpPr txBox="1"/>
            <p:nvPr/>
          </p:nvSpPr>
          <p:spPr>
            <a:xfrm>
              <a:off x="4129894" y="2075343"/>
              <a:ext cx="1526782" cy="838052"/>
            </a:xfrm>
            <a:prstGeom prst="rect">
              <a:avLst/>
            </a:prstGeom>
          </p:spPr>
          <p:txBody>
            <a:bodyPr vert="horz" wrap="square" lIns="0" tIns="16321" rIns="0" bIns="0" rtlCol="0">
              <a:spAutoFit/>
            </a:bodyPr>
            <a:lstStyle/>
            <a:p>
              <a:pPr algn="ctr">
                <a:spcBef>
                  <a:spcPts val="129"/>
                </a:spcBef>
              </a:pPr>
              <a:r>
                <a:rPr sz="1542" b="1" spc="-58" dirty="0">
                  <a:solidFill>
                    <a:srgbClr val="F26F20"/>
                  </a:solidFill>
                  <a:latin typeface="Times New Roman"/>
                  <a:cs typeface="Times New Roman"/>
                </a:rPr>
                <a:t>Core </a:t>
              </a:r>
              <a:r>
                <a:rPr sz="1542" b="1" spc="-13" dirty="0">
                  <a:solidFill>
                    <a:srgbClr val="F26F20"/>
                  </a:solidFill>
                  <a:latin typeface="Times New Roman"/>
                  <a:cs typeface="Times New Roman"/>
                </a:rPr>
                <a:t>activities</a:t>
              </a:r>
              <a:endParaRPr sz="1542" dirty="0">
                <a:latin typeface="Times New Roman"/>
                <a:cs typeface="Times New Roman"/>
              </a:endParaRPr>
            </a:p>
            <a:p>
              <a:pPr marR="6528" algn="ctr">
                <a:lnSpc>
                  <a:spcPct val="137500"/>
                </a:lnSpc>
                <a:spcBef>
                  <a:spcPts val="347"/>
                </a:spcBef>
              </a:pPr>
              <a:r>
                <a:rPr sz="1285" spc="-45" dirty="0">
                  <a:solidFill>
                    <a:srgbClr val="FFFFFF"/>
                  </a:solidFill>
                  <a:latin typeface="Times New Roman"/>
                  <a:cs typeface="Times New Roman"/>
                </a:rPr>
                <a:t>Allowed</a:t>
              </a:r>
              <a:r>
                <a:rPr sz="1285" spc="-25" dirty="0">
                  <a:solidFill>
                    <a:srgbClr val="FFFFFF"/>
                  </a:solidFill>
                  <a:latin typeface="Times New Roman"/>
                  <a:cs typeface="Times New Roman"/>
                </a:rPr>
                <a:t> </a:t>
              </a:r>
              <a:r>
                <a:rPr sz="1285" dirty="0">
                  <a:solidFill>
                    <a:srgbClr val="FFFFFF"/>
                  </a:solidFill>
                  <a:latin typeface="Times New Roman"/>
                  <a:cs typeface="Times New Roman"/>
                </a:rPr>
                <a:t>to</a:t>
              </a:r>
              <a:r>
                <a:rPr sz="1285" spc="-25" dirty="0">
                  <a:solidFill>
                    <a:srgbClr val="FFFFFF"/>
                  </a:solidFill>
                  <a:latin typeface="Times New Roman"/>
                  <a:cs typeface="Times New Roman"/>
                </a:rPr>
                <a:t> </a:t>
              </a:r>
              <a:r>
                <a:rPr sz="1285" spc="-13" dirty="0">
                  <a:solidFill>
                    <a:srgbClr val="FFFFFF"/>
                  </a:solidFill>
                  <a:latin typeface="Times New Roman"/>
                  <a:cs typeface="Times New Roman"/>
                </a:rPr>
                <a:t>buy</a:t>
              </a:r>
              <a:r>
                <a:rPr sz="1285" spc="-25" dirty="0">
                  <a:solidFill>
                    <a:srgbClr val="FFFFFF"/>
                  </a:solidFill>
                  <a:latin typeface="Times New Roman"/>
                  <a:cs typeface="Times New Roman"/>
                </a:rPr>
                <a:t> </a:t>
              </a:r>
              <a:r>
                <a:rPr sz="1285" dirty="0">
                  <a:solidFill>
                    <a:srgbClr val="FFFFFF"/>
                  </a:solidFill>
                  <a:latin typeface="Times New Roman"/>
                  <a:cs typeface="Times New Roman"/>
                </a:rPr>
                <a:t>and</a:t>
              </a:r>
              <a:r>
                <a:rPr sz="1285" spc="-25" dirty="0">
                  <a:solidFill>
                    <a:srgbClr val="FFFFFF"/>
                  </a:solidFill>
                  <a:latin typeface="Times New Roman"/>
                  <a:cs typeface="Times New Roman"/>
                </a:rPr>
                <a:t> sell </a:t>
              </a:r>
              <a:r>
                <a:rPr sz="1285" spc="-13" dirty="0">
                  <a:solidFill>
                    <a:srgbClr val="FFFFFF"/>
                  </a:solidFill>
                  <a:latin typeface="Times New Roman"/>
                  <a:cs typeface="Times New Roman"/>
                </a:rPr>
                <a:t>derivatives</a:t>
              </a:r>
              <a:endParaRPr sz="1285" dirty="0">
                <a:latin typeface="Times New Roman"/>
                <a:cs typeface="Times New Roman"/>
              </a:endParaRPr>
            </a:p>
          </p:txBody>
        </p:sp>
        <p:sp>
          <p:nvSpPr>
            <p:cNvPr id="28" name="object 28">
              <a:extLst>
                <a:ext uri="{FF2B5EF4-FFF2-40B4-BE49-F238E27FC236}">
                  <a16:creationId xmlns:a16="http://schemas.microsoft.com/office/drawing/2014/main" id="{6BA7F658-4B9B-0E17-2029-752F4809F632}"/>
                </a:ext>
              </a:extLst>
            </p:cNvPr>
            <p:cNvSpPr txBox="1"/>
            <p:nvPr/>
          </p:nvSpPr>
          <p:spPr>
            <a:xfrm>
              <a:off x="6435672" y="2078447"/>
              <a:ext cx="2290582" cy="1284841"/>
            </a:xfrm>
            <a:prstGeom prst="rect">
              <a:avLst/>
            </a:prstGeom>
          </p:spPr>
          <p:txBody>
            <a:bodyPr vert="horz" wrap="square" lIns="0" tIns="16321" rIns="0" bIns="0" rtlCol="0">
              <a:spAutoFit/>
            </a:bodyPr>
            <a:lstStyle/>
            <a:p>
              <a:pPr marR="13058" algn="ctr">
                <a:spcBef>
                  <a:spcPts val="129"/>
                </a:spcBef>
              </a:pPr>
              <a:r>
                <a:rPr sz="1542" b="1" spc="-25" dirty="0">
                  <a:solidFill>
                    <a:srgbClr val="F26F20"/>
                  </a:solidFill>
                  <a:latin typeface="Times New Roman"/>
                  <a:cs typeface="Times New Roman"/>
                </a:rPr>
                <a:t>Non-Core</a:t>
              </a:r>
              <a:r>
                <a:rPr sz="1542" b="1" spc="-19" dirty="0">
                  <a:solidFill>
                    <a:srgbClr val="F26F20"/>
                  </a:solidFill>
                  <a:latin typeface="Times New Roman"/>
                  <a:cs typeface="Times New Roman"/>
                </a:rPr>
                <a:t> </a:t>
              </a:r>
              <a:r>
                <a:rPr sz="1542" b="1" spc="-13" dirty="0">
                  <a:solidFill>
                    <a:srgbClr val="F26F20"/>
                  </a:solidFill>
                  <a:latin typeface="Times New Roman"/>
                  <a:cs typeface="Times New Roman"/>
                </a:rPr>
                <a:t>activities</a:t>
              </a:r>
              <a:endParaRPr sz="1542" dirty="0">
                <a:latin typeface="Times New Roman"/>
                <a:cs typeface="Times New Roman"/>
              </a:endParaRPr>
            </a:p>
            <a:p>
              <a:pPr marR="6528" algn="ctr">
                <a:lnSpc>
                  <a:spcPct val="118800"/>
                </a:lnSpc>
                <a:spcBef>
                  <a:spcPts val="720"/>
                </a:spcBef>
              </a:pPr>
              <a:r>
                <a:rPr sz="1285" spc="-45" dirty="0">
                  <a:solidFill>
                    <a:srgbClr val="FFFFFF"/>
                  </a:solidFill>
                  <a:latin typeface="Times New Roman"/>
                  <a:cs typeface="Times New Roman"/>
                </a:rPr>
                <a:t>Allowed</a:t>
              </a:r>
              <a:r>
                <a:rPr sz="1285" spc="-13" dirty="0">
                  <a:solidFill>
                    <a:srgbClr val="FFFFFF"/>
                  </a:solidFill>
                  <a:latin typeface="Times New Roman"/>
                  <a:cs typeface="Times New Roman"/>
                </a:rPr>
                <a:t> </a:t>
              </a:r>
              <a:r>
                <a:rPr sz="1285" dirty="0">
                  <a:solidFill>
                    <a:srgbClr val="FFFFFF"/>
                  </a:solidFill>
                  <a:latin typeface="Times New Roman"/>
                  <a:cs typeface="Times New Roman"/>
                </a:rPr>
                <a:t>to</a:t>
              </a:r>
              <a:r>
                <a:rPr sz="1285" spc="-6" dirty="0">
                  <a:solidFill>
                    <a:srgbClr val="FFFFFF"/>
                  </a:solidFill>
                  <a:latin typeface="Times New Roman"/>
                  <a:cs typeface="Times New Roman"/>
                </a:rPr>
                <a:t> </a:t>
              </a:r>
              <a:r>
                <a:rPr sz="1285" dirty="0">
                  <a:solidFill>
                    <a:srgbClr val="FFFFFF"/>
                  </a:solidFill>
                  <a:latin typeface="Times New Roman"/>
                  <a:cs typeface="Times New Roman"/>
                </a:rPr>
                <a:t>participate</a:t>
              </a:r>
              <a:r>
                <a:rPr sz="1285" spc="-6" dirty="0">
                  <a:solidFill>
                    <a:srgbClr val="FFFFFF"/>
                  </a:solidFill>
                  <a:latin typeface="Times New Roman"/>
                  <a:cs typeface="Times New Roman"/>
                </a:rPr>
                <a:t> </a:t>
              </a:r>
              <a:r>
                <a:rPr sz="1285" spc="-32" dirty="0">
                  <a:solidFill>
                    <a:srgbClr val="FFFFFF"/>
                  </a:solidFill>
                  <a:latin typeface="Times New Roman"/>
                  <a:cs typeface="Times New Roman"/>
                </a:rPr>
                <a:t>in</a:t>
              </a:r>
              <a:r>
                <a:rPr sz="1285" spc="643" dirty="0">
                  <a:solidFill>
                    <a:srgbClr val="FFFFFF"/>
                  </a:solidFill>
                  <a:latin typeface="Times New Roman"/>
                  <a:cs typeface="Times New Roman"/>
                </a:rPr>
                <a:t> </a:t>
              </a:r>
              <a:r>
                <a:rPr sz="1285" spc="-13" dirty="0">
                  <a:solidFill>
                    <a:srgbClr val="FFFFFF"/>
                  </a:solidFill>
                  <a:latin typeface="Times New Roman"/>
                  <a:cs typeface="Times New Roman"/>
                </a:rPr>
                <a:t>derivative</a:t>
              </a:r>
              <a:r>
                <a:rPr sz="1285" spc="-25" dirty="0">
                  <a:solidFill>
                    <a:srgbClr val="FFFFFF"/>
                  </a:solidFill>
                  <a:latin typeface="Times New Roman"/>
                  <a:cs typeface="Times New Roman"/>
                </a:rPr>
                <a:t> </a:t>
              </a:r>
              <a:r>
                <a:rPr sz="1285" dirty="0">
                  <a:solidFill>
                    <a:srgbClr val="FFFFFF"/>
                  </a:solidFill>
                  <a:latin typeface="Times New Roman"/>
                  <a:cs typeface="Times New Roman"/>
                </a:rPr>
                <a:t>transactions</a:t>
              </a:r>
              <a:r>
                <a:rPr sz="1285" spc="-19" dirty="0">
                  <a:solidFill>
                    <a:srgbClr val="FFFFFF"/>
                  </a:solidFill>
                  <a:latin typeface="Times New Roman"/>
                  <a:cs typeface="Times New Roman"/>
                </a:rPr>
                <a:t> </a:t>
              </a:r>
              <a:r>
                <a:rPr sz="1285" spc="-13" dirty="0">
                  <a:solidFill>
                    <a:srgbClr val="FFFFFF"/>
                  </a:solidFill>
                  <a:latin typeface="Times New Roman"/>
                  <a:cs typeface="Times New Roman"/>
                </a:rPr>
                <a:t>only</a:t>
              </a:r>
              <a:r>
                <a:rPr sz="1285" spc="-19" dirty="0">
                  <a:solidFill>
                    <a:srgbClr val="FFFFFF"/>
                  </a:solidFill>
                  <a:latin typeface="Times New Roman"/>
                  <a:cs typeface="Times New Roman"/>
                </a:rPr>
                <a:t> </a:t>
              </a:r>
              <a:r>
                <a:rPr sz="1285" spc="-25" dirty="0">
                  <a:solidFill>
                    <a:srgbClr val="FFFFFF"/>
                  </a:solidFill>
                  <a:latin typeface="Times New Roman"/>
                  <a:cs typeface="Times New Roman"/>
                </a:rPr>
                <a:t>for</a:t>
              </a:r>
              <a:r>
                <a:rPr sz="1285" spc="-19" dirty="0">
                  <a:solidFill>
                    <a:srgbClr val="FFFFFF"/>
                  </a:solidFill>
                  <a:latin typeface="Times New Roman"/>
                  <a:cs typeface="Times New Roman"/>
                </a:rPr>
                <a:t> </a:t>
              </a:r>
              <a:r>
                <a:rPr sz="1285" spc="-32" dirty="0">
                  <a:solidFill>
                    <a:srgbClr val="FFFFFF"/>
                  </a:solidFill>
                  <a:latin typeface="Times New Roman"/>
                  <a:cs typeface="Times New Roman"/>
                </a:rPr>
                <a:t>the </a:t>
              </a:r>
              <a:r>
                <a:rPr sz="1285" dirty="0">
                  <a:solidFill>
                    <a:srgbClr val="FFFFFF"/>
                  </a:solidFill>
                  <a:latin typeface="Times New Roman"/>
                  <a:cs typeface="Times New Roman"/>
                </a:rPr>
                <a:t>purpose</a:t>
              </a:r>
              <a:r>
                <a:rPr sz="1285" spc="-58" dirty="0">
                  <a:solidFill>
                    <a:srgbClr val="FFFFFF"/>
                  </a:solidFill>
                  <a:latin typeface="Times New Roman"/>
                  <a:cs typeface="Times New Roman"/>
                </a:rPr>
                <a:t> </a:t>
              </a:r>
              <a:r>
                <a:rPr sz="1285" spc="-45" dirty="0">
                  <a:solidFill>
                    <a:srgbClr val="FFFFFF"/>
                  </a:solidFill>
                  <a:latin typeface="Times New Roman"/>
                  <a:cs typeface="Times New Roman"/>
                </a:rPr>
                <a:t>of</a:t>
              </a:r>
              <a:r>
                <a:rPr sz="1285" spc="-58" dirty="0">
                  <a:solidFill>
                    <a:srgbClr val="FFFFFF"/>
                  </a:solidFill>
                  <a:latin typeface="Times New Roman"/>
                  <a:cs typeface="Times New Roman"/>
                </a:rPr>
                <a:t> </a:t>
              </a:r>
              <a:r>
                <a:rPr sz="1285" dirty="0">
                  <a:solidFill>
                    <a:srgbClr val="FFFFFF"/>
                  </a:solidFill>
                  <a:latin typeface="Times New Roman"/>
                  <a:cs typeface="Times New Roman"/>
                </a:rPr>
                <a:t>hedging</a:t>
              </a:r>
              <a:r>
                <a:rPr sz="1285" spc="-58" dirty="0">
                  <a:solidFill>
                    <a:srgbClr val="FFFFFF"/>
                  </a:solidFill>
                  <a:latin typeface="Times New Roman"/>
                  <a:cs typeface="Times New Roman"/>
                </a:rPr>
                <a:t> </a:t>
              </a:r>
              <a:r>
                <a:rPr sz="1285" spc="-25" dirty="0">
                  <a:solidFill>
                    <a:srgbClr val="FFFFFF"/>
                  </a:solidFill>
                  <a:latin typeface="Times New Roman"/>
                  <a:cs typeface="Times New Roman"/>
                </a:rPr>
                <a:t>their</a:t>
              </a:r>
              <a:r>
                <a:rPr sz="1285" spc="643" dirty="0">
                  <a:solidFill>
                    <a:srgbClr val="FFFFFF"/>
                  </a:solidFill>
                  <a:latin typeface="Times New Roman"/>
                  <a:cs typeface="Times New Roman"/>
                </a:rPr>
                <a:t> </a:t>
              </a:r>
              <a:r>
                <a:rPr sz="1285" dirty="0">
                  <a:solidFill>
                    <a:srgbClr val="FFFFFF"/>
                  </a:solidFill>
                  <a:latin typeface="Times New Roman"/>
                  <a:cs typeface="Times New Roman"/>
                </a:rPr>
                <a:t>underlying</a:t>
              </a:r>
              <a:r>
                <a:rPr sz="1285" spc="-77" dirty="0">
                  <a:solidFill>
                    <a:srgbClr val="FFFFFF"/>
                  </a:solidFill>
                  <a:latin typeface="Times New Roman"/>
                  <a:cs typeface="Times New Roman"/>
                </a:rPr>
                <a:t> </a:t>
              </a:r>
              <a:r>
                <a:rPr sz="1285" spc="-13" dirty="0">
                  <a:solidFill>
                    <a:srgbClr val="FFFFFF"/>
                  </a:solidFill>
                  <a:latin typeface="Times New Roman"/>
                  <a:cs typeface="Times New Roman"/>
                </a:rPr>
                <a:t>exposures</a:t>
              </a:r>
              <a:endParaRPr sz="1285" dirty="0">
                <a:latin typeface="Times New Roman"/>
                <a:cs typeface="Times New Roman"/>
              </a:endParaRPr>
            </a:p>
          </p:txBody>
        </p:sp>
      </p:grpSp>
      <p:sp>
        <p:nvSpPr>
          <p:cNvPr id="29" name="object 29">
            <a:extLst>
              <a:ext uri="{FF2B5EF4-FFF2-40B4-BE49-F238E27FC236}">
                <a16:creationId xmlns:a16="http://schemas.microsoft.com/office/drawing/2014/main" id="{B5512941-D621-8227-FF55-307DBAD86166}"/>
              </a:ext>
            </a:extLst>
          </p:cNvPr>
          <p:cNvSpPr txBox="1"/>
          <p:nvPr/>
        </p:nvSpPr>
        <p:spPr>
          <a:xfrm>
            <a:off x="846341" y="3673677"/>
            <a:ext cx="10427378" cy="446779"/>
          </a:xfrm>
          <a:prstGeom prst="rect">
            <a:avLst/>
          </a:prstGeom>
        </p:spPr>
        <p:txBody>
          <a:bodyPr vert="horz" wrap="square" lIns="0" tIns="55489" rIns="0" bIns="0" rtlCol="0">
            <a:spAutoFit/>
          </a:bodyPr>
          <a:lstStyle/>
          <a:p>
            <a:pPr marL="16321" marR="6528">
              <a:lnSpc>
                <a:spcPts val="1542"/>
              </a:lnSpc>
              <a:spcBef>
                <a:spcPts val="437"/>
              </a:spcBef>
            </a:pPr>
            <a:r>
              <a:rPr spc="-244" dirty="0">
                <a:latin typeface="Times New Roman"/>
                <a:cs typeface="Times New Roman"/>
              </a:rPr>
              <a:t>A</a:t>
            </a:r>
            <a:r>
              <a:rPr spc="-38" dirty="0">
                <a:latin typeface="Times New Roman"/>
                <a:cs typeface="Times New Roman"/>
              </a:rPr>
              <a:t> FC/ </a:t>
            </a:r>
            <a:r>
              <a:rPr spc="-115" dirty="0">
                <a:latin typeface="Times New Roman"/>
                <a:cs typeface="Times New Roman"/>
              </a:rPr>
              <a:t>FU</a:t>
            </a:r>
            <a:r>
              <a:rPr spc="-32" dirty="0">
                <a:latin typeface="Times New Roman"/>
                <a:cs typeface="Times New Roman"/>
              </a:rPr>
              <a:t> </a:t>
            </a:r>
            <a:r>
              <a:rPr dirty="0">
                <a:latin typeface="Times New Roman"/>
                <a:cs typeface="Times New Roman"/>
              </a:rPr>
              <a:t>intending</a:t>
            </a:r>
            <a:r>
              <a:rPr spc="-38" dirty="0">
                <a:latin typeface="Times New Roman"/>
                <a:cs typeface="Times New Roman"/>
              </a:rPr>
              <a:t> </a:t>
            </a:r>
            <a:r>
              <a:rPr dirty="0">
                <a:latin typeface="Times New Roman"/>
                <a:cs typeface="Times New Roman"/>
              </a:rPr>
              <a:t>to</a:t>
            </a:r>
            <a:r>
              <a:rPr spc="-38" dirty="0">
                <a:latin typeface="Times New Roman"/>
                <a:cs typeface="Times New Roman"/>
              </a:rPr>
              <a:t> </a:t>
            </a:r>
            <a:r>
              <a:rPr dirty="0">
                <a:latin typeface="Times New Roman"/>
                <a:cs typeface="Times New Roman"/>
              </a:rPr>
              <a:t>undertake</a:t>
            </a:r>
            <a:r>
              <a:rPr spc="-32" dirty="0">
                <a:latin typeface="Times New Roman"/>
                <a:cs typeface="Times New Roman"/>
              </a:rPr>
              <a:t> </a:t>
            </a:r>
            <a:r>
              <a:rPr dirty="0">
                <a:latin typeface="Times New Roman"/>
                <a:cs typeface="Times New Roman"/>
              </a:rPr>
              <a:t>either</a:t>
            </a:r>
            <a:r>
              <a:rPr spc="-38" dirty="0">
                <a:latin typeface="Times New Roman"/>
                <a:cs typeface="Times New Roman"/>
              </a:rPr>
              <a:t> </a:t>
            </a:r>
            <a:r>
              <a:rPr dirty="0">
                <a:latin typeface="Times New Roman"/>
                <a:cs typeface="Times New Roman"/>
              </a:rPr>
              <a:t>a</a:t>
            </a:r>
            <a:r>
              <a:rPr spc="-32" dirty="0">
                <a:latin typeface="Times New Roman"/>
                <a:cs typeface="Times New Roman"/>
              </a:rPr>
              <a:t> </a:t>
            </a:r>
            <a:r>
              <a:rPr spc="-13" dirty="0">
                <a:latin typeface="Times New Roman"/>
                <a:cs typeface="Times New Roman"/>
              </a:rPr>
              <a:t>single</a:t>
            </a:r>
            <a:r>
              <a:rPr spc="-38" dirty="0">
                <a:latin typeface="Times New Roman"/>
                <a:cs typeface="Times New Roman"/>
              </a:rPr>
              <a:t> </a:t>
            </a:r>
            <a:r>
              <a:rPr dirty="0">
                <a:latin typeface="Times New Roman"/>
                <a:cs typeface="Times New Roman"/>
              </a:rPr>
              <a:t>or</a:t>
            </a:r>
            <a:r>
              <a:rPr spc="-38" dirty="0">
                <a:latin typeface="Times New Roman"/>
                <a:cs typeface="Times New Roman"/>
              </a:rPr>
              <a:t> </a:t>
            </a:r>
            <a:r>
              <a:rPr dirty="0">
                <a:latin typeface="Times New Roman"/>
                <a:cs typeface="Times New Roman"/>
              </a:rPr>
              <a:t>a</a:t>
            </a:r>
            <a:r>
              <a:rPr spc="-32" dirty="0">
                <a:latin typeface="Times New Roman"/>
                <a:cs typeface="Times New Roman"/>
              </a:rPr>
              <a:t> </a:t>
            </a:r>
            <a:r>
              <a:rPr dirty="0">
                <a:latin typeface="Times New Roman"/>
                <a:cs typeface="Times New Roman"/>
              </a:rPr>
              <a:t>combination</a:t>
            </a:r>
            <a:r>
              <a:rPr spc="-38" dirty="0">
                <a:latin typeface="Times New Roman"/>
                <a:cs typeface="Times New Roman"/>
              </a:rPr>
              <a:t> </a:t>
            </a:r>
            <a:r>
              <a:rPr spc="-32" dirty="0">
                <a:latin typeface="Times New Roman"/>
                <a:cs typeface="Times New Roman"/>
              </a:rPr>
              <a:t>of </a:t>
            </a:r>
            <a:r>
              <a:rPr dirty="0">
                <a:latin typeface="Times New Roman"/>
                <a:cs typeface="Times New Roman"/>
              </a:rPr>
              <a:t>non-core</a:t>
            </a:r>
            <a:r>
              <a:rPr spc="-38" dirty="0">
                <a:latin typeface="Times New Roman"/>
                <a:cs typeface="Times New Roman"/>
              </a:rPr>
              <a:t> </a:t>
            </a:r>
            <a:r>
              <a:rPr spc="-13" dirty="0">
                <a:latin typeface="Times New Roman"/>
                <a:cs typeface="Times New Roman"/>
              </a:rPr>
              <a:t>activities,</a:t>
            </a:r>
            <a:r>
              <a:rPr spc="-38" dirty="0">
                <a:latin typeface="Times New Roman"/>
                <a:cs typeface="Times New Roman"/>
              </a:rPr>
              <a:t> </a:t>
            </a:r>
            <a:r>
              <a:rPr dirty="0">
                <a:latin typeface="Times New Roman"/>
                <a:cs typeface="Times New Roman"/>
              </a:rPr>
              <a:t>shall</a:t>
            </a:r>
            <a:r>
              <a:rPr spc="-32" dirty="0">
                <a:latin typeface="Times New Roman"/>
                <a:cs typeface="Times New Roman"/>
              </a:rPr>
              <a:t> </a:t>
            </a:r>
            <a:r>
              <a:rPr spc="-38" dirty="0">
                <a:latin typeface="Times New Roman"/>
                <a:cs typeface="Times New Roman"/>
              </a:rPr>
              <a:t>fulfil </a:t>
            </a:r>
            <a:r>
              <a:rPr spc="-32" dirty="0">
                <a:latin typeface="Times New Roman"/>
                <a:cs typeface="Times New Roman"/>
              </a:rPr>
              <a:t>the </a:t>
            </a:r>
            <a:r>
              <a:rPr spc="-25" dirty="0">
                <a:latin typeface="Times New Roman"/>
                <a:cs typeface="Times New Roman"/>
              </a:rPr>
              <a:t>following</a:t>
            </a:r>
            <a:r>
              <a:rPr spc="13" dirty="0">
                <a:latin typeface="Times New Roman"/>
                <a:cs typeface="Times New Roman"/>
              </a:rPr>
              <a:t> </a:t>
            </a:r>
            <a:r>
              <a:rPr spc="-13" dirty="0">
                <a:latin typeface="Times New Roman"/>
                <a:cs typeface="Times New Roman"/>
              </a:rPr>
              <a:t>conditions:</a:t>
            </a:r>
            <a:endParaRPr dirty="0">
              <a:latin typeface="Times New Roman"/>
              <a:cs typeface="Times New Roman"/>
            </a:endParaRPr>
          </a:p>
        </p:txBody>
      </p:sp>
      <p:sp>
        <p:nvSpPr>
          <p:cNvPr id="3" name="TextBox 2">
            <a:extLst>
              <a:ext uri="{FF2B5EF4-FFF2-40B4-BE49-F238E27FC236}">
                <a16:creationId xmlns:a16="http://schemas.microsoft.com/office/drawing/2014/main" id="{320814B1-522D-C298-944A-588F9CD40B80}"/>
              </a:ext>
            </a:extLst>
          </p:cNvPr>
          <p:cNvSpPr txBox="1"/>
          <p:nvPr/>
        </p:nvSpPr>
        <p:spPr>
          <a:xfrm>
            <a:off x="862662" y="4282751"/>
            <a:ext cx="11367214" cy="923330"/>
          </a:xfrm>
          <a:prstGeom prst="rect">
            <a:avLst/>
          </a:prstGeom>
          <a:noFill/>
        </p:spPr>
        <p:txBody>
          <a:bodyPr wrap="non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It shall carry out each such activity through separately identifiable department </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It shall ensure a fire wall between various non-core activities so that no conflict-of interest situation arises </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It shall formulate board approved grievance redressal and customer compensation policy to deal with such complaints</a:t>
            </a:r>
            <a:endParaRPr lang="en-IN"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26FD25E-B5B9-B1BE-5E22-CEC962F83B2C}"/>
              </a:ext>
            </a:extLst>
          </p:cNvPr>
          <p:cNvSpPr>
            <a:spLocks noGrp="1"/>
          </p:cNvSpPr>
          <p:nvPr>
            <p:ph type="dt" sz="half" idx="10"/>
          </p:nvPr>
        </p:nvSpPr>
        <p:spPr/>
        <p:txBody>
          <a:bodyPr/>
          <a:lstStyle/>
          <a:p>
            <a:pPr>
              <a:defRPr/>
            </a:pPr>
            <a:r>
              <a:rPr lang="en-US" dirty="0">
                <a:solidFill>
                  <a:srgbClr val="000000"/>
                </a:solidFill>
              </a:rPr>
              <a:t>01-03-2025</a:t>
            </a:r>
          </a:p>
        </p:txBody>
      </p:sp>
      <p:sp>
        <p:nvSpPr>
          <p:cNvPr id="5" name="Footer Placeholder 4">
            <a:extLst>
              <a:ext uri="{FF2B5EF4-FFF2-40B4-BE49-F238E27FC236}">
                <a16:creationId xmlns:a16="http://schemas.microsoft.com/office/drawing/2014/main" id="{E68CF473-DC53-A94E-65CD-0FA58BB5E95C}"/>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6" name="Slide Number Placeholder 5">
            <a:extLst>
              <a:ext uri="{FF2B5EF4-FFF2-40B4-BE49-F238E27FC236}">
                <a16:creationId xmlns:a16="http://schemas.microsoft.com/office/drawing/2014/main" id="{791D3687-AB2E-9C18-F046-AAFFE175336B}"/>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64</a:t>
            </a:fld>
            <a:endParaRPr lang="en-US" altLang="en-US" dirty="0">
              <a:solidFill>
                <a:srgbClr val="000000"/>
              </a:solidFill>
            </a:endParaRPr>
          </a:p>
        </p:txBody>
      </p:sp>
    </p:spTree>
    <p:extLst>
      <p:ext uri="{BB962C8B-B14F-4D97-AF65-F5344CB8AC3E}">
        <p14:creationId xmlns:p14="http://schemas.microsoft.com/office/powerpoint/2010/main" val="318624500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p:nvPr/>
        </p:nvSpPr>
        <p:spPr>
          <a:xfrm>
            <a:off x="762365" y="737579"/>
            <a:ext cx="11078182" cy="1957685"/>
          </a:xfrm>
          <a:prstGeom prst="rect">
            <a:avLst/>
          </a:prstGeom>
        </p:spPr>
        <p:txBody>
          <a:bodyPr vert="horz" wrap="square" lIns="0" tIns="117508" rIns="0" bIns="0" rtlCol="0">
            <a:spAutoFit/>
          </a:bodyPr>
          <a:lstStyle/>
          <a:p>
            <a:pPr marL="16321">
              <a:spcBef>
                <a:spcPts val="926"/>
              </a:spcBef>
            </a:pPr>
            <a:r>
              <a:rPr sz="2800" b="1" spc="-13" dirty="0">
                <a:solidFill>
                  <a:srgbClr val="EB8B00"/>
                </a:solidFill>
                <a:latin typeface="Times New Roman"/>
                <a:cs typeface="Times New Roman"/>
              </a:rPr>
              <a:t>Overview</a:t>
            </a:r>
            <a:endParaRPr sz="2800" dirty="0">
              <a:latin typeface="Times New Roman"/>
              <a:cs typeface="Times New Roman"/>
            </a:endParaRPr>
          </a:p>
          <a:p>
            <a:pPr marL="40804" marR="6528" algn="just">
              <a:lnSpc>
                <a:spcPct val="112500"/>
              </a:lnSpc>
              <a:spcBef>
                <a:spcPts val="309"/>
              </a:spcBef>
            </a:pPr>
            <a:r>
              <a:rPr sz="1600" spc="-13" dirty="0">
                <a:latin typeface="Times New Roman"/>
                <a:cs typeface="Times New Roman"/>
              </a:rPr>
              <a:t>‘Global/Regional</a:t>
            </a:r>
            <a:r>
              <a:rPr sz="1600" spc="161" dirty="0">
                <a:latin typeface="Times New Roman"/>
                <a:cs typeface="Times New Roman"/>
              </a:rPr>
              <a:t> </a:t>
            </a:r>
            <a:r>
              <a:rPr sz="1600" dirty="0">
                <a:latin typeface="Times New Roman"/>
                <a:cs typeface="Times New Roman"/>
              </a:rPr>
              <a:t>Corporate</a:t>
            </a:r>
            <a:r>
              <a:rPr sz="1600" spc="161" dirty="0">
                <a:latin typeface="Times New Roman"/>
                <a:cs typeface="Times New Roman"/>
              </a:rPr>
              <a:t> </a:t>
            </a:r>
            <a:r>
              <a:rPr sz="1600" dirty="0">
                <a:latin typeface="Times New Roman"/>
                <a:cs typeface="Times New Roman"/>
              </a:rPr>
              <a:t>Treasury</a:t>
            </a:r>
            <a:r>
              <a:rPr sz="1600" spc="167" dirty="0">
                <a:latin typeface="Times New Roman"/>
                <a:cs typeface="Times New Roman"/>
              </a:rPr>
              <a:t> </a:t>
            </a:r>
            <a:r>
              <a:rPr sz="1600" dirty="0">
                <a:latin typeface="Times New Roman"/>
                <a:cs typeface="Times New Roman"/>
              </a:rPr>
              <a:t>Centre’</a:t>
            </a:r>
            <a:r>
              <a:rPr sz="1600" spc="161" dirty="0">
                <a:latin typeface="Times New Roman"/>
                <a:cs typeface="Times New Roman"/>
              </a:rPr>
              <a:t> </a:t>
            </a:r>
            <a:r>
              <a:rPr sz="1600" dirty="0">
                <a:latin typeface="Times New Roman"/>
                <a:cs typeface="Times New Roman"/>
              </a:rPr>
              <a:t>means</a:t>
            </a:r>
            <a:r>
              <a:rPr sz="1600" spc="167" dirty="0">
                <a:latin typeface="Times New Roman"/>
                <a:cs typeface="Times New Roman"/>
              </a:rPr>
              <a:t> </a:t>
            </a:r>
            <a:r>
              <a:rPr sz="1600" dirty="0">
                <a:latin typeface="Times New Roman"/>
                <a:cs typeface="Times New Roman"/>
              </a:rPr>
              <a:t>a</a:t>
            </a:r>
            <a:r>
              <a:rPr sz="1600" spc="161" dirty="0">
                <a:latin typeface="Times New Roman"/>
                <a:cs typeface="Times New Roman"/>
              </a:rPr>
              <a:t> </a:t>
            </a:r>
            <a:r>
              <a:rPr sz="1600" dirty="0">
                <a:latin typeface="Times New Roman"/>
                <a:cs typeface="Times New Roman"/>
              </a:rPr>
              <a:t>Finance</a:t>
            </a:r>
            <a:r>
              <a:rPr sz="1600" spc="161" dirty="0">
                <a:latin typeface="Times New Roman"/>
                <a:cs typeface="Times New Roman"/>
              </a:rPr>
              <a:t> </a:t>
            </a:r>
            <a:r>
              <a:rPr sz="1600" dirty="0">
                <a:latin typeface="Times New Roman"/>
                <a:cs typeface="Times New Roman"/>
              </a:rPr>
              <a:t>Company</a:t>
            </a:r>
            <a:r>
              <a:rPr sz="1600" spc="167" dirty="0">
                <a:latin typeface="Times New Roman"/>
                <a:cs typeface="Times New Roman"/>
              </a:rPr>
              <a:t> </a:t>
            </a:r>
            <a:r>
              <a:rPr sz="1600" dirty="0">
                <a:latin typeface="Times New Roman"/>
                <a:cs typeface="Times New Roman"/>
              </a:rPr>
              <a:t>(FC)</a:t>
            </a:r>
            <a:r>
              <a:rPr sz="1600" spc="161" dirty="0">
                <a:latin typeface="Times New Roman"/>
                <a:cs typeface="Times New Roman"/>
              </a:rPr>
              <a:t> </a:t>
            </a:r>
            <a:r>
              <a:rPr sz="1600" dirty="0">
                <a:latin typeface="Times New Roman"/>
                <a:cs typeface="Times New Roman"/>
              </a:rPr>
              <a:t>[through</a:t>
            </a:r>
            <a:r>
              <a:rPr sz="1600" spc="167" dirty="0">
                <a:latin typeface="Times New Roman"/>
                <a:cs typeface="Times New Roman"/>
              </a:rPr>
              <a:t> </a:t>
            </a:r>
            <a:r>
              <a:rPr sz="1600" dirty="0">
                <a:latin typeface="Times New Roman"/>
                <a:cs typeface="Times New Roman"/>
              </a:rPr>
              <a:t>a</a:t>
            </a:r>
            <a:r>
              <a:rPr sz="1600" spc="161" dirty="0">
                <a:latin typeface="Times New Roman"/>
                <a:cs typeface="Times New Roman"/>
              </a:rPr>
              <a:t> </a:t>
            </a:r>
            <a:r>
              <a:rPr sz="1600" dirty="0">
                <a:latin typeface="Times New Roman"/>
                <a:cs typeface="Times New Roman"/>
              </a:rPr>
              <a:t>separate</a:t>
            </a:r>
            <a:r>
              <a:rPr sz="1600" spc="167" dirty="0">
                <a:latin typeface="Times New Roman"/>
                <a:cs typeface="Times New Roman"/>
              </a:rPr>
              <a:t> </a:t>
            </a:r>
            <a:r>
              <a:rPr sz="1600" dirty="0">
                <a:latin typeface="Times New Roman"/>
                <a:cs typeface="Times New Roman"/>
              </a:rPr>
              <a:t>entity]</a:t>
            </a:r>
            <a:r>
              <a:rPr sz="1600" spc="161" dirty="0">
                <a:latin typeface="Times New Roman"/>
                <a:cs typeface="Times New Roman"/>
              </a:rPr>
              <a:t> </a:t>
            </a:r>
            <a:r>
              <a:rPr sz="1600" spc="96" dirty="0">
                <a:latin typeface="Times New Roman"/>
                <a:cs typeface="Times New Roman"/>
              </a:rPr>
              <a:t>/</a:t>
            </a:r>
            <a:r>
              <a:rPr sz="1600" spc="161" dirty="0">
                <a:latin typeface="Times New Roman"/>
                <a:cs typeface="Times New Roman"/>
              </a:rPr>
              <a:t> </a:t>
            </a:r>
            <a:r>
              <a:rPr sz="1600" dirty="0">
                <a:latin typeface="Times New Roman"/>
                <a:cs typeface="Times New Roman"/>
              </a:rPr>
              <a:t>Finance</a:t>
            </a:r>
            <a:r>
              <a:rPr sz="1600" spc="167" dirty="0">
                <a:latin typeface="Times New Roman"/>
                <a:cs typeface="Times New Roman"/>
              </a:rPr>
              <a:t> </a:t>
            </a:r>
            <a:r>
              <a:rPr sz="1600" dirty="0">
                <a:latin typeface="Times New Roman"/>
                <a:cs typeface="Times New Roman"/>
              </a:rPr>
              <a:t>Unit</a:t>
            </a:r>
            <a:r>
              <a:rPr sz="1600" spc="161" dirty="0">
                <a:latin typeface="Times New Roman"/>
                <a:cs typeface="Times New Roman"/>
              </a:rPr>
              <a:t> </a:t>
            </a:r>
            <a:r>
              <a:rPr sz="1600" spc="-25" dirty="0">
                <a:latin typeface="Times New Roman"/>
                <a:cs typeface="Times New Roman"/>
              </a:rPr>
              <a:t>(FU) </a:t>
            </a:r>
            <a:r>
              <a:rPr sz="1600" dirty="0">
                <a:latin typeface="Times New Roman"/>
                <a:cs typeface="Times New Roman"/>
              </a:rPr>
              <a:t>[through</a:t>
            </a:r>
            <a:r>
              <a:rPr sz="1600" spc="45" dirty="0">
                <a:latin typeface="Times New Roman"/>
                <a:cs typeface="Times New Roman"/>
              </a:rPr>
              <a:t> </a:t>
            </a:r>
            <a:r>
              <a:rPr sz="1600" dirty="0">
                <a:latin typeface="Times New Roman"/>
                <a:cs typeface="Times New Roman"/>
              </a:rPr>
              <a:t>a</a:t>
            </a:r>
            <a:r>
              <a:rPr sz="1600" spc="45" dirty="0">
                <a:latin typeface="Times New Roman"/>
                <a:cs typeface="Times New Roman"/>
              </a:rPr>
              <a:t> </a:t>
            </a:r>
            <a:r>
              <a:rPr sz="1600" dirty="0">
                <a:latin typeface="Times New Roman"/>
                <a:cs typeface="Times New Roman"/>
              </a:rPr>
              <a:t>branch]</a:t>
            </a:r>
            <a:r>
              <a:rPr sz="1600" spc="45" dirty="0">
                <a:latin typeface="Times New Roman"/>
                <a:cs typeface="Times New Roman"/>
              </a:rPr>
              <a:t> </a:t>
            </a:r>
            <a:r>
              <a:rPr sz="1600" dirty="0">
                <a:latin typeface="Times New Roman"/>
                <a:cs typeface="Times New Roman"/>
              </a:rPr>
              <a:t>registered</a:t>
            </a:r>
            <a:r>
              <a:rPr sz="1600" spc="45" dirty="0">
                <a:latin typeface="Times New Roman"/>
                <a:cs typeface="Times New Roman"/>
              </a:rPr>
              <a:t> </a:t>
            </a:r>
            <a:r>
              <a:rPr sz="1600" dirty="0">
                <a:latin typeface="Times New Roman"/>
                <a:cs typeface="Times New Roman"/>
              </a:rPr>
              <a:t>with</a:t>
            </a:r>
            <a:r>
              <a:rPr sz="1600" spc="52" dirty="0">
                <a:latin typeface="Times New Roman"/>
                <a:cs typeface="Times New Roman"/>
              </a:rPr>
              <a:t> </a:t>
            </a:r>
            <a:r>
              <a:rPr sz="1600" dirty="0">
                <a:latin typeface="Times New Roman"/>
                <a:cs typeface="Times New Roman"/>
              </a:rPr>
              <a:t>the</a:t>
            </a:r>
            <a:r>
              <a:rPr sz="1600" spc="45" dirty="0">
                <a:latin typeface="Times New Roman"/>
                <a:cs typeface="Times New Roman"/>
              </a:rPr>
              <a:t> </a:t>
            </a:r>
            <a:r>
              <a:rPr sz="1600" spc="-123" dirty="0">
                <a:latin typeface="Times New Roman"/>
                <a:cs typeface="Times New Roman"/>
              </a:rPr>
              <a:t>IFSCA</a:t>
            </a:r>
            <a:r>
              <a:rPr sz="1600" spc="45" dirty="0">
                <a:latin typeface="Times New Roman"/>
                <a:cs typeface="Times New Roman"/>
              </a:rPr>
              <a:t> </a:t>
            </a:r>
            <a:r>
              <a:rPr sz="1600" dirty="0">
                <a:latin typeface="Times New Roman"/>
                <a:cs typeface="Times New Roman"/>
              </a:rPr>
              <a:t>for</a:t>
            </a:r>
            <a:r>
              <a:rPr sz="1600" spc="45" dirty="0">
                <a:latin typeface="Times New Roman"/>
                <a:cs typeface="Times New Roman"/>
              </a:rPr>
              <a:t> </a:t>
            </a:r>
            <a:r>
              <a:rPr sz="1600" dirty="0">
                <a:latin typeface="Times New Roman"/>
                <a:cs typeface="Times New Roman"/>
              </a:rPr>
              <a:t>undertaking</a:t>
            </a:r>
            <a:r>
              <a:rPr sz="1600" spc="45" dirty="0">
                <a:latin typeface="Times New Roman"/>
                <a:cs typeface="Times New Roman"/>
              </a:rPr>
              <a:t> </a:t>
            </a:r>
            <a:r>
              <a:rPr sz="1600" dirty="0">
                <a:latin typeface="Times New Roman"/>
                <a:cs typeface="Times New Roman"/>
              </a:rPr>
              <a:t>treasury</a:t>
            </a:r>
            <a:r>
              <a:rPr sz="1600" spc="52" dirty="0">
                <a:latin typeface="Times New Roman"/>
                <a:cs typeface="Times New Roman"/>
              </a:rPr>
              <a:t> </a:t>
            </a:r>
            <a:r>
              <a:rPr sz="1600" dirty="0">
                <a:latin typeface="Times New Roman"/>
                <a:cs typeface="Times New Roman"/>
              </a:rPr>
              <a:t>activities</a:t>
            </a:r>
            <a:r>
              <a:rPr sz="1600" spc="45" dirty="0">
                <a:latin typeface="Times New Roman"/>
                <a:cs typeface="Times New Roman"/>
              </a:rPr>
              <a:t> </a:t>
            </a:r>
            <a:r>
              <a:rPr sz="1600" dirty="0">
                <a:latin typeface="Times New Roman"/>
                <a:cs typeface="Times New Roman"/>
              </a:rPr>
              <a:t>and</a:t>
            </a:r>
            <a:r>
              <a:rPr sz="1600" spc="45" dirty="0">
                <a:latin typeface="Times New Roman"/>
                <a:cs typeface="Times New Roman"/>
              </a:rPr>
              <a:t> </a:t>
            </a:r>
            <a:r>
              <a:rPr sz="1600" dirty="0">
                <a:latin typeface="Times New Roman"/>
                <a:cs typeface="Times New Roman"/>
              </a:rPr>
              <a:t>treasury</a:t>
            </a:r>
            <a:r>
              <a:rPr sz="1600" spc="45" dirty="0">
                <a:latin typeface="Times New Roman"/>
                <a:cs typeface="Times New Roman"/>
              </a:rPr>
              <a:t> </a:t>
            </a:r>
            <a:r>
              <a:rPr sz="1600" spc="-13" dirty="0">
                <a:latin typeface="Times New Roman"/>
                <a:cs typeface="Times New Roman"/>
              </a:rPr>
              <a:t>services</a:t>
            </a:r>
            <a:r>
              <a:rPr sz="1600" spc="52" dirty="0">
                <a:latin typeface="Times New Roman"/>
                <a:cs typeface="Times New Roman"/>
              </a:rPr>
              <a:t> </a:t>
            </a:r>
            <a:r>
              <a:rPr sz="1600" dirty="0">
                <a:latin typeface="Times New Roman"/>
                <a:cs typeface="Times New Roman"/>
              </a:rPr>
              <a:t>for</a:t>
            </a:r>
            <a:r>
              <a:rPr sz="1600" spc="45" dirty="0">
                <a:latin typeface="Times New Roman"/>
                <a:cs typeface="Times New Roman"/>
              </a:rPr>
              <a:t> </a:t>
            </a:r>
            <a:r>
              <a:rPr sz="1600" dirty="0">
                <a:latin typeface="Times New Roman"/>
                <a:cs typeface="Times New Roman"/>
              </a:rPr>
              <a:t>its</a:t>
            </a:r>
            <a:r>
              <a:rPr sz="1600" spc="45" dirty="0">
                <a:latin typeface="Times New Roman"/>
                <a:cs typeface="Times New Roman"/>
              </a:rPr>
              <a:t> </a:t>
            </a:r>
            <a:r>
              <a:rPr sz="1600" dirty="0">
                <a:latin typeface="Times New Roman"/>
                <a:cs typeface="Times New Roman"/>
              </a:rPr>
              <a:t>group</a:t>
            </a:r>
            <a:r>
              <a:rPr sz="1600" spc="45" dirty="0">
                <a:latin typeface="Times New Roman"/>
                <a:cs typeface="Times New Roman"/>
              </a:rPr>
              <a:t> </a:t>
            </a:r>
            <a:r>
              <a:rPr sz="1600" dirty="0">
                <a:latin typeface="Times New Roman"/>
                <a:cs typeface="Times New Roman"/>
              </a:rPr>
              <a:t>entities.</a:t>
            </a:r>
            <a:r>
              <a:rPr sz="1600" spc="45" dirty="0">
                <a:latin typeface="Times New Roman"/>
                <a:cs typeface="Times New Roman"/>
              </a:rPr>
              <a:t> </a:t>
            </a:r>
            <a:r>
              <a:rPr sz="1600" spc="-13" dirty="0">
                <a:latin typeface="Times New Roman"/>
                <a:cs typeface="Times New Roman"/>
              </a:rPr>
              <a:t>‘Group entities’</a:t>
            </a:r>
            <a:r>
              <a:rPr sz="1600" spc="-25" dirty="0">
                <a:latin typeface="Times New Roman"/>
                <a:cs typeface="Times New Roman"/>
              </a:rPr>
              <a:t> </a:t>
            </a:r>
            <a:r>
              <a:rPr sz="1600" dirty="0">
                <a:latin typeface="Times New Roman"/>
                <a:cs typeface="Times New Roman"/>
              </a:rPr>
              <a:t>or</a:t>
            </a:r>
            <a:r>
              <a:rPr sz="1600" spc="-19" dirty="0">
                <a:latin typeface="Times New Roman"/>
                <a:cs typeface="Times New Roman"/>
              </a:rPr>
              <a:t> </a:t>
            </a:r>
            <a:r>
              <a:rPr sz="1600" spc="-25" dirty="0">
                <a:latin typeface="Times New Roman"/>
                <a:cs typeface="Times New Roman"/>
              </a:rPr>
              <a:t>‘Corporate </a:t>
            </a:r>
            <a:r>
              <a:rPr sz="1600" spc="-13" dirty="0">
                <a:latin typeface="Times New Roman"/>
                <a:cs typeface="Times New Roman"/>
              </a:rPr>
              <a:t>entities’</a:t>
            </a:r>
            <a:r>
              <a:rPr sz="1600" spc="-19" dirty="0">
                <a:latin typeface="Times New Roman"/>
                <a:cs typeface="Times New Roman"/>
              </a:rPr>
              <a:t> </a:t>
            </a:r>
            <a:r>
              <a:rPr sz="1600" dirty="0">
                <a:latin typeface="Times New Roman"/>
                <a:cs typeface="Times New Roman"/>
              </a:rPr>
              <a:t>means</a:t>
            </a:r>
            <a:r>
              <a:rPr sz="1600" spc="-19" dirty="0">
                <a:latin typeface="Times New Roman"/>
                <a:cs typeface="Times New Roman"/>
              </a:rPr>
              <a:t> </a:t>
            </a:r>
            <a:r>
              <a:rPr sz="1600" dirty="0">
                <a:latin typeface="Times New Roman"/>
                <a:cs typeface="Times New Roman"/>
              </a:rPr>
              <a:t>an</a:t>
            </a:r>
            <a:r>
              <a:rPr sz="1600" spc="-25" dirty="0">
                <a:latin typeface="Times New Roman"/>
                <a:cs typeface="Times New Roman"/>
              </a:rPr>
              <a:t> </a:t>
            </a:r>
            <a:r>
              <a:rPr sz="1600" dirty="0">
                <a:latin typeface="Times New Roman"/>
                <a:cs typeface="Times New Roman"/>
              </a:rPr>
              <a:t>entity</a:t>
            </a:r>
            <a:r>
              <a:rPr sz="1600" spc="-19" dirty="0">
                <a:latin typeface="Times New Roman"/>
                <a:cs typeface="Times New Roman"/>
              </a:rPr>
              <a:t> </a:t>
            </a:r>
            <a:r>
              <a:rPr sz="1600" dirty="0">
                <a:latin typeface="Times New Roman"/>
                <a:cs typeface="Times New Roman"/>
              </a:rPr>
              <a:t>registered</a:t>
            </a:r>
            <a:r>
              <a:rPr sz="1600" spc="-25" dirty="0">
                <a:latin typeface="Times New Roman"/>
                <a:cs typeface="Times New Roman"/>
              </a:rPr>
              <a:t> </a:t>
            </a:r>
            <a:r>
              <a:rPr sz="1600" dirty="0">
                <a:latin typeface="Times New Roman"/>
                <a:cs typeface="Times New Roman"/>
              </a:rPr>
              <a:t>with</a:t>
            </a:r>
            <a:r>
              <a:rPr sz="1600" spc="-19" dirty="0">
                <a:latin typeface="Times New Roman"/>
                <a:cs typeface="Times New Roman"/>
              </a:rPr>
              <a:t> </a:t>
            </a:r>
            <a:r>
              <a:rPr sz="1600" spc="-13" dirty="0">
                <a:latin typeface="Times New Roman"/>
                <a:cs typeface="Times New Roman"/>
              </a:rPr>
              <a:t>any</a:t>
            </a:r>
            <a:r>
              <a:rPr sz="1600" spc="-19" dirty="0">
                <a:latin typeface="Times New Roman"/>
                <a:cs typeface="Times New Roman"/>
              </a:rPr>
              <a:t> </a:t>
            </a:r>
            <a:r>
              <a:rPr sz="1600" dirty="0">
                <a:latin typeface="Times New Roman"/>
                <a:cs typeface="Times New Roman"/>
              </a:rPr>
              <a:t>competent</a:t>
            </a:r>
            <a:r>
              <a:rPr sz="1600" spc="-25" dirty="0">
                <a:latin typeface="Times New Roman"/>
                <a:cs typeface="Times New Roman"/>
              </a:rPr>
              <a:t> </a:t>
            </a:r>
            <a:r>
              <a:rPr sz="1600" dirty="0">
                <a:latin typeface="Times New Roman"/>
                <a:cs typeface="Times New Roman"/>
              </a:rPr>
              <a:t>or</a:t>
            </a:r>
            <a:r>
              <a:rPr sz="1600" spc="-19" dirty="0">
                <a:latin typeface="Times New Roman"/>
                <a:cs typeface="Times New Roman"/>
              </a:rPr>
              <a:t> </a:t>
            </a:r>
            <a:r>
              <a:rPr sz="1600" dirty="0">
                <a:latin typeface="Times New Roman"/>
                <a:cs typeface="Times New Roman"/>
              </a:rPr>
              <a:t>statutory</a:t>
            </a:r>
            <a:r>
              <a:rPr sz="1600" spc="-19" dirty="0">
                <a:latin typeface="Times New Roman"/>
                <a:cs typeface="Times New Roman"/>
              </a:rPr>
              <a:t> </a:t>
            </a:r>
            <a:r>
              <a:rPr sz="1600" spc="-13" dirty="0">
                <a:latin typeface="Times New Roman"/>
                <a:cs typeface="Times New Roman"/>
              </a:rPr>
              <a:t>body</a:t>
            </a:r>
            <a:r>
              <a:rPr sz="1600" spc="-25" dirty="0">
                <a:latin typeface="Times New Roman"/>
                <a:cs typeface="Times New Roman"/>
              </a:rPr>
              <a:t> </a:t>
            </a:r>
            <a:r>
              <a:rPr sz="1600" dirty="0">
                <a:latin typeface="Times New Roman"/>
                <a:cs typeface="Times New Roman"/>
              </a:rPr>
              <a:t>in</a:t>
            </a:r>
            <a:r>
              <a:rPr sz="1600" spc="-19" dirty="0">
                <a:latin typeface="Times New Roman"/>
                <a:cs typeface="Times New Roman"/>
              </a:rPr>
              <a:t> </a:t>
            </a:r>
            <a:r>
              <a:rPr sz="1600" dirty="0">
                <a:latin typeface="Times New Roman"/>
                <a:cs typeface="Times New Roman"/>
              </a:rPr>
              <a:t>its</a:t>
            </a:r>
            <a:r>
              <a:rPr sz="1600" spc="-25" dirty="0">
                <a:latin typeface="Times New Roman"/>
                <a:cs typeface="Times New Roman"/>
              </a:rPr>
              <a:t> </a:t>
            </a:r>
            <a:r>
              <a:rPr sz="1600" dirty="0">
                <a:latin typeface="Times New Roman"/>
                <a:cs typeface="Times New Roman"/>
              </a:rPr>
              <a:t>home</a:t>
            </a:r>
            <a:r>
              <a:rPr sz="1600" spc="-19" dirty="0">
                <a:latin typeface="Times New Roman"/>
                <a:cs typeface="Times New Roman"/>
              </a:rPr>
              <a:t> </a:t>
            </a:r>
            <a:r>
              <a:rPr sz="1600" dirty="0">
                <a:latin typeface="Times New Roman"/>
                <a:cs typeface="Times New Roman"/>
              </a:rPr>
              <a:t>jurisdiction</a:t>
            </a:r>
            <a:r>
              <a:rPr sz="1600" spc="-19" dirty="0">
                <a:latin typeface="Times New Roman"/>
                <a:cs typeface="Times New Roman"/>
              </a:rPr>
              <a:t> </a:t>
            </a:r>
            <a:r>
              <a:rPr sz="1600" dirty="0">
                <a:latin typeface="Times New Roman"/>
                <a:cs typeface="Times New Roman"/>
              </a:rPr>
              <a:t>and</a:t>
            </a:r>
            <a:r>
              <a:rPr sz="1600" spc="-25" dirty="0">
                <a:latin typeface="Times New Roman"/>
                <a:cs typeface="Times New Roman"/>
              </a:rPr>
              <a:t> </a:t>
            </a:r>
            <a:r>
              <a:rPr sz="1600" spc="-13" dirty="0">
                <a:latin typeface="Times New Roman"/>
                <a:cs typeface="Times New Roman"/>
              </a:rPr>
              <a:t>includes </a:t>
            </a:r>
            <a:r>
              <a:rPr sz="1600" dirty="0">
                <a:latin typeface="Times New Roman"/>
                <a:cs typeface="Times New Roman"/>
              </a:rPr>
              <a:t>its</a:t>
            </a:r>
            <a:r>
              <a:rPr sz="1600" spc="25" dirty="0">
                <a:latin typeface="Times New Roman"/>
                <a:cs typeface="Times New Roman"/>
              </a:rPr>
              <a:t> </a:t>
            </a:r>
            <a:r>
              <a:rPr sz="1600" dirty="0">
                <a:latin typeface="Times New Roman"/>
                <a:cs typeface="Times New Roman"/>
              </a:rPr>
              <a:t>holding,</a:t>
            </a:r>
            <a:r>
              <a:rPr sz="1600" spc="25" dirty="0">
                <a:latin typeface="Times New Roman"/>
                <a:cs typeface="Times New Roman"/>
              </a:rPr>
              <a:t> </a:t>
            </a:r>
            <a:r>
              <a:rPr sz="1600" dirty="0">
                <a:latin typeface="Times New Roman"/>
                <a:cs typeface="Times New Roman"/>
              </a:rPr>
              <a:t>subsidiary</a:t>
            </a:r>
            <a:r>
              <a:rPr sz="1600" spc="25" dirty="0">
                <a:latin typeface="Times New Roman"/>
                <a:cs typeface="Times New Roman"/>
              </a:rPr>
              <a:t> </a:t>
            </a:r>
            <a:r>
              <a:rPr sz="1600" dirty="0">
                <a:latin typeface="Times New Roman"/>
                <a:cs typeface="Times New Roman"/>
              </a:rPr>
              <a:t>or</a:t>
            </a:r>
            <a:r>
              <a:rPr sz="1600" spc="25" dirty="0">
                <a:latin typeface="Times New Roman"/>
                <a:cs typeface="Times New Roman"/>
              </a:rPr>
              <a:t> </a:t>
            </a:r>
            <a:r>
              <a:rPr sz="1600" dirty="0">
                <a:latin typeface="Times New Roman"/>
                <a:cs typeface="Times New Roman"/>
              </a:rPr>
              <a:t>associate</a:t>
            </a:r>
            <a:r>
              <a:rPr sz="1600" spc="25" dirty="0">
                <a:latin typeface="Times New Roman"/>
                <a:cs typeface="Times New Roman"/>
              </a:rPr>
              <a:t> </a:t>
            </a:r>
            <a:r>
              <a:rPr sz="1600" dirty="0">
                <a:latin typeface="Times New Roman"/>
                <a:cs typeface="Times New Roman"/>
              </a:rPr>
              <a:t>companies,</a:t>
            </a:r>
            <a:r>
              <a:rPr sz="1600" spc="32" dirty="0">
                <a:latin typeface="Times New Roman"/>
                <a:cs typeface="Times New Roman"/>
              </a:rPr>
              <a:t> </a:t>
            </a:r>
            <a:r>
              <a:rPr sz="1600" dirty="0">
                <a:latin typeface="Times New Roman"/>
                <a:cs typeface="Times New Roman"/>
              </a:rPr>
              <a:t>branch,</a:t>
            </a:r>
            <a:r>
              <a:rPr sz="1600" spc="25" dirty="0">
                <a:latin typeface="Times New Roman"/>
                <a:cs typeface="Times New Roman"/>
              </a:rPr>
              <a:t> </a:t>
            </a:r>
            <a:r>
              <a:rPr sz="1600" dirty="0">
                <a:latin typeface="Times New Roman"/>
                <a:cs typeface="Times New Roman"/>
              </a:rPr>
              <a:t>joint</a:t>
            </a:r>
            <a:r>
              <a:rPr sz="1600" spc="25" dirty="0">
                <a:latin typeface="Times New Roman"/>
                <a:cs typeface="Times New Roman"/>
              </a:rPr>
              <a:t> </a:t>
            </a:r>
            <a:r>
              <a:rPr sz="1600" dirty="0">
                <a:latin typeface="Times New Roman"/>
                <a:cs typeface="Times New Roman"/>
              </a:rPr>
              <a:t>venture</a:t>
            </a:r>
            <a:r>
              <a:rPr sz="1600" spc="25" dirty="0">
                <a:latin typeface="Times New Roman"/>
                <a:cs typeface="Times New Roman"/>
              </a:rPr>
              <a:t> </a:t>
            </a:r>
            <a:r>
              <a:rPr sz="1600" dirty="0">
                <a:latin typeface="Times New Roman"/>
                <a:cs typeface="Times New Roman"/>
              </a:rPr>
              <a:t>investment,</a:t>
            </a:r>
            <a:r>
              <a:rPr sz="1600" spc="25" dirty="0">
                <a:latin typeface="Times New Roman"/>
                <a:cs typeface="Times New Roman"/>
              </a:rPr>
              <a:t> </a:t>
            </a:r>
            <a:r>
              <a:rPr sz="1600" dirty="0">
                <a:latin typeface="Times New Roman"/>
                <a:cs typeface="Times New Roman"/>
              </a:rPr>
              <a:t>or</a:t>
            </a:r>
            <a:r>
              <a:rPr sz="1600" spc="32" dirty="0">
                <a:latin typeface="Times New Roman"/>
                <a:cs typeface="Times New Roman"/>
              </a:rPr>
              <a:t> </a:t>
            </a:r>
            <a:r>
              <a:rPr sz="1600" dirty="0">
                <a:latin typeface="Times New Roman"/>
                <a:cs typeface="Times New Roman"/>
              </a:rPr>
              <a:t>subsidiary</a:t>
            </a:r>
            <a:r>
              <a:rPr sz="1600" spc="25" dirty="0">
                <a:latin typeface="Times New Roman"/>
                <a:cs typeface="Times New Roman"/>
              </a:rPr>
              <a:t> </a:t>
            </a:r>
            <a:r>
              <a:rPr sz="1600" dirty="0">
                <a:latin typeface="Times New Roman"/>
                <a:cs typeface="Times New Roman"/>
              </a:rPr>
              <a:t>of</a:t>
            </a:r>
            <a:r>
              <a:rPr sz="1600" spc="25" dirty="0">
                <a:latin typeface="Times New Roman"/>
                <a:cs typeface="Times New Roman"/>
              </a:rPr>
              <a:t> </a:t>
            </a:r>
            <a:r>
              <a:rPr sz="1600" dirty="0">
                <a:latin typeface="Times New Roman"/>
                <a:cs typeface="Times New Roman"/>
              </a:rPr>
              <a:t>a</a:t>
            </a:r>
            <a:r>
              <a:rPr sz="1600" spc="25" dirty="0">
                <a:latin typeface="Times New Roman"/>
                <a:cs typeface="Times New Roman"/>
              </a:rPr>
              <a:t> </a:t>
            </a:r>
            <a:r>
              <a:rPr sz="1600" dirty="0">
                <a:latin typeface="Times New Roman"/>
                <a:cs typeface="Times New Roman"/>
              </a:rPr>
              <a:t>holding</a:t>
            </a:r>
            <a:r>
              <a:rPr sz="1600" spc="25" dirty="0">
                <a:latin typeface="Times New Roman"/>
                <a:cs typeface="Times New Roman"/>
              </a:rPr>
              <a:t> </a:t>
            </a:r>
            <a:r>
              <a:rPr sz="1600" dirty="0">
                <a:latin typeface="Times New Roman"/>
                <a:cs typeface="Times New Roman"/>
              </a:rPr>
              <a:t>company</a:t>
            </a:r>
            <a:r>
              <a:rPr sz="1600" spc="32" dirty="0">
                <a:latin typeface="Times New Roman"/>
                <a:cs typeface="Times New Roman"/>
              </a:rPr>
              <a:t> </a:t>
            </a:r>
            <a:r>
              <a:rPr sz="1600" dirty="0">
                <a:latin typeface="Times New Roman"/>
                <a:cs typeface="Times New Roman"/>
              </a:rPr>
              <a:t>to</a:t>
            </a:r>
            <a:r>
              <a:rPr sz="1600" spc="25" dirty="0">
                <a:latin typeface="Times New Roman"/>
                <a:cs typeface="Times New Roman"/>
              </a:rPr>
              <a:t> </a:t>
            </a:r>
            <a:r>
              <a:rPr sz="1600" dirty="0">
                <a:latin typeface="Times New Roman"/>
                <a:cs typeface="Times New Roman"/>
              </a:rPr>
              <a:t>which</a:t>
            </a:r>
            <a:r>
              <a:rPr sz="1600" spc="25" dirty="0">
                <a:latin typeface="Times New Roman"/>
                <a:cs typeface="Times New Roman"/>
              </a:rPr>
              <a:t> </a:t>
            </a:r>
            <a:r>
              <a:rPr sz="1600" dirty="0">
                <a:latin typeface="Times New Roman"/>
                <a:cs typeface="Times New Roman"/>
              </a:rPr>
              <a:t>it</a:t>
            </a:r>
            <a:r>
              <a:rPr sz="1600" spc="25" dirty="0">
                <a:latin typeface="Times New Roman"/>
                <a:cs typeface="Times New Roman"/>
              </a:rPr>
              <a:t> </a:t>
            </a:r>
            <a:r>
              <a:rPr sz="1600" spc="-32" dirty="0">
                <a:latin typeface="Times New Roman"/>
                <a:cs typeface="Times New Roman"/>
              </a:rPr>
              <a:t>is </a:t>
            </a:r>
            <a:r>
              <a:rPr sz="1600" dirty="0">
                <a:latin typeface="Times New Roman"/>
                <a:cs typeface="Times New Roman"/>
              </a:rPr>
              <a:t>also</a:t>
            </a:r>
            <a:r>
              <a:rPr sz="1600" spc="32" dirty="0">
                <a:latin typeface="Times New Roman"/>
                <a:cs typeface="Times New Roman"/>
              </a:rPr>
              <a:t> </a:t>
            </a:r>
            <a:r>
              <a:rPr sz="1600" dirty="0">
                <a:latin typeface="Times New Roman"/>
                <a:cs typeface="Times New Roman"/>
              </a:rPr>
              <a:t>a</a:t>
            </a:r>
            <a:r>
              <a:rPr sz="1600" spc="38" dirty="0">
                <a:latin typeface="Times New Roman"/>
                <a:cs typeface="Times New Roman"/>
              </a:rPr>
              <a:t> </a:t>
            </a:r>
            <a:r>
              <a:rPr sz="1600" dirty="0">
                <a:latin typeface="Times New Roman"/>
                <a:cs typeface="Times New Roman"/>
              </a:rPr>
              <a:t>subsidiary.</a:t>
            </a:r>
            <a:r>
              <a:rPr sz="1600" spc="38" dirty="0">
                <a:latin typeface="Times New Roman"/>
                <a:cs typeface="Times New Roman"/>
              </a:rPr>
              <a:t> </a:t>
            </a:r>
            <a:r>
              <a:rPr sz="1600" spc="-83" dirty="0">
                <a:latin typeface="Times New Roman"/>
                <a:cs typeface="Times New Roman"/>
              </a:rPr>
              <a:t>GIFT</a:t>
            </a:r>
            <a:r>
              <a:rPr sz="1600" spc="38" dirty="0">
                <a:latin typeface="Times New Roman"/>
                <a:cs typeface="Times New Roman"/>
              </a:rPr>
              <a:t> </a:t>
            </a:r>
            <a:r>
              <a:rPr sz="1600" spc="-83" dirty="0">
                <a:latin typeface="Times New Roman"/>
                <a:cs typeface="Times New Roman"/>
              </a:rPr>
              <a:t>IFSC</a:t>
            </a:r>
            <a:r>
              <a:rPr sz="1600" spc="32" dirty="0">
                <a:latin typeface="Times New Roman"/>
                <a:cs typeface="Times New Roman"/>
              </a:rPr>
              <a:t> </a:t>
            </a:r>
            <a:r>
              <a:rPr sz="1600" spc="-13" dirty="0">
                <a:latin typeface="Times New Roman"/>
                <a:cs typeface="Times New Roman"/>
              </a:rPr>
              <a:t>offers</a:t>
            </a:r>
            <a:r>
              <a:rPr sz="1600" spc="38" dirty="0">
                <a:latin typeface="Times New Roman"/>
                <a:cs typeface="Times New Roman"/>
              </a:rPr>
              <a:t> </a:t>
            </a:r>
            <a:r>
              <a:rPr sz="1600" dirty="0">
                <a:latin typeface="Times New Roman"/>
                <a:cs typeface="Times New Roman"/>
              </a:rPr>
              <a:t>immense</a:t>
            </a:r>
            <a:r>
              <a:rPr sz="1600" spc="38" dirty="0">
                <a:latin typeface="Times New Roman"/>
                <a:cs typeface="Times New Roman"/>
              </a:rPr>
              <a:t> </a:t>
            </a:r>
            <a:r>
              <a:rPr sz="1600" dirty="0">
                <a:latin typeface="Times New Roman"/>
                <a:cs typeface="Times New Roman"/>
              </a:rPr>
              <a:t>opportunities</a:t>
            </a:r>
            <a:r>
              <a:rPr sz="1600" spc="38" dirty="0">
                <a:latin typeface="Times New Roman"/>
                <a:cs typeface="Times New Roman"/>
              </a:rPr>
              <a:t> </a:t>
            </a:r>
            <a:r>
              <a:rPr sz="1600" dirty="0">
                <a:latin typeface="Times New Roman"/>
                <a:cs typeface="Times New Roman"/>
              </a:rPr>
              <a:t>in</a:t>
            </a:r>
            <a:r>
              <a:rPr sz="1600" spc="32" dirty="0">
                <a:latin typeface="Times New Roman"/>
                <a:cs typeface="Times New Roman"/>
              </a:rPr>
              <a:t> </a:t>
            </a:r>
            <a:r>
              <a:rPr sz="1600" dirty="0">
                <a:latin typeface="Times New Roman"/>
                <a:cs typeface="Times New Roman"/>
              </a:rPr>
              <a:t>global/regional</a:t>
            </a:r>
            <a:r>
              <a:rPr sz="1600" spc="38" dirty="0">
                <a:latin typeface="Times New Roman"/>
                <a:cs typeface="Times New Roman"/>
              </a:rPr>
              <a:t> </a:t>
            </a:r>
            <a:r>
              <a:rPr sz="1600" dirty="0">
                <a:latin typeface="Times New Roman"/>
                <a:cs typeface="Times New Roman"/>
              </a:rPr>
              <a:t>corporate</a:t>
            </a:r>
            <a:r>
              <a:rPr sz="1600" spc="38" dirty="0">
                <a:latin typeface="Times New Roman"/>
                <a:cs typeface="Times New Roman"/>
              </a:rPr>
              <a:t> </a:t>
            </a:r>
            <a:r>
              <a:rPr sz="1600" dirty="0">
                <a:latin typeface="Times New Roman"/>
                <a:cs typeface="Times New Roman"/>
              </a:rPr>
              <a:t>treasury</a:t>
            </a:r>
            <a:r>
              <a:rPr sz="1600" spc="38" dirty="0">
                <a:latin typeface="Times New Roman"/>
                <a:cs typeface="Times New Roman"/>
              </a:rPr>
              <a:t> </a:t>
            </a:r>
            <a:r>
              <a:rPr sz="1600" dirty="0">
                <a:latin typeface="Times New Roman"/>
                <a:cs typeface="Times New Roman"/>
              </a:rPr>
              <a:t>centres.</a:t>
            </a:r>
            <a:r>
              <a:rPr sz="1600" spc="32" dirty="0">
                <a:latin typeface="Times New Roman"/>
                <a:cs typeface="Times New Roman"/>
              </a:rPr>
              <a:t> </a:t>
            </a:r>
            <a:r>
              <a:rPr sz="1600" dirty="0">
                <a:latin typeface="Times New Roman"/>
                <a:cs typeface="Times New Roman"/>
              </a:rPr>
              <a:t>The</a:t>
            </a:r>
            <a:r>
              <a:rPr sz="1600" spc="38" dirty="0">
                <a:latin typeface="Times New Roman"/>
                <a:cs typeface="Times New Roman"/>
              </a:rPr>
              <a:t> </a:t>
            </a:r>
            <a:r>
              <a:rPr sz="1600" spc="-13" dirty="0">
                <a:latin typeface="Times New Roman"/>
                <a:cs typeface="Times New Roman"/>
              </a:rPr>
              <a:t>following</a:t>
            </a:r>
            <a:r>
              <a:rPr sz="1600" spc="38" dirty="0">
                <a:latin typeface="Times New Roman"/>
                <a:cs typeface="Times New Roman"/>
              </a:rPr>
              <a:t> </a:t>
            </a:r>
            <a:r>
              <a:rPr sz="1600" dirty="0">
                <a:latin typeface="Times New Roman"/>
                <a:cs typeface="Times New Roman"/>
              </a:rPr>
              <a:t>are</a:t>
            </a:r>
            <a:r>
              <a:rPr sz="1600" spc="38" dirty="0">
                <a:latin typeface="Times New Roman"/>
                <a:cs typeface="Times New Roman"/>
              </a:rPr>
              <a:t> </a:t>
            </a:r>
            <a:r>
              <a:rPr sz="1600" dirty="0">
                <a:latin typeface="Times New Roman"/>
                <a:cs typeface="Times New Roman"/>
              </a:rPr>
              <a:t>the</a:t>
            </a:r>
            <a:r>
              <a:rPr sz="1600" spc="38" dirty="0">
                <a:latin typeface="Times New Roman"/>
                <a:cs typeface="Times New Roman"/>
              </a:rPr>
              <a:t> </a:t>
            </a:r>
            <a:r>
              <a:rPr sz="1600" spc="-32" dirty="0">
                <a:latin typeface="Times New Roman"/>
                <a:cs typeface="Times New Roman"/>
              </a:rPr>
              <a:t>key </a:t>
            </a:r>
            <a:r>
              <a:rPr sz="1600" spc="-13" dirty="0">
                <a:latin typeface="Times New Roman"/>
                <a:cs typeface="Times New Roman"/>
              </a:rPr>
              <a:t>aspects:</a:t>
            </a:r>
            <a:endParaRPr sz="1600" dirty="0">
              <a:latin typeface="Times New Roman"/>
              <a:cs typeface="Times New Roman"/>
            </a:endParaRPr>
          </a:p>
        </p:txBody>
      </p:sp>
      <p:grpSp>
        <p:nvGrpSpPr>
          <p:cNvPr id="81" name="Group 80">
            <a:extLst>
              <a:ext uri="{FF2B5EF4-FFF2-40B4-BE49-F238E27FC236}">
                <a16:creationId xmlns:a16="http://schemas.microsoft.com/office/drawing/2014/main" id="{48EE7C2E-A02B-CA08-AEB5-06C550879BFF}"/>
              </a:ext>
            </a:extLst>
          </p:cNvPr>
          <p:cNvGrpSpPr/>
          <p:nvPr/>
        </p:nvGrpSpPr>
        <p:grpSpPr>
          <a:xfrm>
            <a:off x="791654" y="2876973"/>
            <a:ext cx="10852949" cy="3727844"/>
            <a:chOff x="1054226" y="3455474"/>
            <a:chExt cx="7504836" cy="3727844"/>
          </a:xfrm>
        </p:grpSpPr>
        <p:sp>
          <p:nvSpPr>
            <p:cNvPr id="34" name="object 34"/>
            <p:cNvSpPr txBox="1"/>
            <p:nvPr/>
          </p:nvSpPr>
          <p:spPr>
            <a:xfrm>
              <a:off x="2902080" y="3474135"/>
              <a:ext cx="1888934" cy="3709183"/>
            </a:xfrm>
            <a:prstGeom prst="rect">
              <a:avLst/>
            </a:prstGeom>
          </p:spPr>
          <p:txBody>
            <a:bodyPr vert="horz" wrap="square" lIns="0" tIns="35904" rIns="0" bIns="0" rtlCol="0">
              <a:spAutoFit/>
            </a:bodyPr>
            <a:lstStyle/>
            <a:p>
              <a:pPr marL="16321" marR="75895" indent="121596" algn="just">
                <a:lnSpc>
                  <a:spcPts val="1684"/>
                </a:lnSpc>
                <a:spcBef>
                  <a:spcPts val="281"/>
                </a:spcBef>
              </a:pPr>
              <a:r>
                <a:rPr sz="1400" b="1" spc="-25" dirty="0">
                  <a:solidFill>
                    <a:srgbClr val="EB8B00"/>
                  </a:solidFill>
                  <a:latin typeface="Times New Roman"/>
                  <a:cs typeface="Times New Roman"/>
                </a:rPr>
                <a:t>Corporate</a:t>
              </a:r>
              <a:r>
                <a:rPr lang="en-IN" sz="1400" b="1" spc="13" dirty="0">
                  <a:solidFill>
                    <a:srgbClr val="EB8B00"/>
                  </a:solidFill>
                  <a:latin typeface="Times New Roman"/>
                  <a:cs typeface="Times New Roman"/>
                </a:rPr>
                <a:t> </a:t>
              </a:r>
              <a:r>
                <a:rPr sz="1400" b="1" spc="-13" dirty="0">
                  <a:solidFill>
                    <a:srgbClr val="EB8B00"/>
                  </a:solidFill>
                  <a:latin typeface="Times New Roman"/>
                  <a:cs typeface="Times New Roman"/>
                </a:rPr>
                <a:t>finance advisory/transaction</a:t>
              </a:r>
              <a:r>
                <a:rPr lang="en-IN" sz="1400" dirty="0">
                  <a:latin typeface="Times New Roman"/>
                  <a:cs typeface="Times New Roman"/>
                </a:rPr>
                <a:t> </a:t>
              </a:r>
              <a:r>
                <a:rPr sz="1400" b="1" spc="-13" dirty="0">
                  <a:solidFill>
                    <a:srgbClr val="EB8B00"/>
                  </a:solidFill>
                  <a:latin typeface="Times New Roman"/>
                  <a:cs typeface="Times New Roman"/>
                </a:rPr>
                <a:t>services</a:t>
              </a:r>
              <a:endParaRPr sz="1400" dirty="0">
                <a:latin typeface="Times New Roman"/>
                <a:cs typeface="Times New Roman"/>
              </a:endParaRPr>
            </a:p>
            <a:p>
              <a:pPr marL="469367" indent="-285750" algn="just">
                <a:spcBef>
                  <a:spcPts val="1233"/>
                </a:spcBef>
                <a:buFont typeface="Arial" panose="020B0604020202020204" pitchFamily="34" charset="0"/>
                <a:buChar char="•"/>
              </a:pPr>
              <a:r>
                <a:rPr sz="1400" dirty="0">
                  <a:latin typeface="Times New Roman"/>
                  <a:cs typeface="Times New Roman"/>
                </a:rPr>
                <a:t>Intra-group</a:t>
              </a:r>
              <a:r>
                <a:rPr sz="1400" spc="186" dirty="0">
                  <a:latin typeface="Times New Roman"/>
                  <a:cs typeface="Times New Roman"/>
                </a:rPr>
                <a:t> </a:t>
              </a:r>
              <a:r>
                <a:rPr sz="1400" spc="-13" dirty="0">
                  <a:latin typeface="Times New Roman"/>
                  <a:cs typeface="Times New Roman"/>
                </a:rPr>
                <a:t>financing</a:t>
              </a:r>
              <a:endParaRPr sz="1400" dirty="0">
                <a:latin typeface="Times New Roman"/>
                <a:cs typeface="Times New Roman"/>
              </a:endParaRPr>
            </a:p>
            <a:p>
              <a:pPr marL="469367" marR="6528" indent="-285750" algn="just">
                <a:lnSpc>
                  <a:spcPct val="122000"/>
                </a:lnSpc>
                <a:buFont typeface="Arial" panose="020B0604020202020204" pitchFamily="34" charset="0"/>
                <a:buChar char="•"/>
              </a:pPr>
              <a:r>
                <a:rPr sz="1400" dirty="0">
                  <a:latin typeface="Times New Roman"/>
                  <a:cs typeface="Times New Roman"/>
                </a:rPr>
                <a:t>Raising</a:t>
              </a:r>
              <a:r>
                <a:rPr sz="1400" spc="199" dirty="0">
                  <a:latin typeface="Times New Roman"/>
                  <a:cs typeface="Times New Roman"/>
                </a:rPr>
                <a:t> </a:t>
              </a:r>
              <a:r>
                <a:rPr sz="1400" dirty="0">
                  <a:latin typeface="Times New Roman"/>
                  <a:cs typeface="Times New Roman"/>
                </a:rPr>
                <a:t>of</a:t>
              </a:r>
              <a:r>
                <a:rPr sz="1400" spc="199" dirty="0">
                  <a:latin typeface="Times New Roman"/>
                  <a:cs typeface="Times New Roman"/>
                </a:rPr>
                <a:t> </a:t>
              </a:r>
              <a:r>
                <a:rPr sz="1400" dirty="0">
                  <a:latin typeface="Times New Roman"/>
                  <a:cs typeface="Times New Roman"/>
                </a:rPr>
                <a:t>funds</a:t>
              </a:r>
              <a:r>
                <a:rPr sz="1400" spc="206" dirty="0">
                  <a:latin typeface="Times New Roman"/>
                  <a:cs typeface="Times New Roman"/>
                </a:rPr>
                <a:t> </a:t>
              </a:r>
              <a:r>
                <a:rPr sz="1400" dirty="0">
                  <a:latin typeface="Times New Roman"/>
                  <a:cs typeface="Times New Roman"/>
                </a:rPr>
                <a:t>through</a:t>
              </a:r>
              <a:r>
                <a:rPr sz="1400" spc="199" dirty="0">
                  <a:latin typeface="Times New Roman"/>
                  <a:cs typeface="Times New Roman"/>
                </a:rPr>
                <a:t> </a:t>
              </a:r>
              <a:r>
                <a:rPr sz="1400" spc="-25" dirty="0">
                  <a:latin typeface="Times New Roman"/>
                  <a:cs typeface="Times New Roman"/>
                </a:rPr>
                <a:t>debt</a:t>
              </a:r>
              <a:r>
                <a:rPr sz="1400" spc="643" dirty="0">
                  <a:latin typeface="Times New Roman"/>
                  <a:cs typeface="Times New Roman"/>
                </a:rPr>
                <a:t> </a:t>
              </a:r>
              <a:r>
                <a:rPr sz="1400" dirty="0">
                  <a:latin typeface="Times New Roman"/>
                  <a:cs typeface="Times New Roman"/>
                </a:rPr>
                <a:t>or equity by the</a:t>
              </a:r>
              <a:r>
                <a:rPr sz="1400" spc="6" dirty="0">
                  <a:latin typeface="Times New Roman"/>
                  <a:cs typeface="Times New Roman"/>
                </a:rPr>
                <a:t> </a:t>
              </a:r>
              <a:r>
                <a:rPr sz="1400" dirty="0">
                  <a:latin typeface="Times New Roman"/>
                  <a:cs typeface="Times New Roman"/>
                </a:rPr>
                <a:t>group </a:t>
              </a:r>
              <a:r>
                <a:rPr sz="1400" spc="-13" dirty="0">
                  <a:latin typeface="Times New Roman"/>
                  <a:cs typeface="Times New Roman"/>
                </a:rPr>
                <a:t>entities</a:t>
              </a:r>
              <a:endParaRPr lang="en-IN" sz="1400" spc="643" dirty="0">
                <a:latin typeface="Times New Roman"/>
                <a:cs typeface="Times New Roman"/>
              </a:endParaRPr>
            </a:p>
            <a:p>
              <a:pPr marL="469367" marR="6528" indent="-285750" algn="just">
                <a:lnSpc>
                  <a:spcPct val="122000"/>
                </a:lnSpc>
                <a:buFont typeface="Arial" panose="020B0604020202020204" pitchFamily="34" charset="0"/>
                <a:buChar char="•"/>
              </a:pPr>
              <a:r>
                <a:rPr sz="1400" dirty="0">
                  <a:latin typeface="Times New Roman"/>
                  <a:cs typeface="Times New Roman"/>
                </a:rPr>
                <a:t>Capital</a:t>
              </a:r>
              <a:r>
                <a:rPr sz="1400" spc="-32" dirty="0">
                  <a:latin typeface="Times New Roman"/>
                  <a:cs typeface="Times New Roman"/>
                </a:rPr>
                <a:t> </a:t>
              </a:r>
              <a:r>
                <a:rPr sz="1400" spc="-13" dirty="0">
                  <a:latin typeface="Times New Roman"/>
                  <a:cs typeface="Times New Roman"/>
                </a:rPr>
                <a:t>budgeting</a:t>
              </a:r>
              <a:endParaRPr sz="1400" dirty="0">
                <a:latin typeface="Times New Roman"/>
                <a:cs typeface="Times New Roman"/>
              </a:endParaRPr>
            </a:p>
            <a:p>
              <a:pPr marL="469367" marR="6528" indent="-285750" algn="just">
                <a:lnSpc>
                  <a:spcPct val="122000"/>
                </a:lnSpc>
                <a:buFont typeface="Arial" panose="020B0604020202020204" pitchFamily="34" charset="0"/>
                <a:buChar char="•"/>
              </a:pPr>
              <a:r>
                <a:rPr sz="1400" dirty="0">
                  <a:latin typeface="Times New Roman"/>
                  <a:cs typeface="Times New Roman"/>
                </a:rPr>
                <a:t>Provisioning</a:t>
              </a:r>
              <a:r>
                <a:rPr sz="1400" spc="290" dirty="0">
                  <a:latin typeface="Times New Roman"/>
                  <a:cs typeface="Times New Roman"/>
                </a:rPr>
                <a:t> </a:t>
              </a:r>
              <a:r>
                <a:rPr sz="1400" dirty="0">
                  <a:latin typeface="Times New Roman"/>
                  <a:cs typeface="Times New Roman"/>
                </a:rPr>
                <a:t>of</a:t>
              </a:r>
              <a:r>
                <a:rPr sz="1400" spc="294" dirty="0">
                  <a:latin typeface="Times New Roman"/>
                  <a:cs typeface="Times New Roman"/>
                </a:rPr>
                <a:t>  </a:t>
              </a:r>
              <a:r>
                <a:rPr sz="1400" spc="-13" dirty="0">
                  <a:latin typeface="Times New Roman"/>
                  <a:cs typeface="Times New Roman"/>
                </a:rPr>
                <a:t>guarantees,</a:t>
              </a:r>
              <a:r>
                <a:rPr sz="1400" spc="643" dirty="0">
                  <a:latin typeface="Times New Roman"/>
                  <a:cs typeface="Times New Roman"/>
                </a:rPr>
                <a:t> </a:t>
              </a:r>
              <a:r>
                <a:rPr sz="1400" dirty="0">
                  <a:latin typeface="Times New Roman"/>
                  <a:cs typeface="Times New Roman"/>
                </a:rPr>
                <a:t>performance</a:t>
              </a:r>
              <a:r>
                <a:rPr sz="1400" spc="219" dirty="0">
                  <a:latin typeface="Times New Roman"/>
                  <a:cs typeface="Times New Roman"/>
                </a:rPr>
                <a:t> </a:t>
              </a:r>
              <a:r>
                <a:rPr sz="1400" dirty="0">
                  <a:latin typeface="Times New Roman"/>
                  <a:cs typeface="Times New Roman"/>
                </a:rPr>
                <a:t>bonds,</a:t>
              </a:r>
              <a:r>
                <a:rPr sz="1400" spc="225" dirty="0">
                  <a:latin typeface="Times New Roman"/>
                  <a:cs typeface="Times New Roman"/>
                </a:rPr>
                <a:t> </a:t>
              </a:r>
              <a:r>
                <a:rPr sz="1400" spc="-13" dirty="0">
                  <a:latin typeface="Times New Roman"/>
                  <a:cs typeface="Times New Roman"/>
                </a:rPr>
                <a:t>standby</a:t>
              </a:r>
              <a:r>
                <a:rPr sz="1400" spc="643" dirty="0">
                  <a:latin typeface="Times New Roman"/>
                  <a:cs typeface="Times New Roman"/>
                </a:rPr>
                <a:t> </a:t>
              </a:r>
              <a:r>
                <a:rPr sz="1400" dirty="0">
                  <a:latin typeface="Times New Roman"/>
                  <a:cs typeface="Times New Roman"/>
                </a:rPr>
                <a:t>letters</a:t>
              </a:r>
              <a:r>
                <a:rPr sz="1400" spc="146" dirty="0">
                  <a:latin typeface="Times New Roman"/>
                  <a:cs typeface="Times New Roman"/>
                </a:rPr>
                <a:t> </a:t>
              </a:r>
              <a:r>
                <a:rPr sz="1400" dirty="0">
                  <a:latin typeface="Times New Roman"/>
                  <a:cs typeface="Times New Roman"/>
                </a:rPr>
                <a:t>of</a:t>
              </a:r>
              <a:r>
                <a:rPr sz="1400" spc="154" dirty="0">
                  <a:latin typeface="Times New Roman"/>
                  <a:cs typeface="Times New Roman"/>
                </a:rPr>
                <a:t> </a:t>
              </a:r>
              <a:r>
                <a:rPr sz="1400" dirty="0">
                  <a:latin typeface="Times New Roman"/>
                  <a:cs typeface="Times New Roman"/>
                </a:rPr>
                <a:t>credit</a:t>
              </a:r>
              <a:r>
                <a:rPr sz="1400" spc="146" dirty="0">
                  <a:latin typeface="Times New Roman"/>
                  <a:cs typeface="Times New Roman"/>
                </a:rPr>
                <a:t> </a:t>
              </a:r>
              <a:r>
                <a:rPr sz="1400" dirty="0">
                  <a:latin typeface="Times New Roman"/>
                  <a:cs typeface="Times New Roman"/>
                </a:rPr>
                <a:t>or</a:t>
              </a:r>
              <a:r>
                <a:rPr sz="1400" spc="154" dirty="0">
                  <a:latin typeface="Times New Roman"/>
                  <a:cs typeface="Times New Roman"/>
                </a:rPr>
                <a:t> </a:t>
              </a:r>
              <a:r>
                <a:rPr sz="1400" dirty="0">
                  <a:latin typeface="Times New Roman"/>
                  <a:cs typeface="Times New Roman"/>
                </a:rPr>
                <a:t>other</a:t>
              </a:r>
              <a:r>
                <a:rPr sz="1400" spc="154" dirty="0">
                  <a:latin typeface="Times New Roman"/>
                  <a:cs typeface="Times New Roman"/>
                </a:rPr>
                <a:t> </a:t>
              </a:r>
              <a:r>
                <a:rPr sz="1400" spc="-13" dirty="0">
                  <a:latin typeface="Times New Roman"/>
                  <a:cs typeface="Times New Roman"/>
                </a:rPr>
                <a:t>credit</a:t>
              </a:r>
              <a:r>
                <a:rPr sz="1400" spc="643" dirty="0">
                  <a:latin typeface="Times New Roman"/>
                  <a:cs typeface="Times New Roman"/>
                </a:rPr>
                <a:t> </a:t>
              </a:r>
              <a:r>
                <a:rPr sz="1400" dirty="0">
                  <a:latin typeface="Times New Roman"/>
                  <a:cs typeface="Times New Roman"/>
                </a:rPr>
                <a:t>risk</a:t>
              </a:r>
              <a:r>
                <a:rPr sz="1400" spc="309" dirty="0">
                  <a:latin typeface="Times New Roman"/>
                  <a:cs typeface="Times New Roman"/>
                </a:rPr>
                <a:t> </a:t>
              </a:r>
              <a:r>
                <a:rPr sz="1400" dirty="0">
                  <a:latin typeface="Times New Roman"/>
                  <a:cs typeface="Times New Roman"/>
                </a:rPr>
                <a:t>instruments</a:t>
              </a:r>
              <a:r>
                <a:rPr sz="1400" spc="315" dirty="0">
                  <a:latin typeface="Times New Roman"/>
                  <a:cs typeface="Times New Roman"/>
                </a:rPr>
                <a:t> </a:t>
              </a:r>
              <a:r>
                <a:rPr sz="1400" dirty="0">
                  <a:latin typeface="Times New Roman"/>
                  <a:cs typeface="Times New Roman"/>
                </a:rPr>
                <a:t>in</a:t>
              </a:r>
              <a:r>
                <a:rPr sz="1400" spc="315" dirty="0">
                  <a:latin typeface="Times New Roman"/>
                  <a:cs typeface="Times New Roman"/>
                </a:rPr>
                <a:t> </a:t>
              </a:r>
              <a:r>
                <a:rPr sz="1400" dirty="0">
                  <a:latin typeface="Times New Roman"/>
                  <a:cs typeface="Times New Roman"/>
                </a:rPr>
                <a:t>respect</a:t>
              </a:r>
              <a:r>
                <a:rPr sz="1400" spc="315" dirty="0">
                  <a:latin typeface="Times New Roman"/>
                  <a:cs typeface="Times New Roman"/>
                </a:rPr>
                <a:t> </a:t>
              </a:r>
              <a:r>
                <a:rPr sz="1400" spc="-32" dirty="0">
                  <a:latin typeface="Times New Roman"/>
                  <a:cs typeface="Times New Roman"/>
                </a:rPr>
                <a:t>of</a:t>
              </a:r>
              <a:r>
                <a:rPr sz="1400" spc="643" dirty="0">
                  <a:latin typeface="Times New Roman"/>
                  <a:cs typeface="Times New Roman"/>
                </a:rPr>
                <a:t> </a:t>
              </a:r>
              <a:r>
                <a:rPr sz="1400" dirty="0">
                  <a:latin typeface="Times New Roman"/>
                  <a:cs typeface="Times New Roman"/>
                </a:rPr>
                <a:t>the</a:t>
              </a:r>
              <a:r>
                <a:rPr sz="1400" spc="71" dirty="0">
                  <a:latin typeface="Times New Roman"/>
                  <a:cs typeface="Times New Roman"/>
                </a:rPr>
                <a:t> </a:t>
              </a:r>
              <a:r>
                <a:rPr sz="1400" dirty="0">
                  <a:latin typeface="Times New Roman"/>
                  <a:cs typeface="Times New Roman"/>
                </a:rPr>
                <a:t>borrowing</a:t>
              </a:r>
              <a:r>
                <a:rPr sz="1400" spc="77" dirty="0">
                  <a:latin typeface="Times New Roman"/>
                  <a:cs typeface="Times New Roman"/>
                </a:rPr>
                <a:t> </a:t>
              </a:r>
              <a:r>
                <a:rPr sz="1400" dirty="0">
                  <a:latin typeface="Times New Roman"/>
                  <a:cs typeface="Times New Roman"/>
                </a:rPr>
                <a:t>of</a:t>
              </a:r>
              <a:r>
                <a:rPr sz="1400" spc="77" dirty="0">
                  <a:latin typeface="Times New Roman"/>
                  <a:cs typeface="Times New Roman"/>
                </a:rPr>
                <a:t> </a:t>
              </a:r>
              <a:r>
                <a:rPr sz="1400" dirty="0">
                  <a:latin typeface="Times New Roman"/>
                  <a:cs typeface="Times New Roman"/>
                </a:rPr>
                <a:t>money</a:t>
              </a:r>
              <a:r>
                <a:rPr sz="1400" spc="77" dirty="0">
                  <a:latin typeface="Times New Roman"/>
                  <a:cs typeface="Times New Roman"/>
                </a:rPr>
                <a:t> </a:t>
              </a:r>
              <a:r>
                <a:rPr sz="1400" dirty="0">
                  <a:latin typeface="Times New Roman"/>
                  <a:cs typeface="Times New Roman"/>
                </a:rPr>
                <a:t>by</a:t>
              </a:r>
              <a:r>
                <a:rPr sz="1400" spc="71" dirty="0">
                  <a:latin typeface="Times New Roman"/>
                  <a:cs typeface="Times New Roman"/>
                </a:rPr>
                <a:t> </a:t>
              </a:r>
              <a:r>
                <a:rPr sz="1400" spc="-32" dirty="0">
                  <a:latin typeface="Times New Roman"/>
                  <a:cs typeface="Times New Roman"/>
                </a:rPr>
                <a:t>the</a:t>
              </a:r>
              <a:r>
                <a:rPr sz="1400" spc="643" dirty="0">
                  <a:latin typeface="Times New Roman"/>
                  <a:cs typeface="Times New Roman"/>
                </a:rPr>
                <a:t> </a:t>
              </a:r>
              <a:r>
                <a:rPr sz="1400" dirty="0">
                  <a:latin typeface="Times New Roman"/>
                  <a:cs typeface="Times New Roman"/>
                </a:rPr>
                <a:t>group</a:t>
              </a:r>
              <a:r>
                <a:rPr sz="1400" spc="38" dirty="0">
                  <a:latin typeface="Times New Roman"/>
                  <a:cs typeface="Times New Roman"/>
                </a:rPr>
                <a:t> </a:t>
              </a:r>
              <a:r>
                <a:rPr sz="1400" spc="-13" dirty="0">
                  <a:latin typeface="Times New Roman"/>
                  <a:cs typeface="Times New Roman"/>
                </a:rPr>
                <a:t>entities</a:t>
              </a:r>
              <a:endParaRPr sz="1400" dirty="0">
                <a:latin typeface="Times New Roman"/>
                <a:cs typeface="Times New Roman"/>
              </a:endParaRPr>
            </a:p>
            <a:p>
              <a:pPr marL="469367" marR="6528" indent="-285750" algn="just">
                <a:lnSpc>
                  <a:spcPct val="122000"/>
                </a:lnSpc>
                <a:buFont typeface="Arial" panose="020B0604020202020204" pitchFamily="34" charset="0"/>
                <a:buChar char="•"/>
              </a:pPr>
              <a:r>
                <a:rPr sz="1400" dirty="0">
                  <a:latin typeface="Times New Roman"/>
                  <a:cs typeface="Times New Roman"/>
                </a:rPr>
                <a:t>Remittances</a:t>
              </a:r>
              <a:r>
                <a:rPr sz="1400" spc="142" dirty="0">
                  <a:latin typeface="Times New Roman"/>
                  <a:cs typeface="Times New Roman"/>
                </a:rPr>
                <a:t> </a:t>
              </a:r>
              <a:r>
                <a:rPr sz="1400" dirty="0">
                  <a:latin typeface="Times New Roman"/>
                  <a:cs typeface="Times New Roman"/>
                </a:rPr>
                <a:t>to</a:t>
              </a:r>
              <a:r>
                <a:rPr sz="1400" spc="146" dirty="0">
                  <a:latin typeface="Times New Roman"/>
                  <a:cs typeface="Times New Roman"/>
                </a:rPr>
                <a:t> </a:t>
              </a:r>
              <a:r>
                <a:rPr sz="1400" dirty="0">
                  <a:latin typeface="Times New Roman"/>
                  <a:cs typeface="Times New Roman"/>
                </a:rPr>
                <a:t>or</a:t>
              </a:r>
              <a:r>
                <a:rPr sz="1400" spc="142" dirty="0">
                  <a:latin typeface="Times New Roman"/>
                  <a:cs typeface="Times New Roman"/>
                </a:rPr>
                <a:t> </a:t>
              </a:r>
              <a:r>
                <a:rPr sz="1400" dirty="0">
                  <a:latin typeface="Times New Roman"/>
                  <a:cs typeface="Times New Roman"/>
                </a:rPr>
                <a:t>on</a:t>
              </a:r>
              <a:r>
                <a:rPr sz="1400" spc="146" dirty="0">
                  <a:latin typeface="Times New Roman"/>
                  <a:cs typeface="Times New Roman"/>
                </a:rPr>
                <a:t> </a:t>
              </a:r>
              <a:r>
                <a:rPr sz="1400" dirty="0">
                  <a:latin typeface="Times New Roman"/>
                  <a:cs typeface="Times New Roman"/>
                </a:rPr>
                <a:t>behalf</a:t>
              </a:r>
              <a:r>
                <a:rPr sz="1400" spc="142" dirty="0">
                  <a:latin typeface="Times New Roman"/>
                  <a:cs typeface="Times New Roman"/>
                </a:rPr>
                <a:t> </a:t>
              </a:r>
              <a:r>
                <a:rPr sz="1400" spc="-32" dirty="0">
                  <a:latin typeface="Times New Roman"/>
                  <a:cs typeface="Times New Roman"/>
                </a:rPr>
                <a:t>of</a:t>
              </a:r>
              <a:r>
                <a:rPr sz="1400" spc="643" dirty="0">
                  <a:latin typeface="Times New Roman"/>
                  <a:cs typeface="Times New Roman"/>
                </a:rPr>
                <a:t> </a:t>
              </a:r>
              <a:r>
                <a:rPr sz="1400" dirty="0">
                  <a:latin typeface="Times New Roman"/>
                  <a:cs typeface="Times New Roman"/>
                </a:rPr>
                <a:t>the</a:t>
              </a:r>
              <a:r>
                <a:rPr sz="1400" spc="38" dirty="0">
                  <a:latin typeface="Times New Roman"/>
                  <a:cs typeface="Times New Roman"/>
                </a:rPr>
                <a:t> </a:t>
              </a:r>
              <a:r>
                <a:rPr sz="1400" dirty="0">
                  <a:latin typeface="Times New Roman"/>
                  <a:cs typeface="Times New Roman"/>
                </a:rPr>
                <a:t>group</a:t>
              </a:r>
              <a:r>
                <a:rPr sz="1400" spc="45" dirty="0">
                  <a:latin typeface="Times New Roman"/>
                  <a:cs typeface="Times New Roman"/>
                </a:rPr>
                <a:t> </a:t>
              </a:r>
              <a:r>
                <a:rPr sz="1400" spc="-13" dirty="0">
                  <a:latin typeface="Times New Roman"/>
                  <a:cs typeface="Times New Roman"/>
                </a:rPr>
                <a:t>entities</a:t>
              </a:r>
              <a:endParaRPr sz="1400" dirty="0">
                <a:latin typeface="Times New Roman"/>
                <a:cs typeface="Times New Roman"/>
              </a:endParaRPr>
            </a:p>
          </p:txBody>
        </p:sp>
        <p:sp>
          <p:nvSpPr>
            <p:cNvPr id="40" name="object 40"/>
            <p:cNvSpPr txBox="1"/>
            <p:nvPr/>
          </p:nvSpPr>
          <p:spPr>
            <a:xfrm>
              <a:off x="4945519" y="3490130"/>
              <a:ext cx="1808310" cy="3255364"/>
            </a:xfrm>
            <a:prstGeom prst="rect">
              <a:avLst/>
            </a:prstGeom>
          </p:spPr>
          <p:txBody>
            <a:bodyPr vert="horz" wrap="square" lIns="0" tIns="28561" rIns="0" bIns="0" rtlCol="0">
              <a:spAutoFit/>
            </a:bodyPr>
            <a:lstStyle/>
            <a:p>
              <a:pPr marL="15505" marR="169744" algn="just">
                <a:lnSpc>
                  <a:spcPts val="1748"/>
                </a:lnSpc>
                <a:spcBef>
                  <a:spcPts val="225"/>
                </a:spcBef>
              </a:pPr>
              <a:r>
                <a:rPr sz="1400" b="1" spc="-32" dirty="0">
                  <a:solidFill>
                    <a:srgbClr val="EB8B00"/>
                  </a:solidFill>
                  <a:latin typeface="Times New Roman"/>
                  <a:cs typeface="Times New Roman"/>
                </a:rPr>
                <a:t>Corporate</a:t>
              </a:r>
              <a:r>
                <a:rPr sz="1400" b="1" spc="19" dirty="0">
                  <a:solidFill>
                    <a:srgbClr val="EB8B00"/>
                  </a:solidFill>
                  <a:latin typeface="Times New Roman"/>
                  <a:cs typeface="Times New Roman"/>
                </a:rPr>
                <a:t> </a:t>
              </a:r>
              <a:r>
                <a:rPr sz="1400" b="1" spc="-13" dirty="0">
                  <a:solidFill>
                    <a:srgbClr val="EB8B00"/>
                  </a:solidFill>
                  <a:latin typeface="Times New Roman"/>
                  <a:cs typeface="Times New Roman"/>
                </a:rPr>
                <a:t>treasury management services</a:t>
              </a:r>
              <a:endParaRPr sz="1400" dirty="0">
                <a:latin typeface="Times New Roman"/>
                <a:cs typeface="Times New Roman"/>
              </a:endParaRPr>
            </a:p>
            <a:p>
              <a:pPr marL="302071" indent="-285750" algn="just">
                <a:spcBef>
                  <a:spcPts val="379"/>
                </a:spcBef>
                <a:buFont typeface="Arial" panose="020B0604020202020204" pitchFamily="34" charset="0"/>
                <a:buChar char="•"/>
              </a:pPr>
              <a:r>
                <a:rPr sz="1400" dirty="0">
                  <a:latin typeface="Times New Roman"/>
                  <a:cs typeface="Times New Roman"/>
                </a:rPr>
                <a:t>Treasury</a:t>
              </a:r>
              <a:r>
                <a:rPr sz="1400" spc="58" dirty="0">
                  <a:latin typeface="Times New Roman"/>
                  <a:cs typeface="Times New Roman"/>
                </a:rPr>
                <a:t> </a:t>
              </a:r>
              <a:r>
                <a:rPr sz="1400" spc="13" dirty="0">
                  <a:latin typeface="Times New Roman"/>
                  <a:cs typeface="Times New Roman"/>
                </a:rPr>
                <a:t>management</a:t>
              </a:r>
              <a:r>
                <a:rPr sz="1400" spc="64" dirty="0">
                  <a:latin typeface="Times New Roman"/>
                  <a:cs typeface="Times New Roman"/>
                </a:rPr>
                <a:t> </a:t>
              </a:r>
              <a:r>
                <a:rPr sz="1400" spc="-13" dirty="0">
                  <a:latin typeface="Times New Roman"/>
                  <a:cs typeface="Times New Roman"/>
                </a:rPr>
                <a:t>system</a:t>
              </a:r>
              <a:r>
                <a:rPr lang="en-IN" sz="1400" spc="-13" dirty="0">
                  <a:latin typeface="Times New Roman"/>
                  <a:cs typeface="Times New Roman"/>
                </a:rPr>
                <a:t> </a:t>
              </a:r>
            </a:p>
            <a:p>
              <a:pPr marL="302071" indent="-285750" algn="just">
                <a:spcBef>
                  <a:spcPts val="379"/>
                </a:spcBef>
                <a:buFont typeface="Arial" panose="020B0604020202020204" pitchFamily="34" charset="0"/>
                <a:buChar char="•"/>
              </a:pPr>
              <a:r>
                <a:rPr lang="en-US" sz="1400" spc="-13" dirty="0">
                  <a:latin typeface="Times New Roman"/>
                  <a:cs typeface="Times New Roman"/>
                </a:rPr>
                <a:t>Business planning </a:t>
              </a:r>
              <a:r>
                <a:rPr lang="en-US" sz="1400" spc="-32" dirty="0">
                  <a:latin typeface="Times New Roman"/>
                  <a:cs typeface="Times New Roman"/>
                </a:rPr>
                <a:t>and</a:t>
              </a:r>
              <a:r>
                <a:rPr lang="en-US" sz="1400" spc="643" dirty="0">
                  <a:latin typeface="Times New Roman"/>
                  <a:cs typeface="Times New Roman"/>
                </a:rPr>
                <a:t> </a:t>
              </a:r>
              <a:r>
                <a:rPr lang="en-US" sz="1400" spc="-13" dirty="0">
                  <a:latin typeface="Times New Roman"/>
                  <a:cs typeface="Times New Roman"/>
                </a:rPr>
                <a:t>coordination including</a:t>
              </a:r>
              <a:r>
                <a:rPr lang="en-US" sz="1400" spc="643" dirty="0">
                  <a:latin typeface="Times New Roman"/>
                  <a:cs typeface="Times New Roman"/>
                </a:rPr>
                <a:t> </a:t>
              </a:r>
              <a:r>
                <a:rPr lang="en-US" sz="1400" spc="-13" dirty="0">
                  <a:latin typeface="Times New Roman"/>
                  <a:cs typeface="Times New Roman"/>
                </a:rPr>
                <a:t>economic </a:t>
              </a:r>
              <a:r>
                <a:rPr lang="en-US" sz="1400" spc="-32" dirty="0">
                  <a:latin typeface="Times New Roman"/>
                  <a:cs typeface="Times New Roman"/>
                </a:rPr>
                <a:t>or </a:t>
              </a:r>
              <a:r>
                <a:rPr lang="en-US" sz="1400" spc="-13" dirty="0">
                  <a:latin typeface="Times New Roman"/>
                  <a:cs typeface="Times New Roman"/>
                </a:rPr>
                <a:t>investment </a:t>
              </a:r>
              <a:r>
                <a:rPr lang="en-US" sz="1400" dirty="0">
                  <a:latin typeface="Times New Roman"/>
                  <a:cs typeface="Times New Roman"/>
                </a:rPr>
                <a:t>research</a:t>
              </a:r>
              <a:r>
                <a:rPr lang="en-US" sz="1400" spc="83" dirty="0">
                  <a:latin typeface="Times New Roman"/>
                  <a:cs typeface="Times New Roman"/>
                </a:rPr>
                <a:t> </a:t>
              </a:r>
              <a:r>
                <a:rPr lang="en-US" sz="1400" dirty="0">
                  <a:latin typeface="Times New Roman"/>
                  <a:cs typeface="Times New Roman"/>
                </a:rPr>
                <a:t>and</a:t>
              </a:r>
              <a:r>
                <a:rPr lang="en-US" sz="1400" spc="83" dirty="0">
                  <a:latin typeface="Times New Roman"/>
                  <a:cs typeface="Times New Roman"/>
                </a:rPr>
                <a:t> </a:t>
              </a:r>
              <a:r>
                <a:rPr lang="en-US" sz="1400" spc="-13" dirty="0">
                  <a:latin typeface="Times New Roman"/>
                  <a:cs typeface="Times New Roman"/>
                </a:rPr>
                <a:t>analysis </a:t>
              </a:r>
            </a:p>
            <a:p>
              <a:pPr marL="302071" indent="-285750" algn="just">
                <a:spcBef>
                  <a:spcPts val="379"/>
                </a:spcBef>
                <a:buFont typeface="Arial" panose="020B0604020202020204" pitchFamily="34" charset="0"/>
                <a:buChar char="•"/>
              </a:pPr>
              <a:r>
                <a:rPr lang="en-US" sz="1400" spc="-13" dirty="0">
                  <a:latin typeface="Times New Roman"/>
                  <a:cs typeface="Times New Roman"/>
                </a:rPr>
                <a:t>Acting </a:t>
              </a:r>
              <a:r>
                <a:rPr lang="en-US" sz="1400" dirty="0">
                  <a:latin typeface="Times New Roman"/>
                  <a:cs typeface="Times New Roman"/>
                </a:rPr>
                <a:t>as</a:t>
              </a:r>
              <a:r>
                <a:rPr lang="en-US" sz="1400" spc="-6" dirty="0">
                  <a:latin typeface="Times New Roman"/>
                  <a:cs typeface="Times New Roman"/>
                </a:rPr>
                <a:t> </a:t>
              </a:r>
              <a:r>
                <a:rPr lang="en-US" sz="1400" dirty="0">
                  <a:latin typeface="Times New Roman"/>
                  <a:cs typeface="Times New Roman"/>
                </a:rPr>
                <a:t>a</a:t>
              </a:r>
              <a:r>
                <a:rPr lang="en-US" sz="1400" spc="-13" dirty="0">
                  <a:latin typeface="Times New Roman"/>
                  <a:cs typeface="Times New Roman"/>
                </a:rPr>
                <a:t> </a:t>
              </a:r>
              <a:r>
                <a:rPr lang="en-US" sz="1400" dirty="0">
                  <a:latin typeface="Times New Roman"/>
                  <a:cs typeface="Times New Roman"/>
                </a:rPr>
                <a:t>re-invoicing</a:t>
              </a:r>
              <a:r>
                <a:rPr lang="en-US" sz="1400" spc="-6" dirty="0">
                  <a:latin typeface="Times New Roman"/>
                  <a:cs typeface="Times New Roman"/>
                </a:rPr>
                <a:t> </a:t>
              </a:r>
              <a:r>
                <a:rPr lang="en-US" sz="1400" spc="-13" dirty="0">
                  <a:latin typeface="Times New Roman"/>
                  <a:cs typeface="Times New Roman"/>
                </a:rPr>
                <a:t>centre.</a:t>
              </a:r>
              <a:endParaRPr lang="en-US" sz="1400" spc="643" dirty="0">
                <a:latin typeface="Times New Roman"/>
                <a:cs typeface="Times New Roman"/>
              </a:endParaRPr>
            </a:p>
            <a:p>
              <a:pPr marL="302071" indent="-285750" algn="just">
                <a:spcBef>
                  <a:spcPts val="379"/>
                </a:spcBef>
                <a:buFont typeface="Arial" panose="020B0604020202020204" pitchFamily="34" charset="0"/>
                <a:buChar char="•"/>
              </a:pPr>
              <a:r>
                <a:rPr lang="en-US" sz="1400" dirty="0">
                  <a:latin typeface="Times New Roman"/>
                  <a:cs typeface="Times New Roman"/>
                </a:rPr>
                <a:t>Management</a:t>
              </a:r>
              <a:r>
                <a:rPr lang="en-US" sz="1400" spc="367" dirty="0">
                  <a:latin typeface="Times New Roman"/>
                  <a:cs typeface="Times New Roman"/>
                </a:rPr>
                <a:t> </a:t>
              </a:r>
              <a:r>
                <a:rPr lang="en-US" sz="1400" dirty="0">
                  <a:latin typeface="Times New Roman"/>
                  <a:cs typeface="Times New Roman"/>
                </a:rPr>
                <a:t>of</a:t>
              </a:r>
              <a:r>
                <a:rPr lang="en-US" sz="1400" spc="373" dirty="0">
                  <a:latin typeface="Times New Roman"/>
                  <a:cs typeface="Times New Roman"/>
                </a:rPr>
                <a:t> </a:t>
              </a:r>
              <a:r>
                <a:rPr lang="en-US" sz="1400" dirty="0">
                  <a:latin typeface="Times New Roman"/>
                  <a:cs typeface="Times New Roman"/>
                </a:rPr>
                <a:t>interest</a:t>
              </a:r>
              <a:r>
                <a:rPr lang="en-US" sz="1400" spc="373" dirty="0">
                  <a:latin typeface="Times New Roman"/>
                  <a:cs typeface="Times New Roman"/>
                </a:rPr>
                <a:t> </a:t>
              </a:r>
              <a:r>
                <a:rPr lang="en-US" sz="1400" spc="-25" dirty="0">
                  <a:latin typeface="Times New Roman"/>
                  <a:cs typeface="Times New Roman"/>
                </a:rPr>
                <a:t>rate</a:t>
              </a:r>
              <a:r>
                <a:rPr lang="en-US" sz="1400" spc="643" dirty="0">
                  <a:latin typeface="Times New Roman"/>
                  <a:cs typeface="Times New Roman"/>
                </a:rPr>
                <a:t> </a:t>
              </a:r>
              <a:r>
                <a:rPr lang="en-US" sz="1400" dirty="0">
                  <a:latin typeface="Times New Roman"/>
                  <a:cs typeface="Times New Roman"/>
                </a:rPr>
                <a:t>risk,</a:t>
              </a:r>
              <a:r>
                <a:rPr lang="en-US" sz="1400" spc="520" dirty="0">
                  <a:latin typeface="Times New Roman"/>
                  <a:cs typeface="Times New Roman"/>
                </a:rPr>
                <a:t> </a:t>
              </a:r>
              <a:r>
                <a:rPr lang="en-US" sz="1400" dirty="0">
                  <a:latin typeface="Times New Roman"/>
                  <a:cs typeface="Times New Roman"/>
                </a:rPr>
                <a:t>foreign</a:t>
              </a:r>
              <a:r>
                <a:rPr lang="en-US" sz="1400" spc="520" dirty="0">
                  <a:latin typeface="Times New Roman"/>
                  <a:cs typeface="Times New Roman"/>
                </a:rPr>
                <a:t> </a:t>
              </a:r>
              <a:r>
                <a:rPr lang="en-US" sz="1400" dirty="0">
                  <a:latin typeface="Times New Roman"/>
                  <a:cs typeface="Times New Roman"/>
                </a:rPr>
                <a:t>exchange</a:t>
              </a:r>
              <a:r>
                <a:rPr lang="en-US" sz="1400" spc="526" dirty="0">
                  <a:latin typeface="Times New Roman"/>
                  <a:cs typeface="Times New Roman"/>
                </a:rPr>
                <a:t> </a:t>
              </a:r>
              <a:r>
                <a:rPr lang="en-US" sz="1400" spc="-13" dirty="0">
                  <a:latin typeface="Times New Roman"/>
                  <a:cs typeface="Times New Roman"/>
                </a:rPr>
                <a:t>risk,</a:t>
              </a:r>
              <a:r>
                <a:rPr lang="en-US" sz="1400" spc="643" dirty="0">
                  <a:latin typeface="Times New Roman"/>
                  <a:cs typeface="Times New Roman"/>
                </a:rPr>
                <a:t> </a:t>
              </a:r>
              <a:r>
                <a:rPr lang="en-US" sz="1400" dirty="0">
                  <a:latin typeface="Times New Roman"/>
                  <a:cs typeface="Times New Roman"/>
                </a:rPr>
                <a:t>liquidity</a:t>
              </a:r>
              <a:r>
                <a:rPr lang="en-US" sz="1400" spc="294" dirty="0">
                  <a:latin typeface="Times New Roman"/>
                  <a:cs typeface="Times New Roman"/>
                </a:rPr>
                <a:t>  </a:t>
              </a:r>
              <a:r>
                <a:rPr lang="en-US" sz="1400" dirty="0">
                  <a:latin typeface="Times New Roman"/>
                  <a:cs typeface="Times New Roman"/>
                </a:rPr>
                <a:t>risk,</a:t>
              </a:r>
              <a:r>
                <a:rPr lang="en-US" sz="1400" spc="302" dirty="0">
                  <a:latin typeface="Times New Roman"/>
                  <a:cs typeface="Times New Roman"/>
                </a:rPr>
                <a:t>  </a:t>
              </a:r>
              <a:r>
                <a:rPr lang="en-US" sz="1400" dirty="0">
                  <a:latin typeface="Times New Roman"/>
                  <a:cs typeface="Times New Roman"/>
                </a:rPr>
                <a:t>credit</a:t>
              </a:r>
              <a:r>
                <a:rPr lang="en-US" sz="1400" spc="294" dirty="0">
                  <a:latin typeface="Times New Roman"/>
                  <a:cs typeface="Times New Roman"/>
                </a:rPr>
                <a:t>  </a:t>
              </a:r>
              <a:r>
                <a:rPr lang="en-US" sz="1400" spc="-13" dirty="0">
                  <a:latin typeface="Times New Roman"/>
                  <a:cs typeface="Times New Roman"/>
                </a:rPr>
                <a:t>risk,</a:t>
              </a:r>
              <a:r>
                <a:rPr lang="en-US" sz="1400" spc="643" dirty="0">
                  <a:latin typeface="Times New Roman"/>
                  <a:cs typeface="Times New Roman"/>
                </a:rPr>
                <a:t> </a:t>
              </a:r>
              <a:r>
                <a:rPr lang="en-US" sz="1400" dirty="0">
                  <a:latin typeface="Times New Roman"/>
                  <a:cs typeface="Times New Roman"/>
                </a:rPr>
                <a:t>commodity</a:t>
              </a:r>
              <a:r>
                <a:rPr lang="en-US" sz="1400" spc="405" dirty="0">
                  <a:latin typeface="Times New Roman"/>
                  <a:cs typeface="Times New Roman"/>
                </a:rPr>
                <a:t> </a:t>
              </a:r>
              <a:r>
                <a:rPr lang="en-US" sz="1400" dirty="0">
                  <a:latin typeface="Times New Roman"/>
                  <a:cs typeface="Times New Roman"/>
                </a:rPr>
                <a:t>risk</a:t>
              </a:r>
              <a:r>
                <a:rPr lang="en-US" sz="1400" spc="405" dirty="0">
                  <a:latin typeface="Times New Roman"/>
                  <a:cs typeface="Times New Roman"/>
                </a:rPr>
                <a:t> </a:t>
              </a:r>
              <a:r>
                <a:rPr lang="en-US" sz="1400" dirty="0">
                  <a:latin typeface="Times New Roman"/>
                  <a:cs typeface="Times New Roman"/>
                </a:rPr>
                <a:t>or</a:t>
              </a:r>
              <a:r>
                <a:rPr lang="en-US" sz="1400" spc="405" dirty="0">
                  <a:latin typeface="Times New Roman"/>
                  <a:cs typeface="Times New Roman"/>
                </a:rPr>
                <a:t> </a:t>
              </a:r>
              <a:r>
                <a:rPr lang="en-US" sz="1400" dirty="0">
                  <a:latin typeface="Times New Roman"/>
                  <a:cs typeface="Times New Roman"/>
                </a:rPr>
                <a:t>and</a:t>
              </a:r>
              <a:r>
                <a:rPr lang="en-US" sz="1400" spc="405" dirty="0">
                  <a:latin typeface="Times New Roman"/>
                  <a:cs typeface="Times New Roman"/>
                </a:rPr>
                <a:t> </a:t>
              </a:r>
              <a:r>
                <a:rPr lang="en-US" sz="1400" spc="-32" dirty="0">
                  <a:latin typeface="Times New Roman"/>
                  <a:cs typeface="Times New Roman"/>
                </a:rPr>
                <a:t>any</a:t>
              </a:r>
              <a:r>
                <a:rPr lang="en-US" sz="1400" spc="643" dirty="0">
                  <a:latin typeface="Times New Roman"/>
                  <a:cs typeface="Times New Roman"/>
                </a:rPr>
                <a:t> </a:t>
              </a:r>
              <a:r>
                <a:rPr lang="en-US" sz="1400" dirty="0">
                  <a:latin typeface="Times New Roman"/>
                  <a:cs typeface="Times New Roman"/>
                </a:rPr>
                <a:t>other</a:t>
              </a:r>
              <a:r>
                <a:rPr lang="en-US" sz="1400" spc="553" dirty="0">
                  <a:latin typeface="Times New Roman"/>
                  <a:cs typeface="Times New Roman"/>
                </a:rPr>
                <a:t> </a:t>
              </a:r>
              <a:r>
                <a:rPr lang="en-US" sz="1400" dirty="0">
                  <a:latin typeface="Times New Roman"/>
                  <a:cs typeface="Times New Roman"/>
                </a:rPr>
                <a:t>financial</a:t>
              </a:r>
              <a:r>
                <a:rPr lang="en-US" sz="1400" spc="553" dirty="0">
                  <a:latin typeface="Times New Roman"/>
                  <a:cs typeface="Times New Roman"/>
                </a:rPr>
                <a:t> </a:t>
              </a:r>
              <a:r>
                <a:rPr lang="en-US" sz="1400" dirty="0">
                  <a:latin typeface="Times New Roman"/>
                  <a:cs typeface="Times New Roman"/>
                </a:rPr>
                <a:t>risk</a:t>
              </a:r>
              <a:r>
                <a:rPr lang="en-US" sz="1400" spc="558" dirty="0">
                  <a:latin typeface="Times New Roman"/>
                  <a:cs typeface="Times New Roman"/>
                </a:rPr>
                <a:t> </a:t>
              </a:r>
              <a:r>
                <a:rPr lang="en-US" sz="1400" dirty="0">
                  <a:latin typeface="Times New Roman"/>
                  <a:cs typeface="Times New Roman"/>
                </a:rPr>
                <a:t>of</a:t>
              </a:r>
              <a:r>
                <a:rPr lang="en-US" sz="1400" spc="553" dirty="0">
                  <a:latin typeface="Times New Roman"/>
                  <a:cs typeface="Times New Roman"/>
                </a:rPr>
                <a:t> </a:t>
              </a:r>
              <a:r>
                <a:rPr lang="en-US" sz="1400" spc="-32" dirty="0">
                  <a:latin typeface="Times New Roman"/>
                  <a:cs typeface="Times New Roman"/>
                </a:rPr>
                <a:t>the</a:t>
              </a:r>
              <a:r>
                <a:rPr lang="en-US" sz="1400" spc="643" dirty="0">
                  <a:latin typeface="Times New Roman"/>
                  <a:cs typeface="Times New Roman"/>
                </a:rPr>
                <a:t> </a:t>
              </a:r>
              <a:r>
                <a:rPr lang="en-US" sz="1400" dirty="0">
                  <a:latin typeface="Times New Roman"/>
                  <a:cs typeface="Times New Roman"/>
                </a:rPr>
                <a:t>group</a:t>
              </a:r>
              <a:r>
                <a:rPr lang="en-US" sz="1400" spc="77" dirty="0">
                  <a:latin typeface="Times New Roman"/>
                  <a:cs typeface="Times New Roman"/>
                </a:rPr>
                <a:t> </a:t>
              </a:r>
              <a:r>
                <a:rPr lang="en-US" sz="1400" spc="-13" dirty="0">
                  <a:latin typeface="Times New Roman"/>
                  <a:cs typeface="Times New Roman"/>
                </a:rPr>
                <a:t>entities</a:t>
              </a:r>
              <a:endParaRPr lang="en-US" sz="1400" dirty="0">
                <a:latin typeface="Times New Roman"/>
                <a:cs typeface="Times New Roman"/>
              </a:endParaRPr>
            </a:p>
          </p:txBody>
        </p:sp>
        <p:sp>
          <p:nvSpPr>
            <p:cNvPr id="50" name="object 50"/>
            <p:cNvSpPr txBox="1"/>
            <p:nvPr/>
          </p:nvSpPr>
          <p:spPr>
            <a:xfrm>
              <a:off x="1054226" y="3455474"/>
              <a:ext cx="1736626" cy="3428858"/>
            </a:xfrm>
            <a:prstGeom prst="rect">
              <a:avLst/>
            </a:prstGeom>
          </p:spPr>
          <p:txBody>
            <a:bodyPr vert="horz" wrap="square" lIns="0" tIns="18767" rIns="0" bIns="0" rtlCol="0">
              <a:spAutoFit/>
            </a:bodyPr>
            <a:lstStyle/>
            <a:p>
              <a:pPr marL="16321" algn="just">
                <a:spcBef>
                  <a:spcPts val="146"/>
                </a:spcBef>
              </a:pPr>
              <a:r>
                <a:rPr sz="1400" b="1" spc="-32" dirty="0">
                  <a:solidFill>
                    <a:srgbClr val="EB8B00"/>
                  </a:solidFill>
                  <a:latin typeface="Times New Roman"/>
                  <a:cs typeface="Times New Roman"/>
                </a:rPr>
                <a:t>Cash</a:t>
              </a:r>
              <a:r>
                <a:rPr sz="1400" b="1" spc="-52" dirty="0">
                  <a:solidFill>
                    <a:srgbClr val="EB8B00"/>
                  </a:solidFill>
                  <a:latin typeface="Times New Roman"/>
                  <a:cs typeface="Times New Roman"/>
                </a:rPr>
                <a:t> </a:t>
              </a:r>
              <a:r>
                <a:rPr sz="1400" b="1" spc="-13" dirty="0">
                  <a:solidFill>
                    <a:srgbClr val="EB8B00"/>
                  </a:solidFill>
                  <a:latin typeface="Times New Roman"/>
                  <a:cs typeface="Times New Roman"/>
                </a:rPr>
                <a:t>Management</a:t>
              </a:r>
              <a:endParaRPr lang="en-IN" sz="1400" b="1" spc="-13" dirty="0">
                <a:solidFill>
                  <a:srgbClr val="EB8B00"/>
                </a:solidFill>
                <a:latin typeface="Times New Roman"/>
                <a:cs typeface="Times New Roman"/>
              </a:endParaRPr>
            </a:p>
            <a:p>
              <a:pPr marL="302071" marR="346017" indent="-285750" algn="just">
                <a:lnSpc>
                  <a:spcPct val="122500"/>
                </a:lnSpc>
                <a:spcBef>
                  <a:spcPts val="123"/>
                </a:spcBef>
                <a:buFont typeface="Arial" panose="020B0604020202020204" pitchFamily="34" charset="0"/>
                <a:buChar char="•"/>
              </a:pPr>
              <a:r>
                <a:rPr lang="en-US" sz="1400" dirty="0">
                  <a:latin typeface="Times New Roman"/>
                  <a:cs typeface="Times New Roman"/>
                </a:rPr>
                <a:t>Cash</a:t>
              </a:r>
              <a:r>
                <a:rPr lang="en-US" sz="1400" spc="-19" dirty="0">
                  <a:latin typeface="Times New Roman"/>
                  <a:cs typeface="Times New Roman"/>
                </a:rPr>
                <a:t> </a:t>
              </a:r>
              <a:r>
                <a:rPr lang="en-US" sz="1400" spc="-13" dirty="0">
                  <a:latin typeface="Times New Roman"/>
                  <a:cs typeface="Times New Roman"/>
                </a:rPr>
                <a:t>pooling</a:t>
              </a:r>
              <a:r>
                <a:rPr lang="en-US" sz="1400" spc="643" dirty="0">
                  <a:latin typeface="Times New Roman"/>
                  <a:cs typeface="Times New Roman"/>
                </a:rPr>
                <a:t> </a:t>
              </a:r>
            </a:p>
            <a:p>
              <a:pPr marL="302071" marR="346017" indent="-285750" algn="just">
                <a:lnSpc>
                  <a:spcPct val="122500"/>
                </a:lnSpc>
                <a:spcBef>
                  <a:spcPts val="123"/>
                </a:spcBef>
                <a:buFont typeface="Arial" panose="020B0604020202020204" pitchFamily="34" charset="0"/>
                <a:buChar char="•"/>
              </a:pPr>
              <a:r>
                <a:rPr lang="en-US" sz="1400" dirty="0">
                  <a:latin typeface="Times New Roman"/>
                  <a:cs typeface="Times New Roman"/>
                </a:rPr>
                <a:t>Cash</a:t>
              </a:r>
              <a:r>
                <a:rPr lang="en-US" sz="1400" spc="-19" dirty="0">
                  <a:latin typeface="Times New Roman"/>
                  <a:cs typeface="Times New Roman"/>
                </a:rPr>
                <a:t> </a:t>
              </a:r>
              <a:r>
                <a:rPr lang="en-US" sz="1400" spc="-13" dirty="0">
                  <a:latin typeface="Times New Roman"/>
                  <a:cs typeface="Times New Roman"/>
                </a:rPr>
                <a:t>forecasting</a:t>
              </a:r>
              <a:endParaRPr lang="en-US" sz="1400" dirty="0">
                <a:latin typeface="Times New Roman"/>
                <a:cs typeface="Times New Roman"/>
              </a:endParaRPr>
            </a:p>
            <a:p>
              <a:pPr marL="302071" marR="6528" indent="-285750" algn="just">
                <a:lnSpc>
                  <a:spcPct val="122500"/>
                </a:lnSpc>
                <a:buFont typeface="Arial" panose="020B0604020202020204" pitchFamily="34" charset="0"/>
                <a:buChar char="•"/>
                <a:tabLst>
                  <a:tab pos="652862" algn="l"/>
                </a:tabLst>
              </a:pPr>
              <a:r>
                <a:rPr lang="en-US" sz="1400" spc="-13" dirty="0">
                  <a:latin typeface="Times New Roman"/>
                  <a:cs typeface="Times New Roman"/>
                </a:rPr>
                <a:t>Central</a:t>
              </a:r>
              <a:r>
                <a:rPr lang="en-US" sz="1400" dirty="0">
                  <a:latin typeface="Times New Roman"/>
                  <a:cs typeface="Times New Roman"/>
                </a:rPr>
                <a:t>	</a:t>
              </a:r>
              <a:r>
                <a:rPr lang="en-US" sz="1400" spc="-13" dirty="0">
                  <a:latin typeface="Times New Roman"/>
                  <a:cs typeface="Times New Roman"/>
                </a:rPr>
                <a:t>processing</a:t>
              </a:r>
              <a:r>
                <a:rPr lang="en-US" sz="1400" spc="643" dirty="0">
                  <a:latin typeface="Times New Roman"/>
                  <a:cs typeface="Times New Roman"/>
                </a:rPr>
                <a:t> </a:t>
              </a:r>
              <a:r>
                <a:rPr lang="en-US" sz="1400" spc="-13" dirty="0">
                  <a:latin typeface="Times New Roman"/>
                  <a:cs typeface="Times New Roman"/>
                </a:rPr>
                <a:t>payments</a:t>
              </a:r>
            </a:p>
            <a:p>
              <a:pPr marL="302071" marR="6528" indent="-285750" algn="just">
                <a:lnSpc>
                  <a:spcPct val="122500"/>
                </a:lnSpc>
                <a:spcBef>
                  <a:spcPts val="123"/>
                </a:spcBef>
                <a:buFont typeface="Arial" panose="020B0604020202020204" pitchFamily="34" charset="0"/>
                <a:buChar char="•"/>
              </a:pPr>
              <a:r>
                <a:rPr lang="en-US" sz="1400" dirty="0">
                  <a:latin typeface="Times New Roman"/>
                  <a:cs typeface="Times New Roman"/>
                </a:rPr>
                <a:t>Managing</a:t>
              </a:r>
              <a:r>
                <a:rPr lang="en-US" sz="1400" spc="444" dirty="0">
                  <a:latin typeface="Times New Roman"/>
                  <a:cs typeface="Times New Roman"/>
                </a:rPr>
                <a:t> </a:t>
              </a:r>
              <a:r>
                <a:rPr lang="en-US" sz="1400" dirty="0">
                  <a:latin typeface="Times New Roman"/>
                  <a:cs typeface="Times New Roman"/>
                </a:rPr>
                <a:t>relationships</a:t>
              </a:r>
              <a:r>
                <a:rPr lang="en-US" sz="1400" spc="450" dirty="0">
                  <a:latin typeface="Times New Roman"/>
                  <a:cs typeface="Times New Roman"/>
                </a:rPr>
                <a:t> </a:t>
              </a:r>
              <a:r>
                <a:rPr lang="en-US" sz="1400" spc="-25" dirty="0">
                  <a:latin typeface="Times New Roman"/>
                  <a:cs typeface="Times New Roman"/>
                </a:rPr>
                <a:t>with</a:t>
              </a:r>
              <a:r>
                <a:rPr lang="en-US" sz="1400" spc="643" dirty="0">
                  <a:latin typeface="Times New Roman"/>
                  <a:cs typeface="Times New Roman"/>
                </a:rPr>
                <a:t> </a:t>
              </a:r>
              <a:r>
                <a:rPr lang="en-US" sz="1400" dirty="0">
                  <a:latin typeface="Times New Roman"/>
                  <a:cs typeface="Times New Roman"/>
                </a:rPr>
                <a:t>financial</a:t>
              </a:r>
              <a:r>
                <a:rPr lang="en-US" sz="1400" spc="6" dirty="0">
                  <a:latin typeface="Times New Roman"/>
                  <a:cs typeface="Times New Roman"/>
                </a:rPr>
                <a:t> </a:t>
              </a:r>
              <a:r>
                <a:rPr lang="en-US" sz="1400" spc="-13" dirty="0">
                  <a:latin typeface="Times New Roman"/>
                  <a:cs typeface="Times New Roman"/>
                </a:rPr>
                <a:t>institutions</a:t>
              </a:r>
              <a:endParaRPr lang="en-US" sz="1400" dirty="0">
                <a:latin typeface="Times New Roman"/>
                <a:cs typeface="Times New Roman"/>
              </a:endParaRPr>
            </a:p>
            <a:p>
              <a:pPr marL="302071" marR="6528" indent="-285750" algn="just">
                <a:lnSpc>
                  <a:spcPct val="122500"/>
                </a:lnSpc>
                <a:buFont typeface="Arial" panose="020B0604020202020204" pitchFamily="34" charset="0"/>
                <a:buChar char="•"/>
              </a:pPr>
              <a:r>
                <a:rPr lang="en-US" sz="1400" dirty="0">
                  <a:latin typeface="Times New Roman"/>
                  <a:cs typeface="Times New Roman"/>
                </a:rPr>
                <a:t>Investment</a:t>
              </a:r>
              <a:r>
                <a:rPr lang="en-US" sz="1400" spc="167" dirty="0">
                  <a:latin typeface="Times New Roman"/>
                  <a:cs typeface="Times New Roman"/>
                </a:rPr>
                <a:t> </a:t>
              </a:r>
              <a:r>
                <a:rPr lang="en-US" sz="1400" dirty="0">
                  <a:latin typeface="Times New Roman"/>
                  <a:cs typeface="Times New Roman"/>
                </a:rPr>
                <a:t>of</a:t>
              </a:r>
              <a:r>
                <a:rPr lang="en-US" sz="1400" spc="173" dirty="0">
                  <a:latin typeface="Times New Roman"/>
                  <a:cs typeface="Times New Roman"/>
                </a:rPr>
                <a:t> </a:t>
              </a:r>
              <a:r>
                <a:rPr lang="en-US" sz="1400" dirty="0">
                  <a:latin typeface="Times New Roman"/>
                  <a:cs typeface="Times New Roman"/>
                </a:rPr>
                <a:t>funds</a:t>
              </a:r>
              <a:r>
                <a:rPr lang="en-US" sz="1400" spc="173" dirty="0">
                  <a:latin typeface="Times New Roman"/>
                  <a:cs typeface="Times New Roman"/>
                </a:rPr>
                <a:t> </a:t>
              </a:r>
              <a:r>
                <a:rPr lang="en-US" sz="1400" dirty="0">
                  <a:latin typeface="Times New Roman"/>
                  <a:cs typeface="Times New Roman"/>
                </a:rPr>
                <a:t>of</a:t>
              </a:r>
              <a:r>
                <a:rPr lang="en-US" sz="1400" spc="173" dirty="0">
                  <a:latin typeface="Times New Roman"/>
                  <a:cs typeface="Times New Roman"/>
                </a:rPr>
                <a:t> </a:t>
              </a:r>
              <a:r>
                <a:rPr lang="en-US" sz="1400" spc="-13" dirty="0">
                  <a:latin typeface="Times New Roman"/>
                  <a:cs typeface="Times New Roman"/>
                </a:rPr>
                <a:t>group</a:t>
              </a:r>
              <a:r>
                <a:rPr lang="en-US" sz="1400" spc="643" dirty="0">
                  <a:latin typeface="Times New Roman"/>
                  <a:cs typeface="Times New Roman"/>
                </a:rPr>
                <a:t> </a:t>
              </a:r>
              <a:r>
                <a:rPr lang="en-US" sz="1400" spc="-13" dirty="0">
                  <a:latin typeface="Times New Roman"/>
                  <a:cs typeface="Times New Roman"/>
                </a:rPr>
                <a:t>entities.</a:t>
              </a:r>
              <a:endParaRPr lang="en-US" sz="1400" dirty="0">
                <a:latin typeface="Times New Roman"/>
                <a:cs typeface="Times New Roman"/>
              </a:endParaRPr>
            </a:p>
            <a:p>
              <a:pPr marL="302071" marR="6528" indent="-285750" algn="just">
                <a:lnSpc>
                  <a:spcPct val="122500"/>
                </a:lnSpc>
                <a:buFont typeface="Arial" panose="020B0604020202020204" pitchFamily="34" charset="0"/>
                <a:buChar char="•"/>
              </a:pPr>
              <a:r>
                <a:rPr lang="en-US" sz="1400" dirty="0">
                  <a:latin typeface="Times New Roman"/>
                  <a:cs typeface="Times New Roman"/>
                </a:rPr>
                <a:t>Engaging</a:t>
              </a:r>
              <a:r>
                <a:rPr lang="en-US" sz="1400" spc="290" dirty="0">
                  <a:latin typeface="Times New Roman"/>
                  <a:cs typeface="Times New Roman"/>
                </a:rPr>
                <a:t>  </a:t>
              </a:r>
              <a:r>
                <a:rPr lang="en-US" sz="1400" dirty="0">
                  <a:latin typeface="Times New Roman"/>
                  <a:cs typeface="Times New Roman"/>
                </a:rPr>
                <a:t>as</a:t>
              </a:r>
              <a:r>
                <a:rPr lang="en-US" sz="1400" spc="294" dirty="0">
                  <a:latin typeface="Times New Roman"/>
                  <a:cs typeface="Times New Roman"/>
                </a:rPr>
                <a:t>  </a:t>
              </a:r>
              <a:r>
                <a:rPr lang="en-US" sz="1400" dirty="0">
                  <a:latin typeface="Times New Roman"/>
                  <a:cs typeface="Times New Roman"/>
                </a:rPr>
                <a:t>an</a:t>
              </a:r>
              <a:r>
                <a:rPr lang="en-US" sz="1400" spc="290" dirty="0">
                  <a:latin typeface="Times New Roman"/>
                  <a:cs typeface="Times New Roman"/>
                </a:rPr>
                <a:t>  </a:t>
              </a:r>
              <a:r>
                <a:rPr lang="en-US" sz="1400" dirty="0">
                  <a:latin typeface="Times New Roman"/>
                  <a:cs typeface="Times New Roman"/>
                </a:rPr>
                <a:t>in-</a:t>
              </a:r>
              <a:r>
                <a:rPr lang="en-US" sz="1400" spc="-13" dirty="0">
                  <a:latin typeface="Times New Roman"/>
                  <a:cs typeface="Times New Roman"/>
                </a:rPr>
                <a:t>house</a:t>
              </a:r>
              <a:r>
                <a:rPr lang="en-US" sz="1400" spc="643" dirty="0">
                  <a:latin typeface="Times New Roman"/>
                  <a:cs typeface="Times New Roman"/>
                </a:rPr>
                <a:t> </a:t>
              </a:r>
              <a:r>
                <a:rPr lang="en-US" sz="1400" dirty="0">
                  <a:latin typeface="Times New Roman"/>
                  <a:cs typeface="Times New Roman"/>
                </a:rPr>
                <a:t>centre</a:t>
              </a:r>
              <a:r>
                <a:rPr lang="en-US" sz="1400" spc="572" dirty="0">
                  <a:latin typeface="Times New Roman"/>
                  <a:cs typeface="Times New Roman"/>
                </a:rPr>
                <a:t>  </a:t>
              </a:r>
              <a:r>
                <a:rPr lang="en-US" sz="1400" dirty="0">
                  <a:latin typeface="Times New Roman"/>
                  <a:cs typeface="Times New Roman"/>
                </a:rPr>
                <a:t>providing</a:t>
              </a:r>
              <a:r>
                <a:rPr lang="en-US" sz="1400" spc="578" dirty="0">
                  <a:latin typeface="Times New Roman"/>
                  <a:cs typeface="Times New Roman"/>
                </a:rPr>
                <a:t>  </a:t>
              </a:r>
              <a:r>
                <a:rPr lang="en-US" sz="1400" spc="-13" dirty="0">
                  <a:latin typeface="Times New Roman"/>
                  <a:cs typeface="Times New Roman"/>
                </a:rPr>
                <a:t>virtual</a:t>
              </a:r>
              <a:r>
                <a:rPr lang="en-US" sz="1400" spc="643" dirty="0">
                  <a:latin typeface="Times New Roman"/>
                  <a:cs typeface="Times New Roman"/>
                </a:rPr>
                <a:t> </a:t>
              </a:r>
              <a:r>
                <a:rPr lang="en-US" sz="1400" dirty="0">
                  <a:latin typeface="Times New Roman"/>
                  <a:cs typeface="Times New Roman"/>
                </a:rPr>
                <a:t>accounts</a:t>
              </a:r>
              <a:r>
                <a:rPr lang="en-US" sz="1400" spc="270" dirty="0">
                  <a:latin typeface="Times New Roman"/>
                  <a:cs typeface="Times New Roman"/>
                </a:rPr>
                <a:t> </a:t>
              </a:r>
              <a:r>
                <a:rPr lang="en-US" sz="1400" dirty="0">
                  <a:latin typeface="Times New Roman"/>
                  <a:cs typeface="Times New Roman"/>
                </a:rPr>
                <a:t>to</a:t>
              </a:r>
              <a:r>
                <a:rPr lang="en-US" sz="1400" spc="270" dirty="0">
                  <a:latin typeface="Times New Roman"/>
                  <a:cs typeface="Times New Roman"/>
                </a:rPr>
                <a:t> </a:t>
              </a:r>
              <a:r>
                <a:rPr lang="en-US" sz="1400" dirty="0">
                  <a:latin typeface="Times New Roman"/>
                  <a:cs typeface="Times New Roman"/>
                </a:rPr>
                <a:t>group</a:t>
              </a:r>
              <a:r>
                <a:rPr lang="en-US" sz="1400" spc="270" dirty="0">
                  <a:latin typeface="Times New Roman"/>
                  <a:cs typeface="Times New Roman"/>
                </a:rPr>
                <a:t> </a:t>
              </a:r>
              <a:r>
                <a:rPr lang="en-US" sz="1400" dirty="0">
                  <a:latin typeface="Times New Roman"/>
                  <a:cs typeface="Times New Roman"/>
                </a:rPr>
                <a:t>entities</a:t>
              </a:r>
              <a:r>
                <a:rPr lang="en-US" sz="1400" spc="270" dirty="0">
                  <a:latin typeface="Times New Roman"/>
                  <a:cs typeface="Times New Roman"/>
                </a:rPr>
                <a:t> </a:t>
              </a:r>
              <a:r>
                <a:rPr lang="en-US" sz="1400" spc="-32" dirty="0">
                  <a:latin typeface="Times New Roman"/>
                  <a:cs typeface="Times New Roman"/>
                </a:rPr>
                <a:t>to </a:t>
              </a:r>
              <a:r>
                <a:rPr lang="en-US" sz="1400" spc="-13" dirty="0">
                  <a:latin typeface="Times New Roman"/>
                  <a:cs typeface="Times New Roman"/>
                </a:rPr>
                <a:t>undertake settlements</a:t>
              </a:r>
              <a:r>
                <a:rPr lang="en-US" sz="1400" spc="643" dirty="0">
                  <a:latin typeface="Times New Roman"/>
                  <a:cs typeface="Times New Roman"/>
                </a:rPr>
                <a:t> </a:t>
              </a:r>
              <a:r>
                <a:rPr lang="en-US" sz="1400" dirty="0">
                  <a:latin typeface="Times New Roman"/>
                  <a:cs typeface="Times New Roman"/>
                </a:rPr>
                <a:t>without</a:t>
              </a:r>
              <a:r>
                <a:rPr lang="en-US" sz="1400" spc="526" dirty="0">
                  <a:latin typeface="Times New Roman"/>
                  <a:cs typeface="Times New Roman"/>
                </a:rPr>
                <a:t> </a:t>
              </a:r>
              <a:r>
                <a:rPr lang="en-US" sz="1400" dirty="0">
                  <a:latin typeface="Times New Roman"/>
                  <a:cs typeface="Times New Roman"/>
                </a:rPr>
                <a:t>physical</a:t>
              </a:r>
              <a:r>
                <a:rPr lang="en-US" sz="1400" spc="534" dirty="0">
                  <a:latin typeface="Times New Roman"/>
                  <a:cs typeface="Times New Roman"/>
                </a:rPr>
                <a:t> </a:t>
              </a:r>
              <a:r>
                <a:rPr lang="en-US" sz="1400" spc="-13" dirty="0">
                  <a:latin typeface="Times New Roman"/>
                  <a:cs typeface="Times New Roman"/>
                </a:rPr>
                <a:t>remittance</a:t>
              </a:r>
              <a:r>
                <a:rPr lang="en-US" sz="1400" spc="643" dirty="0">
                  <a:latin typeface="Times New Roman"/>
                  <a:cs typeface="Times New Roman"/>
                </a:rPr>
                <a:t> </a:t>
              </a:r>
              <a:r>
                <a:rPr lang="en-US" sz="1400" spc="-13" dirty="0">
                  <a:latin typeface="Times New Roman"/>
                  <a:cs typeface="Times New Roman"/>
                </a:rPr>
                <a:t>of</a:t>
              </a:r>
              <a:r>
                <a:rPr lang="en-US" sz="1400" spc="-52" dirty="0">
                  <a:latin typeface="Times New Roman"/>
                  <a:cs typeface="Times New Roman"/>
                </a:rPr>
                <a:t> </a:t>
              </a:r>
              <a:r>
                <a:rPr lang="en-US" sz="1400" spc="-13" dirty="0">
                  <a:latin typeface="Times New Roman"/>
                  <a:cs typeface="Times New Roman"/>
                </a:rPr>
                <a:t>funds.</a:t>
              </a:r>
              <a:endParaRPr lang="en-US" sz="1400" dirty="0">
                <a:latin typeface="Times New Roman"/>
                <a:cs typeface="Times New Roman"/>
              </a:endParaRPr>
            </a:p>
          </p:txBody>
        </p:sp>
        <p:sp>
          <p:nvSpPr>
            <p:cNvPr id="51" name="object 51"/>
            <p:cNvSpPr txBox="1"/>
            <p:nvPr/>
          </p:nvSpPr>
          <p:spPr>
            <a:xfrm>
              <a:off x="7062472" y="3480799"/>
              <a:ext cx="1496590" cy="2858076"/>
            </a:xfrm>
            <a:prstGeom prst="rect">
              <a:avLst/>
            </a:prstGeom>
          </p:spPr>
          <p:txBody>
            <a:bodyPr vert="horz" wrap="square" lIns="0" tIns="28561" rIns="0" bIns="0" rtlCol="0">
              <a:spAutoFit/>
            </a:bodyPr>
            <a:lstStyle/>
            <a:p>
              <a:pPr marL="15505" marR="6528" indent="-816" algn="just">
                <a:lnSpc>
                  <a:spcPts val="1748"/>
                </a:lnSpc>
                <a:spcBef>
                  <a:spcPts val="225"/>
                </a:spcBef>
              </a:pPr>
              <a:r>
                <a:rPr sz="1400" b="1" spc="-13" dirty="0">
                  <a:solidFill>
                    <a:srgbClr val="EB8B00"/>
                  </a:solidFill>
                  <a:latin typeface="Times New Roman"/>
                  <a:cs typeface="Times New Roman"/>
                </a:rPr>
                <a:t>Compliance </a:t>
              </a:r>
              <a:r>
                <a:rPr sz="1400" b="1" dirty="0">
                  <a:solidFill>
                    <a:srgbClr val="EB8B00"/>
                  </a:solidFill>
                  <a:latin typeface="Times New Roman"/>
                  <a:cs typeface="Times New Roman"/>
                </a:rPr>
                <a:t>services</a:t>
              </a:r>
              <a:r>
                <a:rPr sz="1400" b="1" spc="-52" dirty="0">
                  <a:solidFill>
                    <a:srgbClr val="EB8B00"/>
                  </a:solidFill>
                  <a:latin typeface="Times New Roman"/>
                  <a:cs typeface="Times New Roman"/>
                </a:rPr>
                <a:t> </a:t>
              </a:r>
              <a:r>
                <a:rPr sz="1400" b="1" spc="-25" dirty="0">
                  <a:solidFill>
                    <a:srgbClr val="EB8B00"/>
                  </a:solidFill>
                  <a:latin typeface="Times New Roman"/>
                  <a:cs typeface="Times New Roman"/>
                </a:rPr>
                <a:t>for</a:t>
              </a:r>
              <a:r>
                <a:rPr sz="1400" b="1" spc="-45" dirty="0">
                  <a:solidFill>
                    <a:srgbClr val="EB8B00"/>
                  </a:solidFill>
                  <a:latin typeface="Times New Roman"/>
                  <a:cs typeface="Times New Roman"/>
                </a:rPr>
                <a:t> </a:t>
              </a:r>
              <a:r>
                <a:rPr sz="1400" b="1" spc="-32" dirty="0">
                  <a:solidFill>
                    <a:srgbClr val="EB8B00"/>
                  </a:solidFill>
                  <a:latin typeface="Times New Roman"/>
                  <a:cs typeface="Times New Roman"/>
                </a:rPr>
                <a:t>Group </a:t>
              </a:r>
              <a:r>
                <a:rPr sz="1400" b="1" spc="-13" dirty="0">
                  <a:solidFill>
                    <a:srgbClr val="EB8B00"/>
                  </a:solidFill>
                  <a:latin typeface="Times New Roman"/>
                  <a:cs typeface="Times New Roman"/>
                </a:rPr>
                <a:t>entities</a:t>
              </a:r>
              <a:endParaRPr lang="en-IN" sz="1400" b="1" spc="-13" dirty="0">
                <a:solidFill>
                  <a:srgbClr val="EB8B00"/>
                </a:solidFill>
                <a:latin typeface="Times New Roman"/>
                <a:cs typeface="Times New Roman"/>
              </a:endParaRPr>
            </a:p>
            <a:p>
              <a:pPr marL="302071" marR="6528" indent="-285750" algn="just">
                <a:lnSpc>
                  <a:spcPct val="122000"/>
                </a:lnSpc>
                <a:spcBef>
                  <a:spcPts val="123"/>
                </a:spcBef>
                <a:buFont typeface="Arial" panose="020B0604020202020204" pitchFamily="34" charset="0"/>
                <a:buChar char="•"/>
              </a:pPr>
              <a:r>
                <a:rPr lang="en-US" sz="1400" dirty="0">
                  <a:latin typeface="Times New Roman"/>
                  <a:cs typeface="Times New Roman"/>
                </a:rPr>
                <a:t>services</a:t>
              </a:r>
              <a:r>
                <a:rPr lang="en-US" sz="1400" spc="417" dirty="0">
                  <a:latin typeface="Times New Roman"/>
                  <a:cs typeface="Times New Roman"/>
                </a:rPr>
                <a:t> </a:t>
              </a:r>
              <a:r>
                <a:rPr lang="en-US" sz="1400" dirty="0">
                  <a:latin typeface="Times New Roman"/>
                  <a:cs typeface="Times New Roman"/>
                </a:rPr>
                <a:t>in</a:t>
              </a:r>
              <a:r>
                <a:rPr lang="en-US" sz="1400" spc="417" dirty="0">
                  <a:latin typeface="Times New Roman"/>
                  <a:cs typeface="Times New Roman"/>
                </a:rPr>
                <a:t> </a:t>
              </a:r>
              <a:r>
                <a:rPr lang="en-US" sz="1400" dirty="0">
                  <a:latin typeface="Times New Roman"/>
                  <a:cs typeface="Times New Roman"/>
                </a:rPr>
                <a:t>relation</a:t>
              </a:r>
              <a:r>
                <a:rPr lang="en-US" sz="1400" spc="417" dirty="0">
                  <a:latin typeface="Times New Roman"/>
                  <a:cs typeface="Times New Roman"/>
                </a:rPr>
                <a:t> </a:t>
              </a:r>
              <a:r>
                <a:rPr lang="en-US" sz="1400" dirty="0">
                  <a:latin typeface="Times New Roman"/>
                  <a:cs typeface="Times New Roman"/>
                </a:rPr>
                <a:t>to</a:t>
              </a:r>
              <a:r>
                <a:rPr lang="en-US" sz="1400" spc="424" dirty="0">
                  <a:latin typeface="Times New Roman"/>
                  <a:cs typeface="Times New Roman"/>
                </a:rPr>
                <a:t> </a:t>
              </a:r>
              <a:r>
                <a:rPr lang="en-US" sz="1400" spc="-32" dirty="0">
                  <a:latin typeface="Times New Roman"/>
                  <a:cs typeface="Times New Roman"/>
                </a:rPr>
                <a:t>the</a:t>
              </a:r>
              <a:r>
                <a:rPr lang="en-US" sz="1400" spc="643" dirty="0">
                  <a:latin typeface="Times New Roman"/>
                  <a:cs typeface="Times New Roman"/>
                </a:rPr>
                <a:t> </a:t>
              </a:r>
              <a:r>
                <a:rPr lang="en-US" sz="1400" dirty="0">
                  <a:latin typeface="Times New Roman"/>
                  <a:cs typeface="Times New Roman"/>
                </a:rPr>
                <a:t>group</a:t>
              </a:r>
              <a:r>
                <a:rPr lang="en-US" sz="1400" spc="546" dirty="0">
                  <a:latin typeface="Times New Roman"/>
                  <a:cs typeface="Times New Roman"/>
                </a:rPr>
                <a:t> </a:t>
              </a:r>
              <a:r>
                <a:rPr lang="en-US" sz="1400" dirty="0">
                  <a:latin typeface="Times New Roman"/>
                  <a:cs typeface="Times New Roman"/>
                </a:rPr>
                <a:t>entities’</a:t>
              </a:r>
              <a:r>
                <a:rPr lang="en-US" sz="1400" spc="546" dirty="0">
                  <a:latin typeface="Times New Roman"/>
                  <a:cs typeface="Times New Roman"/>
                </a:rPr>
                <a:t> </a:t>
              </a:r>
              <a:r>
                <a:rPr lang="en-US" sz="1400" spc="-13" dirty="0">
                  <a:latin typeface="Times New Roman"/>
                  <a:cs typeface="Times New Roman"/>
                </a:rPr>
                <a:t>compliance</a:t>
              </a:r>
              <a:r>
                <a:rPr lang="en-US" sz="1400" spc="643" dirty="0">
                  <a:latin typeface="Times New Roman"/>
                  <a:cs typeface="Times New Roman"/>
                </a:rPr>
                <a:t> </a:t>
              </a:r>
              <a:r>
                <a:rPr lang="en-US" sz="1400" dirty="0">
                  <a:latin typeface="Times New Roman"/>
                  <a:cs typeface="Times New Roman"/>
                </a:rPr>
                <a:t>on</a:t>
              </a:r>
              <a:r>
                <a:rPr lang="en-US" sz="1400" spc="-19" dirty="0">
                  <a:latin typeface="Times New Roman"/>
                  <a:cs typeface="Times New Roman"/>
                </a:rPr>
                <a:t> </a:t>
              </a:r>
              <a:r>
                <a:rPr lang="en-US" sz="1400" dirty="0">
                  <a:latin typeface="Times New Roman"/>
                  <a:cs typeface="Times New Roman"/>
                </a:rPr>
                <a:t>any</a:t>
              </a:r>
              <a:r>
                <a:rPr lang="en-US" sz="1400" spc="-13" dirty="0">
                  <a:latin typeface="Times New Roman"/>
                  <a:cs typeface="Times New Roman"/>
                </a:rPr>
                <a:t> </a:t>
              </a:r>
              <a:r>
                <a:rPr lang="en-US" sz="1400" dirty="0">
                  <a:latin typeface="Times New Roman"/>
                  <a:cs typeface="Times New Roman"/>
                </a:rPr>
                <a:t>or</a:t>
              </a:r>
              <a:r>
                <a:rPr lang="en-US" sz="1400" spc="-13" dirty="0">
                  <a:latin typeface="Times New Roman"/>
                  <a:cs typeface="Times New Roman"/>
                </a:rPr>
                <a:t> all of </a:t>
              </a:r>
              <a:r>
                <a:rPr lang="en-US" sz="1400" dirty="0">
                  <a:latin typeface="Times New Roman"/>
                  <a:cs typeface="Times New Roman"/>
                </a:rPr>
                <a:t>the</a:t>
              </a:r>
              <a:r>
                <a:rPr lang="en-US" sz="1400" spc="-13" dirty="0">
                  <a:latin typeface="Times New Roman"/>
                  <a:cs typeface="Times New Roman"/>
                </a:rPr>
                <a:t> following:</a:t>
              </a:r>
              <a:r>
                <a:rPr lang="en-US" sz="1400" spc="643" dirty="0">
                  <a:latin typeface="Times New Roman"/>
                  <a:cs typeface="Times New Roman"/>
                </a:rPr>
                <a:t> </a:t>
              </a:r>
            </a:p>
            <a:p>
              <a:pPr marL="302071" marR="6528" indent="-285750" algn="just">
                <a:lnSpc>
                  <a:spcPct val="122000"/>
                </a:lnSpc>
                <a:spcBef>
                  <a:spcPts val="123"/>
                </a:spcBef>
                <a:buFont typeface="Arial" panose="020B0604020202020204" pitchFamily="34" charset="0"/>
                <a:buChar char="•"/>
              </a:pPr>
              <a:r>
                <a:rPr lang="en-US" sz="1400" spc="-13" dirty="0">
                  <a:latin typeface="Times New Roman"/>
                  <a:cs typeface="Times New Roman"/>
                </a:rPr>
                <a:t>Accounting</a:t>
              </a:r>
              <a:r>
                <a:rPr lang="en-US" sz="1400" spc="45" dirty="0">
                  <a:latin typeface="Times New Roman"/>
                  <a:cs typeface="Times New Roman"/>
                </a:rPr>
                <a:t> </a:t>
              </a:r>
              <a:r>
                <a:rPr lang="en-US" sz="1400" spc="-13" dirty="0">
                  <a:latin typeface="Times New Roman"/>
                  <a:cs typeface="Times New Roman"/>
                </a:rPr>
                <a:t>standards;</a:t>
              </a:r>
              <a:r>
                <a:rPr lang="en-US" sz="1400" spc="643" dirty="0">
                  <a:latin typeface="Times New Roman"/>
                  <a:cs typeface="Times New Roman"/>
                </a:rPr>
                <a:t> </a:t>
              </a:r>
            </a:p>
            <a:p>
              <a:pPr marL="302071" marR="6528" indent="-285750" algn="just">
                <a:lnSpc>
                  <a:spcPct val="122000"/>
                </a:lnSpc>
                <a:spcBef>
                  <a:spcPts val="123"/>
                </a:spcBef>
                <a:buFont typeface="Arial" panose="020B0604020202020204" pitchFamily="34" charset="0"/>
                <a:buChar char="•"/>
              </a:pPr>
              <a:r>
                <a:rPr lang="en-US" sz="1400" dirty="0">
                  <a:latin typeface="Times New Roman"/>
                  <a:cs typeface="Times New Roman"/>
                </a:rPr>
                <a:t>Internal</a:t>
              </a:r>
              <a:r>
                <a:rPr lang="en-US" sz="1400" spc="90" dirty="0">
                  <a:latin typeface="Times New Roman"/>
                  <a:cs typeface="Times New Roman"/>
                </a:rPr>
                <a:t> </a:t>
              </a:r>
              <a:r>
                <a:rPr lang="en-US" sz="1400" dirty="0">
                  <a:latin typeface="Times New Roman"/>
                  <a:cs typeface="Times New Roman"/>
                </a:rPr>
                <a:t>treasury</a:t>
              </a:r>
              <a:r>
                <a:rPr lang="en-US" sz="1400" spc="90" dirty="0">
                  <a:latin typeface="Times New Roman"/>
                  <a:cs typeface="Times New Roman"/>
                </a:rPr>
                <a:t> </a:t>
              </a:r>
              <a:r>
                <a:rPr lang="en-US" sz="1400" spc="-13" dirty="0">
                  <a:latin typeface="Times New Roman"/>
                  <a:cs typeface="Times New Roman"/>
                </a:rPr>
                <a:t>policies;</a:t>
              </a:r>
              <a:r>
                <a:rPr lang="en-US" sz="1400" spc="643" dirty="0">
                  <a:latin typeface="Times New Roman"/>
                  <a:cs typeface="Times New Roman"/>
                </a:rPr>
                <a:t> </a:t>
              </a:r>
            </a:p>
            <a:p>
              <a:pPr marL="302071" marR="6528" indent="-285750" algn="just">
                <a:lnSpc>
                  <a:spcPct val="122000"/>
                </a:lnSpc>
                <a:spcBef>
                  <a:spcPts val="123"/>
                </a:spcBef>
                <a:buFont typeface="Arial" panose="020B0604020202020204" pitchFamily="34" charset="0"/>
                <a:buChar char="•"/>
              </a:pPr>
              <a:r>
                <a:rPr lang="en-US" sz="1400" dirty="0">
                  <a:latin typeface="Times New Roman"/>
                  <a:cs typeface="Times New Roman"/>
                </a:rPr>
                <a:t>Regulatory</a:t>
              </a:r>
              <a:r>
                <a:rPr lang="en-US" sz="1400" spc="430" dirty="0">
                  <a:latin typeface="Times New Roman"/>
                  <a:cs typeface="Times New Roman"/>
                </a:rPr>
                <a:t> </a:t>
              </a:r>
              <a:r>
                <a:rPr lang="en-US" sz="1400" dirty="0">
                  <a:latin typeface="Times New Roman"/>
                  <a:cs typeface="Times New Roman"/>
                </a:rPr>
                <a:t>requirements</a:t>
              </a:r>
              <a:r>
                <a:rPr lang="en-US" sz="1400" spc="430" dirty="0">
                  <a:latin typeface="Times New Roman"/>
                  <a:cs typeface="Times New Roman"/>
                </a:rPr>
                <a:t> </a:t>
              </a:r>
              <a:r>
                <a:rPr lang="en-US" sz="1400" spc="-32" dirty="0">
                  <a:latin typeface="Times New Roman"/>
                  <a:cs typeface="Times New Roman"/>
                </a:rPr>
                <a:t>in </a:t>
              </a:r>
              <a:r>
                <a:rPr lang="en-US" sz="1400" spc="-13" dirty="0">
                  <a:latin typeface="Times New Roman"/>
                  <a:cs typeface="Times New Roman"/>
                </a:rPr>
                <a:t>relation </a:t>
              </a:r>
              <a:r>
                <a:rPr lang="en-US" sz="1400" spc="-32" dirty="0">
                  <a:latin typeface="Times New Roman"/>
                  <a:cs typeface="Times New Roman"/>
                </a:rPr>
                <a:t>to </a:t>
              </a:r>
              <a:r>
                <a:rPr lang="en-US" sz="1400" spc="-13" dirty="0">
                  <a:latin typeface="Times New Roman"/>
                  <a:cs typeface="Times New Roman"/>
                </a:rPr>
                <a:t>treasury</a:t>
              </a:r>
              <a:r>
                <a:rPr lang="en-US" sz="1400" spc="643" dirty="0">
                  <a:latin typeface="Times New Roman"/>
                  <a:cs typeface="Times New Roman"/>
                </a:rPr>
                <a:t> </a:t>
              </a:r>
              <a:r>
                <a:rPr lang="en-US" sz="1400" spc="-13" dirty="0">
                  <a:latin typeface="Times New Roman"/>
                  <a:cs typeface="Times New Roman"/>
                </a:rPr>
                <a:t>management.</a:t>
              </a:r>
              <a:endParaRPr lang="en-US" sz="1400" dirty="0">
                <a:latin typeface="Times New Roman"/>
                <a:cs typeface="Times New Roman"/>
              </a:endParaRPr>
            </a:p>
          </p:txBody>
        </p:sp>
      </p:grpSp>
      <p:sp>
        <p:nvSpPr>
          <p:cNvPr id="80" name="object 80"/>
          <p:cNvSpPr txBox="1"/>
          <p:nvPr/>
        </p:nvSpPr>
        <p:spPr>
          <a:xfrm>
            <a:off x="799544" y="353024"/>
            <a:ext cx="3925080" cy="397864"/>
          </a:xfrm>
          <a:prstGeom prst="rect">
            <a:avLst/>
          </a:prstGeom>
        </p:spPr>
        <p:txBody>
          <a:bodyPr vert="horz" wrap="square" lIns="0" tIns="22033" rIns="0" bIns="0" rtlCol="0">
            <a:spAutoFit/>
          </a:bodyPr>
          <a:lstStyle/>
          <a:p>
            <a:pPr marL="16321">
              <a:spcBef>
                <a:spcPts val="173"/>
              </a:spcBef>
            </a:pPr>
            <a:r>
              <a:rPr sz="2441" b="1" spc="-38" dirty="0">
                <a:solidFill>
                  <a:srgbClr val="113475"/>
                </a:solidFill>
                <a:latin typeface="Times New Roman"/>
                <a:cs typeface="Times New Roman"/>
              </a:rPr>
              <a:t>Global</a:t>
            </a:r>
            <a:r>
              <a:rPr sz="2441" b="1" spc="-83" dirty="0">
                <a:solidFill>
                  <a:srgbClr val="113475"/>
                </a:solidFill>
                <a:latin typeface="Times New Roman"/>
                <a:cs typeface="Times New Roman"/>
              </a:rPr>
              <a:t> </a:t>
            </a:r>
            <a:r>
              <a:rPr sz="2441" b="1" spc="-32" dirty="0">
                <a:solidFill>
                  <a:srgbClr val="113475"/>
                </a:solidFill>
                <a:latin typeface="Times New Roman"/>
                <a:cs typeface="Times New Roman"/>
              </a:rPr>
              <a:t>Treasury</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7"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83" dirty="0">
                <a:solidFill>
                  <a:srgbClr val="113475"/>
                </a:solidFill>
                <a:latin typeface="Times New Roman"/>
                <a:cs typeface="Times New Roman"/>
              </a:rPr>
              <a:t> </a:t>
            </a:r>
            <a:r>
              <a:rPr sz="2441" b="1" spc="-90" dirty="0">
                <a:solidFill>
                  <a:srgbClr val="113475"/>
                </a:solidFill>
                <a:latin typeface="Times New Roman"/>
                <a:cs typeface="Times New Roman"/>
              </a:rPr>
              <a:t>IFSC</a:t>
            </a:r>
            <a:endParaRPr sz="2441" dirty="0">
              <a:latin typeface="Times New Roman"/>
              <a:cs typeface="Times New Roman"/>
            </a:endParaRPr>
          </a:p>
        </p:txBody>
      </p:sp>
      <p:sp>
        <p:nvSpPr>
          <p:cNvPr id="2" name="Date Placeholder 1">
            <a:extLst>
              <a:ext uri="{FF2B5EF4-FFF2-40B4-BE49-F238E27FC236}">
                <a16:creationId xmlns:a16="http://schemas.microsoft.com/office/drawing/2014/main" id="{5235106F-B745-785E-6D49-2C4EAA66D657}"/>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17F4E93F-CABD-B107-83C4-7DF51A3D6309}"/>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745FAB07-1B08-CFE5-EA94-993E8F4BDE56}"/>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65</a:t>
            </a:fld>
            <a:endParaRPr lang="en-US" altLang="en-US" dirty="0">
              <a:solidFill>
                <a:srgbClr val="000000"/>
              </a:solidFill>
            </a:endParaRPr>
          </a:p>
        </p:txBody>
      </p:sp>
    </p:spTree>
    <p:extLst>
      <p:ext uri="{BB962C8B-B14F-4D97-AF65-F5344CB8AC3E}">
        <p14:creationId xmlns:p14="http://schemas.microsoft.com/office/powerpoint/2010/main" val="39742528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ED898-8058-74C9-7642-7BCACBDE9C65}"/>
            </a:ext>
          </a:extLst>
        </p:cNvPr>
        <p:cNvGrpSpPr/>
        <p:nvPr/>
      </p:nvGrpSpPr>
      <p:grpSpPr>
        <a:xfrm>
          <a:off x="0" y="0"/>
          <a:ext cx="0" cy="0"/>
          <a:chOff x="0" y="0"/>
          <a:chExt cx="0" cy="0"/>
        </a:xfrm>
      </p:grpSpPr>
      <p:sp>
        <p:nvSpPr>
          <p:cNvPr id="28" name="object 28">
            <a:extLst>
              <a:ext uri="{FF2B5EF4-FFF2-40B4-BE49-F238E27FC236}">
                <a16:creationId xmlns:a16="http://schemas.microsoft.com/office/drawing/2014/main" id="{29FD62C5-C305-0FD0-06AA-4B9732DCEB51}"/>
              </a:ext>
            </a:extLst>
          </p:cNvPr>
          <p:cNvSpPr txBox="1"/>
          <p:nvPr/>
        </p:nvSpPr>
        <p:spPr>
          <a:xfrm>
            <a:off x="956145" y="329514"/>
            <a:ext cx="7210702" cy="323433"/>
          </a:xfrm>
          <a:prstGeom prst="rect">
            <a:avLst/>
          </a:prstGeom>
        </p:spPr>
        <p:txBody>
          <a:bodyPr vert="horz" wrap="square" lIns="0" tIns="15505" rIns="0" bIns="0" rtlCol="0">
            <a:spAutoFit/>
          </a:bodyPr>
          <a:lstStyle/>
          <a:p>
            <a:pPr marL="44069" algn="just">
              <a:spcBef>
                <a:spcPts val="437"/>
              </a:spcBef>
            </a:pPr>
            <a:r>
              <a:rPr sz="1928" b="1" spc="-83" dirty="0">
                <a:solidFill>
                  <a:srgbClr val="EB8B00"/>
                </a:solidFill>
                <a:latin typeface="Times New Roman"/>
                <a:cs typeface="Times New Roman"/>
              </a:rPr>
              <a:t>Key</a:t>
            </a:r>
            <a:r>
              <a:rPr sz="1928" b="1" spc="-96" dirty="0">
                <a:solidFill>
                  <a:srgbClr val="EB8B00"/>
                </a:solidFill>
                <a:latin typeface="Times New Roman"/>
                <a:cs typeface="Times New Roman"/>
              </a:rPr>
              <a:t> </a:t>
            </a:r>
            <a:r>
              <a:rPr sz="1928" b="1" spc="-13" dirty="0">
                <a:solidFill>
                  <a:srgbClr val="EB8B00"/>
                </a:solidFill>
                <a:latin typeface="Times New Roman"/>
                <a:cs typeface="Times New Roman"/>
              </a:rPr>
              <a:t>Activities</a:t>
            </a:r>
            <a:r>
              <a:rPr lang="en-IN" sz="1928" b="1" spc="-13" dirty="0">
                <a:solidFill>
                  <a:srgbClr val="EB8B00"/>
                </a:solidFill>
                <a:latin typeface="Times New Roman"/>
                <a:cs typeface="Times New Roman"/>
              </a:rPr>
              <a:t> - Global/Regional Corporate Treasury Centre</a:t>
            </a:r>
            <a:endParaRPr sz="1928" b="1" spc="-13" dirty="0">
              <a:solidFill>
                <a:srgbClr val="EB8B00"/>
              </a:solidFill>
              <a:latin typeface="Times New Roman"/>
              <a:cs typeface="Times New Roman"/>
            </a:endParaRPr>
          </a:p>
        </p:txBody>
      </p:sp>
      <p:sp>
        <p:nvSpPr>
          <p:cNvPr id="69" name="object 69">
            <a:extLst>
              <a:ext uri="{FF2B5EF4-FFF2-40B4-BE49-F238E27FC236}">
                <a16:creationId xmlns:a16="http://schemas.microsoft.com/office/drawing/2014/main" id="{52B3CD76-4886-B2B8-95E3-8963F2194C00}"/>
              </a:ext>
            </a:extLst>
          </p:cNvPr>
          <p:cNvSpPr txBox="1"/>
          <p:nvPr/>
        </p:nvSpPr>
        <p:spPr>
          <a:xfrm>
            <a:off x="634888" y="1015283"/>
            <a:ext cx="2546851" cy="4851867"/>
          </a:xfrm>
          <a:prstGeom prst="rect">
            <a:avLst/>
          </a:prstGeom>
        </p:spPr>
        <p:txBody>
          <a:bodyPr vert="horz" wrap="square" lIns="0" tIns="19584" rIns="0" bIns="0" rtlCol="0">
            <a:spAutoFit/>
          </a:bodyPr>
          <a:lstStyle/>
          <a:p>
            <a:pPr marL="16321" marR="30195" algn="ctr">
              <a:spcBef>
                <a:spcPts val="2352"/>
              </a:spcBef>
            </a:pPr>
            <a:r>
              <a:rPr sz="1600" b="1" dirty="0">
                <a:solidFill>
                  <a:schemeClr val="accent4"/>
                </a:solidFill>
                <a:latin typeface="Times New Roman"/>
                <a:cs typeface="Times New Roman"/>
              </a:rPr>
              <a:t>Investing</a:t>
            </a:r>
            <a:r>
              <a:rPr sz="1600" b="1" spc="-58" dirty="0">
                <a:solidFill>
                  <a:schemeClr val="accent4"/>
                </a:solidFill>
                <a:latin typeface="Times New Roman"/>
                <a:cs typeface="Times New Roman"/>
              </a:rPr>
              <a:t> </a:t>
            </a:r>
            <a:r>
              <a:rPr sz="1600" b="1" dirty="0">
                <a:solidFill>
                  <a:schemeClr val="accent4"/>
                </a:solidFill>
                <a:latin typeface="Times New Roman"/>
                <a:cs typeface="Times New Roman"/>
              </a:rPr>
              <a:t>in</a:t>
            </a:r>
            <a:r>
              <a:rPr sz="1600" b="1" spc="-52" dirty="0">
                <a:solidFill>
                  <a:schemeClr val="accent4"/>
                </a:solidFill>
                <a:latin typeface="Times New Roman"/>
                <a:cs typeface="Times New Roman"/>
              </a:rPr>
              <a:t> </a:t>
            </a:r>
            <a:r>
              <a:rPr sz="1600" b="1" spc="-13" dirty="0">
                <a:solidFill>
                  <a:schemeClr val="accent4"/>
                </a:solidFill>
                <a:latin typeface="Times New Roman"/>
                <a:cs typeface="Times New Roman"/>
              </a:rPr>
              <a:t>any</a:t>
            </a:r>
            <a:r>
              <a:rPr sz="1600" b="1" spc="-58" dirty="0">
                <a:solidFill>
                  <a:schemeClr val="accent4"/>
                </a:solidFill>
                <a:latin typeface="Times New Roman"/>
                <a:cs typeface="Times New Roman"/>
              </a:rPr>
              <a:t> </a:t>
            </a:r>
            <a:r>
              <a:rPr sz="1600" b="1" dirty="0">
                <a:solidFill>
                  <a:schemeClr val="accent4"/>
                </a:solidFill>
                <a:latin typeface="Times New Roman"/>
                <a:cs typeface="Times New Roman"/>
              </a:rPr>
              <a:t>of</a:t>
            </a:r>
            <a:r>
              <a:rPr sz="1600" b="1" spc="-52" dirty="0">
                <a:solidFill>
                  <a:schemeClr val="accent4"/>
                </a:solidFill>
                <a:latin typeface="Times New Roman"/>
                <a:cs typeface="Times New Roman"/>
              </a:rPr>
              <a:t> </a:t>
            </a:r>
            <a:r>
              <a:rPr sz="1600" b="1" spc="-32" dirty="0">
                <a:solidFill>
                  <a:schemeClr val="accent4"/>
                </a:solidFill>
                <a:latin typeface="Times New Roman"/>
                <a:cs typeface="Times New Roman"/>
              </a:rPr>
              <a:t>the </a:t>
            </a:r>
            <a:r>
              <a:rPr sz="1600" b="1" dirty="0">
                <a:solidFill>
                  <a:schemeClr val="accent4"/>
                </a:solidFill>
                <a:latin typeface="Times New Roman"/>
                <a:cs typeface="Times New Roman"/>
              </a:rPr>
              <a:t>following</a:t>
            </a:r>
            <a:r>
              <a:rPr sz="1600" b="1" spc="96" dirty="0">
                <a:solidFill>
                  <a:schemeClr val="accent4"/>
                </a:solidFill>
                <a:latin typeface="Times New Roman"/>
                <a:cs typeface="Times New Roman"/>
              </a:rPr>
              <a:t> </a:t>
            </a:r>
            <a:r>
              <a:rPr sz="1600" b="1" spc="-13" dirty="0">
                <a:solidFill>
                  <a:schemeClr val="accent4"/>
                </a:solidFill>
                <a:latin typeface="Times New Roman"/>
                <a:cs typeface="Times New Roman"/>
              </a:rPr>
              <a:t>financial instruments</a:t>
            </a:r>
            <a:endParaRPr sz="1600" dirty="0">
              <a:solidFill>
                <a:schemeClr val="accent4"/>
              </a:solidFill>
              <a:latin typeface="Times New Roman"/>
              <a:cs typeface="Times New Roman"/>
            </a:endParaRPr>
          </a:p>
          <a:p>
            <a:pPr marL="442437" indent="-285750" algn="just">
              <a:spcBef>
                <a:spcPts val="951"/>
              </a:spcBef>
              <a:buFont typeface="Arial" panose="020B0604020202020204" pitchFamily="34" charset="0"/>
              <a:buChar char="•"/>
            </a:pPr>
            <a:r>
              <a:rPr sz="1600" spc="-13" dirty="0">
                <a:solidFill>
                  <a:schemeClr val="accent4"/>
                </a:solidFill>
                <a:latin typeface="Times New Roman"/>
                <a:cs typeface="Times New Roman"/>
              </a:rPr>
              <a:t>Deposits</a:t>
            </a:r>
            <a:endParaRPr sz="1600" dirty="0">
              <a:solidFill>
                <a:schemeClr val="accent4"/>
              </a:solidFill>
              <a:latin typeface="Times New Roman"/>
              <a:cs typeface="Times New Roman"/>
            </a:endParaRPr>
          </a:p>
          <a:p>
            <a:pPr marL="442437" marR="6528" indent="-285750" algn="just">
              <a:buFont typeface="Arial" panose="020B0604020202020204" pitchFamily="34" charset="0"/>
              <a:buChar char="•"/>
            </a:pPr>
            <a:r>
              <a:rPr sz="1600" spc="-32" dirty="0">
                <a:solidFill>
                  <a:schemeClr val="accent4"/>
                </a:solidFill>
                <a:latin typeface="Times New Roman"/>
                <a:cs typeface="Times New Roman"/>
              </a:rPr>
              <a:t>Bank</a:t>
            </a:r>
            <a:r>
              <a:rPr sz="1600" spc="13" dirty="0">
                <a:solidFill>
                  <a:schemeClr val="accent4"/>
                </a:solidFill>
                <a:latin typeface="Times New Roman"/>
                <a:cs typeface="Times New Roman"/>
              </a:rPr>
              <a:t> </a:t>
            </a:r>
            <a:r>
              <a:rPr sz="1600" dirty="0">
                <a:solidFill>
                  <a:schemeClr val="accent4"/>
                </a:solidFill>
                <a:latin typeface="Times New Roman"/>
                <a:cs typeface="Times New Roman"/>
              </a:rPr>
              <a:t>deposits</a:t>
            </a:r>
            <a:r>
              <a:rPr sz="1600" spc="19" dirty="0">
                <a:solidFill>
                  <a:schemeClr val="accent4"/>
                </a:solidFill>
                <a:latin typeface="Times New Roman"/>
                <a:cs typeface="Times New Roman"/>
              </a:rPr>
              <a:t> </a:t>
            </a:r>
            <a:r>
              <a:rPr sz="1600" dirty="0">
                <a:solidFill>
                  <a:schemeClr val="accent4"/>
                </a:solidFill>
                <a:latin typeface="Times New Roman"/>
                <a:cs typeface="Times New Roman"/>
              </a:rPr>
              <a:t>and</a:t>
            </a:r>
            <a:r>
              <a:rPr sz="1600" spc="19" dirty="0">
                <a:solidFill>
                  <a:schemeClr val="accent4"/>
                </a:solidFill>
                <a:latin typeface="Times New Roman"/>
                <a:cs typeface="Times New Roman"/>
              </a:rPr>
              <a:t> </a:t>
            </a:r>
            <a:r>
              <a:rPr sz="1600" spc="-13" dirty="0">
                <a:solidFill>
                  <a:schemeClr val="accent4"/>
                </a:solidFill>
                <a:latin typeface="Times New Roman"/>
                <a:cs typeface="Times New Roman"/>
              </a:rPr>
              <a:t>deposits</a:t>
            </a:r>
            <a:r>
              <a:rPr sz="1600" spc="643" dirty="0">
                <a:solidFill>
                  <a:schemeClr val="accent4"/>
                </a:solidFill>
                <a:latin typeface="Times New Roman"/>
                <a:cs typeface="Times New Roman"/>
              </a:rPr>
              <a:t> </a:t>
            </a:r>
            <a:r>
              <a:rPr sz="1600" dirty="0">
                <a:solidFill>
                  <a:schemeClr val="accent4"/>
                </a:solidFill>
                <a:latin typeface="Times New Roman"/>
                <a:cs typeface="Times New Roman"/>
              </a:rPr>
              <a:t>with</a:t>
            </a:r>
            <a:r>
              <a:rPr sz="1600" spc="-19" dirty="0">
                <a:solidFill>
                  <a:schemeClr val="accent4"/>
                </a:solidFill>
                <a:latin typeface="Times New Roman"/>
                <a:cs typeface="Times New Roman"/>
              </a:rPr>
              <a:t> </a:t>
            </a:r>
            <a:r>
              <a:rPr sz="1600" dirty="0">
                <a:solidFill>
                  <a:schemeClr val="accent4"/>
                </a:solidFill>
                <a:latin typeface="Times New Roman"/>
                <a:cs typeface="Times New Roman"/>
              </a:rPr>
              <a:t>recognized</a:t>
            </a:r>
            <a:r>
              <a:rPr sz="1600" spc="-13" dirty="0">
                <a:solidFill>
                  <a:schemeClr val="accent4"/>
                </a:solidFill>
                <a:latin typeface="Times New Roman"/>
                <a:cs typeface="Times New Roman"/>
              </a:rPr>
              <a:t> financial</a:t>
            </a:r>
            <a:r>
              <a:rPr sz="1600" spc="643" dirty="0">
                <a:solidFill>
                  <a:schemeClr val="accent4"/>
                </a:solidFill>
                <a:latin typeface="Times New Roman"/>
                <a:cs typeface="Times New Roman"/>
              </a:rPr>
              <a:t> </a:t>
            </a:r>
            <a:r>
              <a:rPr sz="1600" spc="-13" dirty="0">
                <a:solidFill>
                  <a:schemeClr val="accent4"/>
                </a:solidFill>
                <a:latin typeface="Times New Roman"/>
                <a:cs typeface="Times New Roman"/>
              </a:rPr>
              <a:t>institutions</a:t>
            </a:r>
            <a:endParaRPr sz="1600" dirty="0">
              <a:solidFill>
                <a:schemeClr val="accent4"/>
              </a:solidFill>
              <a:latin typeface="Times New Roman"/>
              <a:cs typeface="Times New Roman"/>
            </a:endParaRPr>
          </a:p>
          <a:p>
            <a:pPr marL="442437" marR="162398" indent="-285750" algn="just">
              <a:buFont typeface="Arial" panose="020B0604020202020204" pitchFamily="34" charset="0"/>
              <a:buChar char="•"/>
            </a:pPr>
            <a:r>
              <a:rPr sz="1600" dirty="0">
                <a:solidFill>
                  <a:schemeClr val="accent4"/>
                </a:solidFill>
                <a:latin typeface="Times New Roman"/>
                <a:cs typeface="Times New Roman"/>
              </a:rPr>
              <a:t>Inter-company</a:t>
            </a:r>
            <a:r>
              <a:rPr sz="1600" spc="109" dirty="0">
                <a:solidFill>
                  <a:schemeClr val="accent4"/>
                </a:solidFill>
                <a:latin typeface="Times New Roman"/>
                <a:cs typeface="Times New Roman"/>
              </a:rPr>
              <a:t> </a:t>
            </a:r>
            <a:r>
              <a:rPr sz="1600" spc="-13" dirty="0">
                <a:solidFill>
                  <a:schemeClr val="accent4"/>
                </a:solidFill>
                <a:latin typeface="Times New Roman"/>
                <a:cs typeface="Times New Roman"/>
              </a:rPr>
              <a:t>deposits</a:t>
            </a:r>
            <a:r>
              <a:rPr sz="1600" spc="643" dirty="0">
                <a:solidFill>
                  <a:schemeClr val="accent4"/>
                </a:solidFill>
                <a:latin typeface="Times New Roman"/>
                <a:cs typeface="Times New Roman"/>
              </a:rPr>
              <a:t> </a:t>
            </a:r>
            <a:endParaRPr lang="en-IN" sz="1600" spc="643" dirty="0">
              <a:solidFill>
                <a:schemeClr val="accent4"/>
              </a:solidFill>
              <a:latin typeface="Times New Roman"/>
              <a:cs typeface="Times New Roman"/>
            </a:endParaRPr>
          </a:p>
          <a:p>
            <a:pPr marL="442437" marR="162398" indent="-285750" algn="just">
              <a:buFont typeface="Arial" panose="020B0604020202020204" pitchFamily="34" charset="0"/>
              <a:buChar char="•"/>
            </a:pPr>
            <a:r>
              <a:rPr sz="1600" spc="-13" dirty="0">
                <a:solidFill>
                  <a:schemeClr val="accent4"/>
                </a:solidFill>
                <a:latin typeface="Times New Roman"/>
                <a:cs typeface="Times New Roman"/>
              </a:rPr>
              <a:t>Certificates</a:t>
            </a:r>
            <a:r>
              <a:rPr sz="1600" spc="6" dirty="0">
                <a:solidFill>
                  <a:schemeClr val="accent4"/>
                </a:solidFill>
                <a:latin typeface="Times New Roman"/>
                <a:cs typeface="Times New Roman"/>
              </a:rPr>
              <a:t> </a:t>
            </a:r>
            <a:r>
              <a:rPr sz="1600" spc="-25" dirty="0">
                <a:solidFill>
                  <a:schemeClr val="accent4"/>
                </a:solidFill>
                <a:latin typeface="Times New Roman"/>
                <a:cs typeface="Times New Roman"/>
              </a:rPr>
              <a:t>of</a:t>
            </a:r>
            <a:r>
              <a:rPr sz="1600" spc="6" dirty="0">
                <a:solidFill>
                  <a:schemeClr val="accent4"/>
                </a:solidFill>
                <a:latin typeface="Times New Roman"/>
                <a:cs typeface="Times New Roman"/>
              </a:rPr>
              <a:t> </a:t>
            </a:r>
            <a:r>
              <a:rPr sz="1600" spc="-13" dirty="0">
                <a:solidFill>
                  <a:schemeClr val="accent4"/>
                </a:solidFill>
                <a:latin typeface="Times New Roman"/>
                <a:cs typeface="Times New Roman"/>
              </a:rPr>
              <a:t>deposits</a:t>
            </a:r>
            <a:r>
              <a:rPr sz="1600" spc="643" dirty="0">
                <a:solidFill>
                  <a:schemeClr val="accent4"/>
                </a:solidFill>
                <a:latin typeface="Times New Roman"/>
                <a:cs typeface="Times New Roman"/>
              </a:rPr>
              <a:t> </a:t>
            </a:r>
            <a:endParaRPr lang="en-IN" sz="1600" spc="643" dirty="0">
              <a:solidFill>
                <a:schemeClr val="accent4"/>
              </a:solidFill>
              <a:latin typeface="Times New Roman"/>
              <a:cs typeface="Times New Roman"/>
            </a:endParaRPr>
          </a:p>
          <a:p>
            <a:pPr marL="442437" marR="162398" indent="-285750" algn="just">
              <a:buFont typeface="Arial" panose="020B0604020202020204" pitchFamily="34" charset="0"/>
              <a:buChar char="•"/>
            </a:pPr>
            <a:r>
              <a:rPr sz="1600" spc="-13" dirty="0">
                <a:solidFill>
                  <a:schemeClr val="accent4"/>
                </a:solidFill>
                <a:latin typeface="Times New Roman"/>
                <a:cs typeface="Times New Roman"/>
              </a:rPr>
              <a:t>Bonds</a:t>
            </a:r>
            <a:r>
              <a:rPr sz="1600" dirty="0">
                <a:solidFill>
                  <a:schemeClr val="accent4"/>
                </a:solidFill>
                <a:latin typeface="Times New Roman"/>
                <a:cs typeface="Times New Roman"/>
              </a:rPr>
              <a:t> and</a:t>
            </a:r>
            <a:r>
              <a:rPr sz="1600" spc="6" dirty="0">
                <a:solidFill>
                  <a:schemeClr val="accent4"/>
                </a:solidFill>
                <a:latin typeface="Times New Roman"/>
                <a:cs typeface="Times New Roman"/>
              </a:rPr>
              <a:t> </a:t>
            </a:r>
            <a:r>
              <a:rPr sz="1600" spc="-13" dirty="0">
                <a:solidFill>
                  <a:schemeClr val="accent4"/>
                </a:solidFill>
                <a:latin typeface="Times New Roman"/>
                <a:cs typeface="Times New Roman"/>
              </a:rPr>
              <a:t>Debentures</a:t>
            </a:r>
            <a:r>
              <a:rPr sz="1600" spc="643" dirty="0">
                <a:solidFill>
                  <a:schemeClr val="accent4"/>
                </a:solidFill>
                <a:latin typeface="Times New Roman"/>
                <a:cs typeface="Times New Roman"/>
              </a:rPr>
              <a:t> </a:t>
            </a:r>
            <a:r>
              <a:rPr sz="1600" dirty="0">
                <a:solidFill>
                  <a:schemeClr val="accent4"/>
                </a:solidFill>
                <a:latin typeface="Times New Roman"/>
                <a:cs typeface="Times New Roman"/>
              </a:rPr>
              <a:t>including</a:t>
            </a:r>
            <a:r>
              <a:rPr sz="1600" spc="-19" dirty="0">
                <a:solidFill>
                  <a:schemeClr val="accent4"/>
                </a:solidFill>
                <a:latin typeface="Times New Roman"/>
                <a:cs typeface="Times New Roman"/>
              </a:rPr>
              <a:t> </a:t>
            </a:r>
            <a:r>
              <a:rPr sz="1600" dirty="0">
                <a:solidFill>
                  <a:schemeClr val="accent4"/>
                </a:solidFill>
                <a:latin typeface="Times New Roman"/>
                <a:cs typeface="Times New Roman"/>
              </a:rPr>
              <a:t>listed</a:t>
            </a:r>
            <a:r>
              <a:rPr sz="1600" spc="-19" dirty="0">
                <a:solidFill>
                  <a:schemeClr val="accent4"/>
                </a:solidFill>
                <a:latin typeface="Times New Roman"/>
                <a:cs typeface="Times New Roman"/>
              </a:rPr>
              <a:t> </a:t>
            </a:r>
            <a:r>
              <a:rPr sz="1600" spc="-32" dirty="0">
                <a:solidFill>
                  <a:schemeClr val="accent4"/>
                </a:solidFill>
                <a:latin typeface="Times New Roman"/>
                <a:cs typeface="Times New Roman"/>
              </a:rPr>
              <a:t>in</a:t>
            </a:r>
            <a:r>
              <a:rPr sz="1600" spc="643" dirty="0">
                <a:solidFill>
                  <a:schemeClr val="accent4"/>
                </a:solidFill>
                <a:latin typeface="Times New Roman"/>
                <a:cs typeface="Times New Roman"/>
              </a:rPr>
              <a:t> </a:t>
            </a:r>
            <a:r>
              <a:rPr sz="1600" dirty="0">
                <a:solidFill>
                  <a:schemeClr val="accent4"/>
                </a:solidFill>
                <a:latin typeface="Times New Roman"/>
                <a:cs typeface="Times New Roman"/>
              </a:rPr>
              <a:t>recognized</a:t>
            </a:r>
            <a:r>
              <a:rPr sz="1600" spc="-58" dirty="0">
                <a:solidFill>
                  <a:schemeClr val="accent4"/>
                </a:solidFill>
                <a:latin typeface="Times New Roman"/>
                <a:cs typeface="Times New Roman"/>
              </a:rPr>
              <a:t> </a:t>
            </a:r>
            <a:r>
              <a:rPr sz="1600" spc="-13" dirty="0">
                <a:solidFill>
                  <a:schemeClr val="accent4"/>
                </a:solidFill>
                <a:latin typeface="Times New Roman"/>
                <a:cs typeface="Times New Roman"/>
              </a:rPr>
              <a:t>stock</a:t>
            </a:r>
            <a:r>
              <a:rPr sz="1600" spc="643" dirty="0">
                <a:solidFill>
                  <a:schemeClr val="accent4"/>
                </a:solidFill>
                <a:latin typeface="Times New Roman"/>
                <a:cs typeface="Times New Roman"/>
              </a:rPr>
              <a:t> </a:t>
            </a:r>
            <a:r>
              <a:rPr sz="1600" dirty="0">
                <a:solidFill>
                  <a:schemeClr val="accent4"/>
                </a:solidFill>
                <a:latin typeface="Times New Roman"/>
                <a:cs typeface="Times New Roman"/>
              </a:rPr>
              <a:t>exchanges</a:t>
            </a:r>
            <a:r>
              <a:rPr sz="1600" spc="-25" dirty="0">
                <a:solidFill>
                  <a:schemeClr val="accent4"/>
                </a:solidFill>
                <a:latin typeface="Times New Roman"/>
                <a:cs typeface="Times New Roman"/>
              </a:rPr>
              <a:t> </a:t>
            </a:r>
            <a:r>
              <a:rPr sz="1600" dirty="0">
                <a:solidFill>
                  <a:schemeClr val="accent4"/>
                </a:solidFill>
                <a:latin typeface="Times New Roman"/>
                <a:cs typeface="Times New Roman"/>
              </a:rPr>
              <a:t>in</a:t>
            </a:r>
            <a:r>
              <a:rPr sz="1600" spc="-19" dirty="0">
                <a:solidFill>
                  <a:schemeClr val="accent4"/>
                </a:solidFill>
                <a:latin typeface="Times New Roman"/>
                <a:cs typeface="Times New Roman"/>
              </a:rPr>
              <a:t> </a:t>
            </a:r>
            <a:r>
              <a:rPr sz="1600" spc="-64" dirty="0">
                <a:solidFill>
                  <a:schemeClr val="accent4"/>
                </a:solidFill>
                <a:latin typeface="Times New Roman"/>
                <a:cs typeface="Times New Roman"/>
              </a:rPr>
              <a:t>GIFT</a:t>
            </a:r>
            <a:r>
              <a:rPr sz="1600" spc="-25" dirty="0">
                <a:solidFill>
                  <a:schemeClr val="accent4"/>
                </a:solidFill>
                <a:latin typeface="Times New Roman"/>
                <a:cs typeface="Times New Roman"/>
              </a:rPr>
              <a:t> IFSC</a:t>
            </a:r>
            <a:r>
              <a:rPr lang="en-IN" sz="1600" spc="643" dirty="0">
                <a:solidFill>
                  <a:schemeClr val="accent4"/>
                </a:solidFill>
                <a:latin typeface="Times New Roman"/>
                <a:cs typeface="Times New Roman"/>
              </a:rPr>
              <a:t>.</a:t>
            </a:r>
          </a:p>
          <a:p>
            <a:pPr marL="442437" marR="162398" indent="-285750" algn="just">
              <a:buFont typeface="Arial" panose="020B0604020202020204" pitchFamily="34" charset="0"/>
              <a:buChar char="•"/>
            </a:pPr>
            <a:r>
              <a:rPr sz="1600" spc="-13" dirty="0">
                <a:solidFill>
                  <a:schemeClr val="accent4"/>
                </a:solidFill>
                <a:latin typeface="Times New Roman"/>
                <a:cs typeface="Times New Roman"/>
              </a:rPr>
              <a:t>Notes</a:t>
            </a:r>
            <a:endParaRPr sz="1600" dirty="0">
              <a:solidFill>
                <a:schemeClr val="accent4"/>
              </a:solidFill>
              <a:latin typeface="Times New Roman"/>
              <a:cs typeface="Times New Roman"/>
            </a:endParaRPr>
          </a:p>
          <a:p>
            <a:pPr marL="442437" indent="-285750" algn="just">
              <a:spcBef>
                <a:spcPts val="225"/>
              </a:spcBef>
              <a:buFont typeface="Arial" panose="020B0604020202020204" pitchFamily="34" charset="0"/>
              <a:buChar char="•"/>
            </a:pPr>
            <a:r>
              <a:rPr sz="1600" spc="-13" dirty="0">
                <a:solidFill>
                  <a:schemeClr val="accent4"/>
                </a:solidFill>
                <a:latin typeface="Times New Roman"/>
                <a:cs typeface="Times New Roman"/>
              </a:rPr>
              <a:t>Virtual</a:t>
            </a:r>
            <a:r>
              <a:rPr sz="1600" spc="-25" dirty="0">
                <a:solidFill>
                  <a:schemeClr val="accent4"/>
                </a:solidFill>
                <a:latin typeface="Times New Roman"/>
                <a:cs typeface="Times New Roman"/>
              </a:rPr>
              <a:t> </a:t>
            </a:r>
            <a:r>
              <a:rPr sz="1600" spc="-13" dirty="0">
                <a:solidFill>
                  <a:schemeClr val="accent4"/>
                </a:solidFill>
                <a:latin typeface="Times New Roman"/>
                <a:cs typeface="Times New Roman"/>
              </a:rPr>
              <a:t>accounts</a:t>
            </a:r>
            <a:endParaRPr sz="1600" dirty="0">
              <a:solidFill>
                <a:schemeClr val="accent4"/>
              </a:solidFill>
              <a:latin typeface="Times New Roman"/>
              <a:cs typeface="Times New Roman"/>
            </a:endParaRPr>
          </a:p>
          <a:p>
            <a:pPr marL="442437" marR="300315" indent="-285750" algn="just">
              <a:buFont typeface="Arial" panose="020B0604020202020204" pitchFamily="34" charset="0"/>
              <a:buChar char="•"/>
            </a:pPr>
            <a:r>
              <a:rPr sz="1600" dirty="0">
                <a:solidFill>
                  <a:schemeClr val="accent4"/>
                </a:solidFill>
                <a:latin typeface="Times New Roman"/>
                <a:cs typeface="Times New Roman"/>
              </a:rPr>
              <a:t>Money-market</a:t>
            </a:r>
            <a:r>
              <a:rPr sz="1600" spc="-6" dirty="0">
                <a:solidFill>
                  <a:schemeClr val="accent4"/>
                </a:solidFill>
                <a:latin typeface="Times New Roman"/>
                <a:cs typeface="Times New Roman"/>
              </a:rPr>
              <a:t> </a:t>
            </a:r>
            <a:r>
              <a:rPr sz="1600" spc="-13" dirty="0">
                <a:solidFill>
                  <a:schemeClr val="accent4"/>
                </a:solidFill>
                <a:latin typeface="Times New Roman"/>
                <a:cs typeface="Times New Roman"/>
              </a:rPr>
              <a:t>funds</a:t>
            </a:r>
            <a:r>
              <a:rPr sz="1600" spc="643" dirty="0">
                <a:solidFill>
                  <a:schemeClr val="accent4"/>
                </a:solidFill>
                <a:latin typeface="Times New Roman"/>
                <a:cs typeface="Times New Roman"/>
              </a:rPr>
              <a:t> </a:t>
            </a:r>
            <a:r>
              <a:rPr sz="1600" spc="-32" dirty="0">
                <a:solidFill>
                  <a:schemeClr val="accent4"/>
                </a:solidFill>
                <a:latin typeface="Times New Roman"/>
                <a:cs typeface="Times New Roman"/>
              </a:rPr>
              <a:t>Repo</a:t>
            </a:r>
            <a:r>
              <a:rPr sz="1600" spc="6" dirty="0">
                <a:solidFill>
                  <a:schemeClr val="accent4"/>
                </a:solidFill>
                <a:latin typeface="Times New Roman"/>
                <a:cs typeface="Times New Roman"/>
              </a:rPr>
              <a:t> </a:t>
            </a:r>
            <a:r>
              <a:rPr sz="1600" dirty="0">
                <a:solidFill>
                  <a:schemeClr val="accent4"/>
                </a:solidFill>
                <a:latin typeface="Times New Roman"/>
                <a:cs typeface="Times New Roman"/>
              </a:rPr>
              <a:t>and</a:t>
            </a:r>
            <a:r>
              <a:rPr sz="1600" spc="6" dirty="0">
                <a:solidFill>
                  <a:schemeClr val="accent4"/>
                </a:solidFill>
                <a:latin typeface="Times New Roman"/>
                <a:cs typeface="Times New Roman"/>
              </a:rPr>
              <a:t> </a:t>
            </a:r>
            <a:r>
              <a:rPr sz="1600" spc="-13" dirty="0">
                <a:solidFill>
                  <a:schemeClr val="accent4"/>
                </a:solidFill>
                <a:latin typeface="Times New Roman"/>
                <a:cs typeface="Times New Roman"/>
              </a:rPr>
              <a:t>Securities</a:t>
            </a:r>
            <a:r>
              <a:rPr sz="1600" spc="643" dirty="0">
                <a:solidFill>
                  <a:schemeClr val="accent4"/>
                </a:solidFill>
                <a:latin typeface="Times New Roman"/>
                <a:cs typeface="Times New Roman"/>
              </a:rPr>
              <a:t> </a:t>
            </a:r>
            <a:r>
              <a:rPr sz="1600" spc="-13" dirty="0">
                <a:solidFill>
                  <a:schemeClr val="accent4"/>
                </a:solidFill>
                <a:latin typeface="Times New Roman"/>
                <a:cs typeface="Times New Roman"/>
              </a:rPr>
              <a:t>lending</a:t>
            </a:r>
            <a:endParaRPr sz="1600" dirty="0">
              <a:solidFill>
                <a:schemeClr val="accent4"/>
              </a:solidFill>
              <a:latin typeface="Times New Roman"/>
              <a:cs typeface="Times New Roman"/>
            </a:endParaRPr>
          </a:p>
        </p:txBody>
      </p:sp>
      <p:sp>
        <p:nvSpPr>
          <p:cNvPr id="70" name="object 70">
            <a:extLst>
              <a:ext uri="{FF2B5EF4-FFF2-40B4-BE49-F238E27FC236}">
                <a16:creationId xmlns:a16="http://schemas.microsoft.com/office/drawing/2014/main" id="{F5DA363D-4A4A-1E9D-F5E0-0E2CCBDCC759}"/>
              </a:ext>
            </a:extLst>
          </p:cNvPr>
          <p:cNvSpPr txBox="1"/>
          <p:nvPr/>
        </p:nvSpPr>
        <p:spPr>
          <a:xfrm>
            <a:off x="3430592" y="1049391"/>
            <a:ext cx="2783595" cy="3777214"/>
          </a:xfrm>
          <a:prstGeom prst="rect">
            <a:avLst/>
          </a:prstGeom>
        </p:spPr>
        <p:txBody>
          <a:bodyPr vert="horz" wrap="square" lIns="0" tIns="19584" rIns="0" bIns="0" rtlCol="0">
            <a:spAutoFit/>
          </a:bodyPr>
          <a:lstStyle/>
          <a:p>
            <a:pPr marL="16321" marR="6528" algn="ctr">
              <a:spcBef>
                <a:spcPts val="2718"/>
              </a:spcBef>
            </a:pPr>
            <a:r>
              <a:rPr sz="1600" b="1" spc="-13" dirty="0">
                <a:solidFill>
                  <a:schemeClr val="accent4"/>
                </a:solidFill>
                <a:latin typeface="Times New Roman"/>
                <a:cs typeface="Times New Roman"/>
              </a:rPr>
              <a:t>Transaction</a:t>
            </a:r>
            <a:r>
              <a:rPr sz="1600" b="1" spc="-38" dirty="0">
                <a:solidFill>
                  <a:schemeClr val="accent4"/>
                </a:solidFill>
                <a:latin typeface="Times New Roman"/>
                <a:cs typeface="Times New Roman"/>
              </a:rPr>
              <a:t> </a:t>
            </a:r>
            <a:r>
              <a:rPr sz="1600" b="1" dirty="0">
                <a:solidFill>
                  <a:schemeClr val="accent4"/>
                </a:solidFill>
                <a:latin typeface="Times New Roman"/>
                <a:cs typeface="Times New Roman"/>
              </a:rPr>
              <a:t>in</a:t>
            </a:r>
            <a:r>
              <a:rPr sz="1600" b="1" spc="-32" dirty="0">
                <a:solidFill>
                  <a:schemeClr val="accent4"/>
                </a:solidFill>
                <a:latin typeface="Times New Roman"/>
                <a:cs typeface="Times New Roman"/>
              </a:rPr>
              <a:t> </a:t>
            </a:r>
            <a:r>
              <a:rPr sz="1600" b="1" spc="-13" dirty="0">
                <a:solidFill>
                  <a:schemeClr val="accent4"/>
                </a:solidFill>
                <a:latin typeface="Times New Roman"/>
                <a:cs typeface="Times New Roman"/>
              </a:rPr>
              <a:t>respect </a:t>
            </a:r>
            <a:r>
              <a:rPr sz="1600" b="1" dirty="0">
                <a:solidFill>
                  <a:schemeClr val="accent4"/>
                </a:solidFill>
                <a:latin typeface="Times New Roman"/>
                <a:cs typeface="Times New Roman"/>
              </a:rPr>
              <a:t>of</a:t>
            </a:r>
            <a:r>
              <a:rPr sz="1600" b="1" spc="-52" dirty="0">
                <a:solidFill>
                  <a:schemeClr val="accent4"/>
                </a:solidFill>
                <a:latin typeface="Times New Roman"/>
                <a:cs typeface="Times New Roman"/>
              </a:rPr>
              <a:t> </a:t>
            </a:r>
            <a:r>
              <a:rPr sz="1600" b="1" spc="-13" dirty="0">
                <a:solidFill>
                  <a:schemeClr val="accent4"/>
                </a:solidFill>
                <a:latin typeface="Times New Roman"/>
                <a:cs typeface="Times New Roman"/>
              </a:rPr>
              <a:t>any</a:t>
            </a:r>
            <a:r>
              <a:rPr sz="1600" b="1" spc="-45" dirty="0">
                <a:solidFill>
                  <a:schemeClr val="accent4"/>
                </a:solidFill>
                <a:latin typeface="Times New Roman"/>
                <a:cs typeface="Times New Roman"/>
              </a:rPr>
              <a:t> </a:t>
            </a:r>
            <a:r>
              <a:rPr sz="1600" b="1" dirty="0">
                <a:solidFill>
                  <a:schemeClr val="accent4"/>
                </a:solidFill>
                <a:latin typeface="Times New Roman"/>
                <a:cs typeface="Times New Roman"/>
              </a:rPr>
              <a:t>of</a:t>
            </a:r>
            <a:r>
              <a:rPr sz="1600" b="1" spc="-52" dirty="0">
                <a:solidFill>
                  <a:schemeClr val="accent4"/>
                </a:solidFill>
                <a:latin typeface="Times New Roman"/>
                <a:cs typeface="Times New Roman"/>
              </a:rPr>
              <a:t> </a:t>
            </a:r>
            <a:r>
              <a:rPr sz="1600" b="1" dirty="0">
                <a:solidFill>
                  <a:schemeClr val="accent4"/>
                </a:solidFill>
                <a:latin typeface="Times New Roman"/>
                <a:cs typeface="Times New Roman"/>
              </a:rPr>
              <a:t>the</a:t>
            </a:r>
            <a:r>
              <a:rPr sz="1600" b="1" spc="-45" dirty="0">
                <a:solidFill>
                  <a:schemeClr val="accent4"/>
                </a:solidFill>
                <a:latin typeface="Times New Roman"/>
                <a:cs typeface="Times New Roman"/>
              </a:rPr>
              <a:t> </a:t>
            </a:r>
            <a:r>
              <a:rPr sz="1600" b="1" spc="-13" dirty="0">
                <a:solidFill>
                  <a:schemeClr val="accent4"/>
                </a:solidFill>
                <a:latin typeface="Times New Roman"/>
                <a:cs typeface="Times New Roman"/>
              </a:rPr>
              <a:t>following contracts</a:t>
            </a:r>
            <a:endParaRPr lang="en-IN" sz="1600" b="1" spc="-13" dirty="0">
              <a:solidFill>
                <a:schemeClr val="accent4"/>
              </a:solidFill>
              <a:latin typeface="Times New Roman"/>
              <a:cs typeface="Times New Roman"/>
            </a:endParaRPr>
          </a:p>
          <a:p>
            <a:pPr marL="302071" marR="6528" indent="-285750" algn="just">
              <a:spcBef>
                <a:spcPts val="123"/>
              </a:spcBef>
              <a:buFont typeface="Arial" panose="020B0604020202020204" pitchFamily="34" charset="0"/>
              <a:buChar char="•"/>
            </a:pPr>
            <a:r>
              <a:rPr lang="en-US" sz="1600" spc="-13" dirty="0">
                <a:solidFill>
                  <a:schemeClr val="accent4"/>
                </a:solidFill>
                <a:latin typeface="Times New Roman"/>
                <a:cs typeface="Times New Roman"/>
              </a:rPr>
              <a:t>Foreign</a:t>
            </a:r>
            <a:r>
              <a:rPr lang="en-US" sz="1600" dirty="0">
                <a:solidFill>
                  <a:schemeClr val="accent4"/>
                </a:solidFill>
                <a:latin typeface="Times New Roman"/>
                <a:cs typeface="Times New Roman"/>
              </a:rPr>
              <a:t> </a:t>
            </a:r>
            <a:r>
              <a:rPr lang="en-US" sz="1600" spc="-13" dirty="0">
                <a:solidFill>
                  <a:schemeClr val="accent4"/>
                </a:solidFill>
                <a:latin typeface="Times New Roman"/>
                <a:cs typeface="Times New Roman"/>
              </a:rPr>
              <a:t>exchange</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contracts</a:t>
            </a:r>
            <a:r>
              <a:rPr lang="en-US" sz="1600" spc="77" dirty="0">
                <a:solidFill>
                  <a:schemeClr val="accent4"/>
                </a:solidFill>
                <a:latin typeface="Times New Roman"/>
                <a:cs typeface="Times New Roman"/>
              </a:rPr>
              <a:t> </a:t>
            </a:r>
            <a:r>
              <a:rPr lang="en-US" sz="1600" spc="-13" dirty="0">
                <a:solidFill>
                  <a:schemeClr val="accent4"/>
                </a:solidFill>
                <a:latin typeface="Times New Roman"/>
                <a:cs typeface="Times New Roman"/>
              </a:rPr>
              <a:t>including</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hedging</a:t>
            </a:r>
            <a:r>
              <a:rPr lang="en-US" sz="1600" spc="-19" dirty="0">
                <a:solidFill>
                  <a:schemeClr val="accent4"/>
                </a:solidFill>
                <a:latin typeface="Times New Roman"/>
                <a:cs typeface="Times New Roman"/>
              </a:rPr>
              <a:t> </a:t>
            </a:r>
            <a:r>
              <a:rPr lang="en-US" sz="1600" spc="-13" dirty="0">
                <a:solidFill>
                  <a:schemeClr val="accent4"/>
                </a:solidFill>
                <a:latin typeface="Times New Roman"/>
                <a:cs typeface="Times New Roman"/>
              </a:rPr>
              <a:t>for commodities</a:t>
            </a:r>
            <a:endParaRPr lang="en-US" sz="1600" spc="643" dirty="0">
              <a:solidFill>
                <a:schemeClr val="accent4"/>
              </a:solidFill>
              <a:latin typeface="Times New Roman"/>
              <a:cs typeface="Times New Roman"/>
            </a:endParaRPr>
          </a:p>
          <a:p>
            <a:pPr marL="302071" marR="6528" indent="-285750" algn="just">
              <a:spcBef>
                <a:spcPts val="123"/>
              </a:spcBef>
              <a:buFont typeface="Arial" panose="020B0604020202020204" pitchFamily="34" charset="0"/>
              <a:buChar char="•"/>
            </a:pPr>
            <a:r>
              <a:rPr lang="en-US" sz="1600" dirty="0">
                <a:solidFill>
                  <a:schemeClr val="accent4"/>
                </a:solidFill>
                <a:latin typeface="Times New Roman"/>
                <a:cs typeface="Times New Roman"/>
              </a:rPr>
              <a:t>Commodity</a:t>
            </a:r>
            <a:r>
              <a:rPr lang="en-US" sz="1600" spc="-58" dirty="0">
                <a:solidFill>
                  <a:schemeClr val="accent4"/>
                </a:solidFill>
                <a:latin typeface="Times New Roman"/>
                <a:cs typeface="Times New Roman"/>
              </a:rPr>
              <a:t> </a:t>
            </a:r>
            <a:r>
              <a:rPr lang="en-US" sz="1600" spc="-13" dirty="0">
                <a:solidFill>
                  <a:schemeClr val="accent4"/>
                </a:solidFill>
                <a:latin typeface="Times New Roman"/>
                <a:cs typeface="Times New Roman"/>
              </a:rPr>
              <a:t>derivatives</a:t>
            </a:r>
            <a:r>
              <a:rPr lang="en-US" sz="1600" spc="643" dirty="0">
                <a:solidFill>
                  <a:schemeClr val="accent4"/>
                </a:solidFill>
                <a:latin typeface="Times New Roman"/>
                <a:cs typeface="Times New Roman"/>
              </a:rPr>
              <a:t> </a:t>
            </a:r>
          </a:p>
          <a:p>
            <a:pPr marL="302071" marR="6528" indent="-285750" algn="just">
              <a:spcBef>
                <a:spcPts val="123"/>
              </a:spcBef>
              <a:buFont typeface="Arial" panose="020B0604020202020204" pitchFamily="34" charset="0"/>
              <a:buChar char="•"/>
            </a:pPr>
            <a:r>
              <a:rPr lang="en-US" sz="1600" dirty="0">
                <a:solidFill>
                  <a:schemeClr val="accent4"/>
                </a:solidFill>
                <a:latin typeface="Times New Roman"/>
                <a:cs typeface="Times New Roman"/>
              </a:rPr>
              <a:t>Forward</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or</a:t>
            </a:r>
            <a:r>
              <a:rPr lang="en-US" sz="1600" spc="-13" dirty="0">
                <a:solidFill>
                  <a:schemeClr val="accent4"/>
                </a:solidFill>
                <a:latin typeface="Times New Roman"/>
                <a:cs typeface="Times New Roman"/>
              </a:rPr>
              <a:t> futures</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contracts</a:t>
            </a:r>
            <a:r>
              <a:rPr lang="en-US" sz="1600" spc="77" dirty="0">
                <a:solidFill>
                  <a:schemeClr val="accent4"/>
                </a:solidFill>
                <a:latin typeface="Times New Roman"/>
                <a:cs typeface="Times New Roman"/>
              </a:rPr>
              <a:t> </a:t>
            </a:r>
            <a:r>
              <a:rPr lang="en-US" sz="1600" spc="-13" dirty="0">
                <a:solidFill>
                  <a:schemeClr val="accent4"/>
                </a:solidFill>
                <a:latin typeface="Times New Roman"/>
                <a:cs typeface="Times New Roman"/>
              </a:rPr>
              <a:t>including</a:t>
            </a:r>
            <a:endParaRPr lang="en-US" sz="1600" spc="643" dirty="0">
              <a:solidFill>
                <a:schemeClr val="accent4"/>
              </a:solidFill>
              <a:latin typeface="Times New Roman"/>
              <a:cs typeface="Times New Roman"/>
            </a:endParaRPr>
          </a:p>
          <a:p>
            <a:pPr marL="302071" marR="6528" indent="-285750" algn="just">
              <a:spcBef>
                <a:spcPts val="123"/>
              </a:spcBef>
              <a:buFont typeface="Arial" panose="020B0604020202020204" pitchFamily="34" charset="0"/>
              <a:buChar char="•"/>
            </a:pPr>
            <a:r>
              <a:rPr lang="en-US" sz="1600" dirty="0">
                <a:solidFill>
                  <a:schemeClr val="accent4"/>
                </a:solidFill>
                <a:latin typeface="Times New Roman"/>
                <a:cs typeface="Times New Roman"/>
              </a:rPr>
              <a:t>Purchase</a:t>
            </a:r>
            <a:r>
              <a:rPr lang="en-US" sz="1600" spc="-32" dirty="0">
                <a:solidFill>
                  <a:schemeClr val="accent4"/>
                </a:solidFill>
                <a:latin typeface="Times New Roman"/>
                <a:cs typeface="Times New Roman"/>
              </a:rPr>
              <a:t> </a:t>
            </a:r>
            <a:r>
              <a:rPr lang="en-US" sz="1600" spc="-25" dirty="0">
                <a:solidFill>
                  <a:schemeClr val="accent4"/>
                </a:solidFill>
                <a:latin typeface="Times New Roman"/>
                <a:cs typeface="Times New Roman"/>
              </a:rPr>
              <a:t>of</a:t>
            </a:r>
            <a:r>
              <a:rPr lang="en-US" sz="1600" spc="-32" dirty="0">
                <a:solidFill>
                  <a:schemeClr val="accent4"/>
                </a:solidFill>
                <a:latin typeface="Times New Roman"/>
                <a:cs typeface="Times New Roman"/>
              </a:rPr>
              <a:t> </a:t>
            </a:r>
            <a:r>
              <a:rPr lang="en-US" sz="1600" spc="-13" dirty="0">
                <a:solidFill>
                  <a:schemeClr val="accent4"/>
                </a:solidFill>
                <a:latin typeface="Times New Roman"/>
                <a:cs typeface="Times New Roman"/>
              </a:rPr>
              <a:t>credit</a:t>
            </a:r>
            <a:r>
              <a:rPr lang="en-US" sz="1600" spc="643" dirty="0">
                <a:solidFill>
                  <a:schemeClr val="accent4"/>
                </a:solidFill>
                <a:latin typeface="Times New Roman"/>
                <a:cs typeface="Times New Roman"/>
              </a:rPr>
              <a:t> </a:t>
            </a:r>
            <a:r>
              <a:rPr lang="en-US" sz="1600" spc="13" dirty="0">
                <a:solidFill>
                  <a:schemeClr val="accent4"/>
                </a:solidFill>
                <a:latin typeface="Times New Roman"/>
                <a:cs typeface="Times New Roman"/>
              </a:rPr>
              <a:t>enhancements</a:t>
            </a:r>
            <a:r>
              <a:rPr lang="en-US" sz="1600" spc="6" dirty="0">
                <a:solidFill>
                  <a:schemeClr val="accent4"/>
                </a:solidFill>
                <a:latin typeface="Times New Roman"/>
                <a:cs typeface="Times New Roman"/>
              </a:rPr>
              <a:t> </a:t>
            </a:r>
            <a:r>
              <a:rPr lang="en-US" sz="1600" spc="-32" dirty="0">
                <a:solidFill>
                  <a:schemeClr val="accent4"/>
                </a:solidFill>
                <a:latin typeface="Times New Roman"/>
                <a:cs typeface="Times New Roman"/>
              </a:rPr>
              <a:t>or</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derivatives</a:t>
            </a:r>
            <a:r>
              <a:rPr lang="en-US" sz="1600" spc="-6" dirty="0">
                <a:solidFill>
                  <a:schemeClr val="accent4"/>
                </a:solidFill>
                <a:latin typeface="Times New Roman"/>
                <a:cs typeface="Times New Roman"/>
              </a:rPr>
              <a:t> </a:t>
            </a:r>
            <a:r>
              <a:rPr lang="en-US" sz="1600" dirty="0">
                <a:solidFill>
                  <a:schemeClr val="accent4"/>
                </a:solidFill>
                <a:latin typeface="Times New Roman"/>
                <a:cs typeface="Times New Roman"/>
              </a:rPr>
              <a:t>with the </a:t>
            </a:r>
            <a:r>
              <a:rPr lang="en-US" sz="1600" spc="-13" dirty="0">
                <a:solidFill>
                  <a:schemeClr val="accent4"/>
                </a:solidFill>
                <a:latin typeface="Times New Roman"/>
                <a:cs typeface="Times New Roman"/>
              </a:rPr>
              <a:t>intent</a:t>
            </a:r>
            <a:r>
              <a:rPr lang="en-US" sz="1600" spc="643" dirty="0">
                <a:solidFill>
                  <a:schemeClr val="accent4"/>
                </a:solidFill>
                <a:latin typeface="Times New Roman"/>
                <a:cs typeface="Times New Roman"/>
              </a:rPr>
              <a:t> </a:t>
            </a:r>
            <a:r>
              <a:rPr lang="en-US" sz="1600" spc="-25" dirty="0">
                <a:solidFill>
                  <a:schemeClr val="accent4"/>
                </a:solidFill>
                <a:latin typeface="Times New Roman"/>
                <a:cs typeface="Times New Roman"/>
              </a:rPr>
              <a:t>of</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reducing</a:t>
            </a:r>
            <a:r>
              <a:rPr lang="en-US" sz="1600" spc="-13" dirty="0">
                <a:solidFill>
                  <a:schemeClr val="accent4"/>
                </a:solidFill>
                <a:latin typeface="Times New Roman"/>
                <a:cs typeface="Times New Roman"/>
              </a:rPr>
              <a:t> </a:t>
            </a:r>
            <a:r>
              <a:rPr lang="en-US" sz="1600" dirty="0">
                <a:solidFill>
                  <a:schemeClr val="accent4"/>
                </a:solidFill>
                <a:latin typeface="Times New Roman"/>
                <a:cs typeface="Times New Roman"/>
              </a:rPr>
              <a:t>credit</a:t>
            </a:r>
            <a:r>
              <a:rPr lang="en-US" sz="1600" spc="-13" dirty="0">
                <a:solidFill>
                  <a:schemeClr val="accent4"/>
                </a:solidFill>
                <a:latin typeface="Times New Roman"/>
                <a:cs typeface="Times New Roman"/>
              </a:rPr>
              <a:t> </a:t>
            </a:r>
            <a:r>
              <a:rPr lang="en-US" sz="1600" spc="-25" dirty="0">
                <a:solidFill>
                  <a:schemeClr val="accent4"/>
                </a:solidFill>
                <a:latin typeface="Times New Roman"/>
                <a:cs typeface="Times New Roman"/>
              </a:rPr>
              <a:t>risk</a:t>
            </a:r>
            <a:endParaRPr lang="en-US" sz="1600" spc="643" dirty="0">
              <a:solidFill>
                <a:schemeClr val="accent4"/>
              </a:solidFill>
              <a:latin typeface="Times New Roman"/>
              <a:cs typeface="Times New Roman"/>
            </a:endParaRPr>
          </a:p>
          <a:p>
            <a:pPr marL="302071" marR="6528" indent="-285750" algn="just">
              <a:spcBef>
                <a:spcPts val="123"/>
              </a:spcBef>
              <a:buFont typeface="Arial" panose="020B0604020202020204" pitchFamily="34" charset="0"/>
              <a:buChar char="•"/>
            </a:pPr>
            <a:r>
              <a:rPr lang="en-US" sz="1600" dirty="0">
                <a:solidFill>
                  <a:schemeClr val="accent4"/>
                </a:solidFill>
                <a:latin typeface="Times New Roman"/>
                <a:cs typeface="Times New Roman"/>
              </a:rPr>
              <a:t>Swap</a:t>
            </a:r>
            <a:r>
              <a:rPr lang="en-US" sz="1600" spc="-58" dirty="0">
                <a:solidFill>
                  <a:schemeClr val="accent4"/>
                </a:solidFill>
                <a:latin typeface="Times New Roman"/>
                <a:cs typeface="Times New Roman"/>
              </a:rPr>
              <a:t> </a:t>
            </a:r>
            <a:r>
              <a:rPr lang="en-US" sz="1600" spc="-13" dirty="0">
                <a:solidFill>
                  <a:schemeClr val="accent4"/>
                </a:solidFill>
                <a:latin typeface="Times New Roman"/>
                <a:cs typeface="Times New Roman"/>
              </a:rPr>
              <a:t>Contracts</a:t>
            </a:r>
            <a:endParaRPr lang="en-US" sz="1600" dirty="0">
              <a:solidFill>
                <a:schemeClr val="accent4"/>
              </a:solidFill>
              <a:latin typeface="Times New Roman"/>
              <a:cs typeface="Times New Roman"/>
            </a:endParaRPr>
          </a:p>
          <a:p>
            <a:pPr marL="302071" marR="159951" indent="-285750" algn="just">
              <a:buFont typeface="Arial" panose="020B0604020202020204" pitchFamily="34" charset="0"/>
              <a:buChar char="•"/>
            </a:pPr>
            <a:r>
              <a:rPr lang="en-US" sz="1600" dirty="0">
                <a:solidFill>
                  <a:schemeClr val="accent4"/>
                </a:solidFill>
                <a:latin typeface="Times New Roman"/>
                <a:cs typeface="Times New Roman"/>
              </a:rPr>
              <a:t>Options </a:t>
            </a:r>
            <a:r>
              <a:rPr lang="en-US" sz="1600" spc="-13" dirty="0">
                <a:solidFill>
                  <a:schemeClr val="accent4"/>
                </a:solidFill>
                <a:latin typeface="Times New Roman"/>
                <a:cs typeface="Times New Roman"/>
              </a:rPr>
              <a:t>Contracts</a:t>
            </a:r>
            <a:r>
              <a:rPr lang="en-US" sz="1600" spc="643" dirty="0">
                <a:solidFill>
                  <a:schemeClr val="accent4"/>
                </a:solidFill>
                <a:latin typeface="Times New Roman"/>
                <a:cs typeface="Times New Roman"/>
              </a:rPr>
              <a:t> </a:t>
            </a:r>
          </a:p>
          <a:p>
            <a:pPr marL="302071" marR="159951" indent="-285750" algn="just">
              <a:buFont typeface="Arial" panose="020B0604020202020204" pitchFamily="34" charset="0"/>
              <a:buChar char="•"/>
            </a:pPr>
            <a:r>
              <a:rPr lang="en-US" sz="1600" dirty="0">
                <a:solidFill>
                  <a:schemeClr val="accent4"/>
                </a:solidFill>
                <a:latin typeface="Times New Roman"/>
                <a:cs typeface="Times New Roman"/>
              </a:rPr>
              <a:t>Commodities</a:t>
            </a:r>
            <a:r>
              <a:rPr lang="en-US" sz="1600" spc="-6" dirty="0">
                <a:solidFill>
                  <a:schemeClr val="accent4"/>
                </a:solidFill>
                <a:latin typeface="Times New Roman"/>
                <a:cs typeface="Times New Roman"/>
              </a:rPr>
              <a:t> </a:t>
            </a:r>
            <a:r>
              <a:rPr lang="en-US" sz="1600" spc="-13" dirty="0">
                <a:solidFill>
                  <a:schemeClr val="accent4"/>
                </a:solidFill>
                <a:latin typeface="Times New Roman"/>
                <a:cs typeface="Times New Roman"/>
              </a:rPr>
              <a:t>contracts</a:t>
            </a:r>
            <a:endParaRPr lang="en-US" sz="1600" dirty="0">
              <a:solidFill>
                <a:schemeClr val="accent4"/>
              </a:solidFill>
              <a:latin typeface="Times New Roman"/>
              <a:cs typeface="Times New Roman"/>
            </a:endParaRPr>
          </a:p>
        </p:txBody>
      </p:sp>
      <p:sp>
        <p:nvSpPr>
          <p:cNvPr id="71" name="object 71">
            <a:extLst>
              <a:ext uri="{FF2B5EF4-FFF2-40B4-BE49-F238E27FC236}">
                <a16:creationId xmlns:a16="http://schemas.microsoft.com/office/drawing/2014/main" id="{2FB0F95E-ACC1-E84B-898C-5CE513149CA2}"/>
              </a:ext>
            </a:extLst>
          </p:cNvPr>
          <p:cNvSpPr txBox="1"/>
          <p:nvPr/>
        </p:nvSpPr>
        <p:spPr>
          <a:xfrm>
            <a:off x="6463040" y="1049391"/>
            <a:ext cx="2643638" cy="2741033"/>
          </a:xfrm>
          <a:prstGeom prst="rect">
            <a:avLst/>
          </a:prstGeom>
        </p:spPr>
        <p:txBody>
          <a:bodyPr vert="horz" wrap="square" lIns="0" tIns="19584" rIns="0" bIns="0" rtlCol="0">
            <a:spAutoFit/>
          </a:bodyPr>
          <a:lstStyle/>
          <a:p>
            <a:pPr marL="16321" marR="6528" algn="ctr">
              <a:spcBef>
                <a:spcPts val="2588"/>
              </a:spcBef>
            </a:pPr>
            <a:r>
              <a:rPr sz="1600" b="1" spc="-25" dirty="0">
                <a:solidFill>
                  <a:schemeClr val="accent4"/>
                </a:solidFill>
                <a:latin typeface="Times New Roman"/>
                <a:cs typeface="Times New Roman"/>
              </a:rPr>
              <a:t>Working</a:t>
            </a:r>
            <a:r>
              <a:rPr sz="1600" b="1" spc="6" dirty="0">
                <a:solidFill>
                  <a:schemeClr val="accent4"/>
                </a:solidFill>
                <a:latin typeface="Times New Roman"/>
                <a:cs typeface="Times New Roman"/>
              </a:rPr>
              <a:t> </a:t>
            </a:r>
            <a:r>
              <a:rPr sz="1600" b="1" spc="-25" dirty="0">
                <a:solidFill>
                  <a:schemeClr val="accent4"/>
                </a:solidFill>
                <a:latin typeface="Times New Roman"/>
                <a:cs typeface="Times New Roman"/>
              </a:rPr>
              <a:t>Capital </a:t>
            </a:r>
            <a:r>
              <a:rPr sz="1600" b="1" spc="-13" dirty="0">
                <a:solidFill>
                  <a:schemeClr val="accent4"/>
                </a:solidFill>
                <a:latin typeface="Times New Roman"/>
                <a:cs typeface="Times New Roman"/>
              </a:rPr>
              <a:t>management</a:t>
            </a:r>
            <a:endParaRPr lang="en-IN" sz="1600" b="1" spc="-13" dirty="0">
              <a:solidFill>
                <a:schemeClr val="accent4"/>
              </a:solidFill>
              <a:latin typeface="Times New Roman"/>
              <a:cs typeface="Times New Roman"/>
            </a:endParaRPr>
          </a:p>
          <a:p>
            <a:pPr marL="302071" marR="128940" indent="-285750" algn="just">
              <a:spcBef>
                <a:spcPts val="123"/>
              </a:spcBef>
              <a:buFont typeface="Arial" panose="020B0604020202020204" pitchFamily="34" charset="0"/>
              <a:buChar char="•"/>
            </a:pPr>
            <a:r>
              <a:rPr lang="en-US" sz="1600" dirty="0">
                <a:solidFill>
                  <a:schemeClr val="accent4"/>
                </a:solidFill>
                <a:latin typeface="Times New Roman"/>
                <a:cs typeface="Times New Roman"/>
              </a:rPr>
              <a:t>Factoring</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and</a:t>
            </a:r>
            <a:r>
              <a:rPr lang="en-US" sz="1600" spc="-13" dirty="0">
                <a:solidFill>
                  <a:schemeClr val="accent4"/>
                </a:solidFill>
                <a:latin typeface="Times New Roman"/>
                <a:cs typeface="Times New Roman"/>
              </a:rPr>
              <a:t> forfaiting</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activities</a:t>
            </a:r>
            <a:r>
              <a:rPr lang="en-US" sz="1600" spc="-38" dirty="0">
                <a:solidFill>
                  <a:schemeClr val="accent4"/>
                </a:solidFill>
                <a:latin typeface="Times New Roman"/>
                <a:cs typeface="Times New Roman"/>
              </a:rPr>
              <a:t> </a:t>
            </a:r>
            <a:r>
              <a:rPr lang="en-US" sz="1600" spc="-13" dirty="0">
                <a:solidFill>
                  <a:schemeClr val="accent4"/>
                </a:solidFill>
                <a:latin typeface="Times New Roman"/>
                <a:cs typeface="Times New Roman"/>
              </a:rPr>
              <a:t>for</a:t>
            </a:r>
            <a:r>
              <a:rPr lang="en-US" sz="1600" spc="-32" dirty="0">
                <a:solidFill>
                  <a:schemeClr val="accent4"/>
                </a:solidFill>
                <a:latin typeface="Times New Roman"/>
                <a:cs typeface="Times New Roman"/>
              </a:rPr>
              <a:t> </a:t>
            </a:r>
            <a:r>
              <a:rPr lang="en-US" sz="1600" dirty="0">
                <a:solidFill>
                  <a:schemeClr val="accent4"/>
                </a:solidFill>
                <a:latin typeface="Times New Roman"/>
                <a:cs typeface="Times New Roman"/>
              </a:rPr>
              <a:t>its</a:t>
            </a:r>
            <a:r>
              <a:rPr lang="en-US" sz="1600" spc="-32" dirty="0">
                <a:solidFill>
                  <a:schemeClr val="accent4"/>
                </a:solidFill>
                <a:latin typeface="Times New Roman"/>
                <a:cs typeface="Times New Roman"/>
              </a:rPr>
              <a:t> </a:t>
            </a:r>
            <a:r>
              <a:rPr lang="en-US" sz="1600" spc="-13" dirty="0">
                <a:solidFill>
                  <a:schemeClr val="accent4"/>
                </a:solidFill>
                <a:latin typeface="Times New Roman"/>
                <a:cs typeface="Times New Roman"/>
              </a:rPr>
              <a:t>group</a:t>
            </a:r>
            <a:r>
              <a:rPr lang="en-US" sz="1600" spc="643" dirty="0">
                <a:solidFill>
                  <a:schemeClr val="accent4"/>
                </a:solidFill>
                <a:latin typeface="Times New Roman"/>
                <a:cs typeface="Times New Roman"/>
              </a:rPr>
              <a:t> </a:t>
            </a:r>
            <a:r>
              <a:rPr lang="en-US" sz="1600" spc="-13" dirty="0">
                <a:solidFill>
                  <a:schemeClr val="accent4"/>
                </a:solidFill>
                <a:latin typeface="Times New Roman"/>
                <a:cs typeface="Times New Roman"/>
              </a:rPr>
              <a:t>entities</a:t>
            </a:r>
            <a:endParaRPr lang="en-US" sz="1600" dirty="0">
              <a:solidFill>
                <a:schemeClr val="accent4"/>
              </a:solidFill>
              <a:latin typeface="Times New Roman"/>
              <a:cs typeface="Times New Roman"/>
            </a:endParaRPr>
          </a:p>
          <a:p>
            <a:pPr marL="302071" marR="6528" indent="-285750" algn="just">
              <a:buFont typeface="Arial" panose="020B0604020202020204" pitchFamily="34" charset="0"/>
              <a:buChar char="•"/>
            </a:pPr>
            <a:r>
              <a:rPr lang="en-US" sz="1600" spc="-13" dirty="0">
                <a:solidFill>
                  <a:schemeClr val="accent4"/>
                </a:solidFill>
                <a:latin typeface="Times New Roman"/>
                <a:cs typeface="Times New Roman"/>
              </a:rPr>
              <a:t>Borrowing</a:t>
            </a:r>
            <a:r>
              <a:rPr lang="en-US" sz="1600" spc="13" dirty="0">
                <a:solidFill>
                  <a:schemeClr val="accent4"/>
                </a:solidFill>
                <a:latin typeface="Times New Roman"/>
                <a:cs typeface="Times New Roman"/>
              </a:rPr>
              <a:t> </a:t>
            </a:r>
            <a:r>
              <a:rPr lang="en-US" sz="1600" spc="-32" dirty="0">
                <a:solidFill>
                  <a:schemeClr val="accent4"/>
                </a:solidFill>
                <a:latin typeface="Times New Roman"/>
                <a:cs typeface="Times New Roman"/>
              </a:rPr>
              <a:t>by</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collateralizing</a:t>
            </a:r>
            <a:r>
              <a:rPr lang="en-US" sz="1600" spc="-58" dirty="0">
                <a:solidFill>
                  <a:schemeClr val="accent4"/>
                </a:solidFill>
                <a:latin typeface="Times New Roman"/>
                <a:cs typeface="Times New Roman"/>
              </a:rPr>
              <a:t> </a:t>
            </a:r>
            <a:r>
              <a:rPr lang="en-US" sz="1600" spc="-13" dirty="0">
                <a:solidFill>
                  <a:schemeClr val="accent4"/>
                </a:solidFill>
                <a:latin typeface="Times New Roman"/>
                <a:cs typeface="Times New Roman"/>
              </a:rPr>
              <a:t>inventory</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held</a:t>
            </a:r>
            <a:r>
              <a:rPr lang="en-US" sz="1600" spc="-19" dirty="0">
                <a:solidFill>
                  <a:schemeClr val="accent4"/>
                </a:solidFill>
                <a:latin typeface="Times New Roman"/>
                <a:cs typeface="Times New Roman"/>
              </a:rPr>
              <a:t> </a:t>
            </a:r>
            <a:r>
              <a:rPr lang="en-US" sz="1600" spc="-13" dirty="0">
                <a:solidFill>
                  <a:schemeClr val="accent4"/>
                </a:solidFill>
                <a:latin typeface="Times New Roman"/>
                <a:cs typeface="Times New Roman"/>
              </a:rPr>
              <a:t>by </a:t>
            </a:r>
            <a:r>
              <a:rPr lang="en-US" sz="1600" dirty="0">
                <a:solidFill>
                  <a:schemeClr val="accent4"/>
                </a:solidFill>
                <a:latin typeface="Times New Roman"/>
                <a:cs typeface="Times New Roman"/>
              </a:rPr>
              <a:t>its</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group</a:t>
            </a:r>
            <a:r>
              <a:rPr lang="en-US" sz="1600" spc="-13" dirty="0">
                <a:solidFill>
                  <a:schemeClr val="accent4"/>
                </a:solidFill>
                <a:latin typeface="Times New Roman"/>
                <a:cs typeface="Times New Roman"/>
              </a:rPr>
              <a:t> entities</a:t>
            </a:r>
            <a:r>
              <a:rPr lang="en-US" sz="1600" spc="643" dirty="0">
                <a:solidFill>
                  <a:schemeClr val="accent4"/>
                </a:solidFill>
                <a:latin typeface="Times New Roman"/>
                <a:cs typeface="Times New Roman"/>
              </a:rPr>
              <a:t> </a:t>
            </a:r>
          </a:p>
          <a:p>
            <a:pPr marL="302071" marR="6528" indent="-285750" algn="just">
              <a:buFont typeface="Arial" panose="020B0604020202020204" pitchFamily="34" charset="0"/>
              <a:buChar char="•"/>
            </a:pPr>
            <a:r>
              <a:rPr lang="en-US" sz="1600" spc="-25" dirty="0">
                <a:solidFill>
                  <a:schemeClr val="accent4"/>
                </a:solidFill>
                <a:latin typeface="Times New Roman"/>
                <a:cs typeface="Times New Roman"/>
              </a:rPr>
              <a:t>Advances</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and</a:t>
            </a:r>
            <a:r>
              <a:rPr lang="en-US" sz="1600" spc="32" dirty="0">
                <a:solidFill>
                  <a:schemeClr val="accent4"/>
                </a:solidFill>
                <a:latin typeface="Times New Roman"/>
                <a:cs typeface="Times New Roman"/>
              </a:rPr>
              <a:t> </a:t>
            </a:r>
            <a:r>
              <a:rPr lang="en-US" sz="1600" spc="-13" dirty="0">
                <a:solidFill>
                  <a:schemeClr val="accent4"/>
                </a:solidFill>
                <a:latin typeface="Times New Roman"/>
                <a:cs typeface="Times New Roman"/>
              </a:rPr>
              <a:t>structured</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credit</a:t>
            </a:r>
            <a:r>
              <a:rPr lang="en-US" sz="1600" spc="-6" dirty="0">
                <a:solidFill>
                  <a:schemeClr val="accent4"/>
                </a:solidFill>
                <a:latin typeface="Times New Roman"/>
                <a:cs typeface="Times New Roman"/>
              </a:rPr>
              <a:t> </a:t>
            </a:r>
            <a:r>
              <a:rPr lang="en-US" sz="1600" spc="-13" dirty="0">
                <a:solidFill>
                  <a:schemeClr val="accent4"/>
                </a:solidFill>
                <a:latin typeface="Times New Roman"/>
                <a:cs typeface="Times New Roman"/>
              </a:rPr>
              <a:t>facilities</a:t>
            </a:r>
            <a:r>
              <a:rPr lang="en-US" sz="1600" spc="-6" dirty="0">
                <a:solidFill>
                  <a:schemeClr val="accent4"/>
                </a:solidFill>
                <a:latin typeface="Times New Roman"/>
                <a:cs typeface="Times New Roman"/>
              </a:rPr>
              <a:t> </a:t>
            </a:r>
            <a:r>
              <a:rPr lang="en-US" sz="1600" spc="-13" dirty="0">
                <a:solidFill>
                  <a:schemeClr val="accent4"/>
                </a:solidFill>
                <a:latin typeface="Times New Roman"/>
                <a:cs typeface="Times New Roman"/>
              </a:rPr>
              <a:t>against</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future</a:t>
            </a:r>
            <a:r>
              <a:rPr lang="en-US" sz="1600" spc="6" dirty="0">
                <a:solidFill>
                  <a:schemeClr val="accent4"/>
                </a:solidFill>
                <a:latin typeface="Times New Roman"/>
                <a:cs typeface="Times New Roman"/>
              </a:rPr>
              <a:t> </a:t>
            </a:r>
            <a:r>
              <a:rPr lang="en-US" sz="1600" dirty="0">
                <a:solidFill>
                  <a:schemeClr val="accent4"/>
                </a:solidFill>
                <a:latin typeface="Times New Roman"/>
                <a:cs typeface="Times New Roman"/>
              </a:rPr>
              <a:t>sales/</a:t>
            </a:r>
            <a:r>
              <a:rPr lang="en-US" sz="1600" spc="13" dirty="0">
                <a:solidFill>
                  <a:schemeClr val="accent4"/>
                </a:solidFill>
                <a:latin typeface="Times New Roman"/>
                <a:cs typeface="Times New Roman"/>
              </a:rPr>
              <a:t> </a:t>
            </a:r>
            <a:r>
              <a:rPr lang="en-US" sz="1600" dirty="0">
                <a:solidFill>
                  <a:schemeClr val="accent4"/>
                </a:solidFill>
                <a:latin typeface="Times New Roman"/>
                <a:cs typeface="Times New Roman"/>
              </a:rPr>
              <a:t>exports</a:t>
            </a:r>
            <a:r>
              <a:rPr lang="en-US" sz="1600" spc="6" dirty="0">
                <a:solidFill>
                  <a:schemeClr val="accent4"/>
                </a:solidFill>
                <a:latin typeface="Times New Roman"/>
                <a:cs typeface="Times New Roman"/>
              </a:rPr>
              <a:t> </a:t>
            </a:r>
            <a:r>
              <a:rPr lang="en-US" sz="1600" spc="-13" dirty="0">
                <a:solidFill>
                  <a:schemeClr val="accent4"/>
                </a:solidFill>
                <a:latin typeface="Times New Roman"/>
                <a:cs typeface="Times New Roman"/>
              </a:rPr>
              <a:t>by</a:t>
            </a:r>
            <a:r>
              <a:rPr lang="en-US" sz="1600" spc="13" dirty="0">
                <a:solidFill>
                  <a:schemeClr val="accent4"/>
                </a:solidFill>
                <a:latin typeface="Times New Roman"/>
                <a:cs typeface="Times New Roman"/>
              </a:rPr>
              <a:t> </a:t>
            </a:r>
            <a:r>
              <a:rPr lang="en-US" sz="1600" spc="-32" dirty="0">
                <a:solidFill>
                  <a:schemeClr val="accent4"/>
                </a:solidFill>
                <a:latin typeface="Times New Roman"/>
                <a:cs typeface="Times New Roman"/>
              </a:rPr>
              <a:t>its</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group</a:t>
            </a:r>
            <a:r>
              <a:rPr lang="en-US" sz="1600" spc="6" dirty="0">
                <a:solidFill>
                  <a:schemeClr val="accent4"/>
                </a:solidFill>
                <a:latin typeface="Times New Roman"/>
                <a:cs typeface="Times New Roman"/>
              </a:rPr>
              <a:t> </a:t>
            </a:r>
            <a:r>
              <a:rPr lang="en-US" sz="1600" spc="-13" dirty="0">
                <a:solidFill>
                  <a:schemeClr val="accent4"/>
                </a:solidFill>
                <a:latin typeface="Times New Roman"/>
                <a:cs typeface="Times New Roman"/>
              </a:rPr>
              <a:t>entities.</a:t>
            </a:r>
            <a:endParaRPr lang="en-US" sz="1600" dirty="0">
              <a:solidFill>
                <a:schemeClr val="accent4"/>
              </a:solidFill>
              <a:latin typeface="Times New Roman"/>
              <a:cs typeface="Times New Roman"/>
            </a:endParaRPr>
          </a:p>
        </p:txBody>
      </p:sp>
      <p:sp>
        <p:nvSpPr>
          <p:cNvPr id="72" name="object 72">
            <a:extLst>
              <a:ext uri="{FF2B5EF4-FFF2-40B4-BE49-F238E27FC236}">
                <a16:creationId xmlns:a16="http://schemas.microsoft.com/office/drawing/2014/main" id="{529DAF6D-F336-94C2-D6B7-5ACFB3F0AD51}"/>
              </a:ext>
            </a:extLst>
          </p:cNvPr>
          <p:cNvSpPr txBox="1"/>
          <p:nvPr/>
        </p:nvSpPr>
        <p:spPr>
          <a:xfrm>
            <a:off x="9218645" y="1049391"/>
            <a:ext cx="2435290" cy="4503054"/>
          </a:xfrm>
          <a:prstGeom prst="rect">
            <a:avLst/>
          </a:prstGeom>
        </p:spPr>
        <p:txBody>
          <a:bodyPr vert="horz" wrap="square" lIns="0" tIns="19584" rIns="0" bIns="0" rtlCol="0">
            <a:spAutoFit/>
          </a:bodyPr>
          <a:lstStyle/>
          <a:p>
            <a:pPr marL="16321" marR="6528" algn="ctr">
              <a:spcBef>
                <a:spcPts val="2588"/>
              </a:spcBef>
            </a:pPr>
            <a:r>
              <a:rPr sz="1600" b="1" spc="-32" dirty="0">
                <a:solidFill>
                  <a:schemeClr val="accent4"/>
                </a:solidFill>
                <a:latin typeface="Times New Roman"/>
                <a:cs typeface="Times New Roman"/>
              </a:rPr>
              <a:t>Other</a:t>
            </a:r>
            <a:r>
              <a:rPr sz="1600" b="1" spc="-19" dirty="0">
                <a:solidFill>
                  <a:schemeClr val="accent4"/>
                </a:solidFill>
                <a:latin typeface="Times New Roman"/>
                <a:cs typeface="Times New Roman"/>
              </a:rPr>
              <a:t> </a:t>
            </a:r>
            <a:r>
              <a:rPr sz="1600" b="1" spc="-32" dirty="0">
                <a:solidFill>
                  <a:schemeClr val="accent4"/>
                </a:solidFill>
                <a:latin typeface="Times New Roman"/>
                <a:cs typeface="Times New Roman"/>
              </a:rPr>
              <a:t>Treasury </a:t>
            </a:r>
            <a:r>
              <a:rPr sz="1600" b="1" spc="-13" dirty="0">
                <a:solidFill>
                  <a:schemeClr val="accent4"/>
                </a:solidFill>
                <a:latin typeface="Times New Roman"/>
                <a:cs typeface="Times New Roman"/>
              </a:rPr>
              <a:t>Activities</a:t>
            </a:r>
            <a:endParaRPr lang="en-IN" sz="1600" b="1" spc="-13" dirty="0">
              <a:solidFill>
                <a:schemeClr val="accent4"/>
              </a:solidFill>
              <a:latin typeface="Times New Roman"/>
              <a:cs typeface="Times New Roman"/>
            </a:endParaRPr>
          </a:p>
          <a:p>
            <a:pPr marL="302071" marR="412935" indent="-285750" algn="just">
              <a:spcBef>
                <a:spcPts val="123"/>
              </a:spcBef>
              <a:buFont typeface="Arial" panose="020B0604020202020204" pitchFamily="34" charset="0"/>
              <a:buChar char="•"/>
            </a:pPr>
            <a:r>
              <a:rPr lang="en-US" sz="1600" dirty="0">
                <a:solidFill>
                  <a:schemeClr val="accent4"/>
                </a:solidFill>
                <a:latin typeface="Times New Roman"/>
                <a:cs typeface="Times New Roman"/>
              </a:rPr>
              <a:t>Structured</a:t>
            </a:r>
            <a:r>
              <a:rPr lang="en-US" sz="1600" spc="58" dirty="0">
                <a:solidFill>
                  <a:schemeClr val="accent4"/>
                </a:solidFill>
                <a:latin typeface="Times New Roman"/>
                <a:cs typeface="Times New Roman"/>
              </a:rPr>
              <a:t> </a:t>
            </a:r>
            <a:r>
              <a:rPr lang="en-US" sz="1600" spc="-13" dirty="0">
                <a:solidFill>
                  <a:schemeClr val="accent4"/>
                </a:solidFill>
                <a:latin typeface="Times New Roman"/>
                <a:cs typeface="Times New Roman"/>
              </a:rPr>
              <a:t>finance</a:t>
            </a:r>
            <a:r>
              <a:rPr lang="en-US" sz="1600" spc="643" dirty="0">
                <a:solidFill>
                  <a:schemeClr val="accent4"/>
                </a:solidFill>
                <a:latin typeface="Times New Roman"/>
                <a:cs typeface="Times New Roman"/>
              </a:rPr>
              <a:t> </a:t>
            </a:r>
            <a:r>
              <a:rPr lang="en-US" sz="1600" spc="-13" dirty="0">
                <a:solidFill>
                  <a:schemeClr val="accent4"/>
                </a:solidFill>
                <a:latin typeface="Times New Roman"/>
                <a:cs typeface="Times New Roman"/>
              </a:rPr>
              <a:t>transactions</a:t>
            </a:r>
            <a:endParaRPr lang="en-US" sz="1600" spc="643" dirty="0">
              <a:solidFill>
                <a:schemeClr val="accent4"/>
              </a:solidFill>
              <a:latin typeface="Times New Roman"/>
              <a:cs typeface="Times New Roman"/>
            </a:endParaRPr>
          </a:p>
          <a:p>
            <a:pPr marL="302071" marR="412935" indent="-285750" algn="just">
              <a:spcBef>
                <a:spcPts val="123"/>
              </a:spcBef>
              <a:buFont typeface="Arial" panose="020B0604020202020204" pitchFamily="34" charset="0"/>
              <a:buChar char="•"/>
            </a:pPr>
            <a:r>
              <a:rPr lang="en-US" sz="1600" spc="-13" dirty="0">
                <a:solidFill>
                  <a:schemeClr val="accent4"/>
                </a:solidFill>
                <a:latin typeface="Times New Roman"/>
                <a:cs typeface="Times New Roman"/>
              </a:rPr>
              <a:t>Foreign</a:t>
            </a:r>
            <a:r>
              <a:rPr lang="en-US" sz="1600" dirty="0">
                <a:solidFill>
                  <a:schemeClr val="accent4"/>
                </a:solidFill>
                <a:latin typeface="Times New Roman"/>
                <a:cs typeface="Times New Roman"/>
              </a:rPr>
              <a:t> </a:t>
            </a:r>
            <a:r>
              <a:rPr lang="en-US" sz="1600" spc="-13" dirty="0">
                <a:solidFill>
                  <a:schemeClr val="accent4"/>
                </a:solidFill>
                <a:latin typeface="Times New Roman"/>
                <a:cs typeface="Times New Roman"/>
              </a:rPr>
              <a:t>exchange</a:t>
            </a:r>
            <a:r>
              <a:rPr lang="en-US" sz="1600" spc="643" dirty="0">
                <a:solidFill>
                  <a:schemeClr val="accent4"/>
                </a:solidFill>
                <a:latin typeface="Times New Roman"/>
                <a:cs typeface="Times New Roman"/>
              </a:rPr>
              <a:t> </a:t>
            </a:r>
            <a:r>
              <a:rPr lang="en-US" sz="1600" spc="-13" dirty="0">
                <a:solidFill>
                  <a:schemeClr val="accent4"/>
                </a:solidFill>
                <a:latin typeface="Times New Roman"/>
                <a:cs typeface="Times New Roman"/>
              </a:rPr>
              <a:t>transactions</a:t>
            </a:r>
            <a:endParaRPr lang="en-US" sz="1600" dirty="0">
              <a:solidFill>
                <a:schemeClr val="accent4"/>
              </a:solidFill>
              <a:latin typeface="Times New Roman"/>
              <a:cs typeface="Times New Roman"/>
            </a:endParaRPr>
          </a:p>
          <a:p>
            <a:pPr marL="302071" marR="6528" indent="-285750" algn="just">
              <a:buFont typeface="Arial" panose="020B0604020202020204" pitchFamily="34" charset="0"/>
              <a:buChar char="•"/>
            </a:pPr>
            <a:r>
              <a:rPr lang="en-US" sz="1600" dirty="0">
                <a:solidFill>
                  <a:schemeClr val="accent4"/>
                </a:solidFill>
                <a:latin typeface="Times New Roman"/>
                <a:cs typeface="Times New Roman"/>
              </a:rPr>
              <a:t>Transacting</a:t>
            </a:r>
            <a:r>
              <a:rPr lang="en-US" sz="1600" spc="-13" dirty="0">
                <a:solidFill>
                  <a:schemeClr val="accent4"/>
                </a:solidFill>
                <a:latin typeface="Times New Roman"/>
                <a:cs typeface="Times New Roman"/>
              </a:rPr>
              <a:t> </a:t>
            </a:r>
            <a:r>
              <a:rPr lang="en-US" sz="1600" dirty="0">
                <a:solidFill>
                  <a:schemeClr val="accent4"/>
                </a:solidFill>
                <a:latin typeface="Times New Roman"/>
                <a:cs typeface="Times New Roman"/>
              </a:rPr>
              <a:t>or</a:t>
            </a:r>
            <a:r>
              <a:rPr lang="en-US" sz="1600" spc="-6" dirty="0">
                <a:solidFill>
                  <a:schemeClr val="accent4"/>
                </a:solidFill>
                <a:latin typeface="Times New Roman"/>
                <a:cs typeface="Times New Roman"/>
              </a:rPr>
              <a:t> </a:t>
            </a:r>
            <a:r>
              <a:rPr lang="en-US" sz="1600" dirty="0">
                <a:solidFill>
                  <a:schemeClr val="accent4"/>
                </a:solidFill>
                <a:latin typeface="Times New Roman"/>
                <a:cs typeface="Times New Roman"/>
              </a:rPr>
              <a:t>investing</a:t>
            </a:r>
            <a:r>
              <a:rPr lang="en-US" sz="1600" spc="-6" dirty="0">
                <a:solidFill>
                  <a:schemeClr val="accent4"/>
                </a:solidFill>
                <a:latin typeface="Times New Roman"/>
                <a:cs typeface="Times New Roman"/>
              </a:rPr>
              <a:t> </a:t>
            </a:r>
            <a:r>
              <a:rPr lang="en-US" sz="1600" spc="-32" dirty="0">
                <a:solidFill>
                  <a:schemeClr val="accent4"/>
                </a:solidFill>
                <a:latin typeface="Times New Roman"/>
                <a:cs typeface="Times New Roman"/>
              </a:rPr>
              <a:t>in</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stocks</a:t>
            </a:r>
            <a:r>
              <a:rPr lang="en-US" sz="1600" spc="-6" dirty="0">
                <a:solidFill>
                  <a:schemeClr val="accent4"/>
                </a:solidFill>
                <a:latin typeface="Times New Roman"/>
                <a:cs typeface="Times New Roman"/>
              </a:rPr>
              <a:t> </a:t>
            </a:r>
            <a:r>
              <a:rPr lang="en-US" sz="1600" dirty="0">
                <a:solidFill>
                  <a:schemeClr val="accent4"/>
                </a:solidFill>
                <a:latin typeface="Times New Roman"/>
                <a:cs typeface="Times New Roman"/>
              </a:rPr>
              <a:t>and shares </a:t>
            </a:r>
            <a:r>
              <a:rPr lang="en-US" sz="1600" spc="-25" dirty="0">
                <a:solidFill>
                  <a:schemeClr val="accent4"/>
                </a:solidFill>
                <a:latin typeface="Times New Roman"/>
                <a:cs typeface="Times New Roman"/>
              </a:rPr>
              <a:t>of</a:t>
            </a:r>
            <a:r>
              <a:rPr lang="en-US" sz="1600" spc="-6" dirty="0">
                <a:solidFill>
                  <a:schemeClr val="accent4"/>
                </a:solidFill>
                <a:latin typeface="Times New Roman"/>
                <a:cs typeface="Times New Roman"/>
              </a:rPr>
              <a:t> </a:t>
            </a:r>
            <a:r>
              <a:rPr lang="en-US" sz="1600" spc="-32" dirty="0">
                <a:solidFill>
                  <a:schemeClr val="accent4"/>
                </a:solidFill>
                <a:latin typeface="Times New Roman"/>
                <a:cs typeface="Times New Roman"/>
              </a:rPr>
              <a:t>any</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entity</a:t>
            </a:r>
            <a:r>
              <a:rPr lang="en-US" sz="1600" spc="-6" dirty="0">
                <a:solidFill>
                  <a:schemeClr val="accent4"/>
                </a:solidFill>
                <a:latin typeface="Times New Roman"/>
                <a:cs typeface="Times New Roman"/>
              </a:rPr>
              <a:t> </a:t>
            </a:r>
            <a:r>
              <a:rPr lang="en-US" sz="1600" dirty="0">
                <a:solidFill>
                  <a:schemeClr val="accent4"/>
                </a:solidFill>
                <a:latin typeface="Times New Roman"/>
                <a:cs typeface="Times New Roman"/>
              </a:rPr>
              <a:t>listed on </a:t>
            </a:r>
            <a:r>
              <a:rPr lang="en-US" sz="1600" spc="-13" dirty="0">
                <a:solidFill>
                  <a:schemeClr val="accent4"/>
                </a:solidFill>
                <a:latin typeface="Times New Roman"/>
                <a:cs typeface="Times New Roman"/>
              </a:rPr>
              <a:t>recognized</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stock</a:t>
            </a:r>
            <a:r>
              <a:rPr lang="en-US" sz="1600" spc="-38" dirty="0">
                <a:solidFill>
                  <a:schemeClr val="accent4"/>
                </a:solidFill>
                <a:latin typeface="Times New Roman"/>
                <a:cs typeface="Times New Roman"/>
              </a:rPr>
              <a:t> </a:t>
            </a:r>
            <a:r>
              <a:rPr lang="en-US" sz="1600" spc="-13" dirty="0">
                <a:solidFill>
                  <a:schemeClr val="accent4"/>
                </a:solidFill>
                <a:latin typeface="Times New Roman"/>
                <a:cs typeface="Times New Roman"/>
              </a:rPr>
              <a:t>exchanges</a:t>
            </a:r>
            <a:endParaRPr lang="en-US" sz="1600" spc="643" dirty="0">
              <a:solidFill>
                <a:schemeClr val="accent4"/>
              </a:solidFill>
              <a:latin typeface="Times New Roman"/>
              <a:cs typeface="Times New Roman"/>
            </a:endParaRPr>
          </a:p>
          <a:p>
            <a:pPr marL="302071" marR="6528" indent="-285750" algn="just">
              <a:buFont typeface="Arial" panose="020B0604020202020204" pitchFamily="34" charset="0"/>
              <a:buChar char="•"/>
            </a:pPr>
            <a:r>
              <a:rPr lang="en-US" sz="1600" dirty="0">
                <a:solidFill>
                  <a:schemeClr val="accent4"/>
                </a:solidFill>
                <a:latin typeface="Times New Roman"/>
                <a:cs typeface="Times New Roman"/>
              </a:rPr>
              <a:t>Extending</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credit</a:t>
            </a:r>
            <a:r>
              <a:rPr lang="en-US" sz="1600" spc="-13" dirty="0">
                <a:solidFill>
                  <a:schemeClr val="accent4"/>
                </a:solidFill>
                <a:latin typeface="Times New Roman"/>
                <a:cs typeface="Times New Roman"/>
              </a:rPr>
              <a:t> facilities</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to</a:t>
            </a:r>
            <a:r>
              <a:rPr lang="en-US" sz="1600" spc="-38" dirty="0">
                <a:solidFill>
                  <a:schemeClr val="accent4"/>
                </a:solidFill>
                <a:latin typeface="Times New Roman"/>
                <a:cs typeface="Times New Roman"/>
              </a:rPr>
              <a:t> </a:t>
            </a:r>
            <a:r>
              <a:rPr lang="en-US" sz="1600" dirty="0">
                <a:solidFill>
                  <a:schemeClr val="accent4"/>
                </a:solidFill>
                <a:latin typeface="Times New Roman"/>
                <a:cs typeface="Times New Roman"/>
              </a:rPr>
              <a:t>any</a:t>
            </a:r>
            <a:r>
              <a:rPr lang="en-US" sz="1600" spc="-32" dirty="0">
                <a:solidFill>
                  <a:schemeClr val="accent4"/>
                </a:solidFill>
                <a:latin typeface="Times New Roman"/>
                <a:cs typeface="Times New Roman"/>
              </a:rPr>
              <a:t> </a:t>
            </a:r>
            <a:r>
              <a:rPr lang="en-US" sz="1600" dirty="0">
                <a:solidFill>
                  <a:schemeClr val="accent4"/>
                </a:solidFill>
                <a:latin typeface="Times New Roman"/>
                <a:cs typeface="Times New Roman"/>
              </a:rPr>
              <a:t>or</a:t>
            </a:r>
            <a:r>
              <a:rPr lang="en-US" sz="1600" spc="-38" dirty="0">
                <a:solidFill>
                  <a:schemeClr val="accent4"/>
                </a:solidFill>
                <a:latin typeface="Times New Roman"/>
                <a:cs typeface="Times New Roman"/>
              </a:rPr>
              <a:t> </a:t>
            </a:r>
            <a:r>
              <a:rPr lang="en-US" sz="1600" spc="-13" dirty="0">
                <a:solidFill>
                  <a:schemeClr val="accent4"/>
                </a:solidFill>
                <a:latin typeface="Times New Roman"/>
                <a:cs typeface="Times New Roman"/>
              </a:rPr>
              <a:t>all</a:t>
            </a:r>
            <a:r>
              <a:rPr lang="en-US" sz="1600" spc="-32" dirty="0">
                <a:solidFill>
                  <a:schemeClr val="accent4"/>
                </a:solidFill>
                <a:latin typeface="Times New Roman"/>
                <a:cs typeface="Times New Roman"/>
              </a:rPr>
              <a:t> </a:t>
            </a:r>
            <a:r>
              <a:rPr lang="en-US" sz="1600" dirty="0">
                <a:solidFill>
                  <a:schemeClr val="accent4"/>
                </a:solidFill>
                <a:latin typeface="Times New Roman"/>
                <a:cs typeface="Times New Roman"/>
              </a:rPr>
              <a:t>Group</a:t>
            </a:r>
            <a:r>
              <a:rPr lang="en-US" sz="1600" spc="-32" dirty="0">
                <a:solidFill>
                  <a:schemeClr val="accent4"/>
                </a:solidFill>
                <a:latin typeface="Times New Roman"/>
                <a:cs typeface="Times New Roman"/>
              </a:rPr>
              <a:t> </a:t>
            </a:r>
            <a:r>
              <a:rPr lang="en-US" sz="1600" spc="-13" dirty="0">
                <a:solidFill>
                  <a:schemeClr val="accent4"/>
                </a:solidFill>
                <a:latin typeface="Times New Roman"/>
                <a:cs typeface="Times New Roman"/>
              </a:rPr>
              <a:t>entities</a:t>
            </a:r>
            <a:r>
              <a:rPr lang="en-US" sz="1600" spc="643" dirty="0">
                <a:solidFill>
                  <a:schemeClr val="accent4"/>
                </a:solidFill>
                <a:latin typeface="Times New Roman"/>
                <a:cs typeface="Times New Roman"/>
              </a:rPr>
              <a:t> </a:t>
            </a:r>
            <a:r>
              <a:rPr lang="en-US" sz="1600" spc="-13" dirty="0">
                <a:solidFill>
                  <a:schemeClr val="accent4"/>
                </a:solidFill>
                <a:latin typeface="Times New Roman"/>
                <a:cs typeface="Times New Roman"/>
              </a:rPr>
              <a:t>by</a:t>
            </a:r>
            <a:r>
              <a:rPr lang="en-US" sz="1600" spc="38" dirty="0">
                <a:solidFill>
                  <a:schemeClr val="accent4"/>
                </a:solidFill>
                <a:latin typeface="Times New Roman"/>
                <a:cs typeface="Times New Roman"/>
              </a:rPr>
              <a:t> </a:t>
            </a:r>
            <a:r>
              <a:rPr lang="en-US" sz="1600" dirty="0">
                <a:solidFill>
                  <a:schemeClr val="accent4"/>
                </a:solidFill>
                <a:latin typeface="Times New Roman"/>
                <a:cs typeface="Times New Roman"/>
              </a:rPr>
              <a:t>raising</a:t>
            </a:r>
            <a:r>
              <a:rPr lang="en-US" sz="1600" spc="45" dirty="0">
                <a:solidFill>
                  <a:schemeClr val="accent4"/>
                </a:solidFill>
                <a:latin typeface="Times New Roman"/>
                <a:cs typeface="Times New Roman"/>
              </a:rPr>
              <a:t> </a:t>
            </a:r>
            <a:r>
              <a:rPr lang="en-US" sz="1600" dirty="0">
                <a:solidFill>
                  <a:schemeClr val="accent4"/>
                </a:solidFill>
                <a:latin typeface="Times New Roman"/>
                <a:cs typeface="Times New Roman"/>
              </a:rPr>
              <a:t>short-term</a:t>
            </a:r>
            <a:r>
              <a:rPr lang="en-US" sz="1600" spc="38" dirty="0">
                <a:solidFill>
                  <a:schemeClr val="accent4"/>
                </a:solidFill>
                <a:latin typeface="Times New Roman"/>
                <a:cs typeface="Times New Roman"/>
              </a:rPr>
              <a:t> </a:t>
            </a:r>
            <a:r>
              <a:rPr lang="en-US" sz="1600" spc="-32" dirty="0">
                <a:solidFill>
                  <a:schemeClr val="accent4"/>
                </a:solidFill>
                <a:latin typeface="Times New Roman"/>
                <a:cs typeface="Times New Roman"/>
              </a:rPr>
              <a:t>or</a:t>
            </a:r>
            <a:endParaRPr lang="en-US" sz="1600" dirty="0">
              <a:solidFill>
                <a:schemeClr val="accent4"/>
              </a:solidFill>
              <a:latin typeface="Times New Roman"/>
              <a:cs typeface="Times New Roman"/>
            </a:endParaRPr>
          </a:p>
          <a:p>
            <a:pPr marL="302071" indent="-285750" algn="just">
              <a:spcBef>
                <a:spcPts val="231"/>
              </a:spcBef>
              <a:buFont typeface="Arial" panose="020B0604020202020204" pitchFamily="34" charset="0"/>
              <a:buChar char="•"/>
            </a:pPr>
            <a:r>
              <a:rPr lang="en-US" sz="1600" dirty="0">
                <a:solidFill>
                  <a:schemeClr val="accent4"/>
                </a:solidFill>
                <a:latin typeface="Times New Roman"/>
                <a:cs typeface="Times New Roman"/>
              </a:rPr>
              <a:t>long-term</a:t>
            </a:r>
            <a:r>
              <a:rPr lang="en-US" sz="1600" spc="90" dirty="0">
                <a:solidFill>
                  <a:schemeClr val="accent4"/>
                </a:solidFill>
                <a:latin typeface="Times New Roman"/>
                <a:cs typeface="Times New Roman"/>
              </a:rPr>
              <a:t> </a:t>
            </a:r>
            <a:r>
              <a:rPr lang="en-US" sz="1600" spc="-25" dirty="0">
                <a:solidFill>
                  <a:schemeClr val="accent4"/>
                </a:solidFill>
                <a:latin typeface="Times New Roman"/>
                <a:cs typeface="Times New Roman"/>
              </a:rPr>
              <a:t>debt</a:t>
            </a:r>
            <a:endParaRPr lang="en-US" sz="1600" dirty="0">
              <a:solidFill>
                <a:schemeClr val="accent4"/>
              </a:solidFill>
              <a:latin typeface="Times New Roman"/>
              <a:cs typeface="Times New Roman"/>
            </a:endParaRPr>
          </a:p>
          <a:p>
            <a:pPr marL="302071" marR="90585" indent="-285750" algn="just">
              <a:buFont typeface="Arial" panose="020B0604020202020204" pitchFamily="34" charset="0"/>
              <a:buChar char="•"/>
            </a:pPr>
            <a:r>
              <a:rPr lang="en-US" sz="1600" spc="-13" dirty="0">
                <a:solidFill>
                  <a:schemeClr val="accent4"/>
                </a:solidFill>
                <a:latin typeface="Times New Roman"/>
                <a:cs typeface="Times New Roman"/>
              </a:rPr>
              <a:t>Raising</a:t>
            </a:r>
            <a:r>
              <a:rPr lang="en-US" sz="1600" spc="-25" dirty="0">
                <a:solidFill>
                  <a:schemeClr val="accent4"/>
                </a:solidFill>
                <a:latin typeface="Times New Roman"/>
                <a:cs typeface="Times New Roman"/>
              </a:rPr>
              <a:t> of</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equity</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and</a:t>
            </a:r>
            <a:r>
              <a:rPr lang="en-US" sz="1600" spc="-19" dirty="0">
                <a:solidFill>
                  <a:schemeClr val="accent4"/>
                </a:solidFill>
                <a:latin typeface="Times New Roman"/>
                <a:cs typeface="Times New Roman"/>
              </a:rPr>
              <a:t> </a:t>
            </a:r>
            <a:r>
              <a:rPr lang="en-US" sz="1600" spc="-32" dirty="0">
                <a:solidFill>
                  <a:schemeClr val="accent4"/>
                </a:solidFill>
                <a:latin typeface="Times New Roman"/>
                <a:cs typeface="Times New Roman"/>
              </a:rPr>
              <a:t>any</a:t>
            </a:r>
            <a:r>
              <a:rPr lang="en-US" sz="1600" spc="643" dirty="0">
                <a:solidFill>
                  <a:schemeClr val="accent4"/>
                </a:solidFill>
                <a:latin typeface="Times New Roman"/>
                <a:cs typeface="Times New Roman"/>
              </a:rPr>
              <a:t> </a:t>
            </a:r>
            <a:r>
              <a:rPr lang="en-US" sz="1600" dirty="0">
                <a:solidFill>
                  <a:schemeClr val="accent4"/>
                </a:solidFill>
                <a:latin typeface="Times New Roman"/>
                <a:cs typeface="Times New Roman"/>
              </a:rPr>
              <a:t>other</a:t>
            </a:r>
            <a:r>
              <a:rPr lang="en-US" sz="1600" spc="-13" dirty="0">
                <a:solidFill>
                  <a:schemeClr val="accent4"/>
                </a:solidFill>
                <a:latin typeface="Times New Roman"/>
                <a:cs typeface="Times New Roman"/>
              </a:rPr>
              <a:t> </a:t>
            </a:r>
            <a:r>
              <a:rPr lang="en-US" sz="1600" dirty="0">
                <a:solidFill>
                  <a:schemeClr val="accent4"/>
                </a:solidFill>
                <a:latin typeface="Times New Roman"/>
                <a:cs typeface="Times New Roman"/>
              </a:rPr>
              <a:t>form</a:t>
            </a:r>
            <a:r>
              <a:rPr lang="en-US" sz="1600" spc="-13" dirty="0">
                <a:solidFill>
                  <a:schemeClr val="accent4"/>
                </a:solidFill>
                <a:latin typeface="Times New Roman"/>
                <a:cs typeface="Times New Roman"/>
              </a:rPr>
              <a:t> </a:t>
            </a:r>
            <a:r>
              <a:rPr lang="en-US" sz="1600" spc="-25" dirty="0">
                <a:solidFill>
                  <a:schemeClr val="accent4"/>
                </a:solidFill>
                <a:latin typeface="Times New Roman"/>
                <a:cs typeface="Times New Roman"/>
              </a:rPr>
              <a:t>of</a:t>
            </a:r>
            <a:r>
              <a:rPr lang="en-US" sz="1600" spc="-13" dirty="0">
                <a:solidFill>
                  <a:schemeClr val="accent4"/>
                </a:solidFill>
                <a:latin typeface="Times New Roman"/>
                <a:cs typeface="Times New Roman"/>
              </a:rPr>
              <a:t> capital</a:t>
            </a:r>
            <a:endParaRPr lang="en-US" sz="1600" dirty="0">
              <a:solidFill>
                <a:schemeClr val="accent4"/>
              </a:solidFill>
              <a:latin typeface="Times New Roman"/>
              <a:cs typeface="Times New Roman"/>
            </a:endParaRPr>
          </a:p>
        </p:txBody>
      </p:sp>
      <p:sp>
        <p:nvSpPr>
          <p:cNvPr id="2" name="Date Placeholder 1">
            <a:extLst>
              <a:ext uri="{FF2B5EF4-FFF2-40B4-BE49-F238E27FC236}">
                <a16:creationId xmlns:a16="http://schemas.microsoft.com/office/drawing/2014/main" id="{26BB41AC-7DB2-AC6A-3CA9-DB4350C1D0B3}"/>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EEE1EA85-AF7D-F9BB-6E54-801E5C169A85}"/>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E252B01B-B838-37ED-7702-DF86704C67B2}"/>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66</a:t>
            </a:fld>
            <a:endParaRPr lang="en-US" altLang="en-US" dirty="0">
              <a:solidFill>
                <a:srgbClr val="000000"/>
              </a:solidFill>
            </a:endParaRPr>
          </a:p>
        </p:txBody>
      </p:sp>
    </p:spTree>
    <p:extLst>
      <p:ext uri="{BB962C8B-B14F-4D97-AF65-F5344CB8AC3E}">
        <p14:creationId xmlns:p14="http://schemas.microsoft.com/office/powerpoint/2010/main" val="21825302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45124" y="269051"/>
            <a:ext cx="11180819" cy="1712803"/>
          </a:xfrm>
          <a:prstGeom prst="rect">
            <a:avLst/>
          </a:prstGeom>
        </p:spPr>
        <p:txBody>
          <a:bodyPr vert="horz" wrap="square" lIns="0" tIns="57938" rIns="0" bIns="0" rtlCol="0">
            <a:spAutoFit/>
          </a:bodyPr>
          <a:lstStyle/>
          <a:p>
            <a:pPr marL="93663" marR="230950">
              <a:lnSpc>
                <a:spcPts val="2699"/>
              </a:lnSpc>
              <a:spcBef>
                <a:spcPts val="457"/>
              </a:spcBef>
            </a:pPr>
            <a:r>
              <a:rPr sz="2441" b="1" dirty="0">
                <a:solidFill>
                  <a:srgbClr val="113475"/>
                </a:solidFill>
                <a:latin typeface="Times New Roman"/>
                <a:cs typeface="Times New Roman"/>
              </a:rPr>
              <a:t>Eligibility</a:t>
            </a:r>
            <a:r>
              <a:rPr sz="2441" b="1" spc="-6" dirty="0">
                <a:solidFill>
                  <a:srgbClr val="113475"/>
                </a:solidFill>
                <a:latin typeface="Times New Roman"/>
                <a:cs typeface="Times New Roman"/>
              </a:rPr>
              <a:t> </a:t>
            </a:r>
            <a:r>
              <a:rPr sz="2441" b="1" dirty="0">
                <a:solidFill>
                  <a:srgbClr val="113475"/>
                </a:solidFill>
                <a:latin typeface="Times New Roman"/>
                <a:cs typeface="Times New Roman"/>
              </a:rPr>
              <a:t>and </a:t>
            </a:r>
            <a:r>
              <a:rPr sz="2441" b="1" spc="-13" dirty="0">
                <a:solidFill>
                  <a:srgbClr val="113475"/>
                </a:solidFill>
                <a:latin typeface="Times New Roman"/>
                <a:cs typeface="Times New Roman"/>
              </a:rPr>
              <a:t>Regulatory</a:t>
            </a:r>
            <a:r>
              <a:rPr sz="2441" b="1" dirty="0">
                <a:solidFill>
                  <a:srgbClr val="113475"/>
                </a:solidFill>
                <a:latin typeface="Times New Roman"/>
                <a:cs typeface="Times New Roman"/>
              </a:rPr>
              <a:t> Requirements </a:t>
            </a:r>
            <a:r>
              <a:rPr sz="2441" b="1" spc="-25" dirty="0">
                <a:solidFill>
                  <a:srgbClr val="113475"/>
                </a:solidFill>
                <a:latin typeface="Times New Roman"/>
                <a:cs typeface="Times New Roman"/>
              </a:rPr>
              <a:t>for</a:t>
            </a:r>
            <a:r>
              <a:rPr sz="2441" b="1" spc="-6" dirty="0">
                <a:solidFill>
                  <a:srgbClr val="113475"/>
                </a:solidFill>
                <a:latin typeface="Times New Roman"/>
                <a:cs typeface="Times New Roman"/>
              </a:rPr>
              <a:t> </a:t>
            </a:r>
            <a:r>
              <a:rPr sz="2441" b="1" dirty="0">
                <a:solidFill>
                  <a:srgbClr val="113475"/>
                </a:solidFill>
                <a:latin typeface="Times New Roman"/>
                <a:cs typeface="Times New Roman"/>
              </a:rPr>
              <a:t>Setting-</a:t>
            </a:r>
            <a:r>
              <a:rPr sz="2441" b="1" spc="-32" dirty="0">
                <a:solidFill>
                  <a:srgbClr val="113475"/>
                </a:solidFill>
                <a:latin typeface="Times New Roman"/>
                <a:cs typeface="Times New Roman"/>
              </a:rPr>
              <a:t>up Corporate</a:t>
            </a:r>
            <a:r>
              <a:rPr sz="2441" b="1" spc="-77" dirty="0">
                <a:solidFill>
                  <a:srgbClr val="113475"/>
                </a:solidFill>
                <a:latin typeface="Times New Roman"/>
                <a:cs typeface="Times New Roman"/>
              </a:rPr>
              <a:t> </a:t>
            </a:r>
            <a:r>
              <a:rPr sz="2441" b="1" spc="-32" dirty="0">
                <a:solidFill>
                  <a:srgbClr val="113475"/>
                </a:solidFill>
                <a:latin typeface="Times New Roman"/>
                <a:cs typeface="Times New Roman"/>
              </a:rPr>
              <a:t>Treasury</a:t>
            </a:r>
            <a:r>
              <a:rPr sz="2441" b="1" spc="-71" dirty="0">
                <a:solidFill>
                  <a:srgbClr val="113475"/>
                </a:solidFill>
                <a:latin typeface="Times New Roman"/>
                <a:cs typeface="Times New Roman"/>
              </a:rPr>
              <a:t> </a:t>
            </a:r>
            <a:r>
              <a:rPr sz="2441" b="1" spc="-25" dirty="0">
                <a:solidFill>
                  <a:srgbClr val="113475"/>
                </a:solidFill>
                <a:latin typeface="Times New Roman"/>
                <a:cs typeface="Times New Roman"/>
              </a:rPr>
              <a:t>Centre</a:t>
            </a:r>
            <a:r>
              <a:rPr sz="2441" b="1" spc="-71"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1"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77" dirty="0">
                <a:solidFill>
                  <a:srgbClr val="113475"/>
                </a:solidFill>
                <a:latin typeface="Times New Roman"/>
                <a:cs typeface="Times New Roman"/>
              </a:rPr>
              <a:t> </a:t>
            </a:r>
            <a:r>
              <a:rPr sz="2441" b="1" spc="-25" dirty="0">
                <a:solidFill>
                  <a:srgbClr val="113475"/>
                </a:solidFill>
                <a:latin typeface="Times New Roman"/>
                <a:cs typeface="Times New Roman"/>
              </a:rPr>
              <a:t>IFSC</a:t>
            </a:r>
            <a:endParaRPr sz="2441" dirty="0">
              <a:latin typeface="Times New Roman"/>
              <a:cs typeface="Times New Roman"/>
            </a:endParaRPr>
          </a:p>
          <a:p>
            <a:pPr marL="16321" marR="6528">
              <a:lnSpc>
                <a:spcPts val="2416"/>
              </a:lnSpc>
              <a:spcBef>
                <a:spcPts val="2725"/>
              </a:spcBef>
            </a:pPr>
            <a:r>
              <a:rPr sz="2057" b="1" spc="-25" dirty="0">
                <a:solidFill>
                  <a:srgbClr val="EB8B00"/>
                </a:solidFill>
                <a:latin typeface="Times New Roman"/>
                <a:cs typeface="Times New Roman"/>
              </a:rPr>
              <a:t>Global/Regional</a:t>
            </a:r>
            <a:r>
              <a:rPr sz="2057" b="1" spc="-96" dirty="0">
                <a:solidFill>
                  <a:srgbClr val="EB8B00"/>
                </a:solidFill>
                <a:latin typeface="Times New Roman"/>
                <a:cs typeface="Times New Roman"/>
              </a:rPr>
              <a:t> </a:t>
            </a:r>
            <a:r>
              <a:rPr sz="2057" b="1" spc="-45" dirty="0">
                <a:solidFill>
                  <a:srgbClr val="EB8B00"/>
                </a:solidFill>
                <a:latin typeface="Times New Roman"/>
                <a:cs typeface="Times New Roman"/>
              </a:rPr>
              <a:t>Corporate</a:t>
            </a:r>
            <a:r>
              <a:rPr sz="2057" b="1" spc="-96" dirty="0">
                <a:solidFill>
                  <a:srgbClr val="EB8B00"/>
                </a:solidFill>
                <a:latin typeface="Times New Roman"/>
                <a:cs typeface="Times New Roman"/>
              </a:rPr>
              <a:t> </a:t>
            </a:r>
            <a:r>
              <a:rPr sz="2057" b="1" spc="-52" dirty="0">
                <a:solidFill>
                  <a:srgbClr val="EB8B00"/>
                </a:solidFill>
                <a:latin typeface="Times New Roman"/>
                <a:cs typeface="Times New Roman"/>
              </a:rPr>
              <a:t>Treasury</a:t>
            </a:r>
            <a:r>
              <a:rPr sz="2057" b="1" spc="-96" dirty="0">
                <a:solidFill>
                  <a:srgbClr val="EB8B00"/>
                </a:solidFill>
                <a:latin typeface="Times New Roman"/>
                <a:cs typeface="Times New Roman"/>
              </a:rPr>
              <a:t> </a:t>
            </a:r>
            <a:r>
              <a:rPr sz="2057" b="1" spc="-13" dirty="0">
                <a:solidFill>
                  <a:srgbClr val="EB8B00"/>
                </a:solidFill>
                <a:latin typeface="Times New Roman"/>
                <a:cs typeface="Times New Roman"/>
              </a:rPr>
              <a:t>Centre:</a:t>
            </a:r>
            <a:r>
              <a:rPr sz="2057" b="1" spc="334" dirty="0">
                <a:solidFill>
                  <a:srgbClr val="EB8B00"/>
                </a:solidFill>
                <a:latin typeface="Times New Roman"/>
                <a:cs typeface="Times New Roman"/>
              </a:rPr>
              <a:t> </a:t>
            </a:r>
            <a:r>
              <a:rPr sz="2057" b="1" spc="-52" dirty="0">
                <a:solidFill>
                  <a:srgbClr val="EB8B00"/>
                </a:solidFill>
                <a:latin typeface="Times New Roman"/>
                <a:cs typeface="Times New Roman"/>
              </a:rPr>
              <a:t>One</a:t>
            </a:r>
            <a:r>
              <a:rPr sz="2057" b="1" spc="-96" dirty="0">
                <a:solidFill>
                  <a:srgbClr val="EB8B00"/>
                </a:solidFill>
                <a:latin typeface="Times New Roman"/>
                <a:cs typeface="Times New Roman"/>
              </a:rPr>
              <a:t> </a:t>
            </a:r>
            <a:r>
              <a:rPr sz="2057" b="1" dirty="0">
                <a:solidFill>
                  <a:srgbClr val="EB8B00"/>
                </a:solidFill>
                <a:latin typeface="Times New Roman"/>
                <a:cs typeface="Times New Roman"/>
              </a:rPr>
              <a:t>of</a:t>
            </a:r>
            <a:r>
              <a:rPr sz="2057" b="1" spc="-90" dirty="0">
                <a:solidFill>
                  <a:srgbClr val="EB8B00"/>
                </a:solidFill>
                <a:latin typeface="Times New Roman"/>
                <a:cs typeface="Times New Roman"/>
              </a:rPr>
              <a:t> </a:t>
            </a:r>
            <a:r>
              <a:rPr sz="2057" b="1" dirty="0">
                <a:solidFill>
                  <a:srgbClr val="EB8B00"/>
                </a:solidFill>
                <a:latin typeface="Times New Roman"/>
                <a:cs typeface="Times New Roman"/>
              </a:rPr>
              <a:t>the</a:t>
            </a:r>
            <a:r>
              <a:rPr sz="2057" b="1" spc="-96" dirty="0">
                <a:solidFill>
                  <a:srgbClr val="EB8B00"/>
                </a:solidFill>
                <a:latin typeface="Times New Roman"/>
                <a:cs typeface="Times New Roman"/>
              </a:rPr>
              <a:t> </a:t>
            </a:r>
            <a:r>
              <a:rPr sz="2057" b="1" dirty="0">
                <a:solidFill>
                  <a:srgbClr val="EB8B00"/>
                </a:solidFill>
                <a:latin typeface="Times New Roman"/>
                <a:cs typeface="Times New Roman"/>
              </a:rPr>
              <a:t>permitted</a:t>
            </a:r>
            <a:r>
              <a:rPr sz="2057" b="1" spc="-96" dirty="0">
                <a:solidFill>
                  <a:srgbClr val="EB8B00"/>
                </a:solidFill>
                <a:latin typeface="Times New Roman"/>
                <a:cs typeface="Times New Roman"/>
              </a:rPr>
              <a:t> </a:t>
            </a:r>
            <a:r>
              <a:rPr sz="2057" b="1" spc="-25" dirty="0">
                <a:solidFill>
                  <a:srgbClr val="EB8B00"/>
                </a:solidFill>
                <a:latin typeface="Times New Roman"/>
                <a:cs typeface="Times New Roman"/>
              </a:rPr>
              <a:t>core </a:t>
            </a:r>
            <a:r>
              <a:rPr sz="2057" b="1" dirty="0">
                <a:solidFill>
                  <a:srgbClr val="EB8B00"/>
                </a:solidFill>
                <a:latin typeface="Times New Roman"/>
                <a:cs typeface="Times New Roman"/>
              </a:rPr>
              <a:t>activities</a:t>
            </a:r>
            <a:r>
              <a:rPr sz="2057" b="1" spc="-52" dirty="0">
                <a:solidFill>
                  <a:srgbClr val="EB8B00"/>
                </a:solidFill>
                <a:latin typeface="Times New Roman"/>
                <a:cs typeface="Times New Roman"/>
              </a:rPr>
              <a:t> </a:t>
            </a:r>
            <a:r>
              <a:rPr sz="2057" b="1" spc="-38" dirty="0">
                <a:solidFill>
                  <a:srgbClr val="EB8B00"/>
                </a:solidFill>
                <a:latin typeface="Times New Roman"/>
                <a:cs typeface="Times New Roman"/>
              </a:rPr>
              <a:t>by</a:t>
            </a:r>
            <a:r>
              <a:rPr sz="2057" b="1" spc="-45" dirty="0">
                <a:solidFill>
                  <a:srgbClr val="EB8B00"/>
                </a:solidFill>
                <a:latin typeface="Times New Roman"/>
                <a:cs typeface="Times New Roman"/>
              </a:rPr>
              <a:t> </a:t>
            </a:r>
            <a:r>
              <a:rPr sz="2057" b="1" spc="-25" dirty="0">
                <a:solidFill>
                  <a:srgbClr val="EB8B00"/>
                </a:solidFill>
                <a:latin typeface="Times New Roman"/>
                <a:cs typeface="Times New Roman"/>
              </a:rPr>
              <a:t>Finance</a:t>
            </a:r>
            <a:r>
              <a:rPr sz="2057" b="1" spc="-45" dirty="0">
                <a:solidFill>
                  <a:srgbClr val="EB8B00"/>
                </a:solidFill>
                <a:latin typeface="Times New Roman"/>
                <a:cs typeface="Times New Roman"/>
              </a:rPr>
              <a:t> </a:t>
            </a:r>
            <a:r>
              <a:rPr sz="2057" b="1" spc="-13" dirty="0">
                <a:solidFill>
                  <a:srgbClr val="EB8B00"/>
                </a:solidFill>
                <a:latin typeface="Times New Roman"/>
                <a:cs typeface="Times New Roman"/>
              </a:rPr>
              <a:t>Companies/Finance</a:t>
            </a:r>
            <a:r>
              <a:rPr sz="2057" b="1" spc="-45" dirty="0">
                <a:solidFill>
                  <a:srgbClr val="EB8B00"/>
                </a:solidFill>
                <a:latin typeface="Times New Roman"/>
                <a:cs typeface="Times New Roman"/>
              </a:rPr>
              <a:t> </a:t>
            </a:r>
            <a:r>
              <a:rPr sz="2057" b="1" dirty="0">
                <a:solidFill>
                  <a:srgbClr val="EB8B00"/>
                </a:solidFill>
                <a:latin typeface="Times New Roman"/>
                <a:cs typeface="Times New Roman"/>
              </a:rPr>
              <a:t>Units</a:t>
            </a:r>
            <a:r>
              <a:rPr sz="2057" b="1" spc="-45" dirty="0">
                <a:solidFill>
                  <a:srgbClr val="EB8B00"/>
                </a:solidFill>
                <a:latin typeface="Times New Roman"/>
                <a:cs typeface="Times New Roman"/>
              </a:rPr>
              <a:t> </a:t>
            </a:r>
            <a:r>
              <a:rPr sz="2057" b="1" dirty="0">
                <a:solidFill>
                  <a:srgbClr val="EB8B00"/>
                </a:solidFill>
                <a:latin typeface="Times New Roman"/>
                <a:cs typeface="Times New Roman"/>
              </a:rPr>
              <a:t>in</a:t>
            </a:r>
            <a:r>
              <a:rPr sz="2057" b="1" spc="-45" dirty="0">
                <a:solidFill>
                  <a:srgbClr val="EB8B00"/>
                </a:solidFill>
                <a:latin typeface="Times New Roman"/>
                <a:cs typeface="Times New Roman"/>
              </a:rPr>
              <a:t> </a:t>
            </a:r>
            <a:r>
              <a:rPr sz="2057" b="1" spc="-192" dirty="0">
                <a:solidFill>
                  <a:srgbClr val="EB8B00"/>
                </a:solidFill>
                <a:latin typeface="Times New Roman"/>
                <a:cs typeface="Times New Roman"/>
              </a:rPr>
              <a:t>GIFT</a:t>
            </a:r>
            <a:r>
              <a:rPr sz="2057" b="1" spc="-52" dirty="0">
                <a:solidFill>
                  <a:srgbClr val="EB8B00"/>
                </a:solidFill>
                <a:latin typeface="Times New Roman"/>
                <a:cs typeface="Times New Roman"/>
              </a:rPr>
              <a:t> </a:t>
            </a:r>
            <a:r>
              <a:rPr sz="2057" b="1" spc="-25" dirty="0">
                <a:solidFill>
                  <a:srgbClr val="EB8B00"/>
                </a:solidFill>
                <a:latin typeface="Times New Roman"/>
                <a:cs typeface="Times New Roman"/>
              </a:rPr>
              <a:t>IFSC</a:t>
            </a:r>
            <a:endParaRPr sz="2057" dirty="0">
              <a:latin typeface="Times New Roman"/>
              <a:cs typeface="Times New Roman"/>
            </a:endParaRPr>
          </a:p>
        </p:txBody>
      </p:sp>
      <p:sp>
        <p:nvSpPr>
          <p:cNvPr id="19" name="object 19"/>
          <p:cNvSpPr txBox="1"/>
          <p:nvPr/>
        </p:nvSpPr>
        <p:spPr>
          <a:xfrm>
            <a:off x="484355" y="2314023"/>
            <a:ext cx="11393514" cy="3612465"/>
          </a:xfrm>
          <a:prstGeom prst="rect">
            <a:avLst/>
          </a:prstGeom>
        </p:spPr>
        <p:txBody>
          <a:bodyPr vert="horz" wrap="square" lIns="0" tIns="16321" rIns="0" bIns="0" rtlCol="0">
            <a:spAutoFit/>
          </a:bodyPr>
          <a:lstStyle/>
          <a:p>
            <a:pPr marL="297868">
              <a:spcBef>
                <a:spcPts val="129"/>
              </a:spcBef>
            </a:pPr>
            <a:r>
              <a:rPr sz="2400" b="1" spc="-13" dirty="0">
                <a:solidFill>
                  <a:srgbClr val="EB8B00"/>
                </a:solidFill>
                <a:latin typeface="Times New Roman"/>
                <a:cs typeface="Times New Roman"/>
              </a:rPr>
              <a:t>Eligibility</a:t>
            </a:r>
            <a:endParaRPr sz="2400" dirty="0">
              <a:latin typeface="Times New Roman"/>
              <a:cs typeface="Times New Roman"/>
            </a:endParaRPr>
          </a:p>
          <a:p>
            <a:pPr marL="575335" marR="306029" algn="just">
              <a:lnSpc>
                <a:spcPct val="118800"/>
              </a:lnSpc>
              <a:spcBef>
                <a:spcPts val="1247"/>
              </a:spcBef>
            </a:pPr>
            <a:r>
              <a:rPr sz="1400" spc="-32" dirty="0">
                <a:latin typeface="Times New Roman"/>
                <a:cs typeface="Times New Roman"/>
              </a:rPr>
              <a:t>Exclusively</a:t>
            </a:r>
            <a:r>
              <a:rPr sz="1400" spc="45" dirty="0">
                <a:latin typeface="Times New Roman"/>
                <a:cs typeface="Times New Roman"/>
              </a:rPr>
              <a:t> </a:t>
            </a:r>
            <a:r>
              <a:rPr sz="1400" dirty="0">
                <a:latin typeface="Times New Roman"/>
                <a:cs typeface="Times New Roman"/>
              </a:rPr>
              <a:t>cater</a:t>
            </a:r>
            <a:r>
              <a:rPr sz="1400" spc="52" dirty="0">
                <a:latin typeface="Times New Roman"/>
                <a:cs typeface="Times New Roman"/>
              </a:rPr>
              <a:t> </a:t>
            </a:r>
            <a:r>
              <a:rPr sz="1400" dirty="0">
                <a:latin typeface="Times New Roman"/>
                <a:cs typeface="Times New Roman"/>
              </a:rPr>
              <a:t>to</a:t>
            </a:r>
            <a:r>
              <a:rPr sz="1400" spc="52" dirty="0">
                <a:latin typeface="Times New Roman"/>
                <a:cs typeface="Times New Roman"/>
              </a:rPr>
              <a:t> </a:t>
            </a:r>
            <a:r>
              <a:rPr sz="1400" dirty="0">
                <a:latin typeface="Times New Roman"/>
                <a:cs typeface="Times New Roman"/>
              </a:rPr>
              <a:t>its</a:t>
            </a:r>
            <a:r>
              <a:rPr sz="1400" spc="52" dirty="0">
                <a:latin typeface="Times New Roman"/>
                <a:cs typeface="Times New Roman"/>
              </a:rPr>
              <a:t> </a:t>
            </a:r>
            <a:r>
              <a:rPr sz="1400" dirty="0">
                <a:latin typeface="Times New Roman"/>
                <a:cs typeface="Times New Roman"/>
              </a:rPr>
              <a:t>group</a:t>
            </a:r>
            <a:r>
              <a:rPr sz="1400" spc="52" dirty="0">
                <a:latin typeface="Times New Roman"/>
                <a:cs typeface="Times New Roman"/>
              </a:rPr>
              <a:t> </a:t>
            </a:r>
            <a:r>
              <a:rPr sz="1400" dirty="0">
                <a:latin typeface="Times New Roman"/>
                <a:cs typeface="Times New Roman"/>
              </a:rPr>
              <a:t>entities</a:t>
            </a:r>
            <a:r>
              <a:rPr sz="1400" spc="45" dirty="0">
                <a:latin typeface="Times New Roman"/>
                <a:cs typeface="Times New Roman"/>
              </a:rPr>
              <a:t> </a:t>
            </a:r>
            <a:r>
              <a:rPr sz="1400" dirty="0">
                <a:latin typeface="Times New Roman"/>
                <a:cs typeface="Times New Roman"/>
              </a:rPr>
              <a:t>which</a:t>
            </a:r>
            <a:r>
              <a:rPr sz="1400" spc="52" dirty="0">
                <a:latin typeface="Times New Roman"/>
                <a:cs typeface="Times New Roman"/>
              </a:rPr>
              <a:t> </a:t>
            </a:r>
            <a:r>
              <a:rPr sz="1400" dirty="0">
                <a:latin typeface="Times New Roman"/>
                <a:cs typeface="Times New Roman"/>
              </a:rPr>
              <a:t>are</a:t>
            </a:r>
            <a:r>
              <a:rPr sz="1400" spc="52" dirty="0">
                <a:latin typeface="Times New Roman"/>
                <a:cs typeface="Times New Roman"/>
              </a:rPr>
              <a:t> </a:t>
            </a:r>
            <a:r>
              <a:rPr sz="1400" dirty="0">
                <a:latin typeface="Times New Roman"/>
                <a:cs typeface="Times New Roman"/>
              </a:rPr>
              <a:t>domiciled</a:t>
            </a:r>
            <a:r>
              <a:rPr sz="1400" spc="52" dirty="0">
                <a:latin typeface="Times New Roman"/>
                <a:cs typeface="Times New Roman"/>
              </a:rPr>
              <a:t> </a:t>
            </a:r>
            <a:r>
              <a:rPr sz="1400" dirty="0">
                <a:latin typeface="Times New Roman"/>
                <a:cs typeface="Times New Roman"/>
              </a:rPr>
              <a:t>in</a:t>
            </a:r>
            <a:r>
              <a:rPr sz="1400" spc="52" dirty="0">
                <a:latin typeface="Times New Roman"/>
                <a:cs typeface="Times New Roman"/>
              </a:rPr>
              <a:t> </a:t>
            </a:r>
            <a:r>
              <a:rPr sz="1400" dirty="0">
                <a:latin typeface="Times New Roman"/>
                <a:cs typeface="Times New Roman"/>
              </a:rPr>
              <a:t>a</a:t>
            </a:r>
            <a:r>
              <a:rPr sz="1400" spc="45" dirty="0">
                <a:latin typeface="Times New Roman"/>
                <a:cs typeface="Times New Roman"/>
              </a:rPr>
              <a:t> </a:t>
            </a:r>
            <a:r>
              <a:rPr sz="1400" dirty="0">
                <a:latin typeface="Times New Roman"/>
                <a:cs typeface="Times New Roman"/>
              </a:rPr>
              <a:t>jurisdiction</a:t>
            </a:r>
            <a:r>
              <a:rPr sz="1400" spc="52" dirty="0">
                <a:latin typeface="Times New Roman"/>
                <a:cs typeface="Times New Roman"/>
              </a:rPr>
              <a:t> </a:t>
            </a:r>
            <a:r>
              <a:rPr sz="1400" spc="-32" dirty="0">
                <a:latin typeface="Times New Roman"/>
                <a:cs typeface="Times New Roman"/>
              </a:rPr>
              <a:t>not </a:t>
            </a:r>
            <a:r>
              <a:rPr sz="1400" dirty="0">
                <a:latin typeface="Times New Roman"/>
                <a:cs typeface="Times New Roman"/>
              </a:rPr>
              <a:t>identified</a:t>
            </a:r>
            <a:r>
              <a:rPr sz="1400" spc="-13" dirty="0">
                <a:latin typeface="Times New Roman"/>
                <a:cs typeface="Times New Roman"/>
              </a:rPr>
              <a:t> </a:t>
            </a:r>
            <a:r>
              <a:rPr sz="1400" dirty="0">
                <a:latin typeface="Times New Roman"/>
                <a:cs typeface="Times New Roman"/>
              </a:rPr>
              <a:t>by</a:t>
            </a:r>
            <a:r>
              <a:rPr sz="1400" spc="-13" dirty="0">
                <a:latin typeface="Times New Roman"/>
                <a:cs typeface="Times New Roman"/>
              </a:rPr>
              <a:t> </a:t>
            </a:r>
            <a:r>
              <a:rPr sz="1400" dirty="0">
                <a:latin typeface="Times New Roman"/>
                <a:cs typeface="Times New Roman"/>
              </a:rPr>
              <a:t>the</a:t>
            </a:r>
            <a:r>
              <a:rPr sz="1400" spc="-13" dirty="0">
                <a:latin typeface="Times New Roman"/>
                <a:cs typeface="Times New Roman"/>
              </a:rPr>
              <a:t> Financial</a:t>
            </a:r>
            <a:r>
              <a:rPr sz="1400" spc="-6" dirty="0">
                <a:latin typeface="Times New Roman"/>
                <a:cs typeface="Times New Roman"/>
              </a:rPr>
              <a:t> </a:t>
            </a:r>
            <a:r>
              <a:rPr sz="1400" spc="-32" dirty="0">
                <a:latin typeface="Times New Roman"/>
                <a:cs typeface="Times New Roman"/>
              </a:rPr>
              <a:t>Action</a:t>
            </a:r>
            <a:r>
              <a:rPr sz="1400" spc="-13" dirty="0">
                <a:latin typeface="Times New Roman"/>
                <a:cs typeface="Times New Roman"/>
              </a:rPr>
              <a:t> </a:t>
            </a:r>
            <a:r>
              <a:rPr sz="1400" spc="-25" dirty="0">
                <a:latin typeface="Times New Roman"/>
                <a:cs typeface="Times New Roman"/>
              </a:rPr>
              <a:t>Task</a:t>
            </a:r>
            <a:r>
              <a:rPr sz="1400" spc="-13" dirty="0">
                <a:latin typeface="Times New Roman"/>
                <a:cs typeface="Times New Roman"/>
              </a:rPr>
              <a:t> </a:t>
            </a:r>
            <a:r>
              <a:rPr sz="1400" spc="-25" dirty="0">
                <a:latin typeface="Times New Roman"/>
                <a:cs typeface="Times New Roman"/>
              </a:rPr>
              <a:t>Force</a:t>
            </a:r>
            <a:r>
              <a:rPr sz="1400" spc="-6" dirty="0">
                <a:latin typeface="Times New Roman"/>
                <a:cs typeface="Times New Roman"/>
              </a:rPr>
              <a:t> </a:t>
            </a:r>
            <a:r>
              <a:rPr sz="1400" dirty="0">
                <a:latin typeface="Times New Roman"/>
                <a:cs typeface="Times New Roman"/>
              </a:rPr>
              <a:t>as</a:t>
            </a:r>
            <a:r>
              <a:rPr sz="1400" spc="-13" dirty="0">
                <a:latin typeface="Times New Roman"/>
                <a:cs typeface="Times New Roman"/>
              </a:rPr>
              <a:t> </a:t>
            </a:r>
            <a:r>
              <a:rPr sz="1400" spc="-45" dirty="0">
                <a:latin typeface="Times New Roman"/>
                <a:cs typeface="Times New Roman"/>
              </a:rPr>
              <a:t>‘High-</a:t>
            </a:r>
            <a:r>
              <a:rPr sz="1400" spc="-58" dirty="0">
                <a:latin typeface="Times New Roman"/>
                <a:cs typeface="Times New Roman"/>
              </a:rPr>
              <a:t>Risk</a:t>
            </a:r>
            <a:r>
              <a:rPr sz="1400" spc="-13" dirty="0">
                <a:latin typeface="Times New Roman"/>
                <a:cs typeface="Times New Roman"/>
              </a:rPr>
              <a:t> </a:t>
            </a:r>
            <a:r>
              <a:rPr sz="1400" dirty="0">
                <a:latin typeface="Times New Roman"/>
                <a:cs typeface="Times New Roman"/>
              </a:rPr>
              <a:t>Jurisdictions</a:t>
            </a:r>
            <a:r>
              <a:rPr sz="1400" spc="-6" dirty="0">
                <a:latin typeface="Times New Roman"/>
                <a:cs typeface="Times New Roman"/>
              </a:rPr>
              <a:t> </a:t>
            </a:r>
            <a:r>
              <a:rPr sz="1400" spc="-13" dirty="0">
                <a:latin typeface="Times New Roman"/>
                <a:cs typeface="Times New Roman"/>
              </a:rPr>
              <a:t>subject </a:t>
            </a:r>
            <a:r>
              <a:rPr sz="1400" dirty="0">
                <a:latin typeface="Times New Roman"/>
                <a:cs typeface="Times New Roman"/>
              </a:rPr>
              <a:t>to</a:t>
            </a:r>
            <a:r>
              <a:rPr sz="1400" spc="-45" dirty="0">
                <a:latin typeface="Times New Roman"/>
                <a:cs typeface="Times New Roman"/>
              </a:rPr>
              <a:t> </a:t>
            </a:r>
            <a:r>
              <a:rPr sz="1400" dirty="0">
                <a:latin typeface="Times New Roman"/>
                <a:cs typeface="Times New Roman"/>
              </a:rPr>
              <a:t>a</a:t>
            </a:r>
            <a:r>
              <a:rPr sz="1400" spc="-45" dirty="0">
                <a:latin typeface="Times New Roman"/>
                <a:cs typeface="Times New Roman"/>
              </a:rPr>
              <a:t> Call </a:t>
            </a:r>
            <a:r>
              <a:rPr sz="1400" spc="-25" dirty="0">
                <a:latin typeface="Times New Roman"/>
                <a:cs typeface="Times New Roman"/>
              </a:rPr>
              <a:t>for</a:t>
            </a:r>
            <a:r>
              <a:rPr sz="1400" spc="-45" dirty="0">
                <a:latin typeface="Times New Roman"/>
                <a:cs typeface="Times New Roman"/>
              </a:rPr>
              <a:t> </a:t>
            </a:r>
            <a:r>
              <a:rPr sz="1400" spc="-13" dirty="0">
                <a:latin typeface="Times New Roman"/>
                <a:cs typeface="Times New Roman"/>
              </a:rPr>
              <a:t>Action’</a:t>
            </a:r>
            <a:endParaRPr sz="1400" dirty="0">
              <a:latin typeface="Times New Roman"/>
              <a:cs typeface="Times New Roman"/>
            </a:endParaRPr>
          </a:p>
          <a:p>
            <a:pPr marL="575335" marR="306029" algn="just">
              <a:lnSpc>
                <a:spcPct val="118800"/>
              </a:lnSpc>
            </a:pPr>
            <a:r>
              <a:rPr sz="1400" spc="-13" dirty="0">
                <a:latin typeface="Times New Roman"/>
                <a:cs typeface="Times New Roman"/>
              </a:rPr>
              <a:t>Any</a:t>
            </a:r>
            <a:r>
              <a:rPr sz="1400" spc="90" dirty="0">
                <a:latin typeface="Times New Roman"/>
                <a:cs typeface="Times New Roman"/>
              </a:rPr>
              <a:t> </a:t>
            </a:r>
            <a:r>
              <a:rPr sz="1400" dirty="0">
                <a:latin typeface="Times New Roman"/>
                <a:cs typeface="Times New Roman"/>
              </a:rPr>
              <a:t>entity</a:t>
            </a:r>
            <a:r>
              <a:rPr sz="1400" spc="96" dirty="0">
                <a:latin typeface="Times New Roman"/>
                <a:cs typeface="Times New Roman"/>
              </a:rPr>
              <a:t> </a:t>
            </a:r>
            <a:r>
              <a:rPr sz="1400" dirty="0">
                <a:latin typeface="Times New Roman"/>
                <a:cs typeface="Times New Roman"/>
              </a:rPr>
              <a:t>can</a:t>
            </a:r>
            <a:r>
              <a:rPr sz="1400" spc="96" dirty="0">
                <a:latin typeface="Times New Roman"/>
                <a:cs typeface="Times New Roman"/>
              </a:rPr>
              <a:t> </a:t>
            </a:r>
            <a:r>
              <a:rPr sz="1400" dirty="0">
                <a:latin typeface="Times New Roman"/>
                <a:cs typeface="Times New Roman"/>
              </a:rPr>
              <a:t>set</a:t>
            </a:r>
            <a:r>
              <a:rPr sz="1400" spc="96" dirty="0">
                <a:latin typeface="Times New Roman"/>
                <a:cs typeface="Times New Roman"/>
              </a:rPr>
              <a:t> </a:t>
            </a:r>
            <a:r>
              <a:rPr sz="1400" dirty="0">
                <a:latin typeface="Times New Roman"/>
                <a:cs typeface="Times New Roman"/>
              </a:rPr>
              <a:t>up</a:t>
            </a:r>
            <a:r>
              <a:rPr sz="1400" spc="96" dirty="0">
                <a:latin typeface="Times New Roman"/>
                <a:cs typeface="Times New Roman"/>
              </a:rPr>
              <a:t> </a:t>
            </a:r>
            <a:r>
              <a:rPr sz="1400" dirty="0">
                <a:latin typeface="Times New Roman"/>
                <a:cs typeface="Times New Roman"/>
              </a:rPr>
              <a:t>a</a:t>
            </a:r>
            <a:r>
              <a:rPr sz="1400" spc="96" dirty="0">
                <a:latin typeface="Times New Roman"/>
                <a:cs typeface="Times New Roman"/>
              </a:rPr>
              <a:t> </a:t>
            </a:r>
            <a:r>
              <a:rPr sz="1400" dirty="0">
                <a:latin typeface="Times New Roman"/>
                <a:cs typeface="Times New Roman"/>
              </a:rPr>
              <a:t>Finance</a:t>
            </a:r>
            <a:r>
              <a:rPr sz="1400" spc="96" dirty="0">
                <a:latin typeface="Times New Roman"/>
                <a:cs typeface="Times New Roman"/>
              </a:rPr>
              <a:t> </a:t>
            </a:r>
            <a:r>
              <a:rPr sz="1400" dirty="0">
                <a:latin typeface="Times New Roman"/>
                <a:cs typeface="Times New Roman"/>
              </a:rPr>
              <a:t>Company</a:t>
            </a:r>
            <a:r>
              <a:rPr sz="1400" spc="96" dirty="0">
                <a:latin typeface="Times New Roman"/>
                <a:cs typeface="Times New Roman"/>
              </a:rPr>
              <a:t> </a:t>
            </a:r>
            <a:r>
              <a:rPr sz="1400" dirty="0">
                <a:latin typeface="Times New Roman"/>
                <a:cs typeface="Times New Roman"/>
              </a:rPr>
              <a:t>in</a:t>
            </a:r>
            <a:r>
              <a:rPr sz="1400" spc="96" dirty="0">
                <a:latin typeface="Times New Roman"/>
                <a:cs typeface="Times New Roman"/>
              </a:rPr>
              <a:t> </a:t>
            </a:r>
            <a:r>
              <a:rPr sz="1400" spc="-58" dirty="0">
                <a:latin typeface="Times New Roman"/>
                <a:cs typeface="Times New Roman"/>
              </a:rPr>
              <a:t>GIFT</a:t>
            </a:r>
            <a:r>
              <a:rPr sz="1400" spc="96" dirty="0">
                <a:latin typeface="Times New Roman"/>
                <a:cs typeface="Times New Roman"/>
              </a:rPr>
              <a:t> </a:t>
            </a:r>
            <a:r>
              <a:rPr sz="1400" spc="-58" dirty="0">
                <a:latin typeface="Times New Roman"/>
                <a:cs typeface="Times New Roman"/>
              </a:rPr>
              <a:t>IFSC</a:t>
            </a:r>
            <a:r>
              <a:rPr sz="1400" spc="96" dirty="0">
                <a:latin typeface="Times New Roman"/>
                <a:cs typeface="Times New Roman"/>
              </a:rPr>
              <a:t> </a:t>
            </a:r>
            <a:r>
              <a:rPr sz="1400" dirty="0">
                <a:latin typeface="Times New Roman"/>
                <a:cs typeface="Times New Roman"/>
              </a:rPr>
              <a:t>to</a:t>
            </a:r>
            <a:r>
              <a:rPr sz="1400" spc="96" dirty="0">
                <a:latin typeface="Times New Roman"/>
                <a:cs typeface="Times New Roman"/>
              </a:rPr>
              <a:t> </a:t>
            </a:r>
            <a:r>
              <a:rPr sz="1400" dirty="0">
                <a:latin typeface="Times New Roman"/>
                <a:cs typeface="Times New Roman"/>
              </a:rPr>
              <a:t>provide</a:t>
            </a:r>
            <a:r>
              <a:rPr sz="1400" spc="96" dirty="0">
                <a:latin typeface="Times New Roman"/>
                <a:cs typeface="Times New Roman"/>
              </a:rPr>
              <a:t> </a:t>
            </a:r>
            <a:r>
              <a:rPr sz="1400" spc="-13" dirty="0">
                <a:latin typeface="Times New Roman"/>
                <a:cs typeface="Times New Roman"/>
              </a:rPr>
              <a:t>corporate </a:t>
            </a:r>
            <a:r>
              <a:rPr sz="1400" dirty="0">
                <a:latin typeface="Times New Roman"/>
                <a:cs typeface="Times New Roman"/>
              </a:rPr>
              <a:t>treasury</a:t>
            </a:r>
            <a:r>
              <a:rPr sz="1400" spc="-6" dirty="0">
                <a:latin typeface="Times New Roman"/>
                <a:cs typeface="Times New Roman"/>
              </a:rPr>
              <a:t> </a:t>
            </a:r>
            <a:r>
              <a:rPr sz="1400" spc="-32" dirty="0">
                <a:latin typeface="Times New Roman"/>
                <a:cs typeface="Times New Roman"/>
              </a:rPr>
              <a:t>services</a:t>
            </a:r>
            <a:r>
              <a:rPr sz="1400" spc="-6" dirty="0">
                <a:latin typeface="Times New Roman"/>
                <a:cs typeface="Times New Roman"/>
              </a:rPr>
              <a:t> </a:t>
            </a:r>
            <a:r>
              <a:rPr sz="1400" dirty="0">
                <a:latin typeface="Times New Roman"/>
                <a:cs typeface="Times New Roman"/>
              </a:rPr>
              <a:t>and </a:t>
            </a:r>
            <a:r>
              <a:rPr sz="1400" spc="-13" dirty="0">
                <a:latin typeface="Times New Roman"/>
                <a:cs typeface="Times New Roman"/>
              </a:rPr>
              <a:t>activities</a:t>
            </a:r>
            <a:endParaRPr sz="1400" dirty="0">
              <a:latin typeface="Times New Roman"/>
              <a:cs typeface="Times New Roman"/>
            </a:endParaRPr>
          </a:p>
          <a:p>
            <a:pPr marL="575335" algn="just">
              <a:spcBef>
                <a:spcPts val="290"/>
              </a:spcBef>
            </a:pPr>
            <a:r>
              <a:rPr sz="1400" spc="-13" dirty="0">
                <a:latin typeface="Times New Roman"/>
                <a:cs typeface="Times New Roman"/>
              </a:rPr>
              <a:t>Applicant/</a:t>
            </a:r>
            <a:r>
              <a:rPr sz="1400" spc="-32" dirty="0">
                <a:latin typeface="Times New Roman"/>
                <a:cs typeface="Times New Roman"/>
              </a:rPr>
              <a:t> </a:t>
            </a:r>
            <a:r>
              <a:rPr sz="1400" dirty="0">
                <a:latin typeface="Times New Roman"/>
                <a:cs typeface="Times New Roman"/>
              </a:rPr>
              <a:t>Promoters</a:t>
            </a:r>
            <a:r>
              <a:rPr sz="1400" spc="-32" dirty="0">
                <a:latin typeface="Times New Roman"/>
                <a:cs typeface="Times New Roman"/>
              </a:rPr>
              <a:t> </a:t>
            </a:r>
            <a:r>
              <a:rPr sz="1400" dirty="0">
                <a:latin typeface="Times New Roman"/>
                <a:cs typeface="Times New Roman"/>
              </a:rPr>
              <a:t>to</a:t>
            </a:r>
            <a:r>
              <a:rPr sz="1400" spc="-32" dirty="0">
                <a:latin typeface="Times New Roman"/>
                <a:cs typeface="Times New Roman"/>
              </a:rPr>
              <a:t> </a:t>
            </a:r>
            <a:r>
              <a:rPr sz="1400" spc="-13" dirty="0">
                <a:latin typeface="Times New Roman"/>
                <a:cs typeface="Times New Roman"/>
              </a:rPr>
              <a:t>be</a:t>
            </a:r>
            <a:r>
              <a:rPr sz="1400" spc="-32" dirty="0">
                <a:latin typeface="Times New Roman"/>
                <a:cs typeface="Times New Roman"/>
              </a:rPr>
              <a:t> </a:t>
            </a:r>
            <a:r>
              <a:rPr sz="1400" spc="-13" dirty="0">
                <a:latin typeface="Times New Roman"/>
                <a:cs typeface="Times New Roman"/>
              </a:rPr>
              <a:t>from</a:t>
            </a:r>
            <a:r>
              <a:rPr sz="1400" spc="-32" dirty="0">
                <a:latin typeface="Times New Roman"/>
                <a:cs typeface="Times New Roman"/>
              </a:rPr>
              <a:t> </a:t>
            </a:r>
            <a:r>
              <a:rPr sz="1400" spc="-103" dirty="0">
                <a:latin typeface="Times New Roman"/>
                <a:cs typeface="Times New Roman"/>
              </a:rPr>
              <a:t>FATF-</a:t>
            </a:r>
            <a:r>
              <a:rPr sz="1400" dirty="0">
                <a:latin typeface="Times New Roman"/>
                <a:cs typeface="Times New Roman"/>
              </a:rPr>
              <a:t>compliant</a:t>
            </a:r>
            <a:r>
              <a:rPr sz="1400" spc="-32" dirty="0">
                <a:latin typeface="Times New Roman"/>
                <a:cs typeface="Times New Roman"/>
              </a:rPr>
              <a:t> </a:t>
            </a:r>
            <a:r>
              <a:rPr sz="1400" spc="-13" dirty="0">
                <a:latin typeface="Times New Roman"/>
                <a:cs typeface="Times New Roman"/>
              </a:rPr>
              <a:t>jurisdiction</a:t>
            </a:r>
            <a:endParaRPr sz="1400" dirty="0">
              <a:latin typeface="Times New Roman"/>
              <a:cs typeface="Times New Roman"/>
            </a:endParaRPr>
          </a:p>
          <a:p>
            <a:pPr marL="575335" marR="306029" algn="just">
              <a:lnSpc>
                <a:spcPct val="118800"/>
              </a:lnSpc>
            </a:pPr>
            <a:r>
              <a:rPr sz="1400" dirty="0">
                <a:latin typeface="Times New Roman"/>
                <a:cs typeface="Times New Roman"/>
              </a:rPr>
              <a:t>Exemption</a:t>
            </a:r>
            <a:r>
              <a:rPr sz="1400" spc="71" dirty="0">
                <a:latin typeface="Times New Roman"/>
                <a:cs typeface="Times New Roman"/>
              </a:rPr>
              <a:t> </a:t>
            </a:r>
            <a:r>
              <a:rPr sz="1400" dirty="0">
                <a:latin typeface="Times New Roman"/>
                <a:cs typeface="Times New Roman"/>
              </a:rPr>
              <a:t>to</a:t>
            </a:r>
            <a:r>
              <a:rPr sz="1400" spc="77" dirty="0">
                <a:latin typeface="Times New Roman"/>
                <a:cs typeface="Times New Roman"/>
              </a:rPr>
              <a:t> </a:t>
            </a:r>
            <a:r>
              <a:rPr sz="1400" dirty="0">
                <a:latin typeface="Times New Roman"/>
                <a:cs typeface="Times New Roman"/>
              </a:rPr>
              <a:t>the</a:t>
            </a:r>
            <a:r>
              <a:rPr sz="1400" spc="77" dirty="0">
                <a:latin typeface="Times New Roman"/>
                <a:cs typeface="Times New Roman"/>
              </a:rPr>
              <a:t> </a:t>
            </a:r>
            <a:r>
              <a:rPr sz="1400" dirty="0">
                <a:latin typeface="Times New Roman"/>
                <a:cs typeface="Times New Roman"/>
              </a:rPr>
              <a:t>Corporate</a:t>
            </a:r>
            <a:r>
              <a:rPr sz="1400" spc="71" dirty="0">
                <a:latin typeface="Times New Roman"/>
                <a:cs typeface="Times New Roman"/>
              </a:rPr>
              <a:t> </a:t>
            </a:r>
            <a:r>
              <a:rPr sz="1400" dirty="0">
                <a:latin typeface="Times New Roman"/>
                <a:cs typeface="Times New Roman"/>
              </a:rPr>
              <a:t>Treasury</a:t>
            </a:r>
            <a:r>
              <a:rPr sz="1400" spc="77" dirty="0">
                <a:latin typeface="Times New Roman"/>
                <a:cs typeface="Times New Roman"/>
              </a:rPr>
              <a:t> </a:t>
            </a:r>
            <a:r>
              <a:rPr sz="1400" dirty="0">
                <a:latin typeface="Times New Roman"/>
                <a:cs typeface="Times New Roman"/>
              </a:rPr>
              <a:t>Centre</a:t>
            </a:r>
            <a:r>
              <a:rPr sz="1400" spc="77" dirty="0">
                <a:latin typeface="Times New Roman"/>
                <a:cs typeface="Times New Roman"/>
              </a:rPr>
              <a:t> </a:t>
            </a:r>
            <a:r>
              <a:rPr sz="1400" dirty="0">
                <a:latin typeface="Times New Roman"/>
                <a:cs typeface="Times New Roman"/>
              </a:rPr>
              <a:t>from</a:t>
            </a:r>
            <a:r>
              <a:rPr sz="1400" spc="71" dirty="0">
                <a:latin typeface="Times New Roman"/>
                <a:cs typeface="Times New Roman"/>
              </a:rPr>
              <a:t> </a:t>
            </a:r>
            <a:r>
              <a:rPr sz="1400" dirty="0">
                <a:latin typeface="Times New Roman"/>
                <a:cs typeface="Times New Roman"/>
              </a:rPr>
              <a:t>prudential</a:t>
            </a:r>
            <a:r>
              <a:rPr sz="1400" spc="77" dirty="0">
                <a:latin typeface="Times New Roman"/>
                <a:cs typeface="Times New Roman"/>
              </a:rPr>
              <a:t> </a:t>
            </a:r>
            <a:r>
              <a:rPr sz="1400" dirty="0">
                <a:latin typeface="Times New Roman"/>
                <a:cs typeface="Times New Roman"/>
              </a:rPr>
              <a:t>norms</a:t>
            </a:r>
            <a:r>
              <a:rPr sz="1400" spc="77" dirty="0">
                <a:latin typeface="Times New Roman"/>
                <a:cs typeface="Times New Roman"/>
              </a:rPr>
              <a:t> </a:t>
            </a:r>
            <a:r>
              <a:rPr sz="1400" dirty="0">
                <a:latin typeface="Times New Roman"/>
                <a:cs typeface="Times New Roman"/>
              </a:rPr>
              <a:t>such</a:t>
            </a:r>
            <a:r>
              <a:rPr sz="1400" spc="71" dirty="0">
                <a:latin typeface="Times New Roman"/>
                <a:cs typeface="Times New Roman"/>
              </a:rPr>
              <a:t> </a:t>
            </a:r>
            <a:r>
              <a:rPr sz="1400" dirty="0">
                <a:latin typeface="Times New Roman"/>
                <a:cs typeface="Times New Roman"/>
              </a:rPr>
              <a:t>as</a:t>
            </a:r>
            <a:r>
              <a:rPr sz="1400" spc="77" dirty="0">
                <a:latin typeface="Times New Roman"/>
                <a:cs typeface="Times New Roman"/>
              </a:rPr>
              <a:t> </a:t>
            </a:r>
            <a:r>
              <a:rPr sz="1400" spc="-64" dirty="0">
                <a:latin typeface="Times New Roman"/>
                <a:cs typeface="Times New Roman"/>
              </a:rPr>
              <a:t>-</a:t>
            </a:r>
            <a:r>
              <a:rPr sz="1400" spc="-13" dirty="0">
                <a:latin typeface="Times New Roman"/>
                <a:cs typeface="Times New Roman"/>
              </a:rPr>
              <a:t> Capital</a:t>
            </a:r>
            <a:r>
              <a:rPr sz="1400" spc="-19" dirty="0">
                <a:latin typeface="Times New Roman"/>
                <a:cs typeface="Times New Roman"/>
              </a:rPr>
              <a:t> </a:t>
            </a:r>
            <a:r>
              <a:rPr sz="1400" spc="-13" dirty="0">
                <a:latin typeface="Times New Roman"/>
                <a:cs typeface="Times New Roman"/>
              </a:rPr>
              <a:t>Ratio/</a:t>
            </a:r>
            <a:r>
              <a:rPr sz="1400" spc="-19" dirty="0">
                <a:latin typeface="Times New Roman"/>
                <a:cs typeface="Times New Roman"/>
              </a:rPr>
              <a:t> </a:t>
            </a:r>
            <a:r>
              <a:rPr sz="1400" spc="-25" dirty="0">
                <a:latin typeface="Times New Roman"/>
                <a:cs typeface="Times New Roman"/>
              </a:rPr>
              <a:t>Liquidity</a:t>
            </a:r>
            <a:r>
              <a:rPr sz="1400" spc="-13" dirty="0">
                <a:latin typeface="Times New Roman"/>
                <a:cs typeface="Times New Roman"/>
              </a:rPr>
              <a:t> </a:t>
            </a:r>
            <a:r>
              <a:rPr sz="1400" spc="-38" dirty="0">
                <a:latin typeface="Times New Roman"/>
                <a:cs typeface="Times New Roman"/>
              </a:rPr>
              <a:t>Coverage</a:t>
            </a:r>
            <a:r>
              <a:rPr sz="1400" spc="-19" dirty="0">
                <a:latin typeface="Times New Roman"/>
                <a:cs typeface="Times New Roman"/>
              </a:rPr>
              <a:t> </a:t>
            </a:r>
            <a:r>
              <a:rPr sz="1400" spc="-32" dirty="0">
                <a:latin typeface="Times New Roman"/>
                <a:cs typeface="Times New Roman"/>
              </a:rPr>
              <a:t>Ratio</a:t>
            </a:r>
            <a:r>
              <a:rPr sz="1400" spc="-13" dirty="0">
                <a:latin typeface="Times New Roman"/>
                <a:cs typeface="Times New Roman"/>
              </a:rPr>
              <a:t> </a:t>
            </a:r>
            <a:r>
              <a:rPr sz="1400" spc="96" dirty="0">
                <a:latin typeface="Times New Roman"/>
                <a:cs typeface="Times New Roman"/>
              </a:rPr>
              <a:t>/</a:t>
            </a:r>
            <a:r>
              <a:rPr sz="1400" spc="-19" dirty="0">
                <a:latin typeface="Times New Roman"/>
                <a:cs typeface="Times New Roman"/>
              </a:rPr>
              <a:t> </a:t>
            </a:r>
            <a:r>
              <a:rPr sz="1400" spc="-25" dirty="0">
                <a:latin typeface="Times New Roman"/>
                <a:cs typeface="Times New Roman"/>
              </a:rPr>
              <a:t>Exposure</a:t>
            </a:r>
            <a:r>
              <a:rPr sz="1400" spc="-19" dirty="0">
                <a:latin typeface="Times New Roman"/>
                <a:cs typeface="Times New Roman"/>
              </a:rPr>
              <a:t> </a:t>
            </a:r>
            <a:r>
              <a:rPr sz="1400" spc="-32" dirty="0">
                <a:latin typeface="Times New Roman"/>
                <a:cs typeface="Times New Roman"/>
              </a:rPr>
              <a:t>Ceiling</a:t>
            </a:r>
            <a:r>
              <a:rPr sz="1400" spc="-13" dirty="0">
                <a:latin typeface="Times New Roman"/>
                <a:cs typeface="Times New Roman"/>
              </a:rPr>
              <a:t> </a:t>
            </a:r>
            <a:r>
              <a:rPr sz="1400" spc="-25" dirty="0">
                <a:latin typeface="Times New Roman"/>
                <a:cs typeface="Times New Roman"/>
              </a:rPr>
              <a:t>norms</a:t>
            </a:r>
            <a:endParaRPr lang="en-IN" sz="1400" spc="-25" dirty="0">
              <a:latin typeface="Times New Roman"/>
              <a:cs typeface="Times New Roman"/>
            </a:endParaRPr>
          </a:p>
          <a:p>
            <a:pPr marL="575335" marR="306029" algn="just">
              <a:lnSpc>
                <a:spcPct val="118800"/>
              </a:lnSpc>
            </a:pPr>
            <a:endParaRPr lang="en-IN" sz="1400" spc="-25" dirty="0">
              <a:latin typeface="Times New Roman"/>
              <a:cs typeface="Times New Roman"/>
            </a:endParaRPr>
          </a:p>
          <a:p>
            <a:pPr marL="297868">
              <a:spcBef>
                <a:spcPts val="1047"/>
              </a:spcBef>
            </a:pPr>
            <a:r>
              <a:rPr lang="en-US" sz="2400" b="1" spc="-13" dirty="0">
                <a:solidFill>
                  <a:srgbClr val="EB8B00"/>
                </a:solidFill>
                <a:latin typeface="Times New Roman"/>
                <a:cs typeface="Times New Roman"/>
              </a:rPr>
              <a:t>Registration</a:t>
            </a:r>
            <a:r>
              <a:rPr lang="en-US" sz="2400" b="1" spc="-115" dirty="0">
                <a:solidFill>
                  <a:srgbClr val="EB8B00"/>
                </a:solidFill>
                <a:latin typeface="Times New Roman"/>
                <a:cs typeface="Times New Roman"/>
              </a:rPr>
              <a:t> </a:t>
            </a:r>
            <a:r>
              <a:rPr lang="en-US" sz="2400" b="1" spc="-13" dirty="0">
                <a:solidFill>
                  <a:srgbClr val="EB8B00"/>
                </a:solidFill>
                <a:latin typeface="Times New Roman"/>
                <a:cs typeface="Times New Roman"/>
              </a:rPr>
              <a:t>and</a:t>
            </a:r>
            <a:r>
              <a:rPr lang="en-US" sz="2400" b="1" spc="-115" dirty="0">
                <a:solidFill>
                  <a:srgbClr val="EB8B00"/>
                </a:solidFill>
                <a:latin typeface="Times New Roman"/>
                <a:cs typeface="Times New Roman"/>
              </a:rPr>
              <a:t> </a:t>
            </a:r>
            <a:r>
              <a:rPr lang="en-US" sz="2400" b="1" spc="-32" dirty="0">
                <a:solidFill>
                  <a:srgbClr val="EB8B00"/>
                </a:solidFill>
                <a:latin typeface="Times New Roman"/>
                <a:cs typeface="Times New Roman"/>
              </a:rPr>
              <a:t>NOC</a:t>
            </a:r>
            <a:endParaRPr lang="en-US" sz="2400" dirty="0">
              <a:latin typeface="Times New Roman"/>
              <a:cs typeface="Times New Roman"/>
            </a:endParaRPr>
          </a:p>
          <a:p>
            <a:pPr marL="575335" algn="just">
              <a:spcBef>
                <a:spcPts val="572"/>
              </a:spcBef>
            </a:pPr>
            <a:r>
              <a:rPr lang="en-US" sz="1400" spc="-64" dirty="0">
                <a:latin typeface="Times New Roman"/>
                <a:cs typeface="Times New Roman"/>
              </a:rPr>
              <a:t>To </a:t>
            </a:r>
            <a:r>
              <a:rPr lang="en-US" sz="1400" spc="-13" dirty="0">
                <a:latin typeface="Times New Roman"/>
                <a:cs typeface="Times New Roman"/>
              </a:rPr>
              <a:t>be</a:t>
            </a:r>
            <a:r>
              <a:rPr lang="en-US" sz="1400" spc="-58" dirty="0">
                <a:latin typeface="Times New Roman"/>
                <a:cs typeface="Times New Roman"/>
              </a:rPr>
              <a:t> </a:t>
            </a:r>
            <a:r>
              <a:rPr lang="en-US" sz="1400" dirty="0">
                <a:latin typeface="Times New Roman"/>
                <a:cs typeface="Times New Roman"/>
              </a:rPr>
              <a:t>registered</a:t>
            </a:r>
            <a:r>
              <a:rPr lang="en-US" sz="1400" spc="-58" dirty="0">
                <a:latin typeface="Times New Roman"/>
                <a:cs typeface="Times New Roman"/>
              </a:rPr>
              <a:t> </a:t>
            </a:r>
            <a:r>
              <a:rPr lang="en-US" sz="1400" dirty="0">
                <a:latin typeface="Times New Roman"/>
                <a:cs typeface="Times New Roman"/>
              </a:rPr>
              <a:t>under</a:t>
            </a:r>
            <a:r>
              <a:rPr lang="en-US" sz="1400" spc="-58" dirty="0">
                <a:latin typeface="Times New Roman"/>
                <a:cs typeface="Times New Roman"/>
              </a:rPr>
              <a:t> </a:t>
            </a:r>
            <a:r>
              <a:rPr lang="en-US" sz="1400" spc="-13" dirty="0">
                <a:latin typeface="Times New Roman"/>
                <a:cs typeface="Times New Roman"/>
              </a:rPr>
              <a:t>Finance</a:t>
            </a:r>
            <a:r>
              <a:rPr lang="en-US" sz="1400" spc="-58" dirty="0">
                <a:latin typeface="Times New Roman"/>
                <a:cs typeface="Times New Roman"/>
              </a:rPr>
              <a:t> </a:t>
            </a:r>
            <a:r>
              <a:rPr lang="en-US" sz="1400" spc="-13" dirty="0">
                <a:latin typeface="Times New Roman"/>
                <a:cs typeface="Times New Roman"/>
              </a:rPr>
              <a:t>Company</a:t>
            </a:r>
            <a:r>
              <a:rPr lang="en-US" sz="1400" spc="-58" dirty="0">
                <a:latin typeface="Times New Roman"/>
                <a:cs typeface="Times New Roman"/>
              </a:rPr>
              <a:t> </a:t>
            </a:r>
            <a:r>
              <a:rPr lang="en-US" sz="1400" spc="-13" dirty="0">
                <a:latin typeface="Times New Roman"/>
                <a:cs typeface="Times New Roman"/>
              </a:rPr>
              <a:t>regulations</a:t>
            </a:r>
            <a:endParaRPr lang="en-US" sz="1400" dirty="0">
              <a:latin typeface="Times New Roman"/>
              <a:cs typeface="Times New Roman"/>
            </a:endParaRPr>
          </a:p>
          <a:p>
            <a:pPr marL="575335" marR="317454" algn="just">
              <a:lnSpc>
                <a:spcPct val="118800"/>
              </a:lnSpc>
            </a:pPr>
            <a:r>
              <a:rPr lang="en-US" sz="1400" spc="-206" dirty="0">
                <a:latin typeface="Times New Roman"/>
                <a:cs typeface="Times New Roman"/>
              </a:rPr>
              <a:t>A</a:t>
            </a:r>
            <a:r>
              <a:rPr lang="en-US" sz="1400" spc="-58" dirty="0">
                <a:latin typeface="Times New Roman"/>
                <a:cs typeface="Times New Roman"/>
              </a:rPr>
              <a:t> No </a:t>
            </a:r>
            <a:r>
              <a:rPr lang="en-US" sz="1400" spc="-13" dirty="0">
                <a:latin typeface="Times New Roman"/>
                <a:cs typeface="Times New Roman"/>
              </a:rPr>
              <a:t>Objection</a:t>
            </a:r>
            <a:r>
              <a:rPr lang="en-US" sz="1400" spc="-58" dirty="0">
                <a:latin typeface="Times New Roman"/>
                <a:cs typeface="Times New Roman"/>
              </a:rPr>
              <a:t> </a:t>
            </a:r>
            <a:r>
              <a:rPr lang="en-US" sz="1400" spc="-13" dirty="0">
                <a:latin typeface="Times New Roman"/>
                <a:cs typeface="Times New Roman"/>
              </a:rPr>
              <a:t>Certificate</a:t>
            </a:r>
            <a:r>
              <a:rPr lang="en-US" sz="1400" spc="-58" dirty="0">
                <a:latin typeface="Times New Roman"/>
                <a:cs typeface="Times New Roman"/>
              </a:rPr>
              <a:t> </a:t>
            </a:r>
            <a:r>
              <a:rPr lang="en-US" sz="1400" spc="-52" dirty="0">
                <a:latin typeface="Times New Roman"/>
                <a:cs typeface="Times New Roman"/>
              </a:rPr>
              <a:t>(NOC)</a:t>
            </a:r>
            <a:r>
              <a:rPr lang="en-US" sz="1400" spc="-58" dirty="0">
                <a:latin typeface="Times New Roman"/>
                <a:cs typeface="Times New Roman"/>
              </a:rPr>
              <a:t> </a:t>
            </a:r>
            <a:r>
              <a:rPr lang="en-US" sz="1400" spc="-6" dirty="0">
                <a:latin typeface="Times New Roman"/>
                <a:cs typeface="Times New Roman"/>
              </a:rPr>
              <a:t>from</a:t>
            </a:r>
            <a:r>
              <a:rPr lang="en-US" sz="1400" spc="-58" dirty="0">
                <a:latin typeface="Times New Roman"/>
                <a:cs typeface="Times New Roman"/>
              </a:rPr>
              <a:t> </a:t>
            </a:r>
            <a:r>
              <a:rPr lang="en-US" sz="1400" spc="25" dirty="0">
                <a:latin typeface="Times New Roman"/>
                <a:cs typeface="Times New Roman"/>
              </a:rPr>
              <a:t>the</a:t>
            </a:r>
            <a:r>
              <a:rPr lang="en-US" sz="1400" spc="-58" dirty="0">
                <a:latin typeface="Times New Roman"/>
                <a:cs typeface="Times New Roman"/>
              </a:rPr>
              <a:t> </a:t>
            </a:r>
            <a:r>
              <a:rPr lang="en-US" sz="1400" spc="6" dirty="0">
                <a:latin typeface="Times New Roman"/>
                <a:cs typeface="Times New Roman"/>
              </a:rPr>
              <a:t>home</a:t>
            </a:r>
            <a:r>
              <a:rPr lang="en-US" sz="1400" spc="-58" dirty="0">
                <a:latin typeface="Times New Roman"/>
                <a:cs typeface="Times New Roman"/>
              </a:rPr>
              <a:t> </a:t>
            </a:r>
            <a:r>
              <a:rPr lang="en-US" sz="1400" dirty="0">
                <a:latin typeface="Times New Roman"/>
                <a:cs typeface="Times New Roman"/>
              </a:rPr>
              <a:t>country</a:t>
            </a:r>
            <a:r>
              <a:rPr lang="en-US" sz="1400" spc="-58" dirty="0">
                <a:latin typeface="Times New Roman"/>
                <a:cs typeface="Times New Roman"/>
              </a:rPr>
              <a:t> </a:t>
            </a:r>
            <a:r>
              <a:rPr lang="en-US" sz="1400" spc="6" dirty="0">
                <a:latin typeface="Times New Roman"/>
                <a:cs typeface="Times New Roman"/>
              </a:rPr>
              <a:t>regulator</a:t>
            </a:r>
            <a:r>
              <a:rPr lang="en-US" sz="1400" spc="-58" dirty="0">
                <a:latin typeface="Times New Roman"/>
                <a:cs typeface="Times New Roman"/>
              </a:rPr>
              <a:t> </a:t>
            </a:r>
            <a:r>
              <a:rPr lang="en-US" sz="1400" spc="-6" dirty="0">
                <a:latin typeface="Times New Roman"/>
                <a:cs typeface="Times New Roman"/>
              </a:rPr>
              <a:t>is</a:t>
            </a:r>
            <a:r>
              <a:rPr lang="en-US" sz="1400" spc="-58" dirty="0">
                <a:latin typeface="Times New Roman"/>
                <a:cs typeface="Times New Roman"/>
              </a:rPr>
              <a:t> </a:t>
            </a:r>
            <a:r>
              <a:rPr lang="en-US" sz="1400" dirty="0">
                <a:latin typeface="Times New Roman"/>
                <a:cs typeface="Times New Roman"/>
              </a:rPr>
              <a:t>required</a:t>
            </a:r>
            <a:r>
              <a:rPr lang="en-US" sz="1400" spc="-58" dirty="0">
                <a:latin typeface="Times New Roman"/>
                <a:cs typeface="Times New Roman"/>
              </a:rPr>
              <a:t> </a:t>
            </a:r>
            <a:r>
              <a:rPr lang="en-US" sz="1400" spc="-38" dirty="0">
                <a:latin typeface="Times New Roman"/>
                <a:cs typeface="Times New Roman"/>
              </a:rPr>
              <a:t>if</a:t>
            </a:r>
            <a:r>
              <a:rPr lang="en-US" sz="1400" spc="-45" dirty="0">
                <a:latin typeface="Times New Roman"/>
                <a:cs typeface="Times New Roman"/>
              </a:rPr>
              <a:t> </a:t>
            </a:r>
            <a:r>
              <a:rPr lang="en-US" sz="1400" spc="25" dirty="0">
                <a:latin typeface="Times New Roman"/>
                <a:cs typeface="Times New Roman"/>
              </a:rPr>
              <a:t>the</a:t>
            </a:r>
            <a:r>
              <a:rPr lang="en-US" sz="1400" spc="-45" dirty="0">
                <a:latin typeface="Times New Roman"/>
                <a:cs typeface="Times New Roman"/>
              </a:rPr>
              <a:t> </a:t>
            </a:r>
            <a:r>
              <a:rPr lang="en-US" sz="1400" spc="19" dirty="0">
                <a:latin typeface="Times New Roman"/>
                <a:cs typeface="Times New Roman"/>
              </a:rPr>
              <a:t>parent</a:t>
            </a:r>
            <a:r>
              <a:rPr lang="en-US" sz="1400" spc="-45" dirty="0">
                <a:latin typeface="Times New Roman"/>
                <a:cs typeface="Times New Roman"/>
              </a:rPr>
              <a:t> </a:t>
            </a:r>
            <a:r>
              <a:rPr lang="en-US" sz="1400" spc="-6" dirty="0">
                <a:latin typeface="Times New Roman"/>
                <a:cs typeface="Times New Roman"/>
              </a:rPr>
              <a:t>company</a:t>
            </a:r>
            <a:r>
              <a:rPr lang="en-US" sz="1400" spc="-45" dirty="0">
                <a:latin typeface="Times New Roman"/>
                <a:cs typeface="Times New Roman"/>
              </a:rPr>
              <a:t> </a:t>
            </a:r>
            <a:r>
              <a:rPr lang="en-US" sz="1400" spc="-13" dirty="0">
                <a:latin typeface="Times New Roman"/>
                <a:cs typeface="Times New Roman"/>
              </a:rPr>
              <a:t>carries</a:t>
            </a:r>
            <a:r>
              <a:rPr lang="en-US" sz="1400" spc="-45" dirty="0">
                <a:latin typeface="Times New Roman"/>
                <a:cs typeface="Times New Roman"/>
              </a:rPr>
              <a:t> </a:t>
            </a:r>
            <a:r>
              <a:rPr lang="en-US" sz="1400" spc="25" dirty="0">
                <a:latin typeface="Times New Roman"/>
                <a:cs typeface="Times New Roman"/>
              </a:rPr>
              <a:t>out</a:t>
            </a:r>
            <a:r>
              <a:rPr lang="en-US" sz="1400" spc="-45" dirty="0">
                <a:latin typeface="Times New Roman"/>
                <a:cs typeface="Times New Roman"/>
              </a:rPr>
              <a:t> </a:t>
            </a:r>
            <a:r>
              <a:rPr lang="en-US" sz="1400" spc="6" dirty="0">
                <a:latin typeface="Times New Roman"/>
                <a:cs typeface="Times New Roman"/>
              </a:rPr>
              <a:t>regulated</a:t>
            </a:r>
            <a:r>
              <a:rPr lang="en-US" sz="1400" spc="-45" dirty="0">
                <a:latin typeface="Times New Roman"/>
                <a:cs typeface="Times New Roman"/>
              </a:rPr>
              <a:t> </a:t>
            </a:r>
            <a:r>
              <a:rPr lang="en-US" sz="1400" spc="-13" dirty="0">
                <a:latin typeface="Times New Roman"/>
                <a:cs typeface="Times New Roman"/>
              </a:rPr>
              <a:t>financial</a:t>
            </a:r>
            <a:r>
              <a:rPr lang="en-US" sz="1400" spc="-45" dirty="0">
                <a:latin typeface="Times New Roman"/>
                <a:cs typeface="Times New Roman"/>
              </a:rPr>
              <a:t> </a:t>
            </a:r>
            <a:r>
              <a:rPr lang="en-US" sz="1400" spc="-25" dirty="0">
                <a:latin typeface="Times New Roman"/>
                <a:cs typeface="Times New Roman"/>
              </a:rPr>
              <a:t>services</a:t>
            </a:r>
            <a:r>
              <a:rPr lang="en-US" sz="1400" spc="-45" dirty="0">
                <a:latin typeface="Times New Roman"/>
                <a:cs typeface="Times New Roman"/>
              </a:rPr>
              <a:t> </a:t>
            </a:r>
            <a:r>
              <a:rPr lang="en-US" sz="1400" spc="-6" dirty="0">
                <a:latin typeface="Times New Roman"/>
                <a:cs typeface="Times New Roman"/>
              </a:rPr>
              <a:t>activity</a:t>
            </a:r>
            <a:r>
              <a:rPr lang="en-US" sz="1400" spc="-45" dirty="0">
                <a:latin typeface="Times New Roman"/>
                <a:cs typeface="Times New Roman"/>
              </a:rPr>
              <a:t> </a:t>
            </a:r>
            <a:r>
              <a:rPr lang="en-US" sz="1400" spc="13" dirty="0">
                <a:latin typeface="Times New Roman"/>
                <a:cs typeface="Times New Roman"/>
              </a:rPr>
              <a:t>in</a:t>
            </a:r>
            <a:r>
              <a:rPr lang="en-US" sz="1400" spc="-45" dirty="0">
                <a:latin typeface="Times New Roman"/>
                <a:cs typeface="Times New Roman"/>
              </a:rPr>
              <a:t> </a:t>
            </a:r>
            <a:r>
              <a:rPr lang="en-US" sz="1400" spc="25" dirty="0">
                <a:latin typeface="Times New Roman"/>
                <a:cs typeface="Times New Roman"/>
              </a:rPr>
              <a:t>the</a:t>
            </a:r>
            <a:r>
              <a:rPr lang="en-US" sz="1400" spc="-45" dirty="0">
                <a:latin typeface="Times New Roman"/>
                <a:cs typeface="Times New Roman"/>
              </a:rPr>
              <a:t> </a:t>
            </a:r>
            <a:r>
              <a:rPr lang="en-US" sz="1400" spc="6" dirty="0">
                <a:latin typeface="Times New Roman"/>
                <a:cs typeface="Times New Roman"/>
              </a:rPr>
              <a:t>home</a:t>
            </a:r>
            <a:r>
              <a:rPr lang="en-US" sz="1400" spc="-13" dirty="0">
                <a:latin typeface="Times New Roman"/>
                <a:cs typeface="Times New Roman"/>
              </a:rPr>
              <a:t> </a:t>
            </a:r>
            <a:r>
              <a:rPr lang="en-US" sz="1400" spc="-6" dirty="0">
                <a:latin typeface="Times New Roman"/>
                <a:cs typeface="Times New Roman"/>
              </a:rPr>
              <a:t>jurisdiction.</a:t>
            </a:r>
            <a:r>
              <a:rPr lang="en-US" sz="1400" spc="-83" dirty="0">
                <a:latin typeface="Times New Roman"/>
                <a:cs typeface="Times New Roman"/>
              </a:rPr>
              <a:t> </a:t>
            </a:r>
            <a:r>
              <a:rPr lang="en-US" sz="1400" spc="-19" dirty="0">
                <a:latin typeface="Times New Roman"/>
                <a:cs typeface="Times New Roman"/>
              </a:rPr>
              <a:t>This</a:t>
            </a:r>
            <a:r>
              <a:rPr lang="en-US" sz="1400" spc="-83" dirty="0">
                <a:latin typeface="Times New Roman"/>
                <a:cs typeface="Times New Roman"/>
              </a:rPr>
              <a:t> </a:t>
            </a:r>
            <a:r>
              <a:rPr lang="en-US" sz="1400" spc="-6" dirty="0">
                <a:latin typeface="Times New Roman"/>
                <a:cs typeface="Times New Roman"/>
              </a:rPr>
              <a:t>is</a:t>
            </a:r>
            <a:r>
              <a:rPr lang="en-US" sz="1400" spc="-83" dirty="0">
                <a:latin typeface="Times New Roman"/>
                <a:cs typeface="Times New Roman"/>
              </a:rPr>
              <a:t> </a:t>
            </a:r>
            <a:r>
              <a:rPr lang="en-US" sz="1400" spc="19" dirty="0">
                <a:latin typeface="Times New Roman"/>
                <a:cs typeface="Times New Roman"/>
              </a:rPr>
              <a:t>an</a:t>
            </a:r>
            <a:r>
              <a:rPr lang="en-US" sz="1400" spc="-83" dirty="0">
                <a:latin typeface="Times New Roman"/>
                <a:cs typeface="Times New Roman"/>
              </a:rPr>
              <a:t> </a:t>
            </a:r>
            <a:r>
              <a:rPr lang="en-US" sz="1400" spc="-6" dirty="0">
                <a:latin typeface="Times New Roman"/>
                <a:cs typeface="Times New Roman"/>
              </a:rPr>
              <a:t>exception</a:t>
            </a:r>
            <a:r>
              <a:rPr lang="en-US" sz="1400" spc="-83" dirty="0">
                <a:latin typeface="Times New Roman"/>
                <a:cs typeface="Times New Roman"/>
              </a:rPr>
              <a:t> </a:t>
            </a:r>
            <a:r>
              <a:rPr lang="en-US" sz="1400" spc="-19" dirty="0">
                <a:latin typeface="Times New Roman"/>
                <a:cs typeface="Times New Roman"/>
              </a:rPr>
              <a:t>for</a:t>
            </a:r>
            <a:r>
              <a:rPr lang="en-US" sz="1400" spc="-83" dirty="0">
                <a:latin typeface="Times New Roman"/>
                <a:cs typeface="Times New Roman"/>
              </a:rPr>
              <a:t> </a:t>
            </a:r>
            <a:r>
              <a:rPr lang="en-US" sz="1400" spc="25" dirty="0">
                <a:latin typeface="Times New Roman"/>
                <a:cs typeface="Times New Roman"/>
              </a:rPr>
              <a:t>the</a:t>
            </a:r>
            <a:r>
              <a:rPr lang="en-US" sz="1400" spc="-83" dirty="0">
                <a:latin typeface="Times New Roman"/>
                <a:cs typeface="Times New Roman"/>
              </a:rPr>
              <a:t> </a:t>
            </a:r>
            <a:r>
              <a:rPr lang="en-US" sz="1400" spc="-6" dirty="0">
                <a:latin typeface="Times New Roman"/>
                <a:cs typeface="Times New Roman"/>
              </a:rPr>
              <a:t>Corporate</a:t>
            </a:r>
            <a:r>
              <a:rPr lang="en-US" sz="1400" spc="-83" dirty="0">
                <a:latin typeface="Times New Roman"/>
                <a:cs typeface="Times New Roman"/>
              </a:rPr>
              <a:t> </a:t>
            </a:r>
            <a:r>
              <a:rPr lang="en-US" sz="1400" spc="-19" dirty="0">
                <a:latin typeface="Times New Roman"/>
                <a:cs typeface="Times New Roman"/>
              </a:rPr>
              <a:t>Treasury</a:t>
            </a:r>
            <a:r>
              <a:rPr lang="en-US" sz="1400" spc="-83" dirty="0">
                <a:latin typeface="Times New Roman"/>
                <a:cs typeface="Times New Roman"/>
              </a:rPr>
              <a:t> </a:t>
            </a:r>
            <a:r>
              <a:rPr lang="en-US" sz="1400" spc="-6" dirty="0">
                <a:latin typeface="Times New Roman"/>
                <a:cs typeface="Times New Roman"/>
              </a:rPr>
              <a:t>Centre</a:t>
            </a:r>
            <a:endParaRPr lang="en-US" sz="1400" dirty="0">
              <a:latin typeface="Times New Roman"/>
              <a:cs typeface="Times New Roman"/>
            </a:endParaRPr>
          </a:p>
          <a:p>
            <a:pPr marL="575335" marR="317454" algn="just">
              <a:lnSpc>
                <a:spcPct val="118800"/>
              </a:lnSpc>
            </a:pPr>
            <a:r>
              <a:rPr lang="en-US" sz="1400" dirty="0">
                <a:latin typeface="Times New Roman"/>
                <a:cs typeface="Times New Roman"/>
              </a:rPr>
              <a:t>A</a:t>
            </a:r>
            <a:r>
              <a:rPr lang="en-US" sz="1400" spc="129" dirty="0">
                <a:latin typeface="Times New Roman"/>
                <a:cs typeface="Times New Roman"/>
              </a:rPr>
              <a:t> </a:t>
            </a:r>
            <a:r>
              <a:rPr lang="en-US" sz="1400" dirty="0">
                <a:latin typeface="Times New Roman"/>
                <a:cs typeface="Times New Roman"/>
              </a:rPr>
              <a:t>minimum</a:t>
            </a:r>
            <a:r>
              <a:rPr lang="en-US" sz="1400" spc="135" dirty="0">
                <a:latin typeface="Times New Roman"/>
                <a:cs typeface="Times New Roman"/>
              </a:rPr>
              <a:t> </a:t>
            </a:r>
            <a:r>
              <a:rPr lang="en-US" sz="1400" dirty="0">
                <a:latin typeface="Times New Roman"/>
                <a:cs typeface="Times New Roman"/>
              </a:rPr>
              <a:t>owned</a:t>
            </a:r>
            <a:r>
              <a:rPr lang="en-US" sz="1400" spc="135" dirty="0">
                <a:latin typeface="Times New Roman"/>
                <a:cs typeface="Times New Roman"/>
              </a:rPr>
              <a:t> </a:t>
            </a:r>
            <a:r>
              <a:rPr lang="en-US" sz="1400" dirty="0">
                <a:latin typeface="Times New Roman"/>
                <a:cs typeface="Times New Roman"/>
              </a:rPr>
              <a:t>fund</a:t>
            </a:r>
            <a:r>
              <a:rPr lang="en-US" sz="1400" spc="129" dirty="0">
                <a:latin typeface="Times New Roman"/>
                <a:cs typeface="Times New Roman"/>
              </a:rPr>
              <a:t> </a:t>
            </a:r>
            <a:r>
              <a:rPr lang="en-US" sz="1400" dirty="0">
                <a:latin typeface="Times New Roman"/>
                <a:cs typeface="Times New Roman"/>
              </a:rPr>
              <a:t>of</a:t>
            </a:r>
            <a:r>
              <a:rPr lang="en-US" sz="1400" spc="135" dirty="0">
                <a:latin typeface="Times New Roman"/>
                <a:cs typeface="Times New Roman"/>
              </a:rPr>
              <a:t> </a:t>
            </a:r>
            <a:r>
              <a:rPr lang="en-US" sz="1400" dirty="0">
                <a:latin typeface="Times New Roman"/>
                <a:cs typeface="Times New Roman"/>
              </a:rPr>
              <a:t>$</a:t>
            </a:r>
            <a:r>
              <a:rPr lang="en-US" sz="1400" spc="135" dirty="0">
                <a:latin typeface="Times New Roman"/>
                <a:cs typeface="Times New Roman"/>
              </a:rPr>
              <a:t> </a:t>
            </a:r>
            <a:r>
              <a:rPr lang="en-US" sz="1400" dirty="0">
                <a:latin typeface="Times New Roman"/>
                <a:cs typeface="Times New Roman"/>
              </a:rPr>
              <a:t>0.2</a:t>
            </a:r>
            <a:r>
              <a:rPr lang="en-US" sz="1400" spc="129" dirty="0">
                <a:latin typeface="Times New Roman"/>
                <a:cs typeface="Times New Roman"/>
              </a:rPr>
              <a:t> </a:t>
            </a:r>
            <a:r>
              <a:rPr lang="en-US" sz="1400" dirty="0">
                <a:latin typeface="Times New Roman"/>
                <a:cs typeface="Times New Roman"/>
              </a:rPr>
              <a:t>Mn.</a:t>
            </a:r>
            <a:r>
              <a:rPr lang="en-US" sz="1400" spc="135" dirty="0">
                <a:latin typeface="Times New Roman"/>
                <a:cs typeface="Times New Roman"/>
              </a:rPr>
              <a:t> </a:t>
            </a:r>
            <a:r>
              <a:rPr lang="en-US" sz="1400" dirty="0">
                <a:latin typeface="Times New Roman"/>
                <a:cs typeface="Times New Roman"/>
              </a:rPr>
              <a:t>or</a:t>
            </a:r>
            <a:r>
              <a:rPr lang="en-US" sz="1400" spc="135" dirty="0">
                <a:latin typeface="Times New Roman"/>
                <a:cs typeface="Times New Roman"/>
              </a:rPr>
              <a:t> </a:t>
            </a:r>
            <a:r>
              <a:rPr lang="en-US" sz="1400" dirty="0">
                <a:latin typeface="Times New Roman"/>
                <a:cs typeface="Times New Roman"/>
              </a:rPr>
              <a:t>an</a:t>
            </a:r>
            <a:r>
              <a:rPr lang="en-US" sz="1400" spc="135" dirty="0">
                <a:latin typeface="Times New Roman"/>
                <a:cs typeface="Times New Roman"/>
              </a:rPr>
              <a:t> </a:t>
            </a:r>
            <a:r>
              <a:rPr lang="en-US" sz="1400" dirty="0">
                <a:latin typeface="Times New Roman"/>
                <a:cs typeface="Times New Roman"/>
              </a:rPr>
              <a:t>equivalent</a:t>
            </a:r>
            <a:r>
              <a:rPr lang="en-US" sz="1400" spc="129" dirty="0">
                <a:latin typeface="Times New Roman"/>
                <a:cs typeface="Times New Roman"/>
              </a:rPr>
              <a:t> </a:t>
            </a:r>
            <a:r>
              <a:rPr lang="en-US" sz="1400" dirty="0">
                <a:latin typeface="Times New Roman"/>
                <a:cs typeface="Times New Roman"/>
              </a:rPr>
              <a:t>amount</a:t>
            </a:r>
            <a:r>
              <a:rPr lang="en-US" sz="1400" spc="135" dirty="0">
                <a:latin typeface="Times New Roman"/>
                <a:cs typeface="Times New Roman"/>
              </a:rPr>
              <a:t> </a:t>
            </a:r>
            <a:r>
              <a:rPr lang="en-US" sz="1400" dirty="0">
                <a:latin typeface="Times New Roman"/>
                <a:cs typeface="Times New Roman"/>
              </a:rPr>
              <a:t>in</a:t>
            </a:r>
            <a:r>
              <a:rPr lang="en-US" sz="1400" spc="135" dirty="0">
                <a:latin typeface="Times New Roman"/>
                <a:cs typeface="Times New Roman"/>
              </a:rPr>
              <a:t> </a:t>
            </a:r>
            <a:r>
              <a:rPr lang="en-US" sz="1400" dirty="0">
                <a:latin typeface="Times New Roman"/>
                <a:cs typeface="Times New Roman"/>
              </a:rPr>
              <a:t>any</a:t>
            </a:r>
            <a:r>
              <a:rPr lang="en-US" sz="1400" spc="129" dirty="0">
                <a:latin typeface="Times New Roman"/>
                <a:cs typeface="Times New Roman"/>
              </a:rPr>
              <a:t> </a:t>
            </a:r>
            <a:r>
              <a:rPr lang="en-US" sz="1400" spc="-13" dirty="0">
                <a:latin typeface="Times New Roman"/>
                <a:cs typeface="Times New Roman"/>
              </a:rPr>
              <a:t>other </a:t>
            </a:r>
            <a:r>
              <a:rPr lang="en-US" sz="1400" spc="-38" dirty="0">
                <a:latin typeface="Times New Roman"/>
                <a:cs typeface="Times New Roman"/>
              </a:rPr>
              <a:t>freely </a:t>
            </a:r>
            <a:r>
              <a:rPr lang="en-US" sz="1400" spc="-13" dirty="0">
                <a:latin typeface="Times New Roman"/>
                <a:cs typeface="Times New Roman"/>
              </a:rPr>
              <a:t>convertible</a:t>
            </a:r>
            <a:r>
              <a:rPr lang="en-US" sz="1400" spc="-38" dirty="0">
                <a:latin typeface="Times New Roman"/>
                <a:cs typeface="Times New Roman"/>
              </a:rPr>
              <a:t> </a:t>
            </a:r>
            <a:r>
              <a:rPr lang="en-US" sz="1400" spc="-13" dirty="0">
                <a:latin typeface="Times New Roman"/>
                <a:cs typeface="Times New Roman"/>
              </a:rPr>
              <a:t>currency</a:t>
            </a:r>
            <a:r>
              <a:rPr lang="en-US" sz="1400" spc="-38" dirty="0">
                <a:latin typeface="Times New Roman"/>
                <a:cs typeface="Times New Roman"/>
              </a:rPr>
              <a:t> </a:t>
            </a:r>
            <a:r>
              <a:rPr lang="en-US" sz="1400" spc="-13" dirty="0">
                <a:latin typeface="Times New Roman"/>
                <a:cs typeface="Times New Roman"/>
              </a:rPr>
              <a:t>is</a:t>
            </a:r>
            <a:r>
              <a:rPr lang="en-US" sz="1400" spc="-38" dirty="0">
                <a:latin typeface="Times New Roman"/>
                <a:cs typeface="Times New Roman"/>
              </a:rPr>
              <a:t> </a:t>
            </a:r>
            <a:r>
              <a:rPr lang="en-US" sz="1400" spc="-13" dirty="0">
                <a:latin typeface="Times New Roman"/>
                <a:cs typeface="Times New Roman"/>
              </a:rPr>
              <a:t>required</a:t>
            </a:r>
            <a:endParaRPr lang="en-US" sz="1400" dirty="0">
              <a:latin typeface="Times New Roman"/>
              <a:cs typeface="Times New Roman"/>
            </a:endParaRPr>
          </a:p>
        </p:txBody>
      </p:sp>
      <p:sp>
        <p:nvSpPr>
          <p:cNvPr id="3" name="Date Placeholder 2">
            <a:extLst>
              <a:ext uri="{FF2B5EF4-FFF2-40B4-BE49-F238E27FC236}">
                <a16:creationId xmlns:a16="http://schemas.microsoft.com/office/drawing/2014/main" id="{C152D0EE-D80D-9DC3-71CA-003D42219A29}"/>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54435868-52EC-27A9-813D-A4F5B179948A}"/>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C8B98F2D-C048-83C0-0D42-87FBC383EDCF}"/>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67</a:t>
            </a:fld>
            <a:endParaRPr lang="en-US" altLang="en-US" dirty="0">
              <a:solidFill>
                <a:srgbClr val="000000"/>
              </a:solidFill>
            </a:endParaRPr>
          </a:p>
        </p:txBody>
      </p:sp>
    </p:spTree>
    <p:extLst>
      <p:ext uri="{BB962C8B-B14F-4D97-AF65-F5344CB8AC3E}">
        <p14:creationId xmlns:p14="http://schemas.microsoft.com/office/powerpoint/2010/main" val="39450894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956FC-1CC3-EA33-9B40-2E0E0E6F7B95}"/>
            </a:ext>
          </a:extLst>
        </p:cNvPr>
        <p:cNvGrpSpPr/>
        <p:nvPr/>
      </p:nvGrpSpPr>
      <p:grpSpPr>
        <a:xfrm>
          <a:off x="0" y="0"/>
          <a:ext cx="0" cy="0"/>
          <a:chOff x="0" y="0"/>
          <a:chExt cx="0" cy="0"/>
        </a:xfrm>
      </p:grpSpPr>
      <p:sp>
        <p:nvSpPr>
          <p:cNvPr id="20" name="object 20">
            <a:extLst>
              <a:ext uri="{FF2B5EF4-FFF2-40B4-BE49-F238E27FC236}">
                <a16:creationId xmlns:a16="http://schemas.microsoft.com/office/drawing/2014/main" id="{A5707F7D-A3D6-BC94-ABB8-47A9FA374944}"/>
              </a:ext>
            </a:extLst>
          </p:cNvPr>
          <p:cNvSpPr txBox="1"/>
          <p:nvPr/>
        </p:nvSpPr>
        <p:spPr>
          <a:xfrm>
            <a:off x="689630" y="986707"/>
            <a:ext cx="10917652" cy="4335974"/>
          </a:xfrm>
          <a:prstGeom prst="rect">
            <a:avLst/>
          </a:prstGeom>
        </p:spPr>
        <p:txBody>
          <a:bodyPr vert="horz" wrap="square" lIns="0" tIns="133012" rIns="0" bIns="0" rtlCol="0">
            <a:spAutoFit/>
          </a:bodyPr>
          <a:lstStyle/>
          <a:p>
            <a:pPr marL="303581"/>
            <a:r>
              <a:rPr sz="2800" b="1" spc="-25" dirty="0">
                <a:solidFill>
                  <a:srgbClr val="EB8B00"/>
                </a:solidFill>
                <a:latin typeface="Times New Roman"/>
                <a:cs typeface="Times New Roman"/>
              </a:rPr>
              <a:t>Eligible</a:t>
            </a:r>
            <a:r>
              <a:rPr sz="2800" b="1" spc="-77" dirty="0">
                <a:solidFill>
                  <a:srgbClr val="EB8B00"/>
                </a:solidFill>
                <a:latin typeface="Times New Roman"/>
                <a:cs typeface="Times New Roman"/>
              </a:rPr>
              <a:t> </a:t>
            </a:r>
            <a:r>
              <a:rPr sz="2800" b="1" spc="-13" dirty="0">
                <a:solidFill>
                  <a:srgbClr val="EB8B00"/>
                </a:solidFill>
                <a:latin typeface="Times New Roman"/>
                <a:cs typeface="Times New Roman"/>
              </a:rPr>
              <a:t>service</a:t>
            </a:r>
            <a:r>
              <a:rPr sz="2800" b="1" spc="-71" dirty="0">
                <a:solidFill>
                  <a:srgbClr val="EB8B00"/>
                </a:solidFill>
                <a:latin typeface="Times New Roman"/>
                <a:cs typeface="Times New Roman"/>
              </a:rPr>
              <a:t> </a:t>
            </a:r>
            <a:r>
              <a:rPr sz="2800" b="1" spc="-13" dirty="0">
                <a:solidFill>
                  <a:srgbClr val="EB8B00"/>
                </a:solidFill>
                <a:latin typeface="Times New Roman"/>
                <a:cs typeface="Times New Roman"/>
              </a:rPr>
              <a:t>recipients</a:t>
            </a:r>
            <a:endParaRPr sz="2800" dirty="0">
              <a:latin typeface="Times New Roman"/>
              <a:cs typeface="Times New Roman"/>
            </a:endParaRPr>
          </a:p>
          <a:p>
            <a:pPr marL="575335" marR="318270" algn="just">
              <a:lnSpc>
                <a:spcPct val="118800"/>
              </a:lnSpc>
              <a:spcBef>
                <a:spcPts val="373"/>
              </a:spcBef>
            </a:pPr>
            <a:r>
              <a:rPr sz="1600" dirty="0">
                <a:latin typeface="Times New Roman"/>
                <a:cs typeface="Times New Roman"/>
              </a:rPr>
              <a:t>Group</a:t>
            </a:r>
            <a:r>
              <a:rPr sz="1600" spc="109" dirty="0">
                <a:latin typeface="Times New Roman"/>
                <a:cs typeface="Times New Roman"/>
              </a:rPr>
              <a:t> </a:t>
            </a:r>
            <a:r>
              <a:rPr sz="1600" dirty="0">
                <a:latin typeface="Times New Roman"/>
                <a:cs typeface="Times New Roman"/>
              </a:rPr>
              <a:t>Entities</a:t>
            </a:r>
            <a:r>
              <a:rPr sz="1600" spc="115" dirty="0">
                <a:latin typeface="Times New Roman"/>
                <a:cs typeface="Times New Roman"/>
              </a:rPr>
              <a:t> </a:t>
            </a:r>
            <a:r>
              <a:rPr sz="1600" dirty="0">
                <a:latin typeface="Times New Roman"/>
                <a:cs typeface="Times New Roman"/>
              </a:rPr>
              <a:t>registered</a:t>
            </a:r>
            <a:r>
              <a:rPr sz="1600" spc="109" dirty="0">
                <a:latin typeface="Times New Roman"/>
                <a:cs typeface="Times New Roman"/>
              </a:rPr>
              <a:t> </a:t>
            </a:r>
            <a:r>
              <a:rPr sz="1600" dirty="0">
                <a:latin typeface="Times New Roman"/>
                <a:cs typeface="Times New Roman"/>
              </a:rPr>
              <a:t>under</a:t>
            </a:r>
            <a:r>
              <a:rPr sz="1600" spc="115" dirty="0">
                <a:latin typeface="Times New Roman"/>
                <a:cs typeface="Times New Roman"/>
              </a:rPr>
              <a:t> </a:t>
            </a:r>
            <a:r>
              <a:rPr sz="1600" dirty="0">
                <a:latin typeface="Times New Roman"/>
                <a:cs typeface="Times New Roman"/>
              </a:rPr>
              <a:t>any</a:t>
            </a:r>
            <a:r>
              <a:rPr sz="1600" spc="115" dirty="0">
                <a:latin typeface="Times New Roman"/>
                <a:cs typeface="Times New Roman"/>
              </a:rPr>
              <a:t> </a:t>
            </a:r>
            <a:r>
              <a:rPr sz="1600" dirty="0">
                <a:latin typeface="Times New Roman"/>
                <a:cs typeface="Times New Roman"/>
              </a:rPr>
              <a:t>law</a:t>
            </a:r>
            <a:r>
              <a:rPr sz="1600" spc="109" dirty="0">
                <a:latin typeface="Times New Roman"/>
                <a:cs typeface="Times New Roman"/>
              </a:rPr>
              <a:t> </a:t>
            </a:r>
            <a:r>
              <a:rPr sz="1600" dirty="0">
                <a:latin typeface="Times New Roman"/>
                <a:cs typeface="Times New Roman"/>
              </a:rPr>
              <a:t>for</a:t>
            </a:r>
            <a:r>
              <a:rPr sz="1600" spc="115" dirty="0">
                <a:latin typeface="Times New Roman"/>
                <a:cs typeface="Times New Roman"/>
              </a:rPr>
              <a:t> </a:t>
            </a:r>
            <a:r>
              <a:rPr sz="1600" dirty="0">
                <a:latin typeface="Times New Roman"/>
                <a:cs typeface="Times New Roman"/>
              </a:rPr>
              <a:t>the</a:t>
            </a:r>
            <a:r>
              <a:rPr sz="1600" spc="115" dirty="0">
                <a:latin typeface="Times New Roman"/>
                <a:cs typeface="Times New Roman"/>
              </a:rPr>
              <a:t> </a:t>
            </a:r>
            <a:r>
              <a:rPr sz="1600" dirty="0">
                <a:latin typeface="Times New Roman"/>
                <a:cs typeface="Times New Roman"/>
              </a:rPr>
              <a:t>time</a:t>
            </a:r>
            <a:r>
              <a:rPr sz="1600" spc="109" dirty="0">
                <a:latin typeface="Times New Roman"/>
                <a:cs typeface="Times New Roman"/>
              </a:rPr>
              <a:t> </a:t>
            </a:r>
            <a:r>
              <a:rPr sz="1600" dirty="0">
                <a:latin typeface="Times New Roman"/>
                <a:cs typeface="Times New Roman"/>
              </a:rPr>
              <a:t>being</a:t>
            </a:r>
            <a:r>
              <a:rPr sz="1600" spc="115" dirty="0">
                <a:latin typeface="Times New Roman"/>
                <a:cs typeface="Times New Roman"/>
              </a:rPr>
              <a:t> </a:t>
            </a:r>
            <a:r>
              <a:rPr sz="1600" dirty="0">
                <a:latin typeface="Times New Roman"/>
                <a:cs typeface="Times New Roman"/>
              </a:rPr>
              <a:t>in</a:t>
            </a:r>
            <a:r>
              <a:rPr sz="1600" spc="115" dirty="0">
                <a:latin typeface="Times New Roman"/>
                <a:cs typeface="Times New Roman"/>
              </a:rPr>
              <a:t> </a:t>
            </a:r>
            <a:r>
              <a:rPr sz="1600" dirty="0">
                <a:latin typeface="Times New Roman"/>
                <a:cs typeface="Times New Roman"/>
              </a:rPr>
              <a:t>force</a:t>
            </a:r>
            <a:r>
              <a:rPr sz="1600" spc="109" dirty="0">
                <a:latin typeface="Times New Roman"/>
                <a:cs typeface="Times New Roman"/>
              </a:rPr>
              <a:t> </a:t>
            </a:r>
            <a:r>
              <a:rPr sz="1600" dirty="0">
                <a:latin typeface="Times New Roman"/>
                <a:cs typeface="Times New Roman"/>
              </a:rPr>
              <a:t>with</a:t>
            </a:r>
            <a:r>
              <a:rPr sz="1600" spc="115" dirty="0">
                <a:latin typeface="Times New Roman"/>
                <a:cs typeface="Times New Roman"/>
              </a:rPr>
              <a:t> </a:t>
            </a:r>
            <a:r>
              <a:rPr sz="1600" spc="-32" dirty="0">
                <a:latin typeface="Times New Roman"/>
                <a:cs typeface="Times New Roman"/>
              </a:rPr>
              <a:t>any </a:t>
            </a:r>
            <a:r>
              <a:rPr sz="1600" dirty="0">
                <a:latin typeface="Times New Roman"/>
                <a:cs typeface="Times New Roman"/>
              </a:rPr>
              <a:t>competent</a:t>
            </a:r>
            <a:r>
              <a:rPr sz="1600" spc="-19" dirty="0">
                <a:latin typeface="Times New Roman"/>
                <a:cs typeface="Times New Roman"/>
              </a:rPr>
              <a:t> </a:t>
            </a:r>
            <a:r>
              <a:rPr sz="1600" dirty="0">
                <a:latin typeface="Times New Roman"/>
                <a:cs typeface="Times New Roman"/>
              </a:rPr>
              <a:t>or</a:t>
            </a:r>
            <a:r>
              <a:rPr sz="1600" spc="-19" dirty="0">
                <a:latin typeface="Times New Roman"/>
                <a:cs typeface="Times New Roman"/>
              </a:rPr>
              <a:t> </a:t>
            </a:r>
            <a:r>
              <a:rPr sz="1600" dirty="0">
                <a:latin typeface="Times New Roman"/>
                <a:cs typeface="Times New Roman"/>
              </a:rPr>
              <a:t>statutory</a:t>
            </a:r>
            <a:r>
              <a:rPr sz="1600" spc="-19" dirty="0">
                <a:latin typeface="Times New Roman"/>
                <a:cs typeface="Times New Roman"/>
              </a:rPr>
              <a:t> </a:t>
            </a:r>
            <a:r>
              <a:rPr sz="1600" spc="-13" dirty="0">
                <a:latin typeface="Times New Roman"/>
                <a:cs typeface="Times New Roman"/>
              </a:rPr>
              <a:t>body</a:t>
            </a:r>
            <a:r>
              <a:rPr sz="1600" spc="-19" dirty="0">
                <a:latin typeface="Times New Roman"/>
                <a:cs typeface="Times New Roman"/>
              </a:rPr>
              <a:t> </a:t>
            </a:r>
            <a:r>
              <a:rPr sz="1600" dirty="0">
                <a:latin typeface="Times New Roman"/>
                <a:cs typeface="Times New Roman"/>
              </a:rPr>
              <a:t>in</a:t>
            </a:r>
            <a:r>
              <a:rPr sz="1600" spc="-19" dirty="0">
                <a:latin typeface="Times New Roman"/>
                <a:cs typeface="Times New Roman"/>
              </a:rPr>
              <a:t> </a:t>
            </a:r>
            <a:r>
              <a:rPr sz="1600" dirty="0">
                <a:latin typeface="Times New Roman"/>
                <a:cs typeface="Times New Roman"/>
              </a:rPr>
              <a:t>its</a:t>
            </a:r>
            <a:r>
              <a:rPr sz="1600" spc="-19" dirty="0">
                <a:latin typeface="Times New Roman"/>
                <a:cs typeface="Times New Roman"/>
              </a:rPr>
              <a:t> </a:t>
            </a:r>
            <a:r>
              <a:rPr sz="1600" dirty="0">
                <a:latin typeface="Times New Roman"/>
                <a:cs typeface="Times New Roman"/>
              </a:rPr>
              <a:t>home</a:t>
            </a:r>
            <a:r>
              <a:rPr sz="1600" spc="-19" dirty="0">
                <a:latin typeface="Times New Roman"/>
                <a:cs typeface="Times New Roman"/>
              </a:rPr>
              <a:t> </a:t>
            </a:r>
            <a:r>
              <a:rPr sz="1600" spc="-13" dirty="0">
                <a:latin typeface="Times New Roman"/>
                <a:cs typeface="Times New Roman"/>
              </a:rPr>
              <a:t>jurisdiction</a:t>
            </a:r>
            <a:endParaRPr sz="1600" dirty="0">
              <a:latin typeface="Times New Roman"/>
              <a:cs typeface="Times New Roman"/>
            </a:endParaRPr>
          </a:p>
          <a:p>
            <a:pPr marL="575335" marR="317454" algn="just">
              <a:lnSpc>
                <a:spcPct val="118700"/>
              </a:lnSpc>
            </a:pPr>
            <a:r>
              <a:rPr sz="1600" spc="-38" dirty="0">
                <a:latin typeface="Times New Roman"/>
                <a:cs typeface="Times New Roman"/>
              </a:rPr>
              <a:t>To</a:t>
            </a:r>
            <a:r>
              <a:rPr sz="1600" spc="19" dirty="0">
                <a:latin typeface="Times New Roman"/>
                <a:cs typeface="Times New Roman"/>
              </a:rPr>
              <a:t> </a:t>
            </a:r>
            <a:r>
              <a:rPr sz="1600" dirty="0">
                <a:latin typeface="Times New Roman"/>
                <a:cs typeface="Times New Roman"/>
              </a:rPr>
              <a:t>be</a:t>
            </a:r>
            <a:r>
              <a:rPr sz="1600" spc="25" dirty="0">
                <a:latin typeface="Times New Roman"/>
                <a:cs typeface="Times New Roman"/>
              </a:rPr>
              <a:t> </a:t>
            </a:r>
            <a:r>
              <a:rPr sz="1600" dirty="0">
                <a:latin typeface="Times New Roman"/>
                <a:cs typeface="Times New Roman"/>
              </a:rPr>
              <a:t>domiciled</a:t>
            </a:r>
            <a:r>
              <a:rPr sz="1600" spc="25" dirty="0">
                <a:latin typeface="Times New Roman"/>
                <a:cs typeface="Times New Roman"/>
              </a:rPr>
              <a:t> </a:t>
            </a:r>
            <a:r>
              <a:rPr sz="1600" dirty="0">
                <a:latin typeface="Times New Roman"/>
                <a:cs typeface="Times New Roman"/>
              </a:rPr>
              <a:t>in</a:t>
            </a:r>
            <a:r>
              <a:rPr sz="1600" spc="25" dirty="0">
                <a:latin typeface="Times New Roman"/>
                <a:cs typeface="Times New Roman"/>
              </a:rPr>
              <a:t> </a:t>
            </a:r>
            <a:r>
              <a:rPr sz="1600" dirty="0">
                <a:latin typeface="Times New Roman"/>
                <a:cs typeface="Times New Roman"/>
              </a:rPr>
              <a:t>a</a:t>
            </a:r>
            <a:r>
              <a:rPr sz="1600" spc="25" dirty="0">
                <a:latin typeface="Times New Roman"/>
                <a:cs typeface="Times New Roman"/>
              </a:rPr>
              <a:t> </a:t>
            </a:r>
            <a:r>
              <a:rPr sz="1600" dirty="0">
                <a:latin typeface="Times New Roman"/>
                <a:cs typeface="Times New Roman"/>
              </a:rPr>
              <a:t>jurisdiction</a:t>
            </a:r>
            <a:r>
              <a:rPr sz="1600" spc="25" dirty="0">
                <a:latin typeface="Times New Roman"/>
                <a:cs typeface="Times New Roman"/>
              </a:rPr>
              <a:t> </a:t>
            </a:r>
            <a:r>
              <a:rPr sz="1600" dirty="0">
                <a:latin typeface="Times New Roman"/>
                <a:cs typeface="Times New Roman"/>
              </a:rPr>
              <a:t>not</a:t>
            </a:r>
            <a:r>
              <a:rPr sz="1600" spc="25" dirty="0">
                <a:latin typeface="Times New Roman"/>
                <a:cs typeface="Times New Roman"/>
              </a:rPr>
              <a:t> </a:t>
            </a:r>
            <a:r>
              <a:rPr sz="1600" dirty="0">
                <a:latin typeface="Times New Roman"/>
                <a:cs typeface="Times New Roman"/>
              </a:rPr>
              <a:t>identified</a:t>
            </a:r>
            <a:r>
              <a:rPr sz="1600" spc="25" dirty="0">
                <a:latin typeface="Times New Roman"/>
                <a:cs typeface="Times New Roman"/>
              </a:rPr>
              <a:t> </a:t>
            </a:r>
            <a:r>
              <a:rPr sz="1600" dirty="0">
                <a:latin typeface="Times New Roman"/>
                <a:cs typeface="Times New Roman"/>
              </a:rPr>
              <a:t>in</a:t>
            </a:r>
            <a:r>
              <a:rPr sz="1600" spc="25" dirty="0">
                <a:latin typeface="Times New Roman"/>
                <a:cs typeface="Times New Roman"/>
              </a:rPr>
              <a:t> </a:t>
            </a:r>
            <a:r>
              <a:rPr sz="1600" dirty="0">
                <a:latin typeface="Times New Roman"/>
                <a:cs typeface="Times New Roman"/>
              </a:rPr>
              <a:t>the</a:t>
            </a:r>
            <a:r>
              <a:rPr sz="1600" spc="25" dirty="0">
                <a:latin typeface="Times New Roman"/>
                <a:cs typeface="Times New Roman"/>
              </a:rPr>
              <a:t> </a:t>
            </a:r>
            <a:r>
              <a:rPr sz="1600" dirty="0">
                <a:latin typeface="Times New Roman"/>
                <a:cs typeface="Times New Roman"/>
              </a:rPr>
              <a:t>public</a:t>
            </a:r>
            <a:r>
              <a:rPr sz="1600" spc="25" dirty="0">
                <a:latin typeface="Times New Roman"/>
                <a:cs typeface="Times New Roman"/>
              </a:rPr>
              <a:t> </a:t>
            </a:r>
            <a:r>
              <a:rPr sz="1600" dirty="0">
                <a:latin typeface="Times New Roman"/>
                <a:cs typeface="Times New Roman"/>
              </a:rPr>
              <a:t>statement</a:t>
            </a:r>
            <a:r>
              <a:rPr sz="1600" spc="25" dirty="0">
                <a:latin typeface="Times New Roman"/>
                <a:cs typeface="Times New Roman"/>
              </a:rPr>
              <a:t> </a:t>
            </a:r>
            <a:r>
              <a:rPr sz="1600" dirty="0">
                <a:latin typeface="Times New Roman"/>
                <a:cs typeface="Times New Roman"/>
              </a:rPr>
              <a:t>of</a:t>
            </a:r>
            <a:r>
              <a:rPr sz="1600" spc="25" dirty="0">
                <a:latin typeface="Times New Roman"/>
                <a:cs typeface="Times New Roman"/>
              </a:rPr>
              <a:t> </a:t>
            </a:r>
            <a:r>
              <a:rPr sz="1600" spc="-38" dirty="0">
                <a:latin typeface="Times New Roman"/>
                <a:cs typeface="Times New Roman"/>
              </a:rPr>
              <a:t>FATF </a:t>
            </a:r>
            <a:r>
              <a:rPr sz="1600" dirty="0">
                <a:latin typeface="Times New Roman"/>
                <a:cs typeface="Times New Roman"/>
              </a:rPr>
              <a:t>as</a:t>
            </a:r>
            <a:r>
              <a:rPr sz="1600" spc="-52" dirty="0">
                <a:latin typeface="Times New Roman"/>
                <a:cs typeface="Times New Roman"/>
              </a:rPr>
              <a:t> </a:t>
            </a:r>
            <a:r>
              <a:rPr sz="1600" spc="-45" dirty="0">
                <a:latin typeface="Times New Roman"/>
                <a:cs typeface="Times New Roman"/>
              </a:rPr>
              <a:t>‘High-</a:t>
            </a:r>
            <a:r>
              <a:rPr sz="1600" spc="-77" dirty="0">
                <a:latin typeface="Times New Roman"/>
                <a:cs typeface="Times New Roman"/>
              </a:rPr>
              <a:t>Risk</a:t>
            </a:r>
            <a:r>
              <a:rPr sz="1600" dirty="0">
                <a:latin typeface="Times New Roman"/>
                <a:cs typeface="Times New Roman"/>
              </a:rPr>
              <a:t> </a:t>
            </a:r>
            <a:r>
              <a:rPr sz="1600" spc="-13" dirty="0">
                <a:latin typeface="Times New Roman"/>
                <a:cs typeface="Times New Roman"/>
              </a:rPr>
              <a:t>Jurisdictions</a:t>
            </a:r>
            <a:r>
              <a:rPr sz="1600" spc="-25" dirty="0">
                <a:latin typeface="Times New Roman"/>
                <a:cs typeface="Times New Roman"/>
              </a:rPr>
              <a:t> </a:t>
            </a:r>
            <a:r>
              <a:rPr sz="1600" spc="-13" dirty="0">
                <a:latin typeface="Times New Roman"/>
                <a:cs typeface="Times New Roman"/>
              </a:rPr>
              <a:t>subject</a:t>
            </a:r>
            <a:r>
              <a:rPr sz="1600" spc="-25" dirty="0">
                <a:latin typeface="Times New Roman"/>
                <a:cs typeface="Times New Roman"/>
              </a:rPr>
              <a:t> </a:t>
            </a:r>
            <a:r>
              <a:rPr sz="1600" dirty="0">
                <a:latin typeface="Times New Roman"/>
                <a:cs typeface="Times New Roman"/>
              </a:rPr>
              <a:t>to</a:t>
            </a:r>
            <a:r>
              <a:rPr sz="1600" spc="-25" dirty="0">
                <a:latin typeface="Times New Roman"/>
                <a:cs typeface="Times New Roman"/>
              </a:rPr>
              <a:t> </a:t>
            </a:r>
            <a:r>
              <a:rPr sz="1600" dirty="0">
                <a:latin typeface="Times New Roman"/>
                <a:cs typeface="Times New Roman"/>
              </a:rPr>
              <a:t>a</a:t>
            </a:r>
            <a:r>
              <a:rPr sz="1600" spc="-25" dirty="0">
                <a:latin typeface="Times New Roman"/>
                <a:cs typeface="Times New Roman"/>
              </a:rPr>
              <a:t> </a:t>
            </a:r>
            <a:r>
              <a:rPr sz="1600" spc="-45" dirty="0">
                <a:latin typeface="Times New Roman"/>
                <a:cs typeface="Times New Roman"/>
              </a:rPr>
              <a:t>Call</a:t>
            </a:r>
            <a:r>
              <a:rPr sz="1600" spc="-19" dirty="0">
                <a:latin typeface="Times New Roman"/>
                <a:cs typeface="Times New Roman"/>
              </a:rPr>
              <a:t> </a:t>
            </a:r>
            <a:r>
              <a:rPr sz="1600" spc="-25" dirty="0">
                <a:latin typeface="Times New Roman"/>
                <a:cs typeface="Times New Roman"/>
              </a:rPr>
              <a:t>for </a:t>
            </a:r>
            <a:r>
              <a:rPr sz="1600" spc="-52" dirty="0">
                <a:latin typeface="Times New Roman"/>
                <a:cs typeface="Times New Roman"/>
              </a:rPr>
              <a:t>Action’,</a:t>
            </a:r>
            <a:r>
              <a:rPr sz="1600" spc="-25" dirty="0">
                <a:latin typeface="Times New Roman"/>
                <a:cs typeface="Times New Roman"/>
              </a:rPr>
              <a:t> </a:t>
            </a:r>
            <a:r>
              <a:rPr sz="1600" dirty="0">
                <a:latin typeface="Times New Roman"/>
                <a:cs typeface="Times New Roman"/>
              </a:rPr>
              <a:t>unless</a:t>
            </a:r>
            <a:r>
              <a:rPr sz="1600" spc="-25" dirty="0">
                <a:latin typeface="Times New Roman"/>
                <a:cs typeface="Times New Roman"/>
              </a:rPr>
              <a:t> </a:t>
            </a:r>
            <a:r>
              <a:rPr sz="1600" dirty="0">
                <a:latin typeface="Times New Roman"/>
                <a:cs typeface="Times New Roman"/>
              </a:rPr>
              <a:t>they</a:t>
            </a:r>
            <a:r>
              <a:rPr sz="1600" spc="-25" dirty="0">
                <a:latin typeface="Times New Roman"/>
                <a:cs typeface="Times New Roman"/>
              </a:rPr>
              <a:t> </a:t>
            </a:r>
            <a:r>
              <a:rPr sz="1600" spc="-13" dirty="0">
                <a:latin typeface="Times New Roman"/>
                <a:cs typeface="Times New Roman"/>
              </a:rPr>
              <a:t>are</a:t>
            </a:r>
            <a:r>
              <a:rPr sz="1600" spc="-25" dirty="0">
                <a:latin typeface="Times New Roman"/>
                <a:cs typeface="Times New Roman"/>
              </a:rPr>
              <a:t> </a:t>
            </a:r>
            <a:r>
              <a:rPr sz="1600" spc="-13" dirty="0">
                <a:latin typeface="Times New Roman"/>
                <a:cs typeface="Times New Roman"/>
              </a:rPr>
              <a:t>domiciled </a:t>
            </a:r>
            <a:r>
              <a:rPr sz="1600" dirty="0">
                <a:latin typeface="Times New Roman"/>
                <a:cs typeface="Times New Roman"/>
              </a:rPr>
              <a:t>in</a:t>
            </a:r>
            <a:r>
              <a:rPr sz="1600" spc="38" dirty="0">
                <a:latin typeface="Times New Roman"/>
                <a:cs typeface="Times New Roman"/>
              </a:rPr>
              <a:t> </a:t>
            </a:r>
            <a:r>
              <a:rPr sz="1600" dirty="0">
                <a:latin typeface="Times New Roman"/>
                <a:cs typeface="Times New Roman"/>
              </a:rPr>
              <a:t>any</a:t>
            </a:r>
            <a:r>
              <a:rPr sz="1600" spc="38" dirty="0">
                <a:latin typeface="Times New Roman"/>
                <a:cs typeface="Times New Roman"/>
              </a:rPr>
              <a:t> </a:t>
            </a:r>
            <a:r>
              <a:rPr sz="1600" dirty="0">
                <a:latin typeface="Times New Roman"/>
                <a:cs typeface="Times New Roman"/>
              </a:rPr>
              <a:t>country</a:t>
            </a:r>
            <a:r>
              <a:rPr sz="1600" spc="38" dirty="0">
                <a:latin typeface="Times New Roman"/>
                <a:cs typeface="Times New Roman"/>
              </a:rPr>
              <a:t> </a:t>
            </a:r>
            <a:r>
              <a:rPr sz="1600" spc="-13" dirty="0">
                <a:latin typeface="Times New Roman"/>
                <a:cs typeface="Times New Roman"/>
              </a:rPr>
              <a:t>specified</a:t>
            </a:r>
            <a:r>
              <a:rPr sz="1600" spc="38" dirty="0">
                <a:latin typeface="Times New Roman"/>
                <a:cs typeface="Times New Roman"/>
              </a:rPr>
              <a:t> </a:t>
            </a:r>
            <a:r>
              <a:rPr sz="1600" dirty="0">
                <a:latin typeface="Times New Roman"/>
                <a:cs typeface="Times New Roman"/>
              </a:rPr>
              <a:t>by</a:t>
            </a:r>
            <a:r>
              <a:rPr sz="1600" spc="38" dirty="0">
                <a:latin typeface="Times New Roman"/>
                <a:cs typeface="Times New Roman"/>
              </a:rPr>
              <a:t> </a:t>
            </a:r>
            <a:r>
              <a:rPr sz="1600" dirty="0">
                <a:latin typeface="Times New Roman"/>
                <a:cs typeface="Times New Roman"/>
              </a:rPr>
              <a:t>the</a:t>
            </a:r>
            <a:r>
              <a:rPr sz="1600" spc="45" dirty="0">
                <a:latin typeface="Times New Roman"/>
                <a:cs typeface="Times New Roman"/>
              </a:rPr>
              <a:t> </a:t>
            </a:r>
            <a:r>
              <a:rPr sz="1600" spc="-71" dirty="0">
                <a:latin typeface="Times New Roman"/>
                <a:cs typeface="Times New Roman"/>
              </a:rPr>
              <a:t>GOI</a:t>
            </a:r>
            <a:r>
              <a:rPr sz="1600" spc="38" dirty="0">
                <a:latin typeface="Times New Roman"/>
                <a:cs typeface="Times New Roman"/>
              </a:rPr>
              <a:t> </a:t>
            </a:r>
            <a:r>
              <a:rPr sz="1600" dirty="0">
                <a:latin typeface="Times New Roman"/>
                <a:cs typeface="Times New Roman"/>
              </a:rPr>
              <a:t>by</a:t>
            </a:r>
            <a:r>
              <a:rPr sz="1600" spc="38" dirty="0">
                <a:latin typeface="Times New Roman"/>
                <a:cs typeface="Times New Roman"/>
              </a:rPr>
              <a:t> </a:t>
            </a:r>
            <a:r>
              <a:rPr sz="1600" dirty="0">
                <a:latin typeface="Times New Roman"/>
                <a:cs typeface="Times New Roman"/>
              </a:rPr>
              <a:t>an</a:t>
            </a:r>
            <a:r>
              <a:rPr sz="1600" spc="38" dirty="0">
                <a:latin typeface="Times New Roman"/>
                <a:cs typeface="Times New Roman"/>
              </a:rPr>
              <a:t> </a:t>
            </a:r>
            <a:r>
              <a:rPr sz="1600" dirty="0">
                <a:latin typeface="Times New Roman"/>
                <a:cs typeface="Times New Roman"/>
              </a:rPr>
              <a:t>order</a:t>
            </a:r>
            <a:r>
              <a:rPr sz="1600" spc="38" dirty="0">
                <a:latin typeface="Times New Roman"/>
                <a:cs typeface="Times New Roman"/>
              </a:rPr>
              <a:t> </a:t>
            </a:r>
            <a:r>
              <a:rPr sz="1600" dirty="0">
                <a:latin typeface="Times New Roman"/>
                <a:cs typeface="Times New Roman"/>
              </a:rPr>
              <a:t>or</a:t>
            </a:r>
            <a:r>
              <a:rPr sz="1600" spc="38" dirty="0">
                <a:latin typeface="Times New Roman"/>
                <a:cs typeface="Times New Roman"/>
              </a:rPr>
              <a:t> </a:t>
            </a:r>
            <a:r>
              <a:rPr sz="1600" dirty="0">
                <a:latin typeface="Times New Roman"/>
                <a:cs typeface="Times New Roman"/>
              </a:rPr>
              <a:t>by</a:t>
            </a:r>
            <a:r>
              <a:rPr sz="1600" spc="45" dirty="0">
                <a:latin typeface="Times New Roman"/>
                <a:cs typeface="Times New Roman"/>
              </a:rPr>
              <a:t> </a:t>
            </a:r>
            <a:r>
              <a:rPr sz="1600" dirty="0">
                <a:latin typeface="Times New Roman"/>
                <a:cs typeface="Times New Roman"/>
              </a:rPr>
              <a:t>way</a:t>
            </a:r>
            <a:r>
              <a:rPr sz="1600" spc="38" dirty="0">
                <a:latin typeface="Times New Roman"/>
                <a:cs typeface="Times New Roman"/>
              </a:rPr>
              <a:t> </a:t>
            </a:r>
            <a:r>
              <a:rPr sz="1600" dirty="0">
                <a:latin typeface="Times New Roman"/>
                <a:cs typeface="Times New Roman"/>
              </a:rPr>
              <a:t>of</a:t>
            </a:r>
            <a:r>
              <a:rPr sz="1600" spc="38" dirty="0">
                <a:latin typeface="Times New Roman"/>
                <a:cs typeface="Times New Roman"/>
              </a:rPr>
              <a:t> </a:t>
            </a:r>
            <a:r>
              <a:rPr sz="1600" dirty="0">
                <a:latin typeface="Times New Roman"/>
                <a:cs typeface="Times New Roman"/>
              </a:rPr>
              <a:t>an</a:t>
            </a:r>
            <a:r>
              <a:rPr sz="1600" spc="38" dirty="0">
                <a:latin typeface="Times New Roman"/>
                <a:cs typeface="Times New Roman"/>
              </a:rPr>
              <a:t> </a:t>
            </a:r>
            <a:r>
              <a:rPr sz="1600" dirty="0">
                <a:latin typeface="Times New Roman"/>
                <a:cs typeface="Times New Roman"/>
              </a:rPr>
              <a:t>agreement</a:t>
            </a:r>
            <a:r>
              <a:rPr sz="1600" spc="38" dirty="0">
                <a:latin typeface="Times New Roman"/>
                <a:cs typeface="Times New Roman"/>
              </a:rPr>
              <a:t> </a:t>
            </a:r>
            <a:r>
              <a:rPr sz="1600" spc="-32" dirty="0">
                <a:latin typeface="Times New Roman"/>
                <a:cs typeface="Times New Roman"/>
              </a:rPr>
              <a:t>or </a:t>
            </a:r>
            <a:r>
              <a:rPr sz="1600" spc="-13" dirty="0">
                <a:latin typeface="Times New Roman"/>
                <a:cs typeface="Times New Roman"/>
              </a:rPr>
              <a:t>treaty</a:t>
            </a:r>
            <a:endParaRPr sz="1600" dirty="0">
              <a:latin typeface="Times New Roman"/>
              <a:cs typeface="Times New Roman"/>
            </a:endParaRPr>
          </a:p>
          <a:p>
            <a:pPr>
              <a:lnSpc>
                <a:spcPct val="100000"/>
              </a:lnSpc>
            </a:pPr>
            <a:endParaRPr sz="1600" dirty="0">
              <a:latin typeface="Times New Roman"/>
              <a:cs typeface="Times New Roman"/>
            </a:endParaRPr>
          </a:p>
          <a:p>
            <a:pPr>
              <a:spcBef>
                <a:spcPts val="1170"/>
              </a:spcBef>
            </a:pPr>
            <a:endParaRPr sz="1600" dirty="0">
              <a:latin typeface="Times New Roman"/>
              <a:cs typeface="Times New Roman"/>
            </a:endParaRPr>
          </a:p>
          <a:p>
            <a:pPr marL="303581"/>
            <a:r>
              <a:rPr sz="2800" b="1" spc="-58" dirty="0">
                <a:solidFill>
                  <a:srgbClr val="EB8B00"/>
                </a:solidFill>
                <a:latin typeface="Times New Roman"/>
                <a:cs typeface="Times New Roman"/>
              </a:rPr>
              <a:t>Currency</a:t>
            </a:r>
            <a:r>
              <a:rPr sz="2800" b="1" spc="-96" dirty="0">
                <a:solidFill>
                  <a:srgbClr val="EB8B00"/>
                </a:solidFill>
                <a:latin typeface="Times New Roman"/>
                <a:cs typeface="Times New Roman"/>
              </a:rPr>
              <a:t> </a:t>
            </a:r>
            <a:r>
              <a:rPr sz="2800" b="1" dirty="0">
                <a:solidFill>
                  <a:srgbClr val="EB8B00"/>
                </a:solidFill>
                <a:latin typeface="Times New Roman"/>
                <a:cs typeface="Times New Roman"/>
              </a:rPr>
              <a:t>of</a:t>
            </a:r>
            <a:r>
              <a:rPr sz="2800" b="1" spc="-90" dirty="0">
                <a:solidFill>
                  <a:srgbClr val="EB8B00"/>
                </a:solidFill>
                <a:latin typeface="Times New Roman"/>
                <a:cs typeface="Times New Roman"/>
              </a:rPr>
              <a:t> </a:t>
            </a:r>
            <a:r>
              <a:rPr sz="2800" b="1" spc="-13" dirty="0">
                <a:solidFill>
                  <a:srgbClr val="EB8B00"/>
                </a:solidFill>
                <a:latin typeface="Times New Roman"/>
                <a:cs typeface="Times New Roman"/>
              </a:rPr>
              <a:t>Operations</a:t>
            </a:r>
            <a:endParaRPr sz="2800" dirty="0">
              <a:latin typeface="Times New Roman"/>
              <a:cs typeface="Times New Roman"/>
            </a:endParaRPr>
          </a:p>
          <a:p>
            <a:pPr marL="575335" algn="just">
              <a:spcBef>
                <a:spcPts val="572"/>
              </a:spcBef>
            </a:pPr>
            <a:r>
              <a:rPr sz="1600" spc="-38" dirty="0">
                <a:latin typeface="Times New Roman"/>
                <a:cs typeface="Times New Roman"/>
              </a:rPr>
              <a:t>Specified</a:t>
            </a:r>
            <a:r>
              <a:rPr sz="1600" spc="-52" dirty="0">
                <a:latin typeface="Times New Roman"/>
                <a:cs typeface="Times New Roman"/>
              </a:rPr>
              <a:t> </a:t>
            </a:r>
            <a:r>
              <a:rPr sz="1600" spc="-13" dirty="0">
                <a:latin typeface="Times New Roman"/>
                <a:cs typeface="Times New Roman"/>
              </a:rPr>
              <a:t>foreign</a:t>
            </a:r>
            <a:r>
              <a:rPr sz="1600" spc="-52" dirty="0">
                <a:latin typeface="Times New Roman"/>
                <a:cs typeface="Times New Roman"/>
              </a:rPr>
              <a:t> </a:t>
            </a:r>
            <a:r>
              <a:rPr sz="1600" spc="-13" dirty="0">
                <a:latin typeface="Times New Roman"/>
                <a:cs typeface="Times New Roman"/>
              </a:rPr>
              <a:t>exchange</a:t>
            </a:r>
            <a:r>
              <a:rPr sz="1600" spc="-52" dirty="0">
                <a:latin typeface="Times New Roman"/>
                <a:cs typeface="Times New Roman"/>
              </a:rPr>
              <a:t> </a:t>
            </a:r>
            <a:r>
              <a:rPr sz="1600" spc="-13" dirty="0">
                <a:latin typeface="Times New Roman"/>
                <a:cs typeface="Times New Roman"/>
              </a:rPr>
              <a:t>currency</a:t>
            </a:r>
            <a:r>
              <a:rPr sz="1600" spc="-52" dirty="0">
                <a:latin typeface="Times New Roman"/>
                <a:cs typeface="Times New Roman"/>
              </a:rPr>
              <a:t> </a:t>
            </a:r>
            <a:r>
              <a:rPr sz="1600" spc="-25" dirty="0">
                <a:latin typeface="Times New Roman"/>
                <a:cs typeface="Times New Roman"/>
              </a:rPr>
              <a:t>only</a:t>
            </a:r>
            <a:endParaRPr sz="1600" dirty="0">
              <a:latin typeface="Times New Roman"/>
              <a:cs typeface="Times New Roman"/>
            </a:endParaRPr>
          </a:p>
          <a:p>
            <a:pPr marL="575335" marR="319087" algn="just">
              <a:lnSpc>
                <a:spcPct val="118800"/>
              </a:lnSpc>
            </a:pPr>
            <a:r>
              <a:rPr sz="1600" dirty="0">
                <a:latin typeface="Times New Roman"/>
                <a:cs typeface="Times New Roman"/>
              </a:rPr>
              <a:t>A</a:t>
            </a:r>
            <a:r>
              <a:rPr sz="1600" spc="290" dirty="0">
                <a:latin typeface="Times New Roman"/>
                <a:cs typeface="Times New Roman"/>
              </a:rPr>
              <a:t> </a:t>
            </a:r>
            <a:r>
              <a:rPr sz="1600" dirty="0">
                <a:latin typeface="Times New Roman"/>
                <a:cs typeface="Times New Roman"/>
              </a:rPr>
              <a:t>transaction</a:t>
            </a:r>
            <a:r>
              <a:rPr sz="1600" spc="290" dirty="0">
                <a:latin typeface="Times New Roman"/>
                <a:cs typeface="Times New Roman"/>
              </a:rPr>
              <a:t> </a:t>
            </a:r>
            <a:r>
              <a:rPr sz="1600" dirty="0">
                <a:latin typeface="Times New Roman"/>
                <a:cs typeface="Times New Roman"/>
              </a:rPr>
              <a:t>can</a:t>
            </a:r>
            <a:r>
              <a:rPr sz="1600" spc="294" dirty="0">
                <a:latin typeface="Times New Roman"/>
                <a:cs typeface="Times New Roman"/>
              </a:rPr>
              <a:t> </a:t>
            </a:r>
            <a:r>
              <a:rPr sz="1600" dirty="0">
                <a:latin typeface="Times New Roman"/>
                <a:cs typeface="Times New Roman"/>
              </a:rPr>
              <a:t>be</a:t>
            </a:r>
            <a:r>
              <a:rPr sz="1600" spc="290" dirty="0">
                <a:latin typeface="Times New Roman"/>
                <a:cs typeface="Times New Roman"/>
              </a:rPr>
              <a:t> </a:t>
            </a:r>
            <a:r>
              <a:rPr sz="1600" dirty="0">
                <a:latin typeface="Times New Roman"/>
                <a:cs typeface="Times New Roman"/>
              </a:rPr>
              <a:t>undertaken</a:t>
            </a:r>
            <a:r>
              <a:rPr sz="1600" spc="290" dirty="0">
                <a:latin typeface="Times New Roman"/>
                <a:cs typeface="Times New Roman"/>
              </a:rPr>
              <a:t> </a:t>
            </a:r>
            <a:r>
              <a:rPr sz="1600" dirty="0">
                <a:latin typeface="Times New Roman"/>
                <a:cs typeface="Times New Roman"/>
              </a:rPr>
              <a:t>in</a:t>
            </a:r>
            <a:r>
              <a:rPr sz="1600" spc="294" dirty="0">
                <a:latin typeface="Times New Roman"/>
                <a:cs typeface="Times New Roman"/>
              </a:rPr>
              <a:t> </a:t>
            </a:r>
            <a:r>
              <a:rPr sz="1600" dirty="0">
                <a:latin typeface="Times New Roman"/>
                <a:cs typeface="Times New Roman"/>
              </a:rPr>
              <a:t>non-freely</a:t>
            </a:r>
            <a:r>
              <a:rPr sz="1600" spc="290" dirty="0">
                <a:latin typeface="Times New Roman"/>
                <a:cs typeface="Times New Roman"/>
              </a:rPr>
              <a:t> </a:t>
            </a:r>
            <a:r>
              <a:rPr sz="1600" dirty="0">
                <a:latin typeface="Times New Roman"/>
                <a:cs typeface="Times New Roman"/>
              </a:rPr>
              <a:t>convertible</a:t>
            </a:r>
            <a:r>
              <a:rPr sz="1600" spc="290" dirty="0">
                <a:latin typeface="Times New Roman"/>
                <a:cs typeface="Times New Roman"/>
              </a:rPr>
              <a:t> </a:t>
            </a:r>
            <a:r>
              <a:rPr sz="1600" dirty="0">
                <a:latin typeface="Times New Roman"/>
                <a:cs typeface="Times New Roman"/>
              </a:rPr>
              <a:t>currency</a:t>
            </a:r>
            <a:r>
              <a:rPr sz="1600" spc="294" dirty="0">
                <a:latin typeface="Times New Roman"/>
                <a:cs typeface="Times New Roman"/>
              </a:rPr>
              <a:t> </a:t>
            </a:r>
            <a:r>
              <a:rPr sz="1600" dirty="0">
                <a:latin typeface="Times New Roman"/>
                <a:cs typeface="Times New Roman"/>
              </a:rPr>
              <a:t>if</a:t>
            </a:r>
            <a:r>
              <a:rPr sz="1600" spc="290" dirty="0">
                <a:latin typeface="Times New Roman"/>
                <a:cs typeface="Times New Roman"/>
              </a:rPr>
              <a:t> </a:t>
            </a:r>
            <a:r>
              <a:rPr sz="1600" spc="-32" dirty="0">
                <a:latin typeface="Times New Roman"/>
                <a:cs typeface="Times New Roman"/>
              </a:rPr>
              <a:t>the </a:t>
            </a:r>
            <a:r>
              <a:rPr sz="1600" dirty="0">
                <a:latin typeface="Times New Roman"/>
                <a:cs typeface="Times New Roman"/>
              </a:rPr>
              <a:t>underlying</a:t>
            </a:r>
            <a:r>
              <a:rPr sz="1600" spc="290" dirty="0">
                <a:latin typeface="Times New Roman"/>
                <a:cs typeface="Times New Roman"/>
              </a:rPr>
              <a:t> </a:t>
            </a:r>
            <a:r>
              <a:rPr sz="1600" dirty="0">
                <a:latin typeface="Times New Roman"/>
                <a:cs typeface="Times New Roman"/>
              </a:rPr>
              <a:t>trade</a:t>
            </a:r>
            <a:r>
              <a:rPr sz="1600" spc="294" dirty="0">
                <a:latin typeface="Times New Roman"/>
                <a:cs typeface="Times New Roman"/>
              </a:rPr>
              <a:t> </a:t>
            </a:r>
            <a:r>
              <a:rPr sz="1600" dirty="0">
                <a:latin typeface="Times New Roman"/>
                <a:cs typeface="Times New Roman"/>
              </a:rPr>
              <a:t>flows</a:t>
            </a:r>
            <a:r>
              <a:rPr sz="1600" spc="290" dirty="0">
                <a:latin typeface="Times New Roman"/>
                <a:cs typeface="Times New Roman"/>
              </a:rPr>
              <a:t> </a:t>
            </a:r>
            <a:r>
              <a:rPr sz="1600" dirty="0">
                <a:latin typeface="Times New Roman"/>
                <a:cs typeface="Times New Roman"/>
              </a:rPr>
              <a:t>of</a:t>
            </a:r>
            <a:r>
              <a:rPr sz="1600" spc="294" dirty="0">
                <a:latin typeface="Times New Roman"/>
                <a:cs typeface="Times New Roman"/>
              </a:rPr>
              <a:t> </a:t>
            </a:r>
            <a:r>
              <a:rPr sz="1600" dirty="0">
                <a:latin typeface="Times New Roman"/>
                <a:cs typeface="Times New Roman"/>
              </a:rPr>
              <a:t>its</a:t>
            </a:r>
            <a:r>
              <a:rPr sz="1600" spc="290" dirty="0">
                <a:latin typeface="Times New Roman"/>
                <a:cs typeface="Times New Roman"/>
              </a:rPr>
              <a:t> </a:t>
            </a:r>
            <a:r>
              <a:rPr sz="1600" dirty="0">
                <a:latin typeface="Times New Roman"/>
                <a:cs typeface="Times New Roman"/>
              </a:rPr>
              <a:t>group</a:t>
            </a:r>
            <a:r>
              <a:rPr sz="1600" spc="294" dirty="0">
                <a:latin typeface="Times New Roman"/>
                <a:cs typeface="Times New Roman"/>
              </a:rPr>
              <a:t> </a:t>
            </a:r>
            <a:r>
              <a:rPr sz="1600" dirty="0">
                <a:latin typeface="Times New Roman"/>
                <a:cs typeface="Times New Roman"/>
              </a:rPr>
              <a:t>entities</a:t>
            </a:r>
            <a:r>
              <a:rPr sz="1600" spc="290" dirty="0">
                <a:latin typeface="Times New Roman"/>
                <a:cs typeface="Times New Roman"/>
              </a:rPr>
              <a:t> </a:t>
            </a:r>
            <a:r>
              <a:rPr sz="1600" dirty="0">
                <a:latin typeface="Times New Roman"/>
                <a:cs typeface="Times New Roman"/>
              </a:rPr>
              <a:t>are</a:t>
            </a:r>
            <a:r>
              <a:rPr sz="1600" spc="294" dirty="0">
                <a:latin typeface="Times New Roman"/>
                <a:cs typeface="Times New Roman"/>
              </a:rPr>
              <a:t> </a:t>
            </a:r>
            <a:r>
              <a:rPr sz="1600" dirty="0">
                <a:latin typeface="Times New Roman"/>
                <a:cs typeface="Times New Roman"/>
              </a:rPr>
              <a:t>denominated</a:t>
            </a:r>
            <a:r>
              <a:rPr sz="1600" spc="294" dirty="0">
                <a:latin typeface="Times New Roman"/>
                <a:cs typeface="Times New Roman"/>
              </a:rPr>
              <a:t> </a:t>
            </a:r>
            <a:r>
              <a:rPr sz="1600" dirty="0">
                <a:latin typeface="Times New Roman"/>
                <a:cs typeface="Times New Roman"/>
              </a:rPr>
              <a:t>in</a:t>
            </a:r>
            <a:r>
              <a:rPr sz="1600" spc="290" dirty="0">
                <a:latin typeface="Times New Roman"/>
                <a:cs typeface="Times New Roman"/>
              </a:rPr>
              <a:t> </a:t>
            </a:r>
            <a:r>
              <a:rPr sz="1600" dirty="0">
                <a:latin typeface="Times New Roman"/>
                <a:cs typeface="Times New Roman"/>
              </a:rPr>
              <a:t>non-</a:t>
            </a:r>
            <a:r>
              <a:rPr sz="1600" spc="-13" dirty="0">
                <a:latin typeface="Times New Roman"/>
                <a:cs typeface="Times New Roman"/>
              </a:rPr>
              <a:t>freely convertible currency</a:t>
            </a:r>
            <a:endParaRPr sz="1600" dirty="0">
              <a:latin typeface="Times New Roman"/>
              <a:cs typeface="Times New Roman"/>
            </a:endParaRPr>
          </a:p>
          <a:p>
            <a:pPr marL="575335" marR="318270" algn="just">
              <a:lnSpc>
                <a:spcPct val="118800"/>
              </a:lnSpc>
            </a:pPr>
            <a:r>
              <a:rPr sz="1600" dirty="0">
                <a:latin typeface="Times New Roman"/>
                <a:cs typeface="Times New Roman"/>
              </a:rPr>
              <a:t>Treasury</a:t>
            </a:r>
            <a:r>
              <a:rPr sz="1600" spc="290" dirty="0">
                <a:latin typeface="Times New Roman"/>
                <a:cs typeface="Times New Roman"/>
              </a:rPr>
              <a:t> </a:t>
            </a:r>
            <a:r>
              <a:rPr sz="1600" dirty="0">
                <a:latin typeface="Times New Roman"/>
                <a:cs typeface="Times New Roman"/>
              </a:rPr>
              <a:t>Centre</a:t>
            </a:r>
            <a:r>
              <a:rPr sz="1600" spc="294" dirty="0">
                <a:latin typeface="Times New Roman"/>
                <a:cs typeface="Times New Roman"/>
              </a:rPr>
              <a:t> </a:t>
            </a:r>
            <a:r>
              <a:rPr sz="1600" dirty="0">
                <a:latin typeface="Times New Roman"/>
                <a:cs typeface="Times New Roman"/>
              </a:rPr>
              <a:t>may</a:t>
            </a:r>
            <a:r>
              <a:rPr sz="1600" spc="290" dirty="0">
                <a:latin typeface="Times New Roman"/>
                <a:cs typeface="Times New Roman"/>
              </a:rPr>
              <a:t> </a:t>
            </a:r>
            <a:r>
              <a:rPr sz="1600" dirty="0">
                <a:latin typeface="Times New Roman"/>
                <a:cs typeface="Times New Roman"/>
              </a:rPr>
              <a:t>transact</a:t>
            </a:r>
            <a:r>
              <a:rPr sz="1600" spc="294" dirty="0">
                <a:latin typeface="Times New Roman"/>
                <a:cs typeface="Times New Roman"/>
              </a:rPr>
              <a:t> </a:t>
            </a:r>
            <a:r>
              <a:rPr sz="1600" dirty="0">
                <a:latin typeface="Times New Roman"/>
                <a:cs typeface="Times New Roman"/>
              </a:rPr>
              <a:t>in</a:t>
            </a:r>
            <a:r>
              <a:rPr sz="1600" spc="294" dirty="0">
                <a:latin typeface="Times New Roman"/>
                <a:cs typeface="Times New Roman"/>
              </a:rPr>
              <a:t> </a:t>
            </a:r>
            <a:r>
              <a:rPr sz="1600" dirty="0">
                <a:latin typeface="Times New Roman"/>
                <a:cs typeface="Times New Roman"/>
              </a:rPr>
              <a:t>rupee</a:t>
            </a:r>
            <a:r>
              <a:rPr sz="1600" spc="290" dirty="0">
                <a:latin typeface="Times New Roman"/>
                <a:cs typeface="Times New Roman"/>
              </a:rPr>
              <a:t> </a:t>
            </a:r>
            <a:r>
              <a:rPr sz="1600" dirty="0">
                <a:latin typeface="Times New Roman"/>
                <a:cs typeface="Times New Roman"/>
              </a:rPr>
              <a:t>derivatives</a:t>
            </a:r>
            <a:r>
              <a:rPr sz="1600" spc="294" dirty="0">
                <a:latin typeface="Times New Roman"/>
                <a:cs typeface="Times New Roman"/>
              </a:rPr>
              <a:t> </a:t>
            </a:r>
            <a:r>
              <a:rPr sz="1600" dirty="0">
                <a:latin typeface="Times New Roman"/>
                <a:cs typeface="Times New Roman"/>
              </a:rPr>
              <a:t>only</a:t>
            </a:r>
            <a:r>
              <a:rPr sz="1600" spc="294" dirty="0">
                <a:latin typeface="Times New Roman"/>
                <a:cs typeface="Times New Roman"/>
              </a:rPr>
              <a:t> </a:t>
            </a:r>
            <a:r>
              <a:rPr sz="1600" dirty="0">
                <a:latin typeface="Times New Roman"/>
                <a:cs typeface="Times New Roman"/>
              </a:rPr>
              <a:t>where</a:t>
            </a:r>
            <a:r>
              <a:rPr sz="1600" spc="290" dirty="0">
                <a:latin typeface="Times New Roman"/>
                <a:cs typeface="Times New Roman"/>
              </a:rPr>
              <a:t> </a:t>
            </a:r>
            <a:r>
              <a:rPr sz="1600" dirty="0">
                <a:latin typeface="Times New Roman"/>
                <a:cs typeface="Times New Roman"/>
              </a:rPr>
              <a:t>the</a:t>
            </a:r>
            <a:r>
              <a:rPr sz="1600" spc="294" dirty="0">
                <a:latin typeface="Times New Roman"/>
                <a:cs typeface="Times New Roman"/>
              </a:rPr>
              <a:t> </a:t>
            </a:r>
            <a:r>
              <a:rPr sz="1600" spc="-13" dirty="0">
                <a:latin typeface="Times New Roman"/>
                <a:cs typeface="Times New Roman"/>
              </a:rPr>
              <a:t>foreign currency</a:t>
            </a:r>
            <a:r>
              <a:rPr sz="1600" spc="-52" dirty="0">
                <a:latin typeface="Times New Roman"/>
                <a:cs typeface="Times New Roman"/>
              </a:rPr>
              <a:t> </a:t>
            </a:r>
            <a:r>
              <a:rPr sz="1600" spc="-32" dirty="0">
                <a:latin typeface="Times New Roman"/>
                <a:cs typeface="Times New Roman"/>
              </a:rPr>
              <a:t>leg</a:t>
            </a:r>
            <a:r>
              <a:rPr sz="1600" spc="-45" dirty="0">
                <a:latin typeface="Times New Roman"/>
                <a:cs typeface="Times New Roman"/>
              </a:rPr>
              <a:t> </a:t>
            </a:r>
            <a:r>
              <a:rPr sz="1600" spc="-13" dirty="0">
                <a:latin typeface="Times New Roman"/>
                <a:cs typeface="Times New Roman"/>
              </a:rPr>
              <a:t>is</a:t>
            </a:r>
            <a:r>
              <a:rPr sz="1600" spc="-52" dirty="0">
                <a:latin typeface="Times New Roman"/>
                <a:cs typeface="Times New Roman"/>
              </a:rPr>
              <a:t> </a:t>
            </a:r>
            <a:r>
              <a:rPr sz="1600" dirty="0">
                <a:latin typeface="Times New Roman"/>
                <a:cs typeface="Times New Roman"/>
              </a:rPr>
              <a:t>in</a:t>
            </a:r>
            <a:r>
              <a:rPr sz="1600" spc="-45" dirty="0">
                <a:latin typeface="Times New Roman"/>
                <a:cs typeface="Times New Roman"/>
              </a:rPr>
              <a:t> </a:t>
            </a:r>
            <a:r>
              <a:rPr sz="1600" dirty="0">
                <a:latin typeface="Times New Roman"/>
                <a:cs typeface="Times New Roman"/>
              </a:rPr>
              <a:t>a</a:t>
            </a:r>
            <a:r>
              <a:rPr sz="1600" spc="-52" dirty="0">
                <a:latin typeface="Times New Roman"/>
                <a:cs typeface="Times New Roman"/>
              </a:rPr>
              <a:t> </a:t>
            </a:r>
            <a:r>
              <a:rPr sz="1600" spc="-38" dirty="0">
                <a:latin typeface="Times New Roman"/>
                <a:cs typeface="Times New Roman"/>
              </a:rPr>
              <a:t>freely</a:t>
            </a:r>
            <a:r>
              <a:rPr sz="1600" spc="-45" dirty="0">
                <a:latin typeface="Times New Roman"/>
                <a:cs typeface="Times New Roman"/>
              </a:rPr>
              <a:t> </a:t>
            </a:r>
            <a:r>
              <a:rPr sz="1600" spc="-13" dirty="0">
                <a:latin typeface="Times New Roman"/>
                <a:cs typeface="Times New Roman"/>
              </a:rPr>
              <a:t>convertible</a:t>
            </a:r>
            <a:r>
              <a:rPr sz="1600" spc="-45" dirty="0">
                <a:latin typeface="Times New Roman"/>
                <a:cs typeface="Times New Roman"/>
              </a:rPr>
              <a:t> </a:t>
            </a:r>
            <a:r>
              <a:rPr sz="1600" spc="-13" dirty="0">
                <a:latin typeface="Times New Roman"/>
                <a:cs typeface="Times New Roman"/>
              </a:rPr>
              <a:t>currency</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CAD7E7D0-CF5B-D0BB-2F34-323B8BAE6CB4}"/>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8CD26CF3-951F-2B9A-99D3-05782F89F720}"/>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128F4F50-628F-B49E-98EA-D576343E079B}"/>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68</a:t>
            </a:fld>
            <a:endParaRPr lang="en-US" altLang="en-US" dirty="0">
              <a:solidFill>
                <a:srgbClr val="000000"/>
              </a:solidFill>
            </a:endParaRPr>
          </a:p>
        </p:txBody>
      </p:sp>
      <p:sp>
        <p:nvSpPr>
          <p:cNvPr id="5" name="object 80">
            <a:extLst>
              <a:ext uri="{FF2B5EF4-FFF2-40B4-BE49-F238E27FC236}">
                <a16:creationId xmlns:a16="http://schemas.microsoft.com/office/drawing/2014/main" id="{FEAA0B52-8772-85DD-05EA-A5F5A2075DB1}"/>
              </a:ext>
            </a:extLst>
          </p:cNvPr>
          <p:cNvSpPr txBox="1"/>
          <p:nvPr/>
        </p:nvSpPr>
        <p:spPr>
          <a:xfrm>
            <a:off x="799544" y="353024"/>
            <a:ext cx="3925080" cy="397864"/>
          </a:xfrm>
          <a:prstGeom prst="rect">
            <a:avLst/>
          </a:prstGeom>
        </p:spPr>
        <p:txBody>
          <a:bodyPr vert="horz" wrap="square" lIns="0" tIns="22033" rIns="0" bIns="0" rtlCol="0">
            <a:spAutoFit/>
          </a:bodyPr>
          <a:lstStyle/>
          <a:p>
            <a:pPr marL="16321">
              <a:spcBef>
                <a:spcPts val="173"/>
              </a:spcBef>
            </a:pPr>
            <a:r>
              <a:rPr sz="2441" b="1" spc="-38" dirty="0">
                <a:solidFill>
                  <a:srgbClr val="113475"/>
                </a:solidFill>
                <a:latin typeface="Times New Roman"/>
                <a:cs typeface="Times New Roman"/>
              </a:rPr>
              <a:t>Global</a:t>
            </a:r>
            <a:r>
              <a:rPr sz="2441" b="1" spc="-83" dirty="0">
                <a:solidFill>
                  <a:srgbClr val="113475"/>
                </a:solidFill>
                <a:latin typeface="Times New Roman"/>
                <a:cs typeface="Times New Roman"/>
              </a:rPr>
              <a:t> </a:t>
            </a:r>
            <a:r>
              <a:rPr sz="2441" b="1" spc="-32" dirty="0">
                <a:solidFill>
                  <a:srgbClr val="113475"/>
                </a:solidFill>
                <a:latin typeface="Times New Roman"/>
                <a:cs typeface="Times New Roman"/>
              </a:rPr>
              <a:t>Treasury</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7"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83" dirty="0">
                <a:solidFill>
                  <a:srgbClr val="113475"/>
                </a:solidFill>
                <a:latin typeface="Times New Roman"/>
                <a:cs typeface="Times New Roman"/>
              </a:rPr>
              <a:t> </a:t>
            </a:r>
            <a:r>
              <a:rPr sz="2441" b="1" spc="-90" dirty="0">
                <a:solidFill>
                  <a:srgbClr val="113475"/>
                </a:solidFill>
                <a:latin typeface="Times New Roman"/>
                <a:cs typeface="Times New Roman"/>
              </a:rPr>
              <a:t>IFSC</a:t>
            </a:r>
            <a:endParaRPr sz="2441" dirty="0">
              <a:latin typeface="Times New Roman"/>
              <a:cs typeface="Times New Roman"/>
            </a:endParaRPr>
          </a:p>
        </p:txBody>
      </p:sp>
    </p:spTree>
    <p:extLst>
      <p:ext uri="{BB962C8B-B14F-4D97-AF65-F5344CB8AC3E}">
        <p14:creationId xmlns:p14="http://schemas.microsoft.com/office/powerpoint/2010/main" val="30543897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bject 20"/>
          <p:cNvSpPr txBox="1"/>
          <p:nvPr/>
        </p:nvSpPr>
        <p:spPr>
          <a:xfrm>
            <a:off x="859994" y="1352906"/>
            <a:ext cx="11080077" cy="3889150"/>
          </a:xfrm>
          <a:prstGeom prst="rect">
            <a:avLst/>
          </a:prstGeom>
        </p:spPr>
        <p:txBody>
          <a:bodyPr vert="horz" wrap="square" lIns="0" tIns="21217" rIns="0" bIns="0" rtlCol="0">
            <a:spAutoFit/>
          </a:bodyPr>
          <a:lstStyle/>
          <a:p>
            <a:pPr marL="16321" algn="just">
              <a:spcBef>
                <a:spcPts val="167"/>
              </a:spcBef>
            </a:pPr>
            <a:r>
              <a:rPr sz="3600" b="1" dirty="0">
                <a:solidFill>
                  <a:srgbClr val="EB8B00"/>
                </a:solidFill>
                <a:latin typeface="Times New Roman"/>
                <a:cs typeface="Times New Roman"/>
              </a:rPr>
              <a:t>Permitted</a:t>
            </a:r>
            <a:r>
              <a:rPr sz="3600" b="1" spc="-64" dirty="0">
                <a:solidFill>
                  <a:srgbClr val="EB8B00"/>
                </a:solidFill>
                <a:latin typeface="Times New Roman"/>
                <a:cs typeface="Times New Roman"/>
              </a:rPr>
              <a:t> </a:t>
            </a:r>
            <a:r>
              <a:rPr sz="3600" b="1" dirty="0">
                <a:solidFill>
                  <a:srgbClr val="EB8B00"/>
                </a:solidFill>
                <a:latin typeface="Times New Roman"/>
                <a:cs typeface="Times New Roman"/>
              </a:rPr>
              <a:t>treasury</a:t>
            </a:r>
            <a:r>
              <a:rPr sz="3600" b="1" spc="-58" dirty="0">
                <a:solidFill>
                  <a:srgbClr val="EB8B00"/>
                </a:solidFill>
                <a:latin typeface="Times New Roman"/>
                <a:cs typeface="Times New Roman"/>
              </a:rPr>
              <a:t> </a:t>
            </a:r>
            <a:r>
              <a:rPr sz="3600" b="1" spc="-13" dirty="0">
                <a:solidFill>
                  <a:srgbClr val="EB8B00"/>
                </a:solidFill>
                <a:latin typeface="Times New Roman"/>
                <a:cs typeface="Times New Roman"/>
              </a:rPr>
              <a:t>activities</a:t>
            </a:r>
            <a:endParaRPr sz="3600" dirty="0">
              <a:latin typeface="Times New Roman"/>
              <a:cs typeface="Times New Roman"/>
            </a:endParaRPr>
          </a:p>
          <a:p>
            <a:pPr marL="535470" marR="6528" indent="-285750" algn="just">
              <a:spcBef>
                <a:spcPts val="1047"/>
              </a:spcBef>
              <a:buFont typeface="Arial" panose="020B0604020202020204" pitchFamily="34" charset="0"/>
              <a:buChar char="•"/>
            </a:pPr>
            <a:r>
              <a:rPr sz="1600" dirty="0">
                <a:latin typeface="Times New Roman"/>
                <a:cs typeface="Times New Roman"/>
              </a:rPr>
              <a:t>Transacting/</a:t>
            </a:r>
            <a:r>
              <a:rPr sz="1600" spc="-19" dirty="0">
                <a:latin typeface="Times New Roman"/>
                <a:cs typeface="Times New Roman"/>
              </a:rPr>
              <a:t> </a:t>
            </a:r>
            <a:r>
              <a:rPr sz="1600" dirty="0">
                <a:latin typeface="Times New Roman"/>
                <a:cs typeface="Times New Roman"/>
              </a:rPr>
              <a:t>investing</a:t>
            </a:r>
            <a:r>
              <a:rPr sz="1600" spc="-19"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dirty="0">
                <a:latin typeface="Times New Roman"/>
                <a:cs typeface="Times New Roman"/>
              </a:rPr>
              <a:t>funds</a:t>
            </a:r>
            <a:r>
              <a:rPr sz="1600" spc="-13" dirty="0">
                <a:latin typeface="Times New Roman"/>
                <a:cs typeface="Times New Roman"/>
              </a:rPr>
              <a:t> </a:t>
            </a:r>
            <a:r>
              <a:rPr sz="1600" dirty="0">
                <a:latin typeface="Times New Roman"/>
                <a:cs typeface="Times New Roman"/>
              </a:rPr>
              <a:t>in</a:t>
            </a:r>
            <a:r>
              <a:rPr sz="1600" spc="-19" dirty="0">
                <a:latin typeface="Times New Roman"/>
                <a:cs typeface="Times New Roman"/>
              </a:rPr>
              <a:t> </a:t>
            </a:r>
            <a:r>
              <a:rPr sz="1600" spc="-25" dirty="0">
                <a:latin typeface="Times New Roman"/>
                <a:cs typeface="Times New Roman"/>
              </a:rPr>
              <a:t>specified</a:t>
            </a:r>
            <a:r>
              <a:rPr sz="1600" spc="-19" dirty="0">
                <a:latin typeface="Times New Roman"/>
                <a:cs typeface="Times New Roman"/>
              </a:rPr>
              <a:t> </a:t>
            </a:r>
            <a:r>
              <a:rPr sz="1600" spc="-13" dirty="0">
                <a:latin typeface="Times New Roman"/>
                <a:cs typeface="Times New Roman"/>
              </a:rPr>
              <a:t>financial</a:t>
            </a:r>
            <a:r>
              <a:rPr sz="1600" spc="-19" dirty="0">
                <a:latin typeface="Times New Roman"/>
                <a:cs typeface="Times New Roman"/>
              </a:rPr>
              <a:t> </a:t>
            </a:r>
            <a:r>
              <a:rPr sz="1600" dirty="0">
                <a:latin typeface="Times New Roman"/>
                <a:cs typeface="Times New Roman"/>
              </a:rPr>
              <a:t>instruments*</a:t>
            </a:r>
            <a:r>
              <a:rPr sz="1600" spc="-13" dirty="0">
                <a:latin typeface="Times New Roman"/>
                <a:cs typeface="Times New Roman"/>
              </a:rPr>
              <a:t> </a:t>
            </a:r>
            <a:r>
              <a:rPr sz="1600" spc="-25" dirty="0">
                <a:latin typeface="Times New Roman"/>
                <a:cs typeface="Times New Roman"/>
              </a:rPr>
              <a:t>for</a:t>
            </a:r>
            <a:r>
              <a:rPr sz="1600" spc="-19" dirty="0">
                <a:latin typeface="Times New Roman"/>
                <a:cs typeface="Times New Roman"/>
              </a:rPr>
              <a:t> </a:t>
            </a:r>
            <a:r>
              <a:rPr sz="1600" dirty="0">
                <a:latin typeface="Times New Roman"/>
                <a:cs typeface="Times New Roman"/>
              </a:rPr>
              <a:t>managing</a:t>
            </a:r>
            <a:r>
              <a:rPr sz="1600" spc="-19"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dirty="0">
                <a:latin typeface="Times New Roman"/>
                <a:cs typeface="Times New Roman"/>
              </a:rPr>
              <a:t>cash</a:t>
            </a:r>
            <a:r>
              <a:rPr sz="1600" spc="-13" dirty="0">
                <a:latin typeface="Times New Roman"/>
                <a:cs typeface="Times New Roman"/>
              </a:rPr>
              <a:t> </a:t>
            </a:r>
            <a:r>
              <a:rPr sz="1600" dirty="0">
                <a:latin typeface="Times New Roman"/>
                <a:cs typeface="Times New Roman"/>
              </a:rPr>
              <a:t>and</a:t>
            </a:r>
            <a:r>
              <a:rPr sz="1600" spc="-19" dirty="0">
                <a:latin typeface="Times New Roman"/>
                <a:cs typeface="Times New Roman"/>
              </a:rPr>
              <a:t> </a:t>
            </a:r>
            <a:r>
              <a:rPr sz="1600" spc="-13" dirty="0">
                <a:latin typeface="Times New Roman"/>
                <a:cs typeface="Times New Roman"/>
              </a:rPr>
              <a:t>liquidity</a:t>
            </a:r>
            <a:r>
              <a:rPr sz="1600" spc="-19" dirty="0">
                <a:latin typeface="Times New Roman"/>
                <a:cs typeface="Times New Roman"/>
              </a:rPr>
              <a:t> </a:t>
            </a:r>
            <a:r>
              <a:rPr sz="1600" spc="-13" dirty="0">
                <a:latin typeface="Times New Roman"/>
                <a:cs typeface="Times New Roman"/>
              </a:rPr>
              <a:t>position; </a:t>
            </a:r>
            <a:endParaRPr lang="en-IN" sz="1600" spc="-13" dirty="0">
              <a:latin typeface="Times New Roman"/>
              <a:cs typeface="Times New Roman"/>
            </a:endParaRPr>
          </a:p>
          <a:p>
            <a:pPr marL="535470" marR="6528" indent="-285750" algn="just">
              <a:spcBef>
                <a:spcPts val="1047"/>
              </a:spcBef>
              <a:buFont typeface="Arial" panose="020B0604020202020204" pitchFamily="34" charset="0"/>
              <a:buChar char="•"/>
            </a:pPr>
            <a:r>
              <a:rPr sz="1600" dirty="0">
                <a:latin typeface="Times New Roman"/>
                <a:cs typeface="Times New Roman"/>
              </a:rPr>
              <a:t>Transaction</a:t>
            </a:r>
            <a:r>
              <a:rPr sz="1600" spc="-38" dirty="0">
                <a:latin typeface="Times New Roman"/>
                <a:cs typeface="Times New Roman"/>
              </a:rPr>
              <a:t> </a:t>
            </a:r>
            <a:r>
              <a:rPr sz="1600" dirty="0">
                <a:latin typeface="Times New Roman"/>
                <a:cs typeface="Times New Roman"/>
              </a:rPr>
              <a:t>in</a:t>
            </a:r>
            <a:r>
              <a:rPr sz="1600" spc="-38" dirty="0">
                <a:latin typeface="Times New Roman"/>
                <a:cs typeface="Times New Roman"/>
              </a:rPr>
              <a:t> </a:t>
            </a:r>
            <a:r>
              <a:rPr sz="1600" dirty="0">
                <a:latin typeface="Times New Roman"/>
                <a:cs typeface="Times New Roman"/>
              </a:rPr>
              <a:t>respect</a:t>
            </a:r>
            <a:r>
              <a:rPr sz="1600" spc="-38" dirty="0">
                <a:latin typeface="Times New Roman"/>
                <a:cs typeface="Times New Roman"/>
              </a:rPr>
              <a:t> of </a:t>
            </a:r>
            <a:r>
              <a:rPr sz="1600" spc="-25" dirty="0">
                <a:latin typeface="Times New Roman"/>
                <a:cs typeface="Times New Roman"/>
              </a:rPr>
              <a:t>specified</a:t>
            </a:r>
            <a:r>
              <a:rPr sz="1600" spc="-38" dirty="0">
                <a:latin typeface="Times New Roman"/>
                <a:cs typeface="Times New Roman"/>
              </a:rPr>
              <a:t> </a:t>
            </a:r>
            <a:r>
              <a:rPr sz="1600" spc="-13" dirty="0">
                <a:latin typeface="Times New Roman"/>
                <a:cs typeface="Times New Roman"/>
              </a:rPr>
              <a:t>contracts**</a:t>
            </a:r>
            <a:endParaRPr sz="1600" dirty="0">
              <a:latin typeface="Times New Roman"/>
              <a:cs typeface="Times New Roman"/>
            </a:endParaRPr>
          </a:p>
          <a:p>
            <a:pPr marL="535470" marR="3775175" indent="-285750" algn="just">
              <a:buFont typeface="Arial" panose="020B0604020202020204" pitchFamily="34" charset="0"/>
              <a:buChar char="•"/>
            </a:pPr>
            <a:r>
              <a:rPr sz="1600" spc="-13" dirty="0">
                <a:latin typeface="Times New Roman"/>
                <a:cs typeface="Times New Roman"/>
              </a:rPr>
              <a:t>Factoring </a:t>
            </a:r>
            <a:r>
              <a:rPr sz="1600" dirty="0">
                <a:latin typeface="Times New Roman"/>
                <a:cs typeface="Times New Roman"/>
              </a:rPr>
              <a:t>and</a:t>
            </a:r>
            <a:r>
              <a:rPr sz="1600" spc="-13" dirty="0">
                <a:latin typeface="Times New Roman"/>
                <a:cs typeface="Times New Roman"/>
              </a:rPr>
              <a:t> forfaiting</a:t>
            </a:r>
            <a:r>
              <a:rPr sz="1600" spc="-6" dirty="0">
                <a:latin typeface="Times New Roman"/>
                <a:cs typeface="Times New Roman"/>
              </a:rPr>
              <a:t> </a:t>
            </a:r>
            <a:r>
              <a:rPr sz="1600" spc="-13" dirty="0">
                <a:latin typeface="Times New Roman"/>
                <a:cs typeface="Times New Roman"/>
              </a:rPr>
              <a:t>activities; </a:t>
            </a:r>
            <a:endParaRPr lang="en-IN" sz="1600" spc="-13" dirty="0">
              <a:latin typeface="Times New Roman"/>
              <a:cs typeface="Times New Roman"/>
            </a:endParaRPr>
          </a:p>
          <a:p>
            <a:pPr marL="535470" marR="3775175" indent="-285750" algn="just">
              <a:buFont typeface="Arial" panose="020B0604020202020204" pitchFamily="34" charset="0"/>
              <a:buChar char="•"/>
            </a:pPr>
            <a:r>
              <a:rPr sz="1600" spc="-25" dirty="0">
                <a:latin typeface="Times New Roman"/>
                <a:cs typeface="Times New Roman"/>
              </a:rPr>
              <a:t>Borrowing</a:t>
            </a:r>
            <a:r>
              <a:rPr sz="1600" spc="-13" dirty="0">
                <a:latin typeface="Times New Roman"/>
                <a:cs typeface="Times New Roman"/>
              </a:rPr>
              <a:t> </a:t>
            </a:r>
            <a:r>
              <a:rPr sz="1600" spc="-32" dirty="0">
                <a:latin typeface="Times New Roman"/>
                <a:cs typeface="Times New Roman"/>
              </a:rPr>
              <a:t>by</a:t>
            </a:r>
            <a:r>
              <a:rPr sz="1600" spc="-13" dirty="0">
                <a:latin typeface="Times New Roman"/>
                <a:cs typeface="Times New Roman"/>
              </a:rPr>
              <a:t> collateralizing</a:t>
            </a:r>
            <a:r>
              <a:rPr sz="1600" spc="-6" dirty="0">
                <a:latin typeface="Times New Roman"/>
                <a:cs typeface="Times New Roman"/>
              </a:rPr>
              <a:t> </a:t>
            </a:r>
            <a:r>
              <a:rPr sz="1600" dirty="0">
                <a:latin typeface="Times New Roman"/>
                <a:cs typeface="Times New Roman"/>
              </a:rPr>
              <a:t>inventory</a:t>
            </a:r>
            <a:r>
              <a:rPr lang="en-IN" sz="1600" dirty="0">
                <a:latin typeface="Times New Roman"/>
                <a:cs typeface="Times New Roman"/>
              </a:rPr>
              <a:t> </a:t>
            </a:r>
            <a:r>
              <a:rPr sz="1600" spc="-13" dirty="0">
                <a:latin typeface="Times New Roman"/>
                <a:cs typeface="Times New Roman"/>
              </a:rPr>
              <a:t>held;</a:t>
            </a:r>
            <a:endParaRPr sz="1600" dirty="0">
              <a:latin typeface="Times New Roman"/>
              <a:cs typeface="Times New Roman"/>
            </a:endParaRPr>
          </a:p>
          <a:p>
            <a:pPr marL="535470" indent="-285750" algn="just">
              <a:spcBef>
                <a:spcPts val="225"/>
              </a:spcBef>
              <a:buFont typeface="Arial" panose="020B0604020202020204" pitchFamily="34" charset="0"/>
              <a:buChar char="•"/>
            </a:pPr>
            <a:r>
              <a:rPr sz="1600" spc="-38" dirty="0">
                <a:latin typeface="Times New Roman"/>
                <a:cs typeface="Times New Roman"/>
              </a:rPr>
              <a:t>Advances</a:t>
            </a:r>
            <a:r>
              <a:rPr sz="1600" spc="-6" dirty="0">
                <a:latin typeface="Times New Roman"/>
                <a:cs typeface="Times New Roman"/>
              </a:rPr>
              <a:t> </a:t>
            </a:r>
            <a:r>
              <a:rPr sz="1600" dirty="0">
                <a:latin typeface="Times New Roman"/>
                <a:cs typeface="Times New Roman"/>
              </a:rPr>
              <a:t>and structured credit </a:t>
            </a:r>
            <a:r>
              <a:rPr sz="1600" spc="-13" dirty="0">
                <a:latin typeface="Times New Roman"/>
                <a:cs typeface="Times New Roman"/>
              </a:rPr>
              <a:t>facilities</a:t>
            </a:r>
            <a:r>
              <a:rPr sz="1600" dirty="0">
                <a:latin typeface="Times New Roman"/>
                <a:cs typeface="Times New Roman"/>
              </a:rPr>
              <a:t> against</a:t>
            </a:r>
            <a:r>
              <a:rPr sz="1600" spc="-6" dirty="0">
                <a:latin typeface="Times New Roman"/>
                <a:cs typeface="Times New Roman"/>
              </a:rPr>
              <a:t> </a:t>
            </a:r>
            <a:r>
              <a:rPr sz="1600" dirty="0">
                <a:latin typeface="Times New Roman"/>
                <a:cs typeface="Times New Roman"/>
              </a:rPr>
              <a:t>future </a:t>
            </a:r>
            <a:r>
              <a:rPr sz="1600" spc="-13" dirty="0">
                <a:latin typeface="Times New Roman"/>
                <a:cs typeface="Times New Roman"/>
              </a:rPr>
              <a:t>sales/exports;</a:t>
            </a:r>
            <a:endParaRPr sz="1600" dirty="0">
              <a:latin typeface="Times New Roman"/>
              <a:cs typeface="Times New Roman"/>
            </a:endParaRPr>
          </a:p>
          <a:p>
            <a:pPr marL="535470" marR="1532593" indent="-285750" algn="just">
              <a:buFont typeface="Arial" panose="020B0604020202020204" pitchFamily="34" charset="0"/>
              <a:buChar char="•"/>
            </a:pPr>
            <a:r>
              <a:rPr sz="1600" spc="-13" dirty="0">
                <a:latin typeface="Times New Roman"/>
                <a:cs typeface="Times New Roman"/>
              </a:rPr>
              <a:t>Commercial</a:t>
            </a:r>
            <a:r>
              <a:rPr sz="1600" spc="-25" dirty="0">
                <a:latin typeface="Times New Roman"/>
                <a:cs typeface="Times New Roman"/>
              </a:rPr>
              <a:t> </a:t>
            </a:r>
            <a:r>
              <a:rPr sz="1600" spc="-13" dirty="0">
                <a:latin typeface="Times New Roman"/>
                <a:cs typeface="Times New Roman"/>
              </a:rPr>
              <a:t>activities</a:t>
            </a:r>
            <a:r>
              <a:rPr sz="1600" spc="-19" dirty="0">
                <a:latin typeface="Times New Roman"/>
                <a:cs typeface="Times New Roman"/>
              </a:rPr>
              <a:t> </a:t>
            </a:r>
            <a:r>
              <a:rPr sz="1600" spc="-25" dirty="0">
                <a:latin typeface="Times New Roman"/>
                <a:cs typeface="Times New Roman"/>
              </a:rPr>
              <a:t>only </a:t>
            </a:r>
            <a:r>
              <a:rPr sz="1600" dirty="0">
                <a:latin typeface="Times New Roman"/>
                <a:cs typeface="Times New Roman"/>
              </a:rPr>
              <a:t>to</a:t>
            </a:r>
            <a:r>
              <a:rPr sz="1600" spc="-19" dirty="0">
                <a:latin typeface="Times New Roman"/>
                <a:cs typeface="Times New Roman"/>
              </a:rPr>
              <a:t> </a:t>
            </a:r>
            <a:r>
              <a:rPr sz="1600" dirty="0">
                <a:latin typeface="Times New Roman"/>
                <a:cs typeface="Times New Roman"/>
              </a:rPr>
              <a:t>the</a:t>
            </a:r>
            <a:r>
              <a:rPr sz="1600" spc="-25" dirty="0">
                <a:latin typeface="Times New Roman"/>
                <a:cs typeface="Times New Roman"/>
              </a:rPr>
              <a:t> </a:t>
            </a:r>
            <a:r>
              <a:rPr sz="1600" dirty="0">
                <a:latin typeface="Times New Roman"/>
                <a:cs typeface="Times New Roman"/>
              </a:rPr>
              <a:t>extent</a:t>
            </a:r>
            <a:r>
              <a:rPr sz="1600" spc="-19" dirty="0">
                <a:latin typeface="Times New Roman"/>
                <a:cs typeface="Times New Roman"/>
              </a:rPr>
              <a:t> </a:t>
            </a:r>
            <a:r>
              <a:rPr sz="1600" dirty="0">
                <a:latin typeface="Times New Roman"/>
                <a:cs typeface="Times New Roman"/>
              </a:rPr>
              <a:t>it</a:t>
            </a:r>
            <a:r>
              <a:rPr sz="1600" spc="-19" dirty="0">
                <a:latin typeface="Times New Roman"/>
                <a:cs typeface="Times New Roman"/>
              </a:rPr>
              <a:t> </a:t>
            </a:r>
            <a:r>
              <a:rPr sz="1600" spc="-13" dirty="0">
                <a:latin typeface="Times New Roman"/>
                <a:cs typeface="Times New Roman"/>
              </a:rPr>
              <a:t>serves</a:t>
            </a:r>
            <a:r>
              <a:rPr sz="1600" spc="-25"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dirty="0">
                <a:latin typeface="Times New Roman"/>
                <a:cs typeface="Times New Roman"/>
              </a:rPr>
              <a:t>purpose</a:t>
            </a:r>
            <a:r>
              <a:rPr sz="1600" spc="-25" dirty="0">
                <a:latin typeface="Times New Roman"/>
                <a:cs typeface="Times New Roman"/>
              </a:rPr>
              <a:t> </a:t>
            </a:r>
            <a:r>
              <a:rPr sz="1600" spc="-38" dirty="0">
                <a:latin typeface="Times New Roman"/>
                <a:cs typeface="Times New Roman"/>
              </a:rPr>
              <a:t>of</a:t>
            </a:r>
            <a:r>
              <a:rPr sz="1600" spc="-19" dirty="0">
                <a:latin typeface="Times New Roman"/>
                <a:cs typeface="Times New Roman"/>
              </a:rPr>
              <a:t> </a:t>
            </a:r>
            <a:r>
              <a:rPr sz="1600" dirty="0">
                <a:latin typeface="Times New Roman"/>
                <a:cs typeface="Times New Roman"/>
              </a:rPr>
              <a:t>a</a:t>
            </a:r>
            <a:r>
              <a:rPr sz="1600" spc="-19" dirty="0">
                <a:latin typeface="Times New Roman"/>
                <a:cs typeface="Times New Roman"/>
              </a:rPr>
              <a:t> </a:t>
            </a:r>
            <a:r>
              <a:rPr sz="1600" spc="-13" dirty="0">
                <a:latin typeface="Times New Roman"/>
                <a:cs typeface="Times New Roman"/>
              </a:rPr>
              <a:t>re-invoicing</a:t>
            </a:r>
            <a:r>
              <a:rPr sz="1600" spc="-25" dirty="0">
                <a:latin typeface="Times New Roman"/>
                <a:cs typeface="Times New Roman"/>
              </a:rPr>
              <a:t> </a:t>
            </a:r>
            <a:r>
              <a:rPr sz="1600" spc="-13" dirty="0">
                <a:latin typeface="Times New Roman"/>
                <a:cs typeface="Times New Roman"/>
              </a:rPr>
              <a:t>centre; </a:t>
            </a:r>
            <a:endParaRPr lang="en-IN" sz="1600" spc="-13" dirty="0">
              <a:latin typeface="Times New Roman"/>
              <a:cs typeface="Times New Roman"/>
            </a:endParaRPr>
          </a:p>
          <a:p>
            <a:pPr marL="535470" marR="1532593" indent="-285750" algn="just">
              <a:buFont typeface="Arial" panose="020B0604020202020204" pitchFamily="34" charset="0"/>
              <a:buChar char="•"/>
            </a:pPr>
            <a:r>
              <a:rPr sz="1600" dirty="0">
                <a:latin typeface="Times New Roman"/>
                <a:cs typeface="Times New Roman"/>
              </a:rPr>
              <a:t>Structured</a:t>
            </a:r>
            <a:r>
              <a:rPr sz="1600" spc="-19" dirty="0">
                <a:latin typeface="Times New Roman"/>
                <a:cs typeface="Times New Roman"/>
              </a:rPr>
              <a:t> </a:t>
            </a:r>
            <a:r>
              <a:rPr sz="1600" spc="-13" dirty="0">
                <a:latin typeface="Times New Roman"/>
                <a:cs typeface="Times New Roman"/>
              </a:rPr>
              <a:t>finance</a:t>
            </a:r>
            <a:r>
              <a:rPr sz="1600" spc="-19" dirty="0">
                <a:latin typeface="Times New Roman"/>
                <a:cs typeface="Times New Roman"/>
              </a:rPr>
              <a:t> </a:t>
            </a:r>
            <a:r>
              <a:rPr sz="1600" spc="-13" dirty="0">
                <a:latin typeface="Times New Roman"/>
                <a:cs typeface="Times New Roman"/>
              </a:rPr>
              <a:t>transactions;</a:t>
            </a:r>
            <a:endParaRPr sz="1600" dirty="0">
              <a:latin typeface="Times New Roman"/>
              <a:cs typeface="Times New Roman"/>
            </a:endParaRPr>
          </a:p>
          <a:p>
            <a:pPr marL="535470" indent="-285750" algn="just">
              <a:spcBef>
                <a:spcPts val="219"/>
              </a:spcBef>
              <a:buFont typeface="Arial" panose="020B0604020202020204" pitchFamily="34" charset="0"/>
              <a:buChar char="•"/>
            </a:pPr>
            <a:r>
              <a:rPr sz="1600" spc="-25" dirty="0">
                <a:latin typeface="Times New Roman"/>
                <a:cs typeface="Times New Roman"/>
              </a:rPr>
              <a:t>Foreign</a:t>
            </a:r>
            <a:r>
              <a:rPr sz="1600" spc="-6" dirty="0">
                <a:latin typeface="Times New Roman"/>
                <a:cs typeface="Times New Roman"/>
              </a:rPr>
              <a:t> </a:t>
            </a:r>
            <a:r>
              <a:rPr sz="1600" spc="-13" dirty="0">
                <a:latin typeface="Times New Roman"/>
                <a:cs typeface="Times New Roman"/>
              </a:rPr>
              <a:t>exchange</a:t>
            </a:r>
            <a:r>
              <a:rPr sz="1600" dirty="0">
                <a:latin typeface="Times New Roman"/>
                <a:cs typeface="Times New Roman"/>
              </a:rPr>
              <a:t> </a:t>
            </a:r>
            <a:r>
              <a:rPr sz="1600" spc="-13" dirty="0">
                <a:latin typeface="Times New Roman"/>
                <a:cs typeface="Times New Roman"/>
              </a:rPr>
              <a:t>transactions;</a:t>
            </a:r>
            <a:endParaRPr sz="1600" dirty="0">
              <a:latin typeface="Times New Roman"/>
              <a:cs typeface="Times New Roman"/>
            </a:endParaRPr>
          </a:p>
          <a:p>
            <a:pPr marL="535470" marR="951547" indent="-285750" algn="just">
              <a:buFont typeface="Arial" panose="020B0604020202020204" pitchFamily="34" charset="0"/>
              <a:buChar char="•"/>
            </a:pPr>
            <a:r>
              <a:rPr sz="1600" dirty="0">
                <a:latin typeface="Times New Roman"/>
                <a:cs typeface="Times New Roman"/>
              </a:rPr>
              <a:t>Transacting</a:t>
            </a:r>
            <a:r>
              <a:rPr sz="1600" spc="-52" dirty="0">
                <a:latin typeface="Times New Roman"/>
                <a:cs typeface="Times New Roman"/>
              </a:rPr>
              <a:t> </a:t>
            </a:r>
            <a:r>
              <a:rPr sz="1600" dirty="0">
                <a:latin typeface="Times New Roman"/>
                <a:cs typeface="Times New Roman"/>
              </a:rPr>
              <a:t>or</a:t>
            </a:r>
            <a:r>
              <a:rPr sz="1600" spc="-45" dirty="0">
                <a:latin typeface="Times New Roman"/>
                <a:cs typeface="Times New Roman"/>
              </a:rPr>
              <a:t> </a:t>
            </a:r>
            <a:r>
              <a:rPr sz="1600" dirty="0">
                <a:latin typeface="Times New Roman"/>
                <a:cs typeface="Times New Roman"/>
              </a:rPr>
              <a:t>investing</a:t>
            </a:r>
            <a:r>
              <a:rPr sz="1600" spc="-45" dirty="0">
                <a:latin typeface="Times New Roman"/>
                <a:cs typeface="Times New Roman"/>
              </a:rPr>
              <a:t> </a:t>
            </a:r>
            <a:r>
              <a:rPr sz="1600" dirty="0">
                <a:latin typeface="Times New Roman"/>
                <a:cs typeface="Times New Roman"/>
              </a:rPr>
              <a:t>in</a:t>
            </a:r>
            <a:r>
              <a:rPr sz="1600" spc="-45" dirty="0">
                <a:latin typeface="Times New Roman"/>
                <a:cs typeface="Times New Roman"/>
              </a:rPr>
              <a:t> </a:t>
            </a:r>
            <a:r>
              <a:rPr sz="1600" spc="-13" dirty="0">
                <a:latin typeface="Times New Roman"/>
                <a:cs typeface="Times New Roman"/>
              </a:rPr>
              <a:t>stocks</a:t>
            </a:r>
            <a:r>
              <a:rPr sz="1600" spc="-45" dirty="0">
                <a:latin typeface="Times New Roman"/>
                <a:cs typeface="Times New Roman"/>
              </a:rPr>
              <a:t> </a:t>
            </a:r>
            <a:r>
              <a:rPr sz="1600" dirty="0">
                <a:latin typeface="Times New Roman"/>
                <a:cs typeface="Times New Roman"/>
              </a:rPr>
              <a:t>and</a:t>
            </a:r>
            <a:r>
              <a:rPr sz="1600" spc="-45" dirty="0">
                <a:latin typeface="Times New Roman"/>
                <a:cs typeface="Times New Roman"/>
              </a:rPr>
              <a:t> </a:t>
            </a:r>
            <a:r>
              <a:rPr sz="1600" dirty="0">
                <a:latin typeface="Times New Roman"/>
                <a:cs typeface="Times New Roman"/>
              </a:rPr>
              <a:t>shares</a:t>
            </a:r>
            <a:r>
              <a:rPr sz="1600" spc="-45" dirty="0">
                <a:latin typeface="Times New Roman"/>
                <a:cs typeface="Times New Roman"/>
              </a:rPr>
              <a:t> </a:t>
            </a:r>
            <a:r>
              <a:rPr sz="1600" spc="-38" dirty="0">
                <a:latin typeface="Times New Roman"/>
                <a:cs typeface="Times New Roman"/>
              </a:rPr>
              <a:t>of</a:t>
            </a:r>
            <a:r>
              <a:rPr sz="1600" spc="-45" dirty="0">
                <a:latin typeface="Times New Roman"/>
                <a:cs typeface="Times New Roman"/>
              </a:rPr>
              <a:t> </a:t>
            </a:r>
            <a:r>
              <a:rPr sz="1600" dirty="0">
                <a:latin typeface="Times New Roman"/>
                <a:cs typeface="Times New Roman"/>
              </a:rPr>
              <a:t>any</a:t>
            </a:r>
            <a:r>
              <a:rPr sz="1600" spc="-45" dirty="0">
                <a:latin typeface="Times New Roman"/>
                <a:cs typeface="Times New Roman"/>
              </a:rPr>
              <a:t> </a:t>
            </a:r>
            <a:r>
              <a:rPr sz="1600" dirty="0">
                <a:latin typeface="Times New Roman"/>
                <a:cs typeface="Times New Roman"/>
              </a:rPr>
              <a:t>entity</a:t>
            </a:r>
            <a:r>
              <a:rPr sz="1600" spc="-45" dirty="0">
                <a:latin typeface="Times New Roman"/>
                <a:cs typeface="Times New Roman"/>
              </a:rPr>
              <a:t> </a:t>
            </a:r>
            <a:r>
              <a:rPr sz="1600" dirty="0">
                <a:latin typeface="Times New Roman"/>
                <a:cs typeface="Times New Roman"/>
              </a:rPr>
              <a:t>listed</a:t>
            </a:r>
            <a:r>
              <a:rPr sz="1600" spc="-45" dirty="0">
                <a:latin typeface="Times New Roman"/>
                <a:cs typeface="Times New Roman"/>
              </a:rPr>
              <a:t> </a:t>
            </a:r>
            <a:r>
              <a:rPr sz="1600" dirty="0">
                <a:latin typeface="Times New Roman"/>
                <a:cs typeface="Times New Roman"/>
              </a:rPr>
              <a:t>on</a:t>
            </a:r>
            <a:r>
              <a:rPr sz="1600" spc="-45" dirty="0">
                <a:latin typeface="Times New Roman"/>
                <a:cs typeface="Times New Roman"/>
              </a:rPr>
              <a:t> </a:t>
            </a:r>
            <a:r>
              <a:rPr sz="1600" spc="-13" dirty="0">
                <a:latin typeface="Times New Roman"/>
                <a:cs typeface="Times New Roman"/>
              </a:rPr>
              <a:t>recognized</a:t>
            </a:r>
            <a:r>
              <a:rPr sz="1600" spc="-45" dirty="0">
                <a:latin typeface="Times New Roman"/>
                <a:cs typeface="Times New Roman"/>
              </a:rPr>
              <a:t> </a:t>
            </a:r>
            <a:r>
              <a:rPr sz="1600" spc="-13" dirty="0">
                <a:latin typeface="Times New Roman"/>
                <a:cs typeface="Times New Roman"/>
              </a:rPr>
              <a:t>stock</a:t>
            </a:r>
            <a:r>
              <a:rPr sz="1600" spc="-45" dirty="0">
                <a:latin typeface="Times New Roman"/>
                <a:cs typeface="Times New Roman"/>
              </a:rPr>
              <a:t> </a:t>
            </a:r>
            <a:r>
              <a:rPr sz="1600" spc="-13" dirty="0">
                <a:latin typeface="Times New Roman"/>
                <a:cs typeface="Times New Roman"/>
              </a:rPr>
              <a:t>exchanges; </a:t>
            </a:r>
            <a:endParaRPr lang="en-IN" sz="1600" spc="-13" dirty="0">
              <a:latin typeface="Times New Roman"/>
              <a:cs typeface="Times New Roman"/>
            </a:endParaRPr>
          </a:p>
          <a:p>
            <a:pPr marL="535470" marR="951547" indent="-285750" algn="just">
              <a:buFont typeface="Arial" panose="020B0604020202020204" pitchFamily="34" charset="0"/>
              <a:buChar char="•"/>
            </a:pPr>
            <a:r>
              <a:rPr sz="1600" spc="-13" dirty="0">
                <a:latin typeface="Times New Roman"/>
                <a:cs typeface="Times New Roman"/>
              </a:rPr>
              <a:t>Extending</a:t>
            </a:r>
            <a:r>
              <a:rPr sz="1600" spc="-25" dirty="0">
                <a:latin typeface="Times New Roman"/>
                <a:cs typeface="Times New Roman"/>
              </a:rPr>
              <a:t> </a:t>
            </a:r>
            <a:r>
              <a:rPr sz="1600" dirty="0">
                <a:latin typeface="Times New Roman"/>
                <a:cs typeface="Times New Roman"/>
              </a:rPr>
              <a:t>credit</a:t>
            </a:r>
            <a:r>
              <a:rPr sz="1600" spc="-19" dirty="0">
                <a:latin typeface="Times New Roman"/>
                <a:cs typeface="Times New Roman"/>
              </a:rPr>
              <a:t> </a:t>
            </a:r>
            <a:r>
              <a:rPr sz="1600" spc="-13" dirty="0">
                <a:latin typeface="Times New Roman"/>
                <a:cs typeface="Times New Roman"/>
              </a:rPr>
              <a:t>facilities</a:t>
            </a:r>
            <a:r>
              <a:rPr sz="1600" spc="-19" dirty="0">
                <a:latin typeface="Times New Roman"/>
                <a:cs typeface="Times New Roman"/>
              </a:rPr>
              <a:t> </a:t>
            </a:r>
            <a:r>
              <a:rPr sz="1600" spc="-32" dirty="0">
                <a:latin typeface="Times New Roman"/>
                <a:cs typeface="Times New Roman"/>
              </a:rPr>
              <a:t>by</a:t>
            </a:r>
            <a:r>
              <a:rPr sz="1600" spc="-19" dirty="0">
                <a:latin typeface="Times New Roman"/>
                <a:cs typeface="Times New Roman"/>
              </a:rPr>
              <a:t> </a:t>
            </a:r>
            <a:r>
              <a:rPr sz="1600" dirty="0">
                <a:latin typeface="Times New Roman"/>
                <a:cs typeface="Times New Roman"/>
              </a:rPr>
              <a:t>raising</a:t>
            </a:r>
            <a:r>
              <a:rPr sz="1600" spc="-25" dirty="0">
                <a:latin typeface="Times New Roman"/>
                <a:cs typeface="Times New Roman"/>
              </a:rPr>
              <a:t> </a:t>
            </a:r>
            <a:r>
              <a:rPr sz="1600" dirty="0">
                <a:latin typeface="Times New Roman"/>
                <a:cs typeface="Times New Roman"/>
              </a:rPr>
              <a:t>short/</a:t>
            </a:r>
            <a:r>
              <a:rPr sz="1600" spc="-19" dirty="0">
                <a:latin typeface="Times New Roman"/>
                <a:cs typeface="Times New Roman"/>
              </a:rPr>
              <a:t> </a:t>
            </a:r>
            <a:r>
              <a:rPr sz="1600" spc="-13" dirty="0">
                <a:latin typeface="Times New Roman"/>
                <a:cs typeface="Times New Roman"/>
              </a:rPr>
              <a:t>long</a:t>
            </a:r>
            <a:r>
              <a:rPr sz="1600" spc="-19" dirty="0">
                <a:latin typeface="Times New Roman"/>
                <a:cs typeface="Times New Roman"/>
              </a:rPr>
              <a:t> </a:t>
            </a:r>
            <a:r>
              <a:rPr sz="1600" dirty="0">
                <a:latin typeface="Times New Roman"/>
                <a:cs typeface="Times New Roman"/>
              </a:rPr>
              <a:t>term</a:t>
            </a:r>
            <a:r>
              <a:rPr sz="1600" spc="-19" dirty="0">
                <a:latin typeface="Times New Roman"/>
                <a:cs typeface="Times New Roman"/>
              </a:rPr>
              <a:t> </a:t>
            </a:r>
            <a:r>
              <a:rPr sz="1600" spc="-13" dirty="0">
                <a:latin typeface="Times New Roman"/>
                <a:cs typeface="Times New Roman"/>
              </a:rPr>
              <a:t>debt;</a:t>
            </a:r>
            <a:endParaRPr sz="1600" dirty="0">
              <a:latin typeface="Times New Roman"/>
              <a:cs typeface="Times New Roman"/>
            </a:endParaRPr>
          </a:p>
          <a:p>
            <a:pPr marL="535470" indent="-285750" algn="just">
              <a:spcBef>
                <a:spcPts val="225"/>
              </a:spcBef>
              <a:buFont typeface="Arial" panose="020B0604020202020204" pitchFamily="34" charset="0"/>
              <a:buChar char="•"/>
            </a:pPr>
            <a:r>
              <a:rPr sz="1600" spc="-25" dirty="0">
                <a:latin typeface="Times New Roman"/>
                <a:cs typeface="Times New Roman"/>
              </a:rPr>
              <a:t>Raising</a:t>
            </a:r>
            <a:r>
              <a:rPr sz="1600" spc="-52" dirty="0">
                <a:latin typeface="Times New Roman"/>
                <a:cs typeface="Times New Roman"/>
              </a:rPr>
              <a:t> </a:t>
            </a:r>
            <a:r>
              <a:rPr sz="1600" spc="-38" dirty="0">
                <a:latin typeface="Times New Roman"/>
                <a:cs typeface="Times New Roman"/>
              </a:rPr>
              <a:t>of</a:t>
            </a:r>
            <a:r>
              <a:rPr sz="1600" spc="-32" dirty="0">
                <a:latin typeface="Times New Roman"/>
                <a:cs typeface="Times New Roman"/>
              </a:rPr>
              <a:t> </a:t>
            </a:r>
            <a:r>
              <a:rPr sz="1600" dirty="0">
                <a:latin typeface="Times New Roman"/>
                <a:cs typeface="Times New Roman"/>
              </a:rPr>
              <a:t>equity</a:t>
            </a:r>
            <a:r>
              <a:rPr sz="1600" spc="-38" dirty="0">
                <a:latin typeface="Times New Roman"/>
                <a:cs typeface="Times New Roman"/>
              </a:rPr>
              <a:t> </a:t>
            </a:r>
            <a:r>
              <a:rPr sz="1600" dirty="0">
                <a:latin typeface="Times New Roman"/>
                <a:cs typeface="Times New Roman"/>
              </a:rPr>
              <a:t>and</a:t>
            </a:r>
            <a:r>
              <a:rPr sz="1600" spc="-32" dirty="0">
                <a:latin typeface="Times New Roman"/>
                <a:cs typeface="Times New Roman"/>
              </a:rPr>
              <a:t> </a:t>
            </a:r>
            <a:r>
              <a:rPr sz="1600" dirty="0">
                <a:latin typeface="Times New Roman"/>
                <a:cs typeface="Times New Roman"/>
              </a:rPr>
              <a:t>other</a:t>
            </a:r>
            <a:r>
              <a:rPr sz="1600" spc="-38" dirty="0">
                <a:latin typeface="Times New Roman"/>
                <a:cs typeface="Times New Roman"/>
              </a:rPr>
              <a:t> </a:t>
            </a:r>
            <a:r>
              <a:rPr sz="1600" spc="-13" dirty="0">
                <a:latin typeface="Times New Roman"/>
                <a:cs typeface="Times New Roman"/>
              </a:rPr>
              <a:t>form</a:t>
            </a:r>
            <a:r>
              <a:rPr sz="1600" spc="-32" dirty="0">
                <a:latin typeface="Times New Roman"/>
                <a:cs typeface="Times New Roman"/>
              </a:rPr>
              <a:t> </a:t>
            </a:r>
            <a:r>
              <a:rPr sz="1600" spc="-38" dirty="0">
                <a:latin typeface="Times New Roman"/>
                <a:cs typeface="Times New Roman"/>
              </a:rPr>
              <a:t>of </a:t>
            </a:r>
            <a:r>
              <a:rPr sz="1600" spc="-13" dirty="0">
                <a:latin typeface="Times New Roman"/>
                <a:cs typeface="Times New Roman"/>
              </a:rPr>
              <a:t>capital;</a:t>
            </a:r>
            <a:r>
              <a:rPr sz="1600" spc="-32" dirty="0">
                <a:latin typeface="Times New Roman"/>
                <a:cs typeface="Times New Roman"/>
              </a:rPr>
              <a:t> and</a:t>
            </a:r>
            <a:endParaRPr sz="1600" dirty="0">
              <a:latin typeface="Times New Roman"/>
              <a:cs typeface="Times New Roman"/>
            </a:endParaRPr>
          </a:p>
          <a:p>
            <a:pPr marL="535470" indent="-285750" algn="just">
              <a:spcBef>
                <a:spcPts val="219"/>
              </a:spcBef>
              <a:buFont typeface="Arial" panose="020B0604020202020204" pitchFamily="34" charset="0"/>
              <a:buChar char="•"/>
            </a:pPr>
            <a:r>
              <a:rPr sz="1600" spc="-71" dirty="0">
                <a:latin typeface="Times New Roman"/>
                <a:cs typeface="Times New Roman"/>
              </a:rPr>
              <a:t>Any</a:t>
            </a:r>
            <a:r>
              <a:rPr sz="1600" spc="-13" dirty="0">
                <a:latin typeface="Times New Roman"/>
                <a:cs typeface="Times New Roman"/>
              </a:rPr>
              <a:t> </a:t>
            </a:r>
            <a:r>
              <a:rPr sz="1600" dirty="0">
                <a:latin typeface="Times New Roman"/>
                <a:cs typeface="Times New Roman"/>
              </a:rPr>
              <a:t>other</a:t>
            </a:r>
            <a:r>
              <a:rPr sz="1600" spc="-6" dirty="0">
                <a:latin typeface="Times New Roman"/>
                <a:cs typeface="Times New Roman"/>
              </a:rPr>
              <a:t> </a:t>
            </a:r>
            <a:r>
              <a:rPr sz="1600" dirty="0">
                <a:latin typeface="Times New Roman"/>
                <a:cs typeface="Times New Roman"/>
              </a:rPr>
              <a:t>treasury</a:t>
            </a:r>
            <a:r>
              <a:rPr sz="1600" spc="-6" dirty="0">
                <a:latin typeface="Times New Roman"/>
                <a:cs typeface="Times New Roman"/>
              </a:rPr>
              <a:t> </a:t>
            </a:r>
            <a:r>
              <a:rPr sz="1600" spc="-13" dirty="0">
                <a:latin typeface="Times New Roman"/>
                <a:cs typeface="Times New Roman"/>
              </a:rPr>
              <a:t>activities</a:t>
            </a:r>
            <a:r>
              <a:rPr sz="1600" spc="-6" dirty="0">
                <a:latin typeface="Times New Roman"/>
                <a:cs typeface="Times New Roman"/>
              </a:rPr>
              <a:t> </a:t>
            </a:r>
            <a:r>
              <a:rPr sz="1600" dirty="0">
                <a:latin typeface="Times New Roman"/>
                <a:cs typeface="Times New Roman"/>
              </a:rPr>
              <a:t>with</a:t>
            </a:r>
            <a:r>
              <a:rPr sz="1600" spc="-6" dirty="0">
                <a:latin typeface="Times New Roman"/>
                <a:cs typeface="Times New Roman"/>
              </a:rPr>
              <a:t> </a:t>
            </a:r>
            <a:r>
              <a:rPr sz="1600" dirty="0">
                <a:latin typeface="Times New Roman"/>
                <a:cs typeface="Times New Roman"/>
              </a:rPr>
              <a:t>prior</a:t>
            </a:r>
            <a:r>
              <a:rPr sz="1600" spc="-13" dirty="0">
                <a:latin typeface="Times New Roman"/>
                <a:cs typeface="Times New Roman"/>
              </a:rPr>
              <a:t> </a:t>
            </a:r>
            <a:r>
              <a:rPr sz="1600" dirty="0">
                <a:latin typeface="Times New Roman"/>
                <a:cs typeface="Times New Roman"/>
              </a:rPr>
              <a:t>intimation</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dirty="0">
                <a:latin typeface="Times New Roman"/>
                <a:cs typeface="Times New Roman"/>
              </a:rPr>
              <a:t>the</a:t>
            </a:r>
            <a:r>
              <a:rPr sz="1600" spc="-6" dirty="0">
                <a:latin typeface="Times New Roman"/>
                <a:cs typeface="Times New Roman"/>
              </a:rPr>
              <a:t> </a:t>
            </a:r>
            <a:r>
              <a:rPr sz="1600" spc="-13" dirty="0">
                <a:latin typeface="Times New Roman"/>
                <a:cs typeface="Times New Roman"/>
              </a:rPr>
              <a:t>IFSCA</a:t>
            </a:r>
            <a:endParaRPr sz="1600" dirty="0">
              <a:latin typeface="Times New Roman"/>
              <a:cs typeface="Times New Roman"/>
            </a:endParaRPr>
          </a:p>
        </p:txBody>
      </p:sp>
      <p:sp>
        <p:nvSpPr>
          <p:cNvPr id="38" name="TextBox 37">
            <a:extLst>
              <a:ext uri="{FF2B5EF4-FFF2-40B4-BE49-F238E27FC236}">
                <a16:creationId xmlns:a16="http://schemas.microsoft.com/office/drawing/2014/main" id="{A2AFADD0-0906-D4EC-2491-BC2F75A8EE31}"/>
              </a:ext>
            </a:extLst>
          </p:cNvPr>
          <p:cNvSpPr txBox="1"/>
          <p:nvPr/>
        </p:nvSpPr>
        <p:spPr>
          <a:xfrm>
            <a:off x="961054" y="5552309"/>
            <a:ext cx="10556496" cy="95410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*Deposits, bank deposits, inter-company deposits, certificate of deposits, bonds and debentures, notes, virtual accounts, money market funds, repo and securities lending, and other instruments as approved by IFSCA. </a:t>
            </a:r>
          </a:p>
          <a:p>
            <a:r>
              <a:rPr lang="en-US" sz="1400" dirty="0">
                <a:latin typeface="Times New Roman" panose="02020603050405020304" pitchFamily="18" charset="0"/>
                <a:cs typeface="Times New Roman" panose="02020603050405020304" pitchFamily="18" charset="0"/>
              </a:rPr>
              <a:t>**Foreign exchange contracts including hedging for commodities, commodity derivatives, forward, futures, swap, options, commodities, purchase of credit enhancements or derivatives with the intent of reducing credit risk.</a:t>
            </a:r>
            <a:endParaRPr lang="en-IN" sz="1400" dirty="0">
              <a:latin typeface="Times New Roman" panose="02020603050405020304" pitchFamily="18" charset="0"/>
              <a:cs typeface="Times New Roman" panose="02020603050405020304" pitchFamily="18" charset="0"/>
            </a:endParaRPr>
          </a:p>
        </p:txBody>
      </p:sp>
      <p:sp>
        <p:nvSpPr>
          <p:cNvPr id="2" name="Date Placeholder 1">
            <a:extLst>
              <a:ext uri="{FF2B5EF4-FFF2-40B4-BE49-F238E27FC236}">
                <a16:creationId xmlns:a16="http://schemas.microsoft.com/office/drawing/2014/main" id="{6A7A0949-6159-57D3-3B9B-A1E0A0DC8E24}"/>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7007F268-57A5-2FBB-6BB7-687B05B44BA4}"/>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2BA12470-E33E-2259-2D13-213866D62799}"/>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69</a:t>
            </a:fld>
            <a:endParaRPr lang="en-US" altLang="en-US" dirty="0">
              <a:solidFill>
                <a:srgbClr val="000000"/>
              </a:solidFill>
            </a:endParaRPr>
          </a:p>
        </p:txBody>
      </p:sp>
      <p:sp>
        <p:nvSpPr>
          <p:cNvPr id="5" name="object 80">
            <a:extLst>
              <a:ext uri="{FF2B5EF4-FFF2-40B4-BE49-F238E27FC236}">
                <a16:creationId xmlns:a16="http://schemas.microsoft.com/office/drawing/2014/main" id="{AA03ECB0-D0EF-C6EA-2491-51A6E937EEA5}"/>
              </a:ext>
            </a:extLst>
          </p:cNvPr>
          <p:cNvSpPr txBox="1"/>
          <p:nvPr/>
        </p:nvSpPr>
        <p:spPr>
          <a:xfrm>
            <a:off x="799544" y="353024"/>
            <a:ext cx="3925080" cy="397864"/>
          </a:xfrm>
          <a:prstGeom prst="rect">
            <a:avLst/>
          </a:prstGeom>
        </p:spPr>
        <p:txBody>
          <a:bodyPr vert="horz" wrap="square" lIns="0" tIns="22033" rIns="0" bIns="0" rtlCol="0">
            <a:spAutoFit/>
          </a:bodyPr>
          <a:lstStyle/>
          <a:p>
            <a:pPr marL="16321">
              <a:spcBef>
                <a:spcPts val="173"/>
              </a:spcBef>
            </a:pPr>
            <a:r>
              <a:rPr sz="2441" b="1" spc="-38" dirty="0">
                <a:solidFill>
                  <a:srgbClr val="113475"/>
                </a:solidFill>
                <a:latin typeface="Times New Roman"/>
                <a:cs typeface="Times New Roman"/>
              </a:rPr>
              <a:t>Global</a:t>
            </a:r>
            <a:r>
              <a:rPr sz="2441" b="1" spc="-83" dirty="0">
                <a:solidFill>
                  <a:srgbClr val="113475"/>
                </a:solidFill>
                <a:latin typeface="Times New Roman"/>
                <a:cs typeface="Times New Roman"/>
              </a:rPr>
              <a:t> </a:t>
            </a:r>
            <a:r>
              <a:rPr sz="2441" b="1" spc="-32" dirty="0">
                <a:solidFill>
                  <a:srgbClr val="113475"/>
                </a:solidFill>
                <a:latin typeface="Times New Roman"/>
                <a:cs typeface="Times New Roman"/>
              </a:rPr>
              <a:t>Treasury</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7"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83" dirty="0">
                <a:solidFill>
                  <a:srgbClr val="113475"/>
                </a:solidFill>
                <a:latin typeface="Times New Roman"/>
                <a:cs typeface="Times New Roman"/>
              </a:rPr>
              <a:t> </a:t>
            </a:r>
            <a:r>
              <a:rPr sz="2441" b="1" spc="-90" dirty="0">
                <a:solidFill>
                  <a:srgbClr val="113475"/>
                </a:solidFill>
                <a:latin typeface="Times New Roman"/>
                <a:cs typeface="Times New Roman"/>
              </a:rPr>
              <a:t>IFSC</a:t>
            </a:r>
            <a:endParaRPr sz="2441" dirty="0">
              <a:latin typeface="Times New Roman"/>
              <a:cs typeface="Times New Roman"/>
            </a:endParaRPr>
          </a:p>
        </p:txBody>
      </p:sp>
    </p:spTree>
    <p:extLst>
      <p:ext uri="{BB962C8B-B14F-4D97-AF65-F5344CB8AC3E}">
        <p14:creationId xmlns:p14="http://schemas.microsoft.com/office/powerpoint/2010/main" val="243154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B0BC1-C74A-B592-6327-3812F4C83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67E336-56CA-8152-FF07-8FB886B8BC78}"/>
              </a:ext>
            </a:extLst>
          </p:cNvPr>
          <p:cNvSpPr>
            <a:spLocks noGrp="1"/>
          </p:cNvSpPr>
          <p:nvPr>
            <p:ph type="title"/>
          </p:nvPr>
        </p:nvSpPr>
        <p:spPr>
          <a:xfrm>
            <a:off x="205848" y="-111125"/>
            <a:ext cx="10390716" cy="1143000"/>
          </a:xfrm>
        </p:spPr>
        <p:txBody>
          <a:bodyPr/>
          <a:lstStyle/>
          <a:p>
            <a:r>
              <a:rPr lang="en-US" sz="3200" dirty="0"/>
              <a:t>GIFT City regulatory landscape - Evolution</a:t>
            </a:r>
          </a:p>
        </p:txBody>
      </p:sp>
      <p:sp>
        <p:nvSpPr>
          <p:cNvPr id="4" name="Date Placeholder 3">
            <a:extLst>
              <a:ext uri="{FF2B5EF4-FFF2-40B4-BE49-F238E27FC236}">
                <a16:creationId xmlns:a16="http://schemas.microsoft.com/office/drawing/2014/main" id="{470A01CF-6997-49C7-D093-58F1B632FCEE}"/>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6A4080AD-5CCB-4F77-1FF2-E45CB29A8E10}"/>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7</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5D9AED55-D93C-5D1E-B32B-E43A9F322DD2}"/>
              </a:ext>
            </a:extLst>
          </p:cNvPr>
          <p:cNvSpPr>
            <a:spLocks noGrp="1"/>
          </p:cNvSpPr>
          <p:nvPr>
            <p:ph idx="1"/>
          </p:nvPr>
        </p:nvSpPr>
        <p:spPr>
          <a:xfrm>
            <a:off x="636494" y="1112278"/>
            <a:ext cx="11240870" cy="4454804"/>
          </a:xfrm>
        </p:spPr>
        <p:txBody>
          <a:bodyPr/>
          <a:lstStyle/>
          <a:p>
            <a:r>
              <a:rPr lang="en-US" sz="1800" dirty="0"/>
              <a:t>IFSC Regulations announced in April 2015</a:t>
            </a:r>
          </a:p>
          <a:p>
            <a:r>
              <a:rPr lang="en-US" sz="1800" dirty="0"/>
              <a:t>Exchange control regulations notified by RBI in 2015</a:t>
            </a:r>
          </a:p>
          <a:p>
            <a:r>
              <a:rPr lang="en-US" sz="1800" dirty="0"/>
              <a:t>Capital markets regulations notified by SEBI in 2015</a:t>
            </a:r>
          </a:p>
          <a:p>
            <a:r>
              <a:rPr lang="en-US" sz="1800" dirty="0"/>
              <a:t>Tax Reforms announced in Budget in 2016</a:t>
            </a:r>
          </a:p>
          <a:p>
            <a:r>
              <a:rPr lang="en-US" sz="1800" dirty="0"/>
              <a:t>International Exchanges established in IFSC in 2016</a:t>
            </a:r>
          </a:p>
          <a:p>
            <a:r>
              <a:rPr lang="en-US" sz="1800" dirty="0"/>
              <a:t>Company Law exemptions provided in January 2017</a:t>
            </a:r>
          </a:p>
          <a:p>
            <a:r>
              <a:rPr lang="en-US" sz="1800" dirty="0"/>
              <a:t>International Dispute Resolution Mechanism through Singapore International Arbitration Centre office at GIFT in August 2017</a:t>
            </a:r>
          </a:p>
          <a:p>
            <a:r>
              <a:rPr lang="en-US" sz="1800" dirty="0"/>
              <a:t>IRDAI issued IFSC operating guidelines for Indian, Foreign Insurers &amp; Reinsurers in 2017</a:t>
            </a:r>
          </a:p>
          <a:p>
            <a:r>
              <a:rPr lang="en-US" sz="1800" dirty="0"/>
              <a:t>Operating Guidelines for AIFs in IFSC issued by SEBI in 2018</a:t>
            </a:r>
          </a:p>
          <a:p>
            <a:r>
              <a:rPr lang="en-US" sz="1800" b="1" dirty="0"/>
              <a:t>Establishment of Unified regulator in IFSC thru IFSC Authority Act 2019</a:t>
            </a:r>
          </a:p>
          <a:p>
            <a:r>
              <a:rPr lang="en-US" sz="1800" dirty="0"/>
              <a:t>IFSCA issues various Regulations from 2020 onwards covering Banking, Insurance, Stock Exchanges, Capital market intermediaries, Funds Management, Finance company, Global In-house Centers, Bullion Exchange, Aircraft &amp; Shipping financing / leasing, Ancillary services</a:t>
            </a:r>
          </a:p>
        </p:txBody>
      </p:sp>
      <p:sp>
        <p:nvSpPr>
          <p:cNvPr id="3" name="Footer Placeholder 2">
            <a:extLst>
              <a:ext uri="{FF2B5EF4-FFF2-40B4-BE49-F238E27FC236}">
                <a16:creationId xmlns:a16="http://schemas.microsoft.com/office/drawing/2014/main" id="{0389A313-FC12-BF7A-E0E6-9B4467ADDBFA}"/>
              </a:ext>
            </a:extLst>
          </p:cNvPr>
          <p:cNvSpPr>
            <a:spLocks noGrp="1"/>
          </p:cNvSpPr>
          <p:nvPr>
            <p:ph type="ftr" sz="quarter" idx="11"/>
          </p:nvPr>
        </p:nvSpPr>
        <p:spPr>
          <a:xfrm>
            <a:off x="3860800" y="6221506"/>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191140659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E944D-6838-5142-5F8E-6B9510B16D65}"/>
            </a:ext>
          </a:extLst>
        </p:cNvPr>
        <p:cNvGrpSpPr/>
        <p:nvPr/>
      </p:nvGrpSpPr>
      <p:grpSpPr>
        <a:xfrm>
          <a:off x="0" y="0"/>
          <a:ext cx="0" cy="0"/>
          <a:chOff x="0" y="0"/>
          <a:chExt cx="0" cy="0"/>
        </a:xfrm>
      </p:grpSpPr>
      <p:sp>
        <p:nvSpPr>
          <p:cNvPr id="33" name="object 33">
            <a:extLst>
              <a:ext uri="{FF2B5EF4-FFF2-40B4-BE49-F238E27FC236}">
                <a16:creationId xmlns:a16="http://schemas.microsoft.com/office/drawing/2014/main" id="{A99470BE-63D6-B1A1-7C90-138E8C2DFCFD}"/>
              </a:ext>
            </a:extLst>
          </p:cNvPr>
          <p:cNvSpPr txBox="1"/>
          <p:nvPr/>
        </p:nvSpPr>
        <p:spPr>
          <a:xfrm>
            <a:off x="702458" y="1082430"/>
            <a:ext cx="10990188" cy="4802727"/>
          </a:xfrm>
          <a:prstGeom prst="rect">
            <a:avLst/>
          </a:prstGeom>
        </p:spPr>
        <p:txBody>
          <a:bodyPr vert="horz" wrap="square" lIns="0" tIns="16321" rIns="0" bIns="0" rtlCol="0">
            <a:spAutoFit/>
          </a:bodyPr>
          <a:lstStyle/>
          <a:p>
            <a:pPr marL="16321" marR="6528">
              <a:lnSpc>
                <a:spcPct val="116900"/>
              </a:lnSpc>
              <a:spcBef>
                <a:spcPts val="129"/>
              </a:spcBef>
            </a:pPr>
            <a:r>
              <a:rPr lang="en-IN" sz="2400" b="1" dirty="0">
                <a:solidFill>
                  <a:srgbClr val="EB8B00"/>
                </a:solidFill>
                <a:latin typeface="Times New Roman"/>
                <a:cs typeface="Times New Roman"/>
              </a:rPr>
              <a:t>Permitted</a:t>
            </a:r>
            <a:r>
              <a:rPr lang="en-IN" sz="2400" b="1" spc="-64" dirty="0">
                <a:solidFill>
                  <a:srgbClr val="EB8B00"/>
                </a:solidFill>
                <a:latin typeface="Times New Roman"/>
                <a:cs typeface="Times New Roman"/>
              </a:rPr>
              <a:t> </a:t>
            </a:r>
            <a:r>
              <a:rPr lang="en-IN" sz="2400" b="1" dirty="0">
                <a:solidFill>
                  <a:srgbClr val="EB8B00"/>
                </a:solidFill>
                <a:latin typeface="Times New Roman"/>
                <a:cs typeface="Times New Roman"/>
              </a:rPr>
              <a:t>treasury</a:t>
            </a:r>
            <a:r>
              <a:rPr lang="en-IN" sz="2400" b="1" spc="-58" dirty="0">
                <a:solidFill>
                  <a:srgbClr val="EB8B00"/>
                </a:solidFill>
                <a:latin typeface="Times New Roman"/>
                <a:cs typeface="Times New Roman"/>
              </a:rPr>
              <a:t> </a:t>
            </a:r>
            <a:r>
              <a:rPr lang="en-IN" sz="2400" b="1" spc="-13" dirty="0">
                <a:solidFill>
                  <a:srgbClr val="EB8B00"/>
                </a:solidFill>
                <a:latin typeface="Times New Roman"/>
                <a:cs typeface="Times New Roman"/>
              </a:rPr>
              <a:t>services</a:t>
            </a:r>
          </a:p>
          <a:p>
            <a:pPr marL="16321" marR="6528">
              <a:lnSpc>
                <a:spcPct val="116900"/>
              </a:lnSpc>
              <a:spcBef>
                <a:spcPts val="129"/>
              </a:spcBef>
            </a:pPr>
            <a:endParaRPr lang="en-IN" sz="1600" dirty="0">
              <a:latin typeface="Times New Roman"/>
              <a:cs typeface="Times New Roman"/>
            </a:endParaRPr>
          </a:p>
          <a:p>
            <a:pPr marL="302071" marR="6528" indent="-285750" algn="just">
              <a:lnSpc>
                <a:spcPct val="116900"/>
              </a:lnSpc>
              <a:spcBef>
                <a:spcPts val="129"/>
              </a:spcBef>
              <a:buFont typeface="Arial" panose="020B0604020202020204" pitchFamily="34" charset="0"/>
              <a:buChar char="•"/>
            </a:pPr>
            <a:r>
              <a:rPr sz="1600" dirty="0">
                <a:latin typeface="Times New Roman"/>
                <a:cs typeface="Times New Roman"/>
              </a:rPr>
              <a:t>Managing</a:t>
            </a:r>
            <a:r>
              <a:rPr sz="1600" spc="90" dirty="0">
                <a:latin typeface="Times New Roman"/>
                <a:cs typeface="Times New Roman"/>
              </a:rPr>
              <a:t> </a:t>
            </a:r>
            <a:r>
              <a:rPr sz="1600" dirty="0">
                <a:latin typeface="Times New Roman"/>
                <a:cs typeface="Times New Roman"/>
              </a:rPr>
              <a:t>and</a:t>
            </a:r>
            <a:r>
              <a:rPr sz="1600" spc="90" dirty="0">
                <a:latin typeface="Times New Roman"/>
                <a:cs typeface="Times New Roman"/>
              </a:rPr>
              <a:t> </a:t>
            </a:r>
            <a:r>
              <a:rPr sz="1600" dirty="0">
                <a:latin typeface="Times New Roman"/>
                <a:cs typeface="Times New Roman"/>
              </a:rPr>
              <a:t>optimising</a:t>
            </a:r>
            <a:r>
              <a:rPr sz="1600" spc="96" dirty="0">
                <a:latin typeface="Times New Roman"/>
                <a:cs typeface="Times New Roman"/>
              </a:rPr>
              <a:t> </a:t>
            </a:r>
            <a:r>
              <a:rPr sz="1600" dirty="0">
                <a:latin typeface="Times New Roman"/>
                <a:cs typeface="Times New Roman"/>
              </a:rPr>
              <a:t>multi-currency</a:t>
            </a:r>
            <a:r>
              <a:rPr sz="1600" spc="90" dirty="0">
                <a:latin typeface="Times New Roman"/>
                <a:cs typeface="Times New Roman"/>
              </a:rPr>
              <a:t> </a:t>
            </a:r>
            <a:r>
              <a:rPr sz="1600" dirty="0">
                <a:latin typeface="Times New Roman"/>
                <a:cs typeface="Times New Roman"/>
              </a:rPr>
              <a:t>cash/</a:t>
            </a:r>
            <a:r>
              <a:rPr sz="1600" spc="96" dirty="0">
                <a:latin typeface="Times New Roman"/>
                <a:cs typeface="Times New Roman"/>
              </a:rPr>
              <a:t> </a:t>
            </a:r>
            <a:r>
              <a:rPr sz="1600" dirty="0">
                <a:latin typeface="Times New Roman"/>
                <a:cs typeface="Times New Roman"/>
              </a:rPr>
              <a:t>liquidity</a:t>
            </a:r>
            <a:r>
              <a:rPr sz="1600" spc="90" dirty="0">
                <a:latin typeface="Times New Roman"/>
                <a:cs typeface="Times New Roman"/>
              </a:rPr>
              <a:t> </a:t>
            </a:r>
            <a:r>
              <a:rPr sz="1600" dirty="0">
                <a:latin typeface="Times New Roman"/>
                <a:cs typeface="Times New Roman"/>
              </a:rPr>
              <a:t>management,</a:t>
            </a:r>
            <a:r>
              <a:rPr sz="1600" spc="96" dirty="0">
                <a:latin typeface="Times New Roman"/>
                <a:cs typeface="Times New Roman"/>
              </a:rPr>
              <a:t> </a:t>
            </a:r>
            <a:r>
              <a:rPr sz="1600" dirty="0">
                <a:latin typeface="Times New Roman"/>
                <a:cs typeface="Times New Roman"/>
              </a:rPr>
              <a:t>including</a:t>
            </a:r>
            <a:r>
              <a:rPr sz="1600" spc="90" dirty="0">
                <a:latin typeface="Times New Roman"/>
                <a:cs typeface="Times New Roman"/>
              </a:rPr>
              <a:t> </a:t>
            </a:r>
            <a:r>
              <a:rPr sz="1600" dirty="0">
                <a:latin typeface="Times New Roman"/>
                <a:cs typeface="Times New Roman"/>
              </a:rPr>
              <a:t>cash</a:t>
            </a:r>
            <a:r>
              <a:rPr sz="1600" spc="96" dirty="0">
                <a:latin typeface="Times New Roman"/>
                <a:cs typeface="Times New Roman"/>
              </a:rPr>
              <a:t> </a:t>
            </a:r>
            <a:r>
              <a:rPr sz="1600" dirty="0">
                <a:latin typeface="Times New Roman"/>
                <a:cs typeface="Times New Roman"/>
              </a:rPr>
              <a:t>forecasting,</a:t>
            </a:r>
            <a:r>
              <a:rPr sz="1600" spc="90" dirty="0">
                <a:latin typeface="Times New Roman"/>
                <a:cs typeface="Times New Roman"/>
              </a:rPr>
              <a:t> </a:t>
            </a:r>
            <a:r>
              <a:rPr sz="1600" dirty="0">
                <a:latin typeface="Times New Roman"/>
                <a:cs typeface="Times New Roman"/>
              </a:rPr>
              <a:t>arranging</a:t>
            </a:r>
            <a:r>
              <a:rPr sz="1600" spc="96" dirty="0">
                <a:latin typeface="Times New Roman"/>
                <a:cs typeface="Times New Roman"/>
              </a:rPr>
              <a:t> </a:t>
            </a:r>
            <a:r>
              <a:rPr sz="1600" dirty="0">
                <a:latin typeface="Times New Roman"/>
                <a:cs typeface="Times New Roman"/>
              </a:rPr>
              <a:t>credit</a:t>
            </a:r>
            <a:r>
              <a:rPr sz="1600" spc="90" dirty="0">
                <a:latin typeface="Times New Roman"/>
                <a:cs typeface="Times New Roman"/>
              </a:rPr>
              <a:t> </a:t>
            </a:r>
            <a:r>
              <a:rPr sz="1600" spc="-13" dirty="0">
                <a:latin typeface="Times New Roman"/>
                <a:cs typeface="Times New Roman"/>
              </a:rPr>
              <a:t>facilities </a:t>
            </a:r>
            <a:r>
              <a:rPr sz="1600" dirty="0">
                <a:latin typeface="Times New Roman"/>
                <a:cs typeface="Times New Roman"/>
              </a:rPr>
              <a:t>and</a:t>
            </a:r>
            <a:r>
              <a:rPr sz="1600" spc="-32" dirty="0">
                <a:latin typeface="Times New Roman"/>
                <a:cs typeface="Times New Roman"/>
              </a:rPr>
              <a:t> </a:t>
            </a:r>
            <a:r>
              <a:rPr sz="1600" dirty="0">
                <a:latin typeface="Times New Roman"/>
                <a:cs typeface="Times New Roman"/>
              </a:rPr>
              <a:t>cash</a:t>
            </a:r>
            <a:r>
              <a:rPr sz="1600" spc="-32" dirty="0">
                <a:latin typeface="Times New Roman"/>
                <a:cs typeface="Times New Roman"/>
              </a:rPr>
              <a:t> </a:t>
            </a:r>
            <a:r>
              <a:rPr sz="1600" spc="-13" dirty="0">
                <a:latin typeface="Times New Roman"/>
                <a:cs typeface="Times New Roman"/>
              </a:rPr>
              <a:t>pooling;</a:t>
            </a:r>
            <a:endParaRPr sz="1600" dirty="0">
              <a:latin typeface="Times New Roman"/>
              <a:cs typeface="Times New Roman"/>
            </a:endParaRPr>
          </a:p>
          <a:p>
            <a:pPr marL="302071" indent="-285750" algn="just">
              <a:spcBef>
                <a:spcPts val="225"/>
              </a:spcBef>
              <a:buFont typeface="Arial" panose="020B0604020202020204" pitchFamily="34" charset="0"/>
              <a:buChar char="•"/>
            </a:pPr>
            <a:r>
              <a:rPr sz="1600" spc="-25" dirty="0">
                <a:latin typeface="Times New Roman"/>
                <a:cs typeface="Times New Roman"/>
              </a:rPr>
              <a:t>Processing </a:t>
            </a:r>
            <a:r>
              <a:rPr sz="1600" dirty="0">
                <a:latin typeface="Times New Roman"/>
                <a:cs typeface="Times New Roman"/>
              </a:rPr>
              <a:t>payments</a:t>
            </a:r>
            <a:r>
              <a:rPr sz="1600" spc="-19" dirty="0">
                <a:latin typeface="Times New Roman"/>
                <a:cs typeface="Times New Roman"/>
              </a:rPr>
              <a:t> </a:t>
            </a:r>
            <a:r>
              <a:rPr sz="1600" dirty="0">
                <a:latin typeface="Times New Roman"/>
                <a:cs typeface="Times New Roman"/>
              </a:rPr>
              <a:t>to</a:t>
            </a:r>
            <a:r>
              <a:rPr sz="1600" spc="-25" dirty="0">
                <a:latin typeface="Times New Roman"/>
                <a:cs typeface="Times New Roman"/>
              </a:rPr>
              <a:t> </a:t>
            </a:r>
            <a:r>
              <a:rPr sz="1600" dirty="0">
                <a:latin typeface="Times New Roman"/>
                <a:cs typeface="Times New Roman"/>
              </a:rPr>
              <a:t>vendors</a:t>
            </a:r>
            <a:r>
              <a:rPr sz="1600" spc="-19" dirty="0">
                <a:latin typeface="Times New Roman"/>
                <a:cs typeface="Times New Roman"/>
              </a:rPr>
              <a:t> </a:t>
            </a:r>
            <a:r>
              <a:rPr sz="1600" dirty="0">
                <a:latin typeface="Times New Roman"/>
                <a:cs typeface="Times New Roman"/>
              </a:rPr>
              <a:t>or</a:t>
            </a:r>
            <a:r>
              <a:rPr sz="1600" spc="-25" dirty="0">
                <a:latin typeface="Times New Roman"/>
                <a:cs typeface="Times New Roman"/>
              </a:rPr>
              <a:t> </a:t>
            </a:r>
            <a:r>
              <a:rPr sz="1600" spc="-13" dirty="0">
                <a:latin typeface="Times New Roman"/>
                <a:cs typeface="Times New Roman"/>
              </a:rPr>
              <a:t>suppliers;</a:t>
            </a:r>
            <a:endParaRPr sz="1600" dirty="0">
              <a:latin typeface="Times New Roman"/>
              <a:cs typeface="Times New Roman"/>
            </a:endParaRPr>
          </a:p>
          <a:p>
            <a:pPr marL="302071" indent="-285750" algn="just">
              <a:spcBef>
                <a:spcPts val="219"/>
              </a:spcBef>
              <a:buFont typeface="Arial" panose="020B0604020202020204" pitchFamily="34" charset="0"/>
              <a:buChar char="•"/>
            </a:pPr>
            <a:r>
              <a:rPr sz="1600" spc="-13" dirty="0">
                <a:latin typeface="Times New Roman"/>
                <a:cs typeface="Times New Roman"/>
              </a:rPr>
              <a:t>Managing</a:t>
            </a:r>
            <a:r>
              <a:rPr sz="1600" spc="-19" dirty="0">
                <a:latin typeface="Times New Roman"/>
                <a:cs typeface="Times New Roman"/>
              </a:rPr>
              <a:t> </a:t>
            </a:r>
            <a:r>
              <a:rPr sz="1600" dirty="0">
                <a:latin typeface="Times New Roman"/>
                <a:cs typeface="Times New Roman"/>
              </a:rPr>
              <a:t>relationships</a:t>
            </a:r>
            <a:r>
              <a:rPr sz="1600" spc="-13" dirty="0">
                <a:latin typeface="Times New Roman"/>
                <a:cs typeface="Times New Roman"/>
              </a:rPr>
              <a:t> </a:t>
            </a:r>
            <a:r>
              <a:rPr sz="1600" dirty="0">
                <a:latin typeface="Times New Roman"/>
                <a:cs typeface="Times New Roman"/>
              </a:rPr>
              <a:t>with</a:t>
            </a:r>
            <a:r>
              <a:rPr sz="1600" spc="-19" dirty="0">
                <a:latin typeface="Times New Roman"/>
                <a:cs typeface="Times New Roman"/>
              </a:rPr>
              <a:t> </a:t>
            </a:r>
            <a:r>
              <a:rPr sz="1600" spc="-13" dirty="0">
                <a:latin typeface="Times New Roman"/>
                <a:cs typeface="Times New Roman"/>
              </a:rPr>
              <a:t>financial </a:t>
            </a:r>
            <a:r>
              <a:rPr sz="1600" dirty="0">
                <a:latin typeface="Times New Roman"/>
                <a:cs typeface="Times New Roman"/>
              </a:rPr>
              <a:t>institutions/</a:t>
            </a:r>
            <a:r>
              <a:rPr sz="1600" spc="-13" dirty="0">
                <a:latin typeface="Times New Roman"/>
                <a:cs typeface="Times New Roman"/>
              </a:rPr>
              <a:t> </a:t>
            </a:r>
            <a:r>
              <a:rPr sz="1600" dirty="0">
                <a:latin typeface="Times New Roman"/>
                <a:cs typeface="Times New Roman"/>
              </a:rPr>
              <a:t>investors</a:t>
            </a:r>
            <a:r>
              <a:rPr sz="1600" spc="-19" dirty="0">
                <a:latin typeface="Times New Roman"/>
                <a:cs typeface="Times New Roman"/>
              </a:rPr>
              <a:t> </a:t>
            </a:r>
            <a:r>
              <a:rPr sz="1600" dirty="0">
                <a:latin typeface="Times New Roman"/>
                <a:cs typeface="Times New Roman"/>
              </a:rPr>
              <a:t>in</a:t>
            </a:r>
            <a:r>
              <a:rPr sz="1600" spc="-13" dirty="0">
                <a:latin typeface="Times New Roman"/>
                <a:cs typeface="Times New Roman"/>
              </a:rPr>
              <a:t> </a:t>
            </a:r>
            <a:r>
              <a:rPr sz="1600" dirty="0">
                <a:latin typeface="Times New Roman"/>
                <a:cs typeface="Times New Roman"/>
              </a:rPr>
              <a:t>debt</a:t>
            </a:r>
            <a:r>
              <a:rPr sz="1600" spc="-19" dirty="0">
                <a:latin typeface="Times New Roman"/>
                <a:cs typeface="Times New Roman"/>
              </a:rPr>
              <a:t> </a:t>
            </a:r>
            <a:r>
              <a:rPr sz="1600" dirty="0">
                <a:latin typeface="Times New Roman"/>
                <a:cs typeface="Times New Roman"/>
              </a:rPr>
              <a:t>or</a:t>
            </a:r>
            <a:r>
              <a:rPr sz="1600" spc="-13" dirty="0">
                <a:latin typeface="Times New Roman"/>
                <a:cs typeface="Times New Roman"/>
              </a:rPr>
              <a:t> </a:t>
            </a:r>
            <a:r>
              <a:rPr sz="1600" dirty="0">
                <a:latin typeface="Times New Roman"/>
                <a:cs typeface="Times New Roman"/>
              </a:rPr>
              <a:t>equity</a:t>
            </a:r>
            <a:r>
              <a:rPr sz="1600" spc="-13" dirty="0">
                <a:latin typeface="Times New Roman"/>
                <a:cs typeface="Times New Roman"/>
              </a:rPr>
              <a:t> instruments;</a:t>
            </a:r>
            <a:endParaRPr sz="1600" dirty="0">
              <a:latin typeface="Times New Roman"/>
              <a:cs typeface="Times New Roman"/>
            </a:endParaRPr>
          </a:p>
          <a:p>
            <a:pPr marL="302071" marR="160768" indent="-285750" algn="just">
              <a:lnSpc>
                <a:spcPct val="116900"/>
              </a:lnSpc>
              <a:buFont typeface="Arial" panose="020B0604020202020204" pitchFamily="34" charset="0"/>
              <a:buChar char="•"/>
            </a:pPr>
            <a:r>
              <a:rPr sz="1600" spc="-25" dirty="0">
                <a:latin typeface="Times New Roman"/>
                <a:cs typeface="Times New Roman"/>
              </a:rPr>
              <a:t>Providing</a:t>
            </a:r>
            <a:r>
              <a:rPr sz="1600" dirty="0">
                <a:latin typeface="Times New Roman"/>
                <a:cs typeface="Times New Roman"/>
              </a:rPr>
              <a:t> corporate</a:t>
            </a:r>
            <a:r>
              <a:rPr sz="1600" spc="6" dirty="0">
                <a:latin typeface="Times New Roman"/>
                <a:cs typeface="Times New Roman"/>
              </a:rPr>
              <a:t> </a:t>
            </a:r>
            <a:r>
              <a:rPr sz="1600" spc="-13" dirty="0">
                <a:latin typeface="Times New Roman"/>
                <a:cs typeface="Times New Roman"/>
              </a:rPr>
              <a:t>finance</a:t>
            </a:r>
            <a:r>
              <a:rPr sz="1600" dirty="0">
                <a:latin typeface="Times New Roman"/>
                <a:cs typeface="Times New Roman"/>
              </a:rPr>
              <a:t> advisory/ transaction</a:t>
            </a:r>
            <a:r>
              <a:rPr sz="1600" spc="6" dirty="0">
                <a:latin typeface="Times New Roman"/>
                <a:cs typeface="Times New Roman"/>
              </a:rPr>
              <a:t> </a:t>
            </a:r>
            <a:r>
              <a:rPr sz="1600" spc="-13" dirty="0">
                <a:latin typeface="Times New Roman"/>
                <a:cs typeface="Times New Roman"/>
              </a:rPr>
              <a:t>services,</a:t>
            </a:r>
            <a:r>
              <a:rPr sz="1600" dirty="0">
                <a:latin typeface="Times New Roman"/>
                <a:cs typeface="Times New Roman"/>
              </a:rPr>
              <a:t> intra-group</a:t>
            </a:r>
            <a:r>
              <a:rPr sz="1600" spc="6" dirty="0">
                <a:latin typeface="Times New Roman"/>
                <a:cs typeface="Times New Roman"/>
              </a:rPr>
              <a:t> </a:t>
            </a:r>
            <a:r>
              <a:rPr sz="1600" dirty="0">
                <a:latin typeface="Times New Roman"/>
                <a:cs typeface="Times New Roman"/>
              </a:rPr>
              <a:t>financing/ restructuring,</a:t>
            </a:r>
            <a:r>
              <a:rPr sz="1600" spc="6" dirty="0">
                <a:latin typeface="Times New Roman"/>
                <a:cs typeface="Times New Roman"/>
              </a:rPr>
              <a:t> </a:t>
            </a:r>
            <a:r>
              <a:rPr sz="1600" dirty="0">
                <a:latin typeface="Times New Roman"/>
                <a:cs typeface="Times New Roman"/>
              </a:rPr>
              <a:t>guarantees and</a:t>
            </a:r>
            <a:r>
              <a:rPr sz="1600" spc="6" dirty="0">
                <a:latin typeface="Times New Roman"/>
                <a:cs typeface="Times New Roman"/>
              </a:rPr>
              <a:t> </a:t>
            </a:r>
            <a:r>
              <a:rPr sz="1600" spc="-13" dirty="0">
                <a:latin typeface="Times New Roman"/>
                <a:cs typeface="Times New Roman"/>
              </a:rPr>
              <a:t>remittances; </a:t>
            </a:r>
            <a:endParaRPr lang="en-IN" sz="1600" spc="-13" dirty="0">
              <a:latin typeface="Times New Roman"/>
              <a:cs typeface="Times New Roman"/>
            </a:endParaRPr>
          </a:p>
          <a:p>
            <a:pPr marL="302071" marR="160768" indent="-285750" algn="just">
              <a:lnSpc>
                <a:spcPct val="116900"/>
              </a:lnSpc>
              <a:buFont typeface="Arial" panose="020B0604020202020204" pitchFamily="34" charset="0"/>
              <a:buChar char="•"/>
            </a:pPr>
            <a:r>
              <a:rPr sz="1600" dirty="0">
                <a:latin typeface="Times New Roman"/>
                <a:cs typeface="Times New Roman"/>
              </a:rPr>
              <a:t>Management</a:t>
            </a:r>
            <a:r>
              <a:rPr sz="1600" spc="-19" dirty="0">
                <a:latin typeface="Times New Roman"/>
                <a:cs typeface="Times New Roman"/>
              </a:rPr>
              <a:t> </a:t>
            </a:r>
            <a:r>
              <a:rPr sz="1600" spc="-38" dirty="0">
                <a:latin typeface="Times New Roman"/>
                <a:cs typeface="Times New Roman"/>
              </a:rPr>
              <a:t>of</a:t>
            </a:r>
            <a:r>
              <a:rPr sz="1600" spc="-19" dirty="0">
                <a:latin typeface="Times New Roman"/>
                <a:cs typeface="Times New Roman"/>
              </a:rPr>
              <a:t> </a:t>
            </a:r>
            <a:r>
              <a:rPr sz="1600" dirty="0">
                <a:latin typeface="Times New Roman"/>
                <a:cs typeface="Times New Roman"/>
              </a:rPr>
              <a:t>investments</a:t>
            </a:r>
            <a:r>
              <a:rPr sz="1600" spc="-19" dirty="0">
                <a:latin typeface="Times New Roman"/>
                <a:cs typeface="Times New Roman"/>
              </a:rPr>
              <a:t> </a:t>
            </a:r>
            <a:r>
              <a:rPr sz="1600" spc="-38" dirty="0">
                <a:latin typeface="Times New Roman"/>
                <a:cs typeface="Times New Roman"/>
              </a:rPr>
              <a:t>of</a:t>
            </a:r>
            <a:r>
              <a:rPr sz="1600" spc="-13"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spc="-13" dirty="0">
                <a:latin typeface="Times New Roman"/>
                <a:cs typeface="Times New Roman"/>
              </a:rPr>
              <a:t>funds;</a:t>
            </a:r>
            <a:endParaRPr sz="1600" dirty="0">
              <a:latin typeface="Times New Roman"/>
              <a:cs typeface="Times New Roman"/>
            </a:endParaRPr>
          </a:p>
          <a:p>
            <a:pPr marL="302071" marR="6528" indent="-285750" algn="just">
              <a:lnSpc>
                <a:spcPct val="116900"/>
              </a:lnSpc>
              <a:buFont typeface="Arial" panose="020B0604020202020204" pitchFamily="34" charset="0"/>
              <a:buChar char="•"/>
            </a:pPr>
            <a:r>
              <a:rPr sz="1600" spc="-13" dirty="0">
                <a:latin typeface="Times New Roman"/>
                <a:cs typeface="Times New Roman"/>
              </a:rPr>
              <a:t>Advising/</a:t>
            </a:r>
            <a:r>
              <a:rPr sz="1600" spc="83" dirty="0">
                <a:latin typeface="Times New Roman"/>
                <a:cs typeface="Times New Roman"/>
              </a:rPr>
              <a:t> </a:t>
            </a:r>
            <a:r>
              <a:rPr sz="1600" dirty="0">
                <a:latin typeface="Times New Roman"/>
                <a:cs typeface="Times New Roman"/>
              </a:rPr>
              <a:t>providing</a:t>
            </a:r>
            <a:r>
              <a:rPr sz="1600" spc="83" dirty="0">
                <a:latin typeface="Times New Roman"/>
                <a:cs typeface="Times New Roman"/>
              </a:rPr>
              <a:t> </a:t>
            </a:r>
            <a:r>
              <a:rPr sz="1600" dirty="0">
                <a:latin typeface="Times New Roman"/>
                <a:cs typeface="Times New Roman"/>
              </a:rPr>
              <a:t>services</a:t>
            </a:r>
            <a:r>
              <a:rPr sz="1600" spc="90" dirty="0">
                <a:latin typeface="Times New Roman"/>
                <a:cs typeface="Times New Roman"/>
              </a:rPr>
              <a:t> </a:t>
            </a:r>
            <a:r>
              <a:rPr sz="1600" dirty="0">
                <a:latin typeface="Times New Roman"/>
                <a:cs typeface="Times New Roman"/>
              </a:rPr>
              <a:t>such</a:t>
            </a:r>
            <a:r>
              <a:rPr sz="1600" spc="83" dirty="0">
                <a:latin typeface="Times New Roman"/>
                <a:cs typeface="Times New Roman"/>
              </a:rPr>
              <a:t> </a:t>
            </a:r>
            <a:r>
              <a:rPr sz="1600" dirty="0">
                <a:latin typeface="Times New Roman"/>
                <a:cs typeface="Times New Roman"/>
              </a:rPr>
              <a:t>as</a:t>
            </a:r>
            <a:r>
              <a:rPr sz="1600" spc="90" dirty="0">
                <a:latin typeface="Times New Roman"/>
                <a:cs typeface="Times New Roman"/>
              </a:rPr>
              <a:t> </a:t>
            </a:r>
            <a:r>
              <a:rPr sz="1600" dirty="0">
                <a:latin typeface="Times New Roman"/>
                <a:cs typeface="Times New Roman"/>
              </a:rPr>
              <a:t>financial</a:t>
            </a:r>
            <a:r>
              <a:rPr sz="1600" spc="83" dirty="0">
                <a:latin typeface="Times New Roman"/>
                <a:cs typeface="Times New Roman"/>
              </a:rPr>
              <a:t> </a:t>
            </a:r>
            <a:r>
              <a:rPr sz="1600" dirty="0">
                <a:latin typeface="Times New Roman"/>
                <a:cs typeface="Times New Roman"/>
              </a:rPr>
              <a:t>risk</a:t>
            </a:r>
            <a:r>
              <a:rPr sz="1600" spc="90" dirty="0">
                <a:latin typeface="Times New Roman"/>
                <a:cs typeface="Times New Roman"/>
              </a:rPr>
              <a:t> </a:t>
            </a:r>
            <a:r>
              <a:rPr sz="1600" dirty="0">
                <a:latin typeface="Times New Roman"/>
                <a:cs typeface="Times New Roman"/>
              </a:rPr>
              <a:t>management,</a:t>
            </a:r>
            <a:r>
              <a:rPr sz="1600" spc="83" dirty="0">
                <a:latin typeface="Times New Roman"/>
                <a:cs typeface="Times New Roman"/>
              </a:rPr>
              <a:t> </a:t>
            </a:r>
            <a:r>
              <a:rPr sz="1600" dirty="0">
                <a:latin typeface="Times New Roman"/>
                <a:cs typeface="Times New Roman"/>
              </a:rPr>
              <a:t>accounting</a:t>
            </a:r>
            <a:r>
              <a:rPr sz="1600" spc="90" dirty="0">
                <a:latin typeface="Times New Roman"/>
                <a:cs typeface="Times New Roman"/>
              </a:rPr>
              <a:t> </a:t>
            </a:r>
            <a:r>
              <a:rPr sz="1600" dirty="0">
                <a:latin typeface="Times New Roman"/>
                <a:cs typeface="Times New Roman"/>
              </a:rPr>
              <a:t>standards,</a:t>
            </a:r>
            <a:r>
              <a:rPr sz="1600" spc="83" dirty="0">
                <a:latin typeface="Times New Roman"/>
                <a:cs typeface="Times New Roman"/>
              </a:rPr>
              <a:t> </a:t>
            </a:r>
            <a:r>
              <a:rPr sz="1600" dirty="0">
                <a:latin typeface="Times New Roman"/>
                <a:cs typeface="Times New Roman"/>
              </a:rPr>
              <a:t>internal</a:t>
            </a:r>
            <a:r>
              <a:rPr sz="1600" spc="83" dirty="0">
                <a:latin typeface="Times New Roman"/>
                <a:cs typeface="Times New Roman"/>
              </a:rPr>
              <a:t> </a:t>
            </a:r>
            <a:r>
              <a:rPr sz="1600" dirty="0">
                <a:latin typeface="Times New Roman"/>
                <a:cs typeface="Times New Roman"/>
              </a:rPr>
              <a:t>treasury</a:t>
            </a:r>
            <a:r>
              <a:rPr sz="1600" spc="90" dirty="0">
                <a:latin typeface="Times New Roman"/>
                <a:cs typeface="Times New Roman"/>
              </a:rPr>
              <a:t> </a:t>
            </a:r>
            <a:r>
              <a:rPr sz="1600" spc="-13" dirty="0">
                <a:latin typeface="Times New Roman"/>
                <a:cs typeface="Times New Roman"/>
              </a:rPr>
              <a:t>policies,</a:t>
            </a:r>
            <a:r>
              <a:rPr sz="1600" spc="83" dirty="0">
                <a:latin typeface="Times New Roman"/>
                <a:cs typeface="Times New Roman"/>
              </a:rPr>
              <a:t> </a:t>
            </a:r>
            <a:r>
              <a:rPr sz="1600" spc="-13" dirty="0">
                <a:latin typeface="Times New Roman"/>
                <a:cs typeface="Times New Roman"/>
              </a:rPr>
              <a:t>regulatory </a:t>
            </a:r>
            <a:r>
              <a:rPr sz="1600" dirty="0">
                <a:latin typeface="Times New Roman"/>
                <a:cs typeface="Times New Roman"/>
              </a:rPr>
              <a:t>requirements</a:t>
            </a:r>
            <a:r>
              <a:rPr sz="1600" spc="-6" dirty="0">
                <a:latin typeface="Times New Roman"/>
                <a:cs typeface="Times New Roman"/>
              </a:rPr>
              <a:t> </a:t>
            </a:r>
            <a:r>
              <a:rPr sz="1600" dirty="0">
                <a:latin typeface="Times New Roman"/>
                <a:cs typeface="Times New Roman"/>
              </a:rPr>
              <a:t>in</a:t>
            </a:r>
            <a:r>
              <a:rPr sz="1600" spc="-6" dirty="0">
                <a:latin typeface="Times New Roman"/>
                <a:cs typeface="Times New Roman"/>
              </a:rPr>
              <a:t> </a:t>
            </a:r>
            <a:r>
              <a:rPr sz="1600" dirty="0">
                <a:latin typeface="Times New Roman"/>
                <a:cs typeface="Times New Roman"/>
              </a:rPr>
              <a:t>relation to</a:t>
            </a:r>
            <a:r>
              <a:rPr sz="1600" spc="-6" dirty="0">
                <a:latin typeface="Times New Roman"/>
                <a:cs typeface="Times New Roman"/>
              </a:rPr>
              <a:t> </a:t>
            </a:r>
            <a:r>
              <a:rPr sz="1600" dirty="0">
                <a:latin typeface="Times New Roman"/>
                <a:cs typeface="Times New Roman"/>
              </a:rPr>
              <a:t>treasury</a:t>
            </a:r>
            <a:r>
              <a:rPr sz="1600" spc="-6" dirty="0">
                <a:latin typeface="Times New Roman"/>
                <a:cs typeface="Times New Roman"/>
              </a:rPr>
              <a:t> </a:t>
            </a:r>
            <a:r>
              <a:rPr sz="1600" dirty="0">
                <a:latin typeface="Times New Roman"/>
                <a:cs typeface="Times New Roman"/>
              </a:rPr>
              <a:t>management, treasury</a:t>
            </a:r>
            <a:r>
              <a:rPr sz="1600" spc="-6" dirty="0">
                <a:latin typeface="Times New Roman"/>
                <a:cs typeface="Times New Roman"/>
              </a:rPr>
              <a:t> </a:t>
            </a:r>
            <a:r>
              <a:rPr sz="1600" dirty="0">
                <a:latin typeface="Times New Roman"/>
                <a:cs typeface="Times New Roman"/>
              </a:rPr>
              <a:t>management</a:t>
            </a:r>
            <a:r>
              <a:rPr sz="1600" spc="-6" dirty="0">
                <a:latin typeface="Times New Roman"/>
                <a:cs typeface="Times New Roman"/>
              </a:rPr>
              <a:t> </a:t>
            </a:r>
            <a:r>
              <a:rPr sz="1600" dirty="0">
                <a:latin typeface="Times New Roman"/>
                <a:cs typeface="Times New Roman"/>
              </a:rPr>
              <a:t>system </a:t>
            </a:r>
            <a:r>
              <a:rPr sz="1600" spc="-13" dirty="0">
                <a:latin typeface="Times New Roman"/>
                <a:cs typeface="Times New Roman"/>
              </a:rPr>
              <a:t>operations;</a:t>
            </a:r>
            <a:endParaRPr sz="1600" dirty="0">
              <a:latin typeface="Times New Roman"/>
              <a:cs typeface="Times New Roman"/>
            </a:endParaRPr>
          </a:p>
          <a:p>
            <a:pPr marL="302071" marR="6528" indent="-285750" algn="just">
              <a:lnSpc>
                <a:spcPct val="116900"/>
              </a:lnSpc>
              <a:buFont typeface="Arial" panose="020B0604020202020204" pitchFamily="34" charset="0"/>
              <a:buChar char="•"/>
            </a:pPr>
            <a:r>
              <a:rPr sz="1600" spc="-13" dirty="0">
                <a:latin typeface="Times New Roman"/>
                <a:cs typeface="Times New Roman"/>
              </a:rPr>
              <a:t>Providing</a:t>
            </a:r>
            <a:r>
              <a:rPr sz="1600" spc="6" dirty="0">
                <a:latin typeface="Times New Roman"/>
                <a:cs typeface="Times New Roman"/>
              </a:rPr>
              <a:t> </a:t>
            </a:r>
            <a:r>
              <a:rPr sz="1600" dirty="0">
                <a:latin typeface="Times New Roman"/>
                <a:cs typeface="Times New Roman"/>
              </a:rPr>
              <a:t>business</a:t>
            </a:r>
            <a:r>
              <a:rPr sz="1600" spc="13" dirty="0">
                <a:latin typeface="Times New Roman"/>
                <a:cs typeface="Times New Roman"/>
              </a:rPr>
              <a:t> </a:t>
            </a:r>
            <a:r>
              <a:rPr sz="1600" dirty="0">
                <a:latin typeface="Times New Roman"/>
                <a:cs typeface="Times New Roman"/>
              </a:rPr>
              <a:t>planning</a:t>
            </a:r>
            <a:r>
              <a:rPr sz="1600" spc="6" dirty="0">
                <a:latin typeface="Times New Roman"/>
                <a:cs typeface="Times New Roman"/>
              </a:rPr>
              <a:t> </a:t>
            </a:r>
            <a:r>
              <a:rPr sz="1600" dirty="0">
                <a:latin typeface="Times New Roman"/>
                <a:cs typeface="Times New Roman"/>
              </a:rPr>
              <a:t>and</a:t>
            </a:r>
            <a:r>
              <a:rPr sz="1600" spc="13" dirty="0">
                <a:latin typeface="Times New Roman"/>
                <a:cs typeface="Times New Roman"/>
              </a:rPr>
              <a:t> </a:t>
            </a:r>
            <a:r>
              <a:rPr sz="1600" dirty="0">
                <a:latin typeface="Times New Roman"/>
                <a:cs typeface="Times New Roman"/>
              </a:rPr>
              <a:t>coordination</a:t>
            </a:r>
            <a:r>
              <a:rPr sz="1600" spc="13" dirty="0">
                <a:latin typeface="Times New Roman"/>
                <a:cs typeface="Times New Roman"/>
              </a:rPr>
              <a:t> </a:t>
            </a:r>
            <a:r>
              <a:rPr sz="1600" dirty="0">
                <a:latin typeface="Times New Roman"/>
                <a:cs typeface="Times New Roman"/>
              </a:rPr>
              <a:t>including</a:t>
            </a:r>
            <a:r>
              <a:rPr sz="1600" spc="6" dirty="0">
                <a:latin typeface="Times New Roman"/>
                <a:cs typeface="Times New Roman"/>
              </a:rPr>
              <a:t> </a:t>
            </a:r>
            <a:r>
              <a:rPr sz="1600" spc="-13" dirty="0">
                <a:latin typeface="Times New Roman"/>
                <a:cs typeface="Times New Roman"/>
              </a:rPr>
              <a:t>economic</a:t>
            </a:r>
            <a:r>
              <a:rPr sz="1600" spc="13" dirty="0">
                <a:latin typeface="Times New Roman"/>
                <a:cs typeface="Times New Roman"/>
              </a:rPr>
              <a:t> </a:t>
            </a:r>
            <a:r>
              <a:rPr sz="1600" dirty="0">
                <a:latin typeface="Times New Roman"/>
                <a:cs typeface="Times New Roman"/>
              </a:rPr>
              <a:t>or</a:t>
            </a:r>
            <a:r>
              <a:rPr sz="1600" spc="13" dirty="0">
                <a:latin typeface="Times New Roman"/>
                <a:cs typeface="Times New Roman"/>
              </a:rPr>
              <a:t> </a:t>
            </a:r>
            <a:r>
              <a:rPr sz="1600" dirty="0">
                <a:latin typeface="Times New Roman"/>
                <a:cs typeface="Times New Roman"/>
              </a:rPr>
              <a:t>investment</a:t>
            </a:r>
            <a:r>
              <a:rPr sz="1600" spc="6" dirty="0">
                <a:latin typeface="Times New Roman"/>
                <a:cs typeface="Times New Roman"/>
              </a:rPr>
              <a:t> </a:t>
            </a:r>
            <a:r>
              <a:rPr sz="1600" dirty="0">
                <a:latin typeface="Times New Roman"/>
                <a:cs typeface="Times New Roman"/>
              </a:rPr>
              <a:t>research</a:t>
            </a:r>
            <a:r>
              <a:rPr sz="1600" spc="13" dirty="0">
                <a:latin typeface="Times New Roman"/>
                <a:cs typeface="Times New Roman"/>
              </a:rPr>
              <a:t> </a:t>
            </a:r>
            <a:r>
              <a:rPr sz="1600" dirty="0">
                <a:latin typeface="Times New Roman"/>
                <a:cs typeface="Times New Roman"/>
              </a:rPr>
              <a:t>and</a:t>
            </a:r>
            <a:r>
              <a:rPr sz="1600" spc="13" dirty="0">
                <a:latin typeface="Times New Roman"/>
                <a:cs typeface="Times New Roman"/>
              </a:rPr>
              <a:t> </a:t>
            </a:r>
            <a:r>
              <a:rPr sz="1600" dirty="0">
                <a:latin typeface="Times New Roman"/>
                <a:cs typeface="Times New Roman"/>
              </a:rPr>
              <a:t>analysis</a:t>
            </a:r>
            <a:r>
              <a:rPr sz="1600" spc="6" dirty="0">
                <a:latin typeface="Times New Roman"/>
                <a:cs typeface="Times New Roman"/>
              </a:rPr>
              <a:t> </a:t>
            </a:r>
            <a:r>
              <a:rPr sz="1600" dirty="0">
                <a:latin typeface="Times New Roman"/>
                <a:cs typeface="Times New Roman"/>
              </a:rPr>
              <a:t>in</a:t>
            </a:r>
            <a:r>
              <a:rPr sz="1600" spc="13" dirty="0">
                <a:latin typeface="Times New Roman"/>
                <a:cs typeface="Times New Roman"/>
              </a:rPr>
              <a:t> </a:t>
            </a:r>
            <a:r>
              <a:rPr sz="1600" dirty="0">
                <a:latin typeface="Times New Roman"/>
                <a:cs typeface="Times New Roman"/>
              </a:rPr>
              <a:t>connection</a:t>
            </a:r>
            <a:r>
              <a:rPr sz="1600" spc="13" dirty="0">
                <a:latin typeface="Times New Roman"/>
                <a:cs typeface="Times New Roman"/>
              </a:rPr>
              <a:t> </a:t>
            </a:r>
            <a:r>
              <a:rPr sz="1600" dirty="0">
                <a:latin typeface="Times New Roman"/>
                <a:cs typeface="Times New Roman"/>
              </a:rPr>
              <a:t>with</a:t>
            </a:r>
            <a:r>
              <a:rPr sz="1600" spc="6" dirty="0">
                <a:latin typeface="Times New Roman"/>
                <a:cs typeface="Times New Roman"/>
              </a:rPr>
              <a:t> </a:t>
            </a:r>
            <a:r>
              <a:rPr sz="1600" spc="-32" dirty="0">
                <a:latin typeface="Times New Roman"/>
                <a:cs typeface="Times New Roman"/>
              </a:rPr>
              <a:t>any</a:t>
            </a:r>
            <a:r>
              <a:rPr sz="1600" spc="643" dirty="0">
                <a:latin typeface="Times New Roman"/>
                <a:cs typeface="Times New Roman"/>
              </a:rPr>
              <a:t> </a:t>
            </a:r>
            <a:r>
              <a:rPr sz="1600" spc="-25" dirty="0">
                <a:latin typeface="Times New Roman"/>
                <a:cs typeface="Times New Roman"/>
              </a:rPr>
              <a:t>specified</a:t>
            </a:r>
            <a:r>
              <a:rPr sz="1600" spc="19" dirty="0">
                <a:latin typeface="Times New Roman"/>
                <a:cs typeface="Times New Roman"/>
              </a:rPr>
              <a:t> </a:t>
            </a:r>
            <a:r>
              <a:rPr sz="1600" dirty="0">
                <a:latin typeface="Times New Roman"/>
                <a:cs typeface="Times New Roman"/>
              </a:rPr>
              <a:t>treasury</a:t>
            </a:r>
            <a:r>
              <a:rPr sz="1600" spc="19" dirty="0">
                <a:latin typeface="Times New Roman"/>
                <a:cs typeface="Times New Roman"/>
              </a:rPr>
              <a:t> </a:t>
            </a:r>
            <a:r>
              <a:rPr sz="1600" spc="-13" dirty="0">
                <a:latin typeface="Times New Roman"/>
                <a:cs typeface="Times New Roman"/>
              </a:rPr>
              <a:t>services;</a:t>
            </a:r>
            <a:endParaRPr sz="1600" dirty="0">
              <a:latin typeface="Times New Roman"/>
              <a:cs typeface="Times New Roman"/>
            </a:endParaRPr>
          </a:p>
          <a:p>
            <a:pPr marL="302071" indent="-285750" algn="just">
              <a:spcBef>
                <a:spcPts val="225"/>
              </a:spcBef>
              <a:buFont typeface="Arial" panose="020B0604020202020204" pitchFamily="34" charset="0"/>
              <a:buChar char="•"/>
            </a:pPr>
            <a:r>
              <a:rPr sz="1600" dirty="0">
                <a:latin typeface="Times New Roman"/>
                <a:cs typeface="Times New Roman"/>
              </a:rPr>
              <a:t>In-house</a:t>
            </a:r>
            <a:r>
              <a:rPr sz="1600" spc="-6" dirty="0">
                <a:latin typeface="Times New Roman"/>
                <a:cs typeface="Times New Roman"/>
              </a:rPr>
              <a:t> </a:t>
            </a:r>
            <a:r>
              <a:rPr sz="1600" dirty="0">
                <a:latin typeface="Times New Roman"/>
                <a:cs typeface="Times New Roman"/>
              </a:rPr>
              <a:t>centre</a:t>
            </a:r>
            <a:r>
              <a:rPr sz="1600" spc="-6" dirty="0">
                <a:latin typeface="Times New Roman"/>
                <a:cs typeface="Times New Roman"/>
              </a:rPr>
              <a:t> </a:t>
            </a:r>
            <a:r>
              <a:rPr sz="1600" spc="-13" dirty="0">
                <a:latin typeface="Times New Roman"/>
                <a:cs typeface="Times New Roman"/>
              </a:rPr>
              <a:t>providing</a:t>
            </a:r>
            <a:r>
              <a:rPr sz="1600" spc="-6" dirty="0">
                <a:latin typeface="Times New Roman"/>
                <a:cs typeface="Times New Roman"/>
              </a:rPr>
              <a:t> </a:t>
            </a:r>
            <a:r>
              <a:rPr sz="1600" dirty="0">
                <a:latin typeface="Times New Roman"/>
                <a:cs typeface="Times New Roman"/>
              </a:rPr>
              <a:t>virtual accounts</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dirty="0">
                <a:latin typeface="Times New Roman"/>
                <a:cs typeface="Times New Roman"/>
              </a:rPr>
              <a:t>undertake</a:t>
            </a:r>
            <a:r>
              <a:rPr sz="1600" spc="-6" dirty="0">
                <a:latin typeface="Times New Roman"/>
                <a:cs typeface="Times New Roman"/>
              </a:rPr>
              <a:t> </a:t>
            </a:r>
            <a:r>
              <a:rPr sz="1600" dirty="0">
                <a:latin typeface="Times New Roman"/>
                <a:cs typeface="Times New Roman"/>
              </a:rPr>
              <a:t>settlements without</a:t>
            </a:r>
            <a:r>
              <a:rPr sz="1600" spc="-6" dirty="0">
                <a:latin typeface="Times New Roman"/>
                <a:cs typeface="Times New Roman"/>
              </a:rPr>
              <a:t> </a:t>
            </a:r>
            <a:r>
              <a:rPr sz="1600" spc="-13" dirty="0">
                <a:latin typeface="Times New Roman"/>
                <a:cs typeface="Times New Roman"/>
              </a:rPr>
              <a:t>physical</a:t>
            </a:r>
            <a:r>
              <a:rPr sz="1600" spc="-6" dirty="0">
                <a:latin typeface="Times New Roman"/>
                <a:cs typeface="Times New Roman"/>
              </a:rPr>
              <a:t> </a:t>
            </a:r>
            <a:r>
              <a:rPr sz="1600" dirty="0">
                <a:latin typeface="Times New Roman"/>
                <a:cs typeface="Times New Roman"/>
              </a:rPr>
              <a:t>remittance</a:t>
            </a:r>
            <a:r>
              <a:rPr sz="1600" spc="-6" dirty="0">
                <a:latin typeface="Times New Roman"/>
                <a:cs typeface="Times New Roman"/>
              </a:rPr>
              <a:t> </a:t>
            </a:r>
            <a:r>
              <a:rPr sz="1600" spc="-38" dirty="0">
                <a:latin typeface="Times New Roman"/>
                <a:cs typeface="Times New Roman"/>
              </a:rPr>
              <a:t>of</a:t>
            </a:r>
            <a:r>
              <a:rPr sz="1600" dirty="0">
                <a:latin typeface="Times New Roman"/>
                <a:cs typeface="Times New Roman"/>
              </a:rPr>
              <a:t> </a:t>
            </a:r>
            <a:r>
              <a:rPr sz="1600" spc="-13" dirty="0">
                <a:latin typeface="Times New Roman"/>
                <a:cs typeface="Times New Roman"/>
              </a:rPr>
              <a:t>funds;</a:t>
            </a:r>
            <a:endParaRPr sz="1600" dirty="0">
              <a:latin typeface="Times New Roman"/>
              <a:cs typeface="Times New Roman"/>
            </a:endParaRPr>
          </a:p>
          <a:p>
            <a:pPr marL="302071" marR="6528" indent="-285750" algn="just">
              <a:lnSpc>
                <a:spcPct val="116900"/>
              </a:lnSpc>
              <a:buFont typeface="Arial" panose="020B0604020202020204" pitchFamily="34" charset="0"/>
              <a:buChar char="•"/>
            </a:pPr>
            <a:r>
              <a:rPr sz="1600" spc="-32" dirty="0">
                <a:latin typeface="Times New Roman"/>
                <a:cs typeface="Times New Roman"/>
              </a:rPr>
              <a:t>Re-</a:t>
            </a:r>
            <a:r>
              <a:rPr sz="1600" spc="-13" dirty="0">
                <a:latin typeface="Times New Roman"/>
                <a:cs typeface="Times New Roman"/>
              </a:rPr>
              <a:t>invoicing</a:t>
            </a:r>
            <a:r>
              <a:rPr sz="1600" spc="90" dirty="0">
                <a:latin typeface="Times New Roman"/>
                <a:cs typeface="Times New Roman"/>
              </a:rPr>
              <a:t> </a:t>
            </a:r>
            <a:r>
              <a:rPr sz="1600" dirty="0">
                <a:latin typeface="Times New Roman"/>
                <a:cs typeface="Times New Roman"/>
              </a:rPr>
              <a:t>centre</a:t>
            </a:r>
            <a:r>
              <a:rPr sz="1600" spc="96" dirty="0">
                <a:latin typeface="Times New Roman"/>
                <a:cs typeface="Times New Roman"/>
              </a:rPr>
              <a:t> </a:t>
            </a:r>
            <a:r>
              <a:rPr sz="1600" dirty="0">
                <a:latin typeface="Times New Roman"/>
                <a:cs typeface="Times New Roman"/>
              </a:rPr>
              <a:t>as</a:t>
            </a:r>
            <a:r>
              <a:rPr sz="1600" spc="96" dirty="0">
                <a:latin typeface="Times New Roman"/>
                <a:cs typeface="Times New Roman"/>
              </a:rPr>
              <a:t> </a:t>
            </a:r>
            <a:r>
              <a:rPr sz="1600" dirty="0">
                <a:latin typeface="Times New Roman"/>
                <a:cs typeface="Times New Roman"/>
              </a:rPr>
              <a:t>long</a:t>
            </a:r>
            <a:r>
              <a:rPr sz="1600" spc="90" dirty="0">
                <a:latin typeface="Times New Roman"/>
                <a:cs typeface="Times New Roman"/>
              </a:rPr>
              <a:t> </a:t>
            </a:r>
            <a:r>
              <a:rPr sz="1600" dirty="0">
                <a:latin typeface="Times New Roman"/>
                <a:cs typeface="Times New Roman"/>
              </a:rPr>
              <a:t>as</a:t>
            </a:r>
            <a:r>
              <a:rPr sz="1600" spc="96" dirty="0">
                <a:latin typeface="Times New Roman"/>
                <a:cs typeface="Times New Roman"/>
              </a:rPr>
              <a:t> </a:t>
            </a:r>
            <a:r>
              <a:rPr sz="1600" dirty="0">
                <a:latin typeface="Times New Roman"/>
                <a:cs typeface="Times New Roman"/>
              </a:rPr>
              <a:t>such</a:t>
            </a:r>
            <a:r>
              <a:rPr sz="1600" spc="96" dirty="0">
                <a:latin typeface="Times New Roman"/>
                <a:cs typeface="Times New Roman"/>
              </a:rPr>
              <a:t> </a:t>
            </a:r>
            <a:r>
              <a:rPr sz="1600" spc="-13" dirty="0">
                <a:latin typeface="Times New Roman"/>
                <a:cs typeface="Times New Roman"/>
              </a:rPr>
              <a:t>re-</a:t>
            </a:r>
            <a:r>
              <a:rPr sz="1600" dirty="0">
                <a:latin typeface="Times New Roman"/>
                <a:cs typeface="Times New Roman"/>
              </a:rPr>
              <a:t>invoicing</a:t>
            </a:r>
            <a:r>
              <a:rPr sz="1600" spc="90" dirty="0">
                <a:latin typeface="Times New Roman"/>
                <a:cs typeface="Times New Roman"/>
              </a:rPr>
              <a:t> </a:t>
            </a:r>
            <a:r>
              <a:rPr sz="1600" dirty="0">
                <a:latin typeface="Times New Roman"/>
                <a:cs typeface="Times New Roman"/>
              </a:rPr>
              <a:t>is</a:t>
            </a:r>
            <a:r>
              <a:rPr sz="1600" spc="96" dirty="0">
                <a:latin typeface="Times New Roman"/>
                <a:cs typeface="Times New Roman"/>
              </a:rPr>
              <a:t> </a:t>
            </a:r>
            <a:r>
              <a:rPr sz="1600" dirty="0">
                <a:latin typeface="Times New Roman"/>
                <a:cs typeface="Times New Roman"/>
              </a:rPr>
              <a:t>undertaken</a:t>
            </a:r>
            <a:r>
              <a:rPr sz="1600" spc="96" dirty="0">
                <a:latin typeface="Times New Roman"/>
                <a:cs typeface="Times New Roman"/>
              </a:rPr>
              <a:t> </a:t>
            </a:r>
            <a:r>
              <a:rPr sz="1600" dirty="0">
                <a:latin typeface="Times New Roman"/>
                <a:cs typeface="Times New Roman"/>
              </a:rPr>
              <a:t>for</a:t>
            </a:r>
            <a:r>
              <a:rPr sz="1600" spc="90" dirty="0">
                <a:latin typeface="Times New Roman"/>
                <a:cs typeface="Times New Roman"/>
              </a:rPr>
              <a:t> </a:t>
            </a:r>
            <a:r>
              <a:rPr sz="1600" dirty="0">
                <a:latin typeface="Times New Roman"/>
                <a:cs typeface="Times New Roman"/>
              </a:rPr>
              <a:t>the</a:t>
            </a:r>
            <a:r>
              <a:rPr sz="1600" spc="96" dirty="0">
                <a:latin typeface="Times New Roman"/>
                <a:cs typeface="Times New Roman"/>
              </a:rPr>
              <a:t> </a:t>
            </a:r>
            <a:r>
              <a:rPr sz="1600" dirty="0">
                <a:latin typeface="Times New Roman"/>
                <a:cs typeface="Times New Roman"/>
              </a:rPr>
              <a:t>limited</a:t>
            </a:r>
            <a:r>
              <a:rPr sz="1600" spc="96" dirty="0">
                <a:latin typeface="Times New Roman"/>
                <a:cs typeface="Times New Roman"/>
              </a:rPr>
              <a:t> </a:t>
            </a:r>
            <a:r>
              <a:rPr sz="1600" dirty="0">
                <a:latin typeface="Times New Roman"/>
                <a:cs typeface="Times New Roman"/>
              </a:rPr>
              <a:t>purpose</a:t>
            </a:r>
            <a:r>
              <a:rPr sz="1600" spc="90" dirty="0">
                <a:latin typeface="Times New Roman"/>
                <a:cs typeface="Times New Roman"/>
              </a:rPr>
              <a:t> </a:t>
            </a:r>
            <a:r>
              <a:rPr sz="1600" dirty="0">
                <a:latin typeface="Times New Roman"/>
                <a:cs typeface="Times New Roman"/>
              </a:rPr>
              <a:t>of</a:t>
            </a:r>
            <a:r>
              <a:rPr sz="1600" spc="96" dirty="0">
                <a:latin typeface="Times New Roman"/>
                <a:cs typeface="Times New Roman"/>
              </a:rPr>
              <a:t> </a:t>
            </a:r>
            <a:r>
              <a:rPr sz="1600" dirty="0">
                <a:latin typeface="Times New Roman"/>
                <a:cs typeface="Times New Roman"/>
              </a:rPr>
              <a:t>ensuring</a:t>
            </a:r>
            <a:r>
              <a:rPr sz="1600" spc="96" dirty="0">
                <a:latin typeface="Times New Roman"/>
                <a:cs typeface="Times New Roman"/>
              </a:rPr>
              <a:t> </a:t>
            </a:r>
            <a:r>
              <a:rPr sz="1600" dirty="0">
                <a:latin typeface="Times New Roman"/>
                <a:cs typeface="Times New Roman"/>
              </a:rPr>
              <a:t>that</a:t>
            </a:r>
            <a:r>
              <a:rPr sz="1600" spc="90" dirty="0">
                <a:latin typeface="Times New Roman"/>
                <a:cs typeface="Times New Roman"/>
              </a:rPr>
              <a:t> </a:t>
            </a:r>
            <a:r>
              <a:rPr sz="1600" dirty="0">
                <a:latin typeface="Times New Roman"/>
                <a:cs typeface="Times New Roman"/>
              </a:rPr>
              <a:t>liquidity</a:t>
            </a:r>
            <a:r>
              <a:rPr sz="1600" spc="96" dirty="0">
                <a:latin typeface="Times New Roman"/>
                <a:cs typeface="Times New Roman"/>
              </a:rPr>
              <a:t> </a:t>
            </a:r>
            <a:r>
              <a:rPr sz="1600" dirty="0">
                <a:latin typeface="Times New Roman"/>
                <a:cs typeface="Times New Roman"/>
              </a:rPr>
              <a:t>flows,</a:t>
            </a:r>
            <a:r>
              <a:rPr sz="1600" spc="96" dirty="0">
                <a:latin typeface="Times New Roman"/>
                <a:cs typeface="Times New Roman"/>
              </a:rPr>
              <a:t> </a:t>
            </a:r>
            <a:r>
              <a:rPr sz="1600" spc="-32" dirty="0">
                <a:latin typeface="Times New Roman"/>
                <a:cs typeface="Times New Roman"/>
              </a:rPr>
              <a:t>and</a:t>
            </a:r>
            <a:r>
              <a:rPr sz="1600" spc="-13" dirty="0">
                <a:latin typeface="Times New Roman"/>
                <a:cs typeface="Times New Roman"/>
              </a:rPr>
              <a:t> financial</a:t>
            </a:r>
            <a:r>
              <a:rPr sz="1600" spc="-38" dirty="0">
                <a:latin typeface="Times New Roman"/>
                <a:cs typeface="Times New Roman"/>
              </a:rPr>
              <a:t> </a:t>
            </a:r>
            <a:r>
              <a:rPr sz="1600" spc="-13" dirty="0">
                <a:latin typeface="Times New Roman"/>
                <a:cs typeface="Times New Roman"/>
              </a:rPr>
              <a:t>risk</a:t>
            </a:r>
            <a:r>
              <a:rPr sz="1600" spc="-38" dirty="0">
                <a:latin typeface="Times New Roman"/>
                <a:cs typeface="Times New Roman"/>
              </a:rPr>
              <a:t> </a:t>
            </a:r>
            <a:r>
              <a:rPr sz="1600" dirty="0">
                <a:latin typeface="Times New Roman"/>
                <a:cs typeface="Times New Roman"/>
              </a:rPr>
              <a:t>can</a:t>
            </a:r>
            <a:r>
              <a:rPr sz="1600" spc="-38" dirty="0">
                <a:latin typeface="Times New Roman"/>
                <a:cs typeface="Times New Roman"/>
              </a:rPr>
              <a:t> </a:t>
            </a:r>
            <a:r>
              <a:rPr sz="1600" dirty="0">
                <a:latin typeface="Times New Roman"/>
                <a:cs typeface="Times New Roman"/>
              </a:rPr>
              <a:t>be</a:t>
            </a:r>
            <a:r>
              <a:rPr sz="1600" spc="-38" dirty="0">
                <a:latin typeface="Times New Roman"/>
                <a:cs typeface="Times New Roman"/>
              </a:rPr>
              <a:t> </a:t>
            </a:r>
            <a:r>
              <a:rPr sz="1600" dirty="0">
                <a:latin typeface="Times New Roman"/>
                <a:cs typeface="Times New Roman"/>
              </a:rPr>
              <a:t>aggregated</a:t>
            </a:r>
            <a:r>
              <a:rPr sz="1600" spc="-38" dirty="0">
                <a:latin typeface="Times New Roman"/>
                <a:cs typeface="Times New Roman"/>
              </a:rPr>
              <a:t> </a:t>
            </a:r>
            <a:r>
              <a:rPr sz="1600" dirty="0">
                <a:latin typeface="Times New Roman"/>
                <a:cs typeface="Times New Roman"/>
              </a:rPr>
              <a:t>and</a:t>
            </a:r>
            <a:r>
              <a:rPr sz="1600" spc="-38" dirty="0">
                <a:latin typeface="Times New Roman"/>
                <a:cs typeface="Times New Roman"/>
              </a:rPr>
              <a:t> </a:t>
            </a:r>
            <a:r>
              <a:rPr sz="1600" dirty="0">
                <a:latin typeface="Times New Roman"/>
                <a:cs typeface="Times New Roman"/>
              </a:rPr>
              <a:t>netted;</a:t>
            </a:r>
            <a:r>
              <a:rPr sz="1600" spc="-38" dirty="0">
                <a:latin typeface="Times New Roman"/>
                <a:cs typeface="Times New Roman"/>
              </a:rPr>
              <a:t> </a:t>
            </a:r>
            <a:r>
              <a:rPr sz="1600" spc="-32" dirty="0">
                <a:latin typeface="Times New Roman"/>
                <a:cs typeface="Times New Roman"/>
              </a:rPr>
              <a:t>and</a:t>
            </a:r>
            <a:endParaRPr sz="1600" dirty="0">
              <a:latin typeface="Times New Roman"/>
              <a:cs typeface="Times New Roman"/>
            </a:endParaRPr>
          </a:p>
          <a:p>
            <a:pPr marL="302071" indent="-285750" algn="just">
              <a:spcBef>
                <a:spcPts val="219"/>
              </a:spcBef>
              <a:buFont typeface="Arial" panose="020B0604020202020204" pitchFamily="34" charset="0"/>
              <a:buChar char="•"/>
            </a:pPr>
            <a:r>
              <a:rPr sz="1600" spc="-71" dirty="0">
                <a:latin typeface="Times New Roman"/>
                <a:cs typeface="Times New Roman"/>
              </a:rPr>
              <a:t>Any</a:t>
            </a:r>
            <a:r>
              <a:rPr sz="1600" spc="-6" dirty="0">
                <a:latin typeface="Times New Roman"/>
                <a:cs typeface="Times New Roman"/>
              </a:rPr>
              <a:t> </a:t>
            </a:r>
            <a:r>
              <a:rPr sz="1600" dirty="0">
                <a:latin typeface="Times New Roman"/>
                <a:cs typeface="Times New Roman"/>
              </a:rPr>
              <a:t>other</a:t>
            </a:r>
            <a:r>
              <a:rPr sz="1600" spc="-6" dirty="0">
                <a:latin typeface="Times New Roman"/>
                <a:cs typeface="Times New Roman"/>
              </a:rPr>
              <a:t> </a:t>
            </a:r>
            <a:r>
              <a:rPr sz="1600" dirty="0">
                <a:latin typeface="Times New Roman"/>
                <a:cs typeface="Times New Roman"/>
              </a:rPr>
              <a:t>treasury</a:t>
            </a:r>
            <a:r>
              <a:rPr sz="1600" spc="-6" dirty="0">
                <a:latin typeface="Times New Roman"/>
                <a:cs typeface="Times New Roman"/>
              </a:rPr>
              <a:t> </a:t>
            </a:r>
            <a:r>
              <a:rPr sz="1600" spc="-25" dirty="0">
                <a:latin typeface="Times New Roman"/>
                <a:cs typeface="Times New Roman"/>
              </a:rPr>
              <a:t>services</a:t>
            </a:r>
            <a:r>
              <a:rPr sz="1600" spc="-6" dirty="0">
                <a:latin typeface="Times New Roman"/>
                <a:cs typeface="Times New Roman"/>
              </a:rPr>
              <a:t> </a:t>
            </a:r>
            <a:r>
              <a:rPr sz="1600" dirty="0">
                <a:latin typeface="Times New Roman"/>
                <a:cs typeface="Times New Roman"/>
              </a:rPr>
              <a:t>with</a:t>
            </a:r>
            <a:r>
              <a:rPr sz="1600" spc="-6" dirty="0">
                <a:latin typeface="Times New Roman"/>
                <a:cs typeface="Times New Roman"/>
              </a:rPr>
              <a:t> </a:t>
            </a:r>
            <a:r>
              <a:rPr sz="1600" dirty="0">
                <a:latin typeface="Times New Roman"/>
                <a:cs typeface="Times New Roman"/>
              </a:rPr>
              <a:t>prior</a:t>
            </a:r>
            <a:r>
              <a:rPr sz="1600" spc="-6" dirty="0">
                <a:latin typeface="Times New Roman"/>
                <a:cs typeface="Times New Roman"/>
              </a:rPr>
              <a:t> </a:t>
            </a:r>
            <a:r>
              <a:rPr sz="1600" dirty="0">
                <a:latin typeface="Times New Roman"/>
                <a:cs typeface="Times New Roman"/>
              </a:rPr>
              <a:t>intimation</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dirty="0">
                <a:latin typeface="Times New Roman"/>
                <a:cs typeface="Times New Roman"/>
              </a:rPr>
              <a:t>the</a:t>
            </a:r>
            <a:r>
              <a:rPr sz="1600" spc="-6" dirty="0">
                <a:latin typeface="Times New Roman"/>
                <a:cs typeface="Times New Roman"/>
              </a:rPr>
              <a:t> </a:t>
            </a:r>
            <a:r>
              <a:rPr sz="1600" spc="-13" dirty="0">
                <a:latin typeface="Times New Roman"/>
                <a:cs typeface="Times New Roman"/>
              </a:rPr>
              <a:t>IFSCA</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651A0D50-3711-C6EA-3F78-532A7666ED55}"/>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5A111C2F-E7D4-9309-73A9-A5FF2D7AD5EA}"/>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EA463BFD-1C0B-A8EA-09A2-742A2C6BA87E}"/>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70</a:t>
            </a:fld>
            <a:endParaRPr lang="en-US" altLang="en-US" dirty="0">
              <a:solidFill>
                <a:srgbClr val="000000"/>
              </a:solidFill>
            </a:endParaRPr>
          </a:p>
        </p:txBody>
      </p:sp>
      <p:sp>
        <p:nvSpPr>
          <p:cNvPr id="6" name="object 80">
            <a:extLst>
              <a:ext uri="{FF2B5EF4-FFF2-40B4-BE49-F238E27FC236}">
                <a16:creationId xmlns:a16="http://schemas.microsoft.com/office/drawing/2014/main" id="{D12F993B-BEEB-62A4-ED05-72C84D0EA38C}"/>
              </a:ext>
            </a:extLst>
          </p:cNvPr>
          <p:cNvSpPr txBox="1"/>
          <p:nvPr/>
        </p:nvSpPr>
        <p:spPr>
          <a:xfrm>
            <a:off x="799544" y="353024"/>
            <a:ext cx="3925080" cy="397864"/>
          </a:xfrm>
          <a:prstGeom prst="rect">
            <a:avLst/>
          </a:prstGeom>
        </p:spPr>
        <p:txBody>
          <a:bodyPr vert="horz" wrap="square" lIns="0" tIns="22033" rIns="0" bIns="0" rtlCol="0">
            <a:spAutoFit/>
          </a:bodyPr>
          <a:lstStyle/>
          <a:p>
            <a:pPr marL="16321">
              <a:spcBef>
                <a:spcPts val="173"/>
              </a:spcBef>
            </a:pPr>
            <a:r>
              <a:rPr sz="2441" b="1" spc="-38" dirty="0">
                <a:solidFill>
                  <a:srgbClr val="113475"/>
                </a:solidFill>
                <a:latin typeface="Times New Roman"/>
                <a:cs typeface="Times New Roman"/>
              </a:rPr>
              <a:t>Global</a:t>
            </a:r>
            <a:r>
              <a:rPr sz="2441" b="1" spc="-83" dirty="0">
                <a:solidFill>
                  <a:srgbClr val="113475"/>
                </a:solidFill>
                <a:latin typeface="Times New Roman"/>
                <a:cs typeface="Times New Roman"/>
              </a:rPr>
              <a:t> </a:t>
            </a:r>
            <a:r>
              <a:rPr sz="2441" b="1" spc="-32" dirty="0">
                <a:solidFill>
                  <a:srgbClr val="113475"/>
                </a:solidFill>
                <a:latin typeface="Times New Roman"/>
                <a:cs typeface="Times New Roman"/>
              </a:rPr>
              <a:t>Treasury</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7"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83" dirty="0">
                <a:solidFill>
                  <a:srgbClr val="113475"/>
                </a:solidFill>
                <a:latin typeface="Times New Roman"/>
                <a:cs typeface="Times New Roman"/>
              </a:rPr>
              <a:t> </a:t>
            </a:r>
            <a:r>
              <a:rPr sz="2441" b="1" spc="-90" dirty="0">
                <a:solidFill>
                  <a:srgbClr val="113475"/>
                </a:solidFill>
                <a:latin typeface="Times New Roman"/>
                <a:cs typeface="Times New Roman"/>
              </a:rPr>
              <a:t>IFSC</a:t>
            </a:r>
            <a:endParaRPr sz="2441" dirty="0">
              <a:latin typeface="Times New Roman"/>
              <a:cs typeface="Times New Roman"/>
            </a:endParaRPr>
          </a:p>
        </p:txBody>
      </p:sp>
    </p:spTree>
    <p:extLst>
      <p:ext uri="{BB962C8B-B14F-4D97-AF65-F5344CB8AC3E}">
        <p14:creationId xmlns:p14="http://schemas.microsoft.com/office/powerpoint/2010/main" val="89643544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71555" y="203734"/>
            <a:ext cx="3919368" cy="397864"/>
          </a:xfrm>
          <a:prstGeom prst="rect">
            <a:avLst/>
          </a:prstGeom>
        </p:spPr>
        <p:txBody>
          <a:bodyPr vert="horz" wrap="square" lIns="0" tIns="22033" rIns="0" bIns="0" rtlCol="0">
            <a:spAutoFit/>
          </a:bodyPr>
          <a:lstStyle/>
          <a:p>
            <a:pPr marL="16321">
              <a:spcBef>
                <a:spcPts val="173"/>
              </a:spcBef>
            </a:pPr>
            <a:r>
              <a:rPr sz="2441" b="1" spc="-58" dirty="0">
                <a:solidFill>
                  <a:srgbClr val="113475"/>
                </a:solidFill>
                <a:latin typeface="Times New Roman"/>
                <a:cs typeface="Times New Roman"/>
              </a:rPr>
              <a:t>Aircraft</a:t>
            </a:r>
            <a:r>
              <a:rPr sz="2441" b="1" spc="-77" dirty="0">
                <a:solidFill>
                  <a:srgbClr val="113475"/>
                </a:solidFill>
                <a:latin typeface="Times New Roman"/>
                <a:cs typeface="Times New Roman"/>
              </a:rPr>
              <a:t> </a:t>
            </a:r>
            <a:r>
              <a:rPr sz="2441" b="1" spc="-13" dirty="0">
                <a:solidFill>
                  <a:srgbClr val="113475"/>
                </a:solidFill>
                <a:latin typeface="Times New Roman"/>
                <a:cs typeface="Times New Roman"/>
              </a:rPr>
              <a:t>Leasing</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7"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77" dirty="0">
                <a:solidFill>
                  <a:srgbClr val="113475"/>
                </a:solidFill>
                <a:latin typeface="Times New Roman"/>
                <a:cs typeface="Times New Roman"/>
              </a:rPr>
              <a:t> </a:t>
            </a:r>
            <a:r>
              <a:rPr sz="2441" b="1" spc="-96" dirty="0">
                <a:solidFill>
                  <a:srgbClr val="113475"/>
                </a:solidFill>
                <a:latin typeface="Times New Roman"/>
                <a:cs typeface="Times New Roman"/>
              </a:rPr>
              <a:t>IFSC</a:t>
            </a:r>
            <a:endParaRPr sz="2441" dirty="0">
              <a:latin typeface="Times New Roman"/>
              <a:cs typeface="Times New Roman"/>
            </a:endParaRPr>
          </a:p>
        </p:txBody>
      </p:sp>
      <p:sp>
        <p:nvSpPr>
          <p:cNvPr id="3" name="object 3"/>
          <p:cNvSpPr txBox="1"/>
          <p:nvPr/>
        </p:nvSpPr>
        <p:spPr>
          <a:xfrm>
            <a:off x="510439" y="714111"/>
            <a:ext cx="11246131" cy="1014639"/>
          </a:xfrm>
          <a:prstGeom prst="rect">
            <a:avLst/>
          </a:prstGeom>
        </p:spPr>
        <p:txBody>
          <a:bodyPr vert="horz" wrap="square" lIns="0" tIns="16321" rIns="0" bIns="0" rtlCol="0">
            <a:spAutoFit/>
          </a:bodyPr>
          <a:lstStyle/>
          <a:p>
            <a:pPr marL="16321">
              <a:spcBef>
                <a:spcPts val="129"/>
              </a:spcBef>
            </a:pPr>
            <a:r>
              <a:rPr sz="2400" b="1" spc="-13" dirty="0">
                <a:solidFill>
                  <a:srgbClr val="EB8B00"/>
                </a:solidFill>
                <a:latin typeface="Times New Roman"/>
                <a:cs typeface="Times New Roman"/>
              </a:rPr>
              <a:t>Overview</a:t>
            </a:r>
            <a:endParaRPr sz="2400" dirty="0">
              <a:latin typeface="Times New Roman"/>
              <a:cs typeface="Times New Roman"/>
            </a:endParaRPr>
          </a:p>
          <a:p>
            <a:pPr marL="19586" marR="6528" algn="just">
              <a:lnSpc>
                <a:spcPct val="125000"/>
              </a:lnSpc>
              <a:spcBef>
                <a:spcPts val="855"/>
              </a:spcBef>
            </a:pPr>
            <a:r>
              <a:rPr sz="1400" spc="-13" dirty="0">
                <a:latin typeface="Times New Roman"/>
                <a:cs typeface="Times New Roman"/>
              </a:rPr>
              <a:t>IFSCA </a:t>
            </a:r>
            <a:r>
              <a:rPr sz="1400" dirty="0">
                <a:latin typeface="Times New Roman"/>
                <a:cs typeface="Times New Roman"/>
              </a:rPr>
              <a:t>has</a:t>
            </a:r>
            <a:r>
              <a:rPr sz="1400" spc="270" dirty="0">
                <a:latin typeface="Times New Roman"/>
                <a:cs typeface="Times New Roman"/>
              </a:rPr>
              <a:t> </a:t>
            </a:r>
            <a:r>
              <a:rPr sz="1400" dirty="0">
                <a:latin typeface="Times New Roman"/>
                <a:cs typeface="Times New Roman"/>
              </a:rPr>
              <a:t>notified</a:t>
            </a:r>
            <a:r>
              <a:rPr sz="1400" spc="270" dirty="0">
                <a:latin typeface="Times New Roman"/>
                <a:cs typeface="Times New Roman"/>
              </a:rPr>
              <a:t> </a:t>
            </a:r>
            <a:r>
              <a:rPr sz="1400" dirty="0">
                <a:latin typeface="Times New Roman"/>
                <a:cs typeface="Times New Roman"/>
              </a:rPr>
              <a:t>aircraft</a:t>
            </a:r>
            <a:r>
              <a:rPr sz="1400" spc="270" dirty="0">
                <a:latin typeface="Times New Roman"/>
                <a:cs typeface="Times New Roman"/>
              </a:rPr>
              <a:t> </a:t>
            </a:r>
            <a:r>
              <a:rPr sz="1400" dirty="0">
                <a:latin typeface="Times New Roman"/>
                <a:cs typeface="Times New Roman"/>
              </a:rPr>
              <a:t>leasing</a:t>
            </a:r>
            <a:r>
              <a:rPr sz="1400" spc="270" dirty="0">
                <a:latin typeface="Times New Roman"/>
                <a:cs typeface="Times New Roman"/>
              </a:rPr>
              <a:t> </a:t>
            </a:r>
            <a:r>
              <a:rPr sz="1400" dirty="0">
                <a:latin typeface="Times New Roman"/>
                <a:cs typeface="Times New Roman"/>
              </a:rPr>
              <a:t>as</a:t>
            </a:r>
            <a:r>
              <a:rPr sz="1400" spc="270" dirty="0">
                <a:latin typeface="Times New Roman"/>
                <a:cs typeface="Times New Roman"/>
              </a:rPr>
              <a:t> </a:t>
            </a:r>
            <a:r>
              <a:rPr sz="1400" dirty="0">
                <a:latin typeface="Times New Roman"/>
                <a:cs typeface="Times New Roman"/>
              </a:rPr>
              <a:t>a</a:t>
            </a:r>
            <a:r>
              <a:rPr sz="1400" spc="270" dirty="0">
                <a:latin typeface="Times New Roman"/>
                <a:cs typeface="Times New Roman"/>
              </a:rPr>
              <a:t> </a:t>
            </a:r>
            <a:r>
              <a:rPr sz="1400" dirty="0">
                <a:latin typeface="Times New Roman"/>
                <a:cs typeface="Times New Roman"/>
              </a:rPr>
              <a:t>financial</a:t>
            </a:r>
            <a:r>
              <a:rPr sz="1400" spc="270" dirty="0">
                <a:latin typeface="Times New Roman"/>
                <a:cs typeface="Times New Roman"/>
              </a:rPr>
              <a:t> </a:t>
            </a:r>
            <a:r>
              <a:rPr sz="1400" dirty="0">
                <a:latin typeface="Times New Roman"/>
                <a:cs typeface="Times New Roman"/>
              </a:rPr>
              <a:t>product</a:t>
            </a:r>
            <a:r>
              <a:rPr lang="en-IN" sz="1400" dirty="0">
                <a:latin typeface="Times New Roman"/>
                <a:cs typeface="Times New Roman"/>
              </a:rPr>
              <a:t> to</a:t>
            </a:r>
            <a:r>
              <a:rPr sz="1400" spc="-32" dirty="0">
                <a:latin typeface="Times New Roman"/>
                <a:cs typeface="Times New Roman"/>
              </a:rPr>
              <a:t> </a:t>
            </a:r>
            <a:r>
              <a:rPr sz="1400" dirty="0">
                <a:latin typeface="Times New Roman"/>
                <a:cs typeface="Times New Roman"/>
              </a:rPr>
              <a:t>establish</a:t>
            </a:r>
            <a:r>
              <a:rPr sz="1400" spc="58" dirty="0">
                <a:latin typeface="Times New Roman"/>
                <a:cs typeface="Times New Roman"/>
              </a:rPr>
              <a:t> </a:t>
            </a:r>
            <a:r>
              <a:rPr sz="1400" dirty="0">
                <a:latin typeface="Times New Roman"/>
                <a:cs typeface="Times New Roman"/>
              </a:rPr>
              <a:t>a</a:t>
            </a:r>
            <a:r>
              <a:rPr sz="1400" spc="58" dirty="0">
                <a:latin typeface="Times New Roman"/>
                <a:cs typeface="Times New Roman"/>
              </a:rPr>
              <a:t> </a:t>
            </a:r>
            <a:r>
              <a:rPr sz="1400" dirty="0">
                <a:latin typeface="Times New Roman"/>
                <a:cs typeface="Times New Roman"/>
              </a:rPr>
              <a:t>viable</a:t>
            </a:r>
            <a:r>
              <a:rPr sz="1400" spc="58" dirty="0">
                <a:latin typeface="Times New Roman"/>
                <a:cs typeface="Times New Roman"/>
              </a:rPr>
              <a:t> </a:t>
            </a:r>
            <a:r>
              <a:rPr sz="1400" dirty="0">
                <a:latin typeface="Times New Roman"/>
                <a:cs typeface="Times New Roman"/>
              </a:rPr>
              <a:t>aircraft</a:t>
            </a:r>
            <a:r>
              <a:rPr sz="1400" spc="58" dirty="0">
                <a:latin typeface="Times New Roman"/>
                <a:cs typeface="Times New Roman"/>
              </a:rPr>
              <a:t> </a:t>
            </a:r>
            <a:r>
              <a:rPr sz="1400" dirty="0">
                <a:latin typeface="Times New Roman"/>
                <a:cs typeface="Times New Roman"/>
              </a:rPr>
              <a:t>leasing</a:t>
            </a:r>
            <a:r>
              <a:rPr sz="1400" spc="64" dirty="0">
                <a:latin typeface="Times New Roman"/>
                <a:cs typeface="Times New Roman"/>
              </a:rPr>
              <a:t> </a:t>
            </a:r>
            <a:r>
              <a:rPr sz="1400" dirty="0">
                <a:latin typeface="Times New Roman"/>
                <a:cs typeface="Times New Roman"/>
              </a:rPr>
              <a:t>market.</a:t>
            </a:r>
            <a:r>
              <a:rPr sz="1400" spc="58" dirty="0">
                <a:latin typeface="Times New Roman"/>
                <a:cs typeface="Times New Roman"/>
              </a:rPr>
              <a:t> </a:t>
            </a:r>
            <a:r>
              <a:rPr lang="en-IN" sz="1400" spc="58" dirty="0">
                <a:latin typeface="Times New Roman"/>
                <a:cs typeface="Times New Roman"/>
              </a:rPr>
              <a:t>T</a:t>
            </a:r>
            <a:r>
              <a:rPr sz="1400" dirty="0">
                <a:latin typeface="Times New Roman"/>
                <a:cs typeface="Times New Roman"/>
              </a:rPr>
              <a:t>he</a:t>
            </a:r>
            <a:r>
              <a:rPr sz="1400" spc="58" dirty="0">
                <a:latin typeface="Times New Roman"/>
                <a:cs typeface="Times New Roman"/>
              </a:rPr>
              <a:t> </a:t>
            </a:r>
            <a:r>
              <a:rPr sz="1400" spc="-13" dirty="0">
                <a:latin typeface="Times New Roman"/>
                <a:cs typeface="Times New Roman"/>
              </a:rPr>
              <a:t>aircraft leasing</a:t>
            </a:r>
            <a:r>
              <a:rPr sz="1400" spc="-32" dirty="0">
                <a:latin typeface="Times New Roman"/>
                <a:cs typeface="Times New Roman"/>
              </a:rPr>
              <a:t> </a:t>
            </a:r>
            <a:r>
              <a:rPr sz="1400" dirty="0">
                <a:latin typeface="Times New Roman"/>
                <a:cs typeface="Times New Roman"/>
              </a:rPr>
              <a:t>function</a:t>
            </a:r>
            <a:r>
              <a:rPr sz="1400" spc="-32" dirty="0">
                <a:latin typeface="Times New Roman"/>
                <a:cs typeface="Times New Roman"/>
              </a:rPr>
              <a:t> </a:t>
            </a:r>
            <a:r>
              <a:rPr sz="1400" dirty="0">
                <a:latin typeface="Times New Roman"/>
                <a:cs typeface="Times New Roman"/>
              </a:rPr>
              <a:t>within</a:t>
            </a:r>
            <a:r>
              <a:rPr sz="1400" spc="-32" dirty="0">
                <a:latin typeface="Times New Roman"/>
                <a:cs typeface="Times New Roman"/>
              </a:rPr>
              <a:t> </a:t>
            </a:r>
            <a:r>
              <a:rPr sz="1400" spc="-96" dirty="0">
                <a:latin typeface="Times New Roman"/>
                <a:cs typeface="Times New Roman"/>
              </a:rPr>
              <a:t>GIFT</a:t>
            </a:r>
            <a:r>
              <a:rPr sz="1400" spc="-32" dirty="0">
                <a:latin typeface="Times New Roman"/>
                <a:cs typeface="Times New Roman"/>
              </a:rPr>
              <a:t> </a:t>
            </a:r>
            <a:r>
              <a:rPr sz="1400" spc="-96" dirty="0">
                <a:latin typeface="Times New Roman"/>
                <a:cs typeface="Times New Roman"/>
              </a:rPr>
              <a:t>IFSC</a:t>
            </a:r>
            <a:r>
              <a:rPr sz="1400" spc="-32" dirty="0">
                <a:latin typeface="Times New Roman"/>
                <a:cs typeface="Times New Roman"/>
              </a:rPr>
              <a:t> </a:t>
            </a:r>
            <a:r>
              <a:rPr sz="1400" spc="-13" dirty="0">
                <a:latin typeface="Times New Roman"/>
                <a:cs typeface="Times New Roman"/>
              </a:rPr>
              <a:t>includes</a:t>
            </a:r>
            <a:r>
              <a:rPr sz="1400" spc="-32" dirty="0">
                <a:latin typeface="Times New Roman"/>
                <a:cs typeface="Times New Roman"/>
              </a:rPr>
              <a:t> </a:t>
            </a:r>
            <a:r>
              <a:rPr sz="1400" dirty="0">
                <a:latin typeface="Times New Roman"/>
                <a:cs typeface="Times New Roman"/>
              </a:rPr>
              <a:t>an</a:t>
            </a:r>
            <a:r>
              <a:rPr sz="1400" spc="-32" dirty="0">
                <a:latin typeface="Times New Roman"/>
                <a:cs typeface="Times New Roman"/>
              </a:rPr>
              <a:t> </a:t>
            </a:r>
            <a:r>
              <a:rPr sz="1400" dirty="0">
                <a:latin typeface="Times New Roman"/>
                <a:cs typeface="Times New Roman"/>
              </a:rPr>
              <a:t>operating</a:t>
            </a:r>
            <a:r>
              <a:rPr sz="1400" spc="-32" dirty="0">
                <a:latin typeface="Times New Roman"/>
                <a:cs typeface="Times New Roman"/>
              </a:rPr>
              <a:t> </a:t>
            </a:r>
            <a:r>
              <a:rPr sz="1400" spc="-25" dirty="0">
                <a:latin typeface="Times New Roman"/>
                <a:cs typeface="Times New Roman"/>
              </a:rPr>
              <a:t>lease,</a:t>
            </a:r>
            <a:r>
              <a:rPr sz="1400" spc="-32" dirty="0">
                <a:latin typeface="Times New Roman"/>
                <a:cs typeface="Times New Roman"/>
              </a:rPr>
              <a:t> </a:t>
            </a:r>
            <a:r>
              <a:rPr sz="1400" dirty="0">
                <a:latin typeface="Times New Roman"/>
                <a:cs typeface="Times New Roman"/>
              </a:rPr>
              <a:t>a</a:t>
            </a:r>
            <a:r>
              <a:rPr sz="1400" spc="-32" dirty="0">
                <a:latin typeface="Times New Roman"/>
                <a:cs typeface="Times New Roman"/>
              </a:rPr>
              <a:t> </a:t>
            </a:r>
            <a:r>
              <a:rPr sz="1400" spc="-13" dirty="0">
                <a:latin typeface="Times New Roman"/>
                <a:cs typeface="Times New Roman"/>
              </a:rPr>
              <a:t>finance</a:t>
            </a:r>
            <a:r>
              <a:rPr sz="1400" spc="-32" dirty="0">
                <a:latin typeface="Times New Roman"/>
                <a:cs typeface="Times New Roman"/>
              </a:rPr>
              <a:t> </a:t>
            </a:r>
            <a:r>
              <a:rPr sz="1400" spc="-25" dirty="0">
                <a:latin typeface="Times New Roman"/>
                <a:cs typeface="Times New Roman"/>
              </a:rPr>
              <a:t>lease,</a:t>
            </a:r>
            <a:r>
              <a:rPr sz="1400" spc="-32" dirty="0">
                <a:latin typeface="Times New Roman"/>
                <a:cs typeface="Times New Roman"/>
              </a:rPr>
              <a:t> </a:t>
            </a:r>
            <a:r>
              <a:rPr sz="1400" dirty="0">
                <a:latin typeface="Times New Roman"/>
                <a:cs typeface="Times New Roman"/>
              </a:rPr>
              <a:t>and</a:t>
            </a:r>
            <a:r>
              <a:rPr sz="1400" spc="-32" dirty="0">
                <a:latin typeface="Times New Roman"/>
                <a:cs typeface="Times New Roman"/>
              </a:rPr>
              <a:t> </a:t>
            </a:r>
            <a:r>
              <a:rPr sz="1400" dirty="0">
                <a:latin typeface="Times New Roman"/>
                <a:cs typeface="Times New Roman"/>
              </a:rPr>
              <a:t>a</a:t>
            </a:r>
            <a:r>
              <a:rPr sz="1400" spc="-32" dirty="0">
                <a:latin typeface="Times New Roman"/>
                <a:cs typeface="Times New Roman"/>
              </a:rPr>
              <a:t> </a:t>
            </a:r>
            <a:r>
              <a:rPr sz="1400" dirty="0">
                <a:latin typeface="Times New Roman"/>
                <a:cs typeface="Times New Roman"/>
              </a:rPr>
              <a:t>hybrid</a:t>
            </a:r>
            <a:r>
              <a:rPr sz="1400" spc="-32" dirty="0">
                <a:latin typeface="Times New Roman"/>
                <a:cs typeface="Times New Roman"/>
              </a:rPr>
              <a:t> </a:t>
            </a:r>
            <a:r>
              <a:rPr sz="1400" spc="-45" dirty="0">
                <a:latin typeface="Times New Roman"/>
                <a:cs typeface="Times New Roman"/>
              </a:rPr>
              <a:t>of</a:t>
            </a:r>
            <a:r>
              <a:rPr sz="1400" spc="-25" dirty="0">
                <a:latin typeface="Times New Roman"/>
                <a:cs typeface="Times New Roman"/>
              </a:rPr>
              <a:t> </a:t>
            </a:r>
            <a:r>
              <a:rPr sz="1400" dirty="0">
                <a:latin typeface="Times New Roman"/>
                <a:cs typeface="Times New Roman"/>
              </a:rPr>
              <a:t>these</a:t>
            </a:r>
            <a:r>
              <a:rPr sz="1400" spc="-32" dirty="0">
                <a:latin typeface="Times New Roman"/>
                <a:cs typeface="Times New Roman"/>
              </a:rPr>
              <a:t> </a:t>
            </a:r>
            <a:r>
              <a:rPr sz="1400" dirty="0">
                <a:latin typeface="Times New Roman"/>
                <a:cs typeface="Times New Roman"/>
              </a:rPr>
              <a:t>two</a:t>
            </a:r>
            <a:r>
              <a:rPr sz="1400" spc="-32" dirty="0">
                <a:latin typeface="Times New Roman"/>
                <a:cs typeface="Times New Roman"/>
              </a:rPr>
              <a:t> </a:t>
            </a:r>
            <a:r>
              <a:rPr sz="1400" spc="-13" dirty="0">
                <a:latin typeface="Times New Roman"/>
                <a:cs typeface="Times New Roman"/>
              </a:rPr>
              <a:t>functions.</a:t>
            </a:r>
            <a:endParaRPr sz="1400" dirty="0">
              <a:latin typeface="Times New Roman"/>
              <a:cs typeface="Times New Roman"/>
            </a:endParaRPr>
          </a:p>
        </p:txBody>
      </p:sp>
      <p:sp>
        <p:nvSpPr>
          <p:cNvPr id="9" name="object 9"/>
          <p:cNvSpPr txBox="1"/>
          <p:nvPr/>
        </p:nvSpPr>
        <p:spPr>
          <a:xfrm>
            <a:off x="1077055" y="2647261"/>
            <a:ext cx="4651941" cy="4002636"/>
          </a:xfrm>
          <a:prstGeom prst="rect">
            <a:avLst/>
          </a:prstGeom>
        </p:spPr>
        <p:txBody>
          <a:bodyPr vert="horz" wrap="square" lIns="0" tIns="16321" rIns="0" bIns="0" rtlCol="0">
            <a:spAutoFit/>
          </a:bodyPr>
          <a:lstStyle/>
          <a:p>
            <a:pPr marL="16321" algn="just">
              <a:spcBef>
                <a:spcPts val="129"/>
              </a:spcBef>
            </a:pPr>
            <a:r>
              <a:rPr sz="2400" b="1" spc="-13" dirty="0">
                <a:solidFill>
                  <a:srgbClr val="EB8B00"/>
                </a:solidFill>
                <a:latin typeface="Times New Roman"/>
                <a:cs typeface="Times New Roman"/>
              </a:rPr>
              <a:t>Permissible</a:t>
            </a:r>
            <a:r>
              <a:rPr sz="2400" b="1" spc="-52" dirty="0">
                <a:solidFill>
                  <a:srgbClr val="EB8B00"/>
                </a:solidFill>
                <a:latin typeface="Times New Roman"/>
                <a:cs typeface="Times New Roman"/>
              </a:rPr>
              <a:t> </a:t>
            </a:r>
            <a:r>
              <a:rPr sz="2400" b="1" spc="-13" dirty="0">
                <a:solidFill>
                  <a:srgbClr val="EB8B00"/>
                </a:solidFill>
                <a:latin typeface="Times New Roman"/>
                <a:cs typeface="Times New Roman"/>
              </a:rPr>
              <a:t>activities</a:t>
            </a:r>
            <a:endParaRPr sz="2400" dirty="0">
              <a:latin typeface="Times New Roman"/>
              <a:cs typeface="Times New Roman"/>
            </a:endParaRPr>
          </a:p>
          <a:p>
            <a:pPr marL="40804" marR="6528" algn="just">
              <a:lnSpc>
                <a:spcPct val="125000"/>
              </a:lnSpc>
              <a:spcBef>
                <a:spcPts val="617"/>
              </a:spcBef>
            </a:pPr>
            <a:r>
              <a:rPr sz="1400" dirty="0">
                <a:latin typeface="Times New Roman"/>
                <a:cs typeface="Times New Roman"/>
              </a:rPr>
              <a:t>Under</a:t>
            </a:r>
            <a:r>
              <a:rPr sz="1400" spc="495" dirty="0">
                <a:latin typeface="Times New Roman"/>
                <a:cs typeface="Times New Roman"/>
              </a:rPr>
              <a:t> </a:t>
            </a:r>
            <a:r>
              <a:rPr sz="1400" dirty="0">
                <a:latin typeface="Times New Roman"/>
                <a:cs typeface="Times New Roman"/>
              </a:rPr>
              <a:t>the</a:t>
            </a:r>
            <a:r>
              <a:rPr sz="1400" spc="495" dirty="0">
                <a:latin typeface="Times New Roman"/>
                <a:cs typeface="Times New Roman"/>
              </a:rPr>
              <a:t> </a:t>
            </a:r>
            <a:r>
              <a:rPr sz="1400" dirty="0">
                <a:latin typeface="Times New Roman"/>
                <a:cs typeface="Times New Roman"/>
              </a:rPr>
              <a:t>innovative</a:t>
            </a:r>
            <a:r>
              <a:rPr sz="1400" spc="501" dirty="0">
                <a:latin typeface="Times New Roman"/>
                <a:cs typeface="Times New Roman"/>
              </a:rPr>
              <a:t> </a:t>
            </a:r>
            <a:r>
              <a:rPr sz="1400" b="1" dirty="0">
                <a:solidFill>
                  <a:srgbClr val="F58633"/>
                </a:solidFill>
                <a:latin typeface="Times New Roman"/>
                <a:cs typeface="Times New Roman"/>
              </a:rPr>
              <a:t>Aircraft</a:t>
            </a:r>
            <a:r>
              <a:rPr sz="1400" b="1" spc="501" dirty="0">
                <a:solidFill>
                  <a:srgbClr val="F58633"/>
                </a:solidFill>
                <a:latin typeface="Times New Roman"/>
                <a:cs typeface="Times New Roman"/>
              </a:rPr>
              <a:t> </a:t>
            </a:r>
            <a:r>
              <a:rPr sz="1400" b="1" dirty="0">
                <a:solidFill>
                  <a:srgbClr val="F58633"/>
                </a:solidFill>
                <a:latin typeface="Times New Roman"/>
                <a:cs typeface="Times New Roman"/>
              </a:rPr>
              <a:t>operating</a:t>
            </a:r>
            <a:r>
              <a:rPr sz="1400" b="1" spc="501" dirty="0">
                <a:solidFill>
                  <a:srgbClr val="F58633"/>
                </a:solidFill>
                <a:latin typeface="Times New Roman"/>
                <a:cs typeface="Times New Roman"/>
              </a:rPr>
              <a:t> </a:t>
            </a:r>
            <a:r>
              <a:rPr sz="1400" b="1" spc="-13" dirty="0">
                <a:solidFill>
                  <a:srgbClr val="F58633"/>
                </a:solidFill>
                <a:latin typeface="Times New Roman"/>
                <a:cs typeface="Times New Roman"/>
              </a:rPr>
              <a:t>Leasing </a:t>
            </a:r>
            <a:r>
              <a:rPr sz="1400" b="1" dirty="0">
                <a:solidFill>
                  <a:srgbClr val="F58633"/>
                </a:solidFill>
                <a:latin typeface="Times New Roman"/>
                <a:cs typeface="Times New Roman"/>
              </a:rPr>
              <a:t>vertical</a:t>
            </a:r>
            <a:r>
              <a:rPr sz="1400" dirty="0">
                <a:latin typeface="Times New Roman"/>
                <a:cs typeface="Times New Roman"/>
              </a:rPr>
              <a:t>,</a:t>
            </a:r>
            <a:r>
              <a:rPr sz="1400" spc="597" dirty="0">
                <a:latin typeface="Times New Roman"/>
                <a:cs typeface="Times New Roman"/>
              </a:rPr>
              <a:t> </a:t>
            </a:r>
            <a:r>
              <a:rPr sz="1400" dirty="0">
                <a:latin typeface="Times New Roman"/>
                <a:cs typeface="Times New Roman"/>
              </a:rPr>
              <a:t>the</a:t>
            </a:r>
            <a:r>
              <a:rPr sz="1400" spc="604" dirty="0">
                <a:latin typeface="Times New Roman"/>
                <a:cs typeface="Times New Roman"/>
              </a:rPr>
              <a:t> </a:t>
            </a:r>
            <a:r>
              <a:rPr sz="1400" dirty="0">
                <a:latin typeface="Times New Roman"/>
                <a:cs typeface="Times New Roman"/>
              </a:rPr>
              <a:t>IFSCA</a:t>
            </a:r>
            <a:r>
              <a:rPr sz="1400" spc="597" dirty="0">
                <a:latin typeface="Times New Roman"/>
                <a:cs typeface="Times New Roman"/>
              </a:rPr>
              <a:t> </a:t>
            </a:r>
            <a:r>
              <a:rPr sz="1400" dirty="0">
                <a:latin typeface="Times New Roman"/>
                <a:cs typeface="Times New Roman"/>
              </a:rPr>
              <a:t>has</a:t>
            </a:r>
            <a:r>
              <a:rPr sz="1400" spc="604" dirty="0">
                <a:latin typeface="Times New Roman"/>
                <a:cs typeface="Times New Roman"/>
              </a:rPr>
              <a:t> </a:t>
            </a:r>
            <a:r>
              <a:rPr sz="1400" dirty="0">
                <a:latin typeface="Times New Roman"/>
                <a:cs typeface="Times New Roman"/>
              </a:rPr>
              <a:t>permitted</a:t>
            </a:r>
            <a:r>
              <a:rPr sz="1400" spc="597" dirty="0">
                <a:latin typeface="Times New Roman"/>
                <a:cs typeface="Times New Roman"/>
              </a:rPr>
              <a:t> </a:t>
            </a:r>
            <a:r>
              <a:rPr sz="1400" dirty="0">
                <a:latin typeface="Times New Roman"/>
                <a:cs typeface="Times New Roman"/>
              </a:rPr>
              <a:t>the</a:t>
            </a:r>
            <a:r>
              <a:rPr sz="1400" spc="604" dirty="0">
                <a:latin typeface="Times New Roman"/>
                <a:cs typeface="Times New Roman"/>
              </a:rPr>
              <a:t> </a:t>
            </a:r>
            <a:r>
              <a:rPr sz="1400" spc="-13" dirty="0">
                <a:latin typeface="Times New Roman"/>
                <a:cs typeface="Times New Roman"/>
              </a:rPr>
              <a:t>following activities</a:t>
            </a:r>
            <a:endParaRPr sz="1400" dirty="0">
              <a:latin typeface="Times New Roman"/>
              <a:cs typeface="Times New Roman"/>
            </a:endParaRPr>
          </a:p>
          <a:p>
            <a:pPr marL="354013" marR="6528" indent="-285750" algn="just">
              <a:lnSpc>
                <a:spcPct val="125000"/>
              </a:lnSpc>
              <a:spcBef>
                <a:spcPts val="225"/>
              </a:spcBef>
              <a:buFont typeface="Arial" panose="020B0604020202020204" pitchFamily="34" charset="0"/>
              <a:buChar char="•"/>
            </a:pPr>
            <a:r>
              <a:rPr sz="1400" dirty="0">
                <a:latin typeface="Times New Roman"/>
                <a:cs typeface="Times New Roman"/>
              </a:rPr>
              <a:t>Operating</a:t>
            </a:r>
            <a:r>
              <a:rPr sz="1400" spc="-38" dirty="0">
                <a:latin typeface="Times New Roman"/>
                <a:cs typeface="Times New Roman"/>
              </a:rPr>
              <a:t> </a:t>
            </a:r>
            <a:r>
              <a:rPr sz="1400" dirty="0">
                <a:latin typeface="Times New Roman"/>
                <a:cs typeface="Times New Roman"/>
              </a:rPr>
              <a:t>lease</a:t>
            </a:r>
            <a:r>
              <a:rPr sz="1400" spc="-32" dirty="0">
                <a:latin typeface="Times New Roman"/>
                <a:cs typeface="Times New Roman"/>
              </a:rPr>
              <a:t> </a:t>
            </a:r>
            <a:r>
              <a:rPr sz="1400" dirty="0">
                <a:latin typeface="Times New Roman"/>
                <a:cs typeface="Times New Roman"/>
              </a:rPr>
              <a:t>for</a:t>
            </a:r>
            <a:r>
              <a:rPr sz="1400" spc="-32" dirty="0">
                <a:latin typeface="Times New Roman"/>
                <a:cs typeface="Times New Roman"/>
              </a:rPr>
              <a:t> </a:t>
            </a:r>
            <a:r>
              <a:rPr sz="1400" dirty="0">
                <a:latin typeface="Times New Roman"/>
                <a:cs typeface="Times New Roman"/>
              </a:rPr>
              <a:t>an</a:t>
            </a:r>
            <a:r>
              <a:rPr sz="1400" spc="-32" dirty="0">
                <a:latin typeface="Times New Roman"/>
                <a:cs typeface="Times New Roman"/>
              </a:rPr>
              <a:t> </a:t>
            </a:r>
            <a:r>
              <a:rPr sz="1400" dirty="0">
                <a:latin typeface="Times New Roman"/>
                <a:cs typeface="Times New Roman"/>
              </a:rPr>
              <a:t>aircraft</a:t>
            </a:r>
            <a:r>
              <a:rPr sz="1400" spc="-32" dirty="0">
                <a:latin typeface="Times New Roman"/>
                <a:cs typeface="Times New Roman"/>
              </a:rPr>
              <a:t> </a:t>
            </a:r>
            <a:r>
              <a:rPr sz="1400" dirty="0">
                <a:latin typeface="Times New Roman"/>
                <a:cs typeface="Times New Roman"/>
              </a:rPr>
              <a:t>lease</a:t>
            </a:r>
            <a:r>
              <a:rPr sz="1400" spc="-32" dirty="0">
                <a:latin typeface="Times New Roman"/>
                <a:cs typeface="Times New Roman"/>
              </a:rPr>
              <a:t> </a:t>
            </a:r>
            <a:r>
              <a:rPr sz="1400" spc="-13" dirty="0">
                <a:latin typeface="Times New Roman"/>
                <a:cs typeface="Times New Roman"/>
              </a:rPr>
              <a:t>arrangement </a:t>
            </a:r>
            <a:r>
              <a:rPr sz="1400" dirty="0">
                <a:latin typeface="Times New Roman"/>
                <a:cs typeface="Times New Roman"/>
              </a:rPr>
              <a:t>including</a:t>
            </a:r>
            <a:r>
              <a:rPr sz="1400" spc="294" dirty="0">
                <a:latin typeface="Times New Roman"/>
                <a:cs typeface="Times New Roman"/>
              </a:rPr>
              <a:t>  </a:t>
            </a:r>
            <a:r>
              <a:rPr sz="1400" dirty="0">
                <a:latin typeface="Times New Roman"/>
                <a:cs typeface="Times New Roman"/>
              </a:rPr>
              <a:t>sale</a:t>
            </a:r>
            <a:r>
              <a:rPr sz="1400" spc="302" dirty="0">
                <a:latin typeface="Times New Roman"/>
                <a:cs typeface="Times New Roman"/>
              </a:rPr>
              <a:t>  </a:t>
            </a:r>
            <a:r>
              <a:rPr sz="1400" dirty="0">
                <a:latin typeface="Times New Roman"/>
                <a:cs typeface="Times New Roman"/>
              </a:rPr>
              <a:t>and</a:t>
            </a:r>
            <a:r>
              <a:rPr sz="1400" spc="302" dirty="0">
                <a:latin typeface="Times New Roman"/>
                <a:cs typeface="Times New Roman"/>
              </a:rPr>
              <a:t>  </a:t>
            </a:r>
            <a:r>
              <a:rPr sz="1400" dirty="0">
                <a:latin typeface="Times New Roman"/>
                <a:cs typeface="Times New Roman"/>
              </a:rPr>
              <a:t>lease</a:t>
            </a:r>
            <a:r>
              <a:rPr sz="1400" spc="294" dirty="0">
                <a:latin typeface="Times New Roman"/>
                <a:cs typeface="Times New Roman"/>
              </a:rPr>
              <a:t>  </a:t>
            </a:r>
            <a:r>
              <a:rPr sz="1400" dirty="0">
                <a:latin typeface="Times New Roman"/>
                <a:cs typeface="Times New Roman"/>
              </a:rPr>
              <a:t>back,</a:t>
            </a:r>
            <a:r>
              <a:rPr sz="1400" spc="302" dirty="0">
                <a:latin typeface="Times New Roman"/>
                <a:cs typeface="Times New Roman"/>
              </a:rPr>
              <a:t>  </a:t>
            </a:r>
            <a:r>
              <a:rPr sz="1400" spc="-13" dirty="0">
                <a:latin typeface="Times New Roman"/>
                <a:cs typeface="Times New Roman"/>
              </a:rPr>
              <a:t>purchase, </a:t>
            </a:r>
            <a:r>
              <a:rPr sz="1400" dirty="0">
                <a:latin typeface="Times New Roman"/>
                <a:cs typeface="Times New Roman"/>
              </a:rPr>
              <a:t>novation,</a:t>
            </a:r>
            <a:r>
              <a:rPr sz="1400" spc="276" dirty="0">
                <a:latin typeface="Times New Roman"/>
                <a:cs typeface="Times New Roman"/>
              </a:rPr>
              <a:t> </a:t>
            </a:r>
            <a:r>
              <a:rPr sz="1400" dirty="0">
                <a:latin typeface="Times New Roman"/>
                <a:cs typeface="Times New Roman"/>
              </a:rPr>
              <a:t>transfer,</a:t>
            </a:r>
            <a:r>
              <a:rPr sz="1400" spc="276" dirty="0">
                <a:latin typeface="Times New Roman"/>
                <a:cs typeface="Times New Roman"/>
              </a:rPr>
              <a:t> </a:t>
            </a:r>
            <a:r>
              <a:rPr sz="1400" dirty="0">
                <a:latin typeface="Times New Roman"/>
                <a:cs typeface="Times New Roman"/>
              </a:rPr>
              <a:t>assignment,</a:t>
            </a:r>
            <a:r>
              <a:rPr sz="1400" spc="276" dirty="0">
                <a:latin typeface="Times New Roman"/>
                <a:cs typeface="Times New Roman"/>
              </a:rPr>
              <a:t> </a:t>
            </a:r>
            <a:r>
              <a:rPr sz="1400" dirty="0">
                <a:latin typeface="Times New Roman"/>
                <a:cs typeface="Times New Roman"/>
              </a:rPr>
              <a:t>and</a:t>
            </a:r>
            <a:r>
              <a:rPr sz="1400" spc="276" dirty="0">
                <a:latin typeface="Times New Roman"/>
                <a:cs typeface="Times New Roman"/>
              </a:rPr>
              <a:t> </a:t>
            </a:r>
            <a:r>
              <a:rPr sz="1400" dirty="0">
                <a:latin typeface="Times New Roman"/>
                <a:cs typeface="Times New Roman"/>
              </a:rPr>
              <a:t>such</a:t>
            </a:r>
            <a:r>
              <a:rPr sz="1400" spc="276" dirty="0">
                <a:latin typeface="Times New Roman"/>
                <a:cs typeface="Times New Roman"/>
              </a:rPr>
              <a:t> </a:t>
            </a:r>
            <a:r>
              <a:rPr sz="1400" spc="-25" dirty="0">
                <a:latin typeface="Times New Roman"/>
                <a:cs typeface="Times New Roman"/>
              </a:rPr>
              <a:t>other </a:t>
            </a:r>
            <a:r>
              <a:rPr sz="1400" spc="-13" dirty="0">
                <a:latin typeface="Times New Roman"/>
                <a:cs typeface="Times New Roman"/>
              </a:rPr>
              <a:t>similar</a:t>
            </a:r>
            <a:r>
              <a:rPr sz="1400" spc="-6" dirty="0">
                <a:latin typeface="Times New Roman"/>
                <a:cs typeface="Times New Roman"/>
              </a:rPr>
              <a:t> </a:t>
            </a:r>
            <a:r>
              <a:rPr sz="1400" dirty="0">
                <a:latin typeface="Times New Roman"/>
                <a:cs typeface="Times New Roman"/>
              </a:rPr>
              <a:t>transactions in relation to</a:t>
            </a:r>
            <a:r>
              <a:rPr sz="1400" spc="-6" dirty="0">
                <a:latin typeface="Times New Roman"/>
                <a:cs typeface="Times New Roman"/>
              </a:rPr>
              <a:t> </a:t>
            </a:r>
            <a:r>
              <a:rPr sz="1400" spc="-13" dirty="0">
                <a:latin typeface="Times New Roman"/>
                <a:cs typeface="Times New Roman"/>
              </a:rPr>
              <a:t>aircraft</a:t>
            </a:r>
            <a:r>
              <a:rPr sz="1400" dirty="0">
                <a:latin typeface="Times New Roman"/>
                <a:cs typeface="Times New Roman"/>
              </a:rPr>
              <a:t> </a:t>
            </a:r>
            <a:r>
              <a:rPr sz="1400" spc="-25" dirty="0">
                <a:latin typeface="Times New Roman"/>
                <a:cs typeface="Times New Roman"/>
              </a:rPr>
              <a:t>lease</a:t>
            </a:r>
            <a:endParaRPr lang="en-IN" sz="1400" spc="-25" dirty="0">
              <a:latin typeface="Times New Roman"/>
              <a:cs typeface="Times New Roman"/>
            </a:endParaRPr>
          </a:p>
          <a:p>
            <a:pPr marL="354013" marR="6528" indent="-285750" algn="just">
              <a:lnSpc>
                <a:spcPct val="125000"/>
              </a:lnSpc>
              <a:spcBef>
                <a:spcPts val="129"/>
              </a:spcBef>
              <a:buFont typeface="Arial" panose="020B0604020202020204" pitchFamily="34" charset="0"/>
              <a:buChar char="•"/>
            </a:pPr>
            <a:r>
              <a:rPr lang="en-US" sz="1400" dirty="0">
                <a:latin typeface="Times New Roman"/>
                <a:cs typeface="Times New Roman"/>
              </a:rPr>
              <a:t>Asset</a:t>
            </a:r>
            <a:r>
              <a:rPr lang="en-US" sz="1400" spc="186" dirty="0">
                <a:latin typeface="Times New Roman"/>
                <a:cs typeface="Times New Roman"/>
              </a:rPr>
              <a:t> </a:t>
            </a:r>
            <a:r>
              <a:rPr lang="en-US" sz="1400" dirty="0">
                <a:latin typeface="Times New Roman"/>
                <a:cs typeface="Times New Roman"/>
              </a:rPr>
              <a:t>Management</a:t>
            </a:r>
            <a:r>
              <a:rPr lang="en-US" sz="1400" spc="186" dirty="0">
                <a:latin typeface="Times New Roman"/>
                <a:cs typeface="Times New Roman"/>
              </a:rPr>
              <a:t> </a:t>
            </a:r>
            <a:r>
              <a:rPr lang="en-US" sz="1400" dirty="0">
                <a:latin typeface="Times New Roman"/>
                <a:cs typeface="Times New Roman"/>
              </a:rPr>
              <a:t>Support</a:t>
            </a:r>
            <a:r>
              <a:rPr lang="en-US" sz="1400" spc="192" dirty="0">
                <a:latin typeface="Times New Roman"/>
                <a:cs typeface="Times New Roman"/>
              </a:rPr>
              <a:t> </a:t>
            </a:r>
            <a:r>
              <a:rPr lang="en-US" sz="1400" dirty="0">
                <a:latin typeface="Times New Roman"/>
                <a:cs typeface="Times New Roman"/>
              </a:rPr>
              <a:t>Services</a:t>
            </a:r>
            <a:r>
              <a:rPr lang="en-US" sz="1400" spc="186" dirty="0">
                <a:latin typeface="Times New Roman"/>
                <a:cs typeface="Times New Roman"/>
              </a:rPr>
              <a:t> </a:t>
            </a:r>
            <a:r>
              <a:rPr lang="en-US" sz="1400" dirty="0">
                <a:latin typeface="Times New Roman"/>
                <a:cs typeface="Times New Roman"/>
              </a:rPr>
              <a:t>for</a:t>
            </a:r>
            <a:r>
              <a:rPr lang="en-US" sz="1400" spc="192" dirty="0">
                <a:latin typeface="Times New Roman"/>
                <a:cs typeface="Times New Roman"/>
              </a:rPr>
              <a:t> </a:t>
            </a:r>
            <a:r>
              <a:rPr lang="en-US" sz="1400" spc="-13" dirty="0">
                <a:latin typeface="Times New Roman"/>
                <a:cs typeface="Times New Roman"/>
              </a:rPr>
              <a:t>assets </a:t>
            </a:r>
            <a:r>
              <a:rPr lang="en-US" sz="1400" dirty="0">
                <a:latin typeface="Times New Roman"/>
                <a:cs typeface="Times New Roman"/>
              </a:rPr>
              <a:t>owned</a:t>
            </a:r>
            <a:r>
              <a:rPr lang="en-US" sz="1400" spc="-13" dirty="0">
                <a:latin typeface="Times New Roman"/>
                <a:cs typeface="Times New Roman"/>
              </a:rPr>
              <a:t> </a:t>
            </a:r>
            <a:r>
              <a:rPr lang="en-US" sz="1400" dirty="0">
                <a:latin typeface="Times New Roman"/>
                <a:cs typeface="Times New Roman"/>
              </a:rPr>
              <a:t>or</a:t>
            </a:r>
            <a:r>
              <a:rPr lang="en-US" sz="1400" spc="-6" dirty="0">
                <a:latin typeface="Times New Roman"/>
                <a:cs typeface="Times New Roman"/>
              </a:rPr>
              <a:t> </a:t>
            </a:r>
            <a:r>
              <a:rPr lang="en-US" sz="1400" spc="-13" dirty="0">
                <a:latin typeface="Times New Roman"/>
                <a:cs typeface="Times New Roman"/>
              </a:rPr>
              <a:t>leased</a:t>
            </a:r>
            <a:r>
              <a:rPr lang="en-US" sz="1400" spc="-6" dirty="0">
                <a:latin typeface="Times New Roman"/>
                <a:cs typeface="Times New Roman"/>
              </a:rPr>
              <a:t> </a:t>
            </a:r>
            <a:r>
              <a:rPr lang="en-US" sz="1400" dirty="0">
                <a:latin typeface="Times New Roman"/>
                <a:cs typeface="Times New Roman"/>
              </a:rPr>
              <a:t>out</a:t>
            </a:r>
            <a:r>
              <a:rPr lang="en-US" sz="1400" spc="-6" dirty="0">
                <a:latin typeface="Times New Roman"/>
                <a:cs typeface="Times New Roman"/>
              </a:rPr>
              <a:t> </a:t>
            </a:r>
            <a:r>
              <a:rPr lang="en-US" sz="1400" spc="-25" dirty="0">
                <a:latin typeface="Times New Roman"/>
                <a:cs typeface="Times New Roman"/>
              </a:rPr>
              <a:t>by</a:t>
            </a:r>
            <a:r>
              <a:rPr lang="en-US" sz="1400" spc="-6" dirty="0">
                <a:latin typeface="Times New Roman"/>
                <a:cs typeface="Times New Roman"/>
              </a:rPr>
              <a:t> </a:t>
            </a:r>
            <a:r>
              <a:rPr lang="en-US" sz="1400" dirty="0">
                <a:latin typeface="Times New Roman"/>
                <a:cs typeface="Times New Roman"/>
              </a:rPr>
              <a:t>the</a:t>
            </a:r>
            <a:r>
              <a:rPr lang="en-US" sz="1400" spc="-6" dirty="0">
                <a:latin typeface="Times New Roman"/>
                <a:cs typeface="Times New Roman"/>
              </a:rPr>
              <a:t> </a:t>
            </a:r>
            <a:r>
              <a:rPr lang="en-US" sz="1400" dirty="0">
                <a:latin typeface="Times New Roman"/>
                <a:cs typeface="Times New Roman"/>
              </a:rPr>
              <a:t>entity</a:t>
            </a:r>
            <a:r>
              <a:rPr lang="en-US" sz="1400" spc="-6" dirty="0">
                <a:latin typeface="Times New Roman"/>
                <a:cs typeface="Times New Roman"/>
              </a:rPr>
              <a:t> </a:t>
            </a:r>
            <a:r>
              <a:rPr lang="en-US" sz="1400" dirty="0">
                <a:latin typeface="Times New Roman"/>
                <a:cs typeface="Times New Roman"/>
              </a:rPr>
              <a:t>or</a:t>
            </a:r>
            <a:r>
              <a:rPr lang="en-US" sz="1400" spc="-6" dirty="0">
                <a:latin typeface="Times New Roman"/>
                <a:cs typeface="Times New Roman"/>
              </a:rPr>
              <a:t> </a:t>
            </a:r>
            <a:r>
              <a:rPr lang="en-US" sz="1400" spc="-25" dirty="0">
                <a:latin typeface="Times New Roman"/>
                <a:cs typeface="Times New Roman"/>
              </a:rPr>
              <a:t>by</a:t>
            </a:r>
            <a:r>
              <a:rPr lang="en-US" sz="1400" spc="-13" dirty="0">
                <a:latin typeface="Times New Roman"/>
                <a:cs typeface="Times New Roman"/>
              </a:rPr>
              <a:t> </a:t>
            </a:r>
            <a:r>
              <a:rPr lang="en-US" sz="1400" dirty="0">
                <a:latin typeface="Times New Roman"/>
                <a:cs typeface="Times New Roman"/>
              </a:rPr>
              <a:t>its</a:t>
            </a:r>
            <a:r>
              <a:rPr lang="en-US" sz="1400" spc="-6" dirty="0">
                <a:latin typeface="Times New Roman"/>
                <a:cs typeface="Times New Roman"/>
              </a:rPr>
              <a:t> </a:t>
            </a:r>
            <a:r>
              <a:rPr lang="en-US" sz="1400" spc="-13" dirty="0">
                <a:latin typeface="Times New Roman"/>
                <a:cs typeface="Times New Roman"/>
              </a:rPr>
              <a:t>wholly </a:t>
            </a:r>
            <a:r>
              <a:rPr lang="en-US" sz="1400" dirty="0">
                <a:latin typeface="Times New Roman"/>
                <a:cs typeface="Times New Roman"/>
              </a:rPr>
              <a:t>owned</a:t>
            </a:r>
            <a:r>
              <a:rPr lang="en-US" sz="1400" spc="-32" dirty="0">
                <a:latin typeface="Times New Roman"/>
                <a:cs typeface="Times New Roman"/>
              </a:rPr>
              <a:t> </a:t>
            </a:r>
            <a:r>
              <a:rPr lang="en-US" sz="1400" spc="-13" dirty="0">
                <a:latin typeface="Times New Roman"/>
                <a:cs typeface="Times New Roman"/>
              </a:rPr>
              <a:t>subsidiary</a:t>
            </a:r>
            <a:r>
              <a:rPr lang="en-US" sz="1400" spc="-32" dirty="0">
                <a:latin typeface="Times New Roman"/>
                <a:cs typeface="Times New Roman"/>
              </a:rPr>
              <a:t> </a:t>
            </a:r>
            <a:r>
              <a:rPr lang="en-US" sz="1400" spc="-13" dirty="0">
                <a:latin typeface="Times New Roman"/>
                <a:cs typeface="Times New Roman"/>
              </a:rPr>
              <a:t>(ies)</a:t>
            </a:r>
            <a:r>
              <a:rPr lang="en-US" sz="1400" spc="-32" dirty="0">
                <a:latin typeface="Times New Roman"/>
                <a:cs typeface="Times New Roman"/>
              </a:rPr>
              <a:t> </a:t>
            </a:r>
            <a:r>
              <a:rPr lang="en-US" sz="1400" dirty="0">
                <a:latin typeface="Times New Roman"/>
                <a:cs typeface="Times New Roman"/>
              </a:rPr>
              <a:t>set</a:t>
            </a:r>
            <a:r>
              <a:rPr lang="en-US" sz="1400" spc="-32" dirty="0">
                <a:latin typeface="Times New Roman"/>
                <a:cs typeface="Times New Roman"/>
              </a:rPr>
              <a:t> </a:t>
            </a:r>
            <a:r>
              <a:rPr lang="en-US" sz="1400" dirty="0">
                <a:latin typeface="Times New Roman"/>
                <a:cs typeface="Times New Roman"/>
              </a:rPr>
              <a:t>up</a:t>
            </a:r>
            <a:r>
              <a:rPr lang="en-US" sz="1400" spc="-32" dirty="0">
                <a:latin typeface="Times New Roman"/>
                <a:cs typeface="Times New Roman"/>
              </a:rPr>
              <a:t> </a:t>
            </a:r>
            <a:r>
              <a:rPr lang="en-US" sz="1400" dirty="0">
                <a:latin typeface="Times New Roman"/>
                <a:cs typeface="Times New Roman"/>
              </a:rPr>
              <a:t>in</a:t>
            </a:r>
            <a:r>
              <a:rPr lang="en-US" sz="1400" spc="-25" dirty="0">
                <a:latin typeface="Times New Roman"/>
                <a:cs typeface="Times New Roman"/>
              </a:rPr>
              <a:t> </a:t>
            </a:r>
            <a:r>
              <a:rPr lang="en-US" sz="1400" spc="-77" dirty="0">
                <a:latin typeface="Times New Roman"/>
                <a:cs typeface="Times New Roman"/>
              </a:rPr>
              <a:t>IFSCs</a:t>
            </a:r>
            <a:r>
              <a:rPr lang="en-US" sz="1400" spc="-32" dirty="0">
                <a:latin typeface="Times New Roman"/>
                <a:cs typeface="Times New Roman"/>
              </a:rPr>
              <a:t> </a:t>
            </a:r>
            <a:r>
              <a:rPr lang="en-US" sz="1400" dirty="0">
                <a:latin typeface="Times New Roman"/>
                <a:cs typeface="Times New Roman"/>
              </a:rPr>
              <a:t>in</a:t>
            </a:r>
            <a:r>
              <a:rPr lang="en-US" sz="1400" spc="-32" dirty="0">
                <a:latin typeface="Times New Roman"/>
                <a:cs typeface="Times New Roman"/>
              </a:rPr>
              <a:t> </a:t>
            </a:r>
            <a:r>
              <a:rPr lang="en-US" sz="1400" spc="-25" dirty="0">
                <a:latin typeface="Times New Roman"/>
                <a:cs typeface="Times New Roman"/>
              </a:rPr>
              <a:t>India</a:t>
            </a:r>
          </a:p>
          <a:p>
            <a:pPr marL="354013" marR="6528" indent="-285750" algn="just">
              <a:lnSpc>
                <a:spcPct val="125000"/>
              </a:lnSpc>
              <a:spcBef>
                <a:spcPts val="129"/>
              </a:spcBef>
              <a:buFont typeface="Arial" panose="020B0604020202020204" pitchFamily="34" charset="0"/>
              <a:buChar char="•"/>
            </a:pPr>
            <a:r>
              <a:rPr lang="en-US" sz="1400" dirty="0">
                <a:latin typeface="Times New Roman"/>
                <a:cs typeface="Times New Roman"/>
              </a:rPr>
              <a:t>Operating</a:t>
            </a:r>
            <a:r>
              <a:rPr lang="en-US" sz="1400" spc="225" dirty="0">
                <a:latin typeface="Times New Roman"/>
                <a:cs typeface="Times New Roman"/>
              </a:rPr>
              <a:t> </a:t>
            </a:r>
            <a:r>
              <a:rPr lang="en-US" sz="1400" dirty="0">
                <a:latin typeface="Times New Roman"/>
                <a:cs typeface="Times New Roman"/>
              </a:rPr>
              <a:t>lease</a:t>
            </a:r>
            <a:r>
              <a:rPr lang="en-US" sz="1400" spc="225" dirty="0">
                <a:latin typeface="Times New Roman"/>
                <a:cs typeface="Times New Roman"/>
              </a:rPr>
              <a:t> </a:t>
            </a:r>
            <a:r>
              <a:rPr lang="en-US" sz="1400" dirty="0">
                <a:latin typeface="Times New Roman"/>
                <a:cs typeface="Times New Roman"/>
              </a:rPr>
              <a:t>for</a:t>
            </a:r>
            <a:r>
              <a:rPr lang="en-US" sz="1400" spc="225" dirty="0">
                <a:latin typeface="Times New Roman"/>
                <a:cs typeface="Times New Roman"/>
              </a:rPr>
              <a:t> </a:t>
            </a:r>
            <a:r>
              <a:rPr lang="en-US" sz="1400" dirty="0">
                <a:latin typeface="Times New Roman"/>
                <a:cs typeface="Times New Roman"/>
              </a:rPr>
              <a:t>an</a:t>
            </a:r>
            <a:r>
              <a:rPr lang="en-US" sz="1400" spc="225" dirty="0">
                <a:latin typeface="Times New Roman"/>
                <a:cs typeface="Times New Roman"/>
              </a:rPr>
              <a:t> </a:t>
            </a:r>
            <a:r>
              <a:rPr lang="en-US" sz="1400" dirty="0">
                <a:latin typeface="Times New Roman"/>
                <a:cs typeface="Times New Roman"/>
              </a:rPr>
              <a:t>aircraft</a:t>
            </a:r>
            <a:r>
              <a:rPr lang="en-US" sz="1400" spc="225" dirty="0">
                <a:latin typeface="Times New Roman"/>
                <a:cs typeface="Times New Roman"/>
              </a:rPr>
              <a:t> </a:t>
            </a:r>
            <a:r>
              <a:rPr lang="en-US" sz="1400" dirty="0">
                <a:latin typeface="Times New Roman"/>
                <a:cs typeface="Times New Roman"/>
              </a:rPr>
              <a:t>ground</a:t>
            </a:r>
            <a:r>
              <a:rPr lang="en-US" sz="1400" spc="225" dirty="0">
                <a:latin typeface="Times New Roman"/>
                <a:cs typeface="Times New Roman"/>
              </a:rPr>
              <a:t> </a:t>
            </a:r>
            <a:r>
              <a:rPr lang="en-US" sz="1400" spc="-13" dirty="0">
                <a:latin typeface="Times New Roman"/>
                <a:cs typeface="Times New Roman"/>
              </a:rPr>
              <a:t>support </a:t>
            </a:r>
            <a:r>
              <a:rPr lang="en-US" sz="1400" dirty="0">
                <a:latin typeface="Times New Roman"/>
                <a:cs typeface="Times New Roman"/>
              </a:rPr>
              <a:t>equipment</a:t>
            </a:r>
            <a:r>
              <a:rPr lang="en-US" sz="1400" spc="13" dirty="0">
                <a:latin typeface="Times New Roman"/>
                <a:cs typeface="Times New Roman"/>
              </a:rPr>
              <a:t> </a:t>
            </a:r>
            <a:r>
              <a:rPr lang="en-US" sz="1400" dirty="0">
                <a:latin typeface="Times New Roman"/>
                <a:cs typeface="Times New Roman"/>
              </a:rPr>
              <a:t>and</a:t>
            </a:r>
            <a:r>
              <a:rPr lang="en-US" sz="1400" spc="19" dirty="0">
                <a:latin typeface="Times New Roman"/>
                <a:cs typeface="Times New Roman"/>
              </a:rPr>
              <a:t> </a:t>
            </a:r>
            <a:r>
              <a:rPr lang="en-US" sz="1400" spc="-13" dirty="0">
                <a:latin typeface="Times New Roman"/>
                <a:cs typeface="Times New Roman"/>
              </a:rPr>
              <a:t>engine</a:t>
            </a:r>
          </a:p>
          <a:p>
            <a:pPr marL="354013" marR="6528" indent="-285750" algn="just">
              <a:lnSpc>
                <a:spcPct val="125000"/>
              </a:lnSpc>
              <a:spcBef>
                <a:spcPts val="129"/>
              </a:spcBef>
              <a:buFont typeface="Arial" panose="020B0604020202020204" pitchFamily="34" charset="0"/>
              <a:buChar char="•"/>
            </a:pPr>
            <a:r>
              <a:rPr lang="en-US" sz="1400" spc="-83" dirty="0">
                <a:latin typeface="Times New Roman"/>
                <a:cs typeface="Times New Roman"/>
              </a:rPr>
              <a:t>Any</a:t>
            </a:r>
            <a:r>
              <a:rPr lang="en-US" sz="1400" spc="19" dirty="0">
                <a:latin typeface="Times New Roman"/>
                <a:cs typeface="Times New Roman"/>
              </a:rPr>
              <a:t> </a:t>
            </a:r>
            <a:r>
              <a:rPr lang="en-US" sz="1400" dirty="0">
                <a:latin typeface="Times New Roman"/>
                <a:cs typeface="Times New Roman"/>
              </a:rPr>
              <a:t>other</a:t>
            </a:r>
            <a:r>
              <a:rPr lang="en-US" sz="1400" spc="25" dirty="0">
                <a:latin typeface="Times New Roman"/>
                <a:cs typeface="Times New Roman"/>
              </a:rPr>
              <a:t> </a:t>
            </a:r>
            <a:r>
              <a:rPr lang="en-US" sz="1400" dirty="0">
                <a:latin typeface="Times New Roman"/>
                <a:cs typeface="Times New Roman"/>
              </a:rPr>
              <a:t>related</a:t>
            </a:r>
            <a:r>
              <a:rPr lang="en-US" sz="1400" spc="25" dirty="0">
                <a:latin typeface="Times New Roman"/>
                <a:cs typeface="Times New Roman"/>
              </a:rPr>
              <a:t> </a:t>
            </a:r>
            <a:r>
              <a:rPr lang="en-US" sz="1400" spc="-13" dirty="0">
                <a:latin typeface="Times New Roman"/>
                <a:cs typeface="Times New Roman"/>
              </a:rPr>
              <a:t>activity</a:t>
            </a:r>
            <a:r>
              <a:rPr lang="en-US" sz="1400" spc="25" dirty="0">
                <a:latin typeface="Times New Roman"/>
                <a:cs typeface="Times New Roman"/>
              </a:rPr>
              <a:t> </a:t>
            </a:r>
            <a:r>
              <a:rPr lang="en-US" sz="1400" dirty="0">
                <a:latin typeface="Times New Roman"/>
                <a:cs typeface="Times New Roman"/>
              </a:rPr>
              <a:t>with</a:t>
            </a:r>
            <a:r>
              <a:rPr lang="en-US" sz="1400" spc="25" dirty="0">
                <a:latin typeface="Times New Roman"/>
                <a:cs typeface="Times New Roman"/>
              </a:rPr>
              <a:t> </a:t>
            </a:r>
            <a:r>
              <a:rPr lang="en-US" sz="1400" dirty="0">
                <a:latin typeface="Times New Roman"/>
                <a:cs typeface="Times New Roman"/>
              </a:rPr>
              <a:t>the</a:t>
            </a:r>
            <a:r>
              <a:rPr lang="en-US" sz="1400" spc="25" dirty="0">
                <a:latin typeface="Times New Roman"/>
                <a:cs typeface="Times New Roman"/>
              </a:rPr>
              <a:t> </a:t>
            </a:r>
            <a:r>
              <a:rPr lang="en-US" sz="1400" dirty="0">
                <a:latin typeface="Times New Roman"/>
                <a:cs typeface="Times New Roman"/>
              </a:rPr>
              <a:t>prior</a:t>
            </a:r>
            <a:r>
              <a:rPr lang="en-US" sz="1400" spc="25" dirty="0">
                <a:latin typeface="Times New Roman"/>
                <a:cs typeface="Times New Roman"/>
              </a:rPr>
              <a:t> </a:t>
            </a:r>
            <a:r>
              <a:rPr lang="en-US" sz="1400" spc="-13" dirty="0">
                <a:latin typeface="Times New Roman"/>
                <a:cs typeface="Times New Roman"/>
              </a:rPr>
              <a:t>approval </a:t>
            </a:r>
            <a:r>
              <a:rPr lang="en-US" sz="1400" spc="-45" dirty="0">
                <a:latin typeface="Times New Roman"/>
                <a:cs typeface="Times New Roman"/>
              </a:rPr>
              <a:t>of</a:t>
            </a:r>
            <a:r>
              <a:rPr lang="en-US" sz="1400" spc="-32" dirty="0">
                <a:latin typeface="Times New Roman"/>
                <a:cs typeface="Times New Roman"/>
              </a:rPr>
              <a:t> </a:t>
            </a:r>
            <a:r>
              <a:rPr lang="en-US" sz="1400" dirty="0">
                <a:latin typeface="Times New Roman"/>
                <a:cs typeface="Times New Roman"/>
              </a:rPr>
              <a:t>the</a:t>
            </a:r>
            <a:r>
              <a:rPr lang="en-US" sz="1400" spc="-25" dirty="0">
                <a:latin typeface="Times New Roman"/>
                <a:cs typeface="Times New Roman"/>
              </a:rPr>
              <a:t> </a:t>
            </a:r>
            <a:r>
              <a:rPr lang="en-US" sz="1400" spc="-13" dirty="0">
                <a:latin typeface="Times New Roman"/>
                <a:cs typeface="Times New Roman"/>
              </a:rPr>
              <a:t>IFSCA</a:t>
            </a:r>
            <a:endParaRPr lang="en-US" sz="1400" dirty="0">
              <a:latin typeface="Times New Roman"/>
              <a:cs typeface="Times New Roman"/>
            </a:endParaRPr>
          </a:p>
        </p:txBody>
      </p:sp>
      <p:sp>
        <p:nvSpPr>
          <p:cNvPr id="27" name="object 27"/>
          <p:cNvSpPr txBox="1"/>
          <p:nvPr/>
        </p:nvSpPr>
        <p:spPr>
          <a:xfrm>
            <a:off x="6239530" y="2619270"/>
            <a:ext cx="4604619" cy="3715378"/>
          </a:xfrm>
          <a:prstGeom prst="rect">
            <a:avLst/>
          </a:prstGeom>
        </p:spPr>
        <p:txBody>
          <a:bodyPr vert="horz" wrap="square" lIns="0" tIns="16321" rIns="0" bIns="0" rtlCol="0">
            <a:spAutoFit/>
          </a:bodyPr>
          <a:lstStyle/>
          <a:p>
            <a:pPr marL="16321">
              <a:spcBef>
                <a:spcPts val="129"/>
              </a:spcBef>
            </a:pPr>
            <a:r>
              <a:rPr sz="2400" b="1" spc="-13" dirty="0">
                <a:solidFill>
                  <a:srgbClr val="EB8B00"/>
                </a:solidFill>
                <a:latin typeface="Times New Roman"/>
                <a:cs typeface="Times New Roman"/>
              </a:rPr>
              <a:t>Permissible</a:t>
            </a:r>
            <a:r>
              <a:rPr sz="2400" b="1" spc="-52" dirty="0">
                <a:solidFill>
                  <a:srgbClr val="EB8B00"/>
                </a:solidFill>
                <a:latin typeface="Times New Roman"/>
                <a:cs typeface="Times New Roman"/>
              </a:rPr>
              <a:t> </a:t>
            </a:r>
            <a:r>
              <a:rPr sz="2400" b="1" spc="-13" dirty="0">
                <a:solidFill>
                  <a:srgbClr val="EB8B00"/>
                </a:solidFill>
                <a:latin typeface="Times New Roman"/>
                <a:cs typeface="Times New Roman"/>
              </a:rPr>
              <a:t>activities</a:t>
            </a:r>
            <a:endParaRPr sz="2400" dirty="0">
              <a:latin typeface="Times New Roman"/>
              <a:cs typeface="Times New Roman"/>
            </a:endParaRPr>
          </a:p>
          <a:p>
            <a:pPr marL="16321">
              <a:spcBef>
                <a:spcPts val="1002"/>
              </a:spcBef>
            </a:pPr>
            <a:r>
              <a:rPr sz="1400" dirty="0">
                <a:latin typeface="Times New Roman"/>
                <a:cs typeface="Times New Roman"/>
              </a:rPr>
              <a:t>Similarly,</a:t>
            </a:r>
            <a:r>
              <a:rPr sz="1400" spc="231" dirty="0">
                <a:latin typeface="Times New Roman"/>
                <a:cs typeface="Times New Roman"/>
              </a:rPr>
              <a:t>  </a:t>
            </a:r>
            <a:r>
              <a:rPr sz="1400" dirty="0">
                <a:latin typeface="Times New Roman"/>
                <a:cs typeface="Times New Roman"/>
              </a:rPr>
              <a:t>under</a:t>
            </a:r>
            <a:r>
              <a:rPr sz="1400" spc="238" dirty="0">
                <a:latin typeface="Times New Roman"/>
                <a:cs typeface="Times New Roman"/>
              </a:rPr>
              <a:t>  </a:t>
            </a:r>
            <a:r>
              <a:rPr sz="1400" dirty="0">
                <a:latin typeface="Times New Roman"/>
                <a:cs typeface="Times New Roman"/>
              </a:rPr>
              <a:t>the</a:t>
            </a:r>
            <a:r>
              <a:rPr sz="1400" spc="238" dirty="0">
                <a:latin typeface="Times New Roman"/>
                <a:cs typeface="Times New Roman"/>
              </a:rPr>
              <a:t>  </a:t>
            </a:r>
            <a:r>
              <a:rPr sz="1400" b="1" dirty="0">
                <a:solidFill>
                  <a:srgbClr val="F58633"/>
                </a:solidFill>
                <a:latin typeface="Times New Roman"/>
                <a:cs typeface="Times New Roman"/>
              </a:rPr>
              <a:t>Aircraft</a:t>
            </a:r>
            <a:r>
              <a:rPr sz="1400" b="1" spc="244" dirty="0">
                <a:solidFill>
                  <a:srgbClr val="F58633"/>
                </a:solidFill>
                <a:latin typeface="Times New Roman"/>
                <a:cs typeface="Times New Roman"/>
              </a:rPr>
              <a:t>  </a:t>
            </a:r>
            <a:r>
              <a:rPr sz="1400" b="1" dirty="0">
                <a:solidFill>
                  <a:srgbClr val="F58633"/>
                </a:solidFill>
                <a:latin typeface="Times New Roman"/>
                <a:cs typeface="Times New Roman"/>
              </a:rPr>
              <a:t>Finance</a:t>
            </a:r>
            <a:r>
              <a:rPr sz="1400" b="1" spc="238" dirty="0">
                <a:solidFill>
                  <a:srgbClr val="F58633"/>
                </a:solidFill>
                <a:latin typeface="Times New Roman"/>
                <a:cs typeface="Times New Roman"/>
              </a:rPr>
              <a:t>  </a:t>
            </a:r>
            <a:r>
              <a:rPr sz="1400" b="1" spc="-13" dirty="0">
                <a:solidFill>
                  <a:srgbClr val="F58633"/>
                </a:solidFill>
                <a:latin typeface="Times New Roman"/>
                <a:cs typeface="Times New Roman"/>
              </a:rPr>
              <a:t>Leasing</a:t>
            </a:r>
            <a:endParaRPr sz="1400" dirty="0">
              <a:latin typeface="Times New Roman"/>
              <a:cs typeface="Times New Roman"/>
            </a:endParaRPr>
          </a:p>
          <a:p>
            <a:pPr marL="16321">
              <a:spcBef>
                <a:spcPts val="386"/>
              </a:spcBef>
            </a:pPr>
            <a:r>
              <a:rPr sz="1400" dirty="0">
                <a:latin typeface="Times New Roman"/>
                <a:cs typeface="Times New Roman"/>
              </a:rPr>
              <a:t>segment,</a:t>
            </a:r>
            <a:r>
              <a:rPr sz="1400" spc="-32" dirty="0">
                <a:latin typeface="Times New Roman"/>
                <a:cs typeface="Times New Roman"/>
              </a:rPr>
              <a:t> </a:t>
            </a:r>
            <a:r>
              <a:rPr sz="1400" dirty="0">
                <a:latin typeface="Times New Roman"/>
                <a:cs typeface="Times New Roman"/>
              </a:rPr>
              <a:t>the</a:t>
            </a:r>
            <a:r>
              <a:rPr sz="1400" spc="-25" dirty="0">
                <a:latin typeface="Times New Roman"/>
                <a:cs typeface="Times New Roman"/>
              </a:rPr>
              <a:t> following </a:t>
            </a:r>
            <a:r>
              <a:rPr sz="1400" spc="-13" dirty="0">
                <a:latin typeface="Times New Roman"/>
                <a:cs typeface="Times New Roman"/>
              </a:rPr>
              <a:t>activities</a:t>
            </a:r>
            <a:r>
              <a:rPr sz="1400" spc="-25" dirty="0">
                <a:latin typeface="Times New Roman"/>
                <a:cs typeface="Times New Roman"/>
              </a:rPr>
              <a:t> </a:t>
            </a:r>
            <a:r>
              <a:rPr sz="1400" spc="-13" dirty="0">
                <a:latin typeface="Times New Roman"/>
                <a:cs typeface="Times New Roman"/>
              </a:rPr>
              <a:t>have</a:t>
            </a:r>
            <a:r>
              <a:rPr sz="1400" spc="-25" dirty="0">
                <a:latin typeface="Times New Roman"/>
                <a:cs typeface="Times New Roman"/>
              </a:rPr>
              <a:t> </a:t>
            </a:r>
            <a:r>
              <a:rPr sz="1400" dirty="0">
                <a:latin typeface="Times New Roman"/>
                <a:cs typeface="Times New Roman"/>
              </a:rPr>
              <a:t>been</a:t>
            </a:r>
            <a:r>
              <a:rPr sz="1400" spc="-25" dirty="0">
                <a:latin typeface="Times New Roman"/>
                <a:cs typeface="Times New Roman"/>
              </a:rPr>
              <a:t> </a:t>
            </a:r>
            <a:r>
              <a:rPr sz="1400" spc="-13" dirty="0">
                <a:latin typeface="Times New Roman"/>
                <a:cs typeface="Times New Roman"/>
              </a:rPr>
              <a:t>permitted</a:t>
            </a:r>
            <a:endParaRPr lang="en-IN" sz="1400" spc="-13" dirty="0">
              <a:latin typeface="Times New Roman"/>
              <a:cs typeface="Times New Roman"/>
            </a:endParaRPr>
          </a:p>
          <a:p>
            <a:pPr marL="302071" marR="6528" indent="-285750" algn="just">
              <a:lnSpc>
                <a:spcPct val="125000"/>
              </a:lnSpc>
              <a:spcBef>
                <a:spcPts val="129"/>
              </a:spcBef>
              <a:buFont typeface="Arial" panose="020B0604020202020204" pitchFamily="34" charset="0"/>
              <a:buChar char="•"/>
            </a:pPr>
            <a:r>
              <a:rPr lang="en-US" sz="1400" dirty="0">
                <a:latin typeface="Times New Roman"/>
                <a:cs typeface="Times New Roman"/>
              </a:rPr>
              <a:t>Financial</a:t>
            </a:r>
            <a:r>
              <a:rPr lang="en-US" sz="1400" spc="546" dirty="0">
                <a:latin typeface="Times New Roman"/>
                <a:cs typeface="Times New Roman"/>
              </a:rPr>
              <a:t> </a:t>
            </a:r>
            <a:r>
              <a:rPr lang="en-US" sz="1400" dirty="0">
                <a:latin typeface="Times New Roman"/>
                <a:cs typeface="Times New Roman"/>
              </a:rPr>
              <a:t>lease</a:t>
            </a:r>
            <a:r>
              <a:rPr lang="en-US" sz="1400" spc="546" dirty="0">
                <a:latin typeface="Times New Roman"/>
                <a:cs typeface="Times New Roman"/>
              </a:rPr>
              <a:t> </a:t>
            </a:r>
            <a:r>
              <a:rPr lang="en-US" sz="1400" dirty="0">
                <a:latin typeface="Times New Roman"/>
                <a:cs typeface="Times New Roman"/>
              </a:rPr>
              <a:t>or</a:t>
            </a:r>
            <a:r>
              <a:rPr lang="en-US" sz="1400" spc="546" dirty="0">
                <a:latin typeface="Times New Roman"/>
                <a:cs typeface="Times New Roman"/>
              </a:rPr>
              <a:t> </a:t>
            </a:r>
            <a:r>
              <a:rPr lang="en-US" sz="1400" dirty="0">
                <a:latin typeface="Times New Roman"/>
                <a:cs typeface="Times New Roman"/>
              </a:rPr>
              <a:t>a</a:t>
            </a:r>
            <a:r>
              <a:rPr lang="en-US" sz="1400" spc="546" dirty="0">
                <a:latin typeface="Times New Roman"/>
                <a:cs typeface="Times New Roman"/>
              </a:rPr>
              <a:t> </a:t>
            </a:r>
            <a:r>
              <a:rPr lang="en-US" sz="1400" dirty="0">
                <a:latin typeface="Times New Roman"/>
                <a:cs typeface="Times New Roman"/>
              </a:rPr>
              <a:t>hybrid</a:t>
            </a:r>
            <a:r>
              <a:rPr lang="en-US" sz="1400" spc="546" dirty="0">
                <a:latin typeface="Times New Roman"/>
                <a:cs typeface="Times New Roman"/>
              </a:rPr>
              <a:t> </a:t>
            </a:r>
            <a:r>
              <a:rPr lang="en-US" sz="1400" dirty="0">
                <a:latin typeface="Times New Roman"/>
                <a:cs typeface="Times New Roman"/>
              </a:rPr>
              <a:t>of</a:t>
            </a:r>
            <a:r>
              <a:rPr lang="en-US" sz="1400" spc="546" dirty="0">
                <a:latin typeface="Times New Roman"/>
                <a:cs typeface="Times New Roman"/>
              </a:rPr>
              <a:t> </a:t>
            </a:r>
            <a:r>
              <a:rPr lang="en-US" sz="1400" dirty="0">
                <a:latin typeface="Times New Roman"/>
                <a:cs typeface="Times New Roman"/>
              </a:rPr>
              <a:t>financial</a:t>
            </a:r>
            <a:r>
              <a:rPr lang="en-US" sz="1400" spc="546" dirty="0">
                <a:latin typeface="Times New Roman"/>
                <a:cs typeface="Times New Roman"/>
              </a:rPr>
              <a:t> </a:t>
            </a:r>
            <a:r>
              <a:rPr lang="en-US" sz="1400" spc="-32" dirty="0">
                <a:latin typeface="Times New Roman"/>
                <a:cs typeface="Times New Roman"/>
              </a:rPr>
              <a:t>and </a:t>
            </a:r>
            <a:r>
              <a:rPr lang="en-US" sz="1400" dirty="0">
                <a:latin typeface="Times New Roman"/>
                <a:cs typeface="Times New Roman"/>
              </a:rPr>
              <a:t>operating</a:t>
            </a:r>
            <a:r>
              <a:rPr lang="en-US" sz="1400" spc="146" dirty="0">
                <a:latin typeface="Times New Roman"/>
                <a:cs typeface="Times New Roman"/>
              </a:rPr>
              <a:t> </a:t>
            </a:r>
            <a:r>
              <a:rPr lang="en-US" sz="1400" dirty="0">
                <a:latin typeface="Times New Roman"/>
                <a:cs typeface="Times New Roman"/>
              </a:rPr>
              <a:t>lease</a:t>
            </a:r>
            <a:r>
              <a:rPr lang="en-US" sz="1400" spc="154" dirty="0">
                <a:latin typeface="Times New Roman"/>
                <a:cs typeface="Times New Roman"/>
              </a:rPr>
              <a:t> </a:t>
            </a:r>
            <a:r>
              <a:rPr lang="en-US" sz="1400" dirty="0">
                <a:latin typeface="Times New Roman"/>
                <a:cs typeface="Times New Roman"/>
              </a:rPr>
              <a:t>for</a:t>
            </a:r>
            <a:r>
              <a:rPr lang="en-US" sz="1400" spc="146" dirty="0">
                <a:latin typeface="Times New Roman"/>
                <a:cs typeface="Times New Roman"/>
              </a:rPr>
              <a:t> </a:t>
            </a:r>
            <a:r>
              <a:rPr lang="en-US" sz="1400" dirty="0">
                <a:latin typeface="Times New Roman"/>
                <a:cs typeface="Times New Roman"/>
              </a:rPr>
              <a:t>an</a:t>
            </a:r>
            <a:r>
              <a:rPr lang="en-US" sz="1400" spc="154" dirty="0">
                <a:latin typeface="Times New Roman"/>
                <a:cs typeface="Times New Roman"/>
              </a:rPr>
              <a:t> </a:t>
            </a:r>
            <a:r>
              <a:rPr lang="en-US" sz="1400" dirty="0">
                <a:latin typeface="Times New Roman"/>
                <a:cs typeface="Times New Roman"/>
              </a:rPr>
              <a:t>aircraft</a:t>
            </a:r>
            <a:r>
              <a:rPr lang="en-US" sz="1400" spc="154" dirty="0">
                <a:latin typeface="Times New Roman"/>
                <a:cs typeface="Times New Roman"/>
              </a:rPr>
              <a:t> </a:t>
            </a:r>
            <a:r>
              <a:rPr lang="en-US" sz="1400" dirty="0">
                <a:latin typeface="Times New Roman"/>
                <a:cs typeface="Times New Roman"/>
              </a:rPr>
              <a:t>lease</a:t>
            </a:r>
            <a:r>
              <a:rPr lang="en-US" sz="1400" spc="146" dirty="0">
                <a:latin typeface="Times New Roman"/>
                <a:cs typeface="Times New Roman"/>
              </a:rPr>
              <a:t> </a:t>
            </a:r>
            <a:r>
              <a:rPr lang="en-US" sz="1400" spc="-13" dirty="0">
                <a:latin typeface="Times New Roman"/>
                <a:cs typeface="Times New Roman"/>
              </a:rPr>
              <a:t>arrangement </a:t>
            </a:r>
            <a:r>
              <a:rPr lang="en-US" sz="1400" dirty="0">
                <a:latin typeface="Times New Roman"/>
                <a:cs typeface="Times New Roman"/>
              </a:rPr>
              <a:t>including</a:t>
            </a:r>
            <a:r>
              <a:rPr lang="en-US" sz="1400" spc="32" dirty="0">
                <a:latin typeface="Times New Roman"/>
                <a:cs typeface="Times New Roman"/>
              </a:rPr>
              <a:t> </a:t>
            </a:r>
            <a:r>
              <a:rPr lang="en-US" sz="1400" dirty="0">
                <a:latin typeface="Times New Roman"/>
                <a:cs typeface="Times New Roman"/>
              </a:rPr>
              <a:t>sale</a:t>
            </a:r>
            <a:r>
              <a:rPr lang="en-US" sz="1400" spc="32" dirty="0">
                <a:latin typeface="Times New Roman"/>
                <a:cs typeface="Times New Roman"/>
              </a:rPr>
              <a:t> </a:t>
            </a:r>
            <a:r>
              <a:rPr lang="en-US" sz="1400" dirty="0">
                <a:latin typeface="Times New Roman"/>
                <a:cs typeface="Times New Roman"/>
              </a:rPr>
              <a:t>and</a:t>
            </a:r>
            <a:r>
              <a:rPr lang="en-US" sz="1400" spc="32" dirty="0">
                <a:latin typeface="Times New Roman"/>
                <a:cs typeface="Times New Roman"/>
              </a:rPr>
              <a:t> </a:t>
            </a:r>
            <a:r>
              <a:rPr lang="en-US" sz="1400" dirty="0">
                <a:latin typeface="Times New Roman"/>
                <a:cs typeface="Times New Roman"/>
              </a:rPr>
              <a:t>lease</a:t>
            </a:r>
            <a:r>
              <a:rPr lang="en-US" sz="1400" spc="32" dirty="0">
                <a:latin typeface="Times New Roman"/>
                <a:cs typeface="Times New Roman"/>
              </a:rPr>
              <a:t> </a:t>
            </a:r>
            <a:r>
              <a:rPr lang="en-US" sz="1400" dirty="0">
                <a:latin typeface="Times New Roman"/>
                <a:cs typeface="Times New Roman"/>
              </a:rPr>
              <a:t>back,</a:t>
            </a:r>
            <a:r>
              <a:rPr lang="en-US" sz="1400" spc="32" dirty="0">
                <a:latin typeface="Times New Roman"/>
                <a:cs typeface="Times New Roman"/>
              </a:rPr>
              <a:t> </a:t>
            </a:r>
            <a:r>
              <a:rPr lang="en-US" sz="1400" dirty="0">
                <a:latin typeface="Times New Roman"/>
                <a:cs typeface="Times New Roman"/>
              </a:rPr>
              <a:t>purchase,</a:t>
            </a:r>
            <a:r>
              <a:rPr lang="en-US" sz="1400" spc="32" dirty="0">
                <a:latin typeface="Times New Roman"/>
                <a:cs typeface="Times New Roman"/>
              </a:rPr>
              <a:t> </a:t>
            </a:r>
            <a:r>
              <a:rPr lang="en-US" sz="1400" spc="-13" dirty="0">
                <a:latin typeface="Times New Roman"/>
                <a:cs typeface="Times New Roman"/>
              </a:rPr>
              <a:t>novation, </a:t>
            </a:r>
            <a:r>
              <a:rPr lang="en-US" sz="1400" dirty="0">
                <a:latin typeface="Times New Roman"/>
                <a:cs typeface="Times New Roman"/>
              </a:rPr>
              <a:t>transfer,</a:t>
            </a:r>
            <a:r>
              <a:rPr lang="en-US" sz="1400" spc="192" dirty="0">
                <a:latin typeface="Times New Roman"/>
                <a:cs typeface="Times New Roman"/>
              </a:rPr>
              <a:t>  </a:t>
            </a:r>
            <a:r>
              <a:rPr lang="en-US" sz="1400" dirty="0">
                <a:latin typeface="Times New Roman"/>
                <a:cs typeface="Times New Roman"/>
              </a:rPr>
              <a:t>assignment,</a:t>
            </a:r>
            <a:r>
              <a:rPr lang="en-US" sz="1400" spc="199" dirty="0">
                <a:latin typeface="Times New Roman"/>
                <a:cs typeface="Times New Roman"/>
              </a:rPr>
              <a:t>  </a:t>
            </a:r>
            <a:r>
              <a:rPr lang="en-US" sz="1400" dirty="0">
                <a:latin typeface="Times New Roman"/>
                <a:cs typeface="Times New Roman"/>
              </a:rPr>
              <a:t>and</a:t>
            </a:r>
            <a:r>
              <a:rPr lang="en-US" sz="1400" spc="192" dirty="0">
                <a:latin typeface="Times New Roman"/>
                <a:cs typeface="Times New Roman"/>
              </a:rPr>
              <a:t>  </a:t>
            </a:r>
            <a:r>
              <a:rPr lang="en-US" sz="1400" dirty="0">
                <a:latin typeface="Times New Roman"/>
                <a:cs typeface="Times New Roman"/>
              </a:rPr>
              <a:t>such</a:t>
            </a:r>
            <a:r>
              <a:rPr lang="en-US" sz="1400" spc="199" dirty="0">
                <a:latin typeface="Times New Roman"/>
                <a:cs typeface="Times New Roman"/>
              </a:rPr>
              <a:t>  </a:t>
            </a:r>
            <a:r>
              <a:rPr lang="en-US" sz="1400" dirty="0">
                <a:latin typeface="Times New Roman"/>
                <a:cs typeface="Times New Roman"/>
              </a:rPr>
              <a:t>other</a:t>
            </a:r>
            <a:r>
              <a:rPr lang="en-US" sz="1400" spc="199" dirty="0">
                <a:latin typeface="Times New Roman"/>
                <a:cs typeface="Times New Roman"/>
              </a:rPr>
              <a:t>  </a:t>
            </a:r>
            <a:r>
              <a:rPr lang="en-US" sz="1400" spc="-13" dirty="0">
                <a:latin typeface="Times New Roman"/>
                <a:cs typeface="Times New Roman"/>
              </a:rPr>
              <a:t>similar </a:t>
            </a:r>
            <a:r>
              <a:rPr lang="en-US" sz="1400" dirty="0">
                <a:latin typeface="Times New Roman"/>
                <a:cs typeface="Times New Roman"/>
              </a:rPr>
              <a:t>transactions</a:t>
            </a:r>
            <a:r>
              <a:rPr lang="en-US" sz="1400" spc="-6" dirty="0">
                <a:latin typeface="Times New Roman"/>
                <a:cs typeface="Times New Roman"/>
              </a:rPr>
              <a:t> </a:t>
            </a:r>
            <a:r>
              <a:rPr lang="en-US" sz="1400" dirty="0">
                <a:latin typeface="Times New Roman"/>
                <a:cs typeface="Times New Roman"/>
              </a:rPr>
              <a:t>in relation to</a:t>
            </a:r>
            <a:r>
              <a:rPr lang="en-US" sz="1400" spc="-6" dirty="0">
                <a:latin typeface="Times New Roman"/>
                <a:cs typeface="Times New Roman"/>
              </a:rPr>
              <a:t> </a:t>
            </a:r>
            <a:r>
              <a:rPr lang="en-US" sz="1400" spc="-13" dirty="0">
                <a:latin typeface="Times New Roman"/>
                <a:cs typeface="Times New Roman"/>
              </a:rPr>
              <a:t>aircraft</a:t>
            </a:r>
            <a:r>
              <a:rPr lang="en-US" sz="1400" dirty="0">
                <a:latin typeface="Times New Roman"/>
                <a:cs typeface="Times New Roman"/>
              </a:rPr>
              <a:t> </a:t>
            </a:r>
            <a:r>
              <a:rPr lang="en-US" sz="1400" spc="-25" dirty="0">
                <a:latin typeface="Times New Roman"/>
                <a:cs typeface="Times New Roman"/>
              </a:rPr>
              <a:t>lease</a:t>
            </a:r>
          </a:p>
          <a:p>
            <a:pPr marL="302071" marR="6528" indent="-285750" algn="just">
              <a:lnSpc>
                <a:spcPct val="125000"/>
              </a:lnSpc>
              <a:spcBef>
                <a:spcPts val="129"/>
              </a:spcBef>
              <a:buFont typeface="Arial" panose="020B0604020202020204" pitchFamily="34" charset="0"/>
              <a:buChar char="•"/>
            </a:pPr>
            <a:r>
              <a:rPr lang="en-US" sz="1400" dirty="0">
                <a:latin typeface="Times New Roman"/>
                <a:cs typeface="Times New Roman"/>
              </a:rPr>
              <a:t>Financial</a:t>
            </a:r>
            <a:r>
              <a:rPr lang="en-US" sz="1400" spc="359" dirty="0">
                <a:latin typeface="Times New Roman"/>
                <a:cs typeface="Times New Roman"/>
              </a:rPr>
              <a:t> </a:t>
            </a:r>
            <a:r>
              <a:rPr lang="en-US" sz="1400" dirty="0">
                <a:latin typeface="Times New Roman"/>
                <a:cs typeface="Times New Roman"/>
              </a:rPr>
              <a:t>lease</a:t>
            </a:r>
            <a:r>
              <a:rPr lang="en-US" sz="1400" spc="367" dirty="0">
                <a:latin typeface="Times New Roman"/>
                <a:cs typeface="Times New Roman"/>
              </a:rPr>
              <a:t> </a:t>
            </a:r>
            <a:r>
              <a:rPr lang="en-US" sz="1400" dirty="0">
                <a:latin typeface="Times New Roman"/>
                <a:cs typeface="Times New Roman"/>
              </a:rPr>
              <a:t>or</a:t>
            </a:r>
            <a:r>
              <a:rPr lang="en-US" sz="1400" spc="367" dirty="0">
                <a:latin typeface="Times New Roman"/>
                <a:cs typeface="Times New Roman"/>
              </a:rPr>
              <a:t> </a:t>
            </a:r>
            <a:r>
              <a:rPr lang="en-US" sz="1400" dirty="0">
                <a:latin typeface="Times New Roman"/>
                <a:cs typeface="Times New Roman"/>
              </a:rPr>
              <a:t>any</a:t>
            </a:r>
            <a:r>
              <a:rPr lang="en-US" sz="1400" spc="359" dirty="0">
                <a:latin typeface="Times New Roman"/>
                <a:cs typeface="Times New Roman"/>
              </a:rPr>
              <a:t> </a:t>
            </a:r>
            <a:r>
              <a:rPr lang="en-US" sz="1400" dirty="0">
                <a:latin typeface="Times New Roman"/>
                <a:cs typeface="Times New Roman"/>
              </a:rPr>
              <a:t>hybrid</a:t>
            </a:r>
            <a:r>
              <a:rPr lang="en-US" sz="1400" spc="367" dirty="0">
                <a:latin typeface="Times New Roman"/>
                <a:cs typeface="Times New Roman"/>
              </a:rPr>
              <a:t> </a:t>
            </a:r>
            <a:r>
              <a:rPr lang="en-US" sz="1400" dirty="0">
                <a:latin typeface="Times New Roman"/>
                <a:cs typeface="Times New Roman"/>
              </a:rPr>
              <a:t>of</a:t>
            </a:r>
            <a:r>
              <a:rPr lang="en-US" sz="1400" spc="367" dirty="0">
                <a:latin typeface="Times New Roman"/>
                <a:cs typeface="Times New Roman"/>
              </a:rPr>
              <a:t> </a:t>
            </a:r>
            <a:r>
              <a:rPr lang="en-US" sz="1400" dirty="0">
                <a:latin typeface="Times New Roman"/>
                <a:cs typeface="Times New Roman"/>
              </a:rPr>
              <a:t>financial</a:t>
            </a:r>
            <a:r>
              <a:rPr lang="en-US" sz="1400" spc="359" dirty="0">
                <a:latin typeface="Times New Roman"/>
                <a:cs typeface="Times New Roman"/>
              </a:rPr>
              <a:t> </a:t>
            </a:r>
            <a:r>
              <a:rPr lang="en-US" sz="1400" spc="-32" dirty="0">
                <a:latin typeface="Times New Roman"/>
                <a:cs typeface="Times New Roman"/>
              </a:rPr>
              <a:t>and </a:t>
            </a:r>
            <a:r>
              <a:rPr lang="en-US" sz="1400" dirty="0">
                <a:latin typeface="Times New Roman"/>
                <a:cs typeface="Times New Roman"/>
              </a:rPr>
              <a:t>operating</a:t>
            </a:r>
            <a:r>
              <a:rPr lang="en-US" sz="1400" spc="405" dirty="0">
                <a:latin typeface="Times New Roman"/>
                <a:cs typeface="Times New Roman"/>
              </a:rPr>
              <a:t> </a:t>
            </a:r>
            <a:r>
              <a:rPr lang="en-US" sz="1400" dirty="0">
                <a:latin typeface="Times New Roman"/>
                <a:cs typeface="Times New Roman"/>
              </a:rPr>
              <a:t>lease</a:t>
            </a:r>
            <a:r>
              <a:rPr lang="en-US" sz="1400" spc="411" dirty="0">
                <a:latin typeface="Times New Roman"/>
                <a:cs typeface="Times New Roman"/>
              </a:rPr>
              <a:t> </a:t>
            </a:r>
            <a:r>
              <a:rPr lang="en-US" sz="1400" dirty="0">
                <a:latin typeface="Times New Roman"/>
                <a:cs typeface="Times New Roman"/>
              </a:rPr>
              <a:t>for</a:t>
            </a:r>
            <a:r>
              <a:rPr lang="en-US" sz="1400" spc="411" dirty="0">
                <a:latin typeface="Times New Roman"/>
                <a:cs typeface="Times New Roman"/>
              </a:rPr>
              <a:t> </a:t>
            </a:r>
            <a:r>
              <a:rPr lang="en-US" sz="1400" dirty="0">
                <a:latin typeface="Times New Roman"/>
                <a:cs typeface="Times New Roman"/>
              </a:rPr>
              <a:t>an</a:t>
            </a:r>
            <a:r>
              <a:rPr lang="en-US" sz="1400" spc="411" dirty="0">
                <a:latin typeface="Times New Roman"/>
                <a:cs typeface="Times New Roman"/>
              </a:rPr>
              <a:t> </a:t>
            </a:r>
            <a:r>
              <a:rPr lang="en-US" sz="1400" dirty="0">
                <a:latin typeface="Times New Roman"/>
                <a:cs typeface="Times New Roman"/>
              </a:rPr>
              <a:t>aircraft</a:t>
            </a:r>
            <a:r>
              <a:rPr lang="en-US" sz="1400" spc="411" dirty="0">
                <a:latin typeface="Times New Roman"/>
                <a:cs typeface="Times New Roman"/>
              </a:rPr>
              <a:t> </a:t>
            </a:r>
            <a:r>
              <a:rPr lang="en-US" sz="1400" dirty="0">
                <a:latin typeface="Times New Roman"/>
                <a:cs typeface="Times New Roman"/>
              </a:rPr>
              <a:t>ground</a:t>
            </a:r>
            <a:r>
              <a:rPr lang="en-US" sz="1400" spc="411" dirty="0">
                <a:latin typeface="Times New Roman"/>
                <a:cs typeface="Times New Roman"/>
              </a:rPr>
              <a:t> </a:t>
            </a:r>
            <a:r>
              <a:rPr lang="en-US" sz="1400" spc="-13" dirty="0">
                <a:latin typeface="Times New Roman"/>
                <a:cs typeface="Times New Roman"/>
              </a:rPr>
              <a:t>support equipment</a:t>
            </a:r>
          </a:p>
          <a:p>
            <a:pPr marL="302071" marR="6528" indent="-285750" algn="just">
              <a:lnSpc>
                <a:spcPct val="125000"/>
              </a:lnSpc>
              <a:spcBef>
                <a:spcPts val="129"/>
              </a:spcBef>
              <a:buFont typeface="Arial" panose="020B0604020202020204" pitchFamily="34" charset="0"/>
              <a:buChar char="•"/>
            </a:pPr>
            <a:r>
              <a:rPr lang="en-US" sz="1400" dirty="0">
                <a:latin typeface="Times New Roman"/>
                <a:cs typeface="Times New Roman"/>
              </a:rPr>
              <a:t>Permitted</a:t>
            </a:r>
            <a:r>
              <a:rPr lang="en-US" sz="1400" spc="219" dirty="0">
                <a:latin typeface="Times New Roman"/>
                <a:cs typeface="Times New Roman"/>
              </a:rPr>
              <a:t> </a:t>
            </a:r>
            <a:r>
              <a:rPr lang="en-US" sz="1400" dirty="0">
                <a:latin typeface="Times New Roman"/>
                <a:cs typeface="Times New Roman"/>
              </a:rPr>
              <a:t>activities</a:t>
            </a:r>
            <a:r>
              <a:rPr lang="en-US" sz="1400" spc="219" dirty="0">
                <a:latin typeface="Times New Roman"/>
                <a:cs typeface="Times New Roman"/>
              </a:rPr>
              <a:t> </a:t>
            </a:r>
            <a:r>
              <a:rPr lang="en-US" sz="1400" dirty="0">
                <a:latin typeface="Times New Roman"/>
                <a:cs typeface="Times New Roman"/>
              </a:rPr>
              <a:t>under</a:t>
            </a:r>
            <a:r>
              <a:rPr lang="en-US" sz="1400" spc="219" dirty="0">
                <a:latin typeface="Times New Roman"/>
                <a:cs typeface="Times New Roman"/>
              </a:rPr>
              <a:t> </a:t>
            </a:r>
            <a:r>
              <a:rPr lang="en-US" sz="1400" dirty="0">
                <a:latin typeface="Times New Roman"/>
                <a:cs typeface="Times New Roman"/>
              </a:rPr>
              <a:t>the</a:t>
            </a:r>
            <a:r>
              <a:rPr lang="en-US" sz="1400" spc="219" dirty="0">
                <a:latin typeface="Times New Roman"/>
                <a:cs typeface="Times New Roman"/>
              </a:rPr>
              <a:t> </a:t>
            </a:r>
            <a:r>
              <a:rPr lang="en-US" sz="1400" spc="-13" dirty="0">
                <a:latin typeface="Times New Roman"/>
                <a:cs typeface="Times New Roman"/>
              </a:rPr>
              <a:t>Aircraft</a:t>
            </a:r>
            <a:r>
              <a:rPr lang="en-US" sz="1400" spc="219" dirty="0">
                <a:latin typeface="Times New Roman"/>
                <a:cs typeface="Times New Roman"/>
              </a:rPr>
              <a:t> </a:t>
            </a:r>
            <a:r>
              <a:rPr lang="en-US" sz="1400" spc="-13" dirty="0">
                <a:latin typeface="Times New Roman"/>
                <a:cs typeface="Times New Roman"/>
              </a:rPr>
              <a:t>Operating </a:t>
            </a:r>
            <a:r>
              <a:rPr lang="en-US" sz="1400" spc="-52" dirty="0">
                <a:latin typeface="Times New Roman"/>
                <a:cs typeface="Times New Roman"/>
              </a:rPr>
              <a:t>Lease</a:t>
            </a:r>
            <a:r>
              <a:rPr lang="en-US" sz="1400" spc="-25" dirty="0">
                <a:latin typeface="Times New Roman"/>
                <a:cs typeface="Times New Roman"/>
              </a:rPr>
              <a:t> </a:t>
            </a:r>
            <a:r>
              <a:rPr lang="en-US" sz="1400" spc="-13" dirty="0">
                <a:latin typeface="Times New Roman"/>
                <a:cs typeface="Times New Roman"/>
              </a:rPr>
              <a:t>Framework</a:t>
            </a:r>
          </a:p>
          <a:p>
            <a:pPr marL="302071" marR="6528" indent="-285750" algn="just">
              <a:lnSpc>
                <a:spcPct val="125000"/>
              </a:lnSpc>
              <a:spcBef>
                <a:spcPts val="129"/>
              </a:spcBef>
              <a:buFont typeface="Arial" panose="020B0604020202020204" pitchFamily="34" charset="0"/>
              <a:buChar char="•"/>
            </a:pPr>
            <a:r>
              <a:rPr lang="en-US" sz="1400" spc="-38" dirty="0">
                <a:latin typeface="Times New Roman"/>
                <a:cs typeface="Times New Roman"/>
              </a:rPr>
              <a:t>Any</a:t>
            </a:r>
            <a:r>
              <a:rPr lang="en-US" sz="1400" spc="103" dirty="0">
                <a:latin typeface="Times New Roman"/>
                <a:cs typeface="Times New Roman"/>
              </a:rPr>
              <a:t> </a:t>
            </a:r>
            <a:r>
              <a:rPr lang="en-US" sz="1400" dirty="0">
                <a:latin typeface="Times New Roman"/>
                <a:cs typeface="Times New Roman"/>
              </a:rPr>
              <a:t>other</a:t>
            </a:r>
            <a:r>
              <a:rPr lang="en-US" sz="1400" spc="109" dirty="0">
                <a:latin typeface="Times New Roman"/>
                <a:cs typeface="Times New Roman"/>
              </a:rPr>
              <a:t> </a:t>
            </a:r>
            <a:r>
              <a:rPr lang="en-US" sz="1400" dirty="0">
                <a:latin typeface="Times New Roman"/>
                <a:cs typeface="Times New Roman"/>
              </a:rPr>
              <a:t>related</a:t>
            </a:r>
            <a:r>
              <a:rPr lang="en-US" sz="1400" spc="109" dirty="0">
                <a:latin typeface="Times New Roman"/>
                <a:cs typeface="Times New Roman"/>
              </a:rPr>
              <a:t> </a:t>
            </a:r>
            <a:r>
              <a:rPr lang="en-US" sz="1400" dirty="0">
                <a:latin typeface="Times New Roman"/>
                <a:cs typeface="Times New Roman"/>
              </a:rPr>
              <a:t>activity</a:t>
            </a:r>
            <a:r>
              <a:rPr lang="en-US" sz="1400" spc="103" dirty="0">
                <a:latin typeface="Times New Roman"/>
                <a:cs typeface="Times New Roman"/>
              </a:rPr>
              <a:t> </a:t>
            </a:r>
            <a:r>
              <a:rPr lang="en-US" sz="1400" dirty="0">
                <a:latin typeface="Times New Roman"/>
                <a:cs typeface="Times New Roman"/>
              </a:rPr>
              <a:t>with</a:t>
            </a:r>
            <a:r>
              <a:rPr lang="en-US" sz="1400" spc="109" dirty="0">
                <a:latin typeface="Times New Roman"/>
                <a:cs typeface="Times New Roman"/>
              </a:rPr>
              <a:t> </a:t>
            </a:r>
            <a:r>
              <a:rPr lang="en-US" sz="1400" dirty="0">
                <a:latin typeface="Times New Roman"/>
                <a:cs typeface="Times New Roman"/>
              </a:rPr>
              <a:t>the</a:t>
            </a:r>
            <a:r>
              <a:rPr lang="en-US" sz="1400" spc="109" dirty="0">
                <a:latin typeface="Times New Roman"/>
                <a:cs typeface="Times New Roman"/>
              </a:rPr>
              <a:t> </a:t>
            </a:r>
            <a:r>
              <a:rPr lang="en-US" sz="1400" dirty="0">
                <a:latin typeface="Times New Roman"/>
                <a:cs typeface="Times New Roman"/>
              </a:rPr>
              <a:t>prior</a:t>
            </a:r>
            <a:r>
              <a:rPr lang="en-US" sz="1400" spc="103" dirty="0">
                <a:latin typeface="Times New Roman"/>
                <a:cs typeface="Times New Roman"/>
              </a:rPr>
              <a:t> </a:t>
            </a:r>
            <a:r>
              <a:rPr lang="en-US" sz="1400" spc="-13" dirty="0">
                <a:latin typeface="Times New Roman"/>
                <a:cs typeface="Times New Roman"/>
              </a:rPr>
              <a:t>approval </a:t>
            </a:r>
            <a:r>
              <a:rPr lang="en-US" sz="1400" spc="-45" dirty="0">
                <a:latin typeface="Times New Roman"/>
                <a:cs typeface="Times New Roman"/>
              </a:rPr>
              <a:t>of</a:t>
            </a:r>
            <a:r>
              <a:rPr lang="en-US" sz="1400" spc="-32" dirty="0">
                <a:latin typeface="Times New Roman"/>
                <a:cs typeface="Times New Roman"/>
              </a:rPr>
              <a:t> </a:t>
            </a:r>
            <a:r>
              <a:rPr lang="en-US" sz="1400" dirty="0">
                <a:latin typeface="Times New Roman"/>
                <a:cs typeface="Times New Roman"/>
              </a:rPr>
              <a:t>the</a:t>
            </a:r>
            <a:r>
              <a:rPr lang="en-US" sz="1400" spc="-25" dirty="0">
                <a:latin typeface="Times New Roman"/>
                <a:cs typeface="Times New Roman"/>
              </a:rPr>
              <a:t> </a:t>
            </a:r>
            <a:r>
              <a:rPr lang="en-US" sz="1400" spc="-13" dirty="0">
                <a:latin typeface="Times New Roman"/>
                <a:cs typeface="Times New Roman"/>
              </a:rPr>
              <a:t>IFSCA</a:t>
            </a:r>
            <a:endParaRPr lang="en-US" sz="1400" dirty="0">
              <a:latin typeface="Times New Roman"/>
              <a:cs typeface="Times New Roman"/>
            </a:endParaRPr>
          </a:p>
        </p:txBody>
      </p:sp>
      <p:sp>
        <p:nvSpPr>
          <p:cNvPr id="4" name="Date Placeholder 3">
            <a:extLst>
              <a:ext uri="{FF2B5EF4-FFF2-40B4-BE49-F238E27FC236}">
                <a16:creationId xmlns:a16="http://schemas.microsoft.com/office/drawing/2014/main" id="{7AA4B81D-7B49-B569-F917-C5B47A452A3D}"/>
              </a:ext>
            </a:extLst>
          </p:cNvPr>
          <p:cNvSpPr>
            <a:spLocks noGrp="1"/>
          </p:cNvSpPr>
          <p:nvPr>
            <p:ph type="dt" sz="half" idx="10"/>
          </p:nvPr>
        </p:nvSpPr>
        <p:spPr/>
        <p:txBody>
          <a:bodyPr/>
          <a:lstStyle/>
          <a:p>
            <a:pPr>
              <a:defRPr/>
            </a:pPr>
            <a:r>
              <a:rPr lang="en-US" dirty="0">
                <a:solidFill>
                  <a:srgbClr val="000000"/>
                </a:solidFill>
              </a:rPr>
              <a:t>01-03-2025</a:t>
            </a:r>
          </a:p>
        </p:txBody>
      </p:sp>
      <p:sp>
        <p:nvSpPr>
          <p:cNvPr id="5" name="Footer Placeholder 4">
            <a:extLst>
              <a:ext uri="{FF2B5EF4-FFF2-40B4-BE49-F238E27FC236}">
                <a16:creationId xmlns:a16="http://schemas.microsoft.com/office/drawing/2014/main" id="{DEB6BF68-2646-4DFE-F573-0466158BF1E1}"/>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6" name="Slide Number Placeholder 5">
            <a:extLst>
              <a:ext uri="{FF2B5EF4-FFF2-40B4-BE49-F238E27FC236}">
                <a16:creationId xmlns:a16="http://schemas.microsoft.com/office/drawing/2014/main" id="{7B12EB0D-4CB2-7C4C-7D94-E4D9B0D725D3}"/>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71</a:t>
            </a:fld>
            <a:endParaRPr lang="en-US" altLang="en-US" dirty="0">
              <a:solidFill>
                <a:srgbClr val="000000"/>
              </a:solidFill>
            </a:endParaRPr>
          </a:p>
        </p:txBody>
      </p:sp>
    </p:spTree>
    <p:extLst>
      <p:ext uri="{BB962C8B-B14F-4D97-AF65-F5344CB8AC3E}">
        <p14:creationId xmlns:p14="http://schemas.microsoft.com/office/powerpoint/2010/main" val="9913132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1E6DE-C815-7914-E9D9-2A3F247F72A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34D489C3-0AD7-010A-4B2D-13E22DD302F8}"/>
              </a:ext>
            </a:extLst>
          </p:cNvPr>
          <p:cNvSpPr txBox="1"/>
          <p:nvPr/>
        </p:nvSpPr>
        <p:spPr>
          <a:xfrm>
            <a:off x="827540" y="418338"/>
            <a:ext cx="3919368" cy="397864"/>
          </a:xfrm>
          <a:prstGeom prst="rect">
            <a:avLst/>
          </a:prstGeom>
        </p:spPr>
        <p:txBody>
          <a:bodyPr vert="horz" wrap="square" lIns="0" tIns="22033" rIns="0" bIns="0" rtlCol="0">
            <a:spAutoFit/>
          </a:bodyPr>
          <a:lstStyle/>
          <a:p>
            <a:pPr marL="16321">
              <a:spcBef>
                <a:spcPts val="173"/>
              </a:spcBef>
            </a:pPr>
            <a:r>
              <a:rPr sz="2441" b="1" spc="-58" dirty="0">
                <a:solidFill>
                  <a:srgbClr val="113475"/>
                </a:solidFill>
                <a:latin typeface="Times New Roman"/>
                <a:cs typeface="Times New Roman"/>
              </a:rPr>
              <a:t>Aircraft</a:t>
            </a:r>
            <a:r>
              <a:rPr sz="2441" b="1" spc="-77" dirty="0">
                <a:solidFill>
                  <a:srgbClr val="113475"/>
                </a:solidFill>
                <a:latin typeface="Times New Roman"/>
                <a:cs typeface="Times New Roman"/>
              </a:rPr>
              <a:t> </a:t>
            </a:r>
            <a:r>
              <a:rPr sz="2441" b="1" spc="-13" dirty="0">
                <a:solidFill>
                  <a:srgbClr val="113475"/>
                </a:solidFill>
                <a:latin typeface="Times New Roman"/>
                <a:cs typeface="Times New Roman"/>
              </a:rPr>
              <a:t>Leasing</a:t>
            </a:r>
            <a:r>
              <a:rPr sz="2441" b="1" spc="-77"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77"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77" dirty="0">
                <a:solidFill>
                  <a:srgbClr val="113475"/>
                </a:solidFill>
                <a:latin typeface="Times New Roman"/>
                <a:cs typeface="Times New Roman"/>
              </a:rPr>
              <a:t> </a:t>
            </a:r>
            <a:r>
              <a:rPr sz="2441" b="1" spc="-96" dirty="0">
                <a:solidFill>
                  <a:srgbClr val="113475"/>
                </a:solidFill>
                <a:latin typeface="Times New Roman"/>
                <a:cs typeface="Times New Roman"/>
              </a:rPr>
              <a:t>IFSC</a:t>
            </a:r>
            <a:endParaRPr sz="2441" dirty="0">
              <a:latin typeface="Times New Roman"/>
              <a:cs typeface="Times New Roman"/>
            </a:endParaRPr>
          </a:p>
        </p:txBody>
      </p:sp>
      <p:sp>
        <p:nvSpPr>
          <p:cNvPr id="16" name="object 16">
            <a:extLst>
              <a:ext uri="{FF2B5EF4-FFF2-40B4-BE49-F238E27FC236}">
                <a16:creationId xmlns:a16="http://schemas.microsoft.com/office/drawing/2014/main" id="{C346F613-2C5A-B782-2FE6-6395C9ADFD0A}"/>
              </a:ext>
            </a:extLst>
          </p:cNvPr>
          <p:cNvSpPr txBox="1"/>
          <p:nvPr/>
        </p:nvSpPr>
        <p:spPr>
          <a:xfrm>
            <a:off x="975681" y="2133211"/>
            <a:ext cx="4622686" cy="1539333"/>
          </a:xfrm>
          <a:prstGeom prst="rect">
            <a:avLst/>
          </a:prstGeom>
        </p:spPr>
        <p:txBody>
          <a:bodyPr vert="horz" wrap="square" lIns="0" tIns="16321" rIns="0" bIns="0" rtlCol="0">
            <a:spAutoFit/>
          </a:bodyPr>
          <a:lstStyle/>
          <a:p>
            <a:pPr marL="302071" marR="6528" indent="-285750" algn="just">
              <a:lnSpc>
                <a:spcPct val="125000"/>
              </a:lnSpc>
              <a:spcBef>
                <a:spcPts val="129"/>
              </a:spcBef>
              <a:buFont typeface="Arial" panose="020B0604020202020204" pitchFamily="34" charset="0"/>
              <a:buChar char="•"/>
            </a:pPr>
            <a:r>
              <a:rPr sz="1600" spc="-206" dirty="0">
                <a:latin typeface="Times New Roman"/>
                <a:cs typeface="Times New Roman"/>
              </a:rPr>
              <a:t>A</a:t>
            </a:r>
            <a:r>
              <a:rPr sz="1600" spc="123" dirty="0">
                <a:latin typeface="Times New Roman"/>
                <a:cs typeface="Times New Roman"/>
              </a:rPr>
              <a:t> </a:t>
            </a:r>
            <a:r>
              <a:rPr sz="1600" spc="13" dirty="0">
                <a:latin typeface="Times New Roman"/>
                <a:cs typeface="Times New Roman"/>
              </a:rPr>
              <a:t>minimum</a:t>
            </a:r>
            <a:r>
              <a:rPr sz="1600" spc="123" dirty="0">
                <a:latin typeface="Times New Roman"/>
                <a:cs typeface="Times New Roman"/>
              </a:rPr>
              <a:t> </a:t>
            </a:r>
            <a:r>
              <a:rPr sz="1600" spc="6" dirty="0">
                <a:latin typeface="Times New Roman"/>
                <a:cs typeface="Times New Roman"/>
              </a:rPr>
              <a:t>owned</a:t>
            </a:r>
            <a:r>
              <a:rPr sz="1600" spc="123" dirty="0">
                <a:latin typeface="Times New Roman"/>
                <a:cs typeface="Times New Roman"/>
              </a:rPr>
              <a:t> </a:t>
            </a:r>
            <a:r>
              <a:rPr sz="1600" spc="6" dirty="0">
                <a:latin typeface="Times New Roman"/>
                <a:cs typeface="Times New Roman"/>
              </a:rPr>
              <a:t>fund</a:t>
            </a:r>
            <a:r>
              <a:rPr sz="1600" spc="123" dirty="0">
                <a:latin typeface="Times New Roman"/>
                <a:cs typeface="Times New Roman"/>
              </a:rPr>
              <a:t> </a:t>
            </a:r>
            <a:r>
              <a:rPr sz="1600" spc="-38" dirty="0">
                <a:latin typeface="Times New Roman"/>
                <a:cs typeface="Times New Roman"/>
              </a:rPr>
              <a:t>of</a:t>
            </a:r>
            <a:r>
              <a:rPr sz="1600" spc="123" dirty="0">
                <a:latin typeface="Times New Roman"/>
                <a:cs typeface="Times New Roman"/>
              </a:rPr>
              <a:t> </a:t>
            </a:r>
            <a:r>
              <a:rPr sz="1600" spc="-45" dirty="0">
                <a:latin typeface="Times New Roman"/>
                <a:cs typeface="Times New Roman"/>
              </a:rPr>
              <a:t>$</a:t>
            </a:r>
            <a:r>
              <a:rPr sz="1600" spc="123" dirty="0">
                <a:latin typeface="Times New Roman"/>
                <a:cs typeface="Times New Roman"/>
              </a:rPr>
              <a:t> </a:t>
            </a:r>
            <a:r>
              <a:rPr sz="1600" spc="6" dirty="0">
                <a:latin typeface="Times New Roman"/>
                <a:cs typeface="Times New Roman"/>
              </a:rPr>
              <a:t>0.2m</a:t>
            </a:r>
            <a:r>
              <a:rPr sz="1600" spc="123" dirty="0">
                <a:latin typeface="Times New Roman"/>
                <a:cs typeface="Times New Roman"/>
              </a:rPr>
              <a:t> </a:t>
            </a:r>
            <a:r>
              <a:rPr sz="1600" spc="6" dirty="0">
                <a:latin typeface="Times New Roman"/>
                <a:cs typeface="Times New Roman"/>
              </a:rPr>
              <a:t>(as</a:t>
            </a:r>
            <a:r>
              <a:rPr sz="1600" spc="123" dirty="0">
                <a:latin typeface="Times New Roman"/>
                <a:cs typeface="Times New Roman"/>
              </a:rPr>
              <a:t> </a:t>
            </a:r>
            <a:r>
              <a:rPr sz="1600" spc="-6" dirty="0">
                <a:latin typeface="Times New Roman"/>
                <a:cs typeface="Times New Roman"/>
              </a:rPr>
              <a:t>defined</a:t>
            </a:r>
            <a:r>
              <a:rPr sz="1600" spc="13" dirty="0">
                <a:latin typeface="Times New Roman"/>
                <a:cs typeface="Times New Roman"/>
              </a:rPr>
              <a:t> under</a:t>
            </a:r>
            <a:r>
              <a:rPr sz="1600" spc="-83" dirty="0">
                <a:latin typeface="Times New Roman"/>
                <a:cs typeface="Times New Roman"/>
              </a:rPr>
              <a:t> </a:t>
            </a:r>
            <a:r>
              <a:rPr sz="1600" spc="-115" dirty="0">
                <a:latin typeface="Times New Roman"/>
                <a:cs typeface="Times New Roman"/>
              </a:rPr>
              <a:t>IFSCA</a:t>
            </a:r>
            <a:r>
              <a:rPr sz="1600" spc="-83" dirty="0">
                <a:latin typeface="Times New Roman"/>
                <a:cs typeface="Times New Roman"/>
              </a:rPr>
              <a:t> </a:t>
            </a:r>
            <a:r>
              <a:rPr sz="1600" spc="-13" dirty="0">
                <a:latin typeface="Times New Roman"/>
                <a:cs typeface="Times New Roman"/>
              </a:rPr>
              <a:t>Finance</a:t>
            </a:r>
            <a:r>
              <a:rPr sz="1600" spc="-83" dirty="0">
                <a:latin typeface="Times New Roman"/>
                <a:cs typeface="Times New Roman"/>
              </a:rPr>
              <a:t> </a:t>
            </a:r>
            <a:r>
              <a:rPr sz="1600" spc="-13" dirty="0">
                <a:latin typeface="Times New Roman"/>
                <a:cs typeface="Times New Roman"/>
              </a:rPr>
              <a:t>Company</a:t>
            </a:r>
            <a:r>
              <a:rPr sz="1600" spc="-83" dirty="0">
                <a:latin typeface="Times New Roman"/>
                <a:cs typeface="Times New Roman"/>
              </a:rPr>
              <a:t> </a:t>
            </a:r>
            <a:r>
              <a:rPr sz="1600" spc="-13" dirty="0">
                <a:latin typeface="Times New Roman"/>
                <a:cs typeface="Times New Roman"/>
              </a:rPr>
              <a:t>Regulations)</a:t>
            </a:r>
            <a:r>
              <a:rPr sz="1600" spc="-83" dirty="0">
                <a:latin typeface="Times New Roman"/>
                <a:cs typeface="Times New Roman"/>
              </a:rPr>
              <a:t> </a:t>
            </a:r>
            <a:r>
              <a:rPr sz="1600" spc="-6" dirty="0">
                <a:latin typeface="Times New Roman"/>
                <a:cs typeface="Times New Roman"/>
              </a:rPr>
              <a:t>is</a:t>
            </a:r>
            <a:r>
              <a:rPr sz="1600" spc="-83" dirty="0">
                <a:latin typeface="Times New Roman"/>
                <a:cs typeface="Times New Roman"/>
              </a:rPr>
              <a:t> </a:t>
            </a:r>
            <a:r>
              <a:rPr sz="1600" spc="32" dirty="0">
                <a:latin typeface="Times New Roman"/>
                <a:cs typeface="Times New Roman"/>
              </a:rPr>
              <a:t>to</a:t>
            </a:r>
            <a:r>
              <a:rPr sz="1600" spc="-6" dirty="0">
                <a:latin typeface="Times New Roman"/>
                <a:cs typeface="Times New Roman"/>
              </a:rPr>
              <a:t> be</a:t>
            </a:r>
            <a:r>
              <a:rPr sz="1600" spc="-83" dirty="0">
                <a:latin typeface="Times New Roman"/>
                <a:cs typeface="Times New Roman"/>
              </a:rPr>
              <a:t> </a:t>
            </a:r>
            <a:r>
              <a:rPr sz="1600" spc="13" dirty="0">
                <a:latin typeface="Times New Roman"/>
                <a:cs typeface="Times New Roman"/>
              </a:rPr>
              <a:t>maintained</a:t>
            </a:r>
            <a:r>
              <a:rPr sz="1600" spc="-83" dirty="0">
                <a:latin typeface="Times New Roman"/>
                <a:cs typeface="Times New Roman"/>
              </a:rPr>
              <a:t> </a:t>
            </a:r>
            <a:r>
              <a:rPr sz="1600" spc="32" dirty="0">
                <a:latin typeface="Times New Roman"/>
                <a:cs typeface="Times New Roman"/>
              </a:rPr>
              <a:t>at</a:t>
            </a:r>
            <a:r>
              <a:rPr sz="1600" spc="-83" dirty="0">
                <a:latin typeface="Times New Roman"/>
                <a:cs typeface="Times New Roman"/>
              </a:rPr>
              <a:t> </a:t>
            </a:r>
            <a:r>
              <a:rPr sz="1600" spc="-13" dirty="0">
                <a:latin typeface="Times New Roman"/>
                <a:cs typeface="Times New Roman"/>
              </a:rPr>
              <a:t>all</a:t>
            </a:r>
            <a:r>
              <a:rPr sz="1600" spc="-83" dirty="0">
                <a:latin typeface="Times New Roman"/>
                <a:cs typeface="Times New Roman"/>
              </a:rPr>
              <a:t> </a:t>
            </a:r>
            <a:r>
              <a:rPr sz="1600" spc="6" dirty="0">
                <a:latin typeface="Times New Roman"/>
                <a:cs typeface="Times New Roman"/>
              </a:rPr>
              <a:t>times</a:t>
            </a:r>
            <a:endParaRPr lang="en-IN" sz="1600" spc="6" dirty="0">
              <a:latin typeface="Times New Roman"/>
              <a:cs typeface="Times New Roman"/>
            </a:endParaRPr>
          </a:p>
          <a:p>
            <a:pPr marL="302071" marR="6528" indent="-285750" algn="just">
              <a:lnSpc>
                <a:spcPct val="125000"/>
              </a:lnSpc>
              <a:spcBef>
                <a:spcPts val="129"/>
              </a:spcBef>
              <a:buFont typeface="Arial" panose="020B0604020202020204" pitchFamily="34" charset="0"/>
              <a:buChar char="•"/>
            </a:pPr>
            <a:r>
              <a:rPr lang="en-US" sz="1600" spc="-77" dirty="0">
                <a:latin typeface="Times New Roman"/>
                <a:cs typeface="Times New Roman"/>
              </a:rPr>
              <a:t>IFSCA</a:t>
            </a:r>
            <a:r>
              <a:rPr lang="en-US" sz="1600" spc="238" dirty="0">
                <a:latin typeface="Times New Roman"/>
                <a:cs typeface="Times New Roman"/>
              </a:rPr>
              <a:t> </a:t>
            </a:r>
            <a:r>
              <a:rPr lang="en-US" sz="1600" dirty="0">
                <a:latin typeface="Times New Roman"/>
                <a:cs typeface="Times New Roman"/>
              </a:rPr>
              <a:t>may</a:t>
            </a:r>
            <a:r>
              <a:rPr lang="en-US" sz="1600" spc="244" dirty="0">
                <a:latin typeface="Times New Roman"/>
                <a:cs typeface="Times New Roman"/>
              </a:rPr>
              <a:t> </a:t>
            </a:r>
            <a:r>
              <a:rPr lang="en-US" sz="1600" dirty="0">
                <a:latin typeface="Times New Roman"/>
                <a:cs typeface="Times New Roman"/>
              </a:rPr>
              <a:t>specify</a:t>
            </a:r>
            <a:r>
              <a:rPr lang="en-US" sz="1600" spc="244" dirty="0">
                <a:latin typeface="Times New Roman"/>
                <a:cs typeface="Times New Roman"/>
              </a:rPr>
              <a:t> </a:t>
            </a:r>
            <a:r>
              <a:rPr lang="en-US" sz="1600" dirty="0">
                <a:latin typeface="Times New Roman"/>
                <a:cs typeface="Times New Roman"/>
              </a:rPr>
              <a:t>maintenance</a:t>
            </a:r>
            <a:r>
              <a:rPr lang="en-US" sz="1600" spc="238" dirty="0">
                <a:latin typeface="Times New Roman"/>
                <a:cs typeface="Times New Roman"/>
              </a:rPr>
              <a:t> </a:t>
            </a:r>
            <a:r>
              <a:rPr lang="en-US" sz="1600" dirty="0">
                <a:latin typeface="Times New Roman"/>
                <a:cs typeface="Times New Roman"/>
              </a:rPr>
              <a:t>of</a:t>
            </a:r>
            <a:r>
              <a:rPr lang="en-US" sz="1600" spc="244" dirty="0">
                <a:latin typeface="Times New Roman"/>
                <a:cs typeface="Times New Roman"/>
              </a:rPr>
              <a:t> </a:t>
            </a:r>
            <a:r>
              <a:rPr lang="en-US" sz="1600" spc="-13" dirty="0">
                <a:latin typeface="Times New Roman"/>
                <a:cs typeface="Times New Roman"/>
              </a:rPr>
              <a:t>additional capital,</a:t>
            </a:r>
            <a:r>
              <a:rPr lang="en-US" sz="1600" spc="-38" dirty="0">
                <a:latin typeface="Times New Roman"/>
                <a:cs typeface="Times New Roman"/>
              </a:rPr>
              <a:t> </a:t>
            </a:r>
            <a:r>
              <a:rPr lang="en-US" sz="1600" spc="-45" dirty="0">
                <a:latin typeface="Times New Roman"/>
                <a:cs typeface="Times New Roman"/>
              </a:rPr>
              <a:t>if</a:t>
            </a:r>
            <a:r>
              <a:rPr lang="en-US" sz="1600" spc="-32" dirty="0">
                <a:latin typeface="Times New Roman"/>
                <a:cs typeface="Times New Roman"/>
              </a:rPr>
              <a:t> any</a:t>
            </a:r>
            <a:endParaRPr lang="en-US" sz="1600" dirty="0">
              <a:latin typeface="Times New Roman"/>
              <a:cs typeface="Times New Roman"/>
            </a:endParaRPr>
          </a:p>
        </p:txBody>
      </p:sp>
      <p:sp>
        <p:nvSpPr>
          <p:cNvPr id="19" name="object 19">
            <a:extLst>
              <a:ext uri="{FF2B5EF4-FFF2-40B4-BE49-F238E27FC236}">
                <a16:creationId xmlns:a16="http://schemas.microsoft.com/office/drawing/2014/main" id="{469070D1-6C59-4185-9A52-780F691F6A69}"/>
              </a:ext>
            </a:extLst>
          </p:cNvPr>
          <p:cNvSpPr txBox="1"/>
          <p:nvPr/>
        </p:nvSpPr>
        <p:spPr>
          <a:xfrm>
            <a:off x="1830955" y="1454892"/>
            <a:ext cx="3562140" cy="333042"/>
          </a:xfrm>
          <a:prstGeom prst="rect">
            <a:avLst/>
          </a:prstGeom>
        </p:spPr>
        <p:txBody>
          <a:bodyPr vert="horz" wrap="square" lIns="0" tIns="16321" rIns="0" bIns="0" rtlCol="0">
            <a:spAutoFit/>
          </a:bodyPr>
          <a:lstStyle/>
          <a:p>
            <a:pPr marL="16321">
              <a:spcBef>
                <a:spcPts val="868"/>
              </a:spcBef>
            </a:pPr>
            <a:r>
              <a:rPr sz="2057" b="1" spc="-13" dirty="0">
                <a:solidFill>
                  <a:srgbClr val="EB8B00"/>
                </a:solidFill>
                <a:latin typeface="Times New Roman"/>
                <a:cs typeface="Times New Roman"/>
              </a:rPr>
              <a:t>Minimum</a:t>
            </a:r>
            <a:r>
              <a:rPr sz="2057" b="1" spc="-77" dirty="0">
                <a:solidFill>
                  <a:srgbClr val="EB8B00"/>
                </a:solidFill>
                <a:latin typeface="Times New Roman"/>
                <a:cs typeface="Times New Roman"/>
              </a:rPr>
              <a:t> </a:t>
            </a:r>
            <a:r>
              <a:rPr sz="2057" b="1" spc="-45" dirty="0">
                <a:solidFill>
                  <a:srgbClr val="EB8B00"/>
                </a:solidFill>
                <a:latin typeface="Times New Roman"/>
                <a:cs typeface="Times New Roman"/>
              </a:rPr>
              <a:t>Capital</a:t>
            </a:r>
            <a:r>
              <a:rPr sz="2057" b="1" spc="-77" dirty="0">
                <a:solidFill>
                  <a:srgbClr val="EB8B00"/>
                </a:solidFill>
                <a:latin typeface="Times New Roman"/>
                <a:cs typeface="Times New Roman"/>
              </a:rPr>
              <a:t> </a:t>
            </a:r>
            <a:r>
              <a:rPr sz="2057" b="1" spc="-13" dirty="0">
                <a:solidFill>
                  <a:srgbClr val="EB8B00"/>
                </a:solidFill>
                <a:latin typeface="Times New Roman"/>
                <a:cs typeface="Times New Roman"/>
              </a:rPr>
              <a:t>requirement</a:t>
            </a:r>
            <a:endParaRPr sz="2057" dirty="0">
              <a:latin typeface="Times New Roman"/>
              <a:cs typeface="Times New Roman"/>
            </a:endParaRPr>
          </a:p>
        </p:txBody>
      </p:sp>
      <p:sp>
        <p:nvSpPr>
          <p:cNvPr id="34" name="object 34">
            <a:extLst>
              <a:ext uri="{FF2B5EF4-FFF2-40B4-BE49-F238E27FC236}">
                <a16:creationId xmlns:a16="http://schemas.microsoft.com/office/drawing/2014/main" id="{211CC08E-E17B-1F75-12E4-7C090846E16E}"/>
              </a:ext>
            </a:extLst>
          </p:cNvPr>
          <p:cNvSpPr txBox="1"/>
          <p:nvPr/>
        </p:nvSpPr>
        <p:spPr>
          <a:xfrm>
            <a:off x="6340253" y="2133213"/>
            <a:ext cx="4770181" cy="1539333"/>
          </a:xfrm>
          <a:prstGeom prst="rect">
            <a:avLst/>
          </a:prstGeom>
        </p:spPr>
        <p:txBody>
          <a:bodyPr vert="horz" wrap="square" lIns="0" tIns="16321" rIns="0" bIns="0" rtlCol="0">
            <a:spAutoFit/>
          </a:bodyPr>
          <a:lstStyle/>
          <a:p>
            <a:pPr marL="302071" marR="6528" indent="-285750" algn="just">
              <a:lnSpc>
                <a:spcPct val="125000"/>
              </a:lnSpc>
              <a:spcBef>
                <a:spcPts val="129"/>
              </a:spcBef>
              <a:buFont typeface="Arial" panose="020B0604020202020204" pitchFamily="34" charset="0"/>
              <a:buChar char="•"/>
            </a:pPr>
            <a:r>
              <a:rPr sz="1600" dirty="0">
                <a:latin typeface="Times New Roman"/>
                <a:cs typeface="Times New Roman"/>
              </a:rPr>
              <a:t>A</a:t>
            </a:r>
            <a:r>
              <a:rPr sz="1600" spc="450" dirty="0">
                <a:latin typeface="Times New Roman"/>
                <a:cs typeface="Times New Roman"/>
              </a:rPr>
              <a:t> </a:t>
            </a:r>
            <a:r>
              <a:rPr sz="1600" dirty="0">
                <a:latin typeface="Times New Roman"/>
                <a:cs typeface="Times New Roman"/>
              </a:rPr>
              <a:t>minimum</a:t>
            </a:r>
            <a:r>
              <a:rPr sz="1600" spc="457" dirty="0">
                <a:latin typeface="Times New Roman"/>
                <a:cs typeface="Times New Roman"/>
              </a:rPr>
              <a:t> </a:t>
            </a:r>
            <a:r>
              <a:rPr sz="1600" dirty="0">
                <a:latin typeface="Times New Roman"/>
                <a:cs typeface="Times New Roman"/>
              </a:rPr>
              <a:t>owned</a:t>
            </a:r>
            <a:r>
              <a:rPr sz="1600" spc="457" dirty="0">
                <a:latin typeface="Times New Roman"/>
                <a:cs typeface="Times New Roman"/>
              </a:rPr>
              <a:t> </a:t>
            </a:r>
            <a:r>
              <a:rPr sz="1600" dirty="0">
                <a:latin typeface="Times New Roman"/>
                <a:cs typeface="Times New Roman"/>
              </a:rPr>
              <a:t>fund*</a:t>
            </a:r>
            <a:r>
              <a:rPr sz="1600" spc="450" dirty="0">
                <a:latin typeface="Times New Roman"/>
                <a:cs typeface="Times New Roman"/>
              </a:rPr>
              <a:t> </a:t>
            </a:r>
            <a:r>
              <a:rPr sz="1600" dirty="0">
                <a:latin typeface="Times New Roman"/>
                <a:cs typeface="Times New Roman"/>
              </a:rPr>
              <a:t>of</a:t>
            </a:r>
            <a:r>
              <a:rPr sz="1600" spc="457" dirty="0">
                <a:latin typeface="Times New Roman"/>
                <a:cs typeface="Times New Roman"/>
              </a:rPr>
              <a:t> </a:t>
            </a:r>
            <a:r>
              <a:rPr sz="1600" dirty="0">
                <a:latin typeface="Times New Roman"/>
                <a:cs typeface="Times New Roman"/>
              </a:rPr>
              <a:t>$</a:t>
            </a:r>
            <a:r>
              <a:rPr sz="1600" spc="457" dirty="0">
                <a:latin typeface="Times New Roman"/>
                <a:cs typeface="Times New Roman"/>
              </a:rPr>
              <a:t> </a:t>
            </a:r>
            <a:r>
              <a:rPr sz="1600" dirty="0">
                <a:latin typeface="Times New Roman"/>
                <a:cs typeface="Times New Roman"/>
              </a:rPr>
              <a:t>3m</a:t>
            </a:r>
            <a:r>
              <a:rPr sz="1600" spc="457" dirty="0">
                <a:latin typeface="Times New Roman"/>
                <a:cs typeface="Times New Roman"/>
              </a:rPr>
              <a:t> </a:t>
            </a:r>
            <a:r>
              <a:rPr sz="1600" dirty="0">
                <a:latin typeface="Times New Roman"/>
                <a:cs typeface="Times New Roman"/>
              </a:rPr>
              <a:t>is</a:t>
            </a:r>
            <a:r>
              <a:rPr sz="1600" spc="450" dirty="0">
                <a:latin typeface="Times New Roman"/>
                <a:cs typeface="Times New Roman"/>
              </a:rPr>
              <a:t> </a:t>
            </a:r>
            <a:r>
              <a:rPr sz="1600" dirty="0">
                <a:latin typeface="Times New Roman"/>
                <a:cs typeface="Times New Roman"/>
              </a:rPr>
              <a:t>to</a:t>
            </a:r>
            <a:r>
              <a:rPr sz="1600" spc="457" dirty="0">
                <a:latin typeface="Times New Roman"/>
                <a:cs typeface="Times New Roman"/>
              </a:rPr>
              <a:t> </a:t>
            </a:r>
            <a:r>
              <a:rPr sz="1600" spc="-32" dirty="0">
                <a:latin typeface="Times New Roman"/>
                <a:cs typeface="Times New Roman"/>
              </a:rPr>
              <a:t>be </a:t>
            </a:r>
            <a:r>
              <a:rPr sz="1600" dirty="0">
                <a:latin typeface="Times New Roman"/>
                <a:cs typeface="Times New Roman"/>
              </a:rPr>
              <a:t>maintained</a:t>
            </a:r>
            <a:r>
              <a:rPr sz="1600" spc="206" dirty="0">
                <a:latin typeface="Times New Roman"/>
                <a:cs typeface="Times New Roman"/>
              </a:rPr>
              <a:t> </a:t>
            </a:r>
            <a:r>
              <a:rPr sz="1600" dirty="0">
                <a:latin typeface="Times New Roman"/>
                <a:cs typeface="Times New Roman"/>
              </a:rPr>
              <a:t>at</a:t>
            </a:r>
            <a:r>
              <a:rPr sz="1600" spc="206" dirty="0">
                <a:latin typeface="Times New Roman"/>
                <a:cs typeface="Times New Roman"/>
              </a:rPr>
              <a:t> </a:t>
            </a:r>
            <a:r>
              <a:rPr sz="1600" dirty="0">
                <a:latin typeface="Times New Roman"/>
                <a:cs typeface="Times New Roman"/>
              </a:rPr>
              <a:t>all</a:t>
            </a:r>
            <a:r>
              <a:rPr sz="1600" spc="206" dirty="0">
                <a:latin typeface="Times New Roman"/>
                <a:cs typeface="Times New Roman"/>
              </a:rPr>
              <a:t> </a:t>
            </a:r>
            <a:r>
              <a:rPr sz="1600" dirty="0">
                <a:latin typeface="Times New Roman"/>
                <a:cs typeface="Times New Roman"/>
              </a:rPr>
              <a:t>times</a:t>
            </a:r>
            <a:r>
              <a:rPr sz="1600" spc="206" dirty="0">
                <a:latin typeface="Times New Roman"/>
                <a:cs typeface="Times New Roman"/>
              </a:rPr>
              <a:t> </a:t>
            </a:r>
            <a:r>
              <a:rPr sz="1600" dirty="0">
                <a:latin typeface="Times New Roman"/>
                <a:cs typeface="Times New Roman"/>
              </a:rPr>
              <a:t>by</a:t>
            </a:r>
            <a:r>
              <a:rPr sz="1600" spc="212" dirty="0">
                <a:latin typeface="Times New Roman"/>
                <a:cs typeface="Times New Roman"/>
              </a:rPr>
              <a:t> </a:t>
            </a:r>
            <a:r>
              <a:rPr sz="1600" dirty="0">
                <a:latin typeface="Times New Roman"/>
                <a:cs typeface="Times New Roman"/>
              </a:rPr>
              <a:t>the</a:t>
            </a:r>
            <a:r>
              <a:rPr sz="1600" spc="206" dirty="0">
                <a:latin typeface="Times New Roman"/>
                <a:cs typeface="Times New Roman"/>
              </a:rPr>
              <a:t> </a:t>
            </a:r>
            <a:r>
              <a:rPr sz="1600" dirty="0">
                <a:latin typeface="Times New Roman"/>
                <a:cs typeface="Times New Roman"/>
              </a:rPr>
              <a:t>entity</a:t>
            </a:r>
            <a:r>
              <a:rPr sz="1600" spc="206" dirty="0">
                <a:latin typeface="Times New Roman"/>
                <a:cs typeface="Times New Roman"/>
              </a:rPr>
              <a:t> </a:t>
            </a:r>
            <a:r>
              <a:rPr sz="1600" dirty="0">
                <a:latin typeface="Times New Roman"/>
                <a:cs typeface="Times New Roman"/>
              </a:rPr>
              <a:t>as</a:t>
            </a:r>
            <a:r>
              <a:rPr sz="1600" spc="206" dirty="0">
                <a:latin typeface="Times New Roman"/>
                <a:cs typeface="Times New Roman"/>
              </a:rPr>
              <a:t> </a:t>
            </a:r>
            <a:r>
              <a:rPr sz="1600" dirty="0">
                <a:latin typeface="Times New Roman"/>
                <a:cs typeface="Times New Roman"/>
              </a:rPr>
              <a:t>per</a:t>
            </a:r>
            <a:r>
              <a:rPr sz="1600" spc="212" dirty="0">
                <a:latin typeface="Times New Roman"/>
                <a:cs typeface="Times New Roman"/>
              </a:rPr>
              <a:t> </a:t>
            </a:r>
            <a:r>
              <a:rPr sz="1600" spc="-32" dirty="0">
                <a:latin typeface="Times New Roman"/>
                <a:cs typeface="Times New Roman"/>
              </a:rPr>
              <a:t>the </a:t>
            </a:r>
            <a:r>
              <a:rPr sz="1600" spc="-13" dirty="0">
                <a:latin typeface="Times New Roman"/>
                <a:cs typeface="Times New Roman"/>
              </a:rPr>
              <a:t>Finance</a:t>
            </a:r>
            <a:r>
              <a:rPr sz="1600" spc="-83" dirty="0">
                <a:latin typeface="Times New Roman"/>
                <a:cs typeface="Times New Roman"/>
              </a:rPr>
              <a:t> </a:t>
            </a:r>
            <a:r>
              <a:rPr sz="1600" spc="-13" dirty="0">
                <a:latin typeface="Times New Roman"/>
                <a:cs typeface="Times New Roman"/>
              </a:rPr>
              <a:t>Company</a:t>
            </a:r>
            <a:r>
              <a:rPr sz="1600" spc="-77" dirty="0">
                <a:latin typeface="Times New Roman"/>
                <a:cs typeface="Times New Roman"/>
              </a:rPr>
              <a:t> </a:t>
            </a:r>
            <a:r>
              <a:rPr sz="1600" spc="-13" dirty="0">
                <a:latin typeface="Times New Roman"/>
                <a:cs typeface="Times New Roman"/>
              </a:rPr>
              <a:t>Regulations</a:t>
            </a:r>
            <a:endParaRPr lang="en-IN" sz="1600" spc="-13" dirty="0">
              <a:latin typeface="Times New Roman"/>
              <a:cs typeface="Times New Roman"/>
            </a:endParaRPr>
          </a:p>
          <a:p>
            <a:pPr marL="302071" marR="6528" indent="-285750" algn="just">
              <a:lnSpc>
                <a:spcPct val="125000"/>
              </a:lnSpc>
              <a:spcBef>
                <a:spcPts val="129"/>
              </a:spcBef>
              <a:buFont typeface="Arial" panose="020B0604020202020204" pitchFamily="34" charset="0"/>
              <a:buChar char="•"/>
            </a:pPr>
            <a:r>
              <a:rPr lang="en-US" sz="1600" spc="-64" dirty="0">
                <a:latin typeface="Times New Roman"/>
                <a:cs typeface="Times New Roman"/>
              </a:rPr>
              <a:t>IFSCA</a:t>
            </a:r>
            <a:r>
              <a:rPr lang="en-US" sz="1600" spc="386" dirty="0">
                <a:latin typeface="Times New Roman"/>
                <a:cs typeface="Times New Roman"/>
              </a:rPr>
              <a:t> </a:t>
            </a:r>
            <a:r>
              <a:rPr lang="en-US" sz="1600" dirty="0">
                <a:latin typeface="Times New Roman"/>
                <a:cs typeface="Times New Roman"/>
              </a:rPr>
              <a:t>may</a:t>
            </a:r>
            <a:r>
              <a:rPr lang="en-US" sz="1600" spc="392" dirty="0">
                <a:latin typeface="Times New Roman"/>
                <a:cs typeface="Times New Roman"/>
              </a:rPr>
              <a:t> </a:t>
            </a:r>
            <a:r>
              <a:rPr lang="en-US" sz="1600" dirty="0">
                <a:latin typeface="Times New Roman"/>
                <a:cs typeface="Times New Roman"/>
              </a:rPr>
              <a:t>specify</a:t>
            </a:r>
            <a:r>
              <a:rPr lang="en-US" sz="1600" spc="392" dirty="0">
                <a:latin typeface="Times New Roman"/>
                <a:cs typeface="Times New Roman"/>
              </a:rPr>
              <a:t> </a:t>
            </a:r>
            <a:r>
              <a:rPr lang="en-US" sz="1600" dirty="0">
                <a:latin typeface="Times New Roman"/>
                <a:cs typeface="Times New Roman"/>
              </a:rPr>
              <a:t>maintenance</a:t>
            </a:r>
            <a:r>
              <a:rPr lang="en-US" sz="1600" spc="386" dirty="0">
                <a:latin typeface="Times New Roman"/>
                <a:cs typeface="Times New Roman"/>
              </a:rPr>
              <a:t> </a:t>
            </a:r>
            <a:r>
              <a:rPr lang="en-US" sz="1600" dirty="0">
                <a:latin typeface="Times New Roman"/>
                <a:cs typeface="Times New Roman"/>
              </a:rPr>
              <a:t>of</a:t>
            </a:r>
            <a:r>
              <a:rPr lang="en-US" sz="1600" spc="392" dirty="0">
                <a:latin typeface="Times New Roman"/>
                <a:cs typeface="Times New Roman"/>
              </a:rPr>
              <a:t> </a:t>
            </a:r>
            <a:r>
              <a:rPr lang="en-US" sz="1600" spc="-13" dirty="0">
                <a:latin typeface="Times New Roman"/>
                <a:cs typeface="Times New Roman"/>
              </a:rPr>
              <a:t>additional capital,</a:t>
            </a:r>
            <a:r>
              <a:rPr lang="en-US" sz="1600" spc="-38" dirty="0">
                <a:latin typeface="Times New Roman"/>
                <a:cs typeface="Times New Roman"/>
              </a:rPr>
              <a:t> </a:t>
            </a:r>
            <a:r>
              <a:rPr lang="en-US" sz="1600" spc="-45" dirty="0">
                <a:latin typeface="Times New Roman"/>
                <a:cs typeface="Times New Roman"/>
              </a:rPr>
              <a:t>if</a:t>
            </a:r>
            <a:r>
              <a:rPr lang="en-US" sz="1600" spc="-32" dirty="0">
                <a:latin typeface="Times New Roman"/>
                <a:cs typeface="Times New Roman"/>
              </a:rPr>
              <a:t> any</a:t>
            </a:r>
            <a:endParaRPr lang="en-US" sz="1600" dirty="0">
              <a:latin typeface="Times New Roman"/>
              <a:cs typeface="Times New Roman"/>
            </a:endParaRPr>
          </a:p>
        </p:txBody>
      </p:sp>
      <p:sp>
        <p:nvSpPr>
          <p:cNvPr id="36" name="object 36">
            <a:extLst>
              <a:ext uri="{FF2B5EF4-FFF2-40B4-BE49-F238E27FC236}">
                <a16:creationId xmlns:a16="http://schemas.microsoft.com/office/drawing/2014/main" id="{0F84E8B1-DB61-D784-ECF3-48D2CDBD0206}"/>
              </a:ext>
            </a:extLst>
          </p:cNvPr>
          <p:cNvSpPr txBox="1"/>
          <p:nvPr/>
        </p:nvSpPr>
        <p:spPr>
          <a:xfrm>
            <a:off x="7018259" y="1454892"/>
            <a:ext cx="3562140" cy="333042"/>
          </a:xfrm>
          <a:prstGeom prst="rect">
            <a:avLst/>
          </a:prstGeom>
        </p:spPr>
        <p:txBody>
          <a:bodyPr vert="horz" wrap="square" lIns="0" tIns="16321" rIns="0" bIns="0" rtlCol="0">
            <a:spAutoFit/>
          </a:bodyPr>
          <a:lstStyle/>
          <a:p>
            <a:pPr marL="16321">
              <a:spcBef>
                <a:spcPts val="868"/>
              </a:spcBef>
            </a:pPr>
            <a:r>
              <a:rPr sz="2057" b="1" spc="-13" dirty="0">
                <a:solidFill>
                  <a:srgbClr val="EB8B00"/>
                </a:solidFill>
                <a:latin typeface="Times New Roman"/>
                <a:cs typeface="Times New Roman"/>
              </a:rPr>
              <a:t>Minimum</a:t>
            </a:r>
            <a:r>
              <a:rPr sz="2057" b="1" spc="-77" dirty="0">
                <a:solidFill>
                  <a:srgbClr val="EB8B00"/>
                </a:solidFill>
                <a:latin typeface="Times New Roman"/>
                <a:cs typeface="Times New Roman"/>
              </a:rPr>
              <a:t> </a:t>
            </a:r>
            <a:r>
              <a:rPr sz="2057" b="1" spc="-45" dirty="0">
                <a:solidFill>
                  <a:srgbClr val="EB8B00"/>
                </a:solidFill>
                <a:latin typeface="Times New Roman"/>
                <a:cs typeface="Times New Roman"/>
              </a:rPr>
              <a:t>Capital</a:t>
            </a:r>
            <a:r>
              <a:rPr sz="2057" b="1" spc="-77" dirty="0">
                <a:solidFill>
                  <a:srgbClr val="EB8B00"/>
                </a:solidFill>
                <a:latin typeface="Times New Roman"/>
                <a:cs typeface="Times New Roman"/>
              </a:rPr>
              <a:t> </a:t>
            </a:r>
            <a:r>
              <a:rPr sz="2057" b="1" spc="-13" dirty="0">
                <a:solidFill>
                  <a:srgbClr val="EB8B00"/>
                </a:solidFill>
                <a:latin typeface="Times New Roman"/>
                <a:cs typeface="Times New Roman"/>
              </a:rPr>
              <a:t>requirement</a:t>
            </a:r>
            <a:endParaRPr sz="2057" dirty="0">
              <a:latin typeface="Times New Roman"/>
              <a:cs typeface="Times New Roman"/>
            </a:endParaRPr>
          </a:p>
        </p:txBody>
      </p:sp>
      <p:sp>
        <p:nvSpPr>
          <p:cNvPr id="37" name="object 37">
            <a:extLst>
              <a:ext uri="{FF2B5EF4-FFF2-40B4-BE49-F238E27FC236}">
                <a16:creationId xmlns:a16="http://schemas.microsoft.com/office/drawing/2014/main" id="{50A5AE9D-401E-7D28-967C-1A99A64A1559}"/>
              </a:ext>
            </a:extLst>
          </p:cNvPr>
          <p:cNvSpPr txBox="1"/>
          <p:nvPr/>
        </p:nvSpPr>
        <p:spPr>
          <a:xfrm>
            <a:off x="1030581" y="4273883"/>
            <a:ext cx="10446072" cy="1319338"/>
          </a:xfrm>
          <a:prstGeom prst="rect">
            <a:avLst/>
          </a:prstGeom>
        </p:spPr>
        <p:txBody>
          <a:bodyPr vert="horz" wrap="square" lIns="0" tIns="16321" rIns="0" bIns="0" rtlCol="0">
            <a:spAutoFit/>
          </a:bodyPr>
          <a:lstStyle/>
          <a:p>
            <a:pPr marL="16321" marR="6528">
              <a:lnSpc>
                <a:spcPct val="125000"/>
              </a:lnSpc>
              <a:spcBef>
                <a:spcPts val="129"/>
              </a:spcBef>
            </a:pPr>
            <a:r>
              <a:rPr spc="-13" dirty="0">
                <a:latin typeface="Times New Roman"/>
                <a:cs typeface="Times New Roman"/>
              </a:rPr>
              <a:t>Aircraft</a:t>
            </a:r>
            <a:r>
              <a:rPr spc="96" dirty="0">
                <a:latin typeface="Times New Roman"/>
                <a:cs typeface="Times New Roman"/>
              </a:rPr>
              <a:t> </a:t>
            </a:r>
            <a:r>
              <a:rPr dirty="0">
                <a:latin typeface="Times New Roman"/>
                <a:cs typeface="Times New Roman"/>
              </a:rPr>
              <a:t>finance</a:t>
            </a:r>
            <a:r>
              <a:rPr spc="103" dirty="0">
                <a:latin typeface="Times New Roman"/>
                <a:cs typeface="Times New Roman"/>
              </a:rPr>
              <a:t> </a:t>
            </a:r>
            <a:r>
              <a:rPr dirty="0">
                <a:latin typeface="Times New Roman"/>
                <a:cs typeface="Times New Roman"/>
              </a:rPr>
              <a:t>leasing</a:t>
            </a:r>
            <a:r>
              <a:rPr spc="103" dirty="0">
                <a:latin typeface="Times New Roman"/>
                <a:cs typeface="Times New Roman"/>
              </a:rPr>
              <a:t> </a:t>
            </a:r>
            <a:r>
              <a:rPr dirty="0">
                <a:latin typeface="Times New Roman"/>
                <a:cs typeface="Times New Roman"/>
              </a:rPr>
              <a:t>activities</a:t>
            </a:r>
            <a:r>
              <a:rPr spc="96" dirty="0">
                <a:latin typeface="Times New Roman"/>
                <a:cs typeface="Times New Roman"/>
              </a:rPr>
              <a:t> </a:t>
            </a:r>
            <a:r>
              <a:rPr dirty="0">
                <a:latin typeface="Times New Roman"/>
                <a:cs typeface="Times New Roman"/>
              </a:rPr>
              <a:t>is</a:t>
            </a:r>
            <a:r>
              <a:rPr spc="103" dirty="0">
                <a:latin typeface="Times New Roman"/>
                <a:cs typeface="Times New Roman"/>
              </a:rPr>
              <a:t> </a:t>
            </a:r>
            <a:r>
              <a:rPr dirty="0">
                <a:latin typeface="Times New Roman"/>
                <a:cs typeface="Times New Roman"/>
              </a:rPr>
              <a:t>applicable</a:t>
            </a:r>
            <a:r>
              <a:rPr spc="103" dirty="0">
                <a:latin typeface="Times New Roman"/>
                <a:cs typeface="Times New Roman"/>
              </a:rPr>
              <a:t> </a:t>
            </a:r>
            <a:r>
              <a:rPr dirty="0">
                <a:latin typeface="Times New Roman"/>
                <a:cs typeface="Times New Roman"/>
              </a:rPr>
              <a:t>to</a:t>
            </a:r>
            <a:r>
              <a:rPr spc="103" dirty="0">
                <a:latin typeface="Times New Roman"/>
                <a:cs typeface="Times New Roman"/>
              </a:rPr>
              <a:t> </a:t>
            </a:r>
            <a:r>
              <a:rPr dirty="0">
                <a:latin typeface="Times New Roman"/>
                <a:cs typeface="Times New Roman"/>
              </a:rPr>
              <a:t>all</a:t>
            </a:r>
            <a:r>
              <a:rPr spc="96" dirty="0">
                <a:latin typeface="Times New Roman"/>
                <a:cs typeface="Times New Roman"/>
              </a:rPr>
              <a:t> </a:t>
            </a:r>
            <a:r>
              <a:rPr dirty="0">
                <a:latin typeface="Times New Roman"/>
                <a:cs typeface="Times New Roman"/>
              </a:rPr>
              <a:t>for</a:t>
            </a:r>
            <a:r>
              <a:rPr spc="103" dirty="0">
                <a:latin typeface="Times New Roman"/>
                <a:cs typeface="Times New Roman"/>
              </a:rPr>
              <a:t> </a:t>
            </a:r>
            <a:r>
              <a:rPr dirty="0">
                <a:latin typeface="Times New Roman"/>
                <a:cs typeface="Times New Roman"/>
              </a:rPr>
              <a:t>undertaking</a:t>
            </a:r>
            <a:r>
              <a:rPr spc="103" dirty="0">
                <a:latin typeface="Times New Roman"/>
                <a:cs typeface="Times New Roman"/>
              </a:rPr>
              <a:t> </a:t>
            </a:r>
            <a:r>
              <a:rPr dirty="0">
                <a:latin typeface="Times New Roman"/>
                <a:cs typeface="Times New Roman"/>
              </a:rPr>
              <a:t>permissible</a:t>
            </a:r>
            <a:r>
              <a:rPr spc="96" dirty="0">
                <a:latin typeface="Times New Roman"/>
                <a:cs typeface="Times New Roman"/>
              </a:rPr>
              <a:t> </a:t>
            </a:r>
            <a:r>
              <a:rPr dirty="0">
                <a:latin typeface="Times New Roman"/>
                <a:cs typeface="Times New Roman"/>
              </a:rPr>
              <a:t>core</a:t>
            </a:r>
            <a:r>
              <a:rPr spc="103" dirty="0">
                <a:latin typeface="Times New Roman"/>
                <a:cs typeface="Times New Roman"/>
              </a:rPr>
              <a:t> </a:t>
            </a:r>
            <a:r>
              <a:rPr dirty="0">
                <a:latin typeface="Times New Roman"/>
                <a:cs typeface="Times New Roman"/>
              </a:rPr>
              <a:t>activities</a:t>
            </a:r>
            <a:r>
              <a:rPr spc="103" dirty="0">
                <a:latin typeface="Times New Roman"/>
                <a:cs typeface="Times New Roman"/>
              </a:rPr>
              <a:t> </a:t>
            </a:r>
            <a:r>
              <a:rPr dirty="0">
                <a:latin typeface="Times New Roman"/>
                <a:cs typeface="Times New Roman"/>
              </a:rPr>
              <a:t>prescribed</a:t>
            </a:r>
            <a:r>
              <a:rPr spc="103" dirty="0">
                <a:latin typeface="Times New Roman"/>
                <a:cs typeface="Times New Roman"/>
              </a:rPr>
              <a:t> </a:t>
            </a:r>
            <a:r>
              <a:rPr dirty="0">
                <a:latin typeface="Times New Roman"/>
                <a:cs typeface="Times New Roman"/>
              </a:rPr>
              <a:t>under</a:t>
            </a:r>
            <a:r>
              <a:rPr spc="96" dirty="0">
                <a:latin typeface="Times New Roman"/>
                <a:cs typeface="Times New Roman"/>
              </a:rPr>
              <a:t> </a:t>
            </a:r>
            <a:r>
              <a:rPr spc="-32" dirty="0">
                <a:latin typeface="Times New Roman"/>
                <a:cs typeface="Times New Roman"/>
              </a:rPr>
              <a:t>the </a:t>
            </a:r>
            <a:r>
              <a:rPr spc="-123" dirty="0">
                <a:latin typeface="Times New Roman"/>
                <a:cs typeface="Times New Roman"/>
              </a:rPr>
              <a:t>IFSCA</a:t>
            </a:r>
            <a:r>
              <a:rPr spc="-64" dirty="0">
                <a:latin typeface="Times New Roman"/>
                <a:cs typeface="Times New Roman"/>
              </a:rPr>
              <a:t> </a:t>
            </a:r>
            <a:r>
              <a:rPr spc="-13" dirty="0">
                <a:latin typeface="Times New Roman"/>
                <a:cs typeface="Times New Roman"/>
              </a:rPr>
              <a:t>Finance</a:t>
            </a:r>
            <a:r>
              <a:rPr spc="-58" dirty="0">
                <a:latin typeface="Times New Roman"/>
                <a:cs typeface="Times New Roman"/>
              </a:rPr>
              <a:t> </a:t>
            </a:r>
            <a:r>
              <a:rPr spc="-13" dirty="0">
                <a:latin typeface="Times New Roman"/>
                <a:cs typeface="Times New Roman"/>
              </a:rPr>
              <a:t>Company</a:t>
            </a:r>
            <a:r>
              <a:rPr spc="-58" dirty="0">
                <a:latin typeface="Times New Roman"/>
                <a:cs typeface="Times New Roman"/>
              </a:rPr>
              <a:t> </a:t>
            </a:r>
            <a:r>
              <a:rPr spc="-13" dirty="0">
                <a:latin typeface="Times New Roman"/>
                <a:cs typeface="Times New Roman"/>
              </a:rPr>
              <a:t>regulations</a:t>
            </a:r>
            <a:endParaRPr dirty="0">
              <a:latin typeface="Times New Roman"/>
              <a:cs typeface="Times New Roman"/>
            </a:endParaRPr>
          </a:p>
          <a:p>
            <a:pPr marL="34276" marR="173009">
              <a:lnSpc>
                <a:spcPct val="125000"/>
              </a:lnSpc>
              <a:spcBef>
                <a:spcPts val="219"/>
              </a:spcBef>
            </a:pPr>
            <a:endParaRPr lang="en-IN" sz="1000" i="1" spc="-13" dirty="0">
              <a:latin typeface="Times New Roman"/>
              <a:cs typeface="Times New Roman"/>
            </a:endParaRPr>
          </a:p>
          <a:p>
            <a:pPr marL="34276" marR="173009">
              <a:lnSpc>
                <a:spcPct val="125000"/>
              </a:lnSpc>
              <a:spcBef>
                <a:spcPts val="219"/>
              </a:spcBef>
            </a:pPr>
            <a:r>
              <a:rPr sz="1000" i="1" spc="-13" dirty="0">
                <a:latin typeface="Times New Roman"/>
                <a:cs typeface="Times New Roman"/>
              </a:rPr>
              <a:t>*Minimum</a:t>
            </a:r>
            <a:r>
              <a:rPr sz="1000" i="1" spc="6" dirty="0">
                <a:latin typeface="Times New Roman"/>
                <a:cs typeface="Times New Roman"/>
              </a:rPr>
              <a:t> </a:t>
            </a:r>
            <a:r>
              <a:rPr sz="1000" i="1" spc="-32" dirty="0">
                <a:latin typeface="Times New Roman"/>
                <a:cs typeface="Times New Roman"/>
              </a:rPr>
              <a:t>owned</a:t>
            </a:r>
            <a:r>
              <a:rPr sz="1000" i="1" spc="6" dirty="0">
                <a:latin typeface="Times New Roman"/>
                <a:cs typeface="Times New Roman"/>
              </a:rPr>
              <a:t> </a:t>
            </a:r>
            <a:r>
              <a:rPr sz="1000" i="1" spc="-13" dirty="0">
                <a:latin typeface="Times New Roman"/>
                <a:cs typeface="Times New Roman"/>
              </a:rPr>
              <a:t>fund</a:t>
            </a:r>
            <a:r>
              <a:rPr sz="1000" i="1" spc="6" dirty="0">
                <a:latin typeface="Times New Roman"/>
                <a:cs typeface="Times New Roman"/>
              </a:rPr>
              <a:t> </a:t>
            </a:r>
            <a:r>
              <a:rPr sz="1000" i="1" spc="-32" dirty="0">
                <a:latin typeface="Times New Roman"/>
                <a:cs typeface="Times New Roman"/>
              </a:rPr>
              <a:t>shall</a:t>
            </a:r>
            <a:r>
              <a:rPr sz="1000" i="1" spc="6" dirty="0">
                <a:latin typeface="Times New Roman"/>
                <a:cs typeface="Times New Roman"/>
              </a:rPr>
              <a:t> </a:t>
            </a:r>
            <a:r>
              <a:rPr sz="1000" i="1" spc="-25" dirty="0">
                <a:latin typeface="Times New Roman"/>
                <a:cs typeface="Times New Roman"/>
              </a:rPr>
              <a:t>mean</a:t>
            </a:r>
            <a:r>
              <a:rPr sz="1000" i="1" spc="6" dirty="0">
                <a:latin typeface="Times New Roman"/>
                <a:cs typeface="Times New Roman"/>
              </a:rPr>
              <a:t> </a:t>
            </a:r>
            <a:r>
              <a:rPr sz="1000" i="1" spc="-13" dirty="0">
                <a:latin typeface="Times New Roman"/>
                <a:cs typeface="Times New Roman"/>
              </a:rPr>
              <a:t>the</a:t>
            </a:r>
            <a:r>
              <a:rPr sz="1000" i="1" spc="6" dirty="0">
                <a:latin typeface="Times New Roman"/>
                <a:cs typeface="Times New Roman"/>
              </a:rPr>
              <a:t> </a:t>
            </a:r>
            <a:r>
              <a:rPr sz="1000" i="1" spc="-25" dirty="0">
                <a:latin typeface="Times New Roman"/>
                <a:cs typeface="Times New Roman"/>
              </a:rPr>
              <a:t>paid-up-</a:t>
            </a:r>
            <a:r>
              <a:rPr sz="1000" i="1" spc="-13" dirty="0">
                <a:latin typeface="Times New Roman"/>
                <a:cs typeface="Times New Roman"/>
              </a:rPr>
              <a:t>capital</a:t>
            </a:r>
            <a:r>
              <a:rPr sz="1000" i="1" spc="6" dirty="0">
                <a:latin typeface="Times New Roman"/>
                <a:cs typeface="Times New Roman"/>
              </a:rPr>
              <a:t> </a:t>
            </a:r>
            <a:r>
              <a:rPr sz="1000" i="1" spc="-13" dirty="0">
                <a:latin typeface="Times New Roman"/>
                <a:cs typeface="Times New Roman"/>
              </a:rPr>
              <a:t>and</a:t>
            </a:r>
            <a:r>
              <a:rPr sz="1000" i="1" spc="6" dirty="0">
                <a:latin typeface="Times New Roman"/>
                <a:cs typeface="Times New Roman"/>
              </a:rPr>
              <a:t> </a:t>
            </a:r>
            <a:r>
              <a:rPr sz="1000" i="1" spc="-38" dirty="0">
                <a:latin typeface="Times New Roman"/>
                <a:cs typeface="Times New Roman"/>
              </a:rPr>
              <a:t>free</a:t>
            </a:r>
            <a:r>
              <a:rPr sz="1000" i="1" spc="6" dirty="0">
                <a:latin typeface="Times New Roman"/>
                <a:cs typeface="Times New Roman"/>
              </a:rPr>
              <a:t> </a:t>
            </a:r>
            <a:r>
              <a:rPr sz="1000" i="1" spc="-52" dirty="0">
                <a:latin typeface="Times New Roman"/>
                <a:cs typeface="Times New Roman"/>
              </a:rPr>
              <a:t>reserves</a:t>
            </a:r>
            <a:r>
              <a:rPr sz="1000" i="1" spc="6" dirty="0">
                <a:latin typeface="Times New Roman"/>
                <a:cs typeface="Times New Roman"/>
              </a:rPr>
              <a:t> </a:t>
            </a:r>
            <a:r>
              <a:rPr sz="1000" i="1" spc="-38" dirty="0">
                <a:latin typeface="Times New Roman"/>
                <a:cs typeface="Times New Roman"/>
              </a:rPr>
              <a:t>balance</a:t>
            </a:r>
            <a:r>
              <a:rPr sz="1000" i="1" spc="13" dirty="0">
                <a:latin typeface="Times New Roman"/>
                <a:cs typeface="Times New Roman"/>
              </a:rPr>
              <a:t> </a:t>
            </a:r>
            <a:r>
              <a:rPr sz="1000" i="1" dirty="0">
                <a:latin typeface="Times New Roman"/>
                <a:cs typeface="Times New Roman"/>
              </a:rPr>
              <a:t>in</a:t>
            </a:r>
            <a:r>
              <a:rPr sz="1000" i="1" spc="6" dirty="0">
                <a:latin typeface="Times New Roman"/>
                <a:cs typeface="Times New Roman"/>
              </a:rPr>
              <a:t> </a:t>
            </a:r>
            <a:r>
              <a:rPr sz="1000" i="1" spc="-45" dirty="0">
                <a:latin typeface="Times New Roman"/>
                <a:cs typeface="Times New Roman"/>
              </a:rPr>
              <a:t>share</a:t>
            </a:r>
            <a:r>
              <a:rPr sz="1000" i="1" spc="6" dirty="0">
                <a:latin typeface="Times New Roman"/>
                <a:cs typeface="Times New Roman"/>
              </a:rPr>
              <a:t> </a:t>
            </a:r>
            <a:r>
              <a:rPr sz="1000" i="1" spc="-25" dirty="0">
                <a:latin typeface="Times New Roman"/>
                <a:cs typeface="Times New Roman"/>
              </a:rPr>
              <a:t>premium</a:t>
            </a:r>
            <a:r>
              <a:rPr sz="1000" i="1" spc="6" dirty="0">
                <a:latin typeface="Times New Roman"/>
                <a:cs typeface="Times New Roman"/>
              </a:rPr>
              <a:t> </a:t>
            </a:r>
            <a:r>
              <a:rPr sz="1000" i="1" spc="-32" dirty="0">
                <a:latin typeface="Times New Roman"/>
                <a:cs typeface="Times New Roman"/>
              </a:rPr>
              <a:t>account</a:t>
            </a:r>
            <a:r>
              <a:rPr sz="1000" i="1" spc="6" dirty="0">
                <a:latin typeface="Times New Roman"/>
                <a:cs typeface="Times New Roman"/>
              </a:rPr>
              <a:t> </a:t>
            </a:r>
            <a:r>
              <a:rPr sz="1000" i="1" spc="-13" dirty="0">
                <a:latin typeface="Times New Roman"/>
                <a:cs typeface="Times New Roman"/>
              </a:rPr>
              <a:t>and</a:t>
            </a:r>
            <a:r>
              <a:rPr sz="1000" i="1" spc="6" dirty="0">
                <a:latin typeface="Times New Roman"/>
                <a:cs typeface="Times New Roman"/>
              </a:rPr>
              <a:t> </a:t>
            </a:r>
            <a:r>
              <a:rPr sz="1000" i="1" spc="-25" dirty="0">
                <a:latin typeface="Times New Roman"/>
                <a:cs typeface="Times New Roman"/>
              </a:rPr>
              <a:t>capital</a:t>
            </a:r>
            <a:r>
              <a:rPr sz="1000" i="1" spc="6" dirty="0">
                <a:latin typeface="Times New Roman"/>
                <a:cs typeface="Times New Roman"/>
              </a:rPr>
              <a:t> </a:t>
            </a:r>
            <a:r>
              <a:rPr sz="1000" i="1" spc="-52" dirty="0">
                <a:latin typeface="Times New Roman"/>
                <a:cs typeface="Times New Roman"/>
              </a:rPr>
              <a:t>reserves</a:t>
            </a:r>
            <a:r>
              <a:rPr sz="1000" i="1" spc="6" dirty="0">
                <a:latin typeface="Times New Roman"/>
                <a:cs typeface="Times New Roman"/>
              </a:rPr>
              <a:t> </a:t>
            </a:r>
            <a:r>
              <a:rPr sz="1000" i="1" spc="-32" dirty="0">
                <a:latin typeface="Times New Roman"/>
                <a:cs typeface="Times New Roman"/>
              </a:rPr>
              <a:t>representing</a:t>
            </a:r>
            <a:r>
              <a:rPr sz="1000" i="1" spc="6" dirty="0">
                <a:latin typeface="Times New Roman"/>
                <a:cs typeface="Times New Roman"/>
              </a:rPr>
              <a:t> </a:t>
            </a:r>
            <a:r>
              <a:rPr sz="1000" i="1" spc="-38" dirty="0">
                <a:latin typeface="Times New Roman"/>
                <a:cs typeface="Times New Roman"/>
              </a:rPr>
              <a:t>surplus</a:t>
            </a:r>
            <a:r>
              <a:rPr sz="1000" i="1" spc="6" dirty="0">
                <a:latin typeface="Times New Roman"/>
                <a:cs typeface="Times New Roman"/>
              </a:rPr>
              <a:t> </a:t>
            </a:r>
            <a:r>
              <a:rPr sz="1000" i="1" spc="-32" dirty="0">
                <a:latin typeface="Times New Roman"/>
                <a:cs typeface="Times New Roman"/>
              </a:rPr>
              <a:t>arising</a:t>
            </a:r>
            <a:r>
              <a:rPr sz="1000" i="1" spc="13" dirty="0">
                <a:latin typeface="Times New Roman"/>
                <a:cs typeface="Times New Roman"/>
              </a:rPr>
              <a:t> </a:t>
            </a:r>
            <a:r>
              <a:rPr sz="1000" i="1" spc="-13" dirty="0">
                <a:latin typeface="Times New Roman"/>
                <a:cs typeface="Times New Roman"/>
              </a:rPr>
              <a:t>out</a:t>
            </a:r>
            <a:r>
              <a:rPr sz="1000" i="1" spc="6" dirty="0">
                <a:latin typeface="Times New Roman"/>
                <a:cs typeface="Times New Roman"/>
              </a:rPr>
              <a:t> </a:t>
            </a:r>
            <a:r>
              <a:rPr sz="1000" i="1" spc="-45" dirty="0">
                <a:latin typeface="Times New Roman"/>
                <a:cs typeface="Times New Roman"/>
              </a:rPr>
              <a:t>of</a:t>
            </a:r>
            <a:r>
              <a:rPr sz="1000" i="1" spc="6" dirty="0">
                <a:latin typeface="Times New Roman"/>
                <a:cs typeface="Times New Roman"/>
              </a:rPr>
              <a:t> </a:t>
            </a:r>
            <a:r>
              <a:rPr sz="1000" i="1" spc="-45" dirty="0">
                <a:latin typeface="Times New Roman"/>
                <a:cs typeface="Times New Roman"/>
              </a:rPr>
              <a:t>sale</a:t>
            </a:r>
            <a:r>
              <a:rPr sz="1000" i="1" spc="6" dirty="0">
                <a:latin typeface="Times New Roman"/>
                <a:cs typeface="Times New Roman"/>
              </a:rPr>
              <a:t> </a:t>
            </a:r>
            <a:r>
              <a:rPr sz="1000" i="1" spc="-52" dirty="0">
                <a:latin typeface="Times New Roman"/>
                <a:cs typeface="Times New Roman"/>
              </a:rPr>
              <a:t>proceeds</a:t>
            </a:r>
            <a:r>
              <a:rPr sz="1000" i="1" spc="6" dirty="0">
                <a:latin typeface="Times New Roman"/>
                <a:cs typeface="Times New Roman"/>
              </a:rPr>
              <a:t> </a:t>
            </a:r>
            <a:r>
              <a:rPr sz="1000" i="1" spc="-45" dirty="0">
                <a:latin typeface="Times New Roman"/>
                <a:cs typeface="Times New Roman"/>
              </a:rPr>
              <a:t>of</a:t>
            </a:r>
            <a:r>
              <a:rPr sz="1000" i="1" spc="6" dirty="0">
                <a:latin typeface="Times New Roman"/>
                <a:cs typeface="Times New Roman"/>
              </a:rPr>
              <a:t> </a:t>
            </a:r>
            <a:r>
              <a:rPr sz="1000" i="1" spc="-38" dirty="0">
                <a:latin typeface="Times New Roman"/>
                <a:cs typeface="Times New Roman"/>
              </a:rPr>
              <a:t>asset,</a:t>
            </a:r>
            <a:r>
              <a:rPr sz="1000" i="1" spc="6" dirty="0">
                <a:latin typeface="Times New Roman"/>
                <a:cs typeface="Times New Roman"/>
              </a:rPr>
              <a:t> </a:t>
            </a:r>
            <a:r>
              <a:rPr sz="1000" i="1" spc="-32" dirty="0">
                <a:latin typeface="Times New Roman"/>
                <a:cs typeface="Times New Roman"/>
              </a:rPr>
              <a:t>excluding</a:t>
            </a:r>
            <a:r>
              <a:rPr sz="1000" i="1" spc="6" dirty="0">
                <a:latin typeface="Times New Roman"/>
                <a:cs typeface="Times New Roman"/>
              </a:rPr>
              <a:t> </a:t>
            </a:r>
            <a:r>
              <a:rPr sz="1000" i="1" spc="-52" dirty="0">
                <a:latin typeface="Times New Roman"/>
                <a:cs typeface="Times New Roman"/>
              </a:rPr>
              <a:t>reserves</a:t>
            </a:r>
            <a:r>
              <a:rPr sz="1000" i="1" spc="6" dirty="0">
                <a:latin typeface="Times New Roman"/>
                <a:cs typeface="Times New Roman"/>
              </a:rPr>
              <a:t> </a:t>
            </a:r>
            <a:r>
              <a:rPr sz="1000" i="1" spc="-13" dirty="0">
                <a:latin typeface="Times New Roman"/>
                <a:cs typeface="Times New Roman"/>
              </a:rPr>
              <a:t>created</a:t>
            </a:r>
            <a:r>
              <a:rPr sz="1000" i="1" spc="643" dirty="0">
                <a:latin typeface="Times New Roman"/>
                <a:cs typeface="Times New Roman"/>
              </a:rPr>
              <a:t> </a:t>
            </a:r>
            <a:r>
              <a:rPr sz="1000" i="1" spc="-45" dirty="0">
                <a:latin typeface="Times New Roman"/>
                <a:cs typeface="Times New Roman"/>
              </a:rPr>
              <a:t>by</a:t>
            </a:r>
            <a:r>
              <a:rPr sz="1000" i="1" spc="-13" dirty="0">
                <a:latin typeface="Times New Roman"/>
                <a:cs typeface="Times New Roman"/>
              </a:rPr>
              <a:t> </a:t>
            </a:r>
            <a:r>
              <a:rPr sz="1000" i="1" spc="-19" dirty="0">
                <a:latin typeface="Times New Roman"/>
                <a:cs typeface="Times New Roman"/>
              </a:rPr>
              <a:t>revaluation</a:t>
            </a:r>
            <a:r>
              <a:rPr sz="1000" i="1" spc="-6" dirty="0">
                <a:latin typeface="Times New Roman"/>
                <a:cs typeface="Times New Roman"/>
              </a:rPr>
              <a:t> </a:t>
            </a:r>
            <a:r>
              <a:rPr sz="1000" i="1" spc="-45" dirty="0">
                <a:latin typeface="Times New Roman"/>
                <a:cs typeface="Times New Roman"/>
              </a:rPr>
              <a:t>of</a:t>
            </a:r>
            <a:r>
              <a:rPr sz="1000" i="1" spc="-6" dirty="0">
                <a:latin typeface="Times New Roman"/>
                <a:cs typeface="Times New Roman"/>
              </a:rPr>
              <a:t> </a:t>
            </a:r>
            <a:r>
              <a:rPr sz="1000" i="1" spc="-13" dirty="0">
                <a:latin typeface="Times New Roman"/>
                <a:cs typeface="Times New Roman"/>
              </a:rPr>
              <a:t>an</a:t>
            </a:r>
            <a:r>
              <a:rPr sz="1000" i="1" spc="-6" dirty="0">
                <a:latin typeface="Times New Roman"/>
                <a:cs typeface="Times New Roman"/>
              </a:rPr>
              <a:t> </a:t>
            </a:r>
            <a:r>
              <a:rPr sz="1000" i="1" spc="-45" dirty="0">
                <a:latin typeface="Times New Roman"/>
                <a:cs typeface="Times New Roman"/>
              </a:rPr>
              <a:t>asset,</a:t>
            </a:r>
            <a:r>
              <a:rPr sz="1000" i="1" spc="-6" dirty="0">
                <a:latin typeface="Times New Roman"/>
                <a:cs typeface="Times New Roman"/>
              </a:rPr>
              <a:t> </a:t>
            </a:r>
            <a:r>
              <a:rPr sz="1000" i="1" spc="-58" dirty="0">
                <a:latin typeface="Times New Roman"/>
                <a:cs typeface="Times New Roman"/>
              </a:rPr>
              <a:t>as</a:t>
            </a:r>
            <a:r>
              <a:rPr sz="1000" i="1" spc="-6" dirty="0">
                <a:latin typeface="Times New Roman"/>
                <a:cs typeface="Times New Roman"/>
              </a:rPr>
              <a:t> </a:t>
            </a:r>
            <a:r>
              <a:rPr sz="1000" i="1" spc="-45" dirty="0">
                <a:latin typeface="Times New Roman"/>
                <a:cs typeface="Times New Roman"/>
              </a:rPr>
              <a:t>reduced</a:t>
            </a:r>
            <a:r>
              <a:rPr sz="1000" i="1" spc="-6" dirty="0">
                <a:latin typeface="Times New Roman"/>
                <a:cs typeface="Times New Roman"/>
              </a:rPr>
              <a:t> </a:t>
            </a:r>
            <a:r>
              <a:rPr sz="1000" i="1" spc="-45" dirty="0">
                <a:latin typeface="Times New Roman"/>
                <a:cs typeface="Times New Roman"/>
              </a:rPr>
              <a:t>by</a:t>
            </a:r>
            <a:r>
              <a:rPr sz="1000" i="1" spc="-13" dirty="0">
                <a:latin typeface="Times New Roman"/>
                <a:cs typeface="Times New Roman"/>
              </a:rPr>
              <a:t> </a:t>
            </a:r>
            <a:r>
              <a:rPr sz="1000" i="1" spc="-32" dirty="0">
                <a:latin typeface="Times New Roman"/>
                <a:cs typeface="Times New Roman"/>
              </a:rPr>
              <a:t>accumulated</a:t>
            </a:r>
            <a:r>
              <a:rPr sz="1000" i="1" spc="-6" dirty="0">
                <a:latin typeface="Times New Roman"/>
                <a:cs typeface="Times New Roman"/>
              </a:rPr>
              <a:t> </a:t>
            </a:r>
            <a:r>
              <a:rPr sz="1000" i="1" spc="-64" dirty="0">
                <a:latin typeface="Times New Roman"/>
                <a:cs typeface="Times New Roman"/>
              </a:rPr>
              <a:t>loss</a:t>
            </a:r>
            <a:r>
              <a:rPr sz="1000" i="1" spc="-6" dirty="0">
                <a:latin typeface="Times New Roman"/>
                <a:cs typeface="Times New Roman"/>
              </a:rPr>
              <a:t> </a:t>
            </a:r>
            <a:r>
              <a:rPr sz="1000" i="1" spc="-38" dirty="0">
                <a:latin typeface="Times New Roman"/>
                <a:cs typeface="Times New Roman"/>
              </a:rPr>
              <a:t>balance,</a:t>
            </a:r>
            <a:r>
              <a:rPr sz="1000" i="1" spc="-6" dirty="0">
                <a:latin typeface="Times New Roman"/>
                <a:cs typeface="Times New Roman"/>
              </a:rPr>
              <a:t> </a:t>
            </a:r>
            <a:r>
              <a:rPr sz="1000" i="1" spc="-25" dirty="0">
                <a:latin typeface="Times New Roman"/>
                <a:cs typeface="Times New Roman"/>
              </a:rPr>
              <a:t>the</a:t>
            </a:r>
            <a:r>
              <a:rPr sz="1000" i="1" spc="-6" dirty="0">
                <a:latin typeface="Times New Roman"/>
                <a:cs typeface="Times New Roman"/>
              </a:rPr>
              <a:t> </a:t>
            </a:r>
            <a:r>
              <a:rPr sz="1000" i="1" spc="-52" dirty="0">
                <a:latin typeface="Times New Roman"/>
                <a:cs typeface="Times New Roman"/>
              </a:rPr>
              <a:t>book</a:t>
            </a:r>
            <a:r>
              <a:rPr sz="1000" i="1" spc="-6" dirty="0">
                <a:latin typeface="Times New Roman"/>
                <a:cs typeface="Times New Roman"/>
              </a:rPr>
              <a:t> </a:t>
            </a:r>
            <a:r>
              <a:rPr sz="1000" i="1" spc="-32" dirty="0">
                <a:latin typeface="Times New Roman"/>
                <a:cs typeface="Times New Roman"/>
              </a:rPr>
              <a:t>value</a:t>
            </a:r>
            <a:r>
              <a:rPr sz="1000" i="1" spc="-6" dirty="0">
                <a:latin typeface="Times New Roman"/>
                <a:cs typeface="Times New Roman"/>
              </a:rPr>
              <a:t> </a:t>
            </a:r>
            <a:r>
              <a:rPr sz="1000" i="1" spc="-45" dirty="0">
                <a:latin typeface="Times New Roman"/>
                <a:cs typeface="Times New Roman"/>
              </a:rPr>
              <a:t>of</a:t>
            </a:r>
            <a:r>
              <a:rPr sz="1000" i="1" spc="-6" dirty="0">
                <a:latin typeface="Times New Roman"/>
                <a:cs typeface="Times New Roman"/>
              </a:rPr>
              <a:t> </a:t>
            </a:r>
            <a:r>
              <a:rPr sz="1000" i="1" spc="-25" dirty="0">
                <a:latin typeface="Times New Roman"/>
                <a:cs typeface="Times New Roman"/>
              </a:rPr>
              <a:t>intangible</a:t>
            </a:r>
            <a:r>
              <a:rPr sz="1000" i="1" spc="-13" dirty="0">
                <a:latin typeface="Times New Roman"/>
                <a:cs typeface="Times New Roman"/>
              </a:rPr>
              <a:t> </a:t>
            </a:r>
            <a:r>
              <a:rPr sz="1000" i="1" spc="-52" dirty="0">
                <a:latin typeface="Times New Roman"/>
                <a:cs typeface="Times New Roman"/>
              </a:rPr>
              <a:t>assets</a:t>
            </a:r>
            <a:r>
              <a:rPr sz="1000" i="1" spc="-6" dirty="0">
                <a:latin typeface="Times New Roman"/>
                <a:cs typeface="Times New Roman"/>
              </a:rPr>
              <a:t> </a:t>
            </a:r>
            <a:r>
              <a:rPr sz="1000" i="1" spc="-25" dirty="0">
                <a:latin typeface="Times New Roman"/>
                <a:cs typeface="Times New Roman"/>
              </a:rPr>
              <a:t>and</a:t>
            </a:r>
            <a:r>
              <a:rPr sz="1000" i="1" spc="-6" dirty="0">
                <a:latin typeface="Times New Roman"/>
                <a:cs typeface="Times New Roman"/>
              </a:rPr>
              <a:t> </a:t>
            </a:r>
            <a:r>
              <a:rPr sz="1000" i="1" spc="-45" dirty="0">
                <a:latin typeface="Times New Roman"/>
                <a:cs typeface="Times New Roman"/>
              </a:rPr>
              <a:t>deferred</a:t>
            </a:r>
            <a:r>
              <a:rPr sz="1000" i="1" spc="-6" dirty="0">
                <a:latin typeface="Times New Roman"/>
                <a:cs typeface="Times New Roman"/>
              </a:rPr>
              <a:t> </a:t>
            </a:r>
            <a:r>
              <a:rPr sz="1000" i="1" spc="-38" dirty="0">
                <a:latin typeface="Times New Roman"/>
                <a:cs typeface="Times New Roman"/>
              </a:rPr>
              <a:t>revenue</a:t>
            </a:r>
            <a:r>
              <a:rPr sz="1000" i="1" spc="-6" dirty="0">
                <a:latin typeface="Times New Roman"/>
                <a:cs typeface="Times New Roman"/>
              </a:rPr>
              <a:t> </a:t>
            </a:r>
            <a:r>
              <a:rPr sz="1000" i="1" spc="-25" dirty="0">
                <a:latin typeface="Times New Roman"/>
                <a:cs typeface="Times New Roman"/>
              </a:rPr>
              <a:t>expenditure,</a:t>
            </a:r>
            <a:r>
              <a:rPr sz="1000" i="1" spc="-6" dirty="0">
                <a:latin typeface="Times New Roman"/>
                <a:cs typeface="Times New Roman"/>
              </a:rPr>
              <a:t> </a:t>
            </a:r>
            <a:r>
              <a:rPr sz="1000" i="1" spc="-13" dirty="0">
                <a:latin typeface="Times New Roman"/>
                <a:cs typeface="Times New Roman"/>
              </a:rPr>
              <a:t>if</a:t>
            </a:r>
            <a:r>
              <a:rPr sz="1000" i="1" spc="-6" dirty="0">
                <a:latin typeface="Times New Roman"/>
                <a:cs typeface="Times New Roman"/>
              </a:rPr>
              <a:t> </a:t>
            </a:r>
            <a:r>
              <a:rPr sz="1000" i="1" spc="-25" dirty="0">
                <a:latin typeface="Times New Roman"/>
                <a:cs typeface="Times New Roman"/>
              </a:rPr>
              <a:t>any;</a:t>
            </a:r>
            <a:endParaRPr sz="1000" dirty="0">
              <a:latin typeface="Times New Roman"/>
              <a:cs typeface="Times New Roman"/>
            </a:endParaRPr>
          </a:p>
        </p:txBody>
      </p:sp>
      <p:sp>
        <p:nvSpPr>
          <p:cNvPr id="3" name="Date Placeholder 2">
            <a:extLst>
              <a:ext uri="{FF2B5EF4-FFF2-40B4-BE49-F238E27FC236}">
                <a16:creationId xmlns:a16="http://schemas.microsoft.com/office/drawing/2014/main" id="{94D4C1E4-88E5-5A9F-9417-5118067A23BD}"/>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88FCB109-7B7B-6543-9CD3-6353E03A1553}"/>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0F2E7052-B93B-7197-573B-9C5EA1CD30AA}"/>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72</a:t>
            </a:fld>
            <a:endParaRPr lang="en-US" altLang="en-US" dirty="0">
              <a:solidFill>
                <a:srgbClr val="000000"/>
              </a:solidFill>
            </a:endParaRPr>
          </a:p>
        </p:txBody>
      </p:sp>
    </p:spTree>
    <p:extLst>
      <p:ext uri="{BB962C8B-B14F-4D97-AF65-F5344CB8AC3E}">
        <p14:creationId xmlns:p14="http://schemas.microsoft.com/office/powerpoint/2010/main" val="4315596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04819" y="558304"/>
            <a:ext cx="6525534" cy="397864"/>
          </a:xfrm>
          <a:prstGeom prst="rect">
            <a:avLst/>
          </a:prstGeom>
        </p:spPr>
        <p:txBody>
          <a:bodyPr vert="horz" wrap="square" lIns="0" tIns="22033" rIns="0" bIns="0" rtlCol="0">
            <a:spAutoFit/>
          </a:bodyPr>
          <a:lstStyle/>
          <a:p>
            <a:pPr marL="16321">
              <a:spcBef>
                <a:spcPts val="173"/>
              </a:spcBef>
            </a:pPr>
            <a:r>
              <a:rPr lang="en-IN" sz="2441" b="1" spc="-90" dirty="0">
                <a:solidFill>
                  <a:srgbClr val="113475"/>
                </a:solidFill>
                <a:latin typeface="Times New Roman"/>
                <a:cs typeface="Times New Roman"/>
              </a:rPr>
              <a:t>Aircraft leasing - </a:t>
            </a:r>
            <a:r>
              <a:rPr sz="2441" b="1" spc="-90" dirty="0">
                <a:solidFill>
                  <a:srgbClr val="113475"/>
                </a:solidFill>
                <a:latin typeface="Times New Roman"/>
                <a:cs typeface="Times New Roman"/>
              </a:rPr>
              <a:t>Key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Regulatory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Requirements</a:t>
            </a:r>
            <a:endParaRPr sz="2441" dirty="0">
              <a:latin typeface="Times New Roman"/>
              <a:cs typeface="Times New Roman"/>
            </a:endParaRPr>
          </a:p>
        </p:txBody>
      </p:sp>
      <p:sp>
        <p:nvSpPr>
          <p:cNvPr id="3" name="object 3"/>
          <p:cNvSpPr txBox="1"/>
          <p:nvPr/>
        </p:nvSpPr>
        <p:spPr>
          <a:xfrm>
            <a:off x="840894" y="1281404"/>
            <a:ext cx="10794379" cy="910956"/>
          </a:xfrm>
          <a:prstGeom prst="rect">
            <a:avLst/>
          </a:prstGeom>
        </p:spPr>
        <p:txBody>
          <a:bodyPr vert="horz" wrap="square" lIns="0" tIns="16321" rIns="0" bIns="0" rtlCol="0">
            <a:spAutoFit/>
          </a:bodyPr>
          <a:lstStyle/>
          <a:p>
            <a:pPr marL="16321" marR="6528" algn="just">
              <a:lnSpc>
                <a:spcPct val="125000"/>
              </a:lnSpc>
              <a:spcBef>
                <a:spcPts val="129"/>
              </a:spcBef>
            </a:pPr>
            <a:r>
              <a:rPr sz="1600" spc="-135" dirty="0">
                <a:latin typeface="Times New Roman"/>
                <a:cs typeface="Times New Roman"/>
              </a:rPr>
              <a:t>As</a:t>
            </a:r>
            <a:r>
              <a:rPr sz="1600" spc="52" dirty="0">
                <a:latin typeface="Times New Roman"/>
                <a:cs typeface="Times New Roman"/>
              </a:rPr>
              <a:t> </a:t>
            </a:r>
            <a:r>
              <a:rPr sz="1600" dirty="0">
                <a:latin typeface="Times New Roman"/>
                <a:cs typeface="Times New Roman"/>
              </a:rPr>
              <a:t>per</a:t>
            </a:r>
            <a:r>
              <a:rPr sz="1600" spc="-13"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dirty="0">
                <a:latin typeface="Times New Roman"/>
                <a:cs typeface="Times New Roman"/>
              </a:rPr>
              <a:t>Central</a:t>
            </a:r>
            <a:r>
              <a:rPr sz="1600" spc="25" dirty="0">
                <a:latin typeface="Times New Roman"/>
                <a:cs typeface="Times New Roman"/>
              </a:rPr>
              <a:t> </a:t>
            </a:r>
            <a:r>
              <a:rPr sz="1600" dirty="0">
                <a:latin typeface="Times New Roman"/>
                <a:cs typeface="Times New Roman"/>
              </a:rPr>
              <a:t>government</a:t>
            </a:r>
            <a:r>
              <a:rPr sz="1600" spc="19" dirty="0">
                <a:latin typeface="Times New Roman"/>
                <a:cs typeface="Times New Roman"/>
              </a:rPr>
              <a:t> </a:t>
            </a:r>
            <a:r>
              <a:rPr sz="1600" dirty="0">
                <a:latin typeface="Times New Roman"/>
                <a:cs typeface="Times New Roman"/>
              </a:rPr>
              <a:t>notifications</a:t>
            </a:r>
            <a:r>
              <a:rPr sz="1600" spc="19" dirty="0">
                <a:latin typeface="Times New Roman"/>
                <a:cs typeface="Times New Roman"/>
              </a:rPr>
              <a:t> </a:t>
            </a:r>
            <a:r>
              <a:rPr sz="1600" dirty="0">
                <a:latin typeface="Times New Roman"/>
                <a:cs typeface="Times New Roman"/>
              </a:rPr>
              <a:t>issued</a:t>
            </a:r>
            <a:r>
              <a:rPr sz="1600" spc="25" dirty="0">
                <a:latin typeface="Times New Roman"/>
                <a:cs typeface="Times New Roman"/>
              </a:rPr>
              <a:t> </a:t>
            </a:r>
            <a:r>
              <a:rPr sz="1600" dirty="0">
                <a:latin typeface="Times New Roman"/>
                <a:cs typeface="Times New Roman"/>
              </a:rPr>
              <a:t>from</a:t>
            </a:r>
            <a:r>
              <a:rPr sz="1600" spc="19" dirty="0">
                <a:latin typeface="Times New Roman"/>
                <a:cs typeface="Times New Roman"/>
              </a:rPr>
              <a:t> </a:t>
            </a:r>
            <a:r>
              <a:rPr sz="1600" dirty="0">
                <a:latin typeface="Times New Roman"/>
                <a:cs typeface="Times New Roman"/>
              </a:rPr>
              <a:t>time-to-time,</a:t>
            </a:r>
            <a:r>
              <a:rPr sz="1600" spc="19" dirty="0">
                <a:latin typeface="Times New Roman"/>
                <a:cs typeface="Times New Roman"/>
              </a:rPr>
              <a:t> </a:t>
            </a:r>
            <a:r>
              <a:rPr sz="1600" dirty="0">
                <a:latin typeface="Times New Roman"/>
                <a:cs typeface="Times New Roman"/>
              </a:rPr>
              <a:t>operating</a:t>
            </a:r>
            <a:r>
              <a:rPr sz="1600" spc="25" dirty="0">
                <a:latin typeface="Times New Roman"/>
                <a:cs typeface="Times New Roman"/>
              </a:rPr>
              <a:t> </a:t>
            </a:r>
            <a:r>
              <a:rPr sz="1600" spc="-13" dirty="0">
                <a:latin typeface="Times New Roman"/>
                <a:cs typeface="Times New Roman"/>
              </a:rPr>
              <a:t>lease,</a:t>
            </a:r>
            <a:r>
              <a:rPr sz="1600" spc="19" dirty="0">
                <a:latin typeface="Times New Roman"/>
                <a:cs typeface="Times New Roman"/>
              </a:rPr>
              <a:t> </a:t>
            </a:r>
            <a:r>
              <a:rPr sz="1600" dirty="0">
                <a:latin typeface="Times New Roman"/>
                <a:cs typeface="Times New Roman"/>
              </a:rPr>
              <a:t>including</a:t>
            </a:r>
            <a:r>
              <a:rPr sz="1600" spc="19" dirty="0">
                <a:latin typeface="Times New Roman"/>
                <a:cs typeface="Times New Roman"/>
              </a:rPr>
              <a:t> </a:t>
            </a:r>
            <a:r>
              <a:rPr sz="1600" dirty="0">
                <a:latin typeface="Times New Roman"/>
                <a:cs typeface="Times New Roman"/>
              </a:rPr>
              <a:t>any</a:t>
            </a:r>
            <a:r>
              <a:rPr sz="1600" spc="19" dirty="0">
                <a:latin typeface="Times New Roman"/>
                <a:cs typeface="Times New Roman"/>
              </a:rPr>
              <a:t> </a:t>
            </a:r>
            <a:r>
              <a:rPr sz="1600" dirty="0">
                <a:latin typeface="Times New Roman"/>
                <a:cs typeface="Times New Roman"/>
              </a:rPr>
              <a:t>hybrid</a:t>
            </a:r>
            <a:r>
              <a:rPr sz="1600" spc="25" dirty="0">
                <a:latin typeface="Times New Roman"/>
                <a:cs typeface="Times New Roman"/>
              </a:rPr>
              <a:t> </a:t>
            </a:r>
            <a:r>
              <a:rPr sz="1600" dirty="0">
                <a:latin typeface="Times New Roman"/>
                <a:cs typeface="Times New Roman"/>
              </a:rPr>
              <a:t>of</a:t>
            </a:r>
            <a:r>
              <a:rPr sz="1600" spc="19" dirty="0">
                <a:latin typeface="Times New Roman"/>
                <a:cs typeface="Times New Roman"/>
              </a:rPr>
              <a:t> </a:t>
            </a:r>
            <a:r>
              <a:rPr sz="1600" spc="-13" dirty="0">
                <a:latin typeface="Times New Roman"/>
                <a:cs typeface="Times New Roman"/>
              </a:rPr>
              <a:t>operating </a:t>
            </a:r>
            <a:r>
              <a:rPr sz="1600" dirty="0">
                <a:latin typeface="Times New Roman"/>
                <a:cs typeface="Times New Roman"/>
              </a:rPr>
              <a:t>and</a:t>
            </a:r>
            <a:r>
              <a:rPr sz="1600" spc="19" dirty="0">
                <a:latin typeface="Times New Roman"/>
                <a:cs typeface="Times New Roman"/>
              </a:rPr>
              <a:t> </a:t>
            </a:r>
            <a:r>
              <a:rPr sz="1600" dirty="0">
                <a:latin typeface="Times New Roman"/>
                <a:cs typeface="Times New Roman"/>
              </a:rPr>
              <a:t>financial</a:t>
            </a:r>
            <a:r>
              <a:rPr sz="1600" spc="19" dirty="0">
                <a:latin typeface="Times New Roman"/>
                <a:cs typeface="Times New Roman"/>
              </a:rPr>
              <a:t> </a:t>
            </a:r>
            <a:r>
              <a:rPr sz="1600" dirty="0">
                <a:latin typeface="Times New Roman"/>
                <a:cs typeface="Times New Roman"/>
              </a:rPr>
              <a:t>lease</a:t>
            </a:r>
            <a:r>
              <a:rPr sz="1600" spc="19" dirty="0">
                <a:latin typeface="Times New Roman"/>
                <a:cs typeface="Times New Roman"/>
              </a:rPr>
              <a:t> </a:t>
            </a:r>
            <a:r>
              <a:rPr sz="1600" dirty="0">
                <a:latin typeface="Times New Roman"/>
                <a:cs typeface="Times New Roman"/>
              </a:rPr>
              <a:t>of</a:t>
            </a:r>
            <a:r>
              <a:rPr sz="1600" spc="25" dirty="0">
                <a:latin typeface="Times New Roman"/>
                <a:cs typeface="Times New Roman"/>
              </a:rPr>
              <a:t> </a:t>
            </a:r>
            <a:r>
              <a:rPr sz="1600" dirty="0">
                <a:latin typeface="Times New Roman"/>
                <a:cs typeface="Times New Roman"/>
              </a:rPr>
              <a:t>providing</a:t>
            </a:r>
            <a:r>
              <a:rPr sz="1600" spc="19" dirty="0">
                <a:latin typeface="Times New Roman"/>
                <a:cs typeface="Times New Roman"/>
              </a:rPr>
              <a:t> </a:t>
            </a:r>
            <a:r>
              <a:rPr sz="1600" dirty="0">
                <a:latin typeface="Times New Roman"/>
                <a:cs typeface="Times New Roman"/>
              </a:rPr>
              <a:t>aircraft</a:t>
            </a:r>
            <a:r>
              <a:rPr sz="1600" spc="19" dirty="0">
                <a:latin typeface="Times New Roman"/>
                <a:cs typeface="Times New Roman"/>
              </a:rPr>
              <a:t> </a:t>
            </a:r>
            <a:r>
              <a:rPr sz="1600" dirty="0">
                <a:latin typeface="Times New Roman"/>
                <a:cs typeface="Times New Roman"/>
              </a:rPr>
              <a:t>or</a:t>
            </a:r>
            <a:r>
              <a:rPr sz="1600" spc="25" dirty="0">
                <a:latin typeface="Times New Roman"/>
                <a:cs typeface="Times New Roman"/>
              </a:rPr>
              <a:t> </a:t>
            </a:r>
            <a:r>
              <a:rPr sz="1600" dirty="0">
                <a:latin typeface="Times New Roman"/>
                <a:cs typeface="Times New Roman"/>
              </a:rPr>
              <a:t>helicopter</a:t>
            </a:r>
            <a:r>
              <a:rPr sz="1600" spc="19" dirty="0">
                <a:latin typeface="Times New Roman"/>
                <a:cs typeface="Times New Roman"/>
              </a:rPr>
              <a:t> </a:t>
            </a:r>
            <a:r>
              <a:rPr sz="1600" dirty="0">
                <a:latin typeface="Times New Roman"/>
                <a:cs typeface="Times New Roman"/>
              </a:rPr>
              <a:t>and</a:t>
            </a:r>
            <a:r>
              <a:rPr sz="1600" spc="19" dirty="0">
                <a:latin typeface="Times New Roman"/>
                <a:cs typeface="Times New Roman"/>
              </a:rPr>
              <a:t> </a:t>
            </a:r>
            <a:r>
              <a:rPr sz="1600" dirty="0">
                <a:latin typeface="Times New Roman"/>
                <a:cs typeface="Times New Roman"/>
              </a:rPr>
              <a:t>engines</a:t>
            </a:r>
            <a:r>
              <a:rPr sz="1600" spc="25" dirty="0">
                <a:latin typeface="Times New Roman"/>
                <a:cs typeface="Times New Roman"/>
              </a:rPr>
              <a:t> </a:t>
            </a:r>
            <a:r>
              <a:rPr sz="1600" dirty="0">
                <a:latin typeface="Times New Roman"/>
                <a:cs typeface="Times New Roman"/>
              </a:rPr>
              <a:t>of</a:t>
            </a:r>
            <a:r>
              <a:rPr sz="1600" spc="19" dirty="0">
                <a:latin typeface="Times New Roman"/>
                <a:cs typeface="Times New Roman"/>
              </a:rPr>
              <a:t> </a:t>
            </a:r>
            <a:r>
              <a:rPr sz="1600" dirty="0">
                <a:latin typeface="Times New Roman"/>
                <a:cs typeface="Times New Roman"/>
              </a:rPr>
              <a:t>aircraft</a:t>
            </a:r>
            <a:r>
              <a:rPr sz="1600" spc="19" dirty="0">
                <a:latin typeface="Times New Roman"/>
                <a:cs typeface="Times New Roman"/>
              </a:rPr>
              <a:t> </a:t>
            </a:r>
            <a:r>
              <a:rPr sz="1600" dirty="0">
                <a:latin typeface="Times New Roman"/>
                <a:cs typeface="Times New Roman"/>
              </a:rPr>
              <a:t>or</a:t>
            </a:r>
            <a:r>
              <a:rPr sz="1600" spc="25" dirty="0">
                <a:latin typeface="Times New Roman"/>
                <a:cs typeface="Times New Roman"/>
              </a:rPr>
              <a:t> </a:t>
            </a:r>
            <a:r>
              <a:rPr sz="1600" dirty="0">
                <a:latin typeface="Times New Roman"/>
                <a:cs typeface="Times New Roman"/>
              </a:rPr>
              <a:t>helicopter</a:t>
            </a:r>
            <a:r>
              <a:rPr sz="1600" spc="19" dirty="0">
                <a:latin typeface="Times New Roman"/>
                <a:cs typeface="Times New Roman"/>
              </a:rPr>
              <a:t> </a:t>
            </a:r>
            <a:r>
              <a:rPr sz="1600" dirty="0">
                <a:latin typeface="Times New Roman"/>
                <a:cs typeface="Times New Roman"/>
              </a:rPr>
              <a:t>or</a:t>
            </a:r>
            <a:r>
              <a:rPr sz="1600" spc="19" dirty="0">
                <a:latin typeface="Times New Roman"/>
                <a:cs typeface="Times New Roman"/>
              </a:rPr>
              <a:t> </a:t>
            </a:r>
            <a:r>
              <a:rPr sz="1600" dirty="0">
                <a:latin typeface="Times New Roman"/>
                <a:cs typeface="Times New Roman"/>
              </a:rPr>
              <a:t>any</a:t>
            </a:r>
            <a:r>
              <a:rPr sz="1600" spc="25" dirty="0">
                <a:latin typeface="Times New Roman"/>
                <a:cs typeface="Times New Roman"/>
              </a:rPr>
              <a:t> </a:t>
            </a:r>
            <a:r>
              <a:rPr sz="1600" dirty="0">
                <a:latin typeface="Times New Roman"/>
                <a:cs typeface="Times New Roman"/>
              </a:rPr>
              <a:t>other</a:t>
            </a:r>
            <a:r>
              <a:rPr sz="1600" spc="19" dirty="0">
                <a:latin typeface="Times New Roman"/>
                <a:cs typeface="Times New Roman"/>
              </a:rPr>
              <a:t> </a:t>
            </a:r>
            <a:r>
              <a:rPr sz="1600" dirty="0">
                <a:latin typeface="Times New Roman"/>
                <a:cs typeface="Times New Roman"/>
              </a:rPr>
              <a:t>part</a:t>
            </a:r>
            <a:r>
              <a:rPr sz="1600" spc="19" dirty="0">
                <a:latin typeface="Times New Roman"/>
                <a:cs typeface="Times New Roman"/>
              </a:rPr>
              <a:t> </a:t>
            </a:r>
            <a:r>
              <a:rPr sz="1600" dirty="0">
                <a:latin typeface="Times New Roman"/>
                <a:cs typeface="Times New Roman"/>
              </a:rPr>
              <a:t>thereof</a:t>
            </a:r>
            <a:r>
              <a:rPr sz="1600" spc="25" dirty="0">
                <a:latin typeface="Times New Roman"/>
                <a:cs typeface="Times New Roman"/>
              </a:rPr>
              <a:t> </a:t>
            </a:r>
            <a:r>
              <a:rPr sz="1600" spc="-32" dirty="0">
                <a:latin typeface="Times New Roman"/>
                <a:cs typeface="Times New Roman"/>
              </a:rPr>
              <a:t>AND </a:t>
            </a:r>
            <a:r>
              <a:rPr sz="1600" dirty="0">
                <a:latin typeface="Times New Roman"/>
                <a:cs typeface="Times New Roman"/>
              </a:rPr>
              <a:t>lease</a:t>
            </a:r>
            <a:r>
              <a:rPr sz="1600" spc="38" dirty="0">
                <a:latin typeface="Times New Roman"/>
                <a:cs typeface="Times New Roman"/>
              </a:rPr>
              <a:t> </a:t>
            </a:r>
            <a:r>
              <a:rPr sz="1600" dirty="0">
                <a:latin typeface="Times New Roman"/>
                <a:cs typeface="Times New Roman"/>
              </a:rPr>
              <a:t>of</a:t>
            </a:r>
            <a:r>
              <a:rPr sz="1600" spc="45" dirty="0">
                <a:latin typeface="Times New Roman"/>
                <a:cs typeface="Times New Roman"/>
              </a:rPr>
              <a:t> </a:t>
            </a:r>
            <a:r>
              <a:rPr sz="1600" dirty="0">
                <a:latin typeface="Times New Roman"/>
                <a:cs typeface="Times New Roman"/>
              </a:rPr>
              <a:t>ground</a:t>
            </a:r>
            <a:r>
              <a:rPr sz="1600" spc="38" dirty="0">
                <a:latin typeface="Times New Roman"/>
                <a:cs typeface="Times New Roman"/>
              </a:rPr>
              <a:t> </a:t>
            </a:r>
            <a:r>
              <a:rPr sz="1600" dirty="0">
                <a:latin typeface="Times New Roman"/>
                <a:cs typeface="Times New Roman"/>
              </a:rPr>
              <a:t>support</a:t>
            </a:r>
            <a:r>
              <a:rPr sz="1600" spc="45" dirty="0">
                <a:latin typeface="Times New Roman"/>
                <a:cs typeface="Times New Roman"/>
              </a:rPr>
              <a:t> </a:t>
            </a:r>
            <a:r>
              <a:rPr sz="1600" spc="96" dirty="0">
                <a:latin typeface="Times New Roman"/>
                <a:cs typeface="Times New Roman"/>
              </a:rPr>
              <a:t>/</a:t>
            </a:r>
            <a:r>
              <a:rPr sz="1600" spc="38" dirty="0">
                <a:latin typeface="Times New Roman"/>
                <a:cs typeface="Times New Roman"/>
              </a:rPr>
              <a:t> </a:t>
            </a:r>
            <a:r>
              <a:rPr sz="1600" dirty="0">
                <a:latin typeface="Times New Roman"/>
                <a:cs typeface="Times New Roman"/>
              </a:rPr>
              <a:t>ramp</a:t>
            </a:r>
            <a:r>
              <a:rPr sz="1600" spc="45" dirty="0">
                <a:latin typeface="Times New Roman"/>
                <a:cs typeface="Times New Roman"/>
              </a:rPr>
              <a:t> </a:t>
            </a:r>
            <a:r>
              <a:rPr sz="1600" dirty="0">
                <a:latin typeface="Times New Roman"/>
                <a:cs typeface="Times New Roman"/>
              </a:rPr>
              <a:t>handling</a:t>
            </a:r>
            <a:r>
              <a:rPr sz="1600" spc="38" dirty="0">
                <a:latin typeface="Times New Roman"/>
                <a:cs typeface="Times New Roman"/>
              </a:rPr>
              <a:t> </a:t>
            </a:r>
            <a:r>
              <a:rPr sz="1600" dirty="0">
                <a:latin typeface="Times New Roman"/>
                <a:cs typeface="Times New Roman"/>
              </a:rPr>
              <a:t>equipment</a:t>
            </a:r>
            <a:r>
              <a:rPr sz="1600" spc="45" dirty="0">
                <a:latin typeface="Times New Roman"/>
                <a:cs typeface="Times New Roman"/>
              </a:rPr>
              <a:t> </a:t>
            </a:r>
            <a:r>
              <a:rPr sz="1600" dirty="0">
                <a:latin typeface="Times New Roman"/>
                <a:cs typeface="Times New Roman"/>
              </a:rPr>
              <a:t>can</a:t>
            </a:r>
            <a:r>
              <a:rPr sz="1600" spc="38" dirty="0">
                <a:latin typeface="Times New Roman"/>
                <a:cs typeface="Times New Roman"/>
              </a:rPr>
              <a:t> </a:t>
            </a:r>
            <a:r>
              <a:rPr sz="1600" dirty="0">
                <a:latin typeface="Times New Roman"/>
                <a:cs typeface="Times New Roman"/>
              </a:rPr>
              <a:t>be</a:t>
            </a:r>
            <a:r>
              <a:rPr sz="1600" spc="45" dirty="0">
                <a:latin typeface="Times New Roman"/>
                <a:cs typeface="Times New Roman"/>
              </a:rPr>
              <a:t> </a:t>
            </a:r>
            <a:r>
              <a:rPr sz="1600" dirty="0">
                <a:latin typeface="Times New Roman"/>
                <a:cs typeface="Times New Roman"/>
              </a:rPr>
              <a:t>considered</a:t>
            </a:r>
            <a:r>
              <a:rPr sz="1600" spc="38" dirty="0">
                <a:latin typeface="Times New Roman"/>
                <a:cs typeface="Times New Roman"/>
              </a:rPr>
              <a:t> </a:t>
            </a:r>
            <a:r>
              <a:rPr sz="1600" dirty="0">
                <a:latin typeface="Times New Roman"/>
                <a:cs typeface="Times New Roman"/>
              </a:rPr>
              <a:t>as</a:t>
            </a:r>
            <a:r>
              <a:rPr sz="1600" spc="45" dirty="0">
                <a:latin typeface="Times New Roman"/>
                <a:cs typeface="Times New Roman"/>
              </a:rPr>
              <a:t> </a:t>
            </a:r>
            <a:r>
              <a:rPr sz="1600" spc="-13" dirty="0">
                <a:latin typeface="Times New Roman"/>
                <a:cs typeface="Times New Roman"/>
              </a:rPr>
              <a:t>‘financial</a:t>
            </a:r>
            <a:r>
              <a:rPr sz="1600" spc="38" dirty="0">
                <a:latin typeface="Times New Roman"/>
                <a:cs typeface="Times New Roman"/>
              </a:rPr>
              <a:t> </a:t>
            </a:r>
            <a:r>
              <a:rPr sz="1600" dirty="0">
                <a:latin typeface="Times New Roman"/>
                <a:cs typeface="Times New Roman"/>
              </a:rPr>
              <a:t>product’</a:t>
            </a:r>
            <a:r>
              <a:rPr sz="1600" spc="45" dirty="0">
                <a:latin typeface="Times New Roman"/>
                <a:cs typeface="Times New Roman"/>
              </a:rPr>
              <a:t> </a:t>
            </a:r>
            <a:r>
              <a:rPr sz="1600" dirty="0">
                <a:latin typeface="Times New Roman"/>
                <a:cs typeface="Times New Roman"/>
              </a:rPr>
              <a:t>under</a:t>
            </a:r>
            <a:r>
              <a:rPr sz="1600" spc="38" dirty="0">
                <a:latin typeface="Times New Roman"/>
                <a:cs typeface="Times New Roman"/>
              </a:rPr>
              <a:t> </a:t>
            </a:r>
            <a:r>
              <a:rPr sz="1600" dirty="0">
                <a:latin typeface="Times New Roman"/>
                <a:cs typeface="Times New Roman"/>
              </a:rPr>
              <a:t>the</a:t>
            </a:r>
            <a:r>
              <a:rPr sz="1600" spc="45" dirty="0">
                <a:latin typeface="Times New Roman"/>
                <a:cs typeface="Times New Roman"/>
              </a:rPr>
              <a:t> </a:t>
            </a:r>
            <a:r>
              <a:rPr sz="1600" spc="-123" dirty="0">
                <a:latin typeface="Times New Roman"/>
                <a:cs typeface="Times New Roman"/>
              </a:rPr>
              <a:t>IFSCA</a:t>
            </a:r>
            <a:r>
              <a:rPr sz="1600" spc="38" dirty="0">
                <a:latin typeface="Times New Roman"/>
                <a:cs typeface="Times New Roman"/>
              </a:rPr>
              <a:t> </a:t>
            </a:r>
            <a:r>
              <a:rPr sz="1600" spc="-13" dirty="0">
                <a:latin typeface="Times New Roman"/>
                <a:cs typeface="Times New Roman"/>
              </a:rPr>
              <a:t>regulatory framework.</a:t>
            </a:r>
            <a:endParaRPr sz="1600" dirty="0">
              <a:latin typeface="Times New Roman"/>
              <a:cs typeface="Times New Roman"/>
            </a:endParaRPr>
          </a:p>
        </p:txBody>
      </p:sp>
      <p:sp>
        <p:nvSpPr>
          <p:cNvPr id="20" name="object 20"/>
          <p:cNvSpPr txBox="1"/>
          <p:nvPr/>
        </p:nvSpPr>
        <p:spPr>
          <a:xfrm>
            <a:off x="937179" y="2494394"/>
            <a:ext cx="10959352" cy="2821736"/>
          </a:xfrm>
          <a:prstGeom prst="rect">
            <a:avLst/>
          </a:prstGeom>
        </p:spPr>
        <p:txBody>
          <a:bodyPr vert="horz" wrap="square" lIns="0" tIns="16321" rIns="0" bIns="0" rtlCol="0">
            <a:spAutoFit/>
          </a:bodyPr>
          <a:lstStyle/>
          <a:p>
            <a:pPr marL="302071" marR="6528" indent="-285750" algn="just">
              <a:lnSpc>
                <a:spcPct val="125000"/>
              </a:lnSpc>
              <a:spcBef>
                <a:spcPts val="129"/>
              </a:spcBef>
              <a:buFont typeface="Arial" panose="020B0604020202020204" pitchFamily="34" charset="0"/>
              <a:buChar char="•"/>
            </a:pPr>
            <a:r>
              <a:rPr sz="1600" dirty="0">
                <a:latin typeface="Times New Roman"/>
                <a:cs typeface="Times New Roman"/>
              </a:rPr>
              <a:t>The</a:t>
            </a:r>
            <a:r>
              <a:rPr sz="1600" spc="-19" dirty="0">
                <a:latin typeface="Times New Roman"/>
                <a:cs typeface="Times New Roman"/>
              </a:rPr>
              <a:t> </a:t>
            </a:r>
            <a:r>
              <a:rPr sz="1600" dirty="0">
                <a:latin typeface="Times New Roman"/>
                <a:cs typeface="Times New Roman"/>
              </a:rPr>
              <a:t>lessor</a:t>
            </a:r>
            <a:r>
              <a:rPr sz="1600" spc="-13" dirty="0">
                <a:latin typeface="Times New Roman"/>
                <a:cs typeface="Times New Roman"/>
              </a:rPr>
              <a:t> </a:t>
            </a:r>
            <a:r>
              <a:rPr sz="1600" dirty="0">
                <a:latin typeface="Times New Roman"/>
                <a:cs typeface="Times New Roman"/>
              </a:rPr>
              <a:t>is</a:t>
            </a:r>
            <a:r>
              <a:rPr sz="1600" spc="-13" dirty="0">
                <a:latin typeface="Times New Roman"/>
                <a:cs typeface="Times New Roman"/>
              </a:rPr>
              <a:t> </a:t>
            </a:r>
            <a:r>
              <a:rPr sz="1600" dirty="0">
                <a:latin typeface="Times New Roman"/>
                <a:cs typeface="Times New Roman"/>
              </a:rPr>
              <a:t>required</a:t>
            </a:r>
            <a:r>
              <a:rPr sz="1600" spc="-13" dirty="0">
                <a:latin typeface="Times New Roman"/>
                <a:cs typeface="Times New Roman"/>
              </a:rPr>
              <a:t> </a:t>
            </a:r>
            <a:r>
              <a:rPr sz="1600" dirty="0">
                <a:latin typeface="Times New Roman"/>
                <a:cs typeface="Times New Roman"/>
              </a:rPr>
              <a:t>to</a:t>
            </a:r>
            <a:r>
              <a:rPr sz="1600" spc="-13" dirty="0">
                <a:latin typeface="Times New Roman"/>
                <a:cs typeface="Times New Roman"/>
              </a:rPr>
              <a:t> </a:t>
            </a:r>
            <a:r>
              <a:rPr sz="1600" dirty="0">
                <a:latin typeface="Times New Roman"/>
                <a:cs typeface="Times New Roman"/>
              </a:rPr>
              <a:t>be</a:t>
            </a:r>
            <a:r>
              <a:rPr sz="1600" spc="-13" dirty="0">
                <a:latin typeface="Times New Roman"/>
                <a:cs typeface="Times New Roman"/>
              </a:rPr>
              <a:t> </a:t>
            </a:r>
            <a:r>
              <a:rPr sz="1600" dirty="0">
                <a:latin typeface="Times New Roman"/>
                <a:cs typeface="Times New Roman"/>
              </a:rPr>
              <a:t>a</a:t>
            </a:r>
            <a:r>
              <a:rPr sz="1600" spc="-13" dirty="0">
                <a:latin typeface="Times New Roman"/>
                <a:cs typeface="Times New Roman"/>
              </a:rPr>
              <a:t> </a:t>
            </a:r>
            <a:r>
              <a:rPr sz="1600" dirty="0">
                <a:latin typeface="Times New Roman"/>
                <a:cs typeface="Times New Roman"/>
              </a:rPr>
              <a:t>Finance</a:t>
            </a:r>
            <a:r>
              <a:rPr sz="1600" spc="-13" dirty="0">
                <a:latin typeface="Times New Roman"/>
                <a:cs typeface="Times New Roman"/>
              </a:rPr>
              <a:t> </a:t>
            </a:r>
            <a:r>
              <a:rPr sz="1600" dirty="0">
                <a:latin typeface="Times New Roman"/>
                <a:cs typeface="Times New Roman"/>
              </a:rPr>
              <a:t>Company</a:t>
            </a:r>
            <a:r>
              <a:rPr sz="1600" spc="-13" dirty="0">
                <a:latin typeface="Times New Roman"/>
                <a:cs typeface="Times New Roman"/>
              </a:rPr>
              <a:t> </a:t>
            </a:r>
            <a:r>
              <a:rPr sz="1600" spc="-25" dirty="0">
                <a:latin typeface="Times New Roman"/>
                <a:cs typeface="Times New Roman"/>
              </a:rPr>
              <a:t>(FC)</a:t>
            </a:r>
            <a:r>
              <a:rPr sz="1600" spc="-13" dirty="0">
                <a:latin typeface="Times New Roman"/>
                <a:cs typeface="Times New Roman"/>
              </a:rPr>
              <a:t> </a:t>
            </a:r>
            <a:r>
              <a:rPr sz="1600" spc="96" dirty="0">
                <a:latin typeface="Times New Roman"/>
                <a:cs typeface="Times New Roman"/>
              </a:rPr>
              <a:t>/</a:t>
            </a:r>
            <a:r>
              <a:rPr sz="1600" spc="-19" dirty="0">
                <a:latin typeface="Times New Roman"/>
                <a:cs typeface="Times New Roman"/>
              </a:rPr>
              <a:t> </a:t>
            </a:r>
            <a:r>
              <a:rPr sz="1600" dirty="0">
                <a:latin typeface="Times New Roman"/>
                <a:cs typeface="Times New Roman"/>
              </a:rPr>
              <a:t>Finance</a:t>
            </a:r>
            <a:r>
              <a:rPr sz="1600" spc="-13" dirty="0">
                <a:latin typeface="Times New Roman"/>
                <a:cs typeface="Times New Roman"/>
              </a:rPr>
              <a:t> </a:t>
            </a:r>
            <a:r>
              <a:rPr sz="1600" dirty="0">
                <a:latin typeface="Times New Roman"/>
                <a:cs typeface="Times New Roman"/>
              </a:rPr>
              <a:t>Unit</a:t>
            </a:r>
            <a:r>
              <a:rPr sz="1600" spc="-13" dirty="0">
                <a:latin typeface="Times New Roman"/>
                <a:cs typeface="Times New Roman"/>
              </a:rPr>
              <a:t> </a:t>
            </a:r>
            <a:r>
              <a:rPr sz="1600" spc="-25" dirty="0">
                <a:latin typeface="Times New Roman"/>
                <a:cs typeface="Times New Roman"/>
              </a:rPr>
              <a:t>(FU) </a:t>
            </a:r>
            <a:r>
              <a:rPr sz="1600" dirty="0">
                <a:latin typeface="Times New Roman"/>
                <a:cs typeface="Times New Roman"/>
              </a:rPr>
              <a:t>registered</a:t>
            </a:r>
            <a:r>
              <a:rPr sz="1600" spc="-32" dirty="0">
                <a:latin typeface="Times New Roman"/>
                <a:cs typeface="Times New Roman"/>
              </a:rPr>
              <a:t> </a:t>
            </a:r>
            <a:r>
              <a:rPr sz="1600" dirty="0">
                <a:latin typeface="Times New Roman"/>
                <a:cs typeface="Times New Roman"/>
              </a:rPr>
              <a:t>with</a:t>
            </a:r>
            <a:r>
              <a:rPr sz="1600" spc="-25" dirty="0">
                <a:latin typeface="Times New Roman"/>
                <a:cs typeface="Times New Roman"/>
              </a:rPr>
              <a:t> </a:t>
            </a:r>
            <a:r>
              <a:rPr sz="1600" spc="-13" dirty="0">
                <a:latin typeface="Times New Roman"/>
                <a:cs typeface="Times New Roman"/>
              </a:rPr>
              <a:t>IFSCA.</a:t>
            </a:r>
            <a:r>
              <a:rPr lang="en-US" sz="1600" spc="-32" dirty="0">
                <a:latin typeface="Times New Roman"/>
                <a:cs typeface="Times New Roman"/>
              </a:rPr>
              <a:t> </a:t>
            </a:r>
          </a:p>
          <a:p>
            <a:pPr marL="302071" marR="6528" indent="-285750" algn="just">
              <a:lnSpc>
                <a:spcPct val="125000"/>
              </a:lnSpc>
              <a:spcBef>
                <a:spcPts val="129"/>
              </a:spcBef>
              <a:buFont typeface="Arial" panose="020B0604020202020204" pitchFamily="34" charset="0"/>
              <a:buChar char="•"/>
            </a:pPr>
            <a:r>
              <a:rPr lang="en-US" sz="1600" spc="-32" dirty="0">
                <a:latin typeface="Times New Roman"/>
                <a:cs typeface="Times New Roman"/>
              </a:rPr>
              <a:t>Lessor </a:t>
            </a:r>
            <a:r>
              <a:rPr lang="en-US" sz="1600" dirty="0">
                <a:latin typeface="Times New Roman"/>
                <a:cs typeface="Times New Roman"/>
              </a:rPr>
              <a:t>can</a:t>
            </a:r>
            <a:r>
              <a:rPr lang="en-US" sz="1600" spc="-32" dirty="0">
                <a:latin typeface="Times New Roman"/>
                <a:cs typeface="Times New Roman"/>
              </a:rPr>
              <a:t> </a:t>
            </a:r>
            <a:r>
              <a:rPr lang="en-US" sz="1600" dirty="0">
                <a:latin typeface="Times New Roman"/>
                <a:cs typeface="Times New Roman"/>
              </a:rPr>
              <a:t>be</a:t>
            </a:r>
            <a:r>
              <a:rPr lang="en-US" sz="1600" spc="-32" dirty="0">
                <a:latin typeface="Times New Roman"/>
                <a:cs typeface="Times New Roman"/>
              </a:rPr>
              <a:t> </a:t>
            </a:r>
            <a:r>
              <a:rPr lang="en-US" sz="1600" dirty="0">
                <a:latin typeface="Times New Roman"/>
                <a:cs typeface="Times New Roman"/>
              </a:rPr>
              <a:t>set-up</a:t>
            </a:r>
            <a:r>
              <a:rPr lang="en-US" sz="1600" spc="-32" dirty="0">
                <a:latin typeface="Times New Roman"/>
                <a:cs typeface="Times New Roman"/>
              </a:rPr>
              <a:t> </a:t>
            </a:r>
            <a:r>
              <a:rPr lang="en-US" sz="1600" dirty="0">
                <a:latin typeface="Times New Roman"/>
                <a:cs typeface="Times New Roman"/>
              </a:rPr>
              <a:t>as</a:t>
            </a:r>
            <a:r>
              <a:rPr lang="en-US" sz="1600" spc="-32" dirty="0">
                <a:latin typeface="Times New Roman"/>
                <a:cs typeface="Times New Roman"/>
              </a:rPr>
              <a:t> </a:t>
            </a:r>
            <a:r>
              <a:rPr lang="en-US" sz="1600" spc="-13" dirty="0">
                <a:latin typeface="Times New Roman"/>
                <a:cs typeface="Times New Roman"/>
              </a:rPr>
              <a:t>Company</a:t>
            </a:r>
            <a:r>
              <a:rPr lang="en-US" sz="1600" spc="-25" dirty="0">
                <a:latin typeface="Times New Roman"/>
                <a:cs typeface="Times New Roman"/>
              </a:rPr>
              <a:t> </a:t>
            </a:r>
            <a:r>
              <a:rPr lang="en-US" sz="1600" dirty="0">
                <a:latin typeface="Times New Roman"/>
                <a:cs typeface="Times New Roman"/>
              </a:rPr>
              <a:t>or</a:t>
            </a:r>
            <a:r>
              <a:rPr lang="en-US" sz="1600" spc="-32" dirty="0">
                <a:latin typeface="Times New Roman"/>
                <a:cs typeface="Times New Roman"/>
              </a:rPr>
              <a:t> </a:t>
            </a:r>
            <a:r>
              <a:rPr lang="en-US" sz="1600" spc="-135" dirty="0">
                <a:latin typeface="Times New Roman"/>
                <a:cs typeface="Times New Roman"/>
              </a:rPr>
              <a:t>LLP</a:t>
            </a:r>
            <a:r>
              <a:rPr lang="en-US" sz="1600" spc="-32" dirty="0">
                <a:latin typeface="Times New Roman"/>
                <a:cs typeface="Times New Roman"/>
              </a:rPr>
              <a:t> </a:t>
            </a:r>
            <a:r>
              <a:rPr lang="en-US" sz="1600" dirty="0">
                <a:latin typeface="Times New Roman"/>
                <a:cs typeface="Times New Roman"/>
              </a:rPr>
              <a:t>or</a:t>
            </a:r>
            <a:r>
              <a:rPr lang="en-US" sz="1600" spc="-32" dirty="0">
                <a:latin typeface="Times New Roman"/>
                <a:cs typeface="Times New Roman"/>
              </a:rPr>
              <a:t> </a:t>
            </a:r>
            <a:r>
              <a:rPr lang="en-US" sz="1600" dirty="0">
                <a:latin typeface="Times New Roman"/>
                <a:cs typeface="Times New Roman"/>
              </a:rPr>
              <a:t>a</a:t>
            </a:r>
            <a:r>
              <a:rPr lang="en-US" sz="1600" spc="-32" dirty="0">
                <a:latin typeface="Times New Roman"/>
                <a:cs typeface="Times New Roman"/>
              </a:rPr>
              <a:t> </a:t>
            </a:r>
            <a:r>
              <a:rPr lang="en-US" sz="1600" dirty="0">
                <a:latin typeface="Times New Roman"/>
                <a:cs typeface="Times New Roman"/>
              </a:rPr>
              <a:t>Trust</a:t>
            </a:r>
            <a:r>
              <a:rPr lang="en-US" sz="1600" spc="-25" dirty="0">
                <a:latin typeface="Times New Roman"/>
                <a:cs typeface="Times New Roman"/>
              </a:rPr>
              <a:t> </a:t>
            </a:r>
            <a:r>
              <a:rPr lang="en-US" sz="1600" dirty="0">
                <a:latin typeface="Times New Roman"/>
                <a:cs typeface="Times New Roman"/>
              </a:rPr>
              <a:t>or</a:t>
            </a:r>
            <a:r>
              <a:rPr lang="en-US" sz="1600" spc="-32" dirty="0">
                <a:latin typeface="Times New Roman"/>
                <a:cs typeface="Times New Roman"/>
              </a:rPr>
              <a:t> </a:t>
            </a:r>
            <a:r>
              <a:rPr lang="en-US" sz="1600" dirty="0">
                <a:latin typeface="Times New Roman"/>
                <a:cs typeface="Times New Roman"/>
              </a:rPr>
              <a:t>in</a:t>
            </a:r>
            <a:r>
              <a:rPr lang="en-US" sz="1600" spc="-32" dirty="0">
                <a:latin typeface="Times New Roman"/>
                <a:cs typeface="Times New Roman"/>
              </a:rPr>
              <a:t> </a:t>
            </a:r>
            <a:r>
              <a:rPr lang="en-US" sz="1600" dirty="0">
                <a:latin typeface="Times New Roman"/>
                <a:cs typeface="Times New Roman"/>
              </a:rPr>
              <a:t>any</a:t>
            </a:r>
            <a:r>
              <a:rPr lang="en-US" sz="1600" spc="-32" dirty="0">
                <a:latin typeface="Times New Roman"/>
                <a:cs typeface="Times New Roman"/>
              </a:rPr>
              <a:t> </a:t>
            </a:r>
            <a:r>
              <a:rPr lang="en-US" sz="1600" dirty="0">
                <a:latin typeface="Times New Roman"/>
                <a:cs typeface="Times New Roman"/>
              </a:rPr>
              <a:t>other</a:t>
            </a:r>
            <a:r>
              <a:rPr lang="en-US" sz="1600" spc="-32" dirty="0">
                <a:latin typeface="Times New Roman"/>
                <a:cs typeface="Times New Roman"/>
              </a:rPr>
              <a:t> </a:t>
            </a:r>
            <a:r>
              <a:rPr lang="en-US" sz="1600" dirty="0">
                <a:latin typeface="Times New Roman"/>
                <a:cs typeface="Times New Roman"/>
              </a:rPr>
              <a:t>form</a:t>
            </a:r>
            <a:r>
              <a:rPr lang="en-US" sz="1600" spc="-25" dirty="0">
                <a:latin typeface="Times New Roman"/>
                <a:cs typeface="Times New Roman"/>
              </a:rPr>
              <a:t> </a:t>
            </a:r>
            <a:r>
              <a:rPr lang="en-US" sz="1600" spc="-32" dirty="0">
                <a:latin typeface="Times New Roman"/>
                <a:cs typeface="Times New Roman"/>
              </a:rPr>
              <a:t>as </a:t>
            </a:r>
            <a:r>
              <a:rPr lang="en-US" sz="1600" spc="-13" dirty="0">
                <a:latin typeface="Times New Roman"/>
                <a:cs typeface="Times New Roman"/>
              </a:rPr>
              <a:t>may</a:t>
            </a:r>
            <a:r>
              <a:rPr lang="en-US" sz="1600" spc="-38" dirty="0">
                <a:latin typeface="Times New Roman"/>
                <a:cs typeface="Times New Roman"/>
              </a:rPr>
              <a:t> </a:t>
            </a:r>
            <a:r>
              <a:rPr lang="en-US" sz="1600" spc="-13" dirty="0">
                <a:latin typeface="Times New Roman"/>
                <a:cs typeface="Times New Roman"/>
              </a:rPr>
              <a:t>be</a:t>
            </a:r>
            <a:r>
              <a:rPr lang="en-US" sz="1600" spc="-32" dirty="0">
                <a:latin typeface="Times New Roman"/>
                <a:cs typeface="Times New Roman"/>
              </a:rPr>
              <a:t> </a:t>
            </a:r>
            <a:r>
              <a:rPr lang="en-US" sz="1600" spc="-25" dirty="0">
                <a:latin typeface="Times New Roman"/>
                <a:cs typeface="Times New Roman"/>
              </a:rPr>
              <a:t>specified</a:t>
            </a:r>
            <a:r>
              <a:rPr lang="en-US" sz="1600" spc="-38" dirty="0">
                <a:latin typeface="Times New Roman"/>
                <a:cs typeface="Times New Roman"/>
              </a:rPr>
              <a:t> </a:t>
            </a:r>
            <a:r>
              <a:rPr lang="en-US" sz="1600" spc="-32" dirty="0">
                <a:latin typeface="Times New Roman"/>
                <a:cs typeface="Times New Roman"/>
              </a:rPr>
              <a:t>by </a:t>
            </a:r>
            <a:r>
              <a:rPr lang="en-US" sz="1600" dirty="0">
                <a:latin typeface="Times New Roman"/>
                <a:cs typeface="Times New Roman"/>
              </a:rPr>
              <a:t>the</a:t>
            </a:r>
            <a:r>
              <a:rPr lang="en-US" sz="1600" spc="-32" dirty="0">
                <a:latin typeface="Times New Roman"/>
                <a:cs typeface="Times New Roman"/>
              </a:rPr>
              <a:t> </a:t>
            </a:r>
            <a:r>
              <a:rPr lang="en-US" sz="1600" spc="-123" dirty="0">
                <a:latin typeface="Times New Roman"/>
                <a:cs typeface="Times New Roman"/>
              </a:rPr>
              <a:t>IFSCA</a:t>
            </a:r>
            <a:r>
              <a:rPr lang="en-US" sz="1600" spc="-38" dirty="0">
                <a:latin typeface="Times New Roman"/>
                <a:cs typeface="Times New Roman"/>
              </a:rPr>
              <a:t> </a:t>
            </a:r>
            <a:r>
              <a:rPr lang="en-US" sz="1600" spc="-13" dirty="0">
                <a:latin typeface="Times New Roman"/>
                <a:cs typeface="Times New Roman"/>
              </a:rPr>
              <a:t>from</a:t>
            </a:r>
            <a:r>
              <a:rPr lang="en-US" sz="1600" spc="-32" dirty="0">
                <a:latin typeface="Times New Roman"/>
                <a:cs typeface="Times New Roman"/>
              </a:rPr>
              <a:t> </a:t>
            </a:r>
            <a:r>
              <a:rPr lang="en-US" sz="1600" dirty="0">
                <a:latin typeface="Times New Roman"/>
                <a:cs typeface="Times New Roman"/>
              </a:rPr>
              <a:t>time</a:t>
            </a:r>
            <a:r>
              <a:rPr lang="en-US" sz="1600" spc="-32" dirty="0">
                <a:latin typeface="Times New Roman"/>
                <a:cs typeface="Times New Roman"/>
              </a:rPr>
              <a:t> </a:t>
            </a:r>
            <a:r>
              <a:rPr lang="en-US" sz="1600" dirty="0">
                <a:latin typeface="Times New Roman"/>
                <a:cs typeface="Times New Roman"/>
              </a:rPr>
              <a:t>to</a:t>
            </a:r>
            <a:r>
              <a:rPr lang="en-US" sz="1600" spc="-38" dirty="0">
                <a:latin typeface="Times New Roman"/>
                <a:cs typeface="Times New Roman"/>
              </a:rPr>
              <a:t> </a:t>
            </a:r>
            <a:r>
              <a:rPr lang="en-US" sz="1600" spc="-25" dirty="0">
                <a:latin typeface="Times New Roman"/>
                <a:cs typeface="Times New Roman"/>
              </a:rPr>
              <a:t>time.</a:t>
            </a:r>
          </a:p>
          <a:p>
            <a:pPr marL="302071" marR="6528" indent="-285750" algn="just">
              <a:lnSpc>
                <a:spcPct val="125000"/>
              </a:lnSpc>
              <a:spcBef>
                <a:spcPts val="129"/>
              </a:spcBef>
              <a:buFont typeface="Arial" panose="020B0604020202020204" pitchFamily="34" charset="0"/>
              <a:buChar char="•"/>
            </a:pPr>
            <a:r>
              <a:rPr lang="en-US" sz="1600" spc="-135" dirty="0">
                <a:latin typeface="Times New Roman"/>
                <a:cs typeface="Times New Roman"/>
              </a:rPr>
              <a:t>An</a:t>
            </a:r>
            <a:r>
              <a:rPr lang="en-US" sz="1600" spc="52" dirty="0">
                <a:latin typeface="Times New Roman"/>
                <a:cs typeface="Times New Roman"/>
              </a:rPr>
              <a:t> </a:t>
            </a:r>
            <a:r>
              <a:rPr lang="en-US" sz="1600" dirty="0">
                <a:latin typeface="Times New Roman"/>
                <a:cs typeface="Times New Roman"/>
              </a:rPr>
              <a:t>entity</a:t>
            </a:r>
            <a:r>
              <a:rPr lang="en-US" sz="1600" spc="-32" dirty="0">
                <a:latin typeface="Times New Roman"/>
                <a:cs typeface="Times New Roman"/>
              </a:rPr>
              <a:t> </a:t>
            </a:r>
            <a:r>
              <a:rPr lang="en-US" sz="1600" dirty="0">
                <a:latin typeface="Times New Roman"/>
                <a:cs typeface="Times New Roman"/>
              </a:rPr>
              <a:t>in</a:t>
            </a:r>
            <a:r>
              <a:rPr lang="en-US" sz="1600" spc="13" dirty="0">
                <a:latin typeface="Times New Roman"/>
                <a:cs typeface="Times New Roman"/>
              </a:rPr>
              <a:t> </a:t>
            </a:r>
            <a:r>
              <a:rPr lang="en-US" sz="1600" spc="-109" dirty="0">
                <a:latin typeface="Times New Roman"/>
                <a:cs typeface="Times New Roman"/>
              </a:rPr>
              <a:t>GIFT</a:t>
            </a:r>
            <a:r>
              <a:rPr lang="en-US" sz="1600" spc="32" dirty="0">
                <a:latin typeface="Times New Roman"/>
                <a:cs typeface="Times New Roman"/>
              </a:rPr>
              <a:t> </a:t>
            </a:r>
            <a:r>
              <a:rPr lang="en-US" sz="1600" spc="-90" dirty="0">
                <a:latin typeface="Times New Roman"/>
                <a:cs typeface="Times New Roman"/>
              </a:rPr>
              <a:t>IFSC,</a:t>
            </a:r>
            <a:r>
              <a:rPr lang="en-US" sz="1600" spc="19" dirty="0">
                <a:latin typeface="Times New Roman"/>
                <a:cs typeface="Times New Roman"/>
              </a:rPr>
              <a:t> </a:t>
            </a:r>
            <a:r>
              <a:rPr lang="en-US" sz="1600" dirty="0">
                <a:latin typeface="Times New Roman"/>
                <a:cs typeface="Times New Roman"/>
              </a:rPr>
              <a:t>intending</a:t>
            </a:r>
            <a:r>
              <a:rPr lang="en-US" sz="1600" spc="13" dirty="0">
                <a:latin typeface="Times New Roman"/>
                <a:cs typeface="Times New Roman"/>
              </a:rPr>
              <a:t> </a:t>
            </a:r>
            <a:r>
              <a:rPr lang="en-US" sz="1600" dirty="0">
                <a:latin typeface="Times New Roman"/>
                <a:cs typeface="Times New Roman"/>
              </a:rPr>
              <a:t>to</a:t>
            </a:r>
            <a:r>
              <a:rPr lang="en-US" sz="1600" spc="19" dirty="0">
                <a:latin typeface="Times New Roman"/>
                <a:cs typeface="Times New Roman"/>
              </a:rPr>
              <a:t> </a:t>
            </a:r>
            <a:r>
              <a:rPr lang="en-US" sz="1600" dirty="0">
                <a:latin typeface="Times New Roman"/>
                <a:cs typeface="Times New Roman"/>
              </a:rPr>
              <a:t>undertake</a:t>
            </a:r>
            <a:r>
              <a:rPr lang="en-US" sz="1600" spc="13" dirty="0">
                <a:latin typeface="Times New Roman"/>
                <a:cs typeface="Times New Roman"/>
              </a:rPr>
              <a:t> </a:t>
            </a:r>
            <a:r>
              <a:rPr lang="en-US" sz="1600" dirty="0">
                <a:latin typeface="Times New Roman"/>
                <a:cs typeface="Times New Roman"/>
              </a:rPr>
              <a:t>aircraft</a:t>
            </a:r>
            <a:r>
              <a:rPr lang="en-US" sz="1600" spc="19" dirty="0">
                <a:latin typeface="Times New Roman"/>
                <a:cs typeface="Times New Roman"/>
              </a:rPr>
              <a:t> </a:t>
            </a:r>
            <a:r>
              <a:rPr lang="en-US" sz="1600" spc="-13" dirty="0">
                <a:latin typeface="Times New Roman"/>
                <a:cs typeface="Times New Roman"/>
              </a:rPr>
              <a:t>lease</a:t>
            </a:r>
            <a:r>
              <a:rPr lang="en-US" sz="1600" spc="19" dirty="0">
                <a:latin typeface="Times New Roman"/>
                <a:cs typeface="Times New Roman"/>
              </a:rPr>
              <a:t> </a:t>
            </a:r>
            <a:r>
              <a:rPr lang="en-US" sz="1600" spc="-13" dirty="0">
                <a:latin typeface="Times New Roman"/>
                <a:cs typeface="Times New Roman"/>
              </a:rPr>
              <a:t>only</a:t>
            </a:r>
            <a:r>
              <a:rPr lang="en-US" sz="1600" spc="13" dirty="0">
                <a:latin typeface="Times New Roman"/>
                <a:cs typeface="Times New Roman"/>
              </a:rPr>
              <a:t> </a:t>
            </a:r>
            <a:r>
              <a:rPr lang="en-US" sz="1600" spc="-13" dirty="0">
                <a:latin typeface="Times New Roman"/>
                <a:cs typeface="Times New Roman"/>
              </a:rPr>
              <a:t>through </a:t>
            </a:r>
            <a:r>
              <a:rPr lang="en-US" sz="1600" dirty="0">
                <a:latin typeface="Times New Roman"/>
                <a:cs typeface="Times New Roman"/>
              </a:rPr>
              <a:t>its</a:t>
            </a:r>
            <a:r>
              <a:rPr lang="en-US" sz="1600" spc="146" dirty="0">
                <a:latin typeface="Times New Roman"/>
                <a:cs typeface="Times New Roman"/>
              </a:rPr>
              <a:t> </a:t>
            </a:r>
            <a:r>
              <a:rPr lang="en-US" sz="1600" dirty="0">
                <a:latin typeface="Times New Roman"/>
                <a:cs typeface="Times New Roman"/>
              </a:rPr>
              <a:t>wholly</a:t>
            </a:r>
            <a:r>
              <a:rPr lang="en-US" sz="1600" spc="154" dirty="0">
                <a:latin typeface="Times New Roman"/>
                <a:cs typeface="Times New Roman"/>
              </a:rPr>
              <a:t> </a:t>
            </a:r>
            <a:r>
              <a:rPr lang="en-US" sz="1600" dirty="0">
                <a:latin typeface="Times New Roman"/>
                <a:cs typeface="Times New Roman"/>
              </a:rPr>
              <a:t>owned</a:t>
            </a:r>
            <a:r>
              <a:rPr lang="en-US" sz="1600" spc="154" dirty="0">
                <a:latin typeface="Times New Roman"/>
                <a:cs typeface="Times New Roman"/>
              </a:rPr>
              <a:t> </a:t>
            </a:r>
            <a:r>
              <a:rPr lang="en-US" sz="1600" dirty="0">
                <a:latin typeface="Times New Roman"/>
                <a:cs typeface="Times New Roman"/>
              </a:rPr>
              <a:t>subsidiary</a:t>
            </a:r>
            <a:r>
              <a:rPr lang="en-US" sz="1600" spc="154" dirty="0">
                <a:latin typeface="Times New Roman"/>
                <a:cs typeface="Times New Roman"/>
              </a:rPr>
              <a:t> </a:t>
            </a:r>
            <a:r>
              <a:rPr lang="en-US" sz="1600" dirty="0">
                <a:latin typeface="Times New Roman"/>
                <a:cs typeface="Times New Roman"/>
              </a:rPr>
              <a:t>(ies)</a:t>
            </a:r>
            <a:r>
              <a:rPr lang="en-US" sz="1600" spc="154" dirty="0">
                <a:latin typeface="Times New Roman"/>
                <a:cs typeface="Times New Roman"/>
              </a:rPr>
              <a:t> </a:t>
            </a:r>
            <a:r>
              <a:rPr lang="en-US" sz="1600" dirty="0">
                <a:latin typeface="Times New Roman"/>
                <a:cs typeface="Times New Roman"/>
              </a:rPr>
              <a:t>set-up</a:t>
            </a:r>
            <a:r>
              <a:rPr lang="en-US" sz="1600" spc="154" dirty="0">
                <a:latin typeface="Times New Roman"/>
                <a:cs typeface="Times New Roman"/>
              </a:rPr>
              <a:t> </a:t>
            </a:r>
            <a:r>
              <a:rPr lang="en-US" sz="1600" dirty="0">
                <a:latin typeface="Times New Roman"/>
                <a:cs typeface="Times New Roman"/>
              </a:rPr>
              <a:t>in</a:t>
            </a:r>
            <a:r>
              <a:rPr lang="en-US" sz="1600" spc="154" dirty="0">
                <a:latin typeface="Times New Roman"/>
                <a:cs typeface="Times New Roman"/>
              </a:rPr>
              <a:t> </a:t>
            </a:r>
            <a:r>
              <a:rPr lang="en-US" sz="1600" spc="-52" dirty="0">
                <a:latin typeface="Times New Roman"/>
                <a:cs typeface="Times New Roman"/>
              </a:rPr>
              <a:t>IFSC</a:t>
            </a:r>
            <a:r>
              <a:rPr lang="en-US" sz="1600" spc="154" dirty="0">
                <a:latin typeface="Times New Roman"/>
                <a:cs typeface="Times New Roman"/>
              </a:rPr>
              <a:t> </a:t>
            </a:r>
            <a:r>
              <a:rPr lang="en-US" sz="1600" dirty="0">
                <a:latin typeface="Times New Roman"/>
                <a:cs typeface="Times New Roman"/>
              </a:rPr>
              <a:t>is</a:t>
            </a:r>
            <a:r>
              <a:rPr lang="en-US" sz="1600" spc="146" dirty="0">
                <a:latin typeface="Times New Roman"/>
                <a:cs typeface="Times New Roman"/>
              </a:rPr>
              <a:t> </a:t>
            </a:r>
            <a:r>
              <a:rPr lang="en-US" sz="1600" dirty="0">
                <a:latin typeface="Times New Roman"/>
                <a:cs typeface="Times New Roman"/>
              </a:rPr>
              <a:t>required</a:t>
            </a:r>
            <a:r>
              <a:rPr lang="en-US" sz="1600" spc="154" dirty="0">
                <a:latin typeface="Times New Roman"/>
                <a:cs typeface="Times New Roman"/>
              </a:rPr>
              <a:t> </a:t>
            </a:r>
            <a:r>
              <a:rPr lang="en-US" sz="1600" dirty="0">
                <a:latin typeface="Times New Roman"/>
                <a:cs typeface="Times New Roman"/>
              </a:rPr>
              <a:t>to</a:t>
            </a:r>
            <a:r>
              <a:rPr lang="en-US" sz="1600" spc="154" dirty="0">
                <a:latin typeface="Times New Roman"/>
                <a:cs typeface="Times New Roman"/>
              </a:rPr>
              <a:t> </a:t>
            </a:r>
            <a:r>
              <a:rPr lang="en-US" sz="1600" spc="-13" dirty="0">
                <a:latin typeface="Times New Roman"/>
                <a:cs typeface="Times New Roman"/>
              </a:rPr>
              <a:t>comply </a:t>
            </a:r>
            <a:r>
              <a:rPr lang="en-US" sz="1600" dirty="0">
                <a:latin typeface="Times New Roman"/>
                <a:cs typeface="Times New Roman"/>
              </a:rPr>
              <a:t>with</a:t>
            </a:r>
            <a:r>
              <a:rPr lang="en-US" sz="1600" spc="611" dirty="0">
                <a:latin typeface="Times New Roman"/>
                <a:cs typeface="Times New Roman"/>
              </a:rPr>
              <a:t> </a:t>
            </a:r>
            <a:r>
              <a:rPr lang="en-US" sz="1600" dirty="0">
                <a:latin typeface="Times New Roman"/>
                <a:cs typeface="Times New Roman"/>
              </a:rPr>
              <a:t>all</a:t>
            </a:r>
            <a:r>
              <a:rPr lang="en-US" sz="1600" spc="617" dirty="0">
                <a:latin typeface="Times New Roman"/>
                <a:cs typeface="Times New Roman"/>
              </a:rPr>
              <a:t> </a:t>
            </a:r>
            <a:r>
              <a:rPr lang="en-US" sz="1600" dirty="0">
                <a:latin typeface="Times New Roman"/>
                <a:cs typeface="Times New Roman"/>
              </a:rPr>
              <a:t>the</a:t>
            </a:r>
            <a:r>
              <a:rPr lang="en-US" sz="1600" spc="611" dirty="0">
                <a:latin typeface="Times New Roman"/>
                <a:cs typeface="Times New Roman"/>
              </a:rPr>
              <a:t> </a:t>
            </a:r>
            <a:r>
              <a:rPr lang="en-US" sz="1600" dirty="0">
                <a:latin typeface="Times New Roman"/>
                <a:cs typeface="Times New Roman"/>
              </a:rPr>
              <a:t>norms</a:t>
            </a:r>
            <a:r>
              <a:rPr lang="en-US" sz="1600" spc="617" dirty="0">
                <a:latin typeface="Times New Roman"/>
                <a:cs typeface="Times New Roman"/>
              </a:rPr>
              <a:t> </a:t>
            </a:r>
            <a:r>
              <a:rPr lang="en-US" sz="1600" dirty="0">
                <a:latin typeface="Times New Roman"/>
                <a:cs typeface="Times New Roman"/>
              </a:rPr>
              <a:t>and</a:t>
            </a:r>
            <a:r>
              <a:rPr lang="en-US" sz="1600" spc="611" dirty="0">
                <a:latin typeface="Times New Roman"/>
                <a:cs typeface="Times New Roman"/>
              </a:rPr>
              <a:t> </a:t>
            </a:r>
            <a:r>
              <a:rPr lang="en-US" sz="1600" dirty="0">
                <a:latin typeface="Times New Roman"/>
                <a:cs typeface="Times New Roman"/>
              </a:rPr>
              <a:t>requirements</a:t>
            </a:r>
            <a:r>
              <a:rPr lang="en-US" sz="1600" spc="617" dirty="0">
                <a:latin typeface="Times New Roman"/>
                <a:cs typeface="Times New Roman"/>
              </a:rPr>
              <a:t> </a:t>
            </a:r>
            <a:r>
              <a:rPr lang="en-US" sz="1600" dirty="0">
                <a:latin typeface="Times New Roman"/>
                <a:cs typeface="Times New Roman"/>
              </a:rPr>
              <a:t>under</a:t>
            </a:r>
            <a:r>
              <a:rPr lang="en-US" sz="1600" spc="611" dirty="0">
                <a:latin typeface="Times New Roman"/>
                <a:cs typeface="Times New Roman"/>
              </a:rPr>
              <a:t> </a:t>
            </a:r>
            <a:r>
              <a:rPr lang="en-US" sz="1600" dirty="0">
                <a:latin typeface="Times New Roman"/>
                <a:cs typeface="Times New Roman"/>
              </a:rPr>
              <a:t>the</a:t>
            </a:r>
            <a:r>
              <a:rPr lang="en-US" sz="1600" spc="617" dirty="0">
                <a:latin typeface="Times New Roman"/>
                <a:cs typeface="Times New Roman"/>
              </a:rPr>
              <a:t> </a:t>
            </a:r>
            <a:r>
              <a:rPr lang="en-US" sz="1600" dirty="0">
                <a:latin typeface="Times New Roman"/>
                <a:cs typeface="Times New Roman"/>
              </a:rPr>
              <a:t>Aircraft</a:t>
            </a:r>
            <a:r>
              <a:rPr lang="en-US" sz="1600" spc="617" dirty="0">
                <a:latin typeface="Times New Roman"/>
                <a:cs typeface="Times New Roman"/>
              </a:rPr>
              <a:t> </a:t>
            </a:r>
            <a:r>
              <a:rPr lang="en-US" sz="1600" spc="-13" dirty="0">
                <a:latin typeface="Times New Roman"/>
                <a:cs typeface="Times New Roman"/>
              </a:rPr>
              <a:t>leasing framework.</a:t>
            </a:r>
          </a:p>
          <a:p>
            <a:pPr marL="302071" marR="6528" indent="-285750" algn="just">
              <a:lnSpc>
                <a:spcPct val="125000"/>
              </a:lnSpc>
              <a:spcBef>
                <a:spcPts val="129"/>
              </a:spcBef>
              <a:buFont typeface="Arial" panose="020B0604020202020204" pitchFamily="34" charset="0"/>
              <a:buChar char="•"/>
            </a:pPr>
            <a:r>
              <a:rPr lang="en-US" sz="1600" spc="-90" dirty="0">
                <a:latin typeface="Times New Roman"/>
                <a:cs typeface="Times New Roman"/>
              </a:rPr>
              <a:t>An</a:t>
            </a:r>
            <a:r>
              <a:rPr lang="en-US" sz="1600" spc="13" dirty="0">
                <a:latin typeface="Times New Roman"/>
                <a:cs typeface="Times New Roman"/>
              </a:rPr>
              <a:t> </a:t>
            </a:r>
            <a:r>
              <a:rPr lang="en-US" sz="1600" dirty="0">
                <a:latin typeface="Times New Roman"/>
                <a:cs typeface="Times New Roman"/>
              </a:rPr>
              <a:t>applicant</a:t>
            </a:r>
            <a:r>
              <a:rPr lang="en-US" sz="1600" spc="19" dirty="0">
                <a:latin typeface="Times New Roman"/>
                <a:cs typeface="Times New Roman"/>
              </a:rPr>
              <a:t> </a:t>
            </a:r>
            <a:r>
              <a:rPr lang="en-US" sz="1600" dirty="0">
                <a:latin typeface="Times New Roman"/>
                <a:cs typeface="Times New Roman"/>
              </a:rPr>
              <a:t>cannot</a:t>
            </a:r>
            <a:r>
              <a:rPr lang="en-US" sz="1600" spc="19" dirty="0">
                <a:latin typeface="Times New Roman"/>
                <a:cs typeface="Times New Roman"/>
              </a:rPr>
              <a:t> </a:t>
            </a:r>
            <a:r>
              <a:rPr lang="en-US" sz="1600" dirty="0">
                <a:latin typeface="Times New Roman"/>
                <a:cs typeface="Times New Roman"/>
              </a:rPr>
              <a:t>undertake</a:t>
            </a:r>
            <a:r>
              <a:rPr lang="en-US" sz="1600" spc="19" dirty="0">
                <a:latin typeface="Times New Roman"/>
                <a:cs typeface="Times New Roman"/>
              </a:rPr>
              <a:t> </a:t>
            </a:r>
            <a:r>
              <a:rPr lang="en-US" sz="1600" dirty="0">
                <a:latin typeface="Times New Roman"/>
                <a:cs typeface="Times New Roman"/>
              </a:rPr>
              <a:t>permissible</a:t>
            </a:r>
            <a:r>
              <a:rPr lang="en-US" sz="1600" spc="19" dirty="0">
                <a:latin typeface="Times New Roman"/>
                <a:cs typeface="Times New Roman"/>
              </a:rPr>
              <a:t> </a:t>
            </a:r>
            <a:r>
              <a:rPr lang="en-US" sz="1600" dirty="0">
                <a:latin typeface="Times New Roman"/>
                <a:cs typeface="Times New Roman"/>
              </a:rPr>
              <a:t>activities</a:t>
            </a:r>
            <a:r>
              <a:rPr lang="en-US" sz="1600" spc="13" dirty="0">
                <a:latin typeface="Times New Roman"/>
                <a:cs typeface="Times New Roman"/>
              </a:rPr>
              <a:t> </a:t>
            </a:r>
            <a:r>
              <a:rPr lang="en-US" sz="1600" dirty="0">
                <a:latin typeface="Times New Roman"/>
                <a:cs typeface="Times New Roman"/>
              </a:rPr>
              <a:t>as</a:t>
            </a:r>
            <a:r>
              <a:rPr lang="en-US" sz="1600" spc="19" dirty="0">
                <a:latin typeface="Times New Roman"/>
                <a:cs typeface="Times New Roman"/>
              </a:rPr>
              <a:t> </a:t>
            </a:r>
            <a:r>
              <a:rPr lang="en-US" sz="1600" dirty="0">
                <a:latin typeface="Times New Roman"/>
                <a:cs typeface="Times New Roman"/>
              </a:rPr>
              <a:t>a</a:t>
            </a:r>
            <a:r>
              <a:rPr lang="en-US" sz="1600" spc="19" dirty="0">
                <a:latin typeface="Times New Roman"/>
                <a:cs typeface="Times New Roman"/>
              </a:rPr>
              <a:t> </a:t>
            </a:r>
            <a:r>
              <a:rPr lang="en-US" sz="1600" spc="-25" dirty="0">
                <a:latin typeface="Times New Roman"/>
                <a:cs typeface="Times New Roman"/>
              </a:rPr>
              <a:t>Lessor</a:t>
            </a:r>
            <a:r>
              <a:rPr lang="en-US" sz="1600" spc="19" dirty="0">
                <a:latin typeface="Times New Roman"/>
                <a:cs typeface="Times New Roman"/>
              </a:rPr>
              <a:t> </a:t>
            </a:r>
            <a:r>
              <a:rPr lang="en-US" sz="1600" dirty="0">
                <a:latin typeface="Times New Roman"/>
                <a:cs typeface="Times New Roman"/>
              </a:rPr>
              <a:t>unless</a:t>
            </a:r>
            <a:r>
              <a:rPr lang="en-US" sz="1600" spc="19" dirty="0">
                <a:latin typeface="Times New Roman"/>
                <a:cs typeface="Times New Roman"/>
              </a:rPr>
              <a:t> </a:t>
            </a:r>
            <a:r>
              <a:rPr lang="en-US" sz="1600" spc="-32" dirty="0">
                <a:latin typeface="Times New Roman"/>
                <a:cs typeface="Times New Roman"/>
              </a:rPr>
              <a:t>it </a:t>
            </a:r>
            <a:r>
              <a:rPr lang="en-US" sz="1600" dirty="0">
                <a:latin typeface="Times New Roman"/>
                <a:cs typeface="Times New Roman"/>
              </a:rPr>
              <a:t>has</a:t>
            </a:r>
            <a:r>
              <a:rPr lang="en-US" sz="1600" spc="-38" dirty="0">
                <a:latin typeface="Times New Roman"/>
                <a:cs typeface="Times New Roman"/>
              </a:rPr>
              <a:t> </a:t>
            </a:r>
            <a:r>
              <a:rPr lang="en-US" sz="1600" dirty="0">
                <a:latin typeface="Times New Roman"/>
                <a:cs typeface="Times New Roman"/>
              </a:rPr>
              <a:t>obtained</a:t>
            </a:r>
            <a:r>
              <a:rPr lang="en-US" sz="1600" spc="-32" dirty="0">
                <a:latin typeface="Times New Roman"/>
                <a:cs typeface="Times New Roman"/>
              </a:rPr>
              <a:t> </a:t>
            </a:r>
            <a:r>
              <a:rPr lang="en-US" sz="1600" dirty="0">
                <a:latin typeface="Times New Roman"/>
                <a:cs typeface="Times New Roman"/>
              </a:rPr>
              <a:t>a</a:t>
            </a:r>
            <a:r>
              <a:rPr lang="en-US" sz="1600" spc="-38" dirty="0">
                <a:latin typeface="Times New Roman"/>
                <a:cs typeface="Times New Roman"/>
              </a:rPr>
              <a:t> </a:t>
            </a:r>
            <a:r>
              <a:rPr lang="en-US" sz="1600" spc="-13" dirty="0">
                <a:latin typeface="Times New Roman"/>
                <a:cs typeface="Times New Roman"/>
              </a:rPr>
              <a:t>certificate</a:t>
            </a:r>
            <a:r>
              <a:rPr lang="en-US" sz="1600" spc="-32" dirty="0">
                <a:latin typeface="Times New Roman"/>
                <a:cs typeface="Times New Roman"/>
              </a:rPr>
              <a:t> </a:t>
            </a:r>
            <a:r>
              <a:rPr lang="en-US" sz="1600" spc="-45" dirty="0">
                <a:latin typeface="Times New Roman"/>
                <a:cs typeface="Times New Roman"/>
              </a:rPr>
              <a:t>of</a:t>
            </a:r>
            <a:r>
              <a:rPr lang="en-US" sz="1600" spc="-32" dirty="0">
                <a:latin typeface="Times New Roman"/>
                <a:cs typeface="Times New Roman"/>
              </a:rPr>
              <a:t> </a:t>
            </a:r>
            <a:r>
              <a:rPr lang="en-US" sz="1600" spc="-13" dirty="0">
                <a:latin typeface="Times New Roman"/>
                <a:cs typeface="Times New Roman"/>
              </a:rPr>
              <a:t>registration.</a:t>
            </a:r>
          </a:p>
          <a:p>
            <a:pPr marL="302071" marR="6528" indent="-285750" algn="just">
              <a:lnSpc>
                <a:spcPct val="125000"/>
              </a:lnSpc>
              <a:spcBef>
                <a:spcPts val="129"/>
              </a:spcBef>
              <a:buFont typeface="Arial" panose="020B0604020202020204" pitchFamily="34" charset="0"/>
              <a:buChar char="•"/>
            </a:pPr>
            <a:r>
              <a:rPr lang="en-US" sz="1600" dirty="0">
                <a:latin typeface="Times New Roman"/>
                <a:cs typeface="Times New Roman"/>
              </a:rPr>
              <a:t>The</a:t>
            </a:r>
            <a:r>
              <a:rPr lang="en-US" sz="1600" spc="90" dirty="0">
                <a:latin typeface="Times New Roman"/>
                <a:cs typeface="Times New Roman"/>
              </a:rPr>
              <a:t> </a:t>
            </a:r>
            <a:r>
              <a:rPr lang="en-US" sz="1600" dirty="0">
                <a:latin typeface="Times New Roman"/>
                <a:cs typeface="Times New Roman"/>
              </a:rPr>
              <a:t>Lessor</a:t>
            </a:r>
            <a:r>
              <a:rPr lang="en-US" sz="1600" spc="96" dirty="0">
                <a:latin typeface="Times New Roman"/>
                <a:cs typeface="Times New Roman"/>
              </a:rPr>
              <a:t> </a:t>
            </a:r>
            <a:r>
              <a:rPr lang="en-US" sz="1600" dirty="0">
                <a:latin typeface="Times New Roman"/>
                <a:cs typeface="Times New Roman"/>
              </a:rPr>
              <a:t>shall</a:t>
            </a:r>
            <a:r>
              <a:rPr lang="en-US" sz="1600" spc="96" dirty="0">
                <a:latin typeface="Times New Roman"/>
                <a:cs typeface="Times New Roman"/>
              </a:rPr>
              <a:t> </a:t>
            </a:r>
            <a:r>
              <a:rPr lang="en-US" sz="1600" dirty="0">
                <a:latin typeface="Times New Roman"/>
                <a:cs typeface="Times New Roman"/>
              </a:rPr>
              <a:t>comply</a:t>
            </a:r>
            <a:r>
              <a:rPr lang="en-US" sz="1600" spc="96" dirty="0">
                <a:latin typeface="Times New Roman"/>
                <a:cs typeface="Times New Roman"/>
              </a:rPr>
              <a:t> </a:t>
            </a:r>
            <a:r>
              <a:rPr lang="en-US" sz="1600" dirty="0">
                <a:latin typeface="Times New Roman"/>
                <a:cs typeface="Times New Roman"/>
              </a:rPr>
              <a:t>with</a:t>
            </a:r>
            <a:r>
              <a:rPr lang="en-US" sz="1600" spc="96" dirty="0">
                <a:latin typeface="Times New Roman"/>
                <a:cs typeface="Times New Roman"/>
              </a:rPr>
              <a:t> </a:t>
            </a:r>
            <a:r>
              <a:rPr lang="en-US" sz="1600" dirty="0">
                <a:latin typeface="Times New Roman"/>
                <a:cs typeface="Times New Roman"/>
              </a:rPr>
              <a:t>the</a:t>
            </a:r>
            <a:r>
              <a:rPr lang="en-US" sz="1600" spc="96" dirty="0">
                <a:latin typeface="Times New Roman"/>
                <a:cs typeface="Times New Roman"/>
              </a:rPr>
              <a:t> </a:t>
            </a:r>
            <a:r>
              <a:rPr lang="en-US" sz="1600" dirty="0">
                <a:latin typeface="Times New Roman"/>
                <a:cs typeface="Times New Roman"/>
              </a:rPr>
              <a:t>Cape</a:t>
            </a:r>
            <a:r>
              <a:rPr lang="en-US" sz="1600" spc="96" dirty="0">
                <a:latin typeface="Times New Roman"/>
                <a:cs typeface="Times New Roman"/>
              </a:rPr>
              <a:t> </a:t>
            </a:r>
            <a:r>
              <a:rPr lang="en-US" sz="1600" dirty="0">
                <a:latin typeface="Times New Roman"/>
                <a:cs typeface="Times New Roman"/>
              </a:rPr>
              <a:t>Town</a:t>
            </a:r>
            <a:r>
              <a:rPr lang="en-US" sz="1600" spc="96" dirty="0">
                <a:latin typeface="Times New Roman"/>
                <a:cs typeface="Times New Roman"/>
              </a:rPr>
              <a:t> </a:t>
            </a:r>
            <a:r>
              <a:rPr lang="en-US" sz="1600" dirty="0">
                <a:latin typeface="Times New Roman"/>
                <a:cs typeface="Times New Roman"/>
              </a:rPr>
              <a:t>Convention</a:t>
            </a:r>
            <a:r>
              <a:rPr lang="en-US" sz="1600" spc="96" dirty="0">
                <a:latin typeface="Times New Roman"/>
                <a:cs typeface="Times New Roman"/>
              </a:rPr>
              <a:t> </a:t>
            </a:r>
            <a:r>
              <a:rPr lang="en-US" sz="1600" dirty="0">
                <a:latin typeface="Times New Roman"/>
                <a:cs typeface="Times New Roman"/>
              </a:rPr>
              <a:t>and</a:t>
            </a:r>
            <a:r>
              <a:rPr lang="en-US" sz="1600" spc="96" dirty="0">
                <a:latin typeface="Times New Roman"/>
                <a:cs typeface="Times New Roman"/>
              </a:rPr>
              <a:t> </a:t>
            </a:r>
            <a:r>
              <a:rPr lang="en-US" sz="1600" spc="-13" dirty="0">
                <a:latin typeface="Times New Roman"/>
                <a:cs typeface="Times New Roman"/>
              </a:rPr>
              <a:t>Protocol </a:t>
            </a:r>
            <a:r>
              <a:rPr lang="en-US" sz="1600" dirty="0">
                <a:latin typeface="Times New Roman"/>
                <a:cs typeface="Times New Roman"/>
              </a:rPr>
              <a:t>and</a:t>
            </a:r>
            <a:r>
              <a:rPr lang="en-US" sz="1600" spc="167" dirty="0">
                <a:latin typeface="Times New Roman"/>
                <a:cs typeface="Times New Roman"/>
              </a:rPr>
              <a:t> </a:t>
            </a:r>
            <a:r>
              <a:rPr lang="en-US" sz="1600" dirty="0">
                <a:latin typeface="Times New Roman"/>
                <a:cs typeface="Times New Roman"/>
              </a:rPr>
              <a:t>all</a:t>
            </a:r>
            <a:r>
              <a:rPr lang="en-US" sz="1600" spc="173" dirty="0">
                <a:latin typeface="Times New Roman"/>
                <a:cs typeface="Times New Roman"/>
              </a:rPr>
              <a:t> </a:t>
            </a:r>
            <a:r>
              <a:rPr lang="en-US" sz="1600" dirty="0">
                <a:latin typeface="Times New Roman"/>
                <a:cs typeface="Times New Roman"/>
              </a:rPr>
              <a:t>other</a:t>
            </a:r>
            <a:r>
              <a:rPr lang="en-US" sz="1600" spc="167" dirty="0">
                <a:latin typeface="Times New Roman"/>
                <a:cs typeface="Times New Roman"/>
              </a:rPr>
              <a:t> </a:t>
            </a:r>
            <a:r>
              <a:rPr lang="en-US" sz="1600" dirty="0">
                <a:latin typeface="Times New Roman"/>
                <a:cs typeface="Times New Roman"/>
              </a:rPr>
              <a:t>applicable</a:t>
            </a:r>
            <a:r>
              <a:rPr lang="en-US" sz="1600" spc="173" dirty="0">
                <a:latin typeface="Times New Roman"/>
                <a:cs typeface="Times New Roman"/>
              </a:rPr>
              <a:t> </a:t>
            </a:r>
            <a:r>
              <a:rPr lang="en-US" sz="1600" dirty="0">
                <a:latin typeface="Times New Roman"/>
                <a:cs typeface="Times New Roman"/>
              </a:rPr>
              <a:t>statutory</a:t>
            </a:r>
            <a:r>
              <a:rPr lang="en-US" sz="1600" spc="167" dirty="0">
                <a:latin typeface="Times New Roman"/>
                <a:cs typeface="Times New Roman"/>
              </a:rPr>
              <a:t> </a:t>
            </a:r>
            <a:r>
              <a:rPr lang="en-US" sz="1600" dirty="0">
                <a:latin typeface="Times New Roman"/>
                <a:cs typeface="Times New Roman"/>
              </a:rPr>
              <a:t>obligations,</a:t>
            </a:r>
            <a:r>
              <a:rPr lang="en-US" sz="1600" spc="173" dirty="0">
                <a:latin typeface="Times New Roman"/>
                <a:cs typeface="Times New Roman"/>
              </a:rPr>
              <a:t> </a:t>
            </a:r>
            <a:r>
              <a:rPr lang="en-US" sz="1600" dirty="0">
                <a:latin typeface="Times New Roman"/>
                <a:cs typeface="Times New Roman"/>
              </a:rPr>
              <a:t>regulatory</a:t>
            </a:r>
            <a:r>
              <a:rPr lang="en-US" sz="1600" spc="173" dirty="0">
                <a:latin typeface="Times New Roman"/>
                <a:cs typeface="Times New Roman"/>
              </a:rPr>
              <a:t> </a:t>
            </a:r>
            <a:r>
              <a:rPr lang="en-US" sz="1600" spc="-13" dirty="0">
                <a:latin typeface="Times New Roman"/>
                <a:cs typeface="Times New Roman"/>
              </a:rPr>
              <a:t>requirements, </a:t>
            </a:r>
            <a:r>
              <a:rPr lang="en-US" sz="1600" dirty="0">
                <a:latin typeface="Times New Roman"/>
                <a:cs typeface="Times New Roman"/>
              </a:rPr>
              <a:t>standards,</a:t>
            </a:r>
            <a:r>
              <a:rPr lang="en-US" sz="1600" spc="6" dirty="0">
                <a:latin typeface="Times New Roman"/>
                <a:cs typeface="Times New Roman"/>
              </a:rPr>
              <a:t> </a:t>
            </a:r>
            <a:r>
              <a:rPr lang="en-US" sz="1600" spc="-25" dirty="0">
                <a:latin typeface="Times New Roman"/>
                <a:cs typeface="Times New Roman"/>
              </a:rPr>
              <a:t>policies,</a:t>
            </a:r>
            <a:r>
              <a:rPr lang="en-US" sz="1600" spc="13" dirty="0">
                <a:latin typeface="Times New Roman"/>
                <a:cs typeface="Times New Roman"/>
              </a:rPr>
              <a:t> </a:t>
            </a:r>
            <a:r>
              <a:rPr lang="en-US" sz="1600" spc="-13" dirty="0">
                <a:latin typeface="Times New Roman"/>
                <a:cs typeface="Times New Roman"/>
              </a:rPr>
              <a:t>directions,</a:t>
            </a:r>
            <a:r>
              <a:rPr lang="en-US" sz="1600" spc="13" dirty="0">
                <a:latin typeface="Times New Roman"/>
                <a:cs typeface="Times New Roman"/>
              </a:rPr>
              <a:t> </a:t>
            </a:r>
            <a:r>
              <a:rPr lang="en-US" sz="1600" dirty="0">
                <a:latin typeface="Times New Roman"/>
                <a:cs typeface="Times New Roman"/>
              </a:rPr>
              <a:t>and</a:t>
            </a:r>
            <a:r>
              <a:rPr lang="en-US" sz="1600" spc="13" dirty="0">
                <a:latin typeface="Times New Roman"/>
                <a:cs typeface="Times New Roman"/>
              </a:rPr>
              <a:t> </a:t>
            </a:r>
            <a:r>
              <a:rPr lang="en-US" sz="1600" spc="-13" dirty="0">
                <a:latin typeface="Times New Roman"/>
                <a:cs typeface="Times New Roman"/>
              </a:rPr>
              <a:t>guidelines</a:t>
            </a:r>
            <a:r>
              <a:rPr lang="en-US" sz="1600" spc="13" dirty="0">
                <a:latin typeface="Times New Roman"/>
                <a:cs typeface="Times New Roman"/>
              </a:rPr>
              <a:t> </a:t>
            </a:r>
            <a:r>
              <a:rPr lang="en-US" sz="1600" dirty="0">
                <a:latin typeface="Times New Roman"/>
                <a:cs typeface="Times New Roman"/>
              </a:rPr>
              <a:t>in</a:t>
            </a:r>
            <a:r>
              <a:rPr lang="en-US" sz="1600" spc="6" dirty="0">
                <a:latin typeface="Times New Roman"/>
                <a:cs typeface="Times New Roman"/>
              </a:rPr>
              <a:t> </a:t>
            </a:r>
            <a:r>
              <a:rPr lang="en-US" sz="1600" dirty="0">
                <a:latin typeface="Times New Roman"/>
                <a:cs typeface="Times New Roman"/>
              </a:rPr>
              <a:t>this</a:t>
            </a:r>
            <a:r>
              <a:rPr lang="en-US" sz="1600" spc="13" dirty="0">
                <a:latin typeface="Times New Roman"/>
                <a:cs typeface="Times New Roman"/>
              </a:rPr>
              <a:t> </a:t>
            </a:r>
            <a:r>
              <a:rPr lang="en-US" sz="1600" spc="-13" dirty="0">
                <a:latin typeface="Times New Roman"/>
                <a:cs typeface="Times New Roman"/>
              </a:rPr>
              <a:t>regard.</a:t>
            </a:r>
          </a:p>
          <a:p>
            <a:pPr marL="302071" marR="6528" indent="-285750" algn="just">
              <a:lnSpc>
                <a:spcPct val="125000"/>
              </a:lnSpc>
              <a:spcBef>
                <a:spcPts val="129"/>
              </a:spcBef>
              <a:buFont typeface="Arial" panose="020B0604020202020204" pitchFamily="34" charset="0"/>
              <a:buChar char="•"/>
            </a:pPr>
            <a:r>
              <a:rPr lang="en-US" sz="1600" dirty="0">
                <a:latin typeface="Times New Roman"/>
                <a:cs typeface="Times New Roman"/>
              </a:rPr>
              <a:t>Transactions</a:t>
            </a:r>
            <a:r>
              <a:rPr lang="en-US" sz="1600" spc="19" dirty="0">
                <a:latin typeface="Times New Roman"/>
                <a:cs typeface="Times New Roman"/>
              </a:rPr>
              <a:t> </a:t>
            </a:r>
            <a:r>
              <a:rPr lang="en-US" sz="1600" dirty="0">
                <a:latin typeface="Times New Roman"/>
                <a:cs typeface="Times New Roman"/>
              </a:rPr>
              <a:t>are</a:t>
            </a:r>
            <a:r>
              <a:rPr lang="en-US" sz="1600" spc="25" dirty="0">
                <a:latin typeface="Times New Roman"/>
                <a:cs typeface="Times New Roman"/>
              </a:rPr>
              <a:t> </a:t>
            </a:r>
            <a:r>
              <a:rPr lang="en-US" sz="1600" dirty="0">
                <a:latin typeface="Times New Roman"/>
                <a:cs typeface="Times New Roman"/>
              </a:rPr>
              <a:t>to</a:t>
            </a:r>
            <a:r>
              <a:rPr lang="en-US" sz="1600" spc="25" dirty="0">
                <a:latin typeface="Times New Roman"/>
                <a:cs typeface="Times New Roman"/>
              </a:rPr>
              <a:t> </a:t>
            </a:r>
            <a:r>
              <a:rPr lang="en-US" sz="1600" dirty="0">
                <a:latin typeface="Times New Roman"/>
                <a:cs typeface="Times New Roman"/>
              </a:rPr>
              <a:t>be</a:t>
            </a:r>
            <a:r>
              <a:rPr lang="en-US" sz="1600" spc="25" dirty="0">
                <a:latin typeface="Times New Roman"/>
                <a:cs typeface="Times New Roman"/>
              </a:rPr>
              <a:t> </a:t>
            </a:r>
            <a:r>
              <a:rPr lang="en-US" sz="1600" dirty="0">
                <a:latin typeface="Times New Roman"/>
                <a:cs typeface="Times New Roman"/>
              </a:rPr>
              <a:t>undertaken</a:t>
            </a:r>
            <a:r>
              <a:rPr lang="en-US" sz="1600" spc="25" dirty="0">
                <a:latin typeface="Times New Roman"/>
                <a:cs typeface="Times New Roman"/>
              </a:rPr>
              <a:t> </a:t>
            </a:r>
            <a:r>
              <a:rPr lang="en-US" sz="1600" dirty="0">
                <a:latin typeface="Times New Roman"/>
                <a:cs typeface="Times New Roman"/>
              </a:rPr>
              <a:t>in</a:t>
            </a:r>
            <a:r>
              <a:rPr lang="en-US" sz="1600" spc="25" dirty="0">
                <a:latin typeface="Times New Roman"/>
                <a:cs typeface="Times New Roman"/>
              </a:rPr>
              <a:t> </a:t>
            </a:r>
            <a:r>
              <a:rPr lang="en-US" sz="1600" spc="-13" dirty="0">
                <a:latin typeface="Times New Roman"/>
                <a:cs typeface="Times New Roman"/>
              </a:rPr>
              <a:t>freely</a:t>
            </a:r>
            <a:r>
              <a:rPr lang="en-US" sz="1600" spc="19" dirty="0">
                <a:latin typeface="Times New Roman"/>
                <a:cs typeface="Times New Roman"/>
              </a:rPr>
              <a:t> </a:t>
            </a:r>
            <a:r>
              <a:rPr lang="en-US" sz="1600" dirty="0">
                <a:latin typeface="Times New Roman"/>
                <a:cs typeface="Times New Roman"/>
              </a:rPr>
              <a:t>convertible</a:t>
            </a:r>
            <a:r>
              <a:rPr lang="en-US" sz="1600" spc="25" dirty="0">
                <a:latin typeface="Times New Roman"/>
                <a:cs typeface="Times New Roman"/>
              </a:rPr>
              <a:t> </a:t>
            </a:r>
            <a:r>
              <a:rPr lang="en-US" sz="1600" dirty="0">
                <a:latin typeface="Times New Roman"/>
                <a:cs typeface="Times New Roman"/>
              </a:rPr>
              <a:t>foreign</a:t>
            </a:r>
            <a:r>
              <a:rPr lang="en-US" sz="1600" spc="25" dirty="0">
                <a:latin typeface="Times New Roman"/>
                <a:cs typeface="Times New Roman"/>
              </a:rPr>
              <a:t> </a:t>
            </a:r>
            <a:r>
              <a:rPr lang="en-US" sz="1600" spc="-13" dirty="0">
                <a:latin typeface="Times New Roman"/>
                <a:cs typeface="Times New Roman"/>
              </a:rPr>
              <a:t>exchange </a:t>
            </a:r>
            <a:r>
              <a:rPr lang="en-US" sz="1600" dirty="0">
                <a:latin typeface="Times New Roman"/>
                <a:cs typeface="Times New Roman"/>
              </a:rPr>
              <a:t>only.</a:t>
            </a:r>
            <a:r>
              <a:rPr lang="en-US" sz="1600" spc="6" dirty="0">
                <a:latin typeface="Times New Roman"/>
                <a:cs typeface="Times New Roman"/>
              </a:rPr>
              <a:t> </a:t>
            </a:r>
            <a:r>
              <a:rPr lang="en-US" sz="1600" dirty="0">
                <a:latin typeface="Times New Roman"/>
                <a:cs typeface="Times New Roman"/>
              </a:rPr>
              <a:t>The</a:t>
            </a:r>
            <a:r>
              <a:rPr lang="en-US" sz="1600" spc="25" dirty="0">
                <a:latin typeface="Times New Roman"/>
                <a:cs typeface="Times New Roman"/>
              </a:rPr>
              <a:t> </a:t>
            </a:r>
            <a:r>
              <a:rPr lang="en-US" sz="1600" dirty="0">
                <a:latin typeface="Times New Roman"/>
                <a:cs typeface="Times New Roman"/>
              </a:rPr>
              <a:t>lessor</a:t>
            </a:r>
            <a:r>
              <a:rPr lang="en-US" sz="1600" spc="25" dirty="0">
                <a:latin typeface="Times New Roman"/>
                <a:cs typeface="Times New Roman"/>
              </a:rPr>
              <a:t> </a:t>
            </a:r>
            <a:r>
              <a:rPr lang="en-US" sz="1600" dirty="0">
                <a:latin typeface="Times New Roman"/>
                <a:cs typeface="Times New Roman"/>
              </a:rPr>
              <a:t>is</a:t>
            </a:r>
            <a:r>
              <a:rPr lang="en-US" sz="1600" spc="25" dirty="0">
                <a:latin typeface="Times New Roman"/>
                <a:cs typeface="Times New Roman"/>
              </a:rPr>
              <a:t> </a:t>
            </a:r>
            <a:r>
              <a:rPr lang="en-US" sz="1600" dirty="0">
                <a:latin typeface="Times New Roman"/>
                <a:cs typeface="Times New Roman"/>
              </a:rPr>
              <a:t>also</a:t>
            </a:r>
            <a:r>
              <a:rPr lang="en-US" sz="1600" spc="19" dirty="0">
                <a:latin typeface="Times New Roman"/>
                <a:cs typeface="Times New Roman"/>
              </a:rPr>
              <a:t> </a:t>
            </a:r>
            <a:r>
              <a:rPr lang="en-US" sz="1600" dirty="0">
                <a:latin typeface="Times New Roman"/>
                <a:cs typeface="Times New Roman"/>
              </a:rPr>
              <a:t>required</a:t>
            </a:r>
            <a:r>
              <a:rPr lang="en-US" sz="1600" spc="25" dirty="0">
                <a:latin typeface="Times New Roman"/>
                <a:cs typeface="Times New Roman"/>
              </a:rPr>
              <a:t> </a:t>
            </a:r>
            <a:r>
              <a:rPr lang="en-US" sz="1600" dirty="0">
                <a:latin typeface="Times New Roman"/>
                <a:cs typeface="Times New Roman"/>
              </a:rPr>
              <a:t>to</a:t>
            </a:r>
            <a:r>
              <a:rPr lang="en-US" sz="1600" spc="25" dirty="0">
                <a:latin typeface="Times New Roman"/>
                <a:cs typeface="Times New Roman"/>
              </a:rPr>
              <a:t> </a:t>
            </a:r>
            <a:r>
              <a:rPr lang="en-US" sz="1600" dirty="0">
                <a:latin typeface="Times New Roman"/>
                <a:cs typeface="Times New Roman"/>
              </a:rPr>
              <a:t>furnish</a:t>
            </a:r>
            <a:r>
              <a:rPr lang="en-US" sz="1600" spc="25" dirty="0">
                <a:latin typeface="Times New Roman"/>
                <a:cs typeface="Times New Roman"/>
              </a:rPr>
              <a:t> </a:t>
            </a:r>
            <a:r>
              <a:rPr lang="en-US" sz="1600" dirty="0">
                <a:latin typeface="Times New Roman"/>
                <a:cs typeface="Times New Roman"/>
              </a:rPr>
              <a:t>information</a:t>
            </a:r>
            <a:r>
              <a:rPr lang="en-US" sz="1600" spc="25" dirty="0">
                <a:latin typeface="Times New Roman"/>
                <a:cs typeface="Times New Roman"/>
              </a:rPr>
              <a:t> </a:t>
            </a:r>
            <a:r>
              <a:rPr lang="en-US" sz="1600" dirty="0">
                <a:latin typeface="Times New Roman"/>
                <a:cs typeface="Times New Roman"/>
              </a:rPr>
              <a:t>to</a:t>
            </a:r>
            <a:r>
              <a:rPr lang="en-US" sz="1600" spc="25" dirty="0">
                <a:latin typeface="Times New Roman"/>
                <a:cs typeface="Times New Roman"/>
              </a:rPr>
              <a:t> </a:t>
            </a:r>
            <a:r>
              <a:rPr lang="en-US" sz="1600" spc="-123" dirty="0">
                <a:latin typeface="Times New Roman"/>
                <a:cs typeface="Times New Roman"/>
              </a:rPr>
              <a:t>IFSCA</a:t>
            </a:r>
            <a:r>
              <a:rPr lang="en-US" sz="1600" spc="38" dirty="0">
                <a:latin typeface="Times New Roman"/>
                <a:cs typeface="Times New Roman"/>
              </a:rPr>
              <a:t> </a:t>
            </a:r>
            <a:r>
              <a:rPr lang="en-US" sz="1600" spc="-13" dirty="0">
                <a:latin typeface="Times New Roman"/>
                <a:cs typeface="Times New Roman"/>
              </a:rPr>
              <a:t>through </a:t>
            </a:r>
            <a:r>
              <a:rPr lang="en-US" sz="1600" dirty="0">
                <a:latin typeface="Times New Roman"/>
                <a:cs typeface="Times New Roman"/>
              </a:rPr>
              <a:t>the annual</a:t>
            </a:r>
            <a:r>
              <a:rPr lang="en-US" sz="1600" spc="6" dirty="0">
                <a:latin typeface="Times New Roman"/>
                <a:cs typeface="Times New Roman"/>
              </a:rPr>
              <a:t> </a:t>
            </a:r>
            <a:r>
              <a:rPr lang="en-US" sz="1600" spc="-13" dirty="0">
                <a:latin typeface="Times New Roman"/>
                <a:cs typeface="Times New Roman"/>
              </a:rPr>
              <a:t>compliance</a:t>
            </a:r>
            <a:r>
              <a:rPr lang="en-US" sz="1600" spc="6" dirty="0">
                <a:latin typeface="Times New Roman"/>
                <a:cs typeface="Times New Roman"/>
              </a:rPr>
              <a:t> </a:t>
            </a:r>
            <a:r>
              <a:rPr lang="en-US" sz="1600" dirty="0">
                <a:latin typeface="Times New Roman"/>
                <a:cs typeface="Times New Roman"/>
              </a:rPr>
              <a:t>requirements</a:t>
            </a:r>
            <a:r>
              <a:rPr lang="en-US" sz="1600" spc="6" dirty="0">
                <a:latin typeface="Times New Roman"/>
                <a:cs typeface="Times New Roman"/>
              </a:rPr>
              <a:t> </a:t>
            </a:r>
            <a:r>
              <a:rPr lang="en-US" sz="1600" spc="-13" dirty="0">
                <a:latin typeface="Times New Roman"/>
                <a:cs typeface="Times New Roman"/>
              </a:rPr>
              <a:t>prescribed.</a:t>
            </a:r>
            <a:endParaRPr lang="en-US" sz="1600" dirty="0">
              <a:latin typeface="Times New Roman"/>
              <a:cs typeface="Times New Roman"/>
            </a:endParaRPr>
          </a:p>
        </p:txBody>
      </p:sp>
      <p:sp>
        <p:nvSpPr>
          <p:cNvPr id="4" name="Date Placeholder 3">
            <a:extLst>
              <a:ext uri="{FF2B5EF4-FFF2-40B4-BE49-F238E27FC236}">
                <a16:creationId xmlns:a16="http://schemas.microsoft.com/office/drawing/2014/main" id="{A721F527-06EA-DFBA-14E2-80FAD22AEFB9}"/>
              </a:ext>
            </a:extLst>
          </p:cNvPr>
          <p:cNvSpPr>
            <a:spLocks noGrp="1"/>
          </p:cNvSpPr>
          <p:nvPr>
            <p:ph type="dt" sz="half" idx="10"/>
          </p:nvPr>
        </p:nvSpPr>
        <p:spPr/>
        <p:txBody>
          <a:bodyPr/>
          <a:lstStyle/>
          <a:p>
            <a:pPr>
              <a:defRPr/>
            </a:pPr>
            <a:r>
              <a:rPr lang="en-US" dirty="0">
                <a:solidFill>
                  <a:srgbClr val="000000"/>
                </a:solidFill>
              </a:rPr>
              <a:t>01-03-2025</a:t>
            </a:r>
          </a:p>
        </p:txBody>
      </p:sp>
      <p:sp>
        <p:nvSpPr>
          <p:cNvPr id="5" name="Footer Placeholder 4">
            <a:extLst>
              <a:ext uri="{FF2B5EF4-FFF2-40B4-BE49-F238E27FC236}">
                <a16:creationId xmlns:a16="http://schemas.microsoft.com/office/drawing/2014/main" id="{57910230-C6F2-DC31-7750-C8E6899EB894}"/>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6" name="Slide Number Placeholder 5">
            <a:extLst>
              <a:ext uri="{FF2B5EF4-FFF2-40B4-BE49-F238E27FC236}">
                <a16:creationId xmlns:a16="http://schemas.microsoft.com/office/drawing/2014/main" id="{A93F080B-2648-F025-F044-4D6421406D12}"/>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73</a:t>
            </a:fld>
            <a:endParaRPr lang="en-US" altLang="en-US" dirty="0">
              <a:solidFill>
                <a:srgbClr val="000000"/>
              </a:solidFill>
            </a:endParaRPr>
          </a:p>
        </p:txBody>
      </p:sp>
    </p:spTree>
    <p:extLst>
      <p:ext uri="{BB962C8B-B14F-4D97-AF65-F5344CB8AC3E}">
        <p14:creationId xmlns:p14="http://schemas.microsoft.com/office/powerpoint/2010/main" val="143093356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E55E0-FBA4-B81E-C02D-AD6D31F47FDA}"/>
            </a:ext>
          </a:extLst>
        </p:cNvPr>
        <p:cNvGrpSpPr/>
        <p:nvPr/>
      </p:nvGrpSpPr>
      <p:grpSpPr>
        <a:xfrm>
          <a:off x="0" y="0"/>
          <a:ext cx="0" cy="0"/>
          <a:chOff x="0" y="0"/>
          <a:chExt cx="0" cy="0"/>
        </a:xfrm>
      </p:grpSpPr>
      <p:sp>
        <p:nvSpPr>
          <p:cNvPr id="19" name="object 19">
            <a:extLst>
              <a:ext uri="{FF2B5EF4-FFF2-40B4-BE49-F238E27FC236}">
                <a16:creationId xmlns:a16="http://schemas.microsoft.com/office/drawing/2014/main" id="{63A001F6-F66C-7C59-3A43-786A9B0EDAB4}"/>
              </a:ext>
            </a:extLst>
          </p:cNvPr>
          <p:cNvSpPr txBox="1"/>
          <p:nvPr/>
        </p:nvSpPr>
        <p:spPr>
          <a:xfrm>
            <a:off x="826313" y="1107337"/>
            <a:ext cx="10331732" cy="834653"/>
          </a:xfrm>
          <a:prstGeom prst="rect">
            <a:avLst/>
          </a:prstGeom>
        </p:spPr>
        <p:txBody>
          <a:bodyPr vert="horz" wrap="square" lIns="0" tIns="16321" rIns="0" bIns="0" rtlCol="0">
            <a:spAutoFit/>
          </a:bodyPr>
          <a:lstStyle/>
          <a:p>
            <a:pPr marL="19586">
              <a:spcBef>
                <a:spcPts val="6"/>
              </a:spcBef>
            </a:pPr>
            <a:r>
              <a:rPr sz="2800" b="1" spc="-13" dirty="0">
                <a:solidFill>
                  <a:srgbClr val="EB8B00"/>
                </a:solidFill>
                <a:latin typeface="Times New Roman"/>
                <a:cs typeface="Times New Roman"/>
              </a:rPr>
              <a:t>Permissible</a:t>
            </a:r>
            <a:r>
              <a:rPr sz="2800" b="1" spc="-71" dirty="0">
                <a:solidFill>
                  <a:srgbClr val="EB8B00"/>
                </a:solidFill>
                <a:latin typeface="Times New Roman"/>
                <a:cs typeface="Times New Roman"/>
              </a:rPr>
              <a:t> </a:t>
            </a:r>
            <a:r>
              <a:rPr sz="2800" b="1" spc="-13" dirty="0">
                <a:solidFill>
                  <a:srgbClr val="EB8B00"/>
                </a:solidFill>
                <a:latin typeface="Times New Roman"/>
                <a:cs typeface="Times New Roman"/>
              </a:rPr>
              <a:t>Activities</a:t>
            </a:r>
            <a:endParaRPr sz="2800" dirty="0">
              <a:latin typeface="Times New Roman"/>
              <a:cs typeface="Times New Roman"/>
            </a:endParaRPr>
          </a:p>
          <a:p>
            <a:pPr marL="19586" algn="just">
              <a:spcBef>
                <a:spcPts val="1093"/>
              </a:spcBef>
            </a:pPr>
            <a:r>
              <a:rPr sz="1600" spc="-13" dirty="0">
                <a:latin typeface="Times New Roman"/>
                <a:cs typeface="Times New Roman"/>
              </a:rPr>
              <a:t>Permissible</a:t>
            </a:r>
            <a:r>
              <a:rPr sz="1600" spc="-38" dirty="0">
                <a:latin typeface="Times New Roman"/>
                <a:cs typeface="Times New Roman"/>
              </a:rPr>
              <a:t> </a:t>
            </a:r>
            <a:r>
              <a:rPr sz="1600" spc="-13" dirty="0">
                <a:latin typeface="Times New Roman"/>
                <a:cs typeface="Times New Roman"/>
              </a:rPr>
              <a:t>activities</a:t>
            </a:r>
            <a:r>
              <a:rPr sz="1600" spc="-32" dirty="0">
                <a:latin typeface="Times New Roman"/>
                <a:cs typeface="Times New Roman"/>
              </a:rPr>
              <a:t> </a:t>
            </a:r>
            <a:r>
              <a:rPr sz="1600" dirty="0">
                <a:latin typeface="Times New Roman"/>
                <a:cs typeface="Times New Roman"/>
              </a:rPr>
              <a:t>under</a:t>
            </a:r>
            <a:r>
              <a:rPr sz="1600" spc="-32" dirty="0">
                <a:latin typeface="Times New Roman"/>
                <a:cs typeface="Times New Roman"/>
              </a:rPr>
              <a:t> </a:t>
            </a:r>
            <a:r>
              <a:rPr sz="1600" spc="-109" dirty="0">
                <a:latin typeface="Times New Roman"/>
                <a:cs typeface="Times New Roman"/>
              </a:rPr>
              <a:t>IFSCA,</a:t>
            </a:r>
            <a:r>
              <a:rPr sz="1600" spc="-32" dirty="0">
                <a:latin typeface="Times New Roman"/>
                <a:cs typeface="Times New Roman"/>
              </a:rPr>
              <a:t> </a:t>
            </a:r>
            <a:r>
              <a:rPr sz="1600" dirty="0">
                <a:latin typeface="Times New Roman"/>
                <a:cs typeface="Times New Roman"/>
              </a:rPr>
              <a:t>which</a:t>
            </a:r>
            <a:r>
              <a:rPr sz="1600" spc="-38" dirty="0">
                <a:latin typeface="Times New Roman"/>
                <a:cs typeface="Times New Roman"/>
              </a:rPr>
              <a:t> </a:t>
            </a:r>
            <a:r>
              <a:rPr sz="1600" dirty="0">
                <a:latin typeface="Times New Roman"/>
                <a:cs typeface="Times New Roman"/>
              </a:rPr>
              <a:t>has</a:t>
            </a:r>
            <a:r>
              <a:rPr sz="1600" spc="-32" dirty="0">
                <a:latin typeface="Times New Roman"/>
                <a:cs typeface="Times New Roman"/>
              </a:rPr>
              <a:t> </a:t>
            </a:r>
            <a:r>
              <a:rPr sz="1600" dirty="0">
                <a:latin typeface="Times New Roman"/>
                <a:cs typeface="Times New Roman"/>
              </a:rPr>
              <a:t>notified</a:t>
            </a:r>
            <a:r>
              <a:rPr sz="1600" spc="-32" dirty="0">
                <a:latin typeface="Times New Roman"/>
                <a:cs typeface="Times New Roman"/>
              </a:rPr>
              <a:t> </a:t>
            </a:r>
            <a:r>
              <a:rPr sz="1600" dirty="0">
                <a:latin typeface="Times New Roman"/>
                <a:cs typeface="Times New Roman"/>
              </a:rPr>
              <a:t>ship</a:t>
            </a:r>
            <a:r>
              <a:rPr sz="1600" spc="-32" dirty="0">
                <a:latin typeface="Times New Roman"/>
                <a:cs typeface="Times New Roman"/>
              </a:rPr>
              <a:t> </a:t>
            </a:r>
            <a:r>
              <a:rPr sz="1600" spc="-13" dirty="0">
                <a:latin typeface="Times New Roman"/>
                <a:cs typeface="Times New Roman"/>
              </a:rPr>
              <a:t>leasing</a:t>
            </a:r>
            <a:r>
              <a:rPr sz="1600" spc="-32" dirty="0">
                <a:latin typeface="Times New Roman"/>
                <a:cs typeface="Times New Roman"/>
              </a:rPr>
              <a:t> </a:t>
            </a:r>
            <a:r>
              <a:rPr sz="1600" dirty="0">
                <a:latin typeface="Times New Roman"/>
                <a:cs typeface="Times New Roman"/>
              </a:rPr>
              <a:t>as</a:t>
            </a:r>
            <a:r>
              <a:rPr sz="1600" spc="-38" dirty="0">
                <a:latin typeface="Times New Roman"/>
                <a:cs typeface="Times New Roman"/>
              </a:rPr>
              <a:t> </a:t>
            </a:r>
            <a:r>
              <a:rPr sz="1600" dirty="0">
                <a:latin typeface="Times New Roman"/>
                <a:cs typeface="Times New Roman"/>
              </a:rPr>
              <a:t>a</a:t>
            </a:r>
            <a:r>
              <a:rPr sz="1600" spc="-32" dirty="0">
                <a:latin typeface="Times New Roman"/>
                <a:cs typeface="Times New Roman"/>
              </a:rPr>
              <a:t> </a:t>
            </a:r>
            <a:r>
              <a:rPr sz="1600" spc="-13" dirty="0">
                <a:latin typeface="Times New Roman"/>
                <a:cs typeface="Times New Roman"/>
              </a:rPr>
              <a:t>financial</a:t>
            </a:r>
            <a:r>
              <a:rPr sz="1600" spc="-32" dirty="0">
                <a:latin typeface="Times New Roman"/>
                <a:cs typeface="Times New Roman"/>
              </a:rPr>
              <a:t> </a:t>
            </a:r>
            <a:r>
              <a:rPr sz="1600" dirty="0">
                <a:latin typeface="Times New Roman"/>
                <a:cs typeface="Times New Roman"/>
              </a:rPr>
              <a:t>product,</a:t>
            </a:r>
            <a:r>
              <a:rPr sz="1600" spc="-32" dirty="0">
                <a:latin typeface="Times New Roman"/>
                <a:cs typeface="Times New Roman"/>
              </a:rPr>
              <a:t> </a:t>
            </a:r>
            <a:r>
              <a:rPr sz="1600" spc="-13" dirty="0">
                <a:latin typeface="Times New Roman"/>
                <a:cs typeface="Times New Roman"/>
              </a:rPr>
              <a:t>include</a:t>
            </a:r>
            <a:r>
              <a:rPr sz="1600" spc="-32" dirty="0">
                <a:latin typeface="Times New Roman"/>
                <a:cs typeface="Times New Roman"/>
              </a:rPr>
              <a:t> </a:t>
            </a:r>
            <a:r>
              <a:rPr sz="1600" dirty="0">
                <a:latin typeface="Times New Roman"/>
                <a:cs typeface="Times New Roman"/>
              </a:rPr>
              <a:t>the</a:t>
            </a:r>
            <a:r>
              <a:rPr sz="1600" spc="-38" dirty="0">
                <a:latin typeface="Times New Roman"/>
                <a:cs typeface="Times New Roman"/>
              </a:rPr>
              <a:t> </a:t>
            </a:r>
            <a:r>
              <a:rPr sz="1600" spc="-13" dirty="0">
                <a:latin typeface="Times New Roman"/>
                <a:cs typeface="Times New Roman"/>
              </a:rPr>
              <a:t>following:</a:t>
            </a:r>
            <a:endParaRPr sz="1600" dirty="0">
              <a:latin typeface="Times New Roman"/>
              <a:cs typeface="Times New Roman"/>
            </a:endParaRPr>
          </a:p>
        </p:txBody>
      </p:sp>
      <p:sp>
        <p:nvSpPr>
          <p:cNvPr id="22" name="object 22">
            <a:extLst>
              <a:ext uri="{FF2B5EF4-FFF2-40B4-BE49-F238E27FC236}">
                <a16:creationId xmlns:a16="http://schemas.microsoft.com/office/drawing/2014/main" id="{7A3CAE09-5D98-186A-D4B6-5592049B9933}"/>
              </a:ext>
            </a:extLst>
          </p:cNvPr>
          <p:cNvSpPr txBox="1"/>
          <p:nvPr/>
        </p:nvSpPr>
        <p:spPr>
          <a:xfrm>
            <a:off x="826313" y="2107632"/>
            <a:ext cx="10612452" cy="1840057"/>
          </a:xfrm>
          <a:prstGeom prst="rect">
            <a:avLst/>
          </a:prstGeom>
        </p:spPr>
        <p:txBody>
          <a:bodyPr vert="horz" wrap="square" lIns="0" tIns="16321" rIns="0" bIns="0" rtlCol="0">
            <a:spAutoFit/>
          </a:bodyPr>
          <a:lstStyle/>
          <a:p>
            <a:pPr marL="302071" marR="6528" indent="-285750">
              <a:lnSpc>
                <a:spcPct val="124900"/>
              </a:lnSpc>
              <a:spcBef>
                <a:spcPts val="129"/>
              </a:spcBef>
              <a:buFont typeface="Arial" panose="020B0604020202020204" pitchFamily="34" charset="0"/>
              <a:buChar char="•"/>
            </a:pPr>
            <a:r>
              <a:rPr sz="1600" dirty="0">
                <a:solidFill>
                  <a:schemeClr val="accent4"/>
                </a:solidFill>
                <a:latin typeface="Times New Roman"/>
                <a:cs typeface="Times New Roman"/>
              </a:rPr>
              <a:t>Financial</a:t>
            </a:r>
            <a:r>
              <a:rPr sz="1600" spc="52" dirty="0">
                <a:solidFill>
                  <a:schemeClr val="accent4"/>
                </a:solidFill>
                <a:latin typeface="Times New Roman"/>
                <a:cs typeface="Times New Roman"/>
              </a:rPr>
              <a:t> </a:t>
            </a:r>
            <a:r>
              <a:rPr sz="1600" dirty="0">
                <a:solidFill>
                  <a:schemeClr val="accent4"/>
                </a:solidFill>
                <a:latin typeface="Times New Roman"/>
                <a:cs typeface="Times New Roman"/>
              </a:rPr>
              <a:t>lease,</a:t>
            </a:r>
            <a:r>
              <a:rPr sz="1600" spc="58" dirty="0">
                <a:solidFill>
                  <a:schemeClr val="accent4"/>
                </a:solidFill>
                <a:latin typeface="Times New Roman"/>
                <a:cs typeface="Times New Roman"/>
              </a:rPr>
              <a:t> </a:t>
            </a:r>
            <a:r>
              <a:rPr sz="1600" dirty="0">
                <a:solidFill>
                  <a:schemeClr val="accent4"/>
                </a:solidFill>
                <a:latin typeface="Times New Roman"/>
                <a:cs typeface="Times New Roman"/>
              </a:rPr>
              <a:t>hybrid</a:t>
            </a:r>
            <a:r>
              <a:rPr sz="1600" spc="52" dirty="0">
                <a:solidFill>
                  <a:schemeClr val="accent4"/>
                </a:solidFill>
                <a:latin typeface="Times New Roman"/>
                <a:cs typeface="Times New Roman"/>
              </a:rPr>
              <a:t> </a:t>
            </a:r>
            <a:r>
              <a:rPr sz="1600" dirty="0">
                <a:solidFill>
                  <a:schemeClr val="accent4"/>
                </a:solidFill>
                <a:latin typeface="Times New Roman"/>
                <a:cs typeface="Times New Roman"/>
              </a:rPr>
              <a:t>of</a:t>
            </a:r>
            <a:r>
              <a:rPr sz="1600" spc="58" dirty="0">
                <a:solidFill>
                  <a:schemeClr val="accent4"/>
                </a:solidFill>
                <a:latin typeface="Times New Roman"/>
                <a:cs typeface="Times New Roman"/>
              </a:rPr>
              <a:t> </a:t>
            </a:r>
            <a:r>
              <a:rPr sz="1600" dirty="0">
                <a:solidFill>
                  <a:schemeClr val="accent4"/>
                </a:solidFill>
                <a:latin typeface="Times New Roman"/>
                <a:cs typeface="Times New Roman"/>
              </a:rPr>
              <a:t>financial</a:t>
            </a:r>
            <a:r>
              <a:rPr sz="1600" spc="58" dirty="0">
                <a:solidFill>
                  <a:schemeClr val="accent4"/>
                </a:solidFill>
                <a:latin typeface="Times New Roman"/>
                <a:cs typeface="Times New Roman"/>
              </a:rPr>
              <a:t> </a:t>
            </a:r>
            <a:r>
              <a:rPr sz="1600" dirty="0">
                <a:solidFill>
                  <a:schemeClr val="accent4"/>
                </a:solidFill>
                <a:latin typeface="Times New Roman"/>
                <a:cs typeface="Times New Roman"/>
              </a:rPr>
              <a:t>and</a:t>
            </a:r>
            <a:r>
              <a:rPr sz="1600" spc="52" dirty="0">
                <a:solidFill>
                  <a:schemeClr val="accent4"/>
                </a:solidFill>
                <a:latin typeface="Times New Roman"/>
                <a:cs typeface="Times New Roman"/>
              </a:rPr>
              <a:t> </a:t>
            </a:r>
            <a:r>
              <a:rPr sz="1600" dirty="0">
                <a:solidFill>
                  <a:schemeClr val="accent4"/>
                </a:solidFill>
                <a:latin typeface="Times New Roman"/>
                <a:cs typeface="Times New Roman"/>
              </a:rPr>
              <a:t>operating</a:t>
            </a:r>
            <a:r>
              <a:rPr sz="1600" spc="58" dirty="0">
                <a:solidFill>
                  <a:schemeClr val="accent4"/>
                </a:solidFill>
                <a:latin typeface="Times New Roman"/>
                <a:cs typeface="Times New Roman"/>
              </a:rPr>
              <a:t> </a:t>
            </a:r>
            <a:r>
              <a:rPr sz="1600" dirty="0">
                <a:solidFill>
                  <a:schemeClr val="accent4"/>
                </a:solidFill>
                <a:latin typeface="Times New Roman"/>
                <a:cs typeface="Times New Roman"/>
              </a:rPr>
              <a:t>lease</a:t>
            </a:r>
            <a:r>
              <a:rPr sz="1600" spc="52" dirty="0">
                <a:solidFill>
                  <a:schemeClr val="accent4"/>
                </a:solidFill>
                <a:latin typeface="Times New Roman"/>
                <a:cs typeface="Times New Roman"/>
              </a:rPr>
              <a:t> </a:t>
            </a:r>
            <a:r>
              <a:rPr sz="1600" dirty="0">
                <a:solidFill>
                  <a:schemeClr val="accent4"/>
                </a:solidFill>
                <a:latin typeface="Times New Roman"/>
                <a:cs typeface="Times New Roman"/>
              </a:rPr>
              <a:t>or</a:t>
            </a:r>
            <a:r>
              <a:rPr sz="1600" spc="58" dirty="0">
                <a:solidFill>
                  <a:schemeClr val="accent4"/>
                </a:solidFill>
                <a:latin typeface="Times New Roman"/>
                <a:cs typeface="Times New Roman"/>
              </a:rPr>
              <a:t> </a:t>
            </a:r>
            <a:r>
              <a:rPr sz="1600" dirty="0">
                <a:solidFill>
                  <a:schemeClr val="accent4"/>
                </a:solidFill>
                <a:latin typeface="Times New Roman"/>
                <a:cs typeface="Times New Roman"/>
              </a:rPr>
              <a:t>operating</a:t>
            </a:r>
            <a:r>
              <a:rPr sz="1600" spc="58" dirty="0">
                <a:solidFill>
                  <a:schemeClr val="accent4"/>
                </a:solidFill>
                <a:latin typeface="Times New Roman"/>
                <a:cs typeface="Times New Roman"/>
              </a:rPr>
              <a:t> </a:t>
            </a:r>
            <a:r>
              <a:rPr sz="1600" dirty="0">
                <a:solidFill>
                  <a:schemeClr val="accent4"/>
                </a:solidFill>
                <a:latin typeface="Times New Roman"/>
                <a:cs typeface="Times New Roman"/>
              </a:rPr>
              <a:t>lease,</a:t>
            </a:r>
            <a:r>
              <a:rPr sz="1600" spc="52" dirty="0">
                <a:solidFill>
                  <a:schemeClr val="accent4"/>
                </a:solidFill>
                <a:latin typeface="Times New Roman"/>
                <a:cs typeface="Times New Roman"/>
              </a:rPr>
              <a:t> </a:t>
            </a:r>
            <a:r>
              <a:rPr sz="1600" dirty="0">
                <a:solidFill>
                  <a:schemeClr val="accent4"/>
                </a:solidFill>
                <a:latin typeface="Times New Roman"/>
                <a:cs typeface="Times New Roman"/>
              </a:rPr>
              <a:t>including</a:t>
            </a:r>
            <a:r>
              <a:rPr sz="1600" spc="58" dirty="0">
                <a:solidFill>
                  <a:schemeClr val="accent4"/>
                </a:solidFill>
                <a:latin typeface="Times New Roman"/>
                <a:cs typeface="Times New Roman"/>
              </a:rPr>
              <a:t> </a:t>
            </a:r>
            <a:r>
              <a:rPr sz="1600" dirty="0">
                <a:solidFill>
                  <a:schemeClr val="accent4"/>
                </a:solidFill>
                <a:latin typeface="Times New Roman"/>
                <a:cs typeface="Times New Roman"/>
              </a:rPr>
              <a:t>sale</a:t>
            </a:r>
            <a:r>
              <a:rPr sz="1600" spc="58" dirty="0">
                <a:solidFill>
                  <a:schemeClr val="accent4"/>
                </a:solidFill>
                <a:latin typeface="Times New Roman"/>
                <a:cs typeface="Times New Roman"/>
              </a:rPr>
              <a:t> </a:t>
            </a:r>
            <a:r>
              <a:rPr sz="1600" dirty="0">
                <a:solidFill>
                  <a:schemeClr val="accent4"/>
                </a:solidFill>
                <a:latin typeface="Times New Roman"/>
                <a:cs typeface="Times New Roman"/>
              </a:rPr>
              <a:t>and</a:t>
            </a:r>
            <a:r>
              <a:rPr sz="1600" spc="52" dirty="0">
                <a:solidFill>
                  <a:schemeClr val="accent4"/>
                </a:solidFill>
                <a:latin typeface="Times New Roman"/>
                <a:cs typeface="Times New Roman"/>
              </a:rPr>
              <a:t> </a:t>
            </a:r>
            <a:r>
              <a:rPr sz="1600" spc="-13" dirty="0">
                <a:solidFill>
                  <a:schemeClr val="accent4"/>
                </a:solidFill>
                <a:latin typeface="Times New Roman"/>
                <a:cs typeface="Times New Roman"/>
              </a:rPr>
              <a:t>leaseback, </a:t>
            </a:r>
            <a:r>
              <a:rPr sz="1600" dirty="0">
                <a:solidFill>
                  <a:schemeClr val="accent4"/>
                </a:solidFill>
                <a:latin typeface="Times New Roman"/>
                <a:cs typeface="Times New Roman"/>
              </a:rPr>
              <a:t>purchase,</a:t>
            </a:r>
            <a:r>
              <a:rPr sz="1600" spc="-32" dirty="0">
                <a:solidFill>
                  <a:schemeClr val="accent4"/>
                </a:solidFill>
                <a:latin typeface="Times New Roman"/>
                <a:cs typeface="Times New Roman"/>
              </a:rPr>
              <a:t> </a:t>
            </a:r>
            <a:r>
              <a:rPr sz="1600" dirty="0">
                <a:solidFill>
                  <a:schemeClr val="accent4"/>
                </a:solidFill>
                <a:latin typeface="Times New Roman"/>
                <a:cs typeface="Times New Roman"/>
              </a:rPr>
              <a:t>novation,</a:t>
            </a:r>
            <a:r>
              <a:rPr sz="1600" spc="-25" dirty="0">
                <a:solidFill>
                  <a:schemeClr val="accent4"/>
                </a:solidFill>
                <a:latin typeface="Times New Roman"/>
                <a:cs typeface="Times New Roman"/>
              </a:rPr>
              <a:t> </a:t>
            </a:r>
            <a:r>
              <a:rPr sz="1600" dirty="0">
                <a:solidFill>
                  <a:schemeClr val="accent4"/>
                </a:solidFill>
                <a:latin typeface="Times New Roman"/>
                <a:cs typeface="Times New Roman"/>
              </a:rPr>
              <a:t>transfer,</a:t>
            </a:r>
            <a:r>
              <a:rPr sz="1600" spc="-32" dirty="0">
                <a:solidFill>
                  <a:schemeClr val="accent4"/>
                </a:solidFill>
                <a:latin typeface="Times New Roman"/>
                <a:cs typeface="Times New Roman"/>
              </a:rPr>
              <a:t> </a:t>
            </a:r>
            <a:r>
              <a:rPr sz="1600" dirty="0">
                <a:solidFill>
                  <a:schemeClr val="accent4"/>
                </a:solidFill>
                <a:latin typeface="Times New Roman"/>
                <a:cs typeface="Times New Roman"/>
              </a:rPr>
              <a:t>assignment</a:t>
            </a:r>
            <a:r>
              <a:rPr sz="1600" spc="-25" dirty="0">
                <a:solidFill>
                  <a:schemeClr val="accent4"/>
                </a:solidFill>
                <a:latin typeface="Times New Roman"/>
                <a:cs typeface="Times New Roman"/>
              </a:rPr>
              <a:t> </a:t>
            </a:r>
            <a:r>
              <a:rPr sz="1600" dirty="0">
                <a:solidFill>
                  <a:schemeClr val="accent4"/>
                </a:solidFill>
                <a:latin typeface="Times New Roman"/>
                <a:cs typeface="Times New Roman"/>
              </a:rPr>
              <a:t>and</a:t>
            </a:r>
            <a:r>
              <a:rPr sz="1600" spc="-25" dirty="0">
                <a:solidFill>
                  <a:schemeClr val="accent4"/>
                </a:solidFill>
                <a:latin typeface="Times New Roman"/>
                <a:cs typeface="Times New Roman"/>
              </a:rPr>
              <a:t> </a:t>
            </a:r>
            <a:r>
              <a:rPr sz="1600" dirty="0">
                <a:solidFill>
                  <a:schemeClr val="accent4"/>
                </a:solidFill>
                <a:latin typeface="Times New Roman"/>
                <a:cs typeface="Times New Roman"/>
              </a:rPr>
              <a:t>other</a:t>
            </a:r>
            <a:r>
              <a:rPr sz="1600" spc="-32" dirty="0">
                <a:solidFill>
                  <a:schemeClr val="accent4"/>
                </a:solidFill>
                <a:latin typeface="Times New Roman"/>
                <a:cs typeface="Times New Roman"/>
              </a:rPr>
              <a:t> </a:t>
            </a:r>
            <a:r>
              <a:rPr sz="1600" spc="-13" dirty="0">
                <a:solidFill>
                  <a:schemeClr val="accent4"/>
                </a:solidFill>
                <a:latin typeface="Times New Roman"/>
                <a:cs typeface="Times New Roman"/>
              </a:rPr>
              <a:t>similar</a:t>
            </a:r>
            <a:r>
              <a:rPr sz="1600" spc="-25" dirty="0">
                <a:solidFill>
                  <a:schemeClr val="accent4"/>
                </a:solidFill>
                <a:latin typeface="Times New Roman"/>
                <a:cs typeface="Times New Roman"/>
              </a:rPr>
              <a:t> </a:t>
            </a:r>
            <a:r>
              <a:rPr sz="1600" dirty="0">
                <a:solidFill>
                  <a:schemeClr val="accent4"/>
                </a:solidFill>
                <a:latin typeface="Times New Roman"/>
                <a:cs typeface="Times New Roman"/>
              </a:rPr>
              <a:t>transactions</a:t>
            </a:r>
            <a:r>
              <a:rPr sz="1600" spc="-25" dirty="0">
                <a:solidFill>
                  <a:schemeClr val="accent4"/>
                </a:solidFill>
                <a:latin typeface="Times New Roman"/>
                <a:cs typeface="Times New Roman"/>
              </a:rPr>
              <a:t> </a:t>
            </a:r>
            <a:r>
              <a:rPr sz="1600" dirty="0">
                <a:solidFill>
                  <a:schemeClr val="accent4"/>
                </a:solidFill>
                <a:latin typeface="Times New Roman"/>
                <a:cs typeface="Times New Roman"/>
              </a:rPr>
              <a:t>in</a:t>
            </a:r>
            <a:r>
              <a:rPr sz="1600" spc="-32" dirty="0">
                <a:solidFill>
                  <a:schemeClr val="accent4"/>
                </a:solidFill>
                <a:latin typeface="Times New Roman"/>
                <a:cs typeface="Times New Roman"/>
              </a:rPr>
              <a:t> </a:t>
            </a:r>
            <a:r>
              <a:rPr sz="1600" dirty="0">
                <a:solidFill>
                  <a:schemeClr val="accent4"/>
                </a:solidFill>
                <a:latin typeface="Times New Roman"/>
                <a:cs typeface="Times New Roman"/>
              </a:rPr>
              <a:t>relation</a:t>
            </a:r>
            <a:r>
              <a:rPr sz="1600" spc="-25" dirty="0">
                <a:solidFill>
                  <a:schemeClr val="accent4"/>
                </a:solidFill>
                <a:latin typeface="Times New Roman"/>
                <a:cs typeface="Times New Roman"/>
              </a:rPr>
              <a:t> </a:t>
            </a:r>
            <a:r>
              <a:rPr sz="1600" dirty="0">
                <a:solidFill>
                  <a:schemeClr val="accent4"/>
                </a:solidFill>
                <a:latin typeface="Times New Roman"/>
                <a:cs typeface="Times New Roman"/>
              </a:rPr>
              <a:t>to</a:t>
            </a:r>
            <a:r>
              <a:rPr sz="1600" spc="-25" dirty="0">
                <a:solidFill>
                  <a:schemeClr val="accent4"/>
                </a:solidFill>
                <a:latin typeface="Times New Roman"/>
                <a:cs typeface="Times New Roman"/>
              </a:rPr>
              <a:t> </a:t>
            </a:r>
            <a:r>
              <a:rPr sz="1600" dirty="0">
                <a:solidFill>
                  <a:schemeClr val="accent4"/>
                </a:solidFill>
                <a:latin typeface="Times New Roman"/>
                <a:cs typeface="Times New Roman"/>
              </a:rPr>
              <a:t>ship</a:t>
            </a:r>
            <a:r>
              <a:rPr sz="1600" spc="-32" dirty="0">
                <a:solidFill>
                  <a:schemeClr val="accent4"/>
                </a:solidFill>
                <a:latin typeface="Times New Roman"/>
                <a:cs typeface="Times New Roman"/>
              </a:rPr>
              <a:t> </a:t>
            </a:r>
            <a:r>
              <a:rPr sz="1600" spc="-13" dirty="0">
                <a:solidFill>
                  <a:schemeClr val="accent4"/>
                </a:solidFill>
                <a:latin typeface="Times New Roman"/>
                <a:cs typeface="Times New Roman"/>
              </a:rPr>
              <a:t>lease</a:t>
            </a:r>
            <a:endParaRPr lang="en-IN" sz="1600" spc="-13" dirty="0">
              <a:solidFill>
                <a:schemeClr val="accent4"/>
              </a:solidFill>
              <a:latin typeface="Times New Roman"/>
              <a:cs typeface="Times New Roman"/>
            </a:endParaRPr>
          </a:p>
          <a:p>
            <a:pPr marL="302071" marR="6528" indent="-285750">
              <a:lnSpc>
                <a:spcPct val="124900"/>
              </a:lnSpc>
              <a:spcBef>
                <a:spcPts val="129"/>
              </a:spcBef>
              <a:buFont typeface="Arial" panose="020B0604020202020204" pitchFamily="34" charset="0"/>
              <a:buChar char="•"/>
            </a:pPr>
            <a:r>
              <a:rPr lang="en-US" sz="1600" spc="-58" dirty="0">
                <a:solidFill>
                  <a:schemeClr val="accent4"/>
                </a:solidFill>
                <a:latin typeface="Times New Roman"/>
                <a:cs typeface="Times New Roman"/>
              </a:rPr>
              <a:t>Voyage</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charters,</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contracts</a:t>
            </a:r>
            <a:r>
              <a:rPr lang="en-US" sz="1600" spc="-19" dirty="0">
                <a:solidFill>
                  <a:schemeClr val="accent4"/>
                </a:solidFill>
                <a:latin typeface="Times New Roman"/>
                <a:cs typeface="Times New Roman"/>
              </a:rPr>
              <a:t> </a:t>
            </a:r>
            <a:r>
              <a:rPr lang="en-US" sz="1600" spc="-45" dirty="0">
                <a:solidFill>
                  <a:schemeClr val="accent4"/>
                </a:solidFill>
                <a:latin typeface="Times New Roman"/>
                <a:cs typeface="Times New Roman"/>
              </a:rPr>
              <a:t>of</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affreightment,</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employment</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in</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shipping</a:t>
            </a:r>
            <a:r>
              <a:rPr lang="en-US" sz="1600" spc="-19" dirty="0">
                <a:solidFill>
                  <a:schemeClr val="accent4"/>
                </a:solidFill>
                <a:latin typeface="Times New Roman"/>
                <a:cs typeface="Times New Roman"/>
              </a:rPr>
              <a:t> </a:t>
            </a:r>
            <a:r>
              <a:rPr lang="en-US" sz="1600" spc="-13" dirty="0">
                <a:solidFill>
                  <a:schemeClr val="accent4"/>
                </a:solidFill>
                <a:latin typeface="Times New Roman"/>
                <a:cs typeface="Times New Roman"/>
              </a:rPr>
              <a:t>pools,</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and</a:t>
            </a:r>
            <a:r>
              <a:rPr lang="en-US" sz="1600" spc="-25" dirty="0">
                <a:solidFill>
                  <a:schemeClr val="accent4"/>
                </a:solidFill>
                <a:latin typeface="Times New Roman"/>
                <a:cs typeface="Times New Roman"/>
              </a:rPr>
              <a:t> </a:t>
            </a:r>
            <a:r>
              <a:rPr lang="en-US" sz="1600" spc="-13" dirty="0">
                <a:solidFill>
                  <a:schemeClr val="accent4"/>
                </a:solidFill>
                <a:latin typeface="Times New Roman"/>
                <a:cs typeface="Times New Roman"/>
              </a:rPr>
              <a:t>all</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other</a:t>
            </a:r>
            <a:r>
              <a:rPr lang="en-US" sz="1600" spc="-25" dirty="0">
                <a:solidFill>
                  <a:schemeClr val="accent4"/>
                </a:solidFill>
                <a:latin typeface="Times New Roman"/>
                <a:cs typeface="Times New Roman"/>
              </a:rPr>
              <a:t> legal</a:t>
            </a:r>
            <a:r>
              <a:rPr lang="en-US" sz="1600" spc="-19" dirty="0">
                <a:solidFill>
                  <a:schemeClr val="accent4"/>
                </a:solidFill>
                <a:latin typeface="Times New Roman"/>
                <a:cs typeface="Times New Roman"/>
              </a:rPr>
              <a:t> </a:t>
            </a:r>
            <a:r>
              <a:rPr lang="en-US" sz="1600" spc="-13" dirty="0">
                <a:solidFill>
                  <a:schemeClr val="accent4"/>
                </a:solidFill>
                <a:latin typeface="Times New Roman"/>
                <a:cs typeface="Times New Roman"/>
              </a:rPr>
              <a:t>commercial </a:t>
            </a:r>
            <a:r>
              <a:rPr lang="en-US" sz="1600" dirty="0">
                <a:solidFill>
                  <a:schemeClr val="accent4"/>
                </a:solidFill>
                <a:latin typeface="Times New Roman"/>
                <a:cs typeface="Times New Roman"/>
              </a:rPr>
              <a:t>transactions</a:t>
            </a:r>
            <a:r>
              <a:rPr lang="en-US" sz="1600" spc="-32" dirty="0">
                <a:solidFill>
                  <a:schemeClr val="accent4"/>
                </a:solidFill>
                <a:latin typeface="Times New Roman"/>
                <a:cs typeface="Times New Roman"/>
              </a:rPr>
              <a:t> </a:t>
            </a:r>
            <a:r>
              <a:rPr lang="en-US" sz="1600" spc="-25" dirty="0">
                <a:solidFill>
                  <a:schemeClr val="accent4"/>
                </a:solidFill>
                <a:latin typeface="Times New Roman"/>
                <a:cs typeface="Times New Roman"/>
              </a:rPr>
              <a:t>for </a:t>
            </a:r>
            <a:r>
              <a:rPr lang="en-US" sz="1600" dirty="0">
                <a:solidFill>
                  <a:schemeClr val="accent4"/>
                </a:solidFill>
                <a:latin typeface="Times New Roman"/>
                <a:cs typeface="Times New Roman"/>
              </a:rPr>
              <a:t>employment</a:t>
            </a:r>
            <a:r>
              <a:rPr lang="en-US" sz="1600" spc="-32" dirty="0">
                <a:solidFill>
                  <a:schemeClr val="accent4"/>
                </a:solidFill>
                <a:latin typeface="Times New Roman"/>
                <a:cs typeface="Times New Roman"/>
              </a:rPr>
              <a:t> </a:t>
            </a:r>
            <a:r>
              <a:rPr lang="en-US" sz="1600" spc="-45" dirty="0">
                <a:solidFill>
                  <a:schemeClr val="accent4"/>
                </a:solidFill>
                <a:latin typeface="Times New Roman"/>
                <a:cs typeface="Times New Roman"/>
              </a:rPr>
              <a:t>of</a:t>
            </a:r>
            <a:r>
              <a:rPr lang="en-US" sz="1600" spc="-25" dirty="0">
                <a:solidFill>
                  <a:schemeClr val="accent4"/>
                </a:solidFill>
                <a:latin typeface="Times New Roman"/>
                <a:cs typeface="Times New Roman"/>
              </a:rPr>
              <a:t> ships</a:t>
            </a:r>
          </a:p>
          <a:p>
            <a:pPr marL="302071" indent="-285750">
              <a:spcBef>
                <a:spcPts val="129"/>
              </a:spcBef>
              <a:buFont typeface="Arial" panose="020B0604020202020204" pitchFamily="34" charset="0"/>
              <a:buChar char="•"/>
            </a:pPr>
            <a:r>
              <a:rPr lang="en-US" sz="1600" spc="-45" dirty="0">
                <a:solidFill>
                  <a:schemeClr val="accent4"/>
                </a:solidFill>
                <a:latin typeface="Times New Roman"/>
                <a:cs typeface="Times New Roman"/>
              </a:rPr>
              <a:t>Asset</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management</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support</a:t>
            </a:r>
            <a:r>
              <a:rPr lang="en-US" sz="1600" spc="-19" dirty="0">
                <a:solidFill>
                  <a:schemeClr val="accent4"/>
                </a:solidFill>
                <a:latin typeface="Times New Roman"/>
                <a:cs typeface="Times New Roman"/>
              </a:rPr>
              <a:t> </a:t>
            </a:r>
            <a:r>
              <a:rPr lang="en-US" sz="1600" spc="-32" dirty="0">
                <a:solidFill>
                  <a:schemeClr val="accent4"/>
                </a:solidFill>
                <a:latin typeface="Times New Roman"/>
                <a:cs typeface="Times New Roman"/>
              </a:rPr>
              <a:t>services</a:t>
            </a:r>
            <a:r>
              <a:rPr lang="en-US" sz="1600" spc="-19" dirty="0">
                <a:solidFill>
                  <a:schemeClr val="accent4"/>
                </a:solidFill>
                <a:latin typeface="Times New Roman"/>
                <a:cs typeface="Times New Roman"/>
              </a:rPr>
              <a:t> </a:t>
            </a:r>
            <a:r>
              <a:rPr lang="en-US" sz="1600" spc="-25" dirty="0">
                <a:solidFill>
                  <a:schemeClr val="accent4"/>
                </a:solidFill>
                <a:latin typeface="Times New Roman"/>
                <a:cs typeface="Times New Roman"/>
              </a:rPr>
              <a:t>for</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assets</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owned</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or</a:t>
            </a:r>
            <a:r>
              <a:rPr lang="en-US" sz="1600" spc="-19" dirty="0">
                <a:solidFill>
                  <a:schemeClr val="accent4"/>
                </a:solidFill>
                <a:latin typeface="Times New Roman"/>
                <a:cs typeface="Times New Roman"/>
              </a:rPr>
              <a:t> </a:t>
            </a:r>
            <a:r>
              <a:rPr lang="en-US" sz="1600" spc="-13" dirty="0">
                <a:solidFill>
                  <a:schemeClr val="accent4"/>
                </a:solidFill>
                <a:latin typeface="Times New Roman"/>
                <a:cs typeface="Times New Roman"/>
              </a:rPr>
              <a:t>leased</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out</a:t>
            </a:r>
            <a:r>
              <a:rPr lang="en-US" sz="1600" spc="-19" dirty="0">
                <a:solidFill>
                  <a:schemeClr val="accent4"/>
                </a:solidFill>
                <a:latin typeface="Times New Roman"/>
                <a:cs typeface="Times New Roman"/>
              </a:rPr>
              <a:t> </a:t>
            </a:r>
            <a:r>
              <a:rPr lang="en-US" sz="1600" spc="-32" dirty="0">
                <a:solidFill>
                  <a:schemeClr val="accent4"/>
                </a:solidFill>
                <a:latin typeface="Times New Roman"/>
                <a:cs typeface="Times New Roman"/>
              </a:rPr>
              <a:t>by</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the</a:t>
            </a:r>
            <a:r>
              <a:rPr lang="en-US" sz="1600" spc="-19" dirty="0">
                <a:solidFill>
                  <a:schemeClr val="accent4"/>
                </a:solidFill>
                <a:latin typeface="Times New Roman"/>
                <a:cs typeface="Times New Roman"/>
              </a:rPr>
              <a:t> </a:t>
            </a:r>
            <a:r>
              <a:rPr lang="en-US" sz="1600" dirty="0">
                <a:solidFill>
                  <a:schemeClr val="accent4"/>
                </a:solidFill>
                <a:latin typeface="Times New Roman"/>
                <a:cs typeface="Times New Roman"/>
              </a:rPr>
              <a:t>group</a:t>
            </a:r>
            <a:r>
              <a:rPr lang="en-US" sz="1600" spc="-19" dirty="0">
                <a:solidFill>
                  <a:schemeClr val="accent4"/>
                </a:solidFill>
                <a:latin typeface="Times New Roman"/>
                <a:cs typeface="Times New Roman"/>
              </a:rPr>
              <a:t> </a:t>
            </a:r>
            <a:r>
              <a:rPr lang="en-US" sz="1600" spc="-13" dirty="0">
                <a:solidFill>
                  <a:schemeClr val="accent4"/>
                </a:solidFill>
                <a:latin typeface="Times New Roman"/>
                <a:cs typeface="Times New Roman"/>
              </a:rPr>
              <a:t>entities</a:t>
            </a:r>
          </a:p>
          <a:p>
            <a:pPr marL="302071" indent="-285750">
              <a:spcBef>
                <a:spcPts val="129"/>
              </a:spcBef>
              <a:buFont typeface="Arial" panose="020B0604020202020204" pitchFamily="34" charset="0"/>
              <a:buChar char="•"/>
            </a:pPr>
            <a:r>
              <a:rPr lang="en-US" sz="1600" spc="-83" dirty="0">
                <a:solidFill>
                  <a:schemeClr val="accent4"/>
                </a:solidFill>
                <a:latin typeface="Times New Roman"/>
                <a:cs typeface="Times New Roman"/>
              </a:rPr>
              <a:t>Any</a:t>
            </a:r>
            <a:r>
              <a:rPr lang="en-US" sz="1600" spc="-32" dirty="0">
                <a:solidFill>
                  <a:schemeClr val="accent4"/>
                </a:solidFill>
                <a:latin typeface="Times New Roman"/>
                <a:cs typeface="Times New Roman"/>
              </a:rPr>
              <a:t> </a:t>
            </a:r>
            <a:r>
              <a:rPr lang="en-US" sz="1600" dirty="0">
                <a:solidFill>
                  <a:schemeClr val="accent4"/>
                </a:solidFill>
                <a:latin typeface="Times New Roman"/>
                <a:cs typeface="Times New Roman"/>
              </a:rPr>
              <a:t>other</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related</a:t>
            </a:r>
            <a:r>
              <a:rPr lang="en-US" sz="1600" spc="-25" dirty="0">
                <a:solidFill>
                  <a:schemeClr val="accent4"/>
                </a:solidFill>
                <a:latin typeface="Times New Roman"/>
                <a:cs typeface="Times New Roman"/>
              </a:rPr>
              <a:t> </a:t>
            </a:r>
            <a:r>
              <a:rPr lang="en-US" sz="1600" spc="-13" dirty="0">
                <a:solidFill>
                  <a:schemeClr val="accent4"/>
                </a:solidFill>
                <a:latin typeface="Times New Roman"/>
                <a:cs typeface="Times New Roman"/>
              </a:rPr>
              <a:t>activity</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with</a:t>
            </a:r>
            <a:r>
              <a:rPr lang="en-US" sz="1600" spc="-32" dirty="0">
                <a:solidFill>
                  <a:schemeClr val="accent4"/>
                </a:solidFill>
                <a:latin typeface="Times New Roman"/>
                <a:cs typeface="Times New Roman"/>
              </a:rPr>
              <a:t> </a:t>
            </a:r>
            <a:r>
              <a:rPr lang="en-US" sz="1600" dirty="0">
                <a:solidFill>
                  <a:schemeClr val="accent4"/>
                </a:solidFill>
                <a:latin typeface="Times New Roman"/>
                <a:cs typeface="Times New Roman"/>
              </a:rPr>
              <a:t>the</a:t>
            </a:r>
            <a:r>
              <a:rPr lang="en-US" sz="1600" spc="-25" dirty="0">
                <a:solidFill>
                  <a:schemeClr val="accent4"/>
                </a:solidFill>
                <a:latin typeface="Times New Roman"/>
                <a:cs typeface="Times New Roman"/>
              </a:rPr>
              <a:t> </a:t>
            </a:r>
            <a:r>
              <a:rPr lang="en-US" sz="1600" dirty="0">
                <a:solidFill>
                  <a:schemeClr val="accent4"/>
                </a:solidFill>
                <a:latin typeface="Times New Roman"/>
                <a:cs typeface="Times New Roman"/>
              </a:rPr>
              <a:t>prior</a:t>
            </a:r>
            <a:r>
              <a:rPr lang="en-US" sz="1600" spc="-25" dirty="0">
                <a:solidFill>
                  <a:schemeClr val="accent4"/>
                </a:solidFill>
                <a:latin typeface="Times New Roman"/>
                <a:cs typeface="Times New Roman"/>
              </a:rPr>
              <a:t> </a:t>
            </a:r>
            <a:r>
              <a:rPr lang="en-US" sz="1600" spc="-13" dirty="0">
                <a:solidFill>
                  <a:schemeClr val="accent4"/>
                </a:solidFill>
                <a:latin typeface="Times New Roman"/>
                <a:cs typeface="Times New Roman"/>
              </a:rPr>
              <a:t>approval</a:t>
            </a:r>
            <a:r>
              <a:rPr lang="en-US" sz="1600" spc="-25" dirty="0">
                <a:solidFill>
                  <a:schemeClr val="accent4"/>
                </a:solidFill>
                <a:latin typeface="Times New Roman"/>
                <a:cs typeface="Times New Roman"/>
              </a:rPr>
              <a:t> </a:t>
            </a:r>
            <a:r>
              <a:rPr lang="en-US" sz="1600" spc="-45" dirty="0">
                <a:solidFill>
                  <a:schemeClr val="accent4"/>
                </a:solidFill>
                <a:latin typeface="Times New Roman"/>
                <a:cs typeface="Times New Roman"/>
              </a:rPr>
              <a:t>of</a:t>
            </a:r>
            <a:r>
              <a:rPr lang="en-US" sz="1600" spc="-32" dirty="0">
                <a:solidFill>
                  <a:schemeClr val="accent4"/>
                </a:solidFill>
                <a:latin typeface="Times New Roman"/>
                <a:cs typeface="Times New Roman"/>
              </a:rPr>
              <a:t> </a:t>
            </a:r>
            <a:r>
              <a:rPr lang="en-US" sz="1600" dirty="0">
                <a:solidFill>
                  <a:schemeClr val="accent4"/>
                </a:solidFill>
                <a:latin typeface="Times New Roman"/>
                <a:cs typeface="Times New Roman"/>
              </a:rPr>
              <a:t>the</a:t>
            </a:r>
            <a:r>
              <a:rPr lang="en-US" sz="1600" spc="-25" dirty="0">
                <a:solidFill>
                  <a:schemeClr val="accent4"/>
                </a:solidFill>
                <a:latin typeface="Times New Roman"/>
                <a:cs typeface="Times New Roman"/>
              </a:rPr>
              <a:t> IFSCA</a:t>
            </a:r>
            <a:endParaRPr lang="en-US" sz="1600" dirty="0">
              <a:solidFill>
                <a:schemeClr val="accent4"/>
              </a:solidFill>
              <a:latin typeface="Times New Roman"/>
              <a:cs typeface="Times New Roman"/>
            </a:endParaRPr>
          </a:p>
        </p:txBody>
      </p:sp>
      <p:sp>
        <p:nvSpPr>
          <p:cNvPr id="30" name="object 30">
            <a:extLst>
              <a:ext uri="{FF2B5EF4-FFF2-40B4-BE49-F238E27FC236}">
                <a16:creationId xmlns:a16="http://schemas.microsoft.com/office/drawing/2014/main" id="{5E02F1E4-D429-8E4D-EE26-81F8A98BBB20}"/>
              </a:ext>
            </a:extLst>
          </p:cNvPr>
          <p:cNvSpPr txBox="1"/>
          <p:nvPr/>
        </p:nvSpPr>
        <p:spPr>
          <a:xfrm>
            <a:off x="826313" y="4814467"/>
            <a:ext cx="10389083" cy="603179"/>
          </a:xfrm>
          <a:prstGeom prst="rect">
            <a:avLst/>
          </a:prstGeom>
        </p:spPr>
        <p:txBody>
          <a:bodyPr vert="horz" wrap="square" lIns="0" tIns="16321" rIns="0" bIns="0" rtlCol="0">
            <a:spAutoFit/>
          </a:bodyPr>
          <a:lstStyle/>
          <a:p>
            <a:pPr marR="6528" indent="25400" algn="ctr">
              <a:lnSpc>
                <a:spcPct val="125000"/>
              </a:lnSpc>
              <a:spcBef>
                <a:spcPts val="129"/>
              </a:spcBef>
            </a:pPr>
            <a:r>
              <a:rPr sz="1600" spc="-25" dirty="0">
                <a:solidFill>
                  <a:schemeClr val="accent4"/>
                </a:solidFill>
                <a:latin typeface="Times New Roman"/>
                <a:cs typeface="Times New Roman"/>
              </a:rPr>
              <a:t>Ship</a:t>
            </a:r>
            <a:r>
              <a:rPr sz="1600" spc="-19" dirty="0">
                <a:solidFill>
                  <a:schemeClr val="accent4"/>
                </a:solidFill>
                <a:latin typeface="Times New Roman"/>
                <a:cs typeface="Times New Roman"/>
              </a:rPr>
              <a:t> </a:t>
            </a:r>
            <a:r>
              <a:rPr sz="1600" spc="-13" dirty="0">
                <a:solidFill>
                  <a:schemeClr val="accent4"/>
                </a:solidFill>
                <a:latin typeface="Times New Roman"/>
                <a:cs typeface="Times New Roman"/>
              </a:rPr>
              <a:t>broking</a:t>
            </a:r>
            <a:r>
              <a:rPr sz="1600" spc="-19" dirty="0">
                <a:solidFill>
                  <a:schemeClr val="accent4"/>
                </a:solidFill>
                <a:latin typeface="Times New Roman"/>
                <a:cs typeface="Times New Roman"/>
              </a:rPr>
              <a:t> </a:t>
            </a:r>
            <a:r>
              <a:rPr sz="1600" spc="-13" dirty="0">
                <a:solidFill>
                  <a:schemeClr val="accent4"/>
                </a:solidFill>
                <a:latin typeface="Times New Roman"/>
                <a:cs typeface="Times New Roman"/>
              </a:rPr>
              <a:t>related </a:t>
            </a:r>
            <a:r>
              <a:rPr sz="1600" dirty="0">
                <a:solidFill>
                  <a:schemeClr val="accent4"/>
                </a:solidFill>
                <a:latin typeface="Times New Roman"/>
                <a:cs typeface="Times New Roman"/>
              </a:rPr>
              <a:t>to</a:t>
            </a:r>
            <a:r>
              <a:rPr sz="1600" spc="-19" dirty="0">
                <a:solidFill>
                  <a:schemeClr val="accent4"/>
                </a:solidFill>
                <a:latin typeface="Times New Roman"/>
                <a:cs typeface="Times New Roman"/>
              </a:rPr>
              <a:t> </a:t>
            </a:r>
            <a:r>
              <a:rPr sz="1600" dirty="0">
                <a:solidFill>
                  <a:schemeClr val="accent4"/>
                </a:solidFill>
                <a:latin typeface="Times New Roman"/>
                <a:cs typeface="Times New Roman"/>
              </a:rPr>
              <a:t>ship-leasing</a:t>
            </a:r>
            <a:r>
              <a:rPr sz="1600" spc="-13" dirty="0">
                <a:solidFill>
                  <a:schemeClr val="accent4"/>
                </a:solidFill>
                <a:latin typeface="Times New Roman"/>
                <a:cs typeface="Times New Roman"/>
              </a:rPr>
              <a:t> </a:t>
            </a:r>
            <a:r>
              <a:rPr sz="1600" dirty="0">
                <a:solidFill>
                  <a:schemeClr val="accent4"/>
                </a:solidFill>
                <a:latin typeface="Times New Roman"/>
                <a:cs typeface="Times New Roman"/>
              </a:rPr>
              <a:t>activities</a:t>
            </a:r>
            <a:r>
              <a:rPr sz="1600" spc="-19" dirty="0">
                <a:solidFill>
                  <a:schemeClr val="accent4"/>
                </a:solidFill>
                <a:latin typeface="Times New Roman"/>
                <a:cs typeface="Times New Roman"/>
              </a:rPr>
              <a:t> </a:t>
            </a:r>
            <a:r>
              <a:rPr sz="1600" spc="-13" dirty="0">
                <a:solidFill>
                  <a:schemeClr val="accent4"/>
                </a:solidFill>
                <a:latin typeface="Times New Roman"/>
                <a:cs typeface="Times New Roman"/>
              </a:rPr>
              <a:t>and </a:t>
            </a:r>
            <a:r>
              <a:rPr sz="1600" dirty="0">
                <a:solidFill>
                  <a:schemeClr val="accent4"/>
                </a:solidFill>
                <a:latin typeface="Times New Roman"/>
                <a:cs typeface="Times New Roman"/>
              </a:rPr>
              <a:t>third-</a:t>
            </a:r>
            <a:r>
              <a:rPr sz="1600" spc="-32" dirty="0">
                <a:solidFill>
                  <a:schemeClr val="accent4"/>
                </a:solidFill>
                <a:latin typeface="Times New Roman"/>
                <a:cs typeface="Times New Roman"/>
              </a:rPr>
              <a:t>party</a:t>
            </a:r>
            <a:r>
              <a:rPr sz="1600" spc="-19" dirty="0">
                <a:solidFill>
                  <a:schemeClr val="accent4"/>
                </a:solidFill>
                <a:latin typeface="Times New Roman"/>
                <a:cs typeface="Times New Roman"/>
              </a:rPr>
              <a:t> </a:t>
            </a:r>
            <a:r>
              <a:rPr sz="1600" dirty="0">
                <a:solidFill>
                  <a:schemeClr val="accent4"/>
                </a:solidFill>
                <a:latin typeface="Times New Roman"/>
                <a:cs typeface="Times New Roman"/>
              </a:rPr>
              <a:t>asset</a:t>
            </a:r>
            <a:r>
              <a:rPr sz="1600" spc="-19" dirty="0">
                <a:solidFill>
                  <a:schemeClr val="accent4"/>
                </a:solidFill>
                <a:latin typeface="Times New Roman"/>
                <a:cs typeface="Times New Roman"/>
              </a:rPr>
              <a:t> </a:t>
            </a:r>
            <a:r>
              <a:rPr sz="1600" dirty="0">
                <a:solidFill>
                  <a:schemeClr val="accent4"/>
                </a:solidFill>
                <a:latin typeface="Times New Roman"/>
                <a:cs typeface="Times New Roman"/>
              </a:rPr>
              <a:t>management</a:t>
            </a:r>
            <a:r>
              <a:rPr sz="1600" spc="-13" dirty="0">
                <a:solidFill>
                  <a:schemeClr val="accent4"/>
                </a:solidFill>
                <a:latin typeface="Times New Roman"/>
                <a:cs typeface="Times New Roman"/>
              </a:rPr>
              <a:t> </a:t>
            </a:r>
            <a:r>
              <a:rPr sz="1600" dirty="0">
                <a:solidFill>
                  <a:schemeClr val="accent4"/>
                </a:solidFill>
                <a:latin typeface="Times New Roman"/>
                <a:cs typeface="Times New Roman"/>
              </a:rPr>
              <a:t>services</a:t>
            </a:r>
            <a:r>
              <a:rPr sz="1600" spc="-19" dirty="0">
                <a:solidFill>
                  <a:schemeClr val="accent4"/>
                </a:solidFill>
                <a:latin typeface="Times New Roman"/>
                <a:cs typeface="Times New Roman"/>
              </a:rPr>
              <a:t> </a:t>
            </a:r>
            <a:r>
              <a:rPr sz="1600" dirty="0">
                <a:solidFill>
                  <a:schemeClr val="accent4"/>
                </a:solidFill>
                <a:latin typeface="Times New Roman"/>
                <a:cs typeface="Times New Roman"/>
              </a:rPr>
              <a:t>can</a:t>
            </a:r>
            <a:r>
              <a:rPr sz="1600" spc="-13" dirty="0">
                <a:solidFill>
                  <a:schemeClr val="accent4"/>
                </a:solidFill>
                <a:latin typeface="Times New Roman"/>
                <a:cs typeface="Times New Roman"/>
              </a:rPr>
              <a:t> </a:t>
            </a:r>
            <a:r>
              <a:rPr sz="1600" spc="-32" dirty="0">
                <a:solidFill>
                  <a:schemeClr val="accent4"/>
                </a:solidFill>
                <a:latin typeface="Times New Roman"/>
                <a:cs typeface="Times New Roman"/>
              </a:rPr>
              <a:t>be </a:t>
            </a:r>
            <a:r>
              <a:rPr sz="1600" spc="-13" dirty="0">
                <a:solidFill>
                  <a:schemeClr val="accent4"/>
                </a:solidFill>
                <a:latin typeface="Times New Roman"/>
                <a:cs typeface="Times New Roman"/>
              </a:rPr>
              <a:t>performed</a:t>
            </a:r>
            <a:r>
              <a:rPr sz="1600" spc="-38" dirty="0">
                <a:solidFill>
                  <a:schemeClr val="accent4"/>
                </a:solidFill>
                <a:latin typeface="Times New Roman"/>
                <a:cs typeface="Times New Roman"/>
              </a:rPr>
              <a:t> </a:t>
            </a:r>
            <a:r>
              <a:rPr sz="1600" spc="-32" dirty="0">
                <a:solidFill>
                  <a:schemeClr val="accent4"/>
                </a:solidFill>
                <a:latin typeface="Times New Roman"/>
                <a:cs typeface="Times New Roman"/>
              </a:rPr>
              <a:t>by</a:t>
            </a:r>
            <a:r>
              <a:rPr sz="1600" spc="-38" dirty="0">
                <a:solidFill>
                  <a:schemeClr val="accent4"/>
                </a:solidFill>
                <a:latin typeface="Times New Roman"/>
                <a:cs typeface="Times New Roman"/>
              </a:rPr>
              <a:t> </a:t>
            </a:r>
            <a:r>
              <a:rPr sz="1600" dirty="0">
                <a:solidFill>
                  <a:schemeClr val="accent4"/>
                </a:solidFill>
                <a:latin typeface="Times New Roman"/>
                <a:cs typeface="Times New Roman"/>
              </a:rPr>
              <a:t>registering</a:t>
            </a:r>
            <a:r>
              <a:rPr sz="1600" spc="-32" dirty="0">
                <a:solidFill>
                  <a:schemeClr val="accent4"/>
                </a:solidFill>
                <a:latin typeface="Times New Roman"/>
                <a:cs typeface="Times New Roman"/>
              </a:rPr>
              <a:t> </a:t>
            </a:r>
            <a:r>
              <a:rPr sz="1600" spc="-13" dirty="0">
                <a:solidFill>
                  <a:schemeClr val="accent4"/>
                </a:solidFill>
                <a:latin typeface="Times New Roman"/>
                <a:cs typeface="Times New Roman"/>
              </a:rPr>
              <a:t>separately</a:t>
            </a:r>
            <a:r>
              <a:rPr sz="1600" spc="-38" dirty="0">
                <a:solidFill>
                  <a:schemeClr val="accent4"/>
                </a:solidFill>
                <a:latin typeface="Times New Roman"/>
                <a:cs typeface="Times New Roman"/>
              </a:rPr>
              <a:t> </a:t>
            </a:r>
            <a:r>
              <a:rPr sz="1600" spc="-13" dirty="0">
                <a:solidFill>
                  <a:schemeClr val="accent4"/>
                </a:solidFill>
                <a:latin typeface="Times New Roman"/>
                <a:cs typeface="Times New Roman"/>
              </a:rPr>
              <a:t>under</a:t>
            </a:r>
            <a:r>
              <a:rPr sz="1600" spc="-38" dirty="0">
                <a:solidFill>
                  <a:schemeClr val="accent4"/>
                </a:solidFill>
                <a:latin typeface="Times New Roman"/>
                <a:cs typeface="Times New Roman"/>
              </a:rPr>
              <a:t> </a:t>
            </a:r>
            <a:r>
              <a:rPr sz="1600" dirty="0">
                <a:solidFill>
                  <a:schemeClr val="accent4"/>
                </a:solidFill>
                <a:latin typeface="Times New Roman"/>
                <a:cs typeface="Times New Roman"/>
              </a:rPr>
              <a:t>the</a:t>
            </a:r>
            <a:r>
              <a:rPr sz="1600" spc="-32" dirty="0">
                <a:solidFill>
                  <a:schemeClr val="accent4"/>
                </a:solidFill>
                <a:latin typeface="Times New Roman"/>
                <a:cs typeface="Times New Roman"/>
              </a:rPr>
              <a:t> </a:t>
            </a:r>
            <a:r>
              <a:rPr sz="1600" spc="-115" dirty="0">
                <a:solidFill>
                  <a:schemeClr val="accent4"/>
                </a:solidFill>
                <a:latin typeface="Times New Roman"/>
                <a:cs typeface="Times New Roman"/>
              </a:rPr>
              <a:t>IFSCA’s</a:t>
            </a:r>
            <a:r>
              <a:rPr sz="1600" spc="-38" dirty="0">
                <a:solidFill>
                  <a:schemeClr val="accent4"/>
                </a:solidFill>
                <a:latin typeface="Times New Roman"/>
                <a:cs typeface="Times New Roman"/>
              </a:rPr>
              <a:t> Ancillary</a:t>
            </a:r>
            <a:r>
              <a:rPr sz="1600" spc="-32" dirty="0">
                <a:solidFill>
                  <a:schemeClr val="accent4"/>
                </a:solidFill>
                <a:latin typeface="Times New Roman"/>
                <a:cs typeface="Times New Roman"/>
              </a:rPr>
              <a:t> </a:t>
            </a:r>
            <a:r>
              <a:rPr sz="1600" spc="-13" dirty="0">
                <a:solidFill>
                  <a:schemeClr val="accent4"/>
                </a:solidFill>
                <a:latin typeface="Times New Roman"/>
                <a:cs typeface="Times New Roman"/>
              </a:rPr>
              <a:t>Services</a:t>
            </a:r>
            <a:r>
              <a:rPr sz="1600" spc="-38" dirty="0">
                <a:solidFill>
                  <a:schemeClr val="accent4"/>
                </a:solidFill>
                <a:latin typeface="Times New Roman"/>
                <a:cs typeface="Times New Roman"/>
              </a:rPr>
              <a:t> </a:t>
            </a:r>
            <a:r>
              <a:rPr sz="1600" spc="-13" dirty="0">
                <a:solidFill>
                  <a:schemeClr val="accent4"/>
                </a:solidFill>
                <a:latin typeface="Times New Roman"/>
                <a:cs typeface="Times New Roman"/>
              </a:rPr>
              <a:t>Framework.</a:t>
            </a:r>
            <a:endParaRPr sz="1600" dirty="0">
              <a:solidFill>
                <a:schemeClr val="accent4"/>
              </a:solidFill>
              <a:latin typeface="Times New Roman"/>
              <a:cs typeface="Times New Roman"/>
            </a:endParaRPr>
          </a:p>
        </p:txBody>
      </p:sp>
      <p:sp>
        <p:nvSpPr>
          <p:cNvPr id="2" name="Date Placeholder 1">
            <a:extLst>
              <a:ext uri="{FF2B5EF4-FFF2-40B4-BE49-F238E27FC236}">
                <a16:creationId xmlns:a16="http://schemas.microsoft.com/office/drawing/2014/main" id="{E1C831B6-ED08-029F-DB48-B9E0162ADF0D}"/>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11CAB01A-068E-360D-EBDF-F165EB7FBC06}"/>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2AA09098-966E-2FBA-7A49-12BAE410A3B1}"/>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74</a:t>
            </a:fld>
            <a:endParaRPr lang="en-US" altLang="en-US" dirty="0">
              <a:solidFill>
                <a:srgbClr val="000000"/>
              </a:solidFill>
            </a:endParaRPr>
          </a:p>
        </p:txBody>
      </p:sp>
      <p:sp>
        <p:nvSpPr>
          <p:cNvPr id="5" name="object 20">
            <a:extLst>
              <a:ext uri="{FF2B5EF4-FFF2-40B4-BE49-F238E27FC236}">
                <a16:creationId xmlns:a16="http://schemas.microsoft.com/office/drawing/2014/main" id="{5F5C7CF6-D687-9ACE-C0C4-AC58B69AD622}"/>
              </a:ext>
            </a:extLst>
          </p:cNvPr>
          <p:cNvSpPr txBox="1"/>
          <p:nvPr/>
        </p:nvSpPr>
        <p:spPr>
          <a:xfrm>
            <a:off x="910360" y="276084"/>
            <a:ext cx="3479530" cy="397864"/>
          </a:xfrm>
          <a:prstGeom prst="rect">
            <a:avLst/>
          </a:prstGeom>
        </p:spPr>
        <p:txBody>
          <a:bodyPr vert="horz" wrap="square" lIns="0" tIns="22033" rIns="0" bIns="0" rtlCol="0">
            <a:spAutoFit/>
          </a:bodyPr>
          <a:lstStyle/>
          <a:p>
            <a:pPr marL="16321">
              <a:spcBef>
                <a:spcPts val="173"/>
              </a:spcBef>
            </a:pPr>
            <a:r>
              <a:rPr sz="2441" b="1" spc="-13" dirty="0">
                <a:solidFill>
                  <a:srgbClr val="113475"/>
                </a:solidFill>
                <a:latin typeface="Times New Roman"/>
                <a:cs typeface="Times New Roman"/>
              </a:rPr>
              <a:t>Ship</a:t>
            </a:r>
            <a:r>
              <a:rPr sz="2441" b="1" spc="-90" dirty="0">
                <a:solidFill>
                  <a:srgbClr val="113475"/>
                </a:solidFill>
                <a:latin typeface="Times New Roman"/>
                <a:cs typeface="Times New Roman"/>
              </a:rPr>
              <a:t> </a:t>
            </a:r>
            <a:r>
              <a:rPr sz="2441" b="1" spc="-13" dirty="0">
                <a:solidFill>
                  <a:srgbClr val="113475"/>
                </a:solidFill>
                <a:latin typeface="Times New Roman"/>
                <a:cs typeface="Times New Roman"/>
              </a:rPr>
              <a:t>Leasing</a:t>
            </a:r>
            <a:r>
              <a:rPr sz="2441" b="1" spc="-96"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90"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90" dirty="0">
                <a:solidFill>
                  <a:srgbClr val="113475"/>
                </a:solidFill>
                <a:latin typeface="Times New Roman"/>
                <a:cs typeface="Times New Roman"/>
              </a:rPr>
              <a:t> </a:t>
            </a:r>
            <a:r>
              <a:rPr sz="2441" b="1" spc="-103" dirty="0">
                <a:solidFill>
                  <a:srgbClr val="113475"/>
                </a:solidFill>
                <a:latin typeface="Times New Roman"/>
                <a:cs typeface="Times New Roman"/>
              </a:rPr>
              <a:t>IFSC</a:t>
            </a:r>
            <a:endParaRPr sz="2441" dirty="0">
              <a:latin typeface="Times New Roman"/>
              <a:cs typeface="Times New Roman"/>
            </a:endParaRPr>
          </a:p>
        </p:txBody>
      </p:sp>
    </p:spTree>
    <p:extLst>
      <p:ext uri="{BB962C8B-B14F-4D97-AF65-F5344CB8AC3E}">
        <p14:creationId xmlns:p14="http://schemas.microsoft.com/office/powerpoint/2010/main" val="35889431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ject 19"/>
          <p:cNvSpPr txBox="1"/>
          <p:nvPr/>
        </p:nvSpPr>
        <p:spPr>
          <a:xfrm>
            <a:off x="910360" y="1073019"/>
            <a:ext cx="4038508" cy="397864"/>
          </a:xfrm>
          <a:prstGeom prst="rect">
            <a:avLst/>
          </a:prstGeom>
        </p:spPr>
        <p:txBody>
          <a:bodyPr vert="horz" wrap="square" lIns="0" tIns="22033" rIns="0" bIns="0" rtlCol="0">
            <a:spAutoFit/>
          </a:bodyPr>
          <a:lstStyle/>
          <a:p>
            <a:pPr marL="16321">
              <a:spcBef>
                <a:spcPts val="173"/>
              </a:spcBef>
            </a:pPr>
            <a:r>
              <a:rPr sz="2441" b="1" spc="-90" dirty="0">
                <a:solidFill>
                  <a:srgbClr val="113475"/>
                </a:solidFill>
                <a:latin typeface="Times New Roman"/>
                <a:cs typeface="Times New Roman"/>
              </a:rPr>
              <a:t>Key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Regulatory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Requirements</a:t>
            </a:r>
            <a:endParaRPr sz="2441" dirty="0">
              <a:latin typeface="Times New Roman"/>
              <a:cs typeface="Times New Roman"/>
            </a:endParaRPr>
          </a:p>
        </p:txBody>
      </p:sp>
      <p:graphicFrame>
        <p:nvGraphicFramePr>
          <p:cNvPr id="28" name="Diagram 27">
            <a:extLst>
              <a:ext uri="{FF2B5EF4-FFF2-40B4-BE49-F238E27FC236}">
                <a16:creationId xmlns:a16="http://schemas.microsoft.com/office/drawing/2014/main" id="{D3AADCB7-75ED-616A-3396-3B52930BC94A}"/>
              </a:ext>
            </a:extLst>
          </p:cNvPr>
          <p:cNvGraphicFramePr/>
          <p:nvPr>
            <p:extLst>
              <p:ext uri="{D42A27DB-BD31-4B8C-83A1-F6EECF244321}">
                <p14:modId xmlns:p14="http://schemas.microsoft.com/office/powerpoint/2010/main" val="771165050"/>
              </p:ext>
            </p:extLst>
          </p:nvPr>
        </p:nvGraphicFramePr>
        <p:xfrm>
          <a:off x="1542025" y="1195769"/>
          <a:ext cx="8926922" cy="4589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a:extLst>
              <a:ext uri="{FF2B5EF4-FFF2-40B4-BE49-F238E27FC236}">
                <a16:creationId xmlns:a16="http://schemas.microsoft.com/office/drawing/2014/main" id="{48E524D2-1B62-44C0-9421-D1F26104D561}"/>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9CFA9BD5-5C9E-B5F4-58C7-CF3E0912C50A}"/>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8AC99B84-E678-11CC-82A0-27B871AF86ED}"/>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75</a:t>
            </a:fld>
            <a:endParaRPr lang="en-US" altLang="en-US" dirty="0">
              <a:solidFill>
                <a:srgbClr val="000000"/>
              </a:solidFill>
            </a:endParaRPr>
          </a:p>
        </p:txBody>
      </p:sp>
      <p:sp>
        <p:nvSpPr>
          <p:cNvPr id="5" name="object 20">
            <a:extLst>
              <a:ext uri="{FF2B5EF4-FFF2-40B4-BE49-F238E27FC236}">
                <a16:creationId xmlns:a16="http://schemas.microsoft.com/office/drawing/2014/main" id="{06A9DAC2-87D0-0218-4427-7DC251904C49}"/>
              </a:ext>
            </a:extLst>
          </p:cNvPr>
          <p:cNvSpPr txBox="1"/>
          <p:nvPr/>
        </p:nvSpPr>
        <p:spPr>
          <a:xfrm>
            <a:off x="910360" y="276084"/>
            <a:ext cx="3479530" cy="397864"/>
          </a:xfrm>
          <a:prstGeom prst="rect">
            <a:avLst/>
          </a:prstGeom>
        </p:spPr>
        <p:txBody>
          <a:bodyPr vert="horz" wrap="square" lIns="0" tIns="22033" rIns="0" bIns="0" rtlCol="0">
            <a:spAutoFit/>
          </a:bodyPr>
          <a:lstStyle/>
          <a:p>
            <a:pPr marL="16321">
              <a:spcBef>
                <a:spcPts val="173"/>
              </a:spcBef>
            </a:pPr>
            <a:r>
              <a:rPr sz="2441" b="1" spc="-13" dirty="0">
                <a:solidFill>
                  <a:srgbClr val="113475"/>
                </a:solidFill>
                <a:latin typeface="Times New Roman"/>
                <a:cs typeface="Times New Roman"/>
              </a:rPr>
              <a:t>Ship</a:t>
            </a:r>
            <a:r>
              <a:rPr sz="2441" b="1" spc="-90" dirty="0">
                <a:solidFill>
                  <a:srgbClr val="113475"/>
                </a:solidFill>
                <a:latin typeface="Times New Roman"/>
                <a:cs typeface="Times New Roman"/>
              </a:rPr>
              <a:t> </a:t>
            </a:r>
            <a:r>
              <a:rPr sz="2441" b="1" spc="-13" dirty="0">
                <a:solidFill>
                  <a:srgbClr val="113475"/>
                </a:solidFill>
                <a:latin typeface="Times New Roman"/>
                <a:cs typeface="Times New Roman"/>
              </a:rPr>
              <a:t>Leasing</a:t>
            </a:r>
            <a:r>
              <a:rPr sz="2441" b="1" spc="-96"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90"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90" dirty="0">
                <a:solidFill>
                  <a:srgbClr val="113475"/>
                </a:solidFill>
                <a:latin typeface="Times New Roman"/>
                <a:cs typeface="Times New Roman"/>
              </a:rPr>
              <a:t> </a:t>
            </a:r>
            <a:r>
              <a:rPr sz="2441" b="1" spc="-103" dirty="0">
                <a:solidFill>
                  <a:srgbClr val="113475"/>
                </a:solidFill>
                <a:latin typeface="Times New Roman"/>
                <a:cs typeface="Times New Roman"/>
              </a:rPr>
              <a:t>IFSC</a:t>
            </a:r>
            <a:endParaRPr sz="2441" dirty="0">
              <a:latin typeface="Times New Roman"/>
              <a:cs typeface="Times New Roman"/>
            </a:endParaRPr>
          </a:p>
        </p:txBody>
      </p:sp>
    </p:spTree>
    <p:extLst>
      <p:ext uri="{BB962C8B-B14F-4D97-AF65-F5344CB8AC3E}">
        <p14:creationId xmlns:p14="http://schemas.microsoft.com/office/powerpoint/2010/main" val="151905824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860499" y="623611"/>
            <a:ext cx="6487641" cy="1007133"/>
          </a:xfrm>
          <a:prstGeom prst="rect">
            <a:avLst/>
          </a:prstGeom>
        </p:spPr>
        <p:txBody>
          <a:bodyPr vert="horz" wrap="square" lIns="0" tIns="22033" rIns="0" bIns="0" rtlCol="0">
            <a:spAutoFit/>
          </a:bodyPr>
          <a:lstStyle/>
          <a:p>
            <a:pPr>
              <a:spcBef>
                <a:spcPts val="173"/>
              </a:spcBef>
            </a:pPr>
            <a:r>
              <a:rPr sz="2400" b="1" spc="-38" dirty="0">
                <a:solidFill>
                  <a:srgbClr val="113475"/>
                </a:solidFill>
                <a:latin typeface="Times New Roman"/>
                <a:cs typeface="Times New Roman"/>
              </a:rPr>
              <a:t>Global</a:t>
            </a:r>
            <a:r>
              <a:rPr sz="2400" b="1" spc="-77" dirty="0">
                <a:solidFill>
                  <a:srgbClr val="113475"/>
                </a:solidFill>
                <a:latin typeface="Times New Roman"/>
                <a:cs typeface="Times New Roman"/>
              </a:rPr>
              <a:t> </a:t>
            </a:r>
            <a:r>
              <a:rPr sz="2400" b="1" dirty="0">
                <a:solidFill>
                  <a:srgbClr val="113475"/>
                </a:solidFill>
                <a:latin typeface="Times New Roman"/>
                <a:cs typeface="Times New Roman"/>
              </a:rPr>
              <a:t>In-House</a:t>
            </a:r>
            <a:r>
              <a:rPr sz="2400" b="1" spc="-71" dirty="0">
                <a:solidFill>
                  <a:srgbClr val="113475"/>
                </a:solidFill>
                <a:latin typeface="Times New Roman"/>
                <a:cs typeface="Times New Roman"/>
              </a:rPr>
              <a:t> </a:t>
            </a:r>
            <a:r>
              <a:rPr sz="2400" b="1" spc="-13" dirty="0">
                <a:solidFill>
                  <a:srgbClr val="113475"/>
                </a:solidFill>
                <a:latin typeface="Times New Roman"/>
                <a:cs typeface="Times New Roman"/>
              </a:rPr>
              <a:t>Centres</a:t>
            </a:r>
            <a:r>
              <a:rPr sz="2400" b="1" spc="-71" dirty="0">
                <a:solidFill>
                  <a:srgbClr val="113475"/>
                </a:solidFill>
                <a:latin typeface="Times New Roman"/>
                <a:cs typeface="Times New Roman"/>
              </a:rPr>
              <a:t> </a:t>
            </a:r>
            <a:r>
              <a:rPr sz="2400" b="1" dirty="0">
                <a:solidFill>
                  <a:srgbClr val="113475"/>
                </a:solidFill>
                <a:latin typeface="Times New Roman"/>
                <a:cs typeface="Times New Roman"/>
              </a:rPr>
              <a:t>in</a:t>
            </a:r>
            <a:r>
              <a:rPr sz="2400" b="1" spc="-71" dirty="0">
                <a:solidFill>
                  <a:srgbClr val="113475"/>
                </a:solidFill>
                <a:latin typeface="Times New Roman"/>
                <a:cs typeface="Times New Roman"/>
              </a:rPr>
              <a:t> </a:t>
            </a:r>
            <a:r>
              <a:rPr sz="2400" b="1" spc="-199" dirty="0">
                <a:solidFill>
                  <a:srgbClr val="113475"/>
                </a:solidFill>
                <a:latin typeface="Times New Roman"/>
                <a:cs typeface="Times New Roman"/>
              </a:rPr>
              <a:t>GIFT</a:t>
            </a:r>
            <a:r>
              <a:rPr sz="2400" b="1" spc="-71" dirty="0">
                <a:solidFill>
                  <a:srgbClr val="113475"/>
                </a:solidFill>
                <a:latin typeface="Times New Roman"/>
                <a:cs typeface="Times New Roman"/>
              </a:rPr>
              <a:t> </a:t>
            </a:r>
            <a:r>
              <a:rPr sz="2400" b="1" spc="-83" dirty="0">
                <a:solidFill>
                  <a:srgbClr val="113475"/>
                </a:solidFill>
                <a:latin typeface="Times New Roman"/>
                <a:cs typeface="Times New Roman"/>
              </a:rPr>
              <a:t>IFSC</a:t>
            </a:r>
            <a:endParaRPr sz="2400" dirty="0">
              <a:latin typeface="Times New Roman"/>
              <a:cs typeface="Times New Roman"/>
            </a:endParaRPr>
          </a:p>
          <a:p>
            <a:pPr marL="16321">
              <a:spcBef>
                <a:spcPts val="2403"/>
              </a:spcBef>
            </a:pPr>
            <a:r>
              <a:rPr sz="2000" b="1" spc="-13" dirty="0">
                <a:solidFill>
                  <a:srgbClr val="EB8B00"/>
                </a:solidFill>
                <a:latin typeface="Times New Roman"/>
                <a:cs typeface="Times New Roman"/>
              </a:rPr>
              <a:t>Overview</a:t>
            </a:r>
            <a:endParaRPr sz="2000" dirty="0">
              <a:latin typeface="Times New Roman"/>
              <a:cs typeface="Times New Roman"/>
            </a:endParaRPr>
          </a:p>
        </p:txBody>
      </p:sp>
      <p:sp>
        <p:nvSpPr>
          <p:cNvPr id="6" name="object 6"/>
          <p:cNvSpPr txBox="1"/>
          <p:nvPr/>
        </p:nvSpPr>
        <p:spPr>
          <a:xfrm>
            <a:off x="860499" y="1920788"/>
            <a:ext cx="10456458" cy="3151569"/>
          </a:xfrm>
          <a:prstGeom prst="rect">
            <a:avLst/>
          </a:prstGeom>
        </p:spPr>
        <p:txBody>
          <a:bodyPr vert="horz" wrap="square" lIns="0" tIns="16321" rIns="0" bIns="0" rtlCol="0">
            <a:spAutoFit/>
          </a:bodyPr>
          <a:lstStyle/>
          <a:p>
            <a:pPr marL="16321" marR="6528" algn="just">
              <a:lnSpc>
                <a:spcPct val="125000"/>
              </a:lnSpc>
              <a:spcBef>
                <a:spcPts val="129"/>
              </a:spcBef>
            </a:pPr>
            <a:r>
              <a:rPr dirty="0">
                <a:latin typeface="Times New Roman"/>
                <a:cs typeface="Times New Roman"/>
              </a:rPr>
              <a:t>Global</a:t>
            </a:r>
            <a:r>
              <a:rPr spc="186" dirty="0">
                <a:latin typeface="Times New Roman"/>
                <a:cs typeface="Times New Roman"/>
              </a:rPr>
              <a:t> </a:t>
            </a:r>
            <a:r>
              <a:rPr dirty="0">
                <a:latin typeface="Times New Roman"/>
                <a:cs typeface="Times New Roman"/>
              </a:rPr>
              <a:t>in-house</a:t>
            </a:r>
            <a:r>
              <a:rPr spc="192" dirty="0">
                <a:latin typeface="Times New Roman"/>
                <a:cs typeface="Times New Roman"/>
              </a:rPr>
              <a:t> </a:t>
            </a:r>
            <a:r>
              <a:rPr dirty="0">
                <a:latin typeface="Times New Roman"/>
                <a:cs typeface="Times New Roman"/>
              </a:rPr>
              <a:t>centres</a:t>
            </a:r>
            <a:r>
              <a:rPr spc="186" dirty="0">
                <a:latin typeface="Times New Roman"/>
                <a:cs typeface="Times New Roman"/>
              </a:rPr>
              <a:t> </a:t>
            </a:r>
            <a:r>
              <a:rPr dirty="0">
                <a:latin typeface="Times New Roman"/>
                <a:cs typeface="Times New Roman"/>
              </a:rPr>
              <a:t>are</a:t>
            </a:r>
            <a:r>
              <a:rPr spc="192" dirty="0">
                <a:latin typeface="Times New Roman"/>
                <a:cs typeface="Times New Roman"/>
              </a:rPr>
              <a:t> </a:t>
            </a:r>
            <a:r>
              <a:rPr dirty="0">
                <a:latin typeface="Times New Roman"/>
                <a:cs typeface="Times New Roman"/>
              </a:rPr>
              <a:t>offshore</a:t>
            </a:r>
            <a:r>
              <a:rPr spc="186" dirty="0">
                <a:latin typeface="Times New Roman"/>
                <a:cs typeface="Times New Roman"/>
              </a:rPr>
              <a:t> </a:t>
            </a:r>
            <a:r>
              <a:rPr dirty="0">
                <a:latin typeface="Times New Roman"/>
                <a:cs typeface="Times New Roman"/>
              </a:rPr>
              <a:t>bases</a:t>
            </a:r>
            <a:r>
              <a:rPr spc="192" dirty="0">
                <a:latin typeface="Times New Roman"/>
                <a:cs typeface="Times New Roman"/>
              </a:rPr>
              <a:t> </a:t>
            </a:r>
            <a:r>
              <a:rPr dirty="0">
                <a:latin typeface="Times New Roman"/>
                <a:cs typeface="Times New Roman"/>
              </a:rPr>
              <a:t>set</a:t>
            </a:r>
            <a:r>
              <a:rPr spc="186" dirty="0">
                <a:latin typeface="Times New Roman"/>
                <a:cs typeface="Times New Roman"/>
              </a:rPr>
              <a:t> </a:t>
            </a:r>
            <a:r>
              <a:rPr dirty="0">
                <a:latin typeface="Times New Roman"/>
                <a:cs typeface="Times New Roman"/>
              </a:rPr>
              <a:t>up</a:t>
            </a:r>
            <a:r>
              <a:rPr spc="192" dirty="0">
                <a:latin typeface="Times New Roman"/>
                <a:cs typeface="Times New Roman"/>
              </a:rPr>
              <a:t> </a:t>
            </a:r>
            <a:r>
              <a:rPr dirty="0">
                <a:latin typeface="Times New Roman"/>
                <a:cs typeface="Times New Roman"/>
              </a:rPr>
              <a:t>by</a:t>
            </a:r>
            <a:r>
              <a:rPr spc="186" dirty="0">
                <a:latin typeface="Times New Roman"/>
                <a:cs typeface="Times New Roman"/>
              </a:rPr>
              <a:t> </a:t>
            </a:r>
            <a:r>
              <a:rPr dirty="0">
                <a:latin typeface="Times New Roman"/>
                <a:cs typeface="Times New Roman"/>
              </a:rPr>
              <a:t>large</a:t>
            </a:r>
            <a:r>
              <a:rPr spc="192" dirty="0">
                <a:latin typeface="Times New Roman"/>
                <a:cs typeface="Times New Roman"/>
              </a:rPr>
              <a:t> </a:t>
            </a:r>
            <a:r>
              <a:rPr dirty="0">
                <a:latin typeface="Times New Roman"/>
                <a:cs typeface="Times New Roman"/>
              </a:rPr>
              <a:t>organisations,</a:t>
            </a:r>
            <a:r>
              <a:rPr spc="186" dirty="0">
                <a:latin typeface="Times New Roman"/>
                <a:cs typeface="Times New Roman"/>
              </a:rPr>
              <a:t> </a:t>
            </a:r>
            <a:r>
              <a:rPr dirty="0">
                <a:latin typeface="Times New Roman"/>
                <a:cs typeface="Times New Roman"/>
              </a:rPr>
              <a:t>with</a:t>
            </a:r>
            <a:r>
              <a:rPr spc="192" dirty="0">
                <a:latin typeface="Times New Roman"/>
                <a:cs typeface="Times New Roman"/>
              </a:rPr>
              <a:t> </a:t>
            </a:r>
            <a:r>
              <a:rPr dirty="0">
                <a:latin typeface="Times New Roman"/>
                <a:cs typeface="Times New Roman"/>
              </a:rPr>
              <a:t>a</a:t>
            </a:r>
            <a:r>
              <a:rPr spc="186" dirty="0">
                <a:latin typeface="Times New Roman"/>
                <a:cs typeface="Times New Roman"/>
              </a:rPr>
              <a:t> </a:t>
            </a:r>
            <a:r>
              <a:rPr dirty="0">
                <a:latin typeface="Times New Roman"/>
                <a:cs typeface="Times New Roman"/>
              </a:rPr>
              <a:t>focus</a:t>
            </a:r>
            <a:r>
              <a:rPr spc="192" dirty="0">
                <a:latin typeface="Times New Roman"/>
                <a:cs typeface="Times New Roman"/>
              </a:rPr>
              <a:t> </a:t>
            </a:r>
            <a:r>
              <a:rPr dirty="0">
                <a:latin typeface="Times New Roman"/>
                <a:cs typeface="Times New Roman"/>
              </a:rPr>
              <a:t>on</a:t>
            </a:r>
            <a:r>
              <a:rPr spc="192" dirty="0">
                <a:latin typeface="Times New Roman"/>
                <a:cs typeface="Times New Roman"/>
              </a:rPr>
              <a:t> </a:t>
            </a:r>
            <a:r>
              <a:rPr dirty="0">
                <a:latin typeface="Times New Roman"/>
                <a:cs typeface="Times New Roman"/>
              </a:rPr>
              <a:t>seamlessly</a:t>
            </a:r>
            <a:r>
              <a:rPr spc="186" dirty="0">
                <a:latin typeface="Times New Roman"/>
                <a:cs typeface="Times New Roman"/>
              </a:rPr>
              <a:t> </a:t>
            </a:r>
            <a:r>
              <a:rPr spc="-13" dirty="0">
                <a:latin typeface="Times New Roman"/>
                <a:cs typeface="Times New Roman"/>
              </a:rPr>
              <a:t>performing </a:t>
            </a:r>
            <a:r>
              <a:rPr dirty="0">
                <a:latin typeface="Times New Roman"/>
                <a:cs typeface="Times New Roman"/>
              </a:rPr>
              <a:t>designated</a:t>
            </a:r>
            <a:r>
              <a:rPr spc="212" dirty="0">
                <a:latin typeface="Times New Roman"/>
                <a:cs typeface="Times New Roman"/>
              </a:rPr>
              <a:t> </a:t>
            </a:r>
            <a:r>
              <a:rPr dirty="0">
                <a:latin typeface="Times New Roman"/>
                <a:cs typeface="Times New Roman"/>
              </a:rPr>
              <a:t>functions</a:t>
            </a:r>
            <a:r>
              <a:rPr lang="en-IN" dirty="0">
                <a:latin typeface="Times New Roman"/>
                <a:cs typeface="Times New Roman"/>
              </a:rPr>
              <a:t> for the group </a:t>
            </a:r>
            <a:r>
              <a:rPr dirty="0">
                <a:latin typeface="Times New Roman"/>
                <a:cs typeface="Times New Roman"/>
              </a:rPr>
              <a:t>in</a:t>
            </a:r>
            <a:r>
              <a:rPr spc="64" dirty="0">
                <a:latin typeface="Times New Roman"/>
                <a:cs typeface="Times New Roman"/>
              </a:rPr>
              <a:t> </a:t>
            </a:r>
            <a:r>
              <a:rPr dirty="0">
                <a:latin typeface="Times New Roman"/>
                <a:cs typeface="Times New Roman"/>
              </a:rPr>
              <a:t>global</a:t>
            </a:r>
            <a:r>
              <a:rPr spc="71" dirty="0">
                <a:latin typeface="Times New Roman"/>
                <a:cs typeface="Times New Roman"/>
              </a:rPr>
              <a:t> </a:t>
            </a:r>
            <a:r>
              <a:rPr dirty="0">
                <a:latin typeface="Times New Roman"/>
                <a:cs typeface="Times New Roman"/>
              </a:rPr>
              <a:t>sourcing</a:t>
            </a:r>
            <a:endParaRPr lang="en-IN" dirty="0">
              <a:latin typeface="Times New Roman"/>
              <a:cs typeface="Times New Roman"/>
            </a:endParaRPr>
          </a:p>
          <a:p>
            <a:pPr marL="16321" marR="6528" algn="just">
              <a:lnSpc>
                <a:spcPct val="125000"/>
              </a:lnSpc>
              <a:spcBef>
                <a:spcPts val="129"/>
              </a:spcBef>
            </a:pPr>
            <a:endParaRPr lang="en-IN" dirty="0">
              <a:latin typeface="Times New Roman"/>
              <a:cs typeface="Times New Roman"/>
            </a:endParaRPr>
          </a:p>
          <a:p>
            <a:pPr marL="16321" marR="6528" algn="just">
              <a:lnSpc>
                <a:spcPct val="125000"/>
              </a:lnSpc>
              <a:spcBef>
                <a:spcPts val="129"/>
              </a:spcBef>
            </a:pPr>
            <a:r>
              <a:rPr dirty="0">
                <a:latin typeface="Times New Roman"/>
                <a:cs typeface="Times New Roman"/>
              </a:rPr>
              <a:t>Most</a:t>
            </a:r>
            <a:r>
              <a:rPr spc="64" dirty="0">
                <a:latin typeface="Times New Roman"/>
                <a:cs typeface="Times New Roman"/>
              </a:rPr>
              <a:t> </a:t>
            </a:r>
            <a:r>
              <a:rPr spc="-13" dirty="0">
                <a:latin typeface="Times New Roman"/>
                <a:cs typeface="Times New Roman"/>
              </a:rPr>
              <a:t>large-</a:t>
            </a:r>
            <a:r>
              <a:rPr dirty="0">
                <a:latin typeface="Times New Roman"/>
                <a:cs typeface="Times New Roman"/>
              </a:rPr>
              <a:t>scale</a:t>
            </a:r>
            <a:r>
              <a:rPr spc="71" dirty="0">
                <a:latin typeface="Times New Roman"/>
                <a:cs typeface="Times New Roman"/>
              </a:rPr>
              <a:t> </a:t>
            </a:r>
            <a:r>
              <a:rPr dirty="0">
                <a:latin typeface="Times New Roman"/>
                <a:cs typeface="Times New Roman"/>
              </a:rPr>
              <a:t>organisations</a:t>
            </a:r>
            <a:r>
              <a:rPr spc="64" dirty="0">
                <a:latin typeface="Times New Roman"/>
                <a:cs typeface="Times New Roman"/>
              </a:rPr>
              <a:t> </a:t>
            </a:r>
            <a:r>
              <a:rPr spc="-13" dirty="0">
                <a:latin typeface="Times New Roman"/>
                <a:cs typeface="Times New Roman"/>
              </a:rPr>
              <a:t>require </a:t>
            </a:r>
            <a:r>
              <a:rPr dirty="0">
                <a:latin typeface="Times New Roman"/>
                <a:cs typeface="Times New Roman"/>
              </a:rPr>
              <a:t>technology</a:t>
            </a:r>
            <a:r>
              <a:rPr spc="109" dirty="0">
                <a:latin typeface="Times New Roman"/>
                <a:cs typeface="Times New Roman"/>
              </a:rPr>
              <a:t> </a:t>
            </a:r>
            <a:r>
              <a:rPr dirty="0">
                <a:latin typeface="Times New Roman"/>
                <a:cs typeface="Times New Roman"/>
              </a:rPr>
              <a:t>and</a:t>
            </a:r>
            <a:r>
              <a:rPr spc="115" dirty="0">
                <a:latin typeface="Times New Roman"/>
                <a:cs typeface="Times New Roman"/>
              </a:rPr>
              <a:t> </a:t>
            </a:r>
            <a:r>
              <a:rPr dirty="0">
                <a:latin typeface="Times New Roman"/>
                <a:cs typeface="Times New Roman"/>
              </a:rPr>
              <a:t>data</a:t>
            </a:r>
            <a:r>
              <a:rPr spc="115" dirty="0">
                <a:latin typeface="Times New Roman"/>
                <a:cs typeface="Times New Roman"/>
              </a:rPr>
              <a:t> </a:t>
            </a:r>
            <a:r>
              <a:rPr dirty="0">
                <a:latin typeface="Times New Roman"/>
                <a:cs typeface="Times New Roman"/>
              </a:rPr>
              <a:t>to</a:t>
            </a:r>
            <a:r>
              <a:rPr spc="109" dirty="0">
                <a:latin typeface="Times New Roman"/>
                <a:cs typeface="Times New Roman"/>
              </a:rPr>
              <a:t> </a:t>
            </a:r>
            <a:r>
              <a:rPr dirty="0">
                <a:latin typeface="Times New Roman"/>
                <a:cs typeface="Times New Roman"/>
              </a:rPr>
              <a:t>enable</a:t>
            </a:r>
            <a:r>
              <a:rPr spc="115" dirty="0">
                <a:latin typeface="Times New Roman"/>
                <a:cs typeface="Times New Roman"/>
              </a:rPr>
              <a:t> </a:t>
            </a:r>
            <a:r>
              <a:rPr dirty="0">
                <a:latin typeface="Times New Roman"/>
                <a:cs typeface="Times New Roman"/>
              </a:rPr>
              <a:t>optimal</a:t>
            </a:r>
            <a:r>
              <a:rPr spc="115" dirty="0">
                <a:latin typeface="Times New Roman"/>
                <a:cs typeface="Times New Roman"/>
              </a:rPr>
              <a:t> </a:t>
            </a:r>
            <a:r>
              <a:rPr dirty="0">
                <a:latin typeface="Times New Roman"/>
                <a:cs typeface="Times New Roman"/>
              </a:rPr>
              <a:t>strategy</a:t>
            </a:r>
            <a:r>
              <a:rPr spc="109" dirty="0">
                <a:latin typeface="Times New Roman"/>
                <a:cs typeface="Times New Roman"/>
              </a:rPr>
              <a:t> </a:t>
            </a:r>
            <a:r>
              <a:rPr dirty="0">
                <a:latin typeface="Times New Roman"/>
                <a:cs typeface="Times New Roman"/>
              </a:rPr>
              <a:t>and</a:t>
            </a:r>
            <a:r>
              <a:rPr spc="115" dirty="0">
                <a:latin typeface="Times New Roman"/>
                <a:cs typeface="Times New Roman"/>
              </a:rPr>
              <a:t> </a:t>
            </a:r>
            <a:r>
              <a:rPr dirty="0">
                <a:latin typeface="Times New Roman"/>
                <a:cs typeface="Times New Roman"/>
              </a:rPr>
              <a:t>operations</a:t>
            </a:r>
            <a:r>
              <a:rPr spc="115" dirty="0">
                <a:latin typeface="Times New Roman"/>
                <a:cs typeface="Times New Roman"/>
              </a:rPr>
              <a:t> </a:t>
            </a:r>
            <a:r>
              <a:rPr dirty="0">
                <a:latin typeface="Times New Roman"/>
                <a:cs typeface="Times New Roman"/>
              </a:rPr>
              <a:t>and</a:t>
            </a:r>
            <a:r>
              <a:rPr spc="109" dirty="0">
                <a:latin typeface="Times New Roman"/>
                <a:cs typeface="Times New Roman"/>
              </a:rPr>
              <a:t> </a:t>
            </a:r>
            <a:r>
              <a:rPr dirty="0">
                <a:latin typeface="Times New Roman"/>
                <a:cs typeface="Times New Roman"/>
              </a:rPr>
              <a:t>turn</a:t>
            </a:r>
            <a:r>
              <a:rPr spc="115" dirty="0">
                <a:latin typeface="Times New Roman"/>
                <a:cs typeface="Times New Roman"/>
              </a:rPr>
              <a:t> </a:t>
            </a:r>
            <a:r>
              <a:rPr dirty="0">
                <a:latin typeface="Times New Roman"/>
                <a:cs typeface="Times New Roman"/>
              </a:rPr>
              <a:t>towards</a:t>
            </a:r>
            <a:r>
              <a:rPr spc="115" dirty="0">
                <a:latin typeface="Times New Roman"/>
                <a:cs typeface="Times New Roman"/>
              </a:rPr>
              <a:t> </a:t>
            </a:r>
            <a:r>
              <a:rPr spc="-52" dirty="0">
                <a:latin typeface="Times New Roman"/>
                <a:cs typeface="Times New Roman"/>
              </a:rPr>
              <a:t>GICs</a:t>
            </a:r>
            <a:r>
              <a:rPr spc="115" dirty="0">
                <a:latin typeface="Times New Roman"/>
                <a:cs typeface="Times New Roman"/>
              </a:rPr>
              <a:t> </a:t>
            </a:r>
            <a:r>
              <a:rPr dirty="0">
                <a:latin typeface="Times New Roman"/>
                <a:cs typeface="Times New Roman"/>
              </a:rPr>
              <a:t>as</a:t>
            </a:r>
            <a:r>
              <a:rPr spc="109" dirty="0">
                <a:latin typeface="Times New Roman"/>
                <a:cs typeface="Times New Roman"/>
              </a:rPr>
              <a:t> </a:t>
            </a:r>
            <a:r>
              <a:rPr dirty="0">
                <a:latin typeface="Times New Roman"/>
                <a:cs typeface="Times New Roman"/>
              </a:rPr>
              <a:t>a</a:t>
            </a:r>
            <a:r>
              <a:rPr spc="115" dirty="0">
                <a:latin typeface="Times New Roman"/>
                <a:cs typeface="Times New Roman"/>
              </a:rPr>
              <a:t> </a:t>
            </a:r>
            <a:r>
              <a:rPr dirty="0">
                <a:latin typeface="Times New Roman"/>
                <a:cs typeface="Times New Roman"/>
              </a:rPr>
              <a:t>means</a:t>
            </a:r>
            <a:r>
              <a:rPr spc="115" dirty="0">
                <a:latin typeface="Times New Roman"/>
                <a:cs typeface="Times New Roman"/>
              </a:rPr>
              <a:t> </a:t>
            </a:r>
            <a:r>
              <a:rPr dirty="0">
                <a:latin typeface="Times New Roman"/>
                <a:cs typeface="Times New Roman"/>
              </a:rPr>
              <a:t>to</a:t>
            </a:r>
            <a:r>
              <a:rPr spc="109" dirty="0">
                <a:latin typeface="Times New Roman"/>
                <a:cs typeface="Times New Roman"/>
              </a:rPr>
              <a:t> </a:t>
            </a:r>
            <a:r>
              <a:rPr dirty="0">
                <a:latin typeface="Times New Roman"/>
                <a:cs typeface="Times New Roman"/>
              </a:rPr>
              <a:t>access</a:t>
            </a:r>
            <a:r>
              <a:rPr spc="115" dirty="0">
                <a:latin typeface="Times New Roman"/>
                <a:cs typeface="Times New Roman"/>
              </a:rPr>
              <a:t> </a:t>
            </a:r>
            <a:r>
              <a:rPr spc="-13" dirty="0">
                <a:latin typeface="Times New Roman"/>
                <a:cs typeface="Times New Roman"/>
              </a:rPr>
              <a:t>quality </a:t>
            </a:r>
            <a:r>
              <a:rPr dirty="0">
                <a:latin typeface="Times New Roman"/>
                <a:cs typeface="Times New Roman"/>
              </a:rPr>
              <a:t>talent</a:t>
            </a:r>
            <a:r>
              <a:rPr spc="457" dirty="0">
                <a:latin typeface="Times New Roman"/>
                <a:cs typeface="Times New Roman"/>
              </a:rPr>
              <a:t> </a:t>
            </a:r>
            <a:r>
              <a:rPr dirty="0">
                <a:latin typeface="Times New Roman"/>
                <a:cs typeface="Times New Roman"/>
              </a:rPr>
              <a:t>from</a:t>
            </a:r>
            <a:r>
              <a:rPr spc="457" dirty="0">
                <a:latin typeface="Times New Roman"/>
                <a:cs typeface="Times New Roman"/>
              </a:rPr>
              <a:t> </a:t>
            </a:r>
            <a:r>
              <a:rPr spc="-13" dirty="0">
                <a:latin typeface="Times New Roman"/>
                <a:cs typeface="Times New Roman"/>
              </a:rPr>
              <a:t>lower-</a:t>
            </a:r>
            <a:r>
              <a:rPr dirty="0">
                <a:latin typeface="Times New Roman"/>
                <a:cs typeface="Times New Roman"/>
              </a:rPr>
              <a:t>cost</a:t>
            </a:r>
            <a:r>
              <a:rPr spc="457" dirty="0">
                <a:latin typeface="Times New Roman"/>
                <a:cs typeface="Times New Roman"/>
              </a:rPr>
              <a:t> </a:t>
            </a:r>
            <a:r>
              <a:rPr dirty="0">
                <a:latin typeface="Times New Roman"/>
                <a:cs typeface="Times New Roman"/>
              </a:rPr>
              <a:t>geographies</a:t>
            </a:r>
            <a:endParaRPr lang="en-IN" dirty="0">
              <a:latin typeface="Times New Roman"/>
              <a:cs typeface="Times New Roman"/>
            </a:endParaRPr>
          </a:p>
          <a:p>
            <a:pPr marL="16321" marR="6528" algn="just">
              <a:lnSpc>
                <a:spcPct val="125000"/>
              </a:lnSpc>
              <a:spcBef>
                <a:spcPts val="129"/>
              </a:spcBef>
            </a:pPr>
            <a:endParaRPr lang="en-IN" dirty="0">
              <a:latin typeface="Times New Roman"/>
              <a:cs typeface="Times New Roman"/>
            </a:endParaRPr>
          </a:p>
          <a:p>
            <a:pPr marL="16321" marR="6528" algn="just">
              <a:lnSpc>
                <a:spcPct val="125000"/>
              </a:lnSpc>
              <a:spcBef>
                <a:spcPts val="129"/>
              </a:spcBef>
            </a:pPr>
            <a:r>
              <a:rPr dirty="0">
                <a:latin typeface="Times New Roman"/>
                <a:cs typeface="Times New Roman"/>
              </a:rPr>
              <a:t>Indian</a:t>
            </a:r>
            <a:r>
              <a:rPr spc="457" dirty="0">
                <a:latin typeface="Times New Roman"/>
                <a:cs typeface="Times New Roman"/>
              </a:rPr>
              <a:t> </a:t>
            </a:r>
            <a:r>
              <a:rPr dirty="0">
                <a:latin typeface="Times New Roman"/>
                <a:cs typeface="Times New Roman"/>
              </a:rPr>
              <a:t>GICs</a:t>
            </a:r>
            <a:r>
              <a:rPr spc="457" dirty="0">
                <a:latin typeface="Times New Roman"/>
                <a:cs typeface="Times New Roman"/>
              </a:rPr>
              <a:t> </a:t>
            </a:r>
            <a:r>
              <a:rPr dirty="0">
                <a:latin typeface="Times New Roman"/>
                <a:cs typeface="Times New Roman"/>
              </a:rPr>
              <a:t>have</a:t>
            </a:r>
            <a:r>
              <a:rPr spc="463" dirty="0">
                <a:latin typeface="Times New Roman"/>
                <a:cs typeface="Times New Roman"/>
              </a:rPr>
              <a:t> </a:t>
            </a:r>
            <a:r>
              <a:rPr lang="en-IN" spc="463" dirty="0">
                <a:latin typeface="Times New Roman"/>
                <a:cs typeface="Times New Roman"/>
              </a:rPr>
              <a:t>t</a:t>
            </a:r>
            <a:r>
              <a:rPr dirty="0">
                <a:latin typeface="Times New Roman"/>
                <a:cs typeface="Times New Roman"/>
              </a:rPr>
              <a:t>transformed</a:t>
            </a:r>
            <a:r>
              <a:rPr spc="457" dirty="0">
                <a:latin typeface="Times New Roman"/>
                <a:cs typeface="Times New Roman"/>
              </a:rPr>
              <a:t> </a:t>
            </a:r>
            <a:r>
              <a:rPr dirty="0">
                <a:latin typeface="Times New Roman"/>
                <a:cs typeface="Times New Roman"/>
              </a:rPr>
              <a:t>into</a:t>
            </a:r>
            <a:r>
              <a:rPr spc="457" dirty="0">
                <a:latin typeface="Times New Roman"/>
                <a:cs typeface="Times New Roman"/>
              </a:rPr>
              <a:t> </a:t>
            </a:r>
            <a:r>
              <a:rPr dirty="0">
                <a:latin typeface="Times New Roman"/>
                <a:cs typeface="Times New Roman"/>
              </a:rPr>
              <a:t>innovation</a:t>
            </a:r>
            <a:r>
              <a:rPr spc="457" dirty="0">
                <a:latin typeface="Times New Roman"/>
                <a:cs typeface="Times New Roman"/>
              </a:rPr>
              <a:t> </a:t>
            </a:r>
            <a:r>
              <a:rPr dirty="0">
                <a:latin typeface="Times New Roman"/>
                <a:cs typeface="Times New Roman"/>
              </a:rPr>
              <a:t>and</a:t>
            </a:r>
            <a:r>
              <a:rPr spc="457" dirty="0">
                <a:latin typeface="Times New Roman"/>
                <a:cs typeface="Times New Roman"/>
              </a:rPr>
              <a:t> </a:t>
            </a:r>
            <a:r>
              <a:rPr spc="-13" dirty="0">
                <a:latin typeface="Times New Roman"/>
                <a:cs typeface="Times New Roman"/>
              </a:rPr>
              <a:t>employment </a:t>
            </a:r>
            <a:r>
              <a:rPr dirty="0">
                <a:latin typeface="Times New Roman"/>
                <a:cs typeface="Times New Roman"/>
              </a:rPr>
              <a:t>powerhouses</a:t>
            </a:r>
            <a:r>
              <a:rPr spc="294" dirty="0">
                <a:latin typeface="Times New Roman"/>
                <a:cs typeface="Times New Roman"/>
              </a:rPr>
              <a:t> </a:t>
            </a:r>
            <a:r>
              <a:rPr dirty="0">
                <a:latin typeface="Times New Roman"/>
                <a:cs typeface="Times New Roman"/>
              </a:rPr>
              <a:t>capable</a:t>
            </a:r>
            <a:r>
              <a:rPr spc="302" dirty="0">
                <a:latin typeface="Times New Roman"/>
                <a:cs typeface="Times New Roman"/>
              </a:rPr>
              <a:t> </a:t>
            </a:r>
            <a:r>
              <a:rPr dirty="0">
                <a:latin typeface="Times New Roman"/>
                <a:cs typeface="Times New Roman"/>
              </a:rPr>
              <a:t>of</a:t>
            </a:r>
            <a:r>
              <a:rPr spc="294" dirty="0">
                <a:latin typeface="Times New Roman"/>
                <a:cs typeface="Times New Roman"/>
              </a:rPr>
              <a:t> </a:t>
            </a:r>
            <a:r>
              <a:rPr dirty="0">
                <a:latin typeface="Times New Roman"/>
                <a:cs typeface="Times New Roman"/>
              </a:rPr>
              <a:t>spearheading</a:t>
            </a:r>
            <a:r>
              <a:rPr spc="294" dirty="0">
                <a:latin typeface="Times New Roman"/>
                <a:cs typeface="Times New Roman"/>
              </a:rPr>
              <a:t> </a:t>
            </a:r>
            <a:r>
              <a:rPr dirty="0">
                <a:latin typeface="Times New Roman"/>
                <a:cs typeface="Times New Roman"/>
              </a:rPr>
              <a:t>high-value</a:t>
            </a:r>
            <a:r>
              <a:rPr spc="302" dirty="0">
                <a:latin typeface="Times New Roman"/>
                <a:cs typeface="Times New Roman"/>
              </a:rPr>
              <a:t> </a:t>
            </a:r>
            <a:r>
              <a:rPr dirty="0">
                <a:latin typeface="Times New Roman"/>
                <a:cs typeface="Times New Roman"/>
              </a:rPr>
              <a:t>activities</a:t>
            </a:r>
            <a:r>
              <a:rPr spc="294" dirty="0">
                <a:latin typeface="Times New Roman"/>
                <a:cs typeface="Times New Roman"/>
              </a:rPr>
              <a:t> </a:t>
            </a:r>
            <a:r>
              <a:rPr dirty="0">
                <a:latin typeface="Times New Roman"/>
                <a:cs typeface="Times New Roman"/>
              </a:rPr>
              <a:t>like</a:t>
            </a:r>
            <a:r>
              <a:rPr spc="302" dirty="0">
                <a:latin typeface="Times New Roman"/>
                <a:cs typeface="Times New Roman"/>
              </a:rPr>
              <a:t> </a:t>
            </a:r>
            <a:r>
              <a:rPr dirty="0">
                <a:latin typeface="Times New Roman"/>
                <a:cs typeface="Times New Roman"/>
              </a:rPr>
              <a:t>intellectual</a:t>
            </a:r>
            <a:r>
              <a:rPr spc="294" dirty="0">
                <a:latin typeface="Times New Roman"/>
                <a:cs typeface="Times New Roman"/>
              </a:rPr>
              <a:t> </a:t>
            </a:r>
            <a:r>
              <a:rPr dirty="0">
                <a:latin typeface="Times New Roman"/>
                <a:cs typeface="Times New Roman"/>
              </a:rPr>
              <a:t>property</a:t>
            </a:r>
            <a:r>
              <a:rPr spc="302" dirty="0">
                <a:latin typeface="Times New Roman"/>
                <a:cs typeface="Times New Roman"/>
              </a:rPr>
              <a:t> </a:t>
            </a:r>
            <a:r>
              <a:rPr dirty="0">
                <a:latin typeface="Times New Roman"/>
                <a:cs typeface="Times New Roman"/>
              </a:rPr>
              <a:t>(IP)</a:t>
            </a:r>
            <a:r>
              <a:rPr spc="294" dirty="0">
                <a:latin typeface="Times New Roman"/>
                <a:cs typeface="Times New Roman"/>
              </a:rPr>
              <a:t> </a:t>
            </a:r>
            <a:r>
              <a:rPr dirty="0">
                <a:latin typeface="Times New Roman"/>
                <a:cs typeface="Times New Roman"/>
              </a:rPr>
              <a:t>creation</a:t>
            </a:r>
            <a:r>
              <a:rPr spc="302" dirty="0">
                <a:latin typeface="Times New Roman"/>
                <a:cs typeface="Times New Roman"/>
              </a:rPr>
              <a:t> </a:t>
            </a:r>
            <a:r>
              <a:rPr dirty="0">
                <a:latin typeface="Times New Roman"/>
                <a:cs typeface="Times New Roman"/>
              </a:rPr>
              <a:t>and</a:t>
            </a:r>
            <a:r>
              <a:rPr spc="294" dirty="0">
                <a:latin typeface="Times New Roman"/>
                <a:cs typeface="Times New Roman"/>
              </a:rPr>
              <a:t> </a:t>
            </a:r>
            <a:r>
              <a:rPr spc="-13" dirty="0">
                <a:latin typeface="Times New Roman"/>
                <a:cs typeface="Times New Roman"/>
              </a:rPr>
              <a:t>building competencies</a:t>
            </a:r>
            <a:r>
              <a:rPr spc="6" dirty="0">
                <a:latin typeface="Times New Roman"/>
                <a:cs typeface="Times New Roman"/>
              </a:rPr>
              <a:t> </a:t>
            </a:r>
            <a:r>
              <a:rPr dirty="0">
                <a:latin typeface="Times New Roman"/>
                <a:cs typeface="Times New Roman"/>
              </a:rPr>
              <a:t>around</a:t>
            </a:r>
            <a:r>
              <a:rPr spc="6" dirty="0">
                <a:latin typeface="Times New Roman"/>
                <a:cs typeface="Times New Roman"/>
              </a:rPr>
              <a:t> </a:t>
            </a:r>
            <a:r>
              <a:rPr spc="-13" dirty="0">
                <a:latin typeface="Times New Roman"/>
                <a:cs typeface="Times New Roman"/>
              </a:rPr>
              <a:t>emerging</a:t>
            </a:r>
            <a:r>
              <a:rPr spc="6" dirty="0">
                <a:latin typeface="Times New Roman"/>
                <a:cs typeface="Times New Roman"/>
              </a:rPr>
              <a:t> </a:t>
            </a:r>
            <a:r>
              <a:rPr spc="-13" dirty="0">
                <a:latin typeface="Times New Roman"/>
                <a:cs typeface="Times New Roman"/>
              </a:rPr>
              <a:t>technologies.</a:t>
            </a:r>
            <a:endParaRPr dirty="0">
              <a:latin typeface="Times New Roman"/>
              <a:cs typeface="Times New Roman"/>
            </a:endParaRPr>
          </a:p>
        </p:txBody>
      </p:sp>
      <p:sp>
        <p:nvSpPr>
          <p:cNvPr id="2" name="Date Placeholder 1">
            <a:extLst>
              <a:ext uri="{FF2B5EF4-FFF2-40B4-BE49-F238E27FC236}">
                <a16:creationId xmlns:a16="http://schemas.microsoft.com/office/drawing/2014/main" id="{89C9D714-0B18-785D-6E59-D1984DB15F34}"/>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22C1B4BE-E925-DBA1-6AFD-B00204A5B6AE}"/>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5FAB1461-A4A0-C08A-DF79-FA594353539E}"/>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76</a:t>
            </a:fld>
            <a:endParaRPr lang="en-US" altLang="en-US" dirty="0">
              <a:solidFill>
                <a:srgbClr val="000000"/>
              </a:solidFill>
            </a:endParaRPr>
          </a:p>
        </p:txBody>
      </p:sp>
    </p:spTree>
    <p:extLst>
      <p:ext uri="{BB962C8B-B14F-4D97-AF65-F5344CB8AC3E}">
        <p14:creationId xmlns:p14="http://schemas.microsoft.com/office/powerpoint/2010/main" val="187657632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p:nvPr/>
        </p:nvSpPr>
        <p:spPr>
          <a:xfrm>
            <a:off x="911509" y="483655"/>
            <a:ext cx="6413957" cy="397864"/>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Eligibility</a:t>
            </a:r>
            <a:r>
              <a:rPr sz="2441" b="1" spc="-71" dirty="0">
                <a:solidFill>
                  <a:srgbClr val="113475"/>
                </a:solidFill>
                <a:latin typeface="Times New Roman"/>
                <a:cs typeface="Times New Roman"/>
              </a:rPr>
              <a:t> </a:t>
            </a:r>
            <a:r>
              <a:rPr sz="2441" b="1" spc="-38" dirty="0">
                <a:solidFill>
                  <a:srgbClr val="113475"/>
                </a:solidFill>
                <a:latin typeface="Times New Roman"/>
                <a:cs typeface="Times New Roman"/>
              </a:rPr>
              <a:t>Criteria</a:t>
            </a:r>
            <a:r>
              <a:rPr sz="2441" b="1" spc="-71" dirty="0">
                <a:solidFill>
                  <a:srgbClr val="113475"/>
                </a:solidFill>
                <a:latin typeface="Times New Roman"/>
                <a:cs typeface="Times New Roman"/>
              </a:rPr>
              <a:t> </a:t>
            </a:r>
            <a:r>
              <a:rPr sz="2441" b="1" dirty="0">
                <a:solidFill>
                  <a:srgbClr val="113475"/>
                </a:solidFill>
                <a:latin typeface="Times New Roman"/>
                <a:cs typeface="Times New Roman"/>
              </a:rPr>
              <a:t>and</a:t>
            </a:r>
            <a:r>
              <a:rPr sz="2441" b="1" spc="-64" dirty="0">
                <a:solidFill>
                  <a:srgbClr val="113475"/>
                </a:solidFill>
                <a:latin typeface="Times New Roman"/>
                <a:cs typeface="Times New Roman"/>
              </a:rPr>
              <a:t> </a:t>
            </a:r>
            <a:r>
              <a:rPr sz="2441" b="1" spc="-13" dirty="0">
                <a:solidFill>
                  <a:srgbClr val="113475"/>
                </a:solidFill>
                <a:latin typeface="Times New Roman"/>
                <a:cs typeface="Times New Roman"/>
              </a:rPr>
              <a:t>Regulatory</a:t>
            </a:r>
            <a:r>
              <a:rPr sz="2441" b="1" spc="-71" dirty="0">
                <a:solidFill>
                  <a:srgbClr val="113475"/>
                </a:solidFill>
                <a:latin typeface="Times New Roman"/>
                <a:cs typeface="Times New Roman"/>
              </a:rPr>
              <a:t> </a:t>
            </a:r>
            <a:r>
              <a:rPr sz="2441" b="1" spc="-13" dirty="0">
                <a:solidFill>
                  <a:srgbClr val="113475"/>
                </a:solidFill>
                <a:latin typeface="Times New Roman"/>
                <a:cs typeface="Times New Roman"/>
              </a:rPr>
              <a:t>Requirement</a:t>
            </a:r>
            <a:endParaRPr sz="2441" dirty="0">
              <a:latin typeface="Times New Roman"/>
              <a:cs typeface="Times New Roman"/>
            </a:endParaRPr>
          </a:p>
        </p:txBody>
      </p:sp>
      <p:sp>
        <p:nvSpPr>
          <p:cNvPr id="14" name="object 14"/>
          <p:cNvSpPr txBox="1"/>
          <p:nvPr/>
        </p:nvSpPr>
        <p:spPr>
          <a:xfrm>
            <a:off x="861574" y="1124599"/>
            <a:ext cx="10568426" cy="1218733"/>
          </a:xfrm>
          <a:prstGeom prst="rect">
            <a:avLst/>
          </a:prstGeom>
        </p:spPr>
        <p:txBody>
          <a:bodyPr vert="horz" wrap="square" lIns="0" tIns="16321" rIns="0" bIns="0" rtlCol="0">
            <a:spAutoFit/>
          </a:bodyPr>
          <a:lstStyle/>
          <a:p>
            <a:pPr marL="16321" marR="6528" algn="just">
              <a:lnSpc>
                <a:spcPct val="125000"/>
              </a:lnSpc>
              <a:spcBef>
                <a:spcPts val="129"/>
              </a:spcBef>
            </a:pPr>
            <a:r>
              <a:rPr sz="1600" dirty="0">
                <a:latin typeface="Times New Roman"/>
                <a:cs typeface="Times New Roman"/>
              </a:rPr>
              <a:t>Further,</a:t>
            </a:r>
            <a:r>
              <a:rPr sz="1600" spc="-6" dirty="0">
                <a:latin typeface="Times New Roman"/>
                <a:cs typeface="Times New Roman"/>
              </a:rPr>
              <a:t> </a:t>
            </a:r>
            <a:r>
              <a:rPr sz="1600" dirty="0">
                <a:latin typeface="Times New Roman"/>
                <a:cs typeface="Times New Roman"/>
              </a:rPr>
              <a:t>the</a:t>
            </a:r>
            <a:r>
              <a:rPr sz="1600" spc="13" dirty="0">
                <a:latin typeface="Times New Roman"/>
                <a:cs typeface="Times New Roman"/>
              </a:rPr>
              <a:t> </a:t>
            </a:r>
            <a:r>
              <a:rPr sz="1600" dirty="0">
                <a:latin typeface="Times New Roman"/>
                <a:cs typeface="Times New Roman"/>
              </a:rPr>
              <a:t>Government</a:t>
            </a:r>
            <a:r>
              <a:rPr sz="1600" spc="19" dirty="0">
                <a:latin typeface="Times New Roman"/>
                <a:cs typeface="Times New Roman"/>
              </a:rPr>
              <a:t> </a:t>
            </a:r>
            <a:r>
              <a:rPr sz="1600" dirty="0">
                <a:latin typeface="Times New Roman"/>
                <a:cs typeface="Times New Roman"/>
              </a:rPr>
              <a:t>of</a:t>
            </a:r>
            <a:r>
              <a:rPr sz="1600" spc="13" dirty="0">
                <a:latin typeface="Times New Roman"/>
                <a:cs typeface="Times New Roman"/>
              </a:rPr>
              <a:t> </a:t>
            </a:r>
            <a:r>
              <a:rPr sz="1600" dirty="0">
                <a:latin typeface="Times New Roman"/>
                <a:cs typeface="Times New Roman"/>
              </a:rPr>
              <a:t>India</a:t>
            </a:r>
            <a:r>
              <a:rPr sz="1600" spc="13" dirty="0">
                <a:latin typeface="Times New Roman"/>
                <a:cs typeface="Times New Roman"/>
              </a:rPr>
              <a:t> </a:t>
            </a:r>
            <a:r>
              <a:rPr sz="1600" dirty="0">
                <a:latin typeface="Times New Roman"/>
                <a:cs typeface="Times New Roman"/>
              </a:rPr>
              <a:t>has,</a:t>
            </a:r>
            <a:r>
              <a:rPr sz="1600" spc="13" dirty="0">
                <a:latin typeface="Times New Roman"/>
                <a:cs typeface="Times New Roman"/>
              </a:rPr>
              <a:t> </a:t>
            </a:r>
            <a:r>
              <a:rPr sz="1600" dirty="0">
                <a:latin typeface="Times New Roman"/>
                <a:cs typeface="Times New Roman"/>
              </a:rPr>
              <a:t>on</a:t>
            </a:r>
            <a:r>
              <a:rPr sz="1600" spc="13" dirty="0">
                <a:latin typeface="Times New Roman"/>
                <a:cs typeface="Times New Roman"/>
              </a:rPr>
              <a:t> </a:t>
            </a:r>
            <a:r>
              <a:rPr sz="1600" dirty="0">
                <a:latin typeface="Times New Roman"/>
                <a:cs typeface="Times New Roman"/>
              </a:rPr>
              <a:t>the</a:t>
            </a:r>
            <a:r>
              <a:rPr sz="1600" spc="13" dirty="0">
                <a:latin typeface="Times New Roman"/>
                <a:cs typeface="Times New Roman"/>
              </a:rPr>
              <a:t> </a:t>
            </a:r>
            <a:r>
              <a:rPr sz="1600" dirty="0">
                <a:latin typeface="Times New Roman"/>
                <a:cs typeface="Times New Roman"/>
              </a:rPr>
              <a:t>recommendation</a:t>
            </a:r>
            <a:r>
              <a:rPr sz="1600" spc="19" dirty="0">
                <a:latin typeface="Times New Roman"/>
                <a:cs typeface="Times New Roman"/>
              </a:rPr>
              <a:t> </a:t>
            </a:r>
            <a:r>
              <a:rPr sz="1600" dirty="0">
                <a:latin typeface="Times New Roman"/>
                <a:cs typeface="Times New Roman"/>
              </a:rPr>
              <a:t>of</a:t>
            </a:r>
            <a:r>
              <a:rPr sz="1600" spc="13" dirty="0">
                <a:latin typeface="Times New Roman"/>
                <a:cs typeface="Times New Roman"/>
              </a:rPr>
              <a:t> </a:t>
            </a:r>
            <a:r>
              <a:rPr sz="1600" dirty="0">
                <a:latin typeface="Times New Roman"/>
                <a:cs typeface="Times New Roman"/>
              </a:rPr>
              <a:t>the</a:t>
            </a:r>
            <a:r>
              <a:rPr sz="1600" spc="13" dirty="0">
                <a:latin typeface="Times New Roman"/>
                <a:cs typeface="Times New Roman"/>
              </a:rPr>
              <a:t> </a:t>
            </a:r>
            <a:r>
              <a:rPr sz="1600" spc="-109" dirty="0">
                <a:latin typeface="Times New Roman"/>
                <a:cs typeface="Times New Roman"/>
              </a:rPr>
              <a:t>IFSCA,</a:t>
            </a:r>
            <a:r>
              <a:rPr sz="1600" spc="25" dirty="0">
                <a:latin typeface="Times New Roman"/>
                <a:cs typeface="Times New Roman"/>
              </a:rPr>
              <a:t> </a:t>
            </a:r>
            <a:r>
              <a:rPr sz="1600" dirty="0">
                <a:latin typeface="Times New Roman"/>
                <a:cs typeface="Times New Roman"/>
              </a:rPr>
              <a:t>notified</a:t>
            </a:r>
            <a:r>
              <a:rPr sz="1600" spc="19" dirty="0">
                <a:latin typeface="Times New Roman"/>
                <a:cs typeface="Times New Roman"/>
              </a:rPr>
              <a:t> </a:t>
            </a:r>
            <a:r>
              <a:rPr sz="1600" spc="-71" dirty="0">
                <a:latin typeface="Times New Roman"/>
                <a:cs typeface="Times New Roman"/>
              </a:rPr>
              <a:t>GICs</a:t>
            </a:r>
            <a:r>
              <a:rPr sz="1600" spc="13" dirty="0">
                <a:latin typeface="Times New Roman"/>
                <a:cs typeface="Times New Roman"/>
              </a:rPr>
              <a:t> </a:t>
            </a:r>
            <a:r>
              <a:rPr sz="1600" dirty="0">
                <a:latin typeface="Times New Roman"/>
                <a:cs typeface="Times New Roman"/>
              </a:rPr>
              <a:t>as</a:t>
            </a:r>
            <a:r>
              <a:rPr sz="1600" spc="13" dirty="0">
                <a:latin typeface="Times New Roman"/>
                <a:cs typeface="Times New Roman"/>
              </a:rPr>
              <a:t> </a:t>
            </a:r>
            <a:r>
              <a:rPr sz="1600" dirty="0">
                <a:latin typeface="Times New Roman"/>
                <a:cs typeface="Times New Roman"/>
              </a:rPr>
              <a:t>a</a:t>
            </a:r>
            <a:r>
              <a:rPr sz="1600" spc="13" dirty="0">
                <a:latin typeface="Times New Roman"/>
                <a:cs typeface="Times New Roman"/>
              </a:rPr>
              <a:t> </a:t>
            </a:r>
            <a:r>
              <a:rPr sz="1600" dirty="0">
                <a:latin typeface="Times New Roman"/>
                <a:cs typeface="Times New Roman"/>
              </a:rPr>
              <a:t>financial</a:t>
            </a:r>
            <a:r>
              <a:rPr sz="1600" spc="13" dirty="0">
                <a:latin typeface="Times New Roman"/>
                <a:cs typeface="Times New Roman"/>
              </a:rPr>
              <a:t> </a:t>
            </a:r>
            <a:r>
              <a:rPr sz="1600" spc="-13" dirty="0">
                <a:latin typeface="Times New Roman"/>
                <a:cs typeface="Times New Roman"/>
              </a:rPr>
              <a:t>service</a:t>
            </a:r>
            <a:r>
              <a:rPr sz="1600" spc="13" dirty="0">
                <a:latin typeface="Times New Roman"/>
                <a:cs typeface="Times New Roman"/>
              </a:rPr>
              <a:t> </a:t>
            </a:r>
            <a:r>
              <a:rPr sz="1600" spc="-13" dirty="0">
                <a:latin typeface="Times New Roman"/>
                <a:cs typeface="Times New Roman"/>
              </a:rPr>
              <a:t>entity offering</a:t>
            </a:r>
            <a:r>
              <a:rPr sz="1600" spc="52" dirty="0">
                <a:latin typeface="Times New Roman"/>
                <a:cs typeface="Times New Roman"/>
              </a:rPr>
              <a:t> </a:t>
            </a:r>
            <a:r>
              <a:rPr sz="1600" spc="-13" dirty="0">
                <a:latin typeface="Times New Roman"/>
                <a:cs typeface="Times New Roman"/>
              </a:rPr>
              <a:t>services</a:t>
            </a:r>
            <a:r>
              <a:rPr sz="1600" spc="58" dirty="0">
                <a:latin typeface="Times New Roman"/>
                <a:cs typeface="Times New Roman"/>
              </a:rPr>
              <a:t> </a:t>
            </a:r>
            <a:r>
              <a:rPr sz="1600" dirty="0">
                <a:latin typeface="Times New Roman"/>
                <a:cs typeface="Times New Roman"/>
              </a:rPr>
              <a:t>related</a:t>
            </a:r>
            <a:r>
              <a:rPr sz="1600" spc="52" dirty="0">
                <a:latin typeface="Times New Roman"/>
                <a:cs typeface="Times New Roman"/>
              </a:rPr>
              <a:t> </a:t>
            </a:r>
            <a:r>
              <a:rPr sz="1600" dirty="0">
                <a:latin typeface="Times New Roman"/>
                <a:cs typeface="Times New Roman"/>
              </a:rPr>
              <a:t>to</a:t>
            </a:r>
            <a:r>
              <a:rPr sz="1600" spc="58" dirty="0">
                <a:latin typeface="Times New Roman"/>
                <a:cs typeface="Times New Roman"/>
              </a:rPr>
              <a:t> </a:t>
            </a:r>
            <a:r>
              <a:rPr sz="1600" dirty="0">
                <a:latin typeface="Times New Roman"/>
                <a:cs typeface="Times New Roman"/>
              </a:rPr>
              <a:t>financial</a:t>
            </a:r>
            <a:r>
              <a:rPr sz="1600" spc="58" dirty="0">
                <a:latin typeface="Times New Roman"/>
                <a:cs typeface="Times New Roman"/>
              </a:rPr>
              <a:t> </a:t>
            </a:r>
            <a:r>
              <a:rPr sz="1600" dirty="0">
                <a:latin typeface="Times New Roman"/>
                <a:cs typeface="Times New Roman"/>
              </a:rPr>
              <a:t>products</a:t>
            </a:r>
            <a:r>
              <a:rPr sz="1600" spc="52" dirty="0">
                <a:latin typeface="Times New Roman"/>
                <a:cs typeface="Times New Roman"/>
              </a:rPr>
              <a:t> </a:t>
            </a:r>
            <a:r>
              <a:rPr sz="1600" dirty="0">
                <a:latin typeface="Times New Roman"/>
                <a:cs typeface="Times New Roman"/>
              </a:rPr>
              <a:t>and</a:t>
            </a:r>
            <a:r>
              <a:rPr sz="1600" spc="58" dirty="0">
                <a:latin typeface="Times New Roman"/>
                <a:cs typeface="Times New Roman"/>
              </a:rPr>
              <a:t> </a:t>
            </a:r>
            <a:r>
              <a:rPr sz="1600" dirty="0">
                <a:latin typeface="Times New Roman"/>
                <a:cs typeface="Times New Roman"/>
              </a:rPr>
              <a:t>financial</a:t>
            </a:r>
            <a:r>
              <a:rPr sz="1600" spc="52" dirty="0">
                <a:latin typeface="Times New Roman"/>
                <a:cs typeface="Times New Roman"/>
              </a:rPr>
              <a:t> </a:t>
            </a:r>
            <a:r>
              <a:rPr sz="1600" spc="-13" dirty="0">
                <a:latin typeface="Times New Roman"/>
                <a:cs typeface="Times New Roman"/>
              </a:rPr>
              <a:t>services.</a:t>
            </a:r>
            <a:r>
              <a:rPr sz="1600" spc="58" dirty="0">
                <a:latin typeface="Times New Roman"/>
                <a:cs typeface="Times New Roman"/>
              </a:rPr>
              <a:t> </a:t>
            </a:r>
            <a:r>
              <a:rPr sz="1600" spc="-32" dirty="0">
                <a:latin typeface="Times New Roman"/>
                <a:cs typeface="Times New Roman"/>
              </a:rPr>
              <a:t>Accordingly,</a:t>
            </a:r>
            <a:r>
              <a:rPr sz="1600" spc="58" dirty="0">
                <a:latin typeface="Times New Roman"/>
                <a:cs typeface="Times New Roman"/>
              </a:rPr>
              <a:t> </a:t>
            </a:r>
            <a:r>
              <a:rPr sz="1600" dirty="0">
                <a:latin typeface="Times New Roman"/>
                <a:cs typeface="Times New Roman"/>
              </a:rPr>
              <a:t>the</a:t>
            </a:r>
            <a:r>
              <a:rPr sz="1600" spc="52" dirty="0">
                <a:latin typeface="Times New Roman"/>
                <a:cs typeface="Times New Roman"/>
              </a:rPr>
              <a:t> </a:t>
            </a:r>
            <a:r>
              <a:rPr sz="1600" spc="-109" dirty="0">
                <a:latin typeface="Times New Roman"/>
                <a:cs typeface="Times New Roman"/>
              </a:rPr>
              <a:t>IFSCA</a:t>
            </a:r>
            <a:r>
              <a:rPr sz="1600" spc="58" dirty="0">
                <a:latin typeface="Times New Roman"/>
                <a:cs typeface="Times New Roman"/>
              </a:rPr>
              <a:t> </a:t>
            </a:r>
            <a:r>
              <a:rPr sz="1600" dirty="0">
                <a:latin typeface="Times New Roman"/>
                <a:cs typeface="Times New Roman"/>
              </a:rPr>
              <a:t>notified</a:t>
            </a:r>
            <a:r>
              <a:rPr sz="1600" spc="58" dirty="0">
                <a:latin typeface="Times New Roman"/>
                <a:cs typeface="Times New Roman"/>
              </a:rPr>
              <a:t> </a:t>
            </a:r>
            <a:r>
              <a:rPr sz="1600" dirty="0">
                <a:latin typeface="Times New Roman"/>
                <a:cs typeface="Times New Roman"/>
              </a:rPr>
              <a:t>the</a:t>
            </a:r>
            <a:r>
              <a:rPr sz="1600" spc="52" dirty="0">
                <a:latin typeface="Times New Roman"/>
                <a:cs typeface="Times New Roman"/>
              </a:rPr>
              <a:t> </a:t>
            </a:r>
            <a:r>
              <a:rPr sz="1600" spc="-109" dirty="0">
                <a:latin typeface="Times New Roman"/>
                <a:cs typeface="Times New Roman"/>
              </a:rPr>
              <a:t>IFSCA</a:t>
            </a:r>
            <a:r>
              <a:rPr sz="1600" spc="58" dirty="0">
                <a:latin typeface="Times New Roman"/>
                <a:cs typeface="Times New Roman"/>
              </a:rPr>
              <a:t> </a:t>
            </a:r>
            <a:r>
              <a:rPr sz="1600" spc="-13" dirty="0">
                <a:latin typeface="Times New Roman"/>
                <a:cs typeface="Times New Roman"/>
              </a:rPr>
              <a:t>(GIC) </a:t>
            </a:r>
            <a:r>
              <a:rPr sz="1600" dirty="0">
                <a:latin typeface="Times New Roman"/>
                <a:cs typeface="Times New Roman"/>
              </a:rPr>
              <a:t>Regulations,</a:t>
            </a:r>
            <a:r>
              <a:rPr sz="1600" spc="77" dirty="0">
                <a:latin typeface="Times New Roman"/>
                <a:cs typeface="Times New Roman"/>
              </a:rPr>
              <a:t> </a:t>
            </a:r>
            <a:r>
              <a:rPr sz="1600" dirty="0">
                <a:latin typeface="Times New Roman"/>
                <a:cs typeface="Times New Roman"/>
              </a:rPr>
              <a:t>2020</a:t>
            </a:r>
            <a:r>
              <a:rPr sz="1600" spc="83" dirty="0">
                <a:latin typeface="Times New Roman"/>
                <a:cs typeface="Times New Roman"/>
              </a:rPr>
              <a:t> </a:t>
            </a:r>
            <a:r>
              <a:rPr sz="1600" spc="-64" dirty="0">
                <a:latin typeface="Times New Roman"/>
                <a:cs typeface="Times New Roman"/>
              </a:rPr>
              <a:t>(‘GIC</a:t>
            </a:r>
            <a:r>
              <a:rPr sz="1600" spc="77" dirty="0">
                <a:latin typeface="Times New Roman"/>
                <a:cs typeface="Times New Roman"/>
              </a:rPr>
              <a:t> </a:t>
            </a:r>
            <a:r>
              <a:rPr sz="1600" spc="-13" dirty="0">
                <a:latin typeface="Times New Roman"/>
                <a:cs typeface="Times New Roman"/>
              </a:rPr>
              <a:t>Regulations’)</a:t>
            </a:r>
            <a:r>
              <a:rPr sz="1600" spc="77" dirty="0">
                <a:latin typeface="Times New Roman"/>
                <a:cs typeface="Times New Roman"/>
              </a:rPr>
              <a:t> </a:t>
            </a:r>
            <a:r>
              <a:rPr sz="1600" dirty="0">
                <a:latin typeface="Times New Roman"/>
                <a:cs typeface="Times New Roman"/>
              </a:rPr>
              <a:t>to</a:t>
            </a:r>
            <a:r>
              <a:rPr sz="1600" spc="83" dirty="0">
                <a:latin typeface="Times New Roman"/>
                <a:cs typeface="Times New Roman"/>
              </a:rPr>
              <a:t> </a:t>
            </a:r>
            <a:r>
              <a:rPr sz="1600" dirty="0">
                <a:latin typeface="Times New Roman"/>
                <a:cs typeface="Times New Roman"/>
              </a:rPr>
              <a:t>provide</a:t>
            </a:r>
            <a:r>
              <a:rPr sz="1600" spc="77" dirty="0">
                <a:latin typeface="Times New Roman"/>
                <a:cs typeface="Times New Roman"/>
              </a:rPr>
              <a:t> </a:t>
            </a:r>
            <a:r>
              <a:rPr sz="1600" dirty="0">
                <a:latin typeface="Times New Roman"/>
                <a:cs typeface="Times New Roman"/>
              </a:rPr>
              <a:t>for</a:t>
            </a:r>
            <a:r>
              <a:rPr sz="1600" spc="83" dirty="0">
                <a:latin typeface="Times New Roman"/>
                <a:cs typeface="Times New Roman"/>
              </a:rPr>
              <a:t> </a:t>
            </a:r>
            <a:r>
              <a:rPr sz="1600" dirty="0">
                <a:latin typeface="Times New Roman"/>
                <a:cs typeface="Times New Roman"/>
              </a:rPr>
              <a:t>a</a:t>
            </a:r>
            <a:r>
              <a:rPr sz="1600" spc="77" dirty="0">
                <a:latin typeface="Times New Roman"/>
                <a:cs typeface="Times New Roman"/>
              </a:rPr>
              <a:t> </a:t>
            </a:r>
            <a:r>
              <a:rPr sz="1600" dirty="0">
                <a:latin typeface="Times New Roman"/>
                <a:cs typeface="Times New Roman"/>
              </a:rPr>
              <a:t>framework</a:t>
            </a:r>
            <a:r>
              <a:rPr sz="1600" spc="83" dirty="0">
                <a:latin typeface="Times New Roman"/>
                <a:cs typeface="Times New Roman"/>
              </a:rPr>
              <a:t> </a:t>
            </a:r>
            <a:r>
              <a:rPr sz="1600" dirty="0">
                <a:latin typeface="Times New Roman"/>
                <a:cs typeface="Times New Roman"/>
              </a:rPr>
              <a:t>to</a:t>
            </a:r>
            <a:r>
              <a:rPr sz="1600" spc="77" dirty="0">
                <a:latin typeface="Times New Roman"/>
                <a:cs typeface="Times New Roman"/>
              </a:rPr>
              <a:t> </a:t>
            </a:r>
            <a:r>
              <a:rPr sz="1600" dirty="0">
                <a:latin typeface="Times New Roman"/>
                <a:cs typeface="Times New Roman"/>
              </a:rPr>
              <a:t>recognise</a:t>
            </a:r>
            <a:r>
              <a:rPr sz="1600" spc="83" dirty="0">
                <a:latin typeface="Times New Roman"/>
                <a:cs typeface="Times New Roman"/>
              </a:rPr>
              <a:t> </a:t>
            </a:r>
            <a:r>
              <a:rPr sz="1600" dirty="0">
                <a:latin typeface="Times New Roman"/>
                <a:cs typeface="Times New Roman"/>
              </a:rPr>
              <a:t>and</a:t>
            </a:r>
            <a:r>
              <a:rPr sz="1600" spc="77" dirty="0">
                <a:latin typeface="Times New Roman"/>
                <a:cs typeface="Times New Roman"/>
              </a:rPr>
              <a:t> </a:t>
            </a:r>
            <a:r>
              <a:rPr sz="1600" dirty="0">
                <a:latin typeface="Times New Roman"/>
                <a:cs typeface="Times New Roman"/>
              </a:rPr>
              <a:t>operationalise</a:t>
            </a:r>
            <a:r>
              <a:rPr sz="1600" spc="83" dirty="0">
                <a:latin typeface="Times New Roman"/>
                <a:cs typeface="Times New Roman"/>
              </a:rPr>
              <a:t> </a:t>
            </a:r>
            <a:r>
              <a:rPr sz="1600" spc="-45" dirty="0">
                <a:latin typeface="Times New Roman"/>
                <a:cs typeface="Times New Roman"/>
              </a:rPr>
              <a:t>GICs</a:t>
            </a:r>
            <a:r>
              <a:rPr sz="1600" spc="77" dirty="0">
                <a:latin typeface="Times New Roman"/>
                <a:cs typeface="Times New Roman"/>
              </a:rPr>
              <a:t> </a:t>
            </a:r>
            <a:r>
              <a:rPr sz="1600" dirty="0">
                <a:latin typeface="Times New Roman"/>
                <a:cs typeface="Times New Roman"/>
              </a:rPr>
              <a:t>in</a:t>
            </a:r>
            <a:r>
              <a:rPr sz="1600" spc="83" dirty="0">
                <a:latin typeface="Times New Roman"/>
                <a:cs typeface="Times New Roman"/>
              </a:rPr>
              <a:t> </a:t>
            </a:r>
            <a:r>
              <a:rPr sz="1600" dirty="0">
                <a:latin typeface="Times New Roman"/>
                <a:cs typeface="Times New Roman"/>
              </a:rPr>
              <a:t>the</a:t>
            </a:r>
            <a:r>
              <a:rPr sz="1600" spc="77" dirty="0">
                <a:latin typeface="Times New Roman"/>
                <a:cs typeface="Times New Roman"/>
              </a:rPr>
              <a:t> </a:t>
            </a:r>
            <a:r>
              <a:rPr sz="1600" spc="-13" dirty="0">
                <a:latin typeface="Times New Roman"/>
                <a:cs typeface="Times New Roman"/>
              </a:rPr>
              <a:t>IFSC, leading</a:t>
            </a:r>
            <a:r>
              <a:rPr sz="1600" spc="-19" dirty="0">
                <a:latin typeface="Times New Roman"/>
                <a:cs typeface="Times New Roman"/>
              </a:rPr>
              <a:t> </a:t>
            </a:r>
            <a:r>
              <a:rPr sz="1600" dirty="0">
                <a:latin typeface="Times New Roman"/>
                <a:cs typeface="Times New Roman"/>
              </a:rPr>
              <a:t>to</a:t>
            </a:r>
            <a:r>
              <a:rPr sz="1600" spc="-13" dirty="0">
                <a:latin typeface="Times New Roman"/>
                <a:cs typeface="Times New Roman"/>
              </a:rPr>
              <a:t> </a:t>
            </a:r>
            <a:r>
              <a:rPr sz="1600" dirty="0">
                <a:latin typeface="Times New Roman"/>
                <a:cs typeface="Times New Roman"/>
              </a:rPr>
              <a:t>robust</a:t>
            </a:r>
            <a:r>
              <a:rPr sz="1600" spc="-19" dirty="0">
                <a:latin typeface="Times New Roman"/>
                <a:cs typeface="Times New Roman"/>
              </a:rPr>
              <a:t> </a:t>
            </a:r>
            <a:r>
              <a:rPr sz="1600" dirty="0">
                <a:latin typeface="Times New Roman"/>
                <a:cs typeface="Times New Roman"/>
              </a:rPr>
              <a:t>interest</a:t>
            </a:r>
            <a:r>
              <a:rPr sz="1600" spc="-13" dirty="0">
                <a:latin typeface="Times New Roman"/>
                <a:cs typeface="Times New Roman"/>
              </a:rPr>
              <a:t> from</a:t>
            </a:r>
            <a:r>
              <a:rPr sz="1600" spc="-19" dirty="0">
                <a:latin typeface="Times New Roman"/>
                <a:cs typeface="Times New Roman"/>
              </a:rPr>
              <a:t> </a:t>
            </a:r>
            <a:r>
              <a:rPr sz="1600" spc="-13" dirty="0">
                <a:latin typeface="Times New Roman"/>
                <a:cs typeface="Times New Roman"/>
              </a:rPr>
              <a:t>global </a:t>
            </a:r>
            <a:r>
              <a:rPr sz="1600" dirty="0">
                <a:latin typeface="Times New Roman"/>
                <a:cs typeface="Times New Roman"/>
              </a:rPr>
              <a:t>enterprises</a:t>
            </a:r>
            <a:r>
              <a:rPr sz="1600" spc="-19" dirty="0">
                <a:latin typeface="Times New Roman"/>
                <a:cs typeface="Times New Roman"/>
              </a:rPr>
              <a:t> </a:t>
            </a:r>
            <a:r>
              <a:rPr sz="1600" spc="-13" dirty="0">
                <a:latin typeface="Times New Roman"/>
                <a:cs typeface="Times New Roman"/>
              </a:rPr>
              <a:t>keen </a:t>
            </a:r>
            <a:r>
              <a:rPr sz="1600" dirty="0">
                <a:latin typeface="Times New Roman"/>
                <a:cs typeface="Times New Roman"/>
              </a:rPr>
              <a:t>on</a:t>
            </a:r>
            <a:r>
              <a:rPr sz="1600" spc="-19" dirty="0">
                <a:latin typeface="Times New Roman"/>
                <a:cs typeface="Times New Roman"/>
              </a:rPr>
              <a:t> </a:t>
            </a:r>
            <a:r>
              <a:rPr sz="1600" dirty="0">
                <a:latin typeface="Times New Roman"/>
                <a:cs typeface="Times New Roman"/>
              </a:rPr>
              <a:t>setting</a:t>
            </a:r>
            <a:r>
              <a:rPr sz="1600" spc="-13" dirty="0">
                <a:latin typeface="Times New Roman"/>
                <a:cs typeface="Times New Roman"/>
              </a:rPr>
              <a:t> </a:t>
            </a:r>
            <a:r>
              <a:rPr sz="1600" dirty="0">
                <a:latin typeface="Times New Roman"/>
                <a:cs typeface="Times New Roman"/>
              </a:rPr>
              <a:t>up</a:t>
            </a:r>
            <a:r>
              <a:rPr sz="1600" spc="-19" dirty="0">
                <a:latin typeface="Times New Roman"/>
                <a:cs typeface="Times New Roman"/>
              </a:rPr>
              <a:t> </a:t>
            </a:r>
            <a:r>
              <a:rPr sz="1600" dirty="0">
                <a:latin typeface="Times New Roman"/>
                <a:cs typeface="Times New Roman"/>
              </a:rPr>
              <a:t>their</a:t>
            </a:r>
            <a:r>
              <a:rPr sz="1600" spc="-13" dirty="0">
                <a:latin typeface="Times New Roman"/>
                <a:cs typeface="Times New Roman"/>
              </a:rPr>
              <a:t> </a:t>
            </a:r>
            <a:r>
              <a:rPr sz="1600" spc="-77" dirty="0">
                <a:latin typeface="Times New Roman"/>
                <a:cs typeface="Times New Roman"/>
              </a:rPr>
              <a:t>GICs</a:t>
            </a:r>
            <a:r>
              <a:rPr sz="1600" spc="-19" dirty="0">
                <a:latin typeface="Times New Roman"/>
                <a:cs typeface="Times New Roman"/>
              </a:rPr>
              <a:t> </a:t>
            </a:r>
            <a:r>
              <a:rPr sz="1600" dirty="0">
                <a:latin typeface="Times New Roman"/>
                <a:cs typeface="Times New Roman"/>
              </a:rPr>
              <a:t>within</a:t>
            </a:r>
            <a:r>
              <a:rPr sz="1600" spc="-13" dirty="0">
                <a:latin typeface="Times New Roman"/>
                <a:cs typeface="Times New Roman"/>
              </a:rPr>
              <a:t> India.</a:t>
            </a:r>
            <a:endParaRPr sz="1600" dirty="0">
              <a:latin typeface="Times New Roman"/>
              <a:cs typeface="Times New Roman"/>
            </a:endParaRPr>
          </a:p>
        </p:txBody>
      </p:sp>
      <p:sp>
        <p:nvSpPr>
          <p:cNvPr id="15" name="object 15"/>
          <p:cNvSpPr txBox="1"/>
          <p:nvPr/>
        </p:nvSpPr>
        <p:spPr>
          <a:xfrm>
            <a:off x="891209" y="2794087"/>
            <a:ext cx="10568426" cy="3296224"/>
          </a:xfrm>
          <a:prstGeom prst="rect">
            <a:avLst/>
          </a:prstGeom>
        </p:spPr>
        <p:txBody>
          <a:bodyPr vert="horz" wrap="square" lIns="0" tIns="16321" rIns="0" bIns="0" rtlCol="0">
            <a:spAutoFit/>
          </a:bodyPr>
          <a:lstStyle/>
          <a:p>
            <a:pPr marL="15875" algn="just">
              <a:spcBef>
                <a:spcPts val="129"/>
              </a:spcBef>
            </a:pPr>
            <a:r>
              <a:rPr sz="2000" b="1" spc="-13" dirty="0">
                <a:solidFill>
                  <a:srgbClr val="F58633"/>
                </a:solidFill>
                <a:latin typeface="Times New Roman"/>
                <a:cs typeface="Times New Roman"/>
              </a:rPr>
              <a:t>Eligibility</a:t>
            </a:r>
            <a:r>
              <a:rPr sz="2000" b="1" spc="-45" dirty="0">
                <a:solidFill>
                  <a:srgbClr val="F58633"/>
                </a:solidFill>
                <a:latin typeface="Times New Roman"/>
                <a:cs typeface="Times New Roman"/>
              </a:rPr>
              <a:t> </a:t>
            </a:r>
            <a:r>
              <a:rPr sz="2000" b="1" spc="-13" dirty="0">
                <a:solidFill>
                  <a:srgbClr val="F58633"/>
                </a:solidFill>
                <a:latin typeface="Times New Roman"/>
                <a:cs typeface="Times New Roman"/>
              </a:rPr>
              <a:t>criteria</a:t>
            </a:r>
            <a:endParaRPr sz="2000" dirty="0">
              <a:latin typeface="Times New Roman"/>
              <a:cs typeface="Times New Roman"/>
            </a:endParaRPr>
          </a:p>
          <a:p>
            <a:pPr marL="301625" marR="6528" indent="-285750" algn="just">
              <a:lnSpc>
                <a:spcPct val="125499"/>
              </a:lnSpc>
              <a:spcBef>
                <a:spcPts val="1561"/>
              </a:spcBef>
              <a:buFont typeface="Arial" panose="020B0604020202020204" pitchFamily="34" charset="0"/>
              <a:buChar char="•"/>
            </a:pPr>
            <a:r>
              <a:rPr sz="1600" spc="-71" dirty="0">
                <a:latin typeface="Times New Roman"/>
                <a:cs typeface="Times New Roman"/>
              </a:rPr>
              <a:t>GICs</a:t>
            </a:r>
            <a:r>
              <a:rPr sz="1600" spc="-58" dirty="0">
                <a:latin typeface="Times New Roman"/>
                <a:cs typeface="Times New Roman"/>
              </a:rPr>
              <a:t> </a:t>
            </a:r>
            <a:r>
              <a:rPr sz="1600" dirty="0">
                <a:latin typeface="Times New Roman"/>
                <a:cs typeface="Times New Roman"/>
              </a:rPr>
              <a:t>are</a:t>
            </a:r>
            <a:r>
              <a:rPr sz="1600" spc="-58" dirty="0">
                <a:latin typeface="Times New Roman"/>
                <a:cs typeface="Times New Roman"/>
              </a:rPr>
              <a:t> </a:t>
            </a:r>
            <a:r>
              <a:rPr sz="1600" spc="13" dirty="0">
                <a:latin typeface="Times New Roman"/>
                <a:cs typeface="Times New Roman"/>
              </a:rPr>
              <a:t>permitted</a:t>
            </a:r>
            <a:r>
              <a:rPr sz="1600" spc="-58" dirty="0">
                <a:latin typeface="Times New Roman"/>
                <a:cs typeface="Times New Roman"/>
              </a:rPr>
              <a:t> </a:t>
            </a:r>
            <a:r>
              <a:rPr sz="1600" spc="25" dirty="0">
                <a:latin typeface="Times New Roman"/>
                <a:cs typeface="Times New Roman"/>
              </a:rPr>
              <a:t>to</a:t>
            </a:r>
            <a:r>
              <a:rPr sz="1600" spc="-58" dirty="0">
                <a:latin typeface="Times New Roman"/>
                <a:cs typeface="Times New Roman"/>
              </a:rPr>
              <a:t> </a:t>
            </a:r>
            <a:r>
              <a:rPr sz="1600" spc="-32" dirty="0">
                <a:latin typeface="Times New Roman"/>
                <a:cs typeface="Times New Roman"/>
              </a:rPr>
              <a:t>exclusively</a:t>
            </a:r>
            <a:r>
              <a:rPr sz="1600" spc="-58" dirty="0">
                <a:latin typeface="Times New Roman"/>
                <a:cs typeface="Times New Roman"/>
              </a:rPr>
              <a:t> </a:t>
            </a:r>
            <a:r>
              <a:rPr sz="1600" dirty="0">
                <a:latin typeface="Times New Roman"/>
                <a:cs typeface="Times New Roman"/>
              </a:rPr>
              <a:t>cater</a:t>
            </a:r>
            <a:r>
              <a:rPr sz="1600" spc="-58" dirty="0">
                <a:latin typeface="Times New Roman"/>
                <a:cs typeface="Times New Roman"/>
              </a:rPr>
              <a:t> </a:t>
            </a:r>
            <a:r>
              <a:rPr sz="1600" spc="25" dirty="0">
                <a:latin typeface="Times New Roman"/>
                <a:cs typeface="Times New Roman"/>
              </a:rPr>
              <a:t>to</a:t>
            </a:r>
            <a:r>
              <a:rPr sz="1600" spc="-58" dirty="0">
                <a:latin typeface="Times New Roman"/>
                <a:cs typeface="Times New Roman"/>
              </a:rPr>
              <a:t> </a:t>
            </a:r>
            <a:r>
              <a:rPr sz="1600" spc="13" dirty="0">
                <a:latin typeface="Times New Roman"/>
                <a:cs typeface="Times New Roman"/>
              </a:rPr>
              <a:t>its</a:t>
            </a:r>
            <a:r>
              <a:rPr sz="1600" spc="-58" dirty="0">
                <a:latin typeface="Times New Roman"/>
                <a:cs typeface="Times New Roman"/>
              </a:rPr>
              <a:t> </a:t>
            </a:r>
            <a:r>
              <a:rPr sz="1600" spc="-13" dirty="0">
                <a:latin typeface="Times New Roman"/>
                <a:cs typeface="Times New Roman"/>
              </a:rPr>
              <a:t>financial</a:t>
            </a:r>
            <a:r>
              <a:rPr sz="1600" spc="-58" dirty="0">
                <a:latin typeface="Times New Roman"/>
                <a:cs typeface="Times New Roman"/>
              </a:rPr>
              <a:t> </a:t>
            </a:r>
            <a:r>
              <a:rPr sz="1600" spc="-25" dirty="0">
                <a:latin typeface="Times New Roman"/>
                <a:cs typeface="Times New Roman"/>
              </a:rPr>
              <a:t>services</a:t>
            </a:r>
            <a:r>
              <a:rPr sz="1600" spc="-58" dirty="0">
                <a:latin typeface="Times New Roman"/>
                <a:cs typeface="Times New Roman"/>
              </a:rPr>
              <a:t> </a:t>
            </a:r>
            <a:r>
              <a:rPr sz="1600" dirty="0">
                <a:latin typeface="Times New Roman"/>
                <a:cs typeface="Times New Roman"/>
              </a:rPr>
              <a:t>group</a:t>
            </a:r>
            <a:r>
              <a:rPr sz="1600" spc="-58" dirty="0">
                <a:latin typeface="Times New Roman"/>
                <a:cs typeface="Times New Roman"/>
              </a:rPr>
              <a:t> </a:t>
            </a:r>
            <a:r>
              <a:rPr sz="1600" dirty="0">
                <a:latin typeface="Times New Roman"/>
                <a:cs typeface="Times New Roman"/>
              </a:rPr>
              <a:t>wherein</a:t>
            </a:r>
            <a:r>
              <a:rPr sz="1600" spc="-58" dirty="0">
                <a:latin typeface="Times New Roman"/>
                <a:cs typeface="Times New Roman"/>
              </a:rPr>
              <a:t> </a:t>
            </a:r>
            <a:r>
              <a:rPr sz="1600" spc="25" dirty="0">
                <a:latin typeface="Times New Roman"/>
                <a:cs typeface="Times New Roman"/>
              </a:rPr>
              <a:t>the</a:t>
            </a:r>
            <a:r>
              <a:rPr sz="1600" spc="-58" dirty="0">
                <a:latin typeface="Times New Roman"/>
                <a:cs typeface="Times New Roman"/>
              </a:rPr>
              <a:t> </a:t>
            </a:r>
            <a:r>
              <a:rPr sz="1600" spc="6" dirty="0">
                <a:latin typeface="Times New Roman"/>
                <a:cs typeface="Times New Roman"/>
              </a:rPr>
              <a:t>entities</a:t>
            </a:r>
            <a:r>
              <a:rPr sz="1600" spc="-58" dirty="0">
                <a:latin typeface="Times New Roman"/>
                <a:cs typeface="Times New Roman"/>
              </a:rPr>
              <a:t> </a:t>
            </a:r>
            <a:r>
              <a:rPr sz="1600" spc="-13" dirty="0">
                <a:latin typeface="Times New Roman"/>
                <a:cs typeface="Times New Roman"/>
              </a:rPr>
              <a:t>served</a:t>
            </a:r>
            <a:r>
              <a:rPr sz="1600" spc="-58" dirty="0">
                <a:latin typeface="Times New Roman"/>
                <a:cs typeface="Times New Roman"/>
              </a:rPr>
              <a:t> </a:t>
            </a:r>
            <a:r>
              <a:rPr sz="1600" spc="25" dirty="0">
                <a:latin typeface="Times New Roman"/>
                <a:cs typeface="Times New Roman"/>
              </a:rPr>
              <a:t>must</a:t>
            </a:r>
            <a:r>
              <a:rPr sz="1600" spc="64" dirty="0">
                <a:latin typeface="Times New Roman"/>
                <a:cs typeface="Times New Roman"/>
              </a:rPr>
              <a:t> </a:t>
            </a:r>
            <a:r>
              <a:rPr sz="1600" spc="-6" dirty="0">
                <a:latin typeface="Times New Roman"/>
                <a:cs typeface="Times New Roman"/>
              </a:rPr>
              <a:t>be</a:t>
            </a:r>
            <a:r>
              <a:rPr sz="1600" spc="-52" dirty="0">
                <a:latin typeface="Times New Roman"/>
                <a:cs typeface="Times New Roman"/>
              </a:rPr>
              <a:t> </a:t>
            </a:r>
            <a:r>
              <a:rPr sz="1600" spc="-6" dirty="0">
                <a:latin typeface="Times New Roman"/>
                <a:cs typeface="Times New Roman"/>
              </a:rPr>
              <a:t>located</a:t>
            </a:r>
            <a:r>
              <a:rPr sz="1600" spc="-52" dirty="0">
                <a:latin typeface="Times New Roman"/>
                <a:cs typeface="Times New Roman"/>
              </a:rPr>
              <a:t> </a:t>
            </a:r>
            <a:r>
              <a:rPr sz="1600" spc="6" dirty="0">
                <a:latin typeface="Times New Roman"/>
                <a:cs typeface="Times New Roman"/>
              </a:rPr>
              <a:t>in</a:t>
            </a:r>
            <a:r>
              <a:rPr sz="1600" spc="-52" dirty="0">
                <a:latin typeface="Times New Roman"/>
                <a:cs typeface="Times New Roman"/>
              </a:rPr>
              <a:t> </a:t>
            </a:r>
            <a:r>
              <a:rPr sz="1600" spc="-123" dirty="0">
                <a:latin typeface="Times New Roman"/>
                <a:cs typeface="Times New Roman"/>
              </a:rPr>
              <a:t>FATF</a:t>
            </a:r>
            <a:r>
              <a:rPr sz="1600" spc="-52" dirty="0">
                <a:latin typeface="Times New Roman"/>
                <a:cs typeface="Times New Roman"/>
              </a:rPr>
              <a:t> </a:t>
            </a:r>
            <a:r>
              <a:rPr sz="1600" dirty="0">
                <a:latin typeface="Times New Roman"/>
                <a:cs typeface="Times New Roman"/>
              </a:rPr>
              <a:t>compliant</a:t>
            </a:r>
            <a:r>
              <a:rPr sz="1600" spc="-52" dirty="0">
                <a:latin typeface="Times New Roman"/>
                <a:cs typeface="Times New Roman"/>
              </a:rPr>
              <a:t> </a:t>
            </a:r>
            <a:r>
              <a:rPr sz="1600" spc="-6" dirty="0">
                <a:latin typeface="Times New Roman"/>
                <a:cs typeface="Times New Roman"/>
              </a:rPr>
              <a:t>jurisdiction.</a:t>
            </a:r>
            <a:r>
              <a:rPr sz="1600" spc="-52" dirty="0">
                <a:latin typeface="Times New Roman"/>
                <a:cs typeface="Times New Roman"/>
              </a:rPr>
              <a:t> </a:t>
            </a:r>
            <a:r>
              <a:rPr sz="1600" spc="-206" dirty="0">
                <a:latin typeface="Times New Roman"/>
                <a:cs typeface="Times New Roman"/>
              </a:rPr>
              <a:t>A</a:t>
            </a:r>
            <a:r>
              <a:rPr sz="1600" spc="-52" dirty="0">
                <a:latin typeface="Times New Roman"/>
                <a:cs typeface="Times New Roman"/>
              </a:rPr>
              <a:t> </a:t>
            </a:r>
            <a:r>
              <a:rPr sz="1600" spc="-25" dirty="0">
                <a:latin typeface="Times New Roman"/>
                <a:cs typeface="Times New Roman"/>
              </a:rPr>
              <a:t>‘financial</a:t>
            </a:r>
            <a:r>
              <a:rPr sz="1600" spc="-52" dirty="0">
                <a:latin typeface="Times New Roman"/>
                <a:cs typeface="Times New Roman"/>
              </a:rPr>
              <a:t> </a:t>
            </a:r>
            <a:r>
              <a:rPr sz="1600" spc="-25" dirty="0">
                <a:latin typeface="Times New Roman"/>
                <a:cs typeface="Times New Roman"/>
              </a:rPr>
              <a:t>services</a:t>
            </a:r>
            <a:r>
              <a:rPr sz="1600" spc="-52" dirty="0">
                <a:latin typeface="Times New Roman"/>
                <a:cs typeface="Times New Roman"/>
              </a:rPr>
              <a:t> </a:t>
            </a:r>
            <a:r>
              <a:rPr sz="1600" spc="-19" dirty="0">
                <a:latin typeface="Times New Roman"/>
                <a:cs typeface="Times New Roman"/>
              </a:rPr>
              <a:t>group’</a:t>
            </a:r>
            <a:r>
              <a:rPr sz="1600" spc="-52" dirty="0">
                <a:latin typeface="Times New Roman"/>
                <a:cs typeface="Times New Roman"/>
              </a:rPr>
              <a:t> </a:t>
            </a:r>
            <a:r>
              <a:rPr sz="1600" spc="-13" dirty="0">
                <a:latin typeface="Times New Roman"/>
                <a:cs typeface="Times New Roman"/>
              </a:rPr>
              <a:t>is</a:t>
            </a:r>
            <a:r>
              <a:rPr sz="1600" spc="-52" dirty="0">
                <a:latin typeface="Times New Roman"/>
                <a:cs typeface="Times New Roman"/>
              </a:rPr>
              <a:t> </a:t>
            </a:r>
            <a:r>
              <a:rPr sz="1600" spc="-6" dirty="0">
                <a:latin typeface="Times New Roman"/>
                <a:cs typeface="Times New Roman"/>
              </a:rPr>
              <a:t>defined</a:t>
            </a:r>
            <a:r>
              <a:rPr sz="1600" spc="-52" dirty="0">
                <a:latin typeface="Times New Roman"/>
                <a:cs typeface="Times New Roman"/>
              </a:rPr>
              <a:t> </a:t>
            </a:r>
            <a:r>
              <a:rPr sz="1600" dirty="0">
                <a:latin typeface="Times New Roman"/>
                <a:cs typeface="Times New Roman"/>
              </a:rPr>
              <a:t>as</a:t>
            </a:r>
            <a:r>
              <a:rPr sz="1600" spc="-52" dirty="0">
                <a:latin typeface="Times New Roman"/>
                <a:cs typeface="Times New Roman"/>
              </a:rPr>
              <a:t> </a:t>
            </a:r>
            <a:r>
              <a:rPr sz="1600" spc="-6" dirty="0">
                <a:latin typeface="Times New Roman"/>
                <a:cs typeface="Times New Roman"/>
              </a:rPr>
              <a:t>any</a:t>
            </a:r>
            <a:r>
              <a:rPr sz="1600" spc="-52" dirty="0">
                <a:latin typeface="Times New Roman"/>
                <a:cs typeface="Times New Roman"/>
              </a:rPr>
              <a:t> </a:t>
            </a:r>
            <a:r>
              <a:rPr sz="1600" spc="6" dirty="0">
                <a:latin typeface="Times New Roman"/>
                <a:cs typeface="Times New Roman"/>
              </a:rPr>
              <a:t>entity</a:t>
            </a:r>
            <a:r>
              <a:rPr sz="1600" spc="-52" dirty="0">
                <a:latin typeface="Times New Roman"/>
                <a:cs typeface="Times New Roman"/>
              </a:rPr>
              <a:t> </a:t>
            </a:r>
            <a:r>
              <a:rPr sz="1600" dirty="0">
                <a:latin typeface="Times New Roman"/>
                <a:cs typeface="Times New Roman"/>
              </a:rPr>
              <a:t>which</a:t>
            </a:r>
            <a:r>
              <a:rPr sz="1600" spc="-52" dirty="0">
                <a:latin typeface="Times New Roman"/>
                <a:cs typeface="Times New Roman"/>
              </a:rPr>
              <a:t> </a:t>
            </a:r>
            <a:r>
              <a:rPr sz="1600" spc="-13" dirty="0">
                <a:latin typeface="Times New Roman"/>
                <a:cs typeface="Times New Roman"/>
              </a:rPr>
              <a:t>is</a:t>
            </a:r>
            <a:r>
              <a:rPr sz="1600" dirty="0">
                <a:latin typeface="Times New Roman"/>
                <a:cs typeface="Times New Roman"/>
              </a:rPr>
              <a:t> regulated</a:t>
            </a:r>
            <a:r>
              <a:rPr sz="1600" spc="123" dirty="0">
                <a:latin typeface="Times New Roman"/>
                <a:cs typeface="Times New Roman"/>
              </a:rPr>
              <a:t> </a:t>
            </a:r>
            <a:r>
              <a:rPr sz="1600" spc="-25" dirty="0">
                <a:latin typeface="Times New Roman"/>
                <a:cs typeface="Times New Roman"/>
              </a:rPr>
              <a:t>by</a:t>
            </a:r>
            <a:r>
              <a:rPr sz="1600" spc="123" dirty="0">
                <a:latin typeface="Times New Roman"/>
                <a:cs typeface="Times New Roman"/>
              </a:rPr>
              <a:t> </a:t>
            </a:r>
            <a:r>
              <a:rPr sz="1600" spc="6" dirty="0">
                <a:latin typeface="Times New Roman"/>
                <a:cs typeface="Times New Roman"/>
              </a:rPr>
              <a:t>a</a:t>
            </a:r>
            <a:r>
              <a:rPr sz="1600" spc="123" dirty="0">
                <a:latin typeface="Times New Roman"/>
                <a:cs typeface="Times New Roman"/>
              </a:rPr>
              <a:t> </a:t>
            </a:r>
            <a:r>
              <a:rPr sz="1600" spc="-13" dirty="0">
                <a:latin typeface="Times New Roman"/>
                <a:cs typeface="Times New Roman"/>
              </a:rPr>
              <a:t>financial</a:t>
            </a:r>
            <a:r>
              <a:rPr sz="1600" spc="123" dirty="0">
                <a:latin typeface="Times New Roman"/>
                <a:cs typeface="Times New Roman"/>
              </a:rPr>
              <a:t> </a:t>
            </a:r>
            <a:r>
              <a:rPr sz="1600" spc="-25" dirty="0">
                <a:latin typeface="Times New Roman"/>
                <a:cs typeface="Times New Roman"/>
              </a:rPr>
              <a:t>services</a:t>
            </a:r>
            <a:r>
              <a:rPr sz="1600" spc="123" dirty="0">
                <a:latin typeface="Times New Roman"/>
                <a:cs typeface="Times New Roman"/>
              </a:rPr>
              <a:t> </a:t>
            </a:r>
            <a:r>
              <a:rPr sz="1600" dirty="0">
                <a:latin typeface="Times New Roman"/>
                <a:cs typeface="Times New Roman"/>
              </a:rPr>
              <a:t>regulator</a:t>
            </a:r>
            <a:r>
              <a:rPr sz="1600" spc="123" dirty="0">
                <a:latin typeface="Times New Roman"/>
                <a:cs typeface="Times New Roman"/>
              </a:rPr>
              <a:t> </a:t>
            </a:r>
            <a:r>
              <a:rPr sz="1600" spc="-6" dirty="0">
                <a:latin typeface="Times New Roman"/>
                <a:cs typeface="Times New Roman"/>
              </a:rPr>
              <a:t>includes</a:t>
            </a:r>
            <a:r>
              <a:rPr sz="1600" spc="123" dirty="0">
                <a:latin typeface="Times New Roman"/>
                <a:cs typeface="Times New Roman"/>
              </a:rPr>
              <a:t> </a:t>
            </a:r>
            <a:r>
              <a:rPr sz="1600" spc="13" dirty="0">
                <a:latin typeface="Times New Roman"/>
                <a:cs typeface="Times New Roman"/>
              </a:rPr>
              <a:t>its</a:t>
            </a:r>
            <a:r>
              <a:rPr sz="1600" spc="123" dirty="0">
                <a:latin typeface="Times New Roman"/>
                <a:cs typeface="Times New Roman"/>
              </a:rPr>
              <a:t> </a:t>
            </a:r>
            <a:r>
              <a:rPr sz="1600" spc="-6" dirty="0">
                <a:latin typeface="Times New Roman"/>
                <a:cs typeface="Times New Roman"/>
              </a:rPr>
              <a:t>holding,</a:t>
            </a:r>
            <a:r>
              <a:rPr sz="1600" spc="123" dirty="0">
                <a:latin typeface="Times New Roman"/>
                <a:cs typeface="Times New Roman"/>
              </a:rPr>
              <a:t> </a:t>
            </a:r>
            <a:r>
              <a:rPr sz="1600" spc="-6" dirty="0">
                <a:latin typeface="Times New Roman"/>
                <a:cs typeface="Times New Roman"/>
              </a:rPr>
              <a:t>subsidiary</a:t>
            </a:r>
            <a:r>
              <a:rPr sz="1600" spc="123" dirty="0">
                <a:latin typeface="Times New Roman"/>
                <a:cs typeface="Times New Roman"/>
              </a:rPr>
              <a:t> </a:t>
            </a:r>
            <a:r>
              <a:rPr sz="1600" dirty="0">
                <a:latin typeface="Times New Roman"/>
                <a:cs typeface="Times New Roman"/>
              </a:rPr>
              <a:t>or</a:t>
            </a:r>
            <a:r>
              <a:rPr sz="1600" spc="123" dirty="0">
                <a:latin typeface="Times New Roman"/>
                <a:cs typeface="Times New Roman"/>
              </a:rPr>
              <a:t> </a:t>
            </a:r>
            <a:r>
              <a:rPr sz="1600" spc="-6" dirty="0">
                <a:latin typeface="Times New Roman"/>
                <a:cs typeface="Times New Roman"/>
              </a:rPr>
              <a:t>associate</a:t>
            </a:r>
            <a:r>
              <a:rPr sz="1600" spc="123" dirty="0">
                <a:latin typeface="Times New Roman"/>
                <a:cs typeface="Times New Roman"/>
              </a:rPr>
              <a:t> </a:t>
            </a:r>
            <a:r>
              <a:rPr sz="1600" spc="-6" dirty="0">
                <a:latin typeface="Times New Roman"/>
                <a:cs typeface="Times New Roman"/>
              </a:rPr>
              <a:t>companies,</a:t>
            </a:r>
            <a:r>
              <a:rPr sz="1600" spc="-32" dirty="0">
                <a:latin typeface="Times New Roman"/>
                <a:cs typeface="Times New Roman"/>
              </a:rPr>
              <a:t> </a:t>
            </a:r>
            <a:r>
              <a:rPr sz="1600" dirty="0">
                <a:latin typeface="Times New Roman"/>
                <a:cs typeface="Times New Roman"/>
              </a:rPr>
              <a:t>branch,</a:t>
            </a:r>
            <a:r>
              <a:rPr sz="1600" spc="-83" dirty="0">
                <a:latin typeface="Times New Roman"/>
                <a:cs typeface="Times New Roman"/>
              </a:rPr>
              <a:t> </a:t>
            </a:r>
            <a:r>
              <a:rPr sz="1600" dirty="0">
                <a:latin typeface="Times New Roman"/>
                <a:cs typeface="Times New Roman"/>
              </a:rPr>
              <a:t>or</a:t>
            </a:r>
            <a:r>
              <a:rPr sz="1600" spc="-83" dirty="0">
                <a:latin typeface="Times New Roman"/>
                <a:cs typeface="Times New Roman"/>
              </a:rPr>
              <a:t> </a:t>
            </a:r>
            <a:r>
              <a:rPr sz="1600" spc="-6" dirty="0">
                <a:latin typeface="Times New Roman"/>
                <a:cs typeface="Times New Roman"/>
              </a:rPr>
              <a:t>subsidiary</a:t>
            </a:r>
            <a:r>
              <a:rPr sz="1600" spc="-83" dirty="0">
                <a:latin typeface="Times New Roman"/>
                <a:cs typeface="Times New Roman"/>
              </a:rPr>
              <a:t> </a:t>
            </a:r>
            <a:r>
              <a:rPr sz="1600" spc="-38" dirty="0">
                <a:latin typeface="Times New Roman"/>
                <a:cs typeface="Times New Roman"/>
              </a:rPr>
              <a:t>of</a:t>
            </a:r>
            <a:r>
              <a:rPr sz="1600" spc="-83" dirty="0">
                <a:latin typeface="Times New Roman"/>
                <a:cs typeface="Times New Roman"/>
              </a:rPr>
              <a:t> </a:t>
            </a:r>
            <a:r>
              <a:rPr sz="1600" spc="6" dirty="0">
                <a:latin typeface="Times New Roman"/>
                <a:cs typeface="Times New Roman"/>
              </a:rPr>
              <a:t>a</a:t>
            </a:r>
            <a:r>
              <a:rPr sz="1600" spc="-83" dirty="0">
                <a:latin typeface="Times New Roman"/>
                <a:cs typeface="Times New Roman"/>
              </a:rPr>
              <a:t> </a:t>
            </a:r>
            <a:r>
              <a:rPr sz="1600" dirty="0">
                <a:latin typeface="Times New Roman"/>
                <a:cs typeface="Times New Roman"/>
              </a:rPr>
              <a:t>holding</a:t>
            </a:r>
            <a:r>
              <a:rPr sz="1600" spc="-83" dirty="0">
                <a:latin typeface="Times New Roman"/>
                <a:cs typeface="Times New Roman"/>
              </a:rPr>
              <a:t> </a:t>
            </a:r>
            <a:r>
              <a:rPr sz="1600" spc="-6" dirty="0">
                <a:latin typeface="Times New Roman"/>
                <a:cs typeface="Times New Roman"/>
              </a:rPr>
              <a:t>company</a:t>
            </a:r>
            <a:r>
              <a:rPr sz="1600" spc="-83" dirty="0">
                <a:latin typeface="Times New Roman"/>
                <a:cs typeface="Times New Roman"/>
              </a:rPr>
              <a:t> </a:t>
            </a:r>
            <a:r>
              <a:rPr sz="1600" spc="25" dirty="0">
                <a:latin typeface="Times New Roman"/>
                <a:cs typeface="Times New Roman"/>
              </a:rPr>
              <a:t>to</a:t>
            </a:r>
            <a:r>
              <a:rPr sz="1600" spc="-83" dirty="0">
                <a:latin typeface="Times New Roman"/>
                <a:cs typeface="Times New Roman"/>
              </a:rPr>
              <a:t> </a:t>
            </a:r>
            <a:r>
              <a:rPr sz="1600" dirty="0">
                <a:latin typeface="Times New Roman"/>
                <a:cs typeface="Times New Roman"/>
              </a:rPr>
              <a:t>which</a:t>
            </a:r>
            <a:r>
              <a:rPr sz="1600" spc="-83" dirty="0">
                <a:latin typeface="Times New Roman"/>
                <a:cs typeface="Times New Roman"/>
              </a:rPr>
              <a:t> </a:t>
            </a:r>
            <a:r>
              <a:rPr sz="1600" spc="19" dirty="0">
                <a:latin typeface="Times New Roman"/>
                <a:cs typeface="Times New Roman"/>
              </a:rPr>
              <a:t>it</a:t>
            </a:r>
            <a:r>
              <a:rPr sz="1600" spc="-83" dirty="0">
                <a:latin typeface="Times New Roman"/>
                <a:cs typeface="Times New Roman"/>
              </a:rPr>
              <a:t> </a:t>
            </a:r>
            <a:r>
              <a:rPr sz="1600" spc="-13" dirty="0">
                <a:latin typeface="Times New Roman"/>
                <a:cs typeface="Times New Roman"/>
              </a:rPr>
              <a:t>is</a:t>
            </a:r>
            <a:r>
              <a:rPr sz="1600" spc="-83" dirty="0">
                <a:latin typeface="Times New Roman"/>
                <a:cs typeface="Times New Roman"/>
              </a:rPr>
              <a:t> </a:t>
            </a:r>
            <a:r>
              <a:rPr sz="1600" spc="-13" dirty="0">
                <a:latin typeface="Times New Roman"/>
                <a:cs typeface="Times New Roman"/>
              </a:rPr>
              <a:t>also</a:t>
            </a:r>
            <a:r>
              <a:rPr sz="1600" spc="-83" dirty="0">
                <a:latin typeface="Times New Roman"/>
                <a:cs typeface="Times New Roman"/>
              </a:rPr>
              <a:t> </a:t>
            </a:r>
            <a:r>
              <a:rPr sz="1600" spc="6" dirty="0">
                <a:latin typeface="Times New Roman"/>
                <a:cs typeface="Times New Roman"/>
              </a:rPr>
              <a:t>a</a:t>
            </a:r>
            <a:r>
              <a:rPr sz="1600" spc="-83" dirty="0">
                <a:latin typeface="Times New Roman"/>
                <a:cs typeface="Times New Roman"/>
              </a:rPr>
              <a:t> </a:t>
            </a:r>
            <a:r>
              <a:rPr sz="1600" spc="-6" dirty="0">
                <a:latin typeface="Times New Roman"/>
                <a:cs typeface="Times New Roman"/>
              </a:rPr>
              <a:t>subsidiary.</a:t>
            </a:r>
            <a:endParaRPr lang="en-IN" sz="1600" spc="-6" dirty="0">
              <a:latin typeface="Times New Roman"/>
              <a:cs typeface="Times New Roman"/>
            </a:endParaRPr>
          </a:p>
          <a:p>
            <a:pPr marL="301625" marR="6528" indent="-285750" algn="just">
              <a:lnSpc>
                <a:spcPct val="125499"/>
              </a:lnSpc>
              <a:spcBef>
                <a:spcPts val="129"/>
              </a:spcBef>
              <a:buFont typeface="Arial" panose="020B0604020202020204" pitchFamily="34" charset="0"/>
              <a:buChar char="•"/>
            </a:pPr>
            <a:r>
              <a:rPr lang="en-US" sz="1600" dirty="0">
                <a:latin typeface="Times New Roman"/>
                <a:cs typeface="Times New Roman"/>
              </a:rPr>
              <a:t>GICs</a:t>
            </a:r>
            <a:r>
              <a:rPr lang="en-US" sz="1600" spc="212" dirty="0">
                <a:latin typeface="Times New Roman"/>
                <a:cs typeface="Times New Roman"/>
              </a:rPr>
              <a:t> </a:t>
            </a:r>
            <a:r>
              <a:rPr lang="en-US" sz="1600" dirty="0">
                <a:latin typeface="Times New Roman"/>
                <a:cs typeface="Times New Roman"/>
              </a:rPr>
              <a:t>are</a:t>
            </a:r>
            <a:r>
              <a:rPr lang="en-US" sz="1600" spc="212" dirty="0">
                <a:latin typeface="Times New Roman"/>
                <a:cs typeface="Times New Roman"/>
              </a:rPr>
              <a:t> </a:t>
            </a:r>
            <a:r>
              <a:rPr lang="en-US" sz="1600" dirty="0">
                <a:latin typeface="Times New Roman"/>
                <a:cs typeface="Times New Roman"/>
              </a:rPr>
              <a:t>permitted</a:t>
            </a:r>
            <a:r>
              <a:rPr lang="en-US" sz="1600" spc="219" dirty="0">
                <a:latin typeface="Times New Roman"/>
                <a:cs typeface="Times New Roman"/>
              </a:rPr>
              <a:t> </a:t>
            </a:r>
            <a:r>
              <a:rPr lang="en-US" sz="1600" dirty="0">
                <a:latin typeface="Times New Roman"/>
                <a:cs typeface="Times New Roman"/>
              </a:rPr>
              <a:t>to</a:t>
            </a:r>
            <a:r>
              <a:rPr lang="en-US" sz="1600" spc="212" dirty="0">
                <a:latin typeface="Times New Roman"/>
                <a:cs typeface="Times New Roman"/>
              </a:rPr>
              <a:t> </a:t>
            </a:r>
            <a:r>
              <a:rPr lang="en-US" sz="1600" dirty="0">
                <a:latin typeface="Times New Roman"/>
                <a:cs typeface="Times New Roman"/>
              </a:rPr>
              <a:t>cater</a:t>
            </a:r>
            <a:r>
              <a:rPr lang="en-US" sz="1600" spc="219" dirty="0">
                <a:latin typeface="Times New Roman"/>
                <a:cs typeface="Times New Roman"/>
              </a:rPr>
              <a:t> </a:t>
            </a:r>
            <a:r>
              <a:rPr lang="en-US" sz="1600" spc="-13" dirty="0">
                <a:latin typeface="Times New Roman"/>
                <a:cs typeface="Times New Roman"/>
              </a:rPr>
              <a:t>exclusively</a:t>
            </a:r>
            <a:r>
              <a:rPr lang="en-US" sz="1600" spc="212" dirty="0">
                <a:latin typeface="Times New Roman"/>
                <a:cs typeface="Times New Roman"/>
              </a:rPr>
              <a:t> </a:t>
            </a:r>
            <a:r>
              <a:rPr lang="en-US" sz="1600" dirty="0">
                <a:latin typeface="Times New Roman"/>
                <a:cs typeface="Times New Roman"/>
              </a:rPr>
              <a:t>to</a:t>
            </a:r>
            <a:r>
              <a:rPr lang="en-US" sz="1600" spc="212" dirty="0">
                <a:latin typeface="Times New Roman"/>
                <a:cs typeface="Times New Roman"/>
              </a:rPr>
              <a:t> </a:t>
            </a:r>
            <a:r>
              <a:rPr lang="en-US" sz="1600" dirty="0">
                <a:latin typeface="Times New Roman"/>
                <a:cs typeface="Times New Roman"/>
              </a:rPr>
              <a:t>non-resident</a:t>
            </a:r>
            <a:r>
              <a:rPr lang="en-US" sz="1600" spc="219" dirty="0">
                <a:latin typeface="Times New Roman"/>
                <a:cs typeface="Times New Roman"/>
              </a:rPr>
              <a:t> </a:t>
            </a:r>
            <a:r>
              <a:rPr lang="en-US" sz="1600" dirty="0">
                <a:latin typeface="Times New Roman"/>
                <a:cs typeface="Times New Roman"/>
              </a:rPr>
              <a:t>entities,</a:t>
            </a:r>
            <a:r>
              <a:rPr lang="en-US" sz="1600" spc="212" dirty="0">
                <a:latin typeface="Times New Roman"/>
                <a:cs typeface="Times New Roman"/>
              </a:rPr>
              <a:t> </a:t>
            </a:r>
            <a:r>
              <a:rPr lang="en-US" sz="1600" dirty="0">
                <a:latin typeface="Times New Roman"/>
                <a:cs typeface="Times New Roman"/>
              </a:rPr>
              <a:t>with</a:t>
            </a:r>
            <a:r>
              <a:rPr lang="en-US" sz="1600" spc="219" dirty="0">
                <a:latin typeface="Times New Roman"/>
                <a:cs typeface="Times New Roman"/>
              </a:rPr>
              <a:t> </a:t>
            </a:r>
            <a:r>
              <a:rPr lang="en-US" sz="1600" dirty="0">
                <a:latin typeface="Times New Roman"/>
                <a:cs typeface="Times New Roman"/>
              </a:rPr>
              <a:t>the</a:t>
            </a:r>
            <a:r>
              <a:rPr lang="en-US" sz="1600" spc="212" dirty="0">
                <a:latin typeface="Times New Roman"/>
                <a:cs typeface="Times New Roman"/>
              </a:rPr>
              <a:t> </a:t>
            </a:r>
            <a:r>
              <a:rPr lang="en-US" sz="1600" dirty="0">
                <a:latin typeface="Times New Roman"/>
                <a:cs typeface="Times New Roman"/>
              </a:rPr>
              <a:t>support</a:t>
            </a:r>
            <a:r>
              <a:rPr lang="en-US" sz="1600" spc="212" dirty="0">
                <a:latin typeface="Times New Roman"/>
                <a:cs typeface="Times New Roman"/>
              </a:rPr>
              <a:t> </a:t>
            </a:r>
            <a:r>
              <a:rPr lang="en-US" sz="1600" dirty="0">
                <a:latin typeface="Times New Roman"/>
                <a:cs typeface="Times New Roman"/>
              </a:rPr>
              <a:t>services</a:t>
            </a:r>
            <a:r>
              <a:rPr lang="en-US" sz="1600" spc="219" dirty="0">
                <a:latin typeface="Times New Roman"/>
                <a:cs typeface="Times New Roman"/>
              </a:rPr>
              <a:t> </a:t>
            </a:r>
            <a:r>
              <a:rPr lang="en-US" sz="1600" spc="-13" dirty="0">
                <a:latin typeface="Times New Roman"/>
                <a:cs typeface="Times New Roman"/>
              </a:rPr>
              <a:t>being </a:t>
            </a:r>
            <a:r>
              <a:rPr lang="en-US" sz="1600" dirty="0">
                <a:latin typeface="Times New Roman"/>
                <a:cs typeface="Times New Roman"/>
              </a:rPr>
              <a:t>provided</a:t>
            </a:r>
            <a:r>
              <a:rPr lang="en-US" sz="1600" spc="45" dirty="0">
                <a:latin typeface="Times New Roman"/>
                <a:cs typeface="Times New Roman"/>
              </a:rPr>
              <a:t> </a:t>
            </a:r>
            <a:r>
              <a:rPr lang="en-US" sz="1600" dirty="0">
                <a:latin typeface="Times New Roman"/>
                <a:cs typeface="Times New Roman"/>
              </a:rPr>
              <a:t>mandated</a:t>
            </a:r>
            <a:r>
              <a:rPr lang="en-US" sz="1600" spc="45" dirty="0">
                <a:latin typeface="Times New Roman"/>
                <a:cs typeface="Times New Roman"/>
              </a:rPr>
              <a:t> </a:t>
            </a:r>
            <a:r>
              <a:rPr lang="en-US" sz="1600" dirty="0">
                <a:latin typeface="Times New Roman"/>
                <a:cs typeface="Times New Roman"/>
              </a:rPr>
              <a:t>to</a:t>
            </a:r>
            <a:r>
              <a:rPr lang="en-US" sz="1600" spc="45" dirty="0">
                <a:latin typeface="Times New Roman"/>
                <a:cs typeface="Times New Roman"/>
              </a:rPr>
              <a:t> </a:t>
            </a:r>
            <a:r>
              <a:rPr lang="en-US" sz="1600" dirty="0">
                <a:latin typeface="Times New Roman"/>
                <a:cs typeface="Times New Roman"/>
              </a:rPr>
              <a:t>be</a:t>
            </a:r>
            <a:r>
              <a:rPr lang="en-US" sz="1600" spc="45" dirty="0">
                <a:latin typeface="Times New Roman"/>
                <a:cs typeface="Times New Roman"/>
              </a:rPr>
              <a:t> </a:t>
            </a:r>
            <a:r>
              <a:rPr lang="en-US" sz="1600" dirty="0">
                <a:latin typeface="Times New Roman"/>
                <a:cs typeface="Times New Roman"/>
              </a:rPr>
              <a:t>for</a:t>
            </a:r>
            <a:r>
              <a:rPr lang="en-US" sz="1600" spc="52" dirty="0">
                <a:latin typeface="Times New Roman"/>
                <a:cs typeface="Times New Roman"/>
              </a:rPr>
              <a:t> </a:t>
            </a:r>
            <a:r>
              <a:rPr lang="en-US" sz="1600" dirty="0">
                <a:latin typeface="Times New Roman"/>
                <a:cs typeface="Times New Roman"/>
              </a:rPr>
              <a:t>the</a:t>
            </a:r>
            <a:r>
              <a:rPr lang="en-US" sz="1600" spc="45" dirty="0">
                <a:latin typeface="Times New Roman"/>
                <a:cs typeface="Times New Roman"/>
              </a:rPr>
              <a:t> </a:t>
            </a:r>
            <a:r>
              <a:rPr lang="en-US" sz="1600" dirty="0">
                <a:latin typeface="Times New Roman"/>
                <a:cs typeface="Times New Roman"/>
              </a:rPr>
              <a:t>purpose</a:t>
            </a:r>
            <a:r>
              <a:rPr lang="en-US" sz="1600" spc="45" dirty="0">
                <a:latin typeface="Times New Roman"/>
                <a:cs typeface="Times New Roman"/>
              </a:rPr>
              <a:t> </a:t>
            </a:r>
            <a:r>
              <a:rPr lang="en-US" sz="1600" dirty="0">
                <a:latin typeface="Times New Roman"/>
                <a:cs typeface="Times New Roman"/>
              </a:rPr>
              <a:t>of</a:t>
            </a:r>
            <a:r>
              <a:rPr lang="en-US" sz="1600" spc="45" dirty="0">
                <a:latin typeface="Times New Roman"/>
                <a:cs typeface="Times New Roman"/>
              </a:rPr>
              <a:t> </a:t>
            </a:r>
            <a:r>
              <a:rPr lang="en-US" sz="1600" dirty="0">
                <a:latin typeface="Times New Roman"/>
                <a:cs typeface="Times New Roman"/>
              </a:rPr>
              <a:t>carrying</a:t>
            </a:r>
            <a:r>
              <a:rPr lang="en-US" sz="1600" spc="45" dirty="0">
                <a:latin typeface="Times New Roman"/>
                <a:cs typeface="Times New Roman"/>
              </a:rPr>
              <a:t> </a:t>
            </a:r>
            <a:r>
              <a:rPr lang="en-US" sz="1600" dirty="0">
                <a:latin typeface="Times New Roman"/>
                <a:cs typeface="Times New Roman"/>
              </a:rPr>
              <a:t>out</a:t>
            </a:r>
            <a:r>
              <a:rPr lang="en-US" sz="1600" spc="52" dirty="0">
                <a:latin typeface="Times New Roman"/>
                <a:cs typeface="Times New Roman"/>
              </a:rPr>
              <a:t> </a:t>
            </a:r>
            <a:r>
              <a:rPr lang="en-US" sz="1600" dirty="0">
                <a:latin typeface="Times New Roman"/>
                <a:cs typeface="Times New Roman"/>
              </a:rPr>
              <a:t>a</a:t>
            </a:r>
            <a:r>
              <a:rPr lang="en-US" sz="1600" spc="45" dirty="0">
                <a:latin typeface="Times New Roman"/>
                <a:cs typeface="Times New Roman"/>
              </a:rPr>
              <a:t> </a:t>
            </a:r>
            <a:r>
              <a:rPr lang="en-US" sz="1600" dirty="0">
                <a:latin typeface="Times New Roman"/>
                <a:cs typeface="Times New Roman"/>
              </a:rPr>
              <a:t>financial</a:t>
            </a:r>
            <a:r>
              <a:rPr lang="en-US" sz="1600" spc="45" dirty="0">
                <a:latin typeface="Times New Roman"/>
                <a:cs typeface="Times New Roman"/>
              </a:rPr>
              <a:t> </a:t>
            </a:r>
            <a:r>
              <a:rPr lang="en-US" sz="1600" spc="-13" dirty="0">
                <a:latin typeface="Times New Roman"/>
                <a:cs typeface="Times New Roman"/>
              </a:rPr>
              <a:t>service</a:t>
            </a:r>
            <a:r>
              <a:rPr lang="en-US" sz="1600" spc="45" dirty="0">
                <a:latin typeface="Times New Roman"/>
                <a:cs typeface="Times New Roman"/>
              </a:rPr>
              <a:t> </a:t>
            </a:r>
            <a:r>
              <a:rPr lang="en-US" sz="1600" dirty="0">
                <a:latin typeface="Times New Roman"/>
                <a:cs typeface="Times New Roman"/>
              </a:rPr>
              <a:t>in</a:t>
            </a:r>
            <a:r>
              <a:rPr lang="en-US" sz="1600" spc="52" dirty="0">
                <a:latin typeface="Times New Roman"/>
                <a:cs typeface="Times New Roman"/>
              </a:rPr>
              <a:t> </a:t>
            </a:r>
            <a:r>
              <a:rPr lang="en-US" sz="1600" dirty="0">
                <a:latin typeface="Times New Roman"/>
                <a:cs typeface="Times New Roman"/>
              </a:rPr>
              <a:t>respect</a:t>
            </a:r>
            <a:r>
              <a:rPr lang="en-US" sz="1600" spc="45" dirty="0">
                <a:latin typeface="Times New Roman"/>
                <a:cs typeface="Times New Roman"/>
              </a:rPr>
              <a:t> </a:t>
            </a:r>
            <a:r>
              <a:rPr lang="en-US" sz="1600" dirty="0">
                <a:latin typeface="Times New Roman"/>
                <a:cs typeface="Times New Roman"/>
              </a:rPr>
              <a:t>of</a:t>
            </a:r>
            <a:r>
              <a:rPr lang="en-US" sz="1600" spc="45" dirty="0">
                <a:latin typeface="Times New Roman"/>
                <a:cs typeface="Times New Roman"/>
              </a:rPr>
              <a:t> </a:t>
            </a:r>
            <a:r>
              <a:rPr lang="en-US" sz="1600" dirty="0">
                <a:latin typeface="Times New Roman"/>
                <a:cs typeface="Times New Roman"/>
              </a:rPr>
              <a:t>a</a:t>
            </a:r>
            <a:r>
              <a:rPr lang="en-US" sz="1600" spc="45" dirty="0">
                <a:latin typeface="Times New Roman"/>
                <a:cs typeface="Times New Roman"/>
              </a:rPr>
              <a:t> </a:t>
            </a:r>
            <a:r>
              <a:rPr lang="en-US" sz="1600" spc="-13" dirty="0">
                <a:latin typeface="Times New Roman"/>
                <a:cs typeface="Times New Roman"/>
              </a:rPr>
              <a:t>financial product.</a:t>
            </a:r>
          </a:p>
          <a:p>
            <a:pPr marL="301625" marR="6528" indent="-285750" algn="just">
              <a:lnSpc>
                <a:spcPct val="125499"/>
              </a:lnSpc>
              <a:spcBef>
                <a:spcPts val="129"/>
              </a:spcBef>
              <a:buFont typeface="Arial" panose="020B0604020202020204" pitchFamily="34" charset="0"/>
              <a:buChar char="•"/>
            </a:pPr>
            <a:r>
              <a:rPr lang="en-US" sz="1600" dirty="0">
                <a:latin typeface="Times New Roman"/>
                <a:cs typeface="Times New Roman"/>
              </a:rPr>
              <a:t>In</a:t>
            </a:r>
            <a:r>
              <a:rPr lang="en-US" sz="1600" spc="19" dirty="0">
                <a:latin typeface="Times New Roman"/>
                <a:cs typeface="Times New Roman"/>
              </a:rPr>
              <a:t> </a:t>
            </a:r>
            <a:r>
              <a:rPr lang="en-US" sz="1600" dirty="0">
                <a:latin typeface="Times New Roman"/>
                <a:cs typeface="Times New Roman"/>
              </a:rPr>
              <a:t>terms</a:t>
            </a:r>
            <a:r>
              <a:rPr lang="en-US" sz="1600" spc="19" dirty="0">
                <a:latin typeface="Times New Roman"/>
                <a:cs typeface="Times New Roman"/>
              </a:rPr>
              <a:t> </a:t>
            </a:r>
            <a:r>
              <a:rPr lang="en-US" sz="1600" dirty="0">
                <a:latin typeface="Times New Roman"/>
                <a:cs typeface="Times New Roman"/>
              </a:rPr>
              <a:t>of</a:t>
            </a:r>
            <a:r>
              <a:rPr lang="en-US" sz="1600" spc="25" dirty="0">
                <a:latin typeface="Times New Roman"/>
                <a:cs typeface="Times New Roman"/>
              </a:rPr>
              <a:t> </a:t>
            </a:r>
            <a:r>
              <a:rPr lang="en-US" sz="1600" dirty="0">
                <a:latin typeface="Times New Roman"/>
                <a:cs typeface="Times New Roman"/>
              </a:rPr>
              <a:t>currency</a:t>
            </a:r>
            <a:r>
              <a:rPr lang="en-US" sz="1600" spc="19" dirty="0">
                <a:latin typeface="Times New Roman"/>
                <a:cs typeface="Times New Roman"/>
              </a:rPr>
              <a:t> </a:t>
            </a:r>
            <a:r>
              <a:rPr lang="en-US" sz="1600" dirty="0">
                <a:latin typeface="Times New Roman"/>
                <a:cs typeface="Times New Roman"/>
              </a:rPr>
              <a:t>permissions,</a:t>
            </a:r>
            <a:r>
              <a:rPr lang="en-US" sz="1600" spc="25" dirty="0">
                <a:latin typeface="Times New Roman"/>
                <a:cs typeface="Times New Roman"/>
              </a:rPr>
              <a:t> </a:t>
            </a:r>
            <a:r>
              <a:rPr lang="en-US" sz="1600" spc="-71" dirty="0">
                <a:latin typeface="Times New Roman"/>
                <a:cs typeface="Times New Roman"/>
              </a:rPr>
              <a:t>GICs</a:t>
            </a:r>
            <a:r>
              <a:rPr lang="en-US" sz="1600" spc="19" dirty="0">
                <a:latin typeface="Times New Roman"/>
                <a:cs typeface="Times New Roman"/>
              </a:rPr>
              <a:t> </a:t>
            </a:r>
            <a:r>
              <a:rPr lang="en-US" sz="1600" dirty="0">
                <a:latin typeface="Times New Roman"/>
                <a:cs typeface="Times New Roman"/>
              </a:rPr>
              <a:t>are</a:t>
            </a:r>
            <a:r>
              <a:rPr lang="en-US" sz="1600" spc="19" dirty="0">
                <a:latin typeface="Times New Roman"/>
                <a:cs typeface="Times New Roman"/>
              </a:rPr>
              <a:t> </a:t>
            </a:r>
            <a:r>
              <a:rPr lang="en-US" sz="1600" dirty="0">
                <a:latin typeface="Times New Roman"/>
                <a:cs typeface="Times New Roman"/>
              </a:rPr>
              <a:t>permitted</a:t>
            </a:r>
            <a:r>
              <a:rPr lang="en-US" sz="1600" spc="25" dirty="0">
                <a:latin typeface="Times New Roman"/>
                <a:cs typeface="Times New Roman"/>
              </a:rPr>
              <a:t> </a:t>
            </a:r>
            <a:r>
              <a:rPr lang="en-US" sz="1600" dirty="0">
                <a:latin typeface="Times New Roman"/>
                <a:cs typeface="Times New Roman"/>
              </a:rPr>
              <a:t>to</a:t>
            </a:r>
            <a:r>
              <a:rPr lang="en-US" sz="1600" spc="19" dirty="0">
                <a:latin typeface="Times New Roman"/>
                <a:cs typeface="Times New Roman"/>
              </a:rPr>
              <a:t> </a:t>
            </a:r>
            <a:r>
              <a:rPr lang="en-US" sz="1600" spc="-32" dirty="0">
                <a:latin typeface="Times New Roman"/>
                <a:cs typeface="Times New Roman"/>
              </a:rPr>
              <a:t>exclusively</a:t>
            </a:r>
            <a:r>
              <a:rPr lang="en-US" sz="1600" spc="25" dirty="0">
                <a:latin typeface="Times New Roman"/>
                <a:cs typeface="Times New Roman"/>
              </a:rPr>
              <a:t> </a:t>
            </a:r>
            <a:r>
              <a:rPr lang="en-US" sz="1600" dirty="0">
                <a:latin typeface="Times New Roman"/>
                <a:cs typeface="Times New Roman"/>
              </a:rPr>
              <a:t>deal</a:t>
            </a:r>
            <a:r>
              <a:rPr lang="en-US" sz="1600" spc="19" dirty="0">
                <a:latin typeface="Times New Roman"/>
                <a:cs typeface="Times New Roman"/>
              </a:rPr>
              <a:t> </a:t>
            </a:r>
            <a:r>
              <a:rPr lang="en-US" sz="1600" dirty="0">
                <a:latin typeface="Times New Roman"/>
                <a:cs typeface="Times New Roman"/>
              </a:rPr>
              <a:t>in</a:t>
            </a:r>
            <a:r>
              <a:rPr lang="en-US" sz="1600" spc="19" dirty="0">
                <a:latin typeface="Times New Roman"/>
                <a:cs typeface="Times New Roman"/>
              </a:rPr>
              <a:t> </a:t>
            </a:r>
            <a:r>
              <a:rPr lang="en-US" sz="1600" spc="-25" dirty="0">
                <a:latin typeface="Times New Roman"/>
                <a:cs typeface="Times New Roman"/>
              </a:rPr>
              <a:t>freely</a:t>
            </a:r>
            <a:r>
              <a:rPr lang="en-US" sz="1600" spc="25" dirty="0">
                <a:latin typeface="Times New Roman"/>
                <a:cs typeface="Times New Roman"/>
              </a:rPr>
              <a:t> </a:t>
            </a:r>
            <a:r>
              <a:rPr lang="en-US" sz="1600" spc="-13" dirty="0">
                <a:latin typeface="Times New Roman"/>
                <a:cs typeface="Times New Roman"/>
              </a:rPr>
              <a:t>convertible</a:t>
            </a:r>
            <a:r>
              <a:rPr lang="en-US" sz="1600" spc="19" dirty="0">
                <a:latin typeface="Times New Roman"/>
                <a:cs typeface="Times New Roman"/>
              </a:rPr>
              <a:t> </a:t>
            </a:r>
            <a:r>
              <a:rPr lang="en-US" sz="1600" spc="-13" dirty="0">
                <a:latin typeface="Times New Roman"/>
                <a:cs typeface="Times New Roman"/>
              </a:rPr>
              <a:t>foreign </a:t>
            </a:r>
            <a:r>
              <a:rPr lang="en-US" sz="1600" dirty="0">
                <a:latin typeface="Times New Roman"/>
                <a:cs typeface="Times New Roman"/>
              </a:rPr>
              <a:t>currency.</a:t>
            </a:r>
            <a:r>
              <a:rPr lang="en-US" sz="1600" spc="327" dirty="0">
                <a:latin typeface="Times New Roman"/>
                <a:cs typeface="Times New Roman"/>
              </a:rPr>
              <a:t> </a:t>
            </a:r>
            <a:r>
              <a:rPr lang="en-US" sz="1600" dirty="0">
                <a:latin typeface="Times New Roman"/>
                <a:cs typeface="Times New Roman"/>
              </a:rPr>
              <a:t>These</a:t>
            </a:r>
            <a:r>
              <a:rPr lang="en-US" sz="1600" spc="327" dirty="0">
                <a:latin typeface="Times New Roman"/>
                <a:cs typeface="Times New Roman"/>
              </a:rPr>
              <a:t> </a:t>
            </a:r>
            <a:r>
              <a:rPr lang="en-US" sz="1600" dirty="0">
                <a:latin typeface="Times New Roman"/>
                <a:cs typeface="Times New Roman"/>
              </a:rPr>
              <a:t>centres</a:t>
            </a:r>
            <a:r>
              <a:rPr lang="en-US" sz="1600" spc="327" dirty="0">
                <a:latin typeface="Times New Roman"/>
                <a:cs typeface="Times New Roman"/>
              </a:rPr>
              <a:t> </a:t>
            </a:r>
            <a:r>
              <a:rPr lang="en-US" sz="1600" dirty="0">
                <a:latin typeface="Times New Roman"/>
                <a:cs typeface="Times New Roman"/>
              </a:rPr>
              <a:t>are</a:t>
            </a:r>
            <a:r>
              <a:rPr lang="en-US" sz="1600" spc="334" dirty="0">
                <a:latin typeface="Times New Roman"/>
                <a:cs typeface="Times New Roman"/>
              </a:rPr>
              <a:t> </a:t>
            </a:r>
            <a:r>
              <a:rPr lang="en-US" sz="1600" dirty="0">
                <a:latin typeface="Times New Roman"/>
                <a:cs typeface="Times New Roman"/>
              </a:rPr>
              <a:t>permitted</a:t>
            </a:r>
            <a:r>
              <a:rPr lang="en-US" sz="1600" spc="327" dirty="0">
                <a:latin typeface="Times New Roman"/>
                <a:cs typeface="Times New Roman"/>
              </a:rPr>
              <a:t> </a:t>
            </a:r>
            <a:r>
              <a:rPr lang="en-US" sz="1600" dirty="0">
                <a:latin typeface="Times New Roman"/>
                <a:cs typeface="Times New Roman"/>
              </a:rPr>
              <a:t>to</a:t>
            </a:r>
            <a:r>
              <a:rPr lang="en-US" sz="1600" spc="327" dirty="0">
                <a:latin typeface="Times New Roman"/>
                <a:cs typeface="Times New Roman"/>
              </a:rPr>
              <a:t> </a:t>
            </a:r>
            <a:r>
              <a:rPr lang="en-US" sz="1600" dirty="0">
                <a:latin typeface="Times New Roman"/>
                <a:cs typeface="Times New Roman"/>
              </a:rPr>
              <a:t>maintain</a:t>
            </a:r>
            <a:r>
              <a:rPr lang="en-US" sz="1600" spc="334" dirty="0">
                <a:latin typeface="Times New Roman"/>
                <a:cs typeface="Times New Roman"/>
              </a:rPr>
              <a:t> </a:t>
            </a:r>
            <a:r>
              <a:rPr lang="en-US" sz="1600" dirty="0">
                <a:latin typeface="Times New Roman"/>
                <a:cs typeface="Times New Roman"/>
              </a:rPr>
              <a:t>an</a:t>
            </a:r>
            <a:r>
              <a:rPr lang="en-US" sz="1600" spc="327" dirty="0">
                <a:latin typeface="Times New Roman"/>
                <a:cs typeface="Times New Roman"/>
              </a:rPr>
              <a:t> </a:t>
            </a:r>
            <a:r>
              <a:rPr lang="en-US" sz="1600" dirty="0">
                <a:latin typeface="Times New Roman"/>
                <a:cs typeface="Times New Roman"/>
              </a:rPr>
              <a:t>₹</a:t>
            </a:r>
            <a:r>
              <a:rPr lang="en-US" sz="1600" spc="327" dirty="0">
                <a:latin typeface="Times New Roman"/>
                <a:cs typeface="Times New Roman"/>
              </a:rPr>
              <a:t> </a:t>
            </a:r>
            <a:r>
              <a:rPr lang="en-US" sz="1600" dirty="0">
                <a:latin typeface="Times New Roman"/>
                <a:cs typeface="Times New Roman"/>
              </a:rPr>
              <a:t>account</a:t>
            </a:r>
            <a:r>
              <a:rPr lang="en-US" sz="1600" spc="334" dirty="0">
                <a:latin typeface="Times New Roman"/>
                <a:cs typeface="Times New Roman"/>
              </a:rPr>
              <a:t> </a:t>
            </a:r>
            <a:r>
              <a:rPr lang="en-US" sz="1600" dirty="0">
                <a:latin typeface="Times New Roman"/>
                <a:cs typeface="Times New Roman"/>
              </a:rPr>
              <a:t>for</a:t>
            </a:r>
            <a:r>
              <a:rPr lang="en-US" sz="1600" spc="327" dirty="0">
                <a:latin typeface="Times New Roman"/>
                <a:cs typeface="Times New Roman"/>
              </a:rPr>
              <a:t> </a:t>
            </a:r>
            <a:r>
              <a:rPr lang="en-US" sz="1600" dirty="0">
                <a:latin typeface="Times New Roman"/>
                <a:cs typeface="Times New Roman"/>
              </a:rPr>
              <a:t>the</a:t>
            </a:r>
            <a:r>
              <a:rPr lang="en-US" sz="1600" spc="327" dirty="0">
                <a:latin typeface="Times New Roman"/>
                <a:cs typeface="Times New Roman"/>
              </a:rPr>
              <a:t> </a:t>
            </a:r>
            <a:r>
              <a:rPr lang="en-US" sz="1600" dirty="0">
                <a:latin typeface="Times New Roman"/>
                <a:cs typeface="Times New Roman"/>
              </a:rPr>
              <a:t>purpose</a:t>
            </a:r>
            <a:r>
              <a:rPr lang="en-US" sz="1600" spc="327" dirty="0">
                <a:latin typeface="Times New Roman"/>
                <a:cs typeface="Times New Roman"/>
              </a:rPr>
              <a:t> </a:t>
            </a:r>
            <a:r>
              <a:rPr lang="en-US" sz="1600" dirty="0">
                <a:latin typeface="Times New Roman"/>
                <a:cs typeface="Times New Roman"/>
              </a:rPr>
              <a:t>of</a:t>
            </a:r>
            <a:r>
              <a:rPr lang="en-US" sz="1600" spc="334" dirty="0">
                <a:latin typeface="Times New Roman"/>
                <a:cs typeface="Times New Roman"/>
              </a:rPr>
              <a:t> </a:t>
            </a:r>
            <a:r>
              <a:rPr lang="en-US" sz="1600" spc="-13" dirty="0">
                <a:latin typeface="Times New Roman"/>
                <a:cs typeface="Times New Roman"/>
              </a:rPr>
              <a:t>defraying </a:t>
            </a:r>
            <a:r>
              <a:rPr lang="en-US" sz="1600" dirty="0">
                <a:latin typeface="Times New Roman"/>
                <a:cs typeface="Times New Roman"/>
              </a:rPr>
              <a:t>administrative</a:t>
            </a:r>
            <a:r>
              <a:rPr lang="en-US" sz="1600" spc="-6" dirty="0">
                <a:latin typeface="Times New Roman"/>
                <a:cs typeface="Times New Roman"/>
              </a:rPr>
              <a:t> </a:t>
            </a:r>
            <a:r>
              <a:rPr lang="en-US" sz="1600" dirty="0">
                <a:latin typeface="Times New Roman"/>
                <a:cs typeface="Times New Roman"/>
              </a:rPr>
              <a:t>expenses</a:t>
            </a:r>
            <a:r>
              <a:rPr lang="en-US" sz="1600" spc="-6" dirty="0">
                <a:latin typeface="Times New Roman"/>
                <a:cs typeface="Times New Roman"/>
              </a:rPr>
              <a:t> </a:t>
            </a:r>
            <a:r>
              <a:rPr lang="en-US" sz="1600" dirty="0">
                <a:latin typeface="Times New Roman"/>
                <a:cs typeface="Times New Roman"/>
              </a:rPr>
              <a:t>in</a:t>
            </a:r>
            <a:r>
              <a:rPr lang="en-US" sz="1600" spc="-6" dirty="0">
                <a:latin typeface="Times New Roman"/>
                <a:cs typeface="Times New Roman"/>
              </a:rPr>
              <a:t> </a:t>
            </a:r>
            <a:r>
              <a:rPr lang="en-US" sz="1600" dirty="0">
                <a:latin typeface="Times New Roman"/>
                <a:cs typeface="Times New Roman"/>
              </a:rPr>
              <a:t>the domestic</a:t>
            </a:r>
            <a:r>
              <a:rPr lang="en-US" sz="1600" spc="-6" dirty="0">
                <a:latin typeface="Times New Roman"/>
                <a:cs typeface="Times New Roman"/>
              </a:rPr>
              <a:t> </a:t>
            </a:r>
            <a:r>
              <a:rPr lang="en-US" sz="1600" spc="-13" dirty="0">
                <a:latin typeface="Times New Roman"/>
                <a:cs typeface="Times New Roman"/>
              </a:rPr>
              <a:t>currency.</a:t>
            </a:r>
            <a:r>
              <a:rPr lang="en-US" sz="1600" spc="-6" dirty="0">
                <a:latin typeface="Times New Roman"/>
                <a:cs typeface="Times New Roman"/>
              </a:rPr>
              <a:t> </a:t>
            </a:r>
            <a:r>
              <a:rPr lang="en-US" sz="1600" dirty="0">
                <a:latin typeface="Times New Roman"/>
                <a:cs typeface="Times New Roman"/>
              </a:rPr>
              <a:t>Upto </a:t>
            </a:r>
            <a:r>
              <a:rPr lang="en-US" sz="1600" spc="-13" dirty="0">
                <a:latin typeface="Times New Roman"/>
                <a:cs typeface="Times New Roman"/>
              </a:rPr>
              <a:t>20%</a:t>
            </a:r>
            <a:r>
              <a:rPr lang="en-US" sz="1600" spc="-6" dirty="0">
                <a:latin typeface="Times New Roman"/>
                <a:cs typeface="Times New Roman"/>
              </a:rPr>
              <a:t> </a:t>
            </a:r>
            <a:r>
              <a:rPr lang="en-US" sz="1600" dirty="0">
                <a:latin typeface="Times New Roman"/>
                <a:cs typeface="Times New Roman"/>
              </a:rPr>
              <a:t>of</a:t>
            </a:r>
            <a:r>
              <a:rPr lang="en-US" sz="1600" spc="-6" dirty="0">
                <a:latin typeface="Times New Roman"/>
                <a:cs typeface="Times New Roman"/>
              </a:rPr>
              <a:t> </a:t>
            </a:r>
            <a:r>
              <a:rPr lang="en-US" sz="1600" dirty="0">
                <a:latin typeface="Times New Roman"/>
                <a:cs typeface="Times New Roman"/>
              </a:rPr>
              <a:t>the </a:t>
            </a:r>
            <a:r>
              <a:rPr lang="en-US" sz="1600" spc="-13" dirty="0">
                <a:latin typeface="Times New Roman"/>
                <a:cs typeface="Times New Roman"/>
              </a:rPr>
              <a:t>employees</a:t>
            </a:r>
            <a:r>
              <a:rPr lang="en-US" sz="1600" spc="-6" dirty="0">
                <a:latin typeface="Times New Roman"/>
                <a:cs typeface="Times New Roman"/>
              </a:rPr>
              <a:t> </a:t>
            </a:r>
            <a:r>
              <a:rPr lang="en-US" sz="1600" dirty="0">
                <a:latin typeface="Times New Roman"/>
                <a:cs typeface="Times New Roman"/>
              </a:rPr>
              <a:t>are</a:t>
            </a:r>
            <a:r>
              <a:rPr lang="en-US" sz="1600" spc="-6" dirty="0">
                <a:latin typeface="Times New Roman"/>
                <a:cs typeface="Times New Roman"/>
              </a:rPr>
              <a:t> </a:t>
            </a:r>
            <a:r>
              <a:rPr lang="en-US" sz="1600" dirty="0">
                <a:latin typeface="Times New Roman"/>
                <a:cs typeface="Times New Roman"/>
              </a:rPr>
              <a:t>being</a:t>
            </a:r>
            <a:r>
              <a:rPr lang="en-US" sz="1600" spc="-6" dirty="0">
                <a:latin typeface="Times New Roman"/>
                <a:cs typeface="Times New Roman"/>
              </a:rPr>
              <a:t> </a:t>
            </a:r>
            <a:r>
              <a:rPr lang="en-US" sz="1600" dirty="0">
                <a:latin typeface="Times New Roman"/>
                <a:cs typeface="Times New Roman"/>
              </a:rPr>
              <a:t>relocated </a:t>
            </a:r>
            <a:r>
              <a:rPr lang="en-US" sz="1600" spc="-32" dirty="0">
                <a:latin typeface="Times New Roman"/>
                <a:cs typeface="Times New Roman"/>
              </a:rPr>
              <a:t>to </a:t>
            </a:r>
            <a:r>
              <a:rPr lang="en-US" sz="1600" spc="-103" dirty="0">
                <a:latin typeface="Times New Roman"/>
                <a:cs typeface="Times New Roman"/>
              </a:rPr>
              <a:t>GIFT</a:t>
            </a:r>
            <a:r>
              <a:rPr lang="en-US" sz="1600" spc="-38" dirty="0">
                <a:latin typeface="Times New Roman"/>
                <a:cs typeface="Times New Roman"/>
              </a:rPr>
              <a:t> </a:t>
            </a:r>
            <a:r>
              <a:rPr lang="en-US" sz="1600" spc="-25" dirty="0">
                <a:latin typeface="Times New Roman"/>
                <a:cs typeface="Times New Roman"/>
              </a:rPr>
              <a:t>GIC.</a:t>
            </a:r>
            <a:endParaRPr lang="en-US" sz="1600" dirty="0">
              <a:latin typeface="Times New Roman"/>
              <a:cs typeface="Times New Roman"/>
            </a:endParaRPr>
          </a:p>
        </p:txBody>
      </p:sp>
      <p:sp>
        <p:nvSpPr>
          <p:cNvPr id="2" name="Date Placeholder 1">
            <a:extLst>
              <a:ext uri="{FF2B5EF4-FFF2-40B4-BE49-F238E27FC236}">
                <a16:creationId xmlns:a16="http://schemas.microsoft.com/office/drawing/2014/main" id="{F0D96A66-961C-3F05-FF8B-56BAF4E27E60}"/>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303492E6-9C73-AA1C-2C1C-1F146A0669F3}"/>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558DEE3C-B4E5-F081-F495-7EAC133E5DAA}"/>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77</a:t>
            </a:fld>
            <a:endParaRPr lang="en-US" altLang="en-US" dirty="0">
              <a:solidFill>
                <a:srgbClr val="000000"/>
              </a:solidFill>
            </a:endParaRPr>
          </a:p>
        </p:txBody>
      </p:sp>
    </p:spTree>
    <p:extLst>
      <p:ext uri="{BB962C8B-B14F-4D97-AF65-F5344CB8AC3E}">
        <p14:creationId xmlns:p14="http://schemas.microsoft.com/office/powerpoint/2010/main" val="233562847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06240" y="483659"/>
            <a:ext cx="7102019" cy="397864"/>
          </a:xfrm>
          <a:prstGeom prst="rect">
            <a:avLst/>
          </a:prstGeom>
        </p:spPr>
        <p:txBody>
          <a:bodyPr vert="horz" wrap="square" lIns="0" tIns="22033" rIns="0" bIns="0" rtlCol="0">
            <a:spAutoFit/>
          </a:bodyPr>
          <a:lstStyle/>
          <a:p>
            <a:pPr marL="16321">
              <a:spcBef>
                <a:spcPts val="173"/>
              </a:spcBef>
            </a:pPr>
            <a:r>
              <a:rPr lang="en-IN" sz="2441" b="1" dirty="0">
                <a:solidFill>
                  <a:srgbClr val="113475"/>
                </a:solidFill>
                <a:latin typeface="Times New Roman"/>
                <a:cs typeface="Times New Roman"/>
              </a:rPr>
              <a:t>GICs - </a:t>
            </a:r>
            <a:r>
              <a:rPr sz="2441" b="1" dirty="0">
                <a:solidFill>
                  <a:srgbClr val="113475"/>
                </a:solidFill>
                <a:latin typeface="Times New Roman"/>
                <a:cs typeface="Times New Roman"/>
              </a:rPr>
              <a:t>Benefits</a:t>
            </a:r>
            <a:r>
              <a:rPr sz="2441" b="1" spc="-71" dirty="0">
                <a:solidFill>
                  <a:srgbClr val="113475"/>
                </a:solidFill>
                <a:latin typeface="Times New Roman"/>
                <a:cs typeface="Times New Roman"/>
              </a:rPr>
              <a:t> </a:t>
            </a:r>
            <a:r>
              <a:rPr sz="2441" b="1" spc="-13" dirty="0">
                <a:solidFill>
                  <a:srgbClr val="113475"/>
                </a:solidFill>
                <a:latin typeface="Times New Roman"/>
                <a:cs typeface="Times New Roman"/>
              </a:rPr>
              <a:t>Under</a:t>
            </a:r>
            <a:r>
              <a:rPr sz="2441" b="1" spc="-71" dirty="0">
                <a:solidFill>
                  <a:srgbClr val="113475"/>
                </a:solidFill>
                <a:latin typeface="Times New Roman"/>
                <a:cs typeface="Times New Roman"/>
              </a:rPr>
              <a:t> Gujarat </a:t>
            </a:r>
            <a:r>
              <a:rPr sz="2441" b="1" spc="-45" dirty="0">
                <a:solidFill>
                  <a:srgbClr val="113475"/>
                </a:solidFill>
                <a:latin typeface="Times New Roman"/>
                <a:cs typeface="Times New Roman"/>
              </a:rPr>
              <a:t>IT</a:t>
            </a:r>
            <a:r>
              <a:rPr lang="en-IN" sz="2441" b="1" spc="-45" dirty="0">
                <a:solidFill>
                  <a:srgbClr val="113475"/>
                </a:solidFill>
                <a:latin typeface="Times New Roman"/>
                <a:cs typeface="Times New Roman"/>
              </a:rPr>
              <a:t> </a:t>
            </a:r>
            <a:r>
              <a:rPr sz="2441" b="1" spc="-45" dirty="0">
                <a:solidFill>
                  <a:srgbClr val="113475"/>
                </a:solidFill>
                <a:latin typeface="Times New Roman"/>
                <a:cs typeface="Times New Roman"/>
              </a:rPr>
              <a:t>/</a:t>
            </a:r>
            <a:r>
              <a:rPr lang="en-IN" sz="2441" b="1" spc="-45" dirty="0">
                <a:solidFill>
                  <a:srgbClr val="113475"/>
                </a:solidFill>
                <a:latin typeface="Times New Roman"/>
                <a:cs typeface="Times New Roman"/>
              </a:rPr>
              <a:t> </a:t>
            </a:r>
            <a:r>
              <a:rPr sz="2441" b="1" spc="-45" dirty="0">
                <a:solidFill>
                  <a:srgbClr val="113475"/>
                </a:solidFill>
                <a:latin typeface="Times New Roman"/>
                <a:cs typeface="Times New Roman"/>
              </a:rPr>
              <a:t>ITeS</a:t>
            </a:r>
            <a:r>
              <a:rPr sz="2441" b="1" spc="-64" dirty="0">
                <a:solidFill>
                  <a:srgbClr val="113475"/>
                </a:solidFill>
                <a:latin typeface="Times New Roman"/>
                <a:cs typeface="Times New Roman"/>
              </a:rPr>
              <a:t> </a:t>
            </a:r>
            <a:r>
              <a:rPr sz="2441" b="1" spc="-13" dirty="0">
                <a:solidFill>
                  <a:srgbClr val="113475"/>
                </a:solidFill>
                <a:latin typeface="Times New Roman"/>
                <a:cs typeface="Times New Roman"/>
              </a:rPr>
              <a:t>policies</a:t>
            </a:r>
            <a:endParaRPr sz="2441" dirty="0">
              <a:latin typeface="Times New Roman"/>
              <a:cs typeface="Times New Roman"/>
            </a:endParaRPr>
          </a:p>
        </p:txBody>
      </p:sp>
      <p:grpSp>
        <p:nvGrpSpPr>
          <p:cNvPr id="38" name="Group 37">
            <a:extLst>
              <a:ext uri="{FF2B5EF4-FFF2-40B4-BE49-F238E27FC236}">
                <a16:creationId xmlns:a16="http://schemas.microsoft.com/office/drawing/2014/main" id="{FBF57F60-B398-1DD2-E2E2-445054DEB0FC}"/>
              </a:ext>
            </a:extLst>
          </p:cNvPr>
          <p:cNvGrpSpPr/>
          <p:nvPr/>
        </p:nvGrpSpPr>
        <p:grpSpPr>
          <a:xfrm>
            <a:off x="879370" y="1500915"/>
            <a:ext cx="10438664" cy="4411800"/>
            <a:chOff x="879369" y="1043716"/>
            <a:chExt cx="11383081" cy="4411800"/>
          </a:xfrm>
        </p:grpSpPr>
        <p:sp>
          <p:nvSpPr>
            <p:cNvPr id="33" name="object 33"/>
            <p:cNvSpPr txBox="1"/>
            <p:nvPr/>
          </p:nvSpPr>
          <p:spPr>
            <a:xfrm>
              <a:off x="879369" y="1043716"/>
              <a:ext cx="8918933" cy="611836"/>
            </a:xfrm>
            <a:prstGeom prst="rect">
              <a:avLst/>
            </a:prstGeom>
          </p:spPr>
          <p:txBody>
            <a:bodyPr vert="horz" wrap="square" lIns="0" tIns="16321" rIns="0" bIns="0" rtlCol="0">
              <a:spAutoFit/>
            </a:bodyPr>
            <a:lstStyle/>
            <a:p>
              <a:pPr marL="16321">
                <a:spcBef>
                  <a:spcPts val="129"/>
                </a:spcBef>
              </a:pPr>
              <a:r>
                <a:rPr lang="en-IN" sz="1600" spc="-32" dirty="0">
                  <a:latin typeface="Times New Roman"/>
                  <a:cs typeface="Times New Roman"/>
                  <a:sym typeface="Wingdings" panose="05000000000000000000" pitchFamily="2" charset="2"/>
                </a:rPr>
                <a:t> </a:t>
              </a:r>
              <a:r>
                <a:rPr sz="1600" spc="-32" dirty="0">
                  <a:latin typeface="Times New Roman"/>
                  <a:cs typeface="Times New Roman"/>
                </a:rPr>
                <a:t>Capital</a:t>
              </a:r>
              <a:r>
                <a:rPr sz="1600" spc="-96" dirty="0">
                  <a:latin typeface="Times New Roman"/>
                  <a:cs typeface="Times New Roman"/>
                </a:rPr>
                <a:t> </a:t>
              </a:r>
              <a:r>
                <a:rPr sz="1600" spc="-25" dirty="0">
                  <a:latin typeface="Times New Roman"/>
                  <a:cs typeface="Times New Roman"/>
                </a:rPr>
                <a:t>subsidy</a:t>
              </a:r>
              <a:r>
                <a:rPr sz="1600" spc="-90" dirty="0">
                  <a:latin typeface="Times New Roman"/>
                  <a:cs typeface="Times New Roman"/>
                </a:rPr>
                <a:t> </a:t>
              </a:r>
              <a:r>
                <a:rPr sz="1600" spc="-19" dirty="0">
                  <a:latin typeface="Times New Roman"/>
                  <a:cs typeface="Times New Roman"/>
                </a:rPr>
                <a:t>–</a:t>
              </a:r>
              <a:r>
                <a:rPr sz="1600" spc="-96" dirty="0">
                  <a:latin typeface="Times New Roman"/>
                  <a:cs typeface="Times New Roman"/>
                </a:rPr>
                <a:t> 25%</a:t>
              </a:r>
              <a:r>
                <a:rPr sz="1600" spc="-90" dirty="0">
                  <a:latin typeface="Times New Roman"/>
                  <a:cs typeface="Times New Roman"/>
                </a:rPr>
                <a:t> </a:t>
              </a:r>
              <a:r>
                <a:rPr sz="1600" spc="-52" dirty="0">
                  <a:latin typeface="Times New Roman"/>
                  <a:cs typeface="Times New Roman"/>
                </a:rPr>
                <a:t>of</a:t>
              </a:r>
              <a:r>
                <a:rPr sz="1600" spc="-96" dirty="0">
                  <a:latin typeface="Times New Roman"/>
                  <a:cs typeface="Times New Roman"/>
                </a:rPr>
                <a:t> </a:t>
              </a:r>
              <a:r>
                <a:rPr sz="1600" spc="-58" dirty="0">
                  <a:latin typeface="Times New Roman"/>
                  <a:cs typeface="Times New Roman"/>
                </a:rPr>
                <a:t>Eligible</a:t>
              </a:r>
              <a:r>
                <a:rPr sz="1600" spc="-90" dirty="0">
                  <a:latin typeface="Times New Roman"/>
                  <a:cs typeface="Times New Roman"/>
                </a:rPr>
                <a:t> </a:t>
              </a:r>
              <a:r>
                <a:rPr sz="1600" spc="-161" dirty="0">
                  <a:latin typeface="Times New Roman"/>
                  <a:cs typeface="Times New Roman"/>
                </a:rPr>
                <a:t>CAPEX</a:t>
              </a:r>
              <a:r>
                <a:rPr sz="1600" spc="-96" dirty="0">
                  <a:latin typeface="Times New Roman"/>
                  <a:cs typeface="Times New Roman"/>
                </a:rPr>
                <a:t> </a:t>
              </a:r>
              <a:r>
                <a:rPr sz="1600" spc="-13" dirty="0">
                  <a:latin typeface="Times New Roman"/>
                  <a:cs typeface="Times New Roman"/>
                </a:rPr>
                <a:t>(one-</a:t>
              </a:r>
              <a:r>
                <a:rPr sz="1600" spc="-25" dirty="0">
                  <a:latin typeface="Times New Roman"/>
                  <a:cs typeface="Times New Roman"/>
                </a:rPr>
                <a:t>time)</a:t>
              </a:r>
              <a:endParaRPr sz="1600" dirty="0">
                <a:latin typeface="Times New Roman"/>
                <a:cs typeface="Times New Roman"/>
              </a:endParaRPr>
            </a:p>
            <a:p>
              <a:pPr marL="16321" marR="20402">
                <a:lnSpc>
                  <a:spcPct val="162500"/>
                </a:lnSpc>
              </a:pPr>
              <a:r>
                <a:rPr sz="1600" spc="-32" dirty="0">
                  <a:latin typeface="Times New Roman"/>
                  <a:cs typeface="Times New Roman"/>
                </a:rPr>
                <a:t>Upto</a:t>
              </a:r>
              <a:r>
                <a:rPr sz="1600" spc="-123" dirty="0">
                  <a:latin typeface="Times New Roman"/>
                  <a:cs typeface="Times New Roman"/>
                </a:rPr>
                <a:t> </a:t>
              </a:r>
              <a:r>
                <a:rPr sz="1600" spc="-32" dirty="0">
                  <a:latin typeface="Times New Roman"/>
                  <a:cs typeface="Times New Roman"/>
                </a:rPr>
                <a:t>₹</a:t>
              </a:r>
              <a:r>
                <a:rPr sz="1600" spc="-123" dirty="0">
                  <a:latin typeface="Times New Roman"/>
                  <a:cs typeface="Times New Roman"/>
                </a:rPr>
                <a:t> </a:t>
              </a:r>
              <a:r>
                <a:rPr sz="1600" dirty="0">
                  <a:latin typeface="Times New Roman"/>
                  <a:cs typeface="Times New Roman"/>
                </a:rPr>
                <a:t>200</a:t>
              </a:r>
              <a:r>
                <a:rPr sz="1600" spc="-115" dirty="0">
                  <a:latin typeface="Times New Roman"/>
                  <a:cs typeface="Times New Roman"/>
                </a:rPr>
                <a:t> </a:t>
              </a:r>
              <a:r>
                <a:rPr sz="1600" spc="-58" dirty="0">
                  <a:latin typeface="Times New Roman"/>
                  <a:cs typeface="Times New Roman"/>
                </a:rPr>
                <a:t>Cr</a:t>
              </a:r>
              <a:r>
                <a:rPr sz="1600" spc="-123" dirty="0">
                  <a:latin typeface="Times New Roman"/>
                  <a:cs typeface="Times New Roman"/>
                </a:rPr>
                <a:t> </a:t>
              </a:r>
              <a:r>
                <a:rPr sz="1600" dirty="0">
                  <a:latin typeface="Times New Roman"/>
                  <a:cs typeface="Times New Roman"/>
                </a:rPr>
                <a:t>with</a:t>
              </a:r>
              <a:r>
                <a:rPr sz="1600" spc="-123" dirty="0">
                  <a:latin typeface="Times New Roman"/>
                  <a:cs typeface="Times New Roman"/>
                </a:rPr>
                <a:t> </a:t>
              </a:r>
              <a:r>
                <a:rPr sz="1600" spc="-115" dirty="0">
                  <a:latin typeface="Times New Roman"/>
                  <a:cs typeface="Times New Roman"/>
                </a:rPr>
                <a:t>GFCI </a:t>
              </a:r>
              <a:r>
                <a:rPr sz="1600" spc="-58" dirty="0">
                  <a:latin typeface="Times New Roman"/>
                  <a:cs typeface="Times New Roman"/>
                </a:rPr>
                <a:t>&gt;</a:t>
              </a:r>
              <a:r>
                <a:rPr sz="1600" spc="-123" dirty="0">
                  <a:latin typeface="Times New Roman"/>
                  <a:cs typeface="Times New Roman"/>
                </a:rPr>
                <a:t> </a:t>
              </a:r>
              <a:r>
                <a:rPr sz="1600" spc="-32" dirty="0">
                  <a:latin typeface="Times New Roman"/>
                  <a:cs typeface="Times New Roman"/>
                </a:rPr>
                <a:t>₹</a:t>
              </a:r>
              <a:r>
                <a:rPr sz="1600" spc="-115" dirty="0">
                  <a:latin typeface="Times New Roman"/>
                  <a:cs typeface="Times New Roman"/>
                </a:rPr>
                <a:t> </a:t>
              </a:r>
              <a:r>
                <a:rPr sz="1600" spc="-13" dirty="0">
                  <a:latin typeface="Times New Roman"/>
                  <a:cs typeface="Times New Roman"/>
                </a:rPr>
                <a:t>250</a:t>
              </a:r>
              <a:r>
                <a:rPr sz="1600" spc="-123" dirty="0">
                  <a:latin typeface="Times New Roman"/>
                  <a:cs typeface="Times New Roman"/>
                </a:rPr>
                <a:t> </a:t>
              </a:r>
              <a:r>
                <a:rPr sz="1600" dirty="0">
                  <a:latin typeface="Times New Roman"/>
                  <a:cs typeface="Times New Roman"/>
                </a:rPr>
                <a:t>Cr</a:t>
              </a:r>
              <a:r>
                <a:rPr sz="1600" spc="115" dirty="0">
                  <a:latin typeface="Times New Roman"/>
                  <a:cs typeface="Times New Roman"/>
                </a:rPr>
                <a:t> </a:t>
              </a:r>
              <a:r>
                <a:rPr sz="1600" spc="-52" dirty="0">
                  <a:latin typeface="Times New Roman"/>
                  <a:cs typeface="Times New Roman"/>
                </a:rPr>
                <a:t>(Mega</a:t>
              </a:r>
              <a:r>
                <a:rPr sz="1600" spc="-123" dirty="0">
                  <a:latin typeface="Times New Roman"/>
                  <a:cs typeface="Times New Roman"/>
                </a:rPr>
                <a:t> </a:t>
              </a:r>
              <a:r>
                <a:rPr sz="1600" spc="-25" dirty="0">
                  <a:latin typeface="Times New Roman"/>
                  <a:cs typeface="Times New Roman"/>
                </a:rPr>
                <a:t>Project) </a:t>
              </a:r>
              <a:r>
                <a:rPr sz="1600" spc="-32" dirty="0">
                  <a:latin typeface="Times New Roman"/>
                  <a:cs typeface="Times New Roman"/>
                </a:rPr>
                <a:t>Upto</a:t>
              </a:r>
              <a:r>
                <a:rPr sz="1600" spc="-123" dirty="0">
                  <a:latin typeface="Times New Roman"/>
                  <a:cs typeface="Times New Roman"/>
                </a:rPr>
                <a:t> </a:t>
              </a:r>
              <a:r>
                <a:rPr sz="1600" spc="-32" dirty="0">
                  <a:latin typeface="Times New Roman"/>
                  <a:cs typeface="Times New Roman"/>
                </a:rPr>
                <a:t>₹</a:t>
              </a:r>
              <a:r>
                <a:rPr sz="1600" spc="-115" dirty="0">
                  <a:latin typeface="Times New Roman"/>
                  <a:cs typeface="Times New Roman"/>
                </a:rPr>
                <a:t> </a:t>
              </a:r>
              <a:r>
                <a:rPr sz="1600" dirty="0">
                  <a:latin typeface="Times New Roman"/>
                  <a:cs typeface="Times New Roman"/>
                </a:rPr>
                <a:t>50</a:t>
              </a:r>
              <a:r>
                <a:rPr sz="1600" spc="-115" dirty="0">
                  <a:latin typeface="Times New Roman"/>
                  <a:cs typeface="Times New Roman"/>
                </a:rPr>
                <a:t> </a:t>
              </a:r>
              <a:r>
                <a:rPr sz="1600" spc="-58" dirty="0">
                  <a:latin typeface="Times New Roman"/>
                  <a:cs typeface="Times New Roman"/>
                </a:rPr>
                <a:t>Cr</a:t>
              </a:r>
              <a:r>
                <a:rPr sz="1600" spc="-123" dirty="0">
                  <a:latin typeface="Times New Roman"/>
                  <a:cs typeface="Times New Roman"/>
                </a:rPr>
                <a:t> </a:t>
              </a:r>
              <a:r>
                <a:rPr sz="1600" dirty="0">
                  <a:latin typeface="Times New Roman"/>
                  <a:cs typeface="Times New Roman"/>
                </a:rPr>
                <a:t>with</a:t>
              </a:r>
              <a:r>
                <a:rPr sz="1600" spc="-115" dirty="0">
                  <a:latin typeface="Times New Roman"/>
                  <a:cs typeface="Times New Roman"/>
                </a:rPr>
                <a:t> GFCI </a:t>
              </a:r>
              <a:r>
                <a:rPr sz="1600" spc="-58" dirty="0">
                  <a:latin typeface="Times New Roman"/>
                  <a:cs typeface="Times New Roman"/>
                </a:rPr>
                <a:t>&lt;</a:t>
              </a:r>
              <a:r>
                <a:rPr sz="1600" spc="-115" dirty="0">
                  <a:latin typeface="Times New Roman"/>
                  <a:cs typeface="Times New Roman"/>
                </a:rPr>
                <a:t> </a:t>
              </a:r>
              <a:r>
                <a:rPr sz="1600" spc="-32" dirty="0">
                  <a:latin typeface="Times New Roman"/>
                  <a:cs typeface="Times New Roman"/>
                </a:rPr>
                <a:t>₹</a:t>
              </a:r>
              <a:r>
                <a:rPr sz="1600" spc="-123" dirty="0">
                  <a:latin typeface="Times New Roman"/>
                  <a:cs typeface="Times New Roman"/>
                </a:rPr>
                <a:t> </a:t>
              </a:r>
              <a:r>
                <a:rPr sz="1600" spc="-13" dirty="0">
                  <a:latin typeface="Times New Roman"/>
                  <a:cs typeface="Times New Roman"/>
                </a:rPr>
                <a:t>250</a:t>
              </a:r>
              <a:r>
                <a:rPr sz="1600" spc="-115" dirty="0">
                  <a:latin typeface="Times New Roman"/>
                  <a:cs typeface="Times New Roman"/>
                </a:rPr>
                <a:t> </a:t>
              </a:r>
              <a:r>
                <a:rPr sz="1600" spc="-32" dirty="0">
                  <a:latin typeface="Times New Roman"/>
                  <a:cs typeface="Times New Roman"/>
                </a:rPr>
                <a:t>Cr</a:t>
              </a:r>
              <a:endParaRPr sz="1600" dirty="0">
                <a:latin typeface="Times New Roman"/>
                <a:cs typeface="Times New Roman"/>
              </a:endParaRPr>
            </a:p>
          </p:txBody>
        </p:sp>
        <p:sp>
          <p:nvSpPr>
            <p:cNvPr id="34" name="object 34"/>
            <p:cNvSpPr txBox="1"/>
            <p:nvPr/>
          </p:nvSpPr>
          <p:spPr>
            <a:xfrm>
              <a:off x="879369" y="2214620"/>
              <a:ext cx="5997292" cy="611836"/>
            </a:xfrm>
            <a:prstGeom prst="rect">
              <a:avLst/>
            </a:prstGeom>
          </p:spPr>
          <p:txBody>
            <a:bodyPr vert="horz" wrap="square" lIns="0" tIns="16321" rIns="0" bIns="0" rtlCol="0">
              <a:spAutoFit/>
            </a:bodyPr>
            <a:lstStyle/>
            <a:p>
              <a:pPr marL="16321">
                <a:spcBef>
                  <a:spcPts val="129"/>
                </a:spcBef>
              </a:pPr>
              <a:r>
                <a:rPr lang="en-IN" sz="1600" spc="-154" dirty="0">
                  <a:latin typeface="Times New Roman"/>
                  <a:cs typeface="Times New Roman"/>
                  <a:sym typeface="Wingdings" panose="05000000000000000000" pitchFamily="2" charset="2"/>
                </a:rPr>
                <a:t> </a:t>
              </a:r>
              <a:r>
                <a:rPr sz="1600" spc="-154" dirty="0">
                  <a:latin typeface="Times New Roman"/>
                  <a:cs typeface="Times New Roman"/>
                </a:rPr>
                <a:t>15%</a:t>
              </a:r>
              <a:r>
                <a:rPr sz="1600" spc="-103" dirty="0">
                  <a:latin typeface="Times New Roman"/>
                  <a:cs typeface="Times New Roman"/>
                </a:rPr>
                <a:t> </a:t>
              </a:r>
              <a:r>
                <a:rPr sz="1600" spc="-52" dirty="0">
                  <a:latin typeface="Times New Roman"/>
                  <a:cs typeface="Times New Roman"/>
                </a:rPr>
                <a:t>of</a:t>
              </a:r>
              <a:r>
                <a:rPr sz="1600" spc="-103" dirty="0">
                  <a:latin typeface="Times New Roman"/>
                  <a:cs typeface="Times New Roman"/>
                </a:rPr>
                <a:t> </a:t>
              </a:r>
              <a:r>
                <a:rPr sz="1600" spc="-77" dirty="0" err="1">
                  <a:latin typeface="Times New Roman"/>
                  <a:cs typeface="Times New Roman"/>
                </a:rPr>
                <a:t>OpEx</a:t>
              </a:r>
              <a:r>
                <a:rPr sz="1600" spc="-103" dirty="0">
                  <a:latin typeface="Times New Roman"/>
                  <a:cs typeface="Times New Roman"/>
                </a:rPr>
                <a:t> </a:t>
              </a:r>
              <a:r>
                <a:rPr sz="1600" spc="-38" dirty="0">
                  <a:latin typeface="Times New Roman"/>
                  <a:cs typeface="Times New Roman"/>
                </a:rPr>
                <a:t>(available</a:t>
              </a:r>
              <a:r>
                <a:rPr sz="1600" spc="-96" dirty="0">
                  <a:latin typeface="Times New Roman"/>
                  <a:cs typeface="Times New Roman"/>
                </a:rPr>
                <a:t> </a:t>
              </a:r>
              <a:r>
                <a:rPr sz="1600" spc="-38" dirty="0">
                  <a:latin typeface="Times New Roman"/>
                  <a:cs typeface="Times New Roman"/>
                </a:rPr>
                <a:t>for</a:t>
              </a:r>
              <a:r>
                <a:rPr sz="1600" spc="-103" dirty="0">
                  <a:latin typeface="Times New Roman"/>
                  <a:cs typeface="Times New Roman"/>
                </a:rPr>
                <a:t> </a:t>
              </a:r>
              <a:r>
                <a:rPr sz="1600" spc="-38" dirty="0">
                  <a:latin typeface="Times New Roman"/>
                  <a:cs typeface="Times New Roman"/>
                </a:rPr>
                <a:t>5</a:t>
              </a:r>
              <a:r>
                <a:rPr sz="1600" spc="-103" dirty="0">
                  <a:latin typeface="Times New Roman"/>
                  <a:cs typeface="Times New Roman"/>
                </a:rPr>
                <a:t> </a:t>
              </a:r>
              <a:r>
                <a:rPr sz="1600" spc="-13" dirty="0">
                  <a:latin typeface="Times New Roman"/>
                  <a:cs typeface="Times New Roman"/>
                </a:rPr>
                <a:t>years)</a:t>
              </a:r>
              <a:endParaRPr sz="1600" dirty="0">
                <a:latin typeface="Times New Roman"/>
                <a:cs typeface="Times New Roman"/>
              </a:endParaRPr>
            </a:p>
            <a:p>
              <a:pPr marL="94665" marR="6528" indent="-5712">
                <a:lnSpc>
                  <a:spcPct val="162500"/>
                </a:lnSpc>
              </a:pPr>
              <a:r>
                <a:rPr sz="1600" spc="-32" dirty="0">
                  <a:latin typeface="Times New Roman"/>
                  <a:cs typeface="Times New Roman"/>
                </a:rPr>
                <a:t>Upto</a:t>
              </a:r>
              <a:r>
                <a:rPr sz="1600" spc="-109" dirty="0">
                  <a:latin typeface="Times New Roman"/>
                  <a:cs typeface="Times New Roman"/>
                </a:rPr>
                <a:t> </a:t>
              </a:r>
              <a:r>
                <a:rPr sz="1600" spc="-32" dirty="0">
                  <a:latin typeface="Times New Roman"/>
                  <a:cs typeface="Times New Roman"/>
                </a:rPr>
                <a:t>₹</a:t>
              </a:r>
              <a:r>
                <a:rPr sz="1600" spc="-103" dirty="0">
                  <a:latin typeface="Times New Roman"/>
                  <a:cs typeface="Times New Roman"/>
                </a:rPr>
                <a:t> </a:t>
              </a:r>
              <a:r>
                <a:rPr sz="1600" dirty="0">
                  <a:latin typeface="Times New Roman"/>
                  <a:cs typeface="Times New Roman"/>
                </a:rPr>
                <a:t>40</a:t>
              </a:r>
              <a:r>
                <a:rPr sz="1600" spc="-103" dirty="0">
                  <a:latin typeface="Times New Roman"/>
                  <a:cs typeface="Times New Roman"/>
                </a:rPr>
                <a:t> </a:t>
              </a:r>
              <a:r>
                <a:rPr sz="1600" spc="-58" dirty="0">
                  <a:latin typeface="Times New Roman"/>
                  <a:cs typeface="Times New Roman"/>
                </a:rPr>
                <a:t>Cr</a:t>
              </a:r>
              <a:r>
                <a:rPr sz="1600" spc="-103" dirty="0">
                  <a:latin typeface="Times New Roman"/>
                  <a:cs typeface="Times New Roman"/>
                </a:rPr>
                <a:t> </a:t>
              </a:r>
              <a:r>
                <a:rPr sz="1600" dirty="0">
                  <a:latin typeface="Times New Roman"/>
                  <a:cs typeface="Times New Roman"/>
                </a:rPr>
                <a:t>with</a:t>
              </a:r>
              <a:r>
                <a:rPr sz="1600" spc="-103" dirty="0">
                  <a:latin typeface="Times New Roman"/>
                  <a:cs typeface="Times New Roman"/>
                </a:rPr>
                <a:t> GFCI&gt;₹ </a:t>
              </a:r>
              <a:r>
                <a:rPr sz="1600" spc="-13" dirty="0">
                  <a:latin typeface="Times New Roman"/>
                  <a:cs typeface="Times New Roman"/>
                </a:rPr>
                <a:t>250</a:t>
              </a:r>
              <a:r>
                <a:rPr sz="1600" spc="-103" dirty="0">
                  <a:latin typeface="Times New Roman"/>
                  <a:cs typeface="Times New Roman"/>
                </a:rPr>
                <a:t> </a:t>
              </a:r>
              <a:r>
                <a:rPr sz="1600" spc="-32" dirty="0">
                  <a:latin typeface="Times New Roman"/>
                  <a:cs typeface="Times New Roman"/>
                </a:rPr>
                <a:t>Cr Upto</a:t>
              </a:r>
              <a:r>
                <a:rPr sz="1600" spc="-115" dirty="0">
                  <a:latin typeface="Times New Roman"/>
                  <a:cs typeface="Times New Roman"/>
                </a:rPr>
                <a:t> </a:t>
              </a:r>
              <a:r>
                <a:rPr sz="1600" spc="-32" dirty="0">
                  <a:latin typeface="Times New Roman"/>
                  <a:cs typeface="Times New Roman"/>
                </a:rPr>
                <a:t>₹</a:t>
              </a:r>
              <a:r>
                <a:rPr sz="1600" spc="-109" dirty="0">
                  <a:latin typeface="Times New Roman"/>
                  <a:cs typeface="Times New Roman"/>
                </a:rPr>
                <a:t> </a:t>
              </a:r>
              <a:r>
                <a:rPr sz="1600" dirty="0">
                  <a:latin typeface="Times New Roman"/>
                  <a:cs typeface="Times New Roman"/>
                </a:rPr>
                <a:t>20</a:t>
              </a:r>
              <a:r>
                <a:rPr sz="1600" spc="-109" dirty="0">
                  <a:latin typeface="Times New Roman"/>
                  <a:cs typeface="Times New Roman"/>
                </a:rPr>
                <a:t> </a:t>
              </a:r>
              <a:r>
                <a:rPr sz="1600" spc="-58" dirty="0">
                  <a:latin typeface="Times New Roman"/>
                  <a:cs typeface="Times New Roman"/>
                </a:rPr>
                <a:t>Cr</a:t>
              </a:r>
              <a:r>
                <a:rPr sz="1600" spc="-109" dirty="0">
                  <a:latin typeface="Times New Roman"/>
                  <a:cs typeface="Times New Roman"/>
                </a:rPr>
                <a:t> </a:t>
              </a:r>
              <a:r>
                <a:rPr sz="1600" dirty="0">
                  <a:latin typeface="Times New Roman"/>
                  <a:cs typeface="Times New Roman"/>
                </a:rPr>
                <a:t>with</a:t>
              </a:r>
              <a:r>
                <a:rPr sz="1600" spc="-109" dirty="0">
                  <a:latin typeface="Times New Roman"/>
                  <a:cs typeface="Times New Roman"/>
                </a:rPr>
                <a:t> </a:t>
              </a:r>
              <a:r>
                <a:rPr sz="1600" spc="-103" dirty="0">
                  <a:latin typeface="Times New Roman"/>
                  <a:cs typeface="Times New Roman"/>
                </a:rPr>
                <a:t>GFCI&lt;₹</a:t>
              </a:r>
              <a:r>
                <a:rPr sz="1600" spc="-109" dirty="0">
                  <a:latin typeface="Times New Roman"/>
                  <a:cs typeface="Times New Roman"/>
                </a:rPr>
                <a:t> </a:t>
              </a:r>
              <a:r>
                <a:rPr sz="1600" spc="-13" dirty="0">
                  <a:latin typeface="Times New Roman"/>
                  <a:cs typeface="Times New Roman"/>
                </a:rPr>
                <a:t>250</a:t>
              </a:r>
              <a:r>
                <a:rPr sz="1600" spc="-109" dirty="0">
                  <a:latin typeface="Times New Roman"/>
                  <a:cs typeface="Times New Roman"/>
                </a:rPr>
                <a:t> </a:t>
              </a:r>
              <a:r>
                <a:rPr sz="1600" spc="-32" dirty="0">
                  <a:latin typeface="Times New Roman"/>
                  <a:cs typeface="Times New Roman"/>
                </a:rPr>
                <a:t>Cr</a:t>
              </a:r>
              <a:endParaRPr sz="1600" dirty="0">
                <a:latin typeface="Times New Roman"/>
                <a:cs typeface="Times New Roman"/>
              </a:endParaRPr>
            </a:p>
          </p:txBody>
        </p:sp>
        <p:sp>
          <p:nvSpPr>
            <p:cNvPr id="35" name="object 35"/>
            <p:cNvSpPr txBox="1"/>
            <p:nvPr/>
          </p:nvSpPr>
          <p:spPr>
            <a:xfrm>
              <a:off x="879370" y="3386328"/>
              <a:ext cx="11383080" cy="225036"/>
            </a:xfrm>
            <a:prstGeom prst="rect">
              <a:avLst/>
            </a:prstGeom>
          </p:spPr>
          <p:txBody>
            <a:bodyPr vert="horz" wrap="square" lIns="0" tIns="51410" rIns="0" bIns="0" rtlCol="0">
              <a:spAutoFit/>
            </a:bodyPr>
            <a:lstStyle/>
            <a:p>
              <a:pPr marL="16321" marR="6528">
                <a:lnSpc>
                  <a:spcPts val="1260"/>
                </a:lnSpc>
                <a:spcBef>
                  <a:spcPts val="405"/>
                </a:spcBef>
              </a:pPr>
              <a:r>
                <a:rPr lang="en-IN" sz="1600" dirty="0">
                  <a:latin typeface="Times New Roman"/>
                  <a:cs typeface="Times New Roman"/>
                  <a:sym typeface="Wingdings" panose="05000000000000000000" pitchFamily="2" charset="2"/>
                </a:rPr>
                <a:t> </a:t>
              </a:r>
              <a:r>
                <a:rPr sz="1600" dirty="0">
                  <a:latin typeface="Times New Roman"/>
                  <a:cs typeface="Times New Roman"/>
                </a:rPr>
                <a:t>Employment</a:t>
              </a:r>
              <a:r>
                <a:rPr sz="1600" spc="367" dirty="0">
                  <a:latin typeface="Times New Roman"/>
                  <a:cs typeface="Times New Roman"/>
                </a:rPr>
                <a:t> </a:t>
              </a:r>
              <a:r>
                <a:rPr sz="1600" dirty="0">
                  <a:latin typeface="Times New Roman"/>
                  <a:cs typeface="Times New Roman"/>
                </a:rPr>
                <a:t>Generation</a:t>
              </a:r>
              <a:r>
                <a:rPr sz="1600" spc="373" dirty="0">
                  <a:latin typeface="Times New Roman"/>
                  <a:cs typeface="Times New Roman"/>
                </a:rPr>
                <a:t> </a:t>
              </a:r>
              <a:r>
                <a:rPr sz="1600" dirty="0">
                  <a:latin typeface="Times New Roman"/>
                  <a:cs typeface="Times New Roman"/>
                </a:rPr>
                <a:t>Incentive</a:t>
              </a:r>
              <a:r>
                <a:rPr sz="1600" spc="373" dirty="0">
                  <a:latin typeface="Times New Roman"/>
                  <a:cs typeface="Times New Roman"/>
                </a:rPr>
                <a:t> </a:t>
              </a:r>
              <a:r>
                <a:rPr sz="1600" dirty="0">
                  <a:latin typeface="Times New Roman"/>
                  <a:cs typeface="Times New Roman"/>
                </a:rPr>
                <a:t>-</a:t>
              </a:r>
              <a:r>
                <a:rPr sz="1600" spc="373" dirty="0">
                  <a:latin typeface="Times New Roman"/>
                  <a:cs typeface="Times New Roman"/>
                </a:rPr>
                <a:t> </a:t>
              </a:r>
              <a:r>
                <a:rPr sz="1600" dirty="0">
                  <a:latin typeface="Times New Roman"/>
                  <a:cs typeface="Times New Roman"/>
                </a:rPr>
                <a:t>50%</a:t>
              </a:r>
              <a:r>
                <a:rPr sz="1600" spc="373" dirty="0">
                  <a:latin typeface="Times New Roman"/>
                  <a:cs typeface="Times New Roman"/>
                </a:rPr>
                <a:t> </a:t>
              </a:r>
              <a:r>
                <a:rPr sz="1600" dirty="0">
                  <a:latin typeface="Times New Roman"/>
                  <a:cs typeface="Times New Roman"/>
                </a:rPr>
                <a:t>of</a:t>
              </a:r>
              <a:r>
                <a:rPr sz="1600" spc="373" dirty="0">
                  <a:latin typeface="Times New Roman"/>
                  <a:cs typeface="Times New Roman"/>
                </a:rPr>
                <a:t> </a:t>
              </a:r>
              <a:r>
                <a:rPr sz="1600" dirty="0">
                  <a:latin typeface="Times New Roman"/>
                  <a:cs typeface="Times New Roman"/>
                </a:rPr>
                <a:t>one</a:t>
              </a:r>
              <a:r>
                <a:rPr sz="1600" spc="373" dirty="0">
                  <a:latin typeface="Times New Roman"/>
                  <a:cs typeface="Times New Roman"/>
                </a:rPr>
                <a:t> </a:t>
              </a:r>
              <a:r>
                <a:rPr sz="1600" spc="-13" dirty="0">
                  <a:latin typeface="Times New Roman"/>
                  <a:cs typeface="Times New Roman"/>
                </a:rPr>
                <a:t>month's </a:t>
              </a:r>
              <a:r>
                <a:rPr sz="1600" spc="-25" dirty="0">
                  <a:latin typeface="Times New Roman"/>
                  <a:cs typeface="Times New Roman"/>
                </a:rPr>
                <a:t>employment</a:t>
              </a:r>
              <a:r>
                <a:rPr sz="1600" spc="-103" dirty="0">
                  <a:latin typeface="Times New Roman"/>
                  <a:cs typeface="Times New Roman"/>
                </a:rPr>
                <a:t> </a:t>
              </a:r>
              <a:r>
                <a:rPr sz="1600" dirty="0">
                  <a:latin typeface="Times New Roman"/>
                  <a:cs typeface="Times New Roman"/>
                </a:rPr>
                <a:t>cost</a:t>
              </a:r>
              <a:r>
                <a:rPr sz="1600" spc="161" dirty="0">
                  <a:latin typeface="Times New Roman"/>
                  <a:cs typeface="Times New Roman"/>
                </a:rPr>
                <a:t> </a:t>
              </a:r>
              <a:r>
                <a:rPr sz="1600" dirty="0">
                  <a:latin typeface="Times New Roman"/>
                  <a:cs typeface="Times New Roman"/>
                </a:rPr>
                <a:t>to</a:t>
              </a:r>
              <a:r>
                <a:rPr sz="1600" spc="-96" dirty="0">
                  <a:latin typeface="Times New Roman"/>
                  <a:cs typeface="Times New Roman"/>
                </a:rPr>
                <a:t> </a:t>
              </a:r>
              <a:r>
                <a:rPr sz="1600" spc="-32" dirty="0">
                  <a:latin typeface="Times New Roman"/>
                  <a:cs typeface="Times New Roman"/>
                </a:rPr>
                <a:t>company</a:t>
              </a:r>
              <a:r>
                <a:rPr sz="1600" spc="-103" dirty="0">
                  <a:latin typeface="Times New Roman"/>
                  <a:cs typeface="Times New Roman"/>
                </a:rPr>
                <a:t> </a:t>
              </a:r>
              <a:r>
                <a:rPr sz="1600" spc="-13" dirty="0">
                  <a:latin typeface="Times New Roman"/>
                  <a:cs typeface="Times New Roman"/>
                </a:rPr>
                <a:t>(one-</a:t>
              </a:r>
              <a:r>
                <a:rPr sz="1600" spc="-25" dirty="0">
                  <a:latin typeface="Times New Roman"/>
                  <a:cs typeface="Times New Roman"/>
                </a:rPr>
                <a:t>time)</a:t>
              </a:r>
              <a:endParaRPr sz="1600" dirty="0">
                <a:latin typeface="Times New Roman"/>
                <a:cs typeface="Times New Roman"/>
              </a:endParaRPr>
            </a:p>
          </p:txBody>
        </p:sp>
        <p:sp>
          <p:nvSpPr>
            <p:cNvPr id="36" name="object 36"/>
            <p:cNvSpPr txBox="1"/>
            <p:nvPr/>
          </p:nvSpPr>
          <p:spPr>
            <a:xfrm>
              <a:off x="879370" y="5192814"/>
              <a:ext cx="9809018" cy="262702"/>
            </a:xfrm>
            <a:prstGeom prst="rect">
              <a:avLst/>
            </a:prstGeom>
          </p:spPr>
          <p:txBody>
            <a:bodyPr vert="horz" wrap="square" lIns="0" tIns="16321" rIns="0" bIns="0" rtlCol="0">
              <a:spAutoFit/>
            </a:bodyPr>
            <a:lstStyle/>
            <a:p>
              <a:pPr marL="16321">
                <a:spcBef>
                  <a:spcPts val="129"/>
                </a:spcBef>
              </a:pPr>
              <a:r>
                <a:rPr lang="en-IN" sz="1600" spc="-180" dirty="0">
                  <a:latin typeface="Times New Roman"/>
                  <a:cs typeface="Times New Roman"/>
                  <a:sym typeface="Wingdings" panose="05000000000000000000" pitchFamily="2" charset="2"/>
                </a:rPr>
                <a:t> </a:t>
              </a:r>
              <a:r>
                <a:rPr sz="1600" spc="-180" dirty="0">
                  <a:latin typeface="Times New Roman"/>
                  <a:cs typeface="Times New Roman"/>
                </a:rPr>
                <a:t>ARS</a:t>
              </a:r>
              <a:r>
                <a:rPr sz="1600" spc="-77" dirty="0">
                  <a:latin typeface="Times New Roman"/>
                  <a:cs typeface="Times New Roman"/>
                </a:rPr>
                <a:t> </a:t>
              </a:r>
              <a:r>
                <a:rPr sz="1600" dirty="0">
                  <a:latin typeface="Times New Roman"/>
                  <a:cs typeface="Times New Roman"/>
                </a:rPr>
                <a:t>and</a:t>
              </a:r>
              <a:r>
                <a:rPr sz="1600" spc="-77" dirty="0">
                  <a:latin typeface="Times New Roman"/>
                  <a:cs typeface="Times New Roman"/>
                </a:rPr>
                <a:t> </a:t>
              </a:r>
              <a:r>
                <a:rPr sz="1600" spc="-45" dirty="0">
                  <a:latin typeface="Times New Roman"/>
                  <a:cs typeface="Times New Roman"/>
                </a:rPr>
                <a:t>Electricity</a:t>
              </a:r>
              <a:r>
                <a:rPr sz="1600" spc="-71" dirty="0">
                  <a:latin typeface="Times New Roman"/>
                  <a:cs typeface="Times New Roman"/>
                </a:rPr>
                <a:t> </a:t>
              </a:r>
              <a:r>
                <a:rPr sz="1600" spc="-38" dirty="0">
                  <a:latin typeface="Times New Roman"/>
                  <a:cs typeface="Times New Roman"/>
                </a:rPr>
                <a:t>Duty</a:t>
              </a:r>
              <a:r>
                <a:rPr sz="1600" spc="-77" dirty="0">
                  <a:latin typeface="Times New Roman"/>
                  <a:cs typeface="Times New Roman"/>
                </a:rPr>
                <a:t> </a:t>
              </a:r>
              <a:r>
                <a:rPr sz="1600" spc="-25" dirty="0">
                  <a:latin typeface="Times New Roman"/>
                  <a:cs typeface="Times New Roman"/>
                </a:rPr>
                <a:t>exemption</a:t>
              </a:r>
              <a:r>
                <a:rPr sz="1600" spc="-71" dirty="0">
                  <a:latin typeface="Times New Roman"/>
                  <a:cs typeface="Times New Roman"/>
                </a:rPr>
                <a:t> </a:t>
              </a:r>
              <a:r>
                <a:rPr sz="1600" dirty="0">
                  <a:latin typeface="Times New Roman"/>
                  <a:cs typeface="Times New Roman"/>
                </a:rPr>
                <a:t>and</a:t>
              </a:r>
              <a:r>
                <a:rPr sz="1600" spc="-77" dirty="0">
                  <a:latin typeface="Times New Roman"/>
                  <a:cs typeface="Times New Roman"/>
                </a:rPr>
                <a:t> </a:t>
              </a:r>
              <a:r>
                <a:rPr sz="1600" spc="-13" dirty="0">
                  <a:latin typeface="Times New Roman"/>
                  <a:cs typeface="Times New Roman"/>
                </a:rPr>
                <a:t>interest</a:t>
              </a:r>
              <a:r>
                <a:rPr sz="1600" spc="-71" dirty="0">
                  <a:latin typeface="Times New Roman"/>
                  <a:cs typeface="Times New Roman"/>
                </a:rPr>
                <a:t> </a:t>
              </a:r>
              <a:r>
                <a:rPr sz="1600" spc="-13" dirty="0">
                  <a:latin typeface="Times New Roman"/>
                  <a:cs typeface="Times New Roman"/>
                </a:rPr>
                <a:t>subsidy</a:t>
              </a:r>
              <a:endParaRPr sz="1600" dirty="0">
                <a:latin typeface="Times New Roman"/>
                <a:cs typeface="Times New Roman"/>
              </a:endParaRPr>
            </a:p>
          </p:txBody>
        </p:sp>
        <p:sp>
          <p:nvSpPr>
            <p:cNvPr id="37" name="object 37"/>
            <p:cNvSpPr txBox="1"/>
            <p:nvPr/>
          </p:nvSpPr>
          <p:spPr>
            <a:xfrm>
              <a:off x="879370" y="4308810"/>
              <a:ext cx="10977671" cy="198966"/>
            </a:xfrm>
            <a:prstGeom prst="rect">
              <a:avLst/>
            </a:prstGeom>
          </p:spPr>
          <p:txBody>
            <a:bodyPr vert="horz" wrap="square" lIns="0" tIns="16321" rIns="0" bIns="0" rtlCol="0">
              <a:spAutoFit/>
            </a:bodyPr>
            <a:lstStyle/>
            <a:p>
              <a:pPr marR="6528">
                <a:lnSpc>
                  <a:spcPts val="1400"/>
                </a:lnSpc>
                <a:spcBef>
                  <a:spcPts val="129"/>
                </a:spcBef>
              </a:pPr>
              <a:r>
                <a:rPr lang="en-IN" sz="1600" spc="-25" dirty="0">
                  <a:latin typeface="Times New Roman"/>
                  <a:cs typeface="Times New Roman"/>
                  <a:sym typeface="Wingdings" panose="05000000000000000000" pitchFamily="2" charset="2"/>
                </a:rPr>
                <a:t> </a:t>
              </a:r>
              <a:r>
                <a:rPr sz="1600" spc="-25" dirty="0" err="1">
                  <a:latin typeface="Times New Roman"/>
                  <a:cs typeface="Times New Roman"/>
                </a:rPr>
                <a:t>Atmanirbhar</a:t>
              </a:r>
              <a:r>
                <a:rPr sz="1600" spc="-77" dirty="0">
                  <a:latin typeface="Times New Roman"/>
                  <a:cs typeface="Times New Roman"/>
                </a:rPr>
                <a:t> </a:t>
              </a:r>
              <a:r>
                <a:rPr sz="1600" spc="-64" dirty="0">
                  <a:latin typeface="Times New Roman"/>
                  <a:cs typeface="Times New Roman"/>
                </a:rPr>
                <a:t>Rojgar</a:t>
              </a:r>
              <a:r>
                <a:rPr sz="1600" spc="-71" dirty="0">
                  <a:latin typeface="Times New Roman"/>
                  <a:cs typeface="Times New Roman"/>
                </a:rPr>
                <a:t> </a:t>
              </a:r>
              <a:r>
                <a:rPr sz="1600" spc="-45" dirty="0">
                  <a:latin typeface="Times New Roman"/>
                  <a:cs typeface="Times New Roman"/>
                </a:rPr>
                <a:t>Sahay</a:t>
              </a:r>
              <a:r>
                <a:rPr sz="1600" spc="-77" dirty="0">
                  <a:latin typeface="Times New Roman"/>
                  <a:cs typeface="Times New Roman"/>
                </a:rPr>
                <a:t> </a:t>
              </a:r>
              <a:r>
                <a:rPr sz="1600" spc="-115" dirty="0">
                  <a:latin typeface="Times New Roman"/>
                  <a:cs typeface="Times New Roman"/>
                </a:rPr>
                <a:t>(ARS)</a:t>
              </a:r>
              <a:r>
                <a:rPr sz="1600" spc="-71" dirty="0">
                  <a:latin typeface="Times New Roman"/>
                  <a:cs typeface="Times New Roman"/>
                </a:rPr>
                <a:t> </a:t>
              </a:r>
              <a:r>
                <a:rPr sz="1600" dirty="0">
                  <a:latin typeface="Times New Roman"/>
                  <a:cs typeface="Times New Roman"/>
                </a:rPr>
                <a:t>-</a:t>
              </a:r>
              <a:r>
                <a:rPr sz="1600" spc="-77" dirty="0">
                  <a:latin typeface="Times New Roman"/>
                  <a:cs typeface="Times New Roman"/>
                </a:rPr>
                <a:t> </a:t>
              </a:r>
              <a:r>
                <a:rPr sz="1600" spc="-32" dirty="0">
                  <a:latin typeface="Times New Roman"/>
                  <a:cs typeface="Times New Roman"/>
                </a:rPr>
                <a:t>Reimbursement</a:t>
              </a:r>
              <a:r>
                <a:rPr sz="1600" spc="-71" dirty="0">
                  <a:latin typeface="Times New Roman"/>
                  <a:cs typeface="Times New Roman"/>
                </a:rPr>
                <a:t> </a:t>
              </a:r>
              <a:r>
                <a:rPr sz="1600" spc="-52" dirty="0">
                  <a:latin typeface="Times New Roman"/>
                  <a:cs typeface="Times New Roman"/>
                </a:rPr>
                <a:t>of</a:t>
              </a:r>
              <a:r>
                <a:rPr sz="1600" spc="-77" dirty="0">
                  <a:latin typeface="Times New Roman"/>
                  <a:cs typeface="Times New Roman"/>
                </a:rPr>
                <a:t> </a:t>
              </a:r>
              <a:r>
                <a:rPr sz="1600" spc="-13" dirty="0">
                  <a:latin typeface="Times New Roman"/>
                  <a:cs typeface="Times New Roman"/>
                </a:rPr>
                <a:t>employer</a:t>
              </a:r>
              <a:r>
                <a:rPr lang="en-IN" sz="1600" spc="-13" dirty="0">
                  <a:latin typeface="Times New Roman"/>
                  <a:cs typeface="Times New Roman"/>
                </a:rPr>
                <a:t> </a:t>
              </a:r>
              <a:r>
                <a:rPr sz="1600" spc="-13" dirty="0">
                  <a:latin typeface="Times New Roman"/>
                  <a:cs typeface="Times New Roman"/>
                </a:rPr>
                <a:t>contribution</a:t>
              </a:r>
              <a:r>
                <a:rPr sz="1600" spc="-115" dirty="0">
                  <a:latin typeface="Times New Roman"/>
                  <a:cs typeface="Times New Roman"/>
                </a:rPr>
                <a:t> </a:t>
              </a:r>
              <a:r>
                <a:rPr sz="1600" dirty="0">
                  <a:latin typeface="Times New Roman"/>
                  <a:cs typeface="Times New Roman"/>
                </a:rPr>
                <a:t>to</a:t>
              </a:r>
              <a:r>
                <a:rPr sz="1600" spc="-109" dirty="0">
                  <a:latin typeface="Times New Roman"/>
                  <a:cs typeface="Times New Roman"/>
                </a:rPr>
                <a:t> </a:t>
              </a:r>
              <a:r>
                <a:rPr sz="1600" spc="-83" dirty="0">
                  <a:latin typeface="Times New Roman"/>
                  <a:cs typeface="Times New Roman"/>
                </a:rPr>
                <a:t>PF</a:t>
              </a:r>
              <a:r>
                <a:rPr sz="1600" spc="-109" dirty="0">
                  <a:latin typeface="Times New Roman"/>
                  <a:cs typeface="Times New Roman"/>
                </a:rPr>
                <a:t> </a:t>
              </a:r>
              <a:r>
                <a:rPr sz="1600" dirty="0" err="1">
                  <a:latin typeface="Times New Roman"/>
                  <a:cs typeface="Times New Roman"/>
                </a:rPr>
                <a:t>upto</a:t>
              </a:r>
              <a:r>
                <a:rPr sz="1600" spc="-109" dirty="0">
                  <a:latin typeface="Times New Roman"/>
                  <a:cs typeface="Times New Roman"/>
                </a:rPr>
                <a:t> </a:t>
              </a:r>
              <a:r>
                <a:rPr sz="1600" spc="-142" dirty="0">
                  <a:latin typeface="Times New Roman"/>
                  <a:cs typeface="Times New Roman"/>
                </a:rPr>
                <a:t>12%</a:t>
              </a:r>
              <a:r>
                <a:rPr sz="1600" spc="142" dirty="0">
                  <a:latin typeface="Times New Roman"/>
                  <a:cs typeface="Times New Roman"/>
                </a:rPr>
                <a:t> </a:t>
              </a:r>
              <a:r>
                <a:rPr sz="1600" spc="-32" dirty="0">
                  <a:latin typeface="Times New Roman"/>
                  <a:cs typeface="Times New Roman"/>
                </a:rPr>
                <a:t>(5</a:t>
              </a:r>
              <a:r>
                <a:rPr sz="1600" spc="-109" dirty="0">
                  <a:latin typeface="Times New Roman"/>
                  <a:cs typeface="Times New Roman"/>
                </a:rPr>
                <a:t> </a:t>
              </a:r>
              <a:r>
                <a:rPr sz="1600" spc="-13" dirty="0">
                  <a:latin typeface="Times New Roman"/>
                  <a:cs typeface="Times New Roman"/>
                </a:rPr>
                <a:t>years)</a:t>
              </a:r>
              <a:endParaRPr sz="1600" dirty="0">
                <a:latin typeface="Times New Roman"/>
                <a:cs typeface="Times New Roman"/>
              </a:endParaRPr>
            </a:p>
          </p:txBody>
        </p:sp>
      </p:grpSp>
      <p:sp>
        <p:nvSpPr>
          <p:cNvPr id="3" name="Date Placeholder 2">
            <a:extLst>
              <a:ext uri="{FF2B5EF4-FFF2-40B4-BE49-F238E27FC236}">
                <a16:creationId xmlns:a16="http://schemas.microsoft.com/office/drawing/2014/main" id="{89F5EDE8-D0D3-61E8-02F1-39E46A3F1333}"/>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BCD448D3-3F60-3910-DB5D-47CCFABE4526}"/>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2BC98535-79F9-0A39-ADE7-E8D5D1FCD561}"/>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78</a:t>
            </a:fld>
            <a:endParaRPr lang="en-US" altLang="en-US" dirty="0">
              <a:solidFill>
                <a:srgbClr val="000000"/>
              </a:solidFill>
            </a:endParaRPr>
          </a:p>
        </p:txBody>
      </p:sp>
    </p:spTree>
    <p:extLst>
      <p:ext uri="{BB962C8B-B14F-4D97-AF65-F5344CB8AC3E}">
        <p14:creationId xmlns:p14="http://schemas.microsoft.com/office/powerpoint/2010/main" val="228295496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2178" y="259721"/>
            <a:ext cx="2817735" cy="397864"/>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Fintech</a:t>
            </a:r>
            <a:r>
              <a:rPr sz="2441" b="1" spc="-90" dirty="0">
                <a:solidFill>
                  <a:srgbClr val="113475"/>
                </a:solidFill>
                <a:latin typeface="Times New Roman"/>
                <a:cs typeface="Times New Roman"/>
              </a:rPr>
              <a:t> </a:t>
            </a:r>
            <a:r>
              <a:rPr sz="2441" b="1" spc="-32" dirty="0">
                <a:solidFill>
                  <a:srgbClr val="113475"/>
                </a:solidFill>
                <a:latin typeface="Times New Roman"/>
                <a:cs typeface="Times New Roman"/>
              </a:rPr>
              <a:t>In</a:t>
            </a:r>
            <a:r>
              <a:rPr sz="2441" b="1" spc="-90"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83" dirty="0">
                <a:solidFill>
                  <a:srgbClr val="113475"/>
                </a:solidFill>
                <a:latin typeface="Times New Roman"/>
                <a:cs typeface="Times New Roman"/>
              </a:rPr>
              <a:t> </a:t>
            </a:r>
            <a:r>
              <a:rPr sz="2441" b="1" spc="-115" dirty="0">
                <a:solidFill>
                  <a:srgbClr val="113475"/>
                </a:solidFill>
                <a:latin typeface="Times New Roman"/>
                <a:cs typeface="Times New Roman"/>
              </a:rPr>
              <a:t>IFSC</a:t>
            </a:r>
            <a:endParaRPr sz="2441" dirty="0">
              <a:latin typeface="Times New Roman"/>
              <a:cs typeface="Times New Roman"/>
            </a:endParaRPr>
          </a:p>
        </p:txBody>
      </p:sp>
      <p:sp>
        <p:nvSpPr>
          <p:cNvPr id="3" name="object 3"/>
          <p:cNvSpPr txBox="1"/>
          <p:nvPr/>
        </p:nvSpPr>
        <p:spPr>
          <a:xfrm>
            <a:off x="846052" y="845711"/>
            <a:ext cx="10583948" cy="1053111"/>
          </a:xfrm>
          <a:prstGeom prst="rect">
            <a:avLst/>
          </a:prstGeom>
        </p:spPr>
        <p:txBody>
          <a:bodyPr vert="horz" wrap="square" lIns="0" tIns="16321" rIns="0" bIns="0" rtlCol="0">
            <a:spAutoFit/>
          </a:bodyPr>
          <a:lstStyle/>
          <a:p>
            <a:pPr marL="16321">
              <a:spcBef>
                <a:spcPts val="129"/>
              </a:spcBef>
            </a:pPr>
            <a:r>
              <a:rPr sz="2400" b="1" spc="-13" dirty="0">
                <a:solidFill>
                  <a:srgbClr val="EB8B00"/>
                </a:solidFill>
                <a:latin typeface="Times New Roman"/>
                <a:cs typeface="Times New Roman"/>
              </a:rPr>
              <a:t>Overview</a:t>
            </a:r>
            <a:endParaRPr sz="2400" dirty="0">
              <a:latin typeface="Times New Roman"/>
              <a:cs typeface="Times New Roman"/>
            </a:endParaRPr>
          </a:p>
          <a:p>
            <a:pPr marL="16321" marR="6528" algn="just">
              <a:lnSpc>
                <a:spcPct val="125000"/>
              </a:lnSpc>
              <a:spcBef>
                <a:spcPts val="1195"/>
              </a:spcBef>
            </a:pPr>
            <a:r>
              <a:rPr sz="1400" dirty="0">
                <a:latin typeface="Times New Roman"/>
                <a:cs typeface="Times New Roman"/>
              </a:rPr>
              <a:t>The</a:t>
            </a:r>
            <a:r>
              <a:rPr sz="1400" spc="45" dirty="0">
                <a:latin typeface="Times New Roman"/>
                <a:cs typeface="Times New Roman"/>
              </a:rPr>
              <a:t> </a:t>
            </a:r>
            <a:r>
              <a:rPr sz="1400" dirty="0">
                <a:latin typeface="Times New Roman"/>
                <a:cs typeface="Times New Roman"/>
              </a:rPr>
              <a:t>framework</a:t>
            </a:r>
            <a:r>
              <a:rPr sz="1400" spc="45" dirty="0">
                <a:latin typeface="Times New Roman"/>
                <a:cs typeface="Times New Roman"/>
              </a:rPr>
              <a:t> </a:t>
            </a:r>
            <a:r>
              <a:rPr sz="1400" dirty="0">
                <a:latin typeface="Times New Roman"/>
                <a:cs typeface="Times New Roman"/>
              </a:rPr>
              <a:t>for</a:t>
            </a:r>
            <a:r>
              <a:rPr sz="1400" spc="45" dirty="0">
                <a:latin typeface="Times New Roman"/>
                <a:cs typeface="Times New Roman"/>
              </a:rPr>
              <a:t> </a:t>
            </a:r>
            <a:r>
              <a:rPr sz="1400" spc="-13" dirty="0">
                <a:latin typeface="Times New Roman"/>
                <a:cs typeface="Times New Roman"/>
              </a:rPr>
              <a:t>FinTech</a:t>
            </a:r>
            <a:r>
              <a:rPr sz="1400" spc="52" dirty="0">
                <a:latin typeface="Times New Roman"/>
                <a:cs typeface="Times New Roman"/>
              </a:rPr>
              <a:t> </a:t>
            </a:r>
            <a:r>
              <a:rPr sz="1400" dirty="0">
                <a:latin typeface="Times New Roman"/>
                <a:cs typeface="Times New Roman"/>
              </a:rPr>
              <a:t>and</a:t>
            </a:r>
            <a:r>
              <a:rPr sz="1400" spc="45" dirty="0">
                <a:latin typeface="Times New Roman"/>
                <a:cs typeface="Times New Roman"/>
              </a:rPr>
              <a:t> </a:t>
            </a:r>
            <a:r>
              <a:rPr sz="1400" dirty="0">
                <a:latin typeface="Times New Roman"/>
                <a:cs typeface="Times New Roman"/>
              </a:rPr>
              <a:t>or</a:t>
            </a:r>
            <a:r>
              <a:rPr sz="1400" spc="45" dirty="0">
                <a:latin typeface="Times New Roman"/>
                <a:cs typeface="Times New Roman"/>
              </a:rPr>
              <a:t> </a:t>
            </a:r>
            <a:r>
              <a:rPr sz="1400" spc="-13" dirty="0">
                <a:latin typeface="Times New Roman"/>
                <a:cs typeface="Times New Roman"/>
              </a:rPr>
              <a:t>TechFin</a:t>
            </a:r>
            <a:r>
              <a:rPr sz="1400" spc="52" dirty="0">
                <a:latin typeface="Times New Roman"/>
                <a:cs typeface="Times New Roman"/>
              </a:rPr>
              <a:t> </a:t>
            </a:r>
            <a:r>
              <a:rPr sz="1400" dirty="0">
                <a:latin typeface="Times New Roman"/>
                <a:cs typeface="Times New Roman"/>
              </a:rPr>
              <a:t>entities</a:t>
            </a:r>
            <a:r>
              <a:rPr sz="1400" spc="45" dirty="0">
                <a:latin typeface="Times New Roman"/>
                <a:cs typeface="Times New Roman"/>
              </a:rPr>
              <a:t> </a:t>
            </a:r>
            <a:r>
              <a:rPr sz="1400" dirty="0">
                <a:latin typeface="Times New Roman"/>
                <a:cs typeface="Times New Roman"/>
              </a:rPr>
              <a:t>at</a:t>
            </a:r>
            <a:r>
              <a:rPr sz="1400" spc="45" dirty="0">
                <a:latin typeface="Times New Roman"/>
                <a:cs typeface="Times New Roman"/>
              </a:rPr>
              <a:t> </a:t>
            </a:r>
            <a:r>
              <a:rPr sz="1400" spc="-77" dirty="0">
                <a:latin typeface="Times New Roman"/>
                <a:cs typeface="Times New Roman"/>
              </a:rPr>
              <a:t>GIFT</a:t>
            </a:r>
            <a:r>
              <a:rPr sz="1400" spc="45" dirty="0">
                <a:latin typeface="Times New Roman"/>
                <a:cs typeface="Times New Roman"/>
              </a:rPr>
              <a:t> </a:t>
            </a:r>
            <a:r>
              <a:rPr sz="1400" dirty="0">
                <a:latin typeface="Times New Roman"/>
                <a:cs typeface="Times New Roman"/>
              </a:rPr>
              <a:t>City</a:t>
            </a:r>
            <a:r>
              <a:rPr sz="1400" spc="52" dirty="0">
                <a:latin typeface="Times New Roman"/>
                <a:cs typeface="Times New Roman"/>
              </a:rPr>
              <a:t> </a:t>
            </a:r>
            <a:r>
              <a:rPr sz="1400" dirty="0">
                <a:latin typeface="Times New Roman"/>
                <a:cs typeface="Times New Roman"/>
              </a:rPr>
              <a:t>has</a:t>
            </a:r>
            <a:r>
              <a:rPr sz="1400" spc="45" dirty="0">
                <a:latin typeface="Times New Roman"/>
                <a:cs typeface="Times New Roman"/>
              </a:rPr>
              <a:t> </a:t>
            </a:r>
            <a:r>
              <a:rPr sz="1400" dirty="0">
                <a:latin typeface="Times New Roman"/>
                <a:cs typeface="Times New Roman"/>
              </a:rPr>
              <a:t>been</a:t>
            </a:r>
            <a:r>
              <a:rPr sz="1400" spc="45" dirty="0">
                <a:latin typeface="Times New Roman"/>
                <a:cs typeface="Times New Roman"/>
              </a:rPr>
              <a:t> </a:t>
            </a:r>
            <a:r>
              <a:rPr sz="1400" dirty="0">
                <a:latin typeface="Times New Roman"/>
                <a:cs typeface="Times New Roman"/>
              </a:rPr>
              <a:t>enabled</a:t>
            </a:r>
            <a:r>
              <a:rPr sz="1400" spc="52" dirty="0">
                <a:latin typeface="Times New Roman"/>
                <a:cs typeface="Times New Roman"/>
              </a:rPr>
              <a:t> </a:t>
            </a:r>
            <a:r>
              <a:rPr sz="1400" dirty="0">
                <a:latin typeface="Times New Roman"/>
                <a:cs typeface="Times New Roman"/>
              </a:rPr>
              <a:t>through</a:t>
            </a:r>
            <a:r>
              <a:rPr sz="1400" spc="45" dirty="0">
                <a:latin typeface="Times New Roman"/>
                <a:cs typeface="Times New Roman"/>
              </a:rPr>
              <a:t> </a:t>
            </a:r>
            <a:r>
              <a:rPr sz="1400" dirty="0">
                <a:latin typeface="Times New Roman"/>
                <a:cs typeface="Times New Roman"/>
              </a:rPr>
              <a:t>a</a:t>
            </a:r>
            <a:r>
              <a:rPr sz="1400" spc="45" dirty="0">
                <a:latin typeface="Times New Roman"/>
                <a:cs typeface="Times New Roman"/>
              </a:rPr>
              <a:t> </a:t>
            </a:r>
            <a:r>
              <a:rPr sz="1400" dirty="0">
                <a:latin typeface="Times New Roman"/>
                <a:cs typeface="Times New Roman"/>
              </a:rPr>
              <a:t>circular</a:t>
            </a:r>
            <a:r>
              <a:rPr sz="1400" spc="52" dirty="0">
                <a:latin typeface="Times New Roman"/>
                <a:cs typeface="Times New Roman"/>
              </a:rPr>
              <a:t> </a:t>
            </a:r>
            <a:r>
              <a:rPr sz="1400" dirty="0">
                <a:latin typeface="Times New Roman"/>
                <a:cs typeface="Times New Roman"/>
              </a:rPr>
              <a:t>dated</a:t>
            </a:r>
            <a:r>
              <a:rPr sz="1400" spc="45" dirty="0">
                <a:latin typeface="Times New Roman"/>
                <a:cs typeface="Times New Roman"/>
              </a:rPr>
              <a:t> </a:t>
            </a:r>
            <a:r>
              <a:rPr sz="1400" spc="-25" dirty="0">
                <a:latin typeface="Times New Roman"/>
                <a:cs typeface="Times New Roman"/>
              </a:rPr>
              <a:t>April</a:t>
            </a:r>
            <a:r>
              <a:rPr sz="1400" spc="45" dirty="0">
                <a:latin typeface="Times New Roman"/>
                <a:cs typeface="Times New Roman"/>
              </a:rPr>
              <a:t> </a:t>
            </a:r>
            <a:r>
              <a:rPr sz="1400" spc="-32" dirty="0">
                <a:latin typeface="Times New Roman"/>
                <a:cs typeface="Times New Roman"/>
              </a:rPr>
              <a:t>27, </a:t>
            </a:r>
            <a:r>
              <a:rPr sz="1400" dirty="0">
                <a:latin typeface="Times New Roman"/>
                <a:cs typeface="Times New Roman"/>
              </a:rPr>
              <a:t>2022,</a:t>
            </a:r>
            <a:r>
              <a:rPr sz="1400" spc="25" dirty="0">
                <a:latin typeface="Times New Roman"/>
                <a:cs typeface="Times New Roman"/>
              </a:rPr>
              <a:t> </a:t>
            </a:r>
            <a:r>
              <a:rPr sz="1400" dirty="0">
                <a:latin typeface="Times New Roman"/>
                <a:cs typeface="Times New Roman"/>
              </a:rPr>
              <a:t>with</a:t>
            </a:r>
            <a:r>
              <a:rPr sz="1400" spc="25" dirty="0">
                <a:latin typeface="Times New Roman"/>
                <a:cs typeface="Times New Roman"/>
              </a:rPr>
              <a:t> </a:t>
            </a:r>
            <a:r>
              <a:rPr sz="1400" dirty="0">
                <a:latin typeface="Times New Roman"/>
                <a:cs typeface="Times New Roman"/>
              </a:rPr>
              <a:t>the</a:t>
            </a:r>
            <a:r>
              <a:rPr sz="1400" spc="32" dirty="0">
                <a:latin typeface="Times New Roman"/>
                <a:cs typeface="Times New Roman"/>
              </a:rPr>
              <a:t> </a:t>
            </a:r>
            <a:r>
              <a:rPr sz="1400" dirty="0">
                <a:latin typeface="Times New Roman"/>
                <a:cs typeface="Times New Roman"/>
              </a:rPr>
              <a:t>express</a:t>
            </a:r>
            <a:r>
              <a:rPr sz="1400" spc="25" dirty="0">
                <a:latin typeface="Times New Roman"/>
                <a:cs typeface="Times New Roman"/>
              </a:rPr>
              <a:t> </a:t>
            </a:r>
            <a:r>
              <a:rPr sz="1400" dirty="0">
                <a:latin typeface="Times New Roman"/>
                <a:cs typeface="Times New Roman"/>
              </a:rPr>
              <a:t>intent</a:t>
            </a:r>
            <a:r>
              <a:rPr sz="1400" spc="32" dirty="0">
                <a:latin typeface="Times New Roman"/>
                <a:cs typeface="Times New Roman"/>
              </a:rPr>
              <a:t> </a:t>
            </a:r>
            <a:r>
              <a:rPr sz="1400" dirty="0">
                <a:latin typeface="Times New Roman"/>
                <a:cs typeface="Times New Roman"/>
              </a:rPr>
              <a:t>of</a:t>
            </a:r>
            <a:r>
              <a:rPr sz="1400" spc="25" dirty="0">
                <a:latin typeface="Times New Roman"/>
                <a:cs typeface="Times New Roman"/>
              </a:rPr>
              <a:t> </a:t>
            </a:r>
            <a:r>
              <a:rPr sz="1400" dirty="0">
                <a:latin typeface="Times New Roman"/>
                <a:cs typeface="Times New Roman"/>
              </a:rPr>
              <a:t>boosting</a:t>
            </a:r>
            <a:r>
              <a:rPr sz="1400" spc="25" dirty="0">
                <a:latin typeface="Times New Roman"/>
                <a:cs typeface="Times New Roman"/>
              </a:rPr>
              <a:t> </a:t>
            </a:r>
            <a:r>
              <a:rPr sz="1400" dirty="0">
                <a:latin typeface="Times New Roman"/>
                <a:cs typeface="Times New Roman"/>
              </a:rPr>
              <a:t>the</a:t>
            </a:r>
            <a:r>
              <a:rPr sz="1400" spc="32" dirty="0">
                <a:latin typeface="Times New Roman"/>
                <a:cs typeface="Times New Roman"/>
              </a:rPr>
              <a:t> </a:t>
            </a:r>
            <a:r>
              <a:rPr sz="1400" dirty="0">
                <a:latin typeface="Times New Roman"/>
                <a:cs typeface="Times New Roman"/>
              </a:rPr>
              <a:t>establishment</a:t>
            </a:r>
            <a:r>
              <a:rPr sz="1400" spc="25" dirty="0">
                <a:latin typeface="Times New Roman"/>
                <a:cs typeface="Times New Roman"/>
              </a:rPr>
              <a:t> </a:t>
            </a:r>
            <a:r>
              <a:rPr sz="1400" dirty="0">
                <a:latin typeface="Times New Roman"/>
                <a:cs typeface="Times New Roman"/>
              </a:rPr>
              <a:t>of</a:t>
            </a:r>
            <a:r>
              <a:rPr sz="1400" spc="32" dirty="0">
                <a:latin typeface="Times New Roman"/>
                <a:cs typeface="Times New Roman"/>
              </a:rPr>
              <a:t> </a:t>
            </a:r>
            <a:r>
              <a:rPr sz="1400" dirty="0">
                <a:latin typeface="Times New Roman"/>
                <a:cs typeface="Times New Roman"/>
              </a:rPr>
              <a:t>a</a:t>
            </a:r>
            <a:r>
              <a:rPr sz="1400" spc="25" dirty="0">
                <a:latin typeface="Times New Roman"/>
                <a:cs typeface="Times New Roman"/>
              </a:rPr>
              <a:t> </a:t>
            </a:r>
            <a:r>
              <a:rPr sz="1400" spc="-13" dirty="0">
                <a:latin typeface="Times New Roman"/>
                <a:cs typeface="Times New Roman"/>
              </a:rPr>
              <a:t>globally</a:t>
            </a:r>
            <a:r>
              <a:rPr sz="1400" spc="32" dirty="0">
                <a:latin typeface="Times New Roman"/>
                <a:cs typeface="Times New Roman"/>
              </a:rPr>
              <a:t> </a:t>
            </a:r>
            <a:r>
              <a:rPr sz="1400" dirty="0">
                <a:latin typeface="Times New Roman"/>
                <a:cs typeface="Times New Roman"/>
              </a:rPr>
              <a:t>leading</a:t>
            </a:r>
            <a:r>
              <a:rPr sz="1400" spc="25" dirty="0">
                <a:latin typeface="Times New Roman"/>
                <a:cs typeface="Times New Roman"/>
              </a:rPr>
              <a:t> </a:t>
            </a:r>
            <a:r>
              <a:rPr sz="1400" spc="-25" dirty="0">
                <a:latin typeface="Times New Roman"/>
                <a:cs typeface="Times New Roman"/>
              </a:rPr>
              <a:t>FinTech</a:t>
            </a:r>
            <a:r>
              <a:rPr sz="1400" spc="25" dirty="0">
                <a:latin typeface="Times New Roman"/>
                <a:cs typeface="Times New Roman"/>
              </a:rPr>
              <a:t> </a:t>
            </a:r>
            <a:r>
              <a:rPr sz="1400" dirty="0">
                <a:latin typeface="Times New Roman"/>
                <a:cs typeface="Times New Roman"/>
              </a:rPr>
              <a:t>Hub</a:t>
            </a:r>
            <a:r>
              <a:rPr sz="1400" spc="32" dirty="0">
                <a:latin typeface="Times New Roman"/>
                <a:cs typeface="Times New Roman"/>
              </a:rPr>
              <a:t> </a:t>
            </a:r>
            <a:r>
              <a:rPr sz="1400" dirty="0">
                <a:latin typeface="Times New Roman"/>
                <a:cs typeface="Times New Roman"/>
              </a:rPr>
              <a:t>comparable</a:t>
            </a:r>
            <a:r>
              <a:rPr sz="1400" spc="25" dirty="0">
                <a:latin typeface="Times New Roman"/>
                <a:cs typeface="Times New Roman"/>
              </a:rPr>
              <a:t> </a:t>
            </a:r>
            <a:r>
              <a:rPr sz="1400" dirty="0">
                <a:latin typeface="Times New Roman"/>
                <a:cs typeface="Times New Roman"/>
              </a:rPr>
              <a:t>with</a:t>
            </a:r>
            <a:r>
              <a:rPr sz="1400" spc="32" dirty="0">
                <a:latin typeface="Times New Roman"/>
                <a:cs typeface="Times New Roman"/>
              </a:rPr>
              <a:t> </a:t>
            </a:r>
            <a:r>
              <a:rPr sz="1400" spc="-13" dirty="0">
                <a:latin typeface="Times New Roman"/>
                <a:cs typeface="Times New Roman"/>
              </a:rPr>
              <a:t>other </a:t>
            </a:r>
            <a:r>
              <a:rPr sz="1400" dirty="0">
                <a:latin typeface="Times New Roman"/>
                <a:cs typeface="Times New Roman"/>
              </a:rPr>
              <a:t>International </a:t>
            </a:r>
            <a:r>
              <a:rPr sz="1400" spc="-13" dirty="0">
                <a:latin typeface="Times New Roman"/>
                <a:cs typeface="Times New Roman"/>
              </a:rPr>
              <a:t>Financial</a:t>
            </a:r>
            <a:r>
              <a:rPr sz="1400" spc="6" dirty="0">
                <a:latin typeface="Times New Roman"/>
                <a:cs typeface="Times New Roman"/>
              </a:rPr>
              <a:t> </a:t>
            </a:r>
            <a:r>
              <a:rPr sz="1400" spc="-13" dirty="0">
                <a:latin typeface="Times New Roman"/>
                <a:cs typeface="Times New Roman"/>
              </a:rPr>
              <a:t>Centres.</a:t>
            </a:r>
            <a:endParaRPr sz="1400" dirty="0">
              <a:latin typeface="Times New Roman"/>
              <a:cs typeface="Times New Roman"/>
            </a:endParaRPr>
          </a:p>
        </p:txBody>
      </p:sp>
      <p:sp>
        <p:nvSpPr>
          <p:cNvPr id="5" name="object 5"/>
          <p:cNvSpPr txBox="1"/>
          <p:nvPr/>
        </p:nvSpPr>
        <p:spPr>
          <a:xfrm>
            <a:off x="805586" y="2567692"/>
            <a:ext cx="5175336" cy="879345"/>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Eligibility</a:t>
            </a:r>
            <a:r>
              <a:rPr sz="2057" b="1" spc="-103" dirty="0">
                <a:solidFill>
                  <a:srgbClr val="EB8B00"/>
                </a:solidFill>
                <a:latin typeface="Times New Roman"/>
                <a:cs typeface="Times New Roman"/>
              </a:rPr>
              <a:t> </a:t>
            </a:r>
            <a:r>
              <a:rPr sz="2057" b="1" spc="-13" dirty="0">
                <a:solidFill>
                  <a:srgbClr val="EB8B00"/>
                </a:solidFill>
                <a:latin typeface="Times New Roman"/>
                <a:cs typeface="Times New Roman"/>
              </a:rPr>
              <a:t>Criteria</a:t>
            </a:r>
            <a:endParaRPr sz="2057" dirty="0">
              <a:latin typeface="Times New Roman"/>
              <a:cs typeface="Times New Roman"/>
            </a:endParaRPr>
          </a:p>
          <a:p>
            <a:pPr marL="16321" marR="6528">
              <a:spcBef>
                <a:spcPts val="906"/>
              </a:spcBef>
            </a:pPr>
            <a:r>
              <a:rPr sz="1400" dirty="0">
                <a:latin typeface="Times New Roman"/>
                <a:cs typeface="Times New Roman"/>
              </a:rPr>
              <a:t>Under</a:t>
            </a:r>
            <a:r>
              <a:rPr sz="1400" spc="290" dirty="0">
                <a:latin typeface="Times New Roman"/>
                <a:cs typeface="Times New Roman"/>
              </a:rPr>
              <a:t> </a:t>
            </a:r>
            <a:r>
              <a:rPr sz="1400" dirty="0">
                <a:latin typeface="Times New Roman"/>
                <a:cs typeface="Times New Roman"/>
              </a:rPr>
              <a:t>the</a:t>
            </a:r>
            <a:r>
              <a:rPr sz="1400" spc="302" dirty="0">
                <a:latin typeface="Times New Roman"/>
                <a:cs typeface="Times New Roman"/>
              </a:rPr>
              <a:t> </a:t>
            </a:r>
            <a:r>
              <a:rPr sz="1400" b="1" dirty="0">
                <a:solidFill>
                  <a:srgbClr val="F58633"/>
                </a:solidFill>
                <a:latin typeface="Times New Roman"/>
                <a:cs typeface="Times New Roman"/>
              </a:rPr>
              <a:t>Fintech</a:t>
            </a:r>
            <a:r>
              <a:rPr sz="1400" b="1" spc="309" dirty="0">
                <a:solidFill>
                  <a:srgbClr val="F58633"/>
                </a:solidFill>
                <a:latin typeface="Times New Roman"/>
                <a:cs typeface="Times New Roman"/>
              </a:rPr>
              <a:t> </a:t>
            </a:r>
            <a:r>
              <a:rPr sz="1400" dirty="0">
                <a:latin typeface="Times New Roman"/>
                <a:cs typeface="Times New Roman"/>
              </a:rPr>
              <a:t>segment,</a:t>
            </a:r>
            <a:r>
              <a:rPr sz="1400" spc="294" dirty="0">
                <a:latin typeface="Times New Roman"/>
                <a:cs typeface="Times New Roman"/>
              </a:rPr>
              <a:t> </a:t>
            </a:r>
            <a:r>
              <a:rPr sz="1400" dirty="0">
                <a:latin typeface="Times New Roman"/>
                <a:cs typeface="Times New Roman"/>
              </a:rPr>
              <a:t>the</a:t>
            </a:r>
            <a:r>
              <a:rPr sz="1400" spc="290" dirty="0">
                <a:latin typeface="Times New Roman"/>
                <a:cs typeface="Times New Roman"/>
              </a:rPr>
              <a:t> </a:t>
            </a:r>
            <a:r>
              <a:rPr sz="1400" dirty="0">
                <a:latin typeface="Times New Roman"/>
                <a:cs typeface="Times New Roman"/>
              </a:rPr>
              <a:t>applicant</a:t>
            </a:r>
            <a:r>
              <a:rPr sz="1400" spc="294" dirty="0">
                <a:latin typeface="Times New Roman"/>
                <a:cs typeface="Times New Roman"/>
              </a:rPr>
              <a:t> </a:t>
            </a:r>
            <a:r>
              <a:rPr sz="1400" dirty="0">
                <a:latin typeface="Times New Roman"/>
                <a:cs typeface="Times New Roman"/>
              </a:rPr>
              <a:t>needs</a:t>
            </a:r>
            <a:r>
              <a:rPr sz="1400" spc="294" dirty="0">
                <a:latin typeface="Times New Roman"/>
                <a:cs typeface="Times New Roman"/>
              </a:rPr>
              <a:t> </a:t>
            </a:r>
            <a:r>
              <a:rPr sz="1400" spc="-32" dirty="0">
                <a:latin typeface="Times New Roman"/>
                <a:cs typeface="Times New Roman"/>
              </a:rPr>
              <a:t>to </a:t>
            </a:r>
            <a:r>
              <a:rPr sz="1400" spc="-25" dirty="0">
                <a:latin typeface="Times New Roman"/>
                <a:cs typeface="Times New Roman"/>
              </a:rPr>
              <a:t>clear</a:t>
            </a:r>
            <a:r>
              <a:rPr sz="1400" spc="-19" dirty="0">
                <a:latin typeface="Times New Roman"/>
                <a:cs typeface="Times New Roman"/>
              </a:rPr>
              <a:t> </a:t>
            </a:r>
            <a:r>
              <a:rPr sz="1400" dirty="0">
                <a:latin typeface="Times New Roman"/>
                <a:cs typeface="Times New Roman"/>
              </a:rPr>
              <a:t>the</a:t>
            </a:r>
            <a:r>
              <a:rPr sz="1400" spc="-13" dirty="0">
                <a:latin typeface="Times New Roman"/>
                <a:cs typeface="Times New Roman"/>
              </a:rPr>
              <a:t> </a:t>
            </a:r>
            <a:r>
              <a:rPr sz="1400" spc="-25" dirty="0">
                <a:latin typeface="Times New Roman"/>
                <a:cs typeface="Times New Roman"/>
              </a:rPr>
              <a:t>following</a:t>
            </a:r>
            <a:r>
              <a:rPr sz="1400" spc="-19" dirty="0">
                <a:latin typeface="Times New Roman"/>
                <a:cs typeface="Times New Roman"/>
              </a:rPr>
              <a:t> </a:t>
            </a:r>
            <a:r>
              <a:rPr sz="1400" spc="-13" dirty="0">
                <a:latin typeface="Times New Roman"/>
                <a:cs typeface="Times New Roman"/>
              </a:rPr>
              <a:t>eligibility criteria</a:t>
            </a:r>
            <a:endParaRPr sz="1400" dirty="0">
              <a:latin typeface="Times New Roman"/>
              <a:cs typeface="Times New Roman"/>
            </a:endParaRPr>
          </a:p>
        </p:txBody>
      </p:sp>
      <p:sp>
        <p:nvSpPr>
          <p:cNvPr id="10" name="object 10"/>
          <p:cNvSpPr txBox="1"/>
          <p:nvPr/>
        </p:nvSpPr>
        <p:spPr>
          <a:xfrm>
            <a:off x="736324" y="3855672"/>
            <a:ext cx="5039325" cy="2158542"/>
          </a:xfrm>
          <a:prstGeom prst="rect">
            <a:avLst/>
          </a:prstGeom>
        </p:spPr>
        <p:txBody>
          <a:bodyPr vert="horz" wrap="square" lIns="0" tIns="16321" rIns="0" bIns="0" rtlCol="0">
            <a:spAutoFit/>
          </a:bodyPr>
          <a:lstStyle/>
          <a:p>
            <a:pPr marL="302071" marR="6528" indent="-285750" algn="just">
              <a:lnSpc>
                <a:spcPct val="125000"/>
              </a:lnSpc>
              <a:spcBef>
                <a:spcPts val="129"/>
              </a:spcBef>
              <a:buFont typeface="Arial" panose="020B0604020202020204" pitchFamily="34" charset="0"/>
              <a:buChar char="•"/>
            </a:pPr>
            <a:r>
              <a:rPr sz="1400" dirty="0">
                <a:latin typeface="Times New Roman"/>
                <a:cs typeface="Times New Roman"/>
              </a:rPr>
              <a:t>Foreign</a:t>
            </a:r>
            <a:r>
              <a:rPr sz="1400" spc="353" dirty="0">
                <a:latin typeface="Times New Roman"/>
                <a:cs typeface="Times New Roman"/>
              </a:rPr>
              <a:t> </a:t>
            </a:r>
            <a:r>
              <a:rPr sz="1400" dirty="0">
                <a:latin typeface="Times New Roman"/>
                <a:cs typeface="Times New Roman"/>
              </a:rPr>
              <a:t>applicant:</a:t>
            </a:r>
            <a:r>
              <a:rPr sz="1400" spc="353" dirty="0">
                <a:latin typeface="Times New Roman"/>
                <a:cs typeface="Times New Roman"/>
              </a:rPr>
              <a:t> </a:t>
            </a:r>
            <a:r>
              <a:rPr sz="1400" dirty="0">
                <a:latin typeface="Times New Roman"/>
                <a:cs typeface="Times New Roman"/>
              </a:rPr>
              <a:t>Entities</a:t>
            </a:r>
            <a:r>
              <a:rPr sz="1400" spc="353" dirty="0">
                <a:latin typeface="Times New Roman"/>
                <a:cs typeface="Times New Roman"/>
              </a:rPr>
              <a:t> </a:t>
            </a:r>
            <a:r>
              <a:rPr sz="1400" dirty="0">
                <a:latin typeface="Times New Roman"/>
                <a:cs typeface="Times New Roman"/>
              </a:rPr>
              <a:t>belonging</a:t>
            </a:r>
            <a:r>
              <a:rPr sz="1400" spc="353" dirty="0">
                <a:latin typeface="Times New Roman"/>
                <a:cs typeface="Times New Roman"/>
              </a:rPr>
              <a:t> </a:t>
            </a:r>
            <a:r>
              <a:rPr sz="1400" dirty="0">
                <a:latin typeface="Times New Roman"/>
                <a:cs typeface="Times New Roman"/>
              </a:rPr>
              <a:t>to</a:t>
            </a:r>
            <a:r>
              <a:rPr sz="1400" spc="359" dirty="0">
                <a:latin typeface="Times New Roman"/>
                <a:cs typeface="Times New Roman"/>
              </a:rPr>
              <a:t> </a:t>
            </a:r>
            <a:r>
              <a:rPr sz="1400" spc="-71" dirty="0">
                <a:latin typeface="Times New Roman"/>
                <a:cs typeface="Times New Roman"/>
              </a:rPr>
              <a:t>FATF</a:t>
            </a:r>
            <a:r>
              <a:rPr sz="1400" dirty="0">
                <a:latin typeface="Times New Roman"/>
                <a:cs typeface="Times New Roman"/>
              </a:rPr>
              <a:t> compliant</a:t>
            </a:r>
            <a:r>
              <a:rPr sz="1400" spc="444" dirty="0">
                <a:latin typeface="Times New Roman"/>
                <a:cs typeface="Times New Roman"/>
              </a:rPr>
              <a:t>  </a:t>
            </a:r>
            <a:r>
              <a:rPr sz="1400" dirty="0">
                <a:latin typeface="Times New Roman"/>
                <a:cs typeface="Times New Roman"/>
              </a:rPr>
              <a:t>jurisdictions</a:t>
            </a:r>
            <a:r>
              <a:rPr sz="1400" spc="450" dirty="0">
                <a:latin typeface="Times New Roman"/>
                <a:cs typeface="Times New Roman"/>
              </a:rPr>
              <a:t>  </a:t>
            </a:r>
            <a:r>
              <a:rPr sz="1400" dirty="0">
                <a:latin typeface="Times New Roman"/>
                <a:cs typeface="Times New Roman"/>
              </a:rPr>
              <a:t>are</a:t>
            </a:r>
            <a:r>
              <a:rPr sz="1400" spc="450" dirty="0">
                <a:latin typeface="Times New Roman"/>
                <a:cs typeface="Times New Roman"/>
              </a:rPr>
              <a:t>  </a:t>
            </a:r>
            <a:r>
              <a:rPr sz="1400" dirty="0">
                <a:latin typeface="Times New Roman"/>
                <a:cs typeface="Times New Roman"/>
              </a:rPr>
              <a:t>permitted</a:t>
            </a:r>
            <a:r>
              <a:rPr sz="1400" spc="450" dirty="0">
                <a:latin typeface="Times New Roman"/>
                <a:cs typeface="Times New Roman"/>
              </a:rPr>
              <a:t>  </a:t>
            </a:r>
            <a:r>
              <a:rPr sz="1400" spc="-32" dirty="0">
                <a:latin typeface="Times New Roman"/>
                <a:cs typeface="Times New Roman"/>
              </a:rPr>
              <a:t>to </a:t>
            </a:r>
            <a:r>
              <a:rPr sz="1400" spc="-13" dirty="0">
                <a:latin typeface="Times New Roman"/>
                <a:cs typeface="Times New Roman"/>
              </a:rPr>
              <a:t>commence</a:t>
            </a:r>
            <a:r>
              <a:rPr sz="1400" spc="-19" dirty="0">
                <a:latin typeface="Times New Roman"/>
                <a:cs typeface="Times New Roman"/>
              </a:rPr>
              <a:t> </a:t>
            </a:r>
            <a:r>
              <a:rPr sz="1400" dirty="0">
                <a:latin typeface="Times New Roman"/>
                <a:cs typeface="Times New Roman"/>
              </a:rPr>
              <a:t>operations</a:t>
            </a:r>
            <a:r>
              <a:rPr sz="1400" spc="-19" dirty="0">
                <a:latin typeface="Times New Roman"/>
                <a:cs typeface="Times New Roman"/>
              </a:rPr>
              <a:t> </a:t>
            </a:r>
            <a:r>
              <a:rPr sz="1400" dirty="0">
                <a:latin typeface="Times New Roman"/>
                <a:cs typeface="Times New Roman"/>
              </a:rPr>
              <a:t>within</a:t>
            </a:r>
            <a:r>
              <a:rPr sz="1400" spc="-13" dirty="0">
                <a:latin typeface="Times New Roman"/>
                <a:cs typeface="Times New Roman"/>
              </a:rPr>
              <a:t> </a:t>
            </a:r>
            <a:r>
              <a:rPr sz="1400" spc="-96" dirty="0">
                <a:latin typeface="Times New Roman"/>
                <a:cs typeface="Times New Roman"/>
              </a:rPr>
              <a:t>GIFT</a:t>
            </a:r>
            <a:r>
              <a:rPr sz="1400" spc="-19" dirty="0">
                <a:latin typeface="Times New Roman"/>
                <a:cs typeface="Times New Roman"/>
              </a:rPr>
              <a:t> </a:t>
            </a:r>
            <a:r>
              <a:rPr sz="1400" spc="-25" dirty="0">
                <a:latin typeface="Times New Roman"/>
                <a:cs typeface="Times New Roman"/>
              </a:rPr>
              <a:t>City</a:t>
            </a:r>
            <a:r>
              <a:rPr lang="en-IN" sz="1400" spc="-25" dirty="0">
                <a:latin typeface="Times New Roman"/>
                <a:cs typeface="Times New Roman"/>
              </a:rPr>
              <a:t>.</a:t>
            </a:r>
          </a:p>
          <a:p>
            <a:pPr marL="302071" marR="6528" indent="-285750" algn="just">
              <a:lnSpc>
                <a:spcPct val="125000"/>
              </a:lnSpc>
              <a:spcBef>
                <a:spcPts val="129"/>
              </a:spcBef>
              <a:buFont typeface="Arial" panose="020B0604020202020204" pitchFamily="34" charset="0"/>
              <a:buChar char="•"/>
            </a:pPr>
            <a:r>
              <a:rPr lang="en-US" sz="1400" dirty="0">
                <a:latin typeface="Times New Roman"/>
                <a:cs typeface="Times New Roman"/>
              </a:rPr>
              <a:t>Indian</a:t>
            </a:r>
            <a:r>
              <a:rPr lang="en-US" sz="1400" spc="115" dirty="0">
                <a:latin typeface="Times New Roman"/>
                <a:cs typeface="Times New Roman"/>
              </a:rPr>
              <a:t> </a:t>
            </a:r>
            <a:r>
              <a:rPr lang="en-US" sz="1400" dirty="0">
                <a:latin typeface="Times New Roman"/>
                <a:cs typeface="Times New Roman"/>
              </a:rPr>
              <a:t>applicant:</a:t>
            </a:r>
            <a:r>
              <a:rPr lang="en-US" sz="1400" spc="123" dirty="0">
                <a:latin typeface="Times New Roman"/>
                <a:cs typeface="Times New Roman"/>
              </a:rPr>
              <a:t> </a:t>
            </a:r>
            <a:r>
              <a:rPr lang="en-US" sz="1400" dirty="0">
                <a:latin typeface="Times New Roman"/>
                <a:cs typeface="Times New Roman"/>
              </a:rPr>
              <a:t>An</a:t>
            </a:r>
            <a:r>
              <a:rPr lang="en-US" sz="1400" spc="115" dirty="0">
                <a:latin typeface="Times New Roman"/>
                <a:cs typeface="Times New Roman"/>
              </a:rPr>
              <a:t> </a:t>
            </a:r>
            <a:r>
              <a:rPr lang="en-US" sz="1400" dirty="0">
                <a:latin typeface="Times New Roman"/>
                <a:cs typeface="Times New Roman"/>
              </a:rPr>
              <a:t>entity</a:t>
            </a:r>
            <a:r>
              <a:rPr lang="en-US" sz="1400" spc="123" dirty="0">
                <a:latin typeface="Times New Roman"/>
                <a:cs typeface="Times New Roman"/>
              </a:rPr>
              <a:t> </a:t>
            </a:r>
            <a:r>
              <a:rPr lang="en-US" sz="1400" dirty="0">
                <a:latin typeface="Times New Roman"/>
                <a:cs typeface="Times New Roman"/>
              </a:rPr>
              <a:t>registered</a:t>
            </a:r>
            <a:r>
              <a:rPr lang="en-US" sz="1400" spc="115" dirty="0">
                <a:latin typeface="Times New Roman"/>
                <a:cs typeface="Times New Roman"/>
              </a:rPr>
              <a:t> </a:t>
            </a:r>
            <a:r>
              <a:rPr lang="en-US" sz="1400" dirty="0">
                <a:latin typeface="Times New Roman"/>
                <a:cs typeface="Times New Roman"/>
              </a:rPr>
              <a:t>with</a:t>
            </a:r>
            <a:r>
              <a:rPr lang="en-US" sz="1400" spc="123" dirty="0">
                <a:latin typeface="Times New Roman"/>
                <a:cs typeface="Times New Roman"/>
              </a:rPr>
              <a:t> </a:t>
            </a:r>
            <a:r>
              <a:rPr lang="en-US" sz="1400" spc="-38" dirty="0">
                <a:latin typeface="Times New Roman"/>
                <a:cs typeface="Times New Roman"/>
              </a:rPr>
              <a:t>DPIIT</a:t>
            </a:r>
            <a:r>
              <a:rPr lang="en-US" sz="1400" spc="115" dirty="0">
                <a:latin typeface="Times New Roman"/>
                <a:cs typeface="Times New Roman"/>
              </a:rPr>
              <a:t> </a:t>
            </a:r>
            <a:r>
              <a:rPr lang="en-US" sz="1400" spc="-32" dirty="0">
                <a:latin typeface="Times New Roman"/>
                <a:cs typeface="Times New Roman"/>
              </a:rPr>
              <a:t>as </a:t>
            </a:r>
            <a:r>
              <a:rPr lang="en-US" sz="1400" dirty="0">
                <a:latin typeface="Times New Roman"/>
                <a:cs typeface="Times New Roman"/>
              </a:rPr>
              <a:t>start-up</a:t>
            </a:r>
            <a:r>
              <a:rPr lang="en-US" sz="1400" spc="309" dirty="0">
                <a:latin typeface="Times New Roman"/>
                <a:cs typeface="Times New Roman"/>
              </a:rPr>
              <a:t> </a:t>
            </a:r>
            <a:r>
              <a:rPr lang="en-US" sz="1400" dirty="0">
                <a:latin typeface="Times New Roman"/>
                <a:cs typeface="Times New Roman"/>
              </a:rPr>
              <a:t>related</a:t>
            </a:r>
            <a:r>
              <a:rPr lang="en-US" sz="1400" spc="315" dirty="0">
                <a:latin typeface="Times New Roman"/>
                <a:cs typeface="Times New Roman"/>
              </a:rPr>
              <a:t> </a:t>
            </a:r>
            <a:r>
              <a:rPr lang="en-US" sz="1400" dirty="0">
                <a:latin typeface="Times New Roman"/>
                <a:cs typeface="Times New Roman"/>
              </a:rPr>
              <a:t>to</a:t>
            </a:r>
            <a:r>
              <a:rPr lang="en-US" sz="1400" spc="315" dirty="0">
                <a:latin typeface="Times New Roman"/>
                <a:cs typeface="Times New Roman"/>
              </a:rPr>
              <a:t> </a:t>
            </a:r>
            <a:r>
              <a:rPr lang="en-US" sz="1400" dirty="0">
                <a:latin typeface="Times New Roman"/>
                <a:cs typeface="Times New Roman"/>
              </a:rPr>
              <a:t>FinTech;</a:t>
            </a:r>
            <a:r>
              <a:rPr lang="en-US" sz="1400" spc="315" dirty="0">
                <a:latin typeface="Times New Roman"/>
                <a:cs typeface="Times New Roman"/>
              </a:rPr>
              <a:t> </a:t>
            </a:r>
            <a:r>
              <a:rPr lang="en-US" sz="1400" dirty="0">
                <a:latin typeface="Times New Roman"/>
                <a:cs typeface="Times New Roman"/>
              </a:rPr>
              <a:t>or</a:t>
            </a:r>
            <a:r>
              <a:rPr lang="en-US" sz="1400" spc="315" dirty="0">
                <a:latin typeface="Times New Roman"/>
                <a:cs typeface="Times New Roman"/>
              </a:rPr>
              <a:t> </a:t>
            </a:r>
            <a:r>
              <a:rPr lang="en-US" sz="1400" dirty="0">
                <a:latin typeface="Times New Roman"/>
                <a:cs typeface="Times New Roman"/>
              </a:rPr>
              <a:t>a</a:t>
            </a:r>
            <a:r>
              <a:rPr lang="en-US" sz="1400" spc="315" dirty="0">
                <a:latin typeface="Times New Roman"/>
                <a:cs typeface="Times New Roman"/>
              </a:rPr>
              <a:t> </a:t>
            </a:r>
            <a:r>
              <a:rPr lang="en-US" sz="1400" dirty="0">
                <a:latin typeface="Times New Roman"/>
                <a:cs typeface="Times New Roman"/>
              </a:rPr>
              <a:t>company</a:t>
            </a:r>
            <a:r>
              <a:rPr lang="en-US" sz="1400" spc="315" dirty="0">
                <a:latin typeface="Times New Roman"/>
                <a:cs typeface="Times New Roman"/>
              </a:rPr>
              <a:t> </a:t>
            </a:r>
            <a:r>
              <a:rPr lang="en-US" sz="1400" dirty="0">
                <a:latin typeface="Times New Roman"/>
                <a:cs typeface="Times New Roman"/>
              </a:rPr>
              <a:t>or</a:t>
            </a:r>
            <a:r>
              <a:rPr lang="en-US" sz="1400" spc="315" dirty="0">
                <a:latin typeface="Times New Roman"/>
                <a:cs typeface="Times New Roman"/>
              </a:rPr>
              <a:t> </a:t>
            </a:r>
            <a:r>
              <a:rPr lang="en-US" sz="1400" spc="-64" dirty="0">
                <a:latin typeface="Times New Roman"/>
                <a:cs typeface="Times New Roman"/>
              </a:rPr>
              <a:t>LLP</a:t>
            </a:r>
            <a:r>
              <a:rPr lang="en-US" sz="1400" dirty="0">
                <a:latin typeface="Times New Roman"/>
                <a:cs typeface="Times New Roman"/>
              </a:rPr>
              <a:t> incorporated</a:t>
            </a:r>
            <a:r>
              <a:rPr lang="en-US" sz="1400" spc="-83" dirty="0">
                <a:latin typeface="Times New Roman"/>
                <a:cs typeface="Times New Roman"/>
              </a:rPr>
              <a:t> </a:t>
            </a:r>
            <a:r>
              <a:rPr lang="en-US" sz="1400" dirty="0">
                <a:latin typeface="Times New Roman"/>
                <a:cs typeface="Times New Roman"/>
              </a:rPr>
              <a:t>in</a:t>
            </a:r>
            <a:r>
              <a:rPr lang="en-US" sz="1400" spc="-52" dirty="0">
                <a:latin typeface="Times New Roman"/>
                <a:cs typeface="Times New Roman"/>
              </a:rPr>
              <a:t> </a:t>
            </a:r>
            <a:r>
              <a:rPr lang="en-US" sz="1400" spc="-13" dirty="0">
                <a:latin typeface="Times New Roman"/>
                <a:cs typeface="Times New Roman"/>
              </a:rPr>
              <a:t>India;</a:t>
            </a:r>
            <a:r>
              <a:rPr lang="en-US" sz="1400" spc="-6" dirty="0">
                <a:latin typeface="Times New Roman"/>
                <a:cs typeface="Times New Roman"/>
              </a:rPr>
              <a:t> </a:t>
            </a:r>
            <a:r>
              <a:rPr lang="en-US" sz="1400" dirty="0">
                <a:latin typeface="Times New Roman"/>
                <a:cs typeface="Times New Roman"/>
              </a:rPr>
              <a:t>or</a:t>
            </a:r>
            <a:r>
              <a:rPr lang="en-US" sz="1400" spc="-13" dirty="0">
                <a:latin typeface="Times New Roman"/>
                <a:cs typeface="Times New Roman"/>
              </a:rPr>
              <a:t> </a:t>
            </a:r>
            <a:r>
              <a:rPr lang="en-US" sz="1400" dirty="0">
                <a:latin typeface="Times New Roman"/>
                <a:cs typeface="Times New Roman"/>
              </a:rPr>
              <a:t>a</a:t>
            </a:r>
            <a:r>
              <a:rPr lang="en-US" sz="1400" spc="-6" dirty="0">
                <a:latin typeface="Times New Roman"/>
                <a:cs typeface="Times New Roman"/>
              </a:rPr>
              <a:t> </a:t>
            </a:r>
            <a:r>
              <a:rPr lang="en-US" sz="1400" dirty="0">
                <a:latin typeface="Times New Roman"/>
                <a:cs typeface="Times New Roman"/>
              </a:rPr>
              <a:t>branch</a:t>
            </a:r>
            <a:r>
              <a:rPr lang="en-US" sz="1400" spc="-13" dirty="0">
                <a:latin typeface="Times New Roman"/>
                <a:cs typeface="Times New Roman"/>
              </a:rPr>
              <a:t> </a:t>
            </a:r>
            <a:r>
              <a:rPr lang="en-US" sz="1400" spc="-58" dirty="0">
                <a:latin typeface="Times New Roman"/>
                <a:cs typeface="Times New Roman"/>
              </a:rPr>
              <a:t>of</a:t>
            </a:r>
            <a:r>
              <a:rPr lang="en-US" sz="1400" spc="-6" dirty="0">
                <a:latin typeface="Times New Roman"/>
                <a:cs typeface="Times New Roman"/>
              </a:rPr>
              <a:t> </a:t>
            </a:r>
            <a:r>
              <a:rPr lang="en-US" sz="1400" dirty="0">
                <a:latin typeface="Times New Roman"/>
                <a:cs typeface="Times New Roman"/>
              </a:rPr>
              <a:t>Company/</a:t>
            </a:r>
            <a:r>
              <a:rPr lang="en-US" sz="1400" spc="-13" dirty="0">
                <a:latin typeface="Times New Roman"/>
                <a:cs typeface="Times New Roman"/>
              </a:rPr>
              <a:t> </a:t>
            </a:r>
            <a:r>
              <a:rPr lang="en-US" sz="1400" spc="-180" dirty="0">
                <a:latin typeface="Times New Roman"/>
                <a:cs typeface="Times New Roman"/>
              </a:rPr>
              <a:t>LLP</a:t>
            </a:r>
            <a:r>
              <a:rPr lang="en-US" sz="1400" spc="103" dirty="0">
                <a:latin typeface="Times New Roman"/>
                <a:cs typeface="Times New Roman"/>
              </a:rPr>
              <a:t> </a:t>
            </a:r>
            <a:r>
              <a:rPr lang="en-US" sz="1400" spc="-32" dirty="0">
                <a:latin typeface="Times New Roman"/>
                <a:cs typeface="Times New Roman"/>
              </a:rPr>
              <a:t>in </a:t>
            </a:r>
            <a:r>
              <a:rPr lang="en-US" sz="1400" spc="-83" dirty="0">
                <a:latin typeface="Times New Roman"/>
                <a:cs typeface="Times New Roman"/>
              </a:rPr>
              <a:t>GIFT</a:t>
            </a:r>
            <a:r>
              <a:rPr lang="en-US" sz="1400" spc="38" dirty="0">
                <a:latin typeface="Times New Roman"/>
                <a:cs typeface="Times New Roman"/>
              </a:rPr>
              <a:t> </a:t>
            </a:r>
            <a:r>
              <a:rPr lang="en-US" sz="1400" spc="-77" dirty="0">
                <a:latin typeface="Times New Roman"/>
                <a:cs typeface="Times New Roman"/>
              </a:rPr>
              <a:t>IFSC;</a:t>
            </a:r>
            <a:r>
              <a:rPr lang="en-US" sz="1400" spc="45" dirty="0">
                <a:latin typeface="Times New Roman"/>
                <a:cs typeface="Times New Roman"/>
              </a:rPr>
              <a:t> </a:t>
            </a:r>
            <a:r>
              <a:rPr lang="en-US" sz="1400" dirty="0">
                <a:latin typeface="Times New Roman"/>
                <a:cs typeface="Times New Roman"/>
              </a:rPr>
              <a:t>or</a:t>
            </a:r>
            <a:r>
              <a:rPr lang="en-US" sz="1400" spc="38" dirty="0">
                <a:latin typeface="Times New Roman"/>
                <a:cs typeface="Times New Roman"/>
              </a:rPr>
              <a:t> </a:t>
            </a:r>
            <a:r>
              <a:rPr lang="en-US" sz="1400" dirty="0">
                <a:latin typeface="Times New Roman"/>
                <a:cs typeface="Times New Roman"/>
              </a:rPr>
              <a:t>an</a:t>
            </a:r>
            <a:r>
              <a:rPr lang="en-US" sz="1400" spc="45" dirty="0">
                <a:latin typeface="Times New Roman"/>
                <a:cs typeface="Times New Roman"/>
              </a:rPr>
              <a:t> </a:t>
            </a:r>
            <a:r>
              <a:rPr lang="en-US" sz="1400" dirty="0">
                <a:latin typeface="Times New Roman"/>
                <a:cs typeface="Times New Roman"/>
              </a:rPr>
              <a:t>entity</a:t>
            </a:r>
            <a:r>
              <a:rPr lang="en-US" sz="1400" spc="38" dirty="0">
                <a:latin typeface="Times New Roman"/>
                <a:cs typeface="Times New Roman"/>
              </a:rPr>
              <a:t> </a:t>
            </a:r>
            <a:r>
              <a:rPr lang="en-US" sz="1400" dirty="0">
                <a:latin typeface="Times New Roman"/>
                <a:cs typeface="Times New Roman"/>
              </a:rPr>
              <a:t>working</a:t>
            </a:r>
            <a:r>
              <a:rPr lang="en-US" sz="1400" spc="45" dirty="0">
                <a:latin typeface="Times New Roman"/>
                <a:cs typeface="Times New Roman"/>
              </a:rPr>
              <a:t> </a:t>
            </a:r>
            <a:r>
              <a:rPr lang="en-US" sz="1400" dirty="0">
                <a:latin typeface="Times New Roman"/>
                <a:cs typeface="Times New Roman"/>
              </a:rPr>
              <a:t>directly</a:t>
            </a:r>
            <a:r>
              <a:rPr lang="en-US" sz="1400" spc="38" dirty="0">
                <a:latin typeface="Times New Roman"/>
                <a:cs typeface="Times New Roman"/>
              </a:rPr>
              <a:t> </a:t>
            </a:r>
            <a:r>
              <a:rPr lang="en-US" sz="1400" dirty="0">
                <a:latin typeface="Times New Roman"/>
                <a:cs typeface="Times New Roman"/>
              </a:rPr>
              <a:t>or</a:t>
            </a:r>
            <a:r>
              <a:rPr lang="en-US" sz="1400" spc="45" dirty="0">
                <a:latin typeface="Times New Roman"/>
                <a:cs typeface="Times New Roman"/>
              </a:rPr>
              <a:t> </a:t>
            </a:r>
            <a:r>
              <a:rPr lang="en-US" sz="1400" spc="-13" dirty="0">
                <a:latin typeface="Times New Roman"/>
                <a:cs typeface="Times New Roman"/>
              </a:rPr>
              <a:t>indirectly </a:t>
            </a:r>
            <a:r>
              <a:rPr lang="en-US" sz="1400" dirty="0">
                <a:latin typeface="Times New Roman"/>
                <a:cs typeface="Times New Roman"/>
              </a:rPr>
              <a:t>in</a:t>
            </a:r>
            <a:r>
              <a:rPr lang="en-US" sz="1400" spc="212" dirty="0">
                <a:latin typeface="Times New Roman"/>
                <a:cs typeface="Times New Roman"/>
              </a:rPr>
              <a:t> </a:t>
            </a:r>
            <a:r>
              <a:rPr lang="en-US" sz="1400" dirty="0">
                <a:latin typeface="Times New Roman"/>
                <a:cs typeface="Times New Roman"/>
              </a:rPr>
              <a:t>the</a:t>
            </a:r>
            <a:r>
              <a:rPr lang="en-US" sz="1400" spc="212" dirty="0">
                <a:latin typeface="Times New Roman"/>
                <a:cs typeface="Times New Roman"/>
              </a:rPr>
              <a:t> </a:t>
            </a:r>
            <a:r>
              <a:rPr lang="en-US" sz="1400" dirty="0">
                <a:latin typeface="Times New Roman"/>
                <a:cs typeface="Times New Roman"/>
              </a:rPr>
              <a:t>ecosystem</a:t>
            </a:r>
            <a:r>
              <a:rPr lang="en-US" sz="1400" spc="212" dirty="0">
                <a:latin typeface="Times New Roman"/>
                <a:cs typeface="Times New Roman"/>
              </a:rPr>
              <a:t> </a:t>
            </a:r>
            <a:r>
              <a:rPr lang="en-US" sz="1400" dirty="0">
                <a:latin typeface="Times New Roman"/>
                <a:cs typeface="Times New Roman"/>
              </a:rPr>
              <a:t>regulated</a:t>
            </a:r>
            <a:r>
              <a:rPr lang="en-US" sz="1400" spc="212" dirty="0">
                <a:latin typeface="Times New Roman"/>
                <a:cs typeface="Times New Roman"/>
              </a:rPr>
              <a:t> </a:t>
            </a:r>
            <a:r>
              <a:rPr lang="en-US" sz="1400" dirty="0">
                <a:latin typeface="Times New Roman"/>
                <a:cs typeface="Times New Roman"/>
              </a:rPr>
              <a:t>by</a:t>
            </a:r>
            <a:r>
              <a:rPr lang="en-US" sz="1400" spc="212" dirty="0">
                <a:latin typeface="Times New Roman"/>
                <a:cs typeface="Times New Roman"/>
              </a:rPr>
              <a:t> </a:t>
            </a:r>
            <a:r>
              <a:rPr lang="en-US" sz="1400" dirty="0">
                <a:latin typeface="Times New Roman"/>
                <a:cs typeface="Times New Roman"/>
              </a:rPr>
              <a:t>RBI</a:t>
            </a:r>
            <a:r>
              <a:rPr lang="en-US" sz="1400" spc="212" dirty="0">
                <a:latin typeface="Times New Roman"/>
                <a:cs typeface="Times New Roman"/>
              </a:rPr>
              <a:t> </a:t>
            </a:r>
            <a:r>
              <a:rPr lang="en-US" sz="1400" spc="96" dirty="0">
                <a:latin typeface="Times New Roman"/>
                <a:cs typeface="Times New Roman"/>
              </a:rPr>
              <a:t>/</a:t>
            </a:r>
            <a:r>
              <a:rPr lang="en-US" sz="1400" spc="212" dirty="0">
                <a:latin typeface="Times New Roman"/>
                <a:cs typeface="Times New Roman"/>
              </a:rPr>
              <a:t> </a:t>
            </a:r>
            <a:r>
              <a:rPr lang="en-US" sz="1400" dirty="0">
                <a:latin typeface="Times New Roman"/>
                <a:cs typeface="Times New Roman"/>
              </a:rPr>
              <a:t>SEBI/</a:t>
            </a:r>
            <a:r>
              <a:rPr lang="en-US" sz="1400" spc="212" dirty="0">
                <a:latin typeface="Times New Roman"/>
                <a:cs typeface="Times New Roman"/>
              </a:rPr>
              <a:t> </a:t>
            </a:r>
            <a:r>
              <a:rPr lang="en-US" sz="1400" spc="-38" dirty="0">
                <a:latin typeface="Times New Roman"/>
                <a:cs typeface="Times New Roman"/>
              </a:rPr>
              <a:t>IRDAI/ </a:t>
            </a:r>
            <a:r>
              <a:rPr lang="en-US" sz="1400" spc="-129" dirty="0">
                <a:latin typeface="Times New Roman"/>
                <a:cs typeface="Times New Roman"/>
              </a:rPr>
              <a:t>PFRDA</a:t>
            </a:r>
            <a:r>
              <a:rPr lang="en-US" sz="1400" spc="-32" dirty="0">
                <a:latin typeface="Times New Roman"/>
                <a:cs typeface="Times New Roman"/>
              </a:rPr>
              <a:t> </a:t>
            </a:r>
            <a:r>
              <a:rPr lang="en-US" sz="1400" spc="-13" dirty="0">
                <a:latin typeface="Times New Roman"/>
                <a:cs typeface="Times New Roman"/>
              </a:rPr>
              <a:t>is</a:t>
            </a:r>
            <a:r>
              <a:rPr lang="en-US" sz="1400" spc="-25" dirty="0">
                <a:latin typeface="Times New Roman"/>
                <a:cs typeface="Times New Roman"/>
              </a:rPr>
              <a:t> </a:t>
            </a:r>
            <a:r>
              <a:rPr lang="en-US" sz="1400" dirty="0">
                <a:latin typeface="Times New Roman"/>
                <a:cs typeface="Times New Roman"/>
              </a:rPr>
              <a:t>permitted</a:t>
            </a:r>
            <a:r>
              <a:rPr lang="en-US" sz="1400" spc="-32" dirty="0">
                <a:latin typeface="Times New Roman"/>
                <a:cs typeface="Times New Roman"/>
              </a:rPr>
              <a:t> </a:t>
            </a:r>
            <a:r>
              <a:rPr lang="en-US" sz="1400" dirty="0">
                <a:latin typeface="Times New Roman"/>
                <a:cs typeface="Times New Roman"/>
              </a:rPr>
              <a:t>to</a:t>
            </a:r>
            <a:r>
              <a:rPr lang="en-US" sz="1400" spc="-25" dirty="0">
                <a:latin typeface="Times New Roman"/>
                <a:cs typeface="Times New Roman"/>
              </a:rPr>
              <a:t> </a:t>
            </a:r>
            <a:r>
              <a:rPr lang="en-US" sz="1400" dirty="0">
                <a:latin typeface="Times New Roman"/>
                <a:cs typeface="Times New Roman"/>
              </a:rPr>
              <a:t>set</a:t>
            </a:r>
            <a:r>
              <a:rPr lang="en-US" sz="1400" spc="-32" dirty="0">
                <a:latin typeface="Times New Roman"/>
                <a:cs typeface="Times New Roman"/>
              </a:rPr>
              <a:t> </a:t>
            </a:r>
            <a:r>
              <a:rPr lang="en-US" sz="1400" dirty="0">
                <a:latin typeface="Times New Roman"/>
                <a:cs typeface="Times New Roman"/>
              </a:rPr>
              <a:t>up</a:t>
            </a:r>
            <a:r>
              <a:rPr lang="en-US" sz="1400" spc="-25" dirty="0">
                <a:latin typeface="Times New Roman"/>
                <a:cs typeface="Times New Roman"/>
              </a:rPr>
              <a:t> </a:t>
            </a:r>
            <a:r>
              <a:rPr lang="en-US" sz="1400" spc="-13" dirty="0">
                <a:latin typeface="Times New Roman"/>
                <a:cs typeface="Times New Roman"/>
              </a:rPr>
              <a:t>base</a:t>
            </a:r>
            <a:r>
              <a:rPr lang="en-US" sz="1400" spc="-32" dirty="0">
                <a:latin typeface="Times New Roman"/>
                <a:cs typeface="Times New Roman"/>
              </a:rPr>
              <a:t> </a:t>
            </a:r>
            <a:r>
              <a:rPr lang="en-US" sz="1400" dirty="0">
                <a:latin typeface="Times New Roman"/>
                <a:cs typeface="Times New Roman"/>
              </a:rPr>
              <a:t>in</a:t>
            </a:r>
            <a:r>
              <a:rPr lang="en-US" sz="1400" spc="-25" dirty="0">
                <a:latin typeface="Times New Roman"/>
                <a:cs typeface="Times New Roman"/>
              </a:rPr>
              <a:t> </a:t>
            </a:r>
            <a:r>
              <a:rPr lang="en-US" sz="1400" spc="-96" dirty="0">
                <a:latin typeface="Times New Roman"/>
                <a:cs typeface="Times New Roman"/>
              </a:rPr>
              <a:t>GIFT</a:t>
            </a:r>
            <a:r>
              <a:rPr lang="en-US" sz="1400" spc="-32" dirty="0">
                <a:latin typeface="Times New Roman"/>
                <a:cs typeface="Times New Roman"/>
              </a:rPr>
              <a:t> </a:t>
            </a:r>
            <a:r>
              <a:rPr lang="en-US" sz="1400" spc="-25" dirty="0">
                <a:latin typeface="Times New Roman"/>
                <a:cs typeface="Times New Roman"/>
              </a:rPr>
              <a:t>City</a:t>
            </a:r>
            <a:endParaRPr lang="en-US" sz="1400" dirty="0">
              <a:latin typeface="Times New Roman"/>
              <a:cs typeface="Times New Roman"/>
            </a:endParaRPr>
          </a:p>
        </p:txBody>
      </p:sp>
      <p:sp>
        <p:nvSpPr>
          <p:cNvPr id="16" name="object 16"/>
          <p:cNvSpPr txBox="1"/>
          <p:nvPr/>
        </p:nvSpPr>
        <p:spPr>
          <a:xfrm>
            <a:off x="6807631" y="2567692"/>
            <a:ext cx="4183834" cy="776753"/>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Permissible activities</a:t>
            </a:r>
            <a:endParaRPr lang="en-IN" sz="2057" b="1" spc="-13" dirty="0">
              <a:solidFill>
                <a:srgbClr val="EB8B00"/>
              </a:solidFill>
              <a:latin typeface="Times New Roman"/>
              <a:cs typeface="Times New Roman"/>
            </a:endParaRPr>
          </a:p>
          <a:p>
            <a:pPr marL="16321">
              <a:spcBef>
                <a:spcPts val="129"/>
              </a:spcBef>
            </a:pPr>
            <a:r>
              <a:rPr lang="en-US" sz="1400" spc="-13" dirty="0">
                <a:solidFill>
                  <a:schemeClr val="accent4"/>
                </a:solidFill>
                <a:latin typeface="Times New Roman"/>
                <a:cs typeface="Times New Roman"/>
              </a:rPr>
              <a:t>Under the Fintech vertical, the IFSCA has permitted the following activities</a:t>
            </a:r>
          </a:p>
        </p:txBody>
      </p:sp>
      <p:sp>
        <p:nvSpPr>
          <p:cNvPr id="17" name="object 17"/>
          <p:cNvSpPr txBox="1"/>
          <p:nvPr/>
        </p:nvSpPr>
        <p:spPr>
          <a:xfrm>
            <a:off x="6523752" y="3876393"/>
            <a:ext cx="4906248" cy="1889237"/>
          </a:xfrm>
          <a:prstGeom prst="rect">
            <a:avLst/>
          </a:prstGeom>
        </p:spPr>
        <p:txBody>
          <a:bodyPr vert="horz" wrap="square" lIns="0" tIns="16321" rIns="0" bIns="0" rtlCol="0">
            <a:spAutoFit/>
          </a:bodyPr>
          <a:lstStyle/>
          <a:p>
            <a:pPr marL="302071" marR="6528" indent="-285750" algn="just">
              <a:lnSpc>
                <a:spcPct val="125000"/>
              </a:lnSpc>
              <a:spcBef>
                <a:spcPts val="129"/>
              </a:spcBef>
              <a:buFont typeface="Arial" panose="020B0604020202020204" pitchFamily="34" charset="0"/>
              <a:buChar char="•"/>
            </a:pPr>
            <a:r>
              <a:rPr sz="1400" dirty="0">
                <a:latin typeface="Times New Roman"/>
                <a:cs typeface="Times New Roman"/>
              </a:rPr>
              <a:t>FinTech</a:t>
            </a:r>
            <a:r>
              <a:rPr sz="1400" spc="250" dirty="0">
                <a:latin typeface="Times New Roman"/>
                <a:cs typeface="Times New Roman"/>
              </a:rPr>
              <a:t> </a:t>
            </a:r>
            <a:r>
              <a:rPr sz="1400" dirty="0">
                <a:latin typeface="Times New Roman"/>
                <a:cs typeface="Times New Roman"/>
              </a:rPr>
              <a:t>solutions</a:t>
            </a:r>
            <a:r>
              <a:rPr sz="1400" spc="250" dirty="0">
                <a:latin typeface="Times New Roman"/>
                <a:cs typeface="Times New Roman"/>
              </a:rPr>
              <a:t> </a:t>
            </a:r>
            <a:r>
              <a:rPr sz="1400" dirty="0">
                <a:latin typeface="Times New Roman"/>
                <a:cs typeface="Times New Roman"/>
              </a:rPr>
              <a:t>that</a:t>
            </a:r>
            <a:r>
              <a:rPr sz="1400" spc="250" dirty="0">
                <a:latin typeface="Times New Roman"/>
                <a:cs typeface="Times New Roman"/>
              </a:rPr>
              <a:t> </a:t>
            </a:r>
            <a:r>
              <a:rPr sz="1400" dirty="0">
                <a:latin typeface="Times New Roman"/>
                <a:cs typeface="Times New Roman"/>
              </a:rPr>
              <a:t>results</a:t>
            </a:r>
            <a:r>
              <a:rPr sz="1400" spc="257" dirty="0">
                <a:latin typeface="Times New Roman"/>
                <a:cs typeface="Times New Roman"/>
              </a:rPr>
              <a:t> </a:t>
            </a:r>
            <a:r>
              <a:rPr sz="1400" dirty="0">
                <a:latin typeface="Times New Roman"/>
                <a:cs typeface="Times New Roman"/>
              </a:rPr>
              <a:t>in</a:t>
            </a:r>
            <a:r>
              <a:rPr sz="1400" spc="250" dirty="0">
                <a:latin typeface="Times New Roman"/>
                <a:cs typeface="Times New Roman"/>
              </a:rPr>
              <a:t> </a:t>
            </a:r>
            <a:r>
              <a:rPr sz="1400" dirty="0">
                <a:latin typeface="Times New Roman"/>
                <a:cs typeface="Times New Roman"/>
              </a:rPr>
              <a:t>new</a:t>
            </a:r>
            <a:r>
              <a:rPr sz="1400" spc="250" dirty="0">
                <a:latin typeface="Times New Roman"/>
                <a:cs typeface="Times New Roman"/>
              </a:rPr>
              <a:t> </a:t>
            </a:r>
            <a:r>
              <a:rPr sz="1400" spc="-13" dirty="0">
                <a:latin typeface="Times New Roman"/>
                <a:cs typeface="Times New Roman"/>
              </a:rPr>
              <a:t>business </a:t>
            </a:r>
            <a:r>
              <a:rPr sz="1400" dirty="0">
                <a:latin typeface="Times New Roman"/>
                <a:cs typeface="Times New Roman"/>
              </a:rPr>
              <a:t>model,</a:t>
            </a:r>
            <a:r>
              <a:rPr sz="1400" spc="558" dirty="0">
                <a:latin typeface="Times New Roman"/>
                <a:cs typeface="Times New Roman"/>
              </a:rPr>
              <a:t> </a:t>
            </a:r>
            <a:r>
              <a:rPr sz="1400" dirty="0">
                <a:latin typeface="Times New Roman"/>
                <a:cs typeface="Times New Roman"/>
              </a:rPr>
              <a:t>applications,</a:t>
            </a:r>
            <a:r>
              <a:rPr sz="1400" spc="558" dirty="0">
                <a:latin typeface="Times New Roman"/>
                <a:cs typeface="Times New Roman"/>
              </a:rPr>
              <a:t> </a:t>
            </a:r>
            <a:r>
              <a:rPr sz="1400" dirty="0">
                <a:latin typeface="Times New Roman"/>
                <a:cs typeface="Times New Roman"/>
              </a:rPr>
              <a:t>process,</a:t>
            </a:r>
            <a:r>
              <a:rPr sz="1400" spc="553" dirty="0">
                <a:latin typeface="Times New Roman"/>
                <a:cs typeface="Times New Roman"/>
              </a:rPr>
              <a:t> </a:t>
            </a:r>
            <a:r>
              <a:rPr sz="1400" dirty="0">
                <a:latin typeface="Times New Roman"/>
                <a:cs typeface="Times New Roman"/>
              </a:rPr>
              <a:t>or</a:t>
            </a:r>
            <a:r>
              <a:rPr sz="1400" spc="558" dirty="0">
                <a:latin typeface="Times New Roman"/>
                <a:cs typeface="Times New Roman"/>
              </a:rPr>
              <a:t> </a:t>
            </a:r>
            <a:r>
              <a:rPr sz="1400" dirty="0">
                <a:latin typeface="Times New Roman"/>
                <a:cs typeface="Times New Roman"/>
              </a:rPr>
              <a:t>products</a:t>
            </a:r>
            <a:r>
              <a:rPr sz="1400" spc="558" dirty="0">
                <a:latin typeface="Times New Roman"/>
                <a:cs typeface="Times New Roman"/>
              </a:rPr>
              <a:t> </a:t>
            </a:r>
            <a:r>
              <a:rPr sz="1400" spc="-32" dirty="0">
                <a:latin typeface="Times New Roman"/>
                <a:cs typeface="Times New Roman"/>
              </a:rPr>
              <a:t>in </a:t>
            </a:r>
            <a:r>
              <a:rPr sz="1400" spc="-13" dirty="0">
                <a:latin typeface="Times New Roman"/>
                <a:cs typeface="Times New Roman"/>
              </a:rPr>
              <a:t>financial</a:t>
            </a:r>
            <a:r>
              <a:rPr sz="1400" spc="-45" dirty="0">
                <a:latin typeface="Times New Roman"/>
                <a:cs typeface="Times New Roman"/>
              </a:rPr>
              <a:t> </a:t>
            </a:r>
            <a:r>
              <a:rPr sz="1400" spc="-13" dirty="0">
                <a:latin typeface="Times New Roman"/>
                <a:cs typeface="Times New Roman"/>
              </a:rPr>
              <a:t>services</a:t>
            </a:r>
            <a:endParaRPr lang="en-IN" sz="1400" spc="-13" dirty="0">
              <a:latin typeface="Times New Roman"/>
              <a:cs typeface="Times New Roman"/>
            </a:endParaRPr>
          </a:p>
          <a:p>
            <a:pPr marL="302071" marR="6528" indent="-285750" algn="just">
              <a:lnSpc>
                <a:spcPct val="125000"/>
              </a:lnSpc>
              <a:spcBef>
                <a:spcPts val="129"/>
              </a:spcBef>
              <a:buFont typeface="Arial" panose="020B0604020202020204" pitchFamily="34" charset="0"/>
              <a:buChar char="•"/>
            </a:pPr>
            <a:r>
              <a:rPr lang="en-US" sz="1400" spc="-13" dirty="0">
                <a:latin typeface="Times New Roman"/>
                <a:cs typeface="Times New Roman"/>
              </a:rPr>
              <a:t>TechFin</a:t>
            </a:r>
            <a:r>
              <a:rPr lang="en-US" sz="1400" spc="45" dirty="0">
                <a:latin typeface="Times New Roman"/>
                <a:cs typeface="Times New Roman"/>
              </a:rPr>
              <a:t> </a:t>
            </a:r>
            <a:r>
              <a:rPr lang="en-US" sz="1400" dirty="0">
                <a:latin typeface="Times New Roman"/>
                <a:cs typeface="Times New Roman"/>
              </a:rPr>
              <a:t>services/solutions</a:t>
            </a:r>
            <a:r>
              <a:rPr lang="en-US" sz="1400" spc="45" dirty="0">
                <a:latin typeface="Times New Roman"/>
                <a:cs typeface="Times New Roman"/>
              </a:rPr>
              <a:t> </a:t>
            </a:r>
            <a:r>
              <a:rPr lang="en-US" sz="1400" dirty="0">
                <a:latin typeface="Times New Roman"/>
                <a:cs typeface="Times New Roman"/>
              </a:rPr>
              <a:t>in</a:t>
            </a:r>
            <a:r>
              <a:rPr lang="en-US" sz="1400" spc="52" dirty="0">
                <a:latin typeface="Times New Roman"/>
                <a:cs typeface="Times New Roman"/>
              </a:rPr>
              <a:t> </a:t>
            </a:r>
            <a:r>
              <a:rPr lang="en-US" sz="1400" dirty="0">
                <a:latin typeface="Times New Roman"/>
                <a:cs typeface="Times New Roman"/>
              </a:rPr>
              <a:t>the</a:t>
            </a:r>
            <a:r>
              <a:rPr lang="en-US" sz="1400" spc="45" dirty="0">
                <a:latin typeface="Times New Roman"/>
                <a:cs typeface="Times New Roman"/>
              </a:rPr>
              <a:t> </a:t>
            </a:r>
            <a:r>
              <a:rPr lang="en-US" sz="1400" dirty="0">
                <a:latin typeface="Times New Roman"/>
                <a:cs typeface="Times New Roman"/>
              </a:rPr>
              <a:t>form</a:t>
            </a:r>
            <a:r>
              <a:rPr lang="en-US" sz="1400" spc="45" dirty="0">
                <a:latin typeface="Times New Roman"/>
                <a:cs typeface="Times New Roman"/>
              </a:rPr>
              <a:t> </a:t>
            </a:r>
            <a:r>
              <a:rPr lang="en-US" sz="1400" dirty="0">
                <a:latin typeface="Times New Roman"/>
                <a:cs typeface="Times New Roman"/>
              </a:rPr>
              <a:t>of</a:t>
            </a:r>
            <a:r>
              <a:rPr lang="en-US" sz="1400" spc="52" dirty="0">
                <a:latin typeface="Times New Roman"/>
                <a:cs typeface="Times New Roman"/>
              </a:rPr>
              <a:t> </a:t>
            </a:r>
            <a:r>
              <a:rPr lang="en-US" sz="1400" spc="-13" dirty="0">
                <a:latin typeface="Times New Roman"/>
                <a:cs typeface="Times New Roman"/>
              </a:rPr>
              <a:t>advanced </a:t>
            </a:r>
            <a:r>
              <a:rPr lang="en-US" sz="1400" dirty="0">
                <a:latin typeface="Times New Roman"/>
                <a:cs typeface="Times New Roman"/>
              </a:rPr>
              <a:t>or</a:t>
            </a:r>
            <a:r>
              <a:rPr lang="en-US" sz="1400" spc="225" dirty="0">
                <a:latin typeface="Times New Roman"/>
                <a:cs typeface="Times New Roman"/>
              </a:rPr>
              <a:t> </a:t>
            </a:r>
            <a:r>
              <a:rPr lang="en-US" sz="1400" dirty="0">
                <a:latin typeface="Times New Roman"/>
                <a:cs typeface="Times New Roman"/>
              </a:rPr>
              <a:t>emerging</a:t>
            </a:r>
            <a:r>
              <a:rPr lang="en-US" sz="1400" spc="225" dirty="0">
                <a:latin typeface="Times New Roman"/>
                <a:cs typeface="Times New Roman"/>
              </a:rPr>
              <a:t> </a:t>
            </a:r>
            <a:r>
              <a:rPr lang="en-US" sz="1400" dirty="0">
                <a:latin typeface="Times New Roman"/>
                <a:cs typeface="Times New Roman"/>
              </a:rPr>
              <a:t>technology</a:t>
            </a:r>
            <a:r>
              <a:rPr lang="en-US" sz="1400" spc="231" dirty="0">
                <a:latin typeface="Times New Roman"/>
                <a:cs typeface="Times New Roman"/>
              </a:rPr>
              <a:t> </a:t>
            </a:r>
            <a:r>
              <a:rPr lang="en-US" sz="1400" dirty="0">
                <a:latin typeface="Times New Roman"/>
                <a:cs typeface="Times New Roman"/>
              </a:rPr>
              <a:t>solutions</a:t>
            </a:r>
            <a:r>
              <a:rPr lang="en-US" sz="1400" spc="225" dirty="0">
                <a:latin typeface="Times New Roman"/>
                <a:cs typeface="Times New Roman"/>
              </a:rPr>
              <a:t> </a:t>
            </a:r>
            <a:r>
              <a:rPr lang="en-US" sz="1400" dirty="0">
                <a:latin typeface="Times New Roman"/>
                <a:cs typeface="Times New Roman"/>
              </a:rPr>
              <a:t>in</a:t>
            </a:r>
            <a:r>
              <a:rPr lang="en-US" sz="1400" spc="231" dirty="0">
                <a:latin typeface="Times New Roman"/>
                <a:cs typeface="Times New Roman"/>
              </a:rPr>
              <a:t> </a:t>
            </a:r>
            <a:r>
              <a:rPr lang="en-US" sz="1400" dirty="0">
                <a:latin typeface="Times New Roman"/>
                <a:cs typeface="Times New Roman"/>
              </a:rPr>
              <a:t>allied</a:t>
            </a:r>
            <a:r>
              <a:rPr lang="en-US" sz="1400" spc="225" dirty="0">
                <a:latin typeface="Times New Roman"/>
                <a:cs typeface="Times New Roman"/>
              </a:rPr>
              <a:t> </a:t>
            </a:r>
            <a:r>
              <a:rPr lang="en-US" sz="1400" spc="-13" dirty="0">
                <a:latin typeface="Times New Roman"/>
                <a:cs typeface="Times New Roman"/>
              </a:rPr>
              <a:t>areas/ activities</a:t>
            </a:r>
            <a:r>
              <a:rPr lang="en-US" sz="1400" spc="-6" dirty="0">
                <a:latin typeface="Times New Roman"/>
                <a:cs typeface="Times New Roman"/>
              </a:rPr>
              <a:t> </a:t>
            </a:r>
            <a:r>
              <a:rPr lang="en-US" sz="1400" dirty="0">
                <a:latin typeface="Times New Roman"/>
                <a:cs typeface="Times New Roman"/>
              </a:rPr>
              <a:t>which</a:t>
            </a:r>
            <a:r>
              <a:rPr lang="en-US" sz="1400" spc="-6" dirty="0">
                <a:latin typeface="Times New Roman"/>
                <a:cs typeface="Times New Roman"/>
              </a:rPr>
              <a:t> </a:t>
            </a:r>
            <a:r>
              <a:rPr lang="en-US" sz="1400" dirty="0">
                <a:latin typeface="Times New Roman"/>
                <a:cs typeface="Times New Roman"/>
              </a:rPr>
              <a:t>aids and</a:t>
            </a:r>
            <a:r>
              <a:rPr lang="en-US" sz="1400" spc="-6" dirty="0">
                <a:latin typeface="Times New Roman"/>
                <a:cs typeface="Times New Roman"/>
              </a:rPr>
              <a:t> </a:t>
            </a:r>
            <a:r>
              <a:rPr lang="en-US" sz="1400" dirty="0">
                <a:latin typeface="Times New Roman"/>
                <a:cs typeface="Times New Roman"/>
              </a:rPr>
              <a:t>assists </a:t>
            </a:r>
            <a:r>
              <a:rPr lang="en-US" sz="1400" spc="-13" dirty="0">
                <a:latin typeface="Times New Roman"/>
                <a:cs typeface="Times New Roman"/>
              </a:rPr>
              <a:t>activities</a:t>
            </a:r>
            <a:r>
              <a:rPr lang="en-US" sz="1400" spc="-6" dirty="0">
                <a:latin typeface="Times New Roman"/>
                <a:cs typeface="Times New Roman"/>
              </a:rPr>
              <a:t> </a:t>
            </a:r>
            <a:r>
              <a:rPr lang="en-US" sz="1400" dirty="0">
                <a:latin typeface="Times New Roman"/>
                <a:cs typeface="Times New Roman"/>
              </a:rPr>
              <a:t>in </a:t>
            </a:r>
            <a:r>
              <a:rPr lang="en-US" sz="1400" spc="-13" dirty="0">
                <a:latin typeface="Times New Roman"/>
                <a:cs typeface="Times New Roman"/>
              </a:rPr>
              <a:t>relation </a:t>
            </a:r>
            <a:r>
              <a:rPr lang="en-US" sz="1400" dirty="0">
                <a:latin typeface="Times New Roman"/>
                <a:cs typeface="Times New Roman"/>
              </a:rPr>
              <a:t>to</a:t>
            </a:r>
            <a:r>
              <a:rPr lang="en-US" sz="1400" spc="270" dirty="0">
                <a:latin typeface="Times New Roman"/>
                <a:cs typeface="Times New Roman"/>
              </a:rPr>
              <a:t> </a:t>
            </a:r>
            <a:r>
              <a:rPr lang="en-US" sz="1400" dirty="0">
                <a:latin typeface="Times New Roman"/>
                <a:cs typeface="Times New Roman"/>
              </a:rPr>
              <a:t>financial</a:t>
            </a:r>
            <a:r>
              <a:rPr lang="en-US" sz="1400" spc="276" dirty="0">
                <a:latin typeface="Times New Roman"/>
                <a:cs typeface="Times New Roman"/>
              </a:rPr>
              <a:t> </a:t>
            </a:r>
            <a:r>
              <a:rPr lang="en-US" sz="1400" dirty="0">
                <a:latin typeface="Times New Roman"/>
                <a:cs typeface="Times New Roman"/>
              </a:rPr>
              <a:t>products/services/institutions</a:t>
            </a:r>
            <a:r>
              <a:rPr lang="en-US" sz="1400" spc="276" dirty="0">
                <a:latin typeface="Times New Roman"/>
                <a:cs typeface="Times New Roman"/>
              </a:rPr>
              <a:t> </a:t>
            </a:r>
            <a:r>
              <a:rPr lang="en-US" sz="1400" dirty="0">
                <a:latin typeface="Times New Roman"/>
                <a:cs typeface="Times New Roman"/>
              </a:rPr>
              <a:t>–</a:t>
            </a:r>
            <a:r>
              <a:rPr lang="en-US" sz="1400" spc="276" dirty="0">
                <a:latin typeface="Times New Roman"/>
                <a:cs typeface="Times New Roman"/>
              </a:rPr>
              <a:t> </a:t>
            </a:r>
            <a:r>
              <a:rPr lang="en-US" sz="1400" spc="-13" dirty="0">
                <a:latin typeface="Times New Roman"/>
                <a:cs typeface="Times New Roman"/>
              </a:rPr>
              <a:t>[Refer </a:t>
            </a:r>
            <a:r>
              <a:rPr lang="en-US" sz="1400" dirty="0">
                <a:latin typeface="Times New Roman"/>
                <a:cs typeface="Times New Roman"/>
              </a:rPr>
              <a:t>section</a:t>
            </a:r>
            <a:r>
              <a:rPr lang="en-US" sz="1400" spc="-19" dirty="0">
                <a:latin typeface="Times New Roman"/>
                <a:cs typeface="Times New Roman"/>
              </a:rPr>
              <a:t> </a:t>
            </a:r>
            <a:r>
              <a:rPr lang="en-US" sz="1400" spc="-13" dirty="0">
                <a:latin typeface="Times New Roman"/>
                <a:cs typeface="Times New Roman"/>
              </a:rPr>
              <a:t>‘Opportunities</a:t>
            </a:r>
            <a:r>
              <a:rPr lang="en-US" sz="1400" spc="-19" dirty="0">
                <a:latin typeface="Times New Roman"/>
                <a:cs typeface="Times New Roman"/>
              </a:rPr>
              <a:t> </a:t>
            </a:r>
            <a:r>
              <a:rPr lang="en-US" sz="1400" dirty="0">
                <a:latin typeface="Times New Roman"/>
                <a:cs typeface="Times New Roman"/>
              </a:rPr>
              <a:t>in</a:t>
            </a:r>
            <a:r>
              <a:rPr lang="en-US" sz="1400" spc="-13" dirty="0">
                <a:latin typeface="Times New Roman"/>
                <a:cs typeface="Times New Roman"/>
              </a:rPr>
              <a:t> Fintech</a:t>
            </a:r>
            <a:r>
              <a:rPr lang="en-US" sz="1400" spc="-19" dirty="0">
                <a:latin typeface="Times New Roman"/>
                <a:cs typeface="Times New Roman"/>
              </a:rPr>
              <a:t> </a:t>
            </a:r>
            <a:r>
              <a:rPr lang="en-US" sz="1400" spc="-64" dirty="0">
                <a:latin typeface="Times New Roman"/>
                <a:cs typeface="Times New Roman"/>
              </a:rPr>
              <a:t>’</a:t>
            </a:r>
            <a:endParaRPr lang="en-US" sz="1400" dirty="0">
              <a:latin typeface="Times New Roman"/>
              <a:cs typeface="Times New Roman"/>
            </a:endParaRPr>
          </a:p>
        </p:txBody>
      </p:sp>
      <p:sp>
        <p:nvSpPr>
          <p:cNvPr id="4" name="Date Placeholder 3">
            <a:extLst>
              <a:ext uri="{FF2B5EF4-FFF2-40B4-BE49-F238E27FC236}">
                <a16:creationId xmlns:a16="http://schemas.microsoft.com/office/drawing/2014/main" id="{3F0D7990-8AD6-8D38-940B-07BE627A2FCB}"/>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Footer Placeholder 5">
            <a:extLst>
              <a:ext uri="{FF2B5EF4-FFF2-40B4-BE49-F238E27FC236}">
                <a16:creationId xmlns:a16="http://schemas.microsoft.com/office/drawing/2014/main" id="{FD3DCAD0-F499-095C-76D0-29350BFC1A5E}"/>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7" name="Slide Number Placeholder 6">
            <a:extLst>
              <a:ext uri="{FF2B5EF4-FFF2-40B4-BE49-F238E27FC236}">
                <a16:creationId xmlns:a16="http://schemas.microsoft.com/office/drawing/2014/main" id="{2837EE47-8C8B-33A4-8640-C4180BC22C66}"/>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79</a:t>
            </a:fld>
            <a:endParaRPr lang="en-US" altLang="en-US" dirty="0">
              <a:solidFill>
                <a:srgbClr val="000000"/>
              </a:solidFill>
            </a:endParaRPr>
          </a:p>
        </p:txBody>
      </p:sp>
    </p:spTree>
    <p:extLst>
      <p:ext uri="{BB962C8B-B14F-4D97-AF65-F5344CB8AC3E}">
        <p14:creationId xmlns:p14="http://schemas.microsoft.com/office/powerpoint/2010/main" val="46756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p:nvPr/>
        </p:nvSpPr>
        <p:spPr>
          <a:xfrm>
            <a:off x="628649" y="2554907"/>
            <a:ext cx="1249857" cy="1135090"/>
          </a:xfrm>
          <a:custGeom>
            <a:avLst/>
            <a:gdLst/>
            <a:ahLst/>
            <a:cxnLst/>
            <a:rect l="l" t="t" r="r" b="b"/>
            <a:pathLst>
              <a:path w="1218564" h="771525">
                <a:moveTo>
                  <a:pt x="1218311" y="382600"/>
                </a:moveTo>
                <a:lnTo>
                  <a:pt x="1217282" y="380949"/>
                </a:lnTo>
                <a:lnTo>
                  <a:pt x="1215834" y="379920"/>
                </a:lnTo>
                <a:lnTo>
                  <a:pt x="625233" y="11569"/>
                </a:lnTo>
                <a:lnTo>
                  <a:pt x="606679" y="0"/>
                </a:lnTo>
                <a:lnTo>
                  <a:pt x="604405" y="0"/>
                </a:lnTo>
                <a:lnTo>
                  <a:pt x="602754" y="1028"/>
                </a:lnTo>
                <a:lnTo>
                  <a:pt x="2273" y="387146"/>
                </a:lnTo>
                <a:lnTo>
                  <a:pt x="825" y="387972"/>
                </a:lnTo>
                <a:lnTo>
                  <a:pt x="0" y="389636"/>
                </a:lnTo>
                <a:lnTo>
                  <a:pt x="0" y="393357"/>
                </a:lnTo>
                <a:lnTo>
                  <a:pt x="1041" y="394804"/>
                </a:lnTo>
                <a:lnTo>
                  <a:pt x="2489" y="395833"/>
                </a:lnTo>
                <a:lnTo>
                  <a:pt x="597966" y="771359"/>
                </a:lnTo>
                <a:lnTo>
                  <a:pt x="613283" y="771359"/>
                </a:lnTo>
                <a:lnTo>
                  <a:pt x="624928" y="763968"/>
                </a:lnTo>
                <a:lnTo>
                  <a:pt x="1215834" y="388594"/>
                </a:lnTo>
                <a:lnTo>
                  <a:pt x="1217485" y="387769"/>
                </a:lnTo>
                <a:lnTo>
                  <a:pt x="1218311" y="386118"/>
                </a:lnTo>
                <a:lnTo>
                  <a:pt x="1218311" y="382600"/>
                </a:lnTo>
                <a:close/>
              </a:path>
            </a:pathLst>
          </a:custGeom>
          <a:solidFill>
            <a:srgbClr val="113475"/>
          </a:solidFill>
        </p:spPr>
        <p:txBody>
          <a:bodyPr wrap="square" lIns="0" tIns="0" rIns="0" bIns="0" rtlCol="0"/>
          <a:lstStyle/>
          <a:p>
            <a:endParaRPr sz="1154" dirty="0"/>
          </a:p>
        </p:txBody>
      </p:sp>
      <p:grpSp>
        <p:nvGrpSpPr>
          <p:cNvPr id="19" name="object 19"/>
          <p:cNvGrpSpPr/>
          <p:nvPr/>
        </p:nvGrpSpPr>
        <p:grpSpPr>
          <a:xfrm>
            <a:off x="1869224" y="1601502"/>
            <a:ext cx="3563947" cy="3072679"/>
            <a:chOff x="1608951" y="6545884"/>
            <a:chExt cx="3474720" cy="2088514"/>
          </a:xfrm>
        </p:grpSpPr>
        <p:sp>
          <p:nvSpPr>
            <p:cNvPr id="20" name="object 20"/>
            <p:cNvSpPr/>
            <p:nvPr/>
          </p:nvSpPr>
          <p:spPr>
            <a:xfrm>
              <a:off x="3217194" y="7017493"/>
              <a:ext cx="6350" cy="1321435"/>
            </a:xfrm>
            <a:custGeom>
              <a:avLst/>
              <a:gdLst/>
              <a:ahLst/>
              <a:cxnLst/>
              <a:rect l="l" t="t" r="r" b="b"/>
              <a:pathLst>
                <a:path w="6350" h="1321434">
                  <a:moveTo>
                    <a:pt x="0" y="0"/>
                  </a:moveTo>
                  <a:lnTo>
                    <a:pt x="5779" y="1320971"/>
                  </a:lnTo>
                </a:path>
              </a:pathLst>
            </a:custGeom>
            <a:ln w="38099">
              <a:solidFill>
                <a:srgbClr val="EB8B00"/>
              </a:solidFill>
            </a:ln>
          </p:spPr>
          <p:txBody>
            <a:bodyPr wrap="square" lIns="0" tIns="0" rIns="0" bIns="0" rtlCol="0"/>
            <a:lstStyle/>
            <a:p>
              <a:endParaRPr sz="1154" dirty="0"/>
            </a:p>
          </p:txBody>
        </p:sp>
        <p:sp>
          <p:nvSpPr>
            <p:cNvPr id="21" name="object 21"/>
            <p:cNvSpPr/>
            <p:nvPr/>
          </p:nvSpPr>
          <p:spPr>
            <a:xfrm>
              <a:off x="2321776" y="6545884"/>
              <a:ext cx="1796414" cy="2085975"/>
            </a:xfrm>
            <a:custGeom>
              <a:avLst/>
              <a:gdLst/>
              <a:ahLst/>
              <a:cxnLst/>
              <a:rect l="l" t="t" r="r" b="b"/>
              <a:pathLst>
                <a:path w="1796414" h="2085975">
                  <a:moveTo>
                    <a:pt x="1795970" y="1768487"/>
                  </a:moveTo>
                  <a:lnTo>
                    <a:pt x="1789442" y="1724418"/>
                  </a:lnTo>
                  <a:lnTo>
                    <a:pt x="1770392" y="1684159"/>
                  </a:lnTo>
                  <a:lnTo>
                    <a:pt x="1740484" y="1651152"/>
                  </a:lnTo>
                  <a:lnTo>
                    <a:pt x="1702269" y="1628254"/>
                  </a:lnTo>
                  <a:lnTo>
                    <a:pt x="1659064" y="1617421"/>
                  </a:lnTo>
                  <a:lnTo>
                    <a:pt x="1644180" y="1616697"/>
                  </a:lnTo>
                  <a:lnTo>
                    <a:pt x="151790" y="1616697"/>
                  </a:lnTo>
                  <a:lnTo>
                    <a:pt x="107734" y="1623225"/>
                  </a:lnTo>
                  <a:lnTo>
                    <a:pt x="67462" y="1642275"/>
                  </a:lnTo>
                  <a:lnTo>
                    <a:pt x="34455" y="1672196"/>
                  </a:lnTo>
                  <a:lnTo>
                    <a:pt x="11557" y="1710397"/>
                  </a:lnTo>
                  <a:lnTo>
                    <a:pt x="736" y="1753603"/>
                  </a:lnTo>
                  <a:lnTo>
                    <a:pt x="0" y="1768487"/>
                  </a:lnTo>
                  <a:lnTo>
                    <a:pt x="0" y="1933867"/>
                  </a:lnTo>
                  <a:lnTo>
                    <a:pt x="6540" y="1977936"/>
                  </a:lnTo>
                  <a:lnTo>
                    <a:pt x="25577" y="2018195"/>
                  </a:lnTo>
                  <a:lnTo>
                    <a:pt x="55499" y="2051202"/>
                  </a:lnTo>
                  <a:lnTo>
                    <a:pt x="93700" y="2074100"/>
                  </a:lnTo>
                  <a:lnTo>
                    <a:pt x="136906" y="2084933"/>
                  </a:lnTo>
                  <a:lnTo>
                    <a:pt x="151790" y="2085657"/>
                  </a:lnTo>
                  <a:lnTo>
                    <a:pt x="1644180" y="2085657"/>
                  </a:lnTo>
                  <a:lnTo>
                    <a:pt x="1688249" y="2079129"/>
                  </a:lnTo>
                  <a:lnTo>
                    <a:pt x="1728508" y="2060079"/>
                  </a:lnTo>
                  <a:lnTo>
                    <a:pt x="1761515" y="2030171"/>
                  </a:lnTo>
                  <a:lnTo>
                    <a:pt x="1784413" y="1991956"/>
                  </a:lnTo>
                  <a:lnTo>
                    <a:pt x="1795246" y="1948751"/>
                  </a:lnTo>
                  <a:lnTo>
                    <a:pt x="1795970" y="1933867"/>
                  </a:lnTo>
                  <a:lnTo>
                    <a:pt x="1795970" y="1768487"/>
                  </a:lnTo>
                  <a:close/>
                </a:path>
                <a:path w="1796414" h="2085975">
                  <a:moveTo>
                    <a:pt x="1795970" y="151790"/>
                  </a:moveTo>
                  <a:lnTo>
                    <a:pt x="1789442" y="107734"/>
                  </a:lnTo>
                  <a:lnTo>
                    <a:pt x="1770392" y="67462"/>
                  </a:lnTo>
                  <a:lnTo>
                    <a:pt x="1740484" y="34455"/>
                  </a:lnTo>
                  <a:lnTo>
                    <a:pt x="1702269" y="11557"/>
                  </a:lnTo>
                  <a:lnTo>
                    <a:pt x="1659064" y="736"/>
                  </a:lnTo>
                  <a:lnTo>
                    <a:pt x="1644180" y="0"/>
                  </a:lnTo>
                  <a:lnTo>
                    <a:pt x="151790" y="0"/>
                  </a:lnTo>
                  <a:lnTo>
                    <a:pt x="107734" y="6540"/>
                  </a:lnTo>
                  <a:lnTo>
                    <a:pt x="67462" y="25590"/>
                  </a:lnTo>
                  <a:lnTo>
                    <a:pt x="34455" y="55499"/>
                  </a:lnTo>
                  <a:lnTo>
                    <a:pt x="11557" y="93713"/>
                  </a:lnTo>
                  <a:lnTo>
                    <a:pt x="736" y="136918"/>
                  </a:lnTo>
                  <a:lnTo>
                    <a:pt x="0" y="151790"/>
                  </a:lnTo>
                  <a:lnTo>
                    <a:pt x="0" y="317182"/>
                  </a:lnTo>
                  <a:lnTo>
                    <a:pt x="6540" y="361238"/>
                  </a:lnTo>
                  <a:lnTo>
                    <a:pt x="25577" y="401510"/>
                  </a:lnTo>
                  <a:lnTo>
                    <a:pt x="55499" y="434517"/>
                  </a:lnTo>
                  <a:lnTo>
                    <a:pt x="93700" y="457415"/>
                  </a:lnTo>
                  <a:lnTo>
                    <a:pt x="136906" y="468236"/>
                  </a:lnTo>
                  <a:lnTo>
                    <a:pt x="151790" y="468972"/>
                  </a:lnTo>
                  <a:lnTo>
                    <a:pt x="1644180" y="468972"/>
                  </a:lnTo>
                  <a:lnTo>
                    <a:pt x="1688249" y="462432"/>
                  </a:lnTo>
                  <a:lnTo>
                    <a:pt x="1728508" y="443395"/>
                  </a:lnTo>
                  <a:lnTo>
                    <a:pt x="1761515" y="413473"/>
                  </a:lnTo>
                  <a:lnTo>
                    <a:pt x="1784413" y="375272"/>
                  </a:lnTo>
                  <a:lnTo>
                    <a:pt x="1795246" y="332066"/>
                  </a:lnTo>
                  <a:lnTo>
                    <a:pt x="1795970" y="317182"/>
                  </a:lnTo>
                  <a:lnTo>
                    <a:pt x="1795970" y="151790"/>
                  </a:lnTo>
                  <a:close/>
                </a:path>
              </a:pathLst>
            </a:custGeom>
            <a:solidFill>
              <a:srgbClr val="DDDDDD"/>
            </a:solidFill>
          </p:spPr>
          <p:txBody>
            <a:bodyPr wrap="square" lIns="0" tIns="0" rIns="0" bIns="0" rtlCol="0"/>
            <a:lstStyle/>
            <a:p>
              <a:endParaRPr sz="1154" dirty="0"/>
            </a:p>
          </p:txBody>
        </p:sp>
        <p:sp>
          <p:nvSpPr>
            <p:cNvPr id="22" name="object 22"/>
            <p:cNvSpPr/>
            <p:nvPr/>
          </p:nvSpPr>
          <p:spPr>
            <a:xfrm>
              <a:off x="1628001" y="7574919"/>
              <a:ext cx="1570355" cy="9525"/>
            </a:xfrm>
            <a:custGeom>
              <a:avLst/>
              <a:gdLst/>
              <a:ahLst/>
              <a:cxnLst/>
              <a:rect l="l" t="t" r="r" b="b"/>
              <a:pathLst>
                <a:path w="1570355" h="9525">
                  <a:moveTo>
                    <a:pt x="0" y="0"/>
                  </a:moveTo>
                  <a:lnTo>
                    <a:pt x="1570061" y="9525"/>
                  </a:lnTo>
                </a:path>
              </a:pathLst>
            </a:custGeom>
            <a:ln w="38099">
              <a:solidFill>
                <a:srgbClr val="EB8B00"/>
              </a:solidFill>
            </a:ln>
          </p:spPr>
          <p:txBody>
            <a:bodyPr wrap="square" lIns="0" tIns="0" rIns="0" bIns="0" rtlCol="0"/>
            <a:lstStyle/>
            <a:p>
              <a:endParaRPr sz="1154" dirty="0"/>
            </a:p>
          </p:txBody>
        </p:sp>
        <p:sp>
          <p:nvSpPr>
            <p:cNvPr id="23" name="object 23"/>
            <p:cNvSpPr/>
            <p:nvPr/>
          </p:nvSpPr>
          <p:spPr>
            <a:xfrm>
              <a:off x="4118483" y="8359089"/>
              <a:ext cx="461645" cy="38100"/>
            </a:xfrm>
            <a:custGeom>
              <a:avLst/>
              <a:gdLst/>
              <a:ahLst/>
              <a:cxnLst/>
              <a:rect l="l" t="t" r="r" b="b"/>
              <a:pathLst>
                <a:path w="461645" h="38100">
                  <a:moveTo>
                    <a:pt x="114300" y="0"/>
                  </a:moveTo>
                  <a:lnTo>
                    <a:pt x="0" y="0"/>
                  </a:lnTo>
                  <a:lnTo>
                    <a:pt x="0" y="38100"/>
                  </a:lnTo>
                  <a:lnTo>
                    <a:pt x="114300" y="38100"/>
                  </a:lnTo>
                  <a:lnTo>
                    <a:pt x="114300" y="0"/>
                  </a:lnTo>
                  <a:close/>
                </a:path>
                <a:path w="461645" h="38100">
                  <a:moveTo>
                    <a:pt x="266700" y="0"/>
                  </a:moveTo>
                  <a:lnTo>
                    <a:pt x="152400" y="0"/>
                  </a:lnTo>
                  <a:lnTo>
                    <a:pt x="152400" y="38100"/>
                  </a:lnTo>
                  <a:lnTo>
                    <a:pt x="266700" y="38100"/>
                  </a:lnTo>
                  <a:lnTo>
                    <a:pt x="266700" y="0"/>
                  </a:lnTo>
                  <a:close/>
                </a:path>
                <a:path w="461645" h="38100">
                  <a:moveTo>
                    <a:pt x="419100" y="0"/>
                  </a:moveTo>
                  <a:lnTo>
                    <a:pt x="304800" y="0"/>
                  </a:lnTo>
                  <a:lnTo>
                    <a:pt x="304800" y="38100"/>
                  </a:lnTo>
                  <a:lnTo>
                    <a:pt x="419100" y="38100"/>
                  </a:lnTo>
                  <a:lnTo>
                    <a:pt x="419100" y="0"/>
                  </a:lnTo>
                  <a:close/>
                </a:path>
                <a:path w="461645" h="38100">
                  <a:moveTo>
                    <a:pt x="461225" y="0"/>
                  </a:moveTo>
                  <a:lnTo>
                    <a:pt x="457200" y="0"/>
                  </a:lnTo>
                  <a:lnTo>
                    <a:pt x="457200" y="38100"/>
                  </a:lnTo>
                  <a:lnTo>
                    <a:pt x="461225" y="38100"/>
                  </a:lnTo>
                  <a:lnTo>
                    <a:pt x="461225" y="0"/>
                  </a:lnTo>
                  <a:close/>
                </a:path>
              </a:pathLst>
            </a:custGeom>
            <a:solidFill>
              <a:srgbClr val="97999D"/>
            </a:solidFill>
          </p:spPr>
          <p:txBody>
            <a:bodyPr wrap="square" lIns="0" tIns="0" rIns="0" bIns="0" rtlCol="0"/>
            <a:lstStyle/>
            <a:p>
              <a:endParaRPr sz="1154" dirty="0"/>
            </a:p>
          </p:txBody>
        </p:sp>
        <p:sp>
          <p:nvSpPr>
            <p:cNvPr id="24" name="object 24"/>
            <p:cNvSpPr/>
            <p:nvPr/>
          </p:nvSpPr>
          <p:spPr>
            <a:xfrm>
              <a:off x="4597603" y="7484028"/>
              <a:ext cx="0" cy="1150620"/>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25" name="object 25"/>
            <p:cNvSpPr/>
            <p:nvPr/>
          </p:nvSpPr>
          <p:spPr>
            <a:xfrm>
              <a:off x="4118483" y="7484008"/>
              <a:ext cx="965200" cy="1150620"/>
            </a:xfrm>
            <a:custGeom>
              <a:avLst/>
              <a:gdLst/>
              <a:ahLst/>
              <a:cxnLst/>
              <a:rect l="l" t="t" r="r" b="b"/>
              <a:pathLst>
                <a:path w="965200" h="1150620">
                  <a:moveTo>
                    <a:pt x="114300" y="875080"/>
                  </a:moveTo>
                  <a:lnTo>
                    <a:pt x="0" y="875080"/>
                  </a:lnTo>
                  <a:lnTo>
                    <a:pt x="0" y="913180"/>
                  </a:lnTo>
                  <a:lnTo>
                    <a:pt x="114300" y="913180"/>
                  </a:lnTo>
                  <a:lnTo>
                    <a:pt x="114300" y="875080"/>
                  </a:lnTo>
                  <a:close/>
                </a:path>
                <a:path w="965200" h="1150620">
                  <a:moveTo>
                    <a:pt x="266700" y="875080"/>
                  </a:moveTo>
                  <a:lnTo>
                    <a:pt x="152400" y="875080"/>
                  </a:lnTo>
                  <a:lnTo>
                    <a:pt x="152400" y="913180"/>
                  </a:lnTo>
                  <a:lnTo>
                    <a:pt x="266700" y="913180"/>
                  </a:lnTo>
                  <a:lnTo>
                    <a:pt x="266700" y="875080"/>
                  </a:lnTo>
                  <a:close/>
                </a:path>
                <a:path w="965200" h="1150620">
                  <a:moveTo>
                    <a:pt x="419100" y="875080"/>
                  </a:moveTo>
                  <a:lnTo>
                    <a:pt x="304800" y="875080"/>
                  </a:lnTo>
                  <a:lnTo>
                    <a:pt x="304800" y="913180"/>
                  </a:lnTo>
                  <a:lnTo>
                    <a:pt x="419100" y="913180"/>
                  </a:lnTo>
                  <a:lnTo>
                    <a:pt x="419100" y="875080"/>
                  </a:lnTo>
                  <a:close/>
                </a:path>
                <a:path w="965200" h="1150620">
                  <a:moveTo>
                    <a:pt x="461225" y="875080"/>
                  </a:moveTo>
                  <a:lnTo>
                    <a:pt x="457200" y="875080"/>
                  </a:lnTo>
                  <a:lnTo>
                    <a:pt x="457200" y="913180"/>
                  </a:lnTo>
                  <a:lnTo>
                    <a:pt x="461225" y="913180"/>
                  </a:lnTo>
                  <a:lnTo>
                    <a:pt x="461225" y="875080"/>
                  </a:lnTo>
                  <a:close/>
                </a:path>
                <a:path w="965200" h="1150620">
                  <a:moveTo>
                    <a:pt x="568426" y="0"/>
                  </a:moveTo>
                  <a:lnTo>
                    <a:pt x="454126" y="0"/>
                  </a:lnTo>
                  <a:lnTo>
                    <a:pt x="454126" y="38100"/>
                  </a:lnTo>
                  <a:lnTo>
                    <a:pt x="568426" y="38100"/>
                  </a:lnTo>
                  <a:lnTo>
                    <a:pt x="568426" y="0"/>
                  </a:lnTo>
                  <a:close/>
                </a:path>
                <a:path w="965200" h="1150620">
                  <a:moveTo>
                    <a:pt x="617804" y="1111935"/>
                  </a:moveTo>
                  <a:lnTo>
                    <a:pt x="503504" y="1111935"/>
                  </a:lnTo>
                  <a:lnTo>
                    <a:pt x="503504" y="1150035"/>
                  </a:lnTo>
                  <a:lnTo>
                    <a:pt x="617804" y="1150035"/>
                  </a:lnTo>
                  <a:lnTo>
                    <a:pt x="617804" y="1111935"/>
                  </a:lnTo>
                  <a:close/>
                </a:path>
                <a:path w="965200" h="1150620">
                  <a:moveTo>
                    <a:pt x="720826" y="0"/>
                  </a:moveTo>
                  <a:lnTo>
                    <a:pt x="606526" y="0"/>
                  </a:lnTo>
                  <a:lnTo>
                    <a:pt x="606526" y="38100"/>
                  </a:lnTo>
                  <a:lnTo>
                    <a:pt x="720826" y="38100"/>
                  </a:lnTo>
                  <a:lnTo>
                    <a:pt x="720826" y="0"/>
                  </a:lnTo>
                  <a:close/>
                </a:path>
                <a:path w="965200" h="1150620">
                  <a:moveTo>
                    <a:pt x="770204" y="1111935"/>
                  </a:moveTo>
                  <a:lnTo>
                    <a:pt x="655904" y="1111935"/>
                  </a:lnTo>
                  <a:lnTo>
                    <a:pt x="655904" y="1150035"/>
                  </a:lnTo>
                  <a:lnTo>
                    <a:pt x="770204" y="1150035"/>
                  </a:lnTo>
                  <a:lnTo>
                    <a:pt x="770204" y="1111935"/>
                  </a:lnTo>
                  <a:close/>
                </a:path>
                <a:path w="965200" h="1150620">
                  <a:moveTo>
                    <a:pt x="873226" y="0"/>
                  </a:moveTo>
                  <a:lnTo>
                    <a:pt x="758926" y="0"/>
                  </a:lnTo>
                  <a:lnTo>
                    <a:pt x="758926" y="38100"/>
                  </a:lnTo>
                  <a:lnTo>
                    <a:pt x="873226" y="38100"/>
                  </a:lnTo>
                  <a:lnTo>
                    <a:pt x="873226" y="0"/>
                  </a:lnTo>
                  <a:close/>
                </a:path>
                <a:path w="965200" h="1150620">
                  <a:moveTo>
                    <a:pt x="915352" y="0"/>
                  </a:moveTo>
                  <a:lnTo>
                    <a:pt x="911326" y="0"/>
                  </a:lnTo>
                  <a:lnTo>
                    <a:pt x="911326" y="38100"/>
                  </a:lnTo>
                  <a:lnTo>
                    <a:pt x="915352" y="38100"/>
                  </a:lnTo>
                  <a:lnTo>
                    <a:pt x="915352" y="0"/>
                  </a:lnTo>
                  <a:close/>
                </a:path>
                <a:path w="965200" h="1150620">
                  <a:moveTo>
                    <a:pt x="922604" y="1111935"/>
                  </a:moveTo>
                  <a:lnTo>
                    <a:pt x="808304" y="1111935"/>
                  </a:lnTo>
                  <a:lnTo>
                    <a:pt x="808304" y="1150035"/>
                  </a:lnTo>
                  <a:lnTo>
                    <a:pt x="922604" y="1150035"/>
                  </a:lnTo>
                  <a:lnTo>
                    <a:pt x="922604" y="1111935"/>
                  </a:lnTo>
                  <a:close/>
                </a:path>
                <a:path w="965200" h="1150620">
                  <a:moveTo>
                    <a:pt x="964730" y="1111935"/>
                  </a:moveTo>
                  <a:lnTo>
                    <a:pt x="960704" y="1111935"/>
                  </a:lnTo>
                  <a:lnTo>
                    <a:pt x="960704" y="1150035"/>
                  </a:lnTo>
                  <a:lnTo>
                    <a:pt x="964730" y="1150035"/>
                  </a:lnTo>
                  <a:lnTo>
                    <a:pt x="964730" y="1111935"/>
                  </a:lnTo>
                  <a:close/>
                </a:path>
              </a:pathLst>
            </a:custGeom>
            <a:solidFill>
              <a:srgbClr val="97999D"/>
            </a:solidFill>
          </p:spPr>
          <p:txBody>
            <a:bodyPr wrap="square" lIns="0" tIns="0" rIns="0" bIns="0" rtlCol="0"/>
            <a:lstStyle/>
            <a:p>
              <a:endParaRPr sz="1154" dirty="0"/>
            </a:p>
          </p:txBody>
        </p:sp>
      </p:grpSp>
      <p:sp>
        <p:nvSpPr>
          <p:cNvPr id="27" name="object 27"/>
          <p:cNvSpPr/>
          <p:nvPr/>
        </p:nvSpPr>
        <p:spPr>
          <a:xfrm>
            <a:off x="7801030" y="2782476"/>
            <a:ext cx="188442" cy="181523"/>
          </a:xfrm>
          <a:custGeom>
            <a:avLst/>
            <a:gdLst/>
            <a:ahLst/>
            <a:cxnLst/>
            <a:rect l="l" t="t" r="r" b="b"/>
            <a:pathLst>
              <a:path w="294004" h="283210">
                <a:moveTo>
                  <a:pt x="38871" y="57149"/>
                </a:moveTo>
                <a:lnTo>
                  <a:pt x="36560" y="57149"/>
                </a:lnTo>
                <a:lnTo>
                  <a:pt x="31967" y="55879"/>
                </a:lnTo>
                <a:lnTo>
                  <a:pt x="29752" y="54609"/>
                </a:lnTo>
                <a:lnTo>
                  <a:pt x="25486" y="53339"/>
                </a:lnTo>
                <a:lnTo>
                  <a:pt x="23498" y="52069"/>
                </a:lnTo>
                <a:lnTo>
                  <a:pt x="19809" y="49529"/>
                </a:lnTo>
                <a:lnTo>
                  <a:pt x="18164" y="46989"/>
                </a:lnTo>
                <a:lnTo>
                  <a:pt x="15270" y="44449"/>
                </a:lnTo>
                <a:lnTo>
                  <a:pt x="14064" y="41909"/>
                </a:lnTo>
                <a:lnTo>
                  <a:pt x="12134" y="38099"/>
                </a:lnTo>
                <a:lnTo>
                  <a:pt x="11439" y="35559"/>
                </a:lnTo>
                <a:lnTo>
                  <a:pt x="10587" y="30479"/>
                </a:lnTo>
                <a:lnTo>
                  <a:pt x="10627" y="25399"/>
                </a:lnTo>
                <a:lnTo>
                  <a:pt x="10719" y="24129"/>
                </a:lnTo>
                <a:lnTo>
                  <a:pt x="11135" y="21589"/>
                </a:lnTo>
                <a:lnTo>
                  <a:pt x="12522" y="17779"/>
                </a:lnTo>
                <a:lnTo>
                  <a:pt x="13473" y="15239"/>
                </a:lnTo>
                <a:lnTo>
                  <a:pt x="15891" y="11429"/>
                </a:lnTo>
                <a:lnTo>
                  <a:pt x="17322" y="8889"/>
                </a:lnTo>
                <a:lnTo>
                  <a:pt x="33025" y="0"/>
                </a:lnTo>
                <a:lnTo>
                  <a:pt x="46846" y="0"/>
                </a:lnTo>
                <a:lnTo>
                  <a:pt x="49050" y="1269"/>
                </a:lnTo>
                <a:lnTo>
                  <a:pt x="53283" y="2539"/>
                </a:lnTo>
                <a:lnTo>
                  <a:pt x="55252" y="3809"/>
                </a:lnTo>
                <a:lnTo>
                  <a:pt x="58892" y="7619"/>
                </a:lnTo>
                <a:lnTo>
                  <a:pt x="60510" y="8889"/>
                </a:lnTo>
                <a:lnTo>
                  <a:pt x="63342" y="12699"/>
                </a:lnTo>
                <a:lnTo>
                  <a:pt x="35217" y="12699"/>
                </a:lnTo>
                <a:lnTo>
                  <a:pt x="31372" y="13969"/>
                </a:lnTo>
                <a:lnTo>
                  <a:pt x="23592" y="30479"/>
                </a:lnTo>
                <a:lnTo>
                  <a:pt x="23992" y="31749"/>
                </a:lnTo>
                <a:lnTo>
                  <a:pt x="35216" y="43179"/>
                </a:lnTo>
                <a:lnTo>
                  <a:pt x="63414" y="43179"/>
                </a:lnTo>
                <a:lnTo>
                  <a:pt x="72220" y="52069"/>
                </a:lnTo>
                <a:lnTo>
                  <a:pt x="54305" y="52069"/>
                </a:lnTo>
                <a:lnTo>
                  <a:pt x="52326" y="53339"/>
                </a:lnTo>
                <a:lnTo>
                  <a:pt x="50227" y="54609"/>
                </a:lnTo>
                <a:lnTo>
                  <a:pt x="45793" y="55879"/>
                </a:lnTo>
                <a:lnTo>
                  <a:pt x="43521" y="55879"/>
                </a:lnTo>
                <a:lnTo>
                  <a:pt x="38871" y="57149"/>
                </a:lnTo>
                <a:close/>
              </a:path>
              <a:path w="294004" h="283210">
                <a:moveTo>
                  <a:pt x="185880" y="87629"/>
                </a:moveTo>
                <a:lnTo>
                  <a:pt x="169664" y="87629"/>
                </a:lnTo>
                <a:lnTo>
                  <a:pt x="199078" y="50799"/>
                </a:lnTo>
                <a:lnTo>
                  <a:pt x="197618" y="48259"/>
                </a:lnTo>
                <a:lnTo>
                  <a:pt x="196397" y="46989"/>
                </a:lnTo>
                <a:lnTo>
                  <a:pt x="194432" y="41909"/>
                </a:lnTo>
                <a:lnTo>
                  <a:pt x="193717" y="40639"/>
                </a:lnTo>
                <a:lnTo>
                  <a:pt x="192823" y="35559"/>
                </a:lnTo>
                <a:lnTo>
                  <a:pt x="192887" y="29209"/>
                </a:lnTo>
                <a:lnTo>
                  <a:pt x="193279" y="26669"/>
                </a:lnTo>
                <a:lnTo>
                  <a:pt x="194619" y="21589"/>
                </a:lnTo>
                <a:lnTo>
                  <a:pt x="195546" y="20319"/>
                </a:lnTo>
                <a:lnTo>
                  <a:pt x="197917" y="15239"/>
                </a:lnTo>
                <a:lnTo>
                  <a:pt x="199324" y="13969"/>
                </a:lnTo>
                <a:lnTo>
                  <a:pt x="202587" y="10159"/>
                </a:lnTo>
                <a:lnTo>
                  <a:pt x="204394" y="8889"/>
                </a:lnTo>
                <a:lnTo>
                  <a:pt x="208357" y="6349"/>
                </a:lnTo>
                <a:lnTo>
                  <a:pt x="210457" y="6349"/>
                </a:lnTo>
                <a:lnTo>
                  <a:pt x="214887" y="3809"/>
                </a:lnTo>
                <a:lnTo>
                  <a:pt x="224097" y="3809"/>
                </a:lnTo>
                <a:lnTo>
                  <a:pt x="228671" y="5079"/>
                </a:lnTo>
                <a:lnTo>
                  <a:pt x="230875" y="5079"/>
                </a:lnTo>
                <a:lnTo>
                  <a:pt x="245239" y="16509"/>
                </a:lnTo>
                <a:lnTo>
                  <a:pt x="217119" y="16509"/>
                </a:lnTo>
                <a:lnTo>
                  <a:pt x="213278" y="19049"/>
                </a:lnTo>
                <a:lnTo>
                  <a:pt x="205504" y="34289"/>
                </a:lnTo>
                <a:lnTo>
                  <a:pt x="205902" y="36829"/>
                </a:lnTo>
                <a:lnTo>
                  <a:pt x="217115" y="48259"/>
                </a:lnTo>
                <a:lnTo>
                  <a:pt x="245222" y="48259"/>
                </a:lnTo>
                <a:lnTo>
                  <a:pt x="244411" y="49529"/>
                </a:lnTo>
                <a:lnTo>
                  <a:pt x="242973" y="50799"/>
                </a:lnTo>
                <a:lnTo>
                  <a:pt x="239657" y="54609"/>
                </a:lnTo>
                <a:lnTo>
                  <a:pt x="237827" y="55879"/>
                </a:lnTo>
                <a:lnTo>
                  <a:pt x="233826" y="58419"/>
                </a:lnTo>
                <a:lnTo>
                  <a:pt x="209183" y="58419"/>
                </a:lnTo>
                <a:lnTo>
                  <a:pt x="185880" y="87629"/>
                </a:lnTo>
                <a:close/>
              </a:path>
              <a:path w="294004" h="283210">
                <a:moveTo>
                  <a:pt x="63414" y="43179"/>
                </a:moveTo>
                <a:lnTo>
                  <a:pt x="43384" y="43179"/>
                </a:lnTo>
                <a:lnTo>
                  <a:pt x="47230" y="41909"/>
                </a:lnTo>
                <a:lnTo>
                  <a:pt x="48927" y="40639"/>
                </a:lnTo>
                <a:lnTo>
                  <a:pt x="51870" y="38099"/>
                </a:lnTo>
                <a:lnTo>
                  <a:pt x="53005" y="35559"/>
                </a:lnTo>
                <a:lnTo>
                  <a:pt x="54598" y="31749"/>
                </a:lnTo>
                <a:lnTo>
                  <a:pt x="54996" y="30479"/>
                </a:lnTo>
                <a:lnTo>
                  <a:pt x="54996" y="25399"/>
                </a:lnTo>
                <a:lnTo>
                  <a:pt x="43384" y="12699"/>
                </a:lnTo>
                <a:lnTo>
                  <a:pt x="63342" y="12699"/>
                </a:lnTo>
                <a:lnTo>
                  <a:pt x="64515" y="13969"/>
                </a:lnTo>
                <a:lnTo>
                  <a:pt x="66373" y="19049"/>
                </a:lnTo>
                <a:lnTo>
                  <a:pt x="67031" y="20319"/>
                </a:lnTo>
                <a:lnTo>
                  <a:pt x="67806" y="25399"/>
                </a:lnTo>
                <a:lnTo>
                  <a:pt x="67734" y="30479"/>
                </a:lnTo>
                <a:lnTo>
                  <a:pt x="67646" y="31749"/>
                </a:lnTo>
                <a:lnTo>
                  <a:pt x="67557" y="33019"/>
                </a:lnTo>
                <a:lnTo>
                  <a:pt x="67104" y="34289"/>
                </a:lnTo>
                <a:lnTo>
                  <a:pt x="65642" y="39369"/>
                </a:lnTo>
                <a:lnTo>
                  <a:pt x="64656" y="40639"/>
                </a:lnTo>
                <a:lnTo>
                  <a:pt x="63414" y="43179"/>
                </a:lnTo>
                <a:close/>
              </a:path>
              <a:path w="294004" h="283210">
                <a:moveTo>
                  <a:pt x="245222" y="48259"/>
                </a:moveTo>
                <a:lnTo>
                  <a:pt x="225283" y="48259"/>
                </a:lnTo>
                <a:lnTo>
                  <a:pt x="229128" y="45719"/>
                </a:lnTo>
                <a:lnTo>
                  <a:pt x="230825" y="44449"/>
                </a:lnTo>
                <a:lnTo>
                  <a:pt x="233769" y="41909"/>
                </a:lnTo>
                <a:lnTo>
                  <a:pt x="234902" y="40639"/>
                </a:lnTo>
                <a:lnTo>
                  <a:pt x="236496" y="36829"/>
                </a:lnTo>
                <a:lnTo>
                  <a:pt x="236894" y="34289"/>
                </a:lnTo>
                <a:lnTo>
                  <a:pt x="236894" y="30479"/>
                </a:lnTo>
                <a:lnTo>
                  <a:pt x="225283" y="16509"/>
                </a:lnTo>
                <a:lnTo>
                  <a:pt x="245239" y="16509"/>
                </a:lnTo>
                <a:lnTo>
                  <a:pt x="246430" y="19049"/>
                </a:lnTo>
                <a:lnTo>
                  <a:pt x="248325" y="22859"/>
                </a:lnTo>
                <a:lnTo>
                  <a:pt x="249005" y="25399"/>
                </a:lnTo>
                <a:lnTo>
                  <a:pt x="249824" y="29209"/>
                </a:lnTo>
                <a:lnTo>
                  <a:pt x="249724" y="35559"/>
                </a:lnTo>
                <a:lnTo>
                  <a:pt x="249648" y="36829"/>
                </a:lnTo>
                <a:lnTo>
                  <a:pt x="249219" y="39369"/>
                </a:lnTo>
                <a:lnTo>
                  <a:pt x="246846" y="45719"/>
                </a:lnTo>
                <a:lnTo>
                  <a:pt x="245222" y="48259"/>
                </a:lnTo>
                <a:close/>
              </a:path>
              <a:path w="294004" h="283210">
                <a:moveTo>
                  <a:pt x="88027" y="161289"/>
                </a:moveTo>
                <a:lnTo>
                  <a:pt x="51863" y="161289"/>
                </a:lnTo>
                <a:lnTo>
                  <a:pt x="92699" y="144779"/>
                </a:lnTo>
                <a:lnTo>
                  <a:pt x="90682" y="137159"/>
                </a:lnTo>
                <a:lnTo>
                  <a:pt x="90561" y="132079"/>
                </a:lnTo>
                <a:lnTo>
                  <a:pt x="90500" y="129539"/>
                </a:lnTo>
                <a:lnTo>
                  <a:pt x="93809" y="114299"/>
                </a:lnTo>
                <a:lnTo>
                  <a:pt x="97129" y="106679"/>
                </a:lnTo>
                <a:lnTo>
                  <a:pt x="102113" y="100329"/>
                </a:lnTo>
                <a:lnTo>
                  <a:pt x="54305" y="52069"/>
                </a:lnTo>
                <a:lnTo>
                  <a:pt x="72220" y="52069"/>
                </a:lnTo>
                <a:lnTo>
                  <a:pt x="111221" y="91439"/>
                </a:lnTo>
                <a:lnTo>
                  <a:pt x="182840" y="91439"/>
                </a:lnTo>
                <a:lnTo>
                  <a:pt x="181827" y="92709"/>
                </a:lnTo>
                <a:lnTo>
                  <a:pt x="137804" y="92709"/>
                </a:lnTo>
                <a:lnTo>
                  <a:pt x="132819" y="93979"/>
                </a:lnTo>
                <a:lnTo>
                  <a:pt x="123244" y="97789"/>
                </a:lnTo>
                <a:lnTo>
                  <a:pt x="119019" y="101599"/>
                </a:lnTo>
                <a:lnTo>
                  <a:pt x="111693" y="107949"/>
                </a:lnTo>
                <a:lnTo>
                  <a:pt x="108872" y="113029"/>
                </a:lnTo>
                <a:lnTo>
                  <a:pt x="104912" y="121919"/>
                </a:lnTo>
                <a:lnTo>
                  <a:pt x="103924" y="126999"/>
                </a:lnTo>
                <a:lnTo>
                  <a:pt x="103907" y="137159"/>
                </a:lnTo>
                <a:lnTo>
                  <a:pt x="104905" y="142239"/>
                </a:lnTo>
                <a:lnTo>
                  <a:pt x="108879" y="152399"/>
                </a:lnTo>
                <a:lnTo>
                  <a:pt x="111703" y="156209"/>
                </a:lnTo>
                <a:lnTo>
                  <a:pt x="112923" y="157479"/>
                </a:lnTo>
                <a:lnTo>
                  <a:pt x="97454" y="157479"/>
                </a:lnTo>
                <a:lnTo>
                  <a:pt x="88027" y="161289"/>
                </a:lnTo>
                <a:close/>
              </a:path>
              <a:path w="294004" h="283210">
                <a:moveTo>
                  <a:pt x="227257" y="60959"/>
                </a:moveTo>
                <a:lnTo>
                  <a:pt x="218039" y="60959"/>
                </a:lnTo>
                <a:lnTo>
                  <a:pt x="213480" y="59689"/>
                </a:lnTo>
                <a:lnTo>
                  <a:pt x="211287" y="59689"/>
                </a:lnTo>
                <a:lnTo>
                  <a:pt x="209183" y="58419"/>
                </a:lnTo>
                <a:lnTo>
                  <a:pt x="231712" y="58419"/>
                </a:lnTo>
                <a:lnTo>
                  <a:pt x="227257" y="60959"/>
                </a:lnTo>
                <a:close/>
              </a:path>
              <a:path w="294004" h="283210">
                <a:moveTo>
                  <a:pt x="182840" y="91439"/>
                </a:moveTo>
                <a:lnTo>
                  <a:pt x="111221" y="91439"/>
                </a:lnTo>
                <a:lnTo>
                  <a:pt x="115349" y="87629"/>
                </a:lnTo>
                <a:lnTo>
                  <a:pt x="119857" y="85089"/>
                </a:lnTo>
                <a:lnTo>
                  <a:pt x="129638" y="81279"/>
                </a:lnTo>
                <a:lnTo>
                  <a:pt x="134690" y="81279"/>
                </a:lnTo>
                <a:lnTo>
                  <a:pt x="145121" y="80009"/>
                </a:lnTo>
                <a:lnTo>
                  <a:pt x="150265" y="81279"/>
                </a:lnTo>
                <a:lnTo>
                  <a:pt x="160411" y="82549"/>
                </a:lnTo>
                <a:lnTo>
                  <a:pt x="165187" y="85089"/>
                </a:lnTo>
                <a:lnTo>
                  <a:pt x="169664" y="87629"/>
                </a:lnTo>
                <a:lnTo>
                  <a:pt x="185880" y="87629"/>
                </a:lnTo>
                <a:lnTo>
                  <a:pt x="182840" y="91439"/>
                </a:lnTo>
                <a:close/>
              </a:path>
              <a:path w="294004" h="283210">
                <a:moveTo>
                  <a:pt x="191405" y="171449"/>
                </a:moveTo>
                <a:lnTo>
                  <a:pt x="148148" y="171449"/>
                </a:lnTo>
                <a:lnTo>
                  <a:pt x="153134" y="170179"/>
                </a:lnTo>
                <a:lnTo>
                  <a:pt x="162713" y="166369"/>
                </a:lnTo>
                <a:lnTo>
                  <a:pt x="182067" y="126999"/>
                </a:lnTo>
                <a:lnTo>
                  <a:pt x="181076" y="121919"/>
                </a:lnTo>
                <a:lnTo>
                  <a:pt x="177112" y="113029"/>
                </a:lnTo>
                <a:lnTo>
                  <a:pt x="174287" y="107949"/>
                </a:lnTo>
                <a:lnTo>
                  <a:pt x="166959" y="101599"/>
                </a:lnTo>
                <a:lnTo>
                  <a:pt x="162732" y="97789"/>
                </a:lnTo>
                <a:lnTo>
                  <a:pt x="153155" y="93979"/>
                </a:lnTo>
                <a:lnTo>
                  <a:pt x="148169" y="92709"/>
                </a:lnTo>
                <a:lnTo>
                  <a:pt x="181827" y="92709"/>
                </a:lnTo>
                <a:lnTo>
                  <a:pt x="179801" y="95249"/>
                </a:lnTo>
                <a:lnTo>
                  <a:pt x="184257" y="100329"/>
                </a:lnTo>
                <a:lnTo>
                  <a:pt x="187778" y="105409"/>
                </a:lnTo>
                <a:lnTo>
                  <a:pt x="192945" y="116839"/>
                </a:lnTo>
                <a:lnTo>
                  <a:pt x="194424" y="123189"/>
                </a:lnTo>
                <a:lnTo>
                  <a:pt x="195176" y="135889"/>
                </a:lnTo>
                <a:lnTo>
                  <a:pt x="194424" y="142239"/>
                </a:lnTo>
                <a:lnTo>
                  <a:pt x="190662" y="153669"/>
                </a:lnTo>
                <a:lnTo>
                  <a:pt x="187775" y="158749"/>
                </a:lnTo>
                <a:lnTo>
                  <a:pt x="183881" y="163829"/>
                </a:lnTo>
                <a:lnTo>
                  <a:pt x="191405" y="171449"/>
                </a:lnTo>
                <a:close/>
              </a:path>
              <a:path w="294004" h="283210">
                <a:moveTo>
                  <a:pt x="37796" y="151129"/>
                </a:moveTo>
                <a:lnTo>
                  <a:pt x="20054" y="151129"/>
                </a:lnTo>
                <a:lnTo>
                  <a:pt x="24460" y="149859"/>
                </a:lnTo>
                <a:lnTo>
                  <a:pt x="33425" y="149859"/>
                </a:lnTo>
                <a:lnTo>
                  <a:pt x="37796" y="151129"/>
                </a:lnTo>
                <a:close/>
              </a:path>
              <a:path w="294004" h="283210">
                <a:moveTo>
                  <a:pt x="35050" y="205739"/>
                </a:moveTo>
                <a:lnTo>
                  <a:pt x="21652" y="205739"/>
                </a:lnTo>
                <a:lnTo>
                  <a:pt x="17367" y="204469"/>
                </a:lnTo>
                <a:lnTo>
                  <a:pt x="5212" y="194309"/>
                </a:lnTo>
                <a:lnTo>
                  <a:pt x="2886" y="190499"/>
                </a:lnTo>
                <a:lnTo>
                  <a:pt x="611" y="184149"/>
                </a:lnTo>
                <a:lnTo>
                  <a:pt x="195" y="181609"/>
                </a:lnTo>
                <a:lnTo>
                  <a:pt x="93" y="180339"/>
                </a:lnTo>
                <a:lnTo>
                  <a:pt x="0" y="175259"/>
                </a:lnTo>
                <a:lnTo>
                  <a:pt x="756" y="171449"/>
                </a:lnTo>
                <a:lnTo>
                  <a:pt x="1389" y="168909"/>
                </a:lnTo>
                <a:lnTo>
                  <a:pt x="3167" y="165099"/>
                </a:lnTo>
                <a:lnTo>
                  <a:pt x="4287" y="162559"/>
                </a:lnTo>
                <a:lnTo>
                  <a:pt x="17940" y="151129"/>
                </a:lnTo>
                <a:lnTo>
                  <a:pt x="39885" y="151129"/>
                </a:lnTo>
                <a:lnTo>
                  <a:pt x="43869" y="153669"/>
                </a:lnTo>
                <a:lnTo>
                  <a:pt x="45709" y="154939"/>
                </a:lnTo>
                <a:lnTo>
                  <a:pt x="49085" y="157479"/>
                </a:lnTo>
                <a:lnTo>
                  <a:pt x="50574" y="160019"/>
                </a:lnTo>
                <a:lnTo>
                  <a:pt x="51863" y="161289"/>
                </a:lnTo>
                <a:lnTo>
                  <a:pt x="88027" y="161289"/>
                </a:lnTo>
                <a:lnTo>
                  <a:pt x="84884" y="162559"/>
                </a:lnTo>
                <a:lnTo>
                  <a:pt x="24285" y="162559"/>
                </a:lnTo>
                <a:lnTo>
                  <a:pt x="20450" y="163829"/>
                </a:lnTo>
                <a:lnTo>
                  <a:pt x="18759" y="165099"/>
                </a:lnTo>
                <a:lnTo>
                  <a:pt x="15828" y="168909"/>
                </a:lnTo>
                <a:lnTo>
                  <a:pt x="14700" y="170179"/>
                </a:lnTo>
                <a:lnTo>
                  <a:pt x="13119" y="173989"/>
                </a:lnTo>
                <a:lnTo>
                  <a:pt x="12726" y="175259"/>
                </a:lnTo>
                <a:lnTo>
                  <a:pt x="12735" y="180339"/>
                </a:lnTo>
                <a:lnTo>
                  <a:pt x="24347" y="193039"/>
                </a:lnTo>
                <a:lnTo>
                  <a:pt x="52835" y="193039"/>
                </a:lnTo>
                <a:lnTo>
                  <a:pt x="51588" y="194309"/>
                </a:lnTo>
                <a:lnTo>
                  <a:pt x="37209" y="204469"/>
                </a:lnTo>
                <a:lnTo>
                  <a:pt x="35050" y="205739"/>
                </a:lnTo>
                <a:close/>
              </a:path>
              <a:path w="294004" h="283210">
                <a:moveTo>
                  <a:pt x="151022" y="184149"/>
                </a:moveTo>
                <a:lnTo>
                  <a:pt x="136087" y="184149"/>
                </a:lnTo>
                <a:lnTo>
                  <a:pt x="128732" y="182879"/>
                </a:lnTo>
                <a:lnTo>
                  <a:pt x="125180" y="181609"/>
                </a:lnTo>
                <a:lnTo>
                  <a:pt x="118325" y="177799"/>
                </a:lnTo>
                <a:lnTo>
                  <a:pt x="115102" y="176529"/>
                </a:lnTo>
                <a:lnTo>
                  <a:pt x="109067" y="171449"/>
                </a:lnTo>
                <a:lnTo>
                  <a:pt x="106324" y="168909"/>
                </a:lnTo>
                <a:lnTo>
                  <a:pt x="101390" y="163829"/>
                </a:lnTo>
                <a:lnTo>
                  <a:pt x="99256" y="160019"/>
                </a:lnTo>
                <a:lnTo>
                  <a:pt x="97454" y="157479"/>
                </a:lnTo>
                <a:lnTo>
                  <a:pt x="112923" y="157479"/>
                </a:lnTo>
                <a:lnTo>
                  <a:pt x="119026" y="163829"/>
                </a:lnTo>
                <a:lnTo>
                  <a:pt x="123248" y="166369"/>
                </a:lnTo>
                <a:lnTo>
                  <a:pt x="132810" y="170179"/>
                </a:lnTo>
                <a:lnTo>
                  <a:pt x="137789" y="171449"/>
                </a:lnTo>
                <a:lnTo>
                  <a:pt x="191405" y="171449"/>
                </a:lnTo>
                <a:lnTo>
                  <a:pt x="192659" y="172719"/>
                </a:lnTo>
                <a:lnTo>
                  <a:pt x="174789" y="172719"/>
                </a:lnTo>
                <a:lnTo>
                  <a:pt x="171823" y="175259"/>
                </a:lnTo>
                <a:lnTo>
                  <a:pt x="168646" y="177799"/>
                </a:lnTo>
                <a:lnTo>
                  <a:pt x="161863" y="180339"/>
                </a:lnTo>
                <a:lnTo>
                  <a:pt x="158339" y="181609"/>
                </a:lnTo>
                <a:lnTo>
                  <a:pt x="151022" y="184149"/>
                </a:lnTo>
                <a:close/>
              </a:path>
              <a:path w="294004" h="283210">
                <a:moveTo>
                  <a:pt x="52835" y="193039"/>
                </a:moveTo>
                <a:lnTo>
                  <a:pt x="32515" y="193039"/>
                </a:lnTo>
                <a:lnTo>
                  <a:pt x="36365" y="191769"/>
                </a:lnTo>
                <a:lnTo>
                  <a:pt x="38064" y="190499"/>
                </a:lnTo>
                <a:lnTo>
                  <a:pt x="41007" y="187959"/>
                </a:lnTo>
                <a:lnTo>
                  <a:pt x="42141" y="185419"/>
                </a:lnTo>
                <a:lnTo>
                  <a:pt x="43729" y="181609"/>
                </a:lnTo>
                <a:lnTo>
                  <a:pt x="44124" y="180339"/>
                </a:lnTo>
                <a:lnTo>
                  <a:pt x="44107" y="175259"/>
                </a:lnTo>
                <a:lnTo>
                  <a:pt x="32441" y="162559"/>
                </a:lnTo>
                <a:lnTo>
                  <a:pt x="84884" y="162559"/>
                </a:lnTo>
                <a:lnTo>
                  <a:pt x="56602" y="173989"/>
                </a:lnTo>
                <a:lnTo>
                  <a:pt x="56832" y="175259"/>
                </a:lnTo>
                <a:lnTo>
                  <a:pt x="56955" y="176529"/>
                </a:lnTo>
                <a:lnTo>
                  <a:pt x="56975" y="180339"/>
                </a:lnTo>
                <a:lnTo>
                  <a:pt x="56714" y="182879"/>
                </a:lnTo>
                <a:lnTo>
                  <a:pt x="55662" y="186689"/>
                </a:lnTo>
                <a:lnTo>
                  <a:pt x="54886" y="189229"/>
                </a:lnTo>
                <a:lnTo>
                  <a:pt x="52835" y="193039"/>
                </a:lnTo>
                <a:close/>
              </a:path>
              <a:path w="294004" h="283210">
                <a:moveTo>
                  <a:pt x="269820" y="283209"/>
                </a:moveTo>
                <a:lnTo>
                  <a:pt x="260236" y="283209"/>
                </a:lnTo>
                <a:lnTo>
                  <a:pt x="255407" y="281939"/>
                </a:lnTo>
                <a:lnTo>
                  <a:pt x="246464" y="276859"/>
                </a:lnTo>
                <a:lnTo>
                  <a:pt x="242971" y="273049"/>
                </a:lnTo>
                <a:lnTo>
                  <a:pt x="237943" y="264159"/>
                </a:lnTo>
                <a:lnTo>
                  <a:pt x="236756" y="259079"/>
                </a:lnTo>
                <a:lnTo>
                  <a:pt x="236827" y="256539"/>
                </a:lnTo>
                <a:lnTo>
                  <a:pt x="236933" y="252729"/>
                </a:lnTo>
                <a:lnTo>
                  <a:pt x="237040" y="248919"/>
                </a:lnTo>
                <a:lnTo>
                  <a:pt x="238489" y="243839"/>
                </a:lnTo>
                <a:lnTo>
                  <a:pt x="241247" y="240029"/>
                </a:lnTo>
                <a:lnTo>
                  <a:pt x="174789" y="172719"/>
                </a:lnTo>
                <a:lnTo>
                  <a:pt x="192659" y="172719"/>
                </a:lnTo>
                <a:lnTo>
                  <a:pt x="250340" y="231139"/>
                </a:lnTo>
                <a:lnTo>
                  <a:pt x="281559" y="231139"/>
                </a:lnTo>
                <a:lnTo>
                  <a:pt x="283388" y="232409"/>
                </a:lnTo>
                <a:lnTo>
                  <a:pt x="285049" y="233679"/>
                </a:lnTo>
                <a:lnTo>
                  <a:pt x="288038" y="237489"/>
                </a:lnTo>
                <a:lnTo>
                  <a:pt x="289325" y="238759"/>
                </a:lnTo>
                <a:lnTo>
                  <a:pt x="263343" y="238759"/>
                </a:lnTo>
                <a:lnTo>
                  <a:pt x="261341" y="240029"/>
                </a:lnTo>
                <a:lnTo>
                  <a:pt x="257493" y="241299"/>
                </a:lnTo>
                <a:lnTo>
                  <a:pt x="249729" y="252729"/>
                </a:lnTo>
                <a:lnTo>
                  <a:pt x="249729" y="256539"/>
                </a:lnTo>
                <a:lnTo>
                  <a:pt x="250129" y="259079"/>
                </a:lnTo>
                <a:lnTo>
                  <a:pt x="251725" y="262889"/>
                </a:lnTo>
                <a:lnTo>
                  <a:pt x="252859" y="264159"/>
                </a:lnTo>
                <a:lnTo>
                  <a:pt x="255805" y="267969"/>
                </a:lnTo>
                <a:lnTo>
                  <a:pt x="257503" y="269239"/>
                </a:lnTo>
                <a:lnTo>
                  <a:pt x="261351" y="270509"/>
                </a:lnTo>
                <a:lnTo>
                  <a:pt x="289598" y="270509"/>
                </a:lnTo>
                <a:lnTo>
                  <a:pt x="286930" y="274319"/>
                </a:lnTo>
                <a:lnTo>
                  <a:pt x="285412" y="275589"/>
                </a:lnTo>
                <a:lnTo>
                  <a:pt x="282005" y="278129"/>
                </a:lnTo>
                <a:lnTo>
                  <a:pt x="280162" y="279399"/>
                </a:lnTo>
                <a:lnTo>
                  <a:pt x="276197" y="281939"/>
                </a:lnTo>
                <a:lnTo>
                  <a:pt x="274130" y="281939"/>
                </a:lnTo>
                <a:lnTo>
                  <a:pt x="269820" y="283209"/>
                </a:lnTo>
                <a:close/>
              </a:path>
              <a:path w="294004" h="283210">
                <a:moveTo>
                  <a:pt x="28347" y="207009"/>
                </a:moveTo>
                <a:lnTo>
                  <a:pt x="23848" y="205739"/>
                </a:lnTo>
                <a:lnTo>
                  <a:pt x="30588" y="205739"/>
                </a:lnTo>
                <a:lnTo>
                  <a:pt x="28347" y="207009"/>
                </a:lnTo>
                <a:close/>
              </a:path>
              <a:path w="294004" h="283210">
                <a:moveTo>
                  <a:pt x="271523" y="227329"/>
                </a:moveTo>
                <a:lnTo>
                  <a:pt x="260538" y="227329"/>
                </a:lnTo>
                <a:lnTo>
                  <a:pt x="264941" y="226059"/>
                </a:lnTo>
                <a:lnTo>
                  <a:pt x="267139" y="226059"/>
                </a:lnTo>
                <a:lnTo>
                  <a:pt x="271523" y="227329"/>
                </a:lnTo>
                <a:close/>
              </a:path>
              <a:path w="294004" h="283210">
                <a:moveTo>
                  <a:pt x="281559" y="231139"/>
                </a:moveTo>
                <a:lnTo>
                  <a:pt x="250340" y="231139"/>
                </a:lnTo>
                <a:lnTo>
                  <a:pt x="252215" y="229869"/>
                </a:lnTo>
                <a:lnTo>
                  <a:pt x="254200" y="228599"/>
                </a:lnTo>
                <a:lnTo>
                  <a:pt x="258388" y="227329"/>
                </a:lnTo>
                <a:lnTo>
                  <a:pt x="273653" y="227329"/>
                </a:lnTo>
                <a:lnTo>
                  <a:pt x="277783" y="228599"/>
                </a:lnTo>
                <a:lnTo>
                  <a:pt x="279730" y="229869"/>
                </a:lnTo>
                <a:lnTo>
                  <a:pt x="281559" y="231139"/>
                </a:lnTo>
                <a:close/>
              </a:path>
              <a:path w="294004" h="283210">
                <a:moveTo>
                  <a:pt x="289598" y="270509"/>
                </a:moveTo>
                <a:lnTo>
                  <a:pt x="269519" y="270509"/>
                </a:lnTo>
                <a:lnTo>
                  <a:pt x="273365" y="269239"/>
                </a:lnTo>
                <a:lnTo>
                  <a:pt x="275062" y="267969"/>
                </a:lnTo>
                <a:lnTo>
                  <a:pt x="278003" y="264159"/>
                </a:lnTo>
                <a:lnTo>
                  <a:pt x="279135" y="262889"/>
                </a:lnTo>
                <a:lnTo>
                  <a:pt x="280726" y="259079"/>
                </a:lnTo>
                <a:lnTo>
                  <a:pt x="281121" y="256539"/>
                </a:lnTo>
                <a:lnTo>
                  <a:pt x="281108" y="252729"/>
                </a:lnTo>
                <a:lnTo>
                  <a:pt x="280703" y="251459"/>
                </a:lnTo>
                <a:lnTo>
                  <a:pt x="269495" y="240029"/>
                </a:lnTo>
                <a:lnTo>
                  <a:pt x="267500" y="238759"/>
                </a:lnTo>
                <a:lnTo>
                  <a:pt x="289325" y="238759"/>
                </a:lnTo>
                <a:lnTo>
                  <a:pt x="291486" y="242569"/>
                </a:lnTo>
                <a:lnTo>
                  <a:pt x="292329" y="245109"/>
                </a:lnTo>
                <a:lnTo>
                  <a:pt x="293547" y="248919"/>
                </a:lnTo>
                <a:lnTo>
                  <a:pt x="293904" y="251459"/>
                </a:lnTo>
                <a:lnTo>
                  <a:pt x="293961" y="257809"/>
                </a:lnTo>
                <a:lnTo>
                  <a:pt x="293150" y="262889"/>
                </a:lnTo>
                <a:lnTo>
                  <a:pt x="292500" y="264159"/>
                </a:lnTo>
                <a:lnTo>
                  <a:pt x="290713" y="267969"/>
                </a:lnTo>
                <a:lnTo>
                  <a:pt x="289598" y="270509"/>
                </a:lnTo>
                <a:close/>
              </a:path>
            </a:pathLst>
          </a:custGeom>
          <a:solidFill>
            <a:srgbClr val="FFFFFF"/>
          </a:solidFill>
        </p:spPr>
        <p:txBody>
          <a:bodyPr wrap="square" lIns="0" tIns="0" rIns="0" bIns="0" rtlCol="0"/>
          <a:lstStyle/>
          <a:p>
            <a:endParaRPr sz="1154" dirty="0"/>
          </a:p>
        </p:txBody>
      </p:sp>
      <p:pic>
        <p:nvPicPr>
          <p:cNvPr id="28" name="object 28"/>
          <p:cNvPicPr/>
          <p:nvPr/>
        </p:nvPicPr>
        <p:blipFill>
          <a:blip r:embed="rId2" cstate="print"/>
          <a:stretch>
            <a:fillRect/>
          </a:stretch>
        </p:blipFill>
        <p:spPr>
          <a:xfrm>
            <a:off x="5197844" y="2863597"/>
            <a:ext cx="235330" cy="84505"/>
          </a:xfrm>
          <a:prstGeom prst="rect">
            <a:avLst/>
          </a:prstGeom>
        </p:spPr>
      </p:pic>
      <p:sp>
        <p:nvSpPr>
          <p:cNvPr id="29" name="object 29"/>
          <p:cNvSpPr txBox="1"/>
          <p:nvPr/>
        </p:nvSpPr>
        <p:spPr>
          <a:xfrm>
            <a:off x="628649" y="388241"/>
            <a:ext cx="8712575" cy="500662"/>
          </a:xfrm>
          <a:prstGeom prst="rect">
            <a:avLst/>
          </a:prstGeom>
        </p:spPr>
        <p:txBody>
          <a:bodyPr vert="horz" wrap="square" lIns="0" tIns="8140" rIns="0" bIns="0" rtlCol="0">
            <a:spAutoFit/>
          </a:bodyPr>
          <a:lstStyle/>
          <a:p>
            <a:pPr marL="8139">
              <a:spcBef>
                <a:spcPts val="64"/>
              </a:spcBef>
            </a:pPr>
            <a:r>
              <a:rPr lang="en-US" sz="3200" dirty="0"/>
              <a:t>GIFT City current regulatory landscape</a:t>
            </a:r>
            <a:endParaRPr sz="3200" dirty="0">
              <a:latin typeface="Times New Roman"/>
              <a:cs typeface="Times New Roman"/>
            </a:endParaRPr>
          </a:p>
        </p:txBody>
      </p:sp>
      <p:sp>
        <p:nvSpPr>
          <p:cNvPr id="39" name="object 39"/>
          <p:cNvSpPr txBox="1"/>
          <p:nvPr/>
        </p:nvSpPr>
        <p:spPr>
          <a:xfrm>
            <a:off x="4331224" y="2943572"/>
            <a:ext cx="280018" cy="87152"/>
          </a:xfrm>
          <a:prstGeom prst="rect">
            <a:avLst/>
          </a:prstGeom>
        </p:spPr>
        <p:txBody>
          <a:bodyPr vert="horz" wrap="square" lIns="0" tIns="8140" rIns="0" bIns="0" rtlCol="0">
            <a:spAutoFit/>
          </a:bodyPr>
          <a:lstStyle/>
          <a:p>
            <a:pPr marL="8139">
              <a:spcBef>
                <a:spcPts val="64"/>
              </a:spcBef>
            </a:pPr>
            <a:r>
              <a:rPr sz="513" b="1" spc="-51" dirty="0">
                <a:solidFill>
                  <a:srgbClr val="FFFFFF"/>
                </a:solidFill>
                <a:latin typeface="Times New Roman"/>
                <a:cs typeface="Times New Roman"/>
              </a:rPr>
              <a:t>GIFT</a:t>
            </a:r>
            <a:r>
              <a:rPr sz="513" b="1" spc="-16" dirty="0">
                <a:solidFill>
                  <a:srgbClr val="FFFFFF"/>
                </a:solidFill>
                <a:latin typeface="Times New Roman"/>
                <a:cs typeface="Times New Roman"/>
              </a:rPr>
              <a:t> </a:t>
            </a:r>
            <a:r>
              <a:rPr sz="513" b="1" spc="-13" dirty="0">
                <a:solidFill>
                  <a:srgbClr val="FFFFFF"/>
                </a:solidFill>
                <a:latin typeface="Times New Roman"/>
                <a:cs typeface="Times New Roman"/>
              </a:rPr>
              <a:t>City</a:t>
            </a:r>
            <a:endParaRPr sz="513" dirty="0">
              <a:latin typeface="Times New Roman"/>
              <a:cs typeface="Times New Roman"/>
            </a:endParaRPr>
          </a:p>
        </p:txBody>
      </p:sp>
      <p:sp>
        <p:nvSpPr>
          <p:cNvPr id="40" name="object 40"/>
          <p:cNvSpPr txBox="1"/>
          <p:nvPr/>
        </p:nvSpPr>
        <p:spPr>
          <a:xfrm>
            <a:off x="1292644" y="1051853"/>
            <a:ext cx="5804789" cy="254441"/>
          </a:xfrm>
          <a:prstGeom prst="rect">
            <a:avLst/>
          </a:prstGeom>
        </p:spPr>
        <p:txBody>
          <a:bodyPr vert="horz" wrap="square" lIns="0" tIns="8140" rIns="0" bIns="0" rtlCol="0">
            <a:spAutoFit/>
          </a:bodyPr>
          <a:lstStyle/>
          <a:p>
            <a:pPr marL="8139">
              <a:spcBef>
                <a:spcPts val="64"/>
              </a:spcBef>
            </a:pPr>
            <a:r>
              <a:rPr sz="1600" b="1" dirty="0">
                <a:latin typeface="Times New Roman"/>
                <a:cs typeface="Times New Roman"/>
              </a:rPr>
              <a:t>Business</a:t>
            </a:r>
            <a:r>
              <a:rPr sz="1600" b="1" spc="-13" dirty="0">
                <a:latin typeface="Times New Roman"/>
                <a:cs typeface="Times New Roman"/>
              </a:rPr>
              <a:t> </a:t>
            </a:r>
            <a:r>
              <a:rPr sz="1600" b="1" dirty="0">
                <a:latin typeface="Times New Roman"/>
                <a:cs typeface="Times New Roman"/>
              </a:rPr>
              <a:t>hub</a:t>
            </a:r>
            <a:r>
              <a:rPr sz="1600" b="1" spc="-13" dirty="0">
                <a:latin typeface="Times New Roman"/>
                <a:cs typeface="Times New Roman"/>
              </a:rPr>
              <a:t> for </a:t>
            </a:r>
            <a:r>
              <a:rPr sz="1600" b="1" dirty="0">
                <a:latin typeface="Times New Roman"/>
                <a:cs typeface="Times New Roman"/>
              </a:rPr>
              <a:t>international</a:t>
            </a:r>
            <a:r>
              <a:rPr sz="1600" b="1" spc="-13" dirty="0">
                <a:latin typeface="Times New Roman"/>
                <a:cs typeface="Times New Roman"/>
              </a:rPr>
              <a:t> </a:t>
            </a:r>
            <a:r>
              <a:rPr sz="1600" b="1" dirty="0">
                <a:latin typeface="Times New Roman"/>
                <a:cs typeface="Times New Roman"/>
              </a:rPr>
              <a:t>and</a:t>
            </a:r>
            <a:r>
              <a:rPr sz="1600" b="1" spc="-13" dirty="0">
                <a:latin typeface="Times New Roman"/>
                <a:cs typeface="Times New Roman"/>
              </a:rPr>
              <a:t> </a:t>
            </a:r>
            <a:r>
              <a:rPr sz="1600" b="1" dirty="0">
                <a:latin typeface="Times New Roman"/>
                <a:cs typeface="Times New Roman"/>
              </a:rPr>
              <a:t>domestic</a:t>
            </a:r>
            <a:r>
              <a:rPr sz="1600" b="1" spc="-13" dirty="0">
                <a:latin typeface="Times New Roman"/>
                <a:cs typeface="Times New Roman"/>
              </a:rPr>
              <a:t> </a:t>
            </a:r>
            <a:r>
              <a:rPr sz="1600" b="1" spc="-6" dirty="0">
                <a:latin typeface="Times New Roman"/>
                <a:cs typeface="Times New Roman"/>
              </a:rPr>
              <a:t>operations</a:t>
            </a:r>
            <a:endParaRPr sz="1600" dirty="0">
              <a:latin typeface="Times New Roman"/>
              <a:cs typeface="Times New Roman"/>
            </a:endParaRPr>
          </a:p>
        </p:txBody>
      </p:sp>
      <p:sp>
        <p:nvSpPr>
          <p:cNvPr id="41" name="object 41"/>
          <p:cNvSpPr txBox="1"/>
          <p:nvPr/>
        </p:nvSpPr>
        <p:spPr>
          <a:xfrm>
            <a:off x="2578829" y="1722558"/>
            <a:ext cx="1879378" cy="468923"/>
          </a:xfrm>
          <a:prstGeom prst="rect">
            <a:avLst/>
          </a:prstGeom>
        </p:spPr>
        <p:txBody>
          <a:bodyPr vert="horz" wrap="square" lIns="0" tIns="8140" rIns="0" bIns="0" rtlCol="0">
            <a:spAutoFit/>
          </a:bodyPr>
          <a:lstStyle/>
          <a:p>
            <a:pPr marL="311333" marR="3256" indent="-303600">
              <a:lnSpc>
                <a:spcPct val="111100"/>
              </a:lnSpc>
              <a:spcBef>
                <a:spcPts val="64"/>
              </a:spcBef>
            </a:pPr>
            <a:r>
              <a:rPr sz="1400" b="1" spc="-45" dirty="0">
                <a:solidFill>
                  <a:srgbClr val="113475"/>
                </a:solidFill>
                <a:latin typeface="Times New Roman"/>
                <a:cs typeface="Times New Roman"/>
              </a:rPr>
              <a:t>DTA</a:t>
            </a:r>
            <a:r>
              <a:rPr sz="1400" b="1" spc="-13" dirty="0">
                <a:solidFill>
                  <a:srgbClr val="113475"/>
                </a:solidFill>
                <a:latin typeface="Times New Roman"/>
                <a:cs typeface="Times New Roman"/>
              </a:rPr>
              <a:t> </a:t>
            </a:r>
            <a:r>
              <a:rPr sz="1400" b="1" spc="-6" dirty="0">
                <a:solidFill>
                  <a:srgbClr val="113475"/>
                </a:solidFill>
                <a:latin typeface="Times New Roman"/>
                <a:cs typeface="Times New Roman"/>
              </a:rPr>
              <a:t>for</a:t>
            </a:r>
            <a:r>
              <a:rPr sz="1400" b="1" spc="-13" dirty="0">
                <a:solidFill>
                  <a:srgbClr val="113475"/>
                </a:solidFill>
                <a:latin typeface="Times New Roman"/>
                <a:cs typeface="Times New Roman"/>
              </a:rPr>
              <a:t> </a:t>
            </a:r>
            <a:r>
              <a:rPr sz="1400" b="1" dirty="0">
                <a:solidFill>
                  <a:srgbClr val="113475"/>
                </a:solidFill>
                <a:latin typeface="Times New Roman"/>
                <a:cs typeface="Times New Roman"/>
              </a:rPr>
              <a:t>business</a:t>
            </a:r>
            <a:r>
              <a:rPr sz="1400" b="1" spc="-13" dirty="0">
                <a:solidFill>
                  <a:srgbClr val="113475"/>
                </a:solidFill>
                <a:latin typeface="Times New Roman"/>
                <a:cs typeface="Times New Roman"/>
              </a:rPr>
              <a:t> </a:t>
            </a:r>
            <a:r>
              <a:rPr sz="1400" b="1" dirty="0">
                <a:solidFill>
                  <a:srgbClr val="113475"/>
                </a:solidFill>
                <a:latin typeface="Times New Roman"/>
                <a:cs typeface="Times New Roman"/>
              </a:rPr>
              <a:t>related</a:t>
            </a:r>
            <a:r>
              <a:rPr sz="1400" b="1" spc="-13" dirty="0">
                <a:solidFill>
                  <a:srgbClr val="113475"/>
                </a:solidFill>
                <a:latin typeface="Times New Roman"/>
                <a:cs typeface="Times New Roman"/>
              </a:rPr>
              <a:t> </a:t>
            </a:r>
            <a:r>
              <a:rPr sz="1400" b="1" dirty="0">
                <a:solidFill>
                  <a:srgbClr val="113475"/>
                </a:solidFill>
                <a:latin typeface="Times New Roman"/>
                <a:cs typeface="Times New Roman"/>
              </a:rPr>
              <a:t>to</a:t>
            </a:r>
            <a:r>
              <a:rPr sz="1400" b="1" spc="-10" dirty="0">
                <a:solidFill>
                  <a:srgbClr val="113475"/>
                </a:solidFill>
                <a:latin typeface="Times New Roman"/>
                <a:cs typeface="Times New Roman"/>
              </a:rPr>
              <a:t> </a:t>
            </a:r>
            <a:r>
              <a:rPr sz="1400" b="1" spc="-6" dirty="0">
                <a:solidFill>
                  <a:srgbClr val="113475"/>
                </a:solidFill>
                <a:latin typeface="Times New Roman"/>
                <a:cs typeface="Times New Roman"/>
              </a:rPr>
              <a:t>India</a:t>
            </a:r>
            <a:r>
              <a:rPr sz="1400" b="1" spc="320" dirty="0">
                <a:solidFill>
                  <a:srgbClr val="113475"/>
                </a:solidFill>
                <a:latin typeface="Times New Roman"/>
                <a:cs typeface="Times New Roman"/>
              </a:rPr>
              <a:t> </a:t>
            </a:r>
            <a:r>
              <a:rPr sz="1400" b="1" spc="-6" dirty="0">
                <a:solidFill>
                  <a:srgbClr val="113475"/>
                </a:solidFill>
                <a:latin typeface="Times New Roman"/>
                <a:cs typeface="Times New Roman"/>
              </a:rPr>
              <a:t>operations</a:t>
            </a:r>
            <a:endParaRPr sz="1400" dirty="0">
              <a:latin typeface="Times New Roman"/>
              <a:cs typeface="Times New Roman"/>
            </a:endParaRPr>
          </a:p>
        </p:txBody>
      </p:sp>
      <p:sp>
        <p:nvSpPr>
          <p:cNvPr id="42" name="object 42"/>
          <p:cNvSpPr txBox="1"/>
          <p:nvPr/>
        </p:nvSpPr>
        <p:spPr>
          <a:xfrm rot="10800000" flipV="1">
            <a:off x="3042919" y="4063718"/>
            <a:ext cx="951197" cy="439107"/>
          </a:xfrm>
          <a:prstGeom prst="rect">
            <a:avLst/>
          </a:prstGeom>
        </p:spPr>
        <p:txBody>
          <a:bodyPr vert="horz" wrap="square" lIns="0" tIns="8140" rIns="0" bIns="0" rtlCol="0">
            <a:spAutoFit/>
          </a:bodyPr>
          <a:lstStyle/>
          <a:p>
            <a:pPr marL="8139">
              <a:spcBef>
                <a:spcPts val="64"/>
              </a:spcBef>
            </a:pPr>
            <a:r>
              <a:rPr sz="1400" b="1" spc="-6" dirty="0">
                <a:solidFill>
                  <a:srgbClr val="113475"/>
                </a:solidFill>
                <a:latin typeface="Times New Roman"/>
                <a:cs typeface="Times New Roman"/>
              </a:rPr>
              <a:t>Multiservice</a:t>
            </a:r>
            <a:r>
              <a:rPr sz="1400" b="1" spc="13" dirty="0">
                <a:solidFill>
                  <a:srgbClr val="113475"/>
                </a:solidFill>
                <a:latin typeface="Times New Roman"/>
                <a:cs typeface="Times New Roman"/>
              </a:rPr>
              <a:t> </a:t>
            </a:r>
            <a:r>
              <a:rPr sz="1400" b="1" spc="-29" dirty="0">
                <a:solidFill>
                  <a:srgbClr val="113475"/>
                </a:solidFill>
                <a:latin typeface="Times New Roman"/>
                <a:cs typeface="Times New Roman"/>
              </a:rPr>
              <a:t>SEZ</a:t>
            </a:r>
            <a:endParaRPr sz="1400" dirty="0">
              <a:latin typeface="Times New Roman"/>
              <a:cs typeface="Times New Roman"/>
            </a:endParaRPr>
          </a:p>
        </p:txBody>
      </p:sp>
      <p:sp>
        <p:nvSpPr>
          <p:cNvPr id="43" name="object 43"/>
          <p:cNvSpPr txBox="1"/>
          <p:nvPr/>
        </p:nvSpPr>
        <p:spPr>
          <a:xfrm>
            <a:off x="5361309" y="2752045"/>
            <a:ext cx="2140987" cy="459244"/>
          </a:xfrm>
          <a:prstGeom prst="rect">
            <a:avLst/>
          </a:prstGeom>
          <a:solidFill>
            <a:srgbClr val="F58633"/>
          </a:solidFill>
        </p:spPr>
        <p:txBody>
          <a:bodyPr vert="horz" wrap="square" lIns="0" tIns="28083" rIns="0" bIns="0" rtlCol="0">
            <a:spAutoFit/>
          </a:bodyPr>
          <a:lstStyle/>
          <a:p>
            <a:pPr algn="ctr">
              <a:lnSpc>
                <a:spcPct val="100000"/>
              </a:lnSpc>
            </a:pPr>
            <a:r>
              <a:rPr lang="en-US" sz="1400" b="1" dirty="0">
                <a:solidFill>
                  <a:srgbClr val="FFFFFF"/>
                </a:solidFill>
                <a:latin typeface="Times New Roman"/>
                <a:cs typeface="Times New Roman"/>
              </a:rPr>
              <a:t>Notified</a:t>
            </a:r>
            <a:r>
              <a:rPr lang="en-US" sz="1400" b="1" spc="-25" dirty="0">
                <a:solidFill>
                  <a:srgbClr val="FFFFFF"/>
                </a:solidFill>
                <a:latin typeface="Times New Roman"/>
                <a:cs typeface="Times New Roman"/>
              </a:rPr>
              <a:t> </a:t>
            </a:r>
            <a:r>
              <a:rPr lang="en-US" sz="1400" b="1" spc="-20" dirty="0">
                <a:solidFill>
                  <a:srgbClr val="FFFFFF"/>
                </a:solidFill>
                <a:latin typeface="Times New Roman"/>
                <a:cs typeface="Times New Roman"/>
              </a:rPr>
              <a:t>IFSC</a:t>
            </a:r>
          </a:p>
          <a:p>
            <a:pPr algn="ctr">
              <a:lnSpc>
                <a:spcPct val="100000"/>
              </a:lnSpc>
            </a:pPr>
            <a:r>
              <a:rPr lang="en-US" sz="1400" b="1" spc="-20" dirty="0">
                <a:solidFill>
                  <a:srgbClr val="FFFFFF"/>
                </a:solidFill>
                <a:latin typeface="Times New Roman"/>
                <a:cs typeface="Times New Roman"/>
              </a:rPr>
              <a:t>(Financial Services)</a:t>
            </a:r>
            <a:endParaRPr lang="en-US" sz="1400" dirty="0">
              <a:latin typeface="Times New Roman"/>
              <a:cs typeface="Times New Roman"/>
            </a:endParaRPr>
          </a:p>
        </p:txBody>
      </p:sp>
      <p:sp>
        <p:nvSpPr>
          <p:cNvPr id="44" name="object 44"/>
          <p:cNvSpPr txBox="1"/>
          <p:nvPr/>
        </p:nvSpPr>
        <p:spPr>
          <a:xfrm>
            <a:off x="5396715" y="4417802"/>
            <a:ext cx="2105581" cy="486369"/>
          </a:xfrm>
          <a:prstGeom prst="rect">
            <a:avLst/>
          </a:prstGeom>
          <a:solidFill>
            <a:srgbClr val="F58633"/>
          </a:solidFill>
        </p:spPr>
        <p:txBody>
          <a:bodyPr vert="horz" wrap="square" lIns="0" tIns="54945" rIns="0" bIns="0" rtlCol="0">
            <a:spAutoFit/>
          </a:bodyPr>
          <a:lstStyle/>
          <a:p>
            <a:pPr marL="170815">
              <a:lnSpc>
                <a:spcPct val="100000"/>
              </a:lnSpc>
            </a:pPr>
            <a:r>
              <a:rPr lang="en-US" sz="1400" b="1" spc="-60" dirty="0">
                <a:solidFill>
                  <a:srgbClr val="FFFFFF"/>
                </a:solidFill>
                <a:latin typeface="Times New Roman"/>
                <a:cs typeface="Times New Roman"/>
              </a:rPr>
              <a:t>IT</a:t>
            </a:r>
            <a:r>
              <a:rPr lang="en-US" sz="1400" b="1" spc="-25" dirty="0">
                <a:solidFill>
                  <a:srgbClr val="FFFFFF"/>
                </a:solidFill>
                <a:latin typeface="Times New Roman"/>
                <a:cs typeface="Times New Roman"/>
              </a:rPr>
              <a:t> </a:t>
            </a:r>
            <a:r>
              <a:rPr lang="en-US" sz="1400" b="1" spc="-10" dirty="0">
                <a:solidFill>
                  <a:srgbClr val="FFFFFF"/>
                </a:solidFill>
                <a:latin typeface="Times New Roman"/>
                <a:cs typeface="Times New Roman"/>
              </a:rPr>
              <a:t>and</a:t>
            </a:r>
            <a:r>
              <a:rPr lang="en-US" sz="1400" b="1" spc="-20" dirty="0">
                <a:solidFill>
                  <a:srgbClr val="FFFFFF"/>
                </a:solidFill>
                <a:latin typeface="Times New Roman"/>
                <a:cs typeface="Times New Roman"/>
              </a:rPr>
              <a:t> </a:t>
            </a:r>
            <a:r>
              <a:rPr lang="en-US" sz="1400" b="1" spc="-30" dirty="0">
                <a:solidFill>
                  <a:srgbClr val="FFFFFF"/>
                </a:solidFill>
                <a:latin typeface="Times New Roman"/>
                <a:cs typeface="Times New Roman"/>
              </a:rPr>
              <a:t>ITeS,</a:t>
            </a:r>
            <a:r>
              <a:rPr lang="en-US" sz="1400" b="1" spc="-25" dirty="0">
                <a:solidFill>
                  <a:srgbClr val="FFFFFF"/>
                </a:solidFill>
                <a:latin typeface="Times New Roman"/>
                <a:cs typeface="Times New Roman"/>
              </a:rPr>
              <a:t> </a:t>
            </a:r>
            <a:r>
              <a:rPr lang="en-US" sz="1400" b="1" spc="-20" dirty="0">
                <a:solidFill>
                  <a:srgbClr val="FFFFFF"/>
                </a:solidFill>
                <a:latin typeface="Times New Roman"/>
                <a:cs typeface="Times New Roman"/>
              </a:rPr>
              <a:t>Other </a:t>
            </a:r>
            <a:r>
              <a:rPr lang="en-US" sz="1400" b="1" dirty="0">
                <a:solidFill>
                  <a:srgbClr val="FFFFFF"/>
                </a:solidFill>
                <a:latin typeface="Times New Roman"/>
                <a:cs typeface="Times New Roman"/>
              </a:rPr>
              <a:t>services</a:t>
            </a:r>
            <a:r>
              <a:rPr lang="en-US" sz="1400" b="1" spc="-25" dirty="0">
                <a:solidFill>
                  <a:srgbClr val="FFFFFF"/>
                </a:solidFill>
                <a:latin typeface="Times New Roman"/>
                <a:cs typeface="Times New Roman"/>
              </a:rPr>
              <a:t> </a:t>
            </a:r>
            <a:r>
              <a:rPr lang="en-US" sz="1400" b="1" spc="-10" dirty="0">
                <a:solidFill>
                  <a:srgbClr val="FFFFFF"/>
                </a:solidFill>
                <a:latin typeface="Times New Roman"/>
                <a:cs typeface="Times New Roman"/>
              </a:rPr>
              <a:t>export</a:t>
            </a:r>
          </a:p>
        </p:txBody>
      </p:sp>
      <p:sp>
        <p:nvSpPr>
          <p:cNvPr id="26" name="object 42"/>
          <p:cNvSpPr txBox="1"/>
          <p:nvPr/>
        </p:nvSpPr>
        <p:spPr>
          <a:xfrm rot="10800000" flipV="1">
            <a:off x="854684" y="3003614"/>
            <a:ext cx="951197" cy="223663"/>
          </a:xfrm>
          <a:prstGeom prst="rect">
            <a:avLst/>
          </a:prstGeom>
        </p:spPr>
        <p:txBody>
          <a:bodyPr vert="horz" wrap="square" lIns="0" tIns="8140" rIns="0" bIns="0" rtlCol="0">
            <a:spAutoFit/>
          </a:bodyPr>
          <a:lstStyle/>
          <a:p>
            <a:pPr marL="8139">
              <a:spcBef>
                <a:spcPts val="64"/>
              </a:spcBef>
            </a:pPr>
            <a:r>
              <a:rPr lang="en-US" sz="1400" b="1" spc="-6" dirty="0">
                <a:solidFill>
                  <a:schemeClr val="bg1"/>
                </a:solidFill>
                <a:latin typeface="Times New Roman"/>
                <a:cs typeface="Times New Roman"/>
              </a:rPr>
              <a:t>Gift City</a:t>
            </a:r>
            <a:endParaRPr sz="1400" dirty="0">
              <a:solidFill>
                <a:schemeClr val="bg1"/>
              </a:solidFill>
              <a:latin typeface="Times New Roman"/>
              <a:cs typeface="Times New Roman"/>
            </a:endParaRPr>
          </a:p>
        </p:txBody>
      </p:sp>
      <p:sp>
        <p:nvSpPr>
          <p:cNvPr id="2" name="object 24">
            <a:extLst>
              <a:ext uri="{FF2B5EF4-FFF2-40B4-BE49-F238E27FC236}">
                <a16:creationId xmlns:a16="http://schemas.microsoft.com/office/drawing/2014/main" id="{095618E5-8783-8EF8-A442-FC8AE71960B6}"/>
              </a:ext>
            </a:extLst>
          </p:cNvPr>
          <p:cNvSpPr/>
          <p:nvPr/>
        </p:nvSpPr>
        <p:spPr>
          <a:xfrm rot="5400000">
            <a:off x="7508305" y="2975658"/>
            <a:ext cx="359333" cy="371352"/>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3" name="object 24">
            <a:extLst>
              <a:ext uri="{FF2B5EF4-FFF2-40B4-BE49-F238E27FC236}">
                <a16:creationId xmlns:a16="http://schemas.microsoft.com/office/drawing/2014/main" id="{055EBB89-A7D1-5D81-D934-A573BBCBB6A2}"/>
              </a:ext>
            </a:extLst>
          </p:cNvPr>
          <p:cNvSpPr/>
          <p:nvPr/>
        </p:nvSpPr>
        <p:spPr>
          <a:xfrm flipH="1">
            <a:off x="7803813" y="2554907"/>
            <a:ext cx="45719" cy="3420591"/>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4" name="object 43">
            <a:extLst>
              <a:ext uri="{FF2B5EF4-FFF2-40B4-BE49-F238E27FC236}">
                <a16:creationId xmlns:a16="http://schemas.microsoft.com/office/drawing/2014/main" id="{65E49B52-F573-6B69-E10F-81A7F51F5888}"/>
              </a:ext>
            </a:extLst>
          </p:cNvPr>
          <p:cNvSpPr txBox="1"/>
          <p:nvPr/>
        </p:nvSpPr>
        <p:spPr>
          <a:xfrm>
            <a:off x="8223650" y="2446876"/>
            <a:ext cx="2140987" cy="243801"/>
          </a:xfrm>
          <a:prstGeom prst="rect">
            <a:avLst/>
          </a:prstGeom>
          <a:solidFill>
            <a:schemeClr val="tx1">
              <a:lumMod val="50000"/>
              <a:lumOff val="50000"/>
            </a:schemeClr>
          </a:solidFill>
        </p:spPr>
        <p:txBody>
          <a:bodyPr vert="horz" wrap="square" lIns="0" tIns="28083" rIns="0" bIns="0" rtlCol="0">
            <a:spAutoFit/>
          </a:bodyPr>
          <a:lstStyle/>
          <a:p>
            <a:pPr algn="ctr">
              <a:lnSpc>
                <a:spcPct val="100000"/>
              </a:lnSpc>
            </a:pPr>
            <a:r>
              <a:rPr lang="en-US" sz="1400" b="1" dirty="0">
                <a:solidFill>
                  <a:srgbClr val="FFFFFF"/>
                </a:solidFill>
                <a:latin typeface="Times New Roman"/>
                <a:cs typeface="Times New Roman"/>
              </a:rPr>
              <a:t>Banks</a:t>
            </a:r>
            <a:endParaRPr lang="en-US" sz="1400" dirty="0">
              <a:latin typeface="Times New Roman"/>
              <a:cs typeface="Times New Roman"/>
            </a:endParaRPr>
          </a:p>
        </p:txBody>
      </p:sp>
      <p:sp>
        <p:nvSpPr>
          <p:cNvPr id="5" name="object 43">
            <a:extLst>
              <a:ext uri="{FF2B5EF4-FFF2-40B4-BE49-F238E27FC236}">
                <a16:creationId xmlns:a16="http://schemas.microsoft.com/office/drawing/2014/main" id="{86789A6F-0C32-DC13-F111-4505C6370D59}"/>
              </a:ext>
            </a:extLst>
          </p:cNvPr>
          <p:cNvSpPr txBox="1"/>
          <p:nvPr/>
        </p:nvSpPr>
        <p:spPr>
          <a:xfrm>
            <a:off x="8226086" y="3007352"/>
            <a:ext cx="2140987" cy="243801"/>
          </a:xfrm>
          <a:prstGeom prst="rect">
            <a:avLst/>
          </a:prstGeom>
          <a:solidFill>
            <a:schemeClr val="tx1">
              <a:lumMod val="50000"/>
              <a:lumOff val="50000"/>
            </a:schemeClr>
          </a:solidFill>
        </p:spPr>
        <p:txBody>
          <a:bodyPr vert="horz" wrap="square" lIns="0" tIns="28083" rIns="0" bIns="0" rtlCol="0">
            <a:spAutoFit/>
          </a:bodyPr>
          <a:lstStyle/>
          <a:p>
            <a:pPr algn="ctr">
              <a:lnSpc>
                <a:spcPct val="100000"/>
              </a:lnSpc>
            </a:pPr>
            <a:r>
              <a:rPr lang="en-US" sz="1400" b="1" dirty="0">
                <a:solidFill>
                  <a:srgbClr val="FFFFFF"/>
                </a:solidFill>
                <a:latin typeface="Times New Roman"/>
                <a:cs typeface="Times New Roman"/>
              </a:rPr>
              <a:t>Insurance entities</a:t>
            </a:r>
            <a:endParaRPr lang="en-US" sz="1400" dirty="0">
              <a:latin typeface="Times New Roman"/>
              <a:cs typeface="Times New Roman"/>
            </a:endParaRPr>
          </a:p>
        </p:txBody>
      </p:sp>
      <p:sp>
        <p:nvSpPr>
          <p:cNvPr id="6" name="object 43">
            <a:extLst>
              <a:ext uri="{FF2B5EF4-FFF2-40B4-BE49-F238E27FC236}">
                <a16:creationId xmlns:a16="http://schemas.microsoft.com/office/drawing/2014/main" id="{58A8E32F-266F-0AAB-9C1F-96F70A8B6DA9}"/>
              </a:ext>
            </a:extLst>
          </p:cNvPr>
          <p:cNvSpPr txBox="1"/>
          <p:nvPr/>
        </p:nvSpPr>
        <p:spPr>
          <a:xfrm>
            <a:off x="8238503" y="3675653"/>
            <a:ext cx="2140987" cy="243801"/>
          </a:xfrm>
          <a:prstGeom prst="rect">
            <a:avLst/>
          </a:prstGeom>
          <a:solidFill>
            <a:schemeClr val="tx1">
              <a:lumMod val="50000"/>
              <a:lumOff val="50000"/>
            </a:schemeClr>
          </a:solidFill>
        </p:spPr>
        <p:txBody>
          <a:bodyPr vert="horz" wrap="square" lIns="0" tIns="28083" rIns="0" bIns="0" rtlCol="0">
            <a:spAutoFit/>
          </a:bodyPr>
          <a:lstStyle/>
          <a:p>
            <a:pPr algn="ctr">
              <a:lnSpc>
                <a:spcPct val="100000"/>
              </a:lnSpc>
            </a:pPr>
            <a:r>
              <a:rPr lang="en-US" sz="1400" b="1" dirty="0">
                <a:solidFill>
                  <a:srgbClr val="FFFFFF"/>
                </a:solidFill>
                <a:latin typeface="Times New Roman"/>
                <a:cs typeface="Times New Roman"/>
              </a:rPr>
              <a:t>Capital Market entities</a:t>
            </a:r>
            <a:endParaRPr lang="en-US" sz="1400" dirty="0">
              <a:latin typeface="Times New Roman"/>
              <a:cs typeface="Times New Roman"/>
            </a:endParaRPr>
          </a:p>
        </p:txBody>
      </p:sp>
      <p:sp>
        <p:nvSpPr>
          <p:cNvPr id="7" name="object 43">
            <a:extLst>
              <a:ext uri="{FF2B5EF4-FFF2-40B4-BE49-F238E27FC236}">
                <a16:creationId xmlns:a16="http://schemas.microsoft.com/office/drawing/2014/main" id="{6B09439E-DB6D-EE88-E6AF-21BF89164DF9}"/>
              </a:ext>
            </a:extLst>
          </p:cNvPr>
          <p:cNvSpPr txBox="1"/>
          <p:nvPr/>
        </p:nvSpPr>
        <p:spPr>
          <a:xfrm>
            <a:off x="8238502" y="4259024"/>
            <a:ext cx="2140987" cy="243801"/>
          </a:xfrm>
          <a:prstGeom prst="rect">
            <a:avLst/>
          </a:prstGeom>
          <a:solidFill>
            <a:schemeClr val="tx1">
              <a:lumMod val="50000"/>
              <a:lumOff val="50000"/>
            </a:schemeClr>
          </a:solidFill>
        </p:spPr>
        <p:txBody>
          <a:bodyPr vert="horz" wrap="square" lIns="0" tIns="28083" rIns="0" bIns="0" rtlCol="0">
            <a:spAutoFit/>
          </a:bodyPr>
          <a:lstStyle/>
          <a:p>
            <a:pPr algn="ctr">
              <a:lnSpc>
                <a:spcPct val="100000"/>
              </a:lnSpc>
            </a:pPr>
            <a:r>
              <a:rPr lang="en-US" sz="1400" b="1" dirty="0">
                <a:solidFill>
                  <a:srgbClr val="FFFFFF"/>
                </a:solidFill>
                <a:latin typeface="Times New Roman"/>
                <a:cs typeface="Times New Roman"/>
              </a:rPr>
              <a:t>Fund Management entities</a:t>
            </a:r>
            <a:endParaRPr lang="en-US" sz="1400" dirty="0">
              <a:latin typeface="Times New Roman"/>
              <a:cs typeface="Times New Roman"/>
            </a:endParaRPr>
          </a:p>
        </p:txBody>
      </p:sp>
      <p:sp>
        <p:nvSpPr>
          <p:cNvPr id="8" name="object 43">
            <a:extLst>
              <a:ext uri="{FF2B5EF4-FFF2-40B4-BE49-F238E27FC236}">
                <a16:creationId xmlns:a16="http://schemas.microsoft.com/office/drawing/2014/main" id="{0FE2C90D-FCBF-BEBB-5B92-57F2FA4FF4C2}"/>
              </a:ext>
            </a:extLst>
          </p:cNvPr>
          <p:cNvSpPr txBox="1"/>
          <p:nvPr/>
        </p:nvSpPr>
        <p:spPr>
          <a:xfrm>
            <a:off x="8223650" y="4807525"/>
            <a:ext cx="2140987" cy="243801"/>
          </a:xfrm>
          <a:prstGeom prst="rect">
            <a:avLst/>
          </a:prstGeom>
          <a:solidFill>
            <a:schemeClr val="tx1">
              <a:lumMod val="50000"/>
              <a:lumOff val="50000"/>
            </a:schemeClr>
          </a:solidFill>
        </p:spPr>
        <p:txBody>
          <a:bodyPr vert="horz" wrap="square" lIns="0" tIns="28083" rIns="0" bIns="0" rtlCol="0">
            <a:spAutoFit/>
          </a:bodyPr>
          <a:lstStyle/>
          <a:p>
            <a:pPr algn="ctr">
              <a:lnSpc>
                <a:spcPct val="100000"/>
              </a:lnSpc>
            </a:pPr>
            <a:r>
              <a:rPr lang="en-US" sz="1400" b="1" dirty="0">
                <a:solidFill>
                  <a:srgbClr val="FFFFFF"/>
                </a:solidFill>
                <a:latin typeface="Times New Roman"/>
                <a:cs typeface="Times New Roman"/>
              </a:rPr>
              <a:t>Finance company</a:t>
            </a:r>
            <a:endParaRPr lang="en-US" sz="1400" dirty="0">
              <a:latin typeface="Times New Roman"/>
              <a:cs typeface="Times New Roman"/>
            </a:endParaRPr>
          </a:p>
        </p:txBody>
      </p:sp>
      <p:sp>
        <p:nvSpPr>
          <p:cNvPr id="9" name="object 24">
            <a:extLst>
              <a:ext uri="{FF2B5EF4-FFF2-40B4-BE49-F238E27FC236}">
                <a16:creationId xmlns:a16="http://schemas.microsoft.com/office/drawing/2014/main" id="{394C528B-878C-E1BE-1141-075D8577A462}"/>
              </a:ext>
            </a:extLst>
          </p:cNvPr>
          <p:cNvSpPr/>
          <p:nvPr/>
        </p:nvSpPr>
        <p:spPr>
          <a:xfrm rot="5400000">
            <a:off x="7568728" y="2838477"/>
            <a:ext cx="938492" cy="371352"/>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10" name="object 24">
            <a:extLst>
              <a:ext uri="{FF2B5EF4-FFF2-40B4-BE49-F238E27FC236}">
                <a16:creationId xmlns:a16="http://schemas.microsoft.com/office/drawing/2014/main" id="{B856F498-30F0-1722-DCFB-77C9C756119D}"/>
              </a:ext>
            </a:extLst>
          </p:cNvPr>
          <p:cNvSpPr/>
          <p:nvPr/>
        </p:nvSpPr>
        <p:spPr>
          <a:xfrm rot="5400000">
            <a:off x="7560722" y="3413029"/>
            <a:ext cx="938492" cy="371352"/>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11" name="object 24">
            <a:extLst>
              <a:ext uri="{FF2B5EF4-FFF2-40B4-BE49-F238E27FC236}">
                <a16:creationId xmlns:a16="http://schemas.microsoft.com/office/drawing/2014/main" id="{A89616A4-A189-3888-C47F-E2DBAA4DF70E}"/>
              </a:ext>
            </a:extLst>
          </p:cNvPr>
          <p:cNvSpPr/>
          <p:nvPr/>
        </p:nvSpPr>
        <p:spPr>
          <a:xfrm rot="5400000">
            <a:off x="7588821" y="4095200"/>
            <a:ext cx="938492" cy="371352"/>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12" name="object 24">
            <a:extLst>
              <a:ext uri="{FF2B5EF4-FFF2-40B4-BE49-F238E27FC236}">
                <a16:creationId xmlns:a16="http://schemas.microsoft.com/office/drawing/2014/main" id="{46371875-55CA-9E1A-F6C7-E862CACA811F}"/>
              </a:ext>
            </a:extLst>
          </p:cNvPr>
          <p:cNvSpPr/>
          <p:nvPr/>
        </p:nvSpPr>
        <p:spPr>
          <a:xfrm rot="5400000">
            <a:off x="7590585" y="4688095"/>
            <a:ext cx="938492" cy="371352"/>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13" name="object 24">
            <a:extLst>
              <a:ext uri="{FF2B5EF4-FFF2-40B4-BE49-F238E27FC236}">
                <a16:creationId xmlns:a16="http://schemas.microsoft.com/office/drawing/2014/main" id="{6B260261-AC31-5283-9E3F-E70BA86284D8}"/>
              </a:ext>
            </a:extLst>
          </p:cNvPr>
          <p:cNvSpPr/>
          <p:nvPr/>
        </p:nvSpPr>
        <p:spPr>
          <a:xfrm rot="5400000">
            <a:off x="7585366" y="5226526"/>
            <a:ext cx="938492" cy="371352"/>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14" name="object 24">
            <a:extLst>
              <a:ext uri="{FF2B5EF4-FFF2-40B4-BE49-F238E27FC236}">
                <a16:creationId xmlns:a16="http://schemas.microsoft.com/office/drawing/2014/main" id="{2516A717-1F8D-2F54-C569-86504A4E189C}"/>
              </a:ext>
            </a:extLst>
          </p:cNvPr>
          <p:cNvSpPr/>
          <p:nvPr/>
        </p:nvSpPr>
        <p:spPr>
          <a:xfrm rot="5400000">
            <a:off x="7611681" y="5694873"/>
            <a:ext cx="938492" cy="371352"/>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15" name="object 43">
            <a:extLst>
              <a:ext uri="{FF2B5EF4-FFF2-40B4-BE49-F238E27FC236}">
                <a16:creationId xmlns:a16="http://schemas.microsoft.com/office/drawing/2014/main" id="{A15AD814-80EF-044F-775B-9851E5040948}"/>
              </a:ext>
            </a:extLst>
          </p:cNvPr>
          <p:cNvSpPr txBox="1"/>
          <p:nvPr/>
        </p:nvSpPr>
        <p:spPr>
          <a:xfrm>
            <a:off x="8215643" y="5291077"/>
            <a:ext cx="2140987" cy="243801"/>
          </a:xfrm>
          <a:prstGeom prst="rect">
            <a:avLst/>
          </a:prstGeom>
          <a:solidFill>
            <a:schemeClr val="tx1">
              <a:lumMod val="50000"/>
              <a:lumOff val="50000"/>
            </a:schemeClr>
          </a:solidFill>
        </p:spPr>
        <p:txBody>
          <a:bodyPr vert="horz" wrap="square" lIns="0" tIns="28083" rIns="0" bIns="0" rtlCol="0">
            <a:spAutoFit/>
          </a:bodyPr>
          <a:lstStyle/>
          <a:p>
            <a:pPr algn="ctr">
              <a:lnSpc>
                <a:spcPct val="100000"/>
              </a:lnSpc>
            </a:pPr>
            <a:r>
              <a:rPr lang="en-US" sz="1400" b="1" dirty="0">
                <a:solidFill>
                  <a:srgbClr val="FFFFFF"/>
                </a:solidFill>
                <a:latin typeface="Times New Roman"/>
                <a:cs typeface="Times New Roman"/>
              </a:rPr>
              <a:t>Bullion, Gold, Silver</a:t>
            </a:r>
            <a:endParaRPr lang="en-US" sz="1400" dirty="0">
              <a:latin typeface="Times New Roman"/>
              <a:cs typeface="Times New Roman"/>
            </a:endParaRPr>
          </a:p>
        </p:txBody>
      </p:sp>
      <p:sp>
        <p:nvSpPr>
          <p:cNvPr id="16" name="object 43">
            <a:extLst>
              <a:ext uri="{FF2B5EF4-FFF2-40B4-BE49-F238E27FC236}">
                <a16:creationId xmlns:a16="http://schemas.microsoft.com/office/drawing/2014/main" id="{13395C98-2E0A-2E76-EC89-FBF37C8D18D6}"/>
              </a:ext>
            </a:extLst>
          </p:cNvPr>
          <p:cNvSpPr txBox="1"/>
          <p:nvPr/>
        </p:nvSpPr>
        <p:spPr>
          <a:xfrm>
            <a:off x="8233327" y="5847336"/>
            <a:ext cx="2140987" cy="243801"/>
          </a:xfrm>
          <a:prstGeom prst="rect">
            <a:avLst/>
          </a:prstGeom>
          <a:solidFill>
            <a:schemeClr val="tx1">
              <a:lumMod val="50000"/>
              <a:lumOff val="50000"/>
            </a:schemeClr>
          </a:solidFill>
        </p:spPr>
        <p:txBody>
          <a:bodyPr vert="horz" wrap="square" lIns="0" tIns="28083" rIns="0" bIns="0" rtlCol="0">
            <a:spAutoFit/>
          </a:bodyPr>
          <a:lstStyle/>
          <a:p>
            <a:pPr algn="ctr">
              <a:lnSpc>
                <a:spcPct val="100000"/>
              </a:lnSpc>
            </a:pPr>
            <a:r>
              <a:rPr lang="en-US" sz="1400" b="1" dirty="0">
                <a:solidFill>
                  <a:srgbClr val="FFFFFF"/>
                </a:solidFill>
                <a:latin typeface="Times New Roman"/>
                <a:cs typeface="Times New Roman"/>
              </a:rPr>
              <a:t>Ancillary Services</a:t>
            </a:r>
            <a:endParaRPr lang="en-US" sz="1400" dirty="0">
              <a:latin typeface="Times New Roman"/>
              <a:cs typeface="Times New Roman"/>
            </a:endParaRPr>
          </a:p>
        </p:txBody>
      </p:sp>
      <p:sp>
        <p:nvSpPr>
          <p:cNvPr id="17" name="object 24">
            <a:extLst>
              <a:ext uri="{FF2B5EF4-FFF2-40B4-BE49-F238E27FC236}">
                <a16:creationId xmlns:a16="http://schemas.microsoft.com/office/drawing/2014/main" id="{38425D8A-3142-0F52-0A90-4A47142F87AD}"/>
              </a:ext>
            </a:extLst>
          </p:cNvPr>
          <p:cNvSpPr/>
          <p:nvPr/>
        </p:nvSpPr>
        <p:spPr>
          <a:xfrm rot="5400000">
            <a:off x="7568728" y="6259068"/>
            <a:ext cx="938492" cy="371352"/>
          </a:xfrm>
          <a:custGeom>
            <a:avLst/>
            <a:gdLst/>
            <a:ahLst/>
            <a:cxnLst/>
            <a:rect l="l" t="t" r="r" b="b"/>
            <a:pathLst>
              <a:path h="1150620">
                <a:moveTo>
                  <a:pt x="0" y="0"/>
                </a:moveTo>
                <a:lnTo>
                  <a:pt x="0" y="1150086"/>
                </a:lnTo>
              </a:path>
            </a:pathLst>
          </a:custGeom>
          <a:ln w="38100">
            <a:solidFill>
              <a:srgbClr val="97999D"/>
            </a:solidFill>
            <a:prstDash val="sysDash"/>
          </a:ln>
        </p:spPr>
        <p:txBody>
          <a:bodyPr wrap="square" lIns="0" tIns="0" rIns="0" bIns="0" rtlCol="0"/>
          <a:lstStyle/>
          <a:p>
            <a:endParaRPr sz="1154" dirty="0"/>
          </a:p>
        </p:txBody>
      </p:sp>
      <p:sp>
        <p:nvSpPr>
          <p:cNvPr id="30" name="Date Placeholder 29">
            <a:extLst>
              <a:ext uri="{FF2B5EF4-FFF2-40B4-BE49-F238E27FC236}">
                <a16:creationId xmlns:a16="http://schemas.microsoft.com/office/drawing/2014/main" id="{B3B8AA7D-7473-34B7-2930-D4717B78C287}"/>
              </a:ext>
            </a:extLst>
          </p:cNvPr>
          <p:cNvSpPr>
            <a:spLocks noGrp="1"/>
          </p:cNvSpPr>
          <p:nvPr>
            <p:ph type="dt" sz="half" idx="10"/>
          </p:nvPr>
        </p:nvSpPr>
        <p:spPr>
          <a:xfrm>
            <a:off x="107576" y="6324600"/>
            <a:ext cx="860612" cy="457200"/>
          </a:xfrm>
        </p:spPr>
        <p:txBody>
          <a:bodyPr/>
          <a:lstStyle/>
          <a:p>
            <a:pPr>
              <a:defRPr/>
            </a:pPr>
            <a:r>
              <a:rPr lang="en-US" sz="1000" dirty="0">
                <a:solidFill>
                  <a:srgbClr val="000000"/>
                </a:solidFill>
              </a:rPr>
              <a:t>01-03-2025</a:t>
            </a:r>
          </a:p>
        </p:txBody>
      </p:sp>
      <p:sp>
        <p:nvSpPr>
          <p:cNvPr id="31" name="Footer Placeholder 30">
            <a:extLst>
              <a:ext uri="{FF2B5EF4-FFF2-40B4-BE49-F238E27FC236}">
                <a16:creationId xmlns:a16="http://schemas.microsoft.com/office/drawing/2014/main" id="{17CABD68-77BD-7ED8-52F2-5CF13A6513CE}"/>
              </a:ext>
            </a:extLst>
          </p:cNvPr>
          <p:cNvSpPr>
            <a:spLocks noGrp="1"/>
          </p:cNvSpPr>
          <p:nvPr>
            <p:ph type="ftr" sz="quarter" idx="11"/>
          </p:nvPr>
        </p:nvSpPr>
        <p:spPr/>
        <p:txBody>
          <a:bodyPr/>
          <a:lstStyle/>
          <a:p>
            <a:pPr>
              <a:defRPr/>
            </a:pPr>
            <a:r>
              <a:rPr lang="en-US" sz="1000" dirty="0">
                <a:solidFill>
                  <a:srgbClr val="000000"/>
                </a:solidFill>
              </a:rPr>
              <a:t>P. P. Shah &amp; Associates</a:t>
            </a:r>
          </a:p>
        </p:txBody>
      </p:sp>
      <p:sp>
        <p:nvSpPr>
          <p:cNvPr id="32" name="Slide Number Placeholder 31">
            <a:extLst>
              <a:ext uri="{FF2B5EF4-FFF2-40B4-BE49-F238E27FC236}">
                <a16:creationId xmlns:a16="http://schemas.microsoft.com/office/drawing/2014/main" id="{E4ADA30C-B8C8-96E7-76FF-FDD896315A3A}"/>
              </a:ext>
            </a:extLst>
          </p:cNvPr>
          <p:cNvSpPr>
            <a:spLocks noGrp="1"/>
          </p:cNvSpPr>
          <p:nvPr>
            <p:ph type="sldNum" sz="quarter" idx="12"/>
          </p:nvPr>
        </p:nvSpPr>
        <p:spPr>
          <a:xfrm>
            <a:off x="11645153" y="6324600"/>
            <a:ext cx="439271" cy="457200"/>
          </a:xfrm>
        </p:spPr>
        <p:txBody>
          <a:bodyPr/>
          <a:lstStyle/>
          <a:p>
            <a:fld id="{BA436C5B-E624-4882-B79D-BC29DC310C9F}" type="slidenum">
              <a:rPr lang="en-US" altLang="en-US" sz="1000" smtClean="0">
                <a:solidFill>
                  <a:srgbClr val="000000"/>
                </a:solidFill>
              </a:rPr>
              <a:pPr/>
              <a:t>8</a:t>
            </a:fld>
            <a:endParaRPr lang="en-US" altLang="en-US" sz="1000" dirty="0">
              <a:solidFill>
                <a:srgbClr val="000000"/>
              </a:solidFill>
            </a:endParaRPr>
          </a:p>
        </p:txBody>
      </p:sp>
    </p:spTree>
    <p:extLst>
      <p:ext uri="{BB962C8B-B14F-4D97-AF65-F5344CB8AC3E}">
        <p14:creationId xmlns:p14="http://schemas.microsoft.com/office/powerpoint/2010/main" val="943908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07455" y="464987"/>
            <a:ext cx="5382992" cy="397864"/>
          </a:xfrm>
          <a:prstGeom prst="rect">
            <a:avLst/>
          </a:prstGeom>
        </p:spPr>
        <p:txBody>
          <a:bodyPr vert="horz" wrap="square" lIns="0" tIns="22033" rIns="0" bIns="0" rtlCol="0">
            <a:spAutoFit/>
          </a:bodyPr>
          <a:lstStyle/>
          <a:p>
            <a:pPr marL="16321">
              <a:spcBef>
                <a:spcPts val="173"/>
              </a:spcBef>
            </a:pPr>
            <a:r>
              <a:rPr lang="en-IN" sz="2441" b="1" spc="-13" dirty="0">
                <a:solidFill>
                  <a:srgbClr val="113475"/>
                </a:solidFill>
                <a:latin typeface="Times New Roman"/>
                <a:cs typeface="Times New Roman"/>
              </a:rPr>
              <a:t>Fintech - </a:t>
            </a:r>
            <a:r>
              <a:rPr sz="2441" b="1" spc="-13" dirty="0">
                <a:solidFill>
                  <a:srgbClr val="113475"/>
                </a:solidFill>
                <a:latin typeface="Times New Roman"/>
                <a:cs typeface="Times New Roman"/>
              </a:rPr>
              <a:t>Regulatory</a:t>
            </a:r>
            <a:r>
              <a:rPr sz="2441" b="1" spc="-90" dirty="0">
                <a:solidFill>
                  <a:srgbClr val="113475"/>
                </a:solidFill>
                <a:latin typeface="Times New Roman"/>
                <a:cs typeface="Times New Roman"/>
              </a:rPr>
              <a:t> </a:t>
            </a:r>
            <a:r>
              <a:rPr sz="2441" b="1" spc="-13" dirty="0">
                <a:solidFill>
                  <a:srgbClr val="113475"/>
                </a:solidFill>
                <a:latin typeface="Times New Roman"/>
                <a:cs typeface="Times New Roman"/>
              </a:rPr>
              <a:t>Requirements</a:t>
            </a:r>
            <a:endParaRPr sz="2441" dirty="0">
              <a:latin typeface="Times New Roman"/>
              <a:cs typeface="Times New Roman"/>
            </a:endParaRPr>
          </a:p>
        </p:txBody>
      </p:sp>
      <p:sp>
        <p:nvSpPr>
          <p:cNvPr id="6" name="object 6"/>
          <p:cNvSpPr txBox="1"/>
          <p:nvPr/>
        </p:nvSpPr>
        <p:spPr>
          <a:xfrm>
            <a:off x="1051330" y="1788100"/>
            <a:ext cx="10229380" cy="2819427"/>
          </a:xfrm>
          <a:prstGeom prst="rect">
            <a:avLst/>
          </a:prstGeom>
        </p:spPr>
        <p:txBody>
          <a:bodyPr vert="horz" wrap="square" lIns="0" tIns="16321" rIns="0" bIns="0" rtlCol="0">
            <a:spAutoFit/>
          </a:bodyPr>
          <a:lstStyle/>
          <a:p>
            <a:pPr marL="16321">
              <a:spcBef>
                <a:spcPts val="129"/>
              </a:spcBef>
            </a:pPr>
            <a:r>
              <a:rPr sz="2057" b="1" spc="-38" dirty="0">
                <a:solidFill>
                  <a:srgbClr val="EB8B00"/>
                </a:solidFill>
                <a:latin typeface="Times New Roman"/>
                <a:cs typeface="Times New Roman"/>
              </a:rPr>
              <a:t>Mandatory</a:t>
            </a:r>
            <a:r>
              <a:rPr sz="2057" b="1" spc="-71" dirty="0">
                <a:solidFill>
                  <a:srgbClr val="EB8B00"/>
                </a:solidFill>
                <a:latin typeface="Times New Roman"/>
                <a:cs typeface="Times New Roman"/>
              </a:rPr>
              <a:t> </a:t>
            </a:r>
            <a:r>
              <a:rPr sz="2057" b="1" spc="-13" dirty="0">
                <a:solidFill>
                  <a:srgbClr val="EB8B00"/>
                </a:solidFill>
                <a:latin typeface="Times New Roman"/>
                <a:cs typeface="Times New Roman"/>
              </a:rPr>
              <a:t>requirements</a:t>
            </a:r>
            <a:endParaRPr sz="2057" dirty="0">
              <a:latin typeface="Times New Roman"/>
              <a:cs typeface="Times New Roman"/>
            </a:endParaRPr>
          </a:p>
          <a:p>
            <a:pPr marL="563216" marR="6528" indent="-285750" algn="just">
              <a:spcBef>
                <a:spcPts val="926"/>
              </a:spcBef>
              <a:buFont typeface="Arial" panose="020B0604020202020204" pitchFamily="34" charset="0"/>
              <a:buChar char="•"/>
            </a:pPr>
            <a:r>
              <a:rPr sz="1600" dirty="0">
                <a:latin typeface="Times New Roman"/>
                <a:cs typeface="Times New Roman"/>
              </a:rPr>
              <a:t>Use</a:t>
            </a:r>
            <a:r>
              <a:rPr sz="1600" spc="225" dirty="0">
                <a:latin typeface="Times New Roman"/>
                <a:cs typeface="Times New Roman"/>
              </a:rPr>
              <a:t> </a:t>
            </a:r>
            <a:r>
              <a:rPr sz="1600" dirty="0">
                <a:latin typeface="Times New Roman"/>
                <a:cs typeface="Times New Roman"/>
              </a:rPr>
              <a:t>technology</a:t>
            </a:r>
            <a:r>
              <a:rPr sz="1600" spc="225" dirty="0">
                <a:latin typeface="Times New Roman"/>
                <a:cs typeface="Times New Roman"/>
              </a:rPr>
              <a:t> </a:t>
            </a:r>
            <a:r>
              <a:rPr sz="1600" dirty="0">
                <a:latin typeface="Times New Roman"/>
                <a:cs typeface="Times New Roman"/>
              </a:rPr>
              <a:t>in</a:t>
            </a:r>
            <a:r>
              <a:rPr sz="1600" spc="231" dirty="0">
                <a:latin typeface="Times New Roman"/>
                <a:cs typeface="Times New Roman"/>
              </a:rPr>
              <a:t> </a:t>
            </a:r>
            <a:r>
              <a:rPr sz="1600" dirty="0">
                <a:latin typeface="Times New Roman"/>
                <a:cs typeface="Times New Roman"/>
              </a:rPr>
              <a:t>the</a:t>
            </a:r>
            <a:r>
              <a:rPr sz="1600" spc="225" dirty="0">
                <a:latin typeface="Times New Roman"/>
                <a:cs typeface="Times New Roman"/>
              </a:rPr>
              <a:t> </a:t>
            </a:r>
            <a:r>
              <a:rPr sz="1600" dirty="0">
                <a:latin typeface="Times New Roman"/>
                <a:cs typeface="Times New Roman"/>
              </a:rPr>
              <a:t>core</a:t>
            </a:r>
            <a:r>
              <a:rPr sz="1600" spc="231" dirty="0">
                <a:latin typeface="Times New Roman"/>
                <a:cs typeface="Times New Roman"/>
              </a:rPr>
              <a:t> </a:t>
            </a:r>
            <a:r>
              <a:rPr sz="1600" dirty="0">
                <a:latin typeface="Times New Roman"/>
                <a:cs typeface="Times New Roman"/>
              </a:rPr>
              <a:t>product</a:t>
            </a:r>
            <a:r>
              <a:rPr sz="1600" spc="225" dirty="0">
                <a:latin typeface="Times New Roman"/>
                <a:cs typeface="Times New Roman"/>
              </a:rPr>
              <a:t> </a:t>
            </a:r>
            <a:r>
              <a:rPr sz="1600" dirty="0">
                <a:latin typeface="Times New Roman"/>
                <a:cs typeface="Times New Roman"/>
              </a:rPr>
              <a:t>or</a:t>
            </a:r>
            <a:r>
              <a:rPr sz="1600" spc="231" dirty="0">
                <a:latin typeface="Times New Roman"/>
                <a:cs typeface="Times New Roman"/>
              </a:rPr>
              <a:t> </a:t>
            </a:r>
            <a:r>
              <a:rPr sz="1600" spc="-13" dirty="0">
                <a:latin typeface="Times New Roman"/>
                <a:cs typeface="Times New Roman"/>
              </a:rPr>
              <a:t>service, </a:t>
            </a:r>
            <a:r>
              <a:rPr sz="1600" dirty="0">
                <a:latin typeface="Times New Roman"/>
                <a:cs typeface="Times New Roman"/>
              </a:rPr>
              <a:t>business</a:t>
            </a:r>
            <a:r>
              <a:rPr sz="1600" spc="565" dirty="0">
                <a:latin typeface="Times New Roman"/>
                <a:cs typeface="Times New Roman"/>
              </a:rPr>
              <a:t>  </a:t>
            </a:r>
            <a:r>
              <a:rPr sz="1600" dirty="0">
                <a:latin typeface="Times New Roman"/>
                <a:cs typeface="Times New Roman"/>
              </a:rPr>
              <a:t>model,</a:t>
            </a:r>
            <a:r>
              <a:rPr sz="1600" spc="572" dirty="0">
                <a:latin typeface="Times New Roman"/>
                <a:cs typeface="Times New Roman"/>
              </a:rPr>
              <a:t>  </a:t>
            </a:r>
            <a:r>
              <a:rPr sz="1600" dirty="0">
                <a:latin typeface="Times New Roman"/>
                <a:cs typeface="Times New Roman"/>
              </a:rPr>
              <a:t>distribution</a:t>
            </a:r>
            <a:r>
              <a:rPr sz="1600" spc="572" dirty="0">
                <a:latin typeface="Times New Roman"/>
                <a:cs typeface="Times New Roman"/>
              </a:rPr>
              <a:t>  </a:t>
            </a:r>
            <a:r>
              <a:rPr sz="1600" dirty="0">
                <a:latin typeface="Times New Roman"/>
                <a:cs typeface="Times New Roman"/>
              </a:rPr>
              <a:t>model</a:t>
            </a:r>
            <a:r>
              <a:rPr sz="1600" spc="572" dirty="0">
                <a:latin typeface="Times New Roman"/>
                <a:cs typeface="Times New Roman"/>
              </a:rPr>
              <a:t>  </a:t>
            </a:r>
            <a:r>
              <a:rPr sz="1600" spc="-32" dirty="0">
                <a:latin typeface="Times New Roman"/>
                <a:cs typeface="Times New Roman"/>
              </a:rPr>
              <a:t>or </a:t>
            </a:r>
            <a:r>
              <a:rPr sz="1600" spc="-13" dirty="0">
                <a:latin typeface="Times New Roman"/>
                <a:cs typeface="Times New Roman"/>
              </a:rPr>
              <a:t>methodology;</a:t>
            </a:r>
            <a:r>
              <a:rPr sz="1600" spc="-6" dirty="0">
                <a:latin typeface="Times New Roman"/>
                <a:cs typeface="Times New Roman"/>
              </a:rPr>
              <a:t> </a:t>
            </a:r>
            <a:r>
              <a:rPr sz="1600" spc="-32" dirty="0">
                <a:latin typeface="Times New Roman"/>
                <a:cs typeface="Times New Roman"/>
              </a:rPr>
              <a:t>or</a:t>
            </a:r>
            <a:endParaRPr lang="en-IN" sz="1600" spc="-32" dirty="0">
              <a:latin typeface="Times New Roman"/>
              <a:cs typeface="Times New Roman"/>
            </a:endParaRPr>
          </a:p>
          <a:p>
            <a:pPr marL="563216" marR="6528" indent="-285750" algn="just">
              <a:spcBef>
                <a:spcPts val="926"/>
              </a:spcBef>
              <a:buFont typeface="Arial" panose="020B0604020202020204" pitchFamily="34" charset="0"/>
              <a:buChar char="•"/>
            </a:pPr>
            <a:r>
              <a:rPr lang="en-US" sz="1600" spc="-45" dirty="0">
                <a:latin typeface="Times New Roman"/>
                <a:cs typeface="Times New Roman"/>
              </a:rPr>
              <a:t>Have</a:t>
            </a:r>
            <a:r>
              <a:rPr lang="en-US" sz="1600" spc="-32" dirty="0">
                <a:latin typeface="Times New Roman"/>
                <a:cs typeface="Times New Roman"/>
              </a:rPr>
              <a:t> </a:t>
            </a:r>
            <a:r>
              <a:rPr lang="en-US" sz="1600" spc="-13" dirty="0">
                <a:latin typeface="Times New Roman"/>
                <a:cs typeface="Times New Roman"/>
              </a:rPr>
              <a:t>revenue</a:t>
            </a:r>
            <a:r>
              <a:rPr lang="en-US" sz="1600" spc="-25" dirty="0">
                <a:latin typeface="Times New Roman"/>
                <a:cs typeface="Times New Roman"/>
              </a:rPr>
              <a:t> </a:t>
            </a:r>
            <a:r>
              <a:rPr lang="en-US" sz="1600" dirty="0">
                <a:latin typeface="Times New Roman"/>
                <a:cs typeface="Times New Roman"/>
              </a:rPr>
              <a:t>earning</a:t>
            </a:r>
            <a:r>
              <a:rPr lang="en-US" sz="1600" spc="-25" dirty="0">
                <a:latin typeface="Times New Roman"/>
                <a:cs typeface="Times New Roman"/>
              </a:rPr>
              <a:t> </a:t>
            </a:r>
            <a:r>
              <a:rPr lang="en-US" sz="1600" dirty="0">
                <a:latin typeface="Times New Roman"/>
                <a:cs typeface="Times New Roman"/>
              </a:rPr>
              <a:t>track</a:t>
            </a:r>
            <a:r>
              <a:rPr lang="en-US" sz="1600" spc="-25" dirty="0">
                <a:latin typeface="Times New Roman"/>
                <a:cs typeface="Times New Roman"/>
              </a:rPr>
              <a:t> </a:t>
            </a:r>
            <a:r>
              <a:rPr lang="en-US" sz="1600" spc="-13" dirty="0">
                <a:latin typeface="Times New Roman"/>
                <a:cs typeface="Times New Roman"/>
              </a:rPr>
              <a:t>record</a:t>
            </a:r>
            <a:r>
              <a:rPr lang="en-US" sz="1600" spc="-25" dirty="0">
                <a:latin typeface="Times New Roman"/>
                <a:cs typeface="Times New Roman"/>
              </a:rPr>
              <a:t> </a:t>
            </a:r>
            <a:r>
              <a:rPr lang="en-US" sz="1600" dirty="0">
                <a:latin typeface="Times New Roman"/>
                <a:cs typeface="Times New Roman"/>
              </a:rPr>
              <a:t>in</a:t>
            </a:r>
            <a:r>
              <a:rPr lang="en-US" sz="1600" spc="-25" dirty="0">
                <a:latin typeface="Times New Roman"/>
                <a:cs typeface="Times New Roman"/>
              </a:rPr>
              <a:t> </a:t>
            </a:r>
            <a:r>
              <a:rPr lang="en-US" sz="1600" dirty="0">
                <a:latin typeface="Times New Roman"/>
                <a:cs typeface="Times New Roman"/>
              </a:rPr>
              <a:t>at</a:t>
            </a:r>
            <a:r>
              <a:rPr lang="en-US" sz="1600" spc="-25" dirty="0">
                <a:latin typeface="Times New Roman"/>
                <a:cs typeface="Times New Roman"/>
              </a:rPr>
              <a:t> </a:t>
            </a:r>
            <a:r>
              <a:rPr lang="en-US" sz="1600" dirty="0">
                <a:latin typeface="Times New Roman"/>
                <a:cs typeface="Times New Roman"/>
              </a:rPr>
              <a:t>least</a:t>
            </a:r>
            <a:r>
              <a:rPr lang="en-US" sz="1600" spc="-25" dirty="0">
                <a:latin typeface="Times New Roman"/>
                <a:cs typeface="Times New Roman"/>
              </a:rPr>
              <a:t> </a:t>
            </a:r>
            <a:r>
              <a:rPr lang="en-US" sz="1600" spc="-219" dirty="0">
                <a:latin typeface="Times New Roman"/>
                <a:cs typeface="Times New Roman"/>
              </a:rPr>
              <a:t>1</a:t>
            </a:r>
            <a:r>
              <a:rPr lang="en-US" sz="1600" spc="-32" dirty="0">
                <a:latin typeface="Times New Roman"/>
                <a:cs typeface="Times New Roman"/>
              </a:rPr>
              <a:t> </a:t>
            </a:r>
            <a:r>
              <a:rPr lang="en-US" sz="1600" spc="-45" dirty="0">
                <a:latin typeface="Times New Roman"/>
                <a:cs typeface="Times New Roman"/>
              </a:rPr>
              <a:t>of</a:t>
            </a:r>
            <a:r>
              <a:rPr lang="en-US" sz="1600" spc="-25" dirty="0">
                <a:latin typeface="Times New Roman"/>
                <a:cs typeface="Times New Roman"/>
              </a:rPr>
              <a:t> </a:t>
            </a:r>
            <a:r>
              <a:rPr lang="en-US" sz="1600" spc="-32" dirty="0">
                <a:latin typeface="Times New Roman"/>
                <a:cs typeface="Times New Roman"/>
              </a:rPr>
              <a:t>the </a:t>
            </a:r>
            <a:r>
              <a:rPr lang="en-US" sz="1600" dirty="0">
                <a:latin typeface="Times New Roman"/>
                <a:cs typeface="Times New Roman"/>
              </a:rPr>
              <a:t>last</a:t>
            </a:r>
            <a:r>
              <a:rPr lang="en-US" sz="1600" spc="-52" dirty="0">
                <a:latin typeface="Times New Roman"/>
                <a:cs typeface="Times New Roman"/>
              </a:rPr>
              <a:t> </a:t>
            </a:r>
            <a:r>
              <a:rPr lang="en-US" sz="1600" spc="-38" dirty="0">
                <a:latin typeface="Times New Roman"/>
                <a:cs typeface="Times New Roman"/>
              </a:rPr>
              <a:t>3</a:t>
            </a:r>
            <a:r>
              <a:rPr lang="en-US" sz="1600" spc="-52" dirty="0">
                <a:latin typeface="Times New Roman"/>
                <a:cs typeface="Times New Roman"/>
              </a:rPr>
              <a:t> </a:t>
            </a:r>
            <a:r>
              <a:rPr lang="en-US" sz="1600" spc="-13" dirty="0">
                <a:latin typeface="Times New Roman"/>
                <a:cs typeface="Times New Roman"/>
              </a:rPr>
              <a:t>financial</a:t>
            </a:r>
            <a:r>
              <a:rPr lang="en-US" sz="1600" spc="-52" dirty="0">
                <a:latin typeface="Times New Roman"/>
                <a:cs typeface="Times New Roman"/>
              </a:rPr>
              <a:t> </a:t>
            </a:r>
            <a:r>
              <a:rPr lang="en-US" sz="1600" spc="-25" dirty="0">
                <a:latin typeface="Times New Roman"/>
                <a:cs typeface="Times New Roman"/>
              </a:rPr>
              <a:t>years</a:t>
            </a:r>
          </a:p>
          <a:p>
            <a:pPr marL="563216" marR="6528" indent="-285750" algn="just">
              <a:spcBef>
                <a:spcPts val="926"/>
              </a:spcBef>
              <a:buFont typeface="Arial" panose="020B0604020202020204" pitchFamily="34" charset="0"/>
              <a:buChar char="•"/>
            </a:pPr>
            <a:r>
              <a:rPr lang="en-US" sz="1600" dirty="0">
                <a:latin typeface="Times New Roman"/>
                <a:cs typeface="Times New Roman"/>
              </a:rPr>
              <a:t>Have</a:t>
            </a:r>
            <a:r>
              <a:rPr lang="en-US" sz="1600" spc="590" dirty="0">
                <a:latin typeface="Times New Roman"/>
                <a:cs typeface="Times New Roman"/>
              </a:rPr>
              <a:t> </a:t>
            </a:r>
            <a:r>
              <a:rPr lang="en-US" sz="1600" dirty="0">
                <a:latin typeface="Times New Roman"/>
                <a:cs typeface="Times New Roman"/>
              </a:rPr>
              <a:t>presence</a:t>
            </a:r>
            <a:r>
              <a:rPr lang="en-US" sz="1600" spc="590" dirty="0">
                <a:latin typeface="Times New Roman"/>
                <a:cs typeface="Times New Roman"/>
              </a:rPr>
              <a:t> </a:t>
            </a:r>
            <a:r>
              <a:rPr lang="en-US" sz="1600" dirty="0">
                <a:latin typeface="Times New Roman"/>
                <a:cs typeface="Times New Roman"/>
              </a:rPr>
              <a:t>of</a:t>
            </a:r>
            <a:r>
              <a:rPr lang="en-US" sz="1600" spc="597" dirty="0">
                <a:latin typeface="Times New Roman"/>
                <a:cs typeface="Times New Roman"/>
              </a:rPr>
              <a:t> </a:t>
            </a:r>
            <a:r>
              <a:rPr lang="en-US" sz="1600" dirty="0">
                <a:latin typeface="Times New Roman"/>
                <a:cs typeface="Times New Roman"/>
              </a:rPr>
              <a:t>deployable</a:t>
            </a:r>
            <a:r>
              <a:rPr lang="en-US" sz="1600" spc="590" dirty="0">
                <a:latin typeface="Times New Roman"/>
                <a:cs typeface="Times New Roman"/>
              </a:rPr>
              <a:t> </a:t>
            </a:r>
            <a:r>
              <a:rPr lang="en-US" sz="1600" spc="-13" dirty="0">
                <a:latin typeface="Times New Roman"/>
                <a:cs typeface="Times New Roman"/>
              </a:rPr>
              <a:t>solution/working </a:t>
            </a:r>
            <a:r>
              <a:rPr lang="en-US" sz="1600" dirty="0">
                <a:latin typeface="Times New Roman"/>
                <a:cs typeface="Times New Roman"/>
              </a:rPr>
              <a:t>product;</a:t>
            </a:r>
            <a:r>
              <a:rPr lang="en-US" sz="1600" spc="-52" dirty="0">
                <a:latin typeface="Times New Roman"/>
                <a:cs typeface="Times New Roman"/>
              </a:rPr>
              <a:t> </a:t>
            </a:r>
            <a:r>
              <a:rPr lang="en-US" sz="1600" spc="-32" dirty="0">
                <a:latin typeface="Times New Roman"/>
                <a:cs typeface="Times New Roman"/>
              </a:rPr>
              <a:t>and</a:t>
            </a:r>
          </a:p>
          <a:p>
            <a:pPr marL="563216" marR="6528" indent="-285750" algn="just">
              <a:spcBef>
                <a:spcPts val="926"/>
              </a:spcBef>
              <a:buFont typeface="Arial" panose="020B0604020202020204" pitchFamily="34" charset="0"/>
              <a:buChar char="•"/>
            </a:pPr>
            <a:endParaRPr lang="en-US" sz="1600" spc="-32" dirty="0">
              <a:latin typeface="Times New Roman"/>
              <a:cs typeface="Times New Roman"/>
            </a:endParaRPr>
          </a:p>
          <a:p>
            <a:pPr marL="93663" marR="6528" algn="just">
              <a:spcBef>
                <a:spcPts val="926"/>
              </a:spcBef>
            </a:pPr>
            <a:r>
              <a:rPr lang="en-US" sz="2057" b="1" spc="-38" dirty="0">
                <a:solidFill>
                  <a:srgbClr val="EB8B00"/>
                </a:solidFill>
                <a:latin typeface="Times New Roman"/>
                <a:cs typeface="Times New Roman"/>
              </a:rPr>
              <a:t>Regulatory Requirements</a:t>
            </a:r>
          </a:p>
          <a:p>
            <a:pPr marL="93663" marR="6528" algn="just">
              <a:spcBef>
                <a:spcPts val="926"/>
              </a:spcBef>
            </a:pPr>
            <a:r>
              <a:rPr lang="en-US" sz="1600" dirty="0">
                <a:latin typeface="Times New Roman"/>
                <a:cs typeface="Times New Roman"/>
              </a:rPr>
              <a:t>The</a:t>
            </a:r>
            <a:r>
              <a:rPr lang="en-US" sz="1600" spc="135" dirty="0">
                <a:latin typeface="Times New Roman"/>
                <a:cs typeface="Times New Roman"/>
              </a:rPr>
              <a:t> </a:t>
            </a:r>
            <a:r>
              <a:rPr lang="en-US" sz="1600" dirty="0">
                <a:latin typeface="Times New Roman"/>
                <a:cs typeface="Times New Roman"/>
              </a:rPr>
              <a:t>Sandbox</a:t>
            </a:r>
            <a:r>
              <a:rPr lang="en-US" sz="1600" spc="135" dirty="0">
                <a:latin typeface="Times New Roman"/>
                <a:cs typeface="Times New Roman"/>
              </a:rPr>
              <a:t> </a:t>
            </a:r>
            <a:r>
              <a:rPr lang="en-US" sz="1600" dirty="0">
                <a:latin typeface="Times New Roman"/>
                <a:cs typeface="Times New Roman"/>
              </a:rPr>
              <a:t>alternative</a:t>
            </a:r>
            <a:r>
              <a:rPr lang="en-US" sz="1600" spc="135" dirty="0">
                <a:latin typeface="Times New Roman"/>
                <a:cs typeface="Times New Roman"/>
              </a:rPr>
              <a:t> </a:t>
            </a:r>
            <a:r>
              <a:rPr lang="en-US" sz="1600" dirty="0">
                <a:latin typeface="Times New Roman"/>
                <a:cs typeface="Times New Roman"/>
              </a:rPr>
              <a:t>can</a:t>
            </a:r>
            <a:r>
              <a:rPr lang="en-US" sz="1600" spc="135" dirty="0">
                <a:latin typeface="Times New Roman"/>
                <a:cs typeface="Times New Roman"/>
              </a:rPr>
              <a:t> </a:t>
            </a:r>
            <a:r>
              <a:rPr lang="en-US" sz="1600" dirty="0">
                <a:latin typeface="Times New Roman"/>
                <a:cs typeface="Times New Roman"/>
              </a:rPr>
              <a:t>further</a:t>
            </a:r>
            <a:r>
              <a:rPr lang="en-US" sz="1600" spc="135" dirty="0">
                <a:latin typeface="Times New Roman"/>
                <a:cs typeface="Times New Roman"/>
              </a:rPr>
              <a:t> </a:t>
            </a:r>
            <a:r>
              <a:rPr lang="en-US" sz="1600" dirty="0">
                <a:latin typeface="Times New Roman"/>
                <a:cs typeface="Times New Roman"/>
              </a:rPr>
              <a:t>be</a:t>
            </a:r>
            <a:r>
              <a:rPr lang="en-US" sz="1600" spc="135" dirty="0">
                <a:latin typeface="Times New Roman"/>
                <a:cs typeface="Times New Roman"/>
              </a:rPr>
              <a:t> </a:t>
            </a:r>
            <a:r>
              <a:rPr lang="en-US" sz="1600" dirty="0">
                <a:latin typeface="Times New Roman"/>
                <a:cs typeface="Times New Roman"/>
              </a:rPr>
              <a:t>classified</a:t>
            </a:r>
            <a:r>
              <a:rPr lang="en-US" sz="1600" spc="135" dirty="0">
                <a:latin typeface="Times New Roman"/>
                <a:cs typeface="Times New Roman"/>
              </a:rPr>
              <a:t> </a:t>
            </a:r>
            <a:r>
              <a:rPr lang="en-US" sz="1600" dirty="0">
                <a:latin typeface="Times New Roman"/>
                <a:cs typeface="Times New Roman"/>
              </a:rPr>
              <a:t>into</a:t>
            </a:r>
            <a:r>
              <a:rPr lang="en-US" sz="1600" spc="135" dirty="0">
                <a:latin typeface="Times New Roman"/>
                <a:cs typeface="Times New Roman"/>
              </a:rPr>
              <a:t> </a:t>
            </a:r>
            <a:r>
              <a:rPr lang="en-US" sz="1600" dirty="0">
                <a:latin typeface="Times New Roman"/>
                <a:cs typeface="Times New Roman"/>
              </a:rPr>
              <a:t>various</a:t>
            </a:r>
            <a:r>
              <a:rPr lang="en-US" sz="1600" spc="146" dirty="0">
                <a:latin typeface="Times New Roman"/>
                <a:cs typeface="Times New Roman"/>
              </a:rPr>
              <a:t> </a:t>
            </a:r>
            <a:r>
              <a:rPr lang="en-US" sz="1600" b="1" dirty="0">
                <a:solidFill>
                  <a:srgbClr val="EB8B00"/>
                </a:solidFill>
                <a:latin typeface="Times New Roman"/>
                <a:cs typeface="Times New Roman"/>
              </a:rPr>
              <a:t>testing</a:t>
            </a:r>
            <a:r>
              <a:rPr lang="en-US" sz="1600" b="1" spc="142" dirty="0">
                <a:solidFill>
                  <a:srgbClr val="EB8B00"/>
                </a:solidFill>
                <a:latin typeface="Times New Roman"/>
                <a:cs typeface="Times New Roman"/>
              </a:rPr>
              <a:t> </a:t>
            </a:r>
            <a:r>
              <a:rPr lang="en-US" sz="1600" b="1" dirty="0">
                <a:solidFill>
                  <a:srgbClr val="EB8B00"/>
                </a:solidFill>
                <a:latin typeface="Times New Roman"/>
                <a:cs typeface="Times New Roman"/>
              </a:rPr>
              <a:t>formats</a:t>
            </a:r>
            <a:r>
              <a:rPr lang="en-US" sz="1600" dirty="0">
                <a:latin typeface="Times New Roman"/>
                <a:cs typeface="Times New Roman"/>
              </a:rPr>
              <a:t>,</a:t>
            </a:r>
            <a:r>
              <a:rPr lang="en-US" sz="1600" spc="135" dirty="0">
                <a:latin typeface="Times New Roman"/>
                <a:cs typeface="Times New Roman"/>
              </a:rPr>
              <a:t> </a:t>
            </a:r>
            <a:r>
              <a:rPr lang="en-US" sz="1600" dirty="0">
                <a:latin typeface="Times New Roman"/>
                <a:cs typeface="Times New Roman"/>
              </a:rPr>
              <a:t>with</a:t>
            </a:r>
            <a:r>
              <a:rPr lang="en-US" sz="1600" spc="135" dirty="0">
                <a:latin typeface="Times New Roman"/>
                <a:cs typeface="Times New Roman"/>
              </a:rPr>
              <a:t> </a:t>
            </a:r>
            <a:r>
              <a:rPr lang="en-US" sz="1600" dirty="0">
                <a:latin typeface="Times New Roman"/>
                <a:cs typeface="Times New Roman"/>
              </a:rPr>
              <a:t>the</a:t>
            </a:r>
            <a:r>
              <a:rPr lang="en-US" sz="1600" spc="135" dirty="0">
                <a:latin typeface="Times New Roman"/>
                <a:cs typeface="Times New Roman"/>
              </a:rPr>
              <a:t> </a:t>
            </a:r>
            <a:r>
              <a:rPr lang="en-US" sz="1600" dirty="0">
                <a:latin typeface="Times New Roman"/>
                <a:cs typeface="Times New Roman"/>
              </a:rPr>
              <a:t>move</a:t>
            </a:r>
            <a:r>
              <a:rPr lang="en-US" sz="1600" spc="135" dirty="0">
                <a:latin typeface="Times New Roman"/>
                <a:cs typeface="Times New Roman"/>
              </a:rPr>
              <a:t> </a:t>
            </a:r>
            <a:r>
              <a:rPr lang="en-US" sz="1600" dirty="0">
                <a:latin typeface="Times New Roman"/>
                <a:cs typeface="Times New Roman"/>
              </a:rPr>
              <a:t>aimed</a:t>
            </a:r>
            <a:r>
              <a:rPr lang="en-US" sz="1600" spc="135" dirty="0">
                <a:latin typeface="Times New Roman"/>
                <a:cs typeface="Times New Roman"/>
              </a:rPr>
              <a:t> </a:t>
            </a:r>
            <a:r>
              <a:rPr lang="en-US" sz="1600" dirty="0">
                <a:latin typeface="Times New Roman"/>
                <a:cs typeface="Times New Roman"/>
              </a:rPr>
              <a:t>at</a:t>
            </a:r>
            <a:r>
              <a:rPr lang="en-US" sz="1600" spc="135" dirty="0">
                <a:latin typeface="Times New Roman"/>
                <a:cs typeface="Times New Roman"/>
              </a:rPr>
              <a:t> </a:t>
            </a:r>
            <a:r>
              <a:rPr lang="en-US" sz="1600" dirty="0">
                <a:latin typeface="Times New Roman"/>
                <a:cs typeface="Times New Roman"/>
              </a:rPr>
              <a:t>encouraging</a:t>
            </a:r>
            <a:r>
              <a:rPr lang="en-US" sz="1600" spc="135" dirty="0">
                <a:latin typeface="Times New Roman"/>
                <a:cs typeface="Times New Roman"/>
              </a:rPr>
              <a:t> </a:t>
            </a:r>
            <a:r>
              <a:rPr lang="en-US" sz="1600" spc="-13" dirty="0">
                <a:latin typeface="Times New Roman"/>
                <a:cs typeface="Times New Roman"/>
              </a:rPr>
              <a:t>FinTech </a:t>
            </a:r>
            <a:r>
              <a:rPr lang="en-US" sz="1600" dirty="0">
                <a:latin typeface="Times New Roman"/>
                <a:cs typeface="Times New Roman"/>
              </a:rPr>
              <a:t>players</a:t>
            </a:r>
            <a:r>
              <a:rPr lang="en-US" sz="1600" spc="-19" dirty="0">
                <a:latin typeface="Times New Roman"/>
                <a:cs typeface="Times New Roman"/>
              </a:rPr>
              <a:t> </a:t>
            </a:r>
            <a:r>
              <a:rPr lang="en-US" sz="1600" dirty="0">
                <a:latin typeface="Times New Roman"/>
                <a:cs typeface="Times New Roman"/>
              </a:rPr>
              <a:t>to</a:t>
            </a:r>
            <a:r>
              <a:rPr lang="en-US" sz="1600" spc="-13" dirty="0">
                <a:latin typeface="Times New Roman"/>
                <a:cs typeface="Times New Roman"/>
              </a:rPr>
              <a:t> </a:t>
            </a:r>
            <a:r>
              <a:rPr lang="en-US" sz="1600" dirty="0">
                <a:latin typeface="Times New Roman"/>
                <a:cs typeface="Times New Roman"/>
              </a:rPr>
              <a:t>experiment</a:t>
            </a:r>
            <a:r>
              <a:rPr lang="en-US" sz="1600" spc="-13" dirty="0">
                <a:latin typeface="Times New Roman"/>
                <a:cs typeface="Times New Roman"/>
              </a:rPr>
              <a:t> </a:t>
            </a:r>
            <a:r>
              <a:rPr lang="en-US" sz="1600" dirty="0">
                <a:latin typeface="Times New Roman"/>
                <a:cs typeface="Times New Roman"/>
              </a:rPr>
              <a:t>and</a:t>
            </a:r>
            <a:r>
              <a:rPr lang="en-US" sz="1600" spc="-13" dirty="0">
                <a:latin typeface="Times New Roman"/>
                <a:cs typeface="Times New Roman"/>
              </a:rPr>
              <a:t> develop </a:t>
            </a:r>
            <a:r>
              <a:rPr lang="en-US" sz="1600" dirty="0">
                <a:latin typeface="Times New Roman"/>
                <a:cs typeface="Times New Roman"/>
              </a:rPr>
              <a:t>their</a:t>
            </a:r>
            <a:r>
              <a:rPr lang="en-US" sz="1600" spc="-19" dirty="0">
                <a:latin typeface="Times New Roman"/>
                <a:cs typeface="Times New Roman"/>
              </a:rPr>
              <a:t> </a:t>
            </a:r>
            <a:r>
              <a:rPr lang="en-US" sz="1600" dirty="0">
                <a:latin typeface="Times New Roman"/>
                <a:cs typeface="Times New Roman"/>
              </a:rPr>
              <a:t>innovative</a:t>
            </a:r>
            <a:r>
              <a:rPr lang="en-US" sz="1600" spc="-13" dirty="0">
                <a:latin typeface="Times New Roman"/>
                <a:cs typeface="Times New Roman"/>
              </a:rPr>
              <a:t> </a:t>
            </a:r>
            <a:r>
              <a:rPr lang="en-US" sz="1600" dirty="0">
                <a:latin typeface="Times New Roman"/>
                <a:cs typeface="Times New Roman"/>
              </a:rPr>
              <a:t>ideas</a:t>
            </a:r>
            <a:r>
              <a:rPr lang="en-US" sz="1600" spc="-13" dirty="0">
                <a:latin typeface="Times New Roman"/>
                <a:cs typeface="Times New Roman"/>
              </a:rPr>
              <a:t> </a:t>
            </a:r>
            <a:r>
              <a:rPr lang="en-US" sz="1600" dirty="0">
                <a:latin typeface="Times New Roman"/>
                <a:cs typeface="Times New Roman"/>
              </a:rPr>
              <a:t>without</a:t>
            </a:r>
            <a:r>
              <a:rPr lang="en-US" sz="1600" spc="-13" dirty="0">
                <a:latin typeface="Times New Roman"/>
                <a:cs typeface="Times New Roman"/>
              </a:rPr>
              <a:t> </a:t>
            </a:r>
            <a:r>
              <a:rPr lang="en-US" sz="1600" dirty="0">
                <a:latin typeface="Times New Roman"/>
                <a:cs typeface="Times New Roman"/>
              </a:rPr>
              <a:t>concerns</a:t>
            </a:r>
            <a:r>
              <a:rPr lang="en-US" sz="1600" spc="-13" dirty="0">
                <a:latin typeface="Times New Roman"/>
                <a:cs typeface="Times New Roman"/>
              </a:rPr>
              <a:t> </a:t>
            </a:r>
            <a:r>
              <a:rPr lang="en-US" sz="1600" dirty="0">
                <a:latin typeface="Times New Roman"/>
                <a:cs typeface="Times New Roman"/>
              </a:rPr>
              <a:t>about</a:t>
            </a:r>
            <a:r>
              <a:rPr lang="en-US" sz="1600" spc="-19" dirty="0">
                <a:latin typeface="Times New Roman"/>
                <a:cs typeface="Times New Roman"/>
              </a:rPr>
              <a:t> </a:t>
            </a:r>
            <a:r>
              <a:rPr lang="en-US" sz="1600" dirty="0">
                <a:latin typeface="Times New Roman"/>
                <a:cs typeface="Times New Roman"/>
              </a:rPr>
              <a:t>regulatory</a:t>
            </a:r>
            <a:r>
              <a:rPr lang="en-US" sz="1600" spc="-13" dirty="0">
                <a:latin typeface="Times New Roman"/>
                <a:cs typeface="Times New Roman"/>
              </a:rPr>
              <a:t> compliance.</a:t>
            </a:r>
            <a:endParaRPr lang="en-US" sz="1600" dirty="0">
              <a:latin typeface="Times New Roman"/>
              <a:cs typeface="Times New Roman"/>
            </a:endParaRPr>
          </a:p>
        </p:txBody>
      </p:sp>
      <p:sp>
        <p:nvSpPr>
          <p:cNvPr id="3" name="Date Placeholder 2">
            <a:extLst>
              <a:ext uri="{FF2B5EF4-FFF2-40B4-BE49-F238E27FC236}">
                <a16:creationId xmlns:a16="http://schemas.microsoft.com/office/drawing/2014/main" id="{A1530147-B433-07B4-BE68-68EC135C202F}"/>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C48E1DCC-3068-CE1D-68F3-3CD73AB57F93}"/>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FD5F992A-901F-13DD-883C-D6DDFCE96355}"/>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80</a:t>
            </a:fld>
            <a:endParaRPr lang="en-US" altLang="en-US" dirty="0">
              <a:solidFill>
                <a:srgbClr val="000000"/>
              </a:solidFill>
            </a:endParaRPr>
          </a:p>
        </p:txBody>
      </p:sp>
    </p:spTree>
    <p:extLst>
      <p:ext uri="{BB962C8B-B14F-4D97-AF65-F5344CB8AC3E}">
        <p14:creationId xmlns:p14="http://schemas.microsoft.com/office/powerpoint/2010/main" val="325805938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9981B-EA60-823C-36C1-498D3DD3132F}"/>
            </a:ext>
          </a:extLst>
        </p:cNvPr>
        <p:cNvGrpSpPr/>
        <p:nvPr/>
      </p:nvGrpSpPr>
      <p:grpSpPr>
        <a:xfrm>
          <a:off x="0" y="0"/>
          <a:ext cx="0" cy="0"/>
          <a:chOff x="0" y="0"/>
          <a:chExt cx="0" cy="0"/>
        </a:xfrm>
      </p:grpSpPr>
      <p:sp>
        <p:nvSpPr>
          <p:cNvPr id="41" name="object 41">
            <a:extLst>
              <a:ext uri="{FF2B5EF4-FFF2-40B4-BE49-F238E27FC236}">
                <a16:creationId xmlns:a16="http://schemas.microsoft.com/office/drawing/2014/main" id="{3E7E2595-33DA-BB89-9F24-00530D99C9BD}"/>
              </a:ext>
            </a:extLst>
          </p:cNvPr>
          <p:cNvSpPr txBox="1"/>
          <p:nvPr/>
        </p:nvSpPr>
        <p:spPr>
          <a:xfrm>
            <a:off x="762116" y="1170776"/>
            <a:ext cx="10723868" cy="5276071"/>
          </a:xfrm>
          <a:prstGeom prst="rect">
            <a:avLst/>
          </a:prstGeom>
        </p:spPr>
        <p:txBody>
          <a:bodyPr vert="horz" wrap="square" lIns="0" tIns="15505" rIns="0" bIns="0" rtlCol="0">
            <a:spAutoFit/>
          </a:bodyPr>
          <a:lstStyle/>
          <a:p>
            <a:pPr marL="16321" algn="just">
              <a:spcBef>
                <a:spcPts val="123"/>
              </a:spcBef>
            </a:pPr>
            <a:r>
              <a:rPr lang="en-IN" sz="3600" b="1" spc="-19" baseline="2057" dirty="0">
                <a:latin typeface="Times New Roman"/>
                <a:cs typeface="Times New Roman"/>
              </a:rPr>
              <a:t>01. </a:t>
            </a:r>
            <a:r>
              <a:rPr sz="3600" b="1" spc="-19" baseline="2057" dirty="0">
                <a:latin typeface="Times New Roman"/>
                <a:cs typeface="Times New Roman"/>
              </a:rPr>
              <a:t>Regulatory</a:t>
            </a:r>
            <a:r>
              <a:rPr sz="3600" b="1" spc="-124" baseline="2057" dirty="0">
                <a:latin typeface="Times New Roman"/>
                <a:cs typeface="Times New Roman"/>
              </a:rPr>
              <a:t> </a:t>
            </a:r>
            <a:r>
              <a:rPr sz="3600" b="1" spc="-19" baseline="2057" dirty="0">
                <a:latin typeface="Times New Roman"/>
                <a:cs typeface="Times New Roman"/>
              </a:rPr>
              <a:t>sandbox</a:t>
            </a:r>
            <a:endParaRPr sz="3600" baseline="2057" dirty="0">
              <a:latin typeface="Times New Roman"/>
              <a:cs typeface="Times New Roman"/>
            </a:endParaRPr>
          </a:p>
          <a:p>
            <a:pPr marL="31011" marR="6528" algn="just">
              <a:lnSpc>
                <a:spcPct val="125000"/>
              </a:lnSpc>
              <a:spcBef>
                <a:spcPts val="1484"/>
              </a:spcBef>
            </a:pPr>
            <a:r>
              <a:rPr sz="1600" dirty="0">
                <a:latin typeface="Times New Roman"/>
                <a:cs typeface="Times New Roman"/>
              </a:rPr>
              <a:t>The</a:t>
            </a:r>
            <a:r>
              <a:rPr sz="1600" spc="123" dirty="0">
                <a:latin typeface="Times New Roman"/>
                <a:cs typeface="Times New Roman"/>
              </a:rPr>
              <a:t> </a:t>
            </a:r>
            <a:r>
              <a:rPr sz="1600" dirty="0">
                <a:latin typeface="Times New Roman"/>
                <a:cs typeface="Times New Roman"/>
              </a:rPr>
              <a:t>regulatory</a:t>
            </a:r>
            <a:r>
              <a:rPr sz="1600" spc="123" dirty="0">
                <a:latin typeface="Times New Roman"/>
                <a:cs typeface="Times New Roman"/>
              </a:rPr>
              <a:t> </a:t>
            </a:r>
            <a:r>
              <a:rPr sz="1600" dirty="0">
                <a:latin typeface="Times New Roman"/>
                <a:cs typeface="Times New Roman"/>
              </a:rPr>
              <a:t>sandbox</a:t>
            </a:r>
            <a:r>
              <a:rPr sz="1600" spc="129" dirty="0">
                <a:latin typeface="Times New Roman"/>
                <a:cs typeface="Times New Roman"/>
              </a:rPr>
              <a:t> </a:t>
            </a:r>
            <a:r>
              <a:rPr sz="1600" dirty="0">
                <a:latin typeface="Times New Roman"/>
                <a:cs typeface="Times New Roman"/>
              </a:rPr>
              <a:t>allows</a:t>
            </a:r>
            <a:r>
              <a:rPr sz="1600" spc="123" dirty="0">
                <a:latin typeface="Times New Roman"/>
                <a:cs typeface="Times New Roman"/>
              </a:rPr>
              <a:t> </a:t>
            </a:r>
            <a:r>
              <a:rPr sz="1600" dirty="0">
                <a:latin typeface="Times New Roman"/>
                <a:cs typeface="Times New Roman"/>
              </a:rPr>
              <a:t>an</a:t>
            </a:r>
            <a:r>
              <a:rPr sz="1600" spc="123" dirty="0">
                <a:latin typeface="Times New Roman"/>
                <a:cs typeface="Times New Roman"/>
              </a:rPr>
              <a:t> </a:t>
            </a:r>
            <a:r>
              <a:rPr sz="1600" spc="-13" dirty="0">
                <a:latin typeface="Times New Roman"/>
                <a:cs typeface="Times New Roman"/>
              </a:rPr>
              <a:t>Eligible</a:t>
            </a:r>
            <a:r>
              <a:rPr sz="1600" spc="129" dirty="0">
                <a:latin typeface="Times New Roman"/>
                <a:cs typeface="Times New Roman"/>
              </a:rPr>
              <a:t> </a:t>
            </a:r>
            <a:r>
              <a:rPr sz="1600" dirty="0">
                <a:latin typeface="Times New Roman"/>
                <a:cs typeface="Times New Roman"/>
              </a:rPr>
              <a:t>Applicant</a:t>
            </a:r>
            <a:r>
              <a:rPr sz="1600" spc="123" dirty="0">
                <a:latin typeface="Times New Roman"/>
                <a:cs typeface="Times New Roman"/>
              </a:rPr>
              <a:t> </a:t>
            </a:r>
            <a:r>
              <a:rPr sz="1600" dirty="0">
                <a:latin typeface="Times New Roman"/>
                <a:cs typeface="Times New Roman"/>
              </a:rPr>
              <a:t>to</a:t>
            </a:r>
            <a:r>
              <a:rPr sz="1600" spc="123" dirty="0">
                <a:latin typeface="Times New Roman"/>
                <a:cs typeface="Times New Roman"/>
              </a:rPr>
              <a:t> </a:t>
            </a:r>
            <a:r>
              <a:rPr sz="1600" dirty="0">
                <a:latin typeface="Times New Roman"/>
                <a:cs typeface="Times New Roman"/>
              </a:rPr>
              <a:t>apply</a:t>
            </a:r>
            <a:r>
              <a:rPr sz="1600" spc="129" dirty="0">
                <a:latin typeface="Times New Roman"/>
                <a:cs typeface="Times New Roman"/>
              </a:rPr>
              <a:t> </a:t>
            </a:r>
            <a:r>
              <a:rPr sz="1600" dirty="0">
                <a:latin typeface="Times New Roman"/>
                <a:cs typeface="Times New Roman"/>
              </a:rPr>
              <a:t>to</a:t>
            </a:r>
            <a:r>
              <a:rPr sz="1600" spc="123" dirty="0">
                <a:latin typeface="Times New Roman"/>
                <a:cs typeface="Times New Roman"/>
              </a:rPr>
              <a:t> </a:t>
            </a:r>
            <a:r>
              <a:rPr sz="1600" dirty="0">
                <a:latin typeface="Times New Roman"/>
                <a:cs typeface="Times New Roman"/>
              </a:rPr>
              <a:t>the</a:t>
            </a:r>
            <a:r>
              <a:rPr sz="1600" spc="123" dirty="0">
                <a:latin typeface="Times New Roman"/>
                <a:cs typeface="Times New Roman"/>
              </a:rPr>
              <a:t> </a:t>
            </a:r>
            <a:r>
              <a:rPr sz="1600" spc="-83" dirty="0">
                <a:latin typeface="Times New Roman"/>
                <a:cs typeface="Times New Roman"/>
              </a:rPr>
              <a:t>IFSCA</a:t>
            </a:r>
            <a:r>
              <a:rPr sz="1600" spc="129" dirty="0">
                <a:latin typeface="Times New Roman"/>
                <a:cs typeface="Times New Roman"/>
              </a:rPr>
              <a:t> </a:t>
            </a:r>
            <a:r>
              <a:rPr sz="1600" dirty="0">
                <a:latin typeface="Times New Roman"/>
                <a:cs typeface="Times New Roman"/>
              </a:rPr>
              <a:t>for</a:t>
            </a:r>
            <a:r>
              <a:rPr sz="1600" spc="123" dirty="0">
                <a:latin typeface="Times New Roman"/>
                <a:cs typeface="Times New Roman"/>
              </a:rPr>
              <a:t> </a:t>
            </a:r>
            <a:r>
              <a:rPr sz="1600" dirty="0">
                <a:latin typeface="Times New Roman"/>
                <a:cs typeface="Times New Roman"/>
              </a:rPr>
              <a:t>permission</a:t>
            </a:r>
            <a:r>
              <a:rPr sz="1600" spc="129" dirty="0">
                <a:latin typeface="Times New Roman"/>
                <a:cs typeface="Times New Roman"/>
              </a:rPr>
              <a:t> </a:t>
            </a:r>
            <a:r>
              <a:rPr sz="1600" dirty="0">
                <a:latin typeface="Times New Roman"/>
                <a:cs typeface="Times New Roman"/>
              </a:rPr>
              <a:t>to</a:t>
            </a:r>
            <a:r>
              <a:rPr sz="1600" spc="123" dirty="0">
                <a:latin typeface="Times New Roman"/>
                <a:cs typeface="Times New Roman"/>
              </a:rPr>
              <a:t> </a:t>
            </a:r>
            <a:r>
              <a:rPr sz="1600" dirty="0">
                <a:latin typeface="Times New Roman"/>
                <a:cs typeface="Times New Roman"/>
              </a:rPr>
              <a:t>test</a:t>
            </a:r>
            <a:r>
              <a:rPr sz="1600" spc="123" dirty="0">
                <a:latin typeface="Times New Roman"/>
                <a:cs typeface="Times New Roman"/>
              </a:rPr>
              <a:t> </a:t>
            </a:r>
            <a:r>
              <a:rPr sz="1600" dirty="0">
                <a:latin typeface="Times New Roman"/>
                <a:cs typeface="Times New Roman"/>
              </a:rPr>
              <a:t>their</a:t>
            </a:r>
            <a:r>
              <a:rPr sz="1600" spc="129" dirty="0">
                <a:latin typeface="Times New Roman"/>
                <a:cs typeface="Times New Roman"/>
              </a:rPr>
              <a:t> </a:t>
            </a:r>
            <a:r>
              <a:rPr sz="1600" dirty="0">
                <a:latin typeface="Times New Roman"/>
                <a:cs typeface="Times New Roman"/>
              </a:rPr>
              <a:t>ideas</a:t>
            </a:r>
            <a:r>
              <a:rPr sz="1600" spc="123" dirty="0">
                <a:latin typeface="Times New Roman"/>
                <a:cs typeface="Times New Roman"/>
              </a:rPr>
              <a:t> </a:t>
            </a:r>
            <a:r>
              <a:rPr sz="1600" dirty="0">
                <a:latin typeface="Times New Roman"/>
                <a:cs typeface="Times New Roman"/>
              </a:rPr>
              <a:t>or</a:t>
            </a:r>
            <a:r>
              <a:rPr sz="1600" spc="123" dirty="0">
                <a:latin typeface="Times New Roman"/>
                <a:cs typeface="Times New Roman"/>
              </a:rPr>
              <a:t> </a:t>
            </a:r>
            <a:r>
              <a:rPr sz="1600" dirty="0">
                <a:latin typeface="Times New Roman"/>
                <a:cs typeface="Times New Roman"/>
              </a:rPr>
              <a:t>solutions</a:t>
            </a:r>
            <a:r>
              <a:rPr sz="1600" spc="129" dirty="0">
                <a:latin typeface="Times New Roman"/>
                <a:cs typeface="Times New Roman"/>
              </a:rPr>
              <a:t> </a:t>
            </a:r>
            <a:r>
              <a:rPr sz="1600" spc="-13" dirty="0">
                <a:latin typeface="Times New Roman"/>
                <a:cs typeface="Times New Roman"/>
              </a:rPr>
              <a:t>using </a:t>
            </a:r>
            <a:r>
              <a:rPr sz="1600" dirty="0">
                <a:latin typeface="Times New Roman"/>
                <a:cs typeface="Times New Roman"/>
              </a:rPr>
              <a:t>innovative</a:t>
            </a:r>
            <a:r>
              <a:rPr sz="1600" spc="-13" dirty="0">
                <a:latin typeface="Times New Roman"/>
                <a:cs typeface="Times New Roman"/>
              </a:rPr>
              <a:t> </a:t>
            </a:r>
            <a:r>
              <a:rPr sz="1600" dirty="0">
                <a:latin typeface="Times New Roman"/>
                <a:cs typeface="Times New Roman"/>
              </a:rPr>
              <a:t>technology</a:t>
            </a:r>
            <a:r>
              <a:rPr sz="1600" spc="-13" dirty="0">
                <a:latin typeface="Times New Roman"/>
                <a:cs typeface="Times New Roman"/>
              </a:rPr>
              <a:t> </a:t>
            </a:r>
            <a:r>
              <a:rPr sz="1600" dirty="0">
                <a:latin typeface="Times New Roman"/>
                <a:cs typeface="Times New Roman"/>
              </a:rPr>
              <a:t>in</a:t>
            </a:r>
            <a:r>
              <a:rPr sz="1600" spc="-13" dirty="0">
                <a:latin typeface="Times New Roman"/>
                <a:cs typeface="Times New Roman"/>
              </a:rPr>
              <a:t> core </a:t>
            </a:r>
            <a:r>
              <a:rPr sz="1600" dirty="0">
                <a:latin typeface="Times New Roman"/>
                <a:cs typeface="Times New Roman"/>
              </a:rPr>
              <a:t>products</a:t>
            </a:r>
            <a:r>
              <a:rPr sz="1600" spc="-13" dirty="0">
                <a:latin typeface="Times New Roman"/>
                <a:cs typeface="Times New Roman"/>
              </a:rPr>
              <a:t> </a:t>
            </a:r>
            <a:r>
              <a:rPr sz="1600" dirty="0">
                <a:latin typeface="Times New Roman"/>
                <a:cs typeface="Times New Roman"/>
              </a:rPr>
              <a:t>or</a:t>
            </a:r>
            <a:r>
              <a:rPr sz="1600" spc="-13" dirty="0">
                <a:latin typeface="Times New Roman"/>
                <a:cs typeface="Times New Roman"/>
              </a:rPr>
              <a:t> </a:t>
            </a:r>
            <a:r>
              <a:rPr sz="1600" spc="-25" dirty="0">
                <a:latin typeface="Times New Roman"/>
                <a:cs typeface="Times New Roman"/>
              </a:rPr>
              <a:t>services,</a:t>
            </a:r>
            <a:r>
              <a:rPr sz="1600" spc="-13" dirty="0">
                <a:latin typeface="Times New Roman"/>
                <a:cs typeface="Times New Roman"/>
              </a:rPr>
              <a:t> </a:t>
            </a:r>
            <a:r>
              <a:rPr sz="1600" dirty="0">
                <a:latin typeface="Times New Roman"/>
                <a:cs typeface="Times New Roman"/>
              </a:rPr>
              <a:t>business</a:t>
            </a:r>
            <a:r>
              <a:rPr sz="1600" spc="-13" dirty="0">
                <a:latin typeface="Times New Roman"/>
                <a:cs typeface="Times New Roman"/>
              </a:rPr>
              <a:t> </a:t>
            </a:r>
            <a:r>
              <a:rPr sz="1600" dirty="0">
                <a:latin typeface="Times New Roman"/>
                <a:cs typeface="Times New Roman"/>
              </a:rPr>
              <a:t>models,</a:t>
            </a:r>
            <a:r>
              <a:rPr sz="1600" spc="-13" dirty="0">
                <a:latin typeface="Times New Roman"/>
                <a:cs typeface="Times New Roman"/>
              </a:rPr>
              <a:t> </a:t>
            </a:r>
            <a:r>
              <a:rPr sz="1600" dirty="0">
                <a:latin typeface="Times New Roman"/>
                <a:cs typeface="Times New Roman"/>
              </a:rPr>
              <a:t>or</a:t>
            </a:r>
            <a:r>
              <a:rPr sz="1600" spc="-13" dirty="0">
                <a:latin typeface="Times New Roman"/>
                <a:cs typeface="Times New Roman"/>
              </a:rPr>
              <a:t> </a:t>
            </a:r>
            <a:r>
              <a:rPr sz="1600" dirty="0">
                <a:latin typeface="Times New Roman"/>
                <a:cs typeface="Times New Roman"/>
              </a:rPr>
              <a:t>methodologies</a:t>
            </a:r>
            <a:r>
              <a:rPr sz="1600" spc="-13" dirty="0">
                <a:latin typeface="Times New Roman"/>
                <a:cs typeface="Times New Roman"/>
              </a:rPr>
              <a:t> </a:t>
            </a:r>
            <a:r>
              <a:rPr sz="1600" dirty="0">
                <a:latin typeface="Times New Roman"/>
                <a:cs typeface="Times New Roman"/>
              </a:rPr>
              <a:t>related</a:t>
            </a:r>
            <a:r>
              <a:rPr sz="1600" spc="-13" dirty="0">
                <a:latin typeface="Times New Roman"/>
                <a:cs typeface="Times New Roman"/>
              </a:rPr>
              <a:t> </a:t>
            </a:r>
            <a:r>
              <a:rPr sz="1600" dirty="0">
                <a:latin typeface="Times New Roman"/>
                <a:cs typeface="Times New Roman"/>
              </a:rPr>
              <a:t>to</a:t>
            </a:r>
            <a:r>
              <a:rPr sz="1600" spc="-13" dirty="0">
                <a:latin typeface="Times New Roman"/>
                <a:cs typeface="Times New Roman"/>
              </a:rPr>
              <a:t> financial </a:t>
            </a:r>
            <a:r>
              <a:rPr sz="1600" spc="-25" dirty="0">
                <a:latin typeface="Times New Roman"/>
                <a:cs typeface="Times New Roman"/>
              </a:rPr>
              <a:t>services</a:t>
            </a:r>
            <a:r>
              <a:rPr sz="1600" spc="-13" dirty="0">
                <a:latin typeface="Times New Roman"/>
                <a:cs typeface="Times New Roman"/>
              </a:rPr>
              <a:t> </a:t>
            </a:r>
            <a:r>
              <a:rPr sz="1600" dirty="0">
                <a:latin typeface="Times New Roman"/>
                <a:cs typeface="Times New Roman"/>
              </a:rPr>
              <a:t>that</a:t>
            </a:r>
            <a:r>
              <a:rPr sz="1600" spc="-13" dirty="0">
                <a:latin typeface="Times New Roman"/>
                <a:cs typeface="Times New Roman"/>
              </a:rPr>
              <a:t> </a:t>
            </a:r>
            <a:r>
              <a:rPr sz="1600" dirty="0">
                <a:latin typeface="Times New Roman"/>
                <a:cs typeface="Times New Roman"/>
              </a:rPr>
              <a:t>are</a:t>
            </a:r>
            <a:r>
              <a:rPr sz="1600" spc="-13" dirty="0">
                <a:latin typeface="Times New Roman"/>
                <a:cs typeface="Times New Roman"/>
              </a:rPr>
              <a:t> regulated </a:t>
            </a:r>
            <a:r>
              <a:rPr sz="1600" spc="-25" dirty="0">
                <a:latin typeface="Times New Roman"/>
                <a:cs typeface="Times New Roman"/>
              </a:rPr>
              <a:t>by</a:t>
            </a:r>
            <a:r>
              <a:rPr sz="1600" spc="-38" dirty="0">
                <a:latin typeface="Times New Roman"/>
                <a:cs typeface="Times New Roman"/>
              </a:rPr>
              <a:t> </a:t>
            </a:r>
            <a:r>
              <a:rPr sz="1600" dirty="0">
                <a:latin typeface="Times New Roman"/>
                <a:cs typeface="Times New Roman"/>
              </a:rPr>
              <a:t>the</a:t>
            </a:r>
            <a:r>
              <a:rPr sz="1600" spc="-38" dirty="0">
                <a:latin typeface="Times New Roman"/>
                <a:cs typeface="Times New Roman"/>
              </a:rPr>
              <a:t> </a:t>
            </a:r>
            <a:r>
              <a:rPr sz="1600" spc="-109" dirty="0">
                <a:latin typeface="Times New Roman"/>
                <a:cs typeface="Times New Roman"/>
              </a:rPr>
              <a:t>IFSCA</a:t>
            </a:r>
            <a:r>
              <a:rPr sz="1600" spc="-38" dirty="0">
                <a:latin typeface="Times New Roman"/>
                <a:cs typeface="Times New Roman"/>
              </a:rPr>
              <a:t> </a:t>
            </a:r>
            <a:r>
              <a:rPr sz="1600" dirty="0">
                <a:latin typeface="Times New Roman"/>
                <a:cs typeface="Times New Roman"/>
              </a:rPr>
              <a:t>or</a:t>
            </a:r>
            <a:r>
              <a:rPr sz="1600" spc="-38" dirty="0">
                <a:latin typeface="Times New Roman"/>
                <a:cs typeface="Times New Roman"/>
              </a:rPr>
              <a:t> </a:t>
            </a:r>
            <a:r>
              <a:rPr sz="1600" dirty="0">
                <a:latin typeface="Times New Roman"/>
                <a:cs typeface="Times New Roman"/>
              </a:rPr>
              <a:t>are</a:t>
            </a:r>
            <a:r>
              <a:rPr sz="1600" spc="-32" dirty="0">
                <a:latin typeface="Times New Roman"/>
                <a:cs typeface="Times New Roman"/>
              </a:rPr>
              <a:t> likely</a:t>
            </a:r>
            <a:r>
              <a:rPr sz="1600" spc="-38" dirty="0">
                <a:latin typeface="Times New Roman"/>
                <a:cs typeface="Times New Roman"/>
              </a:rPr>
              <a:t> </a:t>
            </a:r>
            <a:r>
              <a:rPr sz="1600" dirty="0">
                <a:latin typeface="Times New Roman"/>
                <a:cs typeface="Times New Roman"/>
              </a:rPr>
              <a:t>to</a:t>
            </a:r>
            <a:r>
              <a:rPr sz="1600" spc="-38" dirty="0">
                <a:latin typeface="Times New Roman"/>
                <a:cs typeface="Times New Roman"/>
              </a:rPr>
              <a:t> </a:t>
            </a:r>
            <a:r>
              <a:rPr sz="1600" dirty="0">
                <a:latin typeface="Times New Roman"/>
                <a:cs typeface="Times New Roman"/>
              </a:rPr>
              <a:t>be</a:t>
            </a:r>
            <a:r>
              <a:rPr sz="1600" spc="-38" dirty="0">
                <a:latin typeface="Times New Roman"/>
                <a:cs typeface="Times New Roman"/>
              </a:rPr>
              <a:t> </a:t>
            </a:r>
            <a:r>
              <a:rPr sz="1600" spc="-13" dirty="0">
                <a:latin typeface="Times New Roman"/>
                <a:cs typeface="Times New Roman"/>
              </a:rPr>
              <a:t>regulated.</a:t>
            </a:r>
            <a:endParaRPr sz="1600" dirty="0">
              <a:latin typeface="Times New Roman"/>
              <a:cs typeface="Times New Roman"/>
            </a:endParaRPr>
          </a:p>
          <a:p>
            <a:pPr>
              <a:spcBef>
                <a:spcPts val="405"/>
              </a:spcBef>
            </a:pPr>
            <a:endParaRPr sz="1600" dirty="0">
              <a:latin typeface="Times New Roman"/>
              <a:cs typeface="Times New Roman"/>
            </a:endParaRPr>
          </a:p>
          <a:p>
            <a:pPr marL="31011" marR="6528" algn="just">
              <a:lnSpc>
                <a:spcPct val="125000"/>
              </a:lnSpc>
            </a:pPr>
            <a:r>
              <a:rPr sz="1600" spc="-206" dirty="0">
                <a:solidFill>
                  <a:srgbClr val="F58633"/>
                </a:solidFill>
                <a:latin typeface="Times New Roman"/>
                <a:cs typeface="Times New Roman"/>
              </a:rPr>
              <a:t>By</a:t>
            </a:r>
            <a:r>
              <a:rPr sz="1600" spc="129" dirty="0">
                <a:solidFill>
                  <a:srgbClr val="F58633"/>
                </a:solidFill>
                <a:latin typeface="Times New Roman"/>
                <a:cs typeface="Times New Roman"/>
              </a:rPr>
              <a:t> </a:t>
            </a:r>
            <a:r>
              <a:rPr sz="1600" dirty="0">
                <a:solidFill>
                  <a:srgbClr val="F58633"/>
                </a:solidFill>
                <a:latin typeface="Times New Roman"/>
                <a:cs typeface="Times New Roman"/>
              </a:rPr>
              <a:t>participating</a:t>
            </a:r>
            <a:r>
              <a:rPr sz="1600" spc="-71" dirty="0">
                <a:solidFill>
                  <a:srgbClr val="F58633"/>
                </a:solidFill>
                <a:latin typeface="Times New Roman"/>
                <a:cs typeface="Times New Roman"/>
              </a:rPr>
              <a:t> </a:t>
            </a:r>
            <a:r>
              <a:rPr sz="1600" dirty="0">
                <a:solidFill>
                  <a:srgbClr val="F58633"/>
                </a:solidFill>
                <a:latin typeface="Times New Roman"/>
                <a:cs typeface="Times New Roman"/>
              </a:rPr>
              <a:t>in</a:t>
            </a:r>
            <a:r>
              <a:rPr sz="1600" spc="-19" dirty="0">
                <a:solidFill>
                  <a:srgbClr val="F58633"/>
                </a:solidFill>
                <a:latin typeface="Times New Roman"/>
                <a:cs typeface="Times New Roman"/>
              </a:rPr>
              <a:t> </a:t>
            </a:r>
            <a:r>
              <a:rPr sz="1600" dirty="0">
                <a:solidFill>
                  <a:srgbClr val="F58633"/>
                </a:solidFill>
                <a:latin typeface="Times New Roman"/>
                <a:cs typeface="Times New Roman"/>
              </a:rPr>
              <a:t>the</a:t>
            </a:r>
            <a:r>
              <a:rPr sz="1600" spc="19" dirty="0">
                <a:solidFill>
                  <a:srgbClr val="F58633"/>
                </a:solidFill>
                <a:latin typeface="Times New Roman"/>
                <a:cs typeface="Times New Roman"/>
              </a:rPr>
              <a:t> </a:t>
            </a:r>
            <a:r>
              <a:rPr sz="1600" dirty="0">
                <a:solidFill>
                  <a:srgbClr val="F58633"/>
                </a:solidFill>
                <a:latin typeface="Times New Roman"/>
                <a:cs typeface="Times New Roman"/>
              </a:rPr>
              <a:t>regulatory</a:t>
            </a:r>
            <a:r>
              <a:rPr sz="1600" spc="13" dirty="0">
                <a:solidFill>
                  <a:srgbClr val="F58633"/>
                </a:solidFill>
                <a:latin typeface="Times New Roman"/>
                <a:cs typeface="Times New Roman"/>
              </a:rPr>
              <a:t> </a:t>
            </a:r>
            <a:r>
              <a:rPr sz="1600" dirty="0">
                <a:solidFill>
                  <a:srgbClr val="F58633"/>
                </a:solidFill>
                <a:latin typeface="Times New Roman"/>
                <a:cs typeface="Times New Roman"/>
              </a:rPr>
              <a:t>sandbox,</a:t>
            </a:r>
            <a:r>
              <a:rPr sz="1600" spc="13" dirty="0">
                <a:solidFill>
                  <a:srgbClr val="F58633"/>
                </a:solidFill>
                <a:latin typeface="Times New Roman"/>
                <a:cs typeface="Times New Roman"/>
              </a:rPr>
              <a:t> </a:t>
            </a:r>
            <a:r>
              <a:rPr sz="1600" dirty="0">
                <a:solidFill>
                  <a:srgbClr val="F58633"/>
                </a:solidFill>
                <a:latin typeface="Times New Roman"/>
                <a:cs typeface="Times New Roman"/>
              </a:rPr>
              <a:t>the</a:t>
            </a:r>
            <a:r>
              <a:rPr sz="1600" spc="13" dirty="0">
                <a:solidFill>
                  <a:srgbClr val="F58633"/>
                </a:solidFill>
                <a:latin typeface="Times New Roman"/>
                <a:cs typeface="Times New Roman"/>
              </a:rPr>
              <a:t> </a:t>
            </a:r>
            <a:r>
              <a:rPr sz="1600" spc="-32" dirty="0">
                <a:solidFill>
                  <a:srgbClr val="F58633"/>
                </a:solidFill>
                <a:latin typeface="Times New Roman"/>
                <a:cs typeface="Times New Roman"/>
              </a:rPr>
              <a:t>Eligible</a:t>
            </a:r>
            <a:r>
              <a:rPr sz="1600" spc="19" dirty="0">
                <a:solidFill>
                  <a:srgbClr val="F58633"/>
                </a:solidFill>
                <a:latin typeface="Times New Roman"/>
                <a:cs typeface="Times New Roman"/>
              </a:rPr>
              <a:t> </a:t>
            </a:r>
            <a:r>
              <a:rPr sz="1600" spc="-13" dirty="0">
                <a:solidFill>
                  <a:srgbClr val="F58633"/>
                </a:solidFill>
                <a:latin typeface="Times New Roman"/>
                <a:cs typeface="Times New Roman"/>
              </a:rPr>
              <a:t>Applicant</a:t>
            </a:r>
            <a:r>
              <a:rPr sz="1600" spc="13" dirty="0">
                <a:solidFill>
                  <a:srgbClr val="F58633"/>
                </a:solidFill>
                <a:latin typeface="Times New Roman"/>
                <a:cs typeface="Times New Roman"/>
              </a:rPr>
              <a:t> </a:t>
            </a:r>
            <a:r>
              <a:rPr sz="1600" dirty="0">
                <a:solidFill>
                  <a:srgbClr val="F58633"/>
                </a:solidFill>
                <a:latin typeface="Times New Roman"/>
                <a:cs typeface="Times New Roman"/>
              </a:rPr>
              <a:t>can</a:t>
            </a:r>
            <a:r>
              <a:rPr sz="1600" spc="13" dirty="0">
                <a:solidFill>
                  <a:srgbClr val="F58633"/>
                </a:solidFill>
                <a:latin typeface="Times New Roman"/>
                <a:cs typeface="Times New Roman"/>
              </a:rPr>
              <a:t> </a:t>
            </a:r>
            <a:r>
              <a:rPr sz="1600" dirty="0">
                <a:solidFill>
                  <a:srgbClr val="F58633"/>
                </a:solidFill>
                <a:latin typeface="Times New Roman"/>
                <a:cs typeface="Times New Roman"/>
              </a:rPr>
              <a:t>operate</a:t>
            </a:r>
            <a:r>
              <a:rPr sz="1600" spc="13" dirty="0">
                <a:solidFill>
                  <a:srgbClr val="F58633"/>
                </a:solidFill>
                <a:latin typeface="Times New Roman"/>
                <a:cs typeface="Times New Roman"/>
              </a:rPr>
              <a:t> </a:t>
            </a:r>
            <a:r>
              <a:rPr sz="1600" dirty="0">
                <a:solidFill>
                  <a:srgbClr val="F58633"/>
                </a:solidFill>
                <a:latin typeface="Times New Roman"/>
                <a:cs typeface="Times New Roman"/>
              </a:rPr>
              <a:t>without</a:t>
            </a:r>
            <a:r>
              <a:rPr sz="1600" spc="19" dirty="0">
                <a:solidFill>
                  <a:srgbClr val="F58633"/>
                </a:solidFill>
                <a:latin typeface="Times New Roman"/>
                <a:cs typeface="Times New Roman"/>
              </a:rPr>
              <a:t> </a:t>
            </a:r>
            <a:r>
              <a:rPr sz="1600" dirty="0">
                <a:solidFill>
                  <a:srgbClr val="F58633"/>
                </a:solidFill>
                <a:latin typeface="Times New Roman"/>
                <a:cs typeface="Times New Roman"/>
              </a:rPr>
              <a:t>the</a:t>
            </a:r>
            <a:r>
              <a:rPr sz="1600" spc="13" dirty="0">
                <a:solidFill>
                  <a:srgbClr val="F58633"/>
                </a:solidFill>
                <a:latin typeface="Times New Roman"/>
                <a:cs typeface="Times New Roman"/>
              </a:rPr>
              <a:t> </a:t>
            </a:r>
            <a:r>
              <a:rPr sz="1600" dirty="0">
                <a:solidFill>
                  <a:srgbClr val="F58633"/>
                </a:solidFill>
                <a:latin typeface="Times New Roman"/>
                <a:cs typeface="Times New Roman"/>
              </a:rPr>
              <a:t>constraints</a:t>
            </a:r>
            <a:r>
              <a:rPr sz="1600" spc="13" dirty="0">
                <a:solidFill>
                  <a:srgbClr val="F58633"/>
                </a:solidFill>
                <a:latin typeface="Times New Roman"/>
                <a:cs typeface="Times New Roman"/>
              </a:rPr>
              <a:t> </a:t>
            </a:r>
            <a:r>
              <a:rPr sz="1600" spc="-64" dirty="0">
                <a:solidFill>
                  <a:srgbClr val="F58633"/>
                </a:solidFill>
                <a:latin typeface="Times New Roman"/>
                <a:cs typeface="Times New Roman"/>
              </a:rPr>
              <a:t>of</a:t>
            </a:r>
            <a:r>
              <a:rPr sz="1600" spc="13" dirty="0">
                <a:solidFill>
                  <a:srgbClr val="F58633"/>
                </a:solidFill>
                <a:latin typeface="Times New Roman"/>
                <a:cs typeface="Times New Roman"/>
              </a:rPr>
              <a:t> </a:t>
            </a:r>
            <a:r>
              <a:rPr sz="1600" dirty="0">
                <a:solidFill>
                  <a:srgbClr val="F58633"/>
                </a:solidFill>
                <a:latin typeface="Times New Roman"/>
                <a:cs typeface="Times New Roman"/>
              </a:rPr>
              <a:t>the</a:t>
            </a:r>
            <a:r>
              <a:rPr sz="1600" spc="19" dirty="0">
                <a:solidFill>
                  <a:srgbClr val="F58633"/>
                </a:solidFill>
                <a:latin typeface="Times New Roman"/>
                <a:cs typeface="Times New Roman"/>
              </a:rPr>
              <a:t> </a:t>
            </a:r>
            <a:r>
              <a:rPr sz="1600" dirty="0">
                <a:solidFill>
                  <a:srgbClr val="F58633"/>
                </a:solidFill>
                <a:latin typeface="Times New Roman"/>
                <a:cs typeface="Times New Roman"/>
              </a:rPr>
              <a:t>regulatory</a:t>
            </a:r>
            <a:r>
              <a:rPr sz="1600" spc="13" dirty="0">
                <a:solidFill>
                  <a:srgbClr val="F58633"/>
                </a:solidFill>
                <a:latin typeface="Times New Roman"/>
                <a:cs typeface="Times New Roman"/>
              </a:rPr>
              <a:t> </a:t>
            </a:r>
            <a:r>
              <a:rPr sz="1600" spc="-13" dirty="0">
                <a:solidFill>
                  <a:srgbClr val="F58633"/>
                </a:solidFill>
                <a:latin typeface="Times New Roman"/>
                <a:cs typeface="Times New Roman"/>
              </a:rPr>
              <a:t>environment. However,</a:t>
            </a:r>
            <a:r>
              <a:rPr sz="1600" spc="83" dirty="0">
                <a:solidFill>
                  <a:srgbClr val="F58633"/>
                </a:solidFill>
                <a:latin typeface="Times New Roman"/>
                <a:cs typeface="Times New Roman"/>
              </a:rPr>
              <a:t> </a:t>
            </a:r>
            <a:r>
              <a:rPr sz="1600" dirty="0">
                <a:solidFill>
                  <a:srgbClr val="F58633"/>
                </a:solidFill>
                <a:latin typeface="Times New Roman"/>
                <a:cs typeface="Times New Roman"/>
              </a:rPr>
              <a:t>they</a:t>
            </a:r>
            <a:r>
              <a:rPr sz="1600" spc="83" dirty="0">
                <a:solidFill>
                  <a:srgbClr val="F58633"/>
                </a:solidFill>
                <a:latin typeface="Times New Roman"/>
                <a:cs typeface="Times New Roman"/>
              </a:rPr>
              <a:t> </a:t>
            </a:r>
            <a:r>
              <a:rPr sz="1600" dirty="0">
                <a:solidFill>
                  <a:srgbClr val="F58633"/>
                </a:solidFill>
                <a:latin typeface="Times New Roman"/>
                <a:cs typeface="Times New Roman"/>
              </a:rPr>
              <a:t>must</a:t>
            </a:r>
            <a:r>
              <a:rPr sz="1600" spc="90" dirty="0">
                <a:solidFill>
                  <a:srgbClr val="F58633"/>
                </a:solidFill>
                <a:latin typeface="Times New Roman"/>
                <a:cs typeface="Times New Roman"/>
              </a:rPr>
              <a:t> </a:t>
            </a:r>
            <a:r>
              <a:rPr sz="1600" dirty="0">
                <a:solidFill>
                  <a:srgbClr val="F58633"/>
                </a:solidFill>
                <a:latin typeface="Times New Roman"/>
                <a:cs typeface="Times New Roman"/>
              </a:rPr>
              <a:t>demonstrate</a:t>
            </a:r>
            <a:r>
              <a:rPr sz="1600" spc="83" dirty="0">
                <a:solidFill>
                  <a:srgbClr val="F58633"/>
                </a:solidFill>
                <a:latin typeface="Times New Roman"/>
                <a:cs typeface="Times New Roman"/>
              </a:rPr>
              <a:t> </a:t>
            </a:r>
            <a:r>
              <a:rPr sz="1600" dirty="0">
                <a:solidFill>
                  <a:srgbClr val="F58633"/>
                </a:solidFill>
                <a:latin typeface="Times New Roman"/>
                <a:cs typeface="Times New Roman"/>
              </a:rPr>
              <a:t>that</a:t>
            </a:r>
            <a:r>
              <a:rPr sz="1600" spc="90" dirty="0">
                <a:solidFill>
                  <a:srgbClr val="F58633"/>
                </a:solidFill>
                <a:latin typeface="Times New Roman"/>
                <a:cs typeface="Times New Roman"/>
              </a:rPr>
              <a:t> </a:t>
            </a:r>
            <a:r>
              <a:rPr sz="1600" dirty="0">
                <a:solidFill>
                  <a:srgbClr val="F58633"/>
                </a:solidFill>
                <a:latin typeface="Times New Roman"/>
                <a:cs typeface="Times New Roman"/>
              </a:rPr>
              <a:t>such</a:t>
            </a:r>
            <a:r>
              <a:rPr sz="1600" spc="83" dirty="0">
                <a:solidFill>
                  <a:srgbClr val="F58633"/>
                </a:solidFill>
                <a:latin typeface="Times New Roman"/>
                <a:cs typeface="Times New Roman"/>
              </a:rPr>
              <a:t> </a:t>
            </a:r>
            <a:r>
              <a:rPr sz="1600" dirty="0">
                <a:solidFill>
                  <a:srgbClr val="F58633"/>
                </a:solidFill>
                <a:latin typeface="Times New Roman"/>
                <a:cs typeface="Times New Roman"/>
              </a:rPr>
              <a:t>relaxation</a:t>
            </a:r>
            <a:r>
              <a:rPr sz="1600" spc="83" dirty="0">
                <a:solidFill>
                  <a:srgbClr val="F58633"/>
                </a:solidFill>
                <a:latin typeface="Times New Roman"/>
                <a:cs typeface="Times New Roman"/>
              </a:rPr>
              <a:t> </a:t>
            </a:r>
            <a:r>
              <a:rPr sz="1600" dirty="0">
                <a:solidFill>
                  <a:srgbClr val="F58633"/>
                </a:solidFill>
                <a:latin typeface="Times New Roman"/>
                <a:cs typeface="Times New Roman"/>
              </a:rPr>
              <a:t>from</a:t>
            </a:r>
            <a:r>
              <a:rPr sz="1600" spc="90" dirty="0">
                <a:solidFill>
                  <a:srgbClr val="F58633"/>
                </a:solidFill>
                <a:latin typeface="Times New Roman"/>
                <a:cs typeface="Times New Roman"/>
              </a:rPr>
              <a:t> </a:t>
            </a:r>
            <a:r>
              <a:rPr sz="1600" dirty="0">
                <a:solidFill>
                  <a:srgbClr val="F58633"/>
                </a:solidFill>
                <a:latin typeface="Times New Roman"/>
                <a:cs typeface="Times New Roman"/>
              </a:rPr>
              <a:t>the</a:t>
            </a:r>
            <a:r>
              <a:rPr sz="1600" spc="83" dirty="0">
                <a:solidFill>
                  <a:srgbClr val="F58633"/>
                </a:solidFill>
                <a:latin typeface="Times New Roman"/>
                <a:cs typeface="Times New Roman"/>
              </a:rPr>
              <a:t> </a:t>
            </a:r>
            <a:r>
              <a:rPr sz="1600" dirty="0">
                <a:solidFill>
                  <a:srgbClr val="F58633"/>
                </a:solidFill>
                <a:latin typeface="Times New Roman"/>
                <a:cs typeface="Times New Roman"/>
              </a:rPr>
              <a:t>regulatory</a:t>
            </a:r>
            <a:r>
              <a:rPr sz="1600" spc="90" dirty="0">
                <a:solidFill>
                  <a:srgbClr val="F58633"/>
                </a:solidFill>
                <a:latin typeface="Times New Roman"/>
                <a:cs typeface="Times New Roman"/>
              </a:rPr>
              <a:t> </a:t>
            </a:r>
            <a:r>
              <a:rPr sz="1600" dirty="0">
                <a:solidFill>
                  <a:srgbClr val="F58633"/>
                </a:solidFill>
                <a:latin typeface="Times New Roman"/>
                <a:cs typeface="Times New Roman"/>
              </a:rPr>
              <a:t>environment</a:t>
            </a:r>
            <a:r>
              <a:rPr sz="1600" spc="83" dirty="0">
                <a:solidFill>
                  <a:srgbClr val="F58633"/>
                </a:solidFill>
                <a:latin typeface="Times New Roman"/>
                <a:cs typeface="Times New Roman"/>
              </a:rPr>
              <a:t> </a:t>
            </a:r>
            <a:r>
              <a:rPr sz="1600" dirty="0">
                <a:solidFill>
                  <a:srgbClr val="F58633"/>
                </a:solidFill>
                <a:latin typeface="Times New Roman"/>
                <a:cs typeface="Times New Roman"/>
              </a:rPr>
              <a:t>is</a:t>
            </a:r>
            <a:r>
              <a:rPr sz="1600" spc="90" dirty="0">
                <a:solidFill>
                  <a:srgbClr val="F58633"/>
                </a:solidFill>
                <a:latin typeface="Times New Roman"/>
                <a:cs typeface="Times New Roman"/>
              </a:rPr>
              <a:t> </a:t>
            </a:r>
            <a:r>
              <a:rPr sz="1600" dirty="0">
                <a:solidFill>
                  <a:srgbClr val="F58633"/>
                </a:solidFill>
                <a:latin typeface="Times New Roman"/>
                <a:cs typeface="Times New Roman"/>
              </a:rPr>
              <a:t>necessary</a:t>
            </a:r>
            <a:r>
              <a:rPr sz="1600" spc="83" dirty="0">
                <a:solidFill>
                  <a:srgbClr val="F58633"/>
                </a:solidFill>
                <a:latin typeface="Times New Roman"/>
                <a:cs typeface="Times New Roman"/>
              </a:rPr>
              <a:t> </a:t>
            </a:r>
            <a:r>
              <a:rPr sz="1600" dirty="0">
                <a:solidFill>
                  <a:srgbClr val="F58633"/>
                </a:solidFill>
                <a:latin typeface="Times New Roman"/>
                <a:cs typeface="Times New Roman"/>
              </a:rPr>
              <a:t>for</a:t>
            </a:r>
            <a:r>
              <a:rPr sz="1600" spc="83" dirty="0">
                <a:solidFill>
                  <a:srgbClr val="F58633"/>
                </a:solidFill>
                <a:latin typeface="Times New Roman"/>
                <a:cs typeface="Times New Roman"/>
              </a:rPr>
              <a:t> </a:t>
            </a:r>
            <a:r>
              <a:rPr sz="1600" dirty="0">
                <a:solidFill>
                  <a:srgbClr val="F58633"/>
                </a:solidFill>
                <a:latin typeface="Times New Roman"/>
                <a:cs typeface="Times New Roman"/>
              </a:rPr>
              <a:t>the</a:t>
            </a:r>
            <a:r>
              <a:rPr sz="1600" spc="90" dirty="0">
                <a:solidFill>
                  <a:srgbClr val="F58633"/>
                </a:solidFill>
                <a:latin typeface="Times New Roman"/>
                <a:cs typeface="Times New Roman"/>
              </a:rPr>
              <a:t> </a:t>
            </a:r>
            <a:r>
              <a:rPr sz="1600" dirty="0">
                <a:solidFill>
                  <a:srgbClr val="F58633"/>
                </a:solidFill>
                <a:latin typeface="Times New Roman"/>
                <a:cs typeface="Times New Roman"/>
              </a:rPr>
              <a:t>development</a:t>
            </a:r>
            <a:r>
              <a:rPr sz="1600" spc="83" dirty="0">
                <a:solidFill>
                  <a:srgbClr val="F58633"/>
                </a:solidFill>
                <a:latin typeface="Times New Roman"/>
                <a:cs typeface="Times New Roman"/>
              </a:rPr>
              <a:t> </a:t>
            </a:r>
            <a:r>
              <a:rPr sz="1600" dirty="0">
                <a:solidFill>
                  <a:srgbClr val="F58633"/>
                </a:solidFill>
                <a:latin typeface="Times New Roman"/>
                <a:cs typeface="Times New Roman"/>
              </a:rPr>
              <a:t>of</a:t>
            </a:r>
            <a:r>
              <a:rPr sz="1600" spc="90" dirty="0">
                <a:solidFill>
                  <a:srgbClr val="F58633"/>
                </a:solidFill>
                <a:latin typeface="Times New Roman"/>
                <a:cs typeface="Times New Roman"/>
              </a:rPr>
              <a:t> </a:t>
            </a:r>
            <a:r>
              <a:rPr sz="1600" spc="-13" dirty="0">
                <a:solidFill>
                  <a:srgbClr val="F58633"/>
                </a:solidFill>
                <a:latin typeface="Times New Roman"/>
                <a:cs typeface="Times New Roman"/>
              </a:rPr>
              <a:t>their </a:t>
            </a:r>
            <a:r>
              <a:rPr sz="1600" dirty="0">
                <a:solidFill>
                  <a:srgbClr val="F58633"/>
                </a:solidFill>
                <a:latin typeface="Times New Roman"/>
                <a:cs typeface="Times New Roman"/>
              </a:rPr>
              <a:t>idea</a:t>
            </a:r>
            <a:r>
              <a:rPr sz="1600" spc="-71" dirty="0">
                <a:solidFill>
                  <a:srgbClr val="F58633"/>
                </a:solidFill>
                <a:latin typeface="Times New Roman"/>
                <a:cs typeface="Times New Roman"/>
              </a:rPr>
              <a:t> </a:t>
            </a:r>
            <a:r>
              <a:rPr sz="1600" dirty="0">
                <a:solidFill>
                  <a:srgbClr val="F58633"/>
                </a:solidFill>
                <a:latin typeface="Times New Roman"/>
                <a:cs typeface="Times New Roman"/>
              </a:rPr>
              <a:t>or</a:t>
            </a:r>
            <a:r>
              <a:rPr sz="1600" spc="-58" dirty="0">
                <a:solidFill>
                  <a:srgbClr val="F58633"/>
                </a:solidFill>
                <a:latin typeface="Times New Roman"/>
                <a:cs typeface="Times New Roman"/>
              </a:rPr>
              <a:t> </a:t>
            </a:r>
            <a:r>
              <a:rPr sz="1600" spc="-13" dirty="0">
                <a:solidFill>
                  <a:srgbClr val="F58633"/>
                </a:solidFill>
                <a:latin typeface="Times New Roman"/>
                <a:cs typeface="Times New Roman"/>
              </a:rPr>
              <a:t>solution.</a:t>
            </a:r>
            <a:endParaRPr sz="1600" dirty="0">
              <a:latin typeface="Times New Roman"/>
              <a:cs typeface="Times New Roman"/>
            </a:endParaRPr>
          </a:p>
          <a:p>
            <a:pPr>
              <a:spcBef>
                <a:spcPts val="405"/>
              </a:spcBef>
            </a:pPr>
            <a:endParaRPr sz="1600" dirty="0">
              <a:latin typeface="Times New Roman"/>
              <a:cs typeface="Times New Roman"/>
            </a:endParaRPr>
          </a:p>
          <a:p>
            <a:pPr marL="31011" marR="6528" algn="just">
              <a:lnSpc>
                <a:spcPct val="125000"/>
              </a:lnSpc>
            </a:pPr>
            <a:r>
              <a:rPr sz="1600" spc="-13" dirty="0">
                <a:latin typeface="Times New Roman"/>
                <a:cs typeface="Times New Roman"/>
              </a:rPr>
              <a:t>Upon</a:t>
            </a:r>
            <a:r>
              <a:rPr sz="1600" spc="-64" dirty="0">
                <a:latin typeface="Times New Roman"/>
                <a:cs typeface="Times New Roman"/>
              </a:rPr>
              <a:t> </a:t>
            </a:r>
            <a:r>
              <a:rPr sz="1600" spc="-13" dirty="0">
                <a:latin typeface="Times New Roman"/>
                <a:cs typeface="Times New Roman"/>
              </a:rPr>
              <a:t>successful</a:t>
            </a:r>
            <a:r>
              <a:rPr sz="1600" spc="-45" dirty="0">
                <a:latin typeface="Times New Roman"/>
                <a:cs typeface="Times New Roman"/>
              </a:rPr>
              <a:t> </a:t>
            </a:r>
            <a:r>
              <a:rPr sz="1600" dirty="0">
                <a:latin typeface="Times New Roman"/>
                <a:cs typeface="Times New Roman"/>
              </a:rPr>
              <a:t>completion</a:t>
            </a:r>
            <a:r>
              <a:rPr sz="1600" spc="-19" dirty="0">
                <a:latin typeface="Times New Roman"/>
                <a:cs typeface="Times New Roman"/>
              </a:rPr>
              <a:t> </a:t>
            </a:r>
            <a:r>
              <a:rPr sz="1600" spc="-64" dirty="0">
                <a:latin typeface="Times New Roman"/>
                <a:cs typeface="Times New Roman"/>
              </a:rPr>
              <a:t>of</a:t>
            </a:r>
            <a:r>
              <a:rPr sz="1600" spc="-13"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dirty="0">
                <a:latin typeface="Times New Roman"/>
                <a:cs typeface="Times New Roman"/>
              </a:rPr>
              <a:t>regulatory</a:t>
            </a:r>
            <a:r>
              <a:rPr sz="1600" spc="-19" dirty="0">
                <a:latin typeface="Times New Roman"/>
                <a:cs typeface="Times New Roman"/>
              </a:rPr>
              <a:t> </a:t>
            </a:r>
            <a:r>
              <a:rPr sz="1600" dirty="0">
                <a:latin typeface="Times New Roman"/>
                <a:cs typeface="Times New Roman"/>
              </a:rPr>
              <a:t>sandbox</a:t>
            </a:r>
            <a:r>
              <a:rPr sz="1600" spc="-19" dirty="0">
                <a:latin typeface="Times New Roman"/>
                <a:cs typeface="Times New Roman"/>
              </a:rPr>
              <a:t> </a:t>
            </a:r>
            <a:r>
              <a:rPr sz="1600" dirty="0">
                <a:latin typeface="Times New Roman"/>
                <a:cs typeface="Times New Roman"/>
              </a:rPr>
              <a:t>program,</a:t>
            </a:r>
            <a:r>
              <a:rPr sz="1600" spc="-19"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dirty="0">
                <a:latin typeface="Times New Roman"/>
                <a:cs typeface="Times New Roman"/>
              </a:rPr>
              <a:t>entity</a:t>
            </a:r>
            <a:r>
              <a:rPr sz="1600" spc="-19" dirty="0">
                <a:latin typeface="Times New Roman"/>
                <a:cs typeface="Times New Roman"/>
              </a:rPr>
              <a:t> </a:t>
            </a:r>
            <a:r>
              <a:rPr sz="1600" dirty="0">
                <a:latin typeface="Times New Roman"/>
                <a:cs typeface="Times New Roman"/>
              </a:rPr>
              <a:t>can</a:t>
            </a:r>
            <a:r>
              <a:rPr sz="1600" spc="-19" dirty="0">
                <a:latin typeface="Times New Roman"/>
                <a:cs typeface="Times New Roman"/>
              </a:rPr>
              <a:t> </a:t>
            </a:r>
            <a:r>
              <a:rPr sz="1600" spc="-13" dirty="0">
                <a:latin typeface="Times New Roman"/>
                <a:cs typeface="Times New Roman"/>
              </a:rPr>
              <a:t>choose</a:t>
            </a:r>
            <a:r>
              <a:rPr sz="1600" spc="-19" dirty="0">
                <a:latin typeface="Times New Roman"/>
                <a:cs typeface="Times New Roman"/>
              </a:rPr>
              <a:t> </a:t>
            </a:r>
            <a:r>
              <a:rPr sz="1600" dirty="0">
                <a:latin typeface="Times New Roman"/>
                <a:cs typeface="Times New Roman"/>
              </a:rPr>
              <a:t>to</a:t>
            </a:r>
            <a:r>
              <a:rPr sz="1600" spc="-19" dirty="0">
                <a:latin typeface="Times New Roman"/>
                <a:cs typeface="Times New Roman"/>
              </a:rPr>
              <a:t> </a:t>
            </a:r>
            <a:r>
              <a:rPr sz="1600" dirty="0">
                <a:latin typeface="Times New Roman"/>
                <a:cs typeface="Times New Roman"/>
              </a:rPr>
              <a:t>operate</a:t>
            </a:r>
            <a:r>
              <a:rPr sz="1600" spc="-19" dirty="0">
                <a:latin typeface="Times New Roman"/>
                <a:cs typeface="Times New Roman"/>
              </a:rPr>
              <a:t> </a:t>
            </a:r>
            <a:r>
              <a:rPr sz="1600" dirty="0">
                <a:latin typeface="Times New Roman"/>
                <a:cs typeface="Times New Roman"/>
              </a:rPr>
              <a:t>as</a:t>
            </a:r>
            <a:r>
              <a:rPr sz="1600" spc="-19" dirty="0">
                <a:latin typeface="Times New Roman"/>
                <a:cs typeface="Times New Roman"/>
              </a:rPr>
              <a:t> </a:t>
            </a:r>
            <a:r>
              <a:rPr sz="1600" dirty="0">
                <a:latin typeface="Times New Roman"/>
                <a:cs typeface="Times New Roman"/>
              </a:rPr>
              <a:t>a</a:t>
            </a:r>
            <a:r>
              <a:rPr sz="1600" spc="-19" dirty="0">
                <a:latin typeface="Times New Roman"/>
                <a:cs typeface="Times New Roman"/>
              </a:rPr>
              <a:t> </a:t>
            </a:r>
            <a:r>
              <a:rPr sz="1600" spc="-32" dirty="0">
                <a:latin typeface="Times New Roman"/>
                <a:cs typeface="Times New Roman"/>
              </a:rPr>
              <a:t>FinTech</a:t>
            </a:r>
            <a:r>
              <a:rPr sz="1600" spc="-25" dirty="0">
                <a:latin typeface="Times New Roman"/>
                <a:cs typeface="Times New Roman"/>
              </a:rPr>
              <a:t> </a:t>
            </a:r>
            <a:r>
              <a:rPr sz="1600" dirty="0">
                <a:latin typeface="Times New Roman"/>
                <a:cs typeface="Times New Roman"/>
              </a:rPr>
              <a:t>entity</a:t>
            </a:r>
            <a:r>
              <a:rPr sz="1600" spc="-19" dirty="0">
                <a:latin typeface="Times New Roman"/>
                <a:cs typeface="Times New Roman"/>
              </a:rPr>
              <a:t> </a:t>
            </a:r>
            <a:r>
              <a:rPr sz="1600" dirty="0">
                <a:latin typeface="Times New Roman"/>
                <a:cs typeface="Times New Roman"/>
              </a:rPr>
              <a:t>in</a:t>
            </a:r>
            <a:r>
              <a:rPr sz="1600" spc="-19" dirty="0">
                <a:latin typeface="Times New Roman"/>
                <a:cs typeface="Times New Roman"/>
              </a:rPr>
              <a:t> </a:t>
            </a:r>
            <a:r>
              <a:rPr sz="1600" dirty="0">
                <a:latin typeface="Times New Roman"/>
                <a:cs typeface="Times New Roman"/>
              </a:rPr>
              <a:t>the</a:t>
            </a:r>
            <a:r>
              <a:rPr sz="1600" spc="-19" dirty="0">
                <a:latin typeface="Times New Roman"/>
                <a:cs typeface="Times New Roman"/>
              </a:rPr>
              <a:t> </a:t>
            </a:r>
            <a:r>
              <a:rPr sz="1600" spc="-109" dirty="0">
                <a:latin typeface="Times New Roman"/>
                <a:cs typeface="Times New Roman"/>
              </a:rPr>
              <a:t>GIFT</a:t>
            </a:r>
            <a:r>
              <a:rPr sz="1600" spc="38" dirty="0">
                <a:latin typeface="Times New Roman"/>
                <a:cs typeface="Times New Roman"/>
              </a:rPr>
              <a:t> </a:t>
            </a:r>
            <a:r>
              <a:rPr sz="1600" spc="-25" dirty="0">
                <a:latin typeface="Times New Roman"/>
                <a:cs typeface="Times New Roman"/>
              </a:rPr>
              <a:t>IFSC </a:t>
            </a:r>
            <a:r>
              <a:rPr sz="1600" dirty="0">
                <a:latin typeface="Times New Roman"/>
                <a:cs typeface="Times New Roman"/>
              </a:rPr>
              <a:t>and</a:t>
            </a:r>
            <a:r>
              <a:rPr sz="1600" spc="71" dirty="0">
                <a:latin typeface="Times New Roman"/>
                <a:cs typeface="Times New Roman"/>
              </a:rPr>
              <a:t> </a:t>
            </a:r>
            <a:r>
              <a:rPr sz="1600" dirty="0">
                <a:latin typeface="Times New Roman"/>
                <a:cs typeface="Times New Roman"/>
              </a:rPr>
              <a:t>will</a:t>
            </a:r>
            <a:r>
              <a:rPr sz="1600" spc="71" dirty="0">
                <a:latin typeface="Times New Roman"/>
                <a:cs typeface="Times New Roman"/>
              </a:rPr>
              <a:t> </a:t>
            </a:r>
            <a:r>
              <a:rPr sz="1600" dirty="0">
                <a:latin typeface="Times New Roman"/>
                <a:cs typeface="Times New Roman"/>
              </a:rPr>
              <a:t>be</a:t>
            </a:r>
            <a:r>
              <a:rPr sz="1600" spc="71" dirty="0">
                <a:latin typeface="Times New Roman"/>
                <a:cs typeface="Times New Roman"/>
              </a:rPr>
              <a:t> </a:t>
            </a:r>
            <a:r>
              <a:rPr sz="1600" dirty="0" err="1">
                <a:latin typeface="Times New Roman"/>
                <a:cs typeface="Times New Roman"/>
              </a:rPr>
              <a:t>authorised</a:t>
            </a:r>
            <a:r>
              <a:rPr sz="1600" spc="77" dirty="0">
                <a:latin typeface="Times New Roman"/>
                <a:cs typeface="Times New Roman"/>
              </a:rPr>
              <a:t> </a:t>
            </a:r>
            <a:r>
              <a:rPr sz="1600" dirty="0">
                <a:latin typeface="Times New Roman"/>
                <a:cs typeface="Times New Roman"/>
              </a:rPr>
              <a:t>by</a:t>
            </a:r>
            <a:r>
              <a:rPr sz="1600" spc="71" dirty="0">
                <a:latin typeface="Times New Roman"/>
                <a:cs typeface="Times New Roman"/>
              </a:rPr>
              <a:t> </a:t>
            </a:r>
            <a:r>
              <a:rPr sz="1600" dirty="0">
                <a:latin typeface="Times New Roman"/>
                <a:cs typeface="Times New Roman"/>
              </a:rPr>
              <a:t>the</a:t>
            </a:r>
            <a:r>
              <a:rPr sz="1600" spc="71" dirty="0">
                <a:latin typeface="Times New Roman"/>
                <a:cs typeface="Times New Roman"/>
              </a:rPr>
              <a:t> </a:t>
            </a:r>
            <a:r>
              <a:rPr sz="1600" spc="-109" dirty="0">
                <a:latin typeface="Times New Roman"/>
                <a:cs typeface="Times New Roman"/>
              </a:rPr>
              <a:t>IFSCA</a:t>
            </a:r>
            <a:r>
              <a:rPr sz="1600" spc="71" dirty="0">
                <a:latin typeface="Times New Roman"/>
                <a:cs typeface="Times New Roman"/>
              </a:rPr>
              <a:t> </a:t>
            </a:r>
            <a:r>
              <a:rPr sz="1600" dirty="0">
                <a:latin typeface="Times New Roman"/>
                <a:cs typeface="Times New Roman"/>
              </a:rPr>
              <a:t>to</a:t>
            </a:r>
            <a:r>
              <a:rPr sz="1600" spc="77" dirty="0">
                <a:latin typeface="Times New Roman"/>
                <a:cs typeface="Times New Roman"/>
              </a:rPr>
              <a:t> </a:t>
            </a:r>
            <a:r>
              <a:rPr sz="1600" dirty="0">
                <a:latin typeface="Times New Roman"/>
                <a:cs typeface="Times New Roman"/>
              </a:rPr>
              <a:t>operate</a:t>
            </a:r>
            <a:r>
              <a:rPr sz="1600" spc="71" dirty="0">
                <a:latin typeface="Times New Roman"/>
                <a:cs typeface="Times New Roman"/>
              </a:rPr>
              <a:t> </a:t>
            </a:r>
            <a:r>
              <a:rPr sz="1600" dirty="0">
                <a:latin typeface="Times New Roman"/>
                <a:cs typeface="Times New Roman"/>
              </a:rPr>
              <a:t>under</a:t>
            </a:r>
            <a:r>
              <a:rPr sz="1600" spc="71" dirty="0">
                <a:latin typeface="Times New Roman"/>
                <a:cs typeface="Times New Roman"/>
              </a:rPr>
              <a:t> </a:t>
            </a:r>
            <a:r>
              <a:rPr sz="1600" dirty="0">
                <a:latin typeface="Times New Roman"/>
                <a:cs typeface="Times New Roman"/>
              </a:rPr>
              <a:t>the</a:t>
            </a:r>
            <a:r>
              <a:rPr sz="1600" spc="71" dirty="0">
                <a:latin typeface="Times New Roman"/>
                <a:cs typeface="Times New Roman"/>
              </a:rPr>
              <a:t> </a:t>
            </a:r>
            <a:r>
              <a:rPr sz="1600" dirty="0">
                <a:latin typeface="Times New Roman"/>
                <a:cs typeface="Times New Roman"/>
              </a:rPr>
              <a:t>appropriate</a:t>
            </a:r>
            <a:r>
              <a:rPr sz="1600" spc="77" dirty="0">
                <a:latin typeface="Times New Roman"/>
                <a:cs typeface="Times New Roman"/>
              </a:rPr>
              <a:t> </a:t>
            </a:r>
            <a:r>
              <a:rPr sz="1600" dirty="0">
                <a:latin typeface="Times New Roman"/>
                <a:cs typeface="Times New Roman"/>
              </a:rPr>
              <a:t>regulatory</a:t>
            </a:r>
            <a:r>
              <a:rPr sz="1600" spc="71" dirty="0">
                <a:latin typeface="Times New Roman"/>
                <a:cs typeface="Times New Roman"/>
              </a:rPr>
              <a:t> </a:t>
            </a:r>
            <a:r>
              <a:rPr sz="1600" dirty="0">
                <a:latin typeface="Times New Roman"/>
                <a:cs typeface="Times New Roman"/>
              </a:rPr>
              <a:t>regime.</a:t>
            </a:r>
            <a:r>
              <a:rPr sz="1600" spc="71" dirty="0">
                <a:latin typeface="Times New Roman"/>
                <a:cs typeface="Times New Roman"/>
              </a:rPr>
              <a:t> </a:t>
            </a:r>
            <a:r>
              <a:rPr sz="1600" spc="-13" dirty="0">
                <a:latin typeface="Times New Roman"/>
                <a:cs typeface="Times New Roman"/>
              </a:rPr>
              <a:t>To</a:t>
            </a:r>
            <a:r>
              <a:rPr sz="1600" spc="71" dirty="0">
                <a:latin typeface="Times New Roman"/>
                <a:cs typeface="Times New Roman"/>
              </a:rPr>
              <a:t> </a:t>
            </a:r>
            <a:r>
              <a:rPr sz="1600" dirty="0">
                <a:latin typeface="Times New Roman"/>
                <a:cs typeface="Times New Roman"/>
              </a:rPr>
              <a:t>proceed,</a:t>
            </a:r>
            <a:r>
              <a:rPr sz="1600" spc="77" dirty="0">
                <a:latin typeface="Times New Roman"/>
                <a:cs typeface="Times New Roman"/>
              </a:rPr>
              <a:t> </a:t>
            </a:r>
            <a:r>
              <a:rPr sz="1600" dirty="0">
                <a:latin typeface="Times New Roman"/>
                <a:cs typeface="Times New Roman"/>
              </a:rPr>
              <a:t>the</a:t>
            </a:r>
            <a:r>
              <a:rPr sz="1600" spc="71" dirty="0">
                <a:latin typeface="Times New Roman"/>
                <a:cs typeface="Times New Roman"/>
              </a:rPr>
              <a:t> </a:t>
            </a:r>
            <a:r>
              <a:rPr sz="1600" dirty="0">
                <a:latin typeface="Times New Roman"/>
                <a:cs typeface="Times New Roman"/>
              </a:rPr>
              <a:t>applicant</a:t>
            </a:r>
            <a:r>
              <a:rPr sz="1600" spc="71" dirty="0">
                <a:latin typeface="Times New Roman"/>
                <a:cs typeface="Times New Roman"/>
              </a:rPr>
              <a:t> </a:t>
            </a:r>
            <a:r>
              <a:rPr sz="1600" dirty="0">
                <a:latin typeface="Times New Roman"/>
                <a:cs typeface="Times New Roman"/>
              </a:rPr>
              <a:t>must</a:t>
            </a:r>
            <a:r>
              <a:rPr sz="1600" spc="71" dirty="0">
                <a:latin typeface="Times New Roman"/>
                <a:cs typeface="Times New Roman"/>
              </a:rPr>
              <a:t> </a:t>
            </a:r>
            <a:r>
              <a:rPr sz="1600" spc="-13" dirty="0">
                <a:latin typeface="Times New Roman"/>
                <a:cs typeface="Times New Roman"/>
              </a:rPr>
              <a:t>establish </a:t>
            </a:r>
            <a:r>
              <a:rPr sz="1600" dirty="0">
                <a:latin typeface="Times New Roman"/>
                <a:cs typeface="Times New Roman"/>
              </a:rPr>
              <a:t>either</a:t>
            </a:r>
            <a:r>
              <a:rPr sz="1600" spc="-32" dirty="0">
                <a:latin typeface="Times New Roman"/>
                <a:cs typeface="Times New Roman"/>
              </a:rPr>
              <a:t> </a:t>
            </a:r>
            <a:r>
              <a:rPr sz="1600" dirty="0">
                <a:latin typeface="Times New Roman"/>
                <a:cs typeface="Times New Roman"/>
              </a:rPr>
              <a:t>an</a:t>
            </a:r>
            <a:r>
              <a:rPr sz="1600" spc="-32" dirty="0">
                <a:latin typeface="Times New Roman"/>
                <a:cs typeface="Times New Roman"/>
              </a:rPr>
              <a:t> </a:t>
            </a:r>
            <a:r>
              <a:rPr sz="1600" dirty="0">
                <a:latin typeface="Times New Roman"/>
                <a:cs typeface="Times New Roman"/>
              </a:rPr>
              <a:t>entity</a:t>
            </a:r>
            <a:r>
              <a:rPr sz="1600" spc="-32" dirty="0">
                <a:latin typeface="Times New Roman"/>
                <a:cs typeface="Times New Roman"/>
              </a:rPr>
              <a:t> </a:t>
            </a:r>
            <a:r>
              <a:rPr sz="1600" dirty="0">
                <a:latin typeface="Times New Roman"/>
                <a:cs typeface="Times New Roman"/>
              </a:rPr>
              <a:t>or</a:t>
            </a:r>
            <a:r>
              <a:rPr sz="1600" spc="-32" dirty="0">
                <a:latin typeface="Times New Roman"/>
                <a:cs typeface="Times New Roman"/>
              </a:rPr>
              <a:t> </a:t>
            </a:r>
            <a:r>
              <a:rPr sz="1600" dirty="0">
                <a:latin typeface="Times New Roman"/>
                <a:cs typeface="Times New Roman"/>
              </a:rPr>
              <a:t>a</a:t>
            </a:r>
            <a:r>
              <a:rPr sz="1600" spc="-32" dirty="0">
                <a:latin typeface="Times New Roman"/>
                <a:cs typeface="Times New Roman"/>
              </a:rPr>
              <a:t> </a:t>
            </a:r>
            <a:r>
              <a:rPr sz="1600" dirty="0">
                <a:latin typeface="Times New Roman"/>
                <a:cs typeface="Times New Roman"/>
              </a:rPr>
              <a:t>branch</a:t>
            </a:r>
            <a:r>
              <a:rPr sz="1600" spc="-32" dirty="0">
                <a:latin typeface="Times New Roman"/>
                <a:cs typeface="Times New Roman"/>
              </a:rPr>
              <a:t> </a:t>
            </a:r>
            <a:r>
              <a:rPr sz="1600" dirty="0">
                <a:latin typeface="Times New Roman"/>
                <a:cs typeface="Times New Roman"/>
              </a:rPr>
              <a:t>in</a:t>
            </a:r>
            <a:r>
              <a:rPr sz="1600" spc="-32" dirty="0">
                <a:latin typeface="Times New Roman"/>
                <a:cs typeface="Times New Roman"/>
              </a:rPr>
              <a:t> </a:t>
            </a:r>
            <a:r>
              <a:rPr sz="1600" spc="-77" dirty="0">
                <a:latin typeface="Times New Roman"/>
                <a:cs typeface="Times New Roman"/>
              </a:rPr>
              <a:t>GIFT</a:t>
            </a:r>
            <a:r>
              <a:rPr sz="1600" spc="-32" dirty="0">
                <a:latin typeface="Times New Roman"/>
                <a:cs typeface="Times New Roman"/>
              </a:rPr>
              <a:t> </a:t>
            </a:r>
            <a:r>
              <a:rPr sz="1600" spc="-13" dirty="0">
                <a:latin typeface="Times New Roman"/>
                <a:cs typeface="Times New Roman"/>
              </a:rPr>
              <a:t>IFSC.</a:t>
            </a:r>
            <a:endParaRPr sz="1600" dirty="0">
              <a:latin typeface="Times New Roman"/>
              <a:cs typeface="Times New Roman"/>
            </a:endParaRPr>
          </a:p>
          <a:p>
            <a:pPr>
              <a:spcBef>
                <a:spcPts val="751"/>
              </a:spcBef>
            </a:pPr>
            <a:endParaRPr sz="1600" dirty="0">
              <a:latin typeface="Times New Roman"/>
              <a:cs typeface="Times New Roman"/>
            </a:endParaRPr>
          </a:p>
          <a:p>
            <a:pPr marL="31011" algn="just"/>
            <a:r>
              <a:rPr sz="1600" spc="-25" dirty="0">
                <a:latin typeface="Times New Roman"/>
                <a:cs typeface="Times New Roman"/>
              </a:rPr>
              <a:t>The</a:t>
            </a:r>
            <a:r>
              <a:rPr sz="1600" spc="-19" dirty="0">
                <a:latin typeface="Times New Roman"/>
                <a:cs typeface="Times New Roman"/>
              </a:rPr>
              <a:t> </a:t>
            </a:r>
            <a:r>
              <a:rPr sz="1600" dirty="0">
                <a:latin typeface="Times New Roman"/>
                <a:cs typeface="Times New Roman"/>
              </a:rPr>
              <a:t>regulatory</a:t>
            </a:r>
            <a:r>
              <a:rPr sz="1600" spc="-19" dirty="0">
                <a:latin typeface="Times New Roman"/>
                <a:cs typeface="Times New Roman"/>
              </a:rPr>
              <a:t> </a:t>
            </a:r>
            <a:r>
              <a:rPr sz="1600" dirty="0">
                <a:latin typeface="Times New Roman"/>
                <a:cs typeface="Times New Roman"/>
              </a:rPr>
              <a:t>sandbox</a:t>
            </a:r>
            <a:r>
              <a:rPr sz="1600" spc="-19" dirty="0">
                <a:latin typeface="Times New Roman"/>
                <a:cs typeface="Times New Roman"/>
              </a:rPr>
              <a:t> </a:t>
            </a:r>
            <a:r>
              <a:rPr sz="1600" spc="-13" dirty="0">
                <a:latin typeface="Times New Roman"/>
                <a:cs typeface="Times New Roman"/>
              </a:rPr>
              <a:t>is available</a:t>
            </a:r>
            <a:r>
              <a:rPr sz="1600" spc="-19" dirty="0">
                <a:latin typeface="Times New Roman"/>
                <a:cs typeface="Times New Roman"/>
              </a:rPr>
              <a:t> </a:t>
            </a:r>
            <a:r>
              <a:rPr sz="1600" dirty="0">
                <a:latin typeface="Times New Roman"/>
                <a:cs typeface="Times New Roman"/>
              </a:rPr>
              <a:t>to</a:t>
            </a:r>
            <a:r>
              <a:rPr sz="1600" spc="-19" dirty="0">
                <a:latin typeface="Times New Roman"/>
                <a:cs typeface="Times New Roman"/>
              </a:rPr>
              <a:t> </a:t>
            </a:r>
            <a:r>
              <a:rPr sz="1600" dirty="0">
                <a:latin typeface="Times New Roman"/>
                <a:cs typeface="Times New Roman"/>
              </a:rPr>
              <a:t>entities</a:t>
            </a:r>
            <a:r>
              <a:rPr sz="1600" spc="-13" dirty="0">
                <a:latin typeface="Times New Roman"/>
                <a:cs typeface="Times New Roman"/>
              </a:rPr>
              <a:t> </a:t>
            </a:r>
            <a:r>
              <a:rPr sz="1600" dirty="0">
                <a:latin typeface="Times New Roman"/>
                <a:cs typeface="Times New Roman"/>
              </a:rPr>
              <a:t>operating</a:t>
            </a:r>
            <a:r>
              <a:rPr sz="1600" spc="-19" dirty="0">
                <a:latin typeface="Times New Roman"/>
                <a:cs typeface="Times New Roman"/>
              </a:rPr>
              <a:t> </a:t>
            </a:r>
            <a:r>
              <a:rPr sz="1600" spc="-32" dirty="0">
                <a:latin typeface="Times New Roman"/>
                <a:cs typeface="Times New Roman"/>
              </a:rPr>
              <a:t>in:</a:t>
            </a:r>
            <a:endParaRPr lang="en-IN" sz="1600" spc="-32" dirty="0">
              <a:latin typeface="Times New Roman"/>
              <a:cs typeface="Times New Roman"/>
            </a:endParaRPr>
          </a:p>
          <a:p>
            <a:pPr marL="316761" indent="-285750" algn="just">
              <a:buFont typeface="Arial" panose="020B0604020202020204" pitchFamily="34" charset="0"/>
              <a:buChar char="•"/>
            </a:pPr>
            <a:r>
              <a:rPr lang="en-IN" sz="1600" spc="-32" dirty="0">
                <a:latin typeface="Times New Roman"/>
                <a:cs typeface="Times New Roman"/>
              </a:rPr>
              <a:t>Capital Markets</a:t>
            </a:r>
          </a:p>
          <a:p>
            <a:pPr marL="316761" indent="-285750" algn="just">
              <a:buFont typeface="Arial" panose="020B0604020202020204" pitchFamily="34" charset="0"/>
              <a:buChar char="•"/>
            </a:pPr>
            <a:r>
              <a:rPr lang="en-IN" sz="1600" spc="-32" dirty="0">
                <a:latin typeface="Times New Roman"/>
                <a:cs typeface="Times New Roman"/>
              </a:rPr>
              <a:t>Banking</a:t>
            </a:r>
          </a:p>
          <a:p>
            <a:pPr marL="316761" indent="-285750" algn="just">
              <a:buFont typeface="Arial" panose="020B0604020202020204" pitchFamily="34" charset="0"/>
              <a:buChar char="•"/>
            </a:pPr>
            <a:r>
              <a:rPr lang="en-IN" sz="1600" spc="-32" dirty="0">
                <a:latin typeface="Times New Roman"/>
                <a:cs typeface="Times New Roman"/>
              </a:rPr>
              <a:t>Insurance</a:t>
            </a:r>
            <a:endParaRPr sz="1600" dirty="0">
              <a:latin typeface="Times New Roman"/>
              <a:cs typeface="Times New Roman"/>
            </a:endParaRPr>
          </a:p>
        </p:txBody>
      </p:sp>
      <p:sp>
        <p:nvSpPr>
          <p:cNvPr id="46" name="TextBox 45">
            <a:extLst>
              <a:ext uri="{FF2B5EF4-FFF2-40B4-BE49-F238E27FC236}">
                <a16:creationId xmlns:a16="http://schemas.microsoft.com/office/drawing/2014/main" id="{B8D9FE1C-0AC4-A34D-8FF2-C8D77A37A5B7}"/>
              </a:ext>
            </a:extLst>
          </p:cNvPr>
          <p:cNvSpPr txBox="1"/>
          <p:nvPr/>
        </p:nvSpPr>
        <p:spPr>
          <a:xfrm>
            <a:off x="671808" y="531845"/>
            <a:ext cx="4217180" cy="461665"/>
          </a:xfrm>
          <a:prstGeom prst="rect">
            <a:avLst/>
          </a:prstGeom>
          <a:noFill/>
        </p:spPr>
        <p:txBody>
          <a:bodyPr wrap="none" rtlCol="0">
            <a:spAutoFit/>
          </a:bodyPr>
          <a:lstStyle/>
          <a:p>
            <a:r>
              <a:rPr lang="en-IN" sz="2400" b="1" spc="-13" dirty="0">
                <a:solidFill>
                  <a:srgbClr val="113475"/>
                </a:solidFill>
                <a:latin typeface="Times New Roman"/>
                <a:cs typeface="Times New Roman"/>
              </a:rPr>
              <a:t>Fintech - Regulatory</a:t>
            </a:r>
            <a:r>
              <a:rPr lang="en-IN" sz="2400" b="1" spc="-90" dirty="0">
                <a:solidFill>
                  <a:srgbClr val="113475"/>
                </a:solidFill>
                <a:latin typeface="Times New Roman"/>
                <a:cs typeface="Times New Roman"/>
              </a:rPr>
              <a:t> </a:t>
            </a:r>
            <a:r>
              <a:rPr lang="en-IN" sz="2400" b="1" spc="-13" dirty="0">
                <a:solidFill>
                  <a:srgbClr val="113475"/>
                </a:solidFill>
                <a:latin typeface="Times New Roman"/>
                <a:cs typeface="Times New Roman"/>
              </a:rPr>
              <a:t>highlights</a:t>
            </a:r>
            <a:endParaRPr lang="en-IN" sz="2400" dirty="0">
              <a:latin typeface="Times New Roman"/>
              <a:cs typeface="Times New Roman"/>
            </a:endParaRPr>
          </a:p>
        </p:txBody>
      </p:sp>
      <p:sp>
        <p:nvSpPr>
          <p:cNvPr id="2" name="Date Placeholder 1">
            <a:extLst>
              <a:ext uri="{FF2B5EF4-FFF2-40B4-BE49-F238E27FC236}">
                <a16:creationId xmlns:a16="http://schemas.microsoft.com/office/drawing/2014/main" id="{AA0693A3-2FFD-2B54-9E5F-75FD0FF5AB30}"/>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1C327AC1-0AC0-1D4F-8B54-F1BE23A1FB14}"/>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AFB13786-6DC1-F25C-F465-BAA5E8B18541}"/>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81</a:t>
            </a:fld>
            <a:endParaRPr lang="en-US" altLang="en-US" dirty="0">
              <a:solidFill>
                <a:srgbClr val="000000"/>
              </a:solidFill>
            </a:endParaRPr>
          </a:p>
        </p:txBody>
      </p:sp>
    </p:spTree>
    <p:extLst>
      <p:ext uri="{BB962C8B-B14F-4D97-AF65-F5344CB8AC3E}">
        <p14:creationId xmlns:p14="http://schemas.microsoft.com/office/powerpoint/2010/main" val="341200987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770473" y="4112729"/>
            <a:ext cx="10836809" cy="2452404"/>
          </a:xfrm>
          <a:prstGeom prst="rect">
            <a:avLst/>
          </a:prstGeom>
        </p:spPr>
        <p:txBody>
          <a:bodyPr vert="horz" wrap="square" lIns="0" tIns="16321" rIns="0" bIns="0" rtlCol="0">
            <a:spAutoFit/>
          </a:bodyPr>
          <a:lstStyle/>
          <a:p>
            <a:pPr marL="16321" marR="6528" algn="just">
              <a:lnSpc>
                <a:spcPct val="125000"/>
              </a:lnSpc>
              <a:spcBef>
                <a:spcPts val="129"/>
              </a:spcBef>
            </a:pPr>
            <a:r>
              <a:rPr sz="1600" dirty="0">
                <a:latin typeface="Times New Roman"/>
                <a:cs typeface="Times New Roman"/>
              </a:rPr>
              <a:t>In</a:t>
            </a:r>
            <a:r>
              <a:rPr sz="1600" spc="109" dirty="0">
                <a:latin typeface="Times New Roman"/>
                <a:cs typeface="Times New Roman"/>
              </a:rPr>
              <a:t> </a:t>
            </a:r>
            <a:r>
              <a:rPr sz="1600" dirty="0">
                <a:latin typeface="Times New Roman"/>
                <a:cs typeface="Times New Roman"/>
              </a:rPr>
              <a:t>addition,</a:t>
            </a:r>
            <a:r>
              <a:rPr sz="1600" spc="109" dirty="0">
                <a:latin typeface="Times New Roman"/>
                <a:cs typeface="Times New Roman"/>
              </a:rPr>
              <a:t> </a:t>
            </a:r>
            <a:r>
              <a:rPr sz="1600" dirty="0">
                <a:latin typeface="Times New Roman"/>
                <a:cs typeface="Times New Roman"/>
              </a:rPr>
              <a:t>the</a:t>
            </a:r>
            <a:r>
              <a:rPr sz="1600" spc="109" dirty="0">
                <a:latin typeface="Times New Roman"/>
                <a:cs typeface="Times New Roman"/>
              </a:rPr>
              <a:t> </a:t>
            </a:r>
            <a:r>
              <a:rPr sz="1600" dirty="0">
                <a:latin typeface="Times New Roman"/>
                <a:cs typeface="Times New Roman"/>
              </a:rPr>
              <a:t>FinTech</a:t>
            </a:r>
            <a:r>
              <a:rPr sz="1600" spc="109" dirty="0">
                <a:latin typeface="Times New Roman"/>
                <a:cs typeface="Times New Roman"/>
              </a:rPr>
              <a:t> </a:t>
            </a:r>
            <a:r>
              <a:rPr sz="1600" dirty="0">
                <a:latin typeface="Times New Roman"/>
                <a:cs typeface="Times New Roman"/>
              </a:rPr>
              <a:t>Framework</a:t>
            </a:r>
            <a:r>
              <a:rPr sz="1600" spc="109" dirty="0">
                <a:latin typeface="Times New Roman"/>
                <a:cs typeface="Times New Roman"/>
              </a:rPr>
              <a:t> </a:t>
            </a:r>
            <a:r>
              <a:rPr sz="1600" dirty="0">
                <a:latin typeface="Times New Roman"/>
                <a:cs typeface="Times New Roman"/>
              </a:rPr>
              <a:t>also</a:t>
            </a:r>
            <a:r>
              <a:rPr sz="1600" spc="109" dirty="0">
                <a:latin typeface="Times New Roman"/>
                <a:cs typeface="Times New Roman"/>
              </a:rPr>
              <a:t> </a:t>
            </a:r>
            <a:r>
              <a:rPr sz="1600" dirty="0">
                <a:latin typeface="Times New Roman"/>
                <a:cs typeface="Times New Roman"/>
              </a:rPr>
              <a:t>includes</a:t>
            </a:r>
            <a:r>
              <a:rPr sz="1600" spc="109" dirty="0">
                <a:latin typeface="Times New Roman"/>
                <a:cs typeface="Times New Roman"/>
              </a:rPr>
              <a:t> </a:t>
            </a:r>
            <a:r>
              <a:rPr sz="1600" dirty="0">
                <a:latin typeface="Times New Roman"/>
                <a:cs typeface="Times New Roman"/>
              </a:rPr>
              <a:t>the</a:t>
            </a:r>
            <a:r>
              <a:rPr sz="1600" spc="109" dirty="0">
                <a:latin typeface="Times New Roman"/>
                <a:cs typeface="Times New Roman"/>
              </a:rPr>
              <a:t> </a:t>
            </a:r>
            <a:r>
              <a:rPr sz="1600" dirty="0">
                <a:latin typeface="Times New Roman"/>
                <a:cs typeface="Times New Roman"/>
              </a:rPr>
              <a:t>provision</a:t>
            </a:r>
            <a:r>
              <a:rPr sz="1600" spc="109" dirty="0">
                <a:latin typeface="Times New Roman"/>
                <a:cs typeface="Times New Roman"/>
              </a:rPr>
              <a:t> </a:t>
            </a:r>
            <a:r>
              <a:rPr sz="1600" dirty="0">
                <a:latin typeface="Times New Roman"/>
                <a:cs typeface="Times New Roman"/>
              </a:rPr>
              <a:t>for</a:t>
            </a:r>
            <a:r>
              <a:rPr sz="1600" spc="109" dirty="0">
                <a:latin typeface="Times New Roman"/>
                <a:cs typeface="Times New Roman"/>
              </a:rPr>
              <a:t> </a:t>
            </a:r>
            <a:r>
              <a:rPr sz="1600" dirty="0">
                <a:latin typeface="Times New Roman"/>
                <a:cs typeface="Times New Roman"/>
              </a:rPr>
              <a:t>an</a:t>
            </a:r>
            <a:r>
              <a:rPr sz="1600" spc="109" dirty="0">
                <a:latin typeface="Times New Roman"/>
                <a:cs typeface="Times New Roman"/>
              </a:rPr>
              <a:t> </a:t>
            </a:r>
            <a:r>
              <a:rPr sz="1600" dirty="0">
                <a:latin typeface="Times New Roman"/>
                <a:cs typeface="Times New Roman"/>
              </a:rPr>
              <a:t>Inter</a:t>
            </a:r>
            <a:r>
              <a:rPr sz="1600" spc="109" dirty="0">
                <a:latin typeface="Times New Roman"/>
                <a:cs typeface="Times New Roman"/>
              </a:rPr>
              <a:t> </a:t>
            </a:r>
            <a:r>
              <a:rPr sz="1600" dirty="0">
                <a:latin typeface="Times New Roman"/>
                <a:cs typeface="Times New Roman"/>
              </a:rPr>
              <a:t>Operable</a:t>
            </a:r>
            <a:r>
              <a:rPr sz="1600" spc="109" dirty="0">
                <a:latin typeface="Times New Roman"/>
                <a:cs typeface="Times New Roman"/>
              </a:rPr>
              <a:t> </a:t>
            </a:r>
            <a:r>
              <a:rPr sz="1600" dirty="0">
                <a:latin typeface="Times New Roman"/>
                <a:cs typeface="Times New Roman"/>
              </a:rPr>
              <a:t>Regulatory</a:t>
            </a:r>
            <a:r>
              <a:rPr sz="1600" spc="109" dirty="0">
                <a:latin typeface="Times New Roman"/>
                <a:cs typeface="Times New Roman"/>
              </a:rPr>
              <a:t> </a:t>
            </a:r>
            <a:r>
              <a:rPr sz="1600" dirty="0">
                <a:latin typeface="Times New Roman"/>
                <a:cs typeface="Times New Roman"/>
              </a:rPr>
              <a:t>Sandbox</a:t>
            </a:r>
            <a:r>
              <a:rPr sz="1600" spc="109" dirty="0">
                <a:latin typeface="Times New Roman"/>
                <a:cs typeface="Times New Roman"/>
              </a:rPr>
              <a:t> </a:t>
            </a:r>
            <a:r>
              <a:rPr sz="1600" spc="-13" dirty="0">
                <a:latin typeface="Times New Roman"/>
                <a:cs typeface="Times New Roman"/>
              </a:rPr>
              <a:t>(IORS), </a:t>
            </a:r>
            <a:r>
              <a:rPr sz="1600" dirty="0">
                <a:latin typeface="Times New Roman"/>
                <a:cs typeface="Times New Roman"/>
              </a:rPr>
              <a:t>which</a:t>
            </a:r>
            <a:r>
              <a:rPr sz="1600" spc="19" dirty="0">
                <a:latin typeface="Times New Roman"/>
                <a:cs typeface="Times New Roman"/>
              </a:rPr>
              <a:t> </a:t>
            </a:r>
            <a:r>
              <a:rPr sz="1600" dirty="0">
                <a:latin typeface="Times New Roman"/>
                <a:cs typeface="Times New Roman"/>
              </a:rPr>
              <a:t>permits</a:t>
            </a:r>
            <a:r>
              <a:rPr sz="1600" spc="25" dirty="0">
                <a:latin typeface="Times New Roman"/>
                <a:cs typeface="Times New Roman"/>
              </a:rPr>
              <a:t> </a:t>
            </a:r>
            <a:r>
              <a:rPr sz="1600" dirty="0">
                <a:latin typeface="Times New Roman"/>
                <a:cs typeface="Times New Roman"/>
              </a:rPr>
              <a:t>the</a:t>
            </a:r>
            <a:r>
              <a:rPr sz="1600" spc="25" dirty="0">
                <a:latin typeface="Times New Roman"/>
                <a:cs typeface="Times New Roman"/>
              </a:rPr>
              <a:t> </a:t>
            </a:r>
            <a:r>
              <a:rPr sz="1600" dirty="0">
                <a:latin typeface="Times New Roman"/>
                <a:cs typeface="Times New Roman"/>
              </a:rPr>
              <a:t>testing</a:t>
            </a:r>
            <a:r>
              <a:rPr sz="1600" spc="25" dirty="0">
                <a:latin typeface="Times New Roman"/>
                <a:cs typeface="Times New Roman"/>
              </a:rPr>
              <a:t> </a:t>
            </a:r>
            <a:r>
              <a:rPr sz="1600" spc="-25" dirty="0">
                <a:latin typeface="Times New Roman"/>
                <a:cs typeface="Times New Roman"/>
              </a:rPr>
              <a:t>of</a:t>
            </a:r>
            <a:r>
              <a:rPr sz="1600" spc="25" dirty="0">
                <a:latin typeface="Times New Roman"/>
                <a:cs typeface="Times New Roman"/>
              </a:rPr>
              <a:t> </a:t>
            </a:r>
            <a:r>
              <a:rPr sz="1600" dirty="0">
                <a:latin typeface="Times New Roman"/>
                <a:cs typeface="Times New Roman"/>
              </a:rPr>
              <a:t>innovative</a:t>
            </a:r>
            <a:r>
              <a:rPr sz="1600" spc="25" dirty="0">
                <a:latin typeface="Times New Roman"/>
                <a:cs typeface="Times New Roman"/>
              </a:rPr>
              <a:t> </a:t>
            </a:r>
            <a:r>
              <a:rPr sz="1600" dirty="0">
                <a:latin typeface="Times New Roman"/>
                <a:cs typeface="Times New Roman"/>
              </a:rPr>
              <a:t>hybrid</a:t>
            </a:r>
            <a:r>
              <a:rPr sz="1600" spc="25" dirty="0">
                <a:latin typeface="Times New Roman"/>
                <a:cs typeface="Times New Roman"/>
              </a:rPr>
              <a:t> </a:t>
            </a:r>
            <a:r>
              <a:rPr sz="1600" spc="-13" dirty="0">
                <a:latin typeface="Times New Roman"/>
                <a:cs typeface="Times New Roman"/>
              </a:rPr>
              <a:t>financial</a:t>
            </a:r>
            <a:r>
              <a:rPr sz="1600" spc="25" dirty="0">
                <a:latin typeface="Times New Roman"/>
                <a:cs typeface="Times New Roman"/>
              </a:rPr>
              <a:t> </a:t>
            </a:r>
            <a:r>
              <a:rPr sz="1600" dirty="0">
                <a:latin typeface="Times New Roman"/>
                <a:cs typeface="Times New Roman"/>
              </a:rPr>
              <a:t>products</a:t>
            </a:r>
            <a:r>
              <a:rPr sz="1600" spc="25" dirty="0">
                <a:latin typeface="Times New Roman"/>
                <a:cs typeface="Times New Roman"/>
              </a:rPr>
              <a:t> </a:t>
            </a:r>
            <a:r>
              <a:rPr sz="1600" dirty="0">
                <a:latin typeface="Times New Roman"/>
                <a:cs typeface="Times New Roman"/>
              </a:rPr>
              <a:t>or</a:t>
            </a:r>
            <a:r>
              <a:rPr sz="1600" spc="25" dirty="0">
                <a:latin typeface="Times New Roman"/>
                <a:cs typeface="Times New Roman"/>
              </a:rPr>
              <a:t> </a:t>
            </a:r>
            <a:r>
              <a:rPr sz="1600" spc="-25" dirty="0">
                <a:latin typeface="Times New Roman"/>
                <a:cs typeface="Times New Roman"/>
              </a:rPr>
              <a:t>services</a:t>
            </a:r>
            <a:r>
              <a:rPr sz="1600" spc="25" dirty="0">
                <a:latin typeface="Times New Roman"/>
                <a:cs typeface="Times New Roman"/>
              </a:rPr>
              <a:t> </a:t>
            </a:r>
            <a:r>
              <a:rPr sz="1600" dirty="0">
                <a:latin typeface="Times New Roman"/>
                <a:cs typeface="Times New Roman"/>
              </a:rPr>
              <a:t>that</a:t>
            </a:r>
            <a:r>
              <a:rPr sz="1600" spc="25" dirty="0">
                <a:latin typeface="Times New Roman"/>
                <a:cs typeface="Times New Roman"/>
              </a:rPr>
              <a:t> </a:t>
            </a:r>
            <a:r>
              <a:rPr sz="1600" spc="-13" dirty="0">
                <a:latin typeface="Times New Roman"/>
                <a:cs typeface="Times New Roman"/>
              </a:rPr>
              <a:t>fall</a:t>
            </a:r>
            <a:r>
              <a:rPr sz="1600" spc="25" dirty="0">
                <a:latin typeface="Times New Roman"/>
                <a:cs typeface="Times New Roman"/>
              </a:rPr>
              <a:t> </a:t>
            </a:r>
            <a:r>
              <a:rPr sz="1600" dirty="0">
                <a:latin typeface="Times New Roman"/>
                <a:cs typeface="Times New Roman"/>
              </a:rPr>
              <a:t>under</a:t>
            </a:r>
            <a:r>
              <a:rPr sz="1600" spc="25" dirty="0">
                <a:latin typeface="Times New Roman"/>
                <a:cs typeface="Times New Roman"/>
              </a:rPr>
              <a:t> </a:t>
            </a:r>
            <a:r>
              <a:rPr sz="1600" dirty="0">
                <a:latin typeface="Times New Roman"/>
                <a:cs typeface="Times New Roman"/>
              </a:rPr>
              <a:t>the</a:t>
            </a:r>
            <a:r>
              <a:rPr sz="1600" spc="25" dirty="0">
                <a:latin typeface="Times New Roman"/>
                <a:cs typeface="Times New Roman"/>
              </a:rPr>
              <a:t> </a:t>
            </a:r>
            <a:r>
              <a:rPr sz="1600" dirty="0">
                <a:latin typeface="Times New Roman"/>
                <a:cs typeface="Times New Roman"/>
              </a:rPr>
              <a:t>regulatory</a:t>
            </a:r>
            <a:r>
              <a:rPr sz="1600" spc="25" dirty="0">
                <a:latin typeface="Times New Roman"/>
                <a:cs typeface="Times New Roman"/>
              </a:rPr>
              <a:t> </a:t>
            </a:r>
            <a:r>
              <a:rPr sz="1600" spc="-13" dirty="0">
                <a:latin typeface="Times New Roman"/>
                <a:cs typeface="Times New Roman"/>
              </a:rPr>
              <a:t>jurisdiction </a:t>
            </a:r>
            <a:r>
              <a:rPr sz="1600" dirty="0">
                <a:latin typeface="Times New Roman"/>
                <a:cs typeface="Times New Roman"/>
              </a:rPr>
              <a:t>of</a:t>
            </a:r>
            <a:r>
              <a:rPr sz="1600" spc="58" dirty="0">
                <a:latin typeface="Times New Roman"/>
                <a:cs typeface="Times New Roman"/>
              </a:rPr>
              <a:t> </a:t>
            </a:r>
            <a:r>
              <a:rPr sz="1600" dirty="0">
                <a:latin typeface="Times New Roman"/>
                <a:cs typeface="Times New Roman"/>
              </a:rPr>
              <a:t>multiple</a:t>
            </a:r>
            <a:r>
              <a:rPr sz="1600" spc="64" dirty="0">
                <a:latin typeface="Times New Roman"/>
                <a:cs typeface="Times New Roman"/>
              </a:rPr>
              <a:t> </a:t>
            </a:r>
            <a:r>
              <a:rPr sz="1600" dirty="0">
                <a:latin typeface="Times New Roman"/>
                <a:cs typeface="Times New Roman"/>
              </a:rPr>
              <a:t>financial</a:t>
            </a:r>
            <a:r>
              <a:rPr sz="1600" spc="58" dirty="0">
                <a:latin typeface="Times New Roman"/>
                <a:cs typeface="Times New Roman"/>
              </a:rPr>
              <a:t> </a:t>
            </a:r>
            <a:r>
              <a:rPr sz="1600" dirty="0">
                <a:latin typeface="Times New Roman"/>
                <a:cs typeface="Times New Roman"/>
              </a:rPr>
              <a:t>sector</a:t>
            </a:r>
            <a:r>
              <a:rPr sz="1600" spc="64" dirty="0">
                <a:latin typeface="Times New Roman"/>
                <a:cs typeface="Times New Roman"/>
              </a:rPr>
              <a:t> </a:t>
            </a:r>
            <a:r>
              <a:rPr sz="1600" dirty="0">
                <a:latin typeface="Times New Roman"/>
                <a:cs typeface="Times New Roman"/>
              </a:rPr>
              <a:t>regulators.</a:t>
            </a:r>
            <a:r>
              <a:rPr sz="1600" spc="58" dirty="0">
                <a:latin typeface="Times New Roman"/>
                <a:cs typeface="Times New Roman"/>
              </a:rPr>
              <a:t> </a:t>
            </a:r>
            <a:r>
              <a:rPr sz="1600" dirty="0">
                <a:latin typeface="Times New Roman"/>
                <a:cs typeface="Times New Roman"/>
              </a:rPr>
              <a:t>The</a:t>
            </a:r>
            <a:r>
              <a:rPr sz="1600" spc="64" dirty="0">
                <a:latin typeface="Times New Roman"/>
                <a:cs typeface="Times New Roman"/>
              </a:rPr>
              <a:t> </a:t>
            </a:r>
            <a:r>
              <a:rPr sz="1600" dirty="0">
                <a:latin typeface="Times New Roman"/>
                <a:cs typeface="Times New Roman"/>
              </a:rPr>
              <a:t>main</a:t>
            </a:r>
            <a:r>
              <a:rPr sz="1600" spc="58" dirty="0">
                <a:latin typeface="Times New Roman"/>
                <a:cs typeface="Times New Roman"/>
              </a:rPr>
              <a:t> </a:t>
            </a:r>
            <a:r>
              <a:rPr sz="1600" dirty="0">
                <a:latin typeface="Times New Roman"/>
                <a:cs typeface="Times New Roman"/>
              </a:rPr>
              <a:t>objective</a:t>
            </a:r>
            <a:r>
              <a:rPr sz="1600" spc="64" dirty="0">
                <a:latin typeface="Times New Roman"/>
                <a:cs typeface="Times New Roman"/>
              </a:rPr>
              <a:t> </a:t>
            </a:r>
            <a:r>
              <a:rPr sz="1600" dirty="0">
                <a:latin typeface="Times New Roman"/>
                <a:cs typeface="Times New Roman"/>
              </a:rPr>
              <a:t>here</a:t>
            </a:r>
            <a:r>
              <a:rPr sz="1600" spc="58" dirty="0">
                <a:latin typeface="Times New Roman"/>
                <a:cs typeface="Times New Roman"/>
              </a:rPr>
              <a:t> </a:t>
            </a:r>
            <a:r>
              <a:rPr sz="1600" dirty="0">
                <a:latin typeface="Times New Roman"/>
                <a:cs typeface="Times New Roman"/>
              </a:rPr>
              <a:t>is</a:t>
            </a:r>
            <a:r>
              <a:rPr sz="1600" spc="64" dirty="0">
                <a:latin typeface="Times New Roman"/>
                <a:cs typeface="Times New Roman"/>
              </a:rPr>
              <a:t> </a:t>
            </a:r>
            <a:r>
              <a:rPr sz="1600" dirty="0">
                <a:latin typeface="Times New Roman"/>
                <a:cs typeface="Times New Roman"/>
              </a:rPr>
              <a:t>to</a:t>
            </a:r>
            <a:r>
              <a:rPr sz="1600" spc="58" dirty="0">
                <a:latin typeface="Times New Roman"/>
                <a:cs typeface="Times New Roman"/>
              </a:rPr>
              <a:t> </a:t>
            </a:r>
            <a:r>
              <a:rPr sz="1600" dirty="0">
                <a:latin typeface="Times New Roman"/>
                <a:cs typeface="Times New Roman"/>
              </a:rPr>
              <a:t>facilitate</a:t>
            </a:r>
            <a:r>
              <a:rPr sz="1600" spc="64" dirty="0">
                <a:latin typeface="Times New Roman"/>
                <a:cs typeface="Times New Roman"/>
              </a:rPr>
              <a:t> </a:t>
            </a:r>
            <a:r>
              <a:rPr sz="1600" dirty="0">
                <a:latin typeface="Times New Roman"/>
                <a:cs typeface="Times New Roman"/>
              </a:rPr>
              <a:t>collaboration</a:t>
            </a:r>
            <a:r>
              <a:rPr sz="1600" spc="58" dirty="0">
                <a:latin typeface="Times New Roman"/>
                <a:cs typeface="Times New Roman"/>
              </a:rPr>
              <a:t> </a:t>
            </a:r>
            <a:r>
              <a:rPr sz="1600" dirty="0">
                <a:latin typeface="Times New Roman"/>
                <a:cs typeface="Times New Roman"/>
              </a:rPr>
              <a:t>between</a:t>
            </a:r>
            <a:r>
              <a:rPr sz="1600" spc="64" dirty="0">
                <a:latin typeface="Times New Roman"/>
                <a:cs typeface="Times New Roman"/>
              </a:rPr>
              <a:t> </a:t>
            </a:r>
            <a:r>
              <a:rPr sz="1600" dirty="0">
                <a:latin typeface="Times New Roman"/>
                <a:cs typeface="Times New Roman"/>
              </a:rPr>
              <a:t>innovators</a:t>
            </a:r>
            <a:r>
              <a:rPr sz="1600" spc="58" dirty="0">
                <a:latin typeface="Times New Roman"/>
                <a:cs typeface="Times New Roman"/>
              </a:rPr>
              <a:t> </a:t>
            </a:r>
            <a:r>
              <a:rPr sz="1600" spc="-32" dirty="0">
                <a:latin typeface="Times New Roman"/>
                <a:cs typeface="Times New Roman"/>
              </a:rPr>
              <a:t>and </a:t>
            </a:r>
            <a:r>
              <a:rPr sz="1600" spc="-13" dirty="0">
                <a:latin typeface="Times New Roman"/>
                <a:cs typeface="Times New Roman"/>
              </a:rPr>
              <a:t>different</a:t>
            </a:r>
            <a:r>
              <a:rPr sz="1600" spc="-32" dirty="0">
                <a:latin typeface="Times New Roman"/>
                <a:cs typeface="Times New Roman"/>
              </a:rPr>
              <a:t> </a:t>
            </a:r>
            <a:r>
              <a:rPr sz="1600" dirty="0">
                <a:latin typeface="Times New Roman"/>
                <a:cs typeface="Times New Roman"/>
              </a:rPr>
              <a:t>regulators,</a:t>
            </a:r>
            <a:r>
              <a:rPr sz="1600" spc="-25" dirty="0">
                <a:latin typeface="Times New Roman"/>
                <a:cs typeface="Times New Roman"/>
              </a:rPr>
              <a:t> </a:t>
            </a:r>
            <a:r>
              <a:rPr sz="1600" spc="-13" dirty="0">
                <a:latin typeface="Times New Roman"/>
                <a:cs typeface="Times New Roman"/>
              </a:rPr>
              <a:t>providing</a:t>
            </a:r>
            <a:r>
              <a:rPr sz="1600" spc="-25" dirty="0">
                <a:latin typeface="Times New Roman"/>
                <a:cs typeface="Times New Roman"/>
              </a:rPr>
              <a:t> </a:t>
            </a:r>
            <a:r>
              <a:rPr sz="1600" dirty="0">
                <a:latin typeface="Times New Roman"/>
                <a:cs typeface="Times New Roman"/>
              </a:rPr>
              <a:t>a</a:t>
            </a:r>
            <a:r>
              <a:rPr sz="1600" spc="-32" dirty="0">
                <a:latin typeface="Times New Roman"/>
                <a:cs typeface="Times New Roman"/>
              </a:rPr>
              <a:t> </a:t>
            </a:r>
            <a:r>
              <a:rPr sz="1600" dirty="0">
                <a:latin typeface="Times New Roman"/>
                <a:cs typeface="Times New Roman"/>
              </a:rPr>
              <a:t>streamlined</a:t>
            </a:r>
            <a:r>
              <a:rPr sz="1600" spc="-25" dirty="0">
                <a:latin typeface="Times New Roman"/>
                <a:cs typeface="Times New Roman"/>
              </a:rPr>
              <a:t> </a:t>
            </a:r>
            <a:r>
              <a:rPr sz="1600" spc="-13" dirty="0">
                <a:latin typeface="Times New Roman"/>
                <a:cs typeface="Times New Roman"/>
              </a:rPr>
              <a:t>process</a:t>
            </a:r>
            <a:r>
              <a:rPr sz="1600" spc="-25" dirty="0">
                <a:latin typeface="Times New Roman"/>
                <a:cs typeface="Times New Roman"/>
              </a:rPr>
              <a:t> for</a:t>
            </a:r>
            <a:r>
              <a:rPr sz="1600" spc="-32" dirty="0">
                <a:latin typeface="Times New Roman"/>
                <a:cs typeface="Times New Roman"/>
              </a:rPr>
              <a:t> </a:t>
            </a:r>
            <a:r>
              <a:rPr sz="1600" dirty="0">
                <a:latin typeface="Times New Roman"/>
                <a:cs typeface="Times New Roman"/>
              </a:rPr>
              <a:t>testing</a:t>
            </a:r>
            <a:r>
              <a:rPr sz="1600" spc="-25" dirty="0">
                <a:latin typeface="Times New Roman"/>
                <a:cs typeface="Times New Roman"/>
              </a:rPr>
              <a:t> </a:t>
            </a:r>
            <a:r>
              <a:rPr sz="1600" dirty="0">
                <a:latin typeface="Times New Roman"/>
                <a:cs typeface="Times New Roman"/>
              </a:rPr>
              <a:t>hybrid</a:t>
            </a:r>
            <a:r>
              <a:rPr sz="1600" spc="-25" dirty="0">
                <a:latin typeface="Times New Roman"/>
                <a:cs typeface="Times New Roman"/>
              </a:rPr>
              <a:t> </a:t>
            </a:r>
            <a:r>
              <a:rPr sz="1600" spc="-13" dirty="0">
                <a:latin typeface="Times New Roman"/>
                <a:cs typeface="Times New Roman"/>
              </a:rPr>
              <a:t>products.</a:t>
            </a:r>
            <a:endParaRPr sz="1600" dirty="0">
              <a:latin typeface="Times New Roman"/>
              <a:cs typeface="Times New Roman"/>
            </a:endParaRPr>
          </a:p>
          <a:p>
            <a:pPr>
              <a:spcBef>
                <a:spcPts val="450"/>
              </a:spcBef>
            </a:pPr>
            <a:endParaRPr sz="1600" dirty="0">
              <a:latin typeface="Times New Roman"/>
              <a:cs typeface="Times New Roman"/>
            </a:endParaRPr>
          </a:p>
          <a:p>
            <a:pPr marL="16321" marR="6528" algn="just">
              <a:lnSpc>
                <a:spcPct val="125000"/>
              </a:lnSpc>
            </a:pPr>
            <a:r>
              <a:rPr sz="1600" b="1" dirty="0">
                <a:solidFill>
                  <a:srgbClr val="EB8B00"/>
                </a:solidFill>
                <a:latin typeface="Times New Roman"/>
                <a:cs typeface="Times New Roman"/>
              </a:rPr>
              <a:t>This</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route</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is</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exclusively</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available</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to</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foreign</a:t>
            </a:r>
            <a:r>
              <a:rPr sz="1600" b="1" spc="83" dirty="0">
                <a:solidFill>
                  <a:srgbClr val="EB8B00"/>
                </a:solidFill>
                <a:latin typeface="Times New Roman"/>
                <a:cs typeface="Times New Roman"/>
              </a:rPr>
              <a:t> </a:t>
            </a:r>
            <a:r>
              <a:rPr sz="1600" b="1" spc="-13" dirty="0">
                <a:solidFill>
                  <a:srgbClr val="EB8B00"/>
                </a:solidFill>
                <a:latin typeface="Times New Roman"/>
                <a:cs typeface="Times New Roman"/>
              </a:rPr>
              <a:t>FinTech</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entities</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seeking</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entry</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into</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the</a:t>
            </a:r>
            <a:r>
              <a:rPr sz="1600" b="1" spc="83" dirty="0">
                <a:solidFill>
                  <a:srgbClr val="EB8B00"/>
                </a:solidFill>
                <a:latin typeface="Times New Roman"/>
                <a:cs typeface="Times New Roman"/>
              </a:rPr>
              <a:t> </a:t>
            </a:r>
            <a:r>
              <a:rPr sz="1600" b="1" dirty="0">
                <a:solidFill>
                  <a:srgbClr val="EB8B00"/>
                </a:solidFill>
                <a:latin typeface="Times New Roman"/>
                <a:cs typeface="Times New Roman"/>
              </a:rPr>
              <a:t>Indian</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market</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and,</a:t>
            </a:r>
            <a:r>
              <a:rPr sz="1600" b="1" spc="77" dirty="0">
                <a:solidFill>
                  <a:srgbClr val="EB8B00"/>
                </a:solidFill>
                <a:latin typeface="Times New Roman"/>
                <a:cs typeface="Times New Roman"/>
              </a:rPr>
              <a:t> </a:t>
            </a:r>
            <a:r>
              <a:rPr sz="1600" b="1" spc="-25" dirty="0">
                <a:solidFill>
                  <a:srgbClr val="EB8B00"/>
                </a:solidFill>
                <a:latin typeface="Times New Roman"/>
                <a:cs typeface="Times New Roman"/>
              </a:rPr>
              <a:t>upon </a:t>
            </a:r>
            <a:r>
              <a:rPr sz="1600" b="1" dirty="0">
                <a:solidFill>
                  <a:srgbClr val="EB8B00"/>
                </a:solidFill>
                <a:latin typeface="Times New Roman"/>
                <a:cs typeface="Times New Roman"/>
              </a:rPr>
              <a:t>successful</a:t>
            </a:r>
            <a:r>
              <a:rPr sz="1600" b="1" spc="13" dirty="0">
                <a:solidFill>
                  <a:srgbClr val="EB8B00"/>
                </a:solidFill>
                <a:latin typeface="Times New Roman"/>
                <a:cs typeface="Times New Roman"/>
              </a:rPr>
              <a:t> </a:t>
            </a:r>
            <a:r>
              <a:rPr sz="1600" b="1" dirty="0">
                <a:solidFill>
                  <a:srgbClr val="EB8B00"/>
                </a:solidFill>
                <a:latin typeface="Times New Roman"/>
                <a:cs typeface="Times New Roman"/>
              </a:rPr>
              <a:t>completion</a:t>
            </a:r>
            <a:r>
              <a:rPr sz="1600" b="1" spc="38" dirty="0">
                <a:solidFill>
                  <a:srgbClr val="EB8B00"/>
                </a:solidFill>
                <a:latin typeface="Times New Roman"/>
                <a:cs typeface="Times New Roman"/>
              </a:rPr>
              <a:t> </a:t>
            </a:r>
            <a:r>
              <a:rPr sz="1600" b="1" dirty="0">
                <a:solidFill>
                  <a:srgbClr val="EB8B00"/>
                </a:solidFill>
                <a:latin typeface="Times New Roman"/>
                <a:cs typeface="Times New Roman"/>
              </a:rPr>
              <a:t>of</a:t>
            </a:r>
            <a:r>
              <a:rPr sz="1600" b="1" spc="38" dirty="0">
                <a:solidFill>
                  <a:srgbClr val="EB8B00"/>
                </a:solidFill>
                <a:latin typeface="Times New Roman"/>
                <a:cs typeface="Times New Roman"/>
              </a:rPr>
              <a:t> </a:t>
            </a:r>
            <a:r>
              <a:rPr sz="1600" b="1" dirty="0">
                <a:solidFill>
                  <a:srgbClr val="EB8B00"/>
                </a:solidFill>
                <a:latin typeface="Times New Roman"/>
                <a:cs typeface="Times New Roman"/>
              </a:rPr>
              <a:t>the</a:t>
            </a:r>
            <a:r>
              <a:rPr sz="1600" b="1" spc="38" dirty="0">
                <a:solidFill>
                  <a:srgbClr val="EB8B00"/>
                </a:solidFill>
                <a:latin typeface="Times New Roman"/>
                <a:cs typeface="Times New Roman"/>
              </a:rPr>
              <a:t> </a:t>
            </a:r>
            <a:r>
              <a:rPr sz="1600" b="1" spc="-123" dirty="0">
                <a:solidFill>
                  <a:srgbClr val="EB8B00"/>
                </a:solidFill>
                <a:latin typeface="Times New Roman"/>
                <a:cs typeface="Times New Roman"/>
              </a:rPr>
              <a:t>IORS</a:t>
            </a:r>
            <a:r>
              <a:rPr sz="1600" b="1" spc="45" dirty="0">
                <a:solidFill>
                  <a:srgbClr val="EB8B00"/>
                </a:solidFill>
                <a:latin typeface="Times New Roman"/>
                <a:cs typeface="Times New Roman"/>
              </a:rPr>
              <a:t> </a:t>
            </a:r>
            <a:r>
              <a:rPr sz="1600" b="1" spc="-13" dirty="0">
                <a:solidFill>
                  <a:srgbClr val="EB8B00"/>
                </a:solidFill>
                <a:latin typeface="Times New Roman"/>
                <a:cs typeface="Times New Roman"/>
              </a:rPr>
              <a:t>programme,</a:t>
            </a:r>
            <a:r>
              <a:rPr sz="1600" b="1" spc="32" dirty="0">
                <a:solidFill>
                  <a:srgbClr val="EB8B00"/>
                </a:solidFill>
                <a:latin typeface="Times New Roman"/>
                <a:cs typeface="Times New Roman"/>
              </a:rPr>
              <a:t> </a:t>
            </a:r>
            <a:r>
              <a:rPr sz="1600" b="1" dirty="0">
                <a:solidFill>
                  <a:srgbClr val="EB8B00"/>
                </a:solidFill>
                <a:latin typeface="Times New Roman"/>
                <a:cs typeface="Times New Roman"/>
              </a:rPr>
              <a:t>they</a:t>
            </a:r>
            <a:r>
              <a:rPr sz="1600" b="1" spc="38" dirty="0">
                <a:solidFill>
                  <a:srgbClr val="EB8B00"/>
                </a:solidFill>
                <a:latin typeface="Times New Roman"/>
                <a:cs typeface="Times New Roman"/>
              </a:rPr>
              <a:t> </a:t>
            </a:r>
            <a:r>
              <a:rPr sz="1600" b="1" dirty="0">
                <a:solidFill>
                  <a:srgbClr val="EB8B00"/>
                </a:solidFill>
                <a:latin typeface="Times New Roman"/>
                <a:cs typeface="Times New Roman"/>
              </a:rPr>
              <a:t>must</a:t>
            </a:r>
            <a:r>
              <a:rPr sz="1600" b="1" spc="38" dirty="0">
                <a:solidFill>
                  <a:srgbClr val="EB8B00"/>
                </a:solidFill>
                <a:latin typeface="Times New Roman"/>
                <a:cs typeface="Times New Roman"/>
              </a:rPr>
              <a:t> </a:t>
            </a:r>
            <a:r>
              <a:rPr sz="1600" b="1" spc="-13" dirty="0">
                <a:solidFill>
                  <a:srgbClr val="EB8B00"/>
                </a:solidFill>
                <a:latin typeface="Times New Roman"/>
                <a:cs typeface="Times New Roman"/>
              </a:rPr>
              <a:t>approach</a:t>
            </a:r>
            <a:r>
              <a:rPr sz="1600" b="1" spc="38" dirty="0">
                <a:solidFill>
                  <a:srgbClr val="EB8B00"/>
                </a:solidFill>
                <a:latin typeface="Times New Roman"/>
                <a:cs typeface="Times New Roman"/>
              </a:rPr>
              <a:t> </a:t>
            </a:r>
            <a:r>
              <a:rPr sz="1600" b="1" dirty="0">
                <a:solidFill>
                  <a:srgbClr val="EB8B00"/>
                </a:solidFill>
                <a:latin typeface="Times New Roman"/>
                <a:cs typeface="Times New Roman"/>
              </a:rPr>
              <a:t>both</a:t>
            </a:r>
            <a:r>
              <a:rPr sz="1600" b="1" spc="38" dirty="0">
                <a:solidFill>
                  <a:srgbClr val="EB8B00"/>
                </a:solidFill>
                <a:latin typeface="Times New Roman"/>
                <a:cs typeface="Times New Roman"/>
              </a:rPr>
              <a:t> </a:t>
            </a:r>
            <a:r>
              <a:rPr sz="1600" b="1" dirty="0">
                <a:solidFill>
                  <a:srgbClr val="EB8B00"/>
                </a:solidFill>
                <a:latin typeface="Times New Roman"/>
                <a:cs typeface="Times New Roman"/>
              </a:rPr>
              <a:t>the</a:t>
            </a:r>
            <a:r>
              <a:rPr sz="1600" b="1" spc="38" dirty="0">
                <a:solidFill>
                  <a:srgbClr val="EB8B00"/>
                </a:solidFill>
                <a:latin typeface="Times New Roman"/>
                <a:cs typeface="Times New Roman"/>
              </a:rPr>
              <a:t> </a:t>
            </a:r>
            <a:r>
              <a:rPr sz="1600" b="1" spc="-135" dirty="0">
                <a:solidFill>
                  <a:srgbClr val="EB8B00"/>
                </a:solidFill>
                <a:latin typeface="Times New Roman"/>
                <a:cs typeface="Times New Roman"/>
              </a:rPr>
              <a:t>IFSCA</a:t>
            </a:r>
            <a:r>
              <a:rPr sz="1600" b="1" spc="58" dirty="0">
                <a:solidFill>
                  <a:srgbClr val="EB8B00"/>
                </a:solidFill>
                <a:latin typeface="Times New Roman"/>
                <a:cs typeface="Times New Roman"/>
              </a:rPr>
              <a:t> </a:t>
            </a:r>
            <a:r>
              <a:rPr sz="1600" b="1" dirty="0">
                <a:solidFill>
                  <a:srgbClr val="EB8B00"/>
                </a:solidFill>
                <a:latin typeface="Times New Roman"/>
                <a:cs typeface="Times New Roman"/>
              </a:rPr>
              <a:t>and</a:t>
            </a:r>
            <a:r>
              <a:rPr sz="1600" b="1" spc="38" dirty="0">
                <a:solidFill>
                  <a:srgbClr val="EB8B00"/>
                </a:solidFill>
                <a:latin typeface="Times New Roman"/>
                <a:cs typeface="Times New Roman"/>
              </a:rPr>
              <a:t> </a:t>
            </a:r>
            <a:r>
              <a:rPr sz="1600" b="1" dirty="0">
                <a:solidFill>
                  <a:srgbClr val="EB8B00"/>
                </a:solidFill>
                <a:latin typeface="Times New Roman"/>
                <a:cs typeface="Times New Roman"/>
              </a:rPr>
              <a:t>the</a:t>
            </a:r>
            <a:r>
              <a:rPr sz="1600" b="1" spc="32" dirty="0">
                <a:solidFill>
                  <a:srgbClr val="EB8B00"/>
                </a:solidFill>
                <a:latin typeface="Times New Roman"/>
                <a:cs typeface="Times New Roman"/>
              </a:rPr>
              <a:t> </a:t>
            </a:r>
            <a:r>
              <a:rPr sz="1600" b="1" dirty="0">
                <a:solidFill>
                  <a:srgbClr val="EB8B00"/>
                </a:solidFill>
                <a:latin typeface="Times New Roman"/>
                <a:cs typeface="Times New Roman"/>
              </a:rPr>
              <a:t>relevant</a:t>
            </a:r>
            <a:r>
              <a:rPr sz="1600" b="1" spc="38" dirty="0">
                <a:solidFill>
                  <a:srgbClr val="EB8B00"/>
                </a:solidFill>
                <a:latin typeface="Times New Roman"/>
                <a:cs typeface="Times New Roman"/>
              </a:rPr>
              <a:t> </a:t>
            </a:r>
            <a:r>
              <a:rPr sz="1600" b="1" spc="-13" dirty="0">
                <a:solidFill>
                  <a:srgbClr val="EB8B00"/>
                </a:solidFill>
                <a:latin typeface="Times New Roman"/>
                <a:cs typeface="Times New Roman"/>
              </a:rPr>
              <a:t>regulators </a:t>
            </a:r>
            <a:r>
              <a:rPr sz="1600" b="1" spc="-32" dirty="0">
                <a:solidFill>
                  <a:srgbClr val="EB8B00"/>
                </a:solidFill>
                <a:latin typeface="Times New Roman"/>
                <a:cs typeface="Times New Roman"/>
              </a:rPr>
              <a:t>for </a:t>
            </a:r>
            <a:r>
              <a:rPr sz="1600" b="1" dirty="0" err="1">
                <a:solidFill>
                  <a:srgbClr val="EB8B00"/>
                </a:solidFill>
                <a:latin typeface="Times New Roman"/>
                <a:cs typeface="Times New Roman"/>
              </a:rPr>
              <a:t>authorisation</a:t>
            </a:r>
            <a:r>
              <a:rPr sz="1600" b="1" dirty="0">
                <a:solidFill>
                  <a:srgbClr val="EB8B00"/>
                </a:solidFill>
                <a:latin typeface="Times New Roman"/>
                <a:cs typeface="Times New Roman"/>
              </a:rPr>
              <a:t>,</a:t>
            </a:r>
            <a:r>
              <a:rPr sz="1600" b="1" spc="-25" dirty="0">
                <a:solidFill>
                  <a:srgbClr val="EB8B00"/>
                </a:solidFill>
                <a:latin typeface="Times New Roman"/>
                <a:cs typeface="Times New Roman"/>
              </a:rPr>
              <a:t> </a:t>
            </a:r>
            <a:r>
              <a:rPr sz="1600" b="1" spc="-13" dirty="0">
                <a:solidFill>
                  <a:srgbClr val="EB8B00"/>
                </a:solidFill>
                <a:latin typeface="Times New Roman"/>
                <a:cs typeface="Times New Roman"/>
              </a:rPr>
              <a:t>before</a:t>
            </a:r>
            <a:r>
              <a:rPr sz="1600" b="1" spc="-32" dirty="0">
                <a:solidFill>
                  <a:srgbClr val="EB8B00"/>
                </a:solidFill>
                <a:latin typeface="Times New Roman"/>
                <a:cs typeface="Times New Roman"/>
              </a:rPr>
              <a:t> </a:t>
            </a:r>
            <a:r>
              <a:rPr sz="1600" b="1" dirty="0">
                <a:solidFill>
                  <a:srgbClr val="EB8B00"/>
                </a:solidFill>
                <a:latin typeface="Times New Roman"/>
                <a:cs typeface="Times New Roman"/>
              </a:rPr>
              <a:t>launching</a:t>
            </a:r>
            <a:r>
              <a:rPr sz="1600" b="1" spc="-25" dirty="0">
                <a:solidFill>
                  <a:srgbClr val="EB8B00"/>
                </a:solidFill>
                <a:latin typeface="Times New Roman"/>
                <a:cs typeface="Times New Roman"/>
              </a:rPr>
              <a:t> </a:t>
            </a:r>
            <a:r>
              <a:rPr sz="1600" b="1" dirty="0">
                <a:solidFill>
                  <a:srgbClr val="EB8B00"/>
                </a:solidFill>
                <a:latin typeface="Times New Roman"/>
                <a:cs typeface="Times New Roman"/>
              </a:rPr>
              <a:t>their</a:t>
            </a:r>
            <a:r>
              <a:rPr sz="1600" b="1" spc="-25" dirty="0">
                <a:solidFill>
                  <a:srgbClr val="EB8B00"/>
                </a:solidFill>
                <a:latin typeface="Times New Roman"/>
                <a:cs typeface="Times New Roman"/>
              </a:rPr>
              <a:t> </a:t>
            </a:r>
            <a:r>
              <a:rPr sz="1600" b="1" spc="-13" dirty="0">
                <a:solidFill>
                  <a:srgbClr val="EB8B00"/>
                </a:solidFill>
                <a:latin typeface="Times New Roman"/>
                <a:cs typeface="Times New Roman"/>
              </a:rPr>
              <a:t>products.</a:t>
            </a:r>
            <a:endParaRPr sz="1600" dirty="0">
              <a:latin typeface="Times New Roman"/>
              <a:cs typeface="Times New Roman"/>
            </a:endParaRPr>
          </a:p>
        </p:txBody>
      </p:sp>
      <p:sp>
        <p:nvSpPr>
          <p:cNvPr id="8" name="object 8"/>
          <p:cNvSpPr txBox="1"/>
          <p:nvPr/>
        </p:nvSpPr>
        <p:spPr>
          <a:xfrm>
            <a:off x="795701" y="325029"/>
            <a:ext cx="4255570" cy="1101774"/>
          </a:xfrm>
          <a:prstGeom prst="rect">
            <a:avLst/>
          </a:prstGeom>
        </p:spPr>
        <p:txBody>
          <a:bodyPr vert="horz" wrap="square" lIns="0" tIns="22033" rIns="0" bIns="0" rtlCol="0">
            <a:spAutoFit/>
          </a:bodyPr>
          <a:lstStyle/>
          <a:p>
            <a:pPr marL="159951">
              <a:spcBef>
                <a:spcPts val="173"/>
              </a:spcBef>
            </a:pPr>
            <a:r>
              <a:rPr lang="en-IN" sz="2441" b="1" spc="-13" dirty="0">
                <a:solidFill>
                  <a:srgbClr val="113475"/>
                </a:solidFill>
                <a:latin typeface="Times New Roman"/>
                <a:cs typeface="Times New Roman"/>
              </a:rPr>
              <a:t>Fintech - </a:t>
            </a:r>
            <a:r>
              <a:rPr sz="2441" b="1" spc="-13" dirty="0">
                <a:solidFill>
                  <a:srgbClr val="113475"/>
                </a:solidFill>
                <a:latin typeface="Times New Roman"/>
                <a:cs typeface="Times New Roman"/>
              </a:rPr>
              <a:t>Regulatory</a:t>
            </a:r>
            <a:r>
              <a:rPr sz="2441" b="1" spc="-90" dirty="0">
                <a:solidFill>
                  <a:srgbClr val="113475"/>
                </a:solidFill>
                <a:latin typeface="Times New Roman"/>
                <a:cs typeface="Times New Roman"/>
              </a:rPr>
              <a:t> </a:t>
            </a:r>
            <a:r>
              <a:rPr sz="2441" b="1" spc="-13" dirty="0">
                <a:solidFill>
                  <a:srgbClr val="113475"/>
                </a:solidFill>
                <a:latin typeface="Times New Roman"/>
                <a:cs typeface="Times New Roman"/>
              </a:rPr>
              <a:t>highlights</a:t>
            </a:r>
            <a:endParaRPr sz="2441" dirty="0">
              <a:latin typeface="Times New Roman"/>
              <a:cs typeface="Times New Roman"/>
            </a:endParaRPr>
          </a:p>
          <a:p>
            <a:pPr marL="16321"/>
            <a:endParaRPr lang="en-IN" sz="2441" dirty="0">
              <a:latin typeface="Times New Roman"/>
              <a:cs typeface="Times New Roman"/>
            </a:endParaRPr>
          </a:p>
          <a:p>
            <a:pPr marL="16321"/>
            <a:r>
              <a:rPr lang="en-IN" sz="3200" b="1" spc="-56" baseline="3472" dirty="0">
                <a:latin typeface="Times New Roman"/>
                <a:cs typeface="Times New Roman"/>
              </a:rPr>
              <a:t>02.</a:t>
            </a:r>
            <a:r>
              <a:rPr lang="en-IN" sz="2441" b="1" spc="-56" baseline="3472" dirty="0">
                <a:latin typeface="Times New Roman"/>
                <a:cs typeface="Times New Roman"/>
              </a:rPr>
              <a:t> </a:t>
            </a:r>
            <a:r>
              <a:rPr sz="3084" b="1" spc="-56" baseline="3472" dirty="0">
                <a:latin typeface="Times New Roman"/>
                <a:cs typeface="Times New Roman"/>
              </a:rPr>
              <a:t>FinTech</a:t>
            </a:r>
            <a:r>
              <a:rPr sz="3084" b="1" spc="-114" baseline="3472" dirty="0">
                <a:latin typeface="Times New Roman"/>
                <a:cs typeface="Times New Roman"/>
              </a:rPr>
              <a:t> </a:t>
            </a:r>
            <a:r>
              <a:rPr sz="3084" b="1" spc="-19" baseline="3472" dirty="0">
                <a:latin typeface="Times New Roman"/>
                <a:cs typeface="Times New Roman"/>
              </a:rPr>
              <a:t>Innovative</a:t>
            </a:r>
            <a:r>
              <a:rPr sz="3084" b="1" spc="-124" baseline="3472" dirty="0">
                <a:latin typeface="Times New Roman"/>
                <a:cs typeface="Times New Roman"/>
              </a:rPr>
              <a:t> </a:t>
            </a:r>
            <a:r>
              <a:rPr sz="3084" b="1" spc="-47" baseline="3472" dirty="0">
                <a:latin typeface="Times New Roman"/>
                <a:cs typeface="Times New Roman"/>
              </a:rPr>
              <a:t>Sandbox</a:t>
            </a:r>
            <a:r>
              <a:rPr sz="3084" b="1" spc="-133" baseline="3472" dirty="0">
                <a:latin typeface="Times New Roman"/>
                <a:cs typeface="Times New Roman"/>
              </a:rPr>
              <a:t> </a:t>
            </a:r>
            <a:r>
              <a:rPr sz="3084" b="1" spc="-38" baseline="3472" dirty="0">
                <a:latin typeface="Times New Roman"/>
                <a:cs typeface="Times New Roman"/>
              </a:rPr>
              <a:t>(FIS)</a:t>
            </a:r>
            <a:endParaRPr sz="3084" baseline="3472" dirty="0">
              <a:latin typeface="Times New Roman"/>
              <a:cs typeface="Times New Roman"/>
            </a:endParaRPr>
          </a:p>
        </p:txBody>
      </p:sp>
      <p:sp>
        <p:nvSpPr>
          <p:cNvPr id="10" name="object 10"/>
          <p:cNvSpPr txBox="1"/>
          <p:nvPr/>
        </p:nvSpPr>
        <p:spPr>
          <a:xfrm>
            <a:off x="842913" y="1559131"/>
            <a:ext cx="10599374" cy="1836851"/>
          </a:xfrm>
          <a:prstGeom prst="rect">
            <a:avLst/>
          </a:prstGeom>
        </p:spPr>
        <p:txBody>
          <a:bodyPr vert="horz" wrap="square" lIns="0" tIns="16321" rIns="0" bIns="0" rtlCol="0">
            <a:spAutoFit/>
          </a:bodyPr>
          <a:lstStyle/>
          <a:p>
            <a:pPr marL="16321" marR="6528" algn="just">
              <a:lnSpc>
                <a:spcPct val="125000"/>
              </a:lnSpc>
              <a:spcBef>
                <a:spcPts val="129"/>
              </a:spcBef>
            </a:pPr>
            <a:r>
              <a:rPr sz="1600" spc="-13" dirty="0">
                <a:latin typeface="Times New Roman"/>
                <a:cs typeface="Times New Roman"/>
              </a:rPr>
              <a:t>Separately,</a:t>
            </a:r>
            <a:r>
              <a:rPr sz="1600" spc="58" dirty="0">
                <a:latin typeface="Times New Roman"/>
                <a:cs typeface="Times New Roman"/>
              </a:rPr>
              <a:t> </a:t>
            </a:r>
            <a:r>
              <a:rPr sz="1600" dirty="0">
                <a:latin typeface="Times New Roman"/>
                <a:cs typeface="Times New Roman"/>
              </a:rPr>
              <a:t>a</a:t>
            </a:r>
            <a:r>
              <a:rPr sz="1600" spc="58" dirty="0">
                <a:latin typeface="Times New Roman"/>
                <a:cs typeface="Times New Roman"/>
              </a:rPr>
              <a:t> </a:t>
            </a:r>
            <a:r>
              <a:rPr sz="1600" dirty="0">
                <a:latin typeface="Times New Roman"/>
                <a:cs typeface="Times New Roman"/>
              </a:rPr>
              <a:t>company</a:t>
            </a:r>
            <a:r>
              <a:rPr sz="1600" spc="58" dirty="0">
                <a:latin typeface="Times New Roman"/>
                <a:cs typeface="Times New Roman"/>
              </a:rPr>
              <a:t> </a:t>
            </a:r>
            <a:r>
              <a:rPr sz="1600" dirty="0">
                <a:latin typeface="Times New Roman"/>
                <a:cs typeface="Times New Roman"/>
              </a:rPr>
              <a:t>or</a:t>
            </a:r>
            <a:r>
              <a:rPr sz="1600" spc="58" dirty="0">
                <a:latin typeface="Times New Roman"/>
                <a:cs typeface="Times New Roman"/>
              </a:rPr>
              <a:t> </a:t>
            </a:r>
            <a:r>
              <a:rPr sz="1600" dirty="0">
                <a:latin typeface="Times New Roman"/>
                <a:cs typeface="Times New Roman"/>
              </a:rPr>
              <a:t>organisation</a:t>
            </a:r>
            <a:r>
              <a:rPr sz="1600" spc="64" dirty="0">
                <a:latin typeface="Times New Roman"/>
                <a:cs typeface="Times New Roman"/>
              </a:rPr>
              <a:t> </a:t>
            </a:r>
            <a:r>
              <a:rPr sz="1600" dirty="0">
                <a:latin typeface="Times New Roman"/>
                <a:cs typeface="Times New Roman"/>
              </a:rPr>
              <a:t>that</a:t>
            </a:r>
            <a:r>
              <a:rPr sz="1600" spc="58" dirty="0">
                <a:latin typeface="Times New Roman"/>
                <a:cs typeface="Times New Roman"/>
              </a:rPr>
              <a:t> </a:t>
            </a:r>
            <a:r>
              <a:rPr sz="1600" dirty="0">
                <a:latin typeface="Times New Roman"/>
                <a:cs typeface="Times New Roman"/>
              </a:rPr>
              <a:t>meets</a:t>
            </a:r>
            <a:r>
              <a:rPr sz="1600" spc="58" dirty="0">
                <a:latin typeface="Times New Roman"/>
                <a:cs typeface="Times New Roman"/>
              </a:rPr>
              <a:t> </a:t>
            </a:r>
            <a:r>
              <a:rPr sz="1600" dirty="0">
                <a:latin typeface="Times New Roman"/>
                <a:cs typeface="Times New Roman"/>
              </a:rPr>
              <a:t>the</a:t>
            </a:r>
            <a:r>
              <a:rPr sz="1600" spc="58" dirty="0">
                <a:latin typeface="Times New Roman"/>
                <a:cs typeface="Times New Roman"/>
              </a:rPr>
              <a:t> </a:t>
            </a:r>
            <a:r>
              <a:rPr sz="1600" spc="-13" dirty="0">
                <a:latin typeface="Times New Roman"/>
                <a:cs typeface="Times New Roman"/>
              </a:rPr>
              <a:t>eligibility</a:t>
            </a:r>
            <a:r>
              <a:rPr sz="1600" spc="64" dirty="0">
                <a:latin typeface="Times New Roman"/>
                <a:cs typeface="Times New Roman"/>
              </a:rPr>
              <a:t> </a:t>
            </a:r>
            <a:r>
              <a:rPr sz="1600" dirty="0">
                <a:latin typeface="Times New Roman"/>
                <a:cs typeface="Times New Roman"/>
              </a:rPr>
              <a:t>criteria</a:t>
            </a:r>
            <a:r>
              <a:rPr sz="1600" spc="58" dirty="0">
                <a:latin typeface="Times New Roman"/>
                <a:cs typeface="Times New Roman"/>
              </a:rPr>
              <a:t> </a:t>
            </a:r>
            <a:r>
              <a:rPr sz="1600" dirty="0">
                <a:latin typeface="Times New Roman"/>
                <a:cs typeface="Times New Roman"/>
              </a:rPr>
              <a:t>can</a:t>
            </a:r>
            <a:r>
              <a:rPr sz="1600" spc="58" dirty="0">
                <a:latin typeface="Times New Roman"/>
                <a:cs typeface="Times New Roman"/>
              </a:rPr>
              <a:t> </a:t>
            </a:r>
            <a:r>
              <a:rPr sz="1600" dirty="0">
                <a:latin typeface="Times New Roman"/>
                <a:cs typeface="Times New Roman"/>
              </a:rPr>
              <a:t>apply</a:t>
            </a:r>
            <a:r>
              <a:rPr sz="1600" spc="58" dirty="0">
                <a:latin typeface="Times New Roman"/>
                <a:cs typeface="Times New Roman"/>
              </a:rPr>
              <a:t> </a:t>
            </a:r>
            <a:r>
              <a:rPr sz="1600" dirty="0">
                <a:latin typeface="Times New Roman"/>
                <a:cs typeface="Times New Roman"/>
              </a:rPr>
              <a:t>to</a:t>
            </a:r>
            <a:r>
              <a:rPr sz="1600" spc="58" dirty="0">
                <a:latin typeface="Times New Roman"/>
                <a:cs typeface="Times New Roman"/>
              </a:rPr>
              <a:t> </a:t>
            </a:r>
            <a:r>
              <a:rPr sz="1600" dirty="0">
                <a:latin typeface="Times New Roman"/>
                <a:cs typeface="Times New Roman"/>
              </a:rPr>
              <a:t>the</a:t>
            </a:r>
            <a:r>
              <a:rPr sz="1600" spc="64" dirty="0">
                <a:latin typeface="Times New Roman"/>
                <a:cs typeface="Times New Roman"/>
              </a:rPr>
              <a:t> </a:t>
            </a:r>
            <a:r>
              <a:rPr sz="1600" spc="-115" dirty="0">
                <a:latin typeface="Times New Roman"/>
                <a:cs typeface="Times New Roman"/>
              </a:rPr>
              <a:t>IFSCA</a:t>
            </a:r>
            <a:r>
              <a:rPr sz="1600" spc="58" dirty="0">
                <a:latin typeface="Times New Roman"/>
                <a:cs typeface="Times New Roman"/>
              </a:rPr>
              <a:t> </a:t>
            </a:r>
            <a:r>
              <a:rPr sz="1600" dirty="0">
                <a:latin typeface="Times New Roman"/>
                <a:cs typeface="Times New Roman"/>
              </a:rPr>
              <a:t>for</a:t>
            </a:r>
            <a:r>
              <a:rPr sz="1600" spc="58" dirty="0">
                <a:latin typeface="Times New Roman"/>
                <a:cs typeface="Times New Roman"/>
              </a:rPr>
              <a:t> </a:t>
            </a:r>
            <a:r>
              <a:rPr sz="1600" dirty="0">
                <a:latin typeface="Times New Roman"/>
                <a:cs typeface="Times New Roman"/>
              </a:rPr>
              <a:t>permission</a:t>
            </a:r>
            <a:r>
              <a:rPr sz="1600" spc="58" dirty="0">
                <a:latin typeface="Times New Roman"/>
                <a:cs typeface="Times New Roman"/>
              </a:rPr>
              <a:t> </a:t>
            </a:r>
            <a:r>
              <a:rPr sz="1600" dirty="0">
                <a:latin typeface="Times New Roman"/>
                <a:cs typeface="Times New Roman"/>
              </a:rPr>
              <a:t>to</a:t>
            </a:r>
            <a:r>
              <a:rPr sz="1600" spc="64" dirty="0">
                <a:latin typeface="Times New Roman"/>
                <a:cs typeface="Times New Roman"/>
              </a:rPr>
              <a:t> </a:t>
            </a:r>
            <a:r>
              <a:rPr sz="1600" spc="-25" dirty="0">
                <a:latin typeface="Times New Roman"/>
                <a:cs typeface="Times New Roman"/>
              </a:rPr>
              <a:t>test </a:t>
            </a:r>
            <a:r>
              <a:rPr sz="1600" dirty="0">
                <a:latin typeface="Times New Roman"/>
                <a:cs typeface="Times New Roman"/>
              </a:rPr>
              <a:t>and</a:t>
            </a:r>
            <a:r>
              <a:rPr sz="1600" spc="-32" dirty="0">
                <a:latin typeface="Times New Roman"/>
                <a:cs typeface="Times New Roman"/>
              </a:rPr>
              <a:t> </a:t>
            </a:r>
            <a:r>
              <a:rPr sz="1600" spc="-13" dirty="0">
                <a:latin typeface="Times New Roman"/>
                <a:cs typeface="Times New Roman"/>
              </a:rPr>
              <a:t>develop</a:t>
            </a:r>
            <a:r>
              <a:rPr sz="1600" spc="-25" dirty="0">
                <a:latin typeface="Times New Roman"/>
                <a:cs typeface="Times New Roman"/>
              </a:rPr>
              <a:t> </a:t>
            </a:r>
            <a:r>
              <a:rPr sz="1600" dirty="0">
                <a:latin typeface="Times New Roman"/>
                <a:cs typeface="Times New Roman"/>
              </a:rPr>
              <a:t>their</a:t>
            </a:r>
            <a:r>
              <a:rPr sz="1600" spc="-25" dirty="0">
                <a:latin typeface="Times New Roman"/>
                <a:cs typeface="Times New Roman"/>
              </a:rPr>
              <a:t> </a:t>
            </a:r>
            <a:r>
              <a:rPr sz="1600" spc="-13" dirty="0">
                <a:latin typeface="Times New Roman"/>
                <a:cs typeface="Times New Roman"/>
              </a:rPr>
              <a:t>ideas</a:t>
            </a:r>
            <a:r>
              <a:rPr sz="1600" spc="-25" dirty="0">
                <a:latin typeface="Times New Roman"/>
                <a:cs typeface="Times New Roman"/>
              </a:rPr>
              <a:t> </a:t>
            </a:r>
            <a:r>
              <a:rPr sz="1600" dirty="0">
                <a:latin typeface="Times New Roman"/>
                <a:cs typeface="Times New Roman"/>
              </a:rPr>
              <a:t>and</a:t>
            </a:r>
            <a:r>
              <a:rPr sz="1600" spc="-25" dirty="0">
                <a:latin typeface="Times New Roman"/>
                <a:cs typeface="Times New Roman"/>
              </a:rPr>
              <a:t> </a:t>
            </a:r>
            <a:r>
              <a:rPr sz="1600" dirty="0">
                <a:latin typeface="Times New Roman"/>
                <a:cs typeface="Times New Roman"/>
              </a:rPr>
              <a:t>solutions</a:t>
            </a:r>
            <a:r>
              <a:rPr sz="1600" spc="-25" dirty="0">
                <a:latin typeface="Times New Roman"/>
                <a:cs typeface="Times New Roman"/>
              </a:rPr>
              <a:t> </a:t>
            </a:r>
            <a:r>
              <a:rPr sz="1600" dirty="0">
                <a:latin typeface="Times New Roman"/>
                <a:cs typeface="Times New Roman"/>
              </a:rPr>
              <a:t>in</a:t>
            </a:r>
            <a:r>
              <a:rPr sz="1600" spc="-25" dirty="0">
                <a:latin typeface="Times New Roman"/>
                <a:cs typeface="Times New Roman"/>
              </a:rPr>
              <a:t> </a:t>
            </a:r>
            <a:r>
              <a:rPr sz="1600" dirty="0">
                <a:latin typeface="Times New Roman"/>
                <a:cs typeface="Times New Roman"/>
              </a:rPr>
              <a:t>a</a:t>
            </a:r>
            <a:r>
              <a:rPr sz="1600" spc="-25" dirty="0">
                <a:latin typeface="Times New Roman"/>
                <a:cs typeface="Times New Roman"/>
              </a:rPr>
              <a:t> </a:t>
            </a:r>
            <a:r>
              <a:rPr sz="1600" dirty="0">
                <a:latin typeface="Times New Roman"/>
                <a:cs typeface="Times New Roman"/>
              </a:rPr>
              <a:t>controlled</a:t>
            </a:r>
            <a:r>
              <a:rPr sz="1600" spc="-25" dirty="0">
                <a:latin typeface="Times New Roman"/>
                <a:cs typeface="Times New Roman"/>
              </a:rPr>
              <a:t> </a:t>
            </a:r>
            <a:r>
              <a:rPr sz="1600" dirty="0">
                <a:latin typeface="Times New Roman"/>
                <a:cs typeface="Times New Roman"/>
              </a:rPr>
              <a:t>environment</a:t>
            </a:r>
            <a:r>
              <a:rPr sz="1600" spc="-25" dirty="0">
                <a:latin typeface="Times New Roman"/>
                <a:cs typeface="Times New Roman"/>
              </a:rPr>
              <a:t> </a:t>
            </a:r>
            <a:r>
              <a:rPr sz="1600" spc="-13" dirty="0">
                <a:latin typeface="Times New Roman"/>
                <a:cs typeface="Times New Roman"/>
              </a:rPr>
              <a:t>called</a:t>
            </a:r>
            <a:r>
              <a:rPr sz="1600" spc="-25" dirty="0">
                <a:latin typeface="Times New Roman"/>
                <a:cs typeface="Times New Roman"/>
              </a:rPr>
              <a:t> </a:t>
            </a:r>
            <a:r>
              <a:rPr sz="1600" dirty="0">
                <a:latin typeface="Times New Roman"/>
                <a:cs typeface="Times New Roman"/>
              </a:rPr>
              <a:t>the</a:t>
            </a:r>
            <a:r>
              <a:rPr sz="1600" spc="-25" dirty="0">
                <a:latin typeface="Times New Roman"/>
                <a:cs typeface="Times New Roman"/>
              </a:rPr>
              <a:t> </a:t>
            </a:r>
            <a:r>
              <a:rPr sz="1600" spc="-38" dirty="0">
                <a:latin typeface="Times New Roman"/>
                <a:cs typeface="Times New Roman"/>
              </a:rPr>
              <a:t>FinTech</a:t>
            </a:r>
            <a:r>
              <a:rPr sz="1600" spc="-25" dirty="0">
                <a:latin typeface="Times New Roman"/>
                <a:cs typeface="Times New Roman"/>
              </a:rPr>
              <a:t> </a:t>
            </a:r>
            <a:r>
              <a:rPr sz="1600" spc="-13" dirty="0">
                <a:latin typeface="Times New Roman"/>
                <a:cs typeface="Times New Roman"/>
              </a:rPr>
              <a:t>Innovative</a:t>
            </a:r>
            <a:r>
              <a:rPr sz="1600" spc="-25" dirty="0">
                <a:latin typeface="Times New Roman"/>
                <a:cs typeface="Times New Roman"/>
              </a:rPr>
              <a:t> Sandbox</a:t>
            </a:r>
            <a:r>
              <a:rPr sz="1600" spc="-32" dirty="0">
                <a:latin typeface="Times New Roman"/>
                <a:cs typeface="Times New Roman"/>
              </a:rPr>
              <a:t> </a:t>
            </a:r>
            <a:r>
              <a:rPr sz="1600" spc="-13" dirty="0">
                <a:latin typeface="Times New Roman"/>
                <a:cs typeface="Times New Roman"/>
              </a:rPr>
              <a:t>(FIS)</a:t>
            </a:r>
            <a:endParaRPr sz="1600" dirty="0">
              <a:latin typeface="Times New Roman"/>
              <a:cs typeface="Times New Roman"/>
            </a:endParaRPr>
          </a:p>
          <a:p>
            <a:pPr>
              <a:spcBef>
                <a:spcPts val="450"/>
              </a:spcBef>
            </a:pPr>
            <a:endParaRPr sz="1600" dirty="0">
              <a:latin typeface="Times New Roman"/>
              <a:cs typeface="Times New Roman"/>
            </a:endParaRPr>
          </a:p>
          <a:p>
            <a:pPr marL="16321" marR="6528" algn="just">
              <a:lnSpc>
                <a:spcPct val="125000"/>
              </a:lnSpc>
            </a:pPr>
            <a:r>
              <a:rPr sz="1600" dirty="0">
                <a:solidFill>
                  <a:srgbClr val="EB8B00"/>
                </a:solidFill>
                <a:latin typeface="Times New Roman"/>
                <a:cs typeface="Times New Roman"/>
              </a:rPr>
              <a:t>S</a:t>
            </a:r>
            <a:r>
              <a:rPr sz="1600" b="1" dirty="0">
                <a:solidFill>
                  <a:srgbClr val="EB8B00"/>
                </a:solidFill>
                <a:latin typeface="Times New Roman"/>
                <a:cs typeface="Times New Roman"/>
              </a:rPr>
              <a:t>uch</a:t>
            </a:r>
            <a:r>
              <a:rPr sz="1600" b="1" spc="115" dirty="0">
                <a:solidFill>
                  <a:srgbClr val="EB8B00"/>
                </a:solidFill>
                <a:latin typeface="Times New Roman"/>
                <a:cs typeface="Times New Roman"/>
              </a:rPr>
              <a:t> </a:t>
            </a:r>
            <a:r>
              <a:rPr sz="1600" b="1" dirty="0">
                <a:solidFill>
                  <a:srgbClr val="EB8B00"/>
                </a:solidFill>
                <a:latin typeface="Times New Roman"/>
                <a:cs typeface="Times New Roman"/>
              </a:rPr>
              <a:t>applicants</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do</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not</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enjoy</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any</a:t>
            </a:r>
            <a:r>
              <a:rPr sz="1600" b="1" spc="115" dirty="0">
                <a:solidFill>
                  <a:srgbClr val="EB8B00"/>
                </a:solidFill>
                <a:latin typeface="Times New Roman"/>
                <a:cs typeface="Times New Roman"/>
              </a:rPr>
              <a:t> </a:t>
            </a:r>
            <a:r>
              <a:rPr sz="1600" b="1" dirty="0">
                <a:solidFill>
                  <a:srgbClr val="EB8B00"/>
                </a:solidFill>
                <a:latin typeface="Times New Roman"/>
                <a:cs typeface="Times New Roman"/>
              </a:rPr>
              <a:t>relaxation</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from</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the</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regulatory</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requirements</a:t>
            </a:r>
            <a:r>
              <a:rPr sz="1600" b="1" spc="115" dirty="0">
                <a:solidFill>
                  <a:srgbClr val="EB8B00"/>
                </a:solidFill>
                <a:latin typeface="Times New Roman"/>
                <a:cs typeface="Times New Roman"/>
              </a:rPr>
              <a:t> </a:t>
            </a:r>
            <a:r>
              <a:rPr sz="1600" b="1" dirty="0">
                <a:solidFill>
                  <a:srgbClr val="EB8B00"/>
                </a:solidFill>
                <a:latin typeface="Times New Roman"/>
                <a:cs typeface="Times New Roman"/>
              </a:rPr>
              <a:t>and,</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following</a:t>
            </a:r>
            <a:r>
              <a:rPr sz="1600" b="1" spc="123" dirty="0">
                <a:solidFill>
                  <a:srgbClr val="EB8B00"/>
                </a:solidFill>
                <a:latin typeface="Times New Roman"/>
                <a:cs typeface="Times New Roman"/>
              </a:rPr>
              <a:t> </a:t>
            </a:r>
            <a:r>
              <a:rPr sz="1600" b="1" dirty="0">
                <a:solidFill>
                  <a:srgbClr val="EB8B00"/>
                </a:solidFill>
                <a:latin typeface="Times New Roman"/>
                <a:cs typeface="Times New Roman"/>
              </a:rPr>
              <a:t>the</a:t>
            </a:r>
            <a:r>
              <a:rPr sz="1600" b="1" spc="123" dirty="0">
                <a:solidFill>
                  <a:srgbClr val="EB8B00"/>
                </a:solidFill>
                <a:latin typeface="Times New Roman"/>
                <a:cs typeface="Times New Roman"/>
              </a:rPr>
              <a:t> </a:t>
            </a:r>
            <a:r>
              <a:rPr sz="1600" b="1" spc="-13" dirty="0">
                <a:solidFill>
                  <a:srgbClr val="EB8B00"/>
                </a:solidFill>
                <a:latin typeface="Times New Roman"/>
                <a:cs typeface="Times New Roman"/>
              </a:rPr>
              <a:t>successful </a:t>
            </a:r>
            <a:r>
              <a:rPr sz="1600" b="1" dirty="0">
                <a:solidFill>
                  <a:srgbClr val="EB8B00"/>
                </a:solidFill>
                <a:latin typeface="Times New Roman"/>
                <a:cs typeface="Times New Roman"/>
              </a:rPr>
              <a:t>completion</a:t>
            </a:r>
            <a:r>
              <a:rPr sz="1600" b="1" spc="-83" dirty="0">
                <a:solidFill>
                  <a:srgbClr val="EB8B00"/>
                </a:solidFill>
                <a:latin typeface="Times New Roman"/>
                <a:cs typeface="Times New Roman"/>
              </a:rPr>
              <a:t> </a:t>
            </a:r>
            <a:r>
              <a:rPr sz="1600" b="1" dirty="0">
                <a:solidFill>
                  <a:srgbClr val="EB8B00"/>
                </a:solidFill>
                <a:latin typeface="Times New Roman"/>
                <a:cs typeface="Times New Roman"/>
              </a:rPr>
              <a:t>of</a:t>
            </a:r>
            <a:r>
              <a:rPr sz="1600" b="1" spc="-77" dirty="0">
                <a:solidFill>
                  <a:srgbClr val="EB8B00"/>
                </a:solidFill>
                <a:latin typeface="Times New Roman"/>
                <a:cs typeface="Times New Roman"/>
              </a:rPr>
              <a:t> </a:t>
            </a:r>
            <a:r>
              <a:rPr sz="1600" b="1" dirty="0">
                <a:solidFill>
                  <a:srgbClr val="EB8B00"/>
                </a:solidFill>
                <a:latin typeface="Times New Roman"/>
                <a:cs typeface="Times New Roman"/>
              </a:rPr>
              <a:t>the</a:t>
            </a:r>
            <a:r>
              <a:rPr sz="1600" b="1" spc="-38" dirty="0">
                <a:solidFill>
                  <a:srgbClr val="EB8B00"/>
                </a:solidFill>
                <a:latin typeface="Times New Roman"/>
                <a:cs typeface="Times New Roman"/>
              </a:rPr>
              <a:t> </a:t>
            </a:r>
            <a:r>
              <a:rPr sz="1600" b="1" spc="-135" dirty="0">
                <a:solidFill>
                  <a:srgbClr val="EB8B00"/>
                </a:solidFill>
                <a:latin typeface="Times New Roman"/>
                <a:cs typeface="Times New Roman"/>
              </a:rPr>
              <a:t>FIS</a:t>
            </a:r>
            <a:r>
              <a:rPr sz="1600" b="1" spc="52" dirty="0">
                <a:solidFill>
                  <a:srgbClr val="EB8B00"/>
                </a:solidFill>
                <a:latin typeface="Times New Roman"/>
                <a:cs typeface="Times New Roman"/>
              </a:rPr>
              <a:t> </a:t>
            </a:r>
            <a:r>
              <a:rPr sz="1600" b="1" spc="-25" dirty="0">
                <a:solidFill>
                  <a:srgbClr val="EB8B00"/>
                </a:solidFill>
                <a:latin typeface="Times New Roman"/>
                <a:cs typeface="Times New Roman"/>
              </a:rPr>
              <a:t>program,</a:t>
            </a:r>
            <a:r>
              <a:rPr sz="1600" b="1" spc="-13" dirty="0">
                <a:solidFill>
                  <a:srgbClr val="EB8B00"/>
                </a:solidFill>
                <a:latin typeface="Times New Roman"/>
                <a:cs typeface="Times New Roman"/>
              </a:rPr>
              <a:t> </a:t>
            </a:r>
            <a:r>
              <a:rPr sz="1600" b="1" dirty="0">
                <a:solidFill>
                  <a:srgbClr val="EB8B00"/>
                </a:solidFill>
                <a:latin typeface="Times New Roman"/>
                <a:cs typeface="Times New Roman"/>
              </a:rPr>
              <a:t>they</a:t>
            </a:r>
            <a:r>
              <a:rPr sz="1600" b="1" spc="-13" dirty="0">
                <a:solidFill>
                  <a:srgbClr val="EB8B00"/>
                </a:solidFill>
                <a:latin typeface="Times New Roman"/>
                <a:cs typeface="Times New Roman"/>
              </a:rPr>
              <a:t> have </a:t>
            </a:r>
            <a:r>
              <a:rPr sz="1600" b="1" dirty="0">
                <a:solidFill>
                  <a:srgbClr val="EB8B00"/>
                </a:solidFill>
                <a:latin typeface="Times New Roman"/>
                <a:cs typeface="Times New Roman"/>
              </a:rPr>
              <a:t>the</a:t>
            </a:r>
            <a:r>
              <a:rPr sz="1600" b="1" spc="-19" dirty="0">
                <a:solidFill>
                  <a:srgbClr val="EB8B00"/>
                </a:solidFill>
                <a:latin typeface="Times New Roman"/>
                <a:cs typeface="Times New Roman"/>
              </a:rPr>
              <a:t> </a:t>
            </a:r>
            <a:r>
              <a:rPr sz="1600" b="1" dirty="0">
                <a:solidFill>
                  <a:srgbClr val="EB8B00"/>
                </a:solidFill>
                <a:latin typeface="Times New Roman"/>
                <a:cs typeface="Times New Roman"/>
              </a:rPr>
              <a:t>option</a:t>
            </a:r>
            <a:r>
              <a:rPr sz="1600" b="1" spc="-13" dirty="0">
                <a:solidFill>
                  <a:srgbClr val="EB8B00"/>
                </a:solidFill>
                <a:latin typeface="Times New Roman"/>
                <a:cs typeface="Times New Roman"/>
              </a:rPr>
              <a:t> </a:t>
            </a:r>
            <a:r>
              <a:rPr sz="1600" b="1" dirty="0">
                <a:solidFill>
                  <a:srgbClr val="EB8B00"/>
                </a:solidFill>
                <a:latin typeface="Times New Roman"/>
                <a:cs typeface="Times New Roman"/>
              </a:rPr>
              <a:t>of</a:t>
            </a:r>
            <a:r>
              <a:rPr sz="1600" b="1" spc="-13" dirty="0">
                <a:solidFill>
                  <a:srgbClr val="EB8B00"/>
                </a:solidFill>
                <a:latin typeface="Times New Roman"/>
                <a:cs typeface="Times New Roman"/>
              </a:rPr>
              <a:t> </a:t>
            </a:r>
            <a:r>
              <a:rPr sz="1600" b="1" dirty="0">
                <a:solidFill>
                  <a:srgbClr val="EB8B00"/>
                </a:solidFill>
                <a:latin typeface="Times New Roman"/>
                <a:cs typeface="Times New Roman"/>
              </a:rPr>
              <a:t>applying</a:t>
            </a:r>
            <a:r>
              <a:rPr sz="1600" b="1" spc="-13" dirty="0">
                <a:solidFill>
                  <a:srgbClr val="EB8B00"/>
                </a:solidFill>
                <a:latin typeface="Times New Roman"/>
                <a:cs typeface="Times New Roman"/>
              </a:rPr>
              <a:t> </a:t>
            </a:r>
            <a:r>
              <a:rPr sz="1600" b="1" dirty="0">
                <a:solidFill>
                  <a:srgbClr val="EB8B00"/>
                </a:solidFill>
                <a:latin typeface="Times New Roman"/>
                <a:cs typeface="Times New Roman"/>
              </a:rPr>
              <a:t>to</a:t>
            </a:r>
            <a:r>
              <a:rPr sz="1600" b="1" spc="-13" dirty="0">
                <a:solidFill>
                  <a:srgbClr val="EB8B00"/>
                </a:solidFill>
                <a:latin typeface="Times New Roman"/>
                <a:cs typeface="Times New Roman"/>
              </a:rPr>
              <a:t> </a:t>
            </a:r>
            <a:r>
              <a:rPr sz="1600" b="1" dirty="0">
                <a:solidFill>
                  <a:srgbClr val="EB8B00"/>
                </a:solidFill>
                <a:latin typeface="Times New Roman"/>
                <a:cs typeface="Times New Roman"/>
              </a:rPr>
              <a:t>the</a:t>
            </a:r>
            <a:r>
              <a:rPr sz="1600" b="1" spc="-13" dirty="0">
                <a:solidFill>
                  <a:srgbClr val="EB8B00"/>
                </a:solidFill>
                <a:latin typeface="Times New Roman"/>
                <a:cs typeface="Times New Roman"/>
              </a:rPr>
              <a:t> </a:t>
            </a:r>
            <a:r>
              <a:rPr sz="1600" b="1" spc="-154" dirty="0">
                <a:solidFill>
                  <a:srgbClr val="EB8B00"/>
                </a:solidFill>
                <a:latin typeface="Times New Roman"/>
                <a:cs typeface="Times New Roman"/>
              </a:rPr>
              <a:t>IFSCA</a:t>
            </a:r>
            <a:r>
              <a:rPr sz="1600" b="1" spc="71" dirty="0">
                <a:solidFill>
                  <a:srgbClr val="EB8B00"/>
                </a:solidFill>
                <a:latin typeface="Times New Roman"/>
                <a:cs typeface="Times New Roman"/>
              </a:rPr>
              <a:t> </a:t>
            </a:r>
            <a:r>
              <a:rPr sz="1600" b="1" spc="-32" dirty="0">
                <a:solidFill>
                  <a:srgbClr val="EB8B00"/>
                </a:solidFill>
                <a:latin typeface="Times New Roman"/>
                <a:cs typeface="Times New Roman"/>
              </a:rPr>
              <a:t>for</a:t>
            </a:r>
            <a:r>
              <a:rPr sz="1600" b="1" spc="-13" dirty="0">
                <a:solidFill>
                  <a:srgbClr val="EB8B00"/>
                </a:solidFill>
                <a:latin typeface="Times New Roman"/>
                <a:cs typeface="Times New Roman"/>
              </a:rPr>
              <a:t> </a:t>
            </a:r>
            <a:r>
              <a:rPr sz="1600" b="1" dirty="0" err="1">
                <a:solidFill>
                  <a:srgbClr val="EB8B00"/>
                </a:solidFill>
                <a:latin typeface="Times New Roman"/>
                <a:cs typeface="Times New Roman"/>
              </a:rPr>
              <a:t>authorisation</a:t>
            </a:r>
            <a:r>
              <a:rPr sz="1600" b="1" spc="-13" dirty="0">
                <a:solidFill>
                  <a:srgbClr val="EB8B00"/>
                </a:solidFill>
                <a:latin typeface="Times New Roman"/>
                <a:cs typeface="Times New Roman"/>
              </a:rPr>
              <a:t> </a:t>
            </a:r>
            <a:r>
              <a:rPr sz="1600" b="1" dirty="0">
                <a:solidFill>
                  <a:srgbClr val="EB8B00"/>
                </a:solidFill>
                <a:latin typeface="Times New Roman"/>
                <a:cs typeface="Times New Roman"/>
              </a:rPr>
              <a:t>to</a:t>
            </a:r>
            <a:r>
              <a:rPr sz="1600" b="1" spc="-13" dirty="0">
                <a:solidFill>
                  <a:srgbClr val="EB8B00"/>
                </a:solidFill>
                <a:latin typeface="Times New Roman"/>
                <a:cs typeface="Times New Roman"/>
              </a:rPr>
              <a:t> operate</a:t>
            </a:r>
            <a:r>
              <a:rPr sz="1600" b="1" spc="-19" dirty="0">
                <a:solidFill>
                  <a:srgbClr val="EB8B00"/>
                </a:solidFill>
                <a:latin typeface="Times New Roman"/>
                <a:cs typeface="Times New Roman"/>
              </a:rPr>
              <a:t> </a:t>
            </a:r>
            <a:r>
              <a:rPr sz="1600" b="1" spc="-13" dirty="0">
                <a:solidFill>
                  <a:srgbClr val="EB8B00"/>
                </a:solidFill>
                <a:latin typeface="Times New Roman"/>
                <a:cs typeface="Times New Roman"/>
              </a:rPr>
              <a:t>within </a:t>
            </a:r>
            <a:r>
              <a:rPr sz="1600" b="1" dirty="0">
                <a:solidFill>
                  <a:srgbClr val="EB8B00"/>
                </a:solidFill>
                <a:latin typeface="Times New Roman"/>
                <a:cs typeface="Times New Roman"/>
              </a:rPr>
              <a:t>the</a:t>
            </a:r>
            <a:r>
              <a:rPr sz="1600" b="1" spc="-38" dirty="0">
                <a:solidFill>
                  <a:srgbClr val="EB8B00"/>
                </a:solidFill>
                <a:latin typeface="Times New Roman"/>
                <a:cs typeface="Times New Roman"/>
              </a:rPr>
              <a:t> </a:t>
            </a:r>
            <a:r>
              <a:rPr sz="1600" b="1" spc="-13" dirty="0">
                <a:solidFill>
                  <a:srgbClr val="EB8B00"/>
                </a:solidFill>
                <a:latin typeface="Times New Roman"/>
                <a:cs typeface="Times New Roman"/>
              </a:rPr>
              <a:t>regulatory</a:t>
            </a:r>
            <a:r>
              <a:rPr sz="1600" b="1" spc="-32" dirty="0">
                <a:solidFill>
                  <a:srgbClr val="EB8B00"/>
                </a:solidFill>
                <a:latin typeface="Times New Roman"/>
                <a:cs typeface="Times New Roman"/>
              </a:rPr>
              <a:t> </a:t>
            </a:r>
            <a:r>
              <a:rPr sz="1600" b="1" spc="-13" dirty="0">
                <a:solidFill>
                  <a:srgbClr val="EB8B00"/>
                </a:solidFill>
                <a:latin typeface="Times New Roman"/>
                <a:cs typeface="Times New Roman"/>
              </a:rPr>
              <a:t>sandbox.</a:t>
            </a:r>
            <a:endParaRPr sz="1600" dirty="0">
              <a:latin typeface="Times New Roman"/>
              <a:cs typeface="Times New Roman"/>
            </a:endParaRPr>
          </a:p>
        </p:txBody>
      </p:sp>
      <p:sp>
        <p:nvSpPr>
          <p:cNvPr id="11" name="object 11"/>
          <p:cNvSpPr txBox="1"/>
          <p:nvPr/>
        </p:nvSpPr>
        <p:spPr>
          <a:xfrm>
            <a:off x="749713" y="3707815"/>
            <a:ext cx="5202975" cy="336144"/>
          </a:xfrm>
          <a:prstGeom prst="rect">
            <a:avLst/>
          </a:prstGeom>
        </p:spPr>
        <p:txBody>
          <a:bodyPr vert="horz" wrap="square" lIns="0" tIns="19584" rIns="0" bIns="0" rtlCol="0">
            <a:spAutoFit/>
          </a:bodyPr>
          <a:lstStyle/>
          <a:p>
            <a:pPr marL="16321">
              <a:spcBef>
                <a:spcPts val="154"/>
              </a:spcBef>
            </a:pPr>
            <a:r>
              <a:rPr lang="en-IN" sz="3084" b="1" spc="-47" baseline="3472" dirty="0">
                <a:latin typeface="Times New Roman"/>
                <a:cs typeface="Times New Roman"/>
              </a:rPr>
              <a:t>03. </a:t>
            </a:r>
            <a:r>
              <a:rPr sz="3084" b="1" spc="-47" baseline="3472" dirty="0">
                <a:latin typeface="Times New Roman"/>
                <a:cs typeface="Times New Roman"/>
              </a:rPr>
              <a:t>Inter</a:t>
            </a:r>
            <a:r>
              <a:rPr sz="3084" b="1" spc="-114" baseline="3472" dirty="0">
                <a:latin typeface="Times New Roman"/>
                <a:cs typeface="Times New Roman"/>
              </a:rPr>
              <a:t> </a:t>
            </a:r>
            <a:r>
              <a:rPr sz="3084" b="1" spc="-67" baseline="3472" dirty="0">
                <a:latin typeface="Times New Roman"/>
                <a:cs typeface="Times New Roman"/>
              </a:rPr>
              <a:t>Operable</a:t>
            </a:r>
            <a:r>
              <a:rPr sz="3084" b="1" spc="-114" baseline="3472" dirty="0">
                <a:latin typeface="Times New Roman"/>
                <a:cs typeface="Times New Roman"/>
              </a:rPr>
              <a:t> </a:t>
            </a:r>
            <a:r>
              <a:rPr sz="3084" b="1" spc="-56" baseline="3472" dirty="0">
                <a:latin typeface="Times New Roman"/>
                <a:cs typeface="Times New Roman"/>
              </a:rPr>
              <a:t>Regulatory</a:t>
            </a:r>
            <a:r>
              <a:rPr sz="3084" b="1" spc="-114" baseline="3472" dirty="0">
                <a:latin typeface="Times New Roman"/>
                <a:cs typeface="Times New Roman"/>
              </a:rPr>
              <a:t> </a:t>
            </a:r>
            <a:r>
              <a:rPr sz="3084" b="1" spc="-47" baseline="3472" dirty="0">
                <a:latin typeface="Times New Roman"/>
                <a:cs typeface="Times New Roman"/>
              </a:rPr>
              <a:t>Sandbox</a:t>
            </a:r>
            <a:r>
              <a:rPr sz="3084" b="1" spc="-114" baseline="3472" dirty="0">
                <a:latin typeface="Times New Roman"/>
                <a:cs typeface="Times New Roman"/>
              </a:rPr>
              <a:t> </a:t>
            </a:r>
            <a:r>
              <a:rPr sz="3084" b="1" spc="-38" baseline="3472" dirty="0">
                <a:latin typeface="Times New Roman"/>
                <a:cs typeface="Times New Roman"/>
              </a:rPr>
              <a:t>(IORS)</a:t>
            </a:r>
            <a:endParaRPr sz="3084" baseline="3472" dirty="0">
              <a:latin typeface="Times New Roman"/>
              <a:cs typeface="Times New Roman"/>
            </a:endParaRPr>
          </a:p>
        </p:txBody>
      </p:sp>
      <p:sp>
        <p:nvSpPr>
          <p:cNvPr id="2" name="Date Placeholder 1">
            <a:extLst>
              <a:ext uri="{FF2B5EF4-FFF2-40B4-BE49-F238E27FC236}">
                <a16:creationId xmlns:a16="http://schemas.microsoft.com/office/drawing/2014/main" id="{D9C0F579-43E2-6C83-352F-38709431065B}"/>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B0E963A5-7FC0-8C27-1AB3-1575E22F7FFE}"/>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22F0183B-F595-85C6-7B9D-9A35EB5A3568}"/>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82</a:t>
            </a:fld>
            <a:endParaRPr lang="en-US" altLang="en-US" dirty="0">
              <a:solidFill>
                <a:srgbClr val="000000"/>
              </a:solidFill>
            </a:endParaRPr>
          </a:p>
        </p:txBody>
      </p:sp>
    </p:spTree>
    <p:extLst>
      <p:ext uri="{BB962C8B-B14F-4D97-AF65-F5344CB8AC3E}">
        <p14:creationId xmlns:p14="http://schemas.microsoft.com/office/powerpoint/2010/main" val="245379755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object 23"/>
          <p:cNvSpPr txBox="1"/>
          <p:nvPr/>
        </p:nvSpPr>
        <p:spPr>
          <a:xfrm>
            <a:off x="752892" y="576958"/>
            <a:ext cx="3360391" cy="397864"/>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Opportunities</a:t>
            </a:r>
            <a:r>
              <a:rPr sz="2441" b="1" spc="19" dirty="0">
                <a:solidFill>
                  <a:srgbClr val="113475"/>
                </a:solidFill>
                <a:latin typeface="Times New Roman"/>
                <a:cs typeface="Times New Roman"/>
              </a:rPr>
              <a:t> </a:t>
            </a:r>
            <a:r>
              <a:rPr sz="2441" b="1" dirty="0">
                <a:solidFill>
                  <a:srgbClr val="113475"/>
                </a:solidFill>
                <a:latin typeface="Times New Roman"/>
                <a:cs typeface="Times New Roman"/>
              </a:rPr>
              <a:t>in</a:t>
            </a:r>
            <a:r>
              <a:rPr sz="2441" b="1" spc="19" dirty="0">
                <a:solidFill>
                  <a:srgbClr val="113475"/>
                </a:solidFill>
                <a:latin typeface="Times New Roman"/>
                <a:cs typeface="Times New Roman"/>
              </a:rPr>
              <a:t> </a:t>
            </a:r>
            <a:r>
              <a:rPr sz="2441" b="1" spc="-13" dirty="0">
                <a:solidFill>
                  <a:srgbClr val="113475"/>
                </a:solidFill>
                <a:latin typeface="Times New Roman"/>
                <a:cs typeface="Times New Roman"/>
              </a:rPr>
              <a:t>Fintech</a:t>
            </a:r>
            <a:endParaRPr sz="2441" dirty="0">
              <a:latin typeface="Times New Roman"/>
              <a:cs typeface="Times New Roman"/>
            </a:endParaRPr>
          </a:p>
        </p:txBody>
      </p:sp>
      <p:grpSp>
        <p:nvGrpSpPr>
          <p:cNvPr id="65" name="Group 64">
            <a:extLst>
              <a:ext uri="{FF2B5EF4-FFF2-40B4-BE49-F238E27FC236}">
                <a16:creationId xmlns:a16="http://schemas.microsoft.com/office/drawing/2014/main" id="{7275D572-5F73-6DE5-D1CC-9DCFE01EF48D}"/>
              </a:ext>
            </a:extLst>
          </p:cNvPr>
          <p:cNvGrpSpPr/>
          <p:nvPr/>
        </p:nvGrpSpPr>
        <p:grpSpPr>
          <a:xfrm>
            <a:off x="707500" y="1188644"/>
            <a:ext cx="10591872" cy="5128234"/>
            <a:chOff x="707500" y="1431240"/>
            <a:chExt cx="12178212" cy="3873956"/>
          </a:xfrm>
        </p:grpSpPr>
        <p:sp>
          <p:nvSpPr>
            <p:cNvPr id="25" name="object 25"/>
            <p:cNvSpPr txBox="1"/>
            <p:nvPr/>
          </p:nvSpPr>
          <p:spPr>
            <a:xfrm>
              <a:off x="1019946" y="1586999"/>
              <a:ext cx="1706298" cy="191717"/>
            </a:xfrm>
            <a:prstGeom prst="rect">
              <a:avLst/>
            </a:prstGeom>
          </p:spPr>
          <p:txBody>
            <a:bodyPr vert="horz" wrap="square" lIns="0" tIns="16321" rIns="0" bIns="0" rtlCol="0">
              <a:spAutoFit/>
            </a:bodyPr>
            <a:lstStyle/>
            <a:p>
              <a:pPr marL="16321">
                <a:spcBef>
                  <a:spcPts val="129"/>
                </a:spcBef>
              </a:pPr>
              <a:r>
                <a:rPr sz="1542" b="1" spc="-25" dirty="0">
                  <a:solidFill>
                    <a:srgbClr val="002060"/>
                  </a:solidFill>
                  <a:latin typeface="Times New Roman"/>
                  <a:cs typeface="Times New Roman"/>
                </a:rPr>
                <a:t>Banking </a:t>
              </a:r>
              <a:r>
                <a:rPr sz="1542" b="1" spc="-13" dirty="0">
                  <a:solidFill>
                    <a:srgbClr val="002060"/>
                  </a:solidFill>
                  <a:latin typeface="Times New Roman"/>
                  <a:cs typeface="Times New Roman"/>
                </a:rPr>
                <a:t>Sector</a:t>
              </a:r>
              <a:endParaRPr sz="1542" dirty="0">
                <a:solidFill>
                  <a:srgbClr val="002060"/>
                </a:solidFill>
                <a:latin typeface="Times New Roman"/>
                <a:cs typeface="Times New Roman"/>
              </a:endParaRPr>
            </a:p>
          </p:txBody>
        </p:sp>
        <p:sp>
          <p:nvSpPr>
            <p:cNvPr id="26" name="object 26"/>
            <p:cNvSpPr txBox="1"/>
            <p:nvPr/>
          </p:nvSpPr>
          <p:spPr>
            <a:xfrm>
              <a:off x="3602721" y="1431240"/>
              <a:ext cx="2095194" cy="370983"/>
            </a:xfrm>
            <a:prstGeom prst="rect">
              <a:avLst/>
            </a:prstGeom>
          </p:spPr>
          <p:txBody>
            <a:bodyPr vert="horz" wrap="square" lIns="0" tIns="16321" rIns="0" bIns="0" rtlCol="0">
              <a:spAutoFit/>
            </a:bodyPr>
            <a:lstStyle/>
            <a:p>
              <a:pPr marL="16321">
                <a:spcBef>
                  <a:spcPts val="129"/>
                </a:spcBef>
              </a:pPr>
              <a:r>
                <a:rPr sz="1542" b="1" spc="-32" dirty="0">
                  <a:solidFill>
                    <a:srgbClr val="002060"/>
                  </a:solidFill>
                  <a:latin typeface="Times New Roman"/>
                  <a:cs typeface="Times New Roman"/>
                </a:rPr>
                <a:t>Capital</a:t>
              </a:r>
              <a:r>
                <a:rPr sz="1542" b="1" spc="-25" dirty="0">
                  <a:solidFill>
                    <a:srgbClr val="002060"/>
                  </a:solidFill>
                  <a:latin typeface="Times New Roman"/>
                  <a:cs typeface="Times New Roman"/>
                </a:rPr>
                <a:t> </a:t>
              </a:r>
              <a:r>
                <a:rPr sz="1542" b="1" spc="-32" dirty="0">
                  <a:solidFill>
                    <a:srgbClr val="002060"/>
                  </a:solidFill>
                  <a:latin typeface="Times New Roman"/>
                  <a:cs typeface="Times New Roman"/>
                </a:rPr>
                <a:t>Markets</a:t>
              </a:r>
              <a:r>
                <a:rPr sz="1542" b="1" spc="-19" dirty="0">
                  <a:solidFill>
                    <a:srgbClr val="002060"/>
                  </a:solidFill>
                  <a:latin typeface="Times New Roman"/>
                  <a:cs typeface="Times New Roman"/>
                </a:rPr>
                <a:t> </a:t>
              </a:r>
              <a:r>
                <a:rPr sz="1542" b="1" spc="-32" dirty="0">
                  <a:solidFill>
                    <a:srgbClr val="002060"/>
                  </a:solidFill>
                  <a:latin typeface="Times New Roman"/>
                  <a:cs typeface="Times New Roman"/>
                </a:rPr>
                <a:t>and</a:t>
              </a:r>
              <a:r>
                <a:rPr lang="en-IN" sz="1542" b="1" spc="-32" dirty="0">
                  <a:solidFill>
                    <a:srgbClr val="002060"/>
                  </a:solidFill>
                  <a:latin typeface="Times New Roman"/>
                  <a:cs typeface="Times New Roman"/>
                </a:rPr>
                <a:t> Fund</a:t>
              </a:r>
              <a:r>
                <a:rPr lang="en-IN" sz="1542" b="1" spc="-71" dirty="0">
                  <a:solidFill>
                    <a:srgbClr val="002060"/>
                  </a:solidFill>
                  <a:latin typeface="Times New Roman"/>
                  <a:cs typeface="Times New Roman"/>
                </a:rPr>
                <a:t> </a:t>
              </a:r>
              <a:r>
                <a:rPr lang="en-IN" sz="1542" b="1" spc="-13" dirty="0">
                  <a:solidFill>
                    <a:srgbClr val="002060"/>
                  </a:solidFill>
                  <a:latin typeface="Times New Roman"/>
                  <a:cs typeface="Times New Roman"/>
                </a:rPr>
                <a:t>Management</a:t>
              </a:r>
              <a:endParaRPr lang="en-IN" sz="1542" dirty="0">
                <a:solidFill>
                  <a:srgbClr val="002060"/>
                </a:solidFill>
                <a:latin typeface="Times New Roman"/>
                <a:cs typeface="Times New Roman"/>
              </a:endParaRPr>
            </a:p>
          </p:txBody>
        </p:sp>
        <p:sp>
          <p:nvSpPr>
            <p:cNvPr id="28" name="object 28"/>
            <p:cNvSpPr txBox="1"/>
            <p:nvPr/>
          </p:nvSpPr>
          <p:spPr>
            <a:xfrm>
              <a:off x="6908291" y="1603403"/>
              <a:ext cx="1719365" cy="191717"/>
            </a:xfrm>
            <a:prstGeom prst="rect">
              <a:avLst/>
            </a:prstGeom>
          </p:spPr>
          <p:txBody>
            <a:bodyPr vert="horz" wrap="square" lIns="0" tIns="16321" rIns="0" bIns="0" rtlCol="0">
              <a:spAutoFit/>
            </a:bodyPr>
            <a:lstStyle/>
            <a:p>
              <a:pPr marL="16321">
                <a:spcBef>
                  <a:spcPts val="129"/>
                </a:spcBef>
              </a:pPr>
              <a:r>
                <a:rPr sz="1542" b="1" spc="-13" dirty="0">
                  <a:solidFill>
                    <a:srgbClr val="002060"/>
                  </a:solidFill>
                  <a:latin typeface="Times New Roman"/>
                  <a:cs typeface="Times New Roman"/>
                </a:rPr>
                <a:t>Insurance</a:t>
              </a:r>
              <a:r>
                <a:rPr sz="1542" b="1" spc="-45" dirty="0">
                  <a:solidFill>
                    <a:srgbClr val="002060"/>
                  </a:solidFill>
                  <a:latin typeface="Times New Roman"/>
                  <a:cs typeface="Times New Roman"/>
                </a:rPr>
                <a:t> </a:t>
              </a:r>
              <a:r>
                <a:rPr sz="1542" b="1" spc="-13" dirty="0">
                  <a:solidFill>
                    <a:srgbClr val="002060"/>
                  </a:solidFill>
                  <a:latin typeface="Times New Roman"/>
                  <a:cs typeface="Times New Roman"/>
                </a:rPr>
                <a:t>sector</a:t>
              </a:r>
              <a:endParaRPr sz="1542" dirty="0">
                <a:solidFill>
                  <a:srgbClr val="002060"/>
                </a:solidFill>
                <a:latin typeface="Times New Roman"/>
                <a:cs typeface="Times New Roman"/>
              </a:endParaRPr>
            </a:p>
          </p:txBody>
        </p:sp>
        <p:sp>
          <p:nvSpPr>
            <p:cNvPr id="29" name="object 29"/>
            <p:cNvSpPr txBox="1"/>
            <p:nvPr/>
          </p:nvSpPr>
          <p:spPr>
            <a:xfrm>
              <a:off x="10769261" y="1603403"/>
              <a:ext cx="1339912" cy="253789"/>
            </a:xfrm>
            <a:prstGeom prst="rect">
              <a:avLst/>
            </a:prstGeom>
          </p:spPr>
          <p:txBody>
            <a:bodyPr vert="horz" wrap="square" lIns="0" tIns="16321" rIns="0" bIns="0" rtlCol="0">
              <a:spAutoFit/>
            </a:bodyPr>
            <a:lstStyle/>
            <a:p>
              <a:pPr marL="16321">
                <a:spcBef>
                  <a:spcPts val="129"/>
                </a:spcBef>
              </a:pPr>
              <a:r>
                <a:rPr sz="1542" b="1" spc="-32" dirty="0">
                  <a:solidFill>
                    <a:srgbClr val="002060"/>
                  </a:solidFill>
                  <a:latin typeface="Times New Roman"/>
                  <a:cs typeface="Times New Roman"/>
                </a:rPr>
                <a:t>Allied</a:t>
              </a:r>
              <a:r>
                <a:rPr sz="1542" b="1" spc="-58" dirty="0">
                  <a:solidFill>
                    <a:srgbClr val="002060"/>
                  </a:solidFill>
                  <a:latin typeface="Times New Roman"/>
                  <a:cs typeface="Times New Roman"/>
                </a:rPr>
                <a:t> </a:t>
              </a:r>
              <a:r>
                <a:rPr sz="1542" b="1" spc="-13" dirty="0">
                  <a:solidFill>
                    <a:srgbClr val="002060"/>
                  </a:solidFill>
                  <a:latin typeface="Times New Roman"/>
                  <a:cs typeface="Times New Roman"/>
                </a:rPr>
                <a:t>Activities</a:t>
              </a:r>
              <a:endParaRPr sz="1542" dirty="0">
                <a:solidFill>
                  <a:srgbClr val="002060"/>
                </a:solidFill>
                <a:latin typeface="Times New Roman"/>
                <a:cs typeface="Times New Roman"/>
              </a:endParaRPr>
            </a:p>
          </p:txBody>
        </p:sp>
        <p:sp>
          <p:nvSpPr>
            <p:cNvPr id="36" name="object 36"/>
            <p:cNvSpPr txBox="1"/>
            <p:nvPr/>
          </p:nvSpPr>
          <p:spPr>
            <a:xfrm>
              <a:off x="707500" y="2076283"/>
              <a:ext cx="2172666" cy="1910229"/>
            </a:xfrm>
            <a:prstGeom prst="rect">
              <a:avLst/>
            </a:prstGeom>
          </p:spPr>
          <p:txBody>
            <a:bodyPr vert="horz" wrap="square" lIns="0" tIns="16321" rIns="0" bIns="0" rtlCol="0">
              <a:spAutoFit/>
            </a:bodyPr>
            <a:lstStyle/>
            <a:p>
              <a:pPr marL="302071" marR="81608" indent="-285750" algn="just">
                <a:lnSpc>
                  <a:spcPct val="106300"/>
                </a:lnSpc>
                <a:spcBef>
                  <a:spcPts val="129"/>
                </a:spcBef>
                <a:buFont typeface="Arial" panose="020B0604020202020204" pitchFamily="34" charset="0"/>
                <a:buChar char="•"/>
              </a:pPr>
              <a:r>
                <a:rPr sz="1400" spc="-13" dirty="0">
                  <a:latin typeface="Times New Roman"/>
                  <a:cs typeface="Times New Roman"/>
                </a:rPr>
                <a:t>Remittance </a:t>
              </a:r>
              <a:r>
                <a:rPr sz="1400" dirty="0">
                  <a:latin typeface="Times New Roman"/>
                  <a:cs typeface="Times New Roman"/>
                </a:rPr>
                <a:t>and</a:t>
              </a:r>
              <a:r>
                <a:rPr sz="1400" spc="-6" dirty="0">
                  <a:latin typeface="Times New Roman"/>
                  <a:cs typeface="Times New Roman"/>
                </a:rPr>
                <a:t> </a:t>
              </a:r>
              <a:r>
                <a:rPr sz="1400" spc="-13" dirty="0">
                  <a:latin typeface="Times New Roman"/>
                  <a:cs typeface="Times New Roman"/>
                </a:rPr>
                <a:t>payments </a:t>
              </a:r>
              <a:r>
                <a:rPr sz="1400" spc="-25" dirty="0">
                  <a:latin typeface="Times New Roman"/>
                  <a:cs typeface="Times New Roman"/>
                </a:rPr>
                <a:t>Digital</a:t>
              </a:r>
              <a:r>
                <a:rPr sz="1400" spc="-6" dirty="0">
                  <a:latin typeface="Times New Roman"/>
                  <a:cs typeface="Times New Roman"/>
                </a:rPr>
                <a:t> </a:t>
              </a:r>
              <a:r>
                <a:rPr sz="1400" spc="-13" dirty="0">
                  <a:latin typeface="Times New Roman"/>
                  <a:cs typeface="Times New Roman"/>
                </a:rPr>
                <a:t>lending</a:t>
              </a:r>
              <a:endParaRPr sz="1400" dirty="0">
                <a:latin typeface="Times New Roman"/>
                <a:cs typeface="Times New Roman"/>
              </a:endParaRPr>
            </a:p>
            <a:p>
              <a:pPr marL="302071" marR="589208" indent="-285750" algn="just">
                <a:lnSpc>
                  <a:spcPct val="106300"/>
                </a:lnSpc>
                <a:buFont typeface="Arial" panose="020B0604020202020204" pitchFamily="34" charset="0"/>
                <a:buChar char="•"/>
              </a:pPr>
              <a:r>
                <a:rPr sz="1400" spc="-71" dirty="0">
                  <a:latin typeface="Times New Roman"/>
                  <a:cs typeface="Times New Roman"/>
                </a:rPr>
                <a:t>Buy</a:t>
              </a:r>
              <a:r>
                <a:rPr sz="1400" spc="-52" dirty="0">
                  <a:latin typeface="Times New Roman"/>
                  <a:cs typeface="Times New Roman"/>
                </a:rPr>
                <a:t> </a:t>
              </a:r>
              <a:r>
                <a:rPr sz="1400" spc="-45" dirty="0">
                  <a:latin typeface="Times New Roman"/>
                  <a:cs typeface="Times New Roman"/>
                </a:rPr>
                <a:t>Now</a:t>
              </a:r>
              <a:r>
                <a:rPr sz="1400" spc="-52" dirty="0">
                  <a:latin typeface="Times New Roman"/>
                  <a:cs typeface="Times New Roman"/>
                </a:rPr>
                <a:t> Pay</a:t>
              </a:r>
              <a:r>
                <a:rPr sz="1400" spc="-45" dirty="0">
                  <a:latin typeface="Times New Roman"/>
                  <a:cs typeface="Times New Roman"/>
                </a:rPr>
                <a:t> </a:t>
              </a:r>
              <a:r>
                <a:rPr sz="1400" spc="-13" dirty="0">
                  <a:latin typeface="Times New Roman"/>
                  <a:cs typeface="Times New Roman"/>
                </a:rPr>
                <a:t>Later </a:t>
              </a:r>
              <a:endParaRPr lang="en-IN" sz="1400" spc="-13" dirty="0">
                <a:latin typeface="Times New Roman"/>
                <a:cs typeface="Times New Roman"/>
              </a:endParaRPr>
            </a:p>
            <a:p>
              <a:pPr marL="302071" marR="589208" indent="-285750" algn="just">
                <a:lnSpc>
                  <a:spcPct val="106300"/>
                </a:lnSpc>
                <a:buFont typeface="Arial" panose="020B0604020202020204" pitchFamily="34" charset="0"/>
                <a:buChar char="•"/>
              </a:pPr>
              <a:r>
                <a:rPr sz="1400" spc="-13" dirty="0">
                  <a:latin typeface="Times New Roman"/>
                  <a:cs typeface="Times New Roman"/>
                </a:rPr>
                <a:t>Crowd</a:t>
              </a:r>
              <a:r>
                <a:rPr sz="1400" spc="-83" dirty="0">
                  <a:latin typeface="Times New Roman"/>
                  <a:cs typeface="Times New Roman"/>
                </a:rPr>
                <a:t> </a:t>
              </a:r>
              <a:r>
                <a:rPr sz="1400" spc="-13" dirty="0">
                  <a:latin typeface="Times New Roman"/>
                  <a:cs typeface="Times New Roman"/>
                </a:rPr>
                <a:t>lending</a:t>
              </a:r>
              <a:endParaRPr sz="1400" dirty="0">
                <a:latin typeface="Times New Roman"/>
                <a:cs typeface="Times New Roman"/>
              </a:endParaRPr>
            </a:p>
            <a:p>
              <a:pPr marL="302071" marR="6528" indent="-285750" algn="just">
                <a:lnSpc>
                  <a:spcPct val="106300"/>
                </a:lnSpc>
                <a:buFont typeface="Arial" panose="020B0604020202020204" pitchFamily="34" charset="0"/>
                <a:buChar char="•"/>
              </a:pPr>
              <a:r>
                <a:rPr sz="1400" spc="-25" dirty="0">
                  <a:latin typeface="Times New Roman"/>
                  <a:cs typeface="Times New Roman"/>
                </a:rPr>
                <a:t>Digital</a:t>
              </a:r>
              <a:r>
                <a:rPr sz="1400" spc="-32" dirty="0">
                  <a:latin typeface="Times New Roman"/>
                  <a:cs typeface="Times New Roman"/>
                </a:rPr>
                <a:t> </a:t>
              </a:r>
              <a:r>
                <a:rPr sz="1400" dirty="0">
                  <a:latin typeface="Times New Roman"/>
                  <a:cs typeface="Times New Roman"/>
                </a:rPr>
                <a:t>bank</a:t>
              </a:r>
              <a:r>
                <a:rPr sz="1400" spc="-32" dirty="0">
                  <a:latin typeface="Times New Roman"/>
                  <a:cs typeface="Times New Roman"/>
                </a:rPr>
                <a:t> </a:t>
              </a:r>
              <a:r>
                <a:rPr sz="1400" spc="-38" dirty="0">
                  <a:latin typeface="Times New Roman"/>
                  <a:cs typeface="Times New Roman"/>
                </a:rPr>
                <a:t>(Neo</a:t>
              </a:r>
              <a:r>
                <a:rPr sz="1400" spc="-32" dirty="0">
                  <a:latin typeface="Times New Roman"/>
                  <a:cs typeface="Times New Roman"/>
                </a:rPr>
                <a:t> Banking </a:t>
              </a:r>
              <a:r>
                <a:rPr sz="1400" spc="32" dirty="0">
                  <a:latin typeface="Times New Roman"/>
                  <a:cs typeface="Times New Roman"/>
                </a:rPr>
                <a:t>/ </a:t>
              </a:r>
              <a:r>
                <a:rPr sz="1400" spc="-13" dirty="0">
                  <a:latin typeface="Times New Roman"/>
                  <a:cs typeface="Times New Roman"/>
                </a:rPr>
                <a:t>Challenger</a:t>
              </a:r>
              <a:r>
                <a:rPr sz="1400" spc="-71" dirty="0">
                  <a:latin typeface="Times New Roman"/>
                  <a:cs typeface="Times New Roman"/>
                </a:rPr>
                <a:t> </a:t>
              </a:r>
              <a:r>
                <a:rPr sz="1400" spc="-13" dirty="0">
                  <a:latin typeface="Times New Roman"/>
                  <a:cs typeface="Times New Roman"/>
                </a:rPr>
                <a:t>Bank)</a:t>
              </a:r>
              <a:endParaRPr sz="1400" dirty="0">
                <a:latin typeface="Times New Roman"/>
                <a:cs typeface="Times New Roman"/>
              </a:endParaRPr>
            </a:p>
            <a:p>
              <a:pPr marL="332266" indent="-285750" algn="just">
                <a:spcBef>
                  <a:spcPts val="90"/>
                </a:spcBef>
                <a:buFont typeface="Arial" panose="020B0604020202020204" pitchFamily="34" charset="0"/>
                <a:buChar char="•"/>
              </a:pPr>
              <a:r>
                <a:rPr sz="1400" spc="-13" dirty="0">
                  <a:latin typeface="Times New Roman"/>
                  <a:cs typeface="Times New Roman"/>
                </a:rPr>
                <a:t>Open</a:t>
              </a:r>
              <a:r>
                <a:rPr sz="1400" spc="-77" dirty="0">
                  <a:latin typeface="Times New Roman"/>
                  <a:cs typeface="Times New Roman"/>
                </a:rPr>
                <a:t> </a:t>
              </a:r>
              <a:r>
                <a:rPr sz="1400" spc="-13" dirty="0">
                  <a:latin typeface="Times New Roman"/>
                  <a:cs typeface="Times New Roman"/>
                </a:rPr>
                <a:t>Banking</a:t>
              </a:r>
              <a:endParaRPr sz="1400" dirty="0">
                <a:latin typeface="Times New Roman"/>
                <a:cs typeface="Times New Roman"/>
              </a:endParaRPr>
            </a:p>
          </p:txBody>
        </p:sp>
        <p:sp>
          <p:nvSpPr>
            <p:cNvPr id="43" name="object 43"/>
            <p:cNvSpPr txBox="1"/>
            <p:nvPr/>
          </p:nvSpPr>
          <p:spPr>
            <a:xfrm>
              <a:off x="3167669" y="2019896"/>
              <a:ext cx="2669711" cy="1237966"/>
            </a:xfrm>
            <a:prstGeom prst="rect">
              <a:avLst/>
            </a:prstGeom>
          </p:spPr>
          <p:txBody>
            <a:bodyPr vert="horz" wrap="square" lIns="0" tIns="16321" rIns="0" bIns="0" rtlCol="0">
              <a:spAutoFit/>
            </a:bodyPr>
            <a:lstStyle/>
            <a:p>
              <a:pPr marL="302071" marR="813630" indent="-285750" algn="just" defTabSz="1884363">
                <a:lnSpc>
                  <a:spcPct val="106300"/>
                </a:lnSpc>
                <a:spcBef>
                  <a:spcPts val="129"/>
                </a:spcBef>
                <a:buFont typeface="Arial" panose="020B0604020202020204" pitchFamily="34" charset="0"/>
                <a:buChar char="•"/>
              </a:pPr>
              <a:r>
                <a:rPr lang="en-IN" sz="1400" spc="-25" dirty="0">
                  <a:latin typeface="Times New Roman"/>
                  <a:cs typeface="Times New Roman"/>
                </a:rPr>
                <a:t>Crowdfunding</a:t>
              </a:r>
            </a:p>
            <a:p>
              <a:pPr marL="302071" marR="813630" indent="-285750" algn="just" defTabSz="1884363">
                <a:lnSpc>
                  <a:spcPct val="106300"/>
                </a:lnSpc>
                <a:spcBef>
                  <a:spcPts val="129"/>
                </a:spcBef>
                <a:buFont typeface="Arial" panose="020B0604020202020204" pitchFamily="34" charset="0"/>
                <a:buChar char="•"/>
              </a:pPr>
              <a:r>
                <a:rPr lang="en-IN" sz="1400" spc="-25" dirty="0">
                  <a:latin typeface="Times New Roman"/>
                  <a:cs typeface="Times New Roman"/>
                </a:rPr>
                <a:t>Personal Finance</a:t>
              </a:r>
            </a:p>
            <a:p>
              <a:pPr marL="302071" marR="813630" indent="-285750" algn="just" defTabSz="1884363">
                <a:lnSpc>
                  <a:spcPct val="106300"/>
                </a:lnSpc>
                <a:spcBef>
                  <a:spcPts val="129"/>
                </a:spcBef>
                <a:buFont typeface="Arial" panose="020B0604020202020204" pitchFamily="34" charset="0"/>
                <a:buChar char="•"/>
              </a:pPr>
              <a:r>
                <a:rPr lang="en-IN" sz="1400" spc="-25" dirty="0">
                  <a:latin typeface="Times New Roman"/>
                  <a:cs typeface="Times New Roman"/>
                </a:rPr>
                <a:t>Wealth Tech</a:t>
              </a:r>
            </a:p>
            <a:p>
              <a:pPr marL="302071" marR="813630" indent="-285750" algn="just" defTabSz="1884363">
                <a:lnSpc>
                  <a:spcPct val="106300"/>
                </a:lnSpc>
                <a:spcBef>
                  <a:spcPts val="129"/>
                </a:spcBef>
                <a:buFont typeface="Arial" panose="020B0604020202020204" pitchFamily="34" charset="0"/>
                <a:buChar char="•"/>
              </a:pPr>
              <a:r>
                <a:rPr sz="1400" spc="-52" dirty="0">
                  <a:latin typeface="Times New Roman"/>
                  <a:cs typeface="Times New Roman"/>
                </a:rPr>
                <a:t>Robo</a:t>
              </a:r>
              <a:r>
                <a:rPr sz="1400" spc="-45" dirty="0">
                  <a:latin typeface="Times New Roman"/>
                  <a:cs typeface="Times New Roman"/>
                </a:rPr>
                <a:t> </a:t>
              </a:r>
              <a:r>
                <a:rPr sz="1400" spc="-13" dirty="0">
                  <a:latin typeface="Times New Roman"/>
                  <a:cs typeface="Times New Roman"/>
                </a:rPr>
                <a:t>Advisory</a:t>
              </a:r>
              <a:endParaRPr sz="1400" dirty="0">
                <a:latin typeface="Times New Roman"/>
                <a:cs typeface="Times New Roman"/>
              </a:endParaRPr>
            </a:p>
            <a:p>
              <a:pPr marL="302071" marR="6528" indent="-285750" algn="just">
                <a:lnSpc>
                  <a:spcPct val="106300"/>
                </a:lnSpc>
                <a:buFont typeface="Arial" panose="020B0604020202020204" pitchFamily="34" charset="0"/>
                <a:buChar char="•"/>
              </a:pPr>
              <a:r>
                <a:rPr sz="1400" spc="-13" dirty="0">
                  <a:latin typeface="Times New Roman"/>
                  <a:cs typeface="Times New Roman"/>
                </a:rPr>
                <a:t>Sustainable</a:t>
              </a:r>
              <a:r>
                <a:rPr sz="1400" spc="-19" dirty="0">
                  <a:latin typeface="Times New Roman"/>
                  <a:cs typeface="Times New Roman"/>
                </a:rPr>
                <a:t> </a:t>
              </a:r>
              <a:r>
                <a:rPr sz="1400" spc="-13" dirty="0">
                  <a:latin typeface="Times New Roman"/>
                  <a:cs typeface="Times New Roman"/>
                </a:rPr>
                <a:t>Finance</a:t>
              </a:r>
              <a:r>
                <a:rPr sz="1400" spc="-19" dirty="0">
                  <a:latin typeface="Times New Roman"/>
                  <a:cs typeface="Times New Roman"/>
                </a:rPr>
                <a:t> </a:t>
              </a:r>
              <a:r>
                <a:rPr sz="1400" spc="-13" dirty="0">
                  <a:latin typeface="Times New Roman"/>
                  <a:cs typeface="Times New Roman"/>
                </a:rPr>
                <a:t>Products</a:t>
              </a:r>
              <a:r>
                <a:rPr lang="en-IN" sz="1400" spc="-13" dirty="0">
                  <a:latin typeface="Times New Roman"/>
                  <a:cs typeface="Times New Roman"/>
                </a:rPr>
                <a:t>.</a:t>
              </a:r>
            </a:p>
            <a:p>
              <a:pPr marL="302071" marR="6528" indent="-285750" algn="just">
                <a:lnSpc>
                  <a:spcPct val="106300"/>
                </a:lnSpc>
                <a:buFont typeface="Arial" panose="020B0604020202020204" pitchFamily="34" charset="0"/>
                <a:buChar char="•"/>
              </a:pPr>
              <a:r>
                <a:rPr sz="1400" spc="-13" dirty="0">
                  <a:latin typeface="Times New Roman"/>
                  <a:cs typeface="Times New Roman"/>
                </a:rPr>
                <a:t>Alternate</a:t>
              </a:r>
              <a:r>
                <a:rPr sz="1400" spc="-6" dirty="0">
                  <a:latin typeface="Times New Roman"/>
                  <a:cs typeface="Times New Roman"/>
                </a:rPr>
                <a:t> </a:t>
              </a:r>
              <a:r>
                <a:rPr sz="1400" dirty="0">
                  <a:latin typeface="Times New Roman"/>
                  <a:cs typeface="Times New Roman"/>
                </a:rPr>
                <a:t>trading</a:t>
              </a:r>
              <a:r>
                <a:rPr sz="1400" spc="-6" dirty="0">
                  <a:latin typeface="Times New Roman"/>
                  <a:cs typeface="Times New Roman"/>
                </a:rPr>
                <a:t> </a:t>
              </a:r>
              <a:r>
                <a:rPr sz="1400" spc="-13" dirty="0">
                  <a:latin typeface="Times New Roman"/>
                  <a:cs typeface="Times New Roman"/>
                </a:rPr>
                <a:t>platforms</a:t>
              </a:r>
              <a:endParaRPr sz="1400" dirty="0">
                <a:latin typeface="Times New Roman"/>
                <a:cs typeface="Times New Roman"/>
              </a:endParaRPr>
            </a:p>
          </p:txBody>
        </p:sp>
        <p:sp>
          <p:nvSpPr>
            <p:cNvPr id="52" name="object 52"/>
            <p:cNvSpPr txBox="1"/>
            <p:nvPr/>
          </p:nvSpPr>
          <p:spPr>
            <a:xfrm>
              <a:off x="6124882" y="1988751"/>
              <a:ext cx="3113291" cy="2761263"/>
            </a:xfrm>
            <a:prstGeom prst="rect">
              <a:avLst/>
            </a:prstGeom>
          </p:spPr>
          <p:txBody>
            <a:bodyPr vert="horz" wrap="square" lIns="0" tIns="28561" rIns="0" bIns="0" rtlCol="0">
              <a:spAutoFit/>
            </a:bodyPr>
            <a:lstStyle/>
            <a:p>
              <a:pPr marL="302071" indent="-285750" algn="just">
                <a:spcBef>
                  <a:spcPts val="225"/>
                </a:spcBef>
                <a:buFont typeface="Arial" panose="020B0604020202020204" pitchFamily="34" charset="0"/>
                <a:buChar char="•"/>
              </a:pPr>
              <a:r>
                <a:rPr sz="1400" spc="-13" dirty="0">
                  <a:latin typeface="Times New Roman"/>
                  <a:cs typeface="Times New Roman"/>
                </a:rPr>
                <a:t>InsurTech</a:t>
              </a:r>
              <a:endParaRPr sz="1400" dirty="0">
                <a:latin typeface="Times New Roman"/>
                <a:cs typeface="Times New Roman"/>
              </a:endParaRPr>
            </a:p>
            <a:p>
              <a:pPr marL="302071" marR="6528" indent="-285750" algn="just">
                <a:lnSpc>
                  <a:spcPct val="106300"/>
                </a:lnSpc>
                <a:buFont typeface="Arial" panose="020B0604020202020204" pitchFamily="34" charset="0"/>
                <a:buChar char="•"/>
              </a:pPr>
              <a:r>
                <a:rPr sz="1400" spc="-13" dirty="0">
                  <a:latin typeface="Times New Roman"/>
                  <a:cs typeface="Times New Roman"/>
                </a:rPr>
                <a:t>Innovative</a:t>
              </a:r>
              <a:r>
                <a:rPr sz="1400" spc="6" dirty="0">
                  <a:latin typeface="Times New Roman"/>
                  <a:cs typeface="Times New Roman"/>
                </a:rPr>
                <a:t> </a:t>
              </a:r>
              <a:r>
                <a:rPr sz="1400" spc="-13" dirty="0">
                  <a:latin typeface="Times New Roman"/>
                  <a:cs typeface="Times New Roman"/>
                </a:rPr>
                <a:t>technologies</a:t>
              </a:r>
              <a:r>
                <a:rPr sz="1400" spc="6" dirty="0">
                  <a:latin typeface="Times New Roman"/>
                  <a:cs typeface="Times New Roman"/>
                </a:rPr>
                <a:t> </a:t>
              </a:r>
              <a:r>
                <a:rPr sz="1400" spc="-32" dirty="0">
                  <a:latin typeface="Times New Roman"/>
                  <a:cs typeface="Times New Roman"/>
                </a:rPr>
                <a:t>for </a:t>
              </a:r>
              <a:r>
                <a:rPr sz="1400" dirty="0">
                  <a:latin typeface="Times New Roman"/>
                  <a:cs typeface="Times New Roman"/>
                </a:rPr>
                <a:t>insurance</a:t>
              </a:r>
              <a:r>
                <a:rPr sz="1400" spc="-38" dirty="0">
                  <a:latin typeface="Times New Roman"/>
                  <a:cs typeface="Times New Roman"/>
                </a:rPr>
                <a:t> life </a:t>
              </a:r>
              <a:r>
                <a:rPr sz="1400" spc="-52" dirty="0">
                  <a:latin typeface="Times New Roman"/>
                  <a:cs typeface="Times New Roman"/>
                </a:rPr>
                <a:t>cycle</a:t>
              </a:r>
              <a:r>
                <a:rPr sz="1400" spc="-32" dirty="0">
                  <a:latin typeface="Times New Roman"/>
                  <a:cs typeface="Times New Roman"/>
                </a:rPr>
                <a:t> </a:t>
              </a:r>
              <a:r>
                <a:rPr sz="1400" spc="-13" dirty="0">
                  <a:latin typeface="Times New Roman"/>
                  <a:cs typeface="Times New Roman"/>
                </a:rPr>
                <a:t>(underwriting, claims</a:t>
              </a:r>
              <a:r>
                <a:rPr sz="1400" spc="-38" dirty="0">
                  <a:latin typeface="Times New Roman"/>
                  <a:cs typeface="Times New Roman"/>
                </a:rPr>
                <a:t> </a:t>
              </a:r>
              <a:r>
                <a:rPr sz="1400" dirty="0">
                  <a:latin typeface="Times New Roman"/>
                  <a:cs typeface="Times New Roman"/>
                </a:rPr>
                <a:t>management</a:t>
              </a:r>
              <a:r>
                <a:rPr sz="1400" spc="-38" dirty="0">
                  <a:latin typeface="Times New Roman"/>
                  <a:cs typeface="Times New Roman"/>
                </a:rPr>
                <a:t> </a:t>
              </a:r>
              <a:r>
                <a:rPr sz="1400" spc="-25" dirty="0">
                  <a:latin typeface="Times New Roman"/>
                  <a:cs typeface="Times New Roman"/>
                </a:rPr>
                <a:t>for</a:t>
              </a:r>
              <a:r>
                <a:rPr sz="1400" spc="-38" dirty="0">
                  <a:latin typeface="Times New Roman"/>
                  <a:cs typeface="Times New Roman"/>
                </a:rPr>
                <a:t> life </a:t>
              </a:r>
              <a:r>
                <a:rPr sz="1400" spc="96" dirty="0">
                  <a:latin typeface="Times New Roman"/>
                  <a:cs typeface="Times New Roman"/>
                </a:rPr>
                <a:t>/</a:t>
              </a:r>
              <a:r>
                <a:rPr sz="1400" spc="-38" dirty="0">
                  <a:latin typeface="Times New Roman"/>
                  <a:cs typeface="Times New Roman"/>
                </a:rPr>
                <a:t> </a:t>
              </a:r>
              <a:r>
                <a:rPr sz="1400" spc="-13" dirty="0">
                  <a:latin typeface="Times New Roman"/>
                  <a:cs typeface="Times New Roman"/>
                </a:rPr>
                <a:t>health products)</a:t>
              </a:r>
              <a:endParaRPr sz="1400" dirty="0">
                <a:latin typeface="Times New Roman"/>
                <a:cs typeface="Times New Roman"/>
              </a:endParaRPr>
            </a:p>
            <a:p>
              <a:pPr marL="302071" marR="24483" indent="-285750" algn="just">
                <a:lnSpc>
                  <a:spcPct val="106300"/>
                </a:lnSpc>
                <a:buFont typeface="Arial" panose="020B0604020202020204" pitchFamily="34" charset="0"/>
                <a:buChar char="•"/>
              </a:pPr>
              <a:r>
                <a:rPr sz="1400" spc="-25" dirty="0">
                  <a:latin typeface="Times New Roman"/>
                  <a:cs typeface="Times New Roman"/>
                </a:rPr>
                <a:t>Digital</a:t>
              </a:r>
              <a:r>
                <a:rPr sz="1400" spc="-38" dirty="0">
                  <a:latin typeface="Times New Roman"/>
                  <a:cs typeface="Times New Roman"/>
                </a:rPr>
                <a:t> </a:t>
              </a:r>
              <a:r>
                <a:rPr sz="1400" dirty="0">
                  <a:latin typeface="Times New Roman"/>
                  <a:cs typeface="Times New Roman"/>
                </a:rPr>
                <a:t>innovation</a:t>
              </a:r>
              <a:r>
                <a:rPr sz="1400" spc="-32" dirty="0">
                  <a:latin typeface="Times New Roman"/>
                  <a:cs typeface="Times New Roman"/>
                </a:rPr>
                <a:t> </a:t>
              </a:r>
              <a:r>
                <a:rPr sz="1400" spc="-25" dirty="0">
                  <a:latin typeface="Times New Roman"/>
                  <a:cs typeface="Times New Roman"/>
                </a:rPr>
                <a:t>for</a:t>
              </a:r>
              <a:r>
                <a:rPr sz="1400" spc="-32" dirty="0">
                  <a:latin typeface="Times New Roman"/>
                  <a:cs typeface="Times New Roman"/>
                </a:rPr>
                <a:t> </a:t>
              </a:r>
              <a:r>
                <a:rPr sz="1400" spc="-13" dirty="0">
                  <a:latin typeface="Times New Roman"/>
                  <a:cs typeface="Times New Roman"/>
                </a:rPr>
                <a:t>global</a:t>
              </a:r>
              <a:r>
                <a:rPr sz="1400" spc="-38" dirty="0">
                  <a:latin typeface="Times New Roman"/>
                  <a:cs typeface="Times New Roman"/>
                </a:rPr>
                <a:t> </a:t>
              </a:r>
              <a:r>
                <a:rPr sz="1400" spc="-13" dirty="0">
                  <a:latin typeface="Times New Roman"/>
                  <a:cs typeface="Times New Roman"/>
                </a:rPr>
                <a:t>health cover</a:t>
              </a:r>
              <a:r>
                <a:rPr lang="en-IN" sz="1400" spc="-13" dirty="0">
                  <a:latin typeface="Times New Roman"/>
                  <a:cs typeface="Times New Roman"/>
                </a:rPr>
                <a:t>.</a:t>
              </a:r>
            </a:p>
            <a:p>
              <a:pPr marL="302071" marR="24483" indent="-285750" algn="just">
                <a:lnSpc>
                  <a:spcPct val="106300"/>
                </a:lnSpc>
                <a:buFont typeface="Arial" panose="020B0604020202020204" pitchFamily="34" charset="0"/>
                <a:buChar char="•"/>
              </a:pPr>
              <a:r>
                <a:rPr sz="1400" dirty="0">
                  <a:latin typeface="Times New Roman"/>
                  <a:cs typeface="Times New Roman"/>
                </a:rPr>
                <a:t>Innovation</a:t>
              </a:r>
              <a:r>
                <a:rPr sz="1400" spc="-52" dirty="0">
                  <a:latin typeface="Times New Roman"/>
                  <a:cs typeface="Times New Roman"/>
                </a:rPr>
                <a:t> </a:t>
              </a:r>
              <a:r>
                <a:rPr sz="1400" dirty="0">
                  <a:latin typeface="Times New Roman"/>
                  <a:cs typeface="Times New Roman"/>
                </a:rPr>
                <a:t>in</a:t>
              </a:r>
              <a:r>
                <a:rPr sz="1400" spc="-45" dirty="0">
                  <a:latin typeface="Times New Roman"/>
                  <a:cs typeface="Times New Roman"/>
                </a:rPr>
                <a:t> </a:t>
              </a:r>
              <a:r>
                <a:rPr sz="1400" spc="-13" dirty="0">
                  <a:latin typeface="Times New Roman"/>
                  <a:cs typeface="Times New Roman"/>
                </a:rPr>
                <a:t>commercial insurance</a:t>
              </a:r>
              <a:endParaRPr sz="1400" dirty="0">
                <a:latin typeface="Times New Roman"/>
                <a:cs typeface="Times New Roman"/>
              </a:endParaRPr>
            </a:p>
            <a:p>
              <a:pPr marL="302071" marR="155054" indent="-285750" algn="just">
                <a:lnSpc>
                  <a:spcPct val="106300"/>
                </a:lnSpc>
                <a:buFont typeface="Arial" panose="020B0604020202020204" pitchFamily="34" charset="0"/>
                <a:buChar char="•"/>
              </a:pPr>
              <a:r>
                <a:rPr sz="1400" spc="-25" dirty="0">
                  <a:latin typeface="Times New Roman"/>
                  <a:cs typeface="Times New Roman"/>
                </a:rPr>
                <a:t>Digital</a:t>
              </a:r>
              <a:r>
                <a:rPr sz="1400" dirty="0">
                  <a:latin typeface="Times New Roman"/>
                  <a:cs typeface="Times New Roman"/>
                </a:rPr>
                <a:t> platform </a:t>
              </a:r>
              <a:r>
                <a:rPr sz="1400" spc="-25" dirty="0">
                  <a:latin typeface="Times New Roman"/>
                  <a:cs typeface="Times New Roman"/>
                </a:rPr>
                <a:t>for</a:t>
              </a:r>
              <a:r>
                <a:rPr sz="1400" spc="6" dirty="0">
                  <a:latin typeface="Times New Roman"/>
                  <a:cs typeface="Times New Roman"/>
                </a:rPr>
                <a:t> </a:t>
              </a:r>
              <a:r>
                <a:rPr sz="1400" dirty="0">
                  <a:latin typeface="Times New Roman"/>
                  <a:cs typeface="Times New Roman"/>
                </a:rPr>
                <a:t>settlement </a:t>
              </a:r>
              <a:r>
                <a:rPr sz="1400" spc="-45" dirty="0">
                  <a:latin typeface="Times New Roman"/>
                  <a:cs typeface="Times New Roman"/>
                </a:rPr>
                <a:t>of </a:t>
              </a:r>
              <a:r>
                <a:rPr sz="1400" spc="-13" dirty="0">
                  <a:latin typeface="Times New Roman"/>
                  <a:cs typeface="Times New Roman"/>
                </a:rPr>
                <a:t>balances</a:t>
              </a:r>
              <a:r>
                <a:rPr sz="1400" spc="-25" dirty="0">
                  <a:latin typeface="Times New Roman"/>
                  <a:cs typeface="Times New Roman"/>
                </a:rPr>
                <a:t> </a:t>
              </a:r>
              <a:r>
                <a:rPr sz="1400" dirty="0">
                  <a:latin typeface="Times New Roman"/>
                  <a:cs typeface="Times New Roman"/>
                </a:rPr>
                <a:t>between</a:t>
              </a:r>
              <a:r>
                <a:rPr sz="1400" spc="-19" dirty="0">
                  <a:latin typeface="Times New Roman"/>
                  <a:cs typeface="Times New Roman"/>
                </a:rPr>
                <a:t> </a:t>
              </a:r>
              <a:r>
                <a:rPr sz="1400" spc="-13" dirty="0">
                  <a:latin typeface="Times New Roman"/>
                  <a:cs typeface="Times New Roman"/>
                </a:rPr>
                <a:t>insurance companies</a:t>
              </a:r>
              <a:endParaRPr sz="1400" dirty="0">
                <a:latin typeface="Times New Roman"/>
                <a:cs typeface="Times New Roman"/>
              </a:endParaRPr>
            </a:p>
            <a:p>
              <a:pPr marL="302071" marR="941754" indent="-285750" algn="just">
                <a:lnSpc>
                  <a:spcPct val="106300"/>
                </a:lnSpc>
                <a:buFont typeface="Arial" panose="020B0604020202020204" pitchFamily="34" charset="0"/>
                <a:buChar char="•"/>
              </a:pPr>
              <a:r>
                <a:rPr sz="1400" spc="-13" dirty="0">
                  <a:latin typeface="Times New Roman"/>
                  <a:cs typeface="Times New Roman"/>
                </a:rPr>
                <a:t>Open</a:t>
              </a:r>
              <a:r>
                <a:rPr sz="1400" spc="-77" dirty="0">
                  <a:latin typeface="Times New Roman"/>
                  <a:cs typeface="Times New Roman"/>
                </a:rPr>
                <a:t> </a:t>
              </a:r>
              <a:r>
                <a:rPr sz="1400" spc="-13" dirty="0">
                  <a:latin typeface="Times New Roman"/>
                  <a:cs typeface="Times New Roman"/>
                </a:rPr>
                <a:t>insurance </a:t>
              </a:r>
              <a:endParaRPr lang="en-IN" sz="1400" spc="-13" dirty="0">
                <a:latin typeface="Times New Roman"/>
                <a:cs typeface="Times New Roman"/>
              </a:endParaRPr>
            </a:p>
            <a:p>
              <a:pPr marL="302071" marR="941754" indent="-285750" algn="just">
                <a:lnSpc>
                  <a:spcPct val="106300"/>
                </a:lnSpc>
                <a:buFont typeface="Arial" panose="020B0604020202020204" pitchFamily="34" charset="0"/>
                <a:buChar char="•"/>
              </a:pPr>
              <a:r>
                <a:rPr sz="1400" spc="-13" dirty="0">
                  <a:latin typeface="Times New Roman"/>
                  <a:cs typeface="Times New Roman"/>
                </a:rPr>
                <a:t>Embedded</a:t>
              </a:r>
              <a:r>
                <a:rPr lang="en-IN" sz="1400" spc="-19" dirty="0">
                  <a:latin typeface="Times New Roman"/>
                  <a:cs typeface="Times New Roman"/>
                </a:rPr>
                <a:t> insurance.</a:t>
              </a:r>
            </a:p>
            <a:p>
              <a:pPr marL="302071" marR="941754" indent="-285750" algn="just">
                <a:lnSpc>
                  <a:spcPct val="106300"/>
                </a:lnSpc>
                <a:buFont typeface="Arial" panose="020B0604020202020204" pitchFamily="34" charset="0"/>
                <a:buChar char="•"/>
              </a:pPr>
              <a:r>
                <a:rPr sz="1400" spc="-38" dirty="0">
                  <a:latin typeface="Times New Roman"/>
                  <a:cs typeface="Times New Roman"/>
                </a:rPr>
                <a:t>Cyber</a:t>
              </a:r>
              <a:r>
                <a:rPr sz="1400" spc="-45" dirty="0">
                  <a:latin typeface="Times New Roman"/>
                  <a:cs typeface="Times New Roman"/>
                </a:rPr>
                <a:t> </a:t>
              </a:r>
              <a:r>
                <a:rPr sz="1400" spc="-13" dirty="0">
                  <a:latin typeface="Times New Roman"/>
                  <a:cs typeface="Times New Roman"/>
                </a:rPr>
                <a:t>insurance</a:t>
              </a:r>
              <a:endParaRPr sz="1400" dirty="0">
                <a:latin typeface="Times New Roman"/>
                <a:cs typeface="Times New Roman"/>
              </a:endParaRPr>
            </a:p>
          </p:txBody>
        </p:sp>
        <p:sp>
          <p:nvSpPr>
            <p:cNvPr id="63" name="object 63"/>
            <p:cNvSpPr txBox="1"/>
            <p:nvPr/>
          </p:nvSpPr>
          <p:spPr>
            <a:xfrm>
              <a:off x="9678024" y="2025883"/>
              <a:ext cx="3207688" cy="3279313"/>
            </a:xfrm>
            <a:prstGeom prst="rect">
              <a:avLst/>
            </a:prstGeom>
          </p:spPr>
          <p:txBody>
            <a:bodyPr vert="horz" wrap="square" lIns="0" tIns="16321" rIns="0" bIns="0" rtlCol="0">
              <a:spAutoFit/>
            </a:bodyPr>
            <a:lstStyle/>
            <a:p>
              <a:pPr marL="302071" marR="1771704" indent="-285750" algn="just">
                <a:lnSpc>
                  <a:spcPct val="106300"/>
                </a:lnSpc>
                <a:spcBef>
                  <a:spcPts val="129"/>
                </a:spcBef>
                <a:buFont typeface="Arial" panose="020B0604020202020204" pitchFamily="34" charset="0"/>
                <a:buChar char="•"/>
              </a:pPr>
              <a:r>
                <a:rPr sz="1400" spc="-13" dirty="0">
                  <a:latin typeface="Times New Roman"/>
                  <a:cs typeface="Times New Roman"/>
                </a:rPr>
                <a:t>AgriTech </a:t>
              </a:r>
              <a:r>
                <a:rPr sz="1400" spc="-32" dirty="0">
                  <a:latin typeface="Times New Roman"/>
                  <a:cs typeface="Times New Roman"/>
                </a:rPr>
                <a:t>Accelerators</a:t>
              </a:r>
              <a:endParaRPr sz="1400" dirty="0">
                <a:latin typeface="Times New Roman"/>
                <a:cs typeface="Times New Roman"/>
              </a:endParaRPr>
            </a:p>
            <a:p>
              <a:pPr marL="302071" marR="385189" indent="-285750" algn="just">
                <a:lnSpc>
                  <a:spcPct val="106300"/>
                </a:lnSpc>
                <a:buFont typeface="Arial" panose="020B0604020202020204" pitchFamily="34" charset="0"/>
                <a:buChar char="•"/>
              </a:pPr>
              <a:r>
                <a:rPr sz="1400" dirty="0">
                  <a:latin typeface="Times New Roman"/>
                  <a:cs typeface="Times New Roman"/>
                </a:rPr>
                <a:t>Climate/</a:t>
              </a:r>
              <a:r>
                <a:rPr sz="1400" spc="-6" dirty="0">
                  <a:latin typeface="Times New Roman"/>
                  <a:cs typeface="Times New Roman"/>
                </a:rPr>
                <a:t> </a:t>
              </a:r>
              <a:r>
                <a:rPr sz="1400" spc="-13" dirty="0">
                  <a:latin typeface="Times New Roman"/>
                  <a:cs typeface="Times New Roman"/>
                </a:rPr>
                <a:t>Green/</a:t>
              </a:r>
              <a:r>
                <a:rPr sz="1400" spc="-6" dirty="0">
                  <a:latin typeface="Times New Roman"/>
                  <a:cs typeface="Times New Roman"/>
                </a:rPr>
                <a:t> </a:t>
              </a:r>
              <a:r>
                <a:rPr sz="1400" spc="-13" dirty="0">
                  <a:latin typeface="Times New Roman"/>
                  <a:cs typeface="Times New Roman"/>
                </a:rPr>
                <a:t>Sustainable</a:t>
              </a:r>
              <a:r>
                <a:rPr sz="1400" spc="-6" dirty="0">
                  <a:latin typeface="Times New Roman"/>
                  <a:cs typeface="Times New Roman"/>
                </a:rPr>
                <a:t> </a:t>
              </a:r>
              <a:r>
                <a:rPr sz="1400" spc="-25" dirty="0">
                  <a:latin typeface="Times New Roman"/>
                  <a:cs typeface="Times New Roman"/>
                </a:rPr>
                <a:t>Tech </a:t>
              </a:r>
              <a:r>
                <a:rPr sz="1400" spc="-32" dirty="0">
                  <a:latin typeface="Times New Roman"/>
                  <a:cs typeface="Times New Roman"/>
                </a:rPr>
                <a:t>Defense</a:t>
              </a:r>
              <a:r>
                <a:rPr sz="1400" spc="-38" dirty="0">
                  <a:latin typeface="Times New Roman"/>
                  <a:cs typeface="Times New Roman"/>
                </a:rPr>
                <a:t> </a:t>
              </a:r>
              <a:r>
                <a:rPr sz="1400" spc="-25" dirty="0">
                  <a:latin typeface="Times New Roman"/>
                  <a:cs typeface="Times New Roman"/>
                </a:rPr>
                <a:t>Tech</a:t>
              </a:r>
              <a:endParaRPr sz="1400" dirty="0">
                <a:latin typeface="Times New Roman"/>
                <a:cs typeface="Times New Roman"/>
              </a:endParaRPr>
            </a:p>
            <a:p>
              <a:pPr marL="302071" marR="1455882" indent="-285750" algn="just">
                <a:lnSpc>
                  <a:spcPct val="106300"/>
                </a:lnSpc>
                <a:buFont typeface="Arial" panose="020B0604020202020204" pitchFamily="34" charset="0"/>
                <a:buChar char="•"/>
              </a:pPr>
              <a:r>
                <a:rPr sz="1400" spc="-25" dirty="0">
                  <a:latin typeface="Times New Roman"/>
                  <a:cs typeface="Times New Roman"/>
                </a:rPr>
                <a:t>Regulatory</a:t>
              </a:r>
              <a:r>
                <a:rPr sz="1400" spc="6" dirty="0">
                  <a:latin typeface="Times New Roman"/>
                  <a:cs typeface="Times New Roman"/>
                </a:rPr>
                <a:t> </a:t>
              </a:r>
              <a:r>
                <a:rPr sz="1400" spc="-25" dirty="0">
                  <a:latin typeface="Times New Roman"/>
                  <a:cs typeface="Times New Roman"/>
                </a:rPr>
                <a:t>Tech </a:t>
              </a:r>
              <a:r>
                <a:rPr sz="1400" spc="-13" dirty="0">
                  <a:latin typeface="Times New Roman"/>
                  <a:cs typeface="Times New Roman"/>
                </a:rPr>
                <a:t>SpaceTech </a:t>
              </a:r>
              <a:r>
                <a:rPr sz="1400" spc="-25" dirty="0">
                  <a:latin typeface="Times New Roman"/>
                  <a:cs typeface="Times New Roman"/>
                </a:rPr>
                <a:t>Supervisory</a:t>
              </a:r>
              <a:r>
                <a:rPr sz="1400" dirty="0">
                  <a:latin typeface="Times New Roman"/>
                  <a:cs typeface="Times New Roman"/>
                </a:rPr>
                <a:t> </a:t>
              </a:r>
              <a:r>
                <a:rPr sz="1400" spc="-25" dirty="0">
                  <a:latin typeface="Times New Roman"/>
                  <a:cs typeface="Times New Roman"/>
                </a:rPr>
                <a:t>Tech</a:t>
              </a:r>
              <a:endParaRPr sz="1400" dirty="0">
                <a:latin typeface="Times New Roman"/>
                <a:cs typeface="Times New Roman"/>
              </a:endParaRPr>
            </a:p>
            <a:p>
              <a:pPr marL="302071" marR="123228" indent="-285750" algn="just">
                <a:lnSpc>
                  <a:spcPct val="106300"/>
                </a:lnSpc>
                <a:buFont typeface="Arial" panose="020B0604020202020204" pitchFamily="34" charset="0"/>
                <a:buChar char="•"/>
              </a:pPr>
              <a:r>
                <a:rPr sz="1400" spc="-32" dirty="0">
                  <a:latin typeface="Times New Roman"/>
                  <a:cs typeface="Times New Roman"/>
                </a:rPr>
                <a:t>Technology</a:t>
              </a:r>
              <a:r>
                <a:rPr sz="1400" dirty="0">
                  <a:latin typeface="Times New Roman"/>
                  <a:cs typeface="Times New Roman"/>
                </a:rPr>
                <a:t> solution</a:t>
              </a:r>
              <a:r>
                <a:rPr sz="1400" spc="6" dirty="0">
                  <a:latin typeface="Times New Roman"/>
                  <a:cs typeface="Times New Roman"/>
                </a:rPr>
                <a:t> </a:t>
              </a:r>
              <a:r>
                <a:rPr sz="1400" spc="-13" dirty="0">
                  <a:latin typeface="Times New Roman"/>
                  <a:cs typeface="Times New Roman"/>
                </a:rPr>
                <a:t>providing</a:t>
              </a:r>
              <a:r>
                <a:rPr sz="1400" dirty="0">
                  <a:latin typeface="Times New Roman"/>
                  <a:cs typeface="Times New Roman"/>
                </a:rPr>
                <a:t> </a:t>
              </a:r>
              <a:r>
                <a:rPr sz="1400" spc="-13" dirty="0">
                  <a:latin typeface="Times New Roman"/>
                  <a:cs typeface="Times New Roman"/>
                </a:rPr>
                <a:t>digital banking</a:t>
              </a:r>
              <a:endParaRPr sz="1400" dirty="0">
                <a:latin typeface="Times New Roman"/>
                <a:cs typeface="Times New Roman"/>
              </a:endParaRPr>
            </a:p>
            <a:p>
              <a:pPr marL="302071" marR="390085" indent="-285750" algn="just">
                <a:lnSpc>
                  <a:spcPct val="106300"/>
                </a:lnSpc>
                <a:buFont typeface="Arial" panose="020B0604020202020204" pitchFamily="34" charset="0"/>
                <a:buChar char="•"/>
              </a:pPr>
              <a:r>
                <a:rPr sz="1400" spc="-32" dirty="0">
                  <a:latin typeface="Times New Roman"/>
                  <a:cs typeface="Times New Roman"/>
                </a:rPr>
                <a:t>Technology</a:t>
              </a:r>
              <a:r>
                <a:rPr sz="1400" spc="-25" dirty="0">
                  <a:latin typeface="Times New Roman"/>
                  <a:cs typeface="Times New Roman"/>
                </a:rPr>
                <a:t> </a:t>
              </a:r>
              <a:r>
                <a:rPr sz="1400" dirty="0">
                  <a:latin typeface="Times New Roman"/>
                  <a:cs typeface="Times New Roman"/>
                </a:rPr>
                <a:t>solution</a:t>
              </a:r>
              <a:r>
                <a:rPr sz="1400" spc="-19" dirty="0">
                  <a:latin typeface="Times New Roman"/>
                  <a:cs typeface="Times New Roman"/>
                </a:rPr>
                <a:t> </a:t>
              </a:r>
              <a:r>
                <a:rPr sz="1400" dirty="0">
                  <a:latin typeface="Times New Roman"/>
                  <a:cs typeface="Times New Roman"/>
                </a:rPr>
                <a:t>aiding</a:t>
              </a:r>
              <a:r>
                <a:rPr sz="1400" spc="-19" dirty="0">
                  <a:latin typeface="Times New Roman"/>
                  <a:cs typeface="Times New Roman"/>
                </a:rPr>
                <a:t> </a:t>
              </a:r>
              <a:r>
                <a:rPr sz="1400" spc="-25" dirty="0">
                  <a:latin typeface="Times New Roman"/>
                  <a:cs typeface="Times New Roman"/>
                </a:rPr>
                <a:t>Trade </a:t>
              </a:r>
              <a:r>
                <a:rPr sz="1400" spc="-13" dirty="0">
                  <a:latin typeface="Times New Roman"/>
                  <a:cs typeface="Times New Roman"/>
                </a:rPr>
                <a:t>Finance</a:t>
              </a:r>
              <a:endParaRPr sz="1400" dirty="0">
                <a:latin typeface="Times New Roman"/>
                <a:cs typeface="Times New Roman"/>
              </a:endParaRPr>
            </a:p>
            <a:p>
              <a:pPr marL="302071" marR="6528" indent="-285750" algn="just">
                <a:lnSpc>
                  <a:spcPct val="106300"/>
                </a:lnSpc>
                <a:buFont typeface="Arial" panose="020B0604020202020204" pitchFamily="34" charset="0"/>
                <a:buChar char="•"/>
              </a:pPr>
              <a:r>
                <a:rPr sz="1400" spc="-13" dirty="0">
                  <a:latin typeface="Times New Roman"/>
                  <a:cs typeface="Times New Roman"/>
                </a:rPr>
                <a:t>Solutions</a:t>
              </a:r>
              <a:r>
                <a:rPr sz="1400" spc="-32" dirty="0">
                  <a:latin typeface="Times New Roman"/>
                  <a:cs typeface="Times New Roman"/>
                </a:rPr>
                <a:t> </a:t>
              </a:r>
              <a:r>
                <a:rPr sz="1400" spc="96" dirty="0">
                  <a:latin typeface="Times New Roman"/>
                  <a:cs typeface="Times New Roman"/>
                </a:rPr>
                <a:t>/</a:t>
              </a:r>
              <a:r>
                <a:rPr sz="1400" spc="-32" dirty="0">
                  <a:latin typeface="Times New Roman"/>
                  <a:cs typeface="Times New Roman"/>
                </a:rPr>
                <a:t> services </a:t>
              </a:r>
              <a:r>
                <a:rPr sz="1400" spc="-25" dirty="0">
                  <a:latin typeface="Times New Roman"/>
                  <a:cs typeface="Times New Roman"/>
                </a:rPr>
                <a:t>for</a:t>
              </a:r>
              <a:r>
                <a:rPr sz="1400" spc="-32" dirty="0">
                  <a:latin typeface="Times New Roman"/>
                  <a:cs typeface="Times New Roman"/>
                </a:rPr>
                <a:t> </a:t>
              </a:r>
              <a:r>
                <a:rPr sz="1400" spc="-109" dirty="0">
                  <a:latin typeface="Times New Roman"/>
                  <a:cs typeface="Times New Roman"/>
                </a:rPr>
                <a:t>BFSI</a:t>
              </a:r>
              <a:r>
                <a:rPr sz="1400" spc="-32" dirty="0">
                  <a:latin typeface="Times New Roman"/>
                  <a:cs typeface="Times New Roman"/>
                </a:rPr>
                <a:t> </a:t>
              </a:r>
              <a:r>
                <a:rPr sz="1400" spc="-13" dirty="0">
                  <a:latin typeface="Times New Roman"/>
                  <a:cs typeface="Times New Roman"/>
                </a:rPr>
                <a:t>domain </a:t>
              </a:r>
              <a:r>
                <a:rPr sz="1400" spc="-25" dirty="0">
                  <a:latin typeface="Times New Roman"/>
                  <a:cs typeface="Times New Roman"/>
                </a:rPr>
                <a:t>covering</a:t>
              </a:r>
              <a:r>
                <a:rPr sz="1400" spc="-45" dirty="0">
                  <a:latin typeface="Times New Roman"/>
                  <a:cs typeface="Times New Roman"/>
                </a:rPr>
                <a:t> </a:t>
              </a:r>
              <a:r>
                <a:rPr sz="1400" dirty="0">
                  <a:latin typeface="Times New Roman"/>
                  <a:cs typeface="Times New Roman"/>
                </a:rPr>
                <a:t>certain</a:t>
              </a:r>
              <a:r>
                <a:rPr sz="1400" spc="-38" dirty="0">
                  <a:latin typeface="Times New Roman"/>
                  <a:cs typeface="Times New Roman"/>
                </a:rPr>
                <a:t> </a:t>
              </a:r>
              <a:r>
                <a:rPr sz="1400" dirty="0">
                  <a:latin typeface="Times New Roman"/>
                  <a:cs typeface="Times New Roman"/>
                </a:rPr>
                <a:t>aspects</a:t>
              </a:r>
              <a:r>
                <a:rPr sz="1400" spc="-45" dirty="0">
                  <a:latin typeface="Times New Roman"/>
                  <a:cs typeface="Times New Roman"/>
                </a:rPr>
                <a:t> </a:t>
              </a:r>
              <a:r>
                <a:rPr sz="1400" spc="-32" dirty="0">
                  <a:latin typeface="Times New Roman"/>
                  <a:cs typeface="Times New Roman"/>
                </a:rPr>
                <a:t>like</a:t>
              </a:r>
              <a:r>
                <a:rPr sz="1400" spc="-38" dirty="0">
                  <a:latin typeface="Times New Roman"/>
                  <a:cs typeface="Times New Roman"/>
                </a:rPr>
                <a:t> </a:t>
              </a:r>
              <a:r>
                <a:rPr sz="1400" spc="-13" dirty="0">
                  <a:latin typeface="Times New Roman"/>
                  <a:cs typeface="Times New Roman"/>
                </a:rPr>
                <a:t>metaverse, </a:t>
              </a:r>
              <a:r>
                <a:rPr sz="1400" spc="-83" dirty="0">
                  <a:latin typeface="Times New Roman"/>
                  <a:cs typeface="Times New Roman"/>
                </a:rPr>
                <a:t>AI/ML,</a:t>
              </a:r>
              <a:r>
                <a:rPr sz="1400" spc="-32" dirty="0">
                  <a:latin typeface="Times New Roman"/>
                  <a:cs typeface="Times New Roman"/>
                </a:rPr>
                <a:t> cyber</a:t>
              </a:r>
              <a:r>
                <a:rPr sz="1400" spc="-25" dirty="0">
                  <a:latin typeface="Times New Roman"/>
                  <a:cs typeface="Times New Roman"/>
                </a:rPr>
                <a:t> </a:t>
              </a:r>
              <a:r>
                <a:rPr sz="1400" spc="-13" dirty="0">
                  <a:latin typeface="Times New Roman"/>
                  <a:cs typeface="Times New Roman"/>
                </a:rPr>
                <a:t>security,</a:t>
              </a:r>
              <a:r>
                <a:rPr sz="1400" spc="-25" dirty="0">
                  <a:latin typeface="Times New Roman"/>
                  <a:cs typeface="Times New Roman"/>
                </a:rPr>
                <a:t> </a:t>
              </a:r>
              <a:r>
                <a:rPr sz="1400" spc="-13" dirty="0">
                  <a:latin typeface="Times New Roman"/>
                  <a:cs typeface="Times New Roman"/>
                </a:rPr>
                <a:t>KYC/AML, </a:t>
              </a:r>
              <a:r>
                <a:rPr sz="1400" dirty="0">
                  <a:latin typeface="Times New Roman"/>
                  <a:cs typeface="Times New Roman"/>
                </a:rPr>
                <a:t>Quantum</a:t>
              </a:r>
              <a:r>
                <a:rPr sz="1400" spc="-13" dirty="0">
                  <a:latin typeface="Times New Roman"/>
                  <a:cs typeface="Times New Roman"/>
                </a:rPr>
                <a:t> </a:t>
              </a:r>
              <a:r>
                <a:rPr sz="1400" spc="-45" dirty="0">
                  <a:latin typeface="Times New Roman"/>
                  <a:cs typeface="Times New Roman"/>
                </a:rPr>
                <a:t>Tech,</a:t>
              </a:r>
              <a:r>
                <a:rPr sz="1400" spc="-13" dirty="0">
                  <a:latin typeface="Times New Roman"/>
                  <a:cs typeface="Times New Roman"/>
                </a:rPr>
                <a:t> </a:t>
              </a:r>
              <a:r>
                <a:rPr sz="1400" spc="-32" dirty="0">
                  <a:latin typeface="Times New Roman"/>
                  <a:cs typeface="Times New Roman"/>
                </a:rPr>
                <a:t>Web</a:t>
              </a:r>
              <a:r>
                <a:rPr sz="1400" spc="-13" dirty="0">
                  <a:latin typeface="Times New Roman"/>
                  <a:cs typeface="Times New Roman"/>
                </a:rPr>
                <a:t> </a:t>
              </a:r>
              <a:r>
                <a:rPr sz="1400" spc="-32" dirty="0">
                  <a:latin typeface="Times New Roman"/>
                  <a:cs typeface="Times New Roman"/>
                </a:rPr>
                <a:t>3.0</a:t>
              </a:r>
              <a:endParaRPr sz="1400" dirty="0">
                <a:latin typeface="Times New Roman"/>
                <a:cs typeface="Times New Roman"/>
              </a:endParaRPr>
            </a:p>
          </p:txBody>
        </p:sp>
      </p:grpSp>
      <p:sp>
        <p:nvSpPr>
          <p:cNvPr id="2" name="Date Placeholder 1">
            <a:extLst>
              <a:ext uri="{FF2B5EF4-FFF2-40B4-BE49-F238E27FC236}">
                <a16:creationId xmlns:a16="http://schemas.microsoft.com/office/drawing/2014/main" id="{EB025B06-D853-B116-A76B-3AA5D5636E30}"/>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B1ADD78F-666A-065D-2786-9CCC9F7D1692}"/>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A5D0777C-62C2-6E88-AC11-62C9289050DD}"/>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83</a:t>
            </a:fld>
            <a:endParaRPr lang="en-US" altLang="en-US" dirty="0">
              <a:solidFill>
                <a:srgbClr val="000000"/>
              </a:solidFill>
            </a:endParaRPr>
          </a:p>
        </p:txBody>
      </p:sp>
    </p:spTree>
    <p:extLst>
      <p:ext uri="{BB962C8B-B14F-4D97-AF65-F5344CB8AC3E}">
        <p14:creationId xmlns:p14="http://schemas.microsoft.com/office/powerpoint/2010/main" val="264159440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10"/>
          <p:cNvSpPr txBox="1"/>
          <p:nvPr/>
        </p:nvSpPr>
        <p:spPr>
          <a:xfrm>
            <a:off x="734229" y="306375"/>
            <a:ext cx="4514250" cy="397864"/>
          </a:xfrm>
          <a:prstGeom prst="rect">
            <a:avLst/>
          </a:prstGeom>
        </p:spPr>
        <p:txBody>
          <a:bodyPr vert="horz" wrap="square" lIns="0" tIns="22033" rIns="0" bIns="0" rtlCol="0">
            <a:spAutoFit/>
          </a:bodyPr>
          <a:lstStyle/>
          <a:p>
            <a:pPr marL="16321">
              <a:spcBef>
                <a:spcPts val="173"/>
              </a:spcBef>
            </a:pPr>
            <a:r>
              <a:rPr sz="2441" b="1" spc="-13" dirty="0">
                <a:solidFill>
                  <a:srgbClr val="113475"/>
                </a:solidFill>
                <a:latin typeface="Times New Roman"/>
                <a:cs typeface="Times New Roman"/>
              </a:rPr>
              <a:t>Foreign</a:t>
            </a:r>
            <a:r>
              <a:rPr sz="2441" b="1" spc="-32" dirty="0">
                <a:solidFill>
                  <a:srgbClr val="113475"/>
                </a:solidFill>
                <a:latin typeface="Times New Roman"/>
                <a:cs typeface="Times New Roman"/>
              </a:rPr>
              <a:t> </a:t>
            </a:r>
            <a:r>
              <a:rPr sz="2441" b="1" dirty="0">
                <a:solidFill>
                  <a:srgbClr val="113475"/>
                </a:solidFill>
                <a:latin typeface="Times New Roman"/>
                <a:cs typeface="Times New Roman"/>
              </a:rPr>
              <a:t>Universities</a:t>
            </a:r>
            <a:r>
              <a:rPr sz="2441" b="1" spc="-25" dirty="0">
                <a:solidFill>
                  <a:srgbClr val="113475"/>
                </a:solidFill>
                <a:latin typeface="Times New Roman"/>
                <a:cs typeface="Times New Roman"/>
              </a:rPr>
              <a:t> </a:t>
            </a:r>
            <a:r>
              <a:rPr sz="2441" b="1" spc="-32" dirty="0">
                <a:solidFill>
                  <a:srgbClr val="113475"/>
                </a:solidFill>
                <a:latin typeface="Times New Roman"/>
                <a:cs typeface="Times New Roman"/>
              </a:rPr>
              <a:t>In</a:t>
            </a:r>
            <a:r>
              <a:rPr sz="2441" b="1" spc="-25"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32" dirty="0">
                <a:solidFill>
                  <a:srgbClr val="113475"/>
                </a:solidFill>
                <a:latin typeface="Times New Roman"/>
                <a:cs typeface="Times New Roman"/>
              </a:rPr>
              <a:t> </a:t>
            </a:r>
            <a:r>
              <a:rPr sz="2441" b="1" spc="-90" dirty="0">
                <a:solidFill>
                  <a:srgbClr val="113475"/>
                </a:solidFill>
                <a:latin typeface="Times New Roman"/>
                <a:cs typeface="Times New Roman"/>
              </a:rPr>
              <a:t>IFSC</a:t>
            </a:r>
            <a:endParaRPr sz="2441" dirty="0">
              <a:latin typeface="Times New Roman"/>
              <a:cs typeface="Times New Roman"/>
            </a:endParaRPr>
          </a:p>
        </p:txBody>
      </p:sp>
      <p:sp>
        <p:nvSpPr>
          <p:cNvPr id="11" name="object 11"/>
          <p:cNvSpPr txBox="1"/>
          <p:nvPr/>
        </p:nvSpPr>
        <p:spPr>
          <a:xfrm>
            <a:off x="669059" y="811761"/>
            <a:ext cx="10751610" cy="2288431"/>
          </a:xfrm>
          <a:prstGeom prst="rect">
            <a:avLst/>
          </a:prstGeom>
        </p:spPr>
        <p:txBody>
          <a:bodyPr vert="horz" wrap="square" lIns="0" tIns="198294" rIns="0" bIns="0" rtlCol="0">
            <a:spAutoFit/>
          </a:bodyPr>
          <a:lstStyle/>
          <a:p>
            <a:pPr marL="16321">
              <a:spcBef>
                <a:spcPts val="1561"/>
              </a:spcBef>
            </a:pPr>
            <a:r>
              <a:rPr sz="2400" b="1" spc="-13" dirty="0">
                <a:solidFill>
                  <a:srgbClr val="EB8B00"/>
                </a:solidFill>
                <a:latin typeface="Times New Roman"/>
                <a:cs typeface="Times New Roman"/>
              </a:rPr>
              <a:t>Overview</a:t>
            </a:r>
            <a:endParaRPr sz="2400" dirty="0">
              <a:latin typeface="Times New Roman"/>
              <a:cs typeface="Times New Roman"/>
            </a:endParaRPr>
          </a:p>
          <a:p>
            <a:pPr marL="19586" marR="6528" algn="just">
              <a:lnSpc>
                <a:spcPct val="125000"/>
              </a:lnSpc>
              <a:spcBef>
                <a:spcPts val="514"/>
              </a:spcBef>
            </a:pPr>
            <a:r>
              <a:rPr lang="en-IN" sz="1400" dirty="0">
                <a:latin typeface="Times New Roman"/>
                <a:cs typeface="Times New Roman"/>
              </a:rPr>
              <a:t>T</a:t>
            </a:r>
            <a:r>
              <a:rPr sz="1400" dirty="0">
                <a:latin typeface="Times New Roman"/>
                <a:cs typeface="Times New Roman"/>
              </a:rPr>
              <a:t>he</a:t>
            </a:r>
            <a:r>
              <a:rPr sz="1400" spc="25" dirty="0">
                <a:latin typeface="Times New Roman"/>
                <a:cs typeface="Times New Roman"/>
              </a:rPr>
              <a:t> </a:t>
            </a:r>
            <a:r>
              <a:rPr sz="1400" spc="-13" dirty="0">
                <a:latin typeface="Times New Roman"/>
                <a:cs typeface="Times New Roman"/>
              </a:rPr>
              <a:t>Union </a:t>
            </a:r>
            <a:r>
              <a:rPr sz="1400" dirty="0">
                <a:latin typeface="Times New Roman"/>
                <a:cs typeface="Times New Roman"/>
              </a:rPr>
              <a:t>Budget</a:t>
            </a:r>
            <a:r>
              <a:rPr sz="1400" spc="77" dirty="0">
                <a:latin typeface="Times New Roman"/>
                <a:cs typeface="Times New Roman"/>
              </a:rPr>
              <a:t> </a:t>
            </a:r>
            <a:r>
              <a:rPr sz="1400" dirty="0">
                <a:latin typeface="Times New Roman"/>
                <a:cs typeface="Times New Roman"/>
              </a:rPr>
              <a:t>for</a:t>
            </a:r>
            <a:r>
              <a:rPr sz="1400" spc="77" dirty="0">
                <a:latin typeface="Times New Roman"/>
                <a:cs typeface="Times New Roman"/>
              </a:rPr>
              <a:t> </a:t>
            </a:r>
            <a:r>
              <a:rPr sz="1400" dirty="0">
                <a:latin typeface="Times New Roman"/>
                <a:cs typeface="Times New Roman"/>
              </a:rPr>
              <a:t>the</a:t>
            </a:r>
            <a:r>
              <a:rPr sz="1400" spc="77" dirty="0">
                <a:latin typeface="Times New Roman"/>
                <a:cs typeface="Times New Roman"/>
              </a:rPr>
              <a:t> </a:t>
            </a:r>
            <a:r>
              <a:rPr sz="1400" dirty="0">
                <a:latin typeface="Times New Roman"/>
                <a:cs typeface="Times New Roman"/>
              </a:rPr>
              <a:t>Financial</a:t>
            </a:r>
            <a:r>
              <a:rPr sz="1400" spc="77" dirty="0">
                <a:latin typeface="Times New Roman"/>
                <a:cs typeface="Times New Roman"/>
              </a:rPr>
              <a:t> </a:t>
            </a:r>
            <a:r>
              <a:rPr sz="1400" spc="-38" dirty="0">
                <a:latin typeface="Times New Roman"/>
                <a:cs typeface="Times New Roman"/>
              </a:rPr>
              <a:t>Year</a:t>
            </a:r>
            <a:r>
              <a:rPr sz="1400" spc="77" dirty="0">
                <a:latin typeface="Times New Roman"/>
                <a:cs typeface="Times New Roman"/>
              </a:rPr>
              <a:t> </a:t>
            </a:r>
            <a:r>
              <a:rPr sz="1400" dirty="0">
                <a:latin typeface="Times New Roman"/>
                <a:cs typeface="Times New Roman"/>
              </a:rPr>
              <a:t>2023</a:t>
            </a:r>
            <a:r>
              <a:rPr sz="1400" spc="77" dirty="0">
                <a:latin typeface="Times New Roman"/>
                <a:cs typeface="Times New Roman"/>
              </a:rPr>
              <a:t> </a:t>
            </a:r>
            <a:r>
              <a:rPr sz="1400" dirty="0" err="1">
                <a:latin typeface="Times New Roman"/>
                <a:cs typeface="Times New Roman"/>
              </a:rPr>
              <a:t>permi</a:t>
            </a:r>
            <a:r>
              <a:rPr lang="en-IN" sz="1400" dirty="0">
                <a:latin typeface="Times New Roman"/>
                <a:cs typeface="Times New Roman"/>
              </a:rPr>
              <a:t>tted</a:t>
            </a:r>
            <a:r>
              <a:rPr sz="1400" spc="77" dirty="0">
                <a:latin typeface="Times New Roman"/>
                <a:cs typeface="Times New Roman"/>
              </a:rPr>
              <a:t> </a:t>
            </a:r>
            <a:r>
              <a:rPr sz="1400" dirty="0">
                <a:latin typeface="Times New Roman"/>
                <a:cs typeface="Times New Roman"/>
              </a:rPr>
              <a:t>major</a:t>
            </a:r>
            <a:r>
              <a:rPr sz="1400" spc="77" dirty="0">
                <a:latin typeface="Times New Roman"/>
                <a:cs typeface="Times New Roman"/>
              </a:rPr>
              <a:t> </a:t>
            </a:r>
            <a:r>
              <a:rPr sz="1400" dirty="0">
                <a:latin typeface="Times New Roman"/>
                <a:cs typeface="Times New Roman"/>
              </a:rPr>
              <a:t>educational</a:t>
            </a:r>
            <a:r>
              <a:rPr sz="1400" spc="77" dirty="0">
                <a:latin typeface="Times New Roman"/>
                <a:cs typeface="Times New Roman"/>
              </a:rPr>
              <a:t> </a:t>
            </a:r>
            <a:r>
              <a:rPr sz="1400" dirty="0">
                <a:latin typeface="Times New Roman"/>
                <a:cs typeface="Times New Roman"/>
              </a:rPr>
              <a:t>centres</a:t>
            </a:r>
            <a:r>
              <a:rPr sz="1400" spc="77" dirty="0">
                <a:latin typeface="Times New Roman"/>
                <a:cs typeface="Times New Roman"/>
              </a:rPr>
              <a:t> </a:t>
            </a:r>
            <a:r>
              <a:rPr sz="1400" dirty="0">
                <a:latin typeface="Times New Roman"/>
                <a:cs typeface="Times New Roman"/>
              </a:rPr>
              <a:t>to</a:t>
            </a:r>
            <a:r>
              <a:rPr sz="1400" spc="77" dirty="0">
                <a:latin typeface="Times New Roman"/>
                <a:cs typeface="Times New Roman"/>
              </a:rPr>
              <a:t> </a:t>
            </a:r>
            <a:r>
              <a:rPr sz="1400" dirty="0">
                <a:latin typeface="Times New Roman"/>
                <a:cs typeface="Times New Roman"/>
              </a:rPr>
              <a:t>set</a:t>
            </a:r>
            <a:r>
              <a:rPr sz="1400" spc="77" dirty="0">
                <a:latin typeface="Times New Roman"/>
                <a:cs typeface="Times New Roman"/>
              </a:rPr>
              <a:t> </a:t>
            </a:r>
            <a:r>
              <a:rPr sz="1400" dirty="0">
                <a:latin typeface="Times New Roman"/>
                <a:cs typeface="Times New Roman"/>
              </a:rPr>
              <a:t>up</a:t>
            </a:r>
            <a:r>
              <a:rPr sz="1400" spc="77" dirty="0">
                <a:latin typeface="Times New Roman"/>
                <a:cs typeface="Times New Roman"/>
              </a:rPr>
              <a:t> </a:t>
            </a:r>
            <a:r>
              <a:rPr sz="1400" dirty="0">
                <a:latin typeface="Times New Roman"/>
                <a:cs typeface="Times New Roman"/>
              </a:rPr>
              <a:t>world-class</a:t>
            </a:r>
            <a:r>
              <a:rPr sz="1400" spc="77" dirty="0">
                <a:latin typeface="Times New Roman"/>
                <a:cs typeface="Times New Roman"/>
              </a:rPr>
              <a:t> </a:t>
            </a:r>
            <a:r>
              <a:rPr sz="1400" dirty="0">
                <a:latin typeface="Times New Roman"/>
                <a:cs typeface="Times New Roman"/>
              </a:rPr>
              <a:t>foreign</a:t>
            </a:r>
            <a:r>
              <a:rPr sz="1400" spc="77" dirty="0">
                <a:latin typeface="Times New Roman"/>
                <a:cs typeface="Times New Roman"/>
              </a:rPr>
              <a:t> </a:t>
            </a:r>
            <a:r>
              <a:rPr sz="1400" dirty="0">
                <a:latin typeface="Times New Roman"/>
                <a:cs typeface="Times New Roman"/>
              </a:rPr>
              <a:t>universities</a:t>
            </a:r>
            <a:r>
              <a:rPr sz="1400" spc="77" dirty="0">
                <a:latin typeface="Times New Roman"/>
                <a:cs typeface="Times New Roman"/>
              </a:rPr>
              <a:t> </a:t>
            </a:r>
            <a:r>
              <a:rPr sz="1400" spc="-32" dirty="0">
                <a:latin typeface="Times New Roman"/>
                <a:cs typeface="Times New Roman"/>
              </a:rPr>
              <a:t>in </a:t>
            </a:r>
            <a:r>
              <a:rPr sz="1400" spc="-25" dirty="0">
                <a:latin typeface="Times New Roman"/>
                <a:cs typeface="Times New Roman"/>
              </a:rPr>
              <a:t>GIFT</a:t>
            </a:r>
            <a:r>
              <a:rPr sz="1400" spc="142" dirty="0">
                <a:latin typeface="Times New Roman"/>
                <a:cs typeface="Times New Roman"/>
              </a:rPr>
              <a:t> </a:t>
            </a:r>
            <a:r>
              <a:rPr sz="1400" dirty="0">
                <a:latin typeface="Times New Roman"/>
                <a:cs typeface="Times New Roman"/>
              </a:rPr>
              <a:t>City.</a:t>
            </a:r>
            <a:r>
              <a:rPr sz="1400" spc="146" dirty="0">
                <a:latin typeface="Times New Roman"/>
                <a:cs typeface="Times New Roman"/>
              </a:rPr>
              <a:t> </a:t>
            </a:r>
            <a:endParaRPr lang="en-IN" sz="1400" spc="146" dirty="0">
              <a:latin typeface="Times New Roman"/>
              <a:cs typeface="Times New Roman"/>
            </a:endParaRPr>
          </a:p>
          <a:p>
            <a:pPr marL="19586" marR="6528" algn="just">
              <a:lnSpc>
                <a:spcPct val="125000"/>
              </a:lnSpc>
              <a:spcBef>
                <a:spcPts val="514"/>
              </a:spcBef>
            </a:pPr>
            <a:endParaRPr sz="1400" dirty="0">
              <a:latin typeface="Times New Roman"/>
              <a:cs typeface="Times New Roman"/>
            </a:endParaRPr>
          </a:p>
          <a:p>
            <a:pPr marL="19586" marR="6528" algn="just">
              <a:lnSpc>
                <a:spcPct val="125000"/>
              </a:lnSpc>
              <a:spcBef>
                <a:spcPts val="6"/>
              </a:spcBef>
            </a:pPr>
            <a:r>
              <a:rPr sz="1400" spc="-13" dirty="0">
                <a:latin typeface="Times New Roman"/>
                <a:cs typeface="Times New Roman"/>
              </a:rPr>
              <a:t>Accordingly,</a:t>
            </a:r>
            <a:r>
              <a:rPr sz="1400" spc="186" dirty="0">
                <a:latin typeface="Times New Roman"/>
                <a:cs typeface="Times New Roman"/>
              </a:rPr>
              <a:t> </a:t>
            </a:r>
            <a:r>
              <a:rPr sz="1400" dirty="0">
                <a:latin typeface="Times New Roman"/>
                <a:cs typeface="Times New Roman"/>
              </a:rPr>
              <a:t>the</a:t>
            </a:r>
            <a:r>
              <a:rPr sz="1400" spc="192" dirty="0">
                <a:latin typeface="Times New Roman"/>
                <a:cs typeface="Times New Roman"/>
              </a:rPr>
              <a:t> </a:t>
            </a:r>
            <a:r>
              <a:rPr sz="1400" spc="-71" dirty="0">
                <a:latin typeface="Times New Roman"/>
                <a:cs typeface="Times New Roman"/>
              </a:rPr>
              <a:t>IFSCA</a:t>
            </a:r>
            <a:r>
              <a:rPr sz="1400" spc="192" dirty="0">
                <a:latin typeface="Times New Roman"/>
                <a:cs typeface="Times New Roman"/>
              </a:rPr>
              <a:t> </a:t>
            </a:r>
            <a:r>
              <a:rPr sz="1400" dirty="0">
                <a:latin typeface="Times New Roman"/>
                <a:cs typeface="Times New Roman"/>
              </a:rPr>
              <a:t>unveiled</a:t>
            </a:r>
            <a:r>
              <a:rPr sz="1400" spc="186" dirty="0">
                <a:latin typeface="Times New Roman"/>
                <a:cs typeface="Times New Roman"/>
              </a:rPr>
              <a:t> </a:t>
            </a:r>
            <a:r>
              <a:rPr sz="1400" dirty="0">
                <a:latin typeface="Times New Roman"/>
                <a:cs typeface="Times New Roman"/>
              </a:rPr>
              <a:t>its</a:t>
            </a:r>
            <a:r>
              <a:rPr sz="1400" spc="192" dirty="0">
                <a:latin typeface="Times New Roman"/>
                <a:cs typeface="Times New Roman"/>
              </a:rPr>
              <a:t> </a:t>
            </a:r>
            <a:r>
              <a:rPr sz="1400" dirty="0">
                <a:latin typeface="Times New Roman"/>
                <a:cs typeface="Times New Roman"/>
              </a:rPr>
              <a:t>International</a:t>
            </a:r>
            <a:r>
              <a:rPr sz="1400" spc="192" dirty="0">
                <a:latin typeface="Times New Roman"/>
                <a:cs typeface="Times New Roman"/>
              </a:rPr>
              <a:t> </a:t>
            </a:r>
            <a:r>
              <a:rPr sz="1400" dirty="0">
                <a:latin typeface="Times New Roman"/>
                <a:cs typeface="Times New Roman"/>
              </a:rPr>
              <a:t>Branch</a:t>
            </a:r>
            <a:r>
              <a:rPr sz="1400" spc="192" dirty="0">
                <a:latin typeface="Times New Roman"/>
                <a:cs typeface="Times New Roman"/>
              </a:rPr>
              <a:t> </a:t>
            </a:r>
            <a:r>
              <a:rPr sz="1400" dirty="0">
                <a:latin typeface="Times New Roman"/>
                <a:cs typeface="Times New Roman"/>
              </a:rPr>
              <a:t>Campus</a:t>
            </a:r>
            <a:r>
              <a:rPr sz="1400" spc="186" dirty="0">
                <a:latin typeface="Times New Roman"/>
                <a:cs typeface="Times New Roman"/>
              </a:rPr>
              <a:t> </a:t>
            </a:r>
            <a:r>
              <a:rPr sz="1400" dirty="0">
                <a:latin typeface="Times New Roman"/>
                <a:cs typeface="Times New Roman"/>
              </a:rPr>
              <a:t>Regulations</a:t>
            </a:r>
            <a:r>
              <a:rPr sz="1400" spc="192" dirty="0">
                <a:latin typeface="Times New Roman"/>
                <a:cs typeface="Times New Roman"/>
              </a:rPr>
              <a:t> </a:t>
            </a:r>
            <a:r>
              <a:rPr sz="1400" dirty="0">
                <a:latin typeface="Times New Roman"/>
                <a:cs typeface="Times New Roman"/>
              </a:rPr>
              <a:t>in</a:t>
            </a:r>
            <a:r>
              <a:rPr sz="1400" spc="192" dirty="0">
                <a:latin typeface="Times New Roman"/>
                <a:cs typeface="Times New Roman"/>
              </a:rPr>
              <a:t> </a:t>
            </a:r>
            <a:r>
              <a:rPr sz="1400" dirty="0">
                <a:latin typeface="Times New Roman"/>
                <a:cs typeface="Times New Roman"/>
              </a:rPr>
              <a:t>October</a:t>
            </a:r>
            <a:r>
              <a:rPr sz="1400" spc="186" dirty="0">
                <a:latin typeface="Times New Roman"/>
                <a:cs typeface="Times New Roman"/>
              </a:rPr>
              <a:t> </a:t>
            </a:r>
            <a:r>
              <a:rPr sz="1400" dirty="0">
                <a:latin typeface="Times New Roman"/>
                <a:cs typeface="Times New Roman"/>
              </a:rPr>
              <a:t>2022,</a:t>
            </a:r>
            <a:r>
              <a:rPr sz="1400" spc="192" dirty="0">
                <a:latin typeface="Times New Roman"/>
                <a:cs typeface="Times New Roman"/>
              </a:rPr>
              <a:t> </a:t>
            </a:r>
            <a:r>
              <a:rPr sz="1400" dirty="0">
                <a:latin typeface="Times New Roman"/>
                <a:cs typeface="Times New Roman"/>
              </a:rPr>
              <a:t>permitting</a:t>
            </a:r>
            <a:r>
              <a:rPr sz="1400" spc="192" dirty="0">
                <a:latin typeface="Times New Roman"/>
                <a:cs typeface="Times New Roman"/>
              </a:rPr>
              <a:t> </a:t>
            </a:r>
            <a:r>
              <a:rPr sz="1400" spc="-13" dirty="0">
                <a:latin typeface="Times New Roman"/>
                <a:cs typeface="Times New Roman"/>
              </a:rPr>
              <a:t>Indian </a:t>
            </a:r>
            <a:r>
              <a:rPr sz="1400" dirty="0">
                <a:latin typeface="Times New Roman"/>
                <a:cs typeface="Times New Roman"/>
              </a:rPr>
              <a:t>campuses</a:t>
            </a:r>
            <a:r>
              <a:rPr sz="1400" spc="52" dirty="0">
                <a:latin typeface="Times New Roman"/>
                <a:cs typeface="Times New Roman"/>
              </a:rPr>
              <a:t> </a:t>
            </a:r>
            <a:r>
              <a:rPr sz="1400" dirty="0">
                <a:latin typeface="Times New Roman"/>
                <a:cs typeface="Times New Roman"/>
              </a:rPr>
              <a:t>of</a:t>
            </a:r>
            <a:r>
              <a:rPr sz="1400" spc="58" dirty="0">
                <a:latin typeface="Times New Roman"/>
                <a:cs typeface="Times New Roman"/>
              </a:rPr>
              <a:t> </a:t>
            </a:r>
            <a:r>
              <a:rPr sz="1400" dirty="0">
                <a:latin typeface="Times New Roman"/>
                <a:cs typeface="Times New Roman"/>
              </a:rPr>
              <a:t>foreign</a:t>
            </a:r>
            <a:r>
              <a:rPr sz="1400" spc="52" dirty="0">
                <a:latin typeface="Times New Roman"/>
                <a:cs typeface="Times New Roman"/>
              </a:rPr>
              <a:t> </a:t>
            </a:r>
            <a:r>
              <a:rPr sz="1400" dirty="0">
                <a:latin typeface="Times New Roman"/>
                <a:cs typeface="Times New Roman"/>
              </a:rPr>
              <a:t>universities</a:t>
            </a:r>
            <a:r>
              <a:rPr sz="1400" spc="58" dirty="0">
                <a:latin typeface="Times New Roman"/>
                <a:cs typeface="Times New Roman"/>
              </a:rPr>
              <a:t> </a:t>
            </a:r>
            <a:r>
              <a:rPr sz="1400" dirty="0">
                <a:latin typeface="Times New Roman"/>
                <a:cs typeface="Times New Roman"/>
              </a:rPr>
              <a:t>to</a:t>
            </a:r>
            <a:r>
              <a:rPr sz="1400" spc="52" dirty="0">
                <a:latin typeface="Times New Roman"/>
                <a:cs typeface="Times New Roman"/>
              </a:rPr>
              <a:t> </a:t>
            </a:r>
            <a:r>
              <a:rPr sz="1400" dirty="0">
                <a:latin typeface="Times New Roman"/>
                <a:cs typeface="Times New Roman"/>
              </a:rPr>
              <a:t>repatriate</a:t>
            </a:r>
            <a:r>
              <a:rPr sz="1400" spc="58" dirty="0">
                <a:latin typeface="Times New Roman"/>
                <a:cs typeface="Times New Roman"/>
              </a:rPr>
              <a:t> </a:t>
            </a:r>
            <a:r>
              <a:rPr sz="1400" dirty="0">
                <a:latin typeface="Times New Roman"/>
                <a:cs typeface="Times New Roman"/>
              </a:rPr>
              <a:t>funds</a:t>
            </a:r>
            <a:r>
              <a:rPr sz="1400" spc="52" dirty="0">
                <a:latin typeface="Times New Roman"/>
                <a:cs typeface="Times New Roman"/>
              </a:rPr>
              <a:t> </a:t>
            </a:r>
            <a:r>
              <a:rPr sz="1400" dirty="0">
                <a:latin typeface="Times New Roman"/>
                <a:cs typeface="Times New Roman"/>
              </a:rPr>
              <a:t>in</a:t>
            </a:r>
            <a:r>
              <a:rPr sz="1400" spc="58" dirty="0">
                <a:latin typeface="Times New Roman"/>
                <a:cs typeface="Times New Roman"/>
              </a:rPr>
              <a:t> </a:t>
            </a:r>
            <a:r>
              <a:rPr sz="1400" dirty="0">
                <a:latin typeface="Times New Roman"/>
                <a:cs typeface="Times New Roman"/>
              </a:rPr>
              <a:t>a</a:t>
            </a:r>
            <a:r>
              <a:rPr sz="1400" spc="52" dirty="0">
                <a:latin typeface="Times New Roman"/>
                <a:cs typeface="Times New Roman"/>
              </a:rPr>
              <a:t> </a:t>
            </a:r>
            <a:r>
              <a:rPr sz="1400" dirty="0">
                <a:latin typeface="Times New Roman"/>
                <a:cs typeface="Times New Roman"/>
              </a:rPr>
              <a:t>relaxed</a:t>
            </a:r>
            <a:r>
              <a:rPr sz="1400" spc="58" dirty="0">
                <a:latin typeface="Times New Roman"/>
                <a:cs typeface="Times New Roman"/>
              </a:rPr>
              <a:t> </a:t>
            </a:r>
            <a:r>
              <a:rPr sz="1400" dirty="0">
                <a:latin typeface="Times New Roman"/>
                <a:cs typeface="Times New Roman"/>
              </a:rPr>
              <a:t>regulatory</a:t>
            </a:r>
            <a:r>
              <a:rPr sz="1400" spc="58" dirty="0">
                <a:latin typeface="Times New Roman"/>
                <a:cs typeface="Times New Roman"/>
              </a:rPr>
              <a:t> </a:t>
            </a:r>
            <a:r>
              <a:rPr sz="1400" dirty="0">
                <a:latin typeface="Times New Roman"/>
                <a:cs typeface="Times New Roman"/>
              </a:rPr>
              <a:t>environment.</a:t>
            </a:r>
            <a:r>
              <a:rPr sz="1400" spc="52" dirty="0">
                <a:latin typeface="Times New Roman"/>
                <a:cs typeface="Times New Roman"/>
              </a:rPr>
              <a:t> </a:t>
            </a:r>
            <a:r>
              <a:rPr sz="1400" dirty="0">
                <a:latin typeface="Times New Roman"/>
                <a:cs typeface="Times New Roman"/>
              </a:rPr>
              <a:t>With</a:t>
            </a:r>
            <a:r>
              <a:rPr sz="1400" spc="58" dirty="0">
                <a:latin typeface="Times New Roman"/>
                <a:cs typeface="Times New Roman"/>
              </a:rPr>
              <a:t> </a:t>
            </a:r>
            <a:r>
              <a:rPr sz="1400" dirty="0">
                <a:latin typeface="Times New Roman"/>
                <a:cs typeface="Times New Roman"/>
              </a:rPr>
              <a:t>this</a:t>
            </a:r>
            <a:r>
              <a:rPr sz="1400" spc="52" dirty="0">
                <a:latin typeface="Times New Roman"/>
                <a:cs typeface="Times New Roman"/>
              </a:rPr>
              <a:t> </a:t>
            </a:r>
            <a:r>
              <a:rPr sz="1400" dirty="0">
                <a:latin typeface="Times New Roman"/>
                <a:cs typeface="Times New Roman"/>
              </a:rPr>
              <a:t>approach,</a:t>
            </a:r>
            <a:r>
              <a:rPr sz="1400" spc="58" dirty="0">
                <a:latin typeface="Times New Roman"/>
                <a:cs typeface="Times New Roman"/>
              </a:rPr>
              <a:t> </a:t>
            </a:r>
            <a:r>
              <a:rPr sz="1400" dirty="0">
                <a:latin typeface="Times New Roman"/>
                <a:cs typeface="Times New Roman"/>
              </a:rPr>
              <a:t>all</a:t>
            </a:r>
            <a:r>
              <a:rPr sz="1400" spc="52" dirty="0">
                <a:latin typeface="Times New Roman"/>
                <a:cs typeface="Times New Roman"/>
              </a:rPr>
              <a:t> </a:t>
            </a:r>
            <a:r>
              <a:rPr sz="1400" spc="-25" dirty="0">
                <a:latin typeface="Times New Roman"/>
                <a:cs typeface="Times New Roman"/>
              </a:rPr>
              <a:t>such </a:t>
            </a:r>
            <a:r>
              <a:rPr sz="1400" dirty="0">
                <a:latin typeface="Times New Roman"/>
                <a:cs typeface="Times New Roman"/>
              </a:rPr>
              <a:t>transactions</a:t>
            </a:r>
            <a:r>
              <a:rPr sz="1400" spc="154" dirty="0">
                <a:latin typeface="Times New Roman"/>
                <a:cs typeface="Times New Roman"/>
              </a:rPr>
              <a:t> </a:t>
            </a:r>
            <a:r>
              <a:rPr sz="1400" dirty="0">
                <a:latin typeface="Times New Roman"/>
                <a:cs typeface="Times New Roman"/>
              </a:rPr>
              <a:t>undertaken</a:t>
            </a:r>
            <a:r>
              <a:rPr sz="1400" spc="154" dirty="0">
                <a:latin typeface="Times New Roman"/>
                <a:cs typeface="Times New Roman"/>
              </a:rPr>
              <a:t> </a:t>
            </a:r>
            <a:r>
              <a:rPr sz="1400" dirty="0">
                <a:latin typeface="Times New Roman"/>
                <a:cs typeface="Times New Roman"/>
              </a:rPr>
              <a:t>by</a:t>
            </a:r>
            <a:r>
              <a:rPr sz="1400" spc="154" dirty="0">
                <a:latin typeface="Times New Roman"/>
                <a:cs typeface="Times New Roman"/>
              </a:rPr>
              <a:t> </a:t>
            </a:r>
            <a:r>
              <a:rPr sz="1400" dirty="0">
                <a:latin typeface="Times New Roman"/>
                <a:cs typeface="Times New Roman"/>
              </a:rPr>
              <a:t>the</a:t>
            </a:r>
            <a:r>
              <a:rPr sz="1400" spc="154" dirty="0">
                <a:latin typeface="Times New Roman"/>
                <a:cs typeface="Times New Roman"/>
              </a:rPr>
              <a:t> </a:t>
            </a:r>
            <a:r>
              <a:rPr sz="1400" dirty="0">
                <a:latin typeface="Times New Roman"/>
                <a:cs typeface="Times New Roman"/>
              </a:rPr>
              <a:t>universities</a:t>
            </a:r>
            <a:r>
              <a:rPr sz="1400" spc="154" dirty="0">
                <a:latin typeface="Times New Roman"/>
                <a:cs typeface="Times New Roman"/>
              </a:rPr>
              <a:t> </a:t>
            </a:r>
            <a:r>
              <a:rPr sz="1400" dirty="0">
                <a:latin typeface="Times New Roman"/>
                <a:cs typeface="Times New Roman"/>
              </a:rPr>
              <a:t>will</a:t>
            </a:r>
            <a:r>
              <a:rPr sz="1400" spc="161" dirty="0">
                <a:latin typeface="Times New Roman"/>
                <a:cs typeface="Times New Roman"/>
              </a:rPr>
              <a:t> </a:t>
            </a:r>
            <a:r>
              <a:rPr sz="1400" dirty="0">
                <a:latin typeface="Times New Roman"/>
                <a:cs typeface="Times New Roman"/>
              </a:rPr>
              <a:t>occur</a:t>
            </a:r>
            <a:r>
              <a:rPr sz="1400" spc="154" dirty="0">
                <a:latin typeface="Times New Roman"/>
                <a:cs typeface="Times New Roman"/>
              </a:rPr>
              <a:t> </a:t>
            </a:r>
            <a:r>
              <a:rPr sz="1400" dirty="0">
                <a:latin typeface="Times New Roman"/>
                <a:cs typeface="Times New Roman"/>
              </a:rPr>
              <a:t>in</a:t>
            </a:r>
            <a:r>
              <a:rPr sz="1400" spc="154" dirty="0">
                <a:latin typeface="Times New Roman"/>
                <a:cs typeface="Times New Roman"/>
              </a:rPr>
              <a:t> </a:t>
            </a:r>
            <a:r>
              <a:rPr sz="1400" dirty="0">
                <a:latin typeface="Times New Roman"/>
                <a:cs typeface="Times New Roman"/>
              </a:rPr>
              <a:t>freely</a:t>
            </a:r>
            <a:r>
              <a:rPr sz="1400" spc="154" dirty="0">
                <a:latin typeface="Times New Roman"/>
                <a:cs typeface="Times New Roman"/>
              </a:rPr>
              <a:t> </a:t>
            </a:r>
            <a:r>
              <a:rPr sz="1400" dirty="0">
                <a:latin typeface="Times New Roman"/>
                <a:cs typeface="Times New Roman"/>
              </a:rPr>
              <a:t>convertible</a:t>
            </a:r>
            <a:r>
              <a:rPr sz="1400" spc="154" dirty="0">
                <a:latin typeface="Times New Roman"/>
                <a:cs typeface="Times New Roman"/>
              </a:rPr>
              <a:t> </a:t>
            </a:r>
            <a:r>
              <a:rPr sz="1400" dirty="0">
                <a:latin typeface="Times New Roman"/>
                <a:cs typeface="Times New Roman"/>
              </a:rPr>
              <a:t>foreign</a:t>
            </a:r>
            <a:r>
              <a:rPr sz="1400" spc="154" dirty="0">
                <a:latin typeface="Times New Roman"/>
                <a:cs typeface="Times New Roman"/>
              </a:rPr>
              <a:t> </a:t>
            </a:r>
            <a:r>
              <a:rPr sz="1400" dirty="0">
                <a:latin typeface="Times New Roman"/>
                <a:cs typeface="Times New Roman"/>
              </a:rPr>
              <a:t>currency,</a:t>
            </a:r>
            <a:r>
              <a:rPr sz="1400" spc="161" dirty="0">
                <a:latin typeface="Times New Roman"/>
                <a:cs typeface="Times New Roman"/>
              </a:rPr>
              <a:t> </a:t>
            </a:r>
            <a:r>
              <a:rPr sz="1400" dirty="0">
                <a:latin typeface="Times New Roman"/>
                <a:cs typeface="Times New Roman"/>
              </a:rPr>
              <a:t>and</a:t>
            </a:r>
            <a:r>
              <a:rPr sz="1400" spc="154" dirty="0">
                <a:latin typeface="Times New Roman"/>
                <a:cs typeface="Times New Roman"/>
              </a:rPr>
              <a:t> </a:t>
            </a:r>
            <a:r>
              <a:rPr sz="1400" dirty="0">
                <a:latin typeface="Times New Roman"/>
                <a:cs typeface="Times New Roman"/>
              </a:rPr>
              <a:t>the</a:t>
            </a:r>
            <a:r>
              <a:rPr sz="1400" spc="154" dirty="0">
                <a:latin typeface="Times New Roman"/>
                <a:cs typeface="Times New Roman"/>
              </a:rPr>
              <a:t> </a:t>
            </a:r>
            <a:r>
              <a:rPr sz="1400" spc="-13" dirty="0">
                <a:latin typeface="Times New Roman"/>
                <a:cs typeface="Times New Roman"/>
              </a:rPr>
              <a:t>infrastructure </a:t>
            </a:r>
            <a:r>
              <a:rPr sz="1400" dirty="0">
                <a:latin typeface="Times New Roman"/>
                <a:cs typeface="Times New Roman"/>
              </a:rPr>
              <a:t>conditions</a:t>
            </a:r>
            <a:r>
              <a:rPr sz="1400" spc="-38" dirty="0">
                <a:latin typeface="Times New Roman"/>
                <a:cs typeface="Times New Roman"/>
              </a:rPr>
              <a:t> </a:t>
            </a:r>
            <a:r>
              <a:rPr sz="1400" dirty="0">
                <a:latin typeface="Times New Roman"/>
                <a:cs typeface="Times New Roman"/>
              </a:rPr>
              <a:t>which</a:t>
            </a:r>
            <a:r>
              <a:rPr sz="1400" spc="-38" dirty="0">
                <a:latin typeface="Times New Roman"/>
                <a:cs typeface="Times New Roman"/>
              </a:rPr>
              <a:t> </a:t>
            </a:r>
            <a:r>
              <a:rPr sz="1400" dirty="0">
                <a:latin typeface="Times New Roman"/>
                <a:cs typeface="Times New Roman"/>
              </a:rPr>
              <a:t>are</a:t>
            </a:r>
            <a:r>
              <a:rPr sz="1400" spc="-38" dirty="0">
                <a:latin typeface="Times New Roman"/>
                <a:cs typeface="Times New Roman"/>
              </a:rPr>
              <a:t> </a:t>
            </a:r>
            <a:r>
              <a:rPr sz="1400" spc="-13" dirty="0">
                <a:latin typeface="Times New Roman"/>
                <a:cs typeface="Times New Roman"/>
              </a:rPr>
              <a:t>applicable</a:t>
            </a:r>
            <a:r>
              <a:rPr sz="1400" spc="-38" dirty="0">
                <a:latin typeface="Times New Roman"/>
                <a:cs typeface="Times New Roman"/>
              </a:rPr>
              <a:t> </a:t>
            </a:r>
            <a:r>
              <a:rPr sz="1400" dirty="0">
                <a:latin typeface="Times New Roman"/>
                <a:cs typeface="Times New Roman"/>
              </a:rPr>
              <a:t>to</a:t>
            </a:r>
            <a:r>
              <a:rPr sz="1400" spc="-38" dirty="0">
                <a:latin typeface="Times New Roman"/>
                <a:cs typeface="Times New Roman"/>
              </a:rPr>
              <a:t> </a:t>
            </a:r>
            <a:r>
              <a:rPr sz="1400" dirty="0">
                <a:latin typeface="Times New Roman"/>
                <a:cs typeface="Times New Roman"/>
              </a:rPr>
              <a:t>other</a:t>
            </a:r>
            <a:r>
              <a:rPr sz="1400" spc="-38" dirty="0">
                <a:latin typeface="Times New Roman"/>
                <a:cs typeface="Times New Roman"/>
              </a:rPr>
              <a:t> </a:t>
            </a:r>
            <a:r>
              <a:rPr sz="1400" dirty="0">
                <a:latin typeface="Times New Roman"/>
                <a:cs typeface="Times New Roman"/>
              </a:rPr>
              <a:t>India-based</a:t>
            </a:r>
            <a:r>
              <a:rPr sz="1400" spc="-38" dirty="0">
                <a:latin typeface="Times New Roman"/>
                <a:cs typeface="Times New Roman"/>
              </a:rPr>
              <a:t> </a:t>
            </a:r>
            <a:r>
              <a:rPr sz="1400" dirty="0">
                <a:latin typeface="Times New Roman"/>
                <a:cs typeface="Times New Roman"/>
              </a:rPr>
              <a:t>universities</a:t>
            </a:r>
            <a:r>
              <a:rPr sz="1400" spc="-38" dirty="0">
                <a:latin typeface="Times New Roman"/>
                <a:cs typeface="Times New Roman"/>
              </a:rPr>
              <a:t> </a:t>
            </a:r>
            <a:r>
              <a:rPr sz="1400" spc="-13" dirty="0">
                <a:latin typeface="Times New Roman"/>
                <a:cs typeface="Times New Roman"/>
              </a:rPr>
              <a:t>will</a:t>
            </a:r>
            <a:r>
              <a:rPr sz="1400" spc="-38" dirty="0">
                <a:latin typeface="Times New Roman"/>
                <a:cs typeface="Times New Roman"/>
              </a:rPr>
              <a:t> </a:t>
            </a:r>
            <a:r>
              <a:rPr sz="1400" dirty="0">
                <a:latin typeface="Times New Roman"/>
                <a:cs typeface="Times New Roman"/>
              </a:rPr>
              <a:t>not</a:t>
            </a:r>
            <a:r>
              <a:rPr sz="1400" spc="-38" dirty="0">
                <a:latin typeface="Times New Roman"/>
                <a:cs typeface="Times New Roman"/>
              </a:rPr>
              <a:t> </a:t>
            </a:r>
            <a:r>
              <a:rPr sz="1400" spc="-13" dirty="0">
                <a:latin typeface="Times New Roman"/>
                <a:cs typeface="Times New Roman"/>
              </a:rPr>
              <a:t>be</a:t>
            </a:r>
            <a:r>
              <a:rPr sz="1400" spc="-38" dirty="0">
                <a:latin typeface="Times New Roman"/>
                <a:cs typeface="Times New Roman"/>
              </a:rPr>
              <a:t> </a:t>
            </a:r>
            <a:r>
              <a:rPr sz="1400" spc="-13" dirty="0">
                <a:latin typeface="Times New Roman"/>
                <a:cs typeface="Times New Roman"/>
              </a:rPr>
              <a:t>enforced</a:t>
            </a:r>
            <a:r>
              <a:rPr sz="1400" spc="-38" dirty="0">
                <a:latin typeface="Times New Roman"/>
                <a:cs typeface="Times New Roman"/>
              </a:rPr>
              <a:t> </a:t>
            </a:r>
            <a:r>
              <a:rPr sz="1400" dirty="0">
                <a:latin typeface="Times New Roman"/>
                <a:cs typeface="Times New Roman"/>
              </a:rPr>
              <a:t>within</a:t>
            </a:r>
            <a:r>
              <a:rPr sz="1400" spc="-38" dirty="0">
                <a:latin typeface="Times New Roman"/>
                <a:cs typeface="Times New Roman"/>
              </a:rPr>
              <a:t> </a:t>
            </a:r>
            <a:r>
              <a:rPr sz="1400" spc="-96" dirty="0">
                <a:latin typeface="Times New Roman"/>
                <a:cs typeface="Times New Roman"/>
              </a:rPr>
              <a:t>GIFT</a:t>
            </a:r>
            <a:r>
              <a:rPr sz="1400" spc="-32" dirty="0">
                <a:latin typeface="Times New Roman"/>
                <a:cs typeface="Times New Roman"/>
              </a:rPr>
              <a:t> </a:t>
            </a:r>
            <a:r>
              <a:rPr sz="1400" spc="-13" dirty="0">
                <a:latin typeface="Times New Roman"/>
                <a:cs typeface="Times New Roman"/>
              </a:rPr>
              <a:t>City.</a:t>
            </a:r>
            <a:endParaRPr sz="1400" dirty="0">
              <a:latin typeface="Times New Roman"/>
              <a:cs typeface="Times New Roman"/>
            </a:endParaRPr>
          </a:p>
        </p:txBody>
      </p:sp>
      <p:sp>
        <p:nvSpPr>
          <p:cNvPr id="12" name="object 12"/>
          <p:cNvSpPr/>
          <p:nvPr/>
        </p:nvSpPr>
        <p:spPr>
          <a:xfrm>
            <a:off x="807783" y="4575666"/>
            <a:ext cx="48961" cy="48961"/>
          </a:xfrm>
          <a:custGeom>
            <a:avLst/>
            <a:gdLst/>
            <a:ahLst/>
            <a:cxnLst/>
            <a:rect l="l" t="t" r="r" b="b"/>
            <a:pathLst>
              <a:path w="38100" h="38100">
                <a:moveTo>
                  <a:pt x="21576" y="38100"/>
                </a:moveTo>
                <a:lnTo>
                  <a:pt x="16523" y="38100"/>
                </a:lnTo>
                <a:lnTo>
                  <a:pt x="14093" y="37617"/>
                </a:lnTo>
                <a:lnTo>
                  <a:pt x="0" y="21576"/>
                </a:lnTo>
                <a:lnTo>
                  <a:pt x="0" y="16523"/>
                </a:lnTo>
                <a:lnTo>
                  <a:pt x="16523" y="0"/>
                </a:lnTo>
                <a:lnTo>
                  <a:pt x="21576" y="0"/>
                </a:lnTo>
                <a:lnTo>
                  <a:pt x="38100" y="16523"/>
                </a:lnTo>
                <a:lnTo>
                  <a:pt x="38100" y="19050"/>
                </a:lnTo>
                <a:lnTo>
                  <a:pt x="38100" y="21576"/>
                </a:lnTo>
                <a:lnTo>
                  <a:pt x="24005" y="37617"/>
                </a:lnTo>
                <a:lnTo>
                  <a:pt x="21576" y="38100"/>
                </a:lnTo>
                <a:close/>
              </a:path>
            </a:pathLst>
          </a:custGeom>
          <a:solidFill>
            <a:srgbClr val="000000"/>
          </a:solidFill>
        </p:spPr>
        <p:txBody>
          <a:bodyPr wrap="square" lIns="0" tIns="0" rIns="0" bIns="0" rtlCol="0"/>
          <a:lstStyle/>
          <a:p>
            <a:endParaRPr sz="1634" dirty="0"/>
          </a:p>
        </p:txBody>
      </p:sp>
      <p:sp>
        <p:nvSpPr>
          <p:cNvPr id="13" name="object 13"/>
          <p:cNvSpPr/>
          <p:nvPr/>
        </p:nvSpPr>
        <p:spPr>
          <a:xfrm>
            <a:off x="807783" y="5310089"/>
            <a:ext cx="48961" cy="48961"/>
          </a:xfrm>
          <a:custGeom>
            <a:avLst/>
            <a:gdLst/>
            <a:ahLst/>
            <a:cxnLst/>
            <a:rect l="l" t="t" r="r" b="b"/>
            <a:pathLst>
              <a:path w="38100" h="38100">
                <a:moveTo>
                  <a:pt x="21576" y="38100"/>
                </a:moveTo>
                <a:lnTo>
                  <a:pt x="16523" y="38100"/>
                </a:lnTo>
                <a:lnTo>
                  <a:pt x="14093" y="37616"/>
                </a:lnTo>
                <a:lnTo>
                  <a:pt x="0" y="21576"/>
                </a:lnTo>
                <a:lnTo>
                  <a:pt x="0" y="16523"/>
                </a:lnTo>
                <a:lnTo>
                  <a:pt x="16523" y="0"/>
                </a:lnTo>
                <a:lnTo>
                  <a:pt x="21576" y="0"/>
                </a:lnTo>
                <a:lnTo>
                  <a:pt x="38100" y="16523"/>
                </a:lnTo>
                <a:lnTo>
                  <a:pt x="38100" y="19050"/>
                </a:lnTo>
                <a:lnTo>
                  <a:pt x="38100" y="21576"/>
                </a:lnTo>
                <a:lnTo>
                  <a:pt x="24005" y="37616"/>
                </a:lnTo>
                <a:lnTo>
                  <a:pt x="21576" y="38100"/>
                </a:lnTo>
                <a:close/>
              </a:path>
            </a:pathLst>
          </a:custGeom>
          <a:solidFill>
            <a:srgbClr val="000000"/>
          </a:solidFill>
        </p:spPr>
        <p:txBody>
          <a:bodyPr wrap="square" lIns="0" tIns="0" rIns="0" bIns="0" rtlCol="0"/>
          <a:lstStyle/>
          <a:p>
            <a:endParaRPr sz="1634" dirty="0"/>
          </a:p>
        </p:txBody>
      </p:sp>
      <p:sp>
        <p:nvSpPr>
          <p:cNvPr id="14" name="object 14"/>
          <p:cNvSpPr txBox="1"/>
          <p:nvPr/>
        </p:nvSpPr>
        <p:spPr>
          <a:xfrm>
            <a:off x="669060" y="4146733"/>
            <a:ext cx="4882654" cy="1666099"/>
          </a:xfrm>
          <a:prstGeom prst="rect">
            <a:avLst/>
          </a:prstGeom>
        </p:spPr>
        <p:txBody>
          <a:bodyPr vert="horz" wrap="square" lIns="0" tIns="16321" rIns="0" bIns="0" rtlCol="0">
            <a:spAutoFit/>
          </a:bodyPr>
          <a:lstStyle/>
          <a:p>
            <a:pPr marL="16321">
              <a:spcBef>
                <a:spcPts val="129"/>
              </a:spcBef>
            </a:pPr>
            <a:r>
              <a:rPr sz="2400" b="1" spc="-13" dirty="0">
                <a:solidFill>
                  <a:srgbClr val="EB8B00"/>
                </a:solidFill>
                <a:latin typeface="Times New Roman"/>
                <a:cs typeface="Times New Roman"/>
              </a:rPr>
              <a:t>Permissible</a:t>
            </a:r>
            <a:r>
              <a:rPr sz="2400" b="1" spc="-52" dirty="0">
                <a:solidFill>
                  <a:srgbClr val="EB8B00"/>
                </a:solidFill>
                <a:latin typeface="Times New Roman"/>
                <a:cs typeface="Times New Roman"/>
              </a:rPr>
              <a:t> </a:t>
            </a:r>
            <a:r>
              <a:rPr sz="2400" b="1" spc="-13" dirty="0">
                <a:solidFill>
                  <a:srgbClr val="EB8B00"/>
                </a:solidFill>
                <a:latin typeface="Times New Roman"/>
                <a:cs typeface="Times New Roman"/>
              </a:rPr>
              <a:t>universities</a:t>
            </a:r>
            <a:endParaRPr sz="2400" dirty="0">
              <a:latin typeface="Times New Roman"/>
              <a:cs typeface="Times New Roman"/>
            </a:endParaRPr>
          </a:p>
          <a:p>
            <a:pPr marL="317454">
              <a:spcBef>
                <a:spcPts val="71"/>
              </a:spcBef>
            </a:pPr>
            <a:r>
              <a:rPr sz="1400" spc="-25" dirty="0">
                <a:latin typeface="Times New Roman"/>
                <a:cs typeface="Times New Roman"/>
              </a:rPr>
              <a:t>Foreign</a:t>
            </a:r>
            <a:r>
              <a:rPr sz="1400" spc="-6" dirty="0">
                <a:latin typeface="Times New Roman"/>
                <a:cs typeface="Times New Roman"/>
              </a:rPr>
              <a:t> </a:t>
            </a:r>
            <a:r>
              <a:rPr sz="1400" dirty="0">
                <a:latin typeface="Times New Roman"/>
                <a:cs typeface="Times New Roman"/>
              </a:rPr>
              <a:t>universities</a:t>
            </a:r>
            <a:r>
              <a:rPr sz="1400" spc="-6" dirty="0">
                <a:latin typeface="Times New Roman"/>
                <a:cs typeface="Times New Roman"/>
              </a:rPr>
              <a:t> </a:t>
            </a:r>
            <a:r>
              <a:rPr sz="1400" dirty="0">
                <a:latin typeface="Times New Roman"/>
                <a:cs typeface="Times New Roman"/>
              </a:rPr>
              <a:t>that are</a:t>
            </a:r>
            <a:r>
              <a:rPr sz="1400" spc="-6" dirty="0">
                <a:latin typeface="Times New Roman"/>
                <a:cs typeface="Times New Roman"/>
              </a:rPr>
              <a:t> </a:t>
            </a:r>
            <a:r>
              <a:rPr sz="1400" dirty="0">
                <a:latin typeface="Times New Roman"/>
                <a:cs typeface="Times New Roman"/>
              </a:rPr>
              <a:t>ranked within</a:t>
            </a:r>
            <a:r>
              <a:rPr sz="1400" spc="-6" dirty="0">
                <a:latin typeface="Times New Roman"/>
                <a:cs typeface="Times New Roman"/>
              </a:rPr>
              <a:t> </a:t>
            </a:r>
            <a:r>
              <a:rPr sz="1400" dirty="0">
                <a:latin typeface="Times New Roman"/>
                <a:cs typeface="Times New Roman"/>
              </a:rPr>
              <a:t>the </a:t>
            </a:r>
            <a:r>
              <a:rPr sz="1400" spc="-38" dirty="0">
                <a:latin typeface="Times New Roman"/>
                <a:cs typeface="Times New Roman"/>
              </a:rPr>
              <a:t>Top</a:t>
            </a:r>
            <a:r>
              <a:rPr sz="1400" spc="-6" dirty="0">
                <a:latin typeface="Times New Roman"/>
                <a:cs typeface="Times New Roman"/>
              </a:rPr>
              <a:t> </a:t>
            </a:r>
            <a:r>
              <a:rPr sz="1400" dirty="0">
                <a:latin typeface="Times New Roman"/>
                <a:cs typeface="Times New Roman"/>
              </a:rPr>
              <a:t>500 in</a:t>
            </a:r>
            <a:r>
              <a:rPr sz="1400" spc="-6" dirty="0">
                <a:latin typeface="Times New Roman"/>
                <a:cs typeface="Times New Roman"/>
              </a:rPr>
              <a:t> </a:t>
            </a:r>
            <a:r>
              <a:rPr sz="1400" spc="-32" dirty="0">
                <a:latin typeface="Times New Roman"/>
                <a:cs typeface="Times New Roman"/>
              </a:rPr>
              <a:t>the</a:t>
            </a:r>
            <a:endParaRPr sz="1400" dirty="0">
              <a:latin typeface="Times New Roman"/>
              <a:cs typeface="Times New Roman"/>
            </a:endParaRPr>
          </a:p>
          <a:p>
            <a:pPr marL="317454" marR="6528">
              <a:lnSpc>
                <a:spcPct val="125000"/>
              </a:lnSpc>
            </a:pPr>
            <a:r>
              <a:rPr sz="1400" spc="-13" dirty="0">
                <a:latin typeface="Times New Roman"/>
                <a:cs typeface="Times New Roman"/>
              </a:rPr>
              <a:t>global</a:t>
            </a:r>
            <a:r>
              <a:rPr sz="1400" spc="-32" dirty="0">
                <a:latin typeface="Times New Roman"/>
                <a:cs typeface="Times New Roman"/>
              </a:rPr>
              <a:t> </a:t>
            </a:r>
            <a:r>
              <a:rPr sz="1400" spc="-25" dirty="0">
                <a:latin typeface="Times New Roman"/>
                <a:cs typeface="Times New Roman"/>
              </a:rPr>
              <a:t>overall</a:t>
            </a:r>
            <a:r>
              <a:rPr sz="1400" spc="-32" dirty="0">
                <a:latin typeface="Times New Roman"/>
                <a:cs typeface="Times New Roman"/>
              </a:rPr>
              <a:t> </a:t>
            </a:r>
            <a:r>
              <a:rPr sz="1400" dirty="0">
                <a:latin typeface="Times New Roman"/>
                <a:cs typeface="Times New Roman"/>
              </a:rPr>
              <a:t>ranking</a:t>
            </a:r>
            <a:r>
              <a:rPr sz="1400" spc="-32" dirty="0">
                <a:latin typeface="Times New Roman"/>
                <a:cs typeface="Times New Roman"/>
              </a:rPr>
              <a:t> </a:t>
            </a:r>
            <a:r>
              <a:rPr sz="1400" dirty="0">
                <a:latin typeface="Times New Roman"/>
                <a:cs typeface="Times New Roman"/>
              </a:rPr>
              <a:t>and</a:t>
            </a:r>
            <a:r>
              <a:rPr sz="1400" spc="-32" dirty="0">
                <a:latin typeface="Times New Roman"/>
                <a:cs typeface="Times New Roman"/>
              </a:rPr>
              <a:t> </a:t>
            </a:r>
            <a:r>
              <a:rPr sz="1400" spc="96" dirty="0">
                <a:latin typeface="Times New Roman"/>
                <a:cs typeface="Times New Roman"/>
              </a:rPr>
              <a:t>/</a:t>
            </a:r>
            <a:r>
              <a:rPr sz="1400" spc="-32" dirty="0">
                <a:latin typeface="Times New Roman"/>
                <a:cs typeface="Times New Roman"/>
              </a:rPr>
              <a:t> </a:t>
            </a:r>
            <a:r>
              <a:rPr sz="1400" dirty="0">
                <a:latin typeface="Times New Roman"/>
                <a:cs typeface="Times New Roman"/>
              </a:rPr>
              <a:t>or</a:t>
            </a:r>
            <a:r>
              <a:rPr sz="1400" spc="-32" dirty="0">
                <a:latin typeface="Times New Roman"/>
                <a:cs typeface="Times New Roman"/>
              </a:rPr>
              <a:t> </a:t>
            </a:r>
            <a:r>
              <a:rPr sz="1400" spc="-13" dirty="0">
                <a:latin typeface="Times New Roman"/>
                <a:cs typeface="Times New Roman"/>
              </a:rPr>
              <a:t>subject</a:t>
            </a:r>
            <a:r>
              <a:rPr sz="1400" spc="-25" dirty="0">
                <a:latin typeface="Times New Roman"/>
                <a:cs typeface="Times New Roman"/>
              </a:rPr>
              <a:t> </a:t>
            </a:r>
            <a:r>
              <a:rPr sz="1400" dirty="0">
                <a:latin typeface="Times New Roman"/>
                <a:cs typeface="Times New Roman"/>
              </a:rPr>
              <a:t>ranking</a:t>
            </a:r>
            <a:r>
              <a:rPr sz="1400" spc="-32" dirty="0">
                <a:latin typeface="Times New Roman"/>
                <a:cs typeface="Times New Roman"/>
              </a:rPr>
              <a:t> </a:t>
            </a:r>
            <a:r>
              <a:rPr sz="1400" dirty="0">
                <a:latin typeface="Times New Roman"/>
                <a:cs typeface="Times New Roman"/>
              </a:rPr>
              <a:t>in</a:t>
            </a:r>
            <a:r>
              <a:rPr sz="1400" spc="-32" dirty="0">
                <a:latin typeface="Times New Roman"/>
                <a:cs typeface="Times New Roman"/>
              </a:rPr>
              <a:t> </a:t>
            </a:r>
            <a:r>
              <a:rPr sz="1400" dirty="0">
                <a:latin typeface="Times New Roman"/>
                <a:cs typeface="Times New Roman"/>
              </a:rPr>
              <a:t>the</a:t>
            </a:r>
            <a:r>
              <a:rPr sz="1400" spc="-32" dirty="0">
                <a:latin typeface="Times New Roman"/>
                <a:cs typeface="Times New Roman"/>
              </a:rPr>
              <a:t> </a:t>
            </a:r>
            <a:r>
              <a:rPr sz="1400" dirty="0">
                <a:latin typeface="Times New Roman"/>
                <a:cs typeface="Times New Roman"/>
              </a:rPr>
              <a:t>latest</a:t>
            </a:r>
            <a:r>
              <a:rPr sz="1400" spc="-32" dirty="0">
                <a:latin typeface="Times New Roman"/>
                <a:cs typeface="Times New Roman"/>
              </a:rPr>
              <a:t> QS </a:t>
            </a:r>
            <a:r>
              <a:rPr sz="1400" spc="-13" dirty="0">
                <a:latin typeface="Times New Roman"/>
                <a:cs typeface="Times New Roman"/>
              </a:rPr>
              <a:t>World</a:t>
            </a:r>
            <a:r>
              <a:rPr sz="1400" spc="-64" dirty="0">
                <a:latin typeface="Times New Roman"/>
                <a:cs typeface="Times New Roman"/>
              </a:rPr>
              <a:t> </a:t>
            </a:r>
            <a:r>
              <a:rPr sz="1400" spc="-13" dirty="0">
                <a:latin typeface="Times New Roman"/>
                <a:cs typeface="Times New Roman"/>
              </a:rPr>
              <a:t>Universities</a:t>
            </a:r>
            <a:r>
              <a:rPr sz="1400" spc="-64" dirty="0">
                <a:latin typeface="Times New Roman"/>
                <a:cs typeface="Times New Roman"/>
              </a:rPr>
              <a:t> </a:t>
            </a:r>
            <a:r>
              <a:rPr sz="1400" spc="-13" dirty="0">
                <a:latin typeface="Times New Roman"/>
                <a:cs typeface="Times New Roman"/>
              </a:rPr>
              <a:t>ranking</a:t>
            </a:r>
            <a:endParaRPr sz="1400" dirty="0">
              <a:latin typeface="Times New Roman"/>
              <a:cs typeface="Times New Roman"/>
            </a:endParaRPr>
          </a:p>
          <a:p>
            <a:pPr marL="317454" marR="6528">
              <a:lnSpc>
                <a:spcPct val="125000"/>
              </a:lnSpc>
            </a:pPr>
            <a:r>
              <a:rPr sz="1400" dirty="0">
                <a:latin typeface="Times New Roman"/>
                <a:cs typeface="Times New Roman"/>
              </a:rPr>
              <a:t>A</a:t>
            </a:r>
            <a:r>
              <a:rPr sz="1400" spc="630" dirty="0">
                <a:latin typeface="Times New Roman"/>
                <a:cs typeface="Times New Roman"/>
              </a:rPr>
              <a:t> </a:t>
            </a:r>
            <a:r>
              <a:rPr sz="1400" dirty="0">
                <a:latin typeface="Times New Roman"/>
                <a:cs typeface="Times New Roman"/>
              </a:rPr>
              <a:t>reputed</a:t>
            </a:r>
            <a:r>
              <a:rPr sz="1400" spc="630" dirty="0">
                <a:latin typeface="Times New Roman"/>
                <a:cs typeface="Times New Roman"/>
              </a:rPr>
              <a:t> </a:t>
            </a:r>
            <a:r>
              <a:rPr sz="1400" dirty="0">
                <a:latin typeface="Times New Roman"/>
                <a:cs typeface="Times New Roman"/>
              </a:rPr>
              <a:t>foreign</a:t>
            </a:r>
            <a:r>
              <a:rPr sz="1400" spc="630" dirty="0">
                <a:latin typeface="Times New Roman"/>
                <a:cs typeface="Times New Roman"/>
              </a:rPr>
              <a:t> </a:t>
            </a:r>
            <a:r>
              <a:rPr sz="1400" dirty="0">
                <a:latin typeface="Times New Roman"/>
                <a:cs typeface="Times New Roman"/>
              </a:rPr>
              <a:t>educational</a:t>
            </a:r>
            <a:r>
              <a:rPr sz="1400" spc="630" dirty="0">
                <a:latin typeface="Times New Roman"/>
                <a:cs typeface="Times New Roman"/>
              </a:rPr>
              <a:t> </a:t>
            </a:r>
            <a:r>
              <a:rPr sz="1400" dirty="0">
                <a:latin typeface="Times New Roman"/>
                <a:cs typeface="Times New Roman"/>
              </a:rPr>
              <a:t>institution</a:t>
            </a:r>
            <a:r>
              <a:rPr sz="1400" spc="630" dirty="0">
                <a:latin typeface="Times New Roman"/>
                <a:cs typeface="Times New Roman"/>
              </a:rPr>
              <a:t> </a:t>
            </a:r>
            <a:r>
              <a:rPr sz="1400" dirty="0">
                <a:latin typeface="Times New Roman"/>
                <a:cs typeface="Times New Roman"/>
              </a:rPr>
              <a:t>in</a:t>
            </a:r>
            <a:r>
              <a:rPr sz="1400" spc="636" dirty="0">
                <a:latin typeface="Times New Roman"/>
                <a:cs typeface="Times New Roman"/>
              </a:rPr>
              <a:t> </a:t>
            </a:r>
            <a:r>
              <a:rPr sz="1400" dirty="0">
                <a:latin typeface="Times New Roman"/>
                <a:cs typeface="Times New Roman"/>
              </a:rPr>
              <a:t>its</a:t>
            </a:r>
            <a:r>
              <a:rPr sz="1400" spc="630" dirty="0">
                <a:latin typeface="Times New Roman"/>
                <a:cs typeface="Times New Roman"/>
              </a:rPr>
              <a:t> </a:t>
            </a:r>
            <a:r>
              <a:rPr sz="1400" spc="-25" dirty="0">
                <a:latin typeface="Times New Roman"/>
                <a:cs typeface="Times New Roman"/>
              </a:rPr>
              <a:t>home </a:t>
            </a:r>
            <a:r>
              <a:rPr sz="1400" spc="-13" dirty="0">
                <a:latin typeface="Times New Roman"/>
                <a:cs typeface="Times New Roman"/>
              </a:rPr>
              <a:t>jurisdiction.</a:t>
            </a:r>
            <a:endParaRPr sz="1400" dirty="0">
              <a:latin typeface="Times New Roman"/>
              <a:cs typeface="Times New Roman"/>
            </a:endParaRPr>
          </a:p>
        </p:txBody>
      </p:sp>
      <p:sp>
        <p:nvSpPr>
          <p:cNvPr id="22" name="object 22"/>
          <p:cNvSpPr txBox="1"/>
          <p:nvPr/>
        </p:nvSpPr>
        <p:spPr>
          <a:xfrm>
            <a:off x="5962779" y="4278876"/>
            <a:ext cx="5663164" cy="1119796"/>
          </a:xfrm>
          <a:prstGeom prst="rect">
            <a:avLst/>
          </a:prstGeom>
        </p:spPr>
        <p:txBody>
          <a:bodyPr vert="horz" wrap="square" lIns="0" tIns="16321" rIns="0" bIns="0" rtlCol="0">
            <a:spAutoFit/>
          </a:bodyPr>
          <a:lstStyle/>
          <a:p>
            <a:pPr rtl="0"/>
            <a:r>
              <a:rPr lang="en-US" sz="2000" b="1" i="0" u="none" strike="noStrike" kern="1200" baseline="0" dirty="0">
                <a:solidFill>
                  <a:srgbClr val="EB8B00"/>
                </a:solidFill>
                <a:latin typeface="Times New Roman" panose="02020603050405020304" pitchFamily="18" charset="0"/>
              </a:rPr>
              <a:t>Permissible subject areas</a:t>
            </a:r>
            <a:endParaRPr lang="en-IN" dirty="0">
              <a:latin typeface="Times New Roman"/>
              <a:cs typeface="Times New Roman"/>
            </a:endParaRPr>
          </a:p>
          <a:p>
            <a:pPr marL="16321" marR="6528" algn="just">
              <a:lnSpc>
                <a:spcPct val="125000"/>
              </a:lnSpc>
              <a:spcBef>
                <a:spcPts val="129"/>
              </a:spcBef>
            </a:pPr>
            <a:r>
              <a:rPr sz="1400" dirty="0">
                <a:latin typeface="Times New Roman"/>
                <a:cs typeface="Times New Roman"/>
              </a:rPr>
              <a:t>Courses</a:t>
            </a:r>
            <a:r>
              <a:rPr sz="1400" spc="501" dirty="0">
                <a:latin typeface="Times New Roman"/>
                <a:cs typeface="Times New Roman"/>
              </a:rPr>
              <a:t>  </a:t>
            </a:r>
            <a:r>
              <a:rPr sz="1400" dirty="0">
                <a:latin typeface="Times New Roman"/>
                <a:cs typeface="Times New Roman"/>
              </a:rPr>
              <a:t>including</a:t>
            </a:r>
            <a:r>
              <a:rPr sz="1400" spc="501" dirty="0">
                <a:latin typeface="Times New Roman"/>
                <a:cs typeface="Times New Roman"/>
              </a:rPr>
              <a:t>  </a:t>
            </a:r>
            <a:r>
              <a:rPr sz="1400" dirty="0">
                <a:latin typeface="Times New Roman"/>
                <a:cs typeface="Times New Roman"/>
              </a:rPr>
              <a:t>research</a:t>
            </a:r>
            <a:r>
              <a:rPr sz="1400" spc="507" dirty="0">
                <a:latin typeface="Times New Roman"/>
                <a:cs typeface="Times New Roman"/>
              </a:rPr>
              <a:t>  </a:t>
            </a:r>
            <a:r>
              <a:rPr sz="1400" dirty="0">
                <a:latin typeface="Times New Roman"/>
                <a:cs typeface="Times New Roman"/>
              </a:rPr>
              <a:t>programmes</a:t>
            </a:r>
            <a:r>
              <a:rPr sz="1400" spc="501" dirty="0">
                <a:latin typeface="Times New Roman"/>
                <a:cs typeface="Times New Roman"/>
              </a:rPr>
              <a:t>  </a:t>
            </a:r>
            <a:r>
              <a:rPr sz="1400" dirty="0">
                <a:latin typeface="Times New Roman"/>
                <a:cs typeface="Times New Roman"/>
              </a:rPr>
              <a:t>in</a:t>
            </a:r>
            <a:r>
              <a:rPr sz="1400" spc="507" dirty="0">
                <a:latin typeface="Times New Roman"/>
                <a:cs typeface="Times New Roman"/>
              </a:rPr>
              <a:t>  </a:t>
            </a:r>
            <a:r>
              <a:rPr sz="1400" spc="-13" dirty="0">
                <a:latin typeface="Times New Roman"/>
                <a:cs typeface="Times New Roman"/>
              </a:rPr>
              <a:t>Financial </a:t>
            </a:r>
            <a:r>
              <a:rPr sz="1400" dirty="0">
                <a:latin typeface="Times New Roman"/>
                <a:cs typeface="Times New Roman"/>
              </a:rPr>
              <a:t>Management,</a:t>
            </a:r>
            <a:r>
              <a:rPr sz="1400" spc="257" dirty="0">
                <a:latin typeface="Times New Roman"/>
                <a:cs typeface="Times New Roman"/>
              </a:rPr>
              <a:t> </a:t>
            </a:r>
            <a:r>
              <a:rPr sz="1400" dirty="0">
                <a:latin typeface="Times New Roman"/>
                <a:cs typeface="Times New Roman"/>
              </a:rPr>
              <a:t>FinTech,</a:t>
            </a:r>
            <a:r>
              <a:rPr sz="1400" spc="257" dirty="0">
                <a:latin typeface="Times New Roman"/>
                <a:cs typeface="Times New Roman"/>
              </a:rPr>
              <a:t> </a:t>
            </a:r>
            <a:r>
              <a:rPr sz="1400" dirty="0">
                <a:latin typeface="Times New Roman"/>
                <a:cs typeface="Times New Roman"/>
              </a:rPr>
              <a:t>Science,</a:t>
            </a:r>
            <a:r>
              <a:rPr sz="1400" spc="257" dirty="0">
                <a:latin typeface="Times New Roman"/>
                <a:cs typeface="Times New Roman"/>
              </a:rPr>
              <a:t> </a:t>
            </a:r>
            <a:r>
              <a:rPr sz="1400" dirty="0">
                <a:latin typeface="Times New Roman"/>
                <a:cs typeface="Times New Roman"/>
              </a:rPr>
              <a:t>Technology,</a:t>
            </a:r>
            <a:r>
              <a:rPr sz="1400" spc="262" dirty="0">
                <a:latin typeface="Times New Roman"/>
                <a:cs typeface="Times New Roman"/>
              </a:rPr>
              <a:t> </a:t>
            </a:r>
            <a:r>
              <a:rPr sz="1400" dirty="0">
                <a:latin typeface="Times New Roman"/>
                <a:cs typeface="Times New Roman"/>
              </a:rPr>
              <a:t>Engineering</a:t>
            </a:r>
            <a:r>
              <a:rPr sz="1400" spc="257" dirty="0">
                <a:latin typeface="Times New Roman"/>
                <a:cs typeface="Times New Roman"/>
              </a:rPr>
              <a:t> </a:t>
            </a:r>
            <a:r>
              <a:rPr sz="1400" spc="-32" dirty="0">
                <a:latin typeface="Times New Roman"/>
                <a:cs typeface="Times New Roman"/>
              </a:rPr>
              <a:t>and </a:t>
            </a:r>
            <a:r>
              <a:rPr sz="1400" dirty="0">
                <a:latin typeface="Times New Roman"/>
                <a:cs typeface="Times New Roman"/>
              </a:rPr>
              <a:t>Mathematics</a:t>
            </a:r>
            <a:r>
              <a:rPr sz="1400" spc="-38" dirty="0">
                <a:latin typeface="Times New Roman"/>
                <a:cs typeface="Times New Roman"/>
              </a:rPr>
              <a:t> </a:t>
            </a:r>
            <a:r>
              <a:rPr sz="1400" dirty="0">
                <a:latin typeface="Times New Roman"/>
                <a:cs typeface="Times New Roman"/>
              </a:rPr>
              <a:t>shall</a:t>
            </a:r>
            <a:r>
              <a:rPr sz="1400" spc="-38" dirty="0">
                <a:latin typeface="Times New Roman"/>
                <a:cs typeface="Times New Roman"/>
              </a:rPr>
              <a:t> </a:t>
            </a:r>
            <a:r>
              <a:rPr sz="1400" spc="-13" dirty="0">
                <a:latin typeface="Times New Roman"/>
                <a:cs typeface="Times New Roman"/>
              </a:rPr>
              <a:t>be</a:t>
            </a:r>
            <a:r>
              <a:rPr sz="1400" spc="-32" dirty="0">
                <a:latin typeface="Times New Roman"/>
                <a:cs typeface="Times New Roman"/>
              </a:rPr>
              <a:t> </a:t>
            </a:r>
            <a:r>
              <a:rPr sz="1400" dirty="0">
                <a:latin typeface="Times New Roman"/>
                <a:cs typeface="Times New Roman"/>
              </a:rPr>
              <a:t>permitted</a:t>
            </a:r>
            <a:r>
              <a:rPr sz="1400" spc="-38" dirty="0">
                <a:latin typeface="Times New Roman"/>
                <a:cs typeface="Times New Roman"/>
              </a:rPr>
              <a:t> </a:t>
            </a:r>
            <a:r>
              <a:rPr sz="1400" dirty="0">
                <a:latin typeface="Times New Roman"/>
                <a:cs typeface="Times New Roman"/>
              </a:rPr>
              <a:t>in</a:t>
            </a:r>
            <a:r>
              <a:rPr sz="1400" spc="-38" dirty="0">
                <a:latin typeface="Times New Roman"/>
                <a:cs typeface="Times New Roman"/>
              </a:rPr>
              <a:t> </a:t>
            </a:r>
            <a:r>
              <a:rPr sz="1400" spc="-96" dirty="0">
                <a:latin typeface="Times New Roman"/>
                <a:cs typeface="Times New Roman"/>
              </a:rPr>
              <a:t>GIFT</a:t>
            </a:r>
            <a:r>
              <a:rPr sz="1400" spc="-32" dirty="0">
                <a:latin typeface="Times New Roman"/>
                <a:cs typeface="Times New Roman"/>
              </a:rPr>
              <a:t> </a:t>
            </a:r>
            <a:r>
              <a:rPr sz="1400" spc="-25" dirty="0">
                <a:latin typeface="Times New Roman"/>
                <a:cs typeface="Times New Roman"/>
              </a:rPr>
              <a:t>IFSC.</a:t>
            </a:r>
            <a:endParaRPr sz="1400" dirty="0">
              <a:latin typeface="Times New Roman"/>
              <a:cs typeface="Times New Roman"/>
            </a:endParaRPr>
          </a:p>
        </p:txBody>
      </p:sp>
      <p:sp>
        <p:nvSpPr>
          <p:cNvPr id="2" name="Date Placeholder 1">
            <a:extLst>
              <a:ext uri="{FF2B5EF4-FFF2-40B4-BE49-F238E27FC236}">
                <a16:creationId xmlns:a16="http://schemas.microsoft.com/office/drawing/2014/main" id="{4D5BFE7E-0828-EA32-242C-50AF9F1CF949}"/>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A8F0CE0D-CD8B-6F28-EFA8-3CEB09EFDAF6}"/>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2C1E20A8-E188-491E-0E58-5509B2E406A0}"/>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84</a:t>
            </a:fld>
            <a:endParaRPr lang="en-US" altLang="en-US" dirty="0">
              <a:solidFill>
                <a:srgbClr val="000000"/>
              </a:solidFill>
            </a:endParaRPr>
          </a:p>
        </p:txBody>
      </p:sp>
    </p:spTree>
    <p:extLst>
      <p:ext uri="{BB962C8B-B14F-4D97-AF65-F5344CB8AC3E}">
        <p14:creationId xmlns:p14="http://schemas.microsoft.com/office/powerpoint/2010/main" val="231446704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DE19F-D6D2-FAFC-B7BA-A5B4337550E3}"/>
            </a:ext>
          </a:extLst>
        </p:cNvPr>
        <p:cNvGrpSpPr/>
        <p:nvPr/>
      </p:nvGrpSpPr>
      <p:grpSpPr>
        <a:xfrm>
          <a:off x="0" y="0"/>
          <a:ext cx="0" cy="0"/>
          <a:chOff x="0" y="0"/>
          <a:chExt cx="0" cy="0"/>
        </a:xfrm>
      </p:grpSpPr>
      <p:sp>
        <p:nvSpPr>
          <p:cNvPr id="22" name="object 22">
            <a:extLst>
              <a:ext uri="{FF2B5EF4-FFF2-40B4-BE49-F238E27FC236}">
                <a16:creationId xmlns:a16="http://schemas.microsoft.com/office/drawing/2014/main" id="{2752D2A2-FEDF-DCAA-98E4-D08AF9C64DB2}"/>
              </a:ext>
            </a:extLst>
          </p:cNvPr>
          <p:cNvSpPr txBox="1"/>
          <p:nvPr/>
        </p:nvSpPr>
        <p:spPr>
          <a:xfrm>
            <a:off x="672325" y="453327"/>
            <a:ext cx="10925625" cy="3350085"/>
          </a:xfrm>
          <a:prstGeom prst="rect">
            <a:avLst/>
          </a:prstGeom>
        </p:spPr>
        <p:txBody>
          <a:bodyPr vert="horz" wrap="square" lIns="0" tIns="16321" rIns="0" bIns="0" rtlCol="0">
            <a:spAutoFit/>
          </a:bodyPr>
          <a:lstStyle/>
          <a:p>
            <a:pPr marL="16321" algn="just"/>
            <a:r>
              <a:rPr sz="2800" b="1" spc="-25" dirty="0">
                <a:solidFill>
                  <a:srgbClr val="EB8B00"/>
                </a:solidFill>
                <a:latin typeface="Times New Roman"/>
                <a:cs typeface="Times New Roman"/>
              </a:rPr>
              <a:t>Recent</a:t>
            </a:r>
            <a:r>
              <a:rPr sz="2800" b="1" spc="-83" dirty="0">
                <a:solidFill>
                  <a:srgbClr val="EB8B00"/>
                </a:solidFill>
                <a:latin typeface="Times New Roman"/>
                <a:cs typeface="Times New Roman"/>
              </a:rPr>
              <a:t> </a:t>
            </a:r>
            <a:r>
              <a:rPr sz="2800" b="1" spc="-13" dirty="0">
                <a:solidFill>
                  <a:srgbClr val="EB8B00"/>
                </a:solidFill>
                <a:latin typeface="Times New Roman"/>
                <a:cs typeface="Times New Roman"/>
              </a:rPr>
              <a:t>developments</a:t>
            </a:r>
            <a:r>
              <a:rPr lang="en-IN" sz="2800" b="1" spc="-13" dirty="0">
                <a:solidFill>
                  <a:srgbClr val="EB8B00"/>
                </a:solidFill>
                <a:latin typeface="Times New Roman"/>
                <a:cs typeface="Times New Roman"/>
              </a:rPr>
              <a:t> – Foreign Universities in GIFT IFSC</a:t>
            </a:r>
            <a:endParaRPr sz="2800" dirty="0">
              <a:latin typeface="Times New Roman"/>
              <a:cs typeface="Times New Roman"/>
            </a:endParaRPr>
          </a:p>
          <a:p>
            <a:pPr marL="289708" algn="just">
              <a:spcBef>
                <a:spcPts val="96"/>
              </a:spcBef>
            </a:pPr>
            <a:endParaRPr lang="en-IN" sz="1600" dirty="0">
              <a:latin typeface="Times New Roman"/>
              <a:cs typeface="Times New Roman"/>
            </a:endParaRPr>
          </a:p>
          <a:p>
            <a:pPr marL="289708" algn="just">
              <a:spcBef>
                <a:spcPts val="96"/>
              </a:spcBef>
            </a:pPr>
            <a:endParaRPr lang="en-IN" sz="1600" dirty="0">
              <a:latin typeface="Times New Roman"/>
              <a:cs typeface="Times New Roman"/>
            </a:endParaRPr>
          </a:p>
          <a:p>
            <a:pPr marL="575458" indent="-285750" algn="just">
              <a:spcBef>
                <a:spcPts val="96"/>
              </a:spcBef>
              <a:buFont typeface="Arial" panose="020B0604020202020204" pitchFamily="34" charset="0"/>
              <a:buChar char="•"/>
            </a:pPr>
            <a:r>
              <a:rPr sz="1600" dirty="0">
                <a:latin typeface="Times New Roman"/>
                <a:cs typeface="Times New Roman"/>
              </a:rPr>
              <a:t>At</a:t>
            </a:r>
            <a:r>
              <a:rPr sz="1600" spc="154" dirty="0">
                <a:latin typeface="Times New Roman"/>
                <a:cs typeface="Times New Roman"/>
              </a:rPr>
              <a:t> </a:t>
            </a:r>
            <a:r>
              <a:rPr sz="1600" dirty="0">
                <a:latin typeface="Times New Roman"/>
                <a:cs typeface="Times New Roman"/>
              </a:rPr>
              <a:t>present,</a:t>
            </a:r>
            <a:r>
              <a:rPr sz="1600" spc="161" dirty="0">
                <a:latin typeface="Times New Roman"/>
                <a:cs typeface="Times New Roman"/>
              </a:rPr>
              <a:t> </a:t>
            </a:r>
            <a:r>
              <a:rPr sz="1600" spc="-52" dirty="0">
                <a:latin typeface="Times New Roman"/>
                <a:cs typeface="Times New Roman"/>
              </a:rPr>
              <a:t>GIFT</a:t>
            </a:r>
            <a:r>
              <a:rPr sz="1600" spc="161" dirty="0">
                <a:latin typeface="Times New Roman"/>
                <a:cs typeface="Times New Roman"/>
              </a:rPr>
              <a:t> </a:t>
            </a:r>
            <a:r>
              <a:rPr sz="1600" spc="-52" dirty="0">
                <a:latin typeface="Times New Roman"/>
                <a:cs typeface="Times New Roman"/>
              </a:rPr>
              <a:t>IFSC</a:t>
            </a:r>
            <a:r>
              <a:rPr sz="1600" spc="161" dirty="0">
                <a:latin typeface="Times New Roman"/>
                <a:cs typeface="Times New Roman"/>
              </a:rPr>
              <a:t> </a:t>
            </a:r>
            <a:r>
              <a:rPr sz="1600" dirty="0">
                <a:latin typeface="Times New Roman"/>
                <a:cs typeface="Times New Roman"/>
              </a:rPr>
              <a:t>has</a:t>
            </a:r>
            <a:r>
              <a:rPr sz="1600" spc="161" dirty="0">
                <a:latin typeface="Times New Roman"/>
                <a:cs typeface="Times New Roman"/>
              </a:rPr>
              <a:t> </a:t>
            </a:r>
            <a:r>
              <a:rPr sz="1600" dirty="0">
                <a:latin typeface="Times New Roman"/>
                <a:cs typeface="Times New Roman"/>
              </a:rPr>
              <a:t>granted</a:t>
            </a:r>
            <a:r>
              <a:rPr sz="1600" spc="161" dirty="0">
                <a:latin typeface="Times New Roman"/>
                <a:cs typeface="Times New Roman"/>
              </a:rPr>
              <a:t> </a:t>
            </a:r>
            <a:r>
              <a:rPr sz="1600" dirty="0">
                <a:latin typeface="Times New Roman"/>
                <a:cs typeface="Times New Roman"/>
              </a:rPr>
              <a:t>in-principle</a:t>
            </a:r>
            <a:r>
              <a:rPr sz="1600" spc="161" dirty="0">
                <a:latin typeface="Times New Roman"/>
                <a:cs typeface="Times New Roman"/>
              </a:rPr>
              <a:t> </a:t>
            </a:r>
            <a:r>
              <a:rPr sz="1600" dirty="0">
                <a:latin typeface="Times New Roman"/>
                <a:cs typeface="Times New Roman"/>
              </a:rPr>
              <a:t>approval</a:t>
            </a:r>
            <a:r>
              <a:rPr sz="1600" spc="161" dirty="0">
                <a:latin typeface="Times New Roman"/>
                <a:cs typeface="Times New Roman"/>
              </a:rPr>
              <a:t> </a:t>
            </a:r>
            <a:r>
              <a:rPr sz="1600" spc="-32" dirty="0">
                <a:latin typeface="Times New Roman"/>
                <a:cs typeface="Times New Roman"/>
              </a:rPr>
              <a:t>to</a:t>
            </a:r>
            <a:r>
              <a:rPr lang="en-IN" sz="1600" spc="-32" dirty="0">
                <a:latin typeface="Times New Roman"/>
                <a:cs typeface="Times New Roman"/>
              </a:rPr>
              <a:t> </a:t>
            </a:r>
            <a:r>
              <a:rPr sz="1600" spc="-13" dirty="0">
                <a:latin typeface="Times New Roman"/>
                <a:cs typeface="Times New Roman"/>
              </a:rPr>
              <a:t>Australia-</a:t>
            </a:r>
            <a:r>
              <a:rPr sz="1600" dirty="0">
                <a:latin typeface="Times New Roman"/>
                <a:cs typeface="Times New Roman"/>
              </a:rPr>
              <a:t>based</a:t>
            </a:r>
            <a:r>
              <a:rPr sz="1600" spc="347" dirty="0">
                <a:latin typeface="Times New Roman"/>
                <a:cs typeface="Times New Roman"/>
              </a:rPr>
              <a:t>  </a:t>
            </a:r>
            <a:r>
              <a:rPr sz="1600" b="1" dirty="0">
                <a:latin typeface="Times New Roman"/>
                <a:cs typeface="Times New Roman"/>
              </a:rPr>
              <a:t>Deakin</a:t>
            </a:r>
            <a:r>
              <a:rPr sz="1600" b="1" spc="353" dirty="0">
                <a:latin typeface="Times New Roman"/>
                <a:cs typeface="Times New Roman"/>
              </a:rPr>
              <a:t>  </a:t>
            </a:r>
            <a:r>
              <a:rPr sz="1600" b="1" dirty="0">
                <a:latin typeface="Times New Roman"/>
                <a:cs typeface="Times New Roman"/>
              </a:rPr>
              <a:t>University</a:t>
            </a:r>
            <a:r>
              <a:rPr sz="1600" b="1" spc="347" dirty="0">
                <a:latin typeface="Times New Roman"/>
                <a:cs typeface="Times New Roman"/>
              </a:rPr>
              <a:t>  </a:t>
            </a:r>
            <a:r>
              <a:rPr sz="1600" dirty="0">
                <a:latin typeface="Times New Roman"/>
                <a:cs typeface="Times New Roman"/>
              </a:rPr>
              <a:t>and</a:t>
            </a:r>
            <a:r>
              <a:rPr sz="1600" spc="353" dirty="0">
                <a:latin typeface="Times New Roman"/>
                <a:cs typeface="Times New Roman"/>
              </a:rPr>
              <a:t>  </a:t>
            </a:r>
            <a:r>
              <a:rPr sz="1600" b="1" spc="-13" dirty="0">
                <a:latin typeface="Times New Roman"/>
                <a:cs typeface="Times New Roman"/>
              </a:rPr>
              <a:t>Wollongong University</a:t>
            </a:r>
            <a:r>
              <a:rPr sz="1600" b="1" spc="-32" dirty="0">
                <a:latin typeface="Times New Roman"/>
                <a:cs typeface="Times New Roman"/>
              </a:rPr>
              <a:t> </a:t>
            </a:r>
            <a:r>
              <a:rPr sz="1600" dirty="0">
                <a:latin typeface="Times New Roman"/>
                <a:cs typeface="Times New Roman"/>
              </a:rPr>
              <a:t>to</a:t>
            </a:r>
            <a:r>
              <a:rPr sz="1600" spc="-32" dirty="0">
                <a:latin typeface="Times New Roman"/>
                <a:cs typeface="Times New Roman"/>
              </a:rPr>
              <a:t> </a:t>
            </a:r>
            <a:r>
              <a:rPr sz="1600" dirty="0">
                <a:latin typeface="Times New Roman"/>
                <a:cs typeface="Times New Roman"/>
              </a:rPr>
              <a:t>initiate</a:t>
            </a:r>
            <a:r>
              <a:rPr sz="1600" spc="-32" dirty="0">
                <a:latin typeface="Times New Roman"/>
                <a:cs typeface="Times New Roman"/>
              </a:rPr>
              <a:t> </a:t>
            </a:r>
            <a:r>
              <a:rPr sz="1600" spc="-13" dirty="0">
                <a:latin typeface="Times New Roman"/>
                <a:cs typeface="Times New Roman"/>
              </a:rPr>
              <a:t>classes</a:t>
            </a:r>
            <a:r>
              <a:rPr sz="1600" spc="-25" dirty="0">
                <a:latin typeface="Times New Roman"/>
                <a:cs typeface="Times New Roman"/>
              </a:rPr>
              <a:t> </a:t>
            </a:r>
            <a:r>
              <a:rPr sz="1600" dirty="0">
                <a:latin typeface="Times New Roman"/>
                <a:cs typeface="Times New Roman"/>
              </a:rPr>
              <a:t>in</a:t>
            </a:r>
            <a:r>
              <a:rPr sz="1600" spc="-32" dirty="0">
                <a:latin typeface="Times New Roman"/>
                <a:cs typeface="Times New Roman"/>
              </a:rPr>
              <a:t> </a:t>
            </a:r>
            <a:r>
              <a:rPr sz="1600" spc="-25" dirty="0">
                <a:latin typeface="Times New Roman"/>
                <a:cs typeface="Times New Roman"/>
              </a:rPr>
              <a:t>2024.</a:t>
            </a:r>
            <a:endParaRPr sz="1600" dirty="0">
              <a:latin typeface="Times New Roman"/>
              <a:cs typeface="Times New Roman"/>
            </a:endParaRPr>
          </a:p>
          <a:p>
            <a:pPr marL="575458" marR="6528" indent="-285750" algn="just">
              <a:lnSpc>
                <a:spcPct val="125000"/>
              </a:lnSpc>
              <a:buFont typeface="Arial" panose="020B0604020202020204" pitchFamily="34" charset="0"/>
              <a:buChar char="•"/>
            </a:pPr>
            <a:r>
              <a:rPr sz="1600" spc="-32" dirty="0">
                <a:latin typeface="Times New Roman"/>
                <a:cs typeface="Times New Roman"/>
              </a:rPr>
              <a:t>The</a:t>
            </a:r>
            <a:r>
              <a:rPr sz="1600" spc="-58" dirty="0">
                <a:latin typeface="Times New Roman"/>
                <a:cs typeface="Times New Roman"/>
              </a:rPr>
              <a:t> </a:t>
            </a:r>
            <a:r>
              <a:rPr sz="1600" spc="-13" dirty="0">
                <a:latin typeface="Times New Roman"/>
                <a:cs typeface="Times New Roman"/>
              </a:rPr>
              <a:t>academic</a:t>
            </a:r>
            <a:r>
              <a:rPr sz="1600" spc="-58" dirty="0">
                <a:latin typeface="Times New Roman"/>
                <a:cs typeface="Times New Roman"/>
              </a:rPr>
              <a:t> </a:t>
            </a:r>
            <a:r>
              <a:rPr sz="1600" spc="19" dirty="0">
                <a:latin typeface="Times New Roman"/>
                <a:cs typeface="Times New Roman"/>
              </a:rPr>
              <a:t>standards</a:t>
            </a:r>
            <a:r>
              <a:rPr sz="1600" spc="-58" dirty="0">
                <a:latin typeface="Times New Roman"/>
                <a:cs typeface="Times New Roman"/>
              </a:rPr>
              <a:t> </a:t>
            </a:r>
            <a:r>
              <a:rPr sz="1600" spc="32" dirty="0">
                <a:latin typeface="Times New Roman"/>
                <a:cs typeface="Times New Roman"/>
              </a:rPr>
              <a:t>at</a:t>
            </a:r>
            <a:r>
              <a:rPr sz="1600" spc="-58" dirty="0">
                <a:latin typeface="Times New Roman"/>
                <a:cs typeface="Times New Roman"/>
              </a:rPr>
              <a:t> </a:t>
            </a:r>
            <a:r>
              <a:rPr sz="1600" spc="25" dirty="0">
                <a:latin typeface="Times New Roman"/>
                <a:cs typeface="Times New Roman"/>
              </a:rPr>
              <a:t>both</a:t>
            </a:r>
            <a:r>
              <a:rPr sz="1600" spc="-58" dirty="0">
                <a:latin typeface="Times New Roman"/>
                <a:cs typeface="Times New Roman"/>
              </a:rPr>
              <a:t> </a:t>
            </a:r>
            <a:r>
              <a:rPr sz="1600" spc="13" dirty="0">
                <a:latin typeface="Times New Roman"/>
                <a:cs typeface="Times New Roman"/>
              </a:rPr>
              <a:t>these</a:t>
            </a:r>
            <a:r>
              <a:rPr sz="1600" spc="-58" dirty="0">
                <a:latin typeface="Times New Roman"/>
                <a:cs typeface="Times New Roman"/>
              </a:rPr>
              <a:t> </a:t>
            </a:r>
            <a:r>
              <a:rPr sz="1600" spc="19" dirty="0">
                <a:latin typeface="Times New Roman"/>
                <a:cs typeface="Times New Roman"/>
              </a:rPr>
              <a:t>institutions</a:t>
            </a:r>
            <a:r>
              <a:rPr sz="1600" spc="-58" dirty="0">
                <a:latin typeface="Times New Roman"/>
                <a:cs typeface="Times New Roman"/>
              </a:rPr>
              <a:t> </a:t>
            </a:r>
            <a:r>
              <a:rPr sz="1600" spc="-13" dirty="0">
                <a:latin typeface="Times New Roman"/>
                <a:cs typeface="Times New Roman"/>
              </a:rPr>
              <a:t>will</a:t>
            </a:r>
            <a:r>
              <a:rPr sz="1600" spc="-58" dirty="0">
                <a:latin typeface="Times New Roman"/>
                <a:cs typeface="Times New Roman"/>
              </a:rPr>
              <a:t> </a:t>
            </a:r>
            <a:r>
              <a:rPr sz="1600" spc="6" dirty="0">
                <a:latin typeface="Times New Roman"/>
                <a:cs typeface="Times New Roman"/>
              </a:rPr>
              <a:t>remain</a:t>
            </a:r>
            <a:r>
              <a:rPr sz="1600" spc="19" dirty="0">
                <a:latin typeface="Times New Roman"/>
                <a:cs typeface="Times New Roman"/>
              </a:rPr>
              <a:t> </a:t>
            </a:r>
            <a:r>
              <a:rPr sz="1600" spc="-6" dirty="0">
                <a:latin typeface="Times New Roman"/>
                <a:cs typeface="Times New Roman"/>
              </a:rPr>
              <a:t>aligned</a:t>
            </a:r>
            <a:r>
              <a:rPr sz="1600" spc="-52" dirty="0">
                <a:latin typeface="Times New Roman"/>
                <a:cs typeface="Times New Roman"/>
              </a:rPr>
              <a:t> </a:t>
            </a:r>
            <a:r>
              <a:rPr sz="1600" spc="19" dirty="0">
                <a:latin typeface="Times New Roman"/>
                <a:cs typeface="Times New Roman"/>
              </a:rPr>
              <a:t>with</a:t>
            </a:r>
            <a:r>
              <a:rPr sz="1600" spc="-52" dirty="0">
                <a:latin typeface="Times New Roman"/>
                <a:cs typeface="Times New Roman"/>
              </a:rPr>
              <a:t> </a:t>
            </a:r>
            <a:r>
              <a:rPr sz="1600" spc="25" dirty="0">
                <a:latin typeface="Times New Roman"/>
                <a:cs typeface="Times New Roman"/>
              </a:rPr>
              <a:t>the</a:t>
            </a:r>
            <a:r>
              <a:rPr sz="1600" spc="-52" dirty="0">
                <a:latin typeface="Times New Roman"/>
                <a:cs typeface="Times New Roman"/>
              </a:rPr>
              <a:t> </a:t>
            </a:r>
            <a:r>
              <a:rPr sz="1600" spc="-13" dirty="0">
                <a:latin typeface="Times New Roman"/>
                <a:cs typeface="Times New Roman"/>
              </a:rPr>
              <a:t>Australian</a:t>
            </a:r>
            <a:r>
              <a:rPr sz="1600" spc="-52" dirty="0">
                <a:latin typeface="Times New Roman"/>
                <a:cs typeface="Times New Roman"/>
              </a:rPr>
              <a:t> </a:t>
            </a:r>
            <a:r>
              <a:rPr sz="1600" dirty="0">
                <a:latin typeface="Times New Roman"/>
                <a:cs typeface="Times New Roman"/>
              </a:rPr>
              <a:t>accreditation</a:t>
            </a:r>
            <a:r>
              <a:rPr sz="1600" spc="-52" dirty="0">
                <a:latin typeface="Times New Roman"/>
                <a:cs typeface="Times New Roman"/>
              </a:rPr>
              <a:t> </a:t>
            </a:r>
            <a:r>
              <a:rPr sz="1600" spc="-13" dirty="0">
                <a:latin typeface="Times New Roman"/>
                <a:cs typeface="Times New Roman"/>
              </a:rPr>
              <a:t>body</a:t>
            </a:r>
            <a:r>
              <a:rPr sz="1600" spc="-52" dirty="0">
                <a:latin typeface="Times New Roman"/>
                <a:cs typeface="Times New Roman"/>
              </a:rPr>
              <a:t> </a:t>
            </a:r>
            <a:r>
              <a:rPr sz="1600" spc="-38" dirty="0">
                <a:latin typeface="Times New Roman"/>
                <a:cs typeface="Times New Roman"/>
              </a:rPr>
              <a:t>—</a:t>
            </a:r>
            <a:r>
              <a:rPr sz="1600" spc="-52" dirty="0">
                <a:latin typeface="Times New Roman"/>
                <a:cs typeface="Times New Roman"/>
              </a:rPr>
              <a:t> </a:t>
            </a:r>
            <a:r>
              <a:rPr sz="1600" spc="25" dirty="0">
                <a:latin typeface="Times New Roman"/>
                <a:cs typeface="Times New Roman"/>
              </a:rPr>
              <a:t>the</a:t>
            </a:r>
            <a:r>
              <a:rPr sz="1600" spc="-52" dirty="0">
                <a:latin typeface="Times New Roman"/>
                <a:cs typeface="Times New Roman"/>
              </a:rPr>
              <a:t> </a:t>
            </a:r>
            <a:r>
              <a:rPr sz="1600" spc="-13" dirty="0">
                <a:latin typeface="Times New Roman"/>
                <a:cs typeface="Times New Roman"/>
              </a:rPr>
              <a:t>Tertiary</a:t>
            </a:r>
            <a:r>
              <a:rPr sz="1600" spc="-25" dirty="0">
                <a:latin typeface="Times New Roman"/>
                <a:cs typeface="Times New Roman"/>
              </a:rPr>
              <a:t> </a:t>
            </a:r>
            <a:r>
              <a:rPr sz="1600" spc="-6" dirty="0">
                <a:latin typeface="Times New Roman"/>
                <a:cs typeface="Times New Roman"/>
              </a:rPr>
              <a:t>Education</a:t>
            </a:r>
            <a:r>
              <a:rPr sz="1600" spc="-83" dirty="0">
                <a:latin typeface="Times New Roman"/>
                <a:cs typeface="Times New Roman"/>
              </a:rPr>
              <a:t> </a:t>
            </a:r>
            <a:r>
              <a:rPr sz="1600" spc="-13" dirty="0">
                <a:latin typeface="Times New Roman"/>
                <a:cs typeface="Times New Roman"/>
              </a:rPr>
              <a:t>Quality</a:t>
            </a:r>
            <a:r>
              <a:rPr sz="1600" spc="-83" dirty="0">
                <a:latin typeface="Times New Roman"/>
                <a:cs typeface="Times New Roman"/>
              </a:rPr>
              <a:t> </a:t>
            </a:r>
            <a:r>
              <a:rPr sz="1600" spc="19" dirty="0">
                <a:latin typeface="Times New Roman"/>
                <a:cs typeface="Times New Roman"/>
              </a:rPr>
              <a:t>and</a:t>
            </a:r>
            <a:r>
              <a:rPr sz="1600" spc="-83" dirty="0">
                <a:latin typeface="Times New Roman"/>
                <a:cs typeface="Times New Roman"/>
              </a:rPr>
              <a:t> </a:t>
            </a:r>
            <a:r>
              <a:rPr sz="1600" spc="6" dirty="0">
                <a:latin typeface="Times New Roman"/>
                <a:cs typeface="Times New Roman"/>
              </a:rPr>
              <a:t>Standards</a:t>
            </a:r>
            <a:r>
              <a:rPr sz="1600" spc="-83" dirty="0">
                <a:latin typeface="Times New Roman"/>
                <a:cs typeface="Times New Roman"/>
              </a:rPr>
              <a:t> </a:t>
            </a:r>
            <a:r>
              <a:rPr sz="1600" spc="-58" dirty="0">
                <a:latin typeface="Times New Roman"/>
                <a:cs typeface="Times New Roman"/>
              </a:rPr>
              <a:t>Agency.</a:t>
            </a:r>
            <a:endParaRPr sz="1600" dirty="0">
              <a:latin typeface="Times New Roman"/>
              <a:cs typeface="Times New Roman"/>
            </a:endParaRPr>
          </a:p>
          <a:p>
            <a:pPr marL="575458" marR="6528" indent="-285750" algn="just">
              <a:lnSpc>
                <a:spcPct val="125000"/>
              </a:lnSpc>
              <a:buFont typeface="Arial" panose="020B0604020202020204" pitchFamily="34" charset="0"/>
              <a:buChar char="•"/>
            </a:pPr>
            <a:r>
              <a:rPr sz="1600" spc="-25" dirty="0">
                <a:latin typeface="Times New Roman"/>
                <a:cs typeface="Times New Roman"/>
              </a:rPr>
              <a:t>Additionally,</a:t>
            </a:r>
            <a:r>
              <a:rPr sz="1600" spc="-6" dirty="0">
                <a:latin typeface="Times New Roman"/>
                <a:cs typeface="Times New Roman"/>
              </a:rPr>
              <a:t> </a:t>
            </a:r>
            <a:r>
              <a:rPr sz="1600" dirty="0">
                <a:latin typeface="Times New Roman"/>
                <a:cs typeface="Times New Roman"/>
              </a:rPr>
              <a:t>a</a:t>
            </a:r>
            <a:r>
              <a:rPr sz="1600" spc="-6" dirty="0">
                <a:latin typeface="Times New Roman"/>
                <a:cs typeface="Times New Roman"/>
              </a:rPr>
              <a:t> </a:t>
            </a:r>
            <a:r>
              <a:rPr sz="1600" dirty="0">
                <a:latin typeface="Times New Roman"/>
                <a:cs typeface="Times New Roman"/>
              </a:rPr>
              <a:t>top-tier university</a:t>
            </a:r>
            <a:r>
              <a:rPr sz="1600" spc="-6" dirty="0">
                <a:latin typeface="Times New Roman"/>
                <a:cs typeface="Times New Roman"/>
              </a:rPr>
              <a:t> </a:t>
            </a:r>
            <a:r>
              <a:rPr sz="1600" spc="-13" dirty="0">
                <a:latin typeface="Times New Roman"/>
                <a:cs typeface="Times New Roman"/>
              </a:rPr>
              <a:t>from</a:t>
            </a:r>
            <a:r>
              <a:rPr sz="1600" dirty="0">
                <a:latin typeface="Times New Roman"/>
                <a:cs typeface="Times New Roman"/>
              </a:rPr>
              <a:t> the</a:t>
            </a:r>
            <a:r>
              <a:rPr sz="1600" spc="-6" dirty="0">
                <a:latin typeface="Times New Roman"/>
                <a:cs typeface="Times New Roman"/>
              </a:rPr>
              <a:t> </a:t>
            </a:r>
            <a:r>
              <a:rPr sz="1600" dirty="0">
                <a:latin typeface="Times New Roman"/>
                <a:cs typeface="Times New Roman"/>
              </a:rPr>
              <a:t>United</a:t>
            </a:r>
            <a:r>
              <a:rPr sz="1600" spc="-6" dirty="0">
                <a:latin typeface="Times New Roman"/>
                <a:cs typeface="Times New Roman"/>
              </a:rPr>
              <a:t> </a:t>
            </a:r>
            <a:r>
              <a:rPr sz="1600" spc="-32" dirty="0">
                <a:latin typeface="Times New Roman"/>
                <a:cs typeface="Times New Roman"/>
              </a:rPr>
              <a:t>Kingdom</a:t>
            </a:r>
            <a:r>
              <a:rPr sz="1600" dirty="0">
                <a:latin typeface="Times New Roman"/>
                <a:cs typeface="Times New Roman"/>
              </a:rPr>
              <a:t> </a:t>
            </a:r>
            <a:r>
              <a:rPr sz="1600" spc="-32" dirty="0">
                <a:latin typeface="Times New Roman"/>
                <a:cs typeface="Times New Roman"/>
              </a:rPr>
              <a:t>is </a:t>
            </a:r>
            <a:r>
              <a:rPr sz="1600" dirty="0">
                <a:latin typeface="Times New Roman"/>
                <a:cs typeface="Times New Roman"/>
              </a:rPr>
              <a:t>also</a:t>
            </a:r>
            <a:r>
              <a:rPr sz="1600" spc="-52" dirty="0">
                <a:latin typeface="Times New Roman"/>
                <a:cs typeface="Times New Roman"/>
              </a:rPr>
              <a:t> </a:t>
            </a:r>
            <a:r>
              <a:rPr sz="1600" spc="-13" dirty="0">
                <a:latin typeface="Times New Roman"/>
                <a:cs typeface="Times New Roman"/>
              </a:rPr>
              <a:t>expected</a:t>
            </a:r>
            <a:r>
              <a:rPr sz="1600" spc="-6" dirty="0">
                <a:latin typeface="Times New Roman"/>
                <a:cs typeface="Times New Roman"/>
              </a:rPr>
              <a:t> </a:t>
            </a:r>
            <a:r>
              <a:rPr sz="1600" dirty="0">
                <a:latin typeface="Times New Roman"/>
                <a:cs typeface="Times New Roman"/>
              </a:rPr>
              <a:t>to</a:t>
            </a:r>
            <a:r>
              <a:rPr sz="1600" spc="-6" dirty="0">
                <a:latin typeface="Times New Roman"/>
                <a:cs typeface="Times New Roman"/>
              </a:rPr>
              <a:t> </a:t>
            </a:r>
            <a:r>
              <a:rPr sz="1600" dirty="0">
                <a:latin typeface="Times New Roman"/>
                <a:cs typeface="Times New Roman"/>
              </a:rPr>
              <a:t>operationalise</a:t>
            </a:r>
            <a:r>
              <a:rPr sz="1600" spc="-6" dirty="0">
                <a:latin typeface="Times New Roman"/>
                <a:cs typeface="Times New Roman"/>
              </a:rPr>
              <a:t> </a:t>
            </a:r>
            <a:r>
              <a:rPr sz="1600" dirty="0">
                <a:latin typeface="Times New Roman"/>
                <a:cs typeface="Times New Roman"/>
              </a:rPr>
              <a:t>its</a:t>
            </a:r>
            <a:r>
              <a:rPr sz="1600" spc="-6" dirty="0">
                <a:latin typeface="Times New Roman"/>
                <a:cs typeface="Times New Roman"/>
              </a:rPr>
              <a:t> </a:t>
            </a:r>
            <a:r>
              <a:rPr sz="1600" dirty="0">
                <a:latin typeface="Times New Roman"/>
                <a:cs typeface="Times New Roman"/>
              </a:rPr>
              <a:t>campus within</a:t>
            </a:r>
            <a:r>
              <a:rPr sz="1600" spc="-6" dirty="0">
                <a:latin typeface="Times New Roman"/>
                <a:cs typeface="Times New Roman"/>
              </a:rPr>
              <a:t> </a:t>
            </a:r>
            <a:r>
              <a:rPr sz="1600" spc="-123" dirty="0">
                <a:latin typeface="Times New Roman"/>
                <a:cs typeface="Times New Roman"/>
              </a:rPr>
              <a:t>GIFT</a:t>
            </a:r>
            <a:r>
              <a:rPr sz="1600" spc="38" dirty="0">
                <a:latin typeface="Times New Roman"/>
                <a:cs typeface="Times New Roman"/>
              </a:rPr>
              <a:t> </a:t>
            </a:r>
            <a:r>
              <a:rPr sz="1600" spc="-25" dirty="0">
                <a:latin typeface="Times New Roman"/>
                <a:cs typeface="Times New Roman"/>
              </a:rPr>
              <a:t>City</a:t>
            </a:r>
            <a:r>
              <a:rPr sz="1600" dirty="0">
                <a:latin typeface="Times New Roman"/>
                <a:cs typeface="Times New Roman"/>
              </a:rPr>
              <a:t> </a:t>
            </a:r>
            <a:r>
              <a:rPr sz="1600" spc="-32" dirty="0">
                <a:latin typeface="Times New Roman"/>
                <a:cs typeface="Times New Roman"/>
              </a:rPr>
              <a:t>in </a:t>
            </a:r>
            <a:r>
              <a:rPr sz="1600" dirty="0">
                <a:latin typeface="Times New Roman"/>
                <a:cs typeface="Times New Roman"/>
              </a:rPr>
              <a:t>the</a:t>
            </a:r>
            <a:r>
              <a:rPr sz="1600" spc="-25" dirty="0">
                <a:latin typeface="Times New Roman"/>
                <a:cs typeface="Times New Roman"/>
              </a:rPr>
              <a:t> </a:t>
            </a:r>
            <a:r>
              <a:rPr sz="1600" dirty="0">
                <a:latin typeface="Times New Roman"/>
                <a:cs typeface="Times New Roman"/>
              </a:rPr>
              <a:t>next</a:t>
            </a:r>
            <a:r>
              <a:rPr sz="1600" spc="-19" dirty="0">
                <a:latin typeface="Times New Roman"/>
                <a:cs typeface="Times New Roman"/>
              </a:rPr>
              <a:t> </a:t>
            </a:r>
            <a:r>
              <a:rPr sz="1600" spc="-13" dirty="0">
                <a:latin typeface="Times New Roman"/>
                <a:cs typeface="Times New Roman"/>
              </a:rPr>
              <a:t>year.</a:t>
            </a:r>
            <a:endParaRPr sz="1600" dirty="0">
              <a:latin typeface="Times New Roman"/>
              <a:cs typeface="Times New Roman"/>
            </a:endParaRPr>
          </a:p>
          <a:p>
            <a:pPr marL="575458" marR="6528" indent="-285750" algn="just">
              <a:lnSpc>
                <a:spcPct val="125000"/>
              </a:lnSpc>
              <a:buFont typeface="Arial" panose="020B0604020202020204" pitchFamily="34" charset="0"/>
              <a:buChar char="•"/>
            </a:pPr>
            <a:r>
              <a:rPr sz="1600" spc="-83" dirty="0">
                <a:latin typeface="Times New Roman"/>
                <a:cs typeface="Times New Roman"/>
              </a:rPr>
              <a:t>GIFT</a:t>
            </a:r>
            <a:r>
              <a:rPr sz="1600" spc="19" dirty="0">
                <a:latin typeface="Times New Roman"/>
                <a:cs typeface="Times New Roman"/>
              </a:rPr>
              <a:t> </a:t>
            </a:r>
            <a:r>
              <a:rPr sz="1600" dirty="0">
                <a:latin typeface="Times New Roman"/>
                <a:cs typeface="Times New Roman"/>
              </a:rPr>
              <a:t>City</a:t>
            </a:r>
            <a:r>
              <a:rPr sz="1600" spc="19" dirty="0">
                <a:latin typeface="Times New Roman"/>
                <a:cs typeface="Times New Roman"/>
              </a:rPr>
              <a:t> </a:t>
            </a:r>
            <a:r>
              <a:rPr sz="1600" dirty="0">
                <a:latin typeface="Times New Roman"/>
                <a:cs typeface="Times New Roman"/>
              </a:rPr>
              <a:t>has</a:t>
            </a:r>
            <a:r>
              <a:rPr sz="1600" spc="19" dirty="0">
                <a:latin typeface="Times New Roman"/>
                <a:cs typeface="Times New Roman"/>
              </a:rPr>
              <a:t> </a:t>
            </a:r>
            <a:r>
              <a:rPr sz="1600" dirty="0">
                <a:latin typeface="Times New Roman"/>
                <a:cs typeface="Times New Roman"/>
              </a:rPr>
              <a:t>also</a:t>
            </a:r>
            <a:r>
              <a:rPr sz="1600" spc="19" dirty="0">
                <a:latin typeface="Times New Roman"/>
                <a:cs typeface="Times New Roman"/>
              </a:rPr>
              <a:t> </a:t>
            </a:r>
            <a:r>
              <a:rPr sz="1600" spc="-13" dirty="0">
                <a:latin typeface="Times New Roman"/>
                <a:cs typeface="Times New Roman"/>
              </a:rPr>
              <a:t>received</a:t>
            </a:r>
            <a:r>
              <a:rPr sz="1600" spc="19" dirty="0">
                <a:latin typeface="Times New Roman"/>
                <a:cs typeface="Times New Roman"/>
              </a:rPr>
              <a:t> </a:t>
            </a:r>
            <a:r>
              <a:rPr sz="1600" dirty="0">
                <a:latin typeface="Times New Roman"/>
                <a:cs typeface="Times New Roman"/>
              </a:rPr>
              <a:t>interest</a:t>
            </a:r>
            <a:r>
              <a:rPr sz="1600" spc="19" dirty="0">
                <a:latin typeface="Times New Roman"/>
                <a:cs typeface="Times New Roman"/>
              </a:rPr>
              <a:t> </a:t>
            </a:r>
            <a:r>
              <a:rPr sz="1600" dirty="0">
                <a:latin typeface="Times New Roman"/>
                <a:cs typeface="Times New Roman"/>
              </a:rPr>
              <a:t>from</a:t>
            </a:r>
            <a:r>
              <a:rPr sz="1600" spc="13" dirty="0">
                <a:latin typeface="Times New Roman"/>
                <a:cs typeface="Times New Roman"/>
              </a:rPr>
              <a:t> </a:t>
            </a:r>
            <a:r>
              <a:rPr sz="1600" dirty="0">
                <a:latin typeface="Times New Roman"/>
                <a:cs typeface="Times New Roman"/>
              </a:rPr>
              <a:t>leading</a:t>
            </a:r>
            <a:r>
              <a:rPr sz="1600" spc="19" dirty="0">
                <a:latin typeface="Times New Roman"/>
                <a:cs typeface="Times New Roman"/>
              </a:rPr>
              <a:t> </a:t>
            </a:r>
            <a:r>
              <a:rPr sz="1600" spc="-13" dirty="0">
                <a:latin typeface="Times New Roman"/>
                <a:cs typeface="Times New Roman"/>
              </a:rPr>
              <a:t>universities </a:t>
            </a:r>
            <a:r>
              <a:rPr sz="1600" dirty="0">
                <a:latin typeface="Times New Roman"/>
                <a:cs typeface="Times New Roman"/>
              </a:rPr>
              <a:t>in</a:t>
            </a:r>
            <a:r>
              <a:rPr sz="1600" spc="212" dirty="0">
                <a:latin typeface="Times New Roman"/>
                <a:cs typeface="Times New Roman"/>
              </a:rPr>
              <a:t> </a:t>
            </a:r>
            <a:r>
              <a:rPr sz="1600" dirty="0">
                <a:latin typeface="Times New Roman"/>
                <a:cs typeface="Times New Roman"/>
              </a:rPr>
              <a:t>the</a:t>
            </a:r>
            <a:r>
              <a:rPr sz="1600" spc="212" dirty="0">
                <a:latin typeface="Times New Roman"/>
                <a:cs typeface="Times New Roman"/>
              </a:rPr>
              <a:t> </a:t>
            </a:r>
            <a:r>
              <a:rPr sz="1600" dirty="0">
                <a:latin typeface="Times New Roman"/>
                <a:cs typeface="Times New Roman"/>
              </a:rPr>
              <a:t>United</a:t>
            </a:r>
            <a:r>
              <a:rPr sz="1600" spc="212" dirty="0">
                <a:latin typeface="Times New Roman"/>
                <a:cs typeface="Times New Roman"/>
              </a:rPr>
              <a:t> </a:t>
            </a:r>
            <a:r>
              <a:rPr sz="1600" dirty="0">
                <a:latin typeface="Times New Roman"/>
                <a:cs typeface="Times New Roman"/>
              </a:rPr>
              <a:t>States,</a:t>
            </a:r>
            <a:r>
              <a:rPr sz="1600" spc="219" dirty="0">
                <a:latin typeface="Times New Roman"/>
                <a:cs typeface="Times New Roman"/>
              </a:rPr>
              <a:t> </a:t>
            </a:r>
            <a:r>
              <a:rPr sz="1600" dirty="0">
                <a:latin typeface="Times New Roman"/>
                <a:cs typeface="Times New Roman"/>
              </a:rPr>
              <a:t>owing</a:t>
            </a:r>
            <a:r>
              <a:rPr sz="1600" spc="212" dirty="0">
                <a:latin typeface="Times New Roman"/>
                <a:cs typeface="Times New Roman"/>
              </a:rPr>
              <a:t> </a:t>
            </a:r>
            <a:r>
              <a:rPr sz="1600" dirty="0">
                <a:latin typeface="Times New Roman"/>
                <a:cs typeface="Times New Roman"/>
              </a:rPr>
              <a:t>to</a:t>
            </a:r>
            <a:r>
              <a:rPr sz="1600" spc="212" dirty="0">
                <a:latin typeface="Times New Roman"/>
                <a:cs typeface="Times New Roman"/>
              </a:rPr>
              <a:t> </a:t>
            </a:r>
            <a:r>
              <a:rPr sz="1600" dirty="0">
                <a:latin typeface="Times New Roman"/>
                <a:cs typeface="Times New Roman"/>
              </a:rPr>
              <a:t>its</a:t>
            </a:r>
            <a:r>
              <a:rPr sz="1600" spc="219" dirty="0">
                <a:latin typeface="Times New Roman"/>
                <a:cs typeface="Times New Roman"/>
              </a:rPr>
              <a:t> </a:t>
            </a:r>
            <a:r>
              <a:rPr sz="1600" dirty="0">
                <a:latin typeface="Times New Roman"/>
                <a:cs typeface="Times New Roman"/>
              </a:rPr>
              <a:t>attractive</a:t>
            </a:r>
            <a:r>
              <a:rPr sz="1600" spc="212" dirty="0">
                <a:latin typeface="Times New Roman"/>
                <a:cs typeface="Times New Roman"/>
              </a:rPr>
              <a:t> </a:t>
            </a:r>
            <a:r>
              <a:rPr sz="1600" dirty="0">
                <a:latin typeface="Times New Roman"/>
                <a:cs typeface="Times New Roman"/>
              </a:rPr>
              <a:t>and</a:t>
            </a:r>
            <a:r>
              <a:rPr sz="1600" spc="212" dirty="0">
                <a:latin typeface="Times New Roman"/>
                <a:cs typeface="Times New Roman"/>
              </a:rPr>
              <a:t> </a:t>
            </a:r>
            <a:r>
              <a:rPr sz="1600" spc="-13" dirty="0">
                <a:latin typeface="Times New Roman"/>
                <a:cs typeface="Times New Roman"/>
              </a:rPr>
              <a:t>conducive facilities</a:t>
            </a:r>
            <a:r>
              <a:rPr sz="1600" spc="-58" dirty="0">
                <a:latin typeface="Times New Roman"/>
                <a:cs typeface="Times New Roman"/>
              </a:rPr>
              <a:t> </a:t>
            </a:r>
            <a:r>
              <a:rPr sz="1600" dirty="0">
                <a:latin typeface="Times New Roman"/>
                <a:cs typeface="Times New Roman"/>
              </a:rPr>
              <a:t>and</a:t>
            </a:r>
            <a:r>
              <a:rPr sz="1600" spc="-58" dirty="0">
                <a:latin typeface="Times New Roman"/>
                <a:cs typeface="Times New Roman"/>
              </a:rPr>
              <a:t> </a:t>
            </a:r>
            <a:r>
              <a:rPr sz="1600" dirty="0">
                <a:latin typeface="Times New Roman"/>
                <a:cs typeface="Times New Roman"/>
              </a:rPr>
              <a:t>regulatory</a:t>
            </a:r>
            <a:r>
              <a:rPr sz="1600" spc="-58" dirty="0">
                <a:latin typeface="Times New Roman"/>
                <a:cs typeface="Times New Roman"/>
              </a:rPr>
              <a:t> </a:t>
            </a:r>
            <a:r>
              <a:rPr sz="1600" spc="-13" dirty="0">
                <a:latin typeface="Times New Roman"/>
                <a:cs typeface="Times New Roman"/>
              </a:rPr>
              <a:t>environment.</a:t>
            </a:r>
            <a:endParaRPr sz="1600" dirty="0">
              <a:latin typeface="Times New Roman"/>
              <a:cs typeface="Times New Roman"/>
            </a:endParaRPr>
          </a:p>
        </p:txBody>
      </p:sp>
      <p:sp>
        <p:nvSpPr>
          <p:cNvPr id="2" name="Date Placeholder 1">
            <a:extLst>
              <a:ext uri="{FF2B5EF4-FFF2-40B4-BE49-F238E27FC236}">
                <a16:creationId xmlns:a16="http://schemas.microsoft.com/office/drawing/2014/main" id="{DB8A8063-E2AA-5613-3FF2-DA38B322DB71}"/>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01A3A6FB-D964-E9BB-DE2A-59F01717E421}"/>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D2C4DE32-42F4-0C63-0B8E-34C56A550959}"/>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85</a:t>
            </a:fld>
            <a:endParaRPr lang="en-US" altLang="en-US" dirty="0">
              <a:solidFill>
                <a:srgbClr val="000000"/>
              </a:solidFill>
            </a:endParaRPr>
          </a:p>
        </p:txBody>
      </p:sp>
    </p:spTree>
    <p:extLst>
      <p:ext uri="{BB962C8B-B14F-4D97-AF65-F5344CB8AC3E}">
        <p14:creationId xmlns:p14="http://schemas.microsoft.com/office/powerpoint/2010/main" val="418646807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952727549"/>
              </p:ext>
            </p:extLst>
          </p:nvPr>
        </p:nvGraphicFramePr>
        <p:xfrm>
          <a:off x="455908" y="1473466"/>
          <a:ext cx="11280184" cy="5132946"/>
        </p:xfrm>
        <a:graphic>
          <a:graphicData uri="http://schemas.openxmlformats.org/drawingml/2006/table">
            <a:tbl>
              <a:tblPr firstRow="1" bandRow="1">
                <a:tableStyleId>{C083E6E3-FA7D-4D7B-A595-EF9225AFEA82}</a:tableStyleId>
              </a:tblPr>
              <a:tblGrid>
                <a:gridCol w="1186280">
                  <a:extLst>
                    <a:ext uri="{9D8B030D-6E8A-4147-A177-3AD203B41FA5}">
                      <a16:colId xmlns:a16="http://schemas.microsoft.com/office/drawing/2014/main" val="20000"/>
                    </a:ext>
                  </a:extLst>
                </a:gridCol>
                <a:gridCol w="10093904">
                  <a:extLst>
                    <a:ext uri="{9D8B030D-6E8A-4147-A177-3AD203B41FA5}">
                      <a16:colId xmlns:a16="http://schemas.microsoft.com/office/drawing/2014/main" val="20001"/>
                    </a:ext>
                  </a:extLst>
                </a:gridCol>
              </a:tblGrid>
              <a:tr h="762986">
                <a:tc>
                  <a:txBody>
                    <a:bodyPr/>
                    <a:lstStyle/>
                    <a:p>
                      <a:pPr algn="ctr">
                        <a:lnSpc>
                          <a:spcPct val="100000"/>
                        </a:lnSpc>
                      </a:pPr>
                      <a:r>
                        <a:rPr sz="1600" b="1" spc="-50" dirty="0">
                          <a:latin typeface="Times New Roman" panose="02020603050405020304" pitchFamily="18" charset="0"/>
                          <a:cs typeface="Times New Roman" panose="02020603050405020304" pitchFamily="18" charset="0"/>
                        </a:rPr>
                        <a:t>1</a:t>
                      </a:r>
                      <a:endParaRPr sz="1600" dirty="0">
                        <a:latin typeface="Times New Roman" panose="02020603050405020304" pitchFamily="18" charset="0"/>
                        <a:cs typeface="Times New Roman" panose="02020603050405020304" pitchFamily="18" charset="0"/>
                      </a:endParaRPr>
                    </a:p>
                  </a:txBody>
                  <a:tcPr/>
                </a:tc>
                <a:tc>
                  <a:txBody>
                    <a:bodyPr/>
                    <a:lstStyle/>
                    <a:p>
                      <a:pPr marL="99695" marR="87630" algn="just">
                        <a:lnSpc>
                          <a:spcPct val="125000"/>
                        </a:lnSpc>
                        <a:spcBef>
                          <a:spcPts val="760"/>
                        </a:spcBef>
                      </a:pPr>
                      <a:r>
                        <a:rPr sz="1600" b="0" dirty="0">
                          <a:latin typeface="Times New Roman" panose="02020603050405020304" pitchFamily="18" charset="0"/>
                          <a:cs typeface="Times New Roman" panose="02020603050405020304" pitchFamily="18" charset="0"/>
                        </a:rPr>
                        <a:t>Foreign</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universities</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at</a:t>
                      </a:r>
                      <a:r>
                        <a:rPr sz="1600" b="0" spc="45" dirty="0">
                          <a:latin typeface="Times New Roman" panose="02020603050405020304" pitchFamily="18" charset="0"/>
                          <a:cs typeface="Times New Roman" panose="02020603050405020304" pitchFamily="18" charset="0"/>
                        </a:rPr>
                        <a:t> </a:t>
                      </a:r>
                      <a:r>
                        <a:rPr sz="1600" b="0" spc="-60" dirty="0">
                          <a:latin typeface="Times New Roman" panose="02020603050405020304" pitchFamily="18" charset="0"/>
                          <a:cs typeface="Times New Roman" panose="02020603050405020304" pitchFamily="18" charset="0"/>
                        </a:rPr>
                        <a:t>GIFT</a:t>
                      </a:r>
                      <a:r>
                        <a:rPr sz="1600" b="0" spc="45" dirty="0">
                          <a:latin typeface="Times New Roman" panose="02020603050405020304" pitchFamily="18" charset="0"/>
                          <a:cs typeface="Times New Roman" panose="02020603050405020304" pitchFamily="18" charset="0"/>
                        </a:rPr>
                        <a:t> </a:t>
                      </a:r>
                      <a:r>
                        <a:rPr sz="1600" b="0" spc="-55" dirty="0">
                          <a:latin typeface="Times New Roman" panose="02020603050405020304" pitchFamily="18" charset="0"/>
                          <a:cs typeface="Times New Roman" panose="02020603050405020304" pitchFamily="18" charset="0"/>
                        </a:rPr>
                        <a:t>IFSC</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are</a:t>
                      </a:r>
                      <a:r>
                        <a:rPr sz="1600" b="0" spc="5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required</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to</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offer</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courses</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or</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programs</a:t>
                      </a:r>
                      <a:r>
                        <a:rPr sz="1600" b="0" spc="5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identical</a:t>
                      </a:r>
                      <a:r>
                        <a:rPr sz="1600" b="0" spc="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to</a:t>
                      </a:r>
                      <a:r>
                        <a:rPr sz="1600" b="0" spc="45" dirty="0">
                          <a:latin typeface="Times New Roman" panose="02020603050405020304" pitchFamily="18" charset="0"/>
                          <a:cs typeface="Times New Roman" panose="02020603050405020304" pitchFamily="18" charset="0"/>
                        </a:rPr>
                        <a:t> </a:t>
                      </a:r>
                      <a:r>
                        <a:rPr sz="1600" b="0" spc="-10" dirty="0">
                          <a:latin typeface="Times New Roman" panose="02020603050405020304" pitchFamily="18" charset="0"/>
                          <a:cs typeface="Times New Roman" panose="02020603050405020304" pitchFamily="18" charset="0"/>
                        </a:rPr>
                        <a:t>those </a:t>
                      </a:r>
                      <a:r>
                        <a:rPr sz="1600" b="0" dirty="0">
                          <a:latin typeface="Times New Roman" panose="02020603050405020304" pitchFamily="18" charset="0"/>
                          <a:cs typeface="Times New Roman" panose="02020603050405020304" pitchFamily="18" charset="0"/>
                        </a:rPr>
                        <a:t>offered</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by</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the</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parent</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entity</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in</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its</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home</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jurisdiction,</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with</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the</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same</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degree</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and</a:t>
                      </a:r>
                      <a:r>
                        <a:rPr sz="1600" b="0" spc="14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diploma</a:t>
                      </a:r>
                      <a:r>
                        <a:rPr sz="1600" b="0" spc="140" dirty="0">
                          <a:latin typeface="Times New Roman" panose="02020603050405020304" pitchFamily="18" charset="0"/>
                          <a:cs typeface="Times New Roman" panose="02020603050405020304" pitchFamily="18" charset="0"/>
                        </a:rPr>
                        <a:t> </a:t>
                      </a:r>
                      <a:r>
                        <a:rPr sz="1600" b="0" spc="-25" dirty="0">
                          <a:latin typeface="Times New Roman" panose="02020603050405020304" pitchFamily="18" charset="0"/>
                          <a:cs typeface="Times New Roman" panose="02020603050405020304" pitchFamily="18" charset="0"/>
                        </a:rPr>
                        <a:t>or </a:t>
                      </a:r>
                      <a:r>
                        <a:rPr sz="1600" b="0" dirty="0">
                          <a:latin typeface="Times New Roman" panose="02020603050405020304" pitchFamily="18" charset="0"/>
                          <a:cs typeface="Times New Roman" panose="02020603050405020304" pitchFamily="18" charset="0"/>
                        </a:rPr>
                        <a:t>certificate</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being</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conferred,</a:t>
                      </a:r>
                      <a:r>
                        <a:rPr sz="1600" b="0" spc="15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thus</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enjoying</a:t>
                      </a:r>
                      <a:r>
                        <a:rPr sz="1600" b="0" spc="15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“the</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same</a:t>
                      </a:r>
                      <a:r>
                        <a:rPr sz="1600" b="0" spc="15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recognition</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and</a:t>
                      </a:r>
                      <a:r>
                        <a:rPr sz="1600" b="0" spc="15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status</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as</a:t>
                      </a:r>
                      <a:r>
                        <a:rPr sz="1600" b="0" spc="15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if</a:t>
                      </a:r>
                      <a:r>
                        <a:rPr sz="1600" b="0" spc="14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they</a:t>
                      </a:r>
                      <a:r>
                        <a:rPr sz="1600" b="0" spc="145" dirty="0">
                          <a:latin typeface="Times New Roman" panose="02020603050405020304" pitchFamily="18" charset="0"/>
                          <a:cs typeface="Times New Roman" panose="02020603050405020304" pitchFamily="18" charset="0"/>
                        </a:rPr>
                        <a:t> </a:t>
                      </a:r>
                      <a:r>
                        <a:rPr sz="1600" b="0" spc="-20" dirty="0">
                          <a:latin typeface="Times New Roman" panose="02020603050405020304" pitchFamily="18" charset="0"/>
                          <a:cs typeface="Times New Roman" panose="02020603050405020304" pitchFamily="18" charset="0"/>
                        </a:rPr>
                        <a:t>were </a:t>
                      </a:r>
                      <a:r>
                        <a:rPr sz="1600" b="0" dirty="0">
                          <a:latin typeface="Times New Roman" panose="02020603050405020304" pitchFamily="18" charset="0"/>
                          <a:cs typeface="Times New Roman" panose="02020603050405020304" pitchFamily="18" charset="0"/>
                        </a:rPr>
                        <a:t>conducted</a:t>
                      </a:r>
                      <a:r>
                        <a:rPr sz="1600" b="0" spc="-20" dirty="0">
                          <a:latin typeface="Times New Roman" panose="02020603050405020304" pitchFamily="18" charset="0"/>
                          <a:cs typeface="Times New Roman" panose="02020603050405020304" pitchFamily="18" charset="0"/>
                        </a:rPr>
                        <a:t> </a:t>
                      </a:r>
                      <a:r>
                        <a:rPr sz="1600" b="0" spc="-25" dirty="0">
                          <a:latin typeface="Times New Roman" panose="02020603050405020304" pitchFamily="18" charset="0"/>
                          <a:cs typeface="Times New Roman" panose="02020603050405020304" pitchFamily="18" charset="0"/>
                        </a:rPr>
                        <a:t>by</a:t>
                      </a:r>
                      <a:r>
                        <a:rPr sz="1600" b="0" spc="-1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the</a:t>
                      </a:r>
                      <a:r>
                        <a:rPr sz="1600" b="0" spc="-1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parent</a:t>
                      </a:r>
                      <a:r>
                        <a:rPr sz="1600" b="0" spc="-2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entity</a:t>
                      </a:r>
                      <a:r>
                        <a:rPr sz="1600" b="0" spc="-1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in</a:t>
                      </a:r>
                      <a:r>
                        <a:rPr sz="1600" b="0" spc="-15"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its</a:t>
                      </a:r>
                      <a:r>
                        <a:rPr sz="1600" b="0" spc="-20" dirty="0">
                          <a:latin typeface="Times New Roman" panose="02020603050405020304" pitchFamily="18" charset="0"/>
                          <a:cs typeface="Times New Roman" panose="02020603050405020304" pitchFamily="18" charset="0"/>
                        </a:rPr>
                        <a:t> </a:t>
                      </a:r>
                      <a:r>
                        <a:rPr sz="1600" b="0" dirty="0">
                          <a:latin typeface="Times New Roman" panose="02020603050405020304" pitchFamily="18" charset="0"/>
                          <a:cs typeface="Times New Roman" panose="02020603050405020304" pitchFamily="18" charset="0"/>
                        </a:rPr>
                        <a:t>home</a:t>
                      </a:r>
                      <a:r>
                        <a:rPr sz="1600" b="0" spc="-15" dirty="0">
                          <a:latin typeface="Times New Roman" panose="02020603050405020304" pitchFamily="18" charset="0"/>
                          <a:cs typeface="Times New Roman" panose="02020603050405020304" pitchFamily="18" charset="0"/>
                        </a:rPr>
                        <a:t> </a:t>
                      </a:r>
                      <a:r>
                        <a:rPr sz="1600" b="0" spc="-10" dirty="0">
                          <a:latin typeface="Times New Roman" panose="02020603050405020304" pitchFamily="18" charset="0"/>
                          <a:cs typeface="Times New Roman" panose="02020603050405020304" pitchFamily="18" charset="0"/>
                        </a:rPr>
                        <a:t>jurisdiction”</a:t>
                      </a:r>
                      <a:endParaRPr sz="16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68204">
                <a:tc>
                  <a:txBody>
                    <a:bodyPr/>
                    <a:lstStyle/>
                    <a:p>
                      <a:pPr algn="ctr">
                        <a:lnSpc>
                          <a:spcPct val="100000"/>
                        </a:lnSpc>
                      </a:pPr>
                      <a:r>
                        <a:rPr sz="1600" b="1" spc="-50" dirty="0">
                          <a:latin typeface="Times New Roman" panose="02020603050405020304" pitchFamily="18" charset="0"/>
                          <a:cs typeface="Times New Roman" panose="02020603050405020304" pitchFamily="18" charset="0"/>
                        </a:rPr>
                        <a:t>2</a:t>
                      </a:r>
                      <a:endParaRPr sz="1600" dirty="0">
                        <a:latin typeface="Times New Roman" panose="02020603050405020304" pitchFamily="18" charset="0"/>
                        <a:cs typeface="Times New Roman" panose="02020603050405020304" pitchFamily="18" charset="0"/>
                      </a:endParaRPr>
                    </a:p>
                  </a:txBody>
                  <a:tcPr/>
                </a:tc>
                <a:tc>
                  <a:txBody>
                    <a:bodyPr/>
                    <a:lstStyle/>
                    <a:p>
                      <a:pPr marL="99695" marR="87630">
                        <a:lnSpc>
                          <a:spcPct val="125000"/>
                        </a:lnSpc>
                      </a:pPr>
                      <a:r>
                        <a:rPr sz="1600" spc="-20" dirty="0">
                          <a:latin typeface="Times New Roman" panose="02020603050405020304" pitchFamily="18" charset="0"/>
                          <a:cs typeface="Times New Roman" panose="02020603050405020304" pitchFamily="18" charset="0"/>
                        </a:rPr>
                        <a:t>The</a:t>
                      </a:r>
                      <a:r>
                        <a:rPr sz="1600" spc="-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regulator </a:t>
                      </a:r>
                      <a:r>
                        <a:rPr sz="1600" spc="-95" dirty="0">
                          <a:latin typeface="Times New Roman" panose="02020603050405020304" pitchFamily="18" charset="0"/>
                          <a:cs typeface="Times New Roman" panose="02020603050405020304" pitchFamily="18" charset="0"/>
                        </a:rPr>
                        <a:t>IFSCA</a:t>
                      </a:r>
                      <a:r>
                        <a:rPr sz="160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will</a:t>
                      </a:r>
                      <a:r>
                        <a:rPr sz="1600" dirty="0">
                          <a:latin typeface="Times New Roman" panose="02020603050405020304" pitchFamily="18" charset="0"/>
                          <a:cs typeface="Times New Roman" panose="02020603050405020304" pitchFamily="18" charset="0"/>
                        </a:rPr>
                        <a:t> hold the </a:t>
                      </a:r>
                      <a:r>
                        <a:rPr sz="1600" spc="-10" dirty="0">
                          <a:latin typeface="Times New Roman" panose="02020603050405020304" pitchFamily="18" charset="0"/>
                          <a:cs typeface="Times New Roman" panose="02020603050405020304" pitchFamily="18" charset="0"/>
                        </a:rPr>
                        <a:t>express</a:t>
                      </a:r>
                      <a:r>
                        <a:rPr sz="1600" dirty="0">
                          <a:latin typeface="Times New Roman" panose="02020603050405020304" pitchFamily="18" charset="0"/>
                          <a:cs typeface="Times New Roman" panose="02020603050405020304" pitchFamily="18" charset="0"/>
                        </a:rPr>
                        <a:t> right</a:t>
                      </a:r>
                      <a:r>
                        <a:rPr sz="1600" spc="-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 inspect </a:t>
                      </a:r>
                      <a:r>
                        <a:rPr sz="1600" spc="-10" dirty="0">
                          <a:latin typeface="Times New Roman" panose="02020603050405020304" pitchFamily="18" charset="0"/>
                          <a:cs typeface="Times New Roman" panose="02020603050405020304" pitchFamily="18" charset="0"/>
                        </a:rPr>
                        <a:t>foreign</a:t>
                      </a:r>
                      <a:r>
                        <a:rPr sz="1600" dirty="0">
                          <a:latin typeface="Times New Roman" panose="02020603050405020304" pitchFamily="18" charset="0"/>
                          <a:cs typeface="Times New Roman" panose="02020603050405020304" pitchFamily="18" charset="0"/>
                        </a:rPr>
                        <a:t> campuses set up in</a:t>
                      </a:r>
                      <a:r>
                        <a:rPr sz="1600" spc="-5" dirty="0">
                          <a:latin typeface="Times New Roman" panose="02020603050405020304" pitchFamily="18" charset="0"/>
                          <a:cs typeface="Times New Roman" panose="02020603050405020304" pitchFamily="18" charset="0"/>
                        </a:rPr>
                        <a:t> </a:t>
                      </a:r>
                      <a:r>
                        <a:rPr sz="1600" spc="-70" dirty="0">
                          <a:latin typeface="Times New Roman" panose="02020603050405020304" pitchFamily="18" charset="0"/>
                          <a:cs typeface="Times New Roman" panose="02020603050405020304" pitchFamily="18" charset="0"/>
                        </a:rPr>
                        <a:t>GIFT</a:t>
                      </a:r>
                      <a:r>
                        <a:rPr sz="1600" dirty="0">
                          <a:latin typeface="Times New Roman" panose="02020603050405020304" pitchFamily="18" charset="0"/>
                          <a:cs typeface="Times New Roman" panose="02020603050405020304" pitchFamily="18" charset="0"/>
                        </a:rPr>
                        <a:t> </a:t>
                      </a:r>
                      <a:r>
                        <a:rPr sz="1600" spc="-20" dirty="0">
                          <a:latin typeface="Times New Roman" panose="02020603050405020304" pitchFamily="18" charset="0"/>
                          <a:cs typeface="Times New Roman" panose="02020603050405020304" pitchFamily="18" charset="0"/>
                        </a:rPr>
                        <a:t>IFSC </a:t>
                      </a:r>
                      <a:r>
                        <a:rPr sz="1600" dirty="0">
                          <a:latin typeface="Times New Roman" panose="02020603050405020304" pitchFamily="18" charset="0"/>
                          <a:cs typeface="Times New Roman" panose="02020603050405020304" pitchFamily="18" charset="0"/>
                        </a:rPr>
                        <a:t>to</a:t>
                      </a:r>
                      <a:r>
                        <a:rPr sz="1600" spc="-2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ensure</a:t>
                      </a:r>
                      <a:r>
                        <a:rPr sz="1600" spc="-2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optimal</a:t>
                      </a:r>
                      <a:r>
                        <a:rPr sz="1600" spc="-2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outcomes</a:t>
                      </a:r>
                      <a:endParaRPr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584361">
                <a:tc>
                  <a:txBody>
                    <a:bodyPr/>
                    <a:lstStyle/>
                    <a:p>
                      <a:pPr algn="ctr">
                        <a:lnSpc>
                          <a:spcPct val="100000"/>
                        </a:lnSpc>
                      </a:pPr>
                      <a:r>
                        <a:rPr sz="1600" b="1" spc="-50" dirty="0">
                          <a:latin typeface="Times New Roman" panose="02020603050405020304" pitchFamily="18" charset="0"/>
                          <a:cs typeface="Times New Roman" panose="02020603050405020304" pitchFamily="18" charset="0"/>
                        </a:rPr>
                        <a:t>3</a:t>
                      </a:r>
                      <a:endParaRPr sz="1600" dirty="0">
                        <a:latin typeface="Times New Roman" panose="02020603050405020304" pitchFamily="18" charset="0"/>
                        <a:cs typeface="Times New Roman" panose="02020603050405020304" pitchFamily="18" charset="0"/>
                      </a:endParaRPr>
                    </a:p>
                  </a:txBody>
                  <a:tcPr/>
                </a:tc>
                <a:tc>
                  <a:txBody>
                    <a:bodyPr/>
                    <a:lstStyle/>
                    <a:p>
                      <a:pPr marL="99695" marR="87630" algn="just">
                        <a:lnSpc>
                          <a:spcPct val="125000"/>
                        </a:lnSpc>
                        <a:spcBef>
                          <a:spcPts val="685"/>
                        </a:spcBef>
                      </a:pPr>
                      <a:r>
                        <a:rPr sz="1600" dirty="0">
                          <a:latin typeface="Times New Roman" panose="02020603050405020304" pitchFamily="18" charset="0"/>
                          <a:cs typeface="Times New Roman" panose="02020603050405020304" pitchFamily="18" charset="0"/>
                        </a:rPr>
                        <a:t>In</a:t>
                      </a:r>
                      <a:r>
                        <a:rPr sz="1600" spc="1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the</a:t>
                      </a:r>
                      <a:r>
                        <a:rPr sz="1600" spc="1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scenario</a:t>
                      </a:r>
                      <a:r>
                        <a:rPr sz="1600" spc="12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wherein</a:t>
                      </a:r>
                      <a:r>
                        <a:rPr sz="1600" spc="1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an</a:t>
                      </a:r>
                      <a:r>
                        <a:rPr sz="1600" spc="1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institution</a:t>
                      </a:r>
                      <a:r>
                        <a:rPr sz="1600" spc="12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desires</a:t>
                      </a:r>
                      <a:r>
                        <a:rPr sz="1600" spc="1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a:t>
                      </a:r>
                      <a:r>
                        <a:rPr sz="1600" spc="1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withdraw</a:t>
                      </a:r>
                      <a:r>
                        <a:rPr sz="1600" spc="12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or</a:t>
                      </a:r>
                      <a:r>
                        <a:rPr sz="1600" spc="1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discontinue</a:t>
                      </a:r>
                      <a:r>
                        <a:rPr sz="1600" spc="114"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a:t>
                      </a:r>
                      <a:r>
                        <a:rPr sz="1600" spc="12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programme,</a:t>
                      </a:r>
                      <a:r>
                        <a:rPr sz="1600" spc="114" dirty="0">
                          <a:latin typeface="Times New Roman" panose="02020603050405020304" pitchFamily="18" charset="0"/>
                          <a:cs typeface="Times New Roman" panose="02020603050405020304" pitchFamily="18" charset="0"/>
                        </a:rPr>
                        <a:t> </a:t>
                      </a:r>
                      <a:r>
                        <a:rPr sz="1600" spc="-25" dirty="0">
                          <a:latin typeface="Times New Roman" panose="02020603050405020304" pitchFamily="18" charset="0"/>
                          <a:cs typeface="Times New Roman" panose="02020603050405020304" pitchFamily="18" charset="0"/>
                        </a:rPr>
                        <a:t>the </a:t>
                      </a:r>
                      <a:r>
                        <a:rPr sz="1600" dirty="0">
                          <a:latin typeface="Times New Roman" panose="02020603050405020304" pitchFamily="18" charset="0"/>
                          <a:cs typeface="Times New Roman" panose="02020603050405020304" pitchFamily="18" charset="0"/>
                        </a:rPr>
                        <a:t>institution</a:t>
                      </a:r>
                      <a:r>
                        <a:rPr sz="1600" spc="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would</a:t>
                      </a:r>
                      <a:r>
                        <a:rPr sz="1600" spc="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be</a:t>
                      </a:r>
                      <a:r>
                        <a:rPr sz="1600" spc="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mandated</a:t>
                      </a:r>
                      <a:r>
                        <a:rPr sz="1600" spc="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a:t>
                      </a:r>
                      <a:r>
                        <a:rPr sz="1600" spc="6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offer</a:t>
                      </a:r>
                      <a:r>
                        <a:rPr sz="1600" spc="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a:t>
                      </a:r>
                      <a:r>
                        <a:rPr sz="1600" spc="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suitable</a:t>
                      </a:r>
                      <a:r>
                        <a:rPr sz="1600" spc="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alternative</a:t>
                      </a:r>
                      <a:r>
                        <a:rPr sz="1600" spc="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a:t>
                      </a:r>
                      <a:r>
                        <a:rPr sz="1600" spc="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the</a:t>
                      </a:r>
                      <a:r>
                        <a:rPr sz="1600" spc="6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affected</a:t>
                      </a:r>
                      <a:r>
                        <a:rPr sz="1600" spc="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students,</a:t>
                      </a:r>
                      <a:r>
                        <a:rPr sz="1600" spc="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and</a:t>
                      </a:r>
                      <a:r>
                        <a:rPr sz="1600" spc="60" dirty="0">
                          <a:latin typeface="Times New Roman" panose="02020603050405020304" pitchFamily="18" charset="0"/>
                          <a:cs typeface="Times New Roman" panose="02020603050405020304" pitchFamily="18" charset="0"/>
                        </a:rPr>
                        <a:t> </a:t>
                      </a:r>
                      <a:r>
                        <a:rPr sz="1600" spc="-20" dirty="0">
                          <a:latin typeface="Times New Roman" panose="02020603050405020304" pitchFamily="18" charset="0"/>
                          <a:cs typeface="Times New Roman" panose="02020603050405020304" pitchFamily="18" charset="0"/>
                        </a:rPr>
                        <a:t>this </a:t>
                      </a:r>
                      <a:r>
                        <a:rPr sz="1600" spc="-10" dirty="0">
                          <a:latin typeface="Times New Roman" panose="02020603050405020304" pitchFamily="18" charset="0"/>
                          <a:cs typeface="Times New Roman" panose="02020603050405020304" pitchFamily="18" charset="0"/>
                        </a:rPr>
                        <a:t>may</a:t>
                      </a:r>
                      <a:r>
                        <a:rPr sz="1600" spc="-3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or</a:t>
                      </a:r>
                      <a:r>
                        <a:rPr sz="1600" spc="-3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may</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not</a:t>
                      </a:r>
                      <a:r>
                        <a:rPr sz="1600" spc="-3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include</a:t>
                      </a:r>
                      <a:r>
                        <a:rPr sz="1600" spc="-35"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reallocation</a:t>
                      </a:r>
                      <a:endParaRPr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504235">
                <a:tc>
                  <a:txBody>
                    <a:bodyPr/>
                    <a:lstStyle/>
                    <a:p>
                      <a:pPr algn="ctr">
                        <a:lnSpc>
                          <a:spcPct val="100000"/>
                        </a:lnSpc>
                      </a:pPr>
                      <a:r>
                        <a:rPr sz="1600" b="1" spc="5" dirty="0">
                          <a:latin typeface="Times New Roman" panose="02020603050405020304" pitchFamily="18" charset="0"/>
                          <a:cs typeface="Times New Roman" panose="02020603050405020304" pitchFamily="18" charset="0"/>
                        </a:rPr>
                        <a:t>4</a:t>
                      </a:r>
                      <a:endParaRPr sz="1600" dirty="0">
                        <a:latin typeface="Times New Roman" panose="02020603050405020304" pitchFamily="18" charset="0"/>
                        <a:cs typeface="Times New Roman" panose="02020603050405020304" pitchFamily="18" charset="0"/>
                      </a:endParaRPr>
                    </a:p>
                  </a:txBody>
                  <a:tcPr/>
                </a:tc>
                <a:tc>
                  <a:txBody>
                    <a:bodyPr/>
                    <a:lstStyle/>
                    <a:p>
                      <a:pPr marL="99695" marR="87630">
                        <a:lnSpc>
                          <a:spcPct val="125000"/>
                        </a:lnSpc>
                      </a:pPr>
                      <a:r>
                        <a:rPr sz="1600" spc="-10" dirty="0">
                          <a:latin typeface="Times New Roman" panose="02020603050405020304" pitchFamily="18" charset="0"/>
                          <a:cs typeface="Times New Roman" panose="02020603050405020304" pitchFamily="18" charset="0"/>
                        </a:rPr>
                        <a:t>Foreign</a:t>
                      </a:r>
                      <a:r>
                        <a:rPr sz="1600" dirty="0">
                          <a:latin typeface="Times New Roman" panose="02020603050405020304" pitchFamily="18" charset="0"/>
                          <a:cs typeface="Times New Roman" panose="02020603050405020304" pitchFamily="18" charset="0"/>
                        </a:rPr>
                        <a:t> universities are granted </a:t>
                      </a:r>
                      <a:r>
                        <a:rPr sz="1600" spc="-75" dirty="0">
                          <a:latin typeface="Times New Roman" panose="02020603050405020304" pitchFamily="18" charset="0"/>
                          <a:cs typeface="Times New Roman" panose="02020603050405020304" pitchFamily="18" charset="0"/>
                        </a:rPr>
                        <a:t>GIFT</a:t>
                      </a:r>
                      <a:r>
                        <a:rPr sz="1600" dirty="0">
                          <a:latin typeface="Times New Roman" panose="02020603050405020304" pitchFamily="18" charset="0"/>
                          <a:cs typeface="Times New Roman" panose="02020603050405020304" pitchFamily="18" charset="0"/>
                        </a:rPr>
                        <a:t> </a:t>
                      </a:r>
                      <a:r>
                        <a:rPr sz="1600" spc="-75" dirty="0">
                          <a:latin typeface="Times New Roman" panose="02020603050405020304" pitchFamily="18" charset="0"/>
                          <a:cs typeface="Times New Roman" panose="02020603050405020304" pitchFamily="18" charset="0"/>
                        </a:rPr>
                        <a:t>IFSC</a:t>
                      </a:r>
                      <a:r>
                        <a:rPr sz="1600" spc="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registration for a period </a:t>
                      </a:r>
                      <a:r>
                        <a:rPr sz="1600" spc="-20" dirty="0">
                          <a:latin typeface="Times New Roman" panose="02020603050405020304" pitchFamily="18" charset="0"/>
                          <a:cs typeface="Times New Roman" panose="02020603050405020304" pitchFamily="18" charset="0"/>
                        </a:rPr>
                        <a:t>of</a:t>
                      </a:r>
                      <a:r>
                        <a:rPr sz="1600" dirty="0">
                          <a:latin typeface="Times New Roman" panose="02020603050405020304" pitchFamily="18" charset="0"/>
                          <a:cs typeface="Times New Roman" panose="02020603050405020304" pitchFamily="18" charset="0"/>
                        </a:rPr>
                        <a:t> </a:t>
                      </a:r>
                      <a:r>
                        <a:rPr sz="1600" spc="-25" dirty="0">
                          <a:latin typeface="Times New Roman" panose="02020603050405020304" pitchFamily="18" charset="0"/>
                          <a:cs typeface="Times New Roman" panose="02020603050405020304" pitchFamily="18" charset="0"/>
                        </a:rPr>
                        <a:t>five</a:t>
                      </a:r>
                      <a:r>
                        <a:rPr sz="1600" spc="5"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years,</a:t>
                      </a:r>
                      <a:r>
                        <a:rPr sz="1600" dirty="0">
                          <a:latin typeface="Times New Roman" panose="02020603050405020304" pitchFamily="18" charset="0"/>
                          <a:cs typeface="Times New Roman" panose="02020603050405020304" pitchFamily="18" charset="0"/>
                        </a:rPr>
                        <a:t> with the </a:t>
                      </a:r>
                      <a:r>
                        <a:rPr sz="1600" spc="-20" dirty="0">
                          <a:latin typeface="Times New Roman" panose="02020603050405020304" pitchFamily="18" charset="0"/>
                          <a:cs typeface="Times New Roman" panose="02020603050405020304" pitchFamily="18" charset="0"/>
                        </a:rPr>
                        <a:t>same </a:t>
                      </a:r>
                      <a:r>
                        <a:rPr sz="1600" spc="-10" dirty="0">
                          <a:latin typeface="Times New Roman" panose="02020603050405020304" pitchFamily="18" charset="0"/>
                          <a:cs typeface="Times New Roman" panose="02020603050405020304" pitchFamily="18" charset="0"/>
                        </a:rPr>
                        <a:t>being</a:t>
                      </a:r>
                      <a:r>
                        <a:rPr sz="1600" spc="-3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renewable</a:t>
                      </a:r>
                      <a:r>
                        <a:rPr sz="1600" spc="-25" dirty="0">
                          <a:latin typeface="Times New Roman" panose="02020603050405020304" pitchFamily="18" charset="0"/>
                          <a:cs typeface="Times New Roman" panose="02020603050405020304" pitchFamily="18" charset="0"/>
                        </a:rPr>
                        <a:t> </a:t>
                      </a:r>
                      <a:r>
                        <a:rPr sz="1600" spc="-20" dirty="0">
                          <a:latin typeface="Times New Roman" panose="02020603050405020304" pitchFamily="18" charset="0"/>
                          <a:cs typeface="Times New Roman" panose="02020603050405020304" pitchFamily="18" charset="0"/>
                        </a:rPr>
                        <a:t>for</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an</a:t>
                      </a:r>
                      <a:r>
                        <a:rPr sz="1600" spc="-2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additional</a:t>
                      </a:r>
                      <a:r>
                        <a:rPr sz="1600" spc="-2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period</a:t>
                      </a:r>
                      <a:r>
                        <a:rPr sz="1600" spc="-30" dirty="0">
                          <a:latin typeface="Times New Roman" panose="02020603050405020304" pitchFamily="18" charset="0"/>
                          <a:cs typeface="Times New Roman" panose="02020603050405020304" pitchFamily="18" charset="0"/>
                        </a:rPr>
                        <a:t> </a:t>
                      </a:r>
                      <a:r>
                        <a:rPr sz="1600" spc="-35" dirty="0">
                          <a:latin typeface="Times New Roman" panose="02020603050405020304" pitchFamily="18" charset="0"/>
                          <a:cs typeface="Times New Roman" panose="02020603050405020304" pitchFamily="18" charset="0"/>
                        </a:rPr>
                        <a:t>of</a:t>
                      </a:r>
                      <a:r>
                        <a:rPr sz="1600" spc="-25" dirty="0">
                          <a:latin typeface="Times New Roman" panose="02020603050405020304" pitchFamily="18" charset="0"/>
                          <a:cs typeface="Times New Roman" panose="02020603050405020304" pitchFamily="18" charset="0"/>
                        </a:rPr>
                        <a:t> </a:t>
                      </a:r>
                      <a:r>
                        <a:rPr sz="1600" spc="-35" dirty="0">
                          <a:latin typeface="Times New Roman" panose="02020603050405020304" pitchFamily="18" charset="0"/>
                          <a:cs typeface="Times New Roman" panose="02020603050405020304" pitchFamily="18" charset="0"/>
                        </a:rPr>
                        <a:t>five</a:t>
                      </a:r>
                      <a:r>
                        <a:rPr sz="1600" spc="-25" dirty="0">
                          <a:latin typeface="Times New Roman" panose="02020603050405020304" pitchFamily="18" charset="0"/>
                          <a:cs typeface="Times New Roman" panose="02020603050405020304" pitchFamily="18" charset="0"/>
                        </a:rPr>
                        <a:t> </a:t>
                      </a:r>
                      <a:r>
                        <a:rPr sz="1600" spc="-20" dirty="0">
                          <a:latin typeface="Times New Roman" panose="02020603050405020304" pitchFamily="18" charset="0"/>
                          <a:cs typeface="Times New Roman" panose="02020603050405020304" pitchFamily="18" charset="0"/>
                        </a:rPr>
                        <a:t>years</a:t>
                      </a:r>
                      <a:endParaRPr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513635">
                <a:tc>
                  <a:txBody>
                    <a:bodyPr/>
                    <a:lstStyle/>
                    <a:p>
                      <a:pPr algn="ctr">
                        <a:lnSpc>
                          <a:spcPct val="100000"/>
                        </a:lnSpc>
                      </a:pPr>
                      <a:r>
                        <a:rPr sz="1600" b="1" spc="-50" dirty="0">
                          <a:latin typeface="Times New Roman" panose="02020603050405020304" pitchFamily="18" charset="0"/>
                          <a:cs typeface="Times New Roman" panose="02020603050405020304" pitchFamily="18" charset="0"/>
                        </a:rPr>
                        <a:t>5</a:t>
                      </a:r>
                      <a:endParaRPr sz="1600" dirty="0">
                        <a:latin typeface="Times New Roman" panose="02020603050405020304" pitchFamily="18" charset="0"/>
                        <a:cs typeface="Times New Roman" panose="02020603050405020304" pitchFamily="18" charset="0"/>
                      </a:endParaRPr>
                    </a:p>
                  </a:txBody>
                  <a:tcPr/>
                </a:tc>
                <a:tc>
                  <a:txBody>
                    <a:bodyPr/>
                    <a:lstStyle/>
                    <a:p>
                      <a:pPr marL="99695" marR="87630" algn="just">
                        <a:lnSpc>
                          <a:spcPct val="125000"/>
                        </a:lnSpc>
                      </a:pPr>
                      <a:r>
                        <a:rPr sz="1600" dirty="0">
                          <a:latin typeface="Times New Roman" panose="02020603050405020304" pitchFamily="18" charset="0"/>
                          <a:cs typeface="Times New Roman" panose="02020603050405020304" pitchFamily="18" charset="0"/>
                        </a:rPr>
                        <a:t>The</a:t>
                      </a:r>
                      <a:r>
                        <a:rPr sz="1600" spc="140" dirty="0">
                          <a:latin typeface="Times New Roman" panose="02020603050405020304" pitchFamily="18" charset="0"/>
                          <a:cs typeface="Times New Roman" panose="02020603050405020304" pitchFamily="18" charset="0"/>
                        </a:rPr>
                        <a:t> </a:t>
                      </a:r>
                      <a:r>
                        <a:rPr sz="1600" spc="-65" dirty="0">
                          <a:latin typeface="Times New Roman" panose="02020603050405020304" pitchFamily="18" charset="0"/>
                          <a:cs typeface="Times New Roman" panose="02020603050405020304" pitchFamily="18" charset="0"/>
                        </a:rPr>
                        <a:t>IFSCA</a:t>
                      </a:r>
                      <a:r>
                        <a:rPr sz="1600" spc="1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has</a:t>
                      </a:r>
                      <a:r>
                        <a:rPr sz="1600" spc="14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defined</a:t>
                      </a:r>
                      <a:r>
                        <a:rPr sz="1600" spc="1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Foreign</a:t>
                      </a:r>
                      <a:r>
                        <a:rPr sz="1600" spc="14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Educational</a:t>
                      </a:r>
                      <a:r>
                        <a:rPr sz="1600" spc="14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Institution</a:t>
                      </a:r>
                      <a:r>
                        <a:rPr sz="1600" spc="1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as</a:t>
                      </a:r>
                      <a:r>
                        <a:rPr sz="1600" spc="14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“an</a:t>
                      </a:r>
                      <a:r>
                        <a:rPr sz="1600" spc="14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education</a:t>
                      </a:r>
                      <a:r>
                        <a:rPr sz="1600" spc="14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institution</a:t>
                      </a:r>
                      <a:r>
                        <a:rPr sz="1600" spc="145"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outside </a:t>
                      </a:r>
                      <a:r>
                        <a:rPr sz="1600" dirty="0">
                          <a:latin typeface="Times New Roman" panose="02020603050405020304" pitchFamily="18" charset="0"/>
                          <a:cs typeface="Times New Roman" panose="02020603050405020304" pitchFamily="18" charset="0"/>
                        </a:rPr>
                        <a:t>India,</a:t>
                      </a:r>
                      <a:r>
                        <a:rPr sz="1600" spc="1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which</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is</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not</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university</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and</a:t>
                      </a:r>
                      <a:r>
                        <a:rPr sz="1600" spc="1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is</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duly</a:t>
                      </a:r>
                      <a:r>
                        <a:rPr sz="1600" spc="165" dirty="0">
                          <a:latin typeface="Times New Roman" panose="02020603050405020304" pitchFamily="18" charset="0"/>
                          <a:cs typeface="Times New Roman" panose="02020603050405020304" pitchFamily="18" charset="0"/>
                        </a:rPr>
                        <a:t> </a:t>
                      </a:r>
                      <a:r>
                        <a:rPr sz="1600" dirty="0" err="1">
                          <a:latin typeface="Times New Roman" panose="02020603050405020304" pitchFamily="18" charset="0"/>
                          <a:cs typeface="Times New Roman" panose="02020603050405020304" pitchFamily="18" charset="0"/>
                        </a:rPr>
                        <a:t>authorised</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to</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offer</a:t>
                      </a:r>
                      <a:r>
                        <a:rPr sz="1600" spc="16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courses</a:t>
                      </a:r>
                      <a:r>
                        <a:rPr sz="1600" spc="16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including</a:t>
                      </a:r>
                      <a:r>
                        <a:rPr sz="1600" spc="165"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research </a:t>
                      </a:r>
                      <a:r>
                        <a:rPr sz="1600" dirty="0">
                          <a:latin typeface="Times New Roman" panose="02020603050405020304" pitchFamily="18" charset="0"/>
                          <a:cs typeface="Times New Roman" panose="02020603050405020304" pitchFamily="18" charset="0"/>
                        </a:rPr>
                        <a:t>programmers</a:t>
                      </a:r>
                      <a:r>
                        <a:rPr sz="1600" spc="-1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within</a:t>
                      </a:r>
                      <a:r>
                        <a:rPr sz="1600" spc="-1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and</a:t>
                      </a:r>
                      <a:r>
                        <a:rPr sz="1600" spc="-1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outside</a:t>
                      </a:r>
                      <a:r>
                        <a:rPr sz="1600" spc="-1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its</a:t>
                      </a:r>
                      <a:r>
                        <a:rPr sz="1600" spc="-1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home</a:t>
                      </a:r>
                      <a:r>
                        <a:rPr sz="1600" spc="-10" dirty="0">
                          <a:latin typeface="Times New Roman" panose="02020603050405020304" pitchFamily="18" charset="0"/>
                          <a:cs typeface="Times New Roman" panose="02020603050405020304" pitchFamily="18" charset="0"/>
                        </a:rPr>
                        <a:t> jurisdiction”</a:t>
                      </a:r>
                      <a:endParaRPr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1161021">
                <a:tc>
                  <a:txBody>
                    <a:bodyPr/>
                    <a:lstStyle/>
                    <a:p>
                      <a:pPr algn="ctr">
                        <a:lnSpc>
                          <a:spcPct val="100000"/>
                        </a:lnSpc>
                      </a:pPr>
                      <a:r>
                        <a:rPr sz="1600" b="1" spc="20" dirty="0">
                          <a:latin typeface="Times New Roman" panose="02020603050405020304" pitchFamily="18" charset="0"/>
                          <a:cs typeface="Times New Roman" panose="02020603050405020304" pitchFamily="18" charset="0"/>
                        </a:rPr>
                        <a:t>6</a:t>
                      </a:r>
                      <a:endParaRPr sz="1600" dirty="0">
                        <a:latin typeface="Times New Roman" panose="02020603050405020304" pitchFamily="18" charset="0"/>
                        <a:cs typeface="Times New Roman" panose="02020603050405020304" pitchFamily="18" charset="0"/>
                      </a:endParaRPr>
                    </a:p>
                  </a:txBody>
                  <a:tcPr/>
                </a:tc>
                <a:tc>
                  <a:txBody>
                    <a:bodyPr/>
                    <a:lstStyle/>
                    <a:p>
                      <a:pPr marL="99695" marR="87630" algn="just">
                        <a:lnSpc>
                          <a:spcPct val="125000"/>
                        </a:lnSpc>
                      </a:pPr>
                      <a:r>
                        <a:rPr sz="1600" spc="-70" dirty="0">
                          <a:latin typeface="Times New Roman" panose="02020603050405020304" pitchFamily="18" charset="0"/>
                          <a:cs typeface="Times New Roman" panose="02020603050405020304" pitchFamily="18" charset="0"/>
                        </a:rPr>
                        <a:t>All</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transactions</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undertaken</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by</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the</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institutions</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will</a:t>
                      </a:r>
                      <a:r>
                        <a:rPr sz="1600" spc="3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occur</a:t>
                      </a:r>
                      <a:r>
                        <a:rPr sz="1600" spc="3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a:t>
                      </a:r>
                      <a:r>
                        <a:rPr sz="1600" spc="30" dirty="0">
                          <a:latin typeface="Times New Roman" panose="02020603050405020304" pitchFamily="18" charset="0"/>
                          <a:cs typeface="Times New Roman" panose="02020603050405020304" pitchFamily="18" charset="0"/>
                        </a:rPr>
                        <a:t> </a:t>
                      </a:r>
                      <a:r>
                        <a:rPr sz="1600" spc="-20" dirty="0">
                          <a:latin typeface="Times New Roman" panose="02020603050405020304" pitchFamily="18" charset="0"/>
                          <a:cs typeface="Times New Roman" panose="02020603050405020304" pitchFamily="18" charset="0"/>
                        </a:rPr>
                        <a:t>freely</a:t>
                      </a:r>
                      <a:r>
                        <a:rPr sz="1600" spc="3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convertible</a:t>
                      </a:r>
                      <a:r>
                        <a:rPr sz="1600" spc="3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foreign</a:t>
                      </a:r>
                      <a:r>
                        <a:rPr sz="1600" spc="3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currency </a:t>
                      </a:r>
                      <a:r>
                        <a:rPr sz="1600" dirty="0">
                          <a:latin typeface="Times New Roman" panose="02020603050405020304" pitchFamily="18" charset="0"/>
                          <a:cs typeface="Times New Roman" panose="02020603050405020304" pitchFamily="18" charset="0"/>
                        </a:rPr>
                        <a:t>only,</a:t>
                      </a:r>
                      <a:r>
                        <a:rPr sz="1600" spc="8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with</a:t>
                      </a:r>
                      <a:r>
                        <a:rPr sz="1600" spc="8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certain</a:t>
                      </a:r>
                      <a:r>
                        <a:rPr sz="1600" spc="8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transactions</a:t>
                      </a:r>
                      <a:r>
                        <a:rPr sz="1600" spc="8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being</a:t>
                      </a:r>
                      <a:r>
                        <a:rPr sz="1600" spc="8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permitted</a:t>
                      </a:r>
                      <a:r>
                        <a:rPr sz="1600" spc="8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in</a:t>
                      </a:r>
                      <a:r>
                        <a:rPr sz="1600" spc="8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a:t>
                      </a:r>
                      <a:r>
                        <a:rPr sz="1600" spc="8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through</a:t>
                      </a:r>
                      <a:r>
                        <a:rPr sz="1600" spc="80"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the</a:t>
                      </a:r>
                      <a:r>
                        <a:rPr sz="1600" spc="85"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Special</a:t>
                      </a:r>
                      <a:r>
                        <a:rPr sz="1600" spc="8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Non-</a:t>
                      </a:r>
                      <a:r>
                        <a:rPr sz="1600" dirty="0">
                          <a:latin typeface="Times New Roman" panose="02020603050405020304" pitchFamily="18" charset="0"/>
                          <a:cs typeface="Times New Roman" panose="02020603050405020304" pitchFamily="18" charset="0"/>
                        </a:rPr>
                        <a:t>Resident</a:t>
                      </a:r>
                      <a:r>
                        <a:rPr sz="1600" spc="85"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Rupee Account</a:t>
                      </a:r>
                      <a:r>
                        <a:rPr lang="en-IN" sz="1600" spc="-10" dirty="0">
                          <a:latin typeface="Times New Roman" panose="02020603050405020304" pitchFamily="18" charset="0"/>
                          <a:cs typeface="Times New Roman" panose="02020603050405020304" pitchFamily="18" charset="0"/>
                        </a:rPr>
                        <a:t>.</a:t>
                      </a:r>
                      <a:endParaRPr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bl>
          </a:graphicData>
        </a:graphic>
      </p:graphicFrame>
      <p:sp>
        <p:nvSpPr>
          <p:cNvPr id="4" name="object 4"/>
          <p:cNvSpPr txBox="1"/>
          <p:nvPr/>
        </p:nvSpPr>
        <p:spPr>
          <a:xfrm>
            <a:off x="8935575" y="11856719"/>
            <a:ext cx="318630" cy="239872"/>
          </a:xfrm>
          <a:prstGeom prst="rect">
            <a:avLst/>
          </a:prstGeom>
        </p:spPr>
        <p:txBody>
          <a:bodyPr vert="horz" wrap="square" lIns="0" tIns="22033" rIns="0" bIns="0" rtlCol="0">
            <a:spAutoFit/>
          </a:bodyPr>
          <a:lstStyle/>
          <a:p>
            <a:pPr marL="16321">
              <a:spcBef>
                <a:spcPts val="173"/>
              </a:spcBef>
            </a:pPr>
            <a:r>
              <a:rPr sz="1414" spc="-32" dirty="0">
                <a:latin typeface="Times New Roman"/>
                <a:cs typeface="Times New Roman"/>
              </a:rPr>
              <a:t>82</a:t>
            </a:r>
            <a:endParaRPr sz="1414" dirty="0">
              <a:latin typeface="Times New Roman"/>
              <a:cs typeface="Times New Roman"/>
            </a:endParaRPr>
          </a:p>
        </p:txBody>
      </p:sp>
      <p:sp>
        <p:nvSpPr>
          <p:cNvPr id="5" name="object 5"/>
          <p:cNvSpPr txBox="1"/>
          <p:nvPr/>
        </p:nvSpPr>
        <p:spPr>
          <a:xfrm>
            <a:off x="939503" y="334361"/>
            <a:ext cx="10544285" cy="397864"/>
          </a:xfrm>
          <a:prstGeom prst="rect">
            <a:avLst/>
          </a:prstGeom>
        </p:spPr>
        <p:txBody>
          <a:bodyPr vert="horz" wrap="square" lIns="0" tIns="22033" rIns="0" bIns="0" rtlCol="0">
            <a:spAutoFit/>
          </a:bodyPr>
          <a:lstStyle/>
          <a:p>
            <a:pPr marL="16321">
              <a:spcBef>
                <a:spcPts val="173"/>
              </a:spcBef>
            </a:pPr>
            <a:r>
              <a:rPr sz="2441" b="1" spc="-90" dirty="0">
                <a:solidFill>
                  <a:srgbClr val="113475"/>
                </a:solidFill>
                <a:latin typeface="Times New Roman"/>
                <a:cs typeface="Times New Roman"/>
              </a:rPr>
              <a:t>Key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Regulatory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Requirements</a:t>
            </a:r>
            <a:r>
              <a:rPr lang="en-IN" sz="2441" b="1" spc="-13" dirty="0">
                <a:solidFill>
                  <a:srgbClr val="113475"/>
                </a:solidFill>
                <a:latin typeface="Times New Roman"/>
                <a:cs typeface="Times New Roman"/>
              </a:rPr>
              <a:t> – Foreign Universities in GIFT IFSC</a:t>
            </a:r>
            <a:endParaRPr sz="2441" dirty="0">
              <a:latin typeface="Times New Roman"/>
              <a:cs typeface="Times New Roman"/>
            </a:endParaRPr>
          </a:p>
        </p:txBody>
      </p:sp>
      <p:sp>
        <p:nvSpPr>
          <p:cNvPr id="7" name="object 7"/>
          <p:cNvSpPr txBox="1"/>
          <p:nvPr/>
        </p:nvSpPr>
        <p:spPr>
          <a:xfrm>
            <a:off x="6705003" y="12035515"/>
            <a:ext cx="2625459" cy="135103"/>
          </a:xfrm>
          <a:prstGeom prst="rect">
            <a:avLst/>
          </a:prstGeom>
        </p:spPr>
        <p:txBody>
          <a:bodyPr vert="horz" wrap="square" lIns="0" tIns="16321" rIns="0" bIns="0" rtlCol="0">
            <a:spAutoFit/>
          </a:bodyPr>
          <a:lstStyle/>
          <a:p>
            <a:pPr marL="16321">
              <a:spcBef>
                <a:spcPts val="129"/>
              </a:spcBef>
            </a:pPr>
            <a:r>
              <a:rPr sz="771" b="1" spc="-13" dirty="0">
                <a:solidFill>
                  <a:srgbClr val="97999D"/>
                </a:solidFill>
                <a:latin typeface="Times New Roman"/>
                <a:cs typeface="Times New Roman"/>
              </a:rPr>
              <a:t>India's </a:t>
            </a:r>
            <a:r>
              <a:rPr sz="771" b="1" spc="-32" dirty="0">
                <a:solidFill>
                  <a:srgbClr val="97999D"/>
                </a:solidFill>
                <a:latin typeface="Times New Roman"/>
                <a:cs typeface="Times New Roman"/>
              </a:rPr>
              <a:t>1st</a:t>
            </a:r>
            <a:r>
              <a:rPr sz="771" b="1" spc="-6" dirty="0">
                <a:solidFill>
                  <a:srgbClr val="97999D"/>
                </a:solidFill>
                <a:latin typeface="Times New Roman"/>
                <a:cs typeface="Times New Roman"/>
              </a:rPr>
              <a:t> </a:t>
            </a:r>
            <a:r>
              <a:rPr sz="771" b="1" spc="-13" dirty="0">
                <a:solidFill>
                  <a:srgbClr val="97999D"/>
                </a:solidFill>
                <a:latin typeface="Times New Roman"/>
                <a:cs typeface="Times New Roman"/>
              </a:rPr>
              <a:t>Operational</a:t>
            </a:r>
            <a:r>
              <a:rPr sz="771" b="1" spc="-6" dirty="0">
                <a:solidFill>
                  <a:srgbClr val="97999D"/>
                </a:solidFill>
                <a:latin typeface="Times New Roman"/>
                <a:cs typeface="Times New Roman"/>
              </a:rPr>
              <a:t> </a:t>
            </a:r>
            <a:r>
              <a:rPr sz="771" b="1" spc="-13" dirty="0">
                <a:solidFill>
                  <a:srgbClr val="97999D"/>
                </a:solidFill>
                <a:latin typeface="Times New Roman"/>
                <a:cs typeface="Times New Roman"/>
              </a:rPr>
              <a:t>Smart</a:t>
            </a:r>
            <a:r>
              <a:rPr sz="771" b="1" spc="-6" dirty="0">
                <a:solidFill>
                  <a:srgbClr val="97999D"/>
                </a:solidFill>
                <a:latin typeface="Times New Roman"/>
                <a:cs typeface="Times New Roman"/>
              </a:rPr>
              <a:t> </a:t>
            </a:r>
            <a:r>
              <a:rPr sz="771" b="1" spc="-25" dirty="0">
                <a:solidFill>
                  <a:srgbClr val="97999D"/>
                </a:solidFill>
                <a:latin typeface="Times New Roman"/>
                <a:cs typeface="Times New Roman"/>
              </a:rPr>
              <a:t>City</a:t>
            </a:r>
            <a:r>
              <a:rPr sz="771" b="1" spc="-6" dirty="0">
                <a:solidFill>
                  <a:srgbClr val="97999D"/>
                </a:solidFill>
                <a:latin typeface="Times New Roman"/>
                <a:cs typeface="Times New Roman"/>
              </a:rPr>
              <a:t> </a:t>
            </a:r>
            <a:r>
              <a:rPr sz="771" b="1" spc="-13" dirty="0">
                <a:solidFill>
                  <a:srgbClr val="97999D"/>
                </a:solidFill>
                <a:latin typeface="Times New Roman"/>
                <a:cs typeface="Times New Roman"/>
              </a:rPr>
              <a:t>and</a:t>
            </a:r>
            <a:r>
              <a:rPr sz="771" b="1" spc="-6" dirty="0">
                <a:solidFill>
                  <a:srgbClr val="97999D"/>
                </a:solidFill>
                <a:latin typeface="Times New Roman"/>
                <a:cs typeface="Times New Roman"/>
              </a:rPr>
              <a:t> </a:t>
            </a:r>
            <a:r>
              <a:rPr sz="771" b="1" spc="-38" dirty="0">
                <a:solidFill>
                  <a:srgbClr val="97999D"/>
                </a:solidFill>
                <a:latin typeface="Times New Roman"/>
                <a:cs typeface="Times New Roman"/>
              </a:rPr>
              <a:t>IFSC</a:t>
            </a:r>
            <a:endParaRPr sz="771" dirty="0">
              <a:latin typeface="Times New Roman"/>
              <a:cs typeface="Times New Roman"/>
            </a:endParaRPr>
          </a:p>
        </p:txBody>
      </p:sp>
      <p:sp>
        <p:nvSpPr>
          <p:cNvPr id="8" name="object 8"/>
          <p:cNvSpPr txBox="1"/>
          <p:nvPr/>
        </p:nvSpPr>
        <p:spPr>
          <a:xfrm>
            <a:off x="702871" y="12033883"/>
            <a:ext cx="5778830" cy="135103"/>
          </a:xfrm>
          <a:prstGeom prst="rect">
            <a:avLst/>
          </a:prstGeom>
        </p:spPr>
        <p:txBody>
          <a:bodyPr vert="horz" wrap="square" lIns="0" tIns="16321" rIns="0" bIns="0" rtlCol="0">
            <a:spAutoFit/>
          </a:bodyPr>
          <a:lstStyle/>
          <a:p>
            <a:pPr marL="16321">
              <a:spcBef>
                <a:spcPts val="129"/>
              </a:spcBef>
            </a:pPr>
            <a:r>
              <a:rPr sz="771" dirty="0">
                <a:latin typeface="Times New Roman"/>
                <a:cs typeface="Times New Roman"/>
                <a:hlinkClick r:id="rId2"/>
              </a:rPr>
              <a:t>https://corporate.cyrilamarchandblogs.com/2022/12/gift-city-foreign-universities-gateway-to-</a:t>
            </a:r>
            <a:r>
              <a:rPr sz="771" spc="-13" dirty="0">
                <a:latin typeface="Times New Roman"/>
                <a:cs typeface="Times New Roman"/>
                <a:hlinkClick r:id="rId2"/>
              </a:rPr>
              <a:t>india/</a:t>
            </a:r>
            <a:endParaRPr sz="771" dirty="0">
              <a:latin typeface="Times New Roman"/>
              <a:cs typeface="Times New Roman"/>
            </a:endParaRPr>
          </a:p>
        </p:txBody>
      </p:sp>
      <p:sp>
        <p:nvSpPr>
          <p:cNvPr id="9" name="object 9"/>
          <p:cNvSpPr txBox="1"/>
          <p:nvPr/>
        </p:nvSpPr>
        <p:spPr>
          <a:xfrm>
            <a:off x="702870" y="11731557"/>
            <a:ext cx="4246823" cy="214227"/>
          </a:xfrm>
          <a:prstGeom prst="rect">
            <a:avLst/>
          </a:prstGeom>
        </p:spPr>
        <p:txBody>
          <a:bodyPr vert="horz" wrap="square" lIns="0" tIns="16321" rIns="0" bIns="0" rtlCol="0">
            <a:spAutoFit/>
          </a:bodyPr>
          <a:lstStyle/>
          <a:p>
            <a:pPr marL="16321">
              <a:spcBef>
                <a:spcPts val="129"/>
              </a:spcBef>
            </a:pPr>
            <a:r>
              <a:rPr sz="1285" i="1" spc="-77" dirty="0">
                <a:latin typeface="Times New Roman"/>
                <a:cs typeface="Times New Roman"/>
              </a:rPr>
              <a:t>Note:</a:t>
            </a:r>
            <a:r>
              <a:rPr sz="1285" i="1" spc="-58" dirty="0">
                <a:latin typeface="Times New Roman"/>
                <a:cs typeface="Times New Roman"/>
              </a:rPr>
              <a:t> </a:t>
            </a:r>
            <a:r>
              <a:rPr sz="1285" i="1" spc="-90" dirty="0">
                <a:latin typeface="Times New Roman"/>
                <a:cs typeface="Times New Roman"/>
              </a:rPr>
              <a:t>Please</a:t>
            </a:r>
            <a:r>
              <a:rPr sz="1285" i="1" spc="-58" dirty="0">
                <a:latin typeface="Times New Roman"/>
                <a:cs typeface="Times New Roman"/>
              </a:rPr>
              <a:t> </a:t>
            </a:r>
            <a:r>
              <a:rPr sz="1285" i="1" spc="-77" dirty="0">
                <a:latin typeface="Times New Roman"/>
                <a:cs typeface="Times New Roman"/>
              </a:rPr>
              <a:t>refer</a:t>
            </a:r>
            <a:r>
              <a:rPr sz="1285" i="1" spc="-52" dirty="0">
                <a:latin typeface="Times New Roman"/>
                <a:cs typeface="Times New Roman"/>
              </a:rPr>
              <a:t> </a:t>
            </a:r>
            <a:r>
              <a:rPr sz="1285" i="1" spc="-45" dirty="0">
                <a:latin typeface="Times New Roman"/>
                <a:cs typeface="Times New Roman"/>
              </a:rPr>
              <a:t>to</a:t>
            </a:r>
            <a:r>
              <a:rPr sz="1285" i="1" spc="-58" dirty="0">
                <a:latin typeface="Times New Roman"/>
                <a:cs typeface="Times New Roman"/>
              </a:rPr>
              <a:t> </a:t>
            </a:r>
            <a:r>
              <a:rPr sz="1285" i="1" spc="-71" dirty="0">
                <a:latin typeface="Times New Roman"/>
                <a:cs typeface="Times New Roman"/>
              </a:rPr>
              <a:t>page</a:t>
            </a:r>
            <a:r>
              <a:rPr sz="1285" i="1" spc="-58" dirty="0">
                <a:latin typeface="Times New Roman"/>
                <a:cs typeface="Times New Roman"/>
              </a:rPr>
              <a:t> </a:t>
            </a:r>
            <a:r>
              <a:rPr sz="1285" i="1" spc="-142" dirty="0">
                <a:latin typeface="Times New Roman"/>
                <a:cs typeface="Times New Roman"/>
              </a:rPr>
              <a:t>114</a:t>
            </a:r>
            <a:r>
              <a:rPr sz="1285" i="1" spc="-52" dirty="0">
                <a:latin typeface="Times New Roman"/>
                <a:cs typeface="Times New Roman"/>
              </a:rPr>
              <a:t> </a:t>
            </a:r>
            <a:r>
              <a:rPr sz="1285" i="1" spc="-71" dirty="0">
                <a:latin typeface="Times New Roman"/>
                <a:cs typeface="Times New Roman"/>
              </a:rPr>
              <a:t>for</a:t>
            </a:r>
            <a:r>
              <a:rPr sz="1285" i="1" spc="-58" dirty="0">
                <a:latin typeface="Times New Roman"/>
                <a:cs typeface="Times New Roman"/>
              </a:rPr>
              <a:t> </a:t>
            </a:r>
            <a:r>
              <a:rPr sz="1285" i="1" spc="-45" dirty="0">
                <a:latin typeface="Times New Roman"/>
                <a:cs typeface="Times New Roman"/>
              </a:rPr>
              <a:t>the</a:t>
            </a:r>
            <a:r>
              <a:rPr sz="1285" i="1" spc="-58" dirty="0">
                <a:latin typeface="Times New Roman"/>
                <a:cs typeface="Times New Roman"/>
              </a:rPr>
              <a:t> </a:t>
            </a:r>
            <a:r>
              <a:rPr sz="1285" i="1" spc="-83" dirty="0">
                <a:latin typeface="Times New Roman"/>
                <a:cs typeface="Times New Roman"/>
              </a:rPr>
              <a:t>fee</a:t>
            </a:r>
            <a:r>
              <a:rPr sz="1285" i="1" spc="-52" dirty="0">
                <a:latin typeface="Times New Roman"/>
                <a:cs typeface="Times New Roman"/>
              </a:rPr>
              <a:t> </a:t>
            </a:r>
            <a:r>
              <a:rPr sz="1285" i="1" spc="-25" dirty="0">
                <a:latin typeface="Times New Roman"/>
                <a:cs typeface="Times New Roman"/>
              </a:rPr>
              <a:t>structure</a:t>
            </a:r>
            <a:endParaRPr sz="1285" dirty="0">
              <a:latin typeface="Times New Roman"/>
              <a:cs typeface="Times New Roman"/>
            </a:endParaRPr>
          </a:p>
        </p:txBody>
      </p:sp>
      <p:sp>
        <p:nvSpPr>
          <p:cNvPr id="3" name="Date Placeholder 2">
            <a:extLst>
              <a:ext uri="{FF2B5EF4-FFF2-40B4-BE49-F238E27FC236}">
                <a16:creationId xmlns:a16="http://schemas.microsoft.com/office/drawing/2014/main" id="{7F7D3DEC-48A0-2458-9C9D-41DCF01BAE8F}"/>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Footer Placeholder 5">
            <a:extLst>
              <a:ext uri="{FF2B5EF4-FFF2-40B4-BE49-F238E27FC236}">
                <a16:creationId xmlns:a16="http://schemas.microsoft.com/office/drawing/2014/main" id="{6100F1D0-79C1-CDA8-5E0B-EEDB6DC2DBA6}"/>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10" name="Slide Number Placeholder 9">
            <a:extLst>
              <a:ext uri="{FF2B5EF4-FFF2-40B4-BE49-F238E27FC236}">
                <a16:creationId xmlns:a16="http://schemas.microsoft.com/office/drawing/2014/main" id="{1270FD25-19F2-5A68-756E-5A824D67FAEA}"/>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86</a:t>
            </a:fld>
            <a:endParaRPr lang="en-US" altLang="en-US" dirty="0">
              <a:solidFill>
                <a:srgbClr val="000000"/>
              </a:solidFill>
            </a:endParaRPr>
          </a:p>
        </p:txBody>
      </p:sp>
    </p:spTree>
    <p:extLst>
      <p:ext uri="{BB962C8B-B14F-4D97-AF65-F5344CB8AC3E}">
        <p14:creationId xmlns:p14="http://schemas.microsoft.com/office/powerpoint/2010/main" val="294443530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a:off x="1014149" y="464989"/>
            <a:ext cx="5393926" cy="397864"/>
          </a:xfrm>
          <a:prstGeom prst="rect">
            <a:avLst/>
          </a:prstGeom>
        </p:spPr>
        <p:txBody>
          <a:bodyPr vert="horz" wrap="square" lIns="0" tIns="22033" rIns="0" bIns="0" rtlCol="0">
            <a:spAutoFit/>
          </a:bodyPr>
          <a:lstStyle/>
          <a:p>
            <a:pPr marL="16321">
              <a:spcBef>
                <a:spcPts val="173"/>
              </a:spcBef>
            </a:pPr>
            <a:r>
              <a:rPr sz="2441" b="1" spc="-32" dirty="0">
                <a:solidFill>
                  <a:srgbClr val="113475"/>
                </a:solidFill>
                <a:latin typeface="Times New Roman"/>
                <a:cs typeface="Times New Roman"/>
              </a:rPr>
              <a:t>Ancillary</a:t>
            </a:r>
            <a:r>
              <a:rPr sz="2441" b="1" spc="-103" dirty="0">
                <a:solidFill>
                  <a:srgbClr val="113475"/>
                </a:solidFill>
                <a:latin typeface="Times New Roman"/>
                <a:cs typeface="Times New Roman"/>
              </a:rPr>
              <a:t> </a:t>
            </a:r>
            <a:r>
              <a:rPr sz="2441" b="1" spc="-13" dirty="0">
                <a:solidFill>
                  <a:srgbClr val="113475"/>
                </a:solidFill>
                <a:latin typeface="Times New Roman"/>
                <a:cs typeface="Times New Roman"/>
              </a:rPr>
              <a:t>Service</a:t>
            </a:r>
            <a:r>
              <a:rPr sz="2441" b="1" spc="-96" dirty="0">
                <a:solidFill>
                  <a:srgbClr val="113475"/>
                </a:solidFill>
                <a:latin typeface="Times New Roman"/>
                <a:cs typeface="Times New Roman"/>
              </a:rPr>
              <a:t> </a:t>
            </a:r>
            <a:r>
              <a:rPr sz="2441" b="1" spc="-13" dirty="0">
                <a:solidFill>
                  <a:srgbClr val="113475"/>
                </a:solidFill>
                <a:latin typeface="Times New Roman"/>
                <a:cs typeface="Times New Roman"/>
              </a:rPr>
              <a:t>Providers</a:t>
            </a:r>
            <a:r>
              <a:rPr sz="2441" b="1" spc="-96" dirty="0">
                <a:solidFill>
                  <a:srgbClr val="113475"/>
                </a:solidFill>
                <a:latin typeface="Times New Roman"/>
                <a:cs typeface="Times New Roman"/>
              </a:rPr>
              <a:t> </a:t>
            </a:r>
            <a:r>
              <a:rPr sz="2441" b="1" spc="-32" dirty="0">
                <a:solidFill>
                  <a:srgbClr val="113475"/>
                </a:solidFill>
                <a:latin typeface="Times New Roman"/>
                <a:cs typeface="Times New Roman"/>
              </a:rPr>
              <a:t>In</a:t>
            </a:r>
            <a:r>
              <a:rPr sz="2441" b="1" spc="-96" dirty="0">
                <a:solidFill>
                  <a:srgbClr val="113475"/>
                </a:solidFill>
                <a:latin typeface="Times New Roman"/>
                <a:cs typeface="Times New Roman"/>
              </a:rPr>
              <a:t> </a:t>
            </a:r>
            <a:r>
              <a:rPr sz="2441" b="1" spc="-199" dirty="0">
                <a:solidFill>
                  <a:srgbClr val="113475"/>
                </a:solidFill>
                <a:latin typeface="Times New Roman"/>
                <a:cs typeface="Times New Roman"/>
              </a:rPr>
              <a:t>GIFT</a:t>
            </a:r>
            <a:r>
              <a:rPr sz="2441" b="1" spc="-96" dirty="0">
                <a:solidFill>
                  <a:srgbClr val="113475"/>
                </a:solidFill>
                <a:latin typeface="Times New Roman"/>
                <a:cs typeface="Times New Roman"/>
              </a:rPr>
              <a:t> </a:t>
            </a:r>
            <a:r>
              <a:rPr sz="2441" b="1" spc="-71" dirty="0">
                <a:solidFill>
                  <a:srgbClr val="113475"/>
                </a:solidFill>
                <a:latin typeface="Times New Roman"/>
                <a:cs typeface="Times New Roman"/>
              </a:rPr>
              <a:t>IFSC</a:t>
            </a:r>
            <a:endParaRPr sz="2441" dirty="0">
              <a:latin typeface="Times New Roman"/>
              <a:cs typeface="Times New Roman"/>
            </a:endParaRPr>
          </a:p>
        </p:txBody>
      </p:sp>
      <p:sp>
        <p:nvSpPr>
          <p:cNvPr id="10" name="object 10"/>
          <p:cNvSpPr txBox="1"/>
          <p:nvPr/>
        </p:nvSpPr>
        <p:spPr>
          <a:xfrm>
            <a:off x="734375" y="839253"/>
            <a:ext cx="10975542" cy="1558762"/>
          </a:xfrm>
          <a:prstGeom prst="rect">
            <a:avLst/>
          </a:prstGeom>
        </p:spPr>
        <p:txBody>
          <a:bodyPr vert="horz" wrap="square" lIns="0" tIns="180342" rIns="0" bIns="0" rtlCol="0">
            <a:spAutoFit/>
          </a:bodyPr>
          <a:lstStyle/>
          <a:p>
            <a:pPr marL="16321">
              <a:spcBef>
                <a:spcPts val="1420"/>
              </a:spcBef>
            </a:pPr>
            <a:r>
              <a:rPr sz="2800" b="1" spc="-13" dirty="0">
                <a:solidFill>
                  <a:srgbClr val="EB8B00"/>
                </a:solidFill>
                <a:latin typeface="Times New Roman"/>
                <a:cs typeface="Times New Roman"/>
              </a:rPr>
              <a:t>Overview</a:t>
            </a:r>
            <a:endParaRPr sz="2800" dirty="0">
              <a:latin typeface="Times New Roman"/>
              <a:cs typeface="Times New Roman"/>
            </a:endParaRPr>
          </a:p>
          <a:p>
            <a:pPr marL="19586" marR="6528" algn="just">
              <a:lnSpc>
                <a:spcPct val="125000"/>
              </a:lnSpc>
              <a:spcBef>
                <a:spcPts val="417"/>
              </a:spcBef>
            </a:pPr>
            <a:r>
              <a:rPr lang="en-IN" sz="1600" dirty="0">
                <a:latin typeface="Times New Roman"/>
                <a:cs typeface="Times New Roman"/>
              </a:rPr>
              <a:t>For </a:t>
            </a:r>
            <a:r>
              <a:rPr sz="1600" spc="-13" dirty="0">
                <a:latin typeface="Times New Roman"/>
                <a:cs typeface="Times New Roman"/>
              </a:rPr>
              <a:t>offering</a:t>
            </a:r>
            <a:r>
              <a:rPr sz="1600" spc="38" dirty="0">
                <a:latin typeface="Times New Roman"/>
                <a:cs typeface="Times New Roman"/>
              </a:rPr>
              <a:t> </a:t>
            </a:r>
            <a:r>
              <a:rPr sz="1600" spc="-13" dirty="0">
                <a:latin typeface="Times New Roman"/>
                <a:cs typeface="Times New Roman"/>
              </a:rPr>
              <a:t>globally</a:t>
            </a:r>
            <a:r>
              <a:rPr sz="1600" spc="38" dirty="0">
                <a:latin typeface="Times New Roman"/>
                <a:cs typeface="Times New Roman"/>
              </a:rPr>
              <a:t> </a:t>
            </a:r>
            <a:r>
              <a:rPr sz="1600" dirty="0">
                <a:latin typeface="Times New Roman"/>
                <a:cs typeface="Times New Roman"/>
              </a:rPr>
              <a:t>standard</a:t>
            </a:r>
            <a:r>
              <a:rPr sz="1600" spc="38" dirty="0">
                <a:latin typeface="Times New Roman"/>
                <a:cs typeface="Times New Roman"/>
              </a:rPr>
              <a:t> </a:t>
            </a:r>
            <a:r>
              <a:rPr sz="1600" spc="-13" dirty="0">
                <a:latin typeface="Times New Roman"/>
                <a:cs typeface="Times New Roman"/>
              </a:rPr>
              <a:t>ancillary</a:t>
            </a:r>
            <a:r>
              <a:rPr sz="1600" spc="32" dirty="0">
                <a:latin typeface="Times New Roman"/>
                <a:cs typeface="Times New Roman"/>
              </a:rPr>
              <a:t> </a:t>
            </a:r>
            <a:r>
              <a:rPr sz="1600" spc="-13" dirty="0">
                <a:latin typeface="Times New Roman"/>
                <a:cs typeface="Times New Roman"/>
              </a:rPr>
              <a:t>facilities</a:t>
            </a:r>
            <a:r>
              <a:rPr sz="1600" spc="38" dirty="0">
                <a:latin typeface="Times New Roman"/>
                <a:cs typeface="Times New Roman"/>
              </a:rPr>
              <a:t> </a:t>
            </a:r>
            <a:r>
              <a:rPr sz="1600" dirty="0">
                <a:latin typeface="Times New Roman"/>
                <a:cs typeface="Times New Roman"/>
              </a:rPr>
              <a:t>to</a:t>
            </a:r>
            <a:r>
              <a:rPr sz="1600" spc="38" dirty="0">
                <a:latin typeface="Times New Roman"/>
                <a:cs typeface="Times New Roman"/>
              </a:rPr>
              <a:t> </a:t>
            </a:r>
            <a:r>
              <a:rPr sz="1600" dirty="0">
                <a:latin typeface="Times New Roman"/>
                <a:cs typeface="Times New Roman"/>
              </a:rPr>
              <a:t>the</a:t>
            </a:r>
            <a:r>
              <a:rPr sz="1600" spc="38" dirty="0">
                <a:latin typeface="Times New Roman"/>
                <a:cs typeface="Times New Roman"/>
              </a:rPr>
              <a:t> </a:t>
            </a:r>
            <a:r>
              <a:rPr sz="1600" dirty="0">
                <a:latin typeface="Times New Roman"/>
                <a:cs typeface="Times New Roman"/>
              </a:rPr>
              <a:t>domestic</a:t>
            </a:r>
            <a:r>
              <a:rPr sz="1600" spc="38" dirty="0">
                <a:latin typeface="Times New Roman"/>
                <a:cs typeface="Times New Roman"/>
              </a:rPr>
              <a:t> </a:t>
            </a:r>
            <a:r>
              <a:rPr sz="1600" dirty="0">
                <a:latin typeface="Times New Roman"/>
                <a:cs typeface="Times New Roman"/>
              </a:rPr>
              <a:t>and</a:t>
            </a:r>
            <a:r>
              <a:rPr sz="1600" spc="38" dirty="0">
                <a:latin typeface="Times New Roman"/>
                <a:cs typeface="Times New Roman"/>
              </a:rPr>
              <a:t> </a:t>
            </a:r>
            <a:r>
              <a:rPr sz="1600" spc="-13" dirty="0">
                <a:latin typeface="Times New Roman"/>
                <a:cs typeface="Times New Roman"/>
              </a:rPr>
              <a:t>offshore</a:t>
            </a:r>
            <a:r>
              <a:rPr sz="1600" spc="38" dirty="0">
                <a:latin typeface="Times New Roman"/>
                <a:cs typeface="Times New Roman"/>
              </a:rPr>
              <a:t> </a:t>
            </a:r>
            <a:r>
              <a:rPr sz="1600" dirty="0">
                <a:latin typeface="Times New Roman"/>
                <a:cs typeface="Times New Roman"/>
              </a:rPr>
              <a:t>entities</a:t>
            </a:r>
            <a:r>
              <a:rPr sz="1600" spc="38" dirty="0">
                <a:latin typeface="Times New Roman"/>
                <a:cs typeface="Times New Roman"/>
              </a:rPr>
              <a:t> </a:t>
            </a:r>
            <a:r>
              <a:rPr sz="1600" dirty="0">
                <a:latin typeface="Times New Roman"/>
                <a:cs typeface="Times New Roman"/>
              </a:rPr>
              <a:t>setting</a:t>
            </a:r>
            <a:r>
              <a:rPr sz="1600" spc="38" dirty="0">
                <a:latin typeface="Times New Roman"/>
                <a:cs typeface="Times New Roman"/>
              </a:rPr>
              <a:t> </a:t>
            </a:r>
            <a:r>
              <a:rPr sz="1600" dirty="0">
                <a:latin typeface="Times New Roman"/>
                <a:cs typeface="Times New Roman"/>
              </a:rPr>
              <a:t>up</a:t>
            </a:r>
            <a:r>
              <a:rPr sz="1600" spc="38" dirty="0">
                <a:latin typeface="Times New Roman"/>
                <a:cs typeface="Times New Roman"/>
              </a:rPr>
              <a:t> </a:t>
            </a:r>
            <a:r>
              <a:rPr sz="1600" dirty="0">
                <a:latin typeface="Times New Roman"/>
                <a:cs typeface="Times New Roman"/>
              </a:rPr>
              <a:t>their</a:t>
            </a:r>
            <a:r>
              <a:rPr sz="1600" spc="38" dirty="0">
                <a:latin typeface="Times New Roman"/>
                <a:cs typeface="Times New Roman"/>
              </a:rPr>
              <a:t> </a:t>
            </a:r>
            <a:r>
              <a:rPr sz="1600" spc="-25" dirty="0">
                <a:latin typeface="Times New Roman"/>
                <a:cs typeface="Times New Roman"/>
              </a:rPr>
              <a:t>base </a:t>
            </a:r>
            <a:r>
              <a:rPr sz="1600" dirty="0">
                <a:latin typeface="Times New Roman"/>
                <a:cs typeface="Times New Roman"/>
              </a:rPr>
              <a:t>in</a:t>
            </a:r>
            <a:r>
              <a:rPr sz="1600" spc="96" dirty="0">
                <a:latin typeface="Times New Roman"/>
                <a:cs typeface="Times New Roman"/>
              </a:rPr>
              <a:t> </a:t>
            </a:r>
            <a:r>
              <a:rPr sz="1600" spc="-45" dirty="0">
                <a:latin typeface="Times New Roman"/>
                <a:cs typeface="Times New Roman"/>
              </a:rPr>
              <a:t>GIFT</a:t>
            </a:r>
            <a:r>
              <a:rPr sz="1600" spc="103" dirty="0">
                <a:latin typeface="Times New Roman"/>
                <a:cs typeface="Times New Roman"/>
              </a:rPr>
              <a:t> </a:t>
            </a:r>
            <a:r>
              <a:rPr sz="1600" dirty="0">
                <a:latin typeface="Times New Roman"/>
                <a:cs typeface="Times New Roman"/>
              </a:rPr>
              <a:t>City,</a:t>
            </a:r>
            <a:r>
              <a:rPr sz="1600" spc="103" dirty="0">
                <a:latin typeface="Times New Roman"/>
                <a:cs typeface="Times New Roman"/>
              </a:rPr>
              <a:t> </a:t>
            </a:r>
            <a:r>
              <a:rPr sz="1600" dirty="0">
                <a:latin typeface="Times New Roman"/>
                <a:cs typeface="Times New Roman"/>
              </a:rPr>
              <a:t>the</a:t>
            </a:r>
            <a:r>
              <a:rPr sz="1600" spc="103" dirty="0">
                <a:latin typeface="Times New Roman"/>
                <a:cs typeface="Times New Roman"/>
              </a:rPr>
              <a:t> </a:t>
            </a:r>
            <a:r>
              <a:rPr sz="1600" spc="-90" dirty="0">
                <a:latin typeface="Times New Roman"/>
                <a:cs typeface="Times New Roman"/>
              </a:rPr>
              <a:t>IFSCA</a:t>
            </a:r>
            <a:r>
              <a:rPr sz="1600" spc="103" dirty="0">
                <a:latin typeface="Times New Roman"/>
                <a:cs typeface="Times New Roman"/>
              </a:rPr>
              <a:t> </a:t>
            </a:r>
            <a:r>
              <a:rPr sz="1600" dirty="0">
                <a:latin typeface="Times New Roman"/>
                <a:cs typeface="Times New Roman"/>
              </a:rPr>
              <a:t>has</a:t>
            </a:r>
            <a:r>
              <a:rPr sz="1600" spc="103" dirty="0">
                <a:latin typeface="Times New Roman"/>
                <a:cs typeface="Times New Roman"/>
              </a:rPr>
              <a:t> </a:t>
            </a:r>
            <a:r>
              <a:rPr sz="1600" dirty="0">
                <a:latin typeface="Times New Roman"/>
                <a:cs typeface="Times New Roman"/>
              </a:rPr>
              <a:t>created</a:t>
            </a:r>
            <a:r>
              <a:rPr sz="1600" spc="103" dirty="0">
                <a:latin typeface="Times New Roman"/>
                <a:cs typeface="Times New Roman"/>
              </a:rPr>
              <a:t> </a:t>
            </a:r>
            <a:r>
              <a:rPr sz="1600" dirty="0">
                <a:latin typeface="Times New Roman"/>
                <a:cs typeface="Times New Roman"/>
              </a:rPr>
              <a:t>a</a:t>
            </a:r>
            <a:r>
              <a:rPr sz="1600" spc="103" dirty="0">
                <a:latin typeface="Times New Roman"/>
                <a:cs typeface="Times New Roman"/>
              </a:rPr>
              <a:t> </a:t>
            </a:r>
            <a:r>
              <a:rPr sz="1600" dirty="0">
                <a:latin typeface="Times New Roman"/>
                <a:cs typeface="Times New Roman"/>
              </a:rPr>
              <a:t>ecosystem</a:t>
            </a:r>
            <a:r>
              <a:rPr sz="1600" spc="103" dirty="0">
                <a:latin typeface="Times New Roman"/>
                <a:cs typeface="Times New Roman"/>
              </a:rPr>
              <a:t> </a:t>
            </a:r>
            <a:r>
              <a:rPr sz="1600" dirty="0">
                <a:latin typeface="Times New Roman"/>
                <a:cs typeface="Times New Roman"/>
              </a:rPr>
              <a:t>for</a:t>
            </a:r>
            <a:r>
              <a:rPr sz="1600" spc="103" dirty="0">
                <a:latin typeface="Times New Roman"/>
                <a:cs typeface="Times New Roman"/>
              </a:rPr>
              <a:t> </a:t>
            </a:r>
            <a:r>
              <a:rPr sz="1600" dirty="0">
                <a:latin typeface="Times New Roman"/>
                <a:cs typeface="Times New Roman"/>
              </a:rPr>
              <a:t>ancillary</a:t>
            </a:r>
            <a:r>
              <a:rPr sz="1600" spc="103" dirty="0">
                <a:latin typeface="Times New Roman"/>
                <a:cs typeface="Times New Roman"/>
              </a:rPr>
              <a:t> </a:t>
            </a:r>
            <a:r>
              <a:rPr sz="1600" dirty="0">
                <a:latin typeface="Times New Roman"/>
                <a:cs typeface="Times New Roman"/>
              </a:rPr>
              <a:t>service</a:t>
            </a:r>
            <a:r>
              <a:rPr sz="1600" spc="103" dirty="0">
                <a:latin typeface="Times New Roman"/>
                <a:cs typeface="Times New Roman"/>
              </a:rPr>
              <a:t> </a:t>
            </a:r>
            <a:r>
              <a:rPr sz="1600" dirty="0">
                <a:latin typeface="Times New Roman"/>
                <a:cs typeface="Times New Roman"/>
              </a:rPr>
              <a:t>providers</a:t>
            </a:r>
            <a:r>
              <a:rPr sz="1600" spc="103" dirty="0">
                <a:latin typeface="Times New Roman"/>
                <a:cs typeface="Times New Roman"/>
              </a:rPr>
              <a:t> </a:t>
            </a:r>
            <a:r>
              <a:rPr sz="1600" dirty="0">
                <a:latin typeface="Times New Roman"/>
                <a:cs typeface="Times New Roman"/>
              </a:rPr>
              <a:t>across</a:t>
            </a:r>
            <a:r>
              <a:rPr sz="1600" spc="103" dirty="0">
                <a:latin typeface="Times New Roman"/>
                <a:cs typeface="Times New Roman"/>
              </a:rPr>
              <a:t> </a:t>
            </a:r>
            <a:r>
              <a:rPr sz="1600" dirty="0">
                <a:latin typeface="Times New Roman"/>
                <a:cs typeface="Times New Roman"/>
              </a:rPr>
              <a:t>a</a:t>
            </a:r>
            <a:r>
              <a:rPr sz="1600" spc="96" dirty="0">
                <a:latin typeface="Times New Roman"/>
                <a:cs typeface="Times New Roman"/>
              </a:rPr>
              <a:t> </a:t>
            </a:r>
            <a:r>
              <a:rPr sz="1600" dirty="0">
                <a:latin typeface="Times New Roman"/>
                <a:cs typeface="Times New Roman"/>
              </a:rPr>
              <a:t>wide</a:t>
            </a:r>
            <a:r>
              <a:rPr sz="1600" spc="103" dirty="0">
                <a:latin typeface="Times New Roman"/>
                <a:cs typeface="Times New Roman"/>
              </a:rPr>
              <a:t> </a:t>
            </a:r>
            <a:r>
              <a:rPr sz="1600" dirty="0">
                <a:latin typeface="Times New Roman"/>
                <a:cs typeface="Times New Roman"/>
              </a:rPr>
              <a:t>array</a:t>
            </a:r>
            <a:r>
              <a:rPr sz="1600" spc="103" dirty="0">
                <a:latin typeface="Times New Roman"/>
                <a:cs typeface="Times New Roman"/>
              </a:rPr>
              <a:t> </a:t>
            </a:r>
            <a:r>
              <a:rPr sz="1600" dirty="0">
                <a:latin typeface="Times New Roman"/>
                <a:cs typeface="Times New Roman"/>
              </a:rPr>
              <a:t>of</a:t>
            </a:r>
            <a:r>
              <a:rPr sz="1600" spc="103" dirty="0">
                <a:latin typeface="Times New Roman"/>
                <a:cs typeface="Times New Roman"/>
              </a:rPr>
              <a:t> </a:t>
            </a:r>
            <a:r>
              <a:rPr sz="1600" spc="-13" dirty="0">
                <a:latin typeface="Times New Roman"/>
                <a:cs typeface="Times New Roman"/>
              </a:rPr>
              <a:t>sectors, </a:t>
            </a:r>
            <a:r>
              <a:rPr sz="1600" dirty="0">
                <a:latin typeface="Times New Roman"/>
                <a:cs typeface="Times New Roman"/>
              </a:rPr>
              <a:t>including</a:t>
            </a:r>
            <a:r>
              <a:rPr sz="1600" spc="-38" dirty="0">
                <a:latin typeface="Times New Roman"/>
                <a:cs typeface="Times New Roman"/>
              </a:rPr>
              <a:t> </a:t>
            </a:r>
            <a:r>
              <a:rPr sz="1600" spc="-13" dirty="0">
                <a:latin typeface="Times New Roman"/>
                <a:cs typeface="Times New Roman"/>
              </a:rPr>
              <a:t>foreign</a:t>
            </a:r>
            <a:r>
              <a:rPr sz="1600" spc="-38" dirty="0">
                <a:latin typeface="Times New Roman"/>
                <a:cs typeface="Times New Roman"/>
              </a:rPr>
              <a:t> </a:t>
            </a:r>
            <a:r>
              <a:rPr sz="1600" dirty="0">
                <a:latin typeface="Times New Roman"/>
                <a:cs typeface="Times New Roman"/>
              </a:rPr>
              <a:t>law</a:t>
            </a:r>
            <a:r>
              <a:rPr sz="1600" spc="-38" dirty="0">
                <a:latin typeface="Times New Roman"/>
                <a:cs typeface="Times New Roman"/>
              </a:rPr>
              <a:t> </a:t>
            </a:r>
            <a:r>
              <a:rPr sz="1600" spc="-13" dirty="0">
                <a:latin typeface="Times New Roman"/>
                <a:cs typeface="Times New Roman"/>
              </a:rPr>
              <a:t>firms,</a:t>
            </a:r>
            <a:r>
              <a:rPr sz="1600" spc="-38" dirty="0">
                <a:latin typeface="Times New Roman"/>
                <a:cs typeface="Times New Roman"/>
              </a:rPr>
              <a:t> </a:t>
            </a:r>
            <a:r>
              <a:rPr sz="1600" dirty="0">
                <a:latin typeface="Times New Roman"/>
                <a:cs typeface="Times New Roman"/>
              </a:rPr>
              <a:t>ship</a:t>
            </a:r>
            <a:r>
              <a:rPr sz="1600" spc="-38" dirty="0">
                <a:latin typeface="Times New Roman"/>
                <a:cs typeface="Times New Roman"/>
              </a:rPr>
              <a:t> </a:t>
            </a:r>
            <a:r>
              <a:rPr sz="1600" spc="-13" dirty="0">
                <a:latin typeface="Times New Roman"/>
                <a:cs typeface="Times New Roman"/>
              </a:rPr>
              <a:t>broking,</a:t>
            </a:r>
            <a:r>
              <a:rPr sz="1600" spc="-38" dirty="0">
                <a:latin typeface="Times New Roman"/>
                <a:cs typeface="Times New Roman"/>
              </a:rPr>
              <a:t> </a:t>
            </a:r>
            <a:r>
              <a:rPr sz="1600" spc="-13" dirty="0">
                <a:latin typeface="Times New Roman"/>
                <a:cs typeface="Times New Roman"/>
              </a:rPr>
              <a:t>bookkeeping</a:t>
            </a:r>
            <a:r>
              <a:rPr sz="1600" spc="-38" dirty="0">
                <a:latin typeface="Times New Roman"/>
                <a:cs typeface="Times New Roman"/>
              </a:rPr>
              <a:t> </a:t>
            </a:r>
            <a:r>
              <a:rPr sz="1600" spc="-32" dirty="0">
                <a:latin typeface="Times New Roman"/>
                <a:cs typeface="Times New Roman"/>
              </a:rPr>
              <a:t>services, </a:t>
            </a:r>
            <a:r>
              <a:rPr sz="1600" spc="-13" dirty="0">
                <a:latin typeface="Times New Roman"/>
                <a:cs typeface="Times New Roman"/>
              </a:rPr>
              <a:t>etc.</a:t>
            </a:r>
            <a:r>
              <a:rPr sz="1600" spc="-38" dirty="0">
                <a:latin typeface="Times New Roman"/>
                <a:cs typeface="Times New Roman"/>
              </a:rPr>
              <a:t> </a:t>
            </a:r>
            <a:endParaRPr sz="1600" dirty="0">
              <a:latin typeface="Times New Roman"/>
              <a:cs typeface="Times New Roman"/>
            </a:endParaRPr>
          </a:p>
        </p:txBody>
      </p:sp>
      <p:sp>
        <p:nvSpPr>
          <p:cNvPr id="11" name="object 11"/>
          <p:cNvSpPr txBox="1"/>
          <p:nvPr/>
        </p:nvSpPr>
        <p:spPr>
          <a:xfrm>
            <a:off x="4775260" y="3032476"/>
            <a:ext cx="6692062" cy="3643948"/>
          </a:xfrm>
          <a:prstGeom prst="rect">
            <a:avLst/>
          </a:prstGeom>
        </p:spPr>
        <p:txBody>
          <a:bodyPr vert="horz" wrap="square" lIns="0" tIns="16321" rIns="0" bIns="0" rtlCol="0">
            <a:spAutoFit/>
          </a:bodyPr>
          <a:lstStyle/>
          <a:p>
            <a:pPr marL="16321">
              <a:spcBef>
                <a:spcPts val="129"/>
              </a:spcBef>
            </a:pPr>
            <a:r>
              <a:rPr sz="2060" b="1" spc="-109" dirty="0">
                <a:solidFill>
                  <a:srgbClr val="EB8B00"/>
                </a:solidFill>
                <a:latin typeface="Times New Roman"/>
                <a:cs typeface="Times New Roman"/>
              </a:rPr>
              <a:t>Key</a:t>
            </a:r>
            <a:r>
              <a:rPr sz="2060" b="1" spc="-115" dirty="0">
                <a:solidFill>
                  <a:srgbClr val="EB8B00"/>
                </a:solidFill>
                <a:latin typeface="Times New Roman"/>
                <a:cs typeface="Times New Roman"/>
              </a:rPr>
              <a:t> </a:t>
            </a:r>
            <a:r>
              <a:rPr sz="2060" b="1" spc="-13" dirty="0">
                <a:solidFill>
                  <a:srgbClr val="EB8B00"/>
                </a:solidFill>
                <a:latin typeface="Times New Roman"/>
                <a:cs typeface="Times New Roman"/>
              </a:rPr>
              <a:t>regulatory</a:t>
            </a:r>
            <a:r>
              <a:rPr sz="2060" b="1" spc="-109" dirty="0">
                <a:solidFill>
                  <a:srgbClr val="EB8B00"/>
                </a:solidFill>
                <a:latin typeface="Times New Roman"/>
                <a:cs typeface="Times New Roman"/>
              </a:rPr>
              <a:t> </a:t>
            </a:r>
            <a:r>
              <a:rPr sz="2060" b="1" spc="-13" dirty="0">
                <a:solidFill>
                  <a:srgbClr val="EB8B00"/>
                </a:solidFill>
                <a:latin typeface="Times New Roman"/>
                <a:cs typeface="Times New Roman"/>
              </a:rPr>
              <a:t>requirements</a:t>
            </a:r>
            <a:endParaRPr sz="2060" dirty="0">
              <a:latin typeface="Times New Roman"/>
              <a:cs typeface="Times New Roman"/>
            </a:endParaRPr>
          </a:p>
          <a:p>
            <a:pPr marL="302071" marR="6528" indent="-285750" algn="just">
              <a:lnSpc>
                <a:spcPct val="111100"/>
              </a:lnSpc>
              <a:spcBef>
                <a:spcPts val="129"/>
              </a:spcBef>
              <a:buFont typeface="Arial" panose="020B0604020202020204" pitchFamily="34" charset="0"/>
              <a:buChar char="•"/>
            </a:pPr>
            <a:r>
              <a:rPr sz="1600" dirty="0">
                <a:latin typeface="Times New Roman"/>
                <a:cs typeface="Times New Roman"/>
              </a:rPr>
              <a:t>The</a:t>
            </a:r>
            <a:r>
              <a:rPr sz="1600" spc="58" dirty="0">
                <a:latin typeface="Times New Roman"/>
                <a:cs typeface="Times New Roman"/>
              </a:rPr>
              <a:t> </a:t>
            </a:r>
            <a:r>
              <a:rPr sz="1600" dirty="0">
                <a:latin typeface="Times New Roman"/>
                <a:cs typeface="Times New Roman"/>
              </a:rPr>
              <a:t>ancillary</a:t>
            </a:r>
            <a:r>
              <a:rPr sz="1600" spc="64" dirty="0">
                <a:latin typeface="Times New Roman"/>
                <a:cs typeface="Times New Roman"/>
              </a:rPr>
              <a:t> </a:t>
            </a:r>
            <a:r>
              <a:rPr sz="1600" dirty="0">
                <a:latin typeface="Times New Roman"/>
                <a:cs typeface="Times New Roman"/>
              </a:rPr>
              <a:t>service</a:t>
            </a:r>
            <a:r>
              <a:rPr sz="1600" spc="64" dirty="0">
                <a:latin typeface="Times New Roman"/>
                <a:cs typeface="Times New Roman"/>
              </a:rPr>
              <a:t> </a:t>
            </a:r>
            <a:r>
              <a:rPr sz="1600" dirty="0">
                <a:latin typeface="Times New Roman"/>
                <a:cs typeface="Times New Roman"/>
              </a:rPr>
              <a:t>entity</a:t>
            </a:r>
            <a:r>
              <a:rPr sz="1600" spc="64" dirty="0">
                <a:latin typeface="Times New Roman"/>
                <a:cs typeface="Times New Roman"/>
              </a:rPr>
              <a:t> </a:t>
            </a:r>
            <a:r>
              <a:rPr sz="1600" dirty="0">
                <a:latin typeface="Times New Roman"/>
                <a:cs typeface="Times New Roman"/>
              </a:rPr>
              <a:t>must</a:t>
            </a:r>
            <a:r>
              <a:rPr sz="1600" spc="64" dirty="0">
                <a:latin typeface="Times New Roman"/>
                <a:cs typeface="Times New Roman"/>
              </a:rPr>
              <a:t> </a:t>
            </a:r>
            <a:r>
              <a:rPr sz="1600" dirty="0">
                <a:latin typeface="Times New Roman"/>
                <a:cs typeface="Times New Roman"/>
              </a:rPr>
              <a:t>be</a:t>
            </a:r>
            <a:r>
              <a:rPr sz="1600" spc="64" dirty="0">
                <a:latin typeface="Times New Roman"/>
                <a:cs typeface="Times New Roman"/>
              </a:rPr>
              <a:t> </a:t>
            </a:r>
            <a:r>
              <a:rPr sz="1600" dirty="0">
                <a:latin typeface="Times New Roman"/>
                <a:cs typeface="Times New Roman"/>
              </a:rPr>
              <a:t>set</a:t>
            </a:r>
            <a:r>
              <a:rPr sz="1600" spc="64" dirty="0">
                <a:latin typeface="Times New Roman"/>
                <a:cs typeface="Times New Roman"/>
              </a:rPr>
              <a:t> </a:t>
            </a:r>
            <a:r>
              <a:rPr sz="1600" dirty="0">
                <a:latin typeface="Times New Roman"/>
                <a:cs typeface="Times New Roman"/>
              </a:rPr>
              <a:t>up</a:t>
            </a:r>
            <a:r>
              <a:rPr sz="1600" spc="64" dirty="0">
                <a:latin typeface="Times New Roman"/>
                <a:cs typeface="Times New Roman"/>
              </a:rPr>
              <a:t> </a:t>
            </a:r>
            <a:r>
              <a:rPr sz="1600" dirty="0">
                <a:latin typeface="Times New Roman"/>
                <a:cs typeface="Times New Roman"/>
              </a:rPr>
              <a:t>in</a:t>
            </a:r>
            <a:r>
              <a:rPr sz="1600" spc="64" dirty="0">
                <a:latin typeface="Times New Roman"/>
                <a:cs typeface="Times New Roman"/>
              </a:rPr>
              <a:t> </a:t>
            </a:r>
            <a:r>
              <a:rPr sz="1600" spc="-58" dirty="0">
                <a:latin typeface="Times New Roman"/>
                <a:cs typeface="Times New Roman"/>
              </a:rPr>
              <a:t>GIFT</a:t>
            </a:r>
            <a:r>
              <a:rPr sz="1600" spc="64" dirty="0">
                <a:latin typeface="Times New Roman"/>
                <a:cs typeface="Times New Roman"/>
              </a:rPr>
              <a:t> </a:t>
            </a:r>
            <a:r>
              <a:rPr sz="1600" spc="-58" dirty="0">
                <a:latin typeface="Times New Roman"/>
                <a:cs typeface="Times New Roman"/>
              </a:rPr>
              <a:t>IFSC</a:t>
            </a:r>
            <a:r>
              <a:rPr sz="1600" spc="64" dirty="0">
                <a:latin typeface="Times New Roman"/>
                <a:cs typeface="Times New Roman"/>
              </a:rPr>
              <a:t> </a:t>
            </a:r>
            <a:r>
              <a:rPr sz="1600" dirty="0">
                <a:latin typeface="Times New Roman"/>
                <a:cs typeface="Times New Roman"/>
              </a:rPr>
              <a:t>in</a:t>
            </a:r>
            <a:r>
              <a:rPr sz="1600" spc="64" dirty="0">
                <a:latin typeface="Times New Roman"/>
                <a:cs typeface="Times New Roman"/>
              </a:rPr>
              <a:t> </a:t>
            </a:r>
            <a:r>
              <a:rPr sz="1600" spc="-32" dirty="0">
                <a:latin typeface="Times New Roman"/>
                <a:cs typeface="Times New Roman"/>
              </a:rPr>
              <a:t>the</a:t>
            </a:r>
            <a:r>
              <a:rPr lang="en-IN" sz="1600" spc="-32" dirty="0">
                <a:latin typeface="Times New Roman"/>
                <a:cs typeface="Times New Roman"/>
              </a:rPr>
              <a:t> </a:t>
            </a:r>
            <a:r>
              <a:rPr lang="en-US" sz="1600" dirty="0">
                <a:latin typeface="Times New Roman"/>
                <a:cs typeface="Times New Roman"/>
              </a:rPr>
              <a:t>form</a:t>
            </a:r>
            <a:r>
              <a:rPr lang="en-US" sz="1600" spc="83" dirty="0">
                <a:latin typeface="Times New Roman"/>
                <a:cs typeface="Times New Roman"/>
              </a:rPr>
              <a:t> </a:t>
            </a:r>
            <a:r>
              <a:rPr lang="en-US" sz="1600" dirty="0">
                <a:latin typeface="Times New Roman"/>
                <a:cs typeface="Times New Roman"/>
              </a:rPr>
              <a:t>of</a:t>
            </a:r>
            <a:r>
              <a:rPr lang="en-US" sz="1600" spc="90" dirty="0">
                <a:latin typeface="Times New Roman"/>
                <a:cs typeface="Times New Roman"/>
              </a:rPr>
              <a:t> </a:t>
            </a:r>
            <a:r>
              <a:rPr lang="en-US" sz="1600" dirty="0">
                <a:latin typeface="Times New Roman"/>
                <a:cs typeface="Times New Roman"/>
              </a:rPr>
              <a:t>a</a:t>
            </a:r>
            <a:r>
              <a:rPr lang="en-US" sz="1600" spc="83" dirty="0">
                <a:latin typeface="Times New Roman"/>
                <a:cs typeface="Times New Roman"/>
              </a:rPr>
              <a:t> </a:t>
            </a:r>
            <a:r>
              <a:rPr lang="en-US" sz="1600" dirty="0">
                <a:latin typeface="Times New Roman"/>
                <a:cs typeface="Times New Roman"/>
              </a:rPr>
              <a:t>company,</a:t>
            </a:r>
            <a:r>
              <a:rPr lang="en-US" sz="1600" spc="90" dirty="0">
                <a:latin typeface="Times New Roman"/>
                <a:cs typeface="Times New Roman"/>
              </a:rPr>
              <a:t> </a:t>
            </a:r>
            <a:r>
              <a:rPr lang="en-US" sz="1600" dirty="0">
                <a:latin typeface="Times New Roman"/>
                <a:cs typeface="Times New Roman"/>
              </a:rPr>
              <a:t>a</a:t>
            </a:r>
            <a:r>
              <a:rPr lang="en-US" sz="1600" spc="90" dirty="0">
                <a:latin typeface="Times New Roman"/>
                <a:cs typeface="Times New Roman"/>
              </a:rPr>
              <a:t> </a:t>
            </a:r>
            <a:r>
              <a:rPr lang="en-US" sz="1600" dirty="0">
                <a:latin typeface="Times New Roman"/>
                <a:cs typeface="Times New Roman"/>
              </a:rPr>
              <a:t>limited</a:t>
            </a:r>
            <a:r>
              <a:rPr lang="en-US" sz="1600" spc="83" dirty="0">
                <a:latin typeface="Times New Roman"/>
                <a:cs typeface="Times New Roman"/>
              </a:rPr>
              <a:t> </a:t>
            </a:r>
            <a:r>
              <a:rPr lang="en-US" sz="1600" dirty="0">
                <a:latin typeface="Times New Roman"/>
                <a:cs typeface="Times New Roman"/>
              </a:rPr>
              <a:t>liability</a:t>
            </a:r>
            <a:r>
              <a:rPr lang="en-US" sz="1600" spc="90" dirty="0">
                <a:latin typeface="Times New Roman"/>
                <a:cs typeface="Times New Roman"/>
              </a:rPr>
              <a:t> </a:t>
            </a:r>
            <a:r>
              <a:rPr lang="en-US" sz="1600" dirty="0">
                <a:latin typeface="Times New Roman"/>
                <a:cs typeface="Times New Roman"/>
              </a:rPr>
              <a:t>partnership,</a:t>
            </a:r>
            <a:r>
              <a:rPr lang="en-US" sz="1600" spc="83" dirty="0">
                <a:latin typeface="Times New Roman"/>
                <a:cs typeface="Times New Roman"/>
              </a:rPr>
              <a:t> </a:t>
            </a:r>
            <a:r>
              <a:rPr lang="en-US" sz="1600" dirty="0">
                <a:latin typeface="Times New Roman"/>
                <a:cs typeface="Times New Roman"/>
              </a:rPr>
              <a:t>a</a:t>
            </a:r>
            <a:r>
              <a:rPr lang="en-US" sz="1600" spc="90" dirty="0">
                <a:latin typeface="Times New Roman"/>
                <a:cs typeface="Times New Roman"/>
              </a:rPr>
              <a:t> </a:t>
            </a:r>
            <a:r>
              <a:rPr lang="en-US" sz="1600" spc="-13" dirty="0">
                <a:latin typeface="Times New Roman"/>
                <a:cs typeface="Times New Roman"/>
              </a:rPr>
              <a:t>registered </a:t>
            </a:r>
            <a:r>
              <a:rPr lang="en-US" sz="1600" dirty="0">
                <a:latin typeface="Times New Roman"/>
                <a:cs typeface="Times New Roman"/>
              </a:rPr>
              <a:t>partnership</a:t>
            </a:r>
            <a:r>
              <a:rPr lang="en-US" sz="1600" spc="238" dirty="0">
                <a:latin typeface="Times New Roman"/>
                <a:cs typeface="Times New Roman"/>
              </a:rPr>
              <a:t> </a:t>
            </a:r>
            <a:r>
              <a:rPr lang="en-US" sz="1600" dirty="0">
                <a:latin typeface="Times New Roman"/>
                <a:cs typeface="Times New Roman"/>
              </a:rPr>
              <a:t>firm,</a:t>
            </a:r>
            <a:r>
              <a:rPr lang="en-US" sz="1600" spc="238" dirty="0">
                <a:latin typeface="Times New Roman"/>
                <a:cs typeface="Times New Roman"/>
              </a:rPr>
              <a:t> </a:t>
            </a:r>
            <a:r>
              <a:rPr lang="en-US" sz="1600" dirty="0">
                <a:latin typeface="Times New Roman"/>
                <a:cs typeface="Times New Roman"/>
              </a:rPr>
              <a:t>or</a:t>
            </a:r>
            <a:r>
              <a:rPr lang="en-US" sz="1600" spc="244" dirty="0">
                <a:latin typeface="Times New Roman"/>
                <a:cs typeface="Times New Roman"/>
              </a:rPr>
              <a:t> </a:t>
            </a:r>
            <a:r>
              <a:rPr lang="en-US" sz="1600" dirty="0">
                <a:latin typeface="Times New Roman"/>
                <a:cs typeface="Times New Roman"/>
              </a:rPr>
              <a:t>its</a:t>
            </a:r>
            <a:r>
              <a:rPr lang="en-US" sz="1600" spc="238" dirty="0">
                <a:latin typeface="Times New Roman"/>
                <a:cs typeface="Times New Roman"/>
              </a:rPr>
              <a:t> </a:t>
            </a:r>
            <a:r>
              <a:rPr lang="en-US" sz="1600" dirty="0">
                <a:latin typeface="Times New Roman"/>
                <a:cs typeface="Times New Roman"/>
              </a:rPr>
              <a:t>branch</a:t>
            </a:r>
            <a:r>
              <a:rPr lang="en-US" sz="1600" spc="244" dirty="0">
                <a:latin typeface="Times New Roman"/>
                <a:cs typeface="Times New Roman"/>
              </a:rPr>
              <a:t> </a:t>
            </a:r>
            <a:r>
              <a:rPr lang="en-US" sz="1600" dirty="0">
                <a:latin typeface="Times New Roman"/>
                <a:cs typeface="Times New Roman"/>
              </a:rPr>
              <a:t>thereof</a:t>
            </a:r>
            <a:r>
              <a:rPr lang="en-US" sz="1600" spc="238" dirty="0">
                <a:latin typeface="Times New Roman"/>
                <a:cs typeface="Times New Roman"/>
              </a:rPr>
              <a:t> </a:t>
            </a:r>
            <a:r>
              <a:rPr lang="en-US" sz="1600" dirty="0">
                <a:latin typeface="Times New Roman"/>
                <a:cs typeface="Times New Roman"/>
              </a:rPr>
              <a:t>acting</a:t>
            </a:r>
            <a:r>
              <a:rPr lang="en-US" sz="1600" spc="238" dirty="0">
                <a:latin typeface="Times New Roman"/>
                <a:cs typeface="Times New Roman"/>
              </a:rPr>
              <a:t> </a:t>
            </a:r>
            <a:r>
              <a:rPr lang="en-US" sz="1600" dirty="0">
                <a:latin typeface="Times New Roman"/>
                <a:cs typeface="Times New Roman"/>
              </a:rPr>
              <a:t>as</a:t>
            </a:r>
            <a:r>
              <a:rPr lang="en-US" sz="1600" spc="244" dirty="0">
                <a:latin typeface="Times New Roman"/>
                <a:cs typeface="Times New Roman"/>
              </a:rPr>
              <a:t> </a:t>
            </a:r>
            <a:r>
              <a:rPr lang="en-US" sz="1600" dirty="0">
                <a:latin typeface="Times New Roman"/>
                <a:cs typeface="Times New Roman"/>
              </a:rPr>
              <a:t>an</a:t>
            </a:r>
            <a:r>
              <a:rPr lang="en-US" sz="1600" spc="238" dirty="0">
                <a:latin typeface="Times New Roman"/>
                <a:cs typeface="Times New Roman"/>
              </a:rPr>
              <a:t> </a:t>
            </a:r>
            <a:r>
              <a:rPr lang="en-US" sz="1600" spc="-13" dirty="0">
                <a:latin typeface="Times New Roman"/>
                <a:cs typeface="Times New Roman"/>
              </a:rPr>
              <a:t>ancillary </a:t>
            </a:r>
            <a:r>
              <a:rPr lang="en-US" sz="1600" spc="-25" dirty="0">
                <a:latin typeface="Times New Roman"/>
                <a:cs typeface="Times New Roman"/>
              </a:rPr>
              <a:t>service</a:t>
            </a:r>
            <a:r>
              <a:rPr lang="en-US" sz="1600" spc="-58" dirty="0">
                <a:latin typeface="Times New Roman"/>
                <a:cs typeface="Times New Roman"/>
              </a:rPr>
              <a:t> </a:t>
            </a:r>
            <a:r>
              <a:rPr lang="en-US" sz="1600" dirty="0">
                <a:latin typeface="Times New Roman"/>
                <a:cs typeface="Times New Roman"/>
              </a:rPr>
              <a:t>provider</a:t>
            </a:r>
            <a:r>
              <a:rPr lang="en-US" sz="1600" spc="-52" dirty="0">
                <a:latin typeface="Times New Roman"/>
                <a:cs typeface="Times New Roman"/>
              </a:rPr>
              <a:t> </a:t>
            </a:r>
            <a:r>
              <a:rPr lang="en-US" sz="1600" dirty="0">
                <a:latin typeface="Times New Roman"/>
                <a:cs typeface="Times New Roman"/>
              </a:rPr>
              <a:t>in</a:t>
            </a:r>
            <a:r>
              <a:rPr lang="en-US" sz="1600" spc="-52" dirty="0">
                <a:latin typeface="Times New Roman"/>
                <a:cs typeface="Times New Roman"/>
              </a:rPr>
              <a:t> </a:t>
            </a:r>
            <a:r>
              <a:rPr lang="en-US" sz="1600" spc="-77" dirty="0">
                <a:latin typeface="Times New Roman"/>
                <a:cs typeface="Times New Roman"/>
              </a:rPr>
              <a:t>GIFT</a:t>
            </a:r>
            <a:r>
              <a:rPr lang="en-US" sz="1600" spc="-52" dirty="0">
                <a:latin typeface="Times New Roman"/>
                <a:cs typeface="Times New Roman"/>
              </a:rPr>
              <a:t> </a:t>
            </a:r>
            <a:r>
              <a:rPr lang="en-US" sz="1600" spc="-25" dirty="0">
                <a:latin typeface="Times New Roman"/>
                <a:cs typeface="Times New Roman"/>
              </a:rPr>
              <a:t>IFSC</a:t>
            </a:r>
          </a:p>
          <a:p>
            <a:pPr marL="302071" marR="6528" indent="-285750" algn="just">
              <a:lnSpc>
                <a:spcPct val="111100"/>
              </a:lnSpc>
              <a:spcBef>
                <a:spcPts val="129"/>
              </a:spcBef>
              <a:buFont typeface="Arial" panose="020B0604020202020204" pitchFamily="34" charset="0"/>
              <a:buChar char="•"/>
            </a:pPr>
            <a:r>
              <a:rPr lang="en-US" sz="1600" dirty="0">
                <a:latin typeface="Times New Roman"/>
                <a:cs typeface="Times New Roman"/>
              </a:rPr>
              <a:t>The</a:t>
            </a:r>
            <a:r>
              <a:rPr lang="en-US" sz="1600" spc="64" dirty="0">
                <a:latin typeface="Times New Roman"/>
                <a:cs typeface="Times New Roman"/>
              </a:rPr>
              <a:t> </a:t>
            </a:r>
            <a:r>
              <a:rPr lang="en-US" sz="1600" dirty="0">
                <a:latin typeface="Times New Roman"/>
                <a:cs typeface="Times New Roman"/>
              </a:rPr>
              <a:t>ancillary</a:t>
            </a:r>
            <a:r>
              <a:rPr lang="en-US" sz="1600" spc="71" dirty="0">
                <a:latin typeface="Times New Roman"/>
                <a:cs typeface="Times New Roman"/>
              </a:rPr>
              <a:t> </a:t>
            </a:r>
            <a:r>
              <a:rPr lang="en-US" sz="1600" dirty="0">
                <a:latin typeface="Times New Roman"/>
                <a:cs typeface="Times New Roman"/>
              </a:rPr>
              <a:t>service</a:t>
            </a:r>
            <a:r>
              <a:rPr lang="en-US" sz="1600" spc="71" dirty="0">
                <a:latin typeface="Times New Roman"/>
                <a:cs typeface="Times New Roman"/>
              </a:rPr>
              <a:t> </a:t>
            </a:r>
            <a:r>
              <a:rPr lang="en-US" sz="1600" dirty="0">
                <a:latin typeface="Times New Roman"/>
                <a:cs typeface="Times New Roman"/>
              </a:rPr>
              <a:t>provider</a:t>
            </a:r>
            <a:r>
              <a:rPr lang="en-US" sz="1600" spc="71" dirty="0">
                <a:latin typeface="Times New Roman"/>
                <a:cs typeface="Times New Roman"/>
              </a:rPr>
              <a:t> </a:t>
            </a:r>
            <a:r>
              <a:rPr lang="en-US" sz="1600" dirty="0">
                <a:latin typeface="Times New Roman"/>
                <a:cs typeface="Times New Roman"/>
              </a:rPr>
              <a:t>can</a:t>
            </a:r>
            <a:r>
              <a:rPr lang="en-US" sz="1600" spc="71" dirty="0">
                <a:latin typeface="Times New Roman"/>
                <a:cs typeface="Times New Roman"/>
              </a:rPr>
              <a:t> </a:t>
            </a:r>
            <a:r>
              <a:rPr lang="en-US" sz="1600" dirty="0">
                <a:latin typeface="Times New Roman"/>
                <a:cs typeface="Times New Roman"/>
              </a:rPr>
              <a:t>provide</a:t>
            </a:r>
            <a:r>
              <a:rPr lang="en-US" sz="1600" spc="71" dirty="0">
                <a:latin typeface="Times New Roman"/>
                <a:cs typeface="Times New Roman"/>
              </a:rPr>
              <a:t> </a:t>
            </a:r>
            <a:r>
              <a:rPr lang="en-US" sz="1600" dirty="0">
                <a:latin typeface="Times New Roman"/>
                <a:cs typeface="Times New Roman"/>
              </a:rPr>
              <a:t>services</a:t>
            </a:r>
            <a:r>
              <a:rPr lang="en-US" sz="1600" spc="71" dirty="0">
                <a:latin typeface="Times New Roman"/>
                <a:cs typeface="Times New Roman"/>
              </a:rPr>
              <a:t> </a:t>
            </a:r>
            <a:r>
              <a:rPr lang="en-US" sz="1600" dirty="0">
                <a:latin typeface="Times New Roman"/>
                <a:cs typeface="Times New Roman"/>
              </a:rPr>
              <a:t>for</a:t>
            </a:r>
            <a:r>
              <a:rPr lang="en-US" sz="1600" spc="64" dirty="0">
                <a:latin typeface="Times New Roman"/>
                <a:cs typeface="Times New Roman"/>
              </a:rPr>
              <a:t> </a:t>
            </a:r>
            <a:r>
              <a:rPr lang="en-US" sz="1600" spc="-13" dirty="0">
                <a:latin typeface="Times New Roman"/>
                <a:cs typeface="Times New Roman"/>
              </a:rPr>
              <a:t>entities </a:t>
            </a:r>
            <a:r>
              <a:rPr lang="en-US" sz="1600" dirty="0">
                <a:latin typeface="Times New Roman"/>
                <a:cs typeface="Times New Roman"/>
              </a:rPr>
              <a:t>set</a:t>
            </a:r>
            <a:r>
              <a:rPr lang="en-US" sz="1600" spc="270" dirty="0">
                <a:latin typeface="Times New Roman"/>
                <a:cs typeface="Times New Roman"/>
              </a:rPr>
              <a:t> </a:t>
            </a:r>
            <a:r>
              <a:rPr lang="en-US" sz="1600" dirty="0">
                <a:latin typeface="Times New Roman"/>
                <a:cs typeface="Times New Roman"/>
              </a:rPr>
              <a:t>up</a:t>
            </a:r>
            <a:r>
              <a:rPr lang="en-US" sz="1600" spc="270" dirty="0">
                <a:latin typeface="Times New Roman"/>
                <a:cs typeface="Times New Roman"/>
              </a:rPr>
              <a:t> </a:t>
            </a:r>
            <a:r>
              <a:rPr lang="en-US" sz="1600" dirty="0">
                <a:latin typeface="Times New Roman"/>
                <a:cs typeface="Times New Roman"/>
              </a:rPr>
              <a:t>in</a:t>
            </a:r>
            <a:r>
              <a:rPr lang="en-US" sz="1600" spc="276" dirty="0">
                <a:latin typeface="Times New Roman"/>
                <a:cs typeface="Times New Roman"/>
              </a:rPr>
              <a:t> </a:t>
            </a:r>
            <a:r>
              <a:rPr lang="en-US" sz="1600" dirty="0">
                <a:latin typeface="Times New Roman"/>
                <a:cs typeface="Times New Roman"/>
              </a:rPr>
              <a:t>GIFT</a:t>
            </a:r>
            <a:r>
              <a:rPr lang="en-US" sz="1600" spc="270" dirty="0">
                <a:latin typeface="Times New Roman"/>
                <a:cs typeface="Times New Roman"/>
              </a:rPr>
              <a:t> </a:t>
            </a:r>
            <a:r>
              <a:rPr lang="en-US" sz="1600" dirty="0">
                <a:latin typeface="Times New Roman"/>
                <a:cs typeface="Times New Roman"/>
              </a:rPr>
              <a:t>IFSC,</a:t>
            </a:r>
            <a:r>
              <a:rPr lang="en-US" sz="1600" spc="270" dirty="0">
                <a:latin typeface="Times New Roman"/>
                <a:cs typeface="Times New Roman"/>
              </a:rPr>
              <a:t> </a:t>
            </a:r>
            <a:r>
              <a:rPr lang="en-US" sz="1600" dirty="0">
                <a:latin typeface="Times New Roman"/>
                <a:cs typeface="Times New Roman"/>
              </a:rPr>
              <a:t>entities</a:t>
            </a:r>
            <a:r>
              <a:rPr lang="en-US" sz="1600" spc="276" dirty="0">
                <a:latin typeface="Times New Roman"/>
                <a:cs typeface="Times New Roman"/>
              </a:rPr>
              <a:t> </a:t>
            </a:r>
            <a:r>
              <a:rPr lang="en-US" sz="1600" dirty="0">
                <a:latin typeface="Times New Roman"/>
                <a:cs typeface="Times New Roman"/>
              </a:rPr>
              <a:t>from</a:t>
            </a:r>
            <a:r>
              <a:rPr lang="en-US" sz="1600" spc="270" dirty="0">
                <a:latin typeface="Times New Roman"/>
                <a:cs typeface="Times New Roman"/>
              </a:rPr>
              <a:t> </a:t>
            </a:r>
            <a:r>
              <a:rPr lang="en-US" sz="1600" dirty="0">
                <a:latin typeface="Times New Roman"/>
                <a:cs typeface="Times New Roman"/>
              </a:rPr>
              <a:t>foreign</a:t>
            </a:r>
            <a:r>
              <a:rPr lang="en-US" sz="1600" spc="270" dirty="0">
                <a:latin typeface="Times New Roman"/>
                <a:cs typeface="Times New Roman"/>
              </a:rPr>
              <a:t> </a:t>
            </a:r>
            <a:r>
              <a:rPr lang="en-US" sz="1600" dirty="0">
                <a:latin typeface="Times New Roman"/>
                <a:cs typeface="Times New Roman"/>
              </a:rPr>
              <a:t>jurisdictions</a:t>
            </a:r>
            <a:r>
              <a:rPr lang="en-US" sz="1600" spc="276" dirty="0">
                <a:latin typeface="Times New Roman"/>
                <a:cs typeface="Times New Roman"/>
              </a:rPr>
              <a:t> </a:t>
            </a:r>
            <a:r>
              <a:rPr lang="en-US" sz="1600" spc="-32" dirty="0">
                <a:latin typeface="Times New Roman"/>
                <a:cs typeface="Times New Roman"/>
              </a:rPr>
              <a:t>for</a:t>
            </a:r>
            <a:r>
              <a:rPr lang="en-US" sz="1600" dirty="0">
                <a:latin typeface="Times New Roman"/>
                <a:cs typeface="Times New Roman"/>
              </a:rPr>
              <a:t> various</a:t>
            </a:r>
            <a:r>
              <a:rPr lang="en-US" sz="1600" spc="225" dirty="0">
                <a:latin typeface="Times New Roman"/>
                <a:cs typeface="Times New Roman"/>
              </a:rPr>
              <a:t> </a:t>
            </a:r>
            <a:r>
              <a:rPr lang="en-US" sz="1600" dirty="0">
                <a:latin typeface="Times New Roman"/>
                <a:cs typeface="Times New Roman"/>
              </a:rPr>
              <a:t>permissible</a:t>
            </a:r>
            <a:r>
              <a:rPr lang="en-US" sz="1600" spc="225" dirty="0">
                <a:latin typeface="Times New Roman"/>
                <a:cs typeface="Times New Roman"/>
              </a:rPr>
              <a:t> </a:t>
            </a:r>
            <a:r>
              <a:rPr lang="en-US" sz="1600" dirty="0">
                <a:latin typeface="Times New Roman"/>
                <a:cs typeface="Times New Roman"/>
              </a:rPr>
              <a:t>services</a:t>
            </a:r>
            <a:r>
              <a:rPr lang="en-US" sz="1600" spc="225" dirty="0">
                <a:latin typeface="Times New Roman"/>
                <a:cs typeface="Times New Roman"/>
              </a:rPr>
              <a:t> </a:t>
            </a:r>
            <a:r>
              <a:rPr lang="en-US" sz="1600" dirty="0">
                <a:latin typeface="Times New Roman"/>
                <a:cs typeface="Times New Roman"/>
              </a:rPr>
              <a:t>in</a:t>
            </a:r>
            <a:r>
              <a:rPr lang="en-US" sz="1600" spc="225" dirty="0">
                <a:latin typeface="Times New Roman"/>
                <a:cs typeface="Times New Roman"/>
              </a:rPr>
              <a:t> </a:t>
            </a:r>
            <a:r>
              <a:rPr lang="en-US" sz="1600" dirty="0">
                <a:latin typeface="Times New Roman"/>
                <a:cs typeface="Times New Roman"/>
              </a:rPr>
              <a:t>IFSC</a:t>
            </a:r>
            <a:r>
              <a:rPr lang="en-US" sz="1600" spc="231" dirty="0">
                <a:latin typeface="Times New Roman"/>
                <a:cs typeface="Times New Roman"/>
              </a:rPr>
              <a:t> </a:t>
            </a:r>
            <a:r>
              <a:rPr lang="en-US" sz="1600" dirty="0">
                <a:latin typeface="Times New Roman"/>
                <a:cs typeface="Times New Roman"/>
              </a:rPr>
              <a:t>or</a:t>
            </a:r>
            <a:r>
              <a:rPr lang="en-US" sz="1600" spc="225" dirty="0">
                <a:latin typeface="Times New Roman"/>
                <a:cs typeface="Times New Roman"/>
              </a:rPr>
              <a:t> </a:t>
            </a:r>
            <a:r>
              <a:rPr lang="en-US" sz="1600" dirty="0">
                <a:latin typeface="Times New Roman"/>
                <a:cs typeface="Times New Roman"/>
              </a:rPr>
              <a:t>overseas</a:t>
            </a:r>
            <a:r>
              <a:rPr lang="en-US" sz="1600" spc="225" dirty="0">
                <a:latin typeface="Times New Roman"/>
                <a:cs typeface="Times New Roman"/>
              </a:rPr>
              <a:t> </a:t>
            </a:r>
            <a:r>
              <a:rPr lang="en-US" sz="1600" dirty="0">
                <a:latin typeface="Times New Roman"/>
                <a:cs typeface="Times New Roman"/>
              </a:rPr>
              <a:t>and</a:t>
            </a:r>
            <a:r>
              <a:rPr lang="en-US" sz="1600" spc="225" dirty="0">
                <a:latin typeface="Times New Roman"/>
                <a:cs typeface="Times New Roman"/>
              </a:rPr>
              <a:t> </a:t>
            </a:r>
            <a:r>
              <a:rPr lang="en-US" sz="1600" spc="-13" dirty="0">
                <a:latin typeface="Times New Roman"/>
                <a:cs typeface="Times New Roman"/>
              </a:rPr>
              <a:t>Indian </a:t>
            </a:r>
            <a:r>
              <a:rPr lang="en-US" sz="1600" dirty="0">
                <a:latin typeface="Times New Roman"/>
                <a:cs typeface="Times New Roman"/>
              </a:rPr>
              <a:t>entities</a:t>
            </a:r>
            <a:r>
              <a:rPr lang="en-US" sz="1600" spc="90" dirty="0">
                <a:latin typeface="Times New Roman"/>
                <a:cs typeface="Times New Roman"/>
              </a:rPr>
              <a:t> </a:t>
            </a:r>
            <a:r>
              <a:rPr lang="en-US" sz="1600" dirty="0">
                <a:latin typeface="Times New Roman"/>
                <a:cs typeface="Times New Roman"/>
              </a:rPr>
              <a:t>who</a:t>
            </a:r>
            <a:r>
              <a:rPr lang="en-US" sz="1600" spc="90" dirty="0">
                <a:latin typeface="Times New Roman"/>
                <a:cs typeface="Times New Roman"/>
              </a:rPr>
              <a:t> </a:t>
            </a:r>
            <a:r>
              <a:rPr lang="en-US" sz="1600" dirty="0">
                <a:latin typeface="Times New Roman"/>
                <a:cs typeface="Times New Roman"/>
              </a:rPr>
              <a:t>propose</a:t>
            </a:r>
            <a:r>
              <a:rPr lang="en-US" sz="1600" spc="96" dirty="0">
                <a:latin typeface="Times New Roman"/>
                <a:cs typeface="Times New Roman"/>
              </a:rPr>
              <a:t> </a:t>
            </a:r>
            <a:r>
              <a:rPr lang="en-US" sz="1600" dirty="0">
                <a:latin typeface="Times New Roman"/>
                <a:cs typeface="Times New Roman"/>
              </a:rPr>
              <a:t>to</a:t>
            </a:r>
            <a:r>
              <a:rPr lang="en-US" sz="1600" spc="90" dirty="0">
                <a:latin typeface="Times New Roman"/>
                <a:cs typeface="Times New Roman"/>
              </a:rPr>
              <a:t> </a:t>
            </a:r>
            <a:r>
              <a:rPr lang="en-US" sz="1600" dirty="0">
                <a:latin typeface="Times New Roman"/>
                <a:cs typeface="Times New Roman"/>
              </a:rPr>
              <a:t>open,</a:t>
            </a:r>
            <a:r>
              <a:rPr lang="en-US" sz="1600" spc="90" dirty="0">
                <a:latin typeface="Times New Roman"/>
                <a:cs typeface="Times New Roman"/>
              </a:rPr>
              <a:t> </a:t>
            </a:r>
            <a:r>
              <a:rPr lang="en-US" sz="1600" dirty="0">
                <a:latin typeface="Times New Roman"/>
                <a:cs typeface="Times New Roman"/>
              </a:rPr>
              <a:t>set</a:t>
            </a:r>
            <a:r>
              <a:rPr lang="en-US" sz="1600" spc="96" dirty="0">
                <a:latin typeface="Times New Roman"/>
                <a:cs typeface="Times New Roman"/>
              </a:rPr>
              <a:t> </a:t>
            </a:r>
            <a:r>
              <a:rPr lang="en-US" sz="1600" dirty="0">
                <a:latin typeface="Times New Roman"/>
                <a:cs typeface="Times New Roman"/>
              </a:rPr>
              <a:t>up</a:t>
            </a:r>
            <a:r>
              <a:rPr lang="en-US" sz="1600" spc="90" dirty="0">
                <a:latin typeface="Times New Roman"/>
                <a:cs typeface="Times New Roman"/>
              </a:rPr>
              <a:t> </a:t>
            </a:r>
            <a:r>
              <a:rPr lang="en-US" sz="1600" dirty="0">
                <a:latin typeface="Times New Roman"/>
                <a:cs typeface="Times New Roman"/>
              </a:rPr>
              <a:t>or</a:t>
            </a:r>
            <a:r>
              <a:rPr lang="en-US" sz="1600" spc="90" dirty="0">
                <a:latin typeface="Times New Roman"/>
                <a:cs typeface="Times New Roman"/>
              </a:rPr>
              <a:t> </a:t>
            </a:r>
            <a:r>
              <a:rPr lang="en-US" sz="1600" dirty="0">
                <a:latin typeface="Times New Roman"/>
                <a:cs typeface="Times New Roman"/>
              </a:rPr>
              <a:t>carry</a:t>
            </a:r>
            <a:r>
              <a:rPr lang="en-US" sz="1600" spc="96" dirty="0">
                <a:latin typeface="Times New Roman"/>
                <a:cs typeface="Times New Roman"/>
              </a:rPr>
              <a:t> </a:t>
            </a:r>
            <a:r>
              <a:rPr lang="en-US" sz="1600" dirty="0">
                <a:latin typeface="Times New Roman"/>
                <a:cs typeface="Times New Roman"/>
              </a:rPr>
              <a:t>out</a:t>
            </a:r>
            <a:r>
              <a:rPr lang="en-US" sz="1600" spc="90" dirty="0">
                <a:latin typeface="Times New Roman"/>
                <a:cs typeface="Times New Roman"/>
              </a:rPr>
              <a:t> </a:t>
            </a:r>
            <a:r>
              <a:rPr lang="en-US" sz="1600" dirty="0">
                <a:latin typeface="Times New Roman"/>
                <a:cs typeface="Times New Roman"/>
              </a:rPr>
              <a:t>operations</a:t>
            </a:r>
            <a:r>
              <a:rPr lang="en-US" sz="1600" spc="96" dirty="0">
                <a:latin typeface="Times New Roman"/>
                <a:cs typeface="Times New Roman"/>
              </a:rPr>
              <a:t> </a:t>
            </a:r>
            <a:r>
              <a:rPr lang="en-US" sz="1600" spc="-32" dirty="0">
                <a:latin typeface="Times New Roman"/>
                <a:cs typeface="Times New Roman"/>
              </a:rPr>
              <a:t>in</a:t>
            </a:r>
            <a:r>
              <a:rPr lang="en-US" sz="1600" spc="643" dirty="0">
                <a:latin typeface="Times New Roman"/>
                <a:cs typeface="Times New Roman"/>
              </a:rPr>
              <a:t> </a:t>
            </a:r>
            <a:r>
              <a:rPr lang="en-US" sz="1600" spc="-83" dirty="0">
                <a:latin typeface="Times New Roman"/>
                <a:cs typeface="Times New Roman"/>
              </a:rPr>
              <a:t>IFSCs</a:t>
            </a:r>
            <a:r>
              <a:rPr lang="en-US" sz="1600" spc="6" dirty="0">
                <a:latin typeface="Times New Roman"/>
                <a:cs typeface="Times New Roman"/>
              </a:rPr>
              <a:t> </a:t>
            </a:r>
            <a:r>
              <a:rPr lang="en-US" sz="1600" dirty="0">
                <a:latin typeface="Times New Roman"/>
                <a:cs typeface="Times New Roman"/>
              </a:rPr>
              <a:t>or</a:t>
            </a:r>
            <a:r>
              <a:rPr lang="en-US" sz="1600" spc="-32" dirty="0">
                <a:latin typeface="Times New Roman"/>
                <a:cs typeface="Times New Roman"/>
              </a:rPr>
              <a:t> </a:t>
            </a:r>
            <a:r>
              <a:rPr lang="en-US" sz="1600" spc="-13" dirty="0">
                <a:latin typeface="Times New Roman"/>
                <a:cs typeface="Times New Roman"/>
              </a:rPr>
              <a:t>foreign </a:t>
            </a:r>
            <a:r>
              <a:rPr lang="en-US" sz="1600" dirty="0">
                <a:latin typeface="Times New Roman"/>
                <a:cs typeface="Times New Roman"/>
              </a:rPr>
              <a:t>jurisdictions,</a:t>
            </a:r>
            <a:r>
              <a:rPr lang="en-US" sz="1600" spc="-13" dirty="0">
                <a:latin typeface="Times New Roman"/>
                <a:cs typeface="Times New Roman"/>
              </a:rPr>
              <a:t> </a:t>
            </a:r>
            <a:r>
              <a:rPr lang="en-US" sz="1600" dirty="0">
                <a:latin typeface="Times New Roman"/>
                <a:cs typeface="Times New Roman"/>
              </a:rPr>
              <a:t>provided</a:t>
            </a:r>
            <a:r>
              <a:rPr lang="en-US" sz="1600" spc="-13" dirty="0">
                <a:latin typeface="Times New Roman"/>
                <a:cs typeface="Times New Roman"/>
              </a:rPr>
              <a:t> </a:t>
            </a:r>
            <a:r>
              <a:rPr lang="en-US" sz="1600" dirty="0">
                <a:latin typeface="Times New Roman"/>
                <a:cs typeface="Times New Roman"/>
              </a:rPr>
              <a:t>consideration</a:t>
            </a:r>
            <a:r>
              <a:rPr lang="en-US" sz="1600" spc="-13" dirty="0">
                <a:latin typeface="Times New Roman"/>
                <a:cs typeface="Times New Roman"/>
              </a:rPr>
              <a:t> </a:t>
            </a:r>
            <a:r>
              <a:rPr lang="en-US" sz="1600" dirty="0">
                <a:latin typeface="Times New Roman"/>
                <a:cs typeface="Times New Roman"/>
              </a:rPr>
              <a:t>is</a:t>
            </a:r>
            <a:r>
              <a:rPr lang="en-US" sz="1600" spc="-13" dirty="0">
                <a:latin typeface="Times New Roman"/>
                <a:cs typeface="Times New Roman"/>
              </a:rPr>
              <a:t> received </a:t>
            </a:r>
            <a:r>
              <a:rPr lang="en-US" sz="1600" dirty="0">
                <a:latin typeface="Times New Roman"/>
                <a:cs typeface="Times New Roman"/>
              </a:rPr>
              <a:t>in</a:t>
            </a:r>
            <a:r>
              <a:rPr lang="en-US" sz="1600" spc="-52" dirty="0">
                <a:latin typeface="Times New Roman"/>
                <a:cs typeface="Times New Roman"/>
              </a:rPr>
              <a:t> </a:t>
            </a:r>
            <a:r>
              <a:rPr lang="en-US" sz="1600" spc="-25" dirty="0">
                <a:latin typeface="Times New Roman"/>
                <a:cs typeface="Times New Roman"/>
              </a:rPr>
              <a:t>freely</a:t>
            </a:r>
            <a:r>
              <a:rPr lang="en-US" sz="1600" spc="-45" dirty="0">
                <a:latin typeface="Times New Roman"/>
                <a:cs typeface="Times New Roman"/>
              </a:rPr>
              <a:t> </a:t>
            </a:r>
            <a:r>
              <a:rPr lang="en-US" sz="1600" dirty="0">
                <a:latin typeface="Times New Roman"/>
                <a:cs typeface="Times New Roman"/>
              </a:rPr>
              <a:t>convertible</a:t>
            </a:r>
            <a:r>
              <a:rPr lang="en-US" sz="1600" spc="-45" dirty="0">
                <a:latin typeface="Times New Roman"/>
                <a:cs typeface="Times New Roman"/>
              </a:rPr>
              <a:t> </a:t>
            </a:r>
            <a:r>
              <a:rPr lang="en-US" sz="1600" spc="-13" dirty="0">
                <a:latin typeface="Times New Roman"/>
                <a:cs typeface="Times New Roman"/>
              </a:rPr>
              <a:t>foreign</a:t>
            </a:r>
            <a:r>
              <a:rPr lang="en-US" sz="1600" spc="-52" dirty="0">
                <a:latin typeface="Times New Roman"/>
                <a:cs typeface="Times New Roman"/>
              </a:rPr>
              <a:t> </a:t>
            </a:r>
            <a:r>
              <a:rPr lang="en-US" sz="1600" spc="-13" dirty="0">
                <a:latin typeface="Times New Roman"/>
                <a:cs typeface="Times New Roman"/>
              </a:rPr>
              <a:t>currency</a:t>
            </a:r>
          </a:p>
          <a:p>
            <a:pPr marL="302071" marR="6528" indent="-285750" algn="just">
              <a:lnSpc>
                <a:spcPct val="111100"/>
              </a:lnSpc>
              <a:spcBef>
                <a:spcPts val="129"/>
              </a:spcBef>
              <a:buFont typeface="Arial" panose="020B0604020202020204" pitchFamily="34" charset="0"/>
              <a:buChar char="•"/>
            </a:pPr>
            <a:r>
              <a:rPr lang="en-US" sz="1600" spc="-13" dirty="0">
                <a:latin typeface="Times New Roman"/>
                <a:cs typeface="Times New Roman"/>
              </a:rPr>
              <a:t>Ancillary</a:t>
            </a:r>
            <a:r>
              <a:rPr lang="en-US" sz="1600" spc="146" dirty="0">
                <a:latin typeface="Times New Roman"/>
                <a:cs typeface="Times New Roman"/>
              </a:rPr>
              <a:t> </a:t>
            </a:r>
            <a:r>
              <a:rPr lang="en-US" sz="1600" dirty="0">
                <a:latin typeface="Times New Roman"/>
                <a:cs typeface="Times New Roman"/>
              </a:rPr>
              <a:t>service</a:t>
            </a:r>
            <a:r>
              <a:rPr lang="en-US" sz="1600" spc="146" dirty="0">
                <a:latin typeface="Times New Roman"/>
                <a:cs typeface="Times New Roman"/>
              </a:rPr>
              <a:t> </a:t>
            </a:r>
            <a:r>
              <a:rPr lang="en-US" sz="1600" dirty="0">
                <a:latin typeface="Times New Roman"/>
                <a:cs typeface="Times New Roman"/>
              </a:rPr>
              <a:t>providers</a:t>
            </a:r>
            <a:r>
              <a:rPr lang="en-US" sz="1600" spc="146" dirty="0">
                <a:latin typeface="Times New Roman"/>
                <a:cs typeface="Times New Roman"/>
              </a:rPr>
              <a:t> </a:t>
            </a:r>
            <a:r>
              <a:rPr lang="en-US" sz="1600" dirty="0">
                <a:latin typeface="Times New Roman"/>
                <a:cs typeface="Times New Roman"/>
              </a:rPr>
              <a:t>must</a:t>
            </a:r>
            <a:r>
              <a:rPr lang="en-US" sz="1600" spc="146" dirty="0">
                <a:latin typeface="Times New Roman"/>
                <a:cs typeface="Times New Roman"/>
              </a:rPr>
              <a:t> </a:t>
            </a:r>
            <a:r>
              <a:rPr lang="en-US" sz="1600" dirty="0">
                <a:latin typeface="Times New Roman"/>
                <a:cs typeface="Times New Roman"/>
              </a:rPr>
              <a:t>transact</a:t>
            </a:r>
            <a:r>
              <a:rPr lang="en-US" sz="1600" spc="146" dirty="0">
                <a:latin typeface="Times New Roman"/>
                <a:cs typeface="Times New Roman"/>
              </a:rPr>
              <a:t> </a:t>
            </a:r>
            <a:r>
              <a:rPr lang="en-US" sz="1600" dirty="0">
                <a:latin typeface="Times New Roman"/>
                <a:cs typeface="Times New Roman"/>
              </a:rPr>
              <a:t>in</a:t>
            </a:r>
            <a:r>
              <a:rPr lang="en-US" sz="1600" spc="146" dirty="0">
                <a:latin typeface="Times New Roman"/>
                <a:cs typeface="Times New Roman"/>
              </a:rPr>
              <a:t> </a:t>
            </a:r>
            <a:r>
              <a:rPr lang="en-US" sz="1600" dirty="0">
                <a:latin typeface="Times New Roman"/>
                <a:cs typeface="Times New Roman"/>
              </a:rPr>
              <a:t>freely</a:t>
            </a:r>
            <a:r>
              <a:rPr lang="en-US" sz="1600" spc="146" dirty="0">
                <a:latin typeface="Times New Roman"/>
                <a:cs typeface="Times New Roman"/>
              </a:rPr>
              <a:t> </a:t>
            </a:r>
            <a:r>
              <a:rPr lang="en-US" sz="1600" spc="-13" dirty="0">
                <a:latin typeface="Times New Roman"/>
                <a:cs typeface="Times New Roman"/>
              </a:rPr>
              <a:t>convertible foreign</a:t>
            </a:r>
            <a:r>
              <a:rPr lang="en-US" sz="1600" spc="-52" dirty="0">
                <a:latin typeface="Times New Roman"/>
                <a:cs typeface="Times New Roman"/>
              </a:rPr>
              <a:t> </a:t>
            </a:r>
            <a:r>
              <a:rPr lang="en-US" sz="1600" dirty="0">
                <a:latin typeface="Times New Roman"/>
                <a:cs typeface="Times New Roman"/>
              </a:rPr>
              <a:t>currency</a:t>
            </a:r>
            <a:r>
              <a:rPr lang="en-US" sz="1600" spc="-52" dirty="0">
                <a:latin typeface="Times New Roman"/>
                <a:cs typeface="Times New Roman"/>
              </a:rPr>
              <a:t> </a:t>
            </a:r>
            <a:r>
              <a:rPr lang="en-US" sz="1600" spc="-25" dirty="0">
                <a:latin typeface="Times New Roman"/>
                <a:cs typeface="Times New Roman"/>
              </a:rPr>
              <a:t>only</a:t>
            </a:r>
          </a:p>
          <a:p>
            <a:pPr marL="302071" marR="6528" indent="-285750" algn="just">
              <a:lnSpc>
                <a:spcPct val="111100"/>
              </a:lnSpc>
              <a:spcBef>
                <a:spcPts val="129"/>
              </a:spcBef>
              <a:buFont typeface="Arial" panose="020B0604020202020204" pitchFamily="34" charset="0"/>
              <a:buChar char="•"/>
            </a:pPr>
            <a:r>
              <a:rPr lang="en-US" sz="1600" spc="-13" dirty="0">
                <a:latin typeface="Times New Roman"/>
                <a:cs typeface="Times New Roman"/>
              </a:rPr>
              <a:t>Ancillary</a:t>
            </a:r>
            <a:r>
              <a:rPr lang="en-US" sz="1600" spc="353" dirty="0">
                <a:latin typeface="Times New Roman"/>
                <a:cs typeface="Times New Roman"/>
              </a:rPr>
              <a:t> </a:t>
            </a:r>
            <a:r>
              <a:rPr lang="en-US" sz="1600" dirty="0">
                <a:latin typeface="Times New Roman"/>
                <a:cs typeface="Times New Roman"/>
              </a:rPr>
              <a:t>service</a:t>
            </a:r>
            <a:r>
              <a:rPr lang="en-US" sz="1600" spc="353" dirty="0">
                <a:latin typeface="Times New Roman"/>
                <a:cs typeface="Times New Roman"/>
              </a:rPr>
              <a:t> </a:t>
            </a:r>
            <a:r>
              <a:rPr lang="en-US" sz="1600" dirty="0">
                <a:latin typeface="Times New Roman"/>
                <a:cs typeface="Times New Roman"/>
              </a:rPr>
              <a:t>providers</a:t>
            </a:r>
            <a:r>
              <a:rPr lang="en-US" sz="1600" spc="353" dirty="0">
                <a:latin typeface="Times New Roman"/>
                <a:cs typeface="Times New Roman"/>
              </a:rPr>
              <a:t> </a:t>
            </a:r>
            <a:r>
              <a:rPr lang="en-US" sz="1600" dirty="0">
                <a:latin typeface="Times New Roman"/>
                <a:cs typeface="Times New Roman"/>
              </a:rPr>
              <a:t>may</a:t>
            </a:r>
            <a:r>
              <a:rPr lang="en-US" sz="1600" spc="353" dirty="0">
                <a:latin typeface="Times New Roman"/>
                <a:cs typeface="Times New Roman"/>
              </a:rPr>
              <a:t> </a:t>
            </a:r>
            <a:r>
              <a:rPr lang="en-US" sz="1600" dirty="0">
                <a:latin typeface="Times New Roman"/>
                <a:cs typeface="Times New Roman"/>
              </a:rPr>
              <a:t>defray</a:t>
            </a:r>
            <a:r>
              <a:rPr lang="en-US" sz="1600" spc="353" dirty="0">
                <a:latin typeface="Times New Roman"/>
                <a:cs typeface="Times New Roman"/>
              </a:rPr>
              <a:t> </a:t>
            </a:r>
            <a:r>
              <a:rPr lang="en-US" sz="1600" dirty="0">
                <a:latin typeface="Times New Roman"/>
                <a:cs typeface="Times New Roman"/>
              </a:rPr>
              <a:t>their</a:t>
            </a:r>
            <a:r>
              <a:rPr lang="en-US" sz="1600" spc="353" dirty="0">
                <a:latin typeface="Times New Roman"/>
                <a:cs typeface="Times New Roman"/>
              </a:rPr>
              <a:t> </a:t>
            </a:r>
            <a:r>
              <a:rPr lang="en-US" sz="1600" spc="-13" dirty="0">
                <a:latin typeface="Times New Roman"/>
                <a:cs typeface="Times New Roman"/>
              </a:rPr>
              <a:t>administrative </a:t>
            </a:r>
            <a:r>
              <a:rPr lang="en-US" sz="1600" dirty="0">
                <a:latin typeface="Times New Roman"/>
                <a:cs typeface="Times New Roman"/>
              </a:rPr>
              <a:t>expenses</a:t>
            </a:r>
            <a:r>
              <a:rPr lang="en-US" sz="1600" spc="-38" dirty="0">
                <a:latin typeface="Times New Roman"/>
                <a:cs typeface="Times New Roman"/>
              </a:rPr>
              <a:t> </a:t>
            </a:r>
            <a:r>
              <a:rPr lang="en-US" sz="1600" dirty="0">
                <a:latin typeface="Times New Roman"/>
                <a:cs typeface="Times New Roman"/>
              </a:rPr>
              <a:t>in</a:t>
            </a:r>
            <a:r>
              <a:rPr lang="en-US" sz="1600" spc="-38" dirty="0">
                <a:latin typeface="Times New Roman"/>
                <a:cs typeface="Times New Roman"/>
              </a:rPr>
              <a:t> ₹ </a:t>
            </a:r>
            <a:r>
              <a:rPr lang="en-US" sz="1600" spc="-25" dirty="0">
                <a:latin typeface="Times New Roman"/>
                <a:cs typeface="Times New Roman"/>
              </a:rPr>
              <a:t>by</a:t>
            </a:r>
            <a:r>
              <a:rPr lang="en-US" sz="1600" spc="-38" dirty="0">
                <a:latin typeface="Times New Roman"/>
                <a:cs typeface="Times New Roman"/>
              </a:rPr>
              <a:t> </a:t>
            </a:r>
            <a:r>
              <a:rPr lang="en-US" sz="1600" dirty="0">
                <a:latin typeface="Times New Roman"/>
                <a:cs typeface="Times New Roman"/>
              </a:rPr>
              <a:t>maintaining</a:t>
            </a:r>
            <a:r>
              <a:rPr lang="en-US" sz="1600" spc="-38" dirty="0">
                <a:latin typeface="Times New Roman"/>
                <a:cs typeface="Times New Roman"/>
              </a:rPr>
              <a:t> </a:t>
            </a:r>
            <a:r>
              <a:rPr lang="en-US" sz="1600" dirty="0">
                <a:latin typeface="Times New Roman"/>
                <a:cs typeface="Times New Roman"/>
              </a:rPr>
              <a:t>an</a:t>
            </a:r>
            <a:r>
              <a:rPr lang="en-US" sz="1600" spc="-38" dirty="0">
                <a:latin typeface="Times New Roman"/>
                <a:cs typeface="Times New Roman"/>
              </a:rPr>
              <a:t> ₹ </a:t>
            </a:r>
            <a:r>
              <a:rPr lang="en-US" sz="1600" spc="-13" dirty="0">
                <a:latin typeface="Times New Roman"/>
                <a:cs typeface="Times New Roman"/>
              </a:rPr>
              <a:t>account.</a:t>
            </a:r>
            <a:endParaRPr lang="en-US" sz="1600" dirty="0">
              <a:latin typeface="Times New Roman"/>
              <a:cs typeface="Times New Roman"/>
            </a:endParaRPr>
          </a:p>
        </p:txBody>
      </p:sp>
      <p:sp>
        <p:nvSpPr>
          <p:cNvPr id="46" name="object 46"/>
          <p:cNvSpPr txBox="1"/>
          <p:nvPr/>
        </p:nvSpPr>
        <p:spPr>
          <a:xfrm>
            <a:off x="988610" y="3020351"/>
            <a:ext cx="3345702" cy="662426"/>
          </a:xfrm>
          <a:prstGeom prst="rect">
            <a:avLst/>
          </a:prstGeom>
        </p:spPr>
        <p:txBody>
          <a:bodyPr vert="horz" wrap="square" lIns="0" tIns="16321" rIns="0" bIns="0" rtlCol="0">
            <a:spAutoFit/>
          </a:bodyPr>
          <a:lstStyle/>
          <a:p>
            <a:pPr marL="16321">
              <a:spcBef>
                <a:spcPts val="129"/>
              </a:spcBef>
            </a:pPr>
            <a:r>
              <a:rPr sz="2057" b="1" spc="-13" dirty="0">
                <a:solidFill>
                  <a:srgbClr val="EB8B00"/>
                </a:solidFill>
                <a:latin typeface="Times New Roman"/>
                <a:cs typeface="Times New Roman"/>
              </a:rPr>
              <a:t>Permissible</a:t>
            </a:r>
            <a:r>
              <a:rPr sz="2057" b="1" spc="-38" dirty="0">
                <a:solidFill>
                  <a:srgbClr val="EB8B00"/>
                </a:solidFill>
                <a:latin typeface="Times New Roman"/>
                <a:cs typeface="Times New Roman"/>
              </a:rPr>
              <a:t> </a:t>
            </a:r>
            <a:r>
              <a:rPr sz="2057" b="1" spc="-52" dirty="0">
                <a:solidFill>
                  <a:srgbClr val="EB8B00"/>
                </a:solidFill>
                <a:latin typeface="Times New Roman"/>
                <a:cs typeface="Times New Roman"/>
              </a:rPr>
              <a:t>Ancillary</a:t>
            </a:r>
            <a:r>
              <a:rPr sz="2057" b="1" spc="-32" dirty="0">
                <a:solidFill>
                  <a:srgbClr val="EB8B00"/>
                </a:solidFill>
                <a:latin typeface="Times New Roman"/>
                <a:cs typeface="Times New Roman"/>
              </a:rPr>
              <a:t> </a:t>
            </a:r>
            <a:r>
              <a:rPr sz="2057" b="1" spc="-13" dirty="0">
                <a:solidFill>
                  <a:srgbClr val="EB8B00"/>
                </a:solidFill>
                <a:latin typeface="Times New Roman"/>
                <a:cs typeface="Times New Roman"/>
              </a:rPr>
              <a:t>Services</a:t>
            </a:r>
            <a:endParaRPr lang="en-IN" sz="2057" b="1" spc="-13" dirty="0">
              <a:solidFill>
                <a:srgbClr val="EB8B00"/>
              </a:solidFill>
              <a:latin typeface="Times New Roman"/>
              <a:cs typeface="Times New Roman"/>
            </a:endParaRPr>
          </a:p>
          <a:p>
            <a:pPr marL="16321">
              <a:spcBef>
                <a:spcPts val="129"/>
              </a:spcBef>
            </a:pPr>
            <a:endParaRPr sz="2057" dirty="0">
              <a:latin typeface="Times New Roman"/>
              <a:cs typeface="Times New Roman"/>
            </a:endParaRPr>
          </a:p>
        </p:txBody>
      </p:sp>
      <p:sp>
        <p:nvSpPr>
          <p:cNvPr id="56" name="Rectangle 1">
            <a:extLst>
              <a:ext uri="{FF2B5EF4-FFF2-40B4-BE49-F238E27FC236}">
                <a16:creationId xmlns:a16="http://schemas.microsoft.com/office/drawing/2014/main" id="{6B67BD50-9FF0-6AD9-C1F8-8664BE4E8126}"/>
              </a:ext>
            </a:extLst>
          </p:cNvPr>
          <p:cNvSpPr>
            <a:spLocks noChangeArrowheads="1"/>
          </p:cNvSpPr>
          <p:nvPr/>
        </p:nvSpPr>
        <p:spPr bwMode="auto">
          <a:xfrm>
            <a:off x="886410" y="3326613"/>
            <a:ext cx="3703130"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Legal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Compliance and secretarial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Accounting and auditing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Book-keeping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Taxation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Voice broking</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Ship broking</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Professional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Management consulting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Administration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Assets management support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Trusteeship services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Other services approved by the IFSCA </a:t>
            </a:r>
          </a:p>
        </p:txBody>
      </p:sp>
      <p:sp>
        <p:nvSpPr>
          <p:cNvPr id="2" name="Date Placeholder 1">
            <a:extLst>
              <a:ext uri="{FF2B5EF4-FFF2-40B4-BE49-F238E27FC236}">
                <a16:creationId xmlns:a16="http://schemas.microsoft.com/office/drawing/2014/main" id="{E5AF0BEA-E9AA-EAD7-54F3-92D93197800E}"/>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4DB486AB-BD96-86C7-1179-DF2055D736BF}"/>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3A5BF1C5-8008-3F14-DA32-A98B37B6410F}"/>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87</a:t>
            </a:fld>
            <a:endParaRPr lang="en-US" altLang="en-US" dirty="0">
              <a:solidFill>
                <a:srgbClr val="000000"/>
              </a:solidFill>
            </a:endParaRPr>
          </a:p>
        </p:txBody>
      </p:sp>
    </p:spTree>
    <p:extLst>
      <p:ext uri="{BB962C8B-B14F-4D97-AF65-F5344CB8AC3E}">
        <p14:creationId xmlns:p14="http://schemas.microsoft.com/office/powerpoint/2010/main" val="46651284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2041" y="567941"/>
            <a:ext cx="4630126" cy="1529777"/>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International</a:t>
            </a:r>
            <a:r>
              <a:rPr sz="2441" b="1" spc="58" dirty="0">
                <a:solidFill>
                  <a:srgbClr val="113475"/>
                </a:solidFill>
                <a:latin typeface="Times New Roman"/>
                <a:cs typeface="Times New Roman"/>
              </a:rPr>
              <a:t> </a:t>
            </a:r>
            <a:r>
              <a:rPr sz="2441" b="1" dirty="0">
                <a:solidFill>
                  <a:srgbClr val="113475"/>
                </a:solidFill>
                <a:latin typeface="Times New Roman"/>
                <a:cs typeface="Times New Roman"/>
              </a:rPr>
              <a:t>Bullion</a:t>
            </a:r>
            <a:r>
              <a:rPr sz="2441" b="1" spc="64" dirty="0">
                <a:solidFill>
                  <a:srgbClr val="113475"/>
                </a:solidFill>
                <a:latin typeface="Times New Roman"/>
                <a:cs typeface="Times New Roman"/>
              </a:rPr>
              <a:t> </a:t>
            </a:r>
            <a:r>
              <a:rPr sz="2441" b="1" spc="-13" dirty="0">
                <a:solidFill>
                  <a:srgbClr val="113475"/>
                </a:solidFill>
                <a:latin typeface="Times New Roman"/>
                <a:cs typeface="Times New Roman"/>
              </a:rPr>
              <a:t>Exchange(s)</a:t>
            </a:r>
            <a:endParaRPr sz="2441" dirty="0">
              <a:latin typeface="Times New Roman"/>
              <a:cs typeface="Times New Roman"/>
            </a:endParaRPr>
          </a:p>
          <a:p>
            <a:pPr>
              <a:lnSpc>
                <a:spcPct val="100000"/>
              </a:lnSpc>
            </a:pPr>
            <a:endParaRPr sz="2441" dirty="0">
              <a:latin typeface="Times New Roman"/>
              <a:cs typeface="Times New Roman"/>
            </a:endParaRPr>
          </a:p>
          <a:p>
            <a:pPr>
              <a:spcBef>
                <a:spcPts val="457"/>
              </a:spcBef>
            </a:pPr>
            <a:endParaRPr sz="2441" dirty="0">
              <a:latin typeface="Times New Roman"/>
              <a:cs typeface="Times New Roman"/>
            </a:endParaRPr>
          </a:p>
          <a:p>
            <a:pPr marL="24483">
              <a:spcBef>
                <a:spcPts val="6"/>
              </a:spcBef>
            </a:pPr>
            <a:r>
              <a:rPr sz="2057" b="1" spc="-13" dirty="0">
                <a:solidFill>
                  <a:srgbClr val="EB8B00"/>
                </a:solidFill>
                <a:latin typeface="Times New Roman"/>
                <a:cs typeface="Times New Roman"/>
              </a:rPr>
              <a:t>Overview</a:t>
            </a:r>
            <a:endParaRPr sz="2057" dirty="0">
              <a:latin typeface="Times New Roman"/>
              <a:cs typeface="Times New Roman"/>
            </a:endParaRPr>
          </a:p>
        </p:txBody>
      </p:sp>
      <p:sp>
        <p:nvSpPr>
          <p:cNvPr id="10" name="object 10"/>
          <p:cNvSpPr txBox="1"/>
          <p:nvPr/>
        </p:nvSpPr>
        <p:spPr>
          <a:xfrm>
            <a:off x="922877" y="2556982"/>
            <a:ext cx="10077915" cy="3611695"/>
          </a:xfrm>
          <a:prstGeom prst="rect">
            <a:avLst/>
          </a:prstGeom>
        </p:spPr>
        <p:txBody>
          <a:bodyPr vert="horz" wrap="square" lIns="0" tIns="16321" rIns="0" bIns="0" rtlCol="0">
            <a:spAutoFit/>
          </a:bodyPr>
          <a:lstStyle/>
          <a:p>
            <a:pPr marL="302071" marR="6528" indent="-285750" algn="just">
              <a:lnSpc>
                <a:spcPct val="125000"/>
              </a:lnSpc>
              <a:spcBef>
                <a:spcPts val="129"/>
              </a:spcBef>
              <a:buFont typeface="Arial" panose="020B0604020202020204" pitchFamily="34" charset="0"/>
              <a:buChar char="•"/>
            </a:pPr>
            <a:r>
              <a:rPr sz="1600" dirty="0">
                <a:latin typeface="Times New Roman"/>
                <a:cs typeface="Times New Roman"/>
              </a:rPr>
              <a:t>On</a:t>
            </a:r>
            <a:r>
              <a:rPr sz="1600" spc="109" dirty="0">
                <a:latin typeface="Times New Roman"/>
                <a:cs typeface="Times New Roman"/>
              </a:rPr>
              <a:t> </a:t>
            </a:r>
            <a:r>
              <a:rPr sz="1600" spc="-71" dirty="0">
                <a:latin typeface="Times New Roman"/>
                <a:cs typeface="Times New Roman"/>
              </a:rPr>
              <a:t>31</a:t>
            </a:r>
            <a:r>
              <a:rPr sz="1600" spc="109" dirty="0">
                <a:latin typeface="Times New Roman"/>
                <a:cs typeface="Times New Roman"/>
              </a:rPr>
              <a:t> </a:t>
            </a:r>
            <a:r>
              <a:rPr sz="1600" dirty="0">
                <a:latin typeface="Times New Roman"/>
                <a:cs typeface="Times New Roman"/>
              </a:rPr>
              <a:t>August</a:t>
            </a:r>
            <a:r>
              <a:rPr sz="1600" spc="109" dirty="0">
                <a:latin typeface="Times New Roman"/>
                <a:cs typeface="Times New Roman"/>
              </a:rPr>
              <a:t> </a:t>
            </a:r>
            <a:r>
              <a:rPr sz="1600" dirty="0">
                <a:latin typeface="Times New Roman"/>
                <a:cs typeface="Times New Roman"/>
              </a:rPr>
              <a:t>2020,</a:t>
            </a:r>
            <a:r>
              <a:rPr sz="1600" spc="115" dirty="0">
                <a:latin typeface="Times New Roman"/>
                <a:cs typeface="Times New Roman"/>
              </a:rPr>
              <a:t> </a:t>
            </a:r>
            <a:r>
              <a:rPr sz="1600" dirty="0">
                <a:latin typeface="Times New Roman"/>
                <a:cs typeface="Times New Roman"/>
              </a:rPr>
              <a:t>the</a:t>
            </a:r>
            <a:r>
              <a:rPr sz="1600" spc="109" dirty="0">
                <a:latin typeface="Times New Roman"/>
                <a:cs typeface="Times New Roman"/>
              </a:rPr>
              <a:t> </a:t>
            </a:r>
            <a:r>
              <a:rPr sz="1600" spc="-13" dirty="0">
                <a:latin typeface="Times New Roman"/>
                <a:cs typeface="Times New Roman"/>
              </a:rPr>
              <a:t>GoI,</a:t>
            </a:r>
            <a:r>
              <a:rPr sz="1600" spc="109" dirty="0">
                <a:latin typeface="Times New Roman"/>
                <a:cs typeface="Times New Roman"/>
              </a:rPr>
              <a:t> </a:t>
            </a:r>
            <a:r>
              <a:rPr sz="1600" dirty="0">
                <a:latin typeface="Times New Roman"/>
                <a:cs typeface="Times New Roman"/>
              </a:rPr>
              <a:t>notified</a:t>
            </a:r>
            <a:r>
              <a:rPr sz="1600" spc="115" dirty="0">
                <a:latin typeface="Times New Roman"/>
                <a:cs typeface="Times New Roman"/>
              </a:rPr>
              <a:t> </a:t>
            </a:r>
            <a:r>
              <a:rPr sz="1600" dirty="0">
                <a:latin typeface="Times New Roman"/>
                <a:cs typeface="Times New Roman"/>
              </a:rPr>
              <a:t>the</a:t>
            </a:r>
            <a:r>
              <a:rPr sz="1600" spc="109" dirty="0">
                <a:latin typeface="Times New Roman"/>
                <a:cs typeface="Times New Roman"/>
              </a:rPr>
              <a:t> </a:t>
            </a:r>
            <a:r>
              <a:rPr sz="1600" dirty="0">
                <a:latin typeface="Times New Roman"/>
                <a:cs typeface="Times New Roman"/>
              </a:rPr>
              <a:t>bullion</a:t>
            </a:r>
            <a:r>
              <a:rPr sz="1600" spc="109" dirty="0">
                <a:latin typeface="Times New Roman"/>
                <a:cs typeface="Times New Roman"/>
              </a:rPr>
              <a:t> </a:t>
            </a:r>
            <a:r>
              <a:rPr sz="1600" dirty="0">
                <a:latin typeface="Times New Roman"/>
                <a:cs typeface="Times New Roman"/>
              </a:rPr>
              <a:t>spot</a:t>
            </a:r>
            <a:r>
              <a:rPr sz="1600" spc="109" dirty="0">
                <a:latin typeface="Times New Roman"/>
                <a:cs typeface="Times New Roman"/>
              </a:rPr>
              <a:t> </a:t>
            </a:r>
            <a:r>
              <a:rPr sz="1600" dirty="0">
                <a:latin typeface="Times New Roman"/>
                <a:cs typeface="Times New Roman"/>
              </a:rPr>
              <a:t>delivery</a:t>
            </a:r>
            <a:r>
              <a:rPr sz="1600" spc="115" dirty="0">
                <a:latin typeface="Times New Roman"/>
                <a:cs typeface="Times New Roman"/>
              </a:rPr>
              <a:t> </a:t>
            </a:r>
            <a:r>
              <a:rPr sz="1600" dirty="0">
                <a:latin typeface="Times New Roman"/>
                <a:cs typeface="Times New Roman"/>
              </a:rPr>
              <a:t>contract</a:t>
            </a:r>
            <a:r>
              <a:rPr sz="1600" spc="109" dirty="0">
                <a:latin typeface="Times New Roman"/>
                <a:cs typeface="Times New Roman"/>
              </a:rPr>
              <a:t> </a:t>
            </a:r>
            <a:r>
              <a:rPr sz="1600" dirty="0">
                <a:latin typeface="Times New Roman"/>
                <a:cs typeface="Times New Roman"/>
              </a:rPr>
              <a:t>and</a:t>
            </a:r>
            <a:r>
              <a:rPr sz="1600" spc="109" dirty="0">
                <a:latin typeface="Times New Roman"/>
                <a:cs typeface="Times New Roman"/>
              </a:rPr>
              <a:t> </a:t>
            </a:r>
            <a:r>
              <a:rPr sz="1600" dirty="0">
                <a:latin typeface="Times New Roman"/>
                <a:cs typeface="Times New Roman"/>
              </a:rPr>
              <a:t>bullion</a:t>
            </a:r>
            <a:r>
              <a:rPr sz="1600" spc="115" dirty="0">
                <a:latin typeface="Times New Roman"/>
                <a:cs typeface="Times New Roman"/>
              </a:rPr>
              <a:t> </a:t>
            </a:r>
            <a:r>
              <a:rPr sz="1600" dirty="0">
                <a:latin typeface="Times New Roman"/>
                <a:cs typeface="Times New Roman"/>
              </a:rPr>
              <a:t>depository</a:t>
            </a:r>
            <a:r>
              <a:rPr sz="1600" spc="109" dirty="0">
                <a:latin typeface="Times New Roman"/>
                <a:cs typeface="Times New Roman"/>
              </a:rPr>
              <a:t> </a:t>
            </a:r>
            <a:r>
              <a:rPr sz="1600" dirty="0">
                <a:latin typeface="Times New Roman"/>
                <a:cs typeface="Times New Roman"/>
              </a:rPr>
              <a:t>receipt</a:t>
            </a:r>
            <a:r>
              <a:rPr sz="1600" spc="109" dirty="0">
                <a:latin typeface="Times New Roman"/>
                <a:cs typeface="Times New Roman"/>
              </a:rPr>
              <a:t> </a:t>
            </a:r>
            <a:r>
              <a:rPr sz="1600" spc="-13" dirty="0">
                <a:latin typeface="Times New Roman"/>
                <a:cs typeface="Times New Roman"/>
              </a:rPr>
              <a:t>(with </a:t>
            </a:r>
            <a:r>
              <a:rPr sz="1600" dirty="0">
                <a:latin typeface="Times New Roman"/>
                <a:cs typeface="Times New Roman"/>
              </a:rPr>
              <a:t>bullion</a:t>
            </a:r>
            <a:r>
              <a:rPr sz="1600" spc="-45" dirty="0">
                <a:latin typeface="Times New Roman"/>
                <a:cs typeface="Times New Roman"/>
              </a:rPr>
              <a:t> </a:t>
            </a:r>
            <a:r>
              <a:rPr sz="1600" dirty="0">
                <a:latin typeface="Times New Roman"/>
                <a:cs typeface="Times New Roman"/>
              </a:rPr>
              <a:t>as</a:t>
            </a:r>
            <a:r>
              <a:rPr sz="1600" spc="-38" dirty="0">
                <a:latin typeface="Times New Roman"/>
                <a:cs typeface="Times New Roman"/>
              </a:rPr>
              <a:t> </a:t>
            </a:r>
            <a:r>
              <a:rPr sz="1600" dirty="0">
                <a:latin typeface="Times New Roman"/>
                <a:cs typeface="Times New Roman"/>
              </a:rPr>
              <a:t>underlying)</a:t>
            </a:r>
            <a:r>
              <a:rPr sz="1600" spc="-38" dirty="0">
                <a:latin typeface="Times New Roman"/>
                <a:cs typeface="Times New Roman"/>
              </a:rPr>
              <a:t> </a:t>
            </a:r>
            <a:r>
              <a:rPr sz="1600" dirty="0">
                <a:latin typeface="Times New Roman"/>
                <a:cs typeface="Times New Roman"/>
              </a:rPr>
              <a:t>as</a:t>
            </a:r>
            <a:r>
              <a:rPr sz="1600" spc="-38" dirty="0">
                <a:latin typeface="Times New Roman"/>
                <a:cs typeface="Times New Roman"/>
              </a:rPr>
              <a:t> </a:t>
            </a:r>
            <a:r>
              <a:rPr sz="1600" spc="-13" dirty="0">
                <a:latin typeface="Times New Roman"/>
                <a:cs typeface="Times New Roman"/>
              </a:rPr>
              <a:t>Financial</a:t>
            </a:r>
            <a:r>
              <a:rPr sz="1600" spc="-38" dirty="0">
                <a:latin typeface="Times New Roman"/>
                <a:cs typeface="Times New Roman"/>
              </a:rPr>
              <a:t> </a:t>
            </a:r>
            <a:r>
              <a:rPr sz="1600" dirty="0">
                <a:latin typeface="Times New Roman"/>
                <a:cs typeface="Times New Roman"/>
              </a:rPr>
              <a:t>Products</a:t>
            </a:r>
            <a:r>
              <a:rPr sz="1600" spc="-38" dirty="0">
                <a:latin typeface="Times New Roman"/>
                <a:cs typeface="Times New Roman"/>
              </a:rPr>
              <a:t> </a:t>
            </a:r>
            <a:r>
              <a:rPr sz="1600" dirty="0">
                <a:latin typeface="Times New Roman"/>
                <a:cs typeface="Times New Roman"/>
              </a:rPr>
              <a:t>and</a:t>
            </a:r>
            <a:r>
              <a:rPr sz="1600" spc="-38" dirty="0">
                <a:latin typeface="Times New Roman"/>
                <a:cs typeface="Times New Roman"/>
              </a:rPr>
              <a:t> </a:t>
            </a:r>
            <a:r>
              <a:rPr sz="1600" dirty="0">
                <a:latin typeface="Times New Roman"/>
                <a:cs typeface="Times New Roman"/>
              </a:rPr>
              <a:t>related</a:t>
            </a:r>
            <a:r>
              <a:rPr sz="1600" spc="-38" dirty="0">
                <a:latin typeface="Times New Roman"/>
                <a:cs typeface="Times New Roman"/>
              </a:rPr>
              <a:t> </a:t>
            </a:r>
            <a:r>
              <a:rPr sz="1600" spc="-32" dirty="0">
                <a:latin typeface="Times New Roman"/>
                <a:cs typeface="Times New Roman"/>
              </a:rPr>
              <a:t>services</a:t>
            </a:r>
            <a:r>
              <a:rPr sz="1600" spc="-38" dirty="0">
                <a:latin typeface="Times New Roman"/>
                <a:cs typeface="Times New Roman"/>
              </a:rPr>
              <a:t> </a:t>
            </a:r>
            <a:r>
              <a:rPr sz="1600" dirty="0">
                <a:latin typeface="Times New Roman"/>
                <a:cs typeface="Times New Roman"/>
              </a:rPr>
              <a:t>as</a:t>
            </a:r>
            <a:r>
              <a:rPr sz="1600" spc="-38" dirty="0">
                <a:latin typeface="Times New Roman"/>
                <a:cs typeface="Times New Roman"/>
              </a:rPr>
              <a:t> </a:t>
            </a:r>
            <a:r>
              <a:rPr sz="1600" spc="-13" dirty="0">
                <a:latin typeface="Times New Roman"/>
                <a:cs typeface="Times New Roman"/>
              </a:rPr>
              <a:t>Financial</a:t>
            </a:r>
            <a:r>
              <a:rPr sz="1600" spc="-38" dirty="0">
                <a:latin typeface="Times New Roman"/>
                <a:cs typeface="Times New Roman"/>
              </a:rPr>
              <a:t> </a:t>
            </a:r>
            <a:r>
              <a:rPr sz="1600" spc="-45" dirty="0">
                <a:latin typeface="Times New Roman"/>
                <a:cs typeface="Times New Roman"/>
              </a:rPr>
              <a:t>Services</a:t>
            </a:r>
            <a:r>
              <a:rPr sz="1600" spc="-38" dirty="0">
                <a:latin typeface="Times New Roman"/>
                <a:cs typeface="Times New Roman"/>
              </a:rPr>
              <a:t> </a:t>
            </a:r>
            <a:r>
              <a:rPr sz="1600" dirty="0">
                <a:latin typeface="Times New Roman"/>
                <a:cs typeface="Times New Roman"/>
              </a:rPr>
              <a:t>under</a:t>
            </a:r>
            <a:r>
              <a:rPr sz="1600" spc="-38" dirty="0">
                <a:latin typeface="Times New Roman"/>
                <a:cs typeface="Times New Roman"/>
              </a:rPr>
              <a:t> </a:t>
            </a:r>
            <a:r>
              <a:rPr sz="1600" dirty="0">
                <a:latin typeface="Times New Roman"/>
                <a:cs typeface="Times New Roman"/>
              </a:rPr>
              <a:t>the</a:t>
            </a:r>
            <a:r>
              <a:rPr sz="1600" spc="-38" dirty="0">
                <a:latin typeface="Times New Roman"/>
                <a:cs typeface="Times New Roman"/>
              </a:rPr>
              <a:t> </a:t>
            </a:r>
            <a:r>
              <a:rPr sz="1600" spc="-123" dirty="0">
                <a:latin typeface="Times New Roman"/>
                <a:cs typeface="Times New Roman"/>
              </a:rPr>
              <a:t>IFSCA</a:t>
            </a:r>
            <a:r>
              <a:rPr sz="1600" spc="-38" dirty="0">
                <a:latin typeface="Times New Roman"/>
                <a:cs typeface="Times New Roman"/>
              </a:rPr>
              <a:t> </a:t>
            </a:r>
            <a:r>
              <a:rPr sz="1600" spc="-64" dirty="0">
                <a:latin typeface="Times New Roman"/>
                <a:cs typeface="Times New Roman"/>
              </a:rPr>
              <a:t>Act,</a:t>
            </a:r>
            <a:r>
              <a:rPr sz="1600" spc="-38" dirty="0">
                <a:latin typeface="Times New Roman"/>
                <a:cs typeface="Times New Roman"/>
              </a:rPr>
              <a:t> </a:t>
            </a:r>
            <a:r>
              <a:rPr sz="1600" spc="-13" dirty="0">
                <a:latin typeface="Times New Roman"/>
                <a:cs typeface="Times New Roman"/>
              </a:rPr>
              <a:t>2019.</a:t>
            </a:r>
            <a:endParaRPr sz="1600" dirty="0">
              <a:latin typeface="Times New Roman"/>
              <a:cs typeface="Times New Roman"/>
            </a:endParaRPr>
          </a:p>
          <a:p>
            <a:pPr marL="285750" indent="-285750">
              <a:spcBef>
                <a:spcPts val="142"/>
              </a:spcBef>
              <a:buFont typeface="Arial" panose="020B0604020202020204" pitchFamily="34" charset="0"/>
              <a:buChar char="•"/>
            </a:pPr>
            <a:endParaRPr sz="1600" dirty="0">
              <a:latin typeface="Times New Roman"/>
              <a:cs typeface="Times New Roman"/>
            </a:endParaRPr>
          </a:p>
          <a:p>
            <a:pPr marL="302071" marR="6528" indent="-285750" algn="just">
              <a:lnSpc>
                <a:spcPct val="125000"/>
              </a:lnSpc>
              <a:buFont typeface="Arial" panose="020B0604020202020204" pitchFamily="34" charset="0"/>
              <a:buChar char="•"/>
            </a:pPr>
            <a:r>
              <a:rPr sz="1600" spc="-13" dirty="0">
                <a:latin typeface="Times New Roman"/>
                <a:cs typeface="Times New Roman"/>
              </a:rPr>
              <a:t>Subsequently,</a:t>
            </a:r>
            <a:r>
              <a:rPr sz="1600" spc="-71" dirty="0">
                <a:latin typeface="Times New Roman"/>
                <a:cs typeface="Times New Roman"/>
              </a:rPr>
              <a:t> </a:t>
            </a:r>
            <a:r>
              <a:rPr sz="1600" dirty="0">
                <a:latin typeface="Times New Roman"/>
                <a:cs typeface="Times New Roman"/>
              </a:rPr>
              <a:t>the</a:t>
            </a:r>
            <a:r>
              <a:rPr sz="1600" spc="-77" dirty="0">
                <a:latin typeface="Times New Roman"/>
                <a:cs typeface="Times New Roman"/>
              </a:rPr>
              <a:t> </a:t>
            </a:r>
            <a:r>
              <a:rPr sz="1600" spc="-135" dirty="0">
                <a:latin typeface="Times New Roman"/>
                <a:cs typeface="Times New Roman"/>
              </a:rPr>
              <a:t>IFSCA</a:t>
            </a:r>
            <a:r>
              <a:rPr sz="1600" spc="52" dirty="0">
                <a:latin typeface="Times New Roman"/>
                <a:cs typeface="Times New Roman"/>
              </a:rPr>
              <a:t> </a:t>
            </a:r>
            <a:r>
              <a:rPr sz="1600" dirty="0">
                <a:latin typeface="Times New Roman"/>
                <a:cs typeface="Times New Roman"/>
              </a:rPr>
              <a:t>on</a:t>
            </a:r>
            <a:r>
              <a:rPr sz="1600" spc="-64" dirty="0">
                <a:latin typeface="Times New Roman"/>
                <a:cs typeface="Times New Roman"/>
              </a:rPr>
              <a:t> </a:t>
            </a:r>
            <a:r>
              <a:rPr sz="1600" spc="-417" dirty="0">
                <a:latin typeface="Times New Roman"/>
                <a:cs typeface="Times New Roman"/>
              </a:rPr>
              <a:t>11</a:t>
            </a:r>
            <a:r>
              <a:rPr sz="1600" spc="334" dirty="0">
                <a:latin typeface="Times New Roman"/>
                <a:cs typeface="Times New Roman"/>
              </a:rPr>
              <a:t> </a:t>
            </a:r>
            <a:r>
              <a:rPr sz="1600" spc="-25" dirty="0">
                <a:latin typeface="Times New Roman"/>
                <a:cs typeface="Times New Roman"/>
              </a:rPr>
              <a:t>December</a:t>
            </a:r>
            <a:r>
              <a:rPr sz="1600" spc="38" dirty="0">
                <a:latin typeface="Times New Roman"/>
                <a:cs typeface="Times New Roman"/>
              </a:rPr>
              <a:t> </a:t>
            </a:r>
            <a:r>
              <a:rPr sz="1600" dirty="0">
                <a:latin typeface="Times New Roman"/>
                <a:cs typeface="Times New Roman"/>
              </a:rPr>
              <a:t>2020</a:t>
            </a:r>
            <a:r>
              <a:rPr sz="1600" spc="38" dirty="0">
                <a:latin typeface="Times New Roman"/>
                <a:cs typeface="Times New Roman"/>
              </a:rPr>
              <a:t> </a:t>
            </a:r>
            <a:r>
              <a:rPr sz="1600" dirty="0">
                <a:latin typeface="Times New Roman"/>
                <a:cs typeface="Times New Roman"/>
              </a:rPr>
              <a:t>notified</a:t>
            </a:r>
            <a:r>
              <a:rPr sz="1600" spc="38" dirty="0">
                <a:latin typeface="Times New Roman"/>
                <a:cs typeface="Times New Roman"/>
              </a:rPr>
              <a:t> </a:t>
            </a:r>
            <a:r>
              <a:rPr sz="1600" spc="-135" dirty="0">
                <a:latin typeface="Times New Roman"/>
                <a:cs typeface="Times New Roman"/>
              </a:rPr>
              <a:t>IFSCA</a:t>
            </a:r>
            <a:r>
              <a:rPr sz="1600" spc="58" dirty="0">
                <a:latin typeface="Times New Roman"/>
                <a:cs typeface="Times New Roman"/>
              </a:rPr>
              <a:t> </a:t>
            </a:r>
            <a:r>
              <a:rPr sz="1600" spc="-25" dirty="0">
                <a:latin typeface="Times New Roman"/>
                <a:cs typeface="Times New Roman"/>
              </a:rPr>
              <a:t>(Bullion</a:t>
            </a:r>
            <a:r>
              <a:rPr sz="1600" spc="38" dirty="0">
                <a:latin typeface="Times New Roman"/>
                <a:cs typeface="Times New Roman"/>
              </a:rPr>
              <a:t> </a:t>
            </a:r>
            <a:r>
              <a:rPr sz="1600" spc="-25" dirty="0">
                <a:latin typeface="Times New Roman"/>
                <a:cs typeface="Times New Roman"/>
              </a:rPr>
              <a:t>Exchange)</a:t>
            </a:r>
            <a:r>
              <a:rPr sz="1600" spc="38" dirty="0">
                <a:latin typeface="Times New Roman"/>
                <a:cs typeface="Times New Roman"/>
              </a:rPr>
              <a:t> </a:t>
            </a:r>
            <a:r>
              <a:rPr sz="1600" spc="-13" dirty="0">
                <a:latin typeface="Times New Roman"/>
                <a:cs typeface="Times New Roman"/>
              </a:rPr>
              <a:t>Regulations,</a:t>
            </a:r>
            <a:r>
              <a:rPr sz="1600" spc="38" dirty="0">
                <a:latin typeface="Times New Roman"/>
                <a:cs typeface="Times New Roman"/>
              </a:rPr>
              <a:t> </a:t>
            </a:r>
            <a:r>
              <a:rPr sz="1600" dirty="0">
                <a:latin typeface="Times New Roman"/>
                <a:cs typeface="Times New Roman"/>
              </a:rPr>
              <a:t>2020</a:t>
            </a:r>
            <a:r>
              <a:rPr sz="1600" spc="38" dirty="0">
                <a:latin typeface="Times New Roman"/>
                <a:cs typeface="Times New Roman"/>
              </a:rPr>
              <a:t> </a:t>
            </a:r>
            <a:r>
              <a:rPr sz="1600" dirty="0">
                <a:latin typeface="Times New Roman"/>
                <a:cs typeface="Times New Roman"/>
              </a:rPr>
              <a:t>to</a:t>
            </a:r>
            <a:r>
              <a:rPr sz="1600" spc="38" dirty="0">
                <a:latin typeface="Times New Roman"/>
                <a:cs typeface="Times New Roman"/>
              </a:rPr>
              <a:t> </a:t>
            </a:r>
            <a:r>
              <a:rPr sz="1600" spc="-13" dirty="0">
                <a:latin typeface="Times New Roman"/>
                <a:cs typeface="Times New Roman"/>
              </a:rPr>
              <a:t>provide</a:t>
            </a:r>
            <a:r>
              <a:rPr sz="1600" spc="38" dirty="0">
                <a:latin typeface="Times New Roman"/>
                <a:cs typeface="Times New Roman"/>
              </a:rPr>
              <a:t> </a:t>
            </a:r>
            <a:r>
              <a:rPr sz="1600" spc="-64" dirty="0">
                <a:latin typeface="Times New Roman"/>
                <a:cs typeface="Times New Roman"/>
              </a:rPr>
              <a:t>a</a:t>
            </a:r>
            <a:r>
              <a:rPr sz="1600" spc="-13" dirty="0">
                <a:latin typeface="Times New Roman"/>
                <a:cs typeface="Times New Roman"/>
              </a:rPr>
              <a:t> framework</a:t>
            </a:r>
            <a:r>
              <a:rPr sz="1600" spc="-32" dirty="0">
                <a:latin typeface="Times New Roman"/>
                <a:cs typeface="Times New Roman"/>
              </a:rPr>
              <a:t> </a:t>
            </a:r>
            <a:r>
              <a:rPr sz="1600" spc="-25" dirty="0">
                <a:latin typeface="Times New Roman"/>
                <a:cs typeface="Times New Roman"/>
              </a:rPr>
              <a:t>for</a:t>
            </a:r>
            <a:r>
              <a:rPr sz="1600" spc="-32" dirty="0">
                <a:latin typeface="Times New Roman"/>
                <a:cs typeface="Times New Roman"/>
              </a:rPr>
              <a:t> </a:t>
            </a:r>
            <a:r>
              <a:rPr sz="1600" spc="-13" dirty="0">
                <a:latin typeface="Times New Roman"/>
                <a:cs typeface="Times New Roman"/>
              </a:rPr>
              <a:t>recognition</a:t>
            </a:r>
            <a:r>
              <a:rPr sz="1600" spc="-25" dirty="0">
                <a:latin typeface="Times New Roman"/>
                <a:cs typeface="Times New Roman"/>
              </a:rPr>
              <a:t> </a:t>
            </a:r>
            <a:r>
              <a:rPr sz="1600" spc="-45" dirty="0">
                <a:latin typeface="Times New Roman"/>
                <a:cs typeface="Times New Roman"/>
              </a:rPr>
              <a:t>of</a:t>
            </a:r>
            <a:r>
              <a:rPr sz="1600" spc="-32" dirty="0">
                <a:latin typeface="Times New Roman"/>
                <a:cs typeface="Times New Roman"/>
              </a:rPr>
              <a:t> </a:t>
            </a:r>
            <a:r>
              <a:rPr sz="1600" dirty="0">
                <a:latin typeface="Times New Roman"/>
                <a:cs typeface="Times New Roman"/>
              </a:rPr>
              <a:t>bullion</a:t>
            </a:r>
            <a:r>
              <a:rPr sz="1600" spc="-25" dirty="0">
                <a:latin typeface="Times New Roman"/>
                <a:cs typeface="Times New Roman"/>
              </a:rPr>
              <a:t> exchanges,</a:t>
            </a:r>
            <a:r>
              <a:rPr sz="1600" spc="-32" dirty="0">
                <a:latin typeface="Times New Roman"/>
                <a:cs typeface="Times New Roman"/>
              </a:rPr>
              <a:t> </a:t>
            </a:r>
            <a:r>
              <a:rPr sz="1600" dirty="0">
                <a:latin typeface="Times New Roman"/>
                <a:cs typeface="Times New Roman"/>
              </a:rPr>
              <a:t>its</a:t>
            </a:r>
            <a:r>
              <a:rPr sz="1600" spc="-25" dirty="0">
                <a:latin typeface="Times New Roman"/>
                <a:cs typeface="Times New Roman"/>
              </a:rPr>
              <a:t> </a:t>
            </a:r>
            <a:r>
              <a:rPr sz="1600" spc="-13" dirty="0">
                <a:latin typeface="Times New Roman"/>
                <a:cs typeface="Times New Roman"/>
              </a:rPr>
              <a:t>clearing</a:t>
            </a:r>
            <a:r>
              <a:rPr sz="1600" spc="-32" dirty="0">
                <a:latin typeface="Times New Roman"/>
                <a:cs typeface="Times New Roman"/>
              </a:rPr>
              <a:t> </a:t>
            </a:r>
            <a:r>
              <a:rPr sz="1600" dirty="0">
                <a:latin typeface="Times New Roman"/>
                <a:cs typeface="Times New Roman"/>
              </a:rPr>
              <a:t>corporations,</a:t>
            </a:r>
            <a:r>
              <a:rPr sz="1600" spc="-32" dirty="0">
                <a:latin typeface="Times New Roman"/>
                <a:cs typeface="Times New Roman"/>
              </a:rPr>
              <a:t> </a:t>
            </a:r>
            <a:r>
              <a:rPr sz="1600" dirty="0">
                <a:latin typeface="Times New Roman"/>
                <a:cs typeface="Times New Roman"/>
              </a:rPr>
              <a:t>depositories</a:t>
            </a:r>
            <a:r>
              <a:rPr sz="1600" spc="-25" dirty="0">
                <a:latin typeface="Times New Roman"/>
                <a:cs typeface="Times New Roman"/>
              </a:rPr>
              <a:t> </a:t>
            </a:r>
            <a:r>
              <a:rPr sz="1600" dirty="0">
                <a:latin typeface="Times New Roman"/>
                <a:cs typeface="Times New Roman"/>
              </a:rPr>
              <a:t>and</a:t>
            </a:r>
            <a:r>
              <a:rPr sz="1600" spc="-32" dirty="0">
                <a:latin typeface="Times New Roman"/>
                <a:cs typeface="Times New Roman"/>
              </a:rPr>
              <a:t> </a:t>
            </a:r>
            <a:r>
              <a:rPr sz="1600" spc="-13" dirty="0">
                <a:latin typeface="Times New Roman"/>
                <a:cs typeface="Times New Roman"/>
              </a:rPr>
              <a:t>vaults.</a:t>
            </a:r>
            <a:endParaRPr sz="1600" dirty="0">
              <a:latin typeface="Times New Roman"/>
              <a:cs typeface="Times New Roman"/>
            </a:endParaRPr>
          </a:p>
          <a:p>
            <a:pPr marL="285750" indent="-285750">
              <a:spcBef>
                <a:spcPts val="327"/>
              </a:spcBef>
              <a:buFont typeface="Arial" panose="020B0604020202020204" pitchFamily="34" charset="0"/>
              <a:buChar char="•"/>
            </a:pPr>
            <a:endParaRPr sz="1600" dirty="0">
              <a:latin typeface="Times New Roman"/>
              <a:cs typeface="Times New Roman"/>
            </a:endParaRPr>
          </a:p>
          <a:p>
            <a:pPr marL="302071" marR="6528" indent="-285750" algn="just">
              <a:lnSpc>
                <a:spcPct val="125000"/>
              </a:lnSpc>
              <a:buFont typeface="Arial" panose="020B0604020202020204" pitchFamily="34" charset="0"/>
              <a:buChar char="•"/>
            </a:pPr>
            <a:r>
              <a:rPr sz="1600" dirty="0">
                <a:latin typeface="Times New Roman"/>
                <a:cs typeface="Times New Roman"/>
              </a:rPr>
              <a:t>The</a:t>
            </a:r>
            <a:r>
              <a:rPr sz="1600" spc="25" dirty="0">
                <a:latin typeface="Times New Roman"/>
                <a:cs typeface="Times New Roman"/>
              </a:rPr>
              <a:t> </a:t>
            </a:r>
            <a:r>
              <a:rPr sz="1600" spc="-13" dirty="0">
                <a:latin typeface="Times New Roman"/>
                <a:cs typeface="Times New Roman"/>
              </a:rPr>
              <a:t>Bullion</a:t>
            </a:r>
            <a:r>
              <a:rPr sz="1600" spc="32" dirty="0">
                <a:latin typeface="Times New Roman"/>
                <a:cs typeface="Times New Roman"/>
              </a:rPr>
              <a:t> </a:t>
            </a:r>
            <a:r>
              <a:rPr sz="1600" spc="-13" dirty="0">
                <a:latin typeface="Times New Roman"/>
                <a:cs typeface="Times New Roman"/>
              </a:rPr>
              <a:t>Exchange</a:t>
            </a:r>
            <a:r>
              <a:rPr sz="1600" spc="32" dirty="0">
                <a:latin typeface="Times New Roman"/>
                <a:cs typeface="Times New Roman"/>
              </a:rPr>
              <a:t> </a:t>
            </a:r>
            <a:r>
              <a:rPr sz="1600" dirty="0">
                <a:latin typeface="Times New Roman"/>
                <a:cs typeface="Times New Roman"/>
              </a:rPr>
              <a:t>regulations</a:t>
            </a:r>
            <a:r>
              <a:rPr sz="1600" spc="32" dirty="0">
                <a:latin typeface="Times New Roman"/>
                <a:cs typeface="Times New Roman"/>
              </a:rPr>
              <a:t> </a:t>
            </a:r>
            <a:r>
              <a:rPr sz="1600" spc="-13" dirty="0">
                <a:latin typeface="Times New Roman"/>
                <a:cs typeface="Times New Roman"/>
              </a:rPr>
              <a:t>envisage</a:t>
            </a:r>
            <a:r>
              <a:rPr sz="1600" spc="32" dirty="0">
                <a:latin typeface="Times New Roman"/>
                <a:cs typeface="Times New Roman"/>
              </a:rPr>
              <a:t> </a:t>
            </a:r>
            <a:r>
              <a:rPr sz="1600" dirty="0">
                <a:latin typeface="Times New Roman"/>
                <a:cs typeface="Times New Roman"/>
              </a:rPr>
              <a:t>to</a:t>
            </a:r>
            <a:r>
              <a:rPr sz="1600" spc="32" dirty="0">
                <a:latin typeface="Times New Roman"/>
                <a:cs typeface="Times New Roman"/>
              </a:rPr>
              <a:t> </a:t>
            </a:r>
            <a:r>
              <a:rPr sz="1600" dirty="0">
                <a:latin typeface="Times New Roman"/>
                <a:cs typeface="Times New Roman"/>
              </a:rPr>
              <a:t>provide</a:t>
            </a:r>
            <a:r>
              <a:rPr sz="1600" spc="32" dirty="0">
                <a:latin typeface="Times New Roman"/>
                <a:cs typeface="Times New Roman"/>
              </a:rPr>
              <a:t> </a:t>
            </a:r>
            <a:r>
              <a:rPr sz="1600" dirty="0">
                <a:latin typeface="Times New Roman"/>
                <a:cs typeface="Times New Roman"/>
              </a:rPr>
              <a:t>an</a:t>
            </a:r>
            <a:r>
              <a:rPr sz="1600" spc="32" dirty="0">
                <a:latin typeface="Times New Roman"/>
                <a:cs typeface="Times New Roman"/>
              </a:rPr>
              <a:t> </a:t>
            </a:r>
            <a:r>
              <a:rPr sz="1600" dirty="0">
                <a:latin typeface="Times New Roman"/>
                <a:cs typeface="Times New Roman"/>
              </a:rPr>
              <a:t>integrated</a:t>
            </a:r>
            <a:r>
              <a:rPr sz="1600" spc="32" dirty="0">
                <a:latin typeface="Times New Roman"/>
                <a:cs typeface="Times New Roman"/>
              </a:rPr>
              <a:t> </a:t>
            </a:r>
            <a:r>
              <a:rPr sz="1600" dirty="0">
                <a:latin typeface="Times New Roman"/>
                <a:cs typeface="Times New Roman"/>
              </a:rPr>
              <a:t>platform</a:t>
            </a:r>
            <a:r>
              <a:rPr sz="1600" spc="32" dirty="0">
                <a:latin typeface="Times New Roman"/>
                <a:cs typeface="Times New Roman"/>
              </a:rPr>
              <a:t> </a:t>
            </a:r>
            <a:r>
              <a:rPr sz="1600" dirty="0">
                <a:latin typeface="Times New Roman"/>
                <a:cs typeface="Times New Roman"/>
              </a:rPr>
              <a:t>for</a:t>
            </a:r>
            <a:r>
              <a:rPr sz="1600" spc="32" dirty="0">
                <a:latin typeface="Times New Roman"/>
                <a:cs typeface="Times New Roman"/>
              </a:rPr>
              <a:t> </a:t>
            </a:r>
            <a:r>
              <a:rPr sz="1600" dirty="0">
                <a:latin typeface="Times New Roman"/>
                <a:cs typeface="Times New Roman"/>
              </a:rPr>
              <a:t>all</a:t>
            </a:r>
            <a:r>
              <a:rPr sz="1600" spc="32" dirty="0">
                <a:latin typeface="Times New Roman"/>
                <a:cs typeface="Times New Roman"/>
              </a:rPr>
              <a:t> </a:t>
            </a:r>
            <a:r>
              <a:rPr sz="1600" dirty="0">
                <a:latin typeface="Times New Roman"/>
                <a:cs typeface="Times New Roman"/>
              </a:rPr>
              <a:t>the</a:t>
            </a:r>
            <a:r>
              <a:rPr sz="1600" spc="32" dirty="0">
                <a:latin typeface="Times New Roman"/>
                <a:cs typeface="Times New Roman"/>
              </a:rPr>
              <a:t> </a:t>
            </a:r>
            <a:r>
              <a:rPr sz="1600" dirty="0">
                <a:latin typeface="Times New Roman"/>
                <a:cs typeface="Times New Roman"/>
              </a:rPr>
              <a:t>market</a:t>
            </a:r>
            <a:r>
              <a:rPr sz="1600" spc="32" dirty="0">
                <a:latin typeface="Times New Roman"/>
                <a:cs typeface="Times New Roman"/>
              </a:rPr>
              <a:t> </a:t>
            </a:r>
            <a:r>
              <a:rPr sz="1600" spc="-13" dirty="0">
                <a:latin typeface="Times New Roman"/>
                <a:cs typeface="Times New Roman"/>
              </a:rPr>
              <a:t>intermediaries </a:t>
            </a:r>
            <a:r>
              <a:rPr sz="1600" dirty="0">
                <a:latin typeface="Times New Roman"/>
                <a:cs typeface="Times New Roman"/>
              </a:rPr>
              <a:t>including</a:t>
            </a:r>
            <a:r>
              <a:rPr sz="1600" spc="192" dirty="0">
                <a:latin typeface="Times New Roman"/>
                <a:cs typeface="Times New Roman"/>
              </a:rPr>
              <a:t> </a:t>
            </a:r>
            <a:r>
              <a:rPr sz="1600" dirty="0">
                <a:latin typeface="Times New Roman"/>
                <a:cs typeface="Times New Roman"/>
              </a:rPr>
              <a:t>trading</a:t>
            </a:r>
            <a:r>
              <a:rPr sz="1600" spc="192" dirty="0">
                <a:latin typeface="Times New Roman"/>
                <a:cs typeface="Times New Roman"/>
              </a:rPr>
              <a:t> </a:t>
            </a:r>
            <a:r>
              <a:rPr sz="1600" dirty="0">
                <a:latin typeface="Times New Roman"/>
                <a:cs typeface="Times New Roman"/>
              </a:rPr>
              <a:t>members,</a:t>
            </a:r>
            <a:r>
              <a:rPr sz="1600" spc="192" dirty="0">
                <a:latin typeface="Times New Roman"/>
                <a:cs typeface="Times New Roman"/>
              </a:rPr>
              <a:t> </a:t>
            </a:r>
            <a:r>
              <a:rPr sz="1600" dirty="0">
                <a:latin typeface="Times New Roman"/>
                <a:cs typeface="Times New Roman"/>
              </a:rPr>
              <a:t>clearing</a:t>
            </a:r>
            <a:r>
              <a:rPr sz="1600" spc="192" dirty="0">
                <a:latin typeface="Times New Roman"/>
                <a:cs typeface="Times New Roman"/>
              </a:rPr>
              <a:t> </a:t>
            </a:r>
            <a:r>
              <a:rPr sz="1600" dirty="0">
                <a:latin typeface="Times New Roman"/>
                <a:cs typeface="Times New Roman"/>
              </a:rPr>
              <a:t>members,</a:t>
            </a:r>
            <a:r>
              <a:rPr sz="1600" spc="192" dirty="0">
                <a:latin typeface="Times New Roman"/>
                <a:cs typeface="Times New Roman"/>
              </a:rPr>
              <a:t> </a:t>
            </a:r>
            <a:r>
              <a:rPr sz="1600" dirty="0">
                <a:latin typeface="Times New Roman"/>
                <a:cs typeface="Times New Roman"/>
              </a:rPr>
              <a:t>bullion</a:t>
            </a:r>
            <a:r>
              <a:rPr sz="1600" spc="192" dirty="0">
                <a:latin typeface="Times New Roman"/>
                <a:cs typeface="Times New Roman"/>
              </a:rPr>
              <a:t> </a:t>
            </a:r>
            <a:r>
              <a:rPr sz="1600" dirty="0">
                <a:latin typeface="Times New Roman"/>
                <a:cs typeface="Times New Roman"/>
              </a:rPr>
              <a:t>depositories,</a:t>
            </a:r>
            <a:r>
              <a:rPr sz="1600" spc="192" dirty="0">
                <a:latin typeface="Times New Roman"/>
                <a:cs typeface="Times New Roman"/>
              </a:rPr>
              <a:t> </a:t>
            </a:r>
            <a:r>
              <a:rPr sz="1600" dirty="0">
                <a:latin typeface="Times New Roman"/>
                <a:cs typeface="Times New Roman"/>
              </a:rPr>
              <a:t>vault</a:t>
            </a:r>
            <a:r>
              <a:rPr sz="1600" spc="192" dirty="0">
                <a:latin typeface="Times New Roman"/>
                <a:cs typeface="Times New Roman"/>
              </a:rPr>
              <a:t> </a:t>
            </a:r>
            <a:r>
              <a:rPr sz="1600" dirty="0">
                <a:latin typeface="Times New Roman"/>
                <a:cs typeface="Times New Roman"/>
              </a:rPr>
              <a:t>managers,</a:t>
            </a:r>
            <a:r>
              <a:rPr sz="1600" spc="192" dirty="0">
                <a:latin typeface="Times New Roman"/>
                <a:cs typeface="Times New Roman"/>
              </a:rPr>
              <a:t> </a:t>
            </a:r>
            <a:r>
              <a:rPr sz="1600" dirty="0">
                <a:latin typeface="Times New Roman"/>
                <a:cs typeface="Times New Roman"/>
              </a:rPr>
              <a:t>etc.</a:t>
            </a:r>
            <a:r>
              <a:rPr sz="1600" spc="199" dirty="0">
                <a:latin typeface="Times New Roman"/>
                <a:cs typeface="Times New Roman"/>
              </a:rPr>
              <a:t> </a:t>
            </a:r>
            <a:r>
              <a:rPr sz="1600" dirty="0">
                <a:latin typeface="Times New Roman"/>
                <a:cs typeface="Times New Roman"/>
              </a:rPr>
              <a:t>so</a:t>
            </a:r>
            <a:r>
              <a:rPr sz="1600" spc="192" dirty="0">
                <a:latin typeface="Times New Roman"/>
                <a:cs typeface="Times New Roman"/>
              </a:rPr>
              <a:t> </a:t>
            </a:r>
            <a:r>
              <a:rPr sz="1600" dirty="0">
                <a:latin typeface="Times New Roman"/>
                <a:cs typeface="Times New Roman"/>
              </a:rPr>
              <a:t>as</a:t>
            </a:r>
            <a:r>
              <a:rPr sz="1600" spc="192" dirty="0">
                <a:latin typeface="Times New Roman"/>
                <a:cs typeface="Times New Roman"/>
              </a:rPr>
              <a:t> </a:t>
            </a:r>
            <a:r>
              <a:rPr sz="1600" dirty="0">
                <a:latin typeface="Times New Roman"/>
                <a:cs typeface="Times New Roman"/>
              </a:rPr>
              <a:t>to</a:t>
            </a:r>
            <a:r>
              <a:rPr sz="1600" spc="192" dirty="0">
                <a:latin typeface="Times New Roman"/>
                <a:cs typeface="Times New Roman"/>
              </a:rPr>
              <a:t> </a:t>
            </a:r>
            <a:r>
              <a:rPr sz="1600" spc="-13" dirty="0">
                <a:latin typeface="Times New Roman"/>
                <a:cs typeface="Times New Roman"/>
              </a:rPr>
              <a:t>facilitate </a:t>
            </a:r>
            <a:r>
              <a:rPr sz="1600" dirty="0">
                <a:latin typeface="Times New Roman"/>
                <a:cs typeface="Times New Roman"/>
              </a:rPr>
              <a:t>transparency</a:t>
            </a:r>
            <a:r>
              <a:rPr sz="1600" spc="-13" dirty="0">
                <a:latin typeface="Times New Roman"/>
                <a:cs typeface="Times New Roman"/>
              </a:rPr>
              <a:t> </a:t>
            </a:r>
            <a:r>
              <a:rPr sz="1600" dirty="0">
                <a:latin typeface="Times New Roman"/>
                <a:cs typeface="Times New Roman"/>
              </a:rPr>
              <a:t>and</a:t>
            </a:r>
            <a:r>
              <a:rPr sz="1600" spc="-6" dirty="0">
                <a:latin typeface="Times New Roman"/>
                <a:cs typeface="Times New Roman"/>
              </a:rPr>
              <a:t> </a:t>
            </a:r>
            <a:r>
              <a:rPr sz="1600" spc="-13" dirty="0">
                <a:latin typeface="Times New Roman"/>
                <a:cs typeface="Times New Roman"/>
              </a:rPr>
              <a:t>traceability </a:t>
            </a:r>
            <a:r>
              <a:rPr sz="1600" dirty="0">
                <a:latin typeface="Times New Roman"/>
                <a:cs typeface="Times New Roman"/>
              </a:rPr>
              <a:t>in</a:t>
            </a:r>
            <a:r>
              <a:rPr sz="1600" spc="-6" dirty="0">
                <a:latin typeface="Times New Roman"/>
                <a:cs typeface="Times New Roman"/>
              </a:rPr>
              <a:t> </a:t>
            </a:r>
            <a:r>
              <a:rPr sz="1600" dirty="0">
                <a:latin typeface="Times New Roman"/>
                <a:cs typeface="Times New Roman"/>
              </a:rPr>
              <a:t>the</a:t>
            </a:r>
            <a:r>
              <a:rPr sz="1600" spc="-6" dirty="0">
                <a:latin typeface="Times New Roman"/>
                <a:cs typeface="Times New Roman"/>
              </a:rPr>
              <a:t> </a:t>
            </a:r>
            <a:r>
              <a:rPr sz="1600" dirty="0">
                <a:latin typeface="Times New Roman"/>
                <a:cs typeface="Times New Roman"/>
              </a:rPr>
              <a:t>bullion</a:t>
            </a:r>
            <a:r>
              <a:rPr sz="1600" spc="-13" dirty="0">
                <a:latin typeface="Times New Roman"/>
                <a:cs typeface="Times New Roman"/>
              </a:rPr>
              <a:t> </a:t>
            </a:r>
            <a:r>
              <a:rPr sz="1600" dirty="0">
                <a:latin typeface="Times New Roman"/>
                <a:cs typeface="Times New Roman"/>
              </a:rPr>
              <a:t>market</a:t>
            </a:r>
            <a:r>
              <a:rPr sz="1600" spc="-6" dirty="0">
                <a:latin typeface="Times New Roman"/>
                <a:cs typeface="Times New Roman"/>
              </a:rPr>
              <a:t> </a:t>
            </a:r>
            <a:r>
              <a:rPr sz="1600" dirty="0">
                <a:latin typeface="Times New Roman"/>
                <a:cs typeface="Times New Roman"/>
              </a:rPr>
              <a:t>and</a:t>
            </a:r>
            <a:r>
              <a:rPr sz="1600" spc="-13" dirty="0">
                <a:latin typeface="Times New Roman"/>
                <a:cs typeface="Times New Roman"/>
              </a:rPr>
              <a:t> </a:t>
            </a:r>
            <a:r>
              <a:rPr sz="1600" dirty="0">
                <a:latin typeface="Times New Roman"/>
                <a:cs typeface="Times New Roman"/>
              </a:rPr>
              <a:t>standardization</a:t>
            </a:r>
            <a:r>
              <a:rPr sz="1600" spc="-6" dirty="0">
                <a:latin typeface="Times New Roman"/>
                <a:cs typeface="Times New Roman"/>
              </a:rPr>
              <a:t> </a:t>
            </a:r>
            <a:r>
              <a:rPr sz="1600" spc="-45" dirty="0">
                <a:latin typeface="Times New Roman"/>
                <a:cs typeface="Times New Roman"/>
              </a:rPr>
              <a:t>of</a:t>
            </a:r>
            <a:r>
              <a:rPr sz="1600" spc="-6" dirty="0">
                <a:latin typeface="Times New Roman"/>
                <a:cs typeface="Times New Roman"/>
              </a:rPr>
              <a:t> </a:t>
            </a:r>
            <a:r>
              <a:rPr sz="1600" dirty="0">
                <a:latin typeface="Times New Roman"/>
                <a:cs typeface="Times New Roman"/>
              </a:rPr>
              <a:t>bullion</a:t>
            </a:r>
            <a:r>
              <a:rPr sz="1600" spc="-13" dirty="0">
                <a:latin typeface="Times New Roman"/>
                <a:cs typeface="Times New Roman"/>
              </a:rPr>
              <a:t> contracts.</a:t>
            </a:r>
            <a:endParaRPr sz="1600" dirty="0">
              <a:latin typeface="Times New Roman"/>
              <a:cs typeface="Times New Roman"/>
            </a:endParaRPr>
          </a:p>
          <a:p>
            <a:pPr marL="285750" indent="-285750">
              <a:spcBef>
                <a:spcPts val="495"/>
              </a:spcBef>
              <a:buFont typeface="Arial" panose="020B0604020202020204" pitchFamily="34" charset="0"/>
              <a:buChar char="•"/>
            </a:pPr>
            <a:endParaRPr sz="1600" dirty="0">
              <a:latin typeface="Times New Roman"/>
              <a:cs typeface="Times New Roman"/>
            </a:endParaRPr>
          </a:p>
          <a:p>
            <a:pPr marL="302071" marR="176273" indent="-285750">
              <a:lnSpc>
                <a:spcPct val="125000"/>
              </a:lnSpc>
              <a:buFont typeface="Arial" panose="020B0604020202020204" pitchFamily="34" charset="0"/>
              <a:buChar char="•"/>
            </a:pPr>
            <a:r>
              <a:rPr sz="1600" dirty="0">
                <a:latin typeface="Times New Roman"/>
                <a:cs typeface="Times New Roman"/>
              </a:rPr>
              <a:t>Operating</a:t>
            </a:r>
            <a:r>
              <a:rPr sz="1600" spc="-58" dirty="0">
                <a:latin typeface="Times New Roman"/>
                <a:cs typeface="Times New Roman"/>
              </a:rPr>
              <a:t> </a:t>
            </a:r>
            <a:r>
              <a:rPr sz="1600" spc="-13" dirty="0">
                <a:latin typeface="Times New Roman"/>
                <a:cs typeface="Times New Roman"/>
              </a:rPr>
              <a:t>Guidelines</a:t>
            </a:r>
            <a:r>
              <a:rPr sz="1600" spc="-52" dirty="0">
                <a:latin typeface="Times New Roman"/>
                <a:cs typeface="Times New Roman"/>
              </a:rPr>
              <a:t> </a:t>
            </a:r>
            <a:r>
              <a:rPr sz="1600" dirty="0">
                <a:latin typeface="Times New Roman"/>
                <a:cs typeface="Times New Roman"/>
              </a:rPr>
              <a:t>on</a:t>
            </a:r>
            <a:r>
              <a:rPr sz="1600" spc="-58" dirty="0">
                <a:latin typeface="Times New Roman"/>
                <a:cs typeface="Times New Roman"/>
              </a:rPr>
              <a:t> </a:t>
            </a:r>
            <a:r>
              <a:rPr sz="1600" dirty="0">
                <a:latin typeface="Times New Roman"/>
                <a:cs typeface="Times New Roman"/>
              </a:rPr>
              <a:t>bullion</a:t>
            </a:r>
            <a:r>
              <a:rPr sz="1600" spc="-52" dirty="0">
                <a:latin typeface="Times New Roman"/>
                <a:cs typeface="Times New Roman"/>
              </a:rPr>
              <a:t> </a:t>
            </a:r>
            <a:r>
              <a:rPr sz="1600" spc="-25" dirty="0">
                <a:latin typeface="Times New Roman"/>
                <a:cs typeface="Times New Roman"/>
              </a:rPr>
              <a:t>exchange,</a:t>
            </a:r>
            <a:r>
              <a:rPr sz="1600" spc="-52" dirty="0">
                <a:latin typeface="Times New Roman"/>
                <a:cs typeface="Times New Roman"/>
              </a:rPr>
              <a:t> </a:t>
            </a:r>
            <a:r>
              <a:rPr sz="1600" dirty="0">
                <a:latin typeface="Times New Roman"/>
                <a:cs typeface="Times New Roman"/>
              </a:rPr>
              <a:t>bullion</a:t>
            </a:r>
            <a:r>
              <a:rPr sz="1600" spc="-58" dirty="0">
                <a:latin typeface="Times New Roman"/>
                <a:cs typeface="Times New Roman"/>
              </a:rPr>
              <a:t> </a:t>
            </a:r>
            <a:r>
              <a:rPr sz="1600" spc="-13" dirty="0">
                <a:latin typeface="Times New Roman"/>
                <a:cs typeface="Times New Roman"/>
              </a:rPr>
              <a:t>clearing</a:t>
            </a:r>
            <a:r>
              <a:rPr sz="1600" spc="-52" dirty="0">
                <a:latin typeface="Times New Roman"/>
                <a:cs typeface="Times New Roman"/>
              </a:rPr>
              <a:t> </a:t>
            </a:r>
            <a:r>
              <a:rPr sz="1600" dirty="0">
                <a:latin typeface="Times New Roman"/>
                <a:cs typeface="Times New Roman"/>
              </a:rPr>
              <a:t>corporation,</a:t>
            </a:r>
            <a:r>
              <a:rPr sz="1600" spc="-52" dirty="0">
                <a:latin typeface="Times New Roman"/>
                <a:cs typeface="Times New Roman"/>
              </a:rPr>
              <a:t> </a:t>
            </a:r>
            <a:r>
              <a:rPr sz="1600" dirty="0">
                <a:latin typeface="Times New Roman"/>
                <a:cs typeface="Times New Roman"/>
              </a:rPr>
              <a:t>bullion</a:t>
            </a:r>
            <a:r>
              <a:rPr sz="1600" spc="-58" dirty="0">
                <a:latin typeface="Times New Roman"/>
                <a:cs typeface="Times New Roman"/>
              </a:rPr>
              <a:t> </a:t>
            </a:r>
            <a:r>
              <a:rPr sz="1600" dirty="0">
                <a:latin typeface="Times New Roman"/>
                <a:cs typeface="Times New Roman"/>
              </a:rPr>
              <a:t>depository</a:t>
            </a:r>
            <a:r>
              <a:rPr sz="1600" spc="-52" dirty="0">
                <a:latin typeface="Times New Roman"/>
                <a:cs typeface="Times New Roman"/>
              </a:rPr>
              <a:t> </a:t>
            </a:r>
            <a:r>
              <a:rPr sz="1600" dirty="0">
                <a:latin typeface="Times New Roman"/>
                <a:cs typeface="Times New Roman"/>
              </a:rPr>
              <a:t>and</a:t>
            </a:r>
            <a:r>
              <a:rPr sz="1600" spc="-52" dirty="0">
                <a:latin typeface="Times New Roman"/>
                <a:cs typeface="Times New Roman"/>
              </a:rPr>
              <a:t> </a:t>
            </a:r>
            <a:r>
              <a:rPr sz="1600" dirty="0">
                <a:latin typeface="Times New Roman"/>
                <a:cs typeface="Times New Roman"/>
              </a:rPr>
              <a:t>vault</a:t>
            </a:r>
            <a:r>
              <a:rPr sz="1600" spc="-58" dirty="0">
                <a:latin typeface="Times New Roman"/>
                <a:cs typeface="Times New Roman"/>
              </a:rPr>
              <a:t> </a:t>
            </a:r>
            <a:r>
              <a:rPr sz="1600" spc="-13" dirty="0">
                <a:latin typeface="Times New Roman"/>
                <a:cs typeface="Times New Roman"/>
              </a:rPr>
              <a:t>manager were</a:t>
            </a:r>
            <a:r>
              <a:rPr sz="1600" spc="-45" dirty="0">
                <a:latin typeface="Times New Roman"/>
                <a:cs typeface="Times New Roman"/>
              </a:rPr>
              <a:t> </a:t>
            </a:r>
            <a:r>
              <a:rPr sz="1600" dirty="0">
                <a:latin typeface="Times New Roman"/>
                <a:cs typeface="Times New Roman"/>
              </a:rPr>
              <a:t>issued</a:t>
            </a:r>
            <a:r>
              <a:rPr sz="1600" spc="-45" dirty="0">
                <a:latin typeface="Times New Roman"/>
                <a:cs typeface="Times New Roman"/>
              </a:rPr>
              <a:t> </a:t>
            </a:r>
            <a:r>
              <a:rPr sz="1600" spc="-32" dirty="0">
                <a:latin typeface="Times New Roman"/>
                <a:cs typeface="Times New Roman"/>
              </a:rPr>
              <a:t>by</a:t>
            </a:r>
            <a:r>
              <a:rPr sz="1600" spc="-45" dirty="0">
                <a:latin typeface="Times New Roman"/>
                <a:cs typeface="Times New Roman"/>
              </a:rPr>
              <a:t> </a:t>
            </a:r>
            <a:r>
              <a:rPr sz="1600" dirty="0">
                <a:latin typeface="Times New Roman"/>
                <a:cs typeface="Times New Roman"/>
              </a:rPr>
              <a:t>the</a:t>
            </a:r>
            <a:r>
              <a:rPr sz="1600" spc="-45" dirty="0">
                <a:latin typeface="Times New Roman"/>
                <a:cs typeface="Times New Roman"/>
              </a:rPr>
              <a:t> </a:t>
            </a:r>
            <a:r>
              <a:rPr sz="1600" spc="-13" dirty="0">
                <a:latin typeface="Times New Roman"/>
                <a:cs typeface="Times New Roman"/>
              </a:rPr>
              <a:t>IFSCA.</a:t>
            </a:r>
            <a:endParaRPr sz="1600" dirty="0">
              <a:latin typeface="Times New Roman"/>
              <a:cs typeface="Times New Roman"/>
            </a:endParaRPr>
          </a:p>
        </p:txBody>
      </p:sp>
      <p:sp>
        <p:nvSpPr>
          <p:cNvPr id="3" name="Date Placeholder 2">
            <a:extLst>
              <a:ext uri="{FF2B5EF4-FFF2-40B4-BE49-F238E27FC236}">
                <a16:creationId xmlns:a16="http://schemas.microsoft.com/office/drawing/2014/main" id="{C9724B17-C3AD-5B0E-FE5B-4AA32EA7FCD7}"/>
              </a:ext>
            </a:extLst>
          </p:cNvPr>
          <p:cNvSpPr>
            <a:spLocks noGrp="1"/>
          </p:cNvSpPr>
          <p:nvPr>
            <p:ph type="dt" sz="half" idx="10"/>
          </p:nvPr>
        </p:nvSpPr>
        <p:spPr/>
        <p:txBody>
          <a:bodyPr/>
          <a:lstStyle/>
          <a:p>
            <a:pPr>
              <a:defRPr/>
            </a:pPr>
            <a:r>
              <a:rPr lang="en-US" dirty="0">
                <a:solidFill>
                  <a:srgbClr val="000000"/>
                </a:solidFill>
              </a:rPr>
              <a:t>01-03-2025</a:t>
            </a:r>
          </a:p>
        </p:txBody>
      </p:sp>
      <p:sp>
        <p:nvSpPr>
          <p:cNvPr id="4" name="Footer Placeholder 3">
            <a:extLst>
              <a:ext uri="{FF2B5EF4-FFF2-40B4-BE49-F238E27FC236}">
                <a16:creationId xmlns:a16="http://schemas.microsoft.com/office/drawing/2014/main" id="{51A89E19-05D4-86D7-7D56-14EFF10832E0}"/>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5" name="Slide Number Placeholder 4">
            <a:extLst>
              <a:ext uri="{FF2B5EF4-FFF2-40B4-BE49-F238E27FC236}">
                <a16:creationId xmlns:a16="http://schemas.microsoft.com/office/drawing/2014/main" id="{EB595A25-B7F1-8730-B2B9-2A94F9886E64}"/>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88</a:t>
            </a:fld>
            <a:endParaRPr lang="en-US" altLang="en-US" dirty="0">
              <a:solidFill>
                <a:srgbClr val="000000"/>
              </a:solidFill>
            </a:endParaRPr>
          </a:p>
        </p:txBody>
      </p:sp>
    </p:spTree>
    <p:extLst>
      <p:ext uri="{BB962C8B-B14F-4D97-AF65-F5344CB8AC3E}">
        <p14:creationId xmlns:p14="http://schemas.microsoft.com/office/powerpoint/2010/main" val="8912280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DC707-46B7-3862-F113-D3FEA71A2A60}"/>
            </a:ext>
          </a:extLst>
        </p:cNvPr>
        <p:cNvGrpSpPr/>
        <p:nvPr/>
      </p:nvGrpSpPr>
      <p:grpSpPr>
        <a:xfrm>
          <a:off x="0" y="0"/>
          <a:ext cx="0" cy="0"/>
          <a:chOff x="0" y="0"/>
          <a:chExt cx="0" cy="0"/>
        </a:xfrm>
      </p:grpSpPr>
      <p:graphicFrame>
        <p:nvGraphicFramePr>
          <p:cNvPr id="14" name="Table 13">
            <a:extLst>
              <a:ext uri="{FF2B5EF4-FFF2-40B4-BE49-F238E27FC236}">
                <a16:creationId xmlns:a16="http://schemas.microsoft.com/office/drawing/2014/main" id="{0827D7D6-D139-E65F-E602-FFDDBA679E0F}"/>
              </a:ext>
            </a:extLst>
          </p:cNvPr>
          <p:cNvGraphicFramePr>
            <a:graphicFrameLocks noGrp="1"/>
          </p:cNvGraphicFramePr>
          <p:nvPr>
            <p:extLst>
              <p:ext uri="{D42A27DB-BD31-4B8C-83A1-F6EECF244321}">
                <p14:modId xmlns:p14="http://schemas.microsoft.com/office/powerpoint/2010/main" val="144744126"/>
              </p:ext>
            </p:extLst>
          </p:nvPr>
        </p:nvGraphicFramePr>
        <p:xfrm>
          <a:off x="849086" y="643813"/>
          <a:ext cx="10562254" cy="5751362"/>
        </p:xfrm>
        <a:graphic>
          <a:graphicData uri="http://schemas.openxmlformats.org/drawingml/2006/table">
            <a:tbl>
              <a:tblPr>
                <a:tableStyleId>{5C22544A-7EE6-4342-B048-85BDC9FD1C3A}</a:tableStyleId>
              </a:tblPr>
              <a:tblGrid>
                <a:gridCol w="2146041">
                  <a:extLst>
                    <a:ext uri="{9D8B030D-6E8A-4147-A177-3AD203B41FA5}">
                      <a16:colId xmlns:a16="http://schemas.microsoft.com/office/drawing/2014/main" val="3294170859"/>
                    </a:ext>
                  </a:extLst>
                </a:gridCol>
                <a:gridCol w="8416213">
                  <a:extLst>
                    <a:ext uri="{9D8B030D-6E8A-4147-A177-3AD203B41FA5}">
                      <a16:colId xmlns:a16="http://schemas.microsoft.com/office/drawing/2014/main" val="4190664814"/>
                    </a:ext>
                  </a:extLst>
                </a:gridCol>
              </a:tblGrid>
              <a:tr h="436940">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Particulars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tc>
                  <a:txBody>
                    <a:bodyPr/>
                    <a:lstStyle/>
                    <a:p>
                      <a:pPr algn="ctr" fontAlgn="ctr"/>
                      <a:r>
                        <a:rPr lang="en-IN" sz="1400" b="1" u="none" strike="noStrike" dirty="0">
                          <a:effectLst/>
                          <a:latin typeface="Times New Roman" panose="02020603050405020304" pitchFamily="18" charset="0"/>
                          <a:cs typeface="Times New Roman" panose="02020603050405020304" pitchFamily="18" charset="0"/>
                        </a:rPr>
                        <a:t>Key guidelines</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141488289"/>
                  </a:ext>
                </a:extLst>
              </a:tr>
              <a:tr h="218470">
                <a:tc rowSpan="4">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Bullion Exchange</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Entities eligible to become members of the IIBX - IBUs.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766578208"/>
                  </a:ext>
                </a:extLst>
              </a:tr>
              <a:tr h="769393">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Subsidiaries/branches of entities dealing with financial products set up in IFSC, Banks authorized by RBI, and Nominated Agencies authorized by the Directorate General of Foreign Trade (DGFT) to deal in bullion.</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4259221804"/>
                  </a:ext>
                </a:extLst>
              </a:tr>
              <a:tr h="769393">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Eligibility criteria for a member setting up operation in IFSC - Either through a subsidiary, branch, or any other mode as permitted by the IFSCA; shall be from a FATF-compliant jurisdiction.</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251314704"/>
                  </a:ext>
                </a:extLst>
              </a:tr>
              <a:tr h="579420">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Trading members shall have at least 1 employee having a minimum of 3 years of experience and sound knowledge in the precious metals industry.</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3619366341"/>
                  </a:ext>
                </a:extLst>
              </a:tr>
              <a:tr h="579420">
                <a:tc rowSpan="4">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Bullion Clearing Corporation</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A licensed bank or a registered broker with the IFSCA permitted to act as a clearing member subject to meeting the eligibility criteria of the Bullion Clearing Corporation.</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4135505433"/>
                  </a:ext>
                </a:extLst>
              </a:tr>
              <a:tr h="389447">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The Clearing member should have a physical presence at GIFT IFSC.</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3111024423"/>
                  </a:ext>
                </a:extLst>
              </a:tr>
              <a:tr h="570871">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Clearing member may be a Trading-and-clearing member, Professional clearing member, or Self-clearing member.</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216370486"/>
                  </a:ext>
                </a:extLst>
              </a:tr>
              <a:tr h="218470">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Minimum net worth of $10 Mn.</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1041913077"/>
                  </a:ext>
                </a:extLst>
              </a:tr>
              <a:tr h="389447">
                <a:tc rowSpan="3">
                  <a:txBody>
                    <a:bodyPr/>
                    <a:lstStyle/>
                    <a:p>
                      <a:pPr algn="l" fontAlgn="ctr"/>
                      <a:r>
                        <a:rPr lang="en-IN" sz="1400" u="none" strike="noStrike" dirty="0">
                          <a:effectLst/>
                          <a:latin typeface="Times New Roman" panose="02020603050405020304" pitchFamily="18" charset="0"/>
                          <a:cs typeface="Times New Roman" panose="02020603050405020304" pitchFamily="18" charset="0"/>
                        </a:rPr>
                        <a:t>Vault Manager</a:t>
                      </a:r>
                      <a:endParaRPr lang="en-IN"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Minimum net worth of $7 Mn, which shall be maintained at all times.</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3131724497"/>
                  </a:ext>
                </a:extLst>
              </a:tr>
              <a:tr h="436940">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Furnish a refundable security deposit of $75,000 with the Bullion Depository before applying to the IFSCA.</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1514572474"/>
                  </a:ext>
                </a:extLst>
              </a:tr>
              <a:tr h="389447">
                <a:tc vMerge="1">
                  <a:txBody>
                    <a:bodyPr/>
                    <a:lstStyle/>
                    <a:p>
                      <a:endParaRPr lang="en-IN"/>
                    </a:p>
                  </a:txBody>
                  <a:tcPr/>
                </a:tc>
                <a:tc>
                  <a:txBody>
                    <a:bodyPr/>
                    <a:lstStyle/>
                    <a:p>
                      <a:pPr algn="l" fontAlgn="ctr"/>
                      <a:r>
                        <a:rPr lang="en-US" sz="1400" u="none" strike="noStrike" dirty="0">
                          <a:effectLst/>
                          <a:latin typeface="Times New Roman" panose="02020603050405020304" pitchFamily="18" charset="0"/>
                          <a:cs typeface="Times New Roman" panose="02020603050405020304" pitchFamily="18" charset="0"/>
                        </a:rPr>
                        <a:t>- Before accepting physical bullion from a depositor, ensure that it meets the technical</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962" marR="6962" marT="6962" marB="0" anchor="ctr"/>
                </a:tc>
                <a:extLst>
                  <a:ext uri="{0D108BD9-81ED-4DB2-BD59-A6C34878D82A}">
                    <a16:rowId xmlns:a16="http://schemas.microsoft.com/office/drawing/2014/main" val="716516738"/>
                  </a:ext>
                </a:extLst>
              </a:tr>
            </a:tbl>
          </a:graphicData>
        </a:graphic>
      </p:graphicFrame>
      <p:sp>
        <p:nvSpPr>
          <p:cNvPr id="2" name="Date Placeholder 1">
            <a:extLst>
              <a:ext uri="{FF2B5EF4-FFF2-40B4-BE49-F238E27FC236}">
                <a16:creationId xmlns:a16="http://schemas.microsoft.com/office/drawing/2014/main" id="{7637C6CB-5788-CC01-63F0-7B9C4E678C51}"/>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FD28F77E-C642-EAEE-2F51-B7638671EB86}"/>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C66EDDE0-E270-319B-AE3A-DD35DE02FE0D}"/>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89</a:t>
            </a:fld>
            <a:endParaRPr lang="en-US" altLang="en-US" dirty="0">
              <a:solidFill>
                <a:srgbClr val="000000"/>
              </a:solidFill>
            </a:endParaRPr>
          </a:p>
        </p:txBody>
      </p:sp>
      <p:sp>
        <p:nvSpPr>
          <p:cNvPr id="5" name="object 2">
            <a:extLst>
              <a:ext uri="{FF2B5EF4-FFF2-40B4-BE49-F238E27FC236}">
                <a16:creationId xmlns:a16="http://schemas.microsoft.com/office/drawing/2014/main" id="{9442B31F-C34C-A98D-7C6B-D0572B3E8D4E}"/>
              </a:ext>
            </a:extLst>
          </p:cNvPr>
          <p:cNvSpPr txBox="1"/>
          <p:nvPr/>
        </p:nvSpPr>
        <p:spPr>
          <a:xfrm>
            <a:off x="849086" y="164529"/>
            <a:ext cx="4630126" cy="397864"/>
          </a:xfrm>
          <a:prstGeom prst="rect">
            <a:avLst/>
          </a:prstGeom>
        </p:spPr>
        <p:txBody>
          <a:bodyPr vert="horz" wrap="square" lIns="0" tIns="22033" rIns="0" bIns="0" rtlCol="0">
            <a:spAutoFit/>
          </a:bodyPr>
          <a:lstStyle/>
          <a:p>
            <a:pPr marL="16321">
              <a:spcBef>
                <a:spcPts val="173"/>
              </a:spcBef>
            </a:pPr>
            <a:r>
              <a:rPr sz="2441" b="1" dirty="0">
                <a:solidFill>
                  <a:srgbClr val="113475"/>
                </a:solidFill>
                <a:latin typeface="Times New Roman"/>
                <a:cs typeface="Times New Roman"/>
              </a:rPr>
              <a:t>International</a:t>
            </a:r>
            <a:r>
              <a:rPr sz="2441" b="1" spc="58" dirty="0">
                <a:solidFill>
                  <a:srgbClr val="113475"/>
                </a:solidFill>
                <a:latin typeface="Times New Roman"/>
                <a:cs typeface="Times New Roman"/>
              </a:rPr>
              <a:t> </a:t>
            </a:r>
            <a:r>
              <a:rPr sz="2441" b="1" dirty="0">
                <a:solidFill>
                  <a:srgbClr val="113475"/>
                </a:solidFill>
                <a:latin typeface="Times New Roman"/>
                <a:cs typeface="Times New Roman"/>
              </a:rPr>
              <a:t>Bullion</a:t>
            </a:r>
            <a:r>
              <a:rPr sz="2441" b="1" spc="64" dirty="0">
                <a:solidFill>
                  <a:srgbClr val="113475"/>
                </a:solidFill>
                <a:latin typeface="Times New Roman"/>
                <a:cs typeface="Times New Roman"/>
              </a:rPr>
              <a:t> </a:t>
            </a:r>
            <a:r>
              <a:rPr sz="2441" b="1" spc="-13" dirty="0" err="1">
                <a:solidFill>
                  <a:srgbClr val="113475"/>
                </a:solidFill>
                <a:latin typeface="Times New Roman"/>
                <a:cs typeface="Times New Roman"/>
              </a:rPr>
              <a:t>Exc</a:t>
            </a:r>
            <a:r>
              <a:rPr lang="en-IN" sz="2441" b="1" spc="-13" dirty="0">
                <a:solidFill>
                  <a:srgbClr val="113475"/>
                </a:solidFill>
                <a:latin typeface="Times New Roman"/>
                <a:cs typeface="Times New Roman"/>
              </a:rPr>
              <a:t>hange(s)</a:t>
            </a:r>
          </a:p>
        </p:txBody>
      </p:sp>
    </p:spTree>
    <p:extLst>
      <p:ext uri="{BB962C8B-B14F-4D97-AF65-F5344CB8AC3E}">
        <p14:creationId xmlns:p14="http://schemas.microsoft.com/office/powerpoint/2010/main" val="2450404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E18A1-C320-8277-FA9E-41A0D73FC7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DAA9DB-DFFC-7BE1-AB4B-92F16332759C}"/>
              </a:ext>
            </a:extLst>
          </p:cNvPr>
          <p:cNvSpPr>
            <a:spLocks noGrp="1"/>
          </p:cNvSpPr>
          <p:nvPr>
            <p:ph type="title"/>
          </p:nvPr>
        </p:nvSpPr>
        <p:spPr>
          <a:xfrm>
            <a:off x="205848" y="143435"/>
            <a:ext cx="10390716" cy="516125"/>
          </a:xfrm>
        </p:spPr>
        <p:txBody>
          <a:bodyPr/>
          <a:lstStyle/>
          <a:p>
            <a:r>
              <a:rPr lang="en-US" sz="3200" dirty="0"/>
              <a:t>Overview of Regulations or Framework under IFSCA</a:t>
            </a:r>
          </a:p>
        </p:txBody>
      </p:sp>
      <p:sp>
        <p:nvSpPr>
          <p:cNvPr id="4" name="Date Placeholder 3">
            <a:extLst>
              <a:ext uri="{FF2B5EF4-FFF2-40B4-BE49-F238E27FC236}">
                <a16:creationId xmlns:a16="http://schemas.microsoft.com/office/drawing/2014/main" id="{7C3E6DD9-A854-A1E8-A636-70F625FF6E07}"/>
              </a:ext>
            </a:extLst>
          </p:cNvPr>
          <p:cNvSpPr>
            <a:spLocks noGrp="1"/>
          </p:cNvSpPr>
          <p:nvPr>
            <p:ph type="dt" sz="half" idx="10"/>
          </p:nvPr>
        </p:nvSpPr>
        <p:spPr/>
        <p:txBody>
          <a:bodyPr/>
          <a:lstStyle/>
          <a:p>
            <a:pPr>
              <a:defRPr/>
            </a:pPr>
            <a:r>
              <a:rPr lang="en-US" dirty="0">
                <a:solidFill>
                  <a:srgbClr val="000000"/>
                </a:solidFill>
              </a:rPr>
              <a:t>01-03-2025</a:t>
            </a:r>
          </a:p>
        </p:txBody>
      </p:sp>
      <p:sp>
        <p:nvSpPr>
          <p:cNvPr id="6" name="Slide Number Placeholder 5">
            <a:extLst>
              <a:ext uri="{FF2B5EF4-FFF2-40B4-BE49-F238E27FC236}">
                <a16:creationId xmlns:a16="http://schemas.microsoft.com/office/drawing/2014/main" id="{8A56B8ED-9674-BA2C-CE0C-DBF5B1B717F1}"/>
              </a:ext>
            </a:extLst>
          </p:cNvPr>
          <p:cNvSpPr>
            <a:spLocks noGrp="1"/>
          </p:cNvSpPr>
          <p:nvPr>
            <p:ph type="sldNum" sz="quarter" idx="12"/>
          </p:nvPr>
        </p:nvSpPr>
        <p:spPr/>
        <p:txBody>
          <a:bodyPr/>
          <a:lstStyle/>
          <a:p>
            <a:fld id="{852A60BD-B4D8-453E-B1C6-B1E9A28BB584}" type="slidenum">
              <a:rPr lang="en-US" altLang="en-US" smtClean="0">
                <a:solidFill>
                  <a:srgbClr val="000000"/>
                </a:solidFill>
              </a:rPr>
              <a:pPr/>
              <a:t>9</a:t>
            </a:fld>
            <a:endParaRPr lang="en-US" altLang="en-US" dirty="0">
              <a:solidFill>
                <a:srgbClr val="000000"/>
              </a:solidFill>
            </a:endParaRPr>
          </a:p>
        </p:txBody>
      </p:sp>
      <p:sp>
        <p:nvSpPr>
          <p:cNvPr id="8" name="Content Placeholder 7">
            <a:extLst>
              <a:ext uri="{FF2B5EF4-FFF2-40B4-BE49-F238E27FC236}">
                <a16:creationId xmlns:a16="http://schemas.microsoft.com/office/drawing/2014/main" id="{BD4C3550-806F-1DB8-D7C8-E410BE45AA41}"/>
              </a:ext>
            </a:extLst>
          </p:cNvPr>
          <p:cNvSpPr>
            <a:spLocks noGrp="1"/>
          </p:cNvSpPr>
          <p:nvPr>
            <p:ph idx="1"/>
          </p:nvPr>
        </p:nvSpPr>
        <p:spPr>
          <a:xfrm>
            <a:off x="448235" y="713348"/>
            <a:ext cx="11473953" cy="5557464"/>
          </a:xfrm>
        </p:spPr>
        <p:txBody>
          <a:bodyPr/>
          <a:lstStyle/>
          <a:p>
            <a:r>
              <a:rPr lang="en-US" sz="1800" dirty="0"/>
              <a:t>International Banking Unit (IBU): IFSCA regulates the establishment and operations of International Banking Units within GIFT City. The framework covers licensing requirements, capital adequacy norms, prudential regulations, and operational guidelines for IBUs, ensuring adherence to international best practices and standards.</a:t>
            </a:r>
          </a:p>
          <a:p>
            <a:endParaRPr lang="en-US" sz="1800" dirty="0"/>
          </a:p>
          <a:p>
            <a:r>
              <a:rPr lang="en-US" sz="1800" dirty="0"/>
              <a:t>Insurance and Reinsurance: IFSCA regulates the insurance and reinsurance sector within GIFT City, including the establishment and operations of insurance companies, reinsurers, and intermediaries. The regulatory framework covers licensing requirements, solvency norms, product approval processes, and consumer protection measures.</a:t>
            </a:r>
          </a:p>
          <a:p>
            <a:endParaRPr lang="en-US" sz="1800" dirty="0"/>
          </a:p>
          <a:p>
            <a:r>
              <a:rPr lang="en-US" sz="1800" dirty="0"/>
              <a:t>Capital Market Infrastructure Institutions: Market Infrastructure Institutions operating within GIFT City, such as stock exchanges, clearing corporations, and depositories, are regulated by IFSCA. The regulatory framework encompasses operational guidelines, risk management norms, and compliance requirements to ensure the integrity and efficiency of market infrastructure.</a:t>
            </a:r>
          </a:p>
          <a:p>
            <a:endParaRPr lang="en-US" sz="1800" dirty="0"/>
          </a:p>
          <a:p>
            <a:r>
              <a:rPr lang="en-US" sz="1800" dirty="0"/>
              <a:t>Fund Management Entities: IFSCA issues regulations governing the establishment and operation of Fund Management Entities within GIFT City. These regulations cover licensing requirements, investment norms, risk management guidelines, and compliance standards to promote the growth and development of the fund management industry.</a:t>
            </a:r>
          </a:p>
          <a:p>
            <a:endParaRPr lang="en-US" sz="1800" dirty="0"/>
          </a:p>
        </p:txBody>
      </p:sp>
      <p:sp>
        <p:nvSpPr>
          <p:cNvPr id="3" name="Footer Placeholder 2">
            <a:extLst>
              <a:ext uri="{FF2B5EF4-FFF2-40B4-BE49-F238E27FC236}">
                <a16:creationId xmlns:a16="http://schemas.microsoft.com/office/drawing/2014/main" id="{C37FE380-D09A-821C-7AFE-77979692D2BF}"/>
              </a:ext>
            </a:extLst>
          </p:cNvPr>
          <p:cNvSpPr>
            <a:spLocks noGrp="1"/>
          </p:cNvSpPr>
          <p:nvPr>
            <p:ph type="ftr" sz="quarter" idx="11"/>
          </p:nvPr>
        </p:nvSpPr>
        <p:spPr>
          <a:xfrm>
            <a:off x="3795059" y="6257365"/>
            <a:ext cx="5080000" cy="457200"/>
          </a:xfrm>
        </p:spPr>
        <p:txBody>
          <a:bodyPr/>
          <a:lstStyle/>
          <a:p>
            <a:pPr>
              <a:defRPr/>
            </a:pPr>
            <a:r>
              <a:rPr lang="en-US" dirty="0">
                <a:solidFill>
                  <a:srgbClr val="000000"/>
                </a:solidFill>
              </a:rPr>
              <a:t>P. P. Shah &amp; Associates</a:t>
            </a:r>
          </a:p>
        </p:txBody>
      </p:sp>
    </p:spTree>
    <p:extLst>
      <p:ext uri="{BB962C8B-B14F-4D97-AF65-F5344CB8AC3E}">
        <p14:creationId xmlns:p14="http://schemas.microsoft.com/office/powerpoint/2010/main" val="224753736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object 48"/>
          <p:cNvSpPr txBox="1"/>
          <p:nvPr/>
        </p:nvSpPr>
        <p:spPr>
          <a:xfrm>
            <a:off x="1192102" y="504744"/>
            <a:ext cx="7708172" cy="751001"/>
          </a:xfrm>
          <a:prstGeom prst="rect">
            <a:avLst/>
          </a:prstGeom>
        </p:spPr>
        <p:txBody>
          <a:bodyPr vert="horz" wrap="square" lIns="0" tIns="57938" rIns="0" bIns="0" rtlCol="0">
            <a:spAutoFit/>
          </a:bodyPr>
          <a:lstStyle/>
          <a:p>
            <a:pPr marL="16321" marR="6528">
              <a:lnSpc>
                <a:spcPts val="2699"/>
              </a:lnSpc>
              <a:spcBef>
                <a:spcPts val="457"/>
              </a:spcBef>
            </a:pPr>
            <a:r>
              <a:rPr sz="2441" b="1" dirty="0">
                <a:solidFill>
                  <a:srgbClr val="113475"/>
                </a:solidFill>
                <a:latin typeface="Times New Roman"/>
                <a:cs typeface="Times New Roman"/>
              </a:rPr>
              <a:t>Role</a:t>
            </a:r>
            <a:r>
              <a:rPr sz="2441" b="1" spc="437" dirty="0">
                <a:solidFill>
                  <a:srgbClr val="113475"/>
                </a:solidFill>
                <a:latin typeface="Times New Roman"/>
                <a:cs typeface="Times New Roman"/>
              </a:rPr>
              <a:t> </a:t>
            </a:r>
            <a:r>
              <a:rPr sz="2441" b="1" dirty="0">
                <a:solidFill>
                  <a:srgbClr val="113475"/>
                </a:solidFill>
                <a:latin typeface="Times New Roman"/>
                <a:cs typeface="Times New Roman"/>
              </a:rPr>
              <a:t>And</a:t>
            </a:r>
            <a:r>
              <a:rPr sz="2441" b="1" spc="437" dirty="0">
                <a:solidFill>
                  <a:srgbClr val="113475"/>
                </a:solidFill>
                <a:latin typeface="Times New Roman"/>
                <a:cs typeface="Times New Roman"/>
              </a:rPr>
              <a:t> </a:t>
            </a:r>
            <a:r>
              <a:rPr sz="2441" b="1" dirty="0">
                <a:solidFill>
                  <a:srgbClr val="113475"/>
                </a:solidFill>
                <a:latin typeface="Times New Roman"/>
                <a:cs typeface="Times New Roman"/>
              </a:rPr>
              <a:t>Objective</a:t>
            </a:r>
            <a:r>
              <a:rPr sz="2441" b="1" spc="444" dirty="0">
                <a:solidFill>
                  <a:srgbClr val="113475"/>
                </a:solidFill>
                <a:latin typeface="Times New Roman"/>
                <a:cs typeface="Times New Roman"/>
              </a:rPr>
              <a:t> </a:t>
            </a:r>
            <a:r>
              <a:rPr sz="2441" b="1" dirty="0">
                <a:solidFill>
                  <a:srgbClr val="113475"/>
                </a:solidFill>
                <a:latin typeface="Times New Roman"/>
                <a:cs typeface="Times New Roman"/>
              </a:rPr>
              <a:t>Of</a:t>
            </a:r>
            <a:r>
              <a:rPr sz="2441" b="1" spc="437" dirty="0">
                <a:solidFill>
                  <a:srgbClr val="113475"/>
                </a:solidFill>
                <a:latin typeface="Times New Roman"/>
                <a:cs typeface="Times New Roman"/>
              </a:rPr>
              <a:t> </a:t>
            </a:r>
            <a:r>
              <a:rPr sz="2441" b="1" dirty="0">
                <a:solidFill>
                  <a:srgbClr val="113475"/>
                </a:solidFill>
                <a:latin typeface="Times New Roman"/>
                <a:cs typeface="Times New Roman"/>
              </a:rPr>
              <a:t>International</a:t>
            </a:r>
            <a:r>
              <a:rPr sz="2441" b="1" spc="444" dirty="0">
                <a:solidFill>
                  <a:srgbClr val="113475"/>
                </a:solidFill>
                <a:latin typeface="Times New Roman"/>
                <a:cs typeface="Times New Roman"/>
              </a:rPr>
              <a:t> </a:t>
            </a:r>
            <a:r>
              <a:rPr sz="2441" b="1" dirty="0">
                <a:solidFill>
                  <a:srgbClr val="113475"/>
                </a:solidFill>
                <a:latin typeface="Times New Roman"/>
                <a:cs typeface="Times New Roman"/>
              </a:rPr>
              <a:t>Bullion</a:t>
            </a:r>
            <a:r>
              <a:rPr sz="2441" b="1" spc="437" dirty="0">
                <a:solidFill>
                  <a:srgbClr val="113475"/>
                </a:solidFill>
                <a:latin typeface="Times New Roman"/>
                <a:cs typeface="Times New Roman"/>
              </a:rPr>
              <a:t> </a:t>
            </a:r>
            <a:r>
              <a:rPr sz="2441" b="1" spc="-13" dirty="0">
                <a:solidFill>
                  <a:srgbClr val="113475"/>
                </a:solidFill>
                <a:latin typeface="Times New Roman"/>
                <a:cs typeface="Times New Roman"/>
              </a:rPr>
              <a:t>Exchange (IIBX)</a:t>
            </a:r>
            <a:endParaRPr sz="2441" dirty="0">
              <a:latin typeface="Times New Roman"/>
              <a:cs typeface="Times New Roman"/>
            </a:endParaRPr>
          </a:p>
        </p:txBody>
      </p:sp>
      <p:sp>
        <p:nvSpPr>
          <p:cNvPr id="50" name="object 50"/>
          <p:cNvSpPr txBox="1"/>
          <p:nvPr/>
        </p:nvSpPr>
        <p:spPr>
          <a:xfrm>
            <a:off x="807954" y="1356557"/>
            <a:ext cx="10286145" cy="3318153"/>
          </a:xfrm>
          <a:prstGeom prst="rect">
            <a:avLst/>
          </a:prstGeom>
        </p:spPr>
        <p:txBody>
          <a:bodyPr vert="horz" wrap="square" lIns="0" tIns="16321" rIns="0" bIns="0" rtlCol="0">
            <a:spAutoFit/>
          </a:bodyPr>
          <a:lstStyle/>
          <a:p>
            <a:pPr marL="16321" marR="6528">
              <a:lnSpc>
                <a:spcPct val="125000"/>
              </a:lnSpc>
              <a:spcBef>
                <a:spcPts val="129"/>
              </a:spcBef>
            </a:pPr>
            <a:r>
              <a:rPr sz="1542" dirty="0">
                <a:latin typeface="Times New Roman"/>
                <a:cs typeface="Times New Roman"/>
              </a:rPr>
              <a:t>The</a:t>
            </a:r>
            <a:r>
              <a:rPr sz="1542" spc="71" dirty="0">
                <a:latin typeface="Times New Roman"/>
                <a:cs typeface="Times New Roman"/>
              </a:rPr>
              <a:t> </a:t>
            </a:r>
            <a:r>
              <a:rPr sz="1542" spc="-129" dirty="0">
                <a:latin typeface="Times New Roman"/>
                <a:cs typeface="Times New Roman"/>
              </a:rPr>
              <a:t>IIBX</a:t>
            </a:r>
            <a:r>
              <a:rPr sz="1542" spc="71" dirty="0">
                <a:latin typeface="Times New Roman"/>
                <a:cs typeface="Times New Roman"/>
              </a:rPr>
              <a:t> </a:t>
            </a:r>
            <a:r>
              <a:rPr sz="1542" dirty="0">
                <a:latin typeface="Times New Roman"/>
                <a:cs typeface="Times New Roman"/>
              </a:rPr>
              <a:t>ecosystem</a:t>
            </a:r>
            <a:r>
              <a:rPr sz="1542" spc="77" dirty="0">
                <a:latin typeface="Times New Roman"/>
                <a:cs typeface="Times New Roman"/>
              </a:rPr>
              <a:t> </a:t>
            </a:r>
            <a:r>
              <a:rPr sz="1542" dirty="0">
                <a:latin typeface="Times New Roman"/>
                <a:cs typeface="Times New Roman"/>
              </a:rPr>
              <a:t>will</a:t>
            </a:r>
            <a:r>
              <a:rPr sz="1542" spc="71" dirty="0">
                <a:latin typeface="Times New Roman"/>
                <a:cs typeface="Times New Roman"/>
              </a:rPr>
              <a:t> </a:t>
            </a:r>
            <a:r>
              <a:rPr sz="1542" dirty="0">
                <a:latin typeface="Times New Roman"/>
                <a:cs typeface="Times New Roman"/>
              </a:rPr>
              <a:t>be</a:t>
            </a:r>
            <a:r>
              <a:rPr sz="1542" spc="77" dirty="0">
                <a:latin typeface="Times New Roman"/>
                <a:cs typeface="Times New Roman"/>
              </a:rPr>
              <a:t> </a:t>
            </a:r>
            <a:r>
              <a:rPr sz="1542" dirty="0">
                <a:latin typeface="Times New Roman"/>
                <a:cs typeface="Times New Roman"/>
              </a:rPr>
              <a:t>a</a:t>
            </a:r>
            <a:r>
              <a:rPr sz="1542" spc="77" dirty="0">
                <a:latin typeface="Times New Roman"/>
                <a:cs typeface="Times New Roman"/>
              </a:rPr>
              <a:t> </a:t>
            </a:r>
            <a:r>
              <a:rPr sz="1542" b="1" dirty="0">
                <a:solidFill>
                  <a:srgbClr val="FF9536"/>
                </a:solidFill>
                <a:latin typeface="Times New Roman"/>
                <a:cs typeface="Times New Roman"/>
              </a:rPr>
              <a:t>channel</a:t>
            </a:r>
            <a:r>
              <a:rPr sz="1542" b="1" spc="83" dirty="0">
                <a:solidFill>
                  <a:srgbClr val="FF9536"/>
                </a:solidFill>
                <a:latin typeface="Times New Roman"/>
                <a:cs typeface="Times New Roman"/>
              </a:rPr>
              <a:t> </a:t>
            </a:r>
            <a:r>
              <a:rPr sz="1542" b="1" dirty="0">
                <a:solidFill>
                  <a:srgbClr val="FF9536"/>
                </a:solidFill>
                <a:latin typeface="Times New Roman"/>
                <a:cs typeface="Times New Roman"/>
              </a:rPr>
              <a:t>for</a:t>
            </a:r>
            <a:r>
              <a:rPr sz="1542" b="1" spc="77" dirty="0">
                <a:solidFill>
                  <a:srgbClr val="FF9536"/>
                </a:solidFill>
                <a:latin typeface="Times New Roman"/>
                <a:cs typeface="Times New Roman"/>
              </a:rPr>
              <a:t> </a:t>
            </a:r>
            <a:r>
              <a:rPr sz="1542" b="1" dirty="0">
                <a:solidFill>
                  <a:srgbClr val="FF9536"/>
                </a:solidFill>
                <a:latin typeface="Times New Roman"/>
                <a:cs typeface="Times New Roman"/>
              </a:rPr>
              <a:t>bullion</a:t>
            </a:r>
            <a:r>
              <a:rPr sz="1542" b="1" spc="83" dirty="0">
                <a:solidFill>
                  <a:srgbClr val="FF9536"/>
                </a:solidFill>
                <a:latin typeface="Times New Roman"/>
                <a:cs typeface="Times New Roman"/>
              </a:rPr>
              <a:t> </a:t>
            </a:r>
            <a:r>
              <a:rPr sz="1542" b="1" dirty="0">
                <a:solidFill>
                  <a:srgbClr val="FF9536"/>
                </a:solidFill>
                <a:latin typeface="Times New Roman"/>
                <a:cs typeface="Times New Roman"/>
              </a:rPr>
              <a:t>trading</a:t>
            </a:r>
            <a:r>
              <a:rPr sz="1542" b="1" spc="71" dirty="0">
                <a:solidFill>
                  <a:srgbClr val="FF9536"/>
                </a:solidFill>
                <a:latin typeface="Times New Roman"/>
                <a:cs typeface="Times New Roman"/>
              </a:rPr>
              <a:t> </a:t>
            </a:r>
            <a:r>
              <a:rPr sz="1542" dirty="0">
                <a:latin typeface="Times New Roman"/>
                <a:cs typeface="Times New Roman"/>
              </a:rPr>
              <a:t>at</a:t>
            </a:r>
            <a:r>
              <a:rPr sz="1542" spc="71" dirty="0">
                <a:latin typeface="Times New Roman"/>
                <a:cs typeface="Times New Roman"/>
              </a:rPr>
              <a:t> </a:t>
            </a:r>
            <a:r>
              <a:rPr sz="1542" dirty="0">
                <a:latin typeface="Times New Roman"/>
                <a:cs typeface="Times New Roman"/>
              </a:rPr>
              <a:t>the</a:t>
            </a:r>
            <a:r>
              <a:rPr sz="1542" spc="77" dirty="0">
                <a:latin typeface="Times New Roman"/>
                <a:cs typeface="Times New Roman"/>
              </a:rPr>
              <a:t> </a:t>
            </a:r>
            <a:r>
              <a:rPr sz="1542" dirty="0">
                <a:latin typeface="Times New Roman"/>
                <a:cs typeface="Times New Roman"/>
              </a:rPr>
              <a:t>international</a:t>
            </a:r>
            <a:r>
              <a:rPr sz="1542" spc="71" dirty="0">
                <a:latin typeface="Times New Roman"/>
                <a:cs typeface="Times New Roman"/>
              </a:rPr>
              <a:t> </a:t>
            </a:r>
            <a:r>
              <a:rPr sz="1542" dirty="0">
                <a:latin typeface="Times New Roman"/>
                <a:cs typeface="Times New Roman"/>
              </a:rPr>
              <a:t>level</a:t>
            </a:r>
            <a:r>
              <a:rPr sz="1542" spc="77" dirty="0">
                <a:latin typeface="Times New Roman"/>
                <a:cs typeface="Times New Roman"/>
              </a:rPr>
              <a:t> </a:t>
            </a:r>
            <a:r>
              <a:rPr sz="1542" dirty="0">
                <a:latin typeface="Times New Roman"/>
                <a:cs typeface="Times New Roman"/>
              </a:rPr>
              <a:t>and</a:t>
            </a:r>
            <a:r>
              <a:rPr sz="1542" spc="71" dirty="0">
                <a:latin typeface="Times New Roman"/>
                <a:cs typeface="Times New Roman"/>
              </a:rPr>
              <a:t> </a:t>
            </a:r>
            <a:r>
              <a:rPr sz="1542" dirty="0">
                <a:latin typeface="Times New Roman"/>
                <a:cs typeface="Times New Roman"/>
              </a:rPr>
              <a:t>will</a:t>
            </a:r>
            <a:r>
              <a:rPr sz="1542" spc="77" dirty="0">
                <a:latin typeface="Times New Roman"/>
                <a:cs typeface="Times New Roman"/>
              </a:rPr>
              <a:t> </a:t>
            </a:r>
            <a:r>
              <a:rPr sz="1542" spc="-32" dirty="0">
                <a:latin typeface="Times New Roman"/>
                <a:cs typeface="Times New Roman"/>
              </a:rPr>
              <a:t>put </a:t>
            </a:r>
            <a:r>
              <a:rPr sz="1542" dirty="0">
                <a:latin typeface="Times New Roman"/>
                <a:cs typeface="Times New Roman"/>
              </a:rPr>
              <a:t>India</a:t>
            </a:r>
            <a:r>
              <a:rPr sz="1542" spc="-13" dirty="0">
                <a:latin typeface="Times New Roman"/>
                <a:cs typeface="Times New Roman"/>
              </a:rPr>
              <a:t> </a:t>
            </a:r>
            <a:r>
              <a:rPr sz="1542" dirty="0">
                <a:latin typeface="Times New Roman"/>
                <a:cs typeface="Times New Roman"/>
              </a:rPr>
              <a:t>on</a:t>
            </a:r>
            <a:r>
              <a:rPr sz="1542" spc="-13" dirty="0">
                <a:latin typeface="Times New Roman"/>
                <a:cs typeface="Times New Roman"/>
              </a:rPr>
              <a:t> </a:t>
            </a:r>
            <a:r>
              <a:rPr sz="1542" dirty="0">
                <a:latin typeface="Times New Roman"/>
                <a:cs typeface="Times New Roman"/>
              </a:rPr>
              <a:t>the</a:t>
            </a:r>
            <a:r>
              <a:rPr sz="1542" spc="-13" dirty="0">
                <a:latin typeface="Times New Roman"/>
                <a:cs typeface="Times New Roman"/>
              </a:rPr>
              <a:t> </a:t>
            </a:r>
            <a:r>
              <a:rPr sz="1542" spc="-25" dirty="0">
                <a:latin typeface="Times New Roman"/>
                <a:cs typeface="Times New Roman"/>
              </a:rPr>
              <a:t>global</a:t>
            </a:r>
            <a:r>
              <a:rPr sz="1542" spc="-6" dirty="0">
                <a:latin typeface="Times New Roman"/>
                <a:cs typeface="Times New Roman"/>
              </a:rPr>
              <a:t> </a:t>
            </a:r>
            <a:r>
              <a:rPr sz="1542" dirty="0">
                <a:latin typeface="Times New Roman"/>
                <a:cs typeface="Times New Roman"/>
              </a:rPr>
              <a:t>map</a:t>
            </a:r>
            <a:r>
              <a:rPr sz="1542" spc="-13" dirty="0">
                <a:latin typeface="Times New Roman"/>
                <a:cs typeface="Times New Roman"/>
              </a:rPr>
              <a:t> </a:t>
            </a:r>
            <a:r>
              <a:rPr sz="1542" dirty="0">
                <a:latin typeface="Times New Roman"/>
                <a:cs typeface="Times New Roman"/>
              </a:rPr>
              <a:t>with</a:t>
            </a:r>
            <a:r>
              <a:rPr sz="1542" spc="-13" dirty="0">
                <a:latin typeface="Times New Roman"/>
                <a:cs typeface="Times New Roman"/>
              </a:rPr>
              <a:t> </a:t>
            </a:r>
            <a:r>
              <a:rPr sz="1542" dirty="0">
                <a:latin typeface="Times New Roman"/>
                <a:cs typeface="Times New Roman"/>
              </a:rPr>
              <a:t>the</a:t>
            </a:r>
            <a:r>
              <a:rPr sz="1542" spc="-6" dirty="0">
                <a:latin typeface="Times New Roman"/>
                <a:cs typeface="Times New Roman"/>
              </a:rPr>
              <a:t> </a:t>
            </a:r>
            <a:r>
              <a:rPr sz="1542" spc="-25" dirty="0">
                <a:latin typeface="Times New Roman"/>
                <a:cs typeface="Times New Roman"/>
              </a:rPr>
              <a:t>following</a:t>
            </a:r>
            <a:r>
              <a:rPr sz="1542" spc="-13" dirty="0">
                <a:latin typeface="Times New Roman"/>
                <a:cs typeface="Times New Roman"/>
              </a:rPr>
              <a:t> benefits:</a:t>
            </a:r>
            <a:endParaRPr lang="en-IN" sz="1542" spc="-13" dirty="0">
              <a:latin typeface="Times New Roman"/>
              <a:cs typeface="Times New Roman"/>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World-class vaulting facilities in the IFSC area</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Settlement in US dollars</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One-to-one congruence of Bullion Depository Receipts with their respective Bullion Bars</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Supply chain integrity and international suppliers on a single platform</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Nodal point for global bullion trade</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 well-connected distribution network – Logistics, Transportation, and Warehousing</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Transparent electronic trading platform</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Disintermediation: Qualified Jewellers can import gold directly through IIBX</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Democratic pricing: Same price available to all QJs at the time of placing the bid</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Price advantage to QJs due to economies of scale and immediate value realization </a:t>
            </a:r>
          </a:p>
        </p:txBody>
      </p:sp>
      <p:sp>
        <p:nvSpPr>
          <p:cNvPr id="59" name="TextBox 58">
            <a:extLst>
              <a:ext uri="{FF2B5EF4-FFF2-40B4-BE49-F238E27FC236}">
                <a16:creationId xmlns:a16="http://schemas.microsoft.com/office/drawing/2014/main" id="{1D216A7F-8016-0622-E3C1-5D548DB75466}"/>
              </a:ext>
            </a:extLst>
          </p:cNvPr>
          <p:cNvSpPr txBox="1"/>
          <p:nvPr/>
        </p:nvSpPr>
        <p:spPr>
          <a:xfrm>
            <a:off x="826616" y="4991875"/>
            <a:ext cx="8281562" cy="1384995"/>
          </a:xfrm>
          <a:prstGeom prst="rect">
            <a:avLst/>
          </a:prstGeom>
          <a:noFill/>
        </p:spPr>
        <p:txBody>
          <a:bodyPr wrap="none" rtlCol="0">
            <a:spAutoFit/>
          </a:bodyPr>
          <a:lstStyle/>
          <a:p>
            <a:r>
              <a:rPr lang="en-IN" sz="2000" b="1" spc="-13" dirty="0">
                <a:solidFill>
                  <a:srgbClr val="EB8B00"/>
                </a:solidFill>
                <a:latin typeface="Times New Roman"/>
                <a:cs typeface="Times New Roman"/>
              </a:rPr>
              <a:t>Objective</a:t>
            </a:r>
            <a:endParaRPr lang="en-IN" sz="2000" b="1" dirty="0">
              <a:latin typeface="Times New Roman" panose="02020603050405020304" pitchFamily="18" charset="0"/>
              <a:cs typeface="Times New Roman" panose="02020603050405020304" pitchFamily="18" charset="0"/>
            </a:endParaRPr>
          </a:p>
          <a:p>
            <a:endParaRPr lang="en-IN" sz="16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To become Asia’s largest bullion trading hub </a:t>
            </a:r>
            <a:endParaRPr lang="en-IN" sz="16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To focus across the bullion ecosystem </a:t>
            </a:r>
            <a:endParaRPr lang="en-IN" sz="16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To become a state-of-the-art digital platform for global trade, robust data and risk management</a:t>
            </a:r>
            <a:endParaRPr lang="en-IN" sz="1600" dirty="0">
              <a:latin typeface="Times New Roman" panose="02020603050405020304" pitchFamily="18" charset="0"/>
              <a:cs typeface="Times New Roman" panose="02020603050405020304" pitchFamily="18" charset="0"/>
            </a:endParaRPr>
          </a:p>
        </p:txBody>
      </p:sp>
      <p:sp>
        <p:nvSpPr>
          <p:cNvPr id="2" name="Date Placeholder 1">
            <a:extLst>
              <a:ext uri="{FF2B5EF4-FFF2-40B4-BE49-F238E27FC236}">
                <a16:creationId xmlns:a16="http://schemas.microsoft.com/office/drawing/2014/main" id="{1D7ADAED-E195-DF83-C53B-A0845F9AC738}"/>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BBA2F4A3-69CF-E346-56AB-5B9BD499939C}"/>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4938A425-AFA8-DCD0-68A2-C0B30513C62E}"/>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90</a:t>
            </a:fld>
            <a:endParaRPr lang="en-US" altLang="en-US" dirty="0">
              <a:solidFill>
                <a:srgbClr val="000000"/>
              </a:solidFill>
            </a:endParaRPr>
          </a:p>
        </p:txBody>
      </p:sp>
    </p:spTree>
    <p:extLst>
      <p:ext uri="{BB962C8B-B14F-4D97-AF65-F5344CB8AC3E}">
        <p14:creationId xmlns:p14="http://schemas.microsoft.com/office/powerpoint/2010/main" val="273139561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EA967-77A1-E10A-5601-569343C56C7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2DAEE0A-3182-1904-04A9-8F3A9FE00FAF}"/>
              </a:ext>
            </a:extLst>
          </p:cNvPr>
          <p:cNvSpPr txBox="1"/>
          <p:nvPr/>
        </p:nvSpPr>
        <p:spPr>
          <a:xfrm>
            <a:off x="1707502" y="2856265"/>
            <a:ext cx="7438830" cy="707886"/>
          </a:xfrm>
          <a:prstGeom prst="rect">
            <a:avLst/>
          </a:prstGeom>
          <a:noFill/>
        </p:spPr>
        <p:txBody>
          <a:bodyPr wrap="square">
            <a:spAutoFit/>
          </a:bodyPr>
          <a:lstStyle/>
          <a:p>
            <a:pPr marL="16321" algn="ctr">
              <a:spcBef>
                <a:spcPts val="173"/>
              </a:spcBef>
            </a:pPr>
            <a:r>
              <a:rPr lang="en-US" sz="4000" b="1" spc="-25" dirty="0">
                <a:solidFill>
                  <a:srgbClr val="EB8B00"/>
                </a:solidFill>
                <a:latin typeface="Times New Roman"/>
                <a:cs typeface="Times New Roman"/>
              </a:rPr>
              <a:t>THANK YOU</a:t>
            </a:r>
            <a:endParaRPr lang="en-US" sz="4000" b="1" dirty="0">
              <a:latin typeface="Times New Roman"/>
              <a:cs typeface="Times New Roman"/>
            </a:endParaRPr>
          </a:p>
        </p:txBody>
      </p:sp>
      <p:sp>
        <p:nvSpPr>
          <p:cNvPr id="2" name="Date Placeholder 1">
            <a:extLst>
              <a:ext uri="{FF2B5EF4-FFF2-40B4-BE49-F238E27FC236}">
                <a16:creationId xmlns:a16="http://schemas.microsoft.com/office/drawing/2014/main" id="{847D80F7-BBCA-08C4-797D-EF5F92DBBDBE}"/>
              </a:ext>
            </a:extLst>
          </p:cNvPr>
          <p:cNvSpPr>
            <a:spLocks noGrp="1"/>
          </p:cNvSpPr>
          <p:nvPr>
            <p:ph type="dt" sz="half" idx="10"/>
          </p:nvPr>
        </p:nvSpPr>
        <p:spPr/>
        <p:txBody>
          <a:bodyPr/>
          <a:lstStyle/>
          <a:p>
            <a:pPr>
              <a:defRPr/>
            </a:pPr>
            <a:r>
              <a:rPr lang="en-US" dirty="0">
                <a:solidFill>
                  <a:srgbClr val="000000"/>
                </a:solidFill>
              </a:rPr>
              <a:t>01-03-2025</a:t>
            </a:r>
          </a:p>
        </p:txBody>
      </p:sp>
      <p:sp>
        <p:nvSpPr>
          <p:cNvPr id="3" name="Footer Placeholder 2">
            <a:extLst>
              <a:ext uri="{FF2B5EF4-FFF2-40B4-BE49-F238E27FC236}">
                <a16:creationId xmlns:a16="http://schemas.microsoft.com/office/drawing/2014/main" id="{EF5302D6-14A4-E245-F1F8-B94A7208C649}"/>
              </a:ext>
            </a:extLst>
          </p:cNvPr>
          <p:cNvSpPr>
            <a:spLocks noGrp="1"/>
          </p:cNvSpPr>
          <p:nvPr>
            <p:ph type="ftr" sz="quarter" idx="11"/>
          </p:nvPr>
        </p:nvSpPr>
        <p:spPr/>
        <p:txBody>
          <a:bodyPr/>
          <a:lstStyle/>
          <a:p>
            <a:pPr>
              <a:defRPr/>
            </a:pPr>
            <a:r>
              <a:rPr lang="en-US" dirty="0">
                <a:solidFill>
                  <a:srgbClr val="000000"/>
                </a:solidFill>
              </a:rPr>
              <a:t>P. P. Shah &amp; Associates</a:t>
            </a:r>
          </a:p>
        </p:txBody>
      </p:sp>
      <p:sp>
        <p:nvSpPr>
          <p:cNvPr id="4" name="Slide Number Placeholder 3">
            <a:extLst>
              <a:ext uri="{FF2B5EF4-FFF2-40B4-BE49-F238E27FC236}">
                <a16:creationId xmlns:a16="http://schemas.microsoft.com/office/drawing/2014/main" id="{02051F87-96F6-46DA-2145-4DE4B5D75437}"/>
              </a:ext>
            </a:extLst>
          </p:cNvPr>
          <p:cNvSpPr>
            <a:spLocks noGrp="1"/>
          </p:cNvSpPr>
          <p:nvPr>
            <p:ph type="sldNum" sz="quarter" idx="12"/>
          </p:nvPr>
        </p:nvSpPr>
        <p:spPr/>
        <p:txBody>
          <a:bodyPr/>
          <a:lstStyle/>
          <a:p>
            <a:fld id="{BA436C5B-E624-4882-B79D-BC29DC310C9F}" type="slidenum">
              <a:rPr lang="en-US" altLang="en-US" smtClean="0">
                <a:solidFill>
                  <a:srgbClr val="000000"/>
                </a:solidFill>
              </a:rPr>
              <a:pPr/>
              <a:t>91</a:t>
            </a:fld>
            <a:endParaRPr lang="en-US" altLang="en-US" dirty="0">
              <a:solidFill>
                <a:srgbClr val="000000"/>
              </a:solidFill>
            </a:endParaRPr>
          </a:p>
        </p:txBody>
      </p:sp>
    </p:spTree>
    <p:extLst>
      <p:ext uri="{BB962C8B-B14F-4D97-AF65-F5344CB8AC3E}">
        <p14:creationId xmlns:p14="http://schemas.microsoft.com/office/powerpoint/2010/main" val="53515588"/>
      </p:ext>
    </p:extLst>
  </p:cSld>
  <p:clrMapOvr>
    <a:masterClrMapping/>
  </p:clrMapOvr>
</p:sld>
</file>

<file path=ppt/theme/theme1.xml><?xml version="1.0" encoding="utf-8"?>
<a:theme xmlns:a="http://schemas.openxmlformats.org/drawingml/2006/main" name="1_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TotalTime>
  <Words>16327</Words>
  <Application>Microsoft Office PowerPoint</Application>
  <PresentationFormat>Widescreen</PresentationFormat>
  <Paragraphs>1717</Paragraphs>
  <Slides>91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91</vt:i4>
      </vt:variant>
    </vt:vector>
  </HeadingPairs>
  <TitlesOfParts>
    <vt:vector size="97" baseType="lpstr">
      <vt:lpstr>Arial</vt:lpstr>
      <vt:lpstr>Calibri</vt:lpstr>
      <vt:lpstr>Tahoma</vt:lpstr>
      <vt:lpstr>Times New Roman</vt:lpstr>
      <vt:lpstr>Wingdings</vt:lpstr>
      <vt:lpstr>1_Blends</vt:lpstr>
      <vt:lpstr>       THE CHAMBER OF TAX CONSULTANTS Gujarat International Finance Tec-City (GIFT CITY) –  Demystifying Tax and Regulatory Insights (Virtual Mode)</vt:lpstr>
      <vt:lpstr>Glossary</vt:lpstr>
      <vt:lpstr>Glossary</vt:lpstr>
      <vt:lpstr>GIFT City - Overview</vt:lpstr>
      <vt:lpstr>GIFT City – Infrastructure</vt:lpstr>
      <vt:lpstr>Overview of GIFT City regulatory landscape</vt:lpstr>
      <vt:lpstr>GIFT City regulatory landscape - Evolution</vt:lpstr>
      <vt:lpstr>PowerPoint Presentation</vt:lpstr>
      <vt:lpstr>Overview of Regulations or Framework under IFSCA</vt:lpstr>
      <vt:lpstr>Overview of Regulations or Framework under IFSCA</vt:lpstr>
      <vt:lpstr>Overview of Regulations or Framework under IFSCA</vt:lpstr>
      <vt:lpstr>Overview of Regulations or Framework under IFSCA</vt:lpstr>
      <vt:lpstr>PowerPoint Presentation</vt:lpstr>
      <vt:lpstr>Major Compliances for SEZ Units</vt:lpstr>
      <vt:lpstr>PowerPoint Presentation</vt:lpstr>
      <vt:lpstr>PowerPoint Presentation</vt:lpstr>
      <vt:lpstr>PowerPoint Presentation</vt:lpstr>
      <vt:lpstr>PowerPoint Presentation</vt:lpstr>
      <vt:lpstr>GIFT City – FEMA implications</vt:lpstr>
      <vt:lpstr>GIFT City – FEMA implications</vt:lpstr>
      <vt:lpstr>GIFT City – FEMA implications</vt:lpstr>
      <vt:lpstr>GIFT City – FEMA implications</vt:lpstr>
      <vt:lpstr>GIFT City – FEMA implications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MITALI</dc:creator>
  <cp:lastModifiedBy>ABC</cp:lastModifiedBy>
  <cp:revision>46</cp:revision>
  <dcterms:created xsi:type="dcterms:W3CDTF">2025-02-27T08:44:15Z</dcterms:created>
  <dcterms:modified xsi:type="dcterms:W3CDTF">2025-02-28T13:44:15Z</dcterms:modified>
</cp:coreProperties>
</file>