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tags/tag1.xml" ContentType="application/vnd.openxmlformats-officedocument.presentationml.tag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7"/>
  </p:notesMasterIdLst>
  <p:handoutMasterIdLst>
    <p:handoutMasterId r:id="rId68"/>
  </p:handoutMasterIdLst>
  <p:sldIdLst>
    <p:sldId id="256" r:id="rId2"/>
    <p:sldId id="493" r:id="rId3"/>
    <p:sldId id="604" r:id="rId4"/>
    <p:sldId id="707" r:id="rId5"/>
    <p:sldId id="609" r:id="rId6"/>
    <p:sldId id="675" r:id="rId7"/>
    <p:sldId id="676" r:id="rId8"/>
    <p:sldId id="677" r:id="rId9"/>
    <p:sldId id="492" r:id="rId10"/>
    <p:sldId id="681" r:id="rId11"/>
    <p:sldId id="629" r:id="rId12"/>
    <p:sldId id="630" r:id="rId13"/>
    <p:sldId id="631" r:id="rId14"/>
    <p:sldId id="634" r:id="rId15"/>
    <p:sldId id="720" r:id="rId16"/>
    <p:sldId id="754" r:id="rId17"/>
    <p:sldId id="755" r:id="rId18"/>
    <p:sldId id="756" r:id="rId19"/>
    <p:sldId id="757" r:id="rId20"/>
    <p:sldId id="758" r:id="rId21"/>
    <p:sldId id="759" r:id="rId22"/>
    <p:sldId id="760" r:id="rId23"/>
    <p:sldId id="761" r:id="rId24"/>
    <p:sldId id="779" r:id="rId25"/>
    <p:sldId id="762" r:id="rId26"/>
    <p:sldId id="763" r:id="rId27"/>
    <p:sldId id="764" r:id="rId28"/>
    <p:sldId id="765" r:id="rId29"/>
    <p:sldId id="766" r:id="rId30"/>
    <p:sldId id="767" r:id="rId31"/>
    <p:sldId id="768" r:id="rId32"/>
    <p:sldId id="769" r:id="rId33"/>
    <p:sldId id="770" r:id="rId34"/>
    <p:sldId id="771" r:id="rId35"/>
    <p:sldId id="772" r:id="rId36"/>
    <p:sldId id="773" r:id="rId37"/>
    <p:sldId id="774" r:id="rId38"/>
    <p:sldId id="775" r:id="rId39"/>
    <p:sldId id="776" r:id="rId40"/>
    <p:sldId id="780" r:id="rId41"/>
    <p:sldId id="781" r:id="rId42"/>
    <p:sldId id="782" r:id="rId43"/>
    <p:sldId id="777" r:id="rId44"/>
    <p:sldId id="778" r:id="rId45"/>
    <p:sldId id="708" r:id="rId46"/>
    <p:sldId id="721" r:id="rId47"/>
    <p:sldId id="722" r:id="rId48"/>
    <p:sldId id="723" r:id="rId49"/>
    <p:sldId id="639" r:id="rId50"/>
    <p:sldId id="745" r:id="rId51"/>
    <p:sldId id="746" r:id="rId52"/>
    <p:sldId id="747" r:id="rId53"/>
    <p:sldId id="748" r:id="rId54"/>
    <p:sldId id="749" r:id="rId55"/>
    <p:sldId id="724" r:id="rId56"/>
    <p:sldId id="637" r:id="rId57"/>
    <p:sldId id="638" r:id="rId58"/>
    <p:sldId id="725" r:id="rId59"/>
    <p:sldId id="726" r:id="rId60"/>
    <p:sldId id="727" r:id="rId61"/>
    <p:sldId id="753" r:id="rId62"/>
    <p:sldId id="783" r:id="rId63"/>
    <p:sldId id="784" r:id="rId64"/>
    <p:sldId id="785" r:id="rId65"/>
    <p:sldId id="431" r:id="rId66"/>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339966"/>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70" autoAdjust="0"/>
    <p:restoredTop sz="95126" autoAdjust="0"/>
  </p:normalViewPr>
  <p:slideViewPr>
    <p:cSldViewPr snapToGrid="0">
      <p:cViewPr>
        <p:scale>
          <a:sx n="60" d="100"/>
          <a:sy n="60" d="100"/>
        </p:scale>
        <p:origin x="1662" y="2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54" d="100"/>
          <a:sy n="54" d="100"/>
        </p:scale>
        <p:origin x="2808" y="90"/>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858627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2" y="0"/>
            <a:ext cx="2982119" cy="46437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59" name="Rectangle 3"/>
          <p:cNvSpPr>
            <a:spLocks noGrp="1" noChangeArrowheads="1"/>
          </p:cNvSpPr>
          <p:nvPr>
            <p:ph type="dt" idx="1"/>
          </p:nvPr>
        </p:nvSpPr>
        <p:spPr bwMode="auto">
          <a:xfrm>
            <a:off x="3898104" y="0"/>
            <a:ext cx="2982119" cy="46437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lgn="r" eaLnBrk="1" hangingPunct="1">
              <a:defRPr sz="1200">
                <a:latin typeface="Arial" charset="0"/>
                <a:cs typeface="+mn-cs"/>
              </a:defRPr>
            </a:lvl1pPr>
          </a:lstStyle>
          <a:p>
            <a:pPr>
              <a:defRPr/>
            </a:pPr>
            <a:endParaRPr lang="en-US" dirty="0"/>
          </a:p>
        </p:txBody>
      </p:sp>
      <p:sp>
        <p:nvSpPr>
          <p:cNvPr id="101380" name="Rectangle 4"/>
          <p:cNvSpPr>
            <a:spLocks noGrp="1" noRot="1" noChangeAspect="1" noChangeArrowheads="1" noTextEdit="1"/>
          </p:cNvSpPr>
          <p:nvPr>
            <p:ph type="sldImg" idx="2"/>
          </p:nvPr>
        </p:nvSpPr>
        <p:spPr bwMode="auto">
          <a:xfrm>
            <a:off x="1116013" y="696913"/>
            <a:ext cx="4649787" cy="348773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8182" y="4415273"/>
            <a:ext cx="5505450" cy="418382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5062" name="Rectangle 6"/>
          <p:cNvSpPr>
            <a:spLocks noGrp="1" noChangeArrowheads="1"/>
          </p:cNvSpPr>
          <p:nvPr>
            <p:ph type="ftr" sz="quarter" idx="4"/>
          </p:nvPr>
        </p:nvSpPr>
        <p:spPr bwMode="auto">
          <a:xfrm>
            <a:off x="2" y="8830544"/>
            <a:ext cx="2982119" cy="464375"/>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63" name="Rectangle 7"/>
          <p:cNvSpPr>
            <a:spLocks noGrp="1" noChangeArrowheads="1"/>
          </p:cNvSpPr>
          <p:nvPr>
            <p:ph type="sldNum" sz="quarter" idx="5"/>
          </p:nvPr>
        </p:nvSpPr>
        <p:spPr bwMode="auto">
          <a:xfrm>
            <a:off x="3898104" y="8830544"/>
            <a:ext cx="2982119" cy="464375"/>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lgn="r" eaLnBrk="1" hangingPunct="1">
              <a:defRPr sz="1200">
                <a:latin typeface="Arial" charset="0"/>
                <a:cs typeface="+mn-cs"/>
              </a:defRPr>
            </a:lvl1pPr>
          </a:lstStyle>
          <a:p>
            <a:pPr>
              <a:defRPr/>
            </a:pPr>
            <a:fld id="{BB3F5D4A-E533-4773-9541-015230BB3F45}" type="slidenum">
              <a:rPr lang="en-US"/>
              <a:pPr>
                <a:defRPr/>
              </a:pPr>
              <a:t>‹#›</a:t>
            </a:fld>
            <a:endParaRPr lang="en-US" dirty="0"/>
          </a:p>
        </p:txBody>
      </p:sp>
    </p:spTree>
    <p:extLst>
      <p:ext uri="{BB962C8B-B14F-4D97-AF65-F5344CB8AC3E}">
        <p14:creationId xmlns:p14="http://schemas.microsoft.com/office/powerpoint/2010/main" val="174000693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0132396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928999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110533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428855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281806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588783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066615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767244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323549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244262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4290" name="Rectangle 2"/>
          <p:cNvSpPr>
            <a:spLocks noGrp="1" noRot="1" noChangeAspect="1" noChangeArrowheads="1" noTextEdit="1"/>
          </p:cNvSpPr>
          <p:nvPr>
            <p:ph type="sldImg"/>
          </p:nvPr>
        </p:nvSpPr>
        <p:spPr>
          <a:xfrm>
            <a:off x="957263" y="766763"/>
            <a:ext cx="5111750" cy="3833812"/>
          </a:xfrm>
          <a:ln/>
        </p:spPr>
      </p:sp>
      <p:sp>
        <p:nvSpPr>
          <p:cNvPr id="3724291" name="Rectangle 3"/>
          <p:cNvSpPr>
            <a:spLocks noGrp="1" noChangeArrowheads="1"/>
          </p:cNvSpPr>
          <p:nvPr>
            <p:ph type="body" idx="1"/>
          </p:nvPr>
        </p:nvSpPr>
        <p:spPr>
          <a:xfrm>
            <a:off x="935464" y="4855600"/>
            <a:ext cx="5153842" cy="4597363"/>
          </a:xfrm>
        </p:spPr>
        <p:txBody>
          <a:bodyPr/>
          <a:lstStyle/>
          <a:p>
            <a:endParaRPr lang="en-GB" dirty="0"/>
          </a:p>
        </p:txBody>
      </p:sp>
    </p:spTree>
    <p:extLst>
      <p:ext uri="{BB962C8B-B14F-4D97-AF65-F5344CB8AC3E}">
        <p14:creationId xmlns:p14="http://schemas.microsoft.com/office/powerpoint/2010/main" val="279859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8603485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a:ln/>
        </p:spPr>
      </p:sp>
      <p:sp>
        <p:nvSpPr>
          <p:cNvPr id="108547" name="Notes Placeholder 2"/>
          <p:cNvSpPr>
            <a:spLocks noGrp="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32877546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833903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871340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Tree>
    <p:extLst>
      <p:ext uri="{BB962C8B-B14F-4D97-AF65-F5344CB8AC3E}">
        <p14:creationId xmlns:p14="http://schemas.microsoft.com/office/powerpoint/2010/main" val="24009325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Tree>
    <p:extLst>
      <p:ext uri="{BB962C8B-B14F-4D97-AF65-F5344CB8AC3E}">
        <p14:creationId xmlns:p14="http://schemas.microsoft.com/office/powerpoint/2010/main" val="21268025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243719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245318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518403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435246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84966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2424507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8548506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9223695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225458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7536562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950669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ln/>
        </p:spPr>
      </p:sp>
      <p:sp>
        <p:nvSpPr>
          <p:cNvPr id="122883" name="Notes Placeholder 2"/>
          <p:cNvSpPr>
            <a:spLocks noGrp="1"/>
          </p:cNvSpPr>
          <p:nvPr>
            <p:ph type="body" idx="1"/>
          </p:nvPr>
        </p:nvSpPr>
        <p:spPr>
          <a:noFill/>
          <a:ln/>
        </p:spPr>
        <p:txBody>
          <a:bodyPr/>
          <a:lstStyle/>
          <a:p>
            <a:r>
              <a:rPr lang="en-US" dirty="0" smtClean="0"/>
              <a:t>How do you consider various opportunities to NRI</a:t>
            </a:r>
          </a:p>
          <a:p>
            <a:endParaRPr lang="en-US" dirty="0" smtClean="0"/>
          </a:p>
          <a:p>
            <a:pPr>
              <a:buFontTx/>
              <a:buChar char="•"/>
            </a:pPr>
            <a:r>
              <a:rPr lang="en-US" dirty="0" smtClean="0"/>
              <a:t>Normally you will look at what was available to you at the time you became NRI from PRII</a:t>
            </a:r>
          </a:p>
          <a:p>
            <a:pPr>
              <a:buFontTx/>
              <a:buChar char="•"/>
            </a:pPr>
            <a:r>
              <a:rPr lang="en-US" dirty="0" smtClean="0"/>
              <a:t>Purchase of residential house/commercial space/land/Agriculture land/plantation/farm house/const activity/TDR/buy and sell of property</a:t>
            </a:r>
          </a:p>
        </p:txBody>
      </p:sp>
    </p:spTree>
    <p:extLst>
      <p:ext uri="{BB962C8B-B14F-4D97-AF65-F5344CB8AC3E}">
        <p14:creationId xmlns:p14="http://schemas.microsoft.com/office/powerpoint/2010/main" val="1209737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a:ln/>
        </p:spPr>
      </p:sp>
      <p:sp>
        <p:nvSpPr>
          <p:cNvPr id="123907" name="Notes Placeholder 2"/>
          <p:cNvSpPr>
            <a:spLocks noGrp="1"/>
          </p:cNvSpPr>
          <p:nvPr>
            <p:ph type="body" idx="1"/>
          </p:nvPr>
        </p:nvSpPr>
        <p:spPr>
          <a:noFill/>
          <a:ln/>
        </p:spPr>
        <p:txBody>
          <a:bodyPr/>
          <a:lstStyle/>
          <a:p>
            <a:r>
              <a:rPr lang="en-US" dirty="0" smtClean="0"/>
              <a:t>Fundamental principle</a:t>
            </a:r>
          </a:p>
          <a:p>
            <a:pPr>
              <a:buFontTx/>
              <a:buChar char="•"/>
            </a:pPr>
            <a:r>
              <a:rPr lang="en-US" dirty="0" smtClean="0"/>
              <a:t>Purchase and sale of immovable property- only individual can do so, therefore incorporation of co to acquire immovable property in India is not available</a:t>
            </a:r>
          </a:p>
          <a:p>
            <a:pPr>
              <a:buFontTx/>
              <a:buChar char="•"/>
            </a:pPr>
            <a:r>
              <a:rPr lang="en-US" dirty="0" smtClean="0"/>
              <a:t>Notf. 21</a:t>
            </a:r>
          </a:p>
          <a:p>
            <a:pPr>
              <a:buFontTx/>
              <a:buChar char="•"/>
            </a:pPr>
            <a:r>
              <a:rPr lang="en-US" dirty="0" smtClean="0"/>
              <a:t>Land – you ll speak about a. agricultural</a:t>
            </a:r>
          </a:p>
          <a:p>
            <a:r>
              <a:rPr lang="en-US" dirty="0" smtClean="0"/>
              <a:t>                                       b. others</a:t>
            </a:r>
          </a:p>
          <a:p>
            <a:endParaRPr lang="en-US" dirty="0" smtClean="0"/>
          </a:p>
          <a:p>
            <a:r>
              <a:rPr lang="en-US" dirty="0" smtClean="0"/>
              <a:t>Cons: NRI s are permitted under Sch 1 of Notf20 (slide 40)</a:t>
            </a:r>
          </a:p>
          <a:p>
            <a:r>
              <a:rPr lang="en-US" dirty="0" smtClean="0"/>
              <a:t>         ta carry out activity on  non repatriation basis----sch 4 of the notf. 20</a:t>
            </a:r>
          </a:p>
        </p:txBody>
      </p:sp>
    </p:spTree>
    <p:extLst>
      <p:ext uri="{BB962C8B-B14F-4D97-AF65-F5344CB8AC3E}">
        <p14:creationId xmlns:p14="http://schemas.microsoft.com/office/powerpoint/2010/main" val="231977117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ln/>
        </p:spPr>
      </p:sp>
      <p:sp>
        <p:nvSpPr>
          <p:cNvPr id="124931" name="Notes Placeholder 2"/>
          <p:cNvSpPr>
            <a:spLocks noGrp="1"/>
          </p:cNvSpPr>
          <p:nvPr>
            <p:ph type="body" idx="1"/>
          </p:nvPr>
        </p:nvSpPr>
        <p:spPr>
          <a:noFill/>
          <a:ln/>
        </p:spPr>
        <p:txBody>
          <a:bodyPr/>
          <a:lstStyle/>
          <a:p>
            <a:r>
              <a:rPr lang="en-US" dirty="0" smtClean="0"/>
              <a:t>To start/engage into construction related activity with Foreign JV partner- Press note 2 of 2005 is the solution – entry rout condition of activity will apply to the foreign co. or the Indian co engage in this activity</a:t>
            </a:r>
          </a:p>
          <a:p>
            <a:endParaRPr lang="en-US" dirty="0" smtClean="0"/>
          </a:p>
          <a:p>
            <a:r>
              <a:rPr lang="en-US" dirty="0" smtClean="0"/>
              <a:t>Partnership firm on non repatriation basis</a:t>
            </a:r>
          </a:p>
          <a:p>
            <a:endParaRPr lang="en-US" dirty="0" smtClean="0"/>
          </a:p>
          <a:p>
            <a:r>
              <a:rPr lang="en-US" dirty="0" smtClean="0"/>
              <a:t>Sch 1 permitted to co.</a:t>
            </a:r>
          </a:p>
          <a:p>
            <a:r>
              <a:rPr lang="en-US" dirty="0" smtClean="0"/>
              <a:t>Sch 4 Non repatriation basis</a:t>
            </a:r>
          </a:p>
          <a:p>
            <a:r>
              <a:rPr lang="en-US" dirty="0" smtClean="0"/>
              <a:t>Notf.22 partnership firm Non repatriation basis</a:t>
            </a:r>
          </a:p>
          <a:p>
            <a:endParaRPr lang="en-US" dirty="0" smtClean="0"/>
          </a:p>
          <a:p>
            <a:r>
              <a:rPr lang="en-US" dirty="0" smtClean="0"/>
              <a:t>It is compartment- No cross border travel</a:t>
            </a:r>
          </a:p>
          <a:p>
            <a:endParaRPr lang="en-US" dirty="0" smtClean="0"/>
          </a:p>
          <a:p>
            <a:endParaRPr lang="en-US" dirty="0" smtClean="0"/>
          </a:p>
          <a:p>
            <a:endParaRPr lang="en-US" dirty="0" smtClean="0"/>
          </a:p>
        </p:txBody>
      </p:sp>
    </p:spTree>
    <p:extLst>
      <p:ext uri="{BB962C8B-B14F-4D97-AF65-F5344CB8AC3E}">
        <p14:creationId xmlns:p14="http://schemas.microsoft.com/office/powerpoint/2010/main" val="257011720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2585358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35085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7632500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3107467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5856079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1631605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5881011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3053083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3567098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0813167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8430336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1167140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715312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174207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66402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ln/>
        </p:spPr>
      </p:sp>
      <p:sp>
        <p:nvSpPr>
          <p:cNvPr id="102403" name="Notes Placeholder 2"/>
          <p:cNvSpPr>
            <a:spLocks noGrp="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2542341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103427" name="Notes Placeholder 2"/>
          <p:cNvSpPr>
            <a:spLocks noGrp="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827692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a:ln/>
        </p:spPr>
      </p:sp>
      <p:sp>
        <p:nvSpPr>
          <p:cNvPr id="104451" name="Notes Placeholder 2"/>
          <p:cNvSpPr>
            <a:spLocks noGrp="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2302385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71693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hangingPunct="0">
                  <a:defRPr/>
                </a:pPr>
                <a:endParaRPr lang="en-US" dirty="0">
                  <a:cs typeface="+mn-cs"/>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hangingPunct="0">
                  <a:defRPr/>
                </a:pPr>
                <a:endParaRPr lang="en-US" dirty="0">
                  <a:cs typeface="+mn-cs"/>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hangingPunct="0">
                <a:defRPr/>
              </a:pPr>
              <a:endParaRPr lang="en-US" dirty="0">
                <a:cs typeface="+mn-cs"/>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hangingPunct="0">
                <a:defRPr/>
              </a:pPr>
              <a:endParaRPr lang="en-US" dirty="0">
                <a:cs typeface="+mn-cs"/>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r>
              <a:rPr lang="en-US" smtClean="0"/>
              <a:t>24 March 2018</a:t>
            </a:r>
            <a:endParaRPr lang="en-US" dirty="0"/>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r>
              <a:rPr lang="en-US" dirty="0" smtClean="0"/>
              <a:t>P. P. Shah &amp; Asso.</a:t>
            </a:r>
            <a:endParaRPr lang="en-US" dirty="0"/>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25E334D8-7261-4A14-B36C-A5F3B29CAC4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24 March 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3608CAF4-0E65-4C68-BEE3-A87A7AEA8D6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24 March 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24EBBFFB-7399-48CB-9CC1-8241E5105BE3}"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947738" y="274638"/>
            <a:ext cx="7827962" cy="5151437"/>
          </a:xfrm>
        </p:spPr>
        <p:txBody>
          <a:bodyPr/>
          <a:lstStyle>
            <a:lvl1pPr>
              <a:defRPr>
                <a:latin typeface="Georgia" pitchFamily="18" charset="0"/>
              </a:defRPr>
            </a:lvl1pPr>
            <a:lvl2pPr>
              <a:defRPr>
                <a:latin typeface="Georgia" pitchFamily="18" charset="0"/>
              </a:defRPr>
            </a:lvl2pPr>
            <a:lvl3pPr>
              <a:defRPr>
                <a:latin typeface="Georgia" pitchFamily="18" charset="0"/>
              </a:defRPr>
            </a:lvl3pPr>
            <a:lvl4pPr>
              <a:defRPr>
                <a:latin typeface="Georgia" pitchFamily="18" charset="0"/>
              </a:defRPr>
            </a:lvl4pPr>
            <a:lvl5pPr>
              <a:defRPr>
                <a:latin typeface="Georgia"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121469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24 March 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4CAA70CE-4DCB-4D19-AC47-571E7F2D8BF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24 March 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AE00ADD7-DC51-4D62-A2D4-CD0CC33F466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24 March 2018</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E0802A65-2CB0-4A60-853A-480F1D52431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r>
              <a:rPr lang="en-US" smtClean="0"/>
              <a:t>24 March 2018</a:t>
            </a:r>
            <a:endParaRPr lang="en-US" dirty="0"/>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9" name="Rectangle 13"/>
          <p:cNvSpPr>
            <a:spLocks noGrp="1" noChangeArrowheads="1"/>
          </p:cNvSpPr>
          <p:nvPr>
            <p:ph type="sldNum" sz="quarter" idx="12"/>
          </p:nvPr>
        </p:nvSpPr>
        <p:spPr>
          <a:ln/>
        </p:spPr>
        <p:txBody>
          <a:bodyPr/>
          <a:lstStyle>
            <a:lvl1pPr>
              <a:defRPr/>
            </a:lvl1pPr>
          </a:lstStyle>
          <a:p>
            <a:pPr>
              <a:defRPr/>
            </a:pPr>
            <a:fld id="{C3139E30-E0AC-449D-8B9F-451DDCF046D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r>
              <a:rPr lang="en-US" smtClean="0"/>
              <a:t>24 March 2018</a:t>
            </a:r>
            <a:endParaRPr lang="en-US" dirty="0"/>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5" name="Rectangle 13"/>
          <p:cNvSpPr>
            <a:spLocks noGrp="1" noChangeArrowheads="1"/>
          </p:cNvSpPr>
          <p:nvPr>
            <p:ph type="sldNum" sz="quarter" idx="12"/>
          </p:nvPr>
        </p:nvSpPr>
        <p:spPr>
          <a:ln/>
        </p:spPr>
        <p:txBody>
          <a:bodyPr/>
          <a:lstStyle>
            <a:lvl1pPr>
              <a:defRPr/>
            </a:lvl1pPr>
          </a:lstStyle>
          <a:p>
            <a:pPr>
              <a:defRPr/>
            </a:pPr>
            <a:fld id="{AEE33614-1576-4826-9A5E-50DBDA8E8AF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smtClean="0"/>
              <a:t>24 March 2018</a:t>
            </a:r>
            <a:endParaRPr lang="en-US" dirty="0"/>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4" name="Rectangle 13"/>
          <p:cNvSpPr>
            <a:spLocks noGrp="1" noChangeArrowheads="1"/>
          </p:cNvSpPr>
          <p:nvPr>
            <p:ph type="sldNum" sz="quarter" idx="12"/>
          </p:nvPr>
        </p:nvSpPr>
        <p:spPr>
          <a:ln/>
        </p:spPr>
        <p:txBody>
          <a:bodyPr/>
          <a:lstStyle>
            <a:lvl1pPr>
              <a:defRPr/>
            </a:lvl1pPr>
          </a:lstStyle>
          <a:p>
            <a:pPr>
              <a:defRPr/>
            </a:pPr>
            <a:fld id="{5052F816-650B-4053-80AC-AB4A4E09E1C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24 March 2018</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4626F912-B00A-4A08-89C1-F224E1489C5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24 March 2018</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3D53F040-11F8-4881-867C-5042A25096E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83820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cs typeface="+mn-cs"/>
            </a:endParaRPr>
          </a:p>
        </p:txBody>
      </p:sp>
      <p:sp>
        <p:nvSpPr>
          <p:cNvPr id="6148" name="Rectangle 4"/>
          <p:cNvSpPr>
            <a:spLocks noChangeArrowheads="1"/>
          </p:cNvSpPr>
          <p:nvPr/>
        </p:nvSpPr>
        <p:spPr bwMode="ltGray">
          <a:xfrm>
            <a:off x="541338" y="1219200"/>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dirty="0">
              <a:cs typeface="+mn-cs"/>
            </a:endParaRPr>
          </a:p>
        </p:txBody>
      </p:sp>
      <p:grpSp>
        <p:nvGrpSpPr>
          <p:cNvPr id="1028" name="Group 14"/>
          <p:cNvGrpSpPr>
            <a:grpSpLocks/>
          </p:cNvGrpSpPr>
          <p:nvPr/>
        </p:nvGrpSpPr>
        <p:grpSpPr bwMode="auto">
          <a:xfrm>
            <a:off x="0" y="381000"/>
            <a:ext cx="8556625" cy="1052513"/>
            <a:chOff x="80" y="432"/>
            <a:chExt cx="5390" cy="663"/>
          </a:xfrm>
        </p:grpSpPr>
        <p:sp>
          <p:nvSpPr>
            <p:cNvPr id="6147" name="Rectangle 3"/>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49" name="Rectangle 5"/>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0" name="Rectangle 6"/>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1" name="Rectangle 7"/>
            <p:cNvSpPr>
              <a:spLocks noChangeArrowheads="1"/>
            </p:cNvSpPr>
            <p:nvPr/>
          </p:nvSpPr>
          <p:spPr bwMode="gray">
            <a:xfrm>
              <a:off x="480" y="432"/>
              <a:ext cx="20" cy="663"/>
            </a:xfrm>
            <a:prstGeom prst="rect">
              <a:avLst/>
            </a:prstGeom>
            <a:solidFill>
              <a:schemeClr val="bg2"/>
            </a:solidFill>
            <a:ln w="9525">
              <a:noFill/>
              <a:miter lim="800000"/>
              <a:headEnd/>
              <a:tailEnd/>
            </a:ln>
            <a:effectLst/>
          </p:spPr>
          <p:txBody>
            <a:bodyPr wrap="none" anchor="ctr"/>
            <a:lstStyle/>
            <a:p>
              <a:pPr algn="ctr">
                <a:defRPr/>
              </a:pPr>
              <a:endParaRPr kumimoji="1" lang="en-US" sz="2400" dirty="0">
                <a:cs typeface="+mn-cs"/>
              </a:endParaRPr>
            </a:p>
          </p:txBody>
        </p:sp>
        <p:sp>
          <p:nvSpPr>
            <p:cNvPr id="6152" name="Rectangle 8"/>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grpSp>
      <p:sp>
        <p:nvSpPr>
          <p:cNvPr id="1029"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0"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smtClean="0"/>
              <a:t>24 March 2018</a:t>
            </a:r>
            <a:endParaRPr lang="en-US" dirty="0"/>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dirty="0" smtClean="0"/>
              <a:t>P. P. Shah &amp; Asso.</a:t>
            </a:r>
            <a:endParaRPr lang="en-US" dirty="0"/>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cs typeface="+mn-cs"/>
              </a:defRPr>
            </a:lvl1pPr>
          </a:lstStyle>
          <a:p>
            <a:pPr>
              <a:defRPr/>
            </a:pPr>
            <a:fld id="{CE431C2D-F0B7-461E-B510-09595590CEC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380" r:id="rId1"/>
    <p:sldLayoutId id="2147484370" r:id="rId2"/>
    <p:sldLayoutId id="2147484371" r:id="rId3"/>
    <p:sldLayoutId id="2147484372" r:id="rId4"/>
    <p:sldLayoutId id="2147484373" r:id="rId5"/>
    <p:sldLayoutId id="2147484374" r:id="rId6"/>
    <p:sldLayoutId id="2147484375" r:id="rId7"/>
    <p:sldLayoutId id="2147484376" r:id="rId8"/>
    <p:sldLayoutId id="2147484377" r:id="rId9"/>
    <p:sldLayoutId id="2147484378" r:id="rId10"/>
    <p:sldLayoutId id="2147484379" r:id="rId11"/>
    <p:sldLayoutId id="2147484381" r:id="rId12"/>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2.xml"/><Relationship Id="rId1" Type="http://schemas.openxmlformats.org/officeDocument/2006/relationships/tags" Target="../tags/tag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Grp="1" noChangeArrowheads="1"/>
          </p:cNvSpPr>
          <p:nvPr>
            <p:ph type="dt" sz="quarter" idx="10"/>
          </p:nvPr>
        </p:nvSpPr>
        <p:spPr/>
        <p:txBody>
          <a:bodyPr/>
          <a:lstStyle/>
          <a:p>
            <a:pPr>
              <a:defRPr/>
            </a:pPr>
            <a:r>
              <a:rPr lang="en-US" smtClean="0"/>
              <a:t>24 March 2018</a:t>
            </a:r>
            <a:endParaRPr lang="en-US" dirty="0"/>
          </a:p>
        </p:txBody>
      </p:sp>
      <p:sp>
        <p:nvSpPr>
          <p:cNvPr id="3075" name="Rectangle 15"/>
          <p:cNvSpPr>
            <a:spLocks noGrp="1" noChangeArrowheads="1"/>
          </p:cNvSpPr>
          <p:nvPr>
            <p:ph type="ftr" sz="quarter" idx="11"/>
          </p:nvPr>
        </p:nvSpPr>
        <p:spPr/>
        <p:txBody>
          <a:bodyPr/>
          <a:lstStyle/>
          <a:p>
            <a:pPr>
              <a:defRPr/>
            </a:pPr>
            <a:r>
              <a:rPr lang="en-US" dirty="0" smtClean="0"/>
              <a:t>P. P. Shah &amp; Asso.</a:t>
            </a:r>
          </a:p>
        </p:txBody>
      </p:sp>
      <p:sp>
        <p:nvSpPr>
          <p:cNvPr id="3076" name="Rectangle 16"/>
          <p:cNvSpPr>
            <a:spLocks noGrp="1" noChangeArrowheads="1"/>
          </p:cNvSpPr>
          <p:nvPr>
            <p:ph type="sldNum" sz="quarter" idx="12"/>
          </p:nvPr>
        </p:nvSpPr>
        <p:spPr/>
        <p:txBody>
          <a:bodyPr/>
          <a:lstStyle/>
          <a:p>
            <a:pPr>
              <a:defRPr/>
            </a:pPr>
            <a:fld id="{6363C4C0-C5B2-4EF7-894B-285C97CA7693}" type="slidenum">
              <a:rPr lang="en-US" smtClean="0"/>
              <a:pPr>
                <a:defRPr/>
              </a:pPr>
              <a:t>1</a:t>
            </a:fld>
            <a:endParaRPr lang="en-US" dirty="0" smtClean="0"/>
          </a:p>
        </p:txBody>
      </p:sp>
      <p:sp>
        <p:nvSpPr>
          <p:cNvPr id="3077" name="Rectangle 2"/>
          <p:cNvSpPr>
            <a:spLocks noGrp="1" noChangeArrowheads="1"/>
          </p:cNvSpPr>
          <p:nvPr>
            <p:ph type="ctrTitle"/>
          </p:nvPr>
        </p:nvSpPr>
        <p:spPr>
          <a:xfrm>
            <a:off x="801857" y="1"/>
            <a:ext cx="8213805" cy="3272588"/>
          </a:xfrm>
        </p:spPr>
        <p:txBody>
          <a:bodyPr/>
          <a:lstStyle/>
          <a:p>
            <a:pPr algn="ctr" eaLnBrk="1" hangingPunct="1"/>
            <a:r>
              <a:rPr lang="en-US" sz="4000" b="1" dirty="0" smtClean="0">
                <a:latin typeface="Book Antiqua" pitchFamily="18" charset="0"/>
              </a:rPr>
              <a:t/>
            </a:r>
            <a:br>
              <a:rPr lang="en-US" sz="4000" b="1" dirty="0" smtClean="0">
                <a:latin typeface="Book Antiqua" pitchFamily="18" charset="0"/>
              </a:rPr>
            </a:br>
            <a:r>
              <a:rPr lang="en-US" sz="2400" dirty="0" smtClean="0"/>
              <a:t/>
            </a:r>
            <a:br>
              <a:rPr lang="en-US" sz="2400" dirty="0" smtClean="0"/>
            </a:br>
            <a:r>
              <a:rPr lang="en-US" sz="2400" dirty="0" smtClean="0"/>
              <a:t/>
            </a:r>
            <a:br>
              <a:rPr lang="en-US" sz="2400" dirty="0" smtClean="0"/>
            </a:br>
            <a:r>
              <a:rPr lang="en-US" sz="2600" b="1" dirty="0" smtClean="0"/>
              <a:t>DELHI CHAPTER OF </a:t>
            </a:r>
            <a:br>
              <a:rPr lang="en-US" sz="2600" b="1" dirty="0" smtClean="0"/>
            </a:br>
            <a:r>
              <a:rPr lang="en-US" sz="2600" b="1" dirty="0" smtClean="0"/>
              <a:t>THE CHAMBER OF TAX CONSULTANTS -</a:t>
            </a:r>
            <a:r>
              <a:rPr lang="en-US" sz="2800" b="1" dirty="0" smtClean="0"/>
              <a:t/>
            </a:r>
            <a:br>
              <a:rPr lang="en-US" sz="2800" b="1" dirty="0" smtClean="0"/>
            </a:br>
            <a:r>
              <a:rPr lang="en-US" sz="2600" b="1" dirty="0" smtClean="0"/>
              <a:t>TWO DAY INTENSIVE STUDY COURSE ON FEMA</a:t>
            </a:r>
            <a:r>
              <a:rPr lang="en-US" sz="2800" b="1" dirty="0" smtClean="0"/>
              <a:t/>
            </a:r>
            <a:br>
              <a:rPr lang="en-US" sz="2800" b="1" dirty="0" smtClean="0"/>
            </a:br>
            <a:r>
              <a:rPr lang="en-US" sz="2800" b="1" dirty="0" smtClean="0"/>
              <a:t/>
            </a:r>
            <a:br>
              <a:rPr lang="en-US" sz="2800" b="1" dirty="0" smtClean="0"/>
            </a:br>
            <a:r>
              <a:rPr lang="en-US" sz="2400" b="1" dirty="0"/>
              <a:t>Foreign Inbound Investment </a:t>
            </a:r>
            <a:r>
              <a:rPr lang="en-US" sz="2400" b="1" dirty="0" smtClean="0"/>
              <a:t>– </a:t>
            </a:r>
            <a:br>
              <a:rPr lang="en-US" sz="2400" b="1" dirty="0" smtClean="0"/>
            </a:br>
            <a:r>
              <a:rPr lang="en-US" sz="2400" b="1" dirty="0" smtClean="0"/>
              <a:t>FEMA </a:t>
            </a:r>
            <a:r>
              <a:rPr lang="en-US" sz="2400" b="1" dirty="0"/>
              <a:t>20(R)/Schedules 1 (FDI/capital instruments), 4 (Investment on non-repatriation basis) &amp; 6 (Investment in a Limited Liability Partnership)</a:t>
            </a:r>
            <a:endParaRPr lang="en-US" sz="2400" dirty="0" smtClean="0">
              <a:solidFill>
                <a:srgbClr val="990033"/>
              </a:solidFill>
            </a:endParaRPr>
          </a:p>
        </p:txBody>
      </p:sp>
      <p:sp>
        <p:nvSpPr>
          <p:cNvPr id="3078" name="Rectangle 5"/>
          <p:cNvSpPr>
            <a:spLocks noGrp="1" noChangeArrowheads="1"/>
          </p:cNvSpPr>
          <p:nvPr>
            <p:ph type="subTitle" idx="1"/>
          </p:nvPr>
        </p:nvSpPr>
        <p:spPr>
          <a:xfrm>
            <a:off x="990600" y="3429000"/>
            <a:ext cx="7239000" cy="2895600"/>
          </a:xfrm>
        </p:spPr>
        <p:txBody>
          <a:bodyPr/>
          <a:lstStyle/>
          <a:p>
            <a:pPr eaLnBrk="1" hangingPunct="1">
              <a:lnSpc>
                <a:spcPct val="90000"/>
              </a:lnSpc>
            </a:pPr>
            <a:endParaRPr lang="en-US" sz="2000" dirty="0" smtClean="0">
              <a:solidFill>
                <a:srgbClr val="339966"/>
              </a:solidFill>
            </a:endParaRPr>
          </a:p>
          <a:p>
            <a:pPr eaLnBrk="1" hangingPunct="1">
              <a:lnSpc>
                <a:spcPct val="90000"/>
              </a:lnSpc>
            </a:pPr>
            <a:r>
              <a:rPr lang="en-US" sz="2000" dirty="0" smtClean="0">
                <a:solidFill>
                  <a:srgbClr val="339966"/>
                </a:solidFill>
              </a:rPr>
              <a:t>Presented by:</a:t>
            </a:r>
          </a:p>
          <a:p>
            <a:pPr eaLnBrk="1" hangingPunct="1">
              <a:lnSpc>
                <a:spcPct val="90000"/>
              </a:lnSpc>
            </a:pPr>
            <a:r>
              <a:rPr lang="en-US" sz="2000" dirty="0" smtClean="0">
                <a:solidFill>
                  <a:srgbClr val="339966"/>
                </a:solidFill>
              </a:rPr>
              <a:t>Mr. Paresh P. Shah</a:t>
            </a:r>
          </a:p>
          <a:p>
            <a:pPr eaLnBrk="1" hangingPunct="1">
              <a:lnSpc>
                <a:spcPct val="90000"/>
              </a:lnSpc>
            </a:pPr>
            <a:endParaRPr lang="en-US" sz="2000" dirty="0" smtClean="0">
              <a:solidFill>
                <a:srgbClr val="339966"/>
              </a:solidFill>
            </a:endParaRPr>
          </a:p>
          <a:p>
            <a:pPr eaLnBrk="1" hangingPunct="1">
              <a:lnSpc>
                <a:spcPct val="90000"/>
              </a:lnSpc>
            </a:pPr>
            <a:r>
              <a:rPr lang="en-US" sz="2000" dirty="0" smtClean="0">
                <a:solidFill>
                  <a:schemeClr val="folHlink"/>
                </a:solidFill>
              </a:rPr>
              <a:t>P.P. Shah &amp; Associates</a:t>
            </a:r>
          </a:p>
          <a:p>
            <a:pPr eaLnBrk="1" hangingPunct="1">
              <a:lnSpc>
                <a:spcPct val="90000"/>
              </a:lnSpc>
            </a:pPr>
            <a:r>
              <a:rPr lang="en-US" sz="2000" dirty="0" smtClean="0">
                <a:solidFill>
                  <a:schemeClr val="folHlink"/>
                </a:solidFill>
              </a:rPr>
              <a:t>Chartered Accountants</a:t>
            </a:r>
          </a:p>
          <a:p>
            <a:pPr eaLnBrk="1" hangingPunct="1">
              <a:lnSpc>
                <a:spcPct val="90000"/>
              </a:lnSpc>
            </a:pPr>
            <a:r>
              <a:rPr lang="en-US" sz="2000" dirty="0" smtClean="0">
                <a:solidFill>
                  <a:schemeClr val="folHlink"/>
                </a:solidFill>
              </a:rPr>
              <a:t>Email: ppshahandassociates@gmail.com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10</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smtClean="0"/>
              <a:t>FEMA Practice – Recent issue of Master Directions</a:t>
            </a:r>
          </a:p>
        </p:txBody>
      </p:sp>
      <p:sp>
        <p:nvSpPr>
          <p:cNvPr id="9222" name="Content Placeholder 6"/>
          <p:cNvSpPr>
            <a:spLocks noGrp="1"/>
          </p:cNvSpPr>
          <p:nvPr>
            <p:ph idx="1"/>
          </p:nvPr>
        </p:nvSpPr>
        <p:spPr>
          <a:xfrm>
            <a:off x="685800" y="1219199"/>
            <a:ext cx="8269288" cy="5237871"/>
          </a:xfrm>
        </p:spPr>
        <p:txBody>
          <a:bodyPr/>
          <a:lstStyle/>
          <a:p>
            <a:r>
              <a:rPr lang="en-US" sz="1400" dirty="0">
                <a:latin typeface="Calibri" panose="020F0502020204030204" pitchFamily="34" charset="0"/>
                <a:cs typeface="Calibri" panose="020F0502020204030204" pitchFamily="34" charset="0"/>
              </a:rPr>
              <a:t>Foreign Exchange Management Act was </a:t>
            </a:r>
            <a:r>
              <a:rPr lang="en-US" sz="1400" b="1" dirty="0">
                <a:latin typeface="Calibri" panose="020F0502020204030204" pitchFamily="34" charset="0"/>
                <a:cs typeface="Calibri" panose="020F0502020204030204" pitchFamily="34" charset="0"/>
              </a:rPr>
              <a:t>enacted in 1999 </a:t>
            </a:r>
            <a:r>
              <a:rPr lang="en-US" sz="1400" dirty="0">
                <a:latin typeface="Calibri" panose="020F0502020204030204" pitchFamily="34" charset="0"/>
                <a:cs typeface="Calibri" panose="020F0502020204030204" pitchFamily="34" charset="0"/>
              </a:rPr>
              <a:t>with 25 original notifications came into </a:t>
            </a:r>
            <a:r>
              <a:rPr lang="en-US" sz="1400" dirty="0" smtClean="0">
                <a:latin typeface="Calibri" panose="020F0502020204030204" pitchFamily="34" charset="0"/>
                <a:cs typeface="Calibri" panose="020F0502020204030204" pitchFamily="34" charset="0"/>
              </a:rPr>
              <a:t>force with </a:t>
            </a:r>
            <a:r>
              <a:rPr lang="en-US" sz="1400" dirty="0">
                <a:latin typeface="Calibri" panose="020F0502020204030204" pitchFamily="34" charset="0"/>
                <a:cs typeface="Calibri" panose="020F0502020204030204" pitchFamily="34" charset="0"/>
              </a:rPr>
              <a:t>effect from June 1, 2000.</a:t>
            </a:r>
          </a:p>
          <a:p>
            <a:r>
              <a:rPr lang="en-US" sz="1400" dirty="0">
                <a:latin typeface="Calibri" panose="020F0502020204030204" pitchFamily="34" charset="0"/>
                <a:cs typeface="Calibri" panose="020F0502020204030204" pitchFamily="34" charset="0"/>
              </a:rPr>
              <a:t>Over the years the regulations framed under FEMA have had </a:t>
            </a:r>
            <a:r>
              <a:rPr lang="en-US" sz="1400" b="1" dirty="0">
                <a:latin typeface="Calibri" panose="020F0502020204030204" pitchFamily="34" charset="0"/>
                <a:cs typeface="Calibri" panose="020F0502020204030204" pitchFamily="34" charset="0"/>
              </a:rPr>
              <a:t>over 330+ amendments</a:t>
            </a:r>
            <a:r>
              <a:rPr lang="en-US" sz="1400" dirty="0">
                <a:latin typeface="Calibri" panose="020F0502020204030204" pitchFamily="34" charset="0"/>
                <a:cs typeface="Calibri" panose="020F0502020204030204" pitchFamily="34" charset="0"/>
              </a:rPr>
              <a:t>.</a:t>
            </a:r>
          </a:p>
          <a:p>
            <a:r>
              <a:rPr lang="en-US" sz="1400" dirty="0">
                <a:latin typeface="Calibri" panose="020F0502020204030204" pitchFamily="34" charset="0"/>
                <a:cs typeface="Calibri" panose="020F0502020204030204" pitchFamily="34" charset="0"/>
              </a:rPr>
              <a:t>Keeping in view the objective of promoting ease of doing business, a need was felt </a:t>
            </a:r>
            <a:r>
              <a:rPr lang="en-US" sz="1400" b="1" dirty="0">
                <a:latin typeface="Calibri" panose="020F0502020204030204" pitchFamily="34" charset="0"/>
                <a:cs typeface="Calibri" panose="020F0502020204030204" pitchFamily="34" charset="0"/>
              </a:rPr>
              <a:t>to consolidate </a:t>
            </a:r>
            <a:r>
              <a:rPr lang="en-US" sz="1400" b="1" dirty="0" smtClean="0">
                <a:latin typeface="Calibri" panose="020F0502020204030204" pitchFamily="34" charset="0"/>
                <a:cs typeface="Calibri" panose="020F0502020204030204" pitchFamily="34" charset="0"/>
              </a:rPr>
              <a:t>the regulations </a:t>
            </a:r>
            <a:r>
              <a:rPr lang="en-US" sz="1400" b="1" dirty="0">
                <a:latin typeface="Calibri" panose="020F0502020204030204" pitchFamily="34" charset="0"/>
                <a:cs typeface="Calibri" panose="020F0502020204030204" pitchFamily="34" charset="0"/>
              </a:rPr>
              <a:t>and rationalise them </a:t>
            </a:r>
            <a:r>
              <a:rPr lang="en-US" sz="1400" dirty="0">
                <a:latin typeface="Calibri" panose="020F0502020204030204" pitchFamily="34" charset="0"/>
                <a:cs typeface="Calibri" panose="020F0502020204030204" pitchFamily="34" charset="0"/>
              </a:rPr>
              <a:t>in the light of evolving business environment and changing practices </a:t>
            </a:r>
            <a:r>
              <a:rPr lang="en-US" sz="1400" dirty="0" smtClean="0">
                <a:latin typeface="Calibri" panose="020F0502020204030204" pitchFamily="34" charset="0"/>
                <a:cs typeface="Calibri" panose="020F0502020204030204" pitchFamily="34" charset="0"/>
              </a:rPr>
              <a:t>in cross-border </a:t>
            </a:r>
            <a:r>
              <a:rPr lang="en-US" sz="1400" dirty="0">
                <a:latin typeface="Calibri" panose="020F0502020204030204" pitchFamily="34" charset="0"/>
                <a:cs typeface="Calibri" panose="020F0502020204030204" pitchFamily="34" charset="0"/>
              </a:rPr>
              <a:t>transactions relating to external trade and payments.</a:t>
            </a:r>
          </a:p>
          <a:p>
            <a:r>
              <a:rPr lang="en-US" sz="1400" b="1" dirty="0">
                <a:latin typeface="Calibri" panose="020F0502020204030204" pitchFamily="34" charset="0"/>
                <a:cs typeface="Calibri" panose="020F0502020204030204" pitchFamily="34" charset="0"/>
              </a:rPr>
              <a:t>17 Master Directions issued on 04 January </a:t>
            </a:r>
            <a:r>
              <a:rPr lang="en-US" sz="1400" b="1" dirty="0" smtClean="0">
                <a:latin typeface="Calibri" panose="020F0502020204030204" pitchFamily="34" charset="0"/>
                <a:cs typeface="Calibri" panose="020F0502020204030204" pitchFamily="34" charset="0"/>
              </a:rPr>
              <a:t>2016 and 1 Master Direction on FDI issued on 04 January 2018 </a:t>
            </a:r>
            <a:r>
              <a:rPr lang="en-US" sz="1400" b="1" dirty="0">
                <a:latin typeface="Calibri" panose="020F0502020204030204" pitchFamily="34" charset="0"/>
                <a:cs typeface="Calibri" panose="020F0502020204030204" pitchFamily="34" charset="0"/>
              </a:rPr>
              <a:t>- Consolidated </a:t>
            </a:r>
            <a:r>
              <a:rPr lang="en-US" sz="1400" dirty="0">
                <a:latin typeface="Calibri" panose="020F0502020204030204" pitchFamily="34" charset="0"/>
                <a:cs typeface="Calibri" panose="020F0502020204030204" pitchFamily="34" charset="0"/>
              </a:rPr>
              <a:t>relevant A.P (DIR Series) </a:t>
            </a:r>
            <a:r>
              <a:rPr lang="en-US" sz="1400" dirty="0" smtClean="0">
                <a:latin typeface="Calibri" panose="020F0502020204030204" pitchFamily="34" charset="0"/>
                <a:cs typeface="Calibri" panose="020F0502020204030204" pitchFamily="34" charset="0"/>
              </a:rPr>
              <a:t>Circulars issued </a:t>
            </a:r>
            <a:r>
              <a:rPr lang="en-US" sz="1400" dirty="0">
                <a:latin typeface="Calibri" panose="020F0502020204030204" pitchFamily="34" charset="0"/>
                <a:cs typeface="Calibri" panose="020F0502020204030204" pitchFamily="34" charset="0"/>
              </a:rPr>
              <a:t>so </a:t>
            </a:r>
            <a:r>
              <a:rPr lang="en-US" sz="1400" dirty="0" smtClean="0">
                <a:latin typeface="Calibri" panose="020F0502020204030204" pitchFamily="34" charset="0"/>
                <a:cs typeface="Calibri" panose="020F0502020204030204" pitchFamily="34" charset="0"/>
              </a:rPr>
              <a:t>far</a:t>
            </a:r>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All master regulations will be </a:t>
            </a:r>
            <a:r>
              <a:rPr lang="en-US" sz="1400" b="1" dirty="0">
                <a:latin typeface="Calibri" panose="020F0502020204030204" pitchFamily="34" charset="0"/>
                <a:cs typeface="Calibri" panose="020F0502020204030204" pitchFamily="34" charset="0"/>
              </a:rPr>
              <a:t>fully updated and placed online</a:t>
            </a:r>
            <a:r>
              <a:rPr lang="en-US" sz="1400" dirty="0">
                <a:latin typeface="Calibri" panose="020F0502020204030204" pitchFamily="34" charset="0"/>
                <a:cs typeface="Calibri" panose="020F0502020204030204" pitchFamily="34" charset="0"/>
              </a:rPr>
              <a:t>.</a:t>
            </a:r>
          </a:p>
          <a:p>
            <a:r>
              <a:rPr lang="en-US" sz="1400" dirty="0">
                <a:latin typeface="Calibri" panose="020F0502020204030204" pitchFamily="34" charset="0"/>
                <a:cs typeface="Calibri" panose="020F0502020204030204" pitchFamily="34" charset="0"/>
              </a:rPr>
              <a:t>Reserve Bank will issue Master Directions </a:t>
            </a:r>
            <a:r>
              <a:rPr lang="en-US" sz="1400" b="1" dirty="0">
                <a:latin typeface="Calibri" panose="020F0502020204030204" pitchFamily="34" charset="0"/>
                <a:cs typeface="Calibri" panose="020F0502020204030204" pitchFamily="34" charset="0"/>
              </a:rPr>
              <a:t>on all regulatory matters</a:t>
            </a:r>
            <a:r>
              <a:rPr lang="en-US" sz="1400" dirty="0">
                <a:latin typeface="Calibri" panose="020F0502020204030204" pitchFamily="34" charset="0"/>
                <a:cs typeface="Calibri" panose="020F0502020204030204" pitchFamily="34" charset="0"/>
              </a:rPr>
              <a:t>.</a:t>
            </a:r>
          </a:p>
          <a:p>
            <a:r>
              <a:rPr lang="en-US" sz="1400" dirty="0">
                <a:latin typeface="Calibri" panose="020F0502020204030204" pitchFamily="34" charset="0"/>
                <a:cs typeface="Calibri" panose="020F0502020204030204" pitchFamily="34" charset="0"/>
              </a:rPr>
              <a:t>The </a:t>
            </a:r>
            <a:r>
              <a:rPr lang="en-US" sz="1400" b="1" dirty="0">
                <a:latin typeface="Calibri" panose="020F0502020204030204" pitchFamily="34" charset="0"/>
                <a:cs typeface="Calibri" panose="020F0502020204030204" pitchFamily="34" charset="0"/>
              </a:rPr>
              <a:t>Master Directions to be issued will consolidate instructions on rules and regulations framed </a:t>
            </a:r>
            <a:r>
              <a:rPr lang="en-US" sz="1400" b="1" dirty="0" smtClean="0">
                <a:latin typeface="Calibri" panose="020F0502020204030204" pitchFamily="34" charset="0"/>
                <a:cs typeface="Calibri" panose="020F0502020204030204" pitchFamily="34" charset="0"/>
              </a:rPr>
              <a:t>by the </a:t>
            </a:r>
            <a:r>
              <a:rPr lang="en-US" sz="1400" b="1" dirty="0">
                <a:latin typeface="Calibri" panose="020F0502020204030204" pitchFamily="34" charset="0"/>
                <a:cs typeface="Calibri" panose="020F0502020204030204" pitchFamily="34" charset="0"/>
              </a:rPr>
              <a:t>Reserve Bank under various Acts </a:t>
            </a:r>
            <a:r>
              <a:rPr lang="en-US" sz="1400" dirty="0">
                <a:latin typeface="Calibri" panose="020F0502020204030204" pitchFamily="34" charset="0"/>
                <a:cs typeface="Calibri" panose="020F0502020204030204" pitchFamily="34" charset="0"/>
              </a:rPr>
              <a:t>including banking issues and foreign exchange transactions.</a:t>
            </a:r>
          </a:p>
          <a:p>
            <a:r>
              <a:rPr lang="en-US" sz="1400" dirty="0">
                <a:latin typeface="Calibri" panose="020F0502020204030204" pitchFamily="34" charset="0"/>
                <a:cs typeface="Calibri" panose="020F0502020204030204" pitchFamily="34" charset="0"/>
              </a:rPr>
              <a:t>The process of issuing Master Directions involves issuing one Master Direction for each subject </a:t>
            </a:r>
            <a:r>
              <a:rPr lang="en-US" sz="1400" dirty="0" smtClean="0">
                <a:latin typeface="Calibri" panose="020F0502020204030204" pitchFamily="34" charset="0"/>
                <a:cs typeface="Calibri" panose="020F0502020204030204" pitchFamily="34" charset="0"/>
              </a:rPr>
              <a:t>matter covering </a:t>
            </a:r>
            <a:r>
              <a:rPr lang="en-US" sz="1400" dirty="0">
                <a:latin typeface="Calibri" panose="020F0502020204030204" pitchFamily="34" charset="0"/>
                <a:cs typeface="Calibri" panose="020F0502020204030204" pitchFamily="34" charset="0"/>
              </a:rPr>
              <a:t>all instructions on that subject. </a:t>
            </a:r>
            <a:r>
              <a:rPr lang="en-US" sz="1400" b="1" dirty="0">
                <a:latin typeface="Calibri" panose="020F0502020204030204" pitchFamily="34" charset="0"/>
                <a:cs typeface="Calibri" panose="020F0502020204030204" pitchFamily="34" charset="0"/>
              </a:rPr>
              <a:t>Any change </a:t>
            </a:r>
            <a:r>
              <a:rPr lang="en-US" sz="1400" dirty="0">
                <a:latin typeface="Calibri" panose="020F0502020204030204" pitchFamily="34" charset="0"/>
                <a:cs typeface="Calibri" panose="020F0502020204030204" pitchFamily="34" charset="0"/>
              </a:rPr>
              <a:t>in the rules, regulation or policy will </a:t>
            </a:r>
            <a:r>
              <a:rPr lang="en-US" sz="1400" dirty="0" smtClean="0">
                <a:latin typeface="Calibri" panose="020F0502020204030204" pitchFamily="34" charset="0"/>
                <a:cs typeface="Calibri" panose="020F0502020204030204" pitchFamily="34" charset="0"/>
              </a:rPr>
              <a:t>be communicated </a:t>
            </a:r>
            <a:r>
              <a:rPr lang="en-US" sz="1400" dirty="0">
                <a:latin typeface="Calibri" panose="020F0502020204030204" pitchFamily="34" charset="0"/>
                <a:cs typeface="Calibri" panose="020F0502020204030204" pitchFamily="34" charset="0"/>
              </a:rPr>
              <a:t>during the year </a:t>
            </a:r>
            <a:r>
              <a:rPr lang="en-US" sz="1400" b="1" dirty="0">
                <a:latin typeface="Calibri" panose="020F0502020204030204" pitchFamily="34" charset="0"/>
                <a:cs typeface="Calibri" panose="020F0502020204030204" pitchFamily="34" charset="0"/>
              </a:rPr>
              <a:t>by way of circulars</a:t>
            </a:r>
            <a:r>
              <a:rPr lang="en-US" sz="1400" dirty="0">
                <a:latin typeface="Calibri" panose="020F0502020204030204" pitchFamily="34" charset="0"/>
                <a:cs typeface="Calibri" panose="020F0502020204030204" pitchFamily="34" charset="0"/>
              </a:rPr>
              <a:t>. The </a:t>
            </a:r>
            <a:r>
              <a:rPr lang="en-US" sz="1400" b="1" dirty="0">
                <a:latin typeface="Calibri" panose="020F0502020204030204" pitchFamily="34" charset="0"/>
                <a:cs typeface="Calibri" panose="020F0502020204030204" pitchFamily="34" charset="0"/>
              </a:rPr>
              <a:t>Master Directions will be updated suitably </a:t>
            </a:r>
            <a:r>
              <a:rPr lang="en-US" sz="1400" dirty="0" smtClean="0">
                <a:latin typeface="Calibri" panose="020F0502020204030204" pitchFamily="34" charset="0"/>
                <a:cs typeface="Calibri" panose="020F0502020204030204" pitchFamily="34" charset="0"/>
              </a:rPr>
              <a:t>and simultaneously </a:t>
            </a:r>
            <a:r>
              <a:rPr lang="en-US" sz="1400" dirty="0">
                <a:latin typeface="Calibri" panose="020F0502020204030204" pitchFamily="34" charset="0"/>
                <a:cs typeface="Calibri" panose="020F0502020204030204" pitchFamily="34" charset="0"/>
              </a:rPr>
              <a:t>whenever there is a change in the rules/regulations or there is a change in the policy.</a:t>
            </a:r>
          </a:p>
          <a:p>
            <a:r>
              <a:rPr lang="en-US" sz="1400" dirty="0">
                <a:latin typeface="Calibri" panose="020F0502020204030204" pitchFamily="34" charset="0"/>
                <a:cs typeface="Calibri" panose="020F0502020204030204" pitchFamily="34" charset="0"/>
              </a:rPr>
              <a:t>All the changes will get reflected in the Master Directions available on the RBI website </a:t>
            </a:r>
            <a:r>
              <a:rPr lang="en-US" sz="1400" b="1" dirty="0">
                <a:latin typeface="Calibri" panose="020F0502020204030204" pitchFamily="34" charset="0"/>
                <a:cs typeface="Calibri" panose="020F0502020204030204" pitchFamily="34" charset="0"/>
              </a:rPr>
              <a:t>along with </a:t>
            </a:r>
            <a:r>
              <a:rPr lang="en-US" sz="1400" b="1" dirty="0" smtClean="0">
                <a:latin typeface="Calibri" panose="020F0502020204030204" pitchFamily="34" charset="0"/>
                <a:cs typeface="Calibri" panose="020F0502020204030204" pitchFamily="34" charset="0"/>
              </a:rPr>
              <a:t>the dates </a:t>
            </a:r>
            <a:r>
              <a:rPr lang="en-US" sz="1400" b="1" dirty="0">
                <a:latin typeface="Calibri" panose="020F0502020204030204" pitchFamily="34" charset="0"/>
                <a:cs typeface="Calibri" panose="020F0502020204030204" pitchFamily="34" charset="0"/>
              </a:rPr>
              <a:t>on which changes are made</a:t>
            </a:r>
            <a:r>
              <a:rPr lang="en-US" sz="1400" dirty="0">
                <a:latin typeface="Calibri" panose="020F0502020204030204" pitchFamily="34" charset="0"/>
                <a:cs typeface="Calibri" panose="020F0502020204030204" pitchFamily="34" charset="0"/>
              </a:rPr>
              <a:t>.</a:t>
            </a:r>
          </a:p>
          <a:p>
            <a:r>
              <a:rPr lang="en-US" sz="1400" b="1" dirty="0">
                <a:latin typeface="Calibri" panose="020F0502020204030204" pitchFamily="34" charset="0"/>
                <a:cs typeface="Calibri" panose="020F0502020204030204" pitchFamily="34" charset="0"/>
              </a:rPr>
              <a:t>Explanations of rules and regulations </a:t>
            </a:r>
            <a:r>
              <a:rPr lang="en-US" sz="1400" dirty="0">
                <a:latin typeface="Calibri" panose="020F0502020204030204" pitchFamily="34" charset="0"/>
                <a:cs typeface="Calibri" panose="020F0502020204030204" pitchFamily="34" charset="0"/>
              </a:rPr>
              <a:t>will be issued by way of </a:t>
            </a:r>
            <a:r>
              <a:rPr lang="en-US" sz="1400" b="1" dirty="0">
                <a:latin typeface="Calibri" panose="020F0502020204030204" pitchFamily="34" charset="0"/>
                <a:cs typeface="Calibri" panose="020F0502020204030204" pitchFamily="34" charset="0"/>
              </a:rPr>
              <a:t>Frequently Asked Questions (FAQs) </a:t>
            </a:r>
            <a:r>
              <a:rPr lang="en-US" sz="1400" dirty="0" smtClean="0">
                <a:latin typeface="Calibri" panose="020F0502020204030204" pitchFamily="34" charset="0"/>
                <a:cs typeface="Calibri" panose="020F0502020204030204" pitchFamily="34" charset="0"/>
              </a:rPr>
              <a:t>after issue </a:t>
            </a:r>
            <a:r>
              <a:rPr lang="en-US" sz="1400" dirty="0">
                <a:latin typeface="Calibri" panose="020F0502020204030204" pitchFamily="34" charset="0"/>
                <a:cs typeface="Calibri" panose="020F0502020204030204" pitchFamily="34" charset="0"/>
              </a:rPr>
              <a:t>of the Master Directions </a:t>
            </a:r>
            <a:r>
              <a:rPr lang="en-US" sz="1400" b="1" dirty="0">
                <a:latin typeface="Calibri" panose="020F0502020204030204" pitchFamily="34" charset="0"/>
                <a:cs typeface="Calibri" panose="020F0502020204030204" pitchFamily="34" charset="0"/>
              </a:rPr>
              <a:t>in easy to understand language wherever necessary.</a:t>
            </a:r>
          </a:p>
          <a:p>
            <a:r>
              <a:rPr lang="en-US" sz="1400" dirty="0">
                <a:latin typeface="Calibri" panose="020F0502020204030204" pitchFamily="34" charset="0"/>
                <a:cs typeface="Calibri" panose="020F0502020204030204" pitchFamily="34" charset="0"/>
              </a:rPr>
              <a:t>The existing set of </a:t>
            </a:r>
            <a:r>
              <a:rPr lang="en-US" sz="1400" b="1" dirty="0">
                <a:latin typeface="Calibri" panose="020F0502020204030204" pitchFamily="34" charset="0"/>
                <a:cs typeface="Calibri" panose="020F0502020204030204" pitchFamily="34" charset="0"/>
              </a:rPr>
              <a:t>Master Circulars </a:t>
            </a:r>
            <a:r>
              <a:rPr lang="en-US" sz="1400" dirty="0">
                <a:latin typeface="Calibri" panose="020F0502020204030204" pitchFamily="34" charset="0"/>
                <a:cs typeface="Calibri" panose="020F0502020204030204" pitchFamily="34" charset="0"/>
              </a:rPr>
              <a:t>issued on various subjects will </a:t>
            </a:r>
            <a:r>
              <a:rPr lang="en-US" sz="1400" b="1" dirty="0">
                <a:latin typeface="Calibri" panose="020F0502020204030204" pitchFamily="34" charset="0"/>
                <a:cs typeface="Calibri" panose="020F0502020204030204" pitchFamily="34" charset="0"/>
              </a:rPr>
              <a:t>stand withdrawn </a:t>
            </a:r>
            <a:r>
              <a:rPr lang="en-US" sz="1400" dirty="0">
                <a:latin typeface="Calibri" panose="020F0502020204030204" pitchFamily="34" charset="0"/>
                <a:cs typeface="Calibri" panose="020F0502020204030204" pitchFamily="34" charset="0"/>
              </a:rPr>
              <a:t>with the issue of </a:t>
            </a:r>
            <a:r>
              <a:rPr lang="en-US" sz="1400" dirty="0" smtClean="0">
                <a:latin typeface="Calibri" panose="020F0502020204030204" pitchFamily="34" charset="0"/>
                <a:cs typeface="Calibri" panose="020F0502020204030204" pitchFamily="34" charset="0"/>
              </a:rPr>
              <a:t>the Master </a:t>
            </a:r>
            <a:r>
              <a:rPr lang="en-US" sz="1400" dirty="0">
                <a:latin typeface="Calibri" panose="020F0502020204030204" pitchFamily="34" charset="0"/>
                <a:cs typeface="Calibri" panose="020F0502020204030204" pitchFamily="34" charset="0"/>
              </a:rPr>
              <a:t>Direction </a:t>
            </a:r>
            <a:r>
              <a:rPr lang="en-US" sz="1400" b="1" dirty="0">
                <a:latin typeface="Calibri" panose="020F0502020204030204" pitchFamily="34" charset="0"/>
                <a:cs typeface="Calibri" panose="020F0502020204030204" pitchFamily="34" charset="0"/>
              </a:rPr>
              <a:t>on the subject</a:t>
            </a:r>
            <a:r>
              <a:rPr lang="en-US" sz="1400" dirty="0">
                <a:latin typeface="Calibri" panose="020F0502020204030204" pitchFamily="34" charset="0"/>
                <a:cs typeface="Calibri" panose="020F0502020204030204" pitchFamily="34" charset="0"/>
              </a:rPr>
              <a:t>.</a:t>
            </a:r>
            <a:endParaRPr lang="en-US" sz="14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212872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11</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algn="ctr" eaLnBrk="1" hangingPunct="1"/>
            <a:r>
              <a:rPr lang="en-US" sz="2800" dirty="0" smtClean="0"/>
              <a:t>FEMA Practice - </a:t>
            </a:r>
            <a:br>
              <a:rPr lang="en-US" sz="2800" dirty="0" smtClean="0"/>
            </a:br>
            <a:r>
              <a:rPr lang="en-US" sz="2800" dirty="0" smtClean="0"/>
              <a:t>Revised Notifications &amp; Master Directions</a:t>
            </a:r>
          </a:p>
        </p:txBody>
      </p:sp>
      <p:graphicFrame>
        <p:nvGraphicFramePr>
          <p:cNvPr id="2" name="Table 1"/>
          <p:cNvGraphicFramePr>
            <a:graphicFrameLocks noGrp="1"/>
          </p:cNvGraphicFramePr>
          <p:nvPr>
            <p:extLst>
              <p:ext uri="{D42A27DB-BD31-4B8C-83A1-F6EECF244321}">
                <p14:modId xmlns:p14="http://schemas.microsoft.com/office/powerpoint/2010/main" val="264605812"/>
              </p:ext>
            </p:extLst>
          </p:nvPr>
        </p:nvGraphicFramePr>
        <p:xfrm>
          <a:off x="534572" y="1673054"/>
          <a:ext cx="8409403" cy="4754880"/>
        </p:xfrm>
        <a:graphic>
          <a:graphicData uri="http://schemas.openxmlformats.org/drawingml/2006/table">
            <a:tbl>
              <a:tblPr firstRow="1" firstCol="1" bandRow="1"/>
              <a:tblGrid>
                <a:gridCol w="598298"/>
                <a:gridCol w="2825293"/>
                <a:gridCol w="2991488"/>
                <a:gridCol w="1994324"/>
              </a:tblGrid>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NTF. 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Subject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Revised NTF. No., if issued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Master Direction, if issued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23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46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Permissible Capital Account Transactions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Issue of Security in India by a branch, office or agency of a PROI</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Borrowing and lending in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5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Borrowing and  lending in Rupees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6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Deposits by NRs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5(R)_ FEM (Deposit) Regn. 2016 dt. 01.04.2016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14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Export and Import of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06(R)_ FEM (Import &amp; Export of Currency)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763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Acquisition and transfer of immovable properties outside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7(R)_ FEM (Acquisition and Trnsfr of Immovable Properties outside India) Regn 2015 dt 21.01.2016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FED No. 12 / 2015-16</a:t>
                      </a:r>
                    </a:p>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23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Guarantees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 realisation, repatriation, surrender</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09(R)_ FEM (Realisation, repatriation, surrender of FX)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Foreign Currency Accounts by a PRII</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10(R)_ </a:t>
                      </a:r>
                      <a:r>
                        <a:rPr lang="en-US" sz="1200" dirty="0">
                          <a:effectLst/>
                          <a:latin typeface="Calibri" panose="020F0502020204030204" pitchFamily="34" charset="0"/>
                          <a:ea typeface="Calibri" panose="020F0502020204030204" pitchFamily="34" charset="0"/>
                          <a:cs typeface="Times New Roman" panose="02020603050405020304" pitchFamily="18" charset="0"/>
                        </a:rPr>
                        <a:t>FEM (Foreign Currency Accounts by PRII) Regn 2015 dt </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21.01.2016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14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Possession and retention of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11(R)_ FEM (Possession and Retention of FC)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Insurance</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12(R)_ FEM (Insurance)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9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Remittance of assets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13(R)_ FEM (Remittance of Assets) Regn 2016 dt 01.04.2016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13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6443600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12</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algn="ctr" eaLnBrk="1" hangingPunct="1"/>
            <a:r>
              <a:rPr lang="en-US" sz="2800" dirty="0"/>
              <a:t>FEMA Practice - </a:t>
            </a:r>
            <a:br>
              <a:rPr lang="en-US" sz="2800" dirty="0"/>
            </a:br>
            <a:r>
              <a:rPr lang="en-US" sz="2800" dirty="0"/>
              <a:t>Revised Notifications &amp; Master Directions</a:t>
            </a:r>
            <a:endParaRPr lang="en-US" sz="2800" dirty="0" smtClean="0"/>
          </a:p>
        </p:txBody>
      </p:sp>
      <p:graphicFrame>
        <p:nvGraphicFramePr>
          <p:cNvPr id="2" name="Table 1"/>
          <p:cNvGraphicFramePr>
            <a:graphicFrameLocks noGrp="1"/>
          </p:cNvGraphicFramePr>
          <p:nvPr>
            <p:extLst>
              <p:ext uri="{D42A27DB-BD31-4B8C-83A1-F6EECF244321}">
                <p14:modId xmlns:p14="http://schemas.microsoft.com/office/powerpoint/2010/main" val="2970098861"/>
              </p:ext>
            </p:extLst>
          </p:nvPr>
        </p:nvGraphicFramePr>
        <p:xfrm>
          <a:off x="534572" y="1359023"/>
          <a:ext cx="8409403" cy="4884615"/>
        </p:xfrm>
        <a:graphic>
          <a:graphicData uri="http://schemas.openxmlformats.org/drawingml/2006/table">
            <a:tbl>
              <a:tblPr firstRow="1" firstCol="1" bandRow="1"/>
              <a:tblGrid>
                <a:gridCol w="598298"/>
                <a:gridCol w="2825293"/>
                <a:gridCol w="2991488"/>
                <a:gridCol w="1994324"/>
              </a:tblGrid>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NTF. 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Subject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Revised NTF. No., if issued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Master Direction, if issued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Manner of receipt and payment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14(R)_ FEM (Manner of Receipt and Payment) Regn 2016 dt 02.05.2016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Definition of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15(R)_ FEM (Currency)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Receipt and payment to person outside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Transaction in Indian rupees with resident of Nepal and Bhutan</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Post Office (Postal  Money Orders)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18(R)_ FEM (Postal Money Order)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Overseas Direct Investment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15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FDI, PIS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FEMA 20(R)_ (Transfer or Issue of Security by a Person Resident Outside India) Regulations, 2017 dt. 07.11.2017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FED No. 11 / 2017-18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Immovable property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12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Branch etc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22(R)_ FEM (Branch Liaison Project office) Regn 2016 dt 31.03.2016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10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Export of Goods &amp; Services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23(R)_ FEM (Export of Goods &amp; Services) Regn 2015 dt 12.01.2016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16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Investment in Firm or Proprietary concern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SUBSUMED IN FEMA 20(R) w.e.f. 07.11.2017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Foreign exchange derivative contracts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1787123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13</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algn="ctr" eaLnBrk="1" hangingPunct="1"/>
            <a:r>
              <a:rPr lang="en-US" sz="2800" dirty="0"/>
              <a:t>FEMA Practice - </a:t>
            </a:r>
            <a:br>
              <a:rPr lang="en-US" sz="2800" dirty="0"/>
            </a:br>
            <a:r>
              <a:rPr lang="en-US" sz="2800" dirty="0"/>
              <a:t>Revised Notifications &amp; Master Directions</a:t>
            </a:r>
            <a:endParaRPr lang="en-US" sz="2800" dirty="0" smtClean="0"/>
          </a:p>
        </p:txBody>
      </p:sp>
      <p:graphicFrame>
        <p:nvGraphicFramePr>
          <p:cNvPr id="3" name="Table 2"/>
          <p:cNvGraphicFramePr>
            <a:graphicFrameLocks noGrp="1"/>
          </p:cNvGraphicFramePr>
          <p:nvPr>
            <p:extLst>
              <p:ext uri="{D42A27DB-BD31-4B8C-83A1-F6EECF244321}">
                <p14:modId xmlns:p14="http://schemas.microsoft.com/office/powerpoint/2010/main" val="4175533800"/>
              </p:ext>
            </p:extLst>
          </p:nvPr>
        </p:nvGraphicFramePr>
        <p:xfrm>
          <a:off x="492369" y="1720535"/>
          <a:ext cx="8229600" cy="4254574"/>
        </p:xfrm>
        <a:graphic>
          <a:graphicData uri="http://schemas.openxmlformats.org/drawingml/2006/table">
            <a:tbl>
              <a:tblPr firstRow="1" firstCol="1" bandRow="1"/>
              <a:tblGrid>
                <a:gridCol w="5627077"/>
                <a:gridCol w="2602523"/>
              </a:tblGrid>
              <a:tr h="301540">
                <a:tc>
                  <a:txBody>
                    <a:bodyPr/>
                    <a:lstStyle/>
                    <a:p>
                      <a:pPr marL="0" marR="0" algn="just">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Subject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Master Direction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Import of Goods &amp; Services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17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Liberalized Remittance Scheme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7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Compounding of Contraventions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4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Other Remittance facilities (current account)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8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Reporting under FEMA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18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7633">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Misc </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Directions</a:t>
                      </a:r>
                      <a:r>
                        <a:rPr lang="en-US" sz="14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400" dirty="0">
                          <a:effectLst/>
                          <a:latin typeface="Calibri" panose="020F0502020204030204" pitchFamily="34" charset="0"/>
                          <a:ea typeface="Calibri" panose="020F0502020204030204" pitchFamily="34" charset="0"/>
                          <a:cs typeface="Times New Roman" panose="02020603050405020304" pitchFamily="18" charset="0"/>
                        </a:rPr>
                        <a:t>that do not figure in other Master Directions (TDS on remittances, repatriation of assets abroad &amp; under LRS, Medical expenses of NRI, Routing of funds to India, SIT - sharing of information, IFSC guidelines, FEMA &amp; Black Money Act)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19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Money Changing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3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Vostro Accounts by Non-Resident Exchange Houses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2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308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Gold Monetisation Scheme 2015 dt 22.10.2015_amended to 21.01.2016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DBR.IBD.No.45/ 23.67.003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7797045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24 March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14</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eaLnBrk="1" hangingPunct="1"/>
            <a:r>
              <a:rPr lang="en-US" sz="3200" dirty="0" smtClean="0"/>
              <a:t>FEMA NTF. 20 </a:t>
            </a:r>
            <a:r>
              <a:rPr lang="en-US" sz="3200" dirty="0" smtClean="0"/>
              <a:t>(OLD) </a:t>
            </a:r>
            <a:r>
              <a:rPr lang="en-US" sz="3200" dirty="0" smtClean="0"/>
              <a:t>– Schemes for Inbound Investment</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buNone/>
            </a:pPr>
            <a:r>
              <a:rPr lang="en-US" sz="1400" b="1" dirty="0" smtClean="0"/>
              <a:t>	</a:t>
            </a:r>
          </a:p>
          <a:p>
            <a:pPr eaLnBrk="1" hangingPunct="1">
              <a:buNone/>
            </a:pPr>
            <a:endParaRPr lang="en-US" sz="1400" b="1" dirty="0"/>
          </a:p>
        </p:txBody>
      </p:sp>
      <p:graphicFrame>
        <p:nvGraphicFramePr>
          <p:cNvPr id="8" name="Content Placeholder 3"/>
          <p:cNvGraphicFramePr>
            <a:graphicFrameLocks/>
          </p:cNvGraphicFramePr>
          <p:nvPr>
            <p:extLst>
              <p:ext uri="{D42A27DB-BD31-4B8C-83A1-F6EECF244321}">
                <p14:modId xmlns:p14="http://schemas.microsoft.com/office/powerpoint/2010/main" val="22946348"/>
              </p:ext>
            </p:extLst>
          </p:nvPr>
        </p:nvGraphicFramePr>
        <p:xfrm>
          <a:off x="790575" y="1491916"/>
          <a:ext cx="8153400" cy="4953802"/>
        </p:xfrm>
        <a:graphic>
          <a:graphicData uri="http://schemas.openxmlformats.org/drawingml/2006/table">
            <a:tbl>
              <a:tblPr firstRow="1" bandRow="1">
                <a:tableStyleId>{5C22544A-7EE6-4342-B048-85BDC9FD1C3A}</a:tableStyleId>
              </a:tblPr>
              <a:tblGrid>
                <a:gridCol w="914400"/>
                <a:gridCol w="7239000"/>
              </a:tblGrid>
              <a:tr h="304800">
                <a:tc>
                  <a:txBody>
                    <a:bodyPr/>
                    <a:lstStyle/>
                    <a:p>
                      <a:pPr marL="0" marR="0" algn="just">
                        <a:lnSpc>
                          <a:spcPct val="100000"/>
                        </a:lnSpc>
                        <a:spcBef>
                          <a:spcPts val="0"/>
                        </a:spcBef>
                        <a:spcAft>
                          <a:spcPts val="0"/>
                        </a:spcAft>
                      </a:pPr>
                      <a:r>
                        <a:rPr lang="en-US" sz="1600" b="1" dirty="0" smtClean="0">
                          <a:solidFill>
                            <a:schemeClr val="tx1"/>
                          </a:solidFill>
                          <a:latin typeface="Calibri" panose="020F0502020204030204" pitchFamily="34" charset="0"/>
                          <a:ea typeface="Times New Roman"/>
                          <a:cs typeface="Times-Bold"/>
                        </a:rPr>
                        <a:t>Sch. 1</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lang="en-US" sz="1600" b="1" dirty="0" smtClean="0">
                          <a:solidFill>
                            <a:schemeClr val="tx1"/>
                          </a:solidFill>
                          <a:latin typeface="Calibri" panose="020F0502020204030204" pitchFamily="34" charset="0"/>
                          <a:ea typeface="Times New Roman"/>
                          <a:cs typeface="Times-Bold"/>
                        </a:rPr>
                        <a:t>Foreign Direct Investment</a:t>
                      </a:r>
                      <a:r>
                        <a:rPr lang="en-US" sz="1600" b="1" baseline="0" dirty="0" smtClean="0">
                          <a:solidFill>
                            <a:schemeClr val="tx1"/>
                          </a:solidFill>
                          <a:latin typeface="Calibri" panose="020F0502020204030204" pitchFamily="34" charset="0"/>
                          <a:ea typeface="Times New Roman"/>
                          <a:cs typeface="Times-Bold"/>
                        </a:rPr>
                        <a:t> (‘F</a:t>
                      </a:r>
                      <a:r>
                        <a:rPr lang="en-US" sz="1600" b="1" dirty="0" smtClean="0">
                          <a:solidFill>
                            <a:schemeClr val="tx1"/>
                          </a:solidFill>
                          <a:latin typeface="Calibri" panose="020F0502020204030204" pitchFamily="34" charset="0"/>
                          <a:ea typeface="Times New Roman"/>
                          <a:cs typeface="Times-Bold"/>
                        </a:rPr>
                        <a:t>DI’) Scheme</a:t>
                      </a:r>
                      <a:endParaRPr kumimoji="0" lang="en-US" sz="1600" b="1" kern="1200" dirty="0" smtClean="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06947">
                <a:tc>
                  <a:txBody>
                    <a:bodyPr/>
                    <a:lstStyle/>
                    <a:p>
                      <a:pPr marL="0" marR="0" algn="just">
                        <a:lnSpc>
                          <a:spcPct val="100000"/>
                        </a:lnSpc>
                        <a:spcBef>
                          <a:spcPts val="0"/>
                        </a:spcBef>
                        <a:spcAft>
                          <a:spcPts val="0"/>
                        </a:spcAft>
                      </a:pPr>
                      <a:r>
                        <a:rPr lang="en-US" sz="1600" b="1" dirty="0" smtClean="0">
                          <a:solidFill>
                            <a:schemeClr val="tx1"/>
                          </a:solidFill>
                          <a:latin typeface="Calibri" panose="020F0502020204030204" pitchFamily="34" charset="0"/>
                          <a:ea typeface="Times New Roman"/>
                          <a:cs typeface="Times-Bold"/>
                        </a:rPr>
                        <a:t>Sch. 2 &amp; 2A</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kumimoji="0" lang="en-IN" sz="1600" b="1" kern="1200" dirty="0" smtClean="0">
                          <a:solidFill>
                            <a:schemeClr val="tx1"/>
                          </a:solidFill>
                          <a:latin typeface="Calibri" panose="020F0502020204030204" pitchFamily="34" charset="0"/>
                          <a:ea typeface="+mn-ea"/>
                          <a:cs typeface="+mn-cs"/>
                        </a:rPr>
                        <a:t>Purchase/Sale of shares or convertible debentures or warrants of an Indian Company by Registered Foreign Portfolio Investor (RFPI) under Foreign Portfolio Investment (FPIs) Scheme (Registered FIIs under Sch. 2 subsumed with Sch. 2A)</a:t>
                      </a:r>
                      <a:endParaRPr kumimoji="0" lang="en-IN" sz="1600" kern="1200" dirty="0" smtClean="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617">
                <a:tc>
                  <a:txBody>
                    <a:bodyPr/>
                    <a:lstStyle/>
                    <a:p>
                      <a:pPr marL="0" marR="0" algn="just">
                        <a:lnSpc>
                          <a:spcPct val="100000"/>
                        </a:lnSpc>
                        <a:spcBef>
                          <a:spcPts val="0"/>
                        </a:spcBef>
                        <a:spcAft>
                          <a:spcPts val="0"/>
                        </a:spcAft>
                      </a:pPr>
                      <a:r>
                        <a:rPr lang="en-US" sz="1600" b="1" dirty="0" smtClean="0">
                          <a:solidFill>
                            <a:schemeClr val="tx1"/>
                          </a:solidFill>
                          <a:latin typeface="Calibri" panose="020F0502020204030204" pitchFamily="34" charset="0"/>
                          <a:ea typeface="Times New Roman"/>
                          <a:cs typeface="Times-Bold"/>
                        </a:rPr>
                        <a:t>Sch. </a:t>
                      </a:r>
                      <a:r>
                        <a:rPr lang="en-US" sz="1600" b="1" dirty="0">
                          <a:solidFill>
                            <a:schemeClr val="tx1"/>
                          </a:solidFill>
                          <a:latin typeface="Calibri" panose="020F0502020204030204" pitchFamily="34" charset="0"/>
                          <a:ea typeface="Times New Roman"/>
                          <a:cs typeface="Times-Bold"/>
                        </a:rPr>
                        <a:t>3</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kumimoji="0" lang="en-US" sz="1600" b="1" kern="1200" dirty="0" smtClean="0">
                          <a:solidFill>
                            <a:schemeClr val="tx1"/>
                          </a:solidFill>
                          <a:latin typeface="Calibri" panose="020F0502020204030204" pitchFamily="34" charset="0"/>
                          <a:ea typeface="+mn-ea"/>
                          <a:cs typeface="+mn-cs"/>
                        </a:rPr>
                        <a:t>Acquisition of Securities or Units by a Non-Resident Indian (NRI) on a Stock Exchange in India on Repatriation basis under the Portfolio Investment Scheme</a:t>
                      </a:r>
                      <a:endParaRPr kumimoji="0" lang="en-IN" sz="1600" kern="1200" dirty="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1097">
                <a:tc>
                  <a:txBody>
                    <a:bodyPr/>
                    <a:lstStyle/>
                    <a:p>
                      <a:pPr marL="0" marR="0" algn="just">
                        <a:lnSpc>
                          <a:spcPct val="100000"/>
                        </a:lnSpc>
                        <a:spcBef>
                          <a:spcPts val="0"/>
                        </a:spcBef>
                        <a:spcAft>
                          <a:spcPts val="0"/>
                        </a:spcAft>
                      </a:pPr>
                      <a:r>
                        <a:rPr lang="en-IN" sz="1600" b="1" dirty="0" smtClean="0">
                          <a:solidFill>
                            <a:schemeClr val="tx1"/>
                          </a:solidFill>
                          <a:latin typeface="Calibri" panose="020F0502020204030204" pitchFamily="34" charset="0"/>
                          <a:ea typeface="Times New Roman"/>
                          <a:cs typeface="Times-Roman"/>
                        </a:rPr>
                        <a:t>Sch. </a:t>
                      </a:r>
                      <a:r>
                        <a:rPr lang="en-IN" sz="1600" b="1" dirty="0">
                          <a:solidFill>
                            <a:schemeClr val="tx1"/>
                          </a:solidFill>
                          <a:latin typeface="Calibri" panose="020F0502020204030204" pitchFamily="34" charset="0"/>
                          <a:ea typeface="Times New Roman"/>
                          <a:cs typeface="Times-Roman"/>
                        </a:rPr>
                        <a:t>4</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smtClean="0">
                          <a:solidFill>
                            <a:schemeClr val="tx1"/>
                          </a:solidFill>
                          <a:latin typeface="Calibri" panose="020F0502020204030204" pitchFamily="34" charset="0"/>
                          <a:ea typeface="+mn-ea"/>
                          <a:cs typeface="+mn-cs"/>
                        </a:rPr>
                        <a:t>Acquisition of Securities or units by a Non-Resident Indian (NRI), on Non-Repatriation basis</a:t>
                      </a:r>
                      <a:endParaRPr lang="en-US" sz="1600" b="1"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6656">
                <a:tc>
                  <a:txBody>
                    <a:bodyPr/>
                    <a:lstStyle/>
                    <a:p>
                      <a:pPr marL="0" marR="0" algn="just">
                        <a:lnSpc>
                          <a:spcPct val="100000"/>
                        </a:lnSpc>
                        <a:spcBef>
                          <a:spcPts val="0"/>
                        </a:spcBef>
                        <a:spcAft>
                          <a:spcPts val="0"/>
                        </a:spcAft>
                      </a:pPr>
                      <a:r>
                        <a:rPr lang="en-IN" sz="1600" b="1" dirty="0" smtClean="0">
                          <a:solidFill>
                            <a:schemeClr val="tx1"/>
                          </a:solidFill>
                          <a:latin typeface="Calibri" panose="020F0502020204030204" pitchFamily="34" charset="0"/>
                          <a:ea typeface="Times New Roman"/>
                          <a:cs typeface="Times-Roman"/>
                        </a:rPr>
                        <a:t>Sch. </a:t>
                      </a:r>
                      <a:r>
                        <a:rPr lang="en-IN" sz="1600" b="1" dirty="0">
                          <a:solidFill>
                            <a:schemeClr val="tx1"/>
                          </a:solidFill>
                          <a:latin typeface="Calibri" panose="020F0502020204030204" pitchFamily="34" charset="0"/>
                          <a:ea typeface="Times New Roman"/>
                          <a:cs typeface="Times-Roman"/>
                        </a:rPr>
                        <a:t>5</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smtClean="0">
                          <a:solidFill>
                            <a:schemeClr val="tx1"/>
                          </a:solidFill>
                          <a:latin typeface="Calibri" panose="020F0502020204030204" pitchFamily="34" charset="0"/>
                          <a:ea typeface="+mn-ea"/>
                          <a:cs typeface="+mn-cs"/>
                        </a:rPr>
                        <a:t>Purchase and Sale of Securities other than Shares or Convertible Debentures of an Indian company by a person resident outside India</a:t>
                      </a:r>
                      <a:endParaRPr lang="en-IN" sz="1600" b="0" dirty="0" smtClean="0">
                        <a:solidFill>
                          <a:schemeClr val="tx1"/>
                        </a:solidFill>
                        <a:latin typeface="Calibri" panose="020F0502020204030204" pitchFamily="34" charset="0"/>
                        <a:ea typeface="Times New Roman"/>
                        <a:cs typeface="Times-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988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1" dirty="0" smtClean="0">
                          <a:solidFill>
                            <a:schemeClr val="tx1"/>
                          </a:solidFill>
                          <a:latin typeface="Calibri" panose="020F0502020204030204" pitchFamily="34" charset="0"/>
                          <a:ea typeface="Times New Roman"/>
                          <a:cs typeface="Times-Roman"/>
                        </a:rPr>
                        <a:t>Sch. 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smtClean="0">
                          <a:solidFill>
                            <a:schemeClr val="tx1"/>
                          </a:solidFill>
                          <a:latin typeface="Calibri" panose="020F0502020204030204" pitchFamily="34" charset="0"/>
                          <a:ea typeface="+mn-ea"/>
                          <a:cs typeface="+mn-cs"/>
                        </a:rPr>
                        <a:t>Investment by a registered Foreign Venture Capital Investor</a:t>
                      </a:r>
                      <a:endParaRPr lang="en-US" sz="1600" b="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91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Times New Roman"/>
                          <a:cs typeface="Times-Roman"/>
                        </a:rPr>
                        <a:t>Sch. 7</a:t>
                      </a:r>
                      <a:endParaRPr lang="en-IN" sz="1600" b="1" dirty="0" smtClean="0">
                        <a:solidFill>
                          <a:schemeClr val="tx1"/>
                        </a:solidFill>
                        <a:latin typeface="Calibri" panose="020F0502020204030204" pitchFamily="34" charset="0"/>
                        <a:ea typeface="Times New Roman"/>
                        <a:cs typeface="Times-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smtClean="0">
                          <a:solidFill>
                            <a:schemeClr val="tx1"/>
                          </a:solidFill>
                          <a:latin typeface="Calibri" panose="020F0502020204030204" pitchFamily="34" charset="0"/>
                          <a:ea typeface="+mn-ea"/>
                          <a:cs typeface="+mn-cs"/>
                        </a:rPr>
                        <a:t>Indian depository receipts by eligible companies resident outside India</a:t>
                      </a:r>
                      <a:endParaRPr lang="en-US" sz="1600" b="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3398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1" dirty="0" smtClean="0">
                          <a:solidFill>
                            <a:schemeClr val="tx1"/>
                          </a:solidFill>
                          <a:latin typeface="Calibri" panose="020F0502020204030204" pitchFamily="34" charset="0"/>
                          <a:ea typeface="Times New Roman"/>
                          <a:cs typeface="Times-Roman"/>
                        </a:rPr>
                        <a:t>Sch. 8</a:t>
                      </a:r>
                      <a:endParaRPr lang="en-US" sz="1600" dirty="0" smtClean="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600" b="1" kern="1200" dirty="0" smtClean="0">
                          <a:solidFill>
                            <a:schemeClr val="tx1"/>
                          </a:solidFill>
                          <a:latin typeface="Calibri" panose="020F0502020204030204" pitchFamily="34" charset="0"/>
                          <a:ea typeface="+mn-ea"/>
                          <a:cs typeface="+mn-cs"/>
                        </a:rPr>
                        <a:t>Scheme for investment by Qualified Foreign Investors in equity shares (</a:t>
                      </a:r>
                      <a:r>
                        <a:rPr kumimoji="0" lang="en-US" sz="1600" b="1" kern="1200" dirty="0" smtClean="0">
                          <a:solidFill>
                            <a:schemeClr val="tx1"/>
                          </a:solidFill>
                          <a:latin typeface="Calibri" panose="020F0502020204030204" pitchFamily="34" charset="0"/>
                          <a:ea typeface="+mn-ea"/>
                          <a:cs typeface="Times New Roman"/>
                        </a:rPr>
                        <a:t>Subsumed</a:t>
                      </a:r>
                      <a:r>
                        <a:rPr kumimoji="0" lang="en-US" sz="1600" b="1" kern="1200" baseline="0" dirty="0" smtClean="0">
                          <a:solidFill>
                            <a:schemeClr val="tx1"/>
                          </a:solidFill>
                          <a:latin typeface="Calibri" panose="020F0502020204030204" pitchFamily="34" charset="0"/>
                          <a:ea typeface="+mn-ea"/>
                          <a:cs typeface="Times New Roman"/>
                        </a:rPr>
                        <a:t> under Sch. 2A)</a:t>
                      </a:r>
                      <a:endParaRPr kumimoji="0" lang="en-US" sz="1600" b="1" kern="1200" dirty="0" smtClean="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515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Calibri"/>
                          <a:cs typeface="Times New Roman"/>
                        </a:rPr>
                        <a:t>Sch.9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600" b="1" kern="1200" dirty="0" smtClean="0">
                          <a:solidFill>
                            <a:schemeClr val="tx1"/>
                          </a:solidFill>
                          <a:latin typeface="Calibri" panose="020F0502020204030204" pitchFamily="34" charset="0"/>
                          <a:ea typeface="+mn-ea"/>
                          <a:cs typeface="+mn-cs"/>
                        </a:rPr>
                        <a:t>Scheme for Acquisition/Transfer by a person resident outside India of capital contribution or profit share of (LLPs)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515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Calibri"/>
                          <a:cs typeface="Times New Roman"/>
                        </a:rPr>
                        <a:t>Sch. 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0" lang="en-IN" sz="1600" b="1" kern="1200" baseline="0" dirty="0" smtClean="0">
                          <a:solidFill>
                            <a:schemeClr val="tx1"/>
                          </a:solidFill>
                          <a:latin typeface="Calibri" panose="020F0502020204030204" pitchFamily="34" charset="0"/>
                          <a:ea typeface="+mn-ea"/>
                          <a:cs typeface="+mn-cs"/>
                        </a:rPr>
                        <a:t>Depository Receipts Scheme</a:t>
                      </a:r>
                      <a:r>
                        <a:rPr kumimoji="0" lang="en-IN" sz="1600" kern="1200" baseline="0" dirty="0" smtClean="0">
                          <a:solidFill>
                            <a:schemeClr val="tx1"/>
                          </a:solidFill>
                          <a:latin typeface="Calibri" panose="020F0502020204030204" pitchFamily="34" charset="0"/>
                          <a:ea typeface="+mn-ea"/>
                          <a:cs typeface="+mn-cs"/>
                        </a:rPr>
                        <a:t>, 2014 (</a:t>
                      </a:r>
                      <a:r>
                        <a:rPr kumimoji="0" lang="en-IN" sz="1600" b="1" kern="1200" baseline="0" dirty="0" smtClean="0">
                          <a:solidFill>
                            <a:schemeClr val="tx1"/>
                          </a:solidFill>
                          <a:latin typeface="Calibri" panose="020F0502020204030204" pitchFamily="34" charset="0"/>
                          <a:ea typeface="+mn-ea"/>
                          <a:cs typeface="+mn-cs"/>
                        </a:rPr>
                        <a:t>DRs</a:t>
                      </a:r>
                      <a:r>
                        <a:rPr kumimoji="0" lang="en-IN" sz="1600" kern="1200" baseline="0" dirty="0" smtClean="0">
                          <a:solidFill>
                            <a:schemeClr val="tx1"/>
                          </a:solidFill>
                          <a:latin typeface="Calibri" panose="020F0502020204030204" pitchFamily="34" charset="0"/>
                          <a:ea typeface="+mn-ea"/>
                          <a:cs typeface="+mn-cs"/>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840">
                <a:tc>
                  <a:txBody>
                    <a:bodyPr/>
                    <a:lstStyle/>
                    <a:p>
                      <a:pPr algn="l"/>
                      <a:r>
                        <a:rPr lang="en-IN" sz="1600" b="1" dirty="0" smtClean="0">
                          <a:solidFill>
                            <a:schemeClr val="tx1"/>
                          </a:solidFill>
                          <a:latin typeface="Calibri" panose="020F0502020204030204" pitchFamily="34" charset="0"/>
                        </a:rPr>
                        <a:t>Sch. 11</a:t>
                      </a:r>
                      <a:endParaRPr lang="en-IN" sz="1600" b="1" dirty="0">
                        <a:solidFill>
                          <a:schemeClr val="tx1"/>
                        </a:solidFill>
                        <a:latin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Calibri"/>
                          <a:cs typeface="Calibri" panose="020F0502020204030204" pitchFamily="34" charset="0"/>
                        </a:rPr>
                        <a:t>Investment by a person resident outside India in an Investment Vehicle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rPr>
                        <a:t>Composite Caps: Foreign investments, direct or indirect, </a:t>
                      </a:r>
                      <a:r>
                        <a:rPr kumimoji="0" lang="en-US" sz="1600" b="1" kern="1200" dirty="0" smtClean="0">
                          <a:solidFill>
                            <a:schemeClr val="tx1"/>
                          </a:solidFill>
                          <a:latin typeface="Calibri" panose="020F0502020204030204" pitchFamily="34" charset="0"/>
                          <a:ea typeface="+mn-ea"/>
                          <a:cs typeface="+mn-cs"/>
                        </a:rPr>
                        <a:t>under Schedule 1(FDI), 2 (FII), 2A (FPI), 3 (NRI), 6 (FVCI), 8 (QFI), 9 (LLPs) and 10 (DRs) vide PN 8 dated 30 July 2015 by DIPP</a:t>
                      </a:r>
                      <a:endParaRPr lang="en-IN" sz="1600" b="1" dirty="0">
                        <a:solidFill>
                          <a:schemeClr val="tx1"/>
                        </a:solidFill>
                        <a:latin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r>
            </a:tbl>
          </a:graphicData>
        </a:graphic>
      </p:graphicFrame>
    </p:spTree>
    <p:extLst>
      <p:ext uri="{BB962C8B-B14F-4D97-AF65-F5344CB8AC3E}">
        <p14:creationId xmlns:p14="http://schemas.microsoft.com/office/powerpoint/2010/main" val="4228668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24 March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15</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eaLnBrk="1" hangingPunct="1"/>
            <a:r>
              <a:rPr lang="en-US" sz="3200" dirty="0" smtClean="0"/>
              <a:t>FEMA NTF. 20(R) – Schemes for Inbound Investment (</a:t>
            </a:r>
            <a:r>
              <a:rPr lang="en-US" sz="3200" dirty="0" smtClean="0"/>
              <a:t>NEW)</a:t>
            </a:r>
            <a:endParaRPr lang="en-US" sz="3200" dirty="0" smtClean="0"/>
          </a:p>
        </p:txBody>
      </p:sp>
      <p:sp>
        <p:nvSpPr>
          <p:cNvPr id="8198" name="Rectangle 5"/>
          <p:cNvSpPr>
            <a:spLocks noGrp="1" noChangeArrowheads="1"/>
          </p:cNvSpPr>
          <p:nvPr>
            <p:ph type="body" idx="1"/>
          </p:nvPr>
        </p:nvSpPr>
        <p:spPr>
          <a:xfrm>
            <a:off x="762000" y="1219200"/>
            <a:ext cx="8153400" cy="5105400"/>
          </a:xfrm>
        </p:spPr>
        <p:txBody>
          <a:bodyPr/>
          <a:lstStyle/>
          <a:p>
            <a:pPr eaLnBrk="1" hangingPunct="1">
              <a:buNone/>
            </a:pPr>
            <a:r>
              <a:rPr lang="en-US" sz="1400" b="1" dirty="0" smtClean="0"/>
              <a:t>	</a:t>
            </a:r>
          </a:p>
          <a:p>
            <a:pPr eaLnBrk="1" hangingPunct="1">
              <a:buNone/>
            </a:pPr>
            <a:endParaRPr lang="en-US" sz="1400" b="1" dirty="0"/>
          </a:p>
        </p:txBody>
      </p:sp>
      <p:graphicFrame>
        <p:nvGraphicFramePr>
          <p:cNvPr id="8" name="Content Placeholder 3"/>
          <p:cNvGraphicFramePr>
            <a:graphicFrameLocks/>
          </p:cNvGraphicFramePr>
          <p:nvPr>
            <p:extLst>
              <p:ext uri="{D42A27DB-BD31-4B8C-83A1-F6EECF244321}">
                <p14:modId xmlns:p14="http://schemas.microsoft.com/office/powerpoint/2010/main" val="511201407"/>
              </p:ext>
            </p:extLst>
          </p:nvPr>
        </p:nvGraphicFramePr>
        <p:xfrm>
          <a:off x="790575" y="1745135"/>
          <a:ext cx="8153400" cy="4665596"/>
        </p:xfrm>
        <a:graphic>
          <a:graphicData uri="http://schemas.openxmlformats.org/drawingml/2006/table">
            <a:tbl>
              <a:tblPr firstRow="1" bandRow="1">
                <a:tableStyleId>{5C22544A-7EE6-4342-B048-85BDC9FD1C3A}</a:tableStyleId>
              </a:tblPr>
              <a:tblGrid>
                <a:gridCol w="914400"/>
                <a:gridCol w="7239000"/>
              </a:tblGrid>
              <a:tr h="476970">
                <a:tc>
                  <a:txBody>
                    <a:bodyPr/>
                    <a:lstStyle/>
                    <a:p>
                      <a:pPr marL="0" marR="0" algn="just">
                        <a:lnSpc>
                          <a:spcPct val="100000"/>
                        </a:lnSpc>
                        <a:spcBef>
                          <a:spcPts val="0"/>
                        </a:spcBef>
                        <a:spcAft>
                          <a:spcPts val="0"/>
                        </a:spcAft>
                      </a:pPr>
                      <a:r>
                        <a:rPr lang="en-US" sz="1600" b="1" dirty="0" smtClean="0">
                          <a:solidFill>
                            <a:schemeClr val="tx1"/>
                          </a:solidFill>
                          <a:latin typeface="Calibri" panose="020F0502020204030204" pitchFamily="34" charset="0"/>
                          <a:ea typeface="Times New Roman"/>
                          <a:cs typeface="Times-Bold"/>
                        </a:rPr>
                        <a:t>Sch. 1</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lang="en-US" sz="1600" b="1" dirty="0" smtClean="0">
                          <a:solidFill>
                            <a:schemeClr val="tx1"/>
                          </a:solidFill>
                          <a:latin typeface="Calibri" panose="020F0502020204030204" pitchFamily="34" charset="0"/>
                          <a:ea typeface="Times New Roman"/>
                          <a:cs typeface="Times-Bold"/>
                        </a:rPr>
                        <a:t>Purchase / Sale of capital instruments</a:t>
                      </a:r>
                      <a:r>
                        <a:rPr lang="en-US" sz="1600" b="1" baseline="0" dirty="0" smtClean="0">
                          <a:solidFill>
                            <a:schemeClr val="tx1"/>
                          </a:solidFill>
                          <a:latin typeface="Calibri" panose="020F0502020204030204" pitchFamily="34" charset="0"/>
                          <a:ea typeface="Times New Roman"/>
                          <a:cs typeface="Times-Bold"/>
                        </a:rPr>
                        <a:t> of Indian company by PROI (i.e. </a:t>
                      </a:r>
                      <a:r>
                        <a:rPr lang="en-US" sz="1600" b="1" dirty="0" smtClean="0">
                          <a:solidFill>
                            <a:schemeClr val="tx1"/>
                          </a:solidFill>
                          <a:latin typeface="Calibri" panose="020F0502020204030204" pitchFamily="34" charset="0"/>
                          <a:ea typeface="Times New Roman"/>
                          <a:cs typeface="Times-Bold"/>
                        </a:rPr>
                        <a:t>Foreign Direct Investment</a:t>
                      </a:r>
                      <a:r>
                        <a:rPr lang="en-US" sz="1600" b="1" baseline="0" dirty="0" smtClean="0">
                          <a:solidFill>
                            <a:schemeClr val="tx1"/>
                          </a:solidFill>
                          <a:latin typeface="Calibri" panose="020F0502020204030204" pitchFamily="34" charset="0"/>
                          <a:ea typeface="Times New Roman"/>
                          <a:cs typeface="Times-Bold"/>
                        </a:rPr>
                        <a:t> (‘F</a:t>
                      </a:r>
                      <a:r>
                        <a:rPr lang="en-US" sz="1600" b="1" dirty="0" smtClean="0">
                          <a:solidFill>
                            <a:schemeClr val="tx1"/>
                          </a:solidFill>
                          <a:latin typeface="Calibri" panose="020F0502020204030204" pitchFamily="34" charset="0"/>
                          <a:ea typeface="Times New Roman"/>
                          <a:cs typeface="Times-Bold"/>
                        </a:rPr>
                        <a:t>DI’) Scheme)</a:t>
                      </a:r>
                      <a:endParaRPr kumimoji="0" lang="en-US" sz="1600" b="1" kern="1200" dirty="0" smtClean="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81875">
                <a:tc>
                  <a:txBody>
                    <a:bodyPr/>
                    <a:lstStyle/>
                    <a:p>
                      <a:pPr marL="0" marR="0" algn="just">
                        <a:lnSpc>
                          <a:spcPct val="100000"/>
                        </a:lnSpc>
                        <a:spcBef>
                          <a:spcPts val="0"/>
                        </a:spcBef>
                        <a:spcAft>
                          <a:spcPts val="0"/>
                        </a:spcAft>
                      </a:pPr>
                      <a:r>
                        <a:rPr lang="en-US" sz="1600" b="1" dirty="0" smtClean="0">
                          <a:solidFill>
                            <a:schemeClr val="tx1"/>
                          </a:solidFill>
                          <a:latin typeface="Calibri" panose="020F0502020204030204" pitchFamily="34" charset="0"/>
                          <a:ea typeface="Times New Roman"/>
                          <a:cs typeface="Times-Bold"/>
                        </a:rPr>
                        <a:t>Sch. 2</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kumimoji="0" lang="en-IN" sz="1600" b="1" kern="1200" dirty="0" smtClean="0">
                          <a:solidFill>
                            <a:schemeClr val="tx1"/>
                          </a:solidFill>
                          <a:latin typeface="Calibri" panose="020F0502020204030204" pitchFamily="34" charset="0"/>
                          <a:ea typeface="+mn-ea"/>
                          <a:cs typeface="+mn-cs"/>
                        </a:rPr>
                        <a:t>Purchase/Sale of capital instruments</a:t>
                      </a:r>
                      <a:r>
                        <a:rPr kumimoji="0" lang="en-IN" sz="1600" b="1" kern="1200" baseline="0" dirty="0" smtClean="0">
                          <a:solidFill>
                            <a:schemeClr val="tx1"/>
                          </a:solidFill>
                          <a:latin typeface="Calibri" panose="020F0502020204030204" pitchFamily="34" charset="0"/>
                          <a:ea typeface="+mn-ea"/>
                          <a:cs typeface="+mn-cs"/>
                        </a:rPr>
                        <a:t> of listed Indian company on recognised stock exchange in India by </a:t>
                      </a:r>
                      <a:r>
                        <a:rPr kumimoji="0" lang="en-IN" sz="1600" b="1" kern="1200" dirty="0" smtClean="0">
                          <a:solidFill>
                            <a:schemeClr val="tx1"/>
                          </a:solidFill>
                          <a:latin typeface="Calibri" panose="020F0502020204030204" pitchFamily="34" charset="0"/>
                          <a:ea typeface="+mn-ea"/>
                          <a:cs typeface="+mn-cs"/>
                        </a:rPr>
                        <a:t>Foreign Portfolio Investor (i.e. Portfolio Investment  Scheme)</a:t>
                      </a:r>
                      <a:endParaRPr kumimoji="0" lang="en-IN" sz="1600" kern="1200" dirty="0" smtClean="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5455">
                <a:tc>
                  <a:txBody>
                    <a:bodyPr/>
                    <a:lstStyle/>
                    <a:p>
                      <a:pPr marL="0" marR="0" algn="just">
                        <a:lnSpc>
                          <a:spcPct val="100000"/>
                        </a:lnSpc>
                        <a:spcBef>
                          <a:spcPts val="0"/>
                        </a:spcBef>
                        <a:spcAft>
                          <a:spcPts val="0"/>
                        </a:spcAft>
                      </a:pPr>
                      <a:r>
                        <a:rPr lang="en-US" sz="1600" b="1" dirty="0" smtClean="0">
                          <a:solidFill>
                            <a:schemeClr val="tx1"/>
                          </a:solidFill>
                          <a:latin typeface="Calibri" panose="020F0502020204030204" pitchFamily="34" charset="0"/>
                          <a:ea typeface="Times New Roman"/>
                          <a:cs typeface="Times-Bold"/>
                        </a:rPr>
                        <a:t>Sch. </a:t>
                      </a:r>
                      <a:r>
                        <a:rPr lang="en-US" sz="1600" b="1" dirty="0">
                          <a:solidFill>
                            <a:schemeClr val="tx1"/>
                          </a:solidFill>
                          <a:latin typeface="Calibri" panose="020F0502020204030204" pitchFamily="34" charset="0"/>
                          <a:ea typeface="Times New Roman"/>
                          <a:cs typeface="Times-Bold"/>
                        </a:rPr>
                        <a:t>3</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kumimoji="0" lang="en-IN" sz="1600" b="1" kern="1200" dirty="0" smtClean="0">
                          <a:solidFill>
                            <a:schemeClr val="tx1"/>
                          </a:solidFill>
                          <a:latin typeface="Calibri" panose="020F0502020204030204" pitchFamily="34" charset="0"/>
                          <a:ea typeface="+mn-ea"/>
                          <a:cs typeface="+mn-cs"/>
                        </a:rPr>
                        <a:t>Purchase/Sale of capital instruments</a:t>
                      </a:r>
                      <a:r>
                        <a:rPr kumimoji="0" lang="en-IN" sz="1600" b="1" kern="1200" baseline="0" dirty="0" smtClean="0">
                          <a:solidFill>
                            <a:schemeClr val="tx1"/>
                          </a:solidFill>
                          <a:latin typeface="Calibri" panose="020F0502020204030204" pitchFamily="34" charset="0"/>
                          <a:ea typeface="+mn-ea"/>
                          <a:cs typeface="+mn-cs"/>
                        </a:rPr>
                        <a:t> of listed Indian company on recognised stock exchange in India by</a:t>
                      </a:r>
                      <a:r>
                        <a:rPr kumimoji="0" lang="en-US" sz="1600" b="1" kern="1200" dirty="0" smtClean="0">
                          <a:solidFill>
                            <a:schemeClr val="tx1"/>
                          </a:solidFill>
                          <a:latin typeface="Calibri" panose="020F0502020204030204" pitchFamily="34" charset="0"/>
                          <a:ea typeface="+mn-ea"/>
                          <a:cs typeface="+mn-cs"/>
                        </a:rPr>
                        <a:t> Non-Resident Indian (NRI) or Overseas Citizen of India (OCI) on repatriation basis (i.e. Portfolio Investment Scheme)</a:t>
                      </a:r>
                      <a:endParaRPr kumimoji="0" lang="en-IN" sz="1600" kern="1200" dirty="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5455">
                <a:tc>
                  <a:txBody>
                    <a:bodyPr/>
                    <a:lstStyle/>
                    <a:p>
                      <a:pPr marL="0" marR="0" algn="just">
                        <a:lnSpc>
                          <a:spcPct val="100000"/>
                        </a:lnSpc>
                        <a:spcBef>
                          <a:spcPts val="0"/>
                        </a:spcBef>
                        <a:spcAft>
                          <a:spcPts val="0"/>
                        </a:spcAft>
                      </a:pPr>
                      <a:r>
                        <a:rPr lang="en-IN" sz="1600" b="1" dirty="0" smtClean="0">
                          <a:solidFill>
                            <a:schemeClr val="tx1"/>
                          </a:solidFill>
                          <a:latin typeface="Calibri" panose="020F0502020204030204" pitchFamily="34" charset="0"/>
                          <a:ea typeface="Times New Roman"/>
                          <a:cs typeface="Times-Roman"/>
                        </a:rPr>
                        <a:t>Sch. </a:t>
                      </a:r>
                      <a:r>
                        <a:rPr lang="en-IN" sz="1600" b="1" dirty="0">
                          <a:solidFill>
                            <a:schemeClr val="tx1"/>
                          </a:solidFill>
                          <a:latin typeface="Calibri" panose="020F0502020204030204" pitchFamily="34" charset="0"/>
                          <a:ea typeface="Times New Roman"/>
                          <a:cs typeface="Times-Roman"/>
                        </a:rPr>
                        <a:t>4</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IN" sz="1600" b="1" kern="1200" dirty="0" smtClean="0">
                          <a:solidFill>
                            <a:schemeClr val="tx1"/>
                          </a:solidFill>
                          <a:latin typeface="Calibri" panose="020F0502020204030204" pitchFamily="34" charset="0"/>
                          <a:ea typeface="+mn-ea"/>
                          <a:cs typeface="+mn-cs"/>
                        </a:rPr>
                        <a:t>Purchase/Sale of capital instruments</a:t>
                      </a:r>
                      <a:r>
                        <a:rPr kumimoji="0" lang="en-IN" sz="1600" b="1" kern="1200" baseline="0" dirty="0" smtClean="0">
                          <a:solidFill>
                            <a:schemeClr val="tx1"/>
                          </a:solidFill>
                          <a:latin typeface="Calibri" panose="020F0502020204030204" pitchFamily="34" charset="0"/>
                          <a:ea typeface="+mn-ea"/>
                          <a:cs typeface="+mn-cs"/>
                        </a:rPr>
                        <a:t> or convertible notes of an Indian company or Units or contribution to capital of an LLP by</a:t>
                      </a:r>
                      <a:r>
                        <a:rPr kumimoji="0" lang="en-US" sz="1600" b="1" kern="1200" dirty="0" smtClean="0">
                          <a:solidFill>
                            <a:schemeClr val="tx1"/>
                          </a:solidFill>
                          <a:latin typeface="Calibri" panose="020F0502020204030204" pitchFamily="34" charset="0"/>
                          <a:ea typeface="+mn-ea"/>
                          <a:cs typeface="+mn-cs"/>
                        </a:rPr>
                        <a:t> Non-Resident Indian (NRI) or Overseas Citizen of India (OCI) on non-repatriation basis</a:t>
                      </a:r>
                      <a:endParaRPr lang="en-US" sz="1600" b="1"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6970">
                <a:tc>
                  <a:txBody>
                    <a:bodyPr/>
                    <a:lstStyle/>
                    <a:p>
                      <a:pPr marL="0" marR="0" algn="just">
                        <a:lnSpc>
                          <a:spcPct val="100000"/>
                        </a:lnSpc>
                        <a:spcBef>
                          <a:spcPts val="0"/>
                        </a:spcBef>
                        <a:spcAft>
                          <a:spcPts val="0"/>
                        </a:spcAft>
                      </a:pPr>
                      <a:r>
                        <a:rPr lang="en-IN" sz="1600" b="1" dirty="0" smtClean="0">
                          <a:solidFill>
                            <a:schemeClr val="tx1"/>
                          </a:solidFill>
                          <a:latin typeface="Calibri" panose="020F0502020204030204" pitchFamily="34" charset="0"/>
                          <a:ea typeface="Times New Roman"/>
                          <a:cs typeface="Times-Roman"/>
                        </a:rPr>
                        <a:t>Sch. </a:t>
                      </a:r>
                      <a:r>
                        <a:rPr lang="en-IN" sz="1600" b="1" dirty="0">
                          <a:solidFill>
                            <a:schemeClr val="tx1"/>
                          </a:solidFill>
                          <a:latin typeface="Calibri" panose="020F0502020204030204" pitchFamily="34" charset="0"/>
                          <a:ea typeface="Times New Roman"/>
                          <a:cs typeface="Times-Roman"/>
                        </a:rPr>
                        <a:t>5</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smtClean="0">
                          <a:solidFill>
                            <a:schemeClr val="tx1"/>
                          </a:solidFill>
                          <a:latin typeface="Calibri" panose="020F0502020204030204" pitchFamily="34" charset="0"/>
                          <a:ea typeface="+mn-ea"/>
                          <a:cs typeface="+mn-cs"/>
                        </a:rPr>
                        <a:t>Purchase and Sale of Securities other than capital instruments by a person resident outside India</a:t>
                      </a:r>
                      <a:endParaRPr lang="en-IN" sz="1600" b="0" dirty="0" smtClean="0">
                        <a:solidFill>
                          <a:schemeClr val="tx1"/>
                        </a:solidFill>
                        <a:latin typeface="Calibri" panose="020F0502020204030204" pitchFamily="34" charset="0"/>
                        <a:ea typeface="Times New Roman"/>
                        <a:cs typeface="Times-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702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1" dirty="0" smtClean="0">
                          <a:solidFill>
                            <a:schemeClr val="tx1"/>
                          </a:solidFill>
                          <a:latin typeface="Calibri" panose="020F0502020204030204" pitchFamily="34" charset="0"/>
                          <a:ea typeface="Times New Roman"/>
                          <a:cs typeface="Times-Roman"/>
                        </a:rPr>
                        <a:t>Sch. 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smtClean="0">
                          <a:solidFill>
                            <a:schemeClr val="tx1"/>
                          </a:solidFill>
                          <a:latin typeface="Calibri" panose="020F0502020204030204" pitchFamily="34" charset="0"/>
                          <a:ea typeface="+mn-ea"/>
                          <a:cs typeface="+mn-cs"/>
                        </a:rPr>
                        <a:t>Investment in a Limited Liability Partnership (LLP)</a:t>
                      </a:r>
                      <a:endParaRPr lang="en-US" sz="1600" b="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848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Times New Roman"/>
                          <a:cs typeface="Times-Roman"/>
                        </a:rPr>
                        <a:t>Sch. 7</a:t>
                      </a:r>
                      <a:endParaRPr lang="en-IN" sz="1600" b="1" dirty="0" smtClean="0">
                        <a:solidFill>
                          <a:schemeClr val="tx1"/>
                        </a:solidFill>
                        <a:latin typeface="Calibri" panose="020F0502020204030204" pitchFamily="34" charset="0"/>
                        <a:ea typeface="Times New Roman"/>
                        <a:cs typeface="Times-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smtClean="0">
                          <a:solidFill>
                            <a:schemeClr val="tx1"/>
                          </a:solidFill>
                          <a:latin typeface="Calibri" panose="020F0502020204030204" pitchFamily="34" charset="0"/>
                          <a:ea typeface="+mn-ea"/>
                          <a:cs typeface="+mn-cs"/>
                        </a:rPr>
                        <a:t>Investment by a Foreign Venture Capital Investor (FVCI)</a:t>
                      </a:r>
                      <a:endParaRPr lang="en-US" sz="1600" b="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328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1" dirty="0" smtClean="0">
                          <a:solidFill>
                            <a:schemeClr val="tx1"/>
                          </a:solidFill>
                          <a:latin typeface="Calibri" panose="020F0502020204030204" pitchFamily="34" charset="0"/>
                          <a:ea typeface="Times New Roman"/>
                          <a:cs typeface="Times-Roman"/>
                        </a:rPr>
                        <a:t>Sch. 8</a:t>
                      </a:r>
                      <a:endParaRPr lang="en-US" sz="1600" dirty="0" smtClean="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Calibri"/>
                          <a:cs typeface="Calibri" panose="020F0502020204030204" pitchFamily="34" charset="0"/>
                        </a:rPr>
                        <a:t>Investment by a person resident outside India in an Investment Vehicle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848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Calibri"/>
                          <a:cs typeface="Times New Roman"/>
                        </a:rPr>
                        <a:t>Sch.9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600" b="1" kern="1200" dirty="0" smtClean="0">
                          <a:solidFill>
                            <a:schemeClr val="tx1"/>
                          </a:solidFill>
                          <a:latin typeface="Calibri" panose="020F0502020204030204" pitchFamily="34" charset="0"/>
                          <a:ea typeface="+mn-ea"/>
                          <a:cs typeface="+mn-cs"/>
                        </a:rPr>
                        <a:t>Investment in Depository receipts by a person resident outside India</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848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Calibri"/>
                          <a:cs typeface="Times New Roman"/>
                        </a:rPr>
                        <a:t>Sch. 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0" lang="en-IN" sz="1600" b="1" kern="1200" baseline="0" dirty="0" smtClean="0">
                          <a:solidFill>
                            <a:schemeClr val="tx1"/>
                          </a:solidFill>
                          <a:latin typeface="Calibri" panose="020F0502020204030204" pitchFamily="34" charset="0"/>
                          <a:ea typeface="+mn-ea"/>
                          <a:cs typeface="+mn-cs"/>
                        </a:rPr>
                        <a:t>Issue of Indian Depository Receipts </a:t>
                      </a:r>
                      <a:r>
                        <a:rPr kumimoji="0" lang="en-IN" sz="1600" kern="1200" baseline="0" dirty="0" smtClean="0">
                          <a:solidFill>
                            <a:schemeClr val="tx1"/>
                          </a:solidFill>
                          <a:latin typeface="Calibri" panose="020F0502020204030204" pitchFamily="34" charset="0"/>
                          <a:ea typeface="+mn-ea"/>
                          <a:cs typeface="+mn-cs"/>
                        </a:rPr>
                        <a:t>(I</a:t>
                      </a:r>
                      <a:r>
                        <a:rPr kumimoji="0" lang="en-IN" sz="1600" b="1" kern="1200" baseline="0" dirty="0" smtClean="0">
                          <a:solidFill>
                            <a:schemeClr val="tx1"/>
                          </a:solidFill>
                          <a:latin typeface="Calibri" panose="020F0502020204030204" pitchFamily="34" charset="0"/>
                          <a:ea typeface="+mn-ea"/>
                          <a:cs typeface="+mn-cs"/>
                        </a:rPr>
                        <a:t>DRs</a:t>
                      </a:r>
                      <a:r>
                        <a:rPr kumimoji="0" lang="en-IN" sz="1600" kern="1200" baseline="0" dirty="0" smtClean="0">
                          <a:solidFill>
                            <a:schemeClr val="tx1"/>
                          </a:solidFill>
                          <a:latin typeface="Calibri" panose="020F0502020204030204" pitchFamily="34" charset="0"/>
                          <a:ea typeface="+mn-ea"/>
                          <a:cs typeface="+mn-cs"/>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7921">
                <a:tc>
                  <a:txBody>
                    <a:bodyPr/>
                    <a:lstStyle/>
                    <a:p>
                      <a:pPr algn="l"/>
                      <a:endParaRPr lang="en-IN" sz="1600" b="1" dirty="0">
                        <a:solidFill>
                          <a:schemeClr val="tx1"/>
                        </a:solidFill>
                        <a:latin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sz="1600" b="1" dirty="0" smtClean="0">
                        <a:solidFill>
                          <a:schemeClr val="tx1"/>
                        </a:solidFill>
                        <a:latin typeface="Calibri" panose="020F0502020204030204" pitchFamily="34" charset="0"/>
                        <a:ea typeface="Calibri"/>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8485">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IN" sz="1600" b="1" dirty="0">
                        <a:solidFill>
                          <a:schemeClr val="tx1"/>
                        </a:solidFill>
                        <a:latin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r>
            </a:tbl>
          </a:graphicData>
        </a:graphic>
      </p:graphicFrame>
    </p:spTree>
    <p:extLst>
      <p:ext uri="{BB962C8B-B14F-4D97-AF65-F5344CB8AC3E}">
        <p14:creationId xmlns:p14="http://schemas.microsoft.com/office/powerpoint/2010/main" val="14738004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0069" y="258096"/>
            <a:ext cx="7773194" cy="914400"/>
          </a:xfrm>
        </p:spPr>
        <p:txBody>
          <a:bodyPr>
            <a:noAutofit/>
          </a:bodyPr>
          <a:lstStyle/>
          <a:p>
            <a:r>
              <a:rPr lang="en-US" sz="2800" dirty="0" smtClean="0"/>
              <a:t>Foreign Investment in India- Schematic Representation</a:t>
            </a:r>
            <a:endParaRPr lang="en-US" sz="2800" dirty="0"/>
          </a:p>
        </p:txBody>
      </p:sp>
      <p:sp>
        <p:nvSpPr>
          <p:cNvPr id="3" name="Rectangle 2"/>
          <p:cNvSpPr/>
          <p:nvPr/>
        </p:nvSpPr>
        <p:spPr>
          <a:xfrm>
            <a:off x="2209800" y="1219200"/>
            <a:ext cx="4648200" cy="381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b="1" dirty="0" smtClean="0">
                <a:solidFill>
                  <a:schemeClr val="tx1"/>
                </a:solidFill>
                <a:latin typeface="Bookman Old Style" pitchFamily="18" charset="0"/>
              </a:rPr>
              <a:t>Foreign Inbound Investments</a:t>
            </a:r>
            <a:endParaRPr lang="en-US" b="1" dirty="0">
              <a:solidFill>
                <a:schemeClr val="tx1"/>
              </a:solidFill>
              <a:latin typeface="Bookman Old Style" pitchFamily="18" charset="0"/>
            </a:endParaRPr>
          </a:p>
        </p:txBody>
      </p:sp>
      <p:sp>
        <p:nvSpPr>
          <p:cNvPr id="4" name="Rectangle 3"/>
          <p:cNvSpPr/>
          <p:nvPr/>
        </p:nvSpPr>
        <p:spPr>
          <a:xfrm>
            <a:off x="533400" y="2133600"/>
            <a:ext cx="16002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Foreign Direct Investments</a:t>
            </a:r>
          </a:p>
        </p:txBody>
      </p:sp>
      <p:sp>
        <p:nvSpPr>
          <p:cNvPr id="5" name="Rectangle 4"/>
          <p:cNvSpPr/>
          <p:nvPr/>
        </p:nvSpPr>
        <p:spPr>
          <a:xfrm>
            <a:off x="2362200" y="2133600"/>
            <a:ext cx="15240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Foreign Portfolio Investments</a:t>
            </a:r>
            <a:endParaRPr lang="en-US" sz="1400" dirty="0">
              <a:solidFill>
                <a:schemeClr val="tx1"/>
              </a:solidFill>
              <a:latin typeface="Bookman Old Style" pitchFamily="18" charset="0"/>
            </a:endParaRPr>
          </a:p>
        </p:txBody>
      </p:sp>
      <p:sp>
        <p:nvSpPr>
          <p:cNvPr id="6" name="Rectangle 5"/>
          <p:cNvSpPr/>
          <p:nvPr/>
        </p:nvSpPr>
        <p:spPr>
          <a:xfrm>
            <a:off x="3962400" y="2133600"/>
            <a:ext cx="16002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Foreign Venture Capital Investments</a:t>
            </a:r>
            <a:endParaRPr lang="en-US" sz="1400" dirty="0">
              <a:solidFill>
                <a:schemeClr val="tx1"/>
              </a:solidFill>
              <a:latin typeface="Bookman Old Style" pitchFamily="18" charset="0"/>
            </a:endParaRPr>
          </a:p>
        </p:txBody>
      </p:sp>
      <p:sp>
        <p:nvSpPr>
          <p:cNvPr id="7" name="Rectangle 6"/>
          <p:cNvSpPr/>
          <p:nvPr/>
        </p:nvSpPr>
        <p:spPr>
          <a:xfrm>
            <a:off x="5715000" y="2133600"/>
            <a:ext cx="15240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Other Investments </a:t>
            </a:r>
          </a:p>
          <a:p>
            <a:pPr algn="ctr"/>
            <a:r>
              <a:rPr lang="en-US" sz="1400" dirty="0" smtClean="0">
                <a:solidFill>
                  <a:schemeClr val="tx1"/>
                </a:solidFill>
                <a:latin typeface="Bookman Old Style" pitchFamily="18" charset="0"/>
              </a:rPr>
              <a:t>(G-Sec, NCDs, etc.)</a:t>
            </a:r>
            <a:endParaRPr lang="en-US" sz="1400" dirty="0">
              <a:solidFill>
                <a:schemeClr val="tx1"/>
              </a:solidFill>
              <a:latin typeface="Bookman Old Style" pitchFamily="18" charset="0"/>
            </a:endParaRPr>
          </a:p>
        </p:txBody>
      </p:sp>
      <p:sp>
        <p:nvSpPr>
          <p:cNvPr id="8" name="Rectangle 7"/>
          <p:cNvSpPr/>
          <p:nvPr/>
        </p:nvSpPr>
        <p:spPr>
          <a:xfrm>
            <a:off x="7391400" y="2133600"/>
            <a:ext cx="16200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Investments on </a:t>
            </a:r>
            <a:r>
              <a:rPr lang="en-US" sz="1400" b="1" dirty="0" smtClean="0">
                <a:solidFill>
                  <a:schemeClr val="tx1"/>
                </a:solidFill>
                <a:latin typeface="Bookman Old Style" pitchFamily="18" charset="0"/>
              </a:rPr>
              <a:t>Non-Repatriable </a:t>
            </a:r>
            <a:r>
              <a:rPr lang="en-US" sz="1400" dirty="0" smtClean="0">
                <a:solidFill>
                  <a:schemeClr val="tx1"/>
                </a:solidFill>
                <a:latin typeface="Bookman Old Style" pitchFamily="18" charset="0"/>
              </a:rPr>
              <a:t>basis</a:t>
            </a:r>
            <a:endParaRPr lang="en-US" sz="1400" dirty="0">
              <a:solidFill>
                <a:schemeClr val="tx1"/>
              </a:solidFill>
              <a:latin typeface="Bookman Old Style" pitchFamily="18" charset="0"/>
            </a:endParaRPr>
          </a:p>
        </p:txBody>
      </p:sp>
      <p:sp>
        <p:nvSpPr>
          <p:cNvPr id="9" name="Rectangle 8"/>
          <p:cNvSpPr/>
          <p:nvPr/>
        </p:nvSpPr>
        <p:spPr>
          <a:xfrm>
            <a:off x="3429000" y="4495800"/>
            <a:ext cx="838200" cy="1143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FPIs</a:t>
            </a:r>
          </a:p>
          <a:p>
            <a:pPr algn="ctr"/>
            <a:r>
              <a:rPr lang="en-US" sz="1400" b="1" dirty="0" smtClean="0">
                <a:solidFill>
                  <a:schemeClr val="tx1"/>
                </a:solidFill>
                <a:latin typeface="Bookman Old Style" pitchFamily="18" charset="0"/>
              </a:rPr>
              <a:t>Sch. 2</a:t>
            </a:r>
            <a:endParaRPr lang="en-US" sz="1400" b="1" dirty="0">
              <a:solidFill>
                <a:schemeClr val="tx1"/>
              </a:solidFill>
              <a:latin typeface="Bookman Old Style" pitchFamily="18" charset="0"/>
            </a:endParaRPr>
          </a:p>
        </p:txBody>
      </p:sp>
      <p:sp>
        <p:nvSpPr>
          <p:cNvPr id="10" name="Rectangle 9"/>
          <p:cNvSpPr/>
          <p:nvPr/>
        </p:nvSpPr>
        <p:spPr>
          <a:xfrm>
            <a:off x="76200" y="4495800"/>
            <a:ext cx="1295400" cy="9906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Automatic Route</a:t>
            </a:r>
            <a:endParaRPr lang="en-US" sz="1400" dirty="0">
              <a:solidFill>
                <a:schemeClr val="tx1"/>
              </a:solidFill>
              <a:latin typeface="Bookman Old Style" pitchFamily="18" charset="0"/>
            </a:endParaRPr>
          </a:p>
        </p:txBody>
      </p:sp>
      <p:sp>
        <p:nvSpPr>
          <p:cNvPr id="11" name="Rectangle 10"/>
          <p:cNvSpPr/>
          <p:nvPr/>
        </p:nvSpPr>
        <p:spPr>
          <a:xfrm>
            <a:off x="1524000" y="4495799"/>
            <a:ext cx="914400" cy="1020097"/>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Govt. Route</a:t>
            </a:r>
          </a:p>
        </p:txBody>
      </p:sp>
      <p:sp>
        <p:nvSpPr>
          <p:cNvPr id="12" name="Rectangle 11"/>
          <p:cNvSpPr/>
          <p:nvPr/>
        </p:nvSpPr>
        <p:spPr>
          <a:xfrm>
            <a:off x="2590800" y="4495800"/>
            <a:ext cx="7620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NRIs/ OCIs</a:t>
            </a:r>
          </a:p>
          <a:p>
            <a:pPr algn="ctr"/>
            <a:r>
              <a:rPr lang="en-US" sz="1400" b="1" dirty="0" smtClean="0">
                <a:solidFill>
                  <a:schemeClr val="tx1"/>
                </a:solidFill>
                <a:latin typeface="Bookman Old Style" pitchFamily="18" charset="0"/>
              </a:rPr>
              <a:t>Sch. 3</a:t>
            </a:r>
            <a:endParaRPr lang="en-US" sz="1400" b="1" dirty="0">
              <a:solidFill>
                <a:srgbClr val="FF0000"/>
              </a:solidFill>
              <a:latin typeface="Bookman Old Style" pitchFamily="18" charset="0"/>
            </a:endParaRPr>
          </a:p>
        </p:txBody>
      </p:sp>
      <p:sp>
        <p:nvSpPr>
          <p:cNvPr id="13" name="Rectangle 12"/>
          <p:cNvSpPr/>
          <p:nvPr/>
        </p:nvSpPr>
        <p:spPr>
          <a:xfrm>
            <a:off x="4343400" y="4495800"/>
            <a:ext cx="13716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SEBI Regd. FVCIs/AIFs</a:t>
            </a:r>
          </a:p>
          <a:p>
            <a:pPr algn="ctr"/>
            <a:r>
              <a:rPr lang="en-US" sz="1400" b="1" dirty="0" smtClean="0">
                <a:solidFill>
                  <a:schemeClr val="tx1"/>
                </a:solidFill>
                <a:latin typeface="Bookman Old Style" pitchFamily="18" charset="0"/>
              </a:rPr>
              <a:t>Sch. 7</a:t>
            </a:r>
            <a:endParaRPr lang="en-US" sz="1400" b="1" dirty="0">
              <a:solidFill>
                <a:schemeClr val="tx1"/>
              </a:solidFill>
              <a:latin typeface="Bookman Old Style" pitchFamily="18" charset="0"/>
            </a:endParaRPr>
          </a:p>
        </p:txBody>
      </p:sp>
      <p:sp>
        <p:nvSpPr>
          <p:cNvPr id="14" name="Rectangle 13"/>
          <p:cNvSpPr/>
          <p:nvPr/>
        </p:nvSpPr>
        <p:spPr>
          <a:xfrm>
            <a:off x="5791200" y="4495800"/>
            <a:ext cx="20574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F</a:t>
            </a:r>
            <a:r>
              <a:rPr lang="en-US" sz="1400" dirty="0" smtClean="0">
                <a:solidFill>
                  <a:schemeClr val="tx1"/>
                </a:solidFill>
                <a:latin typeface="Bookman Old Style" pitchFamily="18" charset="0"/>
              </a:rPr>
              <a:t>PIs, NRIs, OCIs, </a:t>
            </a:r>
          </a:p>
          <a:p>
            <a:pPr algn="ctr"/>
            <a:r>
              <a:rPr lang="en-US" sz="1400" dirty="0" smtClean="0">
                <a:solidFill>
                  <a:schemeClr val="tx1"/>
                </a:solidFill>
                <a:latin typeface="Bookman Old Style" pitchFamily="18" charset="0"/>
              </a:rPr>
              <a:t>Long Term Investors</a:t>
            </a:r>
          </a:p>
          <a:p>
            <a:pPr algn="ctr"/>
            <a:r>
              <a:rPr lang="en-US" sz="1400" b="1" dirty="0" smtClean="0">
                <a:solidFill>
                  <a:schemeClr val="tx1"/>
                </a:solidFill>
                <a:latin typeface="Bookman Old Style" pitchFamily="18" charset="0"/>
              </a:rPr>
              <a:t>Sch. 5</a:t>
            </a:r>
            <a:endParaRPr lang="en-US" sz="1400" b="1" dirty="0">
              <a:solidFill>
                <a:schemeClr val="tx1"/>
              </a:solidFill>
              <a:latin typeface="Bookman Old Style" pitchFamily="18" charset="0"/>
            </a:endParaRPr>
          </a:p>
        </p:txBody>
      </p:sp>
      <p:sp>
        <p:nvSpPr>
          <p:cNvPr id="16" name="Rectangle 15"/>
          <p:cNvSpPr/>
          <p:nvPr/>
        </p:nvSpPr>
        <p:spPr>
          <a:xfrm>
            <a:off x="7924800" y="4495800"/>
            <a:ext cx="10668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NRIs, OCIs</a:t>
            </a:r>
          </a:p>
          <a:p>
            <a:pPr algn="ctr"/>
            <a:r>
              <a:rPr lang="en-US" sz="1400" b="1" dirty="0" smtClean="0">
                <a:solidFill>
                  <a:schemeClr val="tx1"/>
                </a:solidFill>
                <a:latin typeface="Bookman Old Style" pitchFamily="18" charset="0"/>
              </a:rPr>
              <a:t>Sch. 4</a:t>
            </a:r>
            <a:endParaRPr lang="en-US" sz="1400" b="1" dirty="0">
              <a:solidFill>
                <a:schemeClr val="tx1"/>
              </a:solidFill>
              <a:latin typeface="Bookman Old Style" pitchFamily="18" charset="0"/>
            </a:endParaRPr>
          </a:p>
        </p:txBody>
      </p:sp>
      <p:sp>
        <p:nvSpPr>
          <p:cNvPr id="17" name="Rectangle 16"/>
          <p:cNvSpPr/>
          <p:nvPr/>
        </p:nvSpPr>
        <p:spPr>
          <a:xfrm>
            <a:off x="4343400" y="6019800"/>
            <a:ext cx="1524000" cy="457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smtClean="0">
                <a:solidFill>
                  <a:schemeClr val="tx1"/>
                </a:solidFill>
                <a:latin typeface="Bookman Old Style" pitchFamily="18" charset="0"/>
              </a:rPr>
              <a:t>VCF, IVCUs</a:t>
            </a:r>
            <a:endParaRPr lang="en-US" sz="1400" b="1" dirty="0">
              <a:solidFill>
                <a:schemeClr val="tx1"/>
              </a:solidFill>
              <a:latin typeface="Bookman Old Style" pitchFamily="18" charset="0"/>
            </a:endParaRPr>
          </a:p>
        </p:txBody>
      </p:sp>
      <p:cxnSp>
        <p:nvCxnSpPr>
          <p:cNvPr id="20" name="Straight Connector 19"/>
          <p:cNvCxnSpPr/>
          <p:nvPr/>
        </p:nvCxnSpPr>
        <p:spPr>
          <a:xfrm rot="5400000">
            <a:off x="3086894" y="3237706"/>
            <a:ext cx="533400" cy="1588"/>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p:cNvCxnSpPr/>
          <p:nvPr/>
        </p:nvCxnSpPr>
        <p:spPr>
          <a:xfrm rot="5400000">
            <a:off x="1143794" y="3047206"/>
            <a:ext cx="152400" cy="1588"/>
          </a:xfrm>
          <a:prstGeom prst="line">
            <a:avLst/>
          </a:prstGeom>
        </p:spPr>
        <p:style>
          <a:lnRef idx="1">
            <a:schemeClr val="dk1"/>
          </a:lnRef>
          <a:fillRef idx="0">
            <a:schemeClr val="dk1"/>
          </a:fillRef>
          <a:effectRef idx="0">
            <a:schemeClr val="dk1"/>
          </a:effectRef>
          <a:fontRef idx="minor">
            <a:schemeClr val="tx1"/>
          </a:fontRef>
        </p:style>
      </p:cxnSp>
      <p:cxnSp>
        <p:nvCxnSpPr>
          <p:cNvPr id="22" name="Straight Connector 21"/>
          <p:cNvCxnSpPr/>
          <p:nvPr/>
        </p:nvCxnSpPr>
        <p:spPr>
          <a:xfrm rot="5400000">
            <a:off x="4382294" y="1713706"/>
            <a:ext cx="228600" cy="1588"/>
          </a:xfrm>
          <a:prstGeom prst="line">
            <a:avLst/>
          </a:prstGeom>
        </p:spPr>
        <p:style>
          <a:lnRef idx="1">
            <a:schemeClr val="dk1"/>
          </a:lnRef>
          <a:fillRef idx="0">
            <a:schemeClr val="dk1"/>
          </a:fillRef>
          <a:effectRef idx="0">
            <a:schemeClr val="dk1"/>
          </a:effectRef>
          <a:fontRef idx="minor">
            <a:schemeClr val="tx1"/>
          </a:fontRef>
        </p:style>
      </p:cxnSp>
      <p:cxnSp>
        <p:nvCxnSpPr>
          <p:cNvPr id="24" name="Straight Connector 23"/>
          <p:cNvCxnSpPr/>
          <p:nvPr/>
        </p:nvCxnSpPr>
        <p:spPr>
          <a:xfrm>
            <a:off x="1143000" y="1828800"/>
            <a:ext cx="7239000" cy="1588"/>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p:cNvCxnSpPr/>
          <p:nvPr/>
        </p:nvCxnSpPr>
        <p:spPr>
          <a:xfrm>
            <a:off x="838200" y="3124200"/>
            <a:ext cx="990600" cy="1588"/>
          </a:xfrm>
          <a:prstGeom prst="line">
            <a:avLst/>
          </a:prstGeom>
        </p:spPr>
        <p:style>
          <a:lnRef idx="1">
            <a:schemeClr val="dk1"/>
          </a:lnRef>
          <a:fillRef idx="0">
            <a:schemeClr val="dk1"/>
          </a:fillRef>
          <a:effectRef idx="0">
            <a:schemeClr val="dk1"/>
          </a:effectRef>
          <a:fontRef idx="minor">
            <a:schemeClr val="tx1"/>
          </a:fontRef>
        </p:style>
      </p:cxnSp>
      <p:cxnSp>
        <p:nvCxnSpPr>
          <p:cNvPr id="28" name="Straight Connector 27"/>
          <p:cNvCxnSpPr/>
          <p:nvPr/>
        </p:nvCxnSpPr>
        <p:spPr>
          <a:xfrm>
            <a:off x="3352800" y="3505200"/>
            <a:ext cx="468000" cy="1588"/>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Arrow Connector 29"/>
          <p:cNvCxnSpPr/>
          <p:nvPr/>
        </p:nvCxnSpPr>
        <p:spPr>
          <a:xfrm rot="5400000">
            <a:off x="8230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 name="Straight Arrow Connector 30"/>
          <p:cNvCxnSpPr/>
          <p:nvPr/>
        </p:nvCxnSpPr>
        <p:spPr>
          <a:xfrm rot="5400000">
            <a:off x="6325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 name="Straight Arrow Connector 31"/>
          <p:cNvCxnSpPr/>
          <p:nvPr/>
        </p:nvCxnSpPr>
        <p:spPr>
          <a:xfrm rot="5400000">
            <a:off x="45727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Straight Arrow Connector 32"/>
          <p:cNvCxnSpPr/>
          <p:nvPr/>
        </p:nvCxnSpPr>
        <p:spPr>
          <a:xfrm rot="5400000">
            <a:off x="2896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Straight Arrow Connector 33"/>
          <p:cNvCxnSpPr/>
          <p:nvPr/>
        </p:nvCxnSpPr>
        <p:spPr>
          <a:xfrm rot="5400000">
            <a:off x="991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Straight Arrow Connector 34"/>
          <p:cNvCxnSpPr/>
          <p:nvPr/>
        </p:nvCxnSpPr>
        <p:spPr>
          <a:xfrm rot="5400000">
            <a:off x="686594" y="3275806"/>
            <a:ext cx="304800" cy="1588"/>
          </a:xfrm>
          <a:prstGeom prst="straightConnector1">
            <a:avLst/>
          </a:prstGeom>
          <a:ln>
            <a:tailEnd type="none"/>
          </a:ln>
        </p:spPr>
        <p:style>
          <a:lnRef idx="1">
            <a:schemeClr val="dk1"/>
          </a:lnRef>
          <a:fillRef idx="0">
            <a:schemeClr val="dk1"/>
          </a:fillRef>
          <a:effectRef idx="0">
            <a:schemeClr val="dk1"/>
          </a:effectRef>
          <a:fontRef idx="minor">
            <a:schemeClr val="tx1"/>
          </a:fontRef>
        </p:style>
      </p:cxnSp>
      <p:cxnSp>
        <p:nvCxnSpPr>
          <p:cNvPr id="36" name="Straight Arrow Connector 35"/>
          <p:cNvCxnSpPr/>
          <p:nvPr/>
        </p:nvCxnSpPr>
        <p:spPr>
          <a:xfrm rot="5400000">
            <a:off x="1677194" y="3275806"/>
            <a:ext cx="304800" cy="1588"/>
          </a:xfrm>
          <a:prstGeom prst="straightConnector1">
            <a:avLst/>
          </a:prstGeom>
          <a:ln>
            <a:tailEnd type="none"/>
          </a:ln>
        </p:spPr>
        <p:style>
          <a:lnRef idx="1">
            <a:schemeClr val="dk1"/>
          </a:lnRef>
          <a:fillRef idx="0">
            <a:schemeClr val="dk1"/>
          </a:fillRef>
          <a:effectRef idx="0">
            <a:schemeClr val="dk1"/>
          </a:effectRef>
          <a:fontRef idx="minor">
            <a:schemeClr val="tx1"/>
          </a:fontRef>
        </p:style>
      </p:cxnSp>
      <p:cxnSp>
        <p:nvCxnSpPr>
          <p:cNvPr id="37" name="Straight Arrow Connector 36"/>
          <p:cNvCxnSpPr/>
          <p:nvPr/>
        </p:nvCxnSpPr>
        <p:spPr>
          <a:xfrm rot="5400000">
            <a:off x="2133600" y="3733800"/>
            <a:ext cx="1524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8" name="Straight Arrow Connector 37"/>
          <p:cNvCxnSpPr/>
          <p:nvPr/>
        </p:nvCxnSpPr>
        <p:spPr>
          <a:xfrm rot="5400000">
            <a:off x="3324794" y="3990406"/>
            <a:ext cx="972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9" name="Straight Arrow Connector 38"/>
          <p:cNvCxnSpPr/>
          <p:nvPr/>
        </p:nvCxnSpPr>
        <p:spPr>
          <a:xfrm rot="5400000">
            <a:off x="4228703" y="3772297"/>
            <a:ext cx="144859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 name="Straight Arrow Connector 39"/>
          <p:cNvCxnSpPr/>
          <p:nvPr/>
        </p:nvCxnSpPr>
        <p:spPr>
          <a:xfrm rot="5400000">
            <a:off x="7590397" y="3687203"/>
            <a:ext cx="1584000"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1" name="Straight Arrow Connector 40"/>
          <p:cNvCxnSpPr/>
          <p:nvPr/>
        </p:nvCxnSpPr>
        <p:spPr>
          <a:xfrm rot="5400000">
            <a:off x="5867400" y="3733800"/>
            <a:ext cx="1524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3" name="Straight Arrow Connector 42"/>
          <p:cNvCxnSpPr/>
          <p:nvPr/>
        </p:nvCxnSpPr>
        <p:spPr>
          <a:xfrm rot="5400000">
            <a:off x="4763294" y="5676106"/>
            <a:ext cx="5334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3" name="Rectangle 52"/>
          <p:cNvSpPr/>
          <p:nvPr/>
        </p:nvSpPr>
        <p:spPr>
          <a:xfrm>
            <a:off x="228600" y="6019800"/>
            <a:ext cx="2286000" cy="6096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smtClean="0">
                <a:solidFill>
                  <a:schemeClr val="tx1"/>
                </a:solidFill>
                <a:latin typeface="Bookman Old Style" pitchFamily="18" charset="0"/>
              </a:rPr>
              <a:t>Persons Resident Outside India</a:t>
            </a:r>
            <a:endParaRPr lang="en-US" sz="1400" b="1" dirty="0">
              <a:solidFill>
                <a:schemeClr val="tx1"/>
              </a:solidFill>
              <a:latin typeface="Bookman Old Style" pitchFamily="18" charset="0"/>
            </a:endParaRPr>
          </a:p>
        </p:txBody>
      </p:sp>
      <p:cxnSp>
        <p:nvCxnSpPr>
          <p:cNvPr id="56" name="Straight Connector 55"/>
          <p:cNvCxnSpPr/>
          <p:nvPr/>
        </p:nvCxnSpPr>
        <p:spPr>
          <a:xfrm rot="5400000">
            <a:off x="913606" y="5562600"/>
            <a:ext cx="153194" cy="794"/>
          </a:xfrm>
          <a:prstGeom prst="line">
            <a:avLst/>
          </a:prstGeom>
        </p:spPr>
        <p:style>
          <a:lnRef idx="1">
            <a:schemeClr val="dk1"/>
          </a:lnRef>
          <a:fillRef idx="0">
            <a:schemeClr val="dk1"/>
          </a:fillRef>
          <a:effectRef idx="0">
            <a:schemeClr val="dk1"/>
          </a:effectRef>
          <a:fontRef idx="minor">
            <a:schemeClr val="tx1"/>
          </a:fontRef>
        </p:style>
      </p:cxnSp>
      <p:cxnSp>
        <p:nvCxnSpPr>
          <p:cNvPr id="58" name="Straight Connector 57"/>
          <p:cNvCxnSpPr>
            <a:stCxn id="11" idx="2"/>
          </p:cNvCxnSpPr>
          <p:nvPr/>
        </p:nvCxnSpPr>
        <p:spPr>
          <a:xfrm rot="5400000">
            <a:off x="1919748" y="5577348"/>
            <a:ext cx="122904" cy="1588"/>
          </a:xfrm>
          <a:prstGeom prst="line">
            <a:avLst/>
          </a:prstGeom>
        </p:spPr>
        <p:style>
          <a:lnRef idx="1">
            <a:schemeClr val="dk1"/>
          </a:lnRef>
          <a:fillRef idx="0">
            <a:schemeClr val="dk1"/>
          </a:fillRef>
          <a:effectRef idx="0">
            <a:schemeClr val="dk1"/>
          </a:effectRef>
          <a:fontRef idx="minor">
            <a:schemeClr val="tx1"/>
          </a:fontRef>
        </p:style>
      </p:cxnSp>
      <p:cxnSp>
        <p:nvCxnSpPr>
          <p:cNvPr id="59" name="Straight Connector 58"/>
          <p:cNvCxnSpPr/>
          <p:nvPr/>
        </p:nvCxnSpPr>
        <p:spPr>
          <a:xfrm>
            <a:off x="990600" y="5638800"/>
            <a:ext cx="990600" cy="1588"/>
          </a:xfrm>
          <a:prstGeom prst="line">
            <a:avLst/>
          </a:prstGeom>
        </p:spPr>
        <p:style>
          <a:lnRef idx="1">
            <a:schemeClr val="dk1"/>
          </a:lnRef>
          <a:fillRef idx="0">
            <a:schemeClr val="dk1"/>
          </a:fillRef>
          <a:effectRef idx="0">
            <a:schemeClr val="dk1"/>
          </a:effectRef>
          <a:fontRef idx="minor">
            <a:schemeClr val="tx1"/>
          </a:fontRef>
        </p:style>
      </p:cxnSp>
      <p:cxnSp>
        <p:nvCxnSpPr>
          <p:cNvPr id="61" name="Straight Arrow Connector 60"/>
          <p:cNvCxnSpPr/>
          <p:nvPr/>
        </p:nvCxnSpPr>
        <p:spPr>
          <a:xfrm rot="5400000">
            <a:off x="1219994" y="579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8" name="Rectangle 47"/>
          <p:cNvSpPr/>
          <p:nvPr/>
        </p:nvSpPr>
        <p:spPr>
          <a:xfrm>
            <a:off x="152400" y="3429000"/>
            <a:ext cx="1143000" cy="457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Company</a:t>
            </a:r>
          </a:p>
          <a:p>
            <a:pPr algn="ctr"/>
            <a:r>
              <a:rPr lang="en-US" sz="1400" b="1" dirty="0" smtClean="0">
                <a:solidFill>
                  <a:schemeClr val="tx1"/>
                </a:solidFill>
                <a:latin typeface="Bookman Old Style" pitchFamily="18" charset="0"/>
              </a:rPr>
              <a:t>Sch. 1, 9</a:t>
            </a:r>
          </a:p>
        </p:txBody>
      </p:sp>
      <p:sp>
        <p:nvSpPr>
          <p:cNvPr id="49" name="Rectangle 48"/>
          <p:cNvSpPr/>
          <p:nvPr/>
        </p:nvSpPr>
        <p:spPr>
          <a:xfrm>
            <a:off x="1371600" y="3429000"/>
            <a:ext cx="990600" cy="457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LLP</a:t>
            </a:r>
          </a:p>
          <a:p>
            <a:pPr algn="ctr"/>
            <a:r>
              <a:rPr lang="en-US" sz="1400" b="1" dirty="0" smtClean="0">
                <a:solidFill>
                  <a:schemeClr val="tx1"/>
                </a:solidFill>
                <a:latin typeface="Bookman Old Style" pitchFamily="18" charset="0"/>
              </a:rPr>
              <a:t>Sch. 6</a:t>
            </a:r>
          </a:p>
        </p:txBody>
      </p:sp>
      <p:cxnSp>
        <p:nvCxnSpPr>
          <p:cNvPr id="50" name="Straight Arrow Connector 49"/>
          <p:cNvCxnSpPr/>
          <p:nvPr/>
        </p:nvCxnSpPr>
        <p:spPr>
          <a:xfrm rot="5400000">
            <a:off x="534194" y="4190206"/>
            <a:ext cx="6096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1" name="Straight Arrow Connector 50"/>
          <p:cNvCxnSpPr>
            <a:endCxn id="11" idx="0"/>
          </p:cNvCxnSpPr>
          <p:nvPr/>
        </p:nvCxnSpPr>
        <p:spPr>
          <a:xfrm>
            <a:off x="839788" y="3886200"/>
            <a:ext cx="1141412" cy="60959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Straight Arrow Connector 54"/>
          <p:cNvCxnSpPr/>
          <p:nvPr/>
        </p:nvCxnSpPr>
        <p:spPr>
          <a:xfrm rot="5400000">
            <a:off x="1752194" y="4191406"/>
            <a:ext cx="612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6" name="Straight Arrow Connector 45"/>
          <p:cNvCxnSpPr/>
          <p:nvPr/>
        </p:nvCxnSpPr>
        <p:spPr>
          <a:xfrm flipH="1">
            <a:off x="915194" y="3886200"/>
            <a:ext cx="1118937" cy="5910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5" name="Date Placeholder 14"/>
          <p:cNvSpPr>
            <a:spLocks noGrp="1"/>
          </p:cNvSpPr>
          <p:nvPr>
            <p:ph type="dt" sz="half" idx="10"/>
          </p:nvPr>
        </p:nvSpPr>
        <p:spPr>
          <a:xfrm>
            <a:off x="1167997" y="6412450"/>
            <a:ext cx="1905000" cy="457200"/>
          </a:xfrm>
        </p:spPr>
        <p:txBody>
          <a:bodyPr/>
          <a:lstStyle/>
          <a:p>
            <a:pPr>
              <a:defRPr/>
            </a:pPr>
            <a:r>
              <a:rPr lang="en-US" smtClean="0"/>
              <a:t>24 March 2018</a:t>
            </a:r>
            <a:endParaRPr lang="en-US" dirty="0"/>
          </a:p>
        </p:txBody>
      </p:sp>
      <p:sp>
        <p:nvSpPr>
          <p:cNvPr id="18" name="Footer Placeholder 17"/>
          <p:cNvSpPr>
            <a:spLocks noGrp="1"/>
          </p:cNvSpPr>
          <p:nvPr>
            <p:ph type="ftr" sz="quarter" idx="11"/>
          </p:nvPr>
        </p:nvSpPr>
        <p:spPr>
          <a:xfrm>
            <a:off x="3635564" y="6399212"/>
            <a:ext cx="2895600" cy="457200"/>
          </a:xfrm>
        </p:spPr>
        <p:txBody>
          <a:bodyPr/>
          <a:lstStyle/>
          <a:p>
            <a:pPr>
              <a:defRPr/>
            </a:pPr>
            <a:r>
              <a:rPr lang="en-US" smtClean="0"/>
              <a:t>P. P. Shah &amp; Asso.</a:t>
            </a:r>
            <a:endParaRPr lang="en-US" dirty="0"/>
          </a:p>
        </p:txBody>
      </p:sp>
      <p:sp>
        <p:nvSpPr>
          <p:cNvPr id="19" name="Slide Number Placeholder 18"/>
          <p:cNvSpPr>
            <a:spLocks noGrp="1"/>
          </p:cNvSpPr>
          <p:nvPr>
            <p:ph type="sldNum" sz="quarter" idx="12"/>
          </p:nvPr>
        </p:nvSpPr>
        <p:spPr>
          <a:xfrm>
            <a:off x="7076287" y="6412450"/>
            <a:ext cx="1905000" cy="457200"/>
          </a:xfrm>
        </p:spPr>
        <p:txBody>
          <a:bodyPr/>
          <a:lstStyle/>
          <a:p>
            <a:pPr>
              <a:defRPr/>
            </a:pPr>
            <a:fld id="{AEE33614-1576-4826-9A5E-50DBDA8E8AF6}" type="slidenum">
              <a:rPr lang="en-US" smtClean="0"/>
              <a:pPr>
                <a:defRPr/>
              </a:pPr>
              <a:t>16</a:t>
            </a:fld>
            <a:endParaRPr lang="en-US" dirty="0"/>
          </a:p>
        </p:txBody>
      </p:sp>
      <p:sp>
        <p:nvSpPr>
          <p:cNvPr id="52" name="Date Placeholder 14"/>
          <p:cNvSpPr txBox="1">
            <a:spLocks/>
          </p:cNvSpPr>
          <p:nvPr/>
        </p:nvSpPr>
        <p:spPr bwMode="auto">
          <a:xfrm>
            <a:off x="2590800" y="6170612"/>
            <a:ext cx="1603161" cy="3180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l" rtl="0" eaLnBrk="1" fontAlgn="base" hangingPunct="1">
              <a:spcBef>
                <a:spcPct val="0"/>
              </a:spcBef>
              <a:spcAft>
                <a:spcPct val="0"/>
              </a:spcAft>
              <a:defRPr sz="1400"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a:lstStyle>
          <a:p>
            <a:pPr algn="ctr">
              <a:defRPr/>
            </a:pPr>
            <a:r>
              <a:rPr lang="en-US" dirty="0" smtClean="0"/>
              <a:t>Available to or for</a:t>
            </a:r>
            <a:endParaRPr lang="en-US" dirty="0"/>
          </a:p>
        </p:txBody>
      </p:sp>
    </p:spTree>
    <p:extLst>
      <p:ext uri="{BB962C8B-B14F-4D97-AF65-F5344CB8AC3E}">
        <p14:creationId xmlns:p14="http://schemas.microsoft.com/office/powerpoint/2010/main" val="1162304194"/>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79425" y="6448926"/>
            <a:ext cx="1905000" cy="457200"/>
          </a:xfrm>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a:xfrm>
            <a:off x="3606800" y="6349541"/>
            <a:ext cx="2895600" cy="457200"/>
          </a:xfrm>
        </p:spPr>
        <p:txBody>
          <a:bodyPr/>
          <a:lstStyle/>
          <a:p>
            <a:pPr>
              <a:defRPr/>
            </a:pPr>
            <a:r>
              <a:rPr lang="en-US" smtClean="0"/>
              <a:t>P. P. Shah &amp; Asso.</a:t>
            </a:r>
            <a:endParaRPr lang="en-US" dirty="0" smtClean="0"/>
          </a:p>
        </p:txBody>
      </p:sp>
      <p:sp>
        <p:nvSpPr>
          <p:cNvPr id="9220" name="Slide Number Placeholder 5"/>
          <p:cNvSpPr>
            <a:spLocks noGrp="1"/>
          </p:cNvSpPr>
          <p:nvPr>
            <p:ph type="sldNum" sz="quarter" idx="12"/>
          </p:nvPr>
        </p:nvSpPr>
        <p:spPr>
          <a:xfrm>
            <a:off x="7239000" y="6400800"/>
            <a:ext cx="1905000" cy="457200"/>
          </a:xfrm>
        </p:spPr>
        <p:txBody>
          <a:bodyPr/>
          <a:lstStyle/>
          <a:p>
            <a:pPr>
              <a:defRPr/>
            </a:pPr>
            <a:fld id="{FB34A73F-7633-4765-B60F-ABA8245B9BEA}" type="slidenum">
              <a:rPr lang="en-US" smtClean="0"/>
              <a:pPr>
                <a:defRPr/>
              </a:pPr>
              <a:t>17</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2800" dirty="0" smtClean="0"/>
              <a:t>Schemes for Inbound Investment – FEMA Ntf. 20(R)</a:t>
            </a:r>
          </a:p>
        </p:txBody>
      </p:sp>
      <p:sp>
        <p:nvSpPr>
          <p:cNvPr id="9222" name="Content Placeholder 6"/>
          <p:cNvSpPr>
            <a:spLocks noGrp="1"/>
          </p:cNvSpPr>
          <p:nvPr>
            <p:ph idx="1"/>
          </p:nvPr>
        </p:nvSpPr>
        <p:spPr>
          <a:xfrm>
            <a:off x="685800" y="1219200"/>
            <a:ext cx="8269288" cy="5229726"/>
          </a:xfrm>
        </p:spPr>
        <p:txBody>
          <a:bodyPr/>
          <a:lstStyle/>
          <a:p>
            <a:pPr marL="0" indent="0">
              <a:buNone/>
            </a:pPr>
            <a:r>
              <a:rPr lang="en-US" sz="1500" dirty="0" smtClean="0">
                <a:latin typeface="Calibri" panose="020F0502020204030204" pitchFamily="34" charset="0"/>
                <a:cs typeface="Calibri" panose="020F0502020204030204" pitchFamily="34" charset="0"/>
              </a:rPr>
              <a:t>• </a:t>
            </a:r>
            <a:r>
              <a:rPr lang="en-US" sz="1500" b="1" dirty="0" smtClean="0">
                <a:latin typeface="Calibri" panose="020F0502020204030204" pitchFamily="34" charset="0"/>
                <a:cs typeface="Calibri" panose="020F0502020204030204" pitchFamily="34" charset="0"/>
              </a:rPr>
              <a:t>    </a:t>
            </a:r>
            <a:r>
              <a:rPr lang="en-US" sz="1800" b="1" dirty="0" smtClean="0">
                <a:latin typeface="Calibri" panose="020F0502020204030204" pitchFamily="34" charset="0"/>
                <a:cs typeface="Calibri" panose="020F0502020204030204" pitchFamily="34" charset="0"/>
              </a:rPr>
              <a:t>Important Regulations of FEMA Ntf. 20(R):</a:t>
            </a:r>
            <a:endParaRPr lang="en-US" sz="1800" dirty="0" smtClean="0">
              <a:latin typeface="Calibri" panose="020F0502020204030204" pitchFamily="34" charset="0"/>
              <a:cs typeface="Calibri" panose="020F0502020204030204" pitchFamily="34" charset="0"/>
            </a:endParaRPr>
          </a:p>
          <a:p>
            <a:pPr marL="0" indent="0">
              <a:buNone/>
            </a:pPr>
            <a:r>
              <a:rPr lang="en-US" sz="1500" b="1" dirty="0" smtClean="0">
                <a:latin typeface="Calibri" panose="020F0502020204030204" pitchFamily="34" charset="0"/>
                <a:cs typeface="Calibri" panose="020F0502020204030204" pitchFamily="34" charset="0"/>
              </a:rPr>
              <a:t>      </a:t>
            </a:r>
          </a:p>
          <a:p>
            <a:pPr marL="0" indent="0">
              <a:buNone/>
            </a:pPr>
            <a:r>
              <a:rPr lang="en-US" sz="1500" b="1" dirty="0" smtClean="0">
                <a:latin typeface="Calibri" panose="020F0502020204030204" pitchFamily="34" charset="0"/>
                <a:cs typeface="Calibri" panose="020F0502020204030204" pitchFamily="34" charset="0"/>
              </a:rPr>
              <a:t>3</a:t>
            </a:r>
            <a:r>
              <a:rPr lang="en-US" sz="1500" b="1" dirty="0">
                <a:latin typeface="Calibri" panose="020F0502020204030204" pitchFamily="34" charset="0"/>
                <a:cs typeface="Calibri" panose="020F0502020204030204" pitchFamily="34" charset="0"/>
              </a:rPr>
              <a:t>. Restriction on investment by a person resident outside India</a:t>
            </a:r>
          </a:p>
          <a:p>
            <a:pPr marL="0" indent="0">
              <a:buNone/>
            </a:pPr>
            <a:r>
              <a:rPr lang="en-US" sz="1500" dirty="0">
                <a:latin typeface="Calibri" panose="020F0502020204030204" pitchFamily="34" charset="0"/>
                <a:cs typeface="Calibri" panose="020F0502020204030204" pitchFamily="34" charset="0"/>
              </a:rPr>
              <a:t>Save as otherwise provided in the Act, or rules or regulations made thereunder, no person resident outside India shall make any investment in India.</a:t>
            </a:r>
          </a:p>
          <a:p>
            <a:pPr marL="223838" indent="0">
              <a:buNone/>
            </a:pPr>
            <a:r>
              <a:rPr lang="en-US" sz="1500" dirty="0">
                <a:latin typeface="Calibri" panose="020F0502020204030204" pitchFamily="34" charset="0"/>
                <a:cs typeface="Calibri" panose="020F0502020204030204" pitchFamily="34" charset="0"/>
              </a:rPr>
              <a:t>Provided that an investment made in accordance with the Act or the rules or the regulations framed thereunder and held on the date of commencement of these Regulations, shall be deemed to have been made under these Regulations and shall accordingly be governed by these Regulations.</a:t>
            </a:r>
          </a:p>
          <a:p>
            <a:pPr marL="223838" indent="0">
              <a:buNone/>
            </a:pPr>
            <a:r>
              <a:rPr lang="en-US" sz="1500" dirty="0">
                <a:latin typeface="Calibri" panose="020F0502020204030204" pitchFamily="34" charset="0"/>
                <a:cs typeface="Calibri" panose="020F0502020204030204" pitchFamily="34" charset="0"/>
              </a:rPr>
              <a:t>Provided further that the Reserve Bank may, on an application made to it and for sufficient reasons, permit a person resident outside India to make any investment in India subject to such conditions as may be considered necessary.</a:t>
            </a:r>
            <a:endParaRPr lang="en-US" sz="1500" dirty="0" smtClean="0">
              <a:latin typeface="Calibri" panose="020F0502020204030204" pitchFamily="34" charset="0"/>
              <a:cs typeface="Calibri" panose="020F0502020204030204" pitchFamily="34" charset="0"/>
            </a:endParaRPr>
          </a:p>
          <a:p>
            <a:pPr marL="0" indent="0">
              <a:buNone/>
            </a:pPr>
            <a:endParaRPr lang="en-US" sz="1500" b="1" dirty="0" smtClean="0">
              <a:latin typeface="Calibri" panose="020F0502020204030204" pitchFamily="34" charset="0"/>
              <a:cs typeface="Calibri" panose="020F0502020204030204" pitchFamily="34" charset="0"/>
            </a:endParaRPr>
          </a:p>
          <a:p>
            <a:pPr marL="0" indent="0">
              <a:buNone/>
            </a:pPr>
            <a:r>
              <a:rPr lang="en-US" sz="1500" b="1" dirty="0" smtClean="0">
                <a:latin typeface="Calibri" panose="020F0502020204030204" pitchFamily="34" charset="0"/>
                <a:cs typeface="Calibri" panose="020F0502020204030204" pitchFamily="34" charset="0"/>
              </a:rPr>
              <a:t>4</a:t>
            </a:r>
            <a:r>
              <a:rPr lang="en-US" sz="1500" b="1" dirty="0">
                <a:latin typeface="Calibri" panose="020F0502020204030204" pitchFamily="34" charset="0"/>
                <a:cs typeface="Calibri" panose="020F0502020204030204" pitchFamily="34" charset="0"/>
              </a:rPr>
              <a:t>. Restriction on receiving investment</a:t>
            </a:r>
          </a:p>
          <a:p>
            <a:pPr marL="0" indent="0">
              <a:buNone/>
            </a:pPr>
            <a:r>
              <a:rPr lang="en-US" sz="1500" dirty="0">
                <a:latin typeface="Calibri" panose="020F0502020204030204" pitchFamily="34" charset="0"/>
                <a:cs typeface="Calibri" panose="020F0502020204030204" pitchFamily="34" charset="0"/>
              </a:rPr>
              <a:t>Save as otherwise provided in the Act, or rules or regulations made thereunder, an Indian entity or an investment vehicle, or a venture capital fund or a Firm or an Association of Persons or a proprietary concern shall not receive any investment in India from a person resident outside India or record such investment in its books.</a:t>
            </a:r>
          </a:p>
          <a:p>
            <a:pPr marL="176213" indent="0">
              <a:buNone/>
            </a:pPr>
            <a:r>
              <a:rPr lang="en-US" sz="1500" dirty="0">
                <a:latin typeface="Calibri" panose="020F0502020204030204" pitchFamily="34" charset="0"/>
                <a:cs typeface="Calibri" panose="020F0502020204030204" pitchFamily="34" charset="0"/>
              </a:rPr>
              <a:t>Provided that the Reserve Bank may, on an application made to it and for sufficient reasons, permit an Indian entity or an investment vehicle, or a venture capital fund or a Firm or an Association of Persons or a proprietary concern to receive any investment in India from a person resident outside India or to record such investment subject to such conditions as may be considered necessary.</a:t>
            </a:r>
            <a:endParaRPr lang="en-US" sz="15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095570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516210" y="6400800"/>
            <a:ext cx="1905000" cy="457200"/>
          </a:xfrm>
        </p:spPr>
        <p:txBody>
          <a:bodyPr/>
          <a:lstStyle/>
          <a:p>
            <a:pPr>
              <a:defRPr/>
            </a:pPr>
            <a:r>
              <a:rPr lang="en-US" dirty="0" smtClean="0"/>
              <a:t>24 March 2018</a:t>
            </a:r>
            <a:endParaRPr lang="en-US" dirty="0"/>
          </a:p>
        </p:txBody>
      </p:sp>
      <p:sp>
        <p:nvSpPr>
          <p:cNvPr id="9219" name="Footer Placeholder 4"/>
          <p:cNvSpPr>
            <a:spLocks noGrp="1"/>
          </p:cNvSpPr>
          <p:nvPr>
            <p:ph type="ftr" sz="quarter" idx="11"/>
          </p:nvPr>
        </p:nvSpPr>
        <p:spPr>
          <a:xfrm>
            <a:off x="3631323" y="6420101"/>
            <a:ext cx="2895600" cy="457200"/>
          </a:xfrm>
        </p:spPr>
        <p:txBody>
          <a:bodyPr/>
          <a:lstStyle/>
          <a:p>
            <a:pPr>
              <a:defRPr/>
            </a:pPr>
            <a:r>
              <a:rPr lang="en-US" dirty="0" smtClean="0"/>
              <a:t>P. P. Shah &amp; </a:t>
            </a:r>
            <a:r>
              <a:rPr lang="en-US" dirty="0" err="1" smtClean="0"/>
              <a:t>Asso</a:t>
            </a:r>
            <a:r>
              <a:rPr lang="en-US" dirty="0" smtClean="0"/>
              <a:t>.</a:t>
            </a:r>
          </a:p>
        </p:txBody>
      </p:sp>
      <p:sp>
        <p:nvSpPr>
          <p:cNvPr id="9220" name="Slide Number Placeholder 5"/>
          <p:cNvSpPr>
            <a:spLocks noGrp="1"/>
          </p:cNvSpPr>
          <p:nvPr>
            <p:ph type="sldNum" sz="quarter" idx="12"/>
          </p:nvPr>
        </p:nvSpPr>
        <p:spPr>
          <a:xfrm>
            <a:off x="7038975" y="6420101"/>
            <a:ext cx="1905000" cy="457200"/>
          </a:xfrm>
        </p:spPr>
        <p:txBody>
          <a:bodyPr/>
          <a:lstStyle/>
          <a:p>
            <a:pPr>
              <a:defRPr/>
            </a:pPr>
            <a:fld id="{FB34A73F-7633-4765-B60F-ABA8245B9BEA}" type="slidenum">
              <a:rPr lang="en-US" smtClean="0"/>
              <a:pPr>
                <a:defRPr/>
              </a:pPr>
              <a:t>18</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2800" dirty="0" smtClean="0"/>
              <a:t>Schemes for Inbound Investment – FEMA Ntf. 20(R)</a:t>
            </a:r>
          </a:p>
        </p:txBody>
      </p:sp>
      <p:sp>
        <p:nvSpPr>
          <p:cNvPr id="9222" name="Content Placeholder 6"/>
          <p:cNvSpPr>
            <a:spLocks noGrp="1"/>
          </p:cNvSpPr>
          <p:nvPr>
            <p:ph idx="1"/>
          </p:nvPr>
        </p:nvSpPr>
        <p:spPr>
          <a:xfrm>
            <a:off x="674687" y="1219200"/>
            <a:ext cx="8269288" cy="5422232"/>
          </a:xfrm>
        </p:spPr>
        <p:txBody>
          <a:bodyPr/>
          <a:lstStyle/>
          <a:p>
            <a:pPr marL="0" indent="0">
              <a:buNone/>
            </a:pPr>
            <a:r>
              <a:rPr lang="en-US" sz="1800" dirty="0" smtClean="0">
                <a:latin typeface="Calibri" panose="020F0502020204030204" pitchFamily="34" charset="0"/>
                <a:cs typeface="Calibri" panose="020F0502020204030204" pitchFamily="34" charset="0"/>
              </a:rPr>
              <a:t>• </a:t>
            </a:r>
            <a:r>
              <a:rPr lang="en-US" sz="1800" b="1" dirty="0" smtClean="0">
                <a:latin typeface="Calibri" panose="020F0502020204030204" pitchFamily="34" charset="0"/>
                <a:cs typeface="Calibri" panose="020F0502020204030204" pitchFamily="34" charset="0"/>
              </a:rPr>
              <a:t>             Important Regulations of FEMA Ntf. 20(R) (</a:t>
            </a:r>
            <a:r>
              <a:rPr lang="en-US" sz="1800" b="1" dirty="0" err="1" smtClean="0">
                <a:latin typeface="Calibri" panose="020F0502020204030204" pitchFamily="34" charset="0"/>
                <a:cs typeface="Calibri" panose="020F0502020204030204" pitchFamily="34" charset="0"/>
              </a:rPr>
              <a:t>con’t</a:t>
            </a:r>
            <a:r>
              <a:rPr lang="en-US" sz="1800" b="1" dirty="0" smtClean="0">
                <a:latin typeface="Calibri" panose="020F0502020204030204" pitchFamily="34" charset="0"/>
                <a:cs typeface="Calibri" panose="020F0502020204030204" pitchFamily="34" charset="0"/>
              </a:rPr>
              <a:t>):</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Permission for making investment by a person </a:t>
            </a:r>
            <a:r>
              <a:rPr lang="en-US" sz="1800" b="1" dirty="0">
                <a:latin typeface="Calibri" panose="020F0502020204030204" pitchFamily="34" charset="0"/>
                <a:cs typeface="Calibri" panose="020F0502020204030204" pitchFamily="34" charset="0"/>
              </a:rPr>
              <a:t>resident outside </a:t>
            </a:r>
            <a:r>
              <a:rPr lang="en-US" sz="1800" b="1" dirty="0" smtClean="0">
                <a:latin typeface="Calibri" panose="020F0502020204030204" pitchFamily="34" charset="0"/>
                <a:cs typeface="Calibri" panose="020F0502020204030204" pitchFamily="34" charset="0"/>
              </a:rPr>
              <a:t>India [Sch. 1 to 10].</a:t>
            </a:r>
            <a:endParaRPr lang="en-US" sz="1800" b="1" dirty="0">
              <a:latin typeface="Calibri" panose="020F0502020204030204" pitchFamily="34" charset="0"/>
              <a:cs typeface="Calibri" panose="020F0502020204030204" pitchFamily="34" charset="0"/>
            </a:endParaRP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Acquisition through a rights issue or a bonus issue.</a:t>
            </a:r>
            <a:endParaRPr lang="en-US" sz="1800" b="1" dirty="0">
              <a:latin typeface="Calibri" panose="020F0502020204030204" pitchFamily="34" charset="0"/>
              <a:cs typeface="Calibri" panose="020F0502020204030204" pitchFamily="34" charset="0"/>
            </a:endParaRP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Issue </a:t>
            </a:r>
            <a:r>
              <a:rPr lang="en-US" sz="1800" b="1" dirty="0">
                <a:latin typeface="Calibri" panose="020F0502020204030204" pitchFamily="34" charset="0"/>
                <a:cs typeface="Calibri" panose="020F0502020204030204" pitchFamily="34" charset="0"/>
              </a:rPr>
              <a:t>of shares under Employees Stock Options Scheme to persons resident outside </a:t>
            </a:r>
            <a:r>
              <a:rPr lang="en-US" sz="1800" b="1" dirty="0" smtClean="0">
                <a:latin typeface="Calibri" panose="020F0502020204030204" pitchFamily="34" charset="0"/>
                <a:cs typeface="Calibri" panose="020F0502020204030204" pitchFamily="34" charset="0"/>
              </a:rPr>
              <a:t>India.</a:t>
            </a:r>
            <a:endParaRPr lang="en-US" sz="1800" b="1" dirty="0">
              <a:latin typeface="Calibri" panose="020F0502020204030204" pitchFamily="34" charset="0"/>
              <a:cs typeface="Calibri" panose="020F0502020204030204" pitchFamily="34" charset="0"/>
            </a:endParaRP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Issue </a:t>
            </a:r>
            <a:r>
              <a:rPr lang="en-US" sz="1800" b="1" dirty="0">
                <a:latin typeface="Calibri" panose="020F0502020204030204" pitchFamily="34" charset="0"/>
                <a:cs typeface="Calibri" panose="020F0502020204030204" pitchFamily="34" charset="0"/>
              </a:rPr>
              <a:t>of Convertible Notes by an Indian startup company</a:t>
            </a:r>
            <a:r>
              <a:rPr lang="en-US" sz="1800" b="1" dirty="0" smtClean="0">
                <a:latin typeface="Calibri" panose="020F0502020204030204" pitchFamily="34" charset="0"/>
                <a:cs typeface="Calibri" panose="020F0502020204030204" pitchFamily="34" charset="0"/>
              </a:rPr>
              <a:t>.</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Merger </a:t>
            </a:r>
            <a:r>
              <a:rPr lang="en-US" sz="1800" b="1" dirty="0">
                <a:latin typeface="Calibri" panose="020F0502020204030204" pitchFamily="34" charset="0"/>
                <a:cs typeface="Calibri" panose="020F0502020204030204" pitchFamily="34" charset="0"/>
              </a:rPr>
              <a:t>or demerger or amalgamation of Indian </a:t>
            </a:r>
            <a:r>
              <a:rPr lang="en-US" sz="1800" b="1" dirty="0" smtClean="0">
                <a:latin typeface="Calibri" panose="020F0502020204030204" pitchFamily="34" charset="0"/>
                <a:cs typeface="Calibri" panose="020F0502020204030204" pitchFamily="34" charset="0"/>
              </a:rPr>
              <a:t>companies.</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Transfer </a:t>
            </a:r>
            <a:r>
              <a:rPr lang="en-US" sz="1800" b="1" dirty="0">
                <a:latin typeface="Calibri" panose="020F0502020204030204" pitchFamily="34" charset="0"/>
                <a:cs typeface="Calibri" panose="020F0502020204030204" pitchFamily="34" charset="0"/>
              </a:rPr>
              <a:t>of capital instruments of an Indian company by or to a person </a:t>
            </a:r>
            <a:r>
              <a:rPr lang="en-US" sz="1800" b="1" dirty="0" smtClean="0">
                <a:latin typeface="Calibri" panose="020F0502020204030204" pitchFamily="34" charset="0"/>
                <a:cs typeface="Calibri" panose="020F0502020204030204" pitchFamily="34" charset="0"/>
              </a:rPr>
              <a:t>resident outside </a:t>
            </a:r>
            <a:r>
              <a:rPr lang="en-US" sz="1800" b="1" dirty="0">
                <a:latin typeface="Calibri" panose="020F0502020204030204" pitchFamily="34" charset="0"/>
                <a:cs typeface="Calibri" panose="020F0502020204030204" pitchFamily="34" charset="0"/>
              </a:rPr>
              <a:t>India</a:t>
            </a:r>
            <a:r>
              <a:rPr lang="en-US" sz="1800" b="1" dirty="0" smtClean="0">
                <a:latin typeface="Calibri" panose="020F0502020204030204" pitchFamily="34" charset="0"/>
                <a:cs typeface="Calibri" panose="020F0502020204030204" pitchFamily="34" charset="0"/>
              </a:rPr>
              <a:t>.</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Pricing Guidelines.</a:t>
            </a:r>
            <a:endParaRPr lang="en-US" sz="1800" b="1" dirty="0">
              <a:latin typeface="Calibri" panose="020F0502020204030204" pitchFamily="34" charset="0"/>
              <a:cs typeface="Calibri" panose="020F0502020204030204" pitchFamily="34" charset="0"/>
            </a:endParaRP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Taxes </a:t>
            </a:r>
            <a:r>
              <a:rPr lang="en-US" sz="1800" b="1" dirty="0">
                <a:latin typeface="Calibri" panose="020F0502020204030204" pitchFamily="34" charset="0"/>
                <a:cs typeface="Calibri" panose="020F0502020204030204" pitchFamily="34" charset="0"/>
              </a:rPr>
              <a:t>and Remittance of sale </a:t>
            </a:r>
            <a:r>
              <a:rPr lang="en-US" sz="1800" b="1" dirty="0" smtClean="0">
                <a:latin typeface="Calibri" panose="020F0502020204030204" pitchFamily="34" charset="0"/>
                <a:cs typeface="Calibri" panose="020F0502020204030204" pitchFamily="34" charset="0"/>
              </a:rPr>
              <a:t>proceeds.</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Reporting requirements.</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Downstream Investment.</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Prohibited </a:t>
            </a:r>
            <a:r>
              <a:rPr lang="en-US" sz="1800" b="1" dirty="0">
                <a:latin typeface="Calibri" panose="020F0502020204030204" pitchFamily="34" charset="0"/>
                <a:cs typeface="Calibri" panose="020F0502020204030204" pitchFamily="34" charset="0"/>
              </a:rPr>
              <a:t>activities for investment by a person resident outside </a:t>
            </a:r>
            <a:r>
              <a:rPr lang="en-US" sz="1800" b="1" dirty="0" smtClean="0">
                <a:latin typeface="Calibri" panose="020F0502020204030204" pitchFamily="34" charset="0"/>
                <a:cs typeface="Calibri" panose="020F0502020204030204" pitchFamily="34" charset="0"/>
              </a:rPr>
              <a:t>India.</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Permitted </a:t>
            </a:r>
            <a:r>
              <a:rPr lang="en-US" sz="1800" b="1" dirty="0">
                <a:latin typeface="Calibri" panose="020F0502020204030204" pitchFamily="34" charset="0"/>
                <a:cs typeface="Calibri" panose="020F0502020204030204" pitchFamily="34" charset="0"/>
              </a:rPr>
              <a:t>sectors, entry routes and </a:t>
            </a:r>
            <a:r>
              <a:rPr lang="en-US" sz="1800" b="1" dirty="0" err="1">
                <a:latin typeface="Calibri" panose="020F0502020204030204" pitchFamily="34" charset="0"/>
                <a:cs typeface="Calibri" panose="020F0502020204030204" pitchFamily="34" charset="0"/>
              </a:rPr>
              <a:t>sectoral</a:t>
            </a:r>
            <a:r>
              <a:rPr lang="en-US" sz="1800" b="1" dirty="0">
                <a:latin typeface="Calibri" panose="020F0502020204030204" pitchFamily="34" charset="0"/>
                <a:cs typeface="Calibri" panose="020F0502020204030204" pitchFamily="34" charset="0"/>
              </a:rPr>
              <a:t> caps for total foreign </a:t>
            </a:r>
            <a:r>
              <a:rPr lang="en-US" sz="1800" b="1" dirty="0" smtClean="0">
                <a:latin typeface="Calibri" panose="020F0502020204030204" pitchFamily="34" charset="0"/>
                <a:cs typeface="Calibri" panose="020F0502020204030204" pitchFamily="34" charset="0"/>
              </a:rPr>
              <a:t>investment.</a:t>
            </a:r>
            <a:endParaRPr lang="en-US" sz="18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7841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smtClean="0"/>
              <a:t>P. P. Shah &amp; Asso.</a:t>
            </a:r>
            <a:endParaRPr lang="en-US" dirty="0" smtClean="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19</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2800" dirty="0" smtClean="0"/>
              <a:t>Important conditions of Automatic Route of FDI</a:t>
            </a:r>
          </a:p>
        </p:txBody>
      </p:sp>
      <p:sp>
        <p:nvSpPr>
          <p:cNvPr id="9222" name="Content Placeholder 6"/>
          <p:cNvSpPr>
            <a:spLocks noGrp="1"/>
          </p:cNvSpPr>
          <p:nvPr>
            <p:ph idx="1"/>
          </p:nvPr>
        </p:nvSpPr>
        <p:spPr>
          <a:xfrm>
            <a:off x="946484" y="1219199"/>
            <a:ext cx="8008604" cy="5125329"/>
          </a:xfrm>
        </p:spPr>
        <p:txBody>
          <a:bodyPr/>
          <a:lstStyle/>
          <a:p>
            <a:pPr marL="0" indent="0">
              <a:buNone/>
            </a:pPr>
            <a:endParaRPr lang="en-US" sz="1500" dirty="0" smtClean="0">
              <a:latin typeface="Calibri" panose="020F0502020204030204" pitchFamily="34" charset="0"/>
              <a:cs typeface="Calibri" panose="020F0502020204030204" pitchFamily="34" charset="0"/>
            </a:endParaRPr>
          </a:p>
          <a:p>
            <a:r>
              <a:rPr lang="en-US" sz="2000" dirty="0" smtClean="0">
                <a:latin typeface="Calibri" panose="020F0502020204030204" pitchFamily="34" charset="0"/>
                <a:cs typeface="Calibri" panose="020F0502020204030204" pitchFamily="34" charset="0"/>
              </a:rPr>
              <a:t>Sectors</a:t>
            </a:r>
          </a:p>
          <a:p>
            <a:r>
              <a:rPr lang="en-US" sz="2000" dirty="0" err="1" smtClean="0">
                <a:latin typeface="Calibri" panose="020F0502020204030204" pitchFamily="34" charset="0"/>
                <a:cs typeface="Calibri" panose="020F0502020204030204" pitchFamily="34" charset="0"/>
              </a:rPr>
              <a:t>Conditionalities</a:t>
            </a:r>
            <a:endParaRPr lang="en-US" sz="2000" dirty="0" smtClean="0">
              <a:latin typeface="Calibri" panose="020F0502020204030204" pitchFamily="34" charset="0"/>
              <a:cs typeface="Calibri" panose="020F0502020204030204" pitchFamily="34" charset="0"/>
            </a:endParaRPr>
          </a:p>
          <a:p>
            <a:r>
              <a:rPr lang="en-US" sz="2000" dirty="0" smtClean="0">
                <a:latin typeface="Calibri" panose="020F0502020204030204" pitchFamily="34" charset="0"/>
                <a:cs typeface="Calibri" panose="020F0502020204030204" pitchFamily="34" charset="0"/>
              </a:rPr>
              <a:t>FDI not  for acquiring existing company</a:t>
            </a:r>
          </a:p>
          <a:p>
            <a:r>
              <a:rPr lang="en-US" sz="2000" dirty="0" smtClean="0">
                <a:latin typeface="Calibri" panose="020F0502020204030204" pitchFamily="34" charset="0"/>
                <a:cs typeface="Calibri" panose="020F0502020204030204" pitchFamily="34" charset="0"/>
              </a:rPr>
              <a:t>Issue and Transfer</a:t>
            </a:r>
          </a:p>
          <a:p>
            <a:r>
              <a:rPr lang="en-US" sz="2000" dirty="0" smtClean="0">
                <a:latin typeface="Calibri" panose="020F0502020204030204" pitchFamily="34" charset="0"/>
                <a:cs typeface="Calibri" panose="020F0502020204030204" pitchFamily="34" charset="0"/>
              </a:rPr>
              <a:t>Valuation norms</a:t>
            </a:r>
          </a:p>
          <a:p>
            <a:r>
              <a:rPr lang="en-US" sz="2000" dirty="0" smtClean="0">
                <a:latin typeface="Calibri" panose="020F0502020204030204" pitchFamily="34" charset="0"/>
                <a:cs typeface="Calibri" panose="020F0502020204030204" pitchFamily="34" charset="0"/>
              </a:rPr>
              <a:t>Re-lending or stock market operations or prohibited activities</a:t>
            </a:r>
          </a:p>
          <a:p>
            <a:r>
              <a:rPr lang="en-US" sz="2000" dirty="0" smtClean="0">
                <a:latin typeface="Calibri" panose="020F0502020204030204" pitchFamily="34" charset="0"/>
                <a:cs typeface="Calibri" panose="020F0502020204030204" pitchFamily="34" charset="0"/>
              </a:rPr>
              <a:t>Payments to be received </a:t>
            </a:r>
            <a:r>
              <a:rPr lang="en-US" sz="2000" dirty="0" smtClean="0">
                <a:latin typeface="Calibri" panose="020F0502020204030204" pitchFamily="34" charset="0"/>
                <a:cs typeface="Calibri" panose="020F0502020204030204" pitchFamily="34" charset="0"/>
              </a:rPr>
              <a:t>in FE</a:t>
            </a:r>
          </a:p>
          <a:p>
            <a:r>
              <a:rPr lang="en-US" sz="2000" dirty="0" smtClean="0">
                <a:latin typeface="Calibri" panose="020F0502020204030204" pitchFamily="34" charset="0"/>
                <a:cs typeface="Calibri" panose="020F0502020204030204" pitchFamily="34" charset="0"/>
              </a:rPr>
              <a:t>Reporting  as per </a:t>
            </a:r>
            <a:r>
              <a:rPr lang="en-US" sz="2000" dirty="0" smtClean="0">
                <a:latin typeface="Calibri" panose="020F0502020204030204" pitchFamily="34" charset="0"/>
                <a:cs typeface="Calibri" panose="020F0502020204030204" pitchFamily="34" charset="0"/>
              </a:rPr>
              <a:t>Regulations</a:t>
            </a:r>
          </a:p>
          <a:p>
            <a:r>
              <a:rPr lang="en-US" sz="2000" dirty="0" smtClean="0">
                <a:latin typeface="Calibri" panose="020F0502020204030204" pitchFamily="34" charset="0"/>
                <a:cs typeface="Calibri" panose="020F0502020204030204" pitchFamily="34" charset="0"/>
              </a:rPr>
              <a:t>FDI in LLP – not at par with Investee Indian company</a:t>
            </a:r>
          </a:p>
          <a:p>
            <a:r>
              <a:rPr lang="en-US" sz="2000" dirty="0" smtClean="0">
                <a:latin typeface="Calibri" panose="020F0502020204030204" pitchFamily="34" charset="0"/>
                <a:cs typeface="Calibri" panose="020F0502020204030204" pitchFamily="34" charset="0"/>
              </a:rPr>
              <a:t>Investment under Schedule 4 – a deemed Resident investment - meaning</a:t>
            </a:r>
            <a:endParaRPr lang="en-US" sz="2000" dirty="0" smtClean="0">
              <a:latin typeface="Calibri" panose="020F0502020204030204" pitchFamily="34" charset="0"/>
              <a:cs typeface="Calibri" panose="020F0502020204030204" pitchFamily="34" charset="0"/>
            </a:endParaRPr>
          </a:p>
          <a:p>
            <a:pPr marL="0" indent="0">
              <a:buNone/>
            </a:pPr>
            <a:endParaRPr lang="en-US" sz="15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465313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pPr algn="ctr"/>
            <a:r>
              <a:rPr lang="en-US" dirty="0" smtClean="0"/>
              <a:t>Overview</a:t>
            </a:r>
          </a:p>
        </p:txBody>
      </p:sp>
      <p:sp>
        <p:nvSpPr>
          <p:cNvPr id="4099" name="Content Placeholder 2"/>
          <p:cNvSpPr>
            <a:spLocks noGrp="1"/>
          </p:cNvSpPr>
          <p:nvPr>
            <p:ph idx="1"/>
          </p:nvPr>
        </p:nvSpPr>
        <p:spPr>
          <a:xfrm>
            <a:off x="914400" y="1143000"/>
            <a:ext cx="7696200" cy="5257800"/>
          </a:xfrm>
        </p:spPr>
        <p:txBody>
          <a:bodyPr/>
          <a:lstStyle/>
          <a:p>
            <a:r>
              <a:rPr lang="en-US" sz="1500" dirty="0" smtClean="0"/>
              <a:t>FEMA  Practice </a:t>
            </a:r>
          </a:p>
          <a:p>
            <a:r>
              <a:rPr lang="en-US" sz="1500" dirty="0" smtClean="0"/>
              <a:t>FEMA </a:t>
            </a:r>
            <a:r>
              <a:rPr lang="en-US" sz="1500" dirty="0" err="1" smtClean="0"/>
              <a:t>Ntf</a:t>
            </a:r>
            <a:r>
              <a:rPr lang="en-US" sz="1500" dirty="0" smtClean="0"/>
              <a:t>. 20(R)</a:t>
            </a:r>
          </a:p>
          <a:p>
            <a:r>
              <a:rPr lang="en-US" sz="1500" dirty="0" smtClean="0"/>
              <a:t>Schedule 1 (FDI)</a:t>
            </a:r>
          </a:p>
          <a:p>
            <a:r>
              <a:rPr lang="en-US" sz="1500" dirty="0" smtClean="0"/>
              <a:t>Schedule 4 (NRI on non-repatriation basis)</a:t>
            </a:r>
          </a:p>
          <a:p>
            <a:r>
              <a:rPr lang="en-US" sz="1500" dirty="0" smtClean="0"/>
              <a:t>Schedule 6 (LLP)</a:t>
            </a:r>
          </a:p>
          <a:p>
            <a:r>
              <a:rPr lang="en-US" sz="1500" dirty="0" smtClean="0"/>
              <a:t>FDI Policy – Select sectors</a:t>
            </a:r>
          </a:p>
          <a:p>
            <a:r>
              <a:rPr lang="en-US" sz="1500" dirty="0" smtClean="0"/>
              <a:t>FDI Policy – Practical Issues</a:t>
            </a:r>
          </a:p>
          <a:p>
            <a:r>
              <a:rPr lang="en-US" sz="1500" dirty="0" smtClean="0"/>
              <a:t>Abbreviations:Authorised Dealer(AD), </a:t>
            </a:r>
          </a:p>
          <a:p>
            <a:pPr>
              <a:buFont typeface="Wingdings" pitchFamily="2" charset="2"/>
              <a:buNone/>
            </a:pPr>
            <a:r>
              <a:rPr lang="en-US" sz="1500" dirty="0" smtClean="0"/>
              <a:t>                       Capital Account transaction (CAP), </a:t>
            </a:r>
          </a:p>
          <a:p>
            <a:pPr>
              <a:buFont typeface="Wingdings" pitchFamily="2" charset="2"/>
              <a:buNone/>
            </a:pPr>
            <a:r>
              <a:rPr lang="en-US" sz="1500" dirty="0" smtClean="0"/>
              <a:t>                       Current Account Transaction(CAT),</a:t>
            </a:r>
          </a:p>
          <a:p>
            <a:pPr>
              <a:buFont typeface="Wingdings" pitchFamily="2" charset="2"/>
              <a:buNone/>
            </a:pPr>
            <a:r>
              <a:rPr lang="en-US" sz="1500" dirty="0" smtClean="0"/>
              <a:t>                       Foreign Exchange(FE), </a:t>
            </a:r>
          </a:p>
          <a:p>
            <a:pPr>
              <a:buFont typeface="Wingdings" pitchFamily="2" charset="2"/>
              <a:buNone/>
            </a:pPr>
            <a:r>
              <a:rPr lang="en-US" sz="1500" dirty="0" smtClean="0"/>
              <a:t>                       Government of India (GOI) ,</a:t>
            </a:r>
          </a:p>
          <a:p>
            <a:pPr>
              <a:buFont typeface="Wingdings" pitchFamily="2" charset="2"/>
              <a:buNone/>
            </a:pPr>
            <a:r>
              <a:rPr lang="en-US" sz="1500" dirty="0" smtClean="0"/>
              <a:t>                       Notification no.(Notf.),</a:t>
            </a:r>
          </a:p>
          <a:p>
            <a:pPr>
              <a:buFont typeface="Wingdings" pitchFamily="2" charset="2"/>
              <a:buNone/>
            </a:pPr>
            <a:r>
              <a:rPr lang="en-US" sz="1500" dirty="0" smtClean="0"/>
              <a:t>                       Person Resident Outside India(PROI),</a:t>
            </a:r>
          </a:p>
          <a:p>
            <a:pPr>
              <a:buFont typeface="Wingdings" pitchFamily="2" charset="2"/>
              <a:buNone/>
            </a:pPr>
            <a:r>
              <a:rPr lang="en-US" sz="1500" dirty="0" smtClean="0"/>
              <a:t>                       Person Resident in India (PRII),</a:t>
            </a:r>
          </a:p>
          <a:p>
            <a:pPr>
              <a:buFont typeface="Wingdings" pitchFamily="2" charset="2"/>
              <a:buNone/>
            </a:pPr>
            <a:r>
              <a:rPr lang="en-US" sz="1500" dirty="0" smtClean="0"/>
              <a:t>                       Reserve Bank of India (RBI), </a:t>
            </a:r>
          </a:p>
          <a:p>
            <a:pPr>
              <a:buFont typeface="Wingdings" pitchFamily="2" charset="2"/>
              <a:buNone/>
            </a:pPr>
            <a:r>
              <a:rPr lang="en-US" sz="1500" dirty="0" smtClean="0"/>
              <a:t>                       Non repatriable basis (NRB)</a:t>
            </a:r>
          </a:p>
          <a:p>
            <a:pPr>
              <a:buFont typeface="Wingdings" pitchFamily="2" charset="2"/>
              <a:buNone/>
            </a:pPr>
            <a:r>
              <a:rPr lang="en-US" sz="1500" dirty="0" smtClean="0"/>
              <a:t>                       Repatriable basis(RB)  </a:t>
            </a:r>
          </a:p>
          <a:p>
            <a:pPr>
              <a:buFont typeface="Wingdings" pitchFamily="2" charset="2"/>
              <a:buNone/>
            </a:pPr>
            <a:r>
              <a:rPr lang="en-US" sz="1500" dirty="0" smtClean="0"/>
              <a:t>                       Subject to (SBT) </a:t>
            </a:r>
          </a:p>
          <a:p>
            <a:pPr>
              <a:buFont typeface="Wingdings" pitchFamily="2" charset="2"/>
              <a:buNone/>
            </a:pPr>
            <a:endParaRPr lang="en-US" sz="1500" dirty="0" smtClean="0"/>
          </a:p>
          <a:p>
            <a:endParaRPr lang="en-US" sz="1500" dirty="0" smtClean="0"/>
          </a:p>
        </p:txBody>
      </p:sp>
      <p:sp>
        <p:nvSpPr>
          <p:cNvPr id="4100" name="Date Placeholder 3"/>
          <p:cNvSpPr>
            <a:spLocks noGrp="1"/>
          </p:cNvSpPr>
          <p:nvPr>
            <p:ph type="dt" sz="quarter" idx="10"/>
          </p:nvPr>
        </p:nvSpPr>
        <p:spPr/>
        <p:txBody>
          <a:bodyPr/>
          <a:lstStyle/>
          <a:p>
            <a:pPr>
              <a:defRPr/>
            </a:pPr>
            <a:r>
              <a:rPr lang="en-US" smtClean="0"/>
              <a:t>24 March 2018</a:t>
            </a:r>
            <a:endParaRPr lang="en-US" dirty="0"/>
          </a:p>
        </p:txBody>
      </p:sp>
      <p:sp>
        <p:nvSpPr>
          <p:cNvPr id="4101" name="Footer Placeholder 4"/>
          <p:cNvSpPr>
            <a:spLocks noGrp="1"/>
          </p:cNvSpPr>
          <p:nvPr>
            <p:ph type="ftr" sz="quarter" idx="11"/>
          </p:nvPr>
        </p:nvSpPr>
        <p:spPr/>
        <p:txBody>
          <a:bodyPr/>
          <a:lstStyle/>
          <a:p>
            <a:pPr>
              <a:defRPr/>
            </a:pPr>
            <a:r>
              <a:rPr lang="en-US" dirty="0" smtClean="0"/>
              <a:t>P. P. Shah &amp; Asso.</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a:t>
            </a:fld>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smtClean="0"/>
              <a:t>P. P. Shah &amp; Asso.</a:t>
            </a:r>
            <a:endParaRPr lang="en-US" altLang="en-US" dirty="0" smtClean="0"/>
          </a:p>
        </p:txBody>
      </p:sp>
      <p:sp>
        <p:nvSpPr>
          <p:cNvPr id="614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E70C768-72DD-4768-8B27-3C0F01636F57}" type="slidenum">
              <a:rPr lang="en-US" altLang="en-US"/>
              <a:pPr/>
              <a:t>20</a:t>
            </a:fld>
            <a:endParaRPr lang="en-US" altLang="en-US" dirty="0"/>
          </a:p>
        </p:txBody>
      </p:sp>
      <p:sp>
        <p:nvSpPr>
          <p:cNvPr id="6148" name="Rectangle 2"/>
          <p:cNvSpPr>
            <a:spLocks noGrp="1" noChangeArrowheads="1"/>
          </p:cNvSpPr>
          <p:nvPr>
            <p:ph type="title"/>
          </p:nvPr>
        </p:nvSpPr>
        <p:spPr>
          <a:xfrm>
            <a:off x="1150938" y="214313"/>
            <a:ext cx="7793037" cy="940719"/>
          </a:xfrm>
        </p:spPr>
        <p:txBody>
          <a:bodyPr/>
          <a:lstStyle/>
          <a:p>
            <a:pPr eaLnBrk="1" hangingPunct="1"/>
            <a:r>
              <a:rPr lang="en-US" altLang="en-US" sz="3139" dirty="0" smtClean="0"/>
              <a:t>Foreign Direct Investment </a:t>
            </a:r>
            <a:r>
              <a:rPr lang="en-US" altLang="en-US" sz="3139" dirty="0"/>
              <a:t>in India</a:t>
            </a:r>
          </a:p>
        </p:txBody>
      </p:sp>
      <p:sp>
        <p:nvSpPr>
          <p:cNvPr id="6149" name="Rectangle 3"/>
          <p:cNvSpPr>
            <a:spLocks noGrp="1" noChangeArrowheads="1"/>
          </p:cNvSpPr>
          <p:nvPr>
            <p:ph type="body" idx="1"/>
          </p:nvPr>
        </p:nvSpPr>
        <p:spPr>
          <a:xfrm>
            <a:off x="1034716" y="1402759"/>
            <a:ext cx="7772400" cy="4998041"/>
          </a:xfrm>
        </p:spPr>
        <p:txBody>
          <a:bodyPr/>
          <a:lstStyle/>
          <a:p>
            <a:pPr eaLnBrk="1" hangingPunct="1">
              <a:lnSpc>
                <a:spcPct val="80000"/>
              </a:lnSpc>
            </a:pPr>
            <a:r>
              <a:rPr lang="en-US" altLang="en-US" sz="2000" dirty="0"/>
              <a:t>Regulatory &amp; Legal Framework</a:t>
            </a:r>
          </a:p>
          <a:p>
            <a:pPr eaLnBrk="1" hangingPunct="1">
              <a:lnSpc>
                <a:spcPct val="80000"/>
              </a:lnSpc>
              <a:buFont typeface="Wingdings" panose="05000000000000000000" pitchFamily="2" charset="2"/>
              <a:buNone/>
            </a:pPr>
            <a:r>
              <a:rPr lang="en-US" altLang="en-US" sz="2000" dirty="0"/>
              <a:t>	Industrial Development (Regulation) Act, 1951 &amp; FEMA </a:t>
            </a:r>
            <a:r>
              <a:rPr lang="en-US" altLang="en-US" sz="2000" dirty="0" smtClean="0"/>
              <a:t>1999</a:t>
            </a:r>
          </a:p>
          <a:p>
            <a:pPr eaLnBrk="1" hangingPunct="1">
              <a:lnSpc>
                <a:spcPct val="80000"/>
              </a:lnSpc>
              <a:buFont typeface="Wingdings" panose="05000000000000000000" pitchFamily="2" charset="2"/>
              <a:buNone/>
            </a:pPr>
            <a:endParaRPr lang="en-US" altLang="en-US" sz="2000" dirty="0"/>
          </a:p>
          <a:p>
            <a:pPr eaLnBrk="1" hangingPunct="1">
              <a:lnSpc>
                <a:spcPct val="80000"/>
              </a:lnSpc>
            </a:pPr>
            <a:r>
              <a:rPr lang="en-US" altLang="en-US" sz="2000" dirty="0"/>
              <a:t>Overall Policy of Government, mainly focusses on</a:t>
            </a:r>
          </a:p>
          <a:p>
            <a:pPr marL="745900" lvl="1" indent="-253518" eaLnBrk="1" hangingPunct="1">
              <a:lnSpc>
                <a:spcPct val="80000"/>
              </a:lnSpc>
            </a:pPr>
            <a:r>
              <a:rPr lang="en-US" altLang="en-US" sz="2000" dirty="0"/>
              <a:t>Public Sector</a:t>
            </a:r>
          </a:p>
          <a:p>
            <a:pPr marL="745900" lvl="1" indent="-253518" eaLnBrk="1" hangingPunct="1">
              <a:lnSpc>
                <a:spcPct val="80000"/>
              </a:lnSpc>
            </a:pPr>
            <a:r>
              <a:rPr lang="en-US" altLang="en-US" sz="2000" dirty="0"/>
              <a:t>Compulsory Licensing</a:t>
            </a:r>
          </a:p>
          <a:p>
            <a:pPr marL="745900" lvl="1" indent="-253518" eaLnBrk="1" hangingPunct="1">
              <a:lnSpc>
                <a:spcPct val="80000"/>
              </a:lnSpc>
            </a:pPr>
            <a:r>
              <a:rPr lang="en-US" altLang="en-US" sz="2000" dirty="0" smtClean="0"/>
              <a:t>Erstwhile Small </a:t>
            </a:r>
            <a:r>
              <a:rPr lang="en-US" altLang="en-US" sz="2000" dirty="0"/>
              <a:t>Scale Sector – Micro, Small &amp; Medium Enterprises (Development) Act, 2006.</a:t>
            </a:r>
          </a:p>
          <a:p>
            <a:pPr marL="745900" lvl="1" indent="-253518" eaLnBrk="1" hangingPunct="1">
              <a:lnSpc>
                <a:spcPct val="80000"/>
              </a:lnSpc>
            </a:pPr>
            <a:r>
              <a:rPr lang="en-US" altLang="en-US" sz="2000" dirty="0"/>
              <a:t>Locational </a:t>
            </a:r>
            <a:r>
              <a:rPr lang="en-US" altLang="en-US" sz="2000" dirty="0" smtClean="0"/>
              <a:t>Restrictions</a:t>
            </a:r>
            <a:endParaRPr lang="en-US" altLang="en-US" sz="2000" dirty="0"/>
          </a:p>
          <a:p>
            <a:pPr eaLnBrk="1" hangingPunct="1">
              <a:lnSpc>
                <a:spcPct val="80000"/>
              </a:lnSpc>
            </a:pPr>
            <a:endParaRPr lang="en-US" altLang="en-US" sz="2000" dirty="0" smtClean="0"/>
          </a:p>
          <a:p>
            <a:pPr eaLnBrk="1" hangingPunct="1">
              <a:lnSpc>
                <a:spcPct val="80000"/>
              </a:lnSpc>
            </a:pPr>
            <a:r>
              <a:rPr lang="en-US" altLang="en-US" sz="2000" dirty="0" smtClean="0"/>
              <a:t>Prohibitions.</a:t>
            </a:r>
            <a:endParaRPr lang="en-US" altLang="en-US" sz="2000" dirty="0"/>
          </a:p>
          <a:p>
            <a:pPr eaLnBrk="1" hangingPunct="1">
              <a:lnSpc>
                <a:spcPct val="80000"/>
              </a:lnSpc>
            </a:pPr>
            <a:endParaRPr lang="en-US" altLang="en-US" sz="2000" dirty="0" smtClean="0"/>
          </a:p>
          <a:p>
            <a:pPr eaLnBrk="1" hangingPunct="1">
              <a:lnSpc>
                <a:spcPct val="80000"/>
              </a:lnSpc>
            </a:pPr>
            <a:r>
              <a:rPr lang="en-US" altLang="en-US" sz="2000" dirty="0" smtClean="0"/>
              <a:t>Consolidated FDI </a:t>
            </a:r>
            <a:r>
              <a:rPr lang="en-US" altLang="en-US" sz="2000" dirty="0"/>
              <a:t>policy, Sector Specific </a:t>
            </a:r>
            <a:r>
              <a:rPr lang="en-US" altLang="en-US" sz="2000" dirty="0" smtClean="0"/>
              <a:t>Guidelines (</a:t>
            </a:r>
            <a:r>
              <a:rPr lang="en-US" altLang="en-US" sz="2000" dirty="0" err="1" smtClean="0"/>
              <a:t>Regn</a:t>
            </a:r>
            <a:r>
              <a:rPr lang="en-US" altLang="en-US" sz="2000" dirty="0" smtClean="0"/>
              <a:t>. </a:t>
            </a:r>
            <a:r>
              <a:rPr lang="en-US" altLang="en-US" sz="2000" dirty="0" smtClean="0"/>
              <a:t>16 </a:t>
            </a:r>
            <a:r>
              <a:rPr lang="en-US" altLang="en-US" sz="2000" dirty="0" smtClean="0"/>
              <a:t>of FEMA </a:t>
            </a:r>
            <a:r>
              <a:rPr lang="en-US" altLang="en-US" sz="2000" dirty="0" err="1" smtClean="0"/>
              <a:t>Ntf</a:t>
            </a:r>
            <a:r>
              <a:rPr lang="en-US" altLang="en-US" sz="2000" dirty="0" smtClean="0"/>
              <a:t>. 20(R)), </a:t>
            </a:r>
            <a:r>
              <a:rPr lang="en-US" altLang="en-US" sz="2000" dirty="0"/>
              <a:t>Automatic route &amp; </a:t>
            </a:r>
            <a:r>
              <a:rPr lang="en-US" altLang="en-US" sz="2000" dirty="0" smtClean="0"/>
              <a:t>Procedures </a:t>
            </a:r>
          </a:p>
          <a:p>
            <a:pPr eaLnBrk="1" hangingPunct="1">
              <a:lnSpc>
                <a:spcPct val="80000"/>
              </a:lnSpc>
            </a:pPr>
            <a:endParaRPr lang="en-US" altLang="en-US" sz="2000" dirty="0"/>
          </a:p>
          <a:p>
            <a:pPr eaLnBrk="1" hangingPunct="1">
              <a:lnSpc>
                <a:spcPct val="80000"/>
              </a:lnSpc>
            </a:pPr>
            <a:r>
              <a:rPr lang="en-US" altLang="en-US" sz="2000" dirty="0"/>
              <a:t>FEMA provides for Rules/ modes of investment, manner of receipts, Valuations and reporting procedures.</a:t>
            </a:r>
          </a:p>
          <a:p>
            <a:pPr eaLnBrk="1" hangingPunct="1">
              <a:lnSpc>
                <a:spcPct val="80000"/>
              </a:lnSpc>
              <a:buFont typeface="Wingdings" panose="05000000000000000000" pitchFamily="2" charset="2"/>
              <a:buNone/>
            </a:pPr>
            <a:endParaRPr lang="en-US" altLang="en-US" sz="2000" dirty="0"/>
          </a:p>
          <a:p>
            <a:pPr eaLnBrk="1" hangingPunct="1">
              <a:lnSpc>
                <a:spcPct val="80000"/>
              </a:lnSpc>
              <a:buFont typeface="Wingdings" panose="05000000000000000000" pitchFamily="2" charset="2"/>
              <a:buNone/>
            </a:pPr>
            <a:endParaRPr lang="en-US" altLang="en-US" sz="2000" dirty="0"/>
          </a:p>
          <a:p>
            <a:pPr eaLnBrk="1" hangingPunct="1">
              <a:lnSpc>
                <a:spcPct val="80000"/>
              </a:lnSpc>
              <a:buFont typeface="Wingdings" panose="05000000000000000000" pitchFamily="2" charset="2"/>
              <a:buNone/>
            </a:pPr>
            <a:endParaRPr lang="en-US" altLang="en-US" sz="2000" dirty="0">
              <a:solidFill>
                <a:schemeClr val="accent1"/>
              </a:solidFill>
            </a:endParaRPr>
          </a:p>
        </p:txBody>
      </p:sp>
      <p:sp>
        <p:nvSpPr>
          <p:cNvPr id="2" name="Date Placeholder 1"/>
          <p:cNvSpPr>
            <a:spLocks noGrp="1"/>
          </p:cNvSpPr>
          <p:nvPr>
            <p:ph type="dt" sz="half" idx="10"/>
          </p:nvPr>
        </p:nvSpPr>
        <p:spPr/>
        <p:txBody>
          <a:bodyPr/>
          <a:lstStyle/>
          <a:p>
            <a:pPr>
              <a:defRPr/>
            </a:pPr>
            <a:r>
              <a:rPr lang="en-US" smtClean="0"/>
              <a:t>24 March 2018</a:t>
            </a:r>
            <a:endParaRPr lang="en-US" dirty="0"/>
          </a:p>
        </p:txBody>
      </p:sp>
    </p:spTree>
    <p:extLst>
      <p:ext uri="{BB962C8B-B14F-4D97-AF65-F5344CB8AC3E}">
        <p14:creationId xmlns:p14="http://schemas.microsoft.com/office/powerpoint/2010/main" val="32428549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3267" name="Text Box 3"/>
          <p:cNvSpPr txBox="1">
            <a:spLocks noChangeArrowheads="1"/>
          </p:cNvSpPr>
          <p:nvPr/>
        </p:nvSpPr>
        <p:spPr bwMode="auto">
          <a:xfrm>
            <a:off x="533400" y="1222118"/>
            <a:ext cx="8236140" cy="1985790"/>
          </a:xfrm>
          <a:prstGeom prst="rect">
            <a:avLst/>
          </a:prstGeom>
          <a:noFill/>
          <a:ln w="9525" algn="ctr">
            <a:solidFill>
              <a:schemeClr val="bg1"/>
            </a:solidFill>
            <a:miter lim="800000"/>
            <a:headEnd/>
            <a:tailEnd/>
          </a:ln>
          <a:effectLst/>
        </p:spPr>
        <p:txBody>
          <a:bodyPr/>
          <a:lstStyle/>
          <a:p>
            <a:pPr marL="284163" indent="-284163">
              <a:lnSpc>
                <a:spcPts val="1900"/>
              </a:lnSpc>
              <a:spcBef>
                <a:spcPts val="0"/>
              </a:spcBef>
            </a:pPr>
            <a:r>
              <a:rPr lang="en-US" sz="1400" b="1" dirty="0" smtClean="0">
                <a:latin typeface="Bookman Old Style" pitchFamily="18" charset="0"/>
              </a:rPr>
              <a:t>         Kinds of Investment</a:t>
            </a:r>
          </a:p>
          <a:p>
            <a:pPr marL="284163" indent="-284163">
              <a:lnSpc>
                <a:spcPts val="1900"/>
              </a:lnSpc>
              <a:spcBef>
                <a:spcPts val="0"/>
              </a:spcBef>
              <a:buFontTx/>
              <a:buChar char="•"/>
            </a:pPr>
            <a:r>
              <a:rPr lang="en-US" sz="1400" b="1" dirty="0" smtClean="0">
                <a:latin typeface="Bookman Old Style" pitchFamily="18" charset="0"/>
              </a:rPr>
              <a:t>    Automatic Route </a:t>
            </a:r>
            <a:r>
              <a:rPr lang="en-US" sz="1400" dirty="0" smtClean="0">
                <a:latin typeface="Bookman Old Style" pitchFamily="18" charset="0"/>
              </a:rPr>
              <a:t>– no prior approval from the RBI/ Government</a:t>
            </a:r>
          </a:p>
          <a:p>
            <a:pPr marL="284163" indent="-284163">
              <a:lnSpc>
                <a:spcPts val="1900"/>
              </a:lnSpc>
              <a:spcBef>
                <a:spcPts val="0"/>
              </a:spcBef>
              <a:buFontTx/>
              <a:buChar char="•"/>
              <a:tabLst>
                <a:tab pos="7091363" algn="l"/>
              </a:tabLst>
            </a:pPr>
            <a:r>
              <a:rPr lang="en-US" sz="1400" b="1" dirty="0" smtClean="0">
                <a:latin typeface="Bookman Old Style" pitchFamily="18" charset="0"/>
              </a:rPr>
              <a:t>    Approval Route </a:t>
            </a:r>
            <a:r>
              <a:rPr lang="en-US" sz="1400" dirty="0" smtClean="0">
                <a:latin typeface="Bookman Old Style" pitchFamily="18" charset="0"/>
              </a:rPr>
              <a:t>– prior approval of the </a:t>
            </a:r>
            <a:r>
              <a:rPr lang="en-US" sz="1400" dirty="0">
                <a:latin typeface="Bookman Old Style" pitchFamily="18" charset="0"/>
              </a:rPr>
              <a:t>concerned </a:t>
            </a:r>
            <a:r>
              <a:rPr lang="en-US" sz="1400" dirty="0" smtClean="0">
                <a:latin typeface="Bookman Old Style" pitchFamily="18" charset="0"/>
              </a:rPr>
              <a:t>Administrative Ministries /</a:t>
            </a:r>
          </a:p>
          <a:p>
            <a:pPr>
              <a:lnSpc>
                <a:spcPts val="1900"/>
              </a:lnSpc>
              <a:spcBef>
                <a:spcPts val="0"/>
              </a:spcBef>
              <a:tabLst>
                <a:tab pos="7091363" algn="l"/>
              </a:tabLst>
            </a:pPr>
            <a:r>
              <a:rPr lang="en-US" sz="1400" dirty="0">
                <a:latin typeface="Bookman Old Style" pitchFamily="18" charset="0"/>
              </a:rPr>
              <a:t> </a:t>
            </a:r>
            <a:r>
              <a:rPr lang="en-US" sz="1400" dirty="0" smtClean="0">
                <a:latin typeface="Bookman Old Style" pitchFamily="18" charset="0"/>
              </a:rPr>
              <a:t>         Departments is required (FIPB abolished </a:t>
            </a:r>
            <a:r>
              <a:rPr lang="en-US" sz="1400" dirty="0" err="1" smtClean="0">
                <a:latin typeface="Bookman Old Style" pitchFamily="18" charset="0"/>
              </a:rPr>
              <a:t>w.e.f</a:t>
            </a:r>
            <a:r>
              <a:rPr lang="en-US" sz="1400" dirty="0" smtClean="0">
                <a:latin typeface="Bookman Old Style" pitchFamily="18" charset="0"/>
              </a:rPr>
              <a:t>. 05.06.2017)</a:t>
            </a:r>
          </a:p>
          <a:p>
            <a:pPr>
              <a:lnSpc>
                <a:spcPts val="1900"/>
              </a:lnSpc>
              <a:spcBef>
                <a:spcPts val="0"/>
              </a:spcBef>
              <a:tabLst>
                <a:tab pos="7091363" algn="l"/>
              </a:tabLst>
            </a:pPr>
            <a:r>
              <a:rPr lang="en-US" sz="1400" dirty="0" smtClean="0">
                <a:latin typeface="Bookman Old Style" pitchFamily="18" charset="0"/>
              </a:rPr>
              <a:t> </a:t>
            </a:r>
            <a:endParaRPr lang="en-US" sz="1400" b="1" dirty="0" smtClean="0">
              <a:latin typeface="Bookman Old Style" pitchFamily="18" charset="0"/>
            </a:endParaRPr>
          </a:p>
          <a:p>
            <a:pPr marL="284163" indent="-284163">
              <a:lnSpc>
                <a:spcPts val="1900"/>
              </a:lnSpc>
              <a:spcBef>
                <a:spcPts val="0"/>
              </a:spcBef>
            </a:pPr>
            <a:r>
              <a:rPr lang="en-US" sz="1400" b="1" dirty="0" smtClean="0">
                <a:latin typeface="Bookman Old Style" pitchFamily="18" charset="0"/>
              </a:rPr>
              <a:t>Mode of Investment</a:t>
            </a:r>
          </a:p>
          <a:p>
            <a:pPr marL="284163" indent="-284163">
              <a:lnSpc>
                <a:spcPts val="1900"/>
              </a:lnSpc>
              <a:spcBef>
                <a:spcPts val="0"/>
              </a:spcBef>
              <a:buFontTx/>
              <a:buChar char="•"/>
            </a:pPr>
            <a:r>
              <a:rPr lang="en-US" sz="1400" b="1" dirty="0" smtClean="0">
                <a:latin typeface="Bookman Old Style" pitchFamily="18" charset="0"/>
              </a:rPr>
              <a:t>    Greenfield</a:t>
            </a:r>
            <a:r>
              <a:rPr lang="en-US" sz="1400" dirty="0" smtClean="0">
                <a:latin typeface="Bookman Old Style" pitchFamily="18" charset="0"/>
              </a:rPr>
              <a:t>: Setting up a new JV/ WOS (</a:t>
            </a:r>
            <a:r>
              <a:rPr lang="en-US" sz="1400" b="1" dirty="0" smtClean="0">
                <a:latin typeface="Bookman Old Style" pitchFamily="18" charset="0"/>
              </a:rPr>
              <a:t>fresh issue </a:t>
            </a:r>
            <a:r>
              <a:rPr lang="en-US" sz="1400" dirty="0" smtClean="0">
                <a:latin typeface="Bookman Old Style" pitchFamily="18" charset="0"/>
              </a:rPr>
              <a:t>of shares)</a:t>
            </a:r>
          </a:p>
          <a:p>
            <a:pPr marL="284163" indent="-284163">
              <a:lnSpc>
                <a:spcPts val="1900"/>
              </a:lnSpc>
              <a:spcBef>
                <a:spcPts val="0"/>
              </a:spcBef>
              <a:buFontTx/>
              <a:buChar char="•"/>
            </a:pPr>
            <a:r>
              <a:rPr lang="en-US" sz="1400" b="1" dirty="0" smtClean="0">
                <a:latin typeface="Bookman Old Style" pitchFamily="18" charset="0"/>
              </a:rPr>
              <a:t>    Brownfield</a:t>
            </a:r>
            <a:r>
              <a:rPr lang="en-US" sz="1400" dirty="0" smtClean="0">
                <a:latin typeface="Bookman Old Style" pitchFamily="18" charset="0"/>
              </a:rPr>
              <a:t>: Relating to existing investments/ business activities:</a:t>
            </a:r>
          </a:p>
        </p:txBody>
      </p:sp>
      <p:sp>
        <p:nvSpPr>
          <p:cNvPr id="4" name="Rectangle 2"/>
          <p:cNvSpPr>
            <a:spLocks noChangeArrowheads="1"/>
          </p:cNvSpPr>
          <p:nvPr/>
        </p:nvSpPr>
        <p:spPr bwMode="auto">
          <a:xfrm>
            <a:off x="1104900" y="152400"/>
            <a:ext cx="7734300" cy="922990"/>
          </a:xfrm>
          <a:prstGeom prst="rect">
            <a:avLst/>
          </a:prstGeom>
          <a:noFill/>
          <a:ln w="9525" algn="ctr">
            <a:noFill/>
            <a:miter lim="800000"/>
            <a:headEnd/>
            <a:tailEnd/>
          </a:ln>
          <a:effectLst/>
        </p:spPr>
        <p:txBody>
          <a:bodyPr/>
          <a:lstStyle/>
          <a:p>
            <a:r>
              <a:rPr lang="en-US" sz="2800" dirty="0" smtClean="0">
                <a:solidFill>
                  <a:schemeClr val="tx2"/>
                </a:solidFill>
                <a:latin typeface="+mj-lt"/>
              </a:rPr>
              <a:t>Foreign Direct Investment into an Indian company</a:t>
            </a:r>
            <a:endParaRPr lang="en-US" sz="2800" dirty="0">
              <a:solidFill>
                <a:schemeClr val="tx2"/>
              </a:solidFill>
              <a:latin typeface="+mj-lt"/>
            </a:endParaRPr>
          </a:p>
        </p:txBody>
      </p:sp>
      <p:sp>
        <p:nvSpPr>
          <p:cNvPr id="22" name="Rounded Rectangle 21"/>
          <p:cNvSpPr/>
          <p:nvPr/>
        </p:nvSpPr>
        <p:spPr bwMode="ltGray">
          <a:xfrm>
            <a:off x="3529885" y="3322749"/>
            <a:ext cx="2008030" cy="570960"/>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400" b="1" i="1" dirty="0" smtClean="0">
                <a:solidFill>
                  <a:schemeClr val="tx1"/>
                </a:solidFill>
                <a:latin typeface="Bookman Old Style" pitchFamily="18" charset="0"/>
              </a:rPr>
              <a:t>Brownfield Investment</a:t>
            </a:r>
          </a:p>
        </p:txBody>
      </p:sp>
      <p:sp>
        <p:nvSpPr>
          <p:cNvPr id="26" name="Rounded Rectangle 25"/>
          <p:cNvSpPr/>
          <p:nvPr/>
        </p:nvSpPr>
        <p:spPr bwMode="ltGray">
          <a:xfrm>
            <a:off x="533400" y="4488282"/>
            <a:ext cx="1143000" cy="457200"/>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100" b="1" dirty="0" smtClean="0">
                <a:solidFill>
                  <a:schemeClr val="tx1"/>
                </a:solidFill>
                <a:latin typeface="Bookman Old Style" pitchFamily="18" charset="0"/>
              </a:rPr>
              <a:t>Share Purchase</a:t>
            </a:r>
          </a:p>
        </p:txBody>
      </p:sp>
      <p:sp>
        <p:nvSpPr>
          <p:cNvPr id="27" name="Rounded Rectangle 26"/>
          <p:cNvSpPr/>
          <p:nvPr/>
        </p:nvSpPr>
        <p:spPr bwMode="ltGray">
          <a:xfrm>
            <a:off x="2743200" y="4488282"/>
            <a:ext cx="1143000" cy="457200"/>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100" b="1" dirty="0" smtClean="0">
                <a:solidFill>
                  <a:schemeClr val="tx1"/>
                </a:solidFill>
                <a:latin typeface="Bookman Old Style" pitchFamily="18" charset="0"/>
              </a:rPr>
              <a:t>Gift of shares</a:t>
            </a:r>
          </a:p>
        </p:txBody>
      </p:sp>
      <p:sp>
        <p:nvSpPr>
          <p:cNvPr id="28" name="Rounded Rectangle 27"/>
          <p:cNvSpPr/>
          <p:nvPr/>
        </p:nvSpPr>
        <p:spPr bwMode="ltGray">
          <a:xfrm>
            <a:off x="4114800" y="4488282"/>
            <a:ext cx="1143000" cy="457200"/>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100" b="1" dirty="0" smtClean="0">
                <a:solidFill>
                  <a:schemeClr val="tx1"/>
                </a:solidFill>
                <a:latin typeface="Bookman Old Style" pitchFamily="18" charset="0"/>
              </a:rPr>
              <a:t>Share swap</a:t>
            </a:r>
          </a:p>
        </p:txBody>
      </p:sp>
      <p:sp>
        <p:nvSpPr>
          <p:cNvPr id="29" name="Rounded Rectangle 28"/>
          <p:cNvSpPr/>
          <p:nvPr/>
        </p:nvSpPr>
        <p:spPr bwMode="ltGray">
          <a:xfrm>
            <a:off x="5486400" y="4488282"/>
            <a:ext cx="1371600" cy="540918"/>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100" b="1" dirty="0" smtClean="0">
                <a:solidFill>
                  <a:schemeClr val="tx1"/>
                </a:solidFill>
                <a:latin typeface="Bookman Old Style" pitchFamily="18" charset="0"/>
              </a:rPr>
              <a:t>Rights/ Bonus issue/ ESOP/ Sweat Equity</a:t>
            </a:r>
          </a:p>
        </p:txBody>
      </p:sp>
      <p:sp>
        <p:nvSpPr>
          <p:cNvPr id="30" name="Rounded Rectangle 29"/>
          <p:cNvSpPr/>
          <p:nvPr/>
        </p:nvSpPr>
        <p:spPr bwMode="ltGray">
          <a:xfrm>
            <a:off x="7086600" y="5097882"/>
            <a:ext cx="1447800" cy="838200"/>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100" b="1" dirty="0" smtClean="0">
                <a:solidFill>
                  <a:schemeClr val="tx1"/>
                </a:solidFill>
                <a:latin typeface="Bookman Old Style" pitchFamily="18" charset="0"/>
              </a:rPr>
              <a:t>Merger/Demerger/ Amalgamation/ Reconstruction</a:t>
            </a:r>
          </a:p>
        </p:txBody>
      </p:sp>
      <p:sp>
        <p:nvSpPr>
          <p:cNvPr id="31" name="Rounded Rectangle 30"/>
          <p:cNvSpPr/>
          <p:nvPr/>
        </p:nvSpPr>
        <p:spPr bwMode="ltGray">
          <a:xfrm>
            <a:off x="1371600" y="5174082"/>
            <a:ext cx="1600200" cy="1074318"/>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100" b="1" dirty="0" smtClean="0">
                <a:solidFill>
                  <a:schemeClr val="tx1"/>
                </a:solidFill>
                <a:latin typeface="Bookman Old Style" pitchFamily="18" charset="0"/>
              </a:rPr>
              <a:t>Conversion of ECB/ pre-incorp payables/ import payables, royalty, other legitimate dues etc.</a:t>
            </a:r>
          </a:p>
        </p:txBody>
      </p:sp>
      <p:cxnSp>
        <p:nvCxnSpPr>
          <p:cNvPr id="37" name="Straight Arrow Connector 47"/>
          <p:cNvCxnSpPr>
            <a:stCxn id="22" idx="2"/>
            <a:endCxn id="26" idx="0"/>
          </p:cNvCxnSpPr>
          <p:nvPr/>
        </p:nvCxnSpPr>
        <p:spPr>
          <a:xfrm rot="5400000">
            <a:off x="2522114" y="2476495"/>
            <a:ext cx="594573" cy="3429000"/>
          </a:xfrm>
          <a:prstGeom prst="bentConnector3">
            <a:avLst>
              <a:gd name="adj1" fmla="val 50000"/>
            </a:avLst>
          </a:prstGeom>
          <a:ln>
            <a:tailEnd type="arrow"/>
          </a:ln>
        </p:spPr>
        <p:style>
          <a:lnRef idx="2">
            <a:schemeClr val="dk1"/>
          </a:lnRef>
          <a:fillRef idx="1">
            <a:schemeClr val="lt1"/>
          </a:fillRef>
          <a:effectRef idx="0">
            <a:schemeClr val="dk1"/>
          </a:effectRef>
          <a:fontRef idx="minor">
            <a:schemeClr val="dk1"/>
          </a:fontRef>
        </p:style>
      </p:cxnSp>
      <p:cxnSp>
        <p:nvCxnSpPr>
          <p:cNvPr id="40" name="Straight Arrow Connector 47"/>
          <p:cNvCxnSpPr>
            <a:stCxn id="27" idx="0"/>
            <a:endCxn id="31" idx="0"/>
          </p:cNvCxnSpPr>
          <p:nvPr/>
        </p:nvCxnSpPr>
        <p:spPr>
          <a:xfrm rot="16200000" flipH="1" flipV="1">
            <a:off x="2400300" y="4259682"/>
            <a:ext cx="685800" cy="1143000"/>
          </a:xfrm>
          <a:prstGeom prst="bentConnector3">
            <a:avLst>
              <a:gd name="adj1" fmla="val -45055"/>
            </a:avLst>
          </a:prstGeom>
          <a:ln>
            <a:tailEnd type="arrow"/>
          </a:ln>
        </p:spPr>
        <p:style>
          <a:lnRef idx="2">
            <a:schemeClr val="dk1"/>
          </a:lnRef>
          <a:fillRef idx="1">
            <a:schemeClr val="lt1"/>
          </a:fillRef>
          <a:effectRef idx="0">
            <a:schemeClr val="dk1"/>
          </a:effectRef>
          <a:fontRef idx="minor">
            <a:schemeClr val="dk1"/>
          </a:fontRef>
        </p:style>
      </p:cxnSp>
      <p:cxnSp>
        <p:nvCxnSpPr>
          <p:cNvPr id="43" name="Straight Arrow Connector 47"/>
          <p:cNvCxnSpPr>
            <a:stCxn id="22" idx="2"/>
            <a:endCxn id="27" idx="0"/>
          </p:cNvCxnSpPr>
          <p:nvPr/>
        </p:nvCxnSpPr>
        <p:spPr>
          <a:xfrm rot="5400000">
            <a:off x="3627014" y="3581395"/>
            <a:ext cx="594573" cy="1219200"/>
          </a:xfrm>
          <a:prstGeom prst="bentConnector3">
            <a:avLst>
              <a:gd name="adj1" fmla="val 50000"/>
            </a:avLst>
          </a:prstGeom>
          <a:ln>
            <a:tailEnd type="arrow"/>
          </a:ln>
        </p:spPr>
        <p:style>
          <a:lnRef idx="2">
            <a:schemeClr val="dk1"/>
          </a:lnRef>
          <a:fillRef idx="1">
            <a:schemeClr val="lt1"/>
          </a:fillRef>
          <a:effectRef idx="0">
            <a:schemeClr val="dk1"/>
          </a:effectRef>
          <a:fontRef idx="minor">
            <a:schemeClr val="dk1"/>
          </a:fontRef>
        </p:style>
      </p:cxnSp>
      <p:cxnSp>
        <p:nvCxnSpPr>
          <p:cNvPr id="46" name="Straight Arrow Connector 47"/>
          <p:cNvCxnSpPr>
            <a:stCxn id="22" idx="2"/>
            <a:endCxn id="28" idx="0"/>
          </p:cNvCxnSpPr>
          <p:nvPr/>
        </p:nvCxnSpPr>
        <p:spPr>
          <a:xfrm rot="16200000" flipH="1">
            <a:off x="4312814" y="4114795"/>
            <a:ext cx="594573" cy="152400"/>
          </a:xfrm>
          <a:prstGeom prst="bentConnector3">
            <a:avLst>
              <a:gd name="adj1" fmla="val 50000"/>
            </a:avLst>
          </a:prstGeom>
          <a:ln>
            <a:tailEnd type="arrow"/>
          </a:ln>
        </p:spPr>
        <p:style>
          <a:lnRef idx="2">
            <a:schemeClr val="dk1"/>
          </a:lnRef>
          <a:fillRef idx="1">
            <a:schemeClr val="lt1"/>
          </a:fillRef>
          <a:effectRef idx="0">
            <a:schemeClr val="dk1"/>
          </a:effectRef>
          <a:fontRef idx="minor">
            <a:schemeClr val="dk1"/>
          </a:fontRef>
        </p:style>
      </p:cxnSp>
      <p:cxnSp>
        <p:nvCxnSpPr>
          <p:cNvPr id="49" name="Straight Arrow Connector 47"/>
          <p:cNvCxnSpPr>
            <a:stCxn id="22" idx="2"/>
            <a:endCxn id="29" idx="0"/>
          </p:cNvCxnSpPr>
          <p:nvPr/>
        </p:nvCxnSpPr>
        <p:spPr>
          <a:xfrm rot="16200000" flipH="1">
            <a:off x="5055764" y="3371845"/>
            <a:ext cx="594573" cy="1638300"/>
          </a:xfrm>
          <a:prstGeom prst="bentConnector3">
            <a:avLst>
              <a:gd name="adj1" fmla="val 50000"/>
            </a:avLst>
          </a:prstGeom>
          <a:ln>
            <a:tailEnd type="arrow"/>
          </a:ln>
        </p:spPr>
        <p:style>
          <a:lnRef idx="2">
            <a:schemeClr val="dk1"/>
          </a:lnRef>
          <a:fillRef idx="1">
            <a:schemeClr val="lt1"/>
          </a:fillRef>
          <a:effectRef idx="0">
            <a:schemeClr val="dk1"/>
          </a:effectRef>
          <a:fontRef idx="minor">
            <a:schemeClr val="dk1"/>
          </a:fontRef>
        </p:style>
      </p:cxnSp>
      <p:cxnSp>
        <p:nvCxnSpPr>
          <p:cNvPr id="53" name="Straight Arrow Connector 47"/>
          <p:cNvCxnSpPr>
            <a:stCxn id="29" idx="0"/>
            <a:endCxn id="30" idx="0"/>
          </p:cNvCxnSpPr>
          <p:nvPr/>
        </p:nvCxnSpPr>
        <p:spPr>
          <a:xfrm rot="16200000" flipH="1">
            <a:off x="6686550" y="3973932"/>
            <a:ext cx="609600" cy="1638300"/>
          </a:xfrm>
          <a:prstGeom prst="bentConnector3">
            <a:avLst>
              <a:gd name="adj1" fmla="val -37500"/>
            </a:avLst>
          </a:prstGeom>
          <a:ln>
            <a:tailEnd type="arrow"/>
          </a:ln>
        </p:spPr>
        <p:style>
          <a:lnRef idx="2">
            <a:schemeClr val="dk1"/>
          </a:lnRef>
          <a:fillRef idx="1">
            <a:schemeClr val="lt1"/>
          </a:fillRef>
          <a:effectRef idx="0">
            <a:schemeClr val="dk1"/>
          </a:effectRef>
          <a:fontRef idx="minor">
            <a:schemeClr val="dk1"/>
          </a:fontRef>
        </p:style>
      </p:cxnSp>
    </p:spTree>
    <p:custDataLst>
      <p:tags r:id="rId1"/>
    </p:custDataLst>
    <p:extLst>
      <p:ext uri="{BB962C8B-B14F-4D97-AF65-F5344CB8AC3E}">
        <p14:creationId xmlns:p14="http://schemas.microsoft.com/office/powerpoint/2010/main" val="22847939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smtClean="0"/>
              <a:t>P. P. Shah &amp; Asso.</a:t>
            </a:r>
            <a:endParaRPr lang="en-US" altLang="en-US" dirty="0" smtClean="0"/>
          </a:p>
        </p:txBody>
      </p:sp>
      <p:sp>
        <p:nvSpPr>
          <p:cNvPr id="1024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300C1F1-C2A4-4AEB-918C-3A08F88D9526}" type="slidenum">
              <a:rPr lang="en-US" altLang="en-US"/>
              <a:pPr/>
              <a:t>22</a:t>
            </a:fld>
            <a:endParaRPr lang="en-US" altLang="en-US" dirty="0"/>
          </a:p>
        </p:txBody>
      </p:sp>
      <p:sp>
        <p:nvSpPr>
          <p:cNvPr id="10244" name="Rectangle 2"/>
          <p:cNvSpPr>
            <a:spLocks noGrp="1" noChangeArrowheads="1"/>
          </p:cNvSpPr>
          <p:nvPr>
            <p:ph type="title"/>
          </p:nvPr>
        </p:nvSpPr>
        <p:spPr>
          <a:xfrm>
            <a:off x="1150327" y="474784"/>
            <a:ext cx="7993673" cy="648163"/>
          </a:xfrm>
        </p:spPr>
        <p:txBody>
          <a:bodyPr/>
          <a:lstStyle/>
          <a:p>
            <a:pPr eaLnBrk="1" hangingPunct="1"/>
            <a:r>
              <a:rPr lang="en-US" altLang="en-US" sz="3139" dirty="0"/>
              <a:t>Automatic Route of Investment to PROI</a:t>
            </a:r>
          </a:p>
        </p:txBody>
      </p:sp>
      <p:sp>
        <p:nvSpPr>
          <p:cNvPr id="10245" name="Rectangle 3"/>
          <p:cNvSpPr>
            <a:spLocks noGrp="1" noChangeArrowheads="1"/>
          </p:cNvSpPr>
          <p:nvPr>
            <p:ph type="body" idx="1"/>
          </p:nvPr>
        </p:nvSpPr>
        <p:spPr>
          <a:xfrm>
            <a:off x="962526" y="1300336"/>
            <a:ext cx="7960201" cy="5068380"/>
          </a:xfrm>
        </p:spPr>
        <p:txBody>
          <a:bodyPr/>
          <a:lstStyle/>
          <a:p>
            <a:pPr eaLnBrk="1" hangingPunct="1">
              <a:lnSpc>
                <a:spcPct val="80000"/>
              </a:lnSpc>
            </a:pPr>
            <a:r>
              <a:rPr lang="en-US" altLang="en-US" sz="1846" dirty="0"/>
              <a:t>Main Conditions of issue of Shares (Reg. 5, Schedule 1, Notification No. FEMA </a:t>
            </a:r>
            <a:r>
              <a:rPr lang="en-US" altLang="en-US" sz="1846" dirty="0" smtClean="0"/>
              <a:t>20(R)/2017-RB </a:t>
            </a:r>
            <a:r>
              <a:rPr lang="en-US" altLang="en-US" sz="1846" dirty="0"/>
              <a:t>dated </a:t>
            </a:r>
            <a:r>
              <a:rPr lang="en-US" altLang="en-US" sz="1846" dirty="0" smtClean="0"/>
              <a:t>Nov 7, 2017).</a:t>
            </a:r>
            <a:endParaRPr lang="en-US" altLang="en-US" sz="1846" dirty="0"/>
          </a:p>
          <a:p>
            <a:pPr eaLnBrk="1" hangingPunct="1">
              <a:lnSpc>
                <a:spcPct val="80000"/>
              </a:lnSpc>
            </a:pPr>
            <a:endParaRPr lang="en-US" altLang="en-US" sz="1846" dirty="0" smtClean="0"/>
          </a:p>
          <a:p>
            <a:pPr eaLnBrk="1" hangingPunct="1">
              <a:lnSpc>
                <a:spcPct val="80000"/>
              </a:lnSpc>
            </a:pPr>
            <a:r>
              <a:rPr lang="en-US" altLang="en-US" sz="1846" dirty="0" smtClean="0"/>
              <a:t>Eligible </a:t>
            </a:r>
            <a:r>
              <a:rPr lang="en-US" altLang="en-US" sz="1846" dirty="0"/>
              <a:t>Persons: </a:t>
            </a:r>
          </a:p>
          <a:p>
            <a:pPr lvl="1" eaLnBrk="1" hangingPunct="1">
              <a:lnSpc>
                <a:spcPct val="80000"/>
              </a:lnSpc>
            </a:pPr>
            <a:r>
              <a:rPr lang="en-US" altLang="en-US" sz="1846" dirty="0"/>
              <a:t>PROI other than citizen of Pakistan, entities of Pakistan. </a:t>
            </a:r>
            <a:endParaRPr lang="en-US" altLang="en-US" sz="1846" dirty="0" smtClean="0"/>
          </a:p>
          <a:p>
            <a:pPr lvl="1" eaLnBrk="1" hangingPunct="1">
              <a:lnSpc>
                <a:spcPct val="80000"/>
              </a:lnSpc>
            </a:pPr>
            <a:endParaRPr lang="en-US" altLang="en-US" sz="1846" dirty="0"/>
          </a:p>
          <a:p>
            <a:pPr lvl="1" eaLnBrk="1" hangingPunct="1">
              <a:lnSpc>
                <a:spcPct val="80000"/>
              </a:lnSpc>
            </a:pPr>
            <a:r>
              <a:rPr lang="en-US" altLang="en-US" sz="1846" dirty="0"/>
              <a:t>Bangladesh Citizens &amp; entities only with prior approval of FIPB</a:t>
            </a:r>
            <a:r>
              <a:rPr lang="en-US" altLang="en-US" sz="1846" dirty="0" smtClean="0"/>
              <a:t>.</a:t>
            </a:r>
          </a:p>
          <a:p>
            <a:pPr lvl="1" eaLnBrk="1" hangingPunct="1">
              <a:lnSpc>
                <a:spcPct val="80000"/>
              </a:lnSpc>
            </a:pPr>
            <a:endParaRPr lang="en-US" altLang="en-US" sz="1846" dirty="0"/>
          </a:p>
          <a:p>
            <a:pPr lvl="1" eaLnBrk="1" hangingPunct="1">
              <a:lnSpc>
                <a:spcPct val="80000"/>
              </a:lnSpc>
            </a:pPr>
            <a:r>
              <a:rPr lang="en-US" altLang="en-US" sz="1846" dirty="0"/>
              <a:t>OCB: Bonus Shares permitted, Right Shares with RBI Approval</a:t>
            </a:r>
            <a:r>
              <a:rPr lang="en-US" altLang="en-US" sz="1846" dirty="0" smtClean="0"/>
              <a:t>.</a:t>
            </a:r>
          </a:p>
          <a:p>
            <a:pPr lvl="1" eaLnBrk="1" hangingPunct="1">
              <a:lnSpc>
                <a:spcPct val="80000"/>
              </a:lnSpc>
            </a:pPr>
            <a:endParaRPr lang="en-US" altLang="en-US" sz="1846" dirty="0" smtClean="0"/>
          </a:p>
          <a:p>
            <a:pPr lvl="1" eaLnBrk="1" hangingPunct="1">
              <a:lnSpc>
                <a:spcPct val="80000"/>
              </a:lnSpc>
            </a:pPr>
            <a:r>
              <a:rPr lang="en-US" altLang="en-US" sz="1846" dirty="0"/>
              <a:t>A company, trust and partnership firm incorporated outside India and owned and controlled by NRIs can invest in India with the special dispensation as available to NRIs under the FDI </a:t>
            </a:r>
            <a:r>
              <a:rPr lang="en-US" altLang="en-US" sz="1846" dirty="0" smtClean="0"/>
              <a:t>Policy</a:t>
            </a:r>
          </a:p>
          <a:p>
            <a:pPr lvl="1" eaLnBrk="1" hangingPunct="1">
              <a:lnSpc>
                <a:spcPct val="80000"/>
              </a:lnSpc>
            </a:pPr>
            <a:endParaRPr lang="en-US" altLang="en-US" sz="1846" dirty="0" smtClean="0"/>
          </a:p>
          <a:p>
            <a:pPr lvl="1" eaLnBrk="1" hangingPunct="1">
              <a:lnSpc>
                <a:spcPct val="80000"/>
              </a:lnSpc>
            </a:pPr>
            <a:r>
              <a:rPr lang="en-US" altLang="en-US" sz="1846" dirty="0" smtClean="0"/>
              <a:t>FPI under Sch. 2 may invest in excess of PIS limits upto sectoral cap / statutory ceiling subject to prior intimation to RBI</a:t>
            </a:r>
          </a:p>
          <a:p>
            <a:pPr lvl="1" eaLnBrk="1" hangingPunct="1">
              <a:lnSpc>
                <a:spcPct val="80000"/>
              </a:lnSpc>
            </a:pPr>
            <a:endParaRPr lang="en-US" altLang="en-US" sz="1846" dirty="0" smtClean="0"/>
          </a:p>
          <a:p>
            <a:pPr lvl="1" eaLnBrk="1" hangingPunct="1">
              <a:lnSpc>
                <a:spcPct val="80000"/>
              </a:lnSpc>
            </a:pPr>
            <a:r>
              <a:rPr lang="en-US" altLang="en-US" sz="1846" dirty="0" smtClean="0"/>
              <a:t>SEBI registered FVCI may contribute up to 100% of capital of Indian company under Sch. 7</a:t>
            </a:r>
            <a:endParaRPr lang="en-US" altLang="en-US" sz="1846" dirty="0"/>
          </a:p>
        </p:txBody>
      </p:sp>
      <p:sp>
        <p:nvSpPr>
          <p:cNvPr id="2" name="Date Placeholder 1"/>
          <p:cNvSpPr>
            <a:spLocks noGrp="1"/>
          </p:cNvSpPr>
          <p:nvPr>
            <p:ph type="dt" sz="half" idx="10"/>
          </p:nvPr>
        </p:nvSpPr>
        <p:spPr/>
        <p:txBody>
          <a:bodyPr/>
          <a:lstStyle/>
          <a:p>
            <a:pPr>
              <a:defRPr/>
            </a:pPr>
            <a:r>
              <a:rPr lang="en-US" smtClean="0"/>
              <a:t>24 March 2018</a:t>
            </a:r>
            <a:endParaRPr lang="en-US" dirty="0"/>
          </a:p>
        </p:txBody>
      </p:sp>
    </p:spTree>
    <p:extLst>
      <p:ext uri="{BB962C8B-B14F-4D97-AF65-F5344CB8AC3E}">
        <p14:creationId xmlns:p14="http://schemas.microsoft.com/office/powerpoint/2010/main" val="29573747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smtClean="0"/>
              <a:t>P. P. Shah &amp; Asso.</a:t>
            </a:r>
            <a:endParaRPr lang="en-US" altLang="en-US" dirty="0" smtClean="0"/>
          </a:p>
        </p:txBody>
      </p:sp>
      <p:sp>
        <p:nvSpPr>
          <p:cNvPr id="1024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300C1F1-C2A4-4AEB-918C-3A08F88D9526}" type="slidenum">
              <a:rPr lang="en-US" altLang="en-US"/>
              <a:pPr/>
              <a:t>23</a:t>
            </a:fld>
            <a:endParaRPr lang="en-US" altLang="en-US" dirty="0"/>
          </a:p>
        </p:txBody>
      </p:sp>
      <p:sp>
        <p:nvSpPr>
          <p:cNvPr id="10244" name="Rectangle 2"/>
          <p:cNvSpPr>
            <a:spLocks noGrp="1" noChangeArrowheads="1"/>
          </p:cNvSpPr>
          <p:nvPr>
            <p:ph type="title"/>
          </p:nvPr>
        </p:nvSpPr>
        <p:spPr>
          <a:xfrm>
            <a:off x="1150327" y="474784"/>
            <a:ext cx="7993673" cy="648163"/>
          </a:xfrm>
        </p:spPr>
        <p:txBody>
          <a:bodyPr/>
          <a:lstStyle/>
          <a:p>
            <a:pPr eaLnBrk="1" hangingPunct="1"/>
            <a:r>
              <a:rPr lang="en-US" altLang="en-US" sz="3139" dirty="0"/>
              <a:t>Automatic Route of Investment to PROI</a:t>
            </a:r>
          </a:p>
        </p:txBody>
      </p:sp>
      <p:sp>
        <p:nvSpPr>
          <p:cNvPr id="10245" name="Rectangle 3"/>
          <p:cNvSpPr>
            <a:spLocks noGrp="1" noChangeArrowheads="1"/>
          </p:cNvSpPr>
          <p:nvPr>
            <p:ph type="body" idx="1"/>
          </p:nvPr>
        </p:nvSpPr>
        <p:spPr>
          <a:xfrm>
            <a:off x="962526" y="1300336"/>
            <a:ext cx="7960201" cy="5068380"/>
          </a:xfrm>
        </p:spPr>
        <p:txBody>
          <a:bodyPr/>
          <a:lstStyle/>
          <a:p>
            <a:pPr eaLnBrk="1" hangingPunct="1">
              <a:lnSpc>
                <a:spcPct val="80000"/>
              </a:lnSpc>
            </a:pPr>
            <a:r>
              <a:rPr lang="en-US" altLang="en-US" sz="1846" dirty="0" smtClean="0"/>
              <a:t>Eligible Investee Entities:</a:t>
            </a:r>
          </a:p>
          <a:p>
            <a:pPr eaLnBrk="1" hangingPunct="1">
              <a:lnSpc>
                <a:spcPct val="80000"/>
              </a:lnSpc>
            </a:pPr>
            <a:endParaRPr lang="en-US" altLang="en-US" sz="1846" dirty="0"/>
          </a:p>
          <a:p>
            <a:pPr lvl="1" eaLnBrk="1" hangingPunct="1">
              <a:lnSpc>
                <a:spcPct val="80000"/>
              </a:lnSpc>
            </a:pPr>
            <a:r>
              <a:rPr lang="en-US" altLang="en-US" sz="1846" dirty="0" smtClean="0"/>
              <a:t>Indian companies </a:t>
            </a:r>
          </a:p>
          <a:p>
            <a:pPr lvl="1" eaLnBrk="1" hangingPunct="1">
              <a:lnSpc>
                <a:spcPct val="80000"/>
              </a:lnSpc>
            </a:pPr>
            <a:endParaRPr lang="en-US" altLang="en-US" sz="1846" dirty="0"/>
          </a:p>
          <a:p>
            <a:pPr lvl="1" eaLnBrk="1" hangingPunct="1">
              <a:lnSpc>
                <a:spcPct val="80000"/>
              </a:lnSpc>
            </a:pPr>
            <a:r>
              <a:rPr lang="en-US" altLang="en-US" sz="1846" dirty="0" smtClean="0"/>
              <a:t>Partnership Firm / Proprietorship concern (only for NRI / OCI on non-repatriation basis)</a:t>
            </a:r>
          </a:p>
          <a:p>
            <a:pPr lvl="1" eaLnBrk="1" hangingPunct="1">
              <a:lnSpc>
                <a:spcPct val="80000"/>
              </a:lnSpc>
            </a:pPr>
            <a:endParaRPr lang="en-US" altLang="en-US" sz="1846" dirty="0"/>
          </a:p>
          <a:p>
            <a:pPr lvl="1" eaLnBrk="1" hangingPunct="1">
              <a:lnSpc>
                <a:spcPct val="80000"/>
              </a:lnSpc>
            </a:pPr>
            <a:r>
              <a:rPr lang="en-US" altLang="en-US" sz="1846" dirty="0" smtClean="0"/>
              <a:t>Trusts in the form of SEBI regulated Venture Capital Fund</a:t>
            </a:r>
          </a:p>
          <a:p>
            <a:pPr lvl="1" eaLnBrk="1" hangingPunct="1">
              <a:lnSpc>
                <a:spcPct val="80000"/>
              </a:lnSpc>
            </a:pPr>
            <a:endParaRPr lang="en-US" altLang="en-US" sz="1846" dirty="0" smtClean="0"/>
          </a:p>
          <a:p>
            <a:pPr lvl="1" eaLnBrk="1" hangingPunct="1">
              <a:lnSpc>
                <a:spcPct val="80000"/>
              </a:lnSpc>
            </a:pPr>
            <a:r>
              <a:rPr lang="en-US" altLang="en-US" sz="1846" dirty="0" smtClean="0"/>
              <a:t>Limited Liability Partnerships</a:t>
            </a:r>
          </a:p>
          <a:p>
            <a:pPr lvl="1" eaLnBrk="1" hangingPunct="1">
              <a:lnSpc>
                <a:spcPct val="80000"/>
              </a:lnSpc>
            </a:pPr>
            <a:endParaRPr lang="en-US" altLang="en-US" sz="1846" dirty="0"/>
          </a:p>
          <a:p>
            <a:pPr lvl="1" eaLnBrk="1" hangingPunct="1">
              <a:lnSpc>
                <a:spcPct val="80000"/>
              </a:lnSpc>
            </a:pPr>
            <a:r>
              <a:rPr lang="en-US" altLang="en-US" sz="1846" dirty="0" smtClean="0"/>
              <a:t>Investment Vehicles: SEBI registered and regulated </a:t>
            </a:r>
            <a:r>
              <a:rPr lang="en-US" altLang="en-US" sz="1846" dirty="0"/>
              <a:t>Alternative Investment Funds, Real Estate Investment Trusts and Infrastructure Investment Trusts</a:t>
            </a:r>
          </a:p>
        </p:txBody>
      </p:sp>
      <p:sp>
        <p:nvSpPr>
          <p:cNvPr id="2" name="Date Placeholder 1"/>
          <p:cNvSpPr>
            <a:spLocks noGrp="1"/>
          </p:cNvSpPr>
          <p:nvPr>
            <p:ph type="dt" sz="half" idx="10"/>
          </p:nvPr>
        </p:nvSpPr>
        <p:spPr/>
        <p:txBody>
          <a:bodyPr/>
          <a:lstStyle/>
          <a:p>
            <a:pPr>
              <a:defRPr/>
            </a:pPr>
            <a:r>
              <a:rPr lang="en-US" smtClean="0"/>
              <a:t>24 March 2018</a:t>
            </a:r>
            <a:endParaRPr lang="en-US" dirty="0"/>
          </a:p>
        </p:txBody>
      </p:sp>
    </p:spTree>
    <p:extLst>
      <p:ext uri="{BB962C8B-B14F-4D97-AF65-F5344CB8AC3E}">
        <p14:creationId xmlns:p14="http://schemas.microsoft.com/office/powerpoint/2010/main" val="41467415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xfrm>
            <a:off x="3606800" y="64008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smtClean="0"/>
              <a:t>P. P. Shah &amp; Asso.</a:t>
            </a:r>
            <a:endParaRPr lang="en-US" altLang="en-US" dirty="0" smtClean="0"/>
          </a:p>
        </p:txBody>
      </p:sp>
      <p:sp>
        <p:nvSpPr>
          <p:cNvPr id="10243" name="Slide Number Placeholder 5"/>
          <p:cNvSpPr>
            <a:spLocks noGrp="1"/>
          </p:cNvSpPr>
          <p:nvPr>
            <p:ph type="sldNum" sz="quarter" idx="12"/>
          </p:nvPr>
        </p:nvSpPr>
        <p:spPr>
          <a:xfrm>
            <a:off x="7239000" y="6416842"/>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300C1F1-C2A4-4AEB-918C-3A08F88D9526}" type="slidenum">
              <a:rPr lang="en-US" altLang="en-US"/>
              <a:pPr/>
              <a:t>24</a:t>
            </a:fld>
            <a:endParaRPr lang="en-US" altLang="en-US" dirty="0"/>
          </a:p>
        </p:txBody>
      </p:sp>
      <p:sp>
        <p:nvSpPr>
          <p:cNvPr id="10244" name="Rectangle 2"/>
          <p:cNvSpPr>
            <a:spLocks noGrp="1" noChangeArrowheads="1"/>
          </p:cNvSpPr>
          <p:nvPr>
            <p:ph type="title"/>
          </p:nvPr>
        </p:nvSpPr>
        <p:spPr>
          <a:xfrm>
            <a:off x="1150327" y="474784"/>
            <a:ext cx="7993673" cy="648163"/>
          </a:xfrm>
        </p:spPr>
        <p:txBody>
          <a:bodyPr/>
          <a:lstStyle/>
          <a:p>
            <a:pPr eaLnBrk="1" hangingPunct="1"/>
            <a:r>
              <a:rPr lang="en-US" altLang="en-US" sz="3139" dirty="0" smtClean="0"/>
              <a:t>Approval </a:t>
            </a:r>
            <a:r>
              <a:rPr lang="en-US" altLang="en-US" sz="3139" dirty="0"/>
              <a:t>Route of Investment to PROI</a:t>
            </a:r>
          </a:p>
        </p:txBody>
      </p:sp>
      <p:sp>
        <p:nvSpPr>
          <p:cNvPr id="10245" name="Rectangle 3"/>
          <p:cNvSpPr>
            <a:spLocks noGrp="1" noChangeArrowheads="1"/>
          </p:cNvSpPr>
          <p:nvPr>
            <p:ph type="body" idx="1"/>
          </p:nvPr>
        </p:nvSpPr>
        <p:spPr>
          <a:xfrm>
            <a:off x="577517" y="1175258"/>
            <a:ext cx="8369634" cy="5241584"/>
          </a:xfrm>
        </p:spPr>
        <p:txBody>
          <a:bodyPr/>
          <a:lstStyle/>
          <a:p>
            <a:pPr eaLnBrk="1" hangingPunct="1">
              <a:lnSpc>
                <a:spcPct val="80000"/>
              </a:lnSpc>
            </a:pPr>
            <a:r>
              <a:rPr lang="en-US" altLang="en-US" sz="1846" dirty="0" smtClean="0"/>
              <a:t>For FDI not eligible under the Automatic route / in sectors requiring prior </a:t>
            </a:r>
            <a:r>
              <a:rPr lang="en-US" altLang="en-US" sz="1846" dirty="0"/>
              <a:t>government approval, the work of granting </a:t>
            </a:r>
            <a:r>
              <a:rPr lang="en-US" altLang="en-US" sz="1846" dirty="0" smtClean="0"/>
              <a:t>approval </a:t>
            </a:r>
            <a:r>
              <a:rPr lang="en-US" altLang="en-US" sz="1846" dirty="0"/>
              <a:t>for foreign investment under the extant FDI Policy and FEMA Regulations, has been entrusted to the concerned Administrative </a:t>
            </a:r>
            <a:r>
              <a:rPr lang="en-US" altLang="en-US" sz="1846" dirty="0" smtClean="0"/>
              <a:t>Ministries / Departments after abolition of FIPB </a:t>
            </a:r>
            <a:r>
              <a:rPr lang="en-US" altLang="en-US" sz="1846" dirty="0" err="1" smtClean="0"/>
              <a:t>w.e.f</a:t>
            </a:r>
            <a:r>
              <a:rPr lang="en-US" altLang="en-US" sz="1846" dirty="0" smtClean="0"/>
              <a:t>. 05.06.2017</a:t>
            </a:r>
            <a:endParaRPr lang="en-US" altLang="en-US" sz="1846" dirty="0"/>
          </a:p>
          <a:p>
            <a:pPr eaLnBrk="1" hangingPunct="1">
              <a:lnSpc>
                <a:spcPct val="80000"/>
              </a:lnSpc>
            </a:pPr>
            <a:endParaRPr lang="en-US" altLang="en-US" sz="1846" dirty="0"/>
          </a:p>
          <a:p>
            <a:pPr eaLnBrk="1" hangingPunct="1">
              <a:lnSpc>
                <a:spcPct val="80000"/>
              </a:lnSpc>
            </a:pPr>
            <a:r>
              <a:rPr lang="en-US" altLang="en-US" sz="1846" dirty="0"/>
              <a:t>The eleven notified sectors/activities requiring government approval are Mining, </a:t>
            </a:r>
            <a:r>
              <a:rPr lang="en-US" altLang="en-US" sz="1846" dirty="0" err="1"/>
              <a:t>Defence</a:t>
            </a:r>
            <a:r>
              <a:rPr lang="en-US" altLang="en-US" sz="1846" dirty="0"/>
              <a:t>/cases relating to FDI in small arms, Broadcasting, Print media, Civil Aviation, Satellites, Telecom, Private Security Agencies, Trading(Single, Multi brand and Food Products), Financial services not regulated or regulated by more than one regulator/ Banking Public and Private (as per FDI Policy) and Pharmaceuticals.</a:t>
            </a:r>
          </a:p>
          <a:p>
            <a:pPr eaLnBrk="1" hangingPunct="1">
              <a:lnSpc>
                <a:spcPct val="80000"/>
              </a:lnSpc>
            </a:pPr>
            <a:endParaRPr lang="en-US" altLang="en-US" sz="1846" dirty="0"/>
          </a:p>
          <a:p>
            <a:pPr eaLnBrk="1" hangingPunct="1">
              <a:lnSpc>
                <a:spcPct val="80000"/>
              </a:lnSpc>
            </a:pPr>
            <a:r>
              <a:rPr lang="en-US" altLang="en-US" sz="1846" dirty="0"/>
              <a:t>The Department of Industrial Policy and Promotion, Ministry of Commerce &amp; Industry has been given the responsibility of overseeing the applications filed on the </a:t>
            </a:r>
            <a:r>
              <a:rPr lang="en-US" altLang="en-US" sz="1846" b="1" dirty="0"/>
              <a:t>Foreign Investment Facilitation Portal </a:t>
            </a:r>
            <a:r>
              <a:rPr lang="en-US" altLang="en-US" sz="1846" b="1" dirty="0" smtClean="0"/>
              <a:t>(fifp.gov.in)</a:t>
            </a:r>
            <a:r>
              <a:rPr lang="en-US" altLang="en-US" sz="1846" dirty="0" smtClean="0"/>
              <a:t> and </a:t>
            </a:r>
            <a:r>
              <a:rPr lang="en-US" altLang="en-US" sz="1846" dirty="0"/>
              <a:t>to forward the same to the concerned Administrative Ministry</a:t>
            </a:r>
            <a:r>
              <a:rPr lang="en-US" altLang="en-US" sz="1846" dirty="0" smtClean="0"/>
              <a:t>.</a:t>
            </a:r>
          </a:p>
          <a:p>
            <a:pPr eaLnBrk="1" hangingPunct="1">
              <a:lnSpc>
                <a:spcPct val="80000"/>
              </a:lnSpc>
            </a:pPr>
            <a:endParaRPr lang="en-US" altLang="en-US" sz="1846" dirty="0" smtClean="0"/>
          </a:p>
          <a:p>
            <a:pPr eaLnBrk="1" hangingPunct="1">
              <a:lnSpc>
                <a:spcPct val="80000"/>
              </a:lnSpc>
            </a:pPr>
            <a:r>
              <a:rPr lang="en-US" altLang="en-US" sz="1846" dirty="0" smtClean="0"/>
              <a:t>A </a:t>
            </a:r>
            <a:r>
              <a:rPr lang="en-US" altLang="en-US" sz="1846" dirty="0"/>
              <a:t>Standard Operating Procedure (SOP) developed by DIPP in consultation with the concerned Administrative Ministries is being followed for processing of the FDI applications. Approval letters in Standard Format will be uploaded on the Portal itself for the benefit of the Investors. </a:t>
            </a:r>
            <a:endParaRPr lang="en-US" altLang="en-US" sz="1846" dirty="0" smtClean="0"/>
          </a:p>
        </p:txBody>
      </p:sp>
      <p:sp>
        <p:nvSpPr>
          <p:cNvPr id="2" name="Date Placeholder 1"/>
          <p:cNvSpPr>
            <a:spLocks noGrp="1"/>
          </p:cNvSpPr>
          <p:nvPr>
            <p:ph type="dt" sz="half" idx="10"/>
          </p:nvPr>
        </p:nvSpPr>
        <p:spPr>
          <a:xfrm>
            <a:off x="577516" y="6388017"/>
            <a:ext cx="1905000" cy="457200"/>
          </a:xfrm>
        </p:spPr>
        <p:txBody>
          <a:bodyPr/>
          <a:lstStyle/>
          <a:p>
            <a:pPr>
              <a:defRPr/>
            </a:pPr>
            <a:r>
              <a:rPr lang="en-US" smtClean="0"/>
              <a:t>24 March 2018</a:t>
            </a:r>
            <a:endParaRPr lang="en-US" dirty="0"/>
          </a:p>
        </p:txBody>
      </p:sp>
    </p:spTree>
    <p:extLst>
      <p:ext uri="{BB962C8B-B14F-4D97-AF65-F5344CB8AC3E}">
        <p14:creationId xmlns:p14="http://schemas.microsoft.com/office/powerpoint/2010/main" val="22841435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904" y="-1"/>
            <a:ext cx="7656095" cy="1090863"/>
          </a:xfrm>
        </p:spPr>
        <p:txBody>
          <a:bodyPr>
            <a:normAutofit/>
          </a:bodyPr>
          <a:lstStyle/>
          <a:p>
            <a:r>
              <a:rPr lang="en-US" sz="3200" dirty="0" smtClean="0"/>
              <a:t>Types of instruments: </a:t>
            </a:r>
            <a:r>
              <a:rPr lang="en-IN" sz="3200" dirty="0" smtClean="0"/>
              <a:t>‘Capital’</a:t>
            </a:r>
            <a:endParaRPr lang="en-US" sz="3200" dirty="0"/>
          </a:p>
        </p:txBody>
      </p:sp>
      <p:graphicFrame>
        <p:nvGraphicFramePr>
          <p:cNvPr id="5" name="Table 4"/>
          <p:cNvGraphicFramePr>
            <a:graphicFrameLocks noGrp="1"/>
          </p:cNvGraphicFramePr>
          <p:nvPr>
            <p:extLst>
              <p:ext uri="{D42A27DB-BD31-4B8C-83A1-F6EECF244321}">
                <p14:modId xmlns:p14="http://schemas.microsoft.com/office/powerpoint/2010/main" val="3816089519"/>
              </p:ext>
            </p:extLst>
          </p:nvPr>
        </p:nvGraphicFramePr>
        <p:xfrm>
          <a:off x="1010653" y="1217748"/>
          <a:ext cx="8005010" cy="4452947"/>
        </p:xfrm>
        <a:graphic>
          <a:graphicData uri="http://schemas.openxmlformats.org/drawingml/2006/table">
            <a:tbl>
              <a:tblPr firstRow="1" bandRow="1">
                <a:tableStyleId>{21E4AEA4-8DFA-4A89-87EB-49C32662AFE0}</a:tableStyleId>
              </a:tblPr>
              <a:tblGrid>
                <a:gridCol w="5117431"/>
                <a:gridCol w="2887579"/>
              </a:tblGrid>
              <a:tr h="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1" dirty="0" smtClean="0">
                          <a:solidFill>
                            <a:schemeClr val="tx1"/>
                          </a:solidFill>
                          <a:latin typeface="Bookman Old Style" pitchFamily="18" charset="0"/>
                        </a:rPr>
                        <a:t>Equity shares</a:t>
                      </a:r>
                      <a:endParaRPr lang="en-US" sz="1500" dirty="0" smtClean="0">
                        <a:solidFill>
                          <a:schemeClr val="tx1"/>
                        </a:solidFill>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dirty="0"/>
                    </a:p>
                  </a:txBody>
                  <a:tcPr/>
                </a:tc>
              </a:tr>
              <a:tr h="126121">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chemeClr val="tx1"/>
                          </a:solidFill>
                          <a:latin typeface="Bookman Old Style" pitchFamily="18" charset="0"/>
                        </a:rPr>
                        <a:t>Fully, compulsorily &amp; mandatorily convertible </a:t>
                      </a:r>
                      <a:r>
                        <a:rPr lang="en-US" sz="1500" b="1" dirty="0" smtClean="0">
                          <a:solidFill>
                            <a:schemeClr val="tx1"/>
                          </a:solidFill>
                          <a:latin typeface="Bookman Old Style" pitchFamily="18" charset="0"/>
                        </a:rPr>
                        <a:t>Preference Shares</a:t>
                      </a:r>
                      <a:endParaRPr lang="en-US" sz="1500" dirty="0" smtClean="0">
                        <a:solidFill>
                          <a:schemeClr val="tx1"/>
                        </a:solidFill>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dirty="0"/>
                    </a:p>
                  </a:txBody>
                  <a:tcPr/>
                </a:tc>
              </a:tr>
              <a:tr h="327631">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chemeClr val="tx1"/>
                          </a:solidFill>
                          <a:latin typeface="Bookman Old Style" pitchFamily="18" charset="0"/>
                        </a:rPr>
                        <a:t>Fully, compulsorily &amp; mandatorily convertible </a:t>
                      </a:r>
                      <a:r>
                        <a:rPr lang="en-US" sz="1500" b="1" dirty="0" smtClean="0">
                          <a:solidFill>
                            <a:schemeClr val="tx1"/>
                          </a:solidFill>
                          <a:latin typeface="Bookman Old Style" pitchFamily="18" charset="0"/>
                        </a:rPr>
                        <a:t>Debentures</a:t>
                      </a:r>
                      <a:endParaRPr lang="en-US" sz="1500" dirty="0" smtClean="0">
                        <a:solidFill>
                          <a:schemeClr val="tx1"/>
                        </a:solidFill>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dirty="0"/>
                    </a:p>
                  </a:txBody>
                  <a:tcPr/>
                </a:tc>
              </a:tr>
              <a:tr h="3783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1" dirty="0" smtClean="0">
                          <a:solidFill>
                            <a:schemeClr val="tx1"/>
                          </a:solidFill>
                          <a:latin typeface="Bookman Old Style" pitchFamily="18" charset="0"/>
                        </a:rPr>
                        <a:t>Differential voting rights shares as to dividend, voting or otherwise</a:t>
                      </a:r>
                      <a:endParaRPr lang="en-US" sz="1500" dirty="0" smtClean="0">
                        <a:solidFill>
                          <a:schemeClr val="tx1"/>
                        </a:solidFill>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0000"/>
                        </a:lnSpc>
                        <a:spcBef>
                          <a:spcPts val="0"/>
                        </a:spcBef>
                        <a:spcAft>
                          <a:spcPts val="0"/>
                        </a:spcAft>
                      </a:pPr>
                      <a:r>
                        <a:rPr lang="en-US" sz="1400" b="1" dirty="0" smtClean="0">
                          <a:solidFill>
                            <a:schemeClr val="tx1"/>
                          </a:solidFill>
                          <a:latin typeface="Bookman Old Style" pitchFamily="18" charset="0"/>
                        </a:rPr>
                        <a:t>Permitted</a:t>
                      </a:r>
                      <a:endParaRPr lang="en-IN" sz="1400" b="1" dirty="0">
                        <a:solidFill>
                          <a:schemeClr val="tx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400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1" dirty="0" smtClean="0">
                          <a:solidFill>
                            <a:schemeClr val="tx1"/>
                          </a:solidFill>
                          <a:latin typeface="Bookman Old Style" pitchFamily="18" charset="0"/>
                        </a:rPr>
                        <a:t>Non-convertible</a:t>
                      </a:r>
                      <a:r>
                        <a:rPr lang="en-US" sz="1500" dirty="0" smtClean="0">
                          <a:solidFill>
                            <a:schemeClr val="tx1"/>
                          </a:solidFill>
                          <a:latin typeface="Bookman Old Style" pitchFamily="18" charset="0"/>
                        </a:rPr>
                        <a:t>, optionally convertible or partially convertible instruments considered as debt</a:t>
                      </a:r>
                      <a:endParaRPr lang="en-US" sz="1500" b="1" dirty="0" smtClean="0">
                        <a:solidFill>
                          <a:schemeClr val="tx1"/>
                        </a:solidFill>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7800" indent="-177800">
                        <a:lnSpc>
                          <a:spcPct val="100000"/>
                        </a:lnSpc>
                        <a:spcBef>
                          <a:spcPts val="0"/>
                        </a:spcBef>
                        <a:spcAft>
                          <a:spcPts val="0"/>
                        </a:spcAft>
                        <a:buFont typeface="Wingdings" pitchFamily="2" charset="2"/>
                        <a:buChar char="§"/>
                      </a:pPr>
                      <a:r>
                        <a:rPr lang="en-US" sz="1400" dirty="0" smtClean="0">
                          <a:solidFill>
                            <a:schemeClr val="tx1"/>
                          </a:solidFill>
                          <a:latin typeface="Bookman Old Style" pitchFamily="18" charset="0"/>
                        </a:rPr>
                        <a:t>To comply with </a:t>
                      </a:r>
                      <a:r>
                        <a:rPr lang="en-US" sz="1400" b="1" dirty="0" smtClean="0">
                          <a:solidFill>
                            <a:schemeClr val="tx1"/>
                          </a:solidFill>
                          <a:latin typeface="Bookman Old Style" pitchFamily="18" charset="0"/>
                        </a:rPr>
                        <a:t>ECB norms</a:t>
                      </a:r>
                      <a:endParaRPr lang="en-IN" sz="140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1" dirty="0" smtClean="0">
                          <a:solidFill>
                            <a:schemeClr val="tx1"/>
                          </a:solidFill>
                          <a:latin typeface="Bookman Old Style" pitchFamily="18" charset="0"/>
                        </a:rPr>
                        <a:t>Warrants: </a:t>
                      </a:r>
                      <a:r>
                        <a:rPr lang="en-US" sz="1500" dirty="0" smtClean="0">
                          <a:solidFill>
                            <a:schemeClr val="tx1"/>
                          </a:solidFill>
                          <a:latin typeface="Bookman Old Style" pitchFamily="18" charset="0"/>
                        </a:rPr>
                        <a:t>Upfront 25% of consideration and the balance amount within eighteen months of issuance of share warrants</a:t>
                      </a:r>
                    </a:p>
                    <a:p>
                      <a:pPr>
                        <a:lnSpc>
                          <a:spcPct val="100000"/>
                        </a:lnSpc>
                        <a:spcBef>
                          <a:spcPts val="0"/>
                        </a:spcBef>
                        <a:spcAft>
                          <a:spcPts val="0"/>
                        </a:spcAft>
                        <a:buFont typeface="Wingdings" pitchFamily="2" charset="2"/>
                        <a:buChar char="§"/>
                      </a:pPr>
                      <a:r>
                        <a:rPr lang="en-US" sz="1500" dirty="0" smtClean="0">
                          <a:solidFill>
                            <a:schemeClr val="tx1"/>
                          </a:solidFill>
                          <a:latin typeface="Bookman Old Style" pitchFamily="18" charset="0"/>
                        </a:rPr>
                        <a:t>Upfront pricing/ conversion formula</a:t>
                      </a: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nSpc>
                          <a:spcPct val="100000"/>
                        </a:lnSpc>
                        <a:spcBef>
                          <a:spcPts val="0"/>
                        </a:spcBef>
                        <a:spcAft>
                          <a:spcPts val="0"/>
                        </a:spcAft>
                        <a:buFont typeface="Wingdings" pitchFamily="2" charset="2"/>
                        <a:buChar char="§"/>
                      </a:pPr>
                      <a:endParaRPr lang="en-US" dirty="0" smtClean="0">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21516">
                <a:tc gridSpan="2">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Char char="§"/>
                        <a:tabLst/>
                        <a:defRPr/>
                      </a:pPr>
                      <a:r>
                        <a:rPr lang="en-US" sz="1500" b="1" dirty="0" smtClean="0">
                          <a:solidFill>
                            <a:schemeClr val="tx1"/>
                          </a:solidFill>
                          <a:latin typeface="Bookman Old Style" pitchFamily="18" charset="0"/>
                        </a:rPr>
                        <a:t>Partly paid ‘Equity Shares’ only: </a:t>
                      </a:r>
                      <a:r>
                        <a:rPr lang="en-US" sz="1500" dirty="0" smtClean="0">
                          <a:solidFill>
                            <a:schemeClr val="tx1"/>
                          </a:solidFill>
                          <a:latin typeface="Bookman Old Style" pitchFamily="18" charset="0"/>
                        </a:rPr>
                        <a:t>Upfront 25% of consideration including</a:t>
                      </a:r>
                      <a:r>
                        <a:rPr lang="en-US" sz="1500" baseline="0" dirty="0" smtClean="0">
                          <a:solidFill>
                            <a:schemeClr val="tx1"/>
                          </a:solidFill>
                          <a:latin typeface="Bookman Old Style" pitchFamily="18" charset="0"/>
                        </a:rPr>
                        <a:t> premium; </a:t>
                      </a:r>
                      <a:r>
                        <a:rPr lang="en-US" sz="1500" dirty="0" smtClean="0">
                          <a:solidFill>
                            <a:schemeClr val="tx1"/>
                          </a:solidFill>
                          <a:latin typeface="Bookman Old Style" pitchFamily="18" charset="0"/>
                        </a:rPr>
                        <a:t> Full payment in 12 months</a:t>
                      </a: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nSpc>
                          <a:spcPct val="100000"/>
                        </a:lnSpc>
                        <a:spcBef>
                          <a:spcPts val="0"/>
                        </a:spcBef>
                        <a:spcAft>
                          <a:spcPts val="0"/>
                        </a:spcAft>
                        <a:buFont typeface="Wingdings" pitchFamily="2" charset="2"/>
                        <a:buChar char="§"/>
                      </a:pPr>
                      <a:endParaRPr lang="en-US" dirty="0" smtClean="0">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80938">
                <a:tc gridSpan="2">
                  <a:txBody>
                    <a:bodyPr/>
                    <a:lstStyle/>
                    <a:p>
                      <a:r>
                        <a:rPr kumimoji="0" lang="en-IN" sz="1500" b="1" kern="1200" baseline="0" dirty="0" smtClean="0">
                          <a:solidFill>
                            <a:schemeClr val="tx1"/>
                          </a:solidFill>
                          <a:latin typeface="Bookman Old Style" pitchFamily="18" charset="0"/>
                          <a:ea typeface="+mn-ea"/>
                          <a:cs typeface="+mn-cs"/>
                        </a:rPr>
                        <a:t>Optionality clauses: </a:t>
                      </a:r>
                    </a:p>
                    <a:p>
                      <a:pPr algn="just"/>
                      <a:r>
                        <a:rPr kumimoji="0" lang="en-US" sz="1500" b="1" kern="1200" baseline="0" dirty="0" smtClean="0">
                          <a:solidFill>
                            <a:schemeClr val="tx1"/>
                          </a:solidFill>
                          <a:latin typeface="Bookman Old Style" pitchFamily="18" charset="0"/>
                          <a:ea typeface="+mn-ea"/>
                          <a:cs typeface="+mn-cs"/>
                        </a:rPr>
                        <a:t>Capital instruments can contain an optionality clause subject to a minimum lock-in period of one year or as prescribed for the specific sector, whichever is higher, but without any option or right to exit at an assured price.</a:t>
                      </a:r>
                      <a:endParaRPr lang="en-US" sz="1500" b="1" dirty="0" smtClean="0">
                        <a:solidFill>
                          <a:schemeClr val="tx1"/>
                        </a:solidFill>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dirty="0"/>
                    </a:p>
                  </a:txBody>
                  <a:tcPr/>
                </a:tc>
              </a:tr>
            </a:tbl>
          </a:graphicData>
        </a:graphic>
      </p:graphicFrame>
      <p:sp>
        <p:nvSpPr>
          <p:cNvPr id="3" name="Date Placeholder 2"/>
          <p:cNvSpPr>
            <a:spLocks noGrp="1"/>
          </p:cNvSpPr>
          <p:nvPr>
            <p:ph type="dt" sz="half" idx="10"/>
          </p:nvPr>
        </p:nvSpPr>
        <p:spPr>
          <a:xfrm>
            <a:off x="1263650" y="6400800"/>
            <a:ext cx="1905000" cy="457200"/>
          </a:xfrm>
        </p:spPr>
        <p:txBody>
          <a:bodyPr/>
          <a:lstStyle/>
          <a:p>
            <a:pPr>
              <a:defRPr/>
            </a:pPr>
            <a:r>
              <a:rPr lang="en-US" smtClean="0"/>
              <a:t>24 March 2018</a:t>
            </a:r>
            <a:endParaRPr lang="en-US" dirty="0"/>
          </a:p>
        </p:txBody>
      </p:sp>
      <p:sp>
        <p:nvSpPr>
          <p:cNvPr id="4" name="Footer Placeholder 3"/>
          <p:cNvSpPr>
            <a:spLocks noGrp="1"/>
          </p:cNvSpPr>
          <p:nvPr>
            <p:ph type="ftr" sz="quarter" idx="11"/>
          </p:nvPr>
        </p:nvSpPr>
        <p:spPr>
          <a:xfrm>
            <a:off x="3657600" y="6400800"/>
            <a:ext cx="2895600" cy="457200"/>
          </a:xfrm>
        </p:spPr>
        <p:txBody>
          <a:bodyPr/>
          <a:lstStyle/>
          <a:p>
            <a:pPr>
              <a:defRPr/>
            </a:pPr>
            <a:r>
              <a:rPr lang="en-US" smtClean="0"/>
              <a:t>P. P. Shah &amp; Asso.</a:t>
            </a:r>
            <a:endParaRPr lang="en-US" dirty="0"/>
          </a:p>
        </p:txBody>
      </p:sp>
      <p:sp>
        <p:nvSpPr>
          <p:cNvPr id="6" name="Slide Number Placeholder 5"/>
          <p:cNvSpPr>
            <a:spLocks noGrp="1"/>
          </p:cNvSpPr>
          <p:nvPr>
            <p:ph type="sldNum" sz="quarter" idx="12"/>
          </p:nvPr>
        </p:nvSpPr>
        <p:spPr>
          <a:xfrm>
            <a:off x="7042150" y="6400800"/>
            <a:ext cx="1905000" cy="457200"/>
          </a:xfrm>
        </p:spPr>
        <p:txBody>
          <a:bodyPr/>
          <a:lstStyle/>
          <a:p>
            <a:pPr>
              <a:defRPr/>
            </a:pPr>
            <a:fld id="{AEE33614-1576-4826-9A5E-50DBDA8E8AF6}" type="slidenum">
              <a:rPr lang="en-US" smtClean="0"/>
              <a:pPr>
                <a:defRPr/>
              </a:pPr>
              <a:t>25</a:t>
            </a:fld>
            <a:endParaRPr lang="en-US" dirty="0"/>
          </a:p>
        </p:txBody>
      </p:sp>
    </p:spTree>
    <p:extLst>
      <p:ext uri="{BB962C8B-B14F-4D97-AF65-F5344CB8AC3E}">
        <p14:creationId xmlns:p14="http://schemas.microsoft.com/office/powerpoint/2010/main" val="39079942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22946" y="152400"/>
            <a:ext cx="7411453" cy="454756"/>
          </a:xfrm>
          <a:prstGeom prst="rect">
            <a:avLst/>
          </a:prstGeom>
          <a:noFill/>
        </p:spPr>
        <p:txBody>
          <a:bodyPr wrap="square" lIns="0" tIns="41029" rIns="82058" bIns="41029">
            <a:spAutoFit/>
          </a:bodyPr>
          <a:lstStyle/>
          <a:p>
            <a:pPr algn="ctr">
              <a:lnSpc>
                <a:spcPts val="2878"/>
              </a:lnSpc>
              <a:defRPr/>
            </a:pPr>
            <a:r>
              <a:rPr lang="en-GB" sz="2900" dirty="0">
                <a:solidFill>
                  <a:schemeClr val="tx2"/>
                </a:solidFill>
                <a:latin typeface="+mn-lt"/>
              </a:rPr>
              <a:t>FEMA &amp; Valuation</a:t>
            </a:r>
          </a:p>
        </p:txBody>
      </p:sp>
      <p:sp>
        <p:nvSpPr>
          <p:cNvPr id="32" name="Rectangle 18"/>
          <p:cNvSpPr>
            <a:spLocks noChangeArrowheads="1"/>
          </p:cNvSpPr>
          <p:nvPr/>
        </p:nvSpPr>
        <p:spPr bwMode="auto">
          <a:xfrm>
            <a:off x="363682" y="3733800"/>
            <a:ext cx="1870364" cy="1066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endParaRPr lang="en-US" sz="1000" b="1" dirty="0" smtClean="0">
              <a:latin typeface="Bookman Old Style" pitchFamily="18" charset="0"/>
            </a:endParaRPr>
          </a:p>
          <a:p>
            <a:pPr algn="ctr" eaLnBrk="0" hangingPunct="0">
              <a:defRPr/>
            </a:pPr>
            <a:endParaRPr lang="en-US" sz="1000" b="1" dirty="0" smtClean="0">
              <a:latin typeface="Bookman Old Style" pitchFamily="18" charset="0"/>
            </a:endParaRPr>
          </a:p>
          <a:p>
            <a:pPr algn="ctr" eaLnBrk="0" hangingPunct="0">
              <a:defRPr/>
            </a:pPr>
            <a:r>
              <a:rPr lang="en-US" sz="1000" b="1" dirty="0" smtClean="0">
                <a:latin typeface="Bookman Old Style" pitchFamily="18" charset="0"/>
              </a:rPr>
              <a:t>Only Certification</a:t>
            </a:r>
          </a:p>
          <a:p>
            <a:pPr algn="ctr" eaLnBrk="0" hangingPunct="0">
              <a:defRPr/>
            </a:pPr>
            <a:r>
              <a:rPr lang="en-US" sz="1000" b="1" dirty="0" smtClean="0">
                <a:latin typeface="Bookman Old Style" pitchFamily="18" charset="0"/>
              </a:rPr>
              <a:t>by SEBI registered </a:t>
            </a:r>
          </a:p>
          <a:p>
            <a:pPr algn="ctr" eaLnBrk="0" hangingPunct="0">
              <a:defRPr/>
            </a:pPr>
            <a:r>
              <a:rPr lang="en-US" sz="1000" b="1" dirty="0" smtClean="0">
                <a:latin typeface="Bookman Old Style" pitchFamily="18" charset="0"/>
              </a:rPr>
              <a:t>Merchant </a:t>
            </a:r>
            <a:endParaRPr lang="en-US" sz="1000" b="1" dirty="0">
              <a:latin typeface="Bookman Old Style" pitchFamily="18" charset="0"/>
            </a:endParaRPr>
          </a:p>
          <a:p>
            <a:pPr algn="ctr" eaLnBrk="0" hangingPunct="0">
              <a:defRPr/>
            </a:pPr>
            <a:r>
              <a:rPr lang="en-US" sz="1000" b="1" dirty="0" smtClean="0">
                <a:latin typeface="Bookman Old Style" pitchFamily="18" charset="0"/>
              </a:rPr>
              <a:t>Banker/</a:t>
            </a:r>
          </a:p>
          <a:p>
            <a:pPr algn="ctr" eaLnBrk="0" hangingPunct="0">
              <a:defRPr/>
            </a:pPr>
            <a:r>
              <a:rPr lang="en-US" sz="1000" b="1" dirty="0" smtClean="0">
                <a:latin typeface="Bookman Old Style" pitchFamily="18" charset="0"/>
              </a:rPr>
              <a:t>Chartered Accountant</a:t>
            </a:r>
          </a:p>
          <a:p>
            <a:pPr algn="ctr" eaLnBrk="0" hangingPunct="0">
              <a:defRPr/>
            </a:pPr>
            <a:endParaRPr lang="en-US" sz="1000" b="1" dirty="0">
              <a:latin typeface="Bookman Old Style" pitchFamily="18" charset="0"/>
            </a:endParaRPr>
          </a:p>
        </p:txBody>
      </p:sp>
      <p:sp>
        <p:nvSpPr>
          <p:cNvPr id="33" name="Rectangle 19"/>
          <p:cNvSpPr>
            <a:spLocks noChangeArrowheads="1"/>
          </p:cNvSpPr>
          <p:nvPr/>
        </p:nvSpPr>
        <p:spPr bwMode="auto">
          <a:xfrm>
            <a:off x="2372590" y="3810000"/>
            <a:ext cx="1970809" cy="9906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000" b="1" dirty="0">
                <a:latin typeface="Bookman Old Style" pitchFamily="18" charset="0"/>
              </a:rPr>
              <a:t>Valuation &amp; Certification</a:t>
            </a:r>
          </a:p>
          <a:p>
            <a:pPr algn="ctr" eaLnBrk="0" hangingPunct="0">
              <a:defRPr/>
            </a:pPr>
            <a:r>
              <a:rPr lang="en-US" sz="1000" b="1" dirty="0">
                <a:latin typeface="Bookman Old Style" pitchFamily="18" charset="0"/>
              </a:rPr>
              <a:t>by SEBI registered </a:t>
            </a:r>
          </a:p>
          <a:p>
            <a:pPr algn="ctr" eaLnBrk="0" hangingPunct="0">
              <a:defRPr/>
            </a:pPr>
            <a:r>
              <a:rPr lang="en-US" sz="1000" b="1" dirty="0" smtClean="0">
                <a:latin typeface="Bookman Old Style" pitchFamily="18" charset="0"/>
              </a:rPr>
              <a:t>Merchant Banker/</a:t>
            </a:r>
          </a:p>
          <a:p>
            <a:pPr algn="ctr" eaLnBrk="0" hangingPunct="0">
              <a:defRPr/>
            </a:pPr>
            <a:r>
              <a:rPr lang="en-US" sz="1000" b="1" dirty="0" smtClean="0">
                <a:latin typeface="Bookman Old Style" pitchFamily="18" charset="0"/>
              </a:rPr>
              <a:t>Chartered Accountant</a:t>
            </a:r>
            <a:endParaRPr lang="en-US" sz="1000" b="1" dirty="0">
              <a:latin typeface="Bookman Old Style" pitchFamily="18" charset="0"/>
            </a:endParaRPr>
          </a:p>
        </p:txBody>
      </p:sp>
      <p:cxnSp>
        <p:nvCxnSpPr>
          <p:cNvPr id="47" name="Straight Arrow Connector 46"/>
          <p:cNvCxnSpPr/>
          <p:nvPr/>
        </p:nvCxnSpPr>
        <p:spPr>
          <a:xfrm rot="5400000">
            <a:off x="1122232" y="2337967"/>
            <a:ext cx="353265" cy="1588"/>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rot="5400000">
            <a:off x="1099770" y="3548433"/>
            <a:ext cx="394729" cy="3460"/>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endCxn id="33" idx="0"/>
          </p:cNvCxnSpPr>
          <p:nvPr/>
        </p:nvCxnSpPr>
        <p:spPr>
          <a:xfrm rot="16200000" flipH="1">
            <a:off x="3131555" y="3583560"/>
            <a:ext cx="452438" cy="441"/>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0735" name="TextBox 58"/>
          <p:cNvSpPr txBox="1">
            <a:spLocks noChangeArrowheads="1"/>
          </p:cNvSpPr>
          <p:nvPr/>
        </p:nvSpPr>
        <p:spPr bwMode="auto">
          <a:xfrm>
            <a:off x="457200" y="5791200"/>
            <a:ext cx="8312727" cy="759968"/>
          </a:xfrm>
          <a:prstGeom prst="rect">
            <a:avLst/>
          </a:prstGeom>
          <a:noFill/>
          <a:ln w="9525">
            <a:solidFill>
              <a:srgbClr val="C00000"/>
            </a:solidFill>
            <a:miter lim="800000"/>
            <a:headEnd/>
            <a:tailEnd/>
          </a:ln>
        </p:spPr>
        <p:txBody>
          <a:bodyPr wrap="square" lIns="82058" tIns="41029" rIns="82058" bIns="41029">
            <a:spAutoFit/>
          </a:bodyPr>
          <a:lstStyle/>
          <a:p>
            <a:r>
              <a:rPr lang="en-US" sz="1100" b="1" dirty="0" smtClean="0">
                <a:latin typeface="Bookman Old Style" pitchFamily="18" charset="0"/>
              </a:rPr>
              <a:t>Preferential Allotment Pricing Guideline under SEBI (ICDR) Regulations 2009:</a:t>
            </a:r>
          </a:p>
          <a:p>
            <a:r>
              <a:rPr lang="en-US" sz="1100" dirty="0" smtClean="0">
                <a:latin typeface="Bookman Old Style" pitchFamily="18" charset="0"/>
              </a:rPr>
              <a:t>“Price not less than the higher of Avg. weekly high and low closing price over a trailing six month period, or a trailing two week period, from the "relevant date of transaction.”  “Relevant Date” means date thirty days prior to the date of GM of shareholders</a:t>
            </a:r>
          </a:p>
        </p:txBody>
      </p:sp>
      <p:cxnSp>
        <p:nvCxnSpPr>
          <p:cNvPr id="30738" name="AutoShape 12"/>
          <p:cNvCxnSpPr>
            <a:cxnSpLocks noChangeShapeType="1"/>
          </p:cNvCxnSpPr>
          <p:nvPr/>
        </p:nvCxnSpPr>
        <p:spPr bwMode="auto">
          <a:xfrm rot="5400000">
            <a:off x="1590726" y="1020244"/>
            <a:ext cx="403412" cy="917864"/>
          </a:xfrm>
          <a:prstGeom prst="bentConnector3">
            <a:avLst>
              <a:gd name="adj1" fmla="val 50000"/>
            </a:avLst>
          </a:prstGeom>
          <a:noFill/>
          <a:ln w="3175">
            <a:solidFill>
              <a:schemeClr val="tx1"/>
            </a:solidFill>
            <a:miter lim="800000"/>
            <a:headEnd/>
            <a:tailEnd type="triangle" w="med" len="med"/>
          </a:ln>
        </p:spPr>
      </p:cxnSp>
      <p:cxnSp>
        <p:nvCxnSpPr>
          <p:cNvPr id="30739" name="AutoShape 13"/>
          <p:cNvCxnSpPr>
            <a:cxnSpLocks noChangeShapeType="1"/>
          </p:cNvCxnSpPr>
          <p:nvPr/>
        </p:nvCxnSpPr>
        <p:spPr bwMode="auto">
          <a:xfrm rot="16200000" flipH="1">
            <a:off x="2507147" y="1013284"/>
            <a:ext cx="403412" cy="914977"/>
          </a:xfrm>
          <a:prstGeom prst="bentConnector3">
            <a:avLst>
              <a:gd name="adj1" fmla="val 50000"/>
            </a:avLst>
          </a:prstGeom>
          <a:noFill/>
          <a:ln w="3175">
            <a:solidFill>
              <a:schemeClr val="tx1"/>
            </a:solidFill>
            <a:miter lim="800000"/>
            <a:headEnd/>
            <a:tailEnd type="triangle" w="med" len="med"/>
          </a:ln>
        </p:spPr>
      </p:cxnSp>
      <p:cxnSp>
        <p:nvCxnSpPr>
          <p:cNvPr id="83" name="Straight Arrow Connector 82"/>
          <p:cNvCxnSpPr/>
          <p:nvPr/>
        </p:nvCxnSpPr>
        <p:spPr>
          <a:xfrm rot="5400000">
            <a:off x="3106116" y="2323116"/>
            <a:ext cx="360000" cy="1588"/>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95" name="Rectangle 18"/>
          <p:cNvSpPr>
            <a:spLocks noChangeArrowheads="1"/>
          </p:cNvSpPr>
          <p:nvPr/>
        </p:nvSpPr>
        <p:spPr bwMode="auto">
          <a:xfrm>
            <a:off x="4724400" y="1524000"/>
            <a:ext cx="2057400" cy="1524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100" b="1" dirty="0">
                <a:latin typeface="Bookman Old Style" pitchFamily="18" charset="0"/>
              </a:rPr>
              <a:t>Price of shares shall not be </a:t>
            </a:r>
          </a:p>
          <a:p>
            <a:pPr algn="ctr" eaLnBrk="0" hangingPunct="0">
              <a:defRPr/>
            </a:pPr>
            <a:r>
              <a:rPr lang="en-US" sz="1100" b="1" dirty="0">
                <a:latin typeface="Bookman Old Style" pitchFamily="18" charset="0"/>
              </a:rPr>
              <a:t>less than the </a:t>
            </a:r>
            <a:r>
              <a:rPr lang="en-IN" sz="1100" b="1" dirty="0" smtClean="0">
                <a:latin typeface="Bookman Old Style" pitchFamily="18" charset="0"/>
              </a:rPr>
              <a:t>fair </a:t>
            </a:r>
          </a:p>
          <a:p>
            <a:pPr algn="ctr" eaLnBrk="0" hangingPunct="0">
              <a:defRPr/>
            </a:pPr>
            <a:r>
              <a:rPr lang="en-IN" sz="1100" b="1" dirty="0" smtClean="0">
                <a:latin typeface="Bookman Old Style" pitchFamily="18" charset="0"/>
              </a:rPr>
              <a:t>value  worked out as per </a:t>
            </a:r>
          </a:p>
          <a:p>
            <a:pPr algn="ctr" eaLnBrk="0" hangingPunct="0">
              <a:defRPr/>
            </a:pPr>
            <a:r>
              <a:rPr lang="en-IN" sz="1100" b="1" dirty="0" smtClean="0">
                <a:latin typeface="Bookman Old Style" pitchFamily="18" charset="0"/>
              </a:rPr>
              <a:t>any internationally </a:t>
            </a:r>
          </a:p>
          <a:p>
            <a:pPr algn="ctr" eaLnBrk="0" hangingPunct="0">
              <a:defRPr/>
            </a:pPr>
            <a:r>
              <a:rPr lang="en-IN" sz="1100" b="1" dirty="0" smtClean="0">
                <a:latin typeface="Bookman Old Style" pitchFamily="18" charset="0"/>
              </a:rPr>
              <a:t>accepted pricing </a:t>
            </a:r>
          </a:p>
          <a:p>
            <a:pPr algn="ctr" eaLnBrk="0" hangingPunct="0">
              <a:defRPr/>
            </a:pPr>
            <a:r>
              <a:rPr lang="en-IN" sz="1100" b="1" dirty="0" smtClean="0">
                <a:latin typeface="Bookman Old Style" pitchFamily="18" charset="0"/>
              </a:rPr>
              <a:t>methodology</a:t>
            </a:r>
          </a:p>
          <a:p>
            <a:pPr algn="ctr" eaLnBrk="0" hangingPunct="0">
              <a:defRPr/>
            </a:pPr>
            <a:r>
              <a:rPr lang="en-IN" sz="1100" b="1" dirty="0" smtClean="0">
                <a:latin typeface="Bookman Old Style" pitchFamily="18" charset="0"/>
              </a:rPr>
              <a:t> for valuation of shares </a:t>
            </a:r>
          </a:p>
          <a:p>
            <a:pPr algn="ctr" eaLnBrk="0" hangingPunct="0">
              <a:defRPr/>
            </a:pPr>
            <a:r>
              <a:rPr lang="en-IN" sz="1100" b="1" dirty="0" smtClean="0">
                <a:latin typeface="Bookman Old Style" pitchFamily="18" charset="0"/>
              </a:rPr>
              <a:t>on arm’s length basis</a:t>
            </a:r>
            <a:endParaRPr lang="en-US" sz="1100" b="1" dirty="0">
              <a:latin typeface="Bookman Old Style" pitchFamily="18" charset="0"/>
            </a:endParaRPr>
          </a:p>
        </p:txBody>
      </p:sp>
      <p:sp>
        <p:nvSpPr>
          <p:cNvPr id="96" name="Rectangle 19"/>
          <p:cNvSpPr>
            <a:spLocks noChangeArrowheads="1"/>
          </p:cNvSpPr>
          <p:nvPr/>
        </p:nvSpPr>
        <p:spPr bwMode="auto">
          <a:xfrm>
            <a:off x="6858000" y="1511674"/>
            <a:ext cx="2057400" cy="1536326"/>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100" b="1" dirty="0">
                <a:latin typeface="Bookman Old Style" pitchFamily="18" charset="0"/>
              </a:rPr>
              <a:t>Price of shares shall </a:t>
            </a:r>
            <a:r>
              <a:rPr lang="en-US" sz="1100" b="1" dirty="0" smtClean="0">
                <a:latin typeface="Bookman Old Style" pitchFamily="18" charset="0"/>
              </a:rPr>
              <a:t>not be </a:t>
            </a:r>
            <a:endParaRPr lang="en-US" sz="1100" b="1" dirty="0">
              <a:latin typeface="Bookman Old Style" pitchFamily="18" charset="0"/>
            </a:endParaRPr>
          </a:p>
          <a:p>
            <a:pPr algn="ctr" eaLnBrk="0" hangingPunct="0">
              <a:defRPr/>
            </a:pPr>
            <a:r>
              <a:rPr lang="en-US" sz="1100" b="1" dirty="0" smtClean="0">
                <a:latin typeface="Bookman Old Style" pitchFamily="18" charset="0"/>
              </a:rPr>
              <a:t>more than the </a:t>
            </a:r>
            <a:r>
              <a:rPr lang="en-IN" sz="1100" b="1" dirty="0" smtClean="0">
                <a:latin typeface="Bookman Old Style" pitchFamily="18" charset="0"/>
              </a:rPr>
              <a:t>fair </a:t>
            </a:r>
          </a:p>
          <a:p>
            <a:pPr algn="ctr" eaLnBrk="0" hangingPunct="0">
              <a:defRPr/>
            </a:pPr>
            <a:r>
              <a:rPr lang="en-IN" sz="1100" b="1" dirty="0" smtClean="0">
                <a:latin typeface="Bookman Old Style" pitchFamily="18" charset="0"/>
              </a:rPr>
              <a:t>value  worked out as per </a:t>
            </a:r>
          </a:p>
          <a:p>
            <a:pPr algn="ctr" eaLnBrk="0" hangingPunct="0">
              <a:defRPr/>
            </a:pPr>
            <a:r>
              <a:rPr lang="en-IN" sz="1100" b="1" dirty="0" smtClean="0">
                <a:latin typeface="Bookman Old Style" pitchFamily="18" charset="0"/>
              </a:rPr>
              <a:t>any internationally </a:t>
            </a:r>
          </a:p>
          <a:p>
            <a:pPr algn="ctr" eaLnBrk="0" hangingPunct="0">
              <a:defRPr/>
            </a:pPr>
            <a:r>
              <a:rPr lang="en-IN" sz="1100" b="1" dirty="0" smtClean="0">
                <a:latin typeface="Bookman Old Style" pitchFamily="18" charset="0"/>
              </a:rPr>
              <a:t>accepted pricing </a:t>
            </a:r>
          </a:p>
          <a:p>
            <a:pPr algn="ctr" eaLnBrk="0" hangingPunct="0">
              <a:defRPr/>
            </a:pPr>
            <a:r>
              <a:rPr lang="en-IN" sz="1100" b="1" dirty="0" smtClean="0">
                <a:latin typeface="Bookman Old Style" pitchFamily="18" charset="0"/>
              </a:rPr>
              <a:t>methodology</a:t>
            </a:r>
          </a:p>
          <a:p>
            <a:pPr algn="ctr" eaLnBrk="0" hangingPunct="0">
              <a:defRPr/>
            </a:pPr>
            <a:r>
              <a:rPr lang="en-IN" sz="1100" b="1" dirty="0" smtClean="0">
                <a:latin typeface="Bookman Old Style" pitchFamily="18" charset="0"/>
              </a:rPr>
              <a:t> for valuation of shares </a:t>
            </a:r>
          </a:p>
          <a:p>
            <a:pPr algn="ctr" eaLnBrk="0" hangingPunct="0">
              <a:defRPr/>
            </a:pPr>
            <a:r>
              <a:rPr lang="en-IN" sz="1100" b="1" dirty="0" smtClean="0">
                <a:latin typeface="Bookman Old Style" pitchFamily="18" charset="0"/>
              </a:rPr>
              <a:t>on arm’s length basis</a:t>
            </a:r>
            <a:endParaRPr lang="en-US" sz="1100" b="1" dirty="0" smtClean="0">
              <a:latin typeface="Bookman Old Style" pitchFamily="18" charset="0"/>
            </a:endParaRPr>
          </a:p>
        </p:txBody>
      </p:sp>
      <p:cxnSp>
        <p:nvCxnSpPr>
          <p:cNvPr id="97" name="Straight Arrow Connector 96"/>
          <p:cNvCxnSpPr/>
          <p:nvPr/>
        </p:nvCxnSpPr>
        <p:spPr>
          <a:xfrm flipH="1">
            <a:off x="5781964" y="1337983"/>
            <a:ext cx="0" cy="161085"/>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p:nvPr/>
        </p:nvCxnSpPr>
        <p:spPr>
          <a:xfrm flipH="1">
            <a:off x="7917873" y="1336582"/>
            <a:ext cx="0" cy="161084"/>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a:off x="4648200" y="685800"/>
            <a:ext cx="0" cy="5083268"/>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28" name="Rectangle 18"/>
          <p:cNvSpPr>
            <a:spLocks noChangeArrowheads="1"/>
          </p:cNvSpPr>
          <p:nvPr/>
        </p:nvSpPr>
        <p:spPr bwMode="auto">
          <a:xfrm>
            <a:off x="357158" y="2500306"/>
            <a:ext cx="1870364" cy="838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000" b="1" dirty="0">
                <a:latin typeface="Bookman Old Style" pitchFamily="18" charset="0"/>
              </a:rPr>
              <a:t>Market Price as per </a:t>
            </a:r>
            <a:endParaRPr lang="en-US" sz="1000" b="1" dirty="0" smtClean="0">
              <a:latin typeface="Bookman Old Style" pitchFamily="18" charset="0"/>
            </a:endParaRPr>
          </a:p>
          <a:p>
            <a:pPr algn="ctr" eaLnBrk="0" hangingPunct="0">
              <a:defRPr/>
            </a:pPr>
            <a:r>
              <a:rPr lang="en-US" sz="1000" b="1" dirty="0" smtClean="0">
                <a:latin typeface="Bookman Old Style" pitchFamily="18" charset="0"/>
              </a:rPr>
              <a:t>SEBI </a:t>
            </a:r>
            <a:r>
              <a:rPr lang="en-US" sz="1000" b="1" dirty="0">
                <a:latin typeface="Bookman Old Style" pitchFamily="18" charset="0"/>
              </a:rPr>
              <a:t>Preferential </a:t>
            </a:r>
            <a:endParaRPr lang="en-US" sz="1000" b="1" dirty="0" smtClean="0">
              <a:latin typeface="Bookman Old Style" pitchFamily="18" charset="0"/>
            </a:endParaRPr>
          </a:p>
          <a:p>
            <a:pPr algn="ctr" eaLnBrk="0" hangingPunct="0">
              <a:defRPr/>
            </a:pPr>
            <a:r>
              <a:rPr lang="en-US" sz="1000" b="1" dirty="0" smtClean="0">
                <a:latin typeface="Bookman Old Style" pitchFamily="18" charset="0"/>
              </a:rPr>
              <a:t>Allotment</a:t>
            </a:r>
            <a:endParaRPr lang="en-US" sz="1000" b="1" dirty="0">
              <a:latin typeface="Bookman Old Style" pitchFamily="18" charset="0"/>
            </a:endParaRPr>
          </a:p>
        </p:txBody>
      </p:sp>
      <p:sp>
        <p:nvSpPr>
          <p:cNvPr id="31" name="Rectangle 19"/>
          <p:cNvSpPr>
            <a:spLocks noChangeArrowheads="1"/>
          </p:cNvSpPr>
          <p:nvPr/>
        </p:nvSpPr>
        <p:spPr bwMode="auto">
          <a:xfrm>
            <a:off x="2357422" y="2500306"/>
            <a:ext cx="1970809" cy="846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a:r>
              <a:rPr lang="en-US" sz="1000" b="1" dirty="0" smtClean="0">
                <a:latin typeface="Bookman Old Style" pitchFamily="18" charset="0"/>
              </a:rPr>
              <a:t>Internationally </a:t>
            </a:r>
          </a:p>
          <a:p>
            <a:pPr algn="ctr"/>
            <a:r>
              <a:rPr lang="en-US" sz="1000" b="1" dirty="0" smtClean="0">
                <a:latin typeface="Bookman Old Style" pitchFamily="18" charset="0"/>
              </a:rPr>
              <a:t>accepted  pricing </a:t>
            </a:r>
          </a:p>
          <a:p>
            <a:pPr algn="ctr"/>
            <a:r>
              <a:rPr lang="en-US" sz="1000" b="1" dirty="0" smtClean="0">
                <a:latin typeface="Bookman Old Style" pitchFamily="18" charset="0"/>
              </a:rPr>
              <a:t>Methodology </a:t>
            </a:r>
            <a:r>
              <a:rPr lang="en-IN" sz="1000" b="1" dirty="0" smtClean="0">
                <a:latin typeface="Bookman Old Style" pitchFamily="18" charset="0"/>
              </a:rPr>
              <a:t>for</a:t>
            </a:r>
          </a:p>
          <a:p>
            <a:pPr algn="ctr"/>
            <a:r>
              <a:rPr lang="en-IN" sz="1000" b="1" dirty="0" smtClean="0">
                <a:latin typeface="Bookman Old Style" pitchFamily="18" charset="0"/>
              </a:rPr>
              <a:t> valuation of shares on </a:t>
            </a:r>
          </a:p>
          <a:p>
            <a:pPr algn="ctr"/>
            <a:r>
              <a:rPr lang="en-IN" sz="1000" b="1" dirty="0" smtClean="0">
                <a:latin typeface="Bookman Old Style" pitchFamily="18" charset="0"/>
              </a:rPr>
              <a:t>arm’s length basis</a:t>
            </a:r>
            <a:endParaRPr lang="en-US" sz="1000" b="1" dirty="0">
              <a:latin typeface="Bookman Old Style" pitchFamily="18" charset="0"/>
            </a:endParaRPr>
          </a:p>
        </p:txBody>
      </p:sp>
      <p:sp>
        <p:nvSpPr>
          <p:cNvPr id="36" name="Rectangle 18"/>
          <p:cNvSpPr>
            <a:spLocks noChangeArrowheads="1"/>
          </p:cNvSpPr>
          <p:nvPr/>
        </p:nvSpPr>
        <p:spPr bwMode="auto">
          <a:xfrm>
            <a:off x="357158" y="1643050"/>
            <a:ext cx="1870364" cy="540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a:r>
              <a:rPr lang="en-US" sz="1000" b="1" dirty="0" smtClean="0">
                <a:latin typeface="Bookman Old Style" pitchFamily="18" charset="0"/>
              </a:rPr>
              <a:t>Listed Company</a:t>
            </a:r>
          </a:p>
        </p:txBody>
      </p:sp>
      <p:sp>
        <p:nvSpPr>
          <p:cNvPr id="37" name="Rectangle 18"/>
          <p:cNvSpPr>
            <a:spLocks noChangeArrowheads="1"/>
          </p:cNvSpPr>
          <p:nvPr/>
        </p:nvSpPr>
        <p:spPr bwMode="auto">
          <a:xfrm>
            <a:off x="2428860" y="1643050"/>
            <a:ext cx="1870364" cy="540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a:r>
              <a:rPr lang="en-US" sz="1000" b="1" dirty="0" smtClean="0">
                <a:latin typeface="Bookman Old Style" pitchFamily="18" charset="0"/>
              </a:rPr>
              <a:t>Unlisted Company</a:t>
            </a:r>
          </a:p>
        </p:txBody>
      </p:sp>
      <p:sp>
        <p:nvSpPr>
          <p:cNvPr id="38" name="Rectangle 18"/>
          <p:cNvSpPr>
            <a:spLocks noChangeArrowheads="1"/>
          </p:cNvSpPr>
          <p:nvPr/>
        </p:nvSpPr>
        <p:spPr bwMode="auto">
          <a:xfrm>
            <a:off x="928662" y="714356"/>
            <a:ext cx="2703600" cy="540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r>
              <a:rPr lang="en-US" sz="1000" b="1" dirty="0" smtClean="0">
                <a:latin typeface="Bookman Old Style" pitchFamily="18" charset="0"/>
              </a:rPr>
              <a:t>FDI</a:t>
            </a:r>
          </a:p>
          <a:p>
            <a:pPr algn="ctr" eaLnBrk="0" hangingPunct="0"/>
            <a:r>
              <a:rPr lang="en-US" sz="1000" b="1" dirty="0" smtClean="0">
                <a:latin typeface="Bookman Old Style" pitchFamily="18" charset="0"/>
              </a:rPr>
              <a:t>Issue of shares</a:t>
            </a:r>
            <a:endParaRPr lang="en-US" sz="1100" b="1" dirty="0" smtClean="0">
              <a:latin typeface="Bookman Old Style" pitchFamily="18" charset="0"/>
            </a:endParaRPr>
          </a:p>
        </p:txBody>
      </p:sp>
      <p:sp>
        <p:nvSpPr>
          <p:cNvPr id="39" name="Rectangle 18"/>
          <p:cNvSpPr>
            <a:spLocks noChangeArrowheads="1"/>
          </p:cNvSpPr>
          <p:nvPr/>
        </p:nvSpPr>
        <p:spPr bwMode="auto">
          <a:xfrm>
            <a:off x="4857752" y="1000108"/>
            <a:ext cx="1870364" cy="334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eaLnBrk="0" hangingPunct="0"/>
            <a:r>
              <a:rPr lang="en-US" sz="1000" b="1" dirty="0" smtClean="0">
                <a:latin typeface="Bookman Old Style" pitchFamily="18" charset="0"/>
              </a:rPr>
              <a:t>Transfer of shares from</a:t>
            </a:r>
          </a:p>
          <a:p>
            <a:pPr eaLnBrk="0" hangingPunct="0"/>
            <a:r>
              <a:rPr lang="en-US" sz="1000" b="1" dirty="0" smtClean="0">
                <a:latin typeface="Bookman Old Style" pitchFamily="18" charset="0"/>
              </a:rPr>
              <a:t>Resident to Non-Resident</a:t>
            </a:r>
          </a:p>
        </p:txBody>
      </p:sp>
      <p:sp>
        <p:nvSpPr>
          <p:cNvPr id="40" name="Rectangle 18"/>
          <p:cNvSpPr>
            <a:spLocks noChangeArrowheads="1"/>
          </p:cNvSpPr>
          <p:nvPr/>
        </p:nvSpPr>
        <p:spPr bwMode="auto">
          <a:xfrm>
            <a:off x="7000892" y="1000108"/>
            <a:ext cx="1870364" cy="334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eaLnBrk="0" hangingPunct="0"/>
            <a:r>
              <a:rPr lang="en-US" sz="1000" b="1" dirty="0" smtClean="0">
                <a:latin typeface="Bookman Old Style" pitchFamily="18" charset="0"/>
              </a:rPr>
              <a:t>Transfer of shares from</a:t>
            </a:r>
          </a:p>
          <a:p>
            <a:pPr eaLnBrk="0" hangingPunct="0"/>
            <a:r>
              <a:rPr lang="en-US" sz="1000" b="1" dirty="0" smtClean="0">
                <a:latin typeface="Bookman Old Style" pitchFamily="18" charset="0"/>
              </a:rPr>
              <a:t>Non-Resident to Resident</a:t>
            </a:r>
          </a:p>
        </p:txBody>
      </p:sp>
      <p:sp>
        <p:nvSpPr>
          <p:cNvPr id="26" name="TextBox 25"/>
          <p:cNvSpPr txBox="1"/>
          <p:nvPr/>
        </p:nvSpPr>
        <p:spPr>
          <a:xfrm>
            <a:off x="4800600" y="3124200"/>
            <a:ext cx="4038600" cy="2554545"/>
          </a:xfrm>
          <a:prstGeom prst="rect">
            <a:avLst/>
          </a:prstGeom>
          <a:noFill/>
          <a:ln>
            <a:solidFill>
              <a:schemeClr val="tx1"/>
            </a:solidFill>
          </a:ln>
        </p:spPr>
        <p:txBody>
          <a:bodyPr wrap="square" rtlCol="0">
            <a:spAutoFit/>
          </a:bodyPr>
          <a:lstStyle/>
          <a:p>
            <a:pPr algn="just"/>
            <a:r>
              <a:rPr lang="en-IN" sz="1200" b="1" dirty="0" smtClean="0">
                <a:latin typeface="Bookman Old Style" pitchFamily="18" charset="0"/>
              </a:rPr>
              <a:t>Convertible instruments:</a:t>
            </a:r>
          </a:p>
          <a:p>
            <a:pPr algn="just"/>
            <a:r>
              <a:rPr lang="en-IN" sz="1000" dirty="0" smtClean="0">
                <a:latin typeface="Bookman Old Style" pitchFamily="18" charset="0"/>
              </a:rPr>
              <a:t>Based on conversion formula which has to be determined / fixed upfront. Price at the time of conversion should not be less than the fair value worked out, at the time of issuance of these instruments. </a:t>
            </a:r>
          </a:p>
          <a:p>
            <a:pPr algn="just"/>
            <a:endParaRPr lang="en-IN" sz="1200" b="1" dirty="0" smtClean="0">
              <a:solidFill>
                <a:srgbClr val="FF0000"/>
              </a:solidFill>
              <a:latin typeface="Bookman Old Style" pitchFamily="18" charset="0"/>
            </a:endParaRPr>
          </a:p>
          <a:p>
            <a:pPr algn="just"/>
            <a:r>
              <a:rPr lang="en-IN" sz="1200" b="1" dirty="0" smtClean="0">
                <a:latin typeface="Bookman Old Style" pitchFamily="18" charset="0"/>
              </a:rPr>
              <a:t>NRIs on non-repatriation basis under Schedule 4 of FEMA 20</a:t>
            </a:r>
            <a:r>
              <a:rPr lang="en-IN" sz="1200" dirty="0" smtClean="0">
                <a:solidFill>
                  <a:srgbClr val="FF0000"/>
                </a:solidFill>
                <a:latin typeface="Bookman Old Style" pitchFamily="18" charset="0"/>
              </a:rPr>
              <a:t>: </a:t>
            </a:r>
            <a:r>
              <a:rPr lang="en-IN" sz="1200" dirty="0" smtClean="0">
                <a:latin typeface="Bookman Old Style" pitchFamily="18" charset="0"/>
              </a:rPr>
              <a:t>No express provision for valuation</a:t>
            </a:r>
          </a:p>
          <a:p>
            <a:endParaRPr lang="en-IN" sz="1200" b="1" dirty="0" smtClean="0">
              <a:solidFill>
                <a:srgbClr val="FF0000"/>
              </a:solidFill>
              <a:latin typeface="Bookman Old Style" pitchFamily="18" charset="0"/>
            </a:endParaRPr>
          </a:p>
          <a:p>
            <a:r>
              <a:rPr lang="en-IN" sz="1200" b="1" dirty="0" smtClean="0">
                <a:latin typeface="Bookman Old Style" pitchFamily="18" charset="0"/>
              </a:rPr>
              <a:t>Pricing not applicable for transfers between two Non-Residents </a:t>
            </a:r>
          </a:p>
          <a:p>
            <a:endParaRPr lang="en-US" sz="1200" b="1" dirty="0" smtClean="0">
              <a:solidFill>
                <a:srgbClr val="FF0000"/>
              </a:solidFill>
              <a:latin typeface="Bookman Old Style" pitchFamily="18" charset="0"/>
            </a:endParaRPr>
          </a:p>
          <a:p>
            <a:r>
              <a:rPr lang="en-US" sz="1200" b="1" dirty="0" smtClean="0">
                <a:latin typeface="Bookman Old Style" pitchFamily="18" charset="0"/>
              </a:rPr>
              <a:t>SEZs against import of capital goods into </a:t>
            </a:r>
            <a:r>
              <a:rPr lang="en-IN" sz="1200" b="1" i="1" dirty="0" smtClean="0">
                <a:latin typeface="Bookman Old Style" pitchFamily="18" charset="0"/>
              </a:rPr>
              <a:t>equity shares</a:t>
            </a:r>
            <a:r>
              <a:rPr lang="en-US" sz="1200" b="1" dirty="0" smtClean="0">
                <a:latin typeface="Bookman Old Style" pitchFamily="18" charset="0"/>
              </a:rPr>
              <a:t>: </a:t>
            </a:r>
            <a:r>
              <a:rPr lang="en-US" sz="1200" dirty="0" smtClean="0">
                <a:latin typeface="Bookman Old Style" pitchFamily="18" charset="0"/>
              </a:rPr>
              <a:t>Committee of Development Commissioner</a:t>
            </a:r>
            <a:endParaRPr lang="en-IN" sz="1200" dirty="0">
              <a:latin typeface="Bookman Old Style" pitchFamily="18" charset="0"/>
            </a:endParaRPr>
          </a:p>
        </p:txBody>
      </p:sp>
      <p:sp>
        <p:nvSpPr>
          <p:cNvPr id="27" name="TextBox 26"/>
          <p:cNvSpPr txBox="1"/>
          <p:nvPr/>
        </p:nvSpPr>
        <p:spPr>
          <a:xfrm>
            <a:off x="457200" y="4953000"/>
            <a:ext cx="3962400" cy="769441"/>
          </a:xfrm>
          <a:prstGeom prst="rect">
            <a:avLst/>
          </a:prstGeom>
          <a:noFill/>
          <a:ln>
            <a:solidFill>
              <a:schemeClr val="tx1"/>
            </a:solidFill>
          </a:ln>
        </p:spPr>
        <p:txBody>
          <a:bodyPr wrap="square" rtlCol="0">
            <a:spAutoFit/>
          </a:bodyPr>
          <a:lstStyle/>
          <a:p>
            <a:pPr marL="0" lvl="1"/>
            <a:r>
              <a:rPr lang="en-IN" sz="1100" b="1" dirty="0" smtClean="0">
                <a:latin typeface="Bookman Old Style" pitchFamily="18" charset="0"/>
              </a:rPr>
              <a:t>Non-residents (including NRIs): Subscription to its Memorandum of Association: </a:t>
            </a:r>
            <a:r>
              <a:rPr lang="en-IN" sz="1100" dirty="0" smtClean="0">
                <a:latin typeface="Bookman Old Style" pitchFamily="18" charset="0"/>
              </a:rPr>
              <a:t>Made at face value subject to their eligibility to invest under the FDI scheme</a:t>
            </a:r>
            <a:endParaRPr lang="en-US" sz="1100" dirty="0">
              <a:latin typeface="Bookman Old Style" pitchFamily="18" charset="0"/>
            </a:endParaRPr>
          </a:p>
        </p:txBody>
      </p:sp>
      <p:sp>
        <p:nvSpPr>
          <p:cNvPr id="2" name="Date Placeholder 1"/>
          <p:cNvSpPr>
            <a:spLocks noGrp="1"/>
          </p:cNvSpPr>
          <p:nvPr>
            <p:ph type="dt" sz="half" idx="10"/>
          </p:nvPr>
        </p:nvSpPr>
        <p:spPr>
          <a:xfrm>
            <a:off x="1122946" y="6351350"/>
            <a:ext cx="1905000" cy="457200"/>
          </a:xfrm>
        </p:spPr>
        <p:txBody>
          <a:bodyPr/>
          <a:lstStyle/>
          <a:p>
            <a:pPr>
              <a:defRPr/>
            </a:pPr>
            <a:r>
              <a:rPr lang="en-US" smtClean="0"/>
              <a:t>24 March 2018</a:t>
            </a:r>
            <a:endParaRPr lang="en-US" dirty="0"/>
          </a:p>
        </p:txBody>
      </p:sp>
      <p:sp>
        <p:nvSpPr>
          <p:cNvPr id="4" name="Footer Placeholder 3"/>
          <p:cNvSpPr>
            <a:spLocks noGrp="1"/>
          </p:cNvSpPr>
          <p:nvPr>
            <p:ph type="ftr" sz="quarter" idx="11"/>
          </p:nvPr>
        </p:nvSpPr>
        <p:spPr>
          <a:xfrm>
            <a:off x="3635779" y="6398227"/>
            <a:ext cx="2895600" cy="457200"/>
          </a:xfrm>
        </p:spPr>
        <p:txBody>
          <a:bodyPr/>
          <a:lstStyle/>
          <a:p>
            <a:pPr>
              <a:defRPr/>
            </a:pPr>
            <a:r>
              <a:rPr lang="en-US" smtClean="0"/>
              <a:t>P. P. Shah &amp; Asso.</a:t>
            </a:r>
            <a:endParaRPr lang="en-US" dirty="0"/>
          </a:p>
        </p:txBody>
      </p:sp>
      <p:sp>
        <p:nvSpPr>
          <p:cNvPr id="5" name="Slide Number Placeholder 4"/>
          <p:cNvSpPr>
            <a:spLocks noGrp="1"/>
          </p:cNvSpPr>
          <p:nvPr>
            <p:ph type="sldNum" sz="quarter" idx="12"/>
          </p:nvPr>
        </p:nvSpPr>
        <p:spPr>
          <a:xfrm>
            <a:off x="7066540" y="6398227"/>
            <a:ext cx="1905000" cy="457200"/>
          </a:xfrm>
        </p:spPr>
        <p:txBody>
          <a:bodyPr/>
          <a:lstStyle/>
          <a:p>
            <a:pPr>
              <a:defRPr/>
            </a:pPr>
            <a:fld id="{5052F816-650B-4053-80AC-AB4A4E09E1C9}" type="slidenum">
              <a:rPr lang="en-US" smtClean="0"/>
              <a:pPr>
                <a:defRPr/>
              </a:pPr>
              <a:t>26</a:t>
            </a:fld>
            <a:endParaRPr lang="en-US" dirty="0"/>
          </a:p>
        </p:txBody>
      </p:sp>
    </p:spTree>
    <p:extLst>
      <p:ext uri="{BB962C8B-B14F-4D97-AF65-F5344CB8AC3E}">
        <p14:creationId xmlns:p14="http://schemas.microsoft.com/office/powerpoint/2010/main" val="223508010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smtClean="0"/>
              <a:t>P. P. Shah &amp; Asso.</a:t>
            </a:r>
            <a:endParaRPr lang="en-US" altLang="en-US" dirty="0" smtClean="0"/>
          </a:p>
        </p:txBody>
      </p:sp>
      <p:sp>
        <p:nvSpPr>
          <p:cNvPr id="1536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6991FF90-A611-4E8C-B089-A826A9CBA5B2}" type="slidenum">
              <a:rPr lang="en-US" altLang="en-US"/>
              <a:pPr/>
              <a:t>27</a:t>
            </a:fld>
            <a:endParaRPr lang="en-US" altLang="en-US" dirty="0"/>
          </a:p>
        </p:txBody>
      </p:sp>
      <p:sp>
        <p:nvSpPr>
          <p:cNvPr id="15364" name="Rectangle 2"/>
          <p:cNvSpPr>
            <a:spLocks noGrp="1" noChangeArrowheads="1"/>
          </p:cNvSpPr>
          <p:nvPr>
            <p:ph type="title"/>
          </p:nvPr>
        </p:nvSpPr>
        <p:spPr>
          <a:xfrm>
            <a:off x="1150938" y="214313"/>
            <a:ext cx="7793037" cy="932099"/>
          </a:xfrm>
        </p:spPr>
        <p:txBody>
          <a:bodyPr/>
          <a:lstStyle/>
          <a:p>
            <a:pPr eaLnBrk="1" hangingPunct="1"/>
            <a:r>
              <a:rPr lang="en-US" altLang="en-US" sz="3139" dirty="0"/>
              <a:t>Issue of Shares- Other </a:t>
            </a:r>
            <a:r>
              <a:rPr lang="en-US" altLang="en-US" sz="3139" dirty="0" smtClean="0"/>
              <a:t>modes</a:t>
            </a:r>
            <a:endParaRPr lang="en-US" altLang="en-US" sz="3139" dirty="0"/>
          </a:p>
        </p:txBody>
      </p:sp>
      <p:sp>
        <p:nvSpPr>
          <p:cNvPr id="15365" name="Rectangle 3"/>
          <p:cNvSpPr>
            <a:spLocks noGrp="1" noChangeArrowheads="1"/>
          </p:cNvSpPr>
          <p:nvPr>
            <p:ph type="body" idx="1"/>
          </p:nvPr>
        </p:nvSpPr>
        <p:spPr>
          <a:xfrm>
            <a:off x="1150938" y="1308030"/>
            <a:ext cx="7772400" cy="4114800"/>
          </a:xfrm>
        </p:spPr>
        <p:txBody>
          <a:bodyPr/>
          <a:lstStyle/>
          <a:p>
            <a:pPr eaLnBrk="1" hangingPunct="1">
              <a:lnSpc>
                <a:spcPct val="90000"/>
              </a:lnSpc>
            </a:pPr>
            <a:r>
              <a:rPr lang="en-US" altLang="en-US" sz="1846" dirty="0"/>
              <a:t>Issue of Bonus Shares allowed.</a:t>
            </a:r>
          </a:p>
          <a:p>
            <a:pPr eaLnBrk="1" hangingPunct="1">
              <a:lnSpc>
                <a:spcPct val="90000"/>
              </a:lnSpc>
            </a:pPr>
            <a:r>
              <a:rPr lang="en-US" altLang="en-US" sz="1846" dirty="0"/>
              <a:t>Issue of Right Shares</a:t>
            </a:r>
          </a:p>
          <a:p>
            <a:pPr lvl="1" eaLnBrk="1" hangingPunct="1">
              <a:lnSpc>
                <a:spcPct val="90000"/>
              </a:lnSpc>
            </a:pPr>
            <a:r>
              <a:rPr lang="en-US" altLang="en-US" sz="1846" dirty="0"/>
              <a:t>Price offered to PROI can not be lower than that offered to PRII.</a:t>
            </a:r>
          </a:p>
          <a:p>
            <a:pPr lvl="1" eaLnBrk="1" hangingPunct="1">
              <a:lnSpc>
                <a:spcPct val="90000"/>
              </a:lnSpc>
            </a:pPr>
            <a:r>
              <a:rPr lang="en-US" altLang="en-US" sz="1846" dirty="0"/>
              <a:t>Additional Shares allowed within FDI Ceiling.</a:t>
            </a:r>
          </a:p>
          <a:p>
            <a:pPr lvl="1" eaLnBrk="1" hangingPunct="1">
              <a:lnSpc>
                <a:spcPct val="90000"/>
              </a:lnSpc>
            </a:pPr>
            <a:r>
              <a:rPr lang="en-US" altLang="en-US" sz="1846" dirty="0"/>
              <a:t>Existing OCB allowed with prior approval.</a:t>
            </a:r>
          </a:p>
          <a:p>
            <a:pPr eaLnBrk="1" hangingPunct="1">
              <a:lnSpc>
                <a:spcPct val="90000"/>
              </a:lnSpc>
            </a:pPr>
            <a:r>
              <a:rPr lang="en-US" altLang="en-US" sz="1846" dirty="0"/>
              <a:t>Amalgamation / Demerger</a:t>
            </a:r>
          </a:p>
          <a:p>
            <a:pPr lvl="1" eaLnBrk="1" hangingPunct="1">
              <a:lnSpc>
                <a:spcPct val="90000"/>
              </a:lnSpc>
            </a:pPr>
            <a:r>
              <a:rPr lang="en-US" altLang="en-US" sz="1846" dirty="0"/>
              <a:t>Amalgamating/ transferee company can issue shares if it is engaged in eligible sector and observes FDI ceiling.</a:t>
            </a:r>
          </a:p>
          <a:p>
            <a:pPr lvl="1" eaLnBrk="1" hangingPunct="1">
              <a:lnSpc>
                <a:spcPct val="90000"/>
              </a:lnSpc>
            </a:pPr>
            <a:r>
              <a:rPr lang="en-US" altLang="en-US" sz="1846" dirty="0"/>
              <a:t>Reports the transaction to RBI within 30 days of such </a:t>
            </a:r>
            <a:r>
              <a:rPr lang="en-US" altLang="en-US" sz="1846" dirty="0" smtClean="0"/>
              <a:t>NCLT </a:t>
            </a:r>
            <a:r>
              <a:rPr lang="en-US" altLang="en-US" sz="1846" dirty="0"/>
              <a:t>order of amalgamation with percentage of capital held by PROI in </a:t>
            </a:r>
            <a:r>
              <a:rPr lang="en-US" altLang="en-US" sz="1846" dirty="0" smtClean="0"/>
              <a:t>transferor, </a:t>
            </a:r>
            <a:r>
              <a:rPr lang="en-US" altLang="en-US" sz="1846" dirty="0"/>
              <a:t>transferee or new company before or after the transfer.   </a:t>
            </a:r>
          </a:p>
          <a:p>
            <a:pPr eaLnBrk="1" hangingPunct="1">
              <a:lnSpc>
                <a:spcPct val="90000"/>
              </a:lnSpc>
              <a:buFont typeface="Wingdings" panose="05000000000000000000" pitchFamily="2" charset="2"/>
              <a:buNone/>
            </a:pPr>
            <a:endParaRPr lang="en-US" altLang="en-US" sz="1846" dirty="0"/>
          </a:p>
          <a:p>
            <a:pPr eaLnBrk="1" hangingPunct="1">
              <a:lnSpc>
                <a:spcPct val="90000"/>
              </a:lnSpc>
              <a:buFont typeface="Wingdings" panose="05000000000000000000" pitchFamily="2" charset="2"/>
              <a:buNone/>
            </a:pPr>
            <a:endParaRPr lang="en-US" altLang="en-US" sz="1846" dirty="0"/>
          </a:p>
        </p:txBody>
      </p:sp>
      <p:sp>
        <p:nvSpPr>
          <p:cNvPr id="2" name="Date Placeholder 1"/>
          <p:cNvSpPr>
            <a:spLocks noGrp="1"/>
          </p:cNvSpPr>
          <p:nvPr>
            <p:ph type="dt" sz="half" idx="10"/>
          </p:nvPr>
        </p:nvSpPr>
        <p:spPr/>
        <p:txBody>
          <a:bodyPr/>
          <a:lstStyle/>
          <a:p>
            <a:pPr>
              <a:defRPr/>
            </a:pPr>
            <a:r>
              <a:rPr lang="en-US" smtClean="0"/>
              <a:t>24 March 2018</a:t>
            </a:r>
            <a:endParaRPr lang="en-US" dirty="0"/>
          </a:p>
        </p:txBody>
      </p:sp>
    </p:spTree>
    <p:extLst>
      <p:ext uri="{BB962C8B-B14F-4D97-AF65-F5344CB8AC3E}">
        <p14:creationId xmlns:p14="http://schemas.microsoft.com/office/powerpoint/2010/main" val="18607906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09932" y="-1"/>
            <a:ext cx="7676867" cy="1171433"/>
          </a:xfrm>
        </p:spPr>
        <p:txBody>
          <a:bodyPr>
            <a:normAutofit/>
          </a:bodyPr>
          <a:lstStyle/>
          <a:p>
            <a:r>
              <a:rPr lang="en-US" altLang="en-US" sz="2800" dirty="0"/>
              <a:t>Issue of </a:t>
            </a:r>
            <a:r>
              <a:rPr lang="en-US" altLang="en-US" sz="2800" dirty="0" smtClean="0"/>
              <a:t>Shares - </a:t>
            </a:r>
            <a:r>
              <a:rPr lang="en-US" altLang="en-US" sz="2800" dirty="0"/>
              <a:t>Other </a:t>
            </a:r>
            <a:r>
              <a:rPr lang="en-US" altLang="en-US" sz="2800" dirty="0" smtClean="0"/>
              <a:t>modes – ESOP / Sweat Equity</a:t>
            </a:r>
            <a:endParaRPr lang="en-IN" sz="2800" dirty="0">
              <a:solidFill>
                <a:srgbClr val="FF0000"/>
              </a:solidFill>
              <a:latin typeface="Bookman Old Style" pitchFamily="18" charset="0"/>
            </a:endParaRPr>
          </a:p>
        </p:txBody>
      </p:sp>
      <p:sp>
        <p:nvSpPr>
          <p:cNvPr id="5" name="Content Placeholder 4"/>
          <p:cNvSpPr>
            <a:spLocks noGrp="1"/>
          </p:cNvSpPr>
          <p:nvPr>
            <p:ph idx="1"/>
          </p:nvPr>
        </p:nvSpPr>
        <p:spPr>
          <a:xfrm>
            <a:off x="1009933" y="1171433"/>
            <a:ext cx="7874759" cy="5106537"/>
          </a:xfrm>
        </p:spPr>
        <p:txBody>
          <a:bodyPr>
            <a:noAutofit/>
          </a:bodyPr>
          <a:lstStyle/>
          <a:p>
            <a:pPr marL="0" indent="0" algn="just">
              <a:lnSpc>
                <a:spcPct val="120000"/>
              </a:lnSpc>
              <a:spcBef>
                <a:spcPts val="0"/>
              </a:spcBef>
              <a:buNone/>
            </a:pPr>
            <a:r>
              <a:rPr lang="en-IN" sz="1600" b="1" dirty="0" smtClean="0"/>
              <a:t>Indian company </a:t>
            </a:r>
            <a:r>
              <a:rPr lang="en-IN" sz="1600" dirty="0" smtClean="0"/>
              <a:t>may issue “employees’ stock option” and/or “sweat equity shares” to </a:t>
            </a:r>
            <a:r>
              <a:rPr lang="en-IN" sz="1600" b="1" dirty="0" smtClean="0"/>
              <a:t>its</a:t>
            </a:r>
            <a:r>
              <a:rPr lang="en-IN" sz="1600" dirty="0" smtClean="0"/>
              <a:t> </a:t>
            </a:r>
            <a:r>
              <a:rPr lang="en-IN" sz="1600" b="1" dirty="0" smtClean="0"/>
              <a:t>employees/directors or employees/directors of its holding company or joint venture or wholly owned overseas subsidiary/subsidiaries who are resident outside India</a:t>
            </a:r>
            <a:r>
              <a:rPr lang="en-IN" sz="1600" dirty="0" smtClean="0"/>
              <a:t>, provided that : </a:t>
            </a:r>
          </a:p>
          <a:p>
            <a:pPr marL="452438" indent="-452438" algn="just">
              <a:lnSpc>
                <a:spcPct val="120000"/>
              </a:lnSpc>
              <a:spcBef>
                <a:spcPts val="0"/>
              </a:spcBef>
              <a:buNone/>
            </a:pPr>
            <a:r>
              <a:rPr lang="en-IN" sz="1600" dirty="0" smtClean="0"/>
              <a:t>a) 	The scheme has been drawn either in terms of regulations issued under the Securities Exchange Board of India Act, 1992 or the </a:t>
            </a:r>
            <a:r>
              <a:rPr lang="en-IN" sz="1600" b="1" dirty="0" smtClean="0"/>
              <a:t>Companies (Share Capital and Debentures) Rules, 2014 </a:t>
            </a:r>
            <a:r>
              <a:rPr lang="en-IN" sz="1600" dirty="0" smtClean="0"/>
              <a:t>notified by the Central Government under the Companies Act 2013, as the case may be. </a:t>
            </a:r>
          </a:p>
          <a:p>
            <a:pPr marL="452438" indent="-452438" algn="just">
              <a:lnSpc>
                <a:spcPct val="120000"/>
              </a:lnSpc>
              <a:spcBef>
                <a:spcPts val="0"/>
              </a:spcBef>
              <a:buNone/>
            </a:pPr>
            <a:r>
              <a:rPr lang="en-IN" sz="1600" dirty="0" smtClean="0"/>
              <a:t>b) 	The “employee’s stock option”/ “sweat equity shares” issued to non-resident employees/directors under the applicable rules/regulations are in compliance with the </a:t>
            </a:r>
            <a:r>
              <a:rPr lang="en-IN" sz="1600" b="1" dirty="0" smtClean="0"/>
              <a:t>sectoral cap </a:t>
            </a:r>
            <a:r>
              <a:rPr lang="en-IN" sz="1600" dirty="0" smtClean="0"/>
              <a:t>applicable to the said company. </a:t>
            </a:r>
          </a:p>
          <a:p>
            <a:pPr marL="452438" indent="-452438" algn="just">
              <a:lnSpc>
                <a:spcPct val="120000"/>
              </a:lnSpc>
              <a:spcBef>
                <a:spcPts val="0"/>
              </a:spcBef>
              <a:buNone/>
            </a:pPr>
            <a:r>
              <a:rPr lang="en-IN" sz="1600" dirty="0" smtClean="0"/>
              <a:t>c) 	Issue of “employee’s stock option”/ “sweat equity shares” in a company where foreign investment is under the </a:t>
            </a:r>
            <a:r>
              <a:rPr lang="en-IN" sz="1600" b="1" dirty="0" smtClean="0"/>
              <a:t>approval route </a:t>
            </a:r>
            <a:r>
              <a:rPr lang="en-IN" sz="1600" dirty="0" smtClean="0"/>
              <a:t>shall require prior Government approval. </a:t>
            </a:r>
          </a:p>
          <a:p>
            <a:pPr marL="452438" indent="-452438" algn="just">
              <a:lnSpc>
                <a:spcPct val="120000"/>
              </a:lnSpc>
              <a:spcBef>
                <a:spcPts val="0"/>
              </a:spcBef>
              <a:buNone/>
            </a:pPr>
            <a:r>
              <a:rPr lang="en-IN" sz="1600" dirty="0" smtClean="0"/>
              <a:t>d) 	Issue of “employee’s stock option”/ “sweat equity shares” to a citizen of </a:t>
            </a:r>
            <a:r>
              <a:rPr lang="en-IN" sz="1600" b="1" dirty="0" smtClean="0"/>
              <a:t>Bangladesh/Pakistan </a:t>
            </a:r>
            <a:r>
              <a:rPr lang="en-IN" sz="1600" dirty="0" smtClean="0"/>
              <a:t>shall require prior Government approval.</a:t>
            </a:r>
            <a:endParaRPr lang="en-IN" sz="1600" dirty="0"/>
          </a:p>
        </p:txBody>
      </p:sp>
      <p:sp>
        <p:nvSpPr>
          <p:cNvPr id="2" name="Date Placeholder 1"/>
          <p:cNvSpPr>
            <a:spLocks noGrp="1"/>
          </p:cNvSpPr>
          <p:nvPr>
            <p:ph type="dt" sz="half" idx="10"/>
          </p:nvPr>
        </p:nvSpPr>
        <p:spPr/>
        <p:txBody>
          <a:bodyPr/>
          <a:lstStyle/>
          <a:p>
            <a:pPr>
              <a:defRPr/>
            </a:pPr>
            <a:r>
              <a:rPr lang="en-US" smtClean="0"/>
              <a:t>24 March 2018</a:t>
            </a:r>
            <a:endParaRPr lang="en-US" dirty="0"/>
          </a:p>
        </p:txBody>
      </p:sp>
      <p:sp>
        <p:nvSpPr>
          <p:cNvPr id="3" name="Footer Placeholder 2"/>
          <p:cNvSpPr>
            <a:spLocks noGrp="1"/>
          </p:cNvSpPr>
          <p:nvPr>
            <p:ph type="ftr" sz="quarter" idx="11"/>
          </p:nvPr>
        </p:nvSpPr>
        <p:spPr/>
        <p:txBody>
          <a:bodyPr/>
          <a:lstStyle/>
          <a:p>
            <a:pPr>
              <a:defRPr/>
            </a:pPr>
            <a:r>
              <a:rPr lang="en-US" smtClean="0"/>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28</a:t>
            </a:fld>
            <a:endParaRPr lang="en-US" dirty="0"/>
          </a:p>
        </p:txBody>
      </p:sp>
    </p:spTree>
    <p:extLst>
      <p:ext uri="{BB962C8B-B14F-4D97-AF65-F5344CB8AC3E}">
        <p14:creationId xmlns:p14="http://schemas.microsoft.com/office/powerpoint/2010/main" val="255041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09932" y="-1"/>
            <a:ext cx="7676867" cy="1171433"/>
          </a:xfrm>
        </p:spPr>
        <p:txBody>
          <a:bodyPr>
            <a:normAutofit/>
          </a:bodyPr>
          <a:lstStyle/>
          <a:p>
            <a:r>
              <a:rPr lang="en-US" sz="2800" dirty="0" smtClean="0"/>
              <a:t>Mode of Payment</a:t>
            </a:r>
            <a:endParaRPr lang="en-IN" sz="2800" dirty="0">
              <a:solidFill>
                <a:srgbClr val="FF0000"/>
              </a:solidFill>
              <a:latin typeface="Bookman Old Style" pitchFamily="18" charset="0"/>
            </a:endParaRPr>
          </a:p>
        </p:txBody>
      </p:sp>
      <p:sp>
        <p:nvSpPr>
          <p:cNvPr id="5" name="Content Placeholder 4"/>
          <p:cNvSpPr>
            <a:spLocks noGrp="1"/>
          </p:cNvSpPr>
          <p:nvPr>
            <p:ph idx="1"/>
          </p:nvPr>
        </p:nvSpPr>
        <p:spPr>
          <a:xfrm>
            <a:off x="1009933" y="1171433"/>
            <a:ext cx="7874759" cy="5181241"/>
          </a:xfrm>
        </p:spPr>
        <p:txBody>
          <a:bodyPr>
            <a:noAutofit/>
          </a:bodyPr>
          <a:lstStyle/>
          <a:p>
            <a:pPr marL="542925" indent="-542925" algn="just">
              <a:buAutoNum type="romanLcParenBoth"/>
            </a:pPr>
            <a:r>
              <a:rPr lang="en-IN" sz="1800" b="1" dirty="0">
                <a:latin typeface="Calibri" panose="020F0502020204030204" pitchFamily="34" charset="0"/>
                <a:cs typeface="Calibri" panose="020F0502020204030204" pitchFamily="34" charset="0"/>
              </a:rPr>
              <a:t>Inward remittance </a:t>
            </a:r>
            <a:r>
              <a:rPr lang="en-IN" sz="1800" dirty="0">
                <a:latin typeface="Calibri" panose="020F0502020204030204" pitchFamily="34" charset="0"/>
                <a:cs typeface="Calibri" panose="020F0502020204030204" pitchFamily="34" charset="0"/>
              </a:rPr>
              <a:t>through normal banking channels</a:t>
            </a:r>
          </a:p>
          <a:p>
            <a:pPr marL="542925" indent="-542925" algn="just">
              <a:buAutoNum type="romanLcParenBoth"/>
            </a:pPr>
            <a:endParaRPr lang="en-US" sz="1800" dirty="0">
              <a:latin typeface="Calibri" panose="020F0502020204030204" pitchFamily="34" charset="0"/>
              <a:cs typeface="Calibri" panose="020F0502020204030204" pitchFamily="34" charset="0"/>
            </a:endParaRPr>
          </a:p>
          <a:p>
            <a:pPr marL="542925" indent="-542925" algn="just">
              <a:buAutoNum type="romanLcParenBoth" startAt="2"/>
            </a:pPr>
            <a:r>
              <a:rPr lang="en-IN" sz="1800" dirty="0">
                <a:latin typeface="Calibri" panose="020F0502020204030204" pitchFamily="34" charset="0"/>
                <a:cs typeface="Calibri" panose="020F0502020204030204" pitchFamily="34" charset="0"/>
              </a:rPr>
              <a:t>Debit to </a:t>
            </a:r>
            <a:r>
              <a:rPr lang="en-IN" sz="1800" b="1" dirty="0">
                <a:latin typeface="Calibri" panose="020F0502020204030204" pitchFamily="34" charset="0"/>
                <a:cs typeface="Calibri" panose="020F0502020204030204" pitchFamily="34" charset="0"/>
              </a:rPr>
              <a:t>NRE / FCNR </a:t>
            </a:r>
            <a:r>
              <a:rPr lang="en-IN" sz="1800" dirty="0">
                <a:latin typeface="Calibri" panose="020F0502020204030204" pitchFamily="34" charset="0"/>
                <a:cs typeface="Calibri" panose="020F0502020204030204" pitchFamily="34" charset="0"/>
              </a:rPr>
              <a:t>account of a person concerned maintained with an AD category I bank</a:t>
            </a:r>
          </a:p>
          <a:p>
            <a:pPr marL="542925" indent="-542925" algn="just">
              <a:buAutoNum type="romanLcParenBoth" startAt="2"/>
            </a:pPr>
            <a:endParaRPr lang="en-US" sz="1800" dirty="0">
              <a:latin typeface="Calibri" panose="020F0502020204030204" pitchFamily="34" charset="0"/>
              <a:cs typeface="Calibri" panose="020F0502020204030204" pitchFamily="34" charset="0"/>
            </a:endParaRPr>
          </a:p>
          <a:p>
            <a:pPr marL="542925" indent="-542925" algn="just">
              <a:buAutoNum type="romanLcParenBoth" startAt="3"/>
            </a:pPr>
            <a:r>
              <a:rPr lang="en-IN" sz="1800" b="1" dirty="0">
                <a:latin typeface="Calibri" panose="020F0502020204030204" pitchFamily="34" charset="0"/>
                <a:cs typeface="Calibri" panose="020F0502020204030204" pitchFamily="34" charset="0"/>
              </a:rPr>
              <a:t>Conversion</a:t>
            </a:r>
            <a:r>
              <a:rPr lang="en-IN" sz="1800" dirty="0">
                <a:latin typeface="Calibri" panose="020F0502020204030204" pitchFamily="34" charset="0"/>
                <a:cs typeface="Calibri" panose="020F0502020204030204" pitchFamily="34" charset="0"/>
              </a:rPr>
              <a:t> of royalty / lump sum / technical knowhow fee/ </a:t>
            </a:r>
            <a:r>
              <a:rPr lang="en-IN" sz="1800" dirty="0" smtClean="0">
                <a:latin typeface="Calibri" panose="020F0502020204030204" pitchFamily="34" charset="0"/>
                <a:cs typeface="Calibri" panose="020F0502020204030204" pitchFamily="34" charset="0"/>
              </a:rPr>
              <a:t>legitimate </a:t>
            </a:r>
            <a:r>
              <a:rPr lang="en-IN" sz="1800" dirty="0">
                <a:latin typeface="Calibri" panose="020F0502020204030204" pitchFamily="34" charset="0"/>
                <a:cs typeface="Calibri" panose="020F0502020204030204" pitchFamily="34" charset="0"/>
              </a:rPr>
              <a:t>due for payment or conversion of ECB, shall be treated as consideration for issue of shares</a:t>
            </a:r>
          </a:p>
          <a:p>
            <a:pPr marL="542925" indent="-542925" algn="just">
              <a:buAutoNum type="romanLcParenBoth" startAt="3"/>
            </a:pPr>
            <a:endParaRPr lang="en-US" sz="1800" dirty="0">
              <a:latin typeface="Calibri" panose="020F0502020204030204" pitchFamily="34" charset="0"/>
              <a:cs typeface="Calibri" panose="020F0502020204030204" pitchFamily="34" charset="0"/>
            </a:endParaRPr>
          </a:p>
          <a:p>
            <a:pPr marL="542925" indent="-542925" algn="just">
              <a:buAutoNum type="romanLcParenBoth" startAt="4"/>
            </a:pPr>
            <a:r>
              <a:rPr lang="en-IN" sz="1800" b="1" dirty="0">
                <a:latin typeface="Calibri" panose="020F0502020204030204" pitchFamily="34" charset="0"/>
                <a:cs typeface="Calibri" panose="020F0502020204030204" pitchFamily="34" charset="0"/>
              </a:rPr>
              <a:t>Conversion </a:t>
            </a:r>
            <a:r>
              <a:rPr lang="en-IN" sz="1800" dirty="0">
                <a:latin typeface="Calibri" panose="020F0502020204030204" pitchFamily="34" charset="0"/>
                <a:cs typeface="Calibri" panose="020F0502020204030204" pitchFamily="34" charset="0"/>
              </a:rPr>
              <a:t>of import payables / pre incorporation expenses / share swap can be treated as consideration for issue of shares with the approval of FIPB</a:t>
            </a:r>
          </a:p>
          <a:p>
            <a:pPr marL="542925" indent="-542925" algn="just">
              <a:buAutoNum type="romanLcParenBoth" startAt="4"/>
            </a:pPr>
            <a:endParaRPr lang="en-US" sz="1800" dirty="0">
              <a:latin typeface="Calibri" panose="020F0502020204030204" pitchFamily="34" charset="0"/>
              <a:cs typeface="Calibri" panose="020F0502020204030204" pitchFamily="34" charset="0"/>
            </a:endParaRPr>
          </a:p>
          <a:p>
            <a:pPr marL="542925" indent="-542925" algn="just">
              <a:buAutoNum type="romanLcParenBoth" startAt="5"/>
            </a:pPr>
            <a:r>
              <a:rPr lang="en-IN" sz="1800" dirty="0">
                <a:latin typeface="Calibri" panose="020F0502020204030204" pitchFamily="34" charset="0"/>
                <a:cs typeface="Calibri" panose="020F0502020204030204" pitchFamily="34" charset="0"/>
              </a:rPr>
              <a:t>Debit to non-interest bearing </a:t>
            </a:r>
            <a:r>
              <a:rPr lang="en-IN" sz="1800" b="1" dirty="0">
                <a:latin typeface="Calibri" panose="020F0502020204030204" pitchFamily="34" charset="0"/>
                <a:cs typeface="Calibri" panose="020F0502020204030204" pitchFamily="34" charset="0"/>
              </a:rPr>
              <a:t>Escrow account </a:t>
            </a:r>
            <a:r>
              <a:rPr lang="en-IN" sz="1800" dirty="0">
                <a:latin typeface="Calibri" panose="020F0502020204030204" pitchFamily="34" charset="0"/>
                <a:cs typeface="Calibri" panose="020F0502020204030204" pitchFamily="34" charset="0"/>
              </a:rPr>
              <a:t>in Indian Rupees in India which is opened with the approval from AD Category – I bank and is maintained with the AD Category I bank on behalf of residents and non-residents towards payment of share purchase consideration</a:t>
            </a:r>
            <a:endParaRPr lang="en-US" sz="1800" dirty="0">
              <a:latin typeface="Calibri" panose="020F0502020204030204" pitchFamily="34" charset="0"/>
              <a:cs typeface="Calibri" panose="020F0502020204030204" pitchFamily="34" charset="0"/>
            </a:endParaRPr>
          </a:p>
        </p:txBody>
      </p:sp>
      <p:sp>
        <p:nvSpPr>
          <p:cNvPr id="2" name="Date Placeholder 1"/>
          <p:cNvSpPr>
            <a:spLocks noGrp="1"/>
          </p:cNvSpPr>
          <p:nvPr>
            <p:ph type="dt" sz="half" idx="10"/>
          </p:nvPr>
        </p:nvSpPr>
        <p:spPr/>
        <p:txBody>
          <a:bodyPr/>
          <a:lstStyle/>
          <a:p>
            <a:pPr>
              <a:defRPr/>
            </a:pPr>
            <a:r>
              <a:rPr lang="en-US" smtClean="0"/>
              <a:t>24 March 2018</a:t>
            </a:r>
            <a:endParaRPr lang="en-US" dirty="0"/>
          </a:p>
        </p:txBody>
      </p:sp>
      <p:sp>
        <p:nvSpPr>
          <p:cNvPr id="3" name="Footer Placeholder 2"/>
          <p:cNvSpPr>
            <a:spLocks noGrp="1"/>
          </p:cNvSpPr>
          <p:nvPr>
            <p:ph type="ftr" sz="quarter" idx="11"/>
          </p:nvPr>
        </p:nvSpPr>
        <p:spPr/>
        <p:txBody>
          <a:bodyPr/>
          <a:lstStyle/>
          <a:p>
            <a:pPr>
              <a:defRPr/>
            </a:pPr>
            <a:r>
              <a:rPr lang="en-US" smtClean="0"/>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29</a:t>
            </a:fld>
            <a:endParaRPr lang="en-US" dirty="0"/>
          </a:p>
        </p:txBody>
      </p:sp>
    </p:spTree>
    <p:extLst>
      <p:ext uri="{BB962C8B-B14F-4D97-AF65-F5344CB8AC3E}">
        <p14:creationId xmlns:p14="http://schemas.microsoft.com/office/powerpoint/2010/main" val="19925926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88024" y="6700837"/>
            <a:ext cx="1905000" cy="241740"/>
          </a:xfrm>
        </p:spPr>
        <p:txBody>
          <a:bodyPr/>
          <a:lstStyle/>
          <a:p>
            <a:pPr>
              <a:defRPr/>
            </a:pPr>
            <a:r>
              <a:rPr lang="en-US" sz="1100" smtClean="0"/>
              <a:t>24 March 2018</a:t>
            </a:r>
            <a:endParaRPr lang="en-US" sz="1100" dirty="0"/>
          </a:p>
        </p:txBody>
      </p:sp>
      <p:sp>
        <p:nvSpPr>
          <p:cNvPr id="9219" name="Footer Placeholder 4"/>
          <p:cNvSpPr>
            <a:spLocks noGrp="1"/>
          </p:cNvSpPr>
          <p:nvPr>
            <p:ph type="ftr" sz="quarter" idx="11"/>
          </p:nvPr>
        </p:nvSpPr>
        <p:spPr>
          <a:xfrm>
            <a:off x="5516578" y="6570772"/>
            <a:ext cx="2895600" cy="299545"/>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8634961" y="6570772"/>
            <a:ext cx="454792" cy="257835"/>
          </a:xfrm>
        </p:spPr>
        <p:txBody>
          <a:bodyPr/>
          <a:lstStyle/>
          <a:p>
            <a:pPr>
              <a:defRPr/>
            </a:pPr>
            <a:fld id="{FB34A73F-7633-4765-B60F-ABA8245B9BEA}" type="slidenum">
              <a:rPr lang="en-US" smtClean="0"/>
              <a:pPr>
                <a:defRPr/>
              </a:pPr>
              <a:t>3</a:t>
            </a:fld>
            <a:endParaRPr lang="en-US" dirty="0" smtClean="0"/>
          </a:p>
        </p:txBody>
      </p:sp>
      <p:sp>
        <p:nvSpPr>
          <p:cNvPr id="9221" name="Rectangle 4"/>
          <p:cNvSpPr>
            <a:spLocks noGrp="1" noChangeArrowheads="1"/>
          </p:cNvSpPr>
          <p:nvPr>
            <p:ph type="title"/>
          </p:nvPr>
        </p:nvSpPr>
        <p:spPr>
          <a:xfrm>
            <a:off x="381000" y="228600"/>
            <a:ext cx="8562975" cy="533400"/>
          </a:xfrm>
        </p:spPr>
        <p:txBody>
          <a:bodyPr/>
          <a:lstStyle/>
          <a:p>
            <a:pPr algn="ctr" eaLnBrk="1" hangingPunct="1"/>
            <a:r>
              <a:rPr lang="en-US" sz="3000" dirty="0" smtClean="0"/>
              <a:t>FEMA Practice</a:t>
            </a:r>
          </a:p>
        </p:txBody>
      </p:sp>
      <p:sp>
        <p:nvSpPr>
          <p:cNvPr id="9222" name="Content Placeholder 6"/>
          <p:cNvSpPr>
            <a:spLocks noGrp="1"/>
          </p:cNvSpPr>
          <p:nvPr>
            <p:ph idx="1"/>
          </p:nvPr>
        </p:nvSpPr>
        <p:spPr>
          <a:xfrm>
            <a:off x="220717" y="914400"/>
            <a:ext cx="8734371" cy="5662448"/>
          </a:xfrm>
        </p:spPr>
        <p:txBody>
          <a:bodyPr/>
          <a:lstStyle/>
          <a:p>
            <a:pPr>
              <a:buNone/>
            </a:pPr>
            <a:r>
              <a:rPr lang="en-US" sz="2400" dirty="0" smtClean="0"/>
              <a:t>  </a:t>
            </a:r>
          </a:p>
        </p:txBody>
      </p:sp>
      <p:sp>
        <p:nvSpPr>
          <p:cNvPr id="8" name="Rectangle 7"/>
          <p:cNvSpPr/>
          <p:nvPr/>
        </p:nvSpPr>
        <p:spPr bwMode="auto">
          <a:xfrm>
            <a:off x="1287518" y="1200807"/>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PRIIs</a:t>
            </a:r>
          </a:p>
        </p:txBody>
      </p:sp>
      <p:sp>
        <p:nvSpPr>
          <p:cNvPr id="9" name="Rectangle 8"/>
          <p:cNvSpPr/>
          <p:nvPr/>
        </p:nvSpPr>
        <p:spPr bwMode="auto">
          <a:xfrm>
            <a:off x="6779172" y="1195551"/>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PROIs</a:t>
            </a:r>
          </a:p>
        </p:txBody>
      </p:sp>
      <p:cxnSp>
        <p:nvCxnSpPr>
          <p:cNvPr id="11" name="Straight Connector 10"/>
          <p:cNvCxnSpPr>
            <a:stCxn id="8" idx="3"/>
            <a:endCxn id="9" idx="1"/>
          </p:cNvCxnSpPr>
          <p:nvPr/>
        </p:nvCxnSpPr>
        <p:spPr bwMode="auto">
          <a:xfrm flipV="1">
            <a:off x="2963918" y="1386051"/>
            <a:ext cx="3815254" cy="525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 name="Rectangle 11"/>
          <p:cNvSpPr/>
          <p:nvPr/>
        </p:nvSpPr>
        <p:spPr bwMode="auto">
          <a:xfrm>
            <a:off x="225973" y="2945525"/>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400" b="0" i="0" u="none" strike="noStrike" cap="none" normalizeH="0" baseline="0" dirty="0" smtClean="0">
                <a:ln>
                  <a:noFill/>
                </a:ln>
                <a:solidFill>
                  <a:schemeClr val="tx1"/>
                </a:solidFill>
                <a:effectLst/>
                <a:latin typeface="Tahoma" pitchFamily="34" charset="0"/>
              </a:rPr>
              <a:t>Current Account Transactions</a:t>
            </a:r>
          </a:p>
        </p:txBody>
      </p:sp>
      <p:sp>
        <p:nvSpPr>
          <p:cNvPr id="13" name="Rectangle 12"/>
          <p:cNvSpPr/>
          <p:nvPr/>
        </p:nvSpPr>
        <p:spPr bwMode="auto">
          <a:xfrm>
            <a:off x="2380593" y="2987564"/>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r>
              <a:rPr lang="en-US" sz="1400" dirty="0" smtClean="0"/>
              <a:t>Capital Account Transactions</a:t>
            </a:r>
            <a:endParaRPr kumimoji="0" lang="en-US" sz="1400" b="0" i="0" u="none" strike="noStrike" cap="none" normalizeH="0" baseline="0" dirty="0" smtClean="0">
              <a:ln>
                <a:noFill/>
              </a:ln>
              <a:solidFill>
                <a:schemeClr val="tx1"/>
              </a:solidFill>
              <a:effectLst/>
              <a:latin typeface="Tahoma" pitchFamily="34" charset="0"/>
            </a:endParaRPr>
          </a:p>
        </p:txBody>
      </p:sp>
      <p:sp>
        <p:nvSpPr>
          <p:cNvPr id="14" name="Rectangle 13"/>
          <p:cNvSpPr/>
          <p:nvPr/>
        </p:nvSpPr>
        <p:spPr bwMode="auto">
          <a:xfrm>
            <a:off x="4330263" y="2998075"/>
            <a:ext cx="1676400" cy="75411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Section 3 of FEMA</a:t>
            </a:r>
            <a:r>
              <a:rPr kumimoji="0" lang="en-US" sz="1400" b="0" i="0" u="none" strike="noStrike" cap="none" normalizeH="0" dirty="0" smtClean="0">
                <a:ln>
                  <a:noFill/>
                </a:ln>
                <a:solidFill>
                  <a:schemeClr val="tx1"/>
                </a:solidFill>
                <a:effectLst/>
                <a:latin typeface="Tahoma" pitchFamily="34" charset="0"/>
              </a:rPr>
              <a:t> applicable to both PRIIs &amp; PROIs</a:t>
            </a:r>
            <a:endParaRPr kumimoji="0" lang="en-US" sz="1400" b="0" i="0" u="none" strike="noStrike" cap="none" normalizeH="0" baseline="0" dirty="0" smtClean="0">
              <a:ln>
                <a:noFill/>
              </a:ln>
              <a:solidFill>
                <a:schemeClr val="tx1"/>
              </a:solidFill>
              <a:effectLst/>
              <a:latin typeface="Tahoma" pitchFamily="34" charset="0"/>
            </a:endParaRPr>
          </a:p>
        </p:txBody>
      </p:sp>
      <p:sp>
        <p:nvSpPr>
          <p:cNvPr id="15" name="Rectangle 14"/>
          <p:cNvSpPr/>
          <p:nvPr/>
        </p:nvSpPr>
        <p:spPr bwMode="auto">
          <a:xfrm>
            <a:off x="6815959" y="2961290"/>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400" b="0" i="0" u="none" strike="noStrike" cap="none" normalizeH="0" baseline="0" dirty="0" smtClean="0">
                <a:ln>
                  <a:noFill/>
                </a:ln>
                <a:solidFill>
                  <a:schemeClr val="tx1"/>
                </a:solidFill>
                <a:effectLst/>
                <a:latin typeface="Tahoma" pitchFamily="34" charset="0"/>
              </a:rPr>
              <a:t>Capital Account Transactions</a:t>
            </a:r>
          </a:p>
        </p:txBody>
      </p:sp>
      <p:sp>
        <p:nvSpPr>
          <p:cNvPr id="16" name="Rectangle 15"/>
          <p:cNvSpPr/>
          <p:nvPr/>
        </p:nvSpPr>
        <p:spPr bwMode="auto">
          <a:xfrm>
            <a:off x="189187" y="5131675"/>
            <a:ext cx="1676400" cy="591207"/>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 Exceptions: </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LRS  Scheme </a:t>
            </a:r>
          </a:p>
        </p:txBody>
      </p:sp>
      <p:cxnSp>
        <p:nvCxnSpPr>
          <p:cNvPr id="18" name="Straight Connector 17"/>
          <p:cNvCxnSpPr>
            <a:stCxn id="8" idx="2"/>
          </p:cNvCxnSpPr>
          <p:nvPr/>
        </p:nvCxnSpPr>
        <p:spPr bwMode="auto">
          <a:xfrm flipH="1">
            <a:off x="2112579" y="1581807"/>
            <a:ext cx="13139" cy="7041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a:off x="1024759" y="2286000"/>
            <a:ext cx="1103587"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2112579" y="2286000"/>
            <a:ext cx="1135118"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993228" y="2333297"/>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3231931" y="2286000"/>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flipH="1">
            <a:off x="5044966" y="1371600"/>
            <a:ext cx="15765" cy="162384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204952" y="3775842"/>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Schedules I, II &amp; III of FEMA (C</a:t>
            </a:r>
            <a:r>
              <a:rPr kumimoji="0" lang="en-US" sz="1400" b="0" i="0" u="none" strike="noStrike" cap="none" normalizeH="0" baseline="0" dirty="0" smtClean="0">
                <a:ln>
                  <a:noFill/>
                </a:ln>
                <a:solidFill>
                  <a:schemeClr val="tx1"/>
                </a:solidFill>
                <a:effectLst/>
                <a:latin typeface="Tahoma" pitchFamily="34" charset="0"/>
              </a:rPr>
              <a:t>urrent Account Transactions) Rules, 2000</a:t>
            </a:r>
          </a:p>
        </p:txBody>
      </p:sp>
      <p:sp>
        <p:nvSpPr>
          <p:cNvPr id="49" name="Rectangle 48"/>
          <p:cNvSpPr/>
          <p:nvPr/>
        </p:nvSpPr>
        <p:spPr bwMode="auto">
          <a:xfrm>
            <a:off x="2328041" y="4085897"/>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Schedule I of FEMA  Notf. 1</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51" name="Straight Connector 50"/>
          <p:cNvCxnSpPr>
            <a:endCxn id="49" idx="0"/>
          </p:cNvCxnSpPr>
          <p:nvPr/>
        </p:nvCxnSpPr>
        <p:spPr bwMode="auto">
          <a:xfrm flipH="1">
            <a:off x="3166241" y="3626069"/>
            <a:ext cx="2628" cy="45982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7" name="Rectangle 56"/>
          <p:cNvSpPr/>
          <p:nvPr/>
        </p:nvSpPr>
        <p:spPr bwMode="auto">
          <a:xfrm>
            <a:off x="6815958" y="4080641"/>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Schedule II of FEMA  Notf. 1</a:t>
            </a:r>
            <a:endParaRPr kumimoji="0" lang="en-US" sz="1400" b="0" i="0" u="none" strike="noStrike" cap="none" normalizeH="0" baseline="0" dirty="0" smtClean="0">
              <a:ln>
                <a:noFill/>
              </a:ln>
              <a:solidFill>
                <a:schemeClr val="tx1"/>
              </a:solidFill>
              <a:effectLst/>
              <a:latin typeface="Tahoma" pitchFamily="34" charset="0"/>
            </a:endParaRPr>
          </a:p>
        </p:txBody>
      </p:sp>
      <p:sp>
        <p:nvSpPr>
          <p:cNvPr id="60" name="Rectangle 59"/>
          <p:cNvSpPr/>
          <p:nvPr/>
        </p:nvSpPr>
        <p:spPr bwMode="auto">
          <a:xfrm>
            <a:off x="6789683" y="5630917"/>
            <a:ext cx="1676400" cy="591207"/>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 Exceptions: </a:t>
            </a:r>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FEMA Notf. 13(R)</a:t>
            </a:r>
            <a:r>
              <a:rPr kumimoji="0" lang="en-US" sz="1400" b="0" i="0" u="none" strike="noStrike" cap="none" normalizeH="0" baseline="0" dirty="0" smtClean="0">
                <a:ln>
                  <a:noFill/>
                </a:ln>
                <a:solidFill>
                  <a:schemeClr val="tx1"/>
                </a:solidFill>
                <a:effectLst/>
                <a:latin typeface="Tahoma" pitchFamily="34" charset="0"/>
              </a:rPr>
              <a:t> </a:t>
            </a:r>
          </a:p>
        </p:txBody>
      </p:sp>
      <p:cxnSp>
        <p:nvCxnSpPr>
          <p:cNvPr id="66" name="Straight Connector 65"/>
          <p:cNvCxnSpPr/>
          <p:nvPr/>
        </p:nvCxnSpPr>
        <p:spPr bwMode="auto">
          <a:xfrm rot="120000">
            <a:off x="7617372" y="1576551"/>
            <a:ext cx="36787" cy="13847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 name="Straight Connector 71"/>
          <p:cNvCxnSpPr>
            <a:stCxn id="15" idx="2"/>
            <a:endCxn id="57" idx="0"/>
          </p:cNvCxnSpPr>
          <p:nvPr/>
        </p:nvCxnSpPr>
        <p:spPr bwMode="auto">
          <a:xfrm flipH="1">
            <a:off x="7654158" y="3626069"/>
            <a:ext cx="1" cy="4545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 name="Straight Connector 73"/>
          <p:cNvCxnSpPr/>
          <p:nvPr/>
        </p:nvCxnSpPr>
        <p:spPr bwMode="auto">
          <a:xfrm rot="-120000" flipH="1">
            <a:off x="7627883" y="5286703"/>
            <a:ext cx="26275" cy="3442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2" name="Rectangle 31"/>
          <p:cNvSpPr/>
          <p:nvPr/>
        </p:nvSpPr>
        <p:spPr bwMode="auto">
          <a:xfrm>
            <a:off x="199697" y="5820103"/>
            <a:ext cx="2571637" cy="75067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 Except  some items of Sch. III, all items are subsumed with LRS - See next slide</a:t>
            </a:r>
          </a:p>
        </p:txBody>
      </p:sp>
      <p:cxnSp>
        <p:nvCxnSpPr>
          <p:cNvPr id="34" name="Straight Connector 33"/>
          <p:cNvCxnSpPr/>
          <p:nvPr/>
        </p:nvCxnSpPr>
        <p:spPr bwMode="auto">
          <a:xfrm rot="-540000" flipH="1">
            <a:off x="1043152" y="3626069"/>
            <a:ext cx="21021" cy="14977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 name="Straight Connector 36"/>
          <p:cNvCxnSpPr/>
          <p:nvPr/>
        </p:nvCxnSpPr>
        <p:spPr bwMode="auto">
          <a:xfrm rot="-540000" flipH="1">
            <a:off x="1027387" y="4981904"/>
            <a:ext cx="15765" cy="14977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 name="Straight Connector 39"/>
          <p:cNvCxnSpPr>
            <a:stCxn id="16" idx="2"/>
          </p:cNvCxnSpPr>
          <p:nvPr/>
        </p:nvCxnSpPr>
        <p:spPr bwMode="auto">
          <a:xfrm>
            <a:off x="1027387" y="5722882"/>
            <a:ext cx="13137" cy="78828"/>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smtClean="0"/>
              <a:t>P. P. Shah &amp; Asso.</a:t>
            </a:r>
            <a:endParaRPr lang="en-US" dirty="0" smtClean="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30</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Other important conditions in FDI Policy</a:t>
            </a:r>
          </a:p>
        </p:txBody>
      </p:sp>
      <p:sp>
        <p:nvSpPr>
          <p:cNvPr id="9222" name="Content Placeholder 6"/>
          <p:cNvSpPr>
            <a:spLocks noGrp="1"/>
          </p:cNvSpPr>
          <p:nvPr>
            <p:ph idx="1"/>
          </p:nvPr>
        </p:nvSpPr>
        <p:spPr>
          <a:xfrm>
            <a:off x="898358" y="1219200"/>
            <a:ext cx="8056730" cy="5213684"/>
          </a:xfrm>
        </p:spPr>
        <p:txBody>
          <a:bodyPr/>
          <a:lstStyle/>
          <a:p>
            <a:pPr marL="0" indent="0">
              <a:buNone/>
            </a:pPr>
            <a:r>
              <a:rPr lang="en-US" sz="1600" dirty="0" smtClean="0">
                <a:latin typeface="Calibri" panose="020F0502020204030204" pitchFamily="34" charset="0"/>
                <a:cs typeface="Calibri" panose="020F0502020204030204" pitchFamily="34" charset="0"/>
              </a:rPr>
              <a:t>• </a:t>
            </a:r>
            <a:r>
              <a:rPr lang="en-US" sz="1600" b="1" dirty="0" smtClean="0">
                <a:latin typeface="Calibri" panose="020F0502020204030204" pitchFamily="34" charset="0"/>
                <a:cs typeface="Calibri" panose="020F0502020204030204" pitchFamily="34" charset="0"/>
              </a:rPr>
              <a:t>Caps in Investments:</a:t>
            </a:r>
            <a:endParaRPr lang="en-US" sz="1600" b="1" dirty="0">
              <a:latin typeface="Calibri" panose="020F0502020204030204" pitchFamily="34" charset="0"/>
              <a:cs typeface="Calibri" panose="020F0502020204030204" pitchFamily="34" charset="0"/>
            </a:endParaRPr>
          </a:p>
          <a:p>
            <a:pPr marL="176213" indent="0">
              <a:buNone/>
            </a:pPr>
            <a:r>
              <a:rPr lang="en-US" sz="1600" dirty="0">
                <a:latin typeface="Calibri" panose="020F0502020204030204" pitchFamily="34" charset="0"/>
                <a:cs typeface="Calibri" panose="020F0502020204030204" pitchFamily="34" charset="0"/>
              </a:rPr>
              <a:t>Investments can be made by non-residents in the capital of a resident entity only to the extent of the percentage of the total capital as specified in the FDI policy. The caps in various sector(s) are detailed </a:t>
            </a:r>
            <a:r>
              <a:rPr lang="en-US" sz="1600" dirty="0" smtClean="0">
                <a:latin typeface="Calibri" panose="020F0502020204030204" pitchFamily="34" charset="0"/>
                <a:cs typeface="Calibri" panose="020F0502020204030204" pitchFamily="34" charset="0"/>
              </a:rPr>
              <a:t>in the Consolidated FDI Policy and in Regulation 16 of FEMA Ntf.20(R) </a:t>
            </a:r>
          </a:p>
          <a:p>
            <a:pPr marL="176213" indent="0">
              <a:buNone/>
            </a:pPr>
            <a:endParaRPr lang="en-US" sz="1600" b="1" dirty="0" smtClean="0">
              <a:latin typeface="Calibri" panose="020F0502020204030204" pitchFamily="34" charset="0"/>
              <a:cs typeface="Calibri" panose="020F0502020204030204" pitchFamily="34" charset="0"/>
            </a:endParaRPr>
          </a:p>
          <a:p>
            <a:pPr marL="0" indent="0">
              <a:buNone/>
            </a:pPr>
            <a:r>
              <a:rPr lang="en-US" sz="1600" b="1" dirty="0" smtClean="0">
                <a:latin typeface="Calibri" panose="020F0502020204030204" pitchFamily="34" charset="0"/>
                <a:cs typeface="Calibri" panose="020F0502020204030204" pitchFamily="34" charset="0"/>
              </a:rPr>
              <a:t>• Entry conditions:</a:t>
            </a:r>
            <a:endParaRPr lang="en-US" sz="1600" b="1" dirty="0">
              <a:latin typeface="Calibri" panose="020F0502020204030204" pitchFamily="34" charset="0"/>
              <a:cs typeface="Calibri" panose="020F0502020204030204" pitchFamily="34" charset="0"/>
            </a:endParaRPr>
          </a:p>
          <a:p>
            <a:pPr marL="176213" lvl="1" indent="0">
              <a:buNone/>
            </a:pPr>
            <a:r>
              <a:rPr lang="en-US" sz="1600" dirty="0">
                <a:latin typeface="Calibri" panose="020F0502020204030204" pitchFamily="34" charset="0"/>
                <a:ea typeface="+mn-ea"/>
                <a:cs typeface="Calibri" panose="020F0502020204030204" pitchFamily="34" charset="0"/>
              </a:rPr>
              <a:t>Investments</a:t>
            </a:r>
            <a:r>
              <a:rPr lang="en-US" sz="1600" dirty="0">
                <a:latin typeface="Calibri" panose="020F0502020204030204" pitchFamily="34" charset="0"/>
                <a:cs typeface="Calibri" panose="020F0502020204030204" pitchFamily="34" charset="0"/>
              </a:rPr>
              <a:t> by non-residents can be permitted in the capital of a resident entity in certain sectors/activity with entry conditions. Such conditions may include norms for minimum capitalization, lock-in period, </a:t>
            </a:r>
            <a:r>
              <a:rPr lang="en-US" sz="1600" dirty="0" smtClean="0">
                <a:latin typeface="Calibri" panose="020F0502020204030204" pitchFamily="34" charset="0"/>
                <a:cs typeface="Calibri" panose="020F0502020204030204" pitchFamily="34" charset="0"/>
              </a:rPr>
              <a:t>etc. and are specified in the Consolidated FDI Policy</a:t>
            </a:r>
          </a:p>
          <a:p>
            <a:pPr marL="176213" lvl="1" indent="0">
              <a:buNone/>
            </a:pPr>
            <a:endParaRPr lang="en-US" sz="1600" dirty="0" smtClean="0">
              <a:latin typeface="Calibri" panose="020F0502020204030204" pitchFamily="34" charset="0"/>
              <a:cs typeface="Calibri" panose="020F0502020204030204" pitchFamily="34" charset="0"/>
            </a:endParaRPr>
          </a:p>
          <a:p>
            <a:pPr marL="0" indent="0">
              <a:buNone/>
            </a:pPr>
            <a:r>
              <a:rPr lang="en-US" sz="1600" b="1" dirty="0">
                <a:latin typeface="Calibri" panose="020F0502020204030204" pitchFamily="34" charset="0"/>
                <a:cs typeface="Calibri" panose="020F0502020204030204" pitchFamily="34" charset="0"/>
              </a:rPr>
              <a:t>• </a:t>
            </a:r>
            <a:r>
              <a:rPr lang="en-US" sz="1600" b="1" dirty="0" smtClean="0">
                <a:latin typeface="Calibri" panose="020F0502020204030204" pitchFamily="34" charset="0"/>
                <a:cs typeface="Calibri" panose="020F0502020204030204" pitchFamily="34" charset="0"/>
              </a:rPr>
              <a:t>Other conditions</a:t>
            </a:r>
            <a:r>
              <a:rPr lang="en-US" sz="1600" b="1" dirty="0">
                <a:latin typeface="Calibri" panose="020F0502020204030204" pitchFamily="34" charset="0"/>
                <a:cs typeface="Calibri" panose="020F0502020204030204" pitchFamily="34" charset="0"/>
              </a:rPr>
              <a:t>:</a:t>
            </a:r>
          </a:p>
          <a:p>
            <a:pPr marL="176213" lvl="1" indent="0">
              <a:buNone/>
            </a:pPr>
            <a:r>
              <a:rPr lang="en-US" sz="1600" dirty="0">
                <a:latin typeface="Calibri" panose="020F0502020204030204" pitchFamily="34" charset="0"/>
                <a:cs typeface="Calibri" panose="020F0502020204030204" pitchFamily="34" charset="0"/>
              </a:rPr>
              <a:t>Besides the entry conditions on foreign investment, the investment/investors are required to comply with all relevant sectoral laws, regulations, rules, security conditions, and state/local </a:t>
            </a:r>
            <a:r>
              <a:rPr lang="en-US" sz="1600" dirty="0" smtClean="0">
                <a:latin typeface="Calibri" panose="020F0502020204030204" pitchFamily="34" charset="0"/>
                <a:cs typeface="Calibri" panose="020F0502020204030204" pitchFamily="34" charset="0"/>
              </a:rPr>
              <a:t>laws/regulations.</a:t>
            </a:r>
          </a:p>
          <a:p>
            <a:pPr marL="176213" lvl="1" indent="0">
              <a:buNone/>
            </a:pPr>
            <a:endParaRPr lang="en-US" sz="1600" dirty="0" smtClean="0">
              <a:latin typeface="Calibri" panose="020F0502020204030204" pitchFamily="34" charset="0"/>
              <a:cs typeface="Calibri" panose="020F0502020204030204" pitchFamily="34" charset="0"/>
            </a:endParaRPr>
          </a:p>
          <a:p>
            <a:pPr marL="0" indent="0">
              <a:buNone/>
            </a:pPr>
            <a:r>
              <a:rPr lang="en-US" sz="1600" b="1" dirty="0">
                <a:latin typeface="Calibri" panose="020F0502020204030204" pitchFamily="34" charset="0"/>
                <a:cs typeface="Calibri" panose="020F0502020204030204" pitchFamily="34" charset="0"/>
              </a:rPr>
              <a:t>• Foreign Investment into/downstream Investment by eligible Indian entities:</a:t>
            </a:r>
          </a:p>
          <a:p>
            <a:pPr marL="176213" lvl="1" indent="0">
              <a:buNone/>
            </a:pPr>
            <a:r>
              <a:rPr lang="en-US" sz="1600" dirty="0">
                <a:solidFill>
                  <a:srgbClr val="000000"/>
                </a:solidFill>
                <a:latin typeface="Calibri" panose="020F0502020204030204" pitchFamily="34" charset="0"/>
                <a:cs typeface="Calibri" panose="020F0502020204030204" pitchFamily="34" charset="0"/>
              </a:rPr>
              <a:t>The Guidelines for calculation of total foreign investment, both direct and indirect in an Indian company/LLP, at every stage of investment, including downstream </a:t>
            </a:r>
            <a:r>
              <a:rPr lang="en-US" sz="1600" dirty="0" smtClean="0">
                <a:solidFill>
                  <a:srgbClr val="000000"/>
                </a:solidFill>
                <a:latin typeface="Calibri" panose="020F0502020204030204" pitchFamily="34" charset="0"/>
                <a:cs typeface="Calibri" panose="020F0502020204030204" pitchFamily="34" charset="0"/>
              </a:rPr>
              <a:t>investment are specified in the Consolidated FDI Policy </a:t>
            </a:r>
            <a:r>
              <a:rPr lang="en-US" sz="1600" dirty="0">
                <a:latin typeface="Calibri" panose="020F0502020204030204" pitchFamily="34" charset="0"/>
                <a:cs typeface="Calibri" panose="020F0502020204030204" pitchFamily="34" charset="0"/>
              </a:rPr>
              <a:t>and in Regulation </a:t>
            </a:r>
            <a:r>
              <a:rPr lang="en-US" sz="1600" dirty="0" smtClean="0">
                <a:latin typeface="Calibri" panose="020F0502020204030204" pitchFamily="34" charset="0"/>
                <a:cs typeface="Calibri" panose="020F0502020204030204" pitchFamily="34" charset="0"/>
              </a:rPr>
              <a:t>14 </a:t>
            </a:r>
            <a:r>
              <a:rPr lang="en-US" sz="1600" dirty="0">
                <a:latin typeface="Calibri" panose="020F0502020204030204" pitchFamily="34" charset="0"/>
                <a:cs typeface="Calibri" panose="020F0502020204030204" pitchFamily="34" charset="0"/>
              </a:rPr>
              <a:t>of FEMA Ntf.20(R)</a:t>
            </a:r>
          </a:p>
          <a:p>
            <a:pPr marL="176213" lvl="1" indent="0">
              <a:buNone/>
            </a:pPr>
            <a:endParaRPr lang="en-US" sz="1600" dirty="0">
              <a:latin typeface="Calibri" panose="020F0502020204030204" pitchFamily="34" charset="0"/>
              <a:cs typeface="Calibri" panose="020F0502020204030204" pitchFamily="34" charset="0"/>
            </a:endParaRPr>
          </a:p>
          <a:p>
            <a:pPr marL="176213" lvl="1" indent="0">
              <a:buNone/>
            </a:pPr>
            <a:endParaRPr lang="en-US" sz="16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4764332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smtClean="0"/>
              <a:t>P. P. Shah &amp; Asso.</a:t>
            </a:r>
            <a:endParaRPr lang="en-US" dirty="0" smtClean="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31</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smtClean="0"/>
              <a:t>Reporting of FDI</a:t>
            </a:r>
          </a:p>
        </p:txBody>
      </p:sp>
      <p:sp>
        <p:nvSpPr>
          <p:cNvPr id="9222" name="Content Placeholder 6"/>
          <p:cNvSpPr>
            <a:spLocks noGrp="1"/>
          </p:cNvSpPr>
          <p:nvPr>
            <p:ph idx="1"/>
          </p:nvPr>
        </p:nvSpPr>
        <p:spPr>
          <a:xfrm>
            <a:off x="882316" y="1219200"/>
            <a:ext cx="8072772" cy="5213684"/>
          </a:xfrm>
        </p:spPr>
        <p:txBody>
          <a:bodyPr/>
          <a:lstStyle/>
          <a:p>
            <a:r>
              <a:rPr lang="en-US" sz="1800" b="1" dirty="0" smtClean="0">
                <a:latin typeface="Calibri" panose="020F0502020204030204" pitchFamily="34" charset="0"/>
                <a:cs typeface="Calibri" panose="020F0502020204030204" pitchFamily="34" charset="0"/>
              </a:rPr>
              <a:t>Offline reporting</a:t>
            </a:r>
            <a:endParaRPr lang="en-US" sz="1800" b="1" dirty="0">
              <a:latin typeface="Calibri" panose="020F0502020204030204" pitchFamily="34" charset="0"/>
              <a:cs typeface="Calibri" panose="020F0502020204030204" pitchFamily="34" charset="0"/>
            </a:endParaRPr>
          </a:p>
          <a:p>
            <a:pPr marL="336550" indent="0">
              <a:buNone/>
            </a:pPr>
            <a:r>
              <a:rPr lang="en-US" sz="1800" dirty="0" smtClean="0">
                <a:latin typeface="Calibri" panose="020F0502020204030204" pitchFamily="34" charset="0"/>
                <a:cs typeface="Calibri" panose="020F0502020204030204" pitchFamily="34" charset="0"/>
              </a:rPr>
              <a:t>Physical </a:t>
            </a:r>
            <a:r>
              <a:rPr lang="en-US" sz="1800" dirty="0">
                <a:latin typeface="Calibri" panose="020F0502020204030204" pitchFamily="34" charset="0"/>
                <a:cs typeface="Calibri" panose="020F0502020204030204" pitchFamily="34" charset="0"/>
              </a:rPr>
              <a:t>filing of FC-GPR, ARF and FCTRS forms is discontinued from </a:t>
            </a:r>
            <a:r>
              <a:rPr lang="en-US" sz="1800" b="1" dirty="0">
                <a:latin typeface="Calibri" panose="020F0502020204030204" pitchFamily="34" charset="0"/>
                <a:cs typeface="Calibri" panose="020F0502020204030204" pitchFamily="34" charset="0"/>
              </a:rPr>
              <a:t>February 8, 2016 </a:t>
            </a:r>
            <a:r>
              <a:rPr lang="en-US" sz="1800" dirty="0">
                <a:latin typeface="Calibri" panose="020F0502020204030204" pitchFamily="34" charset="0"/>
                <a:cs typeface="Calibri" panose="020F0502020204030204" pitchFamily="34" charset="0"/>
              </a:rPr>
              <a:t>and online filing through government’s e-Biz portal has been made mandatory</a:t>
            </a:r>
            <a:r>
              <a:rPr lang="en-US" sz="1800" dirty="0" smtClean="0">
                <a:latin typeface="Calibri" panose="020F0502020204030204" pitchFamily="34" charset="0"/>
                <a:cs typeface="Calibri" panose="020F0502020204030204" pitchFamily="34" charset="0"/>
              </a:rPr>
              <a:t>.</a:t>
            </a:r>
          </a:p>
          <a:p>
            <a:r>
              <a:rPr lang="en-US" sz="1800" b="1" dirty="0" smtClean="0">
                <a:latin typeface="Calibri" panose="020F0502020204030204" pitchFamily="34" charset="0"/>
                <a:cs typeface="Calibri" panose="020F0502020204030204" pitchFamily="34" charset="0"/>
              </a:rPr>
              <a:t>Online reporting through eBiz Portal of GOI</a:t>
            </a:r>
            <a:endParaRPr lang="en-US" sz="1800" b="1" dirty="0">
              <a:latin typeface="Calibri" panose="020F0502020204030204" pitchFamily="34" charset="0"/>
              <a:cs typeface="Calibri" panose="020F0502020204030204" pitchFamily="34" charset="0"/>
            </a:endParaRPr>
          </a:p>
          <a:p>
            <a:pPr marL="685800" lvl="1">
              <a:buFont typeface="Wingdings" panose="05000000000000000000" pitchFamily="2" charset="2"/>
              <a:buChar char="Ø"/>
            </a:pPr>
            <a:r>
              <a:rPr lang="en-US" sz="1800" dirty="0">
                <a:latin typeface="Calibri" panose="020F0502020204030204" pitchFamily="34" charset="0"/>
                <a:cs typeface="Calibri" panose="020F0502020204030204" pitchFamily="34" charset="0"/>
              </a:rPr>
              <a:t>With a view to promoting the ease of reporting of transactions under foreign direct investment (FDI), the filing of the ARF, Form FC-GPR and Form FCTRS has </a:t>
            </a:r>
            <a:r>
              <a:rPr lang="en-US" sz="1800" dirty="0" smtClean="0">
                <a:latin typeface="Calibri" panose="020F0502020204030204" pitchFamily="34" charset="0"/>
                <a:cs typeface="Calibri" panose="020F0502020204030204" pitchFamily="34" charset="0"/>
              </a:rPr>
              <a:t>been </a:t>
            </a:r>
            <a:r>
              <a:rPr lang="en-US" sz="1800" dirty="0">
                <a:latin typeface="Calibri" panose="020F0502020204030204" pitchFamily="34" charset="0"/>
                <a:cs typeface="Calibri" panose="020F0502020204030204" pitchFamily="34" charset="0"/>
              </a:rPr>
              <a:t>enabled under the e-Biz platform of the Government of India. </a:t>
            </a:r>
            <a:endParaRPr lang="en-US" sz="1800" dirty="0" smtClean="0">
              <a:latin typeface="Calibri" panose="020F0502020204030204" pitchFamily="34" charset="0"/>
              <a:cs typeface="Calibri" panose="020F0502020204030204" pitchFamily="34" charset="0"/>
            </a:endParaRPr>
          </a:p>
          <a:p>
            <a:pPr marL="685800" lvl="1">
              <a:buFont typeface="Wingdings" panose="05000000000000000000" pitchFamily="2" charset="2"/>
              <a:buChar char="Ø"/>
            </a:pPr>
            <a:r>
              <a:rPr lang="en-US" sz="1800" dirty="0" smtClean="0">
                <a:latin typeface="Calibri" panose="020F0502020204030204" pitchFamily="34" charset="0"/>
                <a:cs typeface="Calibri" panose="020F0502020204030204" pitchFamily="34" charset="0"/>
              </a:rPr>
              <a:t>The </a:t>
            </a:r>
            <a:r>
              <a:rPr lang="en-US" sz="1800" dirty="0">
                <a:latin typeface="Calibri" panose="020F0502020204030204" pitchFamily="34" charset="0"/>
                <a:cs typeface="Calibri" panose="020F0502020204030204" pitchFamily="34" charset="0"/>
              </a:rPr>
              <a:t>design of the reporting platform enables the customer to login into the e-Biz portal, download the reporting forms, complete and then upload the same onto the portal using their digitally signed certificates. </a:t>
            </a:r>
            <a:endParaRPr lang="en-US" sz="1800" dirty="0" smtClean="0">
              <a:latin typeface="Calibri" panose="020F0502020204030204" pitchFamily="34" charset="0"/>
              <a:cs typeface="Calibri" panose="020F0502020204030204" pitchFamily="34" charset="0"/>
            </a:endParaRPr>
          </a:p>
          <a:p>
            <a:pPr marL="685800" lvl="1">
              <a:buFont typeface="Wingdings" panose="05000000000000000000" pitchFamily="2" charset="2"/>
              <a:buChar char="Ø"/>
            </a:pPr>
            <a:r>
              <a:rPr lang="en-US" sz="1800" dirty="0" smtClean="0">
                <a:latin typeface="Calibri" panose="020F0502020204030204" pitchFamily="34" charset="0"/>
                <a:cs typeface="Calibri" panose="020F0502020204030204" pitchFamily="34" charset="0"/>
              </a:rPr>
              <a:t>The </a:t>
            </a:r>
            <a:r>
              <a:rPr lang="en-US" sz="1800" dirty="0">
                <a:latin typeface="Calibri" panose="020F0502020204030204" pitchFamily="34" charset="0"/>
                <a:cs typeface="Calibri" panose="020F0502020204030204" pitchFamily="34" charset="0"/>
              </a:rPr>
              <a:t>Authorised Dealer Banks (ADs) will be required to download the completed forms, verify the contents from the available documents, if necessary by calling for additional information from the customer and then upload the same for RBI to process and allot the Unique Identification Number (UIN</a:t>
            </a:r>
            <a:r>
              <a:rPr lang="en-US" sz="1800" dirty="0" smtClean="0">
                <a:latin typeface="Calibri" panose="020F0502020204030204" pitchFamily="34" charset="0"/>
                <a:cs typeface="Calibri" panose="020F0502020204030204" pitchFamily="34" charset="0"/>
              </a:rPr>
              <a:t>).</a:t>
            </a:r>
            <a:endParaRPr lang="en-US"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6672939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170872080"/>
              </p:ext>
            </p:extLst>
          </p:nvPr>
        </p:nvGraphicFramePr>
        <p:xfrm>
          <a:off x="381000" y="1310640"/>
          <a:ext cx="8610599" cy="4907280"/>
        </p:xfrm>
        <a:graphic>
          <a:graphicData uri="http://schemas.openxmlformats.org/drawingml/2006/table">
            <a:tbl>
              <a:tblPr firstRow="1" bandRow="1">
                <a:tableStyleId>{5C22544A-7EE6-4342-B048-85BDC9FD1C3A}</a:tableStyleId>
              </a:tblPr>
              <a:tblGrid>
                <a:gridCol w="1929962"/>
                <a:gridCol w="1855733"/>
                <a:gridCol w="1261898"/>
                <a:gridCol w="1781503"/>
                <a:gridCol w="1781503"/>
              </a:tblGrid>
              <a:tr h="496462">
                <a:tc>
                  <a:txBody>
                    <a:bodyPr/>
                    <a:lstStyle/>
                    <a:p>
                      <a:pPr marL="0" marR="0" algn="ctr">
                        <a:spcBef>
                          <a:spcPts val="0"/>
                        </a:spcBef>
                        <a:spcAft>
                          <a:spcPts val="0"/>
                        </a:spcAft>
                      </a:pPr>
                      <a:r>
                        <a:rPr lang="en-US" sz="1400" dirty="0">
                          <a:solidFill>
                            <a:schemeClr val="tx1"/>
                          </a:solidFill>
                          <a:latin typeface="Bookman Old Style" pitchFamily="18" charset="0"/>
                          <a:ea typeface="Calibri"/>
                        </a:rPr>
                        <a:t>Form</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400" dirty="0" smtClean="0">
                          <a:solidFill>
                            <a:schemeClr val="tx1"/>
                          </a:solidFill>
                          <a:latin typeface="Bookman Old Style" pitchFamily="18" charset="0"/>
                          <a:ea typeface="Calibri"/>
                        </a:rPr>
                        <a:t>Supporting</a:t>
                      </a:r>
                      <a:endParaRPr lang="en-US" sz="1400" dirty="0">
                        <a:solidFill>
                          <a:schemeClr val="tx1"/>
                        </a:solidFill>
                        <a:latin typeface="Bookman Old Style" pitchFamily="18" charset="0"/>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400" dirty="0">
                          <a:solidFill>
                            <a:schemeClr val="tx1"/>
                          </a:solidFill>
                          <a:latin typeface="Bookman Old Style" pitchFamily="18" charset="0"/>
                          <a:ea typeface="Calibri"/>
                        </a:rPr>
                        <a:t>Time period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400" dirty="0">
                          <a:solidFill>
                            <a:schemeClr val="tx1"/>
                          </a:solidFill>
                          <a:latin typeface="Bookman Old Style" pitchFamily="18" charset="0"/>
                          <a:ea typeface="Calibri"/>
                        </a:rPr>
                        <a:t>Action by Regional Office concerned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400" dirty="0">
                          <a:solidFill>
                            <a:schemeClr val="tx1"/>
                          </a:solidFill>
                          <a:latin typeface="Bookman Old Style" pitchFamily="18" charset="0"/>
                          <a:ea typeface="Calibri"/>
                        </a:rPr>
                        <a:t>Non-compliance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23900">
                <a:tc>
                  <a:txBody>
                    <a:bodyPr/>
                    <a:lstStyle/>
                    <a:p>
                      <a:pPr marL="0" marR="0" algn="just">
                        <a:spcBef>
                          <a:spcPts val="0"/>
                        </a:spcBef>
                        <a:spcAft>
                          <a:spcPts val="0"/>
                        </a:spcAft>
                      </a:pPr>
                      <a:r>
                        <a:rPr lang="en-US" sz="1400" b="0" dirty="0">
                          <a:solidFill>
                            <a:schemeClr val="tx1"/>
                          </a:solidFill>
                          <a:latin typeface="Bookman Old Style" pitchFamily="18" charset="0"/>
                          <a:ea typeface="Calibri"/>
                        </a:rPr>
                        <a:t>Advance Reporting </a:t>
                      </a:r>
                      <a:r>
                        <a:rPr lang="en-US" sz="1400" b="0" dirty="0" smtClean="0">
                          <a:solidFill>
                            <a:schemeClr val="tx1"/>
                          </a:solidFill>
                          <a:latin typeface="Bookman Old Style" pitchFamily="18" charset="0"/>
                          <a:ea typeface="Calibri"/>
                        </a:rPr>
                        <a:t>Form for </a:t>
                      </a:r>
                      <a:r>
                        <a:rPr lang="en-US" sz="1400" b="0" baseline="0" dirty="0" smtClean="0">
                          <a:solidFill>
                            <a:schemeClr val="tx1"/>
                          </a:solidFill>
                          <a:latin typeface="Bookman Old Style" pitchFamily="18" charset="0"/>
                          <a:ea typeface="Calibri"/>
                        </a:rPr>
                        <a:t>shares / FCCD / FCPS / Warrants</a:t>
                      </a:r>
                      <a:endParaRPr lang="en-US" sz="1400" b="0" dirty="0">
                        <a:solidFill>
                          <a:schemeClr val="tx1"/>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36538" marR="0" indent="-236538" algn="just">
                        <a:spcBef>
                          <a:spcPts val="0"/>
                        </a:spcBef>
                        <a:spcAft>
                          <a:spcPts val="0"/>
                        </a:spcAft>
                        <a:buFont typeface="Wingdings" pitchFamily="2" charset="2"/>
                        <a:buChar char="v"/>
                      </a:pPr>
                      <a:r>
                        <a:rPr lang="en-US" sz="1400" b="0" dirty="0" smtClean="0">
                          <a:solidFill>
                            <a:schemeClr val="tx1"/>
                          </a:solidFill>
                          <a:latin typeface="Bookman Old Style" pitchFamily="18" charset="0"/>
                          <a:ea typeface="Calibri"/>
                        </a:rPr>
                        <a:t>FIRC/s/ Debit certificate  </a:t>
                      </a:r>
                      <a:r>
                        <a:rPr lang="en-US" sz="1400" b="0" dirty="0">
                          <a:solidFill>
                            <a:schemeClr val="tx1"/>
                          </a:solidFill>
                          <a:latin typeface="Bookman Old Style" pitchFamily="18" charset="0"/>
                          <a:ea typeface="Calibri"/>
                        </a:rPr>
                        <a:t>evidencing </a:t>
                      </a:r>
                      <a:r>
                        <a:rPr lang="en-US" sz="1400" b="0" dirty="0" smtClean="0">
                          <a:solidFill>
                            <a:schemeClr val="tx1"/>
                          </a:solidFill>
                          <a:latin typeface="Bookman Old Style" pitchFamily="18" charset="0"/>
                          <a:ea typeface="Calibri"/>
                        </a:rPr>
                        <a:t>receipt </a:t>
                      </a:r>
                      <a:r>
                        <a:rPr lang="en-US" sz="1400" b="0" dirty="0">
                          <a:solidFill>
                            <a:schemeClr val="tx1"/>
                          </a:solidFill>
                          <a:latin typeface="Bookman Old Style" pitchFamily="18" charset="0"/>
                          <a:ea typeface="Calibri"/>
                        </a:rPr>
                        <a:t>of </a:t>
                      </a:r>
                      <a:r>
                        <a:rPr lang="en-US" sz="1400" b="0" dirty="0" smtClean="0">
                          <a:solidFill>
                            <a:schemeClr val="tx1"/>
                          </a:solidFill>
                          <a:latin typeface="Bookman Old Style" pitchFamily="18" charset="0"/>
                          <a:ea typeface="Calibri"/>
                        </a:rPr>
                        <a:t>remittance </a:t>
                      </a:r>
                    </a:p>
                    <a:p>
                      <a:pPr marL="236538" marR="0" indent="-236538" algn="just">
                        <a:spcBef>
                          <a:spcPts val="0"/>
                        </a:spcBef>
                        <a:spcAft>
                          <a:spcPts val="0"/>
                        </a:spcAft>
                        <a:buFont typeface="Wingdings" pitchFamily="2" charset="2"/>
                        <a:buChar char="v"/>
                      </a:pPr>
                      <a:r>
                        <a:rPr lang="en-US" sz="1400" b="0" dirty="0" smtClean="0">
                          <a:solidFill>
                            <a:schemeClr val="tx1"/>
                          </a:solidFill>
                          <a:latin typeface="Bookman Old Style" pitchFamily="18" charset="0"/>
                          <a:ea typeface="Calibri"/>
                        </a:rPr>
                        <a:t>KYC </a:t>
                      </a:r>
                      <a:r>
                        <a:rPr lang="en-US" sz="1400" b="0" dirty="0">
                          <a:solidFill>
                            <a:schemeClr val="tx1"/>
                          </a:solidFill>
                          <a:latin typeface="Bookman Old Style" pitchFamily="18" charset="0"/>
                          <a:ea typeface="Calibri"/>
                        </a:rPr>
                        <a:t>report </a:t>
                      </a:r>
                      <a:r>
                        <a:rPr lang="en-US" sz="1400" b="0" dirty="0" smtClean="0">
                          <a:solidFill>
                            <a:schemeClr val="tx1"/>
                          </a:solidFill>
                          <a:latin typeface="Bookman Old Style" pitchFamily="18" charset="0"/>
                          <a:ea typeface="Calibri"/>
                        </a:rPr>
                        <a:t> on non-resident investor</a:t>
                      </a:r>
                      <a:endParaRPr lang="en-US" sz="1400" b="0" dirty="0">
                        <a:solidFill>
                          <a:schemeClr val="tx1"/>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spcBef>
                          <a:spcPts val="0"/>
                        </a:spcBef>
                        <a:spcAft>
                          <a:spcPts val="0"/>
                        </a:spcAft>
                      </a:pPr>
                      <a:r>
                        <a:rPr lang="en-US" sz="1400" b="0" dirty="0" smtClean="0">
                          <a:solidFill>
                            <a:schemeClr val="tx1"/>
                          </a:solidFill>
                          <a:latin typeface="Bookman Old Style" pitchFamily="18" charset="0"/>
                          <a:ea typeface="Calibri"/>
                        </a:rPr>
                        <a:t>Not </a:t>
                      </a:r>
                      <a:r>
                        <a:rPr lang="en-US" sz="1400" b="0" dirty="0">
                          <a:solidFill>
                            <a:schemeClr val="tx1"/>
                          </a:solidFill>
                          <a:latin typeface="Bookman Old Style" pitchFamily="18" charset="0"/>
                          <a:ea typeface="Calibri"/>
                        </a:rPr>
                        <a:t>later than 30 days from the date of receipt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spcBef>
                          <a:spcPts val="0"/>
                        </a:spcBef>
                        <a:spcAft>
                          <a:spcPts val="0"/>
                        </a:spcAft>
                      </a:pPr>
                      <a:r>
                        <a:rPr lang="en-US" sz="1400" b="0" dirty="0" smtClean="0">
                          <a:solidFill>
                            <a:schemeClr val="tx1"/>
                          </a:solidFill>
                          <a:latin typeface="Bookman Old Style" pitchFamily="18" charset="0"/>
                          <a:ea typeface="Calibri"/>
                        </a:rPr>
                        <a:t>Allotment of Unique </a:t>
                      </a:r>
                      <a:r>
                        <a:rPr lang="en-US" sz="1400" b="0" dirty="0">
                          <a:solidFill>
                            <a:schemeClr val="tx1"/>
                          </a:solidFill>
                          <a:latin typeface="Bookman Old Style" pitchFamily="18" charset="0"/>
                          <a:ea typeface="Calibri"/>
                        </a:rPr>
                        <a:t>Identification Number (UIN) for the amount reported</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36538" marR="0" indent="-236538" algn="just">
                        <a:spcBef>
                          <a:spcPts val="0"/>
                        </a:spcBef>
                        <a:spcAft>
                          <a:spcPts val="0"/>
                        </a:spcAft>
                        <a:buFont typeface="Wingdings" pitchFamily="2" charset="2"/>
                        <a:buChar char="v"/>
                      </a:pPr>
                      <a:r>
                        <a:rPr lang="en-US" sz="1400" b="0" dirty="0" smtClean="0">
                          <a:solidFill>
                            <a:schemeClr val="tx1"/>
                          </a:solidFill>
                          <a:latin typeface="Bookman Old Style" pitchFamily="18" charset="0"/>
                          <a:ea typeface="Calibri"/>
                        </a:rPr>
                        <a:t>Contravention      under</a:t>
                      </a:r>
                      <a:r>
                        <a:rPr lang="en-US" sz="1400" b="0" baseline="0" dirty="0" smtClean="0">
                          <a:solidFill>
                            <a:schemeClr val="tx1"/>
                          </a:solidFill>
                          <a:latin typeface="Bookman Old Style" pitchFamily="18" charset="0"/>
                          <a:ea typeface="Calibri"/>
                        </a:rPr>
                        <a:t> </a:t>
                      </a:r>
                      <a:r>
                        <a:rPr lang="en-US" sz="1400" b="0" dirty="0" smtClean="0">
                          <a:solidFill>
                            <a:schemeClr val="tx1"/>
                          </a:solidFill>
                          <a:latin typeface="Bookman Old Style" pitchFamily="18" charset="0"/>
                          <a:ea typeface="Calibri"/>
                        </a:rPr>
                        <a:t>FEMA</a:t>
                      </a:r>
                    </a:p>
                    <a:p>
                      <a:pPr marL="236538" marR="0" indent="-236538" algn="just">
                        <a:spcBef>
                          <a:spcPts val="0"/>
                        </a:spcBef>
                        <a:spcAft>
                          <a:spcPts val="0"/>
                        </a:spcAft>
                        <a:buFont typeface="Wingdings" pitchFamily="2" charset="2"/>
                        <a:buNone/>
                      </a:pPr>
                      <a:endParaRPr lang="en-US" sz="1400" b="0" dirty="0" smtClean="0">
                        <a:solidFill>
                          <a:schemeClr val="tx1"/>
                        </a:solidFill>
                        <a:latin typeface="Bookman Old Style" pitchFamily="18" charset="0"/>
                        <a:ea typeface="Calibri"/>
                      </a:endParaRPr>
                    </a:p>
                    <a:p>
                      <a:pPr marL="173038" marR="0" indent="-173038" algn="just">
                        <a:spcBef>
                          <a:spcPts val="0"/>
                        </a:spcBef>
                        <a:spcAft>
                          <a:spcPts val="0"/>
                        </a:spcAft>
                        <a:buFont typeface="Wingdings" pitchFamily="2" charset="2"/>
                        <a:buChar char="v"/>
                      </a:pPr>
                      <a:r>
                        <a:rPr lang="en-US" sz="1400" b="0" dirty="0" smtClean="0">
                          <a:solidFill>
                            <a:schemeClr val="tx1"/>
                          </a:solidFill>
                          <a:latin typeface="Bookman Old Style" pitchFamily="18" charset="0"/>
                          <a:ea typeface="Calibri"/>
                        </a:rPr>
                        <a:t> Attracts Late Submission Fees and penal provisions</a:t>
                      </a:r>
                      <a:endParaRPr lang="en-US" sz="1400" b="0" dirty="0">
                        <a:solidFill>
                          <a:schemeClr val="tx1"/>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78923">
                <a:tc gridSpan="5">
                  <a:txBody>
                    <a:bodyPr/>
                    <a:lstStyle/>
                    <a:p>
                      <a:pPr marL="0" marR="0" algn="just">
                        <a:spcBef>
                          <a:spcPts val="0"/>
                        </a:spcBef>
                        <a:spcAft>
                          <a:spcPts val="0"/>
                        </a:spcAft>
                      </a:pPr>
                      <a:endParaRPr lang="en-US" sz="1400" dirty="0" smtClean="0">
                        <a:solidFill>
                          <a:srgbClr val="000000"/>
                        </a:solidFill>
                        <a:latin typeface="Bookman Old Style" pitchFamily="18" charset="0"/>
                        <a:ea typeface="Calibri"/>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00"/>
                          </a:solidFill>
                          <a:latin typeface="Bookman Old Style" pitchFamily="18" charset="0"/>
                          <a:ea typeface="Calibri"/>
                        </a:rPr>
                        <a:t>In FIRC: Name of beneficiary; remitter bank; remitter;</a:t>
                      </a:r>
                      <a:r>
                        <a:rPr lang="en-US" sz="1400" baseline="0" dirty="0" smtClean="0">
                          <a:solidFill>
                            <a:srgbClr val="000000"/>
                          </a:solidFill>
                          <a:latin typeface="Bookman Old Style" pitchFamily="18" charset="0"/>
                          <a:ea typeface="Calibri"/>
                        </a:rPr>
                        <a:t> date of credit; INR equivalent; Purpose of remittance mentioned in FIRC</a:t>
                      </a:r>
                    </a:p>
                    <a:p>
                      <a:pPr marL="0" marR="0" indent="0" algn="just" defTabSz="914400" rtl="0" eaLnBrk="1" fontAlgn="auto" latinLnBrk="0" hangingPunct="1">
                        <a:lnSpc>
                          <a:spcPct val="100000"/>
                        </a:lnSpc>
                        <a:spcBef>
                          <a:spcPts val="0"/>
                        </a:spcBef>
                        <a:spcAft>
                          <a:spcPts val="0"/>
                        </a:spcAft>
                        <a:buClrTx/>
                        <a:buSzTx/>
                        <a:buFontTx/>
                        <a:buNone/>
                        <a:tabLst/>
                        <a:defRPr/>
                      </a:pPr>
                      <a:endParaRPr lang="en-US" sz="1400" dirty="0" smtClean="0">
                        <a:solidFill>
                          <a:srgbClr val="000000"/>
                        </a:solidFill>
                        <a:latin typeface="Bookman Old Style" pitchFamily="18" charset="0"/>
                        <a:ea typeface="Calibri"/>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00"/>
                          </a:solidFill>
                          <a:latin typeface="Bookman Old Style" pitchFamily="18" charset="0"/>
                          <a:ea typeface="Calibri"/>
                        </a:rPr>
                        <a:t>Amount in INR/FC should match with FIRC/Bank certificate</a:t>
                      </a:r>
                      <a:endParaRPr lang="en-US" sz="1400" baseline="0" dirty="0" smtClean="0">
                        <a:solidFill>
                          <a:srgbClr val="000000"/>
                        </a:solidFill>
                        <a:latin typeface="Bookman Old Style" pitchFamily="18" charset="0"/>
                        <a:ea typeface="Calibri"/>
                      </a:endParaRPr>
                    </a:p>
                    <a:p>
                      <a:pPr marL="0" marR="0" algn="just">
                        <a:spcBef>
                          <a:spcPts val="0"/>
                        </a:spcBef>
                        <a:spcAft>
                          <a:spcPts val="0"/>
                        </a:spcAft>
                      </a:pPr>
                      <a:endParaRPr lang="en-US" sz="1400" dirty="0" smtClean="0">
                        <a:solidFill>
                          <a:srgbClr val="000000"/>
                        </a:solidFill>
                        <a:latin typeface="Bookman Old Style" pitchFamily="18" charset="0"/>
                        <a:ea typeface="Calibri"/>
                      </a:endParaRPr>
                    </a:p>
                    <a:p>
                      <a:pPr marL="0" marR="0" algn="just">
                        <a:spcBef>
                          <a:spcPts val="0"/>
                        </a:spcBef>
                        <a:spcAft>
                          <a:spcPts val="0"/>
                        </a:spcAft>
                      </a:pPr>
                      <a:r>
                        <a:rPr lang="en-US" sz="1400" dirty="0" smtClean="0">
                          <a:solidFill>
                            <a:srgbClr val="000000"/>
                          </a:solidFill>
                          <a:latin typeface="Bookman Old Style" pitchFamily="18" charset="0"/>
                          <a:ea typeface="Calibri"/>
                        </a:rPr>
                        <a:t>No KYC if debit to NRE/ FCNR(B)</a:t>
                      </a:r>
                    </a:p>
                    <a:p>
                      <a:pPr marL="0" marR="0" algn="just">
                        <a:spcBef>
                          <a:spcPts val="0"/>
                        </a:spcBef>
                        <a:spcAft>
                          <a:spcPts val="0"/>
                        </a:spcAft>
                      </a:pPr>
                      <a:endParaRPr lang="en-US" sz="1400" dirty="0" smtClean="0">
                        <a:solidFill>
                          <a:srgbClr val="000000"/>
                        </a:solidFill>
                        <a:latin typeface="Bookman Old Style" pitchFamily="18" charset="0"/>
                        <a:ea typeface="Calibri"/>
                      </a:endParaRPr>
                    </a:p>
                    <a:p>
                      <a:pPr marL="0" marR="0" algn="just">
                        <a:spcBef>
                          <a:spcPts val="0"/>
                        </a:spcBef>
                        <a:spcAft>
                          <a:spcPts val="0"/>
                        </a:spcAft>
                      </a:pPr>
                      <a:r>
                        <a:rPr lang="en-US" sz="1400" dirty="0" smtClean="0">
                          <a:solidFill>
                            <a:srgbClr val="000000"/>
                          </a:solidFill>
                          <a:latin typeface="Bookman Old Style" pitchFamily="18" charset="0"/>
                          <a:ea typeface="Calibri"/>
                        </a:rPr>
                        <a:t>In AD Bank letter/ debit certificate for NRE/ FCNR(B) transfer: Name, account type, amount, date of debit</a:t>
                      </a:r>
                    </a:p>
                    <a:p>
                      <a:pPr marL="0" marR="0" algn="just">
                        <a:spcBef>
                          <a:spcPts val="0"/>
                        </a:spcBef>
                        <a:spcAft>
                          <a:spcPts val="0"/>
                        </a:spcAft>
                      </a:pPr>
                      <a:endParaRPr lang="en-US" sz="1400" dirty="0" smtClean="0">
                        <a:solidFill>
                          <a:srgbClr val="000000"/>
                        </a:solidFill>
                        <a:latin typeface="Bookman Old Style" pitchFamily="18" charset="0"/>
                        <a:ea typeface="Calibri"/>
                      </a:endParaRPr>
                    </a:p>
                    <a:p>
                      <a:pPr marL="0" marR="0" algn="just">
                        <a:spcBef>
                          <a:spcPts val="0"/>
                        </a:spcBef>
                        <a:spcAft>
                          <a:spcPts val="0"/>
                        </a:spcAft>
                      </a:pPr>
                      <a:endParaRPr lang="en-US" sz="1400" dirty="0">
                        <a:solidFill>
                          <a:srgbClr val="000000"/>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236538" marR="0" indent="-236538" algn="just">
                        <a:spcBef>
                          <a:spcPts val="0"/>
                        </a:spcBef>
                        <a:spcAft>
                          <a:spcPts val="0"/>
                        </a:spcAft>
                        <a:buFont typeface="Wingdings" pitchFamily="2" charset="2"/>
                        <a:buChar char="v"/>
                      </a:pPr>
                      <a:endParaRPr lang="en-US" sz="1400" dirty="0">
                        <a:solidFill>
                          <a:srgbClr val="000000"/>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algn="just">
                        <a:spcBef>
                          <a:spcPts val="0"/>
                        </a:spcBef>
                        <a:spcAft>
                          <a:spcPts val="0"/>
                        </a:spcAft>
                      </a:pPr>
                      <a:endParaRPr lang="en-US" sz="1400" dirty="0">
                        <a:solidFill>
                          <a:srgbClr val="000000"/>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algn="just">
                        <a:spcBef>
                          <a:spcPts val="0"/>
                        </a:spcBef>
                        <a:spcAft>
                          <a:spcPts val="0"/>
                        </a:spcAft>
                      </a:pPr>
                      <a:endParaRPr lang="en-US" sz="1400" dirty="0">
                        <a:solidFill>
                          <a:srgbClr val="000000"/>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173038" marR="0" indent="-173038" algn="just">
                        <a:spcBef>
                          <a:spcPts val="0"/>
                        </a:spcBef>
                        <a:spcAft>
                          <a:spcPts val="0"/>
                        </a:spcAft>
                        <a:buFont typeface="Wingdings" pitchFamily="2" charset="2"/>
                        <a:buChar char="v"/>
                      </a:pPr>
                      <a:endParaRPr lang="en-US" sz="1400" b="1" dirty="0">
                        <a:solidFill>
                          <a:srgbClr val="FF0000"/>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Rectangle 5"/>
          <p:cNvSpPr/>
          <p:nvPr/>
        </p:nvSpPr>
        <p:spPr>
          <a:xfrm>
            <a:off x="994609" y="657727"/>
            <a:ext cx="7628021" cy="523220"/>
          </a:xfrm>
          <a:prstGeom prst="rect">
            <a:avLst/>
          </a:prstGeom>
        </p:spPr>
        <p:txBody>
          <a:bodyPr wrap="square">
            <a:spAutoFit/>
          </a:bodyPr>
          <a:lstStyle/>
          <a:p>
            <a:r>
              <a:rPr lang="en-US" sz="2800" dirty="0" smtClean="0">
                <a:solidFill>
                  <a:schemeClr val="tx2"/>
                </a:solidFill>
                <a:latin typeface="+mj-lt"/>
              </a:rPr>
              <a:t>Reporting of FDI Inflow</a:t>
            </a:r>
            <a:endParaRPr lang="en-US" sz="2800" dirty="0">
              <a:solidFill>
                <a:schemeClr val="tx2"/>
              </a:solidFill>
              <a:latin typeface="+mj-lt"/>
            </a:endParaRPr>
          </a:p>
        </p:txBody>
      </p:sp>
      <p:sp>
        <p:nvSpPr>
          <p:cNvPr id="2" name="Date Placeholder 1"/>
          <p:cNvSpPr>
            <a:spLocks noGrp="1"/>
          </p:cNvSpPr>
          <p:nvPr>
            <p:ph type="dt" sz="half" idx="10"/>
          </p:nvPr>
        </p:nvSpPr>
        <p:spPr/>
        <p:txBody>
          <a:bodyPr/>
          <a:lstStyle/>
          <a:p>
            <a:pPr>
              <a:defRPr/>
            </a:pPr>
            <a:r>
              <a:rPr lang="en-US" smtClean="0"/>
              <a:t>24 March 2018</a:t>
            </a:r>
            <a:endParaRPr lang="en-US" dirty="0"/>
          </a:p>
        </p:txBody>
      </p:sp>
      <p:sp>
        <p:nvSpPr>
          <p:cNvPr id="3" name="Footer Placeholder 2"/>
          <p:cNvSpPr>
            <a:spLocks noGrp="1"/>
          </p:cNvSpPr>
          <p:nvPr>
            <p:ph type="ftr" sz="quarter" idx="11"/>
          </p:nvPr>
        </p:nvSpPr>
        <p:spPr/>
        <p:txBody>
          <a:bodyPr/>
          <a:lstStyle/>
          <a:p>
            <a:pPr>
              <a:defRPr/>
            </a:pPr>
            <a:r>
              <a:rPr lang="en-US" smtClean="0"/>
              <a:t>P. P. Shah &amp; Asso.</a:t>
            </a:r>
            <a:endParaRPr lang="en-US" dirty="0"/>
          </a:p>
        </p:txBody>
      </p:sp>
      <p:sp>
        <p:nvSpPr>
          <p:cNvPr id="5" name="Slide Number Placeholder 4"/>
          <p:cNvSpPr>
            <a:spLocks noGrp="1"/>
          </p:cNvSpPr>
          <p:nvPr>
            <p:ph type="sldNum" sz="quarter" idx="12"/>
          </p:nvPr>
        </p:nvSpPr>
        <p:spPr/>
        <p:txBody>
          <a:bodyPr/>
          <a:lstStyle/>
          <a:p>
            <a:pPr>
              <a:defRPr/>
            </a:pPr>
            <a:fld id="{5052F816-650B-4053-80AC-AB4A4E09E1C9}" type="slidenum">
              <a:rPr lang="en-US" smtClean="0"/>
              <a:pPr>
                <a:defRPr/>
              </a:pPr>
              <a:t>32</a:t>
            </a:fld>
            <a:endParaRPr lang="en-US" dirty="0"/>
          </a:p>
        </p:txBody>
      </p:sp>
    </p:spTree>
    <p:extLst>
      <p:ext uri="{BB962C8B-B14F-4D97-AF65-F5344CB8AC3E}">
        <p14:creationId xmlns:p14="http://schemas.microsoft.com/office/powerpoint/2010/main" val="3503220438"/>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695567748"/>
              </p:ext>
            </p:extLst>
          </p:nvPr>
        </p:nvGraphicFramePr>
        <p:xfrm>
          <a:off x="381000" y="2630904"/>
          <a:ext cx="8686800" cy="3890187"/>
        </p:xfrm>
        <a:graphic>
          <a:graphicData uri="http://schemas.openxmlformats.org/drawingml/2006/table">
            <a:tbl>
              <a:tblPr firstRow="1" bandRow="1">
                <a:tableStyleId>{5C22544A-7EE6-4342-B048-85BDC9FD1C3A}</a:tableStyleId>
              </a:tblPr>
              <a:tblGrid>
                <a:gridCol w="1704474"/>
                <a:gridCol w="2257926"/>
                <a:gridCol w="1303421"/>
                <a:gridCol w="1652337"/>
                <a:gridCol w="1768642"/>
              </a:tblGrid>
              <a:tr h="642150">
                <a:tc>
                  <a:txBody>
                    <a:bodyPr/>
                    <a:lstStyle/>
                    <a:p>
                      <a:pPr marL="0" marR="0" algn="ctr">
                        <a:lnSpc>
                          <a:spcPct val="100000"/>
                        </a:lnSpc>
                        <a:spcBef>
                          <a:spcPts val="0"/>
                        </a:spcBef>
                        <a:spcAft>
                          <a:spcPts val="0"/>
                        </a:spcAft>
                      </a:pPr>
                      <a:r>
                        <a:rPr lang="en-US" sz="1400" dirty="0">
                          <a:solidFill>
                            <a:schemeClr val="tx1"/>
                          </a:solidFill>
                          <a:latin typeface="Bookman Old Style" pitchFamily="18" charset="0"/>
                          <a:ea typeface="Calibri"/>
                        </a:rPr>
                        <a:t>Form</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0000"/>
                        </a:lnSpc>
                        <a:spcBef>
                          <a:spcPts val="0"/>
                        </a:spcBef>
                        <a:spcAft>
                          <a:spcPts val="0"/>
                        </a:spcAft>
                      </a:pPr>
                      <a:r>
                        <a:rPr lang="en-US" sz="1400" dirty="0" smtClean="0">
                          <a:solidFill>
                            <a:schemeClr val="tx1"/>
                          </a:solidFill>
                          <a:latin typeface="Bookman Old Style" pitchFamily="18" charset="0"/>
                          <a:ea typeface="Calibri"/>
                        </a:rPr>
                        <a:t>Supporting</a:t>
                      </a:r>
                      <a:endParaRPr lang="en-US" sz="1400" dirty="0">
                        <a:solidFill>
                          <a:schemeClr val="tx1"/>
                        </a:solidFill>
                        <a:latin typeface="Bookman Old Style" pitchFamily="18" charset="0"/>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0000"/>
                        </a:lnSpc>
                        <a:spcBef>
                          <a:spcPts val="0"/>
                        </a:spcBef>
                        <a:spcAft>
                          <a:spcPts val="0"/>
                        </a:spcAft>
                      </a:pPr>
                      <a:r>
                        <a:rPr lang="en-US" sz="1400" dirty="0">
                          <a:solidFill>
                            <a:schemeClr val="tx1"/>
                          </a:solidFill>
                          <a:latin typeface="Bookman Old Style" pitchFamily="18" charset="0"/>
                          <a:ea typeface="Calibri"/>
                        </a:rPr>
                        <a:t>Time period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0000"/>
                        </a:lnSpc>
                        <a:spcBef>
                          <a:spcPts val="0"/>
                        </a:spcBef>
                        <a:spcAft>
                          <a:spcPts val="0"/>
                        </a:spcAft>
                      </a:pPr>
                      <a:r>
                        <a:rPr lang="en-US" sz="1400" dirty="0">
                          <a:solidFill>
                            <a:schemeClr val="tx1"/>
                          </a:solidFill>
                          <a:latin typeface="Bookman Old Style" pitchFamily="18" charset="0"/>
                          <a:ea typeface="Calibri"/>
                        </a:rPr>
                        <a:t>Action by Regional Office concerned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0000"/>
                        </a:lnSpc>
                        <a:spcBef>
                          <a:spcPts val="0"/>
                        </a:spcBef>
                        <a:spcAft>
                          <a:spcPts val="0"/>
                        </a:spcAft>
                      </a:pPr>
                      <a:r>
                        <a:rPr lang="en-US" sz="1400" dirty="0">
                          <a:solidFill>
                            <a:schemeClr val="tx1"/>
                          </a:solidFill>
                          <a:latin typeface="Bookman Old Style" pitchFamily="18" charset="0"/>
                          <a:ea typeface="Calibri"/>
                        </a:rPr>
                        <a:t>Non-compliance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34715">
                <a:tc>
                  <a:txBody>
                    <a:bodyPr/>
                    <a:lstStyle/>
                    <a:p>
                      <a:pPr marL="0" marR="0" algn="just">
                        <a:lnSpc>
                          <a:spcPct val="100000"/>
                        </a:lnSpc>
                        <a:spcBef>
                          <a:spcPts val="0"/>
                        </a:spcBef>
                        <a:spcAft>
                          <a:spcPts val="0"/>
                        </a:spcAft>
                      </a:pPr>
                      <a:r>
                        <a:rPr lang="en-US" sz="1400" b="0" dirty="0">
                          <a:solidFill>
                            <a:schemeClr val="tx1"/>
                          </a:solidFill>
                          <a:latin typeface="Bookman Old Style" pitchFamily="18" charset="0"/>
                          <a:ea typeface="Calibri"/>
                        </a:rPr>
                        <a:t>Form FC-GPR </a:t>
                      </a:r>
                      <a:r>
                        <a:rPr lang="en-US" sz="1400" b="0" dirty="0" smtClean="0">
                          <a:solidFill>
                            <a:schemeClr val="tx1"/>
                          </a:solidFill>
                          <a:latin typeface="Bookman Old Style" pitchFamily="18" charset="0"/>
                        </a:rPr>
                        <a:t>duly filled up</a:t>
                      </a:r>
                      <a:r>
                        <a:rPr lang="en-US" sz="1400" b="0" baseline="0" dirty="0" smtClean="0">
                          <a:solidFill>
                            <a:schemeClr val="tx1"/>
                          </a:solidFill>
                          <a:latin typeface="Bookman Old Style" pitchFamily="18" charset="0"/>
                        </a:rPr>
                        <a:t> on-line with digital signature of Director/ Authorised Person</a:t>
                      </a:r>
                      <a:endParaRPr lang="en-US" sz="1400" b="0" dirty="0">
                        <a:solidFill>
                          <a:schemeClr val="tx1"/>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indent="-285750" algn="just">
                        <a:lnSpc>
                          <a:spcPct val="100000"/>
                        </a:lnSpc>
                        <a:spcBef>
                          <a:spcPts val="0"/>
                        </a:spcBef>
                        <a:spcAft>
                          <a:spcPts val="0"/>
                        </a:spcAft>
                        <a:buFont typeface="Arial" panose="020B0604020202020204" pitchFamily="34" charset="0"/>
                        <a:buChar char="•"/>
                      </a:pPr>
                      <a:r>
                        <a:rPr lang="en-US" sz="1400" b="0" dirty="0" smtClean="0">
                          <a:solidFill>
                            <a:schemeClr val="tx1"/>
                          </a:solidFill>
                          <a:latin typeface="Bookman Old Style" pitchFamily="18" charset="0"/>
                          <a:ea typeface="Calibri"/>
                        </a:rPr>
                        <a:t>A </a:t>
                      </a:r>
                      <a:r>
                        <a:rPr lang="en-US" sz="1400" b="0" dirty="0">
                          <a:solidFill>
                            <a:schemeClr val="tx1"/>
                          </a:solidFill>
                          <a:latin typeface="Bookman Old Style" pitchFamily="18" charset="0"/>
                          <a:ea typeface="Calibri"/>
                        </a:rPr>
                        <a:t>certificate from </a:t>
                      </a:r>
                      <a:r>
                        <a:rPr lang="en-US" sz="1400" b="0" dirty="0" smtClean="0">
                          <a:solidFill>
                            <a:schemeClr val="tx1"/>
                          </a:solidFill>
                          <a:latin typeface="Bookman Old Style" pitchFamily="18" charset="0"/>
                          <a:ea typeface="Calibri"/>
                        </a:rPr>
                        <a:t> </a:t>
                      </a:r>
                      <a:r>
                        <a:rPr lang="en-US" sz="1400" b="0" dirty="0">
                          <a:solidFill>
                            <a:schemeClr val="tx1"/>
                          </a:solidFill>
                          <a:latin typeface="Bookman Old Style" pitchFamily="18" charset="0"/>
                          <a:ea typeface="Calibri"/>
                        </a:rPr>
                        <a:t>Company </a:t>
                      </a:r>
                      <a:r>
                        <a:rPr lang="en-US" sz="1400" b="0" dirty="0" smtClean="0">
                          <a:solidFill>
                            <a:schemeClr val="tx1"/>
                          </a:solidFill>
                          <a:latin typeface="Bookman Old Style" pitchFamily="18" charset="0"/>
                          <a:ea typeface="Calibri"/>
                        </a:rPr>
                        <a:t>Secretary</a:t>
                      </a: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dirty="0" smtClean="0">
                          <a:solidFill>
                            <a:schemeClr val="tx1"/>
                          </a:solidFill>
                          <a:latin typeface="Bookman Old Style" pitchFamily="18" charset="0"/>
                          <a:ea typeface="Calibri"/>
                        </a:rPr>
                        <a:t>A certificate from SEBI registered Merchant Banker or Chartered Accountant for valuation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lang="en-US" sz="1400" b="0" dirty="0" smtClean="0">
                          <a:solidFill>
                            <a:schemeClr val="tx1"/>
                          </a:solidFill>
                          <a:latin typeface="Bookman Old Style" pitchFamily="18" charset="0"/>
                          <a:ea typeface="Calibri"/>
                        </a:rPr>
                        <a:t>Not </a:t>
                      </a:r>
                      <a:r>
                        <a:rPr lang="en-US" sz="1400" b="0" dirty="0">
                          <a:solidFill>
                            <a:schemeClr val="tx1"/>
                          </a:solidFill>
                          <a:latin typeface="Bookman Old Style" pitchFamily="18" charset="0"/>
                          <a:ea typeface="Calibri"/>
                        </a:rPr>
                        <a:t>later than 30 days from the date of </a:t>
                      </a:r>
                      <a:r>
                        <a:rPr lang="en-US" sz="1400" b="0" dirty="0" smtClean="0">
                          <a:solidFill>
                            <a:schemeClr val="tx1"/>
                          </a:solidFill>
                          <a:latin typeface="Bookman Old Style" pitchFamily="18" charset="0"/>
                          <a:ea typeface="Calibri"/>
                        </a:rPr>
                        <a:t>issue</a:t>
                      </a:r>
                      <a:endParaRPr lang="en-US" sz="1400" b="0" dirty="0">
                        <a:solidFill>
                          <a:schemeClr val="tx1"/>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lang="en-US" sz="1400" b="0" dirty="0" smtClean="0">
                          <a:solidFill>
                            <a:schemeClr val="tx1"/>
                          </a:solidFill>
                          <a:latin typeface="Bookman Old Style" pitchFamily="18" charset="0"/>
                          <a:ea typeface="Calibri"/>
                        </a:rPr>
                        <a:t>Taking on record the shareholding pattern</a:t>
                      </a:r>
                      <a:endParaRPr lang="en-US" sz="1400" b="0" dirty="0">
                        <a:solidFill>
                          <a:schemeClr val="tx1"/>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36538" marR="0" indent="-236538" algn="just">
                        <a:lnSpc>
                          <a:spcPct val="100000"/>
                        </a:lnSpc>
                        <a:spcBef>
                          <a:spcPts val="0"/>
                        </a:spcBef>
                        <a:spcAft>
                          <a:spcPts val="0"/>
                        </a:spcAft>
                        <a:buFont typeface="Wingdings" pitchFamily="2" charset="2"/>
                        <a:buChar char="v"/>
                      </a:pPr>
                      <a:r>
                        <a:rPr lang="en-US" sz="1400" b="0" dirty="0" smtClean="0">
                          <a:solidFill>
                            <a:schemeClr val="tx1"/>
                          </a:solidFill>
                          <a:latin typeface="Bookman Old Style" pitchFamily="18" charset="0"/>
                          <a:ea typeface="Calibri"/>
                        </a:rPr>
                        <a:t>Contravention      under</a:t>
                      </a:r>
                      <a:r>
                        <a:rPr lang="en-US" sz="1400" b="0" baseline="0" dirty="0" smtClean="0">
                          <a:solidFill>
                            <a:schemeClr val="tx1"/>
                          </a:solidFill>
                          <a:latin typeface="Bookman Old Style" pitchFamily="18" charset="0"/>
                          <a:ea typeface="Calibri"/>
                        </a:rPr>
                        <a:t> </a:t>
                      </a:r>
                      <a:r>
                        <a:rPr lang="en-US" sz="1400" b="0" dirty="0" smtClean="0">
                          <a:solidFill>
                            <a:schemeClr val="tx1"/>
                          </a:solidFill>
                          <a:latin typeface="Bookman Old Style" pitchFamily="18" charset="0"/>
                          <a:ea typeface="Calibri"/>
                        </a:rPr>
                        <a:t>FEMA</a:t>
                      </a:r>
                    </a:p>
                    <a:p>
                      <a:pPr marL="236538" marR="0" indent="-236538" algn="just">
                        <a:lnSpc>
                          <a:spcPct val="100000"/>
                        </a:lnSpc>
                        <a:spcBef>
                          <a:spcPts val="0"/>
                        </a:spcBef>
                        <a:spcAft>
                          <a:spcPts val="0"/>
                        </a:spcAft>
                        <a:buFont typeface="Wingdings" pitchFamily="2" charset="2"/>
                        <a:buNone/>
                      </a:pPr>
                      <a:endParaRPr lang="en-US" sz="1400" b="0" dirty="0" smtClean="0">
                        <a:solidFill>
                          <a:schemeClr val="tx1"/>
                        </a:solidFill>
                        <a:latin typeface="Bookman Old Style" pitchFamily="18" charset="0"/>
                        <a:ea typeface="Calibri"/>
                      </a:endParaRPr>
                    </a:p>
                    <a:p>
                      <a:pPr marL="173038" marR="0" indent="-173038" algn="just">
                        <a:lnSpc>
                          <a:spcPct val="100000"/>
                        </a:lnSpc>
                        <a:spcBef>
                          <a:spcPts val="0"/>
                        </a:spcBef>
                        <a:spcAft>
                          <a:spcPts val="0"/>
                        </a:spcAft>
                        <a:buFont typeface="Wingdings" pitchFamily="2" charset="2"/>
                        <a:buChar char="v"/>
                      </a:pPr>
                      <a:r>
                        <a:rPr lang="en-US" sz="1400" b="0" dirty="0" smtClean="0">
                          <a:solidFill>
                            <a:schemeClr val="tx1"/>
                          </a:solidFill>
                          <a:latin typeface="Bookman Old Style" pitchFamily="18" charset="0"/>
                          <a:ea typeface="Calibri"/>
                        </a:rPr>
                        <a:t> Attracts Late Submission Fees and penal provisions</a:t>
                      </a:r>
                      <a:endParaRPr lang="en-US" sz="1400" b="0" dirty="0">
                        <a:solidFill>
                          <a:schemeClr val="tx1"/>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41157">
                <a:tc gridSpan="5">
                  <a:txBody>
                    <a:bodyPr/>
                    <a:lstStyle/>
                    <a:p>
                      <a:pPr algn="just">
                        <a:lnSpc>
                          <a:spcPct val="100000"/>
                        </a:lnSpc>
                      </a:pPr>
                      <a:r>
                        <a:rPr kumimoji="0" lang="en-IN" sz="1600" b="0" kern="1200" dirty="0" smtClean="0">
                          <a:solidFill>
                            <a:schemeClr val="dk1"/>
                          </a:solidFill>
                          <a:latin typeface="Bookman Old Style" pitchFamily="18" charset="0"/>
                          <a:ea typeface="+mn-ea"/>
                          <a:cs typeface="+mn-cs"/>
                        </a:rPr>
                        <a:t>Reconciliation of shareholding pattern at RBI end (Fresh issue, transfers, reduction, merger, transfers from NR to NR etc.) – Previous</a:t>
                      </a:r>
                      <a:r>
                        <a:rPr kumimoji="0" lang="en-IN" sz="1600" b="0" kern="1200" baseline="0" dirty="0" smtClean="0">
                          <a:solidFill>
                            <a:schemeClr val="dk1"/>
                          </a:solidFill>
                          <a:latin typeface="Bookman Old Style" pitchFamily="18" charset="0"/>
                          <a:ea typeface="+mn-ea"/>
                          <a:cs typeface="+mn-cs"/>
                        </a:rPr>
                        <a:t> RBI Acks, duly approved Form FC-TRS</a:t>
                      </a:r>
                      <a:endParaRPr kumimoji="0" lang="en-IN" sz="1600" b="0" kern="1200" dirty="0" smtClean="0">
                        <a:solidFill>
                          <a:schemeClr val="dk1"/>
                        </a:solidFill>
                        <a:latin typeface="Bookman Old Style" pitchFamily="18" charset="0"/>
                        <a:ea typeface="+mn-ea"/>
                        <a:cs typeface="+mn-cs"/>
                      </a:endParaRPr>
                    </a:p>
                    <a:p>
                      <a:pPr algn="just">
                        <a:lnSpc>
                          <a:spcPct val="100000"/>
                        </a:lnSpc>
                      </a:pPr>
                      <a:endParaRPr kumimoji="0" lang="en-IN" sz="1600" b="0" kern="1200" baseline="0" dirty="0" smtClean="0">
                        <a:solidFill>
                          <a:schemeClr val="dk1"/>
                        </a:solidFill>
                        <a:latin typeface="Bookman Old Style" pitchFamily="18" charset="0"/>
                        <a:ea typeface="+mn-ea"/>
                        <a:cs typeface="+mn-cs"/>
                      </a:endParaRPr>
                    </a:p>
                    <a:p>
                      <a:pPr algn="just">
                        <a:lnSpc>
                          <a:spcPct val="100000"/>
                        </a:lnSpc>
                      </a:pPr>
                      <a:r>
                        <a:rPr kumimoji="0" lang="en-IN" sz="1600" b="0" kern="1200" baseline="0" dirty="0" smtClean="0">
                          <a:solidFill>
                            <a:schemeClr val="dk1"/>
                          </a:solidFill>
                          <a:latin typeface="Bookman Old Style" pitchFamily="18" charset="0"/>
                          <a:ea typeface="+mn-ea"/>
                          <a:cs typeface="+mn-cs"/>
                        </a:rPr>
                        <a:t>Onus of compliance </a:t>
                      </a:r>
                      <a:r>
                        <a:rPr kumimoji="0" lang="en-IN" sz="1600" kern="1200" baseline="0" dirty="0" smtClean="0">
                          <a:solidFill>
                            <a:schemeClr val="dk1"/>
                          </a:solidFill>
                          <a:latin typeface="Bookman Old Style" pitchFamily="18" charset="0"/>
                          <a:ea typeface="+mn-ea"/>
                          <a:cs typeface="+mn-cs"/>
                        </a:rPr>
                        <a:t>with the sectoral /statutory caps on foreign investment and attendant conditions, if any, shall be on the company receiving foreign investment</a:t>
                      </a:r>
                      <a:endParaRPr kumimoji="0" lang="en-IN" sz="1600" b="1" kern="1200" dirty="0">
                        <a:solidFill>
                          <a:schemeClr val="dk1"/>
                        </a:solidFill>
                        <a:latin typeface="Bookman Old Style" pitchFamily="18"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236538" marR="0" indent="-236538" algn="just" defTabSz="914400" rtl="0" eaLnBrk="1" fontAlgn="auto" latinLnBrk="0" hangingPunct="1">
                        <a:lnSpc>
                          <a:spcPct val="100000"/>
                        </a:lnSpc>
                        <a:spcBef>
                          <a:spcPts val="0"/>
                        </a:spcBef>
                        <a:spcAft>
                          <a:spcPts val="0"/>
                        </a:spcAft>
                        <a:buClrTx/>
                        <a:buSzTx/>
                        <a:buFont typeface="Wingdings" pitchFamily="2" charset="2"/>
                        <a:buChar char="v"/>
                        <a:tabLst/>
                        <a:defRPr/>
                      </a:pPr>
                      <a:endParaRPr lang="en-US" sz="1400" dirty="0" smtClean="0">
                        <a:solidFill>
                          <a:srgbClr val="000000"/>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algn="just">
                        <a:spcBef>
                          <a:spcPts val="0"/>
                        </a:spcBef>
                        <a:spcAft>
                          <a:spcPts val="0"/>
                        </a:spcAft>
                      </a:pPr>
                      <a:endParaRPr lang="en-US" sz="1400" dirty="0">
                        <a:solidFill>
                          <a:srgbClr val="000000"/>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algn="just">
                        <a:spcBef>
                          <a:spcPts val="0"/>
                        </a:spcBef>
                        <a:spcAft>
                          <a:spcPts val="0"/>
                        </a:spcAft>
                      </a:pPr>
                      <a:endParaRPr lang="en-US" sz="1400" dirty="0">
                        <a:solidFill>
                          <a:srgbClr val="000000"/>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173038" marR="0" indent="-173038" algn="just">
                        <a:spcBef>
                          <a:spcPts val="0"/>
                        </a:spcBef>
                        <a:spcAft>
                          <a:spcPts val="0"/>
                        </a:spcAft>
                        <a:buFont typeface="Wingdings" pitchFamily="2" charset="2"/>
                        <a:buChar char="v"/>
                      </a:pPr>
                      <a:endParaRPr lang="en-US" sz="1400" b="1" dirty="0">
                        <a:solidFill>
                          <a:srgbClr val="FF0000"/>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Rectangle 5"/>
          <p:cNvSpPr/>
          <p:nvPr/>
        </p:nvSpPr>
        <p:spPr>
          <a:xfrm>
            <a:off x="946484" y="545433"/>
            <a:ext cx="7772400" cy="523220"/>
          </a:xfrm>
          <a:prstGeom prst="rect">
            <a:avLst/>
          </a:prstGeom>
        </p:spPr>
        <p:txBody>
          <a:bodyPr wrap="square">
            <a:spAutoFit/>
          </a:bodyPr>
          <a:lstStyle/>
          <a:p>
            <a:r>
              <a:rPr lang="en-US" sz="2800" dirty="0" smtClean="0">
                <a:solidFill>
                  <a:schemeClr val="tx2"/>
                </a:solidFill>
                <a:latin typeface="+mn-lt"/>
              </a:rPr>
              <a:t>Reporting of Issue of Shares, etc.</a:t>
            </a:r>
            <a:endParaRPr lang="en-US" sz="2800" dirty="0">
              <a:solidFill>
                <a:schemeClr val="tx2"/>
              </a:solidFill>
              <a:latin typeface="+mn-lt"/>
            </a:endParaRPr>
          </a:p>
        </p:txBody>
      </p:sp>
      <p:sp>
        <p:nvSpPr>
          <p:cNvPr id="7" name="Rectangle 6"/>
          <p:cNvSpPr/>
          <p:nvPr/>
        </p:nvSpPr>
        <p:spPr>
          <a:xfrm>
            <a:off x="946484" y="1311898"/>
            <a:ext cx="8197516" cy="1323439"/>
          </a:xfrm>
          <a:prstGeom prst="rect">
            <a:avLst/>
          </a:prstGeom>
        </p:spPr>
        <p:txBody>
          <a:bodyPr wrap="square">
            <a:spAutoFit/>
          </a:bodyPr>
          <a:lstStyle/>
          <a:p>
            <a:r>
              <a:rPr lang="en-US" sz="1600" b="1" dirty="0" smtClean="0">
                <a:latin typeface="Bookman Old Style" pitchFamily="18" charset="0"/>
              </a:rPr>
              <a:t>Reporting of Issue of Fresh Shares /Partly paid shares/Bonus /Rights Shares /ESOP/ Convertible Debentures / Convertible Preference Shares /Conversion of ECB / Royalty / Lumpsum Technical Know-how Fee / Import of Capital Goods by SEZs /Pre-operative/Pre-incorporation Expenses/Legitimate dues/ Amalgamation/ Merger</a:t>
            </a:r>
            <a:endParaRPr lang="en-US" sz="1600" b="1" dirty="0"/>
          </a:p>
        </p:txBody>
      </p:sp>
      <p:sp>
        <p:nvSpPr>
          <p:cNvPr id="2" name="Date Placeholder 1"/>
          <p:cNvSpPr>
            <a:spLocks noGrp="1"/>
          </p:cNvSpPr>
          <p:nvPr>
            <p:ph type="dt" sz="half" idx="10"/>
          </p:nvPr>
        </p:nvSpPr>
        <p:spPr>
          <a:xfrm>
            <a:off x="555625" y="6384315"/>
            <a:ext cx="1905000" cy="457200"/>
          </a:xfrm>
        </p:spPr>
        <p:txBody>
          <a:bodyPr/>
          <a:lstStyle/>
          <a:p>
            <a:pPr>
              <a:defRPr/>
            </a:pPr>
            <a:r>
              <a:rPr lang="en-US" smtClean="0"/>
              <a:t>24 March 2018</a:t>
            </a:r>
            <a:endParaRPr lang="en-US" dirty="0"/>
          </a:p>
        </p:txBody>
      </p:sp>
      <p:sp>
        <p:nvSpPr>
          <p:cNvPr id="3" name="Footer Placeholder 2"/>
          <p:cNvSpPr>
            <a:spLocks noGrp="1"/>
          </p:cNvSpPr>
          <p:nvPr>
            <p:ph type="ftr" sz="quarter" idx="11"/>
          </p:nvPr>
        </p:nvSpPr>
        <p:spPr>
          <a:xfrm>
            <a:off x="3597442" y="6353762"/>
            <a:ext cx="2895600" cy="457200"/>
          </a:xfrm>
        </p:spPr>
        <p:txBody>
          <a:bodyPr/>
          <a:lstStyle/>
          <a:p>
            <a:pPr>
              <a:defRPr/>
            </a:pPr>
            <a:r>
              <a:rPr lang="en-US" smtClean="0"/>
              <a:t>P. P. Shah &amp; Asso.</a:t>
            </a:r>
            <a:endParaRPr lang="en-US" dirty="0"/>
          </a:p>
        </p:txBody>
      </p:sp>
      <p:sp>
        <p:nvSpPr>
          <p:cNvPr id="4" name="Slide Number Placeholder 3"/>
          <p:cNvSpPr>
            <a:spLocks noGrp="1"/>
          </p:cNvSpPr>
          <p:nvPr>
            <p:ph type="sldNum" sz="quarter" idx="12"/>
          </p:nvPr>
        </p:nvSpPr>
        <p:spPr>
          <a:xfrm>
            <a:off x="7098420" y="6353762"/>
            <a:ext cx="1905000" cy="457200"/>
          </a:xfrm>
        </p:spPr>
        <p:txBody>
          <a:bodyPr/>
          <a:lstStyle/>
          <a:p>
            <a:pPr>
              <a:defRPr/>
            </a:pPr>
            <a:fld id="{5052F816-650B-4053-80AC-AB4A4E09E1C9}" type="slidenum">
              <a:rPr lang="en-US" smtClean="0"/>
              <a:pPr>
                <a:defRPr/>
              </a:pPr>
              <a:t>33</a:t>
            </a:fld>
            <a:endParaRPr lang="en-US" dirty="0"/>
          </a:p>
        </p:txBody>
      </p:sp>
    </p:spTree>
    <p:extLst>
      <p:ext uri="{BB962C8B-B14F-4D97-AF65-F5344CB8AC3E}">
        <p14:creationId xmlns:p14="http://schemas.microsoft.com/office/powerpoint/2010/main" val="3325065778"/>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smtClean="0"/>
              <a:t>P. P. Shah &amp; Asso.</a:t>
            </a:r>
            <a:endParaRPr lang="en-US" dirty="0" smtClean="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34</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2400" dirty="0" smtClean="0"/>
              <a:t>Reporting of Transfer </a:t>
            </a:r>
            <a:r>
              <a:rPr lang="en-US" sz="2400" dirty="0"/>
              <a:t>of shares/ convertible debentures/ partly paid shares/ </a:t>
            </a:r>
            <a:r>
              <a:rPr lang="en-US" sz="2400" dirty="0" smtClean="0"/>
              <a:t>warrants</a:t>
            </a:r>
            <a:endParaRPr lang="en-US" sz="2400" dirty="0"/>
          </a:p>
        </p:txBody>
      </p:sp>
      <p:sp>
        <p:nvSpPr>
          <p:cNvPr id="9222" name="Content Placeholder 6"/>
          <p:cNvSpPr>
            <a:spLocks noGrp="1"/>
          </p:cNvSpPr>
          <p:nvPr>
            <p:ph idx="1"/>
          </p:nvPr>
        </p:nvSpPr>
        <p:spPr>
          <a:xfrm>
            <a:off x="685800" y="1219200"/>
            <a:ext cx="8269288" cy="5029200"/>
          </a:xfrm>
        </p:spPr>
        <p:txBody>
          <a:bodyPr/>
          <a:lstStyle/>
          <a:p>
            <a:pPr marL="0" indent="0">
              <a:buNone/>
            </a:pPr>
            <a:r>
              <a:rPr lang="en-US" sz="1800" b="1" dirty="0" smtClean="0">
                <a:latin typeface="Calibri" panose="020F0502020204030204" pitchFamily="34" charset="0"/>
                <a:cs typeface="Calibri" panose="020F0502020204030204" pitchFamily="34" charset="0"/>
              </a:rPr>
              <a:t>       Between (</a:t>
            </a:r>
            <a:r>
              <a:rPr lang="en-US" sz="1800" b="1" dirty="0" err="1" smtClean="0">
                <a:latin typeface="Calibri" panose="020F0502020204030204" pitchFamily="34" charset="0"/>
                <a:cs typeface="Calibri" panose="020F0502020204030204" pitchFamily="34" charset="0"/>
              </a:rPr>
              <a:t>i</a:t>
            </a:r>
            <a:r>
              <a:rPr lang="en-US" sz="1800" b="1" dirty="0" smtClean="0">
                <a:latin typeface="Calibri" panose="020F0502020204030204" pitchFamily="34" charset="0"/>
                <a:cs typeface="Calibri" panose="020F0502020204030204" pitchFamily="34" charset="0"/>
              </a:rPr>
              <a:t>) Non-Resident on </a:t>
            </a:r>
            <a:r>
              <a:rPr lang="en-US" sz="1800" b="1" dirty="0" err="1" smtClean="0">
                <a:latin typeface="Calibri" panose="020F0502020204030204" pitchFamily="34" charset="0"/>
                <a:cs typeface="Calibri" panose="020F0502020204030204" pitchFamily="34" charset="0"/>
              </a:rPr>
              <a:t>repatriable</a:t>
            </a:r>
            <a:r>
              <a:rPr lang="en-US" sz="1800" b="1" dirty="0" smtClean="0">
                <a:latin typeface="Calibri" panose="020F0502020204030204" pitchFamily="34" charset="0"/>
                <a:cs typeface="Calibri" panose="020F0502020204030204" pitchFamily="34" charset="0"/>
              </a:rPr>
              <a:t> basis and Non-Resident on non-</a:t>
            </a:r>
            <a:r>
              <a:rPr lang="en-US" sz="1800" b="1" dirty="0" err="1" smtClean="0">
                <a:latin typeface="Calibri" panose="020F0502020204030204" pitchFamily="34" charset="0"/>
                <a:cs typeface="Calibri" panose="020F0502020204030204" pitchFamily="34" charset="0"/>
              </a:rPr>
              <a:t>repatriable</a:t>
            </a:r>
            <a:r>
              <a:rPr lang="en-US" sz="1800" b="1" dirty="0" smtClean="0">
                <a:latin typeface="Calibri" panose="020F0502020204030204" pitchFamily="34" charset="0"/>
                <a:cs typeface="Calibri" panose="020F0502020204030204" pitchFamily="34" charset="0"/>
              </a:rPr>
              <a:t> basis, and (ii) Resident and </a:t>
            </a:r>
            <a:r>
              <a:rPr lang="en-US" sz="1800" b="1" dirty="0">
                <a:latin typeface="Calibri" panose="020F0502020204030204" pitchFamily="34" charset="0"/>
                <a:cs typeface="Calibri" panose="020F0502020204030204" pitchFamily="34" charset="0"/>
              </a:rPr>
              <a:t>Non-resident </a:t>
            </a:r>
            <a:r>
              <a:rPr lang="en-US" sz="1800" b="1" dirty="0" smtClean="0">
                <a:latin typeface="Calibri" panose="020F0502020204030204" pitchFamily="34" charset="0"/>
                <a:cs typeface="Calibri" panose="020F0502020204030204" pitchFamily="34" charset="0"/>
              </a:rPr>
              <a:t>on repatriation basis (</a:t>
            </a:r>
            <a:r>
              <a:rPr lang="en-US" sz="1800" b="1" dirty="0" err="1" smtClean="0">
                <a:latin typeface="Calibri" panose="020F0502020204030204" pitchFamily="34" charset="0"/>
                <a:cs typeface="Calibri" panose="020F0502020204030204" pitchFamily="34" charset="0"/>
              </a:rPr>
              <a:t>Regn</a:t>
            </a:r>
            <a:r>
              <a:rPr lang="en-US" sz="1800" b="1" dirty="0" smtClean="0">
                <a:latin typeface="Calibri" panose="020F0502020204030204" pitchFamily="34" charset="0"/>
                <a:cs typeface="Calibri" panose="020F0502020204030204" pitchFamily="34" charset="0"/>
              </a:rPr>
              <a:t>. 10 of FEMA </a:t>
            </a:r>
            <a:r>
              <a:rPr lang="en-US" sz="1800" b="1" dirty="0" err="1" smtClean="0">
                <a:latin typeface="Calibri" panose="020F0502020204030204" pitchFamily="34" charset="0"/>
                <a:cs typeface="Calibri" panose="020F0502020204030204" pitchFamily="34" charset="0"/>
              </a:rPr>
              <a:t>Ntf</a:t>
            </a:r>
            <a:r>
              <a:rPr lang="en-US" sz="1800" b="1" dirty="0" smtClean="0">
                <a:latin typeface="Calibri" panose="020F0502020204030204" pitchFamily="34" charset="0"/>
                <a:cs typeface="Calibri" panose="020F0502020204030204" pitchFamily="34" charset="0"/>
              </a:rPr>
              <a:t>. 20(R))</a:t>
            </a:r>
          </a:p>
          <a:p>
            <a:r>
              <a:rPr lang="en-US" sz="1800" dirty="0" smtClean="0">
                <a:latin typeface="Calibri" panose="020F0502020204030204" pitchFamily="34" charset="0"/>
                <a:cs typeface="Calibri" panose="020F0502020204030204" pitchFamily="34" charset="0"/>
              </a:rPr>
              <a:t>File </a:t>
            </a:r>
            <a:r>
              <a:rPr lang="en-US" sz="1800" dirty="0">
                <a:latin typeface="Calibri" panose="020F0502020204030204" pitchFamily="34" charset="0"/>
                <a:cs typeface="Calibri" panose="020F0502020204030204" pitchFamily="34" charset="0"/>
              </a:rPr>
              <a:t>form FC-TRS </a:t>
            </a:r>
            <a:r>
              <a:rPr lang="en-US" sz="1800" dirty="0" smtClean="0">
                <a:latin typeface="Calibri" panose="020F0502020204030204" pitchFamily="34" charset="0"/>
                <a:cs typeface="Calibri" panose="020F0502020204030204" pitchFamily="34" charset="0"/>
              </a:rPr>
              <a:t>online </a:t>
            </a:r>
            <a:r>
              <a:rPr lang="en-US" sz="1800" dirty="0">
                <a:latin typeface="Calibri" panose="020F0502020204030204" pitchFamily="34" charset="0"/>
                <a:cs typeface="Calibri" panose="020F0502020204030204" pitchFamily="34" charset="0"/>
              </a:rPr>
              <a:t>through </a:t>
            </a:r>
            <a:r>
              <a:rPr lang="en-US" sz="1800" dirty="0" smtClean="0">
                <a:latin typeface="Calibri" panose="020F0502020204030204" pitchFamily="34" charset="0"/>
                <a:cs typeface="Calibri" panose="020F0502020204030204" pitchFamily="34" charset="0"/>
              </a:rPr>
              <a:t>eBIZ Portal </a:t>
            </a:r>
            <a:r>
              <a:rPr lang="en-US" sz="1800" dirty="0">
                <a:latin typeface="Calibri" panose="020F0502020204030204" pitchFamily="34" charset="0"/>
                <a:cs typeface="Calibri" panose="020F0502020204030204" pitchFamily="34" charset="0"/>
              </a:rPr>
              <a:t>within 60 days of receipt of consideration (in quardruplicate)</a:t>
            </a:r>
          </a:p>
          <a:p>
            <a:r>
              <a:rPr lang="en-US" sz="1800" dirty="0">
                <a:latin typeface="Calibri" panose="020F0502020204030204" pitchFamily="34" charset="0"/>
                <a:cs typeface="Calibri" panose="020F0502020204030204" pitchFamily="34" charset="0"/>
              </a:rPr>
              <a:t>In respect of the transfer from resident to non resident, the </a:t>
            </a:r>
            <a:r>
              <a:rPr lang="en-US" sz="1800" dirty="0" smtClean="0">
                <a:latin typeface="Calibri" panose="020F0502020204030204" pitchFamily="34" charset="0"/>
                <a:cs typeface="Calibri" panose="020F0502020204030204" pitchFamily="34" charset="0"/>
              </a:rPr>
              <a:t>Form </a:t>
            </a:r>
            <a:r>
              <a:rPr lang="en-US" sz="1800" dirty="0">
                <a:latin typeface="Calibri" panose="020F0502020204030204" pitchFamily="34" charset="0"/>
                <a:cs typeface="Calibri" panose="020F0502020204030204" pitchFamily="34" charset="0"/>
              </a:rPr>
              <a:t>has to be </a:t>
            </a:r>
            <a:r>
              <a:rPr lang="en-US" sz="1800" dirty="0" smtClean="0">
                <a:latin typeface="Calibri" panose="020F0502020204030204" pitchFamily="34" charset="0"/>
                <a:cs typeface="Calibri" panose="020F0502020204030204" pitchFamily="34" charset="0"/>
              </a:rPr>
              <a:t>digitally signed </a:t>
            </a:r>
            <a:r>
              <a:rPr lang="en-US" sz="1800" dirty="0">
                <a:latin typeface="Calibri" panose="020F0502020204030204" pitchFamily="34" charset="0"/>
                <a:cs typeface="Calibri" panose="020F0502020204030204" pitchFamily="34" charset="0"/>
              </a:rPr>
              <a:t>by the non resident buyer, and in respect of the transfer from non-resident to resident the declaration has to be </a:t>
            </a:r>
            <a:r>
              <a:rPr lang="en-US" sz="1800" dirty="0" smtClean="0">
                <a:latin typeface="Calibri" panose="020F0502020204030204" pitchFamily="34" charset="0"/>
                <a:cs typeface="Calibri" panose="020F0502020204030204" pitchFamily="34" charset="0"/>
              </a:rPr>
              <a:t>digitally signed </a:t>
            </a:r>
            <a:r>
              <a:rPr lang="en-US" sz="1800" dirty="0">
                <a:latin typeface="Calibri" panose="020F0502020204030204" pitchFamily="34" charset="0"/>
                <a:cs typeface="Calibri" panose="020F0502020204030204" pitchFamily="34" charset="0"/>
              </a:rPr>
              <a:t>by the non-resident seller.</a:t>
            </a:r>
          </a:p>
          <a:p>
            <a:r>
              <a:rPr lang="en-US" sz="1800" dirty="0" smtClean="0">
                <a:latin typeface="Calibri" panose="020F0502020204030204" pitchFamily="34" charset="0"/>
                <a:cs typeface="Calibri" panose="020F0502020204030204" pitchFamily="34" charset="0"/>
              </a:rPr>
              <a:t>Onus of reporting is on </a:t>
            </a:r>
            <a:r>
              <a:rPr lang="en-US" sz="1800" dirty="0">
                <a:latin typeface="Calibri" panose="020F0502020204030204" pitchFamily="34" charset="0"/>
                <a:cs typeface="Calibri" panose="020F0502020204030204" pitchFamily="34" charset="0"/>
              </a:rPr>
              <a:t>transferor / transferee, resident in India</a:t>
            </a:r>
          </a:p>
          <a:p>
            <a:r>
              <a:rPr lang="en-US" sz="1800" dirty="0">
                <a:latin typeface="Calibri" panose="020F0502020204030204" pitchFamily="34" charset="0"/>
                <a:cs typeface="Calibri" panose="020F0502020204030204" pitchFamily="34" charset="0"/>
              </a:rPr>
              <a:t>Onus on reporting for purchase on recognized stock exchange will be on the Investee company </a:t>
            </a:r>
          </a:p>
          <a:p>
            <a:r>
              <a:rPr lang="en-US" sz="1800" dirty="0">
                <a:latin typeface="Calibri" panose="020F0502020204030204" pitchFamily="34" charset="0"/>
                <a:cs typeface="Calibri" panose="020F0502020204030204" pitchFamily="34" charset="0"/>
              </a:rPr>
              <a:t>Inward remittance subject to KYC norms (KYC check to be carried by remittance receiving bank)</a:t>
            </a:r>
          </a:p>
          <a:p>
            <a:r>
              <a:rPr lang="en-US" sz="1800" dirty="0">
                <a:latin typeface="Calibri" panose="020F0502020204030204" pitchFamily="34" charset="0"/>
                <a:cs typeface="Calibri" panose="020F0502020204030204" pitchFamily="34" charset="0"/>
              </a:rPr>
              <a:t>AD Bank shall certify FC-TRS as being in order</a:t>
            </a:r>
          </a:p>
          <a:p>
            <a:r>
              <a:rPr lang="en-US" sz="1800" dirty="0" smtClean="0">
                <a:latin typeface="Calibri" panose="020F0502020204030204" pitchFamily="34" charset="0"/>
                <a:cs typeface="Calibri" panose="020F0502020204030204" pitchFamily="34" charset="0"/>
              </a:rPr>
              <a:t>Indian </a:t>
            </a:r>
            <a:r>
              <a:rPr lang="en-US" sz="1800" dirty="0">
                <a:latin typeface="Calibri" panose="020F0502020204030204" pitchFamily="34" charset="0"/>
                <a:cs typeface="Calibri" panose="020F0502020204030204" pitchFamily="34" charset="0"/>
              </a:rPr>
              <a:t>company can record transfer only post approval of Form-FC TRS by AD-Bank</a:t>
            </a:r>
          </a:p>
          <a:p>
            <a:endParaRPr lang="en-US" sz="1800" dirty="0">
              <a:latin typeface="Calibri" panose="020F0502020204030204" pitchFamily="34" charset="0"/>
              <a:cs typeface="Calibri" panose="020F0502020204030204" pitchFamily="34" charset="0"/>
            </a:endParaRPr>
          </a:p>
          <a:p>
            <a:pPr>
              <a:buFont typeface="Wingdings" pitchFamily="2" charset="2"/>
              <a:buNone/>
            </a:pPr>
            <a:endParaRPr lang="en-US" sz="1800" i="1"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8006975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4820" y="160421"/>
            <a:ext cx="7611979" cy="870284"/>
          </a:xfrm>
        </p:spPr>
        <p:txBody>
          <a:bodyPr>
            <a:noAutofit/>
          </a:bodyPr>
          <a:lstStyle/>
          <a:p>
            <a:r>
              <a:rPr lang="en-US" sz="2800" dirty="0" smtClean="0">
                <a:latin typeface="+mn-lt"/>
              </a:rPr>
              <a:t>Periodic reporting - Annual Return of Liabilities &amp; Assets</a:t>
            </a:r>
            <a:endParaRPr lang="en-US" sz="2800" dirty="0">
              <a:latin typeface="+mn-lt"/>
            </a:endParaRPr>
          </a:p>
        </p:txBody>
      </p:sp>
      <p:sp>
        <p:nvSpPr>
          <p:cNvPr id="3" name="Content Placeholder 2"/>
          <p:cNvSpPr>
            <a:spLocks noGrp="1"/>
          </p:cNvSpPr>
          <p:nvPr>
            <p:ph idx="1"/>
          </p:nvPr>
        </p:nvSpPr>
        <p:spPr>
          <a:xfrm>
            <a:off x="882315" y="1183105"/>
            <a:ext cx="7804484" cy="5233737"/>
          </a:xfrm>
        </p:spPr>
        <p:txBody>
          <a:bodyPr>
            <a:normAutofit fontScale="47500" lnSpcReduction="20000"/>
          </a:bodyPr>
          <a:lstStyle/>
          <a:p>
            <a:pPr algn="just">
              <a:lnSpc>
                <a:spcPct val="120000"/>
              </a:lnSpc>
              <a:spcBef>
                <a:spcPts val="0"/>
              </a:spcBef>
            </a:pPr>
            <a:r>
              <a:rPr lang="en-US" dirty="0" smtClean="0">
                <a:latin typeface="Calibri" panose="020F0502020204030204" pitchFamily="34" charset="0"/>
                <a:cs typeface="Calibri" panose="020F0502020204030204" pitchFamily="34" charset="0"/>
              </a:rPr>
              <a:t>To be filed </a:t>
            </a:r>
            <a:r>
              <a:rPr lang="en-US" dirty="0">
                <a:latin typeface="Calibri" panose="020F0502020204030204" pitchFamily="34" charset="0"/>
                <a:cs typeface="Calibri" panose="020F0502020204030204" pitchFamily="34" charset="0"/>
              </a:rPr>
              <a:t>electronically </a:t>
            </a:r>
            <a:r>
              <a:rPr lang="en-US" dirty="0" smtClean="0">
                <a:latin typeface="Calibri" panose="020F0502020204030204" pitchFamily="34" charset="0"/>
                <a:cs typeface="Calibri" panose="020F0502020204030204" pitchFamily="34" charset="0"/>
              </a:rPr>
              <a:t>by </a:t>
            </a:r>
            <a:r>
              <a:rPr lang="en-US" dirty="0">
                <a:latin typeface="Calibri" panose="020F0502020204030204" pitchFamily="34" charset="0"/>
                <a:cs typeface="Calibri" panose="020F0502020204030204" pitchFamily="34" charset="0"/>
              </a:rPr>
              <a:t>Indian </a:t>
            </a:r>
            <a:r>
              <a:rPr lang="en-US" dirty="0" smtClean="0">
                <a:latin typeface="Calibri" panose="020F0502020204030204" pitchFamily="34" charset="0"/>
                <a:cs typeface="Calibri" panose="020F0502020204030204" pitchFamily="34" charset="0"/>
              </a:rPr>
              <a:t>Companies to enable capture of statistics </a:t>
            </a:r>
            <a:r>
              <a:rPr lang="en-US" dirty="0">
                <a:latin typeface="Calibri" panose="020F0502020204030204" pitchFamily="34" charset="0"/>
                <a:cs typeface="Calibri" panose="020F0502020204030204" pitchFamily="34" charset="0"/>
              </a:rPr>
              <a:t>relating to Foreign Direct Investment, both inward and outward</a:t>
            </a:r>
          </a:p>
          <a:p>
            <a:pPr algn="just">
              <a:lnSpc>
                <a:spcPct val="120000"/>
              </a:lnSpc>
              <a:spcBef>
                <a:spcPts val="0"/>
              </a:spcBef>
            </a:pPr>
            <a:endParaRPr lang="en-US" dirty="0" smtClean="0">
              <a:latin typeface="Calibri" panose="020F0502020204030204" pitchFamily="34" charset="0"/>
              <a:cs typeface="Calibri" panose="020F0502020204030204" pitchFamily="34" charset="0"/>
            </a:endParaRPr>
          </a:p>
          <a:p>
            <a:pPr algn="just">
              <a:lnSpc>
                <a:spcPct val="120000"/>
              </a:lnSpc>
              <a:spcBef>
                <a:spcPts val="0"/>
              </a:spcBef>
            </a:pPr>
            <a:r>
              <a:rPr lang="en-US" dirty="0" smtClean="0">
                <a:latin typeface="Calibri" panose="020F0502020204030204" pitchFamily="34" charset="0"/>
                <a:cs typeface="Calibri" panose="020F0502020204030204" pitchFamily="34" charset="0"/>
              </a:rPr>
              <a:t>Due date: by July 15 of every year to the RBI, Mumbai</a:t>
            </a:r>
          </a:p>
          <a:p>
            <a:pPr algn="just">
              <a:lnSpc>
                <a:spcPct val="120000"/>
              </a:lnSpc>
              <a:spcBef>
                <a:spcPts val="0"/>
              </a:spcBef>
            </a:pPr>
            <a:endParaRPr lang="en-US" dirty="0" smtClean="0">
              <a:latin typeface="Calibri" panose="020F0502020204030204" pitchFamily="34" charset="0"/>
              <a:cs typeface="Calibri" panose="020F0502020204030204" pitchFamily="34" charset="0"/>
            </a:endParaRPr>
          </a:p>
          <a:p>
            <a:pPr algn="just">
              <a:lnSpc>
                <a:spcPct val="120000"/>
              </a:lnSpc>
              <a:spcBef>
                <a:spcPts val="0"/>
              </a:spcBef>
            </a:pPr>
            <a:r>
              <a:rPr lang="en-US" dirty="0" smtClean="0">
                <a:latin typeface="Calibri" panose="020F0502020204030204" pitchFamily="34" charset="0"/>
                <a:cs typeface="Calibri" panose="020F0502020204030204" pitchFamily="34" charset="0"/>
              </a:rPr>
              <a:t>To be submitted by all Indian companies which have received FDI and/or made FDI abroad in the previous year(s) including the current year</a:t>
            </a:r>
          </a:p>
          <a:p>
            <a:pPr algn="just">
              <a:lnSpc>
                <a:spcPct val="120000"/>
              </a:lnSpc>
              <a:spcBef>
                <a:spcPts val="0"/>
              </a:spcBef>
            </a:pPr>
            <a:endParaRPr lang="en-US" dirty="0" smtClean="0">
              <a:latin typeface="Calibri" panose="020F0502020204030204" pitchFamily="34" charset="0"/>
              <a:cs typeface="Calibri" panose="020F0502020204030204" pitchFamily="34" charset="0"/>
            </a:endParaRPr>
          </a:p>
          <a:p>
            <a:pPr algn="just">
              <a:lnSpc>
                <a:spcPct val="120000"/>
              </a:lnSpc>
              <a:spcBef>
                <a:spcPts val="0"/>
              </a:spcBef>
            </a:pPr>
            <a:r>
              <a:rPr lang="en-US" dirty="0" smtClean="0">
                <a:latin typeface="Calibri" panose="020F0502020204030204" pitchFamily="34" charset="0"/>
                <a:cs typeface="Calibri" panose="020F0502020204030204" pitchFamily="34" charset="0"/>
              </a:rPr>
              <a:t>Coverage:</a:t>
            </a: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Methodology for valuation of foreign liabilities and foreign assets</a:t>
            </a: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Nature of activities principal line of business as %, with NIC code (</a:t>
            </a:r>
            <a:r>
              <a:rPr lang="en-IN" dirty="0" smtClean="0">
                <a:latin typeface="Calibri" panose="020F0502020204030204" pitchFamily="34" charset="0"/>
                <a:cs typeface="Calibri" panose="020F0502020204030204" pitchFamily="34" charset="0"/>
              </a:rPr>
              <a:t>NIC Codes in the FCGPR and FCTRS forms as per the NIC 2008 version)</a:t>
            </a:r>
            <a:endParaRPr lang="en-US" dirty="0" smtClean="0">
              <a:latin typeface="Calibri" panose="020F0502020204030204" pitchFamily="34" charset="0"/>
              <a:cs typeface="Calibri" panose="020F0502020204030204" pitchFamily="34" charset="0"/>
            </a:endParaRP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Name &amp; country of non-resident investor under FDI</a:t>
            </a: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Financial derivatives, Money market instruments</a:t>
            </a: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Trade credits, loans, Currency &amp; Deposits</a:t>
            </a: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ODI and Portfolio investment overseas</a:t>
            </a: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Contingent foreign liabilities</a:t>
            </a:r>
          </a:p>
          <a:p>
            <a:pPr marL="568325"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Disinvestments in India and Abroad</a:t>
            </a:r>
          </a:p>
          <a:p>
            <a:pPr>
              <a:lnSpc>
                <a:spcPct val="120000"/>
              </a:lnSpc>
              <a:spcBef>
                <a:spcPts val="0"/>
              </a:spcBef>
            </a:pPr>
            <a:endParaRPr lang="en-IN" dirty="0" smtClean="0">
              <a:latin typeface="Calibri" panose="020F0502020204030204" pitchFamily="34" charset="0"/>
              <a:cs typeface="Calibri" panose="020F0502020204030204" pitchFamily="34" charset="0"/>
            </a:endParaRPr>
          </a:p>
          <a:p>
            <a:pPr>
              <a:lnSpc>
                <a:spcPct val="120000"/>
              </a:lnSpc>
              <a:spcBef>
                <a:spcPts val="0"/>
              </a:spcBef>
            </a:pPr>
            <a:r>
              <a:rPr lang="en-IN" dirty="0" smtClean="0">
                <a:latin typeface="Calibri" panose="020F0502020204030204" pitchFamily="34" charset="0"/>
                <a:cs typeface="Calibri" panose="020F0502020204030204" pitchFamily="34" charset="0"/>
              </a:rPr>
              <a:t>The filled in Excel based FLA return should be forwarded through the official email id of any authorized person like CFO, Director, Company Secretary etc. Acknowledgement</a:t>
            </a:r>
          </a:p>
        </p:txBody>
      </p:sp>
      <p:sp>
        <p:nvSpPr>
          <p:cNvPr id="4" name="Date Placeholder 3"/>
          <p:cNvSpPr>
            <a:spLocks noGrp="1"/>
          </p:cNvSpPr>
          <p:nvPr>
            <p:ph type="dt" sz="half" idx="10"/>
          </p:nvPr>
        </p:nvSpPr>
        <p:spPr/>
        <p:txBody>
          <a:bodyPr/>
          <a:lstStyle/>
          <a:p>
            <a:pPr>
              <a:defRPr/>
            </a:pPr>
            <a:r>
              <a:rPr lang="en-US" smtClean="0"/>
              <a:t>24 March 2018</a:t>
            </a:r>
            <a:endParaRPr lang="en-US" dirty="0"/>
          </a:p>
        </p:txBody>
      </p:sp>
      <p:sp>
        <p:nvSpPr>
          <p:cNvPr id="5" name="Footer Placeholder 4"/>
          <p:cNvSpPr>
            <a:spLocks noGrp="1"/>
          </p:cNvSpPr>
          <p:nvPr>
            <p:ph type="ftr" sz="quarter" idx="11"/>
          </p:nvPr>
        </p:nvSpPr>
        <p:spPr/>
        <p:txBody>
          <a:bodyPr/>
          <a:lstStyle/>
          <a:p>
            <a:pPr>
              <a:defRPr/>
            </a:pPr>
            <a:r>
              <a:rPr lang="en-US" smtClean="0"/>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35</a:t>
            </a:fld>
            <a:endParaRPr lang="en-US" dirty="0"/>
          </a:p>
        </p:txBody>
      </p:sp>
    </p:spTree>
    <p:extLst>
      <p:ext uri="{BB962C8B-B14F-4D97-AF65-F5344CB8AC3E}">
        <p14:creationId xmlns:p14="http://schemas.microsoft.com/office/powerpoint/2010/main" val="175598926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smtClean="0"/>
              <a:t>P. P. Shah &amp; Asso.</a:t>
            </a:r>
            <a:endParaRPr lang="en-US" dirty="0" smtClean="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36</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Investment by NRIs on non-repatriation basis - Schedule 4 of FEMA Ntf. 20(R)</a:t>
            </a:r>
          </a:p>
        </p:txBody>
      </p:sp>
      <p:sp>
        <p:nvSpPr>
          <p:cNvPr id="9222" name="Content Placeholder 6"/>
          <p:cNvSpPr>
            <a:spLocks noGrp="1"/>
          </p:cNvSpPr>
          <p:nvPr>
            <p:ph idx="1"/>
          </p:nvPr>
        </p:nvSpPr>
        <p:spPr>
          <a:xfrm>
            <a:off x="685800" y="1219200"/>
            <a:ext cx="8269288" cy="5029200"/>
          </a:xfrm>
        </p:spPr>
        <p:txBody>
          <a:bodyPr/>
          <a:lstStyle/>
          <a:p>
            <a:r>
              <a:rPr lang="en-US" sz="1600" dirty="0" smtClean="0">
                <a:latin typeface="Calibri" panose="020F0502020204030204" pitchFamily="34" charset="0"/>
                <a:cs typeface="Calibri" panose="020F0502020204030204" pitchFamily="34" charset="0"/>
              </a:rPr>
              <a:t>NRIs, </a:t>
            </a:r>
            <a:r>
              <a:rPr lang="en-US" sz="1600" dirty="0">
                <a:latin typeface="Calibri" panose="020F0502020204030204" pitchFamily="34" charset="0"/>
                <a:cs typeface="Calibri" panose="020F0502020204030204" pitchFamily="34" charset="0"/>
              </a:rPr>
              <a:t>including a company, a trust and a partnership firm incorporated outside India and owned and controlled by non-resident Indians, may without any limit, </a:t>
            </a:r>
            <a:r>
              <a:rPr lang="en-US" sz="1600" dirty="0" smtClean="0">
                <a:latin typeface="Calibri" panose="020F0502020204030204" pitchFamily="34" charset="0"/>
                <a:cs typeface="Calibri" panose="020F0502020204030204" pitchFamily="34" charset="0"/>
              </a:rPr>
              <a:t>acquire &amp; hold </a:t>
            </a:r>
            <a:r>
              <a:rPr lang="en-US" sz="1600" b="1" dirty="0">
                <a:latin typeface="Calibri" panose="020F0502020204030204" pitchFamily="34" charset="0"/>
                <a:cs typeface="Calibri" panose="020F0502020204030204" pitchFamily="34" charset="0"/>
              </a:rPr>
              <a:t>on non-repatriation basis</a:t>
            </a:r>
            <a:r>
              <a:rPr lang="en-US" sz="1600" dirty="0">
                <a:latin typeface="Calibri" panose="020F0502020204030204" pitchFamily="34" charset="0"/>
                <a:cs typeface="Calibri" panose="020F0502020204030204" pitchFamily="34" charset="0"/>
              </a:rPr>
              <a:t>, </a:t>
            </a:r>
            <a:r>
              <a:rPr lang="en-US" sz="1600" dirty="0" smtClean="0">
                <a:latin typeface="Calibri" panose="020F0502020204030204" pitchFamily="34" charset="0"/>
                <a:cs typeface="Calibri" panose="020F0502020204030204" pitchFamily="34" charset="0"/>
              </a:rPr>
              <a:t>(i) shares </a:t>
            </a:r>
            <a:r>
              <a:rPr lang="en-US" sz="1600" dirty="0">
                <a:latin typeface="Calibri" panose="020F0502020204030204" pitchFamily="34" charset="0"/>
                <a:cs typeface="Calibri" panose="020F0502020204030204" pitchFamily="34" charset="0"/>
              </a:rPr>
              <a:t>or convertible </a:t>
            </a:r>
            <a:r>
              <a:rPr lang="en-US" sz="1600" dirty="0" smtClean="0">
                <a:latin typeface="Calibri" panose="020F0502020204030204" pitchFamily="34" charset="0"/>
                <a:cs typeface="Calibri" panose="020F0502020204030204" pitchFamily="34" charset="0"/>
              </a:rPr>
              <a:t>debentures / preference shares, warrants </a:t>
            </a:r>
            <a:r>
              <a:rPr lang="en-US" sz="1600" dirty="0">
                <a:latin typeface="Calibri" panose="020F0502020204030204" pitchFamily="34" charset="0"/>
                <a:cs typeface="Calibri" panose="020F0502020204030204" pitchFamily="34" charset="0"/>
              </a:rPr>
              <a:t>of an Indian company issued whether by public issue or private placement or right </a:t>
            </a:r>
            <a:r>
              <a:rPr lang="en-US" sz="1600" dirty="0" smtClean="0">
                <a:latin typeface="Calibri" panose="020F0502020204030204" pitchFamily="34" charset="0"/>
                <a:cs typeface="Calibri" panose="020F0502020204030204" pitchFamily="34" charset="0"/>
              </a:rPr>
              <a:t>issue (2) Units issued by an Investment vehicle</a:t>
            </a:r>
            <a:endParaRPr lang="en-US" sz="1600" dirty="0">
              <a:latin typeface="Calibri" panose="020F0502020204030204" pitchFamily="34" charset="0"/>
              <a:cs typeface="Calibri" panose="020F0502020204030204" pitchFamily="34" charset="0"/>
            </a:endParaRPr>
          </a:p>
          <a:p>
            <a:r>
              <a:rPr lang="en-US" sz="1600" dirty="0" smtClean="0">
                <a:latin typeface="Calibri" panose="020F0502020204030204" pitchFamily="34" charset="0"/>
                <a:cs typeface="Calibri" panose="020F0502020204030204" pitchFamily="34" charset="0"/>
              </a:rPr>
              <a:t>Investment prohibited in </a:t>
            </a:r>
            <a:r>
              <a:rPr lang="en-US" sz="1600" dirty="0">
                <a:latin typeface="Calibri" panose="020F0502020204030204" pitchFamily="34" charset="0"/>
                <a:cs typeface="Calibri" panose="020F0502020204030204" pitchFamily="34" charset="0"/>
              </a:rPr>
              <a:t>chit fund or a nidhi company or </a:t>
            </a:r>
            <a:r>
              <a:rPr lang="en-US" sz="1600" dirty="0" smtClean="0">
                <a:latin typeface="Calibri" panose="020F0502020204030204" pitchFamily="34" charset="0"/>
                <a:cs typeface="Calibri" panose="020F0502020204030204" pitchFamily="34" charset="0"/>
              </a:rPr>
              <a:t>company engaged </a:t>
            </a:r>
            <a:r>
              <a:rPr lang="en-US" sz="1600" dirty="0">
                <a:latin typeface="Calibri" panose="020F0502020204030204" pitchFamily="34" charset="0"/>
                <a:cs typeface="Calibri" panose="020F0502020204030204" pitchFamily="34" charset="0"/>
              </a:rPr>
              <a:t>in </a:t>
            </a:r>
            <a:r>
              <a:rPr lang="en-US" sz="1600" dirty="0" smtClean="0">
                <a:latin typeface="Calibri" panose="020F0502020204030204" pitchFamily="34" charset="0"/>
                <a:cs typeface="Calibri" panose="020F0502020204030204" pitchFamily="34" charset="0"/>
              </a:rPr>
              <a:t>agricultural / plantation </a:t>
            </a:r>
            <a:r>
              <a:rPr lang="en-US" sz="1600" dirty="0">
                <a:latin typeface="Calibri" panose="020F0502020204030204" pitchFamily="34" charset="0"/>
                <a:cs typeface="Calibri" panose="020F0502020204030204" pitchFamily="34" charset="0"/>
              </a:rPr>
              <a:t>activities or real estate business or construction of farm houses or dealing in Transfer of Development Rights</a:t>
            </a:r>
          </a:p>
          <a:p>
            <a:r>
              <a:rPr lang="en-US" sz="1600" dirty="0" smtClean="0">
                <a:latin typeface="Calibri" panose="020F0502020204030204" pitchFamily="34" charset="0"/>
                <a:cs typeface="Calibri" panose="020F0502020204030204" pitchFamily="34" charset="0"/>
              </a:rPr>
              <a:t>Investment should be by </a:t>
            </a:r>
            <a:r>
              <a:rPr lang="en-US" sz="1600" dirty="0">
                <a:latin typeface="Calibri" panose="020F0502020204030204" pitchFamily="34" charset="0"/>
                <a:cs typeface="Calibri" panose="020F0502020204030204" pitchFamily="34" charset="0"/>
              </a:rPr>
              <a:t>way of inward remittance through normal banking channels from abroad or out of funds held in NRE/FCNR/NRO account</a:t>
            </a:r>
          </a:p>
          <a:p>
            <a:r>
              <a:rPr lang="en-US" sz="1600" b="1" dirty="0" smtClean="0">
                <a:latin typeface="Calibri" panose="020F0502020204030204" pitchFamily="34" charset="0"/>
                <a:cs typeface="Calibri" panose="020F0502020204030204" pitchFamily="34" charset="0"/>
              </a:rPr>
              <a:t>Investment </a:t>
            </a:r>
            <a:r>
              <a:rPr lang="en-US" sz="1600" b="1" dirty="0">
                <a:latin typeface="Calibri" panose="020F0502020204030204" pitchFamily="34" charset="0"/>
                <a:cs typeface="Calibri" panose="020F0502020204030204" pitchFamily="34" charset="0"/>
              </a:rPr>
              <a:t>by NRIs under Schedule 4 of </a:t>
            </a:r>
            <a:r>
              <a:rPr lang="en-US" sz="1600" b="1" dirty="0" smtClean="0">
                <a:latin typeface="Calibri" panose="020F0502020204030204" pitchFamily="34" charset="0"/>
                <a:cs typeface="Calibri" panose="020F0502020204030204" pitchFamily="34" charset="0"/>
              </a:rPr>
              <a:t>(erstwhile) FEMA 20 </a:t>
            </a:r>
            <a:r>
              <a:rPr lang="en-US" sz="1600" b="1" dirty="0">
                <a:latin typeface="Calibri" panose="020F0502020204030204" pitchFamily="34" charset="0"/>
                <a:cs typeface="Calibri" panose="020F0502020204030204" pitchFamily="34" charset="0"/>
              </a:rPr>
              <a:t>will be deemed to be domestic investment at par with the investment made by residents</a:t>
            </a:r>
            <a:r>
              <a:rPr lang="en-US" sz="1600" dirty="0">
                <a:latin typeface="Calibri" panose="020F0502020204030204" pitchFamily="34" charset="0"/>
                <a:cs typeface="Calibri" panose="020F0502020204030204" pitchFamily="34" charset="0"/>
              </a:rPr>
              <a:t>. </a:t>
            </a:r>
            <a:r>
              <a:rPr lang="en-US" sz="1600" dirty="0" smtClean="0">
                <a:latin typeface="Calibri" panose="020F0502020204030204" pitchFamily="34" charset="0"/>
                <a:cs typeface="Calibri" panose="020F0502020204030204" pitchFamily="34" charset="0"/>
              </a:rPr>
              <a:t>(</a:t>
            </a:r>
            <a:r>
              <a:rPr lang="en-US" sz="1600" i="1" dirty="0" smtClean="0">
                <a:latin typeface="Calibri" panose="020F0502020204030204" pitchFamily="34" charset="0"/>
                <a:cs typeface="Calibri" panose="020F0502020204030204" pitchFamily="34" charset="0"/>
              </a:rPr>
              <a:t>Press </a:t>
            </a:r>
            <a:r>
              <a:rPr lang="en-US" sz="1600" i="1" dirty="0">
                <a:latin typeface="Calibri" panose="020F0502020204030204" pitchFamily="34" charset="0"/>
                <a:cs typeface="Calibri" panose="020F0502020204030204" pitchFamily="34" charset="0"/>
              </a:rPr>
              <a:t>Note No.7 dated 3rd June, </a:t>
            </a:r>
            <a:r>
              <a:rPr lang="en-US" sz="1600" i="1" dirty="0" smtClean="0">
                <a:latin typeface="Calibri" panose="020F0502020204030204" pitchFamily="34" charset="0"/>
                <a:cs typeface="Calibri" panose="020F0502020204030204" pitchFamily="34" charset="0"/>
              </a:rPr>
              <a:t>2015) </a:t>
            </a:r>
            <a:endParaRPr lang="en-US" sz="1600" i="1" dirty="0">
              <a:latin typeface="Calibri" panose="020F0502020204030204" pitchFamily="34" charset="0"/>
              <a:cs typeface="Calibri" panose="020F0502020204030204" pitchFamily="34" charset="0"/>
            </a:endParaRPr>
          </a:p>
          <a:p>
            <a:r>
              <a:rPr lang="en-US" sz="1600" dirty="0" smtClean="0">
                <a:latin typeface="Calibri" panose="020F0502020204030204" pitchFamily="34" charset="0"/>
                <a:cs typeface="Calibri" panose="020F0502020204030204" pitchFamily="34" charset="0"/>
              </a:rPr>
              <a:t>‘</a:t>
            </a:r>
            <a:r>
              <a:rPr lang="en-US" sz="1600" dirty="0">
                <a:latin typeface="Calibri" panose="020F0502020204030204" pitchFamily="34" charset="0"/>
                <a:cs typeface="Calibri" panose="020F0502020204030204" pitchFamily="34" charset="0"/>
              </a:rPr>
              <a:t>Non-Resident Indian’ (NRI) means an individual resident outside India who is a citizen of India or is an ‘Overseas Citizen of India’ cardholder within the meaning of section 7 (A) of the Citizenship Act, 1955. ‘Persons of Indian Origin’ cardholders registered as such under Notification No.26011/4/98 F.I, dated 19.8.2002, issued by the Central Government are deemed to be ‘Overseas Citizen of India’ cardholders. </a:t>
            </a:r>
            <a:r>
              <a:rPr lang="en-US" sz="1600" dirty="0" smtClean="0">
                <a:latin typeface="Calibri" panose="020F0502020204030204" pitchFamily="34" charset="0"/>
                <a:cs typeface="Calibri" panose="020F0502020204030204" pitchFamily="34" charset="0"/>
              </a:rPr>
              <a:t>(</a:t>
            </a:r>
            <a:r>
              <a:rPr lang="en-US" sz="1600" i="1" dirty="0" smtClean="0">
                <a:latin typeface="Calibri" panose="020F0502020204030204" pitchFamily="34" charset="0"/>
                <a:cs typeface="Calibri" panose="020F0502020204030204" pitchFamily="34" charset="0"/>
              </a:rPr>
              <a:t>Vide </a:t>
            </a:r>
            <a:r>
              <a:rPr lang="en-US" sz="1600" i="1" dirty="0">
                <a:latin typeface="Calibri" panose="020F0502020204030204" pitchFamily="34" charset="0"/>
                <a:cs typeface="Calibri" panose="020F0502020204030204" pitchFamily="34" charset="0"/>
              </a:rPr>
              <a:t>The Citizenship (Amendment) Act 2015 w.e.f. 06 January 2015 read PN7 dated 03 June </a:t>
            </a:r>
            <a:r>
              <a:rPr lang="en-US" sz="1600" i="1" dirty="0" smtClean="0">
                <a:latin typeface="Calibri" panose="020F0502020204030204" pitchFamily="34" charset="0"/>
                <a:cs typeface="Calibri" panose="020F0502020204030204" pitchFamily="34" charset="0"/>
              </a:rPr>
              <a:t>2015)</a:t>
            </a:r>
            <a:endParaRPr lang="en-US" sz="1600" i="1" dirty="0">
              <a:latin typeface="Calibri" panose="020F0502020204030204" pitchFamily="34" charset="0"/>
              <a:cs typeface="Calibri" panose="020F0502020204030204" pitchFamily="34" charset="0"/>
            </a:endParaRPr>
          </a:p>
          <a:p>
            <a:pPr>
              <a:buFont typeface="Wingdings" pitchFamily="2" charset="2"/>
              <a:buNone/>
            </a:pPr>
            <a:endParaRPr lang="en-US" sz="1600" i="1"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7869074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smtClean="0"/>
              <a:t>P. P. Shah &amp; Asso.</a:t>
            </a:r>
            <a:endParaRPr lang="en-US" dirty="0" smtClean="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37</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Investment by NRIs on non-repatriation basis - Schedule 4 of FEMA Ntf. 20(R)</a:t>
            </a:r>
          </a:p>
        </p:txBody>
      </p:sp>
      <p:sp>
        <p:nvSpPr>
          <p:cNvPr id="9222" name="Content Placeholder 6"/>
          <p:cNvSpPr>
            <a:spLocks noGrp="1"/>
          </p:cNvSpPr>
          <p:nvPr>
            <p:ph idx="1"/>
          </p:nvPr>
        </p:nvSpPr>
        <p:spPr>
          <a:xfrm>
            <a:off x="685800" y="1219200"/>
            <a:ext cx="8269288" cy="5029200"/>
          </a:xfrm>
        </p:spPr>
        <p:txBody>
          <a:bodyPr/>
          <a:lstStyle/>
          <a:p>
            <a:r>
              <a:rPr lang="en-US" sz="1800" dirty="0">
                <a:latin typeface="Calibri" panose="020F0502020204030204" pitchFamily="34" charset="0"/>
                <a:cs typeface="Calibri" panose="020F0502020204030204" pitchFamily="34" charset="0"/>
              </a:rPr>
              <a:t>Accordingly, now Overseas </a:t>
            </a:r>
            <a:r>
              <a:rPr lang="en-US" sz="1800" dirty="0" smtClean="0">
                <a:latin typeface="Calibri" panose="020F0502020204030204" pitchFamily="34" charset="0"/>
                <a:cs typeface="Calibri" panose="020F0502020204030204" pitchFamily="34" charset="0"/>
              </a:rPr>
              <a:t>NRI Entity </a:t>
            </a:r>
            <a:r>
              <a:rPr lang="en-US" sz="1800" dirty="0">
                <a:latin typeface="Calibri" panose="020F0502020204030204" pitchFamily="34" charset="0"/>
                <a:cs typeface="Calibri" panose="020F0502020204030204" pitchFamily="34" charset="0"/>
              </a:rPr>
              <a:t>will be eligible for investment under Schedule 4 and such investment will be deemed domestic investment at par with investment made by Residents. </a:t>
            </a:r>
            <a:endParaRPr lang="en-US" sz="1800" dirty="0" smtClean="0">
              <a:latin typeface="Calibri" panose="020F0502020204030204" pitchFamily="34" charset="0"/>
              <a:cs typeface="Calibri" panose="020F0502020204030204" pitchFamily="34" charset="0"/>
            </a:endParaRPr>
          </a:p>
          <a:p>
            <a:r>
              <a:rPr lang="en-US" sz="1800" dirty="0" smtClean="0">
                <a:latin typeface="Calibri" panose="020F0502020204030204" pitchFamily="34" charset="0"/>
                <a:cs typeface="Calibri" panose="020F0502020204030204" pitchFamily="34" charset="0"/>
              </a:rPr>
              <a:t>Similarly</a:t>
            </a:r>
            <a:r>
              <a:rPr lang="en-US" sz="1800" dirty="0">
                <a:latin typeface="Calibri" panose="020F0502020204030204" pitchFamily="34" charset="0"/>
                <a:cs typeface="Calibri" panose="020F0502020204030204" pitchFamily="34" charset="0"/>
              </a:rPr>
              <a:t>, under FDI policy/scheme under Schedule 1, Overseas Entity can invest in India with the special dispensation as available to NRIs, e.g. (a) Scheduled Air Transport Services/Domestic Scheduled Passenger Airlines, (b) Regional Air Transport Service, (c) Condition of lock-in period in Construction-development projects. This dispensation is not available for investment by NRIs under </a:t>
            </a:r>
            <a:r>
              <a:rPr lang="en-US" sz="1800" dirty="0" smtClean="0">
                <a:latin typeface="Calibri" panose="020F0502020204030204" pitchFamily="34" charset="0"/>
                <a:cs typeface="Calibri" panose="020F0502020204030204" pitchFamily="34" charset="0"/>
              </a:rPr>
              <a:t>Schedule 3.</a:t>
            </a:r>
          </a:p>
          <a:p>
            <a:r>
              <a:rPr lang="en-US" sz="1800" dirty="0">
                <a:latin typeface="Calibri" panose="020F0502020204030204" pitchFamily="34" charset="0"/>
                <a:cs typeface="Calibri" panose="020F0502020204030204" pitchFamily="34" charset="0"/>
              </a:rPr>
              <a:t>The concept of ‘owned and controlled by NRIs’ has not been defined under Schedule 4; but may be borrowed from Regulation 14. ‘Control’ shall include the right to appoint a majority of the directors or to control the management or policy decisions including by virtue of their shareholding or management rights or shareholders agreements or voting agreements. A company is considered as ‘Owned’ by NRIs if more than 50% of the capital in it is beneficially owned by NRIs. A Partnership Firm will be considered as owned by NRIs if more than 50% of the investment in such firm is contributed by NRIs and such NRIs have majority of the profit share. </a:t>
            </a:r>
            <a:endParaRPr lang="en-US" sz="18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6300040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smtClean="0"/>
              <a:t>P. P. Shah &amp; Asso.</a:t>
            </a:r>
            <a:endParaRPr lang="en-US" dirty="0" smtClean="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38</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Investment by NRIs on non-repatriation basis - Schedule 4 of FEMA Ntf. 20(R)</a:t>
            </a:r>
          </a:p>
        </p:txBody>
      </p:sp>
      <p:sp>
        <p:nvSpPr>
          <p:cNvPr id="9222" name="Content Placeholder 6"/>
          <p:cNvSpPr>
            <a:spLocks noGrp="1"/>
          </p:cNvSpPr>
          <p:nvPr>
            <p:ph idx="1"/>
          </p:nvPr>
        </p:nvSpPr>
        <p:spPr>
          <a:xfrm>
            <a:off x="685800" y="1219200"/>
            <a:ext cx="8269288" cy="5181600"/>
          </a:xfrm>
        </p:spPr>
        <p:txBody>
          <a:bodyPr/>
          <a:lstStyle/>
          <a:p>
            <a:r>
              <a:rPr lang="en-US" sz="1800" b="1" dirty="0" smtClean="0">
                <a:latin typeface="Calibri" panose="020F0502020204030204" pitchFamily="34" charset="0"/>
                <a:cs typeface="Calibri" panose="020F0502020204030204" pitchFamily="34" charset="0"/>
              </a:rPr>
              <a:t>Implications for </a:t>
            </a:r>
            <a:r>
              <a:rPr lang="en-US" sz="1800" b="1" dirty="0">
                <a:latin typeface="Calibri" panose="020F0502020204030204" pitchFamily="34" charset="0"/>
                <a:cs typeface="Calibri" panose="020F0502020204030204" pitchFamily="34" charset="0"/>
              </a:rPr>
              <a:t>investments made under Schedule 4</a:t>
            </a:r>
            <a:r>
              <a:rPr lang="en-US" sz="1800" dirty="0">
                <a:latin typeface="Calibri" panose="020F0502020204030204" pitchFamily="34" charset="0"/>
                <a:cs typeface="Calibri" panose="020F0502020204030204" pitchFamily="34" charset="0"/>
              </a:rPr>
              <a:t> </a:t>
            </a:r>
            <a:r>
              <a:rPr lang="en-US" sz="1800" dirty="0" smtClean="0">
                <a:latin typeface="Calibri" panose="020F0502020204030204" pitchFamily="34" charset="0"/>
                <a:cs typeface="Calibri" panose="020F0502020204030204" pitchFamily="34" charset="0"/>
              </a:rPr>
              <a:t>as they are </a:t>
            </a:r>
            <a:r>
              <a:rPr lang="en-US" sz="1800" dirty="0">
                <a:latin typeface="Calibri" panose="020F0502020204030204" pitchFamily="34" charset="0"/>
                <a:cs typeface="Calibri" panose="020F0502020204030204" pitchFamily="34" charset="0"/>
              </a:rPr>
              <a:t>deemed </a:t>
            </a:r>
            <a:r>
              <a:rPr lang="en-US" sz="1800" dirty="0" smtClean="0">
                <a:latin typeface="Calibri" panose="020F0502020204030204" pitchFamily="34" charset="0"/>
                <a:cs typeface="Calibri" panose="020F0502020204030204" pitchFamily="34" charset="0"/>
              </a:rPr>
              <a:t>domestic investments:– </a:t>
            </a:r>
          </a:p>
          <a:p>
            <a:r>
              <a:rPr lang="en-US" sz="1800" dirty="0" smtClean="0">
                <a:latin typeface="Calibri" panose="020F0502020204030204" pitchFamily="34" charset="0"/>
                <a:cs typeface="Calibri" panose="020F0502020204030204" pitchFamily="34" charset="0"/>
              </a:rPr>
              <a:t>Following restrictions </a:t>
            </a:r>
            <a:r>
              <a:rPr lang="en-US" sz="1800" dirty="0">
                <a:latin typeface="Calibri" panose="020F0502020204030204" pitchFamily="34" charset="0"/>
                <a:cs typeface="Calibri" panose="020F0502020204030204" pitchFamily="34" charset="0"/>
              </a:rPr>
              <a:t>which are applicable on investment made by non-residents under Schedule </a:t>
            </a:r>
            <a:r>
              <a:rPr lang="en-US" sz="1800" dirty="0" smtClean="0">
                <a:latin typeface="Calibri" panose="020F0502020204030204" pitchFamily="34" charset="0"/>
                <a:cs typeface="Calibri" panose="020F0502020204030204" pitchFamily="34" charset="0"/>
              </a:rPr>
              <a:t>1 are not applicable:</a:t>
            </a:r>
          </a:p>
          <a:p>
            <a:pPr marL="746125">
              <a:buFont typeface="Wingdings" panose="05000000000000000000" pitchFamily="2" charset="2"/>
              <a:buChar char="Ø"/>
            </a:pPr>
            <a:r>
              <a:rPr lang="en-US" sz="1800" dirty="0" smtClean="0">
                <a:latin typeface="Calibri" panose="020F0502020204030204" pitchFamily="34" charset="0"/>
                <a:cs typeface="Calibri" panose="020F0502020204030204" pitchFamily="34" charset="0"/>
              </a:rPr>
              <a:t>Investment </a:t>
            </a:r>
            <a:r>
              <a:rPr lang="en-US" sz="1800" dirty="0">
                <a:latin typeface="Calibri" panose="020F0502020204030204" pitchFamily="34" charset="0"/>
                <a:cs typeface="Calibri" panose="020F0502020204030204" pitchFamily="34" charset="0"/>
              </a:rPr>
              <a:t>restrictions on sectoral/statutory cap /conditionalities, </a:t>
            </a:r>
            <a:r>
              <a:rPr lang="en-US" sz="1800" dirty="0" smtClean="0">
                <a:latin typeface="Calibri" panose="020F0502020204030204" pitchFamily="34" charset="0"/>
                <a:cs typeface="Calibri" panose="020F0502020204030204" pitchFamily="34" charset="0"/>
              </a:rPr>
              <a:t>entry route, pricing guidelines; </a:t>
            </a:r>
          </a:p>
          <a:p>
            <a:pPr marL="746125">
              <a:buFont typeface="Wingdings" panose="05000000000000000000" pitchFamily="2" charset="2"/>
              <a:buChar char="Ø"/>
            </a:pPr>
            <a:r>
              <a:rPr lang="en-US" sz="1800" dirty="0" smtClean="0">
                <a:latin typeface="Calibri" panose="020F0502020204030204" pitchFamily="34" charset="0"/>
                <a:cs typeface="Calibri" panose="020F0502020204030204" pitchFamily="34" charset="0"/>
              </a:rPr>
              <a:t>Reporting </a:t>
            </a:r>
            <a:r>
              <a:rPr lang="en-US" sz="1800" dirty="0">
                <a:latin typeface="Calibri" panose="020F0502020204030204" pitchFamily="34" charset="0"/>
                <a:cs typeface="Calibri" panose="020F0502020204030204" pitchFamily="34" charset="0"/>
              </a:rPr>
              <a:t>requirement (e.g. Advance Remittance Form, FC-GPR, FC-TRS, Form-ESOP, FDI- LLP (I), Form FDI- LLP (II), Annual Return on Foreign Liabilities and Assets, Downstream Investment Reporting), documentation, </a:t>
            </a:r>
            <a:r>
              <a:rPr lang="en-US" sz="1800" dirty="0" smtClean="0">
                <a:latin typeface="Calibri" panose="020F0502020204030204" pitchFamily="34" charset="0"/>
                <a:cs typeface="Calibri" panose="020F0502020204030204" pitchFamily="34" charset="0"/>
              </a:rPr>
              <a:t>etc.;</a:t>
            </a:r>
          </a:p>
          <a:p>
            <a:pPr marL="746125">
              <a:buFont typeface="Wingdings" panose="05000000000000000000" pitchFamily="2" charset="2"/>
              <a:buChar char="Ø"/>
            </a:pPr>
            <a:r>
              <a:rPr lang="en-US" sz="1800" dirty="0">
                <a:latin typeface="Calibri" panose="020F0502020204030204" pitchFamily="34" charset="0"/>
                <a:cs typeface="Calibri" panose="020F0502020204030204" pitchFamily="34" charset="0"/>
              </a:rPr>
              <a:t>Investments under schedule 4 are not counted for direct and indirect foreign </a:t>
            </a:r>
            <a:r>
              <a:rPr lang="en-US" sz="1800" dirty="0" smtClean="0">
                <a:latin typeface="Calibri" panose="020F0502020204030204" pitchFamily="34" charset="0"/>
                <a:cs typeface="Calibri" panose="020F0502020204030204" pitchFamily="34" charset="0"/>
              </a:rPr>
              <a:t>investment</a:t>
            </a:r>
            <a:r>
              <a:rPr lang="en-US" sz="1800" dirty="0">
                <a:latin typeface="Calibri" panose="020F0502020204030204" pitchFamily="34" charset="0"/>
                <a:cs typeface="Calibri" panose="020F0502020204030204" pitchFamily="34" charset="0"/>
              </a:rPr>
              <a:t>;</a:t>
            </a:r>
            <a:endParaRPr lang="en-US" sz="1800" dirty="0" smtClean="0">
              <a:latin typeface="Calibri" panose="020F0502020204030204" pitchFamily="34" charset="0"/>
              <a:cs typeface="Calibri" panose="020F0502020204030204" pitchFamily="34" charset="0"/>
            </a:endParaRPr>
          </a:p>
          <a:p>
            <a:pPr marL="746125">
              <a:buFont typeface="Wingdings" panose="05000000000000000000" pitchFamily="2" charset="2"/>
              <a:buChar char="Ø"/>
            </a:pPr>
            <a:r>
              <a:rPr lang="en-US" sz="1800" dirty="0">
                <a:latin typeface="Calibri" panose="020F0502020204030204" pitchFamily="34" charset="0"/>
                <a:cs typeface="Calibri" panose="020F0502020204030204" pitchFamily="34" charset="0"/>
              </a:rPr>
              <a:t>Acquisition of Rights Shares/Bonus Shares/Shares after merger, demerger, amalgamation /ESOP/Pledge of shares: Limitations/restrictions contained in FEMA 20 may not apply to investments made under Schedule </a:t>
            </a:r>
            <a:r>
              <a:rPr lang="en-US" sz="1800" dirty="0" smtClean="0">
                <a:latin typeface="Calibri" panose="020F0502020204030204" pitchFamily="34" charset="0"/>
                <a:cs typeface="Calibri" panose="020F0502020204030204" pitchFamily="34" charset="0"/>
              </a:rPr>
              <a:t>4</a:t>
            </a:r>
          </a:p>
          <a:p>
            <a:endParaRPr lang="en-US" sz="1800" dirty="0">
              <a:latin typeface="Calibri" panose="020F0502020204030204" pitchFamily="34" charset="0"/>
              <a:cs typeface="Calibri" panose="020F0502020204030204" pitchFamily="34" charset="0"/>
            </a:endParaRPr>
          </a:p>
          <a:p>
            <a:pPr>
              <a:buSzPct val="125000"/>
              <a:buFont typeface="Wingdings" panose="05000000000000000000" pitchFamily="2" charset="2"/>
              <a:buChar char="§"/>
            </a:pPr>
            <a:r>
              <a:rPr lang="en-US" sz="1800" dirty="0">
                <a:latin typeface="Calibri" panose="020F0502020204030204" pitchFamily="34" charset="0"/>
                <a:cs typeface="Calibri" panose="020F0502020204030204" pitchFamily="34" charset="0"/>
              </a:rPr>
              <a:t>However</a:t>
            </a:r>
            <a:r>
              <a:rPr lang="en-US" sz="1800" dirty="0" smtClean="0">
                <a:latin typeface="Calibri" panose="020F0502020204030204" pitchFamily="34" charset="0"/>
                <a:cs typeface="Calibri" panose="020F0502020204030204" pitchFamily="34" charset="0"/>
              </a:rPr>
              <a:t>, implications under Section 56(2) of Income-Tax Act, 1961 to be kept in view regarding fair price of shares</a:t>
            </a:r>
          </a:p>
        </p:txBody>
      </p:sp>
    </p:spTree>
    <p:extLst>
      <p:ext uri="{BB962C8B-B14F-4D97-AF65-F5344CB8AC3E}">
        <p14:creationId xmlns:p14="http://schemas.microsoft.com/office/powerpoint/2010/main" val="189684846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5077" y="126610"/>
            <a:ext cx="7673926" cy="947225"/>
          </a:xfrm>
        </p:spPr>
        <p:txBody>
          <a:bodyPr>
            <a:noAutofit/>
          </a:bodyPr>
          <a:lstStyle/>
          <a:p>
            <a:r>
              <a:rPr lang="en-US" sz="2800" dirty="0"/>
              <a:t>Investment </a:t>
            </a:r>
            <a:r>
              <a:rPr lang="en-US" sz="2800" dirty="0" smtClean="0"/>
              <a:t>in Limited Liability Partnerships </a:t>
            </a:r>
            <a:r>
              <a:rPr lang="en-US" sz="2800" dirty="0"/>
              <a:t>- Schedule </a:t>
            </a:r>
            <a:r>
              <a:rPr lang="en-US" sz="2800" dirty="0" smtClean="0"/>
              <a:t>6 </a:t>
            </a:r>
            <a:r>
              <a:rPr lang="en-US" sz="2800" dirty="0"/>
              <a:t>of FEMA Ntf. </a:t>
            </a:r>
            <a:r>
              <a:rPr lang="en-US" sz="2800" dirty="0" smtClean="0"/>
              <a:t>20(R)</a:t>
            </a:r>
            <a:endParaRPr lang="en-US" sz="2800" dirty="0">
              <a:solidFill>
                <a:srgbClr val="FF0000"/>
              </a:solidFill>
            </a:endParaRPr>
          </a:p>
        </p:txBody>
      </p:sp>
      <p:sp>
        <p:nvSpPr>
          <p:cNvPr id="3" name="Content Placeholder 2"/>
          <p:cNvSpPr>
            <a:spLocks noGrp="1"/>
          </p:cNvSpPr>
          <p:nvPr>
            <p:ph idx="1"/>
          </p:nvPr>
        </p:nvSpPr>
        <p:spPr>
          <a:xfrm>
            <a:off x="618978" y="1232095"/>
            <a:ext cx="8296422" cy="4732607"/>
          </a:xfrm>
        </p:spPr>
        <p:txBody>
          <a:bodyPr>
            <a:noAutofit/>
          </a:bodyPr>
          <a:lstStyle/>
          <a:p>
            <a:pPr algn="just">
              <a:lnSpc>
                <a:spcPct val="120000"/>
              </a:lnSpc>
              <a:spcBef>
                <a:spcPts val="0"/>
              </a:spcBef>
              <a:buFont typeface="Wingdings" pitchFamily="2" charset="2"/>
              <a:buChar char="Ø"/>
            </a:pPr>
            <a:r>
              <a:rPr lang="en-US" sz="1600" b="1" dirty="0" smtClean="0">
                <a:latin typeface="Calibri" panose="020F0502020204030204" pitchFamily="34" charset="0"/>
                <a:cs typeface="Calibri" panose="020F0502020204030204" pitchFamily="34" charset="0"/>
              </a:rPr>
              <a:t>FDI in LLPs</a:t>
            </a:r>
            <a:r>
              <a:rPr lang="en-US" sz="1600" dirty="0" smtClean="0">
                <a:latin typeface="Calibri" panose="020F0502020204030204" pitchFamily="34" charset="0"/>
                <a:cs typeface="Calibri" panose="020F0502020204030204" pitchFamily="34" charset="0"/>
              </a:rPr>
              <a:t>:</a:t>
            </a:r>
          </a:p>
          <a:p>
            <a:pPr marL="633413" indent="-352425" algn="just">
              <a:lnSpc>
                <a:spcPct val="120000"/>
              </a:lnSpc>
              <a:spcBef>
                <a:spcPts val="0"/>
              </a:spcBef>
            </a:pPr>
            <a:r>
              <a:rPr lang="en-US" sz="1600" dirty="0" smtClean="0">
                <a:latin typeface="Calibri" panose="020F0502020204030204" pitchFamily="34" charset="0"/>
                <a:cs typeface="Calibri" panose="020F0502020204030204" pitchFamily="34" charset="0"/>
              </a:rPr>
              <a:t>FDI is permitted under the automatic route in LLPs operating in sectors / activities where 100% FDI is allowed through the automatic route and there are no FDI linked performance </a:t>
            </a:r>
            <a:r>
              <a:rPr lang="en-US" sz="1600" dirty="0">
                <a:latin typeface="Calibri" panose="020F0502020204030204" pitchFamily="34" charset="0"/>
                <a:cs typeface="Calibri" panose="020F0502020204030204" pitchFamily="34" charset="0"/>
              </a:rPr>
              <a:t>conditions (such as ‘Non Banking Finance Companies’ or ‘Development of Townships, Housing, Built-up infrastructure and Construction-development projects’, or ‘Retail sector’ etc</a:t>
            </a:r>
            <a:r>
              <a:rPr lang="en-US" sz="1600" dirty="0" smtClean="0">
                <a:latin typeface="Calibri" panose="020F0502020204030204" pitchFamily="34" charset="0"/>
                <a:cs typeface="Calibri" panose="020F0502020204030204" pitchFamily="34" charset="0"/>
              </a:rPr>
              <a:t>.)</a:t>
            </a:r>
          </a:p>
          <a:p>
            <a:pPr marL="633413" indent="-352425" algn="just">
              <a:lnSpc>
                <a:spcPct val="120000"/>
              </a:lnSpc>
              <a:spcBef>
                <a:spcPts val="0"/>
              </a:spcBef>
            </a:pPr>
            <a:r>
              <a:rPr lang="en-US" sz="1600" dirty="0" smtClean="0">
                <a:latin typeface="Calibri" panose="020F0502020204030204" pitchFamily="34" charset="0"/>
                <a:cs typeface="Calibri" panose="020F0502020204030204" pitchFamily="34" charset="0"/>
              </a:rPr>
              <a:t>Eligible Investment: Contribution of </a:t>
            </a:r>
            <a:r>
              <a:rPr lang="en-US" sz="1600" dirty="0">
                <a:latin typeface="Calibri" panose="020F0502020204030204" pitchFamily="34" charset="0"/>
                <a:cs typeface="Calibri" panose="020F0502020204030204" pitchFamily="34" charset="0"/>
              </a:rPr>
              <a:t>foreign capital either by way of capital contribution or by way of acquisition / transfer of profit shares in the capital structure of an </a:t>
            </a:r>
            <a:r>
              <a:rPr lang="en-US" sz="1600" dirty="0" smtClean="0">
                <a:latin typeface="Calibri" panose="020F0502020204030204" pitchFamily="34" charset="0"/>
                <a:cs typeface="Calibri" panose="020F0502020204030204" pitchFamily="34" charset="0"/>
              </a:rPr>
              <a:t>LLP</a:t>
            </a:r>
          </a:p>
          <a:p>
            <a:pPr marL="633413" indent="-352425" algn="just">
              <a:lnSpc>
                <a:spcPct val="120000"/>
              </a:lnSpc>
              <a:spcBef>
                <a:spcPts val="0"/>
              </a:spcBef>
            </a:pPr>
            <a:r>
              <a:rPr lang="en-US" sz="1600" dirty="0" smtClean="0">
                <a:latin typeface="Calibri" panose="020F0502020204030204" pitchFamily="34" charset="0"/>
                <a:cs typeface="Calibri" panose="020F0502020204030204" pitchFamily="34" charset="0"/>
              </a:rPr>
              <a:t>Downstream Investment: An </a:t>
            </a:r>
            <a:r>
              <a:rPr lang="en-US" sz="1600" dirty="0">
                <a:latin typeface="Calibri" panose="020F0502020204030204" pitchFamily="34" charset="0"/>
                <a:cs typeface="Calibri" panose="020F0502020204030204" pitchFamily="34" charset="0"/>
              </a:rPr>
              <a:t>Indian company or an LLP, having foreign investment, will be permitted to make downstream investment in another company or LLP engaged in sectors in which 100% FDI is allowed under the automatic route and there are no FDI linked performance conditions. </a:t>
            </a:r>
            <a:endParaRPr lang="en-US" sz="1600" dirty="0" smtClean="0">
              <a:latin typeface="Calibri" panose="020F0502020204030204" pitchFamily="34" charset="0"/>
              <a:cs typeface="Calibri" panose="020F0502020204030204" pitchFamily="34" charset="0"/>
            </a:endParaRPr>
          </a:p>
          <a:p>
            <a:pPr marL="633413" indent="-352425" algn="just">
              <a:lnSpc>
                <a:spcPct val="120000"/>
              </a:lnSpc>
              <a:spcBef>
                <a:spcPts val="0"/>
              </a:spcBef>
            </a:pPr>
            <a:r>
              <a:rPr lang="en-US" sz="1600" dirty="0" smtClean="0">
                <a:latin typeface="Calibri" panose="020F0502020204030204" pitchFamily="34" charset="0"/>
                <a:cs typeface="Calibri" panose="020F0502020204030204" pitchFamily="34" charset="0"/>
              </a:rPr>
              <a:t>A </a:t>
            </a:r>
            <a:r>
              <a:rPr lang="en-US" sz="1600" dirty="0">
                <a:latin typeface="Calibri" panose="020F0502020204030204" pitchFamily="34" charset="0"/>
                <a:cs typeface="Calibri" panose="020F0502020204030204" pitchFamily="34" charset="0"/>
              </a:rPr>
              <a:t>company having foreign investment can be converted into an LLP under the automatic route only if it is engaged in a sector where foreign investment up to 100 percent is permitted under automatic route and there are no FDI linked performance </a:t>
            </a:r>
            <a:r>
              <a:rPr lang="en-US" sz="1600" dirty="0" smtClean="0">
                <a:latin typeface="Calibri" panose="020F0502020204030204" pitchFamily="34" charset="0"/>
                <a:cs typeface="Calibri" panose="020F0502020204030204" pitchFamily="34" charset="0"/>
              </a:rPr>
              <a:t>conditions</a:t>
            </a:r>
            <a:endParaRPr lang="en-US" sz="1600"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0"/>
          </p:nvPr>
        </p:nvSpPr>
        <p:spPr/>
        <p:txBody>
          <a:bodyPr/>
          <a:lstStyle/>
          <a:p>
            <a:pPr>
              <a:defRPr/>
            </a:pPr>
            <a:r>
              <a:rPr lang="en-US" smtClean="0"/>
              <a:t>24 March 2018</a:t>
            </a:r>
            <a:endParaRPr lang="en-US" dirty="0"/>
          </a:p>
        </p:txBody>
      </p:sp>
      <p:sp>
        <p:nvSpPr>
          <p:cNvPr id="5" name="Footer Placeholder 4"/>
          <p:cNvSpPr>
            <a:spLocks noGrp="1"/>
          </p:cNvSpPr>
          <p:nvPr>
            <p:ph type="ftr" sz="quarter" idx="11"/>
          </p:nvPr>
        </p:nvSpPr>
        <p:spPr/>
        <p:txBody>
          <a:bodyPr/>
          <a:lstStyle/>
          <a:p>
            <a:pPr>
              <a:defRPr/>
            </a:pPr>
            <a:r>
              <a:rPr lang="en-US" smtClean="0"/>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39</a:t>
            </a:fld>
            <a:endParaRPr lang="en-US" dirty="0"/>
          </a:p>
        </p:txBody>
      </p:sp>
    </p:spTree>
    <p:extLst>
      <p:ext uri="{BB962C8B-B14F-4D97-AF65-F5344CB8AC3E}">
        <p14:creationId xmlns:p14="http://schemas.microsoft.com/office/powerpoint/2010/main" val="2547135406"/>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88024" y="6700837"/>
            <a:ext cx="1905000" cy="241740"/>
          </a:xfrm>
        </p:spPr>
        <p:txBody>
          <a:bodyPr/>
          <a:lstStyle/>
          <a:p>
            <a:pPr>
              <a:defRPr/>
            </a:pPr>
            <a:r>
              <a:rPr lang="en-US" sz="1100" smtClean="0"/>
              <a:t>24 March 2018</a:t>
            </a:r>
            <a:endParaRPr lang="en-US" sz="1100" dirty="0"/>
          </a:p>
        </p:txBody>
      </p:sp>
      <p:sp>
        <p:nvSpPr>
          <p:cNvPr id="9219" name="Footer Placeholder 4"/>
          <p:cNvSpPr>
            <a:spLocks noGrp="1"/>
          </p:cNvSpPr>
          <p:nvPr>
            <p:ph type="ftr" sz="quarter" idx="11"/>
          </p:nvPr>
        </p:nvSpPr>
        <p:spPr>
          <a:xfrm>
            <a:off x="5516578" y="6570772"/>
            <a:ext cx="2895600" cy="299545"/>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8634961" y="6570772"/>
            <a:ext cx="454792" cy="257835"/>
          </a:xfrm>
        </p:spPr>
        <p:txBody>
          <a:bodyPr/>
          <a:lstStyle/>
          <a:p>
            <a:pPr>
              <a:defRPr/>
            </a:pPr>
            <a:fld id="{FB34A73F-7633-4765-B60F-ABA8245B9BEA}" type="slidenum">
              <a:rPr lang="en-US" smtClean="0"/>
              <a:pPr>
                <a:defRPr/>
              </a:pPr>
              <a:t>4</a:t>
            </a:fld>
            <a:endParaRPr lang="en-US" dirty="0" smtClean="0"/>
          </a:p>
        </p:txBody>
      </p:sp>
      <p:sp>
        <p:nvSpPr>
          <p:cNvPr id="9221" name="Rectangle 4"/>
          <p:cNvSpPr>
            <a:spLocks noGrp="1" noChangeArrowheads="1"/>
          </p:cNvSpPr>
          <p:nvPr>
            <p:ph type="title"/>
          </p:nvPr>
        </p:nvSpPr>
        <p:spPr>
          <a:xfrm>
            <a:off x="381000" y="228600"/>
            <a:ext cx="8562975" cy="533400"/>
          </a:xfrm>
        </p:spPr>
        <p:txBody>
          <a:bodyPr/>
          <a:lstStyle/>
          <a:p>
            <a:pPr algn="ctr" eaLnBrk="1" hangingPunct="1"/>
            <a:r>
              <a:rPr lang="en-US" sz="3000" dirty="0" smtClean="0"/>
              <a:t>FEMA Practice</a:t>
            </a:r>
          </a:p>
        </p:txBody>
      </p:sp>
      <p:sp>
        <p:nvSpPr>
          <p:cNvPr id="9222" name="Content Placeholder 6"/>
          <p:cNvSpPr>
            <a:spLocks noGrp="1"/>
          </p:cNvSpPr>
          <p:nvPr>
            <p:ph idx="1"/>
          </p:nvPr>
        </p:nvSpPr>
        <p:spPr>
          <a:xfrm>
            <a:off x="220717" y="914400"/>
            <a:ext cx="8734371" cy="5662448"/>
          </a:xfrm>
        </p:spPr>
        <p:txBody>
          <a:bodyPr/>
          <a:lstStyle/>
          <a:p>
            <a:pPr>
              <a:buNone/>
            </a:pPr>
            <a:r>
              <a:rPr lang="en-US" sz="2400" dirty="0" smtClean="0"/>
              <a:t>  </a:t>
            </a:r>
          </a:p>
        </p:txBody>
      </p:sp>
      <p:sp>
        <p:nvSpPr>
          <p:cNvPr id="8" name="Rectangle 7"/>
          <p:cNvSpPr/>
          <p:nvPr/>
        </p:nvSpPr>
        <p:spPr bwMode="auto">
          <a:xfrm>
            <a:off x="3457904" y="1335305"/>
            <a:ext cx="1676400" cy="766763"/>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PRIIs-</a:t>
            </a:r>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Exceptions to LRS Scheme</a:t>
            </a:r>
            <a:endParaRPr kumimoji="0" lang="en-US" sz="1400" b="0" i="0" u="none" strike="noStrike" cap="none" normalizeH="0" baseline="0" dirty="0" smtClean="0">
              <a:ln>
                <a:noFill/>
              </a:ln>
              <a:solidFill>
                <a:schemeClr val="tx1"/>
              </a:solidFill>
              <a:effectLst/>
            </a:endParaRPr>
          </a:p>
        </p:txBody>
      </p:sp>
      <p:sp>
        <p:nvSpPr>
          <p:cNvPr id="12" name="Rectangle 11"/>
          <p:cNvSpPr/>
          <p:nvPr/>
        </p:nvSpPr>
        <p:spPr bwMode="auto">
          <a:xfrm>
            <a:off x="1625000" y="3012692"/>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400" b="0" i="0" u="none" strike="noStrike" cap="none" normalizeH="0" baseline="0" dirty="0" smtClean="0">
                <a:ln>
                  <a:noFill/>
                </a:ln>
                <a:solidFill>
                  <a:schemeClr val="tx1"/>
                </a:solidFill>
                <a:effectLst/>
                <a:latin typeface="Tahoma" pitchFamily="34" charset="0"/>
              </a:rPr>
              <a:t>Individuals</a:t>
            </a:r>
          </a:p>
        </p:txBody>
      </p:sp>
      <p:sp>
        <p:nvSpPr>
          <p:cNvPr id="13" name="Rectangle 12"/>
          <p:cNvSpPr/>
          <p:nvPr/>
        </p:nvSpPr>
        <p:spPr bwMode="auto">
          <a:xfrm>
            <a:off x="5406059" y="3077410"/>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r>
              <a:rPr lang="en-US" sz="1400" dirty="0" smtClean="0"/>
              <a:t>Persons other than Individuals</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18" name="Straight Connector 17"/>
          <p:cNvCxnSpPr>
            <a:stCxn id="8" idx="2"/>
          </p:cNvCxnSpPr>
          <p:nvPr/>
        </p:nvCxnSpPr>
        <p:spPr bwMode="auto">
          <a:xfrm flipH="1">
            <a:off x="4282966" y="2102068"/>
            <a:ext cx="13138" cy="31843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flipV="1">
            <a:off x="2463200" y="2394535"/>
            <a:ext cx="1819767" cy="642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a:off x="4282966" y="2402418"/>
            <a:ext cx="1961293" cy="128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2463200" y="2400955"/>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6244259" y="2415258"/>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914399" y="4409597"/>
            <a:ext cx="3097601" cy="200877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1400" dirty="0" smtClean="0"/>
              <a:t>(iv) Emigration</a:t>
            </a:r>
            <a:r>
              <a:rPr lang="en-US" sz="1400" dirty="0"/>
              <a:t>.</a:t>
            </a:r>
          </a:p>
          <a:p>
            <a:pPr eaLnBrk="0" hangingPunct="0"/>
            <a:endParaRPr lang="en-US" sz="1400" dirty="0" smtClean="0"/>
          </a:p>
          <a:p>
            <a:pPr eaLnBrk="0" hangingPunct="0"/>
            <a:r>
              <a:rPr lang="en-US" sz="1400" dirty="0" smtClean="0"/>
              <a:t>(</a:t>
            </a:r>
            <a:r>
              <a:rPr lang="en-US" sz="1400" dirty="0"/>
              <a:t>vii) Expenses in connection with medical treatment abroad.</a:t>
            </a:r>
          </a:p>
          <a:p>
            <a:pPr eaLnBrk="0" hangingPunct="0"/>
            <a:endParaRPr lang="en-US" sz="1400" dirty="0" smtClean="0"/>
          </a:p>
          <a:p>
            <a:pPr eaLnBrk="0" hangingPunct="0"/>
            <a:r>
              <a:rPr lang="en-US" sz="1400" dirty="0" smtClean="0"/>
              <a:t>(</a:t>
            </a:r>
            <a:r>
              <a:rPr lang="en-US" sz="1400" dirty="0"/>
              <a:t>viii) Studies abroad.</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Tahoma" pitchFamily="34" charset="0"/>
            </a:endParaRPr>
          </a:p>
        </p:txBody>
      </p:sp>
      <p:sp>
        <p:nvSpPr>
          <p:cNvPr id="33" name="Rectangle 32"/>
          <p:cNvSpPr/>
          <p:nvPr/>
        </p:nvSpPr>
        <p:spPr bwMode="auto">
          <a:xfrm>
            <a:off x="4352288" y="4409596"/>
            <a:ext cx="4262511" cy="200877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Remittances in excess</a:t>
            </a:r>
            <a:r>
              <a:rPr kumimoji="0" lang="en-US" sz="1400" b="0" i="0" u="none" strike="noStrike" cap="none" normalizeH="0" dirty="0" smtClean="0">
                <a:ln>
                  <a:noFill/>
                </a:ln>
                <a:solidFill>
                  <a:schemeClr val="tx1"/>
                </a:solidFill>
                <a:effectLst/>
              </a:rPr>
              <a:t> of specified limits towards</a:t>
            </a:r>
            <a:r>
              <a:rPr kumimoji="0" lang="en-US" sz="1400" b="0" i="0" u="none" strike="noStrike" cap="none" normalizeH="0" baseline="0" dirty="0" smtClean="0">
                <a:ln>
                  <a:noFill/>
                </a:ln>
                <a:solidFill>
                  <a:schemeClr val="tx1"/>
                </a:solidFill>
                <a:effectLst/>
              </a:rPr>
              <a:t>:</a:t>
            </a:r>
          </a:p>
          <a:p>
            <a:pPr marL="0" marR="0" indent="0" defTabSz="914400" rtl="0" eaLnBrk="0" fontAlgn="base" latinLnBrk="0" hangingPunct="0">
              <a:lnSpc>
                <a:spcPct val="100000"/>
              </a:lnSpc>
              <a:spcBef>
                <a:spcPct val="0"/>
              </a:spcBef>
              <a:spcAft>
                <a:spcPct val="0"/>
              </a:spcAft>
              <a:buClrTx/>
              <a:buSzTx/>
              <a:buFontTx/>
              <a:buNone/>
              <a:tabLst/>
            </a:pPr>
            <a:r>
              <a:rPr lang="en-US" sz="1400" dirty="0" smtClean="0"/>
              <a:t>i. Donations to reputed technical / educational institutions;</a:t>
            </a:r>
          </a:p>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ii. Commissions to agents abroad for sale of propert</a:t>
            </a:r>
            <a:r>
              <a:rPr lang="en-US" sz="1400" dirty="0" smtClean="0"/>
              <a:t>y in India;</a:t>
            </a:r>
          </a:p>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iii. Remittances</a:t>
            </a:r>
            <a:r>
              <a:rPr kumimoji="0" lang="en-US" sz="1400" b="0" i="0" u="none" strike="noStrike" cap="none" normalizeH="0" dirty="0" smtClean="0">
                <a:ln>
                  <a:noFill/>
                </a:ln>
                <a:solidFill>
                  <a:schemeClr val="tx1"/>
                </a:solidFill>
                <a:effectLst/>
              </a:rPr>
              <a:t> for consultancy services </a:t>
            </a:r>
            <a:r>
              <a:rPr lang="en-US" sz="1400" dirty="0" smtClean="0"/>
              <a:t>for infra projects;</a:t>
            </a:r>
          </a:p>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iv. Remittances</a:t>
            </a:r>
            <a:r>
              <a:rPr kumimoji="0" lang="en-US" sz="1400" b="0" i="0" u="none" strike="noStrike" cap="none" normalizeH="0" dirty="0" smtClean="0">
                <a:ln>
                  <a:noFill/>
                </a:ln>
                <a:solidFill>
                  <a:schemeClr val="tx1"/>
                </a:solidFill>
                <a:effectLst/>
              </a:rPr>
              <a:t> by way of reimbursement of pre-incorporation expenses</a:t>
            </a:r>
            <a:endParaRPr kumimoji="0" lang="en-US" sz="1400" b="0" i="0" u="none" strike="noStrike" cap="none" normalizeH="0" baseline="0" dirty="0" smtClean="0">
              <a:ln>
                <a:noFill/>
              </a:ln>
              <a:solidFill>
                <a:schemeClr val="tx1"/>
              </a:solidFill>
              <a:effectLst/>
            </a:endParaRPr>
          </a:p>
        </p:txBody>
      </p:sp>
      <p:cxnSp>
        <p:nvCxnSpPr>
          <p:cNvPr id="7" name="Straight Connector 6"/>
          <p:cNvCxnSpPr>
            <a:stCxn id="12" idx="2"/>
            <a:endCxn id="44" idx="0"/>
          </p:cNvCxnSpPr>
          <p:nvPr/>
        </p:nvCxnSpPr>
        <p:spPr bwMode="auto">
          <a:xfrm>
            <a:off x="2463200" y="3693236"/>
            <a:ext cx="0" cy="71636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 name="Straight Connector 40"/>
          <p:cNvCxnSpPr/>
          <p:nvPr/>
        </p:nvCxnSpPr>
        <p:spPr bwMode="auto">
          <a:xfrm>
            <a:off x="6227405" y="3739562"/>
            <a:ext cx="16854" cy="670035"/>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29417950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5077" y="0"/>
            <a:ext cx="7673926" cy="1073835"/>
          </a:xfrm>
        </p:spPr>
        <p:txBody>
          <a:bodyPr>
            <a:noAutofit/>
          </a:bodyPr>
          <a:lstStyle/>
          <a:p>
            <a:r>
              <a:rPr lang="en-US" sz="2400" dirty="0" smtClean="0"/>
              <a:t>Sectors eligible for investment by Limited Liability Partnerships under Auto route - </a:t>
            </a:r>
            <a:r>
              <a:rPr lang="en-US" sz="2400" dirty="0"/>
              <a:t>Schedule </a:t>
            </a:r>
            <a:r>
              <a:rPr lang="en-US" sz="2400" dirty="0" smtClean="0"/>
              <a:t>6 </a:t>
            </a:r>
            <a:r>
              <a:rPr lang="en-US" sz="2400" dirty="0"/>
              <a:t>of FEMA Ntf. </a:t>
            </a:r>
            <a:r>
              <a:rPr lang="en-US" sz="2400" dirty="0" smtClean="0"/>
              <a:t>20(R)</a:t>
            </a:r>
            <a:endParaRPr lang="en-US" sz="2400" dirty="0">
              <a:solidFill>
                <a:srgbClr val="FF0000"/>
              </a:solidFill>
            </a:endParaRPr>
          </a:p>
        </p:txBody>
      </p:sp>
      <p:sp>
        <p:nvSpPr>
          <p:cNvPr id="3" name="Content Placeholder 2"/>
          <p:cNvSpPr>
            <a:spLocks noGrp="1"/>
          </p:cNvSpPr>
          <p:nvPr>
            <p:ph idx="1"/>
          </p:nvPr>
        </p:nvSpPr>
        <p:spPr>
          <a:xfrm>
            <a:off x="618978" y="1232095"/>
            <a:ext cx="8296422" cy="4732607"/>
          </a:xfrm>
        </p:spPr>
        <p:txBody>
          <a:bodyPr>
            <a:noAutofit/>
          </a:bodyPr>
          <a:lstStyle/>
          <a:p>
            <a:pPr algn="just">
              <a:lnSpc>
                <a:spcPct val="120000"/>
              </a:lnSpc>
              <a:spcBef>
                <a:spcPts val="0"/>
              </a:spcBef>
              <a:buFont typeface="Wingdings" pitchFamily="2" charset="2"/>
              <a:buChar char="Ø"/>
            </a:pPr>
            <a:endParaRPr lang="en-US" sz="1800" b="1" dirty="0" smtClean="0">
              <a:latin typeface="Calibri" panose="020F0502020204030204" pitchFamily="34" charset="0"/>
              <a:cs typeface="Calibri" panose="020F0502020204030204" pitchFamily="34" charset="0"/>
            </a:endParaRPr>
          </a:p>
          <a:p>
            <a:pPr algn="just">
              <a:lnSpc>
                <a:spcPct val="120000"/>
              </a:lnSpc>
              <a:spcBef>
                <a:spcPts val="0"/>
              </a:spcBef>
              <a:buFont typeface="Wingdings" pitchFamily="2" charset="2"/>
              <a:buChar char="Ø"/>
            </a:pPr>
            <a:r>
              <a:rPr lang="en-US" sz="1800" b="1" dirty="0" smtClean="0">
                <a:latin typeface="Calibri" panose="020F0502020204030204" pitchFamily="34" charset="0"/>
                <a:cs typeface="Calibri" panose="020F0502020204030204" pitchFamily="34" charset="0"/>
              </a:rPr>
              <a:t>FDI in LLPs under automatic route is permitted only in Sectors / activities where 100% FDI is allowed under Automatic route AND there are no FDI linked performance conditions</a:t>
            </a:r>
          </a:p>
          <a:p>
            <a:pPr algn="just">
              <a:lnSpc>
                <a:spcPct val="120000"/>
              </a:lnSpc>
              <a:spcBef>
                <a:spcPts val="0"/>
              </a:spcBef>
              <a:buFont typeface="Wingdings" pitchFamily="2" charset="2"/>
              <a:buChar char="Ø"/>
            </a:pPr>
            <a:endParaRPr lang="en-US" sz="1800" b="1" dirty="0" smtClean="0">
              <a:latin typeface="Calibri" panose="020F0502020204030204" pitchFamily="34" charset="0"/>
              <a:cs typeface="Calibri" panose="020F0502020204030204" pitchFamily="34" charset="0"/>
            </a:endParaRPr>
          </a:p>
          <a:p>
            <a:pPr algn="just">
              <a:lnSpc>
                <a:spcPct val="120000"/>
              </a:lnSpc>
              <a:spcBef>
                <a:spcPts val="0"/>
              </a:spcBef>
              <a:buFont typeface="Wingdings" pitchFamily="2" charset="2"/>
              <a:buChar char="Ø"/>
            </a:pPr>
            <a:r>
              <a:rPr lang="en-US" sz="1800" b="1" dirty="0" smtClean="0">
                <a:latin typeface="Calibri" panose="020F0502020204030204" pitchFamily="34" charset="0"/>
                <a:cs typeface="Calibri" panose="020F0502020204030204" pitchFamily="34" charset="0"/>
              </a:rPr>
              <a:t>Sectors which are eligible for investment by LLP meeting these two criteria include:</a:t>
            </a:r>
            <a:endParaRPr lang="en-US" sz="1800" dirty="0" smtClean="0">
              <a:latin typeface="Calibri" panose="020F0502020204030204" pitchFamily="34" charset="0"/>
              <a:cs typeface="Calibri" panose="020F0502020204030204" pitchFamily="34" charset="0"/>
            </a:endParaRPr>
          </a:p>
          <a:p>
            <a:pPr marL="633413" indent="-352425" algn="just">
              <a:lnSpc>
                <a:spcPct val="120000"/>
              </a:lnSpc>
              <a:spcBef>
                <a:spcPts val="0"/>
              </a:spcBef>
            </a:pPr>
            <a:r>
              <a:rPr lang="en-US" sz="1800" dirty="0" smtClean="0">
                <a:latin typeface="Calibri" panose="020F0502020204030204" pitchFamily="34" charset="0"/>
                <a:cs typeface="Calibri" panose="020F0502020204030204" pitchFamily="34" charset="0"/>
              </a:rPr>
              <a:t>Agriculture &amp; Animal husbandry activities as specified</a:t>
            </a:r>
          </a:p>
          <a:p>
            <a:pPr marL="633413" indent="-352425" algn="just">
              <a:lnSpc>
                <a:spcPct val="120000"/>
              </a:lnSpc>
              <a:spcBef>
                <a:spcPts val="0"/>
              </a:spcBef>
            </a:pPr>
            <a:r>
              <a:rPr lang="en-US" sz="1800" dirty="0" smtClean="0">
                <a:latin typeface="Calibri" panose="020F0502020204030204" pitchFamily="34" charset="0"/>
                <a:cs typeface="Calibri" panose="020F0502020204030204" pitchFamily="34" charset="0"/>
              </a:rPr>
              <a:t>Plantation activities as  specified</a:t>
            </a:r>
          </a:p>
          <a:p>
            <a:pPr marL="633413" indent="-352425" algn="just">
              <a:lnSpc>
                <a:spcPct val="120000"/>
              </a:lnSpc>
              <a:spcBef>
                <a:spcPts val="0"/>
              </a:spcBef>
            </a:pPr>
            <a:r>
              <a:rPr lang="en-US" sz="1800" dirty="0" smtClean="0">
                <a:latin typeface="Calibri" panose="020F0502020204030204" pitchFamily="34" charset="0"/>
                <a:cs typeface="Calibri" panose="020F0502020204030204" pitchFamily="34" charset="0"/>
              </a:rPr>
              <a:t>Manufacturing except food products</a:t>
            </a:r>
          </a:p>
          <a:p>
            <a:pPr marL="633413" indent="-352425" algn="just">
              <a:lnSpc>
                <a:spcPct val="120000"/>
              </a:lnSpc>
              <a:spcBef>
                <a:spcPts val="0"/>
              </a:spcBef>
            </a:pPr>
            <a:r>
              <a:rPr lang="en-US" sz="1800" dirty="0" smtClean="0">
                <a:latin typeface="Calibri" panose="020F0502020204030204" pitchFamily="34" charset="0"/>
                <a:cs typeface="Calibri" panose="020F0502020204030204" pitchFamily="34" charset="0"/>
              </a:rPr>
              <a:t>Airports both greenfield and existing</a:t>
            </a:r>
          </a:p>
          <a:p>
            <a:pPr marL="633413" indent="-352425" algn="just">
              <a:lnSpc>
                <a:spcPct val="120000"/>
              </a:lnSpc>
              <a:spcBef>
                <a:spcPts val="0"/>
              </a:spcBef>
            </a:pPr>
            <a:r>
              <a:rPr lang="en-US" sz="1800" dirty="0" smtClean="0">
                <a:latin typeface="Calibri" panose="020F0502020204030204" pitchFamily="34" charset="0"/>
                <a:cs typeface="Calibri" panose="020F0502020204030204" pitchFamily="34" charset="0"/>
              </a:rPr>
              <a:t>Other services under Civil aviation sector </a:t>
            </a:r>
            <a:r>
              <a:rPr lang="en-US" sz="1800" dirty="0">
                <a:latin typeface="Calibri" panose="020F0502020204030204" pitchFamily="34" charset="0"/>
                <a:cs typeface="Calibri" panose="020F0502020204030204" pitchFamily="34" charset="0"/>
              </a:rPr>
              <a:t>- Maintenance and Repair organizations; flying training institutes and technical training institutions</a:t>
            </a:r>
          </a:p>
        </p:txBody>
      </p:sp>
      <p:sp>
        <p:nvSpPr>
          <p:cNvPr id="4" name="Date Placeholder 3"/>
          <p:cNvSpPr>
            <a:spLocks noGrp="1"/>
          </p:cNvSpPr>
          <p:nvPr>
            <p:ph type="dt" sz="half" idx="10"/>
          </p:nvPr>
        </p:nvSpPr>
        <p:spPr/>
        <p:txBody>
          <a:bodyPr/>
          <a:lstStyle/>
          <a:p>
            <a:pPr>
              <a:defRPr/>
            </a:pPr>
            <a:r>
              <a:rPr lang="en-US" smtClean="0"/>
              <a:t>24 March 2018</a:t>
            </a:r>
            <a:endParaRPr lang="en-US" dirty="0"/>
          </a:p>
        </p:txBody>
      </p:sp>
      <p:sp>
        <p:nvSpPr>
          <p:cNvPr id="5" name="Footer Placeholder 4"/>
          <p:cNvSpPr>
            <a:spLocks noGrp="1"/>
          </p:cNvSpPr>
          <p:nvPr>
            <p:ph type="ftr" sz="quarter" idx="11"/>
          </p:nvPr>
        </p:nvSpPr>
        <p:spPr/>
        <p:txBody>
          <a:bodyPr/>
          <a:lstStyle/>
          <a:p>
            <a:pPr>
              <a:defRPr/>
            </a:pPr>
            <a:r>
              <a:rPr lang="en-US" smtClean="0"/>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40</a:t>
            </a:fld>
            <a:endParaRPr lang="en-US" dirty="0"/>
          </a:p>
        </p:txBody>
      </p:sp>
    </p:spTree>
    <p:extLst>
      <p:ext uri="{BB962C8B-B14F-4D97-AF65-F5344CB8AC3E}">
        <p14:creationId xmlns:p14="http://schemas.microsoft.com/office/powerpoint/2010/main" val="2982126681"/>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5077" y="0"/>
            <a:ext cx="7673926" cy="1073835"/>
          </a:xfrm>
        </p:spPr>
        <p:txBody>
          <a:bodyPr>
            <a:noAutofit/>
          </a:bodyPr>
          <a:lstStyle/>
          <a:p>
            <a:r>
              <a:rPr lang="en-US" sz="2400" dirty="0" smtClean="0"/>
              <a:t>Sectors </a:t>
            </a:r>
            <a:r>
              <a:rPr lang="en-US" sz="2400" u="sng" dirty="0" smtClean="0"/>
              <a:t>not</a:t>
            </a:r>
            <a:r>
              <a:rPr lang="en-US" sz="2400" dirty="0" smtClean="0"/>
              <a:t> eligible for investment by Limited Liability Partnerships under Auto route - </a:t>
            </a:r>
            <a:r>
              <a:rPr lang="en-US" sz="2400" dirty="0"/>
              <a:t>Schedule </a:t>
            </a:r>
            <a:r>
              <a:rPr lang="en-US" sz="2400" dirty="0" smtClean="0"/>
              <a:t>6 </a:t>
            </a:r>
            <a:r>
              <a:rPr lang="en-US" sz="2400" dirty="0"/>
              <a:t>of FEMA Ntf. </a:t>
            </a:r>
            <a:r>
              <a:rPr lang="en-US" sz="2400" dirty="0" smtClean="0"/>
              <a:t>20(R)</a:t>
            </a:r>
            <a:endParaRPr lang="en-US" sz="2400" dirty="0">
              <a:solidFill>
                <a:srgbClr val="FF0000"/>
              </a:solidFill>
            </a:endParaRPr>
          </a:p>
        </p:txBody>
      </p:sp>
      <p:sp>
        <p:nvSpPr>
          <p:cNvPr id="3" name="Content Placeholder 2"/>
          <p:cNvSpPr>
            <a:spLocks noGrp="1"/>
          </p:cNvSpPr>
          <p:nvPr>
            <p:ph idx="1"/>
          </p:nvPr>
        </p:nvSpPr>
        <p:spPr>
          <a:xfrm>
            <a:off x="618978" y="1232095"/>
            <a:ext cx="8296422" cy="4732607"/>
          </a:xfrm>
        </p:spPr>
        <p:txBody>
          <a:bodyPr>
            <a:noAutofit/>
          </a:bodyPr>
          <a:lstStyle/>
          <a:p>
            <a:pPr algn="just">
              <a:lnSpc>
                <a:spcPct val="120000"/>
              </a:lnSpc>
              <a:spcBef>
                <a:spcPts val="0"/>
              </a:spcBef>
              <a:buFont typeface="Wingdings" pitchFamily="2" charset="2"/>
              <a:buChar char="Ø"/>
            </a:pPr>
            <a:endParaRPr lang="en-US" sz="1800" b="1" dirty="0" smtClean="0">
              <a:latin typeface="Calibri" panose="020F0502020204030204" pitchFamily="34" charset="0"/>
              <a:cs typeface="Calibri" panose="020F0502020204030204" pitchFamily="34" charset="0"/>
            </a:endParaRPr>
          </a:p>
          <a:p>
            <a:pPr algn="just">
              <a:lnSpc>
                <a:spcPct val="120000"/>
              </a:lnSpc>
              <a:spcBef>
                <a:spcPts val="0"/>
              </a:spcBef>
              <a:buFont typeface="Wingdings" pitchFamily="2" charset="2"/>
              <a:buChar char="Ø"/>
            </a:pPr>
            <a:r>
              <a:rPr lang="en-US" sz="1800" b="1" dirty="0" smtClean="0">
                <a:latin typeface="Calibri" panose="020F0502020204030204" pitchFamily="34" charset="0"/>
                <a:cs typeface="Calibri" panose="020F0502020204030204" pitchFamily="34" charset="0"/>
              </a:rPr>
              <a:t>Sectors which are not eligible for investment by LLP i.e. where 100% FDI is allowed under Automatic route but </a:t>
            </a:r>
            <a:r>
              <a:rPr lang="en-US" sz="1800" b="1" dirty="0" err="1" smtClean="0">
                <a:latin typeface="Calibri" panose="020F0502020204030204" pitchFamily="34" charset="0"/>
                <a:cs typeface="Calibri" panose="020F0502020204030204" pitchFamily="34" charset="0"/>
              </a:rPr>
              <a:t>conditionalities</a:t>
            </a:r>
            <a:r>
              <a:rPr lang="en-US" sz="1800" b="1" dirty="0" smtClean="0">
                <a:latin typeface="Calibri" panose="020F0502020204030204" pitchFamily="34" charset="0"/>
                <a:cs typeface="Calibri" panose="020F0502020204030204" pitchFamily="34" charset="0"/>
              </a:rPr>
              <a:t> are specified. These include:</a:t>
            </a:r>
          </a:p>
          <a:p>
            <a:pPr algn="just">
              <a:lnSpc>
                <a:spcPct val="120000"/>
              </a:lnSpc>
              <a:spcBef>
                <a:spcPts val="0"/>
              </a:spcBef>
              <a:buFont typeface="Wingdings" pitchFamily="2" charset="2"/>
              <a:buChar char="Ø"/>
            </a:pPr>
            <a:endParaRPr lang="en-US" sz="1800" dirty="0" smtClean="0">
              <a:latin typeface="Calibri" panose="020F0502020204030204" pitchFamily="34" charset="0"/>
              <a:cs typeface="Calibri" panose="020F0502020204030204" pitchFamily="34" charset="0"/>
            </a:endParaRPr>
          </a:p>
          <a:p>
            <a:pPr marL="633413" indent="-352425" algn="just">
              <a:lnSpc>
                <a:spcPct val="120000"/>
              </a:lnSpc>
              <a:spcBef>
                <a:spcPts val="0"/>
              </a:spcBef>
            </a:pPr>
            <a:r>
              <a:rPr lang="en-US" sz="1800" dirty="0" smtClean="0">
                <a:latin typeface="Calibri" panose="020F0502020204030204" pitchFamily="34" charset="0"/>
                <a:cs typeface="Calibri" panose="020F0502020204030204" pitchFamily="34" charset="0"/>
              </a:rPr>
              <a:t>Mining – coal &amp; lignite</a:t>
            </a:r>
          </a:p>
          <a:p>
            <a:pPr marL="633413" indent="-352425" algn="just">
              <a:lnSpc>
                <a:spcPct val="120000"/>
              </a:lnSpc>
              <a:spcBef>
                <a:spcPts val="0"/>
              </a:spcBef>
            </a:pPr>
            <a:r>
              <a:rPr lang="en-US" sz="1800" dirty="0" smtClean="0">
                <a:latin typeface="Calibri" panose="020F0502020204030204" pitchFamily="34" charset="0"/>
                <a:cs typeface="Calibri" panose="020F0502020204030204" pitchFamily="34" charset="0"/>
              </a:rPr>
              <a:t>Petroleum &amp; Natural gas</a:t>
            </a:r>
          </a:p>
          <a:p>
            <a:pPr marL="633413" indent="-352425" algn="just">
              <a:lnSpc>
                <a:spcPct val="120000"/>
              </a:lnSpc>
              <a:spcBef>
                <a:spcPts val="0"/>
              </a:spcBef>
            </a:pPr>
            <a:r>
              <a:rPr lang="en-US" sz="1800" dirty="0" smtClean="0">
                <a:latin typeface="Calibri" panose="020F0502020204030204" pitchFamily="34" charset="0"/>
                <a:cs typeface="Calibri" panose="020F0502020204030204" pitchFamily="34" charset="0"/>
              </a:rPr>
              <a:t>Broadcasting</a:t>
            </a:r>
          </a:p>
          <a:p>
            <a:pPr marL="633413" indent="-352425" algn="just">
              <a:lnSpc>
                <a:spcPct val="120000"/>
              </a:lnSpc>
              <a:spcBef>
                <a:spcPts val="0"/>
              </a:spcBef>
            </a:pPr>
            <a:r>
              <a:rPr lang="en-US" sz="1800" dirty="0" smtClean="0">
                <a:latin typeface="Calibri" panose="020F0502020204030204" pitchFamily="34" charset="0"/>
                <a:cs typeface="Calibri" panose="020F0502020204030204" pitchFamily="34" charset="0"/>
              </a:rPr>
              <a:t>Non-scheduled Air transport services / Helicopter / seaplane services</a:t>
            </a:r>
          </a:p>
          <a:p>
            <a:pPr marL="633413" indent="-352425" algn="just">
              <a:lnSpc>
                <a:spcPct val="120000"/>
              </a:lnSpc>
              <a:spcBef>
                <a:spcPts val="0"/>
              </a:spcBef>
            </a:pPr>
            <a:r>
              <a:rPr lang="en-US" sz="1800" dirty="0" smtClean="0">
                <a:latin typeface="Calibri" panose="020F0502020204030204" pitchFamily="34" charset="0"/>
                <a:cs typeface="Calibri" panose="020F0502020204030204" pitchFamily="34" charset="0"/>
              </a:rPr>
              <a:t>Construction Development: Townships, Housing, Built-up infrastructure</a:t>
            </a:r>
          </a:p>
          <a:p>
            <a:pPr marL="633413" indent="-352425" algn="just">
              <a:lnSpc>
                <a:spcPct val="120000"/>
              </a:lnSpc>
              <a:spcBef>
                <a:spcPts val="0"/>
              </a:spcBef>
            </a:pPr>
            <a:r>
              <a:rPr lang="en-US" sz="1800" dirty="0" smtClean="0">
                <a:latin typeface="Calibri" panose="020F0502020204030204" pitchFamily="34" charset="0"/>
                <a:cs typeface="Calibri" panose="020F0502020204030204" pitchFamily="34" charset="0"/>
              </a:rPr>
              <a:t>Industrial Parks</a:t>
            </a:r>
          </a:p>
          <a:p>
            <a:pPr marL="633413" indent="-352425" algn="just">
              <a:lnSpc>
                <a:spcPct val="120000"/>
              </a:lnSpc>
              <a:spcBef>
                <a:spcPts val="0"/>
              </a:spcBef>
            </a:pPr>
            <a:r>
              <a:rPr lang="en-US" sz="1800" dirty="0" smtClean="0">
                <a:latin typeface="Calibri" panose="020F0502020204030204" pitchFamily="34" charset="0"/>
                <a:cs typeface="Calibri" panose="020F0502020204030204" pitchFamily="34" charset="0"/>
              </a:rPr>
              <a:t>Trading – Wholesale cash-n-carry, B2B E-commerce</a:t>
            </a:r>
          </a:p>
          <a:p>
            <a:pPr marL="633413" indent="-352425" algn="just">
              <a:lnSpc>
                <a:spcPct val="120000"/>
              </a:lnSpc>
              <a:spcBef>
                <a:spcPts val="0"/>
              </a:spcBef>
            </a:pPr>
            <a:r>
              <a:rPr lang="en-US" sz="1800" dirty="0" smtClean="0">
                <a:latin typeface="Calibri" panose="020F0502020204030204" pitchFamily="34" charset="0"/>
                <a:cs typeface="Calibri" panose="020F0502020204030204" pitchFamily="34" charset="0"/>
              </a:rPr>
              <a:t>Financial Services</a:t>
            </a:r>
          </a:p>
          <a:p>
            <a:pPr marL="280988" indent="0" algn="just">
              <a:lnSpc>
                <a:spcPct val="120000"/>
              </a:lnSpc>
              <a:spcBef>
                <a:spcPts val="0"/>
              </a:spcBef>
              <a:buNone/>
            </a:pPr>
            <a:endParaRPr lang="en-US" sz="1800"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0"/>
          </p:nvPr>
        </p:nvSpPr>
        <p:spPr/>
        <p:txBody>
          <a:bodyPr/>
          <a:lstStyle/>
          <a:p>
            <a:pPr>
              <a:defRPr/>
            </a:pPr>
            <a:r>
              <a:rPr lang="en-US" smtClean="0"/>
              <a:t>24 March 2018</a:t>
            </a:r>
            <a:endParaRPr lang="en-US" dirty="0"/>
          </a:p>
        </p:txBody>
      </p:sp>
      <p:sp>
        <p:nvSpPr>
          <p:cNvPr id="5" name="Footer Placeholder 4"/>
          <p:cNvSpPr>
            <a:spLocks noGrp="1"/>
          </p:cNvSpPr>
          <p:nvPr>
            <p:ph type="ftr" sz="quarter" idx="11"/>
          </p:nvPr>
        </p:nvSpPr>
        <p:spPr/>
        <p:txBody>
          <a:bodyPr/>
          <a:lstStyle/>
          <a:p>
            <a:pPr>
              <a:defRPr/>
            </a:pPr>
            <a:r>
              <a:rPr lang="en-US" smtClean="0"/>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41</a:t>
            </a:fld>
            <a:endParaRPr lang="en-US" dirty="0"/>
          </a:p>
        </p:txBody>
      </p:sp>
    </p:spTree>
    <p:extLst>
      <p:ext uri="{BB962C8B-B14F-4D97-AF65-F5344CB8AC3E}">
        <p14:creationId xmlns:p14="http://schemas.microsoft.com/office/powerpoint/2010/main" val="4043249318"/>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5077" y="0"/>
            <a:ext cx="7673926" cy="1073835"/>
          </a:xfrm>
        </p:spPr>
        <p:txBody>
          <a:bodyPr>
            <a:noAutofit/>
          </a:bodyPr>
          <a:lstStyle/>
          <a:p>
            <a:r>
              <a:rPr lang="en-US" sz="2400" dirty="0" smtClean="0"/>
              <a:t>Who can invest in Limited Liability Partnerships?</a:t>
            </a:r>
            <a:endParaRPr lang="en-US" sz="2400" dirty="0">
              <a:solidFill>
                <a:srgbClr val="FF0000"/>
              </a:solidFill>
            </a:endParaRPr>
          </a:p>
        </p:txBody>
      </p:sp>
      <p:sp>
        <p:nvSpPr>
          <p:cNvPr id="3" name="Content Placeholder 2"/>
          <p:cNvSpPr>
            <a:spLocks noGrp="1"/>
          </p:cNvSpPr>
          <p:nvPr>
            <p:ph idx="1"/>
          </p:nvPr>
        </p:nvSpPr>
        <p:spPr>
          <a:xfrm>
            <a:off x="618978" y="1232095"/>
            <a:ext cx="8296422" cy="4732607"/>
          </a:xfrm>
        </p:spPr>
        <p:txBody>
          <a:bodyPr>
            <a:noAutofit/>
          </a:bodyPr>
          <a:lstStyle/>
          <a:p>
            <a:pPr algn="just">
              <a:lnSpc>
                <a:spcPct val="120000"/>
              </a:lnSpc>
              <a:spcBef>
                <a:spcPts val="0"/>
              </a:spcBef>
              <a:buFont typeface="Wingdings" pitchFamily="2" charset="2"/>
              <a:buChar char="Ø"/>
            </a:pPr>
            <a:endParaRPr lang="en-US" sz="1800" b="1" dirty="0" smtClean="0">
              <a:latin typeface="Calibri" panose="020F0502020204030204" pitchFamily="34" charset="0"/>
              <a:cs typeface="Calibri" panose="020F0502020204030204" pitchFamily="34" charset="0"/>
            </a:endParaRPr>
          </a:p>
          <a:p>
            <a:pPr algn="just">
              <a:lnSpc>
                <a:spcPct val="120000"/>
              </a:lnSpc>
              <a:spcBef>
                <a:spcPts val="0"/>
              </a:spcBef>
              <a:buFont typeface="Wingdings" pitchFamily="2" charset="2"/>
              <a:buChar char="Ø"/>
            </a:pPr>
            <a:r>
              <a:rPr lang="en-US" sz="1800" dirty="0" smtClean="0">
                <a:latin typeface="Calibri" panose="020F0502020204030204" pitchFamily="34" charset="0"/>
                <a:cs typeface="Calibri" panose="020F0502020204030204" pitchFamily="34" charset="0"/>
              </a:rPr>
              <a:t>As per Regulation 5(6) of FEMA </a:t>
            </a:r>
            <a:r>
              <a:rPr lang="en-US" sz="1800" dirty="0" err="1" smtClean="0">
                <a:latin typeface="Calibri" panose="020F0502020204030204" pitchFamily="34" charset="0"/>
                <a:cs typeface="Calibri" panose="020F0502020204030204" pitchFamily="34" charset="0"/>
              </a:rPr>
              <a:t>Ntf</a:t>
            </a:r>
            <a:r>
              <a:rPr lang="en-US" sz="1800" dirty="0" smtClean="0">
                <a:latin typeface="Calibri" panose="020F0502020204030204" pitchFamily="34" charset="0"/>
                <a:cs typeface="Calibri" panose="020F0502020204030204" pitchFamily="34" charset="0"/>
              </a:rPr>
              <a:t>. 20(R) read with Schedule 6, any person resident outside India</a:t>
            </a:r>
          </a:p>
          <a:p>
            <a:pPr algn="just">
              <a:lnSpc>
                <a:spcPct val="120000"/>
              </a:lnSpc>
              <a:spcBef>
                <a:spcPts val="0"/>
              </a:spcBef>
              <a:buFont typeface="Wingdings" pitchFamily="2" charset="2"/>
              <a:buChar char="Ø"/>
            </a:pPr>
            <a:r>
              <a:rPr lang="en-US" sz="1800" dirty="0" smtClean="0">
                <a:latin typeface="Calibri" panose="020F0502020204030204" pitchFamily="34" charset="0"/>
                <a:cs typeface="Calibri" panose="020F0502020204030204" pitchFamily="34" charset="0"/>
              </a:rPr>
              <a:t>Person includes: Individual, HUF, Company, Firm, AOP or BOI, artificial juridical person and any agency, office or branch owned or controlled by such person</a:t>
            </a:r>
          </a:p>
          <a:p>
            <a:pPr algn="just">
              <a:lnSpc>
                <a:spcPct val="120000"/>
              </a:lnSpc>
              <a:spcBef>
                <a:spcPts val="0"/>
              </a:spcBef>
              <a:buFont typeface="Wingdings" pitchFamily="2" charset="2"/>
              <a:buChar char="Ø"/>
            </a:pPr>
            <a:r>
              <a:rPr lang="en-US" sz="1800" dirty="0" smtClean="0">
                <a:latin typeface="Calibri" panose="020F0502020204030204" pitchFamily="34" charset="0"/>
                <a:cs typeface="Calibri" panose="020F0502020204030204" pitchFamily="34" charset="0"/>
              </a:rPr>
              <a:t>But under LLP Act, 2008, only Individuals and Body corporates are eligible to become partner in LLP. Body corporate is defined in Section 2(d) of LLP Act to include Indian &amp; Foreign LLPs and Companies incorporated outside India</a:t>
            </a:r>
          </a:p>
          <a:p>
            <a:pPr algn="just">
              <a:lnSpc>
                <a:spcPct val="120000"/>
              </a:lnSpc>
              <a:spcBef>
                <a:spcPts val="0"/>
              </a:spcBef>
              <a:buFont typeface="Wingdings" pitchFamily="2" charset="2"/>
              <a:buChar char="Ø"/>
            </a:pPr>
            <a:r>
              <a:rPr lang="en-US" sz="1800" dirty="0">
                <a:latin typeface="Calibri" panose="020F0502020204030204" pitchFamily="34" charset="0"/>
                <a:cs typeface="Calibri" panose="020F0502020204030204" pitchFamily="34" charset="0"/>
              </a:rPr>
              <a:t>Therefore, eligible investors / partners in LLP for FDI are: </a:t>
            </a:r>
          </a:p>
          <a:p>
            <a:pPr lvl="1" algn="just">
              <a:lnSpc>
                <a:spcPct val="120000"/>
              </a:lnSpc>
              <a:spcBef>
                <a:spcPts val="0"/>
              </a:spcBef>
              <a:buFont typeface="Wingdings" pitchFamily="2" charset="2"/>
              <a:buChar char="Ø"/>
            </a:pPr>
            <a:r>
              <a:rPr lang="en-US" sz="1800" dirty="0" smtClean="0">
                <a:latin typeface="Calibri" panose="020F0502020204030204" pitchFamily="34" charset="0"/>
                <a:cs typeface="Calibri" panose="020F0502020204030204" pitchFamily="34" charset="0"/>
              </a:rPr>
              <a:t>Individuals, </a:t>
            </a:r>
            <a:r>
              <a:rPr lang="en-US" sz="1800" dirty="0">
                <a:latin typeface="Calibri" panose="020F0502020204030204" pitchFamily="34" charset="0"/>
                <a:cs typeface="Calibri" panose="020F0502020204030204" pitchFamily="34" charset="0"/>
              </a:rPr>
              <a:t>Indian / Foreign </a:t>
            </a:r>
            <a:r>
              <a:rPr lang="en-US" sz="1800" dirty="0" smtClean="0">
                <a:latin typeface="Calibri" panose="020F0502020204030204" pitchFamily="34" charset="0"/>
                <a:cs typeface="Calibri" panose="020F0502020204030204" pitchFamily="34" charset="0"/>
              </a:rPr>
              <a:t>Companies </a:t>
            </a:r>
            <a:r>
              <a:rPr lang="en-US" sz="1800" dirty="0">
                <a:latin typeface="Calibri" panose="020F0502020204030204" pitchFamily="34" charset="0"/>
                <a:cs typeface="Calibri" panose="020F0502020204030204" pitchFamily="34" charset="0"/>
              </a:rPr>
              <a:t>and Indian / Foreign </a:t>
            </a:r>
            <a:r>
              <a:rPr lang="en-US" sz="1800" dirty="0" smtClean="0">
                <a:latin typeface="Calibri" panose="020F0502020204030204" pitchFamily="34" charset="0"/>
                <a:cs typeface="Calibri" panose="020F0502020204030204" pitchFamily="34" charset="0"/>
              </a:rPr>
              <a:t>LLPs</a:t>
            </a:r>
            <a:endParaRPr lang="en-US" sz="1800" dirty="0">
              <a:latin typeface="Calibri" panose="020F0502020204030204" pitchFamily="34" charset="0"/>
              <a:cs typeface="Calibri" panose="020F0502020204030204" pitchFamily="34" charset="0"/>
            </a:endParaRPr>
          </a:p>
          <a:p>
            <a:pPr algn="just">
              <a:lnSpc>
                <a:spcPct val="120000"/>
              </a:lnSpc>
              <a:spcBef>
                <a:spcPts val="0"/>
              </a:spcBef>
              <a:buFont typeface="Wingdings" pitchFamily="2" charset="2"/>
              <a:buChar char="Ø"/>
            </a:pPr>
            <a:r>
              <a:rPr lang="en-US" sz="1800" dirty="0" smtClean="0">
                <a:latin typeface="Calibri" panose="020F0502020204030204" pitchFamily="34" charset="0"/>
                <a:cs typeface="Calibri" panose="020F0502020204030204" pitchFamily="34" charset="0"/>
              </a:rPr>
              <a:t>However, under Schedule 6 of FEMA </a:t>
            </a:r>
            <a:r>
              <a:rPr lang="en-US" sz="1800" dirty="0" err="1" smtClean="0">
                <a:latin typeface="Calibri" panose="020F0502020204030204" pitchFamily="34" charset="0"/>
                <a:cs typeface="Calibri" panose="020F0502020204030204" pitchFamily="34" charset="0"/>
              </a:rPr>
              <a:t>Ntf</a:t>
            </a:r>
            <a:r>
              <a:rPr lang="en-US" sz="1800" dirty="0" smtClean="0">
                <a:latin typeface="Calibri" panose="020F0502020204030204" pitchFamily="34" charset="0"/>
                <a:cs typeface="Calibri" panose="020F0502020204030204" pitchFamily="34" charset="0"/>
              </a:rPr>
              <a:t>. 20(R), Citizens </a:t>
            </a:r>
            <a:r>
              <a:rPr lang="en-US" sz="1800" dirty="0">
                <a:latin typeface="Calibri" panose="020F0502020204030204" pitchFamily="34" charset="0"/>
                <a:cs typeface="Calibri" panose="020F0502020204030204" pitchFamily="34" charset="0"/>
              </a:rPr>
              <a:t>/ Entities of Pakistan &amp; Bangladesh, FPIs, FIIs and FVCIs </a:t>
            </a:r>
            <a:r>
              <a:rPr lang="en-US" sz="1800" dirty="0" smtClean="0">
                <a:latin typeface="Calibri" panose="020F0502020204030204" pitchFamily="34" charset="0"/>
                <a:cs typeface="Calibri" panose="020F0502020204030204" pitchFamily="34" charset="0"/>
              </a:rPr>
              <a:t>are not </a:t>
            </a:r>
            <a:r>
              <a:rPr lang="en-US" sz="1800" dirty="0">
                <a:latin typeface="Calibri" panose="020F0502020204030204" pitchFamily="34" charset="0"/>
                <a:cs typeface="Calibri" panose="020F0502020204030204" pitchFamily="34" charset="0"/>
              </a:rPr>
              <a:t>permitted to invest in </a:t>
            </a:r>
            <a:r>
              <a:rPr lang="en-US" sz="1800" dirty="0" smtClean="0">
                <a:latin typeface="Calibri" panose="020F0502020204030204" pitchFamily="34" charset="0"/>
                <a:cs typeface="Calibri" panose="020F0502020204030204" pitchFamily="34" charset="0"/>
              </a:rPr>
              <a:t>LLPs</a:t>
            </a:r>
            <a:endParaRPr lang="en-US" sz="1800"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0"/>
          </p:nvPr>
        </p:nvSpPr>
        <p:spPr/>
        <p:txBody>
          <a:bodyPr/>
          <a:lstStyle/>
          <a:p>
            <a:pPr>
              <a:defRPr/>
            </a:pPr>
            <a:r>
              <a:rPr lang="en-US" smtClean="0"/>
              <a:t>24 March 2018</a:t>
            </a:r>
            <a:endParaRPr lang="en-US" dirty="0"/>
          </a:p>
        </p:txBody>
      </p:sp>
      <p:sp>
        <p:nvSpPr>
          <p:cNvPr id="5" name="Footer Placeholder 4"/>
          <p:cNvSpPr>
            <a:spLocks noGrp="1"/>
          </p:cNvSpPr>
          <p:nvPr>
            <p:ph type="ftr" sz="quarter" idx="11"/>
          </p:nvPr>
        </p:nvSpPr>
        <p:spPr/>
        <p:txBody>
          <a:bodyPr/>
          <a:lstStyle/>
          <a:p>
            <a:pPr>
              <a:defRPr/>
            </a:pPr>
            <a:r>
              <a:rPr lang="en-US" smtClean="0"/>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42</a:t>
            </a:fld>
            <a:endParaRPr lang="en-US" dirty="0"/>
          </a:p>
        </p:txBody>
      </p:sp>
    </p:spTree>
    <p:extLst>
      <p:ext uri="{BB962C8B-B14F-4D97-AF65-F5344CB8AC3E}">
        <p14:creationId xmlns:p14="http://schemas.microsoft.com/office/powerpoint/2010/main" val="3015029455"/>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5077" y="126610"/>
            <a:ext cx="7673926" cy="947225"/>
          </a:xfrm>
        </p:spPr>
        <p:txBody>
          <a:bodyPr>
            <a:noAutofit/>
          </a:bodyPr>
          <a:lstStyle/>
          <a:p>
            <a:r>
              <a:rPr lang="en-US" sz="2800" dirty="0"/>
              <a:t>Investment </a:t>
            </a:r>
            <a:r>
              <a:rPr lang="en-US" sz="2800" dirty="0" smtClean="0"/>
              <a:t>in Limited Liability Partnerships </a:t>
            </a:r>
            <a:r>
              <a:rPr lang="en-US" sz="2800" dirty="0"/>
              <a:t>- Schedule </a:t>
            </a:r>
            <a:r>
              <a:rPr lang="en-US" sz="2800" dirty="0" smtClean="0"/>
              <a:t>6 </a:t>
            </a:r>
            <a:r>
              <a:rPr lang="en-US" sz="2800" dirty="0"/>
              <a:t>of FEMA Ntf. </a:t>
            </a:r>
            <a:r>
              <a:rPr lang="en-US" sz="2800" dirty="0" smtClean="0"/>
              <a:t>20(R)</a:t>
            </a:r>
            <a:endParaRPr lang="en-US" sz="2800" dirty="0">
              <a:solidFill>
                <a:srgbClr val="FF0000"/>
              </a:solidFill>
            </a:endParaRPr>
          </a:p>
        </p:txBody>
      </p:sp>
      <p:sp>
        <p:nvSpPr>
          <p:cNvPr id="3" name="Content Placeholder 2"/>
          <p:cNvSpPr>
            <a:spLocks noGrp="1"/>
          </p:cNvSpPr>
          <p:nvPr>
            <p:ph idx="1"/>
          </p:nvPr>
        </p:nvSpPr>
        <p:spPr>
          <a:xfrm>
            <a:off x="590843" y="1232095"/>
            <a:ext cx="8324557" cy="4985825"/>
          </a:xfrm>
        </p:spPr>
        <p:txBody>
          <a:bodyPr>
            <a:noAutofit/>
          </a:bodyPr>
          <a:lstStyle/>
          <a:p>
            <a:pPr algn="just">
              <a:lnSpc>
                <a:spcPct val="120000"/>
              </a:lnSpc>
              <a:spcBef>
                <a:spcPts val="0"/>
              </a:spcBef>
              <a:buFont typeface="Wingdings" pitchFamily="2" charset="2"/>
              <a:buChar char="Ø"/>
            </a:pPr>
            <a:endParaRPr lang="en-US" sz="1600" b="1" dirty="0" smtClean="0">
              <a:latin typeface="Calibri" panose="020F0502020204030204" pitchFamily="34" charset="0"/>
              <a:cs typeface="Calibri" panose="020F0502020204030204" pitchFamily="34" charset="0"/>
            </a:endParaRPr>
          </a:p>
          <a:p>
            <a:pPr algn="just">
              <a:lnSpc>
                <a:spcPct val="120000"/>
              </a:lnSpc>
              <a:spcBef>
                <a:spcPts val="0"/>
              </a:spcBef>
              <a:buFont typeface="Wingdings" pitchFamily="2" charset="2"/>
              <a:buChar char="Ø"/>
            </a:pPr>
            <a:r>
              <a:rPr lang="en-US" sz="1600" b="1" dirty="0" smtClean="0">
                <a:latin typeface="Calibri" panose="020F0502020204030204" pitchFamily="34" charset="0"/>
                <a:cs typeface="Calibri" panose="020F0502020204030204" pitchFamily="34" charset="0"/>
              </a:rPr>
              <a:t>FDI in LLPs – Other aspects</a:t>
            </a:r>
            <a:r>
              <a:rPr lang="en-US" sz="1600" dirty="0" smtClean="0">
                <a:latin typeface="Calibri" panose="020F0502020204030204" pitchFamily="34" charset="0"/>
                <a:cs typeface="Calibri" panose="020F0502020204030204" pitchFamily="34" charset="0"/>
              </a:rPr>
              <a:t>:</a:t>
            </a:r>
          </a:p>
          <a:p>
            <a:pPr marL="633413" indent="-352425" algn="just">
              <a:lnSpc>
                <a:spcPct val="120000"/>
              </a:lnSpc>
              <a:spcBef>
                <a:spcPts val="0"/>
              </a:spcBef>
            </a:pPr>
            <a:r>
              <a:rPr lang="en-US" sz="1600" dirty="0" smtClean="0">
                <a:latin typeface="Calibri" panose="020F0502020204030204" pitchFamily="34" charset="0"/>
                <a:cs typeface="Calibri" panose="020F0502020204030204" pitchFamily="34" charset="0"/>
              </a:rPr>
              <a:t>Capital </a:t>
            </a:r>
            <a:r>
              <a:rPr lang="en-US" sz="1600" dirty="0">
                <a:latin typeface="Calibri" panose="020F0502020204030204" pitchFamily="34" charset="0"/>
                <a:cs typeface="Calibri" panose="020F0502020204030204" pitchFamily="34" charset="0"/>
              </a:rPr>
              <a:t>contribution to LLP to be made by way of inward remittance or debit to NRE / FCNR (B) account  (non-cash methods of capital contribution not specifically permitted)</a:t>
            </a:r>
          </a:p>
          <a:p>
            <a:pPr marL="633413" indent="-352425" algn="just">
              <a:lnSpc>
                <a:spcPct val="120000"/>
              </a:lnSpc>
              <a:spcBef>
                <a:spcPts val="0"/>
              </a:spcBef>
            </a:pPr>
            <a:r>
              <a:rPr lang="en-US" sz="1600" dirty="0" smtClean="0">
                <a:latin typeface="Calibri" panose="020F0502020204030204" pitchFamily="34" charset="0"/>
                <a:cs typeface="Calibri" panose="020F0502020204030204" pitchFamily="34" charset="0"/>
              </a:rPr>
              <a:t>Pricing: FDI </a:t>
            </a:r>
            <a:r>
              <a:rPr lang="en-US" sz="1600" dirty="0">
                <a:latin typeface="Calibri" panose="020F0502020204030204" pitchFamily="34" charset="0"/>
                <a:cs typeface="Calibri" panose="020F0502020204030204" pitchFamily="34" charset="0"/>
              </a:rPr>
              <a:t>in a LLP either by way of capital contribution or by way of acquisition / transfer of profit shares, would have to be more than or equal to the fair price as worked out with any valuation norm which is internationally accepted / adopted as per market practice </a:t>
            </a:r>
            <a:r>
              <a:rPr lang="en-US" sz="1600" dirty="0" smtClean="0">
                <a:latin typeface="Calibri" panose="020F0502020204030204" pitchFamily="34" charset="0"/>
                <a:cs typeface="Calibri" panose="020F0502020204030204" pitchFamily="34" charset="0"/>
              </a:rPr>
              <a:t>and </a:t>
            </a:r>
            <a:r>
              <a:rPr lang="en-US" sz="1600" dirty="0">
                <a:latin typeface="Calibri" panose="020F0502020204030204" pitchFamily="34" charset="0"/>
                <a:cs typeface="Calibri" panose="020F0502020204030204" pitchFamily="34" charset="0"/>
              </a:rPr>
              <a:t>a valuation certificate to that effect shall be issued by the Chartered Accountant or by a practicing Cost Accountant or by an approved valuer from the panel maintained by the Central Government.</a:t>
            </a:r>
          </a:p>
          <a:p>
            <a:pPr marL="633413" indent="-352425" algn="just">
              <a:lnSpc>
                <a:spcPct val="120000"/>
              </a:lnSpc>
              <a:spcBef>
                <a:spcPts val="0"/>
              </a:spcBef>
            </a:pPr>
            <a:r>
              <a:rPr lang="en-US" sz="1600" dirty="0" smtClean="0">
                <a:latin typeface="Calibri" panose="020F0502020204030204" pitchFamily="34" charset="0"/>
                <a:cs typeface="Calibri" panose="020F0502020204030204" pitchFamily="34" charset="0"/>
              </a:rPr>
              <a:t>Transfer: In </a:t>
            </a:r>
            <a:r>
              <a:rPr lang="en-US" sz="1600" dirty="0">
                <a:latin typeface="Calibri" panose="020F0502020204030204" pitchFamily="34" charset="0"/>
                <a:cs typeface="Calibri" panose="020F0502020204030204" pitchFamily="34" charset="0"/>
              </a:rPr>
              <a:t>case of transfer of capital contribution / profit share from a resident to a non-resident, the transfer shall be for a consideration equal to or more than the fair price of capital contribution / profit share of an LLP. Further, in case of transfer of capital contribution / profit share from a non-resident to resident, the transfer shall be for a consideration which is less than or equal to the fair price of the capital contribution / profit share of an LLP</a:t>
            </a:r>
            <a:r>
              <a:rPr lang="en-US" sz="1600" dirty="0" smtClean="0">
                <a:latin typeface="Calibri" panose="020F0502020204030204" pitchFamily="34" charset="0"/>
                <a:cs typeface="Calibri" panose="020F0502020204030204" pitchFamily="34" charset="0"/>
              </a:rPr>
              <a:t>.</a:t>
            </a:r>
            <a:endParaRPr lang="en-US" sz="1600"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0"/>
          </p:nvPr>
        </p:nvSpPr>
        <p:spPr/>
        <p:txBody>
          <a:bodyPr/>
          <a:lstStyle/>
          <a:p>
            <a:pPr>
              <a:defRPr/>
            </a:pPr>
            <a:r>
              <a:rPr lang="en-US" smtClean="0"/>
              <a:t>24 March 2018</a:t>
            </a:r>
            <a:endParaRPr lang="en-US" dirty="0"/>
          </a:p>
        </p:txBody>
      </p:sp>
      <p:sp>
        <p:nvSpPr>
          <p:cNvPr id="5" name="Footer Placeholder 4"/>
          <p:cNvSpPr>
            <a:spLocks noGrp="1"/>
          </p:cNvSpPr>
          <p:nvPr>
            <p:ph type="ftr" sz="quarter" idx="11"/>
          </p:nvPr>
        </p:nvSpPr>
        <p:spPr/>
        <p:txBody>
          <a:bodyPr/>
          <a:lstStyle/>
          <a:p>
            <a:pPr>
              <a:defRPr/>
            </a:pPr>
            <a:r>
              <a:rPr lang="en-US" smtClean="0"/>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43</a:t>
            </a:fld>
            <a:endParaRPr lang="en-US" dirty="0"/>
          </a:p>
        </p:txBody>
      </p:sp>
    </p:spTree>
    <p:extLst>
      <p:ext uri="{BB962C8B-B14F-4D97-AF65-F5344CB8AC3E}">
        <p14:creationId xmlns:p14="http://schemas.microsoft.com/office/powerpoint/2010/main" val="1885899231"/>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5077" y="126610"/>
            <a:ext cx="7673926" cy="947225"/>
          </a:xfrm>
        </p:spPr>
        <p:txBody>
          <a:bodyPr>
            <a:noAutofit/>
          </a:bodyPr>
          <a:lstStyle/>
          <a:p>
            <a:r>
              <a:rPr lang="en-US" sz="2800" dirty="0"/>
              <a:t>Investment </a:t>
            </a:r>
            <a:r>
              <a:rPr lang="en-US" sz="2800" dirty="0" smtClean="0"/>
              <a:t>in Limited Liability Partnerships </a:t>
            </a:r>
            <a:r>
              <a:rPr lang="en-US" sz="2800" dirty="0"/>
              <a:t>- Schedule </a:t>
            </a:r>
            <a:r>
              <a:rPr lang="en-US" sz="2800" dirty="0" smtClean="0"/>
              <a:t>6 </a:t>
            </a:r>
            <a:r>
              <a:rPr lang="en-US" sz="2800" dirty="0"/>
              <a:t>of FEMA Ntf. </a:t>
            </a:r>
            <a:r>
              <a:rPr lang="en-US" sz="2800" dirty="0" smtClean="0"/>
              <a:t>20(R)</a:t>
            </a:r>
            <a:endParaRPr lang="en-US" sz="2800" dirty="0">
              <a:solidFill>
                <a:srgbClr val="FF0000"/>
              </a:solidFill>
            </a:endParaRPr>
          </a:p>
        </p:txBody>
      </p:sp>
      <p:sp>
        <p:nvSpPr>
          <p:cNvPr id="3" name="Content Placeholder 2"/>
          <p:cNvSpPr>
            <a:spLocks noGrp="1"/>
          </p:cNvSpPr>
          <p:nvPr>
            <p:ph idx="1"/>
          </p:nvPr>
        </p:nvSpPr>
        <p:spPr>
          <a:xfrm>
            <a:off x="590843" y="1232095"/>
            <a:ext cx="8324557" cy="4985825"/>
          </a:xfrm>
        </p:spPr>
        <p:txBody>
          <a:bodyPr>
            <a:noAutofit/>
          </a:bodyPr>
          <a:lstStyle/>
          <a:p>
            <a:pPr algn="just">
              <a:lnSpc>
                <a:spcPct val="120000"/>
              </a:lnSpc>
              <a:spcBef>
                <a:spcPts val="0"/>
              </a:spcBef>
              <a:buFont typeface="Wingdings" pitchFamily="2" charset="2"/>
              <a:buChar char="Ø"/>
            </a:pPr>
            <a:r>
              <a:rPr lang="en-US" sz="1600" b="1" dirty="0" smtClean="0">
                <a:latin typeface="Calibri" panose="020F0502020204030204" pitchFamily="34" charset="0"/>
                <a:cs typeface="Calibri" panose="020F0502020204030204" pitchFamily="34" charset="0"/>
              </a:rPr>
              <a:t>Reporting requirements of FDI in LLPs</a:t>
            </a:r>
            <a:r>
              <a:rPr lang="en-US" sz="1600" dirty="0" smtClean="0">
                <a:latin typeface="Calibri" panose="020F0502020204030204" pitchFamily="34" charset="0"/>
                <a:cs typeface="Calibri" panose="020F0502020204030204" pitchFamily="34" charset="0"/>
              </a:rPr>
              <a:t>:</a:t>
            </a:r>
          </a:p>
          <a:p>
            <a:pPr marL="358775" lvl="1" indent="-357188" algn="just" defTabSz="695325">
              <a:spcBef>
                <a:spcPts val="0"/>
              </a:spcBef>
              <a:buClrTx/>
              <a:buFontTx/>
              <a:buChar char="•"/>
              <a:defRPr/>
            </a:pPr>
            <a:endParaRPr lang="en-US" sz="1600" b="1" dirty="0" smtClean="0">
              <a:latin typeface="Calibri" panose="020F0502020204030204" pitchFamily="34" charset="0"/>
              <a:cs typeface="Calibri" panose="020F0502020204030204" pitchFamily="34" charset="0"/>
            </a:endParaRPr>
          </a:p>
          <a:p>
            <a:pPr marL="287337" lvl="1" algn="just" defTabSz="695325">
              <a:spcBef>
                <a:spcPts val="0"/>
              </a:spcBef>
              <a:buClr>
                <a:srgbClr val="0070C0"/>
              </a:buClr>
              <a:buSzPct val="125000"/>
              <a:buFont typeface="Wingdings" panose="05000000000000000000" pitchFamily="2" charset="2"/>
              <a:buChar char="§"/>
              <a:defRPr/>
            </a:pPr>
            <a:r>
              <a:rPr lang="en-US" sz="1600" dirty="0" smtClean="0">
                <a:latin typeface="Calibri" panose="020F0502020204030204" pitchFamily="34" charset="0"/>
                <a:cs typeface="Calibri" panose="020F0502020204030204" pitchFamily="34" charset="0"/>
              </a:rPr>
              <a:t>Receipt </a:t>
            </a:r>
            <a:r>
              <a:rPr lang="en-US" sz="1600" dirty="0">
                <a:latin typeface="Calibri" panose="020F0502020204030204" pitchFamily="34" charset="0"/>
                <a:cs typeface="Calibri" panose="020F0502020204030204" pitchFamily="34" charset="0"/>
              </a:rPr>
              <a:t>of consideration for capital contribution or profit share – Within 30 days </a:t>
            </a:r>
          </a:p>
          <a:p>
            <a:pPr lvl="1" algn="just" defTabSz="566738">
              <a:spcBef>
                <a:spcPts val="0"/>
              </a:spcBef>
              <a:buClr>
                <a:srgbClr val="000000"/>
              </a:buClr>
              <a:buFont typeface="Wingdings" panose="05000000000000000000" pitchFamily="2" charset="2"/>
              <a:buChar char="Ø"/>
              <a:defRPr/>
            </a:pPr>
            <a:r>
              <a:rPr lang="en-US" sz="1600" kern="1200" dirty="0">
                <a:solidFill>
                  <a:srgbClr val="000000"/>
                </a:solidFill>
                <a:latin typeface="Calibri" panose="020F0502020204030204" pitchFamily="34" charset="0"/>
                <a:cs typeface="Calibri" panose="020F0502020204030204" pitchFamily="34" charset="0"/>
              </a:rPr>
              <a:t>Form Foreign Direct Investment – LLP(I) </a:t>
            </a:r>
          </a:p>
          <a:p>
            <a:pPr lvl="1" algn="just" defTabSz="566738">
              <a:spcBef>
                <a:spcPts val="0"/>
              </a:spcBef>
              <a:buClr>
                <a:srgbClr val="000000"/>
              </a:buClr>
              <a:buFont typeface="Wingdings" panose="05000000000000000000" pitchFamily="2" charset="2"/>
              <a:buChar char="Ø"/>
              <a:defRPr/>
            </a:pPr>
            <a:r>
              <a:rPr lang="en-US" sz="1600" kern="1200" dirty="0">
                <a:solidFill>
                  <a:srgbClr val="000000"/>
                </a:solidFill>
                <a:latin typeface="Calibri" panose="020F0502020204030204" pitchFamily="34" charset="0"/>
                <a:cs typeface="Calibri" panose="020F0502020204030204" pitchFamily="34" charset="0"/>
              </a:rPr>
              <a:t>Copies of FIRC </a:t>
            </a:r>
          </a:p>
          <a:p>
            <a:pPr lvl="1" algn="just" defTabSz="566738">
              <a:spcBef>
                <a:spcPts val="0"/>
              </a:spcBef>
              <a:buClr>
                <a:srgbClr val="000000"/>
              </a:buClr>
              <a:buFont typeface="Wingdings" panose="05000000000000000000" pitchFamily="2" charset="2"/>
              <a:buChar char="Ø"/>
              <a:defRPr/>
            </a:pPr>
            <a:r>
              <a:rPr lang="en-US" sz="1600" kern="1200" dirty="0">
                <a:solidFill>
                  <a:srgbClr val="000000"/>
                </a:solidFill>
                <a:latin typeface="Calibri" panose="020F0502020204030204" pitchFamily="34" charset="0"/>
                <a:cs typeface="Calibri" panose="020F0502020204030204" pitchFamily="34" charset="0"/>
              </a:rPr>
              <a:t>KYC report of non-resident investor </a:t>
            </a:r>
          </a:p>
          <a:p>
            <a:pPr lvl="1" algn="just" defTabSz="566738">
              <a:spcBef>
                <a:spcPts val="0"/>
              </a:spcBef>
              <a:buClr>
                <a:srgbClr val="000000"/>
              </a:buClr>
              <a:buFont typeface="Wingdings" panose="05000000000000000000" pitchFamily="2" charset="2"/>
              <a:buChar char="Ø"/>
              <a:defRPr/>
            </a:pPr>
            <a:r>
              <a:rPr lang="en-US" sz="1600" kern="1200" dirty="0">
                <a:solidFill>
                  <a:srgbClr val="000000"/>
                </a:solidFill>
                <a:latin typeface="Calibri" panose="020F0502020204030204" pitchFamily="34" charset="0"/>
                <a:cs typeface="Calibri" panose="020F0502020204030204" pitchFamily="34" charset="0"/>
              </a:rPr>
              <a:t>RBI will allot UIN for each remittance </a:t>
            </a:r>
          </a:p>
          <a:p>
            <a:pPr marL="1587" lvl="1" indent="0" algn="just" defTabSz="695325">
              <a:spcBef>
                <a:spcPts val="0"/>
              </a:spcBef>
              <a:buClrTx/>
              <a:buNone/>
              <a:defRPr/>
            </a:pPr>
            <a:endParaRPr lang="en-US" sz="1600" dirty="0" smtClean="0">
              <a:latin typeface="Calibri" panose="020F0502020204030204" pitchFamily="34" charset="0"/>
              <a:cs typeface="Calibri" panose="020F0502020204030204" pitchFamily="34" charset="0"/>
            </a:endParaRPr>
          </a:p>
          <a:p>
            <a:pPr marL="287337" lvl="1" algn="just" defTabSz="695325">
              <a:spcBef>
                <a:spcPts val="0"/>
              </a:spcBef>
              <a:buClr>
                <a:srgbClr val="0070C0"/>
              </a:buClr>
              <a:buSzPct val="125000"/>
              <a:buFont typeface="Wingdings" panose="05000000000000000000" pitchFamily="2" charset="2"/>
              <a:buChar char="§"/>
              <a:defRPr/>
            </a:pPr>
            <a:r>
              <a:rPr lang="en-US" sz="1600" dirty="0" smtClean="0">
                <a:latin typeface="Calibri" panose="020F0502020204030204" pitchFamily="34" charset="0"/>
                <a:cs typeface="Calibri" panose="020F0502020204030204" pitchFamily="34" charset="0"/>
              </a:rPr>
              <a:t>Transfer </a:t>
            </a:r>
            <a:r>
              <a:rPr lang="en-US" sz="1600" dirty="0">
                <a:latin typeface="Calibri" panose="020F0502020204030204" pitchFamily="34" charset="0"/>
                <a:cs typeface="Calibri" panose="020F0502020204030204" pitchFamily="34" charset="0"/>
              </a:rPr>
              <a:t>of capital contribution or profit share between Non-Resident and Resident – Within 60 days </a:t>
            </a:r>
            <a:r>
              <a:rPr lang="en-US" sz="1600" dirty="0" smtClean="0">
                <a:latin typeface="Calibri" panose="020F0502020204030204" pitchFamily="34" charset="0"/>
                <a:cs typeface="Calibri" panose="020F0502020204030204" pitchFamily="34" charset="0"/>
              </a:rPr>
              <a:t>in </a:t>
            </a:r>
            <a:r>
              <a:rPr lang="en-US" sz="1600" kern="1200" dirty="0" smtClean="0">
                <a:solidFill>
                  <a:srgbClr val="000000"/>
                </a:solidFill>
                <a:latin typeface="Calibri" panose="020F0502020204030204" pitchFamily="34" charset="0"/>
                <a:cs typeface="Calibri" panose="020F0502020204030204" pitchFamily="34" charset="0"/>
              </a:rPr>
              <a:t>Form </a:t>
            </a:r>
            <a:r>
              <a:rPr lang="en-US" sz="1600" kern="1200" dirty="0">
                <a:solidFill>
                  <a:srgbClr val="000000"/>
                </a:solidFill>
                <a:latin typeface="Calibri" panose="020F0502020204030204" pitchFamily="34" charset="0"/>
                <a:cs typeface="Calibri" panose="020F0502020204030204" pitchFamily="34" charset="0"/>
              </a:rPr>
              <a:t>Foreign Direct Investment – LLP(II</a:t>
            </a:r>
            <a:r>
              <a:rPr lang="en-US" sz="1600" kern="1200" dirty="0" smtClean="0">
                <a:solidFill>
                  <a:srgbClr val="000000"/>
                </a:solidFill>
                <a:latin typeface="Calibri" panose="020F0502020204030204" pitchFamily="34" charset="0"/>
                <a:cs typeface="Calibri" panose="020F0502020204030204" pitchFamily="34" charset="0"/>
              </a:rPr>
              <a:t>)</a:t>
            </a:r>
          </a:p>
          <a:p>
            <a:pPr marL="287337" lvl="1" algn="just" defTabSz="695325">
              <a:spcBef>
                <a:spcPts val="0"/>
              </a:spcBef>
              <a:buClr>
                <a:srgbClr val="0070C0"/>
              </a:buClr>
              <a:buSzPct val="125000"/>
              <a:buFont typeface="Wingdings" panose="05000000000000000000" pitchFamily="2" charset="2"/>
              <a:buChar char="§"/>
              <a:defRPr/>
            </a:pPr>
            <a:endParaRPr lang="en-US" sz="1600" kern="1200" dirty="0">
              <a:solidFill>
                <a:srgbClr val="000000"/>
              </a:solidFill>
              <a:latin typeface="Calibri" panose="020F0502020204030204" pitchFamily="34" charset="0"/>
              <a:cs typeface="Calibri" panose="020F0502020204030204" pitchFamily="34" charset="0"/>
            </a:endParaRPr>
          </a:p>
          <a:p>
            <a:pPr marL="287337" lvl="1" algn="just" defTabSz="695325">
              <a:spcBef>
                <a:spcPts val="0"/>
              </a:spcBef>
              <a:buClr>
                <a:srgbClr val="0070C0"/>
              </a:buClr>
              <a:buSzPct val="125000"/>
              <a:buFont typeface="Wingdings" panose="05000000000000000000" pitchFamily="2" charset="2"/>
              <a:buChar char="§"/>
              <a:defRPr/>
            </a:pPr>
            <a:r>
              <a:rPr lang="en-US" sz="1600" kern="1200" dirty="0" smtClean="0">
                <a:solidFill>
                  <a:srgbClr val="000000"/>
                </a:solidFill>
                <a:latin typeface="Calibri" panose="020F0502020204030204" pitchFamily="34" charset="0"/>
                <a:cs typeface="Calibri" panose="020F0502020204030204" pitchFamily="34" charset="0"/>
              </a:rPr>
              <a:t>Annual  compliance: Filing of Annual Return on Foreign Liabilities &amp; Assets by 15</a:t>
            </a:r>
            <a:r>
              <a:rPr lang="en-US" sz="1600" kern="1200" baseline="30000" dirty="0" smtClean="0">
                <a:solidFill>
                  <a:srgbClr val="000000"/>
                </a:solidFill>
                <a:latin typeface="Calibri" panose="020F0502020204030204" pitchFamily="34" charset="0"/>
                <a:cs typeface="Calibri" panose="020F0502020204030204" pitchFamily="34" charset="0"/>
              </a:rPr>
              <a:t>th</a:t>
            </a:r>
            <a:r>
              <a:rPr lang="en-US" sz="1600" kern="1200" dirty="0" smtClean="0">
                <a:solidFill>
                  <a:srgbClr val="000000"/>
                </a:solidFill>
                <a:latin typeface="Calibri" panose="020F0502020204030204" pitchFamily="34" charset="0"/>
                <a:cs typeface="Calibri" panose="020F0502020204030204" pitchFamily="34" charset="0"/>
              </a:rPr>
              <a:t> July every year</a:t>
            </a:r>
            <a:endParaRPr lang="en-US" sz="1600" kern="1200" dirty="0">
              <a:solidFill>
                <a:srgbClr val="000000"/>
              </a:solidFill>
              <a:latin typeface="Calibri" panose="020F0502020204030204" pitchFamily="34" charset="0"/>
              <a:cs typeface="Calibri" panose="020F0502020204030204" pitchFamily="34" charset="0"/>
            </a:endParaRPr>
          </a:p>
        </p:txBody>
      </p:sp>
      <p:sp>
        <p:nvSpPr>
          <p:cNvPr id="4" name="Date Placeholder 3"/>
          <p:cNvSpPr>
            <a:spLocks noGrp="1"/>
          </p:cNvSpPr>
          <p:nvPr>
            <p:ph type="dt" sz="half" idx="10"/>
          </p:nvPr>
        </p:nvSpPr>
        <p:spPr/>
        <p:txBody>
          <a:bodyPr/>
          <a:lstStyle/>
          <a:p>
            <a:pPr>
              <a:defRPr/>
            </a:pPr>
            <a:r>
              <a:rPr lang="en-US" smtClean="0"/>
              <a:t>24 March 2018</a:t>
            </a:r>
            <a:endParaRPr lang="en-US" dirty="0"/>
          </a:p>
        </p:txBody>
      </p:sp>
      <p:sp>
        <p:nvSpPr>
          <p:cNvPr id="5" name="Footer Placeholder 4"/>
          <p:cNvSpPr>
            <a:spLocks noGrp="1"/>
          </p:cNvSpPr>
          <p:nvPr>
            <p:ph type="ftr" sz="quarter" idx="11"/>
          </p:nvPr>
        </p:nvSpPr>
        <p:spPr/>
        <p:txBody>
          <a:bodyPr/>
          <a:lstStyle/>
          <a:p>
            <a:pPr>
              <a:defRPr/>
            </a:pPr>
            <a:r>
              <a:rPr lang="en-US" smtClean="0"/>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44</a:t>
            </a:fld>
            <a:endParaRPr lang="en-US" dirty="0"/>
          </a:p>
        </p:txBody>
      </p:sp>
    </p:spTree>
    <p:extLst>
      <p:ext uri="{BB962C8B-B14F-4D97-AF65-F5344CB8AC3E}">
        <p14:creationId xmlns:p14="http://schemas.microsoft.com/office/powerpoint/2010/main" val="2336764121"/>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45</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smtClean="0"/>
              <a:t>FDI Policy – Select sectors</a:t>
            </a:r>
          </a:p>
        </p:txBody>
      </p:sp>
      <p:sp>
        <p:nvSpPr>
          <p:cNvPr id="9222" name="Content Placeholder 6"/>
          <p:cNvSpPr>
            <a:spLocks noGrp="1"/>
          </p:cNvSpPr>
          <p:nvPr>
            <p:ph idx="1"/>
          </p:nvPr>
        </p:nvSpPr>
        <p:spPr>
          <a:xfrm>
            <a:off x="685800" y="1219200"/>
            <a:ext cx="8269288" cy="5029200"/>
          </a:xfrm>
        </p:spPr>
        <p:txBody>
          <a:bodyPr/>
          <a:lstStyle/>
          <a:p>
            <a:pPr marL="0" indent="0">
              <a:buNone/>
            </a:pPr>
            <a:endParaRPr lang="en-US" sz="1600" dirty="0" smtClean="0">
              <a:latin typeface="Calibri" panose="020F0502020204030204" pitchFamily="34" charset="0"/>
              <a:cs typeface="Calibri" panose="020F0502020204030204" pitchFamily="34" charset="0"/>
            </a:endParaRPr>
          </a:p>
          <a:p>
            <a:pPr marL="0" indent="0">
              <a:buNone/>
            </a:pPr>
            <a:r>
              <a:rPr lang="en-US" sz="1600" dirty="0" smtClean="0">
                <a:latin typeface="Calibri" panose="020F0502020204030204" pitchFamily="34" charset="0"/>
                <a:cs typeface="Calibri" panose="020F0502020204030204" pitchFamily="34" charset="0"/>
              </a:rPr>
              <a:t>• </a:t>
            </a:r>
          </a:p>
          <a:p>
            <a:pPr marL="0" indent="0">
              <a:buNone/>
            </a:pPr>
            <a:r>
              <a:rPr lang="en-US" sz="1600" b="1" dirty="0" smtClean="0">
                <a:latin typeface="Calibri" panose="020F0502020204030204" pitchFamily="34" charset="0"/>
                <a:cs typeface="Calibri" panose="020F0502020204030204" pitchFamily="34" charset="0"/>
              </a:rPr>
              <a:t>Definition </a:t>
            </a:r>
            <a:r>
              <a:rPr lang="en-US" sz="1600" b="1" dirty="0">
                <a:latin typeface="Calibri" panose="020F0502020204030204" pitchFamily="34" charset="0"/>
                <a:cs typeface="Calibri" panose="020F0502020204030204" pitchFamily="34" charset="0"/>
              </a:rPr>
              <a:t>of ‘Manufacture’ inserted which is same as under Section 2(29BA) of the Income-tax Act:</a:t>
            </a:r>
          </a:p>
          <a:p>
            <a:pPr marL="0" indent="0">
              <a:buNone/>
            </a:pPr>
            <a:r>
              <a:rPr lang="en-US" sz="1600" dirty="0">
                <a:latin typeface="Calibri" panose="020F0502020204030204" pitchFamily="34" charset="0"/>
                <a:cs typeface="Calibri" panose="020F0502020204030204" pitchFamily="34" charset="0"/>
              </a:rPr>
              <a:t>Manufacture with its grammatical variations means a change in a non-living physical object or article </a:t>
            </a:r>
            <a:r>
              <a:rPr lang="en-US" sz="1600" dirty="0" smtClean="0">
                <a:latin typeface="Calibri" panose="020F0502020204030204" pitchFamily="34" charset="0"/>
                <a:cs typeface="Calibri" panose="020F0502020204030204" pitchFamily="34" charset="0"/>
              </a:rPr>
              <a:t>or things </a:t>
            </a:r>
            <a:r>
              <a:rPr lang="en-US" sz="1600" dirty="0">
                <a:latin typeface="Calibri" panose="020F0502020204030204" pitchFamily="34" charset="0"/>
                <a:cs typeface="Calibri" panose="020F0502020204030204" pitchFamily="34" charset="0"/>
              </a:rPr>
              <a:t>– (a) resulting in transformation of the object or article or thing into a new and distinct object </a:t>
            </a:r>
            <a:r>
              <a:rPr lang="en-US" sz="1600" dirty="0" smtClean="0">
                <a:latin typeface="Calibri" panose="020F0502020204030204" pitchFamily="34" charset="0"/>
                <a:cs typeface="Calibri" panose="020F0502020204030204" pitchFamily="34" charset="0"/>
              </a:rPr>
              <a:t>or article </a:t>
            </a:r>
            <a:r>
              <a:rPr lang="en-US" sz="1600" dirty="0">
                <a:latin typeface="Calibri" panose="020F0502020204030204" pitchFamily="34" charset="0"/>
                <a:cs typeface="Calibri" panose="020F0502020204030204" pitchFamily="34" charset="0"/>
              </a:rPr>
              <a:t>or thing having a different name, character and use; or (b) bringing into existence of a new </a:t>
            </a:r>
            <a:r>
              <a:rPr lang="en-US" sz="1600" dirty="0" smtClean="0">
                <a:latin typeface="Calibri" panose="020F0502020204030204" pitchFamily="34" charset="0"/>
                <a:cs typeface="Calibri" panose="020F0502020204030204" pitchFamily="34" charset="0"/>
              </a:rPr>
              <a:t>and distinct </a:t>
            </a:r>
            <a:r>
              <a:rPr lang="en-US" sz="1600" dirty="0">
                <a:latin typeface="Calibri" panose="020F0502020204030204" pitchFamily="34" charset="0"/>
                <a:cs typeface="Calibri" panose="020F0502020204030204" pitchFamily="34" charset="0"/>
              </a:rPr>
              <a:t>object or article or thing with a different chemical composition or integral structure.</a:t>
            </a:r>
          </a:p>
          <a:p>
            <a:pPr marL="0" indent="0">
              <a:buNone/>
            </a:pPr>
            <a:endParaRPr lang="en-US" sz="1600" b="1" dirty="0" smtClean="0">
              <a:latin typeface="Calibri" panose="020F0502020204030204" pitchFamily="34" charset="0"/>
              <a:cs typeface="Calibri" panose="020F0502020204030204" pitchFamily="34" charset="0"/>
            </a:endParaRPr>
          </a:p>
          <a:p>
            <a:pPr marL="0" indent="0">
              <a:buNone/>
            </a:pPr>
            <a:r>
              <a:rPr lang="en-US" sz="1600" b="1" dirty="0" smtClean="0">
                <a:latin typeface="Calibri" panose="020F0502020204030204" pitchFamily="34" charset="0"/>
                <a:cs typeface="Calibri" panose="020F0502020204030204" pitchFamily="34" charset="0"/>
              </a:rPr>
              <a:t>• </a:t>
            </a:r>
            <a:r>
              <a:rPr lang="en-US" sz="1600" b="1" dirty="0">
                <a:latin typeface="Calibri" panose="020F0502020204030204" pitchFamily="34" charset="0"/>
                <a:cs typeface="Calibri" panose="020F0502020204030204" pitchFamily="34" charset="0"/>
              </a:rPr>
              <a:t>Key issues</a:t>
            </a:r>
          </a:p>
          <a:p>
            <a:pPr marL="685800" lvl="1">
              <a:buFont typeface="Arial" panose="020B0604020202020204" pitchFamily="34" charset="0"/>
              <a:buChar char="•"/>
            </a:pPr>
            <a:r>
              <a:rPr lang="en-US" sz="1600" dirty="0">
                <a:latin typeface="Calibri" panose="020F0502020204030204" pitchFamily="34" charset="0"/>
                <a:cs typeface="Calibri" panose="020F0502020204030204" pitchFamily="34" charset="0"/>
              </a:rPr>
              <a:t>As the definition of Manufacture is wide in scope and no norms are prescribed for minimum investment or value-addition, etc., this may give rise to interpretation issues.</a:t>
            </a:r>
          </a:p>
          <a:p>
            <a:pPr marL="685800" lvl="1">
              <a:buFont typeface="Arial" panose="020B0604020202020204" pitchFamily="34" charset="0"/>
              <a:buChar char="•"/>
            </a:pPr>
            <a:r>
              <a:rPr lang="en-US" sz="1600" dirty="0">
                <a:latin typeface="Calibri" panose="020F0502020204030204" pitchFamily="34" charset="0"/>
                <a:cs typeface="Calibri" panose="020F0502020204030204" pitchFamily="34" charset="0"/>
              </a:rPr>
              <a:t>Therefore, can reliance be placed on judicial precedents under the Income tax Act to determine the eligibility for FDI under the FDI policy?</a:t>
            </a:r>
          </a:p>
          <a:p>
            <a:pPr marL="685800" lvl="1">
              <a:buFont typeface="Arial" panose="020B0604020202020204" pitchFamily="34" charset="0"/>
              <a:buChar char="•"/>
            </a:pPr>
            <a:r>
              <a:rPr lang="en-US" sz="1600" dirty="0">
                <a:latin typeface="Calibri" panose="020F0502020204030204" pitchFamily="34" charset="0"/>
                <a:cs typeface="Calibri" panose="020F0502020204030204" pitchFamily="34" charset="0"/>
              </a:rPr>
              <a:t>Moreover, the earlier provisions for FDI in sectors reserved for Micro, Small &amp; Medium enterprises is also dropped. It therefore implies that FDI exceeding 24% is now permitted without Govt. approval even in such reserved sectors</a:t>
            </a:r>
            <a:r>
              <a:rPr lang="en-US" sz="1600" dirty="0" smtClean="0">
                <a:latin typeface="Calibri" panose="020F0502020204030204" pitchFamily="34" charset="0"/>
                <a:cs typeface="Calibri" panose="020F0502020204030204" pitchFamily="34" charset="0"/>
              </a:rPr>
              <a:t>.</a:t>
            </a:r>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1096668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46</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FDI Policy – Select sectors(con’t</a:t>
            </a:r>
            <a:r>
              <a:rPr lang="en-US" sz="3600" dirty="0" smtClean="0"/>
              <a:t>)</a:t>
            </a:r>
          </a:p>
        </p:txBody>
      </p:sp>
      <p:sp>
        <p:nvSpPr>
          <p:cNvPr id="9222" name="Content Placeholder 6"/>
          <p:cNvSpPr>
            <a:spLocks noGrp="1"/>
          </p:cNvSpPr>
          <p:nvPr>
            <p:ph idx="1"/>
          </p:nvPr>
        </p:nvSpPr>
        <p:spPr>
          <a:xfrm>
            <a:off x="685800" y="1219200"/>
            <a:ext cx="8269288" cy="5029200"/>
          </a:xfrm>
        </p:spPr>
        <p:txBody>
          <a:bodyPr/>
          <a:lstStyle/>
          <a:p>
            <a:pPr marL="0" indent="0">
              <a:buNone/>
            </a:pPr>
            <a:r>
              <a:rPr lang="en-US" sz="1500" dirty="0" smtClean="0">
                <a:latin typeface="Calibri" panose="020F0502020204030204" pitchFamily="34" charset="0"/>
                <a:cs typeface="Calibri" panose="020F0502020204030204" pitchFamily="34" charset="0"/>
              </a:rPr>
              <a:t>      </a:t>
            </a:r>
            <a:r>
              <a:rPr lang="en-US" sz="1500" b="1" dirty="0" smtClean="0">
                <a:latin typeface="Calibri" panose="020F0502020204030204" pitchFamily="34" charset="0"/>
                <a:cs typeface="Calibri" panose="020F0502020204030204" pitchFamily="34" charset="0"/>
              </a:rPr>
              <a:t>Single </a:t>
            </a:r>
            <a:r>
              <a:rPr lang="en-US" sz="1500" b="1" dirty="0">
                <a:latin typeface="Calibri" panose="020F0502020204030204" pitchFamily="34" charset="0"/>
                <a:cs typeface="Calibri" panose="020F0502020204030204" pitchFamily="34" charset="0"/>
              </a:rPr>
              <a:t>Brand Retail Trading ('SBRT') and 'Manufacture</a:t>
            </a:r>
            <a:r>
              <a:rPr lang="en-US" sz="1500" b="1" dirty="0" smtClean="0">
                <a:latin typeface="Calibri" panose="020F0502020204030204" pitchFamily="34" charset="0"/>
                <a:cs typeface="Calibri" panose="020F0502020204030204" pitchFamily="34" charset="0"/>
              </a:rPr>
              <a:t>'</a:t>
            </a:r>
            <a:endParaRPr lang="en-US" sz="1500" b="1" dirty="0">
              <a:latin typeface="Calibri" panose="020F0502020204030204" pitchFamily="34" charset="0"/>
              <a:cs typeface="Calibri" panose="020F0502020204030204" pitchFamily="34" charset="0"/>
            </a:endParaRPr>
          </a:p>
          <a:p>
            <a:pPr marL="0" indent="0">
              <a:buNone/>
            </a:pPr>
            <a:endParaRPr lang="en-US" sz="1500" dirty="0">
              <a:latin typeface="Calibri" panose="020F0502020204030204" pitchFamily="34" charset="0"/>
              <a:cs typeface="Calibri" panose="020F0502020204030204" pitchFamily="34" charset="0"/>
            </a:endParaRPr>
          </a:p>
          <a:p>
            <a:pPr marL="0" indent="0">
              <a:buNone/>
            </a:pPr>
            <a:r>
              <a:rPr lang="en-US" sz="1500" dirty="0">
                <a:latin typeface="Calibri" panose="020F0502020204030204" pitchFamily="34" charset="0"/>
                <a:cs typeface="Calibri" panose="020F0502020204030204" pitchFamily="34" charset="0"/>
              </a:rPr>
              <a:t>With the </a:t>
            </a:r>
            <a:r>
              <a:rPr lang="en-US" sz="1500" dirty="0" smtClean="0">
                <a:latin typeface="Calibri" panose="020F0502020204030204" pitchFamily="34" charset="0"/>
                <a:cs typeface="Calibri" panose="020F0502020204030204" pitchFamily="34" charset="0"/>
              </a:rPr>
              <a:t>addition </a:t>
            </a:r>
            <a:r>
              <a:rPr lang="en-US" sz="1500" dirty="0">
                <a:latin typeface="Calibri" panose="020F0502020204030204" pitchFamily="34" charset="0"/>
                <a:cs typeface="Calibri" panose="020F0502020204030204" pitchFamily="34" charset="0"/>
              </a:rPr>
              <a:t>of 'Manufacture' sector, when read with the existing provisions relating to FDI in SBRT, these recent changes raises the following issues:</a:t>
            </a:r>
          </a:p>
          <a:p>
            <a:pPr marL="685800" lvl="1">
              <a:buFont typeface="Arial" panose="020B0604020202020204" pitchFamily="34" charset="0"/>
              <a:buChar char="•"/>
            </a:pPr>
            <a:r>
              <a:rPr lang="en-US" sz="1500" dirty="0" smtClean="0">
                <a:latin typeface="Calibri" panose="020F0502020204030204" pitchFamily="34" charset="0"/>
                <a:cs typeface="Calibri" panose="020F0502020204030204" pitchFamily="34" charset="0"/>
              </a:rPr>
              <a:t>If </a:t>
            </a:r>
            <a:r>
              <a:rPr lang="en-US" sz="1500" dirty="0">
                <a:latin typeface="Calibri" panose="020F0502020204030204" pitchFamily="34" charset="0"/>
                <a:cs typeface="Calibri" panose="020F0502020204030204" pitchFamily="34" charset="0"/>
              </a:rPr>
              <a:t>a Single Brand owner qualifies as 'Manufacturer' by undertaking processing in India (norms of which are not specified), then it may fall outside the purview of SBRT norms and undertake effectively the same retail business including through all routes - wholesale, retail, brick &amp; mortar stores, eCommerce.</a:t>
            </a:r>
          </a:p>
          <a:p>
            <a:pPr marL="685800" lvl="1">
              <a:buFont typeface="Arial" panose="020B0604020202020204" pitchFamily="34" charset="0"/>
              <a:buChar char="•"/>
            </a:pPr>
            <a:r>
              <a:rPr lang="en-US" sz="1500" dirty="0" smtClean="0">
                <a:latin typeface="Calibri" panose="020F0502020204030204" pitchFamily="34" charset="0"/>
                <a:cs typeface="Calibri" panose="020F0502020204030204" pitchFamily="34" charset="0"/>
              </a:rPr>
              <a:t>When </a:t>
            </a:r>
            <a:r>
              <a:rPr lang="en-US" sz="1500" dirty="0">
                <a:latin typeface="Calibri" panose="020F0502020204030204" pitchFamily="34" charset="0"/>
                <a:cs typeface="Calibri" panose="020F0502020204030204" pitchFamily="34" charset="0"/>
              </a:rPr>
              <a:t>an SBRT seeks FDI beyond 51%, it is required to source 30% of the goods purchased from MSMEs in India and such brand is the one of manufacturer only. But SBRT means retail trading in single brand only, and it does not seem to imply manufacture (due to recent inclusion of 'manufacture' sector), so the question is what can it out-source from India for trading purposes, especially since it can engage only in single-brand retail trading of the goods branded during manufacturing such goods?</a:t>
            </a:r>
          </a:p>
          <a:p>
            <a:pPr marL="685800" lvl="1">
              <a:buFont typeface="Arial" panose="020B0604020202020204" pitchFamily="34" charset="0"/>
              <a:buChar char="•"/>
            </a:pPr>
            <a:r>
              <a:rPr lang="en-US" sz="1500" dirty="0" smtClean="0">
                <a:latin typeface="Calibri" panose="020F0502020204030204" pitchFamily="34" charset="0"/>
                <a:cs typeface="Calibri" panose="020F0502020204030204" pitchFamily="34" charset="0"/>
              </a:rPr>
              <a:t>Also</a:t>
            </a:r>
            <a:r>
              <a:rPr lang="en-US" sz="1500" dirty="0">
                <a:latin typeface="Calibri" panose="020F0502020204030204" pitchFamily="34" charset="0"/>
                <a:cs typeface="Calibri" panose="020F0502020204030204" pitchFamily="34" charset="0"/>
              </a:rPr>
              <a:t>, if the brand owner licenses the same to a third party for undertaking retail trading in India, how can such third party source 30% of the goods from India when it is not undertaking any part in the manufacture of the branded goods in the first place? Or does this sourcing requirement imply that a third party retailer should at least source 30% of the goods from India other than the branded goods which it is sourcing from the foreign brand owner-manufacturer?</a:t>
            </a:r>
          </a:p>
        </p:txBody>
      </p:sp>
    </p:spTree>
    <p:extLst>
      <p:ext uri="{BB962C8B-B14F-4D97-AF65-F5344CB8AC3E}">
        <p14:creationId xmlns:p14="http://schemas.microsoft.com/office/powerpoint/2010/main" val="28401874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47</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FDI Policy – Select </a:t>
            </a:r>
            <a:r>
              <a:rPr lang="en-US" sz="3600" dirty="0" smtClean="0"/>
              <a:t>sectors (</a:t>
            </a:r>
            <a:r>
              <a:rPr lang="en-US" sz="3600" dirty="0"/>
              <a:t>con’t</a:t>
            </a:r>
            <a:r>
              <a:rPr lang="en-US" sz="3600" dirty="0" smtClean="0"/>
              <a:t>)</a:t>
            </a:r>
          </a:p>
        </p:txBody>
      </p:sp>
      <p:sp>
        <p:nvSpPr>
          <p:cNvPr id="9222" name="Content Placeholder 6"/>
          <p:cNvSpPr>
            <a:spLocks noGrp="1"/>
          </p:cNvSpPr>
          <p:nvPr>
            <p:ph idx="1"/>
          </p:nvPr>
        </p:nvSpPr>
        <p:spPr>
          <a:xfrm>
            <a:off x="685800" y="1219200"/>
            <a:ext cx="8269288" cy="5029200"/>
          </a:xfrm>
        </p:spPr>
        <p:txBody>
          <a:bodyPr/>
          <a:lstStyle/>
          <a:p>
            <a:pPr marL="0" indent="0">
              <a:buNone/>
            </a:pPr>
            <a:r>
              <a:rPr lang="en-US" sz="1600" dirty="0" smtClean="0">
                <a:latin typeface="Calibri" panose="020F0502020204030204" pitchFamily="34" charset="0"/>
                <a:cs typeface="Calibri" panose="020F0502020204030204" pitchFamily="34" charset="0"/>
              </a:rPr>
              <a:t>        </a:t>
            </a:r>
            <a:r>
              <a:rPr lang="en-US" sz="1600" b="1" dirty="0" smtClean="0">
                <a:latin typeface="Calibri" panose="020F0502020204030204" pitchFamily="34" charset="0"/>
                <a:cs typeface="Calibri" panose="020F0502020204030204" pitchFamily="34" charset="0"/>
              </a:rPr>
              <a:t> ‘Other Financial Services'</a:t>
            </a:r>
            <a:endParaRPr lang="en-US" sz="1600" b="1" dirty="0">
              <a:latin typeface="Calibri" panose="020F0502020204030204" pitchFamily="34" charset="0"/>
              <a:cs typeface="Calibri" panose="020F0502020204030204" pitchFamily="34" charset="0"/>
            </a:endParaRPr>
          </a:p>
          <a:p>
            <a:pPr marL="0" indent="0">
              <a:buNone/>
            </a:pPr>
            <a:endParaRPr lang="en-US" sz="1600" dirty="0">
              <a:latin typeface="Calibri" panose="020F0502020204030204" pitchFamily="34" charset="0"/>
              <a:cs typeface="Calibri" panose="020F0502020204030204" pitchFamily="34" charset="0"/>
            </a:endParaRPr>
          </a:p>
          <a:p>
            <a:pPr marL="0" indent="0">
              <a:buNone/>
            </a:pPr>
            <a:r>
              <a:rPr lang="en-US" sz="1600" dirty="0">
                <a:latin typeface="Calibri" panose="020F0502020204030204" pitchFamily="34" charset="0"/>
                <a:cs typeface="Calibri" panose="020F0502020204030204" pitchFamily="34" charset="0"/>
              </a:rPr>
              <a:t>FEMA Notification no.FEMA.375/2016-RB dated September 9, 2016 </a:t>
            </a:r>
            <a:r>
              <a:rPr lang="en-US" sz="1600" dirty="0" smtClean="0">
                <a:latin typeface="Calibri" panose="020F0502020204030204" pitchFamily="34" charset="0"/>
                <a:cs typeface="Calibri" panose="020F0502020204030204" pitchFamily="34" charset="0"/>
              </a:rPr>
              <a:t> amended </a:t>
            </a:r>
            <a:r>
              <a:rPr lang="en-US" sz="1600" dirty="0">
                <a:latin typeface="Calibri" panose="020F0502020204030204" pitchFamily="34" charset="0"/>
                <a:cs typeface="Calibri" panose="020F0502020204030204" pitchFamily="34" charset="0"/>
              </a:rPr>
              <a:t>the sectoral cap for </a:t>
            </a:r>
            <a:r>
              <a:rPr lang="en-US" sz="1600" dirty="0" smtClean="0">
                <a:latin typeface="Calibri" panose="020F0502020204030204" pitchFamily="34" charset="0"/>
                <a:cs typeface="Calibri" panose="020F0502020204030204" pitchFamily="34" charset="0"/>
              </a:rPr>
              <a:t>‘other </a:t>
            </a:r>
            <a:r>
              <a:rPr lang="en-US" sz="1600" dirty="0">
                <a:latin typeface="Calibri" panose="020F0502020204030204" pitchFamily="34" charset="0"/>
                <a:cs typeface="Calibri" panose="020F0502020204030204" pitchFamily="34" charset="0"/>
              </a:rPr>
              <a:t>financial </a:t>
            </a:r>
            <a:r>
              <a:rPr lang="en-US" sz="1600" dirty="0" smtClean="0">
                <a:latin typeface="Calibri" panose="020F0502020204030204" pitchFamily="34" charset="0"/>
                <a:cs typeface="Calibri" panose="020F0502020204030204" pitchFamily="34" charset="0"/>
              </a:rPr>
              <a:t>services’ </a:t>
            </a:r>
            <a:r>
              <a:rPr lang="en-US" sz="1600" dirty="0">
                <a:latin typeface="Calibri" panose="020F0502020204030204" pitchFamily="34" charset="0"/>
                <a:cs typeface="Calibri" panose="020F0502020204030204" pitchFamily="34" charset="0"/>
              </a:rPr>
              <a:t>thereby doing away with the minimum capitalization </a:t>
            </a:r>
            <a:r>
              <a:rPr lang="en-US" sz="1600" dirty="0" smtClean="0">
                <a:latin typeface="Calibri" panose="020F0502020204030204" pitchFamily="34" charset="0"/>
                <a:cs typeface="Calibri" panose="020F0502020204030204" pitchFamily="34" charset="0"/>
              </a:rPr>
              <a:t>norms. </a:t>
            </a:r>
          </a:p>
          <a:p>
            <a:pPr marL="0" indent="0">
              <a:buNone/>
            </a:pPr>
            <a:r>
              <a:rPr lang="en-US" sz="1600" dirty="0">
                <a:latin typeface="Calibri" panose="020F0502020204030204" pitchFamily="34" charset="0"/>
                <a:cs typeface="Calibri" panose="020F0502020204030204" pitchFamily="34" charset="0"/>
              </a:rPr>
              <a:t>Instead of specifying various activities, the provision has been simplified to mean Financial Services activities regulated by financial sector regulators, viz., RBI, SEBI, IRDA, PFRDA, NHB or any other financial sector regulator as may be notified by the Government of India. Financial service activities governed by aforesaid regulators will be permitted to bring 100% FDI under automatic route</a:t>
            </a:r>
            <a:r>
              <a:rPr lang="en-US" sz="1600" dirty="0" smtClean="0">
                <a:latin typeface="Calibri" panose="020F0502020204030204" pitchFamily="34" charset="0"/>
                <a:cs typeface="Calibri" panose="020F0502020204030204" pitchFamily="34" charset="0"/>
              </a:rPr>
              <a:t>.</a:t>
            </a:r>
          </a:p>
          <a:p>
            <a:pPr marL="0" indent="0">
              <a:buNone/>
            </a:pPr>
            <a:r>
              <a:rPr lang="en-US" sz="1600" dirty="0">
                <a:latin typeface="Calibri" panose="020F0502020204030204" pitchFamily="34" charset="0"/>
                <a:cs typeface="Calibri" panose="020F0502020204030204" pitchFamily="34" charset="0"/>
              </a:rPr>
              <a:t>FDI in unregulated/ partly regulated financial sector activities or where there is doubt regarding the regulatory </a:t>
            </a:r>
            <a:r>
              <a:rPr lang="en-US" sz="1600" dirty="0" smtClean="0">
                <a:latin typeface="Calibri" panose="020F0502020204030204" pitchFamily="34" charset="0"/>
                <a:cs typeface="Calibri" panose="020F0502020204030204" pitchFamily="34" charset="0"/>
              </a:rPr>
              <a:t>oversight, </a:t>
            </a:r>
            <a:r>
              <a:rPr lang="en-US" sz="1600" dirty="0">
                <a:latin typeface="Calibri" panose="020F0502020204030204" pitchFamily="34" charset="0"/>
                <a:cs typeface="Calibri" panose="020F0502020204030204" pitchFamily="34" charset="0"/>
              </a:rPr>
              <a:t>FDI will be permitted under </a:t>
            </a:r>
            <a:r>
              <a:rPr lang="en-US" sz="1600" u="sng" dirty="0">
                <a:latin typeface="Calibri" panose="020F0502020204030204" pitchFamily="34" charset="0"/>
                <a:cs typeface="Calibri" panose="020F0502020204030204" pitchFamily="34" charset="0"/>
              </a:rPr>
              <a:t>approval route </a:t>
            </a:r>
            <a:r>
              <a:rPr lang="en-US" sz="1600" dirty="0">
                <a:latin typeface="Calibri" panose="020F0502020204030204" pitchFamily="34" charset="0"/>
                <a:cs typeface="Calibri" panose="020F0502020204030204" pitchFamily="34" charset="0"/>
              </a:rPr>
              <a:t>subject to conditions including minimum </a:t>
            </a:r>
            <a:r>
              <a:rPr lang="en-US" sz="1600" dirty="0" smtClean="0">
                <a:latin typeface="Calibri" panose="020F0502020204030204" pitchFamily="34" charset="0"/>
                <a:cs typeface="Calibri" panose="020F0502020204030204" pitchFamily="34" charset="0"/>
              </a:rPr>
              <a:t>capitalization </a:t>
            </a:r>
            <a:r>
              <a:rPr lang="en-US" sz="1600" dirty="0">
                <a:latin typeface="Calibri" panose="020F0502020204030204" pitchFamily="34" charset="0"/>
                <a:cs typeface="Calibri" panose="020F0502020204030204" pitchFamily="34" charset="0"/>
              </a:rPr>
              <a:t>requirement, as may be decided by the Government</a:t>
            </a:r>
            <a:r>
              <a:rPr lang="en-US" sz="1600" dirty="0" smtClean="0">
                <a:latin typeface="Calibri" panose="020F0502020204030204" pitchFamily="34" charset="0"/>
                <a:cs typeface="Calibri" panose="020F0502020204030204" pitchFamily="34" charset="0"/>
              </a:rPr>
              <a:t>.</a:t>
            </a:r>
          </a:p>
          <a:p>
            <a:pPr marL="0" indent="0">
              <a:buNone/>
            </a:pPr>
            <a:endParaRPr lang="en-US" sz="1600" dirty="0">
              <a:latin typeface="Calibri" panose="020F0502020204030204" pitchFamily="34" charset="0"/>
              <a:cs typeface="Calibri" panose="020F0502020204030204" pitchFamily="34" charset="0"/>
            </a:endParaRPr>
          </a:p>
          <a:p>
            <a:pPr marL="0" indent="0">
              <a:buNone/>
            </a:pPr>
            <a:r>
              <a:rPr lang="en-US" sz="1600" dirty="0" smtClean="0">
                <a:latin typeface="Calibri" panose="020F0502020204030204" pitchFamily="34" charset="0"/>
                <a:cs typeface="Calibri" panose="020F0502020204030204" pitchFamily="34" charset="0"/>
              </a:rPr>
              <a:t>Key issue:</a:t>
            </a:r>
          </a:p>
          <a:p>
            <a:pPr>
              <a:buFont typeface="Wingdings" panose="05000000000000000000" pitchFamily="2" charset="2"/>
              <a:buChar char="§"/>
            </a:pPr>
            <a:r>
              <a:rPr lang="en-US" sz="1600" dirty="0" smtClean="0">
                <a:latin typeface="Calibri" panose="020F0502020204030204" pitchFamily="34" charset="0"/>
                <a:cs typeface="Calibri" panose="020F0502020204030204" pitchFamily="34" charset="0"/>
              </a:rPr>
              <a:t>A number of financial services (e.g. non-fund based services) are now inadvertently brought under Govt. approval route as such services do not have any Regulator / Govt. agency monitoring the activities.</a:t>
            </a:r>
          </a:p>
        </p:txBody>
      </p:sp>
    </p:spTree>
    <p:extLst>
      <p:ext uri="{BB962C8B-B14F-4D97-AF65-F5344CB8AC3E}">
        <p14:creationId xmlns:p14="http://schemas.microsoft.com/office/powerpoint/2010/main" val="288251668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48</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FDI Policy – Select </a:t>
            </a:r>
            <a:r>
              <a:rPr lang="en-US" sz="3600" dirty="0" smtClean="0"/>
              <a:t>sectors (</a:t>
            </a:r>
            <a:r>
              <a:rPr lang="en-US" sz="3600" dirty="0"/>
              <a:t>con’t</a:t>
            </a:r>
            <a:r>
              <a:rPr lang="en-US" sz="3600" dirty="0" smtClean="0"/>
              <a:t>)</a:t>
            </a:r>
          </a:p>
        </p:txBody>
      </p:sp>
      <p:sp>
        <p:nvSpPr>
          <p:cNvPr id="9222" name="Content Placeholder 6"/>
          <p:cNvSpPr>
            <a:spLocks noGrp="1"/>
          </p:cNvSpPr>
          <p:nvPr>
            <p:ph idx="1"/>
          </p:nvPr>
        </p:nvSpPr>
        <p:spPr>
          <a:xfrm>
            <a:off x="685800" y="1219200"/>
            <a:ext cx="8269288" cy="5029200"/>
          </a:xfrm>
        </p:spPr>
        <p:txBody>
          <a:bodyPr/>
          <a:lstStyle/>
          <a:p>
            <a:pPr marL="0" indent="0">
              <a:buNone/>
            </a:pPr>
            <a:r>
              <a:rPr lang="en-US" sz="1600" dirty="0" smtClean="0">
                <a:latin typeface="Calibri" panose="020F0502020204030204" pitchFamily="34" charset="0"/>
                <a:cs typeface="Calibri" panose="020F0502020204030204" pitchFamily="34" charset="0"/>
              </a:rPr>
              <a:t>        </a:t>
            </a:r>
            <a:r>
              <a:rPr lang="en-US" sz="1600" b="1" dirty="0" smtClean="0">
                <a:latin typeface="Calibri" panose="020F0502020204030204" pitchFamily="34" charset="0"/>
                <a:cs typeface="Calibri" panose="020F0502020204030204" pitchFamily="34" charset="0"/>
              </a:rPr>
              <a:t> ‘Defense Sector'</a:t>
            </a:r>
            <a:endParaRPr lang="en-US" sz="1600" b="1" dirty="0">
              <a:latin typeface="Calibri" panose="020F0502020204030204" pitchFamily="34" charset="0"/>
              <a:cs typeface="Calibri" panose="020F0502020204030204" pitchFamily="34" charset="0"/>
            </a:endParaRPr>
          </a:p>
          <a:p>
            <a:pPr marL="0" indent="0">
              <a:buNone/>
            </a:pPr>
            <a:endParaRPr lang="en-US" sz="1600" dirty="0">
              <a:latin typeface="Calibri" panose="020F0502020204030204" pitchFamily="34" charset="0"/>
              <a:cs typeface="Calibri" panose="020F0502020204030204" pitchFamily="34" charset="0"/>
            </a:endParaRPr>
          </a:p>
          <a:p>
            <a:pPr marL="0" indent="0">
              <a:buNone/>
            </a:pPr>
            <a:r>
              <a:rPr lang="en-US" sz="1600" dirty="0" smtClean="0">
                <a:latin typeface="Calibri" panose="020F0502020204030204" pitchFamily="34" charset="0"/>
                <a:cs typeface="Calibri" panose="020F0502020204030204" pitchFamily="34" charset="0"/>
              </a:rPr>
              <a:t>As per Consolidated FDI Policy, in Defence </a:t>
            </a:r>
            <a:r>
              <a:rPr lang="en-US" sz="1600" dirty="0">
                <a:latin typeface="Calibri" panose="020F0502020204030204" pitchFamily="34" charset="0"/>
                <a:cs typeface="Calibri" panose="020F0502020204030204" pitchFamily="34" charset="0"/>
              </a:rPr>
              <a:t>Industry subject to Industrial license under the Industries (Development &amp; Regulation) Act, </a:t>
            </a:r>
            <a:r>
              <a:rPr lang="en-US" sz="1600" dirty="0" smtClean="0">
                <a:latin typeface="Calibri" panose="020F0502020204030204" pitchFamily="34" charset="0"/>
                <a:cs typeface="Calibri" panose="020F0502020204030204" pitchFamily="34" charset="0"/>
              </a:rPr>
              <a:t>1951 and Manufacturing </a:t>
            </a:r>
            <a:r>
              <a:rPr lang="en-US" sz="1600" dirty="0">
                <a:latin typeface="Calibri" panose="020F0502020204030204" pitchFamily="34" charset="0"/>
                <a:cs typeface="Calibri" panose="020F0502020204030204" pitchFamily="34" charset="0"/>
              </a:rPr>
              <a:t>of small arms and ammunition under the Arms Act, </a:t>
            </a:r>
            <a:r>
              <a:rPr lang="en-US" sz="1600" dirty="0" smtClean="0">
                <a:latin typeface="Calibri" panose="020F0502020204030204" pitchFamily="34" charset="0"/>
                <a:cs typeface="Calibri" panose="020F0502020204030204" pitchFamily="34" charset="0"/>
              </a:rPr>
              <a:t>1959, FDI is permitted upto 49% in automatic route and upto 100% through Govt. </a:t>
            </a:r>
            <a:r>
              <a:rPr lang="en-US" sz="1600" dirty="0">
                <a:latin typeface="Calibri" panose="020F0502020204030204" pitchFamily="34" charset="0"/>
                <a:cs typeface="Calibri" panose="020F0502020204030204" pitchFamily="34" charset="0"/>
              </a:rPr>
              <a:t>route if it is likely to result in access to modern technology or for other reasons to be </a:t>
            </a:r>
            <a:r>
              <a:rPr lang="en-US" sz="1600" dirty="0" smtClean="0">
                <a:latin typeface="Calibri" panose="020F0502020204030204" pitchFamily="34" charset="0"/>
                <a:cs typeface="Calibri" panose="020F0502020204030204" pitchFamily="34" charset="0"/>
              </a:rPr>
              <a:t>recorded.</a:t>
            </a:r>
          </a:p>
          <a:p>
            <a:pPr marL="0" indent="0">
              <a:buNone/>
            </a:pPr>
            <a:r>
              <a:rPr lang="en-US" sz="1600" dirty="0">
                <a:latin typeface="Calibri" panose="020F0502020204030204" pitchFamily="34" charset="0"/>
                <a:cs typeface="Calibri" panose="020F0502020204030204" pitchFamily="34" charset="0"/>
              </a:rPr>
              <a:t>Licence applications will be considered and licences given by the Department of Industrial Policy &amp; Promotion, Ministry of Commerce &amp; Industry, in consultation with Ministry of Defence and Ministry of External Affairs. </a:t>
            </a:r>
          </a:p>
          <a:p>
            <a:pPr marL="0" indent="0">
              <a:buNone/>
            </a:pPr>
            <a:r>
              <a:rPr lang="en-US" sz="1600" dirty="0" smtClean="0">
                <a:latin typeface="Calibri" panose="020F0502020204030204" pitchFamily="34" charset="0"/>
                <a:cs typeface="Calibri" panose="020F0502020204030204" pitchFamily="34" charset="0"/>
              </a:rPr>
              <a:t>Foreign </a:t>
            </a:r>
            <a:r>
              <a:rPr lang="en-US" sz="1600" dirty="0">
                <a:latin typeface="Calibri" panose="020F0502020204030204" pitchFamily="34" charset="0"/>
                <a:cs typeface="Calibri" panose="020F0502020204030204" pitchFamily="34" charset="0"/>
              </a:rPr>
              <a:t>investment in the sector is subject to security clearance and guidelines of the M/o Defence. </a:t>
            </a:r>
          </a:p>
          <a:p>
            <a:pPr marL="0" indent="0">
              <a:buNone/>
            </a:pPr>
            <a:endParaRPr lang="en-US" sz="1600" dirty="0">
              <a:latin typeface="Calibri" panose="020F0502020204030204" pitchFamily="34" charset="0"/>
              <a:cs typeface="Calibri" panose="020F0502020204030204" pitchFamily="34" charset="0"/>
            </a:endParaRPr>
          </a:p>
          <a:p>
            <a:pPr marL="0" indent="0">
              <a:buNone/>
            </a:pPr>
            <a:r>
              <a:rPr lang="en-US" sz="1600" dirty="0" smtClean="0">
                <a:latin typeface="Calibri" panose="020F0502020204030204" pitchFamily="34" charset="0"/>
                <a:cs typeface="Calibri" panose="020F0502020204030204" pitchFamily="34" charset="0"/>
              </a:rPr>
              <a:t>Key issues:</a:t>
            </a:r>
          </a:p>
          <a:p>
            <a:pPr>
              <a:buFont typeface="Wingdings" panose="05000000000000000000" pitchFamily="2" charset="2"/>
              <a:buChar char="§"/>
            </a:pPr>
            <a:r>
              <a:rPr lang="en-US" sz="1600" dirty="0" smtClean="0">
                <a:latin typeface="Calibri" panose="020F0502020204030204" pitchFamily="34" charset="0"/>
                <a:cs typeface="Calibri" panose="020F0502020204030204" pitchFamily="34" charset="0"/>
              </a:rPr>
              <a:t>In case of items related to Defense sector but not falling under Industrial Licensing or Arms Act such as electronic components used in defense products as well as in other industries, how will the FDI Policy apply?</a:t>
            </a:r>
          </a:p>
          <a:p>
            <a:pPr>
              <a:buFont typeface="Wingdings" panose="05000000000000000000" pitchFamily="2" charset="2"/>
              <a:buChar char="§"/>
            </a:pPr>
            <a:r>
              <a:rPr lang="en-US" sz="1600" dirty="0" smtClean="0">
                <a:latin typeface="Calibri" panose="020F0502020204030204" pitchFamily="34" charset="0"/>
                <a:cs typeface="Calibri" panose="020F0502020204030204" pitchFamily="34" charset="0"/>
              </a:rPr>
              <a:t>In such cases, will security clearance from M/o Defense still be required?</a:t>
            </a:r>
          </a:p>
        </p:txBody>
      </p:sp>
    </p:spTree>
    <p:extLst>
      <p:ext uri="{BB962C8B-B14F-4D97-AF65-F5344CB8AC3E}">
        <p14:creationId xmlns:p14="http://schemas.microsoft.com/office/powerpoint/2010/main" val="171792059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49</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FDI Policy – Select </a:t>
            </a:r>
            <a:r>
              <a:rPr lang="en-US" sz="3200" dirty="0" smtClean="0"/>
              <a:t>sectors – Real Estate</a:t>
            </a:r>
          </a:p>
        </p:txBody>
      </p:sp>
      <p:sp>
        <p:nvSpPr>
          <p:cNvPr id="9222" name="Content Placeholder 6"/>
          <p:cNvSpPr>
            <a:spLocks noGrp="1"/>
          </p:cNvSpPr>
          <p:nvPr>
            <p:ph idx="1"/>
          </p:nvPr>
        </p:nvSpPr>
        <p:spPr>
          <a:xfrm>
            <a:off x="685800" y="1219200"/>
            <a:ext cx="8269288" cy="5213684"/>
          </a:xfrm>
        </p:spPr>
        <p:txBody>
          <a:bodyPr/>
          <a:lstStyle/>
          <a:p>
            <a:r>
              <a:rPr lang="en-US" sz="1500" b="1" dirty="0" smtClean="0">
                <a:latin typeface="Calibri" panose="020F0502020204030204" pitchFamily="34" charset="0"/>
                <a:cs typeface="Calibri" panose="020F0502020204030204" pitchFamily="34" charset="0"/>
              </a:rPr>
              <a:t>Real Estate Sector </a:t>
            </a:r>
            <a:endParaRPr lang="en-US" sz="1500" b="1" dirty="0">
              <a:latin typeface="Calibri" panose="020F0502020204030204" pitchFamily="34" charset="0"/>
              <a:cs typeface="Calibri" panose="020F0502020204030204" pitchFamily="34" charset="0"/>
            </a:endParaRPr>
          </a:p>
          <a:p>
            <a:r>
              <a:rPr lang="en-US" sz="1500" dirty="0">
                <a:latin typeface="Calibri" panose="020F0502020204030204" pitchFamily="34" charset="0"/>
                <a:cs typeface="Calibri" panose="020F0502020204030204" pitchFamily="34" charset="0"/>
              </a:rPr>
              <a:t>Each phase of the construction development project to be considered as </a:t>
            </a:r>
            <a:r>
              <a:rPr lang="en-US" sz="1500" dirty="0" smtClean="0">
                <a:latin typeface="Calibri" panose="020F0502020204030204" pitchFamily="34" charset="0"/>
                <a:cs typeface="Calibri" panose="020F0502020204030204" pitchFamily="34" charset="0"/>
              </a:rPr>
              <a:t>a separate </a:t>
            </a:r>
            <a:r>
              <a:rPr lang="en-US" sz="1500" dirty="0">
                <a:latin typeface="Calibri" panose="020F0502020204030204" pitchFamily="34" charset="0"/>
                <a:cs typeface="Calibri" panose="020F0502020204030204" pitchFamily="34" charset="0"/>
              </a:rPr>
              <a:t>project subject to the conditions</a:t>
            </a:r>
          </a:p>
          <a:p>
            <a:r>
              <a:rPr lang="en-US" sz="1500" dirty="0" smtClean="0">
                <a:latin typeface="Calibri" panose="020F0502020204030204" pitchFamily="34" charset="0"/>
                <a:cs typeface="Calibri" panose="020F0502020204030204" pitchFamily="34" charset="0"/>
              </a:rPr>
              <a:t>Minimum </a:t>
            </a:r>
            <a:r>
              <a:rPr lang="en-US" sz="1500" dirty="0">
                <a:latin typeface="Calibri" panose="020F0502020204030204" pitchFamily="34" charset="0"/>
                <a:cs typeface="Calibri" panose="020F0502020204030204" pitchFamily="34" charset="0"/>
              </a:rPr>
              <a:t>area to be developed and minimum capitalization conditions deleted</a:t>
            </a:r>
          </a:p>
          <a:p>
            <a:r>
              <a:rPr lang="en-US" sz="1500" dirty="0" smtClean="0">
                <a:latin typeface="Calibri" panose="020F0502020204030204" pitchFamily="34" charset="0"/>
                <a:cs typeface="Calibri" panose="020F0502020204030204" pitchFamily="34" charset="0"/>
              </a:rPr>
              <a:t>Exits </a:t>
            </a:r>
            <a:r>
              <a:rPr lang="en-US" sz="1500" dirty="0">
                <a:latin typeface="Calibri" panose="020F0502020204030204" pitchFamily="34" charset="0"/>
                <a:cs typeface="Calibri" panose="020F0502020204030204" pitchFamily="34" charset="0"/>
              </a:rPr>
              <a:t>simplified</a:t>
            </a:r>
          </a:p>
          <a:p>
            <a:pPr marL="400050" lvl="1" indent="0">
              <a:buNone/>
            </a:pPr>
            <a:r>
              <a:rPr lang="en-US" sz="1500" dirty="0">
                <a:latin typeface="Calibri" panose="020F0502020204030204" pitchFamily="34" charset="0"/>
                <a:cs typeface="Calibri" panose="020F0502020204030204" pitchFamily="34" charset="0"/>
              </a:rPr>
              <a:t>• Foreign investor can exit before the completion of project under </a:t>
            </a:r>
            <a:r>
              <a:rPr lang="en-US" sz="1500" dirty="0" smtClean="0">
                <a:latin typeface="Calibri" panose="020F0502020204030204" pitchFamily="34" charset="0"/>
                <a:cs typeface="Calibri" panose="020F0502020204030204" pitchFamily="34" charset="0"/>
              </a:rPr>
              <a:t>automatic route </a:t>
            </a:r>
            <a:r>
              <a:rPr lang="en-US" sz="1500" dirty="0">
                <a:latin typeface="Calibri" panose="020F0502020204030204" pitchFamily="34" charset="0"/>
                <a:cs typeface="Calibri" panose="020F0502020204030204" pitchFamily="34" charset="0"/>
              </a:rPr>
              <a:t>subject to a lock-in-period of three years (calculated with reference </a:t>
            </a:r>
            <a:r>
              <a:rPr lang="en-US" sz="1500" dirty="0" smtClean="0">
                <a:latin typeface="Calibri" panose="020F0502020204030204" pitchFamily="34" charset="0"/>
                <a:cs typeface="Calibri" panose="020F0502020204030204" pitchFamily="34" charset="0"/>
              </a:rPr>
              <a:t>to each </a:t>
            </a:r>
            <a:r>
              <a:rPr lang="en-US" sz="1500" dirty="0">
                <a:latin typeface="Calibri" panose="020F0502020204030204" pitchFamily="34" charset="0"/>
                <a:cs typeface="Calibri" panose="020F0502020204030204" pitchFamily="34" charset="0"/>
              </a:rPr>
              <a:t>tranche of foreign investment)</a:t>
            </a:r>
          </a:p>
          <a:p>
            <a:pPr marL="400050" lvl="1" indent="0">
              <a:buNone/>
            </a:pPr>
            <a:r>
              <a:rPr lang="en-US" sz="1500" dirty="0">
                <a:latin typeface="Calibri" panose="020F0502020204030204" pitchFamily="34" charset="0"/>
                <a:cs typeface="Calibri" panose="020F0502020204030204" pitchFamily="34" charset="0"/>
              </a:rPr>
              <a:t>• Transfer of stake from non-resident investor to another non-resident </a:t>
            </a:r>
            <a:r>
              <a:rPr lang="en-US" sz="1500" dirty="0" smtClean="0">
                <a:latin typeface="Calibri" panose="020F0502020204030204" pitchFamily="34" charset="0"/>
                <a:cs typeface="Calibri" panose="020F0502020204030204" pitchFamily="34" charset="0"/>
              </a:rPr>
              <a:t>investor not </a:t>
            </a:r>
            <a:r>
              <a:rPr lang="en-US" sz="1500" dirty="0">
                <a:latin typeface="Calibri" panose="020F0502020204030204" pitchFamily="34" charset="0"/>
                <a:cs typeface="Calibri" panose="020F0502020204030204" pitchFamily="34" charset="0"/>
              </a:rPr>
              <a:t>involving repatriation neither subject to lock-in period nor </a:t>
            </a:r>
            <a:r>
              <a:rPr lang="en-US" sz="1500" dirty="0" smtClean="0">
                <a:latin typeface="Calibri" panose="020F0502020204030204" pitchFamily="34" charset="0"/>
                <a:cs typeface="Calibri" panose="020F0502020204030204" pitchFamily="34" charset="0"/>
              </a:rPr>
              <a:t>Government approval</a:t>
            </a:r>
            <a:endParaRPr lang="en-US" sz="1500" dirty="0">
              <a:latin typeface="Calibri" panose="020F0502020204030204" pitchFamily="34" charset="0"/>
              <a:cs typeface="Calibri" panose="020F0502020204030204" pitchFamily="34" charset="0"/>
            </a:endParaRPr>
          </a:p>
          <a:p>
            <a:r>
              <a:rPr lang="en-US" sz="1500" dirty="0" smtClean="0">
                <a:latin typeface="Calibri" panose="020F0502020204030204" pitchFamily="34" charset="0"/>
                <a:cs typeface="Calibri" panose="020F0502020204030204" pitchFamily="34" charset="0"/>
              </a:rPr>
              <a:t>Prohibited </a:t>
            </a:r>
            <a:r>
              <a:rPr lang="en-US" sz="1500" dirty="0">
                <a:latin typeface="Calibri" panose="020F0502020204030204" pitchFamily="34" charset="0"/>
                <a:cs typeface="Calibri" panose="020F0502020204030204" pitchFamily="34" charset="0"/>
              </a:rPr>
              <a:t>Real estate business ambit relaxed to exclude earning of rent /</a:t>
            </a:r>
            <a:r>
              <a:rPr lang="en-US" sz="1500" dirty="0" smtClean="0">
                <a:latin typeface="Calibri" panose="020F0502020204030204" pitchFamily="34" charset="0"/>
                <a:cs typeface="Calibri" panose="020F0502020204030204" pitchFamily="34" charset="0"/>
              </a:rPr>
              <a:t>income on </a:t>
            </a:r>
            <a:r>
              <a:rPr lang="en-US" sz="1500" dirty="0">
                <a:latin typeface="Calibri" panose="020F0502020204030204" pitchFamily="34" charset="0"/>
                <a:cs typeface="Calibri" panose="020F0502020204030204" pitchFamily="34" charset="0"/>
              </a:rPr>
              <a:t>lease of the property not amounting to transfer and the term transfer </a:t>
            </a:r>
            <a:r>
              <a:rPr lang="en-US" sz="1500" b="1" dirty="0">
                <a:latin typeface="Calibri" panose="020F0502020204030204" pitchFamily="34" charset="0"/>
                <a:cs typeface="Calibri" panose="020F0502020204030204" pitchFamily="34" charset="0"/>
              </a:rPr>
              <a:t>includes</a:t>
            </a:r>
            <a:r>
              <a:rPr lang="en-US" sz="1500" dirty="0">
                <a:latin typeface="Calibri" panose="020F0502020204030204" pitchFamily="34" charset="0"/>
                <a:cs typeface="Calibri" panose="020F0502020204030204" pitchFamily="34" charset="0"/>
              </a:rPr>
              <a:t>:</a:t>
            </a:r>
          </a:p>
          <a:p>
            <a:pPr marL="400050" lvl="1" indent="0">
              <a:buNone/>
            </a:pPr>
            <a:r>
              <a:rPr lang="en-US" sz="1500" dirty="0">
                <a:latin typeface="Calibri" panose="020F0502020204030204" pitchFamily="34" charset="0"/>
                <a:cs typeface="Calibri" panose="020F0502020204030204" pitchFamily="34" charset="0"/>
              </a:rPr>
              <a:t>• Sale, exchange or relinquishment</a:t>
            </a:r>
          </a:p>
          <a:p>
            <a:pPr marL="400050" lvl="1" indent="0">
              <a:buNone/>
            </a:pPr>
            <a:r>
              <a:rPr lang="en-US" sz="1500" dirty="0">
                <a:latin typeface="Calibri" panose="020F0502020204030204" pitchFamily="34" charset="0"/>
                <a:cs typeface="Calibri" panose="020F0502020204030204" pitchFamily="34" charset="0"/>
              </a:rPr>
              <a:t>• Extinguishment of any rights or compulsory acquisition under law</a:t>
            </a:r>
          </a:p>
          <a:p>
            <a:pPr marL="400050" lvl="1" indent="0">
              <a:buNone/>
            </a:pPr>
            <a:r>
              <a:rPr lang="en-US" sz="1500" dirty="0">
                <a:latin typeface="Calibri" panose="020F0502020204030204" pitchFamily="34" charset="0"/>
                <a:cs typeface="Calibri" panose="020F0502020204030204" pitchFamily="34" charset="0"/>
              </a:rPr>
              <a:t>• Allowing possession under Section 53A of Transfer or Property Act</a:t>
            </a:r>
          </a:p>
          <a:p>
            <a:pPr marL="400050" lvl="1" indent="0">
              <a:buNone/>
            </a:pPr>
            <a:r>
              <a:rPr lang="en-US" sz="1500" dirty="0">
                <a:latin typeface="Calibri" panose="020F0502020204030204" pitchFamily="34" charset="0"/>
                <a:cs typeface="Calibri" panose="020F0502020204030204" pitchFamily="34" charset="0"/>
              </a:rPr>
              <a:t>• Any arrangement including transfer of shares which has effect of transferring </a:t>
            </a:r>
            <a:r>
              <a:rPr lang="en-US" sz="1500" dirty="0" smtClean="0">
                <a:latin typeface="Calibri" panose="020F0502020204030204" pitchFamily="34" charset="0"/>
                <a:cs typeface="Calibri" panose="020F0502020204030204" pitchFamily="34" charset="0"/>
              </a:rPr>
              <a:t>or enabling </a:t>
            </a:r>
            <a:r>
              <a:rPr lang="en-US" sz="1500" dirty="0">
                <a:latin typeface="Calibri" panose="020F0502020204030204" pitchFamily="34" charset="0"/>
                <a:cs typeface="Calibri" panose="020F0502020204030204" pitchFamily="34" charset="0"/>
              </a:rPr>
              <a:t>enjoyment of immovable property</a:t>
            </a:r>
          </a:p>
          <a:p>
            <a:r>
              <a:rPr lang="en-US" sz="1500" b="1" dirty="0" smtClean="0">
                <a:latin typeface="Calibri" panose="020F0502020204030204" pitchFamily="34" charset="0"/>
                <a:cs typeface="Calibri" panose="020F0502020204030204" pitchFamily="34" charset="0"/>
              </a:rPr>
              <a:t>Key Issues</a:t>
            </a:r>
            <a:r>
              <a:rPr lang="en-US" sz="1500" dirty="0" smtClean="0">
                <a:latin typeface="Calibri" panose="020F0502020204030204" pitchFamily="34" charset="0"/>
                <a:cs typeface="Calibri" panose="020F0502020204030204" pitchFamily="34" charset="0"/>
              </a:rPr>
              <a:t>: </a:t>
            </a:r>
            <a:r>
              <a:rPr lang="en-US" sz="1500" dirty="0">
                <a:latin typeface="Calibri" panose="020F0502020204030204" pitchFamily="34" charset="0"/>
                <a:cs typeface="Calibri" panose="020F0502020204030204" pitchFamily="34" charset="0"/>
              </a:rPr>
              <a:t>What types of arrangements qualify under above provisions</a:t>
            </a:r>
            <a:r>
              <a:rPr lang="en-US" sz="1500" dirty="0" smtClean="0">
                <a:latin typeface="Calibri" panose="020F0502020204030204" pitchFamily="34" charset="0"/>
                <a:cs typeface="Calibri" panose="020F0502020204030204" pitchFamily="34" charset="0"/>
              </a:rPr>
              <a:t>?</a:t>
            </a:r>
          </a:p>
          <a:p>
            <a:pPr marL="1252538" indent="0">
              <a:buNone/>
            </a:pPr>
            <a:r>
              <a:rPr lang="en-US" sz="1500" dirty="0" smtClean="0">
                <a:latin typeface="Calibri" panose="020F0502020204030204" pitchFamily="34" charset="0"/>
                <a:cs typeface="Calibri" panose="020F0502020204030204" pitchFamily="34" charset="0"/>
              </a:rPr>
              <a:t>Earlier, such conditionalities did not apply to investment by NRIs. Now, with the removal of this exception, provisions have become more stringent for NRIs. Was this the intention?</a:t>
            </a:r>
          </a:p>
        </p:txBody>
      </p:sp>
    </p:spTree>
    <p:extLst>
      <p:ext uri="{BB962C8B-B14F-4D97-AF65-F5344CB8AC3E}">
        <p14:creationId xmlns:p14="http://schemas.microsoft.com/office/powerpoint/2010/main" val="39163300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half"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a:t>
            </a:fld>
            <a:endParaRPr lang="en-US" dirty="0" smtClean="0"/>
          </a:p>
        </p:txBody>
      </p:sp>
      <p:sp>
        <p:nvSpPr>
          <p:cNvPr id="9221" name="Rectangle 4"/>
          <p:cNvSpPr>
            <a:spLocks noGrp="1" noChangeArrowheads="1"/>
          </p:cNvSpPr>
          <p:nvPr>
            <p:ph type="title" idx="4294967295"/>
          </p:nvPr>
        </p:nvSpPr>
        <p:spPr>
          <a:xfrm>
            <a:off x="581025" y="228600"/>
            <a:ext cx="8562975" cy="533400"/>
          </a:xfrm>
        </p:spPr>
        <p:txBody>
          <a:bodyPr/>
          <a:lstStyle/>
          <a:p>
            <a:pPr algn="ctr" eaLnBrk="1" hangingPunct="1"/>
            <a:r>
              <a:rPr lang="en-US" sz="3000" dirty="0" smtClean="0"/>
              <a:t>FEMA Practice</a:t>
            </a:r>
          </a:p>
        </p:txBody>
      </p:sp>
      <p:sp>
        <p:nvSpPr>
          <p:cNvPr id="9222" name="Content Placeholder 6"/>
          <p:cNvSpPr>
            <a:spLocks noGrp="1"/>
          </p:cNvSpPr>
          <p:nvPr>
            <p:ph idx="4294967295"/>
          </p:nvPr>
        </p:nvSpPr>
        <p:spPr>
          <a:xfrm>
            <a:off x="409575" y="914400"/>
            <a:ext cx="8734425" cy="5334000"/>
          </a:xfrm>
        </p:spPr>
        <p:txBody>
          <a:bodyPr/>
          <a:lstStyle/>
          <a:p>
            <a:pPr>
              <a:buNone/>
            </a:pPr>
            <a:r>
              <a:rPr lang="en-US" sz="2400" dirty="0" smtClean="0"/>
              <a:t>  </a:t>
            </a:r>
          </a:p>
        </p:txBody>
      </p:sp>
      <p:sp>
        <p:nvSpPr>
          <p:cNvPr id="8" name="Rectangle 7"/>
          <p:cNvSpPr/>
          <p:nvPr/>
        </p:nvSpPr>
        <p:spPr bwMode="auto">
          <a:xfrm>
            <a:off x="1287518" y="1200807"/>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Government</a:t>
            </a:r>
            <a:r>
              <a:rPr kumimoji="0" lang="en-US" sz="1800" b="0" i="0" u="none" strike="noStrike" cap="none" normalizeH="0" dirty="0" smtClean="0">
                <a:ln>
                  <a:noFill/>
                </a:ln>
                <a:solidFill>
                  <a:schemeClr val="tx1"/>
                </a:solidFill>
                <a:effectLst/>
                <a:latin typeface="Tahoma" pitchFamily="34" charset="0"/>
              </a:rPr>
              <a:t> </a:t>
            </a:r>
            <a:endParaRPr kumimoji="0" lang="en-US" sz="1800" b="0" i="0" u="none" strike="noStrike" cap="none" normalizeH="0" baseline="0" dirty="0" smtClean="0">
              <a:ln>
                <a:noFill/>
              </a:ln>
              <a:solidFill>
                <a:schemeClr val="tx1"/>
              </a:solidFill>
              <a:effectLst/>
              <a:latin typeface="Tahoma" pitchFamily="34" charset="0"/>
            </a:endParaRPr>
          </a:p>
        </p:txBody>
      </p:sp>
      <p:sp>
        <p:nvSpPr>
          <p:cNvPr id="9" name="Rectangle 8"/>
          <p:cNvSpPr/>
          <p:nvPr/>
        </p:nvSpPr>
        <p:spPr bwMode="auto">
          <a:xfrm>
            <a:off x="6779172" y="1195551"/>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RBI</a:t>
            </a:r>
          </a:p>
        </p:txBody>
      </p:sp>
      <p:cxnSp>
        <p:nvCxnSpPr>
          <p:cNvPr id="11" name="Straight Connector 10"/>
          <p:cNvCxnSpPr>
            <a:stCxn id="8" idx="3"/>
            <a:endCxn id="9" idx="1"/>
          </p:cNvCxnSpPr>
          <p:nvPr/>
        </p:nvCxnSpPr>
        <p:spPr bwMode="auto">
          <a:xfrm flipV="1">
            <a:off x="2963918" y="1386051"/>
            <a:ext cx="3815254" cy="525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 name="Rectangle 11"/>
          <p:cNvSpPr/>
          <p:nvPr/>
        </p:nvSpPr>
        <p:spPr bwMode="auto">
          <a:xfrm>
            <a:off x="225973" y="2945525"/>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Current Account Transactions</a:t>
            </a:r>
          </a:p>
        </p:txBody>
      </p:sp>
      <p:sp>
        <p:nvSpPr>
          <p:cNvPr id="13" name="Rectangle 12"/>
          <p:cNvSpPr/>
          <p:nvPr/>
        </p:nvSpPr>
        <p:spPr bwMode="auto">
          <a:xfrm>
            <a:off x="2380593" y="2987564"/>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endParaRPr lang="en-US" sz="1400" dirty="0" smtClean="0"/>
          </a:p>
          <a:p>
            <a:pPr algn="ctr" eaLnBrk="0" hangingPunct="0"/>
            <a:r>
              <a:rPr lang="en-US" sz="1400" dirty="0" smtClean="0"/>
              <a:t>Industrial Policy</a:t>
            </a:r>
            <a:endParaRPr kumimoji="0" lang="en-US" sz="1400" b="0" i="0" u="none" strike="noStrike" cap="none" normalizeH="0" baseline="0" dirty="0" smtClean="0">
              <a:ln>
                <a:noFill/>
              </a:ln>
              <a:solidFill>
                <a:schemeClr val="tx1"/>
              </a:solidFill>
              <a:effectLst/>
              <a:latin typeface="Tahoma" pitchFamily="34" charset="0"/>
            </a:endParaRPr>
          </a:p>
        </p:txBody>
      </p:sp>
      <p:sp>
        <p:nvSpPr>
          <p:cNvPr id="15" name="Rectangle 14"/>
          <p:cNvSpPr/>
          <p:nvPr/>
        </p:nvSpPr>
        <p:spPr bwMode="auto">
          <a:xfrm>
            <a:off x="6815959" y="2961290"/>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200" b="0" i="0" u="none" strike="noStrike" cap="none" normalizeH="0" baseline="0" dirty="0" smtClean="0">
                <a:ln>
                  <a:noFill/>
                </a:ln>
                <a:solidFill>
                  <a:schemeClr val="tx1"/>
                </a:solidFill>
                <a:effectLst/>
                <a:latin typeface="Tahoma" pitchFamily="34" charset="0"/>
              </a:rPr>
              <a:t>Prio</a:t>
            </a:r>
            <a:r>
              <a:rPr lang="en-US" sz="1200" dirty="0" smtClean="0"/>
              <a:t>r to Amendment</a:t>
            </a:r>
            <a:r>
              <a:rPr lang="en-US" dirty="0" smtClean="0"/>
              <a:t>-CAP</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18" name="Straight Connector 17"/>
          <p:cNvCxnSpPr>
            <a:stCxn id="8" idx="2"/>
          </p:cNvCxnSpPr>
          <p:nvPr/>
        </p:nvCxnSpPr>
        <p:spPr bwMode="auto">
          <a:xfrm flipH="1">
            <a:off x="2112579" y="1581807"/>
            <a:ext cx="13139" cy="7041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a:off x="1024759" y="2286000"/>
            <a:ext cx="1103587"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2112579" y="2286000"/>
            <a:ext cx="1135118"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993228" y="2333297"/>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3231931" y="2286000"/>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189186" y="4138448"/>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Rules</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46" name="Straight Connector 45"/>
          <p:cNvCxnSpPr/>
          <p:nvPr/>
        </p:nvCxnSpPr>
        <p:spPr bwMode="auto">
          <a:xfrm>
            <a:off x="969580" y="3641835"/>
            <a:ext cx="7882" cy="488731"/>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 name="Rectangle 48"/>
          <p:cNvSpPr/>
          <p:nvPr/>
        </p:nvSpPr>
        <p:spPr bwMode="auto">
          <a:xfrm>
            <a:off x="2264979" y="4148960"/>
            <a:ext cx="2039007" cy="195229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r>
              <a:rPr lang="en-US" sz="1400" dirty="0" smtClean="0"/>
              <a:t>Sectoral guidelines</a:t>
            </a:r>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endParaRPr kumimoji="0" lang="en-US" sz="1400" b="0" i="0" u="none" strike="noStrike" cap="none" normalizeH="0" baseline="0" dirty="0" smtClean="0">
              <a:ln>
                <a:noFill/>
              </a:ln>
              <a:solidFill>
                <a:schemeClr val="tx1"/>
              </a:solidFill>
              <a:effectLst/>
              <a:latin typeface="Tahoma" pitchFamily="34" charset="0"/>
            </a:endParaRPr>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r>
              <a:rPr kumimoji="0" lang="en-US" sz="1400" b="0" i="0" u="none" strike="noStrike" cap="none" normalizeH="0" baseline="0" dirty="0" smtClean="0">
                <a:ln>
                  <a:noFill/>
                </a:ln>
                <a:solidFill>
                  <a:schemeClr val="tx1"/>
                </a:solidFill>
                <a:effectLst/>
                <a:latin typeface="Tahoma" pitchFamily="34" charset="0"/>
              </a:rPr>
              <a:t>Public</a:t>
            </a:r>
            <a:r>
              <a:rPr kumimoji="0" lang="en-US" sz="1400" b="0" i="0" u="none" strike="noStrike" cap="none" normalizeH="0" dirty="0" smtClean="0">
                <a:ln>
                  <a:noFill/>
                </a:ln>
                <a:solidFill>
                  <a:schemeClr val="tx1"/>
                </a:solidFill>
                <a:effectLst/>
                <a:latin typeface="Tahoma" pitchFamily="34" charset="0"/>
              </a:rPr>
              <a:t> Sector</a:t>
            </a:r>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endParaRPr lang="en-US" sz="1400" baseline="0" dirty="0" smtClean="0"/>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r>
              <a:rPr kumimoji="0" lang="en-US" sz="1400" b="0" i="0" u="none" strike="noStrike" cap="none" normalizeH="0" dirty="0" smtClean="0">
                <a:ln>
                  <a:noFill/>
                </a:ln>
                <a:solidFill>
                  <a:schemeClr val="tx1"/>
                </a:solidFill>
                <a:effectLst/>
                <a:latin typeface="Tahoma" pitchFamily="34" charset="0"/>
              </a:rPr>
              <a:t>Hazardous</a:t>
            </a:r>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endParaRPr lang="en-US" sz="1400" baseline="0" dirty="0" smtClean="0"/>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r>
              <a:rPr kumimoji="0" lang="en-US" sz="1400" b="0" i="0" u="none" strike="noStrike" cap="none" normalizeH="0" dirty="0" smtClean="0">
                <a:ln>
                  <a:noFill/>
                </a:ln>
                <a:solidFill>
                  <a:schemeClr val="tx1"/>
                </a:solidFill>
                <a:effectLst/>
                <a:latin typeface="Tahoma" pitchFamily="34" charset="0"/>
              </a:rPr>
              <a:t>Small Scale</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51" name="Straight Connector 50"/>
          <p:cNvCxnSpPr/>
          <p:nvPr/>
        </p:nvCxnSpPr>
        <p:spPr bwMode="auto">
          <a:xfrm rot="300000">
            <a:off x="3231931" y="3736428"/>
            <a:ext cx="52552" cy="4125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7" name="Rectangle 56"/>
          <p:cNvSpPr/>
          <p:nvPr/>
        </p:nvSpPr>
        <p:spPr bwMode="auto">
          <a:xfrm>
            <a:off x="6815958" y="4871545"/>
            <a:ext cx="1676400" cy="415158"/>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AP DIR Circulars</a:t>
            </a:r>
            <a:endParaRPr kumimoji="0" lang="en-US" sz="1400" b="0" i="0" u="none" strike="noStrike" cap="none" normalizeH="0" baseline="0" dirty="0" smtClean="0">
              <a:ln>
                <a:noFill/>
              </a:ln>
              <a:solidFill>
                <a:schemeClr val="tx1"/>
              </a:solidFill>
              <a:effectLst/>
              <a:latin typeface="Tahoma" pitchFamily="34" charset="0"/>
            </a:endParaRPr>
          </a:p>
        </p:txBody>
      </p:sp>
      <p:sp>
        <p:nvSpPr>
          <p:cNvPr id="60" name="Rectangle 59"/>
          <p:cNvSpPr/>
          <p:nvPr/>
        </p:nvSpPr>
        <p:spPr bwMode="auto">
          <a:xfrm>
            <a:off x="6789683" y="5630917"/>
            <a:ext cx="1676400" cy="1069921"/>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Master Directions / Master Circular</a:t>
            </a:r>
            <a:r>
              <a:rPr kumimoji="0" lang="en-US" sz="1400" b="0" i="0" u="none" strike="noStrike" cap="none" normalizeH="0" dirty="0" smtClean="0">
                <a:ln>
                  <a:noFill/>
                </a:ln>
                <a:solidFill>
                  <a:schemeClr val="tx1"/>
                </a:solidFill>
                <a:effectLst/>
                <a:latin typeface="Tahoma" pitchFamily="34" charset="0"/>
              </a:rPr>
              <a:t> in case where no directions are issued </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66" name="Straight Connector 65"/>
          <p:cNvCxnSpPr/>
          <p:nvPr/>
        </p:nvCxnSpPr>
        <p:spPr bwMode="auto">
          <a:xfrm flipH="1">
            <a:off x="7630510" y="1576331"/>
            <a:ext cx="11037" cy="4258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 name="Straight Connector 71"/>
          <p:cNvCxnSpPr/>
          <p:nvPr/>
        </p:nvCxnSpPr>
        <p:spPr bwMode="auto">
          <a:xfrm rot="-480000" flipH="1">
            <a:off x="7612118" y="3626069"/>
            <a:ext cx="42041" cy="31531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 name="Straight Connector 73"/>
          <p:cNvCxnSpPr/>
          <p:nvPr/>
        </p:nvCxnSpPr>
        <p:spPr bwMode="auto">
          <a:xfrm rot="-120000" flipH="1">
            <a:off x="7627883" y="5286703"/>
            <a:ext cx="26275" cy="3442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3" name="Rectangle 42"/>
          <p:cNvSpPr/>
          <p:nvPr/>
        </p:nvSpPr>
        <p:spPr bwMode="auto">
          <a:xfrm>
            <a:off x="6810704" y="2010104"/>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400" b="0" i="0" u="none" strike="noStrike" cap="none" normalizeH="0" baseline="0" dirty="0" smtClean="0">
                <a:ln>
                  <a:noFill/>
                </a:ln>
                <a:solidFill>
                  <a:schemeClr val="tx1"/>
                </a:solidFill>
                <a:effectLst/>
                <a:latin typeface="Tahoma" pitchFamily="34" charset="0"/>
              </a:rPr>
              <a:t>A.D. Banks</a:t>
            </a:r>
          </a:p>
        </p:txBody>
      </p:sp>
      <p:sp>
        <p:nvSpPr>
          <p:cNvPr id="45" name="Rectangle 44"/>
          <p:cNvSpPr/>
          <p:nvPr/>
        </p:nvSpPr>
        <p:spPr bwMode="auto">
          <a:xfrm>
            <a:off x="6773918" y="3941379"/>
            <a:ext cx="1676400" cy="50975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Debt related CAP</a:t>
            </a:r>
          </a:p>
        </p:txBody>
      </p:sp>
      <p:cxnSp>
        <p:nvCxnSpPr>
          <p:cNvPr id="52" name="Straight Connector 51"/>
          <p:cNvCxnSpPr>
            <a:stCxn id="43" idx="2"/>
            <a:endCxn id="15" idx="0"/>
          </p:cNvCxnSpPr>
          <p:nvPr/>
        </p:nvCxnSpPr>
        <p:spPr bwMode="auto">
          <a:xfrm>
            <a:off x="7648904" y="2674883"/>
            <a:ext cx="5255" cy="28640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 name="Straight Connector 55"/>
          <p:cNvCxnSpPr/>
          <p:nvPr/>
        </p:nvCxnSpPr>
        <p:spPr bwMode="auto">
          <a:xfrm rot="360000">
            <a:off x="7612118" y="4451131"/>
            <a:ext cx="42040" cy="4204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150938" y="214313"/>
            <a:ext cx="7793037" cy="852487"/>
          </a:xfrm>
        </p:spPr>
        <p:txBody>
          <a:bodyPr/>
          <a:lstStyle/>
          <a:p>
            <a:r>
              <a:rPr lang="en-US" sz="3200" dirty="0"/>
              <a:t>FDI Policy – Select </a:t>
            </a:r>
            <a:r>
              <a:rPr lang="en-US" sz="3200" dirty="0" smtClean="0"/>
              <a:t>sectors – Real Estate (con’t</a:t>
            </a:r>
            <a:r>
              <a:rPr lang="en-US" sz="3200" dirty="0"/>
              <a:t>)</a:t>
            </a:r>
            <a:endParaRPr lang="en-US" sz="3200" dirty="0" smtClean="0"/>
          </a:p>
        </p:txBody>
      </p:sp>
      <p:sp>
        <p:nvSpPr>
          <p:cNvPr id="43011" name="Content Placeholder 2"/>
          <p:cNvSpPr>
            <a:spLocks noGrp="1"/>
          </p:cNvSpPr>
          <p:nvPr>
            <p:ph idx="1"/>
          </p:nvPr>
        </p:nvSpPr>
        <p:spPr>
          <a:xfrm>
            <a:off x="609600" y="1295400"/>
            <a:ext cx="8345488" cy="5029200"/>
          </a:xfrm>
        </p:spPr>
        <p:txBody>
          <a:bodyPr/>
          <a:lstStyle/>
          <a:p>
            <a:r>
              <a:rPr lang="en-US" sz="1800" b="1" u="sng" dirty="0" smtClean="0"/>
              <a:t>Investment in Real estate by NRI in India .</a:t>
            </a:r>
          </a:p>
          <a:p>
            <a:endParaRPr lang="en-US" sz="1800" dirty="0" smtClean="0"/>
          </a:p>
          <a:p>
            <a:r>
              <a:rPr lang="en-US" sz="1800" dirty="0" smtClean="0"/>
              <a:t>Discuss the various alternative available to Mr. NRI in India to explore real estate business/ Purchase and sale of Immovable property in India</a:t>
            </a:r>
          </a:p>
          <a:p>
            <a:endParaRPr lang="en-US" sz="1800" dirty="0" smtClean="0"/>
          </a:p>
          <a:p>
            <a:r>
              <a:rPr lang="en-US" sz="1800" dirty="0" smtClean="0"/>
              <a:t>Discuss these opportunity in the back ground of various provision under FEMA</a:t>
            </a:r>
          </a:p>
        </p:txBody>
      </p:sp>
      <p:sp>
        <p:nvSpPr>
          <p:cNvPr id="40964" name="Date Placeholder 3"/>
          <p:cNvSpPr>
            <a:spLocks noGrp="1"/>
          </p:cNvSpPr>
          <p:nvPr>
            <p:ph type="dt" sz="quarter" idx="10"/>
          </p:nvPr>
        </p:nvSpPr>
        <p:spPr/>
        <p:txBody>
          <a:bodyPr/>
          <a:lstStyle/>
          <a:p>
            <a:pPr>
              <a:defRPr/>
            </a:pPr>
            <a:r>
              <a:rPr lang="en-US" smtClean="0"/>
              <a:t>24 March 2018</a:t>
            </a:r>
            <a:endParaRPr lang="en-US" dirty="0"/>
          </a:p>
        </p:txBody>
      </p:sp>
      <p:sp>
        <p:nvSpPr>
          <p:cNvPr id="40965" name="Footer Placeholder 4"/>
          <p:cNvSpPr>
            <a:spLocks noGrp="1"/>
          </p:cNvSpPr>
          <p:nvPr>
            <p:ph type="ftr" sz="quarter" idx="11"/>
          </p:nvPr>
        </p:nvSpPr>
        <p:spPr/>
        <p:txBody>
          <a:bodyPr/>
          <a:lstStyle/>
          <a:p>
            <a:pPr>
              <a:defRPr/>
            </a:pPr>
            <a:r>
              <a:rPr lang="en-US" dirty="0" smtClean="0"/>
              <a:t>P. P. Shah &amp; Asso.</a:t>
            </a:r>
          </a:p>
        </p:txBody>
      </p:sp>
      <p:sp>
        <p:nvSpPr>
          <p:cNvPr id="40966" name="Slide Number Placeholder 5"/>
          <p:cNvSpPr>
            <a:spLocks noGrp="1"/>
          </p:cNvSpPr>
          <p:nvPr>
            <p:ph type="sldNum" sz="quarter" idx="12"/>
          </p:nvPr>
        </p:nvSpPr>
        <p:spPr/>
        <p:txBody>
          <a:bodyPr/>
          <a:lstStyle/>
          <a:p>
            <a:pPr>
              <a:defRPr/>
            </a:pPr>
            <a:fld id="{BCFF81A9-C9BA-47FF-A6DD-D5E05227AF1C}" type="slidenum">
              <a:rPr lang="en-US" smtClean="0"/>
              <a:pPr>
                <a:defRPr/>
              </a:pPr>
              <a:t>50</a:t>
            </a:fld>
            <a:endParaRPr lang="en-US" dirty="0" smtClean="0"/>
          </a:p>
        </p:txBody>
      </p:sp>
    </p:spTree>
    <p:extLst>
      <p:ext uri="{BB962C8B-B14F-4D97-AF65-F5344CB8AC3E}">
        <p14:creationId xmlns:p14="http://schemas.microsoft.com/office/powerpoint/2010/main" val="415200645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150938" y="214313"/>
            <a:ext cx="7793037" cy="852487"/>
          </a:xfrm>
        </p:spPr>
        <p:txBody>
          <a:bodyPr/>
          <a:lstStyle/>
          <a:p>
            <a:r>
              <a:rPr lang="en-US" sz="3200" dirty="0"/>
              <a:t>FDI Policy – Select </a:t>
            </a:r>
            <a:r>
              <a:rPr lang="en-US" sz="3200" dirty="0" smtClean="0"/>
              <a:t>sectors – Real Estate (con’t</a:t>
            </a:r>
            <a:r>
              <a:rPr lang="en-US" sz="3200" dirty="0"/>
              <a:t>)</a:t>
            </a:r>
            <a:endParaRPr lang="en-US" sz="3200" dirty="0" smtClean="0"/>
          </a:p>
        </p:txBody>
      </p:sp>
      <p:sp>
        <p:nvSpPr>
          <p:cNvPr id="44035" name="Content Placeholder 2"/>
          <p:cNvSpPr>
            <a:spLocks noGrp="1"/>
          </p:cNvSpPr>
          <p:nvPr>
            <p:ph idx="1"/>
          </p:nvPr>
        </p:nvSpPr>
        <p:spPr>
          <a:xfrm>
            <a:off x="457200" y="1143000"/>
            <a:ext cx="8382000" cy="5181600"/>
          </a:xfrm>
        </p:spPr>
        <p:txBody>
          <a:bodyPr/>
          <a:lstStyle/>
          <a:p>
            <a:r>
              <a:rPr lang="en-US" sz="1400" b="1" u="sng" dirty="0" smtClean="0"/>
              <a:t>Overview of legal provision:</a:t>
            </a:r>
          </a:p>
          <a:p>
            <a:r>
              <a:rPr lang="en-US" sz="1400" dirty="0" smtClean="0"/>
              <a:t> 1. As per FDI POLICY 2017 FDI means - Investment by non-resident entity/person resident outside India in the capital of an Indian company under Schedule 1 of Foreign Exchange Management (Transfer or Issue of Security by a Person Resident Outside India) Regulations, 2000</a:t>
            </a:r>
          </a:p>
          <a:p>
            <a:r>
              <a:rPr lang="en-US" sz="1400" dirty="0" smtClean="0"/>
              <a:t>2. As  per schedule 4 of FEMA Notf.20(R) – a </a:t>
            </a:r>
            <a:r>
              <a:rPr lang="en-US" sz="1400" dirty="0"/>
              <a:t>NRI including a company, a trust and a partnership firm incorporated outside India and owned and controlled by non-resident Indians </a:t>
            </a:r>
            <a:r>
              <a:rPr lang="en-US" sz="1400" dirty="0" smtClean="0"/>
              <a:t>may purchase and sale shares/Convertible debentures, warrants or units on Non- repatriation </a:t>
            </a:r>
            <a:r>
              <a:rPr lang="en-US" sz="1400" dirty="0"/>
              <a:t>basis which will be deemed to be domestic investment at par with the investment made by residents.</a:t>
            </a:r>
            <a:endParaRPr lang="en-US" sz="1400" dirty="0" smtClean="0"/>
          </a:p>
          <a:p>
            <a:pPr>
              <a:buFont typeface="Wingdings" pitchFamily="2" charset="2"/>
              <a:buNone/>
            </a:pPr>
            <a:r>
              <a:rPr lang="en-US" sz="1400" dirty="0" smtClean="0"/>
              <a:t>       However, no purchase of shares or convertible debentures, etc of an Indian company shall be made under this Scheme if the company concerned is a Nidhi company or is engaged in agricultural/plantation activities or real estate business or construction of farm houses or dealing in Transfer of Development Rights.</a:t>
            </a:r>
          </a:p>
          <a:p>
            <a:r>
              <a:rPr lang="en-US" sz="1400" dirty="0" smtClean="0"/>
              <a:t>Explanation: For </a:t>
            </a:r>
            <a:r>
              <a:rPr lang="en-US" sz="1400" dirty="0"/>
              <a:t>the purpose of this paragraph, "Real estate business" means dealing in land and immovable property with a view to earning profit therefrom and does not include development of townships, construction of residential commercial premises, roads or bridges, educational institutions, recreational facilities, city and regional level infrastructure, townships. Further, earning of rent income on lease of the property, not amounting to transfer, will not amount to “real estate business”. Investment in units of Real Estate Investment Trusts (REITs) registered and regulated under the SEBI (REITs) regulations 2014 shall also be excluded from the definition of “real estate business”</a:t>
            </a:r>
            <a:endParaRPr lang="en-US" sz="1400" b="1" dirty="0" smtClean="0"/>
          </a:p>
        </p:txBody>
      </p:sp>
      <p:sp>
        <p:nvSpPr>
          <p:cNvPr id="41988" name="Date Placeholder 3"/>
          <p:cNvSpPr>
            <a:spLocks noGrp="1"/>
          </p:cNvSpPr>
          <p:nvPr>
            <p:ph type="dt" sz="quarter" idx="10"/>
          </p:nvPr>
        </p:nvSpPr>
        <p:spPr/>
        <p:txBody>
          <a:bodyPr/>
          <a:lstStyle/>
          <a:p>
            <a:pPr>
              <a:defRPr/>
            </a:pPr>
            <a:r>
              <a:rPr lang="en-US" smtClean="0"/>
              <a:t>24 March 2018</a:t>
            </a:r>
            <a:endParaRPr lang="en-US" dirty="0"/>
          </a:p>
        </p:txBody>
      </p:sp>
      <p:sp>
        <p:nvSpPr>
          <p:cNvPr id="41989" name="Footer Placeholder 4"/>
          <p:cNvSpPr>
            <a:spLocks noGrp="1"/>
          </p:cNvSpPr>
          <p:nvPr>
            <p:ph type="ftr" sz="quarter" idx="11"/>
          </p:nvPr>
        </p:nvSpPr>
        <p:spPr/>
        <p:txBody>
          <a:bodyPr/>
          <a:lstStyle/>
          <a:p>
            <a:pPr>
              <a:defRPr/>
            </a:pPr>
            <a:r>
              <a:rPr lang="en-US" dirty="0" smtClean="0"/>
              <a:t>P. P. Shah &amp; Asso.</a:t>
            </a:r>
          </a:p>
        </p:txBody>
      </p:sp>
      <p:sp>
        <p:nvSpPr>
          <p:cNvPr id="41990" name="Slide Number Placeholder 5"/>
          <p:cNvSpPr>
            <a:spLocks noGrp="1"/>
          </p:cNvSpPr>
          <p:nvPr>
            <p:ph type="sldNum" sz="quarter" idx="12"/>
          </p:nvPr>
        </p:nvSpPr>
        <p:spPr/>
        <p:txBody>
          <a:bodyPr/>
          <a:lstStyle/>
          <a:p>
            <a:pPr>
              <a:defRPr/>
            </a:pPr>
            <a:fld id="{68B723E8-F733-408B-9EA9-3C1FC6D7753A}" type="slidenum">
              <a:rPr lang="en-US" smtClean="0"/>
              <a:pPr>
                <a:defRPr/>
              </a:pPr>
              <a:t>51</a:t>
            </a:fld>
            <a:endParaRPr lang="en-US" dirty="0" smtClean="0"/>
          </a:p>
        </p:txBody>
      </p:sp>
    </p:spTree>
    <p:extLst>
      <p:ext uri="{BB962C8B-B14F-4D97-AF65-F5344CB8AC3E}">
        <p14:creationId xmlns:p14="http://schemas.microsoft.com/office/powerpoint/2010/main" val="1685096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1150938" y="214313"/>
            <a:ext cx="7793037" cy="852487"/>
          </a:xfrm>
        </p:spPr>
        <p:txBody>
          <a:bodyPr/>
          <a:lstStyle/>
          <a:p>
            <a:r>
              <a:rPr lang="en-US" sz="2800" dirty="0"/>
              <a:t>FDI Policy – Select </a:t>
            </a:r>
            <a:r>
              <a:rPr lang="en-US" sz="2800" dirty="0" smtClean="0"/>
              <a:t>sectors – Real Estate (con’t</a:t>
            </a:r>
            <a:r>
              <a:rPr lang="en-US" sz="2800" dirty="0"/>
              <a:t>)</a:t>
            </a:r>
            <a:endParaRPr lang="en-US" sz="2800" dirty="0" smtClean="0"/>
          </a:p>
        </p:txBody>
      </p:sp>
      <p:sp>
        <p:nvSpPr>
          <p:cNvPr id="45059" name="Content Placeholder 2"/>
          <p:cNvSpPr>
            <a:spLocks noGrp="1"/>
          </p:cNvSpPr>
          <p:nvPr>
            <p:ph idx="1"/>
          </p:nvPr>
        </p:nvSpPr>
        <p:spPr>
          <a:xfrm>
            <a:off x="0" y="1143000"/>
            <a:ext cx="9144000" cy="5257800"/>
          </a:xfrm>
        </p:spPr>
        <p:txBody>
          <a:bodyPr/>
          <a:lstStyle/>
          <a:p>
            <a:r>
              <a:rPr lang="en-US" sz="1500" dirty="0" smtClean="0"/>
              <a:t>3.As per para 5.2.10 of FDI policy 2017 – 100% FDI under automatic route is allowed in Construction </a:t>
            </a:r>
            <a:r>
              <a:rPr lang="en-US" sz="1500" dirty="0"/>
              <a:t>Development projects (which would include development of townships, construction of residential/commercial premises, roads or bridges, hotels, resorts, hospitals, educational institutions, recreational facilities, city and regional level infrastructure, townships</a:t>
            </a:r>
            <a:r>
              <a:rPr lang="en-US" sz="1500" dirty="0" smtClean="0"/>
              <a:t>) subject to conditions specified in the policy. Conditions relating to lock-in period of 3 years do not apply to investment by NRIs.</a:t>
            </a:r>
          </a:p>
          <a:p>
            <a:r>
              <a:rPr lang="en-US" sz="1500" dirty="0" smtClean="0"/>
              <a:t>4.Further as per Regulation 3 of Foreign Exchange Management (Acquisition and transfer of Immovable property in India) – Notf.21</a:t>
            </a:r>
          </a:p>
          <a:p>
            <a:pPr>
              <a:buFont typeface="Wingdings" pitchFamily="2" charset="2"/>
              <a:buNone/>
            </a:pPr>
            <a:r>
              <a:rPr lang="en-US" sz="1500" dirty="0" smtClean="0"/>
              <a:t>      A person resident outside India who is a citizen of India may - </a:t>
            </a:r>
          </a:p>
          <a:p>
            <a:r>
              <a:rPr lang="en-US" sz="1500" dirty="0" smtClean="0"/>
              <a:t>a) acquire immovable property in India other than an agricultural property, plantation, or a farm house:</a:t>
            </a:r>
          </a:p>
          <a:p>
            <a:r>
              <a:rPr lang="en-US" sz="1500" dirty="0" smtClean="0"/>
              <a:t>Provided that in case of acquisition of immovable property, payment of purchase price, if any, shall be made out of (i) funds received in India through normal banking channels by way of inward remittance from any place outside India or (ii) funds held in any non-resident account maintained in accordance with the provisions of the Act and the regulations made by the Reserve Bank.</a:t>
            </a:r>
          </a:p>
          <a:p>
            <a:r>
              <a:rPr lang="en-US" sz="1500" dirty="0" smtClean="0"/>
              <a:t>Provided further that no payment of purchase price for acquisition of immovable property shall be made either by traveller's cheque or by foreign currency notes or by other mode other than those specifically permitted by this clause'.</a:t>
            </a:r>
          </a:p>
          <a:p>
            <a:r>
              <a:rPr lang="en-US" sz="1500" dirty="0" smtClean="0"/>
              <a:t>b) transfer any immovable property in India to a person resident in India. </a:t>
            </a:r>
          </a:p>
          <a:p>
            <a:r>
              <a:rPr lang="en-US" sz="1500" dirty="0" smtClean="0"/>
              <a:t>c) transfer any immovable property other than agricultural or plantation property or farm house to a person resident outside India who is a citizen of India or to a person of Indian origin resident outside India</a:t>
            </a:r>
          </a:p>
          <a:p>
            <a:pPr>
              <a:buFont typeface="Wingdings" pitchFamily="2" charset="2"/>
              <a:buNone/>
            </a:pPr>
            <a:r>
              <a:rPr lang="en-US" sz="1600" dirty="0" smtClean="0"/>
              <a:t>	</a:t>
            </a:r>
          </a:p>
          <a:p>
            <a:endParaRPr lang="en-US" sz="1600" dirty="0" smtClean="0"/>
          </a:p>
        </p:txBody>
      </p:sp>
      <p:sp>
        <p:nvSpPr>
          <p:cNvPr id="43012" name="Date Placeholder 3"/>
          <p:cNvSpPr>
            <a:spLocks noGrp="1"/>
          </p:cNvSpPr>
          <p:nvPr>
            <p:ph type="dt" sz="quarter" idx="10"/>
          </p:nvPr>
        </p:nvSpPr>
        <p:spPr/>
        <p:txBody>
          <a:bodyPr/>
          <a:lstStyle/>
          <a:p>
            <a:pPr>
              <a:defRPr/>
            </a:pPr>
            <a:r>
              <a:rPr lang="en-US" smtClean="0"/>
              <a:t>24 March 2018</a:t>
            </a:r>
            <a:endParaRPr lang="en-US" dirty="0"/>
          </a:p>
        </p:txBody>
      </p:sp>
      <p:sp>
        <p:nvSpPr>
          <p:cNvPr id="43013" name="Footer Placeholder 4"/>
          <p:cNvSpPr>
            <a:spLocks noGrp="1"/>
          </p:cNvSpPr>
          <p:nvPr>
            <p:ph type="ftr" sz="quarter" idx="11"/>
          </p:nvPr>
        </p:nvSpPr>
        <p:spPr/>
        <p:txBody>
          <a:bodyPr/>
          <a:lstStyle/>
          <a:p>
            <a:pPr>
              <a:defRPr/>
            </a:pPr>
            <a:r>
              <a:rPr lang="en-US" dirty="0" smtClean="0"/>
              <a:t>P. P. Shah &amp; Asso.</a:t>
            </a:r>
          </a:p>
        </p:txBody>
      </p:sp>
      <p:sp>
        <p:nvSpPr>
          <p:cNvPr id="43014" name="Slide Number Placeholder 5"/>
          <p:cNvSpPr>
            <a:spLocks noGrp="1"/>
          </p:cNvSpPr>
          <p:nvPr>
            <p:ph type="sldNum" sz="quarter" idx="12"/>
          </p:nvPr>
        </p:nvSpPr>
        <p:spPr/>
        <p:txBody>
          <a:bodyPr/>
          <a:lstStyle/>
          <a:p>
            <a:pPr>
              <a:defRPr/>
            </a:pPr>
            <a:fld id="{220C6FD6-53B5-4654-AEE7-604623D232E0}" type="slidenum">
              <a:rPr lang="en-US" smtClean="0"/>
              <a:pPr>
                <a:defRPr/>
              </a:pPr>
              <a:t>52</a:t>
            </a:fld>
            <a:endParaRPr lang="en-US" dirty="0" smtClean="0"/>
          </a:p>
        </p:txBody>
      </p:sp>
    </p:spTree>
    <p:extLst>
      <p:ext uri="{BB962C8B-B14F-4D97-AF65-F5344CB8AC3E}">
        <p14:creationId xmlns:p14="http://schemas.microsoft.com/office/powerpoint/2010/main" val="221965537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150938" y="200245"/>
            <a:ext cx="7793037" cy="852487"/>
          </a:xfrm>
        </p:spPr>
        <p:txBody>
          <a:bodyPr/>
          <a:lstStyle/>
          <a:p>
            <a:r>
              <a:rPr lang="en-US" sz="3200" dirty="0" smtClean="0"/>
              <a:t>Real Estate </a:t>
            </a:r>
            <a:r>
              <a:rPr lang="en-US" sz="3200" dirty="0"/>
              <a:t>– Select </a:t>
            </a:r>
            <a:r>
              <a:rPr lang="en-US" sz="3200" dirty="0" smtClean="0"/>
              <a:t>sectors (con’t</a:t>
            </a:r>
            <a:r>
              <a:rPr lang="en-US" sz="3200" dirty="0"/>
              <a:t>)</a:t>
            </a:r>
            <a:endParaRPr lang="en-US" sz="3200" dirty="0" smtClean="0"/>
          </a:p>
        </p:txBody>
      </p:sp>
      <p:sp>
        <p:nvSpPr>
          <p:cNvPr id="46083" name="Content Placeholder 2"/>
          <p:cNvSpPr>
            <a:spLocks noGrp="1"/>
          </p:cNvSpPr>
          <p:nvPr>
            <p:ph idx="1"/>
          </p:nvPr>
        </p:nvSpPr>
        <p:spPr>
          <a:xfrm>
            <a:off x="304800" y="1143000"/>
            <a:ext cx="8650288" cy="5257800"/>
          </a:xfrm>
        </p:spPr>
        <p:txBody>
          <a:bodyPr/>
          <a:lstStyle/>
          <a:p>
            <a:r>
              <a:rPr lang="en-US" sz="1800" b="1" u="sng" dirty="0" smtClean="0"/>
              <a:t>Repatriation of sale proceeds</a:t>
            </a:r>
          </a:p>
          <a:p>
            <a:r>
              <a:rPr lang="en-US" sz="1800" dirty="0" smtClean="0"/>
              <a:t>In the event of sale of immovable property other than agricultural land/farm house /plantation property in India by a person resident outside India who is a citizen of India or a person of Indian origin, the authorised dealer may allow repatriation of the sale proceeds outside India, provided the following conditions are satisfied, namely: </a:t>
            </a:r>
          </a:p>
          <a:p>
            <a:r>
              <a:rPr lang="en-US" sz="1800" dirty="0" smtClean="0"/>
              <a:t>(i) the immovable property was acquired by the seller in accordance with the provisions of the foreign exchange law in force at the time of acquisition by him or the provisions of these Regulations; </a:t>
            </a:r>
          </a:p>
          <a:p>
            <a:r>
              <a:rPr lang="en-US" sz="1800" dirty="0" smtClean="0"/>
              <a:t>(ii) the amount to be repatriated does not exceed (a) the amount paid for acquisition of the immovable property in foreign exchange received through normal banking channels or out of funds held in Foreign Currency Non-Resident Account or (b) the foreign currency equivalent, as on the date of payment, of the amount paid where such payment was made from the funds held in Non-Resident External account for acquisition of the property; </a:t>
            </a:r>
          </a:p>
          <a:p>
            <a:r>
              <a:rPr lang="en-US" sz="1800" dirty="0" smtClean="0"/>
              <a:t>(iii) in the case of residential property, the repatriation of sale proceeds is restricted to not more than two such properties. </a:t>
            </a:r>
          </a:p>
          <a:p>
            <a:endParaRPr lang="en-US" sz="1400" dirty="0" smtClean="0"/>
          </a:p>
        </p:txBody>
      </p:sp>
      <p:sp>
        <p:nvSpPr>
          <p:cNvPr id="44036" name="Date Placeholder 3"/>
          <p:cNvSpPr>
            <a:spLocks noGrp="1"/>
          </p:cNvSpPr>
          <p:nvPr>
            <p:ph type="dt" sz="quarter" idx="10"/>
          </p:nvPr>
        </p:nvSpPr>
        <p:spPr/>
        <p:txBody>
          <a:bodyPr/>
          <a:lstStyle/>
          <a:p>
            <a:pPr>
              <a:defRPr/>
            </a:pPr>
            <a:r>
              <a:rPr lang="en-US" smtClean="0"/>
              <a:t>24 March 2018</a:t>
            </a:r>
            <a:endParaRPr lang="en-US" dirty="0"/>
          </a:p>
        </p:txBody>
      </p:sp>
      <p:sp>
        <p:nvSpPr>
          <p:cNvPr id="44037" name="Footer Placeholder 4"/>
          <p:cNvSpPr>
            <a:spLocks noGrp="1"/>
          </p:cNvSpPr>
          <p:nvPr>
            <p:ph type="ftr" sz="quarter" idx="11"/>
          </p:nvPr>
        </p:nvSpPr>
        <p:spPr/>
        <p:txBody>
          <a:bodyPr/>
          <a:lstStyle/>
          <a:p>
            <a:pPr>
              <a:defRPr/>
            </a:pPr>
            <a:r>
              <a:rPr lang="en-US" dirty="0" smtClean="0"/>
              <a:t>P. P. Shah &amp; Asso.</a:t>
            </a:r>
          </a:p>
        </p:txBody>
      </p:sp>
      <p:sp>
        <p:nvSpPr>
          <p:cNvPr id="44038" name="Slide Number Placeholder 5"/>
          <p:cNvSpPr>
            <a:spLocks noGrp="1"/>
          </p:cNvSpPr>
          <p:nvPr>
            <p:ph type="sldNum" sz="quarter" idx="12"/>
          </p:nvPr>
        </p:nvSpPr>
        <p:spPr/>
        <p:txBody>
          <a:bodyPr/>
          <a:lstStyle/>
          <a:p>
            <a:pPr>
              <a:defRPr/>
            </a:pPr>
            <a:fld id="{F947A728-4133-4C94-8C1D-0B1E1C8D51D0}" type="slidenum">
              <a:rPr lang="en-US" smtClean="0"/>
              <a:pPr>
                <a:defRPr/>
              </a:pPr>
              <a:t>53</a:t>
            </a:fld>
            <a:endParaRPr lang="en-US" dirty="0" smtClean="0"/>
          </a:p>
        </p:txBody>
      </p:sp>
    </p:spTree>
    <p:extLst>
      <p:ext uri="{BB962C8B-B14F-4D97-AF65-F5344CB8AC3E}">
        <p14:creationId xmlns:p14="http://schemas.microsoft.com/office/powerpoint/2010/main" val="30267588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150938" y="214313"/>
            <a:ext cx="7793037" cy="852487"/>
          </a:xfrm>
        </p:spPr>
        <p:txBody>
          <a:bodyPr/>
          <a:lstStyle/>
          <a:p>
            <a:r>
              <a:rPr lang="en-US" sz="3600" dirty="0" smtClean="0"/>
              <a:t>Real Estate – </a:t>
            </a:r>
            <a:r>
              <a:rPr lang="en-US" sz="3600" dirty="0"/>
              <a:t>Select sectors(con’t)</a:t>
            </a:r>
            <a:endParaRPr lang="en-US" sz="3600" dirty="0" smtClean="0"/>
          </a:p>
        </p:txBody>
      </p:sp>
      <p:sp>
        <p:nvSpPr>
          <p:cNvPr id="46083" name="Content Placeholder 2"/>
          <p:cNvSpPr>
            <a:spLocks noGrp="1"/>
          </p:cNvSpPr>
          <p:nvPr>
            <p:ph idx="1"/>
          </p:nvPr>
        </p:nvSpPr>
        <p:spPr>
          <a:xfrm>
            <a:off x="304800" y="1143000"/>
            <a:ext cx="8650288" cy="5257800"/>
          </a:xfrm>
        </p:spPr>
        <p:txBody>
          <a:bodyPr/>
          <a:lstStyle/>
          <a:p>
            <a:r>
              <a:rPr lang="en-US" sz="1400" dirty="0" smtClean="0"/>
              <a:t>        </a:t>
            </a:r>
            <a:r>
              <a:rPr lang="en-US" sz="1400" b="1" dirty="0" smtClean="0"/>
              <a:t>Summary of the provisions applicable to NRIs and PIOs under FEMA 21: </a:t>
            </a:r>
          </a:p>
          <a:p>
            <a:endParaRPr lang="en-US" sz="1400" dirty="0"/>
          </a:p>
          <a:p>
            <a:endParaRPr lang="en-US" sz="1400" dirty="0" smtClean="0"/>
          </a:p>
          <a:p>
            <a:endParaRPr lang="en-US" sz="1400" dirty="0" smtClean="0"/>
          </a:p>
        </p:txBody>
      </p:sp>
      <p:sp>
        <p:nvSpPr>
          <p:cNvPr id="44036" name="Date Placeholder 3"/>
          <p:cNvSpPr>
            <a:spLocks noGrp="1"/>
          </p:cNvSpPr>
          <p:nvPr>
            <p:ph type="dt" sz="quarter" idx="10"/>
          </p:nvPr>
        </p:nvSpPr>
        <p:spPr/>
        <p:txBody>
          <a:bodyPr/>
          <a:lstStyle/>
          <a:p>
            <a:pPr>
              <a:defRPr/>
            </a:pPr>
            <a:r>
              <a:rPr lang="en-US" smtClean="0"/>
              <a:t>24 March 2018</a:t>
            </a:r>
            <a:endParaRPr lang="en-US" dirty="0"/>
          </a:p>
        </p:txBody>
      </p:sp>
      <p:sp>
        <p:nvSpPr>
          <p:cNvPr id="44037" name="Footer Placeholder 4"/>
          <p:cNvSpPr>
            <a:spLocks noGrp="1"/>
          </p:cNvSpPr>
          <p:nvPr>
            <p:ph type="ftr" sz="quarter" idx="11"/>
          </p:nvPr>
        </p:nvSpPr>
        <p:spPr/>
        <p:txBody>
          <a:bodyPr/>
          <a:lstStyle/>
          <a:p>
            <a:pPr>
              <a:defRPr/>
            </a:pPr>
            <a:r>
              <a:rPr lang="en-US" dirty="0" smtClean="0"/>
              <a:t>P. P. Shah &amp; Asso.</a:t>
            </a:r>
          </a:p>
        </p:txBody>
      </p:sp>
      <p:sp>
        <p:nvSpPr>
          <p:cNvPr id="44038" name="Slide Number Placeholder 5"/>
          <p:cNvSpPr>
            <a:spLocks noGrp="1"/>
          </p:cNvSpPr>
          <p:nvPr>
            <p:ph type="sldNum" sz="quarter" idx="12"/>
          </p:nvPr>
        </p:nvSpPr>
        <p:spPr/>
        <p:txBody>
          <a:bodyPr/>
          <a:lstStyle/>
          <a:p>
            <a:pPr>
              <a:defRPr/>
            </a:pPr>
            <a:fld id="{F947A728-4133-4C94-8C1D-0B1E1C8D51D0}" type="slidenum">
              <a:rPr lang="en-US" smtClean="0"/>
              <a:pPr>
                <a:defRPr/>
              </a:pPr>
              <a:t>54</a:t>
            </a:fld>
            <a:endParaRPr lang="en-US" dirty="0" smtClean="0"/>
          </a:p>
        </p:txBody>
      </p:sp>
      <p:graphicFrame>
        <p:nvGraphicFramePr>
          <p:cNvPr id="2" name="Table 1"/>
          <p:cNvGraphicFramePr>
            <a:graphicFrameLocks noGrp="1"/>
          </p:cNvGraphicFramePr>
          <p:nvPr>
            <p:extLst/>
          </p:nvPr>
        </p:nvGraphicFramePr>
        <p:xfrm>
          <a:off x="617343" y="1749181"/>
          <a:ext cx="8326632" cy="4494453"/>
        </p:xfrm>
        <a:graphic>
          <a:graphicData uri="http://schemas.openxmlformats.org/drawingml/2006/table">
            <a:tbl>
              <a:tblPr firstRow="1" firstCol="1" bandRow="1">
                <a:tableStyleId>{5C22544A-7EE6-4342-B048-85BDC9FD1C3A}</a:tableStyleId>
              </a:tblPr>
              <a:tblGrid>
                <a:gridCol w="4418891"/>
                <a:gridCol w="1992616"/>
                <a:gridCol w="1915125"/>
              </a:tblGrid>
              <a:tr h="274077">
                <a:tc>
                  <a:txBody>
                    <a:bodyPr/>
                    <a:lstStyle/>
                    <a:p>
                      <a:pPr marL="0" marR="0" algn="ctr">
                        <a:lnSpc>
                          <a:spcPct val="107000"/>
                        </a:lnSpc>
                        <a:spcBef>
                          <a:spcPts val="0"/>
                        </a:spcBef>
                        <a:spcAft>
                          <a:spcPts val="0"/>
                        </a:spcAft>
                      </a:pPr>
                      <a:r>
                        <a:rPr lang="en-US" sz="1200" b="1" dirty="0">
                          <a:solidFill>
                            <a:schemeClr val="tx2"/>
                          </a:solidFill>
                          <a:effectLst/>
                        </a:rPr>
                        <a:t>Particulars</a:t>
                      </a:r>
                      <a:endParaRPr lang="en-US" sz="11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gn="ctr">
                        <a:lnSpc>
                          <a:spcPct val="107000"/>
                        </a:lnSpc>
                        <a:spcBef>
                          <a:spcPts val="0"/>
                        </a:spcBef>
                        <a:spcAft>
                          <a:spcPts val="0"/>
                        </a:spcAft>
                      </a:pPr>
                      <a:r>
                        <a:rPr lang="en-US" sz="1200" b="1" dirty="0">
                          <a:solidFill>
                            <a:schemeClr val="tx2"/>
                          </a:solidFill>
                          <a:effectLst/>
                        </a:rPr>
                        <a:t>NRI</a:t>
                      </a:r>
                      <a:endParaRPr lang="en-US" sz="11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gn="ctr">
                        <a:lnSpc>
                          <a:spcPct val="107000"/>
                        </a:lnSpc>
                        <a:spcBef>
                          <a:spcPts val="0"/>
                        </a:spcBef>
                        <a:spcAft>
                          <a:spcPts val="0"/>
                        </a:spcAft>
                      </a:pPr>
                      <a:r>
                        <a:rPr lang="en-US" sz="1200" b="1" dirty="0">
                          <a:solidFill>
                            <a:schemeClr val="tx2"/>
                          </a:solidFill>
                          <a:effectLst/>
                        </a:rPr>
                        <a:t>PIO</a:t>
                      </a:r>
                      <a:endParaRPr lang="en-US" sz="11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r>
              <a:tr h="563757">
                <a:tc>
                  <a:txBody>
                    <a:bodyPr/>
                    <a:lstStyle/>
                    <a:p>
                      <a:pPr marL="0" marR="0">
                        <a:lnSpc>
                          <a:spcPct val="107000"/>
                        </a:lnSpc>
                        <a:spcBef>
                          <a:spcPts val="0"/>
                        </a:spcBef>
                        <a:spcAft>
                          <a:spcPts val="0"/>
                        </a:spcAft>
                      </a:pPr>
                      <a:r>
                        <a:rPr lang="en-US" sz="1200" dirty="0" smtClean="0">
                          <a:solidFill>
                            <a:schemeClr val="tx1"/>
                          </a:solidFill>
                          <a:effectLst/>
                        </a:rPr>
                        <a:t> Purchase </a:t>
                      </a:r>
                      <a:r>
                        <a:rPr lang="en-US" sz="1200" dirty="0">
                          <a:solidFill>
                            <a:schemeClr val="tx1"/>
                          </a:solidFill>
                          <a:effectLst/>
                        </a:rPr>
                        <a:t>(other than agricultural land/ farmhouse/ plantation etc) from</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a:t>
                      </a:r>
                      <a:r>
                        <a:rPr lang="en-US" sz="1200" dirty="0">
                          <a:effectLst/>
                        </a:rPr>
                        <a:t>/ NRI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a:t>
                      </a:r>
                      <a:r>
                        <a:rPr lang="en-US" sz="1200" dirty="0">
                          <a:effectLst/>
                        </a:rPr>
                        <a:t>/ NRI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r>
              <a:tr h="563757">
                <a:tc>
                  <a:txBody>
                    <a:bodyPr/>
                    <a:lstStyle/>
                    <a:p>
                      <a:pPr marL="0" marR="0">
                        <a:lnSpc>
                          <a:spcPct val="107000"/>
                        </a:lnSpc>
                        <a:spcBef>
                          <a:spcPts val="0"/>
                        </a:spcBef>
                        <a:spcAft>
                          <a:spcPts val="0"/>
                        </a:spcAft>
                      </a:pPr>
                      <a:r>
                        <a:rPr lang="en-US" sz="1200" dirty="0" smtClean="0">
                          <a:solidFill>
                            <a:schemeClr val="tx1"/>
                          </a:solidFill>
                          <a:effectLst/>
                        </a:rPr>
                        <a:t> Acquire </a:t>
                      </a:r>
                      <a:r>
                        <a:rPr lang="en-US" sz="1200" dirty="0">
                          <a:solidFill>
                            <a:schemeClr val="tx1"/>
                          </a:solidFill>
                          <a:effectLst/>
                        </a:rPr>
                        <a:t>as gift (other than agricultural land/ farmhouse/ plantation etc) from</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 </a:t>
                      </a:r>
                      <a:r>
                        <a:rPr lang="en-US" sz="1200" dirty="0">
                          <a:effectLst/>
                        </a:rPr>
                        <a:t>/ NRI/ PIO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a:t>
                      </a:r>
                      <a:r>
                        <a:rPr lang="en-US" sz="1200" dirty="0">
                          <a:effectLst/>
                        </a:rPr>
                        <a:t>/ NRI/ PIO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r>
              <a:tr h="853437">
                <a:tc>
                  <a:txBody>
                    <a:bodyPr/>
                    <a:lstStyle/>
                    <a:p>
                      <a:pPr marL="0" marR="0">
                        <a:lnSpc>
                          <a:spcPct val="107000"/>
                        </a:lnSpc>
                        <a:spcBef>
                          <a:spcPts val="0"/>
                        </a:spcBef>
                        <a:spcAft>
                          <a:spcPts val="0"/>
                        </a:spcAft>
                      </a:pPr>
                      <a:r>
                        <a:rPr lang="en-US" sz="1200" dirty="0" smtClean="0">
                          <a:solidFill>
                            <a:schemeClr val="tx1"/>
                          </a:solidFill>
                          <a:effectLst/>
                        </a:rPr>
                        <a:t> Acquire </a:t>
                      </a:r>
                      <a:r>
                        <a:rPr lang="en-US" sz="1200" dirty="0">
                          <a:solidFill>
                            <a:schemeClr val="tx1"/>
                          </a:solidFill>
                          <a:effectLst/>
                        </a:rPr>
                        <a:t>(any IP) as inheritance from</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solidFill>
                      <a:schemeClr val="tx2">
                        <a:lumMod val="20000"/>
                        <a:lumOff val="80000"/>
                      </a:schemeClr>
                    </a:solidFill>
                  </a:tcPr>
                </a:tc>
                <a:tc gridSpan="2">
                  <a:txBody>
                    <a:bodyPr/>
                    <a:lstStyle/>
                    <a:p>
                      <a:pPr marL="0" marR="0">
                        <a:lnSpc>
                          <a:spcPct val="107000"/>
                        </a:lnSpc>
                        <a:spcBef>
                          <a:spcPts val="0"/>
                        </a:spcBef>
                        <a:spcAft>
                          <a:spcPts val="0"/>
                        </a:spcAft>
                      </a:pPr>
                      <a:r>
                        <a:rPr lang="en-US" sz="1200" dirty="0" smtClean="0">
                          <a:effectLst/>
                        </a:rPr>
                        <a:t> (</a:t>
                      </a:r>
                      <a:r>
                        <a:rPr lang="en-US" sz="1200" dirty="0">
                          <a:effectLst/>
                        </a:rPr>
                        <a:t>a) Any person who has acquired it under laws in force</a:t>
                      </a:r>
                      <a:br>
                        <a:rPr lang="en-US" sz="1200" dirty="0">
                          <a:effectLst/>
                        </a:rPr>
                      </a:br>
                      <a:r>
                        <a:rPr lang="en-US" sz="1200" dirty="0" smtClean="0">
                          <a:effectLst/>
                        </a:rPr>
                        <a:t> (</a:t>
                      </a:r>
                      <a:r>
                        <a:rPr lang="en-US" sz="1200" dirty="0">
                          <a:effectLst/>
                        </a:rPr>
                        <a:t>b) under section 6(5) of FEMA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hMerge="1">
                  <a:txBody>
                    <a:bodyPr/>
                    <a:lstStyle/>
                    <a:p>
                      <a:endParaRPr lang="en-US"/>
                    </a:p>
                  </a:txBody>
                  <a:tcPr/>
                </a:tc>
              </a:tr>
              <a:tr h="563757">
                <a:tc>
                  <a:txBody>
                    <a:bodyPr/>
                    <a:lstStyle/>
                    <a:p>
                      <a:pPr marL="0" marR="0">
                        <a:lnSpc>
                          <a:spcPct val="107000"/>
                        </a:lnSpc>
                        <a:spcBef>
                          <a:spcPts val="0"/>
                        </a:spcBef>
                        <a:spcAft>
                          <a:spcPts val="0"/>
                        </a:spcAft>
                      </a:pPr>
                      <a:r>
                        <a:rPr lang="en-US" sz="1200" dirty="0" smtClean="0">
                          <a:solidFill>
                            <a:schemeClr val="tx1"/>
                          </a:solidFill>
                          <a:effectLst/>
                        </a:rPr>
                        <a:t> Sell </a:t>
                      </a:r>
                      <a:r>
                        <a:rPr lang="en-US" sz="1200" dirty="0">
                          <a:solidFill>
                            <a:schemeClr val="tx1"/>
                          </a:solidFill>
                          <a:effectLst/>
                        </a:rPr>
                        <a:t>(other than agricultural land/ farmhouse/ plantation etc) to</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 </a:t>
                      </a:r>
                      <a:r>
                        <a:rPr lang="en-US" sz="1200" dirty="0">
                          <a:effectLst/>
                        </a:rPr>
                        <a:t>/ NRI/ PIO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r>
              <a:tr h="563757">
                <a:tc>
                  <a:txBody>
                    <a:bodyPr/>
                    <a:lstStyle/>
                    <a:p>
                      <a:pPr marL="0" marR="0">
                        <a:lnSpc>
                          <a:spcPct val="107000"/>
                        </a:lnSpc>
                        <a:spcBef>
                          <a:spcPts val="0"/>
                        </a:spcBef>
                        <a:spcAft>
                          <a:spcPts val="0"/>
                        </a:spcAft>
                      </a:pPr>
                      <a:r>
                        <a:rPr lang="en-US" sz="1200" dirty="0" smtClean="0">
                          <a:solidFill>
                            <a:schemeClr val="tx1"/>
                          </a:solidFill>
                          <a:effectLst/>
                        </a:rPr>
                        <a:t> Sell </a:t>
                      </a:r>
                      <a:r>
                        <a:rPr lang="en-US" sz="1200" dirty="0">
                          <a:solidFill>
                            <a:schemeClr val="tx1"/>
                          </a:solidFill>
                          <a:effectLst/>
                        </a:rPr>
                        <a:t>(agricultural land) to</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 </a:t>
                      </a:r>
                      <a:r>
                        <a:rPr lang="en-US" sz="1200" dirty="0">
                          <a:effectLst/>
                        </a:rPr>
                        <a:t>who is a citizen of </a:t>
                      </a:r>
                      <a:r>
                        <a:rPr lang="en-US" sz="1200" dirty="0" smtClean="0">
                          <a:effectLst/>
                        </a:rPr>
                        <a:t> India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r>
              <a:tr h="274077">
                <a:tc>
                  <a:txBody>
                    <a:bodyPr/>
                    <a:lstStyle/>
                    <a:p>
                      <a:pPr marL="0" marR="0">
                        <a:lnSpc>
                          <a:spcPct val="107000"/>
                        </a:lnSpc>
                        <a:spcBef>
                          <a:spcPts val="0"/>
                        </a:spcBef>
                        <a:spcAft>
                          <a:spcPts val="0"/>
                        </a:spcAft>
                      </a:pPr>
                      <a:r>
                        <a:rPr lang="en-US" sz="1200" dirty="0" smtClean="0">
                          <a:solidFill>
                            <a:schemeClr val="tx1"/>
                          </a:solidFill>
                          <a:effectLst/>
                        </a:rPr>
                        <a:t> Gift </a:t>
                      </a:r>
                      <a:r>
                        <a:rPr lang="en-US" sz="1200" dirty="0">
                          <a:solidFill>
                            <a:schemeClr val="tx1"/>
                          </a:solidFill>
                          <a:effectLst/>
                        </a:rPr>
                        <a:t>(other than agricultural land) to</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 </a:t>
                      </a:r>
                      <a:r>
                        <a:rPr lang="en-US" sz="1200" dirty="0">
                          <a:effectLst/>
                        </a:rPr>
                        <a:t>/ NRI/ PIO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 </a:t>
                      </a:r>
                      <a:r>
                        <a:rPr lang="en-US" sz="1200" dirty="0">
                          <a:effectLst/>
                        </a:rPr>
                        <a:t>/ NRI/ PIO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r>
              <a:tr h="563757">
                <a:tc>
                  <a:txBody>
                    <a:bodyPr/>
                    <a:lstStyle/>
                    <a:p>
                      <a:pPr marL="0" marR="0">
                        <a:lnSpc>
                          <a:spcPct val="107000"/>
                        </a:lnSpc>
                        <a:spcBef>
                          <a:spcPts val="0"/>
                        </a:spcBef>
                        <a:spcAft>
                          <a:spcPts val="0"/>
                        </a:spcAft>
                      </a:pPr>
                      <a:r>
                        <a:rPr lang="en-US" sz="1200" dirty="0" smtClean="0">
                          <a:solidFill>
                            <a:schemeClr val="tx1"/>
                          </a:solidFill>
                          <a:effectLst/>
                        </a:rPr>
                        <a:t> Gift </a:t>
                      </a:r>
                      <a:r>
                        <a:rPr lang="en-US" sz="1200" dirty="0">
                          <a:solidFill>
                            <a:schemeClr val="tx1"/>
                          </a:solidFill>
                          <a:effectLst/>
                        </a:rPr>
                        <a:t>(agricultural land) to</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 </a:t>
                      </a:r>
                      <a:r>
                        <a:rPr lang="en-US" sz="1200" dirty="0">
                          <a:effectLst/>
                        </a:rPr>
                        <a:t>who is a citizen of India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r>
              <a:tr h="274077">
                <a:tc>
                  <a:txBody>
                    <a:bodyPr/>
                    <a:lstStyle/>
                    <a:p>
                      <a:pPr marL="0" marR="0">
                        <a:lnSpc>
                          <a:spcPct val="107000"/>
                        </a:lnSpc>
                        <a:spcBef>
                          <a:spcPts val="0"/>
                        </a:spcBef>
                        <a:spcAft>
                          <a:spcPts val="0"/>
                        </a:spcAft>
                      </a:pPr>
                      <a:r>
                        <a:rPr lang="en-US" sz="1200" dirty="0" smtClean="0">
                          <a:solidFill>
                            <a:schemeClr val="tx1"/>
                          </a:solidFill>
                          <a:effectLst/>
                        </a:rPr>
                        <a:t> Gift </a:t>
                      </a:r>
                      <a:r>
                        <a:rPr lang="en-US" sz="1200" dirty="0">
                          <a:solidFill>
                            <a:schemeClr val="tx1"/>
                          </a:solidFill>
                          <a:effectLst/>
                        </a:rPr>
                        <a:t>residential/ commercial property to</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 </a:t>
                      </a:r>
                      <a:r>
                        <a:rPr lang="en-US" sz="1200" dirty="0">
                          <a:effectLst/>
                        </a:rPr>
                        <a:t>/ NRI/ PIO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c>
                  <a:txBody>
                    <a:bodyPr/>
                    <a:lstStyle/>
                    <a:p>
                      <a:pPr marL="0" marR="0">
                        <a:lnSpc>
                          <a:spcPct val="107000"/>
                        </a:lnSpc>
                        <a:spcBef>
                          <a:spcPts val="0"/>
                        </a:spcBef>
                        <a:spcAft>
                          <a:spcPts val="0"/>
                        </a:spcAft>
                      </a:pPr>
                      <a:r>
                        <a:rPr lang="en-US" sz="1200" dirty="0" smtClean="0">
                          <a:effectLst/>
                        </a:rPr>
                        <a:t> Resident </a:t>
                      </a:r>
                      <a:r>
                        <a:rPr lang="en-US" sz="1200" dirty="0">
                          <a:effectLst/>
                        </a:rPr>
                        <a:t>/ NRI/ PIO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20000"/>
                        <a:lumOff val="80000"/>
                      </a:schemeClr>
                    </a:solidFill>
                  </a:tcPr>
                </a:tc>
              </a:tr>
            </a:tbl>
          </a:graphicData>
        </a:graphic>
      </p:graphicFrame>
    </p:spTree>
    <p:extLst>
      <p:ext uri="{BB962C8B-B14F-4D97-AF65-F5344CB8AC3E}">
        <p14:creationId xmlns:p14="http://schemas.microsoft.com/office/powerpoint/2010/main" val="8952588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55</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FDI Policy – Select sectors(con’t)</a:t>
            </a:r>
            <a:endParaRPr lang="en-US" sz="3600" dirty="0" smtClean="0"/>
          </a:p>
        </p:txBody>
      </p:sp>
      <p:sp>
        <p:nvSpPr>
          <p:cNvPr id="9222" name="Content Placeholder 6"/>
          <p:cNvSpPr>
            <a:spLocks noGrp="1"/>
          </p:cNvSpPr>
          <p:nvPr>
            <p:ph idx="1"/>
          </p:nvPr>
        </p:nvSpPr>
        <p:spPr>
          <a:xfrm>
            <a:off x="685800" y="1219200"/>
            <a:ext cx="8269288" cy="5213684"/>
          </a:xfrm>
        </p:spPr>
        <p:txBody>
          <a:bodyPr/>
          <a:lstStyle/>
          <a:p>
            <a:r>
              <a:rPr lang="en-US" sz="1500" b="1" dirty="0" smtClean="0">
                <a:latin typeface="Calibri" panose="020F0502020204030204" pitchFamily="34" charset="0"/>
                <a:cs typeface="Calibri" panose="020F0502020204030204" pitchFamily="34" charset="0"/>
              </a:rPr>
              <a:t>Broadcasting Sector and Print Media Sector</a:t>
            </a:r>
            <a:endParaRPr lang="en-US" sz="1500" b="1" dirty="0">
              <a:latin typeface="Calibri" panose="020F0502020204030204" pitchFamily="34" charset="0"/>
              <a:cs typeface="Calibri" panose="020F0502020204030204" pitchFamily="34" charset="0"/>
            </a:endParaRPr>
          </a:p>
          <a:p>
            <a:r>
              <a:rPr lang="en-US" sz="1500" dirty="0" smtClean="0">
                <a:latin typeface="Calibri" panose="020F0502020204030204" pitchFamily="34" charset="0"/>
                <a:cs typeface="Calibri" panose="020F0502020204030204" pitchFamily="34" charset="0"/>
              </a:rPr>
              <a:t>FDI Policy on Broadcasting Sector applies to Broadcasting Carriage Services (such as Cable Networks, DTH, Mobile TV, etc.) and Broadcasting Content Services being FM Radio, Up-linking of ‘News &amp; Current Affairs’ and ‘Non-News &amp; Current Affairs’ TV Channels / Downlinking of TV Channels</a:t>
            </a:r>
          </a:p>
          <a:p>
            <a:r>
              <a:rPr lang="en-US" sz="1500" dirty="0" smtClean="0">
                <a:latin typeface="Calibri" panose="020F0502020204030204" pitchFamily="34" charset="0"/>
                <a:cs typeface="Calibri" panose="020F0502020204030204" pitchFamily="34" charset="0"/>
              </a:rPr>
              <a:t>FDI Policy on Print Media </a:t>
            </a:r>
            <a:r>
              <a:rPr lang="en-US" sz="1500" dirty="0">
                <a:latin typeface="Calibri" panose="020F0502020204030204" pitchFamily="34" charset="0"/>
                <a:cs typeface="Calibri" panose="020F0502020204030204" pitchFamily="34" charset="0"/>
              </a:rPr>
              <a:t>Sector applies to Publishing of newspaper and periodicals dealing with news and current affairs, Publication of Indian editions of foreign magazines dealing with news and current affairs, Publishing/printing of scientific and technical magazines/specialty </a:t>
            </a:r>
            <a:r>
              <a:rPr lang="en-US" sz="1500" dirty="0" smtClean="0">
                <a:latin typeface="Calibri" panose="020F0502020204030204" pitchFamily="34" charset="0"/>
                <a:cs typeface="Calibri" panose="020F0502020204030204" pitchFamily="34" charset="0"/>
              </a:rPr>
              <a:t>journals, etc. </a:t>
            </a:r>
            <a:r>
              <a:rPr lang="en-US" sz="1500" dirty="0">
                <a:latin typeface="Calibri" panose="020F0502020204030204" pitchFamily="34" charset="0"/>
                <a:cs typeface="Calibri" panose="020F0502020204030204" pitchFamily="34" charset="0"/>
              </a:rPr>
              <a:t>and Publication of facsimile edition of foreign </a:t>
            </a:r>
            <a:r>
              <a:rPr lang="en-US" sz="1500" dirty="0" smtClean="0">
                <a:latin typeface="Calibri" panose="020F0502020204030204" pitchFamily="34" charset="0"/>
                <a:cs typeface="Calibri" panose="020F0502020204030204" pitchFamily="34" charset="0"/>
              </a:rPr>
              <a:t>newspapers</a:t>
            </a:r>
          </a:p>
          <a:p>
            <a:r>
              <a:rPr lang="en-US" sz="1500" dirty="0" smtClean="0">
                <a:latin typeface="Calibri" panose="020F0502020204030204" pitchFamily="34" charset="0"/>
                <a:cs typeface="Calibri" panose="020F0502020204030204" pitchFamily="34" charset="0"/>
              </a:rPr>
              <a:t>Detailed conditions including sectoral cap, entry route, etc. are specified for these sectors. Operational conditions seek to regulate the activities of the journalists through sector-specific laws &amp; guidelines.</a:t>
            </a:r>
          </a:p>
          <a:p>
            <a:r>
              <a:rPr lang="en-US" sz="1500" dirty="0" smtClean="0">
                <a:latin typeface="Calibri" panose="020F0502020204030204" pitchFamily="34" charset="0"/>
                <a:cs typeface="Calibri" panose="020F0502020204030204" pitchFamily="34" charset="0"/>
              </a:rPr>
              <a:t>It can be observed that both sectors deal with different methods of dissemination of information which may be News &amp; Current Affairs or non-News &amp; Current Affairs.</a:t>
            </a:r>
          </a:p>
          <a:p>
            <a:r>
              <a:rPr lang="en-US" sz="1500" dirty="0" smtClean="0">
                <a:latin typeface="Calibri" panose="020F0502020204030204" pitchFamily="34" charset="0"/>
                <a:cs typeface="Calibri" panose="020F0502020204030204" pitchFamily="34" charset="0"/>
              </a:rPr>
              <a:t>However, Internet-based journalism and online dissemination of information through portals which is rapidly proliferating is not specifically covered under the FDI Policy under the above Sectors</a:t>
            </a:r>
          </a:p>
          <a:p>
            <a:r>
              <a:rPr lang="en-US" sz="1500" b="1" dirty="0" smtClean="0">
                <a:latin typeface="Calibri" panose="020F0502020204030204" pitchFamily="34" charset="0"/>
                <a:cs typeface="Calibri" panose="020F0502020204030204" pitchFamily="34" charset="0"/>
              </a:rPr>
              <a:t>Key Issue: </a:t>
            </a:r>
            <a:r>
              <a:rPr lang="en-US" sz="1500" dirty="0" smtClean="0">
                <a:latin typeface="Calibri" panose="020F0502020204030204" pitchFamily="34" charset="0"/>
                <a:cs typeface="Calibri" panose="020F0502020204030204" pitchFamily="34" charset="0"/>
              </a:rPr>
              <a:t>Can an Indian company proposing to engage in collection of news &amp; current affairs, analysis &amp; reporting / publishing of same through internet online portals invite FDI under automatic route? Is this a loop-hole in the law as the intention of the FDI Policy is to regulate foreign investment in sensitive sectors which deal with matters of national interest?</a:t>
            </a:r>
          </a:p>
        </p:txBody>
      </p:sp>
    </p:spTree>
    <p:extLst>
      <p:ext uri="{BB962C8B-B14F-4D97-AF65-F5344CB8AC3E}">
        <p14:creationId xmlns:p14="http://schemas.microsoft.com/office/powerpoint/2010/main" val="395867628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56</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Practical Issues - FDI </a:t>
            </a:r>
            <a:r>
              <a:rPr lang="en-US" sz="3600" dirty="0" smtClean="0"/>
              <a:t>Policy</a:t>
            </a:r>
          </a:p>
        </p:txBody>
      </p:sp>
      <p:sp>
        <p:nvSpPr>
          <p:cNvPr id="9222" name="Content Placeholder 6"/>
          <p:cNvSpPr>
            <a:spLocks noGrp="1"/>
          </p:cNvSpPr>
          <p:nvPr>
            <p:ph idx="1"/>
          </p:nvPr>
        </p:nvSpPr>
        <p:spPr>
          <a:xfrm>
            <a:off x="685800" y="1219200"/>
            <a:ext cx="8269288" cy="5213684"/>
          </a:xfrm>
        </p:spPr>
        <p:txBody>
          <a:bodyPr/>
          <a:lstStyle/>
          <a:p>
            <a:r>
              <a:rPr lang="en-US" sz="1600" b="1" dirty="0"/>
              <a:t>100% FDI in LLP </a:t>
            </a:r>
            <a:r>
              <a:rPr lang="en-US" sz="1600" b="1" dirty="0" smtClean="0"/>
              <a:t>under </a:t>
            </a:r>
            <a:r>
              <a:rPr lang="en-US" sz="1600" b="1" dirty="0"/>
              <a:t>Automatic </a:t>
            </a:r>
            <a:r>
              <a:rPr lang="en-US" sz="1600" b="1" dirty="0" smtClean="0"/>
              <a:t>Route</a:t>
            </a:r>
            <a:endParaRPr lang="en-US" sz="1600" b="1" dirty="0"/>
          </a:p>
          <a:p>
            <a:pPr marL="400050" lvl="1" indent="0">
              <a:buNone/>
            </a:pPr>
            <a:endParaRPr lang="en-US" sz="1600" dirty="0" smtClean="0">
              <a:latin typeface="Calibri" panose="020F0502020204030204" pitchFamily="34" charset="0"/>
              <a:cs typeface="Calibri" panose="020F0502020204030204" pitchFamily="34" charset="0"/>
            </a:endParaRPr>
          </a:p>
          <a:p>
            <a:pPr marL="685800" lvl="1">
              <a:buClr>
                <a:srgbClr val="002060"/>
              </a:buClr>
              <a:buSzPct val="100000"/>
              <a:buFont typeface="Wingdings" panose="05000000000000000000" pitchFamily="2" charset="2"/>
              <a:buChar char="q"/>
            </a:pPr>
            <a:r>
              <a:rPr lang="en-US" sz="1600" dirty="0" smtClean="0">
                <a:latin typeface="Calibri" panose="020F0502020204030204" pitchFamily="34" charset="0"/>
                <a:cs typeface="Calibri" panose="020F0502020204030204" pitchFamily="34" charset="0"/>
              </a:rPr>
              <a:t>100</a:t>
            </a:r>
            <a:r>
              <a:rPr lang="en-US" sz="1600" dirty="0">
                <a:latin typeface="Calibri" panose="020F0502020204030204" pitchFamily="34" charset="0"/>
                <a:cs typeface="Calibri" panose="020F0502020204030204" pitchFamily="34" charset="0"/>
              </a:rPr>
              <a:t>% FDI in LLP is permitted under Automatic Route provided the sectors /activities are falling under Automatic Route and there are no FDI-linked performance conditions</a:t>
            </a:r>
            <a:r>
              <a:rPr lang="en-US" sz="1600" dirty="0" smtClean="0">
                <a:latin typeface="Calibri" panose="020F0502020204030204" pitchFamily="34" charset="0"/>
                <a:cs typeface="Calibri" panose="020F0502020204030204" pitchFamily="34" charset="0"/>
              </a:rPr>
              <a:t>.</a:t>
            </a:r>
          </a:p>
          <a:p>
            <a:pPr marL="685800" lvl="1">
              <a:buClr>
                <a:srgbClr val="002060"/>
              </a:buClr>
              <a:buSzPct val="100000"/>
              <a:buFont typeface="Wingdings" panose="05000000000000000000" pitchFamily="2" charset="2"/>
              <a:buChar char="q"/>
            </a:pPr>
            <a:r>
              <a:rPr lang="en-US" sz="1600" dirty="0" smtClean="0">
                <a:latin typeface="Calibri" panose="020F0502020204030204" pitchFamily="34" charset="0"/>
                <a:cs typeface="Calibri" panose="020F0502020204030204" pitchFamily="34" charset="0"/>
              </a:rPr>
              <a:t>Further</a:t>
            </a:r>
            <a:r>
              <a:rPr lang="en-US" sz="1600" dirty="0">
                <a:latin typeface="Calibri" panose="020F0502020204030204" pitchFamily="34" charset="0"/>
                <a:cs typeface="Calibri" panose="020F0502020204030204" pitchFamily="34" charset="0"/>
              </a:rPr>
              <a:t>, downstream investment by LLPs in Indian Company / LLP under Automatic Route is also permitted provided sectors /activities are falling under automatic route and there are no FDI-linked performance conditions</a:t>
            </a:r>
            <a:r>
              <a:rPr lang="en-US" sz="1600" dirty="0" smtClean="0">
                <a:latin typeface="Calibri" panose="020F0502020204030204" pitchFamily="34" charset="0"/>
                <a:cs typeface="Calibri" panose="020F0502020204030204" pitchFamily="34" charset="0"/>
              </a:rPr>
              <a:t>.</a:t>
            </a:r>
          </a:p>
          <a:p>
            <a:pPr marL="685800" lvl="1">
              <a:buClr>
                <a:srgbClr val="002060"/>
              </a:buClr>
              <a:buSzPct val="100000"/>
              <a:buFont typeface="Wingdings" panose="05000000000000000000" pitchFamily="2" charset="2"/>
              <a:buChar char="q"/>
            </a:pPr>
            <a:r>
              <a:rPr lang="en-US" sz="1600" dirty="0" smtClean="0">
                <a:latin typeface="Calibri" panose="020F0502020204030204" pitchFamily="34" charset="0"/>
                <a:cs typeface="Calibri" panose="020F0502020204030204" pitchFamily="34" charset="0"/>
              </a:rPr>
              <a:t>Definition </a:t>
            </a:r>
            <a:r>
              <a:rPr lang="en-US" sz="1600" dirty="0">
                <a:latin typeface="Calibri" panose="020F0502020204030204" pitchFamily="34" charset="0"/>
                <a:cs typeface="Calibri" panose="020F0502020204030204" pitchFamily="34" charset="0"/>
              </a:rPr>
              <a:t>of Control is introduced – right to appoint majority of Designated Partners where such designated partners, with specific exclusion to others, have control over all the policies of the </a:t>
            </a:r>
            <a:r>
              <a:rPr lang="en-US" sz="1600" dirty="0" smtClean="0">
                <a:latin typeface="Calibri" panose="020F0502020204030204" pitchFamily="34" charset="0"/>
                <a:cs typeface="Calibri" panose="020F0502020204030204" pitchFamily="34" charset="0"/>
              </a:rPr>
              <a:t>LLP</a:t>
            </a:r>
          </a:p>
          <a:p>
            <a:pPr marL="685800" lvl="1">
              <a:buClr>
                <a:srgbClr val="002060"/>
              </a:buClr>
              <a:buSzPct val="100000"/>
              <a:buFont typeface="Wingdings" panose="05000000000000000000" pitchFamily="2" charset="2"/>
              <a:buChar char="q"/>
            </a:pPr>
            <a:r>
              <a:rPr lang="en-US" sz="1600" dirty="0" smtClean="0">
                <a:latin typeface="Calibri" panose="020F0502020204030204" pitchFamily="34" charset="0"/>
                <a:cs typeface="Calibri" panose="020F0502020204030204" pitchFamily="34" charset="0"/>
              </a:rPr>
              <a:t>Definition </a:t>
            </a:r>
            <a:r>
              <a:rPr lang="en-US" sz="1600" dirty="0">
                <a:latin typeface="Calibri" panose="020F0502020204030204" pitchFamily="34" charset="0"/>
                <a:cs typeface="Calibri" panose="020F0502020204030204" pitchFamily="34" charset="0"/>
              </a:rPr>
              <a:t>of Ownership is introduced – percentage of the investments in </a:t>
            </a:r>
            <a:r>
              <a:rPr lang="en-US" sz="1600" dirty="0" smtClean="0">
                <a:latin typeface="Calibri" panose="020F0502020204030204" pitchFamily="34" charset="0"/>
                <a:cs typeface="Calibri" panose="020F0502020204030204" pitchFamily="34" charset="0"/>
              </a:rPr>
              <a:t>LLPs</a:t>
            </a:r>
          </a:p>
          <a:p>
            <a:pPr marL="400050" lvl="1" indent="0">
              <a:buNone/>
            </a:pPr>
            <a:endParaRPr lang="en-US" sz="1600" b="1" dirty="0">
              <a:latin typeface="Calibri" panose="020F0502020204030204" pitchFamily="34" charset="0"/>
              <a:cs typeface="Calibri" panose="020F0502020204030204" pitchFamily="34" charset="0"/>
            </a:endParaRPr>
          </a:p>
          <a:p>
            <a:pPr marL="400050" lvl="1" indent="0">
              <a:buNone/>
            </a:pPr>
            <a:r>
              <a:rPr lang="en-US" sz="1600" b="1" dirty="0" smtClean="0"/>
              <a:t>Key </a:t>
            </a:r>
            <a:r>
              <a:rPr lang="en-US" sz="1600" b="1" dirty="0"/>
              <a:t>issues</a:t>
            </a:r>
          </a:p>
          <a:p>
            <a:pPr marL="400050" lvl="1" indent="0">
              <a:buNone/>
            </a:pPr>
            <a:r>
              <a:rPr lang="en-US" sz="1600" dirty="0">
                <a:latin typeface="Calibri" panose="020F0502020204030204" pitchFamily="34" charset="0"/>
                <a:cs typeface="Calibri" panose="020F0502020204030204" pitchFamily="34" charset="0"/>
              </a:rPr>
              <a:t>• </a:t>
            </a:r>
            <a:r>
              <a:rPr lang="en-US" sz="1600" dirty="0" smtClean="0">
                <a:latin typeface="Calibri" panose="020F0502020204030204" pitchFamily="34" charset="0"/>
                <a:cs typeface="Calibri" panose="020F0502020204030204" pitchFamily="34" charset="0"/>
              </a:rPr>
              <a:t> </a:t>
            </a:r>
            <a:r>
              <a:rPr lang="en-US" sz="1600" dirty="0">
                <a:latin typeface="Calibri" panose="020F0502020204030204" pitchFamily="34" charset="0"/>
                <a:cs typeface="Calibri" panose="020F0502020204030204" pitchFamily="34" charset="0"/>
              </a:rPr>
              <a:t>Whether LLP can be capitalized on non-cash basis (against import of goods, services, etc.)  in the same way as an Indian Company?</a:t>
            </a:r>
          </a:p>
          <a:p>
            <a:pPr marL="400050" lvl="1" indent="0">
              <a:buNone/>
            </a:pPr>
            <a:r>
              <a:rPr lang="en-US" sz="1600" dirty="0">
                <a:latin typeface="Calibri" panose="020F0502020204030204" pitchFamily="34" charset="0"/>
                <a:cs typeface="Calibri" panose="020F0502020204030204" pitchFamily="34" charset="0"/>
              </a:rPr>
              <a:t>• With control and ownership criteria </a:t>
            </a:r>
            <a:r>
              <a:rPr lang="en-US" sz="1600" dirty="0" smtClean="0">
                <a:latin typeface="Calibri" panose="020F0502020204030204" pitchFamily="34" charset="0"/>
                <a:cs typeface="Calibri" panose="020F0502020204030204" pitchFamily="34" charset="0"/>
              </a:rPr>
              <a:t>now defined, </a:t>
            </a:r>
            <a:r>
              <a:rPr lang="en-US" sz="1600" dirty="0">
                <a:latin typeface="Calibri" panose="020F0502020204030204" pitchFamily="34" charset="0"/>
                <a:cs typeface="Calibri" panose="020F0502020204030204" pitchFamily="34" charset="0"/>
              </a:rPr>
              <a:t>whether basis exists to deny FDI to LLP in all sectors / activities even with performance conditions?</a:t>
            </a:r>
            <a:endParaRPr lang="en-US" sz="16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0899219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57</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Practical Issues - FDI Policy (con’t)</a:t>
            </a:r>
            <a:endParaRPr lang="en-US" sz="3600" dirty="0" smtClean="0"/>
          </a:p>
        </p:txBody>
      </p:sp>
      <p:sp>
        <p:nvSpPr>
          <p:cNvPr id="9222" name="Content Placeholder 6"/>
          <p:cNvSpPr>
            <a:spLocks noGrp="1"/>
          </p:cNvSpPr>
          <p:nvPr>
            <p:ph idx="1"/>
          </p:nvPr>
        </p:nvSpPr>
        <p:spPr>
          <a:xfrm>
            <a:off x="685800" y="1219200"/>
            <a:ext cx="8269288" cy="5213684"/>
          </a:xfrm>
        </p:spPr>
        <p:txBody>
          <a:bodyPr/>
          <a:lstStyle/>
          <a:p>
            <a:r>
              <a:rPr lang="en-US" sz="1400" b="1" dirty="0" smtClean="0">
                <a:latin typeface="Calibri" panose="020F0502020204030204" pitchFamily="34" charset="0"/>
                <a:cs typeface="Calibri" panose="020F0502020204030204" pitchFamily="34" charset="0"/>
              </a:rPr>
              <a:t>Acquisition by NRIs on non-repatriation basis as per PN 7 of 2015</a:t>
            </a:r>
            <a:endParaRPr lang="en-US" sz="1400" b="1" dirty="0">
              <a:latin typeface="Calibri" panose="020F0502020204030204" pitchFamily="34" charset="0"/>
              <a:cs typeface="Calibri" panose="020F0502020204030204" pitchFamily="34" charset="0"/>
            </a:endParaRPr>
          </a:p>
          <a:p>
            <a:pPr marL="400050" lvl="1" indent="0">
              <a:buNone/>
            </a:pPr>
            <a:r>
              <a:rPr lang="en-US" sz="1400" dirty="0">
                <a:latin typeface="Calibri" panose="020F0502020204030204" pitchFamily="34" charset="0"/>
                <a:cs typeface="Calibri" panose="020F0502020204030204" pitchFamily="34" charset="0"/>
              </a:rPr>
              <a:t>• NRI definition which includes PIOs amended to include Overseas Citizens of India (OCI) whose ambit </a:t>
            </a:r>
            <a:r>
              <a:rPr lang="en-US" sz="1400" dirty="0" smtClean="0">
                <a:latin typeface="Calibri" panose="020F0502020204030204" pitchFamily="34" charset="0"/>
                <a:cs typeface="Calibri" panose="020F0502020204030204" pitchFamily="34" charset="0"/>
              </a:rPr>
              <a:t>is wider </a:t>
            </a:r>
            <a:r>
              <a:rPr lang="en-US" sz="1400" dirty="0">
                <a:latin typeface="Calibri" panose="020F0502020204030204" pitchFamily="34" charset="0"/>
                <a:cs typeface="Calibri" panose="020F0502020204030204" pitchFamily="34" charset="0"/>
              </a:rPr>
              <a:t>than PIOs.</a:t>
            </a:r>
          </a:p>
          <a:p>
            <a:pPr marL="400050" lvl="1" indent="0">
              <a:buNone/>
            </a:pPr>
            <a:r>
              <a:rPr lang="en-US" sz="1400" dirty="0">
                <a:latin typeface="Calibri" panose="020F0502020204030204" pitchFamily="34" charset="0"/>
                <a:cs typeface="Calibri" panose="020F0502020204030204" pitchFamily="34" charset="0"/>
              </a:rPr>
              <a:t>• NRI Investments under FEMA 20 / Schedule 4 (Non-Repatriation basis) deemed to be </a:t>
            </a:r>
            <a:r>
              <a:rPr lang="en-US" sz="1400" dirty="0" smtClean="0">
                <a:latin typeface="Calibri" panose="020F0502020204030204" pitchFamily="34" charset="0"/>
                <a:cs typeface="Calibri" panose="020F0502020204030204" pitchFamily="34" charset="0"/>
              </a:rPr>
              <a:t>domestic investment </a:t>
            </a:r>
            <a:r>
              <a:rPr lang="en-US" sz="1400" dirty="0">
                <a:latin typeface="Calibri" panose="020F0502020204030204" pitchFamily="34" charset="0"/>
                <a:cs typeface="Calibri" panose="020F0502020204030204" pitchFamily="34" charset="0"/>
              </a:rPr>
              <a:t>on par with residents</a:t>
            </a:r>
          </a:p>
          <a:p>
            <a:endParaRPr lang="en-US" sz="1400" b="1" dirty="0" smtClean="0">
              <a:latin typeface="Calibri" panose="020F0502020204030204" pitchFamily="34" charset="0"/>
              <a:cs typeface="Calibri" panose="020F0502020204030204" pitchFamily="34" charset="0"/>
            </a:endParaRPr>
          </a:p>
          <a:p>
            <a:r>
              <a:rPr lang="en-US" sz="1400" b="1" dirty="0" smtClean="0">
                <a:latin typeface="Calibri" panose="020F0502020204030204" pitchFamily="34" charset="0"/>
                <a:cs typeface="Calibri" panose="020F0502020204030204" pitchFamily="34" charset="0"/>
              </a:rPr>
              <a:t>Benefits </a:t>
            </a:r>
            <a:r>
              <a:rPr lang="en-US" sz="1400" b="1" dirty="0">
                <a:latin typeface="Calibri" panose="020F0502020204030204" pitchFamily="34" charset="0"/>
                <a:cs typeface="Calibri" panose="020F0502020204030204" pitchFamily="34" charset="0"/>
              </a:rPr>
              <a:t>conferred to NRIs by PN 12 of 2015</a:t>
            </a:r>
          </a:p>
          <a:p>
            <a:pPr marL="400050" lvl="1" indent="0">
              <a:buNone/>
            </a:pPr>
            <a:r>
              <a:rPr lang="en-US" sz="1400" dirty="0">
                <a:latin typeface="Calibri" panose="020F0502020204030204" pitchFamily="34" charset="0"/>
                <a:cs typeface="Calibri" panose="020F0502020204030204" pitchFamily="34" charset="0"/>
              </a:rPr>
              <a:t>• A Company, Trust and Partnership Firm incorporated outside India and owned and controlled by NRIs</a:t>
            </a:r>
          </a:p>
          <a:p>
            <a:pPr marL="400050" lvl="1" indent="0">
              <a:buNone/>
            </a:pPr>
            <a:r>
              <a:rPr lang="en-US" sz="1400" dirty="0">
                <a:latin typeface="Calibri" panose="020F0502020204030204" pitchFamily="34" charset="0"/>
                <a:cs typeface="Calibri" panose="020F0502020204030204" pitchFamily="34" charset="0"/>
              </a:rPr>
              <a:t>can invest in India with the special dispensation as available to NRIs under the FDI Policy</a:t>
            </a:r>
          </a:p>
          <a:p>
            <a:pPr marL="400050" lvl="1" indent="0">
              <a:buNone/>
            </a:pPr>
            <a:r>
              <a:rPr lang="en-US" sz="1400" dirty="0">
                <a:latin typeface="Calibri" panose="020F0502020204030204" pitchFamily="34" charset="0"/>
                <a:cs typeface="Calibri" panose="020F0502020204030204" pitchFamily="34" charset="0"/>
              </a:rPr>
              <a:t>• Sectors relevant : Schedule Air Transport (NRI 100%/ FDI 49%); Construction-Development</a:t>
            </a:r>
          </a:p>
          <a:p>
            <a:pPr marL="400050" lvl="1" indent="0">
              <a:buNone/>
            </a:pPr>
            <a:r>
              <a:rPr lang="en-US" sz="1400" dirty="0">
                <a:latin typeface="Calibri" panose="020F0502020204030204" pitchFamily="34" charset="0"/>
                <a:cs typeface="Calibri" panose="020F0502020204030204" pitchFamily="34" charset="0"/>
              </a:rPr>
              <a:t>• Similar Benefits to investments under Schedule 4 of FEMA 20 – Non Repatriation Basis</a:t>
            </a:r>
          </a:p>
          <a:p>
            <a:pPr marL="400050" lvl="1" indent="0">
              <a:buNone/>
            </a:pPr>
            <a:endParaRPr lang="en-US" sz="1400" dirty="0">
              <a:latin typeface="Calibri" panose="020F0502020204030204" pitchFamily="34" charset="0"/>
              <a:cs typeface="Calibri" panose="020F0502020204030204" pitchFamily="34" charset="0"/>
            </a:endParaRPr>
          </a:p>
          <a:p>
            <a:r>
              <a:rPr lang="en-US" sz="1400" b="1" dirty="0" smtClean="0">
                <a:latin typeface="Calibri" panose="020F0502020204030204" pitchFamily="34" charset="0"/>
                <a:cs typeface="Calibri" panose="020F0502020204030204" pitchFamily="34" charset="0"/>
              </a:rPr>
              <a:t>Key </a:t>
            </a:r>
            <a:r>
              <a:rPr lang="en-US" sz="1400" b="1" dirty="0">
                <a:latin typeface="Calibri" panose="020F0502020204030204" pitchFamily="34" charset="0"/>
                <a:cs typeface="Calibri" panose="020F0502020204030204" pitchFamily="34" charset="0"/>
              </a:rPr>
              <a:t>Issues</a:t>
            </a:r>
          </a:p>
          <a:p>
            <a:pPr marL="400050" lvl="1" indent="0">
              <a:buNone/>
            </a:pPr>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Is </a:t>
            </a:r>
            <a:r>
              <a:rPr lang="en-US" sz="1400" dirty="0">
                <a:latin typeface="Calibri" panose="020F0502020204030204" pitchFamily="34" charset="0"/>
                <a:cs typeface="Calibri" panose="020F0502020204030204" pitchFamily="34" charset="0"/>
              </a:rPr>
              <a:t>this a change in policy to now allow erstwhile OCBs for FDI and other investments in India??</a:t>
            </a:r>
          </a:p>
          <a:p>
            <a:pPr marL="400050" lvl="1" indent="0">
              <a:buNone/>
            </a:pPr>
            <a:r>
              <a:rPr lang="en-US" sz="1400" dirty="0">
                <a:latin typeface="Calibri" panose="020F0502020204030204" pitchFamily="34" charset="0"/>
                <a:cs typeface="Calibri" panose="020F0502020204030204" pitchFamily="34" charset="0"/>
              </a:rPr>
              <a:t>• How does one determine ownership and control in </a:t>
            </a:r>
            <a:r>
              <a:rPr lang="en-US" sz="1400" dirty="0" smtClean="0">
                <a:latin typeface="Calibri" panose="020F0502020204030204" pitchFamily="34" charset="0"/>
                <a:cs typeface="Calibri" panose="020F0502020204030204" pitchFamily="34" charset="0"/>
              </a:rPr>
              <a:t> oversea Trust </a:t>
            </a:r>
            <a:r>
              <a:rPr lang="en-US" sz="1400" dirty="0">
                <a:latin typeface="Calibri" panose="020F0502020204030204" pitchFamily="34" charset="0"/>
                <a:cs typeface="Calibri" panose="020F0502020204030204" pitchFamily="34" charset="0"/>
              </a:rPr>
              <a:t>and Partnership?</a:t>
            </a:r>
          </a:p>
          <a:p>
            <a:pPr marL="400050" lvl="1" indent="0">
              <a:buNone/>
            </a:pPr>
            <a:r>
              <a:rPr lang="en-US" sz="1400" dirty="0">
                <a:latin typeface="Calibri" panose="020F0502020204030204" pitchFamily="34" charset="0"/>
                <a:cs typeface="Calibri" panose="020F0502020204030204" pitchFamily="34" charset="0"/>
              </a:rPr>
              <a:t>• </a:t>
            </a:r>
            <a:r>
              <a:rPr lang="en-US" sz="1400" dirty="0" smtClean="0">
                <a:latin typeface="Calibri" panose="020F0502020204030204" pitchFamily="34" charset="0"/>
                <a:cs typeface="Calibri" panose="020F0502020204030204" pitchFamily="34" charset="0"/>
              </a:rPr>
              <a:t>• </a:t>
            </a:r>
            <a:r>
              <a:rPr lang="en-US" sz="1400" dirty="0">
                <a:latin typeface="Calibri" panose="020F0502020204030204" pitchFamily="34" charset="0"/>
                <a:cs typeface="Calibri" panose="020F0502020204030204" pitchFamily="34" charset="0"/>
              </a:rPr>
              <a:t>Is conversion of NRI investment from Repatriable to Non-Repatriable basis possible?</a:t>
            </a:r>
            <a:endParaRPr lang="en-US" sz="14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0432136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374259" y="6384315"/>
            <a:ext cx="1905000" cy="457200"/>
          </a:xfrm>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a:xfrm>
            <a:off x="3599656" y="6338261"/>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58</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Practical Issues - FDI Policy (con’t)</a:t>
            </a:r>
            <a:endParaRPr lang="en-US" sz="3600" dirty="0" smtClean="0"/>
          </a:p>
        </p:txBody>
      </p:sp>
      <p:sp>
        <p:nvSpPr>
          <p:cNvPr id="9222" name="Content Placeholder 6"/>
          <p:cNvSpPr>
            <a:spLocks noGrp="1"/>
          </p:cNvSpPr>
          <p:nvPr>
            <p:ph idx="1"/>
          </p:nvPr>
        </p:nvSpPr>
        <p:spPr>
          <a:xfrm>
            <a:off x="685800" y="1219200"/>
            <a:ext cx="8269288" cy="5213684"/>
          </a:xfrm>
        </p:spPr>
        <p:txBody>
          <a:bodyPr/>
          <a:lstStyle/>
          <a:p>
            <a:r>
              <a:rPr lang="en-US" sz="1600" b="1" dirty="0">
                <a:latin typeface="Calibri" panose="020F0502020204030204" pitchFamily="34" charset="0"/>
                <a:cs typeface="Calibri" panose="020F0502020204030204" pitchFamily="34" charset="0"/>
              </a:rPr>
              <a:t>Direct &amp; Indirect Foreign Investment (IFI) by Resident Foreign citizens:</a:t>
            </a:r>
          </a:p>
          <a:p>
            <a:endParaRPr lang="en-US" sz="1600" dirty="0">
              <a:latin typeface="Calibri" panose="020F0502020204030204" pitchFamily="34" charset="0"/>
              <a:cs typeface="Calibri" panose="020F0502020204030204" pitchFamily="34" charset="0"/>
            </a:endParaRPr>
          </a:p>
          <a:p>
            <a:r>
              <a:rPr lang="en-US" sz="1600" dirty="0" smtClean="0">
                <a:latin typeface="Calibri" panose="020F0502020204030204" pitchFamily="34" charset="0"/>
                <a:cs typeface="Calibri" panose="020F0502020204030204" pitchFamily="34" charset="0"/>
              </a:rPr>
              <a:t>FEMA </a:t>
            </a:r>
            <a:r>
              <a:rPr lang="en-US" sz="1600" dirty="0">
                <a:latin typeface="Calibri" panose="020F0502020204030204" pitchFamily="34" charset="0"/>
                <a:cs typeface="Calibri" panose="020F0502020204030204" pitchFamily="34" charset="0"/>
              </a:rPr>
              <a:t>rules generally do not apply based on citizenship but applies only when a transaction is between a resident and a non-resident. In case an Indian resident invests in an Indian company, FEMA Notification no. </a:t>
            </a:r>
            <a:r>
              <a:rPr lang="en-US" sz="1600" dirty="0" smtClean="0">
                <a:latin typeface="Calibri" panose="020F0502020204030204" pitchFamily="34" charset="0"/>
                <a:cs typeface="Calibri" panose="020F0502020204030204" pitchFamily="34" charset="0"/>
              </a:rPr>
              <a:t>20(R) </a:t>
            </a:r>
            <a:r>
              <a:rPr lang="en-US" sz="1600" dirty="0">
                <a:latin typeface="Calibri" panose="020F0502020204030204" pitchFamily="34" charset="0"/>
                <a:cs typeface="Calibri" panose="020F0502020204030204" pitchFamily="34" charset="0"/>
              </a:rPr>
              <a:t>also does not apply as the provisions are applicable only to PROIs.  </a:t>
            </a:r>
          </a:p>
          <a:p>
            <a:r>
              <a:rPr lang="en-US" sz="1600" dirty="0" smtClean="0">
                <a:latin typeface="Calibri" panose="020F0502020204030204" pitchFamily="34" charset="0"/>
                <a:cs typeface="Calibri" panose="020F0502020204030204" pitchFamily="34" charset="0"/>
              </a:rPr>
              <a:t>However</a:t>
            </a:r>
            <a:r>
              <a:rPr lang="en-US" sz="1600" dirty="0">
                <a:latin typeface="Calibri" panose="020F0502020204030204" pitchFamily="34" charset="0"/>
                <a:cs typeface="Calibri" panose="020F0502020204030204" pitchFamily="34" charset="0"/>
              </a:rPr>
              <a:t>, when it comes to downstream investments by IC, the regulations make a clear difference between </a:t>
            </a:r>
            <a:r>
              <a:rPr lang="en-US" sz="1600" dirty="0" smtClean="0">
                <a:latin typeface="Calibri" panose="020F0502020204030204" pitchFamily="34" charset="0"/>
                <a:cs typeface="Calibri" panose="020F0502020204030204" pitchFamily="34" charset="0"/>
              </a:rPr>
              <a:t>Indian Company (IC) owned </a:t>
            </a:r>
            <a:r>
              <a:rPr lang="en-US" sz="1600" dirty="0">
                <a:latin typeface="Calibri" panose="020F0502020204030204" pitchFamily="34" charset="0"/>
                <a:cs typeface="Calibri" panose="020F0502020204030204" pitchFamily="34" charset="0"/>
              </a:rPr>
              <a:t>and controlled by resident Indian citizens or owned / controlled by non-residents.</a:t>
            </a:r>
          </a:p>
          <a:p>
            <a:endParaRPr lang="en-US" sz="1600" dirty="0">
              <a:latin typeface="Calibri" panose="020F0502020204030204" pitchFamily="34" charset="0"/>
              <a:cs typeface="Calibri" panose="020F0502020204030204" pitchFamily="34" charset="0"/>
            </a:endParaRPr>
          </a:p>
          <a:p>
            <a:r>
              <a:rPr lang="en-US" sz="1600" b="1" dirty="0" smtClean="0">
                <a:latin typeface="Calibri" panose="020F0502020204030204" pitchFamily="34" charset="0"/>
                <a:cs typeface="Calibri" panose="020F0502020204030204" pitchFamily="34" charset="0"/>
              </a:rPr>
              <a:t>Key Issues</a:t>
            </a:r>
            <a:r>
              <a:rPr lang="en-US" sz="1600" b="1" dirty="0">
                <a:latin typeface="Calibri" panose="020F0502020204030204" pitchFamily="34" charset="0"/>
                <a:cs typeface="Calibri" panose="020F0502020204030204" pitchFamily="34" charset="0"/>
              </a:rPr>
              <a:t>:</a:t>
            </a:r>
          </a:p>
          <a:p>
            <a:pPr lvl="1">
              <a:buClrTx/>
              <a:buSzPct val="100000"/>
              <a:buFont typeface="Arial" panose="020B0604020202020204" pitchFamily="34" charset="0"/>
              <a:buChar char="•"/>
            </a:pPr>
            <a:r>
              <a:rPr lang="en-US" sz="1600" dirty="0" smtClean="0">
                <a:latin typeface="Calibri" panose="020F0502020204030204" pitchFamily="34" charset="0"/>
                <a:cs typeface="Calibri" panose="020F0502020204030204" pitchFamily="34" charset="0"/>
              </a:rPr>
              <a:t>If </a:t>
            </a:r>
            <a:r>
              <a:rPr lang="en-US" sz="1600" dirty="0">
                <a:latin typeface="Calibri" panose="020F0502020204030204" pitchFamily="34" charset="0"/>
                <a:cs typeface="Calibri" panose="020F0502020204030204" pitchFamily="34" charset="0"/>
              </a:rPr>
              <a:t>a foreign citizen who is resident in India is making direct investment in an Indian Company (i.e. first level IC), it appears that such a transaction shall not be regulated by FEMA (or FEMA Notification No. </a:t>
            </a:r>
            <a:r>
              <a:rPr lang="en-US" sz="1600" dirty="0" smtClean="0">
                <a:latin typeface="Calibri" panose="020F0502020204030204" pitchFamily="34" charset="0"/>
                <a:cs typeface="Calibri" panose="020F0502020204030204" pitchFamily="34" charset="0"/>
              </a:rPr>
              <a:t>20(R)). </a:t>
            </a:r>
            <a:r>
              <a:rPr lang="en-US" sz="1600" dirty="0">
                <a:latin typeface="Calibri" panose="020F0502020204030204" pitchFamily="34" charset="0"/>
                <a:cs typeface="Calibri" panose="020F0502020204030204" pitchFamily="34" charset="0"/>
              </a:rPr>
              <a:t>Is this the intention of the law and regulations?</a:t>
            </a:r>
          </a:p>
          <a:p>
            <a:pPr lvl="1">
              <a:buClrTx/>
              <a:buSzPct val="100000"/>
              <a:buFont typeface="Arial" panose="020B0604020202020204" pitchFamily="34" charset="0"/>
              <a:buChar char="•"/>
            </a:pPr>
            <a:endParaRPr lang="en-US" sz="1600" dirty="0">
              <a:latin typeface="Calibri" panose="020F0502020204030204" pitchFamily="34" charset="0"/>
              <a:cs typeface="Calibri" panose="020F0502020204030204" pitchFamily="34" charset="0"/>
            </a:endParaRPr>
          </a:p>
          <a:p>
            <a:pPr lvl="1">
              <a:buClrTx/>
              <a:buSzPct val="100000"/>
              <a:buFont typeface="Arial" panose="020B0604020202020204" pitchFamily="34" charset="0"/>
              <a:buChar char="•"/>
            </a:pPr>
            <a:r>
              <a:rPr lang="en-US" sz="1600" dirty="0" smtClean="0">
                <a:latin typeface="Calibri" panose="020F0502020204030204" pitchFamily="34" charset="0"/>
                <a:cs typeface="Calibri" panose="020F0502020204030204" pitchFamily="34" charset="0"/>
              </a:rPr>
              <a:t>If </a:t>
            </a:r>
            <a:r>
              <a:rPr lang="en-US" sz="1600" dirty="0">
                <a:latin typeface="Calibri" panose="020F0502020204030204" pitchFamily="34" charset="0"/>
                <a:cs typeface="Calibri" panose="020F0502020204030204" pitchFamily="34" charset="0"/>
              </a:rPr>
              <a:t>the IC is considered as Indirect Foreign Investment (as it is not owned and controlled by resident Indian citizen but by foreign citizen resident in India), then it gives rise to a situation where investment in IC is not regulated, whereas downstream investment is regulated. Is that the intention? </a:t>
            </a:r>
          </a:p>
        </p:txBody>
      </p:sp>
    </p:spTree>
    <p:extLst>
      <p:ext uri="{BB962C8B-B14F-4D97-AF65-F5344CB8AC3E}">
        <p14:creationId xmlns:p14="http://schemas.microsoft.com/office/powerpoint/2010/main" val="364178740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374259" y="6384315"/>
            <a:ext cx="1905000" cy="457200"/>
          </a:xfrm>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a:xfrm>
            <a:off x="3599656" y="6338261"/>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59</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Practical Issues - FDI Policy (con’t)</a:t>
            </a:r>
            <a:endParaRPr lang="en-US" sz="3600" dirty="0" smtClean="0"/>
          </a:p>
        </p:txBody>
      </p:sp>
      <p:sp>
        <p:nvSpPr>
          <p:cNvPr id="9222" name="Content Placeholder 6"/>
          <p:cNvSpPr>
            <a:spLocks noGrp="1"/>
          </p:cNvSpPr>
          <p:nvPr>
            <p:ph idx="1"/>
          </p:nvPr>
        </p:nvSpPr>
        <p:spPr>
          <a:xfrm>
            <a:off x="685800" y="1219200"/>
            <a:ext cx="8269288" cy="5213684"/>
          </a:xfrm>
        </p:spPr>
        <p:txBody>
          <a:bodyPr/>
          <a:lstStyle/>
          <a:p>
            <a:r>
              <a:rPr lang="en-US" sz="1500" b="1" dirty="0" smtClean="0">
                <a:latin typeface="Calibri" panose="020F0502020204030204" pitchFamily="34" charset="0"/>
                <a:cs typeface="Calibri" panose="020F0502020204030204" pitchFamily="34" charset="0"/>
              </a:rPr>
              <a:t>FDI </a:t>
            </a:r>
            <a:r>
              <a:rPr lang="en-US" sz="1500" b="1" dirty="0">
                <a:latin typeface="Calibri" panose="020F0502020204030204" pitchFamily="34" charset="0"/>
                <a:cs typeface="Calibri" panose="020F0502020204030204" pitchFamily="34" charset="0"/>
              </a:rPr>
              <a:t>for earning rent / income on lease of </a:t>
            </a:r>
            <a:r>
              <a:rPr lang="en-US" sz="1500" b="1" dirty="0" smtClean="0">
                <a:latin typeface="Calibri" panose="020F0502020204030204" pitchFamily="34" charset="0"/>
                <a:cs typeface="Calibri" panose="020F0502020204030204" pitchFamily="34" charset="0"/>
              </a:rPr>
              <a:t>property:</a:t>
            </a:r>
            <a:endParaRPr lang="en-US" sz="1500" b="1" dirty="0">
              <a:latin typeface="Calibri" panose="020F0502020204030204" pitchFamily="34" charset="0"/>
              <a:cs typeface="Calibri" panose="020F0502020204030204" pitchFamily="34" charset="0"/>
            </a:endParaRPr>
          </a:p>
          <a:p>
            <a:endParaRPr lang="en-US" sz="1500" dirty="0">
              <a:latin typeface="Calibri" panose="020F0502020204030204" pitchFamily="34" charset="0"/>
              <a:cs typeface="Calibri" panose="020F0502020204030204" pitchFamily="34" charset="0"/>
            </a:endParaRPr>
          </a:p>
          <a:p>
            <a:r>
              <a:rPr lang="en-US" sz="1500" dirty="0">
                <a:latin typeface="Calibri" panose="020F0502020204030204" pitchFamily="34" charset="0"/>
                <a:cs typeface="Calibri" panose="020F0502020204030204" pitchFamily="34" charset="0"/>
              </a:rPr>
              <a:t>The Consolidated FDI Policy of 2016 clarifies in Paragraph 5.2.10 relating to FDI in Construction Development that FDI in Real Estate business is not permitted but earning of rent / income on lease of property will not amount to real estate business. It is reproduced for convenience as under</a:t>
            </a:r>
            <a:r>
              <a:rPr lang="en-US" sz="1500" dirty="0" smtClean="0">
                <a:latin typeface="Calibri" panose="020F0502020204030204" pitchFamily="34" charset="0"/>
                <a:cs typeface="Calibri" panose="020F0502020204030204" pitchFamily="34" charset="0"/>
              </a:rPr>
              <a:t>:</a:t>
            </a:r>
            <a:endParaRPr lang="en-US" sz="1500" dirty="0">
              <a:latin typeface="Calibri" panose="020F0502020204030204" pitchFamily="34" charset="0"/>
              <a:cs typeface="Calibri" panose="020F0502020204030204" pitchFamily="34" charset="0"/>
            </a:endParaRPr>
          </a:p>
          <a:p>
            <a:pPr marL="338138" indent="0">
              <a:buNone/>
            </a:pPr>
            <a:r>
              <a:rPr lang="en-US" sz="1500" dirty="0">
                <a:latin typeface="Calibri" panose="020F0502020204030204" pitchFamily="34" charset="0"/>
                <a:cs typeface="Calibri" panose="020F0502020204030204" pitchFamily="34" charset="0"/>
              </a:rPr>
              <a:t>“(i) It is clarified that FDI is not permitted in an entity which is engaged or proposes to engage in real estate business, construction of farm houses and trading in transferable development rights (TDRs). </a:t>
            </a:r>
          </a:p>
          <a:p>
            <a:pPr marL="576263" indent="0">
              <a:buNone/>
            </a:pPr>
            <a:r>
              <a:rPr lang="en-US" sz="1500" dirty="0" smtClean="0">
                <a:latin typeface="Calibri" panose="020F0502020204030204" pitchFamily="34" charset="0"/>
                <a:cs typeface="Calibri" panose="020F0502020204030204" pitchFamily="34" charset="0"/>
              </a:rPr>
              <a:t>“</a:t>
            </a:r>
            <a:r>
              <a:rPr lang="en-US" sz="1500" dirty="0">
                <a:latin typeface="Calibri" panose="020F0502020204030204" pitchFamily="34" charset="0"/>
                <a:cs typeface="Calibri" panose="020F0502020204030204" pitchFamily="34" charset="0"/>
              </a:rPr>
              <a:t>Real estate business” means dealing in land and immovable property with a view to earning profit there from and does not include development of townships, construction of residential/ commercial premises, roads or bridges, educational institutions, recreational facilities, city and regional level infrastructure, townships. Further, earning of rent/ income on lease of the property, not amounting to transfer, will not amount to real estate business.”</a:t>
            </a:r>
          </a:p>
          <a:p>
            <a:endParaRPr lang="en-US" sz="1500" dirty="0">
              <a:latin typeface="Calibri" panose="020F0502020204030204" pitchFamily="34" charset="0"/>
              <a:cs typeface="Calibri" panose="020F0502020204030204" pitchFamily="34" charset="0"/>
            </a:endParaRPr>
          </a:p>
          <a:p>
            <a:r>
              <a:rPr lang="en-US" sz="1500" b="1" dirty="0" smtClean="0">
                <a:latin typeface="Calibri" panose="020F0502020204030204" pitchFamily="34" charset="0"/>
                <a:cs typeface="Calibri" panose="020F0502020204030204" pitchFamily="34" charset="0"/>
              </a:rPr>
              <a:t>Key Issues</a:t>
            </a:r>
            <a:r>
              <a:rPr lang="en-US" sz="1500" b="1" dirty="0">
                <a:latin typeface="Calibri" panose="020F0502020204030204" pitchFamily="34" charset="0"/>
                <a:cs typeface="Calibri" panose="020F0502020204030204" pitchFamily="34" charset="0"/>
              </a:rPr>
              <a:t>:</a:t>
            </a:r>
          </a:p>
          <a:p>
            <a:pPr lvl="1">
              <a:buClrTx/>
              <a:buSzPct val="100000"/>
              <a:buFont typeface="Arial" panose="020B0604020202020204" pitchFamily="34" charset="0"/>
              <a:buChar char="•"/>
            </a:pPr>
            <a:r>
              <a:rPr lang="en-US" sz="1500" dirty="0" smtClean="0">
                <a:latin typeface="Calibri" panose="020F0502020204030204" pitchFamily="34" charset="0"/>
                <a:cs typeface="Calibri" panose="020F0502020204030204" pitchFamily="34" charset="0"/>
              </a:rPr>
              <a:t>As </a:t>
            </a:r>
            <a:r>
              <a:rPr lang="en-US" sz="1500" dirty="0">
                <a:latin typeface="Calibri" panose="020F0502020204030204" pitchFamily="34" charset="0"/>
                <a:cs typeface="Calibri" panose="020F0502020204030204" pitchFamily="34" charset="0"/>
              </a:rPr>
              <a:t>against construction and subsequent lease of the property by the FDI recipient Indian Company, if FDI is instead made directly by FDI recipient Indian Company by way of investments in constructed property such as townships / residential / commercial premises, etc. with a view to lease the same in order to earn rent / income, would it be permissible under the FDI guidelines? The economic benefits to the country would be the same as local developers would have exit route of sale of constructed property to PROIs under FDI route</a:t>
            </a:r>
            <a:r>
              <a:rPr lang="en-US" sz="1500" dirty="0" smtClean="0">
                <a:latin typeface="Calibri" panose="020F0502020204030204" pitchFamily="34" charset="0"/>
                <a:cs typeface="Calibri" panose="020F0502020204030204" pitchFamily="34" charset="0"/>
              </a:rPr>
              <a:t>.</a:t>
            </a:r>
            <a:endParaRPr lang="en-US" sz="15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767966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p:txBody>
          <a:bodyPr/>
          <a:lstStyle/>
          <a:p>
            <a:pPr>
              <a:defRPr/>
            </a:pPr>
            <a:r>
              <a:rPr lang="en-US" smtClean="0"/>
              <a:t>24 March 2018</a:t>
            </a:r>
            <a:endParaRPr lang="en-US" dirty="0"/>
          </a:p>
        </p:txBody>
      </p:sp>
      <p:sp>
        <p:nvSpPr>
          <p:cNvPr id="10243" name="Footer Placeholder 4"/>
          <p:cNvSpPr>
            <a:spLocks noGrp="1"/>
          </p:cNvSpPr>
          <p:nvPr>
            <p:ph type="ftr" sz="quarter" idx="11"/>
          </p:nvPr>
        </p:nvSpPr>
        <p:spPr/>
        <p:txBody>
          <a:bodyPr/>
          <a:lstStyle/>
          <a:p>
            <a:pPr>
              <a:defRPr/>
            </a:pPr>
            <a:r>
              <a:rPr lang="en-US" dirty="0" smtClean="0"/>
              <a:t>P. P. Shah &amp; Asso.</a:t>
            </a:r>
          </a:p>
        </p:txBody>
      </p:sp>
      <p:sp>
        <p:nvSpPr>
          <p:cNvPr id="10244" name="Slide Number Placeholder 5"/>
          <p:cNvSpPr>
            <a:spLocks noGrp="1"/>
          </p:cNvSpPr>
          <p:nvPr>
            <p:ph type="sldNum" sz="quarter" idx="12"/>
          </p:nvPr>
        </p:nvSpPr>
        <p:spPr/>
        <p:txBody>
          <a:bodyPr/>
          <a:lstStyle/>
          <a:p>
            <a:pPr>
              <a:defRPr/>
            </a:pPr>
            <a:fld id="{E81DF2A3-5B14-41FD-9536-3324988EF1C5}" type="slidenum">
              <a:rPr lang="en-US" smtClean="0"/>
              <a:pPr>
                <a:defRPr/>
              </a:pPr>
              <a:t>6</a:t>
            </a:fld>
            <a:endParaRPr lang="en-US" dirty="0" smtClean="0"/>
          </a:p>
        </p:txBody>
      </p:sp>
      <p:sp>
        <p:nvSpPr>
          <p:cNvPr id="10245"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FEMA Practice</a:t>
            </a:r>
          </a:p>
        </p:txBody>
      </p:sp>
      <p:sp>
        <p:nvSpPr>
          <p:cNvPr id="10246"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p:txBody>
      </p:sp>
      <p:graphicFrame>
        <p:nvGraphicFramePr>
          <p:cNvPr id="9" name="Table 8"/>
          <p:cNvGraphicFramePr>
            <a:graphicFrameLocks noGrp="1"/>
          </p:cNvGraphicFramePr>
          <p:nvPr>
            <p:extLst>
              <p:ext uri="{D42A27DB-BD31-4B8C-83A1-F6EECF244321}">
                <p14:modId xmlns:p14="http://schemas.microsoft.com/office/powerpoint/2010/main" val="1751457728"/>
              </p:ext>
            </p:extLst>
          </p:nvPr>
        </p:nvGraphicFramePr>
        <p:xfrm>
          <a:off x="609600" y="1271588"/>
          <a:ext cx="8382000" cy="4976785"/>
        </p:xfrm>
        <a:graphic>
          <a:graphicData uri="http://schemas.openxmlformats.org/drawingml/2006/table">
            <a:tbl>
              <a:tblPr firstRow="1" bandRow="1">
                <a:tableStyleId>{5C22544A-7EE6-4342-B048-85BDC9FD1C3A}</a:tableStyleId>
              </a:tblPr>
              <a:tblGrid>
                <a:gridCol w="2969273"/>
                <a:gridCol w="1804243"/>
                <a:gridCol w="1475564"/>
                <a:gridCol w="2132920"/>
              </a:tblGrid>
              <a:tr h="343084">
                <a:tc>
                  <a:txBody>
                    <a:bodyPr/>
                    <a:lstStyle/>
                    <a:p>
                      <a:pPr algn="ctr"/>
                      <a:endParaRPr lang="en-US" sz="1400" dirty="0">
                        <a:solidFill>
                          <a:schemeClr val="tx1"/>
                        </a:solidFill>
                      </a:endParaRPr>
                    </a:p>
                  </a:txBody>
                  <a:tcPr/>
                </a:tc>
                <a:tc gridSpan="3">
                  <a:txBody>
                    <a:bodyPr/>
                    <a:lstStyle/>
                    <a:p>
                      <a:pPr algn="ctr"/>
                      <a:r>
                        <a:rPr lang="en-US" sz="1400" dirty="0" smtClean="0">
                          <a:solidFill>
                            <a:schemeClr val="tx1"/>
                          </a:solidFill>
                        </a:rPr>
                        <a:t>PROI</a:t>
                      </a:r>
                      <a:endParaRPr lang="en-US" sz="1400" dirty="0">
                        <a:solidFill>
                          <a:schemeClr val="tx1"/>
                        </a:solidFill>
                      </a:endParaRPr>
                    </a:p>
                  </a:txBody>
                  <a:tcPr/>
                </a:tc>
                <a:tc hMerge="1">
                  <a:txBody>
                    <a:bodyPr/>
                    <a:lstStyle/>
                    <a:p>
                      <a:endParaRPr lang="en-US"/>
                    </a:p>
                  </a:txBody>
                  <a:tcPr/>
                </a:tc>
                <a:tc hMerge="1">
                  <a:txBody>
                    <a:bodyPr/>
                    <a:lstStyle/>
                    <a:p>
                      <a:endParaRPr lang="en-US"/>
                    </a:p>
                  </a:txBody>
                  <a:tcPr/>
                </a:tc>
              </a:tr>
              <a:tr h="428105">
                <a:tc>
                  <a:txBody>
                    <a:bodyPr/>
                    <a:lstStyle/>
                    <a:p>
                      <a:endParaRPr lang="en-US" sz="1400" dirty="0"/>
                    </a:p>
                  </a:txBody>
                  <a:tcPr/>
                </a:tc>
                <a:tc>
                  <a:txBody>
                    <a:bodyPr/>
                    <a:lstStyle/>
                    <a:p>
                      <a:pPr algn="ctr"/>
                      <a:r>
                        <a:rPr lang="en-US" sz="1400" dirty="0" smtClean="0"/>
                        <a:t>Foreign Citizen</a:t>
                      </a:r>
                      <a:endParaRPr lang="en-US" sz="1400" dirty="0"/>
                    </a:p>
                  </a:txBody>
                  <a:tcPr/>
                </a:tc>
                <a:tc>
                  <a:txBody>
                    <a:bodyPr/>
                    <a:lstStyle/>
                    <a:p>
                      <a:pPr algn="ctr"/>
                      <a:r>
                        <a:rPr lang="en-US" sz="1400" dirty="0" smtClean="0"/>
                        <a:t>NRIs</a:t>
                      </a:r>
                      <a:endParaRPr lang="en-US" sz="1400" dirty="0"/>
                    </a:p>
                  </a:txBody>
                  <a:tcPr/>
                </a:tc>
                <a:tc>
                  <a:txBody>
                    <a:bodyPr/>
                    <a:lstStyle/>
                    <a:p>
                      <a:pPr algn="ctr"/>
                      <a:r>
                        <a:rPr lang="en-US" sz="1400" dirty="0" smtClean="0"/>
                        <a:t>Other entities</a:t>
                      </a:r>
                      <a:endParaRPr lang="en-US" sz="1400" dirty="0"/>
                    </a:p>
                  </a:txBody>
                  <a:tcPr/>
                </a:tc>
              </a:tr>
              <a:tr h="944236">
                <a:tc>
                  <a:txBody>
                    <a:bodyPr/>
                    <a:lstStyle/>
                    <a:p>
                      <a:r>
                        <a:rPr lang="en-US" sz="1400" b="1" dirty="0" smtClean="0"/>
                        <a:t>Deposit- Notf.5(R) –Banking</a:t>
                      </a:r>
                      <a:r>
                        <a:rPr lang="en-US" sz="1400" b="1" baseline="0" dirty="0" smtClean="0"/>
                        <a:t> Accounts of PROI plus few cases in Notf. 10(R)</a:t>
                      </a:r>
                      <a:endParaRPr lang="en-US" sz="1400" b="1" dirty="0"/>
                    </a:p>
                  </a:txBody>
                  <a:tcPr/>
                </a:tc>
                <a:tc>
                  <a:txBody>
                    <a:bodyPr/>
                    <a:lstStyle/>
                    <a:p>
                      <a:pPr algn="ctr"/>
                      <a:r>
                        <a:rPr lang="en-US" sz="1400" b="1" dirty="0" smtClean="0">
                          <a:latin typeface="Calibri" pitchFamily="34" charset="0"/>
                          <a:cs typeface="Calibri" pitchFamily="34" charset="0"/>
                        </a:rPr>
                        <a:t>[Can open for limited purpose as mentioned in Notf.5(R)</a:t>
                      </a:r>
                      <a:r>
                        <a:rPr lang="en-US" sz="1400" b="1" baseline="0" dirty="0" smtClean="0">
                          <a:latin typeface="Calibri" pitchFamily="34" charset="0"/>
                          <a:cs typeface="Calibri" pitchFamily="34" charset="0"/>
                        </a:rPr>
                        <a:t> &amp; 10(R)</a:t>
                      </a:r>
                      <a:endParaRPr lang="en-US" sz="1400" b="1"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latin typeface="Calibri" pitchFamily="34" charset="0"/>
                          <a:cs typeface="Calibri" pitchFamily="34" charset="0"/>
                        </a:rPr>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latin typeface="Calibri" pitchFamily="34" charset="0"/>
                          <a:cs typeface="Calibri" pitchFamily="34" charset="0"/>
                        </a:rPr>
                        <a:t>[Notf.5(R) ]</a:t>
                      </a:r>
                      <a:endParaRPr lang="en-US" sz="1400" b="1"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latin typeface="Calibri" pitchFamily="34" charset="0"/>
                          <a:cs typeface="Calibri" pitchFamily="34" charset="0"/>
                        </a:rPr>
                        <a:t>√</a:t>
                      </a:r>
                    </a:p>
                    <a:p>
                      <a:pPr algn="ctr"/>
                      <a:r>
                        <a:rPr lang="en-US" sz="1400" b="1" dirty="0" smtClean="0">
                          <a:latin typeface="Calibri" pitchFamily="34" charset="0"/>
                          <a:cs typeface="Calibri" pitchFamily="34" charset="0"/>
                        </a:rPr>
                        <a:t>[Notf.10 (R) ]</a:t>
                      </a:r>
                      <a:endParaRPr lang="en-US" sz="1400" b="1" dirty="0">
                        <a:latin typeface="Calibri" pitchFamily="34" charset="0"/>
                        <a:cs typeface="Calibri" pitchFamily="34" charset="0"/>
                      </a:endParaRPr>
                    </a:p>
                  </a:txBody>
                  <a:tcPr/>
                </a:tc>
              </a:tr>
              <a:tr h="944236">
                <a:tc>
                  <a:txBody>
                    <a:bodyPr/>
                    <a:lstStyle/>
                    <a:p>
                      <a:r>
                        <a:rPr lang="en-US" sz="1400" dirty="0" smtClean="0"/>
                        <a:t>Branch /Liaison - Notf. 22(R)</a:t>
                      </a:r>
                      <a:endParaRPr 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NA</a:t>
                      </a:r>
                      <a:endParaRPr lang="en-US" sz="1400"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NA</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Prior approval through AD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[except citizen of 8 countries]</a:t>
                      </a:r>
                      <a:endParaRPr lang="en-US" sz="1400" dirty="0">
                        <a:latin typeface="Calibri" pitchFamily="34" charset="0"/>
                        <a:cs typeface="Calibri" pitchFamily="34" charset="0"/>
                      </a:endParaRPr>
                    </a:p>
                  </a:txBody>
                  <a:tcPr/>
                </a:tc>
              </a:tr>
              <a:tr h="944236">
                <a:tc>
                  <a:txBody>
                    <a:bodyPr/>
                    <a:lstStyle/>
                    <a:p>
                      <a:r>
                        <a:rPr lang="en-US" sz="1400" dirty="0" smtClean="0"/>
                        <a:t>Project office </a:t>
                      </a:r>
                      <a:endParaRPr lang="en-US" sz="1400" dirty="0"/>
                    </a:p>
                  </a:txBody>
                  <a:tcPr/>
                </a:tc>
                <a:tc>
                  <a:txBody>
                    <a:bodyPr/>
                    <a:lstStyle/>
                    <a:p>
                      <a:pPr algn="ctr"/>
                      <a:r>
                        <a:rPr lang="en-US" sz="1400" dirty="0" smtClean="0">
                          <a:latin typeface="Calibri" pitchFamily="34" charset="0"/>
                          <a:cs typeface="Calibri" pitchFamily="34" charset="0"/>
                        </a:rPr>
                        <a:t>NA</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NA</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Auto Route with</a:t>
                      </a:r>
                    </a:p>
                    <a:p>
                      <a:pPr algn="ctr"/>
                      <a:r>
                        <a:rPr lang="en-US" sz="1400" dirty="0" smtClean="0">
                          <a:latin typeface="Calibri" pitchFamily="34" charset="0"/>
                          <a:cs typeface="Calibri" pitchFamily="34" charset="0"/>
                        </a:rPr>
                        <a:t>conditions except 7 citizens </a:t>
                      </a:r>
                      <a:endParaRPr lang="en-US" sz="1400" dirty="0">
                        <a:latin typeface="Calibri" pitchFamily="34" charset="0"/>
                        <a:cs typeface="Calibri" pitchFamily="34" charset="0"/>
                      </a:endParaRPr>
                    </a:p>
                  </a:txBody>
                  <a:tcPr/>
                </a:tc>
              </a:tr>
              <a:tr h="1349102">
                <a:tc>
                  <a:txBody>
                    <a:bodyPr/>
                    <a:lstStyle/>
                    <a:p>
                      <a:pPr defTabSz="1204913"/>
                      <a:r>
                        <a:rPr lang="en-US" sz="1400" dirty="0" smtClean="0"/>
                        <a:t>Immovable property in India- Notf.21</a:t>
                      </a:r>
                      <a:endParaRPr lang="en-US" sz="1400" dirty="0"/>
                    </a:p>
                  </a:txBody>
                  <a:tcPr/>
                </a:tc>
                <a:tc>
                  <a:txBody>
                    <a:bodyPr/>
                    <a:lstStyle/>
                    <a:p>
                      <a:pPr algn="ctr"/>
                      <a:r>
                        <a:rPr lang="en-US" sz="1400" dirty="0" smtClean="0">
                          <a:latin typeface="Calibri" pitchFamily="34" charset="0"/>
                          <a:cs typeface="Calibri" pitchFamily="34" charset="0"/>
                        </a:rPr>
                        <a:t>X</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a:t>
                      </a:r>
                      <a:endParaRPr lang="en-US" sz="1400"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 For </a:t>
                      </a:r>
                      <a:r>
                        <a:rPr lang="en-US" sz="1400" kern="1200" dirty="0" smtClean="0">
                          <a:solidFill>
                            <a:schemeClr val="dk1"/>
                          </a:solidFill>
                          <a:latin typeface="Calibri" pitchFamily="34" charset="0"/>
                          <a:ea typeface="+mn-ea"/>
                          <a:cs typeface="Calibri" pitchFamily="34" charset="0"/>
                        </a:rPr>
                        <a:t>branch, office or other place of business for carrying on in India any activity, excluding a liaison office]</a:t>
                      </a:r>
                      <a:endParaRPr lang="en-US" sz="1400" dirty="0">
                        <a:latin typeface="Calibri" pitchFamily="34" charset="0"/>
                        <a:cs typeface="Calibri" pitchFamily="34" charset="0"/>
                      </a:endParaRPr>
                    </a:p>
                  </a:txBody>
                  <a:tcPr/>
                </a:tc>
              </a:tr>
            </a:tbl>
          </a:graphicData>
        </a:graphic>
      </p:graphicFrame>
    </p:spTree>
    <p:extLst>
      <p:ext uri="{BB962C8B-B14F-4D97-AF65-F5344CB8AC3E}">
        <p14:creationId xmlns:p14="http://schemas.microsoft.com/office/powerpoint/2010/main" val="224488435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374259" y="6384315"/>
            <a:ext cx="1905000" cy="457200"/>
          </a:xfrm>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a:xfrm>
            <a:off x="3599656" y="6338261"/>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60</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Practical Issues - FDI Policy (con’t)</a:t>
            </a:r>
            <a:endParaRPr lang="en-US" sz="3600" dirty="0" smtClean="0"/>
          </a:p>
        </p:txBody>
      </p:sp>
      <p:sp>
        <p:nvSpPr>
          <p:cNvPr id="9222" name="Content Placeholder 6"/>
          <p:cNvSpPr>
            <a:spLocks noGrp="1"/>
          </p:cNvSpPr>
          <p:nvPr>
            <p:ph idx="1"/>
          </p:nvPr>
        </p:nvSpPr>
        <p:spPr>
          <a:xfrm>
            <a:off x="685800" y="1219200"/>
            <a:ext cx="8269288" cy="5213684"/>
          </a:xfrm>
        </p:spPr>
        <p:txBody>
          <a:bodyPr/>
          <a:lstStyle/>
          <a:p>
            <a:r>
              <a:rPr lang="en-US" sz="1500" b="1" dirty="0" smtClean="0">
                <a:latin typeface="Calibri" panose="020F0502020204030204" pitchFamily="34" charset="0"/>
                <a:cs typeface="Calibri" panose="020F0502020204030204" pitchFamily="34" charset="0"/>
              </a:rPr>
              <a:t>Pricing </a:t>
            </a:r>
            <a:r>
              <a:rPr lang="en-US" sz="1500" b="1" dirty="0">
                <a:latin typeface="Calibri" panose="020F0502020204030204" pitchFamily="34" charset="0"/>
                <a:cs typeface="Calibri" panose="020F0502020204030204" pitchFamily="34" charset="0"/>
              </a:rPr>
              <a:t>of Compulsorily Convertible </a:t>
            </a:r>
            <a:r>
              <a:rPr lang="en-US" sz="1500" b="1" dirty="0" smtClean="0">
                <a:latin typeface="Calibri" panose="020F0502020204030204" pitchFamily="34" charset="0"/>
                <a:cs typeface="Calibri" panose="020F0502020204030204" pitchFamily="34" charset="0"/>
              </a:rPr>
              <a:t>Debentures:</a:t>
            </a:r>
            <a:endParaRPr lang="en-US" sz="1500" b="1" dirty="0">
              <a:latin typeface="Calibri" panose="020F0502020204030204" pitchFamily="34" charset="0"/>
              <a:cs typeface="Calibri" panose="020F0502020204030204" pitchFamily="34" charset="0"/>
            </a:endParaRPr>
          </a:p>
          <a:p>
            <a:endParaRPr lang="en-US" sz="1500" dirty="0">
              <a:latin typeface="Calibri" panose="020F0502020204030204" pitchFamily="34" charset="0"/>
              <a:cs typeface="Calibri" panose="020F0502020204030204" pitchFamily="34" charset="0"/>
            </a:endParaRPr>
          </a:p>
          <a:p>
            <a:r>
              <a:rPr lang="en-US" sz="1500" dirty="0">
                <a:latin typeface="Calibri" panose="020F0502020204030204" pitchFamily="34" charset="0"/>
                <a:cs typeface="Calibri" panose="020F0502020204030204" pitchFamily="34" charset="0"/>
              </a:rPr>
              <a:t>As per the prevalent pricing guidelines of instruments under FDI, the pricing of shares / convertible debentures / preference shares should be decided / determined upfront at the time of issue of the instruments. </a:t>
            </a:r>
            <a:endParaRPr lang="en-US" sz="1500" dirty="0" smtClean="0">
              <a:latin typeface="Calibri" panose="020F0502020204030204" pitchFamily="34" charset="0"/>
              <a:cs typeface="Calibri" panose="020F0502020204030204" pitchFamily="34" charset="0"/>
            </a:endParaRPr>
          </a:p>
          <a:p>
            <a:r>
              <a:rPr lang="en-US" sz="1500" dirty="0" smtClean="0">
                <a:latin typeface="Calibri" panose="020F0502020204030204" pitchFamily="34" charset="0"/>
                <a:cs typeface="Calibri" panose="020F0502020204030204" pitchFamily="34" charset="0"/>
              </a:rPr>
              <a:t>The </a:t>
            </a:r>
            <a:r>
              <a:rPr lang="en-US" sz="1500" dirty="0">
                <a:latin typeface="Calibri" panose="020F0502020204030204" pitchFamily="34" charset="0"/>
                <a:cs typeface="Calibri" panose="020F0502020204030204" pitchFamily="34" charset="0"/>
              </a:rPr>
              <a:t>price for the convertible instruments can also be a determined based on the conversion formula which has to be determined / fixed upfront, however the price at the time of conversion should not be less than the fair value worked out, at the time of issuance of these instruments, in accordance with the extant FEMA regulations</a:t>
            </a:r>
            <a:r>
              <a:rPr lang="en-US" sz="1500" dirty="0" smtClean="0">
                <a:latin typeface="Calibri" panose="020F0502020204030204" pitchFamily="34" charset="0"/>
                <a:cs typeface="Calibri" panose="020F0502020204030204" pitchFamily="34" charset="0"/>
              </a:rPr>
              <a:t>.</a:t>
            </a:r>
          </a:p>
          <a:p>
            <a:endParaRPr lang="en-US" sz="1500" dirty="0">
              <a:latin typeface="Calibri" panose="020F0502020204030204" pitchFamily="34" charset="0"/>
              <a:cs typeface="Calibri" panose="020F0502020204030204" pitchFamily="34" charset="0"/>
            </a:endParaRPr>
          </a:p>
          <a:p>
            <a:r>
              <a:rPr lang="en-US" sz="1500" b="1" dirty="0" smtClean="0">
                <a:latin typeface="Calibri" panose="020F0502020204030204" pitchFamily="34" charset="0"/>
                <a:cs typeface="Calibri" panose="020F0502020204030204" pitchFamily="34" charset="0"/>
              </a:rPr>
              <a:t>Key Issues:</a:t>
            </a:r>
            <a:endParaRPr lang="en-US" sz="1500" b="1" dirty="0">
              <a:latin typeface="Calibri" panose="020F0502020204030204" pitchFamily="34" charset="0"/>
              <a:cs typeface="Calibri" panose="020F0502020204030204" pitchFamily="34" charset="0"/>
            </a:endParaRPr>
          </a:p>
          <a:p>
            <a:pPr lvl="1">
              <a:buClrTx/>
              <a:buSzPct val="100000"/>
              <a:buFont typeface="Arial" panose="020B0604020202020204" pitchFamily="34" charset="0"/>
              <a:buChar char="•"/>
            </a:pPr>
            <a:r>
              <a:rPr lang="en-US" sz="1500" dirty="0" smtClean="0">
                <a:latin typeface="Calibri" panose="020F0502020204030204" pitchFamily="34" charset="0"/>
                <a:cs typeface="Calibri" panose="020F0502020204030204" pitchFamily="34" charset="0"/>
              </a:rPr>
              <a:t>If </a:t>
            </a:r>
            <a:r>
              <a:rPr lang="en-US" sz="1500" dirty="0">
                <a:latin typeface="Calibri" panose="020F0502020204030204" pitchFamily="34" charset="0"/>
                <a:cs typeface="Calibri" panose="020F0502020204030204" pitchFamily="34" charset="0"/>
              </a:rPr>
              <a:t>the conversion formula is specified upfront as say e.g. “conversion shall be based on the price / earnings ratio at the time of conversion to be decided by the management subject to minimum issue price of Rs. 50/- per share being the fair value worked out at the time of issuance of these instruments”, would it be in compliance with the pricing guidelines?</a:t>
            </a:r>
          </a:p>
          <a:p>
            <a:pPr lvl="1">
              <a:buClrTx/>
              <a:buSzPct val="100000"/>
              <a:buFont typeface="Arial" panose="020B0604020202020204" pitchFamily="34" charset="0"/>
              <a:buChar char="•"/>
            </a:pPr>
            <a:endParaRPr lang="en-US" sz="1500" dirty="0">
              <a:latin typeface="Calibri" panose="020F0502020204030204" pitchFamily="34" charset="0"/>
              <a:cs typeface="Calibri" panose="020F0502020204030204" pitchFamily="34" charset="0"/>
            </a:endParaRPr>
          </a:p>
          <a:p>
            <a:pPr lvl="1">
              <a:buClrTx/>
              <a:buSzPct val="100000"/>
              <a:buFont typeface="Arial" panose="020B0604020202020204" pitchFamily="34" charset="0"/>
              <a:buChar char="•"/>
            </a:pPr>
            <a:r>
              <a:rPr lang="en-US" sz="1500" dirty="0" smtClean="0">
                <a:latin typeface="Calibri" panose="020F0502020204030204" pitchFamily="34" charset="0"/>
                <a:cs typeface="Calibri" panose="020F0502020204030204" pitchFamily="34" charset="0"/>
              </a:rPr>
              <a:t>The </a:t>
            </a:r>
            <a:r>
              <a:rPr lang="en-US" sz="1500" dirty="0">
                <a:latin typeface="Calibri" panose="020F0502020204030204" pitchFamily="34" charset="0"/>
                <a:cs typeface="Calibri" panose="020F0502020204030204" pitchFamily="34" charset="0"/>
              </a:rPr>
              <a:t>price for conversion into shares may be determined based on future profits. Hence till the FCDs are converted into shares, the exact foreign shareholding in the company cannot be determined. How can this be resolved when the Indian company is undertaking downstream investments in order to determine indirect foreign holding?</a:t>
            </a:r>
          </a:p>
        </p:txBody>
      </p:sp>
    </p:spTree>
    <p:extLst>
      <p:ext uri="{BB962C8B-B14F-4D97-AF65-F5344CB8AC3E}">
        <p14:creationId xmlns:p14="http://schemas.microsoft.com/office/powerpoint/2010/main" val="422188525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374259" y="6384315"/>
            <a:ext cx="1905000" cy="457200"/>
          </a:xfrm>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a:xfrm>
            <a:off x="3599656" y="6338261"/>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61</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Practical Issues </a:t>
            </a:r>
            <a:r>
              <a:rPr lang="en-US" sz="3200" dirty="0" smtClean="0"/>
              <a:t>– Escrow mechanism in FDI transactions</a:t>
            </a:r>
          </a:p>
        </p:txBody>
      </p:sp>
      <p:sp>
        <p:nvSpPr>
          <p:cNvPr id="9222" name="Content Placeholder 6"/>
          <p:cNvSpPr>
            <a:spLocks noGrp="1"/>
          </p:cNvSpPr>
          <p:nvPr>
            <p:ph idx="1"/>
          </p:nvPr>
        </p:nvSpPr>
        <p:spPr>
          <a:xfrm>
            <a:off x="685800" y="1219200"/>
            <a:ext cx="8269288" cy="5213684"/>
          </a:xfrm>
        </p:spPr>
        <p:txBody>
          <a:bodyPr/>
          <a:lstStyle/>
          <a:p>
            <a:r>
              <a:rPr lang="en-US" sz="1500" dirty="0" smtClean="0">
                <a:latin typeface="Calibri" panose="020F0502020204030204" pitchFamily="34" charset="0"/>
                <a:cs typeface="Calibri" panose="020F0502020204030204" pitchFamily="34" charset="0"/>
              </a:rPr>
              <a:t>Escrow </a:t>
            </a:r>
            <a:r>
              <a:rPr lang="en-US" sz="1500" dirty="0">
                <a:latin typeface="Calibri" panose="020F0502020204030204" pitchFamily="34" charset="0"/>
                <a:cs typeface="Calibri" panose="020F0502020204030204" pitchFamily="34" charset="0"/>
              </a:rPr>
              <a:t>mechanism has been permitted to facilitate FDI transactions in cases where parties to the share purchase agreement desire to complete the due diligence process before they finalize the agreement for the same and accordingly, there is a time lag between payment of purchase consideration and the receipt of the shares. </a:t>
            </a:r>
          </a:p>
          <a:p>
            <a:r>
              <a:rPr lang="en-US" sz="1500" dirty="0" smtClean="0">
                <a:latin typeface="Calibri" panose="020F0502020204030204" pitchFamily="34" charset="0"/>
                <a:cs typeface="Calibri" panose="020F0502020204030204" pitchFamily="34" charset="0"/>
              </a:rPr>
              <a:t>AD </a:t>
            </a:r>
            <a:r>
              <a:rPr lang="en-US" sz="1500" dirty="0">
                <a:latin typeface="Calibri" panose="020F0502020204030204" pitchFamily="34" charset="0"/>
                <a:cs typeface="Calibri" panose="020F0502020204030204" pitchFamily="34" charset="0"/>
              </a:rPr>
              <a:t>Category – I banks have been given general permission to open and maintain non-interest bearing Escrow account in Indian Rupees in India on behalf of residents and non-residents, towards payment of share purchase consideration. Also, SEBI </a:t>
            </a:r>
            <a:r>
              <a:rPr lang="en-US" sz="1500" dirty="0" err="1">
                <a:latin typeface="Calibri" panose="020F0502020204030204" pitchFamily="34" charset="0"/>
                <a:cs typeface="Calibri" panose="020F0502020204030204" pitchFamily="34" charset="0"/>
              </a:rPr>
              <a:t>authorised</a:t>
            </a:r>
            <a:r>
              <a:rPr lang="en-US" sz="1500" dirty="0">
                <a:latin typeface="Calibri" panose="020F0502020204030204" pitchFamily="34" charset="0"/>
                <a:cs typeface="Calibri" panose="020F0502020204030204" pitchFamily="34" charset="0"/>
              </a:rPr>
              <a:t> Depository Participant are permitted to open and maintain, without approval of the Reserve Bank, Escrow account for securities.</a:t>
            </a:r>
          </a:p>
          <a:p>
            <a:r>
              <a:rPr lang="en-US" sz="1500" dirty="0" smtClean="0">
                <a:latin typeface="Calibri" panose="020F0502020204030204" pitchFamily="34" charset="0"/>
                <a:cs typeface="Calibri" panose="020F0502020204030204" pitchFamily="34" charset="0"/>
              </a:rPr>
              <a:t>The </a:t>
            </a:r>
            <a:r>
              <a:rPr lang="en-US" sz="1500" dirty="0">
                <a:latin typeface="Calibri" panose="020F0502020204030204" pitchFamily="34" charset="0"/>
                <a:cs typeface="Calibri" panose="020F0502020204030204" pitchFamily="34" charset="0"/>
              </a:rPr>
              <a:t>detailed stipulations relating to opening of Escrow account are specified in Regulation 5(5) read with Schedule 5 of </a:t>
            </a:r>
            <a:r>
              <a:rPr lang="en-US" sz="1500" dirty="0" smtClean="0">
                <a:latin typeface="Calibri" panose="020F0502020204030204" pitchFamily="34" charset="0"/>
                <a:cs typeface="Calibri" panose="020F0502020204030204" pitchFamily="34" charset="0"/>
              </a:rPr>
              <a:t>FEMA </a:t>
            </a:r>
            <a:r>
              <a:rPr lang="en-US" sz="1500" dirty="0" err="1" smtClean="0">
                <a:latin typeface="Calibri" panose="020F0502020204030204" pitchFamily="34" charset="0"/>
                <a:cs typeface="Calibri" panose="020F0502020204030204" pitchFamily="34" charset="0"/>
              </a:rPr>
              <a:t>Ntf</a:t>
            </a:r>
            <a:r>
              <a:rPr lang="en-US" sz="1500" dirty="0" smtClean="0">
                <a:latin typeface="Calibri" panose="020F0502020204030204" pitchFamily="34" charset="0"/>
                <a:cs typeface="Calibri" panose="020F0502020204030204" pitchFamily="34" charset="0"/>
              </a:rPr>
              <a:t>. 5(R)</a:t>
            </a:r>
          </a:p>
          <a:p>
            <a:r>
              <a:rPr lang="en-US" sz="1500" dirty="0">
                <a:latin typeface="Calibri" panose="020F0502020204030204" pitchFamily="34" charset="0"/>
                <a:cs typeface="Calibri" panose="020F0502020204030204" pitchFamily="34" charset="0"/>
              </a:rPr>
              <a:t>Regulation 5(5) of FEMA </a:t>
            </a:r>
            <a:r>
              <a:rPr lang="en-US" sz="1500" dirty="0" err="1">
                <a:latin typeface="Calibri" panose="020F0502020204030204" pitchFamily="34" charset="0"/>
                <a:cs typeface="Calibri" panose="020F0502020204030204" pitchFamily="34" charset="0"/>
              </a:rPr>
              <a:t>Ntf</a:t>
            </a:r>
            <a:r>
              <a:rPr lang="en-US" sz="1500" dirty="0">
                <a:latin typeface="Calibri" panose="020F0502020204030204" pitchFamily="34" charset="0"/>
                <a:cs typeface="Calibri" panose="020F0502020204030204" pitchFamily="34" charset="0"/>
              </a:rPr>
              <a:t>. 5(R) stipulates that “Resident or non-resident acquirers may, subject to the terms and conditions specified in Schedule 5, open, hold and maintain Escrow Account with </a:t>
            </a:r>
            <a:r>
              <a:rPr lang="en-US" sz="1500" dirty="0" err="1">
                <a:latin typeface="Calibri" panose="020F0502020204030204" pitchFamily="34" charset="0"/>
                <a:cs typeface="Calibri" panose="020F0502020204030204" pitchFamily="34" charset="0"/>
              </a:rPr>
              <a:t>Authorised</a:t>
            </a:r>
            <a:r>
              <a:rPr lang="en-US" sz="1500" dirty="0">
                <a:latin typeface="Calibri" panose="020F0502020204030204" pitchFamily="34" charset="0"/>
                <a:cs typeface="Calibri" panose="020F0502020204030204" pitchFamily="34" charset="0"/>
              </a:rPr>
              <a:t> Dealers in India”.</a:t>
            </a:r>
          </a:p>
          <a:p>
            <a:r>
              <a:rPr lang="en-US" sz="1500" b="1" dirty="0" smtClean="0">
                <a:latin typeface="Calibri" panose="020F0502020204030204" pitchFamily="34" charset="0"/>
                <a:cs typeface="Calibri" panose="020F0502020204030204" pitchFamily="34" charset="0"/>
              </a:rPr>
              <a:t>Key Issues:</a:t>
            </a:r>
            <a:endParaRPr lang="en-US" sz="1500" b="1" dirty="0">
              <a:latin typeface="Calibri" panose="020F0502020204030204" pitchFamily="34" charset="0"/>
              <a:cs typeface="Calibri" panose="020F0502020204030204" pitchFamily="34" charset="0"/>
            </a:endParaRPr>
          </a:p>
          <a:p>
            <a:pPr lvl="1">
              <a:buClrTx/>
              <a:buSzPct val="100000"/>
              <a:buFont typeface="Arial" panose="020B0604020202020204" pitchFamily="34" charset="0"/>
              <a:buChar char="•"/>
            </a:pPr>
            <a:r>
              <a:rPr lang="en-US" sz="1500" dirty="0" smtClean="0">
                <a:latin typeface="Calibri" panose="020F0502020204030204" pitchFamily="34" charset="0"/>
                <a:cs typeface="Calibri" panose="020F0502020204030204" pitchFamily="34" charset="0"/>
              </a:rPr>
              <a:t>If the FDI transaction involves opening of Escrow account, is there a </a:t>
            </a:r>
            <a:r>
              <a:rPr lang="en-US" sz="1500" dirty="0">
                <a:latin typeface="Calibri" panose="020F0502020204030204" pitchFamily="34" charset="0"/>
                <a:cs typeface="Calibri" panose="020F0502020204030204" pitchFamily="34" charset="0"/>
              </a:rPr>
              <a:t>compulsion to open </a:t>
            </a:r>
            <a:r>
              <a:rPr lang="en-US" sz="1500" dirty="0" smtClean="0">
                <a:latin typeface="Calibri" panose="020F0502020204030204" pitchFamily="34" charset="0"/>
                <a:cs typeface="Calibri" panose="020F0502020204030204" pitchFamily="34" charset="0"/>
              </a:rPr>
              <a:t>the same only </a:t>
            </a:r>
            <a:r>
              <a:rPr lang="en-US" sz="1500" dirty="0">
                <a:latin typeface="Calibri" panose="020F0502020204030204" pitchFamily="34" charset="0"/>
                <a:cs typeface="Calibri" panose="020F0502020204030204" pitchFamily="34" charset="0"/>
              </a:rPr>
              <a:t>in </a:t>
            </a:r>
            <a:r>
              <a:rPr lang="en-US" sz="1500" dirty="0" smtClean="0">
                <a:latin typeface="Calibri" panose="020F0502020204030204" pitchFamily="34" charset="0"/>
                <a:cs typeface="Calibri" panose="020F0502020204030204" pitchFamily="34" charset="0"/>
              </a:rPr>
              <a:t>India?</a:t>
            </a:r>
          </a:p>
          <a:p>
            <a:pPr lvl="1">
              <a:buClrTx/>
              <a:buSzPct val="100000"/>
              <a:buFont typeface="Arial" panose="020B0604020202020204" pitchFamily="34" charset="0"/>
              <a:buChar char="•"/>
            </a:pPr>
            <a:r>
              <a:rPr lang="en-US" sz="1500" dirty="0" smtClean="0">
                <a:latin typeface="Calibri" panose="020F0502020204030204" pitchFamily="34" charset="0"/>
                <a:cs typeface="Calibri" panose="020F0502020204030204" pitchFamily="34" charset="0"/>
              </a:rPr>
              <a:t>Can a Cash </a:t>
            </a:r>
            <a:r>
              <a:rPr lang="en-US" sz="1500" dirty="0">
                <a:latin typeface="Calibri" panose="020F0502020204030204" pitchFamily="34" charset="0"/>
                <a:cs typeface="Calibri" panose="020F0502020204030204" pitchFamily="34" charset="0"/>
              </a:rPr>
              <a:t>Escrow account </a:t>
            </a:r>
            <a:r>
              <a:rPr lang="en-US" sz="1500" dirty="0" smtClean="0">
                <a:latin typeface="Calibri" panose="020F0502020204030204" pitchFamily="34" charset="0"/>
                <a:cs typeface="Calibri" panose="020F0502020204030204" pitchFamily="34" charset="0"/>
              </a:rPr>
              <a:t>be opened </a:t>
            </a:r>
            <a:r>
              <a:rPr lang="en-US" sz="1500" dirty="0">
                <a:latin typeface="Calibri" panose="020F0502020204030204" pitchFamily="34" charset="0"/>
                <a:cs typeface="Calibri" panose="020F0502020204030204" pitchFamily="34" charset="0"/>
              </a:rPr>
              <a:t>abroad in which the Indian resident is not undertaking any transaction of remittance </a:t>
            </a:r>
            <a:r>
              <a:rPr lang="en-US" sz="1500" dirty="0" smtClean="0">
                <a:latin typeface="Calibri" panose="020F0502020204030204" pitchFamily="34" charset="0"/>
                <a:cs typeface="Calibri" panose="020F0502020204030204" pitchFamily="34" charset="0"/>
              </a:rPr>
              <a:t> but it </a:t>
            </a:r>
            <a:r>
              <a:rPr lang="en-US" sz="1500" dirty="0">
                <a:latin typeface="Calibri" panose="020F0502020204030204" pitchFamily="34" charset="0"/>
                <a:cs typeface="Calibri" panose="020F0502020204030204" pitchFamily="34" charset="0"/>
              </a:rPr>
              <a:t>is only going to receive remittance in India as and when the transaction is finally consummated on completion of due diligence </a:t>
            </a:r>
            <a:r>
              <a:rPr lang="en-US" sz="1500" dirty="0" smtClean="0">
                <a:latin typeface="Calibri" panose="020F0502020204030204" pitchFamily="34" charset="0"/>
                <a:cs typeface="Calibri" panose="020F0502020204030204" pitchFamily="34" charset="0"/>
              </a:rPr>
              <a:t>procedures?</a:t>
            </a:r>
            <a:endParaRPr lang="en-US" sz="15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1096526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24 March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62</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eaLnBrk="1" hangingPunct="1"/>
            <a:r>
              <a:rPr lang="en-US" sz="3600" dirty="0" smtClean="0"/>
              <a:t>Issues – PIO to OCI change</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r>
              <a:rPr lang="en-US" sz="1800" dirty="0" smtClean="0"/>
              <a:t>FEMA Notification No. 5(R) relating to Deposits by non-residents still continues with definition of “ Person of Indian origin" as </a:t>
            </a:r>
            <a:r>
              <a:rPr lang="en-US" sz="1800" dirty="0"/>
              <a:t>amended in-line with OCI </a:t>
            </a:r>
            <a:r>
              <a:rPr lang="en-US" sz="1800" dirty="0" smtClean="0"/>
              <a:t>definition. Accordingly, as per FEMA 5(R):</a:t>
            </a:r>
          </a:p>
          <a:p>
            <a:pPr marL="338138" indent="0" eaLnBrk="1" hangingPunct="1">
              <a:buNone/>
            </a:pPr>
            <a:endParaRPr lang="en-US" sz="1400" dirty="0" smtClean="0"/>
          </a:p>
          <a:p>
            <a:pPr marL="338138" indent="0" eaLnBrk="1" hangingPunct="1">
              <a:buNone/>
            </a:pPr>
            <a:r>
              <a:rPr lang="en-US" sz="1400" dirty="0" smtClean="0"/>
              <a:t>‘</a:t>
            </a:r>
            <a:r>
              <a:rPr lang="en-US" sz="1400" dirty="0"/>
              <a:t>Person of Indian Origin (PIO)’ means a person resident outside India who is a citizen of any country other than Bangladesh or Pakistan or such other country as may be specified by the Central Government, satisfying the following conditions:</a:t>
            </a:r>
          </a:p>
          <a:p>
            <a:pPr eaLnBrk="1" hangingPunct="1"/>
            <a:endParaRPr lang="en-US" sz="1400" dirty="0" smtClean="0"/>
          </a:p>
          <a:p>
            <a:pPr eaLnBrk="1" hangingPunct="1"/>
            <a:r>
              <a:rPr lang="en-US" sz="1400" dirty="0" smtClean="0"/>
              <a:t>a</a:t>
            </a:r>
            <a:r>
              <a:rPr lang="en-US" sz="1400" dirty="0"/>
              <a:t>) Who was a citizen of India by virtue of the Constitution of India or the Citizenship Act, 1955 (57 of 1955); or</a:t>
            </a:r>
          </a:p>
          <a:p>
            <a:pPr eaLnBrk="1" hangingPunct="1"/>
            <a:r>
              <a:rPr lang="en-US" sz="1400" dirty="0" smtClean="0"/>
              <a:t>b</a:t>
            </a:r>
            <a:r>
              <a:rPr lang="en-US" sz="1400" dirty="0"/>
              <a:t>) Who belonged to a territory that became part of India after the 15th day of August, 1947; or</a:t>
            </a:r>
          </a:p>
          <a:p>
            <a:pPr eaLnBrk="1" hangingPunct="1"/>
            <a:r>
              <a:rPr lang="en-US" sz="1400" dirty="0" smtClean="0"/>
              <a:t>c</a:t>
            </a:r>
            <a:r>
              <a:rPr lang="en-US" sz="1400" dirty="0"/>
              <a:t>) Who is a child or a grandchild or a great grandchild of a citizen of India or of a person referred to in clause (a) or (b); or</a:t>
            </a:r>
          </a:p>
          <a:p>
            <a:pPr eaLnBrk="1" hangingPunct="1"/>
            <a:r>
              <a:rPr lang="en-US" sz="1400" dirty="0" smtClean="0"/>
              <a:t>d</a:t>
            </a:r>
            <a:r>
              <a:rPr lang="en-US" sz="1400" dirty="0"/>
              <a:t>) Who is a spouse of foreign origin of a citizen of India or spouse of foreign origin of a person referred to in clause (a) or (b) or (c)</a:t>
            </a:r>
          </a:p>
          <a:p>
            <a:pPr eaLnBrk="1" hangingPunct="1"/>
            <a:endParaRPr lang="en-US" sz="1400" dirty="0" smtClean="0"/>
          </a:p>
          <a:p>
            <a:pPr eaLnBrk="1" hangingPunct="1"/>
            <a:r>
              <a:rPr lang="en-US" sz="1400" dirty="0" smtClean="0"/>
              <a:t>Explanation</a:t>
            </a:r>
            <a:r>
              <a:rPr lang="en-US" sz="1400" dirty="0"/>
              <a:t>: for the purpose of this sub-regulation, the expression ‘Person of Indian Origin’ includes an ‘Overseas Citizen of India’ cardholder within the meaning of Section 7(A) of the Citizenship Act, 1955.</a:t>
            </a:r>
          </a:p>
          <a:p>
            <a:pPr eaLnBrk="1" hangingPunct="1"/>
            <a:endParaRPr lang="en-US" sz="1800" dirty="0"/>
          </a:p>
        </p:txBody>
      </p:sp>
    </p:spTree>
    <p:extLst>
      <p:ext uri="{BB962C8B-B14F-4D97-AF65-F5344CB8AC3E}">
        <p14:creationId xmlns:p14="http://schemas.microsoft.com/office/powerpoint/2010/main" val="188150397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24 March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63</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eaLnBrk="1" hangingPunct="1"/>
            <a:r>
              <a:rPr lang="en-US" sz="3600" dirty="0"/>
              <a:t>Issues – PIO to OCI </a:t>
            </a:r>
            <a:r>
              <a:rPr lang="en-US" sz="3600" dirty="0" smtClean="0"/>
              <a:t>change (con’t)</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r>
              <a:rPr lang="en-US" sz="1800" dirty="0" smtClean="0"/>
              <a:t>However, FEMA Notification No. 21 relating </a:t>
            </a:r>
            <a:r>
              <a:rPr lang="en-US" sz="1800" dirty="0"/>
              <a:t>to Acquisition &amp; Transfer of Immovable Property in India by NRIs &amp; </a:t>
            </a:r>
            <a:r>
              <a:rPr lang="en-US" sz="1800" dirty="0" smtClean="0"/>
              <a:t>PIOs still continues with definition of “ Person of Indian origin" without any amendment. Accordingly, as per FEMA 21:</a:t>
            </a:r>
          </a:p>
          <a:p>
            <a:pPr marL="0" indent="0" eaLnBrk="1" hangingPunct="1">
              <a:buNone/>
            </a:pPr>
            <a:endParaRPr lang="en-US" sz="1800" dirty="0" smtClean="0"/>
          </a:p>
          <a:p>
            <a:pPr marL="338138" indent="0" eaLnBrk="1" hangingPunct="1">
              <a:buNone/>
            </a:pPr>
            <a:r>
              <a:rPr lang="en-US" sz="1800" dirty="0"/>
              <a:t>A ‘Person of Indian Origin' means an individual (not being a citizen of Pakistan or Bangladesh or Sri Lanka or Afghanistan or China or Iran or Nepal or Bhutan) who</a:t>
            </a:r>
          </a:p>
          <a:p>
            <a:pPr eaLnBrk="1" hangingPunct="1"/>
            <a:endParaRPr lang="en-US" sz="1800" dirty="0"/>
          </a:p>
          <a:p>
            <a:pPr eaLnBrk="1" hangingPunct="1"/>
            <a:r>
              <a:rPr lang="en-US" sz="1800" dirty="0"/>
              <a:t>(i) at any time, held an Indian Passport or</a:t>
            </a:r>
          </a:p>
          <a:p>
            <a:pPr eaLnBrk="1" hangingPunct="1"/>
            <a:endParaRPr lang="en-US" sz="1800" dirty="0"/>
          </a:p>
          <a:p>
            <a:pPr eaLnBrk="1" hangingPunct="1"/>
            <a:r>
              <a:rPr lang="en-US" sz="1800" dirty="0"/>
              <a:t>(ii)who or either of whose father or mother or whose grandfather or grandmother was a citizen of India by virtue of the Constitution of India or the Citizenship Act, 1955 (57 of 1955</a:t>
            </a:r>
            <a:r>
              <a:rPr lang="en-US" sz="1800" dirty="0" smtClean="0"/>
              <a:t>).</a:t>
            </a:r>
            <a:endParaRPr lang="en-US" sz="1800" dirty="0"/>
          </a:p>
        </p:txBody>
      </p:sp>
    </p:spTree>
    <p:extLst>
      <p:ext uri="{BB962C8B-B14F-4D97-AF65-F5344CB8AC3E}">
        <p14:creationId xmlns:p14="http://schemas.microsoft.com/office/powerpoint/2010/main" val="189375891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24 March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64</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eaLnBrk="1" hangingPunct="1"/>
            <a:r>
              <a:rPr lang="en-US" sz="3600" dirty="0"/>
              <a:t>Issues – PIO to OCI </a:t>
            </a:r>
            <a:r>
              <a:rPr lang="en-US" sz="3600" dirty="0" smtClean="0"/>
              <a:t>change (con’t)</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r>
              <a:rPr lang="en-US" sz="1800" dirty="0" smtClean="0"/>
              <a:t>However, </a:t>
            </a:r>
            <a:r>
              <a:rPr lang="en-US" sz="1800" dirty="0"/>
              <a:t>as per the latest definition mentioned in new FEMA 20(R) dt. 07.11.2017, a ‘Non-resident Indian’ (NRI) is a person resident outside India who is a citizen of India</a:t>
            </a:r>
            <a:r>
              <a:rPr lang="en-US" sz="1800" dirty="0" smtClean="0"/>
              <a:t>.</a:t>
            </a:r>
          </a:p>
          <a:p>
            <a:pPr eaLnBrk="1" hangingPunct="1"/>
            <a:endParaRPr lang="en-US" sz="1800" dirty="0"/>
          </a:p>
          <a:p>
            <a:pPr eaLnBrk="1" hangingPunct="1"/>
            <a:r>
              <a:rPr lang="en-US" sz="1800" dirty="0"/>
              <a:t>OCI is now defined separately in new FEMA 20(R) as: ‘Overseas Citizen of India (OCI)’ means an individual resident outside India who is registered as an Overseas Citizen of India Cardholder under Section 7(A) of the Citizenship Act, 1955</a:t>
            </a:r>
            <a:r>
              <a:rPr lang="en-US" sz="1800" dirty="0" smtClean="0"/>
              <a:t>.</a:t>
            </a:r>
          </a:p>
          <a:p>
            <a:pPr eaLnBrk="1" hangingPunct="1"/>
            <a:endParaRPr lang="en-US" sz="1800" dirty="0"/>
          </a:p>
          <a:p>
            <a:pPr eaLnBrk="1" hangingPunct="1"/>
            <a:r>
              <a:rPr lang="en-US" sz="1800" dirty="0"/>
              <a:t>Thus, with the latest amendment vide FEMA Ntf. 20(R), ‘NRI’ and ‘OCI’ are defined separately and there is no reference to ‘PIO’; hence a PIO is required to take OCI card before undertaking the permitted investments</a:t>
            </a:r>
            <a:r>
              <a:rPr lang="en-US" sz="1800" dirty="0" smtClean="0"/>
              <a:t>.</a:t>
            </a:r>
            <a:endParaRPr lang="en-US" sz="1800" dirty="0"/>
          </a:p>
        </p:txBody>
      </p:sp>
    </p:spTree>
    <p:extLst>
      <p:ext uri="{BB962C8B-B14F-4D97-AF65-F5344CB8AC3E}">
        <p14:creationId xmlns:p14="http://schemas.microsoft.com/office/powerpoint/2010/main" val="83256723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4"/>
          <p:cNvSpPr>
            <a:spLocks noGrp="1" noChangeArrowheads="1"/>
          </p:cNvSpPr>
          <p:nvPr>
            <p:ph type="dt" sz="quarter" idx="10"/>
          </p:nvPr>
        </p:nvSpPr>
        <p:spPr/>
        <p:txBody>
          <a:bodyPr/>
          <a:lstStyle/>
          <a:p>
            <a:pPr>
              <a:defRPr/>
            </a:pPr>
            <a:r>
              <a:rPr lang="en-US" smtClean="0"/>
              <a:t>24 March 2018</a:t>
            </a:r>
            <a:endParaRPr lang="en-US" dirty="0"/>
          </a:p>
        </p:txBody>
      </p:sp>
      <p:sp>
        <p:nvSpPr>
          <p:cNvPr id="115715" name="Rectangle 15"/>
          <p:cNvSpPr>
            <a:spLocks noGrp="1" noChangeArrowheads="1"/>
          </p:cNvSpPr>
          <p:nvPr>
            <p:ph type="ftr" sz="quarter" idx="11"/>
          </p:nvPr>
        </p:nvSpPr>
        <p:spPr/>
        <p:txBody>
          <a:bodyPr/>
          <a:lstStyle/>
          <a:p>
            <a:pPr>
              <a:defRPr/>
            </a:pPr>
            <a:r>
              <a:rPr lang="en-US" dirty="0" smtClean="0"/>
              <a:t>P. P. Shah &amp; Asso.</a:t>
            </a:r>
          </a:p>
        </p:txBody>
      </p:sp>
      <p:sp>
        <p:nvSpPr>
          <p:cNvPr id="115716" name="Rectangle 16"/>
          <p:cNvSpPr>
            <a:spLocks noGrp="1" noChangeArrowheads="1"/>
          </p:cNvSpPr>
          <p:nvPr>
            <p:ph type="sldNum" sz="quarter" idx="12"/>
          </p:nvPr>
        </p:nvSpPr>
        <p:spPr/>
        <p:txBody>
          <a:bodyPr/>
          <a:lstStyle/>
          <a:p>
            <a:pPr>
              <a:defRPr/>
            </a:pPr>
            <a:fld id="{F2825007-C6F3-449F-A6D8-C9A1BFCD6C06}" type="slidenum">
              <a:rPr lang="en-US" smtClean="0"/>
              <a:pPr>
                <a:defRPr/>
              </a:pPr>
              <a:t>65</a:t>
            </a:fld>
            <a:endParaRPr lang="en-US" dirty="0" smtClean="0"/>
          </a:p>
        </p:txBody>
      </p:sp>
      <p:sp>
        <p:nvSpPr>
          <p:cNvPr id="2" name="Rectangle 2"/>
          <p:cNvSpPr>
            <a:spLocks noGrp="1" noChangeArrowheads="1"/>
          </p:cNvSpPr>
          <p:nvPr>
            <p:ph type="ctrTitle"/>
          </p:nvPr>
        </p:nvSpPr>
        <p:spPr>
          <a:effectLst>
            <a:outerShdw dist="53882" dir="2700000" algn="ctr" rotWithShape="0">
              <a:schemeClr val="bg2"/>
            </a:outerShdw>
          </a:effectLst>
        </p:spPr>
        <p:txBody>
          <a:bodyPr/>
          <a:lstStyle/>
          <a:p>
            <a:pPr algn="ctr" eaLnBrk="1" hangingPunct="1">
              <a:defRPr/>
            </a:pPr>
            <a:r>
              <a:rPr lang="en-US" sz="5400" dirty="0" smtClean="0">
                <a:effectLst>
                  <a:outerShdw blurRad="38100" dist="38100" dir="2700000" algn="tl">
                    <a:srgbClr val="C0C0C0"/>
                  </a:outerShdw>
                </a:effectLst>
              </a:rPr>
              <a:t>Thank You</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xfrm>
            <a:off x="198438" y="6446672"/>
            <a:ext cx="1905000" cy="457200"/>
          </a:xfrm>
        </p:spPr>
        <p:txBody>
          <a:bodyPr/>
          <a:lstStyle/>
          <a:p>
            <a:pPr>
              <a:defRPr/>
            </a:pPr>
            <a:r>
              <a:rPr lang="en-US" smtClean="0"/>
              <a:t>24 March 2018</a:t>
            </a:r>
            <a:endParaRPr lang="en-US" dirty="0"/>
          </a:p>
        </p:txBody>
      </p:sp>
      <p:sp>
        <p:nvSpPr>
          <p:cNvPr id="11267" name="Footer Placeholder 4"/>
          <p:cNvSpPr>
            <a:spLocks noGrp="1"/>
          </p:cNvSpPr>
          <p:nvPr>
            <p:ph type="ftr" sz="quarter" idx="11"/>
          </p:nvPr>
        </p:nvSpPr>
        <p:spPr>
          <a:xfrm>
            <a:off x="3606800" y="6443413"/>
            <a:ext cx="2895600" cy="457200"/>
          </a:xfrm>
        </p:spPr>
        <p:txBody>
          <a:bodyPr/>
          <a:lstStyle/>
          <a:p>
            <a:pPr>
              <a:defRPr/>
            </a:pPr>
            <a:r>
              <a:rPr lang="en-US" dirty="0" smtClean="0"/>
              <a:t>P. P. Shah &amp; Asso.</a:t>
            </a:r>
          </a:p>
        </p:txBody>
      </p:sp>
      <p:sp>
        <p:nvSpPr>
          <p:cNvPr id="11268" name="Slide Number Placeholder 5"/>
          <p:cNvSpPr>
            <a:spLocks noGrp="1"/>
          </p:cNvSpPr>
          <p:nvPr>
            <p:ph type="sldNum" sz="quarter" idx="12"/>
          </p:nvPr>
        </p:nvSpPr>
        <p:spPr>
          <a:xfrm>
            <a:off x="7239000" y="6400800"/>
            <a:ext cx="1905000" cy="457200"/>
          </a:xfrm>
        </p:spPr>
        <p:txBody>
          <a:bodyPr/>
          <a:lstStyle/>
          <a:p>
            <a:pPr>
              <a:defRPr/>
            </a:pPr>
            <a:fld id="{37E02407-ACAB-44F8-ABFD-026024130C60}" type="slidenum">
              <a:rPr lang="en-US" smtClean="0"/>
              <a:pPr>
                <a:defRPr/>
              </a:pPr>
              <a:t>7</a:t>
            </a:fld>
            <a:endParaRPr lang="en-US" dirty="0" smtClean="0"/>
          </a:p>
        </p:txBody>
      </p:sp>
      <p:sp>
        <p:nvSpPr>
          <p:cNvPr id="11269"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FEMA Practice </a:t>
            </a:r>
          </a:p>
        </p:txBody>
      </p:sp>
      <p:sp>
        <p:nvSpPr>
          <p:cNvPr id="11270"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p:txBody>
      </p:sp>
      <p:graphicFrame>
        <p:nvGraphicFramePr>
          <p:cNvPr id="9" name="Table 8"/>
          <p:cNvGraphicFramePr>
            <a:graphicFrameLocks noGrp="1"/>
          </p:cNvGraphicFramePr>
          <p:nvPr>
            <p:extLst>
              <p:ext uri="{D42A27DB-BD31-4B8C-83A1-F6EECF244321}">
                <p14:modId xmlns:p14="http://schemas.microsoft.com/office/powerpoint/2010/main" val="3232073847"/>
              </p:ext>
            </p:extLst>
          </p:nvPr>
        </p:nvGraphicFramePr>
        <p:xfrm>
          <a:off x="0" y="1281113"/>
          <a:ext cx="8956039" cy="5405989"/>
        </p:xfrm>
        <a:graphic>
          <a:graphicData uri="http://schemas.openxmlformats.org/drawingml/2006/table">
            <a:tbl>
              <a:tblPr firstRow="1" bandRow="1">
                <a:tableStyleId>{5C22544A-7EE6-4342-B048-85BDC9FD1C3A}</a:tableStyleId>
              </a:tblPr>
              <a:tblGrid>
                <a:gridCol w="2194560"/>
                <a:gridCol w="1402452"/>
                <a:gridCol w="4039030"/>
                <a:gridCol w="256674"/>
                <a:gridCol w="1063323"/>
              </a:tblGrid>
              <a:tr h="305912">
                <a:tc>
                  <a:txBody>
                    <a:bodyPr/>
                    <a:lstStyle/>
                    <a:p>
                      <a:pPr algn="ctr"/>
                      <a:endParaRPr lang="en-US" sz="1400" dirty="0">
                        <a:solidFill>
                          <a:schemeClr val="tx1"/>
                        </a:solidFill>
                        <a:latin typeface="Calibri" pitchFamily="34" charset="0"/>
                        <a:cs typeface="Calibri" pitchFamily="34" charset="0"/>
                      </a:endParaRPr>
                    </a:p>
                  </a:txBody>
                  <a:tcPr/>
                </a:tc>
                <a:tc gridSpan="4">
                  <a:txBody>
                    <a:bodyPr/>
                    <a:lstStyle/>
                    <a:p>
                      <a:pPr algn="ctr"/>
                      <a:r>
                        <a:rPr lang="en-US" sz="1400" dirty="0" smtClean="0">
                          <a:solidFill>
                            <a:schemeClr val="tx1"/>
                          </a:solidFill>
                          <a:latin typeface="Calibri" pitchFamily="34" charset="0"/>
                          <a:cs typeface="Calibri" pitchFamily="34" charset="0"/>
                        </a:rPr>
                        <a:t>PROI</a:t>
                      </a:r>
                      <a:endParaRPr lang="en-US" sz="1400" dirty="0">
                        <a:solidFill>
                          <a:schemeClr val="tx1"/>
                        </a:solidFill>
                        <a:latin typeface="Calibri" pitchFamily="34" charset="0"/>
                        <a:cs typeface="Calibri" pitchFamily="34" charset="0"/>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5912">
                <a:tc>
                  <a:txBody>
                    <a:bodyPr/>
                    <a:lstStyle/>
                    <a:p>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Foreign Citizen</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NRIs</a:t>
                      </a:r>
                      <a:endParaRPr lang="en-US" sz="1400" dirty="0">
                        <a:latin typeface="Calibri" pitchFamily="34" charset="0"/>
                        <a:cs typeface="Calibri" pitchFamily="34" charset="0"/>
                      </a:endParaRPr>
                    </a:p>
                  </a:txBody>
                  <a:tcPr/>
                </a:tc>
                <a:tc gridSpan="2">
                  <a:txBody>
                    <a:bodyPr/>
                    <a:lstStyle/>
                    <a:p>
                      <a:pPr algn="ctr"/>
                      <a:r>
                        <a:rPr lang="en-US" sz="1400" dirty="0" smtClean="0">
                          <a:latin typeface="Calibri" pitchFamily="34" charset="0"/>
                          <a:cs typeface="Calibri" pitchFamily="34" charset="0"/>
                        </a:rPr>
                        <a:t>Other entities</a:t>
                      </a:r>
                      <a:endParaRPr lang="en-US" sz="1400" dirty="0">
                        <a:latin typeface="Calibri" pitchFamily="34" charset="0"/>
                        <a:cs typeface="Calibri" pitchFamily="34" charset="0"/>
                      </a:endParaRPr>
                    </a:p>
                  </a:txBody>
                  <a:tcPr/>
                </a:tc>
                <a:tc hMerge="1">
                  <a:txBody>
                    <a:bodyPr/>
                    <a:lstStyle/>
                    <a:p>
                      <a:pPr algn="ctr"/>
                      <a:endParaRPr lang="en-US" sz="1400" dirty="0">
                        <a:latin typeface="Calibri" pitchFamily="34" charset="0"/>
                        <a:cs typeface="Calibri" pitchFamily="34" charset="0"/>
                      </a:endParaRPr>
                    </a:p>
                  </a:txBody>
                  <a:tcPr/>
                </a:tc>
              </a:tr>
              <a:tr h="948328">
                <a:tc>
                  <a:txBody>
                    <a:bodyPr/>
                    <a:lstStyle/>
                    <a:p>
                      <a:r>
                        <a:rPr lang="en-US" sz="1600" b="1" dirty="0" smtClean="0">
                          <a:latin typeface="Calibri" pitchFamily="34" charset="0"/>
                          <a:cs typeface="Calibri" pitchFamily="34" charset="0"/>
                        </a:rPr>
                        <a:t>Partnership business in India- Notf.24</a:t>
                      </a:r>
                    </a:p>
                    <a:p>
                      <a:r>
                        <a:rPr lang="en-US" sz="1600" b="1" dirty="0" smtClean="0">
                          <a:latin typeface="Calibri" pitchFamily="34" charset="0"/>
                          <a:cs typeface="Calibri" pitchFamily="34" charset="0"/>
                        </a:rPr>
                        <a:t>[Now subsumed under Ntf. 20(R) w.e.f. 07.11.2017]</a:t>
                      </a:r>
                      <a:endParaRPr lang="en-US" sz="1600" b="1"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latin typeface="Calibri" pitchFamily="34" charset="0"/>
                          <a:cs typeface="Calibri" pitchFamily="34" charset="0"/>
                        </a:rPr>
                        <a:t>X</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latin typeface="Calibri" pitchFamily="34" charset="0"/>
                          <a:cs typeface="Calibri" pitchFamily="34" charset="0"/>
                        </a:rPr>
                        <a:t>(Prior approval on Repatriation basis)</a:t>
                      </a:r>
                      <a:endParaRPr lang="en-US" sz="1600" b="1"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latin typeface="Calibri" pitchFamily="34" charset="0"/>
                          <a:cs typeface="Calibri" pitchFamily="34" charset="0"/>
                        </a:rPr>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latin typeface="Calibri" pitchFamily="34" charset="0"/>
                          <a:cs typeface="Calibri" pitchFamily="34" charset="0"/>
                        </a:rPr>
                        <a:t>(Auto Route on</a:t>
                      </a:r>
                      <a:r>
                        <a:rPr lang="en-US" sz="1600" b="1" baseline="0" dirty="0" smtClean="0">
                          <a:latin typeface="Calibri" pitchFamily="34" charset="0"/>
                          <a:cs typeface="Calibri" pitchFamily="34" charset="0"/>
                        </a:rPr>
                        <a:t> non repatriation basis ,Repatriation </a:t>
                      </a:r>
                      <a:r>
                        <a:rPr lang="en-US" sz="1600" b="1" dirty="0" smtClean="0">
                          <a:latin typeface="Calibri" pitchFamily="34" charset="0"/>
                          <a:cs typeface="Calibri" pitchFamily="34" charset="0"/>
                        </a:rPr>
                        <a:t>-Prior</a:t>
                      </a:r>
                      <a:r>
                        <a:rPr lang="en-US" sz="1600" b="1" baseline="0" dirty="0" smtClean="0">
                          <a:latin typeface="Calibri" pitchFamily="34" charset="0"/>
                          <a:cs typeface="Calibri" pitchFamily="34" charset="0"/>
                        </a:rPr>
                        <a:t> approval</a:t>
                      </a:r>
                      <a:endParaRPr lang="en-US" sz="1600" b="1" dirty="0" smtClean="0">
                        <a:latin typeface="Calibri" pitchFamily="34" charset="0"/>
                        <a:cs typeface="Calibri" pitchFamily="34" charset="0"/>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latin typeface="Calibri" pitchFamily="34" charset="0"/>
                          <a:cs typeface="Calibri" pitchFamily="34" charset="0"/>
                        </a:rPr>
                        <a:t>(</a:t>
                      </a:r>
                      <a:r>
                        <a:rPr lang="en-US" sz="1600" b="1" dirty="0" smtClean="0">
                          <a:latin typeface="Calibri" pitchFamily="34" charset="0"/>
                          <a:cs typeface="Calibri" pitchFamily="34" charset="0"/>
                        </a:rPr>
                        <a:t>Prior approval on repatriation basis)</a:t>
                      </a:r>
                      <a:endParaRPr lang="en-US" sz="1600" b="1" dirty="0">
                        <a:latin typeface="Calibri" pitchFamily="34" charset="0"/>
                        <a:cs typeface="Calibri" pitchFamily="34" charset="0"/>
                      </a:endParaRPr>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b="1" dirty="0">
                        <a:latin typeface="Calibri" pitchFamily="34" charset="0"/>
                        <a:cs typeface="Calibri" pitchFamily="34" charset="0"/>
                      </a:endParaRPr>
                    </a:p>
                  </a:txBody>
                  <a:tcPr/>
                </a:tc>
              </a:tr>
              <a:tr h="312800">
                <a:tc>
                  <a:txBody>
                    <a:bodyPr/>
                    <a:lstStyle/>
                    <a:p>
                      <a:r>
                        <a:rPr lang="en-US" sz="1400" dirty="0" smtClean="0">
                          <a:latin typeface="Calibri" pitchFamily="34" charset="0"/>
                          <a:cs typeface="Calibri" pitchFamily="34" charset="0"/>
                        </a:rPr>
                        <a:t>Borrowings in rupees</a:t>
                      </a:r>
                      <a:endParaRPr lang="en-US" sz="1400" dirty="0">
                        <a:latin typeface="Calibri" pitchFamily="34" charset="0"/>
                        <a:cs typeface="Calibri" pitchFamily="34" charset="0"/>
                      </a:endParaRPr>
                    </a:p>
                  </a:txBody>
                  <a:tcPr/>
                </a:tc>
                <a:tc gridSpan="4">
                  <a:txBody>
                    <a:bodyPr/>
                    <a:lstStyle/>
                    <a:p>
                      <a:pPr algn="ctr"/>
                      <a:r>
                        <a:rPr lang="en-US" sz="1400" dirty="0" smtClean="0">
                          <a:latin typeface="Calibri" pitchFamily="34" charset="0"/>
                          <a:cs typeface="Calibri" pitchFamily="34" charset="0"/>
                        </a:rPr>
                        <a:t>Restricted only</a:t>
                      </a:r>
                      <a:r>
                        <a:rPr lang="en-US" sz="1400" baseline="0" dirty="0" smtClean="0">
                          <a:latin typeface="Calibri" pitchFamily="34" charset="0"/>
                          <a:cs typeface="Calibri" pitchFamily="34" charset="0"/>
                        </a:rPr>
                        <a:t> to rupee borrowings</a:t>
                      </a:r>
                      <a:endParaRPr lang="en-US" sz="1400" dirty="0">
                        <a:latin typeface="Calibri" pitchFamily="34" charset="0"/>
                        <a:cs typeface="Calibri" pitchFamily="34" charset="0"/>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170725">
                <a:tc>
                  <a:txBody>
                    <a:bodyPr/>
                    <a:lstStyle/>
                    <a:p>
                      <a:r>
                        <a:rPr lang="en-IN" sz="1400" dirty="0" smtClean="0">
                          <a:latin typeface="Calibri" pitchFamily="34" charset="0"/>
                          <a:cs typeface="Calibri" pitchFamily="34" charset="0"/>
                        </a:rPr>
                        <a:t>Notf  4</a:t>
                      </a:r>
                      <a:endParaRPr lang="en-US" sz="1400" dirty="0">
                        <a:latin typeface="Calibri" pitchFamily="34" charset="0"/>
                        <a:cs typeface="Calibri" pitchFamily="34" charset="0"/>
                      </a:endParaRPr>
                    </a:p>
                  </a:txBody>
                  <a:tcPr/>
                </a:tc>
                <a:tc>
                  <a:txBody>
                    <a:bodyPr/>
                    <a:lstStyle/>
                    <a:p>
                      <a:pPr algn="ctr"/>
                      <a:endParaRPr lang="en-US" sz="1400" dirty="0">
                        <a:latin typeface="Calibri" pitchFamily="34" charset="0"/>
                        <a:cs typeface="Calibri" pitchFamily="34" charset="0"/>
                      </a:endParaRP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-From</a:t>
                      </a:r>
                      <a:r>
                        <a:rPr lang="en-US" sz="1400" baseline="0" dirty="0" smtClean="0">
                          <a:latin typeface="Calibri" pitchFamily="34" charset="0"/>
                          <a:cs typeface="Calibri" pitchFamily="34" charset="0"/>
                        </a:rPr>
                        <a:t> relative SBT End use restrictions.(Reg 8B)</a:t>
                      </a:r>
                      <a:endParaRPr lang="en-US" sz="1400" dirty="0" smtClean="0">
                        <a:latin typeface="Calibri" pitchFamily="34" charset="0"/>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-Special</a:t>
                      </a:r>
                      <a:r>
                        <a:rPr lang="en-US" sz="1400" baseline="0" dirty="0" smtClean="0">
                          <a:latin typeface="Calibri" pitchFamily="34" charset="0"/>
                          <a:cs typeface="Calibri" pitchFamily="34" charset="0"/>
                        </a:rPr>
                        <a:t> provision for housing loan by AD in rupee to non resident and loan against security  of shares and immovable property (Reg.8 and 7)</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latin typeface="Calibri" pitchFamily="34" charset="0"/>
                          <a:cs typeface="Calibri" pitchFamily="34" charset="0"/>
                        </a:rPr>
                        <a:t>-</a:t>
                      </a:r>
                      <a:r>
                        <a:rPr lang="en-US" sz="1400" kern="1200" dirty="0" smtClean="0">
                          <a:solidFill>
                            <a:schemeClr val="dk1"/>
                          </a:solidFill>
                          <a:latin typeface="Calibri" pitchFamily="34" charset="0"/>
                          <a:ea typeface="+mn-ea"/>
                          <a:cs typeface="Calibri" pitchFamily="34" charset="0"/>
                        </a:rPr>
                        <a:t>body corporate registered or incorporated in India may grant rupee loan to its employees who is a non-resident Indian or a Person of Indian Origin(Regulation 8A)</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Calibri" pitchFamily="34" charset="0"/>
                          <a:ea typeface="+mn-ea"/>
                          <a:cs typeface="Calibri" pitchFamily="34" charset="0"/>
                        </a:rPr>
                        <a:t>-Loan for acquiring share of Indian co. under ESOP (Reg.7)</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Calibri" pitchFamily="34" charset="0"/>
                          <a:ea typeface="+mn-ea"/>
                          <a:cs typeface="Calibri" pitchFamily="34" charset="0"/>
                        </a:rPr>
                        <a:t>-loan granted to a non-resident by an authorised dealer, in accordance with Regulation 7 , may be repaid by any relative of the borrower in India by crediting the borrower's loan account through the bank account of such relative.(Reg7A)</a:t>
                      </a:r>
                      <a:endParaRPr lang="en-US" sz="1400" kern="1200" dirty="0">
                        <a:solidFill>
                          <a:schemeClr val="dk1"/>
                        </a:solidFill>
                        <a:latin typeface="Calibri" pitchFamily="34" charset="0"/>
                        <a:ea typeface="+mn-ea"/>
                        <a:cs typeface="Calibri" pitchFamily="34" charset="0"/>
                      </a:endParaRPr>
                    </a:p>
                  </a:txBody>
                  <a:tcPr/>
                </a:tc>
                <a:tc hMerge="1">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39965575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p:txBody>
          <a:bodyPr/>
          <a:lstStyle/>
          <a:p>
            <a:pPr>
              <a:defRPr/>
            </a:pPr>
            <a:r>
              <a:rPr lang="en-US" smtClean="0"/>
              <a:t>24 March 2018</a:t>
            </a:r>
            <a:endParaRPr lang="en-US" dirty="0"/>
          </a:p>
        </p:txBody>
      </p:sp>
      <p:sp>
        <p:nvSpPr>
          <p:cNvPr id="11267" name="Footer Placeholder 4"/>
          <p:cNvSpPr>
            <a:spLocks noGrp="1"/>
          </p:cNvSpPr>
          <p:nvPr>
            <p:ph type="ftr" sz="quarter" idx="11"/>
          </p:nvPr>
        </p:nvSpPr>
        <p:spPr/>
        <p:txBody>
          <a:bodyPr/>
          <a:lstStyle/>
          <a:p>
            <a:pPr>
              <a:defRPr/>
            </a:pPr>
            <a:r>
              <a:rPr lang="en-US" dirty="0" smtClean="0"/>
              <a:t>P. P. Shah &amp; Asso.</a:t>
            </a:r>
          </a:p>
        </p:txBody>
      </p:sp>
      <p:sp>
        <p:nvSpPr>
          <p:cNvPr id="11268" name="Slide Number Placeholder 5"/>
          <p:cNvSpPr>
            <a:spLocks noGrp="1"/>
          </p:cNvSpPr>
          <p:nvPr>
            <p:ph type="sldNum" sz="quarter" idx="12"/>
          </p:nvPr>
        </p:nvSpPr>
        <p:spPr/>
        <p:txBody>
          <a:bodyPr/>
          <a:lstStyle/>
          <a:p>
            <a:pPr>
              <a:defRPr/>
            </a:pPr>
            <a:fld id="{AE079848-22A8-43EA-99CC-A904867989A9}" type="slidenum">
              <a:rPr lang="en-US" smtClean="0"/>
              <a:pPr>
                <a:defRPr/>
              </a:pPr>
              <a:t>8</a:t>
            </a:fld>
            <a:endParaRPr lang="en-US" dirty="0" smtClean="0"/>
          </a:p>
        </p:txBody>
      </p:sp>
      <p:sp>
        <p:nvSpPr>
          <p:cNvPr id="12293"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FEMA Practice </a:t>
            </a:r>
          </a:p>
        </p:txBody>
      </p:sp>
      <p:sp>
        <p:nvSpPr>
          <p:cNvPr id="12294"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p:txBody>
      </p:sp>
      <p:graphicFrame>
        <p:nvGraphicFramePr>
          <p:cNvPr id="9" name="Table 8"/>
          <p:cNvGraphicFramePr>
            <a:graphicFrameLocks noGrp="1"/>
          </p:cNvGraphicFramePr>
          <p:nvPr>
            <p:extLst>
              <p:ext uri="{D42A27DB-BD31-4B8C-83A1-F6EECF244321}">
                <p14:modId xmlns:p14="http://schemas.microsoft.com/office/powerpoint/2010/main" val="3900355898"/>
              </p:ext>
            </p:extLst>
          </p:nvPr>
        </p:nvGraphicFramePr>
        <p:xfrm>
          <a:off x="685800" y="1219200"/>
          <a:ext cx="8305800" cy="4907643"/>
        </p:xfrm>
        <a:graphic>
          <a:graphicData uri="http://schemas.openxmlformats.org/drawingml/2006/table">
            <a:tbl>
              <a:tblPr firstRow="1" bandRow="1">
                <a:tableStyleId>{5C22544A-7EE6-4342-B048-85BDC9FD1C3A}</a:tableStyleId>
              </a:tblPr>
              <a:tblGrid>
                <a:gridCol w="2054860"/>
                <a:gridCol w="1834515"/>
                <a:gridCol w="2446020"/>
                <a:gridCol w="1970405"/>
              </a:tblGrid>
              <a:tr h="351107">
                <a:tc>
                  <a:txBody>
                    <a:bodyPr/>
                    <a:lstStyle/>
                    <a:p>
                      <a:pPr algn="ctr"/>
                      <a:endParaRPr lang="en-US" sz="1400" dirty="0">
                        <a:solidFill>
                          <a:schemeClr val="tx1"/>
                        </a:solidFill>
                      </a:endParaRPr>
                    </a:p>
                  </a:txBody>
                  <a:tcPr/>
                </a:tc>
                <a:tc gridSpan="3">
                  <a:txBody>
                    <a:bodyPr/>
                    <a:lstStyle/>
                    <a:p>
                      <a:pPr algn="ctr"/>
                      <a:r>
                        <a:rPr lang="en-US" sz="1400" dirty="0" smtClean="0">
                          <a:solidFill>
                            <a:schemeClr val="tx1"/>
                          </a:solidFill>
                        </a:rPr>
                        <a:t>PROI</a:t>
                      </a:r>
                      <a:endParaRPr lang="en-US" sz="1400" dirty="0">
                        <a:solidFill>
                          <a:schemeClr val="tx1"/>
                        </a:solidFill>
                      </a:endParaRPr>
                    </a:p>
                  </a:txBody>
                  <a:tcPr/>
                </a:tc>
                <a:tc hMerge="1">
                  <a:txBody>
                    <a:bodyPr/>
                    <a:lstStyle/>
                    <a:p>
                      <a:endParaRPr lang="en-US"/>
                    </a:p>
                  </a:txBody>
                  <a:tcPr/>
                </a:tc>
                <a:tc hMerge="1">
                  <a:txBody>
                    <a:bodyPr/>
                    <a:lstStyle/>
                    <a:p>
                      <a:endParaRPr lang="en-US"/>
                    </a:p>
                  </a:txBody>
                  <a:tcPr/>
                </a:tc>
              </a:tr>
              <a:tr h="351107">
                <a:tc>
                  <a:txBody>
                    <a:bodyPr/>
                    <a:lstStyle/>
                    <a:p>
                      <a:endParaRPr lang="en-US" sz="1400" dirty="0"/>
                    </a:p>
                  </a:txBody>
                  <a:tcPr/>
                </a:tc>
                <a:tc>
                  <a:txBody>
                    <a:bodyPr/>
                    <a:lstStyle/>
                    <a:p>
                      <a:pPr algn="ctr"/>
                      <a:r>
                        <a:rPr lang="en-US" sz="1400" dirty="0" smtClean="0"/>
                        <a:t>Foreign Citizen</a:t>
                      </a:r>
                      <a:endParaRPr lang="en-US" sz="1400" dirty="0"/>
                    </a:p>
                  </a:txBody>
                  <a:tcPr/>
                </a:tc>
                <a:tc>
                  <a:txBody>
                    <a:bodyPr/>
                    <a:lstStyle/>
                    <a:p>
                      <a:pPr algn="ctr"/>
                      <a:r>
                        <a:rPr lang="en-US" sz="1400" dirty="0" smtClean="0"/>
                        <a:t>NRIs</a:t>
                      </a:r>
                      <a:endParaRPr lang="en-US" sz="1400" dirty="0"/>
                    </a:p>
                  </a:txBody>
                  <a:tcPr/>
                </a:tc>
                <a:tc>
                  <a:txBody>
                    <a:bodyPr/>
                    <a:lstStyle/>
                    <a:p>
                      <a:pPr algn="ctr"/>
                      <a:r>
                        <a:rPr lang="en-US" sz="1400" dirty="0" smtClean="0"/>
                        <a:t>Other entities</a:t>
                      </a:r>
                      <a:endParaRPr lang="en-US" sz="1400" dirty="0"/>
                    </a:p>
                  </a:txBody>
                  <a:tcPr/>
                </a:tc>
              </a:tr>
              <a:tr h="13478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Lending</a:t>
                      </a:r>
                      <a:r>
                        <a:rPr lang="en-US" sz="1400" baseline="0" dirty="0" smtClean="0"/>
                        <a:t> in FE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t>Lending in rupee</a:t>
                      </a:r>
                      <a:endParaRPr lang="en-US" sz="1400" dirty="0" smtClean="0"/>
                    </a:p>
                  </a:txBody>
                  <a:tcPr/>
                </a:tc>
                <a:tc>
                  <a:txBody>
                    <a:bodyPr/>
                    <a:lstStyle/>
                    <a:p>
                      <a:pPr algn="ctr"/>
                      <a:endParaRPr lang="en-US" sz="1400" dirty="0">
                        <a:latin typeface="Calibri" pitchFamily="34" charset="0"/>
                        <a:cs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latin typeface="Calibri" pitchFamily="34" charset="0"/>
                          <a:cs typeface="Calibri" pitchFamily="34" charset="0"/>
                        </a:rPr>
                        <a:t>Close relative in Foreign exchange- Notf.3</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smtClean="0">
                        <a:latin typeface="Calibri" pitchFamily="34" charset="0"/>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latin typeface="Calibri" pitchFamily="34" charset="0"/>
                          <a:cs typeface="Calibri" pitchFamily="34" charset="0"/>
                        </a:rPr>
                        <a:t>Indian co- NCD- Notf.4</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latin typeface="Calibri" pitchFamily="34" charset="0"/>
                          <a:cs typeface="Calibri" pitchFamily="34" charset="0"/>
                        </a:rPr>
                        <a:t>Notf.5 – against fund held in account</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ECB</a:t>
                      </a:r>
                      <a:endParaRPr lang="en-US" sz="1400" dirty="0">
                        <a:latin typeface="Calibri" pitchFamily="34" charset="0"/>
                        <a:cs typeface="Calibri" pitchFamily="34" charset="0"/>
                      </a:endParaRPr>
                    </a:p>
                  </a:txBody>
                  <a:tcPr/>
                </a:tc>
              </a:tr>
              <a:tr h="9353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Lending by way of Deposits</a:t>
                      </a:r>
                    </a:p>
                  </a:txBody>
                  <a:tcPr/>
                </a:tc>
                <a:tc>
                  <a:txBody>
                    <a:bodyPr/>
                    <a:lstStyle/>
                    <a:p>
                      <a:pPr algn="ctr"/>
                      <a:endParaRPr lang="en-US" sz="1400" dirty="0">
                        <a:latin typeface="Calibri" pitchFamily="34" charset="0"/>
                        <a:cs typeface="Calibri" pitchFamily="34" charset="0"/>
                      </a:endParaRPr>
                    </a:p>
                  </a:txBody>
                  <a:tcPr/>
                </a:tc>
                <a:tc>
                  <a:txBody>
                    <a:bodyPr/>
                    <a:lstStyle/>
                    <a:p>
                      <a:r>
                        <a:rPr lang="en-US" sz="1400" dirty="0" smtClean="0">
                          <a:latin typeface="Calibri" pitchFamily="34" charset="0"/>
                          <a:cs typeface="Calibri" pitchFamily="34" charset="0"/>
                        </a:rPr>
                        <a:t>Schedule</a:t>
                      </a:r>
                      <a:r>
                        <a:rPr lang="en-US" sz="1400" baseline="0" dirty="0" smtClean="0">
                          <a:latin typeface="Calibri" pitchFamily="34" charset="0"/>
                          <a:cs typeface="Calibri" pitchFamily="34" charset="0"/>
                        </a:rPr>
                        <a:t> 6 &amp; 7 of notf.5(R) , Loan from NRO account, Commercial paper</a:t>
                      </a:r>
                      <a:endParaRPr lang="en-US" sz="1400" dirty="0">
                        <a:latin typeface="Calibri" pitchFamily="34" charset="0"/>
                        <a:cs typeface="Calibri" pitchFamily="34" charset="0"/>
                      </a:endParaRPr>
                    </a:p>
                  </a:txBody>
                  <a:tcPr/>
                </a:tc>
                <a:tc>
                  <a:txBody>
                    <a:bodyPr/>
                    <a:lstStyle/>
                    <a:p>
                      <a:endParaRPr lang="en-US" dirty="0"/>
                    </a:p>
                  </a:txBody>
                  <a:tcPr/>
                </a:tc>
              </a:tr>
              <a:tr h="7510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Portfolio Investment </a:t>
                      </a:r>
                    </a:p>
                  </a:txBody>
                  <a:tcPr/>
                </a:tc>
                <a:tc>
                  <a:txBody>
                    <a:bodyPr/>
                    <a:lstStyle/>
                    <a:p>
                      <a:pPr algn="ctr"/>
                      <a:r>
                        <a:rPr lang="en-US" sz="1400" dirty="0" smtClean="0">
                          <a:latin typeface="Calibri" pitchFamily="34" charset="0"/>
                          <a:cs typeface="Calibri" pitchFamily="34" charset="0"/>
                        </a:rPr>
                        <a:t>Notf. 20(R) – schedule 2, 5,8</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[Notf. 20(R) - schedule 3</a:t>
                      </a:r>
                      <a:r>
                        <a:rPr lang="en-US" sz="1400" baseline="0" dirty="0" smtClean="0">
                          <a:latin typeface="Calibri" pitchFamily="34" charset="0"/>
                          <a:cs typeface="Calibri" pitchFamily="34" charset="0"/>
                        </a:rPr>
                        <a:t> and </a:t>
                      </a:r>
                      <a:r>
                        <a:rPr lang="en-US" sz="1400" dirty="0" smtClean="0">
                          <a:latin typeface="Calibri" pitchFamily="34" charset="0"/>
                          <a:cs typeface="Calibri" pitchFamily="34" charset="0"/>
                        </a:rPr>
                        <a:t>5] </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Notf. 20(R) – schedule 2, </a:t>
                      </a:r>
                      <a:r>
                        <a:rPr lang="en-US" sz="1400" baseline="0" dirty="0" smtClean="0">
                          <a:latin typeface="Calibri" pitchFamily="34" charset="0"/>
                          <a:cs typeface="Calibri" pitchFamily="34" charset="0"/>
                        </a:rPr>
                        <a:t>5,8</a:t>
                      </a:r>
                      <a:endParaRPr lang="en-US" sz="1400" dirty="0" smtClean="0">
                        <a:latin typeface="Calibri" pitchFamily="34" charset="0"/>
                        <a:cs typeface="Calibri" pitchFamily="34" charset="0"/>
                      </a:endParaRPr>
                    </a:p>
                  </a:txBody>
                  <a:tcPr/>
                </a:tc>
              </a:tr>
              <a:tr h="1553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smtClean="0"/>
                    </a:p>
                  </a:txBody>
                  <a:tcPr/>
                </a:tc>
                <a:tc gridSpan="3">
                  <a:txBody>
                    <a:bodyPr/>
                    <a:lstStyle/>
                    <a:p>
                      <a:pPr algn="l"/>
                      <a:endParaRPr lang="en-US" sz="1400" dirty="0">
                        <a:latin typeface="Calibri" pitchFamily="34" charset="0"/>
                        <a:cs typeface="Calibri" pitchFamily="34" charset="0"/>
                      </a:endParaRPr>
                    </a:p>
                  </a:txBody>
                  <a:tcPr/>
                </a:tc>
                <a:tc hMerge="1">
                  <a:txBody>
                    <a:bodyPr/>
                    <a:lstStyle/>
                    <a:p>
                      <a:pPr algn="ctr"/>
                      <a:endParaRPr lang="en-US" sz="1400" dirty="0">
                        <a:latin typeface="Calibri" pitchFamily="34" charset="0"/>
                        <a:cs typeface="Calibri" pitchFamily="34" charset="0"/>
                      </a:endParaRPr>
                    </a:p>
                  </a:txBody>
                  <a:tcPr/>
                </a:tc>
                <a:tc hMerge="1">
                  <a:txBody>
                    <a:bodyPr/>
                    <a:lstStyle/>
                    <a:p>
                      <a:pPr algn="ctr"/>
                      <a:endParaRPr lang="en-US" sz="1400" dirty="0" smtClean="0">
                        <a:latin typeface="Calibri" pitchFamily="34" charset="0"/>
                        <a:cs typeface="Calibri" pitchFamily="34" charset="0"/>
                      </a:endParaRPr>
                    </a:p>
                  </a:txBody>
                  <a:tcPr/>
                </a:tc>
              </a:tr>
              <a:tr h="842656">
                <a:tc>
                  <a:txBody>
                    <a:bodyPr/>
                    <a:lstStyle/>
                    <a:p>
                      <a:r>
                        <a:rPr lang="en-US" sz="1400" b="1" dirty="0" smtClean="0"/>
                        <a:t>FDI</a:t>
                      </a:r>
                    </a:p>
                    <a:p>
                      <a:endParaRPr lang="en-US" sz="1400" b="1" dirty="0" smtClean="0"/>
                    </a:p>
                    <a:p>
                      <a:endParaRPr lang="en-US" sz="1400" b="1" dirty="0"/>
                    </a:p>
                  </a:txBody>
                  <a:tcPr/>
                </a:tc>
                <a:tc>
                  <a:txBody>
                    <a:bodyPr/>
                    <a:lstStyle/>
                    <a:p>
                      <a:pPr algn="ctr"/>
                      <a:r>
                        <a:rPr lang="en-US" sz="1400" b="1" dirty="0" smtClean="0">
                          <a:latin typeface="Calibri" pitchFamily="34" charset="0"/>
                          <a:cs typeface="Calibri" pitchFamily="34" charset="0"/>
                        </a:rPr>
                        <a:t>Notf. 20(R) - schedule 1,6,7,8</a:t>
                      </a:r>
                      <a:endParaRPr lang="en-US" sz="1400" b="1" dirty="0">
                        <a:latin typeface="Calibri" pitchFamily="34" charset="0"/>
                        <a:cs typeface="Calibri" pitchFamily="34" charset="0"/>
                      </a:endParaRPr>
                    </a:p>
                  </a:txBody>
                  <a:tcPr/>
                </a:tc>
                <a:tc>
                  <a:txBody>
                    <a:bodyPr/>
                    <a:lstStyle/>
                    <a:p>
                      <a:pPr algn="ctr"/>
                      <a:r>
                        <a:rPr lang="en-US" sz="1400" b="1" dirty="0" smtClean="0">
                          <a:latin typeface="Calibri" pitchFamily="34" charset="0"/>
                          <a:cs typeface="Calibri" pitchFamily="34" charset="0"/>
                        </a:rPr>
                        <a:t>Notf. 20(R) - schedule 1,4, 6,7</a:t>
                      </a:r>
                      <a:endParaRPr lang="en-US" sz="1400" b="1" dirty="0">
                        <a:latin typeface="Calibri" pitchFamily="34" charset="0"/>
                        <a:cs typeface="Calibri" pitchFamily="34" charset="0"/>
                      </a:endParaRPr>
                    </a:p>
                  </a:txBody>
                  <a:tcPr/>
                </a:tc>
                <a:tc>
                  <a:txBody>
                    <a:bodyPr/>
                    <a:lstStyle/>
                    <a:p>
                      <a:pPr algn="ctr"/>
                      <a:r>
                        <a:rPr lang="en-US" sz="1400" b="1" dirty="0" smtClean="0">
                          <a:latin typeface="Calibri" pitchFamily="34" charset="0"/>
                          <a:cs typeface="Calibri" pitchFamily="34" charset="0"/>
                        </a:rPr>
                        <a:t>Notf. 20 (R)- schedule 1,6,7,8</a:t>
                      </a:r>
                    </a:p>
                  </a:txBody>
                  <a:tcPr/>
                </a:tc>
              </a:tr>
            </a:tbl>
          </a:graphicData>
        </a:graphic>
      </p:graphicFrame>
    </p:spTree>
    <p:extLst>
      <p:ext uri="{BB962C8B-B14F-4D97-AF65-F5344CB8AC3E}">
        <p14:creationId xmlns:p14="http://schemas.microsoft.com/office/powerpoint/2010/main" val="16055346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24 March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9</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FEMA Practice</a:t>
            </a:r>
          </a:p>
        </p:txBody>
      </p:sp>
      <p:sp>
        <p:nvSpPr>
          <p:cNvPr id="9222" name="Content Placeholder 6"/>
          <p:cNvSpPr>
            <a:spLocks noGrp="1"/>
          </p:cNvSpPr>
          <p:nvPr>
            <p:ph idx="1"/>
          </p:nvPr>
        </p:nvSpPr>
        <p:spPr>
          <a:xfrm>
            <a:off x="685800" y="1219200"/>
            <a:ext cx="8269288" cy="5029200"/>
          </a:xfrm>
        </p:spPr>
        <p:txBody>
          <a:bodyPr/>
          <a:lstStyle/>
          <a:p>
            <a:r>
              <a:rPr lang="en-US" sz="2400" dirty="0" smtClean="0"/>
              <a:t>Structure the transaction as compliant with conditions of Automatic route</a:t>
            </a:r>
          </a:p>
          <a:p>
            <a:r>
              <a:rPr lang="en-US" sz="2400" dirty="0" smtClean="0"/>
              <a:t>Permissible transactions of every person either PRII or that of PROI  are specific as to General or Specific Approval. </a:t>
            </a:r>
          </a:p>
          <a:p>
            <a:pPr>
              <a:buFont typeface="Wingdings" pitchFamily="2" charset="2"/>
              <a:buNone/>
            </a:pPr>
            <a:r>
              <a:rPr lang="en-US" sz="2400" dirty="0" smtClean="0"/>
              <a:t>   eg. Schedule 1 to 10 of Notf20(R) and Purpose of Notf 20/21/FDI. Purpose of drawal-Specific to use.</a:t>
            </a:r>
          </a:p>
          <a:p>
            <a:r>
              <a:rPr lang="en-US" sz="2400" dirty="0" smtClean="0"/>
              <a:t>Ability to structure any transaction as Current account transaction</a:t>
            </a:r>
          </a:p>
          <a:p>
            <a:r>
              <a:rPr lang="en-US" sz="2400" dirty="0" smtClean="0"/>
              <a:t>Interpretation of the provision, intention and philosophy is preferable over the literal meaning.</a:t>
            </a:r>
          </a:p>
          <a:p>
            <a:r>
              <a:rPr lang="en-US" sz="2400" dirty="0" smtClean="0"/>
              <a:t>A Circular law- Dynamics</a:t>
            </a:r>
          </a:p>
          <a:p>
            <a:pPr>
              <a:buFont typeface="Wingdings" pitchFamily="2" charset="2"/>
              <a:buNone/>
            </a:pPr>
            <a:endParaRPr lang="en-US" sz="2400" dirty="0" smtClean="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LIDETYPE" val="101"/>
</p:tagLst>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TM03457491[[fn=Metropolitan]]</Template>
  <TotalTime>7990</TotalTime>
  <Words>12028</Words>
  <Application>Microsoft Office PowerPoint</Application>
  <PresentationFormat>On-screen Show (4:3)</PresentationFormat>
  <Paragraphs>1164</Paragraphs>
  <Slides>65</Slides>
  <Notes>50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65</vt:i4>
      </vt:variant>
    </vt:vector>
  </HeadingPairs>
  <TitlesOfParts>
    <vt:vector size="77" baseType="lpstr">
      <vt:lpstr>Arial</vt:lpstr>
      <vt:lpstr>Book Antiqua</vt:lpstr>
      <vt:lpstr>Bookman Old Style</vt:lpstr>
      <vt:lpstr>Calibri</vt:lpstr>
      <vt:lpstr>Constantia</vt:lpstr>
      <vt:lpstr>Georgia</vt:lpstr>
      <vt:lpstr>Tahoma</vt:lpstr>
      <vt:lpstr>Times New Roman</vt:lpstr>
      <vt:lpstr>Times-Bold</vt:lpstr>
      <vt:lpstr>Times-Roman</vt:lpstr>
      <vt:lpstr>Wingdings</vt:lpstr>
      <vt:lpstr>Blends</vt:lpstr>
      <vt:lpstr>   DELHI CHAPTER OF  THE CHAMBER OF TAX CONSULTANTS - TWO DAY INTENSIVE STUDY COURSE ON FEMA  Foreign Inbound Investment –  FEMA 20(R)/Schedules 1 (FDI/capital instruments), 4 (Investment on non-repatriation basis) &amp; 6 (Investment in a Limited Liability Partnership)</vt:lpstr>
      <vt:lpstr>Overview</vt:lpstr>
      <vt:lpstr>FEMA Practice</vt:lpstr>
      <vt:lpstr>FEMA Practice</vt:lpstr>
      <vt:lpstr>FEMA Practice</vt:lpstr>
      <vt:lpstr>FEMA Practice</vt:lpstr>
      <vt:lpstr>FEMA Practice </vt:lpstr>
      <vt:lpstr>FEMA Practice </vt:lpstr>
      <vt:lpstr>FEMA Practice</vt:lpstr>
      <vt:lpstr>FEMA Practice – Recent issue of Master Directions</vt:lpstr>
      <vt:lpstr>FEMA Practice -  Revised Notifications &amp; Master Directions</vt:lpstr>
      <vt:lpstr>FEMA Practice -  Revised Notifications &amp; Master Directions</vt:lpstr>
      <vt:lpstr>FEMA Practice -  Revised Notifications &amp; Master Directions</vt:lpstr>
      <vt:lpstr>FEMA NTF. 20 (OLD) – Schemes for Inbound Investment</vt:lpstr>
      <vt:lpstr>FEMA NTF. 20(R) – Schemes for Inbound Investment (NEW)</vt:lpstr>
      <vt:lpstr>Foreign Investment in India- Schematic Representation</vt:lpstr>
      <vt:lpstr>Schemes for Inbound Investment – FEMA Ntf. 20(R)</vt:lpstr>
      <vt:lpstr>Schemes for Inbound Investment – FEMA Ntf. 20(R)</vt:lpstr>
      <vt:lpstr>Important conditions of Automatic Route of FDI</vt:lpstr>
      <vt:lpstr>Foreign Direct Investment in India</vt:lpstr>
      <vt:lpstr>PowerPoint Presentation</vt:lpstr>
      <vt:lpstr>Automatic Route of Investment to PROI</vt:lpstr>
      <vt:lpstr>Automatic Route of Investment to PROI</vt:lpstr>
      <vt:lpstr>Approval Route of Investment to PROI</vt:lpstr>
      <vt:lpstr>Types of instruments: ‘Capital’</vt:lpstr>
      <vt:lpstr>PowerPoint Presentation</vt:lpstr>
      <vt:lpstr>Issue of Shares- Other modes</vt:lpstr>
      <vt:lpstr>Issue of Shares - Other modes – ESOP / Sweat Equity</vt:lpstr>
      <vt:lpstr>Mode of Payment</vt:lpstr>
      <vt:lpstr>Other important conditions in FDI Policy</vt:lpstr>
      <vt:lpstr>Reporting of FDI</vt:lpstr>
      <vt:lpstr>PowerPoint Presentation</vt:lpstr>
      <vt:lpstr>PowerPoint Presentation</vt:lpstr>
      <vt:lpstr>Reporting of Transfer of shares/ convertible debentures/ partly paid shares/ warrants</vt:lpstr>
      <vt:lpstr>Periodic reporting - Annual Return of Liabilities &amp; Assets</vt:lpstr>
      <vt:lpstr>Investment by NRIs on non-repatriation basis - Schedule 4 of FEMA Ntf. 20(R)</vt:lpstr>
      <vt:lpstr>Investment by NRIs on non-repatriation basis - Schedule 4 of FEMA Ntf. 20(R)</vt:lpstr>
      <vt:lpstr>Investment by NRIs on non-repatriation basis - Schedule 4 of FEMA Ntf. 20(R)</vt:lpstr>
      <vt:lpstr>Investment in Limited Liability Partnerships - Schedule 6 of FEMA Ntf. 20(R)</vt:lpstr>
      <vt:lpstr>Sectors eligible for investment by Limited Liability Partnerships under Auto route - Schedule 6 of FEMA Ntf. 20(R)</vt:lpstr>
      <vt:lpstr>Sectors not eligible for investment by Limited Liability Partnerships under Auto route - Schedule 6 of FEMA Ntf. 20(R)</vt:lpstr>
      <vt:lpstr>Who can invest in Limited Liability Partnerships?</vt:lpstr>
      <vt:lpstr>Investment in Limited Liability Partnerships - Schedule 6 of FEMA Ntf. 20(R)</vt:lpstr>
      <vt:lpstr>Investment in Limited Liability Partnerships - Schedule 6 of FEMA Ntf. 20(R)</vt:lpstr>
      <vt:lpstr>FDI Policy – Select sectors</vt:lpstr>
      <vt:lpstr>FDI Policy – Select sectors(con’t)</vt:lpstr>
      <vt:lpstr>FDI Policy – Select sectors (con’t)</vt:lpstr>
      <vt:lpstr>FDI Policy – Select sectors (con’t)</vt:lpstr>
      <vt:lpstr>FDI Policy – Select sectors – Real Estate</vt:lpstr>
      <vt:lpstr>FDI Policy – Select sectors – Real Estate (con’t)</vt:lpstr>
      <vt:lpstr>FDI Policy – Select sectors – Real Estate (con’t)</vt:lpstr>
      <vt:lpstr>FDI Policy – Select sectors – Real Estate (con’t)</vt:lpstr>
      <vt:lpstr>Real Estate – Select sectors (con’t)</vt:lpstr>
      <vt:lpstr>Real Estate – Select sectors(con’t)</vt:lpstr>
      <vt:lpstr>FDI Policy – Select sectors(con’t)</vt:lpstr>
      <vt:lpstr>Practical Issues - FDI Policy</vt:lpstr>
      <vt:lpstr>Practical Issues - FDI Policy (con’t)</vt:lpstr>
      <vt:lpstr>Practical Issues - FDI Policy (con’t)</vt:lpstr>
      <vt:lpstr>Practical Issues - FDI Policy (con’t)</vt:lpstr>
      <vt:lpstr>Practical Issues - FDI Policy (con’t)</vt:lpstr>
      <vt:lpstr>Practical Issues – Escrow mechanism in FDI transactions</vt:lpstr>
      <vt:lpstr>Issues – PIO to OCI change</vt:lpstr>
      <vt:lpstr>Issues – PIO to OCI change (con’t)</vt:lpstr>
      <vt:lpstr>Issues – PIO to OCI change (con’t)</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nirav</dc:creator>
  <cp:lastModifiedBy>PPS</cp:lastModifiedBy>
  <cp:revision>1304</cp:revision>
  <cp:lastPrinted>2018-03-22T14:14:26Z</cp:lastPrinted>
  <dcterms:created xsi:type="dcterms:W3CDTF">1601-01-01T00:00:00Z</dcterms:created>
  <dcterms:modified xsi:type="dcterms:W3CDTF">2018-03-23T14:20:50Z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