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6"/>
  </p:notesMasterIdLst>
  <p:handoutMasterIdLst>
    <p:handoutMasterId r:id="rId117"/>
  </p:handoutMasterIdLst>
  <p:sldIdLst>
    <p:sldId id="256" r:id="rId2"/>
    <p:sldId id="493" r:id="rId3"/>
    <p:sldId id="776" r:id="rId4"/>
    <p:sldId id="876" r:id="rId5"/>
    <p:sldId id="257" r:id="rId6"/>
    <p:sldId id="490" r:id="rId7"/>
    <p:sldId id="495" r:id="rId8"/>
    <p:sldId id="787" r:id="rId9"/>
    <p:sldId id="788" r:id="rId10"/>
    <p:sldId id="789" r:id="rId11"/>
    <p:sldId id="790" r:id="rId12"/>
    <p:sldId id="791" r:id="rId13"/>
    <p:sldId id="792" r:id="rId14"/>
    <p:sldId id="632" r:id="rId15"/>
    <p:sldId id="795" r:id="rId16"/>
    <p:sldId id="793" r:id="rId17"/>
    <p:sldId id="794" r:id="rId18"/>
    <p:sldId id="606" r:id="rId19"/>
    <p:sldId id="607" r:id="rId20"/>
    <p:sldId id="608" r:id="rId21"/>
    <p:sldId id="612" r:id="rId22"/>
    <p:sldId id="605" r:id="rId23"/>
    <p:sldId id="784" r:id="rId24"/>
    <p:sldId id="785" r:id="rId25"/>
    <p:sldId id="786" r:id="rId26"/>
    <p:sldId id="877" r:id="rId27"/>
    <p:sldId id="720" r:id="rId28"/>
    <p:sldId id="721" r:id="rId29"/>
    <p:sldId id="722" r:id="rId30"/>
    <p:sldId id="732" r:id="rId31"/>
    <p:sldId id="796" r:id="rId32"/>
    <p:sldId id="733" r:id="rId33"/>
    <p:sldId id="734" r:id="rId34"/>
    <p:sldId id="735" r:id="rId35"/>
    <p:sldId id="736" r:id="rId36"/>
    <p:sldId id="737" r:id="rId37"/>
    <p:sldId id="738" r:id="rId38"/>
    <p:sldId id="741" r:id="rId39"/>
    <p:sldId id="742" r:id="rId40"/>
    <p:sldId id="743" r:id="rId41"/>
    <p:sldId id="744" r:id="rId42"/>
    <p:sldId id="745" r:id="rId43"/>
    <p:sldId id="746" r:id="rId44"/>
    <p:sldId id="747" r:id="rId45"/>
    <p:sldId id="748" r:id="rId46"/>
    <p:sldId id="749" r:id="rId47"/>
    <p:sldId id="750" r:id="rId48"/>
    <p:sldId id="885" r:id="rId49"/>
    <p:sldId id="805" r:id="rId50"/>
    <p:sldId id="806" r:id="rId51"/>
    <p:sldId id="807" r:id="rId52"/>
    <p:sldId id="808" r:id="rId53"/>
    <p:sldId id="916" r:id="rId54"/>
    <p:sldId id="809" r:id="rId55"/>
    <p:sldId id="810" r:id="rId56"/>
    <p:sldId id="811" r:id="rId57"/>
    <p:sldId id="812" r:id="rId58"/>
    <p:sldId id="813" r:id="rId59"/>
    <p:sldId id="814" r:id="rId60"/>
    <p:sldId id="815" r:id="rId61"/>
    <p:sldId id="816" r:id="rId62"/>
    <p:sldId id="817" r:id="rId63"/>
    <p:sldId id="818" r:id="rId64"/>
    <p:sldId id="819" r:id="rId65"/>
    <p:sldId id="820" r:id="rId66"/>
    <p:sldId id="821" r:id="rId67"/>
    <p:sldId id="828" r:id="rId68"/>
    <p:sldId id="822" r:id="rId69"/>
    <p:sldId id="824" r:id="rId70"/>
    <p:sldId id="825" r:id="rId71"/>
    <p:sldId id="826" r:id="rId72"/>
    <p:sldId id="879" r:id="rId73"/>
    <p:sldId id="880" r:id="rId74"/>
    <p:sldId id="881" r:id="rId75"/>
    <p:sldId id="882" r:id="rId76"/>
    <p:sldId id="883" r:id="rId77"/>
    <p:sldId id="884" r:id="rId78"/>
    <p:sldId id="886" r:id="rId79"/>
    <p:sldId id="887" r:id="rId80"/>
    <p:sldId id="888" r:id="rId81"/>
    <p:sldId id="889" r:id="rId82"/>
    <p:sldId id="890" r:id="rId83"/>
    <p:sldId id="891" r:id="rId84"/>
    <p:sldId id="892" r:id="rId85"/>
    <p:sldId id="893" r:id="rId86"/>
    <p:sldId id="894" r:id="rId87"/>
    <p:sldId id="895" r:id="rId88"/>
    <p:sldId id="896" r:id="rId89"/>
    <p:sldId id="897" r:id="rId90"/>
    <p:sldId id="898" r:id="rId91"/>
    <p:sldId id="899" r:id="rId92"/>
    <p:sldId id="900" r:id="rId93"/>
    <p:sldId id="901" r:id="rId94"/>
    <p:sldId id="902" r:id="rId95"/>
    <p:sldId id="903" r:id="rId96"/>
    <p:sldId id="914" r:id="rId97"/>
    <p:sldId id="904" r:id="rId98"/>
    <p:sldId id="911" r:id="rId99"/>
    <p:sldId id="912" r:id="rId100"/>
    <p:sldId id="913" r:id="rId101"/>
    <p:sldId id="917" r:id="rId102"/>
    <p:sldId id="915" r:id="rId103"/>
    <p:sldId id="878" r:id="rId104"/>
    <p:sldId id="827" r:id="rId105"/>
    <p:sldId id="840" r:id="rId106"/>
    <p:sldId id="839" r:id="rId107"/>
    <p:sldId id="841" r:id="rId108"/>
    <p:sldId id="836" r:id="rId109"/>
    <p:sldId id="837" r:id="rId110"/>
    <p:sldId id="838" r:id="rId111"/>
    <p:sldId id="842" r:id="rId112"/>
    <p:sldId id="875" r:id="rId113"/>
    <p:sldId id="918" r:id="rId114"/>
    <p:sldId id="431" r:id="rId115"/>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70" autoAdjust="0"/>
    <p:restoredTop sz="95126" autoAdjust="0"/>
  </p:normalViewPr>
  <p:slideViewPr>
    <p:cSldViewPr snapToGrid="0">
      <p:cViewPr varScale="1">
        <p:scale>
          <a:sx n="68" d="100"/>
          <a:sy n="68" d="100"/>
        </p:scale>
        <p:origin x="142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54" d="100"/>
          <a:sy n="54" d="100"/>
        </p:scale>
        <p:origin x="2808"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handoutMaster" Target="handoutMasters/handoutMaster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viewProps" Target="viewProp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85862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2"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98104"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1116013" y="696913"/>
            <a:ext cx="4649787" cy="348773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8182" y="4415273"/>
            <a:ext cx="5505450" cy="418382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5062" name="Rectangle 6"/>
          <p:cNvSpPr>
            <a:spLocks noGrp="1" noChangeArrowheads="1"/>
          </p:cNvSpPr>
          <p:nvPr>
            <p:ph type="ftr" sz="quarter" idx="4"/>
          </p:nvPr>
        </p:nvSpPr>
        <p:spPr bwMode="auto">
          <a:xfrm>
            <a:off x="2"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98104"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174000693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01323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5673465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2731065"/>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3792495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6239247"/>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5873376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6402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821349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979547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47739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53169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48404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915755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797569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103400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8745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860348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649807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21108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763083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121462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6156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903031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9898969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532022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763295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0752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2763898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015548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026082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432866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83039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894884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945175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90231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9685210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272032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7180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3005546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228724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246540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757247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4799896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5022826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9504514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0667151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0396064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19182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58415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431870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9961425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8380089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4479862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3692802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2446663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271922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5473208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0209233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8606992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17547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1538138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997890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p:spPr>
        <p:txBody>
          <a:bodyPr/>
          <a:lstStyle/>
          <a:p>
            <a:r>
              <a:rPr lang="en-US" dirty="0" smtClean="0"/>
              <a:t>Fundamental principle</a:t>
            </a:r>
          </a:p>
          <a:p>
            <a:pPr>
              <a:buFontTx/>
              <a:buChar char="•"/>
            </a:pPr>
            <a:r>
              <a:rPr lang="en-US" dirty="0" smtClean="0"/>
              <a:t>Purchase and sale of immovable property- only individual can do so, therefore incorporation of co to acquire immovable property in India is not available</a:t>
            </a:r>
          </a:p>
          <a:p>
            <a:pPr>
              <a:buFontTx/>
              <a:buChar char="•"/>
            </a:pPr>
            <a:r>
              <a:rPr lang="en-US" dirty="0" smtClean="0"/>
              <a:t>Notf. 21</a:t>
            </a:r>
          </a:p>
          <a:p>
            <a:pPr>
              <a:buFontTx/>
              <a:buChar char="•"/>
            </a:pPr>
            <a:r>
              <a:rPr lang="en-US" dirty="0" smtClean="0"/>
              <a:t>Land – you ll speak about a. agricultural</a:t>
            </a:r>
          </a:p>
          <a:p>
            <a:r>
              <a:rPr lang="en-US" dirty="0" smtClean="0"/>
              <a:t>                                       b. others</a:t>
            </a:r>
          </a:p>
          <a:p>
            <a:endParaRPr lang="en-US" dirty="0" smtClean="0"/>
          </a:p>
          <a:p>
            <a:r>
              <a:rPr lang="en-US" dirty="0" smtClean="0"/>
              <a:t>Cons: NRI s are permitted under Sch 1 of Notf20 (slide 40)</a:t>
            </a:r>
          </a:p>
          <a:p>
            <a:r>
              <a:rPr lang="en-US" dirty="0" smtClean="0"/>
              <a:t>         ta carry out activity on  non repatriation basis----sch 4 of the notf. 20</a:t>
            </a:r>
          </a:p>
        </p:txBody>
      </p:sp>
    </p:spTree>
    <p:extLst>
      <p:ext uri="{BB962C8B-B14F-4D97-AF65-F5344CB8AC3E}">
        <p14:creationId xmlns:p14="http://schemas.microsoft.com/office/powerpoint/2010/main" val="399548896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p:spPr>
        <p:txBody>
          <a:bodyPr/>
          <a:lstStyle/>
          <a:p>
            <a:r>
              <a:rPr lang="en-US" dirty="0" smtClean="0"/>
              <a:t>To start/engage into construction related activity with Foreign JV partner- Press note 2 of 2005 is the solution – entry rout condition of activity will apply to the foreign co. or the Indian co engage in this activity</a:t>
            </a:r>
          </a:p>
          <a:p>
            <a:endParaRPr lang="en-US" dirty="0" smtClean="0"/>
          </a:p>
          <a:p>
            <a:r>
              <a:rPr lang="en-US" dirty="0" smtClean="0"/>
              <a:t>Partnership firm on non repatriation basis</a:t>
            </a:r>
          </a:p>
          <a:p>
            <a:endParaRPr lang="en-US" dirty="0" smtClean="0"/>
          </a:p>
          <a:p>
            <a:r>
              <a:rPr lang="en-US" dirty="0" smtClean="0"/>
              <a:t>Sch 1 permitted to co.</a:t>
            </a:r>
          </a:p>
          <a:p>
            <a:r>
              <a:rPr lang="en-US" dirty="0" smtClean="0"/>
              <a:t>Sch 4 Non repatriation basis</a:t>
            </a:r>
          </a:p>
          <a:p>
            <a:r>
              <a:rPr lang="en-US" dirty="0" smtClean="0"/>
              <a:t>Notf.22 partnership firm Non repatriation basis</a:t>
            </a:r>
          </a:p>
          <a:p>
            <a:endParaRPr lang="en-US" dirty="0" smtClean="0"/>
          </a:p>
          <a:p>
            <a:r>
              <a:rPr lang="en-US" dirty="0" smtClean="0"/>
              <a:t>It is compartment- No cross border travel</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341890869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792508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0894322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612643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381272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057736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1412966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4211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4940927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4279745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4649508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2915555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8"/>
          <p:cNvSpPr>
            <a:spLocks noGrp="1" noChangeArrowheads="1"/>
          </p:cNvSpPr>
          <p:nvPr>
            <p:ph type="sldNum" sz="quarter"/>
          </p:nvPr>
        </p:nvSpPr>
        <p:spPr>
          <a:noFill/>
        </p:spPr>
        <p:txBody>
          <a:bodyPr/>
          <a:lstStyle/>
          <a:p>
            <a:fld id="{C6A6C3D7-2A92-4FFD-96BD-CF48C035F690}" type="slidenum">
              <a:rPr lang="en-US" smtClean="0"/>
              <a:pPr/>
              <a:t>81</a:t>
            </a:fld>
            <a:endParaRPr lang="en-US" dirty="0"/>
          </a:p>
        </p:txBody>
      </p:sp>
      <p:sp>
        <p:nvSpPr>
          <p:cNvPr id="73731"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73732"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78884127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8"/>
          <p:cNvSpPr>
            <a:spLocks noGrp="1" noChangeArrowheads="1"/>
          </p:cNvSpPr>
          <p:nvPr>
            <p:ph type="sldNum" sz="quarter"/>
          </p:nvPr>
        </p:nvSpPr>
        <p:spPr>
          <a:noFill/>
        </p:spPr>
        <p:txBody>
          <a:bodyPr/>
          <a:lstStyle/>
          <a:p>
            <a:fld id="{D8BFB77A-B79D-4217-AEA2-1DD337916A36}" type="slidenum">
              <a:rPr lang="en-US" smtClean="0"/>
              <a:pPr/>
              <a:t>82</a:t>
            </a:fld>
            <a:endParaRPr lang="en-US" dirty="0"/>
          </a:p>
        </p:txBody>
      </p:sp>
      <p:sp>
        <p:nvSpPr>
          <p:cNvPr id="74755"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74756"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13201737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8"/>
          <p:cNvSpPr>
            <a:spLocks noGrp="1" noChangeArrowheads="1"/>
          </p:cNvSpPr>
          <p:nvPr>
            <p:ph type="sldNum" sz="quarter"/>
          </p:nvPr>
        </p:nvSpPr>
        <p:spPr>
          <a:noFill/>
        </p:spPr>
        <p:txBody>
          <a:bodyPr/>
          <a:lstStyle/>
          <a:p>
            <a:fld id="{143E8BBF-C051-4CF9-85F3-A97FBEE2A339}" type="slidenum">
              <a:rPr lang="en-US" smtClean="0"/>
              <a:pPr/>
              <a:t>83</a:t>
            </a:fld>
            <a:endParaRPr lang="en-US" dirty="0"/>
          </a:p>
        </p:txBody>
      </p:sp>
      <p:sp>
        <p:nvSpPr>
          <p:cNvPr id="75779"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75780"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167732669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8"/>
          <p:cNvSpPr>
            <a:spLocks noGrp="1" noChangeArrowheads="1"/>
          </p:cNvSpPr>
          <p:nvPr>
            <p:ph type="sldNum" sz="quarter"/>
          </p:nvPr>
        </p:nvSpPr>
        <p:spPr>
          <a:noFill/>
        </p:spPr>
        <p:txBody>
          <a:bodyPr/>
          <a:lstStyle/>
          <a:p>
            <a:fld id="{F106A86F-BC29-4ADF-95D4-CCDDBB69E781}" type="slidenum">
              <a:rPr lang="en-US" smtClean="0"/>
              <a:pPr/>
              <a:t>84</a:t>
            </a:fld>
            <a:endParaRPr lang="en-US" dirty="0"/>
          </a:p>
        </p:txBody>
      </p:sp>
      <p:sp>
        <p:nvSpPr>
          <p:cNvPr id="7680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7680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46924435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85</a:t>
            </a:fld>
            <a:endParaRPr lang="en-US" dirty="0"/>
          </a:p>
        </p:txBody>
      </p:sp>
      <p:sp>
        <p:nvSpPr>
          <p:cNvPr id="82947"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2948"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311724886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86</a:t>
            </a:fld>
            <a:endParaRPr lang="en-US" dirty="0"/>
          </a:p>
        </p:txBody>
      </p:sp>
      <p:sp>
        <p:nvSpPr>
          <p:cNvPr id="82947"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2948"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333555922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87</a:t>
            </a:fld>
            <a:endParaRPr lang="en-US" dirty="0"/>
          </a:p>
        </p:txBody>
      </p:sp>
      <p:sp>
        <p:nvSpPr>
          <p:cNvPr id="82947"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2948"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3150171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4478045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88</a:t>
            </a:fld>
            <a:endParaRPr lang="en-US" dirty="0"/>
          </a:p>
        </p:txBody>
      </p:sp>
      <p:sp>
        <p:nvSpPr>
          <p:cNvPr id="82947"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2948"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77479204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89</a:t>
            </a:fld>
            <a:endParaRPr lang="en-US" dirty="0"/>
          </a:p>
        </p:txBody>
      </p:sp>
      <p:sp>
        <p:nvSpPr>
          <p:cNvPr id="8192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192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333125941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90</a:t>
            </a:fld>
            <a:endParaRPr lang="en-US" dirty="0"/>
          </a:p>
        </p:txBody>
      </p:sp>
      <p:sp>
        <p:nvSpPr>
          <p:cNvPr id="8192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192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173217185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91</a:t>
            </a:fld>
            <a:endParaRPr lang="en-US" dirty="0"/>
          </a:p>
        </p:txBody>
      </p:sp>
      <p:sp>
        <p:nvSpPr>
          <p:cNvPr id="8192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192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181277071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92</a:t>
            </a:fld>
            <a:endParaRPr lang="en-US" dirty="0"/>
          </a:p>
        </p:txBody>
      </p:sp>
      <p:sp>
        <p:nvSpPr>
          <p:cNvPr id="8192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192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411090938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4525610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75932319"/>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913811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5988086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2235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5270536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0289617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612332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8515852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121814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7286593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85834502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35108231"/>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5053353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1438045"/>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91328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dirty="0" smtClean="0"/>
              <a:t>2 February 2019</a:t>
            </a: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smtClean="0"/>
              <a:t>P. P. Shah &amp; Asso.</a:t>
            </a: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smtClean="0"/>
              <a:t>2 February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dirty="0" smtClean="0"/>
              <a:t>2 February 2019</a:t>
            </a:r>
            <a:endParaRPr lang="en-US" dirty="0"/>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smtClean="0"/>
              <a:t>P. P. Shah &amp; Asso.</a:t>
            </a:r>
            <a:endParaRPr lang="en-US" dirty="0"/>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dirty="0" smtClean="0"/>
              <a:t>2 February 2019</a:t>
            </a:r>
            <a:endParaRPr lang="en-US" dirty="0"/>
          </a:p>
        </p:txBody>
      </p:sp>
      <p:sp>
        <p:nvSpPr>
          <p:cNvPr id="3075" name="Rectangle 15"/>
          <p:cNvSpPr>
            <a:spLocks noGrp="1" noChangeArrowheads="1"/>
          </p:cNvSpPr>
          <p:nvPr>
            <p:ph type="ftr" sz="quarter" idx="11"/>
          </p:nvPr>
        </p:nvSpPr>
        <p:spPr/>
        <p:txBody>
          <a:bodyPr/>
          <a:lstStyle/>
          <a:p>
            <a:pPr>
              <a:defRPr/>
            </a:pPr>
            <a:r>
              <a:rPr lang="en-US" dirty="0" smtClean="0"/>
              <a:t>P. P. Shah &amp; Asso.</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smtClean="0"/>
          </a:p>
        </p:txBody>
      </p:sp>
      <p:sp>
        <p:nvSpPr>
          <p:cNvPr id="3077" name="Rectangle 2"/>
          <p:cNvSpPr>
            <a:spLocks noGrp="1" noChangeArrowheads="1"/>
          </p:cNvSpPr>
          <p:nvPr>
            <p:ph type="ctrTitle"/>
          </p:nvPr>
        </p:nvSpPr>
        <p:spPr>
          <a:xfrm>
            <a:off x="685800" y="1"/>
            <a:ext cx="7924800" cy="3319974"/>
          </a:xfrm>
        </p:spPr>
        <p:txBody>
          <a:bodyPr/>
          <a:lstStyle/>
          <a:p>
            <a:pPr algn="ctr" eaLnBrk="1" hangingPunct="1"/>
            <a:r>
              <a:rPr lang="en-US" sz="2400" b="1" dirty="0"/>
              <a:t>SOUTHERN INDIA REGIONAL COUNCIL OF </a:t>
            </a:r>
            <a:r>
              <a:rPr lang="en-US" sz="2400" b="1" dirty="0" smtClean="0"/>
              <a:t> THE INSTITUTE OF CHARTERED ACCOUNTANTS OF INDIA</a:t>
            </a:r>
            <a:r>
              <a:rPr lang="en-US" sz="2800" b="1" dirty="0"/>
              <a:t/>
            </a:r>
            <a:br>
              <a:rPr lang="en-US" sz="2800" b="1" dirty="0"/>
            </a:br>
            <a:r>
              <a:rPr lang="en-US" sz="2800" b="1" dirty="0"/>
              <a:t/>
            </a:r>
            <a:br>
              <a:rPr lang="en-US" sz="2800" b="1" dirty="0"/>
            </a:br>
            <a:r>
              <a:rPr lang="en-US" sz="2200" b="1" dirty="0" smtClean="0"/>
              <a:t>BEYOND BOUNDARY – TWO DAYS FEMA CONFERENCE</a:t>
            </a:r>
            <a:r>
              <a:rPr lang="en-US" sz="2400" b="1" dirty="0" smtClean="0"/>
              <a:t/>
            </a:r>
            <a:br>
              <a:rPr lang="en-US" sz="2400" b="1" dirty="0" smtClean="0"/>
            </a:br>
            <a:r>
              <a:rPr lang="en-US" sz="2800" b="1" dirty="0"/>
              <a:t/>
            </a:r>
            <a:br>
              <a:rPr lang="en-US" sz="2800" b="1" dirty="0"/>
            </a:br>
            <a:r>
              <a:rPr lang="en-US" sz="2400" b="1" dirty="0" smtClean="0"/>
              <a:t/>
            </a:r>
            <a:br>
              <a:rPr lang="en-US" sz="2400" b="1" dirty="0" smtClean="0"/>
            </a:br>
            <a:r>
              <a:rPr lang="en-US" sz="2800" b="1" dirty="0" smtClean="0"/>
              <a:t>FEMA – A Practitioners Approach</a:t>
            </a:r>
            <a:endParaRPr lang="en-US" sz="2800" dirty="0" smtClean="0">
              <a:solidFill>
                <a:srgbClr val="990033"/>
              </a:solidFill>
            </a:endParaRPr>
          </a:p>
        </p:txBody>
      </p:sp>
      <p:sp>
        <p:nvSpPr>
          <p:cNvPr id="3078" name="Rectangle 5"/>
          <p:cNvSpPr>
            <a:spLocks noGrp="1" noChangeArrowheads="1"/>
          </p:cNvSpPr>
          <p:nvPr>
            <p:ph type="subTitle" idx="1"/>
          </p:nvPr>
        </p:nvSpPr>
        <p:spPr>
          <a:xfrm>
            <a:off x="990600" y="3429000"/>
            <a:ext cx="7239000" cy="2895600"/>
          </a:xfrm>
        </p:spPr>
        <p:txBody>
          <a:bodyPr/>
          <a:lstStyle/>
          <a:p>
            <a:pPr eaLnBrk="1" hangingPunct="1">
              <a:lnSpc>
                <a:spcPct val="90000"/>
              </a:lnSpc>
            </a:pPr>
            <a:endParaRPr lang="en-US" sz="2000" dirty="0" smtClean="0">
              <a:solidFill>
                <a:srgbClr val="339966"/>
              </a:solidFill>
            </a:endParaRPr>
          </a:p>
          <a:p>
            <a:pPr eaLnBrk="1" hangingPunct="1">
              <a:lnSpc>
                <a:spcPct val="90000"/>
              </a:lnSpc>
            </a:pPr>
            <a:r>
              <a:rPr lang="en-US" sz="2000" dirty="0" smtClean="0">
                <a:solidFill>
                  <a:srgbClr val="339966"/>
                </a:solidFill>
              </a:rPr>
              <a:t>Presented by:</a:t>
            </a:r>
          </a:p>
          <a:p>
            <a:pPr eaLnBrk="1" hangingPunct="1">
              <a:lnSpc>
                <a:spcPct val="90000"/>
              </a:lnSpc>
            </a:pPr>
            <a:r>
              <a:rPr lang="en-US" sz="2000" dirty="0" smtClean="0">
                <a:solidFill>
                  <a:srgbClr val="339966"/>
                </a:solidFill>
              </a:rPr>
              <a:t>Mr. Paresh P. Shah</a:t>
            </a:r>
          </a:p>
          <a:p>
            <a:pPr eaLnBrk="1" hangingPunct="1">
              <a:lnSpc>
                <a:spcPct val="90000"/>
              </a:lnSpc>
            </a:pPr>
            <a:endParaRPr lang="en-US" sz="2000" dirty="0" smtClean="0">
              <a:solidFill>
                <a:srgbClr val="339966"/>
              </a:solidFill>
            </a:endParaRPr>
          </a:p>
          <a:p>
            <a:pPr eaLnBrk="1" hangingPunct="1">
              <a:lnSpc>
                <a:spcPct val="90000"/>
              </a:lnSpc>
            </a:pPr>
            <a:r>
              <a:rPr lang="en-US" sz="2000" dirty="0" smtClean="0">
                <a:solidFill>
                  <a:schemeClr val="folHlink"/>
                </a:solidFill>
              </a:rPr>
              <a:t>P.P. Shah &amp; Associates</a:t>
            </a:r>
          </a:p>
          <a:p>
            <a:pPr eaLnBrk="1" hangingPunct="1">
              <a:lnSpc>
                <a:spcPct val="90000"/>
              </a:lnSpc>
            </a:pPr>
            <a:r>
              <a:rPr lang="en-US" sz="2000" dirty="0" smtClean="0">
                <a:solidFill>
                  <a:schemeClr val="folHlink"/>
                </a:solidFill>
              </a:rPr>
              <a:t>Chartered Accountants</a:t>
            </a:r>
          </a:p>
          <a:p>
            <a:pPr eaLnBrk="1" hangingPunct="1">
              <a:lnSpc>
                <a:spcPct val="90000"/>
              </a:lnSpc>
            </a:pPr>
            <a:r>
              <a:rPr lang="en-US" sz="2000" dirty="0" smtClean="0">
                <a:solidFill>
                  <a:schemeClr val="folHlink"/>
                </a:solidFill>
              </a:rPr>
              <a:t>Email: ppshahandassociates@gmail.com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10</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SEC. 6: </a:t>
            </a:r>
            <a:r>
              <a:rPr lang="en-US" sz="1400" dirty="0" smtClean="0"/>
              <a:t>Capital account transactions (con’t)</a:t>
            </a:r>
          </a:p>
          <a:p>
            <a:pPr eaLnBrk="1" hangingPunct="1"/>
            <a:endParaRPr lang="en-US" sz="1400" dirty="0" smtClean="0"/>
          </a:p>
          <a:p>
            <a:r>
              <a:rPr lang="en-US" sz="1400" dirty="0" smtClean="0"/>
              <a:t>(3) Without prejudice to the generality of the provisions of sub- section (2), the Reserve Bank may, by regulations, prohibit, restrict or regulate the following- </a:t>
            </a:r>
          </a:p>
          <a:p>
            <a:pPr marL="465138" indent="-1588">
              <a:buNone/>
            </a:pPr>
            <a:r>
              <a:rPr lang="en-US" sz="1400" dirty="0" smtClean="0"/>
              <a:t>(a) transfer or issue of any foreign security by a person resident in India; </a:t>
            </a:r>
          </a:p>
          <a:p>
            <a:pPr marL="465138" indent="-1588">
              <a:buNone/>
            </a:pPr>
            <a:r>
              <a:rPr lang="en-US" sz="1400" dirty="0" smtClean="0"/>
              <a:t>(b) transfer or issue of any security by a person resident outside India; </a:t>
            </a:r>
          </a:p>
          <a:p>
            <a:pPr marL="465138" indent="-1588">
              <a:buNone/>
            </a:pPr>
            <a:r>
              <a:rPr lang="en-US" sz="1400" dirty="0" smtClean="0"/>
              <a:t>(c) transfer or issue of any security or foreign security by any branch, office or agency in India of a person resident outside India; </a:t>
            </a:r>
          </a:p>
          <a:p>
            <a:pPr marL="465138" indent="-1588">
              <a:buNone/>
            </a:pPr>
            <a:r>
              <a:rPr lang="en-US" sz="1400" dirty="0" smtClean="0"/>
              <a:t>(d) any borrowing or lending in foreign exchange in whatever form or by whatever name called; </a:t>
            </a:r>
          </a:p>
          <a:p>
            <a:pPr marL="465138" indent="-1588">
              <a:buNone/>
            </a:pPr>
            <a:r>
              <a:rPr lang="en-US" sz="1400" dirty="0" smtClean="0"/>
              <a:t>(e) any borrowing or lending in rupees in whatever form or by whatever name called between a person resident in India and a person resident outside India; </a:t>
            </a:r>
          </a:p>
          <a:p>
            <a:pPr marL="465138" indent="-1588">
              <a:buNone/>
            </a:pPr>
            <a:r>
              <a:rPr lang="en-US" sz="1400" dirty="0" smtClean="0"/>
              <a:t>(f) deposits between persons resident in India and persons resident outside India; </a:t>
            </a:r>
          </a:p>
          <a:p>
            <a:pPr marL="465138" indent="-1588">
              <a:buNone/>
            </a:pPr>
            <a:r>
              <a:rPr lang="en-US" sz="1400" dirty="0" smtClean="0"/>
              <a:t>(g) export, import or holding of currency or currency notes; </a:t>
            </a:r>
          </a:p>
          <a:p>
            <a:pPr marL="465138" indent="-1588">
              <a:buNone/>
            </a:pPr>
            <a:r>
              <a:rPr lang="en-US" sz="1400" dirty="0" smtClean="0"/>
              <a:t>(h)transfer of immovable property outside India, other than a lease not exceeding five years, by a person resident in India; </a:t>
            </a:r>
          </a:p>
          <a:p>
            <a:pPr marL="465138" indent="-1588">
              <a:buNone/>
            </a:pPr>
            <a:r>
              <a:rPr lang="en-US" sz="1400" dirty="0" smtClean="0"/>
              <a:t>(i) acquisition or transfer of immovable property in India, other than a lease not exceeding five years, by a person resident outside India; </a:t>
            </a:r>
          </a:p>
          <a:p>
            <a:pPr marL="465138" indent="-1588">
              <a:buNone/>
            </a:pPr>
            <a:r>
              <a:rPr lang="en-US" sz="1400" dirty="0" smtClean="0"/>
              <a:t>(j) giving of a guarantee or surety in respect of any debt, obligation or other liability incurred- </a:t>
            </a:r>
          </a:p>
          <a:p>
            <a:pPr marL="738188" indent="-1588">
              <a:buNone/>
            </a:pPr>
            <a:r>
              <a:rPr lang="en-US" sz="1400" dirty="0" smtClean="0"/>
              <a:t>(i) by a person resident in India and owed to a person resident outside India; or </a:t>
            </a:r>
          </a:p>
          <a:p>
            <a:pPr marL="738188" indent="-1588">
              <a:buNone/>
            </a:pPr>
            <a:r>
              <a:rPr lang="en-US" sz="1400" dirty="0" smtClean="0"/>
              <a:t>(ii) by a person resident outside India. </a:t>
            </a:r>
            <a:endParaRPr lang="en-US" sz="1400" dirty="0"/>
          </a:p>
        </p:txBody>
      </p:sp>
    </p:spTree>
    <p:extLst>
      <p:ext uri="{BB962C8B-B14F-4D97-AF65-F5344CB8AC3E}">
        <p14:creationId xmlns:p14="http://schemas.microsoft.com/office/powerpoint/2010/main" val="317861804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0" y="6400800"/>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441744"/>
            <a:ext cx="1905000" cy="457200"/>
          </a:xfrm>
        </p:spPr>
        <p:txBody>
          <a:bodyPr/>
          <a:lstStyle/>
          <a:p>
            <a:pPr>
              <a:defRPr/>
            </a:pPr>
            <a:fld id="{FB34A73F-7633-4765-B60F-ABA8245B9BEA}" type="slidenum">
              <a:rPr lang="en-US" smtClean="0"/>
              <a:pPr>
                <a:defRPr/>
              </a:pPr>
              <a:t>100</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New ECB Framework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15787748"/>
              </p:ext>
            </p:extLst>
          </p:nvPr>
        </p:nvGraphicFramePr>
        <p:xfrm>
          <a:off x="468709" y="1339849"/>
          <a:ext cx="8475265" cy="5117180"/>
        </p:xfrm>
        <a:graphic>
          <a:graphicData uri="http://schemas.openxmlformats.org/drawingml/2006/table">
            <a:tbl>
              <a:tblPr firstRow="1" firstCol="1" bandRow="1"/>
              <a:tblGrid>
                <a:gridCol w="423764"/>
                <a:gridCol w="1345760"/>
                <a:gridCol w="3569893"/>
                <a:gridCol w="3135848"/>
              </a:tblGrid>
              <a:tr h="400336">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Sr. No.</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Parameters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FCY denominated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INR denominated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6059">
                <a:tc>
                  <a:txBody>
                    <a:bodyPr/>
                    <a:lstStyle/>
                    <a:p>
                      <a:pPr marL="0" marR="0" algn="ctr">
                        <a:lnSpc>
                          <a:spcPct val="107000"/>
                        </a:lnSpc>
                        <a:spcBef>
                          <a:spcPts val="0"/>
                        </a:spcBef>
                        <a:spcAft>
                          <a:spcPts val="80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x</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Hedging provisions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The entities raising ECB are required to follow the guidelines for hedging issued, if any, by the concerned sectoral or prudential regulator in respect of foreign currency exposure. Infrastructure space companies shall have a board approved risk management policy. Further, such companies are required to mandatorily hedge 70 per cent of their ECB exposure in case average maturity of ECB is less than 5 years. The designated AD Category-I bank shall verify that 70 per cent hedging requirement is complied with during the currency of ECB and report the position to RBI through Form ECB 2 returns. Certain operational</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aspects have been specified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The overseas investors are eligible to hedge their exposure in Rupee through permitted derivative products with AD Category I banks in India. The investors can also access the domestic market through branches / subsidiaries of Indian banks abroad or branches of foreign banks with Indian presence on a back to back basis.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r>
              <a:tr h="1394556">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xi</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Change of currency of borrowing</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Change of currency of ECB from one freely convertible foreign currency to any other freely convertible foreign currency as well as to INR is freely permitted.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Change of currency from INR to any freely convertible foreign currency is not permitted. </a:t>
                      </a:r>
                    </a:p>
                  </a:txBody>
                  <a:tcPr marL="0" marR="0" marT="0" marB="0">
                    <a:lnL w="12700" cap="flat" cmpd="sng" algn="ctr">
                      <a:solidFill>
                        <a:srgbClr val="000000"/>
                      </a:solidFill>
                      <a:prstDash val="solid"/>
                      <a:round/>
                      <a:headEnd type="none" w="med" len="med"/>
                      <a:tailEnd type="none" w="med" len="med"/>
                    </a:lnL>
                  </a:tcPr>
                </a:tc>
              </a:tr>
            </a:tbl>
          </a:graphicData>
        </a:graphic>
      </p:graphicFrame>
      <p:sp>
        <p:nvSpPr>
          <p:cNvPr id="2" name="Footer Placeholder 1"/>
          <p:cNvSpPr>
            <a:spLocks noGrp="1"/>
          </p:cNvSpPr>
          <p:nvPr>
            <p:ph type="ftr" sz="quarter" idx="11"/>
          </p:nvPr>
        </p:nvSpPr>
        <p:spPr>
          <a:xfrm>
            <a:off x="3599656" y="6414448"/>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85849581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101</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New ECB Framework</a:t>
            </a:r>
          </a:p>
        </p:txBody>
      </p:sp>
      <p:sp>
        <p:nvSpPr>
          <p:cNvPr id="9222" name="Content Placeholder 6"/>
          <p:cNvSpPr>
            <a:spLocks noGrp="1"/>
          </p:cNvSpPr>
          <p:nvPr>
            <p:ph idx="1"/>
          </p:nvPr>
        </p:nvSpPr>
        <p:spPr>
          <a:xfrm>
            <a:off x="685800" y="1219200"/>
            <a:ext cx="8269288" cy="5364480"/>
          </a:xfrm>
        </p:spPr>
        <p:txBody>
          <a:bodyPr/>
          <a:lstStyle/>
          <a:p>
            <a:r>
              <a:rPr lang="en-US" sz="1700" u="sng" dirty="0" smtClean="0">
                <a:latin typeface="Calibri" panose="020F0502020204030204" pitchFamily="34" charset="0"/>
                <a:cs typeface="Calibri" panose="020F0502020204030204" pitchFamily="34" charset="0"/>
              </a:rPr>
              <a:t>Real Estate Activities</a:t>
            </a:r>
            <a:r>
              <a:rPr lang="en-US" sz="1700" dirty="0" smtClean="0">
                <a:latin typeface="Calibri" panose="020F0502020204030204" pitchFamily="34" charset="0"/>
                <a:cs typeface="Calibri" panose="020F0502020204030204" pitchFamily="34" charset="0"/>
              </a:rPr>
              <a:t>: </a:t>
            </a:r>
            <a:r>
              <a:rPr lang="en-US" sz="1700" dirty="0" smtClean="0">
                <a:latin typeface="Calibri" panose="020F0502020204030204" pitchFamily="34" charset="0"/>
                <a:cs typeface="Calibri" panose="020F0502020204030204" pitchFamily="34" charset="0"/>
              </a:rPr>
              <a:t>These are under the “Restricted End Uses” list where borrowed funds cannot be deployed.</a:t>
            </a:r>
          </a:p>
          <a:p>
            <a:r>
              <a:rPr lang="en-US" sz="1700" dirty="0">
                <a:latin typeface="Calibri" panose="020F0502020204030204" pitchFamily="34" charset="0"/>
                <a:cs typeface="Calibri" panose="020F0502020204030204" pitchFamily="34" charset="0"/>
              </a:rPr>
              <a:t>“Real Estate Activity” means any activity involving own or </a:t>
            </a:r>
            <a:r>
              <a:rPr lang="en-US" sz="1700" u="sng" dirty="0">
                <a:latin typeface="Calibri" panose="020F0502020204030204" pitchFamily="34" charset="0"/>
                <a:cs typeface="Calibri" panose="020F0502020204030204" pitchFamily="34" charset="0"/>
              </a:rPr>
              <a:t>leased property </a:t>
            </a:r>
            <a:r>
              <a:rPr lang="en-US" sz="1700" dirty="0">
                <a:latin typeface="Calibri" panose="020F0502020204030204" pitchFamily="34" charset="0"/>
                <a:cs typeface="Calibri" panose="020F0502020204030204" pitchFamily="34" charset="0"/>
              </a:rPr>
              <a:t>for buying, selling and </a:t>
            </a:r>
            <a:r>
              <a:rPr lang="en-US" sz="1700" u="sng" dirty="0">
                <a:latin typeface="Calibri" panose="020F0502020204030204" pitchFamily="34" charset="0"/>
                <a:cs typeface="Calibri" panose="020F0502020204030204" pitchFamily="34" charset="0"/>
              </a:rPr>
              <a:t>renting</a:t>
            </a:r>
            <a:r>
              <a:rPr lang="en-US" sz="1700" dirty="0">
                <a:latin typeface="Calibri" panose="020F0502020204030204" pitchFamily="34" charset="0"/>
                <a:cs typeface="Calibri" panose="020F0502020204030204" pitchFamily="34" charset="0"/>
              </a:rPr>
              <a:t> of commercial and residential properties or land and also includes activities either on a fee or contract basis assigning </a:t>
            </a:r>
            <a:r>
              <a:rPr lang="en-US" sz="1700" u="sng" dirty="0">
                <a:latin typeface="Calibri" panose="020F0502020204030204" pitchFamily="34" charset="0"/>
                <a:cs typeface="Calibri" panose="020F0502020204030204" pitchFamily="34" charset="0"/>
              </a:rPr>
              <a:t>real estate agents </a:t>
            </a:r>
            <a:r>
              <a:rPr lang="en-US" sz="1700" dirty="0">
                <a:latin typeface="Calibri" panose="020F0502020204030204" pitchFamily="34" charset="0"/>
                <a:cs typeface="Calibri" panose="020F0502020204030204" pitchFamily="34" charset="0"/>
              </a:rPr>
              <a:t>for intermediating in buying, selling, letting or managing real estate. However, this would not include development of integrated township, purchase/ long term leasing of industrial land as part of new project/</a:t>
            </a:r>
            <a:r>
              <a:rPr lang="en-US" sz="1700" dirty="0" err="1">
                <a:latin typeface="Calibri" panose="020F0502020204030204" pitchFamily="34" charset="0"/>
                <a:cs typeface="Calibri" panose="020F0502020204030204" pitchFamily="34" charset="0"/>
              </a:rPr>
              <a:t>modernisation</a:t>
            </a:r>
            <a:r>
              <a:rPr lang="en-US" sz="1700" dirty="0">
                <a:latin typeface="Calibri" panose="020F0502020204030204" pitchFamily="34" charset="0"/>
                <a:cs typeface="Calibri" panose="020F0502020204030204" pitchFamily="34" charset="0"/>
              </a:rPr>
              <a:t> or expansion of existing units or any activity under ‘infrastructure sub-sectors’ as given in the </a:t>
            </a:r>
            <a:r>
              <a:rPr lang="en-US" sz="1700" dirty="0" err="1">
                <a:latin typeface="Calibri" panose="020F0502020204030204" pitchFamily="34" charset="0"/>
                <a:cs typeface="Calibri" panose="020F0502020204030204" pitchFamily="34" charset="0"/>
              </a:rPr>
              <a:t>Harmonised</a:t>
            </a:r>
            <a:r>
              <a:rPr lang="en-US" sz="1700" dirty="0">
                <a:latin typeface="Calibri" panose="020F0502020204030204" pitchFamily="34" charset="0"/>
                <a:cs typeface="Calibri" panose="020F0502020204030204" pitchFamily="34" charset="0"/>
              </a:rPr>
              <a:t> Master List of Infrastructure sub-sectors approved by the Government of India vide Notification F. No. 13/06/2009-INF, as amended/ updated from time to </a:t>
            </a:r>
            <a:r>
              <a:rPr lang="en-US" sz="1700" dirty="0" smtClean="0">
                <a:latin typeface="Calibri" panose="020F0502020204030204" pitchFamily="34" charset="0"/>
                <a:cs typeface="Calibri" panose="020F0502020204030204" pitchFamily="34" charset="0"/>
              </a:rPr>
              <a:t>time</a:t>
            </a:r>
          </a:p>
          <a:p>
            <a:endParaRPr lang="en-US" sz="1700" dirty="0">
              <a:latin typeface="Calibri" panose="020F0502020204030204" pitchFamily="34" charset="0"/>
              <a:cs typeface="Calibri" panose="020F0502020204030204" pitchFamily="34" charset="0"/>
            </a:endParaRPr>
          </a:p>
          <a:p>
            <a:r>
              <a:rPr lang="en-US" sz="1700" u="sng" dirty="0" smtClean="0">
                <a:latin typeface="Calibri" panose="020F0502020204030204" pitchFamily="34" charset="0"/>
                <a:cs typeface="Calibri" panose="020F0502020204030204" pitchFamily="34" charset="0"/>
              </a:rPr>
              <a:t>Implications</a:t>
            </a:r>
            <a:r>
              <a:rPr lang="en-US" sz="1700" dirty="0" smtClean="0">
                <a:latin typeface="Calibri" panose="020F0502020204030204" pitchFamily="34" charset="0"/>
                <a:cs typeface="Calibri" panose="020F0502020204030204" pitchFamily="34" charset="0"/>
              </a:rPr>
              <a:t>: Definitions of Real Estate Activities is different under ECBs regulations and FDI regulations. </a:t>
            </a:r>
          </a:p>
          <a:p>
            <a:r>
              <a:rPr lang="en-US" sz="1700" dirty="0" smtClean="0">
                <a:latin typeface="Calibri" panose="020F0502020204030204" pitchFamily="34" charset="0"/>
                <a:cs typeface="Calibri" panose="020F0502020204030204" pitchFamily="34" charset="0"/>
              </a:rPr>
              <a:t>ECB cannot be availed for activity involving owning / leasing / renting of property unlike in FDI Policy </a:t>
            </a:r>
            <a:r>
              <a:rPr lang="en-US" sz="1700" dirty="0">
                <a:latin typeface="Calibri" panose="020F0502020204030204" pitchFamily="34" charset="0"/>
                <a:cs typeface="Calibri" panose="020F0502020204030204" pitchFamily="34" charset="0"/>
              </a:rPr>
              <a:t>where </a:t>
            </a:r>
            <a:r>
              <a:rPr lang="en-US" sz="1700" dirty="0" smtClean="0">
                <a:latin typeface="Calibri" panose="020F0502020204030204" pitchFamily="34" charset="0"/>
                <a:cs typeface="Calibri" panose="020F0502020204030204" pitchFamily="34" charset="0"/>
              </a:rPr>
              <a:t>earning </a:t>
            </a:r>
            <a:r>
              <a:rPr lang="en-US" sz="1700" dirty="0">
                <a:latin typeface="Calibri" panose="020F0502020204030204" pitchFamily="34" charset="0"/>
                <a:cs typeface="Calibri" panose="020F0502020204030204" pitchFamily="34" charset="0"/>
              </a:rPr>
              <a:t>of rent income on lease of the property, not amounting to transfer </a:t>
            </a:r>
            <a:r>
              <a:rPr lang="en-US" sz="1700" dirty="0" smtClean="0">
                <a:latin typeface="Calibri" panose="020F0502020204030204" pitchFamily="34" charset="0"/>
                <a:cs typeface="Calibri" panose="020F0502020204030204" pitchFamily="34" charset="0"/>
              </a:rPr>
              <a:t>does </a:t>
            </a:r>
            <a:r>
              <a:rPr lang="en-US" sz="1700" dirty="0">
                <a:latin typeface="Calibri" panose="020F0502020204030204" pitchFamily="34" charset="0"/>
                <a:cs typeface="Calibri" panose="020F0502020204030204" pitchFamily="34" charset="0"/>
              </a:rPr>
              <a:t>not amount to real estate </a:t>
            </a:r>
            <a:r>
              <a:rPr lang="en-US" sz="1700" dirty="0" smtClean="0">
                <a:latin typeface="Calibri" panose="020F0502020204030204" pitchFamily="34" charset="0"/>
                <a:cs typeface="Calibri" panose="020F0502020204030204" pitchFamily="34" charset="0"/>
              </a:rPr>
              <a:t>business and hence is permissible for FDI in the Construction Development sector</a:t>
            </a:r>
            <a:endParaRPr lang="en-US" sz="1700"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7261466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102</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New ECB </a:t>
            </a:r>
            <a:r>
              <a:rPr lang="en-US" sz="3200" dirty="0" smtClean="0"/>
              <a:t>Framework (con’t)</a:t>
            </a:r>
            <a:endParaRPr lang="en-US" sz="3200" dirty="0"/>
          </a:p>
        </p:txBody>
      </p:sp>
      <p:sp>
        <p:nvSpPr>
          <p:cNvPr id="9222" name="Content Placeholder 6"/>
          <p:cNvSpPr>
            <a:spLocks noGrp="1"/>
          </p:cNvSpPr>
          <p:nvPr>
            <p:ph idx="1"/>
          </p:nvPr>
        </p:nvSpPr>
        <p:spPr>
          <a:xfrm>
            <a:off x="685800" y="1219200"/>
            <a:ext cx="8269288" cy="5364480"/>
          </a:xfrm>
        </p:spPr>
        <p:txBody>
          <a:bodyPr/>
          <a:lstStyle/>
          <a:p>
            <a:r>
              <a:rPr lang="en-US" sz="1700" u="sng" dirty="0" smtClean="0">
                <a:latin typeface="Calibri" panose="020F0502020204030204" pitchFamily="34" charset="0"/>
                <a:cs typeface="Calibri" panose="020F0502020204030204" pitchFamily="34" charset="0"/>
              </a:rPr>
              <a:t>Late Submission </a:t>
            </a:r>
            <a:r>
              <a:rPr lang="en-US" sz="1700" u="sng" dirty="0">
                <a:latin typeface="Calibri" panose="020F0502020204030204" pitchFamily="34" charset="0"/>
                <a:cs typeface="Calibri" panose="020F0502020204030204" pitchFamily="34" charset="0"/>
              </a:rPr>
              <a:t>F</a:t>
            </a:r>
            <a:r>
              <a:rPr lang="en-US" sz="1700" u="sng" dirty="0" smtClean="0">
                <a:latin typeface="Calibri" panose="020F0502020204030204" pitchFamily="34" charset="0"/>
                <a:cs typeface="Calibri" panose="020F0502020204030204" pitchFamily="34" charset="0"/>
              </a:rPr>
              <a:t>ee (LSF) for delay in reporting</a:t>
            </a:r>
            <a:r>
              <a:rPr lang="en-US" sz="1700" dirty="0" smtClean="0">
                <a:latin typeface="Calibri" panose="020F0502020204030204" pitchFamily="34" charset="0"/>
                <a:cs typeface="Calibri" panose="020F0502020204030204" pitchFamily="34" charset="0"/>
              </a:rPr>
              <a:t>: </a:t>
            </a:r>
            <a:r>
              <a:rPr lang="en-US" sz="1700" dirty="0">
                <a:latin typeface="Calibri" panose="020F0502020204030204" pitchFamily="34" charset="0"/>
                <a:ea typeface="Calibri" panose="020F0502020204030204" pitchFamily="34" charset="0"/>
                <a:cs typeface="Times New Roman" panose="02020603050405020304" pitchFamily="18" charset="0"/>
              </a:rPr>
              <a:t>Any borrower, who is otherwise in compliance of ECB guidelines, can regularize the delay in reporting of drawdown of ECB proceeds before obtaining LRN or delay in submission of Form ECB 2 returns, by payment of late submission fees as detailed in the following matrix</a:t>
            </a:r>
            <a:r>
              <a:rPr lang="en-US" sz="1700" dirty="0" smtClean="0">
                <a:latin typeface="Calibri" panose="020F0502020204030204" pitchFamily="34" charset="0"/>
                <a:ea typeface="Calibri" panose="020F0502020204030204" pitchFamily="34" charset="0"/>
                <a:cs typeface="Times New Roman" panose="02020603050405020304" pitchFamily="18" charset="0"/>
              </a:rPr>
              <a:t>:</a:t>
            </a:r>
          </a:p>
          <a:p>
            <a:endParaRPr lang="en-US" sz="1700" dirty="0" smtClean="0">
              <a:latin typeface="Calibri" panose="020F0502020204030204" pitchFamily="34" charset="0"/>
              <a:ea typeface="Calibri" panose="020F0502020204030204" pitchFamily="34" charset="0"/>
              <a:cs typeface="Times New Roman" panose="02020603050405020304" pitchFamily="18" charset="0"/>
            </a:endParaRPr>
          </a:p>
          <a:p>
            <a:endParaRPr lang="en-US" sz="1700" dirty="0" smtClean="0">
              <a:latin typeface="Calibri" panose="020F0502020204030204" pitchFamily="34" charset="0"/>
              <a:cs typeface="Calibri" panose="020F0502020204030204" pitchFamily="34" charset="0"/>
            </a:endParaRPr>
          </a:p>
          <a:p>
            <a:endParaRPr lang="en-US" sz="1700"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081865133"/>
              </p:ext>
            </p:extLst>
          </p:nvPr>
        </p:nvGraphicFramePr>
        <p:xfrm>
          <a:off x="1150938" y="2579428"/>
          <a:ext cx="7221219" cy="3127242"/>
        </p:xfrm>
        <a:graphic>
          <a:graphicData uri="http://schemas.openxmlformats.org/drawingml/2006/table">
            <a:tbl>
              <a:tblPr firstRow="1" firstCol="1" bandRow="1"/>
              <a:tblGrid>
                <a:gridCol w="433273"/>
                <a:gridCol w="2021941"/>
                <a:gridCol w="3321761"/>
                <a:gridCol w="1444244"/>
              </a:tblGrid>
              <a:tr h="520890">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Sr. No.</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Type of Return/Form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Period of delay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Applicable LSF</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0890">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Form ECB 2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Up to 30 calendar days from due date of submission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INR 5,000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1778">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Form ECB 2/Form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Up to three years from due date of submission/date of drawdown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INR 50,000 per year</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1778">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Form ECB 2/Form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Beyond three years from due date of submission/date of drawdown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INR 100,000 per year</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7908106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sz="3200" dirty="0" smtClean="0"/>
              <a:t>Immovable Properties and other aspects</a:t>
            </a:r>
          </a:p>
        </p:txBody>
      </p:sp>
      <p:sp>
        <p:nvSpPr>
          <p:cNvPr id="4099" name="Content Placeholder 2"/>
          <p:cNvSpPr>
            <a:spLocks noGrp="1"/>
          </p:cNvSpPr>
          <p:nvPr>
            <p:ph idx="1"/>
          </p:nvPr>
        </p:nvSpPr>
        <p:spPr>
          <a:xfrm>
            <a:off x="914400" y="1143000"/>
            <a:ext cx="7696200" cy="5257800"/>
          </a:xfrm>
        </p:spPr>
        <p:txBody>
          <a:bodyPr/>
          <a:lstStyle/>
          <a:p>
            <a:r>
              <a:rPr lang="en-US" sz="2000" dirty="0" smtClean="0"/>
              <a:t>Immovable Properties in India</a:t>
            </a:r>
          </a:p>
          <a:p>
            <a:endParaRPr lang="en-US" sz="2000" dirty="0" smtClean="0"/>
          </a:p>
          <a:p>
            <a:r>
              <a:rPr lang="en-US" sz="2000" dirty="0" smtClean="0"/>
              <a:t>Nature of the Transaction – Business, Bonafide use and non-repatriation</a:t>
            </a:r>
          </a:p>
          <a:p>
            <a:endParaRPr lang="en-US" sz="2000" dirty="0" smtClean="0"/>
          </a:p>
          <a:p>
            <a:r>
              <a:rPr lang="en-US" sz="2000" dirty="0" smtClean="0"/>
              <a:t>Gift &amp; Inheritance of Assets</a:t>
            </a:r>
          </a:p>
          <a:p>
            <a:endParaRPr lang="en-US" sz="2000" dirty="0" smtClean="0"/>
          </a:p>
          <a:p>
            <a:r>
              <a:rPr lang="en-US" sz="2000" dirty="0" smtClean="0"/>
              <a:t>Check-lists for Returning Indians</a:t>
            </a:r>
          </a:p>
          <a:p>
            <a:endParaRPr lang="en-US" sz="2000" dirty="0" smtClean="0"/>
          </a:p>
          <a:p>
            <a:r>
              <a:rPr lang="en-US" sz="2000" dirty="0" smtClean="0"/>
              <a:t>Other allied laws and implications under </a:t>
            </a:r>
            <a:r>
              <a:rPr lang="en-US" sz="2000" dirty="0" smtClean="0"/>
              <a:t>FEMA</a:t>
            </a:r>
          </a:p>
          <a:p>
            <a:endParaRPr lang="en-US" sz="2000" dirty="0" smtClean="0"/>
          </a:p>
          <a:p>
            <a:r>
              <a:rPr lang="en-US" sz="2000" dirty="0"/>
              <a:t>Penalties, Compounding, Appeals, Adjudication &amp; Seizure under </a:t>
            </a:r>
            <a:r>
              <a:rPr lang="en-US" sz="2000" dirty="0" smtClean="0"/>
              <a:t>FEMA</a:t>
            </a:r>
            <a:endParaRPr lang="en-US" sz="2000" dirty="0" smtClean="0"/>
          </a:p>
          <a:p>
            <a:pPr marL="0" indent="0">
              <a:buNone/>
            </a:pPr>
            <a:r>
              <a:rPr lang="en-US" sz="2000" dirty="0"/>
              <a:t> </a:t>
            </a:r>
            <a:r>
              <a:rPr lang="en-US" sz="2000" dirty="0" smtClean="0"/>
              <a:t>                       </a:t>
            </a:r>
            <a:r>
              <a:rPr lang="en-US" sz="2000" dirty="0" smtClean="0">
                <a:solidFill>
                  <a:srgbClr val="FF0000"/>
                </a:solidFill>
              </a:rPr>
              <a:t>Slides </a:t>
            </a:r>
            <a:r>
              <a:rPr lang="en-US" sz="2000" dirty="0" smtClean="0">
                <a:solidFill>
                  <a:srgbClr val="FF0000"/>
                </a:solidFill>
              </a:rPr>
              <a:t>104 </a:t>
            </a:r>
            <a:r>
              <a:rPr lang="en-US" sz="2000" dirty="0">
                <a:solidFill>
                  <a:srgbClr val="FF0000"/>
                </a:solidFill>
              </a:rPr>
              <a:t>- </a:t>
            </a:r>
            <a:r>
              <a:rPr lang="en-US" sz="2000" dirty="0" smtClean="0">
                <a:solidFill>
                  <a:srgbClr val="FF0000"/>
                </a:solidFill>
              </a:rPr>
              <a:t>113</a:t>
            </a:r>
            <a:endParaRPr lang="en-US" sz="2000" dirty="0">
              <a:solidFill>
                <a:srgbClr val="FF0000"/>
              </a:solidFill>
            </a:endParaRPr>
          </a:p>
          <a:p>
            <a:endParaRPr lang="en-US" sz="2000" dirty="0"/>
          </a:p>
        </p:txBody>
      </p:sp>
      <p:sp>
        <p:nvSpPr>
          <p:cNvPr id="4100"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103</a:t>
            </a:fld>
            <a:endParaRPr lang="en-US" dirty="0" smtClean="0"/>
          </a:p>
        </p:txBody>
      </p:sp>
    </p:spTree>
    <p:extLst>
      <p:ext uri="{BB962C8B-B14F-4D97-AF65-F5344CB8AC3E}">
        <p14:creationId xmlns:p14="http://schemas.microsoft.com/office/powerpoint/2010/main" val="3280948179"/>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214313"/>
            <a:ext cx="7793037" cy="852487"/>
          </a:xfrm>
        </p:spPr>
        <p:txBody>
          <a:bodyPr/>
          <a:lstStyle/>
          <a:p>
            <a:r>
              <a:rPr lang="en-US" sz="3200" dirty="0" smtClean="0"/>
              <a:t>Acquisition &amp; Transfer of Immovable Property in India</a:t>
            </a:r>
          </a:p>
        </p:txBody>
      </p:sp>
      <p:sp>
        <p:nvSpPr>
          <p:cNvPr id="46083" name="Content Placeholder 2"/>
          <p:cNvSpPr>
            <a:spLocks noGrp="1"/>
          </p:cNvSpPr>
          <p:nvPr>
            <p:ph idx="1"/>
          </p:nvPr>
        </p:nvSpPr>
        <p:spPr>
          <a:xfrm>
            <a:off x="304800" y="1143000"/>
            <a:ext cx="8650288" cy="5257800"/>
          </a:xfrm>
        </p:spPr>
        <p:txBody>
          <a:bodyPr/>
          <a:lstStyle/>
          <a:p>
            <a:pPr marL="801688" indent="-801688"/>
            <a:r>
              <a:rPr lang="en-US" sz="1400" b="1" dirty="0" smtClean="0"/>
              <a:t>Summary of the provisions applicable to NRIs and OCI under FEMA 21 for acquisition and transfer of Immovable Property in India: </a:t>
            </a:r>
          </a:p>
          <a:p>
            <a:endParaRPr lang="en-US" sz="1400" dirty="0"/>
          </a:p>
          <a:p>
            <a:endParaRPr lang="en-US" sz="1400" dirty="0" smtClean="0"/>
          </a:p>
          <a:p>
            <a:endParaRPr lang="en-US" sz="1400" dirty="0" smtClean="0"/>
          </a:p>
        </p:txBody>
      </p:sp>
      <p:sp>
        <p:nvSpPr>
          <p:cNvPr id="44036"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4037" name="Footer Placeholder 4"/>
          <p:cNvSpPr>
            <a:spLocks noGrp="1"/>
          </p:cNvSpPr>
          <p:nvPr>
            <p:ph type="ftr" sz="quarter" idx="11"/>
          </p:nvPr>
        </p:nvSpPr>
        <p:spPr/>
        <p:txBody>
          <a:bodyPr/>
          <a:lstStyle/>
          <a:p>
            <a:pPr>
              <a:defRPr/>
            </a:pPr>
            <a:r>
              <a:rPr lang="en-US" dirty="0" smtClean="0"/>
              <a:t>P. P. Shah &amp; Asso.</a:t>
            </a:r>
          </a:p>
        </p:txBody>
      </p:sp>
      <p:sp>
        <p:nvSpPr>
          <p:cNvPr id="44038" name="Slide Number Placeholder 5"/>
          <p:cNvSpPr>
            <a:spLocks noGrp="1"/>
          </p:cNvSpPr>
          <p:nvPr>
            <p:ph type="sldNum" sz="quarter" idx="12"/>
          </p:nvPr>
        </p:nvSpPr>
        <p:spPr/>
        <p:txBody>
          <a:bodyPr/>
          <a:lstStyle/>
          <a:p>
            <a:pPr>
              <a:defRPr/>
            </a:pPr>
            <a:fld id="{F947A728-4133-4C94-8C1D-0B1E1C8D51D0}" type="slidenum">
              <a:rPr lang="en-US" smtClean="0"/>
              <a:pPr>
                <a:defRPr/>
              </a:pPr>
              <a:t>104</a:t>
            </a:fld>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4085531650"/>
              </p:ext>
            </p:extLst>
          </p:nvPr>
        </p:nvGraphicFramePr>
        <p:xfrm>
          <a:off x="304799" y="1749181"/>
          <a:ext cx="8639176" cy="4494453"/>
        </p:xfrm>
        <a:graphic>
          <a:graphicData uri="http://schemas.openxmlformats.org/drawingml/2006/table">
            <a:tbl>
              <a:tblPr firstRow="1" firstCol="1" bandRow="1">
                <a:tableStyleId>{5C22544A-7EE6-4342-B048-85BDC9FD1C3A}</a:tableStyleId>
              </a:tblPr>
              <a:tblGrid>
                <a:gridCol w="4584756"/>
                <a:gridCol w="2067410"/>
                <a:gridCol w="1987010"/>
              </a:tblGrid>
              <a:tr h="274077">
                <a:tc>
                  <a:txBody>
                    <a:bodyPr/>
                    <a:lstStyle/>
                    <a:p>
                      <a:pPr marL="0" marR="0" algn="ctr">
                        <a:lnSpc>
                          <a:spcPct val="107000"/>
                        </a:lnSpc>
                        <a:spcBef>
                          <a:spcPts val="0"/>
                        </a:spcBef>
                        <a:spcAft>
                          <a:spcPts val="0"/>
                        </a:spcAft>
                      </a:pPr>
                      <a:r>
                        <a:rPr lang="en-US" sz="1200" b="1" dirty="0">
                          <a:solidFill>
                            <a:schemeClr val="tx2"/>
                          </a:solidFill>
                          <a:effectLst/>
                        </a:rPr>
                        <a:t>Particulars</a:t>
                      </a:r>
                      <a:endParaRPr lang="en-US" sz="11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gn="ctr">
                        <a:lnSpc>
                          <a:spcPct val="107000"/>
                        </a:lnSpc>
                        <a:spcBef>
                          <a:spcPts val="0"/>
                        </a:spcBef>
                        <a:spcAft>
                          <a:spcPts val="0"/>
                        </a:spcAft>
                      </a:pPr>
                      <a:r>
                        <a:rPr lang="en-US" sz="1200" b="1" dirty="0">
                          <a:solidFill>
                            <a:schemeClr val="tx2"/>
                          </a:solidFill>
                          <a:effectLst/>
                        </a:rPr>
                        <a:t>NRI</a:t>
                      </a:r>
                      <a:endParaRPr lang="en-US" sz="11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gn="ctr">
                        <a:lnSpc>
                          <a:spcPct val="107000"/>
                        </a:lnSpc>
                        <a:spcBef>
                          <a:spcPts val="0"/>
                        </a:spcBef>
                        <a:spcAft>
                          <a:spcPts val="0"/>
                        </a:spcAft>
                      </a:pPr>
                      <a:r>
                        <a:rPr lang="en-US" sz="1200" b="1" dirty="0">
                          <a:solidFill>
                            <a:schemeClr val="tx2"/>
                          </a:solidFill>
                          <a:effectLst/>
                        </a:rPr>
                        <a:t>PIO</a:t>
                      </a:r>
                      <a:endParaRPr lang="en-US" sz="11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563757">
                <a:tc>
                  <a:txBody>
                    <a:bodyPr/>
                    <a:lstStyle/>
                    <a:p>
                      <a:pPr marL="0" marR="0">
                        <a:lnSpc>
                          <a:spcPct val="107000"/>
                        </a:lnSpc>
                        <a:spcBef>
                          <a:spcPts val="0"/>
                        </a:spcBef>
                        <a:spcAft>
                          <a:spcPts val="0"/>
                        </a:spcAft>
                      </a:pPr>
                      <a:r>
                        <a:rPr lang="en-US" sz="1200" dirty="0" smtClean="0">
                          <a:solidFill>
                            <a:schemeClr val="tx1"/>
                          </a:solidFill>
                          <a:effectLst/>
                        </a:rPr>
                        <a:t> Purchase </a:t>
                      </a:r>
                      <a:r>
                        <a:rPr lang="en-US" sz="1200" dirty="0">
                          <a:solidFill>
                            <a:schemeClr val="tx1"/>
                          </a:solidFill>
                          <a:effectLst/>
                        </a:rPr>
                        <a:t>(other than agricultural land/ farmhouse/ plantation etc) from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r>
                        <a:rPr lang="en-US" sz="1200" dirty="0">
                          <a:effectLst/>
                        </a:rPr>
                        <a:t>/ NRI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r>
                        <a:rPr lang="en-US" sz="1200" dirty="0">
                          <a:effectLst/>
                        </a:rPr>
                        <a:t>/ NRI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563757">
                <a:tc>
                  <a:txBody>
                    <a:bodyPr/>
                    <a:lstStyle/>
                    <a:p>
                      <a:pPr marL="0" marR="0">
                        <a:lnSpc>
                          <a:spcPct val="107000"/>
                        </a:lnSpc>
                        <a:spcBef>
                          <a:spcPts val="0"/>
                        </a:spcBef>
                        <a:spcAft>
                          <a:spcPts val="0"/>
                        </a:spcAft>
                      </a:pPr>
                      <a:r>
                        <a:rPr lang="en-US" sz="1200" dirty="0" smtClean="0">
                          <a:solidFill>
                            <a:schemeClr val="tx1"/>
                          </a:solidFill>
                          <a:effectLst/>
                        </a:rPr>
                        <a:t> Acquire </a:t>
                      </a:r>
                      <a:r>
                        <a:rPr lang="en-US" sz="1200" dirty="0">
                          <a:solidFill>
                            <a:schemeClr val="tx1"/>
                          </a:solidFill>
                          <a:effectLst/>
                        </a:rPr>
                        <a:t>as gift (other than agricultural land/ farmhouse/ plantation etc) from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853437">
                <a:tc>
                  <a:txBody>
                    <a:bodyPr/>
                    <a:lstStyle/>
                    <a:p>
                      <a:pPr marL="0" marR="0">
                        <a:lnSpc>
                          <a:spcPct val="107000"/>
                        </a:lnSpc>
                        <a:spcBef>
                          <a:spcPts val="0"/>
                        </a:spcBef>
                        <a:spcAft>
                          <a:spcPts val="0"/>
                        </a:spcAft>
                      </a:pPr>
                      <a:r>
                        <a:rPr lang="en-US" sz="1200" dirty="0" smtClean="0">
                          <a:solidFill>
                            <a:schemeClr val="tx1"/>
                          </a:solidFill>
                          <a:effectLst/>
                        </a:rPr>
                        <a:t> Acquire </a:t>
                      </a:r>
                      <a:r>
                        <a:rPr lang="en-US" sz="1200" dirty="0">
                          <a:solidFill>
                            <a:schemeClr val="tx1"/>
                          </a:solidFill>
                          <a:effectLst/>
                        </a:rPr>
                        <a:t>(any IP) as inheritance from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gridSpan="2">
                  <a:txBody>
                    <a:bodyPr/>
                    <a:lstStyle/>
                    <a:p>
                      <a:pPr marL="0" marR="0">
                        <a:lnSpc>
                          <a:spcPct val="107000"/>
                        </a:lnSpc>
                        <a:spcBef>
                          <a:spcPts val="0"/>
                        </a:spcBef>
                        <a:spcAft>
                          <a:spcPts val="0"/>
                        </a:spcAft>
                      </a:pPr>
                      <a:r>
                        <a:rPr lang="en-US" sz="1200" dirty="0" smtClean="0">
                          <a:effectLst/>
                        </a:rPr>
                        <a:t> (</a:t>
                      </a:r>
                      <a:r>
                        <a:rPr lang="en-US" sz="1200" dirty="0">
                          <a:effectLst/>
                        </a:rPr>
                        <a:t>a) Any person who has acquired it under laws in force</a:t>
                      </a:r>
                      <a:br>
                        <a:rPr lang="en-US" sz="1200" dirty="0">
                          <a:effectLst/>
                        </a:rPr>
                      </a:br>
                      <a:r>
                        <a:rPr lang="en-US" sz="1200" dirty="0" smtClean="0">
                          <a:effectLst/>
                        </a:rPr>
                        <a:t> (</a:t>
                      </a:r>
                      <a:r>
                        <a:rPr lang="en-US" sz="1200" dirty="0">
                          <a:effectLst/>
                        </a:rPr>
                        <a:t>b) under section 6(5) of FEMA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hMerge="1">
                  <a:txBody>
                    <a:bodyPr/>
                    <a:lstStyle/>
                    <a:p>
                      <a:endParaRPr lang="en-US"/>
                    </a:p>
                  </a:txBody>
                  <a:tcPr/>
                </a:tc>
              </a:tr>
              <a:tr h="563757">
                <a:tc>
                  <a:txBody>
                    <a:bodyPr/>
                    <a:lstStyle/>
                    <a:p>
                      <a:pPr marL="0" marR="0">
                        <a:lnSpc>
                          <a:spcPct val="107000"/>
                        </a:lnSpc>
                        <a:spcBef>
                          <a:spcPts val="0"/>
                        </a:spcBef>
                        <a:spcAft>
                          <a:spcPts val="0"/>
                        </a:spcAft>
                      </a:pPr>
                      <a:r>
                        <a:rPr lang="en-US" sz="1200" dirty="0" smtClean="0">
                          <a:solidFill>
                            <a:schemeClr val="tx1"/>
                          </a:solidFill>
                          <a:effectLst/>
                        </a:rPr>
                        <a:t> Sell </a:t>
                      </a:r>
                      <a:r>
                        <a:rPr lang="en-US" sz="1200" dirty="0">
                          <a:solidFill>
                            <a:schemeClr val="tx1"/>
                          </a:solidFill>
                          <a:effectLst/>
                        </a:rPr>
                        <a:t>(other than agricultural land/ farmhouse/ plantation etc)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563757">
                <a:tc>
                  <a:txBody>
                    <a:bodyPr/>
                    <a:lstStyle/>
                    <a:p>
                      <a:pPr marL="0" marR="0">
                        <a:lnSpc>
                          <a:spcPct val="107000"/>
                        </a:lnSpc>
                        <a:spcBef>
                          <a:spcPts val="0"/>
                        </a:spcBef>
                        <a:spcAft>
                          <a:spcPts val="0"/>
                        </a:spcAft>
                      </a:pPr>
                      <a:r>
                        <a:rPr lang="en-US" sz="1200" dirty="0" smtClean="0">
                          <a:solidFill>
                            <a:schemeClr val="tx1"/>
                          </a:solidFill>
                          <a:effectLst/>
                        </a:rPr>
                        <a:t> Sell </a:t>
                      </a:r>
                      <a:r>
                        <a:rPr lang="en-US" sz="1200" dirty="0">
                          <a:solidFill>
                            <a:schemeClr val="tx1"/>
                          </a:solidFill>
                          <a:effectLst/>
                        </a:rPr>
                        <a:t>(agricultural land)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who is a citizen of </a:t>
                      </a:r>
                      <a:r>
                        <a:rPr lang="en-US" sz="1200" dirty="0" smtClean="0">
                          <a:effectLst/>
                        </a:rPr>
                        <a:t> India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274077">
                <a:tc>
                  <a:txBody>
                    <a:bodyPr/>
                    <a:lstStyle/>
                    <a:p>
                      <a:pPr marL="0" marR="0">
                        <a:lnSpc>
                          <a:spcPct val="107000"/>
                        </a:lnSpc>
                        <a:spcBef>
                          <a:spcPts val="0"/>
                        </a:spcBef>
                        <a:spcAft>
                          <a:spcPts val="0"/>
                        </a:spcAft>
                      </a:pPr>
                      <a:r>
                        <a:rPr lang="en-US" sz="1200" dirty="0" smtClean="0">
                          <a:solidFill>
                            <a:schemeClr val="tx1"/>
                          </a:solidFill>
                          <a:effectLst/>
                        </a:rPr>
                        <a:t> Gift </a:t>
                      </a:r>
                      <a:r>
                        <a:rPr lang="en-US" sz="1200" dirty="0">
                          <a:solidFill>
                            <a:schemeClr val="tx1"/>
                          </a:solidFill>
                          <a:effectLst/>
                        </a:rPr>
                        <a:t>(other than agricultural land)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563757">
                <a:tc>
                  <a:txBody>
                    <a:bodyPr/>
                    <a:lstStyle/>
                    <a:p>
                      <a:pPr marL="0" marR="0">
                        <a:lnSpc>
                          <a:spcPct val="107000"/>
                        </a:lnSpc>
                        <a:spcBef>
                          <a:spcPts val="0"/>
                        </a:spcBef>
                        <a:spcAft>
                          <a:spcPts val="0"/>
                        </a:spcAft>
                      </a:pPr>
                      <a:r>
                        <a:rPr lang="en-US" sz="1200" dirty="0" smtClean="0">
                          <a:solidFill>
                            <a:schemeClr val="tx1"/>
                          </a:solidFill>
                          <a:effectLst/>
                        </a:rPr>
                        <a:t> Gift </a:t>
                      </a:r>
                      <a:r>
                        <a:rPr lang="en-US" sz="1200" dirty="0">
                          <a:solidFill>
                            <a:schemeClr val="tx1"/>
                          </a:solidFill>
                          <a:effectLst/>
                        </a:rPr>
                        <a:t>(agricultural land)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who is a citizen of India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274077">
                <a:tc>
                  <a:txBody>
                    <a:bodyPr/>
                    <a:lstStyle/>
                    <a:p>
                      <a:pPr marL="0" marR="0">
                        <a:lnSpc>
                          <a:spcPct val="107000"/>
                        </a:lnSpc>
                        <a:spcBef>
                          <a:spcPts val="0"/>
                        </a:spcBef>
                        <a:spcAft>
                          <a:spcPts val="0"/>
                        </a:spcAft>
                      </a:pPr>
                      <a:r>
                        <a:rPr lang="en-US" sz="1200" dirty="0" smtClean="0">
                          <a:solidFill>
                            <a:schemeClr val="tx1"/>
                          </a:solidFill>
                          <a:effectLst/>
                        </a:rPr>
                        <a:t> Gift </a:t>
                      </a:r>
                      <a:r>
                        <a:rPr lang="en-US" sz="1200" dirty="0">
                          <a:solidFill>
                            <a:schemeClr val="tx1"/>
                          </a:solidFill>
                          <a:effectLst/>
                        </a:rPr>
                        <a:t>residential/ commercial property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bl>
          </a:graphicData>
        </a:graphic>
      </p:graphicFrame>
    </p:spTree>
    <p:extLst>
      <p:ext uri="{BB962C8B-B14F-4D97-AF65-F5344CB8AC3E}">
        <p14:creationId xmlns:p14="http://schemas.microsoft.com/office/powerpoint/2010/main" val="3329197275"/>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126609"/>
            <a:ext cx="7793037" cy="940191"/>
          </a:xfrm>
        </p:spPr>
        <p:txBody>
          <a:bodyPr/>
          <a:lstStyle/>
          <a:p>
            <a:r>
              <a:rPr lang="en-US" sz="3200" dirty="0"/>
              <a:t>Acquisition &amp; Transfer of Immovable Property outside India</a:t>
            </a:r>
            <a:endParaRPr lang="en-US" sz="3200" dirty="0" smtClean="0"/>
          </a:p>
        </p:txBody>
      </p:sp>
      <p:sp>
        <p:nvSpPr>
          <p:cNvPr id="46083" name="Content Placeholder 2"/>
          <p:cNvSpPr>
            <a:spLocks noGrp="1"/>
          </p:cNvSpPr>
          <p:nvPr>
            <p:ph idx="1"/>
          </p:nvPr>
        </p:nvSpPr>
        <p:spPr>
          <a:xfrm>
            <a:off x="304800" y="1143000"/>
            <a:ext cx="8650288" cy="5257800"/>
          </a:xfrm>
        </p:spPr>
        <p:txBody>
          <a:bodyPr/>
          <a:lstStyle/>
          <a:p>
            <a:pPr marL="801688" indent="-801688"/>
            <a:r>
              <a:rPr lang="en-US" sz="1400" b="1" dirty="0"/>
              <a:t>Gift and Inheritance of Immovable Property outside India by persons resident in India: </a:t>
            </a:r>
            <a:endParaRPr lang="en-US" sz="1400" b="1" dirty="0" smtClean="0"/>
          </a:p>
          <a:p>
            <a:pPr marL="0" indent="0">
              <a:buNone/>
            </a:pPr>
            <a:endParaRPr lang="en-US" sz="1400" b="1" dirty="0"/>
          </a:p>
          <a:p>
            <a:endParaRPr lang="en-US" sz="1400" dirty="0"/>
          </a:p>
          <a:p>
            <a:endParaRPr lang="en-US" sz="1400" dirty="0" smtClean="0"/>
          </a:p>
          <a:p>
            <a:endParaRPr lang="en-US" sz="1400" dirty="0" smtClean="0"/>
          </a:p>
        </p:txBody>
      </p:sp>
      <p:sp>
        <p:nvSpPr>
          <p:cNvPr id="44036"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4037" name="Footer Placeholder 4"/>
          <p:cNvSpPr>
            <a:spLocks noGrp="1"/>
          </p:cNvSpPr>
          <p:nvPr>
            <p:ph type="ftr" sz="quarter" idx="11"/>
          </p:nvPr>
        </p:nvSpPr>
        <p:spPr/>
        <p:txBody>
          <a:bodyPr/>
          <a:lstStyle/>
          <a:p>
            <a:pPr>
              <a:defRPr/>
            </a:pPr>
            <a:r>
              <a:rPr lang="en-US" dirty="0" smtClean="0"/>
              <a:t>P. P. Shah &amp; Asso.</a:t>
            </a:r>
          </a:p>
        </p:txBody>
      </p:sp>
      <p:sp>
        <p:nvSpPr>
          <p:cNvPr id="44038" name="Slide Number Placeholder 5"/>
          <p:cNvSpPr>
            <a:spLocks noGrp="1"/>
          </p:cNvSpPr>
          <p:nvPr>
            <p:ph type="sldNum" sz="quarter" idx="12"/>
          </p:nvPr>
        </p:nvSpPr>
        <p:spPr/>
        <p:txBody>
          <a:bodyPr/>
          <a:lstStyle/>
          <a:p>
            <a:pPr>
              <a:defRPr/>
            </a:pPr>
            <a:fld id="{F947A728-4133-4C94-8C1D-0B1E1C8D51D0}" type="slidenum">
              <a:rPr lang="en-US" smtClean="0"/>
              <a:pPr>
                <a:defRPr/>
              </a:pPr>
              <a:t>105</a:t>
            </a:fld>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962475986"/>
              </p:ext>
            </p:extLst>
          </p:nvPr>
        </p:nvGraphicFramePr>
        <p:xfrm>
          <a:off x="504801" y="1624949"/>
          <a:ext cx="8326632" cy="4570096"/>
        </p:xfrm>
        <a:graphic>
          <a:graphicData uri="http://schemas.openxmlformats.org/drawingml/2006/table">
            <a:tbl>
              <a:tblPr firstRow="1" firstCol="1" bandRow="1">
                <a:tableStyleId>{5C22544A-7EE6-4342-B048-85BDC9FD1C3A}</a:tableStyleId>
              </a:tblPr>
              <a:tblGrid>
                <a:gridCol w="1394337"/>
                <a:gridCol w="2025748"/>
                <a:gridCol w="4906547"/>
              </a:tblGrid>
              <a:tr h="150179">
                <a:tc>
                  <a:txBody>
                    <a:bodyPr/>
                    <a:lstStyle/>
                    <a:p>
                      <a:pPr marL="0" marR="0" algn="l">
                        <a:lnSpc>
                          <a:spcPct val="107000"/>
                        </a:lnSpc>
                        <a:spcBef>
                          <a:spcPts val="0"/>
                        </a:spcBef>
                        <a:spcAft>
                          <a:spcPts val="0"/>
                        </a:spcAft>
                      </a:pPr>
                      <a:r>
                        <a:rPr lang="en-US" sz="1400" b="1" dirty="0" smtClean="0">
                          <a:solidFill>
                            <a:schemeClr val="tx2"/>
                          </a:solidFill>
                          <a:effectLst/>
                          <a:latin typeface="+mn-lt"/>
                        </a:rPr>
                        <a:t>   From</a:t>
                      </a:r>
                      <a:endParaRPr lang="en-US" sz="1400" b="1" dirty="0">
                        <a:solidFill>
                          <a:schemeClr val="tx2"/>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pPr marL="0" marR="0" algn="l">
                        <a:lnSpc>
                          <a:spcPct val="107000"/>
                        </a:lnSpc>
                        <a:spcBef>
                          <a:spcPts val="0"/>
                        </a:spcBef>
                        <a:spcAft>
                          <a:spcPts val="0"/>
                        </a:spcAft>
                      </a:pPr>
                      <a:r>
                        <a:rPr lang="en-US" sz="1400" b="1" dirty="0" smtClean="0">
                          <a:solidFill>
                            <a:schemeClr val="tx2"/>
                          </a:solidFill>
                          <a:effectLst/>
                          <a:latin typeface="+mn-lt"/>
                        </a:rPr>
                        <a:t>  To</a:t>
                      </a:r>
                      <a:endParaRPr lang="en-US" sz="1400" b="1" dirty="0">
                        <a:solidFill>
                          <a:schemeClr val="tx2"/>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pPr marL="0" marR="0" algn="l">
                        <a:lnSpc>
                          <a:spcPct val="107000"/>
                        </a:lnSpc>
                        <a:spcBef>
                          <a:spcPts val="0"/>
                        </a:spcBef>
                        <a:spcAft>
                          <a:spcPts val="0"/>
                        </a:spcAft>
                      </a:pPr>
                      <a:r>
                        <a:rPr lang="en-US" sz="1400" b="1" dirty="0" smtClean="0">
                          <a:solidFill>
                            <a:schemeClr val="tx2"/>
                          </a:solidFill>
                          <a:effectLst/>
                          <a:latin typeface="+mn-lt"/>
                        </a:rPr>
                        <a:t> Remarks</a:t>
                      </a:r>
                      <a:endParaRPr lang="en-US" sz="1400" b="1" dirty="0">
                        <a:solidFill>
                          <a:schemeClr val="tx2"/>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r>
              <a:tr h="2105423">
                <a:tc>
                  <a:txBody>
                    <a:bodyPr/>
                    <a:lstStyle/>
                    <a:p>
                      <a:pPr marL="0" marR="0">
                        <a:lnSpc>
                          <a:spcPct val="107000"/>
                        </a:lnSpc>
                        <a:spcBef>
                          <a:spcPts val="0"/>
                        </a:spcBef>
                        <a:spcAft>
                          <a:spcPts val="0"/>
                        </a:spcAft>
                      </a:pPr>
                      <a:r>
                        <a:rPr lang="en-US" sz="1400" dirty="0" smtClean="0">
                          <a:solidFill>
                            <a:schemeClr val="tx1"/>
                          </a:solidFill>
                          <a:effectLst/>
                          <a:latin typeface="+mn-lt"/>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400" dirty="0" smtClean="0">
                          <a:solidFill>
                            <a:schemeClr val="tx1"/>
                          </a:solidFill>
                          <a:effectLst/>
                          <a:latin typeface="+mn-lt"/>
                          <a:ea typeface="Calibri" panose="020F0502020204030204" pitchFamily="34" charset="0"/>
                          <a:cs typeface="Times New Roman" panose="02020603050405020304" pitchFamily="18" charset="0"/>
                        </a:rPr>
                        <a:t>  </a:t>
                      </a:r>
                      <a:r>
                        <a:rPr lang="en-US" sz="1400" b="0" dirty="0" smtClean="0">
                          <a:solidFill>
                            <a:schemeClr val="tx1"/>
                          </a:solidFill>
                          <a:effectLst/>
                          <a:latin typeface="+mn-lt"/>
                          <a:ea typeface="Calibri" panose="020F0502020204030204" pitchFamily="34" charset="0"/>
                          <a:cs typeface="Times New Roman" panose="02020603050405020304" pitchFamily="18" charset="0"/>
                        </a:rPr>
                        <a:t>Resident</a:t>
                      </a: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a:t>
                      </a:r>
                    </a:p>
                    <a:p>
                      <a:r>
                        <a:rPr lang="en-US" sz="1400" dirty="0" smtClean="0">
                          <a:latin typeface="+mn-lt"/>
                        </a:rPr>
                        <a:t>  Resident</a:t>
                      </a:r>
                      <a:endParaRPr lang="en-US" sz="1400" dirty="0">
                        <a:latin typeface="+mn-lt"/>
                      </a:endParaRPr>
                    </a:p>
                  </a:txBody>
                  <a:tcPr marL="0" marR="0" marT="0" marB="0">
                    <a:solidFill>
                      <a:schemeClr val="tx2">
                        <a:lumMod val="20000"/>
                        <a:lumOff val="80000"/>
                      </a:schemeClr>
                    </a:solidFill>
                  </a:tcPr>
                </a:tc>
                <a:tc>
                  <a:txBody>
                    <a:bodyPr/>
                    <a:lstStyle/>
                    <a:p>
                      <a:endParaRPr lang="en-US" sz="1400" dirty="0" smtClean="0">
                        <a:latin typeface="+mn-lt"/>
                      </a:endParaRPr>
                    </a:p>
                    <a:p>
                      <a:pPr marL="112713" indent="0"/>
                      <a:r>
                        <a:rPr lang="en-US" sz="1400" dirty="0" smtClean="0">
                          <a:latin typeface="+mn-lt"/>
                        </a:rPr>
                        <a:t>Permitted under per Ntf. 7(R)</a:t>
                      </a:r>
                      <a:r>
                        <a:rPr lang="en-US" sz="1400" baseline="0" dirty="0" smtClean="0">
                          <a:latin typeface="+mn-lt"/>
                        </a:rPr>
                        <a:t> as follows:</a:t>
                      </a:r>
                      <a:endParaRPr lang="en-US" sz="1400" dirty="0" smtClean="0">
                        <a:latin typeface="+mn-lt"/>
                      </a:endParaRPr>
                    </a:p>
                    <a:p>
                      <a:pPr marL="112713" indent="0"/>
                      <a:endParaRPr lang="en-US" sz="1400" dirty="0" smtClean="0">
                        <a:latin typeface="+mn-lt"/>
                      </a:endParaRPr>
                    </a:p>
                    <a:p>
                      <a:pPr marL="455613" indent="-342900">
                        <a:buFont typeface="+mj-lt"/>
                        <a:buAutoNum type="alphaLcPeriod"/>
                      </a:pPr>
                      <a:r>
                        <a:rPr lang="en-US" sz="1400" dirty="0" smtClean="0">
                          <a:latin typeface="+mn-lt"/>
                        </a:rPr>
                        <a:t>Regulation</a:t>
                      </a:r>
                      <a:r>
                        <a:rPr lang="en-US" sz="1400" baseline="0" dirty="0" smtClean="0">
                          <a:latin typeface="+mn-lt"/>
                        </a:rPr>
                        <a:t> 5(1)(a) which applies to Section 6(4) cases:</a:t>
                      </a:r>
                    </a:p>
                    <a:p>
                      <a:pPr marL="520700" indent="0">
                        <a:buFontTx/>
                        <a:buNone/>
                      </a:pPr>
                      <a:r>
                        <a:rPr lang="en-US" sz="1400" baseline="0" dirty="0" smtClean="0">
                          <a:latin typeface="+mn-lt"/>
                        </a:rPr>
                        <a:t>“A person resident in India may hold, own, transfer or invest in foreign currency, foreign security or any immovable property situated outside India if such currency, security or property was acquired, held or owned by such person when he was resident outside India or inherited from a person who was resident outside India”.</a:t>
                      </a:r>
                    </a:p>
                    <a:p>
                      <a:pPr marL="455613" indent="-342900">
                        <a:buFont typeface="+mj-lt"/>
                        <a:buAutoNum type="alphaLcPeriod"/>
                      </a:pPr>
                      <a:endParaRPr lang="en-US" sz="1400" baseline="0" dirty="0" smtClean="0">
                        <a:latin typeface="+mn-lt"/>
                      </a:endParaRPr>
                    </a:p>
                    <a:p>
                      <a:pPr marL="455613" indent="-342900">
                        <a:buFont typeface="+mj-lt"/>
                        <a:buAutoNum type="alphaLcPeriod"/>
                      </a:pPr>
                      <a:r>
                        <a:rPr lang="en-US" sz="1400" baseline="0" dirty="0" smtClean="0">
                          <a:latin typeface="+mn-lt"/>
                        </a:rPr>
                        <a:t>Regulation 5(1)(b) which applies to purchase out of RFC accounts</a:t>
                      </a:r>
                    </a:p>
                    <a:p>
                      <a:pPr marL="112713" indent="0"/>
                      <a:endParaRPr lang="en-US" sz="1400" dirty="0">
                        <a:latin typeface="+mn-lt"/>
                      </a:endParaRPr>
                    </a:p>
                  </a:txBody>
                  <a:tcPr marL="0" marR="0" marT="0" marB="0">
                    <a:solidFill>
                      <a:schemeClr val="tx2">
                        <a:lumMod val="20000"/>
                        <a:lumOff val="80000"/>
                      </a:schemeClr>
                    </a:solidFill>
                  </a:tcPr>
                </a:tc>
              </a:tr>
              <a:tr h="150179">
                <a:tc>
                  <a:txBody>
                    <a:bodyPr/>
                    <a:lstStyle/>
                    <a:p>
                      <a:pPr marL="0" marR="0">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Non Resident</a:t>
                      </a:r>
                    </a:p>
                    <a:p>
                      <a:pPr marL="0" marR="0">
                        <a:lnSpc>
                          <a:spcPct val="107000"/>
                        </a:lnSpc>
                        <a:spcBef>
                          <a:spcPts val="0"/>
                        </a:spcBef>
                        <a:spcAft>
                          <a:spcPts val="0"/>
                        </a:spcAft>
                      </a:pP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Resident</a:t>
                      </a:r>
                      <a:endParaRPr lang="en-US" sz="1400" dirty="0">
                        <a:latin typeface="+mn-lt"/>
                      </a:endParaRPr>
                    </a:p>
                  </a:txBody>
                  <a:tcPr marL="0" marR="0" marT="0" marB="0">
                    <a:solidFill>
                      <a:schemeClr val="tx2">
                        <a:lumMod val="20000"/>
                        <a:lumOff val="80000"/>
                      </a:schemeClr>
                    </a:solidFill>
                  </a:tcPr>
                </a:tc>
                <a:tc>
                  <a:txBody>
                    <a:bodyPr/>
                    <a:lstStyle/>
                    <a:p>
                      <a:r>
                        <a:rPr lang="en-US" sz="1400" dirty="0" smtClean="0">
                          <a:latin typeface="+mn-lt"/>
                        </a:rPr>
                        <a:t>  No general permission</a:t>
                      </a:r>
                      <a:endParaRPr lang="en-US" sz="1400" dirty="0">
                        <a:latin typeface="+mn-lt"/>
                      </a:endParaRPr>
                    </a:p>
                  </a:txBody>
                  <a:tcPr marL="0" marR="0" marT="0" marB="0">
                    <a:solidFill>
                      <a:schemeClr val="tx2">
                        <a:lumMod val="20000"/>
                        <a:lumOff val="80000"/>
                      </a:schemeClr>
                    </a:solidFill>
                  </a:tcPr>
                </a:tc>
              </a:tr>
              <a:tr h="150179">
                <a:tc>
                  <a:txBody>
                    <a:bodyPr/>
                    <a:lstStyle/>
                    <a:p>
                      <a:pPr marL="0" marR="0">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Resident</a:t>
                      </a:r>
                    </a:p>
                    <a:p>
                      <a:pPr marL="0" marR="0">
                        <a:lnSpc>
                          <a:spcPct val="107000"/>
                        </a:lnSpc>
                        <a:spcBef>
                          <a:spcPts val="0"/>
                        </a:spcBef>
                        <a:spcAft>
                          <a:spcPts val="0"/>
                        </a:spcAft>
                      </a:pP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Non Resident</a:t>
                      </a:r>
                      <a:endParaRPr lang="en-US" sz="1400" dirty="0">
                        <a:latin typeface="+mn-lt"/>
                      </a:endParaRPr>
                    </a:p>
                  </a:txBody>
                  <a:tcPr marL="0" marR="0" marT="0" marB="0">
                    <a:solidFill>
                      <a:schemeClr val="tx2">
                        <a:lumMod val="20000"/>
                        <a:lumOff val="80000"/>
                      </a:schemeClr>
                    </a:solidFill>
                  </a:tcPr>
                </a:tc>
                <a:tc>
                  <a:txBody>
                    <a:bodyPr/>
                    <a:lstStyle/>
                    <a:p>
                      <a:r>
                        <a:rPr lang="en-US" sz="1400" dirty="0" smtClean="0">
                          <a:latin typeface="+mn-lt"/>
                        </a:rPr>
                        <a:t>  No general</a:t>
                      </a:r>
                      <a:r>
                        <a:rPr lang="en-US" sz="1400" baseline="0" dirty="0" smtClean="0">
                          <a:latin typeface="+mn-lt"/>
                        </a:rPr>
                        <a:t> permission</a:t>
                      </a:r>
                      <a:endParaRPr lang="en-US" sz="1400" dirty="0">
                        <a:latin typeface="+mn-lt"/>
                      </a:endParaRPr>
                    </a:p>
                  </a:txBody>
                  <a:tcPr marL="0" marR="0" marT="0" marB="0">
                    <a:solidFill>
                      <a:schemeClr val="tx2">
                        <a:lumMod val="20000"/>
                        <a:lumOff val="80000"/>
                      </a:schemeClr>
                    </a:solidFill>
                  </a:tcPr>
                </a:tc>
              </a:tr>
              <a:tr h="31379">
                <a:tc gridSpan="3">
                  <a:txBody>
                    <a:bodyPr/>
                    <a:lstStyle/>
                    <a:p>
                      <a:pPr marL="0" marR="0">
                        <a:lnSpc>
                          <a:spcPct val="107000"/>
                        </a:lnSpc>
                        <a:spcBef>
                          <a:spcPts val="0"/>
                        </a:spcBef>
                        <a:spcAft>
                          <a:spcPts val="0"/>
                        </a:spcAft>
                      </a:pP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hMerge="1">
                  <a:txBody>
                    <a:bodyPr/>
                    <a:lstStyle/>
                    <a:p>
                      <a:endParaRPr lang="en-US" sz="1400" dirty="0">
                        <a:latin typeface="+mn-lt"/>
                      </a:endParaRPr>
                    </a:p>
                  </a:txBody>
                  <a:tcPr marL="0" marR="0" marT="0" marB="0" anchor="ctr">
                    <a:solidFill>
                      <a:schemeClr val="tx2">
                        <a:lumMod val="20000"/>
                        <a:lumOff val="80000"/>
                      </a:schemeClr>
                    </a:solidFill>
                  </a:tcPr>
                </a:tc>
                <a:tc hMerge="1">
                  <a:txBody>
                    <a:bodyPr/>
                    <a:lstStyle/>
                    <a:p>
                      <a:endParaRPr lang="en-US" sz="1400" dirty="0">
                        <a:latin typeface="+mn-lt"/>
                      </a:endParaRPr>
                    </a:p>
                  </a:txBody>
                  <a:tcPr marL="0" marR="0" marT="0" marB="0" anchor="ctr">
                    <a:solidFill>
                      <a:schemeClr val="tx2">
                        <a:lumMod val="20000"/>
                        <a:lumOff val="80000"/>
                      </a:schemeClr>
                    </a:solidFill>
                  </a:tcPr>
                </a:tc>
              </a:tr>
            </a:tbl>
          </a:graphicData>
        </a:graphic>
      </p:graphicFrame>
    </p:spTree>
    <p:extLst>
      <p:ext uri="{BB962C8B-B14F-4D97-AF65-F5344CB8AC3E}">
        <p14:creationId xmlns:p14="http://schemas.microsoft.com/office/powerpoint/2010/main" val="1000608219"/>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126609"/>
            <a:ext cx="7793037" cy="940191"/>
          </a:xfrm>
        </p:spPr>
        <p:txBody>
          <a:bodyPr/>
          <a:lstStyle/>
          <a:p>
            <a:r>
              <a:rPr lang="en-US" sz="3200" dirty="0" smtClean="0"/>
              <a:t>Gift and Inheritance of other assets</a:t>
            </a:r>
          </a:p>
        </p:txBody>
      </p:sp>
      <p:sp>
        <p:nvSpPr>
          <p:cNvPr id="46083" name="Content Placeholder 2"/>
          <p:cNvSpPr>
            <a:spLocks noGrp="1"/>
          </p:cNvSpPr>
          <p:nvPr>
            <p:ph idx="1"/>
          </p:nvPr>
        </p:nvSpPr>
        <p:spPr>
          <a:xfrm>
            <a:off x="304800" y="1143000"/>
            <a:ext cx="8650288" cy="5257800"/>
          </a:xfrm>
        </p:spPr>
        <p:txBody>
          <a:bodyPr/>
          <a:lstStyle/>
          <a:p>
            <a:pPr marL="801688" indent="-801688"/>
            <a:r>
              <a:rPr lang="en-US" sz="1800" b="1" dirty="0" smtClean="0"/>
              <a:t>Gift and Inheritance of sum of money: </a:t>
            </a:r>
          </a:p>
          <a:p>
            <a:endParaRPr lang="en-US" sz="1400" dirty="0"/>
          </a:p>
          <a:p>
            <a:endParaRPr lang="en-US" sz="1400" dirty="0" smtClean="0"/>
          </a:p>
          <a:p>
            <a:endParaRPr lang="en-US" sz="1400" dirty="0" smtClean="0"/>
          </a:p>
        </p:txBody>
      </p:sp>
      <p:sp>
        <p:nvSpPr>
          <p:cNvPr id="44036"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4037" name="Footer Placeholder 4"/>
          <p:cNvSpPr>
            <a:spLocks noGrp="1"/>
          </p:cNvSpPr>
          <p:nvPr>
            <p:ph type="ftr" sz="quarter" idx="11"/>
          </p:nvPr>
        </p:nvSpPr>
        <p:spPr/>
        <p:txBody>
          <a:bodyPr/>
          <a:lstStyle/>
          <a:p>
            <a:pPr>
              <a:defRPr/>
            </a:pPr>
            <a:r>
              <a:rPr lang="en-US" dirty="0" smtClean="0"/>
              <a:t>P. P. Shah &amp; Asso.</a:t>
            </a:r>
          </a:p>
        </p:txBody>
      </p:sp>
      <p:sp>
        <p:nvSpPr>
          <p:cNvPr id="44038" name="Slide Number Placeholder 5"/>
          <p:cNvSpPr>
            <a:spLocks noGrp="1"/>
          </p:cNvSpPr>
          <p:nvPr>
            <p:ph type="sldNum" sz="quarter" idx="12"/>
          </p:nvPr>
        </p:nvSpPr>
        <p:spPr/>
        <p:txBody>
          <a:bodyPr/>
          <a:lstStyle/>
          <a:p>
            <a:pPr>
              <a:defRPr/>
            </a:pPr>
            <a:fld id="{F947A728-4133-4C94-8C1D-0B1E1C8D51D0}" type="slidenum">
              <a:rPr lang="en-US" smtClean="0"/>
              <a:pPr>
                <a:defRPr/>
              </a:pPr>
              <a:t>106</a:t>
            </a:fld>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3423649299"/>
              </p:ext>
            </p:extLst>
          </p:nvPr>
        </p:nvGraphicFramePr>
        <p:xfrm>
          <a:off x="504801" y="1801342"/>
          <a:ext cx="8326632" cy="1781494"/>
        </p:xfrm>
        <a:graphic>
          <a:graphicData uri="http://schemas.openxmlformats.org/drawingml/2006/table">
            <a:tbl>
              <a:tblPr firstRow="1" firstCol="1" bandRow="1">
                <a:tableStyleId>{5C22544A-7EE6-4342-B048-85BDC9FD1C3A}</a:tableStyleId>
              </a:tblPr>
              <a:tblGrid>
                <a:gridCol w="1394337"/>
                <a:gridCol w="2025748"/>
                <a:gridCol w="4906547"/>
              </a:tblGrid>
              <a:tr h="150179">
                <a:tc>
                  <a:txBody>
                    <a:bodyPr/>
                    <a:lstStyle/>
                    <a:p>
                      <a:pPr marL="0" marR="0" algn="l">
                        <a:lnSpc>
                          <a:spcPct val="107000"/>
                        </a:lnSpc>
                        <a:spcBef>
                          <a:spcPts val="0"/>
                        </a:spcBef>
                        <a:spcAft>
                          <a:spcPts val="0"/>
                        </a:spcAft>
                      </a:pPr>
                      <a:r>
                        <a:rPr lang="en-US" sz="1400" b="1" dirty="0" smtClean="0">
                          <a:solidFill>
                            <a:schemeClr val="tx2"/>
                          </a:solidFill>
                          <a:effectLst/>
                          <a:latin typeface="+mn-lt"/>
                        </a:rPr>
                        <a:t>   From</a:t>
                      </a:r>
                      <a:endParaRPr lang="en-US" sz="1400" b="1" dirty="0">
                        <a:solidFill>
                          <a:schemeClr val="tx2"/>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pPr marL="0" marR="0" algn="l">
                        <a:lnSpc>
                          <a:spcPct val="107000"/>
                        </a:lnSpc>
                        <a:spcBef>
                          <a:spcPts val="0"/>
                        </a:spcBef>
                        <a:spcAft>
                          <a:spcPts val="0"/>
                        </a:spcAft>
                      </a:pPr>
                      <a:r>
                        <a:rPr lang="en-US" sz="1400" b="1" dirty="0" smtClean="0">
                          <a:solidFill>
                            <a:schemeClr val="tx2"/>
                          </a:solidFill>
                          <a:effectLst/>
                          <a:latin typeface="+mn-lt"/>
                        </a:rPr>
                        <a:t>  To</a:t>
                      </a:r>
                      <a:endParaRPr lang="en-US" sz="1400" b="1" dirty="0">
                        <a:solidFill>
                          <a:schemeClr val="tx2"/>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pPr marL="0" marR="0" algn="l">
                        <a:lnSpc>
                          <a:spcPct val="107000"/>
                        </a:lnSpc>
                        <a:spcBef>
                          <a:spcPts val="0"/>
                        </a:spcBef>
                        <a:spcAft>
                          <a:spcPts val="0"/>
                        </a:spcAft>
                      </a:pPr>
                      <a:r>
                        <a:rPr lang="en-US" sz="1400" b="1" dirty="0" smtClean="0">
                          <a:solidFill>
                            <a:schemeClr val="tx2"/>
                          </a:solidFill>
                          <a:effectLst/>
                          <a:latin typeface="+mn-lt"/>
                        </a:rPr>
                        <a:t> Remarks</a:t>
                      </a:r>
                      <a:endParaRPr lang="en-US" sz="1400" b="1" dirty="0">
                        <a:solidFill>
                          <a:schemeClr val="tx2"/>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r>
              <a:tr h="0">
                <a:tc>
                  <a:txBody>
                    <a:bodyPr/>
                    <a:lstStyle/>
                    <a:p>
                      <a:pPr marL="0" marR="0">
                        <a:lnSpc>
                          <a:spcPct val="107000"/>
                        </a:lnSpc>
                        <a:spcBef>
                          <a:spcPts val="0"/>
                        </a:spcBef>
                        <a:spcAft>
                          <a:spcPts val="0"/>
                        </a:spcAft>
                      </a:pP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endParaRPr lang="en-US" sz="1400" dirty="0">
                        <a:latin typeface="+mn-lt"/>
                      </a:endParaRPr>
                    </a:p>
                  </a:txBody>
                  <a:tcPr marL="0" marR="0" marT="0" marB="0">
                    <a:solidFill>
                      <a:schemeClr val="tx2">
                        <a:lumMod val="20000"/>
                        <a:lumOff val="80000"/>
                      </a:schemeClr>
                    </a:solidFill>
                  </a:tcPr>
                </a:tc>
                <a:tc>
                  <a:txBody>
                    <a:bodyPr/>
                    <a:lstStyle/>
                    <a:p>
                      <a:pPr marL="112713" indent="0"/>
                      <a:endParaRPr lang="en-US" sz="1400" dirty="0">
                        <a:latin typeface="+mn-lt"/>
                      </a:endParaRPr>
                    </a:p>
                  </a:txBody>
                  <a:tcPr marL="0" marR="0" marT="0" marB="0">
                    <a:solidFill>
                      <a:schemeClr val="tx2">
                        <a:lumMod val="20000"/>
                        <a:lumOff val="80000"/>
                      </a:schemeClr>
                    </a:solidFill>
                  </a:tcPr>
                </a:tc>
              </a:tr>
              <a:tr h="150179">
                <a:tc>
                  <a:txBody>
                    <a:bodyPr/>
                    <a:lstStyle/>
                    <a:p>
                      <a:pPr marL="0" marR="0">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Resident</a:t>
                      </a: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Non Resident</a:t>
                      </a:r>
                      <a:endParaRPr lang="en-US" sz="1400" dirty="0">
                        <a:latin typeface="+mn-lt"/>
                      </a:endParaRPr>
                    </a:p>
                  </a:txBody>
                  <a:tcPr marL="0" marR="0" marT="0" marB="0">
                    <a:solidFill>
                      <a:schemeClr val="tx2">
                        <a:lumMod val="20000"/>
                        <a:lumOff val="80000"/>
                      </a:schemeClr>
                    </a:solidFill>
                  </a:tcPr>
                </a:tc>
                <a:tc>
                  <a:txBody>
                    <a:bodyPr/>
                    <a:lstStyle/>
                    <a:p>
                      <a:pPr marL="112713" indent="-112713"/>
                      <a:r>
                        <a:rPr lang="en-US" sz="1400" dirty="0" smtClean="0">
                          <a:latin typeface="+mn-lt"/>
                        </a:rPr>
                        <a:t>  Current account transaction permitted within overall LRS Limit of US$ 250,000 per financial year</a:t>
                      </a:r>
                    </a:p>
                    <a:p>
                      <a:endParaRPr lang="en-US" sz="1400" dirty="0">
                        <a:latin typeface="+mn-lt"/>
                      </a:endParaRPr>
                    </a:p>
                  </a:txBody>
                  <a:tcPr marL="0" marR="0" marT="0" marB="0">
                    <a:solidFill>
                      <a:schemeClr val="tx2">
                        <a:lumMod val="20000"/>
                        <a:lumOff val="80000"/>
                      </a:schemeClr>
                    </a:solidFill>
                  </a:tcPr>
                </a:tc>
              </a:tr>
              <a:tr h="150179">
                <a:tc>
                  <a:txBody>
                    <a:bodyPr/>
                    <a:lstStyle/>
                    <a:p>
                      <a:pPr marL="0" marR="0">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Non Resident</a:t>
                      </a:r>
                    </a:p>
                    <a:p>
                      <a:pPr marL="0" marR="0">
                        <a:lnSpc>
                          <a:spcPct val="107000"/>
                        </a:lnSpc>
                        <a:spcBef>
                          <a:spcPts val="0"/>
                        </a:spcBef>
                        <a:spcAft>
                          <a:spcPts val="0"/>
                        </a:spcAft>
                      </a:pP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Resident</a:t>
                      </a:r>
                      <a:endParaRPr lang="en-US" sz="1400" dirty="0">
                        <a:latin typeface="+mn-lt"/>
                      </a:endParaRPr>
                    </a:p>
                  </a:txBody>
                  <a:tcPr marL="0" marR="0" marT="0" marB="0">
                    <a:solidFill>
                      <a:schemeClr val="tx2">
                        <a:lumMod val="20000"/>
                        <a:lumOff val="80000"/>
                      </a:schemeClr>
                    </a:solidFill>
                  </a:tcPr>
                </a:tc>
                <a:tc>
                  <a:txBody>
                    <a:bodyPr/>
                    <a:lstStyle/>
                    <a:p>
                      <a:r>
                        <a:rPr lang="en-US" sz="1400" dirty="0" smtClean="0">
                          <a:latin typeface="+mn-lt"/>
                        </a:rPr>
                        <a:t>  Current account transaction not specifically prohibited</a:t>
                      </a:r>
                      <a:endParaRPr lang="en-US" sz="1400" dirty="0">
                        <a:latin typeface="+mn-lt"/>
                      </a:endParaRPr>
                    </a:p>
                  </a:txBody>
                  <a:tcPr marL="0" marR="0" marT="0" marB="0">
                    <a:solidFill>
                      <a:schemeClr val="tx2">
                        <a:lumMod val="20000"/>
                        <a:lumOff val="80000"/>
                      </a:schemeClr>
                    </a:solidFill>
                  </a:tcPr>
                </a:tc>
              </a:tr>
              <a:tr h="45403">
                <a:tc gridSpan="3">
                  <a:txBody>
                    <a:bodyPr/>
                    <a:lstStyle/>
                    <a:p>
                      <a:pPr marL="0" marR="0">
                        <a:lnSpc>
                          <a:spcPct val="107000"/>
                        </a:lnSpc>
                        <a:spcBef>
                          <a:spcPts val="0"/>
                        </a:spcBef>
                        <a:spcAft>
                          <a:spcPts val="0"/>
                        </a:spcAft>
                      </a:pP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hMerge="1">
                  <a:txBody>
                    <a:bodyPr/>
                    <a:lstStyle/>
                    <a:p>
                      <a:endParaRPr lang="en-US" sz="1400" dirty="0">
                        <a:latin typeface="+mn-lt"/>
                      </a:endParaRPr>
                    </a:p>
                  </a:txBody>
                  <a:tcPr marL="0" marR="0" marT="0" marB="0" anchor="ctr">
                    <a:solidFill>
                      <a:schemeClr val="tx2">
                        <a:lumMod val="20000"/>
                        <a:lumOff val="80000"/>
                      </a:schemeClr>
                    </a:solidFill>
                  </a:tcPr>
                </a:tc>
                <a:tc hMerge="1">
                  <a:txBody>
                    <a:bodyPr/>
                    <a:lstStyle/>
                    <a:p>
                      <a:endParaRPr lang="en-US" sz="1400" dirty="0">
                        <a:latin typeface="+mn-lt"/>
                      </a:endParaRPr>
                    </a:p>
                  </a:txBody>
                  <a:tcPr marL="0" marR="0" marT="0" marB="0" anchor="ctr">
                    <a:solidFill>
                      <a:schemeClr val="tx2">
                        <a:lumMod val="20000"/>
                        <a:lumOff val="80000"/>
                      </a:schemeClr>
                    </a:solidFill>
                  </a:tcPr>
                </a:tc>
              </a:tr>
            </a:tbl>
          </a:graphicData>
        </a:graphic>
      </p:graphicFrame>
    </p:spTree>
    <p:extLst>
      <p:ext uri="{BB962C8B-B14F-4D97-AF65-F5344CB8AC3E}">
        <p14:creationId xmlns:p14="http://schemas.microsoft.com/office/powerpoint/2010/main" val="7809325"/>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126609"/>
            <a:ext cx="7793037" cy="940191"/>
          </a:xfrm>
        </p:spPr>
        <p:txBody>
          <a:bodyPr/>
          <a:lstStyle/>
          <a:p>
            <a:r>
              <a:rPr lang="en-US" sz="3200" dirty="0" smtClean="0"/>
              <a:t>Gift and Inheritance of other assets (con’t)</a:t>
            </a:r>
          </a:p>
        </p:txBody>
      </p:sp>
      <p:sp>
        <p:nvSpPr>
          <p:cNvPr id="46083" name="Content Placeholder 2"/>
          <p:cNvSpPr>
            <a:spLocks noGrp="1"/>
          </p:cNvSpPr>
          <p:nvPr>
            <p:ph idx="1"/>
          </p:nvPr>
        </p:nvSpPr>
        <p:spPr>
          <a:xfrm>
            <a:off x="304800" y="1143000"/>
            <a:ext cx="8650288" cy="5257800"/>
          </a:xfrm>
        </p:spPr>
        <p:txBody>
          <a:bodyPr/>
          <a:lstStyle/>
          <a:p>
            <a:pPr marL="801688" indent="-801688"/>
            <a:r>
              <a:rPr lang="en-US" sz="1800" b="1" dirty="0" smtClean="0"/>
              <a:t>Gift and Inheritance of foreign securities: </a:t>
            </a:r>
          </a:p>
          <a:p>
            <a:endParaRPr lang="en-US" sz="1400" dirty="0"/>
          </a:p>
          <a:p>
            <a:endParaRPr lang="en-US" sz="1400" dirty="0" smtClean="0"/>
          </a:p>
          <a:p>
            <a:endParaRPr lang="en-US" sz="1400" dirty="0" smtClean="0"/>
          </a:p>
        </p:txBody>
      </p:sp>
      <p:sp>
        <p:nvSpPr>
          <p:cNvPr id="44036"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4037" name="Footer Placeholder 4"/>
          <p:cNvSpPr>
            <a:spLocks noGrp="1"/>
          </p:cNvSpPr>
          <p:nvPr>
            <p:ph type="ftr" sz="quarter" idx="11"/>
          </p:nvPr>
        </p:nvSpPr>
        <p:spPr/>
        <p:txBody>
          <a:bodyPr/>
          <a:lstStyle/>
          <a:p>
            <a:pPr>
              <a:defRPr/>
            </a:pPr>
            <a:r>
              <a:rPr lang="en-US" dirty="0" smtClean="0"/>
              <a:t>P. P. Shah &amp; Asso.</a:t>
            </a:r>
          </a:p>
        </p:txBody>
      </p:sp>
      <p:sp>
        <p:nvSpPr>
          <p:cNvPr id="44038" name="Slide Number Placeholder 5"/>
          <p:cNvSpPr>
            <a:spLocks noGrp="1"/>
          </p:cNvSpPr>
          <p:nvPr>
            <p:ph type="sldNum" sz="quarter" idx="12"/>
          </p:nvPr>
        </p:nvSpPr>
        <p:spPr/>
        <p:txBody>
          <a:bodyPr/>
          <a:lstStyle/>
          <a:p>
            <a:pPr>
              <a:defRPr/>
            </a:pPr>
            <a:fld id="{F947A728-4133-4C94-8C1D-0B1E1C8D51D0}" type="slidenum">
              <a:rPr lang="en-US" smtClean="0"/>
              <a:pPr>
                <a:defRPr/>
              </a:pPr>
              <a:t>107</a:t>
            </a:fld>
            <a:endParaRPr lang="en-US" dirty="0" smtClean="0"/>
          </a:p>
        </p:txBody>
      </p:sp>
      <p:graphicFrame>
        <p:nvGraphicFramePr>
          <p:cNvPr id="2" name="Table 1"/>
          <p:cNvGraphicFramePr>
            <a:graphicFrameLocks noGrp="1"/>
          </p:cNvGraphicFramePr>
          <p:nvPr>
            <p:extLst>
              <p:ext uri="{D42A27DB-BD31-4B8C-83A1-F6EECF244321}">
                <p14:modId xmlns:p14="http://schemas.microsoft.com/office/powerpoint/2010/main" val="1461502548"/>
              </p:ext>
            </p:extLst>
          </p:nvPr>
        </p:nvGraphicFramePr>
        <p:xfrm>
          <a:off x="476665" y="1674733"/>
          <a:ext cx="8326632" cy="4360306"/>
        </p:xfrm>
        <a:graphic>
          <a:graphicData uri="http://schemas.openxmlformats.org/drawingml/2006/table">
            <a:tbl>
              <a:tblPr firstRow="1" firstCol="1" bandRow="1">
                <a:tableStyleId>{5C22544A-7EE6-4342-B048-85BDC9FD1C3A}</a:tableStyleId>
              </a:tblPr>
              <a:tblGrid>
                <a:gridCol w="1971113"/>
                <a:gridCol w="1448972"/>
                <a:gridCol w="4906547"/>
              </a:tblGrid>
              <a:tr h="515609">
                <a:tc>
                  <a:txBody>
                    <a:bodyPr/>
                    <a:lstStyle/>
                    <a:p>
                      <a:pPr marL="0" marR="0" algn="l">
                        <a:lnSpc>
                          <a:spcPct val="107000"/>
                        </a:lnSpc>
                        <a:spcBef>
                          <a:spcPts val="0"/>
                        </a:spcBef>
                        <a:spcAft>
                          <a:spcPts val="0"/>
                        </a:spcAft>
                      </a:pPr>
                      <a:r>
                        <a:rPr lang="en-US" sz="1400" b="1" dirty="0" smtClean="0">
                          <a:solidFill>
                            <a:schemeClr val="tx2"/>
                          </a:solidFill>
                          <a:effectLst/>
                          <a:latin typeface="+mn-lt"/>
                        </a:rPr>
                        <a:t>   From</a:t>
                      </a:r>
                    </a:p>
                    <a:p>
                      <a:pPr marL="0" marR="0" algn="l">
                        <a:lnSpc>
                          <a:spcPct val="107000"/>
                        </a:lnSpc>
                        <a:spcBef>
                          <a:spcPts val="0"/>
                        </a:spcBef>
                        <a:spcAft>
                          <a:spcPts val="0"/>
                        </a:spcAft>
                      </a:pPr>
                      <a:endParaRPr lang="en-US" sz="1400" b="1" dirty="0">
                        <a:solidFill>
                          <a:schemeClr val="tx2"/>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pPr marL="0" marR="0" algn="l">
                        <a:lnSpc>
                          <a:spcPct val="107000"/>
                        </a:lnSpc>
                        <a:spcBef>
                          <a:spcPts val="0"/>
                        </a:spcBef>
                        <a:spcAft>
                          <a:spcPts val="0"/>
                        </a:spcAft>
                      </a:pPr>
                      <a:r>
                        <a:rPr lang="en-US" sz="1400" b="1" dirty="0" smtClean="0">
                          <a:solidFill>
                            <a:schemeClr val="tx2"/>
                          </a:solidFill>
                          <a:effectLst/>
                          <a:latin typeface="+mn-lt"/>
                        </a:rPr>
                        <a:t>  To</a:t>
                      </a:r>
                      <a:endParaRPr lang="en-US" sz="1400" b="1" dirty="0">
                        <a:solidFill>
                          <a:schemeClr val="tx2"/>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pPr marL="0" marR="0" algn="l">
                        <a:lnSpc>
                          <a:spcPct val="107000"/>
                        </a:lnSpc>
                        <a:spcBef>
                          <a:spcPts val="0"/>
                        </a:spcBef>
                        <a:spcAft>
                          <a:spcPts val="0"/>
                        </a:spcAft>
                      </a:pPr>
                      <a:r>
                        <a:rPr lang="en-US" sz="1400" b="1" dirty="0" smtClean="0">
                          <a:solidFill>
                            <a:schemeClr val="tx2"/>
                          </a:solidFill>
                          <a:effectLst/>
                          <a:latin typeface="+mn-lt"/>
                        </a:rPr>
                        <a:t> Remarks</a:t>
                      </a:r>
                      <a:endParaRPr lang="en-US" sz="1400" b="1" dirty="0">
                        <a:solidFill>
                          <a:schemeClr val="tx2"/>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r>
              <a:tr h="619592">
                <a:tc>
                  <a:txBody>
                    <a:bodyPr/>
                    <a:lstStyle/>
                    <a:p>
                      <a:pPr marL="0" marR="0">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Gift from Non Resident</a:t>
                      </a: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Resident</a:t>
                      </a:r>
                      <a:endParaRPr lang="en-US" sz="1400" dirty="0">
                        <a:latin typeface="+mn-lt"/>
                      </a:endParaRPr>
                    </a:p>
                  </a:txBody>
                  <a:tcPr marL="0" marR="0" marT="0" marB="0">
                    <a:solidFill>
                      <a:schemeClr val="tx2">
                        <a:lumMod val="20000"/>
                        <a:lumOff val="80000"/>
                      </a:schemeClr>
                    </a:solidFill>
                  </a:tcPr>
                </a:tc>
                <a:tc>
                  <a:txBody>
                    <a:bodyPr/>
                    <a:lstStyle/>
                    <a:p>
                      <a:pPr marL="112713" indent="0"/>
                      <a:r>
                        <a:rPr lang="en-US" sz="1400" dirty="0" smtClean="0">
                          <a:latin typeface="+mn-lt"/>
                        </a:rPr>
                        <a:t>Capital account transaction permitted</a:t>
                      </a:r>
                      <a:r>
                        <a:rPr lang="en-US" sz="1400" baseline="0" dirty="0" smtClean="0">
                          <a:latin typeface="+mn-lt"/>
                        </a:rPr>
                        <a:t> under Regn. 22(1)(i) of Ntf. 120</a:t>
                      </a:r>
                      <a:endParaRPr lang="en-US" sz="1400" dirty="0">
                        <a:latin typeface="+mn-lt"/>
                      </a:endParaRPr>
                    </a:p>
                  </a:txBody>
                  <a:tcPr marL="0" marR="0" marT="0" marB="0">
                    <a:solidFill>
                      <a:schemeClr val="tx2">
                        <a:lumMod val="20000"/>
                        <a:lumOff val="80000"/>
                      </a:schemeClr>
                    </a:solidFill>
                  </a:tcPr>
                </a:tc>
              </a:tr>
              <a:tr h="481905">
                <a:tc>
                  <a:txBody>
                    <a:bodyPr/>
                    <a:lstStyle/>
                    <a:p>
                      <a:pPr marL="0" marR="0">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Gift from Resident</a:t>
                      </a: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Resident</a:t>
                      </a:r>
                    </a:p>
                    <a:p>
                      <a:endParaRPr lang="en-US" sz="1400" dirty="0">
                        <a:latin typeface="+mn-lt"/>
                      </a:endParaRPr>
                    </a:p>
                  </a:txBody>
                  <a:tcPr marL="0" marR="0" marT="0" marB="0">
                    <a:solidFill>
                      <a:schemeClr val="tx2">
                        <a:lumMod val="20000"/>
                        <a:lumOff val="80000"/>
                      </a:schemeClr>
                    </a:solidFill>
                  </a:tcPr>
                </a:tc>
                <a:tc>
                  <a:txBody>
                    <a:bodyPr/>
                    <a:lstStyle/>
                    <a:p>
                      <a:pPr marL="112713" indent="-112713"/>
                      <a:r>
                        <a:rPr lang="en-US" sz="1400" dirty="0" smtClean="0">
                          <a:latin typeface="+mn-lt"/>
                        </a:rPr>
                        <a:t>  Not covered</a:t>
                      </a:r>
                      <a:r>
                        <a:rPr lang="en-US" sz="1400" baseline="0" dirty="0" smtClean="0">
                          <a:latin typeface="+mn-lt"/>
                        </a:rPr>
                        <a:t> by general permission</a:t>
                      </a:r>
                      <a:endParaRPr lang="en-US" sz="1400" dirty="0">
                        <a:latin typeface="+mn-lt"/>
                      </a:endParaRPr>
                    </a:p>
                  </a:txBody>
                  <a:tcPr marL="0" marR="0" marT="0" marB="0">
                    <a:solidFill>
                      <a:schemeClr val="tx2">
                        <a:lumMod val="20000"/>
                        <a:lumOff val="80000"/>
                      </a:schemeClr>
                    </a:solidFill>
                  </a:tcPr>
                </a:tc>
              </a:tr>
              <a:tr h="492447">
                <a:tc>
                  <a:txBody>
                    <a:bodyPr/>
                    <a:lstStyle/>
                    <a:p>
                      <a:pPr marL="0" marR="0">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Gift from Resident</a:t>
                      </a:r>
                    </a:p>
                    <a:p>
                      <a:pPr marL="0" marR="0">
                        <a:lnSpc>
                          <a:spcPct val="107000"/>
                        </a:lnSpc>
                        <a:spcBef>
                          <a:spcPts val="0"/>
                        </a:spcBef>
                        <a:spcAft>
                          <a:spcPts val="0"/>
                        </a:spcAft>
                      </a:pP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Non Resident</a:t>
                      </a:r>
                    </a:p>
                  </a:txBody>
                  <a:tcPr marL="0" marR="0" marT="0" marB="0">
                    <a:solidFill>
                      <a:schemeClr val="tx2">
                        <a:lumMod val="20000"/>
                        <a:lumOff val="80000"/>
                      </a:schemeClr>
                    </a:solidFill>
                  </a:tcPr>
                </a:tc>
                <a:tc>
                  <a:txBody>
                    <a:bodyPr/>
                    <a:lstStyle/>
                    <a:p>
                      <a:r>
                        <a:rPr lang="en-US" sz="1400" dirty="0" smtClean="0">
                          <a:latin typeface="+mn-lt"/>
                        </a:rPr>
                        <a:t>  Not covered</a:t>
                      </a:r>
                      <a:r>
                        <a:rPr lang="en-US" sz="1400" baseline="0" dirty="0" smtClean="0">
                          <a:latin typeface="+mn-lt"/>
                        </a:rPr>
                        <a:t> by general permission</a:t>
                      </a:r>
                      <a:endParaRPr lang="en-US" sz="1400" dirty="0">
                        <a:latin typeface="+mn-lt"/>
                      </a:endParaRPr>
                    </a:p>
                  </a:txBody>
                  <a:tcPr marL="0" marR="0" marT="0" marB="0">
                    <a:solidFill>
                      <a:schemeClr val="tx2">
                        <a:lumMod val="20000"/>
                        <a:lumOff val="80000"/>
                      </a:schemeClr>
                    </a:solidFill>
                  </a:tcPr>
                </a:tc>
              </a:tr>
              <a:tr h="750251">
                <a:tc>
                  <a:txBody>
                    <a:bodyPr/>
                    <a:lstStyle/>
                    <a:p>
                      <a:pPr marL="112713" marR="0" indent="-112713">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Inheritance from Non Resident</a:t>
                      </a:r>
                    </a:p>
                    <a:p>
                      <a:pPr marL="0" marR="0">
                        <a:lnSpc>
                          <a:spcPct val="107000"/>
                        </a:lnSpc>
                        <a:spcBef>
                          <a:spcPts val="0"/>
                        </a:spcBef>
                        <a:spcAft>
                          <a:spcPts val="0"/>
                        </a:spcAft>
                      </a:pP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Resident</a:t>
                      </a:r>
                      <a:endParaRPr lang="en-US" sz="1400" dirty="0">
                        <a:latin typeface="+mn-lt"/>
                      </a:endParaRPr>
                    </a:p>
                  </a:txBody>
                  <a:tcPr marL="0" marR="0" marT="0" marB="0">
                    <a:solidFill>
                      <a:schemeClr val="tx2">
                        <a:lumMod val="20000"/>
                        <a:lumOff val="80000"/>
                      </a:schemeClr>
                    </a:solidFill>
                  </a:tcPr>
                </a:tc>
                <a:tc>
                  <a:txBody>
                    <a:bodyPr/>
                    <a:lstStyle/>
                    <a:p>
                      <a:pPr marL="112713"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mn-lt"/>
                        </a:rPr>
                        <a:t>Capital account transaction permitted</a:t>
                      </a:r>
                      <a:r>
                        <a:rPr lang="en-US" sz="1400" baseline="0" dirty="0" smtClean="0">
                          <a:latin typeface="+mn-lt"/>
                        </a:rPr>
                        <a:t> under Regn. 22(1)(iii) of Ntf. 120</a:t>
                      </a:r>
                      <a:endParaRPr lang="en-US" sz="1400" dirty="0" smtClean="0">
                        <a:latin typeface="+mn-lt"/>
                      </a:endParaRPr>
                    </a:p>
                    <a:p>
                      <a:endParaRPr lang="en-US" sz="1400" dirty="0">
                        <a:latin typeface="+mn-lt"/>
                      </a:endParaRPr>
                    </a:p>
                  </a:txBody>
                  <a:tcPr marL="0" marR="0" marT="0" marB="0">
                    <a:solidFill>
                      <a:schemeClr val="tx2">
                        <a:lumMod val="20000"/>
                        <a:lumOff val="80000"/>
                      </a:schemeClr>
                    </a:solidFill>
                  </a:tcPr>
                </a:tc>
              </a:tr>
              <a:tr h="750251">
                <a:tc>
                  <a:txBody>
                    <a:bodyPr/>
                    <a:lstStyle/>
                    <a:p>
                      <a:pPr marL="112713" marR="0" indent="-112713">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Inheritance</a:t>
                      </a:r>
                      <a:r>
                        <a:rPr lang="en-US" sz="1400" b="0" baseline="0" dirty="0" smtClean="0">
                          <a:solidFill>
                            <a:schemeClr val="tx1"/>
                          </a:solidFill>
                          <a:effectLst/>
                          <a:latin typeface="+mn-lt"/>
                          <a:ea typeface="Calibri" panose="020F0502020204030204" pitchFamily="34" charset="0"/>
                          <a:cs typeface="Times New Roman" panose="02020603050405020304" pitchFamily="18" charset="0"/>
                        </a:rPr>
                        <a:t> </a:t>
                      </a:r>
                      <a:r>
                        <a:rPr lang="en-US" sz="1400" b="0" dirty="0" smtClean="0">
                          <a:solidFill>
                            <a:schemeClr val="tx1"/>
                          </a:solidFill>
                          <a:effectLst/>
                          <a:latin typeface="+mn-lt"/>
                          <a:ea typeface="Calibri" panose="020F0502020204030204" pitchFamily="34" charset="0"/>
                          <a:cs typeface="Times New Roman" panose="02020603050405020304" pitchFamily="18" charset="0"/>
                        </a:rPr>
                        <a:t>from </a:t>
                      </a:r>
                      <a:r>
                        <a:rPr lang="en-US" sz="1400" b="0" kern="1200" dirty="0" smtClean="0">
                          <a:solidFill>
                            <a:schemeClr val="tx1"/>
                          </a:solidFill>
                          <a:effectLst/>
                          <a:latin typeface="+mn-lt"/>
                          <a:ea typeface="Calibri" panose="020F0502020204030204" pitchFamily="34" charset="0"/>
                          <a:cs typeface="Times New Roman" panose="02020603050405020304" pitchFamily="18" charset="0"/>
                        </a:rPr>
                        <a:t>Resident</a:t>
                      </a:r>
                    </a:p>
                    <a:p>
                      <a:pPr marL="0" marR="0">
                        <a:lnSpc>
                          <a:spcPct val="107000"/>
                        </a:lnSpc>
                        <a:spcBef>
                          <a:spcPts val="0"/>
                        </a:spcBef>
                        <a:spcAft>
                          <a:spcPts val="0"/>
                        </a:spcAft>
                      </a:pPr>
                      <a:endParaRPr lang="en-US" sz="1400" b="0" dirty="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Resident</a:t>
                      </a:r>
                    </a:p>
                  </a:txBody>
                  <a:tcPr marL="0" marR="0" marT="0" marB="0">
                    <a:solidFill>
                      <a:schemeClr val="tx2">
                        <a:lumMod val="20000"/>
                        <a:lumOff val="80000"/>
                      </a:schemeClr>
                    </a:solidFill>
                  </a:tcPr>
                </a:tc>
                <a:tc>
                  <a:txBody>
                    <a:bodyPr/>
                    <a:lstStyle/>
                    <a:p>
                      <a:pPr marL="112713"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mn-lt"/>
                        </a:rPr>
                        <a:t>Capital account transaction permitted</a:t>
                      </a:r>
                      <a:r>
                        <a:rPr lang="en-US" sz="1400" baseline="0" dirty="0" smtClean="0">
                          <a:latin typeface="+mn-lt"/>
                        </a:rPr>
                        <a:t> under Regn. 22(1)(iii) of Ntf. 120</a:t>
                      </a:r>
                      <a:endParaRPr lang="en-US" sz="1400" dirty="0" smtClean="0">
                        <a:latin typeface="+mn-lt"/>
                      </a:endParaRPr>
                    </a:p>
                    <a:p>
                      <a:endParaRPr lang="en-US" sz="1400" dirty="0"/>
                    </a:p>
                  </a:txBody>
                  <a:tcPr marL="0" marR="0" marT="0" marB="0">
                    <a:solidFill>
                      <a:schemeClr val="tx2">
                        <a:lumMod val="20000"/>
                        <a:lumOff val="80000"/>
                      </a:schemeClr>
                    </a:solidFill>
                  </a:tcPr>
                </a:tc>
              </a:tr>
              <a:tr h="750251">
                <a:tc>
                  <a:txBody>
                    <a:bodyPr/>
                    <a:lstStyle/>
                    <a:p>
                      <a:pPr marL="112713" marR="0" indent="-112713">
                        <a:lnSpc>
                          <a:spcPct val="107000"/>
                        </a:lnSpc>
                        <a:spcBef>
                          <a:spcPts val="0"/>
                        </a:spcBef>
                        <a:spcAft>
                          <a:spcPts val="0"/>
                        </a:spcAft>
                      </a:pPr>
                      <a:r>
                        <a:rPr lang="en-US" sz="1400" b="0" dirty="0" smtClean="0">
                          <a:solidFill>
                            <a:schemeClr val="tx1"/>
                          </a:solidFill>
                          <a:effectLst/>
                          <a:latin typeface="+mn-lt"/>
                          <a:ea typeface="Calibri" panose="020F0502020204030204" pitchFamily="34" charset="0"/>
                          <a:cs typeface="Times New Roman" panose="02020603050405020304" pitchFamily="18" charset="0"/>
                        </a:rPr>
                        <a:t> Inheritance</a:t>
                      </a:r>
                      <a:r>
                        <a:rPr lang="en-US" sz="1400" b="0" baseline="0" dirty="0" smtClean="0">
                          <a:solidFill>
                            <a:schemeClr val="tx1"/>
                          </a:solidFill>
                          <a:effectLst/>
                          <a:latin typeface="+mn-lt"/>
                          <a:ea typeface="Calibri" panose="020F0502020204030204" pitchFamily="34" charset="0"/>
                          <a:cs typeface="Times New Roman" panose="02020603050405020304" pitchFamily="18" charset="0"/>
                        </a:rPr>
                        <a:t> </a:t>
                      </a:r>
                      <a:r>
                        <a:rPr lang="en-US" sz="1400" b="0" dirty="0" smtClean="0">
                          <a:solidFill>
                            <a:schemeClr val="tx1"/>
                          </a:solidFill>
                          <a:effectLst/>
                          <a:latin typeface="+mn-lt"/>
                          <a:ea typeface="Calibri" panose="020F0502020204030204" pitchFamily="34" charset="0"/>
                          <a:cs typeface="Times New Roman" panose="02020603050405020304" pitchFamily="18" charset="0"/>
                        </a:rPr>
                        <a:t>from Resident</a:t>
                      </a:r>
                    </a:p>
                    <a:p>
                      <a:pPr marL="0" marR="0">
                        <a:lnSpc>
                          <a:spcPct val="107000"/>
                        </a:lnSpc>
                        <a:spcBef>
                          <a:spcPts val="0"/>
                        </a:spcBef>
                        <a:spcAft>
                          <a:spcPts val="0"/>
                        </a:spcAft>
                      </a:pPr>
                      <a:endParaRPr lang="en-US" sz="1400" b="0" dirty="0" smtClean="0">
                        <a:solidFill>
                          <a:schemeClr val="tx1"/>
                        </a:solidFill>
                        <a:effectLst/>
                        <a:latin typeface="+mn-lt"/>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a:txBody>
                    <a:bodyPr/>
                    <a:lstStyle/>
                    <a:p>
                      <a:r>
                        <a:rPr lang="en-US" sz="1400" dirty="0" smtClean="0">
                          <a:latin typeface="+mn-lt"/>
                        </a:rPr>
                        <a:t> Non Resident</a:t>
                      </a:r>
                    </a:p>
                  </a:txBody>
                  <a:tcPr marL="0" marR="0" marT="0" marB="0">
                    <a:solidFill>
                      <a:schemeClr val="tx2">
                        <a:lumMod val="20000"/>
                        <a:lumOff val="80000"/>
                      </a:schemeClr>
                    </a:solidFill>
                  </a:tcPr>
                </a:tc>
                <a:tc>
                  <a:txBody>
                    <a:bodyPr/>
                    <a:lstStyle/>
                    <a:p>
                      <a:r>
                        <a:rPr lang="en-US" sz="1400" dirty="0" smtClean="0">
                          <a:latin typeface="+mn-lt"/>
                        </a:rPr>
                        <a:t>  Not covered</a:t>
                      </a:r>
                      <a:r>
                        <a:rPr lang="en-US" sz="1400" baseline="0" dirty="0" smtClean="0">
                          <a:latin typeface="+mn-lt"/>
                        </a:rPr>
                        <a:t> by general permission</a:t>
                      </a:r>
                      <a:endParaRPr lang="en-US" sz="1400" dirty="0"/>
                    </a:p>
                  </a:txBody>
                  <a:tcPr marL="0" marR="0" marT="0" marB="0">
                    <a:solidFill>
                      <a:schemeClr val="tx2">
                        <a:lumMod val="20000"/>
                        <a:lumOff val="80000"/>
                      </a:schemeClr>
                    </a:solidFill>
                  </a:tcPr>
                </a:tc>
              </a:tr>
            </a:tbl>
          </a:graphicData>
        </a:graphic>
      </p:graphicFrame>
    </p:spTree>
    <p:extLst>
      <p:ext uri="{BB962C8B-B14F-4D97-AF65-F5344CB8AC3E}">
        <p14:creationId xmlns:p14="http://schemas.microsoft.com/office/powerpoint/2010/main" val="2387732938"/>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0" y="6470261"/>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239000" y="6498835"/>
            <a:ext cx="1905000" cy="457200"/>
          </a:xfrm>
        </p:spPr>
        <p:txBody>
          <a:bodyPr/>
          <a:lstStyle/>
          <a:p>
            <a:pPr>
              <a:defRPr/>
            </a:pPr>
            <a:fld id="{FB34A73F-7633-4765-B60F-ABA8245B9BEA}" type="slidenum">
              <a:rPr lang="en-US" smtClean="0"/>
              <a:pPr>
                <a:defRPr/>
              </a:pPr>
              <a:t>108</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Check-list for returning Indians (change of status from NRI / OCI to Resident)</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87560887"/>
              </p:ext>
            </p:extLst>
          </p:nvPr>
        </p:nvGraphicFramePr>
        <p:xfrm>
          <a:off x="365760" y="1219201"/>
          <a:ext cx="8589327" cy="5325089"/>
        </p:xfrm>
        <a:graphic>
          <a:graphicData uri="http://schemas.openxmlformats.org/drawingml/2006/table">
            <a:tbl>
              <a:tblPr firstRow="1" bandRow="1">
                <a:tableStyleId>{073A0DAA-6AF3-43AB-8588-CEC1D06C72B9}</a:tableStyleId>
              </a:tblPr>
              <a:tblGrid>
                <a:gridCol w="534572"/>
                <a:gridCol w="1209822"/>
                <a:gridCol w="6844933"/>
              </a:tblGrid>
              <a:tr h="295190">
                <a:tc>
                  <a:txBody>
                    <a:bodyPr/>
                    <a:lstStyle/>
                    <a:p>
                      <a:r>
                        <a:rPr lang="en-US" sz="1400" dirty="0" smtClean="0"/>
                        <a:t>No.</a:t>
                      </a:r>
                      <a:endParaRPr lang="en-US" sz="1400" dirty="0"/>
                    </a:p>
                  </a:txBody>
                  <a:tcPr/>
                </a:tc>
                <a:tc>
                  <a:txBody>
                    <a:bodyPr/>
                    <a:lstStyle/>
                    <a:p>
                      <a:r>
                        <a:rPr lang="en-US" sz="1400" dirty="0" smtClean="0"/>
                        <a:t>Nature</a:t>
                      </a:r>
                      <a:endParaRPr lang="en-US" sz="1400" dirty="0"/>
                    </a:p>
                  </a:txBody>
                  <a:tcPr/>
                </a:tc>
                <a:tc>
                  <a:txBody>
                    <a:bodyPr/>
                    <a:lstStyle/>
                    <a:p>
                      <a:r>
                        <a:rPr lang="en-US" sz="1400" dirty="0" smtClean="0"/>
                        <a:t>Action Points</a:t>
                      </a:r>
                      <a:endParaRPr lang="en-US" sz="1400" dirty="0"/>
                    </a:p>
                  </a:txBody>
                  <a:tcPr/>
                </a:tc>
              </a:tr>
              <a:tr h="821318">
                <a:tc>
                  <a:txBody>
                    <a:bodyPr/>
                    <a:lstStyle/>
                    <a:p>
                      <a:r>
                        <a:rPr lang="en-US" sz="1400" dirty="0" smtClean="0"/>
                        <a:t>1.</a:t>
                      </a:r>
                      <a:endParaRPr lang="en-US" sz="1400" dirty="0"/>
                    </a:p>
                  </a:txBody>
                  <a:tcPr/>
                </a:tc>
                <a:tc>
                  <a:txBody>
                    <a:bodyPr/>
                    <a:lstStyle/>
                    <a:p>
                      <a:r>
                        <a:rPr lang="en-US" sz="1400" dirty="0" smtClean="0"/>
                        <a:t>Directorships</a:t>
                      </a:r>
                      <a:endParaRPr lang="en-US" sz="1400" dirty="0"/>
                    </a:p>
                  </a:txBody>
                  <a:tcPr/>
                </a:tc>
                <a:tc>
                  <a:txBody>
                    <a:bodyPr/>
                    <a:lstStyle/>
                    <a:p>
                      <a:r>
                        <a:rPr lang="en-US" sz="1400" dirty="0" smtClean="0"/>
                        <a:t>- One may take up position of Managing / Whole time / Executive Director of a company in India and remuneration for the same. </a:t>
                      </a:r>
                    </a:p>
                    <a:p>
                      <a:r>
                        <a:rPr lang="en-US" sz="1400" dirty="0" smtClean="0"/>
                        <a:t>- To intimate to other Indian companies (where presently Director) about change of status from NRI to Resident.</a:t>
                      </a:r>
                      <a:endParaRPr lang="en-US" sz="1400" dirty="0"/>
                    </a:p>
                  </a:txBody>
                  <a:tcPr/>
                </a:tc>
              </a:tr>
              <a:tr h="1377695">
                <a:tc>
                  <a:txBody>
                    <a:bodyPr/>
                    <a:lstStyle/>
                    <a:p>
                      <a:r>
                        <a:rPr lang="en-US" sz="1400" dirty="0" smtClean="0"/>
                        <a:t>2.</a:t>
                      </a:r>
                      <a:endParaRPr lang="en-US" sz="1400" dirty="0"/>
                    </a:p>
                  </a:txBody>
                  <a:tcPr/>
                </a:tc>
                <a:tc>
                  <a:txBody>
                    <a:bodyPr/>
                    <a:lstStyle/>
                    <a:p>
                      <a:r>
                        <a:rPr lang="en-US" sz="1400" dirty="0" smtClean="0"/>
                        <a:t>Bank Account</a:t>
                      </a:r>
                      <a:endParaRPr lang="en-US" sz="1400" dirty="0"/>
                    </a:p>
                  </a:txBody>
                  <a:tcPr/>
                </a:tc>
                <a:tc>
                  <a:txBody>
                    <a:bodyPr/>
                    <a:lstStyle/>
                    <a:p>
                      <a:r>
                        <a:rPr lang="en-US" sz="1400" dirty="0" smtClean="0"/>
                        <a:t>- Open Bank account or in case of existing NRO Bank Accounts, to intimate the concerned bank(s) about change of status as NRO Accounts will be re-designated as regular bank accounts.</a:t>
                      </a:r>
                    </a:p>
                    <a:p>
                      <a:r>
                        <a:rPr lang="en-US" sz="1400" dirty="0" smtClean="0"/>
                        <a:t>- In case of existing NRE / FCNR deposits, the same be continued till the date of maturity at the contracted rate of interest. On maturity, the proceeds can be transferred to regular bank account or can be converted to Resident Foreign Currency Account.</a:t>
                      </a:r>
                    </a:p>
                  </a:txBody>
                  <a:tcPr/>
                </a:tc>
              </a:tr>
              <a:tr h="2490449">
                <a:tc>
                  <a:txBody>
                    <a:bodyPr/>
                    <a:lstStyle/>
                    <a:p>
                      <a:r>
                        <a:rPr lang="en-US" sz="1400" dirty="0" smtClean="0"/>
                        <a:t>3.</a:t>
                      </a:r>
                      <a:endParaRPr lang="en-US" sz="1400" dirty="0"/>
                    </a:p>
                  </a:txBody>
                  <a:tcPr/>
                </a:tc>
                <a:tc>
                  <a:txBody>
                    <a:bodyPr/>
                    <a:lstStyle/>
                    <a:p>
                      <a:r>
                        <a:rPr lang="en-US" sz="1400" dirty="0" smtClean="0"/>
                        <a:t>Resident Foreign Currency Account ('RFC')</a:t>
                      </a:r>
                      <a:endParaRPr lang="en-US" sz="1400" dirty="0"/>
                    </a:p>
                  </a:txBody>
                  <a:tcPr/>
                </a:tc>
                <a:tc>
                  <a:txBody>
                    <a:bodyPr/>
                    <a:lstStyle/>
                    <a:p>
                      <a:r>
                        <a:rPr lang="en-US" sz="1400" dirty="0" smtClean="0"/>
                        <a:t>- For other funds, if any, being remitted to India which are desired to be held on repatriable basis, it would be useful to open RFC bank account and credit (i) amount of foreign exchange brought to India at time of return to such account, (ii) entire income from overseas assets in the form of dividend, rent, interest, etc, (iii) sale proceeds of such overseas assets, (iv) balances out of NRE / FCNR deposits.</a:t>
                      </a:r>
                    </a:p>
                    <a:p>
                      <a:r>
                        <a:rPr lang="en-US" sz="1400" dirty="0" smtClean="0"/>
                        <a:t>- The above may be done as funds in RFC accounts are free from all restrictions regarding utilization of foreign currency balances including any restriction on investment in any form, by whatever name called, outside India. Thus RFC balances can be remitted abroad for any bona fide purpose such as purchase of shares, immovable properties abroad and can also be withdrawn freely for local payments in rupees.</a:t>
                      </a:r>
                      <a:endParaRPr lang="en-US" sz="1400" dirty="0"/>
                    </a:p>
                  </a:txBody>
                  <a:tcPr/>
                </a:tc>
              </a:tr>
            </a:tbl>
          </a:graphicData>
        </a:graphic>
      </p:graphicFrame>
      <p:sp>
        <p:nvSpPr>
          <p:cNvPr id="2" name="Footer Placeholder 1"/>
          <p:cNvSpPr>
            <a:spLocks noGrp="1"/>
          </p:cNvSpPr>
          <p:nvPr>
            <p:ph type="ftr" sz="quarter" idx="11"/>
          </p:nvPr>
        </p:nvSpPr>
        <p:spPr>
          <a:xfrm>
            <a:off x="3599656" y="6442564"/>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684338146"/>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0" y="6470261"/>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239000" y="6498835"/>
            <a:ext cx="1905000" cy="457200"/>
          </a:xfrm>
        </p:spPr>
        <p:txBody>
          <a:bodyPr/>
          <a:lstStyle/>
          <a:p>
            <a:pPr>
              <a:defRPr/>
            </a:pPr>
            <a:fld id="{FB34A73F-7633-4765-B60F-ABA8245B9BEA}" type="slidenum">
              <a:rPr lang="en-US" smtClean="0"/>
              <a:pPr>
                <a:defRPr/>
              </a:pPr>
              <a:t>109</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Check-list for returning Indians (change of status from NRI / OCI to Resident)</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35728478"/>
              </p:ext>
            </p:extLst>
          </p:nvPr>
        </p:nvGraphicFramePr>
        <p:xfrm>
          <a:off x="365760" y="1177936"/>
          <a:ext cx="8589327" cy="5303520"/>
        </p:xfrm>
        <a:graphic>
          <a:graphicData uri="http://schemas.openxmlformats.org/drawingml/2006/table">
            <a:tbl>
              <a:tblPr firstRow="1" bandRow="1">
                <a:tableStyleId>{073A0DAA-6AF3-43AB-8588-CEC1D06C72B9}</a:tableStyleId>
              </a:tblPr>
              <a:tblGrid>
                <a:gridCol w="534572"/>
                <a:gridCol w="3024554"/>
                <a:gridCol w="5030201"/>
              </a:tblGrid>
              <a:tr h="295190">
                <a:tc>
                  <a:txBody>
                    <a:bodyPr/>
                    <a:lstStyle/>
                    <a:p>
                      <a:r>
                        <a:rPr lang="en-US" sz="1400" dirty="0" smtClean="0"/>
                        <a:t>No.</a:t>
                      </a:r>
                      <a:endParaRPr lang="en-US" sz="1400" dirty="0"/>
                    </a:p>
                  </a:txBody>
                  <a:tcPr/>
                </a:tc>
                <a:tc>
                  <a:txBody>
                    <a:bodyPr/>
                    <a:lstStyle/>
                    <a:p>
                      <a:r>
                        <a:rPr lang="en-US" sz="1400" dirty="0" smtClean="0"/>
                        <a:t>Nature</a:t>
                      </a:r>
                      <a:endParaRPr lang="en-US" sz="1400" dirty="0"/>
                    </a:p>
                  </a:txBody>
                  <a:tcPr/>
                </a:tc>
                <a:tc>
                  <a:txBody>
                    <a:bodyPr/>
                    <a:lstStyle/>
                    <a:p>
                      <a:r>
                        <a:rPr lang="en-US" sz="1400" dirty="0" smtClean="0"/>
                        <a:t>Action Points</a:t>
                      </a:r>
                      <a:endParaRPr lang="en-US" sz="1400" dirty="0"/>
                    </a:p>
                  </a:txBody>
                  <a:tcPr/>
                </a:tc>
              </a:tr>
              <a:tr h="304799">
                <a:tc>
                  <a:txBody>
                    <a:bodyPr/>
                    <a:lstStyle/>
                    <a:p>
                      <a:r>
                        <a:rPr lang="en-US" sz="1400" dirty="0" smtClean="0"/>
                        <a:t>4.</a:t>
                      </a:r>
                      <a:endParaRPr lang="en-US" sz="1400" dirty="0"/>
                    </a:p>
                  </a:txBody>
                  <a:tcPr/>
                </a:tc>
                <a:tc>
                  <a:txBody>
                    <a:bodyPr/>
                    <a:lstStyle/>
                    <a:p>
                      <a:r>
                        <a:rPr lang="en-US" sz="1400" dirty="0" smtClean="0"/>
                        <a:t>Residence</a:t>
                      </a:r>
                      <a:endParaRPr lang="en-US" sz="1400" dirty="0"/>
                    </a:p>
                  </a:txBody>
                  <a:tcPr/>
                </a:tc>
                <a:tc>
                  <a:txBody>
                    <a:bodyPr/>
                    <a:lstStyle/>
                    <a:p>
                      <a:r>
                        <a:rPr lang="en-US" sz="1400" dirty="0" smtClean="0"/>
                        <a:t>Acquire / lease residential property in India</a:t>
                      </a:r>
                      <a:endParaRPr lang="en-US" sz="1400" dirty="0"/>
                    </a:p>
                  </a:txBody>
                  <a:tcPr/>
                </a:tc>
              </a:tr>
              <a:tr h="688378">
                <a:tc>
                  <a:txBody>
                    <a:bodyPr/>
                    <a:lstStyle/>
                    <a:p>
                      <a:r>
                        <a:rPr lang="en-US" sz="1400" dirty="0" smtClean="0"/>
                        <a:t>5.</a:t>
                      </a:r>
                      <a:endParaRPr lang="en-US" sz="1400" dirty="0"/>
                    </a:p>
                  </a:txBody>
                  <a:tcPr/>
                </a:tc>
                <a:tc>
                  <a:txBody>
                    <a:bodyPr/>
                    <a:lstStyle/>
                    <a:p>
                      <a:r>
                        <a:rPr lang="en-US" sz="1400" dirty="0" smtClean="0"/>
                        <a:t>Memberships of Clubs / Associations</a:t>
                      </a:r>
                    </a:p>
                    <a:p>
                      <a:r>
                        <a:rPr lang="en-US" sz="1400" dirty="0" smtClean="0"/>
                        <a:t>Medical &amp; Life Insurance</a:t>
                      </a:r>
                    </a:p>
                  </a:txBody>
                  <a:tcPr/>
                </a:tc>
                <a:tc>
                  <a:txBody>
                    <a:bodyPr/>
                    <a:lstStyle/>
                    <a:p>
                      <a:r>
                        <a:rPr lang="en-US" sz="1400" dirty="0" smtClean="0"/>
                        <a:t>Acquire the same as required</a:t>
                      </a:r>
                    </a:p>
                  </a:txBody>
                  <a:tcPr/>
                </a:tc>
              </a:tr>
              <a:tr h="182880">
                <a:tc>
                  <a:txBody>
                    <a:bodyPr/>
                    <a:lstStyle/>
                    <a:p>
                      <a:r>
                        <a:rPr lang="en-US" sz="1400" dirty="0" smtClean="0"/>
                        <a:t>6.</a:t>
                      </a:r>
                      <a:endParaRPr lang="en-US" sz="1400" dirty="0"/>
                    </a:p>
                  </a:txBody>
                  <a:tcPr/>
                </a:tc>
                <a:tc>
                  <a:txBody>
                    <a:bodyPr/>
                    <a:lstStyle/>
                    <a:p>
                      <a:r>
                        <a:rPr lang="en-US" sz="1400" dirty="0" smtClean="0"/>
                        <a:t>Foreign travel from India</a:t>
                      </a:r>
                      <a:endParaRPr lang="en-US" sz="1400" dirty="0"/>
                    </a:p>
                  </a:txBody>
                  <a:tcPr/>
                </a:tc>
                <a:tc>
                  <a:txBody>
                    <a:bodyPr/>
                    <a:lstStyle/>
                    <a:p>
                      <a:r>
                        <a:rPr lang="en-US" sz="1400" dirty="0" smtClean="0"/>
                        <a:t>Bookings / arrangements such as Airline tickets, Travel agents, Overseas Medical Insurance, etc. may be done from India</a:t>
                      </a:r>
                      <a:endParaRPr lang="en-US" sz="1400" dirty="0"/>
                    </a:p>
                  </a:txBody>
                  <a:tcPr/>
                </a:tc>
              </a:tr>
              <a:tr h="548640">
                <a:tc>
                  <a:txBody>
                    <a:bodyPr/>
                    <a:lstStyle/>
                    <a:p>
                      <a:r>
                        <a:rPr lang="en-US" sz="1400" dirty="0" smtClean="0"/>
                        <a:t>7.</a:t>
                      </a:r>
                      <a:endParaRPr lang="en-US" sz="1400" dirty="0"/>
                    </a:p>
                  </a:txBody>
                  <a:tcPr/>
                </a:tc>
                <a:tc>
                  <a:txBody>
                    <a:bodyPr/>
                    <a:lstStyle/>
                    <a:p>
                      <a:r>
                        <a:rPr lang="en-US" sz="1400" dirty="0" smtClean="0"/>
                        <a:t>Existing Domestic and International Credit Cards, if any, issued by Indian Banks</a:t>
                      </a:r>
                      <a:endParaRPr lang="en-US" sz="1400" dirty="0"/>
                    </a:p>
                  </a:txBody>
                  <a:tcPr/>
                </a:tc>
                <a:tc>
                  <a:txBody>
                    <a:bodyPr/>
                    <a:lstStyle/>
                    <a:p>
                      <a:r>
                        <a:rPr lang="en-US" sz="1400" dirty="0" smtClean="0"/>
                        <a:t>To intimate the concerned bank(s) about change of status </a:t>
                      </a:r>
                      <a:endParaRPr lang="en-US" sz="1400" dirty="0"/>
                    </a:p>
                  </a:txBody>
                  <a:tcPr/>
                </a:tc>
              </a:tr>
              <a:tr h="365760">
                <a:tc>
                  <a:txBody>
                    <a:bodyPr/>
                    <a:lstStyle/>
                    <a:p>
                      <a:r>
                        <a:rPr lang="en-US" sz="1400" dirty="0" smtClean="0"/>
                        <a:t>8.</a:t>
                      </a:r>
                      <a:endParaRPr lang="en-US" sz="1400" dirty="0"/>
                    </a:p>
                  </a:txBody>
                  <a:tcPr/>
                </a:tc>
                <a:tc>
                  <a:txBody>
                    <a:bodyPr/>
                    <a:lstStyle/>
                    <a:p>
                      <a:r>
                        <a:rPr lang="en-US" sz="1400" dirty="0" smtClean="0"/>
                        <a:t>Existing Stock broking, PMS &amp; Demat accounts, if any, in India</a:t>
                      </a:r>
                      <a:endParaRPr lang="en-US" sz="1400" dirty="0"/>
                    </a:p>
                  </a:txBody>
                  <a:tcPr/>
                </a:tc>
                <a:tc>
                  <a:txBody>
                    <a:bodyPr/>
                    <a:lstStyle/>
                    <a:p>
                      <a:r>
                        <a:rPr lang="en-US" sz="1400" dirty="0" smtClean="0"/>
                        <a:t>To intimate the concerned Broker(s) and DP about change of status </a:t>
                      </a:r>
                      <a:endParaRPr lang="en-US" sz="1400" dirty="0"/>
                    </a:p>
                  </a:txBody>
                  <a:tcPr/>
                </a:tc>
              </a:tr>
              <a:tr h="243840">
                <a:tc>
                  <a:txBody>
                    <a:bodyPr/>
                    <a:lstStyle/>
                    <a:p>
                      <a:r>
                        <a:rPr lang="en-US" sz="1400" dirty="0" smtClean="0"/>
                        <a:t>9.</a:t>
                      </a:r>
                      <a:endParaRPr lang="en-US" sz="1400" dirty="0"/>
                    </a:p>
                  </a:txBody>
                  <a:tcPr/>
                </a:tc>
                <a:tc>
                  <a:txBody>
                    <a:bodyPr/>
                    <a:lstStyle/>
                    <a:p>
                      <a:r>
                        <a:rPr lang="en-US" sz="1400" dirty="0" smtClean="0"/>
                        <a:t>In case of existing holding of shares &amp; debentures / deposits of Indian Companies</a:t>
                      </a:r>
                      <a:endParaRPr lang="en-US" sz="1400" dirty="0"/>
                    </a:p>
                  </a:txBody>
                  <a:tcPr/>
                </a:tc>
                <a:tc>
                  <a:txBody>
                    <a:bodyPr/>
                    <a:lstStyle/>
                    <a:p>
                      <a:r>
                        <a:rPr lang="en-US" sz="1400" dirty="0" smtClean="0"/>
                        <a:t>To intimate to the concerned companies about the change of status along with the effective date of becoming resident. </a:t>
                      </a:r>
                      <a:endParaRPr lang="en-US" sz="1400" dirty="0"/>
                    </a:p>
                  </a:txBody>
                  <a:tcPr/>
                </a:tc>
              </a:tr>
              <a:tr h="487680">
                <a:tc>
                  <a:txBody>
                    <a:bodyPr/>
                    <a:lstStyle/>
                    <a:p>
                      <a:r>
                        <a:rPr lang="en-US" sz="1400" dirty="0" smtClean="0"/>
                        <a:t>10.</a:t>
                      </a:r>
                      <a:endParaRPr lang="en-US" sz="1400" dirty="0"/>
                    </a:p>
                  </a:txBody>
                  <a:tcPr/>
                </a:tc>
                <a:tc>
                  <a:txBody>
                    <a:bodyPr/>
                    <a:lstStyle/>
                    <a:p>
                      <a:r>
                        <a:rPr lang="en-US" sz="1400" dirty="0" smtClean="0"/>
                        <a:t>Existing Insurance Policies, in any, in India</a:t>
                      </a:r>
                      <a:endParaRPr lang="en-US" sz="1400" dirty="0"/>
                    </a:p>
                  </a:txBody>
                  <a:tcPr/>
                </a:tc>
                <a:tc>
                  <a:txBody>
                    <a:bodyPr/>
                    <a:lstStyle/>
                    <a:p>
                      <a:r>
                        <a:rPr lang="en-US" sz="1400" dirty="0" smtClean="0"/>
                        <a:t>To intimate to the concerned insurer about change of status</a:t>
                      </a:r>
                      <a:endParaRPr lang="en-US" sz="1400" dirty="0"/>
                    </a:p>
                  </a:txBody>
                  <a:tcPr/>
                </a:tc>
              </a:tr>
              <a:tr h="243840">
                <a:tc>
                  <a:txBody>
                    <a:bodyPr/>
                    <a:lstStyle/>
                    <a:p>
                      <a:r>
                        <a:rPr lang="en-US" sz="1400" dirty="0" smtClean="0"/>
                        <a:t>11.</a:t>
                      </a:r>
                      <a:endParaRPr lang="en-US" sz="1400" dirty="0"/>
                    </a:p>
                  </a:txBody>
                  <a:tcPr/>
                </a:tc>
                <a:tc>
                  <a:txBody>
                    <a:bodyPr/>
                    <a:lstStyle/>
                    <a:p>
                      <a:r>
                        <a:rPr lang="en-US" sz="1400" dirty="0" smtClean="0"/>
                        <a:t>Partnerships</a:t>
                      </a:r>
                      <a:endParaRPr lang="en-US" sz="1400" dirty="0"/>
                    </a:p>
                  </a:txBody>
                  <a:tcPr/>
                </a:tc>
                <a:tc>
                  <a:txBody>
                    <a:bodyPr/>
                    <a:lstStyle/>
                    <a:p>
                      <a:r>
                        <a:rPr lang="en-US" sz="1400" dirty="0" smtClean="0"/>
                        <a:t>One can become a partner in a firm that is engaged in real estate business. Also to intimate to existing firms where partner, about change of status</a:t>
                      </a:r>
                      <a:endParaRPr lang="en-US" sz="1400" dirty="0"/>
                    </a:p>
                  </a:txBody>
                  <a:tcPr/>
                </a:tc>
              </a:tr>
            </a:tbl>
          </a:graphicData>
        </a:graphic>
      </p:graphicFrame>
      <p:sp>
        <p:nvSpPr>
          <p:cNvPr id="2" name="Footer Placeholder 1"/>
          <p:cNvSpPr>
            <a:spLocks noGrp="1"/>
          </p:cNvSpPr>
          <p:nvPr>
            <p:ph type="ftr" sz="quarter" idx="11"/>
          </p:nvPr>
        </p:nvSpPr>
        <p:spPr>
          <a:xfrm>
            <a:off x="3599656" y="6442564"/>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2685600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11</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a:t>
            </a:r>
            <a:r>
              <a:rPr lang="en-US" sz="1600" b="1" dirty="0" smtClean="0"/>
              <a:t>SEC. 6: </a:t>
            </a:r>
            <a:r>
              <a:rPr lang="en-US" sz="1600" dirty="0" smtClean="0"/>
              <a:t>Capital account transactions (con’t)</a:t>
            </a:r>
          </a:p>
          <a:p>
            <a:r>
              <a:rPr lang="en-US" sz="1600" dirty="0" smtClean="0"/>
              <a:t>(4) A person resident in India may hold, own, transfer or invest in foreign currency, foreign security or any immovable property situated outside India if such currency, security or property was acquired, held or owned by such person when he was resident outside India </a:t>
            </a:r>
            <a:r>
              <a:rPr lang="en-US" sz="1600" b="1" dirty="0" smtClean="0"/>
              <a:t>or inherited from a person who was resident outside India. </a:t>
            </a:r>
          </a:p>
          <a:p>
            <a:pPr>
              <a:buNone/>
            </a:pPr>
            <a:r>
              <a:rPr lang="en-IN" sz="1600" dirty="0" smtClean="0"/>
              <a:t>     Thus Asset held abroad  can be inherited however for asset in India one may have to look for the concerned notification for inheritance two residents of such asset outside India </a:t>
            </a:r>
            <a:endParaRPr lang="en-US" sz="1600" dirty="0" smtClean="0"/>
          </a:p>
          <a:p>
            <a:r>
              <a:rPr lang="en-US" sz="1600" dirty="0" smtClean="0"/>
              <a:t>(5) A person resident outside India may hold, own, transfer or invest in Indian currency, security or any immovable property situated in India if such currency, security or property was acquired, held or owned by such person when he was resident in India </a:t>
            </a:r>
            <a:r>
              <a:rPr lang="en-US" sz="1600" b="1" dirty="0" smtClean="0"/>
              <a:t>or inherited from a person who was resident in India. </a:t>
            </a:r>
          </a:p>
          <a:p>
            <a:pPr>
              <a:buNone/>
            </a:pPr>
            <a:r>
              <a:rPr lang="en-IN" sz="1600" dirty="0" smtClean="0"/>
              <a:t>      This is similar to note on 6(4) for inheritance of assets in India  between two non Residents </a:t>
            </a:r>
            <a:endParaRPr lang="en-US" sz="1600" dirty="0" smtClean="0"/>
          </a:p>
          <a:p>
            <a:r>
              <a:rPr lang="en-US" sz="1600" dirty="0" smtClean="0"/>
              <a:t>(6) Without prejudice to the provisions of this section, the Reserve Bank may, by regulation, prohibit, restrict, or regulate establishment in India of a branch, office or other place of business by a person resident outside India, for carrying on any activity relating to such branch, office or other place of business.</a:t>
            </a:r>
            <a:endParaRPr lang="en-US" sz="1600" dirty="0"/>
          </a:p>
        </p:txBody>
      </p:sp>
    </p:spTree>
    <p:extLst>
      <p:ext uri="{BB962C8B-B14F-4D97-AF65-F5344CB8AC3E}">
        <p14:creationId xmlns:p14="http://schemas.microsoft.com/office/powerpoint/2010/main" val="2978408416"/>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0" y="6470261"/>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239000" y="6498835"/>
            <a:ext cx="1905000" cy="457200"/>
          </a:xfrm>
        </p:spPr>
        <p:txBody>
          <a:bodyPr/>
          <a:lstStyle/>
          <a:p>
            <a:pPr>
              <a:defRPr/>
            </a:pPr>
            <a:fld id="{FB34A73F-7633-4765-B60F-ABA8245B9BEA}" type="slidenum">
              <a:rPr lang="en-US" smtClean="0"/>
              <a:pPr>
                <a:defRPr/>
              </a:pPr>
              <a:t>110</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Check-list for returning Indians (change of status from NRI / OCI to Resident)</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39830867"/>
              </p:ext>
            </p:extLst>
          </p:nvPr>
        </p:nvGraphicFramePr>
        <p:xfrm>
          <a:off x="354648" y="1219200"/>
          <a:ext cx="8589327" cy="3998975"/>
        </p:xfrm>
        <a:graphic>
          <a:graphicData uri="http://schemas.openxmlformats.org/drawingml/2006/table">
            <a:tbl>
              <a:tblPr firstRow="1" bandRow="1">
                <a:tableStyleId>{073A0DAA-6AF3-43AB-8588-CEC1D06C72B9}</a:tableStyleId>
              </a:tblPr>
              <a:tblGrid>
                <a:gridCol w="534572"/>
                <a:gridCol w="3024554"/>
                <a:gridCol w="5030201"/>
              </a:tblGrid>
              <a:tr h="251954">
                <a:tc>
                  <a:txBody>
                    <a:bodyPr/>
                    <a:lstStyle/>
                    <a:p>
                      <a:r>
                        <a:rPr lang="en-US" sz="1400" dirty="0" smtClean="0"/>
                        <a:t>No.</a:t>
                      </a:r>
                      <a:endParaRPr lang="en-US" sz="1400" dirty="0"/>
                    </a:p>
                  </a:txBody>
                  <a:tcPr/>
                </a:tc>
                <a:tc>
                  <a:txBody>
                    <a:bodyPr/>
                    <a:lstStyle/>
                    <a:p>
                      <a:r>
                        <a:rPr lang="en-US" sz="1400" dirty="0" smtClean="0"/>
                        <a:t>Nature</a:t>
                      </a:r>
                      <a:endParaRPr lang="en-US" sz="1400" dirty="0"/>
                    </a:p>
                  </a:txBody>
                  <a:tcPr/>
                </a:tc>
                <a:tc>
                  <a:txBody>
                    <a:bodyPr/>
                    <a:lstStyle/>
                    <a:p>
                      <a:r>
                        <a:rPr lang="en-US" sz="1400" dirty="0" smtClean="0"/>
                        <a:t>Action Points</a:t>
                      </a:r>
                      <a:endParaRPr lang="en-US" sz="1400" dirty="0"/>
                    </a:p>
                  </a:txBody>
                  <a:tcPr/>
                </a:tc>
              </a:tr>
              <a:tr h="1133795">
                <a:tc>
                  <a:txBody>
                    <a:bodyPr/>
                    <a:lstStyle/>
                    <a:p>
                      <a:r>
                        <a:rPr lang="en-US" sz="1400" dirty="0" smtClean="0"/>
                        <a:t>12.</a:t>
                      </a:r>
                      <a:endParaRPr lang="en-US" sz="1400" dirty="0"/>
                    </a:p>
                  </a:txBody>
                  <a:tcPr/>
                </a:tc>
                <a:tc>
                  <a:txBody>
                    <a:bodyPr/>
                    <a:lstStyle/>
                    <a:p>
                      <a:r>
                        <a:rPr lang="en-US" sz="1400" dirty="0" smtClean="0"/>
                        <a:t>Import of Jewellery as baggage</a:t>
                      </a:r>
                      <a:endParaRPr lang="en-US" sz="1400" dirty="0"/>
                    </a:p>
                  </a:txBody>
                  <a:tcPr/>
                </a:tc>
                <a:tc>
                  <a:txBody>
                    <a:bodyPr/>
                    <a:lstStyle/>
                    <a:p>
                      <a:r>
                        <a:rPr lang="en-US" sz="1400" dirty="0" smtClean="0"/>
                        <a:t>A passenger who has been residing abroad for over one year is allowed to bring jewellery, free of duty in his bonafide baggage up to weight of 20 gms with a value cap of Rs. 50,000/- (in the case of a gentleman passenger) or up to weight of 40 gms with a value cap of Rs.1,00,000/- (in the case of a lady passenger).</a:t>
                      </a:r>
                      <a:endParaRPr lang="en-US" sz="1400" dirty="0"/>
                    </a:p>
                  </a:txBody>
                  <a:tcPr/>
                </a:tc>
              </a:tr>
              <a:tr h="1310163">
                <a:tc>
                  <a:txBody>
                    <a:bodyPr/>
                    <a:lstStyle/>
                    <a:p>
                      <a:r>
                        <a:rPr lang="en-US" sz="1400" dirty="0" smtClean="0"/>
                        <a:t>13.</a:t>
                      </a:r>
                      <a:endParaRPr lang="en-US" sz="1400" dirty="0"/>
                    </a:p>
                  </a:txBody>
                  <a:tcPr/>
                </a:tc>
                <a:tc>
                  <a:txBody>
                    <a:bodyPr/>
                    <a:lstStyle/>
                    <a:p>
                      <a:r>
                        <a:rPr lang="en-US" sz="1400" dirty="0" smtClean="0"/>
                        <a:t>Import of Foreign currency</a:t>
                      </a:r>
                    </a:p>
                  </a:txBody>
                  <a:tcPr/>
                </a:tc>
                <a:tc>
                  <a:txBody>
                    <a:bodyPr/>
                    <a:lstStyle/>
                    <a:p>
                      <a:r>
                        <a:rPr lang="en-US" sz="1400" dirty="0" smtClean="0"/>
                        <a:t>Can be imported without limit. However, declaration in Currency Declaration Form is required to be made to the Customs officials in case of (a) foreign currency notes exceeding US$ 5,000/- or equivalent; (b) aggregate value of foreign exchange (in the form of currency notes, bank notes, traveler cheques etc.) exceeding US$ 10,000/- or its equivalent</a:t>
                      </a:r>
                    </a:p>
                  </a:txBody>
                  <a:tcPr/>
                </a:tc>
              </a:tr>
              <a:tr h="737615">
                <a:tc>
                  <a:txBody>
                    <a:bodyPr/>
                    <a:lstStyle/>
                    <a:p>
                      <a:r>
                        <a:rPr lang="en-US" sz="1400" dirty="0" smtClean="0"/>
                        <a:t>14.</a:t>
                      </a:r>
                      <a:endParaRPr lang="en-US" sz="1400" dirty="0"/>
                    </a:p>
                  </a:txBody>
                  <a:tcPr/>
                </a:tc>
                <a:tc>
                  <a:txBody>
                    <a:bodyPr/>
                    <a:lstStyle/>
                    <a:p>
                      <a:r>
                        <a:rPr lang="en-US" sz="1400" dirty="0" smtClean="0"/>
                        <a:t>Import of Indian currency</a:t>
                      </a:r>
                      <a:endParaRPr lang="en-US" sz="1400" dirty="0"/>
                    </a:p>
                  </a:txBody>
                  <a:tcPr/>
                </a:tc>
                <a:tc>
                  <a:txBody>
                    <a:bodyPr/>
                    <a:lstStyle/>
                    <a:p>
                      <a:r>
                        <a:rPr lang="en-US" sz="1400" dirty="0" smtClean="0"/>
                        <a:t>May bring into India currency notes of Government of India and Reserve Bank of India notes up to an amount not exceeding Rs.25,000.</a:t>
                      </a:r>
                      <a:endParaRPr lang="en-US" sz="1400" dirty="0"/>
                    </a:p>
                  </a:txBody>
                  <a:tcPr/>
                </a:tc>
              </a:tr>
            </a:tbl>
          </a:graphicData>
        </a:graphic>
      </p:graphicFrame>
      <p:sp>
        <p:nvSpPr>
          <p:cNvPr id="2" name="Footer Placeholder 1"/>
          <p:cNvSpPr>
            <a:spLocks noGrp="1"/>
          </p:cNvSpPr>
          <p:nvPr>
            <p:ph type="ftr" sz="quarter" idx="11"/>
          </p:nvPr>
        </p:nvSpPr>
        <p:spPr>
          <a:xfrm>
            <a:off x="3599656" y="6442564"/>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913281949"/>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111</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4000" dirty="0" smtClean="0"/>
              <a:t>Other Allied Laws</a:t>
            </a:r>
            <a:endParaRPr lang="en-US" sz="4000" dirty="0"/>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smtClean="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smtClean="0">
                <a:latin typeface="Calibri" panose="020F0502020204030204" pitchFamily="34" charset="0"/>
                <a:cs typeface="Calibri" panose="020F0502020204030204" pitchFamily="34" charset="0"/>
              </a:rPr>
              <a:t>Important aspects of other allied laws :</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smtClean="0">
              <a:latin typeface="Calibri" panose="020F0502020204030204" pitchFamily="34" charset="0"/>
              <a:cs typeface="Calibri" panose="020F0502020204030204" pitchFamily="34" charset="0"/>
            </a:endParaRPr>
          </a:p>
          <a:p>
            <a:pPr lvl="1"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smtClean="0">
                <a:latin typeface="Calibri" panose="020F0502020204030204" pitchFamily="34" charset="0"/>
                <a:cs typeface="Calibri" panose="020F0502020204030204" pitchFamily="34" charset="0"/>
              </a:rPr>
              <a:t>Prevention of Money Laundering Act, 2002 (‘PMLA’)</a:t>
            </a:r>
          </a:p>
          <a:p>
            <a:pPr lvl="1"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smtClean="0">
                <a:latin typeface="Calibri" panose="020F0502020204030204" pitchFamily="34" charset="0"/>
                <a:cs typeface="Calibri" panose="020F0502020204030204" pitchFamily="34" charset="0"/>
              </a:rPr>
              <a:t>Money Laundering &amp; FEMA (violations, seizures, penalties &amp; compounding)</a:t>
            </a:r>
          </a:p>
          <a:p>
            <a:pPr lvl="1"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The Black Money (Undisclosed Foreign Income and Assets) and Imposition of Tax Act, </a:t>
            </a:r>
            <a:r>
              <a:rPr lang="en-US" sz="2400" dirty="0" smtClean="0">
                <a:latin typeface="Calibri" panose="020F0502020204030204" pitchFamily="34" charset="0"/>
                <a:cs typeface="Calibri" panose="020F0502020204030204" pitchFamily="34" charset="0"/>
              </a:rPr>
              <a:t>2015</a:t>
            </a:r>
          </a:p>
          <a:p>
            <a:pPr lvl="1"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smtClean="0">
                <a:latin typeface="Calibri" panose="020F0502020204030204" pitchFamily="34" charset="0"/>
                <a:cs typeface="Calibri" panose="020F0502020204030204" pitchFamily="34" charset="0"/>
              </a:rPr>
              <a:t>Income-Tax Act, 1961</a:t>
            </a: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55617449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smtClean="0"/>
              <a:t>2 February 2019</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112</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marL="623888" indent="-285750" eaLnBrk="1" hangingPunct="1">
              <a:buFont typeface="Wingdings" panose="05000000000000000000" pitchFamily="2" charset="2"/>
              <a:buChar char="§"/>
            </a:pPr>
            <a:r>
              <a:rPr lang="en-US" sz="2000" dirty="0" smtClean="0"/>
              <a:t>Bank account transactions (such as remittance into India) from own account as against from 3</a:t>
            </a:r>
            <a:r>
              <a:rPr lang="en-US" sz="2000" baseline="30000" dirty="0" smtClean="0"/>
              <a:t>rd</a:t>
            </a:r>
            <a:r>
              <a:rPr lang="en-US" sz="2000" dirty="0" smtClean="0"/>
              <a:t> party account</a:t>
            </a:r>
          </a:p>
          <a:p>
            <a:pPr marL="1082675" indent="-393700" eaLnBrk="1" hangingPunct="1">
              <a:buFont typeface="Wingdings" panose="05000000000000000000" pitchFamily="2" charset="2"/>
              <a:buChar char="Ø"/>
            </a:pPr>
            <a:r>
              <a:rPr lang="en-US" sz="2000" dirty="0" smtClean="0"/>
              <a:t>Implications under FEMA, PMLA, BMA and Income-Tax</a:t>
            </a:r>
            <a:endParaRPr lang="en-US" sz="2000" dirty="0"/>
          </a:p>
          <a:p>
            <a:pPr marL="623888" indent="-285750" eaLnBrk="1" hangingPunct="1">
              <a:buFont typeface="Wingdings" panose="05000000000000000000" pitchFamily="2" charset="2"/>
              <a:buChar char="§"/>
            </a:pPr>
            <a:endParaRPr lang="en-US" sz="2000" dirty="0"/>
          </a:p>
          <a:p>
            <a:pPr marL="623888" indent="-285750" eaLnBrk="1" hangingPunct="1">
              <a:buFont typeface="Wingdings" panose="05000000000000000000" pitchFamily="2" charset="2"/>
              <a:buChar char="§"/>
            </a:pPr>
            <a:endParaRPr lang="en-US" sz="2000" dirty="0" smtClean="0"/>
          </a:p>
          <a:p>
            <a:pPr marL="623888" indent="-285750" eaLnBrk="1" hangingPunct="1">
              <a:buFont typeface="Wingdings" panose="05000000000000000000" pitchFamily="2" charset="2"/>
              <a:buChar char="§"/>
            </a:pPr>
            <a:r>
              <a:rPr lang="en-US" sz="2000" dirty="0" smtClean="0"/>
              <a:t>Remittances of Exports and Payments of Import through 3</a:t>
            </a:r>
            <a:r>
              <a:rPr lang="en-US" sz="2000" baseline="30000" dirty="0" smtClean="0"/>
              <a:t>rd</a:t>
            </a:r>
            <a:r>
              <a:rPr lang="en-US" sz="2000" dirty="0" smtClean="0"/>
              <a:t> party </a:t>
            </a:r>
            <a:endParaRPr lang="en-US" sz="2000" dirty="0"/>
          </a:p>
          <a:p>
            <a:pPr marL="1082675" indent="-393700" eaLnBrk="1" hangingPunct="1">
              <a:buFont typeface="Wingdings" panose="05000000000000000000" pitchFamily="2" charset="2"/>
              <a:buChar char="Ø"/>
            </a:pPr>
            <a:r>
              <a:rPr lang="en-US" sz="2000" dirty="0" smtClean="0"/>
              <a:t>Implications </a:t>
            </a:r>
            <a:r>
              <a:rPr lang="en-US" sz="2000" dirty="0"/>
              <a:t>under FEMA, PMLA, BMA and Income-Tax</a:t>
            </a:r>
          </a:p>
          <a:p>
            <a:pPr marL="623888" indent="-285750" eaLnBrk="1" hangingPunct="1">
              <a:buFont typeface="Wingdings" panose="05000000000000000000" pitchFamily="2" charset="2"/>
              <a:buChar char="§"/>
            </a:pPr>
            <a:endParaRPr lang="en-US" sz="2000" dirty="0" smtClean="0"/>
          </a:p>
          <a:p>
            <a:pPr marL="623888" indent="-285750" eaLnBrk="1" hangingPunct="1">
              <a:buFont typeface="Wingdings" panose="05000000000000000000" pitchFamily="2" charset="2"/>
              <a:buChar char="§"/>
            </a:pPr>
            <a:endParaRPr lang="en-US" sz="2000" dirty="0"/>
          </a:p>
          <a:p>
            <a:pPr marL="623888" indent="-285750" eaLnBrk="1" hangingPunct="1">
              <a:buFont typeface="Wingdings" panose="05000000000000000000" pitchFamily="2" charset="2"/>
              <a:buChar char="§"/>
            </a:pPr>
            <a:endParaRPr lang="en-US" sz="2000" dirty="0"/>
          </a:p>
          <a:p>
            <a:pPr marL="623888" indent="-285750" eaLnBrk="1" hangingPunct="1">
              <a:buFont typeface="Wingdings" panose="05000000000000000000" pitchFamily="2" charset="2"/>
              <a:buChar char="§"/>
            </a:pPr>
            <a:endParaRPr lang="en-US" sz="2000" dirty="0"/>
          </a:p>
          <a:p>
            <a:pPr marL="338138" indent="0" eaLnBrk="1" hangingPunct="1">
              <a:buNone/>
            </a:pPr>
            <a:endParaRPr lang="en-US" sz="2000" dirty="0" smtClean="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smtClean="0"/>
              <a:t>Implications under FEMA &amp; allied laws</a:t>
            </a:r>
            <a:endParaRPr lang="en-US" sz="3200" dirty="0" smtClean="0"/>
          </a:p>
        </p:txBody>
      </p:sp>
      <p:sp>
        <p:nvSpPr>
          <p:cNvPr id="6" name="Footer Placeholder 5"/>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195199167"/>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8 December 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113</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800" b="1" dirty="0" smtClean="0"/>
              <a:t>S</a:t>
            </a:r>
            <a:r>
              <a:rPr lang="en-US" sz="1800" b="1" dirty="0" smtClean="0"/>
              <a:t>. </a:t>
            </a:r>
            <a:r>
              <a:rPr lang="en-US" sz="1800" b="1" dirty="0" smtClean="0"/>
              <a:t>13: Penalties</a:t>
            </a:r>
          </a:p>
          <a:p>
            <a:pPr eaLnBrk="1" hangingPunct="1"/>
            <a:r>
              <a:rPr lang="en-US" sz="1800" b="1" dirty="0"/>
              <a:t>S</a:t>
            </a:r>
            <a:r>
              <a:rPr lang="en-US" sz="1800" b="1" dirty="0" smtClean="0"/>
              <a:t>. 14</a:t>
            </a:r>
            <a:r>
              <a:rPr lang="en-US" sz="1800" b="1" dirty="0"/>
              <a:t>: Enforcement of the Orders of the Adjudicating </a:t>
            </a:r>
            <a:r>
              <a:rPr lang="en-US" sz="1800" b="1" dirty="0" smtClean="0"/>
              <a:t>Authority</a:t>
            </a:r>
            <a:endParaRPr lang="en-US" sz="1800" b="1" dirty="0"/>
          </a:p>
          <a:p>
            <a:pPr eaLnBrk="1" hangingPunct="1"/>
            <a:r>
              <a:rPr lang="en-US" sz="1800" b="1" dirty="0"/>
              <a:t>S</a:t>
            </a:r>
            <a:r>
              <a:rPr lang="en-US" sz="1800" b="1" dirty="0" smtClean="0"/>
              <a:t>. 14A</a:t>
            </a:r>
            <a:r>
              <a:rPr lang="en-US" sz="1800" b="1" dirty="0"/>
              <a:t>: Power to recover arrears of </a:t>
            </a:r>
            <a:r>
              <a:rPr lang="en-US" sz="1800" b="1" dirty="0" smtClean="0"/>
              <a:t>penalty</a:t>
            </a:r>
          </a:p>
          <a:p>
            <a:pPr eaLnBrk="1" hangingPunct="1"/>
            <a:r>
              <a:rPr lang="en-US" sz="1800" b="1" dirty="0" smtClean="0"/>
              <a:t>S. </a:t>
            </a:r>
            <a:r>
              <a:rPr lang="en-US" sz="1800" b="1" dirty="0"/>
              <a:t>15: Power to compound </a:t>
            </a:r>
            <a:r>
              <a:rPr lang="en-US" sz="1800" b="1" dirty="0" smtClean="0"/>
              <a:t>contravention</a:t>
            </a:r>
            <a:endParaRPr lang="en-US" sz="1800" b="1" dirty="0" smtClean="0"/>
          </a:p>
          <a:p>
            <a:pPr eaLnBrk="1" hangingPunct="1"/>
            <a:r>
              <a:rPr lang="en-US" sz="1800" b="1" dirty="0" smtClean="0"/>
              <a:t>S. </a:t>
            </a:r>
            <a:r>
              <a:rPr lang="en-US" sz="1800" b="1" dirty="0" smtClean="0"/>
              <a:t>16</a:t>
            </a:r>
            <a:r>
              <a:rPr lang="en-US" sz="1800" b="1" dirty="0" smtClean="0"/>
              <a:t>: Appointment of Adjudicating </a:t>
            </a:r>
            <a:r>
              <a:rPr lang="en-US" sz="1800" b="1" dirty="0" smtClean="0"/>
              <a:t>Authority</a:t>
            </a:r>
            <a:endParaRPr lang="en-US" sz="1800" b="1" dirty="0"/>
          </a:p>
          <a:p>
            <a:pPr eaLnBrk="1" hangingPunct="1"/>
            <a:r>
              <a:rPr lang="en-US" sz="1800" b="1" dirty="0" smtClean="0"/>
              <a:t>S. 17: Appeal to Special Director (Appeals</a:t>
            </a:r>
            <a:r>
              <a:rPr lang="en-US" sz="1800" b="1" dirty="0" smtClean="0"/>
              <a:t>)</a:t>
            </a:r>
            <a:endParaRPr lang="en-US" sz="1800" b="1" dirty="0"/>
          </a:p>
          <a:p>
            <a:pPr eaLnBrk="1" hangingPunct="1"/>
            <a:r>
              <a:rPr lang="en-US" sz="1800" b="1" dirty="0" smtClean="0"/>
              <a:t>S. 18: Appellate </a:t>
            </a:r>
            <a:r>
              <a:rPr lang="en-US" sz="1800" b="1" dirty="0" smtClean="0"/>
              <a:t>Tribunal</a:t>
            </a:r>
            <a:endParaRPr lang="en-US" sz="1800" b="1" dirty="0"/>
          </a:p>
          <a:p>
            <a:pPr eaLnBrk="1" hangingPunct="1"/>
            <a:r>
              <a:rPr lang="en-US" sz="1800" b="1" dirty="0" smtClean="0"/>
              <a:t>S</a:t>
            </a:r>
            <a:r>
              <a:rPr lang="en-US" sz="1800" b="1" dirty="0" smtClean="0"/>
              <a:t>. 19</a:t>
            </a:r>
            <a:r>
              <a:rPr lang="en-US" sz="1800" b="1" dirty="0" smtClean="0"/>
              <a:t>: Appeal to Appellate </a:t>
            </a:r>
            <a:r>
              <a:rPr lang="en-US" sz="1800" b="1" dirty="0" smtClean="0"/>
              <a:t>Tribunal</a:t>
            </a:r>
            <a:endParaRPr lang="en-US" sz="1800" b="1" dirty="0"/>
          </a:p>
          <a:p>
            <a:pPr eaLnBrk="1" hangingPunct="1"/>
            <a:r>
              <a:rPr lang="en-US" sz="1800" b="1" dirty="0" smtClean="0"/>
              <a:t>S. 34: Civil Court not to have </a:t>
            </a:r>
            <a:r>
              <a:rPr lang="en-US" sz="1800" b="1" dirty="0" smtClean="0"/>
              <a:t>jurisdiction</a:t>
            </a:r>
            <a:endParaRPr lang="en-US" sz="1800" b="1" dirty="0"/>
          </a:p>
          <a:p>
            <a:pPr eaLnBrk="1" hangingPunct="1"/>
            <a:r>
              <a:rPr lang="en-US" sz="1800" b="1" dirty="0" smtClean="0"/>
              <a:t>S. 35: Appeal to High </a:t>
            </a:r>
            <a:r>
              <a:rPr lang="en-US" sz="1800" b="1" dirty="0" smtClean="0"/>
              <a:t>Court</a:t>
            </a:r>
          </a:p>
          <a:p>
            <a:pPr eaLnBrk="1" hangingPunct="1"/>
            <a:r>
              <a:rPr lang="en-US" sz="1800" b="1" dirty="0" smtClean="0"/>
              <a:t>S. 36: Directorate of Enforcement</a:t>
            </a:r>
          </a:p>
          <a:p>
            <a:pPr eaLnBrk="1" hangingPunct="1"/>
            <a:r>
              <a:rPr lang="en-US" sz="1800" b="1" dirty="0" smtClean="0"/>
              <a:t>S. </a:t>
            </a:r>
            <a:r>
              <a:rPr lang="en-US" sz="1800" b="1" dirty="0"/>
              <a:t>37: Power of search, seizure, etc.</a:t>
            </a:r>
          </a:p>
          <a:p>
            <a:pPr eaLnBrk="1" hangingPunct="1"/>
            <a:r>
              <a:rPr lang="en-US" sz="1800" b="1" dirty="0" smtClean="0"/>
              <a:t>S. </a:t>
            </a:r>
            <a:r>
              <a:rPr lang="en-US" sz="1800" b="1" dirty="0"/>
              <a:t>37(A): Special provisions relating to assets held outside India in contravention of section 4</a:t>
            </a:r>
          </a:p>
          <a:p>
            <a:pPr eaLnBrk="1" hangingPunct="1"/>
            <a:endParaRPr lang="en-US" sz="1800" b="1" dirty="0" smtClean="0"/>
          </a:p>
          <a:p>
            <a:pPr eaLnBrk="1" hangingPunct="1"/>
            <a:endParaRPr lang="en-US" sz="1800" b="1" dirty="0"/>
          </a:p>
          <a:p>
            <a:pPr eaLnBrk="1" hangingPunct="1"/>
            <a:endParaRPr lang="en-US" sz="18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Penalties, Compounding, Appeals, Adjudication &amp; Seizure </a:t>
            </a:r>
            <a:r>
              <a:rPr lang="en-US" sz="3200" dirty="0" smtClean="0"/>
              <a:t>under FEMA</a:t>
            </a:r>
          </a:p>
        </p:txBody>
      </p:sp>
      <p:sp>
        <p:nvSpPr>
          <p:cNvPr id="6" name="Footer Placeholder 5"/>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val="1096123746"/>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dirty="0" smtClean="0"/>
              <a:t>2 February 2019</a:t>
            </a:r>
            <a:endParaRPr lang="en-US" dirty="0"/>
          </a:p>
        </p:txBody>
      </p:sp>
      <p:sp>
        <p:nvSpPr>
          <p:cNvPr id="115715" name="Rectangle 15"/>
          <p:cNvSpPr>
            <a:spLocks noGrp="1" noChangeArrowheads="1"/>
          </p:cNvSpPr>
          <p:nvPr>
            <p:ph type="ftr" sz="quarter" idx="11"/>
          </p:nvPr>
        </p:nvSpPr>
        <p:spPr/>
        <p:txBody>
          <a:bodyPr/>
          <a:lstStyle/>
          <a:p>
            <a:pPr>
              <a:defRPr/>
            </a:pPr>
            <a:r>
              <a:rPr lang="en-US" dirty="0" smtClean="0"/>
              <a:t>P. P. Shah &amp; Asso.</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114</a:t>
            </a:fld>
            <a:endParaRPr lang="en-US" dirty="0" smtClean="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smtClean="0">
                <a:effectLst>
                  <a:outerShdw blurRad="38100" dist="38100" dir="2700000" algn="tl">
                    <a:srgbClr val="C0C0C0"/>
                  </a:outerShdw>
                </a:effectLst>
              </a:rPr>
              <a:t>Thank You</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12</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dirty="0" smtClean="0"/>
              <a:t>	</a:t>
            </a:r>
            <a:r>
              <a:rPr lang="en-US" sz="1600" b="1" dirty="0" smtClean="0"/>
              <a:t>SEC. </a:t>
            </a:r>
            <a:r>
              <a:rPr lang="en-US" sz="1600" b="1" dirty="0"/>
              <a:t>8: </a:t>
            </a:r>
            <a:r>
              <a:rPr lang="en-US" sz="1600" b="1" dirty="0" smtClean="0"/>
              <a:t>Realisation </a:t>
            </a:r>
            <a:r>
              <a:rPr lang="en-US" sz="1600" b="1" dirty="0"/>
              <a:t>and repatriation of foreign exchange</a:t>
            </a:r>
            <a:r>
              <a:rPr lang="en-US" sz="1600" dirty="0" smtClean="0"/>
              <a:t>. – </a:t>
            </a:r>
          </a:p>
          <a:p>
            <a:pPr eaLnBrk="1" hangingPunct="1">
              <a:buNone/>
            </a:pPr>
            <a:r>
              <a:rPr lang="en-US" sz="1600" dirty="0"/>
              <a:t> </a:t>
            </a:r>
            <a:r>
              <a:rPr lang="en-US" sz="1600" dirty="0" smtClean="0"/>
              <a:t>    Save </a:t>
            </a:r>
            <a:r>
              <a:rPr lang="en-US" sz="1600" dirty="0"/>
              <a:t>as otherwise provided in this Act, where any amount of foreign exchange is due or has accrued to any person resident in India, such person shall take all reasonable steps to realize and repatriate to India such foreign exchange within such period and in such manner as may be specified by the Reserve Bank. </a:t>
            </a:r>
          </a:p>
          <a:p>
            <a:pPr eaLnBrk="1" hangingPunct="1">
              <a:buNone/>
            </a:pPr>
            <a:endParaRPr lang="en-US" sz="1600" dirty="0" smtClean="0"/>
          </a:p>
          <a:p>
            <a:pPr eaLnBrk="1" hangingPunct="1">
              <a:buNone/>
            </a:pPr>
            <a:r>
              <a:rPr lang="en-US" sz="1600" dirty="0" smtClean="0"/>
              <a:t>	</a:t>
            </a:r>
            <a:r>
              <a:rPr lang="en-US" sz="1600" b="1" dirty="0" smtClean="0"/>
              <a:t>Note:</a:t>
            </a:r>
            <a:r>
              <a:rPr lang="en-US" sz="1600" dirty="0" smtClean="0"/>
              <a:t> The above is dealt with by Foreign </a:t>
            </a:r>
            <a:r>
              <a:rPr lang="en-US" sz="1600" dirty="0"/>
              <a:t>Exchange Management (Realisation, repatriation and surrender of foreign exchange) </a:t>
            </a:r>
            <a:r>
              <a:rPr lang="en-US" sz="1600" dirty="0" smtClean="0"/>
              <a:t>Regulations,2015 issued under </a:t>
            </a:r>
            <a:r>
              <a:rPr lang="pt-BR" sz="1600" dirty="0"/>
              <a:t>Notification No. FEMA 9 (R)/2015-RB dt. December 29, 2015</a:t>
            </a:r>
            <a:endParaRPr lang="en-US" sz="1600" dirty="0"/>
          </a:p>
          <a:p>
            <a:pPr eaLnBrk="1" hangingPunct="1">
              <a:buNone/>
            </a:pPr>
            <a:endParaRPr lang="en-US" sz="1600" dirty="0"/>
          </a:p>
        </p:txBody>
      </p:sp>
    </p:spTree>
    <p:extLst>
      <p:ext uri="{BB962C8B-B14F-4D97-AF65-F5344CB8AC3E}">
        <p14:creationId xmlns:p14="http://schemas.microsoft.com/office/powerpoint/2010/main" val="1516371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0" y="6428933"/>
            <a:ext cx="1905000" cy="457200"/>
          </a:xfrm>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a:xfrm>
            <a:off x="3606800" y="6343320"/>
            <a:ext cx="2895600" cy="457200"/>
          </a:xfrm>
        </p:spPr>
        <p:txBody>
          <a:bodyPr/>
          <a:lstStyle/>
          <a:p>
            <a:pPr>
              <a:defRPr/>
            </a:pPr>
            <a:r>
              <a:rPr lang="en-US" dirty="0" smtClean="0"/>
              <a:t>P. P. Shah &amp; Asso.</a:t>
            </a:r>
          </a:p>
        </p:txBody>
      </p:sp>
      <p:sp>
        <p:nvSpPr>
          <p:cNvPr id="8196" name="Slide Number Placeholder 5"/>
          <p:cNvSpPr>
            <a:spLocks noGrp="1"/>
          </p:cNvSpPr>
          <p:nvPr>
            <p:ph type="sldNum" sz="quarter" idx="12"/>
          </p:nvPr>
        </p:nvSpPr>
        <p:spPr>
          <a:xfrm>
            <a:off x="7239000" y="6393161"/>
            <a:ext cx="1905000" cy="457200"/>
          </a:xfrm>
        </p:spPr>
        <p:txBody>
          <a:bodyPr/>
          <a:lstStyle/>
          <a:p>
            <a:pPr>
              <a:defRPr/>
            </a:pPr>
            <a:fld id="{A99C179A-76A7-4B77-950C-279ADB174F97}" type="slidenum">
              <a:rPr lang="en-US" smtClean="0"/>
              <a:pPr>
                <a:defRPr/>
              </a:pPr>
              <a:t>13</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199"/>
            <a:ext cx="8153400" cy="5223803"/>
          </a:xfrm>
        </p:spPr>
        <p:txBody>
          <a:bodyPr/>
          <a:lstStyle/>
          <a:p>
            <a:pPr eaLnBrk="1" hangingPunct="1">
              <a:buNone/>
            </a:pPr>
            <a:r>
              <a:rPr lang="en-US" sz="1500" dirty="0" smtClean="0"/>
              <a:t>	</a:t>
            </a:r>
            <a:r>
              <a:rPr lang="en-US" sz="1500" b="1" dirty="0" smtClean="0"/>
              <a:t>SEC. 9: Exemption </a:t>
            </a:r>
            <a:r>
              <a:rPr lang="en-US" sz="1500" b="1" dirty="0"/>
              <a:t>from realization and repatriation in certain cases.</a:t>
            </a:r>
            <a:r>
              <a:rPr lang="en-US" sz="1500" dirty="0"/>
              <a:t> </a:t>
            </a:r>
            <a:r>
              <a:rPr lang="en-US" sz="1500" dirty="0" smtClean="0"/>
              <a:t>– The </a:t>
            </a:r>
            <a:r>
              <a:rPr lang="en-US" sz="1500" dirty="0"/>
              <a:t>provisions of sections 4 and 8 shall not apply to the following, namely:- </a:t>
            </a:r>
          </a:p>
          <a:p>
            <a:pPr eaLnBrk="1" hangingPunct="1">
              <a:buNone/>
            </a:pPr>
            <a:r>
              <a:rPr lang="en-US" sz="1500" dirty="0"/>
              <a:t>(a) possession of foreign currency or foreign coins by any person up to such limit as the Reserve Bank may specify; </a:t>
            </a:r>
          </a:p>
          <a:p>
            <a:pPr eaLnBrk="1" hangingPunct="1">
              <a:buNone/>
            </a:pPr>
            <a:r>
              <a:rPr lang="en-US" sz="1500" dirty="0"/>
              <a:t>(b) foreign currency account held or operated by such person or class of persons and the limit up to which the Reserve Bank may specify; </a:t>
            </a:r>
          </a:p>
          <a:p>
            <a:pPr eaLnBrk="1" hangingPunct="1">
              <a:buNone/>
            </a:pPr>
            <a:r>
              <a:rPr lang="en-US" sz="1500" dirty="0"/>
              <a:t>(c) foreign exchange acquired or received before the 8th day of July, 1947 or any income arising or accruing thereon which is held outside India by any person in pursuance of a general or special permission granted by the Reserve Bank; </a:t>
            </a:r>
          </a:p>
          <a:p>
            <a:pPr eaLnBrk="1" hangingPunct="1">
              <a:buNone/>
            </a:pPr>
            <a:r>
              <a:rPr lang="en-US" sz="1500" dirty="0"/>
              <a:t>(d) foreign exchange held by a person resident in India up to such limit as the Reserve Bank may specify, if such foreign exchange was acquired by way of gift or inheritance from a person referred to in clause (c), including any income arising there from; </a:t>
            </a:r>
          </a:p>
          <a:p>
            <a:pPr eaLnBrk="1" hangingPunct="1">
              <a:buNone/>
            </a:pPr>
            <a:r>
              <a:rPr lang="en-US" sz="1500" dirty="0"/>
              <a:t>(e) foreign exchange acquired from employment, business, trade, vocation, services, honorarium, gifts, inheritance or any other legitimate means up to such limit as the Reserve Bank may specify y; and </a:t>
            </a:r>
          </a:p>
          <a:p>
            <a:pPr eaLnBrk="1" hangingPunct="1">
              <a:buNone/>
            </a:pPr>
            <a:r>
              <a:rPr lang="en-US" sz="1500" dirty="0"/>
              <a:t>(f) such other receipts in </a:t>
            </a:r>
            <a:r>
              <a:rPr lang="en-US" sz="1500" dirty="0" smtClean="0"/>
              <a:t>foreign </a:t>
            </a:r>
            <a:r>
              <a:rPr lang="en-US" sz="1500" dirty="0"/>
              <a:t>exchange as the Reserve Bank may specify. </a:t>
            </a:r>
            <a:endParaRPr lang="en-US" sz="1500" dirty="0" smtClean="0"/>
          </a:p>
          <a:p>
            <a:pPr eaLnBrk="1" hangingPunct="1">
              <a:buNone/>
            </a:pPr>
            <a:endParaRPr lang="en-US" sz="1500" b="1" dirty="0" smtClean="0"/>
          </a:p>
          <a:p>
            <a:pPr eaLnBrk="1" hangingPunct="1">
              <a:buNone/>
            </a:pPr>
            <a:r>
              <a:rPr lang="en-US" sz="1500" b="1" dirty="0" smtClean="0"/>
              <a:t>Note</a:t>
            </a:r>
            <a:r>
              <a:rPr lang="en-US" sz="1500" b="1" dirty="0"/>
              <a:t>:</a:t>
            </a:r>
            <a:r>
              <a:rPr lang="en-US" sz="1500" dirty="0"/>
              <a:t> The above is dealt with </a:t>
            </a:r>
            <a:r>
              <a:rPr lang="en-US" sz="1500" dirty="0" smtClean="0"/>
              <a:t>by </a:t>
            </a:r>
            <a:r>
              <a:rPr lang="en-US" sz="1500" dirty="0"/>
              <a:t>Foreign Exchange Management (Possession and Retention of Foreign Currency) Regulations,2015 issued under </a:t>
            </a:r>
            <a:r>
              <a:rPr lang="pt-BR" sz="1500" dirty="0"/>
              <a:t>Notification No. FEMA </a:t>
            </a:r>
            <a:r>
              <a:rPr lang="pt-BR" sz="1500" dirty="0" smtClean="0"/>
              <a:t>11 </a:t>
            </a:r>
            <a:r>
              <a:rPr lang="pt-BR" sz="1500" dirty="0"/>
              <a:t>(R)/2015-RB dt. December 29, </a:t>
            </a:r>
            <a:r>
              <a:rPr lang="pt-BR" sz="1500" dirty="0" smtClean="0"/>
              <a:t>2015 and </a:t>
            </a:r>
            <a:r>
              <a:rPr lang="en-US" sz="1500" dirty="0" smtClean="0"/>
              <a:t> </a:t>
            </a:r>
            <a:r>
              <a:rPr lang="en-US" sz="1500" dirty="0"/>
              <a:t>Foreign Exchange Management </a:t>
            </a:r>
            <a:r>
              <a:rPr lang="en-US" sz="1500" dirty="0" smtClean="0"/>
              <a:t>(Export &amp; Import of Currency) </a:t>
            </a:r>
            <a:r>
              <a:rPr lang="en-US" sz="1500" dirty="0"/>
              <a:t>Regulations,2015 issued under </a:t>
            </a:r>
            <a:r>
              <a:rPr lang="pt-BR" sz="1500" dirty="0"/>
              <a:t>Notification No. FEMA </a:t>
            </a:r>
            <a:r>
              <a:rPr lang="pt-BR" sz="1500" dirty="0" smtClean="0"/>
              <a:t>6 </a:t>
            </a:r>
            <a:r>
              <a:rPr lang="pt-BR" sz="1500" dirty="0"/>
              <a:t>(R)/2015-RB dt. December 29, </a:t>
            </a:r>
            <a:r>
              <a:rPr lang="pt-BR" sz="1500" dirty="0" smtClean="0"/>
              <a:t>2015</a:t>
            </a:r>
            <a:endParaRPr lang="en-US" sz="1500" dirty="0"/>
          </a:p>
        </p:txBody>
      </p:sp>
    </p:spTree>
    <p:extLst>
      <p:ext uri="{BB962C8B-B14F-4D97-AF65-F5344CB8AC3E}">
        <p14:creationId xmlns:p14="http://schemas.microsoft.com/office/powerpoint/2010/main" val="20019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14</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S. 2(e) “capital account transaction" means a transaction which alters the assets or liabilities, including contingent liabilities, outside India of persons resident in India or assets or liabilities in India of persons resident outside India, and includes transactions referred to in sub- section (3) of section 6</a:t>
            </a:r>
          </a:p>
          <a:p>
            <a:pPr eaLnBrk="1" hangingPunct="1">
              <a:buNone/>
            </a:pPr>
            <a:endParaRPr lang="en-US" sz="1800" dirty="0" smtClean="0"/>
          </a:p>
          <a:p>
            <a:r>
              <a:rPr lang="en-US" sz="1800" dirty="0" smtClean="0"/>
              <a:t>S. 2(j) “current account transaction" means a transaction other than a capital account transaction and without prejudice to the generality of the foregoing such transaction includes,- </a:t>
            </a:r>
          </a:p>
          <a:p>
            <a:r>
              <a:rPr lang="en-US" sz="1800" dirty="0" smtClean="0"/>
              <a:t>(i) payments due in connection with foreign trade, other current business, services, and short- term banking and credit facilities in the ordinary course of business, </a:t>
            </a:r>
          </a:p>
          <a:p>
            <a:r>
              <a:rPr lang="en-US" sz="1800" dirty="0" smtClean="0"/>
              <a:t>(ii) payments due as interest on loans and as net income from investments, </a:t>
            </a:r>
          </a:p>
          <a:p>
            <a:r>
              <a:rPr lang="en-US" sz="1800" dirty="0" smtClean="0"/>
              <a:t>(iii) remittances for living expenses of parents, spouse and children residing abroad, and </a:t>
            </a:r>
          </a:p>
          <a:p>
            <a:r>
              <a:rPr lang="en-US" sz="1800" dirty="0" smtClean="0"/>
              <a:t>(iv) expenses in connection with foreign travel, education and medical care of parents, spouse and children</a:t>
            </a:r>
          </a:p>
        </p:txBody>
      </p:sp>
    </p:spTree>
    <p:extLst>
      <p:ext uri="{BB962C8B-B14F-4D97-AF65-F5344CB8AC3E}">
        <p14:creationId xmlns:p14="http://schemas.microsoft.com/office/powerpoint/2010/main" val="41588295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15</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2800" dirty="0" smtClean="0"/>
              <a:t>Relevance of Capital Account &amp; Current Account Transactions</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a:p>
            <a:pPr eaLnBrk="1" hangingPunct="1"/>
            <a:r>
              <a:rPr lang="en-US" sz="1800" b="1" dirty="0" smtClean="0"/>
              <a:t>Capital account transactions are prohibited unless generally permitted </a:t>
            </a:r>
          </a:p>
          <a:p>
            <a:pPr eaLnBrk="1" hangingPunct="1">
              <a:buNone/>
            </a:pPr>
            <a:endParaRPr lang="en-US" sz="1800" b="1" dirty="0" smtClean="0"/>
          </a:p>
          <a:p>
            <a:r>
              <a:rPr lang="en-US" sz="1800" b="1" dirty="0" smtClean="0"/>
              <a:t>Current account transactions are freely permitted unless prohibited</a:t>
            </a:r>
          </a:p>
          <a:p>
            <a:endParaRPr lang="en-US" sz="1800" dirty="0"/>
          </a:p>
          <a:p>
            <a:r>
              <a:rPr lang="en-US" sz="1800" dirty="0"/>
              <a:t>Capital Account transactions </a:t>
            </a:r>
            <a:r>
              <a:rPr lang="en-US" sz="1800" dirty="0" smtClean="0"/>
              <a:t>are </a:t>
            </a:r>
            <a:r>
              <a:rPr lang="en-US" sz="1800" dirty="0"/>
              <a:t>covered </a:t>
            </a:r>
            <a:r>
              <a:rPr lang="en-US" sz="1800" dirty="0" smtClean="0"/>
              <a:t>(PRIIs in </a:t>
            </a:r>
            <a:r>
              <a:rPr lang="en-US" sz="1800" dirty="0"/>
              <a:t>Schedule </a:t>
            </a:r>
            <a:r>
              <a:rPr lang="en-US" sz="1800" dirty="0" smtClean="0"/>
              <a:t>I; PROIs in Schedule II) of </a:t>
            </a:r>
            <a:r>
              <a:rPr lang="en-US" sz="1800" dirty="0"/>
              <a:t>Foreign Exchange Management (Permissible Capital Account Transactions) Regulations, 2000 issued vide Notification No. FEMA 1/2000-RB dated 3rd May 2000</a:t>
            </a:r>
            <a:r>
              <a:rPr lang="en-US" sz="1800" dirty="0" smtClean="0"/>
              <a:t>.</a:t>
            </a:r>
          </a:p>
          <a:p>
            <a:endParaRPr lang="en-US" sz="1800" dirty="0"/>
          </a:p>
          <a:p>
            <a:r>
              <a:rPr lang="en-US" sz="1800" dirty="0" smtClean="0"/>
              <a:t>Current </a:t>
            </a:r>
            <a:r>
              <a:rPr lang="en-US" sz="1800" dirty="0"/>
              <a:t>Account transactions are more specifically covered in Schedule I, II &amp; III of Foreign Exchange Management (Current Account Transactions) Rules, 2000.</a:t>
            </a:r>
          </a:p>
        </p:txBody>
      </p:sp>
    </p:spTree>
    <p:extLst>
      <p:ext uri="{BB962C8B-B14F-4D97-AF65-F5344CB8AC3E}">
        <p14:creationId xmlns:p14="http://schemas.microsoft.com/office/powerpoint/2010/main" val="41865911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150938" y="112295"/>
            <a:ext cx="7793037" cy="954505"/>
          </a:xfrm>
        </p:spPr>
        <p:txBody>
          <a:bodyPr/>
          <a:lstStyle/>
          <a:p>
            <a:r>
              <a:rPr lang="en-US" sz="3200" dirty="0" smtClean="0"/>
              <a:t>Current Account vs Capital Account transactions</a:t>
            </a:r>
          </a:p>
        </p:txBody>
      </p:sp>
      <p:sp>
        <p:nvSpPr>
          <p:cNvPr id="33795" name="Content Placeholder 2"/>
          <p:cNvSpPr>
            <a:spLocks noGrp="1"/>
          </p:cNvSpPr>
          <p:nvPr>
            <p:ph idx="1"/>
          </p:nvPr>
        </p:nvSpPr>
        <p:spPr>
          <a:xfrm>
            <a:off x="685800" y="1295400"/>
            <a:ext cx="8305800" cy="5189806"/>
          </a:xfrm>
        </p:spPr>
        <p:txBody>
          <a:bodyPr/>
          <a:lstStyle/>
          <a:p>
            <a:endParaRPr lang="en-US" sz="1600" dirty="0" smtClean="0"/>
          </a:p>
          <a:p>
            <a:r>
              <a:rPr lang="en-US" sz="1600" b="1" dirty="0" smtClean="0"/>
              <a:t>Current Account </a:t>
            </a:r>
            <a:r>
              <a:rPr lang="en-US" sz="1600" b="1" u="sng" dirty="0" smtClean="0"/>
              <a:t>OR</a:t>
            </a:r>
            <a:r>
              <a:rPr lang="en-US" sz="1600" b="1" dirty="0" smtClean="0"/>
              <a:t> Capital Account?</a:t>
            </a:r>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a:p>
          <a:p>
            <a:endParaRPr lang="en-US" sz="1200" dirty="0" smtClean="0"/>
          </a:p>
        </p:txBody>
      </p:sp>
      <p:sp>
        <p:nvSpPr>
          <p:cNvPr id="29700" name="Date Placeholder 3"/>
          <p:cNvSpPr>
            <a:spLocks noGrp="1"/>
          </p:cNvSpPr>
          <p:nvPr>
            <p:ph type="dt" sz="quarter" idx="10"/>
          </p:nvPr>
        </p:nvSpPr>
        <p:spPr/>
        <p:txBody>
          <a:bodyPr/>
          <a:lstStyle/>
          <a:p>
            <a:pPr>
              <a:defRPr/>
            </a:pPr>
            <a:r>
              <a:rPr lang="en-US" dirty="0" smtClean="0"/>
              <a:t>2 February 2019</a:t>
            </a:r>
            <a:endParaRPr lang="en-US" dirty="0"/>
          </a:p>
        </p:txBody>
      </p:sp>
      <p:sp>
        <p:nvSpPr>
          <p:cNvPr id="29701" name="Footer Placeholder 4"/>
          <p:cNvSpPr>
            <a:spLocks noGrp="1"/>
          </p:cNvSpPr>
          <p:nvPr>
            <p:ph type="ftr" sz="quarter" idx="11"/>
          </p:nvPr>
        </p:nvSpPr>
        <p:spPr/>
        <p:txBody>
          <a:bodyPr/>
          <a:lstStyle/>
          <a:p>
            <a:pPr>
              <a:defRPr/>
            </a:pPr>
            <a:r>
              <a:rPr lang="en-US" dirty="0" smtClean="0"/>
              <a:t>P. P. Shah &amp; Asso.</a:t>
            </a:r>
          </a:p>
        </p:txBody>
      </p:sp>
      <p:sp>
        <p:nvSpPr>
          <p:cNvPr id="29702" name="Slide Number Placeholder 5"/>
          <p:cNvSpPr>
            <a:spLocks noGrp="1"/>
          </p:cNvSpPr>
          <p:nvPr>
            <p:ph type="sldNum" sz="quarter" idx="12"/>
          </p:nvPr>
        </p:nvSpPr>
        <p:spPr/>
        <p:txBody>
          <a:bodyPr/>
          <a:lstStyle/>
          <a:p>
            <a:pPr>
              <a:defRPr/>
            </a:pPr>
            <a:fld id="{0B24F23D-DAC6-4D73-A714-5E81E00025B9}" type="slidenum">
              <a:rPr lang="en-US" smtClean="0"/>
              <a:pPr>
                <a:defRPr/>
              </a:pPr>
              <a:t>16</a:t>
            </a:fld>
            <a:endParaRPr lang="en-US" dirty="0" smtClean="0"/>
          </a:p>
        </p:txBody>
      </p:sp>
      <p:graphicFrame>
        <p:nvGraphicFramePr>
          <p:cNvPr id="2" name="Table 1"/>
          <p:cNvGraphicFramePr>
            <a:graphicFrameLocks noGrp="1"/>
          </p:cNvGraphicFramePr>
          <p:nvPr>
            <p:extLst/>
          </p:nvPr>
        </p:nvGraphicFramePr>
        <p:xfrm>
          <a:off x="685801" y="1973776"/>
          <a:ext cx="7937694" cy="4302760"/>
        </p:xfrm>
        <a:graphic>
          <a:graphicData uri="http://schemas.openxmlformats.org/drawingml/2006/table">
            <a:tbl>
              <a:tblPr firstRow="1" bandRow="1">
                <a:tableStyleId>{073A0DAA-6AF3-43AB-8588-CEC1D06C72B9}</a:tableStyleId>
              </a:tblPr>
              <a:tblGrid>
                <a:gridCol w="2645898"/>
                <a:gridCol w="1689080"/>
                <a:gridCol w="3602716"/>
              </a:tblGrid>
              <a:tr h="370840">
                <a:tc>
                  <a:txBody>
                    <a:bodyPr/>
                    <a:lstStyle/>
                    <a:p>
                      <a:pPr algn="ctr"/>
                      <a:r>
                        <a:rPr lang="en-US" sz="1600" dirty="0" smtClean="0">
                          <a:latin typeface="Calibri" panose="020F0502020204030204" pitchFamily="34" charset="0"/>
                        </a:rPr>
                        <a:t>Transaction</a:t>
                      </a:r>
                      <a:endParaRPr lang="en-US" sz="1600" dirty="0">
                        <a:latin typeface="Calibri" panose="020F0502020204030204" pitchFamily="34" charset="0"/>
                      </a:endParaRPr>
                    </a:p>
                  </a:txBody>
                  <a:tcPr/>
                </a:tc>
                <a:tc>
                  <a:txBody>
                    <a:bodyPr/>
                    <a:lstStyle/>
                    <a:p>
                      <a:pPr algn="ctr"/>
                      <a:r>
                        <a:rPr lang="en-US" sz="1600" dirty="0" smtClean="0">
                          <a:latin typeface="Calibri" panose="020F0502020204030204" pitchFamily="34" charset="0"/>
                        </a:rPr>
                        <a:t>Type</a:t>
                      </a:r>
                      <a:endParaRPr lang="en-US" sz="1600" dirty="0">
                        <a:latin typeface="Calibri" panose="020F0502020204030204" pitchFamily="34" charset="0"/>
                      </a:endParaRPr>
                    </a:p>
                  </a:txBody>
                  <a:tcPr/>
                </a:tc>
                <a:tc>
                  <a:txBody>
                    <a:bodyPr/>
                    <a:lstStyle/>
                    <a:p>
                      <a:pPr algn="ctr"/>
                      <a:r>
                        <a:rPr lang="en-US" sz="1600" dirty="0" smtClean="0">
                          <a:latin typeface="Calibri" panose="020F0502020204030204" pitchFamily="34" charset="0"/>
                        </a:rPr>
                        <a:t>Reasons</a:t>
                      </a:r>
                      <a:endParaRPr lang="en-US" sz="1600" dirty="0">
                        <a:latin typeface="Calibri" panose="020F0502020204030204" pitchFamily="34" charset="0"/>
                      </a:endParaRPr>
                    </a:p>
                  </a:txBody>
                  <a:tcPr/>
                </a:tc>
              </a:tr>
              <a:tr h="370840">
                <a:tc>
                  <a:txBody>
                    <a:bodyPr/>
                    <a:lstStyle/>
                    <a:p>
                      <a:r>
                        <a:rPr lang="en-US" sz="1600" dirty="0" smtClean="0">
                          <a:latin typeface="Calibri" panose="020F0502020204030204" pitchFamily="34" charset="0"/>
                        </a:rPr>
                        <a:t>Gift from NRI by transfer from NRE account in India</a:t>
                      </a:r>
                    </a:p>
                    <a:p>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Capital</a:t>
                      </a:r>
                      <a:r>
                        <a:rPr lang="en-US" sz="1600" baseline="0" dirty="0" smtClean="0">
                          <a:latin typeface="Calibri" panose="020F0502020204030204" pitchFamily="34" charset="0"/>
                        </a:rPr>
                        <a:t> Account</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Change in assets in India of a person resident outside India </a:t>
                      </a:r>
                    </a:p>
                    <a:p>
                      <a:r>
                        <a:rPr lang="en-US" sz="1600" dirty="0" smtClean="0">
                          <a:latin typeface="Calibri" panose="020F0502020204030204" pitchFamily="34" charset="0"/>
                        </a:rPr>
                        <a:t>[Sec. 2(e) of FEMA]</a:t>
                      </a:r>
                    </a:p>
                    <a:p>
                      <a:endParaRPr lang="en-US" sz="1600" dirty="0">
                        <a:latin typeface="Calibri" panose="020F0502020204030204" pitchFamily="34" charset="0"/>
                      </a:endParaRPr>
                    </a:p>
                  </a:txBody>
                  <a:tcPr/>
                </a:tc>
              </a:tr>
              <a:tr h="370840">
                <a:tc>
                  <a:txBody>
                    <a:bodyPr/>
                    <a:lstStyle/>
                    <a:p>
                      <a:r>
                        <a:rPr lang="en-US" sz="1600" dirty="0" smtClean="0">
                          <a:latin typeface="Calibri" panose="020F0502020204030204" pitchFamily="34" charset="0"/>
                        </a:rPr>
                        <a:t>Gift from NRI by way of remittance from abroad</a:t>
                      </a:r>
                    </a:p>
                    <a:p>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Current</a:t>
                      </a:r>
                      <a:r>
                        <a:rPr lang="en-US" sz="1600" baseline="0" dirty="0" smtClean="0">
                          <a:latin typeface="Calibri" panose="020F0502020204030204" pitchFamily="34" charset="0"/>
                        </a:rPr>
                        <a:t> Account</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No change in assets in India of a person resident outside India</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anose="020F0502020204030204" pitchFamily="34" charset="0"/>
                        </a:rPr>
                        <a:t>[Sec. 2(e) of FEMA]</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smtClean="0">
                        <a:latin typeface="Calibri" panose="020F0502020204030204" pitchFamily="34" charset="0"/>
                      </a:endParaRPr>
                    </a:p>
                  </a:txBody>
                  <a:tcPr/>
                </a:tc>
              </a:tr>
              <a:tr h="370840">
                <a:tc>
                  <a:txBody>
                    <a:bodyPr/>
                    <a:lstStyle/>
                    <a:p>
                      <a:r>
                        <a:rPr lang="en-US" sz="1600" dirty="0" smtClean="0">
                          <a:latin typeface="Calibri" panose="020F0502020204030204" pitchFamily="34" charset="0"/>
                        </a:rPr>
                        <a:t>Payments towards Import &amp; Export of Goods</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Current Account</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Payments due in connection with foreign trade, other current</a:t>
                      </a:r>
                      <a:r>
                        <a:rPr lang="en-US" sz="1600" baseline="0" dirty="0" smtClean="0">
                          <a:latin typeface="Calibri" panose="020F0502020204030204" pitchFamily="34" charset="0"/>
                        </a:rPr>
                        <a:t> business, services and short-term banking and credit facilities in the ordinary course of business</a:t>
                      </a:r>
                    </a:p>
                    <a:p>
                      <a:r>
                        <a:rPr lang="en-US" sz="1600" baseline="0" dirty="0" smtClean="0">
                          <a:latin typeface="Calibri" panose="020F0502020204030204" pitchFamily="34" charset="0"/>
                        </a:rPr>
                        <a:t>[Sec. 2(j) of FEMA]</a:t>
                      </a:r>
                    </a:p>
                    <a:p>
                      <a:endParaRPr lang="en-US" sz="1600" baseline="0" dirty="0" smtClean="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36234028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150938" y="112295"/>
            <a:ext cx="7793037" cy="954505"/>
          </a:xfrm>
        </p:spPr>
        <p:txBody>
          <a:bodyPr/>
          <a:lstStyle/>
          <a:p>
            <a:r>
              <a:rPr lang="en-US" sz="3200" dirty="0" smtClean="0"/>
              <a:t>Current Account vs Capital Account transactions</a:t>
            </a:r>
          </a:p>
        </p:txBody>
      </p:sp>
      <p:sp>
        <p:nvSpPr>
          <p:cNvPr id="33795" name="Content Placeholder 2"/>
          <p:cNvSpPr>
            <a:spLocks noGrp="1"/>
          </p:cNvSpPr>
          <p:nvPr>
            <p:ph idx="1"/>
          </p:nvPr>
        </p:nvSpPr>
        <p:spPr>
          <a:xfrm>
            <a:off x="685800" y="1295400"/>
            <a:ext cx="8305800" cy="5189806"/>
          </a:xfrm>
        </p:spPr>
        <p:txBody>
          <a:bodyPr/>
          <a:lstStyle/>
          <a:p>
            <a:endParaRPr lang="en-US" sz="1600" dirty="0" smtClean="0"/>
          </a:p>
          <a:p>
            <a:r>
              <a:rPr lang="en-US" sz="1600" b="1" dirty="0" smtClean="0"/>
              <a:t>Current Account </a:t>
            </a:r>
            <a:r>
              <a:rPr lang="en-US" sz="1600" b="1" u="sng" dirty="0" smtClean="0"/>
              <a:t>OR</a:t>
            </a:r>
            <a:r>
              <a:rPr lang="en-US" sz="1600" b="1" dirty="0" smtClean="0"/>
              <a:t> Capital Account?</a:t>
            </a:r>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i="1" dirty="0" smtClean="0"/>
          </a:p>
          <a:p>
            <a:r>
              <a:rPr lang="en-US" sz="1600" i="1" dirty="0" smtClean="0"/>
              <a:t>Recap</a:t>
            </a:r>
            <a:r>
              <a:rPr lang="en-US" sz="1600" dirty="0" smtClean="0"/>
              <a:t>: </a:t>
            </a:r>
            <a:r>
              <a:rPr lang="en-US" sz="1600" dirty="0" smtClean="0">
                <a:latin typeface="Calibri" panose="020F0502020204030204" pitchFamily="34" charset="0"/>
                <a:cs typeface="Calibri" panose="020F0502020204030204" pitchFamily="34" charset="0"/>
              </a:rPr>
              <a:t>Sec. 2(e) of FEMA</a:t>
            </a:r>
            <a:r>
              <a:rPr lang="en-US" sz="1600" dirty="0">
                <a:latin typeface="Calibri" panose="020F0502020204030204" pitchFamily="34" charset="0"/>
                <a:cs typeface="Calibri" panose="020F0502020204030204" pitchFamily="34" charset="0"/>
              </a:rPr>
              <a:t>: “capital account transaction" means a transaction which alters the assets or liabilities, including contingent liabilities, outside India of persons resident in India or assets or liabilities in India of persons resident outside India, and includes transactions referred to in sub- section (3) of section 6</a:t>
            </a:r>
          </a:p>
          <a:p>
            <a:endParaRPr lang="en-US" sz="1600" dirty="0"/>
          </a:p>
          <a:p>
            <a:endParaRPr lang="en-US" sz="1600" dirty="0" smtClean="0"/>
          </a:p>
          <a:p>
            <a:endParaRPr lang="en-US" sz="1600" dirty="0"/>
          </a:p>
          <a:p>
            <a:endParaRPr lang="en-US" sz="1600" dirty="0"/>
          </a:p>
          <a:p>
            <a:endParaRPr lang="en-US" sz="1200" dirty="0" smtClean="0"/>
          </a:p>
        </p:txBody>
      </p:sp>
      <p:sp>
        <p:nvSpPr>
          <p:cNvPr id="29700" name="Date Placeholder 3"/>
          <p:cNvSpPr>
            <a:spLocks noGrp="1"/>
          </p:cNvSpPr>
          <p:nvPr>
            <p:ph type="dt" sz="quarter" idx="10"/>
          </p:nvPr>
        </p:nvSpPr>
        <p:spPr>
          <a:xfrm>
            <a:off x="1150938" y="6364422"/>
            <a:ext cx="1905000" cy="457200"/>
          </a:xfrm>
        </p:spPr>
        <p:txBody>
          <a:bodyPr/>
          <a:lstStyle/>
          <a:p>
            <a:pPr>
              <a:defRPr/>
            </a:pPr>
            <a:r>
              <a:rPr lang="en-US" dirty="0" smtClean="0"/>
              <a:t>2 February 2019</a:t>
            </a:r>
            <a:endParaRPr lang="en-US" dirty="0"/>
          </a:p>
        </p:txBody>
      </p:sp>
      <p:sp>
        <p:nvSpPr>
          <p:cNvPr id="29701" name="Footer Placeholder 4"/>
          <p:cNvSpPr>
            <a:spLocks noGrp="1"/>
          </p:cNvSpPr>
          <p:nvPr>
            <p:ph type="ftr" sz="quarter" idx="11"/>
          </p:nvPr>
        </p:nvSpPr>
        <p:spPr>
          <a:xfrm>
            <a:off x="3756074" y="6364422"/>
            <a:ext cx="2895600" cy="457200"/>
          </a:xfrm>
        </p:spPr>
        <p:txBody>
          <a:bodyPr/>
          <a:lstStyle/>
          <a:p>
            <a:pPr>
              <a:defRPr/>
            </a:pPr>
            <a:r>
              <a:rPr lang="en-US" dirty="0" smtClean="0"/>
              <a:t>P. P. Shah &amp; Asso.</a:t>
            </a:r>
          </a:p>
        </p:txBody>
      </p:sp>
      <p:sp>
        <p:nvSpPr>
          <p:cNvPr id="29702" name="Slide Number Placeholder 5"/>
          <p:cNvSpPr>
            <a:spLocks noGrp="1"/>
          </p:cNvSpPr>
          <p:nvPr>
            <p:ph type="sldNum" sz="quarter" idx="12"/>
          </p:nvPr>
        </p:nvSpPr>
        <p:spPr>
          <a:xfrm>
            <a:off x="7038975" y="6364422"/>
            <a:ext cx="1905000" cy="457200"/>
          </a:xfrm>
        </p:spPr>
        <p:txBody>
          <a:bodyPr/>
          <a:lstStyle/>
          <a:p>
            <a:pPr>
              <a:defRPr/>
            </a:pPr>
            <a:fld id="{0B24F23D-DAC6-4D73-A714-5E81E00025B9}" type="slidenum">
              <a:rPr lang="en-US" smtClean="0"/>
              <a:pPr>
                <a:defRPr/>
              </a:pPr>
              <a:t>17</a:t>
            </a:fld>
            <a:endParaRPr lang="en-US" dirty="0" smtClean="0"/>
          </a:p>
        </p:txBody>
      </p:sp>
      <p:graphicFrame>
        <p:nvGraphicFramePr>
          <p:cNvPr id="2" name="Table 1"/>
          <p:cNvGraphicFramePr>
            <a:graphicFrameLocks noGrp="1"/>
          </p:cNvGraphicFramePr>
          <p:nvPr>
            <p:extLst/>
          </p:nvPr>
        </p:nvGraphicFramePr>
        <p:xfrm>
          <a:off x="685801" y="1973776"/>
          <a:ext cx="7937694" cy="3200400"/>
        </p:xfrm>
        <a:graphic>
          <a:graphicData uri="http://schemas.openxmlformats.org/drawingml/2006/table">
            <a:tbl>
              <a:tblPr firstRow="1" bandRow="1">
                <a:tableStyleId>{073A0DAA-6AF3-43AB-8588-CEC1D06C72B9}</a:tableStyleId>
              </a:tblPr>
              <a:tblGrid>
                <a:gridCol w="2645898"/>
                <a:gridCol w="1689080"/>
                <a:gridCol w="3602716"/>
              </a:tblGrid>
              <a:tr h="300196">
                <a:tc>
                  <a:txBody>
                    <a:bodyPr/>
                    <a:lstStyle/>
                    <a:p>
                      <a:pPr algn="ctr"/>
                      <a:r>
                        <a:rPr lang="en-US" sz="1600" dirty="0" smtClean="0">
                          <a:latin typeface="Calibri" panose="020F0502020204030204" pitchFamily="34" charset="0"/>
                        </a:rPr>
                        <a:t>Transaction</a:t>
                      </a:r>
                      <a:endParaRPr lang="en-US" sz="1600" dirty="0">
                        <a:latin typeface="Calibri" panose="020F0502020204030204" pitchFamily="34" charset="0"/>
                      </a:endParaRPr>
                    </a:p>
                  </a:txBody>
                  <a:tcPr/>
                </a:tc>
                <a:tc>
                  <a:txBody>
                    <a:bodyPr/>
                    <a:lstStyle/>
                    <a:p>
                      <a:pPr algn="ctr"/>
                      <a:r>
                        <a:rPr lang="en-US" sz="1600" dirty="0" smtClean="0">
                          <a:latin typeface="Calibri" panose="020F0502020204030204" pitchFamily="34" charset="0"/>
                        </a:rPr>
                        <a:t>Type</a:t>
                      </a:r>
                      <a:endParaRPr lang="en-US" sz="1600" dirty="0">
                        <a:latin typeface="Calibri" panose="020F0502020204030204" pitchFamily="34" charset="0"/>
                      </a:endParaRPr>
                    </a:p>
                  </a:txBody>
                  <a:tcPr/>
                </a:tc>
                <a:tc>
                  <a:txBody>
                    <a:bodyPr/>
                    <a:lstStyle/>
                    <a:p>
                      <a:pPr algn="ctr"/>
                      <a:r>
                        <a:rPr lang="en-US" sz="1600" dirty="0" smtClean="0">
                          <a:latin typeface="Calibri" panose="020F0502020204030204" pitchFamily="34" charset="0"/>
                        </a:rPr>
                        <a:t>Reasons</a:t>
                      </a:r>
                      <a:endParaRPr lang="en-US" sz="1600" dirty="0">
                        <a:latin typeface="Calibri" panose="020F0502020204030204" pitchFamily="34" charset="0"/>
                      </a:endParaRPr>
                    </a:p>
                  </a:txBody>
                  <a:tcPr/>
                </a:tc>
              </a:tr>
              <a:tr h="1610144">
                <a:tc>
                  <a:txBody>
                    <a:bodyPr/>
                    <a:lstStyle/>
                    <a:p>
                      <a:r>
                        <a:rPr lang="en-US" sz="1600" dirty="0" smtClean="0">
                          <a:latin typeface="Calibri" panose="020F0502020204030204" pitchFamily="34" charset="0"/>
                        </a:rPr>
                        <a:t>Guarantee</a:t>
                      </a:r>
                      <a:r>
                        <a:rPr lang="en-US" sz="1600" baseline="0" dirty="0" smtClean="0">
                          <a:latin typeface="Calibri" panose="020F0502020204030204" pitchFamily="34" charset="0"/>
                        </a:rPr>
                        <a:t> given by PROI in favour of PRII</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Current</a:t>
                      </a:r>
                      <a:r>
                        <a:rPr lang="en-US" sz="1600" baseline="0" dirty="0" smtClean="0">
                          <a:latin typeface="Calibri" panose="020F0502020204030204" pitchFamily="34" charset="0"/>
                        </a:rPr>
                        <a:t> Account</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Does not change liabilities in India of a person resident outside India </a:t>
                      </a:r>
                    </a:p>
                    <a:p>
                      <a:r>
                        <a:rPr lang="en-US" sz="1600" dirty="0" smtClean="0">
                          <a:latin typeface="Calibri" panose="020F0502020204030204" pitchFamily="34" charset="0"/>
                        </a:rPr>
                        <a:t>[Sec. 2(e) of FEMA]</a:t>
                      </a:r>
                    </a:p>
                    <a:p>
                      <a:r>
                        <a:rPr lang="en-US" sz="1600" dirty="0" smtClean="0">
                          <a:latin typeface="Calibri" panose="020F0502020204030204" pitchFamily="34" charset="0"/>
                        </a:rPr>
                        <a:t>‘Contingent liabilities’ </a:t>
                      </a:r>
                      <a:r>
                        <a:rPr lang="en-US" sz="1600" baseline="0" dirty="0" smtClean="0">
                          <a:latin typeface="Calibri" panose="020F0502020204030204" pitchFamily="34" charset="0"/>
                        </a:rPr>
                        <a:t>in the definition of Capital account transactions is not applicable to PROIs</a:t>
                      </a:r>
                    </a:p>
                    <a:p>
                      <a:endParaRPr lang="en-US" sz="1600" dirty="0">
                        <a:latin typeface="Calibri" panose="020F0502020204030204" pitchFamily="34" charset="0"/>
                      </a:endParaRPr>
                    </a:p>
                  </a:txBody>
                  <a:tcPr/>
                </a:tc>
              </a:tr>
              <a:tr h="9551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anose="020F0502020204030204" pitchFamily="34" charset="0"/>
                        </a:rPr>
                        <a:t>Guarantee</a:t>
                      </a:r>
                      <a:r>
                        <a:rPr lang="en-US" sz="1600" baseline="0" dirty="0" smtClean="0">
                          <a:latin typeface="Calibri" panose="020F0502020204030204" pitchFamily="34" charset="0"/>
                        </a:rPr>
                        <a:t> given by PRII in favour of PROI</a:t>
                      </a:r>
                      <a:endParaRPr lang="en-US" sz="1600" dirty="0" smtClean="0">
                        <a:latin typeface="Calibri" panose="020F0502020204030204" pitchFamily="34" charset="0"/>
                      </a:endParaRPr>
                    </a:p>
                    <a:p>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Capital</a:t>
                      </a:r>
                      <a:r>
                        <a:rPr lang="en-US" sz="1600" baseline="0" dirty="0" smtClean="0">
                          <a:latin typeface="Calibri" panose="020F0502020204030204" pitchFamily="34" charset="0"/>
                        </a:rPr>
                        <a:t> Account</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Changes contingent</a:t>
                      </a:r>
                      <a:r>
                        <a:rPr lang="en-US" sz="1600" baseline="0" dirty="0" smtClean="0">
                          <a:latin typeface="Calibri" panose="020F0502020204030204" pitchFamily="34" charset="0"/>
                        </a:rPr>
                        <a:t> liability outside India of a Person resident in India</a:t>
                      </a:r>
                      <a:endParaRPr lang="en-US" sz="1600" dirty="0" smtClean="0">
                        <a:latin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anose="020F0502020204030204" pitchFamily="34" charset="0"/>
                        </a:rPr>
                        <a:t>[Sec. 2(e) of FEMA]</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smtClean="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34448452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18</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600" dirty="0" smtClean="0"/>
              <a:t>Important Definitions under FEMA (con’t)</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S. 2(v) " person resident in India" means- </a:t>
            </a:r>
          </a:p>
          <a:p>
            <a:pPr eaLnBrk="1" hangingPunct="1">
              <a:buNone/>
            </a:pPr>
            <a:endParaRPr lang="en-US" sz="1800" dirty="0" smtClean="0"/>
          </a:p>
          <a:p>
            <a:r>
              <a:rPr lang="en-US" sz="1800" dirty="0" smtClean="0"/>
              <a:t>(i) a person residing in India for more than one hundred and eighty- two days during the course of the preceding financial year but does not include- </a:t>
            </a:r>
          </a:p>
          <a:p>
            <a:pPr marL="742950" indent="-285750"/>
            <a:r>
              <a:rPr lang="en-US" sz="1800" dirty="0" smtClean="0"/>
              <a:t>(A) a person who has gone out of India or who stays outside India, in either case- </a:t>
            </a:r>
          </a:p>
          <a:p>
            <a:pPr marL="1152525" lvl="1"/>
            <a:r>
              <a:rPr lang="en-US" sz="1600" dirty="0" smtClean="0"/>
              <a:t>(a) for or on taking up employment outside India, or </a:t>
            </a:r>
          </a:p>
          <a:p>
            <a:pPr marL="1152525" lvl="1"/>
            <a:r>
              <a:rPr lang="en-US" sz="1600" dirty="0" smtClean="0"/>
              <a:t>(b) for carrying on outside India a business or vocation outside India, or </a:t>
            </a:r>
          </a:p>
          <a:p>
            <a:pPr marL="1152525" lvl="1"/>
            <a:r>
              <a:rPr lang="en-US" sz="1600" dirty="0" smtClean="0"/>
              <a:t>(c)for any other purpose, in such circumstances as would indicate his intention to stay outside India for an uncertain period</a:t>
            </a:r>
            <a:r>
              <a:rPr lang="en-US" sz="1400" dirty="0" smtClean="0"/>
              <a:t>; </a:t>
            </a:r>
          </a:p>
          <a:p>
            <a:pPr marL="742950" indent="-285750"/>
            <a:r>
              <a:rPr lang="en-US" sz="1800" dirty="0" smtClean="0"/>
              <a:t>(B) a person who has come to or stays in India, in either case, otherwise than- </a:t>
            </a:r>
          </a:p>
          <a:p>
            <a:pPr marL="1152525" lvl="1"/>
            <a:r>
              <a:rPr lang="en-US" sz="1600" dirty="0" smtClean="0"/>
              <a:t>(a) for or on taking up employment in India, or </a:t>
            </a:r>
          </a:p>
          <a:p>
            <a:pPr marL="1152525" lvl="1"/>
            <a:r>
              <a:rPr lang="en-US" sz="1600" dirty="0" smtClean="0"/>
              <a:t>(b) for carrying on in India a business or vocation in India, or </a:t>
            </a:r>
          </a:p>
          <a:p>
            <a:pPr marL="1152525" lvl="1"/>
            <a:r>
              <a:rPr lang="en-US" sz="1600" dirty="0" smtClean="0"/>
              <a:t>(c) for any other purpose, in such circumstances as would indicate his intention to stay in India for an uncertain period;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19</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a:p>
            <a:pPr eaLnBrk="1" hangingPunct="1"/>
            <a:r>
              <a:rPr lang="en-US" sz="1800" dirty="0" smtClean="0"/>
              <a:t>S. 2(v) " person resident in India" means – (con’t) </a:t>
            </a:r>
          </a:p>
          <a:p>
            <a:pPr eaLnBrk="1" hangingPunct="1">
              <a:buNone/>
            </a:pPr>
            <a:endParaRPr lang="en-US" sz="1800" dirty="0" smtClean="0"/>
          </a:p>
          <a:p>
            <a:pPr marL="690563"/>
            <a:r>
              <a:rPr lang="en-US" sz="1800" dirty="0" smtClean="0"/>
              <a:t>(ii) any person or body corporate registered or incorporated in India, </a:t>
            </a:r>
          </a:p>
          <a:p>
            <a:pPr marL="690563">
              <a:buNone/>
            </a:pPr>
            <a:endParaRPr lang="en-US" sz="1800" dirty="0" smtClean="0"/>
          </a:p>
          <a:p>
            <a:pPr marL="690563"/>
            <a:r>
              <a:rPr lang="en-US" sz="1800" dirty="0" smtClean="0"/>
              <a:t>(iii) an office, branch or agency in India owned or controlled by a person resident outside India, </a:t>
            </a:r>
          </a:p>
          <a:p>
            <a:pPr marL="690563">
              <a:buNone/>
            </a:pPr>
            <a:endParaRPr lang="en-US" sz="1800" dirty="0" smtClean="0"/>
          </a:p>
          <a:p>
            <a:pPr marL="690563"/>
            <a:r>
              <a:rPr lang="en-US" sz="1800" dirty="0" smtClean="0"/>
              <a:t>(iv) an office, branch or agency outside India owned or controlled by a person resident in India</a:t>
            </a:r>
          </a:p>
          <a:p>
            <a:endParaRPr lang="en-US" sz="1800" dirty="0" smtClean="0"/>
          </a:p>
          <a:p>
            <a:endParaRPr lang="en-US" sz="1800" dirty="0" smtClean="0"/>
          </a:p>
          <a:p>
            <a:r>
              <a:rPr lang="en-US" sz="1800" dirty="0" smtClean="0"/>
              <a:t>S. 2(w) " person resident outside India" means a person who is not resident in India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dirty="0" smtClean="0"/>
              <a:t>Overview</a:t>
            </a:r>
          </a:p>
        </p:txBody>
      </p:sp>
      <p:sp>
        <p:nvSpPr>
          <p:cNvPr id="4099" name="Content Placeholder 2"/>
          <p:cNvSpPr>
            <a:spLocks noGrp="1"/>
          </p:cNvSpPr>
          <p:nvPr>
            <p:ph idx="1"/>
          </p:nvPr>
        </p:nvSpPr>
        <p:spPr>
          <a:xfrm>
            <a:off x="914400" y="1143000"/>
            <a:ext cx="7696200" cy="5257800"/>
          </a:xfrm>
        </p:spPr>
        <p:txBody>
          <a:bodyPr/>
          <a:lstStyle/>
          <a:p>
            <a:r>
              <a:rPr lang="en-US" sz="1800" dirty="0" smtClean="0"/>
              <a:t>Foreign Exchange Management Act (FEMA) – Overview</a:t>
            </a:r>
          </a:p>
          <a:p>
            <a:r>
              <a:rPr lang="en-US" sz="1800" dirty="0" smtClean="0"/>
              <a:t>Important definitions under FEMA</a:t>
            </a:r>
          </a:p>
          <a:p>
            <a:r>
              <a:rPr lang="en-US" sz="1800" dirty="0" smtClean="0"/>
              <a:t>Fundamentals of FEMA</a:t>
            </a:r>
          </a:p>
          <a:p>
            <a:r>
              <a:rPr lang="en-US" sz="1800" dirty="0" smtClean="0"/>
              <a:t>FEMA  Practice</a:t>
            </a:r>
          </a:p>
          <a:p>
            <a:r>
              <a:rPr lang="en-US" sz="1800" dirty="0" smtClean="0"/>
              <a:t>Schemes for Inbound Investment - FEMA Notification 20(R) / 2017- RB</a:t>
            </a:r>
          </a:p>
          <a:p>
            <a:r>
              <a:rPr lang="en-US" sz="1800" dirty="0" smtClean="0"/>
              <a:t>Foreign Direct Investment (FDI) in India – Automatic &amp; Approval Routes</a:t>
            </a:r>
          </a:p>
          <a:p>
            <a:r>
              <a:rPr lang="en-US" sz="1800" dirty="0" smtClean="0"/>
              <a:t>FDI related compliances and reporting</a:t>
            </a:r>
          </a:p>
          <a:p>
            <a:r>
              <a:rPr lang="en-US" sz="1800" dirty="0" smtClean="0"/>
              <a:t>FDI Policy – Recent changes and select sectors</a:t>
            </a:r>
          </a:p>
          <a:p>
            <a:r>
              <a:rPr lang="en-US" sz="1800" dirty="0" smtClean="0"/>
              <a:t>Overseas Direct Investment (ODI) - FEMA Notification 120 / 2004 - RB</a:t>
            </a:r>
          </a:p>
          <a:p>
            <a:r>
              <a:rPr lang="en-US" sz="1800" dirty="0" smtClean="0"/>
              <a:t>External Commercial Borrowings – FEMA Notification 3(R) / 2000 - RB</a:t>
            </a:r>
          </a:p>
          <a:p>
            <a:r>
              <a:rPr lang="en-US" sz="1800" dirty="0" smtClean="0"/>
              <a:t>Acquisition &amp; transfer of different types of assets by Non Residents and Residents including by way of Gift / Inheritance</a:t>
            </a:r>
          </a:p>
          <a:p>
            <a:r>
              <a:rPr lang="en-US" sz="1800" dirty="0" smtClean="0"/>
              <a:t>Check-list for returning Indians</a:t>
            </a:r>
          </a:p>
          <a:p>
            <a:r>
              <a:rPr lang="en-US" sz="1800" dirty="0" smtClean="0"/>
              <a:t>Important allied laws</a:t>
            </a:r>
          </a:p>
        </p:txBody>
      </p:sp>
      <p:sp>
        <p:nvSpPr>
          <p:cNvPr id="4100"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20</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700" dirty="0" smtClean="0"/>
              <a:t>‘</a:t>
            </a:r>
            <a:r>
              <a:rPr lang="en-US" sz="1700" dirty="0"/>
              <a:t>Non-Resident Indian’ (NRI) means an individual resident outside India who is a citizen of India or is an ‘Overseas Citizen of India’ </a:t>
            </a:r>
            <a:r>
              <a:rPr lang="en-US" sz="1700" dirty="0" smtClean="0"/>
              <a:t>cardholder (‘OCI’) </a:t>
            </a:r>
            <a:r>
              <a:rPr lang="en-US" sz="1700" dirty="0"/>
              <a:t>within the meaning of section 7 (A) of the Citizenship Act, 1955</a:t>
            </a:r>
            <a:r>
              <a:rPr lang="en-US" sz="1700" dirty="0" smtClean="0"/>
              <a:t>.</a:t>
            </a:r>
          </a:p>
          <a:p>
            <a:pPr eaLnBrk="1" hangingPunct="1"/>
            <a:endParaRPr lang="en-US" sz="1700" dirty="0" smtClean="0"/>
          </a:p>
          <a:p>
            <a:pPr eaLnBrk="1" hangingPunct="1"/>
            <a:r>
              <a:rPr lang="en-US" sz="1700" dirty="0" smtClean="0"/>
              <a:t>OCI </a:t>
            </a:r>
            <a:r>
              <a:rPr lang="en-US" sz="1700" dirty="0"/>
              <a:t>is now defined separately in new FEMA 20(R) as: ‘Overseas Citizen of India (OCI)’ means an individual resident outside India who is registered as an Overseas Citizen of India Cardholder under Section 7(A) of the Citizenship Act, 1955.</a:t>
            </a:r>
          </a:p>
          <a:p>
            <a:pPr eaLnBrk="1" hangingPunct="1"/>
            <a:endParaRPr lang="en-US" sz="1700" dirty="0" smtClean="0"/>
          </a:p>
          <a:p>
            <a:pPr eaLnBrk="1" hangingPunct="1"/>
            <a:r>
              <a:rPr lang="en-US" sz="1700" dirty="0" smtClean="0"/>
              <a:t>‘</a:t>
            </a:r>
            <a:r>
              <a:rPr lang="en-US" sz="1700" dirty="0"/>
              <a:t>Persons of Indian Origin’ cardholders registered as such under Notification No. 26011/4/98 F.I. dated 19.8.2002 issued by the Central Government are </a:t>
            </a:r>
            <a:r>
              <a:rPr lang="en-US" sz="1700" dirty="0" smtClean="0"/>
              <a:t>now deemed </a:t>
            </a:r>
            <a:r>
              <a:rPr lang="en-US" sz="1700" dirty="0"/>
              <a:t>to be ‘Overseas Citizen of India’ </a:t>
            </a:r>
            <a:r>
              <a:rPr lang="en-US" sz="1700" dirty="0" smtClean="0"/>
              <a:t>cardholders w.e.f. 12.05.2015</a:t>
            </a:r>
          </a:p>
          <a:p>
            <a:pPr eaLnBrk="1" hangingPunct="1"/>
            <a:endParaRPr lang="en-US" sz="1700" dirty="0" smtClean="0"/>
          </a:p>
          <a:p>
            <a:pPr eaLnBrk="1" hangingPunct="1"/>
            <a:r>
              <a:rPr lang="en-US" sz="1700" dirty="0" smtClean="0"/>
              <a:t>OCI </a:t>
            </a:r>
            <a:r>
              <a:rPr lang="en-US" sz="1700" dirty="0"/>
              <a:t>is wider in scope than PIO which used to be up to 3 generations of foreign citizens. Now up to 4th generation of foreign citizens can be considered as OCI. Further, there are additional conditions in case of spouses that marriage should have subsisted for at least two years prior to application for OCI card.</a:t>
            </a:r>
            <a:endParaRPr lang="en-US" sz="1700" dirty="0" smtClean="0"/>
          </a:p>
          <a:p>
            <a:pPr marL="0" indent="0" eaLnBrk="1" hangingPunct="1">
              <a:buNone/>
            </a:pPr>
            <a:endParaRPr lang="en-US" sz="17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21</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marL="225425" indent="-225425" eaLnBrk="1" hangingPunct="1"/>
            <a:r>
              <a:rPr lang="en-US" sz="1400" dirty="0" smtClean="0"/>
              <a:t>Following </a:t>
            </a:r>
            <a:r>
              <a:rPr lang="en-US" sz="1400" dirty="0"/>
              <a:t>categories of foreign nationals are eligible for registration as Overseas Citizen of India (OCI) Cardholder:-</a:t>
            </a:r>
          </a:p>
          <a:p>
            <a:pPr eaLnBrk="1" hangingPunct="1"/>
            <a:endParaRPr lang="en-US" sz="1400" dirty="0"/>
          </a:p>
          <a:p>
            <a:pPr marL="225425" indent="0" eaLnBrk="1" hangingPunct="1">
              <a:buNone/>
            </a:pPr>
            <a:r>
              <a:rPr lang="en-US" sz="1400" dirty="0"/>
              <a:t>(1) Who was a citizen of India at the time of, or at any time after the commencement of the Constitution i.e. 26.01.1950; </a:t>
            </a:r>
            <a:r>
              <a:rPr lang="en-US" sz="1400" dirty="0" smtClean="0"/>
              <a:t>or</a:t>
            </a:r>
            <a:endParaRPr lang="en-US" sz="1400" dirty="0"/>
          </a:p>
          <a:p>
            <a:pPr marL="225425" indent="0" eaLnBrk="1" hangingPunct="1">
              <a:buNone/>
            </a:pPr>
            <a:r>
              <a:rPr lang="en-US" sz="1400" dirty="0"/>
              <a:t>(2) who was eligible to become a citizen of India on 26.01.1950; </a:t>
            </a:r>
            <a:r>
              <a:rPr lang="en-US" sz="1400" dirty="0" smtClean="0"/>
              <a:t>or</a:t>
            </a:r>
            <a:endParaRPr lang="en-US" sz="1400" dirty="0"/>
          </a:p>
          <a:p>
            <a:pPr marL="225425" indent="0" eaLnBrk="1" hangingPunct="1">
              <a:buNone/>
            </a:pPr>
            <a:r>
              <a:rPr lang="en-US" sz="1400" dirty="0"/>
              <a:t>(3) who belonged to a territory that became part of India after 15.08.1947; </a:t>
            </a:r>
            <a:r>
              <a:rPr lang="en-US" sz="1400" dirty="0" smtClean="0"/>
              <a:t>or</a:t>
            </a:r>
            <a:endParaRPr lang="en-US" sz="1400" dirty="0"/>
          </a:p>
          <a:p>
            <a:pPr marL="225425" indent="0" eaLnBrk="1" hangingPunct="1">
              <a:buNone/>
            </a:pPr>
            <a:r>
              <a:rPr lang="en-US" sz="1400" dirty="0"/>
              <a:t>(4) who is a child or a grandchild or a great grandchild of such a citizen; </a:t>
            </a:r>
            <a:r>
              <a:rPr lang="en-US" sz="1400" dirty="0" smtClean="0"/>
              <a:t>or</a:t>
            </a:r>
            <a:endParaRPr lang="en-US" sz="1400" dirty="0"/>
          </a:p>
          <a:p>
            <a:pPr marL="225425" indent="0" eaLnBrk="1" hangingPunct="1">
              <a:buNone/>
            </a:pPr>
            <a:r>
              <a:rPr lang="en-US" sz="1400" dirty="0"/>
              <a:t>(5) who is a minor child of such persons mentioned above; </a:t>
            </a:r>
            <a:r>
              <a:rPr lang="en-US" sz="1400" dirty="0" smtClean="0"/>
              <a:t>or</a:t>
            </a:r>
            <a:endParaRPr lang="en-US" sz="1400" dirty="0"/>
          </a:p>
          <a:p>
            <a:pPr marL="225425" indent="0" eaLnBrk="1" hangingPunct="1">
              <a:buNone/>
            </a:pPr>
            <a:r>
              <a:rPr lang="en-US" sz="1400" dirty="0"/>
              <a:t>(6) who is a minor child and whose both parents are citizens of India or one of the parents is a citizen of India; </a:t>
            </a:r>
            <a:r>
              <a:rPr lang="en-US" sz="1400" dirty="0" smtClean="0"/>
              <a:t>or</a:t>
            </a:r>
            <a:endParaRPr lang="en-US" sz="1400" dirty="0"/>
          </a:p>
          <a:p>
            <a:pPr marL="225425" indent="0" eaLnBrk="1" hangingPunct="1">
              <a:buNone/>
            </a:pPr>
            <a:r>
              <a:rPr lang="en-US" sz="1400" dirty="0"/>
              <a:t>(7) spouse of foreign origin of a citizen of India or spouse of foreign origin of an Overseas Citizen of India Cardholder registered under section 7A of the Citizenship Act, 1955 and whose marriage has been registered and subsisted for a continuous period of not less than two years immediately preceding the presentation of the application.</a:t>
            </a:r>
          </a:p>
          <a:p>
            <a:pPr eaLnBrk="1" hangingPunct="1"/>
            <a:endParaRPr lang="en-US" sz="1400" dirty="0"/>
          </a:p>
          <a:p>
            <a:pPr eaLnBrk="1" hangingPunct="1"/>
            <a:r>
              <a:rPr lang="en-US" sz="1400" dirty="0"/>
              <a:t>Note : No person, who or either of whose parents or grandparents or great grandparents is or had been a citizen of Pakistan, Bangladesh or such other country as the Central Government may, by notification in the Official Gazette, specify, shall be eligible for registration as an Overseas Citizen of India Cardholder.</a:t>
            </a:r>
            <a:endParaRPr lang="en-US" sz="1400" dirty="0" smtClean="0"/>
          </a:p>
        </p:txBody>
      </p:sp>
    </p:spTree>
    <p:extLst>
      <p:ext uri="{BB962C8B-B14F-4D97-AF65-F5344CB8AC3E}">
        <p14:creationId xmlns:p14="http://schemas.microsoft.com/office/powerpoint/2010/main" val="20131061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22</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2000" dirty="0" smtClean="0"/>
              <a:t>Foreign Exchange belongs to Govt. of India except permitted.(Sec 5 about Current Account Transaction and Sec 6 about Capital Account Transactions)</a:t>
            </a:r>
          </a:p>
          <a:p>
            <a:pPr eaLnBrk="1" hangingPunct="1"/>
            <a:endParaRPr lang="en-US" sz="2000" dirty="0" smtClean="0"/>
          </a:p>
          <a:p>
            <a:pPr eaLnBrk="1" hangingPunct="1"/>
            <a:r>
              <a:rPr lang="en-US" sz="2000" dirty="0" smtClean="0"/>
              <a:t>Dealing in Foreign Exchange by PRII  as well as by PROI is regulated(Section 3 of The FEMA )</a:t>
            </a:r>
          </a:p>
          <a:p>
            <a:pPr eaLnBrk="1" hangingPunct="1"/>
            <a:endParaRPr lang="en-US" sz="2000" dirty="0" smtClean="0"/>
          </a:p>
          <a:p>
            <a:pPr eaLnBrk="1" hangingPunct="1"/>
            <a:r>
              <a:rPr lang="en-US" sz="2000" dirty="0" smtClean="0"/>
              <a:t>Dealing between PRII and PROI in Rupees is also regulated(Borrowing and Lending in Rupees, deposit in Rupees, Gifts in India by PROI except  to relatives etc)</a:t>
            </a:r>
          </a:p>
          <a:p>
            <a:pPr eaLnBrk="1" hangingPunct="1">
              <a:buFont typeface="Wingdings" pitchFamily="2" charset="2"/>
              <a:buNone/>
            </a:pPr>
            <a:endParaRPr lang="en-US" sz="2000" dirty="0" smtClean="0"/>
          </a:p>
          <a:p>
            <a:pPr eaLnBrk="1" hangingPunct="1"/>
            <a:r>
              <a:rPr lang="en-US" sz="2000" dirty="0" smtClean="0"/>
              <a:t>Permissible Capital Account or Current Account Transaction -Drawal  of Foreign Exchange are specific to purposes for which they are granted.</a:t>
            </a:r>
          </a:p>
          <a:p>
            <a:pPr eaLnBrk="1" hangingPunct="1"/>
            <a:endParaRPr lang="en-US" sz="2000" dirty="0" smtClean="0"/>
          </a:p>
          <a:p>
            <a:pPr eaLnBrk="1" hangingPunct="1"/>
            <a:endParaRPr lang="en-US" sz="2000" dirty="0" smtClean="0"/>
          </a:p>
          <a:p>
            <a:pPr eaLnBrk="1" hangingPunct="1"/>
            <a:endParaRPr lang="en-US" sz="1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555625" y="6472238"/>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599656" y="6400800"/>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23</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smtClean="0"/>
              <a:t>FEMA Practice - </a:t>
            </a:r>
            <a:br>
              <a:rPr lang="en-US" sz="2800" dirty="0" smtClean="0"/>
            </a:br>
            <a:r>
              <a:rPr lang="en-US" sz="2800" dirty="0" smtClean="0"/>
              <a:t>Revised Notifications &amp; Master Directions</a:t>
            </a:r>
          </a:p>
        </p:txBody>
      </p:sp>
      <p:graphicFrame>
        <p:nvGraphicFramePr>
          <p:cNvPr id="2" name="Table 1"/>
          <p:cNvGraphicFramePr>
            <a:graphicFrameLocks noGrp="1"/>
          </p:cNvGraphicFramePr>
          <p:nvPr>
            <p:extLst>
              <p:ext uri="{D42A27DB-BD31-4B8C-83A1-F6EECF244321}">
                <p14:modId xmlns:p14="http://schemas.microsoft.com/office/powerpoint/2010/main" val="4236399047"/>
              </p:ext>
            </p:extLst>
          </p:nvPr>
        </p:nvGraphicFramePr>
        <p:xfrm>
          <a:off x="534572" y="1673054"/>
          <a:ext cx="8409403" cy="4937760"/>
        </p:xfrm>
        <a:graphic>
          <a:graphicData uri="http://schemas.openxmlformats.org/drawingml/2006/table">
            <a:tbl>
              <a:tblPr firstRow="1" firstCol="1" bandRow="1"/>
              <a:tblGrid>
                <a:gridCol w="598298"/>
                <a:gridCol w="2825293"/>
                <a:gridCol w="2991488"/>
                <a:gridCol w="1994324"/>
              </a:tblGrid>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46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Permissible Capital Account Transactions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Issue of Security in India by a branch, office or agency of a PROI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Borrowing and lending in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FEMA.3(R)/2018-RB_FEM (Borrowing and Lending) Regulations, 2018 dt 17.12.2018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5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Borrowing and  lending in Rupees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Deposits by NRs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5(R)_ FEM (Deposit)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14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and Import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06(R)_ FEM (Import &amp; Export of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6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Acquisition and transfer of immovable properties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7(R)_ FEM (Acquisition and Trnsfr of Immovable Properties outside India)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FED No. 12 / 2015-16</a:t>
                      </a:r>
                    </a:p>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Guarantees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 realisation, repatriation, surrender</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09(R)_ FEM (Realisation, repatriation, surrender of FX)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Currency Accounts by a PRII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10(R)_ </a:t>
                      </a:r>
                      <a:r>
                        <a:rPr lang="en-US" sz="1200" dirty="0">
                          <a:effectLst/>
                          <a:latin typeface="Calibri" panose="020F0502020204030204" pitchFamily="34" charset="0"/>
                          <a:ea typeface="Calibri" panose="020F0502020204030204" pitchFamily="34" charset="0"/>
                          <a:cs typeface="Times New Roman" panose="02020603050405020304" pitchFamily="18" charset="0"/>
                        </a:rPr>
                        <a:t>FEM (Foreign Currency Accounts by PRII) Regn 2015 dt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21.01.2016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14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Possession and retention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11(R)_ FEM (Possession and Retention of FC)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Insurance</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12(R)_ FEM (Insurance)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9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Remittance of assets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13(R)_ FEM (Remittance of Assets)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13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670296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24</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a:t>FEMA Practice - </a:t>
            </a:r>
            <a:br>
              <a:rPr lang="en-US" sz="2800" dirty="0"/>
            </a:br>
            <a:r>
              <a:rPr lang="en-US" sz="2800" dirty="0"/>
              <a:t>Revised Notifications &amp; Master Directions</a:t>
            </a:r>
            <a:endParaRPr lang="en-US" sz="2800" dirty="0" smtClean="0"/>
          </a:p>
        </p:txBody>
      </p:sp>
      <p:graphicFrame>
        <p:nvGraphicFramePr>
          <p:cNvPr id="2" name="Table 1"/>
          <p:cNvGraphicFramePr>
            <a:graphicFrameLocks noGrp="1"/>
          </p:cNvGraphicFramePr>
          <p:nvPr>
            <p:extLst/>
          </p:nvPr>
        </p:nvGraphicFramePr>
        <p:xfrm>
          <a:off x="365761" y="1359023"/>
          <a:ext cx="8578214" cy="5020305"/>
        </p:xfrm>
        <a:graphic>
          <a:graphicData uri="http://schemas.openxmlformats.org/drawingml/2006/table">
            <a:tbl>
              <a:tblPr firstRow="1" firstCol="1" bandRow="1"/>
              <a:tblGrid>
                <a:gridCol w="610308"/>
                <a:gridCol w="2331460"/>
                <a:gridCol w="3874524"/>
                <a:gridCol w="1761922"/>
              </a:tblGrid>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Manner of receipt and payment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14(R)_ FEM (Manner of Receipt and Payment) Regn 2016 dt 02.05.2016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Definition of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15(R)_ FEM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Receipt and payment to person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Transaction in Indian rupees with resident of Nepal and Bhutan</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Post Office (Postal  Money Orders)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18(R)_ FEM (Postal Money Order)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Overseas Direct Investment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15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FDI, PIS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FEMA 20(R)_ (Transfer or Issue of Security by a Person Resident Outside India) Regulations, 2017 dt. 07.11.2017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FED No. 11 / 2017-18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Immovable property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FEMA 21(R)_FEM (Acquisition and Transfer of Immovable Property in India) Regulations, 2018 dt. 26.03.2018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12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Branch etc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22(R)_ FEM (Branch Liaison Project office) Regn 2016 dt 31.03.2016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10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of Goods &amp; Services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23(R)_ FEM (Export of Goods &amp; Services) Regn 2015 dt 12.01.2016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Investment in Firm or Proprietary concern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SUBSUMED IN FEMA 20(R) w.e.f. 07.11.2017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exchange derivative contracts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571415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25</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a:t>FEMA Practice - </a:t>
            </a:r>
            <a:br>
              <a:rPr lang="en-US" sz="2800" dirty="0"/>
            </a:br>
            <a:r>
              <a:rPr lang="en-US" sz="2800" dirty="0"/>
              <a:t>Revised Notifications &amp; Master Directions</a:t>
            </a:r>
            <a:endParaRPr lang="en-US" sz="2800" dirty="0" smtClean="0"/>
          </a:p>
        </p:txBody>
      </p:sp>
      <p:graphicFrame>
        <p:nvGraphicFramePr>
          <p:cNvPr id="3" name="Table 2"/>
          <p:cNvGraphicFramePr>
            <a:graphicFrameLocks noGrp="1"/>
          </p:cNvGraphicFramePr>
          <p:nvPr>
            <p:extLst/>
          </p:nvPr>
        </p:nvGraphicFramePr>
        <p:xfrm>
          <a:off x="492369" y="1720535"/>
          <a:ext cx="8229600" cy="4254574"/>
        </p:xfrm>
        <a:graphic>
          <a:graphicData uri="http://schemas.openxmlformats.org/drawingml/2006/table">
            <a:tbl>
              <a:tblPr firstRow="1" firstCol="1" bandRow="1"/>
              <a:tblGrid>
                <a:gridCol w="5627077"/>
                <a:gridCol w="2602523"/>
              </a:tblGrid>
              <a:tr h="301540">
                <a:tc>
                  <a:txBody>
                    <a:bodyPr/>
                    <a:lstStyle/>
                    <a:p>
                      <a:pPr marL="0" marR="0" algn="just">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Master Direction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Import of Goods &amp; Services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17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Liberalized Remittance Scheme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7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Compounding of Contraventions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4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Other Remittance facilities (current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8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Reporting under FEMA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18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7633">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Misc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Directions</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that do not figure in other Master Directions (TDS on remittances, repatriation of assets abroad &amp; under LRS, Medical expenses of NRI, Routing of funds to India, SIT - sharing of information, IFSC guidelines, FEMA &amp; Black Money Act)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19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Changing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Vostro Accounts by Non-Resident Exchange Houses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2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08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Gold Monetisation Scheme 2015 dt 22.10.2015_amended to 21.01.2016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DBR.IBD.No.45/ 23.67.003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32711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sz="3200" dirty="0" smtClean="0"/>
              <a:t>FEMA – A promising service area</a:t>
            </a:r>
          </a:p>
        </p:txBody>
      </p:sp>
      <p:sp>
        <p:nvSpPr>
          <p:cNvPr id="4099" name="Content Placeholder 2"/>
          <p:cNvSpPr>
            <a:spLocks noGrp="1"/>
          </p:cNvSpPr>
          <p:nvPr>
            <p:ph idx="1"/>
          </p:nvPr>
        </p:nvSpPr>
        <p:spPr>
          <a:xfrm>
            <a:off x="914400" y="1143000"/>
            <a:ext cx="7696200" cy="5257800"/>
          </a:xfrm>
        </p:spPr>
        <p:txBody>
          <a:bodyPr/>
          <a:lstStyle/>
          <a:p>
            <a:r>
              <a:rPr lang="en-US" sz="2200" dirty="0" smtClean="0"/>
              <a:t>Most prominent </a:t>
            </a:r>
            <a:r>
              <a:rPr lang="en-US" sz="2200" dirty="0"/>
              <a:t>P</a:t>
            </a:r>
            <a:r>
              <a:rPr lang="en-US" sz="2200" dirty="0" smtClean="0"/>
              <a:t>ractice Area</a:t>
            </a:r>
          </a:p>
          <a:p>
            <a:endParaRPr lang="en-US" sz="2200" dirty="0" smtClean="0"/>
          </a:p>
          <a:p>
            <a:r>
              <a:rPr lang="en-US" sz="2200" dirty="0" smtClean="0"/>
              <a:t>Resolution Process</a:t>
            </a:r>
          </a:p>
          <a:p>
            <a:endParaRPr lang="en-US" sz="2200" dirty="0" smtClean="0"/>
          </a:p>
          <a:p>
            <a:r>
              <a:rPr lang="en-US" sz="2200" dirty="0" smtClean="0"/>
              <a:t>Foreign Direct Investments (FDI) / Overseas Direct Investments (ODI) / External Commercial Borrowings (ECB)</a:t>
            </a:r>
          </a:p>
          <a:p>
            <a:endParaRPr lang="en-US" sz="2200" dirty="0" smtClean="0"/>
          </a:p>
          <a:p>
            <a:r>
              <a:rPr lang="en-US" sz="2200" dirty="0" smtClean="0"/>
              <a:t>FDI – Types, Routes and conditions</a:t>
            </a:r>
          </a:p>
          <a:p>
            <a:endParaRPr lang="en-US" sz="2200" dirty="0" smtClean="0"/>
          </a:p>
          <a:p>
            <a:r>
              <a:rPr lang="en-US" sz="2200" dirty="0" smtClean="0"/>
              <a:t>Issues arising out of sector specific guidelines</a:t>
            </a:r>
          </a:p>
          <a:p>
            <a:pPr marL="0" indent="0">
              <a:buNone/>
            </a:pPr>
            <a:endParaRPr lang="en-US" sz="2200" dirty="0" smtClean="0"/>
          </a:p>
          <a:p>
            <a:pPr marL="0" indent="0">
              <a:buNone/>
            </a:pPr>
            <a:r>
              <a:rPr lang="en-US" sz="2200" dirty="0"/>
              <a:t> </a:t>
            </a:r>
            <a:r>
              <a:rPr lang="en-US" sz="2200" dirty="0" smtClean="0"/>
              <a:t>                       </a:t>
            </a:r>
            <a:r>
              <a:rPr lang="en-US" sz="2200" dirty="0" smtClean="0">
                <a:solidFill>
                  <a:srgbClr val="FF0000"/>
                </a:solidFill>
              </a:rPr>
              <a:t>Slides 27 </a:t>
            </a:r>
            <a:r>
              <a:rPr lang="en-US" sz="2200" dirty="0">
                <a:solidFill>
                  <a:srgbClr val="FF0000"/>
                </a:solidFill>
              </a:rPr>
              <a:t>- </a:t>
            </a:r>
            <a:r>
              <a:rPr lang="en-US" sz="2200" dirty="0" smtClean="0">
                <a:solidFill>
                  <a:srgbClr val="FF0000"/>
                </a:solidFill>
              </a:rPr>
              <a:t>102</a:t>
            </a:r>
            <a:endParaRPr lang="en-US" sz="2200" dirty="0">
              <a:solidFill>
                <a:srgbClr val="FF0000"/>
              </a:solidFill>
            </a:endParaRPr>
          </a:p>
          <a:p>
            <a:endParaRPr lang="en-US" sz="2400" dirty="0"/>
          </a:p>
        </p:txBody>
      </p:sp>
      <p:sp>
        <p:nvSpPr>
          <p:cNvPr id="4100"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26</a:t>
            </a:fld>
            <a:endParaRPr lang="en-US" dirty="0" smtClean="0"/>
          </a:p>
        </p:txBody>
      </p:sp>
    </p:spTree>
    <p:extLst>
      <p:ext uri="{BB962C8B-B14F-4D97-AF65-F5344CB8AC3E}">
        <p14:creationId xmlns:p14="http://schemas.microsoft.com/office/powerpoint/2010/main" val="14049287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88024" y="6700837"/>
            <a:ext cx="1905000" cy="241740"/>
          </a:xfrm>
        </p:spPr>
        <p:txBody>
          <a:bodyPr/>
          <a:lstStyle/>
          <a:p>
            <a:pPr>
              <a:defRPr/>
            </a:pPr>
            <a:r>
              <a:rPr lang="en-US" sz="1100" dirty="0" smtClean="0"/>
              <a:t>2 February 2019</a:t>
            </a:r>
            <a:endParaRPr lang="en-US" sz="1100" dirty="0"/>
          </a:p>
        </p:txBody>
      </p:sp>
      <p:sp>
        <p:nvSpPr>
          <p:cNvPr id="9219" name="Footer Placeholder 4"/>
          <p:cNvSpPr>
            <a:spLocks noGrp="1"/>
          </p:cNvSpPr>
          <p:nvPr>
            <p:ph type="ftr" sz="quarter" idx="11"/>
          </p:nvPr>
        </p:nvSpPr>
        <p:spPr>
          <a:xfrm>
            <a:off x="5516578" y="6570772"/>
            <a:ext cx="2895600" cy="299545"/>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8634961" y="6570772"/>
            <a:ext cx="454792" cy="257835"/>
          </a:xfrm>
        </p:spPr>
        <p:txBody>
          <a:bodyPr/>
          <a:lstStyle/>
          <a:p>
            <a:pPr>
              <a:defRPr/>
            </a:pPr>
            <a:fld id="{FB34A73F-7633-4765-B60F-ABA8245B9BEA}" type="slidenum">
              <a:rPr lang="en-US" smtClean="0"/>
              <a:pPr>
                <a:defRPr/>
              </a:pPr>
              <a:t>27</a:t>
            </a:fld>
            <a:endParaRPr lang="en-US" dirty="0" smtClean="0"/>
          </a:p>
        </p:txBody>
      </p:sp>
      <p:sp>
        <p:nvSpPr>
          <p:cNvPr id="9221" name="Rectangle 4"/>
          <p:cNvSpPr>
            <a:spLocks noGrp="1" noChangeArrowheads="1"/>
          </p:cNvSpPr>
          <p:nvPr>
            <p:ph type="title"/>
          </p:nvPr>
        </p:nvSpPr>
        <p:spPr>
          <a:xfrm>
            <a:off x="381000"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1"/>
          </p:nvPr>
        </p:nvSpPr>
        <p:spPr>
          <a:xfrm>
            <a:off x="220717" y="914400"/>
            <a:ext cx="8734371" cy="5662448"/>
          </a:xfrm>
        </p:spPr>
        <p:txBody>
          <a:bodyPr/>
          <a:lstStyle/>
          <a:p>
            <a:pPr>
              <a:buNone/>
            </a:pPr>
            <a:r>
              <a:rPr lang="en-US" sz="2400" dirty="0" smtClean="0"/>
              <a:t>  </a:t>
            </a:r>
          </a:p>
        </p:txBody>
      </p:sp>
      <p:sp>
        <p:nvSpPr>
          <p:cNvPr id="8" name="Rectangle 7"/>
          <p:cNvSpPr/>
          <p:nvPr/>
        </p:nvSpPr>
        <p:spPr bwMode="auto">
          <a:xfrm>
            <a:off x="1287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PRIIs</a:t>
            </a:r>
          </a:p>
        </p:txBody>
      </p:sp>
      <p:sp>
        <p:nvSpPr>
          <p:cNvPr id="9" name="Rectangle 8"/>
          <p:cNvSpPr/>
          <p:nvPr/>
        </p:nvSpPr>
        <p:spPr bwMode="auto">
          <a:xfrm>
            <a:off x="6779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PROIs</a:t>
            </a:r>
          </a:p>
        </p:txBody>
      </p:sp>
      <p:cxnSp>
        <p:nvCxnSpPr>
          <p:cNvPr id="11" name="Straight Connector 10"/>
          <p:cNvCxnSpPr>
            <a:stCxn id="8" idx="3"/>
            <a:endCxn id="9" idx="1"/>
          </p:cNvCxnSpPr>
          <p:nvPr/>
        </p:nvCxnSpPr>
        <p:spPr bwMode="auto">
          <a:xfrm flipV="1">
            <a:off x="2963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225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Current Account Transactions</a:t>
            </a:r>
          </a:p>
        </p:txBody>
      </p:sp>
      <p:sp>
        <p:nvSpPr>
          <p:cNvPr id="13" name="Rectangle 12"/>
          <p:cNvSpPr/>
          <p:nvPr/>
        </p:nvSpPr>
        <p:spPr bwMode="auto">
          <a:xfrm>
            <a:off x="2380593" y="2987564"/>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smtClean="0"/>
              <a:t>Capital Account Transactions</a:t>
            </a:r>
            <a:endParaRPr kumimoji="0" lang="en-US" sz="1400" b="0" i="0" u="none" strike="noStrike" cap="none" normalizeH="0" baseline="0" dirty="0" smtClean="0">
              <a:ln>
                <a:noFill/>
              </a:ln>
              <a:solidFill>
                <a:schemeClr val="tx1"/>
              </a:solidFill>
              <a:effectLst/>
              <a:latin typeface="Tahoma" pitchFamily="34" charset="0"/>
            </a:endParaRPr>
          </a:p>
        </p:txBody>
      </p:sp>
      <p:sp>
        <p:nvSpPr>
          <p:cNvPr id="14" name="Rectangle 13"/>
          <p:cNvSpPr/>
          <p:nvPr/>
        </p:nvSpPr>
        <p:spPr bwMode="auto">
          <a:xfrm>
            <a:off x="4330263" y="2998075"/>
            <a:ext cx="1676400" cy="75411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Section 3 of FEMA</a:t>
            </a:r>
            <a:r>
              <a:rPr kumimoji="0" lang="en-US" sz="1400" b="0" i="0" u="none" strike="noStrike" cap="none" normalizeH="0" dirty="0" smtClean="0">
                <a:ln>
                  <a:noFill/>
                </a:ln>
                <a:solidFill>
                  <a:schemeClr val="tx1"/>
                </a:solidFill>
                <a:effectLst/>
                <a:latin typeface="Tahoma" pitchFamily="34" charset="0"/>
              </a:rPr>
              <a:t> applicable to both PRIIs &amp; PROIs</a:t>
            </a:r>
            <a:endParaRPr kumimoji="0" lang="en-US" sz="1400" b="0" i="0" u="none" strike="noStrike" cap="none" normalizeH="0" baseline="0" dirty="0" smtClean="0">
              <a:ln>
                <a:noFill/>
              </a:ln>
              <a:solidFill>
                <a:schemeClr val="tx1"/>
              </a:solidFill>
              <a:effectLst/>
              <a:latin typeface="Tahoma" pitchFamily="34" charset="0"/>
            </a:endParaRPr>
          </a:p>
        </p:txBody>
      </p:sp>
      <p:sp>
        <p:nvSpPr>
          <p:cNvPr id="15" name="Rectangle 14"/>
          <p:cNvSpPr/>
          <p:nvPr/>
        </p:nvSpPr>
        <p:spPr bwMode="auto">
          <a:xfrm>
            <a:off x="6815959" y="2961290"/>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Capital Account Transactions</a:t>
            </a:r>
          </a:p>
        </p:txBody>
      </p:sp>
      <p:sp>
        <p:nvSpPr>
          <p:cNvPr id="16" name="Rectangle 15"/>
          <p:cNvSpPr/>
          <p:nvPr/>
        </p:nvSpPr>
        <p:spPr bwMode="auto">
          <a:xfrm>
            <a:off x="189187" y="5131675"/>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Exceptions: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LRS  Scheme </a:t>
            </a:r>
          </a:p>
        </p:txBody>
      </p:sp>
      <p:cxnSp>
        <p:nvCxnSpPr>
          <p:cNvPr id="18" name="Straight Connector 17"/>
          <p:cNvCxnSpPr>
            <a:stCxn id="8" idx="2"/>
          </p:cNvCxnSpPr>
          <p:nvPr/>
        </p:nvCxnSpPr>
        <p:spPr bwMode="auto">
          <a:xfrm flipH="1">
            <a:off x="2112579" y="1581807"/>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1024759"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2112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993228" y="2333297"/>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3231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flipH="1">
            <a:off x="5044966" y="1371600"/>
            <a:ext cx="15765" cy="162384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204952" y="3775842"/>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Schedules I, II &amp; III of FEMA (C</a:t>
            </a:r>
            <a:r>
              <a:rPr kumimoji="0" lang="en-US" sz="1400" b="0" i="0" u="none" strike="noStrike" cap="none" normalizeH="0" baseline="0" dirty="0" smtClean="0">
                <a:ln>
                  <a:noFill/>
                </a:ln>
                <a:solidFill>
                  <a:schemeClr val="tx1"/>
                </a:solidFill>
                <a:effectLst/>
                <a:latin typeface="Tahoma" pitchFamily="34" charset="0"/>
              </a:rPr>
              <a:t>urrent Account Transactions) Rules, 2000</a:t>
            </a:r>
          </a:p>
        </p:txBody>
      </p:sp>
      <p:sp>
        <p:nvSpPr>
          <p:cNvPr id="49" name="Rectangle 48"/>
          <p:cNvSpPr/>
          <p:nvPr/>
        </p:nvSpPr>
        <p:spPr bwMode="auto">
          <a:xfrm>
            <a:off x="2328041" y="4085897"/>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 I of FEMA  Notf. 1</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51" name="Straight Connector 50"/>
          <p:cNvCxnSpPr>
            <a:endCxn id="49" idx="0"/>
          </p:cNvCxnSpPr>
          <p:nvPr/>
        </p:nvCxnSpPr>
        <p:spPr bwMode="auto">
          <a:xfrm flipH="1">
            <a:off x="3166241" y="3626069"/>
            <a:ext cx="2628" cy="459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6815958" y="4080641"/>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 II of FEMA  Notf. 1</a:t>
            </a:r>
            <a:endParaRPr kumimoji="0" lang="en-US" sz="1400" b="0" i="0" u="none" strike="noStrike" cap="none" normalizeH="0" baseline="0" dirty="0" smtClean="0">
              <a:ln>
                <a:noFill/>
              </a:ln>
              <a:solidFill>
                <a:schemeClr val="tx1"/>
              </a:solidFill>
              <a:effectLst/>
              <a:latin typeface="Tahoma" pitchFamily="34" charset="0"/>
            </a:endParaRPr>
          </a:p>
        </p:txBody>
      </p:sp>
      <p:sp>
        <p:nvSpPr>
          <p:cNvPr id="60" name="Rectangle 59"/>
          <p:cNvSpPr/>
          <p:nvPr/>
        </p:nvSpPr>
        <p:spPr bwMode="auto">
          <a:xfrm>
            <a:off x="6789683" y="5630917"/>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Exceptions: </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FEMA Notf. 13(R)</a:t>
            </a:r>
            <a:r>
              <a:rPr kumimoji="0" lang="en-US" sz="1400" b="0" i="0" u="none" strike="noStrike" cap="none" normalizeH="0" baseline="0" dirty="0" smtClean="0">
                <a:ln>
                  <a:noFill/>
                </a:ln>
                <a:solidFill>
                  <a:schemeClr val="tx1"/>
                </a:solidFill>
                <a:effectLst/>
                <a:latin typeface="Tahoma" pitchFamily="34" charset="0"/>
              </a:rPr>
              <a:t> </a:t>
            </a:r>
          </a:p>
        </p:txBody>
      </p:sp>
      <p:cxnSp>
        <p:nvCxnSpPr>
          <p:cNvPr id="66" name="Straight Connector 65"/>
          <p:cNvCxnSpPr/>
          <p:nvPr/>
        </p:nvCxnSpPr>
        <p:spPr bwMode="auto">
          <a:xfrm rot="120000">
            <a:off x="7617372" y="1576551"/>
            <a:ext cx="36787" cy="13847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a:stCxn id="15" idx="2"/>
            <a:endCxn id="57" idx="0"/>
          </p:cNvCxnSpPr>
          <p:nvPr/>
        </p:nvCxnSpPr>
        <p:spPr bwMode="auto">
          <a:xfrm flipH="1">
            <a:off x="7654158" y="3626069"/>
            <a:ext cx="1" cy="4545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7627883"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Rectangle 31"/>
          <p:cNvSpPr/>
          <p:nvPr/>
        </p:nvSpPr>
        <p:spPr bwMode="auto">
          <a:xfrm>
            <a:off x="199697" y="5820103"/>
            <a:ext cx="2571637" cy="75067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  some items of Sch. III, all items are subsumed with LRS - See next slide</a:t>
            </a:r>
          </a:p>
        </p:txBody>
      </p:sp>
      <p:cxnSp>
        <p:nvCxnSpPr>
          <p:cNvPr id="34" name="Straight Connector 33"/>
          <p:cNvCxnSpPr/>
          <p:nvPr/>
        </p:nvCxnSpPr>
        <p:spPr bwMode="auto">
          <a:xfrm rot="-540000" flipH="1">
            <a:off x="1043152" y="3626069"/>
            <a:ext cx="21021" cy="14977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 name="Straight Connector 36"/>
          <p:cNvCxnSpPr/>
          <p:nvPr/>
        </p:nvCxnSpPr>
        <p:spPr bwMode="auto">
          <a:xfrm rot="-540000" flipH="1">
            <a:off x="1027387" y="4981904"/>
            <a:ext cx="15765" cy="14977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 name="Straight Connector 39"/>
          <p:cNvCxnSpPr>
            <a:stCxn id="16" idx="2"/>
          </p:cNvCxnSpPr>
          <p:nvPr/>
        </p:nvCxnSpPr>
        <p:spPr bwMode="auto">
          <a:xfrm>
            <a:off x="1027387" y="5722882"/>
            <a:ext cx="13137" cy="78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4939307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88024" y="6700837"/>
            <a:ext cx="1905000" cy="241740"/>
          </a:xfrm>
        </p:spPr>
        <p:txBody>
          <a:bodyPr/>
          <a:lstStyle/>
          <a:p>
            <a:pPr>
              <a:defRPr/>
            </a:pPr>
            <a:r>
              <a:rPr lang="en-US" sz="1100" dirty="0" smtClean="0"/>
              <a:t>2 February 2019</a:t>
            </a:r>
            <a:endParaRPr lang="en-US" sz="1100" dirty="0"/>
          </a:p>
        </p:txBody>
      </p:sp>
      <p:sp>
        <p:nvSpPr>
          <p:cNvPr id="9219" name="Footer Placeholder 4"/>
          <p:cNvSpPr>
            <a:spLocks noGrp="1"/>
          </p:cNvSpPr>
          <p:nvPr>
            <p:ph type="ftr" sz="quarter" idx="11"/>
          </p:nvPr>
        </p:nvSpPr>
        <p:spPr>
          <a:xfrm>
            <a:off x="5516578" y="6570772"/>
            <a:ext cx="2895600" cy="299545"/>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8634961" y="6570772"/>
            <a:ext cx="454792" cy="257835"/>
          </a:xfrm>
        </p:spPr>
        <p:txBody>
          <a:bodyPr/>
          <a:lstStyle/>
          <a:p>
            <a:pPr>
              <a:defRPr/>
            </a:pPr>
            <a:fld id="{FB34A73F-7633-4765-B60F-ABA8245B9BEA}" type="slidenum">
              <a:rPr lang="en-US" smtClean="0"/>
              <a:pPr>
                <a:defRPr/>
              </a:pPr>
              <a:t>28</a:t>
            </a:fld>
            <a:endParaRPr lang="en-US" dirty="0" smtClean="0"/>
          </a:p>
        </p:txBody>
      </p:sp>
      <p:sp>
        <p:nvSpPr>
          <p:cNvPr id="9221" name="Rectangle 4"/>
          <p:cNvSpPr>
            <a:spLocks noGrp="1" noChangeArrowheads="1"/>
          </p:cNvSpPr>
          <p:nvPr>
            <p:ph type="title"/>
          </p:nvPr>
        </p:nvSpPr>
        <p:spPr>
          <a:xfrm>
            <a:off x="381000"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1"/>
          </p:nvPr>
        </p:nvSpPr>
        <p:spPr>
          <a:xfrm>
            <a:off x="220717" y="914400"/>
            <a:ext cx="8734371" cy="5662448"/>
          </a:xfrm>
        </p:spPr>
        <p:txBody>
          <a:bodyPr/>
          <a:lstStyle/>
          <a:p>
            <a:pPr>
              <a:buNone/>
            </a:pPr>
            <a:r>
              <a:rPr lang="en-US" sz="2400" dirty="0" smtClean="0"/>
              <a:t>  </a:t>
            </a:r>
          </a:p>
        </p:txBody>
      </p:sp>
      <p:sp>
        <p:nvSpPr>
          <p:cNvPr id="8" name="Rectangle 7"/>
          <p:cNvSpPr/>
          <p:nvPr/>
        </p:nvSpPr>
        <p:spPr bwMode="auto">
          <a:xfrm>
            <a:off x="3457904" y="1335305"/>
            <a:ext cx="1676400" cy="766763"/>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PRIIs-</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Exceptions to LRS Scheme</a:t>
            </a:r>
            <a:endParaRPr kumimoji="0" lang="en-US" sz="1400" b="0" i="0" u="none" strike="noStrike" cap="none" normalizeH="0" baseline="0" dirty="0" smtClean="0">
              <a:ln>
                <a:noFill/>
              </a:ln>
              <a:solidFill>
                <a:schemeClr val="tx1"/>
              </a:solidFill>
              <a:effectLst/>
            </a:endParaRPr>
          </a:p>
        </p:txBody>
      </p:sp>
      <p:sp>
        <p:nvSpPr>
          <p:cNvPr id="12" name="Rectangle 11"/>
          <p:cNvSpPr/>
          <p:nvPr/>
        </p:nvSpPr>
        <p:spPr bwMode="auto">
          <a:xfrm>
            <a:off x="1625000" y="3012692"/>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Individuals</a:t>
            </a:r>
          </a:p>
        </p:txBody>
      </p:sp>
      <p:sp>
        <p:nvSpPr>
          <p:cNvPr id="13" name="Rectangle 12"/>
          <p:cNvSpPr/>
          <p:nvPr/>
        </p:nvSpPr>
        <p:spPr bwMode="auto">
          <a:xfrm>
            <a:off x="5406059" y="3077410"/>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smtClean="0"/>
              <a:t>Persons other than Individuals</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18" name="Straight Connector 17"/>
          <p:cNvCxnSpPr>
            <a:stCxn id="8" idx="2"/>
          </p:cNvCxnSpPr>
          <p:nvPr/>
        </p:nvCxnSpPr>
        <p:spPr bwMode="auto">
          <a:xfrm flipH="1">
            <a:off x="4282966" y="2102068"/>
            <a:ext cx="13138" cy="31843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flipV="1">
            <a:off x="2463200" y="2394535"/>
            <a:ext cx="1819767" cy="642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a:off x="4282966" y="2402418"/>
            <a:ext cx="1961293" cy="128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463200" y="2400955"/>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6244259" y="2415258"/>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914399" y="4409597"/>
            <a:ext cx="309760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1400" dirty="0" smtClean="0"/>
              <a:t>(iv) Emigration</a:t>
            </a:r>
            <a:r>
              <a:rPr lang="en-US" sz="1400" dirty="0"/>
              <a:t>.</a:t>
            </a:r>
          </a:p>
          <a:p>
            <a:pPr eaLnBrk="0" hangingPunct="0"/>
            <a:endParaRPr lang="en-US" sz="1400" dirty="0" smtClean="0"/>
          </a:p>
          <a:p>
            <a:pPr eaLnBrk="0" hangingPunct="0"/>
            <a:r>
              <a:rPr lang="en-US" sz="1400" dirty="0" smtClean="0"/>
              <a:t>(</a:t>
            </a:r>
            <a:r>
              <a:rPr lang="en-US" sz="1400" dirty="0"/>
              <a:t>vii) Expenses in connection with medical treatment abroad.</a:t>
            </a:r>
          </a:p>
          <a:p>
            <a:pPr eaLnBrk="0" hangingPunct="0"/>
            <a:endParaRPr lang="en-US" sz="1400" dirty="0" smtClean="0"/>
          </a:p>
          <a:p>
            <a:pPr eaLnBrk="0" hangingPunct="0"/>
            <a:r>
              <a:rPr lang="en-US" sz="1400" dirty="0" smtClean="0"/>
              <a:t>(</a:t>
            </a:r>
            <a:r>
              <a:rPr lang="en-US" sz="1400" dirty="0"/>
              <a:t>viii) Studies abroad.</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ndParaRPr>
          </a:p>
        </p:txBody>
      </p:sp>
      <p:sp>
        <p:nvSpPr>
          <p:cNvPr id="33" name="Rectangle 32"/>
          <p:cNvSpPr/>
          <p:nvPr/>
        </p:nvSpPr>
        <p:spPr bwMode="auto">
          <a:xfrm>
            <a:off x="4352288" y="4409596"/>
            <a:ext cx="426251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Remittances in excess</a:t>
            </a:r>
            <a:r>
              <a:rPr kumimoji="0" lang="en-US" sz="1400" b="0" i="0" u="none" strike="noStrike" cap="none" normalizeH="0" dirty="0" smtClean="0">
                <a:ln>
                  <a:noFill/>
                </a:ln>
                <a:solidFill>
                  <a:schemeClr val="tx1"/>
                </a:solidFill>
                <a:effectLst/>
              </a:rPr>
              <a:t> of specified limits towards</a:t>
            </a:r>
            <a:r>
              <a:rPr kumimoji="0" lang="en-US" sz="1400" b="0" i="0" u="none" strike="noStrike" cap="none" normalizeH="0" baseline="0" dirty="0" smtClean="0">
                <a:ln>
                  <a:noFill/>
                </a:ln>
                <a:solidFill>
                  <a:schemeClr val="tx1"/>
                </a:solidFill>
                <a:effectLst/>
              </a:rPr>
              <a:t>:</a:t>
            </a:r>
          </a:p>
          <a:p>
            <a:pPr marL="0" marR="0" indent="0" defTabSz="914400" rtl="0" eaLnBrk="0" fontAlgn="base" latinLnBrk="0" hangingPunct="0">
              <a:lnSpc>
                <a:spcPct val="100000"/>
              </a:lnSpc>
              <a:spcBef>
                <a:spcPct val="0"/>
              </a:spcBef>
              <a:spcAft>
                <a:spcPct val="0"/>
              </a:spcAft>
              <a:buClrTx/>
              <a:buSzTx/>
              <a:buFontTx/>
              <a:buNone/>
              <a:tabLst/>
            </a:pPr>
            <a:r>
              <a:rPr lang="en-US" sz="1400" dirty="0" smtClean="0"/>
              <a:t>i. Donations to reputed technical / educational institutions;</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ii. Commissions to agents abroad for sale of propert</a:t>
            </a:r>
            <a:r>
              <a:rPr lang="en-US" sz="1400" dirty="0" smtClean="0"/>
              <a:t>y in India;</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iii. Remittances</a:t>
            </a:r>
            <a:r>
              <a:rPr kumimoji="0" lang="en-US" sz="1400" b="0" i="0" u="none" strike="noStrike" cap="none" normalizeH="0" dirty="0" smtClean="0">
                <a:ln>
                  <a:noFill/>
                </a:ln>
                <a:solidFill>
                  <a:schemeClr val="tx1"/>
                </a:solidFill>
                <a:effectLst/>
              </a:rPr>
              <a:t> for consultancy services </a:t>
            </a:r>
            <a:r>
              <a:rPr lang="en-US" sz="1400" dirty="0" smtClean="0"/>
              <a:t>for infra projects;</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iv. Remittances</a:t>
            </a:r>
            <a:r>
              <a:rPr kumimoji="0" lang="en-US" sz="1400" b="0" i="0" u="none" strike="noStrike" cap="none" normalizeH="0" dirty="0" smtClean="0">
                <a:ln>
                  <a:noFill/>
                </a:ln>
                <a:solidFill>
                  <a:schemeClr val="tx1"/>
                </a:solidFill>
                <a:effectLst/>
              </a:rPr>
              <a:t> by way of reimbursement of pre-incorporation expenses</a:t>
            </a:r>
            <a:endParaRPr kumimoji="0" lang="en-US" sz="1400" b="0" i="0" u="none" strike="noStrike" cap="none" normalizeH="0" baseline="0" dirty="0" smtClean="0">
              <a:ln>
                <a:noFill/>
              </a:ln>
              <a:solidFill>
                <a:schemeClr val="tx1"/>
              </a:solidFill>
              <a:effectLst/>
            </a:endParaRPr>
          </a:p>
        </p:txBody>
      </p:sp>
      <p:cxnSp>
        <p:nvCxnSpPr>
          <p:cNvPr id="7" name="Straight Connector 6"/>
          <p:cNvCxnSpPr>
            <a:stCxn id="12" idx="2"/>
            <a:endCxn id="44" idx="0"/>
          </p:cNvCxnSpPr>
          <p:nvPr/>
        </p:nvCxnSpPr>
        <p:spPr bwMode="auto">
          <a:xfrm>
            <a:off x="2463200" y="3693236"/>
            <a:ext cx="0" cy="71636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 name="Straight Connector 40"/>
          <p:cNvCxnSpPr/>
          <p:nvPr/>
        </p:nvCxnSpPr>
        <p:spPr bwMode="auto">
          <a:xfrm>
            <a:off x="6227405" y="3739562"/>
            <a:ext cx="16854" cy="670035"/>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771787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half"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29</a:t>
            </a:fld>
            <a:endParaRPr lang="en-US" dirty="0" smtClean="0"/>
          </a:p>
        </p:txBody>
      </p:sp>
      <p:sp>
        <p:nvSpPr>
          <p:cNvPr id="9221" name="Rectangle 4"/>
          <p:cNvSpPr>
            <a:spLocks noGrp="1" noChangeArrowheads="1"/>
          </p:cNvSpPr>
          <p:nvPr>
            <p:ph type="title" idx="4294967295"/>
          </p:nvPr>
        </p:nvSpPr>
        <p:spPr>
          <a:xfrm>
            <a:off x="581025"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4294967295"/>
          </p:nvPr>
        </p:nvSpPr>
        <p:spPr>
          <a:xfrm>
            <a:off x="409575" y="914400"/>
            <a:ext cx="8734425" cy="5334000"/>
          </a:xfrm>
        </p:spPr>
        <p:txBody>
          <a:bodyPr/>
          <a:lstStyle/>
          <a:p>
            <a:pPr>
              <a:buNone/>
            </a:pPr>
            <a:r>
              <a:rPr lang="en-US" sz="2400" dirty="0" smtClean="0"/>
              <a:t>  </a:t>
            </a:r>
          </a:p>
        </p:txBody>
      </p:sp>
      <p:sp>
        <p:nvSpPr>
          <p:cNvPr id="8" name="Rectangle 7"/>
          <p:cNvSpPr/>
          <p:nvPr/>
        </p:nvSpPr>
        <p:spPr bwMode="auto">
          <a:xfrm>
            <a:off x="1287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Government</a:t>
            </a:r>
            <a:r>
              <a:rPr kumimoji="0" lang="en-US" sz="1800" b="0" i="0" u="none" strike="noStrike" cap="none" normalizeH="0" dirty="0" smtClean="0">
                <a:ln>
                  <a:noFill/>
                </a:ln>
                <a:solidFill>
                  <a:schemeClr val="tx1"/>
                </a:solidFill>
                <a:effectLst/>
                <a:latin typeface="Tahoma" pitchFamily="34" charset="0"/>
              </a:rPr>
              <a:t> </a:t>
            </a:r>
            <a:endParaRPr kumimoji="0" lang="en-US" sz="1800" b="0" i="0" u="none" strike="noStrike" cap="none" normalizeH="0" baseline="0" dirty="0" smtClean="0">
              <a:ln>
                <a:noFill/>
              </a:ln>
              <a:solidFill>
                <a:schemeClr val="tx1"/>
              </a:solidFill>
              <a:effectLst/>
              <a:latin typeface="Tahoma" pitchFamily="34" charset="0"/>
            </a:endParaRPr>
          </a:p>
        </p:txBody>
      </p:sp>
      <p:sp>
        <p:nvSpPr>
          <p:cNvPr id="9" name="Rectangle 8"/>
          <p:cNvSpPr/>
          <p:nvPr/>
        </p:nvSpPr>
        <p:spPr bwMode="auto">
          <a:xfrm>
            <a:off x="6779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RBI</a:t>
            </a:r>
          </a:p>
        </p:txBody>
      </p:sp>
      <p:cxnSp>
        <p:nvCxnSpPr>
          <p:cNvPr id="11" name="Straight Connector 10"/>
          <p:cNvCxnSpPr>
            <a:stCxn id="8" idx="3"/>
            <a:endCxn id="9" idx="1"/>
          </p:cNvCxnSpPr>
          <p:nvPr/>
        </p:nvCxnSpPr>
        <p:spPr bwMode="auto">
          <a:xfrm flipV="1">
            <a:off x="2963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225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Current Account Transactions</a:t>
            </a:r>
          </a:p>
        </p:txBody>
      </p:sp>
      <p:sp>
        <p:nvSpPr>
          <p:cNvPr id="13" name="Rectangle 12"/>
          <p:cNvSpPr/>
          <p:nvPr/>
        </p:nvSpPr>
        <p:spPr bwMode="auto">
          <a:xfrm>
            <a:off x="2380593" y="2987564"/>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endParaRPr lang="en-US" sz="1400" dirty="0" smtClean="0"/>
          </a:p>
          <a:p>
            <a:pPr algn="ctr" eaLnBrk="0" hangingPunct="0"/>
            <a:r>
              <a:rPr lang="en-US" sz="1400" dirty="0" smtClean="0"/>
              <a:t>Industrial Policy</a:t>
            </a:r>
            <a:endParaRPr kumimoji="0" lang="en-US" sz="1400" b="0" i="0" u="none" strike="noStrike" cap="none" normalizeH="0" baseline="0" dirty="0" smtClean="0">
              <a:ln>
                <a:noFill/>
              </a:ln>
              <a:solidFill>
                <a:schemeClr val="tx1"/>
              </a:solidFill>
              <a:effectLst/>
              <a:latin typeface="Tahoma" pitchFamily="34" charset="0"/>
            </a:endParaRPr>
          </a:p>
        </p:txBody>
      </p:sp>
      <p:sp>
        <p:nvSpPr>
          <p:cNvPr id="15" name="Rectangle 14"/>
          <p:cNvSpPr/>
          <p:nvPr/>
        </p:nvSpPr>
        <p:spPr bwMode="auto">
          <a:xfrm>
            <a:off x="6815959" y="2961290"/>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200" b="0" i="0" u="none" strike="noStrike" cap="none" normalizeH="0" baseline="0" dirty="0" smtClean="0">
                <a:ln>
                  <a:noFill/>
                </a:ln>
                <a:solidFill>
                  <a:schemeClr val="tx1"/>
                </a:solidFill>
                <a:effectLst/>
                <a:latin typeface="Tahoma" pitchFamily="34" charset="0"/>
              </a:rPr>
              <a:t>Prio</a:t>
            </a:r>
            <a:r>
              <a:rPr lang="en-US" sz="1200" dirty="0" smtClean="0"/>
              <a:t>r to Amendment</a:t>
            </a:r>
            <a:r>
              <a:rPr lang="en-US" dirty="0" smtClean="0"/>
              <a:t>-CAP</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18" name="Straight Connector 17"/>
          <p:cNvCxnSpPr>
            <a:stCxn id="8" idx="2"/>
          </p:cNvCxnSpPr>
          <p:nvPr/>
        </p:nvCxnSpPr>
        <p:spPr bwMode="auto">
          <a:xfrm flipH="1">
            <a:off x="2112579" y="1581807"/>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1024759"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2112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993228" y="2333297"/>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3231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89186" y="4138448"/>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Rules</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46" name="Straight Connector 45"/>
          <p:cNvCxnSpPr/>
          <p:nvPr/>
        </p:nvCxnSpPr>
        <p:spPr bwMode="auto">
          <a:xfrm>
            <a:off x="969580" y="3641835"/>
            <a:ext cx="7882" cy="48873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 name="Rectangle 48"/>
          <p:cNvSpPr/>
          <p:nvPr/>
        </p:nvSpPr>
        <p:spPr bwMode="auto">
          <a:xfrm>
            <a:off x="2264979" y="4148960"/>
            <a:ext cx="2039007" cy="195229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lang="en-US" sz="1400" dirty="0" smtClean="0"/>
              <a:t>Sectoral guidelines</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kumimoji="0" lang="en-US" sz="1400" b="0" i="0" u="none" strike="noStrike" cap="none" normalizeH="0" baseline="0" dirty="0" smtClean="0">
              <a:ln>
                <a:noFill/>
              </a:ln>
              <a:solidFill>
                <a:schemeClr val="tx1"/>
              </a:solidFill>
              <a:effectLst/>
              <a:latin typeface="Tahoma" pitchFamily="34" charset="0"/>
            </a:endParaRP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baseline="0" dirty="0" smtClean="0">
                <a:ln>
                  <a:noFill/>
                </a:ln>
                <a:solidFill>
                  <a:schemeClr val="tx1"/>
                </a:solidFill>
                <a:effectLst/>
                <a:latin typeface="Tahoma" pitchFamily="34" charset="0"/>
              </a:rPr>
              <a:t>Public</a:t>
            </a:r>
            <a:r>
              <a:rPr kumimoji="0" lang="en-US" sz="1400" b="0" i="0" u="none" strike="noStrike" cap="none" normalizeH="0" dirty="0" smtClean="0">
                <a:ln>
                  <a:noFill/>
                </a:ln>
                <a:solidFill>
                  <a:schemeClr val="tx1"/>
                </a:solidFill>
                <a:effectLst/>
                <a:latin typeface="Tahoma" pitchFamily="34" charset="0"/>
              </a:rPr>
              <a:t> Sector</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lang="en-US" sz="1400" baseline="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dirty="0" smtClean="0">
                <a:ln>
                  <a:noFill/>
                </a:ln>
                <a:solidFill>
                  <a:schemeClr val="tx1"/>
                </a:solidFill>
                <a:effectLst/>
                <a:latin typeface="Tahoma" pitchFamily="34" charset="0"/>
              </a:rPr>
              <a:t>Hazardous</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lang="en-US" sz="1400" baseline="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dirty="0" smtClean="0">
                <a:ln>
                  <a:noFill/>
                </a:ln>
                <a:solidFill>
                  <a:schemeClr val="tx1"/>
                </a:solidFill>
                <a:effectLst/>
                <a:latin typeface="Tahoma" pitchFamily="34" charset="0"/>
              </a:rPr>
              <a:t>Small Scale</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51" name="Straight Connector 50"/>
          <p:cNvCxnSpPr/>
          <p:nvPr/>
        </p:nvCxnSpPr>
        <p:spPr bwMode="auto">
          <a:xfrm rot="300000">
            <a:off x="3231931" y="3736428"/>
            <a:ext cx="52552" cy="4125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6815958" y="4871545"/>
            <a:ext cx="1676400" cy="415158"/>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AP DIR Circulars</a:t>
            </a:r>
            <a:endParaRPr kumimoji="0" lang="en-US" sz="1400" b="0" i="0" u="none" strike="noStrike" cap="none" normalizeH="0" baseline="0" dirty="0" smtClean="0">
              <a:ln>
                <a:noFill/>
              </a:ln>
              <a:solidFill>
                <a:schemeClr val="tx1"/>
              </a:solidFill>
              <a:effectLst/>
              <a:latin typeface="Tahoma" pitchFamily="34" charset="0"/>
            </a:endParaRPr>
          </a:p>
        </p:txBody>
      </p:sp>
      <p:sp>
        <p:nvSpPr>
          <p:cNvPr id="60" name="Rectangle 59"/>
          <p:cNvSpPr/>
          <p:nvPr/>
        </p:nvSpPr>
        <p:spPr bwMode="auto">
          <a:xfrm>
            <a:off x="6789683" y="5630917"/>
            <a:ext cx="1676400" cy="1069921"/>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Master Directions / Master Circular</a:t>
            </a:r>
            <a:r>
              <a:rPr kumimoji="0" lang="en-US" sz="1400" b="0" i="0" u="none" strike="noStrike" cap="none" normalizeH="0" dirty="0" smtClean="0">
                <a:ln>
                  <a:noFill/>
                </a:ln>
                <a:solidFill>
                  <a:schemeClr val="tx1"/>
                </a:solidFill>
                <a:effectLst/>
                <a:latin typeface="Tahoma" pitchFamily="34" charset="0"/>
              </a:rPr>
              <a:t> in case where no directions are issued </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66" name="Straight Connector 65"/>
          <p:cNvCxnSpPr/>
          <p:nvPr/>
        </p:nvCxnSpPr>
        <p:spPr bwMode="auto">
          <a:xfrm flipH="1">
            <a:off x="7630510" y="1576331"/>
            <a:ext cx="11037" cy="4258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p:nvPr/>
        </p:nvCxnSpPr>
        <p:spPr bwMode="auto">
          <a:xfrm rot="-480000" flipH="1">
            <a:off x="7612118" y="3626069"/>
            <a:ext cx="42041" cy="31531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7627883"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Rectangle 42"/>
          <p:cNvSpPr/>
          <p:nvPr/>
        </p:nvSpPr>
        <p:spPr bwMode="auto">
          <a:xfrm>
            <a:off x="6810704" y="2010104"/>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A.D. Banks</a:t>
            </a:r>
          </a:p>
        </p:txBody>
      </p:sp>
      <p:sp>
        <p:nvSpPr>
          <p:cNvPr id="45" name="Rectangle 44"/>
          <p:cNvSpPr/>
          <p:nvPr/>
        </p:nvSpPr>
        <p:spPr bwMode="auto">
          <a:xfrm>
            <a:off x="6773918" y="3941379"/>
            <a:ext cx="1676400" cy="50975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Debt related CAP</a:t>
            </a:r>
          </a:p>
        </p:txBody>
      </p:sp>
      <p:cxnSp>
        <p:nvCxnSpPr>
          <p:cNvPr id="52" name="Straight Connector 51"/>
          <p:cNvCxnSpPr>
            <a:stCxn id="43" idx="2"/>
            <a:endCxn id="15" idx="0"/>
          </p:cNvCxnSpPr>
          <p:nvPr/>
        </p:nvCxnSpPr>
        <p:spPr bwMode="auto">
          <a:xfrm>
            <a:off x="7648904" y="2674883"/>
            <a:ext cx="5255" cy="28640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360000">
            <a:off x="7612118" y="4451131"/>
            <a:ext cx="42040" cy="4204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9118886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dirty="0" smtClean="0"/>
              <a:t>Overview</a:t>
            </a:r>
          </a:p>
        </p:txBody>
      </p:sp>
      <p:sp>
        <p:nvSpPr>
          <p:cNvPr id="4099" name="Content Placeholder 2"/>
          <p:cNvSpPr>
            <a:spLocks noGrp="1"/>
          </p:cNvSpPr>
          <p:nvPr>
            <p:ph idx="1"/>
          </p:nvPr>
        </p:nvSpPr>
        <p:spPr>
          <a:xfrm>
            <a:off x="914400" y="1143000"/>
            <a:ext cx="7696200" cy="5257800"/>
          </a:xfrm>
        </p:spPr>
        <p:txBody>
          <a:bodyPr/>
          <a:lstStyle/>
          <a:p>
            <a:r>
              <a:rPr lang="en-US" sz="1500" dirty="0"/>
              <a:t>Abbreviations:Authorised Dealer(AD), </a:t>
            </a:r>
          </a:p>
          <a:p>
            <a:pPr>
              <a:buNone/>
            </a:pPr>
            <a:r>
              <a:rPr lang="en-US" sz="1500" dirty="0"/>
              <a:t>                       Capital Account transaction (CAP), </a:t>
            </a:r>
          </a:p>
          <a:p>
            <a:pPr>
              <a:buNone/>
            </a:pPr>
            <a:r>
              <a:rPr lang="en-US" sz="1500" dirty="0"/>
              <a:t>                       Current Account Transaction(CAT),</a:t>
            </a:r>
          </a:p>
          <a:p>
            <a:pPr>
              <a:buNone/>
            </a:pPr>
            <a:r>
              <a:rPr lang="en-US" sz="1500" dirty="0"/>
              <a:t>                       Foreign Exchange(FE), </a:t>
            </a:r>
          </a:p>
          <a:p>
            <a:pPr>
              <a:buNone/>
            </a:pPr>
            <a:r>
              <a:rPr lang="en-US" sz="1500" dirty="0"/>
              <a:t>                       Government of India (GOI) ,</a:t>
            </a:r>
          </a:p>
          <a:p>
            <a:pPr>
              <a:buNone/>
            </a:pPr>
            <a:r>
              <a:rPr lang="en-US" sz="1500" dirty="0"/>
              <a:t>                       Notification no.(Notf.),</a:t>
            </a:r>
          </a:p>
          <a:p>
            <a:pPr>
              <a:buNone/>
            </a:pPr>
            <a:r>
              <a:rPr lang="en-US" sz="1500" dirty="0"/>
              <a:t>                       Person Resident Outside India(PROI),</a:t>
            </a:r>
          </a:p>
          <a:p>
            <a:pPr>
              <a:buNone/>
            </a:pPr>
            <a:r>
              <a:rPr lang="en-US" sz="1500" dirty="0"/>
              <a:t>                       Person Resident in India (PRII</a:t>
            </a:r>
            <a:r>
              <a:rPr lang="en-US" sz="1500" dirty="0" smtClean="0"/>
              <a:t>),</a:t>
            </a:r>
          </a:p>
          <a:p>
            <a:pPr marL="1377950" indent="-4763">
              <a:buNone/>
            </a:pPr>
            <a:r>
              <a:rPr lang="en-US" sz="1500" dirty="0" smtClean="0"/>
              <a:t>Non </a:t>
            </a:r>
            <a:r>
              <a:rPr lang="en-US" sz="1500" dirty="0"/>
              <a:t>Resident Indian (NRI),</a:t>
            </a:r>
          </a:p>
          <a:p>
            <a:pPr marL="1377950" indent="-4763">
              <a:buNone/>
            </a:pPr>
            <a:r>
              <a:rPr lang="en-US" sz="1500" dirty="0" smtClean="0"/>
              <a:t>Person </a:t>
            </a:r>
            <a:r>
              <a:rPr lang="en-US" sz="1500" dirty="0"/>
              <a:t>of Indian Origin (PIO</a:t>
            </a:r>
            <a:r>
              <a:rPr lang="en-US" sz="1500" dirty="0" smtClean="0"/>
              <a:t>),</a:t>
            </a:r>
          </a:p>
          <a:p>
            <a:pPr marL="1377950" indent="-4763">
              <a:buNone/>
            </a:pPr>
            <a:r>
              <a:rPr lang="en-US" sz="1500" dirty="0" smtClean="0"/>
              <a:t>Overseas Citizen of India (OCI),</a:t>
            </a:r>
            <a:endParaRPr lang="en-US" sz="1500" dirty="0"/>
          </a:p>
          <a:p>
            <a:pPr>
              <a:buNone/>
            </a:pPr>
            <a:r>
              <a:rPr lang="en-US" sz="1500" dirty="0"/>
              <a:t>                       Reserve Bank of India (RBI), </a:t>
            </a:r>
          </a:p>
          <a:p>
            <a:pPr>
              <a:buNone/>
            </a:pPr>
            <a:r>
              <a:rPr lang="en-US" sz="1500" dirty="0"/>
              <a:t>                       </a:t>
            </a:r>
            <a:r>
              <a:rPr lang="en-US" sz="1500" dirty="0" smtClean="0"/>
              <a:t>Non-repatriable </a:t>
            </a:r>
            <a:r>
              <a:rPr lang="en-US" sz="1500" dirty="0"/>
              <a:t>basis (NRB</a:t>
            </a:r>
            <a:r>
              <a:rPr lang="en-US" sz="1500" dirty="0" smtClean="0"/>
              <a:t>).</a:t>
            </a:r>
            <a:endParaRPr lang="en-US" sz="1500" dirty="0"/>
          </a:p>
          <a:p>
            <a:pPr>
              <a:buNone/>
            </a:pPr>
            <a:r>
              <a:rPr lang="en-US" sz="1500" dirty="0"/>
              <a:t>                       Repatriable basis(RB</a:t>
            </a:r>
            <a:r>
              <a:rPr lang="en-US" sz="1500" dirty="0" smtClean="0"/>
              <a:t>).</a:t>
            </a:r>
            <a:endParaRPr lang="en-US" sz="1500" dirty="0"/>
          </a:p>
          <a:p>
            <a:pPr>
              <a:buNone/>
            </a:pPr>
            <a:r>
              <a:rPr lang="en-US" sz="1500" dirty="0"/>
              <a:t>                       Subject to (SBT</a:t>
            </a:r>
            <a:r>
              <a:rPr lang="en-US" sz="1500" dirty="0" smtClean="0"/>
              <a:t>).</a:t>
            </a:r>
          </a:p>
          <a:p>
            <a:pPr marL="1377950" indent="-4763">
              <a:buNone/>
            </a:pPr>
            <a:r>
              <a:rPr lang="en-US" sz="1500" dirty="0"/>
              <a:t>Foreign Portfolio Investor (FPI),</a:t>
            </a:r>
          </a:p>
          <a:p>
            <a:pPr marL="1377950" indent="-4763">
              <a:buNone/>
            </a:pPr>
            <a:r>
              <a:rPr lang="en-US" sz="1500" dirty="0"/>
              <a:t>Alternate Investment Fund (AIF),</a:t>
            </a:r>
          </a:p>
          <a:p>
            <a:pPr marL="1377950" indent="-4763">
              <a:buNone/>
            </a:pPr>
            <a:r>
              <a:rPr lang="en-US" sz="1500" dirty="0"/>
              <a:t>Foreign Venture Capital Investor (FVCI),</a:t>
            </a:r>
          </a:p>
          <a:p>
            <a:pPr marL="1377950" indent="-4763">
              <a:buNone/>
            </a:pPr>
            <a:r>
              <a:rPr lang="en-US" sz="1500" dirty="0"/>
              <a:t>Indian Venture Capital Undertaking (IVCU)</a:t>
            </a:r>
          </a:p>
          <a:p>
            <a:pPr>
              <a:buNone/>
            </a:pPr>
            <a:r>
              <a:rPr lang="en-US" sz="1700" dirty="0" smtClean="0"/>
              <a:t> </a:t>
            </a:r>
            <a:endParaRPr lang="en-US" sz="1700" dirty="0"/>
          </a:p>
          <a:p>
            <a:endParaRPr lang="en-US" sz="1700" dirty="0" smtClean="0"/>
          </a:p>
        </p:txBody>
      </p:sp>
      <p:sp>
        <p:nvSpPr>
          <p:cNvPr id="4100"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smtClean="0"/>
          </a:p>
        </p:txBody>
      </p:sp>
    </p:spTree>
    <p:extLst>
      <p:ext uri="{BB962C8B-B14F-4D97-AF65-F5344CB8AC3E}">
        <p14:creationId xmlns:p14="http://schemas.microsoft.com/office/powerpoint/2010/main" val="20780702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30</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200" dirty="0" smtClean="0"/>
              <a:t>FEMA NTF. 20(R) – FOREIGN INVESTMENT IN INDIA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2200" b="1" dirty="0" smtClean="0"/>
              <a:t>	</a:t>
            </a:r>
            <a:r>
              <a:rPr lang="en-US" sz="2200" dirty="0" smtClean="0"/>
              <a:t>Investment in India generally, and particularly </a:t>
            </a:r>
            <a:r>
              <a:rPr lang="en-US" sz="2200" dirty="0"/>
              <a:t>foreign investment, by non-resident investors is a capital account transaction regulated</a:t>
            </a:r>
            <a:r>
              <a:rPr lang="en-US" sz="2200" dirty="0" smtClean="0"/>
              <a:t>:</a:t>
            </a:r>
          </a:p>
          <a:p>
            <a:pPr eaLnBrk="1" hangingPunct="1">
              <a:buNone/>
            </a:pPr>
            <a:endParaRPr lang="en-US" sz="2200" dirty="0"/>
          </a:p>
          <a:p>
            <a:pPr marL="288925" indent="-288925" eaLnBrk="1" hangingPunct="1">
              <a:buNone/>
            </a:pPr>
            <a:r>
              <a:rPr lang="en-US" sz="2200" dirty="0" smtClean="0"/>
              <a:t>a. by </a:t>
            </a:r>
            <a:r>
              <a:rPr lang="en-US" sz="2200" dirty="0"/>
              <a:t>Government through Foreign Direct Investment (FDI) Policy (popularly known as sectoral policy) issued by the Government under Industrial Development (Regulation) Act, 1951; and </a:t>
            </a:r>
            <a:endParaRPr lang="en-US" sz="2200" dirty="0" smtClean="0"/>
          </a:p>
          <a:p>
            <a:pPr eaLnBrk="1" hangingPunct="1">
              <a:buAutoNum type="alphaLcPeriod"/>
            </a:pPr>
            <a:endParaRPr lang="en-US" sz="2200" dirty="0"/>
          </a:p>
          <a:p>
            <a:pPr eaLnBrk="1" hangingPunct="1">
              <a:buNone/>
            </a:pPr>
            <a:r>
              <a:rPr lang="en-US" sz="2200" dirty="0"/>
              <a:t>b.	by Reserve Bank of India through Foreign Exchange Management (Transfer or Issue of Security by a person resident outside India) Regulations, </a:t>
            </a:r>
            <a:r>
              <a:rPr lang="en-US" sz="2200" dirty="0" smtClean="0"/>
              <a:t>2017 issued </a:t>
            </a:r>
            <a:r>
              <a:rPr lang="en-US" sz="2200" dirty="0"/>
              <a:t>under Notification No. FEMA </a:t>
            </a:r>
            <a:r>
              <a:rPr lang="en-US" sz="2200" dirty="0" smtClean="0"/>
              <a:t>20(R)/2017-RB </a:t>
            </a:r>
            <a:r>
              <a:rPr lang="en-US" sz="2200" dirty="0"/>
              <a:t>dated </a:t>
            </a:r>
            <a:r>
              <a:rPr lang="en-US" sz="2200" dirty="0" smtClean="0"/>
              <a:t>7th November 2017 </a:t>
            </a:r>
            <a:r>
              <a:rPr lang="en-US" sz="2200" dirty="0"/>
              <a:t>('FEMA Ntf. </a:t>
            </a:r>
            <a:r>
              <a:rPr lang="en-US" sz="2200" dirty="0" smtClean="0"/>
              <a:t>20(R)') </a:t>
            </a:r>
            <a:r>
              <a:rPr lang="en-US" sz="2200" dirty="0"/>
              <a:t>as amended from time to time.</a:t>
            </a:r>
          </a:p>
        </p:txBody>
      </p:sp>
    </p:spTree>
    <p:extLst>
      <p:ext uri="{BB962C8B-B14F-4D97-AF65-F5344CB8AC3E}">
        <p14:creationId xmlns:p14="http://schemas.microsoft.com/office/powerpoint/2010/main" val="39015653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31</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200" dirty="0" smtClean="0"/>
              <a:t>FEMA NTF. 20(R) – FOREIGN INVESTMENT IN INDIA</a:t>
            </a:r>
          </a:p>
        </p:txBody>
      </p:sp>
      <p:sp>
        <p:nvSpPr>
          <p:cNvPr id="8198" name="Rectangle 5"/>
          <p:cNvSpPr>
            <a:spLocks noGrp="1" noChangeArrowheads="1"/>
          </p:cNvSpPr>
          <p:nvPr>
            <p:ph type="body" idx="1"/>
          </p:nvPr>
        </p:nvSpPr>
        <p:spPr>
          <a:xfrm>
            <a:off x="762000" y="1219200"/>
            <a:ext cx="8153400" cy="5105400"/>
          </a:xfrm>
        </p:spPr>
        <p:txBody>
          <a:bodyPr/>
          <a:lstStyle/>
          <a:p>
            <a:pPr algn="ctr" eaLnBrk="1" hangingPunct="1">
              <a:buNone/>
            </a:pPr>
            <a:r>
              <a:rPr lang="en-US" sz="1400" b="1" dirty="0" smtClean="0"/>
              <a:t>	</a:t>
            </a:r>
            <a:r>
              <a:rPr lang="en-US" sz="1800" b="1" dirty="0"/>
              <a:t> Schemes for Inbound Investment (NEW)</a:t>
            </a:r>
            <a:endParaRPr lang="en-US" sz="1800" b="1" dirty="0" smtClean="0"/>
          </a:p>
          <a:p>
            <a:pPr eaLnBrk="1" hangingPunct="1">
              <a:buNone/>
            </a:pPr>
            <a:endParaRPr lang="en-US" sz="1400" b="1" dirty="0"/>
          </a:p>
        </p:txBody>
      </p:sp>
      <p:graphicFrame>
        <p:nvGraphicFramePr>
          <p:cNvPr id="8" name="Content Placeholder 3"/>
          <p:cNvGraphicFramePr>
            <a:graphicFrameLocks/>
          </p:cNvGraphicFramePr>
          <p:nvPr>
            <p:extLst/>
          </p:nvPr>
        </p:nvGraphicFramePr>
        <p:xfrm>
          <a:off x="790575" y="1745135"/>
          <a:ext cx="8153400" cy="4665596"/>
        </p:xfrm>
        <a:graphic>
          <a:graphicData uri="http://schemas.openxmlformats.org/drawingml/2006/table">
            <a:tbl>
              <a:tblPr firstRow="1" bandRow="1">
                <a:tableStyleId>{5C22544A-7EE6-4342-B048-85BDC9FD1C3A}</a:tableStyleId>
              </a:tblPr>
              <a:tblGrid>
                <a:gridCol w="914400"/>
                <a:gridCol w="7239000"/>
              </a:tblGrid>
              <a:tr h="476970">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1</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lang="en-US" sz="1600" b="1" dirty="0" smtClean="0">
                          <a:solidFill>
                            <a:schemeClr val="tx1"/>
                          </a:solidFill>
                          <a:latin typeface="Calibri" panose="020F0502020204030204" pitchFamily="34" charset="0"/>
                          <a:ea typeface="Times New Roman"/>
                          <a:cs typeface="Times-Bold"/>
                        </a:rPr>
                        <a:t>Purchase / Sale of capital instruments</a:t>
                      </a:r>
                      <a:r>
                        <a:rPr lang="en-US" sz="1600" b="1" baseline="0" dirty="0" smtClean="0">
                          <a:solidFill>
                            <a:schemeClr val="tx1"/>
                          </a:solidFill>
                          <a:latin typeface="Calibri" panose="020F0502020204030204" pitchFamily="34" charset="0"/>
                          <a:ea typeface="Times New Roman"/>
                          <a:cs typeface="Times-Bold"/>
                        </a:rPr>
                        <a:t> of Indian company by PROI (i.e. </a:t>
                      </a:r>
                      <a:r>
                        <a:rPr lang="en-US" sz="1600" b="1" dirty="0" smtClean="0">
                          <a:solidFill>
                            <a:schemeClr val="tx1"/>
                          </a:solidFill>
                          <a:latin typeface="Calibri" panose="020F0502020204030204" pitchFamily="34" charset="0"/>
                          <a:ea typeface="Times New Roman"/>
                          <a:cs typeface="Times-Bold"/>
                        </a:rPr>
                        <a:t>Foreign Direct Investment</a:t>
                      </a:r>
                      <a:r>
                        <a:rPr lang="en-US" sz="1600" b="1" baseline="0" dirty="0" smtClean="0">
                          <a:solidFill>
                            <a:schemeClr val="tx1"/>
                          </a:solidFill>
                          <a:latin typeface="Calibri" panose="020F0502020204030204" pitchFamily="34" charset="0"/>
                          <a:ea typeface="Times New Roman"/>
                          <a:cs typeface="Times-Bold"/>
                        </a:rPr>
                        <a:t> (‘F</a:t>
                      </a:r>
                      <a:r>
                        <a:rPr lang="en-US" sz="1600" b="1" dirty="0" smtClean="0">
                          <a:solidFill>
                            <a:schemeClr val="tx1"/>
                          </a:solidFill>
                          <a:latin typeface="Calibri" panose="020F0502020204030204" pitchFamily="34" charset="0"/>
                          <a:ea typeface="Times New Roman"/>
                          <a:cs typeface="Times-Bold"/>
                        </a:rPr>
                        <a:t>DI’) Scheme)</a:t>
                      </a:r>
                      <a:endParaRPr kumimoji="0" lang="en-US" sz="1600" b="1"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1875">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2</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smtClean="0">
                          <a:solidFill>
                            <a:schemeClr val="tx1"/>
                          </a:solidFill>
                          <a:latin typeface="Calibri" panose="020F0502020204030204" pitchFamily="34" charset="0"/>
                          <a:ea typeface="+mn-ea"/>
                          <a:cs typeface="+mn-cs"/>
                        </a:rPr>
                        <a:t>Purchase/Sale of capital instruments</a:t>
                      </a:r>
                      <a:r>
                        <a:rPr kumimoji="0" lang="en-IN" sz="1600" b="1" kern="1200" baseline="0" dirty="0" smtClean="0">
                          <a:solidFill>
                            <a:schemeClr val="tx1"/>
                          </a:solidFill>
                          <a:latin typeface="Calibri" panose="020F0502020204030204" pitchFamily="34" charset="0"/>
                          <a:ea typeface="+mn-ea"/>
                          <a:cs typeface="+mn-cs"/>
                        </a:rPr>
                        <a:t> of listed Indian company on recognised stock exchange in India by </a:t>
                      </a:r>
                      <a:r>
                        <a:rPr kumimoji="0" lang="en-IN" sz="1600" b="1" kern="1200" dirty="0" smtClean="0">
                          <a:solidFill>
                            <a:schemeClr val="tx1"/>
                          </a:solidFill>
                          <a:latin typeface="Calibri" panose="020F0502020204030204" pitchFamily="34" charset="0"/>
                          <a:ea typeface="+mn-ea"/>
                          <a:cs typeface="+mn-cs"/>
                        </a:rPr>
                        <a:t>Foreign Portfolio Investor (i.e. Portfolio Investment  Scheme)</a:t>
                      </a:r>
                      <a:endParaRPr kumimoji="0" lang="en-IN" sz="1600"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55">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a:t>
                      </a:r>
                      <a:r>
                        <a:rPr lang="en-US" sz="1600" b="1" dirty="0">
                          <a:solidFill>
                            <a:schemeClr val="tx1"/>
                          </a:solidFill>
                          <a:latin typeface="Calibri" panose="020F0502020204030204" pitchFamily="34" charset="0"/>
                          <a:ea typeface="Times New Roman"/>
                          <a:cs typeface="Times-Bold"/>
                        </a:rPr>
                        <a:t>3</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smtClean="0">
                          <a:solidFill>
                            <a:schemeClr val="tx1"/>
                          </a:solidFill>
                          <a:latin typeface="Calibri" panose="020F0502020204030204" pitchFamily="34" charset="0"/>
                          <a:ea typeface="+mn-ea"/>
                          <a:cs typeface="+mn-cs"/>
                        </a:rPr>
                        <a:t>Purchase/Sale of capital instruments</a:t>
                      </a:r>
                      <a:r>
                        <a:rPr kumimoji="0" lang="en-IN" sz="1600" b="1" kern="1200" baseline="0" dirty="0" smtClean="0">
                          <a:solidFill>
                            <a:schemeClr val="tx1"/>
                          </a:solidFill>
                          <a:latin typeface="Calibri" panose="020F0502020204030204" pitchFamily="34" charset="0"/>
                          <a:ea typeface="+mn-ea"/>
                          <a:cs typeface="+mn-cs"/>
                        </a:rPr>
                        <a:t> of listed Indian company on recognised stock exchange in India by</a:t>
                      </a:r>
                      <a:r>
                        <a:rPr kumimoji="0" lang="en-US" sz="1600" b="1" kern="1200" dirty="0" smtClean="0">
                          <a:solidFill>
                            <a:schemeClr val="tx1"/>
                          </a:solidFill>
                          <a:latin typeface="Calibri" panose="020F0502020204030204" pitchFamily="34" charset="0"/>
                          <a:ea typeface="+mn-ea"/>
                          <a:cs typeface="+mn-cs"/>
                        </a:rPr>
                        <a:t> Non-Resident Indian (NRI) or Overseas Citizen of India (OCI) on repatriation basis (i.e.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55">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4</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IN" sz="1600" b="1" kern="1200" dirty="0" smtClean="0">
                          <a:solidFill>
                            <a:schemeClr val="tx1"/>
                          </a:solidFill>
                          <a:latin typeface="Calibri" panose="020F0502020204030204" pitchFamily="34" charset="0"/>
                          <a:ea typeface="+mn-ea"/>
                          <a:cs typeface="+mn-cs"/>
                        </a:rPr>
                        <a:t>Purchase/Sale of capital instruments</a:t>
                      </a:r>
                      <a:r>
                        <a:rPr kumimoji="0" lang="en-IN" sz="1600" b="1" kern="1200" baseline="0" dirty="0" smtClean="0">
                          <a:solidFill>
                            <a:schemeClr val="tx1"/>
                          </a:solidFill>
                          <a:latin typeface="Calibri" panose="020F0502020204030204" pitchFamily="34" charset="0"/>
                          <a:ea typeface="+mn-ea"/>
                          <a:cs typeface="+mn-cs"/>
                        </a:rPr>
                        <a:t> or convertible notes of an Indian company or Units or contribution to capital of an LLP by</a:t>
                      </a:r>
                      <a:r>
                        <a:rPr kumimoji="0" lang="en-US" sz="1600" b="1" kern="1200" dirty="0" smtClean="0">
                          <a:solidFill>
                            <a:schemeClr val="tx1"/>
                          </a:solidFill>
                          <a:latin typeface="Calibri" panose="020F0502020204030204" pitchFamily="34" charset="0"/>
                          <a:ea typeface="+mn-ea"/>
                          <a:cs typeface="+mn-cs"/>
                        </a:rPr>
                        <a:t> Non-Resident Indian (NRI) or Overseas Citizen of India (OCI) on non-repatriation basis</a:t>
                      </a:r>
                      <a:endParaRPr lang="en-US" sz="1600" b="1"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6970">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5</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Purchase and Sale of Securities other than capital instruments by a person resident outside India</a:t>
                      </a:r>
                      <a:endParaRPr lang="en-IN" sz="1600" b="0"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70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Investment in a Limited Liability Partnership (LLP)</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Times New Roman"/>
                          <a:cs typeface="Times-Roman"/>
                        </a:rPr>
                        <a:t>Sch. 7</a:t>
                      </a:r>
                      <a:endParaRPr lang="en-IN" sz="1600" b="1"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Investment by a Foreign Venture Capital Investor (FVCI)</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328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8</a:t>
                      </a:r>
                      <a:endParaRPr lang="en-US" sz="1600" dirty="0" smtClean="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Calibri" panose="020F0502020204030204" pitchFamily="34" charset="0"/>
                        </a:rPr>
                        <a:t>Investment by a person resident outside India in an Investment Vehicle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Calibri" panose="020F0502020204030204" pitchFamily="34" charset="0"/>
                          <a:ea typeface="+mn-ea"/>
                          <a:cs typeface="+mn-cs"/>
                        </a:rPr>
                        <a:t>Investment in Depository receipts by a person resident outside India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 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en-IN" sz="1600" b="1" kern="1200" baseline="0" dirty="0" smtClean="0">
                          <a:solidFill>
                            <a:schemeClr val="tx1"/>
                          </a:solidFill>
                          <a:latin typeface="Calibri" panose="020F0502020204030204" pitchFamily="34" charset="0"/>
                          <a:ea typeface="+mn-ea"/>
                          <a:cs typeface="+mn-cs"/>
                        </a:rPr>
                        <a:t>Issue of Indian Depository Receipts </a:t>
                      </a:r>
                      <a:r>
                        <a:rPr kumimoji="0" lang="en-IN" sz="1600" kern="1200" baseline="0" dirty="0" smtClean="0">
                          <a:solidFill>
                            <a:schemeClr val="tx1"/>
                          </a:solidFill>
                          <a:latin typeface="Calibri" panose="020F0502020204030204" pitchFamily="34" charset="0"/>
                          <a:ea typeface="+mn-ea"/>
                          <a:cs typeface="+mn-cs"/>
                        </a:rPr>
                        <a:t>(I</a:t>
                      </a:r>
                      <a:r>
                        <a:rPr kumimoji="0" lang="en-IN" sz="1600" b="1" kern="1200" baseline="0" dirty="0" smtClean="0">
                          <a:solidFill>
                            <a:schemeClr val="tx1"/>
                          </a:solidFill>
                          <a:latin typeface="Calibri" panose="020F0502020204030204" pitchFamily="34" charset="0"/>
                          <a:ea typeface="+mn-ea"/>
                          <a:cs typeface="+mn-cs"/>
                        </a:rPr>
                        <a:t>DRs</a:t>
                      </a:r>
                      <a:r>
                        <a:rPr kumimoji="0" lang="en-IN" sz="1600" kern="1200" baseline="0" dirty="0" smtClean="0">
                          <a:solidFill>
                            <a:schemeClr val="tx1"/>
                          </a:solidFill>
                          <a:latin typeface="Calibri" panose="020F050202020403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7921">
                <a:tc>
                  <a:txBody>
                    <a:bodyPr/>
                    <a:lstStyle/>
                    <a:p>
                      <a:pPr algn="l"/>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600" b="1" dirty="0" smtClean="0">
                        <a:solidFill>
                          <a:schemeClr val="tx1"/>
                        </a:solidFill>
                        <a:latin typeface="Calibri" panose="020F0502020204030204" pitchFamily="34" charset="0"/>
                        <a:ea typeface="Calibri"/>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bl>
          </a:graphicData>
        </a:graphic>
      </p:graphicFrame>
    </p:spTree>
    <p:extLst>
      <p:ext uri="{BB962C8B-B14F-4D97-AF65-F5344CB8AC3E}">
        <p14:creationId xmlns:p14="http://schemas.microsoft.com/office/powerpoint/2010/main" val="12138478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0069" y="258096"/>
            <a:ext cx="7773194" cy="914400"/>
          </a:xfrm>
        </p:spPr>
        <p:txBody>
          <a:bodyPr>
            <a:noAutofit/>
          </a:bodyPr>
          <a:lstStyle/>
          <a:p>
            <a:r>
              <a:rPr lang="en-US" sz="2800" dirty="0" smtClean="0"/>
              <a:t>Foreign Investment in India- Schematic Representation</a:t>
            </a:r>
            <a:endParaRPr lang="en-US" sz="2800" dirty="0"/>
          </a:p>
        </p:txBody>
      </p:sp>
      <p:sp>
        <p:nvSpPr>
          <p:cNvPr id="3" name="Rectangle 2"/>
          <p:cNvSpPr/>
          <p:nvPr/>
        </p:nvSpPr>
        <p:spPr>
          <a:xfrm>
            <a:off x="2209800" y="1219200"/>
            <a:ext cx="4648200" cy="381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solidFill>
                  <a:schemeClr val="tx1"/>
                </a:solidFill>
                <a:latin typeface="Bookman Old Style" pitchFamily="18" charset="0"/>
              </a:rPr>
              <a:t>Foreign Inbound Investments</a:t>
            </a:r>
            <a:endParaRPr lang="en-US" b="1" dirty="0">
              <a:solidFill>
                <a:schemeClr val="tx1"/>
              </a:solidFill>
              <a:latin typeface="Bookman Old Style" pitchFamily="18" charset="0"/>
            </a:endParaRPr>
          </a:p>
        </p:txBody>
      </p:sp>
      <p:sp>
        <p:nvSpPr>
          <p:cNvPr id="4" name="Rectangle 3"/>
          <p:cNvSpPr/>
          <p:nvPr/>
        </p:nvSpPr>
        <p:spPr>
          <a:xfrm>
            <a:off x="533400" y="2133600"/>
            <a:ext cx="16002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Foreign Direct Investments</a:t>
            </a:r>
          </a:p>
        </p:txBody>
      </p:sp>
      <p:sp>
        <p:nvSpPr>
          <p:cNvPr id="5" name="Rectangle 4"/>
          <p:cNvSpPr/>
          <p:nvPr/>
        </p:nvSpPr>
        <p:spPr>
          <a:xfrm>
            <a:off x="23622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Foreign Portfolio Investments</a:t>
            </a:r>
            <a:endParaRPr lang="en-US" sz="1400" dirty="0">
              <a:solidFill>
                <a:schemeClr val="tx1"/>
              </a:solidFill>
              <a:latin typeface="Bookman Old Style" pitchFamily="18" charset="0"/>
            </a:endParaRPr>
          </a:p>
        </p:txBody>
      </p:sp>
      <p:sp>
        <p:nvSpPr>
          <p:cNvPr id="6" name="Rectangle 5"/>
          <p:cNvSpPr/>
          <p:nvPr/>
        </p:nvSpPr>
        <p:spPr>
          <a:xfrm>
            <a:off x="3962400" y="2133600"/>
            <a:ext cx="16002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Foreign Venture Capital Investments</a:t>
            </a:r>
            <a:endParaRPr lang="en-US" sz="1400" dirty="0">
              <a:solidFill>
                <a:schemeClr val="tx1"/>
              </a:solidFill>
              <a:latin typeface="Bookman Old Style" pitchFamily="18" charset="0"/>
            </a:endParaRPr>
          </a:p>
        </p:txBody>
      </p:sp>
      <p:sp>
        <p:nvSpPr>
          <p:cNvPr id="7" name="Rectangle 6"/>
          <p:cNvSpPr/>
          <p:nvPr/>
        </p:nvSpPr>
        <p:spPr>
          <a:xfrm>
            <a:off x="57150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Other Investments </a:t>
            </a:r>
          </a:p>
          <a:p>
            <a:pPr algn="ctr"/>
            <a:r>
              <a:rPr lang="en-US" sz="1400" dirty="0" smtClean="0">
                <a:solidFill>
                  <a:schemeClr val="tx1"/>
                </a:solidFill>
                <a:latin typeface="Bookman Old Style" pitchFamily="18" charset="0"/>
              </a:rPr>
              <a:t>(G-Sec, NCDs, etc.)</a:t>
            </a:r>
            <a:endParaRPr lang="en-US" sz="1400" dirty="0">
              <a:solidFill>
                <a:schemeClr val="tx1"/>
              </a:solidFill>
              <a:latin typeface="Bookman Old Style" pitchFamily="18" charset="0"/>
            </a:endParaRPr>
          </a:p>
        </p:txBody>
      </p:sp>
      <p:sp>
        <p:nvSpPr>
          <p:cNvPr id="8" name="Rectangle 7"/>
          <p:cNvSpPr/>
          <p:nvPr/>
        </p:nvSpPr>
        <p:spPr>
          <a:xfrm>
            <a:off x="7391400" y="2133600"/>
            <a:ext cx="1620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Investments on </a:t>
            </a:r>
            <a:r>
              <a:rPr lang="en-US" sz="1400" b="1" dirty="0" smtClean="0">
                <a:solidFill>
                  <a:schemeClr val="tx1"/>
                </a:solidFill>
                <a:latin typeface="Bookman Old Style" pitchFamily="18" charset="0"/>
              </a:rPr>
              <a:t>Non-Repatriable </a:t>
            </a:r>
            <a:r>
              <a:rPr lang="en-US" sz="1400" dirty="0" smtClean="0">
                <a:solidFill>
                  <a:schemeClr val="tx1"/>
                </a:solidFill>
                <a:latin typeface="Bookman Old Style" pitchFamily="18" charset="0"/>
              </a:rPr>
              <a:t>basis</a:t>
            </a:r>
            <a:endParaRPr lang="en-US" sz="1400" dirty="0">
              <a:solidFill>
                <a:schemeClr val="tx1"/>
              </a:solidFill>
              <a:latin typeface="Bookman Old Style" pitchFamily="18" charset="0"/>
            </a:endParaRPr>
          </a:p>
        </p:txBody>
      </p:sp>
      <p:sp>
        <p:nvSpPr>
          <p:cNvPr id="9" name="Rectangle 8"/>
          <p:cNvSpPr/>
          <p:nvPr/>
        </p:nvSpPr>
        <p:spPr>
          <a:xfrm>
            <a:off x="3429000" y="4495800"/>
            <a:ext cx="838200" cy="1143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FPIs</a:t>
            </a:r>
          </a:p>
          <a:p>
            <a:pPr algn="ctr"/>
            <a:r>
              <a:rPr lang="en-US" sz="1400" b="1" dirty="0" smtClean="0">
                <a:solidFill>
                  <a:schemeClr val="tx1"/>
                </a:solidFill>
                <a:latin typeface="Bookman Old Style" pitchFamily="18" charset="0"/>
              </a:rPr>
              <a:t>Sch. 2</a:t>
            </a:r>
            <a:endParaRPr lang="en-US" sz="1400" b="1" dirty="0">
              <a:solidFill>
                <a:schemeClr val="tx1"/>
              </a:solidFill>
              <a:latin typeface="Bookman Old Style" pitchFamily="18" charset="0"/>
            </a:endParaRPr>
          </a:p>
        </p:txBody>
      </p:sp>
      <p:sp>
        <p:nvSpPr>
          <p:cNvPr id="10" name="Rectangle 9"/>
          <p:cNvSpPr/>
          <p:nvPr/>
        </p:nvSpPr>
        <p:spPr>
          <a:xfrm>
            <a:off x="76200" y="4495800"/>
            <a:ext cx="1295400" cy="990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Automatic Route</a:t>
            </a:r>
            <a:endParaRPr lang="en-US" sz="1400" dirty="0">
              <a:solidFill>
                <a:schemeClr val="tx1"/>
              </a:solidFill>
              <a:latin typeface="Bookman Old Style" pitchFamily="18" charset="0"/>
            </a:endParaRPr>
          </a:p>
        </p:txBody>
      </p:sp>
      <p:sp>
        <p:nvSpPr>
          <p:cNvPr id="11" name="Rectangle 10"/>
          <p:cNvSpPr/>
          <p:nvPr/>
        </p:nvSpPr>
        <p:spPr>
          <a:xfrm>
            <a:off x="1524000" y="4495799"/>
            <a:ext cx="914400" cy="1020097"/>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Govt. Route</a:t>
            </a:r>
          </a:p>
        </p:txBody>
      </p:sp>
      <p:sp>
        <p:nvSpPr>
          <p:cNvPr id="12" name="Rectangle 11"/>
          <p:cNvSpPr/>
          <p:nvPr/>
        </p:nvSpPr>
        <p:spPr>
          <a:xfrm>
            <a:off x="2590800" y="4495800"/>
            <a:ext cx="7620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NRIs/ OCIs</a:t>
            </a:r>
          </a:p>
          <a:p>
            <a:pPr algn="ctr"/>
            <a:r>
              <a:rPr lang="en-US" sz="1400" b="1" dirty="0" smtClean="0">
                <a:solidFill>
                  <a:schemeClr val="tx1"/>
                </a:solidFill>
                <a:latin typeface="Bookman Old Style" pitchFamily="18" charset="0"/>
              </a:rPr>
              <a:t>Sch. 3</a:t>
            </a:r>
            <a:endParaRPr lang="en-US" sz="1400" b="1" dirty="0">
              <a:solidFill>
                <a:srgbClr val="FF0000"/>
              </a:solidFill>
              <a:latin typeface="Bookman Old Style" pitchFamily="18" charset="0"/>
            </a:endParaRPr>
          </a:p>
        </p:txBody>
      </p:sp>
      <p:sp>
        <p:nvSpPr>
          <p:cNvPr id="13" name="Rectangle 12"/>
          <p:cNvSpPr/>
          <p:nvPr/>
        </p:nvSpPr>
        <p:spPr>
          <a:xfrm>
            <a:off x="4343400" y="4495800"/>
            <a:ext cx="13716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SEBI Regd. FVCIs/AIFs</a:t>
            </a:r>
          </a:p>
          <a:p>
            <a:pPr algn="ctr"/>
            <a:r>
              <a:rPr lang="en-US" sz="1400" b="1" dirty="0" smtClean="0">
                <a:solidFill>
                  <a:schemeClr val="tx1"/>
                </a:solidFill>
                <a:latin typeface="Bookman Old Style" pitchFamily="18" charset="0"/>
              </a:rPr>
              <a:t>Sch. 7</a:t>
            </a:r>
            <a:endParaRPr lang="en-US" sz="1400" b="1" dirty="0">
              <a:solidFill>
                <a:schemeClr val="tx1"/>
              </a:solidFill>
              <a:latin typeface="Bookman Old Style" pitchFamily="18" charset="0"/>
            </a:endParaRPr>
          </a:p>
        </p:txBody>
      </p:sp>
      <p:sp>
        <p:nvSpPr>
          <p:cNvPr id="14" name="Rectangle 13"/>
          <p:cNvSpPr/>
          <p:nvPr/>
        </p:nvSpPr>
        <p:spPr>
          <a:xfrm>
            <a:off x="5791200" y="4495800"/>
            <a:ext cx="20574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a:t>
            </a:r>
            <a:r>
              <a:rPr lang="en-US" sz="1400" dirty="0" smtClean="0">
                <a:solidFill>
                  <a:schemeClr val="tx1"/>
                </a:solidFill>
                <a:latin typeface="Bookman Old Style" pitchFamily="18" charset="0"/>
              </a:rPr>
              <a:t>PIs, NRIs, OCIs, </a:t>
            </a:r>
          </a:p>
          <a:p>
            <a:pPr algn="ctr"/>
            <a:r>
              <a:rPr lang="en-US" sz="1400" dirty="0" smtClean="0">
                <a:solidFill>
                  <a:schemeClr val="tx1"/>
                </a:solidFill>
                <a:latin typeface="Bookman Old Style" pitchFamily="18" charset="0"/>
              </a:rPr>
              <a:t>Long Term Investors</a:t>
            </a:r>
          </a:p>
          <a:p>
            <a:pPr algn="ctr"/>
            <a:r>
              <a:rPr lang="en-US" sz="1400" b="1" dirty="0" smtClean="0">
                <a:solidFill>
                  <a:schemeClr val="tx1"/>
                </a:solidFill>
                <a:latin typeface="Bookman Old Style" pitchFamily="18" charset="0"/>
              </a:rPr>
              <a:t>Sch. 5</a:t>
            </a:r>
            <a:endParaRPr lang="en-US" sz="1400" b="1" dirty="0">
              <a:solidFill>
                <a:schemeClr val="tx1"/>
              </a:solidFill>
              <a:latin typeface="Bookman Old Style" pitchFamily="18" charset="0"/>
            </a:endParaRPr>
          </a:p>
        </p:txBody>
      </p:sp>
      <p:sp>
        <p:nvSpPr>
          <p:cNvPr id="16" name="Rectangle 15"/>
          <p:cNvSpPr/>
          <p:nvPr/>
        </p:nvSpPr>
        <p:spPr>
          <a:xfrm>
            <a:off x="7924800" y="4495800"/>
            <a:ext cx="10668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NRIs, OCIs</a:t>
            </a:r>
          </a:p>
          <a:p>
            <a:pPr algn="ctr"/>
            <a:r>
              <a:rPr lang="en-US" sz="1400" b="1" dirty="0" smtClean="0">
                <a:solidFill>
                  <a:schemeClr val="tx1"/>
                </a:solidFill>
                <a:latin typeface="Bookman Old Style" pitchFamily="18" charset="0"/>
              </a:rPr>
              <a:t>Sch. 4</a:t>
            </a:r>
            <a:endParaRPr lang="en-US" sz="1400" b="1" dirty="0">
              <a:solidFill>
                <a:schemeClr val="tx1"/>
              </a:solidFill>
              <a:latin typeface="Bookman Old Style" pitchFamily="18" charset="0"/>
            </a:endParaRPr>
          </a:p>
        </p:txBody>
      </p:sp>
      <p:sp>
        <p:nvSpPr>
          <p:cNvPr id="17" name="Rectangle 16"/>
          <p:cNvSpPr/>
          <p:nvPr/>
        </p:nvSpPr>
        <p:spPr>
          <a:xfrm>
            <a:off x="4343400" y="6019800"/>
            <a:ext cx="1524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smtClean="0">
                <a:solidFill>
                  <a:schemeClr val="tx1"/>
                </a:solidFill>
                <a:latin typeface="Bookman Old Style" pitchFamily="18" charset="0"/>
              </a:rPr>
              <a:t>VCF, IVCUs</a:t>
            </a:r>
            <a:endParaRPr lang="en-US" sz="1400" b="1" dirty="0">
              <a:solidFill>
                <a:schemeClr val="tx1"/>
              </a:solidFill>
              <a:latin typeface="Bookman Old Style" pitchFamily="18" charset="0"/>
            </a:endParaRPr>
          </a:p>
        </p:txBody>
      </p:sp>
      <p:cxnSp>
        <p:nvCxnSpPr>
          <p:cNvPr id="20" name="Straight Connector 19"/>
          <p:cNvCxnSpPr/>
          <p:nvPr/>
        </p:nvCxnSpPr>
        <p:spPr>
          <a:xfrm rot="5400000">
            <a:off x="3086894" y="3237706"/>
            <a:ext cx="533400" cy="158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rot="5400000">
            <a:off x="1143794" y="3047206"/>
            <a:ext cx="152400" cy="158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rot="5400000">
            <a:off x="4382294" y="1713706"/>
            <a:ext cx="228600" cy="158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1143000" y="1828800"/>
            <a:ext cx="7239000" cy="1588"/>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838200" y="31242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a:off x="3352800" y="3505200"/>
            <a:ext cx="468000" cy="1588"/>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rot="5400000">
            <a:off x="8230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rot="5400000">
            <a:off x="6325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rot="5400000">
            <a:off x="45727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rot="5400000">
            <a:off x="2896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rot="5400000">
            <a:off x="991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rot="5400000">
            <a:off x="6865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rot="5400000">
            <a:off x="16771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p:cNvCxnSpPr/>
          <p:nvPr/>
        </p:nvCxnSpPr>
        <p:spPr>
          <a:xfrm rot="5400000">
            <a:off x="21336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p:nvPr/>
        </p:nvCxnSpPr>
        <p:spPr>
          <a:xfrm rot="5400000">
            <a:off x="3324794" y="3990406"/>
            <a:ext cx="97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rot="5400000">
            <a:off x="4228703" y="3772297"/>
            <a:ext cx="14485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rot="5400000">
            <a:off x="7590397" y="3687203"/>
            <a:ext cx="1584000"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rot="5400000">
            <a:off x="58674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rot="5400000">
            <a:off x="4763294" y="5676106"/>
            <a:ext cx="533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228600" y="6019800"/>
            <a:ext cx="2286000" cy="609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smtClean="0">
                <a:solidFill>
                  <a:schemeClr val="tx1"/>
                </a:solidFill>
                <a:latin typeface="Bookman Old Style" pitchFamily="18" charset="0"/>
              </a:rPr>
              <a:t>Persons Resident Outside India</a:t>
            </a:r>
            <a:endParaRPr lang="en-US" sz="1400" b="1" dirty="0">
              <a:solidFill>
                <a:schemeClr val="tx1"/>
              </a:solidFill>
              <a:latin typeface="Bookman Old Style" pitchFamily="18" charset="0"/>
            </a:endParaRPr>
          </a:p>
        </p:txBody>
      </p:sp>
      <p:cxnSp>
        <p:nvCxnSpPr>
          <p:cNvPr id="56" name="Straight Connector 55"/>
          <p:cNvCxnSpPr/>
          <p:nvPr/>
        </p:nvCxnSpPr>
        <p:spPr>
          <a:xfrm rot="5400000">
            <a:off x="913606" y="5562600"/>
            <a:ext cx="153194" cy="794"/>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p:cNvCxnSpPr>
            <a:stCxn id="11" idx="2"/>
          </p:cNvCxnSpPr>
          <p:nvPr/>
        </p:nvCxnSpPr>
        <p:spPr>
          <a:xfrm rot="5400000">
            <a:off x="1919748" y="5577348"/>
            <a:ext cx="122904" cy="1588"/>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990600" y="56388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rot="5400000">
            <a:off x="1219994" y="579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8" name="Rectangle 47"/>
          <p:cNvSpPr/>
          <p:nvPr/>
        </p:nvSpPr>
        <p:spPr>
          <a:xfrm>
            <a:off x="152400" y="3429000"/>
            <a:ext cx="1143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Company</a:t>
            </a:r>
          </a:p>
          <a:p>
            <a:pPr algn="ctr"/>
            <a:r>
              <a:rPr lang="en-US" sz="1400" b="1" dirty="0" smtClean="0">
                <a:solidFill>
                  <a:schemeClr val="tx1"/>
                </a:solidFill>
                <a:latin typeface="Bookman Old Style" pitchFamily="18" charset="0"/>
              </a:rPr>
              <a:t>Sch. 1, 9</a:t>
            </a:r>
          </a:p>
        </p:txBody>
      </p:sp>
      <p:sp>
        <p:nvSpPr>
          <p:cNvPr id="49" name="Rectangle 48"/>
          <p:cNvSpPr/>
          <p:nvPr/>
        </p:nvSpPr>
        <p:spPr>
          <a:xfrm>
            <a:off x="1371600" y="3429000"/>
            <a:ext cx="9906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LLP</a:t>
            </a:r>
          </a:p>
          <a:p>
            <a:pPr algn="ctr"/>
            <a:r>
              <a:rPr lang="en-US" sz="1400" b="1" dirty="0" smtClean="0">
                <a:solidFill>
                  <a:schemeClr val="tx1"/>
                </a:solidFill>
                <a:latin typeface="Bookman Old Style" pitchFamily="18" charset="0"/>
              </a:rPr>
              <a:t>Sch. 6</a:t>
            </a:r>
          </a:p>
        </p:txBody>
      </p:sp>
      <p:cxnSp>
        <p:nvCxnSpPr>
          <p:cNvPr id="50" name="Straight Arrow Connector 49"/>
          <p:cNvCxnSpPr/>
          <p:nvPr/>
        </p:nvCxnSpPr>
        <p:spPr>
          <a:xfrm rot="5400000">
            <a:off x="534194" y="4190206"/>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Arrow Connector 50"/>
          <p:cNvCxnSpPr>
            <a:endCxn id="11" idx="0"/>
          </p:cNvCxnSpPr>
          <p:nvPr/>
        </p:nvCxnSpPr>
        <p:spPr>
          <a:xfrm>
            <a:off x="839788" y="3886200"/>
            <a:ext cx="1141412" cy="60959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rot="5400000">
            <a:off x="1752194" y="4191406"/>
            <a:ext cx="61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flipH="1">
            <a:off x="915194" y="3886200"/>
            <a:ext cx="1118937" cy="59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Date Placeholder 14"/>
          <p:cNvSpPr>
            <a:spLocks noGrp="1"/>
          </p:cNvSpPr>
          <p:nvPr>
            <p:ph type="dt" sz="half" idx="10"/>
          </p:nvPr>
        </p:nvSpPr>
        <p:spPr>
          <a:xfrm>
            <a:off x="1167997" y="6412450"/>
            <a:ext cx="1905000" cy="457200"/>
          </a:xfrm>
        </p:spPr>
        <p:txBody>
          <a:bodyPr/>
          <a:lstStyle/>
          <a:p>
            <a:pPr>
              <a:defRPr/>
            </a:pPr>
            <a:r>
              <a:rPr lang="en-US" dirty="0" smtClean="0"/>
              <a:t>2 February 2019</a:t>
            </a:r>
            <a:endParaRPr lang="en-US" dirty="0"/>
          </a:p>
        </p:txBody>
      </p:sp>
      <p:sp>
        <p:nvSpPr>
          <p:cNvPr id="18" name="Footer Placeholder 17"/>
          <p:cNvSpPr>
            <a:spLocks noGrp="1"/>
          </p:cNvSpPr>
          <p:nvPr>
            <p:ph type="ftr" sz="quarter" idx="11"/>
          </p:nvPr>
        </p:nvSpPr>
        <p:spPr>
          <a:xfrm>
            <a:off x="3635564" y="6399212"/>
            <a:ext cx="2895600" cy="457200"/>
          </a:xfrm>
        </p:spPr>
        <p:txBody>
          <a:bodyPr/>
          <a:lstStyle/>
          <a:p>
            <a:pPr>
              <a:defRPr/>
            </a:pPr>
            <a:r>
              <a:rPr lang="en-US" dirty="0" smtClean="0"/>
              <a:t>P. P. Shah &amp; Asso.</a:t>
            </a:r>
            <a:endParaRPr lang="en-US" dirty="0"/>
          </a:p>
        </p:txBody>
      </p:sp>
      <p:sp>
        <p:nvSpPr>
          <p:cNvPr id="19" name="Slide Number Placeholder 18"/>
          <p:cNvSpPr>
            <a:spLocks noGrp="1"/>
          </p:cNvSpPr>
          <p:nvPr>
            <p:ph type="sldNum" sz="quarter" idx="12"/>
          </p:nvPr>
        </p:nvSpPr>
        <p:spPr>
          <a:xfrm>
            <a:off x="7076287" y="6412450"/>
            <a:ext cx="1905000" cy="457200"/>
          </a:xfrm>
        </p:spPr>
        <p:txBody>
          <a:bodyPr/>
          <a:lstStyle/>
          <a:p>
            <a:pPr>
              <a:defRPr/>
            </a:pPr>
            <a:fld id="{AEE33614-1576-4826-9A5E-50DBDA8E8AF6}" type="slidenum">
              <a:rPr lang="en-US" smtClean="0"/>
              <a:pPr>
                <a:defRPr/>
              </a:pPr>
              <a:t>32</a:t>
            </a:fld>
            <a:endParaRPr lang="en-US" dirty="0"/>
          </a:p>
        </p:txBody>
      </p:sp>
      <p:sp>
        <p:nvSpPr>
          <p:cNvPr id="52" name="Date Placeholder 14"/>
          <p:cNvSpPr txBox="1">
            <a:spLocks/>
          </p:cNvSpPr>
          <p:nvPr/>
        </p:nvSpPr>
        <p:spPr bwMode="auto">
          <a:xfrm>
            <a:off x="2590800" y="6170612"/>
            <a:ext cx="1603161" cy="3180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l" rtl="0" eaLnBrk="1" fontAlgn="base" hangingPunct="1">
              <a:spcBef>
                <a:spcPct val="0"/>
              </a:spcBef>
              <a:spcAft>
                <a:spcPct val="0"/>
              </a:spcAft>
              <a:defRPr sz="1400"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a:lstStyle>
          <a:p>
            <a:pPr algn="ctr">
              <a:defRPr/>
            </a:pPr>
            <a:r>
              <a:rPr lang="en-US" dirty="0" smtClean="0"/>
              <a:t>Available to or for</a:t>
            </a:r>
            <a:endParaRPr lang="en-US" dirty="0"/>
          </a:p>
        </p:txBody>
      </p:sp>
    </p:spTree>
    <p:extLst>
      <p:ext uri="{BB962C8B-B14F-4D97-AF65-F5344CB8AC3E}">
        <p14:creationId xmlns:p14="http://schemas.microsoft.com/office/powerpoint/2010/main" val="3579297337"/>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79425" y="6448926"/>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599656" y="6400800"/>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239000" y="6400800"/>
            <a:ext cx="1905000" cy="457200"/>
          </a:xfrm>
        </p:spPr>
        <p:txBody>
          <a:bodyPr/>
          <a:lstStyle/>
          <a:p>
            <a:pPr>
              <a:defRPr/>
            </a:pPr>
            <a:fld id="{FB34A73F-7633-4765-B60F-ABA8245B9BEA}" type="slidenum">
              <a:rPr lang="en-US" smtClean="0"/>
              <a:pPr>
                <a:defRPr/>
              </a:pPr>
              <a:t>33</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85800" y="1219200"/>
            <a:ext cx="8269288" cy="5229726"/>
          </a:xfrm>
        </p:spPr>
        <p:txBody>
          <a:bodyPr/>
          <a:lstStyle/>
          <a:p>
            <a:pPr marL="0" indent="0">
              <a:buNone/>
            </a:pPr>
            <a:r>
              <a:rPr lang="en-US" sz="1500" dirty="0" smtClean="0">
                <a:latin typeface="Calibri" panose="020F0502020204030204" pitchFamily="34" charset="0"/>
                <a:cs typeface="Calibri" panose="020F0502020204030204" pitchFamily="34" charset="0"/>
              </a:rPr>
              <a:t>•</a:t>
            </a:r>
          </a:p>
        </p:txBody>
      </p:sp>
      <p:graphicFrame>
        <p:nvGraphicFramePr>
          <p:cNvPr id="2" name="Table 1"/>
          <p:cNvGraphicFramePr>
            <a:graphicFrameLocks noGrp="1"/>
          </p:cNvGraphicFramePr>
          <p:nvPr>
            <p:extLst/>
          </p:nvPr>
        </p:nvGraphicFramePr>
        <p:xfrm>
          <a:off x="225085" y="1219201"/>
          <a:ext cx="8718891" cy="5395877"/>
        </p:xfrm>
        <a:graphic>
          <a:graphicData uri="http://schemas.openxmlformats.org/drawingml/2006/table">
            <a:tbl>
              <a:tblPr firstRow="1" firstCol="1" bandRow="1"/>
              <a:tblGrid>
                <a:gridCol w="1828798"/>
                <a:gridCol w="745588"/>
                <a:gridCol w="886264"/>
                <a:gridCol w="751983"/>
                <a:gridCol w="684913"/>
                <a:gridCol w="592012"/>
                <a:gridCol w="672739"/>
                <a:gridCol w="773073"/>
                <a:gridCol w="829994"/>
                <a:gridCol w="953527"/>
              </a:tblGrid>
              <a:tr h="171168">
                <a:tc>
                  <a:txBody>
                    <a:bodyPr/>
                    <a:lstStyle/>
                    <a:p>
                      <a:pPr marL="0" marR="0" algn="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Schedule No. </a:t>
                      </a:r>
                      <a:r>
                        <a:rPr lang="en-US" sz="11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1023">
                <a:tc>
                  <a:txBody>
                    <a:bodyPr/>
                    <a:lstStyle/>
                    <a:p>
                      <a:pPr marL="0" marR="0" algn="r">
                        <a:lnSpc>
                          <a:spcPct val="107000"/>
                        </a:lnSpc>
                        <a:spcBef>
                          <a:spcPts val="0"/>
                        </a:spcBef>
                        <a:spcAft>
                          <a:spcPts val="300"/>
                        </a:spcAft>
                      </a:pPr>
                      <a:endParaRPr lang="en-US" sz="11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07000"/>
                        </a:lnSpc>
                        <a:spcBef>
                          <a:spcPts val="0"/>
                        </a:spcBef>
                        <a:spcAft>
                          <a:spcPts val="300"/>
                        </a:spcAft>
                      </a:pPr>
                      <a:endParaRPr lang="en-US" sz="11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07000"/>
                        </a:lnSpc>
                        <a:spcBef>
                          <a:spcPts val="0"/>
                        </a:spcBef>
                        <a:spcAft>
                          <a:spcPts val="300"/>
                        </a:spcAft>
                      </a:pPr>
                      <a:r>
                        <a:rPr lang="en-US" sz="1100" b="1" dirty="0" smtClean="0">
                          <a:effectLst/>
                          <a:latin typeface="Calibri" panose="020F0502020204030204" pitchFamily="34" charset="0"/>
                          <a:ea typeface="Calibri" panose="020F0502020204030204" pitchFamily="34" charset="0"/>
                          <a:cs typeface="Times New Roman" panose="02020603050405020304" pitchFamily="18" charset="0"/>
                        </a:rPr>
                        <a:t>Type </a:t>
                      </a:r>
                      <a:r>
                        <a:rPr lang="en-US" sz="1100" b="1" dirty="0">
                          <a:effectLst/>
                          <a:latin typeface="Calibri" panose="020F0502020204030204" pitchFamily="34" charset="0"/>
                          <a:ea typeface="Calibri" panose="020F0502020204030204" pitchFamily="34" charset="0"/>
                          <a:cs typeface="Times New Roman" panose="02020603050405020304" pitchFamily="18" charset="0"/>
                        </a:rPr>
                        <a:t>of Investor </a:t>
                      </a:r>
                      <a:r>
                        <a:rPr lang="en-US" sz="11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FPI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(non-repatriation)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FVCI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FPI / 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168">
                <a:tc>
                  <a:txBody>
                    <a:bodyPr/>
                    <a:lstStyle/>
                    <a:p>
                      <a:pPr marL="0" marR="0">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Instrument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7176">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Equity Shares (incl. partly paid-up; 25% consideration up-front &amp; balance within 12 months)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4300">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Share Warrants (25% consideration up-front &amp; balance within 18 months)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Debentures (fully, compulsorily and mandatorily convertible)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Preference Shares (fully, compulsorily and mandatorily convertible)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Convertible Note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Units in Investment Vehicle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VCF, Cat-I AIF, Cat-II AIF</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Capital in LLP</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334">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Capital in Firm or proprietorship</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Depository Receipts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547">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Indian Depository Receipts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56783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79425" y="6448926"/>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599656" y="6400800"/>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239000" y="6400800"/>
            <a:ext cx="1905000" cy="457200"/>
          </a:xfrm>
        </p:spPr>
        <p:txBody>
          <a:bodyPr/>
          <a:lstStyle/>
          <a:p>
            <a:pPr>
              <a:defRPr/>
            </a:pPr>
            <a:fld id="{FB34A73F-7633-4765-B60F-ABA8245B9BEA}" type="slidenum">
              <a:rPr lang="en-US" smtClean="0"/>
              <a:pPr>
                <a:defRPr/>
              </a:pPr>
              <a:t>34</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85800" y="1219200"/>
            <a:ext cx="8269288" cy="5229726"/>
          </a:xfrm>
        </p:spPr>
        <p:txBody>
          <a:bodyPr/>
          <a:lstStyle/>
          <a:p>
            <a:pPr marL="0" indent="0">
              <a:buNone/>
            </a:pPr>
            <a:r>
              <a:rPr lang="en-US" sz="1500" dirty="0" smtClean="0">
                <a:latin typeface="Calibri" panose="020F0502020204030204" pitchFamily="34" charset="0"/>
                <a:cs typeface="Calibri" panose="020F0502020204030204" pitchFamily="34" charset="0"/>
              </a:rPr>
              <a:t>•</a:t>
            </a:r>
          </a:p>
        </p:txBody>
      </p:sp>
      <p:graphicFrame>
        <p:nvGraphicFramePr>
          <p:cNvPr id="4" name="Table 3"/>
          <p:cNvGraphicFramePr>
            <a:graphicFrameLocks noGrp="1"/>
          </p:cNvGraphicFramePr>
          <p:nvPr>
            <p:extLst/>
          </p:nvPr>
        </p:nvGraphicFramePr>
        <p:xfrm>
          <a:off x="323556" y="1219200"/>
          <a:ext cx="8510955" cy="5172058"/>
        </p:xfrm>
        <a:graphic>
          <a:graphicData uri="http://schemas.openxmlformats.org/drawingml/2006/table">
            <a:tbl>
              <a:tblPr firstRow="1" firstCol="1" bandRow="1"/>
              <a:tblGrid>
                <a:gridCol w="2202297"/>
                <a:gridCol w="890456"/>
                <a:gridCol w="890457"/>
                <a:gridCol w="1011197"/>
                <a:gridCol w="1343230"/>
                <a:gridCol w="2173318"/>
              </a:tblGrid>
              <a:tr h="121024">
                <a:tc>
                  <a:txBody>
                    <a:bodyPr/>
                    <a:lstStyle/>
                    <a:p>
                      <a:pPr marL="0" marR="0" algn="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Schedule No. </a:t>
                      </a:r>
                      <a:r>
                        <a:rPr lang="en-US" sz="10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070">
                <a:tc>
                  <a:txBody>
                    <a:bodyPr/>
                    <a:lstStyle/>
                    <a:p>
                      <a:pPr marL="0" marR="0" algn="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Type of Investor </a:t>
                      </a:r>
                      <a:r>
                        <a:rPr lang="en-US" sz="10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FPI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(non-repatriation)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Foreign Central Bank or Multilateral Dev. Bank</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Sovereign Wealth Funds (SWFs), Multilateral Agencies, Endowment Funds, Insurance Funds, Pension Funds  (repatriation)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Govt. securities / Treasury Bills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NCDs of Indian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 (listed; unlisted in Infrastructure sector)</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Commercial Paper of Ind. Co.</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Units of domestic Mutual Funds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Security Receipts of ARCs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15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Perpetual Debt Instruments of banks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047">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NCDs of Infrastructure Finance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Rupee denominated bonds/ units issued by Infrastructure Debt Funds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Credit enhanced bonds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4093">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Listed non-convertible/ redeemable preference shares or debentures issued in terms of Regulation 9 of FEMA 20</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047">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Security receipts issued by securitization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Securitised debt instruments issued by SPV set up by Banks, FIs, NBFCs for securitisation</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Bonds of PSUs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Shares in Public Sector Enterprises being disinvested by the Central Government</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National Pension Scheme</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National Savings Certificates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Chit Funds (authorised)</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793040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79425" y="6448926"/>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606800" y="634954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239000" y="6400800"/>
            <a:ext cx="1905000" cy="457200"/>
          </a:xfrm>
        </p:spPr>
        <p:txBody>
          <a:bodyPr/>
          <a:lstStyle/>
          <a:p>
            <a:pPr>
              <a:defRPr/>
            </a:pPr>
            <a:fld id="{FB34A73F-7633-4765-B60F-ABA8245B9BEA}" type="slidenum">
              <a:rPr lang="en-US" smtClean="0"/>
              <a:pPr>
                <a:defRPr/>
              </a:pPr>
              <a:t>35</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85800" y="1219200"/>
            <a:ext cx="8269288" cy="5229726"/>
          </a:xfrm>
        </p:spPr>
        <p:txBody>
          <a:bodyPr/>
          <a:lstStyle/>
          <a:p>
            <a:pPr marL="0" indent="0">
              <a:buNone/>
            </a:pPr>
            <a:r>
              <a:rPr lang="en-US" sz="1500" dirty="0" smtClean="0">
                <a:latin typeface="Calibri" panose="020F0502020204030204" pitchFamily="34" charset="0"/>
                <a:cs typeface="Calibri" panose="020F0502020204030204" pitchFamily="34" charset="0"/>
              </a:rPr>
              <a:t>• </a:t>
            </a:r>
            <a:r>
              <a:rPr lang="en-US" sz="1500" b="1" dirty="0" smtClean="0">
                <a:latin typeface="Calibri" panose="020F0502020204030204" pitchFamily="34" charset="0"/>
                <a:cs typeface="Calibri" panose="020F0502020204030204" pitchFamily="34" charset="0"/>
              </a:rPr>
              <a:t>    </a:t>
            </a:r>
            <a:r>
              <a:rPr lang="en-US" sz="1800" b="1" dirty="0" smtClean="0">
                <a:latin typeface="Calibri" panose="020F0502020204030204" pitchFamily="34" charset="0"/>
                <a:cs typeface="Calibri" panose="020F0502020204030204" pitchFamily="34" charset="0"/>
              </a:rPr>
              <a:t>Important Regulations of FEMA Ntf. 20(R):</a:t>
            </a:r>
            <a:endParaRPr lang="en-US" sz="1800" dirty="0" smtClean="0">
              <a:latin typeface="Calibri" panose="020F0502020204030204" pitchFamily="34" charset="0"/>
              <a:cs typeface="Calibri" panose="020F0502020204030204" pitchFamily="34" charset="0"/>
            </a:endParaRPr>
          </a:p>
          <a:p>
            <a:pPr marL="0" indent="0">
              <a:buNone/>
            </a:pPr>
            <a:r>
              <a:rPr lang="en-US" sz="1500" b="1" dirty="0" smtClean="0">
                <a:latin typeface="Calibri" panose="020F0502020204030204" pitchFamily="34" charset="0"/>
                <a:cs typeface="Calibri" panose="020F0502020204030204" pitchFamily="34" charset="0"/>
              </a:rPr>
              <a:t>      </a:t>
            </a:r>
          </a:p>
          <a:p>
            <a:pPr marL="0" indent="0">
              <a:buNone/>
            </a:pPr>
            <a:r>
              <a:rPr lang="en-US" sz="1500" b="1" dirty="0" smtClean="0">
                <a:latin typeface="Calibri" panose="020F0502020204030204" pitchFamily="34" charset="0"/>
                <a:cs typeface="Calibri" panose="020F0502020204030204" pitchFamily="34" charset="0"/>
              </a:rPr>
              <a:t>3</a:t>
            </a:r>
            <a:r>
              <a:rPr lang="en-US" sz="1500" b="1" dirty="0">
                <a:latin typeface="Calibri" panose="020F0502020204030204" pitchFamily="34" charset="0"/>
                <a:cs typeface="Calibri" panose="020F0502020204030204" pitchFamily="34" charset="0"/>
              </a:rPr>
              <a:t>. Restriction on investment by a person resident outside India</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no person resident outside India shall make any investment in India.</a:t>
            </a:r>
          </a:p>
          <a:p>
            <a:pPr marL="223838" indent="0">
              <a:buNone/>
            </a:pPr>
            <a:r>
              <a:rPr lang="en-US" sz="1500" dirty="0">
                <a:latin typeface="Calibri" panose="020F0502020204030204" pitchFamily="34" charset="0"/>
                <a:cs typeface="Calibri" panose="020F0502020204030204" pitchFamily="34" charset="0"/>
              </a:rPr>
              <a:t>Provided that an investment made in accordance with the Act or the rules or the regulations framed thereunder and held on the date of commencement of these Regulations, shall be deemed to have been made under these Regulations and shall accordingly be governed by these Regulations.</a:t>
            </a:r>
          </a:p>
          <a:p>
            <a:pPr marL="223838" indent="0">
              <a:buNone/>
            </a:pPr>
            <a:r>
              <a:rPr lang="en-US" sz="1500" dirty="0">
                <a:latin typeface="Calibri" panose="020F0502020204030204" pitchFamily="34" charset="0"/>
                <a:cs typeface="Calibri" panose="020F0502020204030204" pitchFamily="34" charset="0"/>
              </a:rPr>
              <a:t>Provided further that the Reserve Bank may, on an application made to it and for sufficient reasons, permit a person resident outside India to make any investment in India subject to such conditions as may be considered necessary.</a:t>
            </a:r>
            <a:endParaRPr lang="en-US" sz="1500" dirty="0" smtClean="0">
              <a:latin typeface="Calibri" panose="020F0502020204030204" pitchFamily="34" charset="0"/>
              <a:cs typeface="Calibri" panose="020F0502020204030204" pitchFamily="34" charset="0"/>
            </a:endParaRPr>
          </a:p>
          <a:p>
            <a:pPr marL="0" indent="0">
              <a:buNone/>
            </a:pPr>
            <a:endParaRPr lang="en-US" sz="1500" b="1" dirty="0" smtClean="0">
              <a:latin typeface="Calibri" panose="020F0502020204030204" pitchFamily="34" charset="0"/>
              <a:cs typeface="Calibri" panose="020F0502020204030204" pitchFamily="34" charset="0"/>
            </a:endParaRPr>
          </a:p>
          <a:p>
            <a:pPr marL="0" indent="0">
              <a:buNone/>
            </a:pPr>
            <a:r>
              <a:rPr lang="en-US" sz="1500" b="1" dirty="0" smtClean="0">
                <a:latin typeface="Calibri" panose="020F0502020204030204" pitchFamily="34" charset="0"/>
                <a:cs typeface="Calibri" panose="020F0502020204030204" pitchFamily="34" charset="0"/>
              </a:rPr>
              <a:t>4</a:t>
            </a:r>
            <a:r>
              <a:rPr lang="en-US" sz="1500" b="1" dirty="0">
                <a:latin typeface="Calibri" panose="020F0502020204030204" pitchFamily="34" charset="0"/>
                <a:cs typeface="Calibri" panose="020F0502020204030204" pitchFamily="34" charset="0"/>
              </a:rPr>
              <a:t>. Restriction on receiving investment</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an Indian entity or an investment vehicle, or a venture capital fund or a Firm or an Association of Persons or a proprietary concern shall not receive any investment in India from a person resident outside India or record such investment in its books.</a:t>
            </a:r>
          </a:p>
          <a:p>
            <a:pPr marL="176213" indent="0">
              <a:buNone/>
            </a:pPr>
            <a:r>
              <a:rPr lang="en-US" sz="1500" dirty="0">
                <a:latin typeface="Calibri" panose="020F0502020204030204" pitchFamily="34" charset="0"/>
                <a:cs typeface="Calibri" panose="020F0502020204030204" pitchFamily="34" charset="0"/>
              </a:rPr>
              <a:t>Provided that the Reserve Bank may, on an application made to it and for sufficient reasons, permit an Indian entity or an investment vehicle, or a venture capital fund or a Firm or an Association of Persons or a proprietary concern to receive any investment in India from a person resident outside India or to record such investment subject to such conditions as may be considered necessary.</a:t>
            </a:r>
            <a:endParaRPr lang="en-US" sz="15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275203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516210" y="6400800"/>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631323" y="642010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038975" y="6420101"/>
            <a:ext cx="1905000" cy="457200"/>
          </a:xfrm>
        </p:spPr>
        <p:txBody>
          <a:bodyPr/>
          <a:lstStyle/>
          <a:p>
            <a:pPr>
              <a:defRPr/>
            </a:pPr>
            <a:fld id="{FB34A73F-7633-4765-B60F-ABA8245B9BEA}" type="slidenum">
              <a:rPr lang="en-US" smtClean="0"/>
              <a:pPr>
                <a:defRPr/>
              </a:pPr>
              <a:t>36</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74687" y="1219200"/>
            <a:ext cx="8269288" cy="5422232"/>
          </a:xfrm>
        </p:spPr>
        <p:txBody>
          <a:bodyPr/>
          <a:lstStyle/>
          <a:p>
            <a:pPr marL="0" indent="0">
              <a:buNone/>
            </a:pPr>
            <a:r>
              <a:rPr lang="en-US" sz="1800" dirty="0" smtClean="0">
                <a:latin typeface="Calibri" panose="020F0502020204030204" pitchFamily="34" charset="0"/>
                <a:cs typeface="Calibri" panose="020F0502020204030204" pitchFamily="34" charset="0"/>
              </a:rPr>
              <a:t>• </a:t>
            </a:r>
            <a:r>
              <a:rPr lang="en-US" sz="1800" b="1" dirty="0" smtClean="0">
                <a:latin typeface="Calibri" panose="020F0502020204030204" pitchFamily="34" charset="0"/>
                <a:cs typeface="Calibri" panose="020F0502020204030204" pitchFamily="34" charset="0"/>
              </a:rPr>
              <a:t>             Important Regulations of FEMA Ntf. 20(R) (con’t):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Permission for making investment by a person </a:t>
            </a:r>
            <a:r>
              <a:rPr lang="en-US" sz="1800" b="1" dirty="0">
                <a:latin typeface="Calibri" panose="020F0502020204030204" pitchFamily="34" charset="0"/>
                <a:cs typeface="Calibri" panose="020F0502020204030204" pitchFamily="34" charset="0"/>
              </a:rPr>
              <a:t>resident outside </a:t>
            </a:r>
            <a:r>
              <a:rPr lang="en-US" sz="1800" b="1" dirty="0" smtClean="0">
                <a:latin typeface="Calibri" panose="020F0502020204030204" pitchFamily="34" charset="0"/>
                <a:cs typeface="Calibri" panose="020F0502020204030204" pitchFamily="34" charset="0"/>
              </a:rPr>
              <a:t>India [Sch. 1 to 10].</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Acquisition through a rights issue or a bonus issue.</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Issue </a:t>
            </a:r>
            <a:r>
              <a:rPr lang="en-US" sz="1800" b="1" dirty="0">
                <a:latin typeface="Calibri" panose="020F0502020204030204" pitchFamily="34" charset="0"/>
                <a:cs typeface="Calibri" panose="020F0502020204030204" pitchFamily="34" charset="0"/>
              </a:rPr>
              <a:t>of shares under Employees Stock Options Scheme to persons resident outside </a:t>
            </a:r>
            <a:r>
              <a:rPr lang="en-US" sz="1800" b="1" dirty="0" smtClean="0">
                <a:latin typeface="Calibri" panose="020F0502020204030204" pitchFamily="34" charset="0"/>
                <a:cs typeface="Calibri" panose="020F0502020204030204" pitchFamily="34" charset="0"/>
              </a:rPr>
              <a:t>India.</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Issue </a:t>
            </a:r>
            <a:r>
              <a:rPr lang="en-US" sz="1800" b="1" dirty="0">
                <a:latin typeface="Calibri" panose="020F0502020204030204" pitchFamily="34" charset="0"/>
                <a:cs typeface="Calibri" panose="020F0502020204030204" pitchFamily="34" charset="0"/>
              </a:rPr>
              <a:t>of Convertible Notes by an Indian startup company</a:t>
            </a:r>
            <a:r>
              <a:rPr lang="en-US" sz="1800" b="1" dirty="0" smtClean="0">
                <a:latin typeface="Calibri" panose="020F0502020204030204" pitchFamily="34" charset="0"/>
                <a:cs typeface="Calibri" panose="020F0502020204030204" pitchFamily="34" charset="0"/>
              </a:rPr>
              <a: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Merger </a:t>
            </a:r>
            <a:r>
              <a:rPr lang="en-US" sz="1800" b="1" dirty="0">
                <a:latin typeface="Calibri" panose="020F0502020204030204" pitchFamily="34" charset="0"/>
                <a:cs typeface="Calibri" panose="020F0502020204030204" pitchFamily="34" charset="0"/>
              </a:rPr>
              <a:t>or demerger or amalgamation of Indian </a:t>
            </a:r>
            <a:r>
              <a:rPr lang="en-US" sz="1800" b="1" dirty="0" smtClean="0">
                <a:latin typeface="Calibri" panose="020F0502020204030204" pitchFamily="34" charset="0"/>
                <a:cs typeface="Calibri" panose="020F0502020204030204" pitchFamily="34" charset="0"/>
              </a:rPr>
              <a:t>companies.</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Transfer </a:t>
            </a:r>
            <a:r>
              <a:rPr lang="en-US" sz="1800" b="1" dirty="0">
                <a:latin typeface="Calibri" panose="020F0502020204030204" pitchFamily="34" charset="0"/>
                <a:cs typeface="Calibri" panose="020F0502020204030204" pitchFamily="34" charset="0"/>
              </a:rPr>
              <a:t>of capital instruments of an Indian company by or to a person </a:t>
            </a:r>
            <a:r>
              <a:rPr lang="en-US" sz="1800" b="1" dirty="0" smtClean="0">
                <a:latin typeface="Calibri" panose="020F0502020204030204" pitchFamily="34" charset="0"/>
                <a:cs typeface="Calibri" panose="020F0502020204030204" pitchFamily="34" charset="0"/>
              </a:rPr>
              <a:t>resident outside </a:t>
            </a:r>
            <a:r>
              <a:rPr lang="en-US" sz="1800" b="1" dirty="0">
                <a:latin typeface="Calibri" panose="020F0502020204030204" pitchFamily="34" charset="0"/>
                <a:cs typeface="Calibri" panose="020F0502020204030204" pitchFamily="34" charset="0"/>
              </a:rPr>
              <a:t>India</a:t>
            </a:r>
            <a:r>
              <a:rPr lang="en-US" sz="1800" b="1" dirty="0" smtClean="0">
                <a:latin typeface="Calibri" panose="020F0502020204030204" pitchFamily="34" charset="0"/>
                <a:cs typeface="Calibri" panose="020F0502020204030204" pitchFamily="34" charset="0"/>
              </a:rPr>
              <a: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Pricing Guidelines.</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Taxes </a:t>
            </a:r>
            <a:r>
              <a:rPr lang="en-US" sz="1800" b="1" dirty="0">
                <a:latin typeface="Calibri" panose="020F0502020204030204" pitchFamily="34" charset="0"/>
                <a:cs typeface="Calibri" panose="020F0502020204030204" pitchFamily="34" charset="0"/>
              </a:rPr>
              <a:t>and Remittance of sale </a:t>
            </a:r>
            <a:r>
              <a:rPr lang="en-US" sz="1800" b="1" dirty="0" smtClean="0">
                <a:latin typeface="Calibri" panose="020F0502020204030204" pitchFamily="34" charset="0"/>
                <a:cs typeface="Calibri" panose="020F0502020204030204" pitchFamily="34" charset="0"/>
              </a:rPr>
              <a:t>proceeds.</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Reporting requirements.</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Downstream Investment.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Prohibited </a:t>
            </a:r>
            <a:r>
              <a:rPr lang="en-US" sz="1800" b="1" dirty="0">
                <a:latin typeface="Calibri" panose="020F0502020204030204" pitchFamily="34" charset="0"/>
                <a:cs typeface="Calibri" panose="020F0502020204030204" pitchFamily="34" charset="0"/>
              </a:rPr>
              <a:t>activities for investment by a person resident outside </a:t>
            </a:r>
            <a:r>
              <a:rPr lang="en-US" sz="1800" b="1" dirty="0" smtClean="0">
                <a:latin typeface="Calibri" panose="020F0502020204030204" pitchFamily="34" charset="0"/>
                <a:cs typeface="Calibri" panose="020F0502020204030204" pitchFamily="34" charset="0"/>
              </a:rPr>
              <a:t>India.</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Permitted </a:t>
            </a:r>
            <a:r>
              <a:rPr lang="en-US" sz="1800" b="1" dirty="0">
                <a:latin typeface="Calibri" panose="020F0502020204030204" pitchFamily="34" charset="0"/>
                <a:cs typeface="Calibri" panose="020F0502020204030204" pitchFamily="34" charset="0"/>
              </a:rPr>
              <a:t>sectors, entry routes and sectoral caps for total foreign </a:t>
            </a:r>
            <a:r>
              <a:rPr lang="en-US" sz="1800" b="1" dirty="0" smtClean="0">
                <a:latin typeface="Calibri" panose="020F0502020204030204" pitchFamily="34" charset="0"/>
                <a:cs typeface="Calibri" panose="020F0502020204030204" pitchFamily="34" charset="0"/>
              </a:rPr>
              <a:t>investment.</a:t>
            </a:r>
            <a:endParaRPr lang="en-US" sz="1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574890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00800"/>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753852" y="6422420"/>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050088" y="6422420"/>
            <a:ext cx="1905000" cy="457200"/>
          </a:xfrm>
        </p:spPr>
        <p:txBody>
          <a:bodyPr/>
          <a:lstStyle/>
          <a:p>
            <a:pPr>
              <a:defRPr/>
            </a:pPr>
            <a:fld id="{FB34A73F-7633-4765-B60F-ABA8245B9BEA}" type="slidenum">
              <a:rPr lang="en-US" smtClean="0"/>
              <a:pPr>
                <a:defRPr/>
              </a:pPr>
              <a:t>37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Important conditions of Automatic Route of FDI</a:t>
            </a:r>
          </a:p>
        </p:txBody>
      </p:sp>
      <p:sp>
        <p:nvSpPr>
          <p:cNvPr id="9222" name="Content Placeholder 6"/>
          <p:cNvSpPr>
            <a:spLocks noGrp="1"/>
          </p:cNvSpPr>
          <p:nvPr>
            <p:ph idx="1"/>
          </p:nvPr>
        </p:nvSpPr>
        <p:spPr>
          <a:xfrm>
            <a:off x="946484" y="1219200"/>
            <a:ext cx="8008604" cy="5342022"/>
          </a:xfrm>
        </p:spPr>
        <p:txBody>
          <a:bodyPr/>
          <a:lstStyle/>
          <a:p>
            <a:r>
              <a:rPr lang="en-US" sz="2000" dirty="0" smtClean="0">
                <a:latin typeface="Calibri" panose="020F0502020204030204" pitchFamily="34" charset="0"/>
                <a:cs typeface="Calibri" panose="020F0502020204030204" pitchFamily="34" charset="0"/>
              </a:rPr>
              <a:t>Sectors</a:t>
            </a:r>
          </a:p>
          <a:p>
            <a:r>
              <a:rPr lang="en-US" sz="2000" dirty="0" smtClean="0">
                <a:latin typeface="Calibri" panose="020F0502020204030204" pitchFamily="34" charset="0"/>
                <a:cs typeface="Calibri" panose="020F0502020204030204" pitchFamily="34" charset="0"/>
              </a:rPr>
              <a:t>Conditionalities</a:t>
            </a:r>
          </a:p>
          <a:p>
            <a:r>
              <a:rPr lang="en-US" sz="2000" dirty="0" smtClean="0">
                <a:latin typeface="Calibri" panose="020F0502020204030204" pitchFamily="34" charset="0"/>
                <a:cs typeface="Calibri" panose="020F0502020204030204" pitchFamily="34" charset="0"/>
              </a:rPr>
              <a:t>Issue of shares against exchange of shares, swap of shares, incorporation and allied expenses, other entitlements in kind, ESOP shares, conversion of ECBs</a:t>
            </a:r>
          </a:p>
          <a:p>
            <a:r>
              <a:rPr lang="en-US" sz="2000" dirty="0" smtClean="0">
                <a:latin typeface="Calibri" panose="020F0502020204030204" pitchFamily="34" charset="0"/>
                <a:cs typeface="Calibri" panose="020F0502020204030204" pitchFamily="34" charset="0"/>
              </a:rPr>
              <a:t>Issue and Transfer</a:t>
            </a:r>
          </a:p>
          <a:p>
            <a:r>
              <a:rPr lang="en-US" sz="2000" dirty="0" smtClean="0">
                <a:latin typeface="Calibri" panose="020F0502020204030204" pitchFamily="34" charset="0"/>
                <a:cs typeface="Calibri" panose="020F0502020204030204" pitchFamily="34" charset="0"/>
              </a:rPr>
              <a:t>Valuation norms</a:t>
            </a:r>
          </a:p>
          <a:p>
            <a:r>
              <a:rPr lang="en-US" sz="2000" dirty="0" smtClean="0">
                <a:latin typeface="Calibri" panose="020F0502020204030204" pitchFamily="34" charset="0"/>
                <a:cs typeface="Calibri" panose="020F0502020204030204" pitchFamily="34" charset="0"/>
              </a:rPr>
              <a:t>Re-lending or stock market operations or prohibited activities</a:t>
            </a:r>
          </a:p>
          <a:p>
            <a:r>
              <a:rPr lang="en-US" sz="2000" dirty="0" smtClean="0">
                <a:latin typeface="Calibri" panose="020F0502020204030204" pitchFamily="34" charset="0"/>
                <a:cs typeface="Calibri" panose="020F0502020204030204" pitchFamily="34" charset="0"/>
              </a:rPr>
              <a:t>Payments to be received in FE</a:t>
            </a:r>
          </a:p>
          <a:p>
            <a:r>
              <a:rPr lang="en-US" sz="2000" dirty="0" smtClean="0">
                <a:latin typeface="Calibri" panose="020F0502020204030204" pitchFamily="34" charset="0"/>
                <a:cs typeface="Calibri" panose="020F0502020204030204" pitchFamily="34" charset="0"/>
              </a:rPr>
              <a:t>Reporting  as per Regulations</a:t>
            </a:r>
          </a:p>
          <a:p>
            <a:r>
              <a:rPr lang="en-US" sz="2000" dirty="0" smtClean="0">
                <a:latin typeface="Calibri" panose="020F0502020204030204" pitchFamily="34" charset="0"/>
                <a:cs typeface="Calibri" panose="020F0502020204030204" pitchFamily="34" charset="0"/>
              </a:rPr>
              <a:t>FDI in LLP – not at par with Investee Indian company</a:t>
            </a:r>
          </a:p>
          <a:p>
            <a:r>
              <a:rPr lang="en-US" sz="2000" dirty="0" smtClean="0">
                <a:latin typeface="Calibri" panose="020F0502020204030204" pitchFamily="34" charset="0"/>
                <a:cs typeface="Calibri" panose="020F0502020204030204" pitchFamily="34" charset="0"/>
              </a:rPr>
              <a:t>Investment under Schedule 4 – a deemed Resident investment – meaning</a:t>
            </a:r>
          </a:p>
          <a:p>
            <a:r>
              <a:rPr lang="en-US" sz="2000" dirty="0" smtClean="0">
                <a:latin typeface="Calibri" panose="020F0502020204030204" pitchFamily="34" charset="0"/>
                <a:cs typeface="Calibri" panose="020F0502020204030204" pitchFamily="34" charset="0"/>
              </a:rPr>
              <a:t>Gift of shares</a:t>
            </a:r>
          </a:p>
          <a:p>
            <a:r>
              <a:rPr lang="en-US" sz="2000" dirty="0" smtClean="0">
                <a:latin typeface="Calibri" panose="020F0502020204030204" pitchFamily="34" charset="0"/>
                <a:cs typeface="Calibri" panose="020F0502020204030204" pitchFamily="34" charset="0"/>
              </a:rPr>
              <a:t>Brownfield vs Greenfield</a:t>
            </a:r>
          </a:p>
        </p:txBody>
      </p:sp>
    </p:spTree>
    <p:extLst>
      <p:ext uri="{BB962C8B-B14F-4D97-AF65-F5344CB8AC3E}">
        <p14:creationId xmlns:p14="http://schemas.microsoft.com/office/powerpoint/2010/main" val="154929869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smtClean="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38</a:t>
            </a:fld>
            <a:endParaRPr lang="en-US" altLang="en-US" dirty="0"/>
          </a:p>
        </p:txBody>
      </p:sp>
      <p:sp>
        <p:nvSpPr>
          <p:cNvPr id="10244" name="Rectangle 2"/>
          <p:cNvSpPr>
            <a:spLocks noGrp="1" noChangeArrowheads="1"/>
          </p:cNvSpPr>
          <p:nvPr>
            <p:ph type="title"/>
          </p:nvPr>
        </p:nvSpPr>
        <p:spPr>
          <a:xfrm>
            <a:off x="1150327" y="474784"/>
            <a:ext cx="7993673" cy="648163"/>
          </a:xfrm>
        </p:spPr>
        <p:txBody>
          <a:bodyPr/>
          <a:lstStyle/>
          <a:p>
            <a:pPr eaLnBrk="1" hangingPunct="1"/>
            <a:r>
              <a:rPr lang="en-US" altLang="en-US" sz="3139" dirty="0"/>
              <a:t>Automatic Route of Investment to PROI</a:t>
            </a:r>
          </a:p>
        </p:txBody>
      </p:sp>
      <p:sp>
        <p:nvSpPr>
          <p:cNvPr id="10245" name="Rectangle 3"/>
          <p:cNvSpPr>
            <a:spLocks noGrp="1" noChangeArrowheads="1"/>
          </p:cNvSpPr>
          <p:nvPr>
            <p:ph type="body" idx="1"/>
          </p:nvPr>
        </p:nvSpPr>
        <p:spPr>
          <a:xfrm>
            <a:off x="962526" y="1300336"/>
            <a:ext cx="7960201" cy="5068380"/>
          </a:xfrm>
        </p:spPr>
        <p:txBody>
          <a:bodyPr/>
          <a:lstStyle/>
          <a:p>
            <a:pPr eaLnBrk="1" hangingPunct="1">
              <a:lnSpc>
                <a:spcPct val="80000"/>
              </a:lnSpc>
            </a:pPr>
            <a:r>
              <a:rPr lang="en-US" altLang="en-US" sz="1846" dirty="0"/>
              <a:t>Main Conditions of issue of Shares (Reg. 5, Schedule 1, Notification No. FEMA </a:t>
            </a:r>
            <a:r>
              <a:rPr lang="en-US" altLang="en-US" sz="1846" dirty="0" smtClean="0"/>
              <a:t>20(R)/2017-RB </a:t>
            </a:r>
            <a:r>
              <a:rPr lang="en-US" altLang="en-US" sz="1846" dirty="0"/>
              <a:t>dated </a:t>
            </a:r>
            <a:r>
              <a:rPr lang="en-US" altLang="en-US" sz="1846" dirty="0" smtClean="0"/>
              <a:t>Nov 7, 2017).</a:t>
            </a:r>
            <a:endParaRPr lang="en-US" altLang="en-US" sz="1846" dirty="0"/>
          </a:p>
          <a:p>
            <a:pPr eaLnBrk="1" hangingPunct="1">
              <a:lnSpc>
                <a:spcPct val="80000"/>
              </a:lnSpc>
            </a:pPr>
            <a:endParaRPr lang="en-US" altLang="en-US" sz="1846" dirty="0" smtClean="0"/>
          </a:p>
          <a:p>
            <a:pPr eaLnBrk="1" hangingPunct="1">
              <a:lnSpc>
                <a:spcPct val="80000"/>
              </a:lnSpc>
            </a:pPr>
            <a:r>
              <a:rPr lang="en-US" altLang="en-US" sz="1846" dirty="0" smtClean="0"/>
              <a:t>Eligible </a:t>
            </a:r>
            <a:r>
              <a:rPr lang="en-US" altLang="en-US" sz="1846" dirty="0"/>
              <a:t>Persons: </a:t>
            </a:r>
          </a:p>
          <a:p>
            <a:pPr lvl="1" eaLnBrk="1" hangingPunct="1">
              <a:lnSpc>
                <a:spcPct val="80000"/>
              </a:lnSpc>
            </a:pPr>
            <a:r>
              <a:rPr lang="en-US" altLang="en-US" sz="1846" dirty="0"/>
              <a:t>PROI other than citizen of Pakistan, entities of Pakistan. </a:t>
            </a:r>
            <a:endParaRPr lang="en-US" altLang="en-US" sz="1846" dirty="0" smtClean="0"/>
          </a:p>
          <a:p>
            <a:pPr lvl="1" eaLnBrk="1" hangingPunct="1">
              <a:lnSpc>
                <a:spcPct val="80000"/>
              </a:lnSpc>
            </a:pPr>
            <a:endParaRPr lang="en-US" altLang="en-US" sz="1846" dirty="0"/>
          </a:p>
          <a:p>
            <a:pPr lvl="1" eaLnBrk="1" hangingPunct="1">
              <a:lnSpc>
                <a:spcPct val="80000"/>
              </a:lnSpc>
            </a:pPr>
            <a:r>
              <a:rPr lang="en-US" altLang="en-US" sz="1846" dirty="0"/>
              <a:t>Bangladesh Citizens &amp; entities only with prior approval of </a:t>
            </a:r>
            <a:r>
              <a:rPr lang="en-US" altLang="en-US" sz="1846" dirty="0" smtClean="0"/>
              <a:t>FIFP.</a:t>
            </a:r>
          </a:p>
          <a:p>
            <a:pPr lvl="1" eaLnBrk="1" hangingPunct="1">
              <a:lnSpc>
                <a:spcPct val="80000"/>
              </a:lnSpc>
            </a:pPr>
            <a:endParaRPr lang="en-US" altLang="en-US" sz="1846" dirty="0"/>
          </a:p>
          <a:p>
            <a:pPr lvl="1" eaLnBrk="1" hangingPunct="1">
              <a:lnSpc>
                <a:spcPct val="80000"/>
              </a:lnSpc>
            </a:pPr>
            <a:r>
              <a:rPr lang="en-US" altLang="en-US" sz="1846" dirty="0"/>
              <a:t>OCB: Bonus Shares permitted, Right Shares with RBI Approval</a:t>
            </a:r>
            <a:r>
              <a:rPr lang="en-US" altLang="en-US" sz="1846" dirty="0" smtClean="0"/>
              <a:t>.</a:t>
            </a:r>
          </a:p>
          <a:p>
            <a:pPr lvl="1" eaLnBrk="1" hangingPunct="1">
              <a:lnSpc>
                <a:spcPct val="80000"/>
              </a:lnSpc>
            </a:pPr>
            <a:endParaRPr lang="en-US" altLang="en-US" sz="1846" dirty="0" smtClean="0"/>
          </a:p>
          <a:p>
            <a:pPr lvl="1" eaLnBrk="1" hangingPunct="1">
              <a:lnSpc>
                <a:spcPct val="80000"/>
              </a:lnSpc>
            </a:pPr>
            <a:r>
              <a:rPr lang="en-US" altLang="en-US" sz="1846" dirty="0"/>
              <a:t>A company, trust and partnership firm incorporated outside India and owned and controlled by NRIs can invest in India with the special dispensation as available to NRIs under the FDI </a:t>
            </a:r>
            <a:r>
              <a:rPr lang="en-US" altLang="en-US" sz="1846" dirty="0" smtClean="0"/>
              <a:t>Policy</a:t>
            </a:r>
          </a:p>
          <a:p>
            <a:pPr lvl="1" eaLnBrk="1" hangingPunct="1">
              <a:lnSpc>
                <a:spcPct val="80000"/>
              </a:lnSpc>
            </a:pPr>
            <a:endParaRPr lang="en-US" altLang="en-US" sz="1846" dirty="0" smtClean="0"/>
          </a:p>
        </p:txBody>
      </p:sp>
      <p:sp>
        <p:nvSpPr>
          <p:cNvPr id="2" name="Date Placeholder 1"/>
          <p:cNvSpPr>
            <a:spLocks noGrp="1"/>
          </p:cNvSpPr>
          <p:nvPr>
            <p:ph type="dt" sz="half" idx="10"/>
          </p:nvPr>
        </p:nvSpPr>
        <p:spPr/>
        <p:txBody>
          <a:bodyPr/>
          <a:lstStyle/>
          <a:p>
            <a:pPr>
              <a:defRPr/>
            </a:pPr>
            <a:r>
              <a:rPr lang="en-US" dirty="0" smtClean="0"/>
              <a:t>2 February 2019</a:t>
            </a:r>
            <a:endParaRPr lang="en-US" dirty="0"/>
          </a:p>
        </p:txBody>
      </p:sp>
    </p:spTree>
    <p:extLst>
      <p:ext uri="{BB962C8B-B14F-4D97-AF65-F5344CB8AC3E}">
        <p14:creationId xmlns:p14="http://schemas.microsoft.com/office/powerpoint/2010/main" val="40563543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smtClean="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39</a:t>
            </a:fld>
            <a:endParaRPr lang="en-US" altLang="en-US" dirty="0"/>
          </a:p>
        </p:txBody>
      </p:sp>
      <p:sp>
        <p:nvSpPr>
          <p:cNvPr id="10244" name="Rectangle 2"/>
          <p:cNvSpPr>
            <a:spLocks noGrp="1" noChangeArrowheads="1"/>
          </p:cNvSpPr>
          <p:nvPr>
            <p:ph type="title"/>
          </p:nvPr>
        </p:nvSpPr>
        <p:spPr>
          <a:xfrm>
            <a:off x="1150327" y="474784"/>
            <a:ext cx="7993673" cy="648163"/>
          </a:xfrm>
        </p:spPr>
        <p:txBody>
          <a:bodyPr/>
          <a:lstStyle/>
          <a:p>
            <a:pPr eaLnBrk="1" hangingPunct="1"/>
            <a:r>
              <a:rPr lang="en-US" altLang="en-US" sz="3139" dirty="0"/>
              <a:t>Automatic Route of Investment to PROI</a:t>
            </a:r>
          </a:p>
        </p:txBody>
      </p:sp>
      <p:sp>
        <p:nvSpPr>
          <p:cNvPr id="10245" name="Rectangle 3"/>
          <p:cNvSpPr>
            <a:spLocks noGrp="1" noChangeArrowheads="1"/>
          </p:cNvSpPr>
          <p:nvPr>
            <p:ph type="body" idx="1"/>
          </p:nvPr>
        </p:nvSpPr>
        <p:spPr>
          <a:xfrm>
            <a:off x="962526" y="1300336"/>
            <a:ext cx="7960201" cy="5068380"/>
          </a:xfrm>
        </p:spPr>
        <p:txBody>
          <a:bodyPr/>
          <a:lstStyle/>
          <a:p>
            <a:pPr eaLnBrk="1" hangingPunct="1">
              <a:lnSpc>
                <a:spcPct val="80000"/>
              </a:lnSpc>
            </a:pPr>
            <a:r>
              <a:rPr lang="en-US" altLang="en-US" sz="1846" dirty="0" smtClean="0"/>
              <a:t>Eligible Investee Entities:</a:t>
            </a:r>
          </a:p>
          <a:p>
            <a:pPr eaLnBrk="1" hangingPunct="1">
              <a:lnSpc>
                <a:spcPct val="80000"/>
              </a:lnSpc>
            </a:pPr>
            <a:endParaRPr lang="en-US" altLang="en-US" sz="1846" dirty="0"/>
          </a:p>
          <a:p>
            <a:pPr lvl="1" eaLnBrk="1" hangingPunct="1">
              <a:lnSpc>
                <a:spcPct val="80000"/>
              </a:lnSpc>
            </a:pPr>
            <a:r>
              <a:rPr lang="en-US" altLang="en-US" sz="1846" dirty="0" smtClean="0"/>
              <a:t>Indian companies </a:t>
            </a:r>
          </a:p>
          <a:p>
            <a:pPr lvl="1" eaLnBrk="1" hangingPunct="1">
              <a:lnSpc>
                <a:spcPct val="80000"/>
              </a:lnSpc>
            </a:pPr>
            <a:endParaRPr lang="en-US" altLang="en-US" sz="1846" dirty="0"/>
          </a:p>
          <a:p>
            <a:pPr lvl="1" eaLnBrk="1" hangingPunct="1">
              <a:lnSpc>
                <a:spcPct val="80000"/>
              </a:lnSpc>
            </a:pPr>
            <a:r>
              <a:rPr lang="en-US" altLang="en-US" sz="1846" dirty="0" smtClean="0"/>
              <a:t>Partnership Firm / Proprietorship concern (only for NRI / OCI on non-repatriation basis)</a:t>
            </a:r>
          </a:p>
          <a:p>
            <a:pPr lvl="1" eaLnBrk="1" hangingPunct="1">
              <a:lnSpc>
                <a:spcPct val="80000"/>
              </a:lnSpc>
            </a:pPr>
            <a:endParaRPr lang="en-US" altLang="en-US" sz="1846" dirty="0"/>
          </a:p>
          <a:p>
            <a:pPr lvl="1" eaLnBrk="1" hangingPunct="1">
              <a:lnSpc>
                <a:spcPct val="80000"/>
              </a:lnSpc>
            </a:pPr>
            <a:r>
              <a:rPr lang="en-US" altLang="en-US" sz="1846" dirty="0" smtClean="0"/>
              <a:t>Trusts in the form of SEBI regulated Venture Capital Fund</a:t>
            </a:r>
          </a:p>
          <a:p>
            <a:pPr lvl="1" eaLnBrk="1" hangingPunct="1">
              <a:lnSpc>
                <a:spcPct val="80000"/>
              </a:lnSpc>
            </a:pPr>
            <a:endParaRPr lang="en-US" altLang="en-US" sz="1846" dirty="0" smtClean="0"/>
          </a:p>
          <a:p>
            <a:pPr lvl="1" eaLnBrk="1" hangingPunct="1">
              <a:lnSpc>
                <a:spcPct val="80000"/>
              </a:lnSpc>
            </a:pPr>
            <a:r>
              <a:rPr lang="en-US" altLang="en-US" sz="1846" dirty="0" smtClean="0"/>
              <a:t>Limited Liability Partnerships</a:t>
            </a:r>
          </a:p>
          <a:p>
            <a:pPr lvl="1" eaLnBrk="1" hangingPunct="1">
              <a:lnSpc>
                <a:spcPct val="80000"/>
              </a:lnSpc>
            </a:pPr>
            <a:endParaRPr lang="en-US" altLang="en-US" sz="1846" dirty="0"/>
          </a:p>
          <a:p>
            <a:pPr lvl="1" eaLnBrk="1" hangingPunct="1">
              <a:lnSpc>
                <a:spcPct val="80000"/>
              </a:lnSpc>
            </a:pPr>
            <a:r>
              <a:rPr lang="en-US" altLang="en-US" sz="1846" dirty="0" smtClean="0"/>
              <a:t>Investment Vehicles: SEBI registered and regulated </a:t>
            </a:r>
            <a:r>
              <a:rPr lang="en-US" altLang="en-US" sz="1846" dirty="0"/>
              <a:t>Alternative Investment Funds, Real Estate Investment Trusts and Infrastructure Investment Trusts</a:t>
            </a:r>
          </a:p>
        </p:txBody>
      </p:sp>
      <p:sp>
        <p:nvSpPr>
          <p:cNvPr id="2" name="Date Placeholder 1"/>
          <p:cNvSpPr>
            <a:spLocks noGrp="1"/>
          </p:cNvSpPr>
          <p:nvPr>
            <p:ph type="dt" sz="half" idx="10"/>
          </p:nvPr>
        </p:nvSpPr>
        <p:spPr/>
        <p:txBody>
          <a:bodyPr/>
          <a:lstStyle/>
          <a:p>
            <a:pPr>
              <a:defRPr/>
            </a:pPr>
            <a:r>
              <a:rPr lang="en-US" dirty="0" smtClean="0"/>
              <a:t>2 February 2019</a:t>
            </a:r>
            <a:endParaRPr lang="en-US" dirty="0"/>
          </a:p>
        </p:txBody>
      </p:sp>
    </p:spTree>
    <p:extLst>
      <p:ext uri="{BB962C8B-B14F-4D97-AF65-F5344CB8AC3E}">
        <p14:creationId xmlns:p14="http://schemas.microsoft.com/office/powerpoint/2010/main" val="45277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dirty="0" smtClean="0"/>
              <a:t>Overview</a:t>
            </a:r>
          </a:p>
        </p:txBody>
      </p:sp>
      <p:sp>
        <p:nvSpPr>
          <p:cNvPr id="4099" name="Content Placeholder 2"/>
          <p:cNvSpPr>
            <a:spLocks noGrp="1"/>
          </p:cNvSpPr>
          <p:nvPr>
            <p:ph idx="1"/>
          </p:nvPr>
        </p:nvSpPr>
        <p:spPr>
          <a:xfrm>
            <a:off x="914400" y="1143000"/>
            <a:ext cx="7696200" cy="5257800"/>
          </a:xfrm>
        </p:spPr>
        <p:txBody>
          <a:bodyPr/>
          <a:lstStyle/>
          <a:p>
            <a:r>
              <a:rPr lang="en-US" sz="2400" dirty="0" smtClean="0"/>
              <a:t>Rationale and Overview of FEMA</a:t>
            </a:r>
          </a:p>
          <a:p>
            <a:endParaRPr lang="en-US" sz="2400" dirty="0" smtClean="0"/>
          </a:p>
          <a:p>
            <a:r>
              <a:rPr lang="en-US" sz="2400" dirty="0" smtClean="0"/>
              <a:t>Manner of reading the FEMA</a:t>
            </a:r>
          </a:p>
          <a:p>
            <a:endParaRPr lang="en-US" sz="2400" dirty="0" smtClean="0"/>
          </a:p>
          <a:p>
            <a:r>
              <a:rPr lang="en-US" sz="2400" dirty="0" smtClean="0"/>
              <a:t>Nature of the Law – Civil / Criminal</a:t>
            </a:r>
          </a:p>
          <a:p>
            <a:endParaRPr lang="en-US" sz="2400" dirty="0" smtClean="0"/>
          </a:p>
          <a:p>
            <a:r>
              <a:rPr lang="en-US" sz="2400" dirty="0" smtClean="0"/>
              <a:t>Nature of Transactions</a:t>
            </a:r>
          </a:p>
          <a:p>
            <a:endParaRPr lang="en-US" sz="2400" dirty="0" smtClean="0"/>
          </a:p>
          <a:p>
            <a:r>
              <a:rPr lang="en-US" sz="2400" dirty="0" smtClean="0"/>
              <a:t>Mechanism of dealing in Transactions</a:t>
            </a:r>
          </a:p>
          <a:p>
            <a:pPr marL="0" indent="0">
              <a:buNone/>
            </a:pPr>
            <a:endParaRPr lang="en-US" sz="2400" dirty="0" smtClean="0"/>
          </a:p>
          <a:p>
            <a:pPr marL="0" indent="0">
              <a:buNone/>
            </a:pPr>
            <a:r>
              <a:rPr lang="en-US" sz="2400" dirty="0"/>
              <a:t> </a:t>
            </a:r>
            <a:r>
              <a:rPr lang="en-US" sz="2400" dirty="0" smtClean="0"/>
              <a:t>                       </a:t>
            </a:r>
            <a:r>
              <a:rPr lang="en-US" sz="2400" dirty="0" smtClean="0">
                <a:solidFill>
                  <a:srgbClr val="FF0000"/>
                </a:solidFill>
              </a:rPr>
              <a:t>Slides 5 </a:t>
            </a:r>
            <a:r>
              <a:rPr lang="en-US" sz="2400" dirty="0">
                <a:solidFill>
                  <a:srgbClr val="FF0000"/>
                </a:solidFill>
              </a:rPr>
              <a:t>- </a:t>
            </a:r>
            <a:r>
              <a:rPr lang="en-US" sz="2400" dirty="0" smtClean="0">
                <a:solidFill>
                  <a:srgbClr val="FF0000"/>
                </a:solidFill>
              </a:rPr>
              <a:t>25</a:t>
            </a:r>
            <a:endParaRPr lang="en-US" sz="2400" dirty="0">
              <a:solidFill>
                <a:srgbClr val="FF0000"/>
              </a:solidFill>
            </a:endParaRPr>
          </a:p>
          <a:p>
            <a:endParaRPr lang="en-US" sz="2400" dirty="0"/>
          </a:p>
        </p:txBody>
      </p:sp>
      <p:sp>
        <p:nvSpPr>
          <p:cNvPr id="4100"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4</a:t>
            </a:fld>
            <a:endParaRPr lang="en-US" dirty="0" smtClean="0"/>
          </a:p>
        </p:txBody>
      </p:sp>
    </p:spTree>
    <p:extLst>
      <p:ext uri="{BB962C8B-B14F-4D97-AF65-F5344CB8AC3E}">
        <p14:creationId xmlns:p14="http://schemas.microsoft.com/office/powerpoint/2010/main" val="29962661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xfrm>
            <a:off x="3606800" y="64008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smtClean="0"/>
              <a:t>P. P. Shah &amp; Asso.</a:t>
            </a:r>
          </a:p>
        </p:txBody>
      </p:sp>
      <p:sp>
        <p:nvSpPr>
          <p:cNvPr id="10243" name="Slide Number Placeholder 5"/>
          <p:cNvSpPr>
            <a:spLocks noGrp="1"/>
          </p:cNvSpPr>
          <p:nvPr>
            <p:ph type="sldNum" sz="quarter" idx="12"/>
          </p:nvPr>
        </p:nvSpPr>
        <p:spPr>
          <a:xfrm>
            <a:off x="7239000" y="6416842"/>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40</a:t>
            </a:fld>
            <a:endParaRPr lang="en-US" altLang="en-US" dirty="0"/>
          </a:p>
        </p:txBody>
      </p:sp>
      <p:sp>
        <p:nvSpPr>
          <p:cNvPr id="10244" name="Rectangle 2"/>
          <p:cNvSpPr>
            <a:spLocks noGrp="1" noChangeArrowheads="1"/>
          </p:cNvSpPr>
          <p:nvPr>
            <p:ph type="title"/>
          </p:nvPr>
        </p:nvSpPr>
        <p:spPr>
          <a:xfrm>
            <a:off x="1150327" y="474784"/>
            <a:ext cx="7993673" cy="648163"/>
          </a:xfrm>
        </p:spPr>
        <p:txBody>
          <a:bodyPr/>
          <a:lstStyle/>
          <a:p>
            <a:pPr eaLnBrk="1" hangingPunct="1"/>
            <a:r>
              <a:rPr lang="en-US" altLang="en-US" sz="3139" dirty="0" smtClean="0"/>
              <a:t>Approval </a:t>
            </a:r>
            <a:r>
              <a:rPr lang="en-US" altLang="en-US" sz="3139" dirty="0"/>
              <a:t>Route of Investment to PROI</a:t>
            </a:r>
          </a:p>
        </p:txBody>
      </p:sp>
      <p:sp>
        <p:nvSpPr>
          <p:cNvPr id="10245" name="Rectangle 3"/>
          <p:cNvSpPr>
            <a:spLocks noGrp="1" noChangeArrowheads="1"/>
          </p:cNvSpPr>
          <p:nvPr>
            <p:ph type="body" idx="1"/>
          </p:nvPr>
        </p:nvSpPr>
        <p:spPr>
          <a:xfrm>
            <a:off x="577517" y="1175258"/>
            <a:ext cx="8369634" cy="5241584"/>
          </a:xfrm>
        </p:spPr>
        <p:txBody>
          <a:bodyPr/>
          <a:lstStyle/>
          <a:p>
            <a:pPr eaLnBrk="1" hangingPunct="1">
              <a:lnSpc>
                <a:spcPct val="80000"/>
              </a:lnSpc>
            </a:pPr>
            <a:r>
              <a:rPr lang="en-US" altLang="en-US" sz="1846" dirty="0" smtClean="0"/>
              <a:t>For FDI not eligible under the Automatic route / in sectors requiring prior </a:t>
            </a:r>
            <a:r>
              <a:rPr lang="en-US" altLang="en-US" sz="1846" dirty="0"/>
              <a:t>government approval, the work of granting </a:t>
            </a:r>
            <a:r>
              <a:rPr lang="en-US" altLang="en-US" sz="1846" dirty="0" smtClean="0"/>
              <a:t>approval </a:t>
            </a:r>
            <a:r>
              <a:rPr lang="en-US" altLang="en-US" sz="1846" dirty="0"/>
              <a:t>for foreign investment under the extant FDI Policy and FEMA Regulations, has been entrusted to the concerned Administrative </a:t>
            </a:r>
            <a:r>
              <a:rPr lang="en-US" altLang="en-US" sz="1846" dirty="0" smtClean="0"/>
              <a:t>Ministries / Departments after abolition of FIPB w.e.f. 05.06.2017</a:t>
            </a:r>
            <a:endParaRPr lang="en-US" altLang="en-US" sz="1846" dirty="0"/>
          </a:p>
          <a:p>
            <a:pPr eaLnBrk="1" hangingPunct="1">
              <a:lnSpc>
                <a:spcPct val="80000"/>
              </a:lnSpc>
            </a:pPr>
            <a:endParaRPr lang="en-US" altLang="en-US" sz="1846" dirty="0"/>
          </a:p>
          <a:p>
            <a:pPr eaLnBrk="1" hangingPunct="1">
              <a:lnSpc>
                <a:spcPct val="80000"/>
              </a:lnSpc>
            </a:pPr>
            <a:r>
              <a:rPr lang="en-US" altLang="en-US" sz="1846" dirty="0"/>
              <a:t>The eleven notified sectors/activities requiring government approval are Mining, Defence/cases relating to FDI in small arms, Broadcasting, Print media, Civil Aviation, Satellites, Telecom, Private Security Agencies, Trading(Single, Multi brand and Food Products), Financial services not regulated or regulated by more than one regulator/ Banking Public and Private (as per FDI Policy) and Pharmaceuticals.</a:t>
            </a:r>
          </a:p>
          <a:p>
            <a:pPr eaLnBrk="1" hangingPunct="1">
              <a:lnSpc>
                <a:spcPct val="80000"/>
              </a:lnSpc>
            </a:pPr>
            <a:endParaRPr lang="en-US" altLang="en-US" sz="1846" dirty="0"/>
          </a:p>
          <a:p>
            <a:pPr eaLnBrk="1" hangingPunct="1">
              <a:lnSpc>
                <a:spcPct val="80000"/>
              </a:lnSpc>
            </a:pPr>
            <a:r>
              <a:rPr lang="en-US" altLang="en-US" sz="1846" dirty="0"/>
              <a:t>The Department of Industrial Policy and Promotion, Ministry of Commerce &amp; Industry has been given the responsibility of overseeing the applications filed on the </a:t>
            </a:r>
            <a:r>
              <a:rPr lang="en-US" altLang="en-US" sz="1846" b="1" dirty="0"/>
              <a:t>Foreign Investment Facilitation Portal </a:t>
            </a:r>
            <a:r>
              <a:rPr lang="en-US" altLang="en-US" sz="1846" b="1" dirty="0" smtClean="0"/>
              <a:t>(fifp.gov.in)</a:t>
            </a:r>
            <a:r>
              <a:rPr lang="en-US" altLang="en-US" sz="1846" dirty="0" smtClean="0"/>
              <a:t> and </a:t>
            </a:r>
            <a:r>
              <a:rPr lang="en-US" altLang="en-US" sz="1846" dirty="0"/>
              <a:t>to forward the same to the concerned Administrative Ministry</a:t>
            </a:r>
            <a:r>
              <a:rPr lang="en-US" altLang="en-US" sz="1846" dirty="0" smtClean="0"/>
              <a:t>.</a:t>
            </a:r>
          </a:p>
          <a:p>
            <a:pPr eaLnBrk="1" hangingPunct="1">
              <a:lnSpc>
                <a:spcPct val="80000"/>
              </a:lnSpc>
            </a:pPr>
            <a:endParaRPr lang="en-US" altLang="en-US" sz="1846" dirty="0" smtClean="0"/>
          </a:p>
          <a:p>
            <a:pPr eaLnBrk="1" hangingPunct="1">
              <a:lnSpc>
                <a:spcPct val="80000"/>
              </a:lnSpc>
            </a:pPr>
            <a:r>
              <a:rPr lang="en-US" altLang="en-US" sz="1846" dirty="0" smtClean="0"/>
              <a:t>A </a:t>
            </a:r>
            <a:r>
              <a:rPr lang="en-US" altLang="en-US" sz="1846" dirty="0"/>
              <a:t>Standard Operating Procedure (SOP) developed by DIPP in consultation with the concerned Administrative Ministries is being followed for processing of the FDI applications. Approval letters in Standard Format will be uploaded on the Portal itself for the benefit of the Investors. </a:t>
            </a:r>
            <a:endParaRPr lang="en-US" altLang="en-US" sz="1846" dirty="0" smtClean="0"/>
          </a:p>
        </p:txBody>
      </p:sp>
      <p:sp>
        <p:nvSpPr>
          <p:cNvPr id="2" name="Date Placeholder 1"/>
          <p:cNvSpPr>
            <a:spLocks noGrp="1"/>
          </p:cNvSpPr>
          <p:nvPr>
            <p:ph type="dt" sz="half" idx="10"/>
          </p:nvPr>
        </p:nvSpPr>
        <p:spPr>
          <a:xfrm>
            <a:off x="577516" y="6388017"/>
            <a:ext cx="1905000" cy="457200"/>
          </a:xfrm>
        </p:spPr>
        <p:txBody>
          <a:bodyPr/>
          <a:lstStyle/>
          <a:p>
            <a:pPr>
              <a:defRPr/>
            </a:pPr>
            <a:r>
              <a:rPr lang="en-US" dirty="0" smtClean="0"/>
              <a:t>2 February 2019</a:t>
            </a:r>
            <a:endParaRPr lang="en-US" dirty="0"/>
          </a:p>
        </p:txBody>
      </p:sp>
    </p:spTree>
    <p:extLst>
      <p:ext uri="{BB962C8B-B14F-4D97-AF65-F5344CB8AC3E}">
        <p14:creationId xmlns:p14="http://schemas.microsoft.com/office/powerpoint/2010/main" val="22665806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904" y="-1"/>
            <a:ext cx="7656095" cy="1090863"/>
          </a:xfrm>
        </p:spPr>
        <p:txBody>
          <a:bodyPr>
            <a:normAutofit/>
          </a:bodyPr>
          <a:lstStyle/>
          <a:p>
            <a:r>
              <a:rPr lang="en-US" sz="3200" dirty="0" smtClean="0"/>
              <a:t>Types of instruments: </a:t>
            </a:r>
            <a:r>
              <a:rPr lang="en-IN" sz="3200" dirty="0" smtClean="0"/>
              <a:t>‘Capital’</a:t>
            </a:r>
            <a:endParaRPr lang="en-US" sz="3200" dirty="0"/>
          </a:p>
        </p:txBody>
      </p:sp>
      <p:graphicFrame>
        <p:nvGraphicFramePr>
          <p:cNvPr id="5" name="Table 4"/>
          <p:cNvGraphicFramePr>
            <a:graphicFrameLocks noGrp="1"/>
          </p:cNvGraphicFramePr>
          <p:nvPr>
            <p:extLst/>
          </p:nvPr>
        </p:nvGraphicFramePr>
        <p:xfrm>
          <a:off x="1010653" y="1217748"/>
          <a:ext cx="8005010" cy="4452947"/>
        </p:xfrm>
        <a:graphic>
          <a:graphicData uri="http://schemas.openxmlformats.org/drawingml/2006/table">
            <a:tbl>
              <a:tblPr firstRow="1" bandRow="1">
                <a:tableStyleId>{21E4AEA4-8DFA-4A89-87EB-49C32662AFE0}</a:tableStyleId>
              </a:tblPr>
              <a:tblGrid>
                <a:gridCol w="5117431"/>
                <a:gridCol w="2887579"/>
              </a:tblGrid>
              <a:tr h="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Equity shares</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r h="12612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chemeClr val="tx1"/>
                          </a:solidFill>
                          <a:latin typeface="Bookman Old Style" pitchFamily="18" charset="0"/>
                        </a:rPr>
                        <a:t>Fully, compulsorily &amp; mandatorily convertible </a:t>
                      </a:r>
                      <a:r>
                        <a:rPr lang="en-US" sz="1500" b="1" dirty="0" smtClean="0">
                          <a:solidFill>
                            <a:schemeClr val="tx1"/>
                          </a:solidFill>
                          <a:latin typeface="Bookman Old Style" pitchFamily="18" charset="0"/>
                        </a:rPr>
                        <a:t>Preference Shares</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r h="32763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chemeClr val="tx1"/>
                          </a:solidFill>
                          <a:latin typeface="Bookman Old Style" pitchFamily="18" charset="0"/>
                        </a:rPr>
                        <a:t>Fully, compulsorily &amp; mandatorily convertible </a:t>
                      </a:r>
                      <a:r>
                        <a:rPr lang="en-US" sz="1500" b="1" dirty="0" smtClean="0">
                          <a:solidFill>
                            <a:schemeClr val="tx1"/>
                          </a:solidFill>
                          <a:latin typeface="Bookman Old Style" pitchFamily="18" charset="0"/>
                        </a:rPr>
                        <a:t>Debentures</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r h="3783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Differential voting rights shares as to dividend, voting or otherwise</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0000"/>
                        </a:lnSpc>
                        <a:spcBef>
                          <a:spcPts val="0"/>
                        </a:spcBef>
                        <a:spcAft>
                          <a:spcPts val="0"/>
                        </a:spcAft>
                      </a:pPr>
                      <a:r>
                        <a:rPr lang="en-US" sz="1400" b="1" dirty="0" smtClean="0">
                          <a:solidFill>
                            <a:schemeClr val="tx1"/>
                          </a:solidFill>
                          <a:latin typeface="Bookman Old Style" pitchFamily="18" charset="0"/>
                        </a:rPr>
                        <a:t>Permitted</a:t>
                      </a:r>
                      <a:endParaRPr lang="en-IN" sz="1400" b="1"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40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Non-convertible</a:t>
                      </a:r>
                      <a:r>
                        <a:rPr lang="en-US" sz="1500" dirty="0" smtClean="0">
                          <a:solidFill>
                            <a:schemeClr val="tx1"/>
                          </a:solidFill>
                          <a:latin typeface="Bookman Old Style" pitchFamily="18" charset="0"/>
                        </a:rPr>
                        <a:t>, optionally convertible or partially convertible instruments considered as debt</a:t>
                      </a:r>
                      <a:endParaRPr lang="en-US" sz="1500" b="1"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indent="-177800">
                        <a:lnSpc>
                          <a:spcPct val="100000"/>
                        </a:lnSpc>
                        <a:spcBef>
                          <a:spcPts val="0"/>
                        </a:spcBef>
                        <a:spcAft>
                          <a:spcPts val="0"/>
                        </a:spcAft>
                        <a:buFont typeface="Wingdings" pitchFamily="2" charset="2"/>
                        <a:buChar char="§"/>
                      </a:pPr>
                      <a:r>
                        <a:rPr lang="en-US" sz="1400" dirty="0" smtClean="0">
                          <a:solidFill>
                            <a:schemeClr val="tx1"/>
                          </a:solidFill>
                          <a:latin typeface="Bookman Old Style" pitchFamily="18" charset="0"/>
                        </a:rPr>
                        <a:t>To comply with </a:t>
                      </a:r>
                      <a:r>
                        <a:rPr lang="en-US" sz="1400" b="1" dirty="0" smtClean="0">
                          <a:solidFill>
                            <a:schemeClr val="tx1"/>
                          </a:solidFill>
                          <a:latin typeface="Bookman Old Style" pitchFamily="18" charset="0"/>
                        </a:rPr>
                        <a:t>ECB norms</a:t>
                      </a:r>
                      <a:endParaRPr lang="en-IN" sz="140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Warrants: </a:t>
                      </a:r>
                      <a:r>
                        <a:rPr lang="en-US" sz="1500" dirty="0" smtClean="0">
                          <a:solidFill>
                            <a:schemeClr val="tx1"/>
                          </a:solidFill>
                          <a:latin typeface="Bookman Old Style" pitchFamily="18" charset="0"/>
                        </a:rPr>
                        <a:t>Upfront 25% of consideration and the balance amount within eighteen months of issuance of share warrants</a:t>
                      </a:r>
                    </a:p>
                    <a:p>
                      <a:pPr>
                        <a:lnSpc>
                          <a:spcPct val="100000"/>
                        </a:lnSpc>
                        <a:spcBef>
                          <a:spcPts val="0"/>
                        </a:spcBef>
                        <a:spcAft>
                          <a:spcPts val="0"/>
                        </a:spcAft>
                        <a:buFont typeface="Wingdings" pitchFamily="2" charset="2"/>
                        <a:buChar char="§"/>
                      </a:pPr>
                      <a:r>
                        <a:rPr lang="en-US" sz="1500" dirty="0" smtClean="0">
                          <a:solidFill>
                            <a:schemeClr val="tx1"/>
                          </a:solidFill>
                          <a:latin typeface="Bookman Old Style" pitchFamily="18" charset="0"/>
                        </a:rPr>
                        <a:t>Upfront pricing/ conversion formula</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0000"/>
                        </a:lnSpc>
                        <a:spcBef>
                          <a:spcPts val="0"/>
                        </a:spcBef>
                        <a:spcAft>
                          <a:spcPts val="0"/>
                        </a:spcAft>
                        <a:buFont typeface="Wingdings" pitchFamily="2" charset="2"/>
                        <a:buChar char="§"/>
                      </a:pPr>
                      <a:endParaRPr lang="en-US" dirty="0" smtClean="0">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21516">
                <a:tc gridSpan="2">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Char char="§"/>
                        <a:tabLst/>
                        <a:defRPr/>
                      </a:pPr>
                      <a:r>
                        <a:rPr lang="en-US" sz="1500" b="1" dirty="0" smtClean="0">
                          <a:solidFill>
                            <a:schemeClr val="tx1"/>
                          </a:solidFill>
                          <a:latin typeface="Bookman Old Style" pitchFamily="18" charset="0"/>
                        </a:rPr>
                        <a:t>Partly paid ‘Equity Shares’ only: </a:t>
                      </a:r>
                      <a:r>
                        <a:rPr lang="en-US" sz="1500" dirty="0" smtClean="0">
                          <a:solidFill>
                            <a:schemeClr val="tx1"/>
                          </a:solidFill>
                          <a:latin typeface="Bookman Old Style" pitchFamily="18" charset="0"/>
                        </a:rPr>
                        <a:t>Upfront 25% of consideration including</a:t>
                      </a:r>
                      <a:r>
                        <a:rPr lang="en-US" sz="1500" baseline="0" dirty="0" smtClean="0">
                          <a:solidFill>
                            <a:schemeClr val="tx1"/>
                          </a:solidFill>
                          <a:latin typeface="Bookman Old Style" pitchFamily="18" charset="0"/>
                        </a:rPr>
                        <a:t> premium; </a:t>
                      </a:r>
                      <a:r>
                        <a:rPr lang="en-US" sz="1500" dirty="0" smtClean="0">
                          <a:solidFill>
                            <a:schemeClr val="tx1"/>
                          </a:solidFill>
                          <a:latin typeface="Bookman Old Style" pitchFamily="18" charset="0"/>
                        </a:rPr>
                        <a:t> Full payment in 12 months</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0000"/>
                        </a:lnSpc>
                        <a:spcBef>
                          <a:spcPts val="0"/>
                        </a:spcBef>
                        <a:spcAft>
                          <a:spcPts val="0"/>
                        </a:spcAft>
                        <a:buFont typeface="Wingdings" pitchFamily="2" charset="2"/>
                        <a:buChar char="§"/>
                      </a:pPr>
                      <a:endParaRPr lang="en-US" dirty="0" smtClean="0">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80938">
                <a:tc gridSpan="2">
                  <a:txBody>
                    <a:bodyPr/>
                    <a:lstStyle/>
                    <a:p>
                      <a:r>
                        <a:rPr kumimoji="0" lang="en-IN" sz="1500" b="1" kern="1200" baseline="0" dirty="0" smtClean="0">
                          <a:solidFill>
                            <a:schemeClr val="tx1"/>
                          </a:solidFill>
                          <a:latin typeface="Bookman Old Style" pitchFamily="18" charset="0"/>
                          <a:ea typeface="+mn-ea"/>
                          <a:cs typeface="+mn-cs"/>
                        </a:rPr>
                        <a:t>Optionality clauses: </a:t>
                      </a:r>
                    </a:p>
                    <a:p>
                      <a:pPr algn="just"/>
                      <a:r>
                        <a:rPr kumimoji="0" lang="en-US" sz="1500" b="1" kern="1200" baseline="0" dirty="0" smtClean="0">
                          <a:solidFill>
                            <a:schemeClr val="tx1"/>
                          </a:solidFill>
                          <a:latin typeface="Bookman Old Style" pitchFamily="18" charset="0"/>
                          <a:ea typeface="+mn-ea"/>
                          <a:cs typeface="+mn-cs"/>
                        </a:rPr>
                        <a:t>Capital instruments can contain an optionality clause subject to a minimum lock-in period of one year or as prescribed for the specific sector, whichever is higher, but without any option or right to exit at an assured price.</a:t>
                      </a:r>
                      <a:endParaRPr lang="en-US" sz="1500" b="1"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bl>
          </a:graphicData>
        </a:graphic>
      </p:graphicFrame>
      <p:sp>
        <p:nvSpPr>
          <p:cNvPr id="3" name="Date Placeholder 2"/>
          <p:cNvSpPr>
            <a:spLocks noGrp="1"/>
          </p:cNvSpPr>
          <p:nvPr>
            <p:ph type="dt" sz="half" idx="10"/>
          </p:nvPr>
        </p:nvSpPr>
        <p:spPr>
          <a:xfrm>
            <a:off x="1263650" y="6400800"/>
            <a:ext cx="1905000" cy="457200"/>
          </a:xfrm>
        </p:spPr>
        <p:txBody>
          <a:bodyPr/>
          <a:lstStyle/>
          <a:p>
            <a:pPr>
              <a:defRPr/>
            </a:pPr>
            <a:r>
              <a:rPr lang="en-US" dirty="0" smtClean="0"/>
              <a:t>2 February 2019</a:t>
            </a:r>
            <a:endParaRPr lang="en-US" dirty="0"/>
          </a:p>
        </p:txBody>
      </p:sp>
      <p:sp>
        <p:nvSpPr>
          <p:cNvPr id="4" name="Footer Placeholder 3"/>
          <p:cNvSpPr>
            <a:spLocks noGrp="1"/>
          </p:cNvSpPr>
          <p:nvPr>
            <p:ph type="ftr" sz="quarter" idx="11"/>
          </p:nvPr>
        </p:nvSpPr>
        <p:spPr>
          <a:xfrm>
            <a:off x="3657600" y="6400800"/>
            <a:ext cx="2895600" cy="457200"/>
          </a:xfrm>
        </p:spPr>
        <p:txBody>
          <a:bodyPr/>
          <a:lstStyle/>
          <a:p>
            <a:pPr>
              <a:defRPr/>
            </a:pPr>
            <a:r>
              <a:rPr lang="en-US" dirty="0" smtClean="0"/>
              <a:t>P. P. Shah &amp; Asso.</a:t>
            </a:r>
            <a:endParaRPr lang="en-US" dirty="0"/>
          </a:p>
        </p:txBody>
      </p:sp>
      <p:sp>
        <p:nvSpPr>
          <p:cNvPr id="6" name="Slide Number Placeholder 5"/>
          <p:cNvSpPr>
            <a:spLocks noGrp="1"/>
          </p:cNvSpPr>
          <p:nvPr>
            <p:ph type="sldNum" sz="quarter" idx="12"/>
          </p:nvPr>
        </p:nvSpPr>
        <p:spPr>
          <a:xfrm>
            <a:off x="7042150" y="6400800"/>
            <a:ext cx="1905000" cy="457200"/>
          </a:xfrm>
        </p:spPr>
        <p:txBody>
          <a:bodyPr/>
          <a:lstStyle/>
          <a:p>
            <a:pPr>
              <a:defRPr/>
            </a:pPr>
            <a:fld id="{AEE33614-1576-4826-9A5E-50DBDA8E8AF6}" type="slidenum">
              <a:rPr lang="en-US" smtClean="0"/>
              <a:pPr>
                <a:defRPr/>
              </a:pPr>
              <a:t>41</a:t>
            </a:fld>
            <a:endParaRPr lang="en-US" dirty="0"/>
          </a:p>
        </p:txBody>
      </p:sp>
    </p:spTree>
    <p:extLst>
      <p:ext uri="{BB962C8B-B14F-4D97-AF65-F5344CB8AC3E}">
        <p14:creationId xmlns:p14="http://schemas.microsoft.com/office/powerpoint/2010/main" val="25035810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22946" y="152400"/>
            <a:ext cx="7411453" cy="454756"/>
          </a:xfrm>
          <a:prstGeom prst="rect">
            <a:avLst/>
          </a:prstGeom>
          <a:noFill/>
        </p:spPr>
        <p:txBody>
          <a:bodyPr wrap="square" lIns="0" tIns="41029" rIns="82058" bIns="41029">
            <a:spAutoFit/>
          </a:bodyPr>
          <a:lstStyle/>
          <a:p>
            <a:pPr algn="ctr">
              <a:lnSpc>
                <a:spcPts val="2878"/>
              </a:lnSpc>
              <a:defRPr/>
            </a:pPr>
            <a:r>
              <a:rPr lang="en-GB" sz="2900" dirty="0">
                <a:solidFill>
                  <a:schemeClr val="tx2"/>
                </a:solidFill>
                <a:latin typeface="+mn-lt"/>
              </a:rPr>
              <a:t>FEMA &amp; Valuation</a:t>
            </a:r>
          </a:p>
        </p:txBody>
      </p:sp>
      <p:sp>
        <p:nvSpPr>
          <p:cNvPr id="32" name="Rectangle 18"/>
          <p:cNvSpPr>
            <a:spLocks noChangeArrowheads="1"/>
          </p:cNvSpPr>
          <p:nvPr/>
        </p:nvSpPr>
        <p:spPr bwMode="auto">
          <a:xfrm>
            <a:off x="363682" y="3733800"/>
            <a:ext cx="1870364" cy="1066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endParaRPr lang="en-US" sz="1000" b="1" dirty="0" smtClean="0">
              <a:latin typeface="Bookman Old Style" pitchFamily="18" charset="0"/>
            </a:endParaRPr>
          </a:p>
          <a:p>
            <a:pPr algn="ctr" eaLnBrk="0" hangingPunct="0">
              <a:defRPr/>
            </a:pPr>
            <a:endParaRPr lang="en-US" sz="1000" b="1" dirty="0" smtClean="0">
              <a:latin typeface="Bookman Old Style" pitchFamily="18" charset="0"/>
            </a:endParaRPr>
          </a:p>
          <a:p>
            <a:pPr algn="ctr" eaLnBrk="0" hangingPunct="0">
              <a:defRPr/>
            </a:pPr>
            <a:r>
              <a:rPr lang="en-US" sz="1000" b="1" dirty="0" smtClean="0">
                <a:latin typeface="Bookman Old Style" pitchFamily="18" charset="0"/>
              </a:rPr>
              <a:t>Only Certification</a:t>
            </a:r>
          </a:p>
          <a:p>
            <a:pPr algn="ctr" eaLnBrk="0" hangingPunct="0">
              <a:defRPr/>
            </a:pPr>
            <a:r>
              <a:rPr lang="en-US" sz="1000" b="1" dirty="0" smtClean="0">
                <a:latin typeface="Bookman Old Style" pitchFamily="18" charset="0"/>
              </a:rPr>
              <a:t>by SEBI registered </a:t>
            </a:r>
          </a:p>
          <a:p>
            <a:pPr algn="ctr" eaLnBrk="0" hangingPunct="0">
              <a:defRPr/>
            </a:pPr>
            <a:r>
              <a:rPr lang="en-US" sz="1000" b="1" dirty="0" smtClean="0">
                <a:latin typeface="Bookman Old Style" pitchFamily="18" charset="0"/>
              </a:rPr>
              <a:t>Merchant </a:t>
            </a:r>
            <a:endParaRPr lang="en-US" sz="1000" b="1" dirty="0">
              <a:latin typeface="Bookman Old Style" pitchFamily="18" charset="0"/>
            </a:endParaRPr>
          </a:p>
          <a:p>
            <a:pPr algn="ctr" eaLnBrk="0" hangingPunct="0">
              <a:defRPr/>
            </a:pPr>
            <a:r>
              <a:rPr lang="en-US" sz="1000" b="1" dirty="0" smtClean="0">
                <a:latin typeface="Bookman Old Style" pitchFamily="18" charset="0"/>
              </a:rPr>
              <a:t>Banker/</a:t>
            </a:r>
          </a:p>
          <a:p>
            <a:pPr algn="ctr" eaLnBrk="0" hangingPunct="0">
              <a:defRPr/>
            </a:pPr>
            <a:r>
              <a:rPr lang="en-US" sz="1000" b="1" dirty="0" smtClean="0">
                <a:latin typeface="Bookman Old Style" pitchFamily="18" charset="0"/>
              </a:rPr>
              <a:t>Chartered Accountant</a:t>
            </a:r>
          </a:p>
          <a:p>
            <a:pPr algn="ctr" eaLnBrk="0" hangingPunct="0">
              <a:defRPr/>
            </a:pPr>
            <a:endParaRPr lang="en-US" sz="1000" b="1" dirty="0">
              <a:latin typeface="Bookman Old Style" pitchFamily="18" charset="0"/>
            </a:endParaRPr>
          </a:p>
        </p:txBody>
      </p:sp>
      <p:sp>
        <p:nvSpPr>
          <p:cNvPr id="33" name="Rectangle 19"/>
          <p:cNvSpPr>
            <a:spLocks noChangeArrowheads="1"/>
          </p:cNvSpPr>
          <p:nvPr/>
        </p:nvSpPr>
        <p:spPr bwMode="auto">
          <a:xfrm>
            <a:off x="2372590" y="3810000"/>
            <a:ext cx="1970809" cy="9906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Valuation &amp; Certification</a:t>
            </a:r>
          </a:p>
          <a:p>
            <a:pPr algn="ctr" eaLnBrk="0" hangingPunct="0">
              <a:defRPr/>
            </a:pPr>
            <a:r>
              <a:rPr lang="en-US" sz="1000" b="1" dirty="0">
                <a:latin typeface="Bookman Old Style" pitchFamily="18" charset="0"/>
              </a:rPr>
              <a:t>by SEBI registered </a:t>
            </a:r>
          </a:p>
          <a:p>
            <a:pPr algn="ctr" eaLnBrk="0" hangingPunct="0">
              <a:defRPr/>
            </a:pPr>
            <a:r>
              <a:rPr lang="en-US" sz="1000" b="1" dirty="0" smtClean="0">
                <a:latin typeface="Bookman Old Style" pitchFamily="18" charset="0"/>
              </a:rPr>
              <a:t>Merchant Banker/</a:t>
            </a:r>
          </a:p>
          <a:p>
            <a:pPr algn="ctr" eaLnBrk="0" hangingPunct="0">
              <a:defRPr/>
            </a:pPr>
            <a:r>
              <a:rPr lang="en-US" sz="1000" b="1" dirty="0" smtClean="0">
                <a:latin typeface="Bookman Old Style" pitchFamily="18" charset="0"/>
              </a:rPr>
              <a:t>Chartered Accountant / </a:t>
            </a:r>
          </a:p>
          <a:p>
            <a:pPr algn="ctr" eaLnBrk="0" hangingPunct="0">
              <a:defRPr/>
            </a:pPr>
            <a:r>
              <a:rPr lang="en-US" sz="1000" b="1" dirty="0" smtClean="0">
                <a:latin typeface="Bookman Old Style" pitchFamily="18" charset="0"/>
              </a:rPr>
              <a:t>Cost Accountant</a:t>
            </a:r>
            <a:endParaRPr lang="en-US" sz="1000" b="1" dirty="0">
              <a:latin typeface="Bookman Old Style" pitchFamily="18" charset="0"/>
            </a:endParaRPr>
          </a:p>
        </p:txBody>
      </p:sp>
      <p:cxnSp>
        <p:nvCxnSpPr>
          <p:cNvPr id="47" name="Straight Arrow Connector 46"/>
          <p:cNvCxnSpPr/>
          <p:nvPr/>
        </p:nvCxnSpPr>
        <p:spPr>
          <a:xfrm rot="5400000">
            <a:off x="1122232" y="2337967"/>
            <a:ext cx="353265"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a:off x="1099770" y="3548433"/>
            <a:ext cx="394729" cy="346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33" idx="0"/>
          </p:cNvCxnSpPr>
          <p:nvPr/>
        </p:nvCxnSpPr>
        <p:spPr>
          <a:xfrm rot="16200000" flipH="1">
            <a:off x="3131555" y="3583560"/>
            <a:ext cx="452438" cy="441"/>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735" name="TextBox 58"/>
          <p:cNvSpPr txBox="1">
            <a:spLocks noChangeArrowheads="1"/>
          </p:cNvSpPr>
          <p:nvPr/>
        </p:nvSpPr>
        <p:spPr bwMode="auto">
          <a:xfrm>
            <a:off x="457200" y="5791200"/>
            <a:ext cx="8312727" cy="759968"/>
          </a:xfrm>
          <a:prstGeom prst="rect">
            <a:avLst/>
          </a:prstGeom>
          <a:noFill/>
          <a:ln w="9525">
            <a:solidFill>
              <a:srgbClr val="C00000"/>
            </a:solidFill>
            <a:miter lim="800000"/>
            <a:headEnd/>
            <a:tailEnd/>
          </a:ln>
        </p:spPr>
        <p:txBody>
          <a:bodyPr wrap="square" lIns="82058" tIns="41029" rIns="82058" bIns="41029">
            <a:spAutoFit/>
          </a:bodyPr>
          <a:lstStyle/>
          <a:p>
            <a:r>
              <a:rPr lang="en-US" sz="1100" b="1" dirty="0" smtClean="0">
                <a:latin typeface="Bookman Old Style" pitchFamily="18" charset="0"/>
              </a:rPr>
              <a:t>Preferential Allotment Pricing Guideline under SEBI (ICDR) Regulations 2009:</a:t>
            </a:r>
          </a:p>
          <a:p>
            <a:r>
              <a:rPr lang="en-US" sz="1100" dirty="0" smtClean="0">
                <a:latin typeface="Bookman Old Style" pitchFamily="18" charset="0"/>
              </a:rPr>
              <a:t>“Price not less than the higher of Avg. weekly high and low closing price over a trailing six month period, or a trailing two week period, from the "relevant date of transaction.”  “Relevant Date” means date thirty days prior to the date of GM of shareholders</a:t>
            </a:r>
          </a:p>
        </p:txBody>
      </p:sp>
      <p:cxnSp>
        <p:nvCxnSpPr>
          <p:cNvPr id="30738" name="AutoShape 12"/>
          <p:cNvCxnSpPr>
            <a:cxnSpLocks noChangeShapeType="1"/>
          </p:cNvCxnSpPr>
          <p:nvPr/>
        </p:nvCxnSpPr>
        <p:spPr bwMode="auto">
          <a:xfrm rot="5400000">
            <a:off x="1590726" y="1020244"/>
            <a:ext cx="403412" cy="917864"/>
          </a:xfrm>
          <a:prstGeom prst="bentConnector3">
            <a:avLst>
              <a:gd name="adj1" fmla="val 50000"/>
            </a:avLst>
          </a:prstGeom>
          <a:noFill/>
          <a:ln w="3175">
            <a:solidFill>
              <a:schemeClr val="tx1"/>
            </a:solidFill>
            <a:miter lim="800000"/>
            <a:headEnd/>
            <a:tailEnd type="triangle" w="med" len="med"/>
          </a:ln>
        </p:spPr>
      </p:cxnSp>
      <p:cxnSp>
        <p:nvCxnSpPr>
          <p:cNvPr id="30739" name="AutoShape 13"/>
          <p:cNvCxnSpPr>
            <a:cxnSpLocks noChangeShapeType="1"/>
          </p:cNvCxnSpPr>
          <p:nvPr/>
        </p:nvCxnSpPr>
        <p:spPr bwMode="auto">
          <a:xfrm rot="16200000" flipH="1">
            <a:off x="2507147" y="1013284"/>
            <a:ext cx="403412" cy="914977"/>
          </a:xfrm>
          <a:prstGeom prst="bentConnector3">
            <a:avLst>
              <a:gd name="adj1" fmla="val 50000"/>
            </a:avLst>
          </a:prstGeom>
          <a:noFill/>
          <a:ln w="3175">
            <a:solidFill>
              <a:schemeClr val="tx1"/>
            </a:solidFill>
            <a:miter lim="800000"/>
            <a:headEnd/>
            <a:tailEnd type="triangle" w="med" len="med"/>
          </a:ln>
        </p:spPr>
      </p:cxnSp>
      <p:cxnSp>
        <p:nvCxnSpPr>
          <p:cNvPr id="83" name="Straight Arrow Connector 82"/>
          <p:cNvCxnSpPr/>
          <p:nvPr/>
        </p:nvCxnSpPr>
        <p:spPr>
          <a:xfrm rot="5400000">
            <a:off x="3106116" y="2323116"/>
            <a:ext cx="360000"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5" name="Rectangle 18"/>
          <p:cNvSpPr>
            <a:spLocks noChangeArrowheads="1"/>
          </p:cNvSpPr>
          <p:nvPr/>
        </p:nvSpPr>
        <p:spPr bwMode="auto">
          <a:xfrm>
            <a:off x="4724400" y="1524000"/>
            <a:ext cx="2057400" cy="1524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not be </a:t>
            </a:r>
          </a:p>
          <a:p>
            <a:pPr algn="ctr" eaLnBrk="0" hangingPunct="0">
              <a:defRPr/>
            </a:pPr>
            <a:r>
              <a:rPr lang="en-US" sz="1100" b="1" dirty="0">
                <a:latin typeface="Bookman Old Style" pitchFamily="18" charset="0"/>
              </a:rPr>
              <a:t>less than the </a:t>
            </a:r>
            <a:r>
              <a:rPr lang="en-IN" sz="1100" b="1" dirty="0" smtClean="0">
                <a:latin typeface="Bookman Old Style" pitchFamily="18" charset="0"/>
              </a:rPr>
              <a:t>fair </a:t>
            </a:r>
          </a:p>
          <a:p>
            <a:pPr algn="ctr" eaLnBrk="0" hangingPunct="0">
              <a:defRPr/>
            </a:pPr>
            <a:r>
              <a:rPr lang="en-IN" sz="1100" b="1" dirty="0" smtClean="0">
                <a:latin typeface="Bookman Old Style" pitchFamily="18" charset="0"/>
              </a:rPr>
              <a:t>value  worked out as per </a:t>
            </a:r>
          </a:p>
          <a:p>
            <a:pPr algn="ctr" eaLnBrk="0" hangingPunct="0">
              <a:defRPr/>
            </a:pPr>
            <a:r>
              <a:rPr lang="en-IN" sz="1100" b="1" dirty="0" smtClean="0">
                <a:latin typeface="Bookman Old Style" pitchFamily="18" charset="0"/>
              </a:rPr>
              <a:t>any internationally </a:t>
            </a:r>
          </a:p>
          <a:p>
            <a:pPr algn="ctr" eaLnBrk="0" hangingPunct="0">
              <a:defRPr/>
            </a:pPr>
            <a:r>
              <a:rPr lang="en-IN" sz="1100" b="1" dirty="0" smtClean="0">
                <a:latin typeface="Bookman Old Style" pitchFamily="18" charset="0"/>
              </a:rPr>
              <a:t>accepted pricing </a:t>
            </a:r>
          </a:p>
          <a:p>
            <a:pPr algn="ctr" eaLnBrk="0" hangingPunct="0">
              <a:defRPr/>
            </a:pPr>
            <a:r>
              <a:rPr lang="en-IN" sz="1100" b="1" dirty="0" smtClean="0">
                <a:latin typeface="Bookman Old Style" pitchFamily="18" charset="0"/>
              </a:rPr>
              <a:t>methodology</a:t>
            </a:r>
          </a:p>
          <a:p>
            <a:pPr algn="ctr" eaLnBrk="0" hangingPunct="0">
              <a:defRPr/>
            </a:pPr>
            <a:r>
              <a:rPr lang="en-IN" sz="1100" b="1" dirty="0" smtClean="0">
                <a:latin typeface="Bookman Old Style" pitchFamily="18" charset="0"/>
              </a:rPr>
              <a:t> for valuation of shares </a:t>
            </a:r>
          </a:p>
          <a:p>
            <a:pPr algn="ctr" eaLnBrk="0" hangingPunct="0">
              <a:defRPr/>
            </a:pPr>
            <a:r>
              <a:rPr lang="en-IN" sz="1100" b="1" dirty="0" smtClean="0">
                <a:latin typeface="Bookman Old Style" pitchFamily="18" charset="0"/>
              </a:rPr>
              <a:t>on arm’s length basis</a:t>
            </a:r>
            <a:endParaRPr lang="en-US" sz="1100" b="1" dirty="0">
              <a:latin typeface="Bookman Old Style" pitchFamily="18" charset="0"/>
            </a:endParaRPr>
          </a:p>
        </p:txBody>
      </p:sp>
      <p:sp>
        <p:nvSpPr>
          <p:cNvPr id="96" name="Rectangle 19"/>
          <p:cNvSpPr>
            <a:spLocks noChangeArrowheads="1"/>
          </p:cNvSpPr>
          <p:nvPr/>
        </p:nvSpPr>
        <p:spPr bwMode="auto">
          <a:xfrm>
            <a:off x="6858000" y="1511674"/>
            <a:ext cx="2057400" cy="1536326"/>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a:t>
            </a:r>
            <a:r>
              <a:rPr lang="en-US" sz="1100" b="1" dirty="0" smtClean="0">
                <a:latin typeface="Bookman Old Style" pitchFamily="18" charset="0"/>
              </a:rPr>
              <a:t>not be </a:t>
            </a:r>
            <a:endParaRPr lang="en-US" sz="1100" b="1" dirty="0">
              <a:latin typeface="Bookman Old Style" pitchFamily="18" charset="0"/>
            </a:endParaRPr>
          </a:p>
          <a:p>
            <a:pPr algn="ctr" eaLnBrk="0" hangingPunct="0">
              <a:defRPr/>
            </a:pPr>
            <a:r>
              <a:rPr lang="en-US" sz="1100" b="1" dirty="0" smtClean="0">
                <a:latin typeface="Bookman Old Style" pitchFamily="18" charset="0"/>
              </a:rPr>
              <a:t>more than the </a:t>
            </a:r>
            <a:r>
              <a:rPr lang="en-IN" sz="1100" b="1" dirty="0" smtClean="0">
                <a:latin typeface="Bookman Old Style" pitchFamily="18" charset="0"/>
              </a:rPr>
              <a:t>fair </a:t>
            </a:r>
          </a:p>
          <a:p>
            <a:pPr algn="ctr" eaLnBrk="0" hangingPunct="0">
              <a:defRPr/>
            </a:pPr>
            <a:r>
              <a:rPr lang="en-IN" sz="1100" b="1" dirty="0" smtClean="0">
                <a:latin typeface="Bookman Old Style" pitchFamily="18" charset="0"/>
              </a:rPr>
              <a:t>value  worked out as per </a:t>
            </a:r>
          </a:p>
          <a:p>
            <a:pPr algn="ctr" eaLnBrk="0" hangingPunct="0">
              <a:defRPr/>
            </a:pPr>
            <a:r>
              <a:rPr lang="en-IN" sz="1100" b="1" dirty="0" smtClean="0">
                <a:latin typeface="Bookman Old Style" pitchFamily="18" charset="0"/>
              </a:rPr>
              <a:t>any internationally </a:t>
            </a:r>
          </a:p>
          <a:p>
            <a:pPr algn="ctr" eaLnBrk="0" hangingPunct="0">
              <a:defRPr/>
            </a:pPr>
            <a:r>
              <a:rPr lang="en-IN" sz="1100" b="1" dirty="0" smtClean="0">
                <a:latin typeface="Bookman Old Style" pitchFamily="18" charset="0"/>
              </a:rPr>
              <a:t>accepted pricing </a:t>
            </a:r>
          </a:p>
          <a:p>
            <a:pPr algn="ctr" eaLnBrk="0" hangingPunct="0">
              <a:defRPr/>
            </a:pPr>
            <a:r>
              <a:rPr lang="en-IN" sz="1100" b="1" dirty="0" smtClean="0">
                <a:latin typeface="Bookman Old Style" pitchFamily="18" charset="0"/>
              </a:rPr>
              <a:t>methodology</a:t>
            </a:r>
          </a:p>
          <a:p>
            <a:pPr algn="ctr" eaLnBrk="0" hangingPunct="0">
              <a:defRPr/>
            </a:pPr>
            <a:r>
              <a:rPr lang="en-IN" sz="1100" b="1" dirty="0" smtClean="0">
                <a:latin typeface="Bookman Old Style" pitchFamily="18" charset="0"/>
              </a:rPr>
              <a:t> for valuation of shares </a:t>
            </a:r>
          </a:p>
          <a:p>
            <a:pPr algn="ctr" eaLnBrk="0" hangingPunct="0">
              <a:defRPr/>
            </a:pPr>
            <a:r>
              <a:rPr lang="en-IN" sz="1100" b="1" dirty="0" smtClean="0">
                <a:latin typeface="Bookman Old Style" pitchFamily="18" charset="0"/>
              </a:rPr>
              <a:t>on arm’s length basis</a:t>
            </a:r>
            <a:endParaRPr lang="en-US" sz="1100" b="1" dirty="0" smtClean="0">
              <a:latin typeface="Bookman Old Style" pitchFamily="18" charset="0"/>
            </a:endParaRPr>
          </a:p>
        </p:txBody>
      </p:sp>
      <p:cxnSp>
        <p:nvCxnSpPr>
          <p:cNvPr id="97" name="Straight Arrow Connector 96"/>
          <p:cNvCxnSpPr/>
          <p:nvPr/>
        </p:nvCxnSpPr>
        <p:spPr>
          <a:xfrm flipH="1">
            <a:off x="5781964" y="1337983"/>
            <a:ext cx="0" cy="161085"/>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flipH="1">
            <a:off x="7917873" y="1336582"/>
            <a:ext cx="0" cy="161084"/>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4648200" y="685800"/>
            <a:ext cx="0" cy="5083268"/>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28" name="Rectangle 18"/>
          <p:cNvSpPr>
            <a:spLocks noChangeArrowheads="1"/>
          </p:cNvSpPr>
          <p:nvPr/>
        </p:nvSpPr>
        <p:spPr bwMode="auto">
          <a:xfrm>
            <a:off x="357158" y="2500306"/>
            <a:ext cx="1870364" cy="838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Market Price as per </a:t>
            </a:r>
            <a:endParaRPr lang="en-US" sz="1000" b="1" dirty="0" smtClean="0">
              <a:latin typeface="Bookman Old Style" pitchFamily="18" charset="0"/>
            </a:endParaRPr>
          </a:p>
          <a:p>
            <a:pPr algn="ctr" eaLnBrk="0" hangingPunct="0">
              <a:defRPr/>
            </a:pPr>
            <a:r>
              <a:rPr lang="en-US" sz="1000" b="1" dirty="0" smtClean="0">
                <a:latin typeface="Bookman Old Style" pitchFamily="18" charset="0"/>
              </a:rPr>
              <a:t>SEBI </a:t>
            </a:r>
            <a:r>
              <a:rPr lang="en-US" sz="1000" b="1" dirty="0">
                <a:latin typeface="Bookman Old Style" pitchFamily="18" charset="0"/>
              </a:rPr>
              <a:t>Preferential </a:t>
            </a:r>
            <a:endParaRPr lang="en-US" sz="1000" b="1" dirty="0" smtClean="0">
              <a:latin typeface="Bookman Old Style" pitchFamily="18" charset="0"/>
            </a:endParaRPr>
          </a:p>
          <a:p>
            <a:pPr algn="ctr" eaLnBrk="0" hangingPunct="0">
              <a:defRPr/>
            </a:pPr>
            <a:r>
              <a:rPr lang="en-US" sz="1000" b="1" dirty="0" smtClean="0">
                <a:latin typeface="Bookman Old Style" pitchFamily="18" charset="0"/>
              </a:rPr>
              <a:t>Allotment</a:t>
            </a:r>
            <a:endParaRPr lang="en-US" sz="1000" b="1" dirty="0">
              <a:latin typeface="Bookman Old Style" pitchFamily="18" charset="0"/>
            </a:endParaRPr>
          </a:p>
        </p:txBody>
      </p:sp>
      <p:sp>
        <p:nvSpPr>
          <p:cNvPr id="31" name="Rectangle 19"/>
          <p:cNvSpPr>
            <a:spLocks noChangeArrowheads="1"/>
          </p:cNvSpPr>
          <p:nvPr/>
        </p:nvSpPr>
        <p:spPr bwMode="auto">
          <a:xfrm>
            <a:off x="2357422" y="2500306"/>
            <a:ext cx="1970809" cy="846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smtClean="0">
                <a:latin typeface="Bookman Old Style" pitchFamily="18" charset="0"/>
              </a:rPr>
              <a:t>Internationally </a:t>
            </a:r>
          </a:p>
          <a:p>
            <a:pPr algn="ctr"/>
            <a:r>
              <a:rPr lang="en-US" sz="1000" b="1" dirty="0" smtClean="0">
                <a:latin typeface="Bookman Old Style" pitchFamily="18" charset="0"/>
              </a:rPr>
              <a:t>accepted  pricing </a:t>
            </a:r>
          </a:p>
          <a:p>
            <a:pPr algn="ctr"/>
            <a:r>
              <a:rPr lang="en-US" sz="1000" b="1" dirty="0" smtClean="0">
                <a:latin typeface="Bookman Old Style" pitchFamily="18" charset="0"/>
              </a:rPr>
              <a:t>Methodology </a:t>
            </a:r>
            <a:r>
              <a:rPr lang="en-IN" sz="1000" b="1" dirty="0" smtClean="0">
                <a:latin typeface="Bookman Old Style" pitchFamily="18" charset="0"/>
              </a:rPr>
              <a:t>for</a:t>
            </a:r>
          </a:p>
          <a:p>
            <a:pPr algn="ctr"/>
            <a:r>
              <a:rPr lang="en-IN" sz="1000" b="1" dirty="0" smtClean="0">
                <a:latin typeface="Bookman Old Style" pitchFamily="18" charset="0"/>
              </a:rPr>
              <a:t> valuation of shares on </a:t>
            </a:r>
          </a:p>
          <a:p>
            <a:pPr algn="ctr"/>
            <a:r>
              <a:rPr lang="en-IN" sz="1000" b="1" dirty="0" smtClean="0">
                <a:latin typeface="Bookman Old Style" pitchFamily="18" charset="0"/>
              </a:rPr>
              <a:t>arm’s length basis</a:t>
            </a:r>
            <a:endParaRPr lang="en-US" sz="1000" b="1" dirty="0">
              <a:latin typeface="Bookman Old Style" pitchFamily="18" charset="0"/>
            </a:endParaRPr>
          </a:p>
        </p:txBody>
      </p:sp>
      <p:sp>
        <p:nvSpPr>
          <p:cNvPr id="36" name="Rectangle 18"/>
          <p:cNvSpPr>
            <a:spLocks noChangeArrowheads="1"/>
          </p:cNvSpPr>
          <p:nvPr/>
        </p:nvSpPr>
        <p:spPr bwMode="auto">
          <a:xfrm>
            <a:off x="357158"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smtClean="0">
                <a:latin typeface="Bookman Old Style" pitchFamily="18" charset="0"/>
              </a:rPr>
              <a:t>Listed Company</a:t>
            </a:r>
          </a:p>
        </p:txBody>
      </p:sp>
      <p:sp>
        <p:nvSpPr>
          <p:cNvPr id="37" name="Rectangle 18"/>
          <p:cNvSpPr>
            <a:spLocks noChangeArrowheads="1"/>
          </p:cNvSpPr>
          <p:nvPr/>
        </p:nvSpPr>
        <p:spPr bwMode="auto">
          <a:xfrm>
            <a:off x="2428860"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smtClean="0">
                <a:latin typeface="Bookman Old Style" pitchFamily="18" charset="0"/>
              </a:rPr>
              <a:t>Unlisted Company</a:t>
            </a:r>
          </a:p>
        </p:txBody>
      </p:sp>
      <p:sp>
        <p:nvSpPr>
          <p:cNvPr id="38" name="Rectangle 18"/>
          <p:cNvSpPr>
            <a:spLocks noChangeArrowheads="1"/>
          </p:cNvSpPr>
          <p:nvPr/>
        </p:nvSpPr>
        <p:spPr bwMode="auto">
          <a:xfrm>
            <a:off x="928662" y="714356"/>
            <a:ext cx="2703600"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r>
              <a:rPr lang="en-US" sz="1000" b="1" dirty="0" smtClean="0">
                <a:latin typeface="Bookman Old Style" pitchFamily="18" charset="0"/>
              </a:rPr>
              <a:t>FDI</a:t>
            </a:r>
          </a:p>
          <a:p>
            <a:pPr algn="ctr" eaLnBrk="0" hangingPunct="0"/>
            <a:r>
              <a:rPr lang="en-US" sz="1000" b="1" dirty="0" smtClean="0">
                <a:latin typeface="Bookman Old Style" pitchFamily="18" charset="0"/>
              </a:rPr>
              <a:t>Issue of shares</a:t>
            </a:r>
            <a:endParaRPr lang="en-US" sz="1100" b="1" dirty="0" smtClean="0">
              <a:latin typeface="Bookman Old Style" pitchFamily="18" charset="0"/>
            </a:endParaRPr>
          </a:p>
        </p:txBody>
      </p:sp>
      <p:sp>
        <p:nvSpPr>
          <p:cNvPr id="39" name="Rectangle 18"/>
          <p:cNvSpPr>
            <a:spLocks noChangeArrowheads="1"/>
          </p:cNvSpPr>
          <p:nvPr/>
        </p:nvSpPr>
        <p:spPr bwMode="auto">
          <a:xfrm>
            <a:off x="485775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smtClean="0">
                <a:latin typeface="Bookman Old Style" pitchFamily="18" charset="0"/>
              </a:rPr>
              <a:t>Transfer of shares from</a:t>
            </a:r>
          </a:p>
          <a:p>
            <a:pPr eaLnBrk="0" hangingPunct="0"/>
            <a:r>
              <a:rPr lang="en-US" sz="1000" b="1" dirty="0" smtClean="0">
                <a:latin typeface="Bookman Old Style" pitchFamily="18" charset="0"/>
              </a:rPr>
              <a:t>Resident to Non-Resident</a:t>
            </a:r>
          </a:p>
        </p:txBody>
      </p:sp>
      <p:sp>
        <p:nvSpPr>
          <p:cNvPr id="40" name="Rectangle 18"/>
          <p:cNvSpPr>
            <a:spLocks noChangeArrowheads="1"/>
          </p:cNvSpPr>
          <p:nvPr/>
        </p:nvSpPr>
        <p:spPr bwMode="auto">
          <a:xfrm>
            <a:off x="700089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smtClean="0">
                <a:latin typeface="Bookman Old Style" pitchFamily="18" charset="0"/>
              </a:rPr>
              <a:t>Transfer of shares from</a:t>
            </a:r>
          </a:p>
          <a:p>
            <a:pPr eaLnBrk="0" hangingPunct="0"/>
            <a:r>
              <a:rPr lang="en-US" sz="1000" b="1" dirty="0" smtClean="0">
                <a:latin typeface="Bookman Old Style" pitchFamily="18" charset="0"/>
              </a:rPr>
              <a:t>Non-Resident to Resident</a:t>
            </a:r>
          </a:p>
        </p:txBody>
      </p:sp>
      <p:sp>
        <p:nvSpPr>
          <p:cNvPr id="26" name="TextBox 25"/>
          <p:cNvSpPr txBox="1"/>
          <p:nvPr/>
        </p:nvSpPr>
        <p:spPr>
          <a:xfrm>
            <a:off x="4800600" y="3124200"/>
            <a:ext cx="4038600" cy="2554545"/>
          </a:xfrm>
          <a:prstGeom prst="rect">
            <a:avLst/>
          </a:prstGeom>
          <a:noFill/>
          <a:ln>
            <a:solidFill>
              <a:schemeClr val="tx1"/>
            </a:solidFill>
          </a:ln>
        </p:spPr>
        <p:txBody>
          <a:bodyPr wrap="square" rtlCol="0">
            <a:spAutoFit/>
          </a:bodyPr>
          <a:lstStyle/>
          <a:p>
            <a:pPr algn="just"/>
            <a:r>
              <a:rPr lang="en-IN" sz="1200" b="1" dirty="0" smtClean="0">
                <a:latin typeface="Bookman Old Style" pitchFamily="18" charset="0"/>
              </a:rPr>
              <a:t>Convertible instruments:</a:t>
            </a:r>
          </a:p>
          <a:p>
            <a:pPr algn="just"/>
            <a:r>
              <a:rPr lang="en-IN" sz="1000" dirty="0" smtClean="0">
                <a:latin typeface="Bookman Old Style" pitchFamily="18" charset="0"/>
              </a:rPr>
              <a:t>Based on conversion formula which has to be determined / fixed upfront. Price at the time of conversion should not be less than the fair value worked out, at the time of issuance of these instruments. </a:t>
            </a:r>
          </a:p>
          <a:p>
            <a:pPr algn="just"/>
            <a:endParaRPr lang="en-IN" sz="1200" b="1" dirty="0" smtClean="0">
              <a:solidFill>
                <a:srgbClr val="FF0000"/>
              </a:solidFill>
              <a:latin typeface="Bookman Old Style" pitchFamily="18" charset="0"/>
            </a:endParaRPr>
          </a:p>
          <a:p>
            <a:pPr algn="just"/>
            <a:r>
              <a:rPr lang="en-IN" sz="1200" b="1" dirty="0" smtClean="0">
                <a:latin typeface="Bookman Old Style" pitchFamily="18" charset="0"/>
              </a:rPr>
              <a:t>NRIs on non-repatriation basis under Schedule 4 of FEMA 20</a:t>
            </a:r>
            <a:r>
              <a:rPr lang="en-IN" sz="1200" dirty="0" smtClean="0">
                <a:solidFill>
                  <a:srgbClr val="FF0000"/>
                </a:solidFill>
                <a:latin typeface="Bookman Old Style" pitchFamily="18" charset="0"/>
              </a:rPr>
              <a:t>: </a:t>
            </a:r>
            <a:r>
              <a:rPr lang="en-IN" sz="1200" dirty="0" smtClean="0">
                <a:latin typeface="Bookman Old Style" pitchFamily="18" charset="0"/>
              </a:rPr>
              <a:t>No express provision for valuation</a:t>
            </a:r>
          </a:p>
          <a:p>
            <a:endParaRPr lang="en-IN" sz="1200" b="1" dirty="0" smtClean="0">
              <a:solidFill>
                <a:srgbClr val="FF0000"/>
              </a:solidFill>
              <a:latin typeface="Bookman Old Style" pitchFamily="18" charset="0"/>
            </a:endParaRPr>
          </a:p>
          <a:p>
            <a:r>
              <a:rPr lang="en-IN" sz="1200" b="1" dirty="0" smtClean="0">
                <a:latin typeface="Bookman Old Style" pitchFamily="18" charset="0"/>
              </a:rPr>
              <a:t>Pricing not applicable for transfers between two Non-Residents </a:t>
            </a:r>
          </a:p>
          <a:p>
            <a:endParaRPr lang="en-US" sz="1200" b="1" dirty="0" smtClean="0">
              <a:solidFill>
                <a:srgbClr val="FF0000"/>
              </a:solidFill>
              <a:latin typeface="Bookman Old Style" pitchFamily="18" charset="0"/>
            </a:endParaRPr>
          </a:p>
          <a:p>
            <a:r>
              <a:rPr lang="en-US" sz="1200" b="1" dirty="0" smtClean="0">
                <a:latin typeface="Bookman Old Style" pitchFamily="18" charset="0"/>
              </a:rPr>
              <a:t>SEZs against import of capital goods into </a:t>
            </a:r>
            <a:r>
              <a:rPr lang="en-IN" sz="1200" b="1" i="1" dirty="0" smtClean="0">
                <a:latin typeface="Bookman Old Style" pitchFamily="18" charset="0"/>
              </a:rPr>
              <a:t>equity shares</a:t>
            </a:r>
            <a:r>
              <a:rPr lang="en-US" sz="1200" b="1" dirty="0" smtClean="0">
                <a:latin typeface="Bookman Old Style" pitchFamily="18" charset="0"/>
              </a:rPr>
              <a:t>: </a:t>
            </a:r>
            <a:r>
              <a:rPr lang="en-US" sz="1200" dirty="0" smtClean="0">
                <a:latin typeface="Bookman Old Style" pitchFamily="18" charset="0"/>
              </a:rPr>
              <a:t>Committee of Development Commissioner</a:t>
            </a:r>
            <a:endParaRPr lang="en-IN" sz="1200" dirty="0">
              <a:latin typeface="Bookman Old Style" pitchFamily="18" charset="0"/>
            </a:endParaRPr>
          </a:p>
        </p:txBody>
      </p:sp>
      <p:sp>
        <p:nvSpPr>
          <p:cNvPr id="27" name="TextBox 26"/>
          <p:cNvSpPr txBox="1"/>
          <p:nvPr/>
        </p:nvSpPr>
        <p:spPr>
          <a:xfrm>
            <a:off x="457200" y="4953000"/>
            <a:ext cx="3962400" cy="769441"/>
          </a:xfrm>
          <a:prstGeom prst="rect">
            <a:avLst/>
          </a:prstGeom>
          <a:noFill/>
          <a:ln>
            <a:solidFill>
              <a:schemeClr val="tx1"/>
            </a:solidFill>
          </a:ln>
        </p:spPr>
        <p:txBody>
          <a:bodyPr wrap="square" rtlCol="0">
            <a:spAutoFit/>
          </a:bodyPr>
          <a:lstStyle/>
          <a:p>
            <a:pPr marL="0" lvl="1"/>
            <a:r>
              <a:rPr lang="en-IN" sz="1100" b="1" dirty="0" smtClean="0">
                <a:latin typeface="Bookman Old Style" pitchFamily="18" charset="0"/>
              </a:rPr>
              <a:t>Non-residents (including NRIs): Subscription to its Memorandum of Association: </a:t>
            </a:r>
            <a:r>
              <a:rPr lang="en-IN" sz="1100" dirty="0" smtClean="0">
                <a:latin typeface="Bookman Old Style" pitchFamily="18" charset="0"/>
              </a:rPr>
              <a:t>Made at face value subject to their eligibility to invest under the FDI scheme</a:t>
            </a:r>
            <a:endParaRPr lang="en-US" sz="1100" dirty="0">
              <a:latin typeface="Bookman Old Style" pitchFamily="18" charset="0"/>
            </a:endParaRPr>
          </a:p>
        </p:txBody>
      </p:sp>
      <p:sp>
        <p:nvSpPr>
          <p:cNvPr id="2" name="Date Placeholder 1"/>
          <p:cNvSpPr>
            <a:spLocks noGrp="1"/>
          </p:cNvSpPr>
          <p:nvPr>
            <p:ph type="dt" sz="half" idx="10"/>
          </p:nvPr>
        </p:nvSpPr>
        <p:spPr>
          <a:xfrm>
            <a:off x="1122946" y="6351350"/>
            <a:ext cx="1905000" cy="457200"/>
          </a:xfrm>
        </p:spPr>
        <p:txBody>
          <a:bodyPr/>
          <a:lstStyle/>
          <a:p>
            <a:pPr>
              <a:defRPr/>
            </a:pPr>
            <a:r>
              <a:rPr lang="en-US" dirty="0" smtClean="0"/>
              <a:t>2 February 2019</a:t>
            </a:r>
            <a:endParaRPr lang="en-US" dirty="0"/>
          </a:p>
        </p:txBody>
      </p:sp>
      <p:sp>
        <p:nvSpPr>
          <p:cNvPr id="4" name="Footer Placeholder 3"/>
          <p:cNvSpPr>
            <a:spLocks noGrp="1"/>
          </p:cNvSpPr>
          <p:nvPr>
            <p:ph type="ftr" sz="quarter" idx="11"/>
          </p:nvPr>
        </p:nvSpPr>
        <p:spPr>
          <a:xfrm>
            <a:off x="3635779" y="6398227"/>
            <a:ext cx="2895600" cy="457200"/>
          </a:xfrm>
        </p:spPr>
        <p:txBody>
          <a:bodyPr/>
          <a:lstStyle/>
          <a:p>
            <a:pPr>
              <a:defRPr/>
            </a:pPr>
            <a:r>
              <a:rPr lang="en-US" dirty="0" smtClean="0"/>
              <a:t>P. P. Shah &amp; Asso.</a:t>
            </a:r>
            <a:endParaRPr lang="en-US" dirty="0"/>
          </a:p>
        </p:txBody>
      </p:sp>
      <p:sp>
        <p:nvSpPr>
          <p:cNvPr id="5" name="Slide Number Placeholder 4"/>
          <p:cNvSpPr>
            <a:spLocks noGrp="1"/>
          </p:cNvSpPr>
          <p:nvPr>
            <p:ph type="sldNum" sz="quarter" idx="12"/>
          </p:nvPr>
        </p:nvSpPr>
        <p:spPr>
          <a:xfrm>
            <a:off x="7066540" y="6398227"/>
            <a:ext cx="1905000" cy="457200"/>
          </a:xfrm>
        </p:spPr>
        <p:txBody>
          <a:bodyPr/>
          <a:lstStyle/>
          <a:p>
            <a:pPr>
              <a:defRPr/>
            </a:pPr>
            <a:fld id="{5052F816-650B-4053-80AC-AB4A4E09E1C9}" type="slidenum">
              <a:rPr lang="en-US" smtClean="0"/>
              <a:pPr>
                <a:defRPr/>
              </a:pPr>
              <a:t>42</a:t>
            </a:fld>
            <a:endParaRPr lang="en-US" dirty="0"/>
          </a:p>
        </p:txBody>
      </p:sp>
    </p:spTree>
    <p:extLst>
      <p:ext uri="{BB962C8B-B14F-4D97-AF65-F5344CB8AC3E}">
        <p14:creationId xmlns:p14="http://schemas.microsoft.com/office/powerpoint/2010/main" val="205935624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smtClean="0"/>
              <a:t>P. P. Shah &amp; Asso.</a:t>
            </a:r>
          </a:p>
        </p:txBody>
      </p:sp>
      <p:sp>
        <p:nvSpPr>
          <p:cNvPr id="153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6991FF90-A611-4E8C-B089-A826A9CBA5B2}" type="slidenum">
              <a:rPr lang="en-US" altLang="en-US"/>
              <a:pPr/>
              <a:t>43</a:t>
            </a:fld>
            <a:endParaRPr lang="en-US" altLang="en-US" dirty="0"/>
          </a:p>
        </p:txBody>
      </p:sp>
      <p:sp>
        <p:nvSpPr>
          <p:cNvPr id="15364" name="Rectangle 2"/>
          <p:cNvSpPr>
            <a:spLocks noGrp="1" noChangeArrowheads="1"/>
          </p:cNvSpPr>
          <p:nvPr>
            <p:ph type="title"/>
          </p:nvPr>
        </p:nvSpPr>
        <p:spPr>
          <a:xfrm>
            <a:off x="1150938" y="214313"/>
            <a:ext cx="7793037" cy="932099"/>
          </a:xfrm>
        </p:spPr>
        <p:txBody>
          <a:bodyPr/>
          <a:lstStyle/>
          <a:p>
            <a:pPr eaLnBrk="1" hangingPunct="1"/>
            <a:r>
              <a:rPr lang="en-US" altLang="en-US" sz="3139" dirty="0"/>
              <a:t>Issue of Shares- Other </a:t>
            </a:r>
            <a:r>
              <a:rPr lang="en-US" altLang="en-US" sz="3139" dirty="0" smtClean="0"/>
              <a:t>modes</a:t>
            </a:r>
            <a:endParaRPr lang="en-US" altLang="en-US" sz="3139" dirty="0"/>
          </a:p>
        </p:txBody>
      </p:sp>
      <p:sp>
        <p:nvSpPr>
          <p:cNvPr id="15365" name="Rectangle 3"/>
          <p:cNvSpPr>
            <a:spLocks noGrp="1" noChangeArrowheads="1"/>
          </p:cNvSpPr>
          <p:nvPr>
            <p:ph type="body" idx="1"/>
          </p:nvPr>
        </p:nvSpPr>
        <p:spPr>
          <a:xfrm>
            <a:off x="1150938" y="1308030"/>
            <a:ext cx="7772400" cy="4114800"/>
          </a:xfrm>
        </p:spPr>
        <p:txBody>
          <a:bodyPr/>
          <a:lstStyle/>
          <a:p>
            <a:pPr eaLnBrk="1" hangingPunct="1">
              <a:lnSpc>
                <a:spcPct val="90000"/>
              </a:lnSpc>
            </a:pPr>
            <a:r>
              <a:rPr lang="en-US" altLang="en-US" sz="1846" dirty="0"/>
              <a:t>Issue of Bonus Shares allowed.</a:t>
            </a:r>
          </a:p>
          <a:p>
            <a:pPr eaLnBrk="1" hangingPunct="1">
              <a:lnSpc>
                <a:spcPct val="90000"/>
              </a:lnSpc>
            </a:pPr>
            <a:r>
              <a:rPr lang="en-US" altLang="en-US" sz="1846" dirty="0"/>
              <a:t>Issue of Right Shares</a:t>
            </a:r>
          </a:p>
          <a:p>
            <a:pPr lvl="1" eaLnBrk="1" hangingPunct="1">
              <a:lnSpc>
                <a:spcPct val="90000"/>
              </a:lnSpc>
            </a:pPr>
            <a:r>
              <a:rPr lang="en-US" altLang="en-US" sz="1846" dirty="0"/>
              <a:t>Price offered to PROI can not be lower than that offered to PRII.</a:t>
            </a:r>
          </a:p>
          <a:p>
            <a:pPr lvl="1" eaLnBrk="1" hangingPunct="1">
              <a:lnSpc>
                <a:spcPct val="90000"/>
              </a:lnSpc>
            </a:pPr>
            <a:r>
              <a:rPr lang="en-US" altLang="en-US" sz="1846" dirty="0"/>
              <a:t>Additional Shares allowed within FDI Ceiling.</a:t>
            </a:r>
          </a:p>
          <a:p>
            <a:pPr lvl="1" eaLnBrk="1" hangingPunct="1">
              <a:lnSpc>
                <a:spcPct val="90000"/>
              </a:lnSpc>
            </a:pPr>
            <a:r>
              <a:rPr lang="en-US" altLang="en-US" sz="1846" dirty="0"/>
              <a:t>Existing OCB allowed with prior approval.</a:t>
            </a:r>
          </a:p>
          <a:p>
            <a:pPr eaLnBrk="1" hangingPunct="1">
              <a:lnSpc>
                <a:spcPct val="90000"/>
              </a:lnSpc>
            </a:pPr>
            <a:r>
              <a:rPr lang="en-US" altLang="en-US" sz="1846" dirty="0"/>
              <a:t>Amalgamation / Demerger</a:t>
            </a:r>
          </a:p>
          <a:p>
            <a:pPr lvl="1" eaLnBrk="1" hangingPunct="1">
              <a:lnSpc>
                <a:spcPct val="90000"/>
              </a:lnSpc>
            </a:pPr>
            <a:r>
              <a:rPr lang="en-US" altLang="en-US" sz="1846" dirty="0"/>
              <a:t>Amalgamating/ transferee company can issue shares if it is engaged in eligible sector and observes FDI ceiling.</a:t>
            </a:r>
          </a:p>
          <a:p>
            <a:pPr lvl="1" eaLnBrk="1" hangingPunct="1">
              <a:lnSpc>
                <a:spcPct val="90000"/>
              </a:lnSpc>
            </a:pPr>
            <a:r>
              <a:rPr lang="en-US" altLang="en-US" sz="1846" dirty="0"/>
              <a:t>Reports the transaction to RBI within 30 days of such </a:t>
            </a:r>
            <a:r>
              <a:rPr lang="en-US" altLang="en-US" sz="1846" dirty="0" smtClean="0"/>
              <a:t>NCLT </a:t>
            </a:r>
            <a:r>
              <a:rPr lang="en-US" altLang="en-US" sz="1846" dirty="0"/>
              <a:t>order of amalgamation with percentage of capital held by PROI in </a:t>
            </a:r>
            <a:r>
              <a:rPr lang="en-US" altLang="en-US" sz="1846" dirty="0" smtClean="0"/>
              <a:t>transferor, </a:t>
            </a:r>
            <a:r>
              <a:rPr lang="en-US" altLang="en-US" sz="1846" dirty="0"/>
              <a:t>transferee or new company before or after the transfer.   </a:t>
            </a:r>
          </a:p>
          <a:p>
            <a:pPr eaLnBrk="1" hangingPunct="1">
              <a:lnSpc>
                <a:spcPct val="90000"/>
              </a:lnSpc>
              <a:buFont typeface="Wingdings" panose="05000000000000000000" pitchFamily="2" charset="2"/>
              <a:buNone/>
            </a:pPr>
            <a:endParaRPr lang="en-US" altLang="en-US" sz="1846" dirty="0"/>
          </a:p>
          <a:p>
            <a:pPr eaLnBrk="1" hangingPunct="1">
              <a:lnSpc>
                <a:spcPct val="90000"/>
              </a:lnSpc>
              <a:buFont typeface="Wingdings" panose="05000000000000000000" pitchFamily="2" charset="2"/>
              <a:buNone/>
            </a:pPr>
            <a:endParaRPr lang="en-US" altLang="en-US" sz="1846" dirty="0"/>
          </a:p>
        </p:txBody>
      </p:sp>
      <p:sp>
        <p:nvSpPr>
          <p:cNvPr id="2" name="Date Placeholder 1"/>
          <p:cNvSpPr>
            <a:spLocks noGrp="1"/>
          </p:cNvSpPr>
          <p:nvPr>
            <p:ph type="dt" sz="half" idx="10"/>
          </p:nvPr>
        </p:nvSpPr>
        <p:spPr/>
        <p:txBody>
          <a:bodyPr/>
          <a:lstStyle/>
          <a:p>
            <a:pPr>
              <a:defRPr/>
            </a:pPr>
            <a:r>
              <a:rPr lang="en-US" dirty="0" smtClean="0"/>
              <a:t>2 February 2019</a:t>
            </a:r>
            <a:endParaRPr lang="en-US" dirty="0"/>
          </a:p>
        </p:txBody>
      </p:sp>
    </p:spTree>
    <p:extLst>
      <p:ext uri="{BB962C8B-B14F-4D97-AF65-F5344CB8AC3E}">
        <p14:creationId xmlns:p14="http://schemas.microsoft.com/office/powerpoint/2010/main" val="34440748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09932" y="-1"/>
            <a:ext cx="7676867" cy="1171433"/>
          </a:xfrm>
        </p:spPr>
        <p:txBody>
          <a:bodyPr>
            <a:normAutofit/>
          </a:bodyPr>
          <a:lstStyle/>
          <a:p>
            <a:r>
              <a:rPr lang="en-US" altLang="en-US" sz="2800" dirty="0"/>
              <a:t>Issue of </a:t>
            </a:r>
            <a:r>
              <a:rPr lang="en-US" altLang="en-US" sz="2800" dirty="0" smtClean="0"/>
              <a:t>Shares - </a:t>
            </a:r>
            <a:r>
              <a:rPr lang="en-US" altLang="en-US" sz="2800" dirty="0"/>
              <a:t>Other </a:t>
            </a:r>
            <a:r>
              <a:rPr lang="en-US" altLang="en-US" sz="2800" dirty="0" smtClean="0"/>
              <a:t>modes – ESOP / Sweat Equity</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1009933" y="1171433"/>
            <a:ext cx="7874759" cy="5106537"/>
          </a:xfrm>
        </p:spPr>
        <p:txBody>
          <a:bodyPr>
            <a:noAutofit/>
          </a:bodyPr>
          <a:lstStyle/>
          <a:p>
            <a:pPr marL="0" indent="0" algn="just">
              <a:lnSpc>
                <a:spcPct val="120000"/>
              </a:lnSpc>
              <a:spcBef>
                <a:spcPts val="0"/>
              </a:spcBef>
              <a:buNone/>
            </a:pPr>
            <a:r>
              <a:rPr lang="en-IN" sz="1600" b="1" dirty="0" smtClean="0"/>
              <a:t>Indian company </a:t>
            </a:r>
            <a:r>
              <a:rPr lang="en-IN" sz="1600" dirty="0" smtClean="0"/>
              <a:t>may issue “employees’ stock option” and/or “sweat equity shares” to </a:t>
            </a:r>
            <a:r>
              <a:rPr lang="en-IN" sz="1600" b="1" dirty="0" smtClean="0"/>
              <a:t>its</a:t>
            </a:r>
            <a:r>
              <a:rPr lang="en-IN" sz="1600" dirty="0" smtClean="0"/>
              <a:t> </a:t>
            </a:r>
            <a:r>
              <a:rPr lang="en-IN" sz="1600" b="1" dirty="0" smtClean="0"/>
              <a:t>employees/directors or employees/directors of its holding company or joint venture or wholly owned overseas subsidiary/subsidiaries who are resident outside India</a:t>
            </a:r>
            <a:r>
              <a:rPr lang="en-IN" sz="1600" dirty="0" smtClean="0"/>
              <a:t>, provided that : </a:t>
            </a:r>
          </a:p>
          <a:p>
            <a:pPr marL="452438" indent="-452438" algn="just">
              <a:lnSpc>
                <a:spcPct val="120000"/>
              </a:lnSpc>
              <a:spcBef>
                <a:spcPts val="0"/>
              </a:spcBef>
              <a:buNone/>
            </a:pPr>
            <a:r>
              <a:rPr lang="en-IN" sz="1600" dirty="0" smtClean="0"/>
              <a:t>a) 	The scheme has been drawn either in terms of regulations issued under the Securities Exchange Board of India Act, 1992 or the </a:t>
            </a:r>
            <a:r>
              <a:rPr lang="en-IN" sz="1600" b="1" dirty="0" smtClean="0"/>
              <a:t>Companies (Share Capital and Debentures) Rules, 2014 </a:t>
            </a:r>
            <a:r>
              <a:rPr lang="en-IN" sz="1600" dirty="0" smtClean="0"/>
              <a:t>notified by the Central Government under the Companies Act 2013, as the case may be. </a:t>
            </a:r>
          </a:p>
          <a:p>
            <a:pPr marL="452438" indent="-452438" algn="just">
              <a:lnSpc>
                <a:spcPct val="120000"/>
              </a:lnSpc>
              <a:spcBef>
                <a:spcPts val="0"/>
              </a:spcBef>
              <a:buNone/>
            </a:pPr>
            <a:r>
              <a:rPr lang="en-IN" sz="1600" dirty="0" smtClean="0"/>
              <a:t>b) 	The “employee’s stock option”/ “sweat equity shares” issued to non-resident employees/directors under the applicable rules/regulations are in compliance with the </a:t>
            </a:r>
            <a:r>
              <a:rPr lang="en-IN" sz="1600" b="1" dirty="0" smtClean="0"/>
              <a:t>sectoral cap </a:t>
            </a:r>
            <a:r>
              <a:rPr lang="en-IN" sz="1600" dirty="0" smtClean="0"/>
              <a:t>applicable to the said company. </a:t>
            </a:r>
          </a:p>
          <a:p>
            <a:pPr marL="452438" indent="-452438" algn="just">
              <a:lnSpc>
                <a:spcPct val="120000"/>
              </a:lnSpc>
              <a:spcBef>
                <a:spcPts val="0"/>
              </a:spcBef>
              <a:buNone/>
            </a:pPr>
            <a:r>
              <a:rPr lang="en-IN" sz="1600" dirty="0" smtClean="0"/>
              <a:t>c) 	Issue of “employee’s stock option”/ “sweat equity shares” in a company where foreign investment is under the </a:t>
            </a:r>
            <a:r>
              <a:rPr lang="en-IN" sz="1600" b="1" dirty="0" smtClean="0"/>
              <a:t>approval route </a:t>
            </a:r>
            <a:r>
              <a:rPr lang="en-IN" sz="1600" dirty="0" smtClean="0"/>
              <a:t>shall require prior Government approval. </a:t>
            </a:r>
          </a:p>
          <a:p>
            <a:pPr marL="452438" indent="-452438" algn="just">
              <a:lnSpc>
                <a:spcPct val="120000"/>
              </a:lnSpc>
              <a:spcBef>
                <a:spcPts val="0"/>
              </a:spcBef>
              <a:buNone/>
            </a:pPr>
            <a:r>
              <a:rPr lang="en-IN" sz="1600" dirty="0" smtClean="0"/>
              <a:t>d) 	Issue of “employee’s stock option”/ “sweat equity shares” to a citizen of </a:t>
            </a:r>
            <a:r>
              <a:rPr lang="en-IN" sz="1600" b="1" dirty="0" smtClean="0"/>
              <a:t>Bangladesh/Pakistan </a:t>
            </a:r>
            <a:r>
              <a:rPr lang="en-IN" sz="1600" dirty="0" smtClean="0"/>
              <a:t>shall require prior Government approval.</a:t>
            </a:r>
            <a:endParaRPr lang="en-IN" sz="1600" dirty="0"/>
          </a:p>
        </p:txBody>
      </p:sp>
      <p:sp>
        <p:nvSpPr>
          <p:cNvPr id="2" name="Date Placeholder 1"/>
          <p:cNvSpPr>
            <a:spLocks noGrp="1"/>
          </p:cNvSpPr>
          <p:nvPr>
            <p:ph type="dt" sz="half" idx="10"/>
          </p:nvPr>
        </p:nvSpPr>
        <p:spPr/>
        <p:txBody>
          <a:bodyPr/>
          <a:lstStyle/>
          <a:p>
            <a:pPr>
              <a:defRPr/>
            </a:pPr>
            <a:r>
              <a:rPr lang="en-US" dirty="0" smtClean="0"/>
              <a:t>2 February 2019</a:t>
            </a:r>
            <a:endParaRPr lang="en-US" dirty="0"/>
          </a:p>
        </p:txBody>
      </p:sp>
      <p:sp>
        <p:nvSpPr>
          <p:cNvPr id="3" name="Footer Placeholder 2"/>
          <p:cNvSpPr>
            <a:spLocks noGrp="1"/>
          </p:cNvSpPr>
          <p:nvPr>
            <p:ph type="ftr" sz="quarter" idx="11"/>
          </p:nvPr>
        </p:nvSpPr>
        <p:spPr/>
        <p:txBody>
          <a:bodyPr/>
          <a:lstStyle/>
          <a:p>
            <a:pPr>
              <a:defRPr/>
            </a:pPr>
            <a:r>
              <a:rPr lang="en-US" dirty="0"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44</a:t>
            </a:fld>
            <a:endParaRPr lang="en-US" dirty="0"/>
          </a:p>
        </p:txBody>
      </p:sp>
    </p:spTree>
    <p:extLst>
      <p:ext uri="{BB962C8B-B14F-4D97-AF65-F5344CB8AC3E}">
        <p14:creationId xmlns:p14="http://schemas.microsoft.com/office/powerpoint/2010/main" val="394065783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09932" y="-1"/>
            <a:ext cx="7676867" cy="1171433"/>
          </a:xfrm>
        </p:spPr>
        <p:txBody>
          <a:bodyPr>
            <a:normAutofit/>
          </a:bodyPr>
          <a:lstStyle/>
          <a:p>
            <a:r>
              <a:rPr lang="en-US" sz="2800" dirty="0" smtClean="0"/>
              <a:t>Mode of Payment</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1009933" y="1171433"/>
            <a:ext cx="7874759" cy="5181241"/>
          </a:xfrm>
        </p:spPr>
        <p:txBody>
          <a:bodyPr>
            <a:noAutofit/>
          </a:bodyPr>
          <a:lstStyle/>
          <a:p>
            <a:pPr marL="542925" indent="-542925" algn="just">
              <a:buAutoNum type="romanLcParenBoth"/>
            </a:pPr>
            <a:r>
              <a:rPr lang="en-IN" sz="1800" b="1" dirty="0">
                <a:latin typeface="Calibri" panose="020F0502020204030204" pitchFamily="34" charset="0"/>
                <a:cs typeface="Calibri" panose="020F0502020204030204" pitchFamily="34" charset="0"/>
              </a:rPr>
              <a:t>Inward remittance </a:t>
            </a:r>
            <a:r>
              <a:rPr lang="en-IN" sz="1800" dirty="0">
                <a:latin typeface="Calibri" panose="020F0502020204030204" pitchFamily="34" charset="0"/>
                <a:cs typeface="Calibri" panose="020F0502020204030204" pitchFamily="34" charset="0"/>
              </a:rPr>
              <a:t>through normal banking channels</a:t>
            </a:r>
          </a:p>
          <a:p>
            <a:pPr marL="542925" indent="-542925" algn="just">
              <a:buAutoNum type="romanLcParenBoth"/>
            </a:pPr>
            <a:endParaRPr lang="en-US" sz="1800" dirty="0">
              <a:latin typeface="Calibri" panose="020F0502020204030204" pitchFamily="34" charset="0"/>
              <a:cs typeface="Calibri" panose="020F0502020204030204" pitchFamily="34" charset="0"/>
            </a:endParaRPr>
          </a:p>
          <a:p>
            <a:pPr marL="542925" indent="-542925" algn="just">
              <a:buAutoNum type="romanLcParenBoth" startAt="2"/>
            </a:pPr>
            <a:r>
              <a:rPr lang="en-IN" sz="1800" dirty="0">
                <a:latin typeface="Calibri" panose="020F0502020204030204" pitchFamily="34" charset="0"/>
                <a:cs typeface="Calibri" panose="020F0502020204030204" pitchFamily="34" charset="0"/>
              </a:rPr>
              <a:t>Debit to </a:t>
            </a:r>
            <a:r>
              <a:rPr lang="en-IN" sz="1800" b="1" dirty="0">
                <a:latin typeface="Calibri" panose="020F0502020204030204" pitchFamily="34" charset="0"/>
                <a:cs typeface="Calibri" panose="020F0502020204030204" pitchFamily="34" charset="0"/>
              </a:rPr>
              <a:t>NRE / FCNR </a:t>
            </a:r>
            <a:r>
              <a:rPr lang="en-IN" sz="1800" dirty="0">
                <a:latin typeface="Calibri" panose="020F0502020204030204" pitchFamily="34" charset="0"/>
                <a:cs typeface="Calibri" panose="020F0502020204030204" pitchFamily="34" charset="0"/>
              </a:rPr>
              <a:t>account of a person concerned maintained with an AD category I bank</a:t>
            </a:r>
          </a:p>
          <a:p>
            <a:pPr marL="542925" indent="-542925" algn="just">
              <a:buAutoNum type="romanLcParenBoth" startAt="2"/>
            </a:pPr>
            <a:endParaRPr lang="en-US" sz="1800" dirty="0">
              <a:latin typeface="Calibri" panose="020F0502020204030204" pitchFamily="34" charset="0"/>
              <a:cs typeface="Calibri" panose="020F0502020204030204" pitchFamily="34" charset="0"/>
            </a:endParaRPr>
          </a:p>
          <a:p>
            <a:pPr marL="542925" indent="-542925" algn="just">
              <a:buAutoNum type="romanLcParenBoth" startAt="3"/>
            </a:pPr>
            <a:r>
              <a:rPr lang="en-IN" sz="1800" b="1" dirty="0">
                <a:latin typeface="Calibri" panose="020F0502020204030204" pitchFamily="34" charset="0"/>
                <a:cs typeface="Calibri" panose="020F0502020204030204" pitchFamily="34" charset="0"/>
              </a:rPr>
              <a:t>Conversion</a:t>
            </a:r>
            <a:r>
              <a:rPr lang="en-IN" sz="1800" dirty="0">
                <a:latin typeface="Calibri" panose="020F0502020204030204" pitchFamily="34" charset="0"/>
                <a:cs typeface="Calibri" panose="020F0502020204030204" pitchFamily="34" charset="0"/>
              </a:rPr>
              <a:t> of royalty / lump sum / technical knowhow fee/ </a:t>
            </a:r>
            <a:r>
              <a:rPr lang="en-IN" sz="1800" dirty="0" smtClean="0">
                <a:latin typeface="Calibri" panose="020F0502020204030204" pitchFamily="34" charset="0"/>
                <a:cs typeface="Calibri" panose="020F0502020204030204" pitchFamily="34" charset="0"/>
              </a:rPr>
              <a:t>legitimate </a:t>
            </a:r>
            <a:r>
              <a:rPr lang="en-IN" sz="1800" dirty="0">
                <a:latin typeface="Calibri" panose="020F0502020204030204" pitchFamily="34" charset="0"/>
                <a:cs typeface="Calibri" panose="020F0502020204030204" pitchFamily="34" charset="0"/>
              </a:rPr>
              <a:t>due for payment or conversion of ECB, shall be treated as consideration for issue of shares</a:t>
            </a:r>
          </a:p>
          <a:p>
            <a:pPr marL="542925" indent="-542925" algn="just">
              <a:buAutoNum type="romanLcParenBoth" startAt="3"/>
            </a:pPr>
            <a:endParaRPr lang="en-US" sz="1800" dirty="0">
              <a:latin typeface="Calibri" panose="020F0502020204030204" pitchFamily="34" charset="0"/>
              <a:cs typeface="Calibri" panose="020F0502020204030204" pitchFamily="34" charset="0"/>
            </a:endParaRPr>
          </a:p>
          <a:p>
            <a:pPr marL="542925" indent="-542925" algn="just">
              <a:buAutoNum type="romanLcParenBoth" startAt="4"/>
            </a:pPr>
            <a:r>
              <a:rPr lang="en-IN" sz="1800" b="1" dirty="0">
                <a:latin typeface="Calibri" panose="020F0502020204030204" pitchFamily="34" charset="0"/>
                <a:cs typeface="Calibri" panose="020F0502020204030204" pitchFamily="34" charset="0"/>
              </a:rPr>
              <a:t>Conversion </a:t>
            </a:r>
            <a:r>
              <a:rPr lang="en-IN" sz="1800" dirty="0">
                <a:latin typeface="Calibri" panose="020F0502020204030204" pitchFamily="34" charset="0"/>
                <a:cs typeface="Calibri" panose="020F0502020204030204" pitchFamily="34" charset="0"/>
              </a:rPr>
              <a:t>of import payables / pre incorporation expenses / share swap can be treated as consideration for issue of shares </a:t>
            </a:r>
            <a:r>
              <a:rPr lang="en-IN" sz="1800" dirty="0" smtClean="0">
                <a:latin typeface="Calibri" panose="020F0502020204030204" pitchFamily="34" charset="0"/>
                <a:cs typeface="Calibri" panose="020F0502020204030204" pitchFamily="34" charset="0"/>
              </a:rPr>
              <a:t>provided </a:t>
            </a:r>
            <a:r>
              <a:rPr lang="en-US" sz="1800" dirty="0" smtClean="0">
                <a:latin typeface="Calibri" panose="020F0502020204030204" pitchFamily="34" charset="0"/>
                <a:cs typeface="Calibri" panose="020F0502020204030204" pitchFamily="34" charset="0"/>
              </a:rPr>
              <a:t>the </a:t>
            </a:r>
            <a:r>
              <a:rPr lang="en-US" sz="1800" dirty="0">
                <a:latin typeface="Calibri" panose="020F0502020204030204" pitchFamily="34" charset="0"/>
                <a:cs typeface="Calibri" panose="020F0502020204030204" pitchFamily="34" charset="0"/>
              </a:rPr>
              <a:t>Indian investee company is engaged in an automatic route </a:t>
            </a:r>
            <a:r>
              <a:rPr lang="en-US" sz="1800" dirty="0" smtClean="0">
                <a:latin typeface="Calibri" panose="020F0502020204030204" pitchFamily="34" charset="0"/>
                <a:cs typeface="Calibri" panose="020F0502020204030204" pitchFamily="34" charset="0"/>
              </a:rPr>
              <a:t>sector, else Govt approval is required</a:t>
            </a:r>
            <a:endParaRPr lang="en-IN" sz="1800" dirty="0">
              <a:latin typeface="Calibri" panose="020F0502020204030204" pitchFamily="34" charset="0"/>
              <a:cs typeface="Calibri" panose="020F0502020204030204" pitchFamily="34" charset="0"/>
            </a:endParaRPr>
          </a:p>
          <a:p>
            <a:pPr marL="542925" indent="-542925" algn="just">
              <a:buAutoNum type="romanLcParenBoth" startAt="4"/>
            </a:pPr>
            <a:endParaRPr lang="en-US" sz="1800" dirty="0">
              <a:latin typeface="Calibri" panose="020F0502020204030204" pitchFamily="34" charset="0"/>
              <a:cs typeface="Calibri" panose="020F0502020204030204" pitchFamily="34" charset="0"/>
            </a:endParaRPr>
          </a:p>
          <a:p>
            <a:pPr marL="542925" indent="-542925" algn="just">
              <a:buAutoNum type="romanLcParenBoth" startAt="5"/>
            </a:pPr>
            <a:r>
              <a:rPr lang="en-IN" sz="1800" dirty="0">
                <a:latin typeface="Calibri" panose="020F0502020204030204" pitchFamily="34" charset="0"/>
                <a:cs typeface="Calibri" panose="020F0502020204030204" pitchFamily="34" charset="0"/>
              </a:rPr>
              <a:t>Debit to non-interest bearing </a:t>
            </a:r>
            <a:r>
              <a:rPr lang="en-IN" sz="1800" b="1" dirty="0">
                <a:latin typeface="Calibri" panose="020F0502020204030204" pitchFamily="34" charset="0"/>
                <a:cs typeface="Calibri" panose="020F0502020204030204" pitchFamily="34" charset="0"/>
              </a:rPr>
              <a:t>Escrow account </a:t>
            </a:r>
            <a:r>
              <a:rPr lang="en-IN" sz="1800" dirty="0">
                <a:latin typeface="Calibri" panose="020F0502020204030204" pitchFamily="34" charset="0"/>
                <a:cs typeface="Calibri" panose="020F0502020204030204" pitchFamily="34" charset="0"/>
              </a:rPr>
              <a:t>in Indian Rupees in India which is opened with the approval from AD Category – I bank and is maintained with the AD Category I bank on behalf of residents and non-residents towards payment of share purchase consideration</a:t>
            </a:r>
            <a:endParaRPr lang="en-US" sz="1800" dirty="0">
              <a:latin typeface="Calibri" panose="020F0502020204030204" pitchFamily="34" charset="0"/>
              <a:cs typeface="Calibri" panose="020F0502020204030204" pitchFamily="34" charset="0"/>
            </a:endParaRPr>
          </a:p>
        </p:txBody>
      </p:sp>
      <p:sp>
        <p:nvSpPr>
          <p:cNvPr id="2" name="Date Placeholder 1"/>
          <p:cNvSpPr>
            <a:spLocks noGrp="1"/>
          </p:cNvSpPr>
          <p:nvPr>
            <p:ph type="dt" sz="half" idx="10"/>
          </p:nvPr>
        </p:nvSpPr>
        <p:spPr>
          <a:xfrm>
            <a:off x="317989" y="6352674"/>
            <a:ext cx="1905000" cy="457200"/>
          </a:xfrm>
        </p:spPr>
        <p:txBody>
          <a:bodyPr/>
          <a:lstStyle/>
          <a:p>
            <a:pPr>
              <a:defRPr/>
            </a:pPr>
            <a:r>
              <a:rPr lang="en-US" dirty="0" smtClean="0"/>
              <a:t>2 February 2019</a:t>
            </a:r>
            <a:endParaRPr lang="en-US" dirty="0"/>
          </a:p>
        </p:txBody>
      </p:sp>
      <p:sp>
        <p:nvSpPr>
          <p:cNvPr id="3" name="Footer Placeholder 2"/>
          <p:cNvSpPr>
            <a:spLocks noGrp="1"/>
          </p:cNvSpPr>
          <p:nvPr>
            <p:ph type="ftr" sz="quarter" idx="11"/>
          </p:nvPr>
        </p:nvSpPr>
        <p:spPr>
          <a:xfrm>
            <a:off x="3784210" y="6469821"/>
            <a:ext cx="2895600" cy="457200"/>
          </a:xfrm>
        </p:spPr>
        <p:txBody>
          <a:bodyPr/>
          <a:lstStyle/>
          <a:p>
            <a:pPr>
              <a:defRPr/>
            </a:pPr>
            <a:r>
              <a:rPr lang="en-US" dirty="0" smtClean="0"/>
              <a:t>P. P. Shah &amp; Asso.</a:t>
            </a:r>
            <a:endParaRPr lang="en-US" dirty="0"/>
          </a:p>
        </p:txBody>
      </p:sp>
      <p:sp>
        <p:nvSpPr>
          <p:cNvPr id="6" name="Slide Number Placeholder 5"/>
          <p:cNvSpPr>
            <a:spLocks noGrp="1"/>
          </p:cNvSpPr>
          <p:nvPr>
            <p:ph type="sldNum" sz="quarter" idx="12"/>
          </p:nvPr>
        </p:nvSpPr>
        <p:spPr>
          <a:xfrm>
            <a:off x="7161627" y="6434549"/>
            <a:ext cx="1905000" cy="457200"/>
          </a:xfrm>
        </p:spPr>
        <p:txBody>
          <a:bodyPr/>
          <a:lstStyle/>
          <a:p>
            <a:pPr>
              <a:defRPr/>
            </a:pPr>
            <a:fld id="{4CAA70CE-4DCB-4D19-AC47-571E7F2D8BF8}" type="slidenum">
              <a:rPr lang="en-US" smtClean="0"/>
              <a:pPr>
                <a:defRPr/>
              </a:pPr>
              <a:t>45</a:t>
            </a:fld>
            <a:endParaRPr lang="en-US" dirty="0"/>
          </a:p>
        </p:txBody>
      </p:sp>
    </p:spTree>
    <p:extLst>
      <p:ext uri="{BB962C8B-B14F-4D97-AF65-F5344CB8AC3E}">
        <p14:creationId xmlns:p14="http://schemas.microsoft.com/office/powerpoint/2010/main" val="151829310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46</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Other important conditions in FDI Policy</a:t>
            </a:r>
          </a:p>
        </p:txBody>
      </p:sp>
      <p:sp>
        <p:nvSpPr>
          <p:cNvPr id="9222" name="Content Placeholder 6"/>
          <p:cNvSpPr>
            <a:spLocks noGrp="1"/>
          </p:cNvSpPr>
          <p:nvPr>
            <p:ph idx="1"/>
          </p:nvPr>
        </p:nvSpPr>
        <p:spPr>
          <a:xfrm>
            <a:off x="898358" y="1219200"/>
            <a:ext cx="8056730" cy="5213684"/>
          </a:xfrm>
        </p:spPr>
        <p:txBody>
          <a:bodyPr/>
          <a:lstStyle/>
          <a:p>
            <a:pPr marL="0" indent="0">
              <a:buNone/>
            </a:pPr>
            <a:r>
              <a:rPr lang="en-US" sz="1600" dirty="0" smtClean="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Caps in Investments:</a:t>
            </a:r>
            <a:endParaRPr lang="en-US" sz="1600" b="1" dirty="0">
              <a:latin typeface="Calibri" panose="020F0502020204030204" pitchFamily="34" charset="0"/>
              <a:cs typeface="Calibri" panose="020F0502020204030204" pitchFamily="34" charset="0"/>
            </a:endParaRPr>
          </a:p>
          <a:p>
            <a:pPr marL="176213" indent="0">
              <a:buNone/>
            </a:pPr>
            <a:r>
              <a:rPr lang="en-US" sz="1600" dirty="0">
                <a:latin typeface="Calibri" panose="020F0502020204030204" pitchFamily="34" charset="0"/>
                <a:cs typeface="Calibri" panose="020F0502020204030204" pitchFamily="34" charset="0"/>
              </a:rPr>
              <a:t>Investments can be made by non-residents in the capital of a resident entity only to the extent of the percentage of the total capital as specified in the FDI policy. The caps in various sector(s) are detailed </a:t>
            </a:r>
            <a:r>
              <a:rPr lang="en-US" sz="1600" dirty="0" smtClean="0">
                <a:latin typeface="Calibri" panose="020F0502020204030204" pitchFamily="34" charset="0"/>
                <a:cs typeface="Calibri" panose="020F0502020204030204" pitchFamily="34" charset="0"/>
              </a:rPr>
              <a:t>in the Consolidated FDI Policy and in Regulation 16 of FEMA Ntf.20(R) </a:t>
            </a:r>
          </a:p>
          <a:p>
            <a:pPr marL="176213" indent="0">
              <a:buNone/>
            </a:pPr>
            <a:endParaRPr lang="en-US" sz="1600" b="1" dirty="0" smtClean="0">
              <a:latin typeface="Calibri" panose="020F0502020204030204" pitchFamily="34" charset="0"/>
              <a:cs typeface="Calibri" panose="020F0502020204030204" pitchFamily="34" charset="0"/>
            </a:endParaRPr>
          </a:p>
          <a:p>
            <a:pPr marL="0" indent="0">
              <a:buNone/>
            </a:pPr>
            <a:r>
              <a:rPr lang="en-US" sz="1600" b="1" dirty="0" smtClean="0">
                <a:latin typeface="Calibri" panose="020F0502020204030204" pitchFamily="34" charset="0"/>
                <a:cs typeface="Calibri" panose="020F0502020204030204" pitchFamily="34" charset="0"/>
              </a:rPr>
              <a:t>• Entry conditions:</a:t>
            </a:r>
            <a:endParaRPr lang="en-US" sz="1600" b="1" dirty="0">
              <a:latin typeface="Calibri" panose="020F0502020204030204" pitchFamily="34" charset="0"/>
              <a:cs typeface="Calibri" panose="020F0502020204030204" pitchFamily="34" charset="0"/>
            </a:endParaRPr>
          </a:p>
          <a:p>
            <a:pPr marL="176213" lvl="1" indent="0">
              <a:buNone/>
            </a:pPr>
            <a:r>
              <a:rPr lang="en-US" sz="1600" dirty="0">
                <a:latin typeface="Calibri" panose="020F0502020204030204" pitchFamily="34" charset="0"/>
                <a:ea typeface="+mn-ea"/>
                <a:cs typeface="Calibri" panose="020F0502020204030204" pitchFamily="34" charset="0"/>
              </a:rPr>
              <a:t>Investments</a:t>
            </a:r>
            <a:r>
              <a:rPr lang="en-US" sz="1600" dirty="0">
                <a:latin typeface="Calibri" panose="020F0502020204030204" pitchFamily="34" charset="0"/>
                <a:cs typeface="Calibri" panose="020F0502020204030204" pitchFamily="34" charset="0"/>
              </a:rPr>
              <a:t> by non-residents can be permitted in the capital of a resident entity in certain sectors/activity with entry conditions. Such conditions may include norms for minimum capitalization, lock-in period, </a:t>
            </a:r>
            <a:r>
              <a:rPr lang="en-US" sz="1600" dirty="0" smtClean="0">
                <a:latin typeface="Calibri" panose="020F0502020204030204" pitchFamily="34" charset="0"/>
                <a:cs typeface="Calibri" panose="020F0502020204030204" pitchFamily="34" charset="0"/>
              </a:rPr>
              <a:t>etc. and are specified in the Consolidated FDI Policy</a:t>
            </a:r>
          </a:p>
          <a:p>
            <a:pPr marL="176213" lvl="1" indent="0">
              <a:buNone/>
            </a:pPr>
            <a:endParaRPr lang="en-US" sz="1600" dirty="0" smtClean="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Other conditions</a:t>
            </a:r>
            <a:r>
              <a:rPr lang="en-US" sz="1600" b="1" dirty="0">
                <a:latin typeface="Calibri" panose="020F0502020204030204" pitchFamily="34" charset="0"/>
                <a:cs typeface="Calibri" panose="020F0502020204030204" pitchFamily="34" charset="0"/>
              </a:rPr>
              <a:t>:</a:t>
            </a:r>
          </a:p>
          <a:p>
            <a:pPr marL="176213" lvl="1" indent="0">
              <a:buNone/>
            </a:pPr>
            <a:r>
              <a:rPr lang="en-US" sz="1600" dirty="0">
                <a:latin typeface="Calibri" panose="020F0502020204030204" pitchFamily="34" charset="0"/>
                <a:cs typeface="Calibri" panose="020F0502020204030204" pitchFamily="34" charset="0"/>
              </a:rPr>
              <a:t>Besides the entry conditions on foreign investment, the investment/investors are required to comply with all relevant sectoral laws, regulations, rules, security conditions, and state/local </a:t>
            </a:r>
            <a:r>
              <a:rPr lang="en-US" sz="1600" dirty="0" smtClean="0">
                <a:latin typeface="Calibri" panose="020F0502020204030204" pitchFamily="34" charset="0"/>
                <a:cs typeface="Calibri" panose="020F0502020204030204" pitchFamily="34" charset="0"/>
              </a:rPr>
              <a:t>laws/regulations.</a:t>
            </a:r>
          </a:p>
          <a:p>
            <a:pPr marL="176213" lvl="1" indent="0">
              <a:buNone/>
            </a:pPr>
            <a:endParaRPr lang="en-US" sz="1600" dirty="0" smtClean="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Foreign Investment into/downstream Investment by eligible Indian entities:</a:t>
            </a:r>
          </a:p>
          <a:p>
            <a:pPr marL="176213" lvl="1" indent="0">
              <a:buNone/>
            </a:pPr>
            <a:r>
              <a:rPr lang="en-US" sz="1600" dirty="0">
                <a:solidFill>
                  <a:srgbClr val="000000"/>
                </a:solidFill>
                <a:latin typeface="Calibri" panose="020F0502020204030204" pitchFamily="34" charset="0"/>
                <a:cs typeface="Calibri" panose="020F0502020204030204" pitchFamily="34" charset="0"/>
              </a:rPr>
              <a:t>The Guidelines for calculation of total foreign investment, both direct and indirect in an Indian company/LLP, at every stage of investment, including downstream </a:t>
            </a:r>
            <a:r>
              <a:rPr lang="en-US" sz="1600" dirty="0" smtClean="0">
                <a:solidFill>
                  <a:srgbClr val="000000"/>
                </a:solidFill>
                <a:latin typeface="Calibri" panose="020F0502020204030204" pitchFamily="34" charset="0"/>
                <a:cs typeface="Calibri" panose="020F0502020204030204" pitchFamily="34" charset="0"/>
              </a:rPr>
              <a:t>investment are specified in the Consolidated FDI Policy </a:t>
            </a:r>
            <a:r>
              <a:rPr lang="en-US" sz="1600" dirty="0">
                <a:latin typeface="Calibri" panose="020F0502020204030204" pitchFamily="34" charset="0"/>
                <a:cs typeface="Calibri" panose="020F0502020204030204" pitchFamily="34" charset="0"/>
              </a:rPr>
              <a:t>and in Regulation </a:t>
            </a:r>
            <a:r>
              <a:rPr lang="en-US" sz="1600" dirty="0" smtClean="0">
                <a:latin typeface="Calibri" panose="020F0502020204030204" pitchFamily="34" charset="0"/>
                <a:cs typeface="Calibri" panose="020F0502020204030204" pitchFamily="34" charset="0"/>
              </a:rPr>
              <a:t>14 </a:t>
            </a:r>
            <a:r>
              <a:rPr lang="en-US" sz="1600" dirty="0">
                <a:latin typeface="Calibri" panose="020F0502020204030204" pitchFamily="34" charset="0"/>
                <a:cs typeface="Calibri" panose="020F0502020204030204" pitchFamily="34" charset="0"/>
              </a:rPr>
              <a:t>of FEMA Ntf.20(R)</a:t>
            </a:r>
          </a:p>
          <a:p>
            <a:pPr marL="176213" lvl="1" indent="0">
              <a:buNone/>
            </a:pPr>
            <a:endParaRPr lang="en-US" sz="1600" dirty="0">
              <a:latin typeface="Calibri" panose="020F0502020204030204" pitchFamily="34" charset="0"/>
              <a:cs typeface="Calibri" panose="020F0502020204030204" pitchFamily="34" charset="0"/>
            </a:endParaRPr>
          </a:p>
          <a:p>
            <a:pPr marL="176213" lvl="1" indent="0">
              <a:buNone/>
            </a:pPr>
            <a:endParaRPr lang="en-US" sz="16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8593475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39558" y="6432884"/>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606800" y="6400800"/>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050088" y="6400800"/>
            <a:ext cx="1905000" cy="457200"/>
          </a:xfrm>
        </p:spPr>
        <p:txBody>
          <a:bodyPr/>
          <a:lstStyle/>
          <a:p>
            <a:pPr>
              <a:defRPr/>
            </a:pPr>
            <a:fld id="{FB34A73F-7633-4765-B60F-ABA8245B9BEA}" type="slidenum">
              <a:rPr lang="en-US" smtClean="0"/>
              <a:pPr>
                <a:defRPr/>
              </a:pPr>
              <a:t>47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Reporting of FDI</a:t>
            </a:r>
          </a:p>
        </p:txBody>
      </p:sp>
      <p:sp>
        <p:nvSpPr>
          <p:cNvPr id="9222" name="Content Placeholder 6"/>
          <p:cNvSpPr>
            <a:spLocks noGrp="1"/>
          </p:cNvSpPr>
          <p:nvPr>
            <p:ph idx="1"/>
          </p:nvPr>
        </p:nvSpPr>
        <p:spPr>
          <a:xfrm>
            <a:off x="882316" y="1219200"/>
            <a:ext cx="8072772" cy="5213684"/>
          </a:xfrm>
        </p:spPr>
        <p:txBody>
          <a:bodyPr/>
          <a:lstStyle/>
          <a:p>
            <a:r>
              <a:rPr lang="en-US" sz="1800" b="1" dirty="0" smtClean="0">
                <a:latin typeface="Calibri" panose="020F0502020204030204" pitchFamily="34" charset="0"/>
                <a:cs typeface="Calibri" panose="020F0502020204030204" pitchFamily="34" charset="0"/>
              </a:rPr>
              <a:t>Offline reporting &amp; online e-Biz portal reporting</a:t>
            </a:r>
          </a:p>
          <a:p>
            <a:endParaRPr lang="en-US" sz="1800" b="1" dirty="0">
              <a:latin typeface="Calibri" panose="020F0502020204030204" pitchFamily="34" charset="0"/>
              <a:cs typeface="Calibri" panose="020F0502020204030204" pitchFamily="34" charset="0"/>
            </a:endParaRPr>
          </a:p>
          <a:p>
            <a:pPr marL="336550" indent="0">
              <a:buNone/>
            </a:pPr>
            <a:r>
              <a:rPr lang="en-US" sz="1800" dirty="0" smtClean="0">
                <a:latin typeface="Calibri" panose="020F0502020204030204" pitchFamily="34" charset="0"/>
                <a:cs typeface="Calibri" panose="020F0502020204030204" pitchFamily="34" charset="0"/>
              </a:rPr>
              <a:t>Physical </a:t>
            </a:r>
            <a:r>
              <a:rPr lang="en-US" sz="1800" dirty="0">
                <a:latin typeface="Calibri" panose="020F0502020204030204" pitchFamily="34" charset="0"/>
                <a:cs typeface="Calibri" panose="020F0502020204030204" pitchFamily="34" charset="0"/>
              </a:rPr>
              <a:t>filing of FC-GPR, ARF and FCTRS forms </a:t>
            </a:r>
            <a:r>
              <a:rPr lang="en-US" sz="1800" dirty="0" smtClean="0">
                <a:latin typeface="Calibri" panose="020F0502020204030204" pitchFamily="34" charset="0"/>
                <a:cs typeface="Calibri" panose="020F0502020204030204" pitchFamily="34" charset="0"/>
              </a:rPr>
              <a:t>was </a:t>
            </a:r>
            <a:r>
              <a:rPr lang="en-US" sz="1800" dirty="0">
                <a:latin typeface="Calibri" panose="020F0502020204030204" pitchFamily="34" charset="0"/>
                <a:cs typeface="Calibri" panose="020F0502020204030204" pitchFamily="34" charset="0"/>
              </a:rPr>
              <a:t>discontinued from </a:t>
            </a:r>
            <a:r>
              <a:rPr lang="en-US" sz="1800" b="1" dirty="0">
                <a:latin typeface="Calibri" panose="020F0502020204030204" pitchFamily="34" charset="0"/>
                <a:cs typeface="Calibri" panose="020F0502020204030204" pitchFamily="34" charset="0"/>
              </a:rPr>
              <a:t>February 8, 2016 </a:t>
            </a:r>
            <a:r>
              <a:rPr lang="en-US" sz="1800" dirty="0">
                <a:latin typeface="Calibri" panose="020F0502020204030204" pitchFamily="34" charset="0"/>
                <a:cs typeface="Calibri" panose="020F0502020204030204" pitchFamily="34" charset="0"/>
              </a:rPr>
              <a:t>and online filing through government’s e-Biz portal </a:t>
            </a:r>
            <a:r>
              <a:rPr lang="en-US" sz="1800" dirty="0" smtClean="0">
                <a:latin typeface="Calibri" panose="020F0502020204030204" pitchFamily="34" charset="0"/>
                <a:cs typeface="Calibri" panose="020F0502020204030204" pitchFamily="34" charset="0"/>
              </a:rPr>
              <a:t>was </a:t>
            </a:r>
            <a:r>
              <a:rPr lang="en-US" sz="1800" dirty="0">
                <a:latin typeface="Calibri" panose="020F0502020204030204" pitchFamily="34" charset="0"/>
                <a:cs typeface="Calibri" panose="020F0502020204030204" pitchFamily="34" charset="0"/>
              </a:rPr>
              <a:t>made mandatory</a:t>
            </a:r>
            <a:r>
              <a:rPr lang="en-US" sz="1800" dirty="0" smtClean="0">
                <a:latin typeface="Calibri" panose="020F0502020204030204" pitchFamily="34" charset="0"/>
                <a:cs typeface="Calibri" panose="020F0502020204030204" pitchFamily="34" charset="0"/>
              </a:rPr>
              <a:t>.</a:t>
            </a:r>
          </a:p>
          <a:p>
            <a:pPr marL="336550" indent="0">
              <a:buNone/>
            </a:pPr>
            <a:endParaRPr lang="en-US" sz="1800" dirty="0" smtClean="0">
              <a:latin typeface="Calibri" panose="020F0502020204030204" pitchFamily="34" charset="0"/>
              <a:cs typeface="Calibri" panose="020F0502020204030204" pitchFamily="34" charset="0"/>
            </a:endParaRPr>
          </a:p>
          <a:p>
            <a:r>
              <a:rPr lang="en-US" sz="1800" b="1" dirty="0" smtClean="0">
                <a:latin typeface="Calibri" panose="020F0502020204030204" pitchFamily="34" charset="0"/>
                <a:cs typeface="Calibri" panose="020F0502020204030204" pitchFamily="34" charset="0"/>
              </a:rPr>
              <a:t>Sept. 2018 onwards, Online </a:t>
            </a:r>
            <a:r>
              <a:rPr lang="en-US" sz="1800" b="1" dirty="0">
                <a:latin typeface="Calibri" panose="020F0502020204030204" pitchFamily="34" charset="0"/>
                <a:cs typeface="Calibri" panose="020F0502020204030204" pitchFamily="34" charset="0"/>
              </a:rPr>
              <a:t>reporting </a:t>
            </a:r>
            <a:r>
              <a:rPr lang="en-US" sz="1800" b="1" dirty="0" smtClean="0">
                <a:latin typeface="Calibri" panose="020F0502020204030204" pitchFamily="34" charset="0"/>
                <a:cs typeface="Calibri" panose="020F0502020204030204" pitchFamily="34" charset="0"/>
              </a:rPr>
              <a:t>is through a new dedicated portal viz. FIRMS (Foreign Investment Reporting &amp; Management System) where each Indian Company with foreign investment has  to create an Entity Master and thereafter report all events through Single Master Form (comprising FC-GPR, FC-TRS, etc.)</a:t>
            </a:r>
            <a:endParaRPr lang="en-US" sz="1800" b="1" dirty="0">
              <a:latin typeface="Calibri" panose="020F0502020204030204" pitchFamily="34" charset="0"/>
              <a:cs typeface="Calibri" panose="020F0502020204030204" pitchFamily="34" charset="0"/>
            </a:endParaRPr>
          </a:p>
          <a:p>
            <a:pPr marL="685800" lvl="1">
              <a:buFont typeface="Wingdings" panose="05000000000000000000" pitchFamily="2" charset="2"/>
              <a:buChar char="Ø"/>
            </a:pP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9108069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4820" y="160421"/>
            <a:ext cx="7611979" cy="870284"/>
          </a:xfrm>
        </p:spPr>
        <p:txBody>
          <a:bodyPr>
            <a:noAutofit/>
          </a:bodyPr>
          <a:lstStyle/>
          <a:p>
            <a:r>
              <a:rPr lang="en-US" sz="2800" dirty="0" smtClean="0">
                <a:latin typeface="+mn-lt"/>
              </a:rPr>
              <a:t>Periodic reporting - Annual Return of Liabilities &amp; Assets</a:t>
            </a:r>
            <a:endParaRPr lang="en-US" sz="2800" dirty="0">
              <a:latin typeface="+mn-lt"/>
            </a:endParaRPr>
          </a:p>
        </p:txBody>
      </p:sp>
      <p:sp>
        <p:nvSpPr>
          <p:cNvPr id="3" name="Content Placeholder 2"/>
          <p:cNvSpPr>
            <a:spLocks noGrp="1"/>
          </p:cNvSpPr>
          <p:nvPr>
            <p:ph idx="1"/>
          </p:nvPr>
        </p:nvSpPr>
        <p:spPr>
          <a:xfrm>
            <a:off x="882315" y="1183105"/>
            <a:ext cx="7804484" cy="5233737"/>
          </a:xfrm>
        </p:spPr>
        <p:txBody>
          <a:bodyPr>
            <a:normAutofit fontScale="47500" lnSpcReduction="20000"/>
          </a:bodyPr>
          <a:lstStyle/>
          <a:p>
            <a:pPr algn="just">
              <a:lnSpc>
                <a:spcPct val="120000"/>
              </a:lnSpc>
              <a:spcBef>
                <a:spcPts val="0"/>
              </a:spcBef>
            </a:pPr>
            <a:r>
              <a:rPr lang="en-US" dirty="0" smtClean="0">
                <a:latin typeface="Calibri" panose="020F0502020204030204" pitchFamily="34" charset="0"/>
                <a:cs typeface="Calibri" panose="020F0502020204030204" pitchFamily="34" charset="0"/>
              </a:rPr>
              <a:t>To be filed </a:t>
            </a:r>
            <a:r>
              <a:rPr lang="en-US" dirty="0">
                <a:latin typeface="Calibri" panose="020F0502020204030204" pitchFamily="34" charset="0"/>
                <a:cs typeface="Calibri" panose="020F0502020204030204" pitchFamily="34" charset="0"/>
              </a:rPr>
              <a:t>electronically </a:t>
            </a:r>
            <a:r>
              <a:rPr lang="en-US" dirty="0" smtClean="0">
                <a:latin typeface="Calibri" panose="020F0502020204030204" pitchFamily="34" charset="0"/>
                <a:cs typeface="Calibri" panose="020F0502020204030204" pitchFamily="34" charset="0"/>
              </a:rPr>
              <a:t>by </a:t>
            </a:r>
            <a:r>
              <a:rPr lang="en-US" dirty="0">
                <a:latin typeface="Calibri" panose="020F0502020204030204" pitchFamily="34" charset="0"/>
                <a:cs typeface="Calibri" panose="020F0502020204030204" pitchFamily="34" charset="0"/>
              </a:rPr>
              <a:t>Indian </a:t>
            </a:r>
            <a:r>
              <a:rPr lang="en-US" dirty="0" smtClean="0">
                <a:latin typeface="Calibri" panose="020F0502020204030204" pitchFamily="34" charset="0"/>
                <a:cs typeface="Calibri" panose="020F0502020204030204" pitchFamily="34" charset="0"/>
              </a:rPr>
              <a:t>Companies to enable capture of statistics </a:t>
            </a:r>
            <a:r>
              <a:rPr lang="en-US" dirty="0">
                <a:latin typeface="Calibri" panose="020F0502020204030204" pitchFamily="34" charset="0"/>
                <a:cs typeface="Calibri" panose="020F0502020204030204" pitchFamily="34" charset="0"/>
              </a:rPr>
              <a:t>relating to Foreign Direct Investment, both inward and outward</a:t>
            </a:r>
          </a:p>
          <a:p>
            <a:pPr algn="just">
              <a:lnSpc>
                <a:spcPct val="120000"/>
              </a:lnSpc>
              <a:spcBef>
                <a:spcPts val="0"/>
              </a:spcBef>
            </a:pPr>
            <a:endParaRPr lang="en-US" dirty="0" smtClean="0">
              <a:latin typeface="Calibri" panose="020F0502020204030204" pitchFamily="34" charset="0"/>
              <a:cs typeface="Calibri" panose="020F0502020204030204" pitchFamily="34" charset="0"/>
            </a:endParaRPr>
          </a:p>
          <a:p>
            <a:pPr algn="just">
              <a:lnSpc>
                <a:spcPct val="120000"/>
              </a:lnSpc>
              <a:spcBef>
                <a:spcPts val="0"/>
              </a:spcBef>
            </a:pPr>
            <a:r>
              <a:rPr lang="en-US" dirty="0" smtClean="0">
                <a:latin typeface="Calibri" panose="020F0502020204030204" pitchFamily="34" charset="0"/>
                <a:cs typeface="Calibri" panose="020F0502020204030204" pitchFamily="34" charset="0"/>
              </a:rPr>
              <a:t>Due date: by July 15 of every year to the RBI, Mumbai</a:t>
            </a:r>
          </a:p>
          <a:p>
            <a:pPr algn="just">
              <a:lnSpc>
                <a:spcPct val="120000"/>
              </a:lnSpc>
              <a:spcBef>
                <a:spcPts val="0"/>
              </a:spcBef>
            </a:pPr>
            <a:endParaRPr lang="en-US" dirty="0" smtClean="0">
              <a:latin typeface="Calibri" panose="020F0502020204030204" pitchFamily="34" charset="0"/>
              <a:cs typeface="Calibri" panose="020F0502020204030204" pitchFamily="34" charset="0"/>
            </a:endParaRPr>
          </a:p>
          <a:p>
            <a:pPr algn="just">
              <a:lnSpc>
                <a:spcPct val="120000"/>
              </a:lnSpc>
              <a:spcBef>
                <a:spcPts val="0"/>
              </a:spcBef>
            </a:pPr>
            <a:r>
              <a:rPr lang="en-US" dirty="0" smtClean="0">
                <a:latin typeface="Calibri" panose="020F0502020204030204" pitchFamily="34" charset="0"/>
                <a:cs typeface="Calibri" panose="020F0502020204030204" pitchFamily="34" charset="0"/>
              </a:rPr>
              <a:t>To be submitted by all Indian companies which have received FDI and/or made FDI abroad in the previous year(s) including the current year</a:t>
            </a:r>
          </a:p>
          <a:p>
            <a:pPr algn="just">
              <a:lnSpc>
                <a:spcPct val="120000"/>
              </a:lnSpc>
              <a:spcBef>
                <a:spcPts val="0"/>
              </a:spcBef>
            </a:pPr>
            <a:endParaRPr lang="en-US" dirty="0" smtClean="0">
              <a:latin typeface="Calibri" panose="020F0502020204030204" pitchFamily="34" charset="0"/>
              <a:cs typeface="Calibri" panose="020F0502020204030204" pitchFamily="34" charset="0"/>
            </a:endParaRPr>
          </a:p>
          <a:p>
            <a:pPr algn="just">
              <a:lnSpc>
                <a:spcPct val="120000"/>
              </a:lnSpc>
              <a:spcBef>
                <a:spcPts val="0"/>
              </a:spcBef>
            </a:pPr>
            <a:r>
              <a:rPr lang="en-US" dirty="0" smtClean="0">
                <a:latin typeface="Calibri" panose="020F0502020204030204" pitchFamily="34" charset="0"/>
                <a:cs typeface="Calibri" panose="020F0502020204030204" pitchFamily="34" charset="0"/>
              </a:rPr>
              <a:t>Coverage:</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Methodology for valuation of foreign liabilities and foreign assets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Nature of activities principal line of business as %, with NIC code (</a:t>
            </a:r>
            <a:r>
              <a:rPr lang="en-IN" dirty="0" smtClean="0">
                <a:latin typeface="Calibri" panose="020F0502020204030204" pitchFamily="34" charset="0"/>
                <a:cs typeface="Calibri" panose="020F0502020204030204" pitchFamily="34" charset="0"/>
              </a:rPr>
              <a:t>NIC Codes in the FCGPR and FCTRS forms as per the NIC 2008 version)</a:t>
            </a:r>
            <a:endParaRPr lang="en-US" dirty="0" smtClean="0">
              <a:latin typeface="Calibri" panose="020F0502020204030204" pitchFamily="34" charset="0"/>
              <a:cs typeface="Calibri" panose="020F0502020204030204" pitchFamily="34" charset="0"/>
            </a:endParaRP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Name &amp; country of non-resident investor under FDI</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Financial derivatives, Money market instruments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Trade credits, loans, Currency &amp; Deposits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ODI and Portfolio investment overseas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Contingent foreign liabilities</a:t>
            </a:r>
          </a:p>
          <a:p>
            <a:pPr marL="568325"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Disinvestments in India and Abroad</a:t>
            </a:r>
          </a:p>
          <a:p>
            <a:pPr>
              <a:lnSpc>
                <a:spcPct val="120000"/>
              </a:lnSpc>
              <a:spcBef>
                <a:spcPts val="0"/>
              </a:spcBef>
            </a:pPr>
            <a:endParaRPr lang="en-IN" dirty="0" smtClean="0">
              <a:latin typeface="Calibri" panose="020F0502020204030204" pitchFamily="34" charset="0"/>
              <a:cs typeface="Calibri" panose="020F0502020204030204" pitchFamily="34" charset="0"/>
            </a:endParaRPr>
          </a:p>
          <a:p>
            <a:pPr>
              <a:lnSpc>
                <a:spcPct val="120000"/>
              </a:lnSpc>
              <a:spcBef>
                <a:spcPts val="0"/>
              </a:spcBef>
            </a:pPr>
            <a:r>
              <a:rPr lang="en-IN" dirty="0" smtClean="0">
                <a:latin typeface="Calibri" panose="020F0502020204030204" pitchFamily="34" charset="0"/>
                <a:cs typeface="Calibri" panose="020F0502020204030204" pitchFamily="34" charset="0"/>
              </a:rPr>
              <a:t>The filled in Excel based FLA return should be forwarded through the official email id of any authorized person like CFO, Director, Company Secretary etc. Acknowledgement</a:t>
            </a:r>
          </a:p>
        </p:txBody>
      </p:sp>
      <p:sp>
        <p:nvSpPr>
          <p:cNvPr id="4" name="Date Placeholder 3"/>
          <p:cNvSpPr>
            <a:spLocks noGrp="1"/>
          </p:cNvSpPr>
          <p:nvPr>
            <p:ph type="dt" sz="half" idx="10"/>
          </p:nvPr>
        </p:nvSpPr>
        <p:spPr/>
        <p:txBody>
          <a:bodyPr/>
          <a:lstStyle/>
          <a:p>
            <a:pPr>
              <a:defRPr/>
            </a:pPr>
            <a:r>
              <a:rPr lang="en-US" dirty="0" smtClean="0"/>
              <a:t>2 February 2019</a:t>
            </a:r>
            <a:endParaRPr lang="en-US" dirty="0"/>
          </a:p>
        </p:txBody>
      </p:sp>
      <p:sp>
        <p:nvSpPr>
          <p:cNvPr id="5" name="Footer Placeholder 4"/>
          <p:cNvSpPr>
            <a:spLocks noGrp="1"/>
          </p:cNvSpPr>
          <p:nvPr>
            <p:ph type="ftr" sz="quarter" idx="11"/>
          </p:nvPr>
        </p:nvSpPr>
        <p:spPr/>
        <p:txBody>
          <a:bodyPr/>
          <a:lstStyle/>
          <a:p>
            <a:pPr>
              <a:defRPr/>
            </a:pPr>
            <a:r>
              <a:rPr lang="en-US" dirty="0"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48</a:t>
            </a:fld>
            <a:endParaRPr lang="en-US" dirty="0"/>
          </a:p>
        </p:txBody>
      </p:sp>
    </p:spTree>
    <p:extLst>
      <p:ext uri="{BB962C8B-B14F-4D97-AF65-F5344CB8AC3E}">
        <p14:creationId xmlns:p14="http://schemas.microsoft.com/office/powerpoint/2010/main" val="18498299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Investment by NRIs on non-repatriation basis - Schedule 4 of FEMA Ntf. 20(R)</a:t>
            </a:r>
          </a:p>
        </p:txBody>
      </p:sp>
      <p:sp>
        <p:nvSpPr>
          <p:cNvPr id="9222" name="Content Placeholder 6"/>
          <p:cNvSpPr>
            <a:spLocks noGrp="1"/>
          </p:cNvSpPr>
          <p:nvPr>
            <p:ph idx="1"/>
          </p:nvPr>
        </p:nvSpPr>
        <p:spPr>
          <a:xfrm>
            <a:off x="685800" y="1219200"/>
            <a:ext cx="8269288" cy="5029200"/>
          </a:xfrm>
        </p:spPr>
        <p:txBody>
          <a:bodyPr/>
          <a:lstStyle/>
          <a:p>
            <a:r>
              <a:rPr lang="en-US" sz="1600" dirty="0" smtClean="0">
                <a:latin typeface="Calibri" panose="020F0502020204030204" pitchFamily="34" charset="0"/>
                <a:cs typeface="Calibri" panose="020F0502020204030204" pitchFamily="34" charset="0"/>
              </a:rPr>
              <a:t>NRIs, </a:t>
            </a:r>
            <a:r>
              <a:rPr lang="en-US" sz="1600" dirty="0">
                <a:latin typeface="Calibri" panose="020F0502020204030204" pitchFamily="34" charset="0"/>
                <a:cs typeface="Calibri" panose="020F0502020204030204" pitchFamily="34" charset="0"/>
              </a:rPr>
              <a:t>including a company, a trust and a partnership firm incorporated outside India and owned and controlled by non-resident Indians, may without any limit, </a:t>
            </a:r>
            <a:r>
              <a:rPr lang="en-US" sz="1600" dirty="0" smtClean="0">
                <a:latin typeface="Calibri" panose="020F0502020204030204" pitchFamily="34" charset="0"/>
                <a:cs typeface="Calibri" panose="020F0502020204030204" pitchFamily="34" charset="0"/>
              </a:rPr>
              <a:t>acquire &amp; hold </a:t>
            </a:r>
            <a:r>
              <a:rPr lang="en-US" sz="1600" b="1" dirty="0">
                <a:latin typeface="Calibri" panose="020F0502020204030204" pitchFamily="34" charset="0"/>
                <a:cs typeface="Calibri" panose="020F0502020204030204" pitchFamily="34" charset="0"/>
              </a:rPr>
              <a:t>on non-repatriation basis</a:t>
            </a:r>
            <a:r>
              <a:rPr lang="en-US" sz="1600" dirty="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rPr>
              <a:t>(i) shares </a:t>
            </a:r>
            <a:r>
              <a:rPr lang="en-US" sz="1600" dirty="0">
                <a:latin typeface="Calibri" panose="020F0502020204030204" pitchFamily="34" charset="0"/>
                <a:cs typeface="Calibri" panose="020F0502020204030204" pitchFamily="34" charset="0"/>
              </a:rPr>
              <a:t>or convertible </a:t>
            </a:r>
            <a:r>
              <a:rPr lang="en-US" sz="1600" dirty="0" smtClean="0">
                <a:latin typeface="Calibri" panose="020F0502020204030204" pitchFamily="34" charset="0"/>
                <a:cs typeface="Calibri" panose="020F0502020204030204" pitchFamily="34" charset="0"/>
              </a:rPr>
              <a:t>debentures / preference shares, warrants </a:t>
            </a:r>
            <a:r>
              <a:rPr lang="en-US" sz="1600" dirty="0">
                <a:latin typeface="Calibri" panose="020F0502020204030204" pitchFamily="34" charset="0"/>
                <a:cs typeface="Calibri" panose="020F0502020204030204" pitchFamily="34" charset="0"/>
              </a:rPr>
              <a:t>of an Indian company issued whether by public issue or private placement or right </a:t>
            </a:r>
            <a:r>
              <a:rPr lang="en-US" sz="1600" dirty="0" smtClean="0">
                <a:latin typeface="Calibri" panose="020F0502020204030204" pitchFamily="34" charset="0"/>
                <a:cs typeface="Calibri" panose="020F0502020204030204" pitchFamily="34" charset="0"/>
              </a:rPr>
              <a:t>issue (2) Units issued by an Investment vehicle</a:t>
            </a:r>
            <a:endParaRPr lang="en-US" sz="1600" dirty="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Investment prohibited in </a:t>
            </a:r>
            <a:r>
              <a:rPr lang="en-US" sz="1600" dirty="0">
                <a:latin typeface="Calibri" panose="020F0502020204030204" pitchFamily="34" charset="0"/>
                <a:cs typeface="Calibri" panose="020F0502020204030204" pitchFamily="34" charset="0"/>
              </a:rPr>
              <a:t>chit fund or a nidhi company or </a:t>
            </a:r>
            <a:r>
              <a:rPr lang="en-US" sz="1600" dirty="0" smtClean="0">
                <a:latin typeface="Calibri" panose="020F0502020204030204" pitchFamily="34" charset="0"/>
                <a:cs typeface="Calibri" panose="020F0502020204030204" pitchFamily="34" charset="0"/>
              </a:rPr>
              <a:t>company engaged </a:t>
            </a:r>
            <a:r>
              <a:rPr lang="en-US" sz="1600" dirty="0">
                <a:latin typeface="Calibri" panose="020F0502020204030204" pitchFamily="34" charset="0"/>
                <a:cs typeface="Calibri" panose="020F0502020204030204" pitchFamily="34" charset="0"/>
              </a:rPr>
              <a:t>in </a:t>
            </a:r>
            <a:r>
              <a:rPr lang="en-US" sz="1600" dirty="0" smtClean="0">
                <a:latin typeface="Calibri" panose="020F0502020204030204" pitchFamily="34" charset="0"/>
                <a:cs typeface="Calibri" panose="020F0502020204030204" pitchFamily="34" charset="0"/>
              </a:rPr>
              <a:t>agricultural / plantation </a:t>
            </a:r>
            <a:r>
              <a:rPr lang="en-US" sz="1600" dirty="0">
                <a:latin typeface="Calibri" panose="020F0502020204030204" pitchFamily="34" charset="0"/>
                <a:cs typeface="Calibri" panose="020F0502020204030204" pitchFamily="34" charset="0"/>
              </a:rPr>
              <a:t>activities or real estate business or construction of farm houses or dealing in Transfer of Development Rights</a:t>
            </a:r>
          </a:p>
          <a:p>
            <a:r>
              <a:rPr lang="en-US" sz="1600" dirty="0" smtClean="0">
                <a:latin typeface="Calibri" panose="020F0502020204030204" pitchFamily="34" charset="0"/>
                <a:cs typeface="Calibri" panose="020F0502020204030204" pitchFamily="34" charset="0"/>
              </a:rPr>
              <a:t>Investment should be by </a:t>
            </a:r>
            <a:r>
              <a:rPr lang="en-US" sz="1600" dirty="0">
                <a:latin typeface="Calibri" panose="020F0502020204030204" pitchFamily="34" charset="0"/>
                <a:cs typeface="Calibri" panose="020F0502020204030204" pitchFamily="34" charset="0"/>
              </a:rPr>
              <a:t>way of inward remittance through normal banking channels from abroad or out of funds held in NRE/FCNR/NRO account</a:t>
            </a:r>
          </a:p>
          <a:p>
            <a:r>
              <a:rPr lang="en-US" sz="1600" b="1" dirty="0" smtClean="0">
                <a:latin typeface="Calibri" panose="020F0502020204030204" pitchFamily="34" charset="0"/>
                <a:cs typeface="Calibri" panose="020F0502020204030204" pitchFamily="34" charset="0"/>
              </a:rPr>
              <a:t>Investment </a:t>
            </a:r>
            <a:r>
              <a:rPr lang="en-US" sz="1600" b="1" dirty="0">
                <a:latin typeface="Calibri" panose="020F0502020204030204" pitchFamily="34" charset="0"/>
                <a:cs typeface="Calibri" panose="020F0502020204030204" pitchFamily="34" charset="0"/>
              </a:rPr>
              <a:t>by NRIs under Schedule 4 of </a:t>
            </a:r>
            <a:r>
              <a:rPr lang="en-US" sz="1600" b="1" dirty="0" smtClean="0">
                <a:latin typeface="Calibri" panose="020F0502020204030204" pitchFamily="34" charset="0"/>
                <a:cs typeface="Calibri" panose="020F0502020204030204" pitchFamily="34" charset="0"/>
              </a:rPr>
              <a:t>(erstwhile) FEMA 20 </a:t>
            </a:r>
            <a:r>
              <a:rPr lang="en-US" sz="1600" b="1" dirty="0">
                <a:latin typeface="Calibri" panose="020F0502020204030204" pitchFamily="34" charset="0"/>
                <a:cs typeface="Calibri" panose="020F0502020204030204" pitchFamily="34" charset="0"/>
              </a:rPr>
              <a:t>will be deemed to be domestic investment at par with the investment made by residents</a:t>
            </a:r>
            <a:r>
              <a:rPr lang="en-US" sz="1600" dirty="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rPr>
              <a:t>(</a:t>
            </a:r>
            <a:r>
              <a:rPr lang="en-US" sz="1600" i="1" dirty="0" smtClean="0">
                <a:latin typeface="Calibri" panose="020F0502020204030204" pitchFamily="34" charset="0"/>
                <a:cs typeface="Calibri" panose="020F0502020204030204" pitchFamily="34" charset="0"/>
              </a:rPr>
              <a:t>Press </a:t>
            </a:r>
            <a:r>
              <a:rPr lang="en-US" sz="1600" i="1" dirty="0">
                <a:latin typeface="Calibri" panose="020F0502020204030204" pitchFamily="34" charset="0"/>
                <a:cs typeface="Calibri" panose="020F0502020204030204" pitchFamily="34" charset="0"/>
              </a:rPr>
              <a:t>Note No.7 dated 3rd June, </a:t>
            </a:r>
            <a:r>
              <a:rPr lang="en-US" sz="1600" i="1" dirty="0" smtClean="0">
                <a:latin typeface="Calibri" panose="020F0502020204030204" pitchFamily="34" charset="0"/>
                <a:cs typeface="Calibri" panose="020F0502020204030204" pitchFamily="34" charset="0"/>
              </a:rPr>
              <a:t>2015) </a:t>
            </a:r>
            <a:endParaRPr lang="en-US" sz="1600" i="1" dirty="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a:t>
            </a:r>
            <a:r>
              <a:rPr lang="en-US" sz="1600" dirty="0">
                <a:latin typeface="Calibri" panose="020F0502020204030204" pitchFamily="34" charset="0"/>
                <a:cs typeface="Calibri" panose="020F0502020204030204" pitchFamily="34" charset="0"/>
              </a:rPr>
              <a:t>Non-Resident Indian’ (NRI) means an individual resident outside India who is a citizen of India or is an ‘Overseas Citizen of India’ cardholder within the meaning of section 7 (A) of the Citizenship Act, 1955. ‘Persons of Indian Origin’ cardholders registered as such under Notification No.26011/4/98 F.I, dated 19.8.2002, issued by the Central Government are deemed to be ‘Overseas Citizen of India’ cardholders. </a:t>
            </a:r>
            <a:r>
              <a:rPr lang="en-US" sz="1600" dirty="0" smtClean="0">
                <a:latin typeface="Calibri" panose="020F0502020204030204" pitchFamily="34" charset="0"/>
                <a:cs typeface="Calibri" panose="020F0502020204030204" pitchFamily="34" charset="0"/>
              </a:rPr>
              <a:t>(</a:t>
            </a:r>
            <a:r>
              <a:rPr lang="en-US" sz="1600" i="1" dirty="0" smtClean="0">
                <a:latin typeface="Calibri" panose="020F0502020204030204" pitchFamily="34" charset="0"/>
                <a:cs typeface="Calibri" panose="020F0502020204030204" pitchFamily="34" charset="0"/>
              </a:rPr>
              <a:t>Vide </a:t>
            </a:r>
            <a:r>
              <a:rPr lang="en-US" sz="1600" i="1" dirty="0">
                <a:latin typeface="Calibri" panose="020F0502020204030204" pitchFamily="34" charset="0"/>
                <a:cs typeface="Calibri" panose="020F0502020204030204" pitchFamily="34" charset="0"/>
              </a:rPr>
              <a:t>The Citizenship (Amendment) Act 2015 w.e.f. 06 January 2015 read PN7 dated 03 June </a:t>
            </a:r>
            <a:r>
              <a:rPr lang="en-US" sz="1600" i="1" dirty="0" smtClean="0">
                <a:latin typeface="Calibri" panose="020F0502020204030204" pitchFamily="34" charset="0"/>
                <a:cs typeface="Calibri" panose="020F0502020204030204" pitchFamily="34" charset="0"/>
              </a:rPr>
              <a:t>2015)</a:t>
            </a:r>
            <a:endParaRPr lang="en-US" sz="1600" i="1" dirty="0">
              <a:latin typeface="Calibri" panose="020F0502020204030204" pitchFamily="34" charset="0"/>
              <a:cs typeface="Calibri" panose="020F0502020204030204" pitchFamily="34" charset="0"/>
            </a:endParaRPr>
          </a:p>
          <a:p>
            <a:pPr>
              <a:buFont typeface="Wingdings" pitchFamily="2" charset="2"/>
              <a:buNone/>
            </a:pPr>
            <a:endParaRPr lang="en-US" sz="1600" i="1"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85273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xfrm>
            <a:off x="1150938" y="6384315"/>
            <a:ext cx="1905000" cy="457200"/>
          </a:xfrm>
        </p:spPr>
        <p:txBody>
          <a:bodyPr/>
          <a:lstStyle/>
          <a:p>
            <a:pPr>
              <a:defRPr/>
            </a:pPr>
            <a:r>
              <a:rPr lang="en-US" dirty="0" smtClean="0"/>
              <a:t>2 February 2019</a:t>
            </a:r>
            <a:endParaRPr lang="en-US" dirty="0"/>
          </a:p>
        </p:txBody>
      </p:sp>
      <p:sp>
        <p:nvSpPr>
          <p:cNvPr id="5123" name="Footer Placeholder 4"/>
          <p:cNvSpPr>
            <a:spLocks noGrp="1"/>
          </p:cNvSpPr>
          <p:nvPr>
            <p:ph type="ftr" sz="quarter" idx="11"/>
          </p:nvPr>
        </p:nvSpPr>
        <p:spPr>
          <a:xfrm>
            <a:off x="3618022" y="6400800"/>
            <a:ext cx="2895600" cy="457200"/>
          </a:xfrm>
        </p:spPr>
        <p:txBody>
          <a:bodyPr/>
          <a:lstStyle/>
          <a:p>
            <a:pPr>
              <a:defRPr/>
            </a:pPr>
            <a:r>
              <a:rPr lang="en-US" dirty="0" smtClean="0"/>
              <a:t>P. P. Shah &amp; Asso.</a:t>
            </a:r>
          </a:p>
        </p:txBody>
      </p:sp>
      <p:sp>
        <p:nvSpPr>
          <p:cNvPr id="5124" name="Slide Number Placeholder 5"/>
          <p:cNvSpPr>
            <a:spLocks noGrp="1"/>
          </p:cNvSpPr>
          <p:nvPr>
            <p:ph type="sldNum" sz="quarter" idx="12"/>
          </p:nvPr>
        </p:nvSpPr>
        <p:spPr/>
        <p:txBody>
          <a:bodyPr/>
          <a:lstStyle/>
          <a:p>
            <a:pPr>
              <a:defRPr/>
            </a:pPr>
            <a:fld id="{3FD7C8DE-07DC-4131-809B-CE59E6B43DA3}" type="slidenum">
              <a:rPr lang="en-US" smtClean="0"/>
              <a:pPr>
                <a:defRPr/>
              </a:pPr>
              <a:t>5</a:t>
            </a:fld>
            <a:endParaRPr lang="en-US" dirty="0" smtClean="0"/>
          </a:p>
        </p:txBody>
      </p:sp>
      <p:sp>
        <p:nvSpPr>
          <p:cNvPr id="5125"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Overview of Foreign Exchange Management Act</a:t>
            </a:r>
          </a:p>
        </p:txBody>
      </p:sp>
      <p:sp>
        <p:nvSpPr>
          <p:cNvPr id="5126" name="Rectangle 5"/>
          <p:cNvSpPr>
            <a:spLocks noGrp="1" noChangeArrowheads="1"/>
          </p:cNvSpPr>
          <p:nvPr>
            <p:ph type="body" idx="1"/>
          </p:nvPr>
        </p:nvSpPr>
        <p:spPr>
          <a:xfrm>
            <a:off x="0" y="1219200"/>
            <a:ext cx="9144000" cy="5364480"/>
          </a:xfrm>
        </p:spPr>
        <p:txBody>
          <a:bodyPr/>
          <a:lstStyle/>
          <a:p>
            <a:pPr eaLnBrk="1" hangingPunct="1"/>
            <a:endParaRPr lang="en-US" sz="1800" dirty="0" smtClean="0"/>
          </a:p>
          <a:p>
            <a:pPr eaLnBrk="1" hangingPunct="1"/>
            <a:r>
              <a:rPr lang="en-US" sz="1700" dirty="0" smtClean="0"/>
              <a:t>Applies to whole of India and all branches, offices and agencies outside India, which are owned or controlled by person resident in India – Extra territorial jurisdiction</a:t>
            </a:r>
          </a:p>
          <a:p>
            <a:pPr eaLnBrk="1" hangingPunct="1"/>
            <a:r>
              <a:rPr lang="en-US" sz="1700" dirty="0" smtClean="0"/>
              <a:t>Broadly, the objectives of FEMA are: (i) To facilitate external trade and payments; and (ii) To promote the orderly development and maintenance of foreign exchange market. The Act has assigned an important role to the RBI in the administration of FEMA. </a:t>
            </a:r>
          </a:p>
          <a:p>
            <a:pPr eaLnBrk="1" hangingPunct="1"/>
            <a:r>
              <a:rPr lang="en-US" sz="1700" dirty="0" smtClean="0"/>
              <a:t>FEMA has total 49 sections in which sections 1 to 9 are substantive and the rest are procedural /administrative to carry out function such as Appellate, Investigation, search and authorization to various statutory bodies to make rules, regulations, amendments</a:t>
            </a:r>
          </a:p>
          <a:p>
            <a:pPr eaLnBrk="1" hangingPunct="1"/>
            <a:r>
              <a:rPr lang="en-US" sz="1700" dirty="0" smtClean="0"/>
              <a:t>Section 46 of the Act grants power to Central Government to makes rules and section 47 (as amended by Finance Act, 2015) of the Act grants power to RBI to make regulations to implements its provisions and the rules made there under; also provides that earlier regulations made by RBI, for which power now vests with Central Govt. remain valid until amended / rescinded by Central Govt.</a:t>
            </a:r>
          </a:p>
          <a:p>
            <a:pPr eaLnBrk="1" hangingPunct="1"/>
            <a:r>
              <a:rPr lang="en-US" sz="1700" dirty="0" smtClean="0"/>
              <a:t>Every Rule and Regulation made under this Act shall be laid before each house of parliament Section 48.</a:t>
            </a:r>
          </a:p>
          <a:p>
            <a:pPr eaLnBrk="1" hangingPunct="1"/>
            <a:r>
              <a:rPr lang="en-US" sz="1700" dirty="0" smtClean="0"/>
              <a:t>Section 49 deals with Repeal and savings</a:t>
            </a:r>
          </a:p>
          <a:p>
            <a:pPr eaLnBrk="1" hangingPunct="1"/>
            <a:r>
              <a:rPr lang="en-US" sz="1700" b="1" dirty="0" smtClean="0"/>
              <a:t>Finance Act, 2015 (r.w. Notification </a:t>
            </a:r>
            <a:r>
              <a:rPr lang="pt-BR" sz="1700" b="1" dirty="0" smtClean="0"/>
              <a:t>No.SO 2454(E) dt. 8-9-2015 </a:t>
            </a:r>
            <a:r>
              <a:rPr lang="en-US" sz="1700" b="1" dirty="0" smtClean="0"/>
              <a:t>has amended Sections 2, 13, 18 &amp; 46 and inserted new Section 37A</a:t>
            </a:r>
            <a:endParaRPr lang="en-US" sz="1800"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50</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Investment by NRIs on non-repatriation basis - Schedule 4 of FEMA Ntf. 20(R)</a:t>
            </a:r>
          </a:p>
        </p:txBody>
      </p:sp>
      <p:sp>
        <p:nvSpPr>
          <p:cNvPr id="9222" name="Content Placeholder 6"/>
          <p:cNvSpPr>
            <a:spLocks noGrp="1"/>
          </p:cNvSpPr>
          <p:nvPr>
            <p:ph idx="1"/>
          </p:nvPr>
        </p:nvSpPr>
        <p:spPr>
          <a:xfrm>
            <a:off x="685800" y="1219200"/>
            <a:ext cx="8269288" cy="5029200"/>
          </a:xfrm>
        </p:spPr>
        <p:txBody>
          <a:bodyPr/>
          <a:lstStyle/>
          <a:p>
            <a:r>
              <a:rPr lang="en-US" sz="1800" dirty="0">
                <a:latin typeface="Calibri" panose="020F0502020204030204" pitchFamily="34" charset="0"/>
                <a:cs typeface="Calibri" panose="020F0502020204030204" pitchFamily="34" charset="0"/>
              </a:rPr>
              <a:t>Accordingly, now Overseas </a:t>
            </a:r>
            <a:r>
              <a:rPr lang="en-US" sz="1800" dirty="0" smtClean="0">
                <a:latin typeface="Calibri" panose="020F0502020204030204" pitchFamily="34" charset="0"/>
                <a:cs typeface="Calibri" panose="020F0502020204030204" pitchFamily="34" charset="0"/>
              </a:rPr>
              <a:t>NRI Entity </a:t>
            </a:r>
            <a:r>
              <a:rPr lang="en-US" sz="1800" dirty="0">
                <a:latin typeface="Calibri" panose="020F0502020204030204" pitchFamily="34" charset="0"/>
                <a:cs typeface="Calibri" panose="020F0502020204030204" pitchFamily="34" charset="0"/>
              </a:rPr>
              <a:t>will be eligible for investment under Schedule 4 and such investment will be deemed domestic investment at par with investment made by Residents. </a:t>
            </a:r>
            <a:endParaRPr lang="en-US" sz="1800" dirty="0" smtClean="0">
              <a:latin typeface="Calibri" panose="020F0502020204030204" pitchFamily="34" charset="0"/>
              <a:cs typeface="Calibri" panose="020F0502020204030204" pitchFamily="34" charset="0"/>
            </a:endParaRPr>
          </a:p>
          <a:p>
            <a:r>
              <a:rPr lang="en-US" sz="1800" dirty="0" smtClean="0">
                <a:latin typeface="Calibri" panose="020F0502020204030204" pitchFamily="34" charset="0"/>
                <a:cs typeface="Calibri" panose="020F0502020204030204" pitchFamily="34" charset="0"/>
              </a:rPr>
              <a:t>Similarly</a:t>
            </a:r>
            <a:r>
              <a:rPr lang="en-US" sz="1800" dirty="0">
                <a:latin typeface="Calibri" panose="020F0502020204030204" pitchFamily="34" charset="0"/>
                <a:cs typeface="Calibri" panose="020F0502020204030204" pitchFamily="34" charset="0"/>
              </a:rPr>
              <a:t>, under FDI policy/scheme under Schedule 1, Overseas Entity can invest in India with the special dispensation as available to NRIs, e.g. (a) Scheduled Air Transport Services/Domestic Scheduled Passenger Airlines, (b) Regional Air Transport Service, (c) Condition of lock-in period in Construction-development projects. This dispensation is not available for investment by NRIs under </a:t>
            </a:r>
            <a:r>
              <a:rPr lang="en-US" sz="1800" dirty="0" smtClean="0">
                <a:latin typeface="Calibri" panose="020F0502020204030204" pitchFamily="34" charset="0"/>
                <a:cs typeface="Calibri" panose="020F0502020204030204" pitchFamily="34" charset="0"/>
              </a:rPr>
              <a:t>Schedule 3.</a:t>
            </a:r>
          </a:p>
          <a:p>
            <a:r>
              <a:rPr lang="en-US" sz="1800" dirty="0">
                <a:latin typeface="Calibri" panose="020F0502020204030204" pitchFamily="34" charset="0"/>
                <a:cs typeface="Calibri" panose="020F0502020204030204" pitchFamily="34" charset="0"/>
              </a:rPr>
              <a:t>The concept of ‘owned and controlled by NRIs’ has not been defined under Schedule 4; but may be borrowed from Regulation 14. ‘Control’ shall include the right to appoint a majority of the directors or to control the management or policy decisions including by virtue of their shareholding or management rights or shareholders agreements or voting agreements. A company is considered as ‘Owned’ by NRIs if more than 50% of the capital in it is beneficially owned by NRIs. A Partnership Firm will be considered as owned by NRIs if more than 50% of the investment in such firm is contributed by NRIs and such NRIs have majority of the profit share. </a:t>
            </a:r>
            <a:endParaRPr lang="en-US" sz="18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396680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51</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Investment by NRIs on non-repatriation basis - Schedule 4 of FEMA Ntf. 20(R)</a:t>
            </a:r>
          </a:p>
        </p:txBody>
      </p:sp>
      <p:sp>
        <p:nvSpPr>
          <p:cNvPr id="9222" name="Content Placeholder 6"/>
          <p:cNvSpPr>
            <a:spLocks noGrp="1"/>
          </p:cNvSpPr>
          <p:nvPr>
            <p:ph idx="1"/>
          </p:nvPr>
        </p:nvSpPr>
        <p:spPr>
          <a:xfrm>
            <a:off x="685800" y="1219200"/>
            <a:ext cx="8269288" cy="5181600"/>
          </a:xfrm>
        </p:spPr>
        <p:txBody>
          <a:bodyPr/>
          <a:lstStyle/>
          <a:p>
            <a:r>
              <a:rPr lang="en-US" sz="1800" b="1" dirty="0" smtClean="0">
                <a:latin typeface="Calibri" panose="020F0502020204030204" pitchFamily="34" charset="0"/>
                <a:cs typeface="Calibri" panose="020F0502020204030204" pitchFamily="34" charset="0"/>
              </a:rPr>
              <a:t>Implications for </a:t>
            </a:r>
            <a:r>
              <a:rPr lang="en-US" sz="1800" b="1" dirty="0">
                <a:latin typeface="Calibri" panose="020F0502020204030204" pitchFamily="34" charset="0"/>
                <a:cs typeface="Calibri" panose="020F0502020204030204" pitchFamily="34" charset="0"/>
              </a:rPr>
              <a:t>investments made under Schedule 4</a:t>
            </a:r>
            <a:r>
              <a:rPr lang="en-US" sz="1800" dirty="0">
                <a:latin typeface="Calibri" panose="020F0502020204030204" pitchFamily="34" charset="0"/>
                <a:cs typeface="Calibri" panose="020F0502020204030204" pitchFamily="34" charset="0"/>
              </a:rPr>
              <a:t> </a:t>
            </a:r>
            <a:r>
              <a:rPr lang="en-US" sz="1800" dirty="0" smtClean="0">
                <a:latin typeface="Calibri" panose="020F0502020204030204" pitchFamily="34" charset="0"/>
                <a:cs typeface="Calibri" panose="020F0502020204030204" pitchFamily="34" charset="0"/>
              </a:rPr>
              <a:t>as they are </a:t>
            </a:r>
            <a:r>
              <a:rPr lang="en-US" sz="1800" dirty="0">
                <a:latin typeface="Calibri" panose="020F0502020204030204" pitchFamily="34" charset="0"/>
                <a:cs typeface="Calibri" panose="020F0502020204030204" pitchFamily="34" charset="0"/>
              </a:rPr>
              <a:t>deemed </a:t>
            </a:r>
            <a:r>
              <a:rPr lang="en-US" sz="1800" dirty="0" smtClean="0">
                <a:latin typeface="Calibri" panose="020F0502020204030204" pitchFamily="34" charset="0"/>
                <a:cs typeface="Calibri" panose="020F0502020204030204" pitchFamily="34" charset="0"/>
              </a:rPr>
              <a:t>domestic investments:– </a:t>
            </a:r>
          </a:p>
          <a:p>
            <a:r>
              <a:rPr lang="en-US" sz="1800" dirty="0" smtClean="0">
                <a:latin typeface="Calibri" panose="020F0502020204030204" pitchFamily="34" charset="0"/>
                <a:cs typeface="Calibri" panose="020F0502020204030204" pitchFamily="34" charset="0"/>
              </a:rPr>
              <a:t>Following restrictions </a:t>
            </a:r>
            <a:r>
              <a:rPr lang="en-US" sz="1800" dirty="0">
                <a:latin typeface="Calibri" panose="020F0502020204030204" pitchFamily="34" charset="0"/>
                <a:cs typeface="Calibri" panose="020F0502020204030204" pitchFamily="34" charset="0"/>
              </a:rPr>
              <a:t>which are applicable on investment made by non-residents under Schedule </a:t>
            </a:r>
            <a:r>
              <a:rPr lang="en-US" sz="1800" dirty="0" smtClean="0">
                <a:latin typeface="Calibri" panose="020F0502020204030204" pitchFamily="34" charset="0"/>
                <a:cs typeface="Calibri" panose="020F0502020204030204" pitchFamily="34" charset="0"/>
              </a:rPr>
              <a:t>1 are not applicable:</a:t>
            </a:r>
          </a:p>
          <a:p>
            <a:pPr marL="746125">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Investment </a:t>
            </a:r>
            <a:r>
              <a:rPr lang="en-US" sz="1800" dirty="0">
                <a:latin typeface="Calibri" panose="020F0502020204030204" pitchFamily="34" charset="0"/>
                <a:cs typeface="Calibri" panose="020F0502020204030204" pitchFamily="34" charset="0"/>
              </a:rPr>
              <a:t>restrictions on sectoral/statutory cap /conditionalities, </a:t>
            </a:r>
            <a:r>
              <a:rPr lang="en-US" sz="1800" dirty="0" smtClean="0">
                <a:latin typeface="Calibri" panose="020F0502020204030204" pitchFamily="34" charset="0"/>
                <a:cs typeface="Calibri" panose="020F0502020204030204" pitchFamily="34" charset="0"/>
              </a:rPr>
              <a:t>entry route, pricing guidelines; </a:t>
            </a:r>
          </a:p>
          <a:p>
            <a:pPr marL="746125">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Reporting </a:t>
            </a:r>
            <a:r>
              <a:rPr lang="en-US" sz="1800" dirty="0">
                <a:latin typeface="Calibri" panose="020F0502020204030204" pitchFamily="34" charset="0"/>
                <a:cs typeface="Calibri" panose="020F0502020204030204" pitchFamily="34" charset="0"/>
              </a:rPr>
              <a:t>requirement (e.g. Advance Remittance Form, FC-GPR, FC-TRS, Form-ESOP, FDI- LLP (I), Form FDI- LLP (II), Annual Return on Foreign Liabilities and Assets, Downstream Investment Reporting), documentation, </a:t>
            </a:r>
            <a:r>
              <a:rPr lang="en-US" sz="1800" dirty="0" smtClean="0">
                <a:latin typeface="Calibri" panose="020F0502020204030204" pitchFamily="34" charset="0"/>
                <a:cs typeface="Calibri" panose="020F0502020204030204" pitchFamily="34" charset="0"/>
              </a:rPr>
              <a:t>etc.;</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Investments under schedule 4 are not counted for direct and indirect foreign </a:t>
            </a:r>
            <a:r>
              <a:rPr lang="en-US" sz="1800" dirty="0" smtClean="0">
                <a:latin typeface="Calibri" panose="020F0502020204030204" pitchFamily="34" charset="0"/>
                <a:cs typeface="Calibri" panose="020F0502020204030204" pitchFamily="34" charset="0"/>
              </a:rPr>
              <a:t>investment</a:t>
            </a:r>
            <a:r>
              <a:rPr lang="en-US" sz="1800" dirty="0">
                <a:latin typeface="Calibri" panose="020F0502020204030204" pitchFamily="34" charset="0"/>
                <a:cs typeface="Calibri" panose="020F0502020204030204" pitchFamily="34" charset="0"/>
              </a:rPr>
              <a:t>;</a:t>
            </a:r>
            <a:endParaRPr lang="en-US" sz="1800" dirty="0" smtClean="0">
              <a:latin typeface="Calibri" panose="020F0502020204030204" pitchFamily="34" charset="0"/>
              <a:cs typeface="Calibri" panose="020F0502020204030204" pitchFamily="34" charset="0"/>
            </a:endParaRP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Acquisition of Rights Shares/Bonus Shares/Shares after merger, demerger, amalgamation /ESOP/Pledge of shares: Limitations/restrictions contained in FEMA 20 may not apply to investments made under Schedule </a:t>
            </a:r>
            <a:r>
              <a:rPr lang="en-US" sz="1800" dirty="0" smtClean="0">
                <a:latin typeface="Calibri" panose="020F0502020204030204" pitchFamily="34" charset="0"/>
                <a:cs typeface="Calibri" panose="020F0502020204030204" pitchFamily="34" charset="0"/>
              </a:rPr>
              <a:t>4</a:t>
            </a:r>
          </a:p>
          <a:p>
            <a:endParaRPr lang="en-US" sz="1800" dirty="0">
              <a:latin typeface="Calibri" panose="020F0502020204030204" pitchFamily="34" charset="0"/>
              <a:cs typeface="Calibri" panose="020F0502020204030204" pitchFamily="34" charset="0"/>
            </a:endParaRPr>
          </a:p>
          <a:p>
            <a:pPr>
              <a:buSzPct val="125000"/>
              <a:buFont typeface="Wingdings" panose="05000000000000000000" pitchFamily="2" charset="2"/>
              <a:buChar char="§"/>
            </a:pPr>
            <a:r>
              <a:rPr lang="en-US" sz="1800" dirty="0">
                <a:latin typeface="Calibri" panose="020F0502020204030204" pitchFamily="34" charset="0"/>
                <a:cs typeface="Calibri" panose="020F0502020204030204" pitchFamily="34" charset="0"/>
              </a:rPr>
              <a:t>However</a:t>
            </a:r>
            <a:r>
              <a:rPr lang="en-US" sz="1800" dirty="0" smtClean="0">
                <a:latin typeface="Calibri" panose="020F0502020204030204" pitchFamily="34" charset="0"/>
                <a:cs typeface="Calibri" panose="020F0502020204030204" pitchFamily="34" charset="0"/>
              </a:rPr>
              <a:t>, implications under Section 56(2) of Income-Tax Act, 1961 to be kept in view regarding fair price of shares</a:t>
            </a:r>
          </a:p>
        </p:txBody>
      </p:sp>
    </p:spTree>
    <p:extLst>
      <p:ext uri="{BB962C8B-B14F-4D97-AF65-F5344CB8AC3E}">
        <p14:creationId xmlns:p14="http://schemas.microsoft.com/office/powerpoint/2010/main" val="20647114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51554"/>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599656" y="6434707"/>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050088" y="6384878"/>
            <a:ext cx="1905000" cy="457200"/>
          </a:xfrm>
        </p:spPr>
        <p:txBody>
          <a:bodyPr/>
          <a:lstStyle/>
          <a:p>
            <a:pPr>
              <a:defRPr/>
            </a:pPr>
            <a:fld id="{FB34A73F-7633-4765-B60F-ABA8245B9BEA}" type="slidenum">
              <a:rPr lang="en-US" smtClean="0"/>
              <a:pPr>
                <a:defRPr/>
              </a:pPr>
              <a:t>52</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Recent changes</a:t>
            </a:r>
          </a:p>
        </p:txBody>
      </p:sp>
      <p:sp>
        <p:nvSpPr>
          <p:cNvPr id="9222" name="Content Placeholder 6"/>
          <p:cNvSpPr>
            <a:spLocks noGrp="1"/>
          </p:cNvSpPr>
          <p:nvPr>
            <p:ph idx="1"/>
          </p:nvPr>
        </p:nvSpPr>
        <p:spPr>
          <a:xfrm>
            <a:off x="978568" y="1219200"/>
            <a:ext cx="7976520" cy="5029200"/>
          </a:xfrm>
        </p:spPr>
        <p:txBody>
          <a:bodyPr/>
          <a:lstStyle/>
          <a:p>
            <a:pPr>
              <a:buSzPct val="100000"/>
              <a:buFont typeface="Wingdings" panose="05000000000000000000" pitchFamily="2" charset="2"/>
              <a:buChar char="§"/>
            </a:pPr>
            <a:r>
              <a:rPr lang="en-US" sz="1800" b="1" dirty="0" smtClean="0">
                <a:latin typeface="Calibri" panose="020F0502020204030204" pitchFamily="34" charset="0"/>
                <a:cs typeface="Calibri" panose="020F0502020204030204" pitchFamily="34" charset="0"/>
              </a:rPr>
              <a:t>Revised FDI norms for eCommerce activities vide Press Note No. 2 (2018 series) dt. 26.12.2018 to be effective from 01.02.2019</a:t>
            </a:r>
          </a:p>
          <a:p>
            <a:pPr>
              <a:buSzPct val="100000"/>
              <a:buFont typeface="Wingdings" panose="05000000000000000000" pitchFamily="2" charset="2"/>
              <a:buChar char="§"/>
            </a:pPr>
            <a:r>
              <a:rPr lang="en-US" sz="1600" dirty="0">
                <a:latin typeface="Calibri" panose="020F0502020204030204" pitchFamily="34" charset="0"/>
                <a:cs typeface="Calibri" panose="020F0502020204030204" pitchFamily="34" charset="0"/>
              </a:rPr>
              <a:t>The revised FDI policy </a:t>
            </a:r>
            <a:r>
              <a:rPr lang="en-US" sz="1600" dirty="0" smtClean="0">
                <a:latin typeface="Calibri" panose="020F0502020204030204" pitchFamily="34" charset="0"/>
                <a:cs typeface="Calibri" panose="020F0502020204030204" pitchFamily="34" charset="0"/>
              </a:rPr>
              <a:t>on eCommerce </a:t>
            </a:r>
            <a:r>
              <a:rPr lang="en-US" sz="1600" dirty="0">
                <a:latin typeface="Calibri" panose="020F0502020204030204" pitchFamily="34" charset="0"/>
                <a:cs typeface="Calibri" panose="020F0502020204030204" pitchFamily="34" charset="0"/>
              </a:rPr>
              <a:t>explains certain principles laid down in a 2017 circular on the operations of online market places, wherein 100% foreign direct investment, or full foreign ownership is allowed. Government officials insist that the changes in </a:t>
            </a:r>
            <a:r>
              <a:rPr lang="en-US" sz="1600" dirty="0" smtClean="0">
                <a:latin typeface="Calibri" panose="020F0502020204030204" pitchFamily="34" charset="0"/>
                <a:cs typeface="Calibri" panose="020F0502020204030204" pitchFamily="34" charset="0"/>
              </a:rPr>
              <a:t>e-commerce FDI norms </a:t>
            </a:r>
            <a:r>
              <a:rPr lang="en-US" sz="1600" dirty="0">
                <a:latin typeface="Calibri" panose="020F0502020204030204" pitchFamily="34" charset="0"/>
                <a:cs typeface="Calibri" panose="020F0502020204030204" pitchFamily="34" charset="0"/>
              </a:rPr>
              <a:t>are clarificatory in nature and are not new restrictions</a:t>
            </a:r>
            <a:r>
              <a:rPr lang="en-US" sz="1600" dirty="0" smtClean="0">
                <a:latin typeface="Calibri" panose="020F0502020204030204" pitchFamily="34" charset="0"/>
                <a:cs typeface="Calibri" panose="020F0502020204030204" pitchFamily="34" charset="0"/>
              </a:rPr>
              <a:t>.</a:t>
            </a:r>
          </a:p>
          <a:p>
            <a:r>
              <a:rPr lang="en-US" sz="1600" dirty="0" smtClean="0">
                <a:latin typeface="Calibri" panose="020F0502020204030204" pitchFamily="34" charset="0"/>
                <a:cs typeface="Calibri" panose="020F0502020204030204" pitchFamily="34" charset="0"/>
              </a:rPr>
              <a:t>The new norms </a:t>
            </a:r>
            <a:r>
              <a:rPr lang="en-US" sz="1600" dirty="0">
                <a:latin typeface="Calibri" panose="020F0502020204030204" pitchFamily="34" charset="0"/>
                <a:cs typeface="Calibri" panose="020F0502020204030204" pitchFamily="34" charset="0"/>
              </a:rPr>
              <a:t>bar exclusive tie-ups between e-commerce firms that follow the ‘marketplace model’ and vendors using their platform. In a marketplace model, the e-commerce firm is not allowed to directly or indirectly influence the sale price of goods or services, and is required to offer a level playing field to all vendors. </a:t>
            </a:r>
          </a:p>
          <a:p>
            <a:r>
              <a:rPr lang="en-US" sz="1600" dirty="0" smtClean="0">
                <a:latin typeface="Calibri" panose="020F0502020204030204" pitchFamily="34" charset="0"/>
                <a:cs typeface="Calibri" panose="020F0502020204030204" pitchFamily="34" charset="0"/>
              </a:rPr>
              <a:t>As per the </a:t>
            </a:r>
            <a:r>
              <a:rPr lang="en-US" sz="1600" dirty="0">
                <a:latin typeface="Calibri" panose="020F0502020204030204" pitchFamily="34" charset="0"/>
                <a:cs typeface="Calibri" panose="020F0502020204030204" pitchFamily="34" charset="0"/>
              </a:rPr>
              <a:t>new </a:t>
            </a:r>
            <a:r>
              <a:rPr lang="en-US" sz="1600" dirty="0" smtClean="0">
                <a:latin typeface="Calibri" panose="020F0502020204030204" pitchFamily="34" charset="0"/>
                <a:cs typeface="Calibri" panose="020F0502020204030204" pitchFamily="34" charset="0"/>
              </a:rPr>
              <a:t>norms, </a:t>
            </a:r>
            <a:r>
              <a:rPr lang="en-US" sz="1600" dirty="0">
                <a:latin typeface="Calibri" panose="020F0502020204030204" pitchFamily="34" charset="0"/>
                <a:cs typeface="Calibri" panose="020F0502020204030204" pitchFamily="34" charset="0"/>
              </a:rPr>
              <a:t>cashback or services, such as quick delivery, offered by e-tailers have to be applicable to all vendors on their platforms. </a:t>
            </a:r>
            <a:endParaRPr lang="en-US" sz="1600"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If </a:t>
            </a:r>
            <a:r>
              <a:rPr lang="en-US" sz="1600" dirty="0">
                <a:latin typeface="Calibri" panose="020F0502020204030204" pitchFamily="34" charset="0"/>
                <a:cs typeface="Calibri" panose="020F0502020204030204" pitchFamily="34" charset="0"/>
              </a:rPr>
              <a:t>a vendor sells more than 25% of its wares through </a:t>
            </a:r>
            <a:r>
              <a:rPr lang="en-US" sz="1600" dirty="0" smtClean="0">
                <a:latin typeface="Calibri" panose="020F0502020204030204" pitchFamily="34" charset="0"/>
                <a:cs typeface="Calibri" panose="020F0502020204030204" pitchFamily="34" charset="0"/>
              </a:rPr>
              <a:t>an eCommerce </a:t>
            </a:r>
            <a:r>
              <a:rPr lang="en-US" sz="1600" dirty="0">
                <a:latin typeface="Calibri" panose="020F0502020204030204" pitchFamily="34" charset="0"/>
                <a:cs typeface="Calibri" panose="020F0502020204030204" pitchFamily="34" charset="0"/>
              </a:rPr>
              <a:t>marketplace, the latter will be deemed to have an inventory model, in which FDI is not allowed. </a:t>
            </a:r>
            <a:endParaRPr lang="en-US" sz="1600"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The </a:t>
            </a:r>
            <a:r>
              <a:rPr lang="en-US" sz="1600" dirty="0">
                <a:latin typeface="Calibri" panose="020F0502020204030204" pitchFamily="34" charset="0"/>
                <a:cs typeface="Calibri" panose="020F0502020204030204" pitchFamily="34" charset="0"/>
              </a:rPr>
              <a:t>25% cap was there earlier, but the onus of ensuring it, is now firmly on the e-commerce platform, so that it does not find itself on the wrong side of the law</a:t>
            </a:r>
            <a:r>
              <a:rPr lang="en-US" sz="1600" dirty="0" smtClean="0">
                <a:latin typeface="Calibri" panose="020F0502020204030204" pitchFamily="34" charset="0"/>
                <a:cs typeface="Calibri" panose="020F0502020204030204" pitchFamily="34" charset="0"/>
              </a:rPr>
              <a:t>.</a:t>
            </a:r>
          </a:p>
          <a:p>
            <a:r>
              <a:rPr lang="en-US" sz="1600" dirty="0">
                <a:latin typeface="Calibri" panose="020F0502020204030204" pitchFamily="34" charset="0"/>
                <a:cs typeface="Calibri" panose="020F0502020204030204" pitchFamily="34" charset="0"/>
              </a:rPr>
              <a:t>An entity having equity participation by e-commerce marketplace entity or its group companies, or having control on its inventory by e-commerce marketplace entity or its group companies, will not be permitted to sell its products on the platform run by such marketplace </a:t>
            </a:r>
            <a:r>
              <a:rPr lang="en-US" sz="1600" dirty="0" smtClean="0">
                <a:latin typeface="Calibri" panose="020F0502020204030204" pitchFamily="34" charset="0"/>
                <a:cs typeface="Calibri" panose="020F0502020204030204" pitchFamily="34" charset="0"/>
              </a:rPr>
              <a:t>entity</a:t>
            </a: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8377988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53</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Other recent changes</a:t>
            </a:r>
          </a:p>
        </p:txBody>
      </p:sp>
      <p:sp>
        <p:nvSpPr>
          <p:cNvPr id="9222" name="Content Placeholder 6"/>
          <p:cNvSpPr>
            <a:spLocks noGrp="1"/>
          </p:cNvSpPr>
          <p:nvPr>
            <p:ph idx="1"/>
          </p:nvPr>
        </p:nvSpPr>
        <p:spPr>
          <a:xfrm>
            <a:off x="978568" y="1219200"/>
            <a:ext cx="7976520" cy="5029200"/>
          </a:xfrm>
        </p:spPr>
        <p:txBody>
          <a:bodyPr/>
          <a:lstStyle/>
          <a:p>
            <a:pPr>
              <a:buSzPct val="100000"/>
              <a:buFont typeface="Wingdings" panose="05000000000000000000" pitchFamily="2" charset="2"/>
              <a:buChar char="§"/>
            </a:pPr>
            <a:r>
              <a:rPr lang="en-US" sz="1800" b="1" dirty="0" smtClean="0">
                <a:latin typeface="Calibri" panose="020F0502020204030204" pitchFamily="34" charset="0"/>
                <a:cs typeface="Calibri" panose="020F0502020204030204" pitchFamily="34" charset="0"/>
              </a:rPr>
              <a:t>FDI Policy liberalized in key sectors in Jan 2018 as approved by the Union Cabinet  (Press Release dt. 10.01.2018)</a:t>
            </a:r>
          </a:p>
          <a:p>
            <a:pPr>
              <a:buSzPct val="100000"/>
              <a:buFont typeface="Wingdings" panose="05000000000000000000" pitchFamily="2" charset="2"/>
              <a:buChar char="§"/>
            </a:pPr>
            <a:r>
              <a:rPr lang="en-US" sz="1800" b="1" dirty="0" smtClean="0">
                <a:latin typeface="Calibri" panose="020F0502020204030204" pitchFamily="34" charset="0"/>
                <a:cs typeface="Calibri" panose="020F0502020204030204" pitchFamily="34" charset="0"/>
              </a:rPr>
              <a:t>Review of FDI Policy by DIPP  vide Press Note No. 1 (2018 series) dt. 23.01.2018</a:t>
            </a:r>
          </a:p>
          <a:p>
            <a:pPr>
              <a:buSzPct val="100000"/>
              <a:buFont typeface="Wingdings" panose="05000000000000000000" pitchFamily="2" charset="2"/>
              <a:buChar char="§"/>
            </a:pPr>
            <a:r>
              <a:rPr lang="en-US" sz="1800" b="1" dirty="0" smtClean="0">
                <a:latin typeface="Calibri" panose="020F0502020204030204" pitchFamily="34" charset="0"/>
                <a:cs typeface="Calibri" panose="020F0502020204030204" pitchFamily="34" charset="0"/>
              </a:rPr>
              <a:t>Based on above changes, RBI issued amendment to Regulation 16.B of FEMA Notification 20(R) dt. 26.03.2018</a:t>
            </a:r>
          </a:p>
          <a:p>
            <a:pPr>
              <a:buSzPct val="100000"/>
              <a:buFont typeface="Wingdings" panose="05000000000000000000" pitchFamily="2" charset="2"/>
              <a:buChar char="§"/>
            </a:pPr>
            <a:r>
              <a:rPr lang="en-US" sz="1800" b="1" dirty="0" smtClean="0">
                <a:latin typeface="Calibri" panose="020F0502020204030204" pitchFamily="34" charset="0"/>
                <a:cs typeface="Calibri" panose="020F0502020204030204" pitchFamily="34" charset="0"/>
              </a:rPr>
              <a:t>Major changes are relating to:</a:t>
            </a:r>
          </a:p>
          <a:p>
            <a:pPr lvl="1">
              <a:buSzPct val="100000"/>
              <a:buFont typeface="Wingdings" panose="05000000000000000000" pitchFamily="2" charset="2"/>
              <a:buChar char="§"/>
            </a:pPr>
            <a:r>
              <a:rPr lang="en-US" sz="1800" dirty="0" smtClean="0">
                <a:latin typeface="Calibri" panose="020F0502020204030204" pitchFamily="34" charset="0"/>
                <a:cs typeface="Calibri" panose="020F0502020204030204" pitchFamily="34" charset="0"/>
              </a:rPr>
              <a:t>NBFCs</a:t>
            </a:r>
          </a:p>
          <a:p>
            <a:pPr lvl="1">
              <a:buSzPct val="100000"/>
              <a:buFont typeface="Wingdings" panose="05000000000000000000" pitchFamily="2" charset="2"/>
              <a:buChar char="§"/>
            </a:pPr>
            <a:r>
              <a:rPr lang="en-US" sz="1800" dirty="0" smtClean="0">
                <a:latin typeface="Calibri" panose="020F0502020204030204" pitchFamily="34" charset="0"/>
                <a:cs typeface="Calibri" panose="020F0502020204030204" pitchFamily="34" charset="0"/>
              </a:rPr>
              <a:t>Audit of Investee companies with FDI</a:t>
            </a:r>
          </a:p>
          <a:p>
            <a:pPr lvl="1">
              <a:buSzPct val="100000"/>
              <a:buFont typeface="Wingdings" panose="05000000000000000000" pitchFamily="2" charset="2"/>
              <a:buChar char="§"/>
            </a:pPr>
            <a:r>
              <a:rPr lang="en-US" sz="1800" dirty="0" smtClean="0">
                <a:latin typeface="Calibri" panose="020F0502020204030204" pitchFamily="34" charset="0"/>
                <a:cs typeface="Calibri" panose="020F0502020204030204" pitchFamily="34" charset="0"/>
              </a:rPr>
              <a:t>Air Transport services</a:t>
            </a:r>
          </a:p>
          <a:p>
            <a:pPr lvl="1">
              <a:buSzPct val="100000"/>
              <a:buFont typeface="Wingdings" panose="05000000000000000000" pitchFamily="2" charset="2"/>
              <a:buChar char="§"/>
            </a:pPr>
            <a:r>
              <a:rPr lang="en-US" sz="1800" dirty="0" smtClean="0">
                <a:latin typeface="Calibri" panose="020F0502020204030204" pitchFamily="34" charset="0"/>
                <a:cs typeface="Calibri" panose="020F0502020204030204" pitchFamily="34" charset="0"/>
              </a:rPr>
              <a:t>Real Estate Broking services</a:t>
            </a:r>
          </a:p>
          <a:p>
            <a:pPr lvl="1">
              <a:buSzPct val="100000"/>
              <a:buFont typeface="Wingdings" panose="05000000000000000000" pitchFamily="2" charset="2"/>
              <a:buChar char="§"/>
            </a:pPr>
            <a:r>
              <a:rPr lang="en-US" sz="1800" dirty="0" smtClean="0">
                <a:latin typeface="Calibri" panose="020F0502020204030204" pitchFamily="34" charset="0"/>
                <a:cs typeface="Calibri" panose="020F0502020204030204" pitchFamily="34" charset="0"/>
              </a:rPr>
              <a:t>Single Brand Product Retail Trading</a:t>
            </a:r>
          </a:p>
          <a:p>
            <a:pPr lvl="1">
              <a:buSzPct val="100000"/>
              <a:buFont typeface="Wingdings" panose="05000000000000000000" pitchFamily="2" charset="2"/>
              <a:buChar char="§"/>
            </a:pPr>
            <a:r>
              <a:rPr lang="en-US" sz="1800" dirty="0">
                <a:latin typeface="Calibri" panose="020F0502020204030204" pitchFamily="34" charset="0"/>
                <a:cs typeface="Calibri" panose="020F0502020204030204" pitchFamily="34" charset="0"/>
              </a:rPr>
              <a:t>Pharmaceutical sector (Definition of  Medical </a:t>
            </a:r>
            <a:r>
              <a:rPr lang="en-US" sz="1800" dirty="0" smtClean="0">
                <a:latin typeface="Calibri" panose="020F0502020204030204" pitchFamily="34" charset="0"/>
                <a:cs typeface="Calibri" panose="020F0502020204030204" pitchFamily="34" charset="0"/>
              </a:rPr>
              <a:t>devices)</a:t>
            </a:r>
          </a:p>
          <a:p>
            <a:pPr lvl="1">
              <a:buSzPct val="100000"/>
              <a:buFont typeface="Wingdings" panose="05000000000000000000" pitchFamily="2" charset="2"/>
              <a:buChar char="§"/>
            </a:pPr>
            <a:r>
              <a:rPr lang="en-US" sz="1800" dirty="0">
                <a:latin typeface="Calibri" panose="020F0502020204030204" pitchFamily="34" charset="0"/>
                <a:cs typeface="Calibri" panose="020F0502020204030204" pitchFamily="34" charset="0"/>
              </a:rPr>
              <a:t>Power Exchanges (FIIs/FPIs </a:t>
            </a:r>
            <a:r>
              <a:rPr lang="en-US" sz="1800" dirty="0" smtClean="0">
                <a:latin typeface="Calibri" panose="020F0502020204030204" pitchFamily="34" charset="0"/>
                <a:cs typeface="Calibri" panose="020F0502020204030204" pitchFamily="34" charset="0"/>
              </a:rPr>
              <a:t>permitted to </a:t>
            </a:r>
            <a:r>
              <a:rPr lang="en-US" sz="1800" dirty="0">
                <a:latin typeface="Calibri" panose="020F0502020204030204" pitchFamily="34" charset="0"/>
                <a:cs typeface="Calibri" panose="020F0502020204030204" pitchFamily="34" charset="0"/>
              </a:rPr>
              <a:t>invest </a:t>
            </a:r>
            <a:r>
              <a:rPr lang="en-US" sz="1800" dirty="0" smtClean="0">
                <a:latin typeface="Calibri" panose="020F0502020204030204" pitchFamily="34" charset="0"/>
                <a:cs typeface="Calibri" panose="020F0502020204030204" pitchFamily="34" charset="0"/>
              </a:rPr>
              <a:t>through </a:t>
            </a:r>
            <a:r>
              <a:rPr lang="en-US" sz="1800" dirty="0">
                <a:latin typeface="Calibri" panose="020F0502020204030204" pitchFamily="34" charset="0"/>
                <a:cs typeface="Calibri" panose="020F0502020204030204" pitchFamily="34" charset="0"/>
              </a:rPr>
              <a:t>primary market </a:t>
            </a:r>
            <a:r>
              <a:rPr lang="en-US" sz="1800" dirty="0" smtClean="0">
                <a:latin typeface="Calibri" panose="020F0502020204030204" pitchFamily="34" charset="0"/>
                <a:cs typeface="Calibri" panose="020F0502020204030204" pitchFamily="34" charset="0"/>
              </a:rPr>
              <a:t>and secondary market)</a:t>
            </a:r>
          </a:p>
          <a:p>
            <a:pPr lvl="1">
              <a:buSzPct val="100000"/>
              <a:buFont typeface="Wingdings" panose="05000000000000000000" pitchFamily="2" charset="2"/>
              <a:buChar char="§"/>
            </a:pPr>
            <a:r>
              <a:rPr lang="en-US" sz="1800" dirty="0" smtClean="0">
                <a:latin typeface="Calibri" panose="020F0502020204030204" pitchFamily="34" charset="0"/>
                <a:cs typeface="Calibri" panose="020F0502020204030204" pitchFamily="34" charset="0"/>
              </a:rPr>
              <a:t>Schedule 1 Para 1(4)</a:t>
            </a:r>
          </a:p>
          <a:p>
            <a:pPr marL="0" indent="0">
              <a:buNone/>
            </a:pPr>
            <a:endParaRPr lang="en-US" sz="1800" dirty="0">
              <a:latin typeface="Calibri" panose="020F0502020204030204" pitchFamily="34" charset="0"/>
              <a:cs typeface="Calibri" panose="020F0502020204030204" pitchFamily="34" charset="0"/>
            </a:endParaRPr>
          </a:p>
          <a:p>
            <a:pPr marL="0" indent="0">
              <a:buNone/>
            </a:pPr>
            <a:endParaRPr lang="en-US" sz="1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440260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54</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a:t>
            </a:r>
            <a:r>
              <a:rPr lang="en-US" sz="3600" dirty="0"/>
              <a:t>Other recent </a:t>
            </a:r>
            <a:r>
              <a:rPr lang="en-US" sz="3600" dirty="0" smtClean="0"/>
              <a:t>changes</a:t>
            </a:r>
          </a:p>
        </p:txBody>
      </p:sp>
      <p:sp>
        <p:nvSpPr>
          <p:cNvPr id="9222" name="Content Placeholder 6"/>
          <p:cNvSpPr>
            <a:spLocks noGrp="1"/>
          </p:cNvSpPr>
          <p:nvPr>
            <p:ph idx="1"/>
          </p:nvPr>
        </p:nvSpPr>
        <p:spPr>
          <a:xfrm>
            <a:off x="978568" y="1219200"/>
            <a:ext cx="7976520" cy="5029200"/>
          </a:xfrm>
        </p:spPr>
        <p:txBody>
          <a:bodyPr/>
          <a:lstStyle/>
          <a:p>
            <a:r>
              <a:rPr lang="en-US" sz="1800" b="1" u="sng" dirty="0" smtClean="0"/>
              <a:t>Foreign investment into an Indian company engaged only in the activity of investing in the capital of other Indian company(s) - changes </a:t>
            </a:r>
            <a:r>
              <a:rPr lang="en-US" sz="1800" b="1" u="sng" dirty="0"/>
              <a:t>in</a:t>
            </a:r>
            <a:r>
              <a:rPr lang="en-US" sz="1800" u="sng" dirty="0"/>
              <a:t> </a:t>
            </a:r>
            <a:r>
              <a:rPr lang="en-US" sz="1800" b="1" u="sng" dirty="0"/>
              <a:t>Regulation 16.B(5)</a:t>
            </a:r>
          </a:p>
          <a:p>
            <a:endParaRPr lang="en-US" sz="1800" dirty="0" smtClean="0"/>
          </a:p>
          <a:p>
            <a:r>
              <a:rPr lang="en-US" sz="1800" b="1" dirty="0" smtClean="0"/>
              <a:t>Prior position: </a:t>
            </a:r>
            <a:r>
              <a:rPr lang="en-US" sz="1800" dirty="0"/>
              <a:t>Foreign investment into an Indian company, engaged only in the activity of investing in the capital of other Indian company(s)/ LLP and in the Core Investing Companies was allowed </a:t>
            </a:r>
            <a:r>
              <a:rPr lang="en-US" sz="1800" dirty="0" smtClean="0"/>
              <a:t>up to </a:t>
            </a:r>
            <a:r>
              <a:rPr lang="en-US" sz="1800" dirty="0"/>
              <a:t>100% with prior Government approval. </a:t>
            </a:r>
          </a:p>
          <a:p>
            <a:endParaRPr lang="en-US" sz="1800" b="1" dirty="0" smtClean="0"/>
          </a:p>
          <a:p>
            <a:r>
              <a:rPr lang="en-US" sz="1800" b="1" dirty="0" smtClean="0"/>
              <a:t>Amendments:</a:t>
            </a:r>
            <a:endParaRPr lang="en-US" sz="1800" dirty="0" smtClean="0"/>
          </a:p>
          <a:p>
            <a:pPr lvl="1"/>
            <a:r>
              <a:rPr lang="en-US" sz="1800" dirty="0">
                <a:latin typeface="Calibri" panose="020F0502020204030204" pitchFamily="34" charset="0"/>
                <a:cs typeface="Calibri" panose="020F0502020204030204" pitchFamily="34" charset="0"/>
              </a:rPr>
              <a:t>Foreign Investment in investing companies registered as NBFCs with RBI, being overall regulated, would be under 100% automatic route</a:t>
            </a:r>
            <a:r>
              <a:rPr lang="en-US" sz="1800" dirty="0" smtClean="0">
                <a:latin typeface="Calibri" panose="020F0502020204030204" pitchFamily="34" charset="0"/>
                <a:cs typeface="Calibri" panose="020F0502020204030204" pitchFamily="34" charset="0"/>
              </a:rPr>
              <a:t>.</a:t>
            </a:r>
          </a:p>
          <a:p>
            <a:pPr lvl="1"/>
            <a:r>
              <a:rPr lang="en-US" sz="1800" dirty="0">
                <a:latin typeface="Calibri" panose="020F0502020204030204" pitchFamily="34" charset="0"/>
                <a:cs typeface="Calibri" panose="020F0502020204030204" pitchFamily="34" charset="0"/>
              </a:rPr>
              <a:t>Foreign Investment in investing companies not registered as Non-Banking Financial Companies (NBFCs) with RBI and in Core Investment Companies (CICs), both engaged in the activity of investing in the capital of other Indian entities, will require prior Government approval.</a:t>
            </a:r>
          </a:p>
        </p:txBody>
      </p:sp>
    </p:spTree>
    <p:extLst>
      <p:ext uri="{BB962C8B-B14F-4D97-AF65-F5344CB8AC3E}">
        <p14:creationId xmlns:p14="http://schemas.microsoft.com/office/powerpoint/2010/main" val="59258027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55</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a:t>
            </a:r>
            <a:r>
              <a:rPr lang="en-US" sz="3600" dirty="0"/>
              <a:t>Other recent </a:t>
            </a:r>
            <a:r>
              <a:rPr lang="en-US" sz="3600" dirty="0" smtClean="0"/>
              <a:t>changes</a:t>
            </a:r>
          </a:p>
        </p:txBody>
      </p:sp>
      <p:sp>
        <p:nvSpPr>
          <p:cNvPr id="9222" name="Content Placeholder 6"/>
          <p:cNvSpPr>
            <a:spLocks noGrp="1"/>
          </p:cNvSpPr>
          <p:nvPr>
            <p:ph idx="1"/>
          </p:nvPr>
        </p:nvSpPr>
        <p:spPr>
          <a:xfrm>
            <a:off x="978568" y="1219200"/>
            <a:ext cx="7976520" cy="5029200"/>
          </a:xfrm>
        </p:spPr>
        <p:txBody>
          <a:bodyPr/>
          <a:lstStyle/>
          <a:p>
            <a:r>
              <a:rPr lang="en-US" sz="1800" b="1" u="sng" dirty="0" smtClean="0"/>
              <a:t>Audit requirements for Investee company with FDI - changes </a:t>
            </a:r>
            <a:r>
              <a:rPr lang="en-US" sz="1800" b="1" u="sng" dirty="0"/>
              <a:t>in</a:t>
            </a:r>
            <a:r>
              <a:rPr lang="en-US" sz="1800" u="sng" dirty="0"/>
              <a:t> </a:t>
            </a:r>
            <a:r>
              <a:rPr lang="en-US" sz="1800" b="1" u="sng" dirty="0" smtClean="0"/>
              <a:t>Regulation </a:t>
            </a:r>
            <a:r>
              <a:rPr lang="en-US" sz="1800" b="1" u="sng" dirty="0"/>
              <a:t>16.B(7)</a:t>
            </a:r>
            <a:endParaRPr lang="en-US" sz="1800" b="1" u="sng" dirty="0" smtClean="0"/>
          </a:p>
          <a:p>
            <a:endParaRPr lang="en-US" sz="1800" b="1" dirty="0"/>
          </a:p>
          <a:p>
            <a:r>
              <a:rPr lang="en-US" sz="1800" b="1" dirty="0" smtClean="0"/>
              <a:t>Prior position:</a:t>
            </a:r>
            <a:r>
              <a:rPr lang="en-US" sz="1800" dirty="0" smtClean="0"/>
              <a:t> The </a:t>
            </a:r>
            <a:r>
              <a:rPr lang="en-US" sz="1800" dirty="0"/>
              <a:t>existing Regulations do not have any provisions in respect of specification of auditors that can be appointed by the Indian investee companies receiving foreign investments</a:t>
            </a:r>
            <a:r>
              <a:rPr lang="en-US" sz="1800" dirty="0" smtClean="0"/>
              <a:t>.</a:t>
            </a:r>
          </a:p>
          <a:p>
            <a:endParaRPr lang="en-US" sz="1800" dirty="0"/>
          </a:p>
          <a:p>
            <a:r>
              <a:rPr lang="en-US" sz="1800" b="1" dirty="0" smtClean="0"/>
              <a:t>Amendment:</a:t>
            </a:r>
            <a:r>
              <a:rPr lang="en-US" sz="1800" dirty="0" smtClean="0"/>
              <a:t> Wherever </a:t>
            </a:r>
            <a:r>
              <a:rPr lang="en-US" sz="1800" dirty="0"/>
              <a:t>the person resident outside India who has made foreign investment specifies a particular auditor/ audit firm having international network for the audit of the Indian investee company, then audit of such investee company shall be carried out as joint audit wherein one of the auditors is not part of the same network</a:t>
            </a:r>
            <a:r>
              <a:rPr lang="en-US" sz="1800" dirty="0" smtClean="0"/>
              <a:t>.</a:t>
            </a:r>
          </a:p>
          <a:p>
            <a:endParaRPr lang="en-US" sz="1800" dirty="0"/>
          </a:p>
          <a:p>
            <a:r>
              <a:rPr lang="en-US" sz="1800" b="1" dirty="0" smtClean="0"/>
              <a:t>Remarks: </a:t>
            </a:r>
            <a:r>
              <a:rPr lang="en-US" sz="1800" dirty="0" smtClean="0"/>
              <a:t>Aim is to provide level playing field to Indian audit firms and to ensure that auditors of Indian investee companies are not as per the foreign investors dictates.</a:t>
            </a:r>
            <a:endParaRPr lang="en-US" sz="1800" dirty="0"/>
          </a:p>
        </p:txBody>
      </p:sp>
    </p:spTree>
    <p:extLst>
      <p:ext uri="{BB962C8B-B14F-4D97-AF65-F5344CB8AC3E}">
        <p14:creationId xmlns:p14="http://schemas.microsoft.com/office/powerpoint/2010/main" val="2941650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56</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a:t>
            </a:r>
            <a:r>
              <a:rPr lang="en-US" sz="3600" dirty="0"/>
              <a:t>Other recent </a:t>
            </a:r>
            <a:r>
              <a:rPr lang="en-US" sz="3600" dirty="0" smtClean="0"/>
              <a:t>changes</a:t>
            </a:r>
          </a:p>
        </p:txBody>
      </p:sp>
      <p:sp>
        <p:nvSpPr>
          <p:cNvPr id="9222" name="Content Placeholder 6"/>
          <p:cNvSpPr>
            <a:spLocks noGrp="1"/>
          </p:cNvSpPr>
          <p:nvPr>
            <p:ph idx="1"/>
          </p:nvPr>
        </p:nvSpPr>
        <p:spPr>
          <a:xfrm>
            <a:off x="978568" y="1219199"/>
            <a:ext cx="7976520" cy="5277853"/>
          </a:xfrm>
        </p:spPr>
        <p:txBody>
          <a:bodyPr/>
          <a:lstStyle/>
          <a:p>
            <a:r>
              <a:rPr lang="en-US" sz="1800" b="1" u="sng" dirty="0" smtClean="0"/>
              <a:t>Air Transport Services (Civil Aviation) - changes </a:t>
            </a:r>
            <a:r>
              <a:rPr lang="en-US" sz="1800" b="1" u="sng" dirty="0"/>
              <a:t>in</a:t>
            </a:r>
            <a:r>
              <a:rPr lang="en-US" sz="1800" u="sng" dirty="0"/>
              <a:t> </a:t>
            </a:r>
            <a:r>
              <a:rPr lang="en-US" sz="1800" b="1" u="sng" dirty="0" smtClean="0"/>
              <a:t>Regulation 16.B S.No. 9.5(c)</a:t>
            </a:r>
          </a:p>
          <a:p>
            <a:endParaRPr lang="en-US" sz="1800" b="1" dirty="0"/>
          </a:p>
          <a:p>
            <a:r>
              <a:rPr lang="en-US" sz="1800" b="1" dirty="0" smtClean="0"/>
              <a:t>Prior position:</a:t>
            </a:r>
            <a:r>
              <a:rPr lang="en-US" sz="1800" dirty="0"/>
              <a:t> As per </a:t>
            </a:r>
            <a:r>
              <a:rPr lang="en-US" sz="1800" dirty="0" smtClean="0"/>
              <a:t>the </a:t>
            </a:r>
            <a:r>
              <a:rPr lang="en-US" sz="1800" dirty="0"/>
              <a:t>existing Regulations, foreign airlines were allowed to invest under Government approval route in the capital of Indian companies operating scheduled and non-scheduled air transport services, up to the limit of 49% of their paid-up capital. However, this provision was </a:t>
            </a:r>
            <a:r>
              <a:rPr lang="en-US" sz="1800" dirty="0" smtClean="0"/>
              <a:t>not </a:t>
            </a:r>
            <a:r>
              <a:rPr lang="en-US" sz="1800" dirty="0"/>
              <a:t>applicable to Air India, thereby implying that foreign </a:t>
            </a:r>
            <a:r>
              <a:rPr lang="en-US" sz="1800" dirty="0" smtClean="0"/>
              <a:t>airlines could </a:t>
            </a:r>
            <a:r>
              <a:rPr lang="en-US" sz="1800" dirty="0"/>
              <a:t>not invest in Air India</a:t>
            </a:r>
            <a:r>
              <a:rPr lang="en-US" sz="1800" dirty="0" smtClean="0"/>
              <a:t>.</a:t>
            </a:r>
          </a:p>
          <a:p>
            <a:endParaRPr lang="en-US" sz="1800" dirty="0"/>
          </a:p>
          <a:p>
            <a:r>
              <a:rPr lang="en-US" sz="1800" b="1" dirty="0" smtClean="0"/>
              <a:t>Amendment:</a:t>
            </a:r>
            <a:r>
              <a:rPr lang="en-US" sz="1800" dirty="0"/>
              <a:t> </a:t>
            </a:r>
            <a:r>
              <a:rPr lang="en-US" sz="1800" dirty="0" smtClean="0"/>
              <a:t>As an enabling provision </a:t>
            </a:r>
            <a:r>
              <a:rPr lang="en-US" sz="1800" dirty="0"/>
              <a:t>towards privatization of debt-laden Air India, foreign investment in M/s Air India Ltd. </a:t>
            </a:r>
            <a:r>
              <a:rPr lang="en-US" sz="1800" dirty="0" smtClean="0"/>
              <a:t>is permitted </a:t>
            </a:r>
            <a:r>
              <a:rPr lang="en-US" sz="1800" dirty="0"/>
              <a:t>subject to the following conditions:</a:t>
            </a:r>
          </a:p>
          <a:p>
            <a:pPr lvl="1"/>
            <a:r>
              <a:rPr lang="en-US" sz="1800" dirty="0"/>
              <a:t>(i). Foreign investment(s) in M/s Air India Ltd., including that of foreign airline(s), shall not exceed 49% either directly or indirectly</a:t>
            </a:r>
          </a:p>
          <a:p>
            <a:pPr lvl="1"/>
            <a:r>
              <a:rPr lang="en-US" sz="1800" dirty="0"/>
              <a:t>(ii). Substantial ownership and effective control of M/s Air India Ltd. shall continue to be vested in Indian </a:t>
            </a:r>
            <a:r>
              <a:rPr lang="en-US" sz="1800" dirty="0" smtClean="0"/>
              <a:t>Nationals</a:t>
            </a:r>
            <a:endParaRPr lang="en-US" sz="1800" dirty="0"/>
          </a:p>
        </p:txBody>
      </p:sp>
    </p:spTree>
    <p:extLst>
      <p:ext uri="{BB962C8B-B14F-4D97-AF65-F5344CB8AC3E}">
        <p14:creationId xmlns:p14="http://schemas.microsoft.com/office/powerpoint/2010/main" val="323751655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a:t>
            </a:r>
            <a:r>
              <a:rPr lang="en-US" sz="3600" dirty="0"/>
              <a:t>Other recent </a:t>
            </a:r>
            <a:r>
              <a:rPr lang="en-US" sz="3600" dirty="0" smtClean="0"/>
              <a:t>changes</a:t>
            </a:r>
          </a:p>
        </p:txBody>
      </p:sp>
      <p:sp>
        <p:nvSpPr>
          <p:cNvPr id="9222" name="Content Placeholder 6"/>
          <p:cNvSpPr>
            <a:spLocks noGrp="1"/>
          </p:cNvSpPr>
          <p:nvPr>
            <p:ph idx="1"/>
          </p:nvPr>
        </p:nvSpPr>
        <p:spPr>
          <a:xfrm>
            <a:off x="978568" y="1219199"/>
            <a:ext cx="7976520" cy="5277853"/>
          </a:xfrm>
        </p:spPr>
        <p:txBody>
          <a:bodyPr/>
          <a:lstStyle/>
          <a:p>
            <a:r>
              <a:rPr lang="en-US" sz="1800" b="1" u="sng" dirty="0"/>
              <a:t>Construction Development: Townships, Housing, Built-up Infrastructure and Real Estate </a:t>
            </a:r>
            <a:r>
              <a:rPr lang="en-US" sz="1800" b="1" u="sng" dirty="0" smtClean="0"/>
              <a:t>Broking - changes </a:t>
            </a:r>
            <a:r>
              <a:rPr lang="en-US" sz="1800" b="1" u="sng" dirty="0"/>
              <a:t>in</a:t>
            </a:r>
            <a:r>
              <a:rPr lang="en-US" sz="1800" u="sng" dirty="0"/>
              <a:t> </a:t>
            </a:r>
            <a:r>
              <a:rPr lang="en-US" sz="1800" b="1" u="sng" dirty="0" smtClean="0"/>
              <a:t>Regulation 16.B</a:t>
            </a:r>
            <a:r>
              <a:rPr lang="en-US" sz="1800" b="1" u="sng" dirty="0"/>
              <a:t> S.No. </a:t>
            </a:r>
            <a:r>
              <a:rPr lang="en-US" sz="1800" b="1" u="sng" dirty="0" smtClean="0"/>
              <a:t>10.2</a:t>
            </a:r>
          </a:p>
          <a:p>
            <a:endParaRPr lang="en-US" sz="1800" b="1" dirty="0"/>
          </a:p>
          <a:p>
            <a:endParaRPr lang="en-US" sz="1800" dirty="0"/>
          </a:p>
          <a:p>
            <a:r>
              <a:rPr lang="en-US" sz="1800" b="1" dirty="0" smtClean="0"/>
              <a:t>Amendment:</a:t>
            </a:r>
            <a:r>
              <a:rPr lang="en-US" sz="1800" dirty="0"/>
              <a:t> </a:t>
            </a:r>
            <a:r>
              <a:rPr lang="en-US" sz="1800" dirty="0" smtClean="0"/>
              <a:t>New Note 7 inserted: </a:t>
            </a:r>
          </a:p>
          <a:p>
            <a:pPr marL="336550" indent="0">
              <a:buNone/>
            </a:pPr>
            <a:r>
              <a:rPr lang="en-US" sz="1800" dirty="0" smtClean="0"/>
              <a:t>Real-estate </a:t>
            </a:r>
            <a:r>
              <a:rPr lang="en-US" sz="1800" dirty="0"/>
              <a:t>broking services shall be excluded from the definition of “real estate business” and 100% foreign investment is allowed in real estate broking services under automatic </a:t>
            </a:r>
            <a:r>
              <a:rPr lang="en-US" sz="1800" dirty="0" smtClean="0"/>
              <a:t>route</a:t>
            </a:r>
          </a:p>
          <a:p>
            <a:endParaRPr lang="en-US" sz="1800" dirty="0" smtClean="0"/>
          </a:p>
          <a:p>
            <a:endParaRPr lang="en-US" sz="1800" dirty="0"/>
          </a:p>
          <a:p>
            <a:endParaRPr lang="en-US" sz="1800" dirty="0"/>
          </a:p>
          <a:p>
            <a:r>
              <a:rPr lang="en-US" sz="1800" b="1" dirty="0"/>
              <a:t>Remarks: </a:t>
            </a:r>
            <a:r>
              <a:rPr lang="en-US" sz="1800" dirty="0"/>
              <a:t>Amendment is </a:t>
            </a:r>
            <a:r>
              <a:rPr lang="en-US" sz="1800" dirty="0" smtClean="0"/>
              <a:t>clarificatory in </a:t>
            </a:r>
            <a:r>
              <a:rPr lang="en-US" sz="1800" dirty="0"/>
              <a:t>nature.</a:t>
            </a:r>
          </a:p>
        </p:txBody>
      </p:sp>
    </p:spTree>
    <p:extLst>
      <p:ext uri="{BB962C8B-B14F-4D97-AF65-F5344CB8AC3E}">
        <p14:creationId xmlns:p14="http://schemas.microsoft.com/office/powerpoint/2010/main" val="108195648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58</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a:t>
            </a:r>
            <a:r>
              <a:rPr lang="en-US" sz="3600" dirty="0"/>
              <a:t>Other recent </a:t>
            </a:r>
            <a:r>
              <a:rPr lang="en-US" sz="3600" dirty="0" smtClean="0"/>
              <a:t>changes</a:t>
            </a:r>
          </a:p>
        </p:txBody>
      </p:sp>
      <p:sp>
        <p:nvSpPr>
          <p:cNvPr id="9222" name="Content Placeholder 6"/>
          <p:cNvSpPr>
            <a:spLocks noGrp="1"/>
          </p:cNvSpPr>
          <p:nvPr>
            <p:ph idx="1"/>
          </p:nvPr>
        </p:nvSpPr>
        <p:spPr>
          <a:xfrm>
            <a:off x="978568" y="1219199"/>
            <a:ext cx="7976520" cy="5277853"/>
          </a:xfrm>
        </p:spPr>
        <p:txBody>
          <a:bodyPr/>
          <a:lstStyle/>
          <a:p>
            <a:r>
              <a:rPr lang="en-US" sz="1800" b="1" u="sng" dirty="0"/>
              <a:t>Single Brand Product Retail </a:t>
            </a:r>
            <a:r>
              <a:rPr lang="en-US" sz="1800" b="1" u="sng" dirty="0" smtClean="0"/>
              <a:t>Trading (SBRT) - changes </a:t>
            </a:r>
            <a:r>
              <a:rPr lang="en-US" sz="1800" b="1" u="sng" dirty="0"/>
              <a:t>in</a:t>
            </a:r>
            <a:r>
              <a:rPr lang="en-US" sz="1800" u="sng" dirty="0"/>
              <a:t> </a:t>
            </a:r>
            <a:r>
              <a:rPr lang="en-US" sz="1800" b="1" u="sng" dirty="0" smtClean="0"/>
              <a:t>Regulation 16.B S.No. 15.3</a:t>
            </a:r>
          </a:p>
          <a:p>
            <a:endParaRPr lang="en-US" sz="1800" b="1" dirty="0"/>
          </a:p>
          <a:p>
            <a:r>
              <a:rPr lang="en-US" sz="1800" b="1" dirty="0" smtClean="0"/>
              <a:t>Prior position:</a:t>
            </a:r>
            <a:r>
              <a:rPr lang="en-US" sz="1800" dirty="0"/>
              <a:t> Existing </a:t>
            </a:r>
            <a:r>
              <a:rPr lang="en-US" sz="1800" dirty="0" smtClean="0"/>
              <a:t>regulations </a:t>
            </a:r>
            <a:r>
              <a:rPr lang="en-US" sz="1800" dirty="0"/>
              <a:t>on SBRT allows 49% FDI under automatic route, and FDI beyond 49% and up to 100% through Government approval </a:t>
            </a:r>
            <a:r>
              <a:rPr lang="en-US" sz="1800" dirty="0" smtClean="0"/>
              <a:t>route.</a:t>
            </a:r>
          </a:p>
          <a:p>
            <a:endParaRPr lang="en-US" sz="1800" dirty="0"/>
          </a:p>
          <a:p>
            <a:r>
              <a:rPr lang="en-US" sz="1800" b="1" dirty="0" smtClean="0"/>
              <a:t>Amendments:</a:t>
            </a:r>
          </a:p>
          <a:p>
            <a:pPr lvl="1"/>
            <a:r>
              <a:rPr lang="en-US" sz="1800" dirty="0" smtClean="0"/>
              <a:t>FDI in SBRT is now permitted up to100% under </a:t>
            </a:r>
            <a:r>
              <a:rPr lang="en-US" sz="1800" dirty="0"/>
              <a:t>automatic </a:t>
            </a:r>
            <a:r>
              <a:rPr lang="en-US" sz="1800" dirty="0" smtClean="0"/>
              <a:t>route</a:t>
            </a:r>
            <a:endParaRPr lang="en-US" sz="1800" dirty="0"/>
          </a:p>
          <a:p>
            <a:pPr lvl="1"/>
            <a:r>
              <a:rPr lang="en-US" sz="1800" dirty="0" smtClean="0"/>
              <a:t>SL.No.15.3.1.of </a:t>
            </a:r>
            <a:r>
              <a:rPr lang="en-US" sz="1800" dirty="0"/>
              <a:t>other conditions under FDI in Single Brand product retail trading </a:t>
            </a:r>
            <a:r>
              <a:rPr lang="en-US" sz="1800" dirty="0" smtClean="0"/>
              <a:t>are amended by way of insertion / substitution / deletion of sub-clauses (d), (g) &amp; (h) and Notes 2, 3 &amp; 5</a:t>
            </a:r>
          </a:p>
          <a:p>
            <a:r>
              <a:rPr lang="en-US" sz="1800" dirty="0" smtClean="0"/>
              <a:t> </a:t>
            </a:r>
            <a:r>
              <a:rPr lang="en-US" sz="1800" dirty="0"/>
              <a:t>amended and read as follows (insertions in bold and substitutions/ deletions in strikethrough)</a:t>
            </a:r>
          </a:p>
        </p:txBody>
      </p:sp>
    </p:spTree>
    <p:extLst>
      <p:ext uri="{BB962C8B-B14F-4D97-AF65-F5344CB8AC3E}">
        <p14:creationId xmlns:p14="http://schemas.microsoft.com/office/powerpoint/2010/main" val="345430548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a:t>
            </a:r>
            <a:r>
              <a:rPr lang="en-US" sz="3600" dirty="0"/>
              <a:t>Other recent </a:t>
            </a:r>
            <a:r>
              <a:rPr lang="en-US" sz="3600" dirty="0" smtClean="0"/>
              <a:t>changes</a:t>
            </a:r>
          </a:p>
        </p:txBody>
      </p:sp>
      <p:sp>
        <p:nvSpPr>
          <p:cNvPr id="9222" name="Content Placeholder 6"/>
          <p:cNvSpPr>
            <a:spLocks noGrp="1"/>
          </p:cNvSpPr>
          <p:nvPr>
            <p:ph idx="1"/>
          </p:nvPr>
        </p:nvSpPr>
        <p:spPr>
          <a:xfrm>
            <a:off x="978568" y="1219199"/>
            <a:ext cx="7976520" cy="5277853"/>
          </a:xfrm>
        </p:spPr>
        <p:txBody>
          <a:bodyPr/>
          <a:lstStyle/>
          <a:p>
            <a:r>
              <a:rPr lang="en-US" sz="1600" b="1" u="sng" dirty="0"/>
              <a:t>Single Brand Product Retail </a:t>
            </a:r>
            <a:r>
              <a:rPr lang="en-US" sz="1600" b="1" u="sng" dirty="0" smtClean="0"/>
              <a:t>Trading (SBRT) - changes </a:t>
            </a:r>
            <a:r>
              <a:rPr lang="en-US" sz="1600" b="1" u="sng" dirty="0"/>
              <a:t>in</a:t>
            </a:r>
            <a:r>
              <a:rPr lang="en-US" sz="1600" u="sng" dirty="0"/>
              <a:t> </a:t>
            </a:r>
            <a:r>
              <a:rPr lang="en-US" sz="1600" b="1" u="sng" dirty="0" smtClean="0"/>
              <a:t>Regulation 16.B S.No. 15.3 (con’t)</a:t>
            </a:r>
          </a:p>
          <a:p>
            <a:endParaRPr lang="en-US" sz="1600" dirty="0" smtClean="0"/>
          </a:p>
          <a:p>
            <a:r>
              <a:rPr lang="en-US" sz="1600" dirty="0" smtClean="0"/>
              <a:t>Amendments </a:t>
            </a:r>
            <a:r>
              <a:rPr lang="en-US" sz="1600" dirty="0"/>
              <a:t>read as follows (insertions in bold and substitutions/ deletions in strikethrough</a:t>
            </a:r>
            <a:r>
              <a:rPr lang="en-US" sz="1600" dirty="0" smtClean="0"/>
              <a:t>):-</a:t>
            </a:r>
          </a:p>
          <a:p>
            <a:pPr lvl="1"/>
            <a:r>
              <a:rPr lang="en-US" sz="1400" dirty="0" smtClean="0"/>
              <a:t>d</a:t>
            </a:r>
            <a:r>
              <a:rPr lang="en-US" sz="1400" dirty="0"/>
              <a:t>) A person resident outside India, whether owner of the brand or otherwise, shall be permitted to undertake </a:t>
            </a:r>
            <a:r>
              <a:rPr lang="en-US" sz="1400" dirty="0" smtClean="0"/>
              <a:t>‘single brand’ </a:t>
            </a:r>
            <a:r>
              <a:rPr lang="en-US" sz="1400" dirty="0"/>
              <a:t>product retail trading in the country for the specific brand, </a:t>
            </a:r>
            <a:r>
              <a:rPr lang="en-US" sz="1400" b="1" dirty="0"/>
              <a:t>either </a:t>
            </a:r>
            <a:r>
              <a:rPr lang="en-US" sz="1400" dirty="0"/>
              <a:t>directly </a:t>
            </a:r>
            <a:r>
              <a:rPr lang="en-US" sz="1400" strike="sngStrike" dirty="0"/>
              <a:t>or through a legally tenable agreement</a:t>
            </a:r>
            <a:r>
              <a:rPr lang="en-US" sz="1400" dirty="0"/>
              <a:t> by </a:t>
            </a:r>
            <a:r>
              <a:rPr lang="en-US" sz="1400" strike="sngStrike" dirty="0"/>
              <a:t>with</a:t>
            </a:r>
            <a:r>
              <a:rPr lang="en-US" sz="1400" dirty="0"/>
              <a:t> the brand owner </a:t>
            </a:r>
            <a:r>
              <a:rPr lang="en-US" sz="1400" strike="sngStrike" dirty="0"/>
              <a:t>for undertaking single brand product retail trading by the brand owner</a:t>
            </a:r>
            <a:r>
              <a:rPr lang="en-US" sz="1400" dirty="0"/>
              <a:t> or </a:t>
            </a:r>
            <a:r>
              <a:rPr lang="en-US" sz="1400" b="1" dirty="0"/>
              <a:t>through a legally tenable agreement executed between the Indian </a:t>
            </a:r>
            <a:r>
              <a:rPr lang="en-US" sz="1400" b="1" dirty="0" smtClean="0"/>
              <a:t>Entity </a:t>
            </a:r>
            <a:r>
              <a:rPr lang="en-US" sz="1400" b="1" dirty="0"/>
              <a:t>undertaking single brand retail trading and the brand owner</a:t>
            </a:r>
            <a:r>
              <a:rPr lang="en-US" sz="1400" dirty="0"/>
              <a:t>. </a:t>
            </a:r>
            <a:r>
              <a:rPr lang="en-US" sz="1400" strike="sngStrike" dirty="0"/>
              <a:t>The onus for ensuring compliance with this condition will rest with the Indian entity carrying out single-brand product retail trading in India. The investing entity shall provide evidence to this effect at the time of seeking approval, including a copy of the licensing/ franchise/ sub-license agreement, specifically indicating compliance with the above condition. The requisite evidence should be filed with the RBI for the automatic route and the Government for cases involving approval. A person resident outside India, whether owner of the brand or otherwise, shall be permitted to undertake „single brand‟ product retail trading in the country for the specific brand, either directly by the brand owner or through a legally tenable agreement executed between the Indian entity undertaking single brand retail trading and the brand owner</a:t>
            </a:r>
            <a:r>
              <a:rPr lang="en-US" sz="1400" dirty="0"/>
              <a:t>.” </a:t>
            </a:r>
          </a:p>
          <a:p>
            <a:endParaRPr lang="en-US" sz="1400" dirty="0"/>
          </a:p>
        </p:txBody>
      </p:sp>
    </p:spTree>
    <p:extLst>
      <p:ext uri="{BB962C8B-B14F-4D97-AF65-F5344CB8AC3E}">
        <p14:creationId xmlns:p14="http://schemas.microsoft.com/office/powerpoint/2010/main" val="1460703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p>
            <a:pPr>
              <a:defRPr/>
            </a:pPr>
            <a:r>
              <a:rPr lang="en-US" dirty="0" smtClean="0"/>
              <a:t>2 February 2019</a:t>
            </a:r>
            <a:endParaRPr lang="en-US" dirty="0"/>
          </a:p>
        </p:txBody>
      </p:sp>
      <p:sp>
        <p:nvSpPr>
          <p:cNvPr id="6147" name="Footer Placeholder 4"/>
          <p:cNvSpPr>
            <a:spLocks noGrp="1"/>
          </p:cNvSpPr>
          <p:nvPr>
            <p:ph type="ftr" sz="quarter" idx="11"/>
          </p:nvPr>
        </p:nvSpPr>
        <p:spPr/>
        <p:txBody>
          <a:bodyPr/>
          <a:lstStyle/>
          <a:p>
            <a:pPr>
              <a:defRPr/>
            </a:pPr>
            <a:r>
              <a:rPr lang="en-US" dirty="0" smtClean="0"/>
              <a:t>P. P. Shah &amp; Asso.</a:t>
            </a:r>
          </a:p>
        </p:txBody>
      </p:sp>
      <p:sp>
        <p:nvSpPr>
          <p:cNvPr id="6148" name="Slide Number Placeholder 5"/>
          <p:cNvSpPr>
            <a:spLocks noGrp="1"/>
          </p:cNvSpPr>
          <p:nvPr>
            <p:ph type="sldNum" sz="quarter" idx="12"/>
          </p:nvPr>
        </p:nvSpPr>
        <p:spPr/>
        <p:txBody>
          <a:bodyPr/>
          <a:lstStyle/>
          <a:p>
            <a:pPr>
              <a:defRPr/>
            </a:pPr>
            <a:fld id="{B54E5566-8552-4237-8BEB-C395F410C1A8}" type="slidenum">
              <a:rPr lang="en-US" smtClean="0"/>
              <a:pPr>
                <a:defRPr/>
              </a:pPr>
              <a:t>6</a:t>
            </a:fld>
            <a:endParaRPr lang="en-US" dirty="0" smtClean="0"/>
          </a:p>
        </p:txBody>
      </p:sp>
      <p:sp>
        <p:nvSpPr>
          <p:cNvPr id="6149"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Overview of Foreign Exchange Management Act</a:t>
            </a:r>
          </a:p>
        </p:txBody>
      </p:sp>
      <p:sp>
        <p:nvSpPr>
          <p:cNvPr id="6150"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7" name="Table 6"/>
          <p:cNvGraphicFramePr>
            <a:graphicFrameLocks noGrp="1"/>
          </p:cNvGraphicFramePr>
          <p:nvPr>
            <p:extLst>
              <p:ext uri="{D42A27DB-BD31-4B8C-83A1-F6EECF244321}">
                <p14:modId xmlns:p14="http://schemas.microsoft.com/office/powerpoint/2010/main" val="2955475725"/>
              </p:ext>
            </p:extLst>
          </p:nvPr>
        </p:nvGraphicFramePr>
        <p:xfrm>
          <a:off x="304800" y="1219200"/>
          <a:ext cx="8610600" cy="5743412"/>
        </p:xfrm>
        <a:graphic>
          <a:graphicData uri="http://schemas.openxmlformats.org/drawingml/2006/table">
            <a:tbl>
              <a:tblPr firstRow="1" bandRow="1">
                <a:tableStyleId>{5C22544A-7EE6-4342-B048-85BDC9FD1C3A}</a:tableStyleId>
              </a:tblPr>
              <a:tblGrid>
                <a:gridCol w="1566904"/>
                <a:gridCol w="7043696"/>
              </a:tblGrid>
              <a:tr h="56370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Section</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Description</a:t>
                      </a:r>
                    </a:p>
                    <a:p>
                      <a:pPr algn="ctr"/>
                      <a:endParaRPr lang="en-US" sz="1600" dirty="0"/>
                    </a:p>
                  </a:txBody>
                  <a:tcPr/>
                </a:tc>
              </a:tr>
              <a:tr h="563707">
                <a:tc>
                  <a:txBody>
                    <a:bodyPr/>
                    <a:lstStyle/>
                    <a:p>
                      <a:pPr algn="ctr"/>
                      <a:r>
                        <a:rPr lang="en-US" sz="1600" dirty="0" smtClean="0"/>
                        <a:t>1</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Application and commencement of FEMA w.e.f. 1/6/2000</a:t>
                      </a:r>
                    </a:p>
                    <a:p>
                      <a:endParaRPr lang="en-US" sz="1600" dirty="0"/>
                    </a:p>
                  </a:txBody>
                  <a:tcPr/>
                </a:tc>
              </a:tr>
              <a:tr h="563707">
                <a:tc>
                  <a:txBody>
                    <a:bodyPr/>
                    <a:lstStyle/>
                    <a:p>
                      <a:pPr algn="ctr"/>
                      <a:r>
                        <a:rPr lang="en-US" sz="1600" dirty="0" smtClean="0"/>
                        <a:t>2</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Definitions (amended by Finance Act, 2015 to include “Authorised Officer” and “Competent Authority”)</a:t>
                      </a:r>
                      <a:endParaRPr lang="en-US" sz="1600" dirty="0"/>
                    </a:p>
                  </a:txBody>
                  <a:tcPr/>
                </a:tc>
              </a:tr>
              <a:tr h="801057">
                <a:tc>
                  <a:txBody>
                    <a:bodyPr/>
                    <a:lstStyle/>
                    <a:p>
                      <a:pPr algn="ctr"/>
                      <a:r>
                        <a:rPr lang="en-US" sz="1600" dirty="0" smtClean="0"/>
                        <a:t>3 to 9</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smtClean="0"/>
                        <a:t>Substantive provisions, Dealing in FE, No drawal of FE, CAT, CAP, Export &amp; Import, Repatriation, Possession of FE etc. (Section 6 amended by Finance Act, 2015 to provide that equity flows shall be under Central Govt.)</a:t>
                      </a:r>
                      <a:endParaRPr lang="en-US" sz="1600" dirty="0"/>
                    </a:p>
                  </a:txBody>
                  <a:tcPr/>
                </a:tc>
              </a:tr>
              <a:tr h="563707">
                <a:tc>
                  <a:txBody>
                    <a:bodyPr/>
                    <a:lstStyle/>
                    <a:p>
                      <a:pPr algn="ctr"/>
                      <a:r>
                        <a:rPr lang="en-US" sz="1600" dirty="0" smtClean="0"/>
                        <a:t>10 to 12</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Authorized</a:t>
                      </a:r>
                      <a:r>
                        <a:rPr lang="en-US" sz="1600" baseline="0" dirty="0" smtClean="0"/>
                        <a:t> person</a:t>
                      </a:r>
                      <a:endParaRPr lang="en-US" sz="1600" dirty="0" smtClean="0"/>
                    </a:p>
                    <a:p>
                      <a:r>
                        <a:rPr lang="en-US" sz="1600" dirty="0" smtClean="0"/>
                        <a:t>Delegation of power by RBI</a:t>
                      </a:r>
                      <a:r>
                        <a:rPr lang="en-US" sz="1600" baseline="0" dirty="0" smtClean="0"/>
                        <a:t> ,ADs &amp; Documents</a:t>
                      </a:r>
                      <a:endParaRPr lang="en-US" sz="1600" dirty="0"/>
                    </a:p>
                  </a:txBody>
                  <a:tcPr/>
                </a:tc>
              </a:tr>
              <a:tr h="540235">
                <a:tc>
                  <a:txBody>
                    <a:bodyPr/>
                    <a:lstStyle/>
                    <a:p>
                      <a:pPr algn="ctr"/>
                      <a:r>
                        <a:rPr lang="en-US" sz="1600" dirty="0" smtClean="0"/>
                        <a:t>13 to</a:t>
                      </a:r>
                      <a:r>
                        <a:rPr lang="en-US" sz="1600" baseline="0" dirty="0" smtClean="0"/>
                        <a:t> 15</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smtClean="0"/>
                        <a:t>Contraventions and penalties </a:t>
                      </a:r>
                      <a:r>
                        <a:rPr lang="en-US" sz="1600" dirty="0" smtClean="0"/>
                        <a:t>(Section</a:t>
                      </a:r>
                      <a:r>
                        <a:rPr lang="en-US" sz="1600" baseline="0" dirty="0" smtClean="0"/>
                        <a:t> 13 </a:t>
                      </a:r>
                      <a:r>
                        <a:rPr lang="en-US" sz="1600" dirty="0" smtClean="0"/>
                        <a:t>amended by Finance Act, 2015 for</a:t>
                      </a:r>
                      <a:r>
                        <a:rPr lang="en-US" sz="1600" baseline="0" dirty="0" smtClean="0"/>
                        <a:t> penalty for holding foreign exchange, security or property in excess of threshold specified in new S. 37A</a:t>
                      </a:r>
                      <a:r>
                        <a:rPr lang="en-US" sz="1600" dirty="0" smtClean="0"/>
                        <a:t>)</a:t>
                      </a:r>
                    </a:p>
                  </a:txBody>
                  <a:tcPr/>
                </a:tc>
              </a:tr>
              <a:tr h="826676">
                <a:tc>
                  <a:txBody>
                    <a:bodyPr/>
                    <a:lstStyle/>
                    <a:p>
                      <a:pPr algn="ctr"/>
                      <a:r>
                        <a:rPr lang="en-US" sz="1600" dirty="0" smtClean="0"/>
                        <a:t>16 to 38</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Adjudication, Appeal and Directorate of enforcement [new Section 37A vide</a:t>
                      </a:r>
                      <a:r>
                        <a:rPr lang="en-US" sz="1600" baseline="0" dirty="0" smtClean="0"/>
                        <a:t> Finance Act, 2015: Special provisions relating to assets held outside India in contravention of section 4]</a:t>
                      </a:r>
                      <a:endParaRPr lang="en-US" sz="1600" dirty="0"/>
                    </a:p>
                  </a:txBody>
                  <a:tcPr/>
                </a:tc>
              </a:tr>
              <a:tr h="954336">
                <a:tc>
                  <a:txBody>
                    <a:bodyPr/>
                    <a:lstStyle/>
                    <a:p>
                      <a:pPr algn="ctr"/>
                      <a:r>
                        <a:rPr lang="en-US" sz="1600" dirty="0" smtClean="0"/>
                        <a:t>39 to 49</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Miscellaneous provisions, Power of RBI, Power of Government</a:t>
                      </a:r>
                      <a:r>
                        <a:rPr lang="en-US" sz="1600" baseline="0" dirty="0" smtClean="0"/>
                        <a:t> of India, Procedure for issue of  Notification etc. Sunset clause for FERA upto 31</a:t>
                      </a:r>
                      <a:r>
                        <a:rPr lang="en-US" sz="1600" baseline="30000" dirty="0" smtClean="0"/>
                        <a:t>st</a:t>
                      </a:r>
                      <a:r>
                        <a:rPr lang="en-US" sz="1600" baseline="0" dirty="0" smtClean="0"/>
                        <a:t> May 2002, Repeal and Savings</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60</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a:t>
            </a:r>
            <a:r>
              <a:rPr lang="en-US" sz="3600" dirty="0"/>
              <a:t>Other recent </a:t>
            </a:r>
            <a:r>
              <a:rPr lang="en-US" sz="3600" dirty="0" smtClean="0"/>
              <a:t>changes</a:t>
            </a:r>
          </a:p>
        </p:txBody>
      </p:sp>
      <p:sp>
        <p:nvSpPr>
          <p:cNvPr id="9222" name="Content Placeholder 6"/>
          <p:cNvSpPr>
            <a:spLocks noGrp="1"/>
          </p:cNvSpPr>
          <p:nvPr>
            <p:ph idx="1"/>
          </p:nvPr>
        </p:nvSpPr>
        <p:spPr>
          <a:xfrm>
            <a:off x="978568" y="1219199"/>
            <a:ext cx="7976520" cy="5277853"/>
          </a:xfrm>
        </p:spPr>
        <p:txBody>
          <a:bodyPr/>
          <a:lstStyle/>
          <a:p>
            <a:r>
              <a:rPr lang="en-US" sz="1600" b="1" u="sng" dirty="0"/>
              <a:t>Single Brand Product Retail </a:t>
            </a:r>
            <a:r>
              <a:rPr lang="en-US" sz="1600" b="1" u="sng" dirty="0" smtClean="0"/>
              <a:t>Trading (SBRT) - changes </a:t>
            </a:r>
            <a:r>
              <a:rPr lang="en-US" sz="1600" b="1" u="sng" dirty="0"/>
              <a:t>in</a:t>
            </a:r>
            <a:r>
              <a:rPr lang="en-US" sz="1600" u="sng" dirty="0"/>
              <a:t> </a:t>
            </a:r>
            <a:r>
              <a:rPr lang="en-US" sz="1600" b="1" u="sng" dirty="0" smtClean="0"/>
              <a:t>Regulation 16.B S.No. 15.3 (con’t)</a:t>
            </a:r>
          </a:p>
          <a:p>
            <a:endParaRPr lang="en-US" sz="1600" dirty="0" smtClean="0"/>
          </a:p>
          <a:p>
            <a:r>
              <a:rPr lang="en-US" sz="1600" dirty="0" smtClean="0"/>
              <a:t>Amendments </a:t>
            </a:r>
            <a:r>
              <a:rPr lang="en-US" sz="1600" dirty="0"/>
              <a:t>read as follows (insertions in bold and substitutions/ deletions in strikethrough</a:t>
            </a:r>
            <a:r>
              <a:rPr lang="en-US" sz="1600" dirty="0" smtClean="0"/>
              <a:t>):-</a:t>
            </a:r>
          </a:p>
          <a:p>
            <a:pPr lvl="1"/>
            <a:r>
              <a:rPr lang="en-US" sz="1400" strike="sngStrike" dirty="0"/>
              <a:t>g) Applications seeking permission of the Government for foreign investment exceeding 49 percent in a company which proposes to undertake single brand retail trading in India shall be made to the Department of Industrial Policy </a:t>
            </a:r>
            <a:r>
              <a:rPr lang="en-US" sz="1400" strike="sngStrike" dirty="0" smtClean="0"/>
              <a:t>&amp; Promotion</a:t>
            </a:r>
            <a:r>
              <a:rPr lang="en-US" sz="1400" strike="sngStrike" dirty="0"/>
              <a:t>. The applications would specifically indicate the product/ product categories which are proposed to be sold under a „Single Brand‟. Any addition to the product/ product categories to be sold under „Single Brand‟ would require a fresh Government approval. In case of foreign investment up to 49 percent, the list of products/ product categories proposed to be sold except food products shall be provided to the Reserve Bank.</a:t>
            </a:r>
          </a:p>
          <a:p>
            <a:pPr lvl="1"/>
            <a:r>
              <a:rPr lang="en-US" sz="1400" strike="sngStrike" dirty="0"/>
              <a:t>h) Applications would be processed in the Department of Industrial Policy and Promotion, to determine whether the proposed investment satisfies the notified guidelines, before being considered for Government approval.</a:t>
            </a:r>
          </a:p>
        </p:txBody>
      </p:sp>
    </p:spTree>
    <p:extLst>
      <p:ext uri="{BB962C8B-B14F-4D97-AF65-F5344CB8AC3E}">
        <p14:creationId xmlns:p14="http://schemas.microsoft.com/office/powerpoint/2010/main" val="222582654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61</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a:t>
            </a:r>
            <a:r>
              <a:rPr lang="en-US" sz="3600" dirty="0"/>
              <a:t>Other recent </a:t>
            </a:r>
            <a:r>
              <a:rPr lang="en-US" sz="3600" dirty="0" smtClean="0"/>
              <a:t>changes</a:t>
            </a:r>
          </a:p>
        </p:txBody>
      </p:sp>
      <p:sp>
        <p:nvSpPr>
          <p:cNvPr id="9222" name="Content Placeholder 6"/>
          <p:cNvSpPr>
            <a:spLocks noGrp="1"/>
          </p:cNvSpPr>
          <p:nvPr>
            <p:ph idx="1"/>
          </p:nvPr>
        </p:nvSpPr>
        <p:spPr>
          <a:xfrm>
            <a:off x="978568" y="1219199"/>
            <a:ext cx="7976520" cy="5277853"/>
          </a:xfrm>
        </p:spPr>
        <p:txBody>
          <a:bodyPr/>
          <a:lstStyle/>
          <a:p>
            <a:r>
              <a:rPr lang="en-US" sz="1600" b="1" u="sng" dirty="0"/>
              <a:t>Single Brand Product Retail </a:t>
            </a:r>
            <a:r>
              <a:rPr lang="en-US" sz="1600" b="1" u="sng" dirty="0" smtClean="0"/>
              <a:t>Trading (SBRT) - changes </a:t>
            </a:r>
            <a:r>
              <a:rPr lang="en-US" sz="1600" b="1" u="sng" dirty="0"/>
              <a:t>in</a:t>
            </a:r>
            <a:r>
              <a:rPr lang="en-US" sz="1600" u="sng" dirty="0"/>
              <a:t> </a:t>
            </a:r>
            <a:r>
              <a:rPr lang="en-US" sz="1600" b="1" u="sng" dirty="0" smtClean="0"/>
              <a:t>Regulation 16.B S.No. 15.3 (con’t)</a:t>
            </a:r>
          </a:p>
          <a:p>
            <a:endParaRPr lang="en-US" sz="1600" dirty="0" smtClean="0"/>
          </a:p>
          <a:p>
            <a:r>
              <a:rPr lang="en-US" sz="1600" dirty="0" smtClean="0"/>
              <a:t>Amendments </a:t>
            </a:r>
            <a:r>
              <a:rPr lang="en-US" sz="1600" dirty="0"/>
              <a:t>read as follows (insertions in bold and substitutions/ deletions in strikethrough</a:t>
            </a:r>
            <a:r>
              <a:rPr lang="en-US" sz="1600" dirty="0" smtClean="0"/>
              <a:t>):-</a:t>
            </a:r>
          </a:p>
          <a:p>
            <a:pPr marL="0" indent="0">
              <a:buNone/>
            </a:pPr>
            <a:r>
              <a:rPr lang="en-US" sz="1600" dirty="0"/>
              <a:t> </a:t>
            </a:r>
            <a:r>
              <a:rPr lang="en-US" sz="1600" dirty="0" smtClean="0"/>
              <a:t>      Notes:</a:t>
            </a:r>
          </a:p>
          <a:p>
            <a:pPr lvl="1"/>
            <a:r>
              <a:rPr lang="en-US" sz="1400" strike="sngStrike" dirty="0"/>
              <a:t>2. An Indian manufacturer is permitted to sell its own branded products in any manner i.e. wholesale, retail, including through e-commerce platforms.</a:t>
            </a:r>
          </a:p>
          <a:p>
            <a:pPr lvl="1"/>
            <a:r>
              <a:rPr lang="en-US" sz="1400" strike="sngStrike" dirty="0"/>
              <a:t>3. Indian manufacturer would be the investee company, which is the owner of the Indian brand and which manufactures in India, in terms of value, at least 70 percent of its products in house, and sources, at most 30 percent from Indian manufacturers</a:t>
            </a:r>
            <a:r>
              <a:rPr lang="en-US" sz="1400" strike="sngStrike" dirty="0" smtClean="0"/>
              <a:t>.</a:t>
            </a:r>
          </a:p>
          <a:p>
            <a:pPr lvl="1"/>
            <a:r>
              <a:rPr lang="en-US" sz="1400" dirty="0" smtClean="0"/>
              <a:t>5. Sourcing </a:t>
            </a:r>
            <a:r>
              <a:rPr lang="en-US" sz="1400" dirty="0"/>
              <a:t>norms will not be applicable up to three years from commencement of the business i.e. opening of the first store for entities undertaking single brand retail trading of products having 'state-of-art' and 'cutting-edge' technology and where local sourcing is not possible. Thereafter, condition mentioned at 15.3.1 (e) above will be applicable. A Committee under the Chairmanship </a:t>
            </a:r>
            <a:r>
              <a:rPr lang="en-US" sz="1400" dirty="0" smtClean="0"/>
              <a:t>of Secretary</a:t>
            </a:r>
            <a:r>
              <a:rPr lang="en-US" sz="1400" dirty="0"/>
              <a:t>, DIPP, with representatives from NITI Aayog, concerned Administrative Ministry and independent technical expert(s) on the subject will examine the claim of applicants on the issue of the products being in the nature of </a:t>
            </a:r>
            <a:r>
              <a:rPr lang="en-US" sz="1400" dirty="0" smtClean="0"/>
              <a:t>“state-of-art</a:t>
            </a:r>
            <a:r>
              <a:rPr lang="en-US" sz="1400" dirty="0"/>
              <a:t>‟ and </a:t>
            </a:r>
            <a:r>
              <a:rPr lang="en-US" sz="1400" dirty="0" smtClean="0"/>
              <a:t>“cutting-edge</a:t>
            </a:r>
            <a:r>
              <a:rPr lang="en-US" sz="1400" dirty="0"/>
              <a:t>‟ technology where local sourcing is not possible and give recommendations for such relaxation.”</a:t>
            </a:r>
          </a:p>
        </p:txBody>
      </p:sp>
    </p:spTree>
    <p:extLst>
      <p:ext uri="{BB962C8B-B14F-4D97-AF65-F5344CB8AC3E}">
        <p14:creationId xmlns:p14="http://schemas.microsoft.com/office/powerpoint/2010/main" val="378999097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00800"/>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599656" y="6370345"/>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239000" y="6433699"/>
            <a:ext cx="1905000" cy="457200"/>
          </a:xfrm>
        </p:spPr>
        <p:txBody>
          <a:bodyPr/>
          <a:lstStyle/>
          <a:p>
            <a:pPr>
              <a:defRPr/>
            </a:pPr>
            <a:fld id="{FB34A73F-7633-4765-B60F-ABA8245B9BEA}" type="slidenum">
              <a:rPr lang="en-US" smtClean="0"/>
              <a:pPr>
                <a:defRPr/>
              </a:pPr>
              <a:t>62</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a:t>
            </a:r>
            <a:r>
              <a:rPr lang="en-US" sz="3600" dirty="0"/>
              <a:t>Other recent </a:t>
            </a:r>
            <a:r>
              <a:rPr lang="en-US" sz="3600" dirty="0" smtClean="0"/>
              <a:t>changes</a:t>
            </a:r>
          </a:p>
        </p:txBody>
      </p:sp>
      <p:sp>
        <p:nvSpPr>
          <p:cNvPr id="9222" name="Content Placeholder 6"/>
          <p:cNvSpPr>
            <a:spLocks noGrp="1"/>
          </p:cNvSpPr>
          <p:nvPr>
            <p:ph idx="1"/>
          </p:nvPr>
        </p:nvSpPr>
        <p:spPr>
          <a:xfrm>
            <a:off x="946484" y="1219199"/>
            <a:ext cx="8008604" cy="5277853"/>
          </a:xfrm>
        </p:spPr>
        <p:txBody>
          <a:bodyPr/>
          <a:lstStyle/>
          <a:p>
            <a:r>
              <a:rPr lang="en-US" sz="1800" b="1" u="sng" dirty="0" smtClean="0"/>
              <a:t>Amendment to Schedule I - changes </a:t>
            </a:r>
            <a:r>
              <a:rPr lang="en-US" sz="1800" b="1" u="sng" dirty="0"/>
              <a:t>in</a:t>
            </a:r>
            <a:r>
              <a:rPr lang="en-US" sz="1800" u="sng" dirty="0"/>
              <a:t> </a:t>
            </a:r>
            <a:r>
              <a:rPr lang="en-US" sz="1800" b="1" u="sng" dirty="0" smtClean="0"/>
              <a:t>Para 1(4)</a:t>
            </a:r>
          </a:p>
          <a:p>
            <a:pPr marL="401638" lvl="1"/>
            <a:r>
              <a:rPr lang="en-US" sz="1600" dirty="0"/>
              <a:t>(i) The existing Para 1 (4), shall be substituted by the following namely:</a:t>
            </a:r>
          </a:p>
          <a:p>
            <a:pPr marL="977900" lvl="1">
              <a:buNone/>
            </a:pPr>
            <a:r>
              <a:rPr lang="en-US" sz="1600" dirty="0"/>
              <a:t>(4) An Indian company may issue, subject to compliance with the conditions prescribed by the Central Government and/or the Reserve Bank from time to time, capital instruments to a person resident outside India, if the Indian investee company is engaged in an automatic route sector, against:</a:t>
            </a:r>
          </a:p>
          <a:p>
            <a:pPr marL="1250950" lvl="1">
              <a:buNone/>
            </a:pPr>
            <a:r>
              <a:rPr lang="en-US" sz="1600" dirty="0"/>
              <a:t>(a) Swap of capital instruments; or</a:t>
            </a:r>
          </a:p>
          <a:p>
            <a:pPr marL="1250950" lvl="1">
              <a:buNone/>
            </a:pPr>
            <a:r>
              <a:rPr lang="en-US" sz="1600" dirty="0"/>
              <a:t>(b) Import of capital goods/ machinery/ equipment (excluding second-hand machinery); or</a:t>
            </a:r>
          </a:p>
          <a:p>
            <a:pPr marL="1250950" lvl="1">
              <a:buNone/>
            </a:pPr>
            <a:r>
              <a:rPr lang="en-US" sz="1600" dirty="0"/>
              <a:t>(c) Pre-operative/ pre-incorporation expenses (including payments of rent etc.).</a:t>
            </a:r>
          </a:p>
          <a:p>
            <a:pPr marL="690563" lvl="1" indent="1588">
              <a:buNone/>
            </a:pPr>
            <a:r>
              <a:rPr lang="en-US" sz="1600" dirty="0"/>
              <a:t>Provided Government approval shall be obtained if the Indian investee company is engaged in a sector under Government route. The applications for approval shall be made in the manner prescribed by the Central Government from time to time.</a:t>
            </a:r>
          </a:p>
          <a:p>
            <a:pPr marL="401638" lvl="1"/>
            <a:r>
              <a:rPr lang="en-US" sz="1600" dirty="0"/>
              <a:t>(ii) The </a:t>
            </a:r>
            <a:r>
              <a:rPr lang="en-US" sz="1600" dirty="0" smtClean="0"/>
              <a:t>existing </a:t>
            </a:r>
            <a:r>
              <a:rPr lang="en-US" sz="1600" dirty="0"/>
              <a:t>Para 1 (6), shall be </a:t>
            </a:r>
            <a:r>
              <a:rPr lang="en-US" sz="1600" dirty="0" smtClean="0"/>
              <a:t>deleted</a:t>
            </a:r>
          </a:p>
          <a:p>
            <a:pPr marL="401638" lvl="1"/>
            <a:endParaRPr lang="en-US" sz="1800" b="1" u="sng" dirty="0" smtClean="0">
              <a:ea typeface="+mn-ea"/>
              <a:cs typeface="+mn-cs"/>
            </a:endParaRPr>
          </a:p>
          <a:p>
            <a:pPr marL="401638" lvl="1">
              <a:buClr>
                <a:srgbClr val="002060"/>
              </a:buClr>
            </a:pPr>
            <a:r>
              <a:rPr lang="en-US" sz="1800" b="1" u="sng" dirty="0" smtClean="0">
                <a:ea typeface="+mn-ea"/>
                <a:cs typeface="+mn-cs"/>
              </a:rPr>
              <a:t>Remarks:</a:t>
            </a:r>
            <a:r>
              <a:rPr lang="en-US" sz="1800" dirty="0" smtClean="0">
                <a:ea typeface="+mn-ea"/>
                <a:cs typeface="+mn-cs"/>
              </a:rPr>
              <a:t> Issue of shares under conditions 4(a) to (c) now permiteed under the Automatic route whereas earlier it required prior approval</a:t>
            </a:r>
            <a:endParaRPr lang="en-US" sz="1800" b="1" u="sng" dirty="0">
              <a:ea typeface="+mn-ea"/>
              <a:cs typeface="+mn-cs"/>
            </a:endParaRPr>
          </a:p>
        </p:txBody>
      </p:sp>
    </p:spTree>
    <p:extLst>
      <p:ext uri="{BB962C8B-B14F-4D97-AF65-F5344CB8AC3E}">
        <p14:creationId xmlns:p14="http://schemas.microsoft.com/office/powerpoint/2010/main" val="272995506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63</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Select sectors</a:t>
            </a:r>
          </a:p>
        </p:txBody>
      </p:sp>
      <p:sp>
        <p:nvSpPr>
          <p:cNvPr id="9222" name="Content Placeholder 6"/>
          <p:cNvSpPr>
            <a:spLocks noGrp="1"/>
          </p:cNvSpPr>
          <p:nvPr>
            <p:ph idx="1"/>
          </p:nvPr>
        </p:nvSpPr>
        <p:spPr>
          <a:xfrm>
            <a:off x="685800" y="1219200"/>
            <a:ext cx="8269288" cy="5029200"/>
          </a:xfrm>
        </p:spPr>
        <p:txBody>
          <a:bodyPr/>
          <a:lstStyle/>
          <a:p>
            <a:pPr marL="0" indent="0">
              <a:buNone/>
            </a:pPr>
            <a:endParaRPr lang="en-US" sz="1600" dirty="0" smtClean="0">
              <a:latin typeface="Calibri" panose="020F0502020204030204" pitchFamily="34" charset="0"/>
              <a:cs typeface="Calibri" panose="020F0502020204030204" pitchFamily="34" charset="0"/>
            </a:endParaRPr>
          </a:p>
          <a:p>
            <a:pPr marL="0" indent="0">
              <a:buNone/>
            </a:pPr>
            <a:r>
              <a:rPr lang="en-US" sz="1600" dirty="0" smtClean="0">
                <a:latin typeface="Calibri" panose="020F0502020204030204" pitchFamily="34" charset="0"/>
                <a:cs typeface="Calibri" panose="020F0502020204030204" pitchFamily="34" charset="0"/>
              </a:rPr>
              <a:t>• </a:t>
            </a:r>
          </a:p>
          <a:p>
            <a:pPr marL="0" indent="0">
              <a:buNone/>
            </a:pPr>
            <a:r>
              <a:rPr lang="en-US" sz="1600" b="1" dirty="0" smtClean="0">
                <a:latin typeface="Calibri" panose="020F0502020204030204" pitchFamily="34" charset="0"/>
                <a:cs typeface="Calibri" panose="020F0502020204030204" pitchFamily="34" charset="0"/>
              </a:rPr>
              <a:t>Definition </a:t>
            </a:r>
            <a:r>
              <a:rPr lang="en-US" sz="1600" b="1" dirty="0">
                <a:latin typeface="Calibri" panose="020F0502020204030204" pitchFamily="34" charset="0"/>
                <a:cs typeface="Calibri" panose="020F0502020204030204" pitchFamily="34" charset="0"/>
              </a:rPr>
              <a:t>of ‘Manufacture’ inserted which is same as under Section 2(29BA) of the Income-tax Act:</a:t>
            </a:r>
          </a:p>
          <a:p>
            <a:pPr marL="0" indent="0">
              <a:buNone/>
            </a:pPr>
            <a:r>
              <a:rPr lang="en-US" sz="1600" dirty="0">
                <a:latin typeface="Calibri" panose="020F0502020204030204" pitchFamily="34" charset="0"/>
                <a:cs typeface="Calibri" panose="020F0502020204030204" pitchFamily="34" charset="0"/>
              </a:rPr>
              <a:t>Manufacture with its grammatical variations means a change in a non-living physical object or article </a:t>
            </a:r>
            <a:r>
              <a:rPr lang="en-US" sz="1600" dirty="0" smtClean="0">
                <a:latin typeface="Calibri" panose="020F0502020204030204" pitchFamily="34" charset="0"/>
                <a:cs typeface="Calibri" panose="020F0502020204030204" pitchFamily="34" charset="0"/>
              </a:rPr>
              <a:t>or things </a:t>
            </a:r>
            <a:r>
              <a:rPr lang="en-US" sz="1600" dirty="0">
                <a:latin typeface="Calibri" panose="020F0502020204030204" pitchFamily="34" charset="0"/>
                <a:cs typeface="Calibri" panose="020F0502020204030204" pitchFamily="34" charset="0"/>
              </a:rPr>
              <a:t>– (a) resulting in transformation of the object or article or thing into a new and distinct object </a:t>
            </a:r>
            <a:r>
              <a:rPr lang="en-US" sz="1600" dirty="0" smtClean="0">
                <a:latin typeface="Calibri" panose="020F0502020204030204" pitchFamily="34" charset="0"/>
                <a:cs typeface="Calibri" panose="020F0502020204030204" pitchFamily="34" charset="0"/>
              </a:rPr>
              <a:t>or article </a:t>
            </a:r>
            <a:r>
              <a:rPr lang="en-US" sz="1600" dirty="0">
                <a:latin typeface="Calibri" panose="020F0502020204030204" pitchFamily="34" charset="0"/>
                <a:cs typeface="Calibri" panose="020F0502020204030204" pitchFamily="34" charset="0"/>
              </a:rPr>
              <a:t>or thing having a different name, character and use; or (b) bringing into existence of a new </a:t>
            </a:r>
            <a:r>
              <a:rPr lang="en-US" sz="1600" dirty="0" smtClean="0">
                <a:latin typeface="Calibri" panose="020F0502020204030204" pitchFamily="34" charset="0"/>
                <a:cs typeface="Calibri" panose="020F0502020204030204" pitchFamily="34" charset="0"/>
              </a:rPr>
              <a:t>and distinct </a:t>
            </a:r>
            <a:r>
              <a:rPr lang="en-US" sz="1600" dirty="0">
                <a:latin typeface="Calibri" panose="020F0502020204030204" pitchFamily="34" charset="0"/>
                <a:cs typeface="Calibri" panose="020F0502020204030204" pitchFamily="34" charset="0"/>
              </a:rPr>
              <a:t>object or article or thing with a different chemical composition or integral structure.</a:t>
            </a:r>
          </a:p>
          <a:p>
            <a:pPr marL="0" indent="0">
              <a:buNone/>
            </a:pPr>
            <a:endParaRPr lang="en-US" sz="1600" b="1" dirty="0" smtClean="0">
              <a:latin typeface="Calibri" panose="020F0502020204030204" pitchFamily="34" charset="0"/>
              <a:cs typeface="Calibri" panose="020F0502020204030204" pitchFamily="34" charset="0"/>
            </a:endParaRPr>
          </a:p>
          <a:p>
            <a:pPr marL="0" indent="0">
              <a:buNone/>
            </a:pPr>
            <a:r>
              <a:rPr lang="en-US" sz="1600" b="1" dirty="0" smtClean="0">
                <a:latin typeface="Calibri" panose="020F0502020204030204" pitchFamily="34" charset="0"/>
                <a:cs typeface="Calibri" panose="020F0502020204030204" pitchFamily="34" charset="0"/>
              </a:rPr>
              <a:t>• </a:t>
            </a:r>
            <a:r>
              <a:rPr lang="en-US" sz="1600" b="1" dirty="0">
                <a:latin typeface="Calibri" panose="020F0502020204030204" pitchFamily="34" charset="0"/>
                <a:cs typeface="Calibri" panose="020F0502020204030204" pitchFamily="34" charset="0"/>
              </a:rPr>
              <a:t>Key issues</a:t>
            </a:r>
          </a:p>
          <a:p>
            <a:pPr marL="685800" lvl="1">
              <a:buFont typeface="Arial" panose="020B0604020202020204" pitchFamily="34" charset="0"/>
              <a:buChar char="•"/>
            </a:pPr>
            <a:r>
              <a:rPr lang="en-US" sz="1600" dirty="0">
                <a:latin typeface="Calibri" panose="020F0502020204030204" pitchFamily="34" charset="0"/>
                <a:cs typeface="Calibri" panose="020F0502020204030204" pitchFamily="34" charset="0"/>
              </a:rPr>
              <a:t>As the definition of Manufacture is wide in scope and no norms are prescribed for minimum investment or value-addition, etc., this may give rise to interpretation issues.</a:t>
            </a:r>
          </a:p>
          <a:p>
            <a:pPr marL="685800" lvl="1">
              <a:buFont typeface="Arial" panose="020B0604020202020204" pitchFamily="34" charset="0"/>
              <a:buChar char="•"/>
            </a:pPr>
            <a:r>
              <a:rPr lang="en-US" sz="1600" dirty="0">
                <a:latin typeface="Calibri" panose="020F0502020204030204" pitchFamily="34" charset="0"/>
                <a:cs typeface="Calibri" panose="020F0502020204030204" pitchFamily="34" charset="0"/>
              </a:rPr>
              <a:t>Therefore, can reliance be placed on judicial precedents under the Income tax Act to determine the eligibility for FDI under the FDI policy?</a:t>
            </a:r>
          </a:p>
          <a:p>
            <a:pPr marL="685800" lvl="1">
              <a:buFont typeface="Arial" panose="020B0604020202020204" pitchFamily="34" charset="0"/>
              <a:buChar char="•"/>
            </a:pPr>
            <a:r>
              <a:rPr lang="en-US" sz="1600" dirty="0">
                <a:latin typeface="Calibri" panose="020F0502020204030204" pitchFamily="34" charset="0"/>
                <a:cs typeface="Calibri" panose="020F0502020204030204" pitchFamily="34" charset="0"/>
              </a:rPr>
              <a:t>Moreover, the earlier provisions for FDI in sectors reserved for Micro, Small &amp; Medium enterprises is also dropped. It therefore implies that FDI exceeding 24% is now permitted without Govt. approval even in such reserved sectors</a:t>
            </a:r>
            <a:r>
              <a:rPr lang="en-US" sz="1600" dirty="0" smtClean="0">
                <a:latin typeface="Calibri" panose="020F0502020204030204" pitchFamily="34" charset="0"/>
                <a:cs typeface="Calibri" panose="020F0502020204030204" pitchFamily="34" charset="0"/>
              </a:rPr>
              <a:t>.</a:t>
            </a: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012141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64</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FDI Policy – Select sectors(con’t</a:t>
            </a:r>
            <a:r>
              <a:rPr lang="en-US" sz="3600" dirty="0" smtClean="0"/>
              <a:t>)</a:t>
            </a:r>
          </a:p>
        </p:txBody>
      </p:sp>
      <p:sp>
        <p:nvSpPr>
          <p:cNvPr id="9222" name="Content Placeholder 6"/>
          <p:cNvSpPr>
            <a:spLocks noGrp="1"/>
          </p:cNvSpPr>
          <p:nvPr>
            <p:ph idx="1"/>
          </p:nvPr>
        </p:nvSpPr>
        <p:spPr>
          <a:xfrm>
            <a:off x="685800" y="1219200"/>
            <a:ext cx="8269288" cy="5029200"/>
          </a:xfrm>
        </p:spPr>
        <p:txBody>
          <a:bodyPr/>
          <a:lstStyle/>
          <a:p>
            <a:pPr marL="0" indent="0">
              <a:buNone/>
            </a:pPr>
            <a:r>
              <a:rPr lang="en-US" sz="1500" dirty="0" smtClean="0">
                <a:latin typeface="Calibri" panose="020F0502020204030204" pitchFamily="34" charset="0"/>
                <a:cs typeface="Calibri" panose="020F0502020204030204" pitchFamily="34" charset="0"/>
              </a:rPr>
              <a:t>      </a:t>
            </a:r>
            <a:r>
              <a:rPr lang="en-US" sz="1500" b="1" dirty="0" smtClean="0">
                <a:latin typeface="Calibri" panose="020F0502020204030204" pitchFamily="34" charset="0"/>
                <a:cs typeface="Calibri" panose="020F0502020204030204" pitchFamily="34" charset="0"/>
              </a:rPr>
              <a:t>Single </a:t>
            </a:r>
            <a:r>
              <a:rPr lang="en-US" sz="1500" b="1" dirty="0">
                <a:latin typeface="Calibri" panose="020F0502020204030204" pitchFamily="34" charset="0"/>
                <a:cs typeface="Calibri" panose="020F0502020204030204" pitchFamily="34" charset="0"/>
              </a:rPr>
              <a:t>Brand Retail Trading ('SBRT') and 'Manufacture</a:t>
            </a:r>
            <a:r>
              <a:rPr lang="en-US" sz="1500" b="1" dirty="0" smtClean="0">
                <a:latin typeface="Calibri" panose="020F0502020204030204" pitchFamily="34" charset="0"/>
                <a:cs typeface="Calibri" panose="020F0502020204030204" pitchFamily="34" charset="0"/>
              </a:rPr>
              <a:t>'</a:t>
            </a:r>
            <a:endParaRPr lang="en-US" sz="1500" b="1" dirty="0">
              <a:latin typeface="Calibri" panose="020F0502020204030204" pitchFamily="34" charset="0"/>
              <a:cs typeface="Calibri" panose="020F0502020204030204" pitchFamily="34" charset="0"/>
            </a:endParaRPr>
          </a:p>
          <a:p>
            <a:pPr marL="0" indent="0">
              <a:buNone/>
            </a:pPr>
            <a:endParaRPr lang="en-US" sz="1500" dirty="0">
              <a:latin typeface="Calibri" panose="020F0502020204030204" pitchFamily="34" charset="0"/>
              <a:cs typeface="Calibri" panose="020F0502020204030204" pitchFamily="34" charset="0"/>
            </a:endParaRPr>
          </a:p>
          <a:p>
            <a:pPr marL="0" indent="0">
              <a:buNone/>
            </a:pPr>
            <a:r>
              <a:rPr lang="en-US" sz="1500" dirty="0">
                <a:latin typeface="Calibri" panose="020F0502020204030204" pitchFamily="34" charset="0"/>
                <a:cs typeface="Calibri" panose="020F0502020204030204" pitchFamily="34" charset="0"/>
              </a:rPr>
              <a:t>With the </a:t>
            </a:r>
            <a:r>
              <a:rPr lang="en-US" sz="1500" dirty="0" smtClean="0">
                <a:latin typeface="Calibri" panose="020F0502020204030204" pitchFamily="34" charset="0"/>
                <a:cs typeface="Calibri" panose="020F0502020204030204" pitchFamily="34" charset="0"/>
              </a:rPr>
              <a:t>addition </a:t>
            </a:r>
            <a:r>
              <a:rPr lang="en-US" sz="1500" dirty="0">
                <a:latin typeface="Calibri" panose="020F0502020204030204" pitchFamily="34" charset="0"/>
                <a:cs typeface="Calibri" panose="020F0502020204030204" pitchFamily="34" charset="0"/>
              </a:rPr>
              <a:t>of 'Manufacture' sector, when read with the existing provisions relating to FDI in SBRT, these recent changes raises the following issues:</a:t>
            </a:r>
          </a:p>
          <a:p>
            <a:pPr marL="685800" lvl="1">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If </a:t>
            </a:r>
            <a:r>
              <a:rPr lang="en-US" sz="1500" dirty="0">
                <a:latin typeface="Calibri" panose="020F0502020204030204" pitchFamily="34" charset="0"/>
                <a:cs typeface="Calibri" panose="020F0502020204030204" pitchFamily="34" charset="0"/>
              </a:rPr>
              <a:t>a Single Brand owner qualifies as 'Manufacturer' by undertaking processing in India (norms of which are not specified), then it may fall outside the purview of SBRT norms and undertake effectively the same retail business including through all routes - wholesale, retail, brick &amp; mortar stores, eCommerce.</a:t>
            </a:r>
          </a:p>
          <a:p>
            <a:pPr marL="685800" lvl="1">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When </a:t>
            </a:r>
            <a:r>
              <a:rPr lang="en-US" sz="1500" dirty="0">
                <a:latin typeface="Calibri" panose="020F0502020204030204" pitchFamily="34" charset="0"/>
                <a:cs typeface="Calibri" panose="020F0502020204030204" pitchFamily="34" charset="0"/>
              </a:rPr>
              <a:t>an SBRT seeks FDI beyond 51%, it is required to source 30% of the goods purchased from MSMEs in India and such brand is the one of manufacturer only. But SBRT means retail trading in single brand only, and it does not seem to imply manufacture (due to recent inclusion of 'manufacture' sector), so the question is what can it out-source from India for trading purposes, especially since it can engage only in single-brand retail trading of the goods branded during manufacturing such goods?</a:t>
            </a:r>
          </a:p>
          <a:p>
            <a:pPr marL="685800" lvl="1">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Also</a:t>
            </a:r>
            <a:r>
              <a:rPr lang="en-US" sz="1500" dirty="0">
                <a:latin typeface="Calibri" panose="020F0502020204030204" pitchFamily="34" charset="0"/>
                <a:cs typeface="Calibri" panose="020F0502020204030204" pitchFamily="34" charset="0"/>
              </a:rPr>
              <a:t>, if the brand owner licenses the same to a third party for undertaking retail trading in India, how can such third party source 30% of the goods from India when it is not undertaking any part in the manufacture of the branded goods in the first place? Or does this sourcing requirement imply that a third party retailer should at least source 30% of the goods from India other than the branded goods which it is sourcing from the foreign brand owner-manufacturer?</a:t>
            </a:r>
          </a:p>
        </p:txBody>
      </p:sp>
    </p:spTree>
    <p:extLst>
      <p:ext uri="{BB962C8B-B14F-4D97-AF65-F5344CB8AC3E}">
        <p14:creationId xmlns:p14="http://schemas.microsoft.com/office/powerpoint/2010/main" val="238990361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65</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FDI Policy – Select </a:t>
            </a:r>
            <a:r>
              <a:rPr lang="en-US" sz="3600" dirty="0" smtClean="0"/>
              <a:t>sectors (</a:t>
            </a:r>
            <a:r>
              <a:rPr lang="en-US" sz="3600" dirty="0"/>
              <a:t>con’t</a:t>
            </a:r>
            <a:r>
              <a:rPr lang="en-US" sz="3600" dirty="0" smtClean="0"/>
              <a:t>)</a:t>
            </a:r>
          </a:p>
        </p:txBody>
      </p:sp>
      <p:sp>
        <p:nvSpPr>
          <p:cNvPr id="9222" name="Content Placeholder 6"/>
          <p:cNvSpPr>
            <a:spLocks noGrp="1"/>
          </p:cNvSpPr>
          <p:nvPr>
            <p:ph idx="1"/>
          </p:nvPr>
        </p:nvSpPr>
        <p:spPr>
          <a:xfrm>
            <a:off x="685800" y="1219200"/>
            <a:ext cx="8269288" cy="5029200"/>
          </a:xfrm>
        </p:spPr>
        <p:txBody>
          <a:bodyPr/>
          <a:lstStyle/>
          <a:p>
            <a:pPr marL="0" indent="0">
              <a:buNone/>
            </a:pPr>
            <a:r>
              <a:rPr lang="en-US" sz="1600" dirty="0" smtClean="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 ‘Other Financial Services'</a:t>
            </a:r>
            <a:endParaRPr lang="en-US" sz="1600" b="1" dirty="0">
              <a:latin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cs typeface="Calibri" panose="020F0502020204030204" pitchFamily="34" charset="0"/>
            </a:endParaRPr>
          </a:p>
          <a:p>
            <a:pPr marL="0" indent="0">
              <a:buNone/>
            </a:pPr>
            <a:r>
              <a:rPr lang="en-US" sz="1600" dirty="0">
                <a:latin typeface="Calibri" panose="020F0502020204030204" pitchFamily="34" charset="0"/>
                <a:cs typeface="Calibri" panose="020F0502020204030204" pitchFamily="34" charset="0"/>
              </a:rPr>
              <a:t>FEMA Notification no.FEMA.375/2016-RB dated September 9, 2016 </a:t>
            </a:r>
            <a:r>
              <a:rPr lang="en-US" sz="1600" dirty="0" smtClean="0">
                <a:latin typeface="Calibri" panose="020F0502020204030204" pitchFamily="34" charset="0"/>
                <a:cs typeface="Calibri" panose="020F0502020204030204" pitchFamily="34" charset="0"/>
              </a:rPr>
              <a:t> amended </a:t>
            </a:r>
            <a:r>
              <a:rPr lang="en-US" sz="1600" dirty="0">
                <a:latin typeface="Calibri" panose="020F0502020204030204" pitchFamily="34" charset="0"/>
                <a:cs typeface="Calibri" panose="020F0502020204030204" pitchFamily="34" charset="0"/>
              </a:rPr>
              <a:t>the sectoral cap for </a:t>
            </a:r>
            <a:r>
              <a:rPr lang="en-US" sz="1600" dirty="0" smtClean="0">
                <a:latin typeface="Calibri" panose="020F0502020204030204" pitchFamily="34" charset="0"/>
                <a:cs typeface="Calibri" panose="020F0502020204030204" pitchFamily="34" charset="0"/>
              </a:rPr>
              <a:t>‘other </a:t>
            </a:r>
            <a:r>
              <a:rPr lang="en-US" sz="1600" dirty="0">
                <a:latin typeface="Calibri" panose="020F0502020204030204" pitchFamily="34" charset="0"/>
                <a:cs typeface="Calibri" panose="020F0502020204030204" pitchFamily="34" charset="0"/>
              </a:rPr>
              <a:t>financial </a:t>
            </a:r>
            <a:r>
              <a:rPr lang="en-US" sz="1600" dirty="0" smtClean="0">
                <a:latin typeface="Calibri" panose="020F0502020204030204" pitchFamily="34" charset="0"/>
                <a:cs typeface="Calibri" panose="020F0502020204030204" pitchFamily="34" charset="0"/>
              </a:rPr>
              <a:t>services’ </a:t>
            </a:r>
            <a:r>
              <a:rPr lang="en-US" sz="1600" dirty="0">
                <a:latin typeface="Calibri" panose="020F0502020204030204" pitchFamily="34" charset="0"/>
                <a:cs typeface="Calibri" panose="020F0502020204030204" pitchFamily="34" charset="0"/>
              </a:rPr>
              <a:t>thereby doing away with the minimum capitalization </a:t>
            </a:r>
            <a:r>
              <a:rPr lang="en-US" sz="1600" dirty="0" smtClean="0">
                <a:latin typeface="Calibri" panose="020F0502020204030204" pitchFamily="34" charset="0"/>
                <a:cs typeface="Calibri" panose="020F0502020204030204" pitchFamily="34" charset="0"/>
              </a:rPr>
              <a:t>norms. </a:t>
            </a:r>
          </a:p>
          <a:p>
            <a:pPr marL="0" indent="0">
              <a:buNone/>
            </a:pPr>
            <a:r>
              <a:rPr lang="en-US" sz="1600" dirty="0">
                <a:latin typeface="Calibri" panose="020F0502020204030204" pitchFamily="34" charset="0"/>
                <a:cs typeface="Calibri" panose="020F0502020204030204" pitchFamily="34" charset="0"/>
              </a:rPr>
              <a:t>Instead of specifying various activities, the provision has been simplified to mean Financial Services activities regulated by financial sector regulators, viz., RBI, SEBI, IRDA, PFRDA, NHB or any other financial sector regulator as may be notified by the Government of India. Financial service activities governed by aforesaid regulators will be permitted to bring 100% FDI under automatic route</a:t>
            </a:r>
            <a:r>
              <a:rPr lang="en-US" sz="1600" dirty="0" smtClean="0">
                <a:latin typeface="Calibri" panose="020F0502020204030204" pitchFamily="34" charset="0"/>
                <a:cs typeface="Calibri" panose="020F0502020204030204" pitchFamily="34" charset="0"/>
              </a:rPr>
              <a:t>.</a:t>
            </a:r>
          </a:p>
          <a:p>
            <a:pPr marL="0" indent="0">
              <a:buNone/>
            </a:pPr>
            <a:r>
              <a:rPr lang="en-US" sz="1600" dirty="0">
                <a:latin typeface="Calibri" panose="020F0502020204030204" pitchFamily="34" charset="0"/>
                <a:cs typeface="Calibri" panose="020F0502020204030204" pitchFamily="34" charset="0"/>
              </a:rPr>
              <a:t>FDI in unregulated/ partly regulated financial sector activities or where there is doubt regarding the regulatory </a:t>
            </a:r>
            <a:r>
              <a:rPr lang="en-US" sz="1600" dirty="0" smtClean="0">
                <a:latin typeface="Calibri" panose="020F0502020204030204" pitchFamily="34" charset="0"/>
                <a:cs typeface="Calibri" panose="020F0502020204030204" pitchFamily="34" charset="0"/>
              </a:rPr>
              <a:t>oversight, </a:t>
            </a:r>
            <a:r>
              <a:rPr lang="en-US" sz="1600" dirty="0">
                <a:latin typeface="Calibri" panose="020F0502020204030204" pitchFamily="34" charset="0"/>
                <a:cs typeface="Calibri" panose="020F0502020204030204" pitchFamily="34" charset="0"/>
              </a:rPr>
              <a:t>FDI will be permitted under </a:t>
            </a:r>
            <a:r>
              <a:rPr lang="en-US" sz="1600" u="sng" dirty="0">
                <a:latin typeface="Calibri" panose="020F0502020204030204" pitchFamily="34" charset="0"/>
                <a:cs typeface="Calibri" panose="020F0502020204030204" pitchFamily="34" charset="0"/>
              </a:rPr>
              <a:t>approval route </a:t>
            </a:r>
            <a:r>
              <a:rPr lang="en-US" sz="1600" dirty="0">
                <a:latin typeface="Calibri" panose="020F0502020204030204" pitchFamily="34" charset="0"/>
                <a:cs typeface="Calibri" panose="020F0502020204030204" pitchFamily="34" charset="0"/>
              </a:rPr>
              <a:t>subject to conditions including minimum </a:t>
            </a:r>
            <a:r>
              <a:rPr lang="en-US" sz="1600" dirty="0" smtClean="0">
                <a:latin typeface="Calibri" panose="020F0502020204030204" pitchFamily="34" charset="0"/>
                <a:cs typeface="Calibri" panose="020F0502020204030204" pitchFamily="34" charset="0"/>
              </a:rPr>
              <a:t>capitalization </a:t>
            </a:r>
            <a:r>
              <a:rPr lang="en-US" sz="1600" dirty="0">
                <a:latin typeface="Calibri" panose="020F0502020204030204" pitchFamily="34" charset="0"/>
                <a:cs typeface="Calibri" panose="020F0502020204030204" pitchFamily="34" charset="0"/>
              </a:rPr>
              <a:t>requirement, as may be decided by the Government</a:t>
            </a:r>
            <a:r>
              <a:rPr lang="en-US" sz="1600" dirty="0" smtClean="0">
                <a:latin typeface="Calibri" panose="020F0502020204030204" pitchFamily="34" charset="0"/>
                <a:cs typeface="Calibri" panose="020F0502020204030204" pitchFamily="34" charset="0"/>
              </a:rPr>
              <a:t>.</a:t>
            </a:r>
          </a:p>
          <a:p>
            <a:pPr marL="0" indent="0">
              <a:buNone/>
            </a:pPr>
            <a:endParaRPr lang="en-US" sz="1600" dirty="0">
              <a:latin typeface="Calibri" panose="020F0502020204030204" pitchFamily="34" charset="0"/>
              <a:cs typeface="Calibri" panose="020F0502020204030204" pitchFamily="34" charset="0"/>
            </a:endParaRPr>
          </a:p>
          <a:p>
            <a:pPr marL="0" indent="0">
              <a:buNone/>
            </a:pPr>
            <a:r>
              <a:rPr lang="en-US" sz="1600" dirty="0" smtClean="0">
                <a:latin typeface="Calibri" panose="020F0502020204030204" pitchFamily="34" charset="0"/>
                <a:cs typeface="Calibri" panose="020F0502020204030204" pitchFamily="34" charset="0"/>
              </a:rPr>
              <a:t>Key issue:</a:t>
            </a:r>
          </a:p>
          <a:p>
            <a:pPr>
              <a:buFont typeface="Wingdings" panose="05000000000000000000" pitchFamily="2" charset="2"/>
              <a:buChar char="§"/>
            </a:pPr>
            <a:r>
              <a:rPr lang="en-US" sz="1600" dirty="0" smtClean="0">
                <a:latin typeface="Calibri" panose="020F0502020204030204" pitchFamily="34" charset="0"/>
                <a:cs typeface="Calibri" panose="020F0502020204030204" pitchFamily="34" charset="0"/>
              </a:rPr>
              <a:t>A number of financial services (e.g. non-fund based services) are now inadvertently brought under Govt. approval route as such services do not have any Regulator / Govt. agency monitoring the activities.</a:t>
            </a:r>
          </a:p>
        </p:txBody>
      </p:sp>
    </p:spTree>
    <p:extLst>
      <p:ext uri="{BB962C8B-B14F-4D97-AF65-F5344CB8AC3E}">
        <p14:creationId xmlns:p14="http://schemas.microsoft.com/office/powerpoint/2010/main" val="112913027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66</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FDI Policy – Select </a:t>
            </a:r>
            <a:r>
              <a:rPr lang="en-US" sz="3600" dirty="0" smtClean="0"/>
              <a:t>sectors (</a:t>
            </a:r>
            <a:r>
              <a:rPr lang="en-US" sz="3600" dirty="0"/>
              <a:t>con’t</a:t>
            </a:r>
            <a:r>
              <a:rPr lang="en-US" sz="3600" dirty="0" smtClean="0"/>
              <a:t>)</a:t>
            </a:r>
          </a:p>
        </p:txBody>
      </p:sp>
      <p:sp>
        <p:nvSpPr>
          <p:cNvPr id="9222" name="Content Placeholder 6"/>
          <p:cNvSpPr>
            <a:spLocks noGrp="1"/>
          </p:cNvSpPr>
          <p:nvPr>
            <p:ph idx="1"/>
          </p:nvPr>
        </p:nvSpPr>
        <p:spPr>
          <a:xfrm>
            <a:off x="685800" y="1219200"/>
            <a:ext cx="8269288" cy="5029200"/>
          </a:xfrm>
        </p:spPr>
        <p:txBody>
          <a:bodyPr/>
          <a:lstStyle/>
          <a:p>
            <a:pPr marL="0" indent="0">
              <a:buNone/>
            </a:pPr>
            <a:r>
              <a:rPr lang="en-US" sz="1600" dirty="0" smtClean="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 ‘Defense Sector'</a:t>
            </a:r>
            <a:endParaRPr lang="en-US" sz="1600" b="1" dirty="0">
              <a:latin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cs typeface="Calibri" panose="020F0502020204030204" pitchFamily="34" charset="0"/>
            </a:endParaRPr>
          </a:p>
          <a:p>
            <a:pPr marL="0" indent="0">
              <a:buNone/>
            </a:pPr>
            <a:r>
              <a:rPr lang="en-US" sz="1600" dirty="0" smtClean="0">
                <a:latin typeface="Calibri" panose="020F0502020204030204" pitchFamily="34" charset="0"/>
                <a:cs typeface="Calibri" panose="020F0502020204030204" pitchFamily="34" charset="0"/>
              </a:rPr>
              <a:t>As per Consolidated FDI Policy, in Defence </a:t>
            </a:r>
            <a:r>
              <a:rPr lang="en-US" sz="1600" dirty="0">
                <a:latin typeface="Calibri" panose="020F0502020204030204" pitchFamily="34" charset="0"/>
                <a:cs typeface="Calibri" panose="020F0502020204030204" pitchFamily="34" charset="0"/>
              </a:rPr>
              <a:t>Industry subject to Industrial license under the Industries (Development &amp; Regulation) Act, </a:t>
            </a:r>
            <a:r>
              <a:rPr lang="en-US" sz="1600" dirty="0" smtClean="0">
                <a:latin typeface="Calibri" panose="020F0502020204030204" pitchFamily="34" charset="0"/>
                <a:cs typeface="Calibri" panose="020F0502020204030204" pitchFamily="34" charset="0"/>
              </a:rPr>
              <a:t>1951 and Manufacturing </a:t>
            </a:r>
            <a:r>
              <a:rPr lang="en-US" sz="1600" dirty="0">
                <a:latin typeface="Calibri" panose="020F0502020204030204" pitchFamily="34" charset="0"/>
                <a:cs typeface="Calibri" panose="020F0502020204030204" pitchFamily="34" charset="0"/>
              </a:rPr>
              <a:t>of small arms and ammunition under the Arms Act, </a:t>
            </a:r>
            <a:r>
              <a:rPr lang="en-US" sz="1600" dirty="0" smtClean="0">
                <a:latin typeface="Calibri" panose="020F0502020204030204" pitchFamily="34" charset="0"/>
                <a:cs typeface="Calibri" panose="020F0502020204030204" pitchFamily="34" charset="0"/>
              </a:rPr>
              <a:t>1959, FDI is permitted upto 49% in automatic route and upto 100% through Govt. </a:t>
            </a:r>
            <a:r>
              <a:rPr lang="en-US" sz="1600" dirty="0">
                <a:latin typeface="Calibri" panose="020F0502020204030204" pitchFamily="34" charset="0"/>
                <a:cs typeface="Calibri" panose="020F0502020204030204" pitchFamily="34" charset="0"/>
              </a:rPr>
              <a:t>route if it is likely to result in access to modern technology or for other reasons to be </a:t>
            </a:r>
            <a:r>
              <a:rPr lang="en-US" sz="1600" dirty="0" smtClean="0">
                <a:latin typeface="Calibri" panose="020F0502020204030204" pitchFamily="34" charset="0"/>
                <a:cs typeface="Calibri" panose="020F0502020204030204" pitchFamily="34" charset="0"/>
              </a:rPr>
              <a:t>recorded.</a:t>
            </a:r>
          </a:p>
          <a:p>
            <a:pPr marL="0" indent="0">
              <a:buNone/>
            </a:pPr>
            <a:r>
              <a:rPr lang="en-US" sz="1600" dirty="0">
                <a:latin typeface="Calibri" panose="020F0502020204030204" pitchFamily="34" charset="0"/>
                <a:cs typeface="Calibri" panose="020F0502020204030204" pitchFamily="34" charset="0"/>
              </a:rPr>
              <a:t>Licence applications will be considered and licences given by the Department of Industrial Policy &amp; Promotion, Ministry of Commerce &amp; Industry, in consultation with Ministry of Defence and Ministry of External Affairs. </a:t>
            </a:r>
          </a:p>
          <a:p>
            <a:pPr marL="0" indent="0">
              <a:buNone/>
            </a:pPr>
            <a:r>
              <a:rPr lang="en-US" sz="1600" dirty="0" smtClean="0">
                <a:latin typeface="Calibri" panose="020F0502020204030204" pitchFamily="34" charset="0"/>
                <a:cs typeface="Calibri" panose="020F0502020204030204" pitchFamily="34" charset="0"/>
              </a:rPr>
              <a:t>Foreign </a:t>
            </a:r>
            <a:r>
              <a:rPr lang="en-US" sz="1600" dirty="0">
                <a:latin typeface="Calibri" panose="020F0502020204030204" pitchFamily="34" charset="0"/>
                <a:cs typeface="Calibri" panose="020F0502020204030204" pitchFamily="34" charset="0"/>
              </a:rPr>
              <a:t>investment in the sector is subject to security clearance and guidelines of the M/o Defence. </a:t>
            </a:r>
          </a:p>
          <a:p>
            <a:pPr marL="0" indent="0">
              <a:buNone/>
            </a:pPr>
            <a:endParaRPr lang="en-US" sz="1600" dirty="0">
              <a:latin typeface="Calibri" panose="020F0502020204030204" pitchFamily="34" charset="0"/>
              <a:cs typeface="Calibri" panose="020F0502020204030204" pitchFamily="34" charset="0"/>
            </a:endParaRPr>
          </a:p>
          <a:p>
            <a:pPr marL="0" indent="0">
              <a:buNone/>
            </a:pPr>
            <a:r>
              <a:rPr lang="en-US" sz="1600" dirty="0" smtClean="0">
                <a:latin typeface="Calibri" panose="020F0502020204030204" pitchFamily="34" charset="0"/>
                <a:cs typeface="Calibri" panose="020F0502020204030204" pitchFamily="34" charset="0"/>
              </a:rPr>
              <a:t>Key issues:</a:t>
            </a:r>
          </a:p>
          <a:p>
            <a:pPr>
              <a:buFont typeface="Wingdings" panose="05000000000000000000" pitchFamily="2" charset="2"/>
              <a:buChar char="§"/>
            </a:pPr>
            <a:r>
              <a:rPr lang="en-US" sz="1600" dirty="0" smtClean="0">
                <a:latin typeface="Calibri" panose="020F0502020204030204" pitchFamily="34" charset="0"/>
                <a:cs typeface="Calibri" panose="020F0502020204030204" pitchFamily="34" charset="0"/>
              </a:rPr>
              <a:t>In case of items related to Defense sector but not falling under Industrial Licensing or Arms Act such as electronic components used in defense products as well as in other industries, how will the FDI Policy apply?</a:t>
            </a:r>
          </a:p>
          <a:p>
            <a:pPr>
              <a:buFont typeface="Wingdings" panose="05000000000000000000" pitchFamily="2" charset="2"/>
              <a:buChar char="§"/>
            </a:pPr>
            <a:r>
              <a:rPr lang="en-US" sz="1600" dirty="0" smtClean="0">
                <a:latin typeface="Calibri" panose="020F0502020204030204" pitchFamily="34" charset="0"/>
                <a:cs typeface="Calibri" panose="020F0502020204030204" pitchFamily="34" charset="0"/>
              </a:rPr>
              <a:t>In such cases, will security clearance from M/o Defense still be required?</a:t>
            </a:r>
          </a:p>
        </p:txBody>
      </p:sp>
    </p:spTree>
    <p:extLst>
      <p:ext uri="{BB962C8B-B14F-4D97-AF65-F5344CB8AC3E}">
        <p14:creationId xmlns:p14="http://schemas.microsoft.com/office/powerpoint/2010/main" val="236624494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FDI Policy – Select sectors(con’t)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Broadcasting Sector and Print Media Sector</a:t>
            </a:r>
            <a:endParaRPr lang="en-US" sz="1500" b="1" dirty="0">
              <a:latin typeface="Calibri" panose="020F0502020204030204" pitchFamily="34" charset="0"/>
              <a:cs typeface="Calibri" panose="020F0502020204030204" pitchFamily="34" charset="0"/>
            </a:endParaRPr>
          </a:p>
          <a:p>
            <a:r>
              <a:rPr lang="en-US" sz="1500" dirty="0" smtClean="0">
                <a:latin typeface="Calibri" panose="020F0502020204030204" pitchFamily="34" charset="0"/>
                <a:cs typeface="Calibri" panose="020F0502020204030204" pitchFamily="34" charset="0"/>
              </a:rPr>
              <a:t>FDI Policy on Broadcasting Sector applies to Broadcasting Carriage Services (such as Cable Networks, DTH, Mobile TV, etc.) and Broadcasting Content Services being FM Radio, Up-linking of ‘News &amp; Current Affairs’ and ‘Non-News &amp; Current Affairs’ TV Channels / Downlinking of TV Channels</a:t>
            </a:r>
          </a:p>
          <a:p>
            <a:r>
              <a:rPr lang="en-US" sz="1500" dirty="0" smtClean="0">
                <a:latin typeface="Calibri" panose="020F0502020204030204" pitchFamily="34" charset="0"/>
                <a:cs typeface="Calibri" panose="020F0502020204030204" pitchFamily="34" charset="0"/>
              </a:rPr>
              <a:t>FDI Policy on Print Media </a:t>
            </a:r>
            <a:r>
              <a:rPr lang="en-US" sz="1500" dirty="0">
                <a:latin typeface="Calibri" panose="020F0502020204030204" pitchFamily="34" charset="0"/>
                <a:cs typeface="Calibri" panose="020F0502020204030204" pitchFamily="34" charset="0"/>
              </a:rPr>
              <a:t>Sector applies to Publishing of newspaper and periodicals dealing with news and current affairs, Publication of Indian editions of foreign magazines dealing with news and current affairs, Publishing/printing of scientific and technical magazines/specialty </a:t>
            </a:r>
            <a:r>
              <a:rPr lang="en-US" sz="1500" dirty="0" smtClean="0">
                <a:latin typeface="Calibri" panose="020F0502020204030204" pitchFamily="34" charset="0"/>
                <a:cs typeface="Calibri" panose="020F0502020204030204" pitchFamily="34" charset="0"/>
              </a:rPr>
              <a:t>journals, etc. </a:t>
            </a:r>
            <a:r>
              <a:rPr lang="en-US" sz="1500" dirty="0">
                <a:latin typeface="Calibri" panose="020F0502020204030204" pitchFamily="34" charset="0"/>
                <a:cs typeface="Calibri" panose="020F0502020204030204" pitchFamily="34" charset="0"/>
              </a:rPr>
              <a:t>and Publication of facsimile edition of foreign </a:t>
            </a:r>
            <a:r>
              <a:rPr lang="en-US" sz="1500" dirty="0" smtClean="0">
                <a:latin typeface="Calibri" panose="020F0502020204030204" pitchFamily="34" charset="0"/>
                <a:cs typeface="Calibri" panose="020F0502020204030204" pitchFamily="34" charset="0"/>
              </a:rPr>
              <a:t>newspapers</a:t>
            </a:r>
          </a:p>
          <a:p>
            <a:r>
              <a:rPr lang="en-US" sz="1500" dirty="0" smtClean="0">
                <a:latin typeface="Calibri" panose="020F0502020204030204" pitchFamily="34" charset="0"/>
                <a:cs typeface="Calibri" panose="020F0502020204030204" pitchFamily="34" charset="0"/>
              </a:rPr>
              <a:t>Detailed conditions including sectoral cap, entry route, etc. are specified for these sectors. Operational conditions seek to regulate the activities of the journalists through sector-specific laws &amp; guidelines.</a:t>
            </a:r>
          </a:p>
          <a:p>
            <a:r>
              <a:rPr lang="en-US" sz="1500" dirty="0" smtClean="0">
                <a:latin typeface="Calibri" panose="020F0502020204030204" pitchFamily="34" charset="0"/>
                <a:cs typeface="Calibri" panose="020F0502020204030204" pitchFamily="34" charset="0"/>
              </a:rPr>
              <a:t>It can be observed that both sectors deal with different methods of dissemination of information which may be News &amp; Current Affairs or non-News &amp; Current Affairs.</a:t>
            </a:r>
          </a:p>
          <a:p>
            <a:r>
              <a:rPr lang="en-US" sz="1500" dirty="0" smtClean="0">
                <a:latin typeface="Calibri" panose="020F0502020204030204" pitchFamily="34" charset="0"/>
                <a:cs typeface="Calibri" panose="020F0502020204030204" pitchFamily="34" charset="0"/>
              </a:rPr>
              <a:t>However, Internet-based journalism and online dissemination of information through portals which is rapidly proliferating is not specifically covered under the FDI Policy under the above Sectors</a:t>
            </a:r>
          </a:p>
          <a:p>
            <a:r>
              <a:rPr lang="en-US" sz="1500" b="1" dirty="0" smtClean="0">
                <a:latin typeface="Calibri" panose="020F0502020204030204" pitchFamily="34" charset="0"/>
                <a:cs typeface="Calibri" panose="020F0502020204030204" pitchFamily="34" charset="0"/>
              </a:rPr>
              <a:t>Key Issue: </a:t>
            </a:r>
            <a:r>
              <a:rPr lang="en-US" sz="1500" dirty="0" smtClean="0">
                <a:latin typeface="Calibri" panose="020F0502020204030204" pitchFamily="34" charset="0"/>
                <a:cs typeface="Calibri" panose="020F0502020204030204" pitchFamily="34" charset="0"/>
              </a:rPr>
              <a:t>Can an Indian company proposing to engage in collection of news &amp; current affairs, analysis &amp; reporting / publishing of same through internet online portals invite FDI under automatic route? Is this a loop-hole in the law as the intention of the FDI Policy is to regulate foreign investment in sensitive sectors which deal with matters of national interest?</a:t>
            </a:r>
          </a:p>
        </p:txBody>
      </p:sp>
    </p:spTree>
    <p:extLst>
      <p:ext uri="{BB962C8B-B14F-4D97-AF65-F5344CB8AC3E}">
        <p14:creationId xmlns:p14="http://schemas.microsoft.com/office/powerpoint/2010/main" val="62155478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68</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FDI Policy – Select </a:t>
            </a:r>
            <a:r>
              <a:rPr lang="en-US" sz="3200" dirty="0" smtClean="0"/>
              <a:t>sectors – Real Estate</a:t>
            </a:r>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Real Estate Sector </a:t>
            </a:r>
            <a:endParaRPr lang="en-US" sz="1500" b="1"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Each phase of the construction development project to be considered as </a:t>
            </a:r>
            <a:r>
              <a:rPr lang="en-US" sz="1500" dirty="0" smtClean="0">
                <a:latin typeface="Calibri" panose="020F0502020204030204" pitchFamily="34" charset="0"/>
                <a:cs typeface="Calibri" panose="020F0502020204030204" pitchFamily="34" charset="0"/>
              </a:rPr>
              <a:t>a separate </a:t>
            </a:r>
            <a:r>
              <a:rPr lang="en-US" sz="1500" dirty="0">
                <a:latin typeface="Calibri" panose="020F0502020204030204" pitchFamily="34" charset="0"/>
                <a:cs typeface="Calibri" panose="020F0502020204030204" pitchFamily="34" charset="0"/>
              </a:rPr>
              <a:t>project subject to the conditions</a:t>
            </a:r>
          </a:p>
          <a:p>
            <a:r>
              <a:rPr lang="en-US" sz="1500" dirty="0" smtClean="0">
                <a:latin typeface="Calibri" panose="020F0502020204030204" pitchFamily="34" charset="0"/>
                <a:cs typeface="Calibri" panose="020F0502020204030204" pitchFamily="34" charset="0"/>
              </a:rPr>
              <a:t>Minimum </a:t>
            </a:r>
            <a:r>
              <a:rPr lang="en-US" sz="1500" dirty="0">
                <a:latin typeface="Calibri" panose="020F0502020204030204" pitchFamily="34" charset="0"/>
                <a:cs typeface="Calibri" panose="020F0502020204030204" pitchFamily="34" charset="0"/>
              </a:rPr>
              <a:t>area to be developed and minimum capitalization conditions deleted</a:t>
            </a:r>
          </a:p>
          <a:p>
            <a:r>
              <a:rPr lang="en-US" sz="1500" dirty="0" smtClean="0">
                <a:latin typeface="Calibri" panose="020F0502020204030204" pitchFamily="34" charset="0"/>
                <a:cs typeface="Calibri" panose="020F0502020204030204" pitchFamily="34" charset="0"/>
              </a:rPr>
              <a:t>Exits </a:t>
            </a:r>
            <a:r>
              <a:rPr lang="en-US" sz="1500" dirty="0">
                <a:latin typeface="Calibri" panose="020F0502020204030204" pitchFamily="34" charset="0"/>
                <a:cs typeface="Calibri" panose="020F0502020204030204" pitchFamily="34" charset="0"/>
              </a:rPr>
              <a:t>simplified</a:t>
            </a:r>
          </a:p>
          <a:p>
            <a:pPr marL="400050" lvl="1" indent="0">
              <a:buNone/>
            </a:pPr>
            <a:r>
              <a:rPr lang="en-US" sz="1500" dirty="0">
                <a:latin typeface="Calibri" panose="020F0502020204030204" pitchFamily="34" charset="0"/>
                <a:cs typeface="Calibri" panose="020F0502020204030204" pitchFamily="34" charset="0"/>
              </a:rPr>
              <a:t>• Foreign investor can exit before the completion of project under </a:t>
            </a:r>
            <a:r>
              <a:rPr lang="en-US" sz="1500" dirty="0" smtClean="0">
                <a:latin typeface="Calibri" panose="020F0502020204030204" pitchFamily="34" charset="0"/>
                <a:cs typeface="Calibri" panose="020F0502020204030204" pitchFamily="34" charset="0"/>
              </a:rPr>
              <a:t>automatic route </a:t>
            </a:r>
            <a:r>
              <a:rPr lang="en-US" sz="1500" dirty="0">
                <a:latin typeface="Calibri" panose="020F0502020204030204" pitchFamily="34" charset="0"/>
                <a:cs typeface="Calibri" panose="020F0502020204030204" pitchFamily="34" charset="0"/>
              </a:rPr>
              <a:t>subject to a lock-in-period of three years (calculated with reference </a:t>
            </a:r>
            <a:r>
              <a:rPr lang="en-US" sz="1500" dirty="0" smtClean="0">
                <a:latin typeface="Calibri" panose="020F0502020204030204" pitchFamily="34" charset="0"/>
                <a:cs typeface="Calibri" panose="020F0502020204030204" pitchFamily="34" charset="0"/>
              </a:rPr>
              <a:t>to each </a:t>
            </a:r>
            <a:r>
              <a:rPr lang="en-US" sz="1500" dirty="0">
                <a:latin typeface="Calibri" panose="020F0502020204030204" pitchFamily="34" charset="0"/>
                <a:cs typeface="Calibri" panose="020F0502020204030204" pitchFamily="34" charset="0"/>
              </a:rPr>
              <a:t>tranche of foreign investment)</a:t>
            </a:r>
          </a:p>
          <a:p>
            <a:pPr marL="400050" lvl="1" indent="0">
              <a:buNone/>
            </a:pPr>
            <a:r>
              <a:rPr lang="en-US" sz="1500" dirty="0">
                <a:latin typeface="Calibri" panose="020F0502020204030204" pitchFamily="34" charset="0"/>
                <a:cs typeface="Calibri" panose="020F0502020204030204" pitchFamily="34" charset="0"/>
              </a:rPr>
              <a:t>• Transfer of stake from non-resident investor to another non-resident </a:t>
            </a:r>
            <a:r>
              <a:rPr lang="en-US" sz="1500" dirty="0" smtClean="0">
                <a:latin typeface="Calibri" panose="020F0502020204030204" pitchFamily="34" charset="0"/>
                <a:cs typeface="Calibri" panose="020F0502020204030204" pitchFamily="34" charset="0"/>
              </a:rPr>
              <a:t>investor not </a:t>
            </a:r>
            <a:r>
              <a:rPr lang="en-US" sz="1500" dirty="0">
                <a:latin typeface="Calibri" panose="020F0502020204030204" pitchFamily="34" charset="0"/>
                <a:cs typeface="Calibri" panose="020F0502020204030204" pitchFamily="34" charset="0"/>
              </a:rPr>
              <a:t>involving repatriation neither subject to lock-in period nor </a:t>
            </a:r>
            <a:r>
              <a:rPr lang="en-US" sz="1500" dirty="0" smtClean="0">
                <a:latin typeface="Calibri" panose="020F0502020204030204" pitchFamily="34" charset="0"/>
                <a:cs typeface="Calibri" panose="020F0502020204030204" pitchFamily="34" charset="0"/>
              </a:rPr>
              <a:t>Government approval</a:t>
            </a:r>
            <a:endParaRPr lang="en-US" sz="1500" dirty="0">
              <a:latin typeface="Calibri" panose="020F0502020204030204" pitchFamily="34" charset="0"/>
              <a:cs typeface="Calibri" panose="020F0502020204030204" pitchFamily="34" charset="0"/>
            </a:endParaRPr>
          </a:p>
          <a:p>
            <a:r>
              <a:rPr lang="en-US" sz="1500" dirty="0" smtClean="0">
                <a:latin typeface="Calibri" panose="020F0502020204030204" pitchFamily="34" charset="0"/>
                <a:cs typeface="Calibri" panose="020F0502020204030204" pitchFamily="34" charset="0"/>
              </a:rPr>
              <a:t>Prohibited </a:t>
            </a:r>
            <a:r>
              <a:rPr lang="en-US" sz="1500" dirty="0">
                <a:latin typeface="Calibri" panose="020F0502020204030204" pitchFamily="34" charset="0"/>
                <a:cs typeface="Calibri" panose="020F0502020204030204" pitchFamily="34" charset="0"/>
              </a:rPr>
              <a:t>Real estate business ambit relaxed to exclude earning of rent /</a:t>
            </a:r>
            <a:r>
              <a:rPr lang="en-US" sz="1500" dirty="0" smtClean="0">
                <a:latin typeface="Calibri" panose="020F0502020204030204" pitchFamily="34" charset="0"/>
                <a:cs typeface="Calibri" panose="020F0502020204030204" pitchFamily="34" charset="0"/>
              </a:rPr>
              <a:t>income on </a:t>
            </a:r>
            <a:r>
              <a:rPr lang="en-US" sz="1500" dirty="0">
                <a:latin typeface="Calibri" panose="020F0502020204030204" pitchFamily="34" charset="0"/>
                <a:cs typeface="Calibri" panose="020F0502020204030204" pitchFamily="34" charset="0"/>
              </a:rPr>
              <a:t>lease of the property not amounting to transfer and the term transfer </a:t>
            </a:r>
            <a:r>
              <a:rPr lang="en-US" sz="1500" b="1" dirty="0">
                <a:latin typeface="Calibri" panose="020F0502020204030204" pitchFamily="34" charset="0"/>
                <a:cs typeface="Calibri" panose="020F0502020204030204" pitchFamily="34" charset="0"/>
              </a:rPr>
              <a:t>includes</a:t>
            </a:r>
            <a:r>
              <a:rPr lang="en-US" sz="1500" dirty="0">
                <a:latin typeface="Calibri" panose="020F0502020204030204" pitchFamily="34" charset="0"/>
                <a:cs typeface="Calibri" panose="020F0502020204030204" pitchFamily="34" charset="0"/>
              </a:rPr>
              <a:t>:</a:t>
            </a:r>
          </a:p>
          <a:p>
            <a:pPr marL="400050" lvl="1" indent="0">
              <a:buNone/>
            </a:pPr>
            <a:r>
              <a:rPr lang="en-US" sz="1500" dirty="0">
                <a:latin typeface="Calibri" panose="020F0502020204030204" pitchFamily="34" charset="0"/>
                <a:cs typeface="Calibri" panose="020F0502020204030204" pitchFamily="34" charset="0"/>
              </a:rPr>
              <a:t>• Sale, exchange or relinquishment</a:t>
            </a:r>
          </a:p>
          <a:p>
            <a:pPr marL="400050" lvl="1" indent="0">
              <a:buNone/>
            </a:pPr>
            <a:r>
              <a:rPr lang="en-US" sz="1500" dirty="0">
                <a:latin typeface="Calibri" panose="020F0502020204030204" pitchFamily="34" charset="0"/>
                <a:cs typeface="Calibri" panose="020F0502020204030204" pitchFamily="34" charset="0"/>
              </a:rPr>
              <a:t>• Extinguishment of any rights or compulsory acquisition under law</a:t>
            </a:r>
          </a:p>
          <a:p>
            <a:pPr marL="400050" lvl="1" indent="0">
              <a:buNone/>
            </a:pPr>
            <a:r>
              <a:rPr lang="en-US" sz="1500" dirty="0">
                <a:latin typeface="Calibri" panose="020F0502020204030204" pitchFamily="34" charset="0"/>
                <a:cs typeface="Calibri" panose="020F0502020204030204" pitchFamily="34" charset="0"/>
              </a:rPr>
              <a:t>• Allowing possession under Section 53A of Transfer or Property Act</a:t>
            </a:r>
          </a:p>
          <a:p>
            <a:pPr marL="400050" lvl="1" indent="0">
              <a:buNone/>
            </a:pPr>
            <a:r>
              <a:rPr lang="en-US" sz="1500" dirty="0">
                <a:latin typeface="Calibri" panose="020F0502020204030204" pitchFamily="34" charset="0"/>
                <a:cs typeface="Calibri" panose="020F0502020204030204" pitchFamily="34" charset="0"/>
              </a:rPr>
              <a:t>• Any arrangement including transfer of shares which has effect of transferring </a:t>
            </a:r>
            <a:r>
              <a:rPr lang="en-US" sz="1500" dirty="0" smtClean="0">
                <a:latin typeface="Calibri" panose="020F0502020204030204" pitchFamily="34" charset="0"/>
                <a:cs typeface="Calibri" panose="020F0502020204030204" pitchFamily="34" charset="0"/>
              </a:rPr>
              <a:t>or enabling </a:t>
            </a:r>
            <a:r>
              <a:rPr lang="en-US" sz="1500" dirty="0">
                <a:latin typeface="Calibri" panose="020F0502020204030204" pitchFamily="34" charset="0"/>
                <a:cs typeface="Calibri" panose="020F0502020204030204" pitchFamily="34" charset="0"/>
              </a:rPr>
              <a:t>enjoyment of immovable property</a:t>
            </a:r>
          </a:p>
          <a:p>
            <a:r>
              <a:rPr lang="en-US" sz="1500" b="1" dirty="0" smtClean="0">
                <a:latin typeface="Calibri" panose="020F0502020204030204" pitchFamily="34" charset="0"/>
                <a:cs typeface="Calibri" panose="020F0502020204030204" pitchFamily="34" charset="0"/>
              </a:rPr>
              <a:t>Key Issues</a:t>
            </a:r>
            <a:r>
              <a:rPr lang="en-US" sz="1500" dirty="0" smtClean="0">
                <a:latin typeface="Calibri" panose="020F0502020204030204" pitchFamily="34" charset="0"/>
                <a:cs typeface="Calibri" panose="020F0502020204030204" pitchFamily="34" charset="0"/>
              </a:rPr>
              <a:t>: </a:t>
            </a:r>
            <a:r>
              <a:rPr lang="en-US" sz="1500" dirty="0">
                <a:latin typeface="Calibri" panose="020F0502020204030204" pitchFamily="34" charset="0"/>
                <a:cs typeface="Calibri" panose="020F0502020204030204" pitchFamily="34" charset="0"/>
              </a:rPr>
              <a:t>What types of arrangements qualify under above provisions</a:t>
            </a:r>
            <a:r>
              <a:rPr lang="en-US" sz="1500" dirty="0" smtClean="0">
                <a:latin typeface="Calibri" panose="020F0502020204030204" pitchFamily="34" charset="0"/>
                <a:cs typeface="Calibri" panose="020F0502020204030204" pitchFamily="34" charset="0"/>
              </a:rPr>
              <a:t>?</a:t>
            </a:r>
          </a:p>
          <a:p>
            <a:pPr marL="1252538" indent="0">
              <a:buNone/>
            </a:pPr>
            <a:r>
              <a:rPr lang="en-US" sz="1500" dirty="0" smtClean="0">
                <a:latin typeface="Calibri" panose="020F0502020204030204" pitchFamily="34" charset="0"/>
                <a:cs typeface="Calibri" panose="020F0502020204030204" pitchFamily="34" charset="0"/>
              </a:rPr>
              <a:t>Earlier, such conditionalities did not apply to investment by NRIs. Now, with the removal of this exception, provisions have become more stringent for NRIs. Was this the intention?</a:t>
            </a:r>
          </a:p>
        </p:txBody>
      </p:sp>
    </p:spTree>
    <p:extLst>
      <p:ext uri="{BB962C8B-B14F-4D97-AF65-F5344CB8AC3E}">
        <p14:creationId xmlns:p14="http://schemas.microsoft.com/office/powerpoint/2010/main" val="351976534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150938" y="214313"/>
            <a:ext cx="7793037" cy="852487"/>
          </a:xfrm>
        </p:spPr>
        <p:txBody>
          <a:bodyPr/>
          <a:lstStyle/>
          <a:p>
            <a:r>
              <a:rPr lang="en-US" sz="3200" dirty="0"/>
              <a:t>FDI Policy – Select </a:t>
            </a:r>
            <a:r>
              <a:rPr lang="en-US" sz="3200" dirty="0" smtClean="0"/>
              <a:t>sectors – Real Estate (con’t</a:t>
            </a:r>
            <a:r>
              <a:rPr lang="en-US" sz="3200" dirty="0"/>
              <a:t>)</a:t>
            </a:r>
            <a:endParaRPr lang="en-US" sz="3200" dirty="0" smtClean="0"/>
          </a:p>
        </p:txBody>
      </p:sp>
      <p:sp>
        <p:nvSpPr>
          <p:cNvPr id="44035" name="Content Placeholder 2"/>
          <p:cNvSpPr>
            <a:spLocks noGrp="1"/>
          </p:cNvSpPr>
          <p:nvPr>
            <p:ph idx="1"/>
          </p:nvPr>
        </p:nvSpPr>
        <p:spPr>
          <a:xfrm>
            <a:off x="457200" y="1143000"/>
            <a:ext cx="8382000" cy="5181600"/>
          </a:xfrm>
        </p:spPr>
        <p:txBody>
          <a:bodyPr/>
          <a:lstStyle/>
          <a:p>
            <a:r>
              <a:rPr lang="en-US" sz="1400" b="1" u="sng" dirty="0" smtClean="0"/>
              <a:t>Overview of legal provision:</a:t>
            </a:r>
          </a:p>
          <a:p>
            <a:r>
              <a:rPr lang="en-US" sz="1400" dirty="0" smtClean="0"/>
              <a:t> 1. As per FDI POLICY 2017 FDI means - Investment by non-resident entity/person resident outside India in the capital of an Indian company under Schedule 1 of Foreign Exchange Management (Transfer or Issue of Security by a Person Resident Outside India) Regulations, 2000</a:t>
            </a:r>
          </a:p>
          <a:p>
            <a:r>
              <a:rPr lang="en-US" sz="1400" dirty="0" smtClean="0"/>
              <a:t>2. As  per schedule 4 of FEMA Notf.20(R) – a </a:t>
            </a:r>
            <a:r>
              <a:rPr lang="en-US" sz="1400" dirty="0"/>
              <a:t>NRI including a company, a trust and a partnership firm incorporated outside India and owned and controlled by non-resident Indians </a:t>
            </a:r>
            <a:r>
              <a:rPr lang="en-US" sz="1400" dirty="0" smtClean="0"/>
              <a:t>may purchase and sale shares/Convertible debentures, warrants or units on Non- repatriation </a:t>
            </a:r>
            <a:r>
              <a:rPr lang="en-US" sz="1400" dirty="0"/>
              <a:t>basis which will be deemed to be domestic investment at par with the investment made by residents.</a:t>
            </a:r>
            <a:endParaRPr lang="en-US" sz="1400" dirty="0" smtClean="0"/>
          </a:p>
          <a:p>
            <a:pPr>
              <a:buFont typeface="Wingdings" pitchFamily="2" charset="2"/>
              <a:buNone/>
            </a:pPr>
            <a:r>
              <a:rPr lang="en-US" sz="1400" dirty="0" smtClean="0"/>
              <a:t>       However, no purchase of shares or convertible debentures, etc of an Indian company shall be made under this Scheme if the company concerned is a Nidhi company or is engaged in agricultural/plantation activities or real estate business or construction of farm houses or dealing in Transfer of Development Rights.</a:t>
            </a:r>
          </a:p>
          <a:p>
            <a:r>
              <a:rPr lang="en-US" sz="1400" dirty="0" smtClean="0"/>
              <a:t>Explanation: For </a:t>
            </a:r>
            <a:r>
              <a:rPr lang="en-US" sz="1400" dirty="0"/>
              <a:t>the purpose of this paragraph, "Real estate business" means dealing in land and immovable property with a view to earning profit therefrom and does not include development of townships, construction of residential commercial premises, roads or bridges, educational institutions, recreational facilities, city and regional level infrastructure, townships. Further, earning of rent income on lease of the property, not amounting to transfer, will not amount to “real estate business”. Investment in units of Real Estate Investment Trusts (REITs) registered and regulated under the SEBI (REITs) regulations 2014 shall also be excluded from the definition of “real estate business”</a:t>
            </a:r>
            <a:endParaRPr lang="en-US" sz="1400" b="1" dirty="0" smtClean="0"/>
          </a:p>
        </p:txBody>
      </p:sp>
      <p:sp>
        <p:nvSpPr>
          <p:cNvPr id="4198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1989" name="Footer Placeholder 4"/>
          <p:cNvSpPr>
            <a:spLocks noGrp="1"/>
          </p:cNvSpPr>
          <p:nvPr>
            <p:ph type="ftr" sz="quarter" idx="11"/>
          </p:nvPr>
        </p:nvSpPr>
        <p:spPr/>
        <p:txBody>
          <a:bodyPr/>
          <a:lstStyle/>
          <a:p>
            <a:pPr>
              <a:defRPr/>
            </a:pPr>
            <a:r>
              <a:rPr lang="en-US" dirty="0" smtClean="0"/>
              <a:t>P. P. Shah &amp; Asso.</a:t>
            </a:r>
          </a:p>
        </p:txBody>
      </p:sp>
      <p:sp>
        <p:nvSpPr>
          <p:cNvPr id="41990" name="Slide Number Placeholder 5"/>
          <p:cNvSpPr>
            <a:spLocks noGrp="1"/>
          </p:cNvSpPr>
          <p:nvPr>
            <p:ph type="sldNum" sz="quarter" idx="12"/>
          </p:nvPr>
        </p:nvSpPr>
        <p:spPr/>
        <p:txBody>
          <a:bodyPr/>
          <a:lstStyle/>
          <a:p>
            <a:pPr>
              <a:defRPr/>
            </a:pPr>
            <a:fld id="{68B723E8-F733-408B-9EA9-3C1FC6D7753A}" type="slidenum">
              <a:rPr lang="en-US" smtClean="0"/>
              <a:pPr>
                <a:defRPr/>
              </a:pPr>
              <a:t>69</a:t>
            </a:fld>
            <a:endParaRPr lang="en-US" dirty="0" smtClean="0"/>
          </a:p>
        </p:txBody>
      </p:sp>
    </p:spTree>
    <p:extLst>
      <p:ext uri="{BB962C8B-B14F-4D97-AF65-F5344CB8AC3E}">
        <p14:creationId xmlns:p14="http://schemas.microsoft.com/office/powerpoint/2010/main" val="37521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p:txBody>
          <a:bodyPr/>
          <a:lstStyle/>
          <a:p>
            <a:pPr>
              <a:defRPr/>
            </a:pPr>
            <a:r>
              <a:rPr lang="en-US" dirty="0" smtClean="0"/>
              <a:t>2 February 2019</a:t>
            </a:r>
            <a:endParaRPr lang="en-US" dirty="0"/>
          </a:p>
        </p:txBody>
      </p:sp>
      <p:sp>
        <p:nvSpPr>
          <p:cNvPr id="7171" name="Footer Placeholder 4"/>
          <p:cNvSpPr>
            <a:spLocks noGrp="1"/>
          </p:cNvSpPr>
          <p:nvPr>
            <p:ph type="ftr" sz="quarter" idx="11"/>
          </p:nvPr>
        </p:nvSpPr>
        <p:spPr/>
        <p:txBody>
          <a:bodyPr/>
          <a:lstStyle/>
          <a:p>
            <a:pPr>
              <a:defRPr/>
            </a:pPr>
            <a:r>
              <a:rPr lang="en-US" dirty="0" smtClean="0"/>
              <a:t>P. P. Shah &amp; Asso.</a:t>
            </a:r>
          </a:p>
        </p:txBody>
      </p:sp>
      <p:sp>
        <p:nvSpPr>
          <p:cNvPr id="7172" name="Slide Number Placeholder 5"/>
          <p:cNvSpPr>
            <a:spLocks noGrp="1"/>
          </p:cNvSpPr>
          <p:nvPr>
            <p:ph type="sldNum" sz="quarter" idx="12"/>
          </p:nvPr>
        </p:nvSpPr>
        <p:spPr/>
        <p:txBody>
          <a:bodyPr/>
          <a:lstStyle/>
          <a:p>
            <a:pPr>
              <a:defRPr/>
            </a:pPr>
            <a:fld id="{73EB5B94-5E72-41E2-BE6C-9EAE851CB51F}" type="slidenum">
              <a:rPr lang="en-US" smtClean="0"/>
              <a:pPr>
                <a:defRPr/>
              </a:pPr>
              <a:t>7</a:t>
            </a:fld>
            <a:endParaRPr lang="en-US" dirty="0" smtClean="0"/>
          </a:p>
        </p:txBody>
      </p:sp>
      <p:sp>
        <p:nvSpPr>
          <p:cNvPr id="7173"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Overview of Foreign Exchange Management Act</a:t>
            </a:r>
          </a:p>
        </p:txBody>
      </p:sp>
      <p:sp>
        <p:nvSpPr>
          <p:cNvPr id="7174"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7" name="Table 6"/>
          <p:cNvGraphicFramePr>
            <a:graphicFrameLocks noGrp="1"/>
          </p:cNvGraphicFramePr>
          <p:nvPr>
            <p:extLst>
              <p:ext uri="{D42A27DB-BD31-4B8C-83A1-F6EECF244321}">
                <p14:modId xmlns:p14="http://schemas.microsoft.com/office/powerpoint/2010/main" val="3718802194"/>
              </p:ext>
            </p:extLst>
          </p:nvPr>
        </p:nvGraphicFramePr>
        <p:xfrm>
          <a:off x="838200" y="1287463"/>
          <a:ext cx="8077200" cy="5175548"/>
        </p:xfrm>
        <a:graphic>
          <a:graphicData uri="http://schemas.openxmlformats.org/drawingml/2006/table">
            <a:tbl>
              <a:tblPr firstRow="1" bandRow="1">
                <a:tableStyleId>{5C22544A-7EE6-4342-B048-85BDC9FD1C3A}</a:tableStyleId>
              </a:tblPr>
              <a:tblGrid>
                <a:gridCol w="1465386"/>
                <a:gridCol w="6611814"/>
              </a:tblGrid>
              <a:tr h="5704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Section</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Description</a:t>
                      </a:r>
                    </a:p>
                    <a:p>
                      <a:pPr algn="ctr"/>
                      <a:endParaRPr lang="en-US" sz="1600" dirty="0"/>
                    </a:p>
                  </a:txBody>
                  <a:tcPr/>
                </a:tc>
              </a:tr>
              <a:tr h="949523">
                <a:tc>
                  <a:txBody>
                    <a:bodyPr/>
                    <a:lstStyle/>
                    <a:p>
                      <a:pPr algn="ctr"/>
                      <a:r>
                        <a:rPr lang="en-US" sz="1600" dirty="0" smtClean="0"/>
                        <a:t>3</a:t>
                      </a:r>
                      <a:endParaRPr lang="en-US" sz="1600" dirty="0"/>
                    </a:p>
                  </a:txBody>
                  <a:tcPr/>
                </a:tc>
                <a:tc>
                  <a:txBody>
                    <a:bodyPr/>
                    <a:lstStyle/>
                    <a:p>
                      <a:r>
                        <a:rPr lang="en-US" sz="1800" kern="1200" dirty="0" smtClean="0">
                          <a:solidFill>
                            <a:schemeClr val="dk1"/>
                          </a:solidFill>
                          <a:latin typeface="+mn-lt"/>
                          <a:ea typeface="+mn-ea"/>
                          <a:cs typeface="+mn-cs"/>
                        </a:rPr>
                        <a:t>Dealing in foreign exchange by</a:t>
                      </a:r>
                      <a:r>
                        <a:rPr lang="en-US" sz="1800" kern="1200" baseline="0" dirty="0" smtClean="0">
                          <a:solidFill>
                            <a:schemeClr val="dk1"/>
                          </a:solidFill>
                          <a:latin typeface="+mn-lt"/>
                          <a:ea typeface="+mn-ea"/>
                          <a:cs typeface="+mn-cs"/>
                        </a:rPr>
                        <a:t> any Person in India. Receipt by PRII without Remittance, Payment in India by PRII with a right O/I</a:t>
                      </a:r>
                      <a:endParaRPr lang="en-US" sz="1600" dirty="0"/>
                    </a:p>
                  </a:txBody>
                  <a:tcPr/>
                </a:tc>
              </a:tr>
              <a:tr h="672733">
                <a:tc>
                  <a:txBody>
                    <a:bodyPr/>
                    <a:lstStyle/>
                    <a:p>
                      <a:pPr algn="ctr"/>
                      <a:r>
                        <a:rPr lang="en-US" sz="1600" dirty="0" smtClean="0"/>
                        <a:t>4</a:t>
                      </a:r>
                      <a:endParaRPr lang="en-US" sz="1600" dirty="0"/>
                    </a:p>
                  </a:txBody>
                  <a:tcPr/>
                </a:tc>
                <a:tc>
                  <a:txBody>
                    <a:bodyPr/>
                    <a:lstStyle/>
                    <a:p>
                      <a:r>
                        <a:rPr lang="en-US" sz="1800" kern="1200" dirty="0" smtClean="0">
                          <a:solidFill>
                            <a:schemeClr val="dk1"/>
                          </a:solidFill>
                          <a:latin typeface="+mn-lt"/>
                          <a:ea typeface="+mn-ea"/>
                          <a:cs typeface="+mn-cs"/>
                        </a:rPr>
                        <a:t>Holding of foreign exchange, Security and Immovable property</a:t>
                      </a:r>
                      <a:r>
                        <a:rPr lang="en-US" sz="1800" kern="1200" baseline="0" dirty="0" smtClean="0">
                          <a:solidFill>
                            <a:schemeClr val="dk1"/>
                          </a:solidFill>
                          <a:latin typeface="+mn-lt"/>
                          <a:ea typeface="+mn-ea"/>
                          <a:cs typeface="+mn-cs"/>
                        </a:rPr>
                        <a:t> by PRII.</a:t>
                      </a:r>
                      <a:endParaRPr lang="en-US" sz="1600" dirty="0"/>
                    </a:p>
                  </a:txBody>
                  <a:tcPr/>
                </a:tc>
              </a:tr>
              <a:tr h="474454">
                <a:tc>
                  <a:txBody>
                    <a:bodyPr/>
                    <a:lstStyle/>
                    <a:p>
                      <a:pPr algn="ctr"/>
                      <a:r>
                        <a:rPr lang="en-US" sz="1600" dirty="0" smtClean="0"/>
                        <a:t>5</a:t>
                      </a:r>
                      <a:endParaRPr lang="en-US" sz="1600" dirty="0"/>
                    </a:p>
                  </a:txBody>
                  <a:tcPr/>
                </a:tc>
                <a:tc>
                  <a:txBody>
                    <a:bodyPr/>
                    <a:lstStyle/>
                    <a:p>
                      <a:r>
                        <a:rPr lang="en-US" sz="1800" kern="1200" dirty="0" smtClean="0">
                          <a:solidFill>
                            <a:schemeClr val="dk1"/>
                          </a:solidFill>
                          <a:latin typeface="+mn-lt"/>
                          <a:ea typeface="+mn-ea"/>
                          <a:cs typeface="+mn-cs"/>
                        </a:rPr>
                        <a:t>Current account transactions, List and Restrictions </a:t>
                      </a:r>
                      <a:endParaRPr lang="en-US" sz="1600" dirty="0"/>
                    </a:p>
                  </a:txBody>
                  <a:tcPr/>
                </a:tc>
              </a:tr>
              <a:tr h="474762">
                <a:tc>
                  <a:txBody>
                    <a:bodyPr/>
                    <a:lstStyle/>
                    <a:p>
                      <a:pPr algn="ctr"/>
                      <a:r>
                        <a:rPr lang="en-US" sz="1600" dirty="0" smtClean="0"/>
                        <a:t>6</a:t>
                      </a:r>
                      <a:endParaRPr lang="en-US" sz="1600" dirty="0"/>
                    </a:p>
                  </a:txBody>
                  <a:tcPr/>
                </a:tc>
                <a:tc>
                  <a:txBody>
                    <a:bodyPr/>
                    <a:lstStyle/>
                    <a:p>
                      <a:r>
                        <a:rPr lang="en-US" sz="1800" kern="1200" dirty="0" smtClean="0">
                          <a:solidFill>
                            <a:schemeClr val="dk1"/>
                          </a:solidFill>
                          <a:latin typeface="+mn-lt"/>
                          <a:ea typeface="+mn-ea"/>
                          <a:cs typeface="+mn-cs"/>
                        </a:rPr>
                        <a:t>Capital account transactions-Powers of RBI, Central</a:t>
                      </a:r>
                      <a:r>
                        <a:rPr lang="en-US" sz="1800" kern="1200" baseline="0" dirty="0" smtClean="0">
                          <a:solidFill>
                            <a:schemeClr val="dk1"/>
                          </a:solidFill>
                          <a:latin typeface="+mn-lt"/>
                          <a:ea typeface="+mn-ea"/>
                          <a:cs typeface="+mn-cs"/>
                        </a:rPr>
                        <a:t> Govt.</a:t>
                      </a:r>
                      <a:r>
                        <a:rPr lang="en-US" sz="1800" kern="1200" dirty="0" smtClean="0">
                          <a:solidFill>
                            <a:schemeClr val="dk1"/>
                          </a:solidFill>
                          <a:latin typeface="+mn-lt"/>
                          <a:ea typeface="+mn-ea"/>
                          <a:cs typeface="+mn-cs"/>
                        </a:rPr>
                        <a:t> and the list.</a:t>
                      </a:r>
                      <a:endParaRPr lang="en-US" sz="1600" dirty="0"/>
                    </a:p>
                  </a:txBody>
                  <a:tcPr/>
                </a:tc>
              </a:tr>
              <a:tr h="672733">
                <a:tc>
                  <a:txBody>
                    <a:bodyPr/>
                    <a:lstStyle/>
                    <a:p>
                      <a:pPr algn="ctr"/>
                      <a:r>
                        <a:rPr lang="en-US" sz="1600" dirty="0" smtClean="0"/>
                        <a:t>7</a:t>
                      </a:r>
                      <a:endParaRPr lang="en-US" sz="1600" dirty="0"/>
                    </a:p>
                  </a:txBody>
                  <a:tcPr/>
                </a:tc>
                <a:tc>
                  <a:txBody>
                    <a:bodyPr/>
                    <a:lstStyle/>
                    <a:p>
                      <a:r>
                        <a:rPr lang="en-US" sz="1800" kern="1200" dirty="0" smtClean="0">
                          <a:solidFill>
                            <a:schemeClr val="dk1"/>
                          </a:solidFill>
                          <a:latin typeface="+mn-lt"/>
                          <a:ea typeface="+mn-ea"/>
                          <a:cs typeface="+mn-cs"/>
                        </a:rPr>
                        <a:t>Export of goods and services- Declaration, Information, Direction to receive FE.</a:t>
                      </a:r>
                      <a:endParaRPr lang="en-US" sz="1600" dirty="0"/>
                    </a:p>
                  </a:txBody>
                  <a:tcPr/>
                </a:tc>
              </a:tr>
              <a:tr h="514172">
                <a:tc>
                  <a:txBody>
                    <a:bodyPr/>
                    <a:lstStyle/>
                    <a:p>
                      <a:pPr algn="ctr"/>
                      <a:r>
                        <a:rPr lang="en-US" sz="1600" dirty="0" smtClean="0"/>
                        <a:t>8</a:t>
                      </a:r>
                      <a:endParaRPr lang="en-US" sz="1600" dirty="0"/>
                    </a:p>
                  </a:txBody>
                  <a:tcPr/>
                </a:tc>
                <a:tc>
                  <a:txBody>
                    <a:bodyPr/>
                    <a:lstStyle/>
                    <a:p>
                      <a:r>
                        <a:rPr lang="en-US" sz="1800" kern="1200" dirty="0" smtClean="0">
                          <a:solidFill>
                            <a:schemeClr val="dk1"/>
                          </a:solidFill>
                          <a:latin typeface="+mn-lt"/>
                          <a:ea typeface="+mn-ea"/>
                          <a:cs typeface="+mn-cs"/>
                        </a:rPr>
                        <a:t>Realisation and repatriation of foreign exchange</a:t>
                      </a:r>
                      <a:endParaRPr lang="en-US" sz="1600" dirty="0"/>
                    </a:p>
                  </a:txBody>
                  <a:tcPr/>
                </a:tc>
              </a:tr>
              <a:tr h="672733">
                <a:tc>
                  <a:txBody>
                    <a:bodyPr/>
                    <a:lstStyle/>
                    <a:p>
                      <a:pPr algn="ctr"/>
                      <a:r>
                        <a:rPr lang="en-US" sz="1600" dirty="0" smtClean="0"/>
                        <a:t>9</a:t>
                      </a:r>
                      <a:endParaRPr lang="en-US" sz="1600" dirty="0"/>
                    </a:p>
                  </a:txBody>
                  <a:tcPr/>
                </a:tc>
                <a:tc>
                  <a:txBody>
                    <a:bodyPr/>
                    <a:lstStyle/>
                    <a:p>
                      <a:r>
                        <a:rPr lang="en-US" sz="1800" kern="1200" dirty="0" smtClean="0">
                          <a:solidFill>
                            <a:schemeClr val="dk1"/>
                          </a:solidFill>
                          <a:latin typeface="+mn-lt"/>
                          <a:ea typeface="+mn-ea"/>
                          <a:cs typeface="+mn-cs"/>
                        </a:rPr>
                        <a:t>Exemption from realization and repatriation in certain cases</a:t>
                      </a:r>
                    </a:p>
                    <a:p>
                      <a:r>
                        <a:rPr lang="en-US" sz="1800" kern="1200" dirty="0" smtClean="0">
                          <a:solidFill>
                            <a:schemeClr val="dk1"/>
                          </a:solidFill>
                          <a:latin typeface="+mn-lt"/>
                          <a:ea typeface="+mn-ea"/>
                          <a:cs typeface="+mn-cs"/>
                        </a:rPr>
                        <a:t>And possession of FE</a:t>
                      </a:r>
                      <a:r>
                        <a:rPr lang="en-US" sz="1800" kern="1200" baseline="0" dirty="0" smtClean="0">
                          <a:solidFill>
                            <a:schemeClr val="dk1"/>
                          </a:solidFill>
                          <a:latin typeface="+mn-lt"/>
                          <a:ea typeface="+mn-ea"/>
                          <a:cs typeface="+mn-cs"/>
                        </a:rPr>
                        <a:t> </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150938" y="214313"/>
            <a:ext cx="7793037" cy="852487"/>
          </a:xfrm>
        </p:spPr>
        <p:txBody>
          <a:bodyPr/>
          <a:lstStyle/>
          <a:p>
            <a:r>
              <a:rPr lang="en-US" sz="2800" dirty="0"/>
              <a:t>FDI Policy – Select </a:t>
            </a:r>
            <a:r>
              <a:rPr lang="en-US" sz="2800" dirty="0" smtClean="0"/>
              <a:t>sectors – Real Estate (con’t</a:t>
            </a:r>
            <a:r>
              <a:rPr lang="en-US" sz="2800" dirty="0"/>
              <a:t>)</a:t>
            </a:r>
            <a:endParaRPr lang="en-US" sz="2800" dirty="0" smtClean="0"/>
          </a:p>
        </p:txBody>
      </p:sp>
      <p:sp>
        <p:nvSpPr>
          <p:cNvPr id="45059" name="Content Placeholder 2"/>
          <p:cNvSpPr>
            <a:spLocks noGrp="1"/>
          </p:cNvSpPr>
          <p:nvPr>
            <p:ph idx="1"/>
          </p:nvPr>
        </p:nvSpPr>
        <p:spPr>
          <a:xfrm>
            <a:off x="0" y="1143000"/>
            <a:ext cx="9144000" cy="5257800"/>
          </a:xfrm>
        </p:spPr>
        <p:txBody>
          <a:bodyPr/>
          <a:lstStyle/>
          <a:p>
            <a:r>
              <a:rPr lang="en-US" sz="1500" dirty="0" smtClean="0"/>
              <a:t>3.As per para 5.2.10 of FDI policy 2017 – 100% FDI under automatic route is allowed in Construction </a:t>
            </a:r>
            <a:r>
              <a:rPr lang="en-US" sz="1500" dirty="0"/>
              <a:t>Development projects (which would include development of townships, construction of residential/commercial premises, roads or bridges, hotels, resorts, hospitals, educational institutions, recreational facilities, city and regional level infrastructure, townships</a:t>
            </a:r>
            <a:r>
              <a:rPr lang="en-US" sz="1500" dirty="0" smtClean="0"/>
              <a:t>) subject to conditions specified in the policy. Conditions relating to lock-in period of 3 years do not apply to investment by NRIs.</a:t>
            </a:r>
          </a:p>
          <a:p>
            <a:r>
              <a:rPr lang="en-US" sz="1500" dirty="0" smtClean="0"/>
              <a:t>4.Further as per Regulation 3 of Foreign Exchange Management (Acquisition and transfer of Immovable property in India) – Notf.21</a:t>
            </a:r>
          </a:p>
          <a:p>
            <a:pPr>
              <a:buFont typeface="Wingdings" pitchFamily="2" charset="2"/>
              <a:buNone/>
            </a:pPr>
            <a:r>
              <a:rPr lang="en-US" sz="1500" dirty="0" smtClean="0"/>
              <a:t>      A person resident outside India who is a citizen of India may - </a:t>
            </a:r>
          </a:p>
          <a:p>
            <a:r>
              <a:rPr lang="en-US" sz="1500" dirty="0" smtClean="0"/>
              <a:t>a) acquire immovable property in India other than an agricultural property, plantation, or a farm house:</a:t>
            </a:r>
          </a:p>
          <a:p>
            <a:r>
              <a:rPr lang="en-US" sz="1500" dirty="0" smtClean="0"/>
              <a:t>Provided that in case of acquisition of immovable property, payment of purchase price, if any, shall be made out of (i) funds received in India through normal banking channels by way of inward remittance from any place outside India or (ii) funds held in any non-resident account maintained in accordance with the provisions of the Act and the regulations made by the Reserve Bank.</a:t>
            </a:r>
          </a:p>
          <a:p>
            <a:r>
              <a:rPr lang="en-US" sz="1500" dirty="0" smtClean="0"/>
              <a:t>Provided further that no payment of purchase price for acquisition of immovable property shall be made either by traveller's cheque or by foreign currency notes or by other mode other than those specifically permitted by this clause'.</a:t>
            </a:r>
          </a:p>
          <a:p>
            <a:r>
              <a:rPr lang="en-US" sz="1500" dirty="0" smtClean="0"/>
              <a:t>b) transfer any immovable property in India to a person resident in India. </a:t>
            </a:r>
          </a:p>
          <a:p>
            <a:r>
              <a:rPr lang="en-US" sz="1500" dirty="0" smtClean="0"/>
              <a:t>c) transfer any immovable property other than agricultural or plantation property or farm house to a person resident outside India who is a citizen of India or to a person of Indian origin resident outside India</a:t>
            </a:r>
          </a:p>
          <a:p>
            <a:pPr>
              <a:buFont typeface="Wingdings" pitchFamily="2" charset="2"/>
              <a:buNone/>
            </a:pPr>
            <a:r>
              <a:rPr lang="en-US" sz="1600" dirty="0" smtClean="0"/>
              <a:t>	</a:t>
            </a:r>
          </a:p>
          <a:p>
            <a:endParaRPr lang="en-US" sz="1600" dirty="0" smtClean="0"/>
          </a:p>
        </p:txBody>
      </p:sp>
      <p:sp>
        <p:nvSpPr>
          <p:cNvPr id="43012"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3013" name="Footer Placeholder 4"/>
          <p:cNvSpPr>
            <a:spLocks noGrp="1"/>
          </p:cNvSpPr>
          <p:nvPr>
            <p:ph type="ftr" sz="quarter" idx="11"/>
          </p:nvPr>
        </p:nvSpPr>
        <p:spPr/>
        <p:txBody>
          <a:bodyPr/>
          <a:lstStyle/>
          <a:p>
            <a:pPr>
              <a:defRPr/>
            </a:pPr>
            <a:r>
              <a:rPr lang="en-US" dirty="0" smtClean="0"/>
              <a:t>P. P. Shah &amp; Asso.</a:t>
            </a:r>
          </a:p>
        </p:txBody>
      </p:sp>
      <p:sp>
        <p:nvSpPr>
          <p:cNvPr id="43014" name="Slide Number Placeholder 5"/>
          <p:cNvSpPr>
            <a:spLocks noGrp="1"/>
          </p:cNvSpPr>
          <p:nvPr>
            <p:ph type="sldNum" sz="quarter" idx="12"/>
          </p:nvPr>
        </p:nvSpPr>
        <p:spPr/>
        <p:txBody>
          <a:bodyPr/>
          <a:lstStyle/>
          <a:p>
            <a:pPr>
              <a:defRPr/>
            </a:pPr>
            <a:fld id="{220C6FD6-53B5-4654-AEE7-604623D232E0}" type="slidenum">
              <a:rPr lang="en-US" smtClean="0"/>
              <a:pPr>
                <a:defRPr/>
              </a:pPr>
              <a:t>70</a:t>
            </a:fld>
            <a:endParaRPr lang="en-US" dirty="0" smtClean="0"/>
          </a:p>
        </p:txBody>
      </p:sp>
    </p:spTree>
    <p:extLst>
      <p:ext uri="{BB962C8B-B14F-4D97-AF65-F5344CB8AC3E}">
        <p14:creationId xmlns:p14="http://schemas.microsoft.com/office/powerpoint/2010/main" val="165781728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200245"/>
            <a:ext cx="7793037" cy="852487"/>
          </a:xfrm>
        </p:spPr>
        <p:txBody>
          <a:bodyPr/>
          <a:lstStyle/>
          <a:p>
            <a:r>
              <a:rPr lang="en-US" sz="3200" dirty="0" smtClean="0"/>
              <a:t>Real Estate </a:t>
            </a:r>
            <a:r>
              <a:rPr lang="en-US" sz="3200" dirty="0"/>
              <a:t>– Select </a:t>
            </a:r>
            <a:r>
              <a:rPr lang="en-US" sz="3200" dirty="0" smtClean="0"/>
              <a:t>sectors (con’t</a:t>
            </a:r>
            <a:r>
              <a:rPr lang="en-US" sz="3200" dirty="0"/>
              <a:t>)</a:t>
            </a:r>
            <a:endParaRPr lang="en-US" sz="3200" dirty="0" smtClean="0"/>
          </a:p>
        </p:txBody>
      </p:sp>
      <p:sp>
        <p:nvSpPr>
          <p:cNvPr id="46083" name="Content Placeholder 2"/>
          <p:cNvSpPr>
            <a:spLocks noGrp="1"/>
          </p:cNvSpPr>
          <p:nvPr>
            <p:ph idx="1"/>
          </p:nvPr>
        </p:nvSpPr>
        <p:spPr>
          <a:xfrm>
            <a:off x="609600" y="1143000"/>
            <a:ext cx="8345488" cy="5257800"/>
          </a:xfrm>
        </p:spPr>
        <p:txBody>
          <a:bodyPr/>
          <a:lstStyle/>
          <a:p>
            <a:r>
              <a:rPr lang="en-US" sz="1800" b="1" u="sng" dirty="0" smtClean="0"/>
              <a:t>Repatriation of sale proceeds</a:t>
            </a:r>
          </a:p>
          <a:p>
            <a:r>
              <a:rPr lang="en-US" sz="1800" dirty="0" smtClean="0"/>
              <a:t>In the event of sale of immovable property other than agricultural land/farm house /plantation property in India by a person resident outside India who is a citizen of India or a person of Indian origin, the authorised dealer may allow repatriation of the sale proceeds outside India, provided the following conditions are satisfied, namely: </a:t>
            </a:r>
          </a:p>
          <a:p>
            <a:r>
              <a:rPr lang="en-US" sz="1800" dirty="0" smtClean="0"/>
              <a:t>(i) the immovable property was acquired by the seller in accordance with the provisions of the foreign exchange law in force at the time of acquisition by him or the provisions of these Regulations; </a:t>
            </a:r>
          </a:p>
          <a:p>
            <a:r>
              <a:rPr lang="en-US" sz="1800" dirty="0" smtClean="0"/>
              <a:t>(ii) the amount to be repatriated does not exceed (a) the amount paid for acquisition of the immovable property in foreign exchange received through normal banking channels or out of funds held in Foreign Currency Non-Resident Account or (b) the foreign currency equivalent, as on the date of payment, of the amount paid where such payment was made from the funds held in Non-Resident External account for acquisition of the property; </a:t>
            </a:r>
          </a:p>
          <a:p>
            <a:r>
              <a:rPr lang="en-US" sz="1800" dirty="0" smtClean="0"/>
              <a:t>(iii) in the case of residential property, the repatriation of sale proceeds is restricted to not more than two such properties. </a:t>
            </a:r>
          </a:p>
          <a:p>
            <a:endParaRPr lang="en-US" sz="1400" dirty="0" smtClean="0"/>
          </a:p>
        </p:txBody>
      </p:sp>
      <p:sp>
        <p:nvSpPr>
          <p:cNvPr id="44036" name="Date Placeholder 3"/>
          <p:cNvSpPr>
            <a:spLocks noGrp="1"/>
          </p:cNvSpPr>
          <p:nvPr>
            <p:ph type="dt" sz="quarter" idx="10"/>
          </p:nvPr>
        </p:nvSpPr>
        <p:spPr/>
        <p:txBody>
          <a:bodyPr/>
          <a:lstStyle/>
          <a:p>
            <a:pPr>
              <a:defRPr/>
            </a:pPr>
            <a:r>
              <a:rPr lang="en-US" dirty="0" smtClean="0"/>
              <a:t>2 February 2019</a:t>
            </a:r>
            <a:endParaRPr lang="en-US" dirty="0"/>
          </a:p>
        </p:txBody>
      </p:sp>
      <p:sp>
        <p:nvSpPr>
          <p:cNvPr id="44037" name="Footer Placeholder 4"/>
          <p:cNvSpPr>
            <a:spLocks noGrp="1"/>
          </p:cNvSpPr>
          <p:nvPr>
            <p:ph type="ftr" sz="quarter" idx="11"/>
          </p:nvPr>
        </p:nvSpPr>
        <p:spPr/>
        <p:txBody>
          <a:bodyPr/>
          <a:lstStyle/>
          <a:p>
            <a:pPr>
              <a:defRPr/>
            </a:pPr>
            <a:r>
              <a:rPr lang="en-US" dirty="0" smtClean="0"/>
              <a:t>P. P. Shah &amp; Asso.</a:t>
            </a:r>
          </a:p>
        </p:txBody>
      </p:sp>
      <p:sp>
        <p:nvSpPr>
          <p:cNvPr id="44038" name="Slide Number Placeholder 5"/>
          <p:cNvSpPr>
            <a:spLocks noGrp="1"/>
          </p:cNvSpPr>
          <p:nvPr>
            <p:ph type="sldNum" sz="quarter" idx="12"/>
          </p:nvPr>
        </p:nvSpPr>
        <p:spPr/>
        <p:txBody>
          <a:bodyPr/>
          <a:lstStyle/>
          <a:p>
            <a:pPr>
              <a:defRPr/>
            </a:pPr>
            <a:fld id="{F947A728-4133-4C94-8C1D-0B1E1C8D51D0}" type="slidenum">
              <a:rPr lang="en-US" smtClean="0"/>
              <a:pPr>
                <a:defRPr/>
              </a:pPr>
              <a:t>71</a:t>
            </a:fld>
            <a:endParaRPr lang="en-US" dirty="0" smtClean="0"/>
          </a:p>
        </p:txBody>
      </p:sp>
    </p:spTree>
    <p:extLst>
      <p:ext uri="{BB962C8B-B14F-4D97-AF65-F5344CB8AC3E}">
        <p14:creationId xmlns:p14="http://schemas.microsoft.com/office/powerpoint/2010/main" val="27722196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72</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a:t>
            </a:r>
            <a:r>
              <a:rPr lang="en-US" sz="3600" dirty="0" smtClean="0"/>
              <a:t>Policy</a:t>
            </a:r>
          </a:p>
        </p:txBody>
      </p:sp>
      <p:sp>
        <p:nvSpPr>
          <p:cNvPr id="9222" name="Content Placeholder 6"/>
          <p:cNvSpPr>
            <a:spLocks noGrp="1"/>
          </p:cNvSpPr>
          <p:nvPr>
            <p:ph idx="1"/>
          </p:nvPr>
        </p:nvSpPr>
        <p:spPr>
          <a:xfrm>
            <a:off x="685800" y="1219200"/>
            <a:ext cx="8269288" cy="5213684"/>
          </a:xfrm>
        </p:spPr>
        <p:txBody>
          <a:bodyPr/>
          <a:lstStyle/>
          <a:p>
            <a:r>
              <a:rPr lang="en-US" sz="1600" b="1" dirty="0"/>
              <a:t>100% FDI in LLP </a:t>
            </a:r>
            <a:r>
              <a:rPr lang="en-US" sz="1600" b="1" dirty="0" smtClean="0"/>
              <a:t>under </a:t>
            </a:r>
            <a:r>
              <a:rPr lang="en-US" sz="1600" b="1" dirty="0"/>
              <a:t>Automatic </a:t>
            </a:r>
            <a:r>
              <a:rPr lang="en-US" sz="1600" b="1" dirty="0" smtClean="0"/>
              <a:t>Route</a:t>
            </a:r>
            <a:endParaRPr lang="en-US" sz="1600" b="1" dirty="0"/>
          </a:p>
          <a:p>
            <a:pPr marL="400050" lvl="1" indent="0">
              <a:buNone/>
            </a:pPr>
            <a:endParaRPr lang="en-US" sz="1600" dirty="0" smtClean="0">
              <a:latin typeface="Calibri" panose="020F0502020204030204" pitchFamily="34" charset="0"/>
              <a:cs typeface="Calibri" panose="020F0502020204030204" pitchFamily="34" charset="0"/>
            </a:endParaRPr>
          </a:p>
          <a:p>
            <a:pPr marL="685800" lvl="1">
              <a:buClr>
                <a:srgbClr val="002060"/>
              </a:buClr>
              <a:buSzPct val="100000"/>
              <a:buFont typeface="Wingdings" panose="05000000000000000000" pitchFamily="2" charset="2"/>
              <a:buChar char="q"/>
            </a:pPr>
            <a:r>
              <a:rPr lang="en-US" sz="1600" dirty="0" smtClean="0">
                <a:latin typeface="Calibri" panose="020F0502020204030204" pitchFamily="34" charset="0"/>
                <a:cs typeface="Calibri" panose="020F0502020204030204" pitchFamily="34" charset="0"/>
              </a:rPr>
              <a:t>100</a:t>
            </a:r>
            <a:r>
              <a:rPr lang="en-US" sz="1600" dirty="0">
                <a:latin typeface="Calibri" panose="020F0502020204030204" pitchFamily="34" charset="0"/>
                <a:cs typeface="Calibri" panose="020F0502020204030204" pitchFamily="34" charset="0"/>
              </a:rPr>
              <a:t>% FDI in LLP is permitted under Automatic Route provided the sectors /activities are falling under Automatic Route and there are no FDI-linked performance conditions</a:t>
            </a:r>
            <a:r>
              <a:rPr lang="en-US" sz="1600" dirty="0" smtClean="0">
                <a:latin typeface="Calibri" panose="020F0502020204030204" pitchFamily="34" charset="0"/>
                <a:cs typeface="Calibri" panose="020F0502020204030204" pitchFamily="34" charset="0"/>
              </a:rPr>
              <a:t>.</a:t>
            </a:r>
          </a:p>
          <a:p>
            <a:pPr marL="685800" lvl="1">
              <a:buClr>
                <a:srgbClr val="002060"/>
              </a:buClr>
              <a:buSzPct val="100000"/>
              <a:buFont typeface="Wingdings" panose="05000000000000000000" pitchFamily="2" charset="2"/>
              <a:buChar char="q"/>
            </a:pPr>
            <a:r>
              <a:rPr lang="en-US" sz="1600" dirty="0" smtClean="0">
                <a:latin typeface="Calibri" panose="020F0502020204030204" pitchFamily="34" charset="0"/>
                <a:cs typeface="Calibri" panose="020F0502020204030204" pitchFamily="34" charset="0"/>
              </a:rPr>
              <a:t>Further</a:t>
            </a:r>
            <a:r>
              <a:rPr lang="en-US" sz="1600" dirty="0">
                <a:latin typeface="Calibri" panose="020F0502020204030204" pitchFamily="34" charset="0"/>
                <a:cs typeface="Calibri" panose="020F0502020204030204" pitchFamily="34" charset="0"/>
              </a:rPr>
              <a:t>, downstream investment by LLPs in Indian Company / LLP under Automatic Route is also permitted provided sectors /activities are falling under automatic route and there are no FDI-linked performance conditions</a:t>
            </a:r>
            <a:r>
              <a:rPr lang="en-US" sz="1600" dirty="0" smtClean="0">
                <a:latin typeface="Calibri" panose="020F0502020204030204" pitchFamily="34" charset="0"/>
                <a:cs typeface="Calibri" panose="020F0502020204030204" pitchFamily="34" charset="0"/>
              </a:rPr>
              <a:t>.</a:t>
            </a:r>
          </a:p>
          <a:p>
            <a:pPr marL="685800" lvl="1">
              <a:buClr>
                <a:srgbClr val="002060"/>
              </a:buClr>
              <a:buSzPct val="100000"/>
              <a:buFont typeface="Wingdings" panose="05000000000000000000" pitchFamily="2" charset="2"/>
              <a:buChar char="q"/>
            </a:pPr>
            <a:r>
              <a:rPr lang="en-US" sz="1600" dirty="0" smtClean="0">
                <a:latin typeface="Calibri" panose="020F0502020204030204" pitchFamily="34" charset="0"/>
                <a:cs typeface="Calibri" panose="020F0502020204030204" pitchFamily="34" charset="0"/>
              </a:rPr>
              <a:t>Definition </a:t>
            </a:r>
            <a:r>
              <a:rPr lang="en-US" sz="1600" dirty="0">
                <a:latin typeface="Calibri" panose="020F0502020204030204" pitchFamily="34" charset="0"/>
                <a:cs typeface="Calibri" panose="020F0502020204030204" pitchFamily="34" charset="0"/>
              </a:rPr>
              <a:t>of Control is introduced – right to appoint majority of Designated Partners where such designated partners, with specific exclusion to others, have control over all the policies of the </a:t>
            </a:r>
            <a:r>
              <a:rPr lang="en-US" sz="1600" dirty="0" smtClean="0">
                <a:latin typeface="Calibri" panose="020F0502020204030204" pitchFamily="34" charset="0"/>
                <a:cs typeface="Calibri" panose="020F0502020204030204" pitchFamily="34" charset="0"/>
              </a:rPr>
              <a:t>LLP</a:t>
            </a:r>
          </a:p>
          <a:p>
            <a:pPr marL="685800" lvl="1">
              <a:buClr>
                <a:srgbClr val="002060"/>
              </a:buClr>
              <a:buSzPct val="100000"/>
              <a:buFont typeface="Wingdings" panose="05000000000000000000" pitchFamily="2" charset="2"/>
              <a:buChar char="q"/>
            </a:pPr>
            <a:r>
              <a:rPr lang="en-US" sz="1600" dirty="0" smtClean="0">
                <a:latin typeface="Calibri" panose="020F0502020204030204" pitchFamily="34" charset="0"/>
                <a:cs typeface="Calibri" panose="020F0502020204030204" pitchFamily="34" charset="0"/>
              </a:rPr>
              <a:t>Definition </a:t>
            </a:r>
            <a:r>
              <a:rPr lang="en-US" sz="1600" dirty="0">
                <a:latin typeface="Calibri" panose="020F0502020204030204" pitchFamily="34" charset="0"/>
                <a:cs typeface="Calibri" panose="020F0502020204030204" pitchFamily="34" charset="0"/>
              </a:rPr>
              <a:t>of Ownership is introduced – percentage of the investments in </a:t>
            </a:r>
            <a:r>
              <a:rPr lang="en-US" sz="1600" dirty="0" smtClean="0">
                <a:latin typeface="Calibri" panose="020F0502020204030204" pitchFamily="34" charset="0"/>
                <a:cs typeface="Calibri" panose="020F0502020204030204" pitchFamily="34" charset="0"/>
              </a:rPr>
              <a:t>LLPs</a:t>
            </a:r>
          </a:p>
          <a:p>
            <a:pPr marL="400050" lvl="1" indent="0">
              <a:buNone/>
            </a:pPr>
            <a:endParaRPr lang="en-US" sz="1600" b="1" dirty="0">
              <a:latin typeface="Calibri" panose="020F0502020204030204" pitchFamily="34" charset="0"/>
              <a:cs typeface="Calibri" panose="020F0502020204030204" pitchFamily="34" charset="0"/>
            </a:endParaRPr>
          </a:p>
          <a:p>
            <a:pPr marL="400050" lvl="1" indent="0">
              <a:buNone/>
            </a:pPr>
            <a:r>
              <a:rPr lang="en-US" sz="1600" b="1" dirty="0" smtClean="0"/>
              <a:t>Key </a:t>
            </a:r>
            <a:r>
              <a:rPr lang="en-US" sz="1600" b="1" dirty="0"/>
              <a:t>issues</a:t>
            </a:r>
          </a:p>
          <a:p>
            <a:pPr marL="400050" lvl="1" indent="0">
              <a:buNone/>
            </a:pPr>
            <a:r>
              <a:rPr lang="en-US" sz="1600" dirty="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rPr>
              <a:t> </a:t>
            </a:r>
            <a:r>
              <a:rPr lang="en-US" sz="1600" dirty="0">
                <a:latin typeface="Calibri" panose="020F0502020204030204" pitchFamily="34" charset="0"/>
                <a:cs typeface="Calibri" panose="020F0502020204030204" pitchFamily="34" charset="0"/>
              </a:rPr>
              <a:t>Whether LLP can be capitalized on non-cash basis (against import of goods, services, etc.)  in the same way as an Indian Company?</a:t>
            </a:r>
          </a:p>
          <a:p>
            <a:pPr marL="400050" lvl="1" indent="0">
              <a:buNone/>
            </a:pPr>
            <a:r>
              <a:rPr lang="en-US" sz="1600" dirty="0">
                <a:latin typeface="Calibri" panose="020F0502020204030204" pitchFamily="34" charset="0"/>
                <a:cs typeface="Calibri" panose="020F0502020204030204" pitchFamily="34" charset="0"/>
              </a:rPr>
              <a:t>• With control and ownership criteria </a:t>
            </a:r>
            <a:r>
              <a:rPr lang="en-US" sz="1600" dirty="0" smtClean="0">
                <a:latin typeface="Calibri" panose="020F0502020204030204" pitchFamily="34" charset="0"/>
                <a:cs typeface="Calibri" panose="020F0502020204030204" pitchFamily="34" charset="0"/>
              </a:rPr>
              <a:t>now defined, </a:t>
            </a:r>
            <a:r>
              <a:rPr lang="en-US" sz="1600" dirty="0">
                <a:latin typeface="Calibri" panose="020F0502020204030204" pitchFamily="34" charset="0"/>
                <a:cs typeface="Calibri" panose="020F0502020204030204" pitchFamily="34" charset="0"/>
              </a:rPr>
              <a:t>whether basis exists to deny FDI to LLP in all sectors / activities even with performance conditions?</a:t>
            </a:r>
            <a:endParaRPr lang="en-US" sz="16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0407846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73</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Policy (con’t)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400" b="1" dirty="0" smtClean="0">
                <a:latin typeface="Calibri" panose="020F0502020204030204" pitchFamily="34" charset="0"/>
                <a:cs typeface="Calibri" panose="020F0502020204030204" pitchFamily="34" charset="0"/>
              </a:rPr>
              <a:t>Acquisition by NRIs on non-repatriation basis as per PN 7 of 2015</a:t>
            </a:r>
            <a:endParaRPr lang="en-US" sz="1400" b="1" dirty="0">
              <a:latin typeface="Calibri" panose="020F0502020204030204" pitchFamily="34" charset="0"/>
              <a:cs typeface="Calibri" panose="020F0502020204030204" pitchFamily="34" charset="0"/>
            </a:endParaRPr>
          </a:p>
          <a:p>
            <a:pPr marL="400050" lvl="1" indent="0">
              <a:buNone/>
            </a:pPr>
            <a:r>
              <a:rPr lang="en-US" sz="1400" dirty="0">
                <a:latin typeface="Calibri" panose="020F0502020204030204" pitchFamily="34" charset="0"/>
                <a:cs typeface="Calibri" panose="020F0502020204030204" pitchFamily="34" charset="0"/>
              </a:rPr>
              <a:t>• NRI definition which includes PIOs amended to include Overseas Citizens of India (OCI) whose ambit </a:t>
            </a:r>
            <a:r>
              <a:rPr lang="en-US" sz="1400" dirty="0" smtClean="0">
                <a:latin typeface="Calibri" panose="020F0502020204030204" pitchFamily="34" charset="0"/>
                <a:cs typeface="Calibri" panose="020F0502020204030204" pitchFamily="34" charset="0"/>
              </a:rPr>
              <a:t>is wider </a:t>
            </a:r>
            <a:r>
              <a:rPr lang="en-US" sz="1400" dirty="0">
                <a:latin typeface="Calibri" panose="020F0502020204030204" pitchFamily="34" charset="0"/>
                <a:cs typeface="Calibri" panose="020F0502020204030204" pitchFamily="34" charset="0"/>
              </a:rPr>
              <a:t>than PIOs.</a:t>
            </a:r>
          </a:p>
          <a:p>
            <a:pPr marL="400050" lvl="1" indent="0">
              <a:buNone/>
            </a:pPr>
            <a:r>
              <a:rPr lang="en-US" sz="1400" dirty="0">
                <a:latin typeface="Calibri" panose="020F0502020204030204" pitchFamily="34" charset="0"/>
                <a:cs typeface="Calibri" panose="020F0502020204030204" pitchFamily="34" charset="0"/>
              </a:rPr>
              <a:t>• NRI Investments under FEMA 20 / Schedule 4 (Non-Repatriation basis) deemed to be </a:t>
            </a:r>
            <a:r>
              <a:rPr lang="en-US" sz="1400" dirty="0" smtClean="0">
                <a:latin typeface="Calibri" panose="020F0502020204030204" pitchFamily="34" charset="0"/>
                <a:cs typeface="Calibri" panose="020F0502020204030204" pitchFamily="34" charset="0"/>
              </a:rPr>
              <a:t>domestic investment </a:t>
            </a:r>
            <a:r>
              <a:rPr lang="en-US" sz="1400" dirty="0">
                <a:latin typeface="Calibri" panose="020F0502020204030204" pitchFamily="34" charset="0"/>
                <a:cs typeface="Calibri" panose="020F0502020204030204" pitchFamily="34" charset="0"/>
              </a:rPr>
              <a:t>on par with residents</a:t>
            </a:r>
          </a:p>
          <a:p>
            <a:endParaRPr lang="en-US" sz="1400" b="1" dirty="0" smtClean="0">
              <a:latin typeface="Calibri" panose="020F0502020204030204" pitchFamily="34" charset="0"/>
              <a:cs typeface="Calibri" panose="020F0502020204030204" pitchFamily="34" charset="0"/>
            </a:endParaRPr>
          </a:p>
          <a:p>
            <a:r>
              <a:rPr lang="en-US" sz="1400" b="1" dirty="0" smtClean="0">
                <a:latin typeface="Calibri" panose="020F0502020204030204" pitchFamily="34" charset="0"/>
                <a:cs typeface="Calibri" panose="020F0502020204030204" pitchFamily="34" charset="0"/>
              </a:rPr>
              <a:t>Benefits </a:t>
            </a:r>
            <a:r>
              <a:rPr lang="en-US" sz="1400" b="1" dirty="0">
                <a:latin typeface="Calibri" panose="020F0502020204030204" pitchFamily="34" charset="0"/>
                <a:cs typeface="Calibri" panose="020F0502020204030204" pitchFamily="34" charset="0"/>
              </a:rPr>
              <a:t>conferred to NRIs by PN 12 of 2015</a:t>
            </a:r>
          </a:p>
          <a:p>
            <a:pPr marL="400050" lvl="1" indent="0">
              <a:buNone/>
            </a:pPr>
            <a:r>
              <a:rPr lang="en-US" sz="1400" dirty="0">
                <a:latin typeface="Calibri" panose="020F0502020204030204" pitchFamily="34" charset="0"/>
                <a:cs typeface="Calibri" panose="020F0502020204030204" pitchFamily="34" charset="0"/>
              </a:rPr>
              <a:t>• A Company, Trust and Partnership Firm incorporated outside India and owned and controlled by NRIs</a:t>
            </a:r>
          </a:p>
          <a:p>
            <a:pPr marL="400050" lvl="1" indent="0">
              <a:buNone/>
            </a:pPr>
            <a:r>
              <a:rPr lang="en-US" sz="1400" dirty="0">
                <a:latin typeface="Calibri" panose="020F0502020204030204" pitchFamily="34" charset="0"/>
                <a:cs typeface="Calibri" panose="020F0502020204030204" pitchFamily="34" charset="0"/>
              </a:rPr>
              <a:t>can invest in India with the special dispensation as available to NRIs under the FDI Policy</a:t>
            </a:r>
          </a:p>
          <a:p>
            <a:pPr marL="400050" lvl="1" indent="0">
              <a:buNone/>
            </a:pPr>
            <a:r>
              <a:rPr lang="en-US" sz="1400" dirty="0">
                <a:latin typeface="Calibri" panose="020F0502020204030204" pitchFamily="34" charset="0"/>
                <a:cs typeface="Calibri" panose="020F0502020204030204" pitchFamily="34" charset="0"/>
              </a:rPr>
              <a:t>• Sectors relevant : Schedule Air Transport (NRI 100%/ FDI 49%); Construction-Development</a:t>
            </a:r>
          </a:p>
          <a:p>
            <a:pPr marL="400050" lvl="1" indent="0">
              <a:buNone/>
            </a:pPr>
            <a:r>
              <a:rPr lang="en-US" sz="1400" dirty="0">
                <a:latin typeface="Calibri" panose="020F0502020204030204" pitchFamily="34" charset="0"/>
                <a:cs typeface="Calibri" panose="020F0502020204030204" pitchFamily="34" charset="0"/>
              </a:rPr>
              <a:t>• Similar Benefits to investments under Schedule 4 of FEMA 20 – Non Repatriation Basis</a:t>
            </a:r>
          </a:p>
          <a:p>
            <a:pPr marL="400050" lvl="1" indent="0">
              <a:buNone/>
            </a:pPr>
            <a:endParaRPr lang="en-US" sz="1400" dirty="0">
              <a:latin typeface="Calibri" panose="020F0502020204030204" pitchFamily="34" charset="0"/>
              <a:cs typeface="Calibri" panose="020F0502020204030204" pitchFamily="34" charset="0"/>
            </a:endParaRPr>
          </a:p>
          <a:p>
            <a:r>
              <a:rPr lang="en-US" sz="1400" b="1" dirty="0" smtClean="0">
                <a:latin typeface="Calibri" panose="020F0502020204030204" pitchFamily="34" charset="0"/>
                <a:cs typeface="Calibri" panose="020F0502020204030204" pitchFamily="34" charset="0"/>
              </a:rPr>
              <a:t>Key </a:t>
            </a:r>
            <a:r>
              <a:rPr lang="en-US" sz="1400" b="1" dirty="0">
                <a:latin typeface="Calibri" panose="020F0502020204030204" pitchFamily="34" charset="0"/>
                <a:cs typeface="Calibri" panose="020F0502020204030204" pitchFamily="34" charset="0"/>
              </a:rPr>
              <a:t>Issues</a:t>
            </a:r>
          </a:p>
          <a:p>
            <a:pPr marL="400050" lvl="1" indent="0">
              <a:buNone/>
            </a:pPr>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Is </a:t>
            </a:r>
            <a:r>
              <a:rPr lang="en-US" sz="1400" dirty="0">
                <a:latin typeface="Calibri" panose="020F0502020204030204" pitchFamily="34" charset="0"/>
                <a:cs typeface="Calibri" panose="020F0502020204030204" pitchFamily="34" charset="0"/>
              </a:rPr>
              <a:t>this a change in policy to now allow erstwhile OCBs for FDI and other investments in India??</a:t>
            </a:r>
          </a:p>
          <a:p>
            <a:pPr marL="400050" lvl="1" indent="0">
              <a:buNone/>
            </a:pPr>
            <a:r>
              <a:rPr lang="en-US" sz="1400" dirty="0">
                <a:latin typeface="Calibri" panose="020F0502020204030204" pitchFamily="34" charset="0"/>
                <a:cs typeface="Calibri" panose="020F0502020204030204" pitchFamily="34" charset="0"/>
              </a:rPr>
              <a:t>• How does one determine ownership and control in </a:t>
            </a:r>
            <a:r>
              <a:rPr lang="en-US" sz="1400" dirty="0" smtClean="0">
                <a:latin typeface="Calibri" panose="020F0502020204030204" pitchFamily="34" charset="0"/>
                <a:cs typeface="Calibri" panose="020F0502020204030204" pitchFamily="34" charset="0"/>
              </a:rPr>
              <a:t> oversea Trust </a:t>
            </a:r>
            <a:r>
              <a:rPr lang="en-US" sz="1400" dirty="0">
                <a:latin typeface="Calibri" panose="020F0502020204030204" pitchFamily="34" charset="0"/>
                <a:cs typeface="Calibri" panose="020F0502020204030204" pitchFamily="34" charset="0"/>
              </a:rPr>
              <a:t>and Partnership?</a:t>
            </a:r>
          </a:p>
          <a:p>
            <a:pPr marL="400050" lvl="1" indent="0">
              <a:buNone/>
            </a:pPr>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Is conversion of NRI investment from Repatriable to Non-Repatriable basis possible?</a:t>
            </a:r>
            <a:endParaRPr lang="en-US" sz="1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7293005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599656" y="633826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74</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Policy (con’t)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600" b="1" dirty="0">
                <a:latin typeface="Calibri" panose="020F0502020204030204" pitchFamily="34" charset="0"/>
                <a:cs typeface="Calibri" panose="020F0502020204030204" pitchFamily="34" charset="0"/>
              </a:rPr>
              <a:t>Direct &amp; Indirect Foreign Investment (IFI) by Resident Foreign citizens:</a:t>
            </a:r>
          </a:p>
          <a:p>
            <a:endParaRPr lang="en-US" sz="1600" dirty="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FEMA </a:t>
            </a:r>
            <a:r>
              <a:rPr lang="en-US" sz="1600" dirty="0">
                <a:latin typeface="Calibri" panose="020F0502020204030204" pitchFamily="34" charset="0"/>
                <a:cs typeface="Calibri" panose="020F0502020204030204" pitchFamily="34" charset="0"/>
              </a:rPr>
              <a:t>rules generally do not apply based on citizenship but applies only when a transaction is between a resident and a non-resident. In case an Indian resident invests in an Indian company, FEMA Notification no. </a:t>
            </a:r>
            <a:r>
              <a:rPr lang="en-US" sz="1600" dirty="0" smtClean="0">
                <a:latin typeface="Calibri" panose="020F0502020204030204" pitchFamily="34" charset="0"/>
                <a:cs typeface="Calibri" panose="020F0502020204030204" pitchFamily="34" charset="0"/>
              </a:rPr>
              <a:t>20(R) </a:t>
            </a:r>
            <a:r>
              <a:rPr lang="en-US" sz="1600" dirty="0">
                <a:latin typeface="Calibri" panose="020F0502020204030204" pitchFamily="34" charset="0"/>
                <a:cs typeface="Calibri" panose="020F0502020204030204" pitchFamily="34" charset="0"/>
              </a:rPr>
              <a:t>also does not apply as the provisions are applicable only to PROIs.  </a:t>
            </a:r>
          </a:p>
          <a:p>
            <a:r>
              <a:rPr lang="en-US" sz="1600" dirty="0" smtClean="0">
                <a:latin typeface="Calibri" panose="020F0502020204030204" pitchFamily="34" charset="0"/>
                <a:cs typeface="Calibri" panose="020F0502020204030204" pitchFamily="34" charset="0"/>
              </a:rPr>
              <a:t>However</a:t>
            </a:r>
            <a:r>
              <a:rPr lang="en-US" sz="1600" dirty="0">
                <a:latin typeface="Calibri" panose="020F0502020204030204" pitchFamily="34" charset="0"/>
                <a:cs typeface="Calibri" panose="020F0502020204030204" pitchFamily="34" charset="0"/>
              </a:rPr>
              <a:t>, when it comes to downstream investments by IC, the regulations make a clear difference between </a:t>
            </a:r>
            <a:r>
              <a:rPr lang="en-US" sz="1600" dirty="0" smtClean="0">
                <a:latin typeface="Calibri" panose="020F0502020204030204" pitchFamily="34" charset="0"/>
                <a:cs typeface="Calibri" panose="020F0502020204030204" pitchFamily="34" charset="0"/>
              </a:rPr>
              <a:t>Indian Company (IC) owned </a:t>
            </a:r>
            <a:r>
              <a:rPr lang="en-US" sz="1600" dirty="0">
                <a:latin typeface="Calibri" panose="020F0502020204030204" pitchFamily="34" charset="0"/>
                <a:cs typeface="Calibri" panose="020F0502020204030204" pitchFamily="34" charset="0"/>
              </a:rPr>
              <a:t>and controlled by resident Indian citizens or owned / controlled by non-residents.</a:t>
            </a:r>
          </a:p>
          <a:p>
            <a:endParaRPr lang="en-US" sz="1600" dirty="0">
              <a:latin typeface="Calibri" panose="020F0502020204030204" pitchFamily="34" charset="0"/>
              <a:cs typeface="Calibri" panose="020F0502020204030204" pitchFamily="34" charset="0"/>
            </a:endParaRPr>
          </a:p>
          <a:p>
            <a:r>
              <a:rPr lang="en-US" sz="1600" b="1" dirty="0" smtClean="0">
                <a:latin typeface="Calibri" panose="020F0502020204030204" pitchFamily="34" charset="0"/>
                <a:cs typeface="Calibri" panose="020F0502020204030204" pitchFamily="34" charset="0"/>
              </a:rPr>
              <a:t>Key Issues</a:t>
            </a:r>
            <a:r>
              <a:rPr lang="en-US" sz="1600" b="1" dirty="0">
                <a:latin typeface="Calibri" panose="020F0502020204030204" pitchFamily="34" charset="0"/>
                <a:cs typeface="Calibri" panose="020F0502020204030204" pitchFamily="34" charset="0"/>
              </a:rPr>
              <a:t>:</a:t>
            </a:r>
          </a:p>
          <a:p>
            <a:pPr lvl="1">
              <a:buClrTx/>
              <a:buSzPct val="100000"/>
              <a:buFont typeface="Arial" panose="020B0604020202020204" pitchFamily="34" charset="0"/>
              <a:buChar char="•"/>
            </a:pPr>
            <a:r>
              <a:rPr lang="en-US" sz="1600" dirty="0" smtClean="0">
                <a:latin typeface="Calibri" panose="020F0502020204030204" pitchFamily="34" charset="0"/>
                <a:cs typeface="Calibri" panose="020F0502020204030204" pitchFamily="34" charset="0"/>
              </a:rPr>
              <a:t>If </a:t>
            </a:r>
            <a:r>
              <a:rPr lang="en-US" sz="1600" dirty="0">
                <a:latin typeface="Calibri" panose="020F0502020204030204" pitchFamily="34" charset="0"/>
                <a:cs typeface="Calibri" panose="020F0502020204030204" pitchFamily="34" charset="0"/>
              </a:rPr>
              <a:t>a foreign citizen who is resident in India is making direct investment in an Indian Company (i.e. first level IC), it appears that such a transaction shall not be regulated by FEMA (or FEMA Notification No. </a:t>
            </a:r>
            <a:r>
              <a:rPr lang="en-US" sz="1600" dirty="0" smtClean="0">
                <a:latin typeface="Calibri" panose="020F0502020204030204" pitchFamily="34" charset="0"/>
                <a:cs typeface="Calibri" panose="020F0502020204030204" pitchFamily="34" charset="0"/>
              </a:rPr>
              <a:t>20(R)). </a:t>
            </a:r>
            <a:r>
              <a:rPr lang="en-US" sz="1600" dirty="0">
                <a:latin typeface="Calibri" panose="020F0502020204030204" pitchFamily="34" charset="0"/>
                <a:cs typeface="Calibri" panose="020F0502020204030204" pitchFamily="34" charset="0"/>
              </a:rPr>
              <a:t>Is this the intention of the law and regulations?</a:t>
            </a:r>
          </a:p>
          <a:p>
            <a:pPr lvl="1">
              <a:buClrTx/>
              <a:buSzPct val="100000"/>
              <a:buFont typeface="Arial" panose="020B0604020202020204" pitchFamily="34" charset="0"/>
              <a:buChar char="•"/>
            </a:pPr>
            <a:endParaRPr lang="en-US" sz="1600"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600" dirty="0" smtClean="0">
                <a:latin typeface="Calibri" panose="020F0502020204030204" pitchFamily="34" charset="0"/>
                <a:cs typeface="Calibri" panose="020F0502020204030204" pitchFamily="34" charset="0"/>
              </a:rPr>
              <a:t>If </a:t>
            </a:r>
            <a:r>
              <a:rPr lang="en-US" sz="1600" dirty="0">
                <a:latin typeface="Calibri" panose="020F0502020204030204" pitchFamily="34" charset="0"/>
                <a:cs typeface="Calibri" panose="020F0502020204030204" pitchFamily="34" charset="0"/>
              </a:rPr>
              <a:t>the IC is considered as Indirect Foreign Investment (as it is not owned and controlled by resident Indian citizen but by foreign citizen resident in India), then it gives rise to a situation where investment in IC is not regulated, whereas downstream investment is regulated. Is that the intention? </a:t>
            </a:r>
          </a:p>
        </p:txBody>
      </p:sp>
    </p:spTree>
    <p:extLst>
      <p:ext uri="{BB962C8B-B14F-4D97-AF65-F5344CB8AC3E}">
        <p14:creationId xmlns:p14="http://schemas.microsoft.com/office/powerpoint/2010/main" val="3328268868"/>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599656" y="633826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75</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Policy (con’t)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FDI </a:t>
            </a:r>
            <a:r>
              <a:rPr lang="en-US" sz="1500" b="1" dirty="0">
                <a:latin typeface="Calibri" panose="020F0502020204030204" pitchFamily="34" charset="0"/>
                <a:cs typeface="Calibri" panose="020F0502020204030204" pitchFamily="34" charset="0"/>
              </a:rPr>
              <a:t>for earning rent / income on lease of </a:t>
            </a:r>
            <a:r>
              <a:rPr lang="en-US" sz="1500" b="1" dirty="0" smtClean="0">
                <a:latin typeface="Calibri" panose="020F0502020204030204" pitchFamily="34" charset="0"/>
                <a:cs typeface="Calibri" panose="020F0502020204030204" pitchFamily="34" charset="0"/>
              </a:rPr>
              <a:t>property:</a:t>
            </a:r>
            <a:endParaRPr lang="en-US" sz="1500" b="1" dirty="0">
              <a:latin typeface="Calibri" panose="020F0502020204030204" pitchFamily="34" charset="0"/>
              <a:cs typeface="Calibri" panose="020F0502020204030204" pitchFamily="34" charset="0"/>
            </a:endParaRPr>
          </a:p>
          <a:p>
            <a:endParaRPr lang="en-US" sz="1500"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The Consolidated FDI Policy of </a:t>
            </a:r>
            <a:r>
              <a:rPr lang="en-US" sz="1500" dirty="0" smtClean="0">
                <a:latin typeface="Calibri" panose="020F0502020204030204" pitchFamily="34" charset="0"/>
                <a:cs typeface="Calibri" panose="020F0502020204030204" pitchFamily="34" charset="0"/>
              </a:rPr>
              <a:t>2017 </a:t>
            </a:r>
            <a:r>
              <a:rPr lang="en-US" sz="1500" dirty="0">
                <a:latin typeface="Calibri" panose="020F0502020204030204" pitchFamily="34" charset="0"/>
                <a:cs typeface="Calibri" panose="020F0502020204030204" pitchFamily="34" charset="0"/>
              </a:rPr>
              <a:t>clarifies in Paragraph 5.2.10 relating to FDI in Construction Development that FDI in Real Estate business is not permitted but earning of rent / income on lease of property will not amount to real estate business. It is reproduced for convenience as under</a:t>
            </a:r>
            <a:r>
              <a:rPr lang="en-US" sz="1500" dirty="0" smtClean="0">
                <a:latin typeface="Calibri" panose="020F0502020204030204" pitchFamily="34" charset="0"/>
                <a:cs typeface="Calibri" panose="020F0502020204030204" pitchFamily="34" charset="0"/>
              </a:rPr>
              <a:t>:</a:t>
            </a:r>
            <a:endParaRPr lang="en-US" sz="1500" dirty="0">
              <a:latin typeface="Calibri" panose="020F0502020204030204" pitchFamily="34" charset="0"/>
              <a:cs typeface="Calibri" panose="020F0502020204030204" pitchFamily="34" charset="0"/>
            </a:endParaRPr>
          </a:p>
          <a:p>
            <a:pPr marL="338138" indent="0">
              <a:buNone/>
            </a:pPr>
            <a:r>
              <a:rPr lang="en-US" sz="1500" dirty="0">
                <a:latin typeface="Calibri" panose="020F0502020204030204" pitchFamily="34" charset="0"/>
                <a:cs typeface="Calibri" panose="020F0502020204030204" pitchFamily="34" charset="0"/>
              </a:rPr>
              <a:t>“(i) It is clarified that FDI is not permitted in an entity which is engaged or proposes to engage in real estate business, construction of farm houses and trading in transferable development rights (TDRs). </a:t>
            </a:r>
          </a:p>
          <a:p>
            <a:pPr marL="576263" indent="0">
              <a:buNone/>
            </a:pPr>
            <a:r>
              <a:rPr lang="en-US" sz="1500" dirty="0" smtClean="0">
                <a:latin typeface="Calibri" panose="020F0502020204030204" pitchFamily="34" charset="0"/>
                <a:cs typeface="Calibri" panose="020F0502020204030204" pitchFamily="34" charset="0"/>
              </a:rPr>
              <a:t>“</a:t>
            </a:r>
            <a:r>
              <a:rPr lang="en-US" sz="1500" dirty="0">
                <a:latin typeface="Calibri" panose="020F0502020204030204" pitchFamily="34" charset="0"/>
                <a:cs typeface="Calibri" panose="020F0502020204030204" pitchFamily="34" charset="0"/>
              </a:rPr>
              <a:t>Real estate business” means dealing in land and immovable property with a view to earning profit there from and does not include development of townships, construction of residential/ commercial premises, roads or bridges, educational institutions, recreational facilities, city and regional level infrastructure, townships. Further, earning of rent/ income on lease of the property, not amounting to transfer, will not amount to real estate business.”</a:t>
            </a:r>
          </a:p>
          <a:p>
            <a:endParaRPr lang="en-US" sz="1500" dirty="0">
              <a:latin typeface="Calibri" panose="020F0502020204030204" pitchFamily="34" charset="0"/>
              <a:cs typeface="Calibri" panose="020F0502020204030204" pitchFamily="34" charset="0"/>
            </a:endParaRPr>
          </a:p>
          <a:p>
            <a:r>
              <a:rPr lang="en-US" sz="1500" b="1" dirty="0" smtClean="0">
                <a:latin typeface="Calibri" panose="020F0502020204030204" pitchFamily="34" charset="0"/>
                <a:cs typeface="Calibri" panose="020F0502020204030204" pitchFamily="34" charset="0"/>
              </a:rPr>
              <a:t>Key Issues</a:t>
            </a:r>
            <a:r>
              <a:rPr lang="en-US" sz="1500" b="1" dirty="0">
                <a:latin typeface="Calibri" panose="020F0502020204030204" pitchFamily="34" charset="0"/>
                <a:cs typeface="Calibri" panose="020F0502020204030204" pitchFamily="34" charset="0"/>
              </a:rPr>
              <a:t>:</a:t>
            </a: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As </a:t>
            </a:r>
            <a:r>
              <a:rPr lang="en-US" sz="1500" dirty="0">
                <a:latin typeface="Calibri" panose="020F0502020204030204" pitchFamily="34" charset="0"/>
                <a:cs typeface="Calibri" panose="020F0502020204030204" pitchFamily="34" charset="0"/>
              </a:rPr>
              <a:t>against construction and subsequent lease of the property by the FDI recipient Indian Company, if FDI is instead made directly by FDI recipient Indian Company by way of investments in constructed property such as townships / residential / commercial premises, etc. with a view to lease the same in order to earn rent / income, would it be permissible under the FDI guidelines? The economic benefits to the country would be the same as local developers would have exit route of sale of constructed property to PROIs under FDI route</a:t>
            </a:r>
            <a:r>
              <a:rPr lang="en-US" sz="1500" dirty="0" smtClean="0">
                <a:latin typeface="Calibri" panose="020F0502020204030204" pitchFamily="34" charset="0"/>
                <a:cs typeface="Calibri" panose="020F0502020204030204" pitchFamily="34" charset="0"/>
              </a:rPr>
              <a:t>.</a:t>
            </a:r>
            <a:endParaRPr lang="en-US"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6454631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599656" y="633826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76</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Policy (con’t)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Pricing </a:t>
            </a:r>
            <a:r>
              <a:rPr lang="en-US" sz="1500" b="1" dirty="0">
                <a:latin typeface="Calibri" panose="020F0502020204030204" pitchFamily="34" charset="0"/>
                <a:cs typeface="Calibri" panose="020F0502020204030204" pitchFamily="34" charset="0"/>
              </a:rPr>
              <a:t>of Compulsorily Convertible </a:t>
            </a:r>
            <a:r>
              <a:rPr lang="en-US" sz="1500" b="1" dirty="0" smtClean="0">
                <a:latin typeface="Calibri" panose="020F0502020204030204" pitchFamily="34" charset="0"/>
                <a:cs typeface="Calibri" panose="020F0502020204030204" pitchFamily="34" charset="0"/>
              </a:rPr>
              <a:t>Debentures:</a:t>
            </a:r>
            <a:endParaRPr lang="en-US" sz="1500" b="1" dirty="0">
              <a:latin typeface="Calibri" panose="020F0502020204030204" pitchFamily="34" charset="0"/>
              <a:cs typeface="Calibri" panose="020F0502020204030204" pitchFamily="34" charset="0"/>
            </a:endParaRPr>
          </a:p>
          <a:p>
            <a:endParaRPr lang="en-US" sz="1500"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As per the prevalent pricing guidelines of instruments under FDI, the pricing of shares / convertible debentures / preference shares should be decided / determined upfront at the time of issue of the instruments. </a:t>
            </a:r>
            <a:endParaRPr lang="en-US" sz="1500" dirty="0" smtClean="0">
              <a:latin typeface="Calibri" panose="020F0502020204030204" pitchFamily="34" charset="0"/>
              <a:cs typeface="Calibri" panose="020F0502020204030204" pitchFamily="34" charset="0"/>
            </a:endParaRPr>
          </a:p>
          <a:p>
            <a:r>
              <a:rPr lang="en-US" sz="1500" dirty="0" smtClean="0">
                <a:latin typeface="Calibri" panose="020F0502020204030204" pitchFamily="34" charset="0"/>
                <a:cs typeface="Calibri" panose="020F0502020204030204" pitchFamily="34" charset="0"/>
              </a:rPr>
              <a:t>The </a:t>
            </a:r>
            <a:r>
              <a:rPr lang="en-US" sz="1500" dirty="0">
                <a:latin typeface="Calibri" panose="020F0502020204030204" pitchFamily="34" charset="0"/>
                <a:cs typeface="Calibri" panose="020F0502020204030204" pitchFamily="34" charset="0"/>
              </a:rPr>
              <a:t>price for the convertible instruments can also be a determined based on the conversion formula which has to be determined / fixed upfront, however the price at the time of conversion should not be less than the fair value worked out, at the time of issuance of these instruments, in accordance with the extant FEMA regulations</a:t>
            </a:r>
            <a:r>
              <a:rPr lang="en-US" sz="1500" dirty="0" smtClean="0">
                <a:latin typeface="Calibri" panose="020F0502020204030204" pitchFamily="34" charset="0"/>
                <a:cs typeface="Calibri" panose="020F0502020204030204" pitchFamily="34" charset="0"/>
              </a:rPr>
              <a:t>.</a:t>
            </a:r>
          </a:p>
          <a:p>
            <a:endParaRPr lang="en-US" sz="1500" dirty="0">
              <a:latin typeface="Calibri" panose="020F0502020204030204" pitchFamily="34" charset="0"/>
              <a:cs typeface="Calibri" panose="020F0502020204030204" pitchFamily="34" charset="0"/>
            </a:endParaRPr>
          </a:p>
          <a:p>
            <a:r>
              <a:rPr lang="en-US" sz="1500" b="1" dirty="0" smtClean="0">
                <a:latin typeface="Calibri" panose="020F0502020204030204" pitchFamily="34" charset="0"/>
                <a:cs typeface="Calibri" panose="020F0502020204030204" pitchFamily="34" charset="0"/>
              </a:rPr>
              <a:t>Key Issues:</a:t>
            </a:r>
            <a:endParaRPr lang="en-US" sz="1500" b="1"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If </a:t>
            </a:r>
            <a:r>
              <a:rPr lang="en-US" sz="1500" dirty="0">
                <a:latin typeface="Calibri" panose="020F0502020204030204" pitchFamily="34" charset="0"/>
                <a:cs typeface="Calibri" panose="020F0502020204030204" pitchFamily="34" charset="0"/>
              </a:rPr>
              <a:t>the conversion formula is specified upfront as say e.g. “conversion shall be based on the price / earnings ratio at the time of conversion to be decided by the management subject to minimum issue price of Rs. 50/- per share being the fair value worked out at the time of issuance of these instruments”, would it be in compliance with the pricing guidelines?</a:t>
            </a:r>
          </a:p>
          <a:p>
            <a:pPr lvl="1">
              <a:buClrTx/>
              <a:buSzPct val="100000"/>
              <a:buFont typeface="Arial" panose="020B0604020202020204" pitchFamily="34" charset="0"/>
              <a:buChar char="•"/>
            </a:pPr>
            <a:endParaRPr lang="en-US" sz="1500"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The </a:t>
            </a:r>
            <a:r>
              <a:rPr lang="en-US" sz="1500" dirty="0">
                <a:latin typeface="Calibri" panose="020F0502020204030204" pitchFamily="34" charset="0"/>
                <a:cs typeface="Calibri" panose="020F0502020204030204" pitchFamily="34" charset="0"/>
              </a:rPr>
              <a:t>price for conversion into shares may be determined based on future profits. Hence till the FCDs are converted into shares, the exact foreign shareholding in the company cannot be determined. How can this be resolved when the Indian company is undertaking downstream investments in order to determine indirect foreign holding?</a:t>
            </a:r>
          </a:p>
        </p:txBody>
      </p:sp>
    </p:spTree>
    <p:extLst>
      <p:ext uri="{BB962C8B-B14F-4D97-AF65-F5344CB8AC3E}">
        <p14:creationId xmlns:p14="http://schemas.microsoft.com/office/powerpoint/2010/main" val="42268469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dirty="0" smtClean="0"/>
              <a:t>2 February 2019</a:t>
            </a:r>
            <a:endParaRPr lang="en-US" dirty="0"/>
          </a:p>
        </p:txBody>
      </p:sp>
      <p:sp>
        <p:nvSpPr>
          <p:cNvPr id="9219" name="Footer Placeholder 4"/>
          <p:cNvSpPr>
            <a:spLocks noGrp="1"/>
          </p:cNvSpPr>
          <p:nvPr>
            <p:ph type="ftr" sz="quarter" idx="11"/>
          </p:nvPr>
        </p:nvSpPr>
        <p:spPr>
          <a:xfrm>
            <a:off x="3599656" y="633826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77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Practical Issues </a:t>
            </a:r>
            <a:r>
              <a:rPr lang="en-US" sz="3200" dirty="0" smtClean="0"/>
              <a:t>– Escrow mechanism in FDI transactions</a:t>
            </a:r>
          </a:p>
        </p:txBody>
      </p:sp>
      <p:sp>
        <p:nvSpPr>
          <p:cNvPr id="9222" name="Content Placeholder 6"/>
          <p:cNvSpPr>
            <a:spLocks noGrp="1"/>
          </p:cNvSpPr>
          <p:nvPr>
            <p:ph idx="1"/>
          </p:nvPr>
        </p:nvSpPr>
        <p:spPr>
          <a:xfrm>
            <a:off x="685800" y="1219200"/>
            <a:ext cx="8269288" cy="5213684"/>
          </a:xfrm>
        </p:spPr>
        <p:txBody>
          <a:bodyPr/>
          <a:lstStyle/>
          <a:p>
            <a:r>
              <a:rPr lang="en-US" sz="1500" dirty="0" smtClean="0">
                <a:latin typeface="Calibri" panose="020F0502020204030204" pitchFamily="34" charset="0"/>
                <a:cs typeface="Calibri" panose="020F0502020204030204" pitchFamily="34" charset="0"/>
              </a:rPr>
              <a:t>Escrow </a:t>
            </a:r>
            <a:r>
              <a:rPr lang="en-US" sz="1500" dirty="0">
                <a:latin typeface="Calibri" panose="020F0502020204030204" pitchFamily="34" charset="0"/>
                <a:cs typeface="Calibri" panose="020F0502020204030204" pitchFamily="34" charset="0"/>
              </a:rPr>
              <a:t>mechanism has been permitted to facilitate FDI transactions in cases where parties to the share purchase agreement desire to complete the due diligence process before they finalize the agreement for the same and accordingly, there is a time lag between payment of purchase consideration and the receipt of the shares. </a:t>
            </a:r>
          </a:p>
          <a:p>
            <a:r>
              <a:rPr lang="en-US" sz="1500" dirty="0" smtClean="0">
                <a:latin typeface="Calibri" panose="020F0502020204030204" pitchFamily="34" charset="0"/>
                <a:cs typeface="Calibri" panose="020F0502020204030204" pitchFamily="34" charset="0"/>
              </a:rPr>
              <a:t>AD </a:t>
            </a:r>
            <a:r>
              <a:rPr lang="en-US" sz="1500" dirty="0">
                <a:latin typeface="Calibri" panose="020F0502020204030204" pitchFamily="34" charset="0"/>
                <a:cs typeface="Calibri" panose="020F0502020204030204" pitchFamily="34" charset="0"/>
              </a:rPr>
              <a:t>Category – I banks have been given general permission to open and maintain non-interest bearing Escrow account in Indian Rupees in India on behalf of residents and non-residents, towards payment of share purchase consideration. Also, SEBI authorised Depository Participant are permitted to open and maintain, without approval of the Reserve Bank, Escrow account for securities.</a:t>
            </a:r>
          </a:p>
          <a:p>
            <a:r>
              <a:rPr lang="en-US" sz="1500" dirty="0" smtClean="0">
                <a:latin typeface="Calibri" panose="020F0502020204030204" pitchFamily="34" charset="0"/>
                <a:cs typeface="Calibri" panose="020F0502020204030204" pitchFamily="34" charset="0"/>
              </a:rPr>
              <a:t>The </a:t>
            </a:r>
            <a:r>
              <a:rPr lang="en-US" sz="1500" dirty="0">
                <a:latin typeface="Calibri" panose="020F0502020204030204" pitchFamily="34" charset="0"/>
                <a:cs typeface="Calibri" panose="020F0502020204030204" pitchFamily="34" charset="0"/>
              </a:rPr>
              <a:t>detailed stipulations relating to opening of Escrow account are specified in Regulation 5(5) read with Schedule 5 of </a:t>
            </a:r>
            <a:r>
              <a:rPr lang="en-US" sz="1500" dirty="0" smtClean="0">
                <a:latin typeface="Calibri" panose="020F0502020204030204" pitchFamily="34" charset="0"/>
                <a:cs typeface="Calibri" panose="020F0502020204030204" pitchFamily="34" charset="0"/>
              </a:rPr>
              <a:t>FEMA Ntf. 5(R)</a:t>
            </a:r>
          </a:p>
          <a:p>
            <a:r>
              <a:rPr lang="en-US" sz="1500" dirty="0">
                <a:latin typeface="Calibri" panose="020F0502020204030204" pitchFamily="34" charset="0"/>
                <a:cs typeface="Calibri" panose="020F0502020204030204" pitchFamily="34" charset="0"/>
              </a:rPr>
              <a:t>Regulation 5(5) of FEMA Ntf. 5(R) stipulates that “Resident or non-resident acquirers may, subject to the terms and conditions specified in Schedule 5, open, hold and maintain Escrow Account with Authorised Dealers in India”.</a:t>
            </a:r>
          </a:p>
          <a:p>
            <a:r>
              <a:rPr lang="en-US" sz="1500" b="1" dirty="0" smtClean="0">
                <a:latin typeface="Calibri" panose="020F0502020204030204" pitchFamily="34" charset="0"/>
                <a:cs typeface="Calibri" panose="020F0502020204030204" pitchFamily="34" charset="0"/>
              </a:rPr>
              <a:t>Key Issues:</a:t>
            </a:r>
            <a:endParaRPr lang="en-US" sz="1500" b="1"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If the FDI transaction involves opening of Escrow account, is there a </a:t>
            </a:r>
            <a:r>
              <a:rPr lang="en-US" sz="1500" dirty="0">
                <a:latin typeface="Calibri" panose="020F0502020204030204" pitchFamily="34" charset="0"/>
                <a:cs typeface="Calibri" panose="020F0502020204030204" pitchFamily="34" charset="0"/>
              </a:rPr>
              <a:t>compulsion to open </a:t>
            </a:r>
            <a:r>
              <a:rPr lang="en-US" sz="1500" dirty="0" smtClean="0">
                <a:latin typeface="Calibri" panose="020F0502020204030204" pitchFamily="34" charset="0"/>
                <a:cs typeface="Calibri" panose="020F0502020204030204" pitchFamily="34" charset="0"/>
              </a:rPr>
              <a:t>the same only </a:t>
            </a:r>
            <a:r>
              <a:rPr lang="en-US" sz="1500" dirty="0">
                <a:latin typeface="Calibri" panose="020F0502020204030204" pitchFamily="34" charset="0"/>
                <a:cs typeface="Calibri" panose="020F0502020204030204" pitchFamily="34" charset="0"/>
              </a:rPr>
              <a:t>in </a:t>
            </a:r>
            <a:r>
              <a:rPr lang="en-US" sz="1500" dirty="0" smtClean="0">
                <a:latin typeface="Calibri" panose="020F0502020204030204" pitchFamily="34" charset="0"/>
                <a:cs typeface="Calibri" panose="020F0502020204030204" pitchFamily="34" charset="0"/>
              </a:rPr>
              <a:t>India?</a:t>
            </a: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Can a Cash </a:t>
            </a:r>
            <a:r>
              <a:rPr lang="en-US" sz="1500" dirty="0">
                <a:latin typeface="Calibri" panose="020F0502020204030204" pitchFamily="34" charset="0"/>
                <a:cs typeface="Calibri" panose="020F0502020204030204" pitchFamily="34" charset="0"/>
              </a:rPr>
              <a:t>Escrow account </a:t>
            </a:r>
            <a:r>
              <a:rPr lang="en-US" sz="1500" dirty="0" smtClean="0">
                <a:latin typeface="Calibri" panose="020F0502020204030204" pitchFamily="34" charset="0"/>
                <a:cs typeface="Calibri" panose="020F0502020204030204" pitchFamily="34" charset="0"/>
              </a:rPr>
              <a:t>be opened </a:t>
            </a:r>
            <a:r>
              <a:rPr lang="en-US" sz="1500" dirty="0">
                <a:latin typeface="Calibri" panose="020F0502020204030204" pitchFamily="34" charset="0"/>
                <a:cs typeface="Calibri" panose="020F0502020204030204" pitchFamily="34" charset="0"/>
              </a:rPr>
              <a:t>abroad in which the Indian resident is not undertaking any transaction of remittance </a:t>
            </a:r>
            <a:r>
              <a:rPr lang="en-US" sz="1500" dirty="0" smtClean="0">
                <a:latin typeface="Calibri" panose="020F0502020204030204" pitchFamily="34" charset="0"/>
                <a:cs typeface="Calibri" panose="020F0502020204030204" pitchFamily="34" charset="0"/>
              </a:rPr>
              <a:t> but it </a:t>
            </a:r>
            <a:r>
              <a:rPr lang="en-US" sz="1500" dirty="0">
                <a:latin typeface="Calibri" panose="020F0502020204030204" pitchFamily="34" charset="0"/>
                <a:cs typeface="Calibri" panose="020F0502020204030204" pitchFamily="34" charset="0"/>
              </a:rPr>
              <a:t>is only going to receive remittance in India as and when the transaction is finally consummated on completion of due diligence </a:t>
            </a:r>
            <a:r>
              <a:rPr lang="en-US" sz="1500" dirty="0" smtClean="0">
                <a:latin typeface="Calibri" panose="020F0502020204030204" pitchFamily="34" charset="0"/>
                <a:cs typeface="Calibri" panose="020F0502020204030204" pitchFamily="34" charset="0"/>
              </a:rPr>
              <a:t>procedures?</a:t>
            </a:r>
            <a:endParaRPr lang="en-US"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8375110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1962" y="6243638"/>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78</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under FEMA</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Regulated under separate Notification No. 120</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What is the rationale for having separate notification to regulate overseas direct investments? </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i="1"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Shortcomings....</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a:latin typeface="Calibri" panose="020F0502020204030204" pitchFamily="34" charset="0"/>
                <a:cs typeface="Calibri" panose="020F0502020204030204" pitchFamily="34" charset="0"/>
              </a:rPr>
              <a:t>Ntf. No. 23(R)</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a:latin typeface="Calibri" panose="020F0502020204030204" pitchFamily="34" charset="0"/>
                <a:cs typeface="Calibri" panose="020F0502020204030204" pitchFamily="34" charset="0"/>
              </a:rPr>
              <a:t>Ntf. No. 14</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a:latin typeface="Calibri" panose="020F0502020204030204" pitchFamily="34" charset="0"/>
                <a:cs typeface="Calibri" panose="020F0502020204030204" pitchFamily="34" charset="0"/>
              </a:rPr>
              <a:t>Ntf. No. 9</a:t>
            </a:r>
          </a:p>
        </p:txBody>
      </p:sp>
      <p:sp>
        <p:nvSpPr>
          <p:cNvPr id="2" name="Footer Placeholder 1"/>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27816068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19100" y="6243638"/>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79</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 FEMA Ntf. 120</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 – Conditions for Automatic approval</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6A – Investments in Agricultural operations overseas  directly or through Overseas Offices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6B – Investment in Listed Equity overseas by a listed Indian company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6C – Investment by Mutual Funds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7 – Investment by IP in Financial Services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8 – Investment by swap or exchange of shares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9 – Prior Approval Route</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9A – Overseas Investments by Regd. Trust / Society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10 – Unique Identification Number</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11 – Investment by Capitalization</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12 – Export of Goods towards Equity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13 – Post investment changes / additional investment in existing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14 – Acquisition through bidding / tender</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15 – Obligations of Indian Party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16 – Transfer by way of sale of shares of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17 – Transfer involving write-off</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18 – Pledge of shares of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18A – Creation of charge on domestic and foreign assets</a:t>
            </a:r>
          </a:p>
          <a:p>
            <a:pPr>
              <a:spcBef>
                <a:spcPts val="0"/>
              </a:spcBef>
              <a:buFont typeface="Wingdings" pitchFamily="2" charset="2"/>
              <a:buNone/>
            </a:pPr>
            <a:endParaRPr lang="en-US" sz="1600" i="1"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421212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8</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r>
              <a:rPr lang="en-US" sz="1400" b="1" dirty="0" smtClean="0"/>
              <a:t>SEC. 3:  </a:t>
            </a:r>
            <a:r>
              <a:rPr lang="en-US" sz="1400" dirty="0" smtClean="0"/>
              <a:t>Dealing in foreign exchange, etc.</a:t>
            </a:r>
          </a:p>
          <a:p>
            <a:pPr eaLnBrk="1" hangingPunct="1"/>
            <a:r>
              <a:rPr lang="en-US" sz="1400" dirty="0" smtClean="0"/>
              <a:t>Save as otherwise provided in this Act, rules or regulations made there under, or with the general or special permission of the Reserve Bank, no person shall- </a:t>
            </a:r>
          </a:p>
          <a:p>
            <a:pPr eaLnBrk="1" hangingPunct="1"/>
            <a:endParaRPr lang="en-US" sz="1400" dirty="0" smtClean="0"/>
          </a:p>
          <a:p>
            <a:pPr eaLnBrk="1" hangingPunct="1"/>
            <a:r>
              <a:rPr lang="en-US" sz="1400" dirty="0" smtClean="0"/>
              <a:t>(a) deal in or transfer any foreign exchange or foreign security to any person not being an authorized person; </a:t>
            </a:r>
          </a:p>
          <a:p>
            <a:pPr eaLnBrk="1" hangingPunct="1"/>
            <a:r>
              <a:rPr lang="en-US" sz="1400" dirty="0" smtClean="0"/>
              <a:t>(b) make any payment to or for the credit of any person resident outside India in any manner; </a:t>
            </a:r>
          </a:p>
          <a:p>
            <a:pPr eaLnBrk="1" hangingPunct="1"/>
            <a:r>
              <a:rPr lang="en-US" sz="1400" dirty="0" smtClean="0"/>
              <a:t>(c) receive otherwise through an authorized person, any payment by order or on behalf of any person resident outside India in any manner. </a:t>
            </a:r>
          </a:p>
          <a:p>
            <a:pPr eaLnBrk="1" hangingPunct="1">
              <a:buNone/>
            </a:pPr>
            <a:r>
              <a:rPr lang="en-US" sz="1400" dirty="0" smtClean="0"/>
              <a:t>           Explanation.- For the purpose of this clause, where any person in, or resident in, India receives any payment by order or on behalf of any person resident outside India through any other person (including an authorized person) without a corresponding inward remittance from any place outside India, then, such person shall be deemed to have received such payment otherwise than through an authorized person; </a:t>
            </a:r>
          </a:p>
          <a:p>
            <a:pPr eaLnBrk="1" hangingPunct="1"/>
            <a:r>
              <a:rPr lang="en-US" sz="1400" dirty="0" smtClean="0"/>
              <a:t>(d) enter into any financial transaction in India as consideration for or in association with acquisition or creation or transfer of a right to acquire, any asset outside India by any person. </a:t>
            </a:r>
          </a:p>
          <a:p>
            <a:pPr eaLnBrk="1" hangingPunct="1">
              <a:buNone/>
            </a:pPr>
            <a:r>
              <a:rPr lang="en-US" sz="1400" dirty="0" smtClean="0"/>
              <a:t>           Explanation.- For the purpose of this clause," financial transaction" means making any payment to, or for the credit of any person, or receiving any payment for, by order or on behalf of any person, or drawing, issuing or negotiating any bill of exchange r promissory note, or transferring any security or acknowledging any debt.</a:t>
            </a:r>
          </a:p>
        </p:txBody>
      </p:sp>
    </p:spTree>
    <p:extLst>
      <p:ext uri="{BB962C8B-B14F-4D97-AF65-F5344CB8AC3E}">
        <p14:creationId xmlns:p14="http://schemas.microsoft.com/office/powerpoint/2010/main" val="124324061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504825" y="6243638"/>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80</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 FEMA Ntf. 120</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19 – Prior RBI approval for Proprietory in India to accept shares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19A – Overseas Investments by Proprietorships / unregistered Partnership Firm in India being recognized Star Export House</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20 – Investments by Individuals for acquiring shares as consideration for professional services rendered</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20A - Acquisition or Setting up of a JV or WOS abroad by resident individual (w.e.f. 5th Aug. 2013)</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21 – Issue of foreign security (FCCB) by person resident in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22 – Purchase / acquisition by way of gift / inheritance / ESOP</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23 – Transfer of foreign security by way of pledge by person resident in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24 – General permission for acquiring qualification / rights shares and  foreign securities under ADR/GDR linked stock options schemes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25 – Prior RBI approval for qualification shares in excess of limits specified under Regn. 24</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26 – Investments by Mutual Funds / Venture Cap.Funds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27 – Opening of Demat Accounts with foreign depositories by Indian Clearing Corporations and Clearing Members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a:spcBef>
                <a:spcPts val="0"/>
              </a:spcBef>
              <a:buFont typeface="Wingdings" pitchFamily="2" charset="2"/>
              <a:buNone/>
            </a:pPr>
            <a:endParaRPr lang="en-US" sz="1600" i="1"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7832765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E10707BA-9CCA-46D8-A35B-677E2B736795}"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81</a:t>
            </a:fld>
            <a:endParaRPr lang="en-US" sz="1400" dirty="0">
              <a:solidFill>
                <a:srgbClr val="000000"/>
              </a:solidFill>
            </a:endParaRPr>
          </a:p>
        </p:txBody>
      </p:sp>
      <p:sp>
        <p:nvSpPr>
          <p:cNvPr id="13316" name="Text Box 4"/>
          <p:cNvSpPr txBox="1">
            <a:spLocks noChangeArrowheads="1"/>
          </p:cNvSpPr>
          <p:nvPr/>
        </p:nvSpPr>
        <p:spPr bwMode="auto">
          <a:xfrm>
            <a:off x="1150938" y="152400"/>
            <a:ext cx="7793037" cy="928688"/>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Route-How much can be Invested?</a:t>
            </a:r>
          </a:p>
        </p:txBody>
      </p:sp>
      <p:sp>
        <p:nvSpPr>
          <p:cNvPr id="13317" name="Text Box 5"/>
          <p:cNvSpPr txBox="1">
            <a:spLocks noChangeArrowheads="1"/>
          </p:cNvSpPr>
          <p:nvPr/>
        </p:nvSpPr>
        <p:spPr bwMode="auto">
          <a:xfrm>
            <a:off x="990600" y="1447800"/>
            <a:ext cx="7848600" cy="4800600"/>
          </a:xfrm>
          <a:prstGeom prst="rect">
            <a:avLst/>
          </a:prstGeom>
          <a:noFill/>
          <a:ln w="9525">
            <a:noFill/>
            <a:round/>
            <a:headEnd/>
            <a:tailEnd/>
          </a:ln>
        </p:spPr>
        <p:txBody>
          <a:bodyPr/>
          <a:lstStyle/>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Overall ceiling of the investment: “Financial Commitment” plus amount in EEFC A/c plus amount raised via ADR/GDR issue</a:t>
            </a: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Financial commitment of the IP can not be more than 400% of the Net worth of the IP; however, </a:t>
            </a:r>
            <a:r>
              <a:rPr lang="en-IN" sz="2400" dirty="0">
                <a:solidFill>
                  <a:srgbClr val="000000"/>
                </a:solidFill>
              </a:rPr>
              <a:t>financial commitment exceeding USD 1 (one) billion (or its equivalent) in a financial year would require prior approval of the Reserve Bank </a:t>
            </a:r>
            <a:endParaRPr lang="en-US" sz="2400" dirty="0">
              <a:solidFill>
                <a:srgbClr val="000000"/>
              </a:solidFill>
            </a:endParaRP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Net worth: Regn. 2(o)-Paid up capital and free reserves</a:t>
            </a: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What is Financial Commitment? [Reg.2(f)]</a:t>
            </a:r>
          </a:p>
        </p:txBody>
      </p:sp>
      <p:sp>
        <p:nvSpPr>
          <p:cNvPr id="13318" name="Date Placeholder 7"/>
          <p:cNvSpPr>
            <a:spLocks noGrp="1"/>
          </p:cNvSpPr>
          <p:nvPr>
            <p:ph type="dt" sz="quarter" idx="10"/>
          </p:nvPr>
        </p:nvSpPr>
        <p:spPr>
          <a:xfrm>
            <a:off x="476250" y="6243638"/>
            <a:ext cx="1905000" cy="457200"/>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81</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99867679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FDA5B38C-1253-455E-A178-E37259EF541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82</a:t>
            </a:fld>
            <a:endParaRPr lang="en-US" sz="1400" dirty="0">
              <a:solidFill>
                <a:srgbClr val="000000"/>
              </a:solidFill>
            </a:endParaRPr>
          </a:p>
        </p:txBody>
      </p:sp>
      <p:sp>
        <p:nvSpPr>
          <p:cNvPr id="14340"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Route-Financial Commitment</a:t>
            </a:r>
          </a:p>
        </p:txBody>
      </p:sp>
      <p:sp>
        <p:nvSpPr>
          <p:cNvPr id="14341" name="Text Box 5"/>
          <p:cNvSpPr txBox="1">
            <a:spLocks noChangeArrowheads="1"/>
          </p:cNvSpPr>
          <p:nvPr/>
        </p:nvSpPr>
        <p:spPr bwMode="auto">
          <a:xfrm>
            <a:off x="990600" y="1447800"/>
            <a:ext cx="7848600" cy="4724400"/>
          </a:xfrm>
          <a:prstGeom prst="rect">
            <a:avLst/>
          </a:prstGeom>
          <a:noFill/>
          <a:ln w="9525">
            <a:noFill/>
            <a:round/>
            <a:headEnd/>
            <a:tailEnd/>
          </a:ln>
        </p:spPr>
        <p:txBody>
          <a:bodyPr/>
          <a:lstStyle/>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Financial Commitment Reg.2(f): </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Amount of Direct Investment by way of contribution to the equity and loan and 100% of guarantees issued by an IP to or on behalf of its overseas JVC or WOS plus 50% of Performance Guarantee</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Contribution to Equity can be by </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Cash contributions or</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Purchase of Shares or by Capitalization of Exports and Repatriable Entitlements</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Swap of IP’s shares or</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ADR GDR Swap</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Loan to Overseas Entity (only if Equity is issued to IP)</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Guarantees to or on behalf of overseas entity</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t>
            </a:r>
          </a:p>
        </p:txBody>
      </p:sp>
      <p:sp>
        <p:nvSpPr>
          <p:cNvPr id="14342" name="Date Placeholder 7"/>
          <p:cNvSpPr>
            <a:spLocks noGrp="1"/>
          </p:cNvSpPr>
          <p:nvPr>
            <p:ph type="dt" sz="quarter" idx="10"/>
          </p:nvPr>
        </p:nvSpPr>
        <p:spPr>
          <a:xfrm>
            <a:off x="476250" y="6243638"/>
            <a:ext cx="1905000" cy="457200"/>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82</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81283209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FA2DD39-6C15-476E-A654-46399E3F3E7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83</a:t>
            </a:fld>
            <a:endParaRPr lang="en-US" sz="1400" dirty="0">
              <a:solidFill>
                <a:srgbClr val="000000"/>
              </a:solidFill>
            </a:endParaRPr>
          </a:p>
        </p:txBody>
      </p:sp>
      <p:sp>
        <p:nvSpPr>
          <p:cNvPr id="15364"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Route-Financial Commitment (con’t)</a:t>
            </a:r>
          </a:p>
        </p:txBody>
      </p:sp>
      <p:sp>
        <p:nvSpPr>
          <p:cNvPr id="15365" name="Text Box 5"/>
          <p:cNvSpPr txBox="1">
            <a:spLocks noChangeArrowheads="1"/>
          </p:cNvSpPr>
          <p:nvPr/>
        </p:nvSpPr>
        <p:spPr bwMode="auto">
          <a:xfrm>
            <a:off x="976312" y="1176336"/>
            <a:ext cx="7848600" cy="5224463"/>
          </a:xfrm>
          <a:prstGeom prst="rect">
            <a:avLst/>
          </a:prstGeom>
          <a:noFill/>
          <a:ln w="9525">
            <a:noFill/>
            <a:round/>
            <a:headEnd/>
            <a:tailEnd/>
          </a:ln>
        </p:spPr>
        <p:txBody>
          <a:bodyPr/>
          <a:lstStyle/>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Guarantees to or on behalf of overseas entity</a:t>
            </a:r>
            <a:endParaRPr lang="en-US" sz="2200" dirty="0">
              <a:solidFill>
                <a:srgbClr val="000000"/>
              </a:solidFill>
            </a:endParaRP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Cannot be open-ended; Period &amp; amount to be specified</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Corporate guarantees only</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In case of performance guarantees by IP, 50% is considered for financial commitment; if invocation leads to breach of ceiling of 400% of net worth of IP, prior RBI approval is required before remitting funds from India </a:t>
            </a:r>
            <a:r>
              <a:rPr lang="en-US" sz="2000" i="1" dirty="0">
                <a:solidFill>
                  <a:srgbClr val="000000"/>
                </a:solidFill>
              </a:rPr>
              <a:t>[Ref: Cir. No. 69 dt. 27/05/2011 &amp; Master Direction 15 dt. 01.01.2016]</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Bank guarantee issued by a resident bank on behalf of an overseas JV / WOS of the IP, which is backed by a counter guarantee / collateral by the IP, shall be reckoned for computation of the financial commitment of the IP </a:t>
            </a:r>
            <a:r>
              <a:rPr lang="en-US" sz="2000" i="1" dirty="0">
                <a:solidFill>
                  <a:srgbClr val="000000"/>
                </a:solidFill>
              </a:rPr>
              <a:t>[Ref: Cir. No. 96 dt. 28/03/2012 &amp; Master Direction 15 dt. 01.01.2016]]</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t>
            </a:r>
          </a:p>
        </p:txBody>
      </p:sp>
      <p:sp>
        <p:nvSpPr>
          <p:cNvPr id="15366" name="Date Placeholder 7"/>
          <p:cNvSpPr>
            <a:spLocks noGrp="1"/>
          </p:cNvSpPr>
          <p:nvPr>
            <p:ph type="dt" sz="quarter" idx="10"/>
          </p:nvPr>
        </p:nvSpPr>
        <p:spPr>
          <a:xfrm>
            <a:off x="447675" y="6243638"/>
            <a:ext cx="1905000" cy="457200"/>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83</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03113845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79C2C8A3-4E39-4150-84E3-E877E5D3519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84</a:t>
            </a:fld>
            <a:endParaRPr lang="en-US" sz="1400" dirty="0">
              <a:solidFill>
                <a:srgbClr val="000000"/>
              </a:solidFill>
            </a:endParaRPr>
          </a:p>
        </p:txBody>
      </p:sp>
      <p:sp>
        <p:nvSpPr>
          <p:cNvPr id="16388" name="Text Box 4"/>
          <p:cNvSpPr txBox="1">
            <a:spLocks noChangeArrowheads="1"/>
          </p:cNvSpPr>
          <p:nvPr/>
        </p:nvSpPr>
        <p:spPr bwMode="auto">
          <a:xfrm>
            <a:off x="1150938" y="76200"/>
            <a:ext cx="7793037" cy="1066800"/>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Route-What is Prohibited &amp; Exempted?</a:t>
            </a:r>
          </a:p>
        </p:txBody>
      </p:sp>
      <p:sp>
        <p:nvSpPr>
          <p:cNvPr id="16389" name="Text Box 5"/>
          <p:cNvSpPr txBox="1">
            <a:spLocks noChangeArrowheads="1"/>
          </p:cNvSpPr>
          <p:nvPr/>
        </p:nvSpPr>
        <p:spPr bwMode="auto">
          <a:xfrm>
            <a:off x="876300" y="1143000"/>
            <a:ext cx="7772400" cy="5100638"/>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u="sng" dirty="0">
                <a:solidFill>
                  <a:srgbClr val="000000"/>
                </a:solidFill>
              </a:rPr>
              <a:t>Prohibitions</a:t>
            </a:r>
            <a:r>
              <a:rPr lang="en-US" sz="2400" dirty="0">
                <a:solidFill>
                  <a:srgbClr val="000000"/>
                </a:solidFill>
              </a:rPr>
              <a:t>:</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Portfolio Investment, Real Estate &amp; Banking Sector</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As per RBI’s FAQs on ODI, Indian banks operating in India can set up JVs/WOSs abroad provided they obtain clearance under the Banking Regulation Act, 1949, from the Department of Banking Regulation (DBR), CO, RBI</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u="sng" dirty="0">
                <a:solidFill>
                  <a:srgbClr val="000000"/>
                </a:solidFill>
              </a:rPr>
              <a:t>Exemptions</a:t>
            </a:r>
            <a:r>
              <a:rPr lang="en-US" sz="2400" dirty="0">
                <a:solidFill>
                  <a:srgbClr val="000000"/>
                </a:solidFill>
              </a:rPr>
              <a:t>:</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Investment through RFC A/c</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Bonus issue</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Investment by Persons Resident in India but not permanently resident in India.</a:t>
            </a:r>
          </a:p>
        </p:txBody>
      </p:sp>
      <p:sp>
        <p:nvSpPr>
          <p:cNvPr id="16390" name="Date Placeholder 7"/>
          <p:cNvSpPr>
            <a:spLocks noGrp="1"/>
          </p:cNvSpPr>
          <p:nvPr>
            <p:ph type="dt" sz="quarter" idx="10"/>
          </p:nvPr>
        </p:nvSpPr>
        <p:spPr>
          <a:xfrm>
            <a:off x="198438" y="6253163"/>
            <a:ext cx="1905000" cy="457200"/>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84</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66085510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85</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Eligible Entities for Investment – Important definitions as per Notification 120</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Sec. 2(e): </a:t>
            </a:r>
            <a:r>
              <a:rPr lang="en-IN" sz="2200" dirty="0">
                <a:solidFill>
                  <a:srgbClr val="000000"/>
                </a:solidFill>
              </a:rPr>
              <a:t>"Direct investment outside India" means investment by way of contribution to the capital or subscription to the Memorandum of Association </a:t>
            </a:r>
            <a:r>
              <a:rPr lang="en-IN" sz="2200" u="sng" dirty="0">
                <a:solidFill>
                  <a:srgbClr val="000000"/>
                </a:solidFill>
              </a:rPr>
              <a:t>of a foreign entity</a:t>
            </a:r>
            <a:r>
              <a:rPr lang="en-IN" sz="2200" dirty="0">
                <a:solidFill>
                  <a:srgbClr val="000000"/>
                </a:solidFill>
              </a:rPr>
              <a:t> or by way of </a:t>
            </a:r>
            <a:r>
              <a:rPr lang="en-IN" sz="2200" u="sng" dirty="0">
                <a:solidFill>
                  <a:srgbClr val="000000"/>
                </a:solidFill>
              </a:rPr>
              <a:t>purchase of existing shares</a:t>
            </a:r>
            <a:r>
              <a:rPr lang="en-IN" sz="2200" dirty="0">
                <a:solidFill>
                  <a:srgbClr val="000000"/>
                </a:solidFill>
              </a:rPr>
              <a:t> of a foreign entity either by market purchase or private placement or through stock </a:t>
            </a:r>
            <a:r>
              <a:rPr lang="en-IN" sz="2200" u="sng" dirty="0">
                <a:solidFill>
                  <a:srgbClr val="000000"/>
                </a:solidFill>
              </a:rPr>
              <a:t>exchange, but does not include portfolio investment</a:t>
            </a:r>
            <a:endParaRPr lang="en-US" sz="2200" u="sng" dirty="0">
              <a:solidFill>
                <a:srgbClr val="000000"/>
              </a:solidFill>
            </a:endParaRP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200" dirty="0">
                <a:solidFill>
                  <a:srgbClr val="000000"/>
                </a:solidFill>
              </a:rPr>
              <a:t>Sec. 2(m): "Joint Venture (JV)" means a </a:t>
            </a:r>
            <a:r>
              <a:rPr lang="en-IN" sz="2200" u="sng" dirty="0">
                <a:solidFill>
                  <a:srgbClr val="000000"/>
                </a:solidFill>
              </a:rPr>
              <a:t>foreign entity </a:t>
            </a:r>
            <a:r>
              <a:rPr lang="en-IN" sz="2200" dirty="0">
                <a:solidFill>
                  <a:srgbClr val="000000"/>
                </a:solidFill>
              </a:rPr>
              <a:t>formed, registered or incorporated in accordance with the laws and regulations of the host country in which the Indian party makes a direct investment</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200" dirty="0">
                <a:solidFill>
                  <a:srgbClr val="000000"/>
                </a:solidFill>
              </a:rPr>
              <a:t>Sec. 2(q): "Wholly Owned Subsidiary (WOS)" means a </a:t>
            </a:r>
            <a:r>
              <a:rPr lang="en-IN" sz="2200" u="sng" dirty="0">
                <a:solidFill>
                  <a:srgbClr val="000000"/>
                </a:solidFill>
              </a:rPr>
              <a:t>foreign entity </a:t>
            </a:r>
            <a:r>
              <a:rPr lang="en-IN" sz="2200" dirty="0">
                <a:solidFill>
                  <a:srgbClr val="000000"/>
                </a:solidFill>
              </a:rPr>
              <a:t>formed, registered or incorporated in accordance with the laws and regulations of the host country, whose entire capital is held by the Indian party</a:t>
            </a:r>
            <a:endParaRPr lang="en-US" sz="2200" dirty="0">
              <a:solidFill>
                <a:srgbClr val="000000"/>
              </a:solidFill>
            </a:endParaRPr>
          </a:p>
        </p:txBody>
      </p:sp>
      <p:sp>
        <p:nvSpPr>
          <p:cNvPr id="22534" name="Date Placeholder 7"/>
          <p:cNvSpPr>
            <a:spLocks noGrp="1"/>
          </p:cNvSpPr>
          <p:nvPr>
            <p:ph type="dt" sz="quarter" idx="10"/>
          </p:nvPr>
        </p:nvSpPr>
        <p:spPr>
          <a:xfrm>
            <a:off x="242887" y="6216650"/>
            <a:ext cx="1901825" cy="641350"/>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85</a:t>
            </a:fld>
            <a:endParaRPr lang="en-US" dirty="0"/>
          </a:p>
        </p:txBody>
      </p:sp>
      <p:sp>
        <p:nvSpPr>
          <p:cNvPr id="4" name="Footer Placeholder 3"/>
          <p:cNvSpPr>
            <a:spLocks noGrp="1"/>
          </p:cNvSpPr>
          <p:nvPr>
            <p:ph type="ftr" sz="quarter" idx="11"/>
          </p:nvPr>
        </p:nvSpPr>
        <p:spPr>
          <a:xfrm>
            <a:off x="3734594" y="6385719"/>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7095598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86</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Eligible Entities for Investment (con’t)</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‘Foreign entity’ is not defined</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But from aforesaid definitions, it is one that is formed, registered or incorporated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So can a foreign Proprietorship, Partnership Firm, LLP, Trust be considered as ‘Foreign Entity’? </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As per definition of ‘Direct investment outside India’, investment has to be by way of purchase of shares; hence foreign entity must have Share Capital. Therefore, does it exclude investment in Firm, LLP or Trust as such entities do not have Share Capital even though they fall within the definition of ‘Foreign entity’ as they are formed or registered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Portfolio Investment is not defined</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000" dirty="0">
              <a:solidFill>
                <a:srgbClr val="000000"/>
              </a:solidFill>
            </a:endParaRPr>
          </a:p>
        </p:txBody>
      </p:sp>
      <p:sp>
        <p:nvSpPr>
          <p:cNvPr id="22534" name="Date Placeholder 7"/>
          <p:cNvSpPr>
            <a:spLocks noGrp="1"/>
          </p:cNvSpPr>
          <p:nvPr>
            <p:ph type="dt" sz="quarter" idx="10"/>
          </p:nvPr>
        </p:nvSpPr>
        <p:spPr>
          <a:xfrm>
            <a:off x="271462" y="6059488"/>
            <a:ext cx="1901825" cy="641350"/>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86</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83054464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87</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Is Foreign Trust an eligible Entity for ODI?</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Trust is not a ‘Person’ as defined in Sec. 2(u) of FEMA, 1999</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Trust is not a ‘Person’ as defined in Sec. 2(31) of Income – Tax Act, 1961</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An overseas Trust may be formed or registered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However, can it be regarded as eligible ‘Foreign Entity’ for overseas direct investment?</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No, as it does not have shares which can be purchased by the Indian Party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An Indian Trust, however, is permitted to make overseas direct investment under approval route</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200" dirty="0">
              <a:solidFill>
                <a:srgbClr val="000000"/>
              </a:solidFill>
            </a:endParaRPr>
          </a:p>
        </p:txBody>
      </p:sp>
      <p:sp>
        <p:nvSpPr>
          <p:cNvPr id="22534" name="Date Placeholder 7"/>
          <p:cNvSpPr>
            <a:spLocks noGrp="1"/>
          </p:cNvSpPr>
          <p:nvPr>
            <p:ph type="dt" sz="quarter" idx="10"/>
          </p:nvPr>
        </p:nvSpPr>
        <p:spPr>
          <a:xfrm>
            <a:off x="242888" y="6073776"/>
            <a:ext cx="1901825" cy="641350"/>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87</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50992723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88</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Other types of Entities – Whether Eligible Entities or not for ODI</a:t>
            </a:r>
          </a:p>
        </p:txBody>
      </p:sp>
      <p:sp>
        <p:nvSpPr>
          <p:cNvPr id="22533" name="Text Box 5"/>
          <p:cNvSpPr txBox="1">
            <a:spLocks noChangeArrowheads="1"/>
          </p:cNvSpPr>
          <p:nvPr/>
        </p:nvSpPr>
        <p:spPr bwMode="auto">
          <a:xfrm>
            <a:off x="990600" y="1219200"/>
            <a:ext cx="7772400" cy="50292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AOP / BOI / Artificial Juridical Person:</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Not defined in FEMA</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But included as Persons in Sec. 2(u) of FEMA 1999 and in Sec. 2(31) of Income-Tax Act, 1961</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AOP / BOI included in ‘Person’ in General Clauses Act, 1897</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Trust is not AOP / BOI</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Artificial Juridical Persons such as Board of Directors of a Company or Managing Committee of a Society are recognized only for the purpose of the relevant Statute/s</a:t>
            </a:r>
          </a:p>
        </p:txBody>
      </p:sp>
      <p:sp>
        <p:nvSpPr>
          <p:cNvPr id="22534" name="Date Placeholder 7"/>
          <p:cNvSpPr>
            <a:spLocks noGrp="1"/>
          </p:cNvSpPr>
          <p:nvPr>
            <p:ph type="dt" sz="quarter" idx="10"/>
          </p:nvPr>
        </p:nvSpPr>
        <p:spPr>
          <a:xfrm>
            <a:off x="398463" y="6243638"/>
            <a:ext cx="1905000" cy="457200"/>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88</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411056318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89</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With effect from August 05, 2013,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a resident individual (single or in association with another resident individual or with an ‘Indian Party’ as defined in the Notification)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satisfying the criteria as per Schedule V of the Notification, may make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overseas direct investment in the equity shares and compulsorily convertible preference shares of a Joint Venture (JV) or Wholly Owned Subsidiary (WOS) outside India</a:t>
            </a:r>
            <a:endParaRPr lang="en-US" sz="2400" dirty="0">
              <a:solidFill>
                <a:srgbClr val="000000"/>
              </a:solidFill>
            </a:endParaRP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400" dirty="0">
              <a:solidFill>
                <a:srgbClr val="000000"/>
              </a:solidFill>
            </a:endParaRPr>
          </a:p>
          <a:p>
            <a:pPr marL="339725" indent="-339725">
              <a:lnSpc>
                <a:spcPct val="80000"/>
              </a:lnSpc>
              <a:spcBef>
                <a:spcPts val="600"/>
              </a:spcBef>
              <a:buClr>
                <a:srgbClr val="3333CC"/>
              </a:buClr>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The limit of overseas direct investment by the resident individual shall be within the overall limit prescribed by the Reserve Bank of India under the provisions of Liberalised Remittance Scheme</a:t>
            </a:r>
            <a:endParaRPr lang="en-US" sz="2400" dirty="0">
              <a:solidFill>
                <a:srgbClr val="000000"/>
              </a:solidFill>
            </a:endParaRPr>
          </a:p>
        </p:txBody>
      </p:sp>
      <p:sp>
        <p:nvSpPr>
          <p:cNvPr id="21510" name="Date Placeholder 7"/>
          <p:cNvSpPr>
            <a:spLocks noGrp="1"/>
          </p:cNvSpPr>
          <p:nvPr>
            <p:ph type="dt" sz="quarter" idx="10"/>
          </p:nvPr>
        </p:nvSpPr>
        <p:spPr>
          <a:xfrm>
            <a:off x="361950" y="6243638"/>
            <a:ext cx="1905000" cy="457200"/>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89</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4542381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 February 2019</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9</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SEC. 4: </a:t>
            </a:r>
            <a:r>
              <a:rPr lang="en-US" sz="1400" dirty="0" smtClean="0"/>
              <a:t>Holding of foreign exchange, etc.</a:t>
            </a:r>
          </a:p>
          <a:p>
            <a:pPr eaLnBrk="1" hangingPunct="1"/>
            <a:r>
              <a:rPr lang="en-US" sz="1400" dirty="0" smtClean="0"/>
              <a:t>Save as otherwise provided in this Act, no person resident in India shall acquire, hold, own, possess or transfer any foreign exchange, foreign security or any immovable property situated outside India.</a:t>
            </a:r>
          </a:p>
          <a:p>
            <a:pPr eaLnBrk="1" hangingPunct="1">
              <a:buNone/>
            </a:pPr>
            <a:endParaRPr lang="en-US" sz="1400" dirty="0" smtClean="0"/>
          </a:p>
          <a:p>
            <a:pPr eaLnBrk="1" hangingPunct="1">
              <a:buNone/>
            </a:pPr>
            <a:r>
              <a:rPr lang="en-US" sz="1400" dirty="0" smtClean="0"/>
              <a:t>     </a:t>
            </a:r>
            <a:r>
              <a:rPr lang="en-US" sz="1400" b="1" dirty="0" smtClean="0"/>
              <a:t>SEC. 5: </a:t>
            </a:r>
            <a:r>
              <a:rPr lang="en-US" sz="1400" dirty="0" smtClean="0"/>
              <a:t>Current account transactions</a:t>
            </a:r>
          </a:p>
          <a:p>
            <a:pPr eaLnBrk="1" hangingPunct="1"/>
            <a:r>
              <a:rPr lang="en-US" sz="1400" b="1" dirty="0" smtClean="0"/>
              <a:t>Any person may </a:t>
            </a:r>
            <a:r>
              <a:rPr lang="en-US" sz="1400" dirty="0" smtClean="0"/>
              <a:t>sell or draw foreign exchange to or from an authorized person if such sale or drawal is a current account transaction: </a:t>
            </a:r>
          </a:p>
          <a:p>
            <a:pPr eaLnBrk="1" hangingPunct="1">
              <a:buNone/>
            </a:pPr>
            <a:r>
              <a:rPr lang="en-US" sz="1400" dirty="0" smtClean="0"/>
              <a:t>	Provided that the Central Government may, in public interest and in consultation with the Reserve Bank, impose such reasonable restrictions for current account transactions as may be prescribed.</a:t>
            </a:r>
          </a:p>
          <a:p>
            <a:pPr eaLnBrk="1" hangingPunct="1">
              <a:buNone/>
            </a:pPr>
            <a:endParaRPr lang="en-US" sz="1400" dirty="0" smtClean="0"/>
          </a:p>
          <a:p>
            <a:pPr eaLnBrk="1" hangingPunct="1">
              <a:buNone/>
            </a:pPr>
            <a:r>
              <a:rPr lang="en-US" sz="1400" b="1" dirty="0" smtClean="0"/>
              <a:t>      SEC. 6: </a:t>
            </a:r>
            <a:r>
              <a:rPr lang="en-US" sz="1400" dirty="0" smtClean="0"/>
              <a:t>Capital account transactions</a:t>
            </a:r>
            <a:endParaRPr lang="en-US" sz="1400" b="1" dirty="0" smtClean="0"/>
          </a:p>
          <a:p>
            <a:r>
              <a:rPr lang="en-US" sz="1400" dirty="0" smtClean="0"/>
              <a:t>(1) Subject to the provisions of sub- section (2), any person may sell or draw foreign exchange to or from an authorized person for a capital account transaction. </a:t>
            </a:r>
          </a:p>
          <a:p>
            <a:r>
              <a:rPr lang="en-US" sz="1400" dirty="0" smtClean="0"/>
              <a:t>(2) The Reserve Bank may, in consultation with the Central Government, specify-.</a:t>
            </a:r>
          </a:p>
          <a:p>
            <a:pPr marL="627063" lvl="1" indent="-6350">
              <a:buNone/>
            </a:pPr>
            <a:r>
              <a:rPr lang="en-US" sz="1400" dirty="0" smtClean="0"/>
              <a:t>(a) any class or classes of capital account transactions which are permissible; </a:t>
            </a:r>
          </a:p>
          <a:p>
            <a:pPr marL="627063" lvl="1" indent="-6350">
              <a:buNone/>
            </a:pPr>
            <a:r>
              <a:rPr lang="en-US" sz="1400" dirty="0" smtClean="0"/>
              <a:t>(b) the limit up to which foreign exchange shall be admissible for such transactions: </a:t>
            </a:r>
          </a:p>
          <a:p>
            <a:pPr marL="627063" lvl="1" indent="-6350">
              <a:buNone/>
            </a:pPr>
            <a:r>
              <a:rPr lang="en-US" sz="1400" dirty="0" smtClean="0"/>
              <a:t>Provided that the Reserve Bank shall not impose any restriction on the drawal of foreign exchange for payments due on account of amortization of loans or for depreciation of direct investments in the ordinary courts of business. </a:t>
            </a:r>
          </a:p>
          <a:p>
            <a:pPr eaLnBrk="1" hangingPunct="1">
              <a:buNone/>
            </a:pPr>
            <a:endParaRPr lang="en-US" sz="1600" dirty="0" smtClean="0"/>
          </a:p>
        </p:txBody>
      </p:sp>
    </p:spTree>
    <p:extLst>
      <p:ext uri="{BB962C8B-B14F-4D97-AF65-F5344CB8AC3E}">
        <p14:creationId xmlns:p14="http://schemas.microsoft.com/office/powerpoint/2010/main" val="155038931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90</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219200"/>
            <a:ext cx="8001000" cy="51816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abroad should not be engaged in the real estate business or banking business or in the business of financial services activity</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abroad shall be engaged in bonafide business activity</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not to be located in the countries identified by the Financial Action Task Force (FATF) as "non co-operative countries and territories" as available on FATF website www.fatf-gafi.org or as notified by the Reserve Bank</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Investment made out of the balances held in EEFC / RFC account shall also be restricted to the limit prescribed under LRS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shall be an operating entity only and no step down subsidiary is allowed to be acquired or set up by the JV or WOS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For the purpose of making investment under this Schedule, the valuation shall be as per Regulation 6(6)(a) of this Notification</a:t>
            </a:r>
            <a:endParaRPr lang="en-US" sz="2000" dirty="0">
              <a:solidFill>
                <a:srgbClr val="000000"/>
              </a:solidFill>
            </a:endParaRPr>
          </a:p>
        </p:txBody>
      </p:sp>
      <p:sp>
        <p:nvSpPr>
          <p:cNvPr id="21510" name="Date Placeholder 7"/>
          <p:cNvSpPr>
            <a:spLocks noGrp="1"/>
          </p:cNvSpPr>
          <p:nvPr>
            <p:ph type="dt" sz="quarter" idx="10"/>
          </p:nvPr>
        </p:nvSpPr>
        <p:spPr>
          <a:xfrm>
            <a:off x="384175" y="6343650"/>
            <a:ext cx="1901825" cy="373063"/>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90</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412138804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91</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(partially or fully) allowed by way of transfer / sale or by way of liquidation / merger of the JV or WOS</a:t>
            </a:r>
          </a:p>
          <a:p>
            <a:pPr marL="1082675" lvl="1"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by a resident individual shall be allowed after one year from the date of making first remittance for setting up or acquiring the JV or WOS abroad. Investment made out of the balances held in EEFC / RFC account shall also be restricted to the limit prescribed under LRS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proceeds shall be repatriated to India immediately and in any case not later than 60 days from the date of disinvestment</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No write off shall be allowed in case of disinvestments by the resident individuals</a:t>
            </a:r>
            <a:endParaRPr lang="en-US" sz="2000" dirty="0">
              <a:solidFill>
                <a:srgbClr val="000000"/>
              </a:solidFill>
            </a:endParaRPr>
          </a:p>
        </p:txBody>
      </p:sp>
      <p:sp>
        <p:nvSpPr>
          <p:cNvPr id="21510" name="Date Placeholder 7"/>
          <p:cNvSpPr>
            <a:spLocks noGrp="1"/>
          </p:cNvSpPr>
          <p:nvPr>
            <p:ph type="dt" sz="quarter" idx="10"/>
          </p:nvPr>
        </p:nvSpPr>
        <p:spPr>
          <a:xfrm>
            <a:off x="384175" y="6327775"/>
            <a:ext cx="1901825" cy="373063"/>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91</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237514001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92</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resident individual, making overseas direct investments under the provisions of this Schedule, shall submit Part I of the Form ODI, duly completed, to the designated authorised dealer, within 30 days of making the remittance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obligations as required in terms of Regulation 15 of Notification 120 shall also apply to the resident individuals who have set up or acquired a JV or WOS under the provisions of this Schedule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disinvestment by the resident individual may be reported by the designated AD to the Reserve Bank in Form ODI Part IV within 30 days of receipt of disinvestment proceeds</a:t>
            </a:r>
            <a:endParaRPr lang="en-US" sz="2000" dirty="0">
              <a:solidFill>
                <a:srgbClr val="000000"/>
              </a:solidFill>
            </a:endParaRPr>
          </a:p>
        </p:txBody>
      </p:sp>
      <p:sp>
        <p:nvSpPr>
          <p:cNvPr id="21510" name="Date Placeholder 7"/>
          <p:cNvSpPr>
            <a:spLocks noGrp="1"/>
          </p:cNvSpPr>
          <p:nvPr>
            <p:ph type="dt" sz="quarter" idx="10"/>
          </p:nvPr>
        </p:nvSpPr>
        <p:spPr>
          <a:xfrm>
            <a:off x="384175" y="6327775"/>
            <a:ext cx="1901825" cy="373063"/>
          </a:xfrm>
          <a:noFill/>
        </p:spPr>
        <p:txBody>
          <a:bodyPr/>
          <a:lstStyle/>
          <a:p>
            <a:r>
              <a:rPr lang="en-US" dirty="0" smtClean="0"/>
              <a:t>2 February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92</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7238291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93</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FEMA Ntf. 10(R) gives general permission to a firm or company registered or incorporated in India to open a foreign currency account with a bank outside India in the name of its office (trading or non-trading) or its branch set up outside India or its representative posted outside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Conditions to be fulfilled: - The general permission is available to open an overseas branch and a bank account outside India only if the following conditions are fulfilled:</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 Conducting normal business activities: The overseas branch or office has been set up or representative is posted overseas for conducting normal business activities of the Indian entity.</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(ii) Permissible amount of remittance: The total remittances by the Indian entity shall not exceed -</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u="sng" dirty="0">
                <a:latin typeface="Calibri" panose="020F0502020204030204" pitchFamily="34" charset="0"/>
                <a:cs typeface="Calibri" panose="020F0502020204030204" pitchFamily="34" charset="0"/>
              </a:rPr>
              <a:t>Remittance for Initial expenses</a:t>
            </a:r>
            <a:r>
              <a:rPr lang="en-US" sz="1800" dirty="0">
                <a:latin typeface="Calibri" panose="020F0502020204030204" pitchFamily="34" charset="0"/>
                <a:cs typeface="Calibri" panose="020F0502020204030204" pitchFamily="34" charset="0"/>
              </a:rPr>
              <a:t>: - 15 per cent of the average annual sales/ income or turnover of the Indian entity during the last two financial years or up to 25 per cent of the net worth whichever is higher, where the remittances are made to meet initial expenses of the branch or office or representative.</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u="sng" dirty="0">
                <a:latin typeface="Calibri" panose="020F0502020204030204" pitchFamily="34" charset="0"/>
                <a:cs typeface="Calibri" panose="020F0502020204030204" pitchFamily="34" charset="0"/>
              </a:rPr>
              <a:t>Recurring expenses</a:t>
            </a:r>
            <a:r>
              <a:rPr lang="en-US" sz="1800" dirty="0">
                <a:latin typeface="Calibri" panose="020F0502020204030204" pitchFamily="34" charset="0"/>
                <a:cs typeface="Calibri" panose="020F0502020204030204" pitchFamily="34" charset="0"/>
              </a:rPr>
              <a:t>: - 10 per cent of such average annual sales/ income or turnover during the last financial year where the remittances are done to meet recurring expenses of the branch or office or representative.</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76717159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94</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 (con’t)</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Above restrictions on remittances not applicable in a case where:</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1) remittances are made out of funds held in EEFC account of the Indian entity, or</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2) the overseas branch/ office is set up or representative posted by a 100% Export Oriented Unit (EOU) or a unit in Export Processing Zone (EPZ) or in a Hardware Technology Park or in a Software Technology Park, within two years of establishment of the Unit.</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(iii)  The Overseas Branch/Officer/representative shall not enter into any contract or agreement in contravention of the Act, Rules or Regulations made thereunder;</a:t>
            </a:r>
          </a:p>
          <a:p>
            <a:pPr marL="6858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marL="285750" indent="-285750" eaLnBrk="1" hangingPunct="1">
              <a:spcBef>
                <a:spcPts val="0"/>
              </a:spcBef>
              <a:buClr>
                <a:srgbClr val="3333CC"/>
              </a:buClr>
              <a:buFont typeface="Wingdings" panose="05000000000000000000" pitchFamily="2" charset="2"/>
              <a:buChar char="Ø"/>
              <a:tabLst>
                <a:tab pos="171450" algn="l"/>
                <a:tab pos="228600" algn="l"/>
                <a:tab pos="4524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 (iv) The account so opened, held or maintained shall be closed,</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 if the overseas branch/ office is not set up within six months of opening the account, or</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(b) within one month of closure of the overseas branch/ office, or</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(c) where no representative is posted for six months,</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and the balance held in the account shall be repatriated to India;</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82934436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95</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External Commercial Borrowings (ECBs)</a:t>
            </a:r>
            <a:endParaRPr lang="en-US" sz="3200" dirty="0"/>
          </a:p>
        </p:txBody>
      </p:sp>
      <p:sp>
        <p:nvSpPr>
          <p:cNvPr id="9222" name="Content Placeholder 6"/>
          <p:cNvSpPr>
            <a:spLocks noGrp="1"/>
          </p:cNvSpPr>
          <p:nvPr>
            <p:ph idx="1"/>
          </p:nvPr>
        </p:nvSpPr>
        <p:spPr>
          <a:xfrm>
            <a:off x="685800" y="1219200"/>
            <a:ext cx="8269288" cy="536448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700" u="sng" dirty="0" smtClean="0">
                <a:latin typeface="Calibri" panose="020F0502020204030204" pitchFamily="34" charset="0"/>
                <a:cs typeface="Calibri" panose="020F0502020204030204" pitchFamily="34" charset="0"/>
              </a:rPr>
              <a:t>ECBs</a:t>
            </a:r>
            <a:r>
              <a:rPr lang="en-US" sz="1700" dirty="0" smtClean="0">
                <a:latin typeface="Calibri" panose="020F0502020204030204" pitchFamily="34" charset="0"/>
                <a:cs typeface="Calibri" panose="020F0502020204030204" pitchFamily="34" charset="0"/>
              </a:rPr>
              <a:t>: </a:t>
            </a:r>
            <a:r>
              <a:rPr lang="en-US" sz="1700" dirty="0">
                <a:latin typeface="Calibri" panose="020F0502020204030204" pitchFamily="34" charset="0"/>
                <a:cs typeface="Calibri" panose="020F0502020204030204" pitchFamily="34" charset="0"/>
              </a:rPr>
              <a:t>means borrowing by an eligible resident entity from outside India in accordance with framework decided by the Reserve Bank in consultation with the Government of </a:t>
            </a:r>
            <a:r>
              <a:rPr lang="en-US" sz="1700" dirty="0" smtClean="0">
                <a:latin typeface="Calibri" panose="020F0502020204030204" pitchFamily="34" charset="0"/>
                <a:cs typeface="Calibri" panose="020F0502020204030204" pitchFamily="34" charset="0"/>
              </a:rPr>
              <a:t>India. </a:t>
            </a:r>
          </a:p>
          <a:p>
            <a:r>
              <a:rPr lang="en-US" sz="1700" dirty="0" smtClean="0">
                <a:latin typeface="Calibri" panose="020F0502020204030204" pitchFamily="34" charset="0"/>
                <a:cs typeface="Calibri" panose="020F0502020204030204" pitchFamily="34" charset="0"/>
              </a:rPr>
              <a:t>ECB is a Capital Account transaction and is regulated under FEMA Notf. 3(R) / 2018 – RB</a:t>
            </a:r>
          </a:p>
          <a:p>
            <a:r>
              <a:rPr lang="en-US" sz="1700" dirty="0" smtClean="0">
                <a:latin typeface="Calibri" panose="020F0502020204030204" pitchFamily="34" charset="0"/>
                <a:cs typeface="Calibri" panose="020F0502020204030204" pitchFamily="34" charset="0"/>
              </a:rPr>
              <a:t>The RBI has recently issued Notification No </a:t>
            </a:r>
            <a:r>
              <a:rPr lang="en-US" sz="1700" dirty="0">
                <a:latin typeface="Calibri" panose="020F0502020204030204" pitchFamily="34" charset="0"/>
                <a:cs typeface="Calibri" panose="020F0502020204030204" pitchFamily="34" charset="0"/>
              </a:rPr>
              <a:t>.3(R)/ </a:t>
            </a:r>
            <a:r>
              <a:rPr lang="en-US" sz="1700" dirty="0" smtClean="0">
                <a:latin typeface="Calibri" panose="020F0502020204030204" pitchFamily="34" charset="0"/>
                <a:cs typeface="Calibri" panose="020F0502020204030204" pitchFamily="34" charset="0"/>
              </a:rPr>
              <a:t>2018-RB under FEMA (Borrowing and Lending) Regulations</a:t>
            </a:r>
            <a:r>
              <a:rPr lang="en-US" sz="1700" dirty="0">
                <a:latin typeface="Calibri" panose="020F0502020204030204" pitchFamily="34" charset="0"/>
                <a:cs typeface="Calibri" panose="020F0502020204030204" pitchFamily="34" charset="0"/>
              </a:rPr>
              <a:t>, </a:t>
            </a:r>
            <a:r>
              <a:rPr lang="en-US" sz="1700" dirty="0" smtClean="0">
                <a:latin typeface="Calibri" panose="020F0502020204030204" pitchFamily="34" charset="0"/>
                <a:cs typeface="Calibri" panose="020F0502020204030204" pitchFamily="34" charset="0"/>
              </a:rPr>
              <a:t>2018 (effective from17 </a:t>
            </a:r>
            <a:r>
              <a:rPr lang="en-US" sz="1700" dirty="0">
                <a:latin typeface="Calibri" panose="020F0502020204030204" pitchFamily="34" charset="0"/>
                <a:cs typeface="Calibri" panose="020F0502020204030204" pitchFamily="34" charset="0"/>
              </a:rPr>
              <a:t>.12 .</a:t>
            </a:r>
            <a:r>
              <a:rPr lang="en-US" sz="1700" dirty="0" smtClean="0">
                <a:latin typeface="Calibri" panose="020F0502020204030204" pitchFamily="34" charset="0"/>
                <a:cs typeface="Calibri" panose="020F0502020204030204" pitchFamily="34" charset="0"/>
              </a:rPr>
              <a:t>2018) which replaces the </a:t>
            </a:r>
            <a:r>
              <a:rPr lang="en-US" sz="1700" dirty="0">
                <a:latin typeface="Calibri" panose="020F0502020204030204" pitchFamily="34" charset="0"/>
                <a:cs typeface="Calibri" panose="020F0502020204030204" pitchFamily="34" charset="0"/>
              </a:rPr>
              <a:t>two </a:t>
            </a:r>
            <a:r>
              <a:rPr lang="en-US" sz="1700" dirty="0" smtClean="0">
                <a:latin typeface="Calibri" panose="020F0502020204030204" pitchFamily="34" charset="0"/>
                <a:cs typeface="Calibri" panose="020F0502020204030204" pitchFamily="34" charset="0"/>
              </a:rPr>
              <a:t>decades old regulations on borrowing and lending between person resident in India </a:t>
            </a:r>
            <a:r>
              <a:rPr lang="en-US" sz="1700" dirty="0">
                <a:latin typeface="Calibri" panose="020F0502020204030204" pitchFamily="34" charset="0"/>
                <a:cs typeface="Calibri" panose="020F0502020204030204" pitchFamily="34" charset="0"/>
              </a:rPr>
              <a:t>and </a:t>
            </a:r>
            <a:r>
              <a:rPr lang="en-US" sz="1700" dirty="0" smtClean="0">
                <a:latin typeface="Calibri" panose="020F0502020204030204" pitchFamily="34" charset="0"/>
                <a:cs typeface="Calibri" panose="020F0502020204030204" pitchFamily="34" charset="0"/>
              </a:rPr>
              <a:t>outside India </a:t>
            </a:r>
            <a:r>
              <a:rPr lang="en-US" sz="1700" dirty="0">
                <a:latin typeface="Calibri" panose="020F0502020204030204" pitchFamily="34" charset="0"/>
                <a:cs typeface="Calibri" panose="020F0502020204030204" pitchFamily="34" charset="0"/>
              </a:rPr>
              <a:t>in </a:t>
            </a:r>
            <a:r>
              <a:rPr lang="en-US" sz="1700" dirty="0" smtClean="0">
                <a:latin typeface="Calibri" panose="020F0502020204030204" pitchFamily="34" charset="0"/>
                <a:cs typeface="Calibri" panose="020F0502020204030204" pitchFamily="34" charset="0"/>
              </a:rPr>
              <a:t>foreign exchange and rupees respectively .</a:t>
            </a:r>
          </a:p>
          <a:p>
            <a:r>
              <a:rPr lang="en-US" sz="1700" dirty="0" smtClean="0">
                <a:latin typeface="Calibri" panose="020F0502020204030204" pitchFamily="34" charset="0"/>
                <a:cs typeface="Calibri" panose="020F0502020204030204" pitchFamily="34" charset="0"/>
              </a:rPr>
              <a:t>Salient features of new framework:</a:t>
            </a:r>
          </a:p>
          <a:p>
            <a:pPr lvl="1">
              <a:buFont typeface="Wingdings" panose="05000000000000000000" pitchFamily="2" charset="2"/>
              <a:buChar char="Ø"/>
            </a:pPr>
            <a:r>
              <a:rPr lang="en-US" sz="1400" dirty="0" smtClean="0">
                <a:latin typeface="Calibri" panose="020F0502020204030204" pitchFamily="34" charset="0"/>
                <a:cs typeface="Calibri" panose="020F0502020204030204" pitchFamily="34" charset="0"/>
              </a:rPr>
              <a:t>Merging </a:t>
            </a:r>
            <a:r>
              <a:rPr lang="en-US" sz="1400" dirty="0">
                <a:latin typeface="Calibri" panose="020F0502020204030204" pitchFamily="34" charset="0"/>
                <a:cs typeface="Calibri" panose="020F0502020204030204" pitchFamily="34" charset="0"/>
              </a:rPr>
              <a:t>of Tracks: Merging of Tracks I and II as “Foreign Currency denominated ECB” and merging of Track III and Rupee Denominated Bonds framework as “Rupee Denominated ECB”.</a:t>
            </a:r>
          </a:p>
          <a:p>
            <a:pPr lvl="1">
              <a:buFont typeface="Wingdings" panose="05000000000000000000" pitchFamily="2" charset="2"/>
              <a:buChar char="Ø"/>
            </a:pPr>
            <a:r>
              <a:rPr lang="en-US" sz="1400" dirty="0" smtClean="0">
                <a:latin typeface="Calibri" panose="020F0502020204030204" pitchFamily="34" charset="0"/>
                <a:cs typeface="Calibri" panose="020F0502020204030204" pitchFamily="34" charset="0"/>
              </a:rPr>
              <a:t>Eligible </a:t>
            </a:r>
            <a:r>
              <a:rPr lang="en-US" sz="1400" dirty="0">
                <a:latin typeface="Calibri" panose="020F0502020204030204" pitchFamily="34" charset="0"/>
                <a:cs typeface="Calibri" panose="020F0502020204030204" pitchFamily="34" charset="0"/>
              </a:rPr>
              <a:t>Borrowers: This has been expanded to include all entities eligible to receive FDI. Additionally, Port Trusts, Units in SEZ, SIDBI, EXIM Bank, registered entities engaged in micro-finance activities, viz., registered not for profit companies, registered societies/trusts/cooperatives and non-government organisations can also borrow under this framework.</a:t>
            </a:r>
          </a:p>
          <a:p>
            <a:pPr lvl="1">
              <a:buFont typeface="Wingdings" panose="05000000000000000000" pitchFamily="2" charset="2"/>
              <a:buChar char="Ø"/>
            </a:pPr>
            <a:r>
              <a:rPr lang="en-US" sz="1400" dirty="0">
                <a:latin typeface="Calibri" panose="020F0502020204030204" pitchFamily="34" charset="0"/>
                <a:cs typeface="Calibri" panose="020F0502020204030204" pitchFamily="34" charset="0"/>
              </a:rPr>
              <a:t>Minimum Average Maturity Period (MAMP): MAMP will be 3 years for all ECBs. However, for ECB raised from foreign equity holder and utilised for specific </a:t>
            </a:r>
            <a:r>
              <a:rPr lang="en-US" sz="1400" dirty="0" smtClean="0">
                <a:latin typeface="Calibri" panose="020F0502020204030204" pitchFamily="34" charset="0"/>
                <a:cs typeface="Calibri" panose="020F0502020204030204" pitchFamily="34" charset="0"/>
              </a:rPr>
              <a:t>purposes, </a:t>
            </a:r>
            <a:r>
              <a:rPr lang="en-US" sz="1400" dirty="0">
                <a:latin typeface="Calibri" panose="020F0502020204030204" pitchFamily="34" charset="0"/>
                <a:cs typeface="Calibri" panose="020F0502020204030204" pitchFamily="34" charset="0"/>
              </a:rPr>
              <a:t>the MAMP would be 5 years. Similarly, for ECB up to USD 50 million per financial year raised by manufacturing sector, which has been given a special dispensation, the MAMP would be 1 year </a:t>
            </a:r>
          </a:p>
          <a:p>
            <a:pPr marL="285750" indent="-285750"/>
            <a:r>
              <a:rPr lang="en-US" sz="1700" dirty="0" smtClean="0">
                <a:latin typeface="Calibri" panose="020F0502020204030204" pitchFamily="34" charset="0"/>
                <a:cs typeface="Calibri" panose="020F0502020204030204" pitchFamily="34" charset="0"/>
              </a:rPr>
              <a:t>ECB </a:t>
            </a:r>
            <a:r>
              <a:rPr lang="en-US" sz="1700" dirty="0">
                <a:latin typeface="Calibri" panose="020F0502020204030204" pitchFamily="34" charset="0"/>
                <a:cs typeface="Calibri" panose="020F0502020204030204" pitchFamily="34" charset="0"/>
              </a:rPr>
              <a:t>framework is not applicable in respect of the investment in Non-convertible Debentures (NCDs) in India made by Registered Foreign Portfolio Investors (RFPIs). </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58716559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96</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New ECB Framework</a:t>
            </a:r>
          </a:p>
        </p:txBody>
      </p:sp>
      <p:sp>
        <p:nvSpPr>
          <p:cNvPr id="9222" name="Content Placeholder 6"/>
          <p:cNvSpPr>
            <a:spLocks noGrp="1"/>
          </p:cNvSpPr>
          <p:nvPr>
            <p:ph idx="1"/>
          </p:nvPr>
        </p:nvSpPr>
        <p:spPr>
          <a:xfrm>
            <a:off x="685800" y="1219200"/>
            <a:ext cx="8269288" cy="5364480"/>
          </a:xfrm>
        </p:spPr>
        <p:txBody>
          <a:bodyPr/>
          <a:lstStyle/>
          <a:p>
            <a:r>
              <a:rPr lang="en-US" sz="1700" u="sng" dirty="0" smtClean="0">
                <a:latin typeface="Calibri" panose="020F0502020204030204" pitchFamily="34" charset="0"/>
                <a:cs typeface="Calibri" panose="020F0502020204030204" pitchFamily="34" charset="0"/>
              </a:rPr>
              <a:t>Limit </a:t>
            </a:r>
            <a:r>
              <a:rPr lang="en-US" sz="1700" u="sng" dirty="0">
                <a:latin typeface="Calibri" panose="020F0502020204030204" pitchFamily="34" charset="0"/>
                <a:cs typeface="Calibri" panose="020F0502020204030204" pitchFamily="34" charset="0"/>
              </a:rPr>
              <a:t>and leverage</a:t>
            </a:r>
            <a:r>
              <a:rPr lang="en-US" sz="1700" dirty="0">
                <a:latin typeface="Calibri" panose="020F0502020204030204" pitchFamily="34" charset="0"/>
                <a:cs typeface="Calibri" panose="020F0502020204030204" pitchFamily="34" charset="0"/>
              </a:rPr>
              <a:t>: </a:t>
            </a:r>
            <a:r>
              <a:rPr lang="en-US" sz="1700" dirty="0" smtClean="0">
                <a:latin typeface="Calibri" panose="020F0502020204030204" pitchFamily="34" charset="0"/>
                <a:cs typeface="Calibri" panose="020F0502020204030204" pitchFamily="34" charset="0"/>
              </a:rPr>
              <a:t>All </a:t>
            </a:r>
            <a:r>
              <a:rPr lang="en-US" sz="1700" dirty="0">
                <a:latin typeface="Calibri" panose="020F0502020204030204" pitchFamily="34" charset="0"/>
                <a:cs typeface="Calibri" panose="020F0502020204030204" pitchFamily="34" charset="0"/>
              </a:rPr>
              <a:t>eligible borrowers can raise ECB up to USD 750 million or equivalent per financial year under auto route. Further, in case of FCY denominated ECB raised from direct foreign equity holder ECB liability-equity ratio for ECBs raised under the automatic route cannot exceed 7:1. However, this ratio will not be applicable if outstanding amount of all ECBs, including proposed one, is up to USD 5 million or equivalent. Further, the borrowing entities will also be governed by the guidelines on debt equity ratio issued, if any, by the sectoral or prudential regulator concerned</a:t>
            </a:r>
            <a:r>
              <a:rPr lang="en-US" sz="1700" dirty="0" smtClean="0">
                <a:latin typeface="Calibri" panose="020F0502020204030204" pitchFamily="34" charset="0"/>
                <a:cs typeface="Calibri" panose="020F0502020204030204" pitchFamily="34" charset="0"/>
              </a:rPr>
              <a:t>.</a:t>
            </a:r>
          </a:p>
          <a:p>
            <a:pPr marR="0"/>
            <a:r>
              <a:rPr lang="en-US" sz="1700" u="sng" dirty="0">
                <a:latin typeface="Calibri" panose="020F0502020204030204" pitchFamily="34" charset="0"/>
                <a:ea typeface="Times New Roman" panose="02020603050405020304" pitchFamily="18" charset="0"/>
                <a:cs typeface="Calibri" panose="020F0502020204030204" pitchFamily="34" charset="0"/>
              </a:rPr>
              <a:t>Security for raising ECB</a:t>
            </a:r>
            <a:r>
              <a:rPr lang="en-US" sz="1700" dirty="0">
                <a:latin typeface="Calibri" panose="020F0502020204030204" pitchFamily="34" charset="0"/>
                <a:ea typeface="Times New Roman" panose="02020603050405020304" pitchFamily="18" charset="0"/>
                <a:cs typeface="Calibri" panose="020F0502020204030204" pitchFamily="34" charset="0"/>
              </a:rPr>
              <a:t>: AD Category I banks are permitted to allow creation/ cancellation of charge on immovable assets, movable assets, financial securities and issue of corporate and/ or personal guarantees in favour of overseas lender / security trustee, to secure the ECB to be raised / raised by the borrower, subject to satisfying themselves that:</a:t>
            </a:r>
          </a:p>
          <a:p>
            <a:pPr marL="341313" marR="0" indent="0">
              <a:buNone/>
            </a:pPr>
            <a:r>
              <a:rPr lang="en-US" sz="1700" dirty="0">
                <a:latin typeface="Calibri" panose="020F0502020204030204" pitchFamily="34" charset="0"/>
                <a:ea typeface="Times New Roman" panose="02020603050405020304" pitchFamily="18" charset="0"/>
                <a:cs typeface="Calibri" panose="020F0502020204030204" pitchFamily="34" charset="0"/>
              </a:rPr>
              <a:t>i. the underlying ECB is in compliance with the extant ECB guidelines,</a:t>
            </a:r>
          </a:p>
          <a:p>
            <a:pPr marL="341313" marR="0" indent="0">
              <a:buNone/>
            </a:pPr>
            <a:r>
              <a:rPr lang="en-US" sz="1700" dirty="0">
                <a:latin typeface="Calibri" panose="020F0502020204030204" pitchFamily="34" charset="0"/>
                <a:ea typeface="Times New Roman" panose="02020603050405020304" pitchFamily="18" charset="0"/>
                <a:cs typeface="Calibri" panose="020F0502020204030204" pitchFamily="34" charset="0"/>
              </a:rPr>
              <a:t>ii. there exists a security clause in the Loan Agreement requiring the ECB borrower to create/ cancel charge, in favour of overseas lender / security trustee, on immovable assets / movable assets / financial securities / issuance of corporate and / or personal guarantee, and</a:t>
            </a:r>
          </a:p>
          <a:p>
            <a:pPr marL="341313" marR="0" indent="0">
              <a:buNone/>
            </a:pPr>
            <a:r>
              <a:rPr lang="en-US" sz="1700" dirty="0">
                <a:latin typeface="Calibri" panose="020F0502020204030204" pitchFamily="34" charset="0"/>
                <a:ea typeface="Times New Roman" panose="02020603050405020304" pitchFamily="18" charset="0"/>
                <a:cs typeface="Calibri" panose="020F0502020204030204" pitchFamily="34" charset="0"/>
              </a:rPr>
              <a:t>iii. No objection certificate, as applicable, from the existing lenders in India has been obtained in case of creation of charge.</a:t>
            </a:r>
          </a:p>
          <a:p>
            <a:endParaRPr lang="en-US" sz="1700" dirty="0" smtClean="0">
              <a:latin typeface="Calibri" panose="020F0502020204030204" pitchFamily="34" charset="0"/>
              <a:cs typeface="Calibri" panose="020F0502020204030204" pitchFamily="34" charset="0"/>
            </a:endParaRPr>
          </a:p>
          <a:p>
            <a:endParaRPr lang="en-US" sz="1700"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89528922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97</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New ECB Framework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18357379"/>
              </p:ext>
            </p:extLst>
          </p:nvPr>
        </p:nvGraphicFramePr>
        <p:xfrm>
          <a:off x="468709" y="1339849"/>
          <a:ext cx="8475265" cy="5022216"/>
        </p:xfrm>
        <a:graphic>
          <a:graphicData uri="http://schemas.openxmlformats.org/drawingml/2006/table">
            <a:tbl>
              <a:tblPr firstRow="1" firstCol="1" bandRow="1"/>
              <a:tblGrid>
                <a:gridCol w="423764"/>
                <a:gridCol w="1695053"/>
                <a:gridCol w="3220600"/>
                <a:gridCol w="3135848"/>
              </a:tblGrid>
              <a:tr h="0">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Sr. No.</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Parameters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FCY denominated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INR denominated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Currency of borrowing</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Any freely convertible Foreign Currency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Indian Rupee (INR)</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ii</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Forms of ECB</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Loans including bank loans; floating/ fixed rate notes/ bonds/ debentures (other than fully and compulsorily convertible instruments); Trade credits beyond 3 years; FCCBs; FCEBs and Financial Lease.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Loans including bank loans; floating/ fixed rate notes/ bonds/ debentures/ preference shares (other than fully and compulsorily convertible instruments); Trade credits beyond 3 years; and Financial Lease. Also, plain vanilla Rupee denominated bonds issued overseas (RDBs), which can be either placed privately or listed on exchanges as per host country regulations.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iii</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Eligible borrowers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All entities eligible to receive FDI. Further, the following entities are also eligible to raise ECB:</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a) Port Trusts;</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b) Units in SEZ;</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c) SIDBI;</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d) EXIM Bank; and</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e) Registered entities engaged in micro-finance activities, viz., registered Not for Profit companies, registered societies/trusts/cooperatives and Non-Government Organisations (permitted only to raise INR ECB).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29194286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98</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New ECB Framework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90879234"/>
              </p:ext>
            </p:extLst>
          </p:nvPr>
        </p:nvGraphicFramePr>
        <p:xfrm>
          <a:off x="468709" y="1339849"/>
          <a:ext cx="8475265" cy="5077763"/>
        </p:xfrm>
        <a:graphic>
          <a:graphicData uri="http://schemas.openxmlformats.org/drawingml/2006/table">
            <a:tbl>
              <a:tblPr firstRow="1" firstCol="1" bandRow="1"/>
              <a:tblGrid>
                <a:gridCol w="423764"/>
                <a:gridCol w="1695053"/>
                <a:gridCol w="3220600"/>
                <a:gridCol w="3135848"/>
              </a:tblGrid>
              <a:tr h="512113">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Sr. No.</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Parameters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FCY denominated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INR denominated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7566">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iv</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Recognised lenders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The lender should be resident of FATF or IOSCO compliant country, including on transfer of ECBs. However</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a:t>
                      </a:r>
                      <a:r>
                        <a:rPr lang="en-US" sz="1400" dirty="0">
                          <a:effectLst/>
                          <a:latin typeface="Calibri" panose="020F0502020204030204" pitchFamily="34" charset="0"/>
                          <a:ea typeface="Calibri" panose="020F0502020204030204" pitchFamily="34" charset="0"/>
                          <a:cs typeface="Times New Roman" panose="02020603050405020304" pitchFamily="18" charset="0"/>
                        </a:rPr>
                        <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a) Multilateral and Regional Financial Institutions where India is a member country will also be considered as recognised lenders;</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b) Individuals as lenders can only be permitted if they are foreign equity holders or for subscription to bonds/debentures listed abroad; and</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c) Foreign branches / subsidiaries of Indian banks are permitted as recognised lenders only for FCY ECB (except FCCBs and FCEBs). Foreign branches / subsidiaries of Indian banks, subject to applicable prudential norms, can participate as arrangers/underwriters/market-makers/traders for Rupee denominated Bonds issued overseas. However, underwriting by foreign branches/subsidiaries of Indian banks for issuances by Indian banks will not be allowed.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07000"/>
                        </a:lnSpc>
                        <a:spcBef>
                          <a:spcPts val="0"/>
                        </a:spcBef>
                        <a:spcAft>
                          <a:spcPts val="80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4398">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Minimum Average Maturity Period</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Minimum average maturity period (MAMP) will be 3 years. However, manufacturing sector companies may raise ECBs with MAMP of 1 year for ECB up to USD 50 million or its equivalent per financial year. Further, if the ECB is raised from foreign equity holder and utilised for working capital purposes, general corporate purposes or repayment of Rupee loans, MAMP will be 5 years. The call and put option, if any, shall not be exercisable prior to completion of minimum average maturity.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07000"/>
                        </a:lnSpc>
                        <a:spcBef>
                          <a:spcPts val="0"/>
                        </a:spcBef>
                        <a:spcAft>
                          <a:spcPts val="80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268606424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0" y="6400800"/>
            <a:ext cx="1905000" cy="457200"/>
          </a:xfrm>
        </p:spPr>
        <p:txBody>
          <a:bodyPr/>
          <a:lstStyle/>
          <a:p>
            <a:pPr>
              <a:defRPr/>
            </a:pPr>
            <a:r>
              <a:rPr lang="en-US" dirty="0" smtClean="0"/>
              <a:t>2 February 2019</a:t>
            </a:r>
            <a:endParaRPr lang="en-US" dirty="0"/>
          </a:p>
        </p:txBody>
      </p:sp>
      <p:sp>
        <p:nvSpPr>
          <p:cNvPr id="9220" name="Slide Number Placeholder 5"/>
          <p:cNvSpPr>
            <a:spLocks noGrp="1"/>
          </p:cNvSpPr>
          <p:nvPr>
            <p:ph type="sldNum" sz="quarter" idx="12"/>
          </p:nvPr>
        </p:nvSpPr>
        <p:spPr>
          <a:xfrm>
            <a:off x="7038975" y="6441744"/>
            <a:ext cx="1905000" cy="457200"/>
          </a:xfrm>
        </p:spPr>
        <p:txBody>
          <a:bodyPr/>
          <a:lstStyle/>
          <a:p>
            <a:pPr>
              <a:defRPr/>
            </a:pPr>
            <a:fld id="{FB34A73F-7633-4765-B60F-ABA8245B9BEA}" type="slidenum">
              <a:rPr lang="en-US" smtClean="0"/>
              <a:pPr>
                <a:defRPr/>
              </a:pPr>
              <a:t>99</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New ECB Framework (con’t)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93417058"/>
              </p:ext>
            </p:extLst>
          </p:nvPr>
        </p:nvGraphicFramePr>
        <p:xfrm>
          <a:off x="468709" y="1339849"/>
          <a:ext cx="8475265" cy="5317639"/>
        </p:xfrm>
        <a:graphic>
          <a:graphicData uri="http://schemas.openxmlformats.org/drawingml/2006/table">
            <a:tbl>
              <a:tblPr firstRow="1" firstCol="1" bandRow="1"/>
              <a:tblGrid>
                <a:gridCol w="423764"/>
                <a:gridCol w="1695053"/>
                <a:gridCol w="3220600"/>
                <a:gridCol w="3135848"/>
              </a:tblGrid>
              <a:tr h="512113">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Sr. No.</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Parameters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FCY denominated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INR denominated ECB</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157">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vi</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All-in-cost ceiling per annum</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Benchmark rate plus 450 bps spread.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07000"/>
                        </a:lnSpc>
                        <a:spcBef>
                          <a:spcPts val="0"/>
                        </a:spcBef>
                        <a:spcAft>
                          <a:spcPts val="80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093">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vii</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Other costs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Prepayment charge/ Penal interest, if any, for default or breach of covenants should not be more than 2 per cent over and above the contracted rate of interest on the outstanding principal amount and will be outside the all-in-cost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ceiling.</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07000"/>
                        </a:lnSpc>
                        <a:spcBef>
                          <a:spcPts val="0"/>
                        </a:spcBef>
                        <a:spcAft>
                          <a:spcPts val="80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8132">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viii</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End-uses (Negative list)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The negative list, for which the ECB proceeds cannot be utilised, would include the following</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a:t>
                      </a:r>
                      <a:r>
                        <a:rPr lang="en-US" sz="1400" dirty="0">
                          <a:effectLst/>
                          <a:latin typeface="Calibri" panose="020F0502020204030204" pitchFamily="34" charset="0"/>
                          <a:ea typeface="Calibri" panose="020F0502020204030204" pitchFamily="34" charset="0"/>
                          <a:cs typeface="Times New Roman" panose="02020603050405020304" pitchFamily="18" charset="0"/>
                        </a:rPr>
                        <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a) Real estate activities.</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b) Investment in capital market.</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c) Equity investment.</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d) Working capital purposes except from foreign equity holder.</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e) General corporate purposes except from foreign equity holder.</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f) Repayment of Rupee loans except from foreign equity holder.</a:t>
                      </a:r>
                      <a:br>
                        <a:rPr lang="en-US" sz="1400" dirty="0">
                          <a:effectLst/>
                          <a:latin typeface="Calibri" panose="020F0502020204030204" pitchFamily="34" charset="0"/>
                          <a:ea typeface="Calibri" panose="020F0502020204030204" pitchFamily="34" charset="0"/>
                          <a:cs typeface="Times New Roman" panose="02020603050405020304" pitchFamily="18" charset="0"/>
                        </a:rPr>
                      </a:br>
                      <a:r>
                        <a:rPr lang="en-US" sz="1400" dirty="0">
                          <a:effectLst/>
                          <a:latin typeface="Calibri" panose="020F0502020204030204" pitchFamily="34" charset="0"/>
                          <a:ea typeface="Calibri" panose="020F0502020204030204" pitchFamily="34" charset="0"/>
                          <a:cs typeface="Times New Roman" panose="02020603050405020304" pitchFamily="18" charset="0"/>
                        </a:rPr>
                        <a:t>g) On-lending to entities for the above activities.</a:t>
                      </a:r>
                    </a:p>
                  </a:txBody>
                  <a:tcPr marL="0" marR="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07000"/>
                        </a:lnSpc>
                        <a:spcBef>
                          <a:spcPts val="0"/>
                        </a:spcBef>
                        <a:spcAft>
                          <a:spcPts val="80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438133">
                <a:tc>
                  <a:txBody>
                    <a:bodyPr/>
                    <a:lstStyle/>
                    <a:p>
                      <a:pPr marL="0" marR="0" algn="ctr">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ix</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Exchange rate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Change of currency of FCY ECB into INR ECB can be at the exchange rate prevailing on the date of the agreement between the parties concerned for such change or at an exchange rate, which is less than the rate prevailing on the date of agreement, if consented to by the ECB lender.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For conversion to Rupee, exchange rate shall be the rate prevailing on the date of settlement.</a:t>
                      </a:r>
                    </a:p>
                  </a:txBody>
                  <a:tcPr marL="0" marR="0" marT="0" marB="0">
                    <a:lnL w="12700" cap="flat" cmpd="sng" algn="ctr">
                      <a:solidFill>
                        <a:srgbClr val="000000"/>
                      </a:solidFill>
                      <a:prstDash val="solid"/>
                      <a:round/>
                      <a:headEnd type="none" w="med" len="med"/>
                      <a:tailEnd type="none" w="med" len="med"/>
                    </a:lnL>
                  </a:tcPr>
                </a:tc>
              </a:tr>
            </a:tbl>
          </a:graphicData>
        </a:graphic>
      </p:graphicFrame>
      <p:sp>
        <p:nvSpPr>
          <p:cNvPr id="2" name="Footer Placeholder 1"/>
          <p:cNvSpPr>
            <a:spLocks noGrp="1"/>
          </p:cNvSpPr>
          <p:nvPr>
            <p:ph type="ftr" sz="quarter" idx="11"/>
          </p:nvPr>
        </p:nvSpPr>
        <p:spPr>
          <a:xfrm>
            <a:off x="3599656" y="6414448"/>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638261274"/>
      </p:ext>
    </p:extLst>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TM03457491[[fn=Metropolitan]]</Template>
  <TotalTime>9049</TotalTime>
  <Words>19499</Words>
  <Application>Microsoft Office PowerPoint</Application>
  <PresentationFormat>On-screen Show (4:3)</PresentationFormat>
  <Paragraphs>2105</Paragraphs>
  <Slides>114</Slides>
  <Notes>104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114</vt:i4>
      </vt:variant>
    </vt:vector>
  </HeadingPairs>
  <TitlesOfParts>
    <vt:vector size="124" baseType="lpstr">
      <vt:lpstr>Arial</vt:lpstr>
      <vt:lpstr>Bookman Old Style</vt:lpstr>
      <vt:lpstr>Calibri</vt:lpstr>
      <vt:lpstr>Constantia</vt:lpstr>
      <vt:lpstr>Tahoma</vt:lpstr>
      <vt:lpstr>Times New Roman</vt:lpstr>
      <vt:lpstr>Times-Bold</vt:lpstr>
      <vt:lpstr>Times-Roman</vt:lpstr>
      <vt:lpstr>Wingdings</vt:lpstr>
      <vt:lpstr>Blends</vt:lpstr>
      <vt:lpstr>SOUTHERN INDIA REGIONAL COUNCIL OF  THE INSTITUTE OF CHARTERED ACCOUNTANTS OF INDIA  BEYOND BOUNDARY – TWO DAYS FEMA CONFERENCE   FEMA – A Practitioners Approach</vt:lpstr>
      <vt:lpstr>Overview</vt:lpstr>
      <vt:lpstr>Overview</vt:lpstr>
      <vt:lpstr>Overview</vt:lpstr>
      <vt:lpstr>Overview of Foreign Exchange Management Act</vt:lpstr>
      <vt:lpstr>Overview of Foreign Exchange Management Act</vt:lpstr>
      <vt:lpstr>Overview of Foreign Exchange Management Act</vt:lpstr>
      <vt:lpstr>Fundamentals of FEMA</vt:lpstr>
      <vt:lpstr>Fundamentals of FEMA</vt:lpstr>
      <vt:lpstr>Fundamentals of FEMA</vt:lpstr>
      <vt:lpstr>Fundamentals of FEMA</vt:lpstr>
      <vt:lpstr>Fundamentals of FEMA</vt:lpstr>
      <vt:lpstr>Fundamentals of FEMA</vt:lpstr>
      <vt:lpstr>Important Definitions under FEMA</vt:lpstr>
      <vt:lpstr>Relevance of Capital Account &amp; Current Account Transactions</vt:lpstr>
      <vt:lpstr>Current Account vs Capital Account transactions</vt:lpstr>
      <vt:lpstr>Current Account vs Capital Account transactions</vt:lpstr>
      <vt:lpstr>Important Definitions under FEMA (con’t)</vt:lpstr>
      <vt:lpstr>Important Definitions under FEMA</vt:lpstr>
      <vt:lpstr>Important Definitions under FEMA</vt:lpstr>
      <vt:lpstr>Important Definitions under FEMA</vt:lpstr>
      <vt:lpstr>Fundamentals of FEMA</vt:lpstr>
      <vt:lpstr>FEMA Practice -  Revised Notifications &amp; Master Directions</vt:lpstr>
      <vt:lpstr>FEMA Practice -  Revised Notifications &amp; Master Directions</vt:lpstr>
      <vt:lpstr>FEMA Practice -  Revised Notifications &amp; Master Directions</vt:lpstr>
      <vt:lpstr>FEMA – A promising service area</vt:lpstr>
      <vt:lpstr>FEMA Practice</vt:lpstr>
      <vt:lpstr>FEMA Practice</vt:lpstr>
      <vt:lpstr>FEMA Practice</vt:lpstr>
      <vt:lpstr>FEMA NTF. 20(R) – FOREIGN INVESTMENT IN INDIA</vt:lpstr>
      <vt:lpstr>FEMA NTF. 20(R) – FOREIGN INVESTMENT IN INDIA</vt:lpstr>
      <vt:lpstr>Foreign Investment in India- Schematic Representation</vt:lpstr>
      <vt:lpstr>Schemes for Inbound Investment – FEMA Ntf. 20(R)</vt:lpstr>
      <vt:lpstr>Schemes for Inbound Investment – FEMA Ntf. 20(R)</vt:lpstr>
      <vt:lpstr>Schemes for Inbound Investment – FEMA Ntf. 20(R)</vt:lpstr>
      <vt:lpstr>Schemes for Inbound Investment – FEMA Ntf. 20(R)</vt:lpstr>
      <vt:lpstr>Important conditions of Automatic Route of FDI</vt:lpstr>
      <vt:lpstr>Automatic Route of Investment to PROI</vt:lpstr>
      <vt:lpstr>Automatic Route of Investment to PROI</vt:lpstr>
      <vt:lpstr>Approval Route of Investment to PROI</vt:lpstr>
      <vt:lpstr>Types of instruments: ‘Capital’</vt:lpstr>
      <vt:lpstr>PowerPoint Presentation</vt:lpstr>
      <vt:lpstr>Issue of Shares- Other modes</vt:lpstr>
      <vt:lpstr>Issue of Shares - Other modes – ESOP / Sweat Equity</vt:lpstr>
      <vt:lpstr>Mode of Payment</vt:lpstr>
      <vt:lpstr>Other important conditions in FDI Policy</vt:lpstr>
      <vt:lpstr>Reporting of FDI</vt:lpstr>
      <vt:lpstr>Periodic reporting - Annual Return of Liabilities &amp; Assets</vt:lpstr>
      <vt:lpstr>Investment by NRIs on non-repatriation basis - Schedule 4 of FEMA Ntf. 20(R)</vt:lpstr>
      <vt:lpstr>Investment by NRIs on non-repatriation basis - Schedule 4 of FEMA Ntf. 20(R)</vt:lpstr>
      <vt:lpstr>Investment by NRIs on non-repatriation basis - Schedule 4 of FEMA Ntf. 20(R)</vt:lpstr>
      <vt:lpstr>FDI Policy – Recent changes</vt:lpstr>
      <vt:lpstr>FDI Policy – Other recent changes</vt:lpstr>
      <vt:lpstr>FDI Policy – Other recent changes</vt:lpstr>
      <vt:lpstr>FDI Policy – Other recent changes</vt:lpstr>
      <vt:lpstr>FDI Policy – Other recent changes</vt:lpstr>
      <vt:lpstr>FDI Policy – Other recent changes</vt:lpstr>
      <vt:lpstr>FDI Policy – Other recent changes</vt:lpstr>
      <vt:lpstr>FDI Policy – Other recent changes</vt:lpstr>
      <vt:lpstr>FDI Policy – Other recent changes</vt:lpstr>
      <vt:lpstr>FDI Policy – Other recent changes</vt:lpstr>
      <vt:lpstr>FDI Policy – Other recent changes</vt:lpstr>
      <vt:lpstr>FDI Policy – Select sectors</vt:lpstr>
      <vt:lpstr>FDI Policy – Select sectors(con’t)</vt:lpstr>
      <vt:lpstr>FDI Policy – Select sectors (con’t)</vt:lpstr>
      <vt:lpstr>FDI Policy – Select sectors (con’t)</vt:lpstr>
      <vt:lpstr>FDI Policy – Select sectors(con’t)</vt:lpstr>
      <vt:lpstr>FDI Policy – Select sectors – Real Estate</vt:lpstr>
      <vt:lpstr>FDI Policy – Select sectors – Real Estate (con’t)</vt:lpstr>
      <vt:lpstr>FDI Policy – Select sectors – Real Estate (con’t)</vt:lpstr>
      <vt:lpstr>Real Estate – Select sectors (con’t)</vt:lpstr>
      <vt:lpstr>Practical Issues - FDI Policy</vt:lpstr>
      <vt:lpstr>Practical Issues - FDI Policy (con’t)</vt:lpstr>
      <vt:lpstr>Practical Issues - FDI Policy (con’t)</vt:lpstr>
      <vt:lpstr>Practical Issues - FDI Policy (con’t)</vt:lpstr>
      <vt:lpstr>Practical Issues - FDI Policy (con’t)</vt:lpstr>
      <vt:lpstr>Practical Issues – Escrow mechanism in FDI transactions</vt:lpstr>
      <vt:lpstr>Overseas Direct Investments under FEMA</vt:lpstr>
      <vt:lpstr>Overseas Direct Investments - FEMA Ntf. 120</vt:lpstr>
      <vt:lpstr>Overseas Direct Investments - FEMA Ntf. 120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Branch outside India</vt:lpstr>
      <vt:lpstr>Branch outside India (con’t)</vt:lpstr>
      <vt:lpstr>External Commercial Borrowings (ECBs)</vt:lpstr>
      <vt:lpstr>New ECB Framework</vt:lpstr>
      <vt:lpstr>New ECB Framework (con’t)</vt:lpstr>
      <vt:lpstr>New ECB Framework (con’t)</vt:lpstr>
      <vt:lpstr>New ECB Framework (con’t)</vt:lpstr>
      <vt:lpstr>New ECB Framework (con’t)</vt:lpstr>
      <vt:lpstr>New ECB Framework</vt:lpstr>
      <vt:lpstr>New ECB Framework (con’t)</vt:lpstr>
      <vt:lpstr>Immovable Properties and other aspects</vt:lpstr>
      <vt:lpstr>Acquisition &amp; Transfer of Immovable Property in India</vt:lpstr>
      <vt:lpstr>Acquisition &amp; Transfer of Immovable Property outside India</vt:lpstr>
      <vt:lpstr>Gift and Inheritance of other assets</vt:lpstr>
      <vt:lpstr>Gift and Inheritance of other assets (con’t)</vt:lpstr>
      <vt:lpstr>Check-list for returning Indians (change of status from NRI / OCI to Resident)</vt:lpstr>
      <vt:lpstr>Check-list for returning Indians (change of status from NRI / OCI to Resident)</vt:lpstr>
      <vt:lpstr>Check-list for returning Indians (change of status from NRI / OCI to Resident)</vt:lpstr>
      <vt:lpstr>Other Allied Laws</vt:lpstr>
      <vt:lpstr>Implications under FEMA &amp; allied laws</vt:lpstr>
      <vt:lpstr>Penalties, Compounding, Appeals, Adjudication &amp; Seizure under FEMA</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PPS</cp:lastModifiedBy>
  <cp:revision>1412</cp:revision>
  <cp:lastPrinted>2018-12-03T13:32:25Z</cp:lastPrinted>
  <dcterms:created xsi:type="dcterms:W3CDTF">1601-01-01T00:00:00Z</dcterms:created>
  <dcterms:modified xsi:type="dcterms:W3CDTF">2019-01-28T13:57:37Z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