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diagrams/layout2.xml" ContentType="application/vnd.openxmlformats-officedocument.drawingml.diagramLayout+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diagrams/quickStyle1.xml" ContentType="application/vnd.openxmlformats-officedocument.drawingml.diagramStyle+xml"/>
  <Override PartName="/ppt/notesSlides/notesSlide37.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5"/>
  </p:notesMasterIdLst>
  <p:handoutMasterIdLst>
    <p:handoutMasterId r:id="rId86"/>
  </p:handoutMasterIdLst>
  <p:sldIdLst>
    <p:sldId id="257" r:id="rId2"/>
    <p:sldId id="256" r:id="rId3"/>
    <p:sldId id="340" r:id="rId4"/>
    <p:sldId id="258" r:id="rId5"/>
    <p:sldId id="415" r:id="rId6"/>
    <p:sldId id="416" r:id="rId7"/>
    <p:sldId id="348" r:id="rId8"/>
    <p:sldId id="352" r:id="rId9"/>
    <p:sldId id="350" r:id="rId10"/>
    <p:sldId id="353" r:id="rId11"/>
    <p:sldId id="349" r:id="rId12"/>
    <p:sldId id="351" r:id="rId13"/>
    <p:sldId id="259" r:id="rId14"/>
    <p:sldId id="394" r:id="rId15"/>
    <p:sldId id="393" r:id="rId16"/>
    <p:sldId id="260" r:id="rId17"/>
    <p:sldId id="261" r:id="rId18"/>
    <p:sldId id="266" r:id="rId19"/>
    <p:sldId id="287" r:id="rId20"/>
    <p:sldId id="403" r:id="rId21"/>
    <p:sldId id="410" r:id="rId22"/>
    <p:sldId id="413" r:id="rId23"/>
    <p:sldId id="404" r:id="rId24"/>
    <p:sldId id="325" r:id="rId25"/>
    <p:sldId id="327" r:id="rId26"/>
    <p:sldId id="328" r:id="rId27"/>
    <p:sldId id="335" r:id="rId28"/>
    <p:sldId id="334" r:id="rId29"/>
    <p:sldId id="337" r:id="rId30"/>
    <p:sldId id="341" r:id="rId31"/>
    <p:sldId id="400" r:id="rId32"/>
    <p:sldId id="318" r:id="rId33"/>
    <p:sldId id="268" r:id="rId34"/>
    <p:sldId id="269" r:id="rId35"/>
    <p:sldId id="271" r:id="rId36"/>
    <p:sldId id="272" r:id="rId37"/>
    <p:sldId id="342" r:id="rId38"/>
    <p:sldId id="274" r:id="rId39"/>
    <p:sldId id="275" r:id="rId40"/>
    <p:sldId id="276" r:id="rId41"/>
    <p:sldId id="362" r:id="rId42"/>
    <p:sldId id="277" r:id="rId43"/>
    <p:sldId id="288" r:id="rId44"/>
    <p:sldId id="289" r:id="rId45"/>
    <p:sldId id="278" r:id="rId46"/>
    <p:sldId id="317" r:id="rId47"/>
    <p:sldId id="421" r:id="rId48"/>
    <p:sldId id="418" r:id="rId49"/>
    <p:sldId id="420" r:id="rId50"/>
    <p:sldId id="301" r:id="rId51"/>
    <p:sldId id="339" r:id="rId52"/>
    <p:sldId id="397" r:id="rId53"/>
    <p:sldId id="363" r:id="rId54"/>
    <p:sldId id="402" r:id="rId55"/>
    <p:sldId id="399" r:id="rId56"/>
    <p:sldId id="359" r:id="rId57"/>
    <p:sldId id="366" r:id="rId58"/>
    <p:sldId id="376" r:id="rId59"/>
    <p:sldId id="377" r:id="rId60"/>
    <p:sldId id="379" r:id="rId61"/>
    <p:sldId id="381" r:id="rId62"/>
    <p:sldId id="408" r:id="rId63"/>
    <p:sldId id="380" r:id="rId64"/>
    <p:sldId id="383" r:id="rId65"/>
    <p:sldId id="386" r:id="rId66"/>
    <p:sldId id="388" r:id="rId67"/>
    <p:sldId id="387" r:id="rId68"/>
    <p:sldId id="391" r:id="rId69"/>
    <p:sldId id="384" r:id="rId70"/>
    <p:sldId id="396" r:id="rId71"/>
    <p:sldId id="375" r:id="rId72"/>
    <p:sldId id="371" r:id="rId73"/>
    <p:sldId id="355" r:id="rId74"/>
    <p:sldId id="356" r:id="rId75"/>
    <p:sldId id="417" r:id="rId76"/>
    <p:sldId id="357" r:id="rId77"/>
    <p:sldId id="358" r:id="rId78"/>
    <p:sldId id="372" r:id="rId79"/>
    <p:sldId id="373" r:id="rId80"/>
    <p:sldId id="406" r:id="rId81"/>
    <p:sldId id="407" r:id="rId82"/>
    <p:sldId id="316" r:id="rId83"/>
    <p:sldId id="285" r:id="rId84"/>
  </p:sldIdLst>
  <p:sldSz cx="9144000" cy="6858000" type="screen4x3"/>
  <p:notesSz cx="6797675" cy="9874250"/>
  <p:defaultTextStyle>
    <a:defPPr>
      <a:defRPr lang="en-US"/>
    </a:defPPr>
    <a:lvl1pPr algn="l" rtl="0" eaLnBrk="0" fontAlgn="base" hangingPunct="0">
      <a:spcBef>
        <a:spcPct val="0"/>
      </a:spcBef>
      <a:spcAft>
        <a:spcPct val="0"/>
      </a:spcAft>
      <a:defRPr sz="2400" kern="1200">
        <a:solidFill>
          <a:schemeClr val="tx1"/>
        </a:solidFill>
        <a:latin typeface="Tahom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10"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754" autoAdjust="0"/>
    <p:restoredTop sz="97043" autoAdjust="0"/>
  </p:normalViewPr>
  <p:slideViewPr>
    <p:cSldViewPr>
      <p:cViewPr varScale="1">
        <p:scale>
          <a:sx n="70" d="100"/>
          <a:sy n="70" d="100"/>
        </p:scale>
        <p:origin x="-24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3" d="100"/>
          <a:sy n="53" d="100"/>
        </p:scale>
        <p:origin x="-2916" y="-78"/>
      </p:cViewPr>
      <p:guideLst>
        <p:guide orient="horz" pos="3110"/>
        <p:guide pos="2141"/>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73A4C2-C1DE-47C8-B6DD-3A77CACA1F55}" type="doc">
      <dgm:prSet loTypeId="urn:microsoft.com/office/officeart/2005/8/layout/pyramid2" loCatId="list" qsTypeId="urn:microsoft.com/office/officeart/2005/8/quickstyle/simple3" qsCatId="simple" csTypeId="urn:microsoft.com/office/officeart/2005/8/colors/accent1_2" csCatId="accent1" phldr="1"/>
      <dgm:spPr/>
    </dgm:pt>
    <dgm:pt modelId="{C9509637-C71C-4586-9D32-031F85F04B01}">
      <dgm:prSet phldrT="[Text]"/>
      <dgm:spPr>
        <a:ln w="12700"/>
      </dgm:spPr>
      <dgm:t>
        <a:bodyPr/>
        <a:lstStyle/>
        <a:p>
          <a:r>
            <a:rPr lang="en-US" dirty="0"/>
            <a:t>Parent Co. is in India</a:t>
          </a:r>
        </a:p>
      </dgm:t>
    </dgm:pt>
    <dgm:pt modelId="{807283E2-9271-4FD1-A96A-AACB6CE213C9}" type="parTrans" cxnId="{02070AA2-84F1-4E99-AB0E-31263C612A0F}">
      <dgm:prSet/>
      <dgm:spPr/>
      <dgm:t>
        <a:bodyPr/>
        <a:lstStyle/>
        <a:p>
          <a:endParaRPr lang="en-US"/>
        </a:p>
      </dgm:t>
    </dgm:pt>
    <dgm:pt modelId="{2930BA61-36A7-4CAA-9260-2EACA729BAE2}" type="sibTrans" cxnId="{02070AA2-84F1-4E99-AB0E-31263C612A0F}">
      <dgm:prSet/>
      <dgm:spPr/>
      <dgm:t>
        <a:bodyPr/>
        <a:lstStyle/>
        <a:p>
          <a:endParaRPr lang="en-US"/>
        </a:p>
      </dgm:t>
    </dgm:pt>
    <dgm:pt modelId="{303FCD1E-203F-44A8-94F7-35BA81816F1A}">
      <dgm:prSet phldrT="[Text]"/>
      <dgm:spPr>
        <a:ln w="12700"/>
      </dgm:spPr>
      <dgm:t>
        <a:bodyPr/>
        <a:lstStyle/>
        <a:p>
          <a:r>
            <a:rPr lang="en-US" dirty="0"/>
            <a:t>One or more directors of Foreign Co. reside in India</a:t>
          </a:r>
        </a:p>
      </dgm:t>
    </dgm:pt>
    <dgm:pt modelId="{F6D8109C-0BFF-4CBD-AD04-A83F2A222E2E}" type="parTrans" cxnId="{F08BCBF2-6301-4791-98F3-99D9EEA2A713}">
      <dgm:prSet/>
      <dgm:spPr/>
      <dgm:t>
        <a:bodyPr/>
        <a:lstStyle/>
        <a:p>
          <a:endParaRPr lang="en-US"/>
        </a:p>
      </dgm:t>
    </dgm:pt>
    <dgm:pt modelId="{CA40198B-BD1F-4B93-AE00-F04712AEE4FB}" type="sibTrans" cxnId="{F08BCBF2-6301-4791-98F3-99D9EEA2A713}">
      <dgm:prSet/>
      <dgm:spPr/>
      <dgm:t>
        <a:bodyPr/>
        <a:lstStyle/>
        <a:p>
          <a:endParaRPr lang="en-US"/>
        </a:p>
      </dgm:t>
    </dgm:pt>
    <dgm:pt modelId="{385D9341-0534-4E81-9FD2-6EC6AEBCD825}">
      <dgm:prSet phldrT="[Text]"/>
      <dgm:spPr>
        <a:ln w="12700"/>
      </dgm:spPr>
      <dgm:t>
        <a:bodyPr/>
        <a:lstStyle/>
        <a:p>
          <a:r>
            <a:rPr lang="en-US" dirty="0"/>
            <a:t>Local management is situated in India in relation to the operations in India</a:t>
          </a:r>
        </a:p>
      </dgm:t>
    </dgm:pt>
    <dgm:pt modelId="{1DD341F0-48AE-4C06-8040-9BEBCC6C6F2C}" type="parTrans" cxnId="{8AF7421B-A5A3-4645-BA45-84A0D8C8A6E1}">
      <dgm:prSet/>
      <dgm:spPr/>
      <dgm:t>
        <a:bodyPr/>
        <a:lstStyle/>
        <a:p>
          <a:endParaRPr lang="en-US"/>
        </a:p>
      </dgm:t>
    </dgm:pt>
    <dgm:pt modelId="{2C4E6A76-A748-4765-8010-889960EBA43E}" type="sibTrans" cxnId="{8AF7421B-A5A3-4645-BA45-84A0D8C8A6E1}">
      <dgm:prSet/>
      <dgm:spPr/>
      <dgm:t>
        <a:bodyPr/>
        <a:lstStyle/>
        <a:p>
          <a:endParaRPr lang="en-US"/>
        </a:p>
      </dgm:t>
    </dgm:pt>
    <dgm:pt modelId="{3761B3F8-79E3-4032-913F-863D04457A42}">
      <dgm:prSet phldrT="[Text]"/>
      <dgm:spPr>
        <a:ln w="12700"/>
      </dgm:spPr>
      <dgm:t>
        <a:bodyPr/>
        <a:lstStyle/>
        <a:p>
          <a:r>
            <a:rPr lang="en-US" dirty="0"/>
            <a:t>Support functions that are preparatory and auxiliary in character carried out in India</a:t>
          </a:r>
        </a:p>
      </dgm:t>
    </dgm:pt>
    <dgm:pt modelId="{D967846E-7D88-482A-AE13-ACB4F0D40D8D}" type="parTrans" cxnId="{C08D1D01-DCC7-4AF0-9CCE-A9E13441AE0F}">
      <dgm:prSet/>
      <dgm:spPr/>
      <dgm:t>
        <a:bodyPr/>
        <a:lstStyle/>
        <a:p>
          <a:endParaRPr lang="en-US"/>
        </a:p>
      </dgm:t>
    </dgm:pt>
    <dgm:pt modelId="{4E2F3A30-E1A3-49AD-9FAB-63D9328BCE87}" type="sibTrans" cxnId="{C08D1D01-DCC7-4AF0-9CCE-A9E13441AE0F}">
      <dgm:prSet/>
      <dgm:spPr/>
      <dgm:t>
        <a:bodyPr/>
        <a:lstStyle/>
        <a:p>
          <a:endParaRPr lang="en-US"/>
        </a:p>
      </dgm:t>
    </dgm:pt>
    <dgm:pt modelId="{E9C9A522-818E-4CEC-B26B-D45E02C182B1}">
      <dgm:prSet phldrT="[Text]"/>
      <dgm:spPr>
        <a:ln w="12700"/>
      </dgm:spPr>
      <dgm:t>
        <a:bodyPr/>
        <a:lstStyle/>
        <a:p>
          <a:r>
            <a:rPr lang="en-US" dirty="0"/>
            <a:t>Routine operational decisions by junior and middle management 	</a:t>
          </a:r>
        </a:p>
      </dgm:t>
    </dgm:pt>
    <dgm:pt modelId="{7ADACBD1-4E38-4FAE-A11E-01908090F87D}" type="parTrans" cxnId="{5B2F77D0-DCBC-498D-AE3C-81CCA66E66D0}">
      <dgm:prSet/>
      <dgm:spPr/>
      <dgm:t>
        <a:bodyPr/>
        <a:lstStyle/>
        <a:p>
          <a:endParaRPr lang="en-US"/>
        </a:p>
      </dgm:t>
    </dgm:pt>
    <dgm:pt modelId="{6305BC19-AD37-466E-BFF1-FBD69FE8D203}" type="sibTrans" cxnId="{5B2F77D0-DCBC-498D-AE3C-81CCA66E66D0}">
      <dgm:prSet/>
      <dgm:spPr/>
      <dgm:t>
        <a:bodyPr/>
        <a:lstStyle/>
        <a:p>
          <a:endParaRPr lang="en-US"/>
        </a:p>
      </dgm:t>
    </dgm:pt>
    <dgm:pt modelId="{07386402-BA8E-43EB-8587-B8A75F1CDF0D}" type="pres">
      <dgm:prSet presAssocID="{6373A4C2-C1DE-47C8-B6DD-3A77CACA1F55}" presName="compositeShape" presStyleCnt="0">
        <dgm:presLayoutVars>
          <dgm:dir/>
          <dgm:resizeHandles/>
        </dgm:presLayoutVars>
      </dgm:prSet>
      <dgm:spPr/>
    </dgm:pt>
    <dgm:pt modelId="{1F090B67-4A60-424E-8542-4D1570135762}" type="pres">
      <dgm:prSet presAssocID="{6373A4C2-C1DE-47C8-B6DD-3A77CACA1F55}" presName="pyramid" presStyleLbl="node1" presStyleIdx="0" presStyleCnt="1"/>
      <dgm:spPr/>
    </dgm:pt>
    <dgm:pt modelId="{80B337FE-8F71-4E79-8EE0-12066C082C27}" type="pres">
      <dgm:prSet presAssocID="{6373A4C2-C1DE-47C8-B6DD-3A77CACA1F55}" presName="theList" presStyleCnt="0"/>
      <dgm:spPr/>
    </dgm:pt>
    <dgm:pt modelId="{4D459F0B-D76D-4E03-8810-16AC57DEB26C}" type="pres">
      <dgm:prSet presAssocID="{C9509637-C71C-4586-9D32-031F85F04B01}" presName="aNode" presStyleLbl="fgAcc1" presStyleIdx="0" presStyleCnt="5" custScaleX="119875">
        <dgm:presLayoutVars>
          <dgm:bulletEnabled val="1"/>
        </dgm:presLayoutVars>
      </dgm:prSet>
      <dgm:spPr/>
      <dgm:t>
        <a:bodyPr/>
        <a:lstStyle/>
        <a:p>
          <a:endParaRPr lang="en-US"/>
        </a:p>
      </dgm:t>
    </dgm:pt>
    <dgm:pt modelId="{433416C7-A016-415A-A8D5-FFDF8D772CDB}" type="pres">
      <dgm:prSet presAssocID="{C9509637-C71C-4586-9D32-031F85F04B01}" presName="aSpace" presStyleCnt="0"/>
      <dgm:spPr/>
    </dgm:pt>
    <dgm:pt modelId="{076635ED-3066-42FA-ABFF-7751FFE8E946}" type="pres">
      <dgm:prSet presAssocID="{303FCD1E-203F-44A8-94F7-35BA81816F1A}" presName="aNode" presStyleLbl="fgAcc1" presStyleIdx="1" presStyleCnt="5" custScaleX="120441">
        <dgm:presLayoutVars>
          <dgm:bulletEnabled val="1"/>
        </dgm:presLayoutVars>
      </dgm:prSet>
      <dgm:spPr/>
      <dgm:t>
        <a:bodyPr/>
        <a:lstStyle/>
        <a:p>
          <a:endParaRPr lang="en-US"/>
        </a:p>
      </dgm:t>
    </dgm:pt>
    <dgm:pt modelId="{676FF817-2161-4D3D-BB68-3A9ADF2011E4}" type="pres">
      <dgm:prSet presAssocID="{303FCD1E-203F-44A8-94F7-35BA81816F1A}" presName="aSpace" presStyleCnt="0"/>
      <dgm:spPr/>
    </dgm:pt>
    <dgm:pt modelId="{70766B07-FEAD-4A27-BF6C-59CE3EE7D89B}" type="pres">
      <dgm:prSet presAssocID="{385D9341-0534-4E81-9FD2-6EC6AEBCD825}" presName="aNode" presStyleLbl="fgAcc1" presStyleIdx="2" presStyleCnt="5" custScaleX="120724">
        <dgm:presLayoutVars>
          <dgm:bulletEnabled val="1"/>
        </dgm:presLayoutVars>
      </dgm:prSet>
      <dgm:spPr/>
      <dgm:t>
        <a:bodyPr/>
        <a:lstStyle/>
        <a:p>
          <a:endParaRPr lang="en-US"/>
        </a:p>
      </dgm:t>
    </dgm:pt>
    <dgm:pt modelId="{3FF87DC5-1780-478E-81BE-99AFEA00727C}" type="pres">
      <dgm:prSet presAssocID="{385D9341-0534-4E81-9FD2-6EC6AEBCD825}" presName="aSpace" presStyleCnt="0"/>
      <dgm:spPr/>
    </dgm:pt>
    <dgm:pt modelId="{F6AABE52-5AA3-4664-97E0-879670940C08}" type="pres">
      <dgm:prSet presAssocID="{3761B3F8-79E3-4032-913F-863D04457A42}" presName="aNode" presStyleLbl="fgAcc1" presStyleIdx="3" presStyleCnt="5" custScaleX="122789" custScaleY="126654">
        <dgm:presLayoutVars>
          <dgm:bulletEnabled val="1"/>
        </dgm:presLayoutVars>
      </dgm:prSet>
      <dgm:spPr/>
      <dgm:t>
        <a:bodyPr/>
        <a:lstStyle/>
        <a:p>
          <a:endParaRPr lang="en-US"/>
        </a:p>
      </dgm:t>
    </dgm:pt>
    <dgm:pt modelId="{3623B352-32CB-4D24-8D08-2DCD3A032411}" type="pres">
      <dgm:prSet presAssocID="{3761B3F8-79E3-4032-913F-863D04457A42}" presName="aSpace" presStyleCnt="0"/>
      <dgm:spPr/>
    </dgm:pt>
    <dgm:pt modelId="{32E0BEA4-0431-40C1-A300-BFDA13934E2F}" type="pres">
      <dgm:prSet presAssocID="{E9C9A522-818E-4CEC-B26B-D45E02C182B1}" presName="aNode" presStyleLbl="fgAcc1" presStyleIdx="4" presStyleCnt="5" custScaleX="121407" custLinFactNeighborX="-175" custLinFactNeighborY="-35588">
        <dgm:presLayoutVars>
          <dgm:bulletEnabled val="1"/>
        </dgm:presLayoutVars>
      </dgm:prSet>
      <dgm:spPr/>
      <dgm:t>
        <a:bodyPr/>
        <a:lstStyle/>
        <a:p>
          <a:endParaRPr lang="en-US"/>
        </a:p>
      </dgm:t>
    </dgm:pt>
    <dgm:pt modelId="{B48CA87D-D6DF-4859-A777-6F61F634FAC2}" type="pres">
      <dgm:prSet presAssocID="{E9C9A522-818E-4CEC-B26B-D45E02C182B1}" presName="aSpace" presStyleCnt="0"/>
      <dgm:spPr/>
    </dgm:pt>
  </dgm:ptLst>
  <dgm:cxnLst>
    <dgm:cxn modelId="{B24E22FF-FA55-42AB-9B34-C3BB828812C2}" type="presOf" srcId="{3761B3F8-79E3-4032-913F-863D04457A42}" destId="{F6AABE52-5AA3-4664-97E0-879670940C08}" srcOrd="0" destOrd="0" presId="urn:microsoft.com/office/officeart/2005/8/layout/pyramid2"/>
    <dgm:cxn modelId="{C253A5BF-6239-475E-8CB7-EA3236608261}" type="presOf" srcId="{6373A4C2-C1DE-47C8-B6DD-3A77CACA1F55}" destId="{07386402-BA8E-43EB-8587-B8A75F1CDF0D}" srcOrd="0" destOrd="0" presId="urn:microsoft.com/office/officeart/2005/8/layout/pyramid2"/>
    <dgm:cxn modelId="{DD8E6867-C7B8-41EF-BC27-A272E9ADAB78}" type="presOf" srcId="{303FCD1E-203F-44A8-94F7-35BA81816F1A}" destId="{076635ED-3066-42FA-ABFF-7751FFE8E946}" srcOrd="0" destOrd="0" presId="urn:microsoft.com/office/officeart/2005/8/layout/pyramid2"/>
    <dgm:cxn modelId="{2F2C1D72-64CF-41E6-A48A-444B0EB569B8}" type="presOf" srcId="{C9509637-C71C-4586-9D32-031F85F04B01}" destId="{4D459F0B-D76D-4E03-8810-16AC57DEB26C}" srcOrd="0" destOrd="0" presId="urn:microsoft.com/office/officeart/2005/8/layout/pyramid2"/>
    <dgm:cxn modelId="{F08BCBF2-6301-4791-98F3-99D9EEA2A713}" srcId="{6373A4C2-C1DE-47C8-B6DD-3A77CACA1F55}" destId="{303FCD1E-203F-44A8-94F7-35BA81816F1A}" srcOrd="1" destOrd="0" parTransId="{F6D8109C-0BFF-4CBD-AD04-A83F2A222E2E}" sibTransId="{CA40198B-BD1F-4B93-AE00-F04712AEE4FB}"/>
    <dgm:cxn modelId="{34B3B554-2D3B-4B86-A130-93B84BE05A0D}" type="presOf" srcId="{E9C9A522-818E-4CEC-B26B-D45E02C182B1}" destId="{32E0BEA4-0431-40C1-A300-BFDA13934E2F}" srcOrd="0" destOrd="0" presId="urn:microsoft.com/office/officeart/2005/8/layout/pyramid2"/>
    <dgm:cxn modelId="{C08D1D01-DCC7-4AF0-9CCE-A9E13441AE0F}" srcId="{6373A4C2-C1DE-47C8-B6DD-3A77CACA1F55}" destId="{3761B3F8-79E3-4032-913F-863D04457A42}" srcOrd="3" destOrd="0" parTransId="{D967846E-7D88-482A-AE13-ACB4F0D40D8D}" sibTransId="{4E2F3A30-E1A3-49AD-9FAB-63D9328BCE87}"/>
    <dgm:cxn modelId="{02070AA2-84F1-4E99-AB0E-31263C612A0F}" srcId="{6373A4C2-C1DE-47C8-B6DD-3A77CACA1F55}" destId="{C9509637-C71C-4586-9D32-031F85F04B01}" srcOrd="0" destOrd="0" parTransId="{807283E2-9271-4FD1-A96A-AACB6CE213C9}" sibTransId="{2930BA61-36A7-4CAA-9260-2EACA729BAE2}"/>
    <dgm:cxn modelId="{8AF7421B-A5A3-4645-BA45-84A0D8C8A6E1}" srcId="{6373A4C2-C1DE-47C8-B6DD-3A77CACA1F55}" destId="{385D9341-0534-4E81-9FD2-6EC6AEBCD825}" srcOrd="2" destOrd="0" parTransId="{1DD341F0-48AE-4C06-8040-9BEBCC6C6F2C}" sibTransId="{2C4E6A76-A748-4765-8010-889960EBA43E}"/>
    <dgm:cxn modelId="{5B2F77D0-DCBC-498D-AE3C-81CCA66E66D0}" srcId="{6373A4C2-C1DE-47C8-B6DD-3A77CACA1F55}" destId="{E9C9A522-818E-4CEC-B26B-D45E02C182B1}" srcOrd="4" destOrd="0" parTransId="{7ADACBD1-4E38-4FAE-A11E-01908090F87D}" sibTransId="{6305BC19-AD37-466E-BFF1-FBD69FE8D203}"/>
    <dgm:cxn modelId="{8F747987-B230-4774-8BC2-487FB545C034}" type="presOf" srcId="{385D9341-0534-4E81-9FD2-6EC6AEBCD825}" destId="{70766B07-FEAD-4A27-BF6C-59CE3EE7D89B}" srcOrd="0" destOrd="0" presId="urn:microsoft.com/office/officeart/2005/8/layout/pyramid2"/>
    <dgm:cxn modelId="{1A9F81CE-9493-44C9-BA7D-9E456208C048}" type="presParOf" srcId="{07386402-BA8E-43EB-8587-B8A75F1CDF0D}" destId="{1F090B67-4A60-424E-8542-4D1570135762}" srcOrd="0" destOrd="0" presId="urn:microsoft.com/office/officeart/2005/8/layout/pyramid2"/>
    <dgm:cxn modelId="{B8F788F0-501F-40D5-89B1-3E7051F049E5}" type="presParOf" srcId="{07386402-BA8E-43EB-8587-B8A75F1CDF0D}" destId="{80B337FE-8F71-4E79-8EE0-12066C082C27}" srcOrd="1" destOrd="0" presId="urn:microsoft.com/office/officeart/2005/8/layout/pyramid2"/>
    <dgm:cxn modelId="{131B1E88-5723-490E-A2F3-F8122C469C75}" type="presParOf" srcId="{80B337FE-8F71-4E79-8EE0-12066C082C27}" destId="{4D459F0B-D76D-4E03-8810-16AC57DEB26C}" srcOrd="0" destOrd="0" presId="urn:microsoft.com/office/officeart/2005/8/layout/pyramid2"/>
    <dgm:cxn modelId="{D10E334E-72A2-41A8-BE4A-876ACA478CCB}" type="presParOf" srcId="{80B337FE-8F71-4E79-8EE0-12066C082C27}" destId="{433416C7-A016-415A-A8D5-FFDF8D772CDB}" srcOrd="1" destOrd="0" presId="urn:microsoft.com/office/officeart/2005/8/layout/pyramid2"/>
    <dgm:cxn modelId="{1095C975-8288-4E86-A5AA-0CA7C9C772F8}" type="presParOf" srcId="{80B337FE-8F71-4E79-8EE0-12066C082C27}" destId="{076635ED-3066-42FA-ABFF-7751FFE8E946}" srcOrd="2" destOrd="0" presId="urn:microsoft.com/office/officeart/2005/8/layout/pyramid2"/>
    <dgm:cxn modelId="{520E497A-D1D3-40BC-838D-612E95FACB59}" type="presParOf" srcId="{80B337FE-8F71-4E79-8EE0-12066C082C27}" destId="{676FF817-2161-4D3D-BB68-3A9ADF2011E4}" srcOrd="3" destOrd="0" presId="urn:microsoft.com/office/officeart/2005/8/layout/pyramid2"/>
    <dgm:cxn modelId="{8AE15FBC-4729-4228-B578-84ED4B5EF0FF}" type="presParOf" srcId="{80B337FE-8F71-4E79-8EE0-12066C082C27}" destId="{70766B07-FEAD-4A27-BF6C-59CE3EE7D89B}" srcOrd="4" destOrd="0" presId="urn:microsoft.com/office/officeart/2005/8/layout/pyramid2"/>
    <dgm:cxn modelId="{6D38742C-721C-4624-B7C9-3D0D876BFAD9}" type="presParOf" srcId="{80B337FE-8F71-4E79-8EE0-12066C082C27}" destId="{3FF87DC5-1780-478E-81BE-99AFEA00727C}" srcOrd="5" destOrd="0" presId="urn:microsoft.com/office/officeart/2005/8/layout/pyramid2"/>
    <dgm:cxn modelId="{50EB3881-C89D-478B-9622-0D8972041695}" type="presParOf" srcId="{80B337FE-8F71-4E79-8EE0-12066C082C27}" destId="{F6AABE52-5AA3-4664-97E0-879670940C08}" srcOrd="6" destOrd="0" presId="urn:microsoft.com/office/officeart/2005/8/layout/pyramid2"/>
    <dgm:cxn modelId="{F42A550E-5516-443E-AA9C-B992C68B3829}" type="presParOf" srcId="{80B337FE-8F71-4E79-8EE0-12066C082C27}" destId="{3623B352-32CB-4D24-8D08-2DCD3A032411}" srcOrd="7" destOrd="0" presId="urn:microsoft.com/office/officeart/2005/8/layout/pyramid2"/>
    <dgm:cxn modelId="{F7A514A2-6B4D-49FB-AA2A-FB05FAA5D96A}" type="presParOf" srcId="{80B337FE-8F71-4E79-8EE0-12066C082C27}" destId="{32E0BEA4-0431-40C1-A300-BFDA13934E2F}" srcOrd="8" destOrd="0" presId="urn:microsoft.com/office/officeart/2005/8/layout/pyramid2"/>
    <dgm:cxn modelId="{2B7C13C2-F746-467D-ACCB-A2F4025AB937}" type="presParOf" srcId="{80B337FE-8F71-4E79-8EE0-12066C082C27}" destId="{B48CA87D-D6DF-4859-A777-6F61F634FAC2}" srcOrd="9"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5E937E7-5E9D-4A21-89CD-F0C933F524D5}" type="doc">
      <dgm:prSet loTypeId="urn:microsoft.com/office/officeart/2005/8/layout/vList2" loCatId="list" qsTypeId="urn:microsoft.com/office/officeart/2005/8/quickstyle/simple1" qsCatId="simple" csTypeId="urn:microsoft.com/office/officeart/2005/8/colors/accent1_3" csCatId="accent1" phldr="1"/>
      <dgm:spPr/>
      <dgm:t>
        <a:bodyPr/>
        <a:lstStyle/>
        <a:p>
          <a:endParaRPr lang="en-US"/>
        </a:p>
      </dgm:t>
    </dgm:pt>
    <dgm:pt modelId="{857430DD-F966-4B5B-B943-EF13EC640B29}">
      <dgm:prSet/>
      <dgm:spPr/>
      <dgm:t>
        <a:bodyPr/>
        <a:lstStyle/>
        <a:p>
          <a:pPr rtl="0"/>
          <a:r>
            <a:rPr lang="en-US" b="1" dirty="0"/>
            <a:t>Whether TRC sufficient evidence to claim Tax Treaty Benefits?</a:t>
          </a:r>
          <a:endParaRPr lang="en-US" dirty="0">
            <a:latin typeface="Arial" pitchFamily="34" charset="0"/>
            <a:cs typeface="Arial" pitchFamily="34" charset="0"/>
          </a:endParaRPr>
        </a:p>
      </dgm:t>
    </dgm:pt>
    <dgm:pt modelId="{EBBDF22D-8516-4735-A02E-6473139B49AB}" type="parTrans" cxnId="{3FD621AF-CF84-4D3A-B725-638E1286B1AE}">
      <dgm:prSet/>
      <dgm:spPr/>
      <dgm:t>
        <a:bodyPr/>
        <a:lstStyle/>
        <a:p>
          <a:endParaRPr lang="en-US"/>
        </a:p>
      </dgm:t>
    </dgm:pt>
    <dgm:pt modelId="{7CF94EE8-91CF-4401-A359-C00788F74609}" type="sibTrans" cxnId="{3FD621AF-CF84-4D3A-B725-638E1286B1AE}">
      <dgm:prSet/>
      <dgm:spPr/>
      <dgm:t>
        <a:bodyPr/>
        <a:lstStyle/>
        <a:p>
          <a:endParaRPr lang="en-US"/>
        </a:p>
      </dgm:t>
    </dgm:pt>
    <dgm:pt modelId="{2C73B428-ADA0-4175-BE7A-E62476CAF495}">
      <dgm:prSet/>
      <dgm:spPr/>
      <dgm:t>
        <a:bodyPr/>
        <a:lstStyle/>
        <a:p>
          <a:pPr rtl="0"/>
          <a:r>
            <a:rPr lang="en-US" b="1" dirty="0"/>
            <a:t>If TRC is not available and DTAA benefits are taken , will a PE declaration suffice?  </a:t>
          </a:r>
          <a:endParaRPr lang="en-US" dirty="0">
            <a:latin typeface="Arial" pitchFamily="34" charset="0"/>
            <a:cs typeface="Arial" pitchFamily="34" charset="0"/>
          </a:endParaRPr>
        </a:p>
      </dgm:t>
    </dgm:pt>
    <dgm:pt modelId="{6C8370DD-DE86-4940-B21C-610297E2E348}" type="parTrans" cxnId="{D7F27B79-537B-4059-A351-9D5901475C79}">
      <dgm:prSet/>
      <dgm:spPr/>
      <dgm:t>
        <a:bodyPr/>
        <a:lstStyle/>
        <a:p>
          <a:endParaRPr lang="en-US"/>
        </a:p>
      </dgm:t>
    </dgm:pt>
    <dgm:pt modelId="{17BC62F2-082E-478F-B408-BA1CF4AECB22}" type="sibTrans" cxnId="{D7F27B79-537B-4059-A351-9D5901475C79}">
      <dgm:prSet/>
      <dgm:spPr/>
      <dgm:t>
        <a:bodyPr/>
        <a:lstStyle/>
        <a:p>
          <a:endParaRPr lang="en-US"/>
        </a:p>
      </dgm:t>
    </dgm:pt>
    <dgm:pt modelId="{3721A320-E4DC-479E-BC5C-0515C5E7E4A5}">
      <dgm:prSet/>
      <dgm:spPr/>
      <dgm:t>
        <a:bodyPr/>
        <a:lstStyle/>
        <a:p>
          <a:pPr rtl="0"/>
          <a:r>
            <a:rPr lang="en-US" b="1" dirty="0"/>
            <a:t>Issuance of certificate in absence of complete information about payee</a:t>
          </a:r>
          <a:endParaRPr lang="en-US" dirty="0">
            <a:latin typeface="Arial" pitchFamily="34" charset="0"/>
            <a:cs typeface="Arial" pitchFamily="34" charset="0"/>
          </a:endParaRPr>
        </a:p>
      </dgm:t>
    </dgm:pt>
    <dgm:pt modelId="{43BA9E4B-8C33-4519-9C26-412218B76384}" type="parTrans" cxnId="{5B991B09-88B0-412B-BFD8-B69F2006D873}">
      <dgm:prSet/>
      <dgm:spPr/>
      <dgm:t>
        <a:bodyPr/>
        <a:lstStyle/>
        <a:p>
          <a:endParaRPr lang="en-US"/>
        </a:p>
      </dgm:t>
    </dgm:pt>
    <dgm:pt modelId="{2CA7B9C1-84D2-4A1F-B5E7-09BB976FA6A7}" type="sibTrans" cxnId="{5B991B09-88B0-412B-BFD8-B69F2006D873}">
      <dgm:prSet/>
      <dgm:spPr/>
      <dgm:t>
        <a:bodyPr/>
        <a:lstStyle/>
        <a:p>
          <a:endParaRPr lang="en-US"/>
        </a:p>
      </dgm:t>
    </dgm:pt>
    <dgm:pt modelId="{BEEC379B-E6AE-4FF9-88D8-A7BB68DD6AF0}">
      <dgm:prSet/>
      <dgm:spPr/>
      <dgm:t>
        <a:bodyPr/>
        <a:lstStyle/>
        <a:p>
          <a:pPr rtl="0"/>
          <a:r>
            <a:rPr lang="en-US" b="1" dirty="0"/>
            <a:t>In the existence of  a Permanent Establishment, the amount of payment attributable to the PE as profits?</a:t>
          </a:r>
          <a:endParaRPr lang="en-US" dirty="0">
            <a:latin typeface="Arial" pitchFamily="34" charset="0"/>
            <a:cs typeface="Arial" pitchFamily="34" charset="0"/>
          </a:endParaRPr>
        </a:p>
      </dgm:t>
    </dgm:pt>
    <dgm:pt modelId="{56C8340E-EE40-4557-93C5-7C7E2AA0C7E7}" type="parTrans" cxnId="{0570927E-8C97-4793-9A92-881C68A1BE43}">
      <dgm:prSet/>
      <dgm:spPr/>
      <dgm:t>
        <a:bodyPr/>
        <a:lstStyle/>
        <a:p>
          <a:endParaRPr lang="en-US"/>
        </a:p>
      </dgm:t>
    </dgm:pt>
    <dgm:pt modelId="{0E5925F0-CA62-4592-8339-7CEE19CB10A9}" type="sibTrans" cxnId="{0570927E-8C97-4793-9A92-881C68A1BE43}">
      <dgm:prSet/>
      <dgm:spPr/>
      <dgm:t>
        <a:bodyPr/>
        <a:lstStyle/>
        <a:p>
          <a:endParaRPr lang="en-US"/>
        </a:p>
      </dgm:t>
    </dgm:pt>
    <dgm:pt modelId="{42FD6B26-72D4-4C3A-962F-9E4B1A8F7502}">
      <dgm:prSet/>
      <dgm:spPr/>
      <dgm:t>
        <a:bodyPr/>
        <a:lstStyle/>
        <a:p>
          <a:pPr rtl="0"/>
          <a:r>
            <a:rPr lang="en-US" b="1" dirty="0"/>
            <a:t>Verification of PE in India.</a:t>
          </a:r>
          <a:endParaRPr lang="en-US" dirty="0">
            <a:latin typeface="Arial" pitchFamily="34" charset="0"/>
            <a:cs typeface="Arial" pitchFamily="34" charset="0"/>
          </a:endParaRPr>
        </a:p>
      </dgm:t>
    </dgm:pt>
    <dgm:pt modelId="{60D31285-061D-4A39-9194-0FAA5B0CBD5D}" type="parTrans" cxnId="{327440CB-0BA6-4644-8146-66B6C030FD73}">
      <dgm:prSet/>
      <dgm:spPr/>
      <dgm:t>
        <a:bodyPr/>
        <a:lstStyle/>
        <a:p>
          <a:endParaRPr lang="en-US"/>
        </a:p>
      </dgm:t>
    </dgm:pt>
    <dgm:pt modelId="{C8DDB9D7-C95B-44A4-9D5F-CBB10FCC348F}" type="sibTrans" cxnId="{327440CB-0BA6-4644-8146-66B6C030FD73}">
      <dgm:prSet/>
      <dgm:spPr/>
      <dgm:t>
        <a:bodyPr/>
        <a:lstStyle/>
        <a:p>
          <a:endParaRPr lang="en-US"/>
        </a:p>
      </dgm:t>
    </dgm:pt>
    <dgm:pt modelId="{070C6A46-2AF0-40C5-95CE-624A3A36AEBE}">
      <dgm:prSet/>
      <dgm:spPr/>
      <dgm:t>
        <a:bodyPr/>
        <a:lstStyle/>
        <a:p>
          <a:pPr rtl="0"/>
          <a:r>
            <a:rPr lang="en-US" b="1" dirty="0"/>
            <a:t>No books of accounts in India</a:t>
          </a:r>
          <a:endParaRPr lang="en-US" dirty="0">
            <a:latin typeface="Arial" pitchFamily="34" charset="0"/>
            <a:cs typeface="Arial" pitchFamily="34" charset="0"/>
          </a:endParaRPr>
        </a:p>
      </dgm:t>
    </dgm:pt>
    <dgm:pt modelId="{E556B3C2-82A9-4E71-95F3-12E8459A8FF6}" type="parTrans" cxnId="{9C4EAB83-B448-4DBF-9190-E8AA43A5C75E}">
      <dgm:prSet/>
      <dgm:spPr/>
      <dgm:t>
        <a:bodyPr/>
        <a:lstStyle/>
        <a:p>
          <a:endParaRPr lang="en-US"/>
        </a:p>
      </dgm:t>
    </dgm:pt>
    <dgm:pt modelId="{3C069391-1673-4353-B798-E2D1C89ACAB8}" type="sibTrans" cxnId="{9C4EAB83-B448-4DBF-9190-E8AA43A5C75E}">
      <dgm:prSet/>
      <dgm:spPr/>
      <dgm:t>
        <a:bodyPr/>
        <a:lstStyle/>
        <a:p>
          <a:endParaRPr lang="en-US"/>
        </a:p>
      </dgm:t>
    </dgm:pt>
    <dgm:pt modelId="{38F28496-9997-4BB6-9D5F-30FBB97678DF}" type="pres">
      <dgm:prSet presAssocID="{45E937E7-5E9D-4A21-89CD-F0C933F524D5}" presName="linear" presStyleCnt="0">
        <dgm:presLayoutVars>
          <dgm:animLvl val="lvl"/>
          <dgm:resizeHandles val="exact"/>
        </dgm:presLayoutVars>
      </dgm:prSet>
      <dgm:spPr/>
      <dgm:t>
        <a:bodyPr/>
        <a:lstStyle/>
        <a:p>
          <a:endParaRPr lang="en-US"/>
        </a:p>
      </dgm:t>
    </dgm:pt>
    <dgm:pt modelId="{768246A0-7435-4A00-9E91-097558882F56}" type="pres">
      <dgm:prSet presAssocID="{857430DD-F966-4B5B-B943-EF13EC640B29}" presName="parentText" presStyleLbl="node1" presStyleIdx="0" presStyleCnt="6" custLinFactNeighborY="35878">
        <dgm:presLayoutVars>
          <dgm:chMax val="0"/>
          <dgm:bulletEnabled val="1"/>
        </dgm:presLayoutVars>
      </dgm:prSet>
      <dgm:spPr/>
      <dgm:t>
        <a:bodyPr/>
        <a:lstStyle/>
        <a:p>
          <a:endParaRPr lang="en-US"/>
        </a:p>
      </dgm:t>
    </dgm:pt>
    <dgm:pt modelId="{229FFEDF-B643-4C20-91B3-FB1C0E07406D}" type="pres">
      <dgm:prSet presAssocID="{7CF94EE8-91CF-4401-A359-C00788F74609}" presName="spacer" presStyleCnt="0"/>
      <dgm:spPr/>
    </dgm:pt>
    <dgm:pt modelId="{97F32B5D-2C33-4D64-B00B-6F2E054E4842}" type="pres">
      <dgm:prSet presAssocID="{2C73B428-ADA0-4175-BE7A-E62476CAF495}" presName="parentText" presStyleLbl="node1" presStyleIdx="1" presStyleCnt="6">
        <dgm:presLayoutVars>
          <dgm:chMax val="0"/>
          <dgm:bulletEnabled val="1"/>
        </dgm:presLayoutVars>
      </dgm:prSet>
      <dgm:spPr/>
      <dgm:t>
        <a:bodyPr/>
        <a:lstStyle/>
        <a:p>
          <a:endParaRPr lang="en-US"/>
        </a:p>
      </dgm:t>
    </dgm:pt>
    <dgm:pt modelId="{1430510D-8724-4282-8D97-A0692D63D105}" type="pres">
      <dgm:prSet presAssocID="{17BC62F2-082E-478F-B408-BA1CF4AECB22}" presName="spacer" presStyleCnt="0"/>
      <dgm:spPr/>
    </dgm:pt>
    <dgm:pt modelId="{ED10D5C1-06A4-4334-BA61-04FBEDC1D308}" type="pres">
      <dgm:prSet presAssocID="{3721A320-E4DC-479E-BC5C-0515C5E7E4A5}" presName="parentText" presStyleLbl="node1" presStyleIdx="2" presStyleCnt="6">
        <dgm:presLayoutVars>
          <dgm:chMax val="0"/>
          <dgm:bulletEnabled val="1"/>
        </dgm:presLayoutVars>
      </dgm:prSet>
      <dgm:spPr/>
      <dgm:t>
        <a:bodyPr/>
        <a:lstStyle/>
        <a:p>
          <a:endParaRPr lang="en-US"/>
        </a:p>
      </dgm:t>
    </dgm:pt>
    <dgm:pt modelId="{FD6C2549-503C-4686-9993-5DE02E7908CE}" type="pres">
      <dgm:prSet presAssocID="{2CA7B9C1-84D2-4A1F-B5E7-09BB976FA6A7}" presName="spacer" presStyleCnt="0"/>
      <dgm:spPr/>
    </dgm:pt>
    <dgm:pt modelId="{8180DCC7-4F99-4073-97B5-EBC3ADD1A025}" type="pres">
      <dgm:prSet presAssocID="{BEEC379B-E6AE-4FF9-88D8-A7BB68DD6AF0}" presName="parentText" presStyleLbl="node1" presStyleIdx="3" presStyleCnt="6">
        <dgm:presLayoutVars>
          <dgm:chMax val="0"/>
          <dgm:bulletEnabled val="1"/>
        </dgm:presLayoutVars>
      </dgm:prSet>
      <dgm:spPr/>
      <dgm:t>
        <a:bodyPr/>
        <a:lstStyle/>
        <a:p>
          <a:endParaRPr lang="en-US"/>
        </a:p>
      </dgm:t>
    </dgm:pt>
    <dgm:pt modelId="{ABF4861A-D421-48E1-BF97-A1E4D0297C7D}" type="pres">
      <dgm:prSet presAssocID="{0E5925F0-CA62-4592-8339-7CEE19CB10A9}" presName="spacer" presStyleCnt="0"/>
      <dgm:spPr/>
    </dgm:pt>
    <dgm:pt modelId="{3C069187-F569-46FB-AE1C-0A295D0AACF4}" type="pres">
      <dgm:prSet presAssocID="{42FD6B26-72D4-4C3A-962F-9E4B1A8F7502}" presName="parentText" presStyleLbl="node1" presStyleIdx="4" presStyleCnt="6">
        <dgm:presLayoutVars>
          <dgm:chMax val="0"/>
          <dgm:bulletEnabled val="1"/>
        </dgm:presLayoutVars>
      </dgm:prSet>
      <dgm:spPr/>
      <dgm:t>
        <a:bodyPr/>
        <a:lstStyle/>
        <a:p>
          <a:endParaRPr lang="en-US"/>
        </a:p>
      </dgm:t>
    </dgm:pt>
    <dgm:pt modelId="{EDD7FA47-02CC-4A5B-9B55-E2EF41A0D314}" type="pres">
      <dgm:prSet presAssocID="{C8DDB9D7-C95B-44A4-9D5F-CBB10FCC348F}" presName="spacer" presStyleCnt="0"/>
      <dgm:spPr/>
    </dgm:pt>
    <dgm:pt modelId="{207E4AF0-BE66-456A-923B-1E028099B09D}" type="pres">
      <dgm:prSet presAssocID="{070C6A46-2AF0-40C5-95CE-624A3A36AEBE}" presName="parentText" presStyleLbl="node1" presStyleIdx="5" presStyleCnt="6">
        <dgm:presLayoutVars>
          <dgm:chMax val="0"/>
          <dgm:bulletEnabled val="1"/>
        </dgm:presLayoutVars>
      </dgm:prSet>
      <dgm:spPr/>
      <dgm:t>
        <a:bodyPr/>
        <a:lstStyle/>
        <a:p>
          <a:endParaRPr lang="en-US"/>
        </a:p>
      </dgm:t>
    </dgm:pt>
  </dgm:ptLst>
  <dgm:cxnLst>
    <dgm:cxn modelId="{196EAFAF-1422-45A9-A69E-AF94E52E68D1}" type="presOf" srcId="{070C6A46-2AF0-40C5-95CE-624A3A36AEBE}" destId="{207E4AF0-BE66-456A-923B-1E028099B09D}" srcOrd="0" destOrd="0" presId="urn:microsoft.com/office/officeart/2005/8/layout/vList2"/>
    <dgm:cxn modelId="{327440CB-0BA6-4644-8146-66B6C030FD73}" srcId="{45E937E7-5E9D-4A21-89CD-F0C933F524D5}" destId="{42FD6B26-72D4-4C3A-962F-9E4B1A8F7502}" srcOrd="4" destOrd="0" parTransId="{60D31285-061D-4A39-9194-0FAA5B0CBD5D}" sibTransId="{C8DDB9D7-C95B-44A4-9D5F-CBB10FCC348F}"/>
    <dgm:cxn modelId="{9C4EAB83-B448-4DBF-9190-E8AA43A5C75E}" srcId="{45E937E7-5E9D-4A21-89CD-F0C933F524D5}" destId="{070C6A46-2AF0-40C5-95CE-624A3A36AEBE}" srcOrd="5" destOrd="0" parTransId="{E556B3C2-82A9-4E71-95F3-12E8459A8FF6}" sibTransId="{3C069391-1673-4353-B798-E2D1C89ACAB8}"/>
    <dgm:cxn modelId="{D7F27B79-537B-4059-A351-9D5901475C79}" srcId="{45E937E7-5E9D-4A21-89CD-F0C933F524D5}" destId="{2C73B428-ADA0-4175-BE7A-E62476CAF495}" srcOrd="1" destOrd="0" parTransId="{6C8370DD-DE86-4940-B21C-610297E2E348}" sibTransId="{17BC62F2-082E-478F-B408-BA1CF4AECB22}"/>
    <dgm:cxn modelId="{D113CF4E-8C1D-40DE-9C8D-A5D0D8F293D9}" type="presOf" srcId="{42FD6B26-72D4-4C3A-962F-9E4B1A8F7502}" destId="{3C069187-F569-46FB-AE1C-0A295D0AACF4}" srcOrd="0" destOrd="0" presId="urn:microsoft.com/office/officeart/2005/8/layout/vList2"/>
    <dgm:cxn modelId="{0D1C7659-DF81-44FD-91C9-9589DABD1DE0}" type="presOf" srcId="{2C73B428-ADA0-4175-BE7A-E62476CAF495}" destId="{97F32B5D-2C33-4D64-B00B-6F2E054E4842}" srcOrd="0" destOrd="0" presId="urn:microsoft.com/office/officeart/2005/8/layout/vList2"/>
    <dgm:cxn modelId="{2704155D-E545-46CD-94C5-07AE4B343686}" type="presOf" srcId="{3721A320-E4DC-479E-BC5C-0515C5E7E4A5}" destId="{ED10D5C1-06A4-4334-BA61-04FBEDC1D308}" srcOrd="0" destOrd="0" presId="urn:microsoft.com/office/officeart/2005/8/layout/vList2"/>
    <dgm:cxn modelId="{5B991B09-88B0-412B-BFD8-B69F2006D873}" srcId="{45E937E7-5E9D-4A21-89CD-F0C933F524D5}" destId="{3721A320-E4DC-479E-BC5C-0515C5E7E4A5}" srcOrd="2" destOrd="0" parTransId="{43BA9E4B-8C33-4519-9C26-412218B76384}" sibTransId="{2CA7B9C1-84D2-4A1F-B5E7-09BB976FA6A7}"/>
    <dgm:cxn modelId="{314472C7-2FCD-4648-BA69-43685A3BFFB3}" type="presOf" srcId="{857430DD-F966-4B5B-B943-EF13EC640B29}" destId="{768246A0-7435-4A00-9E91-097558882F56}" srcOrd="0" destOrd="0" presId="urn:microsoft.com/office/officeart/2005/8/layout/vList2"/>
    <dgm:cxn modelId="{9C5F49AF-4522-43A1-869B-AA7D2B30B36A}" type="presOf" srcId="{BEEC379B-E6AE-4FF9-88D8-A7BB68DD6AF0}" destId="{8180DCC7-4F99-4073-97B5-EBC3ADD1A025}" srcOrd="0" destOrd="0" presId="urn:microsoft.com/office/officeart/2005/8/layout/vList2"/>
    <dgm:cxn modelId="{6E6AC868-8460-4A39-BD04-3EAA6A940D1F}" type="presOf" srcId="{45E937E7-5E9D-4A21-89CD-F0C933F524D5}" destId="{38F28496-9997-4BB6-9D5F-30FBB97678DF}" srcOrd="0" destOrd="0" presId="urn:microsoft.com/office/officeart/2005/8/layout/vList2"/>
    <dgm:cxn modelId="{0570927E-8C97-4793-9A92-881C68A1BE43}" srcId="{45E937E7-5E9D-4A21-89CD-F0C933F524D5}" destId="{BEEC379B-E6AE-4FF9-88D8-A7BB68DD6AF0}" srcOrd="3" destOrd="0" parTransId="{56C8340E-EE40-4557-93C5-7C7E2AA0C7E7}" sibTransId="{0E5925F0-CA62-4592-8339-7CEE19CB10A9}"/>
    <dgm:cxn modelId="{3FD621AF-CF84-4D3A-B725-638E1286B1AE}" srcId="{45E937E7-5E9D-4A21-89CD-F0C933F524D5}" destId="{857430DD-F966-4B5B-B943-EF13EC640B29}" srcOrd="0" destOrd="0" parTransId="{EBBDF22D-8516-4735-A02E-6473139B49AB}" sibTransId="{7CF94EE8-91CF-4401-A359-C00788F74609}"/>
    <dgm:cxn modelId="{1D0DC34B-D673-496B-B1A8-53CDFE5F6F8F}" type="presParOf" srcId="{38F28496-9997-4BB6-9D5F-30FBB97678DF}" destId="{768246A0-7435-4A00-9E91-097558882F56}" srcOrd="0" destOrd="0" presId="urn:microsoft.com/office/officeart/2005/8/layout/vList2"/>
    <dgm:cxn modelId="{C83A042E-66C7-4FCA-A66B-FA8DEBA5B2CD}" type="presParOf" srcId="{38F28496-9997-4BB6-9D5F-30FBB97678DF}" destId="{229FFEDF-B643-4C20-91B3-FB1C0E07406D}" srcOrd="1" destOrd="0" presId="urn:microsoft.com/office/officeart/2005/8/layout/vList2"/>
    <dgm:cxn modelId="{7FBB234F-168F-4123-841A-F77E52758CB7}" type="presParOf" srcId="{38F28496-9997-4BB6-9D5F-30FBB97678DF}" destId="{97F32B5D-2C33-4D64-B00B-6F2E054E4842}" srcOrd="2" destOrd="0" presId="urn:microsoft.com/office/officeart/2005/8/layout/vList2"/>
    <dgm:cxn modelId="{DF4B8C25-C785-43CC-BBA0-AD227E073187}" type="presParOf" srcId="{38F28496-9997-4BB6-9D5F-30FBB97678DF}" destId="{1430510D-8724-4282-8D97-A0692D63D105}" srcOrd="3" destOrd="0" presId="urn:microsoft.com/office/officeart/2005/8/layout/vList2"/>
    <dgm:cxn modelId="{F13F7478-9AE7-4420-B78F-AAF5045A9725}" type="presParOf" srcId="{38F28496-9997-4BB6-9D5F-30FBB97678DF}" destId="{ED10D5C1-06A4-4334-BA61-04FBEDC1D308}" srcOrd="4" destOrd="0" presId="urn:microsoft.com/office/officeart/2005/8/layout/vList2"/>
    <dgm:cxn modelId="{3DB882F6-5D94-44A3-A680-068115BFFA81}" type="presParOf" srcId="{38F28496-9997-4BB6-9D5F-30FBB97678DF}" destId="{FD6C2549-503C-4686-9993-5DE02E7908CE}" srcOrd="5" destOrd="0" presId="urn:microsoft.com/office/officeart/2005/8/layout/vList2"/>
    <dgm:cxn modelId="{FB28FD9F-9C13-4880-B4C0-48A39E13F017}" type="presParOf" srcId="{38F28496-9997-4BB6-9D5F-30FBB97678DF}" destId="{8180DCC7-4F99-4073-97B5-EBC3ADD1A025}" srcOrd="6" destOrd="0" presId="urn:microsoft.com/office/officeart/2005/8/layout/vList2"/>
    <dgm:cxn modelId="{1C48FEC7-6C9F-49CE-9299-2A0EC45B2B7C}" type="presParOf" srcId="{38F28496-9997-4BB6-9D5F-30FBB97678DF}" destId="{ABF4861A-D421-48E1-BF97-A1E4D0297C7D}" srcOrd="7" destOrd="0" presId="urn:microsoft.com/office/officeart/2005/8/layout/vList2"/>
    <dgm:cxn modelId="{D53A5459-D060-4DF7-B574-181A2936FD91}" type="presParOf" srcId="{38F28496-9997-4BB6-9D5F-30FBB97678DF}" destId="{3C069187-F569-46FB-AE1C-0A295D0AACF4}" srcOrd="8" destOrd="0" presId="urn:microsoft.com/office/officeart/2005/8/layout/vList2"/>
    <dgm:cxn modelId="{D623767B-F6FE-410A-9363-3927A128E392}" type="presParOf" srcId="{38F28496-9997-4BB6-9D5F-30FBB97678DF}" destId="{EDD7FA47-02CC-4A5B-9B55-E2EF41A0D314}" srcOrd="9" destOrd="0" presId="urn:microsoft.com/office/officeart/2005/8/layout/vList2"/>
    <dgm:cxn modelId="{604ED6A2-82B7-4578-BB49-F1848E6C7560}" type="presParOf" srcId="{38F28496-9997-4BB6-9D5F-30FBB97678DF}" destId="{207E4AF0-BE66-456A-923B-1E028099B09D}" srcOrd="1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F090B67-4A60-424E-8542-4D1570135762}">
      <dsp:nvSpPr>
        <dsp:cNvPr id="0" name=""/>
        <dsp:cNvSpPr/>
      </dsp:nvSpPr>
      <dsp:spPr>
        <a:xfrm>
          <a:off x="518913" y="0"/>
          <a:ext cx="5003800" cy="5003800"/>
        </a:xfrm>
        <a:prstGeom prst="triangl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D459F0B-D76D-4E03-8810-16AC57DEB26C}">
      <dsp:nvSpPr>
        <dsp:cNvPr id="0" name=""/>
        <dsp:cNvSpPr/>
      </dsp:nvSpPr>
      <dsp:spPr>
        <a:xfrm>
          <a:off x="2697599" y="501054"/>
          <a:ext cx="3898898" cy="679226"/>
        </a:xfrm>
        <a:prstGeom prst="roundRect">
          <a:avLst/>
        </a:prstGeom>
        <a:solidFill>
          <a:schemeClr val="lt1">
            <a:alpha val="90000"/>
            <a:hueOff val="0"/>
            <a:satOff val="0"/>
            <a:lumOff val="0"/>
            <a:alphaOff val="0"/>
          </a:schemeClr>
        </a:solidFill>
        <a:ln w="12700" cap="flat" cmpd="sng" algn="ctr">
          <a:solidFill>
            <a:scrgbClr r="0" g="0" b="0">
              <a:shade val="95000"/>
              <a:satMod val="105000"/>
            </a:sc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Parent Co. is in India</a:t>
          </a:r>
        </a:p>
      </dsp:txBody>
      <dsp:txXfrm>
        <a:off x="2697599" y="501054"/>
        <a:ext cx="3898898" cy="679226"/>
      </dsp:txXfrm>
    </dsp:sp>
    <dsp:sp modelId="{076635ED-3066-42FA-ABFF-7751FFE8E946}">
      <dsp:nvSpPr>
        <dsp:cNvPr id="0" name=""/>
        <dsp:cNvSpPr/>
      </dsp:nvSpPr>
      <dsp:spPr>
        <a:xfrm>
          <a:off x="2688394" y="1265184"/>
          <a:ext cx="3917307" cy="679226"/>
        </a:xfrm>
        <a:prstGeom prst="roundRect">
          <a:avLst/>
        </a:prstGeom>
        <a:solidFill>
          <a:schemeClr val="lt1">
            <a:alpha val="90000"/>
            <a:hueOff val="0"/>
            <a:satOff val="0"/>
            <a:lumOff val="0"/>
            <a:alphaOff val="0"/>
          </a:schemeClr>
        </a:solidFill>
        <a:ln w="12700" cap="flat" cmpd="sng" algn="ctr">
          <a:solidFill>
            <a:scrgbClr r="0" g="0" b="0">
              <a:shade val="95000"/>
              <a:satMod val="105000"/>
            </a:sc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One or more directors of Foreign Co. reside in India</a:t>
          </a:r>
        </a:p>
      </dsp:txBody>
      <dsp:txXfrm>
        <a:off x="2688394" y="1265184"/>
        <a:ext cx="3917307" cy="679226"/>
      </dsp:txXfrm>
    </dsp:sp>
    <dsp:sp modelId="{70766B07-FEAD-4A27-BF6C-59CE3EE7D89B}">
      <dsp:nvSpPr>
        <dsp:cNvPr id="0" name=""/>
        <dsp:cNvSpPr/>
      </dsp:nvSpPr>
      <dsp:spPr>
        <a:xfrm>
          <a:off x="2683792" y="2029314"/>
          <a:ext cx="3926511" cy="679226"/>
        </a:xfrm>
        <a:prstGeom prst="roundRect">
          <a:avLst/>
        </a:prstGeom>
        <a:solidFill>
          <a:schemeClr val="lt1">
            <a:alpha val="90000"/>
            <a:hueOff val="0"/>
            <a:satOff val="0"/>
            <a:lumOff val="0"/>
            <a:alphaOff val="0"/>
          </a:schemeClr>
        </a:solidFill>
        <a:ln w="12700" cap="flat" cmpd="sng" algn="ctr">
          <a:solidFill>
            <a:scrgbClr r="0" g="0" b="0">
              <a:shade val="95000"/>
              <a:satMod val="105000"/>
            </a:sc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Local management is situated in India in relation to the operations in India</a:t>
          </a:r>
        </a:p>
      </dsp:txBody>
      <dsp:txXfrm>
        <a:off x="2683792" y="2029314"/>
        <a:ext cx="3926511" cy="679226"/>
      </dsp:txXfrm>
    </dsp:sp>
    <dsp:sp modelId="{F6AABE52-5AA3-4664-97E0-879670940C08}">
      <dsp:nvSpPr>
        <dsp:cNvPr id="0" name=""/>
        <dsp:cNvSpPr/>
      </dsp:nvSpPr>
      <dsp:spPr>
        <a:xfrm>
          <a:off x="2650210" y="2793444"/>
          <a:ext cx="3993675" cy="860267"/>
        </a:xfrm>
        <a:prstGeom prst="roundRect">
          <a:avLst/>
        </a:prstGeom>
        <a:solidFill>
          <a:schemeClr val="lt1">
            <a:alpha val="90000"/>
            <a:hueOff val="0"/>
            <a:satOff val="0"/>
            <a:lumOff val="0"/>
            <a:alphaOff val="0"/>
          </a:schemeClr>
        </a:solidFill>
        <a:ln w="12700" cap="flat" cmpd="sng" algn="ctr">
          <a:solidFill>
            <a:scrgbClr r="0" g="0" b="0">
              <a:shade val="95000"/>
              <a:satMod val="105000"/>
            </a:sc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Support functions that are preparatory and auxiliary in character carried out in India</a:t>
          </a:r>
        </a:p>
      </dsp:txBody>
      <dsp:txXfrm>
        <a:off x="2650210" y="2793444"/>
        <a:ext cx="3993675" cy="860267"/>
      </dsp:txXfrm>
    </dsp:sp>
    <dsp:sp modelId="{32E0BEA4-0431-40C1-A300-BFDA13934E2F}">
      <dsp:nvSpPr>
        <dsp:cNvPr id="0" name=""/>
        <dsp:cNvSpPr/>
      </dsp:nvSpPr>
      <dsp:spPr>
        <a:xfrm>
          <a:off x="2666993" y="3708400"/>
          <a:ext cx="3948726" cy="679226"/>
        </a:xfrm>
        <a:prstGeom prst="roundRect">
          <a:avLst/>
        </a:prstGeom>
        <a:solidFill>
          <a:schemeClr val="lt1">
            <a:alpha val="90000"/>
            <a:hueOff val="0"/>
            <a:satOff val="0"/>
            <a:lumOff val="0"/>
            <a:alphaOff val="0"/>
          </a:schemeClr>
        </a:solidFill>
        <a:ln w="12700" cap="flat" cmpd="sng" algn="ctr">
          <a:solidFill>
            <a:scrgbClr r="0" g="0" b="0">
              <a:shade val="95000"/>
              <a:satMod val="105000"/>
            </a:sc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Routine operational decisions by junior and middle management 	</a:t>
          </a:r>
        </a:p>
      </dsp:txBody>
      <dsp:txXfrm>
        <a:off x="2666993" y="3708400"/>
        <a:ext cx="3948726" cy="67922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1" y="0"/>
            <a:ext cx="2944813" cy="492607"/>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eaLnBrk="1" hangingPunct="1">
              <a:defRPr sz="1200"/>
            </a:lvl1pPr>
          </a:lstStyle>
          <a:p>
            <a:pPr>
              <a:defRPr/>
            </a:pPr>
            <a:endParaRPr lang="en-US" dirty="0"/>
          </a:p>
        </p:txBody>
      </p:sp>
      <p:sp>
        <p:nvSpPr>
          <p:cNvPr id="35843" name="Rectangle 3"/>
          <p:cNvSpPr>
            <a:spLocks noGrp="1" noChangeArrowheads="1"/>
          </p:cNvSpPr>
          <p:nvPr>
            <p:ph type="dt" sz="quarter" idx="1"/>
          </p:nvPr>
        </p:nvSpPr>
        <p:spPr bwMode="auto">
          <a:xfrm>
            <a:off x="3852863" y="0"/>
            <a:ext cx="2944812" cy="492607"/>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algn="r" eaLnBrk="1" hangingPunct="1">
              <a:defRPr sz="1200"/>
            </a:lvl1pPr>
          </a:lstStyle>
          <a:p>
            <a:pPr>
              <a:defRPr/>
            </a:pPr>
            <a:endParaRPr lang="en-US" dirty="0"/>
          </a:p>
        </p:txBody>
      </p:sp>
      <p:sp>
        <p:nvSpPr>
          <p:cNvPr id="35844" name="Rectangle 4"/>
          <p:cNvSpPr>
            <a:spLocks noGrp="1" noChangeArrowheads="1"/>
          </p:cNvSpPr>
          <p:nvPr>
            <p:ph type="ftr" sz="quarter" idx="2"/>
          </p:nvPr>
        </p:nvSpPr>
        <p:spPr bwMode="auto">
          <a:xfrm>
            <a:off x="1" y="9381643"/>
            <a:ext cx="2944813" cy="49260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eaLnBrk="1" hangingPunct="1">
              <a:defRPr sz="1200"/>
            </a:lvl1pPr>
          </a:lstStyle>
          <a:p>
            <a:pPr>
              <a:defRPr/>
            </a:pPr>
            <a:endParaRPr lang="en-US" dirty="0"/>
          </a:p>
        </p:txBody>
      </p:sp>
      <p:sp>
        <p:nvSpPr>
          <p:cNvPr id="35845" name="Rectangle 5"/>
          <p:cNvSpPr>
            <a:spLocks noGrp="1" noChangeArrowheads="1"/>
          </p:cNvSpPr>
          <p:nvPr>
            <p:ph type="sldNum" sz="quarter" idx="3"/>
          </p:nvPr>
        </p:nvSpPr>
        <p:spPr bwMode="auto">
          <a:xfrm>
            <a:off x="3852863" y="9381643"/>
            <a:ext cx="2944812" cy="49260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algn="r" eaLnBrk="1" hangingPunct="1">
              <a:defRPr sz="1200"/>
            </a:lvl1pPr>
          </a:lstStyle>
          <a:p>
            <a:fld id="{F7FA78F8-D7B1-4DBA-A589-09BD4380B33B}" type="slidenum">
              <a:rPr lang="en-US" altLang="en-US"/>
              <a:pPr/>
              <a:t>‹#›</a:t>
            </a:fld>
            <a:endParaRPr lang="en-US" altLang="en-US" dirty="0"/>
          </a:p>
        </p:txBody>
      </p:sp>
    </p:spTree>
    <p:extLst>
      <p:ext uri="{BB962C8B-B14F-4D97-AF65-F5344CB8AC3E}">
        <p14:creationId xmlns="" xmlns:p14="http://schemas.microsoft.com/office/powerpoint/2010/main" val="1564230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1" y="0"/>
            <a:ext cx="2944813" cy="492607"/>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eaLnBrk="1" hangingPunct="1">
              <a:defRPr sz="1200"/>
            </a:lvl1pPr>
          </a:lstStyle>
          <a:p>
            <a:pPr>
              <a:defRPr/>
            </a:pPr>
            <a:endParaRPr lang="en-US" dirty="0"/>
          </a:p>
        </p:txBody>
      </p:sp>
      <p:sp>
        <p:nvSpPr>
          <p:cNvPr id="22531" name="Rectangle 3"/>
          <p:cNvSpPr>
            <a:spLocks noGrp="1" noChangeArrowheads="1"/>
          </p:cNvSpPr>
          <p:nvPr>
            <p:ph type="dt" idx="1"/>
          </p:nvPr>
        </p:nvSpPr>
        <p:spPr bwMode="auto">
          <a:xfrm>
            <a:off x="3852863" y="0"/>
            <a:ext cx="2944812" cy="492607"/>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algn="r" eaLnBrk="1" hangingPunct="1">
              <a:defRPr sz="1200"/>
            </a:lvl1pPr>
          </a:lstStyle>
          <a:p>
            <a:pPr>
              <a:defRPr/>
            </a:pPr>
            <a:endParaRPr lang="en-US" dirty="0"/>
          </a:p>
        </p:txBody>
      </p:sp>
      <p:sp>
        <p:nvSpPr>
          <p:cNvPr id="4100" name="Rectangle 4"/>
          <p:cNvSpPr>
            <a:spLocks noGrp="1" noRot="1" noChangeAspect="1" noChangeArrowheads="1" noTextEdit="1"/>
          </p:cNvSpPr>
          <p:nvPr>
            <p:ph type="sldImg" idx="2"/>
          </p:nvPr>
        </p:nvSpPr>
        <p:spPr bwMode="auto">
          <a:xfrm>
            <a:off x="928688" y="739775"/>
            <a:ext cx="4940300" cy="370522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2533" name="Rectangle 5"/>
          <p:cNvSpPr>
            <a:spLocks noGrp="1" noChangeArrowheads="1"/>
          </p:cNvSpPr>
          <p:nvPr>
            <p:ph type="body" sz="quarter" idx="3"/>
          </p:nvPr>
        </p:nvSpPr>
        <p:spPr bwMode="auto">
          <a:xfrm>
            <a:off x="906463" y="4689243"/>
            <a:ext cx="4984750" cy="4444518"/>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2534" name="Rectangle 6"/>
          <p:cNvSpPr>
            <a:spLocks noGrp="1" noChangeArrowheads="1"/>
          </p:cNvSpPr>
          <p:nvPr>
            <p:ph type="ftr" sz="quarter" idx="4"/>
          </p:nvPr>
        </p:nvSpPr>
        <p:spPr bwMode="auto">
          <a:xfrm>
            <a:off x="1" y="9381643"/>
            <a:ext cx="2944813" cy="49260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eaLnBrk="1" hangingPunct="1">
              <a:defRPr sz="1200"/>
            </a:lvl1pPr>
          </a:lstStyle>
          <a:p>
            <a:pPr>
              <a:defRPr/>
            </a:pPr>
            <a:endParaRPr lang="en-US" dirty="0"/>
          </a:p>
        </p:txBody>
      </p:sp>
      <p:sp>
        <p:nvSpPr>
          <p:cNvPr id="22535" name="Rectangle 7"/>
          <p:cNvSpPr>
            <a:spLocks noGrp="1" noChangeArrowheads="1"/>
          </p:cNvSpPr>
          <p:nvPr>
            <p:ph type="sldNum" sz="quarter" idx="5"/>
          </p:nvPr>
        </p:nvSpPr>
        <p:spPr bwMode="auto">
          <a:xfrm>
            <a:off x="3852863" y="9381643"/>
            <a:ext cx="2944812" cy="49260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algn="r" eaLnBrk="1" hangingPunct="1">
              <a:defRPr sz="1200"/>
            </a:lvl1pPr>
          </a:lstStyle>
          <a:p>
            <a:fld id="{E5FAC469-A878-4474-B8A7-8A46C58320F1}" type="slidenum">
              <a:rPr lang="en-US" altLang="en-US"/>
              <a:pPr/>
              <a:t>‹#›</a:t>
            </a:fld>
            <a:endParaRPr lang="en-US" altLang="en-US" dirty="0"/>
          </a:p>
        </p:txBody>
      </p:sp>
    </p:spTree>
    <p:extLst>
      <p:ext uri="{BB962C8B-B14F-4D97-AF65-F5344CB8AC3E}">
        <p14:creationId xmlns="" xmlns:p14="http://schemas.microsoft.com/office/powerpoint/2010/main" val="7831156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ChangeArrowheads="1" noTextEdit="1"/>
          </p:cNvSpPr>
          <p:nvPr>
            <p:ph type="sldImg"/>
          </p:nvPr>
        </p:nvSpPr>
        <p:spPr>
          <a:ln/>
        </p:spPr>
      </p:sp>
      <p:sp>
        <p:nvSpPr>
          <p:cNvPr id="717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717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527682E-2524-41EC-B8D7-E9045D96824C}" type="slidenum">
              <a:rPr lang="en-US" altLang="en-US">
                <a:latin typeface="Tahoma" pitchFamily="34" charset="0"/>
              </a:rPr>
              <a:pPr/>
              <a:t>1</a:t>
            </a:fld>
            <a:endParaRPr lang="en-US" altLang="en-US" dirty="0">
              <a:latin typeface="Tahoma"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ChangeArrowheads="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It should be for employment outside India and not in connection with employment as in Case 1 above. Employee going abroad for work is ‘in connection’ with employment whereas indv takes up employment outside India n is posted abroad, then it is for the ‘purpose’ of emp</a:t>
            </a:r>
          </a:p>
          <a:p>
            <a:endParaRPr lang="en-US" altLang="en-US" dirty="0"/>
          </a:p>
          <a:p>
            <a:r>
              <a:rPr lang="en-US" altLang="en-US" dirty="0"/>
              <a:t>Similarly if contract is entered in India for employment outside India, it will still be treated as ‘emp outside India’ as the person will be posted o/s India.</a:t>
            </a:r>
          </a:p>
          <a:p>
            <a:endParaRPr lang="en-US" altLang="en-US" dirty="0"/>
          </a:p>
          <a:p>
            <a:r>
              <a:rPr lang="en-US" altLang="en-US" dirty="0"/>
              <a:t>What employees prefer is that they continue to be in employment with the existing employer and go on deputation abroad, they might get salary from both the I. Co and F. Co but continue to get benefits of being on payroll of I. Co. – this is lien on employment – so they can avail benefits of gratuity / ESOPs etc.</a:t>
            </a:r>
          </a:p>
        </p:txBody>
      </p:sp>
      <p:sp>
        <p:nvSpPr>
          <p:cNvPr id="2150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4CDE1BA8-C154-4200-96FC-8D1172E5AE82}" type="slidenum">
              <a:rPr lang="en-US" altLang="en-US">
                <a:latin typeface="Tahoma" pitchFamily="34" charset="0"/>
              </a:rPr>
              <a:pPr/>
              <a:t>10</a:t>
            </a:fld>
            <a:endParaRPr lang="en-US" altLang="en-US" dirty="0">
              <a:latin typeface="Tahoma"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ChangeArrowheads="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2355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534FABE1-AFB2-403F-B580-9432676AA4AC}" type="slidenum">
              <a:rPr lang="en-US" altLang="en-US">
                <a:latin typeface="Tahoma" pitchFamily="34" charset="0"/>
              </a:rPr>
              <a:pPr/>
              <a:t>11</a:t>
            </a:fld>
            <a:endParaRPr lang="en-US" altLang="en-US" dirty="0">
              <a:latin typeface="Tahoma"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ChangeArrowheads="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A common mistake that NRIs do is that they calculate the no. of days they have spent outside India rather than in India…so they will be like I have stayed outside India for 182 days…whereas that is not the condition to determine residential status… staying outside for 181/182 days means he has stayed in India for 183/184 days…and hence becomes Resident </a:t>
            </a:r>
          </a:p>
        </p:txBody>
      </p:sp>
      <p:sp>
        <p:nvSpPr>
          <p:cNvPr id="2560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62FEAA01-F055-40ED-8BC5-768135EA1440}" type="slidenum">
              <a:rPr lang="en-US" altLang="en-US">
                <a:latin typeface="Tahoma" pitchFamily="34" charset="0"/>
              </a:rPr>
              <a:pPr/>
              <a:t>12</a:t>
            </a:fld>
            <a:endParaRPr lang="en-US" altLang="en-US" dirty="0">
              <a:latin typeface="Tahoma"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ChangeArrowheads="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main purpose of computing residential status under ITA is to know the tax liability…whereas under FEMA it is to know whether a person can undertake a particular transaction or no..</a:t>
            </a:r>
          </a:p>
          <a:p>
            <a:endParaRPr lang="en-US" altLang="en-US" dirty="0"/>
          </a:p>
          <a:p>
            <a:r>
              <a:rPr lang="en-US" altLang="en-US" dirty="0"/>
              <a:t>Under ITA, you need to know the residential status only at the end of the year to know his tax on total income and scope of total income…whereas under FEMA you cannot have the residential status test at the end of the year &amp; then say oh..the transaction undertaken by you is not permitted..</a:t>
            </a:r>
          </a:p>
          <a:p>
            <a:endParaRPr lang="en-US" altLang="en-US" dirty="0"/>
          </a:p>
          <a:p>
            <a:r>
              <a:rPr lang="en-US" altLang="en-US" dirty="0"/>
              <a:t>For eg.. Purchase of agricultural land in India by non resident is not permissible under FEMA…so if a person purchases the land and then at the end when u compute the residential status we know he is a non resident…then it will be a violation under FEMA</a:t>
            </a:r>
          </a:p>
          <a:p>
            <a:endParaRPr lang="en-US" altLang="en-US" dirty="0"/>
          </a:p>
          <a:p>
            <a:r>
              <a:rPr lang="en-US" altLang="en-US" dirty="0"/>
              <a:t>FEMA is basically whether at any point of time you can undertake a transaction or no…so residential status is determined at that point of time..</a:t>
            </a:r>
          </a:p>
          <a:p>
            <a:endParaRPr lang="en-US" altLang="en-US" dirty="0"/>
          </a:p>
          <a:p>
            <a:r>
              <a:rPr lang="en-US" altLang="en-US" dirty="0"/>
              <a:t>Under ITA your duration of stay in preceding years shall also determine the residential status for future years… i.e. you are NR and u return to india for good..then for how many years you can be a RNOR…whereas under FEMA it is not relevant</a:t>
            </a:r>
          </a:p>
        </p:txBody>
      </p:sp>
      <p:sp>
        <p:nvSpPr>
          <p:cNvPr id="3174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7DF3A83B-81DA-4EE9-A3DD-A9282E1677E8}" type="slidenum">
              <a:rPr lang="en-US" altLang="en-US">
                <a:latin typeface="Tahoma" pitchFamily="34" charset="0"/>
              </a:rPr>
              <a:pPr/>
              <a:t>13</a:t>
            </a:fld>
            <a:endParaRPr lang="en-US" altLang="en-US" dirty="0">
              <a:latin typeface="Tahoma"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14</a:t>
            </a:fld>
            <a:endParaRPr lang="en-US" altLang="en-US" dirty="0"/>
          </a:p>
        </p:txBody>
      </p:sp>
    </p:spTree>
    <p:extLst>
      <p:ext uri="{BB962C8B-B14F-4D97-AF65-F5344CB8AC3E}">
        <p14:creationId xmlns="" xmlns:p14="http://schemas.microsoft.com/office/powerpoint/2010/main" val="32775725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15</a:t>
            </a:fld>
            <a:endParaRPr lang="en-US" altLang="en-US" dirty="0"/>
          </a:p>
        </p:txBody>
      </p:sp>
    </p:spTree>
    <p:extLst>
      <p:ext uri="{BB962C8B-B14F-4D97-AF65-F5344CB8AC3E}">
        <p14:creationId xmlns="" xmlns:p14="http://schemas.microsoft.com/office/powerpoint/2010/main" val="37999561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ChangeArrowheads="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3584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5BDB775-B37B-4DF7-B42D-96F027E8DEFD}" type="slidenum">
              <a:rPr lang="en-US" altLang="en-US">
                <a:latin typeface="Tahoma" pitchFamily="34" charset="0"/>
              </a:rPr>
              <a:pPr/>
              <a:t>16</a:t>
            </a:fld>
            <a:endParaRPr lang="en-US" altLang="en-US" dirty="0">
              <a:latin typeface="Tahoma"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ChangeArrowheads="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So if income is accruing outside India but received in India..then it shall be taxed in India…for eg..employment contract entered outside India, services provided outside India but salary is received in Indian bank account, then the same needs to be taxed in India as it is received in India.. </a:t>
            </a:r>
          </a:p>
        </p:txBody>
      </p:sp>
      <p:sp>
        <p:nvSpPr>
          <p:cNvPr id="3789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D917BF70-ABAE-4716-ABE8-2270ADE212D2}" type="slidenum">
              <a:rPr lang="en-US" altLang="en-US">
                <a:latin typeface="Tahoma" pitchFamily="34" charset="0"/>
              </a:rPr>
              <a:pPr/>
              <a:t>17</a:t>
            </a:fld>
            <a:endParaRPr lang="en-US" altLang="en-US" dirty="0">
              <a:latin typeface="Tahoma"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18</a:t>
            </a:fld>
            <a:endParaRPr lang="en-US" altLang="en-US" dirty="0"/>
          </a:p>
        </p:txBody>
      </p:sp>
    </p:spTree>
    <p:extLst>
      <p:ext uri="{BB962C8B-B14F-4D97-AF65-F5344CB8AC3E}">
        <p14:creationId xmlns="" xmlns:p14="http://schemas.microsoft.com/office/powerpoint/2010/main" val="26234929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19</a:t>
            </a:fld>
            <a:endParaRPr lang="en-US" altLang="en-US" dirty="0"/>
          </a:p>
        </p:txBody>
      </p:sp>
    </p:spTree>
    <p:extLst>
      <p:ext uri="{BB962C8B-B14F-4D97-AF65-F5344CB8AC3E}">
        <p14:creationId xmlns="" xmlns:p14="http://schemas.microsoft.com/office/powerpoint/2010/main" val="2492854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2</a:t>
            </a:fld>
            <a:endParaRPr lang="en-US" altLang="en-US" dirty="0">
              <a:latin typeface="Tahoma"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20</a:t>
            </a:fld>
            <a:endParaRPr lang="en-US" altLang="en-US" dirty="0"/>
          </a:p>
        </p:txBody>
      </p:sp>
    </p:spTree>
    <p:extLst>
      <p:ext uri="{BB962C8B-B14F-4D97-AF65-F5344CB8AC3E}">
        <p14:creationId xmlns="" xmlns:p14="http://schemas.microsoft.com/office/powerpoint/2010/main" val="17163596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ChangeArrowheads="1" noTextEdit="1"/>
          </p:cNvSpPr>
          <p:nvPr>
            <p:ph type="sldImg"/>
          </p:nvPr>
        </p:nvSpPr>
        <p:spPr>
          <a:ln/>
        </p:spPr>
      </p:sp>
      <p:sp>
        <p:nvSpPr>
          <p:cNvPr id="44035" name="Notes Placeholder 2"/>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IN" dirty="0"/>
          </a:p>
        </p:txBody>
      </p:sp>
      <p:sp>
        <p:nvSpPr>
          <p:cNvPr id="44036" name="Slide Number Placeholder 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FA830D6-1000-4BDA-A0BB-799DA01CEC0B}" type="slidenum">
              <a:rPr lang="en-US" altLang="en-US" sz="1200"/>
              <a:pPr/>
              <a:t>22</a:t>
            </a:fld>
            <a:endParaRPr lang="en-US" altLang="en-US" sz="1200"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ChangeArrowheads="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4813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D352A70B-E605-4D98-9922-64273DE215D5}" type="slidenum">
              <a:rPr lang="en-US" altLang="en-US">
                <a:latin typeface="Tahoma" pitchFamily="34" charset="0"/>
              </a:rPr>
              <a:pPr/>
              <a:t>24</a:t>
            </a:fld>
            <a:endParaRPr lang="en-US" altLang="en-US" dirty="0">
              <a:latin typeface="Tahoma"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ChangeArrowheads="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5222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1BB2FA0-FB4F-4F2D-859C-01F40EC2B500}" type="slidenum">
              <a:rPr lang="en-US" altLang="en-US">
                <a:latin typeface="Tahoma" pitchFamily="34" charset="0"/>
              </a:rPr>
              <a:pPr/>
              <a:t>25</a:t>
            </a:fld>
            <a:endParaRPr lang="en-US" altLang="en-US" dirty="0">
              <a:latin typeface="Tahoma"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ChangeArrowheads="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5427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8E1F6FA3-F7FD-450F-9406-0E1BEE30EDBD}" type="slidenum">
              <a:rPr lang="en-US" altLang="en-US">
                <a:latin typeface="Tahoma" pitchFamily="34" charset="0"/>
              </a:rPr>
              <a:pPr/>
              <a:t>26</a:t>
            </a:fld>
            <a:endParaRPr lang="en-US" altLang="en-US" dirty="0">
              <a:latin typeface="Tahoma"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ChangeArrowheads="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5632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94B5D315-67A7-40F9-88EC-38DBBEFAA764}" type="slidenum">
              <a:rPr lang="en-US" altLang="en-US">
                <a:latin typeface="Tahoma" pitchFamily="34" charset="0"/>
              </a:rPr>
              <a:pPr/>
              <a:t>27</a:t>
            </a:fld>
            <a:endParaRPr lang="en-US" altLang="en-US" dirty="0">
              <a:latin typeface="Tahoma"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ChangeArrowheads="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5837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FDC537E7-B78F-4699-A91E-6B171D90F5B9}" type="slidenum">
              <a:rPr lang="en-US" altLang="en-US">
                <a:latin typeface="Tahoma" pitchFamily="34" charset="0"/>
              </a:rPr>
              <a:pPr/>
              <a:t>28</a:t>
            </a:fld>
            <a:endParaRPr lang="en-US" altLang="en-US" dirty="0">
              <a:latin typeface="Tahoma"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ChangeArrowheads="1" noTextEdit="1"/>
          </p:cNvSpPr>
          <p:nvPr>
            <p:ph type="sldImg"/>
          </p:nvPr>
        </p:nvSpPr>
        <p:spPr>
          <a:ln/>
        </p:spPr>
      </p:sp>
      <p:sp>
        <p:nvSpPr>
          <p:cNvPr id="6656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6656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CA06D02-B31D-4367-ACE1-4F3F86A6F26D}" type="slidenum">
              <a:rPr lang="en-US" altLang="en-US">
                <a:latin typeface="Tahoma" pitchFamily="34" charset="0"/>
              </a:rPr>
              <a:pPr/>
              <a:t>33</a:t>
            </a:fld>
            <a:endParaRPr lang="en-US" altLang="en-US" dirty="0">
              <a:latin typeface="Tahoma"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ChangeArrowheads="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75780"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2BCB9F8-50EA-4BA8-9266-9B324570B1C8}" type="slidenum">
              <a:rPr lang="en-US" altLang="en-US">
                <a:latin typeface="Tahoma" pitchFamily="34" charset="0"/>
              </a:rPr>
              <a:pPr/>
              <a:t>41</a:t>
            </a:fld>
            <a:endParaRPr lang="en-US" altLang="en-US" dirty="0">
              <a:latin typeface="Tahoma"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ChangeArrowheads="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8192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705C6290-A685-4FCE-BD8A-AC67C83A6830}" type="slidenum">
              <a:rPr lang="en-US" altLang="en-US">
                <a:latin typeface="Tahoma" pitchFamily="34" charset="0"/>
              </a:rPr>
              <a:pPr/>
              <a:t>46</a:t>
            </a:fld>
            <a:endParaRPr lang="en-US" altLang="en-US" dirty="0">
              <a:latin typeface="Tahoma"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ChangeArrowheads="1" noTextEdit="1"/>
          </p:cNvSpPr>
          <p:nvPr>
            <p:ph type="sldImg"/>
          </p:nvPr>
        </p:nvSpPr>
        <p:spPr>
          <a:ln/>
        </p:spPr>
      </p:sp>
      <p:sp>
        <p:nvSpPr>
          <p:cNvPr id="1126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1126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1DA88FEA-D651-4BD5-B9B9-AE5174B36A4E}" type="slidenum">
              <a:rPr lang="en-US" altLang="en-US">
                <a:latin typeface="Tahoma" pitchFamily="34" charset="0"/>
              </a:rPr>
              <a:pPr/>
              <a:t>3</a:t>
            </a:fld>
            <a:endParaRPr lang="en-US" altLang="en-US" dirty="0">
              <a:latin typeface="Tahoma"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ChangeArrowheads="1" noTextEdit="1"/>
          </p:cNvSpPr>
          <p:nvPr>
            <p:ph type="sldImg"/>
          </p:nvPr>
        </p:nvSpPr>
        <p:spPr>
          <a:ln/>
        </p:spPr>
      </p:sp>
      <p:sp>
        <p:nvSpPr>
          <p:cNvPr id="9216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IN" altLang="en-US" dirty="0">
                <a:latin typeface="Calibri" pitchFamily="34" charset="0"/>
                <a:ea typeface="Calibri" pitchFamily="34" charset="0"/>
                <a:cs typeface="Calibri" pitchFamily="34" charset="0"/>
              </a:rPr>
              <a:t>Therefore all payers are covered irrespective of legal character (including Individual, HUF etc.)</a:t>
            </a:r>
          </a:p>
          <a:p>
            <a:r>
              <a:rPr lang="en-IN" altLang="en-US" dirty="0">
                <a:latin typeface="Calibri" pitchFamily="34" charset="0"/>
                <a:ea typeface="Calibri" pitchFamily="34" charset="0"/>
                <a:cs typeface="Calibri" pitchFamily="34" charset="0"/>
              </a:rPr>
              <a:t>All payments to non residents covered (excluding salaries)</a:t>
            </a:r>
          </a:p>
          <a:p>
            <a:r>
              <a:rPr lang="en-IN" altLang="en-US" dirty="0">
                <a:latin typeface="Calibri" pitchFamily="34" charset="0"/>
                <a:ea typeface="Calibri" pitchFamily="34" charset="0"/>
                <a:cs typeface="Calibri" pitchFamily="34" charset="0"/>
              </a:rPr>
              <a:t>Only income on which TDS is deductible is covered and not incomes on which TDS is not deductible </a:t>
            </a:r>
          </a:p>
          <a:p>
            <a:pPr eaLnBrk="1" hangingPunct="1">
              <a:spcAft>
                <a:spcPct val="40000"/>
              </a:spcAft>
            </a:pPr>
            <a:r>
              <a:rPr lang="en-US" altLang="en-US" sz="1800" dirty="0"/>
              <a:t>What is Rates in force during the period Finance Bill is pending approval? – then </a:t>
            </a:r>
            <a:r>
              <a:rPr lang="en-US" altLang="en-US" sz="1400" dirty="0"/>
              <a:t>Rates in force for the preceding year or the rates proposed for current year in the Finance Bill, whichever is more favorable to the assessee [Sec. 294]</a:t>
            </a:r>
          </a:p>
          <a:p>
            <a:pPr eaLnBrk="1" hangingPunct="1"/>
            <a:r>
              <a:rPr lang="en-US" altLang="en-US" sz="2000" dirty="0"/>
              <a:t>Section starts with “any person” so covers Resident as well as Non resident…further exln 2 to sub section 1 clarifies the same (w.e.f Finance Act 2012) that obligation of Non-Resident to deduct tax applies irrespective of Residence or place of business or business connection in India, Any other presence in any manner whatsoever in India.</a:t>
            </a:r>
          </a:p>
          <a:p>
            <a:pPr eaLnBrk="1" hangingPunct="1"/>
            <a:r>
              <a:rPr lang="en-US" altLang="en-US" sz="2000" dirty="0"/>
              <a:t>CBDT to specify class of persons or cases who will be mandated to make application to AO for determining withholding rate(S. 195(7)</a:t>
            </a:r>
            <a:endParaRPr lang="en-US" altLang="en-US" dirty="0"/>
          </a:p>
        </p:txBody>
      </p:sp>
      <p:sp>
        <p:nvSpPr>
          <p:cNvPr id="9216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AF44CB3-9D2D-4DBC-9F6D-1CAE277065AF}" type="slidenum">
              <a:rPr lang="en-US" altLang="en-US">
                <a:latin typeface="Tahoma" pitchFamily="34" charset="0"/>
              </a:rPr>
              <a:pPr/>
              <a:t>56</a:t>
            </a:fld>
            <a:endParaRPr lang="en-US" altLang="en-US" dirty="0">
              <a:latin typeface="Tahoma"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ChangeArrowheads="1" noTextEdit="1"/>
          </p:cNvSpPr>
          <p:nvPr>
            <p:ph type="sldImg"/>
          </p:nvPr>
        </p:nvSpPr>
        <p:spPr>
          <a:ln/>
        </p:spPr>
      </p:sp>
      <p:sp>
        <p:nvSpPr>
          <p:cNvPr id="9421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CG example – on sale proceeds &amp; not cg – a CA certificate will not do in case of 195(2)</a:t>
            </a:r>
          </a:p>
        </p:txBody>
      </p:sp>
      <p:sp>
        <p:nvSpPr>
          <p:cNvPr id="9421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0EFE2C0-2DDB-499B-AFD3-E34A4C5F802E}" type="slidenum">
              <a:rPr lang="en-US" altLang="en-US">
                <a:latin typeface="Tahoma" pitchFamily="34" charset="0"/>
              </a:rPr>
              <a:pPr/>
              <a:t>57</a:t>
            </a:fld>
            <a:endParaRPr lang="en-US" altLang="en-US" dirty="0">
              <a:latin typeface="Tahoma"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ChangeArrowheads="1" noTextEdit="1"/>
          </p:cNvSpPr>
          <p:nvPr>
            <p:ph type="sldImg"/>
          </p:nvPr>
        </p:nvSpPr>
        <p:spPr>
          <a:ln/>
        </p:spPr>
      </p:sp>
      <p:sp>
        <p:nvSpPr>
          <p:cNvPr id="9830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Intent - At the time of payment itself the tax thereon is collected by the ITD instead of waiting for NR to file his return and pay taxes </a:t>
            </a:r>
          </a:p>
        </p:txBody>
      </p:sp>
      <p:sp>
        <p:nvSpPr>
          <p:cNvPr id="9830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34806B4F-A39B-4DF6-AEF7-291D97420910}" type="slidenum">
              <a:rPr lang="en-US" altLang="en-US">
                <a:latin typeface="Tahoma" pitchFamily="34" charset="0"/>
              </a:rPr>
              <a:pPr/>
              <a:t>60</a:t>
            </a:fld>
            <a:endParaRPr lang="en-US" altLang="en-US" dirty="0">
              <a:latin typeface="Tahoma"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ChangeArrowheads="1" noTextEdit="1"/>
          </p:cNvSpPr>
          <p:nvPr>
            <p:ph type="sldImg"/>
          </p:nvPr>
        </p:nvSpPr>
        <p:spPr>
          <a:ln/>
        </p:spPr>
      </p:sp>
      <p:sp>
        <p:nvSpPr>
          <p:cNvPr id="10035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10035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89242FE3-180C-48AF-A382-EAA1E204C8DD}" type="slidenum">
              <a:rPr lang="en-US" altLang="en-US">
                <a:latin typeface="Tahoma" pitchFamily="34" charset="0"/>
              </a:rPr>
              <a:pPr/>
              <a:t>61</a:t>
            </a:fld>
            <a:endParaRPr lang="en-US" altLang="en-US" dirty="0">
              <a:latin typeface="Tahoma"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ChangeArrowheads="1" noTextEdit="1"/>
          </p:cNvSpPr>
          <p:nvPr>
            <p:ph type="sldImg"/>
          </p:nvPr>
        </p:nvSpPr>
        <p:spPr>
          <a:ln/>
        </p:spPr>
      </p:sp>
      <p:sp>
        <p:nvSpPr>
          <p:cNvPr id="10342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10342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EA906D3F-5FC0-4562-9655-04D84B8BCE4C}" type="slidenum">
              <a:rPr lang="en-US" altLang="en-US">
                <a:latin typeface="Tahoma" pitchFamily="34" charset="0"/>
              </a:rPr>
              <a:pPr/>
              <a:t>63</a:t>
            </a:fld>
            <a:endParaRPr lang="en-US" altLang="en-US" dirty="0">
              <a:latin typeface="Tahoma"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p:cNvSpPr>
          <p:nvPr>
            <p:ph type="body" idx="1"/>
          </p:nvPr>
        </p:nvSpPr>
        <p:spPr>
          <a:xfrm>
            <a:off x="681038" y="4690822"/>
            <a:ext cx="5435600" cy="4442939"/>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106500"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1018DA72-F3D7-4F3B-ADA8-75028D2984CB}" type="slidenum">
              <a:rPr lang="en-US" altLang="zh-CN">
                <a:latin typeface="Tahoma" pitchFamily="34" charset="0"/>
              </a:rPr>
              <a:pPr/>
              <a:t>65</a:t>
            </a:fld>
            <a:endParaRPr lang="en-US" altLang="zh-CN" dirty="0">
              <a:latin typeface="Tahoma"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ChangeArrowheads="1" noTextEdit="1"/>
          </p:cNvSpPr>
          <p:nvPr>
            <p:ph type="sldImg"/>
          </p:nvPr>
        </p:nvSpPr>
        <p:spPr>
          <a:ln/>
        </p:spPr>
      </p:sp>
      <p:sp>
        <p:nvSpPr>
          <p:cNvPr id="10854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10854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964997F1-1090-41DD-A378-F415D877D376}" type="slidenum">
              <a:rPr lang="en-US" altLang="en-US">
                <a:latin typeface="Tahoma" pitchFamily="34" charset="0"/>
              </a:rPr>
              <a:pPr/>
              <a:t>66</a:t>
            </a:fld>
            <a:endParaRPr lang="en-US" altLang="en-US" dirty="0">
              <a:latin typeface="Tahoma"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ChangeArrowheads="1" noTextEdit="1"/>
          </p:cNvSpPr>
          <p:nvPr>
            <p:ph type="sldImg"/>
          </p:nvPr>
        </p:nvSpPr>
        <p:spPr>
          <a:ln/>
        </p:spPr>
      </p:sp>
      <p:sp>
        <p:nvSpPr>
          <p:cNvPr id="11059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As regards rates, when invoice is booked it is at the rate prevailing as on date of invoice..when remittance is to be made by CA can u take rate as on date of issue of invoice or the rate as per books…then rate as per bank on actual day of remittance will also be different…this is not what the law intends…when CA is certifying he is checking the books of accounts &amp; records…so he has to take the rate prevailing as on that day</a:t>
            </a:r>
          </a:p>
        </p:txBody>
      </p:sp>
      <p:sp>
        <p:nvSpPr>
          <p:cNvPr id="11059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359F18E0-1870-48A7-A677-D64205D551C1}" type="slidenum">
              <a:rPr lang="en-US" altLang="en-US">
                <a:latin typeface="Tahoma" pitchFamily="34" charset="0"/>
              </a:rPr>
              <a:pPr/>
              <a:t>67</a:t>
            </a:fld>
            <a:endParaRPr lang="en-US" altLang="en-US" dirty="0">
              <a:latin typeface="Tahoma"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ChangeArrowheads="1" noTextEdit="1"/>
          </p:cNvSpPr>
          <p:nvPr>
            <p:ph type="sldImg"/>
          </p:nvPr>
        </p:nvSpPr>
        <p:spPr>
          <a:ln/>
        </p:spPr>
      </p:sp>
      <p:sp>
        <p:nvSpPr>
          <p:cNvPr id="11366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11366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743AC01F-7EDF-4675-B414-080B2882F221}" type="slidenum">
              <a:rPr lang="en-US" altLang="en-US">
                <a:latin typeface="Tahoma" pitchFamily="34" charset="0"/>
              </a:rPr>
              <a:pPr/>
              <a:t>69</a:t>
            </a:fld>
            <a:endParaRPr lang="en-US" altLang="en-US" dirty="0">
              <a:latin typeface="Tahoma"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ChangeArrowheads="1" noTextEdit="1"/>
          </p:cNvSpPr>
          <p:nvPr>
            <p:ph type="sldImg"/>
          </p:nvPr>
        </p:nvSpPr>
        <p:spPr>
          <a:ln/>
        </p:spPr>
      </p:sp>
      <p:sp>
        <p:nvSpPr>
          <p:cNvPr id="11776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i.e. certificate of being a resident of another country </a:t>
            </a:r>
          </a:p>
          <a:p>
            <a:r>
              <a:rPr lang="en-US" altLang="en-US" dirty="0"/>
              <a:t>i.e. even for 1000 rs payment to take benefit of dtaa, trc is mandatory</a:t>
            </a:r>
          </a:p>
          <a:p>
            <a:endParaRPr lang="en-US" altLang="en-US" dirty="0"/>
          </a:p>
          <a:p>
            <a:r>
              <a:rPr lang="en-US" altLang="en-US" dirty="0"/>
              <a:t>TRC can be in any format not prescribed by Indian Govt….but other details which the Indian Govt seeks not present in TRC shall be given by way of PE declaration in Form 10F – self declaration in furtherance to TRC</a:t>
            </a:r>
          </a:p>
          <a:p>
            <a:endParaRPr lang="en-US" altLang="en-US" dirty="0"/>
          </a:p>
          <a:p>
            <a:r>
              <a:rPr lang="en-US" altLang="en-US" dirty="0"/>
              <a:t>So sometimes – due to obtaining TRC – there is a delay in making foreign remittance</a:t>
            </a:r>
          </a:p>
          <a:p>
            <a:pPr eaLnBrk="1" hangingPunct="1">
              <a:lnSpc>
                <a:spcPct val="90000"/>
              </a:lnSpc>
            </a:pPr>
            <a:endParaRPr lang="en-US" altLang="en-US" dirty="0">
              <a:latin typeface="Calibri" pitchFamily="34" charset="0"/>
              <a:ea typeface="Calibri" pitchFamily="34" charset="0"/>
              <a:cs typeface="Calibri" pitchFamily="34" charset="0"/>
            </a:endParaRPr>
          </a:p>
          <a:p>
            <a:pPr eaLnBrk="1" hangingPunct="1">
              <a:lnSpc>
                <a:spcPct val="90000"/>
              </a:lnSpc>
            </a:pPr>
            <a:r>
              <a:rPr lang="en-US" altLang="en-US" dirty="0">
                <a:latin typeface="Calibri" pitchFamily="34" charset="0"/>
                <a:ea typeface="Calibri" pitchFamily="34" charset="0"/>
                <a:cs typeface="Calibri" pitchFamily="34" charset="0"/>
              </a:rPr>
              <a:t>Whether CA duty-bound to determine existence of PE and / or place or residence of Non Resident?</a:t>
            </a:r>
          </a:p>
          <a:p>
            <a:pPr eaLnBrk="1" hangingPunct="1">
              <a:lnSpc>
                <a:spcPct val="90000"/>
              </a:lnSpc>
            </a:pPr>
            <a:endParaRPr lang="en-US" altLang="en-US" dirty="0">
              <a:latin typeface="Calibri" pitchFamily="34" charset="0"/>
              <a:ea typeface="Calibri" pitchFamily="34" charset="0"/>
              <a:cs typeface="Calibri" pitchFamily="34" charset="0"/>
            </a:endParaRPr>
          </a:p>
          <a:p>
            <a:pPr eaLnBrk="1" hangingPunct="1">
              <a:lnSpc>
                <a:spcPct val="90000"/>
              </a:lnSpc>
            </a:pPr>
            <a:r>
              <a:rPr lang="en-US" altLang="en-US" dirty="0">
                <a:latin typeface="Calibri" pitchFamily="34" charset="0"/>
                <a:ea typeface="Calibri" pitchFamily="34" charset="0"/>
                <a:cs typeface="Calibri" pitchFamily="34" charset="0"/>
              </a:rPr>
              <a:t>Validity period of undertaking / declarations from payee – for a year or for a single payment ?</a:t>
            </a:r>
            <a:endParaRPr lang="en-US" altLang="en-US" dirty="0"/>
          </a:p>
        </p:txBody>
      </p:sp>
      <p:sp>
        <p:nvSpPr>
          <p:cNvPr id="11776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94EC895-7AF0-4601-8403-0B84E6E15604}" type="slidenum">
              <a:rPr lang="en-US" altLang="en-US">
                <a:latin typeface="Tahoma" pitchFamily="34" charset="0"/>
              </a:rPr>
              <a:pPr/>
              <a:t>72</a:t>
            </a:fld>
            <a:endParaRPr lang="en-US" altLang="en-US" dirty="0">
              <a:latin typeface="Tahoma"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ChangeArrowheads="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1331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99F850CE-0693-4AFD-9353-34D096BD9DAC}" type="slidenum">
              <a:rPr lang="en-US" altLang="en-US">
                <a:latin typeface="Tahoma" pitchFamily="34" charset="0"/>
              </a:rPr>
              <a:pPr/>
              <a:t>4</a:t>
            </a:fld>
            <a:endParaRPr lang="en-US" altLang="en-US" dirty="0">
              <a:latin typeface="Tahoma"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ChangeArrowheads="1" noTextEdit="1"/>
          </p:cNvSpPr>
          <p:nvPr>
            <p:ph type="sldImg"/>
          </p:nvPr>
        </p:nvSpPr>
        <p:spPr>
          <a:ln/>
        </p:spPr>
      </p:sp>
      <p:sp>
        <p:nvSpPr>
          <p:cNvPr id="11981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Section 195A is grossing up provision i.e. basically where TDS is to be borne by the payer, he has to gross up the income i.e. income has to be increased by the tax rates in force &amp; on such income TDS needs to be deducted </a:t>
            </a:r>
          </a:p>
        </p:txBody>
      </p:sp>
      <p:sp>
        <p:nvSpPr>
          <p:cNvPr id="11981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0002C6C-D42C-46C9-B082-740E3D3552BF}" type="slidenum">
              <a:rPr lang="en-US" altLang="en-US">
                <a:latin typeface="Tahoma" pitchFamily="34" charset="0"/>
              </a:rPr>
              <a:pPr/>
              <a:t>73</a:t>
            </a:fld>
            <a:endParaRPr lang="en-US" altLang="en-US" dirty="0">
              <a:latin typeface="Tahoma"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ChangeArrowheads="1" noTextEdit="1"/>
          </p:cNvSpPr>
          <p:nvPr>
            <p:ph type="sldImg"/>
          </p:nvPr>
        </p:nvSpPr>
        <p:spPr>
          <a:ln/>
        </p:spPr>
      </p:sp>
      <p:sp>
        <p:nvSpPr>
          <p:cNvPr id="12185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Section 206AA talks about PAN. To be furnished. Section 139A talks about persons who are required to obtain PAN.  Rule 114C (1)(b) specifically exempts non residents from obtaining PANo.  </a:t>
            </a:r>
          </a:p>
        </p:txBody>
      </p:sp>
      <p:sp>
        <p:nvSpPr>
          <p:cNvPr id="121860"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11A8DC7-DBF8-4AE2-88C7-993B31B40B4F}" type="slidenum">
              <a:rPr lang="en-US" altLang="en-US">
                <a:latin typeface="Tahoma" pitchFamily="34" charset="0"/>
              </a:rPr>
              <a:pPr/>
              <a:t>74</a:t>
            </a:fld>
            <a:endParaRPr lang="en-US" altLang="en-US" dirty="0">
              <a:latin typeface="Tahoma"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ChangeArrowheads="1" noTextEdit="1"/>
          </p:cNvSpPr>
          <p:nvPr>
            <p:ph type="sldImg"/>
          </p:nvPr>
        </p:nvSpPr>
        <p:spPr>
          <a:ln/>
        </p:spPr>
      </p:sp>
      <p:sp>
        <p:nvSpPr>
          <p:cNvPr id="12185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Section 206AA talks about PAN. To be furnished. Section 139A talks about persons who are required to obtain PAN.  Rule 114C (1)(b) specifically exempts non residents from obtaining PANo.  </a:t>
            </a:r>
          </a:p>
        </p:txBody>
      </p:sp>
      <p:sp>
        <p:nvSpPr>
          <p:cNvPr id="121860"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11A8DC7-DBF8-4AE2-88C7-993B31B40B4F}" type="slidenum">
              <a:rPr lang="en-US" altLang="en-US">
                <a:latin typeface="Tahoma" pitchFamily="34" charset="0"/>
              </a:rPr>
              <a:pPr/>
              <a:t>75</a:t>
            </a:fld>
            <a:endParaRPr lang="en-US" altLang="en-US" dirty="0">
              <a:latin typeface="Tahoma" pitchFamily="34" charset="0"/>
            </a:endParaRPr>
          </a:p>
        </p:txBody>
      </p:sp>
    </p:spTree>
    <p:extLst>
      <p:ext uri="{BB962C8B-B14F-4D97-AF65-F5344CB8AC3E}">
        <p14:creationId xmlns="" xmlns:p14="http://schemas.microsoft.com/office/powerpoint/2010/main" val="73601407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ChangeArrowheads="1" noTextEdit="1"/>
          </p:cNvSpPr>
          <p:nvPr>
            <p:ph type="sldImg"/>
          </p:nvPr>
        </p:nvSpPr>
        <p:spPr>
          <a:ln/>
        </p:spPr>
      </p:sp>
      <p:sp>
        <p:nvSpPr>
          <p:cNvPr id="12390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12390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E4F19CED-C7C6-4BC6-8882-1E043093F8CB}" type="slidenum">
              <a:rPr lang="en-US" altLang="en-US">
                <a:latin typeface="Tahoma" pitchFamily="34" charset="0"/>
              </a:rPr>
              <a:pPr/>
              <a:t>76</a:t>
            </a:fld>
            <a:endParaRPr lang="en-US" altLang="en-US" dirty="0">
              <a:latin typeface="Tahoma"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ChangeArrowheads="1" noTextEdit="1"/>
          </p:cNvSpPr>
          <p:nvPr>
            <p:ph type="sldImg"/>
          </p:nvPr>
        </p:nvSpPr>
        <p:spPr>
          <a:ln/>
        </p:spPr>
      </p:sp>
      <p:sp>
        <p:nvSpPr>
          <p:cNvPr id="12595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12595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4A63D0E-413A-4784-A462-EFF0EDDD0C1F}" type="slidenum">
              <a:rPr lang="en-US" altLang="en-US">
                <a:latin typeface="Tahoma" pitchFamily="34" charset="0"/>
              </a:rPr>
              <a:pPr/>
              <a:t>77</a:t>
            </a:fld>
            <a:endParaRPr lang="en-US" altLang="en-US" dirty="0">
              <a:latin typeface="Tahoma"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ChangeArrowheads="1" noTextEdit="1"/>
          </p:cNvSpPr>
          <p:nvPr>
            <p:ph type="sldImg"/>
          </p:nvPr>
        </p:nvSpPr>
        <p:spPr>
          <a:ln/>
        </p:spPr>
      </p:sp>
      <p:sp>
        <p:nvSpPr>
          <p:cNvPr id="12800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Sit 1 – if rate as per DTAA &amp; Act/206AA is 20% - no requirement for TRC + PAN</a:t>
            </a:r>
          </a:p>
          <a:p>
            <a:r>
              <a:rPr lang="en-US" altLang="en-US" dirty="0"/>
              <a:t>Sit 2 – if rate as per DTAA is less than ITA/206AA is 20% – TRC &amp; PAN both required</a:t>
            </a:r>
          </a:p>
          <a:p>
            <a:r>
              <a:rPr lang="en-US" altLang="en-US" dirty="0"/>
              <a:t>Sit 3 – if rate as per IT is less than DTAA – PAN reqd &amp; TRC not reqd</a:t>
            </a:r>
          </a:p>
          <a:p>
            <a:r>
              <a:rPr lang="en-US" altLang="en-US" dirty="0"/>
              <a:t>Sit 4 – if rate as per DTAA is 20% &amp; as per ITA is 25%– TRC reqd but PAN not reqd</a:t>
            </a:r>
          </a:p>
        </p:txBody>
      </p:sp>
      <p:sp>
        <p:nvSpPr>
          <p:cNvPr id="12800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DF6E34BE-7B08-4865-BBDD-9255BFB94195}" type="slidenum">
              <a:rPr lang="en-US" altLang="en-US">
                <a:latin typeface="Tahoma" pitchFamily="34" charset="0"/>
              </a:rPr>
              <a:pPr/>
              <a:t>78</a:t>
            </a:fld>
            <a:endParaRPr lang="en-US" altLang="en-US" dirty="0">
              <a:latin typeface="Tahoma"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ChangeArrowheads="1" noTextEdit="1"/>
          </p:cNvSpPr>
          <p:nvPr>
            <p:ph type="sldImg"/>
          </p:nvPr>
        </p:nvSpPr>
        <p:spPr>
          <a:ln/>
        </p:spPr>
      </p:sp>
      <p:sp>
        <p:nvSpPr>
          <p:cNvPr id="13312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13312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8B93B3E1-4B54-40A4-8BA7-5B8CA4DF86C5}" type="slidenum">
              <a:rPr lang="en-US" altLang="en-US">
                <a:latin typeface="Tahoma" pitchFamily="34" charset="0"/>
              </a:rPr>
              <a:pPr/>
              <a:t>82</a:t>
            </a:fld>
            <a:endParaRPr lang="en-US" altLang="en-US" dirty="0">
              <a:latin typeface="Tahoma"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ChangeArrowheads="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Person leaves India for employment, that very moment he becomes PROI-that’s not the case under ITA</a:t>
            </a:r>
          </a:p>
          <a:p>
            <a:r>
              <a:rPr lang="en-US" altLang="en-US" dirty="0"/>
              <a:t>Tourists come to India – even if stay is more than 182 days but if they are returning back to their home country – definite plan- then proi in first year</a:t>
            </a:r>
          </a:p>
          <a:p>
            <a:endParaRPr lang="en-US" altLang="en-US" dirty="0"/>
          </a:p>
          <a:p>
            <a:r>
              <a:rPr lang="en-US" altLang="en-US" dirty="0"/>
              <a:t>An foreign branch o/s India controlled by Resident Indian then the branch shall be PRII </a:t>
            </a:r>
          </a:p>
          <a:p>
            <a:r>
              <a:rPr lang="en-US" altLang="en-US" dirty="0"/>
              <a:t>Similarly if branch in India &amp; controlled by Foreign citizen then also branch will be PRII coz its location/situs in India </a:t>
            </a:r>
          </a:p>
        </p:txBody>
      </p:sp>
      <p:sp>
        <p:nvSpPr>
          <p:cNvPr id="2765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90CC40D-DDC4-4462-83EA-0E553E0FCD36}" type="slidenum">
              <a:rPr lang="en-US" altLang="en-US">
                <a:latin typeface="Tahoma" pitchFamily="34" charset="0"/>
              </a:rPr>
              <a:pPr/>
              <a:t>5</a:t>
            </a:fld>
            <a:endParaRPr lang="en-US" altLang="en-US" dirty="0">
              <a:latin typeface="Tahoma"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ChangeArrowheads="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1-under ITA – NR (expln 1(a) benefit) – under FEMA – PROI (from the day of leaving)</a:t>
            </a:r>
          </a:p>
          <a:p>
            <a:endParaRPr lang="en-US" altLang="en-US" dirty="0"/>
          </a:p>
          <a:p>
            <a:r>
              <a:rPr lang="en-US" altLang="en-US" dirty="0"/>
              <a:t>If we change Indian citizen to foreign citizen..then he may not be able to avail benefit of expln under ITA</a:t>
            </a:r>
          </a:p>
          <a:p>
            <a:endParaRPr lang="en-US" altLang="en-US" dirty="0"/>
          </a:p>
          <a:p>
            <a:r>
              <a:rPr lang="en-US" altLang="en-US" dirty="0"/>
              <a:t>2-under ITA – R (as not for purpose of employment) – under FEMA – PRII in FY 18-19 (as he went outside India in connection with employment &amp; he always knew he was going to come back to India-so intention was never to reside outside India)</a:t>
            </a:r>
          </a:p>
          <a:p>
            <a:endParaRPr lang="en-US" altLang="en-US" dirty="0"/>
          </a:p>
          <a:p>
            <a:endParaRPr lang="en-US" altLang="en-US" dirty="0"/>
          </a:p>
          <a:p>
            <a:r>
              <a:rPr lang="en-US" altLang="en-US" dirty="0"/>
              <a:t>3-under ITA – NR (not stayed in India in last 4 years for &gt;365 days) – under FEMA – PRII as comes to India permanently </a:t>
            </a:r>
          </a:p>
        </p:txBody>
      </p:sp>
      <p:sp>
        <p:nvSpPr>
          <p:cNvPr id="29700"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957642E-0C58-48BE-919F-18CCDFEA536F}" type="slidenum">
              <a:rPr lang="en-US" altLang="en-US">
                <a:latin typeface="Tahoma" pitchFamily="34" charset="0"/>
              </a:rPr>
              <a:pPr/>
              <a:t>6</a:t>
            </a:fld>
            <a:endParaRPr lang="en-US" altLang="en-US" dirty="0">
              <a:latin typeface="Tahoma"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ChangeArrowheads="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There are 2 tests for determining the residential status – based on physical presence in India. First – stay in India &gt;= 182 days and the other is stay in India for &gt;= 60 days in PY and &gt;= 365 days in 4 preceding PYs.  There are 2 exceptions to S 6 1c by way of expln i.e. if you are leaving for employment o/s India and if you are PIO and visiting India then 60 days will be substituted with 182 days i.e. second condition shall be read as 182 days in PY &amp; 365 days in 4 preceding PYs </a:t>
            </a:r>
          </a:p>
        </p:txBody>
      </p:sp>
      <p:sp>
        <p:nvSpPr>
          <p:cNvPr id="1536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8CA76CEF-E03D-4BC5-96A0-60A83124E877}" type="slidenum">
              <a:rPr lang="en-US" altLang="en-US">
                <a:latin typeface="Tahoma" pitchFamily="34" charset="0"/>
              </a:rPr>
              <a:pPr/>
              <a:t>7</a:t>
            </a:fld>
            <a:endParaRPr lang="en-US" altLang="en-US" dirty="0">
              <a:latin typeface="Tahoma"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ChangeArrowheads="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p>
        </p:txBody>
      </p:sp>
      <p:sp>
        <p:nvSpPr>
          <p:cNvPr id="1741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D9FBCD2-DEAB-48AC-844C-B320A2A59920}" type="slidenum">
              <a:rPr lang="en-US" altLang="en-US">
                <a:latin typeface="Tahoma" pitchFamily="34" charset="0"/>
              </a:rPr>
              <a:pPr/>
              <a:t>8</a:t>
            </a:fld>
            <a:endParaRPr lang="en-US" altLang="en-US" dirty="0">
              <a:latin typeface="Tahoma"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800" dirty="0"/>
              <a:t>It may be noted that the benefit of this expln can be availed only by a citizen or PIO of India and not foreign citizens </a:t>
            </a:r>
          </a:p>
          <a:p>
            <a:endParaRPr lang="en-US" altLang="en-US" sz="800" dirty="0"/>
          </a:p>
          <a:p>
            <a:r>
              <a:rPr lang="en-US" altLang="en-US" sz="800" dirty="0"/>
              <a:t>if a person leaves India for the purpose of searching for employment outside India and returns back in the same year, then it cannot be said that the person has left India for employment purpose and hence benefit of expln 1(a) cannot be availed and also it cannot be said that the person has ‘come on a visit to India’ and hence benefit of expln 1(b) cannot be taken.</a:t>
            </a:r>
          </a:p>
        </p:txBody>
      </p:sp>
      <p:sp>
        <p:nvSpPr>
          <p:cNvPr id="19460"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11EAABB-2FE0-409E-BB5B-2E6EAE3B42DD}" type="slidenum">
              <a:rPr lang="en-US" altLang="en-US">
                <a:latin typeface="Tahoma" pitchFamily="34" charset="0"/>
              </a:rPr>
              <a:pPr/>
              <a:t>9</a:t>
            </a:fld>
            <a:endParaRPr lang="en-US" altLang="en-US" dirty="0">
              <a:latin typeface="Tahoma"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sp>
          <p:nvSpPr>
            <p:cNvPr id="8" name="Rectangle 10"/>
            <p:cNvSpPr>
              <a:spLocks noChangeArrowheads="1"/>
            </p:cNvSpPr>
            <p:nvPr/>
          </p:nvSpPr>
          <p:spPr bwMode="auto">
            <a:xfrm>
              <a:off x="400" y="1536"/>
              <a:ext cx="20" cy="663"/>
            </a:xfrm>
            <a:prstGeom prst="rect">
              <a:avLst/>
            </a:prstGeom>
            <a:solidFill>
              <a:schemeClr val="bg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grpSp>
      <p:sp>
        <p:nvSpPr>
          <p:cNvPr id="7180" name="Rectangle 12"/>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dirty="0"/>
              <a:t>12th December 2019</a:t>
            </a: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dirty="0"/>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06B9859C-AF7A-4D62-A34A-87F19AF44D20}" type="slidenum">
              <a:rPr lang="en-US" altLang="en-US"/>
              <a:pPr/>
              <a:t>‹#›</a:t>
            </a:fld>
            <a:endParaRPr lang="en-US" altLang="en-US" dirty="0"/>
          </a:p>
        </p:txBody>
      </p:sp>
    </p:spTree>
    <p:extLst>
      <p:ext uri="{BB962C8B-B14F-4D97-AF65-F5344CB8AC3E}">
        <p14:creationId xmlns="" xmlns:p14="http://schemas.microsoft.com/office/powerpoint/2010/main" val="429861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12th December 2019</a:t>
            </a:r>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fld id="{62990374-21B9-477B-AC58-F4D4CD857631}" type="slidenum">
              <a:rPr lang="en-US" altLang="en-US"/>
              <a:pPr/>
              <a:t>‹#›</a:t>
            </a:fld>
            <a:endParaRPr lang="en-US" altLang="en-US" dirty="0"/>
          </a:p>
        </p:txBody>
      </p:sp>
    </p:spTree>
    <p:extLst>
      <p:ext uri="{BB962C8B-B14F-4D97-AF65-F5344CB8AC3E}">
        <p14:creationId xmlns="" xmlns:p14="http://schemas.microsoft.com/office/powerpoint/2010/main" val="3397824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12th December 2019</a:t>
            </a:r>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fld id="{A66002BF-A12E-4481-AC02-69ED14F3D0B2}" type="slidenum">
              <a:rPr lang="en-US" altLang="en-US"/>
              <a:pPr/>
              <a:t>‹#›</a:t>
            </a:fld>
            <a:endParaRPr lang="en-US" altLang="en-US" dirty="0"/>
          </a:p>
        </p:txBody>
      </p:sp>
    </p:spTree>
    <p:extLst>
      <p:ext uri="{BB962C8B-B14F-4D97-AF65-F5344CB8AC3E}">
        <p14:creationId xmlns="" xmlns:p14="http://schemas.microsoft.com/office/powerpoint/2010/main" val="1772790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sz="1800"/>
            </a:lvl1pPr>
          </a:lstStyle>
          <a:p>
            <a:pPr>
              <a:defRPr/>
            </a:pPr>
            <a:r>
              <a:rPr lang="en-US" dirty="0"/>
              <a:t>12th December 2019</a:t>
            </a:r>
          </a:p>
        </p:txBody>
      </p:sp>
      <p:sp>
        <p:nvSpPr>
          <p:cNvPr id="4" name="Footer Placeholder 3"/>
          <p:cNvSpPr>
            <a:spLocks noGrp="1"/>
          </p:cNvSpPr>
          <p:nvPr>
            <p:ph type="ftr" sz="quarter" idx="11"/>
          </p:nvPr>
        </p:nvSpPr>
        <p:spPr/>
        <p:txBody>
          <a:bodyPr/>
          <a:lstStyle>
            <a:lvl1pPr>
              <a:defRPr/>
            </a:lvl1pPr>
          </a:lstStyle>
          <a:p>
            <a:pPr>
              <a:defRPr/>
            </a:pPr>
            <a:endParaRPr lang="en-US" sz="1800" dirty="0"/>
          </a:p>
        </p:txBody>
      </p:sp>
      <p:sp>
        <p:nvSpPr>
          <p:cNvPr id="5" name="Slide Number Placeholder 4"/>
          <p:cNvSpPr>
            <a:spLocks noGrp="1"/>
          </p:cNvSpPr>
          <p:nvPr>
            <p:ph type="sldNum" sz="quarter" idx="12"/>
          </p:nvPr>
        </p:nvSpPr>
        <p:spPr/>
        <p:txBody>
          <a:bodyPr/>
          <a:lstStyle>
            <a:lvl1pPr>
              <a:defRPr/>
            </a:lvl1pPr>
          </a:lstStyle>
          <a:p>
            <a:fld id="{F259514A-3237-4E6B-8FE3-F76F36B9F5A6}" type="slidenum">
              <a:rPr lang="en-US" altLang="en-US"/>
              <a:pPr/>
              <a:t>‹#›</a:t>
            </a:fld>
            <a:endParaRPr lang="en-US" altLang="en-US" sz="1800" dirty="0"/>
          </a:p>
        </p:txBody>
      </p:sp>
    </p:spTree>
    <p:extLst>
      <p:ext uri="{BB962C8B-B14F-4D97-AF65-F5344CB8AC3E}">
        <p14:creationId xmlns="" xmlns:p14="http://schemas.microsoft.com/office/powerpoint/2010/main" val="1850192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12th December 2019</a:t>
            </a:r>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fld id="{852A60BD-B4D8-453E-B1C6-B1E9A28BB584}" type="slidenum">
              <a:rPr lang="en-US" altLang="en-US"/>
              <a:pPr/>
              <a:t>‹#›</a:t>
            </a:fld>
            <a:endParaRPr lang="en-US" altLang="en-US" dirty="0"/>
          </a:p>
        </p:txBody>
      </p:sp>
    </p:spTree>
    <p:extLst>
      <p:ext uri="{BB962C8B-B14F-4D97-AF65-F5344CB8AC3E}">
        <p14:creationId xmlns="" xmlns:p14="http://schemas.microsoft.com/office/powerpoint/2010/main" val="921991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12th December 2019</a:t>
            </a:r>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fld id="{3EDF9AD7-A429-458D-B869-53A9A7FD9FD8}" type="slidenum">
              <a:rPr lang="en-US" altLang="en-US"/>
              <a:pPr/>
              <a:t>‹#›</a:t>
            </a:fld>
            <a:endParaRPr lang="en-US" altLang="en-US" dirty="0"/>
          </a:p>
        </p:txBody>
      </p:sp>
    </p:spTree>
    <p:extLst>
      <p:ext uri="{BB962C8B-B14F-4D97-AF65-F5344CB8AC3E}">
        <p14:creationId xmlns="" xmlns:p14="http://schemas.microsoft.com/office/powerpoint/2010/main" val="2458667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12th December 2019</a:t>
            </a:r>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fld id="{32F75612-B1DB-4B14-8765-732F45D6F185}" type="slidenum">
              <a:rPr lang="en-US" altLang="en-US"/>
              <a:pPr/>
              <a:t>‹#›</a:t>
            </a:fld>
            <a:endParaRPr lang="en-US" altLang="en-US" dirty="0"/>
          </a:p>
        </p:txBody>
      </p:sp>
    </p:spTree>
    <p:extLst>
      <p:ext uri="{BB962C8B-B14F-4D97-AF65-F5344CB8AC3E}">
        <p14:creationId xmlns="" xmlns:p14="http://schemas.microsoft.com/office/powerpoint/2010/main" val="1379475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dirty="0"/>
              <a:t>12th December 2019</a:t>
            </a:r>
          </a:p>
        </p:txBody>
      </p:sp>
      <p:sp>
        <p:nvSpPr>
          <p:cNvPr id="8"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13"/>
          <p:cNvSpPr>
            <a:spLocks noGrp="1" noChangeArrowheads="1"/>
          </p:cNvSpPr>
          <p:nvPr>
            <p:ph type="sldNum" sz="quarter" idx="12"/>
          </p:nvPr>
        </p:nvSpPr>
        <p:spPr>
          <a:ln/>
        </p:spPr>
        <p:txBody>
          <a:bodyPr/>
          <a:lstStyle>
            <a:lvl1pPr>
              <a:defRPr/>
            </a:lvl1pPr>
          </a:lstStyle>
          <a:p>
            <a:fld id="{AD598F8D-48CF-4FE4-940D-11C0CD216663}" type="slidenum">
              <a:rPr lang="en-US" altLang="en-US"/>
              <a:pPr/>
              <a:t>‹#›</a:t>
            </a:fld>
            <a:endParaRPr lang="en-US" altLang="en-US" dirty="0"/>
          </a:p>
        </p:txBody>
      </p:sp>
    </p:spTree>
    <p:extLst>
      <p:ext uri="{BB962C8B-B14F-4D97-AF65-F5344CB8AC3E}">
        <p14:creationId xmlns="" xmlns:p14="http://schemas.microsoft.com/office/powerpoint/2010/main" val="763460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dirty="0"/>
              <a:t>12th December 2019</a:t>
            </a:r>
          </a:p>
        </p:txBody>
      </p:sp>
      <p:sp>
        <p:nvSpPr>
          <p:cNvPr id="4"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13"/>
          <p:cNvSpPr>
            <a:spLocks noGrp="1" noChangeArrowheads="1"/>
          </p:cNvSpPr>
          <p:nvPr>
            <p:ph type="sldNum" sz="quarter" idx="12"/>
          </p:nvPr>
        </p:nvSpPr>
        <p:spPr>
          <a:ln/>
        </p:spPr>
        <p:txBody>
          <a:bodyPr/>
          <a:lstStyle>
            <a:lvl1pPr>
              <a:defRPr/>
            </a:lvl1pPr>
          </a:lstStyle>
          <a:p>
            <a:fld id="{A03278E9-FB69-46FE-91B3-1FF3E1C749AC}" type="slidenum">
              <a:rPr lang="en-US" altLang="en-US"/>
              <a:pPr/>
              <a:t>‹#›</a:t>
            </a:fld>
            <a:endParaRPr lang="en-US" altLang="en-US" dirty="0"/>
          </a:p>
        </p:txBody>
      </p:sp>
    </p:spTree>
    <p:extLst>
      <p:ext uri="{BB962C8B-B14F-4D97-AF65-F5344CB8AC3E}">
        <p14:creationId xmlns="" xmlns:p14="http://schemas.microsoft.com/office/powerpoint/2010/main" val="2660932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dirty="0"/>
              <a:t>12th December 2019</a:t>
            </a:r>
          </a:p>
        </p:txBody>
      </p:sp>
      <p:sp>
        <p:nvSpPr>
          <p:cNvPr id="3"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13"/>
          <p:cNvSpPr>
            <a:spLocks noGrp="1" noChangeArrowheads="1"/>
          </p:cNvSpPr>
          <p:nvPr>
            <p:ph type="sldNum" sz="quarter" idx="12"/>
          </p:nvPr>
        </p:nvSpPr>
        <p:spPr>
          <a:ln/>
        </p:spPr>
        <p:txBody>
          <a:bodyPr/>
          <a:lstStyle>
            <a:lvl1pPr>
              <a:defRPr/>
            </a:lvl1pPr>
          </a:lstStyle>
          <a:p>
            <a:fld id="{BA436C5B-E624-4882-B79D-BC29DC310C9F}" type="slidenum">
              <a:rPr lang="en-US" altLang="en-US"/>
              <a:pPr/>
              <a:t>‹#›</a:t>
            </a:fld>
            <a:endParaRPr lang="en-US" altLang="en-US" dirty="0"/>
          </a:p>
        </p:txBody>
      </p:sp>
    </p:spTree>
    <p:extLst>
      <p:ext uri="{BB962C8B-B14F-4D97-AF65-F5344CB8AC3E}">
        <p14:creationId xmlns="" xmlns:p14="http://schemas.microsoft.com/office/powerpoint/2010/main" val="329976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12th December 2019</a:t>
            </a:r>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fld id="{8210FC83-994E-4FF6-9E2D-DA10FB1DDE5D}" type="slidenum">
              <a:rPr lang="en-US" altLang="en-US"/>
              <a:pPr/>
              <a:t>‹#›</a:t>
            </a:fld>
            <a:endParaRPr lang="en-US" altLang="en-US" dirty="0"/>
          </a:p>
        </p:txBody>
      </p:sp>
    </p:spTree>
    <p:extLst>
      <p:ext uri="{BB962C8B-B14F-4D97-AF65-F5344CB8AC3E}">
        <p14:creationId xmlns="" xmlns:p14="http://schemas.microsoft.com/office/powerpoint/2010/main" val="1640272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12th December 2019</a:t>
            </a:r>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fld id="{E8C9D9DF-06AF-4275-9F5B-A72356DC307B}" type="slidenum">
              <a:rPr lang="en-US" altLang="en-US"/>
              <a:pPr/>
              <a:t>‹#›</a:t>
            </a:fld>
            <a:endParaRPr lang="en-US" altLang="en-US" dirty="0"/>
          </a:p>
        </p:txBody>
      </p:sp>
    </p:spTree>
    <p:extLst>
      <p:ext uri="{BB962C8B-B14F-4D97-AF65-F5344CB8AC3E}">
        <p14:creationId xmlns="" xmlns:p14="http://schemas.microsoft.com/office/powerpoint/2010/main" val="2166728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5"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r>
              <a:rPr lang="en-US" dirty="0"/>
              <a:t>12th December 2019</a:t>
            </a:r>
          </a:p>
        </p:txBody>
      </p:sp>
      <p:sp>
        <p:nvSpPr>
          <p:cNvPr id="6156"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dirty="0"/>
          </a:p>
        </p:txBody>
      </p:sp>
      <p:sp>
        <p:nvSpPr>
          <p:cNvPr id="6157"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407A558D-7EA3-4C2B-948C-0AACD2CB5112}" type="slidenum">
              <a:rPr lang="en-US" altLang="en-US"/>
              <a:pPr/>
              <a:t>‹#›</a:t>
            </a:fld>
            <a:endParaRPr lang="en-US" altLang="en-US" dirty="0"/>
          </a:p>
        </p:txBody>
      </p:sp>
    </p:spTree>
  </p:cSld>
  <p:clrMap bg1="lt1" tx1="dk1" bg2="lt2" tx2="dk2" accent1="accent1" accent2="accent2" accent3="accent3" accent4="accent4" accent5="accent5" accent6="accent6" hlink="hlink" folHlink="folHlink"/>
  <p:sldLayoutIdLst>
    <p:sldLayoutId id="2147484186" r:id="rId1"/>
    <p:sldLayoutId id="2147484176" r:id="rId2"/>
    <p:sldLayoutId id="2147484177" r:id="rId3"/>
    <p:sldLayoutId id="2147484178" r:id="rId4"/>
    <p:sldLayoutId id="2147484179" r:id="rId5"/>
    <p:sldLayoutId id="2147484180" r:id="rId6"/>
    <p:sldLayoutId id="2147484181" r:id="rId7"/>
    <p:sldLayoutId id="2147484182" r:id="rId8"/>
    <p:sldLayoutId id="2147484183" r:id="rId9"/>
    <p:sldLayoutId id="2147484184" r:id="rId10"/>
    <p:sldLayoutId id="2147484185" r:id="rId11"/>
    <p:sldLayoutId id="2147484187" r:id="rId12"/>
  </p:sldLayoutIdLst>
  <p:hf hdr="0" ft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14"/>
          <p:cNvSpPr>
            <a:spLocks noGrp="1" noChangeArrowheads="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6147" name="Rectangle 16"/>
          <p:cNvSpPr>
            <a:spLocks noGrp="1" noChangeArrowheads="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FB4EB0B2-43FE-4845-8EA5-C9CAE7A68299}" type="slidenum">
              <a:rPr lang="en-US" altLang="en-US" sz="1400">
                <a:solidFill>
                  <a:schemeClr val="bg2"/>
                </a:solidFill>
              </a:rPr>
              <a:pPr/>
              <a:t>1</a:t>
            </a:fld>
            <a:endParaRPr lang="en-US" altLang="en-US" sz="1400" dirty="0">
              <a:solidFill>
                <a:schemeClr val="bg2"/>
              </a:solidFill>
            </a:endParaRPr>
          </a:p>
        </p:txBody>
      </p:sp>
      <p:sp>
        <p:nvSpPr>
          <p:cNvPr id="5122" name="Rectangle 2"/>
          <p:cNvSpPr>
            <a:spLocks noGrp="1" noChangeArrowheads="1"/>
          </p:cNvSpPr>
          <p:nvPr>
            <p:ph type="ctrTitle"/>
          </p:nvPr>
        </p:nvSpPr>
        <p:spPr>
          <a:xfrm>
            <a:off x="990600" y="1752600"/>
            <a:ext cx="7772400" cy="1371600"/>
          </a:xfrm>
        </p:spPr>
        <p:txBody>
          <a:bodyPr/>
          <a:lstStyle/>
          <a:p>
            <a:pPr algn="ctr" eaLnBrk="1" hangingPunct="1"/>
            <a:r>
              <a:rPr lang="en-US" altLang="en-US" sz="4000" dirty="0"/>
              <a:t>FEMA and Issues in Taxation of Non Residents</a:t>
            </a:r>
          </a:p>
        </p:txBody>
      </p:sp>
      <p:sp>
        <p:nvSpPr>
          <p:cNvPr id="6149" name="Rectangle 3"/>
          <p:cNvSpPr>
            <a:spLocks noGrp="1" noChangeArrowheads="1"/>
          </p:cNvSpPr>
          <p:nvPr>
            <p:ph type="subTitle" idx="1"/>
          </p:nvPr>
        </p:nvSpPr>
        <p:spPr>
          <a:xfrm>
            <a:off x="1371600" y="3352800"/>
            <a:ext cx="6400800" cy="3505200"/>
          </a:xfrm>
          <a:noFill/>
        </p:spPr>
        <p:txBody>
          <a:bodyPr/>
          <a:lstStyle/>
          <a:p>
            <a:pPr eaLnBrk="1" hangingPunct="1"/>
            <a:r>
              <a:rPr lang="en-US" altLang="en-US" dirty="0">
                <a:solidFill>
                  <a:schemeClr val="hlink"/>
                </a:solidFill>
              </a:rPr>
              <a:t>Presented by:</a:t>
            </a:r>
          </a:p>
          <a:p>
            <a:pPr eaLnBrk="1" hangingPunct="1"/>
            <a:r>
              <a:rPr lang="en-US" altLang="en-US" dirty="0">
                <a:solidFill>
                  <a:schemeClr val="hlink"/>
                </a:solidFill>
              </a:rPr>
              <a:t>Mr. Paresh P. Shah</a:t>
            </a:r>
          </a:p>
          <a:p>
            <a:pPr eaLnBrk="1" hangingPunct="1"/>
            <a:endParaRPr lang="en-US" altLang="en-US" sz="2000" dirty="0">
              <a:solidFill>
                <a:schemeClr val="hlink"/>
              </a:solidFill>
            </a:endParaRPr>
          </a:p>
          <a:p>
            <a:pPr eaLnBrk="1" hangingPunct="1"/>
            <a:endParaRPr lang="en-US" altLang="en-US" sz="2000" dirty="0">
              <a:solidFill>
                <a:schemeClr val="hlink"/>
              </a:solidFill>
            </a:endParaRPr>
          </a:p>
          <a:p>
            <a:pPr eaLnBrk="1" hangingPunct="1"/>
            <a:r>
              <a:rPr lang="en-US" altLang="en-US" sz="2000" dirty="0">
                <a:solidFill>
                  <a:schemeClr val="hlink"/>
                </a:solidFill>
              </a:rPr>
              <a:t>P.P. Shah &amp; Associates</a:t>
            </a:r>
          </a:p>
          <a:p>
            <a:pPr eaLnBrk="1" hangingPunct="1"/>
            <a:r>
              <a:rPr lang="en-US" altLang="en-US" sz="2000" dirty="0">
                <a:solidFill>
                  <a:schemeClr val="hlink"/>
                </a:solidFill>
              </a:rPr>
              <a:t>Chartered Accountants</a:t>
            </a:r>
          </a:p>
          <a:p>
            <a:pPr eaLnBrk="1" hangingPunct="1"/>
            <a:r>
              <a:rPr lang="en-US" altLang="en-US" sz="1400" dirty="0">
                <a:solidFill>
                  <a:schemeClr val="hlink"/>
                </a:solidFill>
              </a:rPr>
              <a:t>Email: ppshahandassociates@gmail.com</a:t>
            </a:r>
          </a:p>
        </p:txBody>
      </p:sp>
      <p:sp>
        <p:nvSpPr>
          <p:cNvPr id="6150" name="Rectangle 4"/>
          <p:cNvSpPr>
            <a:spLocks noChangeArrowheads="1"/>
          </p:cNvSpPr>
          <p:nvPr/>
        </p:nvSpPr>
        <p:spPr bwMode="auto">
          <a:xfrm>
            <a:off x="228600" y="152400"/>
            <a:ext cx="8686800" cy="2362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ctr" eaLnBrk="1" hangingPunct="1"/>
            <a:r>
              <a:rPr lang="en-US" altLang="en-US" sz="3000" dirty="0">
                <a:solidFill>
                  <a:srgbClr val="996633"/>
                </a:solidFill>
              </a:rPr>
              <a:t>Two days National Conference of Mangaluru Branch of SIRC of </a:t>
            </a:r>
            <a:r>
              <a:rPr lang="en-US" altLang="en-US" sz="3000" dirty="0" smtClean="0">
                <a:solidFill>
                  <a:srgbClr val="996633"/>
                </a:solidFill>
              </a:rPr>
              <a:t>ICAI</a:t>
            </a:r>
          </a:p>
          <a:p>
            <a:pPr algn="ctr" eaLnBrk="1" hangingPunct="1"/>
            <a:endParaRPr lang="en-US" altLang="en-US" sz="3000" dirty="0">
              <a:solidFill>
                <a:srgbClr val="996633"/>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5000" fill="hold"/>
                                        <p:tgtEl>
                                          <p:spTgt spid="5122"/>
                                        </p:tgtEl>
                                        <p:attrNameLst>
                                          <p:attrName>ppt_w</p:attrName>
                                        </p:attrNameLst>
                                      </p:cBhvr>
                                      <p:tavLst>
                                        <p:tav tm="0" fmla="#ppt_w*sin(2.5*pi*$)">
                                          <p:val>
                                            <p:fltVal val="0"/>
                                          </p:val>
                                        </p:tav>
                                        <p:tav tm="100000">
                                          <p:val>
                                            <p:fltVal val="1"/>
                                          </p:val>
                                        </p:tav>
                                      </p:tavLst>
                                    </p:anim>
                                    <p:anim calcmode="lin" valueType="num">
                                      <p:cBhvr>
                                        <p:cTn id="8" dur="5000" fill="hold"/>
                                        <p:tgtEl>
                                          <p:spTgt spid="512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20483"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14E7156F-050F-4DB1-B32E-B5345C7B8296}" type="slidenum">
              <a:rPr lang="en-US" altLang="en-US" sz="1400"/>
              <a:pPr/>
              <a:t>10</a:t>
            </a:fld>
            <a:endParaRPr lang="en-US" altLang="en-US" sz="1400" dirty="0"/>
          </a:p>
        </p:txBody>
      </p:sp>
      <p:sp>
        <p:nvSpPr>
          <p:cNvPr id="4" name="Rectangle 2"/>
          <p:cNvSpPr txBox="1">
            <a:spLocks noChangeArrowheads="1"/>
          </p:cNvSpPr>
          <p:nvPr/>
        </p:nvSpPr>
        <p:spPr>
          <a:xfrm>
            <a:off x="1150938" y="214313"/>
            <a:ext cx="7793037" cy="1462087"/>
          </a:xfrm>
          <a:prstGeom prst="rect">
            <a:avLst/>
          </a:prstGeom>
        </p:spPr>
        <p:txBody>
          <a:bodyPr/>
          <a:lstStyle/>
          <a:p>
            <a:pPr eaLnBrk="1" hangingPunct="1">
              <a:defRPr/>
            </a:pPr>
            <a:r>
              <a:rPr lang="en-US" sz="4000" kern="0" dirty="0">
                <a:solidFill>
                  <a:schemeClr val="tx2"/>
                </a:solidFill>
                <a:latin typeface="+mj-lt"/>
                <a:ea typeface="+mj-ea"/>
                <a:cs typeface="+mj-cs"/>
              </a:rPr>
              <a:t>Person leaving India for Employment</a:t>
            </a:r>
          </a:p>
        </p:txBody>
      </p:sp>
      <p:sp>
        <p:nvSpPr>
          <p:cNvPr id="20485" name="TextBox 7"/>
          <p:cNvSpPr txBox="1">
            <a:spLocks noChangeArrowheads="1"/>
          </p:cNvSpPr>
          <p:nvPr/>
        </p:nvSpPr>
        <p:spPr bwMode="auto">
          <a:xfrm>
            <a:off x="838200" y="1981200"/>
            <a:ext cx="7924800" cy="4032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81000" indent="-381000">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eaLnBrk="1" hangingPunct="1"/>
            <a:r>
              <a:rPr lang="en-GB" altLang="en-US" sz="1600" dirty="0"/>
              <a:t>1.   An Indian employee leaving India in the course of his existing employment on a business visit.  He continues to be on the payroll of the Indian company. </a:t>
            </a:r>
            <a:endParaRPr lang="en-GB" altLang="en-US" sz="1600" b="1" dirty="0"/>
          </a:p>
          <a:p>
            <a:pPr algn="just" eaLnBrk="1" hangingPunct="1"/>
            <a:r>
              <a:rPr lang="en-GB" altLang="en-US" sz="1600" b="1" dirty="0"/>
              <a:t>	NOT  ENTITLED</a:t>
            </a:r>
            <a:r>
              <a:rPr lang="en-GB" altLang="en-US" sz="1600" dirty="0"/>
              <a:t>  to the benefit of the explanation.</a:t>
            </a:r>
          </a:p>
          <a:p>
            <a:pPr algn="just" eaLnBrk="1" hangingPunct="1"/>
            <a:endParaRPr lang="en-GB" altLang="en-US" sz="1600" dirty="0"/>
          </a:p>
          <a:p>
            <a:pPr algn="just" eaLnBrk="1" hangingPunct="1"/>
            <a:r>
              <a:rPr lang="en-GB" altLang="en-US" sz="1600" dirty="0"/>
              <a:t>2.  An Indian employee leaving India on deputation. He continues to be on the payroll of the Indian company </a:t>
            </a:r>
            <a:endParaRPr lang="en-GB" altLang="en-US" sz="1600" b="1" dirty="0"/>
          </a:p>
          <a:p>
            <a:pPr algn="just" eaLnBrk="1" hangingPunct="1"/>
            <a:r>
              <a:rPr lang="en-GB" altLang="en-US" sz="1600" b="1" dirty="0"/>
              <a:t>	ENTITLED</a:t>
            </a:r>
            <a:r>
              <a:rPr lang="en-GB" altLang="en-US" sz="1600" dirty="0"/>
              <a:t> to the benefit of the explanation. </a:t>
            </a:r>
          </a:p>
          <a:p>
            <a:pPr algn="just" eaLnBrk="1" hangingPunct="1"/>
            <a:endParaRPr lang="en-GB" altLang="en-US" sz="1600" dirty="0"/>
          </a:p>
          <a:p>
            <a:pPr algn="just" eaLnBrk="1" hangingPunct="1"/>
            <a:r>
              <a:rPr lang="en-GB" altLang="en-US" sz="1600" dirty="0"/>
              <a:t>3.  An Indian employee leaving India for taking up a new employment with his existing employer; (e.g. on deputation). His payroll is transferred to the payroll of the overseas entity.  </a:t>
            </a:r>
            <a:endParaRPr lang="en-GB" altLang="en-US" sz="1600" b="1" dirty="0"/>
          </a:p>
          <a:p>
            <a:pPr algn="just" eaLnBrk="1" hangingPunct="1"/>
            <a:r>
              <a:rPr lang="en-GB" altLang="en-US" sz="1600" b="1" dirty="0"/>
              <a:t>	ENTITLED</a:t>
            </a:r>
            <a:r>
              <a:rPr lang="en-GB" altLang="en-US" sz="1600" dirty="0"/>
              <a:t> to the benefit of the explanation.</a:t>
            </a:r>
          </a:p>
          <a:p>
            <a:pPr algn="just" eaLnBrk="1" hangingPunct="1"/>
            <a:endParaRPr lang="en-GB" altLang="en-US" sz="1600" dirty="0"/>
          </a:p>
          <a:p>
            <a:pPr algn="just" eaLnBrk="1" hangingPunct="1"/>
            <a:r>
              <a:rPr lang="en-GB" altLang="en-US" sz="1600" dirty="0"/>
              <a:t>4.  An Indian employee leaving India for taking up a new employment, with a new employer </a:t>
            </a:r>
            <a:endParaRPr lang="en-GB" altLang="en-US" sz="1600" b="1" dirty="0"/>
          </a:p>
          <a:p>
            <a:pPr algn="just" eaLnBrk="1" hangingPunct="1"/>
            <a:r>
              <a:rPr lang="en-GB" altLang="en-US" sz="1600" b="1" dirty="0"/>
              <a:t>	ENTITLED</a:t>
            </a:r>
            <a:r>
              <a:rPr lang="en-GB" altLang="en-US" sz="1600" dirty="0"/>
              <a:t> to the benefit of the explanation</a:t>
            </a:r>
            <a:endParaRPr lang="en-US" altLang="en-US" sz="1600" dirty="0"/>
          </a:p>
        </p:txBody>
      </p:sp>
      <p:sp>
        <p:nvSpPr>
          <p:cNvPr id="20486" name="TextBox 5"/>
          <p:cNvSpPr txBox="1">
            <a:spLocks noChangeArrowheads="1"/>
          </p:cNvSpPr>
          <p:nvPr/>
        </p:nvSpPr>
        <p:spPr bwMode="auto">
          <a:xfrm>
            <a:off x="6553200" y="6477000"/>
            <a:ext cx="11430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200" dirty="0">
                <a:hlinkClick r:id="rId3" action="ppaction://hlinksldjump"/>
              </a:rPr>
              <a:t>Slide No. 5</a:t>
            </a:r>
            <a:endParaRPr lang="en-US" alt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22531"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F2C860B-BF16-46D2-A038-02DB04AEE746}" type="slidenum">
              <a:rPr lang="en-US" altLang="en-US" sz="1400"/>
              <a:pPr/>
              <a:t>11</a:t>
            </a:fld>
            <a:endParaRPr lang="en-US" altLang="en-US" sz="1400" dirty="0"/>
          </a:p>
        </p:txBody>
      </p:sp>
      <p:sp>
        <p:nvSpPr>
          <p:cNvPr id="4" name="Rectangle 2"/>
          <p:cNvSpPr txBox="1">
            <a:spLocks noChangeArrowheads="1"/>
          </p:cNvSpPr>
          <p:nvPr/>
        </p:nvSpPr>
        <p:spPr>
          <a:xfrm>
            <a:off x="1198563" y="533400"/>
            <a:ext cx="6650037" cy="1295400"/>
          </a:xfrm>
          <a:prstGeom prst="rect">
            <a:avLst/>
          </a:prstGeom>
        </p:spPr>
        <p:txBody>
          <a:bodyPr/>
          <a:lstStyle/>
          <a:p>
            <a:pPr eaLnBrk="1" hangingPunct="1">
              <a:defRPr/>
            </a:pPr>
            <a:r>
              <a:rPr lang="en-US" sz="4000" kern="0" dirty="0">
                <a:solidFill>
                  <a:schemeClr val="tx2"/>
                </a:solidFill>
                <a:latin typeface="+mj-lt"/>
                <a:ea typeface="+mj-ea"/>
                <a:cs typeface="+mj-cs"/>
              </a:rPr>
              <a:t>Residential Status under ITA</a:t>
            </a:r>
          </a:p>
          <a:p>
            <a:pPr eaLnBrk="1" hangingPunct="1">
              <a:defRPr/>
            </a:pPr>
            <a:r>
              <a:rPr lang="en-US" sz="3200" kern="0" dirty="0">
                <a:solidFill>
                  <a:schemeClr val="tx2"/>
                </a:solidFill>
                <a:latin typeface="+mj-lt"/>
                <a:ea typeface="+mj-ea"/>
                <a:cs typeface="+mj-cs"/>
              </a:rPr>
              <a:t>- For Others</a:t>
            </a:r>
            <a:endParaRPr lang="en-US" sz="4000" kern="0" dirty="0">
              <a:solidFill>
                <a:schemeClr val="tx2"/>
              </a:solidFill>
              <a:latin typeface="+mj-lt"/>
              <a:ea typeface="+mj-ea"/>
              <a:cs typeface="+mj-cs"/>
            </a:endParaRPr>
          </a:p>
        </p:txBody>
      </p:sp>
      <p:graphicFrame>
        <p:nvGraphicFramePr>
          <p:cNvPr id="5" name="Table 4"/>
          <p:cNvGraphicFramePr>
            <a:graphicFrameLocks noGrp="1"/>
          </p:cNvGraphicFramePr>
          <p:nvPr/>
        </p:nvGraphicFramePr>
        <p:xfrm>
          <a:off x="1066800" y="1981200"/>
          <a:ext cx="7620000" cy="4218784"/>
        </p:xfrm>
        <a:graphic>
          <a:graphicData uri="http://schemas.openxmlformats.org/drawingml/2006/table">
            <a:tbl>
              <a:tblPr/>
              <a:tblGrid>
                <a:gridCol w="1407101">
                  <a:extLst>
                    <a:ext uri="{9D8B030D-6E8A-4147-A177-3AD203B41FA5}">
                      <a16:colId xmlns="" xmlns:a16="http://schemas.microsoft.com/office/drawing/2014/main" val="20000"/>
                    </a:ext>
                  </a:extLst>
                </a:gridCol>
                <a:gridCol w="1758878">
                  <a:extLst>
                    <a:ext uri="{9D8B030D-6E8A-4147-A177-3AD203B41FA5}">
                      <a16:colId xmlns="" xmlns:a16="http://schemas.microsoft.com/office/drawing/2014/main" val="20001"/>
                    </a:ext>
                  </a:extLst>
                </a:gridCol>
                <a:gridCol w="4454021">
                  <a:extLst>
                    <a:ext uri="{9D8B030D-6E8A-4147-A177-3AD203B41FA5}">
                      <a16:colId xmlns="" xmlns:a16="http://schemas.microsoft.com/office/drawing/2014/main" val="20002"/>
                    </a:ext>
                  </a:extLst>
                </a:gridCol>
              </a:tblGrid>
              <a:tr h="538324">
                <a:tc>
                  <a:txBody>
                    <a:bodyPr/>
                    <a:lstStyle/>
                    <a:p>
                      <a:pPr marL="0" marR="0" algn="ctr">
                        <a:lnSpc>
                          <a:spcPct val="115000"/>
                        </a:lnSpc>
                        <a:spcBef>
                          <a:spcPts val="0"/>
                        </a:spcBef>
                        <a:spcAft>
                          <a:spcPts val="0"/>
                        </a:spcAft>
                      </a:pPr>
                      <a:r>
                        <a:rPr lang="en-US" sz="1500" b="1" dirty="0">
                          <a:latin typeface="Calibri"/>
                          <a:ea typeface="Calibri"/>
                          <a:cs typeface="Calibri"/>
                        </a:rPr>
                        <a:t>Status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dirty="0">
                          <a:latin typeface="Calibri"/>
                          <a:ea typeface="Calibri"/>
                          <a:cs typeface="Arial"/>
                        </a:rPr>
                        <a:t>Assessee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dirty="0">
                          <a:latin typeface="Calibri"/>
                          <a:ea typeface="Calibri"/>
                          <a:cs typeface="Calibri"/>
                        </a:rPr>
                        <a:t>Conditions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787132">
                <a:tc>
                  <a:txBody>
                    <a:bodyPr/>
                    <a:lstStyle/>
                    <a:p>
                      <a:pPr marL="0" marR="0" algn="just">
                        <a:lnSpc>
                          <a:spcPct val="115000"/>
                        </a:lnSpc>
                        <a:spcBef>
                          <a:spcPts val="0"/>
                        </a:spcBef>
                        <a:spcAft>
                          <a:spcPts val="0"/>
                        </a:spcAft>
                      </a:pPr>
                      <a:r>
                        <a:rPr lang="en-US" sz="1500" dirty="0">
                          <a:latin typeface="Calibri"/>
                          <a:ea typeface="Calibri"/>
                          <a:cs typeface="Calibri"/>
                        </a:rPr>
                        <a:t>Resident</a:t>
                      </a:r>
                    </a:p>
                    <a:p>
                      <a:pPr marL="0" marR="0" algn="just">
                        <a:lnSpc>
                          <a:spcPct val="115000"/>
                        </a:lnSpc>
                        <a:spcBef>
                          <a:spcPts val="0"/>
                        </a:spcBef>
                        <a:spcAft>
                          <a:spcPts val="0"/>
                        </a:spcAft>
                      </a:pPr>
                      <a:r>
                        <a:rPr lang="en-US" sz="1500" dirty="0">
                          <a:latin typeface="Calibri"/>
                          <a:ea typeface="Calibri"/>
                          <a:cs typeface="Calibri"/>
                        </a:rPr>
                        <a:t>[S 6(2)]</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HUF/Firm/AOP </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Resident in India EXCEPT</a:t>
                      </a:r>
                      <a:r>
                        <a:rPr lang="en-US" sz="1500" baseline="0" dirty="0">
                          <a:latin typeface="Calibri"/>
                          <a:ea typeface="Calibri"/>
                          <a:cs typeface="Calibri"/>
                        </a:rPr>
                        <a:t> where in that year control &amp; management of its affairs is situated wholly outside India</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311886">
                <a:tc>
                  <a:txBody>
                    <a:bodyPr/>
                    <a:lstStyle/>
                    <a:p>
                      <a:pPr marL="0" marR="0" algn="just">
                        <a:lnSpc>
                          <a:spcPct val="115000"/>
                        </a:lnSpc>
                        <a:spcBef>
                          <a:spcPts val="0"/>
                        </a:spcBef>
                        <a:spcAft>
                          <a:spcPts val="0"/>
                        </a:spcAft>
                      </a:pPr>
                      <a:r>
                        <a:rPr lang="en-US" sz="1500" dirty="0">
                          <a:latin typeface="Calibri"/>
                          <a:ea typeface="Calibri"/>
                          <a:cs typeface="Calibri"/>
                        </a:rPr>
                        <a:t>Resident but not </a:t>
                      </a:r>
                    </a:p>
                    <a:p>
                      <a:pPr marL="0" marR="0" algn="just">
                        <a:lnSpc>
                          <a:spcPct val="115000"/>
                        </a:lnSpc>
                        <a:spcBef>
                          <a:spcPts val="0"/>
                        </a:spcBef>
                        <a:spcAft>
                          <a:spcPts val="0"/>
                        </a:spcAft>
                      </a:pPr>
                      <a:r>
                        <a:rPr lang="en-US" sz="1500" dirty="0">
                          <a:latin typeface="Calibri"/>
                          <a:ea typeface="Calibri"/>
                          <a:cs typeface="Calibri"/>
                        </a:rPr>
                        <a:t>Ordinary Resident</a:t>
                      </a:r>
                    </a:p>
                    <a:p>
                      <a:pPr marL="0" marR="0" algn="just">
                        <a:lnSpc>
                          <a:spcPct val="115000"/>
                        </a:lnSpc>
                        <a:spcBef>
                          <a:spcPts val="0"/>
                        </a:spcBef>
                        <a:spcAft>
                          <a:spcPts val="0"/>
                        </a:spcAft>
                      </a:pPr>
                      <a:r>
                        <a:rPr lang="en-US" sz="1500" dirty="0">
                          <a:latin typeface="Calibri"/>
                          <a:ea typeface="Calibri"/>
                          <a:cs typeface="Arial"/>
                        </a:rPr>
                        <a:t>[S 6(6)(b)]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sz="1500" dirty="0">
                          <a:latin typeface="Calibri"/>
                          <a:ea typeface="Calibri"/>
                          <a:cs typeface="Calibri"/>
                        </a:rPr>
                        <a:t>HUF </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Karta/Manager is</a:t>
                      </a:r>
                      <a:r>
                        <a:rPr lang="en-US" sz="1500" baseline="0" dirty="0">
                          <a:latin typeface="Calibri"/>
                          <a:ea typeface="Calibri"/>
                          <a:cs typeface="Calibri"/>
                        </a:rPr>
                        <a:t> present </a:t>
                      </a:r>
                      <a:r>
                        <a:rPr lang="en-US" sz="1500" dirty="0">
                          <a:latin typeface="Calibri"/>
                          <a:ea typeface="Calibri"/>
                          <a:cs typeface="Calibri"/>
                        </a:rPr>
                        <a:t>in India for less than 729 days during the preceding seven years </a:t>
                      </a:r>
                      <a:r>
                        <a:rPr lang="en-US" sz="1500" b="1" dirty="0">
                          <a:latin typeface="Calibri"/>
                          <a:ea typeface="Calibri"/>
                          <a:cs typeface="Calibri"/>
                        </a:rPr>
                        <a:t>OR</a:t>
                      </a:r>
                      <a:r>
                        <a:rPr lang="en-US" sz="1500" dirty="0">
                          <a:latin typeface="Calibri"/>
                          <a:ea typeface="Calibri"/>
                          <a:cs typeface="Calibri"/>
                        </a:rPr>
                        <a:t> who was a non resident in nine out of ten preceding previous years</a:t>
                      </a:r>
                    </a:p>
                    <a:p>
                      <a:pPr marL="0" marR="0" algn="just">
                        <a:lnSpc>
                          <a:spcPct val="115000"/>
                        </a:lnSpc>
                        <a:spcBef>
                          <a:spcPts val="0"/>
                        </a:spcBef>
                        <a:spcAft>
                          <a:spcPts val="0"/>
                        </a:spcAft>
                      </a:pPr>
                      <a:r>
                        <a:rPr lang="en-US" sz="1500" i="1" dirty="0">
                          <a:latin typeface="Calibri"/>
                          <a:ea typeface="Calibri"/>
                          <a:cs typeface="Calibri"/>
                        </a:rPr>
                        <a:t>(not a Resident v Non Resident)</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575884">
                <a:tc>
                  <a:txBody>
                    <a:bodyPr/>
                    <a:lstStyle/>
                    <a:p>
                      <a:pPr marL="0" marR="0" algn="just">
                        <a:lnSpc>
                          <a:spcPct val="115000"/>
                        </a:lnSpc>
                        <a:spcBef>
                          <a:spcPts val="0"/>
                        </a:spcBef>
                        <a:spcAft>
                          <a:spcPts val="0"/>
                        </a:spcAft>
                      </a:pPr>
                      <a:r>
                        <a:rPr lang="en-US" sz="1500" dirty="0">
                          <a:latin typeface="Calibri"/>
                          <a:ea typeface="Calibri"/>
                          <a:cs typeface="Calibri"/>
                        </a:rPr>
                        <a:t>Resident</a:t>
                      </a:r>
                    </a:p>
                    <a:p>
                      <a:pPr marL="0" marR="0" algn="just">
                        <a:lnSpc>
                          <a:spcPct val="115000"/>
                        </a:lnSpc>
                        <a:spcBef>
                          <a:spcPts val="0"/>
                        </a:spcBef>
                        <a:spcAft>
                          <a:spcPts val="0"/>
                        </a:spcAft>
                      </a:pPr>
                      <a:r>
                        <a:rPr lang="en-US" sz="1500" dirty="0">
                          <a:latin typeface="Calibri"/>
                          <a:ea typeface="Calibri"/>
                          <a:cs typeface="Calibri"/>
                        </a:rPr>
                        <a:t>[S 6(3)]</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Arial"/>
                        </a:rPr>
                        <a:t>Company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buFontTx/>
                        <a:buChar char="-"/>
                      </a:pPr>
                      <a:r>
                        <a:rPr lang="en-US" sz="1500" dirty="0">
                          <a:latin typeface="Calibri"/>
                          <a:ea typeface="Calibri"/>
                          <a:cs typeface="Calibri"/>
                        </a:rPr>
                        <a:t>Indian Company</a:t>
                      </a:r>
                    </a:p>
                    <a:p>
                      <a:pPr marL="0" marR="0" algn="just">
                        <a:lnSpc>
                          <a:spcPct val="115000"/>
                        </a:lnSpc>
                        <a:spcBef>
                          <a:spcPts val="0"/>
                        </a:spcBef>
                        <a:spcAft>
                          <a:spcPts val="0"/>
                        </a:spcAft>
                        <a:buFontTx/>
                        <a:buChar char="-"/>
                      </a:pPr>
                      <a:r>
                        <a:rPr lang="en-US" sz="1500" dirty="0">
                          <a:latin typeface="Calibri"/>
                          <a:ea typeface="Calibri"/>
                          <a:cs typeface="Calibri"/>
                        </a:rPr>
                        <a:t> Control &amp;</a:t>
                      </a:r>
                      <a:r>
                        <a:rPr lang="en-US" sz="1500" baseline="0" dirty="0">
                          <a:latin typeface="Calibri"/>
                          <a:ea typeface="Calibri"/>
                          <a:cs typeface="Calibri"/>
                        </a:rPr>
                        <a:t> Management of its affairs is situated wholly in India</a:t>
                      </a:r>
                      <a:r>
                        <a:rPr lang="en-US" sz="1500" dirty="0">
                          <a:latin typeface="Calibri"/>
                          <a:ea typeface="Calibri"/>
                          <a:cs typeface="Calibri"/>
                        </a:rPr>
                        <a:t>  (upto 31.03.2016)</a:t>
                      </a:r>
                    </a:p>
                    <a:p>
                      <a:pPr marL="0" marR="0" algn="just">
                        <a:lnSpc>
                          <a:spcPct val="115000"/>
                        </a:lnSpc>
                        <a:spcBef>
                          <a:spcPts val="0"/>
                        </a:spcBef>
                        <a:spcAft>
                          <a:spcPts val="0"/>
                        </a:spcAft>
                        <a:buFontTx/>
                        <a:buChar char="-"/>
                      </a:pPr>
                      <a:r>
                        <a:rPr lang="en-US" sz="1500" dirty="0">
                          <a:latin typeface="Calibri"/>
                          <a:ea typeface="Calibri"/>
                          <a:cs typeface="Calibri"/>
                        </a:rPr>
                        <a:t>Place</a:t>
                      </a:r>
                      <a:r>
                        <a:rPr lang="en-US" sz="1500" baseline="0" dirty="0">
                          <a:latin typeface="Calibri"/>
                          <a:ea typeface="Calibri"/>
                          <a:cs typeface="Calibri"/>
                        </a:rPr>
                        <a:t> of Effective Management is in India  (w.e.f 01.04.2016)</a:t>
                      </a:r>
                    </a:p>
                    <a:p>
                      <a:pPr marL="0" marR="0" algn="just">
                        <a:lnSpc>
                          <a:spcPct val="115000"/>
                        </a:lnSpc>
                        <a:spcBef>
                          <a:spcPts val="0"/>
                        </a:spcBef>
                        <a:spcAft>
                          <a:spcPts val="0"/>
                        </a:spcAft>
                        <a:buFontTx/>
                        <a:buNone/>
                      </a:pPr>
                      <a:r>
                        <a:rPr lang="en-US" sz="1500" i="1" baseline="0" dirty="0">
                          <a:latin typeface="Calibri"/>
                          <a:ea typeface="Calibri"/>
                          <a:cs typeface="Calibri"/>
                        </a:rPr>
                        <a:t>(Refer Draft POEM Guidelines dated 23.12.2015)</a:t>
                      </a:r>
                      <a:endParaRPr lang="en-US" sz="1500" i="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24579"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49FF32A8-4B02-4E1C-AB06-623A6C42B3AA}" type="slidenum">
              <a:rPr lang="en-US" altLang="en-US" sz="1400"/>
              <a:pPr/>
              <a:t>12</a:t>
            </a:fld>
            <a:endParaRPr lang="en-US" altLang="en-US" sz="1400" dirty="0"/>
          </a:p>
        </p:txBody>
      </p:sp>
      <p:sp>
        <p:nvSpPr>
          <p:cNvPr id="13316" name="Rectangle 3"/>
          <p:cNvSpPr>
            <a:spLocks noChangeArrowheads="1"/>
          </p:cNvSpPr>
          <p:nvPr/>
        </p:nvSpPr>
        <p:spPr bwMode="auto">
          <a:xfrm>
            <a:off x="838200" y="1852613"/>
            <a:ext cx="8229600" cy="4386262"/>
          </a:xfrm>
          <a:prstGeom prst="rect">
            <a:avLst/>
          </a:prstGeom>
          <a:noFill/>
          <a:ln w="9525">
            <a:noFill/>
            <a:miter lim="800000"/>
            <a:headEnd/>
            <a:tailEnd/>
          </a:ln>
        </p:spPr>
        <p:txBody>
          <a:bodyPr>
            <a:spAutoFit/>
          </a:bodyPr>
          <a:lstStyle/>
          <a:p>
            <a:pPr algn="just" eaLnBrk="1" hangingPunct="1">
              <a:defRPr/>
            </a:pPr>
            <a:r>
              <a:rPr lang="en-US" sz="1550" dirty="0">
                <a:latin typeface="Calibri" pitchFamily="34" charset="0"/>
                <a:cs typeface="Calibri" pitchFamily="34" charset="0"/>
              </a:rPr>
              <a:t>While determining the residential status, the following needs to be kept in mind;</a:t>
            </a:r>
          </a:p>
          <a:p>
            <a:pPr algn="just" eaLnBrk="1" hangingPunct="1">
              <a:buFontTx/>
              <a:buChar char="-"/>
              <a:defRPr/>
            </a:pPr>
            <a:r>
              <a:rPr lang="en-US" sz="1550" dirty="0">
                <a:latin typeface="Calibri" pitchFamily="34" charset="0"/>
                <a:cs typeface="Calibri" pitchFamily="34" charset="0"/>
              </a:rPr>
              <a:t>Date of Travel</a:t>
            </a:r>
          </a:p>
          <a:p>
            <a:pPr algn="just" eaLnBrk="1" hangingPunct="1">
              <a:buFontTx/>
              <a:buChar char="-"/>
              <a:defRPr/>
            </a:pPr>
            <a:r>
              <a:rPr lang="en-US" sz="1550" dirty="0">
                <a:latin typeface="Calibri" pitchFamily="34" charset="0"/>
                <a:cs typeface="Calibri" pitchFamily="34" charset="0"/>
              </a:rPr>
              <a:t> Purpose of travel</a:t>
            </a:r>
          </a:p>
          <a:p>
            <a:pPr algn="just" eaLnBrk="1" hangingPunct="1">
              <a:buFontTx/>
              <a:buChar char="-"/>
              <a:defRPr/>
            </a:pPr>
            <a:r>
              <a:rPr lang="en-US" sz="1550" dirty="0">
                <a:latin typeface="Calibri" pitchFamily="34" charset="0"/>
                <a:cs typeface="Calibri" pitchFamily="34" charset="0"/>
              </a:rPr>
              <a:t> Previous travel record</a:t>
            </a:r>
          </a:p>
          <a:p>
            <a:pPr algn="just" eaLnBrk="1" hangingPunct="1">
              <a:buFontTx/>
              <a:buChar char="-"/>
              <a:defRPr/>
            </a:pPr>
            <a:r>
              <a:rPr lang="en-US" sz="1550" dirty="0">
                <a:latin typeface="Calibri" pitchFamily="34" charset="0"/>
                <a:cs typeface="Calibri" pitchFamily="34" charset="0"/>
              </a:rPr>
              <a:t> Stay period in the year of arrival/departure</a:t>
            </a:r>
          </a:p>
          <a:p>
            <a:pPr algn="just" eaLnBrk="1" hangingPunct="1">
              <a:buFontTx/>
              <a:buChar char="-"/>
              <a:defRPr/>
            </a:pPr>
            <a:endParaRPr lang="en-US" sz="1550" dirty="0">
              <a:latin typeface="Calibri" pitchFamily="34" charset="0"/>
              <a:cs typeface="Calibri" pitchFamily="34" charset="0"/>
            </a:endParaRPr>
          </a:p>
          <a:p>
            <a:pPr algn="just" eaLnBrk="1" hangingPunct="1">
              <a:defRPr/>
            </a:pPr>
            <a:r>
              <a:rPr lang="en-US" sz="1550" dirty="0">
                <a:latin typeface="Calibri" pitchFamily="34" charset="0"/>
                <a:cs typeface="Calibri" pitchFamily="34" charset="0"/>
              </a:rPr>
              <a:t>While calculating the no. of days of stay in India of an individual; </a:t>
            </a:r>
          </a:p>
          <a:p>
            <a:pPr algn="just" eaLnBrk="1" hangingPunct="1">
              <a:defRPr/>
            </a:pPr>
            <a:endParaRPr lang="en-US" sz="1550" dirty="0">
              <a:latin typeface="Calibri" pitchFamily="34" charset="0"/>
              <a:cs typeface="Calibri" pitchFamily="34" charset="0"/>
            </a:endParaRPr>
          </a:p>
          <a:p>
            <a:pPr algn="just" eaLnBrk="1" hangingPunct="1">
              <a:buFont typeface="Wingdings" pitchFamily="2" charset="2"/>
              <a:buChar char="q"/>
              <a:defRPr/>
            </a:pPr>
            <a:r>
              <a:rPr lang="en-US" sz="1550" dirty="0">
                <a:latin typeface="Calibri" pitchFamily="34" charset="0"/>
                <a:cs typeface="Calibri" pitchFamily="34" charset="0"/>
              </a:rPr>
              <a:t> One must include both, the day of entry in India as well as day of exit from India. </a:t>
            </a:r>
            <a:r>
              <a:rPr lang="en-US" sz="1550" i="1" dirty="0">
                <a:latin typeface="Calibri" pitchFamily="34" charset="0"/>
                <a:cs typeface="Calibri" pitchFamily="34" charset="0"/>
              </a:rPr>
              <a:t>{Petition No. 7 of 1995 225 ITR 462 (AAR)}</a:t>
            </a:r>
          </a:p>
          <a:p>
            <a:pPr algn="just" eaLnBrk="1" hangingPunct="1">
              <a:buFont typeface="Wingdings" pitchFamily="2" charset="2"/>
              <a:buChar char="q"/>
              <a:defRPr/>
            </a:pPr>
            <a:r>
              <a:rPr lang="en-US" sz="1550" dirty="0">
                <a:latin typeface="Calibri" pitchFamily="34" charset="0"/>
                <a:cs typeface="Calibri" pitchFamily="34" charset="0"/>
              </a:rPr>
              <a:t> Both days should be counted as “in India” {</a:t>
            </a:r>
            <a:r>
              <a:rPr lang="en-US" sz="1550" i="1" dirty="0">
                <a:latin typeface="Calibri" pitchFamily="34" charset="0"/>
                <a:cs typeface="Calibri" pitchFamily="34" charset="0"/>
              </a:rPr>
              <a:t>AAR 233 ITR 462}</a:t>
            </a:r>
          </a:p>
          <a:p>
            <a:pPr algn="just" eaLnBrk="1" hangingPunct="1">
              <a:buFont typeface="Wingdings" pitchFamily="2" charset="2"/>
              <a:buChar char="q"/>
              <a:defRPr/>
            </a:pPr>
            <a:r>
              <a:rPr lang="en-US" sz="1550" dirty="0">
                <a:latin typeface="Calibri" pitchFamily="34" charset="0"/>
                <a:cs typeface="Calibri" pitchFamily="34" charset="0"/>
              </a:rPr>
              <a:t> Day of arrival is to be excluded -</a:t>
            </a:r>
            <a:r>
              <a:rPr lang="en-US" sz="1550" i="1" dirty="0">
                <a:latin typeface="Calibri" pitchFamily="34" charset="0"/>
                <a:cs typeface="Calibri" pitchFamily="34" charset="0"/>
              </a:rPr>
              <a:t>Fausta C. Corderio [2012] 53 SOT 522 (Mum ITAT)</a:t>
            </a:r>
          </a:p>
          <a:p>
            <a:pPr algn="just" eaLnBrk="1" hangingPunct="1">
              <a:defRPr/>
            </a:pPr>
            <a:r>
              <a:rPr lang="en-US" sz="1550" i="1" dirty="0">
                <a:latin typeface="Calibri" pitchFamily="34" charset="0"/>
                <a:cs typeface="Calibri" pitchFamily="34" charset="0"/>
              </a:rPr>
              <a:t>[</a:t>
            </a:r>
            <a:r>
              <a:rPr lang="en-IN" sz="1550" i="1" dirty="0">
                <a:latin typeface="Calibri" pitchFamily="34" charset="0"/>
                <a:cs typeface="Calibri" pitchFamily="34" charset="0"/>
              </a:rPr>
              <a:t>Manoj Kumar Reddy v. ITO [2009] 34 SOT 180 (Bang.) wherein reference was made to section 9 of General Clauses Act, the first day in series of days had to be excluded</a:t>
            </a:r>
          </a:p>
          <a:p>
            <a:pPr algn="just" eaLnBrk="1" hangingPunct="1">
              <a:buFont typeface="Wingdings" pitchFamily="2" charset="2"/>
              <a:buChar char="q"/>
              <a:defRPr/>
            </a:pPr>
            <a:r>
              <a:rPr lang="en-US" sz="1550" dirty="0">
                <a:latin typeface="Calibri" pitchFamily="34" charset="0"/>
                <a:cs typeface="Calibri" pitchFamily="34" charset="0"/>
              </a:rPr>
              <a:t> Only day of departure has to be considered as “in India” {</a:t>
            </a:r>
            <a:r>
              <a:rPr lang="en-US" sz="1550" i="1" dirty="0">
                <a:latin typeface="Calibri" pitchFamily="34" charset="0"/>
                <a:cs typeface="Calibri" pitchFamily="34" charset="0"/>
              </a:rPr>
              <a:t>ITO v Dr. R.K Sharma (Jaipur Tribunal No. 1230 dated 22.08.86)}</a:t>
            </a:r>
          </a:p>
          <a:p>
            <a:pPr algn="just" eaLnBrk="1" hangingPunct="1">
              <a:defRPr/>
            </a:pPr>
            <a:endParaRPr lang="en-US" sz="1550" dirty="0">
              <a:latin typeface="Calibri" pitchFamily="34" charset="0"/>
              <a:cs typeface="Calibri" pitchFamily="34" charset="0"/>
            </a:endParaRPr>
          </a:p>
          <a:p>
            <a:pPr algn="just" eaLnBrk="1" hangingPunct="1">
              <a:defRPr/>
            </a:pPr>
            <a:r>
              <a:rPr lang="en-US" sz="1550" dirty="0">
                <a:latin typeface="Calibri" pitchFamily="34" charset="0"/>
                <a:cs typeface="Calibri" pitchFamily="34" charset="0"/>
              </a:rPr>
              <a:t>A better view is to include both the day of entry as well as exit.</a:t>
            </a:r>
          </a:p>
        </p:txBody>
      </p:sp>
      <p:sp>
        <p:nvSpPr>
          <p:cNvPr id="5" name="Rectangle 2"/>
          <p:cNvSpPr txBox="1">
            <a:spLocks noChangeArrowheads="1"/>
          </p:cNvSpPr>
          <p:nvPr/>
        </p:nvSpPr>
        <p:spPr>
          <a:xfrm>
            <a:off x="1198563" y="533400"/>
            <a:ext cx="6650037" cy="1295400"/>
          </a:xfrm>
          <a:prstGeom prst="rect">
            <a:avLst/>
          </a:prstGeom>
        </p:spPr>
        <p:txBody>
          <a:bodyPr/>
          <a:lstStyle/>
          <a:p>
            <a:pPr eaLnBrk="1" hangingPunct="1">
              <a:defRPr/>
            </a:pPr>
            <a:r>
              <a:rPr lang="en-US" sz="4000" kern="0" dirty="0">
                <a:solidFill>
                  <a:schemeClr val="tx2"/>
                </a:solidFill>
                <a:latin typeface="+mj-lt"/>
                <a:ea typeface="+mj-ea"/>
                <a:cs typeface="+mj-cs"/>
              </a:rPr>
              <a:t>Calculating No. of Days Stay in India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3072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E71106B5-9F9B-4FA2-830C-982B396B4D15}" type="slidenum">
              <a:rPr lang="en-US" altLang="en-US" sz="1400"/>
              <a:pPr/>
              <a:t>13</a:t>
            </a:fld>
            <a:endParaRPr lang="en-US" altLang="en-US" sz="1400" dirty="0"/>
          </a:p>
        </p:txBody>
      </p:sp>
      <p:sp>
        <p:nvSpPr>
          <p:cNvPr id="30724" name="Rectangle 2"/>
          <p:cNvSpPr>
            <a:spLocks noGrp="1" noChangeArrowheads="1"/>
          </p:cNvSpPr>
          <p:nvPr>
            <p:ph type="title"/>
          </p:nvPr>
        </p:nvSpPr>
        <p:spPr/>
        <p:txBody>
          <a:bodyPr/>
          <a:lstStyle/>
          <a:p>
            <a:pPr eaLnBrk="1" hangingPunct="1"/>
            <a:r>
              <a:rPr lang="en-US" altLang="en-US" sz="4000" dirty="0"/>
              <a:t>FEMA &amp; ITA - Purpose</a:t>
            </a:r>
          </a:p>
        </p:txBody>
      </p:sp>
      <p:sp>
        <p:nvSpPr>
          <p:cNvPr id="30725" name="Rectangle 3"/>
          <p:cNvSpPr>
            <a:spLocks noGrp="1" noChangeArrowheads="1"/>
          </p:cNvSpPr>
          <p:nvPr>
            <p:ph type="body" idx="1"/>
          </p:nvPr>
        </p:nvSpPr>
        <p:spPr/>
        <p:txBody>
          <a:bodyPr/>
          <a:lstStyle/>
          <a:p>
            <a:pPr algn="just" eaLnBrk="1" hangingPunct="1"/>
            <a:r>
              <a:rPr lang="en-US" altLang="en-US" sz="2800" dirty="0">
                <a:latin typeface="Calibri" pitchFamily="34" charset="0"/>
                <a:ea typeface="Calibri" pitchFamily="34" charset="0"/>
                <a:cs typeface="Calibri" pitchFamily="34" charset="0"/>
              </a:rPr>
              <a:t>Taxation in India – Purpose under ITA</a:t>
            </a:r>
          </a:p>
          <a:p>
            <a:pPr algn="just" eaLnBrk="1" hangingPunct="1"/>
            <a:r>
              <a:rPr lang="en-US" altLang="en-US" sz="2800" dirty="0">
                <a:latin typeface="Calibri" pitchFamily="34" charset="0"/>
                <a:ea typeface="Calibri" pitchFamily="34" charset="0"/>
                <a:cs typeface="Calibri" pitchFamily="34" charset="0"/>
              </a:rPr>
              <a:t>Permissibility of a transaction in case of NR/R under FEMA and Taxation in India under ITA</a:t>
            </a:r>
          </a:p>
          <a:p>
            <a:pPr algn="just" eaLnBrk="1" hangingPunct="1"/>
            <a:r>
              <a:rPr lang="en-US" altLang="en-US" sz="2800" dirty="0">
                <a:latin typeface="Calibri" pitchFamily="34" charset="0"/>
                <a:ea typeface="Calibri" pitchFamily="34" charset="0"/>
                <a:cs typeface="Calibri" pitchFamily="34" charset="0"/>
              </a:rPr>
              <a:t>Duration of the Residential Status</a:t>
            </a:r>
          </a:p>
          <a:p>
            <a:pPr algn="just" eaLnBrk="1" hangingPunct="1"/>
            <a:r>
              <a:rPr lang="en-US" altLang="en-US" sz="2800" dirty="0">
                <a:latin typeface="Calibri" pitchFamily="34" charset="0"/>
                <a:ea typeface="Calibri" pitchFamily="34" charset="0"/>
                <a:cs typeface="Calibri" pitchFamily="34" charset="0"/>
              </a:rPr>
              <a:t>Current &amp; Capital Account Transactions under FEMA</a:t>
            </a:r>
          </a:p>
          <a:p>
            <a:pPr algn="just" eaLnBrk="1" hangingPunct="1"/>
            <a:r>
              <a:rPr lang="en-US" altLang="en-US" sz="2800" dirty="0">
                <a:latin typeface="Calibri" pitchFamily="34" charset="0"/>
                <a:ea typeface="Calibri" pitchFamily="34" charset="0"/>
                <a:cs typeface="Calibri" pitchFamily="34" charset="0"/>
              </a:rPr>
              <a:t>Tax law can determine residential status on last day but FEMA can decide on a daily basis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457200" y="228600"/>
          <a:ext cx="8229600" cy="6126456"/>
        </p:xfrm>
        <a:graphic>
          <a:graphicData uri="http://schemas.openxmlformats.org/drawingml/2006/table">
            <a:tbl>
              <a:tblPr firstRow="1" bandRow="1">
                <a:tableStyleId>{125E5076-3810-47DD-B79F-674D7AD40C01}</a:tableStyleId>
              </a:tblPr>
              <a:tblGrid>
                <a:gridCol w="2057400">
                  <a:extLst>
                    <a:ext uri="{9D8B030D-6E8A-4147-A177-3AD203B41FA5}">
                      <a16:colId xmlns="" xmlns:a16="http://schemas.microsoft.com/office/drawing/2014/main" val="20000"/>
                    </a:ext>
                  </a:extLst>
                </a:gridCol>
                <a:gridCol w="2057400">
                  <a:extLst>
                    <a:ext uri="{9D8B030D-6E8A-4147-A177-3AD203B41FA5}">
                      <a16:colId xmlns="" xmlns:a16="http://schemas.microsoft.com/office/drawing/2014/main" val="20001"/>
                    </a:ext>
                  </a:extLst>
                </a:gridCol>
                <a:gridCol w="2057400">
                  <a:extLst>
                    <a:ext uri="{9D8B030D-6E8A-4147-A177-3AD203B41FA5}">
                      <a16:colId xmlns="" xmlns:a16="http://schemas.microsoft.com/office/drawing/2014/main" val="20002"/>
                    </a:ext>
                  </a:extLst>
                </a:gridCol>
                <a:gridCol w="2057400">
                  <a:extLst>
                    <a:ext uri="{9D8B030D-6E8A-4147-A177-3AD203B41FA5}">
                      <a16:colId xmlns="" xmlns:a16="http://schemas.microsoft.com/office/drawing/2014/main" val="20003"/>
                    </a:ext>
                  </a:extLst>
                </a:gridCol>
              </a:tblGrid>
              <a:tr h="914347">
                <a:tc gridSpan="4">
                  <a:txBody>
                    <a:bodyPr/>
                    <a:lstStyle/>
                    <a:p>
                      <a:pPr lvl="0" algn="ctr"/>
                      <a:r>
                        <a:rPr lang="en-US" sz="1800" dirty="0">
                          <a:latin typeface="Calibri" pitchFamily="34" charset="0"/>
                          <a:cs typeface="Calibri" pitchFamily="34" charset="0"/>
                        </a:rPr>
                        <a:t>Place of Effective Management </a:t>
                      </a:r>
                    </a:p>
                    <a:p>
                      <a:pPr lvl="0" algn="ctr"/>
                      <a:r>
                        <a:rPr lang="en-US" sz="1800" dirty="0">
                          <a:latin typeface="Calibri" pitchFamily="34" charset="0"/>
                          <a:cs typeface="Calibri" pitchFamily="34" charset="0"/>
                        </a:rPr>
                        <a:t>Where management decisions are taken and not where such decisions are implemented </a:t>
                      </a:r>
                      <a:endParaRPr lang="en-US" sz="1800" dirty="0">
                        <a:solidFill>
                          <a:schemeClr val="tx1"/>
                        </a:solidFill>
                        <a:latin typeface="Calibri" pitchFamily="34" charset="0"/>
                        <a:cs typeface="Calibri" pitchFamily="34" charset="0"/>
                      </a:endParaRPr>
                    </a:p>
                  </a:txBody>
                  <a:tcPr marT="45714" marB="45714"/>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 xmlns:a16="http://schemas.microsoft.com/office/drawing/2014/main" val="10000"/>
                  </a:ext>
                </a:extLst>
              </a:tr>
              <a:tr h="5211816">
                <a:tc>
                  <a:txBody>
                    <a:bodyPr/>
                    <a:lstStyle/>
                    <a:p>
                      <a:pPr lvl="0"/>
                      <a:r>
                        <a:rPr lang="en-US" sz="1400" b="1" dirty="0">
                          <a:latin typeface="Calibri" pitchFamily="34" charset="0"/>
                          <a:cs typeface="Calibri" pitchFamily="34" charset="0"/>
                        </a:rPr>
                        <a:t>General Provisions</a:t>
                      </a:r>
                    </a:p>
                    <a:p>
                      <a:pPr lvl="0"/>
                      <a:r>
                        <a:rPr lang="en-US" sz="1400" b="1" u="sng" dirty="0">
                          <a:latin typeface="Calibri" pitchFamily="34" charset="0"/>
                          <a:cs typeface="Calibri" pitchFamily="34" charset="0"/>
                        </a:rPr>
                        <a:t>Place where Board of Directors meets provided they </a:t>
                      </a:r>
                      <a:r>
                        <a:rPr lang="en-US" sz="1400" u="sng" dirty="0">
                          <a:latin typeface="Calibri" pitchFamily="34" charset="0"/>
                          <a:cs typeface="Calibri" pitchFamily="34" charset="0"/>
                        </a:rPr>
                        <a:t>-</a:t>
                      </a:r>
                    </a:p>
                    <a:p>
                      <a:pPr lvl="0"/>
                      <a:r>
                        <a:rPr lang="en-US" sz="1400" dirty="0">
                          <a:latin typeface="Calibri" pitchFamily="34" charset="0"/>
                          <a:cs typeface="Calibri" pitchFamily="34" charset="0"/>
                        </a:rPr>
                        <a:t>1) Retain and exercise their authority to govern the company.</a:t>
                      </a:r>
                    </a:p>
                    <a:p>
                      <a:pPr lvl="0"/>
                      <a:r>
                        <a:rPr lang="en-US" sz="1400" dirty="0">
                          <a:latin typeface="Calibri" pitchFamily="34" charset="0"/>
                          <a:cs typeface="Calibri" pitchFamily="34" charset="0"/>
                        </a:rPr>
                        <a:t>2)Make the key management and commercial decisions from that place.</a:t>
                      </a:r>
                    </a:p>
                    <a:p>
                      <a:pPr lvl="0"/>
                      <a:r>
                        <a:rPr lang="en-US" sz="1400" dirty="0">
                          <a:latin typeface="Calibri" pitchFamily="34" charset="0"/>
                          <a:cs typeface="Calibri" pitchFamily="34" charset="0"/>
                        </a:rPr>
                        <a:t>3) Not routinely accepts the decisions  of senior management team</a:t>
                      </a:r>
                    </a:p>
                    <a:p>
                      <a:pPr lvl="0"/>
                      <a:r>
                        <a:rPr lang="en-US" sz="1400" dirty="0">
                          <a:latin typeface="Calibri" pitchFamily="34" charset="0"/>
                          <a:cs typeface="Calibri" pitchFamily="34" charset="0"/>
                        </a:rPr>
                        <a:t>4) Exercises their power available and it is not exercised by someone else say holding Co. or shareholder</a:t>
                      </a:r>
                    </a:p>
                    <a:p>
                      <a:pPr lvl="0"/>
                      <a:r>
                        <a:rPr lang="en-US" sz="1400" dirty="0">
                          <a:latin typeface="Calibri" pitchFamily="34" charset="0"/>
                          <a:cs typeface="Calibri" pitchFamily="34" charset="0"/>
                        </a:rPr>
                        <a:t>5) That these powers are not delegated  to the committee formed by the senior management</a:t>
                      </a:r>
                    </a:p>
                  </a:txBody>
                  <a:tcPr marT="45714" marB="45714"/>
                </a:tc>
                <a:tc>
                  <a:txBody>
                    <a:bodyPr/>
                    <a:lstStyle/>
                    <a:p>
                      <a:pPr lvl="0" algn="ctr"/>
                      <a:r>
                        <a:rPr lang="en-US" sz="1200" b="1" u="sng" dirty="0">
                          <a:latin typeface="Calibri" pitchFamily="34" charset="0"/>
                          <a:cs typeface="Calibri" pitchFamily="34" charset="0"/>
                        </a:rPr>
                        <a:t>POEM where senior management (SM) and support staff is located</a:t>
                      </a:r>
                    </a:p>
                    <a:p>
                      <a:pPr lvl="0"/>
                      <a:endParaRPr lang="en-US" sz="1200" dirty="0">
                        <a:latin typeface="Calibri" pitchFamily="34" charset="0"/>
                        <a:cs typeface="Calibri" pitchFamily="34" charset="0"/>
                      </a:endParaRPr>
                    </a:p>
                    <a:p>
                      <a:pPr lvl="0"/>
                      <a:endParaRPr lang="en-US" sz="1200" dirty="0">
                        <a:latin typeface="Calibri" pitchFamily="34" charset="0"/>
                        <a:cs typeface="Calibri" pitchFamily="34" charset="0"/>
                      </a:endParaRPr>
                    </a:p>
                    <a:p>
                      <a:pPr lvl="0"/>
                      <a:r>
                        <a:rPr lang="en-US" sz="1200" dirty="0">
                          <a:latin typeface="Calibri" pitchFamily="34" charset="0"/>
                          <a:cs typeface="Calibri" pitchFamily="34" charset="0"/>
                        </a:rPr>
                        <a:t>1) If they formulate the key strategic policy and oversee that these are executed and/or implemented;</a:t>
                      </a:r>
                    </a:p>
                    <a:p>
                      <a:pPr lvl="0"/>
                      <a:r>
                        <a:rPr lang="en-US" sz="1200" dirty="0">
                          <a:latin typeface="Calibri" pitchFamily="34" charset="0"/>
                          <a:cs typeface="Calibri" pitchFamily="34" charset="0"/>
                        </a:rPr>
                        <a:t>2) Place known to the public as head quarter or principal place of business</a:t>
                      </a:r>
                    </a:p>
                    <a:p>
                      <a:pPr lvl="0"/>
                      <a:endParaRPr lang="en-US" sz="1200" dirty="0">
                        <a:latin typeface="Calibri" pitchFamily="34" charset="0"/>
                        <a:cs typeface="Calibri" pitchFamily="34" charset="0"/>
                      </a:endParaRPr>
                    </a:p>
                    <a:p>
                      <a:pPr lvl="0" algn="ctr"/>
                      <a:r>
                        <a:rPr lang="en-US" sz="1200" b="1" u="sng" dirty="0">
                          <a:latin typeface="Calibri" pitchFamily="34" charset="0"/>
                          <a:cs typeface="Calibri" pitchFamily="34" charset="0"/>
                        </a:rPr>
                        <a:t>If SM located at many places then – </a:t>
                      </a:r>
                    </a:p>
                    <a:p>
                      <a:pPr lvl="0"/>
                      <a:endParaRPr lang="en-US" sz="1200" dirty="0">
                        <a:latin typeface="Calibri" pitchFamily="34" charset="0"/>
                        <a:cs typeface="Calibri" pitchFamily="34" charset="0"/>
                      </a:endParaRPr>
                    </a:p>
                    <a:p>
                      <a:pPr lvl="0"/>
                      <a:endParaRPr lang="en-US" sz="1200" dirty="0">
                        <a:latin typeface="Calibri" pitchFamily="34" charset="0"/>
                        <a:cs typeface="Calibri" pitchFamily="34" charset="0"/>
                      </a:endParaRPr>
                    </a:p>
                    <a:p>
                      <a:pPr lvl="0"/>
                      <a:r>
                        <a:rPr lang="en-US" sz="1200" dirty="0">
                          <a:latin typeface="Calibri" pitchFamily="34" charset="0"/>
                          <a:cs typeface="Calibri" pitchFamily="34" charset="0"/>
                        </a:rPr>
                        <a:t>Place where SM is predominantly based</a:t>
                      </a:r>
                    </a:p>
                    <a:p>
                      <a:pPr lvl="0"/>
                      <a:r>
                        <a:rPr lang="en-US" sz="1200" dirty="0">
                          <a:latin typeface="Calibri" pitchFamily="34" charset="0"/>
                          <a:cs typeface="Calibri" pitchFamily="34" charset="0"/>
                        </a:rPr>
                        <a:t>Or Where SM’s base cannot be decided then  </a:t>
                      </a:r>
                    </a:p>
                    <a:p>
                      <a:pPr lvl="0"/>
                      <a:r>
                        <a:rPr lang="en-US" sz="1200" dirty="0">
                          <a:latin typeface="Calibri" pitchFamily="34" charset="0"/>
                          <a:cs typeface="Calibri" pitchFamily="34" charset="0"/>
                        </a:rPr>
                        <a:t>Location of CEO/ CFO with support staff is the POEM</a:t>
                      </a:r>
                    </a:p>
                    <a:p>
                      <a:pPr lvl="0"/>
                      <a:endParaRPr lang="en-US" sz="1200" dirty="0">
                        <a:latin typeface="Calibri" pitchFamily="34" charset="0"/>
                        <a:cs typeface="Calibri" pitchFamily="34" charset="0"/>
                      </a:endParaRPr>
                    </a:p>
                    <a:p>
                      <a:pPr lvl="0"/>
                      <a:endParaRPr lang="en-US" sz="1200" dirty="0">
                        <a:latin typeface="Calibri" pitchFamily="34" charset="0"/>
                        <a:cs typeface="Calibri" pitchFamily="34" charset="0"/>
                      </a:endParaRPr>
                    </a:p>
                    <a:p>
                      <a:pPr lvl="0"/>
                      <a:r>
                        <a:rPr lang="en-US" sz="1200" dirty="0">
                          <a:latin typeface="Calibri" pitchFamily="34" charset="0"/>
                          <a:cs typeface="Calibri" pitchFamily="34" charset="0"/>
                        </a:rPr>
                        <a:t>Cannot be determined then the test fails</a:t>
                      </a:r>
                    </a:p>
                    <a:p>
                      <a:endParaRPr lang="en-US" sz="1200" dirty="0">
                        <a:latin typeface="Calibri" pitchFamily="34" charset="0"/>
                        <a:cs typeface="Calibri" pitchFamily="34" charset="0"/>
                      </a:endParaRPr>
                    </a:p>
                  </a:txBody>
                  <a:tcPr marT="45714" marB="45714"/>
                </a:tc>
                <a:tc>
                  <a:txBody>
                    <a:bodyPr/>
                    <a:lstStyle/>
                    <a:p>
                      <a:pPr lvl="0" algn="ctr"/>
                      <a:r>
                        <a:rPr lang="en-US" sz="1400" dirty="0">
                          <a:latin typeface="Calibri" pitchFamily="34" charset="0"/>
                          <a:cs typeface="Calibri" pitchFamily="34" charset="0"/>
                        </a:rPr>
                        <a:t>POEM for Active and other business</a:t>
                      </a:r>
                    </a:p>
                    <a:p>
                      <a:pPr lvl="0" algn="ctr"/>
                      <a:endParaRPr lang="en-US" sz="1400" dirty="0">
                        <a:latin typeface="Calibri" pitchFamily="34" charset="0"/>
                        <a:cs typeface="Calibri" pitchFamily="34" charset="0"/>
                      </a:endParaRPr>
                    </a:p>
                    <a:p>
                      <a:pPr lvl="0" algn="l"/>
                      <a:r>
                        <a:rPr lang="en-US" sz="1400" b="1" dirty="0">
                          <a:latin typeface="Calibri" pitchFamily="34" charset="0"/>
                          <a:cs typeface="Calibri" pitchFamily="34" charset="0"/>
                        </a:rPr>
                        <a:t>Active </a:t>
                      </a:r>
                    </a:p>
                    <a:p>
                      <a:pPr lvl="0" algn="l"/>
                      <a:r>
                        <a:rPr lang="en-US" sz="1400" b="1" dirty="0">
                          <a:latin typeface="Calibri" pitchFamily="34" charset="0"/>
                          <a:cs typeface="Calibri" pitchFamily="34" charset="0"/>
                        </a:rPr>
                        <a:t>Business</a:t>
                      </a:r>
                    </a:p>
                    <a:p>
                      <a:pPr lvl="0" algn="l"/>
                      <a:endParaRPr lang="en-US" sz="1400" dirty="0">
                        <a:latin typeface="Calibri" pitchFamily="34" charset="0"/>
                        <a:cs typeface="Calibri" pitchFamily="34" charset="0"/>
                      </a:endParaRPr>
                    </a:p>
                    <a:p>
                      <a:pPr lvl="0" algn="l"/>
                      <a:endParaRPr lang="en-US" sz="1400" dirty="0">
                        <a:latin typeface="Calibri" pitchFamily="34" charset="0"/>
                        <a:cs typeface="Calibri" pitchFamily="34" charset="0"/>
                      </a:endParaRPr>
                    </a:p>
                    <a:p>
                      <a:pPr lvl="0" algn="l"/>
                      <a:r>
                        <a:rPr lang="en-US" sz="1400" dirty="0">
                          <a:latin typeface="Calibri" pitchFamily="34" charset="0"/>
                          <a:cs typeface="Calibri" pitchFamily="34" charset="0"/>
                        </a:rPr>
                        <a:t>Defined               </a:t>
                      </a:r>
                    </a:p>
                    <a:p>
                      <a:endParaRPr lang="en-US" sz="1800" dirty="0">
                        <a:latin typeface="Calibri" pitchFamily="34" charset="0"/>
                        <a:cs typeface="Calibri" pitchFamily="34" charset="0"/>
                      </a:endParaRPr>
                    </a:p>
                    <a:p>
                      <a:endParaRPr lang="en-US" sz="1800" dirty="0">
                        <a:latin typeface="Calibri" pitchFamily="34" charset="0"/>
                        <a:cs typeface="Calibri" pitchFamily="34" charset="0"/>
                      </a:endParaRPr>
                    </a:p>
                  </a:txBody>
                  <a:tcPr marT="45714" marB="45714"/>
                </a:tc>
                <a:tc>
                  <a:txBody>
                    <a:bodyPr/>
                    <a:lstStyle/>
                    <a:p>
                      <a:pPr lvl="0" algn="ctr"/>
                      <a:r>
                        <a:rPr lang="en-US" sz="1400" dirty="0">
                          <a:latin typeface="Calibri" pitchFamily="34" charset="0"/>
                          <a:cs typeface="Calibri" pitchFamily="34" charset="0"/>
                        </a:rPr>
                        <a:t>None of the fixed Place is available due  modern day technology then –</a:t>
                      </a:r>
                    </a:p>
                    <a:p>
                      <a:pPr lvl="0" algn="ctr"/>
                      <a:endParaRPr lang="en-US" sz="1400" dirty="0">
                        <a:latin typeface="Calibri" pitchFamily="34" charset="0"/>
                        <a:cs typeface="Calibri" pitchFamily="34" charset="0"/>
                      </a:endParaRPr>
                    </a:p>
                    <a:p>
                      <a:pPr lvl="0"/>
                      <a:r>
                        <a:rPr lang="en-US" sz="1400" dirty="0">
                          <a:latin typeface="Calibri" pitchFamily="34" charset="0"/>
                          <a:cs typeface="Calibri" pitchFamily="34" charset="0"/>
                        </a:rPr>
                        <a:t>a) Place of main/ substantial activity;</a:t>
                      </a:r>
                    </a:p>
                    <a:p>
                      <a:pPr lvl="0"/>
                      <a:endParaRPr lang="en-US" sz="1400" dirty="0">
                        <a:latin typeface="Calibri" pitchFamily="34" charset="0"/>
                        <a:cs typeface="Calibri" pitchFamily="34" charset="0"/>
                      </a:endParaRPr>
                    </a:p>
                    <a:p>
                      <a:pPr lvl="0"/>
                      <a:r>
                        <a:rPr lang="en-US" sz="1400" dirty="0">
                          <a:latin typeface="Calibri" pitchFamily="34" charset="0"/>
                          <a:cs typeface="Calibri" pitchFamily="34" charset="0"/>
                        </a:rPr>
                        <a:t>b) Place of accounting record </a:t>
                      </a:r>
                    </a:p>
                  </a:txBody>
                  <a:tcPr marT="45714" marB="45714"/>
                </a:tc>
                <a:extLst>
                  <a:ext uri="{0D108BD9-81ED-4DB2-BD59-A6C34878D82A}">
                    <a16:rowId xmlns="" xmlns:a16="http://schemas.microsoft.com/office/drawing/2014/main" val="10001"/>
                  </a:ext>
                </a:extLst>
              </a:tr>
            </a:tbl>
          </a:graphicData>
        </a:graphic>
      </p:graphicFrame>
      <p:cxnSp>
        <p:nvCxnSpPr>
          <p:cNvPr id="5" name="Straight Arrow Connector 4"/>
          <p:cNvCxnSpPr/>
          <p:nvPr/>
        </p:nvCxnSpPr>
        <p:spPr>
          <a:xfrm>
            <a:off x="3352800" y="5486400"/>
            <a:ext cx="0" cy="2286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6" name="Straight Arrow Connector 5"/>
          <p:cNvCxnSpPr/>
          <p:nvPr/>
        </p:nvCxnSpPr>
        <p:spPr>
          <a:xfrm>
            <a:off x="3352800" y="4038600"/>
            <a:ext cx="0" cy="2286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7" name="Straight Arrow Connector 6"/>
          <p:cNvCxnSpPr/>
          <p:nvPr/>
        </p:nvCxnSpPr>
        <p:spPr>
          <a:xfrm>
            <a:off x="3429000" y="1752600"/>
            <a:ext cx="0" cy="2286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32780" name="TextBox 7"/>
          <p:cNvSpPr txBox="1">
            <a:spLocks noChangeArrowheads="1"/>
          </p:cNvSpPr>
          <p:nvPr/>
        </p:nvSpPr>
        <p:spPr bwMode="auto">
          <a:xfrm>
            <a:off x="4572000" y="3352800"/>
            <a:ext cx="1219200" cy="2370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200" dirty="0">
                <a:solidFill>
                  <a:schemeClr val="bg1"/>
                </a:solidFill>
              </a:rPr>
              <a:t>If Board Of Directors  meet </a:t>
            </a:r>
          </a:p>
          <a:p>
            <a:pPr eaLnBrk="1" hangingPunct="1"/>
            <a:r>
              <a:rPr lang="en-US" altLang="en-US" sz="1200" dirty="0">
                <a:solidFill>
                  <a:schemeClr val="bg1"/>
                </a:solidFill>
              </a:rPr>
              <a:t>outside India and makes decisions  on key </a:t>
            </a:r>
          </a:p>
          <a:p>
            <a:pPr eaLnBrk="1" hangingPunct="1"/>
            <a:r>
              <a:rPr lang="en-US" altLang="en-US" sz="1200" dirty="0">
                <a:solidFill>
                  <a:schemeClr val="bg1"/>
                </a:solidFill>
              </a:rPr>
              <a:t>managerial and commercial decisions.</a:t>
            </a:r>
          </a:p>
          <a:p>
            <a:pPr eaLnBrk="1" hangingPunct="1"/>
            <a:endParaRPr lang="en-US" altLang="en-US" sz="1600" dirty="0">
              <a:solidFill>
                <a:schemeClr val="bg1"/>
              </a:solidFill>
            </a:endParaRPr>
          </a:p>
        </p:txBody>
      </p:sp>
      <p:cxnSp>
        <p:nvCxnSpPr>
          <p:cNvPr id="9" name="Straight Arrow Connector 8"/>
          <p:cNvCxnSpPr/>
          <p:nvPr/>
        </p:nvCxnSpPr>
        <p:spPr>
          <a:xfrm>
            <a:off x="4953000" y="2971800"/>
            <a:ext cx="0" cy="2286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0" name="Straight Arrow Connector 9"/>
          <p:cNvCxnSpPr/>
          <p:nvPr/>
        </p:nvCxnSpPr>
        <p:spPr>
          <a:xfrm>
            <a:off x="4953000" y="2286000"/>
            <a:ext cx="0" cy="2286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32783" name="TextBox 10"/>
          <p:cNvSpPr txBox="1">
            <a:spLocks noChangeArrowheads="1"/>
          </p:cNvSpPr>
          <p:nvPr/>
        </p:nvSpPr>
        <p:spPr bwMode="auto">
          <a:xfrm>
            <a:off x="5638800" y="2133600"/>
            <a:ext cx="9906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ctr" eaLnBrk="1" hangingPunct="1"/>
            <a:r>
              <a:rPr lang="en-US" altLang="en-US" sz="1400" b="1" dirty="0">
                <a:solidFill>
                  <a:schemeClr val="bg1"/>
                </a:solidFill>
              </a:rPr>
              <a:t>Other Business</a:t>
            </a:r>
          </a:p>
        </p:txBody>
      </p:sp>
      <p:cxnSp>
        <p:nvCxnSpPr>
          <p:cNvPr id="12" name="Straight Arrow Connector 11"/>
          <p:cNvCxnSpPr/>
          <p:nvPr/>
        </p:nvCxnSpPr>
        <p:spPr>
          <a:xfrm>
            <a:off x="6172200" y="2743200"/>
            <a:ext cx="0" cy="2286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32785" name="TextBox 12"/>
          <p:cNvSpPr txBox="1">
            <a:spLocks noChangeArrowheads="1"/>
          </p:cNvSpPr>
          <p:nvPr/>
        </p:nvSpPr>
        <p:spPr bwMode="auto">
          <a:xfrm>
            <a:off x="5410200" y="3048000"/>
            <a:ext cx="12954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ctr" eaLnBrk="1" hangingPunct="1"/>
            <a:r>
              <a:rPr lang="en-US" altLang="en-US" sz="1400" dirty="0">
                <a:solidFill>
                  <a:schemeClr val="bg1"/>
                </a:solidFill>
              </a:rPr>
              <a:t>General Test Applies</a:t>
            </a:r>
            <a:endParaRPr lang="en-US" altLang="en-US" sz="2400" dirty="0">
              <a:solidFill>
                <a:schemeClr val="bg1"/>
              </a:solidFill>
            </a:endParaRPr>
          </a:p>
        </p:txBody>
      </p:sp>
      <p:sp>
        <p:nvSpPr>
          <p:cNvPr id="2" name="Date Placeholder 1"/>
          <p:cNvSpPr>
            <a:spLocks noGrp="1"/>
          </p:cNvSpPr>
          <p:nvPr>
            <p:ph type="dt" sz="half" idx="10"/>
          </p:nvPr>
        </p:nvSpPr>
        <p:spPr/>
        <p:txBody>
          <a:bodyPr/>
          <a:lstStyle/>
          <a:p>
            <a:pPr>
              <a:defRPr/>
            </a:pPr>
            <a:r>
              <a:rPr lang="en-US" dirty="0"/>
              <a:t>12th December 2019</a:t>
            </a:r>
          </a:p>
        </p:txBody>
      </p:sp>
      <p:sp>
        <p:nvSpPr>
          <p:cNvPr id="3" name="Slide Number Placeholder 2"/>
          <p:cNvSpPr>
            <a:spLocks noGrp="1"/>
          </p:cNvSpPr>
          <p:nvPr>
            <p:ph type="sldNum" sz="quarter" idx="12"/>
          </p:nvPr>
        </p:nvSpPr>
        <p:spPr/>
        <p:txBody>
          <a:bodyPr/>
          <a:lstStyle/>
          <a:p>
            <a:fld id="{852A60BD-B4D8-453E-B1C6-B1E9A28BB584}" type="slidenum">
              <a:rPr lang="en-US" altLang="en-US" smtClean="0"/>
              <a:pPr/>
              <a:t>14</a:t>
            </a:fld>
            <a:endParaRPr lang="en-US"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 xmlns:p14="http://schemas.microsoft.com/office/powerpoint/2010/main" val="4285904611"/>
              </p:ext>
            </p:extLst>
          </p:nvPr>
        </p:nvGraphicFramePr>
        <p:xfrm>
          <a:off x="1371600" y="152400"/>
          <a:ext cx="7162800" cy="500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447800" y="736600"/>
            <a:ext cx="2362200" cy="132397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eaLnBrk="1" hangingPunct="1">
              <a:defRPr/>
            </a:pPr>
            <a:r>
              <a:rPr lang="en-US" sz="4000" dirty="0"/>
              <a:t>NO POEM IF :</a:t>
            </a:r>
          </a:p>
        </p:txBody>
      </p:sp>
      <p:sp>
        <p:nvSpPr>
          <p:cNvPr id="2" name="Date Placeholder 1"/>
          <p:cNvSpPr>
            <a:spLocks noGrp="1"/>
          </p:cNvSpPr>
          <p:nvPr>
            <p:ph type="dt" sz="half" idx="10"/>
          </p:nvPr>
        </p:nvSpPr>
        <p:spPr>
          <a:xfrm>
            <a:off x="17585" y="6400800"/>
            <a:ext cx="1905000" cy="457200"/>
          </a:xfrm>
        </p:spPr>
        <p:txBody>
          <a:bodyPr/>
          <a:lstStyle/>
          <a:p>
            <a:pPr>
              <a:defRPr/>
            </a:pPr>
            <a:r>
              <a:rPr lang="en-US" dirty="0"/>
              <a:t>12th December 2019</a:t>
            </a:r>
          </a:p>
        </p:txBody>
      </p:sp>
      <p:sp>
        <p:nvSpPr>
          <p:cNvPr id="3" name="Slide Number Placeholder 2"/>
          <p:cNvSpPr>
            <a:spLocks noGrp="1"/>
          </p:cNvSpPr>
          <p:nvPr>
            <p:ph type="sldNum" sz="quarter" idx="12"/>
          </p:nvPr>
        </p:nvSpPr>
        <p:spPr>
          <a:xfrm>
            <a:off x="6629400" y="6400800"/>
            <a:ext cx="1905000" cy="457200"/>
          </a:xfrm>
        </p:spPr>
        <p:txBody>
          <a:bodyPr/>
          <a:lstStyle/>
          <a:p>
            <a:fld id="{852A60BD-B4D8-453E-B1C6-B1E9A28BB584}" type="slidenum">
              <a:rPr lang="en-US" altLang="en-US" smtClean="0"/>
              <a:pPr/>
              <a:t>15</a:t>
            </a:fld>
            <a:endParaRPr lang="en-US" altLang="en-US" dirty="0"/>
          </a:p>
        </p:txBody>
      </p:sp>
      <p:sp>
        <p:nvSpPr>
          <p:cNvPr id="4" name="TextBox 3">
            <a:extLst>
              <a:ext uri="{FF2B5EF4-FFF2-40B4-BE49-F238E27FC236}">
                <a16:creationId xmlns="" xmlns:a16="http://schemas.microsoft.com/office/drawing/2014/main" id="{A64D2CA5-B08A-4EC7-B868-EBCC7A81FAA4}"/>
              </a:ext>
            </a:extLst>
          </p:cNvPr>
          <p:cNvSpPr txBox="1"/>
          <p:nvPr/>
        </p:nvSpPr>
        <p:spPr>
          <a:xfrm>
            <a:off x="381000" y="5156200"/>
            <a:ext cx="8153400" cy="1323439"/>
          </a:xfrm>
          <a:prstGeom prst="rect">
            <a:avLst/>
          </a:prstGeom>
          <a:noFill/>
        </p:spPr>
        <p:txBody>
          <a:bodyPr wrap="square" rtlCol="0">
            <a:spAutoFit/>
          </a:bodyPr>
          <a:lstStyle/>
          <a:p>
            <a:r>
              <a:rPr lang="en-US" sz="2000" dirty="0"/>
              <a:t>Exemption to Foreign Companies from this provision:</a:t>
            </a:r>
          </a:p>
          <a:p>
            <a:pPr marL="457200" indent="-457200">
              <a:buFontTx/>
              <a:buAutoNum type="arabicPeriod"/>
            </a:pPr>
            <a:r>
              <a:rPr lang="en-US" sz="2000" dirty="0"/>
              <a:t>Circular no 6 of 2017 dated 24.01.2017</a:t>
            </a:r>
          </a:p>
          <a:p>
            <a:pPr marL="457200" indent="-457200">
              <a:buAutoNum type="arabicPeriod"/>
            </a:pPr>
            <a:r>
              <a:rPr lang="en-US" sz="2000" dirty="0"/>
              <a:t>Circular no 8 of 2017 – F No. 142/11/2015-TPL dated 23.02.2017</a:t>
            </a:r>
          </a:p>
          <a:p>
            <a:r>
              <a:rPr lang="en-US" sz="2000" dirty="0"/>
              <a:t>Subject to chapter XII BC- Section 115JH of the ITA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3481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3E4C0EF5-0AEB-41D0-B50E-49869CC7BC14}" type="slidenum">
              <a:rPr lang="en-US" altLang="en-US" sz="1400"/>
              <a:pPr/>
              <a:t>16</a:t>
            </a:fld>
            <a:endParaRPr lang="en-US" altLang="en-US" sz="1400" dirty="0"/>
          </a:p>
        </p:txBody>
      </p:sp>
      <p:sp>
        <p:nvSpPr>
          <p:cNvPr id="34820" name="Rectangle 2"/>
          <p:cNvSpPr>
            <a:spLocks noGrp="1" noChangeArrowheads="1"/>
          </p:cNvSpPr>
          <p:nvPr>
            <p:ph type="title"/>
          </p:nvPr>
        </p:nvSpPr>
        <p:spPr/>
        <p:txBody>
          <a:bodyPr/>
          <a:lstStyle/>
          <a:p>
            <a:pPr eaLnBrk="1" hangingPunct="1"/>
            <a:r>
              <a:rPr lang="en-US" altLang="en-US" sz="4000" dirty="0"/>
              <a:t>Non Resident Taxation</a:t>
            </a:r>
          </a:p>
        </p:txBody>
      </p:sp>
      <p:sp>
        <p:nvSpPr>
          <p:cNvPr id="34821" name="Rectangle 3"/>
          <p:cNvSpPr>
            <a:spLocks noGrp="1" noChangeArrowheads="1"/>
          </p:cNvSpPr>
          <p:nvPr>
            <p:ph type="body" idx="1"/>
          </p:nvPr>
        </p:nvSpPr>
        <p:spPr>
          <a:xfrm>
            <a:off x="1182688" y="2017713"/>
            <a:ext cx="7772400" cy="4306887"/>
          </a:xfrm>
        </p:spPr>
        <p:txBody>
          <a:bodyPr/>
          <a:lstStyle/>
          <a:p>
            <a:pPr algn="just" eaLnBrk="1" hangingPunct="1"/>
            <a:r>
              <a:rPr lang="en-US" altLang="en-US" sz="2800" dirty="0">
                <a:latin typeface="Calibri" pitchFamily="34" charset="0"/>
                <a:ea typeface="Calibri" pitchFamily="34" charset="0"/>
                <a:cs typeface="Calibri" pitchFamily="34" charset="0"/>
              </a:rPr>
              <a:t>Chargeability &amp; Scope of the Taxation – Sec. 4, 5, 6 &amp; 9 of ITA</a:t>
            </a:r>
          </a:p>
          <a:p>
            <a:pPr algn="just" eaLnBrk="1" hangingPunct="1"/>
            <a:r>
              <a:rPr lang="en-US" altLang="en-US" sz="2800" dirty="0">
                <a:latin typeface="Calibri" pitchFamily="34" charset="0"/>
                <a:ea typeface="Calibri" pitchFamily="34" charset="0"/>
                <a:cs typeface="Calibri" pitchFamily="34" charset="0"/>
              </a:rPr>
              <a:t>Taxation of Non Resident Indians (NRIs)</a:t>
            </a:r>
          </a:p>
          <a:p>
            <a:pPr algn="just" eaLnBrk="1" hangingPunct="1"/>
            <a:r>
              <a:rPr lang="en-US" altLang="en-US" sz="2800" dirty="0">
                <a:latin typeface="Calibri" pitchFamily="34" charset="0"/>
                <a:ea typeface="Calibri" pitchFamily="34" charset="0"/>
                <a:cs typeface="Calibri" pitchFamily="34" charset="0"/>
              </a:rPr>
              <a:t>Taxation of Non Residents (NR’s &amp; NRI’s)</a:t>
            </a:r>
          </a:p>
          <a:p>
            <a:pPr algn="just" eaLnBrk="1" hangingPunct="1"/>
            <a:r>
              <a:rPr lang="en-US" altLang="en-US" sz="2800" dirty="0">
                <a:latin typeface="Calibri" pitchFamily="34" charset="0"/>
                <a:ea typeface="Calibri" pitchFamily="34" charset="0"/>
                <a:cs typeface="Calibri" pitchFamily="34" charset="0"/>
              </a:rPr>
              <a:t>Exemptions</a:t>
            </a:r>
          </a:p>
          <a:p>
            <a:pPr algn="just" eaLnBrk="1" hangingPunct="1"/>
            <a:r>
              <a:rPr lang="en-US" altLang="en-US" sz="2800" dirty="0">
                <a:latin typeface="Calibri" pitchFamily="34" charset="0"/>
                <a:ea typeface="Calibri" pitchFamily="34" charset="0"/>
                <a:cs typeface="Calibri" pitchFamily="34" charset="0"/>
              </a:rPr>
              <a:t>Procedure &amp; Returns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3686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35CE01FB-A3EC-423D-BC7E-8281AB914443}" type="slidenum">
              <a:rPr lang="en-US" altLang="en-US" sz="1400"/>
              <a:pPr/>
              <a:t>17</a:t>
            </a:fld>
            <a:endParaRPr lang="en-US" altLang="en-US" sz="1400" dirty="0"/>
          </a:p>
        </p:txBody>
      </p:sp>
      <p:sp>
        <p:nvSpPr>
          <p:cNvPr id="36868" name="Rectangle 2"/>
          <p:cNvSpPr>
            <a:spLocks noGrp="1" noChangeArrowheads="1"/>
          </p:cNvSpPr>
          <p:nvPr>
            <p:ph type="title"/>
          </p:nvPr>
        </p:nvSpPr>
        <p:spPr/>
        <p:txBody>
          <a:bodyPr/>
          <a:lstStyle/>
          <a:p>
            <a:pPr eaLnBrk="1" hangingPunct="1"/>
            <a:r>
              <a:rPr lang="en-US" altLang="en-US" sz="4000" dirty="0"/>
              <a:t>Scope of Taxation</a:t>
            </a:r>
          </a:p>
        </p:txBody>
      </p:sp>
      <p:sp>
        <p:nvSpPr>
          <p:cNvPr id="36869" name="Rectangle 3"/>
          <p:cNvSpPr>
            <a:spLocks noGrp="1" noChangeArrowheads="1"/>
          </p:cNvSpPr>
          <p:nvPr>
            <p:ph type="body" idx="1"/>
          </p:nvPr>
        </p:nvSpPr>
        <p:spPr>
          <a:xfrm>
            <a:off x="1182688" y="2017713"/>
            <a:ext cx="7772400" cy="4306887"/>
          </a:xfrm>
        </p:spPr>
        <p:txBody>
          <a:bodyPr/>
          <a:lstStyle/>
          <a:p>
            <a:pPr algn="just" eaLnBrk="1" hangingPunct="1"/>
            <a:r>
              <a:rPr lang="en-US" altLang="en-US" sz="2400" dirty="0">
                <a:latin typeface="Calibri" pitchFamily="34" charset="0"/>
                <a:ea typeface="Calibri" pitchFamily="34" charset="0"/>
                <a:cs typeface="Calibri" pitchFamily="34" charset="0"/>
              </a:rPr>
              <a:t>In case of Non Resident</a:t>
            </a:r>
          </a:p>
          <a:p>
            <a:pPr lvl="1" algn="just" eaLnBrk="1" hangingPunct="1"/>
            <a:r>
              <a:rPr lang="en-US" altLang="en-US" sz="2400" dirty="0">
                <a:latin typeface="Calibri" pitchFamily="34" charset="0"/>
                <a:ea typeface="Calibri" pitchFamily="34" charset="0"/>
                <a:cs typeface="Calibri" pitchFamily="34" charset="0"/>
              </a:rPr>
              <a:t>Income received or deemed to be received in India (irrespective of accrual)</a:t>
            </a:r>
          </a:p>
          <a:p>
            <a:pPr lvl="1" algn="just" eaLnBrk="1" hangingPunct="1"/>
            <a:r>
              <a:rPr lang="en-US" altLang="en-US" sz="2400" dirty="0">
                <a:latin typeface="Calibri" pitchFamily="34" charset="0"/>
                <a:ea typeface="Calibri" pitchFamily="34" charset="0"/>
                <a:cs typeface="Calibri" pitchFamily="34" charset="0"/>
              </a:rPr>
              <a:t>Income accrues or arises in India or deemed to accrue or arise in India is chargeable to tax u/s 5(2)(a) &amp; 5(2)(b) respectively</a:t>
            </a:r>
          </a:p>
          <a:p>
            <a:pPr algn="just" eaLnBrk="1" hangingPunct="1"/>
            <a:r>
              <a:rPr lang="en-US" altLang="en-US" sz="2400" dirty="0">
                <a:latin typeface="Calibri" pitchFamily="34" charset="0"/>
                <a:ea typeface="Calibri" pitchFamily="34" charset="0"/>
                <a:cs typeface="Calibri" pitchFamily="34" charset="0"/>
              </a:rPr>
              <a:t>Concept of “Receipt”, “Accrues or arises” and “deemed to Accrue or arise”</a:t>
            </a:r>
          </a:p>
          <a:p>
            <a:pPr lvl="1" algn="just" eaLnBrk="1" hangingPunct="1"/>
            <a:r>
              <a:rPr lang="en-US" altLang="en-US" sz="2400" dirty="0">
                <a:latin typeface="Calibri" pitchFamily="34" charset="0"/>
                <a:ea typeface="Calibri" pitchFamily="34" charset="0"/>
                <a:cs typeface="Calibri" pitchFamily="34" charset="0"/>
              </a:rPr>
              <a:t>Performing Right Society Ltd. Vs CIT 106 ITR 11 (SC): Place of signing the agreement is not relevant for accrual</a:t>
            </a:r>
          </a:p>
          <a:p>
            <a:pPr algn="just" eaLnBrk="1" hangingPunct="1">
              <a:buFont typeface="Wingdings" pitchFamily="2" charset="2"/>
              <a:buNone/>
            </a:pPr>
            <a:endParaRPr lang="en-US" altLang="en-US" sz="2400" dirty="0">
              <a:latin typeface="Calibri" pitchFamily="34" charset="0"/>
              <a:ea typeface="Calibri" pitchFamily="34" charset="0"/>
              <a:cs typeface="Calibri"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3891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18</a:t>
            </a:fld>
            <a:endParaRPr lang="en-US" altLang="en-US" sz="1400" dirty="0"/>
          </a:p>
        </p:txBody>
      </p:sp>
      <p:sp>
        <p:nvSpPr>
          <p:cNvPr id="38916" name="Rectangle 2"/>
          <p:cNvSpPr>
            <a:spLocks noGrp="1" noChangeArrowheads="1"/>
          </p:cNvSpPr>
          <p:nvPr>
            <p:ph type="title"/>
          </p:nvPr>
        </p:nvSpPr>
        <p:spPr/>
        <p:txBody>
          <a:bodyPr/>
          <a:lstStyle/>
          <a:p>
            <a:pPr eaLnBrk="1" hangingPunct="1"/>
            <a:r>
              <a:rPr lang="en-US" altLang="en-US" sz="3900" dirty="0"/>
              <a:t>Income deemed to accrue or arise</a:t>
            </a:r>
          </a:p>
        </p:txBody>
      </p:sp>
      <p:sp>
        <p:nvSpPr>
          <p:cNvPr id="38917" name="Rectangle 3"/>
          <p:cNvSpPr>
            <a:spLocks noGrp="1" noChangeArrowheads="1"/>
          </p:cNvSpPr>
          <p:nvPr>
            <p:ph type="body" idx="1"/>
          </p:nvPr>
        </p:nvSpPr>
        <p:spPr>
          <a:xfrm>
            <a:off x="1182688" y="2017713"/>
            <a:ext cx="7772400" cy="4383087"/>
          </a:xfrm>
        </p:spPr>
        <p:txBody>
          <a:bodyPr/>
          <a:lstStyle/>
          <a:p>
            <a:pPr algn="just" eaLnBrk="1" hangingPunct="1">
              <a:lnSpc>
                <a:spcPct val="90000"/>
              </a:lnSpc>
            </a:pPr>
            <a:r>
              <a:rPr lang="en-US" altLang="en-US" sz="2400" dirty="0">
                <a:latin typeface="Calibri" pitchFamily="34" charset="0"/>
                <a:ea typeface="Calibri" pitchFamily="34" charset="0"/>
                <a:cs typeface="Calibri" pitchFamily="34" charset="0"/>
              </a:rPr>
              <a:t>Sec. 9 of the ITA provides for list of income which is deemed to accrue or arise in India</a:t>
            </a:r>
          </a:p>
          <a:p>
            <a:pPr lvl="1" algn="just" eaLnBrk="1" hangingPunct="1">
              <a:lnSpc>
                <a:spcPct val="90000"/>
              </a:lnSpc>
            </a:pPr>
            <a:r>
              <a:rPr lang="en-US" altLang="en-US" sz="2200" dirty="0">
                <a:latin typeface="Calibri" pitchFamily="34" charset="0"/>
                <a:ea typeface="Calibri" pitchFamily="34" charset="0"/>
                <a:cs typeface="Calibri" pitchFamily="34" charset="0"/>
              </a:rPr>
              <a:t>Income accrues directly or indirectly from any business connection in India or from or through- any property/source of income or transfer of asset [Sec (9)(1)(i)]</a:t>
            </a:r>
          </a:p>
          <a:p>
            <a:pPr lvl="1" algn="just" eaLnBrk="1" hangingPunct="1">
              <a:lnSpc>
                <a:spcPct val="90000"/>
              </a:lnSpc>
            </a:pPr>
            <a:r>
              <a:rPr lang="en-US" altLang="en-US" sz="2200" dirty="0">
                <a:latin typeface="Calibri" pitchFamily="34" charset="0"/>
                <a:ea typeface="Calibri" pitchFamily="34" charset="0"/>
                <a:cs typeface="Calibri" pitchFamily="34" charset="0"/>
              </a:rPr>
              <a:t>Income from Salaries earned in India [Sec (9)(1)(ii) ]&amp; salary paid by Govt for services rendered out side India 9(1)(iii)]</a:t>
            </a:r>
          </a:p>
          <a:p>
            <a:pPr lvl="1" algn="just" eaLnBrk="1" hangingPunct="1">
              <a:lnSpc>
                <a:spcPct val="90000"/>
              </a:lnSpc>
            </a:pPr>
            <a:r>
              <a:rPr lang="en-US" altLang="en-US" sz="2200" dirty="0">
                <a:latin typeface="Calibri" pitchFamily="34" charset="0"/>
                <a:ea typeface="Calibri" pitchFamily="34" charset="0"/>
                <a:cs typeface="Calibri" pitchFamily="34" charset="0"/>
              </a:rPr>
              <a:t>Dividend paid by Indian Co. [Sec (9)(1)(iv)]</a:t>
            </a:r>
          </a:p>
          <a:p>
            <a:pPr lvl="1" algn="just" eaLnBrk="1" hangingPunct="1">
              <a:lnSpc>
                <a:spcPct val="90000"/>
              </a:lnSpc>
            </a:pPr>
            <a:r>
              <a:rPr lang="en-US" altLang="en-US" sz="2200" dirty="0">
                <a:latin typeface="Calibri" pitchFamily="34" charset="0"/>
                <a:ea typeface="Calibri" pitchFamily="34" charset="0"/>
                <a:cs typeface="Calibri" pitchFamily="34" charset="0"/>
              </a:rPr>
              <a:t>Income in the nature of interest, royalties &amp; fees for technical services [Sec (9)(1)(v), (vi) &amp; (vii)]</a:t>
            </a:r>
          </a:p>
          <a:p>
            <a:pPr lvl="1" algn="just" eaLnBrk="1" hangingPunct="1">
              <a:lnSpc>
                <a:spcPct val="90000"/>
              </a:lnSpc>
            </a:pPr>
            <a:r>
              <a:rPr lang="en-US" altLang="en-US" sz="2200" dirty="0">
                <a:latin typeface="Calibri" pitchFamily="34" charset="0"/>
                <a:ea typeface="Calibri" pitchFamily="34" charset="0"/>
                <a:cs typeface="Calibri" pitchFamily="34" charset="0"/>
              </a:rPr>
              <a:t>S. 9(1)(viii) : Payment by Resident to Non Resident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3993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87FC5B7-BE52-4C07-8929-1CC1529DA19E}" type="slidenum">
              <a:rPr lang="en-US" altLang="en-US" sz="1400"/>
              <a:pPr/>
              <a:t>19</a:t>
            </a:fld>
            <a:endParaRPr lang="en-US" altLang="en-US" sz="1400" dirty="0"/>
          </a:p>
        </p:txBody>
      </p:sp>
      <p:sp>
        <p:nvSpPr>
          <p:cNvPr id="39940" name="Rectangle 2"/>
          <p:cNvSpPr>
            <a:spLocks noGrp="1" noChangeArrowheads="1"/>
          </p:cNvSpPr>
          <p:nvPr>
            <p:ph type="title"/>
          </p:nvPr>
        </p:nvSpPr>
        <p:spPr>
          <a:xfrm>
            <a:off x="879475" y="192088"/>
            <a:ext cx="7793038" cy="1143000"/>
          </a:xfrm>
        </p:spPr>
        <p:txBody>
          <a:bodyPr/>
          <a:lstStyle/>
          <a:p>
            <a:pPr eaLnBrk="1" hangingPunct="1"/>
            <a:r>
              <a:rPr lang="en-US" altLang="en-US" sz="4000" dirty="0"/>
              <a:t>Taxability of Non-Residents under the Income Tax Act, 1961</a:t>
            </a:r>
          </a:p>
        </p:txBody>
      </p:sp>
      <p:graphicFrame>
        <p:nvGraphicFramePr>
          <p:cNvPr id="8" name="Table 7"/>
          <p:cNvGraphicFramePr>
            <a:graphicFrameLocks noGrp="1"/>
          </p:cNvGraphicFramePr>
          <p:nvPr>
            <p:extLst>
              <p:ext uri="{D42A27DB-BD31-4B8C-83A1-F6EECF244321}">
                <p14:modId xmlns="" xmlns:p14="http://schemas.microsoft.com/office/powerpoint/2010/main" val="3821364694"/>
              </p:ext>
            </p:extLst>
          </p:nvPr>
        </p:nvGraphicFramePr>
        <p:xfrm>
          <a:off x="100013" y="1335088"/>
          <a:ext cx="8943975" cy="5218113"/>
        </p:xfrm>
        <a:graphic>
          <a:graphicData uri="http://schemas.openxmlformats.org/drawingml/2006/table">
            <a:tbl>
              <a:tblPr firstRow="1" bandRow="1">
                <a:tableStyleId>{073A0DAA-6AF3-43AB-8588-CEC1D06C72B9}</a:tableStyleId>
              </a:tblPr>
              <a:tblGrid>
                <a:gridCol w="1079445">
                  <a:extLst>
                    <a:ext uri="{9D8B030D-6E8A-4147-A177-3AD203B41FA5}">
                      <a16:colId xmlns="" xmlns:a16="http://schemas.microsoft.com/office/drawing/2014/main" val="20000"/>
                    </a:ext>
                  </a:extLst>
                </a:gridCol>
                <a:gridCol w="2081787">
                  <a:extLst>
                    <a:ext uri="{9D8B030D-6E8A-4147-A177-3AD203B41FA5}">
                      <a16:colId xmlns="" xmlns:a16="http://schemas.microsoft.com/office/drawing/2014/main" val="20001"/>
                    </a:ext>
                  </a:extLst>
                </a:gridCol>
                <a:gridCol w="5782743">
                  <a:extLst>
                    <a:ext uri="{9D8B030D-6E8A-4147-A177-3AD203B41FA5}">
                      <a16:colId xmlns="" xmlns:a16="http://schemas.microsoft.com/office/drawing/2014/main" val="20002"/>
                    </a:ext>
                  </a:extLst>
                </a:gridCol>
              </a:tblGrid>
              <a:tr h="374546">
                <a:tc>
                  <a:txBody>
                    <a:bodyPr/>
                    <a:lstStyle/>
                    <a:p>
                      <a:r>
                        <a:rPr lang="en-US" sz="1400" dirty="0">
                          <a:latin typeface="Calibri" pitchFamily="34" charset="0"/>
                          <a:cs typeface="Calibri" pitchFamily="34" charset="0"/>
                        </a:rPr>
                        <a:t>Section</a:t>
                      </a:r>
                    </a:p>
                  </a:txBody>
                  <a:tcPr marT="45705" marB="45705"/>
                </a:tc>
                <a:tc>
                  <a:txBody>
                    <a:bodyPr/>
                    <a:lstStyle/>
                    <a:p>
                      <a:r>
                        <a:rPr lang="en-US" sz="1400" dirty="0">
                          <a:latin typeface="Calibri" pitchFamily="34" charset="0"/>
                          <a:cs typeface="Calibri" pitchFamily="34" charset="0"/>
                        </a:rPr>
                        <a:t>Nature of Income</a:t>
                      </a:r>
                    </a:p>
                  </a:txBody>
                  <a:tcPr marT="45705" marB="45705"/>
                </a:tc>
                <a:tc>
                  <a:txBody>
                    <a:bodyPr/>
                    <a:lstStyle/>
                    <a:p>
                      <a:r>
                        <a:rPr lang="en-US" sz="1400" dirty="0">
                          <a:latin typeface="Calibri" pitchFamily="34" charset="0"/>
                          <a:cs typeface="Calibri" pitchFamily="34" charset="0"/>
                        </a:rPr>
                        <a:t>Description / Source Rule</a:t>
                      </a:r>
                    </a:p>
                  </a:txBody>
                  <a:tcPr marT="45705" marB="45705"/>
                </a:tc>
                <a:extLst>
                  <a:ext uri="{0D108BD9-81ED-4DB2-BD59-A6C34878D82A}">
                    <a16:rowId xmlns="" xmlns:a16="http://schemas.microsoft.com/office/drawing/2014/main" val="10000"/>
                  </a:ext>
                </a:extLst>
              </a:tr>
              <a:tr h="811773">
                <a:tc>
                  <a:txBody>
                    <a:bodyPr/>
                    <a:lstStyle/>
                    <a:p>
                      <a:r>
                        <a:rPr lang="en-US" sz="1400" dirty="0">
                          <a:latin typeface="Calibri" pitchFamily="34" charset="0"/>
                          <a:cs typeface="Calibri" pitchFamily="34" charset="0"/>
                        </a:rPr>
                        <a:t>9(1)(i)</a:t>
                      </a:r>
                    </a:p>
                  </a:txBody>
                  <a:tcPr marT="45705" marB="45705"/>
                </a:tc>
                <a:tc>
                  <a:txBody>
                    <a:bodyPr/>
                    <a:lstStyle/>
                    <a:p>
                      <a:r>
                        <a:rPr lang="en-US" sz="1400" dirty="0">
                          <a:latin typeface="Calibri" pitchFamily="34" charset="0"/>
                          <a:cs typeface="Calibri" pitchFamily="34" charset="0"/>
                        </a:rPr>
                        <a:t>Business Income</a:t>
                      </a:r>
                    </a:p>
                  </a:txBody>
                  <a:tcPr marT="45705" marB="45705"/>
                </a:tc>
                <a:tc>
                  <a:txBody>
                    <a:bodyPr/>
                    <a:lstStyle/>
                    <a:p>
                      <a:pPr algn="just"/>
                      <a:r>
                        <a:rPr lang="en-US" sz="1400" dirty="0">
                          <a:latin typeface="Calibri" pitchFamily="34" charset="0"/>
                          <a:cs typeface="Calibri" pitchFamily="34" charset="0"/>
                        </a:rPr>
                        <a:t>Income from</a:t>
                      </a:r>
                      <a:r>
                        <a:rPr lang="en-US" sz="1400" baseline="0" dirty="0">
                          <a:latin typeface="Calibri" pitchFamily="34" charset="0"/>
                          <a:cs typeface="Calibri" pitchFamily="34" charset="0"/>
                        </a:rPr>
                        <a:t> a business connection in India or through or from any property or capital asset or source of income or transfer of capital asset situated in India</a:t>
                      </a:r>
                      <a:endParaRPr lang="en-US" sz="1400" dirty="0">
                        <a:latin typeface="Calibri" pitchFamily="34" charset="0"/>
                        <a:cs typeface="Calibri" pitchFamily="34" charset="0"/>
                      </a:endParaRPr>
                    </a:p>
                  </a:txBody>
                  <a:tcPr marT="45705" marB="45705"/>
                </a:tc>
                <a:extLst>
                  <a:ext uri="{0D108BD9-81ED-4DB2-BD59-A6C34878D82A}">
                    <a16:rowId xmlns="" xmlns:a16="http://schemas.microsoft.com/office/drawing/2014/main" val="10001"/>
                  </a:ext>
                </a:extLst>
              </a:tr>
              <a:tr h="422072">
                <a:tc>
                  <a:txBody>
                    <a:bodyPr/>
                    <a:lstStyle/>
                    <a:p>
                      <a:r>
                        <a:rPr lang="en-US" sz="1400" dirty="0">
                          <a:latin typeface="Calibri" pitchFamily="34" charset="0"/>
                          <a:cs typeface="Calibri" pitchFamily="34" charset="0"/>
                        </a:rPr>
                        <a:t>9(1)(ii)</a:t>
                      </a:r>
                    </a:p>
                  </a:txBody>
                  <a:tcPr marT="45705" marB="45705"/>
                </a:tc>
                <a:tc>
                  <a:txBody>
                    <a:bodyPr/>
                    <a:lstStyle/>
                    <a:p>
                      <a:r>
                        <a:rPr lang="en-US" sz="1400" dirty="0">
                          <a:latin typeface="Calibri" pitchFamily="34" charset="0"/>
                          <a:cs typeface="Calibri" pitchFamily="34" charset="0"/>
                        </a:rPr>
                        <a:t>Salaries</a:t>
                      </a:r>
                    </a:p>
                  </a:txBody>
                  <a:tcPr marT="45705" marB="45705"/>
                </a:tc>
                <a:tc>
                  <a:txBody>
                    <a:bodyPr/>
                    <a:lstStyle/>
                    <a:p>
                      <a:pPr algn="just"/>
                      <a:r>
                        <a:rPr lang="en-US" sz="1400" dirty="0">
                          <a:latin typeface="Calibri" pitchFamily="34" charset="0"/>
                          <a:cs typeface="Calibri" pitchFamily="34" charset="0"/>
                        </a:rPr>
                        <a:t>Salaries for services rendered in India</a:t>
                      </a:r>
                    </a:p>
                  </a:txBody>
                  <a:tcPr marT="45705" marB="45705"/>
                </a:tc>
                <a:extLst>
                  <a:ext uri="{0D108BD9-81ED-4DB2-BD59-A6C34878D82A}">
                    <a16:rowId xmlns="" xmlns:a16="http://schemas.microsoft.com/office/drawing/2014/main" val="10002"/>
                  </a:ext>
                </a:extLst>
              </a:tr>
              <a:tr h="422072">
                <a:tc>
                  <a:txBody>
                    <a:bodyPr/>
                    <a:lstStyle/>
                    <a:p>
                      <a:r>
                        <a:rPr lang="en-US" sz="1400" dirty="0">
                          <a:latin typeface="Calibri" pitchFamily="34" charset="0"/>
                          <a:cs typeface="Calibri" pitchFamily="34" charset="0"/>
                        </a:rPr>
                        <a:t>9(1)(iii)</a:t>
                      </a:r>
                    </a:p>
                  </a:txBody>
                  <a:tcPr marT="45705" marB="45705"/>
                </a:tc>
                <a:tc>
                  <a:txBody>
                    <a:bodyPr/>
                    <a:lstStyle/>
                    <a:p>
                      <a:r>
                        <a:rPr lang="en-US" sz="1400" dirty="0">
                          <a:latin typeface="Calibri" pitchFamily="34" charset="0"/>
                          <a:cs typeface="Calibri" pitchFamily="34" charset="0"/>
                        </a:rPr>
                        <a:t>Salaries</a:t>
                      </a:r>
                    </a:p>
                  </a:txBody>
                  <a:tcPr marT="45705" marB="45705"/>
                </a:tc>
                <a:tc>
                  <a:txBody>
                    <a:bodyPr/>
                    <a:lstStyle/>
                    <a:p>
                      <a:pPr algn="just"/>
                      <a:r>
                        <a:rPr lang="en-US" sz="1400" dirty="0">
                          <a:latin typeface="Calibri" pitchFamily="34" charset="0"/>
                          <a:cs typeface="Calibri" pitchFamily="34" charset="0"/>
                        </a:rPr>
                        <a:t>Salaries by Govt. to Indian citizen for services outside India</a:t>
                      </a:r>
                    </a:p>
                  </a:txBody>
                  <a:tcPr marT="45705" marB="45705"/>
                </a:tc>
                <a:extLst>
                  <a:ext uri="{0D108BD9-81ED-4DB2-BD59-A6C34878D82A}">
                    <a16:rowId xmlns="" xmlns:a16="http://schemas.microsoft.com/office/drawing/2014/main" val="10003"/>
                  </a:ext>
                </a:extLst>
              </a:tr>
              <a:tr h="422072">
                <a:tc>
                  <a:txBody>
                    <a:bodyPr/>
                    <a:lstStyle/>
                    <a:p>
                      <a:r>
                        <a:rPr lang="en-US" sz="1400" dirty="0">
                          <a:latin typeface="Calibri" pitchFamily="34" charset="0"/>
                          <a:cs typeface="Calibri" pitchFamily="34" charset="0"/>
                        </a:rPr>
                        <a:t>9(1)(iv)</a:t>
                      </a:r>
                    </a:p>
                  </a:txBody>
                  <a:tcPr marT="45705" marB="45705"/>
                </a:tc>
                <a:tc>
                  <a:txBody>
                    <a:bodyPr/>
                    <a:lstStyle/>
                    <a:p>
                      <a:r>
                        <a:rPr lang="en-US" sz="1400" dirty="0">
                          <a:latin typeface="Calibri" pitchFamily="34" charset="0"/>
                          <a:cs typeface="Calibri" pitchFamily="34" charset="0"/>
                        </a:rPr>
                        <a:t>Dividend</a:t>
                      </a:r>
                    </a:p>
                  </a:txBody>
                  <a:tcPr marT="45705" marB="45705"/>
                </a:tc>
                <a:tc>
                  <a:txBody>
                    <a:bodyPr/>
                    <a:lstStyle/>
                    <a:p>
                      <a:pPr algn="just"/>
                      <a:r>
                        <a:rPr lang="en-US" sz="1400" dirty="0">
                          <a:latin typeface="Calibri" pitchFamily="34" charset="0"/>
                          <a:cs typeface="Calibri" pitchFamily="34" charset="0"/>
                        </a:rPr>
                        <a:t>Dividend paid by an Indian company</a:t>
                      </a:r>
                      <a:r>
                        <a:rPr lang="en-US" sz="1400" baseline="0" dirty="0">
                          <a:latin typeface="Calibri" pitchFamily="34" charset="0"/>
                          <a:cs typeface="Calibri" pitchFamily="34" charset="0"/>
                        </a:rPr>
                        <a:t> outside India (now exempt)</a:t>
                      </a:r>
                      <a:endParaRPr lang="en-US" sz="1400" dirty="0">
                        <a:latin typeface="Calibri" pitchFamily="34" charset="0"/>
                        <a:cs typeface="Calibri" pitchFamily="34" charset="0"/>
                      </a:endParaRPr>
                    </a:p>
                  </a:txBody>
                  <a:tcPr marT="45705" marB="45705"/>
                </a:tc>
                <a:extLst>
                  <a:ext uri="{0D108BD9-81ED-4DB2-BD59-A6C34878D82A}">
                    <a16:rowId xmlns="" xmlns:a16="http://schemas.microsoft.com/office/drawing/2014/main" val="10004"/>
                  </a:ext>
                </a:extLst>
              </a:tr>
              <a:tr h="574996">
                <a:tc>
                  <a:txBody>
                    <a:bodyPr/>
                    <a:lstStyle/>
                    <a:p>
                      <a:r>
                        <a:rPr lang="en-US" sz="1400" dirty="0">
                          <a:latin typeface="Calibri" pitchFamily="34" charset="0"/>
                          <a:cs typeface="Calibri" pitchFamily="34" charset="0"/>
                        </a:rPr>
                        <a:t>9(1)(v)</a:t>
                      </a:r>
                    </a:p>
                  </a:txBody>
                  <a:tcPr marT="45705" marB="45705"/>
                </a:tc>
                <a:tc>
                  <a:txBody>
                    <a:bodyPr/>
                    <a:lstStyle/>
                    <a:p>
                      <a:r>
                        <a:rPr lang="en-US" sz="1400" dirty="0">
                          <a:latin typeface="Calibri" pitchFamily="34" charset="0"/>
                          <a:cs typeface="Calibri" pitchFamily="34" charset="0"/>
                        </a:rPr>
                        <a:t>Interest</a:t>
                      </a:r>
                    </a:p>
                  </a:txBody>
                  <a:tcPr marT="45705" marB="45705"/>
                </a:tc>
                <a:tc>
                  <a:txBody>
                    <a:bodyPr/>
                    <a:lstStyle/>
                    <a:p>
                      <a:pPr algn="just"/>
                      <a:r>
                        <a:rPr lang="en-US" sz="1400" dirty="0">
                          <a:latin typeface="Calibri" pitchFamily="34" charset="0"/>
                          <a:cs typeface="Calibri" pitchFamily="34" charset="0"/>
                        </a:rPr>
                        <a:t>Interest by Govt. or</a:t>
                      </a:r>
                      <a:r>
                        <a:rPr lang="en-US" sz="1400" baseline="0" dirty="0">
                          <a:latin typeface="Calibri" pitchFamily="34" charset="0"/>
                          <a:cs typeface="Calibri" pitchFamily="34" charset="0"/>
                        </a:rPr>
                        <a:t> by a resident (unless for the purposes of  a business or source outside India)</a:t>
                      </a:r>
                      <a:endParaRPr lang="en-US" sz="1400" dirty="0">
                        <a:latin typeface="Calibri" pitchFamily="34" charset="0"/>
                        <a:cs typeface="Calibri" pitchFamily="34" charset="0"/>
                      </a:endParaRPr>
                    </a:p>
                  </a:txBody>
                  <a:tcPr marT="45705" marB="45705"/>
                </a:tc>
                <a:extLst>
                  <a:ext uri="{0D108BD9-81ED-4DB2-BD59-A6C34878D82A}">
                    <a16:rowId xmlns="" xmlns:a16="http://schemas.microsoft.com/office/drawing/2014/main" val="10005"/>
                  </a:ext>
                </a:extLst>
              </a:tr>
              <a:tr h="574996">
                <a:tc>
                  <a:txBody>
                    <a:bodyPr/>
                    <a:lstStyle/>
                    <a:p>
                      <a:r>
                        <a:rPr lang="en-US" sz="1400" dirty="0">
                          <a:latin typeface="Calibri" pitchFamily="34" charset="0"/>
                          <a:cs typeface="Calibri" pitchFamily="34" charset="0"/>
                        </a:rPr>
                        <a:t>9(1)(vi)</a:t>
                      </a:r>
                    </a:p>
                  </a:txBody>
                  <a:tcPr marT="45705" marB="45705"/>
                </a:tc>
                <a:tc>
                  <a:txBody>
                    <a:bodyPr/>
                    <a:lstStyle/>
                    <a:p>
                      <a:r>
                        <a:rPr lang="en-US" sz="1400" dirty="0">
                          <a:latin typeface="Calibri" pitchFamily="34" charset="0"/>
                          <a:cs typeface="Calibri" pitchFamily="34" charset="0"/>
                        </a:rPr>
                        <a:t>Royalty</a:t>
                      </a:r>
                    </a:p>
                  </a:txBody>
                  <a:tcPr marT="45705" marB="45705"/>
                </a:tc>
                <a:tc>
                  <a:txBody>
                    <a:bodyPr/>
                    <a:lstStyle/>
                    <a:p>
                      <a:pPr algn="just"/>
                      <a:r>
                        <a:rPr lang="en-US" sz="1400" dirty="0">
                          <a:latin typeface="Calibri" pitchFamily="34" charset="0"/>
                          <a:cs typeface="Calibri" pitchFamily="34" charset="0"/>
                        </a:rPr>
                        <a:t>Royalty by Govt. or a resident </a:t>
                      </a:r>
                      <a:r>
                        <a:rPr lang="en-US" sz="1400" baseline="0" dirty="0">
                          <a:latin typeface="Calibri" pitchFamily="34" charset="0"/>
                          <a:cs typeface="Calibri" pitchFamily="34" charset="0"/>
                        </a:rPr>
                        <a:t>(unless for the purposes of  a business or source of Income outside India)</a:t>
                      </a:r>
                      <a:endParaRPr lang="en-US" sz="1400" dirty="0">
                        <a:latin typeface="Calibri" pitchFamily="34" charset="0"/>
                        <a:cs typeface="Calibri" pitchFamily="34" charset="0"/>
                      </a:endParaRPr>
                    </a:p>
                  </a:txBody>
                  <a:tcPr marT="45705" marB="45705"/>
                </a:tc>
                <a:extLst>
                  <a:ext uri="{0D108BD9-81ED-4DB2-BD59-A6C34878D82A}">
                    <a16:rowId xmlns="" xmlns:a16="http://schemas.microsoft.com/office/drawing/2014/main" val="10006"/>
                  </a:ext>
                </a:extLst>
              </a:tr>
              <a:tr h="574996">
                <a:tc>
                  <a:txBody>
                    <a:bodyPr/>
                    <a:lstStyle/>
                    <a:p>
                      <a:r>
                        <a:rPr lang="en-US" sz="1400" dirty="0">
                          <a:latin typeface="Calibri" pitchFamily="34" charset="0"/>
                          <a:cs typeface="Calibri" pitchFamily="34" charset="0"/>
                        </a:rPr>
                        <a:t>9(1)(vii)</a:t>
                      </a:r>
                    </a:p>
                  </a:txBody>
                  <a:tcPr marT="45705" marB="45705"/>
                </a:tc>
                <a:tc>
                  <a:txBody>
                    <a:bodyPr/>
                    <a:lstStyle/>
                    <a:p>
                      <a:r>
                        <a:rPr lang="en-US" sz="1400" dirty="0">
                          <a:latin typeface="Calibri" pitchFamily="34" charset="0"/>
                          <a:cs typeface="Calibri" pitchFamily="34" charset="0"/>
                        </a:rPr>
                        <a:t>FTS</a:t>
                      </a:r>
                    </a:p>
                  </a:txBody>
                  <a:tcPr marT="45705" marB="45705"/>
                </a:tc>
                <a:tc>
                  <a:txBody>
                    <a:bodyPr/>
                    <a:lstStyle/>
                    <a:p>
                      <a:pPr algn="just"/>
                      <a:r>
                        <a:rPr lang="en-US" sz="1400" dirty="0">
                          <a:latin typeface="Calibri" pitchFamily="34" charset="0"/>
                          <a:cs typeface="Calibri" pitchFamily="34" charset="0"/>
                        </a:rPr>
                        <a:t>Fees for Technical</a:t>
                      </a:r>
                      <a:r>
                        <a:rPr lang="en-US" sz="1400" baseline="0" dirty="0">
                          <a:latin typeface="Calibri" pitchFamily="34" charset="0"/>
                          <a:cs typeface="Calibri" pitchFamily="34" charset="0"/>
                        </a:rPr>
                        <a:t> Services by Govt. or a resident (unless for a business or source outside India)</a:t>
                      </a:r>
                      <a:endParaRPr lang="en-US" sz="1400" dirty="0">
                        <a:latin typeface="Calibri" pitchFamily="34" charset="0"/>
                        <a:cs typeface="Calibri" pitchFamily="34" charset="0"/>
                      </a:endParaRPr>
                    </a:p>
                  </a:txBody>
                  <a:tcPr marT="45705" marB="45705"/>
                </a:tc>
                <a:extLst>
                  <a:ext uri="{0D108BD9-81ED-4DB2-BD59-A6C34878D82A}">
                    <a16:rowId xmlns="" xmlns:a16="http://schemas.microsoft.com/office/drawing/2014/main" val="10007"/>
                  </a:ext>
                </a:extLst>
              </a:tr>
              <a:tr h="1040590">
                <a:tc>
                  <a:txBody>
                    <a:bodyPr/>
                    <a:lstStyle/>
                    <a:p>
                      <a:r>
                        <a:rPr lang="en-US" sz="1400" dirty="0">
                          <a:latin typeface="Calibri" pitchFamily="34" charset="0"/>
                          <a:cs typeface="Calibri" pitchFamily="34" charset="0"/>
                        </a:rPr>
                        <a:t>9(1)(viii)</a:t>
                      </a:r>
                    </a:p>
                  </a:txBody>
                  <a:tcPr marT="45705" marB="45705"/>
                </a:tc>
                <a:tc>
                  <a:txBody>
                    <a:bodyPr/>
                    <a:lstStyle/>
                    <a:p>
                      <a:r>
                        <a:rPr lang="en-US" sz="1400" dirty="0">
                          <a:latin typeface="Calibri" pitchFamily="34" charset="0"/>
                          <a:cs typeface="Calibri" pitchFamily="34" charset="0"/>
                        </a:rPr>
                        <a:t>Gift</a:t>
                      </a:r>
                    </a:p>
                  </a:txBody>
                  <a:tcPr marT="45705" marB="45705"/>
                </a:tc>
                <a:tc>
                  <a:txBody>
                    <a:bodyPr/>
                    <a:lstStyle/>
                    <a:p>
                      <a:pPr algn="just"/>
                      <a:r>
                        <a:rPr lang="en-US" sz="1400" kern="1200" dirty="0">
                          <a:solidFill>
                            <a:schemeClr val="dk1"/>
                          </a:solidFill>
                          <a:latin typeface="Calibri" pitchFamily="34" charset="0"/>
                          <a:ea typeface="+mn-ea"/>
                          <a:cs typeface="Calibri" pitchFamily="34" charset="0"/>
                        </a:rPr>
                        <a:t>Income arising outside India, being any sum of money referred to </a:t>
                      </a:r>
                      <a:r>
                        <a:rPr lang="en-US" sz="1400" u="none" kern="1200" dirty="0">
                          <a:solidFill>
                            <a:schemeClr val="dk1"/>
                          </a:solidFill>
                          <a:latin typeface="Calibri" pitchFamily="34" charset="0"/>
                          <a:ea typeface="+mn-ea"/>
                          <a:cs typeface="Calibri" pitchFamily="34" charset="0"/>
                        </a:rPr>
                        <a:t>in section 2(24)(x) </a:t>
                      </a:r>
                      <a:r>
                        <a:rPr lang="en-US" sz="1400" u="none" kern="1200" dirty="0" err="1">
                          <a:solidFill>
                            <a:schemeClr val="dk1"/>
                          </a:solidFill>
                          <a:latin typeface="Calibri" pitchFamily="34" charset="0"/>
                          <a:ea typeface="+mn-ea"/>
                          <a:cs typeface="Calibri" pitchFamily="34" charset="0"/>
                        </a:rPr>
                        <a:t>r.w.s</a:t>
                      </a:r>
                      <a:r>
                        <a:rPr lang="en-US" sz="1400" u="none" kern="1200" dirty="0">
                          <a:solidFill>
                            <a:schemeClr val="dk1"/>
                          </a:solidFill>
                          <a:latin typeface="Calibri" pitchFamily="34" charset="0"/>
                          <a:ea typeface="+mn-ea"/>
                          <a:cs typeface="Calibri" pitchFamily="34" charset="0"/>
                        </a:rPr>
                        <a:t> 56(2)(</a:t>
                      </a:r>
                      <a:r>
                        <a:rPr lang="en-US" sz="1400" u="none" kern="1200" dirty="0" err="1">
                          <a:solidFill>
                            <a:schemeClr val="dk1"/>
                          </a:solidFill>
                          <a:latin typeface="Calibri" pitchFamily="34" charset="0"/>
                          <a:ea typeface="+mn-ea"/>
                          <a:cs typeface="Calibri" pitchFamily="34" charset="0"/>
                        </a:rPr>
                        <a:t>viia</a:t>
                      </a:r>
                      <a:r>
                        <a:rPr lang="en-US" sz="1400" u="none" kern="1200" dirty="0">
                          <a:solidFill>
                            <a:schemeClr val="dk1"/>
                          </a:solidFill>
                          <a:latin typeface="Calibri" pitchFamily="34" charset="0"/>
                          <a:ea typeface="+mn-ea"/>
                          <a:cs typeface="Calibri" pitchFamily="34" charset="0"/>
                        </a:rPr>
                        <a:t>) to 56(2)(x)</a:t>
                      </a:r>
                      <a:endParaRPr lang="en-US" sz="1400" kern="1200" dirty="0">
                        <a:solidFill>
                          <a:schemeClr val="dk1"/>
                        </a:solidFill>
                        <a:latin typeface="Calibri" pitchFamily="34" charset="0"/>
                        <a:ea typeface="+mn-ea"/>
                        <a:cs typeface="Calibri" pitchFamily="34" charset="0"/>
                      </a:endParaRPr>
                    </a:p>
                  </a:txBody>
                  <a:tcPr marT="45705" marB="45705"/>
                </a:tc>
                <a:extLst>
                  <a:ext uri="{0D108BD9-81ED-4DB2-BD59-A6C34878D82A}">
                    <a16:rowId xmlns="" xmlns:a16="http://schemas.microsoft.com/office/drawing/2014/main" val="10008"/>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dirty="0"/>
              <a:t>Overview of Presentation</a:t>
            </a:r>
          </a:p>
        </p:txBody>
      </p:sp>
      <p:sp>
        <p:nvSpPr>
          <p:cNvPr id="8195" name="Rectangle 3"/>
          <p:cNvSpPr>
            <a:spLocks noGrp="1" noChangeArrowheads="1"/>
          </p:cNvSpPr>
          <p:nvPr>
            <p:ph type="body" idx="1"/>
          </p:nvPr>
        </p:nvSpPr>
        <p:spPr>
          <a:xfrm>
            <a:off x="1182688" y="1752600"/>
            <a:ext cx="7772400" cy="4648200"/>
          </a:xfrm>
        </p:spPr>
        <p:txBody>
          <a:bodyPr/>
          <a:lstStyle/>
          <a:p>
            <a:pPr algn="just"/>
            <a:r>
              <a:rPr lang="en-US" altLang="en-US" sz="1900" dirty="0">
                <a:latin typeface="Calibri" pitchFamily="34" charset="0"/>
                <a:ea typeface="Calibri" pitchFamily="34" charset="0"/>
                <a:cs typeface="Calibri" pitchFamily="34" charset="0"/>
              </a:rPr>
              <a:t>Need &amp; the Rationale</a:t>
            </a:r>
          </a:p>
          <a:p>
            <a:pPr algn="just"/>
            <a:r>
              <a:rPr lang="en-US" altLang="en-US" sz="1900" dirty="0">
                <a:latin typeface="Calibri" pitchFamily="34" charset="0"/>
                <a:ea typeface="Calibri" pitchFamily="34" charset="0"/>
                <a:cs typeface="Calibri" pitchFamily="34" charset="0"/>
              </a:rPr>
              <a:t>Residential Status under Foreign Exchange Management Act, 1999 (FEMA) and Income Tax Act, 1961 (ITA)</a:t>
            </a:r>
          </a:p>
          <a:p>
            <a:pPr algn="just"/>
            <a:r>
              <a:rPr lang="en-US" altLang="en-US" sz="1900" dirty="0">
                <a:latin typeface="Calibri" pitchFamily="34" charset="0"/>
                <a:ea typeface="Calibri" pitchFamily="34" charset="0"/>
                <a:cs typeface="Calibri" pitchFamily="34" charset="0"/>
              </a:rPr>
              <a:t>Non Resident Taxation</a:t>
            </a:r>
          </a:p>
          <a:p>
            <a:pPr algn="just"/>
            <a:r>
              <a:rPr lang="en-US" altLang="en-US" sz="1900" dirty="0">
                <a:latin typeface="Calibri" pitchFamily="34" charset="0"/>
                <a:ea typeface="Calibri" pitchFamily="34" charset="0"/>
                <a:cs typeface="Calibri" pitchFamily="34" charset="0"/>
              </a:rPr>
              <a:t>Scope of Total Income &amp; Computation of Income</a:t>
            </a:r>
          </a:p>
          <a:p>
            <a:pPr algn="just"/>
            <a:r>
              <a:rPr lang="en-US" altLang="en-US" sz="1900" dirty="0">
                <a:latin typeface="Calibri" pitchFamily="34" charset="0"/>
                <a:ea typeface="Calibri" pitchFamily="34" charset="0"/>
                <a:cs typeface="Calibri" pitchFamily="34" charset="0"/>
              </a:rPr>
              <a:t>Filing of Return of Income</a:t>
            </a:r>
          </a:p>
          <a:p>
            <a:pPr algn="just"/>
            <a:r>
              <a:rPr lang="en-US" altLang="en-US" sz="1900" dirty="0">
                <a:latin typeface="Calibri" pitchFamily="34" charset="0"/>
                <a:ea typeface="Calibri" pitchFamily="34" charset="0"/>
                <a:cs typeface="Calibri" pitchFamily="34" charset="0"/>
              </a:rPr>
              <a:t>Exemptions to non-residents</a:t>
            </a:r>
          </a:p>
          <a:p>
            <a:pPr algn="just"/>
            <a:r>
              <a:rPr lang="en-US" altLang="en-US" sz="1900" dirty="0">
                <a:latin typeface="Calibri" pitchFamily="34" charset="0"/>
                <a:ea typeface="Calibri" pitchFamily="34" charset="0"/>
                <a:cs typeface="Calibri" pitchFamily="34" charset="0"/>
              </a:rPr>
              <a:t>Wealth Tax &amp; Gift Tax</a:t>
            </a:r>
          </a:p>
          <a:p>
            <a:pPr algn="just"/>
            <a:r>
              <a:rPr lang="en-US" altLang="en-US" sz="1900" dirty="0">
                <a:latin typeface="Calibri" pitchFamily="34" charset="0"/>
                <a:ea typeface="Calibri" pitchFamily="34" charset="0"/>
                <a:cs typeface="Calibri" pitchFamily="34" charset="0"/>
              </a:rPr>
              <a:t>Minimum Alternate Tax for foreign company</a:t>
            </a:r>
          </a:p>
          <a:p>
            <a:pPr algn="just"/>
            <a:r>
              <a:rPr lang="en-US" altLang="en-US" sz="1900" dirty="0">
                <a:latin typeface="Calibri" pitchFamily="34" charset="0"/>
                <a:ea typeface="Calibri" pitchFamily="34" charset="0"/>
                <a:cs typeface="Calibri" pitchFamily="34" charset="0"/>
              </a:rPr>
              <a:t>Tax Deduction at Source</a:t>
            </a:r>
          </a:p>
          <a:p>
            <a:pPr algn="just"/>
            <a:r>
              <a:rPr lang="en-US" altLang="en-US" sz="1900" dirty="0">
                <a:latin typeface="Calibri" pitchFamily="34" charset="0"/>
                <a:ea typeface="Calibri" pitchFamily="34" charset="0"/>
                <a:cs typeface="Calibri" pitchFamily="34" charset="0"/>
              </a:rPr>
              <a:t>Section 195, 197 &amp; 206AA</a:t>
            </a:r>
          </a:p>
          <a:p>
            <a:pPr algn="just"/>
            <a:r>
              <a:rPr lang="en-US" altLang="en-US" sz="1900" dirty="0">
                <a:latin typeface="Calibri" pitchFamily="34" charset="0"/>
                <a:ea typeface="Calibri" pitchFamily="34" charset="0"/>
                <a:cs typeface="Calibri" pitchFamily="34" charset="0"/>
              </a:rPr>
              <a:t>Tax Residency Certificate</a:t>
            </a:r>
          </a:p>
          <a:p>
            <a:pPr algn="just"/>
            <a:r>
              <a:rPr lang="en-US" altLang="en-US" sz="1900" dirty="0">
                <a:latin typeface="Calibri" pitchFamily="34" charset="0"/>
                <a:ea typeface="Calibri" pitchFamily="34" charset="0"/>
                <a:cs typeface="Calibri" pitchFamily="34" charset="0"/>
              </a:rPr>
              <a:t>Form 15CA/CB</a:t>
            </a:r>
          </a:p>
        </p:txBody>
      </p:sp>
      <p:sp>
        <p:nvSpPr>
          <p:cNvPr id="8196"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819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2</a:t>
            </a:fld>
            <a:endParaRPr lang="en-US" alt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4096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7172F0A-E82F-40FE-9DB1-DA791D3B6872}" type="slidenum">
              <a:rPr lang="en-US" altLang="en-US" sz="1400"/>
              <a:pPr/>
              <a:t>20</a:t>
            </a:fld>
            <a:endParaRPr lang="en-US" altLang="en-US" sz="1400" dirty="0"/>
          </a:p>
        </p:txBody>
      </p:sp>
      <p:sp>
        <p:nvSpPr>
          <p:cNvPr id="40964" name="Rectangle 2"/>
          <p:cNvSpPr>
            <a:spLocks noGrp="1" noChangeArrowheads="1"/>
          </p:cNvSpPr>
          <p:nvPr>
            <p:ph type="title"/>
          </p:nvPr>
        </p:nvSpPr>
        <p:spPr/>
        <p:txBody>
          <a:bodyPr/>
          <a:lstStyle/>
          <a:p>
            <a:pPr eaLnBrk="1" hangingPunct="1"/>
            <a:r>
              <a:rPr lang="en-US" altLang="en-US" sz="4000" dirty="0"/>
              <a:t>Taxation of Non Residents – Computation of Income</a:t>
            </a:r>
          </a:p>
        </p:txBody>
      </p:sp>
      <p:sp>
        <p:nvSpPr>
          <p:cNvPr id="25605" name="Rectangle 3"/>
          <p:cNvSpPr>
            <a:spLocks noGrp="1" noChangeArrowheads="1"/>
          </p:cNvSpPr>
          <p:nvPr>
            <p:ph type="body" idx="1"/>
          </p:nvPr>
        </p:nvSpPr>
        <p:spPr>
          <a:xfrm>
            <a:off x="609600" y="1760539"/>
            <a:ext cx="8345488" cy="4640262"/>
          </a:xfrm>
        </p:spPr>
        <p:txBody>
          <a:bodyPr>
            <a:noAutofit/>
          </a:bodyPr>
          <a:lstStyle/>
          <a:p>
            <a:pPr algn="just" eaLnBrk="1" hangingPunct="1">
              <a:defRPr/>
            </a:pPr>
            <a:r>
              <a:rPr lang="en-US" sz="1600" dirty="0">
                <a:latin typeface="Calibri" pitchFamily="34" charset="0"/>
                <a:cs typeface="Calibri" pitchFamily="34" charset="0"/>
              </a:rPr>
              <a:t>Section 9(1)(i)</a:t>
            </a:r>
          </a:p>
          <a:p>
            <a:pPr lvl="1" algn="just" eaLnBrk="1" hangingPunct="1">
              <a:buFont typeface="Wingdings" pitchFamily="2" charset="2"/>
              <a:buChar char="Ø"/>
              <a:defRPr/>
            </a:pPr>
            <a:r>
              <a:rPr lang="en-US" sz="1600" dirty="0">
                <a:latin typeface="Calibri" pitchFamily="34" charset="0"/>
                <a:cs typeface="Calibri" pitchFamily="34" charset="0"/>
              </a:rPr>
              <a:t>Business Connection Test: R. D. Aggarwal’s case [56 ITR 20 (SC)]</a:t>
            </a:r>
          </a:p>
          <a:p>
            <a:pPr lvl="1" algn="just" eaLnBrk="1" hangingPunct="1">
              <a:buFont typeface="Wingdings" pitchFamily="2" charset="2"/>
              <a:buChar char="Ø"/>
              <a:defRPr/>
            </a:pPr>
            <a:r>
              <a:rPr lang="en-US" sz="1600" dirty="0">
                <a:latin typeface="Calibri" pitchFamily="34" charset="0"/>
                <a:cs typeface="Calibri" pitchFamily="34" charset="0"/>
              </a:rPr>
              <a:t>Rule 10 of ITA, proportionate method a guess work, No. of HC and SC’s decision on the subject of determination of proportion.</a:t>
            </a:r>
          </a:p>
          <a:p>
            <a:pPr lvl="1" algn="just" eaLnBrk="1" hangingPunct="1">
              <a:buFont typeface="Wingdings" pitchFamily="2" charset="2"/>
              <a:buChar char="Ø"/>
              <a:defRPr/>
            </a:pPr>
            <a:r>
              <a:rPr lang="en-US" sz="1600" dirty="0">
                <a:latin typeface="Calibri" pitchFamily="34" charset="0"/>
                <a:cs typeface="Calibri" pitchFamily="34" charset="0"/>
              </a:rPr>
              <a:t>Expanded meaning of Business Connection-Presence of  Agent</a:t>
            </a:r>
          </a:p>
          <a:p>
            <a:pPr lvl="1" algn="just" eaLnBrk="1" hangingPunct="1">
              <a:buFont typeface="Wingdings" pitchFamily="2" charset="2"/>
              <a:buChar char="Ø"/>
              <a:defRPr/>
            </a:pPr>
            <a:r>
              <a:rPr lang="en-US" sz="1600" dirty="0">
                <a:latin typeface="Calibri" pitchFamily="34" charset="0"/>
                <a:cs typeface="Calibri" pitchFamily="34" charset="0"/>
              </a:rPr>
              <a:t>Exclusions u/s. 9(1) &amp; Articles 5 &amp; 7 of the DTAA</a:t>
            </a:r>
          </a:p>
          <a:p>
            <a:pPr lvl="1" algn="just" eaLnBrk="1" hangingPunct="1">
              <a:buFont typeface="Wingdings" pitchFamily="2" charset="2"/>
              <a:buChar char="Ø"/>
              <a:defRPr/>
            </a:pPr>
            <a:r>
              <a:rPr lang="en-US" sz="1600" dirty="0">
                <a:latin typeface="Calibri" pitchFamily="34" charset="0"/>
                <a:cs typeface="Calibri" pitchFamily="34" charset="0"/>
              </a:rPr>
              <a:t>Under the Treaty, income is taxed only if NR has PE in India as per the attribution rules of Article 7 subject to S.44 C of ITA</a:t>
            </a:r>
          </a:p>
          <a:p>
            <a:pPr lvl="1" algn="just" eaLnBrk="1" hangingPunct="1">
              <a:buFont typeface="Wingdings" pitchFamily="2" charset="2"/>
              <a:buChar char="Ø"/>
              <a:defRPr/>
            </a:pPr>
            <a:r>
              <a:rPr lang="en-US" sz="1600" dirty="0">
                <a:latin typeface="Calibri" pitchFamily="34" charset="0"/>
                <a:cs typeface="Calibri" pitchFamily="34" charset="0"/>
              </a:rPr>
              <a:t>Business Connection: Acting on behalf of Non Resident (Explanation 2 to section 9 </a:t>
            </a:r>
            <a:r>
              <a:rPr lang="en-US" sz="1600" dirty="0" err="1">
                <a:latin typeface="Calibri" pitchFamily="34" charset="0"/>
                <a:cs typeface="Calibri" pitchFamily="34" charset="0"/>
              </a:rPr>
              <a:t>w.e.f</a:t>
            </a:r>
            <a:r>
              <a:rPr lang="en-US" sz="1600" dirty="0">
                <a:latin typeface="Calibri" pitchFamily="34" charset="0"/>
                <a:cs typeface="Calibri" pitchFamily="34" charset="0"/>
              </a:rPr>
              <a:t> 01.04.2019)</a:t>
            </a:r>
          </a:p>
          <a:p>
            <a:pPr lvl="1" algn="just" eaLnBrk="1" hangingPunct="1">
              <a:buFont typeface="Wingdings" pitchFamily="2" charset="2"/>
              <a:buChar char="Ø"/>
              <a:defRPr/>
            </a:pPr>
            <a:r>
              <a:rPr lang="en-US" sz="1600" dirty="0">
                <a:latin typeface="Calibri" pitchFamily="34" charset="0"/>
                <a:cs typeface="Calibri" pitchFamily="34" charset="0"/>
              </a:rPr>
              <a:t>Significant Economic Presence Test (Explanation 2A to section 9 </a:t>
            </a:r>
            <a:r>
              <a:rPr lang="en-US" sz="1600" dirty="0" err="1">
                <a:latin typeface="Calibri" pitchFamily="34" charset="0"/>
                <a:cs typeface="Calibri" pitchFamily="34" charset="0"/>
              </a:rPr>
              <a:t>w.e.f</a:t>
            </a:r>
            <a:r>
              <a:rPr lang="en-US" sz="1600" dirty="0">
                <a:latin typeface="Calibri" pitchFamily="34" charset="0"/>
                <a:cs typeface="Calibri" pitchFamily="34" charset="0"/>
              </a:rPr>
              <a:t> 01.04.2019)  </a:t>
            </a:r>
          </a:p>
          <a:p>
            <a:pPr algn="just" eaLnBrk="1" hangingPunct="1">
              <a:buSzPct val="100000"/>
              <a:buFont typeface="Wingdings" pitchFamily="2" charset="2"/>
              <a:buChar char="§"/>
              <a:defRPr/>
            </a:pPr>
            <a:r>
              <a:rPr lang="en-US" sz="1600" dirty="0">
                <a:latin typeface="Calibri" pitchFamily="34" charset="0"/>
                <a:cs typeface="Calibri" pitchFamily="34" charset="0"/>
              </a:rPr>
              <a:t>Section 9(1)(ii)</a:t>
            </a:r>
          </a:p>
          <a:p>
            <a:pPr lvl="1" algn="just" eaLnBrk="1" hangingPunct="1">
              <a:buFont typeface="Wingdings" pitchFamily="2" charset="2"/>
              <a:buChar char="Ø"/>
              <a:defRPr/>
            </a:pPr>
            <a:r>
              <a:rPr lang="en-US" sz="1600" dirty="0">
                <a:latin typeface="Calibri" pitchFamily="34" charset="0"/>
                <a:cs typeface="Calibri" pitchFamily="34" charset="0"/>
              </a:rPr>
              <a:t>Salary income if it is earned in India</a:t>
            </a:r>
          </a:p>
          <a:p>
            <a:pPr lvl="1" algn="just" eaLnBrk="1" hangingPunct="1">
              <a:buFont typeface="Wingdings" pitchFamily="2" charset="2"/>
              <a:buChar char="Ø"/>
              <a:defRPr/>
            </a:pPr>
            <a:r>
              <a:rPr lang="en-US" sz="1600" dirty="0">
                <a:latin typeface="Calibri" pitchFamily="34" charset="0"/>
                <a:cs typeface="Calibri" pitchFamily="34" charset="0"/>
              </a:rPr>
              <a:t>S. 10(6)(vi), S. 16 &amp; 17 of ITA read with Article 16 of DTAA</a:t>
            </a:r>
          </a:p>
          <a:p>
            <a:pPr algn="just" eaLnBrk="1" hangingPunct="1">
              <a:buSzPct val="100000"/>
              <a:buFont typeface="Wingdings" pitchFamily="2" charset="2"/>
              <a:buChar char="§"/>
              <a:defRPr/>
            </a:pPr>
            <a:r>
              <a:rPr lang="en-US" sz="1600" dirty="0">
                <a:latin typeface="Calibri" pitchFamily="34" charset="0"/>
                <a:cs typeface="Calibri" pitchFamily="34" charset="0"/>
              </a:rPr>
              <a:t>Section 9(1)(iii)</a:t>
            </a:r>
          </a:p>
          <a:p>
            <a:pPr lvl="1" algn="just" eaLnBrk="1" hangingPunct="1">
              <a:buFont typeface="Wingdings" pitchFamily="2" charset="2"/>
              <a:buChar char="Ø"/>
              <a:defRPr/>
            </a:pPr>
            <a:r>
              <a:rPr lang="en-US" sz="1600" dirty="0">
                <a:latin typeface="Calibri" pitchFamily="34" charset="0"/>
                <a:cs typeface="Calibri" pitchFamily="34" charset="0"/>
              </a:rPr>
              <a:t>Salary income payable by the Government to a citizen of India for services outside India read with Article 19 of DTAA on Government services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noChangeArrowheads="1"/>
          </p:cNvSpPr>
          <p:nvPr>
            <p:ph type="title"/>
          </p:nvPr>
        </p:nvSpPr>
        <p:spPr>
          <a:xfrm>
            <a:off x="1155700" y="304800"/>
            <a:ext cx="7793038" cy="1143000"/>
          </a:xfrm>
        </p:spPr>
        <p:txBody>
          <a:bodyPr/>
          <a:lstStyle/>
          <a:p>
            <a:r>
              <a:rPr lang="en-US" altLang="en-US" sz="3600" dirty="0"/>
              <a:t>Section 9(1)(i) – Business Connection</a:t>
            </a:r>
            <a:br>
              <a:rPr lang="en-US" altLang="en-US" sz="3600" dirty="0"/>
            </a:br>
            <a:r>
              <a:rPr lang="en-US" altLang="en-US" sz="3600" dirty="0"/>
              <a:t>Concluding Contracts</a:t>
            </a:r>
          </a:p>
        </p:txBody>
      </p:sp>
      <p:sp>
        <p:nvSpPr>
          <p:cNvPr id="3" name="Content Placeholder 2"/>
          <p:cNvSpPr>
            <a:spLocks noGrp="1"/>
          </p:cNvSpPr>
          <p:nvPr>
            <p:ph idx="1"/>
          </p:nvPr>
        </p:nvSpPr>
        <p:spPr>
          <a:xfrm>
            <a:off x="1066800" y="1905000"/>
            <a:ext cx="7772400" cy="4114800"/>
          </a:xfrm>
        </p:spPr>
        <p:txBody>
          <a:bodyPr/>
          <a:lstStyle/>
          <a:p>
            <a:pPr algn="just">
              <a:defRPr/>
            </a:pPr>
            <a:r>
              <a:rPr lang="en-US" sz="2000" dirty="0">
                <a:latin typeface="Calibri" pitchFamily="34" charset="0"/>
                <a:cs typeface="Calibri" pitchFamily="34" charset="0"/>
              </a:rPr>
              <a:t>W.e.f 01.04.2019 as per Explanation 2 to Section 9 has been amended to define business connection to include business activity carried out through a person who, acting on behalf of the non-resident;</a:t>
            </a:r>
          </a:p>
          <a:p>
            <a:pPr lvl="1" algn="just">
              <a:defRPr/>
            </a:pPr>
            <a:r>
              <a:rPr lang="en-US" sz="2000" dirty="0">
                <a:latin typeface="Calibri" pitchFamily="34" charset="0"/>
                <a:cs typeface="Calibri" pitchFamily="34" charset="0"/>
              </a:rPr>
              <a:t>who habitually exercises in India authority to conclude contracts on behalf of the non-resident where the contracts are </a:t>
            </a:r>
          </a:p>
          <a:p>
            <a:pPr marL="457200" lvl="1" indent="0" algn="just">
              <a:buFont typeface="Wingdings" pitchFamily="2" charset="2"/>
              <a:buNone/>
              <a:defRPr/>
            </a:pPr>
            <a:r>
              <a:rPr lang="en-US" sz="2000" dirty="0">
                <a:latin typeface="Calibri" pitchFamily="34" charset="0"/>
                <a:cs typeface="Calibri" pitchFamily="34" charset="0"/>
              </a:rPr>
              <a:t>	(i) in the name of the non-resident; or</a:t>
            </a:r>
          </a:p>
          <a:p>
            <a:pPr marL="0" indent="0" algn="just">
              <a:buFont typeface="Wingdings" pitchFamily="2" charset="2"/>
              <a:buNone/>
              <a:defRPr/>
            </a:pPr>
            <a:r>
              <a:rPr lang="en-US" sz="2000" dirty="0">
                <a:latin typeface="Calibri" pitchFamily="34" charset="0"/>
                <a:cs typeface="Calibri" pitchFamily="34" charset="0"/>
              </a:rPr>
              <a:t>	(ii) for the transfer of the ownership of, or for the granting of 	the right to use, property owned by that non-resident or that 	non-resident has 	the right to use; or</a:t>
            </a:r>
          </a:p>
          <a:p>
            <a:pPr marL="0" indent="0" algn="just">
              <a:buFont typeface="Wingdings" pitchFamily="2" charset="2"/>
              <a:buNone/>
              <a:defRPr/>
            </a:pPr>
            <a:r>
              <a:rPr lang="en-US" sz="2000" dirty="0">
                <a:latin typeface="Calibri" pitchFamily="34" charset="0"/>
                <a:cs typeface="Calibri" pitchFamily="34" charset="0"/>
              </a:rPr>
              <a:t>	(iii) for the provision of services by the non-resident; or</a:t>
            </a:r>
          </a:p>
        </p:txBody>
      </p:sp>
      <p:sp>
        <p:nvSpPr>
          <p:cNvPr id="41988" name="Date Placeholder 3"/>
          <p:cNvSpPr>
            <a:spLocks noGrp="1" noChangeArrowheads="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41989" name="Slide Number Placeholder 4"/>
          <p:cNvSpPr>
            <a:spLocks noGrp="1" noChangeArrowheads="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4817D3EB-8A10-42AA-99D3-1C5F6FE13A2E}" type="slidenum">
              <a:rPr lang="en-US" altLang="en-US" sz="1400"/>
              <a:pPr/>
              <a:t>21</a:t>
            </a:fld>
            <a:endParaRPr lang="en-US" altLang="en-US"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noChangeArrowheads="1"/>
          </p:cNvSpPr>
          <p:nvPr>
            <p:ph type="title"/>
          </p:nvPr>
        </p:nvSpPr>
        <p:spPr>
          <a:xfrm>
            <a:off x="1155700" y="304800"/>
            <a:ext cx="7793038" cy="1143000"/>
          </a:xfrm>
        </p:spPr>
        <p:txBody>
          <a:bodyPr/>
          <a:lstStyle/>
          <a:p>
            <a:r>
              <a:rPr lang="en-US" altLang="en-US" sz="3600" dirty="0"/>
              <a:t>Section 9(1)(i) – Business Connection</a:t>
            </a:r>
            <a:br>
              <a:rPr lang="en-US" altLang="en-US" sz="3600" dirty="0"/>
            </a:br>
            <a:r>
              <a:rPr lang="en-US" altLang="en-US" sz="3600" dirty="0"/>
              <a:t>Economic Presence</a:t>
            </a:r>
          </a:p>
        </p:txBody>
      </p:sp>
      <p:sp>
        <p:nvSpPr>
          <p:cNvPr id="3" name="Content Placeholder 2"/>
          <p:cNvSpPr>
            <a:spLocks noGrp="1"/>
          </p:cNvSpPr>
          <p:nvPr>
            <p:ph idx="1"/>
          </p:nvPr>
        </p:nvSpPr>
        <p:spPr>
          <a:xfrm>
            <a:off x="1066800" y="1905000"/>
            <a:ext cx="7772400" cy="4267200"/>
          </a:xfrm>
        </p:spPr>
        <p:txBody>
          <a:bodyPr/>
          <a:lstStyle/>
          <a:p>
            <a:pPr algn="just">
              <a:defRPr/>
            </a:pPr>
            <a:r>
              <a:rPr lang="en-US" sz="1600" dirty="0">
                <a:latin typeface="Calibri" panose="020F0502020204030204" pitchFamily="34" charset="0"/>
                <a:cs typeface="Calibri" pitchFamily="34" charset="0"/>
              </a:rPr>
              <a:t>W.e.f 01.04.2019 as per Explanation 2A to Section 9 has been introduced wherein it is clarified that significant economic presence of a NR in India shall constitute Business Connection;</a:t>
            </a:r>
          </a:p>
          <a:p>
            <a:pPr algn="just">
              <a:defRPr/>
            </a:pPr>
            <a:r>
              <a:rPr lang="en-US" sz="1600" dirty="0">
                <a:latin typeface="Calibri" panose="020F0502020204030204" pitchFamily="34" charset="0"/>
                <a:cs typeface="Calibri" pitchFamily="34" charset="0"/>
              </a:rPr>
              <a:t>"significant economic presence“ (SEP) shall mean—</a:t>
            </a:r>
          </a:p>
          <a:p>
            <a:pPr marL="914400" lvl="2" indent="0" algn="just">
              <a:buSzPct val="60000"/>
              <a:buFont typeface="Wingdings" pitchFamily="2" charset="2"/>
              <a:buNone/>
              <a:defRPr/>
            </a:pPr>
            <a:r>
              <a:rPr lang="en-US" sz="1600" dirty="0">
                <a:latin typeface="Calibri" panose="020F0502020204030204" pitchFamily="34" charset="0"/>
                <a:cs typeface="Calibri" pitchFamily="34" charset="0"/>
              </a:rPr>
              <a:t>(a) transaction in respect of any goods, services or property carried out by a non-resident in India including provision of download of data or software in India, if the aggregate of payments arising from such transaction or transactions during the previous year exceeds such amount as may be prescribed; or</a:t>
            </a:r>
          </a:p>
          <a:p>
            <a:pPr marL="914400" lvl="2" indent="0" algn="just">
              <a:buSzPct val="60000"/>
              <a:buFont typeface="Wingdings" pitchFamily="2" charset="2"/>
              <a:buNone/>
              <a:defRPr/>
            </a:pPr>
            <a:r>
              <a:rPr lang="en-US" sz="1600" dirty="0">
                <a:latin typeface="Calibri" panose="020F0502020204030204" pitchFamily="34" charset="0"/>
                <a:cs typeface="Calibri" pitchFamily="34" charset="0"/>
              </a:rPr>
              <a:t>(b) systematic and continuous soliciting of business activities or engaging in interaction with such number of users as may be prescribed, in India through digital means:</a:t>
            </a:r>
          </a:p>
          <a:p>
            <a:pPr marL="398463" lvl="2" indent="0" algn="just">
              <a:buSzPct val="60000"/>
              <a:buFont typeface="Wingdings" pitchFamily="2" charset="2"/>
              <a:buNone/>
              <a:defRPr/>
            </a:pPr>
            <a:r>
              <a:rPr lang="en-US" sz="1600" dirty="0">
                <a:latin typeface="Calibri" panose="020F0502020204030204" pitchFamily="34" charset="0"/>
                <a:cs typeface="Calibri" pitchFamily="34" charset="0"/>
              </a:rPr>
              <a:t>Provided that the transactions or activities shall constitute significant economic presence in India, whether or not,-</a:t>
            </a:r>
          </a:p>
          <a:p>
            <a:pPr marL="398463" lvl="2" indent="0" algn="just">
              <a:buSzPct val="60000"/>
              <a:buFont typeface="Wingdings" pitchFamily="2" charset="2"/>
              <a:buNone/>
              <a:defRPr/>
            </a:pPr>
            <a:r>
              <a:rPr lang="en-US" sz="1600" dirty="0">
                <a:latin typeface="Calibri" panose="020F0502020204030204" pitchFamily="34" charset="0"/>
                <a:cs typeface="Calibri" pitchFamily="34" charset="0"/>
              </a:rPr>
              <a:t>	(i) the agreement for such transactions or activities is entered in India; or</a:t>
            </a:r>
          </a:p>
          <a:p>
            <a:pPr marL="398463" lvl="2" indent="0" algn="just">
              <a:buSzPct val="60000"/>
              <a:buFont typeface="Wingdings" pitchFamily="2" charset="2"/>
              <a:buNone/>
              <a:defRPr/>
            </a:pPr>
            <a:r>
              <a:rPr lang="en-US" sz="1600" dirty="0">
                <a:latin typeface="Calibri" panose="020F0502020204030204" pitchFamily="34" charset="0"/>
                <a:cs typeface="Calibri" pitchFamily="34" charset="0"/>
              </a:rPr>
              <a:t>	(ii) the non-resident has a residence or place of business in India; or</a:t>
            </a:r>
          </a:p>
          <a:p>
            <a:pPr marL="398463" lvl="2" indent="0" algn="just">
              <a:buSzPct val="60000"/>
              <a:buFont typeface="Wingdings" pitchFamily="2" charset="2"/>
              <a:buNone/>
              <a:defRPr/>
            </a:pPr>
            <a:r>
              <a:rPr lang="en-US" sz="1600" dirty="0">
                <a:latin typeface="Calibri" panose="020F0502020204030204" pitchFamily="34" charset="0"/>
                <a:cs typeface="Calibri" pitchFamily="34" charset="0"/>
              </a:rPr>
              <a:t>	(iii) the non-resident renders services in India:</a:t>
            </a:r>
          </a:p>
          <a:p>
            <a:pPr algn="just">
              <a:defRPr/>
            </a:pPr>
            <a:endParaRPr lang="en-US" sz="1600" dirty="0">
              <a:latin typeface="Calibri" panose="020F0502020204030204" pitchFamily="34" charset="0"/>
              <a:cs typeface="Calibri" pitchFamily="34" charset="0"/>
            </a:endParaRPr>
          </a:p>
          <a:p>
            <a:pPr algn="just">
              <a:defRPr/>
            </a:pPr>
            <a:endParaRPr lang="en-US" sz="1600" dirty="0">
              <a:latin typeface="Calibri" panose="020F0502020204030204" pitchFamily="34" charset="0"/>
              <a:cs typeface="Calibri" pitchFamily="34" charset="0"/>
            </a:endParaRPr>
          </a:p>
        </p:txBody>
      </p:sp>
      <p:sp>
        <p:nvSpPr>
          <p:cNvPr id="43012" name="Date Placeholder 3"/>
          <p:cNvSpPr>
            <a:spLocks noGrp="1" noChangeArrowheads="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43013" name="Slide Number Placeholder 4"/>
          <p:cNvSpPr>
            <a:spLocks noGrp="1" noChangeArrowheads="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F18B1BE-BA83-48F8-ABAA-0B03575E177F}" type="slidenum">
              <a:rPr lang="en-US" altLang="en-US" sz="1400"/>
              <a:pPr/>
              <a:t>22</a:t>
            </a:fld>
            <a:endParaRPr lang="en-US" altLang="en-US"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4608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C7422AD-44F6-44EC-AD1B-D1F4A2CE55BE}" type="slidenum">
              <a:rPr lang="en-US" altLang="en-US" sz="1400"/>
              <a:pPr/>
              <a:t>23</a:t>
            </a:fld>
            <a:endParaRPr lang="en-US" altLang="en-US" sz="1400" dirty="0"/>
          </a:p>
        </p:txBody>
      </p:sp>
      <p:sp>
        <p:nvSpPr>
          <p:cNvPr id="46084" name="Rectangle 2"/>
          <p:cNvSpPr>
            <a:spLocks noGrp="1" noChangeArrowheads="1"/>
          </p:cNvSpPr>
          <p:nvPr>
            <p:ph type="title"/>
          </p:nvPr>
        </p:nvSpPr>
        <p:spPr/>
        <p:txBody>
          <a:bodyPr/>
          <a:lstStyle/>
          <a:p>
            <a:pPr eaLnBrk="1" hangingPunct="1"/>
            <a:r>
              <a:rPr lang="en-US" altLang="en-US" sz="4000" dirty="0"/>
              <a:t>Taxation of Non Residents – Computation of Income</a:t>
            </a:r>
          </a:p>
        </p:txBody>
      </p:sp>
      <p:sp>
        <p:nvSpPr>
          <p:cNvPr id="46085" name="Rectangle 3"/>
          <p:cNvSpPr>
            <a:spLocks noGrp="1" noChangeArrowheads="1"/>
          </p:cNvSpPr>
          <p:nvPr>
            <p:ph type="body" idx="1"/>
          </p:nvPr>
        </p:nvSpPr>
        <p:spPr>
          <a:xfrm>
            <a:off x="1182688" y="2017713"/>
            <a:ext cx="7772400" cy="4383087"/>
          </a:xfrm>
        </p:spPr>
        <p:txBody>
          <a:bodyPr/>
          <a:lstStyle/>
          <a:p>
            <a:pPr algn="just" eaLnBrk="1" hangingPunct="1"/>
            <a:r>
              <a:rPr lang="en-US" altLang="en-US" sz="2000" dirty="0">
                <a:latin typeface="Calibri" pitchFamily="34" charset="0"/>
                <a:ea typeface="Calibri" pitchFamily="34" charset="0"/>
                <a:cs typeface="Calibri" pitchFamily="34" charset="0"/>
              </a:rPr>
              <a:t>Section 9(1)(iv)</a:t>
            </a:r>
          </a:p>
          <a:p>
            <a:pPr lvl="1" algn="just" eaLnBrk="1" hangingPunct="1">
              <a:buFont typeface="Wingdings" pitchFamily="2" charset="2"/>
              <a:buChar char="Ø"/>
            </a:pPr>
            <a:r>
              <a:rPr lang="en-US" altLang="en-US" sz="2000" dirty="0">
                <a:latin typeface="Calibri" pitchFamily="34" charset="0"/>
                <a:ea typeface="Calibri" pitchFamily="34" charset="0"/>
                <a:cs typeface="Calibri" pitchFamily="34" charset="0"/>
              </a:rPr>
              <a:t>A dividend paid by Indian company outside India</a:t>
            </a:r>
          </a:p>
          <a:p>
            <a:pPr lvl="1" algn="just" eaLnBrk="1" hangingPunct="1">
              <a:buFont typeface="Wingdings" pitchFamily="2" charset="2"/>
              <a:buChar char="Ø"/>
            </a:pPr>
            <a:r>
              <a:rPr lang="en-US" altLang="en-US" sz="2000" dirty="0">
                <a:latin typeface="Calibri" pitchFamily="34" charset="0"/>
                <a:ea typeface="Calibri" pitchFamily="34" charset="0"/>
                <a:cs typeface="Calibri" pitchFamily="34" charset="0"/>
              </a:rPr>
              <a:t>Exempt under ITA u/s. 10(34) (to the extent of Rs. 10 lacs but not applicable to Non-Residents), Article 10 of DTAA may reduce tax on dividend as and when applicable. Tax credit of DDT in COR</a:t>
            </a:r>
          </a:p>
          <a:p>
            <a:pPr algn="just" eaLnBrk="1" hangingPunct="1">
              <a:buSzPct val="100000"/>
              <a:buFont typeface="Wingdings" pitchFamily="2" charset="2"/>
              <a:buChar char="§"/>
            </a:pPr>
            <a:r>
              <a:rPr lang="en-US" altLang="en-US" sz="2000" dirty="0">
                <a:latin typeface="Calibri" pitchFamily="34" charset="0"/>
                <a:ea typeface="Calibri" pitchFamily="34" charset="0"/>
                <a:cs typeface="Calibri" pitchFamily="34" charset="0"/>
              </a:rPr>
              <a:t>Section 9(1)(v) – Source rule for interest:</a:t>
            </a:r>
          </a:p>
          <a:p>
            <a:pPr algn="just" eaLnBrk="1" hangingPunct="1">
              <a:buSzPct val="100000"/>
              <a:buFont typeface="Wingdings" pitchFamily="2" charset="2"/>
              <a:buNone/>
            </a:pPr>
            <a:r>
              <a:rPr lang="en-US" altLang="en-US" sz="2000" dirty="0">
                <a:latin typeface="Calibri" pitchFamily="34" charset="0"/>
                <a:ea typeface="Calibri" pitchFamily="34" charset="0"/>
                <a:cs typeface="Calibri" pitchFamily="34" charset="0"/>
              </a:rPr>
              <a:t>           Definition Of Interest  S.2(28A) and Art 11 of Art.11</a:t>
            </a:r>
          </a:p>
          <a:p>
            <a:pPr lvl="1" algn="just" eaLnBrk="1" hangingPunct="1">
              <a:buFont typeface="Wingdings" pitchFamily="2" charset="2"/>
              <a:buChar char="Ø"/>
            </a:pPr>
            <a:r>
              <a:rPr lang="en-US" altLang="en-US" sz="2000" dirty="0">
                <a:latin typeface="Calibri" pitchFamily="34" charset="0"/>
                <a:ea typeface="Calibri" pitchFamily="34" charset="0"/>
                <a:cs typeface="Calibri" pitchFamily="34" charset="0"/>
              </a:rPr>
              <a:t>Income by way of interest payable by (a) Government, (b) Resident, (c) Non Resident</a:t>
            </a:r>
          </a:p>
          <a:p>
            <a:pPr lvl="1" algn="just" eaLnBrk="1" hangingPunct="1">
              <a:buFont typeface="Wingdings" pitchFamily="2" charset="2"/>
              <a:buChar char="Ø"/>
            </a:pPr>
            <a:r>
              <a:rPr lang="en-US" altLang="en-US" sz="2000" dirty="0">
                <a:latin typeface="Calibri" pitchFamily="34" charset="0"/>
                <a:ea typeface="Calibri" pitchFamily="34" charset="0"/>
                <a:cs typeface="Calibri" pitchFamily="34" charset="0"/>
              </a:rPr>
              <a:t>Provisions of Article 11 of DTAA may reduce the burden of taxation on interest income of the Non Resident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8B8A5293-C733-4D3E-8C47-3E3898AAEA7B}" type="slidenum">
              <a:rPr lang="en-US" altLang="en-US" sz="1400"/>
              <a:pPr/>
              <a:t>24</a:t>
            </a:fld>
            <a:endParaRPr lang="en-US" altLang="en-US" sz="1400" dirty="0"/>
          </a:p>
        </p:txBody>
      </p:sp>
      <p:sp>
        <p:nvSpPr>
          <p:cNvPr id="47107" name="Rectangle 2"/>
          <p:cNvSpPr>
            <a:spLocks noGrp="1" noChangeArrowheads="1"/>
          </p:cNvSpPr>
          <p:nvPr>
            <p:ph type="title"/>
          </p:nvPr>
        </p:nvSpPr>
        <p:spPr>
          <a:xfrm>
            <a:off x="1162051" y="70338"/>
            <a:ext cx="7793037" cy="920262"/>
          </a:xfrm>
        </p:spPr>
        <p:txBody>
          <a:bodyPr/>
          <a:lstStyle/>
          <a:p>
            <a:pPr eaLnBrk="1" hangingPunct="1"/>
            <a:r>
              <a:rPr lang="en-US" altLang="en-US" sz="4000" dirty="0"/>
              <a:t>Definition: Royalty – S.9(1)(vi)</a:t>
            </a:r>
          </a:p>
        </p:txBody>
      </p:sp>
      <p:sp>
        <p:nvSpPr>
          <p:cNvPr id="47108" name="Rectangle 3"/>
          <p:cNvSpPr>
            <a:spLocks noGrp="1" noChangeArrowheads="1"/>
          </p:cNvSpPr>
          <p:nvPr>
            <p:ph type="body" idx="1"/>
          </p:nvPr>
        </p:nvSpPr>
        <p:spPr>
          <a:xfrm>
            <a:off x="685800" y="1676400"/>
            <a:ext cx="7772400" cy="4383087"/>
          </a:xfrm>
        </p:spPr>
        <p:txBody>
          <a:bodyPr/>
          <a:lstStyle/>
          <a:p>
            <a:pPr algn="just" eaLnBrk="1" hangingPunct="1"/>
            <a:r>
              <a:rPr lang="en-US" altLang="en-US" sz="2200" dirty="0">
                <a:latin typeface="Calibri" pitchFamily="34" charset="0"/>
                <a:ea typeface="Calibri" pitchFamily="34" charset="0"/>
                <a:cs typeface="Calibri" pitchFamily="34" charset="0"/>
              </a:rPr>
              <a:t>S 9 (1)(vi): Royalty: Consideration for </a:t>
            </a:r>
            <a:r>
              <a:rPr lang="en-US" altLang="en-US" sz="2000" dirty="0">
                <a:latin typeface="Calibri" pitchFamily="34" charset="0"/>
                <a:ea typeface="Calibri" pitchFamily="34" charset="0"/>
                <a:cs typeface="Calibri" pitchFamily="34" charset="0"/>
              </a:rPr>
              <a:t>the transfer of all or any rights (including the granting of a license) and information, use and imparting of skill, use if equipment, copy rights and services as defined.</a:t>
            </a:r>
          </a:p>
          <a:p>
            <a:pPr algn="just" eaLnBrk="1" hangingPunct="1"/>
            <a:r>
              <a:rPr lang="en-US" sz="2000" dirty="0">
                <a:latin typeface="Calibri" pitchFamily="34" charset="0"/>
                <a:cs typeface="Calibri" pitchFamily="34" charset="0"/>
              </a:rPr>
              <a:t>Therefore, Income by way of 'royalty' payable by a person who is a resident of India is deemed to accrue or arise in India (except when the royalty is payable in respect of any right, property or information used or services utilized for the purposes of a business or profession carried on by such person outside India or for the purposes of making or earning any income from any source outside India). </a:t>
            </a:r>
          </a:p>
          <a:p>
            <a:pPr algn="just" eaLnBrk="1" hangingPunct="1"/>
            <a:r>
              <a:rPr lang="en-US" sz="2000" dirty="0">
                <a:latin typeface="Calibri" pitchFamily="34" charset="0"/>
                <a:cs typeface="Calibri" pitchFamily="34" charset="0"/>
              </a:rPr>
              <a:t>Consideration for transfer of rights (including granting of a license) in respect of a trade mark or similar property or for use of a trademark or transfer of rights (including granting of a license) in respect of any copyright, literary, artistic or scientific work, falls under the definition of 'Royalty' under the IT Act.</a:t>
            </a:r>
            <a:endParaRPr lang="en-US" altLang="en-US" sz="2000" dirty="0">
              <a:latin typeface="Calibri" pitchFamily="34" charset="0"/>
              <a:cs typeface="Calibri" pitchFamily="34" charset="0"/>
            </a:endParaRPr>
          </a:p>
        </p:txBody>
      </p:sp>
      <p:sp>
        <p:nvSpPr>
          <p:cNvPr id="47109" name="Rectangle 14"/>
          <p:cNvSpPr>
            <a:spLocks noGrp="1" noChangeArrowheads="1"/>
          </p:cNvSpPr>
          <p:nvPr>
            <p:ph type="dt" sz="quarter" idx="10"/>
          </p:nvPr>
        </p:nvSpPr>
        <p:spPr>
          <a:xfrm>
            <a:off x="209551" y="63246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76D43FA-B58A-4020-9028-67AE4A0BDB65}" type="slidenum">
              <a:rPr lang="en-US" altLang="en-US" sz="1400"/>
              <a:pPr/>
              <a:t>25</a:t>
            </a:fld>
            <a:endParaRPr lang="en-US" altLang="en-US" sz="1400" dirty="0"/>
          </a:p>
        </p:txBody>
      </p:sp>
      <p:sp>
        <p:nvSpPr>
          <p:cNvPr id="51203" name="Rectangle 2"/>
          <p:cNvSpPr>
            <a:spLocks noGrp="1" noChangeArrowheads="1"/>
          </p:cNvSpPr>
          <p:nvPr>
            <p:ph type="title"/>
          </p:nvPr>
        </p:nvSpPr>
        <p:spPr/>
        <p:txBody>
          <a:bodyPr/>
          <a:lstStyle/>
          <a:p>
            <a:pPr eaLnBrk="1" hangingPunct="1"/>
            <a:r>
              <a:rPr lang="en-US" altLang="en-US" sz="4000" dirty="0"/>
              <a:t>Definition: Fees for Technical Services – S.9(1)(vii)</a:t>
            </a:r>
          </a:p>
        </p:txBody>
      </p:sp>
      <p:sp>
        <p:nvSpPr>
          <p:cNvPr id="51204" name="Rectangle 3"/>
          <p:cNvSpPr>
            <a:spLocks noGrp="1" noChangeArrowheads="1"/>
          </p:cNvSpPr>
          <p:nvPr>
            <p:ph type="body" idx="1"/>
          </p:nvPr>
        </p:nvSpPr>
        <p:spPr>
          <a:xfrm>
            <a:off x="1182688" y="2017713"/>
            <a:ext cx="7772400" cy="4459287"/>
          </a:xfrm>
        </p:spPr>
        <p:txBody>
          <a:bodyPr/>
          <a:lstStyle/>
          <a:p>
            <a:pPr algn="just" eaLnBrk="1" hangingPunct="1"/>
            <a:r>
              <a:rPr lang="en-US" altLang="en-US" sz="2400" dirty="0">
                <a:latin typeface="Calibri" pitchFamily="34" charset="0"/>
                <a:ea typeface="Calibri" pitchFamily="34" charset="0"/>
                <a:cs typeface="Calibri" pitchFamily="34" charset="0"/>
              </a:rPr>
              <a:t>FTS defined under the Act as any consideration (including any lump sum consideration) for the rendering of any managerial, technical or consultancy services (including the provision of services of technical or other personnel) but does not include consideration for any construction, assembly, mining or like project undertaken by the recipient or consideration which would be income of the recipient chargeable under the head “Salaries” </a:t>
            </a:r>
          </a:p>
          <a:p>
            <a:pPr algn="just" eaLnBrk="1" hangingPunct="1">
              <a:buFont typeface="Wingdings" pitchFamily="2" charset="2"/>
              <a:buNone/>
            </a:pPr>
            <a:r>
              <a:rPr lang="en-US" altLang="en-US" sz="2400" dirty="0">
                <a:latin typeface="Calibri" pitchFamily="34" charset="0"/>
                <a:ea typeface="Calibri" pitchFamily="34" charset="0"/>
                <a:cs typeface="Calibri" pitchFamily="34" charset="0"/>
              </a:rPr>
              <a:t>    [Explanation 2 to Section 9(1)(vii)]</a:t>
            </a:r>
          </a:p>
        </p:txBody>
      </p:sp>
      <p:sp>
        <p:nvSpPr>
          <p:cNvPr id="51205" name="Rectangle 14"/>
          <p:cNvSpPr>
            <a:spLocks noGrp="1" noChangeArrowheads="1"/>
          </p:cNvSpPr>
          <p:nvPr>
            <p:ph type="dt" sz="quarter" idx="10"/>
          </p:nvPr>
        </p:nvSpPr>
        <p:spPr>
          <a:xfrm>
            <a:off x="990600" y="62484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8ACAED80-561D-4875-8C65-BF939669DC69}" type="slidenum">
              <a:rPr lang="en-US" altLang="en-US" sz="1400"/>
              <a:pPr/>
              <a:t>26</a:t>
            </a:fld>
            <a:endParaRPr lang="en-US" altLang="en-US" sz="1400" dirty="0"/>
          </a:p>
        </p:txBody>
      </p:sp>
      <p:sp>
        <p:nvSpPr>
          <p:cNvPr id="53251" name="Rectangle 2"/>
          <p:cNvSpPr>
            <a:spLocks noGrp="1" noChangeArrowheads="1"/>
          </p:cNvSpPr>
          <p:nvPr>
            <p:ph type="title"/>
          </p:nvPr>
        </p:nvSpPr>
        <p:spPr/>
        <p:txBody>
          <a:bodyPr/>
          <a:lstStyle/>
          <a:p>
            <a:pPr eaLnBrk="1" hangingPunct="1"/>
            <a:r>
              <a:rPr lang="en-US" altLang="en-US" sz="4000" dirty="0"/>
              <a:t>Source Rule - Royalty</a:t>
            </a:r>
          </a:p>
        </p:txBody>
      </p:sp>
      <p:sp>
        <p:nvSpPr>
          <p:cNvPr id="53252" name="Rectangle 3"/>
          <p:cNvSpPr>
            <a:spLocks noGrp="1" noChangeArrowheads="1"/>
          </p:cNvSpPr>
          <p:nvPr>
            <p:ph type="body" idx="1"/>
          </p:nvPr>
        </p:nvSpPr>
        <p:spPr>
          <a:xfrm>
            <a:off x="533400" y="2017713"/>
            <a:ext cx="8421688" cy="4306887"/>
          </a:xfrm>
        </p:spPr>
        <p:txBody>
          <a:bodyPr/>
          <a:lstStyle/>
          <a:p>
            <a:pPr eaLnBrk="1" hangingPunct="1"/>
            <a:r>
              <a:rPr lang="en-US" altLang="en-US" sz="1800" dirty="0">
                <a:latin typeface="Calibri" pitchFamily="34" charset="0"/>
                <a:ea typeface="Calibri" pitchFamily="34" charset="0"/>
                <a:cs typeface="Calibri" pitchFamily="34" charset="0"/>
              </a:rPr>
              <a:t>As per S.9(1)(vi), income by way of royalty payable by—</a:t>
            </a:r>
          </a:p>
          <a:p>
            <a:pPr eaLnBrk="1" hangingPunct="1"/>
            <a:endParaRPr lang="en-US" altLang="en-US" sz="1800" dirty="0">
              <a:latin typeface="Calibri" pitchFamily="34" charset="0"/>
              <a:ea typeface="Calibri" pitchFamily="34" charset="0"/>
              <a:cs typeface="Calibri" pitchFamily="34" charset="0"/>
            </a:endParaRP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(a)  the Government ; or</a:t>
            </a:r>
          </a:p>
          <a:p>
            <a:pPr eaLnBrk="1" hangingPunct="1">
              <a:buFont typeface="Wingdings" pitchFamily="2" charset="2"/>
              <a:buNone/>
            </a:pPr>
            <a:endParaRPr lang="en-US" altLang="en-US" sz="1800" dirty="0">
              <a:latin typeface="Calibri" pitchFamily="34" charset="0"/>
              <a:ea typeface="Calibri" pitchFamily="34" charset="0"/>
              <a:cs typeface="Calibri" pitchFamily="34" charset="0"/>
            </a:endParaRP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(b)  a person who is a resident, except where the royalty is payable in respect of any right, property or information used or services utilized for the purposes of a business or profession carried on by such person outside India or for the purposes of making or earning any income from any source outside India ; or</a:t>
            </a:r>
          </a:p>
          <a:p>
            <a:pPr eaLnBrk="1" hangingPunct="1">
              <a:buFont typeface="Wingdings" pitchFamily="2" charset="2"/>
              <a:buNone/>
            </a:pPr>
            <a:endParaRPr lang="en-US" altLang="en-US" sz="1800" dirty="0">
              <a:latin typeface="Calibri" pitchFamily="34" charset="0"/>
              <a:ea typeface="Calibri" pitchFamily="34" charset="0"/>
              <a:cs typeface="Calibri" pitchFamily="34" charset="0"/>
            </a:endParaRP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(c)  a person who is a non-resident, where the royalty is payable in respect of any right, property or information used or services utilized for the purposes of a business or profession carried on by such person in India or for the purposes of making or earning any income from any source in India</a:t>
            </a:r>
            <a:endParaRPr lang="en-US" altLang="en-US" sz="2200" dirty="0">
              <a:latin typeface="Calibri" pitchFamily="34" charset="0"/>
              <a:ea typeface="Calibri" pitchFamily="34" charset="0"/>
              <a:cs typeface="Calibri" pitchFamily="34" charset="0"/>
            </a:endParaRPr>
          </a:p>
          <a:p>
            <a:pPr eaLnBrk="1" hangingPunct="1"/>
            <a:endParaRPr lang="en-US" altLang="en-US" sz="2200" dirty="0">
              <a:latin typeface="Calibri" pitchFamily="34" charset="0"/>
              <a:ea typeface="Calibri" pitchFamily="34" charset="0"/>
              <a:cs typeface="Calibri" pitchFamily="34" charset="0"/>
            </a:endParaRPr>
          </a:p>
        </p:txBody>
      </p:sp>
      <p:sp>
        <p:nvSpPr>
          <p:cNvPr id="53253" name="Rectangle 14"/>
          <p:cNvSpPr>
            <a:spLocks noGrp="1" noChangeArrowheads="1"/>
          </p:cNvSpPr>
          <p:nvPr>
            <p:ph type="dt" sz="quarter" idx="10"/>
          </p:nvPr>
        </p:nvSpPr>
        <p:spPr>
          <a:xfrm>
            <a:off x="990600" y="62484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7BFAED8F-EDFB-4A41-8119-16835EB3AECE}" type="slidenum">
              <a:rPr lang="en-US" altLang="en-US" sz="1400"/>
              <a:pPr/>
              <a:t>27</a:t>
            </a:fld>
            <a:endParaRPr lang="en-US" altLang="en-US" sz="1400" dirty="0"/>
          </a:p>
        </p:txBody>
      </p:sp>
      <p:sp>
        <p:nvSpPr>
          <p:cNvPr id="55299" name="Rectangle 2"/>
          <p:cNvSpPr>
            <a:spLocks noGrp="1" noChangeArrowheads="1"/>
          </p:cNvSpPr>
          <p:nvPr>
            <p:ph type="title"/>
          </p:nvPr>
        </p:nvSpPr>
        <p:spPr/>
        <p:txBody>
          <a:bodyPr/>
          <a:lstStyle/>
          <a:p>
            <a:pPr eaLnBrk="1" hangingPunct="1"/>
            <a:r>
              <a:rPr lang="en-US" altLang="en-US" sz="4000" dirty="0"/>
              <a:t>Source Rule - FTS</a:t>
            </a:r>
          </a:p>
        </p:txBody>
      </p:sp>
      <p:sp>
        <p:nvSpPr>
          <p:cNvPr id="55300" name="Rectangle 3"/>
          <p:cNvSpPr>
            <a:spLocks noGrp="1" noChangeArrowheads="1"/>
          </p:cNvSpPr>
          <p:nvPr>
            <p:ph type="body" idx="1"/>
          </p:nvPr>
        </p:nvSpPr>
        <p:spPr>
          <a:xfrm>
            <a:off x="533400" y="2017713"/>
            <a:ext cx="8421688" cy="4306887"/>
          </a:xfrm>
        </p:spPr>
        <p:txBody>
          <a:bodyPr/>
          <a:lstStyle/>
          <a:p>
            <a:pPr eaLnBrk="1" hangingPunct="1"/>
            <a:r>
              <a:rPr lang="en-US" altLang="en-US" sz="1800" dirty="0">
                <a:latin typeface="Calibri" pitchFamily="34" charset="0"/>
                <a:ea typeface="Calibri" pitchFamily="34" charset="0"/>
                <a:cs typeface="Calibri" pitchFamily="34" charset="0"/>
              </a:rPr>
              <a:t>As per S. 9(1)(vii), income by way of Fees for Technical Services payable by—</a:t>
            </a:r>
          </a:p>
          <a:p>
            <a:pPr eaLnBrk="1" hangingPunct="1"/>
            <a:endParaRPr lang="en-US" altLang="en-US" sz="1800" dirty="0">
              <a:latin typeface="Calibri" pitchFamily="34" charset="0"/>
              <a:ea typeface="Calibri" pitchFamily="34" charset="0"/>
              <a:cs typeface="Calibri" pitchFamily="34" charset="0"/>
            </a:endParaRP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(a)  the Government ; or</a:t>
            </a:r>
          </a:p>
          <a:p>
            <a:pPr eaLnBrk="1" hangingPunct="1">
              <a:buFont typeface="Wingdings" pitchFamily="2" charset="2"/>
              <a:buNone/>
            </a:pPr>
            <a:endParaRPr lang="en-US" altLang="en-US" sz="1800" dirty="0">
              <a:latin typeface="Calibri" pitchFamily="34" charset="0"/>
              <a:ea typeface="Calibri" pitchFamily="34" charset="0"/>
              <a:cs typeface="Calibri" pitchFamily="34" charset="0"/>
            </a:endParaRP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(b)  a person who is a resident, except where the fees are payable in respect of services utilized in a business or profession carried on by such person outside India or for the purposes of making or earning any income from any source outside India ; or</a:t>
            </a:r>
          </a:p>
          <a:p>
            <a:pPr eaLnBrk="1" hangingPunct="1">
              <a:buFont typeface="Wingdings" pitchFamily="2" charset="2"/>
              <a:buNone/>
            </a:pPr>
            <a:endParaRPr lang="en-US" altLang="en-US" sz="1800" dirty="0">
              <a:latin typeface="Calibri" pitchFamily="34" charset="0"/>
              <a:ea typeface="Calibri" pitchFamily="34" charset="0"/>
              <a:cs typeface="Calibri" pitchFamily="34" charset="0"/>
            </a:endParaRP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(c)  a person who is a non-resident, where the fees are payable in respect of services utilized in a business or profession carried on by such person in India or for the purposes of making or earning any income from any source in India</a:t>
            </a:r>
          </a:p>
          <a:p>
            <a:pPr eaLnBrk="1" hangingPunct="1"/>
            <a:endParaRPr lang="en-US" altLang="en-US" sz="1800" dirty="0">
              <a:latin typeface="Calibri" pitchFamily="34" charset="0"/>
              <a:ea typeface="Calibri" pitchFamily="34" charset="0"/>
              <a:cs typeface="Calibri" pitchFamily="34" charset="0"/>
            </a:endParaRPr>
          </a:p>
          <a:p>
            <a:pPr eaLnBrk="1" hangingPunct="1"/>
            <a:endParaRPr lang="en-US" altLang="en-US" sz="2200" dirty="0">
              <a:latin typeface="Calibri" pitchFamily="34" charset="0"/>
              <a:ea typeface="Calibri" pitchFamily="34" charset="0"/>
              <a:cs typeface="Calibri" pitchFamily="34" charset="0"/>
            </a:endParaRPr>
          </a:p>
        </p:txBody>
      </p:sp>
      <p:sp>
        <p:nvSpPr>
          <p:cNvPr id="55301" name="Rectangle 14"/>
          <p:cNvSpPr>
            <a:spLocks noGrp="1" noChangeArrowheads="1"/>
          </p:cNvSpPr>
          <p:nvPr>
            <p:ph type="dt" sz="quarter" idx="10"/>
          </p:nvPr>
        </p:nvSpPr>
        <p:spPr>
          <a:xfrm>
            <a:off x="990600" y="62484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7025AD21-C2C1-41FB-B649-6610113FDB08}" type="slidenum">
              <a:rPr lang="en-US" altLang="en-US" sz="1400"/>
              <a:pPr/>
              <a:t>28</a:t>
            </a:fld>
            <a:endParaRPr lang="en-US" altLang="en-US" sz="1400" dirty="0"/>
          </a:p>
        </p:txBody>
      </p:sp>
      <p:sp>
        <p:nvSpPr>
          <p:cNvPr id="57347" name="Rectangle 2"/>
          <p:cNvSpPr>
            <a:spLocks noGrp="1" noChangeArrowheads="1"/>
          </p:cNvSpPr>
          <p:nvPr>
            <p:ph type="title"/>
          </p:nvPr>
        </p:nvSpPr>
        <p:spPr/>
        <p:txBody>
          <a:bodyPr/>
          <a:lstStyle/>
          <a:p>
            <a:pPr eaLnBrk="1" hangingPunct="1"/>
            <a:r>
              <a:rPr lang="en-US" altLang="en-US" sz="4000" dirty="0"/>
              <a:t>Source Rule &amp; Scope - FTS</a:t>
            </a:r>
          </a:p>
        </p:txBody>
      </p:sp>
      <p:sp>
        <p:nvSpPr>
          <p:cNvPr id="57348" name="Rectangle 3"/>
          <p:cNvSpPr>
            <a:spLocks noGrp="1" noChangeArrowheads="1"/>
          </p:cNvSpPr>
          <p:nvPr>
            <p:ph type="body" idx="1"/>
          </p:nvPr>
        </p:nvSpPr>
        <p:spPr>
          <a:xfrm>
            <a:off x="1182688" y="2017713"/>
            <a:ext cx="7772400" cy="4459287"/>
          </a:xfrm>
        </p:spPr>
        <p:txBody>
          <a:bodyPr/>
          <a:lstStyle/>
          <a:p>
            <a:pPr eaLnBrk="1" hangingPunct="1"/>
            <a:r>
              <a:rPr lang="en-US" altLang="en-US" sz="1800" dirty="0">
                <a:latin typeface="Calibri" pitchFamily="34" charset="0"/>
                <a:ea typeface="Calibri" pitchFamily="34" charset="0"/>
                <a:cs typeface="Calibri" pitchFamily="34" charset="0"/>
              </a:rPr>
              <a:t>Services are paid by specified persons, Government, Resident &amp; Non-resident</a:t>
            </a:r>
          </a:p>
          <a:p>
            <a:pPr eaLnBrk="1" hangingPunct="1"/>
            <a:r>
              <a:rPr lang="en-US" altLang="en-US" sz="1800" dirty="0">
                <a:latin typeface="Calibri" pitchFamily="34" charset="0"/>
                <a:ea typeface="Calibri" pitchFamily="34" charset="0"/>
                <a:cs typeface="Calibri" pitchFamily="34" charset="0"/>
              </a:rPr>
              <a:t>Services are in accordance with the proposals approved by the Government</a:t>
            </a:r>
          </a:p>
          <a:p>
            <a:pPr eaLnBrk="1" hangingPunct="1"/>
            <a:r>
              <a:rPr lang="en-US" altLang="en-US" sz="1800" dirty="0">
                <a:latin typeface="Calibri" pitchFamily="34" charset="0"/>
                <a:ea typeface="Calibri" pitchFamily="34" charset="0"/>
                <a:cs typeface="Calibri" pitchFamily="34" charset="0"/>
              </a:rPr>
              <a:t>Services are used / utilised in India</a:t>
            </a:r>
          </a:p>
          <a:p>
            <a:pPr eaLnBrk="1" hangingPunct="1"/>
            <a:r>
              <a:rPr lang="en-US" altLang="en-US" sz="1800" dirty="0">
                <a:latin typeface="Calibri" pitchFamily="34" charset="0"/>
                <a:ea typeface="Calibri" pitchFamily="34" charset="0"/>
                <a:cs typeface="Calibri" pitchFamily="34" charset="0"/>
              </a:rPr>
              <a:t>What about location of services to be rendered in India- </a:t>
            </a:r>
            <a:r>
              <a:rPr lang="en-US" altLang="en-US" sz="1800" dirty="0">
                <a:latin typeface="Calibri" pitchFamily="34" charset="0"/>
                <a:cs typeface="Calibri" pitchFamily="34" charset="0"/>
              </a:rPr>
              <a:t>should be Rendered </a:t>
            </a:r>
            <a:r>
              <a:rPr lang="en-US" altLang="en-US" sz="1800" dirty="0">
                <a:latin typeface="Calibri" pitchFamily="34" charset="0"/>
                <a:ea typeface="Calibri" pitchFamily="34" charset="0"/>
                <a:cs typeface="Calibri" pitchFamily="34" charset="0"/>
              </a:rPr>
              <a:t>in India and utilised in India</a:t>
            </a:r>
          </a:p>
          <a:p>
            <a:pPr lvl="1" eaLnBrk="1" hangingPunct="1">
              <a:buFont typeface="Wingdings" pitchFamily="2" charset="2"/>
              <a:buNone/>
            </a:pPr>
            <a:r>
              <a:rPr lang="en-US" altLang="en-US" sz="1800" dirty="0">
                <a:latin typeface="Calibri" pitchFamily="34" charset="0"/>
                <a:ea typeface="Calibri" pitchFamily="34" charset="0"/>
                <a:cs typeface="Calibri" pitchFamily="34" charset="0"/>
              </a:rPr>
              <a:t>    [Territorial nexus: Ishikawajima’s case 288 ITR 408(SC) {2007}]</a:t>
            </a:r>
          </a:p>
          <a:p>
            <a:pPr lvl="1" eaLnBrk="1" hangingPunct="1">
              <a:buFont typeface="Wingdings" pitchFamily="2" charset="2"/>
              <a:buNone/>
            </a:pPr>
            <a:r>
              <a:rPr lang="en-US" altLang="en-US" sz="1800" dirty="0">
                <a:latin typeface="Calibri" pitchFamily="34" charset="0"/>
                <a:ea typeface="Calibri" pitchFamily="34" charset="0"/>
                <a:cs typeface="Calibri" pitchFamily="34" charset="0"/>
              </a:rPr>
              <a:t>    [ Aspect Software Inc vs. aDIT [2015] 61 taxmann.com 36 (Del ITAT)]</a:t>
            </a:r>
          </a:p>
          <a:p>
            <a:pPr lvl="1" eaLnBrk="1" hangingPunct="1"/>
            <a:r>
              <a:rPr lang="en-US" altLang="en-US" sz="1800" dirty="0">
                <a:latin typeface="Calibri" pitchFamily="34" charset="0"/>
                <a:ea typeface="Calibri" pitchFamily="34" charset="0"/>
                <a:cs typeface="Calibri" pitchFamily="34" charset="0"/>
              </a:rPr>
              <a:t>Retrospective clarificatory amendment to Section 9 w.e.f. 1.4.1976 through Finance Act, 2007 </a:t>
            </a:r>
          </a:p>
          <a:p>
            <a:pPr lvl="1" eaLnBrk="1" hangingPunct="1"/>
            <a:r>
              <a:rPr lang="en-US" altLang="en-US" sz="1800" dirty="0">
                <a:latin typeface="Calibri" pitchFamily="34" charset="0"/>
                <a:ea typeface="Calibri" pitchFamily="34" charset="0"/>
                <a:cs typeface="Calibri" pitchFamily="34" charset="0"/>
              </a:rPr>
              <a:t>Deemed to accrue or arise in India and shall be included in the total income of the non-resident whether or not </a:t>
            </a:r>
          </a:p>
          <a:p>
            <a:pPr lvl="1" eaLnBrk="1" hangingPunct="1">
              <a:buFont typeface="Wingdings" pitchFamily="2" charset="2"/>
              <a:buNone/>
            </a:pPr>
            <a:r>
              <a:rPr lang="en-US" altLang="en-US" sz="1800" dirty="0">
                <a:latin typeface="Calibri" pitchFamily="34" charset="0"/>
                <a:ea typeface="Calibri" pitchFamily="34" charset="0"/>
                <a:cs typeface="Calibri" pitchFamily="34" charset="0"/>
              </a:rPr>
              <a:t>    (i) the non-resident has a residence or place of business or business connection in India or</a:t>
            </a:r>
          </a:p>
          <a:p>
            <a:pPr lvl="1" eaLnBrk="1" hangingPunct="1">
              <a:buFont typeface="Wingdings" pitchFamily="2" charset="2"/>
              <a:buNone/>
            </a:pPr>
            <a:r>
              <a:rPr lang="en-US" altLang="en-US" sz="1800" dirty="0">
                <a:latin typeface="Calibri" pitchFamily="34" charset="0"/>
                <a:ea typeface="Calibri" pitchFamily="34" charset="0"/>
                <a:cs typeface="Calibri" pitchFamily="34" charset="0"/>
              </a:rPr>
              <a:t>    (ii) the non-resident had rendered services in India</a:t>
            </a:r>
          </a:p>
        </p:txBody>
      </p:sp>
      <p:sp>
        <p:nvSpPr>
          <p:cNvPr id="57349" name="Rectangle 14"/>
          <p:cNvSpPr>
            <a:spLocks noGrp="1" noChangeArrowheads="1"/>
          </p:cNvSpPr>
          <p:nvPr>
            <p:ph type="dt" sz="quarter" idx="10"/>
          </p:nvPr>
        </p:nvSpPr>
        <p:spPr>
          <a:xfrm>
            <a:off x="990600" y="62484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6144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8541F114-EBE0-4AE9-8E3D-B545CA918DA9}" type="slidenum">
              <a:rPr lang="en-US" altLang="en-US" sz="1400"/>
              <a:pPr/>
              <a:t>29</a:t>
            </a:fld>
            <a:endParaRPr lang="en-US" altLang="en-US" sz="1400" dirty="0"/>
          </a:p>
        </p:txBody>
      </p:sp>
      <p:sp>
        <p:nvSpPr>
          <p:cNvPr id="61444" name="Rectangle 2"/>
          <p:cNvSpPr>
            <a:spLocks noGrp="1" noChangeArrowheads="1"/>
          </p:cNvSpPr>
          <p:nvPr>
            <p:ph type="title"/>
          </p:nvPr>
        </p:nvSpPr>
        <p:spPr/>
        <p:txBody>
          <a:bodyPr/>
          <a:lstStyle/>
          <a:p>
            <a:pPr eaLnBrk="1" hangingPunct="1"/>
            <a:r>
              <a:rPr lang="en-US" altLang="en-US" sz="4000" dirty="0"/>
              <a:t>Taxation of Non Residents – Treaty Operation</a:t>
            </a:r>
          </a:p>
        </p:txBody>
      </p:sp>
      <p:sp>
        <p:nvSpPr>
          <p:cNvPr id="61445" name="Rectangle 3"/>
          <p:cNvSpPr>
            <a:spLocks noGrp="1" noChangeArrowheads="1"/>
          </p:cNvSpPr>
          <p:nvPr>
            <p:ph type="body" idx="1"/>
          </p:nvPr>
        </p:nvSpPr>
        <p:spPr>
          <a:xfrm>
            <a:off x="1182688" y="2017713"/>
            <a:ext cx="7772400" cy="4306887"/>
          </a:xfrm>
        </p:spPr>
        <p:txBody>
          <a:bodyPr/>
          <a:lstStyle/>
          <a:p>
            <a:pPr eaLnBrk="1" hangingPunct="1"/>
            <a:r>
              <a:rPr lang="en-US" altLang="en-US" sz="2200" dirty="0">
                <a:latin typeface="Calibri" pitchFamily="34" charset="0"/>
                <a:ea typeface="Calibri" pitchFamily="34" charset="0"/>
                <a:cs typeface="Calibri" pitchFamily="34" charset="0"/>
              </a:rPr>
              <a:t>Source Rule</a:t>
            </a:r>
          </a:p>
          <a:p>
            <a:pPr eaLnBrk="1" hangingPunct="1"/>
            <a:r>
              <a:rPr lang="en-US" altLang="en-US" sz="2200" dirty="0">
                <a:latin typeface="Calibri" pitchFamily="34" charset="0"/>
                <a:ea typeface="Calibri" pitchFamily="34" charset="0"/>
                <a:cs typeface="Calibri" pitchFamily="34" charset="0"/>
              </a:rPr>
              <a:t>Source taxation limitation</a:t>
            </a:r>
          </a:p>
          <a:p>
            <a:pPr eaLnBrk="1" hangingPunct="1"/>
            <a:r>
              <a:rPr lang="en-US" altLang="en-US" sz="2200" dirty="0">
                <a:latin typeface="Calibri" pitchFamily="34" charset="0"/>
                <a:ea typeface="Calibri" pitchFamily="34" charset="0"/>
                <a:cs typeface="Calibri" pitchFamily="34" charset="0"/>
              </a:rPr>
              <a:t>Lower rates of taxation</a:t>
            </a:r>
          </a:p>
          <a:p>
            <a:pPr eaLnBrk="1" hangingPunct="1"/>
            <a:r>
              <a:rPr lang="en-US" altLang="en-US" sz="2200" dirty="0">
                <a:latin typeface="Calibri" pitchFamily="34" charset="0"/>
                <a:ea typeface="Calibri" pitchFamily="34" charset="0"/>
                <a:cs typeface="Calibri" pitchFamily="34" charset="0"/>
              </a:rPr>
              <a:t>Narrower scope of income</a:t>
            </a:r>
          </a:p>
          <a:p>
            <a:pPr eaLnBrk="1" hangingPunct="1"/>
            <a:r>
              <a:rPr lang="en-US" altLang="en-US" sz="2200" dirty="0">
                <a:latin typeface="Calibri" pitchFamily="34" charset="0"/>
                <a:ea typeface="Calibri" pitchFamily="34" charset="0"/>
                <a:cs typeface="Calibri" pitchFamily="34" charset="0"/>
              </a:rPr>
              <a:t>Not a charging provision, can only reduce burden</a:t>
            </a:r>
          </a:p>
          <a:p>
            <a:pPr eaLnBrk="1" hangingPunct="1"/>
            <a:r>
              <a:rPr lang="en-US" altLang="en-US" sz="2200" dirty="0">
                <a:latin typeface="Calibri" pitchFamily="34" charset="0"/>
                <a:ea typeface="Calibri" pitchFamily="34" charset="0"/>
                <a:cs typeface="Calibri" pitchFamily="34" charset="0"/>
              </a:rPr>
              <a:t>Treaty, a part of domestic law</a:t>
            </a:r>
          </a:p>
          <a:p>
            <a:pPr eaLnBrk="1" hangingPunct="1"/>
            <a:r>
              <a:rPr lang="en-US" altLang="en-US" sz="2200" dirty="0">
                <a:latin typeface="Calibri" pitchFamily="34" charset="0"/>
                <a:ea typeface="Calibri" pitchFamily="34" charset="0"/>
                <a:cs typeface="Calibri" pitchFamily="34" charset="0"/>
              </a:rPr>
              <a:t>Computation rule of ITA applies</a:t>
            </a:r>
          </a:p>
          <a:p>
            <a:pPr eaLnBrk="1" hangingPunct="1"/>
            <a:r>
              <a:rPr lang="en-US" altLang="en-US" sz="2200" dirty="0">
                <a:latin typeface="Calibri" pitchFamily="34" charset="0"/>
                <a:ea typeface="Calibri" pitchFamily="34" charset="0"/>
                <a:cs typeface="Calibri" pitchFamily="34" charset="0"/>
              </a:rPr>
              <a:t>Article 3(2) of DTAA</a:t>
            </a:r>
          </a:p>
          <a:p>
            <a:pPr eaLnBrk="1" hangingPunct="1"/>
            <a:r>
              <a:rPr lang="en-US" altLang="en-US" sz="2200" dirty="0">
                <a:latin typeface="Calibri" pitchFamily="34" charset="0"/>
                <a:ea typeface="Calibri" pitchFamily="34" charset="0"/>
                <a:cs typeface="Calibri" pitchFamily="34" charset="0"/>
              </a:rPr>
              <a:t>Non discrimination under Article 24 of DTAA</a:t>
            </a:r>
          </a:p>
          <a:p>
            <a:pPr eaLnBrk="1" hangingPunct="1"/>
            <a:r>
              <a:rPr lang="en-US" altLang="en-US" sz="2200" dirty="0">
                <a:latin typeface="Calibri" pitchFamily="34" charset="0"/>
                <a:ea typeface="Calibri" pitchFamily="34" charset="0"/>
                <a:cs typeface="Calibri" pitchFamily="34" charset="0"/>
              </a:rPr>
              <a:t>GAAR</a:t>
            </a:r>
          </a:p>
          <a:p>
            <a:pPr eaLnBrk="1" hangingPunct="1"/>
            <a:r>
              <a:rPr lang="en-US" altLang="en-US" sz="2200" dirty="0">
                <a:latin typeface="Calibri" pitchFamily="34" charset="0"/>
                <a:ea typeface="Calibri" pitchFamily="34" charset="0"/>
                <a:cs typeface="Calibri" pitchFamily="34" charset="0"/>
              </a:rPr>
              <a:t>Multi Lateral Instruments (MLI)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noChangeArrowheads="1"/>
          </p:cNvSpPr>
          <p:nvPr>
            <p:ph type="title"/>
          </p:nvPr>
        </p:nvSpPr>
        <p:spPr/>
        <p:txBody>
          <a:bodyPr/>
          <a:lstStyle/>
          <a:p>
            <a:r>
              <a:rPr lang="en-US" altLang="en-US" dirty="0"/>
              <a:t>Need and Rationale</a:t>
            </a:r>
          </a:p>
        </p:txBody>
      </p:sp>
      <p:sp>
        <p:nvSpPr>
          <p:cNvPr id="5" name="Content Placeholder 4"/>
          <p:cNvSpPr>
            <a:spLocks noGrp="1"/>
          </p:cNvSpPr>
          <p:nvPr>
            <p:ph idx="1"/>
          </p:nvPr>
        </p:nvSpPr>
        <p:spPr/>
        <p:txBody>
          <a:bodyPr>
            <a:normAutofit fontScale="77500" lnSpcReduction="20000"/>
          </a:bodyPr>
          <a:lstStyle/>
          <a:p>
            <a:pPr algn="just">
              <a:defRPr/>
            </a:pPr>
            <a:r>
              <a:rPr lang="en-US" dirty="0">
                <a:latin typeface="Calibri" pitchFamily="34" charset="0"/>
                <a:cs typeface="Calibri" pitchFamily="34" charset="0"/>
              </a:rPr>
              <a:t>Taxation on the basis of connecting factors of Subject (tax payer) of taxation or Object (activity) of taxation</a:t>
            </a:r>
          </a:p>
          <a:p>
            <a:pPr algn="just">
              <a:defRPr/>
            </a:pPr>
            <a:r>
              <a:rPr lang="en-US" dirty="0">
                <a:latin typeface="Calibri" pitchFamily="34" charset="0"/>
                <a:cs typeface="Calibri" pitchFamily="34" charset="0"/>
              </a:rPr>
              <a:t>Source Rule for Object and Resident Rule for Subject. If all the countries adopt source as principle there will not be any Double taxation </a:t>
            </a:r>
          </a:p>
          <a:p>
            <a:pPr algn="just">
              <a:defRPr/>
            </a:pPr>
            <a:r>
              <a:rPr lang="en-US" dirty="0">
                <a:latin typeface="Calibri" pitchFamily="34" charset="0"/>
                <a:cs typeface="Calibri" pitchFamily="34" charset="0"/>
              </a:rPr>
              <a:t>Taxation on the basis of Source Rule or Resident Rule, mix of the two is most common</a:t>
            </a:r>
          </a:p>
          <a:p>
            <a:pPr algn="just">
              <a:defRPr/>
            </a:pPr>
            <a:r>
              <a:rPr lang="en-US" dirty="0">
                <a:latin typeface="Calibri" pitchFamily="34" charset="0"/>
                <a:cs typeface="Calibri" pitchFamily="34" charset="0"/>
              </a:rPr>
              <a:t>State has right to tax subject on the basis of their participation in the economic, commercial and social life of any territory</a:t>
            </a:r>
          </a:p>
          <a:p>
            <a:pPr algn="just">
              <a:defRPr/>
            </a:pPr>
            <a:r>
              <a:rPr lang="en-US" dirty="0">
                <a:latin typeface="Calibri" pitchFamily="34" charset="0"/>
                <a:cs typeface="Calibri" pitchFamily="34" charset="0"/>
              </a:rPr>
              <a:t>Capital export and import neutrality</a:t>
            </a:r>
          </a:p>
        </p:txBody>
      </p:sp>
      <p:sp>
        <p:nvSpPr>
          <p:cNvPr id="10244"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10245"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F388283A-DFB4-4939-A23C-89F0323C96A9}" type="slidenum">
              <a:rPr lang="en-US" altLang="en-US" sz="1400"/>
              <a:pPr/>
              <a:t>3</a:t>
            </a:fld>
            <a:endParaRPr lang="en-US" altLang="en-US" sz="1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6246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7EA452A6-AA57-4626-9801-5AE60EEFDC09}" type="slidenum">
              <a:rPr lang="en-US" altLang="en-US" sz="1400"/>
              <a:pPr/>
              <a:t>30</a:t>
            </a:fld>
            <a:endParaRPr lang="en-US" altLang="en-US" sz="1400" dirty="0"/>
          </a:p>
        </p:txBody>
      </p:sp>
      <p:sp>
        <p:nvSpPr>
          <p:cNvPr id="62468" name="Rectangle 2"/>
          <p:cNvSpPr>
            <a:spLocks noGrp="1" noChangeArrowheads="1"/>
          </p:cNvSpPr>
          <p:nvPr>
            <p:ph type="title"/>
          </p:nvPr>
        </p:nvSpPr>
        <p:spPr/>
        <p:txBody>
          <a:bodyPr/>
          <a:lstStyle/>
          <a:p>
            <a:pPr eaLnBrk="1" hangingPunct="1"/>
            <a:r>
              <a:rPr lang="en-US" altLang="en-US" sz="4000" dirty="0"/>
              <a:t>Taxation of Non Residents – Computation of Income</a:t>
            </a:r>
          </a:p>
        </p:txBody>
      </p:sp>
      <p:sp>
        <p:nvSpPr>
          <p:cNvPr id="62469" name="Rectangle 3"/>
          <p:cNvSpPr>
            <a:spLocks noGrp="1" noChangeArrowheads="1"/>
          </p:cNvSpPr>
          <p:nvPr>
            <p:ph type="body" idx="1"/>
          </p:nvPr>
        </p:nvSpPr>
        <p:spPr>
          <a:xfrm>
            <a:off x="1182688" y="2017713"/>
            <a:ext cx="7772400" cy="4306887"/>
          </a:xfrm>
        </p:spPr>
        <p:txBody>
          <a:bodyPr/>
          <a:lstStyle/>
          <a:p>
            <a:pPr eaLnBrk="1" hangingPunct="1"/>
            <a:r>
              <a:rPr lang="en-US" altLang="en-US" sz="2000" dirty="0">
                <a:latin typeface="Calibri" pitchFamily="34" charset="0"/>
                <a:ea typeface="Calibri" pitchFamily="34" charset="0"/>
                <a:cs typeface="Calibri" pitchFamily="34" charset="0"/>
              </a:rPr>
              <a:t>Specific provisions Vs general provisions</a:t>
            </a:r>
          </a:p>
          <a:p>
            <a:pPr lvl="1" eaLnBrk="1" hangingPunct="1">
              <a:buFont typeface="Wingdings" pitchFamily="2" charset="2"/>
              <a:buChar char="Ø"/>
            </a:pPr>
            <a:r>
              <a:rPr lang="en-US" altLang="en-US" sz="1800" dirty="0">
                <a:latin typeface="Calibri" pitchFamily="34" charset="0"/>
                <a:ea typeface="Calibri" pitchFamily="34" charset="0"/>
                <a:cs typeface="Calibri" pitchFamily="34" charset="0"/>
              </a:rPr>
              <a:t>CIT Vs Copes Vulcan Inc. [167 ITR 884 (MAD.)]</a:t>
            </a:r>
          </a:p>
          <a:p>
            <a:pPr eaLnBrk="1" hangingPunct="1"/>
            <a:r>
              <a:rPr lang="en-US" altLang="en-US" sz="2000" dirty="0">
                <a:latin typeface="Calibri" pitchFamily="34" charset="0"/>
                <a:ea typeface="Calibri" pitchFamily="34" charset="0"/>
                <a:cs typeface="Calibri" pitchFamily="34" charset="0"/>
              </a:rPr>
              <a:t>Exclusion from income of each type</a:t>
            </a:r>
          </a:p>
          <a:p>
            <a:pPr eaLnBrk="1" hangingPunct="1"/>
            <a:r>
              <a:rPr lang="en-US" altLang="en-US" sz="2000" dirty="0">
                <a:latin typeface="Calibri" pitchFamily="34" charset="0"/>
                <a:ea typeface="Calibri" pitchFamily="34" charset="0"/>
                <a:cs typeface="Calibri" pitchFamily="34" charset="0"/>
              </a:rPr>
              <a:t>Gross basis of taxation Vs net basis of taxation</a:t>
            </a:r>
          </a:p>
          <a:p>
            <a:pPr eaLnBrk="1" hangingPunct="1"/>
            <a:r>
              <a:rPr lang="en-US" altLang="en-US" sz="2000" dirty="0">
                <a:latin typeface="Calibri" pitchFamily="34" charset="0"/>
                <a:ea typeface="Calibri" pitchFamily="34" charset="0"/>
                <a:cs typeface="Calibri" pitchFamily="34" charset="0"/>
              </a:rPr>
              <a:t>Scheme of the ITA – Gross basis, Net basis, Tax rates &amp; TDS</a:t>
            </a:r>
          </a:p>
          <a:p>
            <a:pPr eaLnBrk="1" hangingPunct="1"/>
            <a:r>
              <a:rPr lang="en-US" altLang="en-US" sz="2000" dirty="0">
                <a:latin typeface="Calibri" pitchFamily="34" charset="0"/>
                <a:ea typeface="Calibri" pitchFamily="34" charset="0"/>
                <a:cs typeface="Calibri" pitchFamily="34" charset="0"/>
              </a:rPr>
              <a:t>Simultaneous operations of the provisions are normally avoided</a:t>
            </a:r>
          </a:p>
          <a:p>
            <a:pPr eaLnBrk="1" hangingPunct="1"/>
            <a:r>
              <a:rPr lang="en-US" altLang="en-US" sz="2000" dirty="0">
                <a:latin typeface="Calibri" pitchFamily="34" charset="0"/>
                <a:ea typeface="Calibri" pitchFamily="34" charset="0"/>
                <a:cs typeface="Calibri" pitchFamily="34" charset="0"/>
              </a:rPr>
              <a:t>Circular No. 333 dt. 2</a:t>
            </a:r>
            <a:r>
              <a:rPr lang="en-US" altLang="en-US" sz="2000" baseline="30000" dirty="0">
                <a:latin typeface="Calibri" pitchFamily="34" charset="0"/>
                <a:ea typeface="Calibri" pitchFamily="34" charset="0"/>
                <a:cs typeface="Calibri" pitchFamily="34" charset="0"/>
              </a:rPr>
              <a:t>nd</a:t>
            </a:r>
            <a:r>
              <a:rPr lang="en-US" altLang="en-US" sz="2000" dirty="0">
                <a:latin typeface="Calibri" pitchFamily="34" charset="0"/>
                <a:ea typeface="Calibri" pitchFamily="34" charset="0"/>
                <a:cs typeface="Calibri" pitchFamily="34" charset="0"/>
              </a:rPr>
              <a:t> April, 1982 &amp; S.90(2): If provisions of the DTAA are beneficial, then that shall prevail</a:t>
            </a:r>
          </a:p>
          <a:p>
            <a:pPr lvl="1" eaLnBrk="1" hangingPunct="1">
              <a:buFont typeface="Wingdings" pitchFamily="2" charset="2"/>
              <a:buChar char="Ø"/>
            </a:pPr>
            <a:r>
              <a:rPr lang="en-US" altLang="en-US" sz="1800" dirty="0">
                <a:latin typeface="Calibri" pitchFamily="34" charset="0"/>
                <a:ea typeface="Calibri" pitchFamily="34" charset="0"/>
                <a:cs typeface="Calibri" pitchFamily="34" charset="0"/>
              </a:rPr>
              <a:t>CIT Vs Vishakhapatnam Port Trust [144 ITR 146 (SC)]</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6349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23828E6-2DEC-447E-9104-AA20A8F0280A}" type="slidenum">
              <a:rPr lang="en-US" altLang="en-US" sz="1400"/>
              <a:pPr/>
              <a:t>31</a:t>
            </a:fld>
            <a:endParaRPr lang="en-US" altLang="en-US" sz="1400" dirty="0"/>
          </a:p>
        </p:txBody>
      </p:sp>
      <p:sp>
        <p:nvSpPr>
          <p:cNvPr id="63492" name="Rectangle 2"/>
          <p:cNvSpPr>
            <a:spLocks noGrp="1" noChangeArrowheads="1"/>
          </p:cNvSpPr>
          <p:nvPr>
            <p:ph type="title"/>
          </p:nvPr>
        </p:nvSpPr>
        <p:spPr/>
        <p:txBody>
          <a:bodyPr/>
          <a:lstStyle/>
          <a:p>
            <a:pPr eaLnBrk="1" hangingPunct="1"/>
            <a:r>
              <a:rPr lang="en-US" altLang="en-US" sz="3200" dirty="0"/>
              <a:t>Computation of income of NR in India</a:t>
            </a:r>
          </a:p>
        </p:txBody>
      </p:sp>
      <p:sp>
        <p:nvSpPr>
          <p:cNvPr id="63493" name="Rectangle 3"/>
          <p:cNvSpPr>
            <a:spLocks noGrp="1" noChangeArrowheads="1"/>
          </p:cNvSpPr>
          <p:nvPr>
            <p:ph type="body" idx="1"/>
          </p:nvPr>
        </p:nvSpPr>
        <p:spPr>
          <a:xfrm>
            <a:off x="838200" y="1828800"/>
            <a:ext cx="8001000" cy="4724400"/>
          </a:xfrm>
        </p:spPr>
        <p:txBody>
          <a:bodyPr/>
          <a:lstStyle/>
          <a:p>
            <a:pPr eaLnBrk="1" hangingPunct="1">
              <a:lnSpc>
                <a:spcPct val="90000"/>
              </a:lnSpc>
            </a:pPr>
            <a:r>
              <a:rPr lang="en-US" altLang="en-US" sz="1700" dirty="0">
                <a:latin typeface="Calibri" pitchFamily="34" charset="0"/>
                <a:ea typeface="Calibri" pitchFamily="34" charset="0"/>
                <a:cs typeface="Calibri" pitchFamily="34" charset="0"/>
              </a:rPr>
              <a:t>Normal computation procedure of S. 16 to 27 in case of salaries &amp; income from house property and u/s 28 to 44C for business income is applicable</a:t>
            </a:r>
          </a:p>
          <a:p>
            <a:pPr eaLnBrk="1" hangingPunct="1">
              <a:lnSpc>
                <a:spcPct val="90000"/>
              </a:lnSpc>
            </a:pPr>
            <a:r>
              <a:rPr lang="en-US" altLang="en-US" sz="1700" dirty="0">
                <a:latin typeface="Calibri" pitchFamily="34" charset="0"/>
                <a:ea typeface="Calibri" pitchFamily="34" charset="0"/>
                <a:cs typeface="Calibri" pitchFamily="34" charset="0"/>
              </a:rPr>
              <a:t>Business income sec 9(1), Business connection in India, attribution as per rule 10 if </a:t>
            </a:r>
          </a:p>
          <a:p>
            <a:pPr lvl="1" eaLnBrk="1" hangingPunct="1">
              <a:lnSpc>
                <a:spcPct val="90000"/>
              </a:lnSpc>
            </a:pPr>
            <a:r>
              <a:rPr lang="en-US" altLang="en-US" sz="1700" dirty="0">
                <a:latin typeface="Calibri" pitchFamily="34" charset="0"/>
                <a:ea typeface="Calibri" pitchFamily="34" charset="0"/>
                <a:cs typeface="Calibri" pitchFamily="34" charset="0"/>
              </a:rPr>
              <a:t>there is presence of Permanent Establishment of NR &amp; income in India</a:t>
            </a:r>
          </a:p>
          <a:p>
            <a:pPr lvl="1" eaLnBrk="1" hangingPunct="1">
              <a:lnSpc>
                <a:spcPct val="90000"/>
              </a:lnSpc>
            </a:pPr>
            <a:r>
              <a:rPr lang="en-US" altLang="en-US" sz="1700" dirty="0">
                <a:latin typeface="Calibri" pitchFamily="34" charset="0"/>
                <a:ea typeface="Calibri" pitchFamily="34" charset="0"/>
                <a:cs typeface="Calibri" pitchFamily="34" charset="0"/>
              </a:rPr>
              <a:t>Prominent example is Branch of a Foreign Bank</a:t>
            </a:r>
          </a:p>
          <a:p>
            <a:pPr lvl="1" eaLnBrk="1" hangingPunct="1">
              <a:lnSpc>
                <a:spcPct val="90000"/>
              </a:lnSpc>
            </a:pPr>
            <a:r>
              <a:rPr lang="en-US" altLang="en-US" sz="1700" dirty="0">
                <a:latin typeface="Calibri" pitchFamily="34" charset="0"/>
                <a:ea typeface="Calibri" pitchFamily="34" charset="0"/>
                <a:cs typeface="Calibri" pitchFamily="34" charset="0"/>
              </a:rPr>
              <a:t>Other income of S. 9 is taxed on a gross basis</a:t>
            </a:r>
          </a:p>
          <a:p>
            <a:pPr eaLnBrk="1" hangingPunct="1">
              <a:lnSpc>
                <a:spcPct val="90000"/>
              </a:lnSpc>
            </a:pPr>
            <a:r>
              <a:rPr lang="en-US" altLang="en-US" sz="1700" dirty="0">
                <a:latin typeface="Calibri" pitchFamily="34" charset="0"/>
                <a:ea typeface="Calibri" pitchFamily="34" charset="0"/>
                <a:cs typeface="Calibri" pitchFamily="34" charset="0"/>
              </a:rPr>
              <a:t>Presumptive taxation in India S.115 applicable strictly as per the conditions of each of subsection, S.44 to S.44BBB etc. &amp; S.172 of ITA(A code by itself as distinguished from S.44B).Provisions of S.172 are notwithstanding the Act. where as S.44B makes exception to S 28 to 44C </a:t>
            </a:r>
          </a:p>
          <a:p>
            <a:pPr eaLnBrk="1" hangingPunct="1">
              <a:lnSpc>
                <a:spcPct val="90000"/>
              </a:lnSpc>
            </a:pPr>
            <a:r>
              <a:rPr lang="en-US" altLang="en-US" sz="1700" dirty="0">
                <a:latin typeface="Calibri" pitchFamily="34" charset="0"/>
                <a:ea typeface="Calibri" pitchFamily="34" charset="0"/>
                <a:cs typeface="Calibri" pitchFamily="34" charset="0"/>
              </a:rPr>
              <a:t>MAT, surcharge &amp; Education cess [S. 2(37A), on rates in force] on income in India</a:t>
            </a:r>
          </a:p>
          <a:p>
            <a:pPr eaLnBrk="1" hangingPunct="1">
              <a:lnSpc>
                <a:spcPct val="90000"/>
              </a:lnSpc>
            </a:pPr>
            <a:r>
              <a:rPr lang="en-US" altLang="en-US" sz="1700" dirty="0">
                <a:latin typeface="Calibri" pitchFamily="34" charset="0"/>
                <a:ea typeface="Calibri" pitchFamily="34" charset="0"/>
                <a:cs typeface="Calibri" pitchFamily="34" charset="0"/>
              </a:rPr>
              <a:t>Double Tax Avoidance Agreements [S. 90(2)]</a:t>
            </a:r>
          </a:p>
          <a:p>
            <a:pPr eaLnBrk="1" hangingPunct="1">
              <a:lnSpc>
                <a:spcPct val="90000"/>
              </a:lnSpc>
            </a:pPr>
            <a:r>
              <a:rPr lang="en-US" altLang="en-US" sz="1700" dirty="0">
                <a:latin typeface="Calibri" pitchFamily="34" charset="0"/>
                <a:ea typeface="Calibri" pitchFamily="34" charset="0"/>
                <a:cs typeface="Calibri" pitchFamily="34" charset="0"/>
              </a:rPr>
              <a:t>Advance Rulings u/s 245 of ITA</a:t>
            </a:r>
          </a:p>
          <a:p>
            <a:pPr eaLnBrk="1" hangingPunct="1">
              <a:lnSpc>
                <a:spcPct val="90000"/>
              </a:lnSpc>
            </a:pPr>
            <a:r>
              <a:rPr lang="en-US" altLang="en-US" sz="1700" dirty="0">
                <a:latin typeface="Calibri" pitchFamily="34" charset="0"/>
                <a:ea typeface="Calibri" pitchFamily="34" charset="0"/>
                <a:cs typeface="Calibri" pitchFamily="34" charset="0"/>
              </a:rPr>
              <a:t>Tax is deducted on most of the income either u/s 192 or u/s 195/196</a:t>
            </a:r>
          </a:p>
          <a:p>
            <a:pPr eaLnBrk="1" hangingPunct="1">
              <a:lnSpc>
                <a:spcPct val="90000"/>
              </a:lnSpc>
            </a:pPr>
            <a:r>
              <a:rPr lang="en-US" altLang="en-US" sz="1700" dirty="0">
                <a:latin typeface="Calibri" pitchFamily="34" charset="0"/>
                <a:ea typeface="Calibri" pitchFamily="34" charset="0"/>
                <a:cs typeface="Calibri" pitchFamily="34" charset="0"/>
              </a:rPr>
              <a:t>Income can be taxed on a net basis also. Tax rates are different for net basis of taxation. Sec 9(1),S.44DA,S.172 and in a case where accounts are maintained and lower tax option is available under the provisions of S.44BB and 44BBB.</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6451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9E4E8847-C625-4458-8AC4-EFB8E8906420}" type="slidenum">
              <a:rPr lang="en-US" altLang="en-US" sz="1400"/>
              <a:pPr/>
              <a:t>32</a:t>
            </a:fld>
            <a:endParaRPr lang="en-US" altLang="en-US" sz="1400" dirty="0"/>
          </a:p>
        </p:txBody>
      </p:sp>
      <p:sp>
        <p:nvSpPr>
          <p:cNvPr id="64516" name="Rectangle 2"/>
          <p:cNvSpPr>
            <a:spLocks noGrp="1" noChangeArrowheads="1"/>
          </p:cNvSpPr>
          <p:nvPr>
            <p:ph type="title"/>
          </p:nvPr>
        </p:nvSpPr>
        <p:spPr/>
        <p:txBody>
          <a:bodyPr/>
          <a:lstStyle/>
          <a:p>
            <a:pPr eaLnBrk="1" hangingPunct="1"/>
            <a:r>
              <a:rPr lang="en-US" altLang="en-US" sz="4000" dirty="0"/>
              <a:t>Special Provisions for NRIs - Chapter XIIA</a:t>
            </a:r>
          </a:p>
        </p:txBody>
      </p:sp>
      <p:sp>
        <p:nvSpPr>
          <p:cNvPr id="64517" name="Rectangle 3"/>
          <p:cNvSpPr>
            <a:spLocks noGrp="1" noChangeArrowheads="1"/>
          </p:cNvSpPr>
          <p:nvPr>
            <p:ph type="body" idx="1"/>
          </p:nvPr>
        </p:nvSpPr>
        <p:spPr>
          <a:xfrm>
            <a:off x="1182688" y="2017713"/>
            <a:ext cx="7772400" cy="4306887"/>
          </a:xfrm>
        </p:spPr>
        <p:txBody>
          <a:bodyPr/>
          <a:lstStyle/>
          <a:p>
            <a:pPr eaLnBrk="1" hangingPunct="1"/>
            <a:r>
              <a:rPr lang="en-US" altLang="en-US" sz="2400" dirty="0">
                <a:latin typeface="Calibri" pitchFamily="34" charset="0"/>
                <a:ea typeface="Calibri" pitchFamily="34" charset="0"/>
                <a:cs typeface="Calibri" pitchFamily="34" charset="0"/>
              </a:rPr>
              <a:t>115C – Definitions </a:t>
            </a:r>
          </a:p>
          <a:p>
            <a:pPr eaLnBrk="1" hangingPunct="1"/>
            <a:r>
              <a:rPr lang="en-US" altLang="en-US" sz="2400" dirty="0">
                <a:latin typeface="Calibri" pitchFamily="34" charset="0"/>
                <a:ea typeface="Calibri" pitchFamily="34" charset="0"/>
                <a:cs typeface="Calibri" pitchFamily="34" charset="0"/>
              </a:rPr>
              <a:t>115D – Computational Provisions</a:t>
            </a:r>
          </a:p>
          <a:p>
            <a:pPr eaLnBrk="1" hangingPunct="1"/>
            <a:r>
              <a:rPr lang="en-US" altLang="en-US" sz="2400" dirty="0">
                <a:latin typeface="Calibri" pitchFamily="34" charset="0"/>
                <a:ea typeface="Calibri" pitchFamily="34" charset="0"/>
                <a:cs typeface="Calibri" pitchFamily="34" charset="0"/>
              </a:rPr>
              <a:t>115E – Tax rates on investment, income &amp; capital gains</a:t>
            </a:r>
          </a:p>
          <a:p>
            <a:pPr eaLnBrk="1" hangingPunct="1"/>
            <a:r>
              <a:rPr lang="en-US" altLang="en-US" sz="2400" dirty="0">
                <a:latin typeface="Calibri" pitchFamily="34" charset="0"/>
                <a:ea typeface="Calibri" pitchFamily="34" charset="0"/>
                <a:cs typeface="Calibri" pitchFamily="34" charset="0"/>
              </a:rPr>
              <a:t>115F – Capital gains on foreign exchange assets not to be charged in certain cases</a:t>
            </a:r>
          </a:p>
          <a:p>
            <a:pPr eaLnBrk="1" hangingPunct="1"/>
            <a:r>
              <a:rPr lang="en-US" altLang="en-US" sz="2400" dirty="0">
                <a:latin typeface="Calibri" pitchFamily="34" charset="0"/>
                <a:ea typeface="Calibri" pitchFamily="34" charset="0"/>
                <a:cs typeface="Calibri" pitchFamily="34" charset="0"/>
              </a:rPr>
              <a:t>115G – Filing Returns</a:t>
            </a:r>
          </a:p>
          <a:p>
            <a:pPr eaLnBrk="1" hangingPunct="1"/>
            <a:r>
              <a:rPr lang="en-US" altLang="en-US" sz="2400" dirty="0">
                <a:latin typeface="Calibri" pitchFamily="34" charset="0"/>
                <a:ea typeface="Calibri" pitchFamily="34" charset="0"/>
                <a:cs typeface="Calibri" pitchFamily="34" charset="0"/>
              </a:rPr>
              <a:t>115H – Benefits to Resident/s</a:t>
            </a:r>
          </a:p>
          <a:p>
            <a:pPr eaLnBrk="1" hangingPunct="1"/>
            <a:r>
              <a:rPr lang="en-US" altLang="en-US" sz="2400" dirty="0">
                <a:latin typeface="Calibri" pitchFamily="34" charset="0"/>
                <a:ea typeface="Calibri" pitchFamily="34" charset="0"/>
                <a:cs typeface="Calibri" pitchFamily="34" charset="0"/>
              </a:rPr>
              <a:t>115I – Option of the Assessee </a:t>
            </a:r>
          </a:p>
          <a:p>
            <a:pPr eaLnBrk="1" hangingPunct="1"/>
            <a:r>
              <a:rPr lang="en-US" altLang="en-US" sz="2400" dirty="0">
                <a:latin typeface="Calibri" pitchFamily="34" charset="0"/>
                <a:ea typeface="Calibri" pitchFamily="34" charset="0"/>
                <a:cs typeface="Calibri" pitchFamily="34" charset="0"/>
              </a:rPr>
              <a:t>Option available to Non Resident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6553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6865B9C-E913-4278-965E-FBF6042CE091}" type="slidenum">
              <a:rPr lang="en-US" altLang="en-US" sz="1400"/>
              <a:pPr/>
              <a:t>33</a:t>
            </a:fld>
            <a:endParaRPr lang="en-US" altLang="en-US" sz="1400" dirty="0"/>
          </a:p>
        </p:txBody>
      </p:sp>
      <p:sp>
        <p:nvSpPr>
          <p:cNvPr id="65540" name="Rectangle 2"/>
          <p:cNvSpPr>
            <a:spLocks noGrp="1" noChangeArrowheads="1"/>
          </p:cNvSpPr>
          <p:nvPr>
            <p:ph type="title"/>
          </p:nvPr>
        </p:nvSpPr>
        <p:spPr/>
        <p:txBody>
          <a:bodyPr/>
          <a:lstStyle/>
          <a:p>
            <a:pPr eaLnBrk="1" hangingPunct="1"/>
            <a:r>
              <a:rPr lang="en-US" altLang="en-US" sz="4000" dirty="0"/>
              <a:t>Special Provisions for NRI - XIIA</a:t>
            </a:r>
          </a:p>
        </p:txBody>
      </p:sp>
      <p:sp>
        <p:nvSpPr>
          <p:cNvPr id="65541" name="Rectangle 3"/>
          <p:cNvSpPr>
            <a:spLocks noGrp="1" noChangeArrowheads="1"/>
          </p:cNvSpPr>
          <p:nvPr>
            <p:ph type="body" idx="1"/>
          </p:nvPr>
        </p:nvSpPr>
        <p:spPr>
          <a:xfrm>
            <a:off x="1182688" y="2017713"/>
            <a:ext cx="7772400" cy="4383087"/>
          </a:xfrm>
        </p:spPr>
        <p:txBody>
          <a:bodyPr/>
          <a:lstStyle/>
          <a:p>
            <a:pPr eaLnBrk="1" hangingPunct="1">
              <a:lnSpc>
                <a:spcPct val="90000"/>
              </a:lnSpc>
            </a:pPr>
            <a:r>
              <a:rPr lang="en-US" altLang="en-US" sz="2800" dirty="0">
                <a:latin typeface="Calibri" pitchFamily="34" charset="0"/>
                <a:ea typeface="Calibri" pitchFamily="34" charset="0"/>
                <a:cs typeface="Calibri" pitchFamily="34" charset="0"/>
              </a:rPr>
              <a:t>Eligible Assessee – Only NRIs</a:t>
            </a:r>
          </a:p>
          <a:p>
            <a:pPr eaLnBrk="1" hangingPunct="1">
              <a:lnSpc>
                <a:spcPct val="90000"/>
              </a:lnSpc>
            </a:pPr>
            <a:r>
              <a:rPr lang="en-US" altLang="en-US" sz="2800" dirty="0">
                <a:latin typeface="Calibri" pitchFamily="34" charset="0"/>
                <a:ea typeface="Calibri" pitchFamily="34" charset="0"/>
                <a:cs typeface="Calibri" pitchFamily="34" charset="0"/>
              </a:rPr>
              <a:t>Nature of Income – Investment Income &amp; LTCG from foreign exchange asset, as specified</a:t>
            </a:r>
          </a:p>
          <a:p>
            <a:pPr eaLnBrk="1" hangingPunct="1">
              <a:lnSpc>
                <a:spcPct val="90000"/>
              </a:lnSpc>
            </a:pPr>
            <a:r>
              <a:rPr lang="en-US" altLang="en-US" sz="2800" dirty="0">
                <a:latin typeface="Calibri" pitchFamily="34" charset="0"/>
                <a:ea typeface="Calibri" pitchFamily="34" charset="0"/>
                <a:cs typeface="Calibri" pitchFamily="34" charset="0"/>
              </a:rPr>
              <a:t>Specified Asset – Shares, Debentures and Deposits of Public Company; Public Deposits and notified securities of Central Government</a:t>
            </a:r>
          </a:p>
          <a:p>
            <a:pPr eaLnBrk="1" hangingPunct="1">
              <a:lnSpc>
                <a:spcPct val="90000"/>
              </a:lnSpc>
            </a:pPr>
            <a:r>
              <a:rPr lang="en-US" altLang="en-US" sz="2800" dirty="0">
                <a:latin typeface="Calibri" pitchFamily="34" charset="0"/>
                <a:ea typeface="Calibri" pitchFamily="34" charset="0"/>
                <a:cs typeface="Calibri" pitchFamily="34" charset="0"/>
              </a:rPr>
              <a:t>Tax Rates: Investment Income @ 20%</a:t>
            </a:r>
          </a:p>
          <a:p>
            <a:pPr eaLnBrk="1" hangingPunct="1">
              <a:lnSpc>
                <a:spcPct val="90000"/>
              </a:lnSpc>
              <a:buFont typeface="Wingdings" pitchFamily="2" charset="2"/>
              <a:buNone/>
            </a:pPr>
            <a:r>
              <a:rPr lang="en-US" altLang="en-US" sz="2800" dirty="0">
                <a:latin typeface="Calibri" pitchFamily="34" charset="0"/>
                <a:ea typeface="Calibri" pitchFamily="34" charset="0"/>
                <a:cs typeface="Calibri" pitchFamily="34" charset="0"/>
              </a:rPr>
              <a:t>: Long term capital gain from Specified Asset @ 10%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6758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6C4D318-B2BF-4063-8F60-924EA54B7E0A}" type="slidenum">
              <a:rPr lang="en-US" altLang="en-US" sz="1400"/>
              <a:pPr/>
              <a:t>34</a:t>
            </a:fld>
            <a:endParaRPr lang="en-US" altLang="en-US" sz="1400" dirty="0"/>
          </a:p>
        </p:txBody>
      </p:sp>
      <p:sp>
        <p:nvSpPr>
          <p:cNvPr id="67588" name="Rectangle 2"/>
          <p:cNvSpPr>
            <a:spLocks noGrp="1" noChangeArrowheads="1"/>
          </p:cNvSpPr>
          <p:nvPr>
            <p:ph type="title"/>
          </p:nvPr>
        </p:nvSpPr>
        <p:spPr/>
        <p:txBody>
          <a:bodyPr/>
          <a:lstStyle/>
          <a:p>
            <a:pPr eaLnBrk="1" hangingPunct="1"/>
            <a:r>
              <a:rPr lang="en-US" altLang="en-US" sz="4000" dirty="0"/>
              <a:t>XIIA - Computation of Income</a:t>
            </a:r>
          </a:p>
        </p:txBody>
      </p:sp>
      <p:sp>
        <p:nvSpPr>
          <p:cNvPr id="67589" name="Rectangle 3"/>
          <p:cNvSpPr>
            <a:spLocks noGrp="1" noChangeArrowheads="1"/>
          </p:cNvSpPr>
          <p:nvPr>
            <p:ph type="body" idx="1"/>
          </p:nvPr>
        </p:nvSpPr>
        <p:spPr>
          <a:xfrm>
            <a:off x="1182688" y="2017713"/>
            <a:ext cx="7772400" cy="4535487"/>
          </a:xfrm>
        </p:spPr>
        <p:txBody>
          <a:bodyPr/>
          <a:lstStyle/>
          <a:p>
            <a:pPr eaLnBrk="1" hangingPunct="1">
              <a:lnSpc>
                <a:spcPct val="90000"/>
              </a:lnSpc>
            </a:pPr>
            <a:r>
              <a:rPr lang="en-US" altLang="en-US" sz="2200" dirty="0">
                <a:latin typeface="Calibri" pitchFamily="34" charset="0"/>
                <a:ea typeface="Calibri" pitchFamily="34" charset="0"/>
                <a:cs typeface="Calibri" pitchFamily="34" charset="0"/>
              </a:rPr>
              <a:t>Taxation on gross basis only</a:t>
            </a:r>
          </a:p>
          <a:p>
            <a:pPr eaLnBrk="1" hangingPunct="1">
              <a:lnSpc>
                <a:spcPct val="90000"/>
              </a:lnSpc>
            </a:pPr>
            <a:r>
              <a:rPr lang="en-US" altLang="en-US" sz="2200" dirty="0">
                <a:latin typeface="Calibri" pitchFamily="34" charset="0"/>
                <a:ea typeface="Calibri" pitchFamily="34" charset="0"/>
                <a:cs typeface="Calibri" pitchFamily="34" charset="0"/>
              </a:rPr>
              <a:t>No deduction of expenses</a:t>
            </a:r>
          </a:p>
          <a:p>
            <a:pPr eaLnBrk="1" hangingPunct="1">
              <a:lnSpc>
                <a:spcPct val="90000"/>
              </a:lnSpc>
            </a:pPr>
            <a:r>
              <a:rPr lang="en-US" altLang="en-US" sz="2200" dirty="0">
                <a:latin typeface="Calibri" pitchFamily="34" charset="0"/>
                <a:ea typeface="Calibri" pitchFamily="34" charset="0"/>
                <a:cs typeface="Calibri" pitchFamily="34" charset="0"/>
              </a:rPr>
              <a:t>No deduction u/c VIA of the Act</a:t>
            </a:r>
          </a:p>
          <a:p>
            <a:pPr eaLnBrk="1" hangingPunct="1">
              <a:lnSpc>
                <a:spcPct val="90000"/>
              </a:lnSpc>
            </a:pPr>
            <a:r>
              <a:rPr lang="en-US" altLang="en-US" sz="2200" dirty="0">
                <a:latin typeface="Calibri" pitchFamily="34" charset="0"/>
                <a:ea typeface="Calibri" pitchFamily="34" charset="0"/>
                <a:cs typeface="Calibri" pitchFamily="34" charset="0"/>
              </a:rPr>
              <a:t>Capital gains computation in Foreign currency as per 1</a:t>
            </a:r>
            <a:r>
              <a:rPr lang="en-US" altLang="en-US" sz="2200" baseline="30000" dirty="0">
                <a:latin typeface="Calibri" pitchFamily="34" charset="0"/>
                <a:ea typeface="Calibri" pitchFamily="34" charset="0"/>
                <a:cs typeface="Calibri" pitchFamily="34" charset="0"/>
              </a:rPr>
              <a:t>st</a:t>
            </a:r>
            <a:r>
              <a:rPr lang="en-US" altLang="en-US" sz="2200" dirty="0">
                <a:latin typeface="Calibri" pitchFamily="34" charset="0"/>
                <a:ea typeface="Calibri" pitchFamily="34" charset="0"/>
                <a:cs typeface="Calibri" pitchFamily="34" charset="0"/>
              </a:rPr>
              <a:t> proviso to sec 48</a:t>
            </a:r>
          </a:p>
          <a:p>
            <a:pPr eaLnBrk="1" hangingPunct="1">
              <a:lnSpc>
                <a:spcPct val="90000"/>
              </a:lnSpc>
            </a:pPr>
            <a:r>
              <a:rPr lang="en-US" altLang="en-US" sz="2200" dirty="0">
                <a:latin typeface="Calibri" pitchFamily="34" charset="0"/>
                <a:ea typeface="Calibri" pitchFamily="34" charset="0"/>
                <a:cs typeface="Calibri" pitchFamily="34" charset="0"/>
              </a:rPr>
              <a:t>No capital gains if amount of gain is reinvested (sec 115F)</a:t>
            </a:r>
          </a:p>
          <a:p>
            <a:pPr eaLnBrk="1" hangingPunct="1">
              <a:lnSpc>
                <a:spcPct val="90000"/>
              </a:lnSpc>
            </a:pPr>
            <a:r>
              <a:rPr lang="en-US" altLang="en-US" sz="2200" dirty="0">
                <a:latin typeface="Calibri" pitchFamily="34" charset="0"/>
                <a:ea typeface="Calibri" pitchFamily="34" charset="0"/>
                <a:cs typeface="Calibri" pitchFamily="34" charset="0"/>
              </a:rPr>
              <a:t>No return of income is required if</a:t>
            </a:r>
          </a:p>
          <a:p>
            <a:pPr lvl="1" eaLnBrk="1" hangingPunct="1">
              <a:lnSpc>
                <a:spcPct val="90000"/>
              </a:lnSpc>
            </a:pPr>
            <a:r>
              <a:rPr lang="en-US" altLang="en-US" sz="2200" dirty="0">
                <a:latin typeface="Calibri" pitchFamily="34" charset="0"/>
                <a:ea typeface="Calibri" pitchFamily="34" charset="0"/>
                <a:cs typeface="Calibri" pitchFamily="34" charset="0"/>
              </a:rPr>
              <a:t>Income includes only investment &amp; LTCG</a:t>
            </a:r>
          </a:p>
          <a:p>
            <a:pPr lvl="1" eaLnBrk="1" hangingPunct="1">
              <a:lnSpc>
                <a:spcPct val="90000"/>
              </a:lnSpc>
            </a:pPr>
            <a:r>
              <a:rPr lang="en-US" altLang="en-US" sz="2200" dirty="0">
                <a:latin typeface="Calibri" pitchFamily="34" charset="0"/>
                <a:ea typeface="Calibri" pitchFamily="34" charset="0"/>
                <a:cs typeface="Calibri" pitchFamily="34" charset="0"/>
              </a:rPr>
              <a:t>Tax as required is deducted as per ITA</a:t>
            </a:r>
          </a:p>
          <a:p>
            <a:pPr eaLnBrk="1" hangingPunct="1">
              <a:lnSpc>
                <a:spcPct val="90000"/>
              </a:lnSpc>
            </a:pPr>
            <a:r>
              <a:rPr lang="en-US" altLang="en-US" sz="2200" dirty="0">
                <a:latin typeface="Calibri" pitchFamily="34" charset="0"/>
                <a:ea typeface="Calibri" pitchFamily="34" charset="0"/>
                <a:cs typeface="Calibri" pitchFamily="34" charset="0"/>
              </a:rPr>
              <a:t>Provisions are redundant – e.g. Exempt dividend, LTCG &amp; STCG with STT, Equity oriented Mutual Fund income, etc.</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Date Placeholder 3"/>
          <p:cNvSpPr>
            <a:spLocks noGrp="1"/>
          </p:cNvSpPr>
          <p:nvPr>
            <p:ph type="dt" sz="quarter" idx="10"/>
          </p:nvPr>
        </p:nvSpPr>
        <p:spPr>
          <a:xfrm>
            <a:off x="685800" y="64008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6861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A0E63FD8-B424-44A4-BD48-0F7C3D0DF344}" type="slidenum">
              <a:rPr lang="en-US" altLang="en-US" sz="1400"/>
              <a:pPr/>
              <a:t>35</a:t>
            </a:fld>
            <a:endParaRPr lang="en-US" altLang="en-US" sz="1400" dirty="0"/>
          </a:p>
        </p:txBody>
      </p:sp>
      <p:sp>
        <p:nvSpPr>
          <p:cNvPr id="68612" name="Rectangle 2"/>
          <p:cNvSpPr>
            <a:spLocks noGrp="1" noChangeArrowheads="1"/>
          </p:cNvSpPr>
          <p:nvPr>
            <p:ph type="title"/>
          </p:nvPr>
        </p:nvSpPr>
        <p:spPr/>
        <p:txBody>
          <a:bodyPr/>
          <a:lstStyle/>
          <a:p>
            <a:pPr eaLnBrk="1" hangingPunct="1"/>
            <a:r>
              <a:rPr lang="en-US" altLang="en-US" sz="3600" dirty="0"/>
              <a:t>Capital Gains on shares &amp; debentures</a:t>
            </a:r>
          </a:p>
        </p:txBody>
      </p:sp>
      <p:sp>
        <p:nvSpPr>
          <p:cNvPr id="68613" name="Rectangle 3"/>
          <p:cNvSpPr>
            <a:spLocks noGrp="1" noChangeArrowheads="1"/>
          </p:cNvSpPr>
          <p:nvPr>
            <p:ph type="body" idx="1"/>
          </p:nvPr>
        </p:nvSpPr>
        <p:spPr>
          <a:xfrm>
            <a:off x="762000" y="1981200"/>
            <a:ext cx="8153400" cy="4724400"/>
          </a:xfrm>
        </p:spPr>
        <p:txBody>
          <a:bodyPr/>
          <a:lstStyle/>
          <a:p>
            <a:pPr algn="just" eaLnBrk="1" hangingPunct="1"/>
            <a:r>
              <a:rPr lang="en-US" altLang="en-US" sz="1700" dirty="0">
                <a:latin typeface="Calibri" pitchFamily="34" charset="0"/>
                <a:ea typeface="Calibri" pitchFamily="34" charset="0"/>
                <a:cs typeface="Calibri" pitchFamily="34" charset="0"/>
              </a:rPr>
              <a:t>Capital Gains where Securities Transaction Tax is applicable</a:t>
            </a:r>
          </a:p>
          <a:p>
            <a:pPr lvl="1" algn="just" eaLnBrk="1" hangingPunct="1"/>
            <a:r>
              <a:rPr lang="en-US" altLang="en-US" sz="1700" dirty="0">
                <a:latin typeface="Calibri" pitchFamily="34" charset="0"/>
                <a:ea typeface="Calibri" pitchFamily="34" charset="0"/>
                <a:cs typeface="Calibri" pitchFamily="34" charset="0"/>
              </a:rPr>
              <a:t>LTCG exempt from tax [sec 10(38) of ITA upto Rs. 1 lac] balance taxable @ 10%</a:t>
            </a:r>
          </a:p>
          <a:p>
            <a:pPr lvl="1" algn="just" eaLnBrk="1" hangingPunct="1"/>
            <a:r>
              <a:rPr lang="en-US" altLang="en-US" sz="1700" dirty="0">
                <a:latin typeface="Calibri" pitchFamily="34" charset="0"/>
                <a:ea typeface="Calibri" pitchFamily="34" charset="0"/>
                <a:cs typeface="Calibri" pitchFamily="34" charset="0"/>
              </a:rPr>
              <a:t>STCG tax @ 15% (sec 111A)</a:t>
            </a:r>
          </a:p>
          <a:p>
            <a:pPr algn="just" eaLnBrk="1" hangingPunct="1"/>
            <a:r>
              <a:rPr lang="en-US" altLang="en-US" sz="1700" dirty="0">
                <a:latin typeface="Calibri" pitchFamily="34" charset="0"/>
                <a:ea typeface="Calibri" pitchFamily="34" charset="0"/>
                <a:cs typeface="Calibri" pitchFamily="34" charset="0"/>
              </a:rPr>
              <a:t>LTCG where STT is not applicable</a:t>
            </a:r>
          </a:p>
          <a:p>
            <a:pPr lvl="1" algn="just" eaLnBrk="1" hangingPunct="1"/>
            <a:r>
              <a:rPr lang="en-US" altLang="en-US" sz="1700" dirty="0">
                <a:latin typeface="Calibri" pitchFamily="34" charset="0"/>
                <a:ea typeface="Calibri" pitchFamily="34" charset="0"/>
                <a:cs typeface="Calibri" pitchFamily="34" charset="0"/>
              </a:rPr>
              <a:t>Sec 48: Computation of capital gains</a:t>
            </a:r>
          </a:p>
          <a:p>
            <a:pPr lvl="1" algn="just" eaLnBrk="1" hangingPunct="1"/>
            <a:r>
              <a:rPr lang="en-US" altLang="en-US" sz="1700" dirty="0">
                <a:latin typeface="Calibri" pitchFamily="34" charset="0"/>
                <a:ea typeface="Calibri" pitchFamily="34" charset="0"/>
                <a:cs typeface="Calibri" pitchFamily="34" charset="0"/>
              </a:rPr>
              <a:t>Proviso to sec 48 provides for computation in FC</a:t>
            </a:r>
          </a:p>
          <a:p>
            <a:pPr lvl="1" algn="just" eaLnBrk="1" hangingPunct="1"/>
            <a:r>
              <a:rPr lang="en-US" altLang="en-US" sz="1700" dirty="0">
                <a:latin typeface="Calibri" pitchFamily="34" charset="0"/>
                <a:ea typeface="Calibri" pitchFamily="34" charset="0"/>
                <a:cs typeface="Calibri" pitchFamily="34" charset="0"/>
              </a:rPr>
              <a:t>Sec 112 provides for rates of taxation</a:t>
            </a:r>
          </a:p>
          <a:p>
            <a:pPr lvl="1" algn="just" eaLnBrk="1" hangingPunct="1"/>
            <a:r>
              <a:rPr lang="en-US" altLang="en-US" sz="1700" dirty="0">
                <a:latin typeface="Calibri" pitchFamily="34" charset="0"/>
                <a:ea typeface="Calibri" pitchFamily="34" charset="0"/>
                <a:cs typeface="Calibri" pitchFamily="34" charset="0"/>
              </a:rPr>
              <a:t>All Non resident persons are taxed @ 20%</a:t>
            </a:r>
          </a:p>
          <a:p>
            <a:pPr lvl="1" algn="just" eaLnBrk="1" hangingPunct="1"/>
            <a:r>
              <a:rPr lang="en-US" altLang="en-US" sz="1700" dirty="0">
                <a:latin typeface="Calibri" pitchFamily="34" charset="0"/>
                <a:ea typeface="Calibri" pitchFamily="34" charset="0"/>
                <a:cs typeface="Calibri" pitchFamily="34" charset="0"/>
              </a:rPr>
              <a:t>Tax rates of</a:t>
            </a:r>
          </a:p>
          <a:p>
            <a:pPr lvl="1" algn="just" eaLnBrk="1" hangingPunct="1"/>
            <a:r>
              <a:rPr lang="en-US" altLang="en-US" sz="1700" dirty="0">
                <a:latin typeface="Calibri" pitchFamily="34" charset="0"/>
                <a:ea typeface="Calibri" pitchFamily="34" charset="0"/>
                <a:cs typeface="Calibri" pitchFamily="34" charset="0"/>
              </a:rPr>
              <a:t>10% in case of listed securities (other than a unit or a zero coupon bond) under proviso to S. 112 without applying 2nd proviso to S. 48</a:t>
            </a:r>
          </a:p>
          <a:p>
            <a:pPr lvl="1" algn="just" eaLnBrk="1" hangingPunct="1"/>
            <a:r>
              <a:rPr lang="en-US" altLang="en-US" sz="1700" dirty="0">
                <a:latin typeface="Calibri" pitchFamily="34" charset="0"/>
                <a:ea typeface="Calibri" pitchFamily="34" charset="0"/>
                <a:cs typeface="Calibri" pitchFamily="34" charset="0"/>
              </a:rPr>
              <a:t>Provisions of the DTAA – Article 13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6963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EB74825-086E-4BB0-B8FE-2268B8BEF2F1}" type="slidenum">
              <a:rPr lang="en-US" altLang="en-US" sz="1400"/>
              <a:pPr/>
              <a:t>36</a:t>
            </a:fld>
            <a:endParaRPr lang="en-US" altLang="en-US" sz="1400" dirty="0"/>
          </a:p>
        </p:txBody>
      </p:sp>
      <p:sp>
        <p:nvSpPr>
          <p:cNvPr id="69636" name="Rectangle 2"/>
          <p:cNvSpPr>
            <a:spLocks noGrp="1" noChangeArrowheads="1"/>
          </p:cNvSpPr>
          <p:nvPr>
            <p:ph type="title"/>
          </p:nvPr>
        </p:nvSpPr>
        <p:spPr/>
        <p:txBody>
          <a:bodyPr/>
          <a:lstStyle/>
          <a:p>
            <a:pPr eaLnBrk="1" hangingPunct="1"/>
            <a:r>
              <a:rPr lang="en-US" altLang="en-US" sz="4000" dirty="0"/>
              <a:t>Special tax provisions for NRs</a:t>
            </a:r>
          </a:p>
        </p:txBody>
      </p:sp>
      <p:sp>
        <p:nvSpPr>
          <p:cNvPr id="69637" name="Rectangle 3"/>
          <p:cNvSpPr>
            <a:spLocks noGrp="1" noChangeArrowheads="1"/>
          </p:cNvSpPr>
          <p:nvPr>
            <p:ph type="body" idx="1"/>
          </p:nvPr>
        </p:nvSpPr>
        <p:spPr>
          <a:xfrm>
            <a:off x="1182688" y="2017713"/>
            <a:ext cx="7772400" cy="4535487"/>
          </a:xfrm>
        </p:spPr>
        <p:txBody>
          <a:bodyPr/>
          <a:lstStyle/>
          <a:p>
            <a:pPr algn="just" eaLnBrk="1" hangingPunct="1">
              <a:lnSpc>
                <a:spcPct val="90000"/>
              </a:lnSpc>
            </a:pPr>
            <a:r>
              <a:rPr lang="en-US" altLang="en-US" sz="2200" dirty="0">
                <a:latin typeface="Calibri" pitchFamily="34" charset="0"/>
                <a:ea typeface="Calibri" pitchFamily="34" charset="0"/>
                <a:cs typeface="Calibri" pitchFamily="34" charset="0"/>
              </a:rPr>
              <a:t>Sec 115A: Applicable to all NRs in respect of income from dividend, interest, units of MFs, Royalties &amp; FTS (except CG) received from Government or Indian concern</a:t>
            </a:r>
          </a:p>
          <a:p>
            <a:pPr algn="just" eaLnBrk="1" hangingPunct="1">
              <a:lnSpc>
                <a:spcPct val="90000"/>
              </a:lnSpc>
            </a:pPr>
            <a:r>
              <a:rPr lang="en-US" altLang="en-US" sz="2200" dirty="0">
                <a:latin typeface="Calibri" pitchFamily="34" charset="0"/>
                <a:ea typeface="Calibri" pitchFamily="34" charset="0"/>
                <a:cs typeface="Calibri" pitchFamily="34" charset="0"/>
              </a:rPr>
              <a:t>Sec 115AB: Applicable to Overseas Financial Organization in respect of Income &amp; LTCGs from units of MFs purchased in foreign currency taxed @ 10%</a:t>
            </a:r>
          </a:p>
          <a:p>
            <a:pPr algn="just" eaLnBrk="1" hangingPunct="1">
              <a:lnSpc>
                <a:spcPct val="90000"/>
              </a:lnSpc>
            </a:pPr>
            <a:r>
              <a:rPr lang="en-US" altLang="en-US" sz="2200" dirty="0">
                <a:latin typeface="Calibri" pitchFamily="34" charset="0"/>
                <a:ea typeface="Calibri" pitchFamily="34" charset="0"/>
                <a:cs typeface="Calibri" pitchFamily="34" charset="0"/>
              </a:rPr>
              <a:t>Sec 115AC: Applicable to NRs in respect of income from Bonds &amp; GDR of Indian Co. or a public sector Co. or dividends from Bonds &amp; GDR or LTCG from its transfer, Transfer of GDR by NR to NR, is not a transfer(S.47).Conversion of FCCB to shares is also not a transfer under clause 8 of the Scheme</a:t>
            </a:r>
          </a:p>
          <a:p>
            <a:pPr algn="just" eaLnBrk="1" hangingPunct="1">
              <a:lnSpc>
                <a:spcPct val="90000"/>
              </a:lnSpc>
            </a:pPr>
            <a:r>
              <a:rPr lang="en-US" altLang="en-US" sz="2200" dirty="0">
                <a:latin typeface="Calibri" pitchFamily="34" charset="0"/>
                <a:ea typeface="Calibri" pitchFamily="34" charset="0"/>
                <a:cs typeface="Calibri" pitchFamily="34" charset="0"/>
              </a:rPr>
              <a:t>Sec 115AD: Applicable to only FII on income from securities &amp; CGs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7065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126F69FF-0A3A-4CE7-8BFE-017EA4A656B4}" type="slidenum">
              <a:rPr lang="en-US" altLang="en-US" sz="1400"/>
              <a:pPr/>
              <a:t>37</a:t>
            </a:fld>
            <a:endParaRPr lang="en-US" altLang="en-US" sz="1400" dirty="0"/>
          </a:p>
        </p:txBody>
      </p:sp>
      <p:sp>
        <p:nvSpPr>
          <p:cNvPr id="70660" name="Rectangle 2"/>
          <p:cNvSpPr>
            <a:spLocks noGrp="1" noChangeArrowheads="1"/>
          </p:cNvSpPr>
          <p:nvPr>
            <p:ph type="title"/>
          </p:nvPr>
        </p:nvSpPr>
        <p:spPr/>
        <p:txBody>
          <a:bodyPr/>
          <a:lstStyle/>
          <a:p>
            <a:pPr eaLnBrk="1" hangingPunct="1"/>
            <a:r>
              <a:rPr lang="en-US" altLang="en-US" sz="4000" dirty="0"/>
              <a:t>Special Provisions – 115A</a:t>
            </a:r>
          </a:p>
        </p:txBody>
      </p:sp>
      <p:grpSp>
        <p:nvGrpSpPr>
          <p:cNvPr id="70661" name="Group 160"/>
          <p:cNvGrpSpPr>
            <a:grpSpLocks/>
          </p:cNvGrpSpPr>
          <p:nvPr/>
        </p:nvGrpSpPr>
        <p:grpSpPr bwMode="auto">
          <a:xfrm>
            <a:off x="1066800" y="2133600"/>
            <a:ext cx="7848600" cy="4419600"/>
            <a:chOff x="-3" y="-3"/>
            <a:chExt cx="4193" cy="3942"/>
          </a:xfrm>
        </p:grpSpPr>
        <p:grpSp>
          <p:nvGrpSpPr>
            <p:cNvPr id="70666" name="Group 158"/>
            <p:cNvGrpSpPr>
              <a:grpSpLocks/>
            </p:cNvGrpSpPr>
            <p:nvPr/>
          </p:nvGrpSpPr>
          <p:grpSpPr bwMode="auto">
            <a:xfrm>
              <a:off x="0" y="-3"/>
              <a:ext cx="4187" cy="3939"/>
              <a:chOff x="0" y="-3"/>
              <a:chExt cx="4187" cy="3939"/>
            </a:xfrm>
          </p:grpSpPr>
          <p:grpSp>
            <p:nvGrpSpPr>
              <p:cNvPr id="70668" name="Group 103"/>
              <p:cNvGrpSpPr>
                <a:grpSpLocks/>
              </p:cNvGrpSpPr>
              <p:nvPr/>
            </p:nvGrpSpPr>
            <p:grpSpPr bwMode="auto">
              <a:xfrm>
                <a:off x="0" y="0"/>
                <a:ext cx="852" cy="864"/>
                <a:chOff x="0" y="0"/>
                <a:chExt cx="852" cy="864"/>
              </a:xfrm>
            </p:grpSpPr>
            <p:sp>
              <p:nvSpPr>
                <p:cNvPr id="70742" name="Rectangle 74"/>
                <p:cNvSpPr>
                  <a:spLocks noChangeArrowheads="1"/>
                </p:cNvSpPr>
                <p:nvPr/>
              </p:nvSpPr>
              <p:spPr bwMode="auto">
                <a:xfrm>
                  <a:off x="43" y="0"/>
                  <a:ext cx="766" cy="8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Nature of Income</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43" name="Rectangle 102"/>
                <p:cNvSpPr>
                  <a:spLocks noChangeArrowheads="1"/>
                </p:cNvSpPr>
                <p:nvPr/>
              </p:nvSpPr>
              <p:spPr bwMode="auto">
                <a:xfrm>
                  <a:off x="0" y="0"/>
                  <a:ext cx="852" cy="864"/>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69" name="Group 105"/>
              <p:cNvGrpSpPr>
                <a:grpSpLocks/>
              </p:cNvGrpSpPr>
              <p:nvPr/>
            </p:nvGrpSpPr>
            <p:grpSpPr bwMode="auto">
              <a:xfrm>
                <a:off x="852" y="0"/>
                <a:ext cx="434" cy="864"/>
                <a:chOff x="852" y="0"/>
                <a:chExt cx="434" cy="864"/>
              </a:xfrm>
            </p:grpSpPr>
            <p:sp>
              <p:nvSpPr>
                <p:cNvPr id="70740" name="Rectangle 75"/>
                <p:cNvSpPr>
                  <a:spLocks noChangeArrowheads="1"/>
                </p:cNvSpPr>
                <p:nvPr/>
              </p:nvSpPr>
              <p:spPr bwMode="auto">
                <a:xfrm>
                  <a:off x="895" y="0"/>
                  <a:ext cx="348" cy="8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Div</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41" name="Rectangle 104"/>
                <p:cNvSpPr>
                  <a:spLocks noChangeArrowheads="1"/>
                </p:cNvSpPr>
                <p:nvPr/>
              </p:nvSpPr>
              <p:spPr bwMode="auto">
                <a:xfrm>
                  <a:off x="852" y="0"/>
                  <a:ext cx="434" cy="864"/>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70" name="Group 107"/>
              <p:cNvGrpSpPr>
                <a:grpSpLocks/>
              </p:cNvGrpSpPr>
              <p:nvPr/>
            </p:nvGrpSpPr>
            <p:grpSpPr bwMode="auto">
              <a:xfrm>
                <a:off x="1286" y="0"/>
                <a:ext cx="537" cy="864"/>
                <a:chOff x="1286" y="0"/>
                <a:chExt cx="537" cy="864"/>
              </a:xfrm>
            </p:grpSpPr>
            <p:sp>
              <p:nvSpPr>
                <p:cNvPr id="70738" name="Rectangle 76"/>
                <p:cNvSpPr>
                  <a:spLocks noChangeArrowheads="1"/>
                </p:cNvSpPr>
                <p:nvPr/>
              </p:nvSpPr>
              <p:spPr bwMode="auto">
                <a:xfrm>
                  <a:off x="1329" y="0"/>
                  <a:ext cx="451" cy="8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MFs Units </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39" name="Rectangle 106"/>
                <p:cNvSpPr>
                  <a:spLocks noChangeArrowheads="1"/>
                </p:cNvSpPr>
                <p:nvPr/>
              </p:nvSpPr>
              <p:spPr bwMode="auto">
                <a:xfrm>
                  <a:off x="1286" y="0"/>
                  <a:ext cx="537" cy="864"/>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71" name="Group 109"/>
              <p:cNvGrpSpPr>
                <a:grpSpLocks/>
              </p:cNvGrpSpPr>
              <p:nvPr/>
            </p:nvGrpSpPr>
            <p:grpSpPr bwMode="auto">
              <a:xfrm>
                <a:off x="1823" y="0"/>
                <a:ext cx="377" cy="864"/>
                <a:chOff x="1823" y="0"/>
                <a:chExt cx="377" cy="864"/>
              </a:xfrm>
            </p:grpSpPr>
            <p:sp>
              <p:nvSpPr>
                <p:cNvPr id="70736" name="Rectangle 77"/>
                <p:cNvSpPr>
                  <a:spLocks noChangeArrowheads="1"/>
                </p:cNvSpPr>
                <p:nvPr/>
              </p:nvSpPr>
              <p:spPr bwMode="auto">
                <a:xfrm>
                  <a:off x="1866" y="0"/>
                  <a:ext cx="291" cy="8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Int</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37" name="Rectangle 108"/>
                <p:cNvSpPr>
                  <a:spLocks noChangeArrowheads="1"/>
                </p:cNvSpPr>
                <p:nvPr/>
              </p:nvSpPr>
              <p:spPr bwMode="auto">
                <a:xfrm>
                  <a:off x="1823" y="0"/>
                  <a:ext cx="377" cy="864"/>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72" name="Group 111"/>
              <p:cNvGrpSpPr>
                <a:grpSpLocks/>
              </p:cNvGrpSpPr>
              <p:nvPr/>
            </p:nvGrpSpPr>
            <p:grpSpPr bwMode="auto">
              <a:xfrm>
                <a:off x="2200" y="0"/>
                <a:ext cx="531" cy="864"/>
                <a:chOff x="2200" y="0"/>
                <a:chExt cx="531" cy="864"/>
              </a:xfrm>
            </p:grpSpPr>
            <p:sp>
              <p:nvSpPr>
                <p:cNvPr id="70734" name="Rectangle 78"/>
                <p:cNvSpPr>
                  <a:spLocks noChangeArrowheads="1"/>
                </p:cNvSpPr>
                <p:nvPr/>
              </p:nvSpPr>
              <p:spPr bwMode="auto">
                <a:xfrm>
                  <a:off x="2243" y="0"/>
                  <a:ext cx="445" cy="8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35" name="Rectangle 110"/>
                <p:cNvSpPr>
                  <a:spLocks noChangeArrowheads="1"/>
                </p:cNvSpPr>
                <p:nvPr/>
              </p:nvSpPr>
              <p:spPr bwMode="auto">
                <a:xfrm>
                  <a:off x="2200" y="0"/>
                  <a:ext cx="531" cy="864"/>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sp>
            <p:nvSpPr>
              <p:cNvPr id="70673" name="Rectangle 112"/>
              <p:cNvSpPr>
                <a:spLocks noChangeArrowheads="1"/>
              </p:cNvSpPr>
              <p:nvPr/>
            </p:nvSpPr>
            <p:spPr bwMode="auto">
              <a:xfrm>
                <a:off x="2731" y="0"/>
                <a:ext cx="502" cy="864"/>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nvGrpSpPr>
              <p:cNvPr id="70674" name="Group 115"/>
              <p:cNvGrpSpPr>
                <a:grpSpLocks/>
              </p:cNvGrpSpPr>
              <p:nvPr/>
            </p:nvGrpSpPr>
            <p:grpSpPr bwMode="auto">
              <a:xfrm>
                <a:off x="2724" y="-3"/>
                <a:ext cx="957" cy="867"/>
                <a:chOff x="2724" y="-3"/>
                <a:chExt cx="957" cy="867"/>
              </a:xfrm>
            </p:grpSpPr>
            <p:sp>
              <p:nvSpPr>
                <p:cNvPr id="70732" name="Rectangle 80"/>
                <p:cNvSpPr>
                  <a:spLocks noChangeArrowheads="1"/>
                </p:cNvSpPr>
                <p:nvPr/>
              </p:nvSpPr>
              <p:spPr bwMode="auto">
                <a:xfrm>
                  <a:off x="2724" y="-3"/>
                  <a:ext cx="489" cy="8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Roy</a:t>
                  </a:r>
                </a:p>
                <a:p>
                  <a:r>
                    <a:rPr lang="en-US" altLang="en-US" sz="1200" b="1" dirty="0">
                      <a:latin typeface="Calibri" pitchFamily="34" charset="0"/>
                      <a:ea typeface="Calibri" pitchFamily="34" charset="0"/>
                      <a:cs typeface="Calibri" pitchFamily="34" charset="0"/>
                    </a:rPr>
                    <a:t>Amended by Finance Act, 2015</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33" name="Rectangle 114"/>
                <p:cNvSpPr>
                  <a:spLocks noChangeArrowheads="1"/>
                </p:cNvSpPr>
                <p:nvPr/>
              </p:nvSpPr>
              <p:spPr bwMode="auto">
                <a:xfrm>
                  <a:off x="3233" y="0"/>
                  <a:ext cx="448" cy="864"/>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75" name="Group 117"/>
              <p:cNvGrpSpPr>
                <a:grpSpLocks/>
              </p:cNvGrpSpPr>
              <p:nvPr/>
            </p:nvGrpSpPr>
            <p:grpSpPr bwMode="auto">
              <a:xfrm>
                <a:off x="3254" y="-3"/>
                <a:ext cx="933" cy="867"/>
                <a:chOff x="3254" y="-3"/>
                <a:chExt cx="933" cy="867"/>
              </a:xfrm>
            </p:grpSpPr>
            <p:sp>
              <p:nvSpPr>
                <p:cNvPr id="70730" name="Rectangle 81"/>
                <p:cNvSpPr>
                  <a:spLocks noChangeArrowheads="1"/>
                </p:cNvSpPr>
                <p:nvPr/>
              </p:nvSpPr>
              <p:spPr bwMode="auto">
                <a:xfrm>
                  <a:off x="3254" y="-3"/>
                  <a:ext cx="488" cy="8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FTS</a:t>
                  </a:r>
                </a:p>
                <a:p>
                  <a:r>
                    <a:rPr lang="en-US" altLang="en-US" sz="1200" b="1" dirty="0">
                      <a:latin typeface="Calibri" pitchFamily="34" charset="0"/>
                      <a:ea typeface="Calibri" pitchFamily="34" charset="0"/>
                      <a:cs typeface="Calibri" pitchFamily="34" charset="0"/>
                    </a:rPr>
                    <a:t>Amended by Finance Act, 2015</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31" name="Rectangle 116"/>
                <p:cNvSpPr>
                  <a:spLocks noChangeArrowheads="1"/>
                </p:cNvSpPr>
                <p:nvPr/>
              </p:nvSpPr>
              <p:spPr bwMode="auto">
                <a:xfrm>
                  <a:off x="3681" y="0"/>
                  <a:ext cx="506" cy="864"/>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76" name="Group 119"/>
              <p:cNvGrpSpPr>
                <a:grpSpLocks/>
              </p:cNvGrpSpPr>
              <p:nvPr/>
            </p:nvGrpSpPr>
            <p:grpSpPr bwMode="auto">
              <a:xfrm>
                <a:off x="0" y="864"/>
                <a:ext cx="852" cy="480"/>
                <a:chOff x="0" y="864"/>
                <a:chExt cx="852" cy="480"/>
              </a:xfrm>
            </p:grpSpPr>
            <p:sp>
              <p:nvSpPr>
                <p:cNvPr id="70728" name="Rectangle 82"/>
                <p:cNvSpPr>
                  <a:spLocks noChangeArrowheads="1"/>
                </p:cNvSpPr>
                <p:nvPr/>
              </p:nvSpPr>
              <p:spPr bwMode="auto">
                <a:xfrm>
                  <a:off x="43" y="864"/>
                  <a:ext cx="766"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Tax Rates</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29" name="Rectangle 118"/>
                <p:cNvSpPr>
                  <a:spLocks noChangeArrowheads="1"/>
                </p:cNvSpPr>
                <p:nvPr/>
              </p:nvSpPr>
              <p:spPr bwMode="auto">
                <a:xfrm>
                  <a:off x="0" y="864"/>
                  <a:ext cx="852"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77" name="Group 121"/>
              <p:cNvGrpSpPr>
                <a:grpSpLocks/>
              </p:cNvGrpSpPr>
              <p:nvPr/>
            </p:nvGrpSpPr>
            <p:grpSpPr bwMode="auto">
              <a:xfrm>
                <a:off x="852" y="864"/>
                <a:ext cx="434" cy="480"/>
                <a:chOff x="852" y="864"/>
                <a:chExt cx="434" cy="480"/>
              </a:xfrm>
            </p:grpSpPr>
            <p:sp>
              <p:nvSpPr>
                <p:cNvPr id="70726" name="Rectangle 83"/>
                <p:cNvSpPr>
                  <a:spLocks noChangeArrowheads="1"/>
                </p:cNvSpPr>
                <p:nvPr/>
              </p:nvSpPr>
              <p:spPr bwMode="auto">
                <a:xfrm>
                  <a:off x="895" y="864"/>
                  <a:ext cx="348"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20</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27" name="Rectangle 120"/>
                <p:cNvSpPr>
                  <a:spLocks noChangeArrowheads="1"/>
                </p:cNvSpPr>
                <p:nvPr/>
              </p:nvSpPr>
              <p:spPr bwMode="auto">
                <a:xfrm>
                  <a:off x="852" y="864"/>
                  <a:ext cx="434"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78" name="Group 123"/>
              <p:cNvGrpSpPr>
                <a:grpSpLocks/>
              </p:cNvGrpSpPr>
              <p:nvPr/>
            </p:nvGrpSpPr>
            <p:grpSpPr bwMode="auto">
              <a:xfrm>
                <a:off x="1286" y="864"/>
                <a:ext cx="537" cy="480"/>
                <a:chOff x="1286" y="864"/>
                <a:chExt cx="537" cy="480"/>
              </a:xfrm>
            </p:grpSpPr>
            <p:sp>
              <p:nvSpPr>
                <p:cNvPr id="70724" name="Rectangle 84"/>
                <p:cNvSpPr>
                  <a:spLocks noChangeArrowheads="1"/>
                </p:cNvSpPr>
                <p:nvPr/>
              </p:nvSpPr>
              <p:spPr bwMode="auto">
                <a:xfrm>
                  <a:off x="1329" y="864"/>
                  <a:ext cx="451"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20</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25" name="Rectangle 122"/>
                <p:cNvSpPr>
                  <a:spLocks noChangeArrowheads="1"/>
                </p:cNvSpPr>
                <p:nvPr/>
              </p:nvSpPr>
              <p:spPr bwMode="auto">
                <a:xfrm>
                  <a:off x="1286" y="864"/>
                  <a:ext cx="537"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79" name="Group 125"/>
              <p:cNvGrpSpPr>
                <a:grpSpLocks/>
              </p:cNvGrpSpPr>
              <p:nvPr/>
            </p:nvGrpSpPr>
            <p:grpSpPr bwMode="auto">
              <a:xfrm>
                <a:off x="1823" y="864"/>
                <a:ext cx="377" cy="480"/>
                <a:chOff x="1823" y="864"/>
                <a:chExt cx="377" cy="480"/>
              </a:xfrm>
            </p:grpSpPr>
            <p:sp>
              <p:nvSpPr>
                <p:cNvPr id="70722" name="Rectangle 85"/>
                <p:cNvSpPr>
                  <a:spLocks noChangeArrowheads="1"/>
                </p:cNvSpPr>
                <p:nvPr/>
              </p:nvSpPr>
              <p:spPr bwMode="auto">
                <a:xfrm>
                  <a:off x="1866" y="864"/>
                  <a:ext cx="291"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20</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23" name="Rectangle 124"/>
                <p:cNvSpPr>
                  <a:spLocks noChangeArrowheads="1"/>
                </p:cNvSpPr>
                <p:nvPr/>
              </p:nvSpPr>
              <p:spPr bwMode="auto">
                <a:xfrm>
                  <a:off x="1823" y="864"/>
                  <a:ext cx="377"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sp>
            <p:nvSpPr>
              <p:cNvPr id="70680" name="Rectangle 86"/>
              <p:cNvSpPr>
                <a:spLocks noChangeArrowheads="1"/>
              </p:cNvSpPr>
              <p:nvPr/>
            </p:nvSpPr>
            <p:spPr bwMode="auto">
              <a:xfrm>
                <a:off x="2243" y="864"/>
                <a:ext cx="445"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681" name="Rectangle 128"/>
              <p:cNvSpPr>
                <a:spLocks noChangeArrowheads="1"/>
              </p:cNvSpPr>
              <p:nvPr/>
            </p:nvSpPr>
            <p:spPr bwMode="auto">
              <a:xfrm>
                <a:off x="2731" y="864"/>
                <a:ext cx="502"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nvGrpSpPr>
              <p:cNvPr id="70682" name="Group 131"/>
              <p:cNvGrpSpPr>
                <a:grpSpLocks/>
              </p:cNvGrpSpPr>
              <p:nvPr/>
            </p:nvGrpSpPr>
            <p:grpSpPr bwMode="auto">
              <a:xfrm>
                <a:off x="2195" y="864"/>
                <a:ext cx="1486" cy="497"/>
                <a:chOff x="2195" y="864"/>
                <a:chExt cx="1486" cy="497"/>
              </a:xfrm>
            </p:grpSpPr>
            <p:sp>
              <p:nvSpPr>
                <p:cNvPr id="70720" name="Rectangle 88"/>
                <p:cNvSpPr>
                  <a:spLocks noChangeArrowheads="1"/>
                </p:cNvSpPr>
                <p:nvPr/>
              </p:nvSpPr>
              <p:spPr bwMode="auto">
                <a:xfrm>
                  <a:off x="2724" y="881"/>
                  <a:ext cx="362"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10</a:t>
                  </a:r>
                  <a:endParaRPr lang="en-US" altLang="en-US" dirty="0">
                    <a:latin typeface="Calibri" pitchFamily="34" charset="0"/>
                    <a:ea typeface="Calibri" pitchFamily="34" charset="0"/>
                    <a:cs typeface="Calibri" pitchFamily="34" charset="0"/>
                  </a:endParaRPr>
                </a:p>
              </p:txBody>
            </p:sp>
            <p:sp>
              <p:nvSpPr>
                <p:cNvPr id="70721" name="Rectangle 130"/>
                <p:cNvSpPr>
                  <a:spLocks noChangeArrowheads="1"/>
                </p:cNvSpPr>
                <p:nvPr/>
              </p:nvSpPr>
              <p:spPr bwMode="auto">
                <a:xfrm>
                  <a:off x="2195" y="864"/>
                  <a:ext cx="1486"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83" name="Group 133"/>
              <p:cNvGrpSpPr>
                <a:grpSpLocks/>
              </p:cNvGrpSpPr>
              <p:nvPr/>
            </p:nvGrpSpPr>
            <p:grpSpPr bwMode="auto">
              <a:xfrm>
                <a:off x="3254" y="864"/>
                <a:ext cx="933" cy="497"/>
                <a:chOff x="3254" y="864"/>
                <a:chExt cx="933" cy="497"/>
              </a:xfrm>
            </p:grpSpPr>
            <p:sp>
              <p:nvSpPr>
                <p:cNvPr id="70718" name="Rectangle 89"/>
                <p:cNvSpPr>
                  <a:spLocks noChangeArrowheads="1"/>
                </p:cNvSpPr>
                <p:nvPr/>
              </p:nvSpPr>
              <p:spPr bwMode="auto">
                <a:xfrm>
                  <a:off x="3254" y="881"/>
                  <a:ext cx="420"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10</a:t>
                  </a:r>
                </a:p>
                <a:p>
                  <a:endParaRPr lang="en-US" altLang="en-US" dirty="0">
                    <a:latin typeface="Calibri" pitchFamily="34" charset="0"/>
                    <a:ea typeface="Calibri" pitchFamily="34" charset="0"/>
                    <a:cs typeface="Calibri" pitchFamily="34" charset="0"/>
                  </a:endParaRPr>
                </a:p>
              </p:txBody>
            </p:sp>
            <p:sp>
              <p:nvSpPr>
                <p:cNvPr id="70719" name="Rectangle 132"/>
                <p:cNvSpPr>
                  <a:spLocks noChangeArrowheads="1"/>
                </p:cNvSpPr>
                <p:nvPr/>
              </p:nvSpPr>
              <p:spPr bwMode="auto">
                <a:xfrm>
                  <a:off x="3681" y="864"/>
                  <a:ext cx="506"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84" name="Group 135"/>
              <p:cNvGrpSpPr>
                <a:grpSpLocks/>
              </p:cNvGrpSpPr>
              <p:nvPr/>
            </p:nvGrpSpPr>
            <p:grpSpPr bwMode="auto">
              <a:xfrm>
                <a:off x="0" y="1344"/>
                <a:ext cx="852" cy="672"/>
                <a:chOff x="0" y="1344"/>
                <a:chExt cx="852" cy="672"/>
              </a:xfrm>
            </p:grpSpPr>
            <p:sp>
              <p:nvSpPr>
                <p:cNvPr id="70716" name="Rectangle 90"/>
                <p:cNvSpPr>
                  <a:spLocks noChangeArrowheads="1"/>
                </p:cNvSpPr>
                <p:nvPr/>
              </p:nvSpPr>
              <p:spPr bwMode="auto">
                <a:xfrm>
                  <a:off x="43" y="1344"/>
                  <a:ext cx="766"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Chap VIA dedn</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17" name="Rectangle 134"/>
                <p:cNvSpPr>
                  <a:spLocks noChangeArrowheads="1"/>
                </p:cNvSpPr>
                <p:nvPr/>
              </p:nvSpPr>
              <p:spPr bwMode="auto">
                <a:xfrm>
                  <a:off x="0" y="1344"/>
                  <a:ext cx="852"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85" name="Group 137"/>
              <p:cNvGrpSpPr>
                <a:grpSpLocks/>
              </p:cNvGrpSpPr>
              <p:nvPr/>
            </p:nvGrpSpPr>
            <p:grpSpPr bwMode="auto">
              <a:xfrm>
                <a:off x="852" y="1344"/>
                <a:ext cx="434" cy="672"/>
                <a:chOff x="852" y="1344"/>
                <a:chExt cx="434" cy="672"/>
              </a:xfrm>
            </p:grpSpPr>
            <p:sp>
              <p:nvSpPr>
                <p:cNvPr id="70714" name="Rectangle 91"/>
                <p:cNvSpPr>
                  <a:spLocks noChangeArrowheads="1"/>
                </p:cNvSpPr>
                <p:nvPr/>
              </p:nvSpPr>
              <p:spPr bwMode="auto">
                <a:xfrm>
                  <a:off x="895" y="1344"/>
                  <a:ext cx="348"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No</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15" name="Rectangle 136"/>
                <p:cNvSpPr>
                  <a:spLocks noChangeArrowheads="1"/>
                </p:cNvSpPr>
                <p:nvPr/>
              </p:nvSpPr>
              <p:spPr bwMode="auto">
                <a:xfrm>
                  <a:off x="852" y="1344"/>
                  <a:ext cx="434"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86" name="Group 139"/>
              <p:cNvGrpSpPr>
                <a:grpSpLocks/>
              </p:cNvGrpSpPr>
              <p:nvPr/>
            </p:nvGrpSpPr>
            <p:grpSpPr bwMode="auto">
              <a:xfrm>
                <a:off x="1286" y="1344"/>
                <a:ext cx="537" cy="672"/>
                <a:chOff x="1286" y="1344"/>
                <a:chExt cx="537" cy="672"/>
              </a:xfrm>
            </p:grpSpPr>
            <p:sp>
              <p:nvSpPr>
                <p:cNvPr id="70712" name="Rectangle 92"/>
                <p:cNvSpPr>
                  <a:spLocks noChangeArrowheads="1"/>
                </p:cNvSpPr>
                <p:nvPr/>
              </p:nvSpPr>
              <p:spPr bwMode="auto">
                <a:xfrm>
                  <a:off x="1329" y="1344"/>
                  <a:ext cx="451"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No</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13" name="Rectangle 138"/>
                <p:cNvSpPr>
                  <a:spLocks noChangeArrowheads="1"/>
                </p:cNvSpPr>
                <p:nvPr/>
              </p:nvSpPr>
              <p:spPr bwMode="auto">
                <a:xfrm>
                  <a:off x="1286" y="1344"/>
                  <a:ext cx="537"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87" name="Group 141"/>
              <p:cNvGrpSpPr>
                <a:grpSpLocks/>
              </p:cNvGrpSpPr>
              <p:nvPr/>
            </p:nvGrpSpPr>
            <p:grpSpPr bwMode="auto">
              <a:xfrm>
                <a:off x="1823" y="1344"/>
                <a:ext cx="377" cy="672"/>
                <a:chOff x="1823" y="1344"/>
                <a:chExt cx="377" cy="672"/>
              </a:xfrm>
            </p:grpSpPr>
            <p:sp>
              <p:nvSpPr>
                <p:cNvPr id="70710" name="Rectangle 93"/>
                <p:cNvSpPr>
                  <a:spLocks noChangeArrowheads="1"/>
                </p:cNvSpPr>
                <p:nvPr/>
              </p:nvSpPr>
              <p:spPr bwMode="auto">
                <a:xfrm>
                  <a:off x="1866" y="1344"/>
                  <a:ext cx="291"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1400" dirty="0">
                      <a:latin typeface="Calibri" pitchFamily="34" charset="0"/>
                      <a:ea typeface="Calibri" pitchFamily="34" charset="0"/>
                      <a:cs typeface="Calibri" pitchFamily="34" charset="0"/>
                    </a:rPr>
                    <a:t>NO</a:t>
                  </a:r>
                </a:p>
              </p:txBody>
            </p:sp>
            <p:sp>
              <p:nvSpPr>
                <p:cNvPr id="70711" name="Rectangle 140"/>
                <p:cNvSpPr>
                  <a:spLocks noChangeArrowheads="1"/>
                </p:cNvSpPr>
                <p:nvPr/>
              </p:nvSpPr>
              <p:spPr bwMode="auto">
                <a:xfrm>
                  <a:off x="1823" y="1344"/>
                  <a:ext cx="377"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88" name="Group 143"/>
              <p:cNvGrpSpPr>
                <a:grpSpLocks/>
              </p:cNvGrpSpPr>
              <p:nvPr/>
            </p:nvGrpSpPr>
            <p:grpSpPr bwMode="auto">
              <a:xfrm>
                <a:off x="2200" y="1344"/>
                <a:ext cx="531" cy="672"/>
                <a:chOff x="2200" y="1344"/>
                <a:chExt cx="531" cy="672"/>
              </a:xfrm>
            </p:grpSpPr>
            <p:sp>
              <p:nvSpPr>
                <p:cNvPr id="70708" name="Rectangle 94"/>
                <p:cNvSpPr>
                  <a:spLocks noChangeArrowheads="1"/>
                </p:cNvSpPr>
                <p:nvPr/>
              </p:nvSpPr>
              <p:spPr bwMode="auto">
                <a:xfrm>
                  <a:off x="2243" y="1344"/>
                  <a:ext cx="445"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p>
                  <a:endParaRPr lang="en-US" altLang="en-US" sz="20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09" name="Rectangle 142"/>
                <p:cNvSpPr>
                  <a:spLocks noChangeArrowheads="1"/>
                </p:cNvSpPr>
                <p:nvPr/>
              </p:nvSpPr>
              <p:spPr bwMode="auto">
                <a:xfrm>
                  <a:off x="2200" y="1356"/>
                  <a:ext cx="531" cy="66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sp>
            <p:nvSpPr>
              <p:cNvPr id="70689" name="Rectangle 144"/>
              <p:cNvSpPr>
                <a:spLocks noChangeArrowheads="1"/>
              </p:cNvSpPr>
              <p:nvPr/>
            </p:nvSpPr>
            <p:spPr bwMode="auto">
              <a:xfrm>
                <a:off x="2731" y="1344"/>
                <a:ext cx="502"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nvGrpSpPr>
              <p:cNvPr id="70690" name="Group 147"/>
              <p:cNvGrpSpPr>
                <a:grpSpLocks/>
              </p:cNvGrpSpPr>
              <p:nvPr/>
            </p:nvGrpSpPr>
            <p:grpSpPr bwMode="auto">
              <a:xfrm>
                <a:off x="2724" y="1344"/>
                <a:ext cx="957" cy="684"/>
                <a:chOff x="2724" y="1344"/>
                <a:chExt cx="957" cy="684"/>
              </a:xfrm>
            </p:grpSpPr>
            <p:sp>
              <p:nvSpPr>
                <p:cNvPr id="70706" name="Rectangle 96"/>
                <p:cNvSpPr>
                  <a:spLocks noChangeArrowheads="1"/>
                </p:cNvSpPr>
                <p:nvPr/>
              </p:nvSpPr>
              <p:spPr bwMode="auto">
                <a:xfrm>
                  <a:off x="2724" y="1356"/>
                  <a:ext cx="362"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Yes</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07" name="Rectangle 146"/>
                <p:cNvSpPr>
                  <a:spLocks noChangeArrowheads="1"/>
                </p:cNvSpPr>
                <p:nvPr/>
              </p:nvSpPr>
              <p:spPr bwMode="auto">
                <a:xfrm>
                  <a:off x="3233" y="1344"/>
                  <a:ext cx="448"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91" name="Group 149"/>
              <p:cNvGrpSpPr>
                <a:grpSpLocks/>
              </p:cNvGrpSpPr>
              <p:nvPr/>
            </p:nvGrpSpPr>
            <p:grpSpPr bwMode="auto">
              <a:xfrm>
                <a:off x="3254" y="1344"/>
                <a:ext cx="933" cy="684"/>
                <a:chOff x="3254" y="1344"/>
                <a:chExt cx="933" cy="684"/>
              </a:xfrm>
            </p:grpSpPr>
            <p:sp>
              <p:nvSpPr>
                <p:cNvPr id="70704" name="Rectangle 97"/>
                <p:cNvSpPr>
                  <a:spLocks noChangeArrowheads="1"/>
                </p:cNvSpPr>
                <p:nvPr/>
              </p:nvSpPr>
              <p:spPr bwMode="auto">
                <a:xfrm>
                  <a:off x="3254" y="1356"/>
                  <a:ext cx="420"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Yes</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705" name="Rectangle 148"/>
                <p:cNvSpPr>
                  <a:spLocks noChangeArrowheads="1"/>
                </p:cNvSpPr>
                <p:nvPr/>
              </p:nvSpPr>
              <p:spPr bwMode="auto">
                <a:xfrm>
                  <a:off x="3681" y="1344"/>
                  <a:ext cx="506"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92" name="Group 151"/>
              <p:cNvGrpSpPr>
                <a:grpSpLocks/>
              </p:cNvGrpSpPr>
              <p:nvPr/>
            </p:nvGrpSpPr>
            <p:grpSpPr bwMode="auto">
              <a:xfrm>
                <a:off x="0" y="2016"/>
                <a:ext cx="852" cy="1039"/>
                <a:chOff x="0" y="2016"/>
                <a:chExt cx="852" cy="1039"/>
              </a:xfrm>
            </p:grpSpPr>
            <p:sp>
              <p:nvSpPr>
                <p:cNvPr id="70702" name="Rectangle 98"/>
                <p:cNvSpPr>
                  <a:spLocks noChangeArrowheads="1"/>
                </p:cNvSpPr>
                <p:nvPr/>
              </p:nvSpPr>
              <p:spPr bwMode="auto">
                <a:xfrm>
                  <a:off x="43" y="2016"/>
                  <a:ext cx="766" cy="10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1600" dirty="0">
                      <a:latin typeface="Calibri" pitchFamily="34" charset="0"/>
                      <a:ea typeface="Calibri" pitchFamily="34" charset="0"/>
                      <a:cs typeface="Calibri" pitchFamily="34" charset="0"/>
                    </a:rPr>
                    <a:t>Dedn of exp and who can be payer</a:t>
                  </a:r>
                </a:p>
                <a:p>
                  <a:endParaRPr lang="en-US" altLang="en-US" dirty="0">
                    <a:latin typeface="Calibri" pitchFamily="34" charset="0"/>
                    <a:ea typeface="Calibri" pitchFamily="34" charset="0"/>
                    <a:cs typeface="Calibri" pitchFamily="34" charset="0"/>
                  </a:endParaRPr>
                </a:p>
              </p:txBody>
            </p:sp>
            <p:sp>
              <p:nvSpPr>
                <p:cNvPr id="70703" name="Rectangle 150"/>
                <p:cNvSpPr>
                  <a:spLocks noChangeArrowheads="1"/>
                </p:cNvSpPr>
                <p:nvPr/>
              </p:nvSpPr>
              <p:spPr bwMode="auto">
                <a:xfrm>
                  <a:off x="0" y="2016"/>
                  <a:ext cx="852"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93" name="Group 153"/>
              <p:cNvGrpSpPr>
                <a:grpSpLocks/>
              </p:cNvGrpSpPr>
              <p:nvPr/>
            </p:nvGrpSpPr>
            <p:grpSpPr bwMode="auto">
              <a:xfrm>
                <a:off x="852" y="2016"/>
                <a:ext cx="3335" cy="672"/>
                <a:chOff x="852" y="2016"/>
                <a:chExt cx="3335" cy="672"/>
              </a:xfrm>
            </p:grpSpPr>
            <p:sp>
              <p:nvSpPr>
                <p:cNvPr id="70700" name="Rectangle 99"/>
                <p:cNvSpPr>
                  <a:spLocks noChangeArrowheads="1"/>
                </p:cNvSpPr>
                <p:nvPr/>
              </p:nvSpPr>
              <p:spPr bwMode="auto">
                <a:xfrm>
                  <a:off x="895" y="2016"/>
                  <a:ext cx="3249"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No expenses u/s 28 to 44C or sec. 57 of ITA and payment </a:t>
                  </a:r>
                </a:p>
                <a:p>
                  <a:r>
                    <a:rPr lang="en-US" altLang="en-US" sz="2000" dirty="0">
                      <a:latin typeface="Calibri" pitchFamily="34" charset="0"/>
                      <a:ea typeface="Calibri" pitchFamily="34" charset="0"/>
                      <a:cs typeface="Calibri" pitchFamily="34" charset="0"/>
                    </a:rPr>
                    <a:t>be made by Govt or Indian concern (not defined) </a:t>
                  </a:r>
                  <a:endParaRPr lang="en-US" altLang="en-US" dirty="0">
                    <a:latin typeface="Calibri" pitchFamily="34" charset="0"/>
                    <a:ea typeface="Calibri" pitchFamily="34" charset="0"/>
                    <a:cs typeface="Calibri" pitchFamily="34" charset="0"/>
                  </a:endParaRPr>
                </a:p>
              </p:txBody>
            </p:sp>
            <p:sp>
              <p:nvSpPr>
                <p:cNvPr id="70701" name="Rectangle 152"/>
                <p:cNvSpPr>
                  <a:spLocks noChangeArrowheads="1"/>
                </p:cNvSpPr>
                <p:nvPr/>
              </p:nvSpPr>
              <p:spPr bwMode="auto">
                <a:xfrm>
                  <a:off x="852" y="2016"/>
                  <a:ext cx="3335"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94" name="Group 155"/>
              <p:cNvGrpSpPr>
                <a:grpSpLocks/>
              </p:cNvGrpSpPr>
              <p:nvPr/>
            </p:nvGrpSpPr>
            <p:grpSpPr bwMode="auto">
              <a:xfrm>
                <a:off x="0" y="2688"/>
                <a:ext cx="852" cy="1248"/>
                <a:chOff x="0" y="2688"/>
                <a:chExt cx="852" cy="1248"/>
              </a:xfrm>
            </p:grpSpPr>
            <p:sp>
              <p:nvSpPr>
                <p:cNvPr id="70698" name="Rectangle 100"/>
                <p:cNvSpPr>
                  <a:spLocks noChangeArrowheads="1"/>
                </p:cNvSpPr>
                <p:nvPr/>
              </p:nvSpPr>
              <p:spPr bwMode="auto">
                <a:xfrm>
                  <a:off x="43" y="2688"/>
                  <a:ext cx="766" cy="12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Return of Income (ROI)</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0699" name="Rectangle 154"/>
                <p:cNvSpPr>
                  <a:spLocks noChangeArrowheads="1"/>
                </p:cNvSpPr>
                <p:nvPr/>
              </p:nvSpPr>
              <p:spPr bwMode="auto">
                <a:xfrm>
                  <a:off x="0" y="2688"/>
                  <a:ext cx="852" cy="1248"/>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0695" name="Group 157"/>
              <p:cNvGrpSpPr>
                <a:grpSpLocks/>
              </p:cNvGrpSpPr>
              <p:nvPr/>
            </p:nvGrpSpPr>
            <p:grpSpPr bwMode="auto">
              <a:xfrm>
                <a:off x="852" y="2688"/>
                <a:ext cx="3335" cy="1248"/>
                <a:chOff x="852" y="2688"/>
                <a:chExt cx="3335" cy="1248"/>
              </a:xfrm>
            </p:grpSpPr>
            <p:sp>
              <p:nvSpPr>
                <p:cNvPr id="70696" name="Rectangle 101"/>
                <p:cNvSpPr>
                  <a:spLocks noChangeArrowheads="1"/>
                </p:cNvSpPr>
                <p:nvPr/>
              </p:nvSpPr>
              <p:spPr bwMode="auto">
                <a:xfrm>
                  <a:off x="895" y="2688"/>
                  <a:ext cx="3249" cy="12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indent="-228600">
                    <a:tabLst>
                      <a:tab pos="292100" algn="l"/>
                    </a:tabLst>
                  </a:pPr>
                  <a:r>
                    <a:rPr lang="en-US" altLang="en-US" sz="2000" dirty="0">
                      <a:latin typeface="Calibri" pitchFamily="34" charset="0"/>
                      <a:ea typeface="Calibri" pitchFamily="34" charset="0"/>
                      <a:cs typeface="Calibri" pitchFamily="34" charset="0"/>
                    </a:rPr>
                    <a:t> No ROI if</a:t>
                  </a:r>
                  <a:endParaRPr lang="en-US" altLang="en-US" sz="1200" dirty="0">
                    <a:latin typeface="Calibri" pitchFamily="34" charset="0"/>
                    <a:ea typeface="Calibri" pitchFamily="34" charset="0"/>
                    <a:cs typeface="Calibri" pitchFamily="34" charset="0"/>
                  </a:endParaRPr>
                </a:p>
                <a:p>
                  <a:pPr indent="-228600">
                    <a:tabLst>
                      <a:tab pos="292100" algn="l"/>
                    </a:tabLst>
                  </a:pPr>
                  <a:r>
                    <a:rPr lang="en-US" altLang="en-US" sz="2000" dirty="0">
                      <a:latin typeface="Calibri" pitchFamily="34" charset="0"/>
                      <a:ea typeface="Calibri" pitchFamily="34" charset="0"/>
                      <a:cs typeface="Calibri" pitchFamily="34" charset="0"/>
                    </a:rPr>
                    <a:t>a)</a:t>
                  </a:r>
                  <a:r>
                    <a:rPr lang="en-US" altLang="en-US" sz="700" dirty="0">
                      <a:latin typeface="Calibri" pitchFamily="34" charset="0"/>
                      <a:ea typeface="Calibri" pitchFamily="34" charset="0"/>
                      <a:cs typeface="Calibri" pitchFamily="34" charset="0"/>
                    </a:rPr>
                    <a:t>  </a:t>
                  </a:r>
                  <a:r>
                    <a:rPr lang="en-US" altLang="en-US" sz="2000" dirty="0">
                      <a:latin typeface="Calibri" pitchFamily="34" charset="0"/>
                      <a:ea typeface="Calibri" pitchFamily="34" charset="0"/>
                      <a:cs typeface="Calibri" pitchFamily="34" charset="0"/>
                    </a:rPr>
                    <a:t>income includes only dividend, interest &amp; income from units of MFS, and</a:t>
                  </a:r>
                  <a:endParaRPr lang="en-US" altLang="en-US" sz="1200" dirty="0">
                    <a:latin typeface="Calibri" pitchFamily="34" charset="0"/>
                    <a:ea typeface="Calibri" pitchFamily="34" charset="0"/>
                    <a:cs typeface="Calibri" pitchFamily="34" charset="0"/>
                  </a:endParaRPr>
                </a:p>
                <a:p>
                  <a:pPr indent="-228600">
                    <a:tabLst>
                      <a:tab pos="292100" algn="l"/>
                    </a:tabLst>
                  </a:pPr>
                  <a:r>
                    <a:rPr lang="en-US" altLang="en-US" sz="2000" dirty="0">
                      <a:latin typeface="Calibri" pitchFamily="34" charset="0"/>
                      <a:ea typeface="Calibri" pitchFamily="34" charset="0"/>
                      <a:cs typeface="Calibri" pitchFamily="34" charset="0"/>
                    </a:rPr>
                    <a:t>b)</a:t>
                  </a:r>
                  <a:r>
                    <a:rPr lang="en-US" altLang="en-US" sz="700" dirty="0">
                      <a:latin typeface="Calibri" pitchFamily="34" charset="0"/>
                      <a:ea typeface="Calibri" pitchFamily="34" charset="0"/>
                      <a:cs typeface="Calibri" pitchFamily="34" charset="0"/>
                    </a:rPr>
                    <a:t> </a:t>
                  </a:r>
                  <a:r>
                    <a:rPr lang="en-US" altLang="en-US" sz="2000" dirty="0">
                      <a:latin typeface="Calibri" pitchFamily="34" charset="0"/>
                      <a:ea typeface="Calibri" pitchFamily="34" charset="0"/>
                      <a:cs typeface="Calibri" pitchFamily="34" charset="0"/>
                    </a:rPr>
                    <a:t>TDS is deducted as per ITA</a:t>
                  </a:r>
                  <a:endParaRPr lang="en-US" altLang="en-US" sz="1200" dirty="0">
                    <a:latin typeface="Calibri" pitchFamily="34" charset="0"/>
                    <a:ea typeface="Calibri" pitchFamily="34" charset="0"/>
                    <a:cs typeface="Calibri" pitchFamily="34" charset="0"/>
                  </a:endParaRPr>
                </a:p>
                <a:p>
                  <a:pPr indent="-228600">
                    <a:tabLst>
                      <a:tab pos="292100" algn="l"/>
                    </a:tabLst>
                  </a:pPr>
                  <a:endParaRPr lang="en-US" altLang="en-US" dirty="0">
                    <a:latin typeface="Calibri" pitchFamily="34" charset="0"/>
                    <a:ea typeface="Calibri" pitchFamily="34" charset="0"/>
                    <a:cs typeface="Calibri" pitchFamily="34" charset="0"/>
                  </a:endParaRPr>
                </a:p>
              </p:txBody>
            </p:sp>
            <p:sp>
              <p:nvSpPr>
                <p:cNvPr id="70697" name="Rectangle 156"/>
                <p:cNvSpPr>
                  <a:spLocks noChangeArrowheads="1"/>
                </p:cNvSpPr>
                <p:nvPr/>
              </p:nvSpPr>
              <p:spPr bwMode="auto">
                <a:xfrm>
                  <a:off x="852" y="2688"/>
                  <a:ext cx="3335" cy="1248"/>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sp>
          <p:nvSpPr>
            <p:cNvPr id="70667" name="Rectangle 159"/>
            <p:cNvSpPr>
              <a:spLocks noChangeArrowheads="1"/>
            </p:cNvSpPr>
            <p:nvPr/>
          </p:nvSpPr>
          <p:spPr bwMode="auto">
            <a:xfrm>
              <a:off x="-3" y="-3"/>
              <a:ext cx="4193" cy="3942"/>
            </a:xfrm>
            <a:prstGeom prst="rect">
              <a:avLst/>
            </a:prstGeom>
            <a:noFill/>
            <a:ln w="11112">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sp>
        <p:nvSpPr>
          <p:cNvPr id="70662" name="Rectangle 80"/>
          <p:cNvSpPr>
            <a:spLocks noChangeArrowheads="1"/>
          </p:cNvSpPr>
          <p:nvPr/>
        </p:nvSpPr>
        <p:spPr bwMode="auto">
          <a:xfrm>
            <a:off x="5257800" y="2133600"/>
            <a:ext cx="914400" cy="91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Times New Roman" pitchFamily="18" charset="0"/>
                <a:cs typeface="Times New Roman" pitchFamily="18" charset="0"/>
              </a:rPr>
              <a:t>Int  - Debt Fund</a:t>
            </a:r>
            <a:endParaRPr lang="en-US" altLang="en-US" sz="1200" dirty="0">
              <a:latin typeface="Times New Roman" pitchFamily="18" charset="0"/>
              <a:cs typeface="Times New Roman" pitchFamily="18" charset="0"/>
            </a:endParaRPr>
          </a:p>
          <a:p>
            <a:endParaRPr lang="en-US" altLang="en-US" dirty="0">
              <a:latin typeface="Times New Roman" pitchFamily="18" charset="0"/>
            </a:endParaRPr>
          </a:p>
        </p:txBody>
      </p:sp>
      <p:sp>
        <p:nvSpPr>
          <p:cNvPr id="70663" name="Rectangle 88"/>
          <p:cNvSpPr>
            <a:spLocks noChangeArrowheads="1"/>
          </p:cNvSpPr>
          <p:nvPr/>
        </p:nvSpPr>
        <p:spPr bwMode="auto">
          <a:xfrm>
            <a:off x="5181600" y="2971800"/>
            <a:ext cx="990600" cy="685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z="1200" dirty="0">
              <a:latin typeface="Times New Roman" pitchFamily="18" charset="0"/>
              <a:cs typeface="Times New Roman" pitchFamily="18" charset="0"/>
            </a:endParaRPr>
          </a:p>
          <a:p>
            <a:endParaRPr lang="en-US" altLang="en-US" dirty="0">
              <a:latin typeface="Times New Roman" pitchFamily="18" charset="0"/>
            </a:endParaRPr>
          </a:p>
        </p:txBody>
      </p:sp>
      <p:sp>
        <p:nvSpPr>
          <p:cNvPr id="70664" name="Rectangle 96"/>
          <p:cNvSpPr>
            <a:spLocks noChangeArrowheads="1"/>
          </p:cNvSpPr>
          <p:nvPr/>
        </p:nvSpPr>
        <p:spPr bwMode="auto">
          <a:xfrm>
            <a:off x="5181600" y="3657600"/>
            <a:ext cx="9906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1400" dirty="0">
                <a:latin typeface="Times New Roman" pitchFamily="18" charset="0"/>
              </a:rPr>
              <a:t>NO</a:t>
            </a:r>
          </a:p>
        </p:txBody>
      </p:sp>
      <p:sp>
        <p:nvSpPr>
          <p:cNvPr id="70665" name="Rectangle 94"/>
          <p:cNvSpPr>
            <a:spLocks noChangeArrowheads="1"/>
          </p:cNvSpPr>
          <p:nvPr/>
        </p:nvSpPr>
        <p:spPr bwMode="auto">
          <a:xfrm>
            <a:off x="5181600" y="3124200"/>
            <a:ext cx="9906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eaLnBrk="1" hangingPunct="1"/>
            <a:r>
              <a:rPr lang="en-US" altLang="en-US" sz="2000" dirty="0">
                <a:solidFill>
                  <a:srgbClr val="000000"/>
                </a:solidFill>
                <a:latin typeface="Calibri" pitchFamily="34" charset="0"/>
                <a:ea typeface="Calibri" pitchFamily="34" charset="0"/>
                <a:cs typeface="Calibri" pitchFamily="34" charset="0"/>
              </a:rPr>
              <a:t>5</a:t>
            </a:r>
            <a:endParaRPr lang="en-US" altLang="en-US" dirty="0">
              <a:latin typeface="Calibri" pitchFamily="34" charset="0"/>
              <a:ea typeface="Calibri" pitchFamily="34" charset="0"/>
              <a:cs typeface="Calibri"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7168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8DC055EA-DD4F-4B7E-B1FB-56F3B4B71713}" type="slidenum">
              <a:rPr lang="en-US" altLang="en-US" sz="1400"/>
              <a:pPr/>
              <a:t>38</a:t>
            </a:fld>
            <a:endParaRPr lang="en-US" altLang="en-US" sz="1400" dirty="0"/>
          </a:p>
        </p:txBody>
      </p:sp>
      <p:sp>
        <p:nvSpPr>
          <p:cNvPr id="71684" name="Rectangle 2"/>
          <p:cNvSpPr>
            <a:spLocks noGrp="1" noChangeArrowheads="1"/>
          </p:cNvSpPr>
          <p:nvPr>
            <p:ph type="title"/>
          </p:nvPr>
        </p:nvSpPr>
        <p:spPr/>
        <p:txBody>
          <a:bodyPr/>
          <a:lstStyle/>
          <a:p>
            <a:pPr eaLnBrk="1" hangingPunct="1"/>
            <a:r>
              <a:rPr lang="en-US" altLang="en-US" sz="4000" dirty="0"/>
              <a:t>Special Provisions – 115AB</a:t>
            </a:r>
          </a:p>
        </p:txBody>
      </p:sp>
      <p:grpSp>
        <p:nvGrpSpPr>
          <p:cNvPr id="71685" name="Group 480"/>
          <p:cNvGrpSpPr>
            <a:grpSpLocks/>
          </p:cNvGrpSpPr>
          <p:nvPr/>
        </p:nvGrpSpPr>
        <p:grpSpPr bwMode="auto">
          <a:xfrm>
            <a:off x="990600" y="2052638"/>
            <a:ext cx="7848600" cy="4119562"/>
            <a:chOff x="-3" y="-3"/>
            <a:chExt cx="3763" cy="3366"/>
          </a:xfrm>
        </p:grpSpPr>
        <p:grpSp>
          <p:nvGrpSpPr>
            <p:cNvPr id="71686" name="Group 478"/>
            <p:cNvGrpSpPr>
              <a:grpSpLocks/>
            </p:cNvGrpSpPr>
            <p:nvPr/>
          </p:nvGrpSpPr>
          <p:grpSpPr bwMode="auto">
            <a:xfrm>
              <a:off x="0" y="0"/>
              <a:ext cx="3757" cy="3360"/>
              <a:chOff x="0" y="0"/>
              <a:chExt cx="3757" cy="3360"/>
            </a:xfrm>
          </p:grpSpPr>
          <p:grpSp>
            <p:nvGrpSpPr>
              <p:cNvPr id="71688" name="Group 453"/>
              <p:cNvGrpSpPr>
                <a:grpSpLocks/>
              </p:cNvGrpSpPr>
              <p:nvPr/>
            </p:nvGrpSpPr>
            <p:grpSpPr bwMode="auto">
              <a:xfrm>
                <a:off x="0" y="0"/>
                <a:ext cx="1353" cy="864"/>
                <a:chOff x="0" y="0"/>
                <a:chExt cx="1353" cy="864"/>
              </a:xfrm>
            </p:grpSpPr>
            <p:sp>
              <p:nvSpPr>
                <p:cNvPr id="71725" name="Rectangle 439"/>
                <p:cNvSpPr>
                  <a:spLocks noChangeArrowheads="1"/>
                </p:cNvSpPr>
                <p:nvPr/>
              </p:nvSpPr>
              <p:spPr bwMode="auto">
                <a:xfrm>
                  <a:off x="43" y="0"/>
                  <a:ext cx="1267" cy="8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Nature of Income</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1726" name="Rectangle 452"/>
                <p:cNvSpPr>
                  <a:spLocks noChangeArrowheads="1"/>
                </p:cNvSpPr>
                <p:nvPr/>
              </p:nvSpPr>
              <p:spPr bwMode="auto">
                <a:xfrm>
                  <a:off x="0" y="0"/>
                  <a:ext cx="1353" cy="864"/>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689" name="Group 455"/>
              <p:cNvGrpSpPr>
                <a:grpSpLocks/>
              </p:cNvGrpSpPr>
              <p:nvPr/>
            </p:nvGrpSpPr>
            <p:grpSpPr bwMode="auto">
              <a:xfrm>
                <a:off x="1353" y="0"/>
                <a:ext cx="1238" cy="864"/>
                <a:chOff x="1353" y="0"/>
                <a:chExt cx="1238" cy="864"/>
              </a:xfrm>
            </p:grpSpPr>
            <p:sp>
              <p:nvSpPr>
                <p:cNvPr id="71723" name="Rectangle 440"/>
                <p:cNvSpPr>
                  <a:spLocks noChangeArrowheads="1"/>
                </p:cNvSpPr>
                <p:nvPr/>
              </p:nvSpPr>
              <p:spPr bwMode="auto">
                <a:xfrm>
                  <a:off x="1396" y="0"/>
                  <a:ext cx="1152" cy="8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Income from MF Units</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1724" name="Rectangle 454"/>
                <p:cNvSpPr>
                  <a:spLocks noChangeArrowheads="1"/>
                </p:cNvSpPr>
                <p:nvPr/>
              </p:nvSpPr>
              <p:spPr bwMode="auto">
                <a:xfrm>
                  <a:off x="1353" y="0"/>
                  <a:ext cx="1238" cy="864"/>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690" name="Group 457"/>
              <p:cNvGrpSpPr>
                <a:grpSpLocks/>
              </p:cNvGrpSpPr>
              <p:nvPr/>
            </p:nvGrpSpPr>
            <p:grpSpPr bwMode="auto">
              <a:xfrm>
                <a:off x="2591" y="0"/>
                <a:ext cx="1166" cy="864"/>
                <a:chOff x="2591" y="0"/>
                <a:chExt cx="1166" cy="864"/>
              </a:xfrm>
            </p:grpSpPr>
            <p:sp>
              <p:nvSpPr>
                <p:cNvPr id="71721" name="Rectangle 441"/>
                <p:cNvSpPr>
                  <a:spLocks noChangeArrowheads="1"/>
                </p:cNvSpPr>
                <p:nvPr/>
              </p:nvSpPr>
              <p:spPr bwMode="auto">
                <a:xfrm>
                  <a:off x="2634" y="0"/>
                  <a:ext cx="1080" cy="8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LTCG from transfer of MFs Units</a:t>
                  </a:r>
                  <a:endParaRPr lang="en-US" altLang="en-US" dirty="0">
                    <a:latin typeface="Calibri" pitchFamily="34" charset="0"/>
                    <a:ea typeface="Calibri" pitchFamily="34" charset="0"/>
                    <a:cs typeface="Calibri" pitchFamily="34" charset="0"/>
                  </a:endParaRPr>
                </a:p>
              </p:txBody>
            </p:sp>
            <p:sp>
              <p:nvSpPr>
                <p:cNvPr id="71722" name="Rectangle 456"/>
                <p:cNvSpPr>
                  <a:spLocks noChangeArrowheads="1"/>
                </p:cNvSpPr>
                <p:nvPr/>
              </p:nvSpPr>
              <p:spPr bwMode="auto">
                <a:xfrm>
                  <a:off x="2591" y="0"/>
                  <a:ext cx="1166" cy="864"/>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691" name="Group 459"/>
              <p:cNvGrpSpPr>
                <a:grpSpLocks/>
              </p:cNvGrpSpPr>
              <p:nvPr/>
            </p:nvGrpSpPr>
            <p:grpSpPr bwMode="auto">
              <a:xfrm>
                <a:off x="0" y="864"/>
                <a:ext cx="1353" cy="480"/>
                <a:chOff x="0" y="864"/>
                <a:chExt cx="1353" cy="480"/>
              </a:xfrm>
            </p:grpSpPr>
            <p:sp>
              <p:nvSpPr>
                <p:cNvPr id="71719" name="Rectangle 442"/>
                <p:cNvSpPr>
                  <a:spLocks noChangeArrowheads="1"/>
                </p:cNvSpPr>
                <p:nvPr/>
              </p:nvSpPr>
              <p:spPr bwMode="auto">
                <a:xfrm>
                  <a:off x="43" y="864"/>
                  <a:ext cx="1267"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Tax Rates</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1720" name="Rectangle 458"/>
                <p:cNvSpPr>
                  <a:spLocks noChangeArrowheads="1"/>
                </p:cNvSpPr>
                <p:nvPr/>
              </p:nvSpPr>
              <p:spPr bwMode="auto">
                <a:xfrm>
                  <a:off x="0" y="864"/>
                  <a:ext cx="1353"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692" name="Group 461"/>
              <p:cNvGrpSpPr>
                <a:grpSpLocks/>
              </p:cNvGrpSpPr>
              <p:nvPr/>
            </p:nvGrpSpPr>
            <p:grpSpPr bwMode="auto">
              <a:xfrm>
                <a:off x="1353" y="864"/>
                <a:ext cx="1238" cy="480"/>
                <a:chOff x="1353" y="864"/>
                <a:chExt cx="1238" cy="480"/>
              </a:xfrm>
            </p:grpSpPr>
            <p:sp>
              <p:nvSpPr>
                <p:cNvPr id="71717" name="Rectangle 443"/>
                <p:cNvSpPr>
                  <a:spLocks noChangeArrowheads="1"/>
                </p:cNvSpPr>
                <p:nvPr/>
              </p:nvSpPr>
              <p:spPr bwMode="auto">
                <a:xfrm>
                  <a:off x="1396" y="864"/>
                  <a:ext cx="1152"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10</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1718" name="Rectangle 460"/>
                <p:cNvSpPr>
                  <a:spLocks noChangeArrowheads="1"/>
                </p:cNvSpPr>
                <p:nvPr/>
              </p:nvSpPr>
              <p:spPr bwMode="auto">
                <a:xfrm>
                  <a:off x="1353" y="864"/>
                  <a:ext cx="1238"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693" name="Group 463"/>
              <p:cNvGrpSpPr>
                <a:grpSpLocks/>
              </p:cNvGrpSpPr>
              <p:nvPr/>
            </p:nvGrpSpPr>
            <p:grpSpPr bwMode="auto">
              <a:xfrm>
                <a:off x="2591" y="864"/>
                <a:ext cx="1166" cy="480"/>
                <a:chOff x="2591" y="864"/>
                <a:chExt cx="1166" cy="480"/>
              </a:xfrm>
            </p:grpSpPr>
            <p:sp>
              <p:nvSpPr>
                <p:cNvPr id="71715" name="Rectangle 444"/>
                <p:cNvSpPr>
                  <a:spLocks noChangeArrowheads="1"/>
                </p:cNvSpPr>
                <p:nvPr/>
              </p:nvSpPr>
              <p:spPr bwMode="auto">
                <a:xfrm>
                  <a:off x="2634" y="864"/>
                  <a:ext cx="1080"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10</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1716" name="Rectangle 462"/>
                <p:cNvSpPr>
                  <a:spLocks noChangeArrowheads="1"/>
                </p:cNvSpPr>
                <p:nvPr/>
              </p:nvSpPr>
              <p:spPr bwMode="auto">
                <a:xfrm>
                  <a:off x="2591" y="864"/>
                  <a:ext cx="1166"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694" name="Group 465"/>
              <p:cNvGrpSpPr>
                <a:grpSpLocks/>
              </p:cNvGrpSpPr>
              <p:nvPr/>
            </p:nvGrpSpPr>
            <p:grpSpPr bwMode="auto">
              <a:xfrm>
                <a:off x="0" y="1344"/>
                <a:ext cx="1353" cy="672"/>
                <a:chOff x="0" y="1344"/>
                <a:chExt cx="1353" cy="672"/>
              </a:xfrm>
            </p:grpSpPr>
            <p:sp>
              <p:nvSpPr>
                <p:cNvPr id="71713" name="Rectangle 445"/>
                <p:cNvSpPr>
                  <a:spLocks noChangeArrowheads="1"/>
                </p:cNvSpPr>
                <p:nvPr/>
              </p:nvSpPr>
              <p:spPr bwMode="auto">
                <a:xfrm>
                  <a:off x="43" y="1344"/>
                  <a:ext cx="1267"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Second Proviso to Sec. 48</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1714" name="Rectangle 464"/>
                <p:cNvSpPr>
                  <a:spLocks noChangeArrowheads="1"/>
                </p:cNvSpPr>
                <p:nvPr/>
              </p:nvSpPr>
              <p:spPr bwMode="auto">
                <a:xfrm>
                  <a:off x="0" y="1344"/>
                  <a:ext cx="1353"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695" name="Group 467"/>
              <p:cNvGrpSpPr>
                <a:grpSpLocks/>
              </p:cNvGrpSpPr>
              <p:nvPr/>
            </p:nvGrpSpPr>
            <p:grpSpPr bwMode="auto">
              <a:xfrm>
                <a:off x="1353" y="1344"/>
                <a:ext cx="1238" cy="672"/>
                <a:chOff x="1353" y="1344"/>
                <a:chExt cx="1238" cy="672"/>
              </a:xfrm>
            </p:grpSpPr>
            <p:sp>
              <p:nvSpPr>
                <p:cNvPr id="71711" name="Rectangle 446"/>
                <p:cNvSpPr>
                  <a:spLocks noChangeArrowheads="1"/>
                </p:cNvSpPr>
                <p:nvPr/>
              </p:nvSpPr>
              <p:spPr bwMode="auto">
                <a:xfrm>
                  <a:off x="1396" y="1344"/>
                  <a:ext cx="1152"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z="1200" dirty="0">
                    <a:latin typeface="Calibri" pitchFamily="34" charset="0"/>
                    <a:ea typeface="Calibri" pitchFamily="34" charset="0"/>
                    <a:cs typeface="Calibri" pitchFamily="34" charset="0"/>
                  </a:endParaRPr>
                </a:p>
                <a:p>
                  <a:pPr algn="ctr"/>
                  <a:r>
                    <a:rPr lang="en-US" altLang="en-US" dirty="0">
                      <a:latin typeface="Calibri" pitchFamily="34" charset="0"/>
                      <a:ea typeface="Calibri" pitchFamily="34" charset="0"/>
                      <a:cs typeface="Calibri" pitchFamily="34" charset="0"/>
                    </a:rPr>
                    <a:t>-</a:t>
                  </a:r>
                </a:p>
              </p:txBody>
            </p:sp>
            <p:sp>
              <p:nvSpPr>
                <p:cNvPr id="71712" name="Rectangle 466"/>
                <p:cNvSpPr>
                  <a:spLocks noChangeArrowheads="1"/>
                </p:cNvSpPr>
                <p:nvPr/>
              </p:nvSpPr>
              <p:spPr bwMode="auto">
                <a:xfrm>
                  <a:off x="1353" y="1344"/>
                  <a:ext cx="1238"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696" name="Group 469"/>
              <p:cNvGrpSpPr>
                <a:grpSpLocks/>
              </p:cNvGrpSpPr>
              <p:nvPr/>
            </p:nvGrpSpPr>
            <p:grpSpPr bwMode="auto">
              <a:xfrm>
                <a:off x="2591" y="1344"/>
                <a:ext cx="1166" cy="672"/>
                <a:chOff x="2591" y="1344"/>
                <a:chExt cx="1166" cy="672"/>
              </a:xfrm>
            </p:grpSpPr>
            <p:sp>
              <p:nvSpPr>
                <p:cNvPr id="71709" name="Rectangle 447"/>
                <p:cNvSpPr>
                  <a:spLocks noChangeArrowheads="1"/>
                </p:cNvSpPr>
                <p:nvPr/>
              </p:nvSpPr>
              <p:spPr bwMode="auto">
                <a:xfrm>
                  <a:off x="2634" y="1344"/>
                  <a:ext cx="1080"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Not Apply</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1710" name="Rectangle 468"/>
                <p:cNvSpPr>
                  <a:spLocks noChangeArrowheads="1"/>
                </p:cNvSpPr>
                <p:nvPr/>
              </p:nvSpPr>
              <p:spPr bwMode="auto">
                <a:xfrm>
                  <a:off x="2591" y="1344"/>
                  <a:ext cx="1166"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697" name="Group 471"/>
              <p:cNvGrpSpPr>
                <a:grpSpLocks/>
              </p:cNvGrpSpPr>
              <p:nvPr/>
            </p:nvGrpSpPr>
            <p:grpSpPr bwMode="auto">
              <a:xfrm>
                <a:off x="0" y="2016"/>
                <a:ext cx="1353" cy="672"/>
                <a:chOff x="0" y="2016"/>
                <a:chExt cx="1353" cy="672"/>
              </a:xfrm>
            </p:grpSpPr>
            <p:sp>
              <p:nvSpPr>
                <p:cNvPr id="71707" name="Rectangle 448"/>
                <p:cNvSpPr>
                  <a:spLocks noChangeArrowheads="1"/>
                </p:cNvSpPr>
                <p:nvPr/>
              </p:nvSpPr>
              <p:spPr bwMode="auto">
                <a:xfrm>
                  <a:off x="43" y="2016"/>
                  <a:ext cx="1267"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Chapter VIA Deduction</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1708" name="Rectangle 470"/>
                <p:cNvSpPr>
                  <a:spLocks noChangeArrowheads="1"/>
                </p:cNvSpPr>
                <p:nvPr/>
              </p:nvSpPr>
              <p:spPr bwMode="auto">
                <a:xfrm>
                  <a:off x="0" y="2016"/>
                  <a:ext cx="1353"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698" name="Group 473"/>
              <p:cNvGrpSpPr>
                <a:grpSpLocks/>
              </p:cNvGrpSpPr>
              <p:nvPr/>
            </p:nvGrpSpPr>
            <p:grpSpPr bwMode="auto">
              <a:xfrm>
                <a:off x="1353" y="2016"/>
                <a:ext cx="2404" cy="672"/>
                <a:chOff x="1353" y="2016"/>
                <a:chExt cx="2404" cy="672"/>
              </a:xfrm>
            </p:grpSpPr>
            <p:sp>
              <p:nvSpPr>
                <p:cNvPr id="71705" name="Rectangle 449"/>
                <p:cNvSpPr>
                  <a:spLocks noChangeArrowheads="1"/>
                </p:cNvSpPr>
                <p:nvPr/>
              </p:nvSpPr>
              <p:spPr bwMode="auto">
                <a:xfrm>
                  <a:off x="1396" y="2016"/>
                  <a:ext cx="2318"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Not available</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1706" name="Rectangle 472"/>
                <p:cNvSpPr>
                  <a:spLocks noChangeArrowheads="1"/>
                </p:cNvSpPr>
                <p:nvPr/>
              </p:nvSpPr>
              <p:spPr bwMode="auto">
                <a:xfrm>
                  <a:off x="1353" y="2016"/>
                  <a:ext cx="2404"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699" name="Group 475"/>
              <p:cNvGrpSpPr>
                <a:grpSpLocks/>
              </p:cNvGrpSpPr>
              <p:nvPr/>
            </p:nvGrpSpPr>
            <p:grpSpPr bwMode="auto">
              <a:xfrm>
                <a:off x="0" y="2688"/>
                <a:ext cx="1353" cy="672"/>
                <a:chOff x="0" y="2688"/>
                <a:chExt cx="1353" cy="672"/>
              </a:xfrm>
            </p:grpSpPr>
            <p:sp>
              <p:nvSpPr>
                <p:cNvPr id="71703" name="Rectangle 450"/>
                <p:cNvSpPr>
                  <a:spLocks noChangeArrowheads="1"/>
                </p:cNvSpPr>
                <p:nvPr/>
              </p:nvSpPr>
              <p:spPr bwMode="auto">
                <a:xfrm>
                  <a:off x="43" y="2688"/>
                  <a:ext cx="1267"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Return of Income (ROI)</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1704" name="Rectangle 474"/>
                <p:cNvSpPr>
                  <a:spLocks noChangeArrowheads="1"/>
                </p:cNvSpPr>
                <p:nvPr/>
              </p:nvSpPr>
              <p:spPr bwMode="auto">
                <a:xfrm>
                  <a:off x="0" y="2688"/>
                  <a:ext cx="1353"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1700" name="Group 477"/>
              <p:cNvGrpSpPr>
                <a:grpSpLocks/>
              </p:cNvGrpSpPr>
              <p:nvPr/>
            </p:nvGrpSpPr>
            <p:grpSpPr bwMode="auto">
              <a:xfrm>
                <a:off x="1353" y="2688"/>
                <a:ext cx="2404" cy="672"/>
                <a:chOff x="1353" y="2688"/>
                <a:chExt cx="2404" cy="672"/>
              </a:xfrm>
            </p:grpSpPr>
            <p:sp>
              <p:nvSpPr>
                <p:cNvPr id="71701" name="Rectangle 451"/>
                <p:cNvSpPr>
                  <a:spLocks noChangeArrowheads="1"/>
                </p:cNvSpPr>
                <p:nvPr/>
              </p:nvSpPr>
              <p:spPr bwMode="auto">
                <a:xfrm>
                  <a:off x="1396" y="2688"/>
                  <a:ext cx="2318"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tabLst>
                      <a:tab pos="292100" algn="l"/>
                    </a:tabLst>
                  </a:pPr>
                  <a:r>
                    <a:rPr lang="en-US" altLang="en-US" sz="2000" dirty="0">
                      <a:latin typeface="Calibri" pitchFamily="34" charset="0"/>
                      <a:ea typeface="Calibri" pitchFamily="34" charset="0"/>
                      <a:cs typeface="Calibri" pitchFamily="34" charset="0"/>
                    </a:rPr>
                    <a:t>No exemption for filing ROI</a:t>
                  </a:r>
                  <a:endParaRPr lang="en-US" altLang="en-US" sz="1200" dirty="0">
                    <a:latin typeface="Calibri" pitchFamily="34" charset="0"/>
                    <a:ea typeface="Calibri" pitchFamily="34" charset="0"/>
                    <a:cs typeface="Calibri" pitchFamily="34" charset="0"/>
                  </a:endParaRPr>
                </a:p>
                <a:p>
                  <a:pPr>
                    <a:tabLst>
                      <a:tab pos="292100" algn="l"/>
                    </a:tabLst>
                  </a:pPr>
                  <a:endParaRPr lang="en-US" altLang="en-US" dirty="0">
                    <a:latin typeface="Calibri" pitchFamily="34" charset="0"/>
                    <a:ea typeface="Calibri" pitchFamily="34" charset="0"/>
                    <a:cs typeface="Calibri" pitchFamily="34" charset="0"/>
                  </a:endParaRPr>
                </a:p>
              </p:txBody>
            </p:sp>
            <p:sp>
              <p:nvSpPr>
                <p:cNvPr id="71702" name="Rectangle 476"/>
                <p:cNvSpPr>
                  <a:spLocks noChangeArrowheads="1"/>
                </p:cNvSpPr>
                <p:nvPr/>
              </p:nvSpPr>
              <p:spPr bwMode="auto">
                <a:xfrm>
                  <a:off x="1353" y="2688"/>
                  <a:ext cx="2404"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sp>
          <p:nvSpPr>
            <p:cNvPr id="71687" name="Rectangle 479"/>
            <p:cNvSpPr>
              <a:spLocks noChangeArrowheads="1"/>
            </p:cNvSpPr>
            <p:nvPr/>
          </p:nvSpPr>
          <p:spPr bwMode="auto">
            <a:xfrm>
              <a:off x="-3" y="-3"/>
              <a:ext cx="3763" cy="3366"/>
            </a:xfrm>
            <a:prstGeom prst="rect">
              <a:avLst/>
            </a:prstGeom>
            <a:noFill/>
            <a:ln w="11112">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7270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CB40A067-FDC8-4843-89D8-716D113797AB}" type="slidenum">
              <a:rPr lang="en-US" altLang="en-US" sz="1400"/>
              <a:pPr/>
              <a:t>39</a:t>
            </a:fld>
            <a:endParaRPr lang="en-US" altLang="en-US" sz="1400" dirty="0"/>
          </a:p>
        </p:txBody>
      </p:sp>
      <p:sp>
        <p:nvSpPr>
          <p:cNvPr id="72708" name="Rectangle 2"/>
          <p:cNvSpPr>
            <a:spLocks noGrp="1" noChangeArrowheads="1"/>
          </p:cNvSpPr>
          <p:nvPr>
            <p:ph type="title"/>
          </p:nvPr>
        </p:nvSpPr>
        <p:spPr/>
        <p:txBody>
          <a:bodyPr/>
          <a:lstStyle/>
          <a:p>
            <a:pPr eaLnBrk="1" hangingPunct="1"/>
            <a:r>
              <a:rPr lang="en-US" altLang="en-US" sz="4000" dirty="0"/>
              <a:t>Special Incomes - Sec 115AC</a:t>
            </a:r>
          </a:p>
        </p:txBody>
      </p:sp>
      <p:grpSp>
        <p:nvGrpSpPr>
          <p:cNvPr id="72709" name="Group 60"/>
          <p:cNvGrpSpPr>
            <a:grpSpLocks/>
          </p:cNvGrpSpPr>
          <p:nvPr/>
        </p:nvGrpSpPr>
        <p:grpSpPr bwMode="auto">
          <a:xfrm>
            <a:off x="1066800" y="1981200"/>
            <a:ext cx="7620000" cy="4495800"/>
            <a:chOff x="-3" y="-3"/>
            <a:chExt cx="3849" cy="4038"/>
          </a:xfrm>
        </p:grpSpPr>
        <p:grpSp>
          <p:nvGrpSpPr>
            <p:cNvPr id="72710" name="Group 58"/>
            <p:cNvGrpSpPr>
              <a:grpSpLocks/>
            </p:cNvGrpSpPr>
            <p:nvPr/>
          </p:nvGrpSpPr>
          <p:grpSpPr bwMode="auto">
            <a:xfrm>
              <a:off x="0" y="0"/>
              <a:ext cx="3843" cy="4032"/>
              <a:chOff x="0" y="0"/>
              <a:chExt cx="3843" cy="4032"/>
            </a:xfrm>
          </p:grpSpPr>
          <p:grpSp>
            <p:nvGrpSpPr>
              <p:cNvPr id="72712" name="Group 23"/>
              <p:cNvGrpSpPr>
                <a:grpSpLocks/>
              </p:cNvGrpSpPr>
              <p:nvPr/>
            </p:nvGrpSpPr>
            <p:grpSpPr bwMode="auto">
              <a:xfrm>
                <a:off x="0" y="0"/>
                <a:ext cx="1353" cy="672"/>
                <a:chOff x="0" y="0"/>
                <a:chExt cx="1353" cy="672"/>
              </a:xfrm>
            </p:grpSpPr>
            <p:sp>
              <p:nvSpPr>
                <p:cNvPr id="72764" name="Rectangle 4"/>
                <p:cNvSpPr>
                  <a:spLocks noChangeArrowheads="1"/>
                </p:cNvSpPr>
                <p:nvPr/>
              </p:nvSpPr>
              <p:spPr bwMode="auto">
                <a:xfrm>
                  <a:off x="43" y="0"/>
                  <a:ext cx="1267"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Nature of Income</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2765" name="Rectangle 22"/>
                <p:cNvSpPr>
                  <a:spLocks noChangeArrowheads="1"/>
                </p:cNvSpPr>
                <p:nvPr/>
              </p:nvSpPr>
              <p:spPr bwMode="auto">
                <a:xfrm>
                  <a:off x="0" y="0"/>
                  <a:ext cx="1353"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13" name="Group 25"/>
              <p:cNvGrpSpPr>
                <a:grpSpLocks/>
              </p:cNvGrpSpPr>
              <p:nvPr/>
            </p:nvGrpSpPr>
            <p:grpSpPr bwMode="auto">
              <a:xfrm>
                <a:off x="1353" y="0"/>
                <a:ext cx="878" cy="672"/>
                <a:chOff x="1353" y="0"/>
                <a:chExt cx="878" cy="672"/>
              </a:xfrm>
            </p:grpSpPr>
            <p:sp>
              <p:nvSpPr>
                <p:cNvPr id="72762" name="Rectangle 5"/>
                <p:cNvSpPr>
                  <a:spLocks noChangeArrowheads="1"/>
                </p:cNvSpPr>
                <p:nvPr/>
              </p:nvSpPr>
              <p:spPr bwMode="auto">
                <a:xfrm>
                  <a:off x="1396" y="0"/>
                  <a:ext cx="792"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b="1" dirty="0">
                      <a:latin typeface="Calibri" pitchFamily="34" charset="0"/>
                      <a:ea typeface="Calibri" pitchFamily="34" charset="0"/>
                      <a:cs typeface="Calibri" pitchFamily="34" charset="0"/>
                    </a:rPr>
                    <a:t>Div</a:t>
                  </a:r>
                  <a:endParaRPr lang="en-US" altLang="en-US" sz="1200" dirty="0">
                    <a:latin typeface="Calibri" pitchFamily="34" charset="0"/>
                    <a:ea typeface="Calibri" pitchFamily="34" charset="0"/>
                    <a:cs typeface="Calibri" pitchFamily="34" charset="0"/>
                  </a:endParaRPr>
                </a:p>
                <a:p>
                  <a:pPr algn="ctr"/>
                  <a:endParaRPr lang="en-US" altLang="en-US" dirty="0">
                    <a:latin typeface="Calibri" pitchFamily="34" charset="0"/>
                    <a:ea typeface="Calibri" pitchFamily="34" charset="0"/>
                    <a:cs typeface="Calibri" pitchFamily="34" charset="0"/>
                  </a:endParaRPr>
                </a:p>
              </p:txBody>
            </p:sp>
            <p:sp>
              <p:nvSpPr>
                <p:cNvPr id="72763" name="Rectangle 24"/>
                <p:cNvSpPr>
                  <a:spLocks noChangeArrowheads="1"/>
                </p:cNvSpPr>
                <p:nvPr/>
              </p:nvSpPr>
              <p:spPr bwMode="auto">
                <a:xfrm>
                  <a:off x="1353" y="0"/>
                  <a:ext cx="878"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14" name="Group 27"/>
              <p:cNvGrpSpPr>
                <a:grpSpLocks/>
              </p:cNvGrpSpPr>
              <p:nvPr/>
            </p:nvGrpSpPr>
            <p:grpSpPr bwMode="auto">
              <a:xfrm>
                <a:off x="2231" y="0"/>
                <a:ext cx="734" cy="672"/>
                <a:chOff x="2231" y="0"/>
                <a:chExt cx="734" cy="672"/>
              </a:xfrm>
            </p:grpSpPr>
            <p:sp>
              <p:nvSpPr>
                <p:cNvPr id="72760" name="Rectangle 6"/>
                <p:cNvSpPr>
                  <a:spLocks noChangeArrowheads="1"/>
                </p:cNvSpPr>
                <p:nvPr/>
              </p:nvSpPr>
              <p:spPr bwMode="auto">
                <a:xfrm>
                  <a:off x="2274" y="0"/>
                  <a:ext cx="648"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b="1" dirty="0">
                      <a:latin typeface="Calibri" pitchFamily="34" charset="0"/>
                      <a:ea typeface="Calibri" pitchFamily="34" charset="0"/>
                      <a:cs typeface="Calibri" pitchFamily="34" charset="0"/>
                    </a:rPr>
                    <a:t>Int</a:t>
                  </a:r>
                  <a:endParaRPr lang="en-US" altLang="en-US" sz="1200" dirty="0">
                    <a:latin typeface="Calibri" pitchFamily="34" charset="0"/>
                    <a:ea typeface="Calibri" pitchFamily="34" charset="0"/>
                    <a:cs typeface="Calibri" pitchFamily="34" charset="0"/>
                  </a:endParaRPr>
                </a:p>
                <a:p>
                  <a:pPr algn="ctr"/>
                  <a:endParaRPr lang="en-US" altLang="en-US" dirty="0">
                    <a:latin typeface="Calibri" pitchFamily="34" charset="0"/>
                    <a:ea typeface="Calibri" pitchFamily="34" charset="0"/>
                    <a:cs typeface="Calibri" pitchFamily="34" charset="0"/>
                  </a:endParaRPr>
                </a:p>
              </p:txBody>
            </p:sp>
            <p:sp>
              <p:nvSpPr>
                <p:cNvPr id="72761" name="Rectangle 26"/>
                <p:cNvSpPr>
                  <a:spLocks noChangeArrowheads="1"/>
                </p:cNvSpPr>
                <p:nvPr/>
              </p:nvSpPr>
              <p:spPr bwMode="auto">
                <a:xfrm>
                  <a:off x="2231" y="0"/>
                  <a:ext cx="734"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15" name="Group 29"/>
              <p:cNvGrpSpPr>
                <a:grpSpLocks/>
              </p:cNvGrpSpPr>
              <p:nvPr/>
            </p:nvGrpSpPr>
            <p:grpSpPr bwMode="auto">
              <a:xfrm>
                <a:off x="2965" y="0"/>
                <a:ext cx="878" cy="672"/>
                <a:chOff x="2965" y="0"/>
                <a:chExt cx="878" cy="672"/>
              </a:xfrm>
            </p:grpSpPr>
            <p:sp>
              <p:nvSpPr>
                <p:cNvPr id="72758" name="Rectangle 7"/>
                <p:cNvSpPr>
                  <a:spLocks noChangeArrowheads="1"/>
                </p:cNvSpPr>
                <p:nvPr/>
              </p:nvSpPr>
              <p:spPr bwMode="auto">
                <a:xfrm>
                  <a:off x="3008" y="0"/>
                  <a:ext cx="792"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b="1" dirty="0">
                      <a:latin typeface="Calibri" pitchFamily="34" charset="0"/>
                      <a:ea typeface="Calibri" pitchFamily="34" charset="0"/>
                      <a:cs typeface="Calibri" pitchFamily="34" charset="0"/>
                    </a:rPr>
                    <a:t>LTC</a:t>
                  </a:r>
                  <a:endParaRPr lang="en-US" altLang="en-US" sz="1200" dirty="0">
                    <a:latin typeface="Calibri" pitchFamily="34" charset="0"/>
                    <a:ea typeface="Calibri" pitchFamily="34" charset="0"/>
                    <a:cs typeface="Calibri" pitchFamily="34" charset="0"/>
                  </a:endParaRPr>
                </a:p>
                <a:p>
                  <a:pPr algn="ctr"/>
                  <a:endParaRPr lang="en-US" altLang="en-US" dirty="0">
                    <a:latin typeface="Calibri" pitchFamily="34" charset="0"/>
                    <a:ea typeface="Calibri" pitchFamily="34" charset="0"/>
                    <a:cs typeface="Calibri" pitchFamily="34" charset="0"/>
                  </a:endParaRPr>
                </a:p>
              </p:txBody>
            </p:sp>
            <p:sp>
              <p:nvSpPr>
                <p:cNvPr id="72759" name="Rectangle 28"/>
                <p:cNvSpPr>
                  <a:spLocks noChangeArrowheads="1"/>
                </p:cNvSpPr>
                <p:nvPr/>
              </p:nvSpPr>
              <p:spPr bwMode="auto">
                <a:xfrm>
                  <a:off x="2965" y="0"/>
                  <a:ext cx="878"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16" name="Group 31"/>
              <p:cNvGrpSpPr>
                <a:grpSpLocks/>
              </p:cNvGrpSpPr>
              <p:nvPr/>
            </p:nvGrpSpPr>
            <p:grpSpPr bwMode="auto">
              <a:xfrm>
                <a:off x="0" y="672"/>
                <a:ext cx="1353" cy="480"/>
                <a:chOff x="0" y="672"/>
                <a:chExt cx="1353" cy="480"/>
              </a:xfrm>
            </p:grpSpPr>
            <p:sp>
              <p:nvSpPr>
                <p:cNvPr id="72756" name="Rectangle 8"/>
                <p:cNvSpPr>
                  <a:spLocks noChangeArrowheads="1"/>
                </p:cNvSpPr>
                <p:nvPr/>
              </p:nvSpPr>
              <p:spPr bwMode="auto">
                <a:xfrm>
                  <a:off x="43" y="672"/>
                  <a:ext cx="1267"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Tax Rates</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2757" name="Rectangle 30"/>
                <p:cNvSpPr>
                  <a:spLocks noChangeArrowheads="1"/>
                </p:cNvSpPr>
                <p:nvPr/>
              </p:nvSpPr>
              <p:spPr bwMode="auto">
                <a:xfrm>
                  <a:off x="0" y="672"/>
                  <a:ext cx="1353"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17" name="Group 33"/>
              <p:cNvGrpSpPr>
                <a:grpSpLocks/>
              </p:cNvGrpSpPr>
              <p:nvPr/>
            </p:nvGrpSpPr>
            <p:grpSpPr bwMode="auto">
              <a:xfrm>
                <a:off x="1353" y="672"/>
                <a:ext cx="878" cy="480"/>
                <a:chOff x="1353" y="672"/>
                <a:chExt cx="878" cy="480"/>
              </a:xfrm>
            </p:grpSpPr>
            <p:sp>
              <p:nvSpPr>
                <p:cNvPr id="72754" name="Rectangle 9"/>
                <p:cNvSpPr>
                  <a:spLocks noChangeArrowheads="1"/>
                </p:cNvSpPr>
                <p:nvPr/>
              </p:nvSpPr>
              <p:spPr bwMode="auto">
                <a:xfrm>
                  <a:off x="1396" y="672"/>
                  <a:ext cx="792"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10</a:t>
                  </a:r>
                  <a:endParaRPr lang="en-US" altLang="en-US" sz="1200" dirty="0">
                    <a:latin typeface="Calibri" pitchFamily="34" charset="0"/>
                    <a:ea typeface="Calibri" pitchFamily="34" charset="0"/>
                    <a:cs typeface="Calibri" pitchFamily="34" charset="0"/>
                  </a:endParaRPr>
                </a:p>
                <a:p>
                  <a:pPr algn="ctr"/>
                  <a:endParaRPr lang="en-US" altLang="en-US" dirty="0">
                    <a:latin typeface="Calibri" pitchFamily="34" charset="0"/>
                    <a:ea typeface="Calibri" pitchFamily="34" charset="0"/>
                    <a:cs typeface="Calibri" pitchFamily="34" charset="0"/>
                  </a:endParaRPr>
                </a:p>
              </p:txBody>
            </p:sp>
            <p:sp>
              <p:nvSpPr>
                <p:cNvPr id="72755" name="Rectangle 32"/>
                <p:cNvSpPr>
                  <a:spLocks noChangeArrowheads="1"/>
                </p:cNvSpPr>
                <p:nvPr/>
              </p:nvSpPr>
              <p:spPr bwMode="auto">
                <a:xfrm>
                  <a:off x="1353" y="672"/>
                  <a:ext cx="878"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18" name="Group 35"/>
              <p:cNvGrpSpPr>
                <a:grpSpLocks/>
              </p:cNvGrpSpPr>
              <p:nvPr/>
            </p:nvGrpSpPr>
            <p:grpSpPr bwMode="auto">
              <a:xfrm>
                <a:off x="2231" y="672"/>
                <a:ext cx="734" cy="480"/>
                <a:chOff x="2231" y="672"/>
                <a:chExt cx="734" cy="480"/>
              </a:xfrm>
            </p:grpSpPr>
            <p:sp>
              <p:nvSpPr>
                <p:cNvPr id="72752" name="Rectangle 10"/>
                <p:cNvSpPr>
                  <a:spLocks noChangeArrowheads="1"/>
                </p:cNvSpPr>
                <p:nvPr/>
              </p:nvSpPr>
              <p:spPr bwMode="auto">
                <a:xfrm>
                  <a:off x="2274" y="672"/>
                  <a:ext cx="648"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10</a:t>
                  </a:r>
                  <a:endParaRPr lang="en-US" altLang="en-US" sz="1200" dirty="0">
                    <a:latin typeface="Calibri" pitchFamily="34" charset="0"/>
                    <a:ea typeface="Calibri" pitchFamily="34" charset="0"/>
                    <a:cs typeface="Calibri" pitchFamily="34" charset="0"/>
                  </a:endParaRPr>
                </a:p>
                <a:p>
                  <a:pPr algn="ctr"/>
                  <a:endParaRPr lang="en-US" altLang="en-US" dirty="0">
                    <a:latin typeface="Calibri" pitchFamily="34" charset="0"/>
                    <a:ea typeface="Calibri" pitchFamily="34" charset="0"/>
                    <a:cs typeface="Calibri" pitchFamily="34" charset="0"/>
                  </a:endParaRPr>
                </a:p>
              </p:txBody>
            </p:sp>
            <p:sp>
              <p:nvSpPr>
                <p:cNvPr id="72753" name="Rectangle 34"/>
                <p:cNvSpPr>
                  <a:spLocks noChangeArrowheads="1"/>
                </p:cNvSpPr>
                <p:nvPr/>
              </p:nvSpPr>
              <p:spPr bwMode="auto">
                <a:xfrm>
                  <a:off x="2231" y="672"/>
                  <a:ext cx="734"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19" name="Group 37"/>
              <p:cNvGrpSpPr>
                <a:grpSpLocks/>
              </p:cNvGrpSpPr>
              <p:nvPr/>
            </p:nvGrpSpPr>
            <p:grpSpPr bwMode="auto">
              <a:xfrm>
                <a:off x="2965" y="672"/>
                <a:ext cx="878" cy="480"/>
                <a:chOff x="2965" y="672"/>
                <a:chExt cx="878" cy="480"/>
              </a:xfrm>
            </p:grpSpPr>
            <p:sp>
              <p:nvSpPr>
                <p:cNvPr id="72750" name="Rectangle 11"/>
                <p:cNvSpPr>
                  <a:spLocks noChangeArrowheads="1"/>
                </p:cNvSpPr>
                <p:nvPr/>
              </p:nvSpPr>
              <p:spPr bwMode="auto">
                <a:xfrm>
                  <a:off x="3008" y="672"/>
                  <a:ext cx="792"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10</a:t>
                  </a:r>
                  <a:endParaRPr lang="en-US" altLang="en-US" sz="1200" dirty="0">
                    <a:latin typeface="Calibri" pitchFamily="34" charset="0"/>
                    <a:ea typeface="Calibri" pitchFamily="34" charset="0"/>
                    <a:cs typeface="Calibri" pitchFamily="34" charset="0"/>
                  </a:endParaRPr>
                </a:p>
                <a:p>
                  <a:pPr algn="ctr"/>
                  <a:endParaRPr lang="en-US" altLang="en-US" dirty="0">
                    <a:latin typeface="Calibri" pitchFamily="34" charset="0"/>
                    <a:ea typeface="Calibri" pitchFamily="34" charset="0"/>
                    <a:cs typeface="Calibri" pitchFamily="34" charset="0"/>
                  </a:endParaRPr>
                </a:p>
              </p:txBody>
            </p:sp>
            <p:sp>
              <p:nvSpPr>
                <p:cNvPr id="72751" name="Rectangle 36"/>
                <p:cNvSpPr>
                  <a:spLocks noChangeArrowheads="1"/>
                </p:cNvSpPr>
                <p:nvPr/>
              </p:nvSpPr>
              <p:spPr bwMode="auto">
                <a:xfrm>
                  <a:off x="2965" y="672"/>
                  <a:ext cx="878"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20" name="Group 39"/>
              <p:cNvGrpSpPr>
                <a:grpSpLocks/>
              </p:cNvGrpSpPr>
              <p:nvPr/>
            </p:nvGrpSpPr>
            <p:grpSpPr bwMode="auto">
              <a:xfrm>
                <a:off x="0" y="1152"/>
                <a:ext cx="1353" cy="672"/>
                <a:chOff x="0" y="1152"/>
                <a:chExt cx="1353" cy="672"/>
              </a:xfrm>
            </p:grpSpPr>
            <p:sp>
              <p:nvSpPr>
                <p:cNvPr id="72748" name="Rectangle 12"/>
                <p:cNvSpPr>
                  <a:spLocks noChangeArrowheads="1"/>
                </p:cNvSpPr>
                <p:nvPr/>
              </p:nvSpPr>
              <p:spPr bwMode="auto">
                <a:xfrm>
                  <a:off x="43" y="1152"/>
                  <a:ext cx="1267"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Proviso to sec 48</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2749" name="Rectangle 38"/>
                <p:cNvSpPr>
                  <a:spLocks noChangeArrowheads="1"/>
                </p:cNvSpPr>
                <p:nvPr/>
              </p:nvSpPr>
              <p:spPr bwMode="auto">
                <a:xfrm>
                  <a:off x="0" y="1152"/>
                  <a:ext cx="1353"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21" name="Group 41"/>
              <p:cNvGrpSpPr>
                <a:grpSpLocks/>
              </p:cNvGrpSpPr>
              <p:nvPr/>
            </p:nvGrpSpPr>
            <p:grpSpPr bwMode="auto">
              <a:xfrm>
                <a:off x="1353" y="1152"/>
                <a:ext cx="878" cy="672"/>
                <a:chOff x="1353" y="1152"/>
                <a:chExt cx="878" cy="672"/>
              </a:xfrm>
            </p:grpSpPr>
            <p:sp>
              <p:nvSpPr>
                <p:cNvPr id="72746" name="Rectangle 13"/>
                <p:cNvSpPr>
                  <a:spLocks noChangeArrowheads="1"/>
                </p:cNvSpPr>
                <p:nvPr/>
              </p:nvSpPr>
              <p:spPr bwMode="auto">
                <a:xfrm>
                  <a:off x="1396" y="1152"/>
                  <a:ext cx="792"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a:t>
                  </a:r>
                  <a:endParaRPr lang="en-US" altLang="en-US" sz="1200" dirty="0">
                    <a:latin typeface="Calibri" pitchFamily="34" charset="0"/>
                    <a:ea typeface="Calibri" pitchFamily="34" charset="0"/>
                    <a:cs typeface="Calibri" pitchFamily="34" charset="0"/>
                  </a:endParaRPr>
                </a:p>
                <a:p>
                  <a:pPr algn="ctr"/>
                  <a:endParaRPr lang="en-US" altLang="en-US" dirty="0">
                    <a:latin typeface="Calibri" pitchFamily="34" charset="0"/>
                    <a:ea typeface="Calibri" pitchFamily="34" charset="0"/>
                    <a:cs typeface="Calibri" pitchFamily="34" charset="0"/>
                  </a:endParaRPr>
                </a:p>
              </p:txBody>
            </p:sp>
            <p:sp>
              <p:nvSpPr>
                <p:cNvPr id="72747" name="Rectangle 40"/>
                <p:cNvSpPr>
                  <a:spLocks noChangeArrowheads="1"/>
                </p:cNvSpPr>
                <p:nvPr/>
              </p:nvSpPr>
              <p:spPr bwMode="auto">
                <a:xfrm>
                  <a:off x="1353" y="1152"/>
                  <a:ext cx="878"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22" name="Group 43"/>
              <p:cNvGrpSpPr>
                <a:grpSpLocks/>
              </p:cNvGrpSpPr>
              <p:nvPr/>
            </p:nvGrpSpPr>
            <p:grpSpPr bwMode="auto">
              <a:xfrm>
                <a:off x="2231" y="1152"/>
                <a:ext cx="734" cy="672"/>
                <a:chOff x="2231" y="1152"/>
                <a:chExt cx="734" cy="672"/>
              </a:xfrm>
            </p:grpSpPr>
            <p:sp>
              <p:nvSpPr>
                <p:cNvPr id="72744" name="Rectangle 14"/>
                <p:cNvSpPr>
                  <a:spLocks noChangeArrowheads="1"/>
                </p:cNvSpPr>
                <p:nvPr/>
              </p:nvSpPr>
              <p:spPr bwMode="auto">
                <a:xfrm>
                  <a:off x="2274" y="1152"/>
                  <a:ext cx="648"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a:t>
                  </a:r>
                  <a:endParaRPr lang="en-US" altLang="en-US" sz="1200" dirty="0">
                    <a:latin typeface="Calibri" pitchFamily="34" charset="0"/>
                    <a:ea typeface="Calibri" pitchFamily="34" charset="0"/>
                    <a:cs typeface="Calibri" pitchFamily="34" charset="0"/>
                  </a:endParaRPr>
                </a:p>
                <a:p>
                  <a:pPr algn="ctr"/>
                  <a:endParaRPr lang="en-US" altLang="en-US" dirty="0">
                    <a:latin typeface="Calibri" pitchFamily="34" charset="0"/>
                    <a:ea typeface="Calibri" pitchFamily="34" charset="0"/>
                    <a:cs typeface="Calibri" pitchFamily="34" charset="0"/>
                  </a:endParaRPr>
                </a:p>
              </p:txBody>
            </p:sp>
            <p:sp>
              <p:nvSpPr>
                <p:cNvPr id="72745" name="Rectangle 42"/>
                <p:cNvSpPr>
                  <a:spLocks noChangeArrowheads="1"/>
                </p:cNvSpPr>
                <p:nvPr/>
              </p:nvSpPr>
              <p:spPr bwMode="auto">
                <a:xfrm>
                  <a:off x="2231" y="1152"/>
                  <a:ext cx="734"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23" name="Group 45"/>
              <p:cNvGrpSpPr>
                <a:grpSpLocks/>
              </p:cNvGrpSpPr>
              <p:nvPr/>
            </p:nvGrpSpPr>
            <p:grpSpPr bwMode="auto">
              <a:xfrm>
                <a:off x="2965" y="1152"/>
                <a:ext cx="878" cy="672"/>
                <a:chOff x="2965" y="1152"/>
                <a:chExt cx="878" cy="672"/>
              </a:xfrm>
            </p:grpSpPr>
            <p:sp>
              <p:nvSpPr>
                <p:cNvPr id="72742" name="Rectangle 15"/>
                <p:cNvSpPr>
                  <a:spLocks noChangeArrowheads="1"/>
                </p:cNvSpPr>
                <p:nvPr/>
              </p:nvSpPr>
              <p:spPr bwMode="auto">
                <a:xfrm>
                  <a:off x="3008" y="1152"/>
                  <a:ext cx="792"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Not Apply</a:t>
                  </a:r>
                  <a:endParaRPr lang="en-US" altLang="en-US" sz="1200" dirty="0">
                    <a:latin typeface="Calibri" pitchFamily="34" charset="0"/>
                    <a:ea typeface="Calibri" pitchFamily="34" charset="0"/>
                    <a:cs typeface="Calibri" pitchFamily="34" charset="0"/>
                  </a:endParaRPr>
                </a:p>
                <a:p>
                  <a:pPr algn="ctr"/>
                  <a:endParaRPr lang="en-US" altLang="en-US" dirty="0">
                    <a:latin typeface="Calibri" pitchFamily="34" charset="0"/>
                    <a:ea typeface="Calibri" pitchFamily="34" charset="0"/>
                    <a:cs typeface="Calibri" pitchFamily="34" charset="0"/>
                  </a:endParaRPr>
                </a:p>
              </p:txBody>
            </p:sp>
            <p:sp>
              <p:nvSpPr>
                <p:cNvPr id="72743" name="Rectangle 44"/>
                <p:cNvSpPr>
                  <a:spLocks noChangeArrowheads="1"/>
                </p:cNvSpPr>
                <p:nvPr/>
              </p:nvSpPr>
              <p:spPr bwMode="auto">
                <a:xfrm>
                  <a:off x="2965" y="1152"/>
                  <a:ext cx="878"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24" name="Group 47"/>
              <p:cNvGrpSpPr>
                <a:grpSpLocks/>
              </p:cNvGrpSpPr>
              <p:nvPr/>
            </p:nvGrpSpPr>
            <p:grpSpPr bwMode="auto">
              <a:xfrm>
                <a:off x="0" y="1824"/>
                <a:ext cx="1353" cy="480"/>
                <a:chOff x="0" y="1824"/>
                <a:chExt cx="1353" cy="480"/>
              </a:xfrm>
            </p:grpSpPr>
            <p:sp>
              <p:nvSpPr>
                <p:cNvPr id="72740" name="Rectangle 16"/>
                <p:cNvSpPr>
                  <a:spLocks noChangeArrowheads="1"/>
                </p:cNvSpPr>
                <p:nvPr/>
              </p:nvSpPr>
              <p:spPr bwMode="auto">
                <a:xfrm>
                  <a:off x="43" y="1824"/>
                  <a:ext cx="1267"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Chap VIA dedn</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2741" name="Rectangle 46"/>
                <p:cNvSpPr>
                  <a:spLocks noChangeArrowheads="1"/>
                </p:cNvSpPr>
                <p:nvPr/>
              </p:nvSpPr>
              <p:spPr bwMode="auto">
                <a:xfrm>
                  <a:off x="0" y="1824"/>
                  <a:ext cx="1353"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25" name="Group 49"/>
              <p:cNvGrpSpPr>
                <a:grpSpLocks/>
              </p:cNvGrpSpPr>
              <p:nvPr/>
            </p:nvGrpSpPr>
            <p:grpSpPr bwMode="auto">
              <a:xfrm>
                <a:off x="1353" y="1824"/>
                <a:ext cx="2490" cy="480"/>
                <a:chOff x="1353" y="1824"/>
                <a:chExt cx="2490" cy="480"/>
              </a:xfrm>
            </p:grpSpPr>
            <p:sp>
              <p:nvSpPr>
                <p:cNvPr id="72738" name="Rectangle 17"/>
                <p:cNvSpPr>
                  <a:spLocks noChangeArrowheads="1"/>
                </p:cNvSpPr>
                <p:nvPr/>
              </p:nvSpPr>
              <p:spPr bwMode="auto">
                <a:xfrm>
                  <a:off x="1396" y="1824"/>
                  <a:ext cx="2404"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p>
                  <a:pPr algn="ctr"/>
                  <a:r>
                    <a:rPr lang="en-US" altLang="en-US" sz="2000" dirty="0">
                      <a:latin typeface="Calibri" pitchFamily="34" charset="0"/>
                      <a:ea typeface="Calibri" pitchFamily="34" charset="0"/>
                      <a:cs typeface="Calibri" pitchFamily="34" charset="0"/>
                    </a:rPr>
                    <a:t>Not Available</a:t>
                  </a:r>
                  <a:endParaRPr lang="en-US" altLang="en-US" dirty="0">
                    <a:latin typeface="Calibri" pitchFamily="34" charset="0"/>
                    <a:ea typeface="Calibri" pitchFamily="34" charset="0"/>
                    <a:cs typeface="Calibri" pitchFamily="34" charset="0"/>
                  </a:endParaRPr>
                </a:p>
              </p:txBody>
            </p:sp>
            <p:sp>
              <p:nvSpPr>
                <p:cNvPr id="72739" name="Rectangle 48"/>
                <p:cNvSpPr>
                  <a:spLocks noChangeArrowheads="1"/>
                </p:cNvSpPr>
                <p:nvPr/>
              </p:nvSpPr>
              <p:spPr bwMode="auto">
                <a:xfrm>
                  <a:off x="1353" y="1824"/>
                  <a:ext cx="2490"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26" name="Group 51"/>
              <p:cNvGrpSpPr>
                <a:grpSpLocks/>
              </p:cNvGrpSpPr>
              <p:nvPr/>
            </p:nvGrpSpPr>
            <p:grpSpPr bwMode="auto">
              <a:xfrm>
                <a:off x="0" y="2304"/>
                <a:ext cx="1353" cy="480"/>
                <a:chOff x="0" y="2304"/>
                <a:chExt cx="1353" cy="480"/>
              </a:xfrm>
            </p:grpSpPr>
            <p:sp>
              <p:nvSpPr>
                <p:cNvPr id="72736" name="Rectangle 18"/>
                <p:cNvSpPr>
                  <a:spLocks noChangeArrowheads="1"/>
                </p:cNvSpPr>
                <p:nvPr/>
              </p:nvSpPr>
              <p:spPr bwMode="auto">
                <a:xfrm>
                  <a:off x="43" y="2304"/>
                  <a:ext cx="1267"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Dedn of exp</a:t>
                  </a:r>
                  <a:endParaRPr lang="en-US" altLang="en-US" dirty="0">
                    <a:latin typeface="Calibri" pitchFamily="34" charset="0"/>
                    <a:ea typeface="Calibri" pitchFamily="34" charset="0"/>
                    <a:cs typeface="Calibri" pitchFamily="34" charset="0"/>
                  </a:endParaRPr>
                </a:p>
              </p:txBody>
            </p:sp>
            <p:sp>
              <p:nvSpPr>
                <p:cNvPr id="72737" name="Rectangle 50"/>
                <p:cNvSpPr>
                  <a:spLocks noChangeArrowheads="1"/>
                </p:cNvSpPr>
                <p:nvPr/>
              </p:nvSpPr>
              <p:spPr bwMode="auto">
                <a:xfrm>
                  <a:off x="0" y="2304"/>
                  <a:ext cx="1353"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27" name="Group 53"/>
              <p:cNvGrpSpPr>
                <a:grpSpLocks/>
              </p:cNvGrpSpPr>
              <p:nvPr/>
            </p:nvGrpSpPr>
            <p:grpSpPr bwMode="auto">
              <a:xfrm>
                <a:off x="1353" y="2304"/>
                <a:ext cx="2490" cy="480"/>
                <a:chOff x="1353" y="2304"/>
                <a:chExt cx="2490" cy="480"/>
              </a:xfrm>
            </p:grpSpPr>
            <p:sp>
              <p:nvSpPr>
                <p:cNvPr id="72734" name="Rectangle 19"/>
                <p:cNvSpPr>
                  <a:spLocks noChangeArrowheads="1"/>
                </p:cNvSpPr>
                <p:nvPr/>
              </p:nvSpPr>
              <p:spPr bwMode="auto">
                <a:xfrm>
                  <a:off x="1396" y="2304"/>
                  <a:ext cx="2404"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p>
                  <a:r>
                    <a:rPr lang="en-US" altLang="en-US" sz="2000" dirty="0">
                      <a:latin typeface="Calibri" pitchFamily="34" charset="0"/>
                      <a:ea typeface="Calibri" pitchFamily="34" charset="0"/>
                      <a:cs typeface="Calibri" pitchFamily="34" charset="0"/>
                    </a:rPr>
                    <a:t>  No expenses available for deduction</a:t>
                  </a:r>
                  <a:endParaRPr lang="en-US" altLang="en-US" dirty="0">
                    <a:latin typeface="Calibri" pitchFamily="34" charset="0"/>
                    <a:ea typeface="Calibri" pitchFamily="34" charset="0"/>
                    <a:cs typeface="Calibri" pitchFamily="34" charset="0"/>
                  </a:endParaRPr>
                </a:p>
              </p:txBody>
            </p:sp>
            <p:sp>
              <p:nvSpPr>
                <p:cNvPr id="72735" name="Rectangle 52"/>
                <p:cNvSpPr>
                  <a:spLocks noChangeArrowheads="1"/>
                </p:cNvSpPr>
                <p:nvPr/>
              </p:nvSpPr>
              <p:spPr bwMode="auto">
                <a:xfrm>
                  <a:off x="1353" y="2304"/>
                  <a:ext cx="2490"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28" name="Group 55"/>
              <p:cNvGrpSpPr>
                <a:grpSpLocks/>
              </p:cNvGrpSpPr>
              <p:nvPr/>
            </p:nvGrpSpPr>
            <p:grpSpPr bwMode="auto">
              <a:xfrm>
                <a:off x="0" y="2784"/>
                <a:ext cx="1353" cy="1248"/>
                <a:chOff x="0" y="2784"/>
                <a:chExt cx="1353" cy="1248"/>
              </a:xfrm>
            </p:grpSpPr>
            <p:sp>
              <p:nvSpPr>
                <p:cNvPr id="72732" name="Rectangle 20"/>
                <p:cNvSpPr>
                  <a:spLocks noChangeArrowheads="1"/>
                </p:cNvSpPr>
                <p:nvPr/>
              </p:nvSpPr>
              <p:spPr bwMode="auto">
                <a:xfrm>
                  <a:off x="43" y="2784"/>
                  <a:ext cx="1267" cy="12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Return of Income (ROI)</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2733" name="Rectangle 54"/>
                <p:cNvSpPr>
                  <a:spLocks noChangeArrowheads="1"/>
                </p:cNvSpPr>
                <p:nvPr/>
              </p:nvSpPr>
              <p:spPr bwMode="auto">
                <a:xfrm>
                  <a:off x="0" y="2784"/>
                  <a:ext cx="1353" cy="1248"/>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2729" name="Group 57"/>
              <p:cNvGrpSpPr>
                <a:grpSpLocks/>
              </p:cNvGrpSpPr>
              <p:nvPr/>
            </p:nvGrpSpPr>
            <p:grpSpPr bwMode="auto">
              <a:xfrm>
                <a:off x="1353" y="2784"/>
                <a:ext cx="2490" cy="1248"/>
                <a:chOff x="1353" y="2784"/>
                <a:chExt cx="2490" cy="1248"/>
              </a:xfrm>
            </p:grpSpPr>
            <p:sp>
              <p:nvSpPr>
                <p:cNvPr id="72730" name="Rectangle 21"/>
                <p:cNvSpPr>
                  <a:spLocks noChangeArrowheads="1"/>
                </p:cNvSpPr>
                <p:nvPr/>
              </p:nvSpPr>
              <p:spPr bwMode="auto">
                <a:xfrm>
                  <a:off x="1396" y="2784"/>
                  <a:ext cx="2404" cy="12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indent="-228600">
                    <a:tabLst>
                      <a:tab pos="384175" algn="l"/>
                      <a:tab pos="457200" algn="l"/>
                    </a:tabLst>
                  </a:pPr>
                  <a:r>
                    <a:rPr lang="en-US" altLang="en-US" sz="2000" dirty="0">
                      <a:latin typeface="Calibri" pitchFamily="34" charset="0"/>
                      <a:ea typeface="Calibri" pitchFamily="34" charset="0"/>
                      <a:cs typeface="Calibri" pitchFamily="34" charset="0"/>
                    </a:rPr>
                    <a:t> No ROI if</a:t>
                  </a:r>
                  <a:endParaRPr lang="en-US" altLang="en-US" sz="1200" dirty="0">
                    <a:latin typeface="Calibri" pitchFamily="34" charset="0"/>
                    <a:ea typeface="Calibri" pitchFamily="34" charset="0"/>
                    <a:cs typeface="Calibri" pitchFamily="34" charset="0"/>
                  </a:endParaRPr>
                </a:p>
                <a:p>
                  <a:pPr indent="-228600">
                    <a:tabLst>
                      <a:tab pos="384175" algn="l"/>
                      <a:tab pos="457200" algn="l"/>
                    </a:tabLst>
                  </a:pPr>
                  <a:r>
                    <a:rPr lang="en-US" altLang="en-US" sz="2000" dirty="0">
                      <a:latin typeface="Calibri" pitchFamily="34" charset="0"/>
                      <a:ea typeface="Calibri" pitchFamily="34" charset="0"/>
                      <a:cs typeface="Calibri" pitchFamily="34" charset="0"/>
                    </a:rPr>
                    <a:t> a)</a:t>
                  </a:r>
                  <a:r>
                    <a:rPr lang="en-US" altLang="en-US" sz="700" dirty="0">
                      <a:latin typeface="Calibri" pitchFamily="34" charset="0"/>
                      <a:ea typeface="Calibri" pitchFamily="34" charset="0"/>
                      <a:cs typeface="Calibri" pitchFamily="34" charset="0"/>
                    </a:rPr>
                    <a:t>  </a:t>
                  </a:r>
                  <a:r>
                    <a:rPr lang="en-US" altLang="en-US" sz="2000" dirty="0">
                      <a:latin typeface="Calibri" pitchFamily="34" charset="0"/>
                      <a:ea typeface="Calibri" pitchFamily="34" charset="0"/>
                      <a:cs typeface="Calibri" pitchFamily="34" charset="0"/>
                    </a:rPr>
                    <a:t>income includes only dividend,  interest &amp; income from units of MFS,  and</a:t>
                  </a:r>
                </a:p>
                <a:p>
                  <a:pPr indent="-228600">
                    <a:tabLst>
                      <a:tab pos="384175" algn="l"/>
                      <a:tab pos="457200" algn="l"/>
                    </a:tabLst>
                  </a:pPr>
                  <a:r>
                    <a:rPr lang="en-US" altLang="en-US" sz="2000" dirty="0">
                      <a:latin typeface="Calibri" pitchFamily="34" charset="0"/>
                      <a:ea typeface="Calibri" pitchFamily="34" charset="0"/>
                      <a:cs typeface="Calibri" pitchFamily="34" charset="0"/>
                    </a:rPr>
                    <a:t>b)</a:t>
                  </a:r>
                  <a:r>
                    <a:rPr lang="en-US" altLang="en-US" sz="700" dirty="0">
                      <a:latin typeface="Calibri" pitchFamily="34" charset="0"/>
                      <a:ea typeface="Calibri" pitchFamily="34" charset="0"/>
                      <a:cs typeface="Calibri" pitchFamily="34" charset="0"/>
                    </a:rPr>
                    <a:t> </a:t>
                  </a:r>
                  <a:r>
                    <a:rPr lang="en-US" altLang="en-US" sz="2000" dirty="0">
                      <a:latin typeface="Calibri" pitchFamily="34" charset="0"/>
                      <a:ea typeface="Calibri" pitchFamily="34" charset="0"/>
                      <a:cs typeface="Calibri" pitchFamily="34" charset="0"/>
                    </a:rPr>
                    <a:t>TDS is deducted as per ITA</a:t>
                  </a:r>
                  <a:endParaRPr lang="en-US" altLang="en-US" sz="1200" dirty="0">
                    <a:latin typeface="Calibri" pitchFamily="34" charset="0"/>
                    <a:ea typeface="Calibri" pitchFamily="34" charset="0"/>
                    <a:cs typeface="Calibri" pitchFamily="34" charset="0"/>
                  </a:endParaRPr>
                </a:p>
                <a:p>
                  <a:pPr indent="-228600">
                    <a:tabLst>
                      <a:tab pos="384175" algn="l"/>
                      <a:tab pos="457200" algn="l"/>
                    </a:tabLst>
                  </a:pPr>
                  <a:endParaRPr lang="en-US" altLang="en-US" dirty="0">
                    <a:latin typeface="Calibri" pitchFamily="34" charset="0"/>
                    <a:ea typeface="Calibri" pitchFamily="34" charset="0"/>
                    <a:cs typeface="Calibri" pitchFamily="34" charset="0"/>
                  </a:endParaRPr>
                </a:p>
              </p:txBody>
            </p:sp>
            <p:sp>
              <p:nvSpPr>
                <p:cNvPr id="72731" name="Rectangle 56"/>
                <p:cNvSpPr>
                  <a:spLocks noChangeArrowheads="1"/>
                </p:cNvSpPr>
                <p:nvPr/>
              </p:nvSpPr>
              <p:spPr bwMode="auto">
                <a:xfrm>
                  <a:off x="1353" y="2784"/>
                  <a:ext cx="2490" cy="1248"/>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sp>
          <p:nvSpPr>
            <p:cNvPr id="72711" name="Rectangle 59"/>
            <p:cNvSpPr>
              <a:spLocks noChangeArrowheads="1"/>
            </p:cNvSpPr>
            <p:nvPr/>
          </p:nvSpPr>
          <p:spPr bwMode="auto">
            <a:xfrm>
              <a:off x="-3" y="-3"/>
              <a:ext cx="3849" cy="4038"/>
            </a:xfrm>
            <a:prstGeom prst="rect">
              <a:avLst/>
            </a:prstGeom>
            <a:noFill/>
            <a:ln w="11112">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1229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0A430A2A-8F14-487B-9CB8-00575C1BA4BF}" type="slidenum">
              <a:rPr lang="en-US" altLang="en-US" sz="1400"/>
              <a:pPr/>
              <a:t>4</a:t>
            </a:fld>
            <a:endParaRPr lang="en-US" altLang="en-US" sz="1400" dirty="0"/>
          </a:p>
        </p:txBody>
      </p:sp>
      <p:sp>
        <p:nvSpPr>
          <p:cNvPr id="12292" name="Rectangle 3"/>
          <p:cNvSpPr>
            <a:spLocks noGrp="1" noChangeArrowheads="1"/>
          </p:cNvSpPr>
          <p:nvPr>
            <p:ph type="body" idx="4294967295"/>
          </p:nvPr>
        </p:nvSpPr>
        <p:spPr>
          <a:xfrm>
            <a:off x="1066800" y="1985963"/>
            <a:ext cx="7772400" cy="4114800"/>
          </a:xfrm>
        </p:spPr>
        <p:txBody>
          <a:bodyPr/>
          <a:lstStyle/>
          <a:p>
            <a:pPr algn="just" eaLnBrk="1" hangingPunct="1"/>
            <a:r>
              <a:rPr lang="en-US" altLang="en-US" sz="2800" dirty="0">
                <a:latin typeface="Calibri" pitchFamily="34" charset="0"/>
                <a:ea typeface="Calibri" pitchFamily="34" charset="0"/>
                <a:cs typeface="Calibri" pitchFamily="34" charset="0"/>
              </a:rPr>
              <a:t>Section 2(v) of FEMA</a:t>
            </a:r>
          </a:p>
          <a:p>
            <a:pPr algn="just" eaLnBrk="1" hangingPunct="1"/>
            <a:r>
              <a:rPr lang="en-US" altLang="en-US" sz="2800" dirty="0">
                <a:latin typeface="Calibri" pitchFamily="34" charset="0"/>
                <a:ea typeface="Calibri" pitchFamily="34" charset="0"/>
                <a:cs typeface="Calibri" pitchFamily="34" charset="0"/>
              </a:rPr>
              <a:t>Section 6 of the ITA, 1961</a:t>
            </a:r>
          </a:p>
          <a:p>
            <a:pPr algn="just" eaLnBrk="1" hangingPunct="1"/>
            <a:r>
              <a:rPr lang="en-US" altLang="en-US" sz="2800" dirty="0">
                <a:latin typeface="Calibri" pitchFamily="34" charset="0"/>
                <a:ea typeface="Calibri" pitchFamily="34" charset="0"/>
                <a:cs typeface="Calibri" pitchFamily="34" charset="0"/>
              </a:rPr>
              <a:t>A Person can be Resident (R) or Non Resident (NR) under both the Acts</a:t>
            </a:r>
          </a:p>
          <a:p>
            <a:pPr algn="just" eaLnBrk="1" hangingPunct="1"/>
            <a:r>
              <a:rPr lang="en-US" altLang="en-US" sz="2800" dirty="0">
                <a:latin typeface="Calibri" pitchFamily="34" charset="0"/>
                <a:ea typeface="Calibri" pitchFamily="34" charset="0"/>
                <a:cs typeface="Calibri" pitchFamily="34" charset="0"/>
              </a:rPr>
              <a:t>A Person can be Resident under one of the Acts &amp; Non Resident under the another</a:t>
            </a:r>
          </a:p>
          <a:p>
            <a:pPr algn="just" eaLnBrk="1" hangingPunct="1"/>
            <a:r>
              <a:rPr lang="en-US" altLang="en-US" sz="2800" dirty="0">
                <a:latin typeface="Calibri" pitchFamily="34" charset="0"/>
                <a:ea typeface="Calibri" pitchFamily="34" charset="0"/>
                <a:cs typeface="Calibri" pitchFamily="34" charset="0"/>
              </a:rPr>
              <a:t>Illustration</a:t>
            </a:r>
          </a:p>
        </p:txBody>
      </p:sp>
      <p:sp>
        <p:nvSpPr>
          <p:cNvPr id="12293" name="Rectangle 2"/>
          <p:cNvSpPr>
            <a:spLocks noGrp="1" noChangeArrowheads="1"/>
          </p:cNvSpPr>
          <p:nvPr>
            <p:ph type="title" idx="4294967295"/>
          </p:nvPr>
        </p:nvSpPr>
        <p:spPr>
          <a:xfrm>
            <a:off x="1350963" y="617538"/>
            <a:ext cx="7793037" cy="1143000"/>
          </a:xfrm>
        </p:spPr>
        <p:txBody>
          <a:bodyPr/>
          <a:lstStyle/>
          <a:p>
            <a:pPr eaLnBrk="1" hangingPunct="1"/>
            <a:r>
              <a:rPr lang="en-US" altLang="en-US" sz="4000" dirty="0"/>
              <a:t>Definitions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7373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8DE222A-0D2F-46FC-83A1-B700188504D6}" type="slidenum">
              <a:rPr lang="en-US" altLang="en-US" sz="1400"/>
              <a:pPr/>
              <a:t>40</a:t>
            </a:fld>
            <a:endParaRPr lang="en-US" altLang="en-US" sz="1400" dirty="0"/>
          </a:p>
        </p:txBody>
      </p:sp>
      <p:sp>
        <p:nvSpPr>
          <p:cNvPr id="73732" name="Rectangle 2"/>
          <p:cNvSpPr>
            <a:spLocks noGrp="1" noChangeArrowheads="1"/>
          </p:cNvSpPr>
          <p:nvPr>
            <p:ph type="title"/>
          </p:nvPr>
        </p:nvSpPr>
        <p:spPr/>
        <p:txBody>
          <a:bodyPr/>
          <a:lstStyle/>
          <a:p>
            <a:pPr eaLnBrk="1" hangingPunct="1"/>
            <a:r>
              <a:rPr lang="en-US" altLang="en-US" sz="4000" dirty="0"/>
              <a:t>Special Income of FII–Sec 115AD</a:t>
            </a:r>
          </a:p>
        </p:txBody>
      </p:sp>
      <p:grpSp>
        <p:nvGrpSpPr>
          <p:cNvPr id="73733" name="Group 54"/>
          <p:cNvGrpSpPr>
            <a:grpSpLocks/>
          </p:cNvGrpSpPr>
          <p:nvPr/>
        </p:nvGrpSpPr>
        <p:grpSpPr bwMode="auto">
          <a:xfrm>
            <a:off x="1143000" y="1981200"/>
            <a:ext cx="7772400" cy="4343400"/>
            <a:chOff x="-3" y="-3"/>
            <a:chExt cx="3935" cy="3558"/>
          </a:xfrm>
        </p:grpSpPr>
        <p:grpSp>
          <p:nvGrpSpPr>
            <p:cNvPr id="73734" name="Group 52"/>
            <p:cNvGrpSpPr>
              <a:grpSpLocks/>
            </p:cNvGrpSpPr>
            <p:nvPr/>
          </p:nvGrpSpPr>
          <p:grpSpPr bwMode="auto">
            <a:xfrm>
              <a:off x="0" y="0"/>
              <a:ext cx="3929" cy="3552"/>
              <a:chOff x="0" y="0"/>
              <a:chExt cx="3929" cy="3552"/>
            </a:xfrm>
          </p:grpSpPr>
          <p:grpSp>
            <p:nvGrpSpPr>
              <p:cNvPr id="73736" name="Group 21"/>
              <p:cNvGrpSpPr>
                <a:grpSpLocks/>
              </p:cNvGrpSpPr>
              <p:nvPr/>
            </p:nvGrpSpPr>
            <p:grpSpPr bwMode="auto">
              <a:xfrm>
                <a:off x="0" y="0"/>
                <a:ext cx="1209" cy="672"/>
                <a:chOff x="0" y="0"/>
                <a:chExt cx="1209" cy="672"/>
              </a:xfrm>
            </p:grpSpPr>
            <p:sp>
              <p:nvSpPr>
                <p:cNvPr id="73782" name="Rectangle 4"/>
                <p:cNvSpPr>
                  <a:spLocks noChangeArrowheads="1"/>
                </p:cNvSpPr>
                <p:nvPr/>
              </p:nvSpPr>
              <p:spPr bwMode="auto">
                <a:xfrm>
                  <a:off x="43" y="0"/>
                  <a:ext cx="1123"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Nature of Income</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3783" name="Rectangle 20"/>
                <p:cNvSpPr>
                  <a:spLocks noChangeArrowheads="1"/>
                </p:cNvSpPr>
                <p:nvPr/>
              </p:nvSpPr>
              <p:spPr bwMode="auto">
                <a:xfrm>
                  <a:off x="0" y="0"/>
                  <a:ext cx="1209"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37" name="Group 23"/>
              <p:cNvGrpSpPr>
                <a:grpSpLocks/>
              </p:cNvGrpSpPr>
              <p:nvPr/>
            </p:nvGrpSpPr>
            <p:grpSpPr bwMode="auto">
              <a:xfrm>
                <a:off x="1209" y="0"/>
                <a:ext cx="662" cy="672"/>
                <a:chOff x="1209" y="0"/>
                <a:chExt cx="662" cy="672"/>
              </a:xfrm>
            </p:grpSpPr>
            <p:sp>
              <p:nvSpPr>
                <p:cNvPr id="73780" name="Rectangle 5"/>
                <p:cNvSpPr>
                  <a:spLocks noChangeArrowheads="1"/>
                </p:cNvSpPr>
                <p:nvPr/>
              </p:nvSpPr>
              <p:spPr bwMode="auto">
                <a:xfrm>
                  <a:off x="1252" y="0"/>
                  <a:ext cx="576"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Div</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3781" name="Rectangle 22"/>
                <p:cNvSpPr>
                  <a:spLocks noChangeArrowheads="1"/>
                </p:cNvSpPr>
                <p:nvPr/>
              </p:nvSpPr>
              <p:spPr bwMode="auto">
                <a:xfrm>
                  <a:off x="1209" y="0"/>
                  <a:ext cx="662"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38" name="Group 25"/>
              <p:cNvGrpSpPr>
                <a:grpSpLocks/>
              </p:cNvGrpSpPr>
              <p:nvPr/>
            </p:nvGrpSpPr>
            <p:grpSpPr bwMode="auto">
              <a:xfrm>
                <a:off x="1871" y="0"/>
                <a:ext cx="590" cy="672"/>
                <a:chOff x="1871" y="0"/>
                <a:chExt cx="590" cy="672"/>
              </a:xfrm>
            </p:grpSpPr>
            <p:sp>
              <p:nvSpPr>
                <p:cNvPr id="73778" name="Rectangle 6"/>
                <p:cNvSpPr>
                  <a:spLocks noChangeArrowheads="1"/>
                </p:cNvSpPr>
                <p:nvPr/>
              </p:nvSpPr>
              <p:spPr bwMode="auto">
                <a:xfrm>
                  <a:off x="1914" y="0"/>
                  <a:ext cx="504"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Int</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3779" name="Rectangle 24"/>
                <p:cNvSpPr>
                  <a:spLocks noChangeArrowheads="1"/>
                </p:cNvSpPr>
                <p:nvPr/>
              </p:nvSpPr>
              <p:spPr bwMode="auto">
                <a:xfrm>
                  <a:off x="1871" y="0"/>
                  <a:ext cx="590"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39" name="Group 27"/>
              <p:cNvGrpSpPr>
                <a:grpSpLocks/>
              </p:cNvGrpSpPr>
              <p:nvPr/>
            </p:nvGrpSpPr>
            <p:grpSpPr bwMode="auto">
              <a:xfrm>
                <a:off x="2461" y="0"/>
                <a:ext cx="734" cy="672"/>
                <a:chOff x="2461" y="0"/>
                <a:chExt cx="734" cy="672"/>
              </a:xfrm>
            </p:grpSpPr>
            <p:sp>
              <p:nvSpPr>
                <p:cNvPr id="73776" name="Rectangle 7"/>
                <p:cNvSpPr>
                  <a:spLocks noChangeArrowheads="1"/>
                </p:cNvSpPr>
                <p:nvPr/>
              </p:nvSpPr>
              <p:spPr bwMode="auto">
                <a:xfrm>
                  <a:off x="2504" y="0"/>
                  <a:ext cx="648"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STC</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3777" name="Rectangle 26"/>
                <p:cNvSpPr>
                  <a:spLocks noChangeArrowheads="1"/>
                </p:cNvSpPr>
                <p:nvPr/>
              </p:nvSpPr>
              <p:spPr bwMode="auto">
                <a:xfrm>
                  <a:off x="2461" y="0"/>
                  <a:ext cx="734"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40" name="Group 29"/>
              <p:cNvGrpSpPr>
                <a:grpSpLocks/>
              </p:cNvGrpSpPr>
              <p:nvPr/>
            </p:nvGrpSpPr>
            <p:grpSpPr bwMode="auto">
              <a:xfrm>
                <a:off x="3195" y="0"/>
                <a:ext cx="734" cy="672"/>
                <a:chOff x="3195" y="0"/>
                <a:chExt cx="734" cy="672"/>
              </a:xfrm>
            </p:grpSpPr>
            <p:sp>
              <p:nvSpPr>
                <p:cNvPr id="73774" name="Rectangle 8"/>
                <p:cNvSpPr>
                  <a:spLocks noChangeArrowheads="1"/>
                </p:cNvSpPr>
                <p:nvPr/>
              </p:nvSpPr>
              <p:spPr bwMode="auto">
                <a:xfrm>
                  <a:off x="3238" y="0"/>
                  <a:ext cx="648" cy="6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b="1" dirty="0">
                      <a:latin typeface="Calibri" pitchFamily="34" charset="0"/>
                      <a:ea typeface="Calibri" pitchFamily="34" charset="0"/>
                      <a:cs typeface="Calibri" pitchFamily="34" charset="0"/>
                    </a:rPr>
                    <a:t>LTC</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3775" name="Rectangle 28"/>
                <p:cNvSpPr>
                  <a:spLocks noChangeArrowheads="1"/>
                </p:cNvSpPr>
                <p:nvPr/>
              </p:nvSpPr>
              <p:spPr bwMode="auto">
                <a:xfrm>
                  <a:off x="3195" y="0"/>
                  <a:ext cx="734"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41" name="Group 31"/>
              <p:cNvGrpSpPr>
                <a:grpSpLocks/>
              </p:cNvGrpSpPr>
              <p:nvPr/>
            </p:nvGrpSpPr>
            <p:grpSpPr bwMode="auto">
              <a:xfrm>
                <a:off x="0" y="672"/>
                <a:ext cx="1209" cy="761"/>
                <a:chOff x="0" y="672"/>
                <a:chExt cx="1209" cy="761"/>
              </a:xfrm>
            </p:grpSpPr>
            <p:sp>
              <p:nvSpPr>
                <p:cNvPr id="73772" name="Rectangle 9"/>
                <p:cNvSpPr>
                  <a:spLocks noChangeArrowheads="1"/>
                </p:cNvSpPr>
                <p:nvPr/>
              </p:nvSpPr>
              <p:spPr bwMode="auto">
                <a:xfrm>
                  <a:off x="43" y="672"/>
                  <a:ext cx="1123" cy="76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Tax Rates</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3773" name="Rectangle 30"/>
                <p:cNvSpPr>
                  <a:spLocks noChangeArrowheads="1"/>
                </p:cNvSpPr>
                <p:nvPr/>
              </p:nvSpPr>
              <p:spPr bwMode="auto">
                <a:xfrm>
                  <a:off x="0" y="672"/>
                  <a:ext cx="1209"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42" name="Group 33"/>
              <p:cNvGrpSpPr>
                <a:grpSpLocks/>
              </p:cNvGrpSpPr>
              <p:nvPr/>
            </p:nvGrpSpPr>
            <p:grpSpPr bwMode="auto">
              <a:xfrm>
                <a:off x="1209" y="672"/>
                <a:ext cx="662" cy="480"/>
                <a:chOff x="1209" y="672"/>
                <a:chExt cx="662" cy="480"/>
              </a:xfrm>
            </p:grpSpPr>
            <p:sp>
              <p:nvSpPr>
                <p:cNvPr id="73770" name="Rectangle 10"/>
                <p:cNvSpPr>
                  <a:spLocks noChangeArrowheads="1"/>
                </p:cNvSpPr>
                <p:nvPr/>
              </p:nvSpPr>
              <p:spPr bwMode="auto">
                <a:xfrm>
                  <a:off x="1252" y="672"/>
                  <a:ext cx="576"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20</a:t>
                  </a:r>
                  <a:endParaRPr lang="en-US" altLang="en-US" sz="1200" dirty="0">
                    <a:latin typeface="Calibri" pitchFamily="34" charset="0"/>
                    <a:ea typeface="Calibri" pitchFamily="34" charset="0"/>
                    <a:cs typeface="Calibri" pitchFamily="34" charset="0"/>
                  </a:endParaRPr>
                </a:p>
                <a:p>
                  <a:pPr algn="ctr"/>
                  <a:endParaRPr lang="en-US" altLang="en-US" dirty="0">
                    <a:latin typeface="Calibri" pitchFamily="34" charset="0"/>
                    <a:ea typeface="Calibri" pitchFamily="34" charset="0"/>
                    <a:cs typeface="Calibri" pitchFamily="34" charset="0"/>
                  </a:endParaRPr>
                </a:p>
              </p:txBody>
            </p:sp>
            <p:sp>
              <p:nvSpPr>
                <p:cNvPr id="73771" name="Rectangle 32"/>
                <p:cNvSpPr>
                  <a:spLocks noChangeArrowheads="1"/>
                </p:cNvSpPr>
                <p:nvPr/>
              </p:nvSpPr>
              <p:spPr bwMode="auto">
                <a:xfrm>
                  <a:off x="1209" y="672"/>
                  <a:ext cx="662"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43" name="Group 35"/>
              <p:cNvGrpSpPr>
                <a:grpSpLocks/>
              </p:cNvGrpSpPr>
              <p:nvPr/>
            </p:nvGrpSpPr>
            <p:grpSpPr bwMode="auto">
              <a:xfrm>
                <a:off x="1849" y="672"/>
                <a:ext cx="617" cy="761"/>
                <a:chOff x="1849" y="672"/>
                <a:chExt cx="617" cy="761"/>
              </a:xfrm>
            </p:grpSpPr>
            <p:sp>
              <p:nvSpPr>
                <p:cNvPr id="73768" name="Rectangle 11"/>
                <p:cNvSpPr>
                  <a:spLocks noChangeArrowheads="1"/>
                </p:cNvSpPr>
                <p:nvPr/>
              </p:nvSpPr>
              <p:spPr bwMode="auto">
                <a:xfrm>
                  <a:off x="1849" y="672"/>
                  <a:ext cx="617" cy="76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20</a:t>
                  </a:r>
                  <a:endParaRPr lang="en-US" altLang="en-US" sz="1200" dirty="0">
                    <a:latin typeface="Calibri" pitchFamily="34" charset="0"/>
                    <a:ea typeface="Calibri" pitchFamily="34" charset="0"/>
                    <a:cs typeface="Calibri" pitchFamily="34" charset="0"/>
                  </a:endParaRPr>
                </a:p>
                <a:p>
                  <a:r>
                    <a:rPr lang="en-US" altLang="en-US" sz="1200" dirty="0">
                      <a:latin typeface="Calibri" pitchFamily="34" charset="0"/>
                      <a:ea typeface="Calibri" pitchFamily="34" charset="0"/>
                      <a:cs typeface="Calibri" pitchFamily="34" charset="0"/>
                    </a:rPr>
                    <a:t>(5% u/s 194LD)</a:t>
                  </a:r>
                </a:p>
                <a:p>
                  <a:pPr algn="ctr"/>
                  <a:endParaRPr lang="en-US" altLang="en-US" dirty="0">
                    <a:latin typeface="Calibri" pitchFamily="34" charset="0"/>
                    <a:ea typeface="Calibri" pitchFamily="34" charset="0"/>
                    <a:cs typeface="Calibri" pitchFamily="34" charset="0"/>
                  </a:endParaRPr>
                </a:p>
              </p:txBody>
            </p:sp>
            <p:sp>
              <p:nvSpPr>
                <p:cNvPr id="73769" name="Rectangle 34"/>
                <p:cNvSpPr>
                  <a:spLocks noChangeArrowheads="1"/>
                </p:cNvSpPr>
                <p:nvPr/>
              </p:nvSpPr>
              <p:spPr bwMode="auto">
                <a:xfrm>
                  <a:off x="1871" y="672"/>
                  <a:ext cx="590"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44" name="Group 37"/>
              <p:cNvGrpSpPr>
                <a:grpSpLocks/>
              </p:cNvGrpSpPr>
              <p:nvPr/>
            </p:nvGrpSpPr>
            <p:grpSpPr bwMode="auto">
              <a:xfrm>
                <a:off x="2427" y="672"/>
                <a:ext cx="810" cy="480"/>
                <a:chOff x="2427" y="672"/>
                <a:chExt cx="810" cy="480"/>
              </a:xfrm>
            </p:grpSpPr>
            <p:sp>
              <p:nvSpPr>
                <p:cNvPr id="73766" name="Rectangle 12"/>
                <p:cNvSpPr>
                  <a:spLocks noChangeArrowheads="1"/>
                </p:cNvSpPr>
                <p:nvPr/>
              </p:nvSpPr>
              <p:spPr bwMode="auto">
                <a:xfrm>
                  <a:off x="2427" y="672"/>
                  <a:ext cx="810"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30</a:t>
                  </a:r>
                </a:p>
                <a:p>
                  <a:r>
                    <a:rPr lang="en-US" altLang="en-US" sz="1200" dirty="0">
                      <a:latin typeface="Calibri" pitchFamily="34" charset="0"/>
                      <a:ea typeface="Calibri" pitchFamily="34" charset="0"/>
                      <a:cs typeface="Calibri" pitchFamily="34" charset="0"/>
                    </a:rPr>
                    <a:t>(15%  if STT is paid)</a:t>
                  </a:r>
                </a:p>
                <a:p>
                  <a:pPr algn="ctr"/>
                  <a:endParaRPr lang="en-US" altLang="en-US" dirty="0">
                    <a:latin typeface="Calibri" pitchFamily="34" charset="0"/>
                    <a:ea typeface="Calibri" pitchFamily="34" charset="0"/>
                    <a:cs typeface="Calibri" pitchFamily="34" charset="0"/>
                  </a:endParaRPr>
                </a:p>
              </p:txBody>
            </p:sp>
            <p:sp>
              <p:nvSpPr>
                <p:cNvPr id="73767" name="Rectangle 36"/>
                <p:cNvSpPr>
                  <a:spLocks noChangeArrowheads="1"/>
                </p:cNvSpPr>
                <p:nvPr/>
              </p:nvSpPr>
              <p:spPr bwMode="auto">
                <a:xfrm>
                  <a:off x="2461" y="672"/>
                  <a:ext cx="734"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45" name="Group 39"/>
              <p:cNvGrpSpPr>
                <a:grpSpLocks/>
              </p:cNvGrpSpPr>
              <p:nvPr/>
            </p:nvGrpSpPr>
            <p:grpSpPr bwMode="auto">
              <a:xfrm>
                <a:off x="3195" y="672"/>
                <a:ext cx="734" cy="480"/>
                <a:chOff x="3195" y="672"/>
                <a:chExt cx="734" cy="480"/>
              </a:xfrm>
            </p:grpSpPr>
            <p:sp>
              <p:nvSpPr>
                <p:cNvPr id="73764" name="Rectangle 13"/>
                <p:cNvSpPr>
                  <a:spLocks noChangeArrowheads="1"/>
                </p:cNvSpPr>
                <p:nvPr/>
              </p:nvSpPr>
              <p:spPr bwMode="auto">
                <a:xfrm>
                  <a:off x="3238" y="672"/>
                  <a:ext cx="648"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altLang="en-US" sz="2000" dirty="0">
                      <a:latin typeface="Calibri" pitchFamily="34" charset="0"/>
                      <a:ea typeface="Calibri" pitchFamily="34" charset="0"/>
                      <a:cs typeface="Calibri" pitchFamily="34" charset="0"/>
                    </a:rPr>
                    <a:t>10</a:t>
                  </a:r>
                  <a:endParaRPr lang="en-US" altLang="en-US" sz="1200" dirty="0">
                    <a:latin typeface="Calibri" pitchFamily="34" charset="0"/>
                    <a:ea typeface="Calibri" pitchFamily="34" charset="0"/>
                    <a:cs typeface="Calibri" pitchFamily="34" charset="0"/>
                  </a:endParaRPr>
                </a:p>
                <a:p>
                  <a:pPr algn="ctr"/>
                  <a:endParaRPr lang="en-US" altLang="en-US" dirty="0">
                    <a:latin typeface="Calibri" pitchFamily="34" charset="0"/>
                    <a:ea typeface="Calibri" pitchFamily="34" charset="0"/>
                    <a:cs typeface="Calibri" pitchFamily="34" charset="0"/>
                  </a:endParaRPr>
                </a:p>
              </p:txBody>
            </p:sp>
            <p:sp>
              <p:nvSpPr>
                <p:cNvPr id="73765" name="Rectangle 38"/>
                <p:cNvSpPr>
                  <a:spLocks noChangeArrowheads="1"/>
                </p:cNvSpPr>
                <p:nvPr/>
              </p:nvSpPr>
              <p:spPr bwMode="auto">
                <a:xfrm>
                  <a:off x="3195" y="672"/>
                  <a:ext cx="734"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46" name="Group 41"/>
              <p:cNvGrpSpPr>
                <a:grpSpLocks/>
              </p:cNvGrpSpPr>
              <p:nvPr/>
            </p:nvGrpSpPr>
            <p:grpSpPr bwMode="auto">
              <a:xfrm>
                <a:off x="0" y="1152"/>
                <a:ext cx="1209" cy="672"/>
                <a:chOff x="0" y="1152"/>
                <a:chExt cx="1209" cy="672"/>
              </a:xfrm>
            </p:grpSpPr>
            <p:sp>
              <p:nvSpPr>
                <p:cNvPr id="73762" name="Rectangle 14"/>
                <p:cNvSpPr>
                  <a:spLocks noChangeArrowheads="1"/>
                </p:cNvSpPr>
                <p:nvPr/>
              </p:nvSpPr>
              <p:spPr bwMode="auto">
                <a:xfrm>
                  <a:off x="43" y="1433"/>
                  <a:ext cx="1123" cy="3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Chap VIA dedn</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3763" name="Rectangle 40"/>
                <p:cNvSpPr>
                  <a:spLocks noChangeArrowheads="1"/>
                </p:cNvSpPr>
                <p:nvPr/>
              </p:nvSpPr>
              <p:spPr bwMode="auto">
                <a:xfrm>
                  <a:off x="0" y="1152"/>
                  <a:ext cx="1209"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47" name="Group 43"/>
              <p:cNvGrpSpPr>
                <a:grpSpLocks/>
              </p:cNvGrpSpPr>
              <p:nvPr/>
            </p:nvGrpSpPr>
            <p:grpSpPr bwMode="auto">
              <a:xfrm>
                <a:off x="1209" y="1152"/>
                <a:ext cx="2720" cy="672"/>
                <a:chOff x="1209" y="1152"/>
                <a:chExt cx="2720" cy="672"/>
              </a:xfrm>
            </p:grpSpPr>
            <p:sp>
              <p:nvSpPr>
                <p:cNvPr id="73760" name="Rectangle 15"/>
                <p:cNvSpPr>
                  <a:spLocks noChangeArrowheads="1"/>
                </p:cNvSpPr>
                <p:nvPr/>
              </p:nvSpPr>
              <p:spPr bwMode="auto">
                <a:xfrm>
                  <a:off x="1252" y="1433"/>
                  <a:ext cx="2634" cy="3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p>
                  <a:pPr algn="ctr"/>
                  <a:r>
                    <a:rPr lang="en-US" altLang="en-US" sz="2000" dirty="0">
                      <a:latin typeface="Calibri" pitchFamily="34" charset="0"/>
                      <a:ea typeface="Calibri" pitchFamily="34" charset="0"/>
                      <a:cs typeface="Calibri" pitchFamily="34" charset="0"/>
                    </a:rPr>
                    <a:t>Not Available</a:t>
                  </a:r>
                </a:p>
                <a:p>
                  <a:pPr algn="ctr"/>
                  <a:endParaRPr lang="en-US" altLang="en-US" dirty="0">
                    <a:latin typeface="Calibri" pitchFamily="34" charset="0"/>
                    <a:ea typeface="Calibri" pitchFamily="34" charset="0"/>
                    <a:cs typeface="Calibri" pitchFamily="34" charset="0"/>
                  </a:endParaRPr>
                </a:p>
              </p:txBody>
            </p:sp>
            <p:sp>
              <p:nvSpPr>
                <p:cNvPr id="73761" name="Rectangle 42"/>
                <p:cNvSpPr>
                  <a:spLocks noChangeArrowheads="1"/>
                </p:cNvSpPr>
                <p:nvPr/>
              </p:nvSpPr>
              <p:spPr bwMode="auto">
                <a:xfrm>
                  <a:off x="1209" y="1152"/>
                  <a:ext cx="2720" cy="672"/>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48" name="Group 45"/>
              <p:cNvGrpSpPr>
                <a:grpSpLocks/>
              </p:cNvGrpSpPr>
              <p:nvPr/>
            </p:nvGrpSpPr>
            <p:grpSpPr bwMode="auto">
              <a:xfrm>
                <a:off x="0" y="1824"/>
                <a:ext cx="1209" cy="480"/>
                <a:chOff x="0" y="1824"/>
                <a:chExt cx="1209" cy="480"/>
              </a:xfrm>
            </p:grpSpPr>
            <p:sp>
              <p:nvSpPr>
                <p:cNvPr id="73758" name="Rectangle 16"/>
                <p:cNvSpPr>
                  <a:spLocks noChangeArrowheads="1"/>
                </p:cNvSpPr>
                <p:nvPr/>
              </p:nvSpPr>
              <p:spPr bwMode="auto">
                <a:xfrm>
                  <a:off x="43" y="1824"/>
                  <a:ext cx="1123"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Dedn of exp</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3759" name="Rectangle 44"/>
                <p:cNvSpPr>
                  <a:spLocks noChangeArrowheads="1"/>
                </p:cNvSpPr>
                <p:nvPr/>
              </p:nvSpPr>
              <p:spPr bwMode="auto">
                <a:xfrm>
                  <a:off x="0" y="1824"/>
                  <a:ext cx="1209"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49" name="Group 47"/>
              <p:cNvGrpSpPr>
                <a:grpSpLocks/>
              </p:cNvGrpSpPr>
              <p:nvPr/>
            </p:nvGrpSpPr>
            <p:grpSpPr bwMode="auto">
              <a:xfrm>
                <a:off x="1209" y="1824"/>
                <a:ext cx="2720" cy="480"/>
                <a:chOff x="1209" y="1824"/>
                <a:chExt cx="2720" cy="480"/>
              </a:xfrm>
            </p:grpSpPr>
            <p:sp>
              <p:nvSpPr>
                <p:cNvPr id="73756" name="Rectangle 17"/>
                <p:cNvSpPr>
                  <a:spLocks noChangeArrowheads="1"/>
                </p:cNvSpPr>
                <p:nvPr/>
              </p:nvSpPr>
              <p:spPr bwMode="auto">
                <a:xfrm>
                  <a:off x="1252" y="1824"/>
                  <a:ext cx="2634" cy="4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p>
                  <a:pPr algn="ctr"/>
                  <a:r>
                    <a:rPr lang="en-US" altLang="en-US" sz="2000" dirty="0">
                      <a:latin typeface="Calibri" pitchFamily="34" charset="0"/>
                      <a:ea typeface="Calibri" pitchFamily="34" charset="0"/>
                      <a:cs typeface="Calibri" pitchFamily="34" charset="0"/>
                    </a:rPr>
                    <a:t>No Expenses available for dedn</a:t>
                  </a:r>
                </a:p>
                <a:p>
                  <a:pPr algn="ctr"/>
                  <a:endParaRPr lang="en-US" altLang="en-US" dirty="0">
                    <a:latin typeface="Calibri" pitchFamily="34" charset="0"/>
                    <a:ea typeface="Calibri" pitchFamily="34" charset="0"/>
                    <a:cs typeface="Calibri" pitchFamily="34" charset="0"/>
                  </a:endParaRPr>
                </a:p>
              </p:txBody>
            </p:sp>
            <p:sp>
              <p:nvSpPr>
                <p:cNvPr id="73757" name="Rectangle 46"/>
                <p:cNvSpPr>
                  <a:spLocks noChangeArrowheads="1"/>
                </p:cNvSpPr>
                <p:nvPr/>
              </p:nvSpPr>
              <p:spPr bwMode="auto">
                <a:xfrm>
                  <a:off x="1209" y="1824"/>
                  <a:ext cx="2720" cy="480"/>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50" name="Group 49"/>
              <p:cNvGrpSpPr>
                <a:grpSpLocks/>
              </p:cNvGrpSpPr>
              <p:nvPr/>
            </p:nvGrpSpPr>
            <p:grpSpPr bwMode="auto">
              <a:xfrm>
                <a:off x="0" y="2304"/>
                <a:ext cx="1209" cy="1248"/>
                <a:chOff x="0" y="2304"/>
                <a:chExt cx="1209" cy="1248"/>
              </a:xfrm>
            </p:grpSpPr>
            <p:sp>
              <p:nvSpPr>
                <p:cNvPr id="73754" name="Rectangle 18"/>
                <p:cNvSpPr>
                  <a:spLocks noChangeArrowheads="1"/>
                </p:cNvSpPr>
                <p:nvPr/>
              </p:nvSpPr>
              <p:spPr bwMode="auto">
                <a:xfrm>
                  <a:off x="43" y="2304"/>
                  <a:ext cx="1123" cy="12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sz="2000" dirty="0">
                      <a:latin typeface="Calibri" pitchFamily="34" charset="0"/>
                      <a:ea typeface="Calibri" pitchFamily="34" charset="0"/>
                      <a:cs typeface="Calibri" pitchFamily="34" charset="0"/>
                    </a:rPr>
                    <a:t>Return of Income (ROI)</a:t>
                  </a:r>
                  <a:endParaRPr lang="en-US" altLang="en-US" sz="1200" dirty="0">
                    <a:latin typeface="Calibri" pitchFamily="34" charset="0"/>
                    <a:ea typeface="Calibri" pitchFamily="34" charset="0"/>
                    <a:cs typeface="Calibri" pitchFamily="34" charset="0"/>
                  </a:endParaRPr>
                </a:p>
                <a:p>
                  <a:endParaRPr lang="en-US" altLang="en-US" dirty="0">
                    <a:latin typeface="Calibri" pitchFamily="34" charset="0"/>
                    <a:ea typeface="Calibri" pitchFamily="34" charset="0"/>
                    <a:cs typeface="Calibri" pitchFamily="34" charset="0"/>
                  </a:endParaRPr>
                </a:p>
              </p:txBody>
            </p:sp>
            <p:sp>
              <p:nvSpPr>
                <p:cNvPr id="73755" name="Rectangle 48"/>
                <p:cNvSpPr>
                  <a:spLocks noChangeArrowheads="1"/>
                </p:cNvSpPr>
                <p:nvPr/>
              </p:nvSpPr>
              <p:spPr bwMode="auto">
                <a:xfrm>
                  <a:off x="0" y="2304"/>
                  <a:ext cx="1209" cy="1248"/>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nvGrpSpPr>
              <p:cNvPr id="73751" name="Group 51"/>
              <p:cNvGrpSpPr>
                <a:grpSpLocks/>
              </p:cNvGrpSpPr>
              <p:nvPr/>
            </p:nvGrpSpPr>
            <p:grpSpPr bwMode="auto">
              <a:xfrm>
                <a:off x="1209" y="2304"/>
                <a:ext cx="2720" cy="1248"/>
                <a:chOff x="1209" y="2304"/>
                <a:chExt cx="2720" cy="1248"/>
              </a:xfrm>
            </p:grpSpPr>
            <p:sp>
              <p:nvSpPr>
                <p:cNvPr id="73752" name="Rectangle 19"/>
                <p:cNvSpPr>
                  <a:spLocks noChangeArrowheads="1"/>
                </p:cNvSpPr>
                <p:nvPr/>
              </p:nvSpPr>
              <p:spPr bwMode="auto">
                <a:xfrm>
                  <a:off x="1252" y="2304"/>
                  <a:ext cx="2634" cy="12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indent="-228600">
                    <a:tabLst>
                      <a:tab pos="384175" algn="l"/>
                      <a:tab pos="457200" algn="l"/>
                    </a:tabLst>
                  </a:pPr>
                  <a:r>
                    <a:rPr lang="en-US" altLang="en-US" sz="2000" dirty="0">
                      <a:latin typeface="Calibri" pitchFamily="34" charset="0"/>
                      <a:ea typeface="Calibri" pitchFamily="34" charset="0"/>
                      <a:cs typeface="Calibri" pitchFamily="34" charset="0"/>
                    </a:rPr>
                    <a:t> No ROI if</a:t>
                  </a:r>
                  <a:endParaRPr lang="en-US" altLang="en-US" sz="1200" dirty="0">
                    <a:latin typeface="Calibri" pitchFamily="34" charset="0"/>
                    <a:ea typeface="Calibri" pitchFamily="34" charset="0"/>
                    <a:cs typeface="Calibri" pitchFamily="34" charset="0"/>
                  </a:endParaRPr>
                </a:p>
                <a:p>
                  <a:pPr indent="-228600">
                    <a:tabLst>
                      <a:tab pos="384175" algn="l"/>
                      <a:tab pos="457200" algn="l"/>
                    </a:tabLst>
                  </a:pPr>
                  <a:r>
                    <a:rPr lang="en-US" altLang="en-US" sz="2000" dirty="0">
                      <a:latin typeface="Calibri" pitchFamily="34" charset="0"/>
                      <a:ea typeface="Calibri" pitchFamily="34" charset="0"/>
                      <a:cs typeface="Calibri" pitchFamily="34" charset="0"/>
                    </a:rPr>
                    <a:t>a)</a:t>
                  </a:r>
                  <a:r>
                    <a:rPr lang="en-US" altLang="en-US" sz="700" dirty="0">
                      <a:latin typeface="Calibri" pitchFamily="34" charset="0"/>
                      <a:ea typeface="Calibri" pitchFamily="34" charset="0"/>
                      <a:cs typeface="Calibri" pitchFamily="34" charset="0"/>
                    </a:rPr>
                    <a:t>  </a:t>
                  </a:r>
                  <a:r>
                    <a:rPr lang="en-US" altLang="en-US" sz="2000" dirty="0">
                      <a:latin typeface="Calibri" pitchFamily="34" charset="0"/>
                      <a:ea typeface="Calibri" pitchFamily="34" charset="0"/>
                      <a:cs typeface="Calibri" pitchFamily="34" charset="0"/>
                    </a:rPr>
                    <a:t>income includes only dividend, interest &amp; income from units of MFS, and</a:t>
                  </a:r>
                  <a:endParaRPr lang="en-US" altLang="en-US" sz="1200" dirty="0">
                    <a:latin typeface="Calibri" pitchFamily="34" charset="0"/>
                    <a:ea typeface="Calibri" pitchFamily="34" charset="0"/>
                    <a:cs typeface="Calibri" pitchFamily="34" charset="0"/>
                  </a:endParaRPr>
                </a:p>
                <a:p>
                  <a:pPr indent="-228600">
                    <a:tabLst>
                      <a:tab pos="384175" algn="l"/>
                      <a:tab pos="457200" algn="l"/>
                    </a:tabLst>
                  </a:pPr>
                  <a:r>
                    <a:rPr lang="en-US" altLang="en-US" sz="2000" dirty="0">
                      <a:latin typeface="Calibri" pitchFamily="34" charset="0"/>
                      <a:ea typeface="Calibri" pitchFamily="34" charset="0"/>
                      <a:cs typeface="Calibri" pitchFamily="34" charset="0"/>
                    </a:rPr>
                    <a:t>b)</a:t>
                  </a:r>
                  <a:r>
                    <a:rPr lang="en-US" altLang="en-US" sz="700" dirty="0">
                      <a:latin typeface="Calibri" pitchFamily="34" charset="0"/>
                      <a:ea typeface="Calibri" pitchFamily="34" charset="0"/>
                      <a:cs typeface="Calibri" pitchFamily="34" charset="0"/>
                    </a:rPr>
                    <a:t> </a:t>
                  </a:r>
                  <a:r>
                    <a:rPr lang="en-US" altLang="en-US" sz="2000" dirty="0">
                      <a:latin typeface="Calibri" pitchFamily="34" charset="0"/>
                      <a:ea typeface="Calibri" pitchFamily="34" charset="0"/>
                      <a:cs typeface="Calibri" pitchFamily="34" charset="0"/>
                    </a:rPr>
                    <a:t>TDS is deducted as per ITA</a:t>
                  </a:r>
                  <a:endParaRPr lang="en-US" altLang="en-US" sz="1200" dirty="0">
                    <a:latin typeface="Calibri" pitchFamily="34" charset="0"/>
                    <a:ea typeface="Calibri" pitchFamily="34" charset="0"/>
                    <a:cs typeface="Calibri" pitchFamily="34" charset="0"/>
                  </a:endParaRPr>
                </a:p>
                <a:p>
                  <a:pPr indent="-228600">
                    <a:tabLst>
                      <a:tab pos="384175" algn="l"/>
                      <a:tab pos="457200" algn="l"/>
                    </a:tabLst>
                  </a:pPr>
                  <a:endParaRPr lang="en-US" altLang="en-US" dirty="0">
                    <a:latin typeface="Calibri" pitchFamily="34" charset="0"/>
                    <a:ea typeface="Calibri" pitchFamily="34" charset="0"/>
                    <a:cs typeface="Calibri" pitchFamily="34" charset="0"/>
                  </a:endParaRPr>
                </a:p>
              </p:txBody>
            </p:sp>
            <p:sp>
              <p:nvSpPr>
                <p:cNvPr id="73753" name="Rectangle 50"/>
                <p:cNvSpPr>
                  <a:spLocks noChangeArrowheads="1"/>
                </p:cNvSpPr>
                <p:nvPr/>
              </p:nvSpPr>
              <p:spPr bwMode="auto">
                <a:xfrm>
                  <a:off x="1209" y="2304"/>
                  <a:ext cx="2720" cy="1248"/>
                </a:xfrm>
                <a:prstGeom prst="rect">
                  <a:avLst/>
                </a:prstGeom>
                <a:noFill/>
                <a:ln w="7">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grpSp>
        <p:sp>
          <p:nvSpPr>
            <p:cNvPr id="73735" name="Rectangle 53"/>
            <p:cNvSpPr>
              <a:spLocks noChangeArrowheads="1"/>
            </p:cNvSpPr>
            <p:nvPr/>
          </p:nvSpPr>
          <p:spPr bwMode="auto">
            <a:xfrm>
              <a:off x="-3" y="-3"/>
              <a:ext cx="3935" cy="3558"/>
            </a:xfrm>
            <a:prstGeom prst="rect">
              <a:avLst/>
            </a:prstGeom>
            <a:noFill/>
            <a:ln w="11112">
              <a:solidFill>
                <a:srgbClr val="A0A0A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pPr eaLnBrk="1" hangingPunct="1"/>
              <a:endParaRPr lang="en-US" altLang="en-US" dirty="0">
                <a:latin typeface="Calibri" pitchFamily="34" charset="0"/>
                <a:ea typeface="Calibri" pitchFamily="34" charset="0"/>
                <a:cs typeface="Calibri" pitchFamily="34" charset="0"/>
              </a:endParaRPr>
            </a:p>
          </p:txBody>
        </p:sp>
      </p:gr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74755"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C3896B2B-A8D7-42CD-9315-F2259B7102D9}" type="slidenum">
              <a:rPr lang="en-US" altLang="en-US" sz="1400"/>
              <a:pPr/>
              <a:t>41</a:t>
            </a:fld>
            <a:endParaRPr lang="en-US" altLang="en-US" sz="1400" dirty="0"/>
          </a:p>
        </p:txBody>
      </p:sp>
      <p:sp>
        <p:nvSpPr>
          <p:cNvPr id="4" name="Rectangle 2"/>
          <p:cNvSpPr txBox="1">
            <a:spLocks noChangeArrowheads="1"/>
          </p:cNvSpPr>
          <p:nvPr/>
        </p:nvSpPr>
        <p:spPr>
          <a:xfrm>
            <a:off x="1150938" y="381000"/>
            <a:ext cx="7793037" cy="1219200"/>
          </a:xfrm>
          <a:prstGeom prst="rect">
            <a:avLst/>
          </a:prstGeom>
        </p:spPr>
        <p:txBody>
          <a:bodyPr/>
          <a:lstStyle/>
          <a:p>
            <a:pPr eaLnBrk="1" hangingPunct="1">
              <a:defRPr/>
            </a:pPr>
            <a:r>
              <a:rPr lang="en-US" sz="4000" kern="0" dirty="0">
                <a:solidFill>
                  <a:schemeClr val="tx2"/>
                </a:solidFill>
                <a:latin typeface="+mj-lt"/>
                <a:ea typeface="+mj-ea"/>
                <a:cs typeface="+mj-cs"/>
              </a:rPr>
              <a:t>Filing of return by Non Residents Indians</a:t>
            </a:r>
          </a:p>
        </p:txBody>
      </p:sp>
      <p:sp>
        <p:nvSpPr>
          <p:cNvPr id="5" name="Rectangle 3"/>
          <p:cNvSpPr txBox="1">
            <a:spLocks noChangeArrowheads="1"/>
          </p:cNvSpPr>
          <p:nvPr/>
        </p:nvSpPr>
        <p:spPr>
          <a:xfrm>
            <a:off x="646112" y="1905000"/>
            <a:ext cx="8040688" cy="4572000"/>
          </a:xfrm>
          <a:prstGeom prst="rect">
            <a:avLst/>
          </a:prstGeom>
        </p:spPr>
        <p:txBody>
          <a:bodyPr/>
          <a:lstStyle/>
          <a:p>
            <a:pPr marL="342900" indent="-342900" algn="just" eaLnBrk="1" hangingPunct="1">
              <a:lnSpc>
                <a:spcPct val="90000"/>
              </a:lnSpc>
              <a:spcBef>
                <a:spcPct val="20000"/>
              </a:spcBef>
              <a:buClr>
                <a:schemeClr val="folHlink"/>
              </a:buClr>
              <a:buSzPct val="60000"/>
              <a:defRPr/>
            </a:pPr>
            <a:r>
              <a:rPr lang="en-US" sz="1600" kern="0" dirty="0">
                <a:latin typeface="Calibri" pitchFamily="34" charset="0"/>
                <a:cs typeface="Calibri" pitchFamily="34" charset="0"/>
              </a:rPr>
              <a:t>NRI’s are not required to file tax returns in India in the following situations;</a:t>
            </a:r>
          </a:p>
          <a:p>
            <a:pPr marL="342900" indent="-342900" algn="just" eaLnBrk="1" hangingPunct="1">
              <a:lnSpc>
                <a:spcPct val="90000"/>
              </a:lnSpc>
              <a:spcBef>
                <a:spcPct val="20000"/>
              </a:spcBef>
              <a:buClr>
                <a:schemeClr val="folHlink"/>
              </a:buClr>
              <a:buSzPct val="60000"/>
              <a:buFont typeface="Wingdings" pitchFamily="2" charset="2"/>
              <a:buChar char="n"/>
              <a:defRPr/>
            </a:pPr>
            <a:r>
              <a:rPr lang="en-US" sz="1600" kern="0" dirty="0">
                <a:latin typeface="Calibri" pitchFamily="34" charset="0"/>
                <a:cs typeface="Calibri" pitchFamily="34" charset="0"/>
              </a:rPr>
              <a:t>If income is below basic exemption limit for that F.Y.</a:t>
            </a:r>
          </a:p>
          <a:p>
            <a:pPr marL="342900" indent="-342900" algn="just" eaLnBrk="1" hangingPunct="1">
              <a:lnSpc>
                <a:spcPct val="90000"/>
              </a:lnSpc>
              <a:spcBef>
                <a:spcPct val="20000"/>
              </a:spcBef>
              <a:buClr>
                <a:schemeClr val="folHlink"/>
              </a:buClr>
              <a:buSzPct val="60000"/>
              <a:buFont typeface="Wingdings" pitchFamily="2" charset="2"/>
              <a:buChar char="n"/>
              <a:defRPr/>
            </a:pPr>
            <a:r>
              <a:rPr lang="en-US" sz="1600" kern="0" dirty="0">
                <a:latin typeface="Calibri" pitchFamily="34" charset="0"/>
                <a:cs typeface="Calibri" pitchFamily="34" charset="0"/>
              </a:rPr>
              <a:t>Total Income consists of only investment income or LTCG or both &amp; TDS has been deducted on such income [Section 115G (Chp XII-A)] </a:t>
            </a:r>
          </a:p>
          <a:p>
            <a:pPr marL="342900" indent="-342900" algn="just" eaLnBrk="1" hangingPunct="1">
              <a:lnSpc>
                <a:spcPct val="90000"/>
              </a:lnSpc>
              <a:spcBef>
                <a:spcPct val="20000"/>
              </a:spcBef>
              <a:buClr>
                <a:schemeClr val="folHlink"/>
              </a:buClr>
              <a:buSzPct val="60000"/>
              <a:buFont typeface="Wingdings" pitchFamily="2" charset="2"/>
              <a:buChar char="n"/>
              <a:defRPr/>
            </a:pPr>
            <a:r>
              <a:rPr lang="en-US" sz="1600" kern="0" dirty="0">
                <a:latin typeface="Calibri" pitchFamily="34" charset="0"/>
                <a:cs typeface="Calibri" pitchFamily="34" charset="0"/>
              </a:rPr>
              <a:t>No Return in case of specified Income u/s 115A. The relaxation of not filing of Return of Income is available only in respect of Dividend Income (referred to in Sec 115-O) and Interest Income on which tax has been deducted [Sec. 115A(5)]</a:t>
            </a:r>
          </a:p>
          <a:p>
            <a:pPr marL="342900" indent="-342900" algn="just" eaLnBrk="1" hangingPunct="1">
              <a:lnSpc>
                <a:spcPct val="90000"/>
              </a:lnSpc>
              <a:spcBef>
                <a:spcPct val="20000"/>
              </a:spcBef>
              <a:buClr>
                <a:schemeClr val="folHlink"/>
              </a:buClr>
              <a:buSzPct val="60000"/>
              <a:buFont typeface="Wingdings" pitchFamily="2" charset="2"/>
              <a:buChar char="n"/>
              <a:defRPr/>
            </a:pPr>
            <a:r>
              <a:rPr lang="en-US" sz="1600" kern="0" dirty="0">
                <a:latin typeface="Calibri" pitchFamily="34" charset="0"/>
                <a:cs typeface="Calibri" pitchFamily="34" charset="0"/>
              </a:rPr>
              <a:t>If return of income is not filed within due date, application for condonation of delay can be filed for 6 A.Y’s for claiming refund, subject to certain conditions (CBDT Circular No 9/2015 </a:t>
            </a:r>
            <a:r>
              <a:rPr lang="en-US" sz="1600" kern="0" dirty="0" err="1">
                <a:latin typeface="Calibri" pitchFamily="34" charset="0"/>
                <a:cs typeface="Calibri" pitchFamily="34" charset="0"/>
              </a:rPr>
              <a:t>dtd</a:t>
            </a:r>
            <a:r>
              <a:rPr lang="en-US" sz="1600" kern="0" dirty="0">
                <a:latin typeface="Calibri" pitchFamily="34" charset="0"/>
                <a:cs typeface="Calibri" pitchFamily="34" charset="0"/>
              </a:rPr>
              <a:t> 09.06.2015)</a:t>
            </a:r>
          </a:p>
          <a:p>
            <a:pPr marL="342900" indent="-342900" algn="just" eaLnBrk="1" hangingPunct="1">
              <a:lnSpc>
                <a:spcPct val="90000"/>
              </a:lnSpc>
              <a:spcBef>
                <a:spcPct val="20000"/>
              </a:spcBef>
              <a:buClr>
                <a:schemeClr val="folHlink"/>
              </a:buClr>
              <a:buSzPct val="60000"/>
              <a:defRPr/>
            </a:pPr>
            <a:endParaRPr lang="en-US" sz="1600" kern="0" dirty="0">
              <a:latin typeface="Calibri" pitchFamily="34" charset="0"/>
              <a:cs typeface="Calibri" pitchFamily="34" charset="0"/>
            </a:endParaRPr>
          </a:p>
          <a:p>
            <a:pPr marL="342900" indent="-342900" algn="just" eaLnBrk="1" hangingPunct="1">
              <a:lnSpc>
                <a:spcPct val="90000"/>
              </a:lnSpc>
              <a:spcBef>
                <a:spcPct val="20000"/>
              </a:spcBef>
              <a:buClr>
                <a:schemeClr val="folHlink"/>
              </a:buClr>
              <a:buSzPct val="60000"/>
              <a:defRPr/>
            </a:pPr>
            <a:r>
              <a:rPr lang="en-US" sz="1600" kern="0" dirty="0">
                <a:latin typeface="Calibri" pitchFamily="34" charset="0"/>
                <a:cs typeface="Calibri" pitchFamily="34" charset="0"/>
              </a:rPr>
              <a:t>Note:</a:t>
            </a:r>
          </a:p>
          <a:p>
            <a:pPr marL="342900" indent="-342900" algn="just" eaLnBrk="1" hangingPunct="1">
              <a:lnSpc>
                <a:spcPct val="90000"/>
              </a:lnSpc>
              <a:spcBef>
                <a:spcPct val="20000"/>
              </a:spcBef>
              <a:buClr>
                <a:schemeClr val="folHlink"/>
              </a:buClr>
              <a:buSzPct val="60000"/>
              <a:defRPr/>
            </a:pPr>
            <a:r>
              <a:rPr lang="en-US" sz="1600" kern="0" dirty="0">
                <a:latin typeface="Calibri" pitchFamily="34" charset="0"/>
                <a:cs typeface="Calibri" pitchFamily="34" charset="0"/>
              </a:rPr>
              <a:t>- NRI’s cannot avail different exemption limits on basis of gender or age as </a:t>
            </a:r>
          </a:p>
          <a:p>
            <a:pPr marL="342900" indent="-342900" algn="just" eaLnBrk="1" hangingPunct="1">
              <a:lnSpc>
                <a:spcPct val="90000"/>
              </a:lnSpc>
              <a:spcBef>
                <a:spcPct val="20000"/>
              </a:spcBef>
              <a:buClr>
                <a:schemeClr val="folHlink"/>
              </a:buClr>
              <a:buSzPct val="60000"/>
              <a:defRPr/>
            </a:pPr>
            <a:r>
              <a:rPr lang="en-US" sz="1600" kern="0" dirty="0">
                <a:latin typeface="Calibri" pitchFamily="34" charset="0"/>
                <a:cs typeface="Calibri" pitchFamily="34" charset="0"/>
              </a:rPr>
              <a:t>the Residents can avail</a:t>
            </a:r>
          </a:p>
          <a:p>
            <a:pPr algn="just" eaLnBrk="1" hangingPunct="1">
              <a:buFontTx/>
              <a:buChar char="-"/>
              <a:defRPr/>
            </a:pPr>
            <a:r>
              <a:rPr lang="en-US" sz="1600" kern="0" dirty="0">
                <a:latin typeface="Calibri" pitchFamily="34" charset="0"/>
                <a:cs typeface="Calibri" pitchFamily="34" charset="0"/>
              </a:rPr>
              <a:t> If income is LTCG &amp; no TDS is deducted – then even if it is lower than basic exemption, you need to file the returns (as basic exemption limit cannot be availed) </a:t>
            </a:r>
          </a:p>
          <a:p>
            <a:pPr algn="just" eaLnBrk="1" hangingPunct="1">
              <a:buFontTx/>
              <a:buChar char="-"/>
              <a:defRPr/>
            </a:pPr>
            <a:r>
              <a:rPr lang="en-US" sz="1600" kern="0" dirty="0">
                <a:latin typeface="Calibri" pitchFamily="34" charset="0"/>
                <a:cs typeface="Calibri" pitchFamily="34" charset="0"/>
              </a:rPr>
              <a:t> If TDS has been deducted and the assessee is entitled to refund, you may file the return in order to claim the refund</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7680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E9D0D84-EB5D-424D-AE4C-6C58EF73CA5C}" type="slidenum">
              <a:rPr lang="en-US" altLang="en-US" sz="1400"/>
              <a:pPr/>
              <a:t>42</a:t>
            </a:fld>
            <a:endParaRPr lang="en-US" altLang="en-US" sz="1400" dirty="0"/>
          </a:p>
        </p:txBody>
      </p:sp>
      <p:sp>
        <p:nvSpPr>
          <p:cNvPr id="76804" name="Rectangle 2"/>
          <p:cNvSpPr>
            <a:spLocks noGrp="1" noChangeArrowheads="1"/>
          </p:cNvSpPr>
          <p:nvPr>
            <p:ph type="title"/>
          </p:nvPr>
        </p:nvSpPr>
        <p:spPr/>
        <p:txBody>
          <a:bodyPr/>
          <a:lstStyle/>
          <a:p>
            <a:pPr eaLnBrk="1" hangingPunct="1"/>
            <a:r>
              <a:rPr lang="en-US" altLang="en-US" sz="4000" dirty="0"/>
              <a:t>Presumptive Taxation</a:t>
            </a:r>
          </a:p>
        </p:txBody>
      </p:sp>
      <p:sp>
        <p:nvSpPr>
          <p:cNvPr id="76805" name="Rectangle 3"/>
          <p:cNvSpPr>
            <a:spLocks noGrp="1" noChangeArrowheads="1"/>
          </p:cNvSpPr>
          <p:nvPr>
            <p:ph type="body" idx="1"/>
          </p:nvPr>
        </p:nvSpPr>
        <p:spPr>
          <a:xfrm>
            <a:off x="1182688" y="2017713"/>
            <a:ext cx="7772400" cy="4383087"/>
          </a:xfrm>
        </p:spPr>
        <p:txBody>
          <a:bodyPr/>
          <a:lstStyle/>
          <a:p>
            <a:pPr algn="just" eaLnBrk="1" hangingPunct="1">
              <a:lnSpc>
                <a:spcPct val="90000"/>
              </a:lnSpc>
            </a:pPr>
            <a:r>
              <a:rPr lang="en-US" altLang="en-US" sz="2400" dirty="0">
                <a:latin typeface="Calibri" pitchFamily="34" charset="0"/>
                <a:ea typeface="Calibri" pitchFamily="34" charset="0"/>
                <a:cs typeface="Calibri" pitchFamily="34" charset="0"/>
              </a:rPr>
              <a:t>Income of Foreign Shipping Company in India (Sec 44B &amp; 172) / Article 8 of DTAA</a:t>
            </a:r>
          </a:p>
          <a:p>
            <a:pPr algn="just" eaLnBrk="1" hangingPunct="1">
              <a:lnSpc>
                <a:spcPct val="90000"/>
              </a:lnSpc>
            </a:pPr>
            <a:r>
              <a:rPr lang="en-US" altLang="en-US" sz="2400" dirty="0">
                <a:latin typeface="Calibri" pitchFamily="34" charset="0"/>
                <a:ea typeface="Calibri" pitchFamily="34" charset="0"/>
                <a:cs typeface="Calibri" pitchFamily="34" charset="0"/>
              </a:rPr>
              <a:t>Income from providing services etc. in connection with business of exploration etc. of mineral oils (Sec 44BB) / Article 5 &amp; 7 of the DTAA &amp; S.28 to 43 of ITA</a:t>
            </a:r>
          </a:p>
          <a:p>
            <a:pPr algn="just" eaLnBrk="1" hangingPunct="1">
              <a:lnSpc>
                <a:spcPct val="90000"/>
              </a:lnSpc>
            </a:pPr>
            <a:r>
              <a:rPr lang="en-US" altLang="en-US" sz="2400" dirty="0">
                <a:latin typeface="Calibri" pitchFamily="34" charset="0"/>
                <a:ea typeface="Calibri" pitchFamily="34" charset="0"/>
                <a:cs typeface="Calibri" pitchFamily="34" charset="0"/>
              </a:rPr>
              <a:t>Business of operation of Aircrafts(Sec 44BBA) / Article 8 of DTAA</a:t>
            </a:r>
          </a:p>
          <a:p>
            <a:pPr algn="just" eaLnBrk="1" hangingPunct="1">
              <a:lnSpc>
                <a:spcPct val="90000"/>
              </a:lnSpc>
            </a:pPr>
            <a:r>
              <a:rPr lang="en-US" altLang="en-US" sz="2400" dirty="0">
                <a:latin typeface="Calibri" pitchFamily="34" charset="0"/>
                <a:ea typeface="Calibri" pitchFamily="34" charset="0"/>
                <a:cs typeface="Calibri" pitchFamily="34" charset="0"/>
              </a:rPr>
              <a:t>Business of civil construction in Turnkey Power Projects (Sec 44BBB) / Article 5 &amp; 7 of the DTAA &amp; S.28 to 43C of ITA</a:t>
            </a:r>
          </a:p>
          <a:p>
            <a:pPr algn="just" eaLnBrk="1" hangingPunct="1">
              <a:lnSpc>
                <a:spcPct val="90000"/>
              </a:lnSpc>
            </a:pPr>
            <a:r>
              <a:rPr lang="en-US" altLang="en-US" sz="2400" dirty="0">
                <a:latin typeface="Calibri" pitchFamily="34" charset="0"/>
                <a:ea typeface="Calibri" pitchFamily="34" charset="0"/>
                <a:cs typeface="Calibri" pitchFamily="34" charset="0"/>
              </a:rPr>
              <a:t>Non Resident Sportsmen or Sports Association (Sec 115BBA) / Article 7 of the DTAA</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7782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7C7E6-787A-4100-9DE4-BC0C530F1239}" type="slidenum">
              <a:rPr lang="en-US" altLang="en-US" sz="1400"/>
              <a:pPr/>
              <a:t>43</a:t>
            </a:fld>
            <a:endParaRPr lang="en-US" altLang="en-US" sz="1400" dirty="0"/>
          </a:p>
        </p:txBody>
      </p:sp>
      <p:sp>
        <p:nvSpPr>
          <p:cNvPr id="77828" name="Rectangle 2"/>
          <p:cNvSpPr>
            <a:spLocks noGrp="1" noChangeArrowheads="1"/>
          </p:cNvSpPr>
          <p:nvPr>
            <p:ph type="title"/>
          </p:nvPr>
        </p:nvSpPr>
        <p:spPr>
          <a:xfrm>
            <a:off x="1150938" y="304800"/>
            <a:ext cx="7793037" cy="1455738"/>
          </a:xfrm>
        </p:spPr>
        <p:txBody>
          <a:bodyPr/>
          <a:lstStyle/>
          <a:p>
            <a:pPr eaLnBrk="1" hangingPunct="1"/>
            <a:r>
              <a:rPr lang="en-US" altLang="en-US" sz="3200" dirty="0"/>
              <a:t>Presumptive Taxation – Special provisions in case of Non-Residents engaged in certain business</a:t>
            </a:r>
          </a:p>
        </p:txBody>
      </p:sp>
      <p:graphicFrame>
        <p:nvGraphicFramePr>
          <p:cNvPr id="7" name="Table 6"/>
          <p:cNvGraphicFramePr>
            <a:graphicFrameLocks noGrp="1"/>
          </p:cNvGraphicFramePr>
          <p:nvPr/>
        </p:nvGraphicFramePr>
        <p:xfrm>
          <a:off x="228600" y="1828800"/>
          <a:ext cx="8686800" cy="4968876"/>
        </p:xfrm>
        <a:graphic>
          <a:graphicData uri="http://schemas.openxmlformats.org/drawingml/2006/table">
            <a:tbl>
              <a:tblPr firstRow="1" bandRow="1">
                <a:tableStyleId>{073A0DAA-6AF3-43AB-8588-CEC1D06C72B9}</a:tableStyleId>
              </a:tblPr>
              <a:tblGrid>
                <a:gridCol w="9906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2286000">
                  <a:extLst>
                    <a:ext uri="{9D8B030D-6E8A-4147-A177-3AD203B41FA5}">
                      <a16:colId xmlns="" xmlns:a16="http://schemas.microsoft.com/office/drawing/2014/main" val="20002"/>
                    </a:ext>
                  </a:extLst>
                </a:gridCol>
                <a:gridCol w="1524000">
                  <a:extLst>
                    <a:ext uri="{9D8B030D-6E8A-4147-A177-3AD203B41FA5}">
                      <a16:colId xmlns="" xmlns:a16="http://schemas.microsoft.com/office/drawing/2014/main" val="20003"/>
                    </a:ext>
                  </a:extLst>
                </a:gridCol>
                <a:gridCol w="2590800">
                  <a:extLst>
                    <a:ext uri="{9D8B030D-6E8A-4147-A177-3AD203B41FA5}">
                      <a16:colId xmlns="" xmlns:a16="http://schemas.microsoft.com/office/drawing/2014/main" val="20004"/>
                    </a:ext>
                  </a:extLst>
                </a:gridCol>
              </a:tblGrid>
              <a:tr h="381049">
                <a:tc>
                  <a:txBody>
                    <a:bodyPr/>
                    <a:lstStyle/>
                    <a:p>
                      <a:endParaRPr lang="en-US" sz="1500" dirty="0">
                        <a:latin typeface="Calibri" pitchFamily="34" charset="0"/>
                        <a:cs typeface="Calibri" pitchFamily="34" charset="0"/>
                      </a:endParaRPr>
                    </a:p>
                  </a:txBody>
                  <a:tcPr marT="45726" marB="45726"/>
                </a:tc>
                <a:tc>
                  <a:txBody>
                    <a:bodyPr/>
                    <a:lstStyle/>
                    <a:p>
                      <a:r>
                        <a:rPr lang="en-US" sz="1500" dirty="0">
                          <a:latin typeface="Calibri" pitchFamily="34" charset="0"/>
                          <a:cs typeface="Calibri" pitchFamily="34" charset="0"/>
                        </a:rPr>
                        <a:t>Sec.</a:t>
                      </a:r>
                      <a:r>
                        <a:rPr lang="en-US" sz="1500" baseline="0" dirty="0">
                          <a:latin typeface="Calibri" pitchFamily="34" charset="0"/>
                          <a:cs typeface="Calibri" pitchFamily="34" charset="0"/>
                        </a:rPr>
                        <a:t> 44B</a:t>
                      </a:r>
                      <a:endParaRPr lang="en-US" sz="1500" dirty="0">
                        <a:latin typeface="Calibri" pitchFamily="34" charset="0"/>
                        <a:cs typeface="Calibri" pitchFamily="34" charset="0"/>
                      </a:endParaRPr>
                    </a:p>
                  </a:txBody>
                  <a:tcPr marT="45726" marB="45726"/>
                </a:tc>
                <a:tc>
                  <a:txBody>
                    <a:bodyPr/>
                    <a:lstStyle/>
                    <a:p>
                      <a:r>
                        <a:rPr lang="en-US" sz="1500" dirty="0">
                          <a:latin typeface="Calibri" pitchFamily="34" charset="0"/>
                          <a:cs typeface="Calibri" pitchFamily="34" charset="0"/>
                        </a:rPr>
                        <a:t>Sec. 44BB</a:t>
                      </a:r>
                    </a:p>
                  </a:txBody>
                  <a:tcPr marT="45726" marB="45726"/>
                </a:tc>
                <a:tc>
                  <a:txBody>
                    <a:bodyPr/>
                    <a:lstStyle/>
                    <a:p>
                      <a:r>
                        <a:rPr lang="en-US" sz="1500" dirty="0">
                          <a:latin typeface="Calibri" pitchFamily="34" charset="0"/>
                          <a:cs typeface="Calibri" pitchFamily="34" charset="0"/>
                        </a:rPr>
                        <a:t>Sec. 44BBA</a:t>
                      </a:r>
                    </a:p>
                  </a:txBody>
                  <a:tcPr marT="45726" marB="45726"/>
                </a:tc>
                <a:tc>
                  <a:txBody>
                    <a:bodyPr/>
                    <a:lstStyle/>
                    <a:p>
                      <a:r>
                        <a:rPr lang="en-US" sz="1500" dirty="0">
                          <a:latin typeface="Calibri" pitchFamily="34" charset="0"/>
                          <a:cs typeface="Calibri" pitchFamily="34" charset="0"/>
                        </a:rPr>
                        <a:t>Sec. 44BBB</a:t>
                      </a:r>
                    </a:p>
                  </a:txBody>
                  <a:tcPr marT="45726" marB="45726"/>
                </a:tc>
                <a:extLst>
                  <a:ext uri="{0D108BD9-81ED-4DB2-BD59-A6C34878D82A}">
                    <a16:rowId xmlns="" xmlns:a16="http://schemas.microsoft.com/office/drawing/2014/main" val="10000"/>
                  </a:ext>
                </a:extLst>
              </a:tr>
              <a:tr h="1691856">
                <a:tc>
                  <a:txBody>
                    <a:bodyPr/>
                    <a:lstStyle/>
                    <a:p>
                      <a:r>
                        <a:rPr lang="en-US" sz="1500" dirty="0">
                          <a:latin typeface="Calibri" pitchFamily="34" charset="0"/>
                          <a:cs typeface="Calibri" pitchFamily="34" charset="0"/>
                        </a:rPr>
                        <a:t>This section applies to -</a:t>
                      </a:r>
                    </a:p>
                  </a:txBody>
                  <a:tcPr marT="45726" marB="45726"/>
                </a:tc>
                <a:tc>
                  <a:txBody>
                    <a:bodyPr/>
                    <a:lstStyle/>
                    <a:p>
                      <a:r>
                        <a:rPr lang="en-US" sz="1500" dirty="0">
                          <a:latin typeface="Calibri" pitchFamily="34" charset="0"/>
                          <a:cs typeface="Calibri" pitchFamily="34" charset="0"/>
                        </a:rPr>
                        <a:t>Non-resident engaged in operating ships</a:t>
                      </a:r>
                    </a:p>
                  </a:txBody>
                  <a:tcPr marT="45726" marB="45726"/>
                </a:tc>
                <a:tc>
                  <a:txBody>
                    <a:bodyPr/>
                    <a:lstStyle/>
                    <a:p>
                      <a:r>
                        <a:rPr lang="en-US" sz="1500" dirty="0">
                          <a:latin typeface="Calibri" pitchFamily="34" charset="0"/>
                          <a:cs typeface="Calibri" pitchFamily="34" charset="0"/>
                        </a:rPr>
                        <a:t>Non-resident engaged in providing service / facilities or</a:t>
                      </a:r>
                      <a:r>
                        <a:rPr lang="en-US" sz="1500" baseline="0" dirty="0">
                          <a:latin typeface="Calibri" pitchFamily="34" charset="0"/>
                          <a:cs typeface="Calibri" pitchFamily="34" charset="0"/>
                        </a:rPr>
                        <a:t> supplying plant / machinery for extraction or production of mineral oils (incl. petroleum &amp; natural gas)</a:t>
                      </a:r>
                      <a:endParaRPr lang="en-US" sz="1500" dirty="0">
                        <a:latin typeface="Calibri" pitchFamily="34" charset="0"/>
                        <a:cs typeface="Calibri" pitchFamily="34" charset="0"/>
                      </a:endParaRPr>
                    </a:p>
                  </a:txBody>
                  <a:tcPr marT="45726" marB="4572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latin typeface="Calibri" pitchFamily="34" charset="0"/>
                          <a:cs typeface="Calibri" pitchFamily="34" charset="0"/>
                        </a:rPr>
                        <a:t>Non-resident engaged in operating Aircraft</a:t>
                      </a:r>
                    </a:p>
                    <a:p>
                      <a:endParaRPr lang="en-US" sz="1500" dirty="0">
                        <a:latin typeface="Calibri" pitchFamily="34" charset="0"/>
                        <a:cs typeface="Calibri" pitchFamily="34" charset="0"/>
                      </a:endParaRPr>
                    </a:p>
                  </a:txBody>
                  <a:tcPr marT="45726" marB="45726"/>
                </a:tc>
                <a:tc>
                  <a:txBody>
                    <a:bodyPr/>
                    <a:lstStyle/>
                    <a:p>
                      <a:r>
                        <a:rPr lang="en-US" sz="1500" dirty="0">
                          <a:latin typeface="Calibri" pitchFamily="34" charset="0"/>
                          <a:cs typeface="Calibri" pitchFamily="34" charset="0"/>
                        </a:rPr>
                        <a:t>Foreign company engaged in civil construction or erection, testing or commissioning of plant or machinery</a:t>
                      </a:r>
                      <a:r>
                        <a:rPr lang="en-US" sz="1500" baseline="0" dirty="0">
                          <a:latin typeface="Calibri" pitchFamily="34" charset="0"/>
                          <a:cs typeface="Calibri" pitchFamily="34" charset="0"/>
                        </a:rPr>
                        <a:t> in connection with an approved turnkey power project</a:t>
                      </a:r>
                      <a:endParaRPr lang="en-US" sz="1500" dirty="0">
                        <a:latin typeface="Calibri" pitchFamily="34" charset="0"/>
                        <a:cs typeface="Calibri" pitchFamily="34" charset="0"/>
                      </a:endParaRPr>
                    </a:p>
                  </a:txBody>
                  <a:tcPr marT="45726" marB="45726"/>
                </a:tc>
                <a:extLst>
                  <a:ext uri="{0D108BD9-81ED-4DB2-BD59-A6C34878D82A}">
                    <a16:rowId xmlns="" xmlns:a16="http://schemas.microsoft.com/office/drawing/2014/main" val="10001"/>
                  </a:ext>
                </a:extLst>
              </a:tr>
              <a:tr h="548710">
                <a:tc>
                  <a:txBody>
                    <a:bodyPr/>
                    <a:lstStyle/>
                    <a:p>
                      <a:r>
                        <a:rPr lang="en-US" sz="1500" dirty="0">
                          <a:latin typeface="Calibri" pitchFamily="34" charset="0"/>
                          <a:cs typeface="Calibri" pitchFamily="34" charset="0"/>
                        </a:rPr>
                        <a:t>Deemed Income</a:t>
                      </a:r>
                    </a:p>
                  </a:txBody>
                  <a:tcPr marT="45726" marB="45726"/>
                </a:tc>
                <a:tc>
                  <a:txBody>
                    <a:bodyPr/>
                    <a:lstStyle/>
                    <a:p>
                      <a:r>
                        <a:rPr lang="en-US" sz="1500" dirty="0">
                          <a:latin typeface="Calibri" pitchFamily="34" charset="0"/>
                          <a:cs typeface="Calibri" pitchFamily="34" charset="0"/>
                        </a:rPr>
                        <a:t>7 ½% of gross receipts</a:t>
                      </a:r>
                    </a:p>
                  </a:txBody>
                  <a:tcPr marT="45726" marB="45726"/>
                </a:tc>
                <a:tc>
                  <a:txBody>
                    <a:bodyPr/>
                    <a:lstStyle/>
                    <a:p>
                      <a:r>
                        <a:rPr lang="en-US" sz="1500" dirty="0">
                          <a:latin typeface="Calibri" pitchFamily="34" charset="0"/>
                          <a:cs typeface="Calibri" pitchFamily="34" charset="0"/>
                        </a:rPr>
                        <a:t>10% of gross receipts</a:t>
                      </a:r>
                    </a:p>
                  </a:txBody>
                  <a:tcPr marT="45726" marB="45726"/>
                </a:tc>
                <a:tc>
                  <a:txBody>
                    <a:bodyPr/>
                    <a:lstStyle/>
                    <a:p>
                      <a:r>
                        <a:rPr lang="en-US" sz="1500" dirty="0">
                          <a:latin typeface="Calibri" pitchFamily="34" charset="0"/>
                          <a:cs typeface="Calibri" pitchFamily="34" charset="0"/>
                        </a:rPr>
                        <a:t>5% of gross receipts</a:t>
                      </a:r>
                    </a:p>
                  </a:txBody>
                  <a:tcPr marT="45726" marB="45726"/>
                </a:tc>
                <a:tc>
                  <a:txBody>
                    <a:bodyPr/>
                    <a:lstStyle/>
                    <a:p>
                      <a:r>
                        <a:rPr lang="en-US" sz="1500" dirty="0">
                          <a:latin typeface="Calibri" pitchFamily="34" charset="0"/>
                          <a:cs typeface="Calibri" pitchFamily="34" charset="0"/>
                        </a:rPr>
                        <a:t>10% of gross receipts</a:t>
                      </a:r>
                    </a:p>
                  </a:txBody>
                  <a:tcPr marT="45726" marB="45726"/>
                </a:tc>
                <a:extLst>
                  <a:ext uri="{0D108BD9-81ED-4DB2-BD59-A6C34878D82A}">
                    <a16:rowId xmlns="" xmlns:a16="http://schemas.microsoft.com/office/drawing/2014/main" val="10002"/>
                  </a:ext>
                </a:extLst>
              </a:tr>
              <a:tr h="1005969">
                <a:tc>
                  <a:txBody>
                    <a:bodyPr/>
                    <a:lstStyle/>
                    <a:p>
                      <a:r>
                        <a:rPr lang="en-US" sz="1500" dirty="0">
                          <a:latin typeface="Calibri" pitchFamily="34" charset="0"/>
                          <a:cs typeface="Calibri" pitchFamily="34" charset="0"/>
                        </a:rPr>
                        <a:t>Compu-</a:t>
                      </a:r>
                    </a:p>
                    <a:p>
                      <a:r>
                        <a:rPr lang="en-US" sz="1500" dirty="0">
                          <a:latin typeface="Calibri" pitchFamily="34" charset="0"/>
                          <a:cs typeface="Calibri" pitchFamily="34" charset="0"/>
                        </a:rPr>
                        <a:t>tation of lower income</a:t>
                      </a:r>
                    </a:p>
                  </a:txBody>
                  <a:tcPr marT="45726" marB="45726"/>
                </a:tc>
                <a:tc>
                  <a:txBody>
                    <a:bodyPr/>
                    <a:lstStyle/>
                    <a:p>
                      <a:r>
                        <a:rPr lang="en-US" sz="1500" dirty="0">
                          <a:latin typeface="Calibri" pitchFamily="34" charset="0"/>
                          <a:cs typeface="Calibri" pitchFamily="34" charset="0"/>
                        </a:rPr>
                        <a:t>Not available</a:t>
                      </a:r>
                    </a:p>
                  </a:txBody>
                  <a:tcPr marT="45726" marB="45726"/>
                </a:tc>
                <a:tc>
                  <a:txBody>
                    <a:bodyPr/>
                    <a:lstStyle/>
                    <a:p>
                      <a:r>
                        <a:rPr lang="en-US" sz="1500" dirty="0">
                          <a:latin typeface="Calibri" pitchFamily="34" charset="0"/>
                          <a:cs typeface="Calibri" pitchFamily="34" charset="0"/>
                        </a:rPr>
                        <a:t>Available</a:t>
                      </a:r>
                    </a:p>
                  </a:txBody>
                  <a:tcPr marT="45726" marB="45726"/>
                </a:tc>
                <a:tc>
                  <a:txBody>
                    <a:bodyPr/>
                    <a:lstStyle/>
                    <a:p>
                      <a:r>
                        <a:rPr lang="en-US" sz="1500" dirty="0">
                          <a:latin typeface="Calibri" pitchFamily="34" charset="0"/>
                          <a:cs typeface="Calibri" pitchFamily="34" charset="0"/>
                        </a:rPr>
                        <a:t>Not available</a:t>
                      </a:r>
                    </a:p>
                  </a:txBody>
                  <a:tcPr marT="45726" marB="45726"/>
                </a:tc>
                <a:tc>
                  <a:txBody>
                    <a:bodyPr/>
                    <a:lstStyle/>
                    <a:p>
                      <a:r>
                        <a:rPr lang="en-US" sz="1500" dirty="0">
                          <a:latin typeface="Calibri" pitchFamily="34" charset="0"/>
                          <a:cs typeface="Calibri" pitchFamily="34" charset="0"/>
                        </a:rPr>
                        <a:t>Available</a:t>
                      </a:r>
                    </a:p>
                  </a:txBody>
                  <a:tcPr marT="45726" marB="45726"/>
                </a:tc>
                <a:extLst>
                  <a:ext uri="{0D108BD9-81ED-4DB2-BD59-A6C34878D82A}">
                    <a16:rowId xmlns="" xmlns:a16="http://schemas.microsoft.com/office/drawing/2014/main" val="10003"/>
                  </a:ext>
                </a:extLst>
              </a:tr>
              <a:tr h="945001">
                <a:tc>
                  <a:txBody>
                    <a:bodyPr/>
                    <a:lstStyle/>
                    <a:p>
                      <a:r>
                        <a:rPr lang="en-US" sz="1500" kern="1200" dirty="0">
                          <a:solidFill>
                            <a:schemeClr val="dk1"/>
                          </a:solidFill>
                          <a:latin typeface="Calibri" pitchFamily="34" charset="0"/>
                          <a:ea typeface="+mn-ea"/>
                          <a:cs typeface="Calibri" pitchFamily="34" charset="0"/>
                        </a:rPr>
                        <a:t>Effective Tax Rate under ITA</a:t>
                      </a:r>
                      <a:endParaRPr lang="en-US" sz="1500" dirty="0">
                        <a:latin typeface="Calibri" pitchFamily="34" charset="0"/>
                        <a:cs typeface="Calibri" pitchFamily="34" charset="0"/>
                      </a:endParaRPr>
                    </a:p>
                  </a:txBody>
                  <a:tcPr marT="45726" marB="45726"/>
                </a:tc>
                <a:tc>
                  <a:txBody>
                    <a:bodyPr/>
                    <a:lstStyle/>
                    <a:p>
                      <a:r>
                        <a:rPr lang="en-US" sz="1500" dirty="0">
                          <a:latin typeface="Calibri" pitchFamily="34" charset="0"/>
                          <a:cs typeface="Calibri" pitchFamily="34" charset="0"/>
                        </a:rPr>
                        <a:t>40% of 7.5% i.e. 3%</a:t>
                      </a:r>
                    </a:p>
                  </a:txBody>
                  <a:tcPr marT="45726" marB="45726"/>
                </a:tc>
                <a:tc>
                  <a:txBody>
                    <a:bodyPr/>
                    <a:lstStyle/>
                    <a:p>
                      <a:r>
                        <a:rPr lang="en-US" sz="1500" dirty="0">
                          <a:latin typeface="Calibri" pitchFamily="34" charset="0"/>
                          <a:cs typeface="Calibri" pitchFamily="34" charset="0"/>
                        </a:rPr>
                        <a:t>40% of 10% i.e. 4%</a:t>
                      </a:r>
                    </a:p>
                  </a:txBody>
                  <a:tcPr marT="45726" marB="45726"/>
                </a:tc>
                <a:tc>
                  <a:txBody>
                    <a:bodyPr/>
                    <a:lstStyle/>
                    <a:p>
                      <a:r>
                        <a:rPr lang="en-US" sz="1500" dirty="0">
                          <a:latin typeface="Calibri" pitchFamily="34" charset="0"/>
                          <a:cs typeface="Calibri" pitchFamily="34" charset="0"/>
                        </a:rPr>
                        <a:t>40% of 5% i.e. 2%</a:t>
                      </a:r>
                    </a:p>
                  </a:txBody>
                  <a:tcPr marT="45726" marB="45726"/>
                </a:tc>
                <a:tc>
                  <a:txBody>
                    <a:bodyPr/>
                    <a:lstStyle/>
                    <a:p>
                      <a:r>
                        <a:rPr lang="en-US" sz="1500" dirty="0">
                          <a:latin typeface="Calibri" pitchFamily="34" charset="0"/>
                          <a:cs typeface="Calibri" pitchFamily="34" charset="0"/>
                        </a:rPr>
                        <a:t>40% of 10% i.e</a:t>
                      </a:r>
                      <a:r>
                        <a:rPr lang="en-US" sz="1500" baseline="0" dirty="0">
                          <a:latin typeface="Calibri" pitchFamily="34" charset="0"/>
                          <a:cs typeface="Calibri" pitchFamily="34" charset="0"/>
                        </a:rPr>
                        <a:t> 4%</a:t>
                      </a:r>
                      <a:endParaRPr lang="en-US" sz="1500" dirty="0">
                        <a:latin typeface="Calibri" pitchFamily="34" charset="0"/>
                        <a:cs typeface="Calibri" pitchFamily="34" charset="0"/>
                      </a:endParaRPr>
                    </a:p>
                  </a:txBody>
                  <a:tcPr marT="45726" marB="45726"/>
                </a:tc>
                <a:extLst>
                  <a:ext uri="{0D108BD9-81ED-4DB2-BD59-A6C34878D82A}">
                    <a16:rowId xmlns="" xmlns:a16="http://schemas.microsoft.com/office/drawing/2014/main" val="10004"/>
                  </a:ext>
                </a:extLst>
              </a:tr>
              <a:tr h="396291">
                <a:tc gridSpan="5">
                  <a:txBody>
                    <a:bodyPr/>
                    <a:lstStyle/>
                    <a:p>
                      <a:r>
                        <a:rPr lang="en-US" sz="1500" dirty="0">
                          <a:latin typeface="Calibri" pitchFamily="34" charset="0"/>
                          <a:cs typeface="Calibri" pitchFamily="34" charset="0"/>
                        </a:rPr>
                        <a:t>Tax  rate as applicable to foreign</a:t>
                      </a:r>
                      <a:r>
                        <a:rPr lang="en-US" sz="1500" baseline="0" dirty="0">
                          <a:latin typeface="Calibri" pitchFamily="34" charset="0"/>
                          <a:cs typeface="Calibri" pitchFamily="34" charset="0"/>
                        </a:rPr>
                        <a:t> companies is 40% excluding surcharge &amp; cess </a:t>
                      </a:r>
                      <a:endParaRPr lang="en-US" sz="1500" dirty="0">
                        <a:latin typeface="Calibri" pitchFamily="34" charset="0"/>
                        <a:cs typeface="Calibri" pitchFamily="34" charset="0"/>
                      </a:endParaRPr>
                    </a:p>
                  </a:txBody>
                  <a:tcPr marT="45726" marB="45726"/>
                </a:tc>
                <a:tc hMerge="1">
                  <a:txBody>
                    <a:bodyPr/>
                    <a:lstStyle/>
                    <a:p>
                      <a:endParaRPr lang="en-US" sz="1600" dirty="0"/>
                    </a:p>
                  </a:txBody>
                  <a:tcPr/>
                </a:tc>
                <a:tc hMerge="1">
                  <a:txBody>
                    <a:bodyPr/>
                    <a:lstStyle/>
                    <a:p>
                      <a:endParaRPr lang="en-US" sz="1600" dirty="0"/>
                    </a:p>
                  </a:txBody>
                  <a:tcPr/>
                </a:tc>
                <a:tc hMerge="1">
                  <a:txBody>
                    <a:bodyPr/>
                    <a:lstStyle/>
                    <a:p>
                      <a:endParaRPr lang="en-US" sz="1600" dirty="0"/>
                    </a:p>
                  </a:txBody>
                  <a:tcPr/>
                </a:tc>
                <a:tc hMerge="1">
                  <a:txBody>
                    <a:bodyPr/>
                    <a:lstStyle/>
                    <a:p>
                      <a:endParaRPr lang="en-US" sz="1600" dirty="0"/>
                    </a:p>
                  </a:txBody>
                  <a:tcPr/>
                </a:tc>
                <a:extLst>
                  <a:ext uri="{0D108BD9-81ED-4DB2-BD59-A6C34878D82A}">
                    <a16:rowId xmlns="" xmlns:a16="http://schemas.microsoft.com/office/drawing/2014/main" val="10005"/>
                  </a:ext>
                </a:extLst>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7885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F10A22C5-8CC4-4952-85F8-469EF4C3A771}" type="slidenum">
              <a:rPr lang="en-US" altLang="en-US" sz="1400"/>
              <a:pPr/>
              <a:t>44</a:t>
            </a:fld>
            <a:endParaRPr lang="en-US" altLang="en-US" sz="1400" dirty="0"/>
          </a:p>
        </p:txBody>
      </p:sp>
      <p:sp>
        <p:nvSpPr>
          <p:cNvPr id="78852" name="Rectangle 2"/>
          <p:cNvSpPr>
            <a:spLocks noGrp="1" noChangeArrowheads="1"/>
          </p:cNvSpPr>
          <p:nvPr>
            <p:ph type="title"/>
          </p:nvPr>
        </p:nvSpPr>
        <p:spPr>
          <a:xfrm>
            <a:off x="1150938" y="304800"/>
            <a:ext cx="7793037" cy="1455738"/>
          </a:xfrm>
        </p:spPr>
        <p:txBody>
          <a:bodyPr/>
          <a:lstStyle/>
          <a:p>
            <a:pPr eaLnBrk="1" hangingPunct="1"/>
            <a:r>
              <a:rPr lang="en-US" altLang="en-US" sz="3200" dirty="0"/>
              <a:t>Presumptive Taxation – Special provisions in case of Non-Residents engaged in certain business (con’t)</a:t>
            </a:r>
          </a:p>
        </p:txBody>
      </p:sp>
      <p:graphicFrame>
        <p:nvGraphicFramePr>
          <p:cNvPr id="7" name="Table 6"/>
          <p:cNvGraphicFramePr>
            <a:graphicFrameLocks noGrp="1"/>
          </p:cNvGraphicFramePr>
          <p:nvPr/>
        </p:nvGraphicFramePr>
        <p:xfrm>
          <a:off x="228600" y="1828800"/>
          <a:ext cx="8610600" cy="3816350"/>
        </p:xfrm>
        <a:graphic>
          <a:graphicData uri="http://schemas.openxmlformats.org/drawingml/2006/table">
            <a:tbl>
              <a:tblPr firstRow="1" bandRow="1">
                <a:tableStyleId>{073A0DAA-6AF3-43AB-8588-CEC1D06C72B9}</a:tableStyleId>
              </a:tblPr>
              <a:tblGrid>
                <a:gridCol w="2438400">
                  <a:extLst>
                    <a:ext uri="{9D8B030D-6E8A-4147-A177-3AD203B41FA5}">
                      <a16:colId xmlns="" xmlns:a16="http://schemas.microsoft.com/office/drawing/2014/main" val="20000"/>
                    </a:ext>
                  </a:extLst>
                </a:gridCol>
                <a:gridCol w="2819400">
                  <a:extLst>
                    <a:ext uri="{9D8B030D-6E8A-4147-A177-3AD203B41FA5}">
                      <a16:colId xmlns="" xmlns:a16="http://schemas.microsoft.com/office/drawing/2014/main" val="20001"/>
                    </a:ext>
                  </a:extLst>
                </a:gridCol>
                <a:gridCol w="3352800">
                  <a:extLst>
                    <a:ext uri="{9D8B030D-6E8A-4147-A177-3AD203B41FA5}">
                      <a16:colId xmlns="" xmlns:a16="http://schemas.microsoft.com/office/drawing/2014/main" val="20002"/>
                    </a:ext>
                  </a:extLst>
                </a:gridCol>
              </a:tblGrid>
              <a:tr h="444175">
                <a:tc>
                  <a:txBody>
                    <a:bodyPr/>
                    <a:lstStyle/>
                    <a:p>
                      <a:endParaRPr lang="en-US" sz="1500" dirty="0">
                        <a:latin typeface="Calibri" pitchFamily="34" charset="0"/>
                        <a:cs typeface="Calibri" pitchFamily="34" charset="0"/>
                      </a:endParaRPr>
                    </a:p>
                  </a:txBody>
                  <a:tcPr marT="45712" marB="45712"/>
                </a:tc>
                <a:tc>
                  <a:txBody>
                    <a:bodyPr/>
                    <a:lstStyle/>
                    <a:p>
                      <a:r>
                        <a:rPr lang="en-US" sz="1500" dirty="0">
                          <a:latin typeface="Calibri" pitchFamily="34" charset="0"/>
                          <a:cs typeface="Calibri" pitchFamily="34" charset="0"/>
                        </a:rPr>
                        <a:t>Sec.</a:t>
                      </a:r>
                      <a:r>
                        <a:rPr lang="en-US" sz="1500" baseline="0" dirty="0">
                          <a:latin typeface="Calibri" pitchFamily="34" charset="0"/>
                          <a:cs typeface="Calibri" pitchFamily="34" charset="0"/>
                        </a:rPr>
                        <a:t> 172</a:t>
                      </a:r>
                      <a:endParaRPr lang="en-US" sz="1500" dirty="0">
                        <a:latin typeface="Calibri" pitchFamily="34" charset="0"/>
                        <a:cs typeface="Calibri" pitchFamily="34" charset="0"/>
                      </a:endParaRPr>
                    </a:p>
                  </a:txBody>
                  <a:tcPr marT="45712" marB="45712"/>
                </a:tc>
                <a:tc>
                  <a:txBody>
                    <a:bodyPr/>
                    <a:lstStyle/>
                    <a:p>
                      <a:r>
                        <a:rPr lang="en-US" sz="1500" dirty="0">
                          <a:latin typeface="Calibri" pitchFamily="34" charset="0"/>
                          <a:cs typeface="Calibri" pitchFamily="34" charset="0"/>
                        </a:rPr>
                        <a:t>Sec. 115BBA</a:t>
                      </a:r>
                    </a:p>
                  </a:txBody>
                  <a:tcPr marT="45712" marB="45712"/>
                </a:tc>
                <a:extLst>
                  <a:ext uri="{0D108BD9-81ED-4DB2-BD59-A6C34878D82A}">
                    <a16:rowId xmlns="" xmlns:a16="http://schemas.microsoft.com/office/drawing/2014/main" val="10000"/>
                  </a:ext>
                </a:extLst>
              </a:tr>
              <a:tr h="622447">
                <a:tc>
                  <a:txBody>
                    <a:bodyPr/>
                    <a:lstStyle/>
                    <a:p>
                      <a:r>
                        <a:rPr lang="en-US" sz="1500" dirty="0">
                          <a:latin typeface="Calibri" pitchFamily="34" charset="0"/>
                          <a:cs typeface="Calibri" pitchFamily="34" charset="0"/>
                        </a:rPr>
                        <a:t>This section applies to -</a:t>
                      </a:r>
                    </a:p>
                  </a:txBody>
                  <a:tcPr marT="45712" marB="45712"/>
                </a:tc>
                <a:tc>
                  <a:txBody>
                    <a:bodyPr/>
                    <a:lstStyle/>
                    <a:p>
                      <a:r>
                        <a:rPr lang="en-US" sz="1500" dirty="0">
                          <a:latin typeface="Calibri" pitchFamily="34" charset="0"/>
                          <a:cs typeface="Calibri" pitchFamily="34" charset="0"/>
                        </a:rPr>
                        <a:t>Non-resident engaged in operating ships</a:t>
                      </a:r>
                    </a:p>
                  </a:txBody>
                  <a:tcPr marT="45712" marB="45712"/>
                </a:tc>
                <a:tc>
                  <a:txBody>
                    <a:bodyPr/>
                    <a:lstStyle/>
                    <a:p>
                      <a:r>
                        <a:rPr lang="en-US" sz="1500" dirty="0">
                          <a:latin typeface="Calibri" pitchFamily="34" charset="0"/>
                          <a:cs typeface="Calibri" pitchFamily="34" charset="0"/>
                        </a:rPr>
                        <a:t>Non-resident sportsmen or sports associations, non-resident entertainer</a:t>
                      </a:r>
                    </a:p>
                  </a:txBody>
                  <a:tcPr marT="45712" marB="45712"/>
                </a:tc>
                <a:extLst>
                  <a:ext uri="{0D108BD9-81ED-4DB2-BD59-A6C34878D82A}">
                    <a16:rowId xmlns="" xmlns:a16="http://schemas.microsoft.com/office/drawing/2014/main" val="10001"/>
                  </a:ext>
                </a:extLst>
              </a:tr>
              <a:tr h="675146">
                <a:tc>
                  <a:txBody>
                    <a:bodyPr/>
                    <a:lstStyle/>
                    <a:p>
                      <a:r>
                        <a:rPr lang="en-US" sz="1500" dirty="0">
                          <a:latin typeface="Calibri" pitchFamily="34" charset="0"/>
                          <a:cs typeface="Calibri" pitchFamily="34" charset="0"/>
                        </a:rPr>
                        <a:t>Deemed Income</a:t>
                      </a:r>
                    </a:p>
                  </a:txBody>
                  <a:tcPr marT="45712" marB="45712"/>
                </a:tc>
                <a:tc>
                  <a:txBody>
                    <a:bodyPr/>
                    <a:lstStyle/>
                    <a:p>
                      <a:r>
                        <a:rPr lang="en-US" sz="1500" dirty="0">
                          <a:latin typeface="Calibri" pitchFamily="34" charset="0"/>
                          <a:cs typeface="Calibri" pitchFamily="34" charset="0"/>
                        </a:rPr>
                        <a:t>7 ½% of gross receipts</a:t>
                      </a:r>
                    </a:p>
                  </a:txBody>
                  <a:tcPr marT="45712" marB="45712"/>
                </a:tc>
                <a:tc>
                  <a:txBody>
                    <a:bodyPr/>
                    <a:lstStyle/>
                    <a:p>
                      <a:r>
                        <a:rPr lang="en-US" sz="1500" dirty="0">
                          <a:latin typeface="Calibri" pitchFamily="34" charset="0"/>
                          <a:cs typeface="Calibri" pitchFamily="34" charset="0"/>
                        </a:rPr>
                        <a:t>20% of gross receipts</a:t>
                      </a:r>
                    </a:p>
                  </a:txBody>
                  <a:tcPr marT="45712" marB="45712"/>
                </a:tc>
                <a:extLst>
                  <a:ext uri="{0D108BD9-81ED-4DB2-BD59-A6C34878D82A}">
                    <a16:rowId xmlns="" xmlns:a16="http://schemas.microsoft.com/office/drawing/2014/main" val="10002"/>
                  </a:ext>
                </a:extLst>
              </a:tr>
              <a:tr h="806320">
                <a:tc>
                  <a:txBody>
                    <a:bodyPr/>
                    <a:lstStyle/>
                    <a:p>
                      <a:r>
                        <a:rPr lang="en-US" sz="1500" dirty="0">
                          <a:latin typeface="Calibri" pitchFamily="34" charset="0"/>
                          <a:cs typeface="Calibri" pitchFamily="34" charset="0"/>
                        </a:rPr>
                        <a:t>Computation of lower income</a:t>
                      </a:r>
                    </a:p>
                  </a:txBody>
                  <a:tcPr marT="45712" marB="45712"/>
                </a:tc>
                <a:tc>
                  <a:txBody>
                    <a:bodyPr/>
                    <a:lstStyle/>
                    <a:p>
                      <a:r>
                        <a:rPr lang="en-US" sz="1500" dirty="0">
                          <a:latin typeface="Calibri" pitchFamily="34" charset="0"/>
                          <a:cs typeface="Calibri" pitchFamily="34" charset="0"/>
                        </a:rPr>
                        <a:t>Available</a:t>
                      </a:r>
                    </a:p>
                  </a:txBody>
                  <a:tcPr marT="45712" marB="45712"/>
                </a:tc>
                <a:tc>
                  <a:txBody>
                    <a:bodyPr/>
                    <a:lstStyle/>
                    <a:p>
                      <a:r>
                        <a:rPr lang="en-US" sz="1500" dirty="0">
                          <a:latin typeface="Calibri" pitchFamily="34" charset="0"/>
                          <a:cs typeface="Calibri" pitchFamily="34" charset="0"/>
                        </a:rPr>
                        <a:t>Not available</a:t>
                      </a:r>
                    </a:p>
                  </a:txBody>
                  <a:tcPr marT="45712" marB="45712"/>
                </a:tc>
                <a:extLst>
                  <a:ext uri="{0D108BD9-81ED-4DB2-BD59-A6C34878D82A}">
                    <a16:rowId xmlns="" xmlns:a16="http://schemas.microsoft.com/office/drawing/2014/main" val="10003"/>
                  </a:ext>
                </a:extLst>
              </a:tr>
              <a:tr h="806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kern="1200" dirty="0">
                          <a:solidFill>
                            <a:schemeClr val="dk1"/>
                          </a:solidFill>
                          <a:latin typeface="Calibri" pitchFamily="34" charset="0"/>
                          <a:ea typeface="+mn-ea"/>
                          <a:cs typeface="Calibri" pitchFamily="34" charset="0"/>
                        </a:rPr>
                        <a:t>Effective Tax Rate under ITA</a:t>
                      </a:r>
                      <a:endParaRPr lang="en-US" sz="1500" dirty="0">
                        <a:latin typeface="Calibri" pitchFamily="34" charset="0"/>
                        <a:cs typeface="Calibri" pitchFamily="34" charset="0"/>
                      </a:endParaRPr>
                    </a:p>
                    <a:p>
                      <a:endParaRPr lang="en-US" sz="1500" dirty="0">
                        <a:latin typeface="Calibri" pitchFamily="34" charset="0"/>
                        <a:cs typeface="Calibri" pitchFamily="34" charset="0"/>
                      </a:endParaRPr>
                    </a:p>
                  </a:txBody>
                  <a:tcPr marT="45712" marB="45712"/>
                </a:tc>
                <a:tc>
                  <a:txBody>
                    <a:bodyPr/>
                    <a:lstStyle/>
                    <a:p>
                      <a:r>
                        <a:rPr lang="en-US" sz="1500" dirty="0">
                          <a:latin typeface="Calibri" pitchFamily="34" charset="0"/>
                          <a:cs typeface="Calibri" pitchFamily="34" charset="0"/>
                        </a:rPr>
                        <a:t>40% of 7.5% i.e 3%</a:t>
                      </a:r>
                    </a:p>
                  </a:txBody>
                  <a:tcPr marT="45712" marB="45712"/>
                </a:tc>
                <a:tc>
                  <a:txBody>
                    <a:bodyPr/>
                    <a:lstStyle/>
                    <a:p>
                      <a:r>
                        <a:rPr lang="en-US" sz="1500" dirty="0">
                          <a:latin typeface="Calibri" pitchFamily="34" charset="0"/>
                          <a:cs typeface="Calibri" pitchFamily="34" charset="0"/>
                        </a:rPr>
                        <a:t>40% of 20% i.e 8</a:t>
                      </a:r>
                      <a:r>
                        <a:rPr lang="en-US" sz="1500" baseline="0" dirty="0">
                          <a:latin typeface="Calibri" pitchFamily="34" charset="0"/>
                          <a:cs typeface="Calibri" pitchFamily="34" charset="0"/>
                        </a:rPr>
                        <a:t>%</a:t>
                      </a:r>
                      <a:endParaRPr lang="en-US" sz="1500" dirty="0">
                        <a:latin typeface="Calibri" pitchFamily="34" charset="0"/>
                        <a:cs typeface="Calibri" pitchFamily="34" charset="0"/>
                      </a:endParaRPr>
                    </a:p>
                  </a:txBody>
                  <a:tcPr marT="45712" marB="45712"/>
                </a:tc>
                <a:extLst>
                  <a:ext uri="{0D108BD9-81ED-4DB2-BD59-A6C34878D82A}">
                    <a16:rowId xmlns="" xmlns:a16="http://schemas.microsoft.com/office/drawing/2014/main" val="10004"/>
                  </a:ext>
                </a:extLst>
              </a:tr>
              <a:tr h="461942">
                <a:tc gridSpan="3">
                  <a:txBody>
                    <a:bodyPr/>
                    <a:lstStyle/>
                    <a:p>
                      <a:r>
                        <a:rPr lang="en-US" sz="1500" dirty="0">
                          <a:latin typeface="Calibri" pitchFamily="34" charset="0"/>
                          <a:cs typeface="Calibri" pitchFamily="34" charset="0"/>
                        </a:rPr>
                        <a:t>Tax  rate as applicable to foreign</a:t>
                      </a:r>
                      <a:r>
                        <a:rPr lang="en-US" sz="1500" baseline="0" dirty="0">
                          <a:latin typeface="Calibri" pitchFamily="34" charset="0"/>
                          <a:cs typeface="Calibri" pitchFamily="34" charset="0"/>
                        </a:rPr>
                        <a:t> companies is 40% excluding surcharge &amp; cess </a:t>
                      </a:r>
                      <a:endParaRPr lang="en-US" sz="1500" dirty="0">
                        <a:latin typeface="Calibri" pitchFamily="34" charset="0"/>
                        <a:cs typeface="Calibri" pitchFamily="34" charset="0"/>
                      </a:endParaRPr>
                    </a:p>
                  </a:txBody>
                  <a:tcPr marT="45712" marB="45712"/>
                </a:tc>
                <a:tc hMerge="1">
                  <a:txBody>
                    <a:bodyPr/>
                    <a:lstStyle/>
                    <a:p>
                      <a:endParaRPr lang="en-US" sz="1600" dirty="0"/>
                    </a:p>
                  </a:txBody>
                  <a:tcPr/>
                </a:tc>
                <a:tc hMerge="1">
                  <a:txBody>
                    <a:bodyPr/>
                    <a:lstStyle/>
                    <a:p>
                      <a:endParaRPr lang="en-US" sz="1600" dirty="0"/>
                    </a:p>
                  </a:txBody>
                  <a:tcPr/>
                </a:tc>
                <a:extLst>
                  <a:ext uri="{0D108BD9-81ED-4DB2-BD59-A6C34878D82A}">
                    <a16:rowId xmlns="" xmlns:a16="http://schemas.microsoft.com/office/drawing/2014/main" val="10005"/>
                  </a:ext>
                </a:extLst>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7987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492ABC2-6693-4E47-89B7-76430588A2FA}" type="slidenum">
              <a:rPr lang="en-US" altLang="en-US" sz="1400"/>
              <a:pPr/>
              <a:t>45</a:t>
            </a:fld>
            <a:endParaRPr lang="en-US" altLang="en-US" sz="1400" dirty="0"/>
          </a:p>
        </p:txBody>
      </p:sp>
      <p:sp>
        <p:nvSpPr>
          <p:cNvPr id="79876" name="Rectangle 2"/>
          <p:cNvSpPr>
            <a:spLocks noGrp="1" noChangeArrowheads="1"/>
          </p:cNvSpPr>
          <p:nvPr>
            <p:ph type="title"/>
          </p:nvPr>
        </p:nvSpPr>
        <p:spPr/>
        <p:txBody>
          <a:bodyPr/>
          <a:lstStyle/>
          <a:p>
            <a:pPr eaLnBrk="1" hangingPunct="1"/>
            <a:r>
              <a:rPr lang="en-US" altLang="en-US" sz="4000" dirty="0"/>
              <a:t>Taxation: S. 44DA</a:t>
            </a:r>
          </a:p>
        </p:txBody>
      </p:sp>
      <p:sp>
        <p:nvSpPr>
          <p:cNvPr id="79877" name="Rectangle 3"/>
          <p:cNvSpPr>
            <a:spLocks noGrp="1" noChangeArrowheads="1"/>
          </p:cNvSpPr>
          <p:nvPr>
            <p:ph type="body" idx="1"/>
          </p:nvPr>
        </p:nvSpPr>
        <p:spPr>
          <a:xfrm>
            <a:off x="1182688" y="2017713"/>
            <a:ext cx="7772400" cy="4459287"/>
          </a:xfrm>
        </p:spPr>
        <p:txBody>
          <a:bodyPr/>
          <a:lstStyle/>
          <a:p>
            <a:pPr algn="just" eaLnBrk="1" hangingPunct="1">
              <a:lnSpc>
                <a:spcPct val="90000"/>
              </a:lnSpc>
            </a:pPr>
            <a:r>
              <a:rPr lang="en-US" altLang="en-US" sz="2200" dirty="0">
                <a:latin typeface="Calibri" pitchFamily="34" charset="0"/>
                <a:ea typeface="Calibri" pitchFamily="34" charset="0"/>
                <a:cs typeface="Calibri" pitchFamily="34" charset="0"/>
              </a:rPr>
              <a:t>This section applies to Non-resident (not being a company) or a foreign company receiving income by way of Royalty or Fees for Technical Services, right, property or contract in respect of which is effectively connected to a PE or fixed place of profession in India in pursuance of approved agreement. </a:t>
            </a:r>
          </a:p>
          <a:p>
            <a:pPr algn="just" eaLnBrk="1" hangingPunct="1">
              <a:lnSpc>
                <a:spcPct val="90000"/>
              </a:lnSpc>
            </a:pPr>
            <a:r>
              <a:rPr lang="en-US" altLang="en-US" sz="2200" dirty="0">
                <a:latin typeface="Calibri" pitchFamily="34" charset="0"/>
                <a:ea typeface="Calibri" pitchFamily="34" charset="0"/>
                <a:cs typeface="Calibri" pitchFamily="34" charset="0"/>
              </a:rPr>
              <a:t>Income is computed under the head ‘Profits &amp; Gains of business or profession’ and taxed on net basis</a:t>
            </a:r>
          </a:p>
          <a:p>
            <a:pPr algn="just" eaLnBrk="1" hangingPunct="1">
              <a:lnSpc>
                <a:spcPct val="90000"/>
              </a:lnSpc>
            </a:pPr>
            <a:r>
              <a:rPr lang="en-US" altLang="en-US" sz="2200" dirty="0">
                <a:latin typeface="Calibri" pitchFamily="34" charset="0"/>
                <a:ea typeface="Calibri" pitchFamily="34" charset="0"/>
                <a:cs typeface="Calibri" pitchFamily="34" charset="0"/>
              </a:rPr>
              <a:t>If income not effectively connected with the PE in India, then provisions of section 115A shall apply &amp; income will be taxed on gross basis</a:t>
            </a:r>
          </a:p>
          <a:p>
            <a:pPr algn="just" eaLnBrk="1" hangingPunct="1">
              <a:lnSpc>
                <a:spcPct val="90000"/>
              </a:lnSpc>
            </a:pPr>
            <a:r>
              <a:rPr lang="en-US" altLang="en-US" sz="2200" dirty="0">
                <a:latin typeface="Calibri" pitchFamily="34" charset="0"/>
                <a:ea typeface="Calibri" pitchFamily="34" charset="0"/>
                <a:cs typeface="Calibri" pitchFamily="34" charset="0"/>
              </a:rPr>
              <a:t>Provisions of S. 44BBB shall not apply (Note the exclusion u/s. 9(1)(vii)</a:t>
            </a:r>
          </a:p>
          <a:p>
            <a:pPr algn="just" eaLnBrk="1" hangingPunct="1">
              <a:lnSpc>
                <a:spcPct val="90000"/>
              </a:lnSpc>
            </a:pPr>
            <a:r>
              <a:rPr lang="en-US" altLang="en-US" sz="2200" dirty="0">
                <a:latin typeface="Calibri" pitchFamily="34" charset="0"/>
                <a:ea typeface="Calibri" pitchFamily="34" charset="0"/>
                <a:cs typeface="Calibri" pitchFamily="34" charset="0"/>
              </a:rPr>
              <a:t>Articles 5 &amp; 7 of the DTAA also applies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Number Placeholder 5"/>
          <p:cNvSpPr>
            <a:spLocks noGrp="1"/>
          </p:cNvSpPr>
          <p:nvPr>
            <p:ph type="sldNum" sz="quarter" idx="12"/>
          </p:nvPr>
        </p:nvSpPr>
        <p:spPr>
          <a:xfrm>
            <a:off x="7086600" y="64008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0C8710D7-1C7B-403D-9AA9-6E9518D6FE32}" type="slidenum">
              <a:rPr lang="en-US" altLang="en-US" sz="1400"/>
              <a:pPr/>
              <a:t>46</a:t>
            </a:fld>
            <a:endParaRPr lang="en-US" altLang="en-US" sz="1400" dirty="0"/>
          </a:p>
        </p:txBody>
      </p:sp>
      <p:sp>
        <p:nvSpPr>
          <p:cNvPr id="80899" name="Rectangle 2"/>
          <p:cNvSpPr>
            <a:spLocks noGrp="1" noChangeArrowheads="1"/>
          </p:cNvSpPr>
          <p:nvPr>
            <p:ph type="title"/>
          </p:nvPr>
        </p:nvSpPr>
        <p:spPr/>
        <p:txBody>
          <a:bodyPr/>
          <a:lstStyle/>
          <a:p>
            <a:pPr eaLnBrk="1" hangingPunct="1"/>
            <a:r>
              <a:rPr lang="en-US" altLang="en-US" sz="4000" dirty="0"/>
              <a:t>Taxation: S. 44DA</a:t>
            </a:r>
          </a:p>
        </p:txBody>
      </p:sp>
      <p:sp>
        <p:nvSpPr>
          <p:cNvPr id="80900" name="Rectangle 14"/>
          <p:cNvSpPr>
            <a:spLocks noGrp="1" noChangeArrowheads="1"/>
          </p:cNvSpPr>
          <p:nvPr>
            <p:ph type="dt" sz="quarter" idx="10"/>
          </p:nvPr>
        </p:nvSpPr>
        <p:spPr>
          <a:xfrm>
            <a:off x="990600" y="62484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graphicFrame>
        <p:nvGraphicFramePr>
          <p:cNvPr id="7" name="Table 6"/>
          <p:cNvGraphicFramePr>
            <a:graphicFrameLocks noGrp="1"/>
          </p:cNvGraphicFramePr>
          <p:nvPr/>
        </p:nvGraphicFramePr>
        <p:xfrm>
          <a:off x="381000" y="1844675"/>
          <a:ext cx="8458200" cy="4556125"/>
        </p:xfrm>
        <a:graphic>
          <a:graphicData uri="http://schemas.openxmlformats.org/drawingml/2006/table">
            <a:tbl>
              <a:tblPr firstRow="1" bandRow="1">
                <a:tableStyleId>{073A0DAA-6AF3-43AB-8588-CEC1D06C72B9}</a:tableStyleId>
              </a:tblPr>
              <a:tblGrid>
                <a:gridCol w="4343400">
                  <a:extLst>
                    <a:ext uri="{9D8B030D-6E8A-4147-A177-3AD203B41FA5}">
                      <a16:colId xmlns="" xmlns:a16="http://schemas.microsoft.com/office/drawing/2014/main" val="20000"/>
                    </a:ext>
                  </a:extLst>
                </a:gridCol>
                <a:gridCol w="1219200">
                  <a:extLst>
                    <a:ext uri="{9D8B030D-6E8A-4147-A177-3AD203B41FA5}">
                      <a16:colId xmlns="" xmlns:a16="http://schemas.microsoft.com/office/drawing/2014/main" val="20001"/>
                    </a:ext>
                  </a:extLst>
                </a:gridCol>
                <a:gridCol w="1447800">
                  <a:extLst>
                    <a:ext uri="{9D8B030D-6E8A-4147-A177-3AD203B41FA5}">
                      <a16:colId xmlns="" xmlns:a16="http://schemas.microsoft.com/office/drawing/2014/main" val="20002"/>
                    </a:ext>
                  </a:extLst>
                </a:gridCol>
                <a:gridCol w="1447800">
                  <a:extLst>
                    <a:ext uri="{9D8B030D-6E8A-4147-A177-3AD203B41FA5}">
                      <a16:colId xmlns="" xmlns:a16="http://schemas.microsoft.com/office/drawing/2014/main" val="20003"/>
                    </a:ext>
                  </a:extLst>
                </a:gridCol>
              </a:tblGrid>
              <a:tr h="1029740">
                <a:tc>
                  <a:txBody>
                    <a:bodyPr/>
                    <a:lstStyle/>
                    <a:p>
                      <a:r>
                        <a:rPr lang="en-US" sz="1400" dirty="0">
                          <a:latin typeface="Calibri" pitchFamily="34" charset="0"/>
                          <a:cs typeface="Calibri" pitchFamily="34" charset="0"/>
                        </a:rPr>
                        <a:t>Receipts pursuant to agreement after 31.03.2003</a:t>
                      </a:r>
                    </a:p>
                  </a:txBody>
                  <a:tcPr/>
                </a:tc>
                <a:tc>
                  <a:txBody>
                    <a:bodyPr/>
                    <a:lstStyle/>
                    <a:p>
                      <a:r>
                        <a:rPr lang="en-US" sz="1400" dirty="0">
                          <a:latin typeface="Calibri" pitchFamily="34" charset="0"/>
                          <a:cs typeface="Calibri" pitchFamily="34" charset="0"/>
                        </a:rPr>
                        <a:t>Rate</a:t>
                      </a:r>
                    </a:p>
                  </a:txBody>
                  <a:tcPr/>
                </a:tc>
                <a:tc>
                  <a:txBody>
                    <a:bodyPr/>
                    <a:lstStyle/>
                    <a:p>
                      <a:r>
                        <a:rPr lang="en-US" sz="1400" dirty="0">
                          <a:latin typeface="Calibri" pitchFamily="34" charset="0"/>
                          <a:cs typeface="Calibri" pitchFamily="34" charset="0"/>
                        </a:rPr>
                        <a:t>Applicable Section</a:t>
                      </a:r>
                    </a:p>
                  </a:txBody>
                  <a:tcPr/>
                </a:tc>
                <a:tc>
                  <a:txBody>
                    <a:bodyPr/>
                    <a:lstStyle/>
                    <a:p>
                      <a:r>
                        <a:rPr lang="en-US" sz="1400" dirty="0">
                          <a:latin typeface="Calibri" pitchFamily="34" charset="0"/>
                          <a:cs typeface="Calibri" pitchFamily="34" charset="0"/>
                        </a:rPr>
                        <a:t>Basis of taxation</a:t>
                      </a:r>
                    </a:p>
                  </a:txBody>
                  <a:tcPr/>
                </a:tc>
                <a:extLst>
                  <a:ext uri="{0D108BD9-81ED-4DB2-BD59-A6C34878D82A}">
                    <a16:rowId xmlns="" xmlns:a16="http://schemas.microsoft.com/office/drawing/2014/main" val="10000"/>
                  </a:ext>
                </a:extLst>
              </a:tr>
              <a:tr h="783185">
                <a:tc>
                  <a:txBody>
                    <a:bodyPr/>
                    <a:lstStyle/>
                    <a:p>
                      <a:r>
                        <a:rPr lang="en-US" sz="1400" dirty="0">
                          <a:latin typeface="Calibri" pitchFamily="34" charset="0"/>
                          <a:cs typeface="Calibri" pitchFamily="34" charset="0"/>
                        </a:rPr>
                        <a:t>a) If effectively connected with PE or fixed place of profession even if Government approved or in accordance with industrial policy.</a:t>
                      </a:r>
                    </a:p>
                  </a:txBody>
                  <a:tcPr/>
                </a:tc>
                <a:tc>
                  <a:txBody>
                    <a:bodyPr/>
                    <a:lstStyle/>
                    <a:p>
                      <a:r>
                        <a:rPr lang="en-US" sz="1400" dirty="0">
                          <a:latin typeface="Calibri" pitchFamily="34" charset="0"/>
                          <a:cs typeface="Calibri" pitchFamily="34" charset="0"/>
                        </a:rPr>
                        <a:t>40%+s.c.</a:t>
                      </a:r>
                    </a:p>
                  </a:txBody>
                  <a:tcPr/>
                </a:tc>
                <a:tc>
                  <a:txBody>
                    <a:bodyPr/>
                    <a:lstStyle/>
                    <a:p>
                      <a:r>
                        <a:rPr lang="en-US" sz="1400" dirty="0">
                          <a:latin typeface="Calibri" pitchFamily="34" charset="0"/>
                          <a:cs typeface="Calibri" pitchFamily="34" charset="0"/>
                        </a:rPr>
                        <a:t>44DA</a:t>
                      </a:r>
                    </a:p>
                  </a:txBody>
                  <a:tcPr/>
                </a:tc>
                <a:tc>
                  <a:txBody>
                    <a:bodyPr/>
                    <a:lstStyle/>
                    <a:p>
                      <a:r>
                        <a:rPr lang="en-US" sz="1400" dirty="0">
                          <a:latin typeface="Calibri" pitchFamily="34" charset="0"/>
                          <a:cs typeface="Calibri" pitchFamily="34" charset="0"/>
                        </a:rPr>
                        <a:t>Net</a:t>
                      </a:r>
                    </a:p>
                  </a:txBody>
                  <a:tcPr/>
                </a:tc>
                <a:extLst>
                  <a:ext uri="{0D108BD9-81ED-4DB2-BD59-A6C34878D82A}">
                    <a16:rowId xmlns="" xmlns:a16="http://schemas.microsoft.com/office/drawing/2014/main" val="10001"/>
                  </a:ext>
                </a:extLst>
              </a:tr>
              <a:tr h="1371600">
                <a:tc>
                  <a:txBody>
                    <a:bodyPr/>
                    <a:lstStyle/>
                    <a:p>
                      <a:r>
                        <a:rPr lang="en-US" sz="1400" dirty="0">
                          <a:latin typeface="Calibri" pitchFamily="34" charset="0"/>
                          <a:cs typeface="Calibri" pitchFamily="34" charset="0"/>
                        </a:rPr>
                        <a:t>b) Not effectively connected with PE</a:t>
                      </a:r>
                    </a:p>
                    <a:p>
                      <a:r>
                        <a:rPr lang="en-US" sz="1400" dirty="0">
                          <a:latin typeface="Calibri" pitchFamily="34" charset="0"/>
                          <a:cs typeface="Calibri" pitchFamily="34" charset="0"/>
                        </a:rPr>
                        <a:t>    i. Approved by Government or in</a:t>
                      </a:r>
                    </a:p>
                    <a:p>
                      <a:r>
                        <a:rPr lang="en-US" sz="1400" dirty="0">
                          <a:latin typeface="Calibri" pitchFamily="34" charset="0"/>
                          <a:cs typeface="Calibri" pitchFamily="34" charset="0"/>
                        </a:rPr>
                        <a:t>       accordance with Industrial policy</a:t>
                      </a:r>
                    </a:p>
                    <a:p>
                      <a:endParaRPr lang="en-US" sz="1400" dirty="0">
                        <a:latin typeface="Calibri" pitchFamily="34" charset="0"/>
                        <a:cs typeface="Calibri" pitchFamily="34" charset="0"/>
                      </a:endParaRPr>
                    </a:p>
                    <a:p>
                      <a:r>
                        <a:rPr lang="en-US" sz="1400" dirty="0">
                          <a:latin typeface="Calibri" pitchFamily="34" charset="0"/>
                          <a:cs typeface="Calibri" pitchFamily="34" charset="0"/>
                        </a:rPr>
                        <a:t>   ii. Not covered by (i.) above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10%+s.c.</a:t>
                      </a:r>
                    </a:p>
                    <a:p>
                      <a:r>
                        <a:rPr lang="en-US" sz="1200" dirty="0">
                          <a:latin typeface="Calibri" pitchFamily="34" charset="0"/>
                          <a:cs typeface="Calibri" pitchFamily="34" charset="0"/>
                        </a:rPr>
                        <a:t>(As amended by</a:t>
                      </a:r>
                      <a:r>
                        <a:rPr lang="en-US" sz="1200" baseline="0" dirty="0">
                          <a:latin typeface="Calibri" pitchFamily="34" charset="0"/>
                          <a:cs typeface="Calibri" pitchFamily="34" charset="0"/>
                        </a:rPr>
                        <a:t> Finance Act, 2015)</a:t>
                      </a:r>
                      <a:endParaRPr lang="en-US" sz="120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40%+s.c.</a:t>
                      </a:r>
                    </a:p>
                  </a:txBody>
                  <a:tcPr/>
                </a:tc>
                <a:tc>
                  <a:txBody>
                    <a:bodyPr/>
                    <a:lstStyle/>
                    <a:p>
                      <a:r>
                        <a:rPr lang="en-US" sz="1400" dirty="0">
                          <a:latin typeface="Calibri" pitchFamily="34" charset="0"/>
                          <a:cs typeface="Calibri" pitchFamily="34" charset="0"/>
                        </a:rPr>
                        <a:t>115A</a:t>
                      </a:r>
                    </a:p>
                    <a:p>
                      <a:endParaRPr lang="en-US" sz="1400" dirty="0">
                        <a:latin typeface="Calibri" pitchFamily="34" charset="0"/>
                        <a:cs typeface="Calibri" pitchFamily="34" charset="0"/>
                      </a:endParaRPr>
                    </a:p>
                    <a:p>
                      <a:endParaRPr lang="en-US" sz="1400" dirty="0">
                        <a:latin typeface="Calibri" pitchFamily="34" charset="0"/>
                        <a:cs typeface="Calibri" pitchFamily="34" charset="0"/>
                      </a:endParaRPr>
                    </a:p>
                    <a:p>
                      <a:endParaRPr lang="en-US" sz="1400" dirty="0">
                        <a:latin typeface="Calibri" pitchFamily="34" charset="0"/>
                        <a:cs typeface="Calibri" pitchFamily="34" charset="0"/>
                      </a:endParaRPr>
                    </a:p>
                    <a:p>
                      <a:r>
                        <a:rPr lang="nl-NL" sz="1400" dirty="0">
                          <a:latin typeface="Calibri" pitchFamily="34" charset="0"/>
                          <a:cs typeface="Calibri" pitchFamily="34" charset="0"/>
                        </a:rPr>
                        <a:t>S.28 r.w. amended S.44D</a:t>
                      </a:r>
                      <a:endParaRPr lang="en-US" sz="1400" dirty="0">
                        <a:latin typeface="Calibri" pitchFamily="34" charset="0"/>
                        <a:cs typeface="Calibri" pitchFamily="34" charset="0"/>
                      </a:endParaRPr>
                    </a:p>
                  </a:txBody>
                  <a:tcPr/>
                </a:tc>
                <a:tc>
                  <a:txBody>
                    <a:bodyPr/>
                    <a:lstStyle/>
                    <a:p>
                      <a:r>
                        <a:rPr lang="en-US" sz="1400" dirty="0">
                          <a:latin typeface="Calibri" pitchFamily="34" charset="0"/>
                          <a:cs typeface="Calibri" pitchFamily="34" charset="0"/>
                        </a:rPr>
                        <a:t>Gross</a:t>
                      </a:r>
                    </a:p>
                    <a:p>
                      <a:endParaRPr lang="en-US" sz="1400" dirty="0">
                        <a:latin typeface="Calibri" pitchFamily="34" charset="0"/>
                        <a:cs typeface="Calibri" pitchFamily="34" charset="0"/>
                      </a:endParaRPr>
                    </a:p>
                    <a:p>
                      <a:endParaRPr lang="en-US" sz="1400" dirty="0">
                        <a:latin typeface="Calibri" pitchFamily="34" charset="0"/>
                        <a:cs typeface="Calibri" pitchFamily="34" charset="0"/>
                      </a:endParaRPr>
                    </a:p>
                    <a:p>
                      <a:endParaRPr lang="en-US" sz="1400" dirty="0">
                        <a:latin typeface="Calibri" pitchFamily="34" charset="0"/>
                        <a:cs typeface="Calibri" pitchFamily="34" charset="0"/>
                      </a:endParaRPr>
                    </a:p>
                    <a:p>
                      <a:r>
                        <a:rPr lang="en-US" sz="1400" dirty="0">
                          <a:latin typeface="Calibri" pitchFamily="34" charset="0"/>
                          <a:cs typeface="Calibri" pitchFamily="34" charset="0"/>
                        </a:rPr>
                        <a:t>Net (?)</a:t>
                      </a:r>
                    </a:p>
                  </a:txBody>
                  <a:tcPr/>
                </a:tc>
                <a:extLst>
                  <a:ext uri="{0D108BD9-81ED-4DB2-BD59-A6C34878D82A}">
                    <a16:rowId xmlns="" xmlns:a16="http://schemas.microsoft.com/office/drawing/2014/main" val="10002"/>
                  </a:ext>
                </a:extLst>
              </a:tr>
              <a:tr h="1371600">
                <a:tc>
                  <a:txBody>
                    <a:bodyPr/>
                    <a:lstStyle/>
                    <a:p>
                      <a:pPr marL="120650" indent="-120650">
                        <a:buFont typeface="Arial" pitchFamily="34" charset="0"/>
                        <a:buChar char="•"/>
                      </a:pPr>
                      <a:r>
                        <a:rPr lang="en-US" sz="1400" dirty="0">
                          <a:latin typeface="Calibri" pitchFamily="34" charset="0"/>
                          <a:cs typeface="Calibri" pitchFamily="34" charset="0"/>
                        </a:rPr>
                        <a:t> Whether TDS necessarily @ 10% even if receipt effectively connected with FE’s PE?</a:t>
                      </a:r>
                    </a:p>
                    <a:p>
                      <a:pPr marL="120650" indent="-120650">
                        <a:buFont typeface="Arial" pitchFamily="34" charset="0"/>
                        <a:buChar char="•"/>
                      </a:pPr>
                      <a:r>
                        <a:rPr lang="en-US" sz="1400" dirty="0">
                          <a:latin typeface="Calibri" pitchFamily="34" charset="0"/>
                          <a:cs typeface="Calibri" pitchFamily="34" charset="0"/>
                        </a:rPr>
                        <a:t> Applicability of Section 115A for payment by PE of FCO in India., Can that satisfy the term Indian concern? </a:t>
                      </a:r>
                    </a:p>
                    <a:p>
                      <a:pPr marL="120650" indent="-120650">
                        <a:buFont typeface="Arial" pitchFamily="34" charset="0"/>
                        <a:buChar char="•"/>
                      </a:pPr>
                      <a:r>
                        <a:rPr lang="en-US" sz="1400" dirty="0">
                          <a:latin typeface="Calibri" pitchFamily="34" charset="0"/>
                          <a:cs typeface="Calibri" pitchFamily="34" charset="0"/>
                        </a:rPr>
                        <a:t> Allowance and reimbursements by</a:t>
                      </a:r>
                      <a:r>
                        <a:rPr lang="en-US" sz="1400" baseline="0" dirty="0">
                          <a:latin typeface="Calibri" pitchFamily="34" charset="0"/>
                          <a:cs typeface="Calibri" pitchFamily="34" charset="0"/>
                        </a:rPr>
                        <a:t> NR’S PE in India to HO</a:t>
                      </a:r>
                      <a:endParaRPr lang="en-US" sz="1400"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Calibri" pitchFamily="34" charset="0"/>
                        <a:cs typeface="Calibri" pitchFamily="34" charset="0"/>
                      </a:endParaRPr>
                    </a:p>
                  </a:txBody>
                  <a:tcPr/>
                </a:tc>
                <a:tc>
                  <a:txBody>
                    <a:bodyPr/>
                    <a:lstStyle/>
                    <a:p>
                      <a:endParaRPr lang="en-US" sz="1400" dirty="0">
                        <a:latin typeface="Calibri" pitchFamily="34" charset="0"/>
                        <a:cs typeface="Calibri" pitchFamily="34" charset="0"/>
                      </a:endParaRPr>
                    </a:p>
                  </a:txBody>
                  <a:tcPr/>
                </a:tc>
                <a:tc>
                  <a:txBody>
                    <a:bodyPr/>
                    <a:lstStyle/>
                    <a:p>
                      <a:endParaRPr lang="en-US" sz="1400" dirty="0">
                        <a:latin typeface="Calibri" pitchFamily="34" charset="0"/>
                        <a:cs typeface="Calibri" pitchFamily="34" charset="0"/>
                      </a:endParaRPr>
                    </a:p>
                  </a:txBody>
                  <a:tcPr/>
                </a:tc>
                <a:extLst>
                  <a:ext uri="{0D108BD9-81ED-4DB2-BD59-A6C34878D82A}">
                    <a16:rowId xmlns="" xmlns:a16="http://schemas.microsoft.com/office/drawing/2014/main" val="10003"/>
                  </a:ext>
                </a:extLst>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Taxation of Trust &amp; Investors</a:t>
            </a:r>
            <a:endParaRPr lang="en-US" sz="4000" dirty="0"/>
          </a:p>
        </p:txBody>
      </p:sp>
      <p:sp>
        <p:nvSpPr>
          <p:cNvPr id="4" name="Date Placeholder 3"/>
          <p:cNvSpPr>
            <a:spLocks noGrp="1"/>
          </p:cNvSpPr>
          <p:nvPr>
            <p:ph type="dt" sz="half" idx="10"/>
          </p:nvPr>
        </p:nvSpPr>
        <p:spPr/>
        <p:txBody>
          <a:bodyPr/>
          <a:lstStyle/>
          <a:p>
            <a:pPr>
              <a:defRPr/>
            </a:pPr>
            <a:r>
              <a:rPr lang="en-US" smtClean="0"/>
              <a:t>12th December 2019</a:t>
            </a:r>
            <a:endParaRPr lang="en-US" dirty="0"/>
          </a:p>
        </p:txBody>
      </p:sp>
      <p:sp>
        <p:nvSpPr>
          <p:cNvPr id="5" name="Slide Number Placeholder 4"/>
          <p:cNvSpPr>
            <a:spLocks noGrp="1"/>
          </p:cNvSpPr>
          <p:nvPr>
            <p:ph type="sldNum" sz="quarter" idx="12"/>
          </p:nvPr>
        </p:nvSpPr>
        <p:spPr/>
        <p:txBody>
          <a:bodyPr/>
          <a:lstStyle/>
          <a:p>
            <a:fld id="{852A60BD-B4D8-453E-B1C6-B1E9A28BB584}" type="slidenum">
              <a:rPr lang="en-US" altLang="en-US" smtClean="0"/>
              <a:pPr/>
              <a:t>47</a:t>
            </a:fld>
            <a:endParaRPr lang="en-US" altLang="en-US" dirty="0"/>
          </a:p>
        </p:txBody>
      </p:sp>
      <p:cxnSp>
        <p:nvCxnSpPr>
          <p:cNvPr id="7" name="Straight Connector 6"/>
          <p:cNvCxnSpPr/>
          <p:nvPr/>
        </p:nvCxnSpPr>
        <p:spPr bwMode="auto">
          <a:xfrm>
            <a:off x="4648200" y="1828800"/>
            <a:ext cx="0" cy="30480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9" name="Straight Connector 8"/>
          <p:cNvCxnSpPr/>
          <p:nvPr/>
        </p:nvCxnSpPr>
        <p:spPr bwMode="auto">
          <a:xfrm>
            <a:off x="1295400" y="2133600"/>
            <a:ext cx="6705600"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11" name="Straight Arrow Connector 10"/>
          <p:cNvCxnSpPr/>
          <p:nvPr/>
        </p:nvCxnSpPr>
        <p:spPr bwMode="auto">
          <a:xfrm>
            <a:off x="1295400" y="2133600"/>
            <a:ext cx="0" cy="30480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13" name="Straight Arrow Connector 12"/>
          <p:cNvCxnSpPr/>
          <p:nvPr/>
        </p:nvCxnSpPr>
        <p:spPr bwMode="auto">
          <a:xfrm>
            <a:off x="3429000" y="2133600"/>
            <a:ext cx="0" cy="30480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14" name="Straight Arrow Connector 13"/>
          <p:cNvCxnSpPr/>
          <p:nvPr/>
        </p:nvCxnSpPr>
        <p:spPr bwMode="auto">
          <a:xfrm>
            <a:off x="5638800" y="2133600"/>
            <a:ext cx="0" cy="30480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15" name="Straight Arrow Connector 14"/>
          <p:cNvCxnSpPr/>
          <p:nvPr/>
        </p:nvCxnSpPr>
        <p:spPr bwMode="auto">
          <a:xfrm>
            <a:off x="8001000" y="2133600"/>
            <a:ext cx="0" cy="30480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sp>
        <p:nvSpPr>
          <p:cNvPr id="16" name="TextBox 15"/>
          <p:cNvSpPr txBox="1"/>
          <p:nvPr/>
        </p:nvSpPr>
        <p:spPr>
          <a:xfrm>
            <a:off x="228600" y="2438400"/>
            <a:ext cx="2057400" cy="1823576"/>
          </a:xfrm>
          <a:prstGeom prst="rect">
            <a:avLst/>
          </a:prstGeom>
          <a:noFill/>
        </p:spPr>
        <p:txBody>
          <a:bodyPr wrap="square" rtlCol="0">
            <a:spAutoFit/>
          </a:bodyPr>
          <a:lstStyle/>
          <a:p>
            <a:pPr algn="ctr">
              <a:lnSpc>
                <a:spcPct val="150000"/>
              </a:lnSpc>
            </a:pPr>
            <a:r>
              <a:rPr lang="en-US" sz="1500" dirty="0" smtClean="0"/>
              <a:t>S. 115R</a:t>
            </a:r>
          </a:p>
          <a:p>
            <a:pPr algn="ctr">
              <a:lnSpc>
                <a:spcPct val="150000"/>
              </a:lnSpc>
            </a:pPr>
            <a:r>
              <a:rPr lang="en-US" sz="1500" dirty="0" smtClean="0"/>
              <a:t>Mutual Fund</a:t>
            </a:r>
          </a:p>
          <a:p>
            <a:pPr>
              <a:lnSpc>
                <a:spcPct val="150000"/>
              </a:lnSpc>
              <a:buFont typeface="Arial" pitchFamily="34" charset="0"/>
              <a:buChar char="•"/>
            </a:pPr>
            <a:r>
              <a:rPr lang="en-US" sz="1500" dirty="0" smtClean="0"/>
              <a:t>Exempt u/s 10(23D)</a:t>
            </a:r>
          </a:p>
          <a:p>
            <a:pPr>
              <a:lnSpc>
                <a:spcPct val="150000"/>
              </a:lnSpc>
              <a:buFont typeface="Arial" pitchFamily="34" charset="0"/>
              <a:buChar char="•"/>
            </a:pPr>
            <a:r>
              <a:rPr lang="en-US" sz="1500" dirty="0" smtClean="0"/>
              <a:t>Tax on Distribution</a:t>
            </a:r>
          </a:p>
          <a:p>
            <a:pPr>
              <a:lnSpc>
                <a:spcPct val="150000"/>
              </a:lnSpc>
              <a:buFont typeface="Arial" pitchFamily="34" charset="0"/>
              <a:buChar char="•"/>
            </a:pPr>
            <a:r>
              <a:rPr lang="en-US" sz="1500" dirty="0" smtClean="0"/>
              <a:t>Exempt to Investors</a:t>
            </a:r>
            <a:endParaRPr lang="en-US" sz="1500" dirty="0"/>
          </a:p>
        </p:txBody>
      </p:sp>
      <p:sp>
        <p:nvSpPr>
          <p:cNvPr id="17" name="TextBox 16"/>
          <p:cNvSpPr txBox="1"/>
          <p:nvPr/>
        </p:nvSpPr>
        <p:spPr>
          <a:xfrm>
            <a:off x="2362200" y="2438400"/>
            <a:ext cx="2057400" cy="1823576"/>
          </a:xfrm>
          <a:prstGeom prst="rect">
            <a:avLst/>
          </a:prstGeom>
          <a:noFill/>
        </p:spPr>
        <p:txBody>
          <a:bodyPr wrap="square" rtlCol="0">
            <a:spAutoFit/>
          </a:bodyPr>
          <a:lstStyle/>
          <a:p>
            <a:pPr algn="ctr">
              <a:lnSpc>
                <a:spcPct val="150000"/>
              </a:lnSpc>
            </a:pPr>
            <a:r>
              <a:rPr lang="en-US" sz="1500" dirty="0" smtClean="0"/>
              <a:t>S. 115TA</a:t>
            </a:r>
          </a:p>
          <a:p>
            <a:pPr algn="ctr">
              <a:lnSpc>
                <a:spcPct val="150000"/>
              </a:lnSpc>
            </a:pPr>
            <a:r>
              <a:rPr lang="en-US" sz="1500" dirty="0" smtClean="0"/>
              <a:t>Securitization Trust </a:t>
            </a:r>
          </a:p>
          <a:p>
            <a:pPr>
              <a:lnSpc>
                <a:spcPct val="150000"/>
              </a:lnSpc>
              <a:buFont typeface="Arial" pitchFamily="34" charset="0"/>
              <a:buChar char="•"/>
            </a:pPr>
            <a:r>
              <a:rPr lang="en-US" sz="1500" dirty="0" smtClean="0"/>
              <a:t>Exempt u/s10(23DA)</a:t>
            </a:r>
          </a:p>
          <a:p>
            <a:pPr>
              <a:lnSpc>
                <a:spcPct val="150000"/>
              </a:lnSpc>
              <a:buFont typeface="Arial" pitchFamily="34" charset="0"/>
              <a:buChar char="•"/>
            </a:pPr>
            <a:r>
              <a:rPr lang="en-US" sz="1500" dirty="0" smtClean="0"/>
              <a:t>Tax on Distribution</a:t>
            </a:r>
          </a:p>
          <a:p>
            <a:pPr>
              <a:lnSpc>
                <a:spcPct val="150000"/>
              </a:lnSpc>
              <a:buFont typeface="Arial" pitchFamily="34" charset="0"/>
              <a:buChar char="•"/>
            </a:pPr>
            <a:r>
              <a:rPr lang="en-US" sz="1500" dirty="0" smtClean="0"/>
              <a:t>Exempt to Investors</a:t>
            </a:r>
            <a:endParaRPr lang="en-US" sz="1500" dirty="0"/>
          </a:p>
        </p:txBody>
      </p:sp>
      <p:sp>
        <p:nvSpPr>
          <p:cNvPr id="18" name="TextBox 17"/>
          <p:cNvSpPr txBox="1"/>
          <p:nvPr/>
        </p:nvSpPr>
        <p:spPr>
          <a:xfrm>
            <a:off x="4572000" y="2438400"/>
            <a:ext cx="2133600" cy="3901068"/>
          </a:xfrm>
          <a:prstGeom prst="rect">
            <a:avLst/>
          </a:prstGeom>
          <a:noFill/>
        </p:spPr>
        <p:txBody>
          <a:bodyPr wrap="square" rtlCol="0">
            <a:spAutoFit/>
          </a:bodyPr>
          <a:lstStyle/>
          <a:p>
            <a:pPr algn="ctr">
              <a:lnSpc>
                <a:spcPct val="150000"/>
              </a:lnSpc>
            </a:pPr>
            <a:r>
              <a:rPr lang="en-US" sz="1500" dirty="0" smtClean="0"/>
              <a:t>S. 115UA</a:t>
            </a:r>
          </a:p>
          <a:p>
            <a:pPr algn="ctr">
              <a:lnSpc>
                <a:spcPct val="150000"/>
              </a:lnSpc>
            </a:pPr>
            <a:r>
              <a:rPr lang="en-US" sz="1500" dirty="0" smtClean="0"/>
              <a:t>Business Trust </a:t>
            </a:r>
          </a:p>
          <a:p>
            <a:pPr>
              <a:lnSpc>
                <a:spcPct val="150000"/>
              </a:lnSpc>
              <a:buFont typeface="Arial" pitchFamily="34" charset="0"/>
              <a:buChar char="•"/>
            </a:pPr>
            <a:r>
              <a:rPr lang="en-US" sz="1500" dirty="0" smtClean="0"/>
              <a:t>Interest, dividend &amp; rental income -Exempt u/s 10(23FC) &amp; 10(23FCA)</a:t>
            </a:r>
          </a:p>
          <a:p>
            <a:pPr>
              <a:lnSpc>
                <a:spcPct val="150000"/>
              </a:lnSpc>
              <a:buFont typeface="Arial" pitchFamily="34" charset="0"/>
              <a:buChar char="•"/>
            </a:pPr>
            <a:r>
              <a:rPr lang="en-US" sz="1500" dirty="0" smtClean="0"/>
              <a:t>Business Profits taxed</a:t>
            </a:r>
          </a:p>
          <a:p>
            <a:pPr>
              <a:lnSpc>
                <a:spcPct val="150000"/>
              </a:lnSpc>
              <a:buFont typeface="Arial" pitchFamily="34" charset="0"/>
              <a:buChar char="•"/>
            </a:pPr>
            <a:r>
              <a:rPr lang="en-US" sz="1500" dirty="0" smtClean="0"/>
              <a:t> NR Investors are taxed, except Business profits @5% u/s 194LBA(2)</a:t>
            </a:r>
            <a:endParaRPr lang="en-US" sz="1500" dirty="0"/>
          </a:p>
        </p:txBody>
      </p:sp>
      <p:sp>
        <p:nvSpPr>
          <p:cNvPr id="19" name="TextBox 18"/>
          <p:cNvSpPr txBox="1"/>
          <p:nvPr/>
        </p:nvSpPr>
        <p:spPr>
          <a:xfrm>
            <a:off x="6858000" y="2438400"/>
            <a:ext cx="2133600" cy="3208571"/>
          </a:xfrm>
          <a:prstGeom prst="rect">
            <a:avLst/>
          </a:prstGeom>
          <a:noFill/>
        </p:spPr>
        <p:txBody>
          <a:bodyPr wrap="square" rtlCol="0">
            <a:spAutoFit/>
          </a:bodyPr>
          <a:lstStyle/>
          <a:p>
            <a:pPr algn="ctr">
              <a:lnSpc>
                <a:spcPct val="150000"/>
              </a:lnSpc>
            </a:pPr>
            <a:r>
              <a:rPr lang="en-US" sz="1500" dirty="0" smtClean="0"/>
              <a:t>S. 115UB</a:t>
            </a:r>
          </a:p>
          <a:p>
            <a:pPr algn="ctr">
              <a:lnSpc>
                <a:spcPct val="150000"/>
              </a:lnSpc>
            </a:pPr>
            <a:r>
              <a:rPr lang="en-US" sz="1500" dirty="0" smtClean="0"/>
              <a:t>Investment Trust </a:t>
            </a:r>
          </a:p>
          <a:p>
            <a:pPr>
              <a:lnSpc>
                <a:spcPct val="150000"/>
              </a:lnSpc>
              <a:buFont typeface="Arial" pitchFamily="34" charset="0"/>
              <a:buChar char="•"/>
            </a:pPr>
            <a:r>
              <a:rPr lang="en-US" sz="1500" dirty="0" smtClean="0"/>
              <a:t>Investment income -Exempt</a:t>
            </a:r>
          </a:p>
          <a:p>
            <a:pPr>
              <a:lnSpc>
                <a:spcPct val="150000"/>
              </a:lnSpc>
              <a:buFont typeface="Arial" pitchFamily="34" charset="0"/>
              <a:buChar char="•"/>
            </a:pPr>
            <a:r>
              <a:rPr lang="en-US" sz="1500" dirty="0" smtClean="0"/>
              <a:t>Business Profits taxed</a:t>
            </a:r>
          </a:p>
          <a:p>
            <a:pPr>
              <a:lnSpc>
                <a:spcPct val="150000"/>
              </a:lnSpc>
              <a:buFont typeface="Arial" pitchFamily="34" charset="0"/>
              <a:buChar char="•"/>
            </a:pPr>
            <a:r>
              <a:rPr lang="en-US" sz="1500" dirty="0" smtClean="0"/>
              <a:t> Investors are taxed, except Business profits @ rates in force u/s 194LBB(2)</a:t>
            </a:r>
            <a:endParaRPr lang="en-US" sz="15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94DCDA-9B65-4C06-8428-26FDEBDA408F}"/>
              </a:ext>
            </a:extLst>
          </p:cNvPr>
          <p:cNvSpPr>
            <a:spLocks noGrp="1"/>
          </p:cNvSpPr>
          <p:nvPr>
            <p:ph type="title"/>
          </p:nvPr>
        </p:nvSpPr>
        <p:spPr>
          <a:xfrm>
            <a:off x="1105024" y="660412"/>
            <a:ext cx="7793037" cy="830995"/>
          </a:xfrm>
        </p:spPr>
        <p:txBody>
          <a:bodyPr/>
          <a:lstStyle/>
          <a:p>
            <a:r>
              <a:rPr lang="en-US" sz="3600" dirty="0" smtClean="0"/>
              <a:t>Taxation </a:t>
            </a:r>
            <a:r>
              <a:rPr lang="en-US" sz="3600" dirty="0"/>
              <a:t>of Securitization Trust </a:t>
            </a:r>
            <a:r>
              <a:rPr lang="en-US" sz="3600" dirty="0" smtClean="0"/>
              <a:t>&amp; Investors – sec 115TC/ 115TCA</a:t>
            </a:r>
            <a:endParaRPr lang="en-IN" sz="3600" dirty="0"/>
          </a:p>
        </p:txBody>
      </p:sp>
      <p:sp>
        <p:nvSpPr>
          <p:cNvPr id="4" name="Date Placeholder 3">
            <a:extLst>
              <a:ext uri="{FF2B5EF4-FFF2-40B4-BE49-F238E27FC236}">
                <a16:creationId xmlns="" xmlns:a16="http://schemas.microsoft.com/office/drawing/2014/main" id="{3D8638EC-C363-4FB2-8ACF-CE11DA5F59A2}"/>
              </a:ext>
            </a:extLst>
          </p:cNvPr>
          <p:cNvSpPr>
            <a:spLocks noGrp="1"/>
          </p:cNvSpPr>
          <p:nvPr>
            <p:ph type="dt" sz="half" idx="10"/>
          </p:nvPr>
        </p:nvSpPr>
        <p:spPr/>
        <p:txBody>
          <a:bodyPr/>
          <a:lstStyle/>
          <a:p>
            <a:pPr>
              <a:defRPr/>
            </a:pPr>
            <a:r>
              <a:rPr lang="en-US"/>
              <a:t>12th December 2019</a:t>
            </a:r>
            <a:endParaRPr lang="en-US" dirty="0"/>
          </a:p>
        </p:txBody>
      </p:sp>
      <p:sp>
        <p:nvSpPr>
          <p:cNvPr id="5" name="Slide Number Placeholder 4">
            <a:extLst>
              <a:ext uri="{FF2B5EF4-FFF2-40B4-BE49-F238E27FC236}">
                <a16:creationId xmlns="" xmlns:a16="http://schemas.microsoft.com/office/drawing/2014/main" id="{EBC90599-BDAC-40FA-938F-4A06BF85590A}"/>
              </a:ext>
            </a:extLst>
          </p:cNvPr>
          <p:cNvSpPr>
            <a:spLocks noGrp="1"/>
          </p:cNvSpPr>
          <p:nvPr>
            <p:ph type="sldNum" sz="quarter" idx="12"/>
          </p:nvPr>
        </p:nvSpPr>
        <p:spPr/>
        <p:txBody>
          <a:bodyPr/>
          <a:lstStyle/>
          <a:p>
            <a:fld id="{852A60BD-B4D8-453E-B1C6-B1E9A28BB584}" type="slidenum">
              <a:rPr lang="en-US" altLang="en-US" smtClean="0"/>
              <a:pPr/>
              <a:t>48</a:t>
            </a:fld>
            <a:endParaRPr lang="en-US" altLang="en-US" dirty="0"/>
          </a:p>
        </p:txBody>
      </p:sp>
      <p:sp>
        <p:nvSpPr>
          <p:cNvPr id="7" name="TextBox 6">
            <a:extLst>
              <a:ext uri="{FF2B5EF4-FFF2-40B4-BE49-F238E27FC236}">
                <a16:creationId xmlns="" xmlns:a16="http://schemas.microsoft.com/office/drawing/2014/main" id="{02726674-A15F-4CA8-A82E-388F58E1F901}"/>
              </a:ext>
            </a:extLst>
          </p:cNvPr>
          <p:cNvSpPr txBox="1"/>
          <p:nvPr/>
        </p:nvSpPr>
        <p:spPr>
          <a:xfrm>
            <a:off x="1175362" y="2044320"/>
            <a:ext cx="1905000" cy="461665"/>
          </a:xfrm>
          <a:prstGeom prst="rect">
            <a:avLst/>
          </a:prstGeom>
          <a:noFill/>
          <a:ln>
            <a:solidFill>
              <a:schemeClr val="tx1"/>
            </a:solidFill>
          </a:ln>
        </p:spPr>
        <p:txBody>
          <a:bodyPr wrap="square" rtlCol="0">
            <a:spAutoFit/>
          </a:bodyPr>
          <a:lstStyle/>
          <a:p>
            <a:pPr algn="ctr"/>
            <a:r>
              <a:rPr lang="en-US" dirty="0"/>
              <a:t>Investor</a:t>
            </a:r>
          </a:p>
        </p:txBody>
      </p:sp>
      <p:sp>
        <p:nvSpPr>
          <p:cNvPr id="8" name="TextBox 7">
            <a:extLst>
              <a:ext uri="{FF2B5EF4-FFF2-40B4-BE49-F238E27FC236}">
                <a16:creationId xmlns="" xmlns:a16="http://schemas.microsoft.com/office/drawing/2014/main" id="{7AF65810-86DF-46D4-9ACE-DB6269773164}"/>
              </a:ext>
            </a:extLst>
          </p:cNvPr>
          <p:cNvSpPr txBox="1"/>
          <p:nvPr/>
        </p:nvSpPr>
        <p:spPr>
          <a:xfrm>
            <a:off x="5854213" y="1838467"/>
            <a:ext cx="2133598" cy="830997"/>
          </a:xfrm>
          <a:prstGeom prst="rect">
            <a:avLst/>
          </a:prstGeom>
          <a:noFill/>
          <a:ln>
            <a:solidFill>
              <a:schemeClr val="tx1"/>
            </a:solidFill>
          </a:ln>
        </p:spPr>
        <p:txBody>
          <a:bodyPr wrap="square" rtlCol="0">
            <a:spAutoFit/>
          </a:bodyPr>
          <a:lstStyle/>
          <a:p>
            <a:pPr algn="ctr"/>
            <a:r>
              <a:rPr lang="en-US" dirty="0"/>
              <a:t>Securitization (SARFESI)</a:t>
            </a:r>
          </a:p>
        </p:txBody>
      </p:sp>
      <p:cxnSp>
        <p:nvCxnSpPr>
          <p:cNvPr id="15" name="Straight Arrow Connector 14">
            <a:extLst>
              <a:ext uri="{FF2B5EF4-FFF2-40B4-BE49-F238E27FC236}">
                <a16:creationId xmlns="" xmlns:a16="http://schemas.microsoft.com/office/drawing/2014/main" id="{064E0195-BC1C-499A-A52C-A713C84305ED}"/>
              </a:ext>
            </a:extLst>
          </p:cNvPr>
          <p:cNvCxnSpPr>
            <a:stCxn id="7" idx="3"/>
            <a:endCxn id="8" idx="1"/>
          </p:cNvCxnSpPr>
          <p:nvPr/>
        </p:nvCxnSpPr>
        <p:spPr bwMode="auto">
          <a:xfrm flipV="1">
            <a:off x="3080362" y="2253966"/>
            <a:ext cx="2773851" cy="21187"/>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20" name="Straight Arrow Connector 19">
            <a:extLst>
              <a:ext uri="{FF2B5EF4-FFF2-40B4-BE49-F238E27FC236}">
                <a16:creationId xmlns="" xmlns:a16="http://schemas.microsoft.com/office/drawing/2014/main" id="{9DFA3343-E450-4BAD-8EA5-87EB333952B3}"/>
              </a:ext>
            </a:extLst>
          </p:cNvPr>
          <p:cNvCxnSpPr>
            <a:cxnSpLocks/>
            <a:stCxn id="7" idx="2"/>
          </p:cNvCxnSpPr>
          <p:nvPr/>
        </p:nvCxnSpPr>
        <p:spPr bwMode="auto">
          <a:xfrm>
            <a:off x="2127862" y="2505985"/>
            <a:ext cx="5738" cy="465815"/>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22" name="Straight Arrow Connector 21">
            <a:extLst>
              <a:ext uri="{FF2B5EF4-FFF2-40B4-BE49-F238E27FC236}">
                <a16:creationId xmlns="" xmlns:a16="http://schemas.microsoft.com/office/drawing/2014/main" id="{662F6E51-5B80-4579-A38B-E14C399FEF35}"/>
              </a:ext>
            </a:extLst>
          </p:cNvPr>
          <p:cNvCxnSpPr>
            <a:cxnSpLocks/>
          </p:cNvCxnSpPr>
          <p:nvPr/>
        </p:nvCxnSpPr>
        <p:spPr bwMode="auto">
          <a:xfrm>
            <a:off x="6934200" y="2696945"/>
            <a:ext cx="0" cy="547808"/>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23" name="TextBox 22">
            <a:extLst>
              <a:ext uri="{FF2B5EF4-FFF2-40B4-BE49-F238E27FC236}">
                <a16:creationId xmlns="" xmlns:a16="http://schemas.microsoft.com/office/drawing/2014/main" id="{3D11EAAE-F080-4FFE-99A9-605E5C269C81}"/>
              </a:ext>
            </a:extLst>
          </p:cNvPr>
          <p:cNvSpPr txBox="1"/>
          <p:nvPr/>
        </p:nvSpPr>
        <p:spPr>
          <a:xfrm>
            <a:off x="762000" y="2942272"/>
            <a:ext cx="2971796" cy="1477328"/>
          </a:xfrm>
          <a:prstGeom prst="rect">
            <a:avLst/>
          </a:prstGeom>
          <a:noFill/>
          <a:ln>
            <a:solidFill>
              <a:schemeClr val="bg2"/>
            </a:solidFill>
          </a:ln>
        </p:spPr>
        <p:txBody>
          <a:bodyPr wrap="square" rtlCol="0">
            <a:spAutoFit/>
          </a:bodyPr>
          <a:lstStyle/>
          <a:p>
            <a:r>
              <a:rPr lang="en-US" sz="1800" dirty="0" smtClean="0"/>
              <a:t>A tax on distribution is paid by Trust</a:t>
            </a:r>
          </a:p>
          <a:p>
            <a:pPr>
              <a:buFont typeface="Arial" pitchFamily="34" charset="0"/>
              <a:buChar char="•"/>
            </a:pPr>
            <a:r>
              <a:rPr lang="en-US" sz="1800" dirty="0" smtClean="0"/>
              <a:t>@ 25% in case of Individuals / HUF</a:t>
            </a:r>
          </a:p>
          <a:p>
            <a:pPr>
              <a:buFont typeface="Arial" pitchFamily="34" charset="0"/>
              <a:buChar char="•"/>
            </a:pPr>
            <a:r>
              <a:rPr lang="en-US" sz="1800" dirty="0" smtClean="0"/>
              <a:t>@30% in other cases</a:t>
            </a:r>
            <a:endParaRPr lang="en-US" sz="1800" dirty="0"/>
          </a:p>
        </p:txBody>
      </p:sp>
      <p:sp>
        <p:nvSpPr>
          <p:cNvPr id="24" name="TextBox 23">
            <a:extLst>
              <a:ext uri="{FF2B5EF4-FFF2-40B4-BE49-F238E27FC236}">
                <a16:creationId xmlns="" xmlns:a16="http://schemas.microsoft.com/office/drawing/2014/main" id="{BE50531F-C1B3-4511-8527-FC3C5018AE1F}"/>
              </a:ext>
            </a:extLst>
          </p:cNvPr>
          <p:cNvSpPr txBox="1"/>
          <p:nvPr/>
        </p:nvSpPr>
        <p:spPr>
          <a:xfrm>
            <a:off x="5495933" y="3187450"/>
            <a:ext cx="2971789" cy="1200329"/>
          </a:xfrm>
          <a:prstGeom prst="rect">
            <a:avLst/>
          </a:prstGeom>
          <a:noFill/>
          <a:ln>
            <a:solidFill>
              <a:schemeClr val="bg2"/>
            </a:solidFill>
          </a:ln>
        </p:spPr>
        <p:txBody>
          <a:bodyPr wrap="square" rtlCol="0">
            <a:spAutoFit/>
          </a:bodyPr>
          <a:lstStyle/>
          <a:p>
            <a:r>
              <a:rPr lang="en-US" sz="1800" dirty="0"/>
              <a:t>Income of Securitization trust from activity of securitization is exempt u/s 10(23DA)  </a:t>
            </a:r>
          </a:p>
        </p:txBody>
      </p:sp>
      <p:sp>
        <p:nvSpPr>
          <p:cNvPr id="25" name="TextBox 24">
            <a:extLst>
              <a:ext uri="{FF2B5EF4-FFF2-40B4-BE49-F238E27FC236}">
                <a16:creationId xmlns="" xmlns:a16="http://schemas.microsoft.com/office/drawing/2014/main" id="{F36BB7F2-09B9-4DEF-9C78-1B1A7C96EADF}"/>
              </a:ext>
            </a:extLst>
          </p:cNvPr>
          <p:cNvSpPr txBox="1"/>
          <p:nvPr/>
        </p:nvSpPr>
        <p:spPr>
          <a:xfrm>
            <a:off x="539261" y="4554141"/>
            <a:ext cx="7865320" cy="1846659"/>
          </a:xfrm>
          <a:prstGeom prst="rect">
            <a:avLst/>
          </a:prstGeom>
          <a:noFill/>
        </p:spPr>
        <p:txBody>
          <a:bodyPr wrap="square" rtlCol="0">
            <a:spAutoFit/>
          </a:bodyPr>
          <a:lstStyle/>
          <a:p>
            <a:pPr marL="342900" indent="-342900" algn="just">
              <a:buFont typeface="Arial" panose="020B0604020202020204" pitchFamily="34" charset="0"/>
              <a:buChar char="•"/>
            </a:pPr>
            <a:r>
              <a:rPr lang="en-US" sz="2000" dirty="0"/>
              <a:t>Income in the hands of the investor shall be of the same nature and proportion as it had been accrued/received by the trust</a:t>
            </a:r>
          </a:p>
          <a:p>
            <a:pPr algn="just"/>
            <a:endParaRPr lang="en-US" sz="1200" dirty="0"/>
          </a:p>
          <a:p>
            <a:pPr marL="342900" indent="-342900" algn="just">
              <a:buFont typeface="Arial" panose="020B0604020202020204" pitchFamily="34" charset="0"/>
              <a:buChar char="•"/>
            </a:pPr>
            <a:r>
              <a:rPr lang="en-US" sz="2000" dirty="0"/>
              <a:t>Trust is required to deduct TDS at the time of payment / credit whichever is earlier u/s 194LBC for non-resident and foreign companies at the rate of TDS in force at the time </a:t>
            </a:r>
          </a:p>
        </p:txBody>
      </p:sp>
    </p:spTree>
    <p:extLst>
      <p:ext uri="{BB962C8B-B14F-4D97-AF65-F5344CB8AC3E}">
        <p14:creationId xmlns="" xmlns:p14="http://schemas.microsoft.com/office/powerpoint/2010/main" val="24913501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 xmlns:a16="http://schemas.microsoft.com/office/drawing/2014/main" id="{6870599D-6E01-413E-B6D5-BCD871B06F34}"/>
              </a:ext>
            </a:extLst>
          </p:cNvPr>
          <p:cNvPicPr>
            <a:picLocks noChangeAspect="1"/>
          </p:cNvPicPr>
          <p:nvPr/>
        </p:nvPicPr>
        <p:blipFill>
          <a:blip r:embed="rId2" cstate="print"/>
          <a:stretch>
            <a:fillRect/>
          </a:stretch>
        </p:blipFill>
        <p:spPr>
          <a:xfrm>
            <a:off x="914400" y="1524000"/>
            <a:ext cx="7772400" cy="5181600"/>
          </a:xfrm>
          <a:prstGeom prst="rect">
            <a:avLst/>
          </a:prstGeom>
        </p:spPr>
      </p:pic>
      <p:sp>
        <p:nvSpPr>
          <p:cNvPr id="2" name="Title 1">
            <a:extLst>
              <a:ext uri="{FF2B5EF4-FFF2-40B4-BE49-F238E27FC236}">
                <a16:creationId xmlns="" xmlns:a16="http://schemas.microsoft.com/office/drawing/2014/main" id="{C894DCDA-9B65-4C06-8428-26FDEBDA408F}"/>
              </a:ext>
            </a:extLst>
          </p:cNvPr>
          <p:cNvSpPr>
            <a:spLocks noGrp="1"/>
          </p:cNvSpPr>
          <p:nvPr>
            <p:ph type="title"/>
          </p:nvPr>
        </p:nvSpPr>
        <p:spPr>
          <a:xfrm>
            <a:off x="1238395" y="381000"/>
            <a:ext cx="7793037" cy="914400"/>
          </a:xfrm>
        </p:spPr>
        <p:txBody>
          <a:bodyPr/>
          <a:lstStyle/>
          <a:p>
            <a:r>
              <a:rPr lang="en-US" sz="3600" dirty="0" smtClean="0"/>
              <a:t>Taxation </a:t>
            </a:r>
            <a:r>
              <a:rPr lang="en-US" sz="3600" dirty="0"/>
              <a:t>of Business </a:t>
            </a:r>
            <a:r>
              <a:rPr lang="en-US" sz="3600" dirty="0" smtClean="0"/>
              <a:t>Trust</a:t>
            </a:r>
            <a:endParaRPr lang="en-IN" sz="3600" dirty="0"/>
          </a:p>
        </p:txBody>
      </p:sp>
      <p:sp>
        <p:nvSpPr>
          <p:cNvPr id="3" name="Content Placeholder 2">
            <a:extLst>
              <a:ext uri="{FF2B5EF4-FFF2-40B4-BE49-F238E27FC236}">
                <a16:creationId xmlns="" xmlns:a16="http://schemas.microsoft.com/office/drawing/2014/main" id="{D1277A12-52A0-462C-977E-C2C45256231B}"/>
              </a:ext>
            </a:extLst>
          </p:cNvPr>
          <p:cNvSpPr>
            <a:spLocks noGrp="1"/>
          </p:cNvSpPr>
          <p:nvPr>
            <p:ph idx="1"/>
          </p:nvPr>
        </p:nvSpPr>
        <p:spPr/>
        <p:txBody>
          <a:bodyPr/>
          <a:lstStyle/>
          <a:p>
            <a:pPr marL="0" indent="0">
              <a:buNone/>
            </a:pPr>
            <a:r>
              <a:rPr lang="en-IN" sz="2000" dirty="0"/>
              <a:t>	</a:t>
            </a:r>
          </a:p>
        </p:txBody>
      </p:sp>
      <p:sp>
        <p:nvSpPr>
          <p:cNvPr id="4" name="Date Placeholder 3">
            <a:extLst>
              <a:ext uri="{FF2B5EF4-FFF2-40B4-BE49-F238E27FC236}">
                <a16:creationId xmlns="" xmlns:a16="http://schemas.microsoft.com/office/drawing/2014/main" id="{3D8638EC-C363-4FB2-8ACF-CE11DA5F59A2}"/>
              </a:ext>
            </a:extLst>
          </p:cNvPr>
          <p:cNvSpPr>
            <a:spLocks noGrp="1"/>
          </p:cNvSpPr>
          <p:nvPr>
            <p:ph type="dt" sz="half" idx="10"/>
          </p:nvPr>
        </p:nvSpPr>
        <p:spPr/>
        <p:txBody>
          <a:bodyPr/>
          <a:lstStyle/>
          <a:p>
            <a:pPr>
              <a:defRPr/>
            </a:pPr>
            <a:r>
              <a:rPr lang="en-US"/>
              <a:t>12th December 2019</a:t>
            </a:r>
            <a:endParaRPr lang="en-US" dirty="0"/>
          </a:p>
        </p:txBody>
      </p:sp>
      <p:sp>
        <p:nvSpPr>
          <p:cNvPr id="5" name="Slide Number Placeholder 4">
            <a:extLst>
              <a:ext uri="{FF2B5EF4-FFF2-40B4-BE49-F238E27FC236}">
                <a16:creationId xmlns="" xmlns:a16="http://schemas.microsoft.com/office/drawing/2014/main" id="{EBC90599-BDAC-40FA-938F-4A06BF85590A}"/>
              </a:ext>
            </a:extLst>
          </p:cNvPr>
          <p:cNvSpPr>
            <a:spLocks noGrp="1"/>
          </p:cNvSpPr>
          <p:nvPr>
            <p:ph type="sldNum" sz="quarter" idx="12"/>
          </p:nvPr>
        </p:nvSpPr>
        <p:spPr/>
        <p:txBody>
          <a:bodyPr/>
          <a:lstStyle/>
          <a:p>
            <a:fld id="{852A60BD-B4D8-453E-B1C6-B1E9A28BB584}" type="slidenum">
              <a:rPr lang="en-US" altLang="en-US" smtClean="0"/>
              <a:pPr/>
              <a:t>49</a:t>
            </a:fld>
            <a:endParaRPr lang="en-US" altLang="en-US" dirty="0"/>
          </a:p>
        </p:txBody>
      </p:sp>
    </p:spTree>
    <p:extLst>
      <p:ext uri="{BB962C8B-B14F-4D97-AF65-F5344CB8AC3E}">
        <p14:creationId xmlns="" xmlns:p14="http://schemas.microsoft.com/office/powerpoint/2010/main" val="1738357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2662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EE97BF38-B4E9-4DF6-BC87-537C6811EF18}" type="slidenum">
              <a:rPr lang="en-US" altLang="en-US" sz="1400"/>
              <a:pPr/>
              <a:t>5</a:t>
            </a:fld>
            <a:endParaRPr lang="en-US" altLang="en-US" sz="1400" dirty="0"/>
          </a:p>
        </p:txBody>
      </p:sp>
      <p:sp>
        <p:nvSpPr>
          <p:cNvPr id="26628" name="Rectangle 2"/>
          <p:cNvSpPr>
            <a:spLocks noGrp="1" noChangeArrowheads="1"/>
          </p:cNvSpPr>
          <p:nvPr>
            <p:ph type="title"/>
          </p:nvPr>
        </p:nvSpPr>
        <p:spPr/>
        <p:txBody>
          <a:bodyPr/>
          <a:lstStyle/>
          <a:p>
            <a:pPr eaLnBrk="1" hangingPunct="1"/>
            <a:r>
              <a:rPr lang="en-US" altLang="en-US" sz="4000" dirty="0"/>
              <a:t>Residential Status under FEMA</a:t>
            </a:r>
          </a:p>
        </p:txBody>
      </p:sp>
      <p:sp>
        <p:nvSpPr>
          <p:cNvPr id="26629" name="Rectangle 3"/>
          <p:cNvSpPr>
            <a:spLocks noGrp="1" noChangeArrowheads="1"/>
          </p:cNvSpPr>
          <p:nvPr>
            <p:ph type="body" idx="1"/>
          </p:nvPr>
        </p:nvSpPr>
        <p:spPr>
          <a:xfrm>
            <a:off x="1066800" y="1752600"/>
            <a:ext cx="7888288" cy="4724400"/>
          </a:xfrm>
        </p:spPr>
        <p:txBody>
          <a:bodyPr/>
          <a:lstStyle/>
          <a:p>
            <a:pPr algn="just" eaLnBrk="1" hangingPunct="1">
              <a:lnSpc>
                <a:spcPct val="90000"/>
              </a:lnSpc>
              <a:buFont typeface="Wingdings" pitchFamily="2" charset="2"/>
              <a:buNone/>
            </a:pPr>
            <a:r>
              <a:rPr lang="en-US" altLang="en-US" sz="2400" dirty="0">
                <a:latin typeface="Calibri" pitchFamily="34" charset="0"/>
                <a:ea typeface="Calibri" pitchFamily="34" charset="0"/>
                <a:cs typeface="Calibri" pitchFamily="34" charset="0"/>
              </a:rPr>
              <a:t>Person Resident in India (PRII) means</a:t>
            </a:r>
          </a:p>
          <a:p>
            <a:pPr algn="just" eaLnBrk="1" hangingPunct="1">
              <a:lnSpc>
                <a:spcPct val="90000"/>
              </a:lnSpc>
            </a:pPr>
            <a:r>
              <a:rPr lang="en-US" altLang="en-US" sz="2400" dirty="0">
                <a:latin typeface="Calibri" pitchFamily="34" charset="0"/>
                <a:ea typeface="Calibri" pitchFamily="34" charset="0"/>
                <a:cs typeface="Calibri" pitchFamily="34" charset="0"/>
              </a:rPr>
              <a:t>A person residing in India for more than 182 days in the preceding previous financial year but does not include</a:t>
            </a:r>
          </a:p>
          <a:p>
            <a:pPr lvl="1" algn="just" eaLnBrk="1" hangingPunct="1">
              <a:lnSpc>
                <a:spcPct val="90000"/>
              </a:lnSpc>
            </a:pPr>
            <a:r>
              <a:rPr lang="en-US" altLang="en-US" sz="2000" dirty="0">
                <a:latin typeface="Calibri" pitchFamily="34" charset="0"/>
                <a:ea typeface="Calibri" pitchFamily="34" charset="0"/>
                <a:cs typeface="Calibri" pitchFamily="34" charset="0"/>
              </a:rPr>
              <a:t>A person who has gone out of India or who stays outside India in either case for specified purposes</a:t>
            </a:r>
          </a:p>
          <a:p>
            <a:pPr lvl="1" algn="just" eaLnBrk="1" hangingPunct="1">
              <a:lnSpc>
                <a:spcPct val="90000"/>
              </a:lnSpc>
            </a:pPr>
            <a:r>
              <a:rPr lang="en-US" altLang="en-US" sz="2000" dirty="0">
                <a:latin typeface="Calibri" pitchFamily="34" charset="0"/>
                <a:ea typeface="Calibri" pitchFamily="34" charset="0"/>
                <a:cs typeface="Calibri" pitchFamily="34" charset="0"/>
              </a:rPr>
              <a:t>A person who come to or stays in India in either case otherwise than for the specified purposes</a:t>
            </a:r>
          </a:p>
          <a:p>
            <a:pPr algn="just" eaLnBrk="1" hangingPunct="1">
              <a:lnSpc>
                <a:spcPct val="90000"/>
              </a:lnSpc>
              <a:buFont typeface="Wingdings" pitchFamily="2" charset="2"/>
              <a:buNone/>
            </a:pPr>
            <a:r>
              <a:rPr lang="en-US" altLang="en-US" sz="1800" dirty="0">
                <a:latin typeface="Calibri" pitchFamily="34" charset="0"/>
                <a:ea typeface="Calibri" pitchFamily="34" charset="0"/>
                <a:cs typeface="Calibri" pitchFamily="34" charset="0"/>
              </a:rPr>
              <a:t>* </a:t>
            </a:r>
            <a:r>
              <a:rPr lang="en-US" altLang="en-US" sz="1600" dirty="0">
                <a:latin typeface="Calibri" pitchFamily="34" charset="0"/>
                <a:ea typeface="Calibri" pitchFamily="34" charset="0"/>
                <a:cs typeface="Calibri" pitchFamily="34" charset="0"/>
              </a:rPr>
              <a:t>Specified purposes: Employment or business or intention to stay for uncertain period</a:t>
            </a:r>
          </a:p>
          <a:p>
            <a:pPr algn="just" eaLnBrk="1" hangingPunct="1">
              <a:lnSpc>
                <a:spcPct val="90000"/>
              </a:lnSpc>
            </a:pPr>
            <a:r>
              <a:rPr lang="en-US" altLang="en-US" sz="2400" dirty="0">
                <a:latin typeface="Calibri" pitchFamily="34" charset="0"/>
                <a:ea typeface="Calibri" pitchFamily="34" charset="0"/>
                <a:cs typeface="Calibri" pitchFamily="34" charset="0"/>
              </a:rPr>
              <a:t>Other Person are treated as residents on the basis of their incorporation or registration </a:t>
            </a:r>
          </a:p>
          <a:p>
            <a:pPr algn="just" eaLnBrk="1" hangingPunct="1">
              <a:lnSpc>
                <a:spcPct val="90000"/>
              </a:lnSpc>
            </a:pPr>
            <a:r>
              <a:rPr lang="en-US" altLang="en-US" sz="2400" dirty="0">
                <a:latin typeface="Calibri" pitchFamily="34" charset="0"/>
                <a:ea typeface="Calibri" pitchFamily="34" charset="0"/>
                <a:cs typeface="Calibri" pitchFamily="34" charset="0"/>
              </a:rPr>
              <a:t>An Office, Branch or Agency in India owned &amp; controlled by a PROI</a:t>
            </a:r>
          </a:p>
          <a:p>
            <a:pPr algn="just" eaLnBrk="1" hangingPunct="1">
              <a:lnSpc>
                <a:spcPct val="90000"/>
              </a:lnSpc>
            </a:pPr>
            <a:r>
              <a:rPr lang="en-US" altLang="en-US" sz="2400" dirty="0">
                <a:latin typeface="Calibri" pitchFamily="34" charset="0"/>
                <a:ea typeface="Calibri" pitchFamily="34" charset="0"/>
                <a:cs typeface="Calibri" pitchFamily="34" charset="0"/>
              </a:rPr>
              <a:t>An Office, Branch or Agency outside India owned &amp; controlled by a PRII</a:t>
            </a:r>
          </a:p>
        </p:txBody>
      </p:sp>
    </p:spTree>
    <p:extLst>
      <p:ext uri="{BB962C8B-B14F-4D97-AF65-F5344CB8AC3E}">
        <p14:creationId xmlns="" xmlns:p14="http://schemas.microsoft.com/office/powerpoint/2010/main" val="35617064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8294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2B4886B-41EB-46E2-9996-6D265FE99943}" type="slidenum">
              <a:rPr lang="en-US" altLang="en-US" sz="1400"/>
              <a:pPr/>
              <a:t>50</a:t>
            </a:fld>
            <a:endParaRPr lang="en-US" altLang="en-US" sz="1400" dirty="0"/>
          </a:p>
        </p:txBody>
      </p:sp>
      <p:sp>
        <p:nvSpPr>
          <p:cNvPr id="82948" name="Rectangle 2"/>
          <p:cNvSpPr>
            <a:spLocks noGrp="1" noChangeArrowheads="1"/>
          </p:cNvSpPr>
          <p:nvPr>
            <p:ph type="title"/>
          </p:nvPr>
        </p:nvSpPr>
        <p:spPr/>
        <p:txBody>
          <a:bodyPr/>
          <a:lstStyle/>
          <a:p>
            <a:pPr eaLnBrk="1" hangingPunct="1"/>
            <a:r>
              <a:rPr lang="en-US" altLang="en-US" sz="4000" dirty="0"/>
              <a:t>Exemptions to </a:t>
            </a:r>
            <a:r>
              <a:rPr lang="en-US" altLang="en-US" sz="4000" dirty="0" smtClean="0"/>
              <a:t>Non-residents </a:t>
            </a:r>
            <a:br>
              <a:rPr lang="en-US" altLang="en-US" sz="4000" dirty="0" smtClean="0"/>
            </a:br>
            <a:r>
              <a:rPr lang="en-US" altLang="en-US" sz="4000" dirty="0" smtClean="0"/>
              <a:t>– Illustrative list</a:t>
            </a:r>
            <a:endParaRPr lang="en-US" altLang="en-US" sz="4000" dirty="0"/>
          </a:p>
        </p:txBody>
      </p:sp>
      <p:sp>
        <p:nvSpPr>
          <p:cNvPr id="82949" name="Rectangle 3"/>
          <p:cNvSpPr>
            <a:spLocks noGrp="1" noChangeArrowheads="1"/>
          </p:cNvSpPr>
          <p:nvPr>
            <p:ph type="body" idx="1"/>
          </p:nvPr>
        </p:nvSpPr>
        <p:spPr/>
        <p:txBody>
          <a:bodyPr/>
          <a:lstStyle/>
          <a:p>
            <a:pPr eaLnBrk="1" hangingPunct="1">
              <a:lnSpc>
                <a:spcPct val="90000"/>
              </a:lnSpc>
            </a:pPr>
            <a:r>
              <a:rPr lang="en-US" altLang="en-US" sz="2400" dirty="0">
                <a:latin typeface="Calibri" pitchFamily="34" charset="0"/>
                <a:ea typeface="Calibri" pitchFamily="34" charset="0"/>
                <a:cs typeface="Calibri" pitchFamily="34" charset="0"/>
              </a:rPr>
              <a:t>Interest on NRE Deposit u/s. 10(4)(ii)</a:t>
            </a:r>
          </a:p>
          <a:p>
            <a:pPr eaLnBrk="1" hangingPunct="1">
              <a:lnSpc>
                <a:spcPct val="90000"/>
              </a:lnSpc>
            </a:pPr>
            <a:r>
              <a:rPr lang="en-US" altLang="en-US" sz="2400" dirty="0">
                <a:latin typeface="Calibri" pitchFamily="34" charset="0"/>
                <a:ea typeface="Calibri" pitchFamily="34" charset="0"/>
                <a:cs typeface="Calibri" pitchFamily="34" charset="0"/>
              </a:rPr>
              <a:t>Remuneration received by an Individual u/s. 10(6)(vi)</a:t>
            </a:r>
          </a:p>
          <a:p>
            <a:pPr eaLnBrk="1" hangingPunct="1">
              <a:lnSpc>
                <a:spcPct val="90000"/>
              </a:lnSpc>
            </a:pPr>
            <a:r>
              <a:rPr lang="en-US" altLang="en-US" sz="2400" dirty="0">
                <a:latin typeface="Calibri" pitchFamily="34" charset="0"/>
                <a:ea typeface="Calibri" pitchFamily="34" charset="0"/>
                <a:cs typeface="Calibri" pitchFamily="34" charset="0"/>
              </a:rPr>
              <a:t>Salary received from employment on a foreign ship u/s. 10(6)(viii)</a:t>
            </a:r>
          </a:p>
          <a:p>
            <a:pPr eaLnBrk="1" hangingPunct="1">
              <a:lnSpc>
                <a:spcPct val="90000"/>
              </a:lnSpc>
            </a:pPr>
            <a:r>
              <a:rPr lang="en-US" altLang="en-US" sz="2400" dirty="0">
                <a:latin typeface="Calibri" pitchFamily="34" charset="0"/>
                <a:ea typeface="Calibri" pitchFamily="34" charset="0"/>
                <a:cs typeface="Calibri" pitchFamily="34" charset="0"/>
              </a:rPr>
              <a:t>Fees earned by consultant u/s. 10(8A)</a:t>
            </a:r>
          </a:p>
          <a:p>
            <a:pPr eaLnBrk="1" hangingPunct="1">
              <a:lnSpc>
                <a:spcPct val="90000"/>
              </a:lnSpc>
            </a:pPr>
            <a:r>
              <a:rPr lang="en-US" altLang="en-US" sz="2400" dirty="0">
                <a:latin typeface="Calibri" pitchFamily="34" charset="0"/>
                <a:ea typeface="Calibri" pitchFamily="34" charset="0"/>
                <a:cs typeface="Calibri" pitchFamily="34" charset="0"/>
              </a:rPr>
              <a:t>Interest on specified securities u/s. 10(15)</a:t>
            </a:r>
          </a:p>
          <a:p>
            <a:pPr eaLnBrk="1" hangingPunct="1">
              <a:lnSpc>
                <a:spcPct val="90000"/>
              </a:lnSpc>
            </a:pPr>
            <a:r>
              <a:rPr lang="en-US" altLang="en-US" sz="2400" dirty="0">
                <a:latin typeface="Calibri" pitchFamily="34" charset="0"/>
                <a:ea typeface="Calibri" pitchFamily="34" charset="0"/>
                <a:cs typeface="Calibri" pitchFamily="34" charset="0"/>
              </a:rPr>
              <a:t>International sporting event held in India u/s. 10(39)</a:t>
            </a:r>
          </a:p>
          <a:p>
            <a:pPr eaLnBrk="1" hangingPunct="1">
              <a:lnSpc>
                <a:spcPct val="90000"/>
              </a:lnSpc>
            </a:pPr>
            <a:r>
              <a:rPr lang="en-US" altLang="en-US" sz="2400" dirty="0">
                <a:latin typeface="Calibri" pitchFamily="34" charset="0"/>
                <a:ea typeface="Calibri" pitchFamily="34" charset="0"/>
                <a:cs typeface="Calibri" pitchFamily="34" charset="0"/>
              </a:rPr>
              <a:t>Profits from units in FTZ/SEZ or an undertaking as EOU u/s. 10A, 10AA &amp; 10B</a:t>
            </a:r>
          </a:p>
          <a:p>
            <a:pPr eaLnBrk="1" hangingPunct="1">
              <a:lnSpc>
                <a:spcPct val="90000"/>
              </a:lnSpc>
            </a:pPr>
            <a:r>
              <a:rPr lang="en-US" altLang="en-US" sz="2400" dirty="0">
                <a:latin typeface="Calibri" pitchFamily="34" charset="0"/>
                <a:ea typeface="Calibri" pitchFamily="34" charset="0"/>
                <a:cs typeface="Calibri" pitchFamily="34" charset="0"/>
              </a:rPr>
              <a:t>Eligible articles or things u/s. 10BA</a:t>
            </a:r>
          </a:p>
          <a:p>
            <a:pPr eaLnBrk="1" hangingPunct="1">
              <a:lnSpc>
                <a:spcPct val="90000"/>
              </a:lnSpc>
            </a:pPr>
            <a:endParaRPr lang="en-US" altLang="en-US" sz="2800" dirty="0">
              <a:latin typeface="Calibri" pitchFamily="34" charset="0"/>
              <a:ea typeface="Calibri" pitchFamily="34" charset="0"/>
              <a:cs typeface="Calibri"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8499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273F13E-CE3B-42EE-9F2C-2B524C07860A}" type="slidenum">
              <a:rPr lang="en-US" altLang="en-US" sz="1400"/>
              <a:pPr/>
              <a:t>51</a:t>
            </a:fld>
            <a:endParaRPr lang="en-US" altLang="en-US" sz="1400" dirty="0"/>
          </a:p>
        </p:txBody>
      </p:sp>
      <p:sp>
        <p:nvSpPr>
          <p:cNvPr id="84996" name="Rectangle 2"/>
          <p:cNvSpPr>
            <a:spLocks noGrp="1" noChangeArrowheads="1"/>
          </p:cNvSpPr>
          <p:nvPr>
            <p:ph type="title"/>
          </p:nvPr>
        </p:nvSpPr>
        <p:spPr/>
        <p:txBody>
          <a:bodyPr/>
          <a:lstStyle/>
          <a:p>
            <a:pPr eaLnBrk="1" hangingPunct="1"/>
            <a:r>
              <a:rPr lang="en-US" altLang="en-US" sz="4000" dirty="0"/>
              <a:t>Exemptions to Non-residents (con’t)</a:t>
            </a:r>
          </a:p>
        </p:txBody>
      </p:sp>
      <p:sp>
        <p:nvSpPr>
          <p:cNvPr id="53253" name="Rectangle 3"/>
          <p:cNvSpPr>
            <a:spLocks noGrp="1" noChangeArrowheads="1"/>
          </p:cNvSpPr>
          <p:nvPr>
            <p:ph type="body" idx="1"/>
          </p:nvPr>
        </p:nvSpPr>
        <p:spPr>
          <a:xfrm>
            <a:off x="685800" y="2057400"/>
            <a:ext cx="8040688" cy="4114800"/>
          </a:xfrm>
        </p:spPr>
        <p:txBody>
          <a:bodyPr/>
          <a:lstStyle/>
          <a:p>
            <a:pPr eaLnBrk="1" hangingPunct="1">
              <a:lnSpc>
                <a:spcPct val="90000"/>
              </a:lnSpc>
              <a:defRPr/>
            </a:pPr>
            <a:r>
              <a:rPr lang="en-US" altLang="en-US" sz="2400" dirty="0">
                <a:latin typeface="Calibri" panose="020F0502020204030204" pitchFamily="34" charset="0"/>
                <a:cs typeface="Calibri" panose="020F0502020204030204" pitchFamily="34" charset="0"/>
              </a:rPr>
              <a:t>Capital Gains on Units of Unit Scheme, 1964 </a:t>
            </a:r>
          </a:p>
          <a:p>
            <a:pPr eaLnBrk="1" hangingPunct="1">
              <a:lnSpc>
                <a:spcPct val="90000"/>
              </a:lnSpc>
              <a:buFont typeface="Wingdings" pitchFamily="2" charset="2"/>
              <a:buNone/>
              <a:defRPr/>
            </a:pPr>
            <a:r>
              <a:rPr lang="en-US" altLang="en-US" sz="2400" dirty="0" smtClean="0">
                <a:latin typeface="Calibri" panose="020F0502020204030204" pitchFamily="34" charset="0"/>
                <a:cs typeface="Calibri" panose="020F0502020204030204" pitchFamily="34" charset="0"/>
              </a:rPr>
              <a:t>	[</a:t>
            </a:r>
            <a:r>
              <a:rPr lang="en-US" altLang="en-US" sz="2400" dirty="0">
                <a:latin typeface="Calibri" panose="020F0502020204030204" pitchFamily="34" charset="0"/>
                <a:cs typeface="Calibri" panose="020F0502020204030204" pitchFamily="34" charset="0"/>
              </a:rPr>
              <a:t>S. 10(33)]</a:t>
            </a:r>
          </a:p>
          <a:p>
            <a:pPr eaLnBrk="1" hangingPunct="1">
              <a:lnSpc>
                <a:spcPct val="90000"/>
              </a:lnSpc>
              <a:defRPr/>
            </a:pPr>
            <a:r>
              <a:rPr lang="en-US" altLang="en-US" sz="2400" dirty="0">
                <a:latin typeface="Calibri" panose="020F0502020204030204" pitchFamily="34" charset="0"/>
                <a:cs typeface="Calibri" panose="020F0502020204030204" pitchFamily="34" charset="0"/>
              </a:rPr>
              <a:t>Any income by way of dividend referred to u/s. 115   </a:t>
            </a:r>
          </a:p>
          <a:p>
            <a:pPr eaLnBrk="1" hangingPunct="1">
              <a:lnSpc>
                <a:spcPct val="90000"/>
              </a:lnSpc>
              <a:buFont typeface="Wingdings" pitchFamily="2" charset="2"/>
              <a:buNone/>
              <a:defRPr/>
            </a:pPr>
            <a:r>
              <a:rPr lang="en-US" altLang="en-US" sz="2400" dirty="0" smtClean="0">
                <a:latin typeface="Calibri" panose="020F0502020204030204" pitchFamily="34" charset="0"/>
                <a:cs typeface="Calibri" panose="020F0502020204030204" pitchFamily="34" charset="0"/>
              </a:rPr>
              <a:t>	[</a:t>
            </a:r>
            <a:r>
              <a:rPr lang="en-US" altLang="en-US" sz="2400" dirty="0">
                <a:latin typeface="Calibri" panose="020F0502020204030204" pitchFamily="34" charset="0"/>
                <a:cs typeface="Calibri" panose="020F0502020204030204" pitchFamily="34" charset="0"/>
              </a:rPr>
              <a:t>S. 10(34)]</a:t>
            </a:r>
          </a:p>
          <a:p>
            <a:pPr eaLnBrk="1" hangingPunct="1">
              <a:lnSpc>
                <a:spcPct val="90000"/>
              </a:lnSpc>
              <a:defRPr/>
            </a:pPr>
            <a:r>
              <a:rPr lang="en-US" altLang="en-US" sz="2400" dirty="0">
                <a:latin typeface="Calibri" panose="020F0502020204030204" pitchFamily="34" charset="0"/>
                <a:cs typeface="Calibri" panose="020F0502020204030204" pitchFamily="34" charset="0"/>
              </a:rPr>
              <a:t>Any income received in respect of units of Mutual Funds</a:t>
            </a:r>
          </a:p>
          <a:p>
            <a:pPr eaLnBrk="1" hangingPunct="1">
              <a:lnSpc>
                <a:spcPct val="90000"/>
              </a:lnSpc>
              <a:buFont typeface="Wingdings" pitchFamily="2" charset="2"/>
              <a:buNone/>
              <a:defRPr/>
            </a:pPr>
            <a:r>
              <a:rPr lang="en-US" altLang="en-US" sz="2400" dirty="0" smtClean="0">
                <a:latin typeface="Calibri" panose="020F0502020204030204" pitchFamily="34" charset="0"/>
                <a:cs typeface="Calibri" panose="020F0502020204030204" pitchFamily="34" charset="0"/>
              </a:rPr>
              <a:t>	[</a:t>
            </a:r>
            <a:r>
              <a:rPr lang="en-US" altLang="en-US" sz="2400" dirty="0">
                <a:latin typeface="Calibri" panose="020F0502020204030204" pitchFamily="34" charset="0"/>
                <a:cs typeface="Calibri" panose="020F0502020204030204" pitchFamily="34" charset="0"/>
              </a:rPr>
              <a:t>S.10(35)]</a:t>
            </a:r>
          </a:p>
          <a:p>
            <a:pPr eaLnBrk="1" hangingPunct="1">
              <a:lnSpc>
                <a:spcPct val="90000"/>
              </a:lnSpc>
              <a:defRPr/>
            </a:pPr>
            <a:r>
              <a:rPr lang="en-US" altLang="en-US" sz="2400" dirty="0">
                <a:latin typeface="Calibri" panose="020F0502020204030204" pitchFamily="34" charset="0"/>
                <a:cs typeface="Calibri" panose="020F0502020204030204" pitchFamily="34" charset="0"/>
              </a:rPr>
              <a:t>Long term capital gains on Equity shares and Units of Equity oriented Mutual Funds on which STT is paid  [S. 10(38)] upto Rs. 1 lac</a:t>
            </a:r>
            <a:endParaRPr lang="en-US" altLang="en-US" sz="1600" dirty="0">
              <a:latin typeface="Calibri" panose="020F0502020204030204" pitchFamily="34" charset="0"/>
              <a:cs typeface="Calibri" panose="020F0502020204030204" pitchFamily="34" charset="0"/>
            </a:endParaRPr>
          </a:p>
          <a:p>
            <a:pPr marL="0" indent="0" eaLnBrk="1" hangingPunct="1">
              <a:lnSpc>
                <a:spcPct val="90000"/>
              </a:lnSpc>
              <a:buFont typeface="Wingdings" pitchFamily="2" charset="2"/>
              <a:buNone/>
              <a:defRPr/>
            </a:pPr>
            <a:r>
              <a:rPr lang="en-US" altLang="en-US" sz="1600" dirty="0">
                <a:latin typeface="Calibri" panose="020F0502020204030204" pitchFamily="34" charset="0"/>
                <a:cs typeface="Calibri" panose="020F0502020204030204" pitchFamily="34" charset="0"/>
              </a:rPr>
              <a:t>	</a:t>
            </a:r>
            <a:endParaRPr lang="en-US" altLang="en-US" sz="2000" dirty="0">
              <a:latin typeface="Calibri" panose="020F0502020204030204" pitchFamily="34" charset="0"/>
              <a:cs typeface="Calibri" panose="020F0502020204030204"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8601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06610343-449B-4AE4-9B35-CBE8C9448EDF}" type="slidenum">
              <a:rPr lang="en-US" altLang="en-US" sz="1400"/>
              <a:pPr/>
              <a:t>52</a:t>
            </a:fld>
            <a:endParaRPr lang="en-US" altLang="en-US" sz="1400" dirty="0"/>
          </a:p>
        </p:txBody>
      </p:sp>
      <p:sp>
        <p:nvSpPr>
          <p:cNvPr id="86020" name="Rectangle 2"/>
          <p:cNvSpPr>
            <a:spLocks noGrp="1" noChangeArrowheads="1"/>
          </p:cNvSpPr>
          <p:nvPr>
            <p:ph type="title"/>
          </p:nvPr>
        </p:nvSpPr>
        <p:spPr/>
        <p:txBody>
          <a:bodyPr/>
          <a:lstStyle/>
          <a:p>
            <a:pPr eaLnBrk="1" hangingPunct="1"/>
            <a:r>
              <a:rPr lang="en-US" altLang="en-US" sz="3600" dirty="0"/>
              <a:t>Wealth Tax &amp; Gift Tax for Non Resident</a:t>
            </a:r>
          </a:p>
        </p:txBody>
      </p:sp>
      <p:sp>
        <p:nvSpPr>
          <p:cNvPr id="86021" name="Rectangle 3"/>
          <p:cNvSpPr>
            <a:spLocks noGrp="1" noChangeArrowheads="1"/>
          </p:cNvSpPr>
          <p:nvPr>
            <p:ph type="body" idx="1"/>
          </p:nvPr>
        </p:nvSpPr>
        <p:spPr>
          <a:xfrm>
            <a:off x="1182688" y="2017713"/>
            <a:ext cx="7772400" cy="4383087"/>
          </a:xfrm>
        </p:spPr>
        <p:txBody>
          <a:bodyPr/>
          <a:lstStyle/>
          <a:p>
            <a:pPr eaLnBrk="1" hangingPunct="1">
              <a:buFont typeface="Wingdings" pitchFamily="2" charset="2"/>
              <a:buNone/>
            </a:pPr>
            <a:r>
              <a:rPr lang="en-US" altLang="en-US" sz="2400" u="sng" dirty="0"/>
              <a:t>Wealth Tax</a:t>
            </a:r>
          </a:p>
          <a:p>
            <a:pPr eaLnBrk="1" hangingPunct="1"/>
            <a:r>
              <a:rPr lang="en-US" altLang="en-US" sz="2400" dirty="0"/>
              <a:t>Assets located outside India are exempt in case of NR &amp; NOR</a:t>
            </a:r>
          </a:p>
          <a:p>
            <a:pPr eaLnBrk="1" hangingPunct="1"/>
            <a:r>
              <a:rPr lang="en-US" altLang="en-US" sz="2400" dirty="0"/>
              <a:t>Assets of Returning Indians &amp; PIOs exempt for 7 A.Ys following the year of return to India</a:t>
            </a:r>
          </a:p>
          <a:p>
            <a:pPr eaLnBrk="1" hangingPunct="1"/>
            <a:r>
              <a:rPr lang="en-US" altLang="en-US" sz="2400" dirty="0"/>
              <a:t>Wealth Tax is abolished w.e.f. 01.04.2015</a:t>
            </a:r>
          </a:p>
          <a:p>
            <a:pPr eaLnBrk="1" hangingPunct="1">
              <a:buFont typeface="Wingdings" pitchFamily="2" charset="2"/>
              <a:buNone/>
            </a:pPr>
            <a:r>
              <a:rPr lang="en-US" altLang="en-US" sz="2400" u="sng" dirty="0"/>
              <a:t>Gift Tax</a:t>
            </a:r>
          </a:p>
          <a:p>
            <a:pPr eaLnBrk="1" hangingPunct="1"/>
            <a:r>
              <a:rPr lang="en-US" altLang="en-US" sz="2400" dirty="0"/>
              <a:t>Donee based taxation &amp; precautionary provisions are now included under ITA</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8704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9ED6D81-C766-4322-84DC-7B7196876F86}" type="slidenum">
              <a:rPr lang="en-US" altLang="en-US" sz="1400"/>
              <a:pPr/>
              <a:t>53</a:t>
            </a:fld>
            <a:endParaRPr lang="en-US" altLang="en-US" sz="1400" dirty="0"/>
          </a:p>
        </p:txBody>
      </p:sp>
      <p:sp>
        <p:nvSpPr>
          <p:cNvPr id="87044" name="Rectangle 2"/>
          <p:cNvSpPr>
            <a:spLocks noGrp="1" noChangeArrowheads="1"/>
          </p:cNvSpPr>
          <p:nvPr>
            <p:ph type="title"/>
          </p:nvPr>
        </p:nvSpPr>
        <p:spPr/>
        <p:txBody>
          <a:bodyPr/>
          <a:lstStyle/>
          <a:p>
            <a:pPr eaLnBrk="1" hangingPunct="1"/>
            <a:r>
              <a:rPr lang="en-US" altLang="en-US" sz="4000" dirty="0"/>
              <a:t>Minimum Alternate Tax (MAT) – Foreign Companies</a:t>
            </a:r>
          </a:p>
        </p:txBody>
      </p:sp>
      <p:sp>
        <p:nvSpPr>
          <p:cNvPr id="47109" name="Rectangle 3"/>
          <p:cNvSpPr>
            <a:spLocks noGrp="1" noChangeArrowheads="1"/>
          </p:cNvSpPr>
          <p:nvPr>
            <p:ph type="body" idx="1"/>
          </p:nvPr>
        </p:nvSpPr>
        <p:spPr>
          <a:xfrm>
            <a:off x="1182688" y="1828800"/>
            <a:ext cx="7772400" cy="4459288"/>
          </a:xfrm>
        </p:spPr>
        <p:txBody>
          <a:bodyPr/>
          <a:lstStyle/>
          <a:p>
            <a:pPr algn="just" eaLnBrk="1" hangingPunct="1">
              <a:lnSpc>
                <a:spcPct val="90000"/>
              </a:lnSpc>
              <a:defRPr/>
            </a:pPr>
            <a:r>
              <a:rPr lang="en-US" sz="1850" dirty="0">
                <a:latin typeface="Calibri" pitchFamily="34" charset="0"/>
                <a:cs typeface="Calibri" pitchFamily="34" charset="0"/>
              </a:rPr>
              <a:t>Provision does not apply to Foreign companies if;</a:t>
            </a:r>
          </a:p>
          <a:p>
            <a:pPr algn="just" eaLnBrk="1" hangingPunct="1">
              <a:lnSpc>
                <a:spcPct val="90000"/>
              </a:lnSpc>
              <a:buFontTx/>
              <a:buChar char="-"/>
              <a:defRPr/>
            </a:pPr>
            <a:r>
              <a:rPr lang="en-US" sz="1850" dirty="0">
                <a:latin typeface="Calibri" pitchFamily="34" charset="0"/>
                <a:cs typeface="Calibri" pitchFamily="34" charset="0"/>
              </a:rPr>
              <a:t>The foreign company is a Resident of a country with which India has a DTAA &amp; such foreign company does not have a PE in India as defined in DTAA</a:t>
            </a:r>
          </a:p>
          <a:p>
            <a:pPr algn="just" eaLnBrk="1" hangingPunct="1">
              <a:lnSpc>
                <a:spcPct val="90000"/>
              </a:lnSpc>
              <a:buFontTx/>
              <a:buChar char="-"/>
              <a:defRPr/>
            </a:pPr>
            <a:r>
              <a:rPr lang="en-US" sz="1850" dirty="0">
                <a:latin typeface="Calibri" pitchFamily="34" charset="0"/>
                <a:cs typeface="Calibri" pitchFamily="34" charset="0"/>
              </a:rPr>
              <a:t>The foreign company is a Resident of a country with which India does NOT have a DTAA &amp; such foreign company is not required to seek registration under Section 592 of the Companies Act 1956 or section 380 of the Companies Act 2013.</a:t>
            </a:r>
          </a:p>
          <a:p>
            <a:pPr algn="just" eaLnBrk="1" hangingPunct="1">
              <a:lnSpc>
                <a:spcPct val="90000"/>
              </a:lnSpc>
              <a:buFont typeface="Wingdings" pitchFamily="2" charset="2"/>
              <a:buNone/>
              <a:defRPr/>
            </a:pPr>
            <a:r>
              <a:rPr lang="en-US" sz="1850" dirty="0">
                <a:latin typeface="Calibri" pitchFamily="34" charset="0"/>
                <a:cs typeface="Calibri" pitchFamily="34" charset="0"/>
              </a:rPr>
              <a:t>(Press Release dated 24.09.2015 w.e.f 01.04.2001)</a:t>
            </a:r>
          </a:p>
          <a:p>
            <a:pPr algn="just" eaLnBrk="1" hangingPunct="1">
              <a:lnSpc>
                <a:spcPct val="90000"/>
              </a:lnSpc>
              <a:defRPr/>
            </a:pPr>
            <a:r>
              <a:rPr lang="en-US" sz="1850" dirty="0">
                <a:latin typeface="Calibri" pitchFamily="34" charset="0"/>
                <a:cs typeface="Calibri" pitchFamily="34" charset="0"/>
              </a:rPr>
              <a:t>In line with the case of [The Timken Co., USA - [2010]326 ITR 193(AAR)] &amp; Praxair Pacific Ltd [2010] 1193 Taxmann 1 (AAR)  i.e. Provisions of MAT are not applicable to a foreign company that has no place of business or PE in India and is not required to make out annual accounts as per provisions of Companies Act</a:t>
            </a:r>
          </a:p>
          <a:p>
            <a:pPr algn="just" eaLnBrk="1" hangingPunct="1">
              <a:lnSpc>
                <a:spcPct val="90000"/>
              </a:lnSpc>
              <a:defRPr/>
            </a:pPr>
            <a:r>
              <a:rPr lang="en-US" sz="1850" dirty="0">
                <a:latin typeface="Calibri" pitchFamily="34" charset="0"/>
                <a:cs typeface="Calibri" pitchFamily="34" charset="0"/>
              </a:rPr>
              <a:t>Note: SLP filed in case Castleton Investment Limited [2012] 224 taxmann.com 150 (AAR) which had taken a contrary view is now dismissed by the Supreme Court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a:r>
              <a:rPr lang="en-US" altLang="en-US" sz="1400" dirty="0"/>
              <a:t>12th December 2019</a:t>
            </a:r>
          </a:p>
        </p:txBody>
      </p:sp>
      <p:sp>
        <p:nvSpPr>
          <p:cNvPr id="89091" name="Slide Number Placeholder 5"/>
          <p:cNvSpPr>
            <a:spLocks noGrp="1"/>
          </p:cNvSpPr>
          <p:nvPr>
            <p:ph type="sldNum" sz="quarter" idx="12"/>
          </p:nvPr>
        </p:nvSpPr>
        <p:spPr>
          <a:xfrm>
            <a:off x="8534400" y="6400800"/>
            <a:ext cx="381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a:fld id="{7AFC6C8F-DBB7-4E47-A24B-9592FBC62AC9}" type="slidenum">
              <a:rPr lang="en-US" altLang="en-US" sz="1400"/>
              <a:pPr algn="just"/>
              <a:t>54</a:t>
            </a:fld>
            <a:endParaRPr lang="en-US" altLang="en-US" sz="1400" dirty="0"/>
          </a:p>
        </p:txBody>
      </p:sp>
      <p:sp>
        <p:nvSpPr>
          <p:cNvPr id="89092" name="Rectangle 2"/>
          <p:cNvSpPr>
            <a:spLocks noGrp="1" noChangeArrowheads="1"/>
          </p:cNvSpPr>
          <p:nvPr>
            <p:ph type="title"/>
          </p:nvPr>
        </p:nvSpPr>
        <p:spPr/>
        <p:txBody>
          <a:bodyPr/>
          <a:lstStyle/>
          <a:p>
            <a:pPr algn="just" eaLnBrk="1" hangingPunct="1"/>
            <a:r>
              <a:rPr lang="en-US" altLang="en-US" sz="4000" dirty="0"/>
              <a:t>TDS from income of NRs</a:t>
            </a:r>
          </a:p>
        </p:txBody>
      </p:sp>
      <p:sp>
        <p:nvSpPr>
          <p:cNvPr id="89093" name="Rectangle 3"/>
          <p:cNvSpPr>
            <a:spLocks noGrp="1" noChangeArrowheads="1"/>
          </p:cNvSpPr>
          <p:nvPr>
            <p:ph type="body" idx="1"/>
          </p:nvPr>
        </p:nvSpPr>
        <p:spPr>
          <a:xfrm>
            <a:off x="1143000" y="1760538"/>
            <a:ext cx="7772400" cy="4479924"/>
          </a:xfrm>
        </p:spPr>
        <p:txBody>
          <a:bodyPr/>
          <a:lstStyle/>
          <a:p>
            <a:pPr algn="just" eaLnBrk="1" hangingPunct="1">
              <a:lnSpc>
                <a:spcPct val="90000"/>
              </a:lnSpc>
            </a:pPr>
            <a:r>
              <a:rPr lang="en-US" altLang="en-US" sz="2000" dirty="0">
                <a:latin typeface="Calibri" pitchFamily="34" charset="0"/>
                <a:ea typeface="Calibri" pitchFamily="34" charset="0"/>
                <a:cs typeface="Calibri" pitchFamily="34" charset="0"/>
              </a:rPr>
              <a:t>S 192, in case of payment of salaries</a:t>
            </a:r>
          </a:p>
          <a:p>
            <a:pPr algn="just" eaLnBrk="1" hangingPunct="1">
              <a:lnSpc>
                <a:spcPct val="90000"/>
              </a:lnSpc>
            </a:pPr>
            <a:r>
              <a:rPr lang="en-US" altLang="en-US" sz="2000" dirty="0">
                <a:latin typeface="Calibri" pitchFamily="34" charset="0"/>
                <a:ea typeface="Calibri" pitchFamily="34" charset="0"/>
                <a:cs typeface="Calibri" pitchFamily="34" charset="0"/>
              </a:rPr>
              <a:t>S 195, all other payments (except as under) sum chargeable to tax</a:t>
            </a:r>
          </a:p>
          <a:p>
            <a:pPr algn="just" eaLnBrk="1" hangingPunct="1">
              <a:lnSpc>
                <a:spcPct val="90000"/>
              </a:lnSpc>
            </a:pPr>
            <a:r>
              <a:rPr lang="en-US" altLang="en-US" sz="2000" dirty="0">
                <a:latin typeface="Calibri" pitchFamily="34" charset="0"/>
                <a:ea typeface="Calibri" pitchFamily="34" charset="0"/>
                <a:cs typeface="Calibri" pitchFamily="34" charset="0"/>
              </a:rPr>
              <a:t>S 196B: Payments of income by MFs to Overseas Financial Organization @ 10%, however, no TDS is provided for LTCG</a:t>
            </a:r>
          </a:p>
          <a:p>
            <a:pPr algn="just" eaLnBrk="1" hangingPunct="1">
              <a:lnSpc>
                <a:spcPct val="90000"/>
              </a:lnSpc>
            </a:pPr>
            <a:r>
              <a:rPr lang="en-US" altLang="en-US" sz="2000" dirty="0">
                <a:latin typeface="Calibri" pitchFamily="34" charset="0"/>
                <a:ea typeface="Calibri" pitchFamily="34" charset="0"/>
                <a:cs typeface="Calibri" pitchFamily="34" charset="0"/>
              </a:rPr>
              <a:t>S 196C: Dividend, Interest &amp; LTCG from Bonds/GDR @ 10%</a:t>
            </a:r>
          </a:p>
          <a:p>
            <a:pPr algn="just" eaLnBrk="1" hangingPunct="1">
              <a:lnSpc>
                <a:spcPct val="90000"/>
              </a:lnSpc>
            </a:pPr>
            <a:r>
              <a:rPr lang="en-US" altLang="en-US" sz="2000" dirty="0">
                <a:latin typeface="Calibri" pitchFamily="34" charset="0"/>
                <a:ea typeface="Calibri" pitchFamily="34" charset="0"/>
                <a:cs typeface="Calibri" pitchFamily="34" charset="0"/>
              </a:rPr>
              <a:t>S 196D: Income of FII &amp; not LTCG @ 20%</a:t>
            </a:r>
          </a:p>
          <a:p>
            <a:pPr algn="just" eaLnBrk="1" hangingPunct="1">
              <a:lnSpc>
                <a:spcPct val="90000"/>
              </a:lnSpc>
            </a:pPr>
            <a:r>
              <a:rPr lang="en-US" altLang="en-US" sz="2000" dirty="0">
                <a:latin typeface="Calibri" pitchFamily="34" charset="0"/>
                <a:ea typeface="Calibri" pitchFamily="34" charset="0"/>
                <a:cs typeface="Calibri" pitchFamily="34" charset="0"/>
              </a:rPr>
              <a:t>S 119 : W</a:t>
            </a:r>
            <a:r>
              <a:rPr lang="en-US" sz="2000" dirty="0">
                <a:latin typeface="Calibri" pitchFamily="34" charset="0"/>
                <a:cs typeface="Calibri" pitchFamily="34" charset="0"/>
              </a:rPr>
              <a:t>here the assessee fails to deduct TDS u/s 195, the AO cannot treat the whole sum remitted to the non-resident as being chargeable to tax but he has to determine the appropriate proportion of the sum chargeable to tax as mentioned in s. 195(1) for treating the assessee as being in default u/s 201 [CBDT Instruction No 02/2014 dated 26.02.2014 </a:t>
            </a:r>
            <a:r>
              <a:rPr lang="en-US" sz="2000" dirty="0" err="1">
                <a:latin typeface="Calibri" pitchFamily="34" charset="0"/>
                <a:cs typeface="Calibri" pitchFamily="34" charset="0"/>
              </a:rPr>
              <a:t>r.w.</a:t>
            </a:r>
            <a:r>
              <a:rPr lang="en-US" sz="2000" dirty="0">
                <a:latin typeface="Calibri" pitchFamily="34" charset="0"/>
                <a:cs typeface="Calibri" pitchFamily="34" charset="0"/>
              </a:rPr>
              <a:t> judgements of the Supreme Court in Transmission Corp of A. P. 299 ITR 587 and GE India Technology Pvt. Ltd 327 ITR 456]</a:t>
            </a:r>
            <a:endParaRPr lang="en-US" altLang="en-US" sz="2000" dirty="0">
              <a:latin typeface="Calibri" pitchFamily="34" charset="0"/>
              <a:cs typeface="Calibri"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9011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33A07463-05DB-4A90-B7B7-D9E67E11A923}" type="slidenum">
              <a:rPr lang="en-US" altLang="en-US" sz="1400"/>
              <a:pPr/>
              <a:t>55</a:t>
            </a:fld>
            <a:endParaRPr lang="en-US" altLang="en-US" sz="1400" dirty="0"/>
          </a:p>
        </p:txBody>
      </p:sp>
      <p:sp>
        <p:nvSpPr>
          <p:cNvPr id="90116" name="Rectangle 2"/>
          <p:cNvSpPr>
            <a:spLocks noGrp="1" noChangeArrowheads="1"/>
          </p:cNvSpPr>
          <p:nvPr>
            <p:ph type="title"/>
          </p:nvPr>
        </p:nvSpPr>
        <p:spPr/>
        <p:txBody>
          <a:bodyPr/>
          <a:lstStyle/>
          <a:p>
            <a:pPr eaLnBrk="1" hangingPunct="1"/>
            <a:r>
              <a:rPr lang="en-US" altLang="en-US" sz="4000" dirty="0"/>
              <a:t>Determination of Appropriate Tax</a:t>
            </a:r>
          </a:p>
        </p:txBody>
      </p:sp>
      <p:sp>
        <p:nvSpPr>
          <p:cNvPr id="90117" name="Rectangle 3"/>
          <p:cNvSpPr>
            <a:spLocks noGrp="1" noChangeArrowheads="1"/>
          </p:cNvSpPr>
          <p:nvPr>
            <p:ph type="body" idx="1"/>
          </p:nvPr>
        </p:nvSpPr>
        <p:spPr>
          <a:xfrm>
            <a:off x="762000" y="1905000"/>
            <a:ext cx="8153400" cy="4724400"/>
          </a:xfrm>
        </p:spPr>
        <p:txBody>
          <a:bodyPr/>
          <a:lstStyle/>
          <a:p>
            <a:pPr algn="just" eaLnBrk="1" hangingPunct="1">
              <a:lnSpc>
                <a:spcPct val="90000"/>
              </a:lnSpc>
            </a:pPr>
            <a:r>
              <a:rPr lang="en-US" altLang="en-US" sz="2100" dirty="0">
                <a:latin typeface="Calibri" pitchFamily="34" charset="0"/>
                <a:ea typeface="Calibri" pitchFamily="34" charset="0"/>
                <a:cs typeface="Calibri" pitchFamily="34" charset="0"/>
              </a:rPr>
              <a:t>S 195(1): Option to payer for application to A.O. for obtaining certificate to deduct tax at a lower rate</a:t>
            </a:r>
          </a:p>
          <a:p>
            <a:pPr algn="just" eaLnBrk="1" hangingPunct="1">
              <a:lnSpc>
                <a:spcPct val="90000"/>
              </a:lnSpc>
            </a:pPr>
            <a:r>
              <a:rPr lang="en-US" altLang="en-US" sz="2100" dirty="0">
                <a:latin typeface="Calibri" pitchFamily="34" charset="0"/>
                <a:ea typeface="Calibri" pitchFamily="34" charset="0"/>
                <a:cs typeface="Calibri" pitchFamily="34" charset="0"/>
              </a:rPr>
              <a:t>S 195(2): Option to recipient NR to make application to AO for lower deduction of tax</a:t>
            </a:r>
          </a:p>
          <a:p>
            <a:pPr algn="just" eaLnBrk="1" hangingPunct="1">
              <a:lnSpc>
                <a:spcPct val="90000"/>
              </a:lnSpc>
            </a:pPr>
            <a:r>
              <a:rPr lang="en-US" altLang="en-US" sz="2100" dirty="0">
                <a:latin typeface="Calibri" pitchFamily="34" charset="0"/>
                <a:ea typeface="Calibri" pitchFamily="34" charset="0"/>
                <a:cs typeface="Calibri" pitchFamily="34" charset="0"/>
              </a:rPr>
              <a:t>S 197(1): Application by the assessee to AO for lower deduction of tax</a:t>
            </a:r>
          </a:p>
          <a:p>
            <a:pPr algn="just" eaLnBrk="1" hangingPunct="1">
              <a:lnSpc>
                <a:spcPct val="90000"/>
              </a:lnSpc>
            </a:pPr>
            <a:r>
              <a:rPr lang="en-US" altLang="en-US" sz="2100" dirty="0">
                <a:latin typeface="Calibri" pitchFamily="34" charset="0"/>
                <a:ea typeface="Calibri" pitchFamily="34" charset="0"/>
                <a:cs typeface="Calibri" pitchFamily="34" charset="0"/>
              </a:rPr>
              <a:t>S 245N: Application to AAR by a NR applicant or Resident payer for a transaction or proposed transaction</a:t>
            </a:r>
          </a:p>
          <a:p>
            <a:pPr algn="just" eaLnBrk="1" hangingPunct="1">
              <a:lnSpc>
                <a:spcPct val="90000"/>
              </a:lnSpc>
            </a:pPr>
            <a:r>
              <a:rPr lang="en-US" altLang="en-US" sz="2100" dirty="0">
                <a:latin typeface="Calibri" pitchFamily="34" charset="0"/>
                <a:ea typeface="Calibri" pitchFamily="34" charset="0"/>
                <a:cs typeface="Calibri" pitchFamily="34" charset="0"/>
              </a:rPr>
              <a:t>Remittance</a:t>
            </a:r>
          </a:p>
          <a:p>
            <a:pPr lvl="1" algn="just" eaLnBrk="1" hangingPunct="1">
              <a:lnSpc>
                <a:spcPct val="90000"/>
              </a:lnSpc>
            </a:pPr>
            <a:r>
              <a:rPr lang="en-US" altLang="en-US" sz="2100" dirty="0">
                <a:latin typeface="Calibri" pitchFamily="34" charset="0"/>
                <a:ea typeface="Calibri" pitchFamily="34" charset="0"/>
                <a:cs typeface="Calibri" pitchFamily="34" charset="0"/>
              </a:rPr>
              <a:t>Cir No. 10/2002, dt. 9/10/2002 (undertaking by Payer to Bank &amp; AO)</a:t>
            </a:r>
          </a:p>
          <a:p>
            <a:pPr lvl="1" algn="just" eaLnBrk="1" hangingPunct="1">
              <a:lnSpc>
                <a:spcPct val="90000"/>
              </a:lnSpc>
            </a:pPr>
            <a:r>
              <a:rPr lang="en-US" altLang="en-US" sz="2100" dirty="0">
                <a:latin typeface="Calibri" pitchFamily="34" charset="0"/>
                <a:ea typeface="Calibri" pitchFamily="34" charset="0"/>
                <a:cs typeface="Calibri" pitchFamily="34" charset="0"/>
              </a:rPr>
              <a:t>C.A. Certificate; Form 15 CA &amp; Form 15 CB</a:t>
            </a:r>
          </a:p>
          <a:p>
            <a:pPr algn="just" eaLnBrk="1" hangingPunct="1">
              <a:lnSpc>
                <a:spcPct val="90000"/>
              </a:lnSpc>
            </a:pPr>
            <a:r>
              <a:rPr lang="en-US" altLang="en-US" sz="2100" dirty="0">
                <a:latin typeface="Calibri" pitchFamily="34" charset="0"/>
                <a:ea typeface="Calibri" pitchFamily="34" charset="0"/>
                <a:cs typeface="Calibri" pitchFamily="34" charset="0"/>
              </a:rPr>
              <a:t>Net of tax income - S. 195A &amp; S. 206AA</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91139"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92D60E39-A77F-4B32-9A4B-7894E438C846}" type="slidenum">
              <a:rPr lang="en-US" altLang="en-US" sz="1400"/>
              <a:pPr/>
              <a:t>56</a:t>
            </a:fld>
            <a:endParaRPr lang="en-US" altLang="en-US" sz="1400" dirty="0"/>
          </a:p>
        </p:txBody>
      </p:sp>
      <p:sp>
        <p:nvSpPr>
          <p:cNvPr id="4" name="Title 7"/>
          <p:cNvSpPr txBox="1">
            <a:spLocks/>
          </p:cNvSpPr>
          <p:nvPr/>
        </p:nvSpPr>
        <p:spPr>
          <a:xfrm>
            <a:off x="2514600" y="228600"/>
            <a:ext cx="3954463" cy="838200"/>
          </a:xfrm>
          <a:prstGeom prst="rect">
            <a:avLst/>
          </a:prstGeom>
        </p:spPr>
        <p:txBody>
          <a:bodyPr/>
          <a:lstStyle/>
          <a:p>
            <a:pPr>
              <a:defRPr/>
            </a:pPr>
            <a:r>
              <a:rPr lang="en-US" sz="4000" kern="0" dirty="0">
                <a:solidFill>
                  <a:schemeClr val="tx2"/>
                </a:solidFill>
                <a:latin typeface="+mj-lt"/>
                <a:ea typeface="+mj-ea"/>
                <a:cs typeface="+mj-cs"/>
              </a:rPr>
              <a:t>Section 195 (1)</a:t>
            </a:r>
          </a:p>
        </p:txBody>
      </p:sp>
      <p:sp>
        <p:nvSpPr>
          <p:cNvPr id="91141" name="Rectangle 4"/>
          <p:cNvSpPr>
            <a:spLocks noChangeArrowheads="1"/>
          </p:cNvSpPr>
          <p:nvPr/>
        </p:nvSpPr>
        <p:spPr bwMode="auto">
          <a:xfrm>
            <a:off x="914400" y="4191000"/>
            <a:ext cx="7772400" cy="2216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just" eaLnBrk="1" hangingPunct="1">
              <a:spcAft>
                <a:spcPct val="40000"/>
              </a:spcAft>
              <a:buFont typeface="Wingdings" pitchFamily="2" charset="2"/>
              <a:buChar char="Ø"/>
            </a:pPr>
            <a:r>
              <a:rPr lang="en-IN" altLang="en-US" sz="1500" dirty="0">
                <a:latin typeface="Calibri" pitchFamily="34" charset="0"/>
                <a:ea typeface="Calibri" pitchFamily="34" charset="0"/>
                <a:cs typeface="Calibri" pitchFamily="34" charset="0"/>
              </a:rPr>
              <a:t> No threshold limit prescribed</a:t>
            </a:r>
          </a:p>
          <a:p>
            <a:pPr algn="just" eaLnBrk="1" hangingPunct="1">
              <a:spcAft>
                <a:spcPct val="40000"/>
              </a:spcAft>
              <a:buFont typeface="Wingdings" pitchFamily="2" charset="2"/>
              <a:buChar char="Ø"/>
            </a:pPr>
            <a:r>
              <a:rPr lang="en-IN" altLang="en-US" sz="1500" dirty="0">
                <a:latin typeface="Calibri" pitchFamily="34" charset="0"/>
                <a:ea typeface="Calibri" pitchFamily="34" charset="0"/>
                <a:cs typeface="Calibri" pitchFamily="34" charset="0"/>
              </a:rPr>
              <a:t> Unlike other provisions in Chapter XVII (TDS provisions), section 195 uses a special phrase “any other sum chargeable under the provisions of this Act”</a:t>
            </a:r>
          </a:p>
          <a:p>
            <a:pPr algn="just" eaLnBrk="1" hangingPunct="1">
              <a:spcAft>
                <a:spcPct val="40000"/>
              </a:spcAft>
              <a:buFont typeface="Wingdings" pitchFamily="2" charset="2"/>
              <a:buChar char="Ø"/>
            </a:pPr>
            <a:r>
              <a:rPr lang="en-US" altLang="en-US" sz="1500" dirty="0">
                <a:latin typeface="Calibri" pitchFamily="34" charset="0"/>
                <a:ea typeface="Calibri" pitchFamily="34" charset="0"/>
                <a:cs typeface="Calibri" pitchFamily="34" charset="0"/>
              </a:rPr>
              <a:t> Sum which are not at all chargeable to tax in India (under the Act or the Treaty) shall continue to remain outside the ambit of section 195 {GE India Technology Centre (P) Ltd. vs CIT [2010]  327 ITR 456 (SC)}</a:t>
            </a:r>
          </a:p>
          <a:p>
            <a:pPr marL="0" lvl="1" algn="just" eaLnBrk="1" hangingPunct="1">
              <a:spcAft>
                <a:spcPct val="40000"/>
              </a:spcAft>
              <a:buFont typeface="Wingdings" pitchFamily="2" charset="2"/>
              <a:buChar char="Ø"/>
            </a:pPr>
            <a:r>
              <a:rPr lang="en-US" altLang="zh-CN" sz="1500" dirty="0">
                <a:latin typeface="Calibri" pitchFamily="34" charset="0"/>
                <a:ea typeface="宋体" pitchFamily="2" charset="-122"/>
                <a:cs typeface="Calibri" pitchFamily="34" charset="0"/>
                <a:sym typeface="Arial" charset="0"/>
              </a:rPr>
              <a:t>In case income is embedded in the payment, TDS on the gross amount unless an order/certificate permitting lower/nil withholding of tax is obtained.</a:t>
            </a:r>
            <a:endParaRPr lang="en-US" altLang="en-US" sz="1500" dirty="0">
              <a:latin typeface="Calibri" pitchFamily="34" charset="0"/>
              <a:ea typeface="Calibri" pitchFamily="34" charset="0"/>
              <a:cs typeface="Calibri" pitchFamily="34" charset="0"/>
            </a:endParaRPr>
          </a:p>
        </p:txBody>
      </p:sp>
      <p:graphicFrame>
        <p:nvGraphicFramePr>
          <p:cNvPr id="6" name="Table 24"/>
          <p:cNvGraphicFramePr>
            <a:graphicFrameLocks noGrp="1"/>
          </p:cNvGraphicFramePr>
          <p:nvPr/>
        </p:nvGraphicFramePr>
        <p:xfrm>
          <a:off x="1143000" y="990600"/>
          <a:ext cx="7313613" cy="3078162"/>
        </p:xfrm>
        <a:graphic>
          <a:graphicData uri="http://schemas.openxmlformats.org/drawingml/2006/table">
            <a:tbl>
              <a:tblPr/>
              <a:tblGrid>
                <a:gridCol w="1756030">
                  <a:extLst>
                    <a:ext uri="{9D8B030D-6E8A-4147-A177-3AD203B41FA5}">
                      <a16:colId xmlns="" xmlns:a16="http://schemas.microsoft.com/office/drawing/2014/main" val="20000"/>
                    </a:ext>
                  </a:extLst>
                </a:gridCol>
                <a:gridCol w="5557583">
                  <a:extLst>
                    <a:ext uri="{9D8B030D-6E8A-4147-A177-3AD203B41FA5}">
                      <a16:colId xmlns="" xmlns:a16="http://schemas.microsoft.com/office/drawing/2014/main" val="20001"/>
                    </a:ext>
                  </a:extLst>
                </a:gridCol>
              </a:tblGrid>
              <a:tr h="30487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400" b="1" i="1" u="none" strike="noStrike" cap="none" normalizeH="0" baseline="0" dirty="0">
                          <a:ln>
                            <a:noFill/>
                          </a:ln>
                          <a:solidFill>
                            <a:srgbClr val="FFFFFF"/>
                          </a:solidFill>
                          <a:effectLst/>
                          <a:latin typeface="Calibri" pitchFamily="34" charset="0"/>
                          <a:ea typeface="宋体" pitchFamily="2" charset="-122"/>
                          <a:sym typeface="Calibri" pitchFamily="34" charset="0"/>
                        </a:rPr>
                        <a:t>Aspect</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400" b="1" i="1" u="none" strike="noStrike" cap="none" normalizeH="0" baseline="0" dirty="0">
                          <a:ln>
                            <a:noFill/>
                          </a:ln>
                          <a:solidFill>
                            <a:srgbClr val="FFFFFF"/>
                          </a:solidFill>
                          <a:effectLst/>
                          <a:latin typeface="Calibri" pitchFamily="34" charset="0"/>
                          <a:ea typeface="宋体" pitchFamily="2" charset="-122"/>
                          <a:sym typeface="Calibri" pitchFamily="34" charset="0"/>
                        </a:rPr>
                        <a:t>Condition</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chemeClr val="tx2"/>
                    </a:solidFill>
                  </a:tcPr>
                </a:tc>
                <a:extLst>
                  <a:ext uri="{0D108BD9-81ED-4DB2-BD59-A6C34878D82A}">
                    <a16:rowId xmlns="" xmlns:a16="http://schemas.microsoft.com/office/drawing/2014/main" val="10000"/>
                  </a:ext>
                </a:extLst>
              </a:tr>
              <a:tr h="4296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212121"/>
                          </a:solidFill>
                          <a:effectLst/>
                          <a:latin typeface="Calibri" pitchFamily="34" charset="0"/>
                          <a:ea typeface="宋体" pitchFamily="2" charset="-122"/>
                          <a:sym typeface="Calibri" pitchFamily="34" charset="0"/>
                        </a:rPr>
                        <a:t>Nature of Payment</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rgbClr val="D7D2D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212121"/>
                          </a:solidFill>
                          <a:effectLst/>
                          <a:latin typeface="Calibri" pitchFamily="34" charset="0"/>
                          <a:ea typeface="宋体" pitchFamily="2" charset="-122"/>
                          <a:sym typeface="Calibri" pitchFamily="34" charset="0"/>
                        </a:rPr>
                        <a:t>All payments except salary, chargeable to tax in India</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rgbClr val="D7D2DF"/>
                    </a:solidFill>
                  </a:tcPr>
                </a:tc>
                <a:extLst>
                  <a:ext uri="{0D108BD9-81ED-4DB2-BD59-A6C34878D82A}">
                    <a16:rowId xmlns="" xmlns:a16="http://schemas.microsoft.com/office/drawing/2014/main" val="10001"/>
                  </a:ext>
                </a:extLst>
              </a:tr>
              <a:tr h="3048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212121"/>
                          </a:solidFill>
                          <a:effectLst/>
                          <a:latin typeface="Calibri" pitchFamily="34" charset="0"/>
                          <a:ea typeface="宋体" pitchFamily="2" charset="-122"/>
                          <a:sym typeface="Calibri" pitchFamily="34" charset="0"/>
                        </a:rPr>
                        <a:t>Status of Payee</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rgbClr val="ECEA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212121"/>
                          </a:solidFill>
                          <a:effectLst/>
                          <a:latin typeface="Calibri" pitchFamily="34" charset="0"/>
                          <a:ea typeface="宋体" pitchFamily="2" charset="-122"/>
                          <a:sym typeface="Calibri" pitchFamily="34" charset="0"/>
                        </a:rPr>
                        <a:t>Non- Resident, not being a company or foreign company</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rgbClr val="ECEAF0"/>
                    </a:solidFill>
                  </a:tcPr>
                </a:tc>
                <a:extLst>
                  <a:ext uri="{0D108BD9-81ED-4DB2-BD59-A6C34878D82A}">
                    <a16:rowId xmlns="" xmlns:a16="http://schemas.microsoft.com/office/drawing/2014/main" val="10002"/>
                  </a:ext>
                </a:extLst>
              </a:tr>
              <a:tr h="8876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212121"/>
                          </a:solidFill>
                          <a:effectLst/>
                          <a:latin typeface="Calibri" pitchFamily="34" charset="0"/>
                          <a:ea typeface="宋体" pitchFamily="2" charset="-122"/>
                          <a:sym typeface="Calibri" pitchFamily="34" charset="0"/>
                        </a:rPr>
                        <a:t>Responsibility to deduct tax</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rgbClr val="D7D2D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212121"/>
                          </a:solidFill>
                          <a:effectLst/>
                          <a:latin typeface="Calibri" pitchFamily="34" charset="0"/>
                          <a:ea typeface="宋体" pitchFamily="2" charset="-122"/>
                          <a:sym typeface="Calibri" pitchFamily="34" charset="0"/>
                        </a:rPr>
                        <a:t>Section 195 (1) makes it obligatory for every person responsible for making the payment to deduct tax at source</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rgbClr val="D7D2DF"/>
                    </a:solidFill>
                  </a:tcPr>
                </a:tc>
                <a:extLst>
                  <a:ext uri="{0D108BD9-81ED-4DB2-BD59-A6C34878D82A}">
                    <a16:rowId xmlns="" xmlns:a16="http://schemas.microsoft.com/office/drawing/2014/main" val="10003"/>
                  </a:ext>
                </a:extLst>
              </a:tr>
              <a:tr h="7214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212121"/>
                          </a:solidFill>
                          <a:effectLst/>
                          <a:latin typeface="Calibri" pitchFamily="34" charset="0"/>
                          <a:ea typeface="宋体" pitchFamily="2" charset="-122"/>
                          <a:sym typeface="Calibri" pitchFamily="34" charset="0"/>
                        </a:rPr>
                        <a:t>Rate of TDS</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rgbClr val="ECEA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212121"/>
                          </a:solidFill>
                          <a:effectLst/>
                          <a:latin typeface="Calibri" pitchFamily="34" charset="0"/>
                          <a:ea typeface="宋体" pitchFamily="2" charset="-122"/>
                          <a:sym typeface="Calibri" pitchFamily="34" charset="0"/>
                        </a:rPr>
                        <a:t>As per Rates in Force i.e. Rates as per Finance Act or DTAA, whichever is more beneficial (Section 2(37A))</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rgbClr val="ECEAF0"/>
                    </a:solidFill>
                  </a:tcPr>
                </a:tc>
                <a:extLst>
                  <a:ext uri="{0D108BD9-81ED-4DB2-BD59-A6C34878D82A}">
                    <a16:rowId xmlns="" xmlns:a16="http://schemas.microsoft.com/office/drawing/2014/main" val="10004"/>
                  </a:ext>
                </a:extLst>
              </a:tr>
              <a:tr h="4296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212121"/>
                          </a:solidFill>
                          <a:effectLst/>
                          <a:latin typeface="Calibri" pitchFamily="34" charset="0"/>
                          <a:ea typeface="宋体" pitchFamily="2" charset="-122"/>
                          <a:sym typeface="Calibri" pitchFamily="34" charset="0"/>
                        </a:rPr>
                        <a:t>Time of deduction</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rgbClr val="D7D2D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212121"/>
                          </a:solidFill>
                          <a:effectLst/>
                          <a:latin typeface="Calibri" pitchFamily="34" charset="0"/>
                          <a:ea typeface="宋体" pitchFamily="2" charset="-122"/>
                          <a:sym typeface="Calibri" pitchFamily="34" charset="0"/>
                        </a:rPr>
                        <a:t>Date of payment or credit, whichever is earlier</a:t>
                      </a:r>
                    </a:p>
                  </a:txBody>
                  <a:tcPr marL="91439" marR="91439" marT="45731" marB="45731" horzOverflow="overflow">
                    <a:lnL w="12700" cap="flat" cmpd="sng" algn="ctr">
                      <a:solidFill>
                        <a:schemeClr val="tx1"/>
                      </a:solidFill>
                      <a:prstDash val="solid"/>
                      <a:bevel/>
                      <a:headEnd type="none" w="med" len="med"/>
                      <a:tailEnd type="none" w="med" len="med"/>
                    </a:lnL>
                    <a:lnR w="12700" cap="flat" cmpd="sng" algn="ctr">
                      <a:solidFill>
                        <a:schemeClr val="tx1"/>
                      </a:solidFill>
                      <a:prstDash val="solid"/>
                      <a:bevel/>
                      <a:headEnd type="none" w="med" len="med"/>
                      <a:tailEnd type="none" w="med" len="med"/>
                    </a:lnR>
                    <a:lnT w="12700" cap="flat" cmpd="sng" algn="ctr">
                      <a:solidFill>
                        <a:schemeClr val="tx1"/>
                      </a:solidFill>
                      <a:prstDash val="solid"/>
                      <a:bevel/>
                      <a:headEnd type="none" w="med" len="med"/>
                      <a:tailEnd type="none" w="med" len="med"/>
                    </a:lnT>
                    <a:lnB w="12700" cap="flat" cmpd="sng" algn="ctr">
                      <a:solidFill>
                        <a:schemeClr val="tx1"/>
                      </a:solidFill>
                      <a:prstDash val="solid"/>
                      <a:bevel/>
                      <a:headEnd type="none" w="med" len="med"/>
                      <a:tailEnd type="none" w="med" len="med"/>
                    </a:lnB>
                    <a:lnTlToBr>
                      <a:noFill/>
                    </a:lnTlToBr>
                    <a:lnBlToTr>
                      <a:noFill/>
                    </a:lnBlToTr>
                    <a:solidFill>
                      <a:srgbClr val="D7D2DF"/>
                    </a:solidFill>
                  </a:tcPr>
                </a:tc>
                <a:extLst>
                  <a:ext uri="{0D108BD9-81ED-4DB2-BD59-A6C34878D82A}">
                    <a16:rowId xmlns="" xmlns:a16="http://schemas.microsoft.com/office/drawing/2014/main" val="10005"/>
                  </a:ext>
                </a:extLst>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93187"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8D71466-AD72-4FF4-9C57-2E4CB8551067}" type="slidenum">
              <a:rPr lang="en-US" altLang="en-US" sz="1400"/>
              <a:pPr/>
              <a:t>57</a:t>
            </a:fld>
            <a:endParaRPr lang="en-US" altLang="en-US" sz="1400" dirty="0"/>
          </a:p>
        </p:txBody>
      </p:sp>
      <p:sp>
        <p:nvSpPr>
          <p:cNvPr id="5" name="Title 7"/>
          <p:cNvSpPr txBox="1">
            <a:spLocks/>
          </p:cNvSpPr>
          <p:nvPr/>
        </p:nvSpPr>
        <p:spPr>
          <a:xfrm>
            <a:off x="1227138" y="914400"/>
            <a:ext cx="3954462" cy="838200"/>
          </a:xfrm>
          <a:prstGeom prst="rect">
            <a:avLst/>
          </a:prstGeom>
        </p:spPr>
        <p:txBody>
          <a:bodyPr/>
          <a:lstStyle/>
          <a:p>
            <a:pPr>
              <a:defRPr/>
            </a:pPr>
            <a:r>
              <a:rPr lang="en-US" sz="4000" kern="0" dirty="0">
                <a:solidFill>
                  <a:schemeClr val="tx2"/>
                </a:solidFill>
                <a:latin typeface="+mj-lt"/>
                <a:ea typeface="+mj-ea"/>
                <a:cs typeface="+mj-cs"/>
              </a:rPr>
              <a:t>Section 195 (2)</a:t>
            </a:r>
          </a:p>
        </p:txBody>
      </p:sp>
      <p:sp>
        <p:nvSpPr>
          <p:cNvPr id="93189" name="Rectangle 5"/>
          <p:cNvSpPr>
            <a:spLocks noChangeArrowheads="1"/>
          </p:cNvSpPr>
          <p:nvPr/>
        </p:nvSpPr>
        <p:spPr bwMode="auto">
          <a:xfrm>
            <a:off x="914400" y="2016125"/>
            <a:ext cx="7772400" cy="3490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just" eaLnBrk="1" hangingPunct="1">
              <a:spcAft>
                <a:spcPct val="40000"/>
              </a:spcAft>
              <a:buFont typeface="Wingdings" pitchFamily="2" charset="2"/>
              <a:buChar char="Ø"/>
            </a:pPr>
            <a:r>
              <a:rPr lang="en-US" altLang="en-US" dirty="0">
                <a:latin typeface="Calibri" pitchFamily="34" charset="0"/>
                <a:ea typeface="Calibri" pitchFamily="34" charset="0"/>
                <a:cs typeface="Calibri" pitchFamily="34" charset="0"/>
              </a:rPr>
              <a:t> Application to be made to the AO by the Payer</a:t>
            </a:r>
          </a:p>
          <a:p>
            <a:pPr algn="just" eaLnBrk="1" hangingPunct="1">
              <a:spcAft>
                <a:spcPct val="40000"/>
              </a:spcAft>
              <a:buFont typeface="Wingdings" pitchFamily="2" charset="2"/>
              <a:buChar char="Ø"/>
            </a:pPr>
            <a:r>
              <a:rPr lang="en-US" altLang="en-US" dirty="0">
                <a:latin typeface="Calibri" pitchFamily="34" charset="0"/>
                <a:ea typeface="Calibri" pitchFamily="34" charset="0"/>
                <a:cs typeface="Calibri" pitchFamily="34" charset="0"/>
              </a:rPr>
              <a:t> If he believes that payment made to Non Resident is not fully chargeable to tax in India in his hands </a:t>
            </a:r>
          </a:p>
          <a:p>
            <a:pPr algn="just" eaLnBrk="1" hangingPunct="1">
              <a:spcAft>
                <a:spcPct val="40000"/>
              </a:spcAft>
              <a:buFont typeface="Wingdings" pitchFamily="2" charset="2"/>
              <a:buChar char="Ø"/>
            </a:pPr>
            <a:r>
              <a:rPr lang="en-US" altLang="en-US" dirty="0">
                <a:latin typeface="Calibri" pitchFamily="34" charset="0"/>
                <a:ea typeface="Calibri" pitchFamily="34" charset="0"/>
                <a:cs typeface="Calibri" pitchFamily="34" charset="0"/>
              </a:rPr>
              <a:t> Certificate can be issued for NIL or lower tax rate </a:t>
            </a:r>
          </a:p>
          <a:p>
            <a:pPr algn="just" eaLnBrk="1" hangingPunct="1">
              <a:spcAft>
                <a:spcPct val="40000"/>
              </a:spcAft>
              <a:buFont typeface="Wingdings" pitchFamily="2" charset="2"/>
              <a:buChar char="Ø"/>
            </a:pPr>
            <a:r>
              <a:rPr lang="en-US" altLang="en-US" dirty="0">
                <a:latin typeface="Calibri" pitchFamily="34" charset="0"/>
                <a:ea typeface="Calibri" pitchFamily="34" charset="0"/>
                <a:cs typeface="Calibri" pitchFamily="34" charset="0"/>
              </a:rPr>
              <a:t> Once sum is ascertained to be even partially chargeable to tax in India, tax is required to be withheld at full rates on grounds of conservatism, unless an order u/s 195(2) or a certificate u/s 197 is obtained  </a:t>
            </a:r>
            <a:endParaRPr lang="en-IN" altLang="en-US" dirty="0">
              <a:latin typeface="Calibri" pitchFamily="34" charset="0"/>
              <a:ea typeface="Calibri" pitchFamily="34" charset="0"/>
              <a:cs typeface="Calibri"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95235"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9D47C699-5615-4FA7-AB68-D0F183803D03}" type="slidenum">
              <a:rPr lang="en-US" altLang="en-US" sz="1400"/>
              <a:pPr/>
              <a:t>58</a:t>
            </a:fld>
            <a:endParaRPr lang="en-US" altLang="en-US" sz="1400" dirty="0"/>
          </a:p>
        </p:txBody>
      </p:sp>
      <p:sp>
        <p:nvSpPr>
          <p:cNvPr id="4" name="Title 7"/>
          <p:cNvSpPr txBox="1">
            <a:spLocks/>
          </p:cNvSpPr>
          <p:nvPr/>
        </p:nvSpPr>
        <p:spPr>
          <a:xfrm>
            <a:off x="1227138" y="914400"/>
            <a:ext cx="6773862" cy="838200"/>
          </a:xfrm>
          <a:prstGeom prst="rect">
            <a:avLst/>
          </a:prstGeom>
        </p:spPr>
        <p:txBody>
          <a:bodyPr/>
          <a:lstStyle/>
          <a:p>
            <a:pPr>
              <a:defRPr/>
            </a:pPr>
            <a:r>
              <a:rPr lang="en-US" sz="4000" kern="0" dirty="0">
                <a:solidFill>
                  <a:schemeClr val="tx2"/>
                </a:solidFill>
                <a:latin typeface="+mj-lt"/>
                <a:ea typeface="+mj-ea"/>
                <a:cs typeface="+mj-cs"/>
              </a:rPr>
              <a:t>Section 195 (3), (4) &amp; (5)</a:t>
            </a:r>
          </a:p>
        </p:txBody>
      </p:sp>
      <p:sp>
        <p:nvSpPr>
          <p:cNvPr id="95237" name="Rectangle 4"/>
          <p:cNvSpPr>
            <a:spLocks noChangeArrowheads="1"/>
          </p:cNvSpPr>
          <p:nvPr/>
        </p:nvSpPr>
        <p:spPr bwMode="auto">
          <a:xfrm>
            <a:off x="914400" y="2016125"/>
            <a:ext cx="7772400" cy="41925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Application to be made to the AO by Payee/Recipient of Income (Form 15C &amp; 15D) for non withholding of tax at source</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Rule 29B prescribes conditions for the same.i.e.;</a:t>
            </a:r>
          </a:p>
          <a:p>
            <a:pPr lvl="1" algn="just" eaLnBrk="1" hangingPunct="1">
              <a:spcAft>
                <a:spcPct val="40000"/>
              </a:spcAft>
            </a:pPr>
            <a:r>
              <a:rPr lang="en-US" altLang="en-US" sz="1800" dirty="0">
                <a:latin typeface="Calibri" pitchFamily="34" charset="0"/>
                <a:ea typeface="Calibri" pitchFamily="34" charset="0"/>
                <a:cs typeface="Calibri" pitchFamily="34" charset="0"/>
              </a:rPr>
              <a:t>- Assessee has been regularly assessed to tax and has filed all returns of income due as on the date of filing of application;</a:t>
            </a:r>
          </a:p>
          <a:p>
            <a:pPr lvl="1" algn="just" eaLnBrk="1" hangingPunct="1">
              <a:spcAft>
                <a:spcPct val="40000"/>
              </a:spcAft>
            </a:pPr>
            <a:r>
              <a:rPr lang="en-US" altLang="en-US" sz="1800" dirty="0">
                <a:latin typeface="Calibri" pitchFamily="34" charset="0"/>
                <a:ea typeface="Calibri" pitchFamily="34" charset="0"/>
                <a:cs typeface="Calibri" pitchFamily="34" charset="0"/>
              </a:rPr>
              <a:t>- Not defaulted in respect of any tax interest, penalty, fine, or any other sum;</a:t>
            </a:r>
          </a:p>
          <a:p>
            <a:pPr lvl="1" algn="just" eaLnBrk="1" hangingPunct="1">
              <a:spcAft>
                <a:spcPct val="40000"/>
              </a:spcAft>
            </a:pPr>
            <a:r>
              <a:rPr lang="en-US" altLang="en-US" sz="1800" dirty="0">
                <a:latin typeface="Calibri" pitchFamily="34" charset="0"/>
                <a:ea typeface="Calibri" pitchFamily="34" charset="0"/>
                <a:cs typeface="Calibri" pitchFamily="34" charset="0"/>
              </a:rPr>
              <a:t>- Not subjected to penalty u/s 271(1)(iii);</a:t>
            </a:r>
          </a:p>
          <a:p>
            <a:pPr lvl="1" algn="just" eaLnBrk="1" hangingPunct="1">
              <a:spcAft>
                <a:spcPct val="40000"/>
              </a:spcAft>
              <a:buFontTx/>
              <a:buChar char="-"/>
            </a:pPr>
            <a:r>
              <a:rPr lang="en-US" altLang="en-US" sz="1800" dirty="0">
                <a:latin typeface="Calibri" pitchFamily="34" charset="0"/>
                <a:ea typeface="Calibri" pitchFamily="34" charset="0"/>
                <a:cs typeface="Calibri" pitchFamily="34" charset="0"/>
              </a:rPr>
              <a:t>Carrying on business in India continuously for at least five years and the value of the fixed assets in India exceeds Rs 50 lakhs</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Certificate valid till period mentioned therein (unless cancelled by AO). Can be renewed after expiry of period mentioned therein or 3 months prior to the expiry   </a:t>
            </a:r>
          </a:p>
          <a:p>
            <a:pPr lvl="1" algn="just" eaLnBrk="1" hangingPunct="1">
              <a:spcAft>
                <a:spcPct val="40000"/>
              </a:spcAft>
            </a:pPr>
            <a:endParaRPr lang="en-US" altLang="en-US" sz="1800" dirty="0">
              <a:latin typeface="Calibri" pitchFamily="34" charset="0"/>
              <a:ea typeface="Calibri" pitchFamily="34" charset="0"/>
              <a:cs typeface="Calibri"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96259"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E6289A22-FA12-4EC8-A49C-4BD09EB56554}" type="slidenum">
              <a:rPr lang="en-US" altLang="en-US" sz="1400"/>
              <a:pPr/>
              <a:t>59</a:t>
            </a:fld>
            <a:endParaRPr lang="en-US" altLang="en-US" sz="1400" dirty="0"/>
          </a:p>
        </p:txBody>
      </p:sp>
      <p:sp>
        <p:nvSpPr>
          <p:cNvPr id="4" name="Title 7"/>
          <p:cNvSpPr txBox="1">
            <a:spLocks/>
          </p:cNvSpPr>
          <p:nvPr/>
        </p:nvSpPr>
        <p:spPr>
          <a:xfrm>
            <a:off x="1227138" y="914400"/>
            <a:ext cx="6773862" cy="838200"/>
          </a:xfrm>
          <a:prstGeom prst="rect">
            <a:avLst/>
          </a:prstGeom>
        </p:spPr>
        <p:txBody>
          <a:bodyPr/>
          <a:lstStyle/>
          <a:p>
            <a:pPr>
              <a:defRPr/>
            </a:pPr>
            <a:r>
              <a:rPr lang="en-US" sz="4000" kern="0" dirty="0">
                <a:solidFill>
                  <a:schemeClr val="tx2"/>
                </a:solidFill>
                <a:latin typeface="+mj-lt"/>
                <a:ea typeface="+mj-ea"/>
                <a:cs typeface="+mj-cs"/>
              </a:rPr>
              <a:t>Section 195 (6)</a:t>
            </a:r>
          </a:p>
        </p:txBody>
      </p:sp>
      <p:sp>
        <p:nvSpPr>
          <p:cNvPr id="96261" name="Rectangle 4"/>
          <p:cNvSpPr>
            <a:spLocks noChangeArrowheads="1"/>
          </p:cNvSpPr>
          <p:nvPr/>
        </p:nvSpPr>
        <p:spPr bwMode="auto">
          <a:xfrm>
            <a:off x="990600" y="2174875"/>
            <a:ext cx="7772400" cy="2924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just" eaLnBrk="1" hangingPunct="1">
              <a:spcAft>
                <a:spcPct val="40000"/>
              </a:spcAft>
              <a:buFont typeface="Wingdings" pitchFamily="2" charset="2"/>
              <a:buChar char="Ø"/>
            </a:pPr>
            <a:r>
              <a:rPr lang="en-US" altLang="en-US" sz="2000" dirty="0">
                <a:latin typeface="Calibri" pitchFamily="34" charset="0"/>
                <a:ea typeface="Calibri" pitchFamily="34" charset="0"/>
                <a:cs typeface="Calibri" pitchFamily="34" charset="0"/>
              </a:rPr>
              <a:t> the person responsible for paying to a non-resident, not being a company, or to a foreign company, any sum, </a:t>
            </a:r>
            <a:r>
              <a:rPr lang="en-US" altLang="en-US" sz="2000" u="sng" dirty="0">
                <a:latin typeface="Calibri" pitchFamily="34" charset="0"/>
                <a:ea typeface="Calibri" pitchFamily="34" charset="0"/>
                <a:cs typeface="Calibri" pitchFamily="34" charset="0"/>
              </a:rPr>
              <a:t>whether or not chargeable under the provisions of this Act</a:t>
            </a:r>
            <a:r>
              <a:rPr lang="en-US" altLang="en-US" sz="2000" dirty="0">
                <a:latin typeface="Calibri" pitchFamily="34" charset="0"/>
                <a:ea typeface="Calibri" pitchFamily="34" charset="0"/>
                <a:cs typeface="Calibri" pitchFamily="34" charset="0"/>
              </a:rPr>
              <a:t>, shall furnish the information relating to payment of such sum, in such form and manner, as may be prescribed.</a:t>
            </a:r>
          </a:p>
          <a:p>
            <a:pPr algn="just" eaLnBrk="1" hangingPunct="1">
              <a:spcAft>
                <a:spcPct val="40000"/>
              </a:spcAft>
              <a:buFont typeface="Wingdings" pitchFamily="2" charset="2"/>
              <a:buChar char="Ø"/>
            </a:pPr>
            <a:r>
              <a:rPr lang="en-US" altLang="en-US" sz="2000" dirty="0">
                <a:latin typeface="Calibri" pitchFamily="34" charset="0"/>
                <a:ea typeface="Calibri" pitchFamily="34" charset="0"/>
                <a:cs typeface="Calibri" pitchFamily="34" charset="0"/>
              </a:rPr>
              <a:t> Rule 37BB which prescribes the issue of CA Certificate under Form 15CA &amp; Form 15CB</a:t>
            </a:r>
          </a:p>
          <a:p>
            <a:pPr algn="just" eaLnBrk="1" hangingPunct="1">
              <a:spcAft>
                <a:spcPct val="40000"/>
              </a:spcAft>
              <a:buFont typeface="Wingdings" pitchFamily="2" charset="2"/>
              <a:buChar char="Ø"/>
            </a:pPr>
            <a:r>
              <a:rPr lang="en-US" altLang="en-US" sz="2000" dirty="0">
                <a:latin typeface="Calibri" pitchFamily="34" charset="0"/>
                <a:ea typeface="Calibri" pitchFamily="34" charset="0"/>
                <a:cs typeface="Calibri" pitchFamily="34" charset="0"/>
              </a:rPr>
              <a:t> Form 15CA – Information to be furnished by the Payer</a:t>
            </a:r>
          </a:p>
          <a:p>
            <a:pPr algn="just" eaLnBrk="1" hangingPunct="1">
              <a:spcAft>
                <a:spcPct val="40000"/>
              </a:spcAft>
              <a:buFont typeface="Wingdings" pitchFamily="2" charset="2"/>
              <a:buChar char="Ø"/>
            </a:pPr>
            <a:r>
              <a:rPr lang="en-US" altLang="en-US" sz="2000" dirty="0">
                <a:latin typeface="Calibri" pitchFamily="34" charset="0"/>
                <a:ea typeface="Calibri" pitchFamily="34" charset="0"/>
                <a:cs typeface="Calibri" pitchFamily="34" charset="0"/>
              </a:rPr>
              <a:t> Form 15CB – Certificate to be obtained from Chartered Accountant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2867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56CF354-AE81-44BD-8E4B-C271C858B251}" type="slidenum">
              <a:rPr lang="en-US" altLang="en-US" sz="1400"/>
              <a:pPr/>
              <a:t>6</a:t>
            </a:fld>
            <a:endParaRPr lang="en-US" altLang="en-US" sz="1400" dirty="0"/>
          </a:p>
        </p:txBody>
      </p:sp>
      <p:sp>
        <p:nvSpPr>
          <p:cNvPr id="28676" name="Rectangle 2"/>
          <p:cNvSpPr>
            <a:spLocks noGrp="1" noChangeArrowheads="1"/>
          </p:cNvSpPr>
          <p:nvPr>
            <p:ph type="title"/>
          </p:nvPr>
        </p:nvSpPr>
        <p:spPr/>
        <p:txBody>
          <a:bodyPr/>
          <a:lstStyle/>
          <a:p>
            <a:pPr eaLnBrk="1" hangingPunct="1"/>
            <a:r>
              <a:rPr lang="en-US" altLang="en-US" sz="3800" dirty="0"/>
              <a:t>Determination of Residential Status</a:t>
            </a:r>
          </a:p>
        </p:txBody>
      </p:sp>
      <p:sp>
        <p:nvSpPr>
          <p:cNvPr id="28677" name="Rectangle 3"/>
          <p:cNvSpPr>
            <a:spLocks noGrp="1" noChangeArrowheads="1"/>
          </p:cNvSpPr>
          <p:nvPr>
            <p:ph type="body" idx="1"/>
          </p:nvPr>
        </p:nvSpPr>
        <p:spPr>
          <a:xfrm>
            <a:off x="1182688" y="1981200"/>
            <a:ext cx="7772400" cy="4114800"/>
          </a:xfrm>
        </p:spPr>
        <p:txBody>
          <a:bodyPr/>
          <a:lstStyle/>
          <a:p>
            <a:pPr algn="just" eaLnBrk="1" hangingPunct="1">
              <a:buFont typeface="Wingdings" pitchFamily="2" charset="2"/>
              <a:buNone/>
            </a:pPr>
            <a:r>
              <a:rPr lang="en-US" altLang="en-US" sz="2200" dirty="0">
                <a:latin typeface="Calibri" pitchFamily="34" charset="0"/>
                <a:ea typeface="Calibri" pitchFamily="34" charset="0"/>
                <a:cs typeface="Calibri" pitchFamily="34" charset="0"/>
              </a:rPr>
              <a:t>     What is his residential status under ITA &amp; FEMA in F.Y 19-20 in the following cases</a:t>
            </a:r>
          </a:p>
          <a:p>
            <a:pPr algn="just" eaLnBrk="1" hangingPunct="1"/>
            <a:r>
              <a:rPr lang="en-US" altLang="en-US" sz="2200" dirty="0">
                <a:latin typeface="Calibri" pitchFamily="34" charset="0"/>
                <a:ea typeface="Calibri" pitchFamily="34" charset="0"/>
                <a:cs typeface="Calibri" pitchFamily="34" charset="0"/>
              </a:rPr>
              <a:t>Case 1 - Mr. A, an Indian citizen, leaves India on 26</a:t>
            </a:r>
            <a:r>
              <a:rPr lang="en-US" altLang="en-US" sz="2200" baseline="30000" dirty="0">
                <a:latin typeface="Calibri" pitchFamily="34" charset="0"/>
                <a:ea typeface="Calibri" pitchFamily="34" charset="0"/>
                <a:cs typeface="Calibri" pitchFamily="34" charset="0"/>
              </a:rPr>
              <a:t>th</a:t>
            </a:r>
            <a:r>
              <a:rPr lang="en-US" altLang="en-US" sz="2200" dirty="0">
                <a:latin typeface="Calibri" pitchFamily="34" charset="0"/>
                <a:ea typeface="Calibri" pitchFamily="34" charset="0"/>
                <a:cs typeface="Calibri" pitchFamily="34" charset="0"/>
              </a:rPr>
              <a:t> September 2019 to take up employment in Dubai. </a:t>
            </a:r>
          </a:p>
          <a:p>
            <a:pPr algn="just" eaLnBrk="1" hangingPunct="1"/>
            <a:r>
              <a:rPr lang="en-US" altLang="en-US" sz="2200" dirty="0">
                <a:latin typeface="Calibri" pitchFamily="34" charset="0"/>
                <a:ea typeface="Calibri" pitchFamily="34" charset="0"/>
                <a:cs typeface="Calibri" pitchFamily="34" charset="0"/>
              </a:rPr>
              <a:t>Case 2 - Mr. T, an Indian citizen &amp; Managing Director of Global Pharma Co., visits various countries for aggregate of 190 days during the F.Y. 2018-19, in connection of his export business from India. He stays for less than 182 days in India. </a:t>
            </a:r>
          </a:p>
          <a:p>
            <a:pPr algn="just" eaLnBrk="1" hangingPunct="1"/>
            <a:r>
              <a:rPr lang="en-US" altLang="en-US" sz="2200" dirty="0">
                <a:latin typeface="Calibri" pitchFamily="34" charset="0"/>
                <a:ea typeface="Calibri" pitchFamily="34" charset="0"/>
                <a:cs typeface="Calibri" pitchFamily="34" charset="0"/>
              </a:rPr>
              <a:t>Case – 3 Mr. S, a Non Resident, research scholar of USA arrives in India for permanent settlement on 10</a:t>
            </a:r>
            <a:r>
              <a:rPr lang="en-US" altLang="en-US" sz="2200" baseline="30000" dirty="0">
                <a:latin typeface="Calibri" pitchFamily="34" charset="0"/>
                <a:ea typeface="Calibri" pitchFamily="34" charset="0"/>
                <a:cs typeface="Calibri" pitchFamily="34" charset="0"/>
              </a:rPr>
              <a:t>th</a:t>
            </a:r>
            <a:r>
              <a:rPr lang="en-US" altLang="en-US" sz="2200" dirty="0">
                <a:latin typeface="Calibri" pitchFamily="34" charset="0"/>
                <a:ea typeface="Calibri" pitchFamily="34" charset="0"/>
                <a:cs typeface="Calibri" pitchFamily="34" charset="0"/>
              </a:rPr>
              <a:t> October 2019. He has never visited in India in last five years before his arrival</a:t>
            </a:r>
          </a:p>
        </p:txBody>
      </p:sp>
    </p:spTree>
    <p:extLst>
      <p:ext uri="{BB962C8B-B14F-4D97-AF65-F5344CB8AC3E}">
        <p14:creationId xmlns="" xmlns:p14="http://schemas.microsoft.com/office/powerpoint/2010/main" val="368520567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97283"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713563D-373D-4579-9AB4-DACED4202E30}" type="slidenum">
              <a:rPr lang="en-US" altLang="en-US" sz="1400"/>
              <a:pPr/>
              <a:t>60</a:t>
            </a:fld>
            <a:endParaRPr lang="en-US" altLang="en-US" sz="1400" dirty="0"/>
          </a:p>
        </p:txBody>
      </p:sp>
      <p:sp>
        <p:nvSpPr>
          <p:cNvPr id="4" name="Title 7"/>
          <p:cNvSpPr txBox="1">
            <a:spLocks/>
          </p:cNvSpPr>
          <p:nvPr/>
        </p:nvSpPr>
        <p:spPr>
          <a:xfrm>
            <a:off x="1227138" y="914400"/>
            <a:ext cx="6773862" cy="838200"/>
          </a:xfrm>
          <a:prstGeom prst="rect">
            <a:avLst/>
          </a:prstGeom>
        </p:spPr>
        <p:txBody>
          <a:bodyPr/>
          <a:lstStyle/>
          <a:p>
            <a:pPr>
              <a:defRPr/>
            </a:pPr>
            <a:r>
              <a:rPr lang="en-US" sz="4000" kern="0" dirty="0">
                <a:solidFill>
                  <a:schemeClr val="tx2"/>
                </a:solidFill>
                <a:latin typeface="+mj-lt"/>
                <a:ea typeface="+mj-ea"/>
                <a:cs typeface="+mj-cs"/>
              </a:rPr>
              <a:t>Form 15CA / 15CB</a:t>
            </a:r>
          </a:p>
        </p:txBody>
      </p:sp>
      <p:sp>
        <p:nvSpPr>
          <p:cNvPr id="97285" name="Rectangle 4"/>
          <p:cNvSpPr>
            <a:spLocks noChangeArrowheads="1"/>
          </p:cNvSpPr>
          <p:nvPr/>
        </p:nvSpPr>
        <p:spPr bwMode="auto">
          <a:xfrm>
            <a:off x="990600" y="1906588"/>
            <a:ext cx="7772400" cy="434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just" eaLnBrk="1" hangingPunct="1">
              <a:spcAft>
                <a:spcPct val="40000"/>
              </a:spcAft>
              <a:buFont typeface="Wingdings" pitchFamily="2" charset="2"/>
              <a:buChar char="Ø"/>
            </a:pPr>
            <a:r>
              <a:rPr lang="en-US" altLang="en-US" sz="2000" dirty="0">
                <a:latin typeface="Calibri" pitchFamily="34" charset="0"/>
                <a:ea typeface="Calibri" pitchFamily="34" charset="0"/>
                <a:cs typeface="Calibri" pitchFamily="34" charset="0"/>
              </a:rPr>
              <a:t>Was introduced by Finance Act 2008 (Rule 37BB) </a:t>
            </a:r>
          </a:p>
          <a:p>
            <a:pPr algn="just" eaLnBrk="1" hangingPunct="1">
              <a:spcAft>
                <a:spcPct val="40000"/>
              </a:spcAft>
              <a:buFont typeface="Wingdings" pitchFamily="2" charset="2"/>
              <a:buChar char="Ø"/>
            </a:pPr>
            <a:r>
              <a:rPr lang="en-US" altLang="en-US" sz="2000" dirty="0">
                <a:latin typeface="Calibri" pitchFamily="34" charset="0"/>
                <a:ea typeface="Calibri" pitchFamily="34" charset="0"/>
                <a:cs typeface="Calibri" pitchFamily="34" charset="0"/>
              </a:rPr>
              <a:t> Intention as per </a:t>
            </a:r>
            <a:r>
              <a:rPr lang="en-US" altLang="en-US" sz="2000" u="sng" dirty="0">
                <a:latin typeface="Calibri" pitchFamily="34" charset="0"/>
                <a:ea typeface="Calibri" pitchFamily="34" charset="0"/>
                <a:cs typeface="Calibri" pitchFamily="34" charset="0"/>
              </a:rPr>
              <a:t>Circular No. 1/2009, dated 27-03-2009</a:t>
            </a:r>
          </a:p>
          <a:p>
            <a:pPr algn="just" eaLnBrk="1" hangingPunct="1">
              <a:spcAft>
                <a:spcPct val="40000"/>
              </a:spcAft>
            </a:pPr>
            <a:r>
              <a:rPr lang="en-US" altLang="en-US" sz="2000" dirty="0">
                <a:latin typeface="Calibri" pitchFamily="34" charset="0"/>
                <a:ea typeface="Calibri" pitchFamily="34" charset="0"/>
                <a:cs typeface="Calibri" pitchFamily="34" charset="0"/>
              </a:rPr>
              <a:t>“..The purpose of the undertaking and the certificate is to collect taxes at the stage when the remittance is made as it may not be possible to recover the tax at a later stage from the non-residents. There has been substantial increase in foreign remittances, making the manual handling and tracking of certificates difficult. To monitor and track transactions in a timely manner, it is proposed to introduce e-filing of the information in the certificate and undertaking. The amendment therefore, proposes to provide that the person responsible for deduction of income tax shall furnish the information relating to payment of any sum to the non-resident or to a foreign company in a form and manner to be prescribed by the Board…..”</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Date Placeholder 1"/>
          <p:cNvSpPr>
            <a:spLocks noGrp="1"/>
          </p:cNvSpPr>
          <p:nvPr>
            <p:ph type="dt" sz="quarter" idx="10"/>
          </p:nvPr>
        </p:nvSpPr>
        <p:spPr>
          <a:xfrm>
            <a:off x="76200" y="64008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99331"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78BDCC8F-D67E-4945-A475-1EFD34E4CDB1}" type="slidenum">
              <a:rPr lang="en-US" altLang="en-US" sz="1400"/>
              <a:pPr/>
              <a:t>61</a:t>
            </a:fld>
            <a:endParaRPr lang="en-US" altLang="en-US" sz="1400" dirty="0"/>
          </a:p>
        </p:txBody>
      </p:sp>
      <p:sp>
        <p:nvSpPr>
          <p:cNvPr id="4" name="Title 7"/>
          <p:cNvSpPr txBox="1">
            <a:spLocks/>
          </p:cNvSpPr>
          <p:nvPr/>
        </p:nvSpPr>
        <p:spPr>
          <a:xfrm>
            <a:off x="1227138" y="914400"/>
            <a:ext cx="6773862" cy="838200"/>
          </a:xfrm>
          <a:prstGeom prst="rect">
            <a:avLst/>
          </a:prstGeom>
        </p:spPr>
        <p:txBody>
          <a:bodyPr/>
          <a:lstStyle/>
          <a:p>
            <a:pPr>
              <a:defRPr/>
            </a:pPr>
            <a:r>
              <a:rPr lang="en-US" sz="4000" kern="0" dirty="0">
                <a:solidFill>
                  <a:schemeClr val="tx2"/>
                </a:solidFill>
                <a:latin typeface="+mj-lt"/>
                <a:ea typeface="+mj-ea"/>
                <a:cs typeface="+mj-cs"/>
              </a:rPr>
              <a:t>Form 15CA</a:t>
            </a:r>
          </a:p>
        </p:txBody>
      </p:sp>
      <p:sp>
        <p:nvSpPr>
          <p:cNvPr id="99333" name="Rectangle 4"/>
          <p:cNvSpPr>
            <a:spLocks noChangeArrowheads="1"/>
          </p:cNvSpPr>
          <p:nvPr/>
        </p:nvSpPr>
        <p:spPr bwMode="auto">
          <a:xfrm>
            <a:off x="990600" y="2486025"/>
            <a:ext cx="7772400" cy="3305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A Declaration by Remitter – used as a tool to collect information in respect of payments made to non residents whether chargeable to tax in their hands in India  </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Upto 31.05.2015 - Form 15CA was required only for reporting payments of interest, salary or any other sum </a:t>
            </a:r>
            <a:r>
              <a:rPr lang="en-US" altLang="en-US" sz="1800" u="sng" dirty="0">
                <a:latin typeface="Calibri" pitchFamily="34" charset="0"/>
                <a:ea typeface="Calibri" pitchFamily="34" charset="0"/>
                <a:cs typeface="Calibri" pitchFamily="34" charset="0"/>
              </a:rPr>
              <a:t>chargeable </a:t>
            </a:r>
            <a:r>
              <a:rPr lang="en-US" altLang="en-US" sz="1800" dirty="0">
                <a:latin typeface="Calibri" pitchFamily="34" charset="0"/>
                <a:ea typeface="Calibri" pitchFamily="34" charset="0"/>
                <a:cs typeface="Calibri" pitchFamily="34" charset="0"/>
              </a:rPr>
              <a:t>to tax in India</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W.e.f 01.06.2015, Form 15CA is required for reporting any payments made of interest, salary or any other sum </a:t>
            </a:r>
            <a:r>
              <a:rPr lang="en-US" altLang="en-US" sz="1800" u="sng" dirty="0">
                <a:latin typeface="Calibri" pitchFamily="34" charset="0"/>
                <a:ea typeface="Calibri" pitchFamily="34" charset="0"/>
                <a:cs typeface="Calibri" pitchFamily="34" charset="0"/>
              </a:rPr>
              <a:t>whether or not chargeable </a:t>
            </a:r>
            <a:r>
              <a:rPr lang="en-US" altLang="en-US" sz="1800" dirty="0">
                <a:latin typeface="Calibri" pitchFamily="34" charset="0"/>
                <a:ea typeface="Calibri" pitchFamily="34" charset="0"/>
                <a:cs typeface="Calibri" pitchFamily="34" charset="0"/>
              </a:rPr>
              <a:t>to tax in India.</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Rule 37BB specifies </a:t>
            </a:r>
            <a:r>
              <a:rPr lang="en-US" altLang="en-US" sz="1800" b="1" dirty="0">
                <a:latin typeface="Calibri" pitchFamily="34" charset="0"/>
                <a:ea typeface="Calibri" pitchFamily="34" charset="0"/>
                <a:cs typeface="Calibri" pitchFamily="34" charset="0"/>
              </a:rPr>
              <a:t>33</a:t>
            </a:r>
            <a:r>
              <a:rPr lang="en-US" altLang="en-US" sz="1800" dirty="0">
                <a:latin typeface="Calibri" pitchFamily="34" charset="0"/>
                <a:ea typeface="Calibri" pitchFamily="34" charset="0"/>
                <a:cs typeface="Calibri" pitchFamily="34" charset="0"/>
              </a:rPr>
              <a:t> types of payments for which no Form 15CA/CB is to be furnished  </a:t>
            </a:r>
          </a:p>
          <a:p>
            <a:pPr algn="just" eaLnBrk="1" hangingPunct="1">
              <a:spcAft>
                <a:spcPct val="40000"/>
              </a:spcAft>
            </a:pPr>
            <a:r>
              <a:rPr lang="en-US" altLang="en-US" sz="1800" dirty="0">
                <a:latin typeface="Calibri" pitchFamily="34" charset="0"/>
                <a:ea typeface="Calibri" pitchFamily="34" charset="0"/>
                <a:cs typeface="Calibri" pitchFamily="34" charset="0"/>
              </a:rPr>
              <a:t>(Refer Press Release issued on 17.12.2015 which is w.e.f 01.04.2016)</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101379"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27ECE20-1CCD-4F14-B9EF-8A9C8603B788}" type="slidenum">
              <a:rPr lang="en-US" altLang="en-US" sz="1400"/>
              <a:pPr/>
              <a:t>62</a:t>
            </a:fld>
            <a:endParaRPr lang="en-US" altLang="en-US" sz="1400" dirty="0"/>
          </a:p>
        </p:txBody>
      </p:sp>
      <p:sp>
        <p:nvSpPr>
          <p:cNvPr id="4" name="Title 7"/>
          <p:cNvSpPr txBox="1">
            <a:spLocks/>
          </p:cNvSpPr>
          <p:nvPr/>
        </p:nvSpPr>
        <p:spPr>
          <a:xfrm>
            <a:off x="1227138" y="914400"/>
            <a:ext cx="6773862" cy="838200"/>
          </a:xfrm>
          <a:prstGeom prst="rect">
            <a:avLst/>
          </a:prstGeom>
        </p:spPr>
        <p:txBody>
          <a:bodyPr/>
          <a:lstStyle/>
          <a:p>
            <a:pPr>
              <a:defRPr/>
            </a:pPr>
            <a:r>
              <a:rPr lang="en-US" sz="4000" kern="0" dirty="0">
                <a:solidFill>
                  <a:schemeClr val="tx2"/>
                </a:solidFill>
                <a:latin typeface="+mj-lt"/>
                <a:ea typeface="+mj-ea"/>
                <a:cs typeface="+mj-cs"/>
              </a:rPr>
              <a:t>Form 15CA</a:t>
            </a:r>
          </a:p>
        </p:txBody>
      </p:sp>
      <p:sp>
        <p:nvSpPr>
          <p:cNvPr id="101381" name="Rectangle 4"/>
          <p:cNvSpPr>
            <a:spLocks noChangeArrowheads="1"/>
          </p:cNvSpPr>
          <p:nvPr/>
        </p:nvSpPr>
        <p:spPr bwMode="auto">
          <a:xfrm>
            <a:off x="990600" y="2173288"/>
            <a:ext cx="7772400" cy="3305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Form 15CA is divided into 4 parts; </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Part A – Payment or aggregate of payments chargeable to tax &amp; not exceeding Rs. 5,00,000 (No requirement to obtain CA certificate)</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Part B – Payment or aggregate of payments chargeable to tax &amp; not exceeding Rs. 5,00,000 – after obtaining certificate from AO u/s 197 or 195 (2)/(3) </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Part C -  Payment or aggregate of payments chargeable to tax &amp; exceeding Rs. 5,00,000 - after obtaining certificate under Form 15CB from Chartered Accountant   </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Part D – For all payments not chargeable to tax under Income Tax Act [other than those exempted under Rule 37BB(3)]</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102403"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4440133F-FDEA-4781-8FDB-3ACB52996E89}" type="slidenum">
              <a:rPr lang="en-US" altLang="en-US" sz="1400"/>
              <a:pPr/>
              <a:t>63</a:t>
            </a:fld>
            <a:endParaRPr lang="en-US" altLang="en-US" sz="1400" dirty="0"/>
          </a:p>
        </p:txBody>
      </p:sp>
      <p:sp>
        <p:nvSpPr>
          <p:cNvPr id="5" name="Title 7"/>
          <p:cNvSpPr txBox="1">
            <a:spLocks/>
          </p:cNvSpPr>
          <p:nvPr/>
        </p:nvSpPr>
        <p:spPr>
          <a:xfrm>
            <a:off x="1227138" y="914400"/>
            <a:ext cx="6773862" cy="838200"/>
          </a:xfrm>
          <a:prstGeom prst="rect">
            <a:avLst/>
          </a:prstGeom>
        </p:spPr>
        <p:txBody>
          <a:bodyPr/>
          <a:lstStyle/>
          <a:p>
            <a:pPr>
              <a:defRPr/>
            </a:pPr>
            <a:r>
              <a:rPr lang="en-US" sz="4000" kern="0" dirty="0">
                <a:solidFill>
                  <a:schemeClr val="tx2"/>
                </a:solidFill>
                <a:latin typeface="+mj-lt"/>
                <a:ea typeface="+mj-ea"/>
                <a:cs typeface="+mj-cs"/>
              </a:rPr>
              <a:t>Form 15CB</a:t>
            </a:r>
          </a:p>
        </p:txBody>
      </p:sp>
      <p:sp>
        <p:nvSpPr>
          <p:cNvPr id="102405" name="Rectangle 6"/>
          <p:cNvSpPr>
            <a:spLocks noChangeArrowheads="1"/>
          </p:cNvSpPr>
          <p:nvPr/>
        </p:nvSpPr>
        <p:spPr bwMode="auto">
          <a:xfrm>
            <a:off x="990600" y="2009775"/>
            <a:ext cx="7772400" cy="3324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84138" algn="just" eaLnBrk="1" hangingPunct="1">
              <a:spcBef>
                <a:spcPts val="600"/>
              </a:spcBef>
              <a:spcAft>
                <a:spcPts val="600"/>
              </a:spcAft>
              <a:buFont typeface="Wingdings" pitchFamily="2" charset="2"/>
              <a:buChar char="Ø"/>
            </a:pPr>
            <a:r>
              <a:rPr lang="en-US" altLang="zh-CN" sz="1800" dirty="0">
                <a:solidFill>
                  <a:srgbClr val="212121"/>
                </a:solidFill>
                <a:latin typeface="Calibri" pitchFamily="34" charset="0"/>
                <a:ea typeface="MS PGothic" pitchFamily="34" charset="-128"/>
                <a:cs typeface="Calibri" pitchFamily="34" charset="0"/>
                <a:sym typeface="Arial" charset="0"/>
              </a:rPr>
              <a:t> A certificate from Chartered Accountant on the basis on information provided by client in Form 15CA to determine the chargeability of income  </a:t>
            </a:r>
          </a:p>
          <a:p>
            <a:pPr marL="84138" algn="just" eaLnBrk="1" hangingPunct="1">
              <a:spcBef>
                <a:spcPts val="600"/>
              </a:spcBef>
              <a:spcAft>
                <a:spcPts val="600"/>
              </a:spcAft>
              <a:buFont typeface="Wingdings" pitchFamily="2" charset="2"/>
              <a:buChar char="Ø"/>
            </a:pPr>
            <a:r>
              <a:rPr lang="en-US" altLang="zh-CN" sz="1800" dirty="0">
                <a:solidFill>
                  <a:srgbClr val="212121"/>
                </a:solidFill>
                <a:latin typeface="Calibri" pitchFamily="34" charset="0"/>
                <a:ea typeface="MS PGothic" pitchFamily="34" charset="-128"/>
                <a:cs typeface="Calibri" pitchFamily="34" charset="0"/>
                <a:sym typeface="Arial" charset="0"/>
              </a:rPr>
              <a:t> Form 15CB requires detailed enumeration of the taxability of the amount under the Income-tax Act, without giving any effect to the DTAA. </a:t>
            </a:r>
          </a:p>
          <a:p>
            <a:pPr marL="84138" algn="just" eaLnBrk="1" hangingPunct="1">
              <a:spcBef>
                <a:spcPts val="600"/>
              </a:spcBef>
              <a:spcAft>
                <a:spcPts val="600"/>
              </a:spcAft>
              <a:buFont typeface="Wingdings" pitchFamily="2" charset="2"/>
              <a:buChar char="Ø"/>
            </a:pPr>
            <a:r>
              <a:rPr lang="en-US" altLang="zh-CN" sz="1800" dirty="0">
                <a:solidFill>
                  <a:srgbClr val="212121"/>
                </a:solidFill>
                <a:latin typeface="Calibri" pitchFamily="34" charset="0"/>
                <a:ea typeface="MS PGothic" pitchFamily="34" charset="-128"/>
                <a:cs typeface="Calibri" pitchFamily="34" charset="0"/>
                <a:sym typeface="Arial" charset="0"/>
              </a:rPr>
              <a:t>Where DTAA provisions are sought to be applied, the details of the Tax Residency Certificate, applicable DTAA and its relevant article, as also tax liability under the DTAA are to be furnished. </a:t>
            </a:r>
          </a:p>
          <a:p>
            <a:pPr marL="84138" algn="just" eaLnBrk="1" hangingPunct="1">
              <a:spcBef>
                <a:spcPts val="600"/>
              </a:spcBef>
              <a:spcAft>
                <a:spcPts val="600"/>
              </a:spcAft>
              <a:buFont typeface="Wingdings" pitchFamily="2" charset="2"/>
              <a:buChar char="Ø"/>
            </a:pPr>
            <a:r>
              <a:rPr lang="en-US" altLang="zh-CN" sz="1800" dirty="0">
                <a:solidFill>
                  <a:srgbClr val="212121"/>
                </a:solidFill>
                <a:latin typeface="Calibri" pitchFamily="34" charset="0"/>
                <a:ea typeface="MS PGothic" pitchFamily="34" charset="-128"/>
                <a:cs typeface="Calibri" pitchFamily="34" charset="0"/>
                <a:sym typeface="Arial" charset="0"/>
              </a:rPr>
              <a:t>The nature of remittance is divided as — for royalties, FTS, interest, dividend; on account of business income; on account of short-term and long-term capital gains; and any other remittance.</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18"/>
          <p:cNvSpPr>
            <a:spLocks noGrp="1" noChangeArrowheads="1"/>
          </p:cNvSpPr>
          <p:nvPr>
            <p:ph idx="4294967295"/>
          </p:nvPr>
        </p:nvSpPr>
        <p:spPr>
          <a:xfrm>
            <a:off x="6781800" y="1752600"/>
            <a:ext cx="2133600" cy="4700588"/>
          </a:xfrm>
          <a:solidFill>
            <a:schemeClr val="accent2"/>
          </a:solidFill>
          <a:ln w="20000" cap="flat">
            <a:solidFill>
              <a:srgbClr val="FFFFFF"/>
            </a:solidFill>
            <a:bevel/>
            <a:headEnd/>
            <a:tailEnd/>
          </a:ln>
        </p:spPr>
        <p:txBody>
          <a:bodyPr/>
          <a:lstStyle/>
          <a:p>
            <a:pPr eaLnBrk="1" hangingPunct="1">
              <a:spcBef>
                <a:spcPct val="0"/>
              </a:spcBef>
              <a:spcAft>
                <a:spcPct val="100000"/>
              </a:spcAft>
            </a:pPr>
            <a:r>
              <a:rPr lang="en-US" altLang="zh-CN" sz="1800" b="1" dirty="0">
                <a:latin typeface="Calibri" pitchFamily="34" charset="0"/>
                <a:ea typeface="宋体" pitchFamily="2" charset="-122"/>
                <a:cs typeface="Calibri" pitchFamily="34" charset="0"/>
              </a:rPr>
              <a:t>Every remittance required to follow this procedure</a:t>
            </a:r>
          </a:p>
          <a:p>
            <a:pPr eaLnBrk="1" hangingPunct="1">
              <a:spcBef>
                <a:spcPct val="0"/>
              </a:spcBef>
              <a:spcAft>
                <a:spcPct val="100000"/>
              </a:spcAft>
              <a:buFont typeface="Wingdings" pitchFamily="2" charset="2"/>
              <a:buNone/>
            </a:pPr>
            <a:endParaRPr lang="en-US" altLang="zh-CN" sz="1800" b="1" dirty="0">
              <a:latin typeface="Calibri" pitchFamily="34" charset="0"/>
              <a:ea typeface="宋体" pitchFamily="2" charset="-122"/>
              <a:cs typeface="Calibri" pitchFamily="34" charset="0"/>
            </a:endParaRPr>
          </a:p>
          <a:p>
            <a:pPr eaLnBrk="1" hangingPunct="1">
              <a:spcBef>
                <a:spcPct val="0"/>
              </a:spcBef>
              <a:spcAft>
                <a:spcPct val="100000"/>
              </a:spcAft>
            </a:pPr>
            <a:r>
              <a:rPr lang="en-US" altLang="zh-CN" sz="1800" b="1" dirty="0">
                <a:latin typeface="Calibri" pitchFamily="34" charset="0"/>
                <a:ea typeface="宋体" pitchFamily="2" charset="-122"/>
                <a:cs typeface="Calibri" pitchFamily="34" charset="0"/>
              </a:rPr>
              <a:t>New Rule 37BB prescribes list of payments for which this procedure would not be required.</a:t>
            </a:r>
            <a:endParaRPr lang="en-US" altLang="zh-CN" dirty="0">
              <a:latin typeface="Calibri" pitchFamily="34" charset="0"/>
              <a:ea typeface="宋体" pitchFamily="2" charset="-122"/>
              <a:cs typeface="Calibri" pitchFamily="34" charset="0"/>
            </a:endParaRPr>
          </a:p>
        </p:txBody>
      </p:sp>
      <p:sp>
        <p:nvSpPr>
          <p:cNvPr id="104451" name="Rectangle 3"/>
          <p:cNvSpPr>
            <a:spLocks noChangeArrowheads="1"/>
          </p:cNvSpPr>
          <p:nvPr/>
        </p:nvSpPr>
        <p:spPr bwMode="auto">
          <a:xfrm>
            <a:off x="234950" y="1827213"/>
            <a:ext cx="2590800" cy="468312"/>
          </a:xfrm>
          <a:prstGeom prst="rect">
            <a:avLst/>
          </a:prstGeom>
          <a:noFill/>
          <a:ln w="9525">
            <a:solidFill>
              <a:schemeClr val="tx1"/>
            </a:solidFill>
            <a:prstDash val="dash"/>
            <a:miter lim="800000"/>
            <a:headEnd/>
            <a:tailEnd/>
          </a:ln>
          <a:extLst>
            <a:ext uri="{909E8E84-426E-40DD-AFC4-6F175D3DCCD1}">
              <a14:hiddenFill xmlns="" xmlns:a14="http://schemas.microsoft.com/office/drawing/2010/main">
                <a:solidFill>
                  <a:srgbClr val="FFFFFF"/>
                </a:solidFill>
              </a14:hiddenFill>
            </a:ext>
          </a:extLst>
        </p:spPr>
        <p:txBody>
          <a:bodyPr anchor="ctr"/>
          <a:lstStyle/>
          <a:p>
            <a:pPr algn="ctr" eaLnBrk="1" hangingPunct="1"/>
            <a:r>
              <a:rPr lang="en-US" altLang="en-US" sz="1600" b="1" dirty="0">
                <a:solidFill>
                  <a:srgbClr val="212121"/>
                </a:solidFill>
                <a:latin typeface="Calibri" pitchFamily="34" charset="0"/>
                <a:sym typeface="Calibri" pitchFamily="34" charset="0"/>
              </a:rPr>
              <a:t>Remitter</a:t>
            </a:r>
            <a:endParaRPr lang="en-US" altLang="en-US" dirty="0"/>
          </a:p>
        </p:txBody>
      </p:sp>
      <p:sp>
        <p:nvSpPr>
          <p:cNvPr id="104452" name="Rectangle 4"/>
          <p:cNvSpPr>
            <a:spLocks noChangeArrowheads="1"/>
          </p:cNvSpPr>
          <p:nvPr/>
        </p:nvSpPr>
        <p:spPr bwMode="auto">
          <a:xfrm>
            <a:off x="228600" y="2554288"/>
            <a:ext cx="2597150" cy="590550"/>
          </a:xfrm>
          <a:prstGeom prst="rect">
            <a:avLst/>
          </a:prstGeom>
          <a:solidFill>
            <a:srgbClr val="4BACC6"/>
          </a:solidFill>
          <a:ln w="11429">
            <a:solidFill>
              <a:srgbClr val="367D90"/>
            </a:solidFill>
            <a:prstDash val="sysDash"/>
            <a:bevel/>
            <a:headEnd/>
            <a:tailEnd/>
          </a:ln>
        </p:spPr>
        <p:txBody>
          <a:bodyPr anchor="ctr">
            <a:spAutoFit/>
          </a:bodyPr>
          <a:lstStyle/>
          <a:p>
            <a:pPr algn="ctr" eaLnBrk="1" hangingPunct="1"/>
            <a:r>
              <a:rPr lang="en-US" altLang="en-US" sz="1600" b="1" dirty="0">
                <a:solidFill>
                  <a:srgbClr val="FFFFFF"/>
                </a:solidFill>
                <a:latin typeface="Calibri" pitchFamily="34" charset="0"/>
                <a:sym typeface="Calibri" pitchFamily="34" charset="0"/>
              </a:rPr>
              <a:t>Obtains certificate of Accountant (Form 15CB)</a:t>
            </a:r>
            <a:endParaRPr lang="en-US" altLang="en-US" dirty="0"/>
          </a:p>
        </p:txBody>
      </p:sp>
      <p:sp>
        <p:nvSpPr>
          <p:cNvPr id="104453" name="Rectangle 5"/>
          <p:cNvSpPr>
            <a:spLocks noChangeArrowheads="1"/>
          </p:cNvSpPr>
          <p:nvPr/>
        </p:nvSpPr>
        <p:spPr bwMode="auto">
          <a:xfrm>
            <a:off x="228600" y="3368675"/>
            <a:ext cx="2597150" cy="1076325"/>
          </a:xfrm>
          <a:prstGeom prst="rect">
            <a:avLst/>
          </a:prstGeom>
          <a:noFill/>
          <a:ln w="9525">
            <a:solidFill>
              <a:schemeClr val="tx1"/>
            </a:solidFill>
            <a:prstDash val="dash"/>
            <a:miter lim="800000"/>
            <a:headEnd/>
            <a:tailEnd/>
          </a:ln>
          <a:extLst>
            <a:ext uri="{909E8E84-426E-40DD-AFC4-6F175D3DCCD1}">
              <a14:hiddenFill xmlns="" xmlns:a14="http://schemas.microsoft.com/office/drawing/2010/main">
                <a:solidFill>
                  <a:srgbClr val="FFFFFF"/>
                </a:solidFill>
              </a14:hiddenFill>
            </a:ext>
          </a:extLst>
        </p:spPr>
        <p:txBody>
          <a:bodyPr anchor="ctr">
            <a:spAutoFit/>
          </a:bodyPr>
          <a:lstStyle/>
          <a:p>
            <a:pPr algn="ctr" eaLnBrk="1" hangingPunct="1"/>
            <a:r>
              <a:rPr lang="en-US" altLang="en-US" sz="1600" b="1" dirty="0">
                <a:solidFill>
                  <a:srgbClr val="212121"/>
                </a:solidFill>
                <a:latin typeface="Calibri" pitchFamily="34" charset="0"/>
                <a:sym typeface="Calibri" pitchFamily="34" charset="0"/>
              </a:rPr>
              <a:t>Electronically upload the remittance details in Form 15CA on IT website (using own login)</a:t>
            </a:r>
            <a:endParaRPr lang="en-US" altLang="en-US" dirty="0"/>
          </a:p>
        </p:txBody>
      </p:sp>
      <p:sp>
        <p:nvSpPr>
          <p:cNvPr id="104454" name="Rectangle 6"/>
          <p:cNvSpPr>
            <a:spLocks noChangeArrowheads="1"/>
          </p:cNvSpPr>
          <p:nvPr/>
        </p:nvSpPr>
        <p:spPr bwMode="auto">
          <a:xfrm>
            <a:off x="312738" y="4679950"/>
            <a:ext cx="2430462" cy="1322388"/>
          </a:xfrm>
          <a:prstGeom prst="rect">
            <a:avLst/>
          </a:prstGeom>
          <a:solidFill>
            <a:srgbClr val="F79646"/>
          </a:solidFill>
          <a:ln w="11429">
            <a:solidFill>
              <a:srgbClr val="B46D33"/>
            </a:solidFill>
            <a:prstDash val="sysDash"/>
            <a:bevel/>
            <a:headEnd/>
            <a:tailEnd/>
          </a:ln>
        </p:spPr>
        <p:txBody>
          <a:bodyPr anchor="ctr">
            <a:spAutoFit/>
          </a:bodyPr>
          <a:lstStyle/>
          <a:p>
            <a:pPr algn="ctr" eaLnBrk="1" hangingPunct="1"/>
            <a:r>
              <a:rPr lang="en-US" altLang="en-US" sz="1600" b="1" dirty="0">
                <a:solidFill>
                  <a:srgbClr val="FFFFFF"/>
                </a:solidFill>
                <a:latin typeface="Calibri" pitchFamily="34" charset="0"/>
                <a:sym typeface="Calibri" pitchFamily="34" charset="0"/>
              </a:rPr>
              <a:t>Take printout of filled undertaking form (15CA) with system generated acknowledgement number</a:t>
            </a:r>
            <a:endParaRPr lang="en-US" altLang="en-US" dirty="0"/>
          </a:p>
        </p:txBody>
      </p:sp>
      <p:sp>
        <p:nvSpPr>
          <p:cNvPr id="104455" name="Rectangle 7"/>
          <p:cNvSpPr>
            <a:spLocks noChangeArrowheads="1"/>
          </p:cNvSpPr>
          <p:nvPr/>
        </p:nvSpPr>
        <p:spPr bwMode="auto">
          <a:xfrm>
            <a:off x="3908425" y="1747838"/>
            <a:ext cx="2592388" cy="831850"/>
          </a:xfrm>
          <a:prstGeom prst="rect">
            <a:avLst/>
          </a:prstGeom>
          <a:noFill/>
          <a:ln w="9525">
            <a:solidFill>
              <a:schemeClr val="tx1"/>
            </a:solidFill>
            <a:prstDash val="dash"/>
            <a:miter lim="800000"/>
            <a:headEnd/>
            <a:tailEnd/>
          </a:ln>
          <a:extLst>
            <a:ext uri="{909E8E84-426E-40DD-AFC4-6F175D3DCCD1}">
              <a14:hiddenFill xmlns="" xmlns:a14="http://schemas.microsoft.com/office/drawing/2010/main">
                <a:solidFill>
                  <a:srgbClr val="FFFFFF"/>
                </a:solidFill>
              </a14:hiddenFill>
            </a:ext>
          </a:extLst>
        </p:spPr>
        <p:txBody>
          <a:bodyPr anchor="ctr">
            <a:spAutoFit/>
          </a:bodyPr>
          <a:lstStyle/>
          <a:p>
            <a:pPr algn="ctr" eaLnBrk="1" hangingPunct="1"/>
            <a:r>
              <a:rPr lang="en-US" altLang="en-US" sz="1600" b="1" dirty="0">
                <a:solidFill>
                  <a:srgbClr val="212121"/>
                </a:solidFill>
                <a:latin typeface="Calibri" pitchFamily="34" charset="0"/>
                <a:sym typeface="Calibri" pitchFamily="34" charset="0"/>
              </a:rPr>
              <a:t>Printout of the undertaking Form 15CA is signed/digitally signed</a:t>
            </a:r>
            <a:endParaRPr lang="en-US" altLang="en-US" dirty="0"/>
          </a:p>
        </p:txBody>
      </p:sp>
      <p:sp>
        <p:nvSpPr>
          <p:cNvPr id="104456" name="Rectangle 8"/>
          <p:cNvSpPr>
            <a:spLocks noChangeArrowheads="1"/>
          </p:cNvSpPr>
          <p:nvPr/>
        </p:nvSpPr>
        <p:spPr bwMode="auto">
          <a:xfrm>
            <a:off x="3908425" y="2790825"/>
            <a:ext cx="2592388" cy="1570038"/>
          </a:xfrm>
          <a:prstGeom prst="rect">
            <a:avLst/>
          </a:prstGeom>
          <a:solidFill>
            <a:srgbClr val="4BACC6"/>
          </a:solidFill>
          <a:ln w="11429">
            <a:solidFill>
              <a:srgbClr val="367D90"/>
            </a:solidFill>
            <a:prstDash val="sysDash"/>
            <a:bevel/>
            <a:headEnd/>
            <a:tailEnd/>
          </a:ln>
        </p:spPr>
        <p:txBody>
          <a:bodyPr anchor="ctr">
            <a:spAutoFit/>
          </a:bodyPr>
          <a:lstStyle/>
          <a:p>
            <a:pPr algn="ctr" eaLnBrk="1" hangingPunct="1"/>
            <a:r>
              <a:rPr lang="en-US" altLang="en-US" sz="1600" b="1" dirty="0">
                <a:solidFill>
                  <a:srgbClr val="FFFFFF"/>
                </a:solidFill>
                <a:latin typeface="Calibri" pitchFamily="34" charset="0"/>
                <a:sym typeface="Calibri" pitchFamily="34" charset="0"/>
              </a:rPr>
              <a:t>Submit the signed paper undertaking form to the RBI/ Authorized Dealer along with certificate of an Accountant in duplicate</a:t>
            </a:r>
            <a:endParaRPr lang="en-US" altLang="en-US" dirty="0"/>
          </a:p>
        </p:txBody>
      </p:sp>
      <p:sp>
        <p:nvSpPr>
          <p:cNvPr id="104457" name="Rectangle 9"/>
          <p:cNvSpPr>
            <a:spLocks noChangeArrowheads="1"/>
          </p:cNvSpPr>
          <p:nvPr/>
        </p:nvSpPr>
        <p:spPr bwMode="auto">
          <a:xfrm>
            <a:off x="3908425" y="4575175"/>
            <a:ext cx="2592388" cy="590550"/>
          </a:xfrm>
          <a:prstGeom prst="rect">
            <a:avLst/>
          </a:prstGeom>
          <a:noFill/>
          <a:ln w="9525">
            <a:solidFill>
              <a:schemeClr val="tx1"/>
            </a:solidFill>
            <a:prstDash val="dash"/>
            <a:miter lim="800000"/>
            <a:headEnd/>
            <a:tailEnd/>
          </a:ln>
          <a:extLst>
            <a:ext uri="{909E8E84-426E-40DD-AFC4-6F175D3DCCD1}">
              <a14:hiddenFill xmlns="" xmlns:a14="http://schemas.microsoft.com/office/drawing/2010/main">
                <a:solidFill>
                  <a:srgbClr val="FFFFFF"/>
                </a:solidFill>
              </a14:hiddenFill>
            </a:ext>
          </a:extLst>
        </p:spPr>
        <p:txBody>
          <a:bodyPr anchor="ctr">
            <a:spAutoFit/>
          </a:bodyPr>
          <a:lstStyle/>
          <a:p>
            <a:pPr algn="ctr" eaLnBrk="1" hangingPunct="1"/>
            <a:r>
              <a:rPr lang="en-US" altLang="en-US" sz="1600" b="1" dirty="0">
                <a:solidFill>
                  <a:srgbClr val="212121"/>
                </a:solidFill>
                <a:latin typeface="Calibri" pitchFamily="34" charset="0"/>
                <a:sym typeface="Calibri" pitchFamily="34" charset="0"/>
              </a:rPr>
              <a:t>RBI/ Authorized Dealer remits the Amount</a:t>
            </a:r>
            <a:endParaRPr lang="en-US" altLang="en-US" dirty="0"/>
          </a:p>
        </p:txBody>
      </p:sp>
      <p:sp>
        <p:nvSpPr>
          <p:cNvPr id="104458" name="Rectangle 10"/>
          <p:cNvSpPr>
            <a:spLocks noChangeArrowheads="1"/>
          </p:cNvSpPr>
          <p:nvPr/>
        </p:nvSpPr>
        <p:spPr bwMode="auto">
          <a:xfrm>
            <a:off x="3908425" y="5457825"/>
            <a:ext cx="2592388" cy="1323975"/>
          </a:xfrm>
          <a:prstGeom prst="rect">
            <a:avLst/>
          </a:prstGeom>
          <a:solidFill>
            <a:srgbClr val="8064A2"/>
          </a:solidFill>
          <a:ln w="11429">
            <a:solidFill>
              <a:srgbClr val="5D4976"/>
            </a:solidFill>
            <a:prstDash val="sysDash"/>
            <a:bevel/>
            <a:headEnd/>
            <a:tailEnd/>
          </a:ln>
        </p:spPr>
        <p:txBody>
          <a:bodyPr anchor="ctr">
            <a:spAutoFit/>
          </a:bodyPr>
          <a:lstStyle/>
          <a:p>
            <a:pPr algn="ctr" eaLnBrk="1" hangingPunct="1"/>
            <a:r>
              <a:rPr lang="en-US" altLang="en-US" sz="1600" b="1" dirty="0">
                <a:solidFill>
                  <a:srgbClr val="FFFFFF"/>
                </a:solidFill>
                <a:latin typeface="Calibri" pitchFamily="34" charset="0"/>
                <a:sym typeface="Calibri" pitchFamily="34" charset="0"/>
              </a:rPr>
              <a:t>A copy of undertaking (15CA) &amp; Certificate of Accountant (15CB) by RBI / Authorized Dealer forwarded to  the AO</a:t>
            </a:r>
          </a:p>
        </p:txBody>
      </p:sp>
      <p:cxnSp>
        <p:nvCxnSpPr>
          <p:cNvPr id="104459" name="AutoShape 11"/>
          <p:cNvCxnSpPr>
            <a:cxnSpLocks noChangeShapeType="1"/>
            <a:stCxn id="104451" idx="2"/>
            <a:endCxn id="104452" idx="0"/>
          </p:cNvCxnSpPr>
          <p:nvPr/>
        </p:nvCxnSpPr>
        <p:spPr bwMode="auto">
          <a:xfrm rot="5400000">
            <a:off x="1399381" y="2423319"/>
            <a:ext cx="258763" cy="3175"/>
          </a:xfrm>
          <a:prstGeom prst="straightConnector1">
            <a:avLst/>
          </a:prstGeom>
          <a:noFill/>
          <a:ln w="9525">
            <a:solidFill>
              <a:schemeClr val="tx1"/>
            </a:solidFill>
            <a:bevel/>
            <a:headEnd/>
            <a:tailEnd type="triangle" w="med" len="med"/>
          </a:ln>
          <a:extLst>
            <a:ext uri="{909E8E84-426E-40DD-AFC4-6F175D3DCCD1}">
              <a14:hiddenFill xmlns="" xmlns:a14="http://schemas.microsoft.com/office/drawing/2010/main">
                <a:noFill/>
              </a14:hiddenFill>
            </a:ext>
          </a:extLst>
        </p:spPr>
      </p:cxnSp>
      <p:cxnSp>
        <p:nvCxnSpPr>
          <p:cNvPr id="104460" name="AutoShape 12"/>
          <p:cNvCxnSpPr>
            <a:cxnSpLocks noChangeShapeType="1"/>
            <a:stCxn id="104452" idx="2"/>
            <a:endCxn id="104453" idx="0"/>
          </p:cNvCxnSpPr>
          <p:nvPr/>
        </p:nvCxnSpPr>
        <p:spPr bwMode="auto">
          <a:xfrm>
            <a:off x="1527175" y="3144838"/>
            <a:ext cx="0" cy="223837"/>
          </a:xfrm>
          <a:prstGeom prst="straightConnector1">
            <a:avLst/>
          </a:prstGeom>
          <a:noFill/>
          <a:ln w="9525">
            <a:solidFill>
              <a:schemeClr val="tx1"/>
            </a:solidFill>
            <a:bevel/>
            <a:headEnd/>
            <a:tailEnd type="triangle" w="med" len="med"/>
          </a:ln>
          <a:extLst>
            <a:ext uri="{909E8E84-426E-40DD-AFC4-6F175D3DCCD1}">
              <a14:hiddenFill xmlns="" xmlns:a14="http://schemas.microsoft.com/office/drawing/2010/main">
                <a:noFill/>
              </a14:hiddenFill>
            </a:ext>
          </a:extLst>
        </p:spPr>
      </p:cxnSp>
      <p:cxnSp>
        <p:nvCxnSpPr>
          <p:cNvPr id="104461" name="AutoShape 13"/>
          <p:cNvCxnSpPr>
            <a:cxnSpLocks noChangeShapeType="1"/>
            <a:stCxn id="104453" idx="2"/>
            <a:endCxn id="104454" idx="0"/>
          </p:cNvCxnSpPr>
          <p:nvPr/>
        </p:nvCxnSpPr>
        <p:spPr bwMode="auto">
          <a:xfrm>
            <a:off x="1527175" y="4445000"/>
            <a:ext cx="1588" cy="234950"/>
          </a:xfrm>
          <a:prstGeom prst="straightConnector1">
            <a:avLst/>
          </a:prstGeom>
          <a:noFill/>
          <a:ln w="9525">
            <a:solidFill>
              <a:schemeClr val="tx1"/>
            </a:solidFill>
            <a:bevel/>
            <a:headEnd/>
            <a:tailEnd type="triangle" w="med" len="med"/>
          </a:ln>
          <a:extLst>
            <a:ext uri="{909E8E84-426E-40DD-AFC4-6F175D3DCCD1}">
              <a14:hiddenFill xmlns="" xmlns:a14="http://schemas.microsoft.com/office/drawing/2010/main">
                <a:noFill/>
              </a14:hiddenFill>
            </a:ext>
          </a:extLst>
        </p:spPr>
      </p:cxnSp>
      <p:cxnSp>
        <p:nvCxnSpPr>
          <p:cNvPr id="104462" name="AutoShape 14"/>
          <p:cNvCxnSpPr>
            <a:cxnSpLocks noChangeShapeType="1"/>
            <a:stCxn id="104454" idx="3"/>
            <a:endCxn id="104455" idx="1"/>
          </p:cNvCxnSpPr>
          <p:nvPr/>
        </p:nvCxnSpPr>
        <p:spPr bwMode="auto">
          <a:xfrm flipV="1">
            <a:off x="2743200" y="2163763"/>
            <a:ext cx="1165225" cy="3178175"/>
          </a:xfrm>
          <a:prstGeom prst="bentConnector3">
            <a:avLst>
              <a:gd name="adj1" fmla="val 50000"/>
            </a:avLst>
          </a:prstGeom>
          <a:noFill/>
          <a:ln w="9525">
            <a:solidFill>
              <a:schemeClr val="tx1"/>
            </a:solidFill>
            <a:miter lim="800000"/>
            <a:headEnd/>
            <a:tailEnd type="triangle" w="med" len="med"/>
          </a:ln>
          <a:extLst>
            <a:ext uri="{909E8E84-426E-40DD-AFC4-6F175D3DCCD1}">
              <a14:hiddenFill xmlns="" xmlns:a14="http://schemas.microsoft.com/office/drawing/2010/main">
                <a:noFill/>
              </a14:hiddenFill>
            </a:ext>
          </a:extLst>
        </p:spPr>
      </p:cxnSp>
      <p:cxnSp>
        <p:nvCxnSpPr>
          <p:cNvPr id="104463" name="AutoShape 15"/>
          <p:cNvCxnSpPr>
            <a:cxnSpLocks noChangeShapeType="1"/>
            <a:stCxn id="104455" idx="2"/>
            <a:endCxn id="104456" idx="0"/>
          </p:cNvCxnSpPr>
          <p:nvPr/>
        </p:nvCxnSpPr>
        <p:spPr bwMode="auto">
          <a:xfrm>
            <a:off x="5205413" y="2579688"/>
            <a:ext cx="0" cy="211137"/>
          </a:xfrm>
          <a:prstGeom prst="straightConnector1">
            <a:avLst/>
          </a:prstGeom>
          <a:noFill/>
          <a:ln w="9525">
            <a:solidFill>
              <a:schemeClr val="tx1"/>
            </a:solidFill>
            <a:bevel/>
            <a:headEnd/>
            <a:tailEnd type="triangle" w="med" len="med"/>
          </a:ln>
          <a:extLst>
            <a:ext uri="{909E8E84-426E-40DD-AFC4-6F175D3DCCD1}">
              <a14:hiddenFill xmlns="" xmlns:a14="http://schemas.microsoft.com/office/drawing/2010/main">
                <a:noFill/>
              </a14:hiddenFill>
            </a:ext>
          </a:extLst>
        </p:spPr>
      </p:cxnSp>
      <p:cxnSp>
        <p:nvCxnSpPr>
          <p:cNvPr id="104464" name="AutoShape 16"/>
          <p:cNvCxnSpPr>
            <a:cxnSpLocks noChangeShapeType="1"/>
            <a:stCxn id="104456" idx="2"/>
            <a:endCxn id="104457" idx="0"/>
          </p:cNvCxnSpPr>
          <p:nvPr/>
        </p:nvCxnSpPr>
        <p:spPr bwMode="auto">
          <a:xfrm>
            <a:off x="5203825" y="4360863"/>
            <a:ext cx="1588" cy="214312"/>
          </a:xfrm>
          <a:prstGeom prst="straightConnector1">
            <a:avLst/>
          </a:prstGeom>
          <a:noFill/>
          <a:ln w="9525">
            <a:solidFill>
              <a:schemeClr val="tx1"/>
            </a:solidFill>
            <a:bevel/>
            <a:headEnd/>
            <a:tailEnd type="triangle" w="med" len="med"/>
          </a:ln>
          <a:extLst>
            <a:ext uri="{909E8E84-426E-40DD-AFC4-6F175D3DCCD1}">
              <a14:hiddenFill xmlns="" xmlns:a14="http://schemas.microsoft.com/office/drawing/2010/main">
                <a:noFill/>
              </a14:hiddenFill>
            </a:ext>
          </a:extLst>
        </p:spPr>
      </p:cxnSp>
      <p:cxnSp>
        <p:nvCxnSpPr>
          <p:cNvPr id="104465" name="AutoShape 17"/>
          <p:cNvCxnSpPr>
            <a:cxnSpLocks noChangeShapeType="1"/>
            <a:stCxn id="104457" idx="2"/>
            <a:endCxn id="104458" idx="0"/>
          </p:cNvCxnSpPr>
          <p:nvPr/>
        </p:nvCxnSpPr>
        <p:spPr bwMode="auto">
          <a:xfrm>
            <a:off x="5203825" y="5165725"/>
            <a:ext cx="1588" cy="292100"/>
          </a:xfrm>
          <a:prstGeom prst="straightConnector1">
            <a:avLst/>
          </a:prstGeom>
          <a:noFill/>
          <a:ln w="9525">
            <a:solidFill>
              <a:schemeClr val="tx1"/>
            </a:solidFill>
            <a:bevel/>
            <a:headEnd/>
            <a:tailEnd type="triangle" w="med" len="med"/>
          </a:ln>
          <a:extLst>
            <a:ext uri="{909E8E84-426E-40DD-AFC4-6F175D3DCCD1}">
              <a14:hiddenFill xmlns="" xmlns:a14="http://schemas.microsoft.com/office/drawing/2010/main">
                <a:noFill/>
              </a14:hiddenFill>
            </a:ext>
          </a:extLst>
        </p:spPr>
      </p:cxnSp>
      <p:sp>
        <p:nvSpPr>
          <p:cNvPr id="104466" name="Title 14"/>
          <p:cNvSpPr>
            <a:spLocks noChangeArrowheads="1"/>
          </p:cNvSpPr>
          <p:nvPr/>
        </p:nvSpPr>
        <p:spPr bwMode="auto">
          <a:xfrm>
            <a:off x="1143000" y="304800"/>
            <a:ext cx="67818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eaLnBrk="1" hangingPunct="1"/>
            <a:r>
              <a:rPr lang="en-US" altLang="en-US" sz="4000" b="1" dirty="0">
                <a:solidFill>
                  <a:srgbClr val="212121"/>
                </a:solidFill>
                <a:latin typeface="Calibri" pitchFamily="34" charset="0"/>
                <a:ea typeface="Calibri" pitchFamily="34" charset="0"/>
                <a:cs typeface="Calibri" pitchFamily="34" charset="0"/>
                <a:sym typeface="Arial" charset="0"/>
              </a:rPr>
              <a:t>Form 15 CA &amp; 15CB: </a:t>
            </a:r>
            <a:r>
              <a:rPr lang="en-US" altLang="en-US" sz="3600" i="1" dirty="0">
                <a:solidFill>
                  <a:srgbClr val="212121"/>
                </a:solidFill>
                <a:latin typeface="Calibri" pitchFamily="34" charset="0"/>
                <a:ea typeface="Calibri" pitchFamily="34" charset="0"/>
                <a:cs typeface="Calibri" pitchFamily="34" charset="0"/>
                <a:sym typeface="Arial" charset="0"/>
              </a:rPr>
              <a:t>Procedure</a:t>
            </a:r>
            <a:endParaRPr lang="en-US" altLang="en-US" sz="4000" i="1" dirty="0">
              <a:solidFill>
                <a:srgbClr val="212121"/>
              </a:solidFill>
              <a:latin typeface="Calibri" pitchFamily="34" charset="0"/>
              <a:ea typeface="Calibri" pitchFamily="34" charset="0"/>
              <a:cs typeface="Calibri" pitchFamily="34" charset="0"/>
              <a:sym typeface="Arial" charset="0"/>
            </a:endParaRPr>
          </a:p>
        </p:txBody>
      </p:sp>
      <p:sp>
        <p:nvSpPr>
          <p:cNvPr id="104467" name="TextBox 4"/>
          <p:cNvSpPr>
            <a:spLocks noChangeArrowheads="1"/>
          </p:cNvSpPr>
          <p:nvPr/>
        </p:nvSpPr>
        <p:spPr bwMode="auto">
          <a:xfrm>
            <a:off x="0" y="6581775"/>
            <a:ext cx="91440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bevel/>
                <a:headEnd/>
                <a:tailEnd/>
              </a14:hiddenLine>
            </a:ext>
          </a:extLst>
        </p:spPr>
        <p:txBody>
          <a:bodyPr>
            <a:spAutoFit/>
          </a:bodyPr>
          <a:lstStyle/>
          <a:p>
            <a:pPr eaLnBrk="1" hangingPunct="1"/>
            <a:r>
              <a:rPr lang="en-US" altLang="zh-CN" sz="1200" b="1" dirty="0">
                <a:solidFill>
                  <a:schemeClr val="bg1"/>
                </a:solidFill>
                <a:latin typeface="Candara" pitchFamily="34" charset="0"/>
                <a:ea typeface="MS PGothic" pitchFamily="34" charset="-128"/>
                <a:sym typeface="Candara" pitchFamily="34" charset="0"/>
              </a:rPr>
              <a:t>For Discussion Purposes					                                                                               © MPC Legal</a:t>
            </a:r>
            <a:endParaRPr lang="en-US" altLang="zh-CN" dirty="0">
              <a:ea typeface="宋体" pitchFamily="2" charset="-122"/>
            </a:endParaRPr>
          </a:p>
        </p:txBody>
      </p:sp>
      <p:sp>
        <p:nvSpPr>
          <p:cNvPr id="104468" name="Slide Number Placeholder 2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1F6F8D4E-C73E-47DF-8176-B0A161DC2E6A}" type="slidenum">
              <a:rPr lang="en-US" altLang="en-US" sz="1400"/>
              <a:pPr/>
              <a:t>64</a:t>
            </a:fld>
            <a:endParaRPr lang="en-US" altLang="en-US" sz="1800" dirty="0"/>
          </a:p>
        </p:txBody>
      </p:sp>
      <p:sp>
        <p:nvSpPr>
          <p:cNvPr id="104469"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90AF82BD-D6A6-4C68-8B91-D9CD84BB7386}" type="slidenum">
              <a:rPr lang="en-US" altLang="en-US" sz="1400"/>
              <a:pPr/>
              <a:t>65</a:t>
            </a:fld>
            <a:endParaRPr lang="en-US" altLang="en-US" sz="1800" dirty="0"/>
          </a:p>
        </p:txBody>
      </p:sp>
      <p:sp>
        <p:nvSpPr>
          <p:cNvPr id="105475" name="Title 14"/>
          <p:cNvSpPr>
            <a:spLocks noChangeArrowheads="1"/>
          </p:cNvSpPr>
          <p:nvPr/>
        </p:nvSpPr>
        <p:spPr bwMode="auto">
          <a:xfrm>
            <a:off x="1219200" y="457200"/>
            <a:ext cx="73152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eaLnBrk="1" hangingPunct="1"/>
            <a:r>
              <a:rPr lang="en-US" altLang="en-US" sz="3500" b="1" dirty="0">
                <a:solidFill>
                  <a:srgbClr val="212121"/>
                </a:solidFill>
                <a:latin typeface="Calibri" pitchFamily="34" charset="0"/>
                <a:ea typeface="Calibri" pitchFamily="34" charset="0"/>
                <a:cs typeface="Calibri" pitchFamily="34" charset="0"/>
                <a:sym typeface="Arial" charset="0"/>
              </a:rPr>
              <a:t>Form 15 CA &amp; 15CB:</a:t>
            </a:r>
            <a:r>
              <a:rPr lang="en-US" altLang="en-US" sz="3500" i="1" dirty="0">
                <a:solidFill>
                  <a:srgbClr val="212121"/>
                </a:solidFill>
                <a:latin typeface="Calibri" pitchFamily="34" charset="0"/>
                <a:ea typeface="Calibri" pitchFamily="34" charset="0"/>
                <a:cs typeface="Calibri" pitchFamily="34" charset="0"/>
                <a:sym typeface="Arial" charset="0"/>
              </a:rPr>
              <a:t>Certain Situations</a:t>
            </a:r>
            <a:endParaRPr lang="en-US" altLang="en-US" sz="3500" b="1" dirty="0">
              <a:solidFill>
                <a:srgbClr val="212121"/>
              </a:solidFill>
              <a:latin typeface="Calibri" pitchFamily="34" charset="0"/>
              <a:ea typeface="Calibri" pitchFamily="34" charset="0"/>
              <a:cs typeface="Calibri" pitchFamily="34" charset="0"/>
              <a:sym typeface="Arial" charset="0"/>
            </a:endParaRPr>
          </a:p>
        </p:txBody>
      </p:sp>
      <p:sp>
        <p:nvSpPr>
          <p:cNvPr id="105476" name="TextBox 4"/>
          <p:cNvSpPr>
            <a:spLocks noChangeArrowheads="1"/>
          </p:cNvSpPr>
          <p:nvPr/>
        </p:nvSpPr>
        <p:spPr bwMode="auto">
          <a:xfrm>
            <a:off x="0" y="6597650"/>
            <a:ext cx="91440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bevel/>
                <a:headEnd/>
                <a:tailEnd/>
              </a14:hiddenLine>
            </a:ext>
          </a:extLst>
        </p:spPr>
        <p:txBody>
          <a:bodyPr>
            <a:spAutoFit/>
          </a:bodyPr>
          <a:lstStyle/>
          <a:p>
            <a:pPr eaLnBrk="1" hangingPunct="1"/>
            <a:r>
              <a:rPr lang="en-US" altLang="zh-CN" sz="1200" b="1" dirty="0">
                <a:solidFill>
                  <a:schemeClr val="bg1"/>
                </a:solidFill>
                <a:latin typeface="Candara" pitchFamily="34" charset="0"/>
                <a:ea typeface="MS PGothic" pitchFamily="34" charset="-128"/>
                <a:sym typeface="Candara" pitchFamily="34" charset="0"/>
              </a:rPr>
              <a:t>For Discussion Purposes					                                                                               © MPC Legal</a:t>
            </a:r>
            <a:endParaRPr lang="en-US" altLang="zh-CN" dirty="0">
              <a:ea typeface="宋体" pitchFamily="2" charset="-122"/>
            </a:endParaRPr>
          </a:p>
        </p:txBody>
      </p:sp>
      <p:sp>
        <p:nvSpPr>
          <p:cNvPr id="105477"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20" name="Rectangle 19"/>
          <p:cNvSpPr/>
          <p:nvPr/>
        </p:nvSpPr>
        <p:spPr>
          <a:xfrm>
            <a:off x="6248400" y="5029200"/>
            <a:ext cx="1600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600" dirty="0">
                <a:latin typeface="Calibri" pitchFamily="34" charset="0"/>
                <a:cs typeface="Calibri" pitchFamily="34" charset="0"/>
              </a:rPr>
              <a:t>Payer</a:t>
            </a:r>
          </a:p>
        </p:txBody>
      </p:sp>
      <p:sp>
        <p:nvSpPr>
          <p:cNvPr id="21" name="Rectangle 20"/>
          <p:cNvSpPr/>
          <p:nvPr/>
        </p:nvSpPr>
        <p:spPr>
          <a:xfrm>
            <a:off x="7391400" y="3505200"/>
            <a:ext cx="1600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400" dirty="0">
                <a:latin typeface="Calibri" pitchFamily="34" charset="0"/>
                <a:cs typeface="Calibri" pitchFamily="34" charset="0"/>
              </a:rPr>
              <a:t>Recipient's Indian Bank Account</a:t>
            </a:r>
          </a:p>
        </p:txBody>
      </p:sp>
      <p:sp>
        <p:nvSpPr>
          <p:cNvPr id="22" name="Rectangle 21"/>
          <p:cNvSpPr/>
          <p:nvPr/>
        </p:nvSpPr>
        <p:spPr>
          <a:xfrm>
            <a:off x="6248400" y="1676400"/>
            <a:ext cx="1600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600" dirty="0">
                <a:latin typeface="Calibri" pitchFamily="34" charset="0"/>
                <a:cs typeface="Calibri" pitchFamily="34" charset="0"/>
              </a:rPr>
              <a:t>Recipient</a:t>
            </a:r>
          </a:p>
        </p:txBody>
      </p:sp>
      <p:cxnSp>
        <p:nvCxnSpPr>
          <p:cNvPr id="23" name="Straight Connector 22"/>
          <p:cNvCxnSpPr/>
          <p:nvPr/>
        </p:nvCxnSpPr>
        <p:spPr>
          <a:xfrm>
            <a:off x="5105400" y="3200400"/>
            <a:ext cx="3810000"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05482" name="TextBox 23"/>
          <p:cNvSpPr txBox="1">
            <a:spLocks noChangeArrowheads="1"/>
          </p:cNvSpPr>
          <p:nvPr/>
        </p:nvSpPr>
        <p:spPr bwMode="auto">
          <a:xfrm>
            <a:off x="5029200" y="2906713"/>
            <a:ext cx="18288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400" dirty="0">
                <a:latin typeface="Calibri" pitchFamily="34" charset="0"/>
                <a:ea typeface="Calibri" pitchFamily="34" charset="0"/>
                <a:cs typeface="Calibri" pitchFamily="34" charset="0"/>
              </a:rPr>
              <a:t>Outside India</a:t>
            </a:r>
          </a:p>
        </p:txBody>
      </p:sp>
      <p:sp>
        <p:nvSpPr>
          <p:cNvPr id="105483" name="TextBox 24"/>
          <p:cNvSpPr txBox="1">
            <a:spLocks noChangeArrowheads="1"/>
          </p:cNvSpPr>
          <p:nvPr/>
        </p:nvSpPr>
        <p:spPr bwMode="auto">
          <a:xfrm>
            <a:off x="5029200" y="3197225"/>
            <a:ext cx="9144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400" dirty="0">
                <a:latin typeface="Calibri" pitchFamily="34" charset="0"/>
                <a:ea typeface="Calibri" pitchFamily="34" charset="0"/>
                <a:cs typeface="Calibri" pitchFamily="34" charset="0"/>
              </a:rPr>
              <a:t>India</a:t>
            </a:r>
          </a:p>
        </p:txBody>
      </p:sp>
      <p:cxnSp>
        <p:nvCxnSpPr>
          <p:cNvPr id="26" name="Straight Arrow Connector 25"/>
          <p:cNvCxnSpPr>
            <a:stCxn id="20" idx="0"/>
            <a:endCxn id="22" idx="2"/>
          </p:cNvCxnSpPr>
          <p:nvPr/>
        </p:nvCxnSpPr>
        <p:spPr>
          <a:xfrm flipV="1">
            <a:off x="7048500" y="2286000"/>
            <a:ext cx="0" cy="2743200"/>
          </a:xfrm>
          <a:prstGeom prst="straightConnector1">
            <a:avLst/>
          </a:prstGeom>
          <a:ln>
            <a:prstDash val="sysDash"/>
            <a:tailEnd type="arrow"/>
          </a:ln>
        </p:spPr>
        <p:style>
          <a:lnRef idx="2">
            <a:schemeClr val="accent2"/>
          </a:lnRef>
          <a:fillRef idx="0">
            <a:schemeClr val="accent2"/>
          </a:fillRef>
          <a:effectRef idx="1">
            <a:schemeClr val="accent2"/>
          </a:effectRef>
          <a:fontRef idx="minor">
            <a:schemeClr val="tx1"/>
          </a:fontRef>
        </p:style>
      </p:cxnSp>
      <p:cxnSp>
        <p:nvCxnSpPr>
          <p:cNvPr id="27" name="Straight Arrow Connector 26"/>
          <p:cNvCxnSpPr>
            <a:stCxn id="20" idx="0"/>
            <a:endCxn id="21" idx="2"/>
          </p:cNvCxnSpPr>
          <p:nvPr/>
        </p:nvCxnSpPr>
        <p:spPr>
          <a:xfrm flipV="1">
            <a:off x="7048500" y="4114800"/>
            <a:ext cx="1143000" cy="9144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28" name="Rectangle 27"/>
          <p:cNvSpPr/>
          <p:nvPr/>
        </p:nvSpPr>
        <p:spPr>
          <a:xfrm>
            <a:off x="152400" y="2162175"/>
            <a:ext cx="4800600" cy="3324225"/>
          </a:xfrm>
          <a:prstGeom prst="rect">
            <a:avLst/>
          </a:prstGeom>
        </p:spPr>
        <p:txBody>
          <a:bodyPr>
            <a:spAutoFit/>
          </a:bodyPr>
          <a:lstStyle/>
          <a:p>
            <a:pPr algn="just" eaLnBrk="1" hangingPunct="1">
              <a:defRPr/>
            </a:pPr>
            <a:r>
              <a:rPr lang="en-US" sz="1500" i="1" dirty="0">
                <a:latin typeface="Calibri" pitchFamily="34" charset="0"/>
                <a:cs typeface="Calibri" pitchFamily="34" charset="0"/>
              </a:rPr>
              <a:t>Payment to be made to non-resident outside India. However, the amount is to be deposited in the Non-resident’s bank account in India.</a:t>
            </a:r>
          </a:p>
          <a:p>
            <a:pPr algn="just" eaLnBrk="1" hangingPunct="1">
              <a:defRPr/>
            </a:pPr>
            <a:endParaRPr lang="en-US" sz="1500" dirty="0">
              <a:latin typeface="Calibri" pitchFamily="34" charset="0"/>
              <a:cs typeface="Calibri" pitchFamily="34" charset="0"/>
            </a:endParaRPr>
          </a:p>
          <a:p>
            <a:pPr algn="just" eaLnBrk="1" hangingPunct="1">
              <a:defRPr/>
            </a:pPr>
            <a:r>
              <a:rPr lang="en-US" sz="1500" dirty="0">
                <a:latin typeface="Calibri" pitchFamily="34" charset="0"/>
                <a:cs typeface="Calibri" pitchFamily="34" charset="0"/>
              </a:rPr>
              <a:t>Whether the remittance of the amount would require following the attestation and documentation formalities contained in Section 195(6) and require filling Form 15CA/Form 15CB.</a:t>
            </a:r>
          </a:p>
          <a:p>
            <a:pPr algn="just" eaLnBrk="1" hangingPunct="1">
              <a:defRPr/>
            </a:pPr>
            <a:endParaRPr lang="en-US" sz="1500" dirty="0">
              <a:latin typeface="Calibri" pitchFamily="34" charset="0"/>
              <a:cs typeface="Calibri" pitchFamily="34" charset="0"/>
            </a:endParaRPr>
          </a:p>
          <a:p>
            <a:pPr marL="228600" indent="-228600" algn="just" eaLnBrk="1" hangingPunct="1">
              <a:buFont typeface="Arial" pitchFamily="34" charset="0"/>
              <a:buChar char="•"/>
              <a:defRPr/>
            </a:pPr>
            <a:r>
              <a:rPr lang="en-US" sz="1500" dirty="0">
                <a:latin typeface="Calibri" pitchFamily="34" charset="0"/>
                <a:cs typeface="Calibri" pitchFamily="34" charset="0"/>
              </a:rPr>
              <a:t>Rule 37BB makes no specific distinction between Foreign remittance and  other remittances.</a:t>
            </a:r>
          </a:p>
          <a:p>
            <a:pPr marL="228600" indent="-228600" algn="just" eaLnBrk="1" hangingPunct="1">
              <a:buFont typeface="Arial" pitchFamily="34" charset="0"/>
              <a:buChar char="•"/>
              <a:defRPr/>
            </a:pPr>
            <a:endParaRPr lang="en-US" sz="1500" dirty="0">
              <a:latin typeface="Calibri" pitchFamily="34" charset="0"/>
              <a:cs typeface="Calibri" pitchFamily="34" charset="0"/>
            </a:endParaRPr>
          </a:p>
          <a:p>
            <a:pPr marL="228600" indent="-228600" algn="just" eaLnBrk="1" hangingPunct="1">
              <a:buFont typeface="Arial" pitchFamily="34" charset="0"/>
              <a:buChar char="•"/>
              <a:defRPr/>
            </a:pPr>
            <a:r>
              <a:rPr lang="en-US" sz="1500" dirty="0">
                <a:latin typeface="Calibri" pitchFamily="34" charset="0"/>
                <a:cs typeface="Calibri" pitchFamily="34" charset="0"/>
              </a:rPr>
              <a:t>Form 15CA/15CB make specific reference to the country of remittance and the currency of Remittance.</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4A7811DE-1E21-4EAC-9AA5-5EC92E6F4095}" type="slidenum">
              <a:rPr lang="en-US" altLang="en-US" sz="1400"/>
              <a:pPr/>
              <a:t>66</a:t>
            </a:fld>
            <a:endParaRPr lang="en-US" altLang="en-US" sz="1800" dirty="0"/>
          </a:p>
        </p:txBody>
      </p:sp>
      <p:sp>
        <p:nvSpPr>
          <p:cNvPr id="107523" name="Rectangle 5"/>
          <p:cNvSpPr>
            <a:spLocks noChangeArrowheads="1"/>
          </p:cNvSpPr>
          <p:nvPr/>
        </p:nvSpPr>
        <p:spPr bwMode="auto">
          <a:xfrm>
            <a:off x="152400" y="2392363"/>
            <a:ext cx="4572000" cy="31702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228600" indent="-228600" algn="just" eaLnBrk="1" hangingPunct="1">
              <a:buFont typeface="Arial" charset="0"/>
              <a:buChar char="•"/>
            </a:pPr>
            <a:r>
              <a:rPr lang="en-US" altLang="en-US" sz="2000" dirty="0">
                <a:latin typeface="Calibri" pitchFamily="34" charset="0"/>
                <a:ea typeface="Calibri" pitchFamily="34" charset="0"/>
                <a:cs typeface="Calibri" pitchFamily="34" charset="0"/>
              </a:rPr>
              <a:t>Loan installment is being remitted by an Indian Company to a Foreign Company</a:t>
            </a:r>
          </a:p>
          <a:p>
            <a:pPr marL="228600" indent="-228600" algn="just" eaLnBrk="1" hangingPunct="1">
              <a:buFont typeface="Arial" charset="0"/>
              <a:buChar char="•"/>
            </a:pPr>
            <a:r>
              <a:rPr lang="en-US" altLang="en-US" sz="2000" dirty="0">
                <a:latin typeface="Calibri" pitchFamily="34" charset="0"/>
                <a:ea typeface="Calibri" pitchFamily="34" charset="0"/>
                <a:cs typeface="Calibri" pitchFamily="34" charset="0"/>
              </a:rPr>
              <a:t>Installment consists of both interest and principal components.</a:t>
            </a:r>
          </a:p>
          <a:p>
            <a:pPr marL="228600" indent="-228600" algn="just" eaLnBrk="1" hangingPunct="1">
              <a:buFont typeface="Arial" charset="0"/>
              <a:buChar char="•"/>
            </a:pPr>
            <a:r>
              <a:rPr lang="en-US" altLang="en-US" sz="2000" dirty="0">
                <a:latin typeface="Calibri" pitchFamily="34" charset="0"/>
                <a:ea typeface="Calibri" pitchFamily="34" charset="0"/>
                <a:cs typeface="Calibri" pitchFamily="34" charset="0"/>
              </a:rPr>
              <a:t>Since TDS is to be deducted on interest part only, whether one needs to submit 15CA, CB certificates separately for both interest and principal components or single certificate for whole installment would be suffice</a:t>
            </a:r>
          </a:p>
        </p:txBody>
      </p:sp>
      <p:sp>
        <p:nvSpPr>
          <p:cNvPr id="7" name="Rectangle 6"/>
          <p:cNvSpPr/>
          <p:nvPr/>
        </p:nvSpPr>
        <p:spPr>
          <a:xfrm>
            <a:off x="6248400" y="4686300"/>
            <a:ext cx="1600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latin typeface="Calibri" pitchFamily="34" charset="0"/>
                <a:cs typeface="Calibri" pitchFamily="34" charset="0"/>
              </a:rPr>
              <a:t>Payer</a:t>
            </a:r>
          </a:p>
        </p:txBody>
      </p:sp>
      <p:sp>
        <p:nvSpPr>
          <p:cNvPr id="107525" name="TextBox 7"/>
          <p:cNvSpPr txBox="1">
            <a:spLocks noChangeArrowheads="1"/>
          </p:cNvSpPr>
          <p:nvPr/>
        </p:nvSpPr>
        <p:spPr bwMode="auto">
          <a:xfrm>
            <a:off x="5029200" y="2906713"/>
            <a:ext cx="18288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400" dirty="0">
                <a:latin typeface="Calibri" pitchFamily="34" charset="0"/>
                <a:ea typeface="Calibri" pitchFamily="34" charset="0"/>
                <a:cs typeface="Calibri" pitchFamily="34" charset="0"/>
              </a:rPr>
              <a:t>Outside India</a:t>
            </a:r>
          </a:p>
        </p:txBody>
      </p:sp>
      <p:sp>
        <p:nvSpPr>
          <p:cNvPr id="107526" name="TextBox 8"/>
          <p:cNvSpPr txBox="1">
            <a:spLocks noChangeArrowheads="1"/>
          </p:cNvSpPr>
          <p:nvPr/>
        </p:nvSpPr>
        <p:spPr bwMode="auto">
          <a:xfrm>
            <a:off x="5029200" y="3197225"/>
            <a:ext cx="9144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400" dirty="0">
                <a:latin typeface="Calibri" pitchFamily="34" charset="0"/>
                <a:ea typeface="Calibri" pitchFamily="34" charset="0"/>
                <a:cs typeface="Calibri" pitchFamily="34" charset="0"/>
              </a:rPr>
              <a:t>India</a:t>
            </a:r>
          </a:p>
        </p:txBody>
      </p:sp>
      <p:sp>
        <p:nvSpPr>
          <p:cNvPr id="10" name="Rectangle 9"/>
          <p:cNvSpPr/>
          <p:nvPr/>
        </p:nvSpPr>
        <p:spPr>
          <a:xfrm>
            <a:off x="6248400" y="1676400"/>
            <a:ext cx="1600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latin typeface="Calibri" pitchFamily="34" charset="0"/>
                <a:cs typeface="Calibri" pitchFamily="34" charset="0"/>
              </a:rPr>
              <a:t>Recipient</a:t>
            </a:r>
          </a:p>
        </p:txBody>
      </p:sp>
      <p:cxnSp>
        <p:nvCxnSpPr>
          <p:cNvPr id="11" name="Straight Connector 10"/>
          <p:cNvCxnSpPr/>
          <p:nvPr/>
        </p:nvCxnSpPr>
        <p:spPr>
          <a:xfrm>
            <a:off x="5105400" y="3200400"/>
            <a:ext cx="3810000"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7" idx="0"/>
          </p:cNvCxnSpPr>
          <p:nvPr/>
        </p:nvCxnSpPr>
        <p:spPr>
          <a:xfrm flipV="1">
            <a:off x="7048500" y="2286000"/>
            <a:ext cx="0" cy="2400300"/>
          </a:xfrm>
          <a:prstGeom prst="straightConnector1">
            <a:avLst/>
          </a:prstGeom>
          <a:ln>
            <a:prstDash val="sysDash"/>
            <a:tailEnd type="arrow"/>
          </a:ln>
        </p:spPr>
        <p:style>
          <a:lnRef idx="2">
            <a:schemeClr val="accent2"/>
          </a:lnRef>
          <a:fillRef idx="0">
            <a:schemeClr val="accent2"/>
          </a:fillRef>
          <a:effectRef idx="1">
            <a:schemeClr val="accent2"/>
          </a:effectRef>
          <a:fontRef idx="minor">
            <a:schemeClr val="tx1"/>
          </a:fontRef>
        </p:style>
      </p:cxnSp>
      <p:sp>
        <p:nvSpPr>
          <p:cNvPr id="107530" name="TextBox 12"/>
          <p:cNvSpPr txBox="1">
            <a:spLocks noChangeArrowheads="1"/>
          </p:cNvSpPr>
          <p:nvPr/>
        </p:nvSpPr>
        <p:spPr bwMode="auto">
          <a:xfrm>
            <a:off x="5734050" y="4265613"/>
            <a:ext cx="1828800" cy="323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500" b="1" dirty="0">
                <a:latin typeface="Calibri" pitchFamily="34" charset="0"/>
                <a:ea typeface="Calibri" pitchFamily="34" charset="0"/>
                <a:cs typeface="Calibri" pitchFamily="34" charset="0"/>
              </a:rPr>
              <a:t>LOAN</a:t>
            </a:r>
          </a:p>
        </p:txBody>
      </p:sp>
      <p:cxnSp>
        <p:nvCxnSpPr>
          <p:cNvPr id="107531" name="Straight Arrow Connector 16"/>
          <p:cNvCxnSpPr>
            <a:cxnSpLocks noChangeShapeType="1"/>
            <a:stCxn id="10" idx="1"/>
            <a:endCxn id="7" idx="1"/>
          </p:cNvCxnSpPr>
          <p:nvPr/>
        </p:nvCxnSpPr>
        <p:spPr bwMode="auto">
          <a:xfrm rot="10800000" flipV="1">
            <a:off x="6248400" y="1981200"/>
            <a:ext cx="12700" cy="3009900"/>
          </a:xfrm>
          <a:prstGeom prst="bentConnector3">
            <a:avLst>
              <a:gd name="adj1" fmla="val 3750000"/>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sp>
        <p:nvSpPr>
          <p:cNvPr id="107532" name="TextBox 22"/>
          <p:cNvSpPr txBox="1">
            <a:spLocks noChangeArrowheads="1"/>
          </p:cNvSpPr>
          <p:nvPr/>
        </p:nvSpPr>
        <p:spPr bwMode="auto">
          <a:xfrm>
            <a:off x="7086600" y="3173413"/>
            <a:ext cx="1828800" cy="12461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500" b="1" dirty="0">
                <a:latin typeface="Calibri" pitchFamily="34" charset="0"/>
                <a:ea typeface="Calibri" pitchFamily="34" charset="0"/>
                <a:cs typeface="Calibri" pitchFamily="34" charset="0"/>
              </a:rPr>
              <a:t>Payment of Loan installment comprising of both Principal and Interest Amount</a:t>
            </a:r>
          </a:p>
        </p:txBody>
      </p:sp>
      <p:sp>
        <p:nvSpPr>
          <p:cNvPr id="107533" name="Title 14"/>
          <p:cNvSpPr>
            <a:spLocks noChangeArrowheads="1"/>
          </p:cNvSpPr>
          <p:nvPr/>
        </p:nvSpPr>
        <p:spPr bwMode="auto">
          <a:xfrm>
            <a:off x="304800" y="304800"/>
            <a:ext cx="8915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eaLnBrk="1" hangingPunct="1"/>
            <a:r>
              <a:rPr lang="en-US" altLang="en-US" sz="3500" b="1" dirty="0">
                <a:solidFill>
                  <a:srgbClr val="212121"/>
                </a:solidFill>
                <a:latin typeface="Calibri" pitchFamily="34" charset="0"/>
                <a:ea typeface="Calibri" pitchFamily="34" charset="0"/>
                <a:cs typeface="Calibri" pitchFamily="34" charset="0"/>
                <a:sym typeface="Arial" charset="0"/>
              </a:rPr>
              <a:t>Form 15 CA &amp; 15CB:</a:t>
            </a:r>
            <a:r>
              <a:rPr lang="en-US" altLang="en-US" sz="3500" i="1" dirty="0">
                <a:solidFill>
                  <a:srgbClr val="212121"/>
                </a:solidFill>
                <a:latin typeface="Calibri" pitchFamily="34" charset="0"/>
                <a:ea typeface="Calibri" pitchFamily="34" charset="0"/>
                <a:cs typeface="Calibri" pitchFamily="34" charset="0"/>
                <a:sym typeface="Arial" charset="0"/>
              </a:rPr>
              <a:t>Certain Situations (Cont..)</a:t>
            </a:r>
            <a:endParaRPr lang="en-US" altLang="en-US" sz="3500" b="1" dirty="0">
              <a:solidFill>
                <a:srgbClr val="212121"/>
              </a:solidFill>
              <a:latin typeface="Calibri" pitchFamily="34" charset="0"/>
              <a:ea typeface="Calibri" pitchFamily="34" charset="0"/>
              <a:cs typeface="Calibri" pitchFamily="34" charset="0"/>
              <a:sym typeface="Arial" charset="0"/>
            </a:endParaRPr>
          </a:p>
        </p:txBody>
      </p:sp>
      <p:sp>
        <p:nvSpPr>
          <p:cNvPr id="107534"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2057400"/>
            <a:ext cx="9144000" cy="4186238"/>
          </a:xfrm>
          <a:prstGeom prst="rect">
            <a:avLst/>
          </a:prstGeom>
          <a:noFill/>
        </p:spPr>
        <p:txBody>
          <a:bodyPr>
            <a:spAutoFit/>
          </a:bodyPr>
          <a:lstStyle/>
          <a:p>
            <a:pPr eaLnBrk="1" hangingPunct="1">
              <a:defRPr/>
            </a:pPr>
            <a:r>
              <a:rPr lang="en-US" sz="1900" b="1" dirty="0">
                <a:latin typeface="Calibri" pitchFamily="34" charset="0"/>
                <a:cs typeface="Calibri" pitchFamily="34" charset="0"/>
              </a:rPr>
              <a:t>Rule 26 of Income Tax Rules, 1962</a:t>
            </a:r>
          </a:p>
          <a:p>
            <a:pPr marL="228600" indent="-228600" algn="just" eaLnBrk="1" hangingPunct="1">
              <a:buFont typeface="Arial" pitchFamily="34" charset="0"/>
              <a:buChar char="•"/>
              <a:defRPr/>
            </a:pPr>
            <a:r>
              <a:rPr lang="en-US" sz="1900" dirty="0">
                <a:latin typeface="Calibri" pitchFamily="34" charset="0"/>
                <a:cs typeface="Calibri" pitchFamily="34" charset="0"/>
              </a:rPr>
              <a:t>For the purpose of deduction of tax at source on any income payable in foreign Currency, the rate of exchange for the calculation of the value in rupees of such income payable to an assessee outside India shall be the telegraphic transfer buying rate of such currency as on the date on which the tax is required to be deducted at source under the provisions of Chapter XVIIB by the person responsible for paying such income.</a:t>
            </a:r>
          </a:p>
          <a:p>
            <a:pPr marL="228600" indent="-228600" algn="just" eaLnBrk="1" hangingPunct="1">
              <a:defRPr/>
            </a:pPr>
            <a:r>
              <a:rPr lang="en-US" sz="1900" dirty="0">
                <a:latin typeface="Calibri" pitchFamily="34" charset="0"/>
                <a:cs typeface="Calibri" pitchFamily="34" charset="0"/>
              </a:rPr>
              <a:t>	Explanation - "telegraphic transfer Buying rate, as rate adopted by the State Bank of India.</a:t>
            </a:r>
          </a:p>
          <a:p>
            <a:pPr eaLnBrk="1" hangingPunct="1">
              <a:defRPr/>
            </a:pPr>
            <a:r>
              <a:rPr lang="en-US" sz="1900" b="1" dirty="0">
                <a:latin typeface="Calibri" pitchFamily="34" charset="0"/>
                <a:cs typeface="Calibri" pitchFamily="34" charset="0"/>
              </a:rPr>
              <a:t>Issues regarding  exchange rate:</a:t>
            </a:r>
          </a:p>
          <a:p>
            <a:pPr marL="228600" indent="-228600" algn="just" eaLnBrk="1" hangingPunct="1">
              <a:buFont typeface="Arial" pitchFamily="34" charset="0"/>
              <a:buChar char="•"/>
              <a:defRPr/>
            </a:pPr>
            <a:r>
              <a:rPr lang="en-US" sz="1900" dirty="0">
                <a:latin typeface="Calibri" pitchFamily="34" charset="0"/>
                <a:cs typeface="Calibri" pitchFamily="34" charset="0"/>
              </a:rPr>
              <a:t>Rate may very during the day owing to high volatility in Currency market</a:t>
            </a:r>
          </a:p>
          <a:p>
            <a:pPr marL="228600" indent="-228600" algn="just" eaLnBrk="1" hangingPunct="1">
              <a:buFont typeface="Arial" pitchFamily="34" charset="0"/>
              <a:buChar char="•"/>
              <a:defRPr/>
            </a:pPr>
            <a:r>
              <a:rPr lang="en-US" sz="1900" dirty="0">
                <a:latin typeface="Calibri" pitchFamily="34" charset="0"/>
                <a:cs typeface="Calibri" pitchFamily="34" charset="0"/>
              </a:rPr>
              <a:t>Remittances are normally through other banks</a:t>
            </a:r>
          </a:p>
          <a:p>
            <a:pPr marL="228600" indent="-228600" algn="just" eaLnBrk="1" hangingPunct="1">
              <a:buFont typeface="Arial" pitchFamily="34" charset="0"/>
              <a:buChar char="•"/>
              <a:defRPr/>
            </a:pPr>
            <a:r>
              <a:rPr lang="en-US" sz="1900" dirty="0">
                <a:latin typeface="Calibri" pitchFamily="34" charset="0"/>
                <a:cs typeface="Calibri" pitchFamily="34" charset="0"/>
              </a:rPr>
              <a:t>Tax is required to be deposited before certificate of CA is obtained and therefore, there would normally be some difference on the date of deposit and on the date of remittance.</a:t>
            </a:r>
          </a:p>
        </p:txBody>
      </p:sp>
      <p:sp>
        <p:nvSpPr>
          <p:cNvPr id="109571" name="Title 14"/>
          <p:cNvSpPr>
            <a:spLocks noChangeArrowheads="1"/>
          </p:cNvSpPr>
          <p:nvPr/>
        </p:nvSpPr>
        <p:spPr bwMode="auto">
          <a:xfrm>
            <a:off x="228600" y="0"/>
            <a:ext cx="8915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eaLnBrk="1" hangingPunct="1"/>
            <a:r>
              <a:rPr lang="en-US" altLang="en-US" sz="3500" b="1" dirty="0">
                <a:solidFill>
                  <a:srgbClr val="212121"/>
                </a:solidFill>
                <a:latin typeface="Calibri" pitchFamily="34" charset="0"/>
                <a:ea typeface="Calibri" pitchFamily="34" charset="0"/>
                <a:cs typeface="Calibri" pitchFamily="34" charset="0"/>
                <a:sym typeface="Arial" charset="0"/>
              </a:rPr>
              <a:t>Form 15 CA &amp; 15CB:</a:t>
            </a:r>
            <a:r>
              <a:rPr lang="en-US" altLang="en-US" sz="3500" i="1" dirty="0">
                <a:solidFill>
                  <a:srgbClr val="212121"/>
                </a:solidFill>
                <a:latin typeface="Calibri" pitchFamily="34" charset="0"/>
                <a:ea typeface="Calibri" pitchFamily="34" charset="0"/>
                <a:cs typeface="Calibri" pitchFamily="34" charset="0"/>
                <a:sym typeface="Arial" charset="0"/>
              </a:rPr>
              <a:t>Certain Situations (Cont..)</a:t>
            </a:r>
            <a:endParaRPr lang="en-US" altLang="en-US" sz="3500" b="1" dirty="0">
              <a:solidFill>
                <a:srgbClr val="212121"/>
              </a:solidFill>
              <a:latin typeface="Calibri" pitchFamily="34" charset="0"/>
              <a:ea typeface="Calibri" pitchFamily="34" charset="0"/>
              <a:cs typeface="Calibri" pitchFamily="34" charset="0"/>
              <a:sym typeface="Arial" charset="0"/>
            </a:endParaRPr>
          </a:p>
        </p:txBody>
      </p:sp>
      <p:sp>
        <p:nvSpPr>
          <p:cNvPr id="109572" name="Slide Number Placeholder 1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15A49F32-FD9D-483E-BC80-FC31A6CDC4D9}" type="slidenum">
              <a:rPr lang="en-US" altLang="en-US" sz="1400"/>
              <a:pPr/>
              <a:t>67</a:t>
            </a:fld>
            <a:endParaRPr lang="en-US" altLang="en-US" sz="1800" dirty="0"/>
          </a:p>
        </p:txBody>
      </p:sp>
      <p:sp>
        <p:nvSpPr>
          <p:cNvPr id="109573" name="TextBox 4"/>
          <p:cNvSpPr>
            <a:spLocks noChangeArrowheads="1"/>
          </p:cNvSpPr>
          <p:nvPr/>
        </p:nvSpPr>
        <p:spPr bwMode="auto">
          <a:xfrm>
            <a:off x="0" y="6597650"/>
            <a:ext cx="91440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bevel/>
                <a:headEnd/>
                <a:tailEnd/>
              </a14:hiddenLine>
            </a:ext>
          </a:extLst>
        </p:spPr>
        <p:txBody>
          <a:bodyPr>
            <a:spAutoFit/>
          </a:bodyPr>
          <a:lstStyle/>
          <a:p>
            <a:pPr eaLnBrk="1" hangingPunct="1"/>
            <a:r>
              <a:rPr lang="en-US" altLang="zh-CN" sz="1200" b="1" dirty="0">
                <a:solidFill>
                  <a:schemeClr val="bg1"/>
                </a:solidFill>
                <a:latin typeface="Candara" pitchFamily="34" charset="0"/>
                <a:ea typeface="MS PGothic" pitchFamily="34" charset="-128"/>
                <a:sym typeface="Candara" pitchFamily="34" charset="0"/>
              </a:rPr>
              <a:t>For Discussion Purposes					                                                                               © MPC Legal</a:t>
            </a:r>
            <a:endParaRPr lang="en-US" altLang="zh-CN" dirty="0">
              <a:ea typeface="宋体" pitchFamily="2" charset="-122"/>
            </a:endParaRPr>
          </a:p>
        </p:txBody>
      </p:sp>
      <p:sp>
        <p:nvSpPr>
          <p:cNvPr id="109574"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4"/>
          <p:cNvSpPr>
            <a:spLocks noChangeArrowheads="1"/>
          </p:cNvSpPr>
          <p:nvPr/>
        </p:nvSpPr>
        <p:spPr bwMode="auto">
          <a:xfrm>
            <a:off x="914400" y="381000"/>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eaLnBrk="1" hangingPunct="1"/>
            <a:r>
              <a:rPr lang="en-US" altLang="en-US" sz="4000" b="1" dirty="0">
                <a:solidFill>
                  <a:srgbClr val="212121"/>
                </a:solidFill>
                <a:latin typeface="Calibri" pitchFamily="34" charset="0"/>
                <a:ea typeface="Calibri" pitchFamily="34" charset="0"/>
                <a:cs typeface="Calibri" pitchFamily="34" charset="0"/>
                <a:sym typeface="Arial" charset="0"/>
              </a:rPr>
              <a:t>Form 15 CA &amp; 15CB: </a:t>
            </a:r>
            <a:r>
              <a:rPr lang="en-US" altLang="en-US" sz="3600" i="1" dirty="0">
                <a:solidFill>
                  <a:srgbClr val="212121"/>
                </a:solidFill>
                <a:latin typeface="Calibri" pitchFamily="34" charset="0"/>
                <a:ea typeface="Calibri" pitchFamily="34" charset="0"/>
                <a:cs typeface="Calibri" pitchFamily="34" charset="0"/>
                <a:sym typeface="Arial" charset="0"/>
              </a:rPr>
              <a:t>Key Considerations</a:t>
            </a:r>
            <a:endParaRPr lang="en-US" altLang="en-US" sz="3600" b="1" dirty="0">
              <a:solidFill>
                <a:srgbClr val="212121"/>
              </a:solidFill>
              <a:latin typeface="Calibri" pitchFamily="34" charset="0"/>
              <a:ea typeface="Calibri" pitchFamily="34" charset="0"/>
              <a:cs typeface="Calibri" pitchFamily="34" charset="0"/>
              <a:sym typeface="Arial" charset="0"/>
            </a:endParaRPr>
          </a:p>
        </p:txBody>
      </p:sp>
      <p:sp>
        <p:nvSpPr>
          <p:cNvPr id="111619" name="Slide Number Placeholder 8"/>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8D27F253-FB38-4139-8AEF-47B5AF621143}" type="slidenum">
              <a:rPr lang="en-US" altLang="en-US" sz="1400"/>
              <a:pPr/>
              <a:t>68</a:t>
            </a:fld>
            <a:endParaRPr lang="en-US" altLang="en-US" sz="1800" dirty="0"/>
          </a:p>
        </p:txBody>
      </p:sp>
      <p:graphicFrame>
        <p:nvGraphicFramePr>
          <p:cNvPr id="10" name="Content Placeholder 9"/>
          <p:cNvGraphicFramePr>
            <a:graphicFrameLocks/>
          </p:cNvGraphicFramePr>
          <p:nvPr>
            <p:custDataLst>
              <p:tags r:id="rId1"/>
            </p:custDataLst>
          </p:nvPr>
        </p:nvGraphicFramePr>
        <p:xfrm>
          <a:off x="1684286" y="1753797"/>
          <a:ext cx="7314564" cy="41136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1621" name="TextBox 4"/>
          <p:cNvSpPr>
            <a:spLocks noChangeArrowheads="1"/>
          </p:cNvSpPr>
          <p:nvPr/>
        </p:nvSpPr>
        <p:spPr bwMode="auto">
          <a:xfrm>
            <a:off x="0" y="6597650"/>
            <a:ext cx="91440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bevel/>
                <a:headEnd/>
                <a:tailEnd/>
              </a14:hiddenLine>
            </a:ext>
          </a:extLst>
        </p:spPr>
        <p:txBody>
          <a:bodyPr>
            <a:spAutoFit/>
          </a:bodyPr>
          <a:lstStyle/>
          <a:p>
            <a:pPr eaLnBrk="1" hangingPunct="1"/>
            <a:r>
              <a:rPr lang="en-US" altLang="zh-CN" sz="1200" b="1" dirty="0">
                <a:solidFill>
                  <a:schemeClr val="bg1"/>
                </a:solidFill>
                <a:latin typeface="Candara" pitchFamily="34" charset="0"/>
                <a:ea typeface="MS PGothic" pitchFamily="34" charset="-128"/>
                <a:sym typeface="Candara" pitchFamily="34" charset="0"/>
              </a:rPr>
              <a:t>For Discussion Purposes					                                                                               © MPC Legal</a:t>
            </a:r>
            <a:endParaRPr lang="en-US" altLang="zh-CN" dirty="0">
              <a:ea typeface="宋体" pitchFamily="2" charset="-122"/>
            </a:endParaRPr>
          </a:p>
        </p:txBody>
      </p:sp>
      <p:sp>
        <p:nvSpPr>
          <p:cNvPr id="12" name="TextBox 11"/>
          <p:cNvSpPr txBox="1"/>
          <p:nvPr/>
        </p:nvSpPr>
        <p:spPr>
          <a:xfrm>
            <a:off x="161925" y="2550855"/>
            <a:ext cx="1362075" cy="2554545"/>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eaLnBrk="1" hangingPunct="1">
              <a:defRPr/>
            </a:pPr>
            <a:r>
              <a:rPr lang="en-US" sz="2000" dirty="0">
                <a:latin typeface="Calibri" pitchFamily="34" charset="0"/>
                <a:cs typeface="Calibri" pitchFamily="34" charset="0"/>
              </a:rPr>
              <a:t>Challenges faced by Chartered Accountants while issuing the requisite Forms</a:t>
            </a:r>
          </a:p>
        </p:txBody>
      </p:sp>
      <p:sp>
        <p:nvSpPr>
          <p:cNvPr id="111625"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graphicEl>
                                              <a:dgm id="{768246A0-7435-4A00-9E91-097558882F56}"/>
                                            </p:graphicEl>
                                          </p:spTgt>
                                        </p:tgtEl>
                                        <p:attrNameLst>
                                          <p:attrName>style.visibility</p:attrName>
                                        </p:attrNameLst>
                                      </p:cBhvr>
                                      <p:to>
                                        <p:strVal val="visible"/>
                                      </p:to>
                                    </p:set>
                                    <p:animEffect transition="in" filter="fade">
                                      <p:cBhvr>
                                        <p:cTn id="7" dur="500"/>
                                        <p:tgtEl>
                                          <p:spTgt spid="10">
                                            <p:graphicEl>
                                              <a:dgm id="{768246A0-7435-4A00-9E91-097558882F56}"/>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graphicEl>
                                              <a:dgm id="{97F32B5D-2C33-4D64-B00B-6F2E054E4842}"/>
                                            </p:graphicEl>
                                          </p:spTgt>
                                        </p:tgtEl>
                                        <p:attrNameLst>
                                          <p:attrName>style.visibility</p:attrName>
                                        </p:attrNameLst>
                                      </p:cBhvr>
                                      <p:to>
                                        <p:strVal val="visible"/>
                                      </p:to>
                                    </p:set>
                                    <p:animEffect transition="in" filter="fade">
                                      <p:cBhvr>
                                        <p:cTn id="12" dur="500"/>
                                        <p:tgtEl>
                                          <p:spTgt spid="10">
                                            <p:graphicEl>
                                              <a:dgm id="{97F32B5D-2C33-4D64-B00B-6F2E054E4842}"/>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graphicEl>
                                              <a:dgm id="{ED10D5C1-06A4-4334-BA61-04FBEDC1D308}"/>
                                            </p:graphicEl>
                                          </p:spTgt>
                                        </p:tgtEl>
                                        <p:attrNameLst>
                                          <p:attrName>style.visibility</p:attrName>
                                        </p:attrNameLst>
                                      </p:cBhvr>
                                      <p:to>
                                        <p:strVal val="visible"/>
                                      </p:to>
                                    </p:set>
                                    <p:animEffect transition="in" filter="fade">
                                      <p:cBhvr>
                                        <p:cTn id="17" dur="500"/>
                                        <p:tgtEl>
                                          <p:spTgt spid="10">
                                            <p:graphicEl>
                                              <a:dgm id="{ED10D5C1-06A4-4334-BA61-04FBEDC1D308}"/>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graphicEl>
                                              <a:dgm id="{8180DCC7-4F99-4073-97B5-EBC3ADD1A025}"/>
                                            </p:graphicEl>
                                          </p:spTgt>
                                        </p:tgtEl>
                                        <p:attrNameLst>
                                          <p:attrName>style.visibility</p:attrName>
                                        </p:attrNameLst>
                                      </p:cBhvr>
                                      <p:to>
                                        <p:strVal val="visible"/>
                                      </p:to>
                                    </p:set>
                                    <p:animEffect transition="in" filter="fade">
                                      <p:cBhvr>
                                        <p:cTn id="22" dur="500"/>
                                        <p:tgtEl>
                                          <p:spTgt spid="10">
                                            <p:graphicEl>
                                              <a:dgm id="{8180DCC7-4F99-4073-97B5-EBC3ADD1A025}"/>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graphicEl>
                                              <a:dgm id="{3C069187-F569-46FB-AE1C-0A295D0AACF4}"/>
                                            </p:graphicEl>
                                          </p:spTgt>
                                        </p:tgtEl>
                                        <p:attrNameLst>
                                          <p:attrName>style.visibility</p:attrName>
                                        </p:attrNameLst>
                                      </p:cBhvr>
                                      <p:to>
                                        <p:strVal val="visible"/>
                                      </p:to>
                                    </p:set>
                                    <p:animEffect transition="in" filter="fade">
                                      <p:cBhvr>
                                        <p:cTn id="27" dur="500"/>
                                        <p:tgtEl>
                                          <p:spTgt spid="10">
                                            <p:graphicEl>
                                              <a:dgm id="{3C069187-F569-46FB-AE1C-0A295D0AACF4}"/>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graphicEl>
                                              <a:dgm id="{207E4AF0-BE66-456A-923B-1E028099B09D}"/>
                                            </p:graphicEl>
                                          </p:spTgt>
                                        </p:tgtEl>
                                        <p:attrNameLst>
                                          <p:attrName>style.visibility</p:attrName>
                                        </p:attrNameLst>
                                      </p:cBhvr>
                                      <p:to>
                                        <p:strVal val="visible"/>
                                      </p:to>
                                    </p:set>
                                    <p:animEffect transition="in" filter="fade">
                                      <p:cBhvr>
                                        <p:cTn id="32" dur="500"/>
                                        <p:tgtEl>
                                          <p:spTgt spid="10">
                                            <p:graphicEl>
                                              <a:dgm id="{207E4AF0-BE66-456A-923B-1E028099B09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Sub>
          <a:bldDgm bld="one"/>
        </p:bldSub>
      </p:bldGraphic>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112643"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4D17CB4-CA4C-43FE-8EF6-404F1862A9B9}" type="slidenum">
              <a:rPr lang="en-US" altLang="en-US" sz="1400"/>
              <a:pPr/>
              <a:t>69</a:t>
            </a:fld>
            <a:endParaRPr lang="en-US" altLang="en-US" sz="1400" dirty="0"/>
          </a:p>
        </p:txBody>
      </p:sp>
      <p:sp>
        <p:nvSpPr>
          <p:cNvPr id="112644" name="TextBox 9"/>
          <p:cNvSpPr txBox="1">
            <a:spLocks noChangeArrowheads="1"/>
          </p:cNvSpPr>
          <p:nvPr/>
        </p:nvSpPr>
        <p:spPr bwMode="auto">
          <a:xfrm>
            <a:off x="762000" y="1752600"/>
            <a:ext cx="8077200" cy="4770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eaLnBrk="1" hangingPunct="1">
              <a:buFontTx/>
              <a:buChar char="-"/>
            </a:pPr>
            <a:r>
              <a:rPr lang="en-US" altLang="en-US" sz="1900" dirty="0">
                <a:latin typeface="Calibri" pitchFamily="34" charset="0"/>
                <a:ea typeface="Calibri" pitchFamily="34" charset="0"/>
                <a:cs typeface="Calibri" pitchFamily="34" charset="0"/>
              </a:rPr>
              <a:t> W.e.f 01.06.2015,  if a person who is required to furnish information under S. 195(6), fails to furnish such information or furnishes inaccurate information, the AO may direct such person to pay penalty of Rs. 1 lac </a:t>
            </a:r>
          </a:p>
          <a:p>
            <a:pPr algn="just" eaLnBrk="1" hangingPunct="1">
              <a:buFontTx/>
              <a:buChar char="-"/>
            </a:pPr>
            <a:r>
              <a:rPr lang="en-US" altLang="en-US" sz="1900" dirty="0">
                <a:latin typeface="Calibri" pitchFamily="34" charset="0"/>
                <a:ea typeface="Calibri" pitchFamily="34" charset="0"/>
                <a:cs typeface="Calibri" pitchFamily="34" charset="0"/>
              </a:rPr>
              <a:t> no clarity if penalty is per transaction or per financial year or per TAN/assessee </a:t>
            </a:r>
          </a:p>
          <a:p>
            <a:pPr algn="just" eaLnBrk="1" hangingPunct="1">
              <a:buFontTx/>
              <a:buChar char="-"/>
            </a:pPr>
            <a:r>
              <a:rPr lang="en-US" altLang="en-US" sz="1900" dirty="0">
                <a:latin typeface="Calibri" pitchFamily="34" charset="0"/>
                <a:ea typeface="Calibri" pitchFamily="34" charset="0"/>
                <a:cs typeface="Calibri" pitchFamily="34" charset="0"/>
              </a:rPr>
              <a:t>penalty of Rs. 10,000/- u/s 271J for furnishing inaccurate certificate under Form 15CB by the Chartered Accountant  </a:t>
            </a:r>
          </a:p>
          <a:p>
            <a:pPr algn="just" eaLnBrk="1" hangingPunct="1">
              <a:buFontTx/>
              <a:buChar char="-"/>
            </a:pPr>
            <a:r>
              <a:rPr lang="en-US" altLang="en-US" sz="1900" dirty="0">
                <a:latin typeface="Calibri" pitchFamily="34" charset="0"/>
                <a:ea typeface="Calibri" pitchFamily="34" charset="0"/>
                <a:cs typeface="Calibri" pitchFamily="34" charset="0"/>
              </a:rPr>
              <a:t> Refer to </a:t>
            </a:r>
            <a:r>
              <a:rPr lang="en-US" altLang="en-US" sz="1900" b="1" dirty="0">
                <a:latin typeface="Calibri" pitchFamily="34" charset="0"/>
                <a:ea typeface="Calibri" pitchFamily="34" charset="0"/>
                <a:cs typeface="Calibri" pitchFamily="34" charset="0"/>
              </a:rPr>
              <a:t>Mahindra &amp; Mahindra Ltd vs. ADIT [2007] 106 ITD 521 </a:t>
            </a:r>
            <a:r>
              <a:rPr lang="en-US" altLang="en-US" sz="1900" dirty="0">
                <a:latin typeface="Calibri" pitchFamily="34" charset="0"/>
                <a:ea typeface="Calibri" pitchFamily="34" charset="0"/>
                <a:cs typeface="Calibri" pitchFamily="34" charset="0"/>
              </a:rPr>
              <a:t>wherein it was held that “</a:t>
            </a:r>
            <a:r>
              <a:rPr lang="en-US" altLang="en-US" sz="1900" i="1" dirty="0">
                <a:latin typeface="Calibri" pitchFamily="34" charset="0"/>
                <a:ea typeface="Calibri" pitchFamily="34" charset="0"/>
                <a:cs typeface="Calibri" pitchFamily="34" charset="0"/>
              </a:rPr>
              <a:t>The certificates issued by the chartered accountants have no role to play so far as determination of withholding tax liability is concerned. These certificates cannot, and do not, impose any tax deduction liability on the assessee-tax deductors. The only role these certificates play is that when an assessee has to make a remittance to non-residents, based on the assessee’s own understanding of the withholding tax requirements and at his risk of consequences for short deduction of tax at source or non-deduction of tax at source, such a remittance has to be supported by a chartered accountant’s certificate in support of the assessee’s contention.”</a:t>
            </a:r>
            <a:endParaRPr lang="en-US" altLang="en-US" sz="1900" dirty="0">
              <a:latin typeface="Calibri" pitchFamily="34" charset="0"/>
              <a:ea typeface="Calibri" pitchFamily="34" charset="0"/>
              <a:cs typeface="Calibri" pitchFamily="34" charset="0"/>
            </a:endParaRPr>
          </a:p>
        </p:txBody>
      </p:sp>
      <p:sp>
        <p:nvSpPr>
          <p:cNvPr id="6" name="Title 7"/>
          <p:cNvSpPr txBox="1">
            <a:spLocks/>
          </p:cNvSpPr>
          <p:nvPr/>
        </p:nvSpPr>
        <p:spPr>
          <a:xfrm>
            <a:off x="1227138" y="914400"/>
            <a:ext cx="4335462" cy="838200"/>
          </a:xfrm>
          <a:prstGeom prst="rect">
            <a:avLst/>
          </a:prstGeom>
        </p:spPr>
        <p:txBody>
          <a:bodyPr/>
          <a:lstStyle/>
          <a:p>
            <a:pPr>
              <a:defRPr/>
            </a:pPr>
            <a:r>
              <a:rPr lang="en-US" sz="4000" kern="0" dirty="0">
                <a:solidFill>
                  <a:schemeClr val="tx2"/>
                </a:solidFill>
                <a:latin typeface="+mj-lt"/>
                <a:ea typeface="+mj-ea"/>
                <a:cs typeface="+mj-cs"/>
              </a:rPr>
              <a:t>Penalty – 271 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14339"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86D38EB-1828-4444-958D-1D79A21D4841}" type="slidenum">
              <a:rPr lang="en-US" altLang="en-US" sz="1400"/>
              <a:pPr/>
              <a:t>7</a:t>
            </a:fld>
            <a:endParaRPr lang="en-US" altLang="en-US" sz="1400" dirty="0"/>
          </a:p>
        </p:txBody>
      </p:sp>
      <p:sp>
        <p:nvSpPr>
          <p:cNvPr id="4" name="Rectangle 2"/>
          <p:cNvSpPr txBox="1">
            <a:spLocks noChangeArrowheads="1"/>
          </p:cNvSpPr>
          <p:nvPr/>
        </p:nvSpPr>
        <p:spPr>
          <a:xfrm>
            <a:off x="1150938" y="381000"/>
            <a:ext cx="7793037" cy="1143000"/>
          </a:xfrm>
          <a:prstGeom prst="rect">
            <a:avLst/>
          </a:prstGeom>
        </p:spPr>
        <p:txBody>
          <a:bodyPr/>
          <a:lstStyle/>
          <a:p>
            <a:pPr eaLnBrk="1" hangingPunct="1">
              <a:defRPr/>
            </a:pPr>
            <a:r>
              <a:rPr lang="en-US" sz="4000" kern="0" dirty="0">
                <a:solidFill>
                  <a:schemeClr val="tx2"/>
                </a:solidFill>
                <a:latin typeface="+mj-lt"/>
                <a:ea typeface="+mj-ea"/>
                <a:cs typeface="+mj-cs"/>
              </a:rPr>
              <a:t>Residential Status under ITA</a:t>
            </a:r>
          </a:p>
          <a:p>
            <a:pPr eaLnBrk="1" hangingPunct="1">
              <a:defRPr/>
            </a:pPr>
            <a:r>
              <a:rPr lang="en-US" sz="3200" kern="0" dirty="0">
                <a:solidFill>
                  <a:schemeClr val="tx2"/>
                </a:solidFill>
                <a:latin typeface="+mj-lt"/>
                <a:ea typeface="+mj-ea"/>
                <a:cs typeface="+mj-cs"/>
              </a:rPr>
              <a:t>- For Individuals</a:t>
            </a:r>
            <a:r>
              <a:rPr lang="en-US" sz="4000" kern="0" dirty="0">
                <a:solidFill>
                  <a:schemeClr val="tx2"/>
                </a:solidFill>
                <a:latin typeface="+mj-lt"/>
                <a:ea typeface="+mj-ea"/>
                <a:cs typeface="+mj-cs"/>
              </a:rPr>
              <a:t> </a:t>
            </a:r>
          </a:p>
          <a:p>
            <a:pPr eaLnBrk="1" hangingPunct="1">
              <a:defRPr/>
            </a:pPr>
            <a:endParaRPr lang="en-US" sz="4000" kern="0" dirty="0">
              <a:solidFill>
                <a:schemeClr val="tx2"/>
              </a:solidFill>
              <a:latin typeface="+mj-lt"/>
              <a:ea typeface="+mj-ea"/>
              <a:cs typeface="+mj-cs"/>
            </a:endParaRPr>
          </a:p>
        </p:txBody>
      </p:sp>
      <p:graphicFrame>
        <p:nvGraphicFramePr>
          <p:cNvPr id="6" name="Table 5"/>
          <p:cNvGraphicFramePr>
            <a:graphicFrameLocks noGrp="1"/>
          </p:cNvGraphicFramePr>
          <p:nvPr>
            <p:extLst>
              <p:ext uri="{D42A27DB-BD31-4B8C-83A1-F6EECF244321}">
                <p14:modId xmlns="" xmlns:p14="http://schemas.microsoft.com/office/powerpoint/2010/main" val="1071824383"/>
              </p:ext>
            </p:extLst>
          </p:nvPr>
        </p:nvGraphicFramePr>
        <p:xfrm>
          <a:off x="1066800" y="1981200"/>
          <a:ext cx="7315200" cy="4267200"/>
        </p:xfrm>
        <a:graphic>
          <a:graphicData uri="http://schemas.openxmlformats.org/drawingml/2006/table">
            <a:tbl>
              <a:tblPr/>
              <a:tblGrid>
                <a:gridCol w="1017766">
                  <a:extLst>
                    <a:ext uri="{9D8B030D-6E8A-4147-A177-3AD203B41FA5}">
                      <a16:colId xmlns="" xmlns:a16="http://schemas.microsoft.com/office/drawing/2014/main" val="20000"/>
                    </a:ext>
                  </a:extLst>
                </a:gridCol>
                <a:gridCol w="5088836">
                  <a:extLst>
                    <a:ext uri="{9D8B030D-6E8A-4147-A177-3AD203B41FA5}">
                      <a16:colId xmlns="" xmlns:a16="http://schemas.microsoft.com/office/drawing/2014/main" val="20001"/>
                    </a:ext>
                  </a:extLst>
                </a:gridCol>
                <a:gridCol w="1208598">
                  <a:extLst>
                    <a:ext uri="{9D8B030D-6E8A-4147-A177-3AD203B41FA5}">
                      <a16:colId xmlns="" xmlns:a16="http://schemas.microsoft.com/office/drawing/2014/main" val="20002"/>
                    </a:ext>
                  </a:extLst>
                </a:gridCol>
              </a:tblGrid>
              <a:tr h="589998">
                <a:tc>
                  <a:txBody>
                    <a:bodyPr/>
                    <a:lstStyle/>
                    <a:p>
                      <a:pPr marL="0" marR="0" algn="ctr">
                        <a:lnSpc>
                          <a:spcPct val="115000"/>
                        </a:lnSpc>
                        <a:spcBef>
                          <a:spcPts val="0"/>
                        </a:spcBef>
                        <a:spcAft>
                          <a:spcPts val="0"/>
                        </a:spcAft>
                      </a:pPr>
                      <a:r>
                        <a:rPr lang="en-US" sz="1500" b="1" dirty="0">
                          <a:latin typeface="Calibri"/>
                          <a:ea typeface="Calibri"/>
                          <a:cs typeface="Calibri"/>
                        </a:rPr>
                        <a:t>Status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dirty="0">
                          <a:latin typeface="Calibri"/>
                          <a:ea typeface="Calibri"/>
                          <a:cs typeface="Calibri"/>
                        </a:rPr>
                        <a:t>Conditions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Calibri"/>
                          <a:ea typeface="Calibri"/>
                          <a:cs typeface="Arial"/>
                        </a:rPr>
                        <a:t>Avg</a:t>
                      </a:r>
                      <a:r>
                        <a:rPr lang="en-US" sz="1500" baseline="0" dirty="0">
                          <a:latin typeface="Calibri"/>
                          <a:ea typeface="Calibri"/>
                          <a:cs typeface="Arial"/>
                        </a:rPr>
                        <a:t> Stay in India</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589998">
                <a:tc>
                  <a:txBody>
                    <a:bodyPr/>
                    <a:lstStyle/>
                    <a:p>
                      <a:pPr marL="0" marR="0" algn="just">
                        <a:lnSpc>
                          <a:spcPct val="115000"/>
                        </a:lnSpc>
                        <a:spcBef>
                          <a:spcPts val="0"/>
                        </a:spcBef>
                        <a:spcAft>
                          <a:spcPts val="0"/>
                        </a:spcAft>
                      </a:pPr>
                      <a:r>
                        <a:rPr lang="en-US" sz="1500" dirty="0">
                          <a:latin typeface="Calibri"/>
                          <a:ea typeface="Calibri"/>
                          <a:cs typeface="Calibri"/>
                        </a:rPr>
                        <a:t>Resident</a:t>
                      </a:r>
                    </a:p>
                    <a:p>
                      <a:pPr marL="0" marR="0" algn="just">
                        <a:lnSpc>
                          <a:spcPct val="115000"/>
                        </a:lnSpc>
                        <a:spcBef>
                          <a:spcPts val="0"/>
                        </a:spcBef>
                        <a:spcAft>
                          <a:spcPts val="0"/>
                        </a:spcAft>
                      </a:pPr>
                      <a:r>
                        <a:rPr lang="en-US" sz="1500" dirty="0">
                          <a:latin typeface="Calibri"/>
                          <a:ea typeface="Calibri"/>
                          <a:cs typeface="Calibri"/>
                        </a:rPr>
                        <a:t>[S 6(1)(a)]</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Present in India for at least 182 days in the previous year</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884997">
                <a:tc>
                  <a:txBody>
                    <a:bodyPr/>
                    <a:lstStyle/>
                    <a:p>
                      <a:pPr marL="0" marR="0" algn="just">
                        <a:lnSpc>
                          <a:spcPct val="115000"/>
                        </a:lnSpc>
                        <a:spcBef>
                          <a:spcPts val="0"/>
                        </a:spcBef>
                        <a:spcAft>
                          <a:spcPts val="0"/>
                        </a:spcAft>
                      </a:pPr>
                      <a:r>
                        <a:rPr lang="en-US" sz="1500" dirty="0">
                          <a:latin typeface="Calibri"/>
                          <a:ea typeface="Calibri"/>
                          <a:cs typeface="Calibri"/>
                        </a:rPr>
                        <a:t>Resident</a:t>
                      </a:r>
                    </a:p>
                    <a:p>
                      <a:pPr marL="0" marR="0" algn="just">
                        <a:lnSpc>
                          <a:spcPct val="115000"/>
                        </a:lnSpc>
                        <a:spcBef>
                          <a:spcPts val="0"/>
                        </a:spcBef>
                        <a:spcAft>
                          <a:spcPts val="0"/>
                        </a:spcAft>
                      </a:pPr>
                      <a:r>
                        <a:rPr lang="en-US" sz="1500" dirty="0">
                          <a:latin typeface="Calibri"/>
                          <a:ea typeface="Calibri"/>
                          <a:cs typeface="Calibri"/>
                        </a:rPr>
                        <a:t>[S 6(1)(c)]</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Present in India for at least 60 days in the previous year </a:t>
                      </a:r>
                      <a:r>
                        <a:rPr lang="en-US" sz="1500" b="1" dirty="0">
                          <a:latin typeface="Calibri"/>
                          <a:ea typeface="Calibri"/>
                          <a:cs typeface="Calibri"/>
                        </a:rPr>
                        <a:t>AND</a:t>
                      </a:r>
                      <a:r>
                        <a:rPr lang="en-US" sz="1500" dirty="0">
                          <a:latin typeface="Calibri"/>
                          <a:ea typeface="Calibri"/>
                          <a:cs typeface="Calibri"/>
                        </a:rPr>
                        <a:t> at least 365 days in the 4 years preceding the previous year</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Arial"/>
                        </a:rPr>
                        <a:t>92 days in a year for 4 years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474995">
                <a:tc>
                  <a:txBody>
                    <a:bodyPr/>
                    <a:lstStyle/>
                    <a:p>
                      <a:pPr marL="0" marR="0" algn="just">
                        <a:lnSpc>
                          <a:spcPct val="115000"/>
                        </a:lnSpc>
                        <a:spcBef>
                          <a:spcPts val="0"/>
                        </a:spcBef>
                        <a:spcAft>
                          <a:spcPts val="0"/>
                        </a:spcAft>
                      </a:pPr>
                      <a:r>
                        <a:rPr lang="en-US" sz="1500" dirty="0">
                          <a:latin typeface="Calibri"/>
                          <a:ea typeface="Calibri"/>
                          <a:cs typeface="Calibri"/>
                        </a:rPr>
                        <a:t>Resident but not </a:t>
                      </a:r>
                    </a:p>
                    <a:p>
                      <a:pPr marL="0" marR="0" algn="just">
                        <a:lnSpc>
                          <a:spcPct val="115000"/>
                        </a:lnSpc>
                        <a:spcBef>
                          <a:spcPts val="0"/>
                        </a:spcBef>
                        <a:spcAft>
                          <a:spcPts val="0"/>
                        </a:spcAft>
                      </a:pPr>
                      <a:r>
                        <a:rPr lang="en-US" sz="1500" dirty="0">
                          <a:latin typeface="Calibri"/>
                          <a:ea typeface="Calibri"/>
                          <a:cs typeface="Calibri"/>
                        </a:rPr>
                        <a:t>Ordinary Resident</a:t>
                      </a:r>
                    </a:p>
                    <a:p>
                      <a:pPr marL="0" marR="0" algn="just">
                        <a:lnSpc>
                          <a:spcPct val="115000"/>
                        </a:lnSpc>
                        <a:spcBef>
                          <a:spcPts val="0"/>
                        </a:spcBef>
                        <a:spcAft>
                          <a:spcPts val="0"/>
                        </a:spcAft>
                      </a:pPr>
                      <a:r>
                        <a:rPr lang="en-US" sz="1500" dirty="0">
                          <a:latin typeface="Calibri"/>
                          <a:ea typeface="Calibri"/>
                          <a:cs typeface="Arial"/>
                        </a:rPr>
                        <a:t>[S 6(6)(a)]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Present in India for less than 729 days during the preceding seven years </a:t>
                      </a:r>
                      <a:r>
                        <a:rPr lang="en-US" sz="1500" b="1" dirty="0">
                          <a:latin typeface="Calibri"/>
                          <a:ea typeface="Calibri"/>
                          <a:cs typeface="Calibri"/>
                        </a:rPr>
                        <a:t>OR</a:t>
                      </a:r>
                      <a:r>
                        <a:rPr lang="en-US" sz="1500" dirty="0">
                          <a:latin typeface="Calibri"/>
                          <a:ea typeface="Calibri"/>
                          <a:cs typeface="Calibri"/>
                        </a:rPr>
                        <a:t> who was a non resident in nine out of ten preceding previous years</a:t>
                      </a:r>
                    </a:p>
                    <a:p>
                      <a:pPr marL="0" marR="0" algn="just">
                        <a:lnSpc>
                          <a:spcPct val="115000"/>
                        </a:lnSpc>
                        <a:spcBef>
                          <a:spcPts val="0"/>
                        </a:spcBef>
                        <a:spcAft>
                          <a:spcPts val="0"/>
                        </a:spcAft>
                      </a:pPr>
                      <a:r>
                        <a:rPr lang="en-US" sz="1500" i="1" dirty="0">
                          <a:latin typeface="Calibri"/>
                          <a:ea typeface="Calibri"/>
                          <a:cs typeface="Calibri"/>
                        </a:rPr>
                        <a:t>(not a Resident v Non Resident)</a:t>
                      </a:r>
                      <a:endParaRPr lang="en-US" sz="1500" i="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Arial"/>
                        </a:rPr>
                        <a:t>104 days</a:t>
                      </a:r>
                      <a:r>
                        <a:rPr lang="en-US" sz="1500" baseline="0" dirty="0">
                          <a:latin typeface="Calibri"/>
                          <a:ea typeface="Calibri"/>
                          <a:cs typeface="Arial"/>
                        </a:rPr>
                        <a:t> in a year for 7 years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727212">
                <a:tc>
                  <a:txBody>
                    <a:bodyPr/>
                    <a:lstStyle/>
                    <a:p>
                      <a:pPr marL="0" marR="0" algn="just">
                        <a:lnSpc>
                          <a:spcPct val="115000"/>
                        </a:lnSpc>
                        <a:spcBef>
                          <a:spcPts val="0"/>
                        </a:spcBef>
                        <a:spcAft>
                          <a:spcPts val="0"/>
                        </a:spcAft>
                      </a:pPr>
                      <a:r>
                        <a:rPr lang="en-US" sz="1500" dirty="0">
                          <a:latin typeface="Calibri"/>
                          <a:ea typeface="Calibri"/>
                          <a:cs typeface="Calibri"/>
                        </a:rPr>
                        <a:t>Non Resident </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One who does not satisfy the above conditions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Arial"/>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bl>
          </a:graphicData>
        </a:graphic>
      </p:graphicFrame>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114691"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91CA6128-256C-492A-8C55-21A875FB43FD}" type="slidenum">
              <a:rPr lang="en-US" altLang="en-US" sz="1400"/>
              <a:pPr/>
              <a:t>70</a:t>
            </a:fld>
            <a:endParaRPr lang="en-US" altLang="en-US" sz="1400" dirty="0"/>
          </a:p>
        </p:txBody>
      </p:sp>
      <p:sp>
        <p:nvSpPr>
          <p:cNvPr id="4" name="Title 7"/>
          <p:cNvSpPr txBox="1">
            <a:spLocks/>
          </p:cNvSpPr>
          <p:nvPr/>
        </p:nvSpPr>
        <p:spPr>
          <a:xfrm>
            <a:off x="1227138" y="914400"/>
            <a:ext cx="3268662" cy="838200"/>
          </a:xfrm>
          <a:prstGeom prst="rect">
            <a:avLst/>
          </a:prstGeom>
        </p:spPr>
        <p:txBody>
          <a:bodyPr/>
          <a:lstStyle/>
          <a:p>
            <a:pPr>
              <a:defRPr/>
            </a:pPr>
            <a:r>
              <a:rPr lang="en-US" sz="4000" kern="0" dirty="0">
                <a:solidFill>
                  <a:schemeClr val="tx2"/>
                </a:solidFill>
                <a:latin typeface="+mj-lt"/>
                <a:ea typeface="+mj-ea"/>
                <a:cs typeface="+mj-cs"/>
              </a:rPr>
              <a:t>Section 197</a:t>
            </a:r>
          </a:p>
        </p:txBody>
      </p:sp>
      <p:sp>
        <p:nvSpPr>
          <p:cNvPr id="114693" name="TextBox 9"/>
          <p:cNvSpPr txBox="1">
            <a:spLocks noChangeArrowheads="1"/>
          </p:cNvSpPr>
          <p:nvPr/>
        </p:nvSpPr>
        <p:spPr bwMode="auto">
          <a:xfrm>
            <a:off x="762000" y="2301875"/>
            <a:ext cx="8077200" cy="39385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eaLnBrk="1" hangingPunct="1">
              <a:buFontTx/>
              <a:buChar char="-"/>
            </a:pPr>
            <a:r>
              <a:rPr lang="en-US" altLang="en-US" sz="2500" dirty="0">
                <a:latin typeface="Calibri" pitchFamily="34" charset="0"/>
                <a:ea typeface="Calibri" pitchFamily="34" charset="0"/>
                <a:cs typeface="Calibri" pitchFamily="34" charset="0"/>
              </a:rPr>
              <a:t> Application to be made to the AO by the assessee i.e. recipient of income (in Form 13)</a:t>
            </a:r>
          </a:p>
          <a:p>
            <a:pPr algn="just" eaLnBrk="1" hangingPunct="1">
              <a:buFontTx/>
              <a:buChar char="-"/>
            </a:pPr>
            <a:r>
              <a:rPr lang="en-US" altLang="en-US" sz="2500" dirty="0">
                <a:latin typeface="Calibri" pitchFamily="34" charset="0"/>
                <a:ea typeface="Calibri" pitchFamily="34" charset="0"/>
                <a:cs typeface="Calibri" pitchFamily="34" charset="0"/>
              </a:rPr>
              <a:t> For any income </a:t>
            </a:r>
          </a:p>
          <a:p>
            <a:pPr algn="just" eaLnBrk="1" hangingPunct="1">
              <a:buFontTx/>
              <a:buChar char="-"/>
            </a:pPr>
            <a:r>
              <a:rPr lang="en-US" altLang="en-US" sz="2500" dirty="0">
                <a:latin typeface="Calibri" pitchFamily="34" charset="0"/>
                <a:ea typeface="Calibri" pitchFamily="34" charset="0"/>
                <a:cs typeface="Calibri" pitchFamily="34" charset="0"/>
              </a:rPr>
              <a:t> If AO satisfied, certificate may be issued for Nil or lower rate of tax</a:t>
            </a:r>
          </a:p>
          <a:p>
            <a:pPr algn="just" eaLnBrk="1" hangingPunct="1">
              <a:buFontTx/>
              <a:buChar char="-"/>
            </a:pPr>
            <a:r>
              <a:rPr lang="en-US" altLang="en-US" sz="2500" dirty="0">
                <a:latin typeface="Calibri" pitchFamily="34" charset="0"/>
                <a:ea typeface="Calibri" pitchFamily="34" charset="0"/>
                <a:cs typeface="Calibri" pitchFamily="34" charset="0"/>
              </a:rPr>
              <a:t> Such certificate is to be provided to the Payer in order to enable him to deduct TDS at rates mentioned therein </a:t>
            </a:r>
          </a:p>
          <a:p>
            <a:pPr algn="just" eaLnBrk="1" hangingPunct="1">
              <a:buFontTx/>
              <a:buChar char="-"/>
            </a:pPr>
            <a:r>
              <a:rPr lang="en-US" altLang="en-US" sz="2500" dirty="0">
                <a:latin typeface="Calibri" pitchFamily="34" charset="0"/>
                <a:ea typeface="Calibri" pitchFamily="34" charset="0"/>
                <a:cs typeface="Calibri" pitchFamily="34" charset="0"/>
              </a:rPr>
              <a:t> Certificate valid (unless cancelled) for the period mentioned therein</a:t>
            </a:r>
          </a:p>
          <a:p>
            <a:pPr algn="just" eaLnBrk="1" hangingPunct="1">
              <a:buFontTx/>
              <a:buChar char="-"/>
            </a:pPr>
            <a:r>
              <a:rPr lang="en-US" altLang="en-US" sz="2500" dirty="0">
                <a:latin typeface="Calibri" pitchFamily="34" charset="0"/>
                <a:ea typeface="Calibri" pitchFamily="34" charset="0"/>
                <a:cs typeface="Calibri" pitchFamily="34" charset="0"/>
              </a:rPr>
              <a:t> Now application under Form 13 can be made online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115715"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F3AC729D-4274-4E3B-9BB1-3C7042B70B40}" type="slidenum">
              <a:rPr lang="en-US" altLang="en-US" sz="1400"/>
              <a:pPr/>
              <a:t>71</a:t>
            </a:fld>
            <a:endParaRPr lang="en-US" altLang="en-US" sz="1400" dirty="0"/>
          </a:p>
        </p:txBody>
      </p:sp>
      <p:sp>
        <p:nvSpPr>
          <p:cNvPr id="4" name="Title 7"/>
          <p:cNvSpPr txBox="1">
            <a:spLocks/>
          </p:cNvSpPr>
          <p:nvPr/>
        </p:nvSpPr>
        <p:spPr>
          <a:xfrm>
            <a:off x="1143000" y="381000"/>
            <a:ext cx="7688263" cy="838200"/>
          </a:xfrm>
          <a:prstGeom prst="rect">
            <a:avLst/>
          </a:prstGeom>
        </p:spPr>
        <p:txBody>
          <a:bodyPr/>
          <a:lstStyle/>
          <a:p>
            <a:pPr>
              <a:defRPr/>
            </a:pPr>
            <a:r>
              <a:rPr lang="en-US" sz="2800" kern="0" dirty="0">
                <a:solidFill>
                  <a:schemeClr val="tx2"/>
                </a:solidFill>
                <a:latin typeface="+mj-lt"/>
                <a:ea typeface="+mj-ea"/>
                <a:cs typeface="+mj-cs"/>
              </a:rPr>
              <a:t>Comparison - Section 195 (2), 195(3) &amp; 197</a:t>
            </a:r>
          </a:p>
        </p:txBody>
      </p:sp>
      <p:graphicFrame>
        <p:nvGraphicFramePr>
          <p:cNvPr id="5" name="Table 4"/>
          <p:cNvGraphicFramePr>
            <a:graphicFrameLocks noGrp="1"/>
          </p:cNvGraphicFramePr>
          <p:nvPr/>
        </p:nvGraphicFramePr>
        <p:xfrm>
          <a:off x="684213" y="1066800"/>
          <a:ext cx="8231187" cy="5081587"/>
        </p:xfrm>
        <a:graphic>
          <a:graphicData uri="http://schemas.openxmlformats.org/drawingml/2006/table">
            <a:tbl>
              <a:tblPr firstRow="1" bandRow="1">
                <a:effectLst/>
                <a:tableStyleId>{21E4AEA4-8DFA-4A89-87EB-49C32662AFE0}</a:tableStyleId>
              </a:tblPr>
              <a:tblGrid>
                <a:gridCol w="1905000">
                  <a:extLst>
                    <a:ext uri="{9D8B030D-6E8A-4147-A177-3AD203B41FA5}">
                      <a16:colId xmlns="" xmlns:a16="http://schemas.microsoft.com/office/drawing/2014/main" val="20000"/>
                    </a:ext>
                  </a:extLst>
                </a:gridCol>
                <a:gridCol w="2209799">
                  <a:extLst>
                    <a:ext uri="{9D8B030D-6E8A-4147-A177-3AD203B41FA5}">
                      <a16:colId xmlns="" xmlns:a16="http://schemas.microsoft.com/office/drawing/2014/main" val="20001"/>
                    </a:ext>
                  </a:extLst>
                </a:gridCol>
                <a:gridCol w="2057400">
                  <a:extLst>
                    <a:ext uri="{9D8B030D-6E8A-4147-A177-3AD203B41FA5}">
                      <a16:colId xmlns="" xmlns:a16="http://schemas.microsoft.com/office/drawing/2014/main" val="20002"/>
                    </a:ext>
                  </a:extLst>
                </a:gridCol>
                <a:gridCol w="2058988">
                  <a:extLst>
                    <a:ext uri="{9D8B030D-6E8A-4147-A177-3AD203B41FA5}">
                      <a16:colId xmlns="" xmlns:a16="http://schemas.microsoft.com/office/drawing/2014/main" val="20003"/>
                    </a:ext>
                  </a:extLst>
                </a:gridCol>
              </a:tblGrid>
              <a:tr h="587232">
                <a:tc>
                  <a:txBody>
                    <a:bodyPr/>
                    <a:lstStyle/>
                    <a:p>
                      <a:pPr marL="57150"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1" i="0" u="none" strike="noStrike" cap="none" normalizeH="0" baseline="0" dirty="0">
                          <a:ln>
                            <a:noFill/>
                          </a:ln>
                          <a:solidFill>
                            <a:schemeClr val="tx1"/>
                          </a:solidFill>
                          <a:effectLst/>
                          <a:latin typeface="Calibri" pitchFamily="34" charset="0"/>
                          <a:cs typeface="Calibri" pitchFamily="34" charset="0"/>
                        </a:rPr>
                        <a:t>Particulars</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1" i="0" u="none" strike="noStrike" cap="none" normalizeH="0" baseline="0" dirty="0">
                          <a:ln>
                            <a:noFill/>
                          </a:ln>
                          <a:solidFill>
                            <a:schemeClr val="tx1"/>
                          </a:solidFill>
                          <a:effectLst/>
                          <a:latin typeface="Calibri" pitchFamily="34" charset="0"/>
                          <a:cs typeface="Calibri" pitchFamily="34" charset="0"/>
                        </a:rPr>
                        <a:t>195(2)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1" i="0" u="none" strike="noStrike" cap="none" normalizeH="0" baseline="0" dirty="0">
                          <a:ln>
                            <a:noFill/>
                          </a:ln>
                          <a:solidFill>
                            <a:schemeClr val="tx1"/>
                          </a:solidFill>
                          <a:effectLst/>
                          <a:latin typeface="Calibri" pitchFamily="34" charset="0"/>
                          <a:cs typeface="Calibri" pitchFamily="34" charset="0"/>
                        </a:rPr>
                        <a:t>195(3)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1" i="0" u="none" strike="noStrike" cap="none" normalizeH="0" baseline="0" dirty="0">
                          <a:ln>
                            <a:noFill/>
                          </a:ln>
                          <a:solidFill>
                            <a:schemeClr val="tx1"/>
                          </a:solidFill>
                          <a:effectLst/>
                          <a:latin typeface="Calibri" pitchFamily="34" charset="0"/>
                          <a:cs typeface="Calibri" pitchFamily="34" charset="0"/>
                        </a:rPr>
                        <a:t>197 *</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0"/>
                  </a:ext>
                </a:extLst>
              </a:tr>
              <a:tr h="548639">
                <a:tc>
                  <a:txBody>
                    <a:bodyPr/>
                    <a:lstStyle/>
                    <a:p>
                      <a:pPr marL="57150" marR="0" lvl="0" indent="0" algn="l"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Application by</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Payer</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Payee</a:t>
                      </a:r>
                    </a:p>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(subject to Rule 29B)</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Payee </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792360">
                <a:tc>
                  <a:txBody>
                    <a:bodyPr/>
                    <a:lstStyle/>
                    <a:p>
                      <a:pPr marL="57150" marR="0" lvl="0" indent="0" algn="l"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Purpose </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To determine appropriate withholding rate for a specified payment</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For claiming ‘Nil’ withholding rate for a specified receipt</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For claiming ‘Nil’/lower rate of withholding for all receipts</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792360">
                <a:tc>
                  <a:txBody>
                    <a:bodyPr/>
                    <a:lstStyle/>
                    <a:p>
                      <a:pPr marL="57150" marR="0" lvl="0" indent="0" algn="l"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Applicability</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Applicable to specified payments</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defRPr/>
                      </a:pPr>
                      <a:r>
                        <a:rPr kumimoji="0" lang="en-US" sz="1500" b="0" i="0" u="none" strike="noStrike" cap="none" normalizeH="0" baseline="0" dirty="0">
                          <a:ln>
                            <a:noFill/>
                          </a:ln>
                          <a:solidFill>
                            <a:schemeClr val="tx1"/>
                          </a:solidFill>
                          <a:effectLst/>
                          <a:latin typeface="Calibri" pitchFamily="34" charset="0"/>
                          <a:cs typeface="Calibri" pitchFamily="34" charset="0"/>
                        </a:rPr>
                        <a:t>Applicable to specified receipts</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defRPr/>
                      </a:pPr>
                      <a:r>
                        <a:rPr kumimoji="0" lang="en-US" sz="1500" b="0" i="0" u="none" strike="noStrike" cap="none" normalizeH="0" baseline="0" dirty="0">
                          <a:ln>
                            <a:noFill/>
                          </a:ln>
                          <a:solidFill>
                            <a:schemeClr val="tx1"/>
                          </a:solidFill>
                          <a:effectLst/>
                          <a:latin typeface="Calibri" pitchFamily="34" charset="0"/>
                          <a:cs typeface="Calibri" pitchFamily="34" charset="0"/>
                        </a:rPr>
                        <a:t>Applicable to all receipts</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r h="792360">
                <a:tc>
                  <a:txBody>
                    <a:bodyPr/>
                    <a:lstStyle/>
                    <a:p>
                      <a:pPr marL="57150" marR="0" lvl="0" indent="0" algn="l"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Application Form</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Not prescribed </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defRPr/>
                      </a:pPr>
                      <a:r>
                        <a:rPr kumimoji="0" lang="en-US" sz="1500" b="0" i="0" u="none" strike="noStrike" cap="none" normalizeH="0" baseline="0" dirty="0">
                          <a:ln>
                            <a:noFill/>
                          </a:ln>
                          <a:solidFill>
                            <a:schemeClr val="tx1"/>
                          </a:solidFill>
                          <a:effectLst/>
                          <a:latin typeface="Calibri" pitchFamily="34" charset="0"/>
                          <a:cs typeface="Calibri" pitchFamily="34" charset="0"/>
                        </a:rPr>
                        <a:t>Form No. 15C or 15D</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defRPr/>
                      </a:pPr>
                      <a:r>
                        <a:rPr kumimoji="0" lang="en-US" sz="1500" b="0" i="0" u="none" strike="noStrike" cap="none" normalizeH="0" baseline="0" dirty="0">
                          <a:ln>
                            <a:noFill/>
                          </a:ln>
                          <a:solidFill>
                            <a:schemeClr val="tx1"/>
                          </a:solidFill>
                          <a:effectLst/>
                          <a:latin typeface="Calibri" pitchFamily="34" charset="0"/>
                          <a:cs typeface="Calibri" pitchFamily="34" charset="0"/>
                        </a:rPr>
                        <a:t>Form No. 13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4"/>
                  </a:ext>
                </a:extLst>
              </a:tr>
              <a:tr h="965314">
                <a:tc>
                  <a:txBody>
                    <a:bodyPr/>
                    <a:lstStyle/>
                    <a:p>
                      <a:pPr marL="57150" marR="0" lvl="0" indent="0" algn="l"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Whether appealable?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Appeal u/s 248 denying liability to deduct tax after payment of tax</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No appeal</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No appeal</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5"/>
                  </a:ext>
                </a:extLst>
              </a:tr>
              <a:tr h="603321">
                <a:tc>
                  <a:txBody>
                    <a:bodyPr/>
                    <a:lstStyle/>
                    <a:p>
                      <a:pPr marL="57150" marR="0" lvl="0" indent="0" algn="l" defTabSz="914400" rtl="0" eaLnBrk="1" fontAlgn="base" latinLnBrk="0" hangingPunct="1">
                        <a:lnSpc>
                          <a:spcPct val="100000"/>
                        </a:lnSpc>
                        <a:spcBef>
                          <a:spcPct val="20000"/>
                        </a:spcBef>
                        <a:spcAft>
                          <a:spcPct val="20000"/>
                        </a:spcAft>
                        <a:buClr>
                          <a:srgbClr val="FFD200"/>
                        </a:buClr>
                        <a:buSzPct val="75000"/>
                        <a:buFont typeface="Arial" charset="0"/>
                        <a:buNone/>
                        <a:tabLst/>
                        <a:defRPr/>
                      </a:pPr>
                      <a:r>
                        <a:rPr kumimoji="0" lang="en-US" sz="1500" b="0" i="0" u="none" strike="noStrike" cap="none" normalizeH="0" baseline="0" dirty="0">
                          <a:ln>
                            <a:noFill/>
                          </a:ln>
                          <a:solidFill>
                            <a:schemeClr val="tx1"/>
                          </a:solidFill>
                          <a:effectLst/>
                          <a:latin typeface="Calibri" pitchFamily="34" charset="0"/>
                          <a:cs typeface="Calibri" pitchFamily="34" charset="0"/>
                        </a:rPr>
                        <a:t>Whether revisable u/s 263 or 264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Yes</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Yes</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8" marR="0" lvl="0" indent="0" algn="ctr" defTabSz="914400" rtl="0" eaLnBrk="1" fontAlgn="base" latinLnBrk="0" hangingPunct="1">
                        <a:lnSpc>
                          <a:spcPct val="100000"/>
                        </a:lnSpc>
                        <a:spcBef>
                          <a:spcPct val="20000"/>
                        </a:spcBef>
                        <a:spcAft>
                          <a:spcPct val="20000"/>
                        </a:spcAft>
                        <a:buClr>
                          <a:srgbClr val="FFD200"/>
                        </a:buClr>
                        <a:buSzPct val="75000"/>
                        <a:buFont typeface="Arial" charset="0"/>
                        <a:buNone/>
                        <a:tabLst/>
                      </a:pPr>
                      <a:r>
                        <a:rPr kumimoji="0" lang="en-US" sz="1500" b="0" i="0" u="none" strike="noStrike" cap="none" normalizeH="0" baseline="0" dirty="0">
                          <a:ln>
                            <a:noFill/>
                          </a:ln>
                          <a:solidFill>
                            <a:schemeClr val="tx1"/>
                          </a:solidFill>
                          <a:effectLst/>
                          <a:latin typeface="Calibri" pitchFamily="34" charset="0"/>
                          <a:cs typeface="Calibri" pitchFamily="34" charset="0"/>
                        </a:rPr>
                        <a:t>Yes</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6"/>
                  </a:ext>
                </a:extLst>
              </a:tr>
            </a:tbl>
          </a:graphicData>
        </a:graphic>
      </p:graphicFrame>
      <p:sp>
        <p:nvSpPr>
          <p:cNvPr id="115759" name="TextBox 5"/>
          <p:cNvSpPr txBox="1">
            <a:spLocks noChangeArrowheads="1"/>
          </p:cNvSpPr>
          <p:nvPr/>
        </p:nvSpPr>
        <p:spPr bwMode="auto">
          <a:xfrm>
            <a:off x="762000" y="6172200"/>
            <a:ext cx="40386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200" dirty="0"/>
              <a:t>* Not as stringent as Rule 29B</a:t>
            </a:r>
            <a:endParaRPr lang="en-US" altLang="en-US" sz="16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116739"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07F4C71D-7777-495A-8DB4-E9AD4D5A2857}" type="slidenum">
              <a:rPr lang="en-US" altLang="en-US" sz="1400"/>
              <a:pPr/>
              <a:t>72</a:t>
            </a:fld>
            <a:endParaRPr lang="en-US" altLang="en-US" sz="1400" dirty="0"/>
          </a:p>
        </p:txBody>
      </p:sp>
      <p:sp>
        <p:nvSpPr>
          <p:cNvPr id="4" name="Title 7"/>
          <p:cNvSpPr txBox="1">
            <a:spLocks/>
          </p:cNvSpPr>
          <p:nvPr/>
        </p:nvSpPr>
        <p:spPr>
          <a:xfrm>
            <a:off x="1066800" y="609600"/>
            <a:ext cx="7993063" cy="1295400"/>
          </a:xfrm>
          <a:prstGeom prst="rect">
            <a:avLst/>
          </a:prstGeom>
        </p:spPr>
        <p:txBody>
          <a:bodyPr/>
          <a:lstStyle/>
          <a:p>
            <a:pPr>
              <a:defRPr/>
            </a:pPr>
            <a:r>
              <a:rPr lang="en-US" sz="3600" kern="0" dirty="0">
                <a:solidFill>
                  <a:schemeClr val="tx2"/>
                </a:solidFill>
                <a:latin typeface="+mj-lt"/>
                <a:ea typeface="+mj-ea"/>
                <a:cs typeface="+mj-cs"/>
              </a:rPr>
              <a:t>Tax Residency Certificate &amp; PE Declaration </a:t>
            </a:r>
          </a:p>
        </p:txBody>
      </p:sp>
      <p:sp>
        <p:nvSpPr>
          <p:cNvPr id="116741" name="TextBox 9"/>
          <p:cNvSpPr txBox="1">
            <a:spLocks noChangeArrowheads="1"/>
          </p:cNvSpPr>
          <p:nvPr/>
        </p:nvSpPr>
        <p:spPr bwMode="auto">
          <a:xfrm>
            <a:off x="762000" y="1905000"/>
            <a:ext cx="8077200" cy="39703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marL="457200">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eaLnBrk="1" hangingPunct="1">
              <a:buFontTx/>
              <a:buChar char="-"/>
            </a:pPr>
            <a:r>
              <a:rPr lang="en-US" altLang="en-US" sz="1800" dirty="0">
                <a:latin typeface="Calibri" pitchFamily="34" charset="0"/>
                <a:ea typeface="Calibri" pitchFamily="34" charset="0"/>
                <a:cs typeface="Calibri" pitchFamily="34" charset="0"/>
              </a:rPr>
              <a:t> Section 90(4) &amp; 90(5) – w.e.f 01.04.2013</a:t>
            </a:r>
          </a:p>
          <a:p>
            <a:pPr algn="just" eaLnBrk="1" hangingPunct="1">
              <a:buFontTx/>
              <a:buChar char="-"/>
            </a:pPr>
            <a:r>
              <a:rPr lang="en-US" altLang="en-US" sz="1800" dirty="0">
                <a:latin typeface="Calibri" pitchFamily="34" charset="0"/>
                <a:ea typeface="Calibri" pitchFamily="34" charset="0"/>
                <a:cs typeface="Calibri" pitchFamily="34" charset="0"/>
              </a:rPr>
              <a:t> For Non Residents to avail benefits of DTAA, TRC is mandatory</a:t>
            </a:r>
          </a:p>
          <a:p>
            <a:pPr algn="just" eaLnBrk="1" hangingPunct="1">
              <a:buFontTx/>
              <a:buChar char="-"/>
            </a:pPr>
            <a:r>
              <a:rPr lang="en-US" altLang="en-US" sz="1800" dirty="0">
                <a:latin typeface="Calibri" pitchFamily="34" charset="0"/>
                <a:ea typeface="Calibri" pitchFamily="34" charset="0"/>
                <a:cs typeface="Calibri" pitchFamily="34" charset="0"/>
              </a:rPr>
              <a:t> No threshold limit</a:t>
            </a:r>
          </a:p>
          <a:p>
            <a:pPr algn="just" eaLnBrk="1" hangingPunct="1"/>
            <a:r>
              <a:rPr lang="en-US" altLang="en-US" sz="1800" dirty="0">
                <a:latin typeface="Calibri" pitchFamily="34" charset="0"/>
                <a:ea typeface="Calibri" pitchFamily="34" charset="0"/>
                <a:cs typeface="Calibri" pitchFamily="34" charset="0"/>
              </a:rPr>
              <a:t>- Provisions of 90(5) state that assessee shall also provide such other documents &amp; information, as may be prescribed (in Form 10F) [Rule 21AB]</a:t>
            </a:r>
          </a:p>
          <a:p>
            <a:pPr algn="just" eaLnBrk="1" hangingPunct="1"/>
            <a:r>
              <a:rPr lang="en-US" altLang="en-US" sz="1800" dirty="0">
                <a:latin typeface="Calibri" pitchFamily="34" charset="0"/>
                <a:ea typeface="Calibri" pitchFamily="34" charset="0"/>
                <a:cs typeface="Calibri" pitchFamily="34" charset="0"/>
              </a:rPr>
              <a:t>- Requirements/ contents in TRC/Form 10F:</a:t>
            </a:r>
          </a:p>
          <a:p>
            <a:pPr lvl="1" algn="just" eaLnBrk="1" hangingPunct="1">
              <a:buFont typeface="Wingdings" pitchFamily="2" charset="2"/>
              <a:buChar char="Ø"/>
            </a:pPr>
            <a:r>
              <a:rPr lang="en-US" altLang="en-US" sz="1800" dirty="0">
                <a:latin typeface="Calibri" pitchFamily="34" charset="0"/>
                <a:ea typeface="Calibri" pitchFamily="34" charset="0"/>
                <a:cs typeface="Calibri" pitchFamily="34" charset="0"/>
              </a:rPr>
              <a:t>Name, Status of assessee, Nationality</a:t>
            </a:r>
          </a:p>
          <a:p>
            <a:pPr lvl="1" algn="just" eaLnBrk="1" hangingPunct="1">
              <a:buFont typeface="Wingdings" pitchFamily="2" charset="2"/>
              <a:buChar char="Ø"/>
            </a:pPr>
            <a:r>
              <a:rPr lang="en-US" altLang="en-US" sz="1800" dirty="0">
                <a:latin typeface="Calibri" pitchFamily="34" charset="0"/>
                <a:ea typeface="Calibri" pitchFamily="34" charset="0"/>
                <a:cs typeface="Calibri" pitchFamily="34" charset="0"/>
              </a:rPr>
              <a:t>Country or specified territory of incorporation or registration</a:t>
            </a:r>
          </a:p>
          <a:p>
            <a:pPr lvl="1" algn="just" eaLnBrk="1" hangingPunct="1">
              <a:buFont typeface="Wingdings" pitchFamily="2" charset="2"/>
              <a:buChar char="Ø"/>
            </a:pPr>
            <a:r>
              <a:rPr lang="en-US" altLang="en-US" sz="1800" dirty="0">
                <a:latin typeface="Calibri" pitchFamily="34" charset="0"/>
                <a:ea typeface="Calibri" pitchFamily="34" charset="0"/>
                <a:cs typeface="Calibri" pitchFamily="34" charset="0"/>
              </a:rPr>
              <a:t>Assessee’s tax identification number or unique number of host country</a:t>
            </a:r>
          </a:p>
          <a:p>
            <a:pPr lvl="1" algn="just" eaLnBrk="1" hangingPunct="1">
              <a:buFont typeface="Wingdings" pitchFamily="2" charset="2"/>
              <a:buChar char="Ø"/>
            </a:pPr>
            <a:r>
              <a:rPr lang="en-US" altLang="en-US" sz="1800" dirty="0">
                <a:latin typeface="Calibri" pitchFamily="34" charset="0"/>
                <a:ea typeface="Calibri" pitchFamily="34" charset="0"/>
                <a:cs typeface="Calibri" pitchFamily="34" charset="0"/>
              </a:rPr>
              <a:t>Residential status for purposes of tax</a:t>
            </a:r>
          </a:p>
          <a:p>
            <a:pPr lvl="1" algn="just" eaLnBrk="1" hangingPunct="1">
              <a:buFont typeface="Wingdings" pitchFamily="2" charset="2"/>
              <a:buChar char="Ø"/>
            </a:pPr>
            <a:r>
              <a:rPr lang="en-US" altLang="en-US" sz="1800" dirty="0">
                <a:latin typeface="Calibri" pitchFamily="34" charset="0"/>
                <a:ea typeface="Calibri" pitchFamily="34" charset="0"/>
                <a:cs typeface="Calibri" pitchFamily="34" charset="0"/>
              </a:rPr>
              <a:t>Period for which the TRC is applicable</a:t>
            </a:r>
          </a:p>
          <a:p>
            <a:pPr lvl="1" algn="just" eaLnBrk="1" hangingPunct="1">
              <a:buFont typeface="Wingdings" pitchFamily="2" charset="2"/>
              <a:buChar char="Ø"/>
            </a:pPr>
            <a:r>
              <a:rPr lang="en-US" altLang="en-US" sz="1800" dirty="0">
                <a:latin typeface="Calibri" pitchFamily="34" charset="0"/>
                <a:ea typeface="Calibri" pitchFamily="34" charset="0"/>
                <a:cs typeface="Calibri" pitchFamily="34" charset="0"/>
              </a:rPr>
              <a:t>Address for the period for which the TRC is applicable</a:t>
            </a:r>
          </a:p>
          <a:p>
            <a:pPr algn="just" eaLnBrk="1" hangingPunct="1"/>
            <a:r>
              <a:rPr lang="en-US" altLang="en-US" sz="1800" dirty="0">
                <a:latin typeface="Calibri" pitchFamily="34" charset="0"/>
                <a:ea typeface="Calibri" pitchFamily="34" charset="0"/>
                <a:cs typeface="Calibri" pitchFamily="34" charset="0"/>
              </a:rPr>
              <a:t>- For obtaining TRC by assessee resident in India, application to be made in Form 10FA to the Assessing Officer; TRC would be issued in Form 10FB</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118787"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94D78A8C-81E4-484B-A0B3-C4C20D493CD0}" type="slidenum">
              <a:rPr lang="en-US" altLang="en-US" sz="1400"/>
              <a:pPr/>
              <a:t>73</a:t>
            </a:fld>
            <a:endParaRPr lang="en-US" altLang="en-US" sz="1400" dirty="0"/>
          </a:p>
        </p:txBody>
      </p:sp>
      <p:sp>
        <p:nvSpPr>
          <p:cNvPr id="4" name="Title 7"/>
          <p:cNvSpPr txBox="1">
            <a:spLocks/>
          </p:cNvSpPr>
          <p:nvPr/>
        </p:nvSpPr>
        <p:spPr>
          <a:xfrm>
            <a:off x="1227138" y="914400"/>
            <a:ext cx="3268662" cy="838200"/>
          </a:xfrm>
          <a:prstGeom prst="rect">
            <a:avLst/>
          </a:prstGeom>
        </p:spPr>
        <p:txBody>
          <a:bodyPr/>
          <a:lstStyle/>
          <a:p>
            <a:pPr>
              <a:defRPr/>
            </a:pPr>
            <a:r>
              <a:rPr lang="en-US" sz="4000" kern="0" dirty="0">
                <a:solidFill>
                  <a:schemeClr val="tx2"/>
                </a:solidFill>
                <a:latin typeface="+mj-lt"/>
                <a:ea typeface="+mj-ea"/>
                <a:cs typeface="+mj-cs"/>
              </a:rPr>
              <a:t>Section 195A</a:t>
            </a:r>
          </a:p>
        </p:txBody>
      </p:sp>
      <p:sp>
        <p:nvSpPr>
          <p:cNvPr id="118789" name="TextBox 4"/>
          <p:cNvSpPr txBox="1">
            <a:spLocks noChangeArrowheads="1"/>
          </p:cNvSpPr>
          <p:nvPr/>
        </p:nvSpPr>
        <p:spPr bwMode="auto">
          <a:xfrm>
            <a:off x="1066800" y="1752600"/>
            <a:ext cx="7696200" cy="4524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eaLnBrk="1" hangingPunct="1"/>
            <a:r>
              <a:rPr lang="en-US" altLang="en-US" sz="1600" dirty="0">
                <a:latin typeface="Calibri" pitchFamily="34" charset="0"/>
                <a:ea typeface="Calibri" pitchFamily="34" charset="0"/>
                <a:cs typeface="Calibri" pitchFamily="34" charset="0"/>
              </a:rPr>
              <a:t>In a case other than that referred to in sub-section (1A) of section 192, where under an agreement or other arrangement, the tax chargeable on any income referred to in the foregoing provisions of this Chapter is to be borne by the person by whom the income is payable, then, for the purposes of deduction of tax under those provisions such income shall be increased to such amount as would, after deduction of tax thereon </a:t>
            </a:r>
            <a:r>
              <a:rPr lang="en-US" altLang="en-US" sz="1600" u="sng" dirty="0">
                <a:latin typeface="Calibri" pitchFamily="34" charset="0"/>
                <a:ea typeface="Calibri" pitchFamily="34" charset="0"/>
                <a:cs typeface="Calibri" pitchFamily="34" charset="0"/>
              </a:rPr>
              <a:t>at the rates in force</a:t>
            </a:r>
            <a:r>
              <a:rPr lang="en-US" altLang="en-US" sz="1600" dirty="0">
                <a:latin typeface="Calibri" pitchFamily="34" charset="0"/>
                <a:ea typeface="Calibri" pitchFamily="34" charset="0"/>
                <a:cs typeface="Calibri" pitchFamily="34" charset="0"/>
              </a:rPr>
              <a:t> for the financial year in which such income is payable, be equal to the net amount payable under such agreement or arrangement.</a:t>
            </a:r>
            <a:endParaRPr lang="en-US" altLang="en-US" sz="1600" u="sng" dirty="0">
              <a:latin typeface="Calibri" pitchFamily="34" charset="0"/>
              <a:ea typeface="Calibri" pitchFamily="34" charset="0"/>
              <a:cs typeface="Calibri" pitchFamily="34" charset="0"/>
            </a:endParaRPr>
          </a:p>
          <a:p>
            <a:pPr algn="just" eaLnBrk="1" hangingPunct="1"/>
            <a:endParaRPr lang="en-US" altLang="en-US" sz="1600" u="sng" dirty="0">
              <a:latin typeface="Calibri" pitchFamily="34" charset="0"/>
              <a:ea typeface="Calibri" pitchFamily="34" charset="0"/>
              <a:cs typeface="Calibri" pitchFamily="34" charset="0"/>
            </a:endParaRPr>
          </a:p>
          <a:p>
            <a:pPr algn="just" eaLnBrk="1" hangingPunct="1"/>
            <a:r>
              <a:rPr lang="en-US" altLang="en-US" sz="1600" u="sng" dirty="0">
                <a:latin typeface="Calibri" pitchFamily="34" charset="0"/>
                <a:ea typeface="Calibri" pitchFamily="34" charset="0"/>
                <a:cs typeface="Calibri" pitchFamily="34" charset="0"/>
              </a:rPr>
              <a:t>Grossing up should be at the rates in force and not @ 20%</a:t>
            </a:r>
          </a:p>
          <a:p>
            <a:pPr algn="just" eaLnBrk="1" hangingPunct="1"/>
            <a:r>
              <a:rPr lang="en-US" altLang="en-US" sz="1600" dirty="0">
                <a:latin typeface="Calibri" pitchFamily="34" charset="0"/>
                <a:ea typeface="Calibri" pitchFamily="34" charset="0"/>
                <a:cs typeface="Calibri" pitchFamily="34" charset="0"/>
              </a:rPr>
              <a:t>“A literal reading of sec. implies that the income should be increased at the rates in force for the financial years and not the rates at which the tax is to be withheld by the assessee. The Hon’ble Apex Court in the case of GE India Technology (cited Supra) has held that the meaning and effect has to be given to the expression used in the section and while interpreting a section, one has to give weightage to every word used in that section. In view of the same, we are of the opinion that the grossing up of the amount is to be done at the rates in force for the financial year in which such income is payable and not at 20% as specified u/s 206AA of the Act.”</a:t>
            </a:r>
          </a:p>
          <a:p>
            <a:pPr algn="just" eaLnBrk="1" hangingPunct="1"/>
            <a:r>
              <a:rPr lang="en-US" altLang="en-US" sz="1600" i="1" dirty="0">
                <a:latin typeface="Calibri" pitchFamily="34" charset="0"/>
                <a:ea typeface="Calibri" pitchFamily="34" charset="0"/>
                <a:cs typeface="Calibri" pitchFamily="34" charset="0"/>
              </a:rPr>
              <a:t>Case Law: Bosch Ltd v. ITO [2012] 28 taxmann.com 228 (Bang-Tribunal)</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Slide Number Placeholder 5"/>
          <p:cNvSpPr>
            <a:spLocks noGrp="1"/>
          </p:cNvSpPr>
          <p:nvPr>
            <p:ph type="sldNum" sz="quarter" idx="12"/>
          </p:nvPr>
        </p:nvSpPr>
        <p:spPr>
          <a:xfrm>
            <a:off x="7042150" y="64008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CAAC3577-FAAD-43F4-87E7-14814D514474}" type="slidenum">
              <a:rPr lang="en-US" altLang="en-US" sz="1400"/>
              <a:pPr/>
              <a:t>74</a:t>
            </a:fld>
            <a:endParaRPr lang="en-US" altLang="en-US" sz="1400" dirty="0"/>
          </a:p>
        </p:txBody>
      </p:sp>
      <p:sp>
        <p:nvSpPr>
          <p:cNvPr id="120836" name="Title 7"/>
          <p:cNvSpPr>
            <a:spLocks noGrp="1" noChangeArrowheads="1"/>
          </p:cNvSpPr>
          <p:nvPr>
            <p:ph type="title"/>
          </p:nvPr>
        </p:nvSpPr>
        <p:spPr>
          <a:xfrm>
            <a:off x="1066800" y="228600"/>
            <a:ext cx="7993063" cy="1462088"/>
          </a:xfrm>
        </p:spPr>
        <p:txBody>
          <a:bodyPr/>
          <a:lstStyle/>
          <a:p>
            <a:r>
              <a:rPr lang="en-US" altLang="en-US" sz="3600" dirty="0"/>
              <a:t>Section 206AA</a:t>
            </a:r>
          </a:p>
        </p:txBody>
      </p:sp>
      <p:sp>
        <p:nvSpPr>
          <p:cNvPr id="120837" name="TextBox 9"/>
          <p:cNvSpPr txBox="1">
            <a:spLocks noChangeArrowheads="1"/>
          </p:cNvSpPr>
          <p:nvPr/>
        </p:nvSpPr>
        <p:spPr bwMode="auto">
          <a:xfrm>
            <a:off x="914400" y="1897063"/>
            <a:ext cx="8077200" cy="449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eaLnBrk="1" hangingPunct="1">
              <a:buFontTx/>
              <a:buChar char="-"/>
            </a:pPr>
            <a:r>
              <a:rPr lang="en-US" altLang="en-US" sz="2200" dirty="0">
                <a:latin typeface="Calibri" pitchFamily="34" charset="0"/>
                <a:ea typeface="Calibri" pitchFamily="34" charset="0"/>
                <a:cs typeface="Calibri" pitchFamily="34" charset="0"/>
              </a:rPr>
              <a:t> Overriding Provision / Non Obstante Provision</a:t>
            </a:r>
          </a:p>
          <a:p>
            <a:pPr algn="just" eaLnBrk="1" hangingPunct="1">
              <a:buFontTx/>
              <a:buChar char="-"/>
            </a:pPr>
            <a:r>
              <a:rPr lang="en-US" altLang="en-US" sz="2200" dirty="0">
                <a:latin typeface="Calibri" pitchFamily="34" charset="0"/>
                <a:ea typeface="Calibri" pitchFamily="34" charset="0"/>
                <a:cs typeface="Calibri" pitchFamily="34" charset="0"/>
              </a:rPr>
              <a:t> Any person receiving any sum/income/amount on which </a:t>
            </a:r>
            <a:r>
              <a:rPr lang="en-US" altLang="en-US" sz="2200" u="sng" dirty="0">
                <a:latin typeface="Calibri" pitchFamily="34" charset="0"/>
                <a:ea typeface="Calibri" pitchFamily="34" charset="0"/>
                <a:cs typeface="Calibri" pitchFamily="34" charset="0"/>
              </a:rPr>
              <a:t>TDS is deductible </a:t>
            </a:r>
          </a:p>
          <a:p>
            <a:pPr algn="just" eaLnBrk="1" hangingPunct="1">
              <a:buFontTx/>
              <a:buChar char="-"/>
            </a:pPr>
            <a:r>
              <a:rPr lang="en-US" altLang="en-US" sz="2200" dirty="0">
                <a:latin typeface="Calibri" pitchFamily="34" charset="0"/>
                <a:ea typeface="Calibri" pitchFamily="34" charset="0"/>
                <a:cs typeface="Calibri" pitchFamily="34" charset="0"/>
              </a:rPr>
              <a:t> Shall furnish his PAN</a:t>
            </a:r>
          </a:p>
          <a:p>
            <a:pPr algn="just" eaLnBrk="1" hangingPunct="1">
              <a:buFontTx/>
              <a:buChar char="-"/>
            </a:pPr>
            <a:r>
              <a:rPr lang="en-US" altLang="en-US" sz="2200" dirty="0">
                <a:latin typeface="Calibri" pitchFamily="34" charset="0"/>
                <a:ea typeface="Calibri" pitchFamily="34" charset="0"/>
                <a:cs typeface="Calibri" pitchFamily="34" charset="0"/>
              </a:rPr>
              <a:t> If not then rate of tax will be higher of the following;</a:t>
            </a:r>
          </a:p>
          <a:p>
            <a:pPr algn="just" eaLnBrk="1" hangingPunct="1">
              <a:buFont typeface="Arial" charset="0"/>
              <a:buChar char="•"/>
            </a:pPr>
            <a:r>
              <a:rPr lang="en-US" altLang="en-US" sz="2200" dirty="0">
                <a:latin typeface="Calibri" pitchFamily="34" charset="0"/>
                <a:ea typeface="Calibri" pitchFamily="34" charset="0"/>
                <a:cs typeface="Calibri" pitchFamily="34" charset="0"/>
              </a:rPr>
              <a:t> Rate specified in the relevant provision of this Act;</a:t>
            </a:r>
          </a:p>
          <a:p>
            <a:pPr algn="just" eaLnBrk="1" hangingPunct="1">
              <a:buFont typeface="Arial" charset="0"/>
              <a:buChar char="•"/>
            </a:pPr>
            <a:r>
              <a:rPr lang="en-US" altLang="en-US" sz="2200" dirty="0">
                <a:latin typeface="Calibri" pitchFamily="34" charset="0"/>
                <a:ea typeface="Calibri" pitchFamily="34" charset="0"/>
                <a:cs typeface="Calibri" pitchFamily="34" charset="0"/>
              </a:rPr>
              <a:t> At the rates in force i.e. rate mentioned in Finance Act or;</a:t>
            </a:r>
          </a:p>
          <a:p>
            <a:pPr algn="just" eaLnBrk="1" hangingPunct="1">
              <a:buFont typeface="Arial" charset="0"/>
              <a:buChar char="•"/>
            </a:pPr>
            <a:r>
              <a:rPr lang="en-US" altLang="en-US" sz="2200" dirty="0">
                <a:latin typeface="Calibri" pitchFamily="34" charset="0"/>
                <a:ea typeface="Calibri" pitchFamily="34" charset="0"/>
                <a:cs typeface="Calibri" pitchFamily="34" charset="0"/>
              </a:rPr>
              <a:t> @ 20%</a:t>
            </a:r>
          </a:p>
          <a:p>
            <a:pPr algn="just" eaLnBrk="1" hangingPunct="1"/>
            <a:r>
              <a:rPr lang="en-US" altLang="en-US" sz="2200" dirty="0">
                <a:latin typeface="Calibri" pitchFamily="34" charset="0"/>
                <a:ea typeface="Calibri" pitchFamily="34" charset="0"/>
                <a:cs typeface="Calibri" pitchFamily="34" charset="0"/>
              </a:rPr>
              <a:t>- Therefore, where TDS is not </a:t>
            </a:r>
            <a:r>
              <a:rPr lang="en-US" altLang="en-US" sz="2200" u="sng" dirty="0">
                <a:latin typeface="Calibri" pitchFamily="34" charset="0"/>
                <a:ea typeface="Calibri" pitchFamily="34" charset="0"/>
                <a:cs typeface="Calibri" pitchFamily="34" charset="0"/>
              </a:rPr>
              <a:t>deductible</a:t>
            </a:r>
            <a:r>
              <a:rPr lang="en-US" altLang="en-US" sz="2200" dirty="0">
                <a:latin typeface="Calibri" pitchFamily="34" charset="0"/>
                <a:ea typeface="Calibri" pitchFamily="34" charset="0"/>
                <a:cs typeface="Calibri" pitchFamily="34" charset="0"/>
              </a:rPr>
              <a:t>, this provision does not get attracted</a:t>
            </a:r>
          </a:p>
          <a:p>
            <a:pPr algn="just" eaLnBrk="1" hangingPunct="1">
              <a:buFontTx/>
              <a:buChar char="-"/>
            </a:pPr>
            <a:r>
              <a:rPr lang="en-US" altLang="en-US" sz="2200" dirty="0">
                <a:latin typeface="Calibri" pitchFamily="34" charset="0"/>
                <a:ea typeface="Calibri" pitchFamily="34" charset="0"/>
                <a:cs typeface="Calibri" pitchFamily="34" charset="0"/>
              </a:rPr>
              <a:t> If income is below basic exemption limit or not chargeable to tax then there is no question of TDS been deductible on the same and hence, provisions of section 206AA do not come into picture</a:t>
            </a:r>
          </a:p>
        </p:txBody>
      </p:sp>
      <p:sp>
        <p:nvSpPr>
          <p:cNvPr id="120838"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Slide Number Placeholder 5"/>
          <p:cNvSpPr>
            <a:spLocks noGrp="1"/>
          </p:cNvSpPr>
          <p:nvPr>
            <p:ph type="sldNum" sz="quarter" idx="12"/>
          </p:nvPr>
        </p:nvSpPr>
        <p:spPr>
          <a:xfrm>
            <a:off x="7042150" y="64008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CAAC3577-FAAD-43F4-87E7-14814D514474}" type="slidenum">
              <a:rPr lang="en-US" altLang="en-US" sz="1400"/>
              <a:pPr/>
              <a:t>75</a:t>
            </a:fld>
            <a:endParaRPr lang="en-US" altLang="en-US" sz="1400" dirty="0"/>
          </a:p>
        </p:txBody>
      </p:sp>
      <p:sp>
        <p:nvSpPr>
          <p:cNvPr id="120836" name="Title 7"/>
          <p:cNvSpPr>
            <a:spLocks noGrp="1" noChangeArrowheads="1"/>
          </p:cNvSpPr>
          <p:nvPr>
            <p:ph type="title"/>
          </p:nvPr>
        </p:nvSpPr>
        <p:spPr>
          <a:xfrm>
            <a:off x="1099221" y="838200"/>
            <a:ext cx="7993063" cy="685800"/>
          </a:xfrm>
        </p:spPr>
        <p:txBody>
          <a:bodyPr/>
          <a:lstStyle/>
          <a:p>
            <a:r>
              <a:rPr lang="en-US" altLang="en-US" sz="3600" dirty="0"/>
              <a:t>Exception to Section 206AA</a:t>
            </a:r>
          </a:p>
        </p:txBody>
      </p:sp>
      <p:sp>
        <p:nvSpPr>
          <p:cNvPr id="120837" name="TextBox 9"/>
          <p:cNvSpPr txBox="1">
            <a:spLocks noChangeArrowheads="1"/>
          </p:cNvSpPr>
          <p:nvPr/>
        </p:nvSpPr>
        <p:spPr bwMode="auto">
          <a:xfrm>
            <a:off x="914400" y="1923395"/>
            <a:ext cx="7657245" cy="35394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marL="342900" indent="-342900" algn="just" eaLnBrk="1" hangingPunct="1">
              <a:buFont typeface="Arial" panose="020B0604020202020204" pitchFamily="34" charset="0"/>
              <a:buChar char="•"/>
            </a:pPr>
            <a:r>
              <a:rPr lang="en-US" sz="2800" dirty="0">
                <a:latin typeface="Calibri" pitchFamily="34" charset="0"/>
                <a:cs typeface="Calibri" pitchFamily="34" charset="0"/>
              </a:rPr>
              <a:t>Amendment to section 206AA by Finance Act 2016, wherein relaxation from deduction of TDS at higher rate. Rule 37BC provides that NR </a:t>
            </a:r>
            <a:r>
              <a:rPr lang="en-US" sz="2800" dirty="0" err="1">
                <a:latin typeface="Calibri" pitchFamily="34" charset="0"/>
                <a:cs typeface="Calibri" pitchFamily="34" charset="0"/>
              </a:rPr>
              <a:t>deductee</a:t>
            </a:r>
            <a:r>
              <a:rPr lang="en-US" sz="2800" dirty="0">
                <a:latin typeface="Calibri" pitchFamily="34" charset="0"/>
                <a:cs typeface="Calibri" pitchFamily="34" charset="0"/>
              </a:rPr>
              <a:t> without a PAN shall not be subject to higher tax u/s 206AA in respect of payments in nature of interest, royalty, FTS and payments on transfer of capital asset, if TRC &amp; TIN is obtained along with certain other details as stated therein.</a:t>
            </a:r>
          </a:p>
        </p:txBody>
      </p:sp>
      <p:sp>
        <p:nvSpPr>
          <p:cNvPr id="120838"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extLst>
      <p:ext uri="{BB962C8B-B14F-4D97-AF65-F5344CB8AC3E}">
        <p14:creationId xmlns="" xmlns:p14="http://schemas.microsoft.com/office/powerpoint/2010/main" val="242327480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Slide Number Placeholder 5"/>
          <p:cNvSpPr>
            <a:spLocks noGrp="1"/>
          </p:cNvSpPr>
          <p:nvPr>
            <p:ph type="sldNum" sz="quarter" idx="12"/>
          </p:nvPr>
        </p:nvSpPr>
        <p:spPr>
          <a:xfrm>
            <a:off x="7042150" y="64008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C6F194E1-8A58-4895-99A3-E5689DCC5148}" type="slidenum">
              <a:rPr lang="en-US" altLang="en-US" sz="1400"/>
              <a:pPr/>
              <a:t>76</a:t>
            </a:fld>
            <a:endParaRPr lang="en-US" altLang="en-US" sz="1400" dirty="0"/>
          </a:p>
        </p:txBody>
      </p:sp>
      <p:sp>
        <p:nvSpPr>
          <p:cNvPr id="122884" name="TextBox 9"/>
          <p:cNvSpPr txBox="1">
            <a:spLocks noChangeArrowheads="1"/>
          </p:cNvSpPr>
          <p:nvPr/>
        </p:nvSpPr>
        <p:spPr bwMode="auto">
          <a:xfrm>
            <a:off x="838200" y="2070100"/>
            <a:ext cx="8077200" cy="3108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eaLnBrk="1" hangingPunct="1">
              <a:buFontTx/>
              <a:buChar char="-"/>
            </a:pPr>
            <a:r>
              <a:rPr lang="en-US" altLang="en-US" sz="2800" dirty="0">
                <a:latin typeface="Calibri" pitchFamily="34" charset="0"/>
                <a:ea typeface="Calibri" pitchFamily="34" charset="0"/>
                <a:cs typeface="Calibri" pitchFamily="34" charset="0"/>
              </a:rPr>
              <a:t>M/s X (in India) has to pay a sum of Rs. 5 crore to M/s Y (in UK) as per agreement</a:t>
            </a:r>
          </a:p>
          <a:p>
            <a:pPr algn="just" eaLnBrk="1" hangingPunct="1">
              <a:buFontTx/>
              <a:buChar char="-"/>
            </a:pPr>
            <a:r>
              <a:rPr lang="en-US" altLang="en-US" sz="2800" dirty="0">
                <a:latin typeface="Calibri" pitchFamily="34" charset="0"/>
                <a:ea typeface="Calibri" pitchFamily="34" charset="0"/>
                <a:cs typeface="Calibri" pitchFamily="34" charset="0"/>
              </a:rPr>
              <a:t>M/s Y is a tax resident of UK as per TRC furnished by him and does not have a PANo. In India</a:t>
            </a:r>
          </a:p>
          <a:p>
            <a:pPr algn="just" eaLnBrk="1" hangingPunct="1">
              <a:buFontTx/>
              <a:buChar char="-"/>
            </a:pPr>
            <a:r>
              <a:rPr lang="en-US" altLang="en-US" sz="2800" dirty="0">
                <a:latin typeface="Calibri" pitchFamily="34" charset="0"/>
                <a:ea typeface="Calibri" pitchFamily="34" charset="0"/>
                <a:cs typeface="Calibri" pitchFamily="34" charset="0"/>
              </a:rPr>
              <a:t>The tax liability of this transaction is to be borne by M/s X</a:t>
            </a:r>
          </a:p>
          <a:p>
            <a:pPr algn="just" eaLnBrk="1" hangingPunct="1">
              <a:buFontTx/>
              <a:buChar char="-"/>
            </a:pPr>
            <a:r>
              <a:rPr lang="en-US" altLang="en-US" sz="2800" dirty="0">
                <a:latin typeface="Calibri" pitchFamily="34" charset="0"/>
                <a:ea typeface="Calibri" pitchFamily="34" charset="0"/>
                <a:cs typeface="Calibri" pitchFamily="34" charset="0"/>
              </a:rPr>
              <a:t>Provisions of section 195A &amp; 206AA are applicable</a:t>
            </a:r>
          </a:p>
        </p:txBody>
      </p:sp>
      <p:sp>
        <p:nvSpPr>
          <p:cNvPr id="8" name="Title 7"/>
          <p:cNvSpPr txBox="1">
            <a:spLocks/>
          </p:cNvSpPr>
          <p:nvPr/>
        </p:nvSpPr>
        <p:spPr bwMode="auto">
          <a:xfrm>
            <a:off x="1066800" y="152400"/>
            <a:ext cx="7993063" cy="1462088"/>
          </a:xfrm>
          <a:prstGeom prst="rect">
            <a:avLst/>
          </a:prstGeom>
          <a:noFill/>
          <a:ln w="9525">
            <a:noFill/>
            <a:miter lim="800000"/>
            <a:headEnd/>
            <a:tailEnd/>
          </a:ln>
        </p:spPr>
        <p:txBody>
          <a:bodyPr anchor="b"/>
          <a:lstStyle/>
          <a:p>
            <a:pPr eaLnBrk="1" hangingPunct="1">
              <a:defRPr/>
            </a:pPr>
            <a:r>
              <a:rPr lang="en-US" sz="2800" kern="0" dirty="0">
                <a:solidFill>
                  <a:schemeClr val="tx2"/>
                </a:solidFill>
                <a:latin typeface="+mj-lt"/>
                <a:ea typeface="+mj-ea"/>
                <a:cs typeface="+mj-cs"/>
              </a:rPr>
              <a:t>Interoperability of section 195, 195A &amp; 206AA</a:t>
            </a:r>
          </a:p>
        </p:txBody>
      </p:sp>
      <p:sp>
        <p:nvSpPr>
          <p:cNvPr id="122886"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Slide Number Placeholder 5"/>
          <p:cNvSpPr>
            <a:spLocks noGrp="1"/>
          </p:cNvSpPr>
          <p:nvPr>
            <p:ph type="sldNum" sz="quarter" idx="12"/>
          </p:nvPr>
        </p:nvSpPr>
        <p:spPr>
          <a:xfrm>
            <a:off x="7042150" y="6400800"/>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A808090-5D93-43A5-8B9D-FFEFE947FCEE}" type="slidenum">
              <a:rPr lang="en-US" altLang="en-US" sz="1400"/>
              <a:pPr/>
              <a:t>77</a:t>
            </a:fld>
            <a:endParaRPr lang="en-US" altLang="en-US" sz="1400" dirty="0"/>
          </a:p>
        </p:txBody>
      </p:sp>
      <p:sp>
        <p:nvSpPr>
          <p:cNvPr id="124932" name="Title 7"/>
          <p:cNvSpPr>
            <a:spLocks noGrp="1" noChangeArrowheads="1"/>
          </p:cNvSpPr>
          <p:nvPr>
            <p:ph type="title"/>
          </p:nvPr>
        </p:nvSpPr>
        <p:spPr>
          <a:xfrm>
            <a:off x="1066800" y="228600"/>
            <a:ext cx="7993063" cy="1462088"/>
          </a:xfrm>
        </p:spPr>
        <p:txBody>
          <a:bodyPr/>
          <a:lstStyle/>
          <a:p>
            <a:r>
              <a:rPr lang="en-US" altLang="en-US" sz="2800" dirty="0"/>
              <a:t>Interoperability of section 195, 195A &amp; 206AA</a:t>
            </a:r>
          </a:p>
        </p:txBody>
      </p:sp>
      <p:sp>
        <p:nvSpPr>
          <p:cNvPr id="124933" name="TextBox 6"/>
          <p:cNvSpPr txBox="1">
            <a:spLocks noChangeArrowheads="1"/>
          </p:cNvSpPr>
          <p:nvPr/>
        </p:nvSpPr>
        <p:spPr bwMode="auto">
          <a:xfrm>
            <a:off x="228600" y="1905000"/>
            <a:ext cx="3962400" cy="4760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eaLnBrk="1" hangingPunct="1">
              <a:lnSpc>
                <a:spcPct val="150000"/>
              </a:lnSpc>
            </a:pPr>
            <a:r>
              <a:rPr lang="en-US" altLang="en-US" sz="1700" dirty="0">
                <a:latin typeface="Calibri" pitchFamily="34" charset="0"/>
                <a:ea typeface="Calibri" pitchFamily="34" charset="0"/>
                <a:cs typeface="Calibri" pitchFamily="34" charset="0"/>
              </a:rPr>
              <a:t>E.g. Amount Payable Under Agreement - Rs. 5 Crore</a:t>
            </a:r>
          </a:p>
          <a:p>
            <a:pPr algn="just" eaLnBrk="1" hangingPunct="1">
              <a:lnSpc>
                <a:spcPct val="150000"/>
              </a:lnSpc>
            </a:pPr>
            <a:r>
              <a:rPr lang="en-US" altLang="en-US" sz="1700" dirty="0">
                <a:latin typeface="Calibri" pitchFamily="34" charset="0"/>
                <a:ea typeface="Calibri" pitchFamily="34" charset="0"/>
                <a:cs typeface="Calibri" pitchFamily="34" charset="0"/>
              </a:rPr>
              <a:t>Rate Of Tax As Per Treaty - 10%</a:t>
            </a:r>
          </a:p>
          <a:p>
            <a:pPr algn="just" eaLnBrk="1" hangingPunct="1">
              <a:lnSpc>
                <a:spcPct val="150000"/>
              </a:lnSpc>
            </a:pPr>
            <a:r>
              <a:rPr lang="en-US" altLang="en-US" sz="1700" dirty="0">
                <a:latin typeface="Calibri" pitchFamily="34" charset="0"/>
                <a:ea typeface="Calibri" pitchFamily="34" charset="0"/>
                <a:cs typeface="Calibri" pitchFamily="34" charset="0"/>
              </a:rPr>
              <a:t>Rate Of Tax As Per Income Tax - 25% (earlier – now 10%) </a:t>
            </a:r>
          </a:p>
          <a:p>
            <a:pPr algn="just" eaLnBrk="1" hangingPunct="1">
              <a:lnSpc>
                <a:spcPct val="150000"/>
              </a:lnSpc>
            </a:pPr>
            <a:r>
              <a:rPr lang="en-US" altLang="en-US" sz="1700" dirty="0">
                <a:latin typeface="Calibri" pitchFamily="34" charset="0"/>
                <a:ea typeface="Calibri" pitchFamily="34" charset="0"/>
                <a:cs typeface="Calibri" pitchFamily="34" charset="0"/>
              </a:rPr>
              <a:t>Whichever Is More Beneficial - 10% </a:t>
            </a:r>
          </a:p>
          <a:p>
            <a:pPr algn="just" eaLnBrk="1" hangingPunct="1">
              <a:lnSpc>
                <a:spcPct val="150000"/>
              </a:lnSpc>
            </a:pPr>
            <a:r>
              <a:rPr lang="en-US" altLang="en-US" sz="1700" dirty="0">
                <a:latin typeface="Calibri" pitchFamily="34" charset="0"/>
                <a:ea typeface="Calibri" pitchFamily="34" charset="0"/>
                <a:cs typeface="Calibri" pitchFamily="34" charset="0"/>
              </a:rPr>
              <a:t>Deductee Has No Pan In India - Section 206AA applies - 20%</a:t>
            </a:r>
          </a:p>
          <a:p>
            <a:pPr algn="just" eaLnBrk="1" hangingPunct="1">
              <a:lnSpc>
                <a:spcPct val="150000"/>
              </a:lnSpc>
            </a:pPr>
            <a:r>
              <a:rPr lang="en-US" altLang="en-US" sz="1700" dirty="0">
                <a:latin typeface="Calibri" pitchFamily="34" charset="0"/>
                <a:ea typeface="Calibri" pitchFamily="34" charset="0"/>
                <a:cs typeface="Calibri" pitchFamily="34" charset="0"/>
              </a:rPr>
              <a:t>Deductor To Bear The Tax Amount – So Grossing Up</a:t>
            </a:r>
          </a:p>
          <a:p>
            <a:pPr algn="just" eaLnBrk="1" hangingPunct="1">
              <a:lnSpc>
                <a:spcPct val="150000"/>
              </a:lnSpc>
            </a:pPr>
            <a:r>
              <a:rPr lang="en-US" altLang="en-US" sz="1700" dirty="0">
                <a:latin typeface="Calibri" pitchFamily="34" charset="0"/>
                <a:ea typeface="Calibri" pitchFamily="34" charset="0"/>
                <a:cs typeface="Calibri" pitchFamily="34" charset="0"/>
              </a:rPr>
              <a:t>Section 195A - Grossing Up At Rates In Force</a:t>
            </a:r>
          </a:p>
        </p:txBody>
      </p:sp>
      <p:graphicFrame>
        <p:nvGraphicFramePr>
          <p:cNvPr id="8" name="Table 7"/>
          <p:cNvGraphicFramePr>
            <a:graphicFrameLocks noGrp="1"/>
          </p:cNvGraphicFramePr>
          <p:nvPr/>
        </p:nvGraphicFramePr>
        <p:xfrm>
          <a:off x="4302125" y="1755775"/>
          <a:ext cx="4765675" cy="4584702"/>
        </p:xfrm>
        <a:graphic>
          <a:graphicData uri="http://schemas.openxmlformats.org/drawingml/2006/table">
            <a:tbl>
              <a:tblPr firstRow="1" bandRow="1">
                <a:tableStyleId>{5C22544A-7EE6-4342-B048-85BDC9FD1C3A}</a:tableStyleId>
              </a:tblPr>
              <a:tblGrid>
                <a:gridCol w="2784211">
                  <a:extLst>
                    <a:ext uri="{9D8B030D-6E8A-4147-A177-3AD203B41FA5}">
                      <a16:colId xmlns="" xmlns:a16="http://schemas.microsoft.com/office/drawing/2014/main" val="20000"/>
                    </a:ext>
                  </a:extLst>
                </a:gridCol>
                <a:gridCol w="1066942">
                  <a:extLst>
                    <a:ext uri="{9D8B030D-6E8A-4147-A177-3AD203B41FA5}">
                      <a16:colId xmlns="" xmlns:a16="http://schemas.microsoft.com/office/drawing/2014/main" val="20001"/>
                    </a:ext>
                  </a:extLst>
                </a:gridCol>
                <a:gridCol w="914522">
                  <a:extLst>
                    <a:ext uri="{9D8B030D-6E8A-4147-A177-3AD203B41FA5}">
                      <a16:colId xmlns="" xmlns:a16="http://schemas.microsoft.com/office/drawing/2014/main" val="20002"/>
                    </a:ext>
                  </a:extLst>
                </a:gridCol>
              </a:tblGrid>
              <a:tr h="487679">
                <a:tc>
                  <a:txBody>
                    <a:bodyPr/>
                    <a:lstStyle/>
                    <a:p>
                      <a:r>
                        <a:rPr lang="en-US" sz="1300" dirty="0">
                          <a:latin typeface="Calibri" pitchFamily="34" charset="0"/>
                          <a:cs typeface="Calibri" pitchFamily="34" charset="0"/>
                        </a:rPr>
                        <a:t>Particulars</a:t>
                      </a:r>
                    </a:p>
                  </a:txBody>
                  <a:tcPr marL="91452" marR="91452"/>
                </a:tc>
                <a:tc>
                  <a:txBody>
                    <a:bodyPr/>
                    <a:lstStyle/>
                    <a:p>
                      <a:r>
                        <a:rPr lang="en-US" sz="1300" dirty="0">
                          <a:latin typeface="Calibri" pitchFamily="34" charset="0"/>
                          <a:cs typeface="Calibri" pitchFamily="34" charset="0"/>
                        </a:rPr>
                        <a:t>Amount In Rs.</a:t>
                      </a:r>
                    </a:p>
                  </a:txBody>
                  <a:tcPr marL="91452" marR="91452"/>
                </a:tc>
                <a:tc>
                  <a:txBody>
                    <a:bodyPr/>
                    <a:lstStyle/>
                    <a:p>
                      <a:r>
                        <a:rPr lang="en-US" sz="1300" dirty="0">
                          <a:latin typeface="Calibri" pitchFamily="34" charset="0"/>
                          <a:cs typeface="Calibri" pitchFamily="34" charset="0"/>
                        </a:rPr>
                        <a:t>Effective </a:t>
                      </a:r>
                    </a:p>
                    <a:p>
                      <a:r>
                        <a:rPr lang="en-US" sz="1300" dirty="0">
                          <a:latin typeface="Calibri" pitchFamily="34" charset="0"/>
                          <a:cs typeface="Calibri" pitchFamily="34" charset="0"/>
                        </a:rPr>
                        <a:t>Tax Rate</a:t>
                      </a:r>
                    </a:p>
                  </a:txBody>
                  <a:tcPr marL="91452" marR="91452"/>
                </a:tc>
                <a:extLst>
                  <a:ext uri="{0D108BD9-81ED-4DB2-BD59-A6C34878D82A}">
                    <a16:rowId xmlns="" xmlns:a16="http://schemas.microsoft.com/office/drawing/2014/main" val="10000"/>
                  </a:ext>
                </a:extLst>
              </a:tr>
              <a:tr h="289559">
                <a:tc gridSpan="2">
                  <a:txBody>
                    <a:bodyPr/>
                    <a:lstStyle/>
                    <a:p>
                      <a:r>
                        <a:rPr lang="en-US" sz="1300" b="1" dirty="0">
                          <a:latin typeface="Calibri" pitchFamily="34" charset="0"/>
                          <a:cs typeface="Calibri" pitchFamily="34" charset="0"/>
                        </a:rPr>
                        <a:t>Section 195A Applied</a:t>
                      </a:r>
                    </a:p>
                  </a:txBody>
                  <a:tcPr marL="91452" marR="91452"/>
                </a:tc>
                <a:tc hMerge="1">
                  <a:txBody>
                    <a:bodyPr/>
                    <a:lstStyle/>
                    <a:p>
                      <a:endParaRPr lang="en-US"/>
                    </a:p>
                  </a:txBody>
                  <a:tcPr/>
                </a:tc>
                <a:tc>
                  <a:txBody>
                    <a:bodyPr/>
                    <a:lstStyle/>
                    <a:p>
                      <a:endParaRPr lang="en-US" sz="1300" dirty="0">
                        <a:latin typeface="Calibri" pitchFamily="34" charset="0"/>
                        <a:cs typeface="Calibri" pitchFamily="34" charset="0"/>
                      </a:endParaRPr>
                    </a:p>
                  </a:txBody>
                  <a:tcPr marL="91452" marR="91452"/>
                </a:tc>
                <a:extLst>
                  <a:ext uri="{0D108BD9-81ED-4DB2-BD59-A6C34878D82A}">
                    <a16:rowId xmlns="" xmlns:a16="http://schemas.microsoft.com/office/drawing/2014/main" val="10001"/>
                  </a:ext>
                </a:extLst>
              </a:tr>
              <a:tr h="289559">
                <a:tc>
                  <a:txBody>
                    <a:bodyPr/>
                    <a:lstStyle/>
                    <a:p>
                      <a:r>
                        <a:rPr lang="en-US" sz="1300" dirty="0">
                          <a:latin typeface="Calibri" pitchFamily="34" charset="0"/>
                          <a:cs typeface="Calibri" pitchFamily="34" charset="0"/>
                        </a:rPr>
                        <a:t>Payment</a:t>
                      </a:r>
                    </a:p>
                  </a:txBody>
                  <a:tcPr marL="91452" marR="91452"/>
                </a:tc>
                <a:tc>
                  <a:txBody>
                    <a:bodyPr/>
                    <a:lstStyle/>
                    <a:p>
                      <a:r>
                        <a:rPr lang="en-US" sz="1300" dirty="0">
                          <a:latin typeface="Calibri" pitchFamily="34" charset="0"/>
                          <a:cs typeface="Calibri" pitchFamily="34" charset="0"/>
                        </a:rPr>
                        <a:t>5,00,00,000</a:t>
                      </a:r>
                    </a:p>
                  </a:txBody>
                  <a:tcPr marL="91452" marR="91452"/>
                </a:tc>
                <a:tc>
                  <a:txBody>
                    <a:bodyPr/>
                    <a:lstStyle/>
                    <a:p>
                      <a:endParaRPr lang="en-US" sz="1300" dirty="0">
                        <a:latin typeface="Calibri" pitchFamily="34" charset="0"/>
                        <a:cs typeface="Calibri" pitchFamily="34" charset="0"/>
                      </a:endParaRPr>
                    </a:p>
                  </a:txBody>
                  <a:tcPr marL="91452" marR="91452"/>
                </a:tc>
                <a:extLst>
                  <a:ext uri="{0D108BD9-81ED-4DB2-BD59-A6C34878D82A}">
                    <a16:rowId xmlns="" xmlns:a16="http://schemas.microsoft.com/office/drawing/2014/main" val="10002"/>
                  </a:ext>
                </a:extLst>
              </a:tr>
              <a:tr h="550338">
                <a:tc>
                  <a:txBody>
                    <a:bodyPr/>
                    <a:lstStyle/>
                    <a:p>
                      <a:r>
                        <a:rPr lang="en-US" sz="1300" dirty="0">
                          <a:latin typeface="Calibri" pitchFamily="34" charset="0"/>
                          <a:cs typeface="Calibri" pitchFamily="34" charset="0"/>
                        </a:rPr>
                        <a:t>Gross Up @ 10% (Rates In Force)</a:t>
                      </a:r>
                    </a:p>
                  </a:txBody>
                  <a:tcPr marL="91452" marR="91452"/>
                </a:tc>
                <a:tc>
                  <a:txBody>
                    <a:bodyPr/>
                    <a:lstStyle/>
                    <a:p>
                      <a:r>
                        <a:rPr lang="en-US" sz="1300" dirty="0">
                          <a:latin typeface="Calibri" pitchFamily="34" charset="0"/>
                          <a:cs typeface="Calibri" pitchFamily="34" charset="0"/>
                        </a:rPr>
                        <a:t>5,55,55,556</a:t>
                      </a:r>
                    </a:p>
                  </a:txBody>
                  <a:tcPr marL="91452" marR="91452"/>
                </a:tc>
                <a:tc>
                  <a:txBody>
                    <a:bodyPr/>
                    <a:lstStyle/>
                    <a:p>
                      <a:endParaRPr lang="en-US" sz="1300" dirty="0">
                        <a:latin typeface="Calibri" pitchFamily="34" charset="0"/>
                        <a:cs typeface="Calibri" pitchFamily="34" charset="0"/>
                      </a:endParaRPr>
                    </a:p>
                  </a:txBody>
                  <a:tcPr marL="91452" marR="91452"/>
                </a:tc>
                <a:extLst>
                  <a:ext uri="{0D108BD9-81ED-4DB2-BD59-A6C34878D82A}">
                    <a16:rowId xmlns="" xmlns:a16="http://schemas.microsoft.com/office/drawing/2014/main" val="10003"/>
                  </a:ext>
                </a:extLst>
              </a:tr>
              <a:tr h="385236">
                <a:tc>
                  <a:txBody>
                    <a:bodyPr/>
                    <a:lstStyle/>
                    <a:p>
                      <a:r>
                        <a:rPr lang="en-US" sz="1300" dirty="0">
                          <a:latin typeface="Calibri" pitchFamily="34" charset="0"/>
                          <a:cs typeface="Calibri" pitchFamily="34" charset="0"/>
                        </a:rPr>
                        <a:t>Tds @ 20% On Above (A)</a:t>
                      </a:r>
                    </a:p>
                  </a:txBody>
                  <a:tcPr marL="91452" marR="91452"/>
                </a:tc>
                <a:tc>
                  <a:txBody>
                    <a:bodyPr/>
                    <a:lstStyle/>
                    <a:p>
                      <a:r>
                        <a:rPr lang="en-US" sz="1300" dirty="0">
                          <a:latin typeface="Calibri" pitchFamily="34" charset="0"/>
                          <a:cs typeface="Calibri" pitchFamily="34" charset="0"/>
                        </a:rPr>
                        <a:t>1,11,11,111</a:t>
                      </a:r>
                    </a:p>
                  </a:txBody>
                  <a:tcPr marL="91452" marR="91452"/>
                </a:tc>
                <a:tc>
                  <a:txBody>
                    <a:bodyPr/>
                    <a:lstStyle/>
                    <a:p>
                      <a:r>
                        <a:rPr lang="en-US" sz="1300" dirty="0">
                          <a:latin typeface="Calibri" pitchFamily="34" charset="0"/>
                          <a:cs typeface="Calibri" pitchFamily="34" charset="0"/>
                        </a:rPr>
                        <a:t>22.22</a:t>
                      </a:r>
                    </a:p>
                  </a:txBody>
                  <a:tcPr marL="91452" marR="91452"/>
                </a:tc>
                <a:extLst>
                  <a:ext uri="{0D108BD9-81ED-4DB2-BD59-A6C34878D82A}">
                    <a16:rowId xmlns="" xmlns:a16="http://schemas.microsoft.com/office/drawing/2014/main" val="10004"/>
                  </a:ext>
                </a:extLst>
              </a:tr>
              <a:tr h="289559">
                <a:tc>
                  <a:txBody>
                    <a:bodyPr/>
                    <a:lstStyle/>
                    <a:p>
                      <a:endParaRPr lang="en-US" sz="1300" dirty="0">
                        <a:latin typeface="Calibri" pitchFamily="34" charset="0"/>
                        <a:cs typeface="Calibri" pitchFamily="34" charset="0"/>
                      </a:endParaRPr>
                    </a:p>
                  </a:txBody>
                  <a:tcPr marL="91452" marR="91452"/>
                </a:tc>
                <a:tc>
                  <a:txBody>
                    <a:bodyPr/>
                    <a:lstStyle/>
                    <a:p>
                      <a:endParaRPr lang="en-US" sz="1300" dirty="0">
                        <a:latin typeface="Calibri" pitchFamily="34" charset="0"/>
                        <a:cs typeface="Calibri" pitchFamily="34" charset="0"/>
                      </a:endParaRPr>
                    </a:p>
                  </a:txBody>
                  <a:tcPr marL="91452" marR="91452"/>
                </a:tc>
                <a:tc>
                  <a:txBody>
                    <a:bodyPr/>
                    <a:lstStyle/>
                    <a:p>
                      <a:endParaRPr lang="en-US" sz="1300" dirty="0">
                        <a:latin typeface="Calibri" pitchFamily="34" charset="0"/>
                        <a:cs typeface="Calibri" pitchFamily="34" charset="0"/>
                      </a:endParaRPr>
                    </a:p>
                  </a:txBody>
                  <a:tcPr marL="91452" marR="91452"/>
                </a:tc>
                <a:extLst>
                  <a:ext uri="{0D108BD9-81ED-4DB2-BD59-A6C34878D82A}">
                    <a16:rowId xmlns="" xmlns:a16="http://schemas.microsoft.com/office/drawing/2014/main" val="10005"/>
                  </a:ext>
                </a:extLst>
              </a:tr>
              <a:tr h="28955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b="1" dirty="0">
                          <a:latin typeface="Calibri" pitchFamily="34" charset="0"/>
                          <a:cs typeface="Calibri" pitchFamily="34" charset="0"/>
                        </a:rPr>
                        <a:t>Section 195A Not Applied</a:t>
                      </a:r>
                    </a:p>
                  </a:txBody>
                  <a:tcPr marL="91452" marR="91452"/>
                </a:tc>
                <a:tc hMerge="1">
                  <a:txBody>
                    <a:bodyPr/>
                    <a:lstStyle/>
                    <a:p>
                      <a:endParaRPr lang="en-US"/>
                    </a:p>
                  </a:txBody>
                  <a:tcPr/>
                </a:tc>
                <a:tc>
                  <a:txBody>
                    <a:bodyPr/>
                    <a:lstStyle/>
                    <a:p>
                      <a:endParaRPr lang="en-US" sz="1300" dirty="0">
                        <a:latin typeface="Calibri" pitchFamily="34" charset="0"/>
                        <a:cs typeface="Calibri" pitchFamily="34" charset="0"/>
                      </a:endParaRPr>
                    </a:p>
                  </a:txBody>
                  <a:tcPr marL="91452" marR="91452"/>
                </a:tc>
                <a:extLst>
                  <a:ext uri="{0D108BD9-81ED-4DB2-BD59-A6C34878D82A}">
                    <a16:rowId xmlns="" xmlns:a16="http://schemas.microsoft.com/office/drawing/2014/main" val="10006"/>
                  </a:ext>
                </a:extLst>
              </a:tr>
              <a:tr h="289559">
                <a:tc>
                  <a:txBody>
                    <a:bodyPr/>
                    <a:lstStyle/>
                    <a:p>
                      <a:r>
                        <a:rPr lang="en-US" sz="1300" dirty="0">
                          <a:latin typeface="Calibri" pitchFamily="34" charset="0"/>
                          <a:cs typeface="Calibri" pitchFamily="34" charset="0"/>
                        </a:rPr>
                        <a:t>Payment</a:t>
                      </a:r>
                    </a:p>
                  </a:txBody>
                  <a:tcPr marL="91452" marR="91452"/>
                </a:tc>
                <a:tc>
                  <a:txBody>
                    <a:bodyPr/>
                    <a:lstStyle/>
                    <a:p>
                      <a:r>
                        <a:rPr lang="en-US" sz="1300" dirty="0">
                          <a:latin typeface="Calibri" pitchFamily="34" charset="0"/>
                          <a:cs typeface="Calibri" pitchFamily="34" charset="0"/>
                        </a:rPr>
                        <a:t>5,00,00,000</a:t>
                      </a:r>
                    </a:p>
                  </a:txBody>
                  <a:tcPr marL="91452" marR="91452"/>
                </a:tc>
                <a:tc>
                  <a:txBody>
                    <a:bodyPr/>
                    <a:lstStyle/>
                    <a:p>
                      <a:endParaRPr lang="en-US" sz="1300" dirty="0">
                        <a:latin typeface="Calibri" pitchFamily="34" charset="0"/>
                        <a:cs typeface="Calibri" pitchFamily="34" charset="0"/>
                      </a:endParaRPr>
                    </a:p>
                  </a:txBody>
                  <a:tcPr marL="91452" marR="91452"/>
                </a:tc>
                <a:extLst>
                  <a:ext uri="{0D108BD9-81ED-4DB2-BD59-A6C34878D82A}">
                    <a16:rowId xmlns="" xmlns:a16="http://schemas.microsoft.com/office/drawing/2014/main" val="10007"/>
                  </a:ext>
                </a:extLst>
              </a:tr>
              <a:tr h="557940">
                <a:tc>
                  <a:txBody>
                    <a:bodyPr/>
                    <a:lstStyle/>
                    <a:p>
                      <a:r>
                        <a:rPr lang="en-US" sz="1300" dirty="0">
                          <a:latin typeface="Calibri" pitchFamily="34" charset="0"/>
                          <a:cs typeface="Calibri" pitchFamily="34" charset="0"/>
                        </a:rPr>
                        <a:t>Gross Up @ 20%</a:t>
                      </a:r>
                    </a:p>
                  </a:txBody>
                  <a:tcPr marL="91452" marR="91452"/>
                </a:tc>
                <a:tc>
                  <a:txBody>
                    <a:bodyPr/>
                    <a:lstStyle/>
                    <a:p>
                      <a:r>
                        <a:rPr lang="en-US" sz="1300" dirty="0">
                          <a:latin typeface="Calibri" pitchFamily="34" charset="0"/>
                          <a:cs typeface="Calibri" pitchFamily="34" charset="0"/>
                        </a:rPr>
                        <a:t>6,25,00,000</a:t>
                      </a:r>
                    </a:p>
                  </a:txBody>
                  <a:tcPr marL="91452" marR="91452"/>
                </a:tc>
                <a:tc>
                  <a:txBody>
                    <a:bodyPr/>
                    <a:lstStyle/>
                    <a:p>
                      <a:endParaRPr lang="en-US" sz="1300" dirty="0">
                        <a:latin typeface="Calibri" pitchFamily="34" charset="0"/>
                        <a:cs typeface="Calibri" pitchFamily="34" charset="0"/>
                      </a:endParaRPr>
                    </a:p>
                  </a:txBody>
                  <a:tcPr marL="91452" marR="91452"/>
                </a:tc>
                <a:extLst>
                  <a:ext uri="{0D108BD9-81ED-4DB2-BD59-A6C34878D82A}">
                    <a16:rowId xmlns="" xmlns:a16="http://schemas.microsoft.com/office/drawing/2014/main" val="10008"/>
                  </a:ext>
                </a:extLst>
              </a:tr>
              <a:tr h="385236">
                <a:tc>
                  <a:txBody>
                    <a:bodyPr/>
                    <a:lstStyle/>
                    <a:p>
                      <a:r>
                        <a:rPr lang="en-US" sz="1300" dirty="0">
                          <a:latin typeface="Calibri" pitchFamily="34" charset="0"/>
                          <a:cs typeface="Calibri" pitchFamily="34" charset="0"/>
                        </a:rPr>
                        <a:t>Tds @ 20% On Above (B)</a:t>
                      </a:r>
                    </a:p>
                  </a:txBody>
                  <a:tcPr marL="91452" marR="91452"/>
                </a:tc>
                <a:tc>
                  <a:txBody>
                    <a:bodyPr/>
                    <a:lstStyle/>
                    <a:p>
                      <a:r>
                        <a:rPr lang="en-US" sz="1300" dirty="0">
                          <a:latin typeface="Calibri" pitchFamily="34" charset="0"/>
                          <a:cs typeface="Calibri" pitchFamily="34" charset="0"/>
                        </a:rPr>
                        <a:t>1,25,00,000</a:t>
                      </a:r>
                    </a:p>
                  </a:txBody>
                  <a:tcPr marL="91452" marR="91452"/>
                </a:tc>
                <a:tc>
                  <a:txBody>
                    <a:bodyPr/>
                    <a:lstStyle/>
                    <a:p>
                      <a:r>
                        <a:rPr lang="en-US" sz="1300" dirty="0">
                          <a:latin typeface="Calibri" pitchFamily="34" charset="0"/>
                          <a:cs typeface="Calibri" pitchFamily="34" charset="0"/>
                        </a:rPr>
                        <a:t>25</a:t>
                      </a:r>
                    </a:p>
                  </a:txBody>
                  <a:tcPr marL="91452" marR="91452"/>
                </a:tc>
                <a:extLst>
                  <a:ext uri="{0D108BD9-81ED-4DB2-BD59-A6C34878D82A}">
                    <a16:rowId xmlns="" xmlns:a16="http://schemas.microsoft.com/office/drawing/2014/main" val="10009"/>
                  </a:ext>
                </a:extLst>
              </a:tr>
              <a:tr h="385236">
                <a:tc>
                  <a:txBody>
                    <a:bodyPr/>
                    <a:lstStyle/>
                    <a:p>
                      <a:endParaRPr lang="en-US" sz="1300" dirty="0">
                        <a:latin typeface="Calibri" pitchFamily="34" charset="0"/>
                        <a:cs typeface="Calibri" pitchFamily="34" charset="0"/>
                      </a:endParaRPr>
                    </a:p>
                  </a:txBody>
                  <a:tcPr marL="91452" marR="91452"/>
                </a:tc>
                <a:tc>
                  <a:txBody>
                    <a:bodyPr/>
                    <a:lstStyle/>
                    <a:p>
                      <a:endParaRPr lang="en-US" sz="1300" dirty="0">
                        <a:latin typeface="Calibri" pitchFamily="34" charset="0"/>
                        <a:cs typeface="Calibri" pitchFamily="34" charset="0"/>
                      </a:endParaRPr>
                    </a:p>
                  </a:txBody>
                  <a:tcPr marL="91452" marR="91452"/>
                </a:tc>
                <a:tc>
                  <a:txBody>
                    <a:bodyPr/>
                    <a:lstStyle/>
                    <a:p>
                      <a:endParaRPr lang="en-US" sz="1300" dirty="0">
                        <a:latin typeface="Calibri" pitchFamily="34" charset="0"/>
                        <a:cs typeface="Calibri" pitchFamily="34" charset="0"/>
                      </a:endParaRPr>
                    </a:p>
                  </a:txBody>
                  <a:tcPr marL="91452" marR="91452"/>
                </a:tc>
                <a:extLst>
                  <a:ext uri="{0D108BD9-81ED-4DB2-BD59-A6C34878D82A}">
                    <a16:rowId xmlns="" xmlns:a16="http://schemas.microsoft.com/office/drawing/2014/main" val="10010"/>
                  </a:ext>
                </a:extLst>
              </a:tr>
              <a:tr h="385236">
                <a:tc>
                  <a:txBody>
                    <a:bodyPr/>
                    <a:lstStyle/>
                    <a:p>
                      <a:r>
                        <a:rPr lang="en-US" sz="1300" dirty="0">
                          <a:latin typeface="Calibri" pitchFamily="34" charset="0"/>
                          <a:cs typeface="Calibri" pitchFamily="34" charset="0"/>
                        </a:rPr>
                        <a:t>Difference (A-B)</a:t>
                      </a:r>
                    </a:p>
                  </a:txBody>
                  <a:tcPr marL="91452" marR="91452"/>
                </a:tc>
                <a:tc>
                  <a:txBody>
                    <a:bodyPr/>
                    <a:lstStyle/>
                    <a:p>
                      <a:r>
                        <a:rPr lang="en-US" sz="1300" dirty="0">
                          <a:latin typeface="Calibri" pitchFamily="34" charset="0"/>
                          <a:cs typeface="Calibri" pitchFamily="34" charset="0"/>
                        </a:rPr>
                        <a:t>13,88,889</a:t>
                      </a:r>
                    </a:p>
                  </a:txBody>
                  <a:tcPr marL="91452" marR="91452"/>
                </a:tc>
                <a:tc>
                  <a:txBody>
                    <a:bodyPr/>
                    <a:lstStyle/>
                    <a:p>
                      <a:r>
                        <a:rPr lang="en-US" sz="1300" dirty="0">
                          <a:latin typeface="Calibri" pitchFamily="34" charset="0"/>
                          <a:cs typeface="Calibri" pitchFamily="34" charset="0"/>
                        </a:rPr>
                        <a:t>2.78</a:t>
                      </a:r>
                    </a:p>
                  </a:txBody>
                  <a:tcPr marL="91452" marR="91452"/>
                </a:tc>
                <a:extLst>
                  <a:ext uri="{0D108BD9-81ED-4DB2-BD59-A6C34878D82A}">
                    <a16:rowId xmlns="" xmlns:a16="http://schemas.microsoft.com/office/drawing/2014/main" val="10011"/>
                  </a:ext>
                </a:extLst>
              </a:tr>
            </a:tbl>
          </a:graphicData>
        </a:graphic>
      </p:graphicFrame>
      <p:sp>
        <p:nvSpPr>
          <p:cNvPr id="124988"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126979"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ABBA6095-F272-4012-B5F0-709BC7821097}" type="slidenum">
              <a:rPr lang="en-US" altLang="en-US" sz="1400"/>
              <a:pPr/>
              <a:t>78</a:t>
            </a:fld>
            <a:endParaRPr lang="en-US" altLang="en-US" sz="1400" dirty="0"/>
          </a:p>
        </p:txBody>
      </p:sp>
      <p:sp>
        <p:nvSpPr>
          <p:cNvPr id="4" name="Title 7"/>
          <p:cNvSpPr txBox="1">
            <a:spLocks/>
          </p:cNvSpPr>
          <p:nvPr/>
        </p:nvSpPr>
        <p:spPr>
          <a:xfrm>
            <a:off x="1828800" y="152400"/>
            <a:ext cx="6096000" cy="914400"/>
          </a:xfrm>
          <a:prstGeom prst="rect">
            <a:avLst/>
          </a:prstGeom>
        </p:spPr>
        <p:txBody>
          <a:bodyPr/>
          <a:lstStyle/>
          <a:p>
            <a:pPr>
              <a:defRPr/>
            </a:pPr>
            <a:r>
              <a:rPr lang="en-US" sz="3200" kern="0" dirty="0">
                <a:solidFill>
                  <a:schemeClr val="tx2"/>
                </a:solidFill>
                <a:latin typeface="Calibri" pitchFamily="34" charset="0"/>
                <a:ea typeface="+mj-ea"/>
                <a:cs typeface="Calibri" pitchFamily="34" charset="0"/>
              </a:rPr>
              <a:t>Interplay of DTAA, PAN &amp; TRC</a:t>
            </a:r>
          </a:p>
        </p:txBody>
      </p:sp>
      <p:sp>
        <p:nvSpPr>
          <p:cNvPr id="126981" name="Rounded Rectangle 4"/>
          <p:cNvSpPr>
            <a:spLocks noChangeArrowheads="1"/>
          </p:cNvSpPr>
          <p:nvPr/>
        </p:nvSpPr>
        <p:spPr bwMode="auto">
          <a:xfrm>
            <a:off x="228600" y="2514600"/>
            <a:ext cx="1219200" cy="1371600"/>
          </a:xfrm>
          <a:prstGeom prst="roundRect">
            <a:avLst>
              <a:gd name="adj" fmla="val 16667"/>
            </a:avLst>
          </a:prstGeom>
          <a:solidFill>
            <a:schemeClr val="accent1"/>
          </a:solidFill>
          <a:ln w="9525" algn="ctr">
            <a:solidFill>
              <a:schemeClr val="tx1"/>
            </a:solidFill>
            <a:miter lim="800000"/>
            <a:headEnd/>
            <a:tailEnd/>
          </a:ln>
        </p:spPr>
        <p:txBody>
          <a:bodyPr wrap="none"/>
          <a:lstStyle/>
          <a:p>
            <a:pPr eaLnBrk="1" hangingPunct="1"/>
            <a:r>
              <a:rPr lang="en-US" altLang="en-US" sz="1600" dirty="0">
                <a:latin typeface="Calibri" pitchFamily="34" charset="0"/>
                <a:ea typeface="Calibri" pitchFamily="34" charset="0"/>
                <a:cs typeface="Calibri" pitchFamily="34" charset="0"/>
              </a:rPr>
              <a:t> Payment</a:t>
            </a:r>
          </a:p>
          <a:p>
            <a:pPr eaLnBrk="1" hangingPunct="1"/>
            <a:r>
              <a:rPr lang="en-US" altLang="en-US" sz="1600" dirty="0">
                <a:latin typeface="Calibri" pitchFamily="34" charset="0"/>
                <a:ea typeface="Calibri" pitchFamily="34" charset="0"/>
                <a:cs typeface="Calibri" pitchFamily="34" charset="0"/>
              </a:rPr>
              <a:t>Is liable </a:t>
            </a:r>
          </a:p>
          <a:p>
            <a:pPr eaLnBrk="1" hangingPunct="1"/>
            <a:r>
              <a:rPr lang="en-US" altLang="en-US" sz="1600" dirty="0">
                <a:latin typeface="Calibri" pitchFamily="34" charset="0"/>
                <a:ea typeface="Calibri" pitchFamily="34" charset="0"/>
                <a:cs typeface="Calibri" pitchFamily="34" charset="0"/>
              </a:rPr>
              <a:t>to tax</a:t>
            </a:r>
          </a:p>
          <a:p>
            <a:pPr eaLnBrk="1" hangingPunct="1"/>
            <a:r>
              <a:rPr lang="en-US" altLang="en-US" sz="1600" dirty="0">
                <a:latin typeface="Calibri" pitchFamily="34" charset="0"/>
                <a:ea typeface="Calibri" pitchFamily="34" charset="0"/>
                <a:cs typeface="Calibri" pitchFamily="34" charset="0"/>
              </a:rPr>
              <a:t>   under </a:t>
            </a:r>
          </a:p>
          <a:p>
            <a:pPr eaLnBrk="1" hangingPunct="1"/>
            <a:r>
              <a:rPr lang="en-US" altLang="en-US" sz="1800" dirty="0">
                <a:latin typeface="Calibri" pitchFamily="34" charset="0"/>
                <a:ea typeface="Calibri" pitchFamily="34" charset="0"/>
                <a:cs typeface="Calibri" pitchFamily="34" charset="0"/>
              </a:rPr>
              <a:t>  DTAA?</a:t>
            </a:r>
          </a:p>
          <a:p>
            <a:pPr eaLnBrk="1" hangingPunct="1"/>
            <a:endParaRPr lang="en-US" altLang="en-US" sz="1600" dirty="0">
              <a:latin typeface="Calibri" pitchFamily="34" charset="0"/>
              <a:ea typeface="Calibri" pitchFamily="34" charset="0"/>
              <a:cs typeface="Calibri" pitchFamily="34" charset="0"/>
            </a:endParaRPr>
          </a:p>
        </p:txBody>
      </p:sp>
      <p:cxnSp>
        <p:nvCxnSpPr>
          <p:cNvPr id="126982" name="Straight Arrow Connector 10"/>
          <p:cNvCxnSpPr>
            <a:cxnSpLocks noChangeShapeType="1"/>
            <a:stCxn id="126981" idx="3"/>
          </p:cNvCxnSpPr>
          <p:nvPr/>
        </p:nvCxnSpPr>
        <p:spPr bwMode="auto">
          <a:xfrm flipV="1">
            <a:off x="1447800" y="2590800"/>
            <a:ext cx="914400" cy="6096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cxnSp>
        <p:nvCxnSpPr>
          <p:cNvPr id="126983" name="Straight Arrow Connector 11"/>
          <p:cNvCxnSpPr>
            <a:cxnSpLocks noChangeShapeType="1"/>
            <a:stCxn id="126981" idx="3"/>
            <a:endCxn id="126985" idx="1"/>
          </p:cNvCxnSpPr>
          <p:nvPr/>
        </p:nvCxnSpPr>
        <p:spPr bwMode="auto">
          <a:xfrm>
            <a:off x="1447800" y="3200400"/>
            <a:ext cx="914400" cy="6096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sp>
        <p:nvSpPr>
          <p:cNvPr id="126984" name="Rounded Rectangle 14"/>
          <p:cNvSpPr>
            <a:spLocks noChangeArrowheads="1"/>
          </p:cNvSpPr>
          <p:nvPr/>
        </p:nvSpPr>
        <p:spPr bwMode="auto">
          <a:xfrm>
            <a:off x="2362200" y="1981200"/>
            <a:ext cx="1219200" cy="685800"/>
          </a:xfrm>
          <a:prstGeom prst="roundRect">
            <a:avLst>
              <a:gd name="adj" fmla="val 16667"/>
            </a:avLst>
          </a:prstGeom>
          <a:solidFill>
            <a:schemeClr val="accent1"/>
          </a:solidFill>
          <a:ln w="9525" algn="ctr">
            <a:solidFill>
              <a:schemeClr val="tx1"/>
            </a:solidFill>
            <a:miter lim="800000"/>
            <a:headEnd/>
            <a:tailEnd/>
          </a:ln>
        </p:spPr>
        <p:txBody>
          <a:bodyPr wrap="none"/>
          <a:lstStyle/>
          <a:p>
            <a:pPr eaLnBrk="1" hangingPunct="1"/>
            <a:r>
              <a:rPr lang="en-US" altLang="en-US" sz="1600" dirty="0">
                <a:latin typeface="Calibri" pitchFamily="34" charset="0"/>
                <a:ea typeface="Calibri" pitchFamily="34" charset="0"/>
                <a:cs typeface="Calibri" pitchFamily="34" charset="0"/>
              </a:rPr>
              <a:t>TRC </a:t>
            </a:r>
          </a:p>
          <a:p>
            <a:pPr eaLnBrk="1" hangingPunct="1"/>
            <a:r>
              <a:rPr lang="en-US" altLang="en-US" sz="1600" dirty="0">
                <a:latin typeface="Calibri" pitchFamily="34" charset="0"/>
                <a:ea typeface="Calibri" pitchFamily="34" charset="0"/>
                <a:cs typeface="Calibri" pitchFamily="34" charset="0"/>
              </a:rPr>
              <a:t> Available?</a:t>
            </a:r>
          </a:p>
          <a:p>
            <a:pPr eaLnBrk="1" hangingPunct="1"/>
            <a:endParaRPr lang="en-US" altLang="en-US" sz="1600" dirty="0">
              <a:latin typeface="Calibri" pitchFamily="34" charset="0"/>
              <a:ea typeface="Calibri" pitchFamily="34" charset="0"/>
              <a:cs typeface="Calibri" pitchFamily="34" charset="0"/>
            </a:endParaRPr>
          </a:p>
        </p:txBody>
      </p:sp>
      <p:sp>
        <p:nvSpPr>
          <p:cNvPr id="126985" name="Rounded Rectangle 15"/>
          <p:cNvSpPr>
            <a:spLocks noChangeArrowheads="1"/>
          </p:cNvSpPr>
          <p:nvPr/>
        </p:nvSpPr>
        <p:spPr bwMode="auto">
          <a:xfrm>
            <a:off x="2362200" y="3352800"/>
            <a:ext cx="1295400" cy="914400"/>
          </a:xfrm>
          <a:prstGeom prst="roundRect">
            <a:avLst>
              <a:gd name="adj" fmla="val 16667"/>
            </a:avLst>
          </a:prstGeom>
          <a:solidFill>
            <a:schemeClr val="accent1"/>
          </a:solidFill>
          <a:ln w="9525" algn="ctr">
            <a:solidFill>
              <a:schemeClr val="tx1"/>
            </a:solidFill>
            <a:miter lim="800000"/>
            <a:headEnd/>
            <a:tailEnd/>
          </a:ln>
        </p:spPr>
        <p:txBody>
          <a:bodyPr wrap="none"/>
          <a:lstStyle/>
          <a:p>
            <a:pPr algn="ctr" eaLnBrk="1" hangingPunct="1"/>
            <a:r>
              <a:rPr lang="en-US" altLang="en-US" sz="1600" dirty="0">
                <a:latin typeface="Calibri" pitchFamily="34" charset="0"/>
                <a:ea typeface="Calibri" pitchFamily="34" charset="0"/>
                <a:cs typeface="Calibri" pitchFamily="34" charset="0"/>
              </a:rPr>
              <a:t>DTAA </a:t>
            </a:r>
          </a:p>
          <a:p>
            <a:pPr algn="ctr" eaLnBrk="1" hangingPunct="1"/>
            <a:r>
              <a:rPr lang="en-US" altLang="en-US" sz="1600" dirty="0">
                <a:latin typeface="Calibri" pitchFamily="34" charset="0"/>
                <a:ea typeface="Calibri" pitchFamily="34" charset="0"/>
                <a:cs typeface="Calibri" pitchFamily="34" charset="0"/>
              </a:rPr>
              <a:t>Rate </a:t>
            </a:r>
          </a:p>
          <a:p>
            <a:pPr algn="ctr" eaLnBrk="1" hangingPunct="1"/>
            <a:r>
              <a:rPr lang="en-US" altLang="en-US" sz="1600" dirty="0">
                <a:latin typeface="Calibri" pitchFamily="34" charset="0"/>
                <a:ea typeface="Calibri" pitchFamily="34" charset="0"/>
                <a:cs typeface="Calibri" pitchFamily="34" charset="0"/>
              </a:rPr>
              <a:t>Beneficial?</a:t>
            </a:r>
          </a:p>
        </p:txBody>
      </p:sp>
      <p:cxnSp>
        <p:nvCxnSpPr>
          <p:cNvPr id="126986" name="Straight Arrow Connector 17"/>
          <p:cNvCxnSpPr>
            <a:cxnSpLocks noChangeShapeType="1"/>
            <a:stCxn id="126984" idx="3"/>
          </p:cNvCxnSpPr>
          <p:nvPr/>
        </p:nvCxnSpPr>
        <p:spPr bwMode="auto">
          <a:xfrm flipV="1">
            <a:off x="3581400" y="1676400"/>
            <a:ext cx="762000" cy="6477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cxnSp>
        <p:nvCxnSpPr>
          <p:cNvPr id="126987" name="Straight Arrow Connector 20"/>
          <p:cNvCxnSpPr>
            <a:cxnSpLocks noChangeShapeType="1"/>
            <a:stCxn id="126984" idx="3"/>
          </p:cNvCxnSpPr>
          <p:nvPr/>
        </p:nvCxnSpPr>
        <p:spPr bwMode="auto">
          <a:xfrm>
            <a:off x="3581400" y="2324100"/>
            <a:ext cx="838200" cy="5715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sp>
        <p:nvSpPr>
          <p:cNvPr id="126988" name="Rounded Rectangle 21"/>
          <p:cNvSpPr>
            <a:spLocks noChangeArrowheads="1"/>
          </p:cNvSpPr>
          <p:nvPr/>
        </p:nvSpPr>
        <p:spPr bwMode="auto">
          <a:xfrm>
            <a:off x="4419600" y="1066800"/>
            <a:ext cx="1219200" cy="1143000"/>
          </a:xfrm>
          <a:prstGeom prst="roundRect">
            <a:avLst>
              <a:gd name="adj" fmla="val 16667"/>
            </a:avLst>
          </a:prstGeom>
          <a:solidFill>
            <a:schemeClr val="accent1"/>
          </a:solidFill>
          <a:ln w="9525" algn="ctr">
            <a:solidFill>
              <a:schemeClr val="tx1"/>
            </a:solidFill>
            <a:miter lim="800000"/>
            <a:headEnd/>
            <a:tailEnd/>
          </a:ln>
        </p:spPr>
        <p:txBody>
          <a:bodyPr wrap="none"/>
          <a:lstStyle/>
          <a:p>
            <a:pPr algn="ctr" eaLnBrk="1" hangingPunct="1"/>
            <a:r>
              <a:rPr lang="en-US" altLang="en-US" sz="1600" dirty="0">
                <a:latin typeface="Calibri" pitchFamily="34" charset="0"/>
                <a:ea typeface="Calibri" pitchFamily="34" charset="0"/>
                <a:cs typeface="Calibri" pitchFamily="34" charset="0"/>
              </a:rPr>
              <a:t>   No Tax </a:t>
            </a:r>
          </a:p>
          <a:p>
            <a:pPr algn="ctr" eaLnBrk="1" hangingPunct="1"/>
            <a:r>
              <a:rPr lang="en-US" altLang="en-US" sz="1600" dirty="0">
                <a:latin typeface="Calibri" pitchFamily="34" charset="0"/>
                <a:ea typeface="Calibri" pitchFamily="34" charset="0"/>
                <a:cs typeface="Calibri" pitchFamily="34" charset="0"/>
              </a:rPr>
              <a:t>Deductible, </a:t>
            </a:r>
          </a:p>
          <a:p>
            <a:pPr algn="ctr" eaLnBrk="1" hangingPunct="1"/>
            <a:r>
              <a:rPr lang="en-US" altLang="en-US" sz="1600" dirty="0">
                <a:latin typeface="Calibri" pitchFamily="34" charset="0"/>
                <a:ea typeface="Calibri" pitchFamily="34" charset="0"/>
                <a:cs typeface="Calibri" pitchFamily="34" charset="0"/>
              </a:rPr>
              <a:t>  PAN not </a:t>
            </a:r>
          </a:p>
          <a:p>
            <a:pPr algn="ctr" eaLnBrk="1" hangingPunct="1"/>
            <a:r>
              <a:rPr lang="en-US" altLang="en-US" sz="1600" dirty="0">
                <a:latin typeface="Calibri" pitchFamily="34" charset="0"/>
                <a:ea typeface="Calibri" pitchFamily="34" charset="0"/>
                <a:cs typeface="Calibri" pitchFamily="34" charset="0"/>
              </a:rPr>
              <a:t>  required</a:t>
            </a:r>
          </a:p>
        </p:txBody>
      </p:sp>
      <p:cxnSp>
        <p:nvCxnSpPr>
          <p:cNvPr id="126989" name="Straight Arrow Connector 23"/>
          <p:cNvCxnSpPr>
            <a:cxnSpLocks noChangeShapeType="1"/>
            <a:stCxn id="126985" idx="3"/>
          </p:cNvCxnSpPr>
          <p:nvPr/>
        </p:nvCxnSpPr>
        <p:spPr bwMode="auto">
          <a:xfrm flipV="1">
            <a:off x="3657600" y="3048000"/>
            <a:ext cx="762000" cy="7620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sp>
        <p:nvSpPr>
          <p:cNvPr id="126990" name="Oval 24"/>
          <p:cNvSpPr>
            <a:spLocks noChangeArrowheads="1"/>
          </p:cNvSpPr>
          <p:nvPr/>
        </p:nvSpPr>
        <p:spPr bwMode="auto">
          <a:xfrm>
            <a:off x="4419600" y="2514600"/>
            <a:ext cx="1066800" cy="914400"/>
          </a:xfrm>
          <a:prstGeom prst="ellipse">
            <a:avLst/>
          </a:prstGeom>
          <a:solidFill>
            <a:schemeClr val="accent1"/>
          </a:solidFill>
          <a:ln w="9525" algn="ctr">
            <a:solidFill>
              <a:schemeClr val="tx1"/>
            </a:solidFill>
            <a:miter lim="800000"/>
            <a:headEnd/>
            <a:tailEnd/>
          </a:ln>
        </p:spPr>
        <p:txBody>
          <a:bodyPr wrap="none"/>
          <a:lstStyle/>
          <a:p>
            <a:pPr eaLnBrk="1" hangingPunct="1"/>
            <a:r>
              <a:rPr lang="en-US" altLang="en-US" sz="1600" dirty="0">
                <a:latin typeface="Calibri" pitchFamily="34" charset="0"/>
                <a:ea typeface="Calibri" pitchFamily="34" charset="0"/>
                <a:cs typeface="Calibri" pitchFamily="34" charset="0"/>
              </a:rPr>
              <a:t> Tax as </a:t>
            </a:r>
          </a:p>
          <a:p>
            <a:pPr eaLnBrk="1" hangingPunct="1"/>
            <a:r>
              <a:rPr lang="en-US" altLang="en-US" sz="1600" dirty="0">
                <a:latin typeface="Calibri" pitchFamily="34" charset="0"/>
                <a:ea typeface="Calibri" pitchFamily="34" charset="0"/>
                <a:cs typeface="Calibri" pitchFamily="34" charset="0"/>
              </a:rPr>
              <a:t>per ITA</a:t>
            </a:r>
          </a:p>
        </p:txBody>
      </p:sp>
      <p:cxnSp>
        <p:nvCxnSpPr>
          <p:cNvPr id="126991" name="Straight Arrow Connector 27"/>
          <p:cNvCxnSpPr>
            <a:cxnSpLocks noChangeShapeType="1"/>
            <a:stCxn id="126985" idx="3"/>
          </p:cNvCxnSpPr>
          <p:nvPr/>
        </p:nvCxnSpPr>
        <p:spPr bwMode="auto">
          <a:xfrm>
            <a:off x="3657600" y="3810000"/>
            <a:ext cx="838200" cy="9906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sp>
        <p:nvSpPr>
          <p:cNvPr id="126992" name="Rounded Rectangle 28"/>
          <p:cNvSpPr>
            <a:spLocks noChangeArrowheads="1"/>
          </p:cNvSpPr>
          <p:nvPr/>
        </p:nvSpPr>
        <p:spPr bwMode="auto">
          <a:xfrm>
            <a:off x="4495800" y="4572000"/>
            <a:ext cx="990600" cy="838200"/>
          </a:xfrm>
          <a:prstGeom prst="roundRect">
            <a:avLst>
              <a:gd name="adj" fmla="val 16667"/>
            </a:avLst>
          </a:prstGeom>
          <a:solidFill>
            <a:schemeClr val="accent1"/>
          </a:solidFill>
          <a:ln w="9525" algn="ctr">
            <a:solidFill>
              <a:schemeClr val="tx1"/>
            </a:solidFill>
            <a:miter lim="800000"/>
            <a:headEnd/>
            <a:tailEnd/>
          </a:ln>
        </p:spPr>
        <p:txBody>
          <a:bodyPr wrap="none"/>
          <a:lstStyle/>
          <a:p>
            <a:pPr algn="ctr" eaLnBrk="1" hangingPunct="1"/>
            <a:r>
              <a:rPr lang="en-US" altLang="en-US" sz="1600" dirty="0">
                <a:latin typeface="Calibri" pitchFamily="34" charset="0"/>
                <a:ea typeface="Calibri" pitchFamily="34" charset="0"/>
                <a:cs typeface="Calibri" pitchFamily="34" charset="0"/>
              </a:rPr>
              <a:t>TRC</a:t>
            </a:r>
          </a:p>
          <a:p>
            <a:pPr algn="ctr" eaLnBrk="1" hangingPunct="1"/>
            <a:r>
              <a:rPr lang="en-US" altLang="en-US" sz="1600" dirty="0">
                <a:latin typeface="Calibri" pitchFamily="34" charset="0"/>
                <a:ea typeface="Calibri" pitchFamily="34" charset="0"/>
                <a:cs typeface="Calibri" pitchFamily="34" charset="0"/>
              </a:rPr>
              <a:t> Available?</a:t>
            </a:r>
          </a:p>
        </p:txBody>
      </p:sp>
      <p:cxnSp>
        <p:nvCxnSpPr>
          <p:cNvPr id="126993" name="Straight Arrow Connector 30"/>
          <p:cNvCxnSpPr>
            <a:cxnSpLocks noChangeShapeType="1"/>
            <a:stCxn id="126992" idx="3"/>
            <a:endCxn id="126994" idx="1"/>
          </p:cNvCxnSpPr>
          <p:nvPr/>
        </p:nvCxnSpPr>
        <p:spPr bwMode="auto">
          <a:xfrm>
            <a:off x="5486400" y="4991100"/>
            <a:ext cx="609600" cy="762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sp>
        <p:nvSpPr>
          <p:cNvPr id="126994" name="Rounded Rectangle 33"/>
          <p:cNvSpPr>
            <a:spLocks noChangeArrowheads="1"/>
          </p:cNvSpPr>
          <p:nvPr/>
        </p:nvSpPr>
        <p:spPr bwMode="auto">
          <a:xfrm>
            <a:off x="6096000" y="4572000"/>
            <a:ext cx="990600" cy="990600"/>
          </a:xfrm>
          <a:prstGeom prst="roundRect">
            <a:avLst>
              <a:gd name="adj" fmla="val 16667"/>
            </a:avLst>
          </a:prstGeom>
          <a:solidFill>
            <a:schemeClr val="accent1"/>
          </a:solidFill>
          <a:ln w="9525" algn="ctr">
            <a:solidFill>
              <a:schemeClr val="tx1"/>
            </a:solidFill>
            <a:miter lim="800000"/>
            <a:headEnd/>
            <a:tailEnd/>
          </a:ln>
        </p:spPr>
        <p:txBody>
          <a:bodyPr wrap="none"/>
          <a:lstStyle/>
          <a:p>
            <a:pPr algn="ctr" eaLnBrk="1" hangingPunct="1"/>
            <a:r>
              <a:rPr lang="en-US" altLang="en-US" sz="1600" dirty="0">
                <a:latin typeface="Calibri" pitchFamily="34" charset="0"/>
                <a:ea typeface="Calibri" pitchFamily="34" charset="0"/>
                <a:cs typeface="Calibri" pitchFamily="34" charset="0"/>
              </a:rPr>
              <a:t> Payee’s</a:t>
            </a:r>
          </a:p>
          <a:p>
            <a:pPr algn="ctr" eaLnBrk="1" hangingPunct="1"/>
            <a:r>
              <a:rPr lang="en-US" altLang="en-US" sz="1600" dirty="0">
                <a:latin typeface="Calibri" pitchFamily="34" charset="0"/>
                <a:ea typeface="Calibri" pitchFamily="34" charset="0"/>
                <a:cs typeface="Calibri" pitchFamily="34" charset="0"/>
              </a:rPr>
              <a:t>PAN </a:t>
            </a:r>
          </a:p>
          <a:p>
            <a:pPr algn="ctr" eaLnBrk="1" hangingPunct="1"/>
            <a:r>
              <a:rPr lang="en-US" altLang="en-US" sz="1600" dirty="0">
                <a:latin typeface="Calibri" pitchFamily="34" charset="0"/>
                <a:ea typeface="Calibri" pitchFamily="34" charset="0"/>
                <a:cs typeface="Calibri" pitchFamily="34" charset="0"/>
              </a:rPr>
              <a:t>Available?</a:t>
            </a:r>
          </a:p>
        </p:txBody>
      </p:sp>
      <p:sp>
        <p:nvSpPr>
          <p:cNvPr id="126995" name="Rounded Rectangle 35"/>
          <p:cNvSpPr>
            <a:spLocks noChangeArrowheads="1"/>
          </p:cNvSpPr>
          <p:nvPr/>
        </p:nvSpPr>
        <p:spPr bwMode="auto">
          <a:xfrm>
            <a:off x="5867400" y="2209800"/>
            <a:ext cx="990600" cy="914400"/>
          </a:xfrm>
          <a:prstGeom prst="roundRect">
            <a:avLst>
              <a:gd name="adj" fmla="val 16667"/>
            </a:avLst>
          </a:prstGeom>
          <a:solidFill>
            <a:schemeClr val="accent1"/>
          </a:solidFill>
          <a:ln w="9525" algn="ctr">
            <a:solidFill>
              <a:schemeClr val="tx1"/>
            </a:solidFill>
            <a:miter lim="800000"/>
            <a:headEnd/>
            <a:tailEnd/>
          </a:ln>
        </p:spPr>
        <p:txBody>
          <a:bodyPr wrap="none"/>
          <a:lstStyle/>
          <a:p>
            <a:pPr algn="ctr" eaLnBrk="1" hangingPunct="1"/>
            <a:r>
              <a:rPr lang="en-US" altLang="en-US" sz="1600" dirty="0">
                <a:latin typeface="Calibri" pitchFamily="34" charset="0"/>
                <a:ea typeface="Calibri" pitchFamily="34" charset="0"/>
                <a:cs typeface="Calibri" pitchFamily="34" charset="0"/>
              </a:rPr>
              <a:t>Payee’s</a:t>
            </a:r>
          </a:p>
          <a:p>
            <a:pPr algn="ctr" eaLnBrk="1" hangingPunct="1"/>
            <a:r>
              <a:rPr lang="en-US" altLang="en-US" sz="1600" dirty="0">
                <a:latin typeface="Calibri" pitchFamily="34" charset="0"/>
                <a:ea typeface="Calibri" pitchFamily="34" charset="0"/>
                <a:cs typeface="Calibri" pitchFamily="34" charset="0"/>
              </a:rPr>
              <a:t>PAN </a:t>
            </a:r>
          </a:p>
          <a:p>
            <a:pPr algn="ctr" eaLnBrk="1" hangingPunct="1"/>
            <a:r>
              <a:rPr lang="en-US" altLang="en-US" sz="1600" dirty="0">
                <a:latin typeface="Calibri" pitchFamily="34" charset="0"/>
                <a:ea typeface="Calibri" pitchFamily="34" charset="0"/>
                <a:cs typeface="Calibri" pitchFamily="34" charset="0"/>
              </a:rPr>
              <a:t>Available?</a:t>
            </a:r>
          </a:p>
          <a:p>
            <a:pPr algn="ctr" eaLnBrk="1" hangingPunct="1"/>
            <a:endParaRPr lang="en-US" altLang="en-US" sz="1600" dirty="0">
              <a:latin typeface="Calibri" pitchFamily="34" charset="0"/>
              <a:ea typeface="Calibri" pitchFamily="34" charset="0"/>
              <a:cs typeface="Calibri" pitchFamily="34" charset="0"/>
            </a:endParaRPr>
          </a:p>
        </p:txBody>
      </p:sp>
      <p:cxnSp>
        <p:nvCxnSpPr>
          <p:cNvPr id="126996" name="Straight Arrow Connector 37"/>
          <p:cNvCxnSpPr>
            <a:cxnSpLocks noChangeShapeType="1"/>
            <a:stCxn id="126990" idx="6"/>
          </p:cNvCxnSpPr>
          <p:nvPr/>
        </p:nvCxnSpPr>
        <p:spPr bwMode="auto">
          <a:xfrm flipV="1">
            <a:off x="5486400" y="2667000"/>
            <a:ext cx="381000" cy="3048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cxnSp>
        <p:nvCxnSpPr>
          <p:cNvPr id="126997" name="Straight Arrow Connector 39"/>
          <p:cNvCxnSpPr>
            <a:cxnSpLocks noChangeShapeType="1"/>
            <a:stCxn id="126995" idx="3"/>
            <a:endCxn id="126999" idx="1"/>
          </p:cNvCxnSpPr>
          <p:nvPr/>
        </p:nvCxnSpPr>
        <p:spPr bwMode="auto">
          <a:xfrm flipV="1">
            <a:off x="6858000" y="1600200"/>
            <a:ext cx="533400" cy="10668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cxnSp>
        <p:nvCxnSpPr>
          <p:cNvPr id="126998" name="Straight Arrow Connector 41"/>
          <p:cNvCxnSpPr>
            <a:cxnSpLocks noChangeShapeType="1"/>
            <a:stCxn id="126995" idx="3"/>
            <a:endCxn id="127001" idx="1"/>
          </p:cNvCxnSpPr>
          <p:nvPr/>
        </p:nvCxnSpPr>
        <p:spPr bwMode="auto">
          <a:xfrm>
            <a:off x="6858000" y="2667000"/>
            <a:ext cx="609600" cy="5715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sp>
        <p:nvSpPr>
          <p:cNvPr id="126999" name="Rounded Rectangle 42"/>
          <p:cNvSpPr>
            <a:spLocks noChangeArrowheads="1"/>
          </p:cNvSpPr>
          <p:nvPr/>
        </p:nvSpPr>
        <p:spPr bwMode="auto">
          <a:xfrm>
            <a:off x="7391400" y="838200"/>
            <a:ext cx="1752600" cy="1524000"/>
          </a:xfrm>
          <a:prstGeom prst="roundRect">
            <a:avLst>
              <a:gd name="adj" fmla="val 16667"/>
            </a:avLst>
          </a:prstGeom>
          <a:solidFill>
            <a:schemeClr val="accent1"/>
          </a:solidFill>
          <a:ln w="9525" algn="ctr">
            <a:solidFill>
              <a:schemeClr val="tx1"/>
            </a:solidFill>
            <a:miter lim="800000"/>
            <a:headEnd/>
            <a:tailEnd/>
          </a:ln>
        </p:spPr>
        <p:txBody>
          <a:bodyPr wrap="none"/>
          <a:lstStyle/>
          <a:p>
            <a:pPr algn="ctr" eaLnBrk="1" hangingPunct="1"/>
            <a:r>
              <a:rPr lang="en-US" altLang="en-US" sz="1600" dirty="0">
                <a:latin typeface="Calibri" pitchFamily="34" charset="0"/>
                <a:ea typeface="Calibri" pitchFamily="34" charset="0"/>
                <a:cs typeface="Calibri" pitchFamily="34" charset="0"/>
              </a:rPr>
              <a:t>      S. 206AA </a:t>
            </a:r>
          </a:p>
          <a:p>
            <a:pPr algn="ctr" eaLnBrk="1" hangingPunct="1"/>
            <a:r>
              <a:rPr lang="en-US" altLang="en-US" sz="1600" dirty="0">
                <a:latin typeface="Calibri" pitchFamily="34" charset="0"/>
                <a:ea typeface="Calibri" pitchFamily="34" charset="0"/>
                <a:cs typeface="Calibri" pitchFamily="34" charset="0"/>
              </a:rPr>
              <a:t>Applicable : Higher</a:t>
            </a:r>
          </a:p>
          <a:p>
            <a:pPr algn="ctr" eaLnBrk="1" hangingPunct="1"/>
            <a:r>
              <a:rPr lang="en-US" altLang="en-US" sz="1600" dirty="0">
                <a:latin typeface="Calibri" pitchFamily="34" charset="0"/>
                <a:ea typeface="Calibri" pitchFamily="34" charset="0"/>
                <a:cs typeface="Calibri" pitchFamily="34" charset="0"/>
              </a:rPr>
              <a:t>Of 20% or Rate as</a:t>
            </a:r>
          </a:p>
          <a:p>
            <a:pPr algn="ctr" eaLnBrk="1" hangingPunct="1"/>
            <a:r>
              <a:rPr lang="en-US" altLang="en-US" sz="1600" dirty="0">
                <a:latin typeface="Calibri" pitchFamily="34" charset="0"/>
                <a:ea typeface="Calibri" pitchFamily="34" charset="0"/>
                <a:cs typeface="Calibri" pitchFamily="34" charset="0"/>
              </a:rPr>
              <a:t>per Rates In Force</a:t>
            </a:r>
            <a:r>
              <a:rPr lang="en-US" altLang="en-US" dirty="0">
                <a:latin typeface="Calibri" pitchFamily="34" charset="0"/>
                <a:ea typeface="Calibri" pitchFamily="34" charset="0"/>
                <a:cs typeface="Calibri" pitchFamily="34" charset="0"/>
              </a:rPr>
              <a:t> </a:t>
            </a:r>
          </a:p>
        </p:txBody>
      </p:sp>
      <p:sp>
        <p:nvSpPr>
          <p:cNvPr id="127000" name="TextBox 45"/>
          <p:cNvSpPr txBox="1">
            <a:spLocks noChangeArrowheads="1"/>
          </p:cNvSpPr>
          <p:nvPr/>
        </p:nvSpPr>
        <p:spPr bwMode="auto">
          <a:xfrm>
            <a:off x="1600200" y="2362200"/>
            <a:ext cx="6096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solidFill>
                  <a:srgbClr val="FF0000"/>
                </a:solidFill>
                <a:latin typeface="Calibri" pitchFamily="34" charset="0"/>
                <a:ea typeface="Calibri" pitchFamily="34" charset="0"/>
                <a:cs typeface="Calibri" pitchFamily="34" charset="0"/>
              </a:rPr>
              <a:t>NO</a:t>
            </a:r>
          </a:p>
        </p:txBody>
      </p:sp>
      <p:sp>
        <p:nvSpPr>
          <p:cNvPr id="127001" name="Rounded Rectangle 47"/>
          <p:cNvSpPr>
            <a:spLocks noChangeArrowheads="1"/>
          </p:cNvSpPr>
          <p:nvPr/>
        </p:nvSpPr>
        <p:spPr bwMode="auto">
          <a:xfrm>
            <a:off x="7467600" y="2743200"/>
            <a:ext cx="1676400" cy="990600"/>
          </a:xfrm>
          <a:prstGeom prst="roundRect">
            <a:avLst>
              <a:gd name="adj" fmla="val 16667"/>
            </a:avLst>
          </a:prstGeom>
          <a:solidFill>
            <a:schemeClr val="accent1"/>
          </a:solidFill>
          <a:ln w="9525" algn="ctr">
            <a:solidFill>
              <a:schemeClr val="tx1"/>
            </a:solidFill>
            <a:miter lim="800000"/>
            <a:headEnd/>
            <a:tailEnd/>
          </a:ln>
        </p:spPr>
        <p:txBody>
          <a:bodyPr wrap="none"/>
          <a:lstStyle/>
          <a:p>
            <a:pPr algn="ctr" eaLnBrk="1" hangingPunct="1"/>
            <a:r>
              <a:rPr lang="en-US" altLang="en-US" sz="1600" dirty="0">
                <a:latin typeface="Calibri" pitchFamily="34" charset="0"/>
                <a:ea typeface="Calibri" pitchFamily="34" charset="0"/>
                <a:cs typeface="Calibri" pitchFamily="34" charset="0"/>
              </a:rPr>
              <a:t>S.206AA N. A</a:t>
            </a:r>
          </a:p>
          <a:p>
            <a:pPr algn="ctr" eaLnBrk="1" hangingPunct="1"/>
            <a:r>
              <a:rPr lang="en-US" altLang="en-US" sz="1600" dirty="0">
                <a:latin typeface="Calibri" pitchFamily="34" charset="0"/>
                <a:ea typeface="Calibri" pitchFamily="34" charset="0"/>
                <a:cs typeface="Calibri" pitchFamily="34" charset="0"/>
              </a:rPr>
              <a:t>Rate as  per </a:t>
            </a:r>
          </a:p>
          <a:p>
            <a:pPr algn="ctr" eaLnBrk="1" hangingPunct="1"/>
            <a:r>
              <a:rPr lang="en-US" altLang="en-US" sz="1600" dirty="0">
                <a:latin typeface="Calibri" pitchFamily="34" charset="0"/>
                <a:ea typeface="Calibri" pitchFamily="34" charset="0"/>
                <a:cs typeface="Calibri" pitchFamily="34" charset="0"/>
              </a:rPr>
              <a:t>Rates in  Force.</a:t>
            </a:r>
          </a:p>
        </p:txBody>
      </p:sp>
      <p:cxnSp>
        <p:nvCxnSpPr>
          <p:cNvPr id="127002" name="Straight Arrow Connector 50"/>
          <p:cNvCxnSpPr>
            <a:cxnSpLocks noChangeShapeType="1"/>
            <a:stCxn id="126994" idx="3"/>
          </p:cNvCxnSpPr>
          <p:nvPr/>
        </p:nvCxnSpPr>
        <p:spPr bwMode="auto">
          <a:xfrm flipV="1">
            <a:off x="7086600" y="4648200"/>
            <a:ext cx="533400" cy="4191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cxnSp>
        <p:nvCxnSpPr>
          <p:cNvPr id="127003" name="Straight Arrow Connector 52"/>
          <p:cNvCxnSpPr>
            <a:cxnSpLocks noChangeShapeType="1"/>
            <a:endCxn id="127005" idx="1"/>
          </p:cNvCxnSpPr>
          <p:nvPr/>
        </p:nvCxnSpPr>
        <p:spPr bwMode="auto">
          <a:xfrm>
            <a:off x="7086600" y="5105400"/>
            <a:ext cx="609600" cy="9525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sp>
        <p:nvSpPr>
          <p:cNvPr id="127004" name="Rounded Rectangle 53"/>
          <p:cNvSpPr>
            <a:spLocks noChangeArrowheads="1"/>
          </p:cNvSpPr>
          <p:nvPr/>
        </p:nvSpPr>
        <p:spPr bwMode="auto">
          <a:xfrm>
            <a:off x="7620000" y="4114800"/>
            <a:ext cx="1524000" cy="990600"/>
          </a:xfrm>
          <a:prstGeom prst="roundRect">
            <a:avLst>
              <a:gd name="adj" fmla="val 16667"/>
            </a:avLst>
          </a:prstGeom>
          <a:solidFill>
            <a:schemeClr val="accent1"/>
          </a:solidFill>
          <a:ln w="9525" algn="ctr">
            <a:solidFill>
              <a:schemeClr val="tx1"/>
            </a:solidFill>
            <a:miter lim="800000"/>
            <a:headEnd/>
            <a:tailEnd/>
          </a:ln>
        </p:spPr>
        <p:txBody>
          <a:bodyPr wrap="none"/>
          <a:lstStyle/>
          <a:p>
            <a:pPr eaLnBrk="1" hangingPunct="1"/>
            <a:r>
              <a:rPr lang="en-US" altLang="en-US" sz="1600" dirty="0">
                <a:latin typeface="Calibri" pitchFamily="34" charset="0"/>
                <a:ea typeface="Calibri" pitchFamily="34" charset="0"/>
                <a:cs typeface="Calibri" pitchFamily="34" charset="0"/>
              </a:rPr>
              <a:t>S. 206 AA </a:t>
            </a:r>
          </a:p>
          <a:p>
            <a:pPr eaLnBrk="1" hangingPunct="1"/>
            <a:r>
              <a:rPr lang="en-US" altLang="en-US" sz="1600" dirty="0">
                <a:latin typeface="Calibri" pitchFamily="34" charset="0"/>
                <a:ea typeface="Calibri" pitchFamily="34" charset="0"/>
                <a:cs typeface="Calibri" pitchFamily="34" charset="0"/>
              </a:rPr>
              <a:t> N.A</a:t>
            </a:r>
          </a:p>
          <a:p>
            <a:pPr eaLnBrk="1" hangingPunct="1"/>
            <a:r>
              <a:rPr lang="en-US" altLang="en-US" sz="1600" dirty="0">
                <a:latin typeface="Calibri" pitchFamily="34" charset="0"/>
                <a:ea typeface="Calibri" pitchFamily="34" charset="0"/>
                <a:cs typeface="Calibri" pitchFamily="34" charset="0"/>
              </a:rPr>
              <a:t>Rate as per DTAA</a:t>
            </a:r>
          </a:p>
          <a:p>
            <a:pPr eaLnBrk="1" hangingPunct="1"/>
            <a:endParaRPr lang="en-US" altLang="en-US" sz="1600" dirty="0">
              <a:latin typeface="Calibri" pitchFamily="34" charset="0"/>
              <a:ea typeface="Calibri" pitchFamily="34" charset="0"/>
              <a:cs typeface="Calibri" pitchFamily="34" charset="0"/>
            </a:endParaRPr>
          </a:p>
        </p:txBody>
      </p:sp>
      <p:sp>
        <p:nvSpPr>
          <p:cNvPr id="127005" name="Rounded Rectangle 54"/>
          <p:cNvSpPr>
            <a:spLocks noChangeArrowheads="1"/>
          </p:cNvSpPr>
          <p:nvPr/>
        </p:nvSpPr>
        <p:spPr bwMode="auto">
          <a:xfrm>
            <a:off x="7696200" y="5410200"/>
            <a:ext cx="1447800" cy="1295400"/>
          </a:xfrm>
          <a:prstGeom prst="roundRect">
            <a:avLst>
              <a:gd name="adj" fmla="val 16667"/>
            </a:avLst>
          </a:prstGeom>
          <a:solidFill>
            <a:schemeClr val="accent1"/>
          </a:solidFill>
          <a:ln w="9525" algn="ctr">
            <a:solidFill>
              <a:schemeClr val="tx1"/>
            </a:solidFill>
            <a:miter lim="800000"/>
            <a:headEnd/>
            <a:tailEnd/>
          </a:ln>
        </p:spPr>
        <p:txBody>
          <a:bodyPr wrap="none"/>
          <a:lstStyle/>
          <a:p>
            <a:pPr algn="ctr" eaLnBrk="1" hangingPunct="1"/>
            <a:r>
              <a:rPr lang="en-US" altLang="en-US" sz="1600" dirty="0">
                <a:latin typeface="Calibri" pitchFamily="34" charset="0"/>
                <a:ea typeface="Calibri" pitchFamily="34" charset="0"/>
                <a:cs typeface="Calibri" pitchFamily="34" charset="0"/>
              </a:rPr>
              <a:t>S. 206AA</a:t>
            </a:r>
          </a:p>
          <a:p>
            <a:pPr algn="ctr" eaLnBrk="1" hangingPunct="1"/>
            <a:r>
              <a:rPr lang="en-US" altLang="en-US" sz="1600" dirty="0">
                <a:latin typeface="Calibri" pitchFamily="34" charset="0"/>
                <a:ea typeface="Calibri" pitchFamily="34" charset="0"/>
                <a:cs typeface="Calibri" pitchFamily="34" charset="0"/>
              </a:rPr>
              <a:t>   applicable:</a:t>
            </a:r>
          </a:p>
          <a:p>
            <a:pPr algn="ctr" eaLnBrk="1" hangingPunct="1"/>
            <a:r>
              <a:rPr lang="en-US" altLang="en-US" sz="1600" dirty="0">
                <a:latin typeface="Calibri" pitchFamily="34" charset="0"/>
                <a:ea typeface="Calibri" pitchFamily="34" charset="0"/>
                <a:cs typeface="Calibri" pitchFamily="34" charset="0"/>
              </a:rPr>
              <a:t>Higher of 20%</a:t>
            </a:r>
          </a:p>
          <a:p>
            <a:pPr algn="ctr" eaLnBrk="1" hangingPunct="1"/>
            <a:r>
              <a:rPr lang="en-US" altLang="en-US" sz="1600" dirty="0">
                <a:latin typeface="Calibri" pitchFamily="34" charset="0"/>
                <a:ea typeface="Calibri" pitchFamily="34" charset="0"/>
                <a:cs typeface="Calibri" pitchFamily="34" charset="0"/>
              </a:rPr>
              <a:t> or Rate as per </a:t>
            </a:r>
          </a:p>
          <a:p>
            <a:pPr algn="ctr" eaLnBrk="1" hangingPunct="1"/>
            <a:r>
              <a:rPr lang="en-US" altLang="en-US" sz="1600" dirty="0">
                <a:latin typeface="Calibri" pitchFamily="34" charset="0"/>
                <a:ea typeface="Calibri" pitchFamily="34" charset="0"/>
                <a:cs typeface="Calibri" pitchFamily="34" charset="0"/>
              </a:rPr>
              <a:t>DTAA.</a:t>
            </a:r>
          </a:p>
        </p:txBody>
      </p:sp>
      <p:sp>
        <p:nvSpPr>
          <p:cNvPr id="127006" name="TextBox 62"/>
          <p:cNvSpPr txBox="1">
            <a:spLocks noChangeArrowheads="1"/>
          </p:cNvSpPr>
          <p:nvPr/>
        </p:nvSpPr>
        <p:spPr bwMode="auto">
          <a:xfrm>
            <a:off x="1600200" y="3429000"/>
            <a:ext cx="452438"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latin typeface="Calibri" pitchFamily="34" charset="0"/>
                <a:ea typeface="Calibri" pitchFamily="34" charset="0"/>
                <a:cs typeface="Calibri" pitchFamily="34" charset="0"/>
              </a:rPr>
              <a:t>Yes</a:t>
            </a:r>
          </a:p>
        </p:txBody>
      </p:sp>
      <p:sp>
        <p:nvSpPr>
          <p:cNvPr id="127007" name="TextBox 64"/>
          <p:cNvSpPr txBox="1">
            <a:spLocks noChangeArrowheads="1"/>
          </p:cNvSpPr>
          <p:nvPr/>
        </p:nvSpPr>
        <p:spPr bwMode="auto">
          <a:xfrm>
            <a:off x="3657600" y="1676400"/>
            <a:ext cx="452438"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latin typeface="Calibri" pitchFamily="34" charset="0"/>
                <a:ea typeface="Calibri" pitchFamily="34" charset="0"/>
                <a:cs typeface="Calibri" pitchFamily="34" charset="0"/>
              </a:rPr>
              <a:t>Yes</a:t>
            </a:r>
          </a:p>
        </p:txBody>
      </p:sp>
      <p:sp>
        <p:nvSpPr>
          <p:cNvPr id="127008" name="TextBox 65"/>
          <p:cNvSpPr txBox="1">
            <a:spLocks noChangeArrowheads="1"/>
          </p:cNvSpPr>
          <p:nvPr/>
        </p:nvSpPr>
        <p:spPr bwMode="auto">
          <a:xfrm>
            <a:off x="3657600" y="2590800"/>
            <a:ext cx="4572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solidFill>
                  <a:srgbClr val="FF0000"/>
                </a:solidFill>
                <a:latin typeface="Calibri" pitchFamily="34" charset="0"/>
                <a:ea typeface="Calibri" pitchFamily="34" charset="0"/>
                <a:cs typeface="Calibri" pitchFamily="34" charset="0"/>
              </a:rPr>
              <a:t>No</a:t>
            </a:r>
          </a:p>
        </p:txBody>
      </p:sp>
      <p:sp>
        <p:nvSpPr>
          <p:cNvPr id="127009" name="TextBox 66"/>
          <p:cNvSpPr txBox="1">
            <a:spLocks noChangeArrowheads="1"/>
          </p:cNvSpPr>
          <p:nvPr/>
        </p:nvSpPr>
        <p:spPr bwMode="auto">
          <a:xfrm>
            <a:off x="3733800" y="3124200"/>
            <a:ext cx="4572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solidFill>
                  <a:srgbClr val="FF0000"/>
                </a:solidFill>
                <a:latin typeface="Calibri" pitchFamily="34" charset="0"/>
                <a:ea typeface="Calibri" pitchFamily="34" charset="0"/>
                <a:cs typeface="Calibri" pitchFamily="34" charset="0"/>
              </a:rPr>
              <a:t>No</a:t>
            </a:r>
          </a:p>
        </p:txBody>
      </p:sp>
      <p:sp>
        <p:nvSpPr>
          <p:cNvPr id="127010" name="TextBox 67"/>
          <p:cNvSpPr txBox="1">
            <a:spLocks noChangeArrowheads="1"/>
          </p:cNvSpPr>
          <p:nvPr/>
        </p:nvSpPr>
        <p:spPr bwMode="auto">
          <a:xfrm>
            <a:off x="3733800" y="4267200"/>
            <a:ext cx="4572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latin typeface="Calibri" pitchFamily="34" charset="0"/>
                <a:ea typeface="Calibri" pitchFamily="34" charset="0"/>
                <a:cs typeface="Calibri" pitchFamily="34" charset="0"/>
              </a:rPr>
              <a:t>Yes</a:t>
            </a:r>
          </a:p>
        </p:txBody>
      </p:sp>
      <p:cxnSp>
        <p:nvCxnSpPr>
          <p:cNvPr id="127011" name="Straight Arrow Connector 69"/>
          <p:cNvCxnSpPr>
            <a:cxnSpLocks noChangeShapeType="1"/>
            <a:stCxn id="126992" idx="0"/>
            <a:endCxn id="126990" idx="4"/>
          </p:cNvCxnSpPr>
          <p:nvPr/>
        </p:nvCxnSpPr>
        <p:spPr bwMode="auto">
          <a:xfrm flipH="1" flipV="1">
            <a:off x="4953000" y="3429000"/>
            <a:ext cx="38100" cy="1143000"/>
          </a:xfrm>
          <a:prstGeom prst="straightConnector1">
            <a:avLst/>
          </a:prstGeom>
          <a:noFill/>
          <a:ln w="9525" algn="ctr">
            <a:solidFill>
              <a:schemeClr val="tx1"/>
            </a:solidFill>
            <a:miter lim="800000"/>
            <a:headEnd/>
            <a:tailEnd type="arrow" w="med" len="med"/>
          </a:ln>
          <a:extLst>
            <a:ext uri="{909E8E84-426E-40DD-AFC4-6F175D3DCCD1}">
              <a14:hiddenFill xmlns="" xmlns:a14="http://schemas.microsoft.com/office/drawing/2010/main">
                <a:noFill/>
              </a14:hiddenFill>
            </a:ext>
          </a:extLst>
        </p:spPr>
      </p:cxnSp>
      <p:sp>
        <p:nvSpPr>
          <p:cNvPr id="127012" name="TextBox 70"/>
          <p:cNvSpPr txBox="1">
            <a:spLocks noChangeArrowheads="1"/>
          </p:cNvSpPr>
          <p:nvPr/>
        </p:nvSpPr>
        <p:spPr bwMode="auto">
          <a:xfrm>
            <a:off x="5105400" y="3886200"/>
            <a:ext cx="4572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solidFill>
                  <a:srgbClr val="FF0000"/>
                </a:solidFill>
                <a:latin typeface="Calibri" pitchFamily="34" charset="0"/>
                <a:ea typeface="Calibri" pitchFamily="34" charset="0"/>
                <a:cs typeface="Calibri" pitchFamily="34" charset="0"/>
              </a:rPr>
              <a:t>No</a:t>
            </a:r>
          </a:p>
        </p:txBody>
      </p:sp>
      <p:sp>
        <p:nvSpPr>
          <p:cNvPr id="127013" name="TextBox 71"/>
          <p:cNvSpPr txBox="1">
            <a:spLocks noChangeArrowheads="1"/>
          </p:cNvSpPr>
          <p:nvPr/>
        </p:nvSpPr>
        <p:spPr bwMode="auto">
          <a:xfrm>
            <a:off x="5562600" y="4572000"/>
            <a:ext cx="4572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latin typeface="Calibri" pitchFamily="34" charset="0"/>
                <a:ea typeface="Calibri" pitchFamily="34" charset="0"/>
                <a:cs typeface="Calibri" pitchFamily="34" charset="0"/>
              </a:rPr>
              <a:t>Yes</a:t>
            </a:r>
          </a:p>
        </p:txBody>
      </p:sp>
      <p:sp>
        <p:nvSpPr>
          <p:cNvPr id="127014" name="TextBox 72"/>
          <p:cNvSpPr txBox="1">
            <a:spLocks noChangeArrowheads="1"/>
          </p:cNvSpPr>
          <p:nvPr/>
        </p:nvSpPr>
        <p:spPr bwMode="auto">
          <a:xfrm>
            <a:off x="7086600" y="4419600"/>
            <a:ext cx="4572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latin typeface="Calibri" pitchFamily="34" charset="0"/>
                <a:ea typeface="Calibri" pitchFamily="34" charset="0"/>
                <a:cs typeface="Calibri" pitchFamily="34" charset="0"/>
              </a:rPr>
              <a:t>Yes</a:t>
            </a:r>
          </a:p>
        </p:txBody>
      </p:sp>
      <p:sp>
        <p:nvSpPr>
          <p:cNvPr id="127015" name="TextBox 73"/>
          <p:cNvSpPr txBox="1">
            <a:spLocks noChangeArrowheads="1"/>
          </p:cNvSpPr>
          <p:nvPr/>
        </p:nvSpPr>
        <p:spPr bwMode="auto">
          <a:xfrm>
            <a:off x="7038975" y="5486400"/>
            <a:ext cx="4572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solidFill>
                  <a:srgbClr val="FF0000"/>
                </a:solidFill>
                <a:latin typeface="Calibri" pitchFamily="34" charset="0"/>
                <a:ea typeface="Calibri" pitchFamily="34" charset="0"/>
                <a:cs typeface="Calibri" pitchFamily="34" charset="0"/>
              </a:rPr>
              <a:t>No</a:t>
            </a:r>
          </a:p>
        </p:txBody>
      </p:sp>
      <p:sp>
        <p:nvSpPr>
          <p:cNvPr id="127016" name="TextBox 74"/>
          <p:cNvSpPr txBox="1">
            <a:spLocks noChangeArrowheads="1"/>
          </p:cNvSpPr>
          <p:nvPr/>
        </p:nvSpPr>
        <p:spPr bwMode="auto">
          <a:xfrm>
            <a:off x="6858000" y="3048000"/>
            <a:ext cx="6858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latin typeface="Calibri" pitchFamily="34" charset="0"/>
                <a:ea typeface="Calibri" pitchFamily="34" charset="0"/>
                <a:cs typeface="Calibri" pitchFamily="34" charset="0"/>
              </a:rPr>
              <a:t>Yes</a:t>
            </a:r>
          </a:p>
        </p:txBody>
      </p:sp>
      <p:sp>
        <p:nvSpPr>
          <p:cNvPr id="127017" name="TextBox 76"/>
          <p:cNvSpPr txBox="1">
            <a:spLocks noChangeArrowheads="1"/>
          </p:cNvSpPr>
          <p:nvPr/>
        </p:nvSpPr>
        <p:spPr bwMode="auto">
          <a:xfrm>
            <a:off x="6858000" y="1676400"/>
            <a:ext cx="4572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en-US" altLang="en-US" sz="1600" dirty="0">
                <a:solidFill>
                  <a:srgbClr val="FF0000"/>
                </a:solidFill>
                <a:latin typeface="Calibri" pitchFamily="34" charset="0"/>
                <a:ea typeface="Calibri" pitchFamily="34" charset="0"/>
                <a:cs typeface="Calibri" pitchFamily="34" charset="0"/>
              </a:rPr>
              <a:t>No</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129027"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F327B990-2FE7-4787-B52A-1811F5C2E5D9}" type="slidenum">
              <a:rPr lang="en-US" altLang="en-US" sz="1400"/>
              <a:pPr/>
              <a:t>79</a:t>
            </a:fld>
            <a:endParaRPr lang="en-US" altLang="en-US" sz="1400" dirty="0"/>
          </a:p>
        </p:txBody>
      </p:sp>
      <p:sp>
        <p:nvSpPr>
          <p:cNvPr id="4" name="Title 7"/>
          <p:cNvSpPr txBox="1">
            <a:spLocks/>
          </p:cNvSpPr>
          <p:nvPr/>
        </p:nvSpPr>
        <p:spPr>
          <a:xfrm>
            <a:off x="1219200" y="990600"/>
            <a:ext cx="4114800" cy="533400"/>
          </a:xfrm>
          <a:prstGeom prst="rect">
            <a:avLst/>
          </a:prstGeom>
        </p:spPr>
        <p:txBody>
          <a:bodyPr/>
          <a:lstStyle/>
          <a:p>
            <a:pPr>
              <a:defRPr/>
            </a:pPr>
            <a:r>
              <a:rPr lang="en-US" sz="3200" kern="0" dirty="0">
                <a:solidFill>
                  <a:schemeClr val="tx2"/>
                </a:solidFill>
                <a:latin typeface="+mj-lt"/>
                <a:ea typeface="+mj-ea"/>
                <a:cs typeface="+mj-cs"/>
              </a:rPr>
              <a:t>Issues that may arise</a:t>
            </a:r>
          </a:p>
        </p:txBody>
      </p:sp>
      <p:sp>
        <p:nvSpPr>
          <p:cNvPr id="5" name="TextBox 4"/>
          <p:cNvSpPr txBox="1"/>
          <p:nvPr/>
        </p:nvSpPr>
        <p:spPr>
          <a:xfrm>
            <a:off x="762000" y="1981200"/>
            <a:ext cx="8229600" cy="4114800"/>
          </a:xfrm>
          <a:prstGeom prst="rect">
            <a:avLst/>
          </a:prstGeom>
          <a:noFill/>
        </p:spPr>
        <p:txBody>
          <a:bodyPr/>
          <a:lstStyle/>
          <a:p>
            <a:pPr marL="360363" indent="-360363">
              <a:spcAft>
                <a:spcPts val="1000"/>
              </a:spcAft>
              <a:buSzPct val="75000"/>
              <a:buFont typeface="Wingdings" panose="05000000000000000000" pitchFamily="2" charset="2"/>
              <a:buChar char="Ø"/>
              <a:defRPr/>
            </a:pPr>
            <a:r>
              <a:rPr lang="en-US" sz="2000" kern="0" dirty="0">
                <a:latin typeface="Calibri" pitchFamily="34" charset="0"/>
                <a:cs typeface="Calibri" pitchFamily="34" charset="0"/>
              </a:rPr>
              <a:t>Can treaty benefit be denied even if Taxpayer obtains TRC ?</a:t>
            </a:r>
          </a:p>
          <a:p>
            <a:pPr marL="360363" indent="-360363">
              <a:spcAft>
                <a:spcPts val="1000"/>
              </a:spcAft>
              <a:buSzPct val="75000"/>
              <a:buFont typeface="Wingdings" panose="05000000000000000000" pitchFamily="2" charset="2"/>
              <a:buChar char="Ø"/>
              <a:defRPr/>
            </a:pPr>
            <a:r>
              <a:rPr lang="en-US" sz="2000" kern="0" dirty="0">
                <a:latin typeface="Calibri" pitchFamily="34" charset="0"/>
                <a:cs typeface="Calibri" pitchFamily="34" charset="0"/>
              </a:rPr>
              <a:t>Is TRC a proof of Beneficial Ownership ?</a:t>
            </a:r>
          </a:p>
          <a:p>
            <a:pPr marL="360363" indent="-360363">
              <a:spcAft>
                <a:spcPts val="1000"/>
              </a:spcAft>
              <a:buSzPct val="75000"/>
              <a:buFont typeface="Wingdings" panose="05000000000000000000" pitchFamily="2" charset="2"/>
              <a:buChar char="Ø"/>
              <a:defRPr/>
            </a:pPr>
            <a:r>
              <a:rPr lang="en-US" sz="2000" dirty="0">
                <a:latin typeface="Calibri" pitchFamily="34" charset="0"/>
                <a:cs typeface="Calibri" pitchFamily="34" charset="0"/>
              </a:rPr>
              <a:t>What are the implications if prescribed particulars are not provided?</a:t>
            </a:r>
          </a:p>
          <a:p>
            <a:pPr marL="360363" indent="-360363">
              <a:spcAft>
                <a:spcPts val="1000"/>
              </a:spcAft>
              <a:buSzPct val="75000"/>
              <a:buFont typeface="Wingdings" panose="05000000000000000000" pitchFamily="2" charset="2"/>
              <a:buChar char="Ø"/>
              <a:defRPr/>
            </a:pPr>
            <a:r>
              <a:rPr lang="en-US" sz="2000" dirty="0">
                <a:latin typeface="Calibri" pitchFamily="34" charset="0"/>
                <a:cs typeface="Calibri" pitchFamily="34" charset="0"/>
              </a:rPr>
              <a:t>What is the time limit of providing prescribed particulars ?</a:t>
            </a:r>
          </a:p>
          <a:p>
            <a:pPr marL="360363" indent="-360363">
              <a:spcAft>
                <a:spcPts val="1000"/>
              </a:spcAft>
              <a:buSzPct val="75000"/>
              <a:buFont typeface="Wingdings" panose="05000000000000000000" pitchFamily="2" charset="2"/>
              <a:buChar char="Ø"/>
              <a:defRPr/>
            </a:pPr>
            <a:r>
              <a:rPr lang="en-US" sz="2000" dirty="0">
                <a:latin typeface="Calibri" pitchFamily="34" charset="0"/>
                <a:cs typeface="Calibri" pitchFamily="34" charset="0"/>
              </a:rPr>
              <a:t>Impact on payer who is required to deduct tax</a:t>
            </a:r>
          </a:p>
          <a:p>
            <a:pPr marL="817563" lvl="1" indent="-360363">
              <a:spcAft>
                <a:spcPts val="1000"/>
              </a:spcAft>
              <a:buSzPct val="75000"/>
              <a:buFont typeface="Wingdings" panose="05000000000000000000" pitchFamily="2" charset="2"/>
              <a:buChar char="Ø"/>
              <a:defRPr/>
            </a:pPr>
            <a:r>
              <a:rPr lang="en-US" sz="2000" dirty="0">
                <a:latin typeface="Calibri" pitchFamily="34" charset="0"/>
                <a:cs typeface="Calibri" pitchFamily="34" charset="0"/>
              </a:rPr>
              <a:t>Obtaining TRC</a:t>
            </a:r>
          </a:p>
          <a:p>
            <a:pPr marL="817563" lvl="1" indent="-360363">
              <a:spcAft>
                <a:spcPts val="1000"/>
              </a:spcAft>
              <a:buSzPct val="75000"/>
              <a:buFont typeface="Wingdings" panose="05000000000000000000" pitchFamily="2" charset="2"/>
              <a:buChar char="Ø"/>
              <a:defRPr/>
            </a:pPr>
            <a:r>
              <a:rPr lang="en-US" sz="2000" dirty="0">
                <a:latin typeface="Calibri" pitchFamily="34" charset="0"/>
                <a:cs typeface="Calibri" pitchFamily="34" charset="0"/>
              </a:rPr>
              <a:t>Obtaining self attestation from NR</a:t>
            </a:r>
          </a:p>
          <a:p>
            <a:pPr marL="817563" lvl="1" indent="-360363">
              <a:spcAft>
                <a:spcPts val="1000"/>
              </a:spcAft>
              <a:buSzPct val="75000"/>
              <a:buFont typeface="Wingdings" panose="05000000000000000000" pitchFamily="2" charset="2"/>
              <a:buChar char="Ø"/>
              <a:defRPr/>
            </a:pPr>
            <a:r>
              <a:rPr lang="en-US" sz="2000" dirty="0">
                <a:latin typeface="Calibri" pitchFamily="34" charset="0"/>
                <a:cs typeface="Calibri" pitchFamily="34" charset="0"/>
              </a:rPr>
              <a:t>Maintaining documents to support information in attestation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16387"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DA1E0F8-2317-4A94-999A-370C0D16885F}" type="slidenum">
              <a:rPr lang="en-US" altLang="en-US" sz="1400"/>
              <a:pPr/>
              <a:t>8</a:t>
            </a:fld>
            <a:endParaRPr lang="en-US" altLang="en-US" sz="1400" dirty="0"/>
          </a:p>
        </p:txBody>
      </p:sp>
      <p:pic>
        <p:nvPicPr>
          <p:cNvPr id="16388" name="Picture 4" descr="NRI"/>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349375" y="685800"/>
            <a:ext cx="7337425" cy="533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F62C60C5-559D-4BDD-85C8-0287CED39CB3}" type="slidenum">
              <a:rPr lang="en-US" altLang="en-US" sz="1400"/>
              <a:pPr/>
              <a:t>80</a:t>
            </a:fld>
            <a:endParaRPr lang="en-US" altLang="en-US" sz="1800" dirty="0"/>
          </a:p>
        </p:txBody>
      </p:sp>
      <p:sp>
        <p:nvSpPr>
          <p:cNvPr id="5" name="Title 7"/>
          <p:cNvSpPr txBox="1">
            <a:spLocks/>
          </p:cNvSpPr>
          <p:nvPr/>
        </p:nvSpPr>
        <p:spPr>
          <a:xfrm>
            <a:off x="1219200" y="990600"/>
            <a:ext cx="4114800" cy="533400"/>
          </a:xfrm>
          <a:prstGeom prst="rect">
            <a:avLst/>
          </a:prstGeom>
        </p:spPr>
        <p:txBody>
          <a:bodyPr/>
          <a:lstStyle/>
          <a:p>
            <a:pPr>
              <a:defRPr/>
            </a:pPr>
            <a:r>
              <a:rPr lang="en-US" sz="3200" kern="0" dirty="0">
                <a:solidFill>
                  <a:schemeClr val="tx2"/>
                </a:solidFill>
                <a:latin typeface="+mj-lt"/>
                <a:ea typeface="+mj-ea"/>
                <a:cs typeface="+mj-cs"/>
              </a:rPr>
              <a:t>Issues that may arise</a:t>
            </a:r>
          </a:p>
        </p:txBody>
      </p:sp>
      <p:sp>
        <p:nvSpPr>
          <p:cNvPr id="130052" name="Date Placeholder 1"/>
          <p:cNvSpPr>
            <a:spLocks noGrp="1"/>
          </p:cNvSpPr>
          <p:nvPr>
            <p:ph type="dt" sz="quarter" idx="10"/>
          </p:nvPr>
        </p:nvSpPr>
        <p:spPr>
          <a:xfrm>
            <a:off x="914400" y="6324600"/>
            <a:ext cx="22098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7" name="TextBox 6"/>
          <p:cNvSpPr txBox="1"/>
          <p:nvPr/>
        </p:nvSpPr>
        <p:spPr>
          <a:xfrm>
            <a:off x="762000" y="2057400"/>
            <a:ext cx="8229600" cy="4114800"/>
          </a:xfrm>
          <a:prstGeom prst="rect">
            <a:avLst/>
          </a:prstGeom>
          <a:noFill/>
        </p:spPr>
        <p:txBody>
          <a:bodyPr/>
          <a:lstStyle/>
          <a:p>
            <a:pPr marL="360363" indent="-360363">
              <a:spcAft>
                <a:spcPts val="1000"/>
              </a:spcAft>
              <a:buSzPct val="75000"/>
              <a:buFont typeface="Wingdings" panose="05000000000000000000" pitchFamily="2" charset="2"/>
              <a:buChar char="Ø"/>
              <a:defRPr/>
            </a:pPr>
            <a:r>
              <a:rPr lang="en-US" sz="2000" kern="0" dirty="0">
                <a:latin typeface="Calibri" pitchFamily="34" charset="0"/>
                <a:cs typeface="Calibri" pitchFamily="34" charset="0"/>
              </a:rPr>
              <a:t>Disallowance of expense u/s 40(a)(i)</a:t>
            </a:r>
          </a:p>
          <a:p>
            <a:pPr marL="360363" indent="-360363">
              <a:spcAft>
                <a:spcPts val="1000"/>
              </a:spcAft>
              <a:buSzPct val="75000"/>
              <a:buFont typeface="Wingdings" panose="05000000000000000000" pitchFamily="2" charset="2"/>
              <a:buChar char="Ø"/>
              <a:defRPr/>
            </a:pPr>
            <a:r>
              <a:rPr lang="en-US" sz="2000" kern="0" dirty="0">
                <a:latin typeface="Calibri" pitchFamily="34" charset="0"/>
                <a:cs typeface="Calibri" pitchFamily="34" charset="0"/>
              </a:rPr>
              <a:t>Disallowance of Interest u/s 58(1)(a)(ii)</a:t>
            </a:r>
          </a:p>
          <a:p>
            <a:pPr marL="360363" indent="-360363">
              <a:spcAft>
                <a:spcPts val="1000"/>
              </a:spcAft>
              <a:buSzPct val="75000"/>
              <a:buFont typeface="Wingdings" panose="05000000000000000000" pitchFamily="2" charset="2"/>
              <a:buChar char="Ø"/>
              <a:defRPr/>
            </a:pPr>
            <a:r>
              <a:rPr lang="en-US" sz="2000" kern="0" dirty="0">
                <a:latin typeface="Calibri" pitchFamily="34" charset="0"/>
                <a:cs typeface="Calibri" pitchFamily="34" charset="0"/>
              </a:rPr>
              <a:t>Assessee in default u/s 201 (1)</a:t>
            </a:r>
          </a:p>
          <a:p>
            <a:pPr marL="360363" indent="-360363">
              <a:spcAft>
                <a:spcPts val="1000"/>
              </a:spcAft>
              <a:buSzPct val="75000"/>
              <a:buFont typeface="Wingdings" panose="05000000000000000000" pitchFamily="2" charset="2"/>
              <a:buChar char="Ø"/>
              <a:defRPr/>
            </a:pPr>
            <a:r>
              <a:rPr lang="en-US" sz="2000" kern="0" dirty="0">
                <a:latin typeface="Calibri" pitchFamily="34" charset="0"/>
                <a:cs typeface="Calibri" pitchFamily="34" charset="0"/>
              </a:rPr>
              <a:t>Penalty for failure to pay tax deducted – S. 221   </a:t>
            </a:r>
          </a:p>
          <a:p>
            <a:pPr marL="360363" indent="-360363">
              <a:spcAft>
                <a:spcPts val="1000"/>
              </a:spcAft>
              <a:buSzPct val="75000"/>
              <a:buFont typeface="Wingdings" panose="05000000000000000000" pitchFamily="2" charset="2"/>
              <a:buChar char="Ø"/>
              <a:defRPr/>
            </a:pPr>
            <a:r>
              <a:rPr lang="en-US" sz="2000" kern="0" dirty="0">
                <a:latin typeface="Calibri" pitchFamily="34" charset="0"/>
                <a:cs typeface="Calibri" pitchFamily="34" charset="0"/>
              </a:rPr>
              <a:t>Penalty for failure to deduct tax – S. 271C</a:t>
            </a:r>
          </a:p>
          <a:p>
            <a:pPr marL="360363" indent="-360363">
              <a:spcAft>
                <a:spcPts val="1000"/>
              </a:spcAft>
              <a:buSzPct val="75000"/>
              <a:buFont typeface="Wingdings" panose="05000000000000000000" pitchFamily="2" charset="2"/>
              <a:buChar char="Ø"/>
              <a:defRPr/>
            </a:pPr>
            <a:r>
              <a:rPr lang="en-US" sz="2000" kern="0" dirty="0">
                <a:latin typeface="Calibri" pitchFamily="34" charset="0"/>
                <a:cs typeface="Calibri" pitchFamily="34" charset="0"/>
              </a:rPr>
              <a:t>Penalty for failure to file TDS Return – S. 272A</a:t>
            </a:r>
          </a:p>
          <a:p>
            <a:pPr marL="360363" indent="-360363">
              <a:spcAft>
                <a:spcPts val="1000"/>
              </a:spcAft>
              <a:buSzPct val="75000"/>
              <a:buFont typeface="Wingdings" panose="05000000000000000000" pitchFamily="2" charset="2"/>
              <a:buChar char="Ø"/>
              <a:defRPr/>
            </a:pPr>
            <a:r>
              <a:rPr lang="en-US" sz="2000" kern="0" dirty="0">
                <a:latin typeface="Calibri" pitchFamily="34" charset="0"/>
                <a:cs typeface="Calibri" pitchFamily="34" charset="0"/>
              </a:rPr>
              <a:t>Interest u/s 220</a:t>
            </a:r>
          </a:p>
          <a:p>
            <a:pPr marL="360363" indent="-360363">
              <a:spcAft>
                <a:spcPts val="1000"/>
              </a:spcAft>
              <a:buSzPct val="75000"/>
              <a:buFont typeface="Wingdings" panose="05000000000000000000" pitchFamily="2" charset="2"/>
              <a:buChar char="Ø"/>
              <a:defRPr/>
            </a:pPr>
            <a:r>
              <a:rPr lang="en-US" sz="2000" kern="0" dirty="0">
                <a:latin typeface="Calibri" pitchFamily="34" charset="0"/>
                <a:cs typeface="Calibri" pitchFamily="34" charset="0"/>
              </a:rPr>
              <a:t>Interest u/s 201 (1A)</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12th December 2019</a:t>
            </a:r>
          </a:p>
        </p:txBody>
      </p:sp>
      <p:sp>
        <p:nvSpPr>
          <p:cNvPr id="131075"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BD136EB-9DAF-495D-A34A-025CCA9C27D8}" type="slidenum">
              <a:rPr lang="en-US" altLang="en-US" sz="1400"/>
              <a:pPr/>
              <a:t>81</a:t>
            </a:fld>
            <a:endParaRPr lang="en-US" altLang="en-US" sz="1400" dirty="0"/>
          </a:p>
        </p:txBody>
      </p:sp>
      <p:sp>
        <p:nvSpPr>
          <p:cNvPr id="4" name="Title 7"/>
          <p:cNvSpPr txBox="1">
            <a:spLocks/>
          </p:cNvSpPr>
          <p:nvPr/>
        </p:nvSpPr>
        <p:spPr>
          <a:xfrm>
            <a:off x="1219200" y="990600"/>
            <a:ext cx="5257800" cy="533400"/>
          </a:xfrm>
          <a:prstGeom prst="rect">
            <a:avLst/>
          </a:prstGeom>
        </p:spPr>
        <p:txBody>
          <a:bodyPr/>
          <a:lstStyle/>
          <a:p>
            <a:pPr>
              <a:defRPr/>
            </a:pPr>
            <a:r>
              <a:rPr lang="en-US" sz="3200" kern="0" dirty="0">
                <a:solidFill>
                  <a:schemeClr val="tx2"/>
                </a:solidFill>
                <a:latin typeface="+mj-lt"/>
                <a:ea typeface="+mj-ea"/>
                <a:cs typeface="+mj-cs"/>
              </a:rPr>
              <a:t>Refund of TDS paid u/s 195</a:t>
            </a:r>
          </a:p>
        </p:txBody>
      </p:sp>
      <p:sp>
        <p:nvSpPr>
          <p:cNvPr id="5" name="TextBox 4"/>
          <p:cNvSpPr txBox="1"/>
          <p:nvPr/>
        </p:nvSpPr>
        <p:spPr>
          <a:xfrm>
            <a:off x="762000" y="2057400"/>
            <a:ext cx="8229600" cy="4114800"/>
          </a:xfrm>
          <a:prstGeom prst="rect">
            <a:avLst/>
          </a:prstGeom>
          <a:noFill/>
        </p:spPr>
        <p:txBody>
          <a:bodyPr/>
          <a:lstStyle/>
          <a:p>
            <a:pPr marL="360363" indent="-360363" algn="just">
              <a:spcAft>
                <a:spcPts val="1000"/>
              </a:spcAft>
              <a:buSzPct val="75000"/>
              <a:buFont typeface="Wingdings" panose="05000000000000000000" pitchFamily="2" charset="2"/>
              <a:buChar char="Ø"/>
              <a:defRPr/>
            </a:pPr>
            <a:r>
              <a:rPr lang="en-US" sz="1800" kern="0" dirty="0">
                <a:latin typeface="Calibri" pitchFamily="34" charset="0"/>
                <a:cs typeface="Calibri" pitchFamily="34" charset="0"/>
              </a:rPr>
              <a:t>Circular No. 07/2007 dated 23.10.2017 describes procedure for refund of tax deducted at source under section 195 to the person deducting the tax</a:t>
            </a:r>
          </a:p>
          <a:p>
            <a:pPr marL="360363" indent="-360363" algn="just">
              <a:spcAft>
                <a:spcPts val="1000"/>
              </a:spcAft>
              <a:buSzPct val="75000"/>
              <a:buFont typeface="Wingdings" panose="05000000000000000000" pitchFamily="2" charset="2"/>
              <a:buChar char="Ø"/>
              <a:defRPr/>
            </a:pPr>
            <a:r>
              <a:rPr lang="en-US" sz="1800" kern="0" dirty="0">
                <a:latin typeface="Calibri" pitchFamily="34" charset="0"/>
                <a:cs typeface="Calibri" pitchFamily="34" charset="0"/>
              </a:rPr>
              <a:t>Circular No. 9/2015 dated 09.06.2015 – claiming refund by filing condonation of delay</a:t>
            </a:r>
          </a:p>
          <a:p>
            <a:pPr marL="360363" indent="-360363" algn="just">
              <a:spcAft>
                <a:spcPts val="1000"/>
              </a:spcAft>
              <a:buSzPct val="75000"/>
              <a:buFont typeface="Wingdings" panose="05000000000000000000" pitchFamily="2" charset="2"/>
              <a:buChar char="Ø"/>
              <a:defRPr/>
            </a:pPr>
            <a:r>
              <a:rPr lang="en-US" sz="1800" kern="0" dirty="0">
                <a:latin typeface="Calibri" pitchFamily="34" charset="0"/>
                <a:cs typeface="Calibri" pitchFamily="34" charset="0"/>
              </a:rPr>
              <a:t>Contract cancelled in whole or partially</a:t>
            </a:r>
          </a:p>
          <a:p>
            <a:pPr marL="360363" indent="-360363" algn="just">
              <a:spcAft>
                <a:spcPts val="1000"/>
              </a:spcAft>
              <a:buSzPct val="75000"/>
              <a:buFont typeface="Wingdings" panose="05000000000000000000" pitchFamily="2" charset="2"/>
              <a:buChar char="Ø"/>
              <a:defRPr/>
            </a:pPr>
            <a:r>
              <a:rPr lang="en-US" sz="1800" kern="0" dirty="0">
                <a:latin typeface="Calibri" pitchFamily="34" charset="0"/>
                <a:cs typeface="Calibri" pitchFamily="34" charset="0"/>
              </a:rPr>
              <a:t>No remittance made to Non resident or amount refunded back 	</a:t>
            </a:r>
          </a:p>
          <a:p>
            <a:pPr marL="360363" indent="-360363" algn="just">
              <a:spcAft>
                <a:spcPts val="1000"/>
              </a:spcAft>
              <a:buSzPct val="75000"/>
              <a:buFont typeface="Wingdings" panose="05000000000000000000" pitchFamily="2" charset="2"/>
              <a:buChar char="Ø"/>
              <a:defRPr/>
            </a:pPr>
            <a:r>
              <a:rPr lang="en-US" sz="1800" kern="0" dirty="0">
                <a:latin typeface="Calibri" pitchFamily="34" charset="0"/>
                <a:cs typeface="Calibri" pitchFamily="34" charset="0"/>
              </a:rPr>
              <a:t>Subsequent exemption under law</a:t>
            </a:r>
          </a:p>
          <a:p>
            <a:pPr marL="360363" indent="-360363" algn="just">
              <a:spcAft>
                <a:spcPts val="1000"/>
              </a:spcAft>
              <a:buSzPct val="75000"/>
              <a:buFont typeface="Wingdings" panose="05000000000000000000" pitchFamily="2" charset="2"/>
              <a:buChar char="Ø"/>
              <a:defRPr/>
            </a:pPr>
            <a:r>
              <a:rPr lang="en-US" sz="1800" kern="0" dirty="0">
                <a:latin typeface="Calibri" pitchFamily="34" charset="0"/>
                <a:cs typeface="Calibri" pitchFamily="34" charset="0"/>
              </a:rPr>
              <a:t>Excess TDS deducted by mistake, double payment of TDS</a:t>
            </a:r>
          </a:p>
          <a:p>
            <a:pPr marL="360363" indent="-360363" algn="just">
              <a:spcAft>
                <a:spcPts val="1000"/>
              </a:spcAft>
              <a:buSzPct val="75000"/>
              <a:buFont typeface="Wingdings" panose="05000000000000000000" pitchFamily="2" charset="2"/>
              <a:buChar char="Ø"/>
              <a:defRPr/>
            </a:pPr>
            <a:r>
              <a:rPr lang="en-US" sz="1800" kern="0" dirty="0">
                <a:latin typeface="Calibri" pitchFamily="34" charset="0"/>
                <a:cs typeface="Calibri" pitchFamily="34" charset="0"/>
              </a:rPr>
              <a:t>Higher rate applied when law provides for lower rate</a:t>
            </a:r>
          </a:p>
          <a:p>
            <a:pPr marL="360363" indent="-360363" algn="just">
              <a:spcAft>
                <a:spcPts val="1000"/>
              </a:spcAft>
              <a:buSzPct val="75000"/>
              <a:buFont typeface="Wingdings" panose="05000000000000000000" pitchFamily="2" charset="2"/>
              <a:buChar char="Ø"/>
              <a:defRPr/>
            </a:pPr>
            <a:r>
              <a:rPr lang="en-US" sz="1800" kern="0" dirty="0">
                <a:latin typeface="Calibri" pitchFamily="34" charset="0"/>
                <a:cs typeface="Calibri" pitchFamily="34" charset="0"/>
              </a:rPr>
              <a:t>Form 26B [Rule 31A(3A)] – for claiming refund of excess TDS </a:t>
            </a:r>
          </a:p>
          <a:p>
            <a:pPr marL="360363" indent="-360363" algn="just">
              <a:spcAft>
                <a:spcPts val="1000"/>
              </a:spcAft>
              <a:buSzPct val="75000"/>
              <a:buFont typeface="Wingdings" panose="05000000000000000000" pitchFamily="2" charset="2"/>
              <a:buChar char="Ø"/>
              <a:defRPr/>
            </a:pPr>
            <a:endParaRPr lang="en-US" sz="1800" kern="0" dirty="0">
              <a:latin typeface="Calibri" pitchFamily="34" charset="0"/>
              <a:cs typeface="Calibri" pitchFamily="34"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15C4A9CB-0AF5-4884-9BAF-0B74F8A95C9B}" type="slidenum">
              <a:rPr lang="en-US" altLang="en-US" sz="1400">
                <a:latin typeface="Calibri" pitchFamily="34" charset="0"/>
                <a:ea typeface="Calibri" pitchFamily="34" charset="0"/>
                <a:cs typeface="Calibri" pitchFamily="34" charset="0"/>
              </a:rPr>
              <a:pPr/>
              <a:t>82</a:t>
            </a:fld>
            <a:endParaRPr lang="en-US" altLang="en-US" sz="1400" dirty="0">
              <a:latin typeface="Calibri" pitchFamily="34" charset="0"/>
              <a:ea typeface="Calibri" pitchFamily="34" charset="0"/>
              <a:cs typeface="Calibri" pitchFamily="34" charset="0"/>
            </a:endParaRPr>
          </a:p>
        </p:txBody>
      </p:sp>
      <p:sp>
        <p:nvSpPr>
          <p:cNvPr id="132099" name="Rectangle 2"/>
          <p:cNvSpPr>
            <a:spLocks noGrp="1" noChangeArrowheads="1"/>
          </p:cNvSpPr>
          <p:nvPr>
            <p:ph type="title"/>
          </p:nvPr>
        </p:nvSpPr>
        <p:spPr/>
        <p:txBody>
          <a:bodyPr/>
          <a:lstStyle/>
          <a:p>
            <a:pPr eaLnBrk="1" hangingPunct="1"/>
            <a:r>
              <a:rPr lang="en-US" altLang="en-US" sz="4000" dirty="0">
                <a:latin typeface="Calibri" pitchFamily="34" charset="0"/>
                <a:ea typeface="Calibri" pitchFamily="34" charset="0"/>
                <a:cs typeface="Calibri" pitchFamily="34" charset="0"/>
              </a:rPr>
              <a:t>TDS Obligation</a:t>
            </a:r>
          </a:p>
        </p:txBody>
      </p:sp>
      <p:sp>
        <p:nvSpPr>
          <p:cNvPr id="132100" name="Rectangle 6"/>
          <p:cNvSpPr>
            <a:spLocks noChangeArrowheads="1"/>
          </p:cNvSpPr>
          <p:nvPr/>
        </p:nvSpPr>
        <p:spPr bwMode="auto">
          <a:xfrm>
            <a:off x="3429000" y="1828800"/>
            <a:ext cx="2133600" cy="3810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algn="ctr" eaLnBrk="1" hangingPunct="1"/>
            <a:r>
              <a:rPr lang="en-US" altLang="en-US" sz="1600" dirty="0">
                <a:latin typeface="Calibri" pitchFamily="34" charset="0"/>
                <a:ea typeface="Calibri" pitchFamily="34" charset="0"/>
                <a:cs typeface="Calibri" pitchFamily="34" charset="0"/>
              </a:rPr>
              <a:t>Lower TDS Rates</a:t>
            </a:r>
          </a:p>
        </p:txBody>
      </p:sp>
      <p:sp>
        <p:nvSpPr>
          <p:cNvPr id="132101" name="Rectangle 6"/>
          <p:cNvSpPr>
            <a:spLocks noChangeArrowheads="1"/>
          </p:cNvSpPr>
          <p:nvPr/>
        </p:nvSpPr>
        <p:spPr bwMode="auto">
          <a:xfrm>
            <a:off x="1219200" y="2667000"/>
            <a:ext cx="2133600" cy="3810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algn="ctr" eaLnBrk="1" hangingPunct="1"/>
            <a:r>
              <a:rPr lang="en-US" altLang="en-US" sz="1600" dirty="0">
                <a:latin typeface="Calibri" pitchFamily="34" charset="0"/>
                <a:ea typeface="Calibri" pitchFamily="34" charset="0"/>
                <a:cs typeface="Calibri" pitchFamily="34" charset="0"/>
              </a:rPr>
              <a:t>Payer driven</a:t>
            </a:r>
          </a:p>
        </p:txBody>
      </p:sp>
      <p:sp>
        <p:nvSpPr>
          <p:cNvPr id="132102" name="Rectangle 6"/>
          <p:cNvSpPr>
            <a:spLocks noChangeArrowheads="1"/>
          </p:cNvSpPr>
          <p:nvPr/>
        </p:nvSpPr>
        <p:spPr bwMode="auto">
          <a:xfrm>
            <a:off x="5715000" y="2667000"/>
            <a:ext cx="2133600" cy="3810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algn="ctr" eaLnBrk="1" hangingPunct="1"/>
            <a:r>
              <a:rPr lang="en-US" altLang="en-US" sz="1600" dirty="0">
                <a:latin typeface="Calibri" pitchFamily="34" charset="0"/>
                <a:ea typeface="Calibri" pitchFamily="34" charset="0"/>
                <a:cs typeface="Calibri" pitchFamily="34" charset="0"/>
              </a:rPr>
              <a:t>Payee driven</a:t>
            </a:r>
          </a:p>
        </p:txBody>
      </p:sp>
      <p:cxnSp>
        <p:nvCxnSpPr>
          <p:cNvPr id="132103" name="Straight Arrow Connector 13"/>
          <p:cNvCxnSpPr>
            <a:cxnSpLocks noChangeShapeType="1"/>
            <a:stCxn id="132100" idx="2"/>
          </p:cNvCxnSpPr>
          <p:nvPr/>
        </p:nvCxnSpPr>
        <p:spPr bwMode="auto">
          <a:xfrm rot="5400000">
            <a:off x="4381501" y="2324100"/>
            <a:ext cx="228600" cy="3175"/>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32104" name="Straight Connector 21"/>
          <p:cNvCxnSpPr>
            <a:cxnSpLocks noChangeShapeType="1"/>
          </p:cNvCxnSpPr>
          <p:nvPr/>
        </p:nvCxnSpPr>
        <p:spPr bwMode="auto">
          <a:xfrm rot="5400000" flipH="1" flipV="1">
            <a:off x="2286000" y="2286000"/>
            <a:ext cx="1588" cy="1588"/>
          </a:xfrm>
          <a:prstGeom prst="line">
            <a:avLst/>
          </a:prstGeom>
          <a:noFill/>
          <a:ln w="9525" algn="ctr">
            <a:solidFill>
              <a:schemeClr val="tx1"/>
            </a:solidFill>
            <a:round/>
            <a:headEnd/>
            <a:tailEnd/>
          </a:ln>
          <a:extLst>
            <a:ext uri="{909E8E84-426E-40DD-AFC4-6F175D3DCCD1}">
              <a14:hiddenFill xmlns="" xmlns:a14="http://schemas.microsoft.com/office/drawing/2010/main">
                <a:noFill/>
              </a14:hiddenFill>
            </a:ext>
          </a:extLst>
        </p:spPr>
      </p:cxnSp>
      <p:cxnSp>
        <p:nvCxnSpPr>
          <p:cNvPr id="132105" name="Straight Connector 23"/>
          <p:cNvCxnSpPr>
            <a:cxnSpLocks noChangeShapeType="1"/>
          </p:cNvCxnSpPr>
          <p:nvPr/>
        </p:nvCxnSpPr>
        <p:spPr bwMode="auto">
          <a:xfrm>
            <a:off x="4495800" y="2438400"/>
            <a:ext cx="2286000" cy="1588"/>
          </a:xfrm>
          <a:prstGeom prst="line">
            <a:avLst/>
          </a:prstGeom>
          <a:noFill/>
          <a:ln w="9525" algn="ctr">
            <a:solidFill>
              <a:schemeClr val="tx1"/>
            </a:solidFill>
            <a:round/>
            <a:headEnd/>
            <a:tailEnd/>
          </a:ln>
          <a:extLst>
            <a:ext uri="{909E8E84-426E-40DD-AFC4-6F175D3DCCD1}">
              <a14:hiddenFill xmlns="" xmlns:a14="http://schemas.microsoft.com/office/drawing/2010/main">
                <a:noFill/>
              </a14:hiddenFill>
            </a:ext>
          </a:extLst>
        </p:spPr>
      </p:cxnSp>
      <p:cxnSp>
        <p:nvCxnSpPr>
          <p:cNvPr id="132106" name="Straight Connector 25"/>
          <p:cNvCxnSpPr>
            <a:cxnSpLocks noChangeShapeType="1"/>
          </p:cNvCxnSpPr>
          <p:nvPr/>
        </p:nvCxnSpPr>
        <p:spPr bwMode="auto">
          <a:xfrm rot="10800000">
            <a:off x="2286000" y="2438400"/>
            <a:ext cx="2209800" cy="1588"/>
          </a:xfrm>
          <a:prstGeom prst="line">
            <a:avLst/>
          </a:prstGeom>
          <a:noFill/>
          <a:ln w="9525" algn="ctr">
            <a:solidFill>
              <a:schemeClr val="tx1"/>
            </a:solidFill>
            <a:round/>
            <a:headEnd/>
            <a:tailEnd/>
          </a:ln>
          <a:extLst>
            <a:ext uri="{909E8E84-426E-40DD-AFC4-6F175D3DCCD1}">
              <a14:hiddenFill xmlns="" xmlns:a14="http://schemas.microsoft.com/office/drawing/2010/main">
                <a:noFill/>
              </a14:hiddenFill>
            </a:ext>
          </a:extLst>
        </p:spPr>
      </p:cxnSp>
      <p:sp>
        <p:nvSpPr>
          <p:cNvPr id="132107" name="Rectangle 6"/>
          <p:cNvSpPr>
            <a:spLocks noChangeArrowheads="1"/>
          </p:cNvSpPr>
          <p:nvPr/>
        </p:nvSpPr>
        <p:spPr bwMode="auto">
          <a:xfrm>
            <a:off x="7315200" y="3505200"/>
            <a:ext cx="1295400" cy="3810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algn="ctr" eaLnBrk="1" hangingPunct="1"/>
            <a:r>
              <a:rPr lang="en-US" altLang="en-US" sz="1600" dirty="0">
                <a:latin typeface="Calibri" pitchFamily="34" charset="0"/>
                <a:ea typeface="Calibri" pitchFamily="34" charset="0"/>
                <a:cs typeface="Calibri" pitchFamily="34" charset="0"/>
              </a:rPr>
              <a:t>Section 197</a:t>
            </a:r>
          </a:p>
        </p:txBody>
      </p:sp>
      <p:sp>
        <p:nvSpPr>
          <p:cNvPr id="132108" name="Rectangle 6"/>
          <p:cNvSpPr>
            <a:spLocks noChangeArrowheads="1"/>
          </p:cNvSpPr>
          <p:nvPr/>
        </p:nvSpPr>
        <p:spPr bwMode="auto">
          <a:xfrm>
            <a:off x="4800600" y="3505200"/>
            <a:ext cx="1600200" cy="3810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algn="ctr" eaLnBrk="1" hangingPunct="1"/>
            <a:r>
              <a:rPr lang="en-US" altLang="en-US" sz="1600" dirty="0">
                <a:latin typeface="Calibri" pitchFamily="34" charset="0"/>
                <a:ea typeface="Calibri" pitchFamily="34" charset="0"/>
                <a:cs typeface="Calibri" pitchFamily="34" charset="0"/>
              </a:rPr>
              <a:t>Section 195(3)</a:t>
            </a:r>
          </a:p>
        </p:txBody>
      </p:sp>
      <p:cxnSp>
        <p:nvCxnSpPr>
          <p:cNvPr id="132109" name="Straight Arrow Connector 31"/>
          <p:cNvCxnSpPr>
            <a:cxnSpLocks noChangeShapeType="1"/>
            <a:stCxn id="132102" idx="2"/>
          </p:cNvCxnSpPr>
          <p:nvPr/>
        </p:nvCxnSpPr>
        <p:spPr bwMode="auto">
          <a:xfrm rot="5400000">
            <a:off x="6667501" y="3162300"/>
            <a:ext cx="228600" cy="3175"/>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32110" name="Straight Connector 34"/>
          <p:cNvCxnSpPr>
            <a:cxnSpLocks noChangeShapeType="1"/>
          </p:cNvCxnSpPr>
          <p:nvPr/>
        </p:nvCxnSpPr>
        <p:spPr bwMode="auto">
          <a:xfrm>
            <a:off x="6781800" y="3276600"/>
            <a:ext cx="1143000" cy="1588"/>
          </a:xfrm>
          <a:prstGeom prst="line">
            <a:avLst/>
          </a:prstGeom>
          <a:noFill/>
          <a:ln w="9525" algn="ctr">
            <a:solidFill>
              <a:schemeClr val="tx1"/>
            </a:solidFill>
            <a:round/>
            <a:headEnd/>
            <a:tailEnd/>
          </a:ln>
          <a:extLst>
            <a:ext uri="{909E8E84-426E-40DD-AFC4-6F175D3DCCD1}">
              <a14:hiddenFill xmlns="" xmlns:a14="http://schemas.microsoft.com/office/drawing/2010/main">
                <a:noFill/>
              </a14:hiddenFill>
            </a:ext>
          </a:extLst>
        </p:spPr>
      </p:cxnSp>
      <p:cxnSp>
        <p:nvCxnSpPr>
          <p:cNvPr id="132111" name="Straight Connector 48"/>
          <p:cNvCxnSpPr>
            <a:cxnSpLocks noChangeShapeType="1"/>
          </p:cNvCxnSpPr>
          <p:nvPr/>
        </p:nvCxnSpPr>
        <p:spPr bwMode="auto">
          <a:xfrm>
            <a:off x="5638800" y="3276600"/>
            <a:ext cx="1143000" cy="1588"/>
          </a:xfrm>
          <a:prstGeom prst="line">
            <a:avLst/>
          </a:prstGeom>
          <a:noFill/>
          <a:ln w="9525" algn="ctr">
            <a:solidFill>
              <a:schemeClr val="tx1"/>
            </a:solidFill>
            <a:round/>
            <a:headEnd/>
            <a:tailEnd/>
          </a:ln>
          <a:extLst>
            <a:ext uri="{909E8E84-426E-40DD-AFC4-6F175D3DCCD1}">
              <a14:hiddenFill xmlns="" xmlns:a14="http://schemas.microsoft.com/office/drawing/2010/main">
                <a:noFill/>
              </a14:hiddenFill>
            </a:ext>
          </a:extLst>
        </p:spPr>
      </p:cxnSp>
      <p:cxnSp>
        <p:nvCxnSpPr>
          <p:cNvPr id="132112" name="Straight Arrow Connector 50"/>
          <p:cNvCxnSpPr>
            <a:cxnSpLocks noChangeShapeType="1"/>
          </p:cNvCxnSpPr>
          <p:nvPr/>
        </p:nvCxnSpPr>
        <p:spPr bwMode="auto">
          <a:xfrm rot="5400000">
            <a:off x="2172494" y="2551906"/>
            <a:ext cx="228600" cy="1588"/>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32113" name="Straight Arrow Connector 51"/>
          <p:cNvCxnSpPr>
            <a:cxnSpLocks noChangeShapeType="1"/>
          </p:cNvCxnSpPr>
          <p:nvPr/>
        </p:nvCxnSpPr>
        <p:spPr bwMode="auto">
          <a:xfrm rot="5400000">
            <a:off x="5525294" y="3390106"/>
            <a:ext cx="228600" cy="1588"/>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32114" name="Straight Arrow Connector 52"/>
          <p:cNvCxnSpPr>
            <a:cxnSpLocks noChangeShapeType="1"/>
          </p:cNvCxnSpPr>
          <p:nvPr/>
        </p:nvCxnSpPr>
        <p:spPr bwMode="auto">
          <a:xfrm rot="5400000">
            <a:off x="7811294" y="3390106"/>
            <a:ext cx="228600" cy="1588"/>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32115" name="Straight Arrow Connector 53"/>
          <p:cNvCxnSpPr>
            <a:cxnSpLocks noChangeShapeType="1"/>
          </p:cNvCxnSpPr>
          <p:nvPr/>
        </p:nvCxnSpPr>
        <p:spPr bwMode="auto">
          <a:xfrm rot="5400000">
            <a:off x="2172494" y="3161506"/>
            <a:ext cx="228600" cy="1588"/>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32116" name="Straight Connector 54"/>
          <p:cNvCxnSpPr>
            <a:cxnSpLocks noChangeShapeType="1"/>
          </p:cNvCxnSpPr>
          <p:nvPr/>
        </p:nvCxnSpPr>
        <p:spPr bwMode="auto">
          <a:xfrm>
            <a:off x="1143000" y="3276600"/>
            <a:ext cx="1143000" cy="1588"/>
          </a:xfrm>
          <a:prstGeom prst="line">
            <a:avLst/>
          </a:prstGeom>
          <a:noFill/>
          <a:ln w="9525" algn="ctr">
            <a:solidFill>
              <a:schemeClr val="tx1"/>
            </a:solidFill>
            <a:round/>
            <a:headEnd/>
            <a:tailEnd/>
          </a:ln>
          <a:extLst>
            <a:ext uri="{909E8E84-426E-40DD-AFC4-6F175D3DCCD1}">
              <a14:hiddenFill xmlns="" xmlns:a14="http://schemas.microsoft.com/office/drawing/2010/main">
                <a:noFill/>
              </a14:hiddenFill>
            </a:ext>
          </a:extLst>
        </p:spPr>
      </p:cxnSp>
      <p:cxnSp>
        <p:nvCxnSpPr>
          <p:cNvPr id="132117" name="Straight Connector 55"/>
          <p:cNvCxnSpPr>
            <a:cxnSpLocks noChangeShapeType="1"/>
          </p:cNvCxnSpPr>
          <p:nvPr/>
        </p:nvCxnSpPr>
        <p:spPr bwMode="auto">
          <a:xfrm>
            <a:off x="2286000" y="3276600"/>
            <a:ext cx="1143000" cy="1588"/>
          </a:xfrm>
          <a:prstGeom prst="line">
            <a:avLst/>
          </a:prstGeom>
          <a:noFill/>
          <a:ln w="9525" algn="ctr">
            <a:solidFill>
              <a:schemeClr val="tx1"/>
            </a:solidFill>
            <a:round/>
            <a:headEnd/>
            <a:tailEnd/>
          </a:ln>
          <a:extLst>
            <a:ext uri="{909E8E84-426E-40DD-AFC4-6F175D3DCCD1}">
              <a14:hiddenFill xmlns="" xmlns:a14="http://schemas.microsoft.com/office/drawing/2010/main">
                <a:noFill/>
              </a14:hiddenFill>
            </a:ext>
          </a:extLst>
        </p:spPr>
      </p:cxnSp>
      <p:cxnSp>
        <p:nvCxnSpPr>
          <p:cNvPr id="132118" name="Straight Arrow Connector 56"/>
          <p:cNvCxnSpPr>
            <a:cxnSpLocks noChangeShapeType="1"/>
          </p:cNvCxnSpPr>
          <p:nvPr/>
        </p:nvCxnSpPr>
        <p:spPr bwMode="auto">
          <a:xfrm rot="5400000">
            <a:off x="1029494" y="3390106"/>
            <a:ext cx="228600" cy="1588"/>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32119" name="Straight Arrow Connector 57"/>
          <p:cNvCxnSpPr>
            <a:cxnSpLocks noChangeShapeType="1"/>
          </p:cNvCxnSpPr>
          <p:nvPr/>
        </p:nvCxnSpPr>
        <p:spPr bwMode="auto">
          <a:xfrm rot="5400000">
            <a:off x="3315494" y="3390106"/>
            <a:ext cx="228600" cy="1588"/>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sp>
        <p:nvSpPr>
          <p:cNvPr id="132120" name="Rectangle 6"/>
          <p:cNvSpPr>
            <a:spLocks noChangeArrowheads="1"/>
          </p:cNvSpPr>
          <p:nvPr/>
        </p:nvSpPr>
        <p:spPr bwMode="auto">
          <a:xfrm>
            <a:off x="228600" y="4191000"/>
            <a:ext cx="2133600" cy="15240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eaLnBrk="1" hangingPunct="1"/>
            <a:r>
              <a:rPr lang="en-US" altLang="en-US" sz="1600" dirty="0">
                <a:latin typeface="Calibri" pitchFamily="34" charset="0"/>
                <a:ea typeface="Calibri" pitchFamily="34" charset="0"/>
                <a:cs typeface="Calibri" pitchFamily="34" charset="0"/>
              </a:rPr>
              <a:t>Is C.A’s Certificate</a:t>
            </a:r>
          </a:p>
          <a:p>
            <a:pPr eaLnBrk="1" hangingPunct="1"/>
            <a:r>
              <a:rPr lang="en-US" altLang="en-US" sz="1600" dirty="0">
                <a:latin typeface="Calibri" pitchFamily="34" charset="0"/>
                <a:ea typeface="Calibri" pitchFamily="34" charset="0"/>
                <a:cs typeface="Calibri" pitchFamily="34" charset="0"/>
              </a:rPr>
              <a:t>Sufficient?</a:t>
            </a:r>
          </a:p>
          <a:p>
            <a:pPr eaLnBrk="1" hangingPunct="1"/>
            <a:r>
              <a:rPr lang="en-US" altLang="en-US" sz="1600" dirty="0">
                <a:latin typeface="Calibri" pitchFamily="34" charset="0"/>
                <a:ea typeface="Calibri" pitchFamily="34" charset="0"/>
                <a:cs typeface="Calibri" pitchFamily="34" charset="0"/>
              </a:rPr>
              <a:t>RBI clarification dt 19.7.07 mandating C.A Certificate for trading goods.-Recent Press rs.</a:t>
            </a:r>
          </a:p>
        </p:txBody>
      </p:sp>
      <p:sp>
        <p:nvSpPr>
          <p:cNvPr id="132121" name="Rectangle 6"/>
          <p:cNvSpPr>
            <a:spLocks noChangeArrowheads="1"/>
          </p:cNvSpPr>
          <p:nvPr/>
        </p:nvSpPr>
        <p:spPr bwMode="auto">
          <a:xfrm>
            <a:off x="4648200" y="4191000"/>
            <a:ext cx="2133600" cy="12954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eaLnBrk="1" hangingPunct="1"/>
            <a:r>
              <a:rPr lang="en-US" altLang="en-US" sz="1600" dirty="0">
                <a:latin typeface="Calibri" pitchFamily="34" charset="0"/>
                <a:ea typeface="Calibri" pitchFamily="34" charset="0"/>
                <a:cs typeface="Calibri" pitchFamily="34" charset="0"/>
              </a:rPr>
              <a:t>Rule 29B.</a:t>
            </a:r>
          </a:p>
          <a:p>
            <a:pPr eaLnBrk="1" hangingPunct="1"/>
            <a:r>
              <a:rPr lang="en-US" altLang="en-US" sz="1600" dirty="0">
                <a:latin typeface="Calibri" pitchFamily="34" charset="0"/>
                <a:ea typeface="Calibri" pitchFamily="34" charset="0"/>
                <a:cs typeface="Calibri" pitchFamily="34" charset="0"/>
              </a:rPr>
              <a:t>E.g. foreign bank</a:t>
            </a:r>
          </a:p>
          <a:p>
            <a:pPr eaLnBrk="1" hangingPunct="1"/>
            <a:r>
              <a:rPr lang="en-US" altLang="en-US" sz="1600" dirty="0">
                <a:latin typeface="Calibri" pitchFamily="34" charset="0"/>
                <a:ea typeface="Calibri" pitchFamily="34" charset="0"/>
                <a:cs typeface="Calibri" pitchFamily="34" charset="0"/>
              </a:rPr>
              <a:t>Branch,onerous requirements of past track of tax returns</a:t>
            </a:r>
          </a:p>
        </p:txBody>
      </p:sp>
      <p:sp>
        <p:nvSpPr>
          <p:cNvPr id="132122" name="Rectangle 6"/>
          <p:cNvSpPr>
            <a:spLocks noChangeArrowheads="1"/>
          </p:cNvSpPr>
          <p:nvPr/>
        </p:nvSpPr>
        <p:spPr bwMode="auto">
          <a:xfrm>
            <a:off x="2667000" y="3505200"/>
            <a:ext cx="1600200" cy="3810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algn="ctr" eaLnBrk="1" hangingPunct="1"/>
            <a:r>
              <a:rPr lang="en-US" altLang="en-US" sz="1600" dirty="0">
                <a:latin typeface="Calibri" pitchFamily="34" charset="0"/>
                <a:ea typeface="Calibri" pitchFamily="34" charset="0"/>
                <a:cs typeface="Calibri" pitchFamily="34" charset="0"/>
              </a:rPr>
              <a:t>Section 195(2)</a:t>
            </a:r>
          </a:p>
        </p:txBody>
      </p:sp>
      <p:sp>
        <p:nvSpPr>
          <p:cNvPr id="132123" name="Rectangle 6"/>
          <p:cNvSpPr>
            <a:spLocks noChangeArrowheads="1"/>
          </p:cNvSpPr>
          <p:nvPr/>
        </p:nvSpPr>
        <p:spPr bwMode="auto">
          <a:xfrm>
            <a:off x="0" y="3505200"/>
            <a:ext cx="2590800" cy="3810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algn="ctr" eaLnBrk="1" hangingPunct="1"/>
            <a:r>
              <a:rPr lang="en-US" altLang="en-US" sz="1600" dirty="0">
                <a:latin typeface="Calibri" pitchFamily="34" charset="0"/>
                <a:ea typeface="Calibri" pitchFamily="34" charset="0"/>
                <a:cs typeface="Calibri" pitchFamily="34" charset="0"/>
              </a:rPr>
              <a:t>Self declaration procedure</a:t>
            </a:r>
          </a:p>
        </p:txBody>
      </p:sp>
      <p:cxnSp>
        <p:nvCxnSpPr>
          <p:cNvPr id="132124" name="Straight Arrow Connector 64"/>
          <p:cNvCxnSpPr>
            <a:cxnSpLocks noChangeShapeType="1"/>
          </p:cNvCxnSpPr>
          <p:nvPr/>
        </p:nvCxnSpPr>
        <p:spPr bwMode="auto">
          <a:xfrm rot="5400000">
            <a:off x="992188" y="4038600"/>
            <a:ext cx="303212" cy="1588"/>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32125" name="Straight Arrow Connector 70"/>
          <p:cNvCxnSpPr>
            <a:cxnSpLocks noChangeShapeType="1"/>
          </p:cNvCxnSpPr>
          <p:nvPr/>
        </p:nvCxnSpPr>
        <p:spPr bwMode="auto">
          <a:xfrm rot="5400000">
            <a:off x="3354388" y="4038600"/>
            <a:ext cx="303212" cy="1588"/>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32126" name="Straight Arrow Connector 78"/>
          <p:cNvCxnSpPr>
            <a:cxnSpLocks noChangeShapeType="1"/>
          </p:cNvCxnSpPr>
          <p:nvPr/>
        </p:nvCxnSpPr>
        <p:spPr bwMode="auto">
          <a:xfrm rot="5400000">
            <a:off x="5487987" y="4037013"/>
            <a:ext cx="303213" cy="1588"/>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32127" name="Straight Arrow Connector 79"/>
          <p:cNvCxnSpPr>
            <a:cxnSpLocks noChangeShapeType="1"/>
          </p:cNvCxnSpPr>
          <p:nvPr/>
        </p:nvCxnSpPr>
        <p:spPr bwMode="auto">
          <a:xfrm rot="5400000">
            <a:off x="7773987" y="4037013"/>
            <a:ext cx="303213" cy="1588"/>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sp>
        <p:nvSpPr>
          <p:cNvPr id="132128" name="Rectangle 6"/>
          <p:cNvSpPr>
            <a:spLocks noChangeArrowheads="1"/>
          </p:cNvSpPr>
          <p:nvPr/>
        </p:nvSpPr>
        <p:spPr bwMode="auto">
          <a:xfrm>
            <a:off x="2438400" y="4191000"/>
            <a:ext cx="2133600" cy="11430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eaLnBrk="1" hangingPunct="1"/>
            <a:r>
              <a:rPr lang="en-US" altLang="en-US" sz="1600" dirty="0">
                <a:latin typeface="Calibri" pitchFamily="34" charset="0"/>
                <a:ea typeface="Calibri" pitchFamily="34" charset="0"/>
                <a:cs typeface="Calibri" pitchFamily="34" charset="0"/>
              </a:rPr>
              <a:t>Application by payer to the A.O. for</a:t>
            </a:r>
          </a:p>
          <a:p>
            <a:pPr eaLnBrk="1" hangingPunct="1"/>
            <a:r>
              <a:rPr lang="en-US" altLang="en-US" sz="1600" dirty="0">
                <a:latin typeface="Calibri" pitchFamily="34" charset="0"/>
                <a:ea typeface="Calibri" pitchFamily="34" charset="0"/>
                <a:cs typeface="Calibri" pitchFamily="34" charset="0"/>
              </a:rPr>
              <a:t>determination of</a:t>
            </a:r>
          </a:p>
          <a:p>
            <a:pPr eaLnBrk="1" hangingPunct="1"/>
            <a:r>
              <a:rPr lang="en-US" altLang="en-US" sz="1600" dirty="0">
                <a:latin typeface="Calibri" pitchFamily="34" charset="0"/>
                <a:ea typeface="Calibri" pitchFamily="34" charset="0"/>
                <a:cs typeface="Calibri" pitchFamily="34" charset="0"/>
              </a:rPr>
              <a:t>chargeable income</a:t>
            </a:r>
          </a:p>
        </p:txBody>
      </p:sp>
      <p:sp>
        <p:nvSpPr>
          <p:cNvPr id="132129" name="Rectangle 6"/>
          <p:cNvSpPr>
            <a:spLocks noChangeArrowheads="1"/>
          </p:cNvSpPr>
          <p:nvPr/>
        </p:nvSpPr>
        <p:spPr bwMode="auto">
          <a:xfrm>
            <a:off x="6858000" y="4191000"/>
            <a:ext cx="2133600" cy="11430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eaLnBrk="1" hangingPunct="1"/>
            <a:r>
              <a:rPr lang="en-US" altLang="en-US" sz="1600" dirty="0">
                <a:latin typeface="Calibri" pitchFamily="34" charset="0"/>
                <a:ea typeface="Calibri" pitchFamily="34" charset="0"/>
                <a:cs typeface="Calibri" pitchFamily="34" charset="0"/>
              </a:rPr>
              <a:t>Popular for project, PE income, etc.</a:t>
            </a:r>
          </a:p>
          <a:p>
            <a:pPr eaLnBrk="1" hangingPunct="1"/>
            <a:r>
              <a:rPr lang="en-US" altLang="en-US" sz="1600" dirty="0">
                <a:latin typeface="Calibri" pitchFamily="34" charset="0"/>
                <a:ea typeface="Calibri" pitchFamily="34" charset="0"/>
                <a:cs typeface="Calibri" pitchFamily="34" charset="0"/>
              </a:rPr>
              <a:t>Can consider loss</a:t>
            </a:r>
          </a:p>
          <a:p>
            <a:pPr eaLnBrk="1" hangingPunct="1"/>
            <a:r>
              <a:rPr lang="en-US" altLang="en-US" sz="1600" dirty="0">
                <a:latin typeface="Calibri" pitchFamily="34" charset="0"/>
                <a:ea typeface="Calibri" pitchFamily="34" charset="0"/>
                <a:cs typeface="Calibri" pitchFamily="34" charset="0"/>
              </a:rPr>
              <a:t>from other segment.</a:t>
            </a:r>
          </a:p>
        </p:txBody>
      </p:sp>
      <p:sp>
        <p:nvSpPr>
          <p:cNvPr id="132130" name="Rectangle 6"/>
          <p:cNvSpPr>
            <a:spLocks noChangeArrowheads="1"/>
          </p:cNvSpPr>
          <p:nvPr/>
        </p:nvSpPr>
        <p:spPr bwMode="auto">
          <a:xfrm>
            <a:off x="7086600" y="5715000"/>
            <a:ext cx="1828800" cy="3810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algn="ctr" eaLnBrk="1" hangingPunct="1"/>
            <a:r>
              <a:rPr lang="en-US" altLang="en-US" sz="1600" dirty="0">
                <a:latin typeface="Calibri" pitchFamily="34" charset="0"/>
                <a:ea typeface="Calibri" pitchFamily="34" charset="0"/>
                <a:cs typeface="Calibri" pitchFamily="34" charset="0"/>
              </a:rPr>
              <a:t>No right of appeal</a:t>
            </a:r>
          </a:p>
        </p:txBody>
      </p:sp>
      <p:cxnSp>
        <p:nvCxnSpPr>
          <p:cNvPr id="132131" name="Straight Arrow Connector 84"/>
          <p:cNvCxnSpPr>
            <a:cxnSpLocks noChangeShapeType="1"/>
            <a:endCxn id="132130" idx="0"/>
          </p:cNvCxnSpPr>
          <p:nvPr/>
        </p:nvCxnSpPr>
        <p:spPr bwMode="auto">
          <a:xfrm rot="5400000">
            <a:off x="7848601" y="5562600"/>
            <a:ext cx="304800" cy="3175"/>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sp>
        <p:nvSpPr>
          <p:cNvPr id="132132" name="Rectangle 6"/>
          <p:cNvSpPr>
            <a:spLocks noChangeArrowheads="1"/>
          </p:cNvSpPr>
          <p:nvPr/>
        </p:nvSpPr>
        <p:spPr bwMode="auto">
          <a:xfrm>
            <a:off x="228600" y="5867400"/>
            <a:ext cx="2209800" cy="8382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eaLnBrk="1" hangingPunct="1"/>
            <a:r>
              <a:rPr lang="en-US" altLang="en-US" sz="1200" dirty="0">
                <a:latin typeface="Calibri" pitchFamily="34" charset="0"/>
                <a:ea typeface="Calibri" pitchFamily="34" charset="0"/>
                <a:cs typeface="Calibri" pitchFamily="34" charset="0"/>
              </a:rPr>
              <a:t>Recent judicial controversy as to each case requires approach</a:t>
            </a:r>
          </a:p>
          <a:p>
            <a:pPr eaLnBrk="1" hangingPunct="1"/>
            <a:r>
              <a:rPr lang="en-US" altLang="en-US" sz="1200" dirty="0">
                <a:latin typeface="Calibri" pitchFamily="34" charset="0"/>
                <a:ea typeface="Calibri" pitchFamily="34" charset="0"/>
                <a:cs typeface="Calibri" pitchFamily="34" charset="0"/>
              </a:rPr>
              <a:t>to AO, Role of CA vs undertaking by payer</a:t>
            </a:r>
          </a:p>
        </p:txBody>
      </p:sp>
      <p:cxnSp>
        <p:nvCxnSpPr>
          <p:cNvPr id="132133" name="Straight Arrow Connector 95"/>
          <p:cNvCxnSpPr>
            <a:cxnSpLocks noChangeShapeType="1"/>
            <a:stCxn id="132128" idx="2"/>
          </p:cNvCxnSpPr>
          <p:nvPr/>
        </p:nvCxnSpPr>
        <p:spPr bwMode="auto">
          <a:xfrm rot="5400000">
            <a:off x="3314701" y="5524500"/>
            <a:ext cx="381000" cy="3175"/>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sp>
        <p:nvSpPr>
          <p:cNvPr id="132134" name="Rectangle 6"/>
          <p:cNvSpPr>
            <a:spLocks noChangeArrowheads="1"/>
          </p:cNvSpPr>
          <p:nvPr/>
        </p:nvSpPr>
        <p:spPr bwMode="auto">
          <a:xfrm>
            <a:off x="2590800" y="5715000"/>
            <a:ext cx="2209800" cy="609600"/>
          </a:xfrm>
          <a:prstGeom prst="rect">
            <a:avLst/>
          </a:prstGeom>
          <a:noFill/>
          <a:ln w="9525" algn="ctr">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eaLnBrk="1" hangingPunct="1"/>
            <a:r>
              <a:rPr lang="en-US" altLang="en-US" sz="1200" dirty="0">
                <a:latin typeface="Calibri" pitchFamily="34" charset="0"/>
                <a:ea typeface="Calibri" pitchFamily="34" charset="0"/>
                <a:cs typeface="Calibri" pitchFamily="34" charset="0"/>
              </a:rPr>
              <a:t>Amended S.248 restricting right to appeal for net of tax</a:t>
            </a:r>
          </a:p>
          <a:p>
            <a:pPr eaLnBrk="1" hangingPunct="1"/>
            <a:r>
              <a:rPr lang="en-US" altLang="en-US" sz="1200" dirty="0">
                <a:latin typeface="Calibri" pitchFamily="34" charset="0"/>
                <a:ea typeface="Calibri" pitchFamily="34" charset="0"/>
                <a:cs typeface="Calibri" pitchFamily="34" charset="0"/>
              </a:rPr>
              <a:t>payment</a:t>
            </a:r>
          </a:p>
        </p:txBody>
      </p:sp>
      <p:cxnSp>
        <p:nvCxnSpPr>
          <p:cNvPr id="132135" name="Straight Arrow Connector 106"/>
          <p:cNvCxnSpPr>
            <a:cxnSpLocks noChangeShapeType="1"/>
            <a:stCxn id="132120" idx="2"/>
            <a:endCxn id="132132" idx="0"/>
          </p:cNvCxnSpPr>
          <p:nvPr/>
        </p:nvCxnSpPr>
        <p:spPr bwMode="auto">
          <a:xfrm rot="16200000" flipH="1">
            <a:off x="1238250" y="5772150"/>
            <a:ext cx="152400" cy="38100"/>
          </a:xfrm>
          <a:prstGeom prst="straightConnector1">
            <a:avLst/>
          </a:prstGeom>
          <a:noFill/>
          <a:ln w="9525" algn="ctr">
            <a:solidFill>
              <a:schemeClr val="tx1"/>
            </a:solidFill>
            <a:round/>
            <a:headEnd/>
            <a:tailEnd type="arrow" w="med" len="med"/>
          </a:ln>
          <a:extLst>
            <a:ext uri="{909E8E84-426E-40DD-AFC4-6F175D3DCCD1}">
              <a14:hiddenFill xmlns="" xmlns:a14="http://schemas.microsoft.com/office/drawing/2010/main">
                <a:noFill/>
              </a14:hiddenFill>
            </a:ext>
          </a:extLst>
        </p:spPr>
      </p:cxnSp>
      <p:sp>
        <p:nvSpPr>
          <p:cNvPr id="132136" name="Date Placeholder 40"/>
          <p:cNvSpPr>
            <a:spLocks noGrp="1"/>
          </p:cNvSpPr>
          <p:nvPr>
            <p:ph type="dt" sz="quarter" idx="10"/>
          </p:nvPr>
        </p:nvSpPr>
        <p:spPr>
          <a:xfrm rot="10800000" flipH="1" flipV="1">
            <a:off x="2743200" y="6553200"/>
            <a:ext cx="3276600" cy="2286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600" dirty="0">
                <a:latin typeface="Calibri" pitchFamily="34" charset="0"/>
                <a:ea typeface="Calibri" pitchFamily="34" charset="0"/>
                <a:cs typeface="Calibri" pitchFamily="34" charset="0"/>
              </a:rPr>
              <a:t>12th December 2019</a:t>
            </a:r>
            <a:endParaRPr lang="en-US" altLang="en-US" sz="1400" dirty="0">
              <a:latin typeface="Calibri" pitchFamily="34" charset="0"/>
              <a:ea typeface="Calibri" pitchFamily="34" charset="0"/>
              <a:cs typeface="Calibri" pitchFamily="34"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14"/>
          <p:cNvSpPr>
            <a:spLocks noGrp="1" noChangeArrowheads="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134147" name="Rectangle 16"/>
          <p:cNvSpPr>
            <a:spLocks noGrp="1" noChangeArrowheads="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325CD0A-2492-4646-936F-7D4D56890FB5}" type="slidenum">
              <a:rPr lang="en-US" altLang="en-US" sz="1400">
                <a:solidFill>
                  <a:schemeClr val="bg2"/>
                </a:solidFill>
              </a:rPr>
              <a:pPr/>
              <a:t>83</a:t>
            </a:fld>
            <a:endParaRPr lang="en-US" altLang="en-US" sz="1400" dirty="0">
              <a:solidFill>
                <a:schemeClr val="bg2"/>
              </a:solidFill>
            </a:endParaRPr>
          </a:p>
        </p:txBody>
      </p:sp>
      <p:sp>
        <p:nvSpPr>
          <p:cNvPr id="4096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a:effectLst>
                  <a:outerShdw blurRad="38100" dist="38100" dir="2700000" algn="tl">
                    <a:srgbClr val="C0C0C0"/>
                  </a:outerShdw>
                </a:effectLst>
              </a:rPr>
              <a:t>Thank You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1"/>
          <p:cNvSpPr>
            <a:spLocks noGrp="1"/>
          </p:cNvSpPr>
          <p:nvPr>
            <p:ph type="dt"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12th December 2019</a:t>
            </a:r>
          </a:p>
        </p:txBody>
      </p:sp>
      <p:sp>
        <p:nvSpPr>
          <p:cNvPr id="18435" name="Slide Number Placeholder 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7EE69337-5E9B-4133-A616-0929D954ACC1}" type="slidenum">
              <a:rPr lang="en-US" altLang="en-US" sz="1400"/>
              <a:pPr/>
              <a:t>9</a:t>
            </a:fld>
            <a:endParaRPr lang="en-US" altLang="en-US" sz="1400" dirty="0"/>
          </a:p>
        </p:txBody>
      </p:sp>
      <p:sp>
        <p:nvSpPr>
          <p:cNvPr id="4" name="Rectangle 2"/>
          <p:cNvSpPr txBox="1">
            <a:spLocks noChangeArrowheads="1"/>
          </p:cNvSpPr>
          <p:nvPr/>
        </p:nvSpPr>
        <p:spPr>
          <a:xfrm>
            <a:off x="1198563" y="533400"/>
            <a:ext cx="6650037" cy="1295400"/>
          </a:xfrm>
          <a:prstGeom prst="rect">
            <a:avLst/>
          </a:prstGeom>
        </p:spPr>
        <p:txBody>
          <a:bodyPr/>
          <a:lstStyle/>
          <a:p>
            <a:pPr eaLnBrk="1" hangingPunct="1">
              <a:defRPr/>
            </a:pPr>
            <a:r>
              <a:rPr lang="en-US" sz="4000" kern="0" dirty="0">
                <a:solidFill>
                  <a:schemeClr val="tx2"/>
                </a:solidFill>
                <a:latin typeface="+mj-lt"/>
                <a:ea typeface="+mj-ea"/>
                <a:cs typeface="+mj-cs"/>
              </a:rPr>
              <a:t>Residential Status under ITA</a:t>
            </a:r>
          </a:p>
          <a:p>
            <a:pPr eaLnBrk="1" hangingPunct="1">
              <a:defRPr/>
            </a:pPr>
            <a:r>
              <a:rPr lang="en-US" sz="3200" kern="0" dirty="0">
                <a:solidFill>
                  <a:schemeClr val="tx2"/>
                </a:solidFill>
                <a:latin typeface="+mj-lt"/>
                <a:ea typeface="+mj-ea"/>
                <a:cs typeface="+mj-cs"/>
              </a:rPr>
              <a:t>- Explanation to Section 6(1)</a:t>
            </a:r>
            <a:endParaRPr lang="en-US" sz="4000" kern="0" dirty="0">
              <a:solidFill>
                <a:schemeClr val="tx2"/>
              </a:solidFill>
              <a:latin typeface="+mj-lt"/>
              <a:ea typeface="+mj-ea"/>
              <a:cs typeface="+mj-cs"/>
            </a:endParaRPr>
          </a:p>
        </p:txBody>
      </p:sp>
      <p:sp>
        <p:nvSpPr>
          <p:cNvPr id="6" name="TextBox 5"/>
          <p:cNvSpPr txBox="1"/>
          <p:nvPr/>
        </p:nvSpPr>
        <p:spPr>
          <a:xfrm>
            <a:off x="1066800" y="1849438"/>
            <a:ext cx="7467600" cy="4524375"/>
          </a:xfrm>
          <a:prstGeom prst="rect">
            <a:avLst/>
          </a:prstGeom>
          <a:noFill/>
        </p:spPr>
        <p:txBody>
          <a:bodyPr>
            <a:spAutoFit/>
          </a:bodyPr>
          <a:lstStyle/>
          <a:p>
            <a:pPr algn="just" eaLnBrk="1" hangingPunct="1">
              <a:defRPr/>
            </a:pPr>
            <a:r>
              <a:rPr lang="en-US" sz="1800" u="sng" dirty="0">
                <a:latin typeface="Calibri" pitchFamily="34" charset="0"/>
                <a:cs typeface="Calibri" pitchFamily="34" charset="0"/>
              </a:rPr>
              <a:t>Explanation 1</a:t>
            </a:r>
          </a:p>
          <a:p>
            <a:pPr marL="342900" indent="-342900" algn="just" eaLnBrk="1" hangingPunct="1">
              <a:buFontTx/>
              <a:buAutoNum type="alphaLcParenBoth"/>
              <a:defRPr/>
            </a:pPr>
            <a:r>
              <a:rPr lang="en-US" sz="1800" dirty="0">
                <a:latin typeface="Calibri" pitchFamily="34" charset="0"/>
                <a:cs typeface="Calibri" pitchFamily="34" charset="0"/>
              </a:rPr>
              <a:t>Individual – Citizen of India – leaves India in P.Y – for purpose of employment outside India – or as a member of crew of Indian Ship, then 60 days would be substituted by 182 days in section 6(1)(c);</a:t>
            </a:r>
          </a:p>
          <a:p>
            <a:pPr marL="342900" indent="-342900" algn="just" eaLnBrk="1" hangingPunct="1">
              <a:buFontTx/>
              <a:buAutoNum type="alphaLcParenBoth"/>
              <a:defRPr/>
            </a:pPr>
            <a:r>
              <a:rPr lang="en-US" sz="1800" dirty="0">
                <a:latin typeface="Calibri" pitchFamily="34" charset="0"/>
                <a:cs typeface="Calibri" pitchFamily="34" charset="0"/>
              </a:rPr>
              <a:t>Individual - Citizen of India or a person of Indian origin - who being outside India - comes on a ‘visit’ to India in P.Y - then 60 days would be substituted by 182 days in section 6(1)(c).</a:t>
            </a:r>
          </a:p>
          <a:p>
            <a:pPr algn="just" eaLnBrk="1" hangingPunct="1">
              <a:defRPr/>
            </a:pPr>
            <a:r>
              <a:rPr lang="en-US" sz="1800" dirty="0">
                <a:latin typeface="Calibri" pitchFamily="34" charset="0"/>
                <a:cs typeface="Calibri" pitchFamily="34" charset="0"/>
              </a:rPr>
              <a:t>Non Resident Indian (NRI) as defined u/s 115C (e) means an individual who is a Non Resident and an Indian Citizen or a Person of Indian Origin (PIO). A PIO means a person who himself, or either of his parents, or either of his grandparents, were born in undivided India.</a:t>
            </a:r>
          </a:p>
          <a:p>
            <a:pPr algn="just" eaLnBrk="1" hangingPunct="1">
              <a:defRPr/>
            </a:pPr>
            <a:endParaRPr lang="en-US" sz="1800" u="sng" dirty="0">
              <a:latin typeface="Calibri" pitchFamily="34" charset="0"/>
              <a:cs typeface="Calibri" pitchFamily="34" charset="0"/>
            </a:endParaRPr>
          </a:p>
          <a:p>
            <a:pPr algn="just" eaLnBrk="1" hangingPunct="1">
              <a:defRPr/>
            </a:pPr>
            <a:r>
              <a:rPr lang="en-US" sz="1800" u="sng" dirty="0">
                <a:latin typeface="Calibri" pitchFamily="34" charset="0"/>
                <a:cs typeface="Calibri" pitchFamily="34" charset="0"/>
              </a:rPr>
              <a:t>Explanation 2 (w.e.f 01.04.2015)</a:t>
            </a:r>
            <a:endParaRPr lang="en-US" sz="1800" dirty="0">
              <a:latin typeface="Calibri" pitchFamily="34" charset="0"/>
              <a:cs typeface="Calibri" pitchFamily="34" charset="0"/>
            </a:endParaRPr>
          </a:p>
          <a:p>
            <a:pPr algn="just" eaLnBrk="1" hangingPunct="1">
              <a:buFontTx/>
              <a:buChar char="-"/>
              <a:defRPr/>
            </a:pPr>
            <a:r>
              <a:rPr lang="en-US" sz="1800" dirty="0">
                <a:latin typeface="Calibri" pitchFamily="34" charset="0"/>
                <a:cs typeface="Calibri" pitchFamily="34" charset="0"/>
              </a:rPr>
              <a:t>Individual – Citizen of India – Member of crew of foreign bound ship leaving India – period of stay in India – manner as may be prescribed</a:t>
            </a:r>
          </a:p>
          <a:p>
            <a:pPr algn="just" eaLnBrk="1" hangingPunct="1">
              <a:defRPr/>
            </a:pPr>
            <a:r>
              <a:rPr lang="en-US" sz="1800" dirty="0">
                <a:latin typeface="Calibri" pitchFamily="34" charset="0"/>
                <a:cs typeface="Calibri" pitchFamily="34" charset="0"/>
              </a:rPr>
              <a:t>(Notification 70/2015 dated 17.08.2015 – Rule No. 126)</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NIM_SPRITE_COUNT" val=" 10"/>
</p:tagLst>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3912</TotalTime>
  <Words>11264</Words>
  <Application>Microsoft Office PowerPoint</Application>
  <PresentationFormat>On-screen Show (4:3)</PresentationFormat>
  <Paragraphs>1244</Paragraphs>
  <Slides>83</Slides>
  <Notes>46</Notes>
  <HiddenSlides>0</HiddenSlides>
  <MMClips>0</MMClips>
  <ScaleCrop>false</ScaleCrop>
  <HeadingPairs>
    <vt:vector size="4" baseType="variant">
      <vt:variant>
        <vt:lpstr>Theme</vt:lpstr>
      </vt:variant>
      <vt:variant>
        <vt:i4>1</vt:i4>
      </vt:variant>
      <vt:variant>
        <vt:lpstr>Slide Titles</vt:lpstr>
      </vt:variant>
      <vt:variant>
        <vt:i4>83</vt:i4>
      </vt:variant>
    </vt:vector>
  </HeadingPairs>
  <TitlesOfParts>
    <vt:vector size="84" baseType="lpstr">
      <vt:lpstr>Blends</vt:lpstr>
      <vt:lpstr>FEMA and Issues in Taxation of Non Residents</vt:lpstr>
      <vt:lpstr>Overview of Presentation</vt:lpstr>
      <vt:lpstr>Need and Rationale</vt:lpstr>
      <vt:lpstr>Definitions</vt:lpstr>
      <vt:lpstr>Residential Status under FEMA</vt:lpstr>
      <vt:lpstr>Determination of Residential Status</vt:lpstr>
      <vt:lpstr>Slide 7</vt:lpstr>
      <vt:lpstr>Slide 8</vt:lpstr>
      <vt:lpstr>Slide 9</vt:lpstr>
      <vt:lpstr>Slide 10</vt:lpstr>
      <vt:lpstr>Slide 11</vt:lpstr>
      <vt:lpstr>Slide 12</vt:lpstr>
      <vt:lpstr>FEMA &amp; ITA - Purpose</vt:lpstr>
      <vt:lpstr>Slide 14</vt:lpstr>
      <vt:lpstr>Slide 15</vt:lpstr>
      <vt:lpstr>Non Resident Taxation</vt:lpstr>
      <vt:lpstr>Scope of Taxation</vt:lpstr>
      <vt:lpstr>Income deemed to accrue or arise</vt:lpstr>
      <vt:lpstr>Taxability of Non-Residents under the Income Tax Act, 1961</vt:lpstr>
      <vt:lpstr>Taxation of Non Residents – Computation of Income</vt:lpstr>
      <vt:lpstr>Section 9(1)(i) – Business Connection Concluding Contracts</vt:lpstr>
      <vt:lpstr>Section 9(1)(i) – Business Connection Economic Presence</vt:lpstr>
      <vt:lpstr>Taxation of Non Residents – Computation of Income</vt:lpstr>
      <vt:lpstr>Definition: Royalty – S.9(1)(vi)</vt:lpstr>
      <vt:lpstr>Definition: Fees for Technical Services – S.9(1)(vii)</vt:lpstr>
      <vt:lpstr>Source Rule - Royalty</vt:lpstr>
      <vt:lpstr>Source Rule - FTS</vt:lpstr>
      <vt:lpstr>Source Rule &amp; Scope - FTS</vt:lpstr>
      <vt:lpstr>Taxation of Non Residents – Treaty Operation</vt:lpstr>
      <vt:lpstr>Taxation of Non Residents – Computation of Income</vt:lpstr>
      <vt:lpstr>Computation of income of NR in India</vt:lpstr>
      <vt:lpstr>Special Provisions for NRIs - Chapter XIIA</vt:lpstr>
      <vt:lpstr>Special Provisions for NRI - XIIA</vt:lpstr>
      <vt:lpstr>XIIA - Computation of Income</vt:lpstr>
      <vt:lpstr>Capital Gains on shares &amp; debentures</vt:lpstr>
      <vt:lpstr>Special tax provisions for NRs</vt:lpstr>
      <vt:lpstr>Special Provisions – 115A</vt:lpstr>
      <vt:lpstr>Special Provisions – 115AB</vt:lpstr>
      <vt:lpstr>Special Incomes - Sec 115AC</vt:lpstr>
      <vt:lpstr>Special Income of FII–Sec 115AD</vt:lpstr>
      <vt:lpstr>Slide 41</vt:lpstr>
      <vt:lpstr>Presumptive Taxation</vt:lpstr>
      <vt:lpstr>Presumptive Taxation – Special provisions in case of Non-Residents engaged in certain business</vt:lpstr>
      <vt:lpstr>Presumptive Taxation – Special provisions in case of Non-Residents engaged in certain business (con’t)</vt:lpstr>
      <vt:lpstr>Taxation: S. 44DA</vt:lpstr>
      <vt:lpstr>Taxation: S. 44DA</vt:lpstr>
      <vt:lpstr>Taxation of Trust &amp; Investors</vt:lpstr>
      <vt:lpstr>Taxation of Securitization Trust &amp; Investors – sec 115TC/ 115TCA</vt:lpstr>
      <vt:lpstr>Taxation of Business Trust</vt:lpstr>
      <vt:lpstr>Exemptions to Non-residents  – Illustrative list</vt:lpstr>
      <vt:lpstr>Exemptions to Non-residents (con’t)</vt:lpstr>
      <vt:lpstr>Wealth Tax &amp; Gift Tax for Non Resident</vt:lpstr>
      <vt:lpstr>Minimum Alternate Tax (MAT) – Foreign Companies</vt:lpstr>
      <vt:lpstr>TDS from income of NRs</vt:lpstr>
      <vt:lpstr>Determination of Appropriate Tax</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Section 206AA</vt:lpstr>
      <vt:lpstr>Exception to Section 206AA</vt:lpstr>
      <vt:lpstr>Slide 76</vt:lpstr>
      <vt:lpstr>Interoperability of section 195, 195A &amp; 206AA</vt:lpstr>
      <vt:lpstr>Slide 78</vt:lpstr>
      <vt:lpstr>Slide 79</vt:lpstr>
      <vt:lpstr>Slide 80</vt:lpstr>
      <vt:lpstr>Slide 81</vt:lpstr>
      <vt:lpstr>TDS Obligation</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sweta</cp:lastModifiedBy>
  <cp:revision>751</cp:revision>
  <cp:lastPrinted>2019-12-09T09:36:22Z</cp:lastPrinted>
  <dcterms:created xsi:type="dcterms:W3CDTF">1601-01-01T00:00:00Z</dcterms:created>
  <dcterms:modified xsi:type="dcterms:W3CDTF">2019-12-11T08:14:50Z</dcterms:modified>
</cp:coreProperties>
</file>