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4193" r:id="rId2"/>
  </p:sldMasterIdLst>
  <p:notesMasterIdLst>
    <p:notesMasterId r:id="rId65"/>
  </p:notesMasterIdLst>
  <p:handoutMasterIdLst>
    <p:handoutMasterId r:id="rId66"/>
  </p:handoutMasterIdLst>
  <p:sldIdLst>
    <p:sldId id="257" r:id="rId3"/>
    <p:sldId id="256" r:id="rId4"/>
    <p:sldId id="424" r:id="rId5"/>
    <p:sldId id="340" r:id="rId6"/>
    <p:sldId id="258" r:id="rId7"/>
    <p:sldId id="415" r:id="rId8"/>
    <p:sldId id="416" r:id="rId9"/>
    <p:sldId id="348" r:id="rId10"/>
    <p:sldId id="352" r:id="rId11"/>
    <p:sldId id="350" r:id="rId12"/>
    <p:sldId id="353" r:id="rId13"/>
    <p:sldId id="349" r:id="rId14"/>
    <p:sldId id="303" r:id="rId15"/>
    <p:sldId id="425" r:id="rId16"/>
    <p:sldId id="426" r:id="rId17"/>
    <p:sldId id="351" r:id="rId18"/>
    <p:sldId id="302" r:id="rId19"/>
    <p:sldId id="259" r:id="rId20"/>
    <p:sldId id="260" r:id="rId21"/>
    <p:sldId id="261" r:id="rId22"/>
    <p:sldId id="266" r:id="rId23"/>
    <p:sldId id="287" r:id="rId24"/>
    <p:sldId id="403" r:id="rId25"/>
    <p:sldId id="410" r:id="rId26"/>
    <p:sldId id="413" r:id="rId27"/>
    <p:sldId id="292" r:id="rId28"/>
    <p:sldId id="427" r:id="rId29"/>
    <p:sldId id="404" r:id="rId30"/>
    <p:sldId id="325" r:id="rId31"/>
    <p:sldId id="327" r:id="rId32"/>
    <p:sldId id="328" r:id="rId33"/>
    <p:sldId id="335" r:id="rId34"/>
    <p:sldId id="334" r:id="rId35"/>
    <p:sldId id="337" r:id="rId36"/>
    <p:sldId id="341" r:id="rId37"/>
    <p:sldId id="400" r:id="rId38"/>
    <p:sldId id="318" r:id="rId39"/>
    <p:sldId id="268" r:id="rId40"/>
    <p:sldId id="269" r:id="rId41"/>
    <p:sldId id="271" r:id="rId42"/>
    <p:sldId id="362" r:id="rId43"/>
    <p:sldId id="429" r:id="rId44"/>
    <p:sldId id="428" r:id="rId45"/>
    <p:sldId id="306" r:id="rId46"/>
    <p:sldId id="307" r:id="rId47"/>
    <p:sldId id="430" r:id="rId48"/>
    <p:sldId id="431" r:id="rId49"/>
    <p:sldId id="432" r:id="rId50"/>
    <p:sldId id="270" r:id="rId51"/>
    <p:sldId id="279" r:id="rId52"/>
    <p:sldId id="433" r:id="rId53"/>
    <p:sldId id="434" r:id="rId54"/>
    <p:sldId id="283" r:id="rId55"/>
    <p:sldId id="286" r:id="rId56"/>
    <p:sldId id="435" r:id="rId57"/>
    <p:sldId id="277" r:id="rId58"/>
    <p:sldId id="421" r:id="rId59"/>
    <p:sldId id="402" r:id="rId60"/>
    <p:sldId id="381" r:id="rId61"/>
    <p:sldId id="408" r:id="rId62"/>
    <p:sldId id="380" r:id="rId63"/>
    <p:sldId id="285" r:id="rId64"/>
  </p:sldIdLst>
  <p:sldSz cx="9144000" cy="6858000" type="screen4x3"/>
  <p:notesSz cx="6797675" cy="9874250"/>
  <p:defaultTextStyle>
    <a:defPPr>
      <a:defRPr lang="en-US"/>
    </a:defPPr>
    <a:lvl1pPr algn="l" rtl="0" eaLnBrk="0" fontAlgn="base" hangingPunct="0">
      <a:spcBef>
        <a:spcPct val="0"/>
      </a:spcBef>
      <a:spcAft>
        <a:spcPct val="0"/>
      </a:spcAft>
      <a:defRPr sz="2400" kern="1200">
        <a:solidFill>
          <a:schemeClr val="tx1"/>
        </a:solidFill>
        <a:latin typeface="Tahom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Tahom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10"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066" autoAdjust="0"/>
    <p:restoredTop sz="96122" autoAdjust="0"/>
  </p:normalViewPr>
  <p:slideViewPr>
    <p:cSldViewPr>
      <p:cViewPr>
        <p:scale>
          <a:sx n="70" d="100"/>
          <a:sy n="70" d="100"/>
        </p:scale>
        <p:origin x="-107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3" d="100"/>
          <a:sy n="53" d="100"/>
        </p:scale>
        <p:origin x="-2916" y="-78"/>
      </p:cViewPr>
      <p:guideLst>
        <p:guide orient="horz" pos="3110"/>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1" y="0"/>
            <a:ext cx="2944813" cy="492607"/>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lvl1pPr eaLnBrk="1" hangingPunct="1">
              <a:defRPr sz="1200"/>
            </a:lvl1pPr>
          </a:lstStyle>
          <a:p>
            <a:pPr>
              <a:defRPr/>
            </a:pPr>
            <a:endParaRPr lang="en-US" dirty="0"/>
          </a:p>
        </p:txBody>
      </p:sp>
      <p:sp>
        <p:nvSpPr>
          <p:cNvPr id="35843" name="Rectangle 3"/>
          <p:cNvSpPr>
            <a:spLocks noGrp="1" noChangeArrowheads="1"/>
          </p:cNvSpPr>
          <p:nvPr>
            <p:ph type="dt" sz="quarter" idx="1"/>
          </p:nvPr>
        </p:nvSpPr>
        <p:spPr bwMode="auto">
          <a:xfrm>
            <a:off x="3852863" y="0"/>
            <a:ext cx="2944812" cy="492607"/>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lvl1pPr algn="r" eaLnBrk="1" hangingPunct="1">
              <a:defRPr sz="1200"/>
            </a:lvl1pPr>
          </a:lstStyle>
          <a:p>
            <a:pPr>
              <a:defRPr/>
            </a:pPr>
            <a:endParaRPr lang="en-US" dirty="0"/>
          </a:p>
        </p:txBody>
      </p:sp>
      <p:sp>
        <p:nvSpPr>
          <p:cNvPr id="35844" name="Rectangle 4"/>
          <p:cNvSpPr>
            <a:spLocks noGrp="1" noChangeArrowheads="1"/>
          </p:cNvSpPr>
          <p:nvPr>
            <p:ph type="ftr" sz="quarter" idx="2"/>
          </p:nvPr>
        </p:nvSpPr>
        <p:spPr bwMode="auto">
          <a:xfrm>
            <a:off x="1" y="9381643"/>
            <a:ext cx="2944813" cy="492607"/>
          </a:xfrm>
          <a:prstGeom prst="rect">
            <a:avLst/>
          </a:prstGeom>
          <a:noFill/>
          <a:ln w="9525">
            <a:noFill/>
            <a:miter lim="800000"/>
            <a:headEnd/>
            <a:tailEnd/>
          </a:ln>
          <a:effectLst/>
        </p:spPr>
        <p:txBody>
          <a:bodyPr vert="horz" wrap="square" lIns="92930" tIns="46465" rIns="92930" bIns="46465" numCol="1" anchor="b" anchorCtr="0" compatLnSpc="1">
            <a:prstTxWarp prst="textNoShape">
              <a:avLst/>
            </a:prstTxWarp>
          </a:bodyPr>
          <a:lstStyle>
            <a:lvl1pPr eaLnBrk="1" hangingPunct="1">
              <a:defRPr sz="1200"/>
            </a:lvl1pPr>
          </a:lstStyle>
          <a:p>
            <a:pPr>
              <a:defRPr/>
            </a:pPr>
            <a:endParaRPr lang="en-US" dirty="0"/>
          </a:p>
        </p:txBody>
      </p:sp>
      <p:sp>
        <p:nvSpPr>
          <p:cNvPr id="35845" name="Rectangle 5"/>
          <p:cNvSpPr>
            <a:spLocks noGrp="1" noChangeArrowheads="1"/>
          </p:cNvSpPr>
          <p:nvPr>
            <p:ph type="sldNum" sz="quarter" idx="3"/>
          </p:nvPr>
        </p:nvSpPr>
        <p:spPr bwMode="auto">
          <a:xfrm>
            <a:off x="3852863" y="9381643"/>
            <a:ext cx="2944812" cy="492607"/>
          </a:xfrm>
          <a:prstGeom prst="rect">
            <a:avLst/>
          </a:prstGeom>
          <a:noFill/>
          <a:ln w="9525">
            <a:noFill/>
            <a:miter lim="800000"/>
            <a:headEnd/>
            <a:tailEnd/>
          </a:ln>
          <a:effectLst/>
        </p:spPr>
        <p:txBody>
          <a:bodyPr vert="horz" wrap="square" lIns="92930" tIns="46465" rIns="92930" bIns="46465" numCol="1" anchor="b" anchorCtr="0" compatLnSpc="1">
            <a:prstTxWarp prst="textNoShape">
              <a:avLst/>
            </a:prstTxWarp>
          </a:bodyPr>
          <a:lstStyle>
            <a:lvl1pPr algn="r" eaLnBrk="1" hangingPunct="1">
              <a:defRPr sz="1200"/>
            </a:lvl1pPr>
          </a:lstStyle>
          <a:p>
            <a:fld id="{F7FA78F8-D7B1-4DBA-A589-09BD4380B33B}" type="slidenum">
              <a:rPr lang="en-US" altLang="en-US"/>
              <a:pPr/>
              <a:t>‹#›</a:t>
            </a:fld>
            <a:endParaRPr lang="en-US" altLang="en-US" dirty="0"/>
          </a:p>
        </p:txBody>
      </p:sp>
    </p:spTree>
    <p:extLst>
      <p:ext uri="{BB962C8B-B14F-4D97-AF65-F5344CB8AC3E}">
        <p14:creationId xmlns:p14="http://schemas.microsoft.com/office/powerpoint/2010/main" val="15642302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1" y="0"/>
            <a:ext cx="2944813" cy="492607"/>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lvl1pPr eaLnBrk="1" hangingPunct="1">
              <a:defRPr sz="1200"/>
            </a:lvl1pPr>
          </a:lstStyle>
          <a:p>
            <a:pPr>
              <a:defRPr/>
            </a:pPr>
            <a:endParaRPr lang="en-US" dirty="0"/>
          </a:p>
        </p:txBody>
      </p:sp>
      <p:sp>
        <p:nvSpPr>
          <p:cNvPr id="22531" name="Rectangle 3"/>
          <p:cNvSpPr>
            <a:spLocks noGrp="1" noChangeArrowheads="1"/>
          </p:cNvSpPr>
          <p:nvPr>
            <p:ph type="dt" idx="1"/>
          </p:nvPr>
        </p:nvSpPr>
        <p:spPr bwMode="auto">
          <a:xfrm>
            <a:off x="3852863" y="0"/>
            <a:ext cx="2944812" cy="492607"/>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lvl1pPr algn="r" eaLnBrk="1" hangingPunct="1">
              <a:defRPr sz="1200"/>
            </a:lvl1pPr>
          </a:lstStyle>
          <a:p>
            <a:pPr>
              <a:defRPr/>
            </a:pPr>
            <a:endParaRPr lang="en-US" dirty="0"/>
          </a:p>
        </p:txBody>
      </p:sp>
      <p:sp>
        <p:nvSpPr>
          <p:cNvPr id="4100" name="Rectangle 4"/>
          <p:cNvSpPr>
            <a:spLocks noGrp="1" noRot="1" noChangeAspect="1" noChangeArrowheads="1" noTextEdit="1"/>
          </p:cNvSpPr>
          <p:nvPr>
            <p:ph type="sldImg" idx="2"/>
          </p:nvPr>
        </p:nvSpPr>
        <p:spPr bwMode="auto">
          <a:xfrm>
            <a:off x="928688" y="739775"/>
            <a:ext cx="4940300" cy="37052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3" name="Rectangle 5"/>
          <p:cNvSpPr>
            <a:spLocks noGrp="1" noChangeArrowheads="1"/>
          </p:cNvSpPr>
          <p:nvPr>
            <p:ph type="body" sz="quarter" idx="3"/>
          </p:nvPr>
        </p:nvSpPr>
        <p:spPr bwMode="auto">
          <a:xfrm>
            <a:off x="906463" y="4689243"/>
            <a:ext cx="4984750" cy="4444518"/>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2534" name="Rectangle 6"/>
          <p:cNvSpPr>
            <a:spLocks noGrp="1" noChangeArrowheads="1"/>
          </p:cNvSpPr>
          <p:nvPr>
            <p:ph type="ftr" sz="quarter" idx="4"/>
          </p:nvPr>
        </p:nvSpPr>
        <p:spPr bwMode="auto">
          <a:xfrm>
            <a:off x="1" y="9381643"/>
            <a:ext cx="2944813" cy="492607"/>
          </a:xfrm>
          <a:prstGeom prst="rect">
            <a:avLst/>
          </a:prstGeom>
          <a:noFill/>
          <a:ln w="9525">
            <a:noFill/>
            <a:miter lim="800000"/>
            <a:headEnd/>
            <a:tailEnd/>
          </a:ln>
          <a:effectLst/>
        </p:spPr>
        <p:txBody>
          <a:bodyPr vert="horz" wrap="square" lIns="92930" tIns="46465" rIns="92930" bIns="46465" numCol="1" anchor="b" anchorCtr="0" compatLnSpc="1">
            <a:prstTxWarp prst="textNoShape">
              <a:avLst/>
            </a:prstTxWarp>
          </a:bodyPr>
          <a:lstStyle>
            <a:lvl1pPr eaLnBrk="1" hangingPunct="1">
              <a:defRPr sz="1200"/>
            </a:lvl1pPr>
          </a:lstStyle>
          <a:p>
            <a:pPr>
              <a:defRPr/>
            </a:pPr>
            <a:endParaRPr lang="en-US" dirty="0"/>
          </a:p>
        </p:txBody>
      </p:sp>
      <p:sp>
        <p:nvSpPr>
          <p:cNvPr id="22535" name="Rectangle 7"/>
          <p:cNvSpPr>
            <a:spLocks noGrp="1" noChangeArrowheads="1"/>
          </p:cNvSpPr>
          <p:nvPr>
            <p:ph type="sldNum" sz="quarter" idx="5"/>
          </p:nvPr>
        </p:nvSpPr>
        <p:spPr bwMode="auto">
          <a:xfrm>
            <a:off x="3852863" y="9381643"/>
            <a:ext cx="2944812" cy="492607"/>
          </a:xfrm>
          <a:prstGeom prst="rect">
            <a:avLst/>
          </a:prstGeom>
          <a:noFill/>
          <a:ln w="9525">
            <a:noFill/>
            <a:miter lim="800000"/>
            <a:headEnd/>
            <a:tailEnd/>
          </a:ln>
          <a:effectLst/>
        </p:spPr>
        <p:txBody>
          <a:bodyPr vert="horz" wrap="square" lIns="92930" tIns="46465" rIns="92930" bIns="46465" numCol="1" anchor="b" anchorCtr="0" compatLnSpc="1">
            <a:prstTxWarp prst="textNoShape">
              <a:avLst/>
            </a:prstTxWarp>
          </a:bodyPr>
          <a:lstStyle>
            <a:lvl1pPr algn="r" eaLnBrk="1" hangingPunct="1">
              <a:defRPr sz="1200"/>
            </a:lvl1pPr>
          </a:lstStyle>
          <a:p>
            <a:fld id="{E5FAC469-A878-4474-B8A7-8A46C58320F1}" type="slidenum">
              <a:rPr lang="en-US" altLang="en-US"/>
              <a:pPr/>
              <a:t>‹#›</a:t>
            </a:fld>
            <a:endParaRPr lang="en-US" altLang="en-US" dirty="0"/>
          </a:p>
        </p:txBody>
      </p:sp>
    </p:spTree>
    <p:extLst>
      <p:ext uri="{BB962C8B-B14F-4D97-AF65-F5344CB8AC3E}">
        <p14:creationId xmlns:p14="http://schemas.microsoft.com/office/powerpoint/2010/main" val="7831156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ChangeArrowheads="1" noTextEdit="1"/>
          </p:cNvSpPr>
          <p:nvPr>
            <p:ph type="sldImg"/>
          </p:nvPr>
        </p:nvSpPr>
        <p:spPr>
          <a:ln/>
        </p:spPr>
      </p:sp>
      <p:sp>
        <p:nvSpPr>
          <p:cNvPr id="7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7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2527682E-2524-41EC-B8D7-E9045D96824C}" type="slidenum">
              <a:rPr lang="en-US" altLang="en-US">
                <a:latin typeface="Tahoma" pitchFamily="34" charset="0"/>
              </a:rPr>
              <a:pPr/>
              <a:t>1</a:t>
            </a:fld>
            <a:endParaRPr lang="en-US" altLang="en-US" dirty="0">
              <a:latin typeface="Tahoma" pitchFamily="34" charset="0"/>
            </a:endParaRPr>
          </a:p>
        </p:txBody>
      </p:sp>
    </p:spTree>
    <p:extLst>
      <p:ext uri="{BB962C8B-B14F-4D97-AF65-F5344CB8AC3E}">
        <p14:creationId xmlns:p14="http://schemas.microsoft.com/office/powerpoint/2010/main" val="1557892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ChangeArrowheads="1" noTextEdit="1"/>
          </p:cNvSpPr>
          <p:nvPr>
            <p:ph type="sldImg"/>
          </p:nvPr>
        </p:nvSpPr>
        <p:spPr>
          <a:ln/>
        </p:spPr>
      </p:sp>
      <p:sp>
        <p:nvSpPr>
          <p:cNvPr id="215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It should be for employment outside India and not in connection with employment as in Case 1 above. Employee going abroad for work is ‘in connection’ with employment whereas indv takes up employment outside India n is posted abroad, then it is for the ‘purpose’ of emp</a:t>
            </a:r>
          </a:p>
          <a:p>
            <a:endParaRPr lang="en-US" altLang="en-US" dirty="0"/>
          </a:p>
          <a:p>
            <a:r>
              <a:rPr lang="en-US" altLang="en-US" dirty="0"/>
              <a:t>Similarly if contract is entered in India for employment outside India, it will still be treated as ‘emp outside India’ as the person will be posted o/s India.</a:t>
            </a:r>
          </a:p>
          <a:p>
            <a:endParaRPr lang="en-US" altLang="en-US" dirty="0"/>
          </a:p>
          <a:p>
            <a:r>
              <a:rPr lang="en-US" altLang="en-US" dirty="0"/>
              <a:t>What employees prefer is that they continue to be in employment with the existing employer and go on deputation abroad, they might get salary from both the I. Co and F. Co but continue to get benefits of being on payroll of I. Co. – this is lien on employment – so they can avail benefits of gratuity / ESOPs etc.</a:t>
            </a:r>
          </a:p>
        </p:txBody>
      </p:sp>
      <p:sp>
        <p:nvSpPr>
          <p:cNvPr id="215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4CDE1BA8-C154-4200-96FC-8D1172E5AE82}" type="slidenum">
              <a:rPr lang="en-US" altLang="en-US">
                <a:latin typeface="Tahoma" pitchFamily="34" charset="0"/>
              </a:rPr>
              <a:pPr/>
              <a:t>11</a:t>
            </a:fld>
            <a:endParaRPr lang="en-US" altLang="en-US" dirty="0">
              <a:latin typeface="Tahoma" pitchFamily="34" charset="0"/>
            </a:endParaRPr>
          </a:p>
        </p:txBody>
      </p:sp>
    </p:spTree>
    <p:extLst>
      <p:ext uri="{BB962C8B-B14F-4D97-AF65-F5344CB8AC3E}">
        <p14:creationId xmlns:p14="http://schemas.microsoft.com/office/powerpoint/2010/main" val="16359053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ChangeArrowheads="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534FABE1-AFB2-403F-B580-9432676AA4AC}" type="slidenum">
              <a:rPr lang="en-US" altLang="en-US">
                <a:latin typeface="Tahoma" pitchFamily="34" charset="0"/>
              </a:rPr>
              <a:pPr/>
              <a:t>12</a:t>
            </a:fld>
            <a:endParaRPr lang="en-US" altLang="en-US" dirty="0">
              <a:latin typeface="Tahoma" pitchFamily="34" charset="0"/>
            </a:endParaRPr>
          </a:p>
        </p:txBody>
      </p:sp>
    </p:spTree>
    <p:extLst>
      <p:ext uri="{BB962C8B-B14F-4D97-AF65-F5344CB8AC3E}">
        <p14:creationId xmlns:p14="http://schemas.microsoft.com/office/powerpoint/2010/main" val="3377392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79B538F9-41C1-4F9C-A0EE-E412B8522A91}" type="slidenum">
              <a:rPr lang="en-IN" smtClean="0"/>
              <a:t>14</a:t>
            </a:fld>
            <a:endParaRPr lang="en-IN" dirty="0"/>
          </a:p>
        </p:txBody>
      </p:sp>
    </p:spTree>
    <p:extLst>
      <p:ext uri="{BB962C8B-B14F-4D97-AF65-F5344CB8AC3E}">
        <p14:creationId xmlns:p14="http://schemas.microsoft.com/office/powerpoint/2010/main" val="19950748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79B538F9-41C1-4F9C-A0EE-E412B8522A91}" type="slidenum">
              <a:rPr lang="en-IN" smtClean="0"/>
              <a:t>15</a:t>
            </a:fld>
            <a:endParaRPr lang="en-IN" dirty="0"/>
          </a:p>
        </p:txBody>
      </p:sp>
    </p:spTree>
    <p:extLst>
      <p:ext uri="{BB962C8B-B14F-4D97-AF65-F5344CB8AC3E}">
        <p14:creationId xmlns:p14="http://schemas.microsoft.com/office/powerpoint/2010/main" val="40532496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ChangeArrowheads="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A common mistake that NRIs do is that they calculate the no. of days they have spent outside India rather than in India…so they will be like I have stayed outside India for 182 days…whereas that is not the condition to determine residential status… staying outside for 181/182 days means he has stayed in India for 183/184 days…and hence becomes Resident </a:t>
            </a: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62FEAA01-F055-40ED-8BC5-768135EA1440}" type="slidenum">
              <a:rPr lang="en-US" altLang="en-US">
                <a:latin typeface="Tahoma" pitchFamily="34" charset="0"/>
              </a:rPr>
              <a:pPr/>
              <a:t>16</a:t>
            </a:fld>
            <a:endParaRPr lang="en-US" altLang="en-US" dirty="0">
              <a:latin typeface="Tahoma" pitchFamily="34" charset="0"/>
            </a:endParaRPr>
          </a:p>
        </p:txBody>
      </p:sp>
    </p:spTree>
    <p:extLst>
      <p:ext uri="{BB962C8B-B14F-4D97-AF65-F5344CB8AC3E}">
        <p14:creationId xmlns:p14="http://schemas.microsoft.com/office/powerpoint/2010/main" val="23175781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79B538F9-41C1-4F9C-A0EE-E412B8522A91}" type="slidenum">
              <a:rPr lang="en-IN" smtClean="0"/>
              <a:t>17</a:t>
            </a:fld>
            <a:endParaRPr lang="en-IN" dirty="0"/>
          </a:p>
        </p:txBody>
      </p:sp>
    </p:spTree>
    <p:extLst>
      <p:ext uri="{BB962C8B-B14F-4D97-AF65-F5344CB8AC3E}">
        <p14:creationId xmlns:p14="http://schemas.microsoft.com/office/powerpoint/2010/main" val="17501962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ChangeArrowheads="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main purpose of computing residential status under ITA is to know the tax liability…whereas under FEMA it is to know whether a person can undertake a particular transaction or no..</a:t>
            </a:r>
          </a:p>
          <a:p>
            <a:endParaRPr lang="en-US" altLang="en-US" dirty="0"/>
          </a:p>
          <a:p>
            <a:r>
              <a:rPr lang="en-US" altLang="en-US" dirty="0"/>
              <a:t>Under ITA, you need to know the residential status only at the end of the year to know his tax on total income and scope of total income…whereas under FEMA you cannot have the residential status test at the end of the year &amp; then say oh..the transaction undertaken by you is not permitted..</a:t>
            </a:r>
          </a:p>
          <a:p>
            <a:endParaRPr lang="en-US" altLang="en-US" dirty="0"/>
          </a:p>
          <a:p>
            <a:r>
              <a:rPr lang="en-US" altLang="en-US" dirty="0"/>
              <a:t>For eg.. Purchase of agricultural land in India by non resident is not permissible under FEMA…so if a person purchases the land and then at the end when u compute the residential status we know he is a non resident…then it will be a violation under FEMA</a:t>
            </a:r>
          </a:p>
          <a:p>
            <a:endParaRPr lang="en-US" altLang="en-US" dirty="0"/>
          </a:p>
          <a:p>
            <a:r>
              <a:rPr lang="en-US" altLang="en-US" dirty="0"/>
              <a:t>FEMA is basically whether at any point of time you can undertake a transaction or no…so residential status is determined at that point of time..</a:t>
            </a:r>
          </a:p>
          <a:p>
            <a:endParaRPr lang="en-US" altLang="en-US" dirty="0"/>
          </a:p>
          <a:p>
            <a:r>
              <a:rPr lang="en-US" altLang="en-US" dirty="0"/>
              <a:t>Under ITA your duration of stay in preceding years shall also determine the residential status for future years… i.e. you are NR and u return to india for good..then for how many years you can be a RNOR…whereas under FEMA it is not relevant</a:t>
            </a:r>
          </a:p>
        </p:txBody>
      </p:sp>
      <p:sp>
        <p:nvSpPr>
          <p:cNvPr id="31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7DF3A83B-81DA-4EE9-A3DD-A9282E1677E8}" type="slidenum">
              <a:rPr lang="en-US" altLang="en-US">
                <a:latin typeface="Tahoma" pitchFamily="34" charset="0"/>
              </a:rPr>
              <a:pPr/>
              <a:t>18</a:t>
            </a:fld>
            <a:endParaRPr lang="en-US" altLang="en-US" dirty="0">
              <a:latin typeface="Tahoma" pitchFamily="34" charset="0"/>
            </a:endParaRPr>
          </a:p>
        </p:txBody>
      </p:sp>
    </p:spTree>
    <p:extLst>
      <p:ext uri="{BB962C8B-B14F-4D97-AF65-F5344CB8AC3E}">
        <p14:creationId xmlns:p14="http://schemas.microsoft.com/office/powerpoint/2010/main" val="9152561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ChangeArrowheads="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A5BDB775-B37B-4DF7-B42D-96F027E8DEFD}" type="slidenum">
              <a:rPr lang="en-US" altLang="en-US">
                <a:latin typeface="Tahoma" pitchFamily="34" charset="0"/>
              </a:rPr>
              <a:pPr/>
              <a:t>19</a:t>
            </a:fld>
            <a:endParaRPr lang="en-US" altLang="en-US" dirty="0">
              <a:latin typeface="Tahoma" pitchFamily="34" charset="0"/>
            </a:endParaRPr>
          </a:p>
        </p:txBody>
      </p:sp>
    </p:spTree>
    <p:extLst>
      <p:ext uri="{BB962C8B-B14F-4D97-AF65-F5344CB8AC3E}">
        <p14:creationId xmlns:p14="http://schemas.microsoft.com/office/powerpoint/2010/main" val="17822805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ChangeArrowheads="1" noTextEdit="1"/>
          </p:cNvSpPr>
          <p:nvPr>
            <p:ph type="sldImg"/>
          </p:nvPr>
        </p:nvSpPr>
        <p:spPr>
          <a:ln/>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So if income is accruing outside India but received in India..then it shall be taxed in India…for eg..employment contract entered outside India, services provided outside India but salary is received in Indian bank account, then the same needs to be taxed in India as it is received in India.. </a:t>
            </a:r>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D917BF70-ABAE-4716-ABE8-2270ADE212D2}" type="slidenum">
              <a:rPr lang="en-US" altLang="en-US">
                <a:latin typeface="Tahoma" pitchFamily="34" charset="0"/>
              </a:rPr>
              <a:pPr/>
              <a:t>20</a:t>
            </a:fld>
            <a:endParaRPr lang="en-US" altLang="en-US" dirty="0">
              <a:latin typeface="Tahoma" pitchFamily="34" charset="0"/>
            </a:endParaRPr>
          </a:p>
        </p:txBody>
      </p:sp>
    </p:spTree>
    <p:extLst>
      <p:ext uri="{BB962C8B-B14F-4D97-AF65-F5344CB8AC3E}">
        <p14:creationId xmlns:p14="http://schemas.microsoft.com/office/powerpoint/2010/main" val="8469425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FAC469-A878-4474-B8A7-8A46C58320F1}" type="slidenum">
              <a:rPr lang="en-US" altLang="en-US" smtClean="0"/>
              <a:pPr/>
              <a:t>21</a:t>
            </a:fld>
            <a:endParaRPr lang="en-US" altLang="en-US" dirty="0"/>
          </a:p>
        </p:txBody>
      </p:sp>
    </p:spTree>
    <p:extLst>
      <p:ext uri="{BB962C8B-B14F-4D97-AF65-F5344CB8AC3E}">
        <p14:creationId xmlns:p14="http://schemas.microsoft.com/office/powerpoint/2010/main" val="26234929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latin typeface="Tahoma" pitchFamily="34" charset="0"/>
              </a:rPr>
              <a:pPr/>
              <a:t>2</a:t>
            </a:fld>
            <a:endParaRPr lang="en-US" altLang="en-US" dirty="0">
              <a:latin typeface="Tahoma" pitchFamily="34" charset="0"/>
            </a:endParaRPr>
          </a:p>
        </p:txBody>
      </p:sp>
    </p:spTree>
    <p:extLst>
      <p:ext uri="{BB962C8B-B14F-4D97-AF65-F5344CB8AC3E}">
        <p14:creationId xmlns:p14="http://schemas.microsoft.com/office/powerpoint/2010/main" val="2316024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FAC469-A878-4474-B8A7-8A46C58320F1}" type="slidenum">
              <a:rPr lang="en-US" altLang="en-US" smtClean="0"/>
              <a:pPr/>
              <a:t>22</a:t>
            </a:fld>
            <a:endParaRPr lang="en-US" altLang="en-US" dirty="0"/>
          </a:p>
        </p:txBody>
      </p:sp>
    </p:spTree>
    <p:extLst>
      <p:ext uri="{BB962C8B-B14F-4D97-AF65-F5344CB8AC3E}">
        <p14:creationId xmlns:p14="http://schemas.microsoft.com/office/powerpoint/2010/main" val="24928542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FAC469-A878-4474-B8A7-8A46C58320F1}" type="slidenum">
              <a:rPr lang="en-US" altLang="en-US" smtClean="0"/>
              <a:pPr/>
              <a:t>23</a:t>
            </a:fld>
            <a:endParaRPr lang="en-US" altLang="en-US" dirty="0"/>
          </a:p>
        </p:txBody>
      </p:sp>
    </p:spTree>
    <p:extLst>
      <p:ext uri="{BB962C8B-B14F-4D97-AF65-F5344CB8AC3E}">
        <p14:creationId xmlns:p14="http://schemas.microsoft.com/office/powerpoint/2010/main" val="17163596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ChangeArrowheads="1" noTextEdit="1"/>
          </p:cNvSpPr>
          <p:nvPr>
            <p:ph type="sldImg"/>
          </p:nvPr>
        </p:nvSpPr>
        <p:spPr>
          <a:ln/>
        </p:spPr>
      </p:sp>
      <p:sp>
        <p:nvSpPr>
          <p:cNvPr id="44035" name="Notes Placeholder 2"/>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IN" dirty="0"/>
          </a:p>
        </p:txBody>
      </p:sp>
      <p:sp>
        <p:nvSpPr>
          <p:cNvPr id="44036" name="Slide Number Placeholder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CFA830D6-1000-4BDA-A0BB-799DA01CEC0B}" type="slidenum">
              <a:rPr lang="en-US" altLang="en-US" sz="1200"/>
              <a:pPr/>
              <a:t>25</a:t>
            </a:fld>
            <a:endParaRPr lang="en-US" altLang="en-US" sz="1200" dirty="0"/>
          </a:p>
        </p:txBody>
      </p:sp>
    </p:spTree>
    <p:extLst>
      <p:ext uri="{BB962C8B-B14F-4D97-AF65-F5344CB8AC3E}">
        <p14:creationId xmlns:p14="http://schemas.microsoft.com/office/powerpoint/2010/main" val="13714993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only so much of income as is attributable to the</a:t>
            </a:r>
            <a:r>
              <a:rPr lang="en-US" baseline="0" dirty="0"/>
              <a:t> </a:t>
            </a:r>
            <a:r>
              <a:rPr lang="en-US" dirty="0"/>
              <a:t>transactions or activities referred to in clause (a) or clause (b) shall be deemed</a:t>
            </a:r>
            <a:r>
              <a:rPr lang="en-US" baseline="0" dirty="0"/>
              <a:t> </a:t>
            </a:r>
            <a:r>
              <a:rPr lang="en-US" dirty="0"/>
              <a:t>to accrue or arise in India.’;</a:t>
            </a:r>
            <a:endParaRPr lang="en-IN" dirty="0"/>
          </a:p>
        </p:txBody>
      </p:sp>
      <p:sp>
        <p:nvSpPr>
          <p:cNvPr id="4" name="Slide Number Placeholder 3"/>
          <p:cNvSpPr>
            <a:spLocks noGrp="1"/>
          </p:cNvSpPr>
          <p:nvPr>
            <p:ph type="sldNum" sz="quarter" idx="10"/>
          </p:nvPr>
        </p:nvSpPr>
        <p:spPr/>
        <p:txBody>
          <a:bodyPr/>
          <a:lstStyle/>
          <a:p>
            <a:fld id="{79B538F9-41C1-4F9C-A0EE-E412B8522A91}" type="slidenum">
              <a:rPr lang="en-IN" smtClean="0"/>
              <a:t>26</a:t>
            </a:fld>
            <a:endParaRPr lang="en-IN" dirty="0"/>
          </a:p>
        </p:txBody>
      </p:sp>
    </p:spTree>
    <p:extLst>
      <p:ext uri="{BB962C8B-B14F-4D97-AF65-F5344CB8AC3E}">
        <p14:creationId xmlns:p14="http://schemas.microsoft.com/office/powerpoint/2010/main" val="23110757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79B538F9-41C1-4F9C-A0EE-E412B8522A91}" type="slidenum">
              <a:rPr lang="en-IN" smtClean="0"/>
              <a:t>27</a:t>
            </a:fld>
            <a:endParaRPr lang="en-IN" dirty="0"/>
          </a:p>
        </p:txBody>
      </p:sp>
    </p:spTree>
    <p:extLst>
      <p:ext uri="{BB962C8B-B14F-4D97-AF65-F5344CB8AC3E}">
        <p14:creationId xmlns:p14="http://schemas.microsoft.com/office/powerpoint/2010/main" val="13083942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ChangeArrowheads="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D352A70B-E605-4D98-9922-64273DE215D5}" type="slidenum">
              <a:rPr lang="en-US" altLang="en-US">
                <a:latin typeface="Tahoma" pitchFamily="34" charset="0"/>
              </a:rPr>
              <a:pPr/>
              <a:t>29</a:t>
            </a:fld>
            <a:endParaRPr lang="en-US" altLang="en-US" dirty="0">
              <a:latin typeface="Tahoma" pitchFamily="34" charset="0"/>
            </a:endParaRPr>
          </a:p>
        </p:txBody>
      </p:sp>
    </p:spTree>
    <p:extLst>
      <p:ext uri="{BB962C8B-B14F-4D97-AF65-F5344CB8AC3E}">
        <p14:creationId xmlns:p14="http://schemas.microsoft.com/office/powerpoint/2010/main" val="29221800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ChangeArrowheads="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A1BB2FA0-FB4F-4F2D-859C-01F40EC2B500}" type="slidenum">
              <a:rPr lang="en-US" altLang="en-US">
                <a:latin typeface="Tahoma" pitchFamily="34" charset="0"/>
              </a:rPr>
              <a:pPr/>
              <a:t>30</a:t>
            </a:fld>
            <a:endParaRPr lang="en-US" altLang="en-US" dirty="0">
              <a:latin typeface="Tahoma" pitchFamily="34" charset="0"/>
            </a:endParaRPr>
          </a:p>
        </p:txBody>
      </p:sp>
    </p:spTree>
    <p:extLst>
      <p:ext uri="{BB962C8B-B14F-4D97-AF65-F5344CB8AC3E}">
        <p14:creationId xmlns:p14="http://schemas.microsoft.com/office/powerpoint/2010/main" val="8821603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ChangeArrowheads="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8E1F6FA3-F7FD-450F-9406-0E1BEE30EDBD}" type="slidenum">
              <a:rPr lang="en-US" altLang="en-US">
                <a:latin typeface="Tahoma" pitchFamily="34" charset="0"/>
              </a:rPr>
              <a:pPr/>
              <a:t>31</a:t>
            </a:fld>
            <a:endParaRPr lang="en-US" altLang="en-US" dirty="0">
              <a:latin typeface="Tahoma" pitchFamily="34" charset="0"/>
            </a:endParaRPr>
          </a:p>
        </p:txBody>
      </p:sp>
    </p:spTree>
    <p:extLst>
      <p:ext uri="{BB962C8B-B14F-4D97-AF65-F5344CB8AC3E}">
        <p14:creationId xmlns:p14="http://schemas.microsoft.com/office/powerpoint/2010/main" val="1161476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ChangeArrowheads="1" noTextEdit="1"/>
          </p:cNvSpPr>
          <p:nvPr>
            <p:ph type="sldImg"/>
          </p:nvPr>
        </p:nvSpPr>
        <p:spPr>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563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94B5D315-67A7-40F9-88EC-38DBBEFAA764}" type="slidenum">
              <a:rPr lang="en-US" altLang="en-US">
                <a:latin typeface="Tahoma" pitchFamily="34" charset="0"/>
              </a:rPr>
              <a:pPr/>
              <a:t>32</a:t>
            </a:fld>
            <a:endParaRPr lang="en-US" altLang="en-US" dirty="0">
              <a:latin typeface="Tahoma" pitchFamily="34" charset="0"/>
            </a:endParaRPr>
          </a:p>
        </p:txBody>
      </p:sp>
    </p:spTree>
    <p:extLst>
      <p:ext uri="{BB962C8B-B14F-4D97-AF65-F5344CB8AC3E}">
        <p14:creationId xmlns:p14="http://schemas.microsoft.com/office/powerpoint/2010/main" val="168208527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ChangeArrowheads="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FDC537E7-B78F-4699-A91E-6B171D90F5B9}" type="slidenum">
              <a:rPr lang="en-US" altLang="en-US">
                <a:latin typeface="Tahoma" pitchFamily="34" charset="0"/>
              </a:rPr>
              <a:pPr/>
              <a:t>33</a:t>
            </a:fld>
            <a:endParaRPr lang="en-US" altLang="en-US" dirty="0">
              <a:latin typeface="Tahoma" pitchFamily="34" charset="0"/>
            </a:endParaRPr>
          </a:p>
        </p:txBody>
      </p:sp>
    </p:spTree>
    <p:extLst>
      <p:ext uri="{BB962C8B-B14F-4D97-AF65-F5344CB8AC3E}">
        <p14:creationId xmlns:p14="http://schemas.microsoft.com/office/powerpoint/2010/main" val="16629817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ChangeArrowheads="1" noTextEdit="1"/>
          </p:cNvSpPr>
          <p:nvPr>
            <p:ph type="sldImg"/>
          </p:nvPr>
        </p:nvSpPr>
        <p:spPr>
          <a:ln/>
        </p:spPr>
      </p:sp>
      <p:sp>
        <p:nvSpPr>
          <p:cNvPr id="11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11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1DA88FEA-D651-4BD5-B9B9-AE5174B36A4E}" type="slidenum">
              <a:rPr lang="en-US" altLang="en-US">
                <a:latin typeface="Tahoma" pitchFamily="34" charset="0"/>
              </a:rPr>
              <a:pPr/>
              <a:t>4</a:t>
            </a:fld>
            <a:endParaRPr lang="en-US" altLang="en-US" dirty="0">
              <a:latin typeface="Tahoma" pitchFamily="34" charset="0"/>
            </a:endParaRPr>
          </a:p>
        </p:txBody>
      </p:sp>
    </p:spTree>
    <p:extLst>
      <p:ext uri="{BB962C8B-B14F-4D97-AF65-F5344CB8AC3E}">
        <p14:creationId xmlns:p14="http://schemas.microsoft.com/office/powerpoint/2010/main" val="13898672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ChangeArrowheads="1" noTextEdit="1"/>
          </p:cNvSpPr>
          <p:nvPr>
            <p:ph type="sldImg"/>
          </p:nvPr>
        </p:nvSpPr>
        <p:spPr>
          <a:ln/>
        </p:spPr>
      </p:sp>
      <p:sp>
        <p:nvSpPr>
          <p:cNvPr id="665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65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2CA06D02-B31D-4367-ACE1-4F3F86A6F26D}" type="slidenum">
              <a:rPr lang="en-US" altLang="en-US">
                <a:latin typeface="Tahoma" pitchFamily="34" charset="0"/>
              </a:rPr>
              <a:pPr/>
              <a:t>38</a:t>
            </a:fld>
            <a:endParaRPr lang="en-US" altLang="en-US" dirty="0">
              <a:latin typeface="Tahoma" pitchFamily="34" charset="0"/>
            </a:endParaRPr>
          </a:p>
        </p:txBody>
      </p:sp>
    </p:spTree>
    <p:extLst>
      <p:ext uri="{BB962C8B-B14F-4D97-AF65-F5344CB8AC3E}">
        <p14:creationId xmlns:p14="http://schemas.microsoft.com/office/powerpoint/2010/main" val="24624725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ChangeArrowheads="1" noTextEdit="1"/>
          </p:cNvSpPr>
          <p:nvPr>
            <p:ph type="sldImg"/>
          </p:nvPr>
        </p:nvSpPr>
        <p:spPr>
          <a:ln/>
        </p:spPr>
      </p:sp>
      <p:sp>
        <p:nvSpPr>
          <p:cNvPr id="757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757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A2BCB9F8-50EA-4BA8-9266-9B324570B1C8}" type="slidenum">
              <a:rPr lang="en-US" altLang="en-US">
                <a:latin typeface="Tahoma" pitchFamily="34" charset="0"/>
              </a:rPr>
              <a:pPr/>
              <a:t>41</a:t>
            </a:fld>
            <a:endParaRPr lang="en-US" altLang="en-US" dirty="0">
              <a:latin typeface="Tahoma" pitchFamily="34" charset="0"/>
            </a:endParaRPr>
          </a:p>
        </p:txBody>
      </p:sp>
    </p:spTree>
    <p:extLst>
      <p:ext uri="{BB962C8B-B14F-4D97-AF65-F5344CB8AC3E}">
        <p14:creationId xmlns:p14="http://schemas.microsoft.com/office/powerpoint/2010/main" val="154834814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IN"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9B538F9-41C1-4F9C-A0EE-E412B8522A91}" type="slidenum">
              <a:rPr kumimoji="0" lang="en-IN"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IN"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7327617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IN"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9B538F9-41C1-4F9C-A0EE-E412B8522A91}" type="slidenum">
              <a:rPr kumimoji="0" lang="en-IN"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IN"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069072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79B538F9-41C1-4F9C-A0EE-E412B8522A91}" type="slidenum">
              <a:rPr lang="en-IN" smtClean="0"/>
              <a:t>46</a:t>
            </a:fld>
            <a:endParaRPr lang="en-IN" dirty="0"/>
          </a:p>
        </p:txBody>
      </p:sp>
    </p:spTree>
    <p:extLst>
      <p:ext uri="{BB962C8B-B14F-4D97-AF65-F5344CB8AC3E}">
        <p14:creationId xmlns:p14="http://schemas.microsoft.com/office/powerpoint/2010/main" val="7673329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79B538F9-41C1-4F9C-A0EE-E412B8522A91}" type="slidenum">
              <a:rPr lang="en-IN" smtClean="0"/>
              <a:t>47</a:t>
            </a:fld>
            <a:endParaRPr lang="en-IN" dirty="0"/>
          </a:p>
        </p:txBody>
      </p:sp>
    </p:spTree>
    <p:extLst>
      <p:ext uri="{BB962C8B-B14F-4D97-AF65-F5344CB8AC3E}">
        <p14:creationId xmlns:p14="http://schemas.microsoft.com/office/powerpoint/2010/main" val="289866221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79B538F9-41C1-4F9C-A0EE-E412B8522A91}" type="slidenum">
              <a:rPr lang="en-IN" smtClean="0"/>
              <a:t>48</a:t>
            </a:fld>
            <a:endParaRPr lang="en-IN" dirty="0"/>
          </a:p>
        </p:txBody>
      </p:sp>
    </p:spTree>
    <p:extLst>
      <p:ext uri="{BB962C8B-B14F-4D97-AF65-F5344CB8AC3E}">
        <p14:creationId xmlns:p14="http://schemas.microsoft.com/office/powerpoint/2010/main" val="355737291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provisions of this sub-section shall not apply, if the buyer is,––</a:t>
            </a:r>
          </a:p>
          <a:p>
            <a:r>
              <a:rPr lang="en-US" dirty="0"/>
              <a:t>(i) liable to deduct tax at source under any other provision of this Act and has</a:t>
            </a:r>
            <a:r>
              <a:rPr lang="en-US" baseline="0" dirty="0"/>
              <a:t> </a:t>
            </a:r>
            <a:r>
              <a:rPr lang="en-US" dirty="0"/>
              <a:t>deducted such amount;</a:t>
            </a:r>
          </a:p>
          <a:p>
            <a:r>
              <a:rPr lang="en-US" dirty="0"/>
              <a:t>(ii) the Central Government, a State Government, an embassy, a High</a:t>
            </a:r>
            <a:r>
              <a:rPr lang="en-US" baseline="0" dirty="0"/>
              <a:t> </a:t>
            </a:r>
            <a:r>
              <a:rPr lang="en-US" dirty="0"/>
              <a:t>Commission, a legation, a commission, a consulate, the trade representation of a</a:t>
            </a:r>
          </a:p>
          <a:p>
            <a:r>
              <a:rPr lang="en-US" dirty="0"/>
              <a:t>foreign State, a local authority as defined in the Explanation to clause 20</a:t>
            </a:r>
            <a:r>
              <a:rPr lang="en-US" baseline="0" dirty="0"/>
              <a:t> </a:t>
            </a:r>
            <a:r>
              <a:rPr lang="en-US" dirty="0"/>
              <a:t>of section 10 or any other person as the Central Government may, by notification</a:t>
            </a:r>
            <a:r>
              <a:rPr lang="en-US" baseline="0" dirty="0"/>
              <a:t> </a:t>
            </a:r>
            <a:r>
              <a:rPr lang="en-US" dirty="0"/>
              <a:t>in the Official Gazette, specify for this purpose, subject to such conditions as may</a:t>
            </a:r>
            <a:endParaRPr lang="en-IN" dirty="0"/>
          </a:p>
        </p:txBody>
      </p:sp>
      <p:sp>
        <p:nvSpPr>
          <p:cNvPr id="4" name="Slide Number Placeholder 3"/>
          <p:cNvSpPr>
            <a:spLocks noGrp="1"/>
          </p:cNvSpPr>
          <p:nvPr>
            <p:ph type="sldNum" sz="quarter" idx="10"/>
          </p:nvPr>
        </p:nvSpPr>
        <p:spPr/>
        <p:txBody>
          <a:bodyPr/>
          <a:lstStyle/>
          <a:p>
            <a:fld id="{79B538F9-41C1-4F9C-A0EE-E412B8522A91}" type="slidenum">
              <a:rPr lang="en-IN" smtClean="0"/>
              <a:t>49</a:t>
            </a:fld>
            <a:endParaRPr lang="en-IN" dirty="0"/>
          </a:p>
        </p:txBody>
      </p:sp>
    </p:spTree>
    <p:extLst>
      <p:ext uri="{BB962C8B-B14F-4D97-AF65-F5344CB8AC3E}">
        <p14:creationId xmlns:p14="http://schemas.microsoft.com/office/powerpoint/2010/main" val="134735316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IN"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9B538F9-41C1-4F9C-A0EE-E412B8522A91}" type="slidenum">
              <a:rPr kumimoji="0" lang="en-IN"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IN"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8433238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IN"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9B538F9-41C1-4F9C-A0EE-E412B8522A91}" type="slidenum">
              <a:rPr kumimoji="0" lang="en-IN"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IN"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98299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ChangeArrowheads="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99F850CE-0693-4AFD-9353-34D096BD9DAC}" type="slidenum">
              <a:rPr lang="en-US" altLang="en-US">
                <a:latin typeface="Tahoma" pitchFamily="34" charset="0"/>
              </a:rPr>
              <a:pPr/>
              <a:t>5</a:t>
            </a:fld>
            <a:endParaRPr lang="en-US" altLang="en-US" dirty="0">
              <a:latin typeface="Tahoma" pitchFamily="34" charset="0"/>
            </a:endParaRPr>
          </a:p>
        </p:txBody>
      </p:sp>
    </p:spTree>
    <p:extLst>
      <p:ext uri="{BB962C8B-B14F-4D97-AF65-F5344CB8AC3E}">
        <p14:creationId xmlns:p14="http://schemas.microsoft.com/office/powerpoint/2010/main" val="61905408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IN"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9B538F9-41C1-4F9C-A0EE-E412B8522A91}" type="slidenum">
              <a:rPr kumimoji="0" lang="en-IN"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0" lang="en-IN"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332340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r>
              <a:rPr lang="en-US" dirty="0"/>
              <a:t>Examples of Benami Transactions:</a:t>
            </a:r>
          </a:p>
          <a:p>
            <a:r>
              <a:rPr lang="en-US" dirty="0"/>
              <a:t>1. Every state has a certain limit on the amount of agricultural land that an individual or his family can hold. Thus, where such a limit is reached, people try to purchase the property in the name of another person but provide the consideration for the said property.</a:t>
            </a:r>
          </a:p>
          <a:p>
            <a:r>
              <a:rPr lang="en-US" dirty="0"/>
              <a:t>2. A person who has access to price sensitive information of a company as a result of being in a position of power within the company would not be allowed to trade in the shares of the company since it would amount to insider trading. Therefore, to find a way out of this, they involve a third unrelated party and give him the funds to trade on their behalf.</a:t>
            </a:r>
          </a:p>
          <a:p>
            <a:r>
              <a:rPr lang="en-US" dirty="0"/>
              <a:t>3. During demonetization, there were many instances of persons depositing old notes into their bank accounts which belonged to another person and then exchanging them for new notes. The definition of property under the benami act is very wide and also includes cash. Hence such a transaction would also be termed as a benami transaction.</a:t>
            </a:r>
          </a:p>
          <a:p>
            <a:endParaRPr lang="en-IN" dirty="0"/>
          </a:p>
          <a:p>
            <a:endParaRPr lang="en-IN"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9B538F9-41C1-4F9C-A0EE-E412B8522A91}" type="slidenum">
              <a:rPr kumimoji="0" lang="en-IN"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53</a:t>
            </a:fld>
            <a:endParaRPr kumimoji="0" lang="en-IN"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843706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construes a Benami transaction?</a:t>
            </a:r>
          </a:p>
          <a:p>
            <a:r>
              <a:rPr lang="en-US" dirty="0"/>
              <a:t>Where a property related transaction is carried out under a fictitious name – The Benamidar can also be a fictitious person</a:t>
            </a:r>
          </a:p>
          <a:p>
            <a:r>
              <a:rPr lang="en-US" dirty="0"/>
              <a:t>Where the owner of the property has no knowledge / denies having any knowledge of the ownership of such property</a:t>
            </a:r>
          </a:p>
          <a:p>
            <a:r>
              <a:rPr lang="en-US" dirty="0"/>
              <a:t>Where the person providing the consideration is untraceable or fictitious – the identity of the beneficial owner may also be unknown.</a:t>
            </a:r>
          </a:p>
          <a:p>
            <a:endParaRPr lang="en-IN"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9B538F9-41C1-4F9C-A0EE-E412B8522A91}" type="slidenum">
              <a:rPr kumimoji="0" lang="en-IN"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54</a:t>
            </a:fld>
            <a:endParaRPr kumimoji="0" lang="en-IN"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3863228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9B538F9-41C1-4F9C-A0EE-E412B8522A91}" type="slidenum">
              <a:rPr kumimoji="0" lang="en-IN"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55</a:t>
            </a:fld>
            <a:endParaRPr kumimoji="0" lang="en-IN"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232667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ChangeArrowheads="1" noTextEdit="1"/>
          </p:cNvSpPr>
          <p:nvPr>
            <p:ph type="sldImg"/>
          </p:nvPr>
        </p:nvSpPr>
        <p:spPr>
          <a:ln/>
        </p:spPr>
      </p:sp>
      <p:sp>
        <p:nvSpPr>
          <p:cNvPr id="1003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1003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89242FE3-180C-48AF-A382-EAA1E204C8DD}" type="slidenum">
              <a:rPr lang="en-US" altLang="en-US">
                <a:latin typeface="Tahoma" pitchFamily="34" charset="0"/>
              </a:rPr>
              <a:pPr/>
              <a:t>59</a:t>
            </a:fld>
            <a:endParaRPr lang="en-US" altLang="en-US" dirty="0">
              <a:latin typeface="Tahoma" pitchFamily="34" charset="0"/>
            </a:endParaRPr>
          </a:p>
        </p:txBody>
      </p:sp>
    </p:spTree>
    <p:extLst>
      <p:ext uri="{BB962C8B-B14F-4D97-AF65-F5344CB8AC3E}">
        <p14:creationId xmlns:p14="http://schemas.microsoft.com/office/powerpoint/2010/main" val="25578952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ChangeArrowheads="1" noTextEdit="1"/>
          </p:cNvSpPr>
          <p:nvPr>
            <p:ph type="sldImg"/>
          </p:nvPr>
        </p:nvSpPr>
        <p:spPr>
          <a:ln/>
        </p:spPr>
      </p:sp>
      <p:sp>
        <p:nvSpPr>
          <p:cNvPr id="1034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1034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EA906D3F-5FC0-4562-9655-04D84B8BCE4C}" type="slidenum">
              <a:rPr lang="en-US" altLang="en-US">
                <a:latin typeface="Tahoma" pitchFamily="34" charset="0"/>
              </a:rPr>
              <a:pPr/>
              <a:t>61</a:t>
            </a:fld>
            <a:endParaRPr lang="en-US" altLang="en-US" dirty="0">
              <a:latin typeface="Tahoma" pitchFamily="34" charset="0"/>
            </a:endParaRPr>
          </a:p>
        </p:txBody>
      </p:sp>
    </p:spTree>
    <p:extLst>
      <p:ext uri="{BB962C8B-B14F-4D97-AF65-F5344CB8AC3E}">
        <p14:creationId xmlns:p14="http://schemas.microsoft.com/office/powerpoint/2010/main" val="12662351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ChangeArrowheads="1" noTextEdit="1"/>
          </p:cNvSpPr>
          <p:nvPr>
            <p:ph type="sldImg"/>
          </p:nvPr>
        </p:nvSpPr>
        <p:spPr>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Person leaves India for employment, that very moment he becomes PROI-that’s not the case under ITA</a:t>
            </a:r>
          </a:p>
          <a:p>
            <a:r>
              <a:rPr lang="en-US" altLang="en-US" dirty="0"/>
              <a:t>Tourists come to India – even if stay is more than 182 days but if they are returning back to their home country – definite plan- then proi in first year</a:t>
            </a:r>
          </a:p>
          <a:p>
            <a:endParaRPr lang="en-US" altLang="en-US" dirty="0"/>
          </a:p>
          <a:p>
            <a:r>
              <a:rPr lang="en-US" altLang="en-US" dirty="0"/>
              <a:t>An foreign branch o/s India controlled by Resident Indian then the branch shall be PRII </a:t>
            </a:r>
          </a:p>
          <a:p>
            <a:r>
              <a:rPr lang="en-US" altLang="en-US" dirty="0"/>
              <a:t>Similarly if branch in India &amp; controlled by Foreign citizen then also branch will be PRII coz its location/situs in India </a:t>
            </a:r>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290CC40D-DDC4-4462-83EA-0E553E0FCD36}" type="slidenum">
              <a:rPr lang="en-US" altLang="en-US">
                <a:latin typeface="Tahoma" pitchFamily="34" charset="0"/>
              </a:rPr>
              <a:pPr/>
              <a:t>6</a:t>
            </a:fld>
            <a:endParaRPr lang="en-US" altLang="en-US" dirty="0">
              <a:latin typeface="Tahoma" pitchFamily="34" charset="0"/>
            </a:endParaRPr>
          </a:p>
        </p:txBody>
      </p:sp>
    </p:spTree>
    <p:extLst>
      <p:ext uri="{BB962C8B-B14F-4D97-AF65-F5344CB8AC3E}">
        <p14:creationId xmlns:p14="http://schemas.microsoft.com/office/powerpoint/2010/main" val="7116456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ChangeArrowheads="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1-under ITA – NR (expln 1(a) benefit) – under FEMA – PROI (from the day of leaving)</a:t>
            </a:r>
          </a:p>
          <a:p>
            <a:endParaRPr lang="en-US" altLang="en-US" dirty="0"/>
          </a:p>
          <a:p>
            <a:r>
              <a:rPr lang="en-US" altLang="en-US" dirty="0"/>
              <a:t>If we change Indian citizen to foreign citizen..then he may not be able to avail benefit of expln under ITA</a:t>
            </a:r>
          </a:p>
          <a:p>
            <a:endParaRPr lang="en-US" altLang="en-US" dirty="0"/>
          </a:p>
          <a:p>
            <a:r>
              <a:rPr lang="en-US" altLang="en-US" dirty="0"/>
              <a:t>2-under ITA – R (as not for purpose of employment) – under FEMA – PRII in FY 18-19 (as he went outside India in connection with employment &amp; he always knew he was going to come back to India-so intention was never to reside outside India)</a:t>
            </a:r>
          </a:p>
          <a:p>
            <a:endParaRPr lang="en-US" altLang="en-US" dirty="0"/>
          </a:p>
          <a:p>
            <a:endParaRPr lang="en-US" altLang="en-US" dirty="0"/>
          </a:p>
          <a:p>
            <a:r>
              <a:rPr lang="en-US" altLang="en-US" dirty="0"/>
              <a:t>3-under ITA – NR (not stayed in India in last 4 years for &gt;365 days) – under FEMA – PRII as comes to India permanently </a:t>
            </a:r>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2957642E-0C58-48BE-919F-18CCDFEA536F}" type="slidenum">
              <a:rPr lang="en-US" altLang="en-US">
                <a:latin typeface="Tahoma" pitchFamily="34" charset="0"/>
              </a:rPr>
              <a:pPr/>
              <a:t>7</a:t>
            </a:fld>
            <a:endParaRPr lang="en-US" altLang="en-US" dirty="0">
              <a:latin typeface="Tahoma" pitchFamily="34" charset="0"/>
            </a:endParaRPr>
          </a:p>
        </p:txBody>
      </p:sp>
    </p:spTree>
    <p:extLst>
      <p:ext uri="{BB962C8B-B14F-4D97-AF65-F5344CB8AC3E}">
        <p14:creationId xmlns:p14="http://schemas.microsoft.com/office/powerpoint/2010/main" val="1957400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ChangeArrowheads="1" noTextEdit="1"/>
          </p:cNvSpPr>
          <p:nvPr>
            <p:ph type="sldImg"/>
          </p:nvPr>
        </p:nvSpPr>
        <p:spPr>
          <a:ln/>
        </p:spPr>
      </p:sp>
      <p:sp>
        <p:nvSpPr>
          <p:cNvPr id="153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There are 2 tests for determining the residential status – based on physical presence in India. First – stay in India &gt;= 182 days and the other is stay in India for &gt;= 60 days in PY and &gt;= 365 days in 4 preceding PYs.  There are 2 exceptions to S 6 1c by way of expln i.e. if you are leaving for employment o/s India and if you are PIO and visiting India then 60 days will be substituted with 182 days i.e. second condition shall be read as 182 days in PY &amp; 365 days in 4 preceding PYs </a:t>
            </a:r>
          </a:p>
        </p:txBody>
      </p:sp>
      <p:sp>
        <p:nvSpPr>
          <p:cNvPr id="153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8CA76CEF-E03D-4BC5-96A0-60A83124E877}" type="slidenum">
              <a:rPr lang="en-US" altLang="en-US">
                <a:latin typeface="Tahoma" pitchFamily="34" charset="0"/>
              </a:rPr>
              <a:pPr/>
              <a:t>8</a:t>
            </a:fld>
            <a:endParaRPr lang="en-US" altLang="en-US" dirty="0">
              <a:latin typeface="Tahoma" pitchFamily="34" charset="0"/>
            </a:endParaRPr>
          </a:p>
        </p:txBody>
      </p:sp>
    </p:spTree>
    <p:extLst>
      <p:ext uri="{BB962C8B-B14F-4D97-AF65-F5344CB8AC3E}">
        <p14:creationId xmlns:p14="http://schemas.microsoft.com/office/powerpoint/2010/main" val="917679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ChangeArrowheads="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17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AD9FBCD2-DEAB-48AC-844C-B320A2A59920}" type="slidenum">
              <a:rPr lang="en-US" altLang="en-US">
                <a:latin typeface="Tahoma" pitchFamily="34" charset="0"/>
              </a:rPr>
              <a:pPr/>
              <a:t>9</a:t>
            </a:fld>
            <a:endParaRPr lang="en-US" altLang="en-US" dirty="0">
              <a:latin typeface="Tahoma" pitchFamily="34" charset="0"/>
            </a:endParaRPr>
          </a:p>
        </p:txBody>
      </p:sp>
    </p:spTree>
    <p:extLst>
      <p:ext uri="{BB962C8B-B14F-4D97-AF65-F5344CB8AC3E}">
        <p14:creationId xmlns:p14="http://schemas.microsoft.com/office/powerpoint/2010/main" val="20068119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ChangeArrowheads="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800" dirty="0"/>
              <a:t>It may be noted that the benefit of this expln can be availed only by a citizen or PIO of India and not foreign citizens </a:t>
            </a:r>
          </a:p>
          <a:p>
            <a:endParaRPr lang="en-US" altLang="en-US" sz="800" dirty="0"/>
          </a:p>
          <a:p>
            <a:r>
              <a:rPr lang="en-US" altLang="en-US" sz="800" dirty="0"/>
              <a:t>if a person leaves India for the purpose of searching for employment outside India and returns back in the same year, then it cannot be said that the person has left India for employment purpose and hence benefit of expln 1(a) cannot be availed and also it cannot be said that the person has ‘come on a visit to India’ and hence benefit of expln 1(b) cannot be taken.</a:t>
            </a:r>
          </a:p>
        </p:txBody>
      </p:sp>
      <p:sp>
        <p:nvSpPr>
          <p:cNvPr id="194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211EAABB-2FE0-409E-BB5B-2E6EAE3B42DD}" type="slidenum">
              <a:rPr lang="en-US" altLang="en-US">
                <a:latin typeface="Tahoma" pitchFamily="34" charset="0"/>
              </a:rPr>
              <a:pPr/>
              <a:t>10</a:t>
            </a:fld>
            <a:endParaRPr lang="en-US" altLang="en-US" dirty="0">
              <a:latin typeface="Tahoma" pitchFamily="34" charset="0"/>
            </a:endParaRPr>
          </a:p>
        </p:txBody>
      </p:sp>
    </p:spTree>
    <p:extLst>
      <p:ext uri="{BB962C8B-B14F-4D97-AF65-F5344CB8AC3E}">
        <p14:creationId xmlns:p14="http://schemas.microsoft.com/office/powerpoint/2010/main" val="1414647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dirty="0"/>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dirty="0"/>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dirty="0"/>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dirty="0"/>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dirty="0"/>
            </a:p>
          </p:txBody>
        </p:sp>
        <p:sp>
          <p:nvSpPr>
            <p:cNvPr id="8" name="Rectangle 10"/>
            <p:cNvSpPr>
              <a:spLocks noChangeArrowheads="1"/>
            </p:cNvSpPr>
            <p:nvPr/>
          </p:nvSpPr>
          <p:spPr bwMode="auto">
            <a:xfrm>
              <a:off x="400" y="1536"/>
              <a:ext cx="20" cy="663"/>
            </a:xfrm>
            <a:prstGeom prst="rect">
              <a:avLst/>
            </a:prstGeom>
            <a:solidFill>
              <a:schemeClr val="bg2"/>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dirty="0"/>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en-US" altLang="en-US" dirty="0"/>
            </a:p>
          </p:txBody>
        </p:sp>
      </p:grpSp>
      <p:sp>
        <p:nvSpPr>
          <p:cNvPr id="7180" name="Rectangle 12"/>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r>
              <a:rPr lang="en-US" dirty="0"/>
              <a:t>11</a:t>
            </a:r>
            <a:r>
              <a:rPr lang="en-US" baseline="30000" dirty="0"/>
              <a:t>th</a:t>
            </a:r>
            <a:r>
              <a:rPr lang="en-US" dirty="0"/>
              <a:t> February, 2020</a:t>
            </a:r>
          </a:p>
        </p:txBody>
      </p:sp>
      <p:sp>
        <p:nvSpPr>
          <p:cNvPr id="15" name="Rectangle 15"/>
          <p:cNvSpPr>
            <a:spLocks noGrp="1" noChangeArrowheads="1"/>
          </p:cNvSpPr>
          <p:nvPr>
            <p:ph type="ftr" sz="quarter" idx="11"/>
          </p:nvPr>
        </p:nvSpPr>
        <p:spPr>
          <a:xfrm>
            <a:off x="3223952" y="6553200"/>
            <a:ext cx="3361113" cy="457200"/>
          </a:xfrm>
        </p:spPr>
        <p:txBody>
          <a:bodyPr/>
          <a:lstStyle>
            <a:lvl1pPr>
              <a:defRPr sz="950" baseline="0">
                <a:solidFill>
                  <a:schemeClr val="bg2"/>
                </a:solidFill>
              </a:defRPr>
            </a:lvl1pPr>
          </a:lstStyle>
          <a:p>
            <a:pPr>
              <a:defRPr/>
            </a:pPr>
            <a:endParaRPr lang="en-US" altLang="en-US" b="1" dirty="0">
              <a:solidFill>
                <a:schemeClr val="hlink"/>
              </a:solidFill>
            </a:endParaRPr>
          </a:p>
          <a:p>
            <a:pPr>
              <a:defRPr/>
            </a:pPr>
            <a:endParaRPr lang="en-US" altLang="en-US" b="1" dirty="0">
              <a:solidFill>
                <a:schemeClr val="hlink"/>
              </a:solidFill>
            </a:endParaRPr>
          </a:p>
          <a:p>
            <a:pPr>
              <a:defRPr/>
            </a:pPr>
            <a:endParaRPr lang="en-US" altLang="en-US" b="1" dirty="0">
              <a:solidFill>
                <a:schemeClr val="hlink"/>
              </a:solidFill>
            </a:endParaRPr>
          </a:p>
          <a:p>
            <a:pPr>
              <a:defRPr/>
            </a:pPr>
            <a:endParaRPr lang="en-US" altLang="en-US" b="1" dirty="0">
              <a:solidFill>
                <a:schemeClr val="hlink"/>
              </a:solidFill>
            </a:endParaRPr>
          </a:p>
          <a:p>
            <a:pPr>
              <a:defRPr/>
            </a:pPr>
            <a:r>
              <a:rPr lang="en-US" altLang="en-US" b="1" dirty="0">
                <a:solidFill>
                  <a:schemeClr val="tx1"/>
                </a:solidFill>
              </a:rPr>
              <a:t>P.P. Shah &amp; Associates / SP Shah Consultants DMCC</a:t>
            </a:r>
          </a:p>
          <a:p>
            <a:pPr>
              <a:defRPr/>
            </a:pPr>
            <a:endParaRPr lang="en-US" dirty="0"/>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fld id="{06B9859C-AF7A-4D62-A34A-87F19AF44D20}" type="slidenum">
              <a:rPr lang="en-US" altLang="en-US"/>
              <a:pPr/>
              <a:t>‹#›</a:t>
            </a:fld>
            <a:endParaRPr lang="en-US" altLang="en-US" dirty="0"/>
          </a:p>
        </p:txBody>
      </p:sp>
    </p:spTree>
    <p:extLst>
      <p:ext uri="{BB962C8B-B14F-4D97-AF65-F5344CB8AC3E}">
        <p14:creationId xmlns:p14="http://schemas.microsoft.com/office/powerpoint/2010/main" val="429861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t>11th February, 2020</a:t>
            </a:r>
          </a:p>
        </p:txBody>
      </p:sp>
      <p:sp>
        <p:nvSpPr>
          <p:cNvPr id="5"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3"/>
          <p:cNvSpPr>
            <a:spLocks noGrp="1" noChangeArrowheads="1"/>
          </p:cNvSpPr>
          <p:nvPr>
            <p:ph type="sldNum" sz="quarter" idx="12"/>
          </p:nvPr>
        </p:nvSpPr>
        <p:spPr>
          <a:ln/>
        </p:spPr>
        <p:txBody>
          <a:bodyPr/>
          <a:lstStyle>
            <a:lvl1pPr>
              <a:defRPr/>
            </a:lvl1pPr>
          </a:lstStyle>
          <a:p>
            <a:fld id="{62990374-21B9-477B-AC58-F4D4CD857631}" type="slidenum">
              <a:rPr lang="en-US" altLang="en-US"/>
              <a:pPr/>
              <a:t>‹#›</a:t>
            </a:fld>
            <a:endParaRPr lang="en-US" altLang="en-US" dirty="0"/>
          </a:p>
        </p:txBody>
      </p:sp>
    </p:spTree>
    <p:extLst>
      <p:ext uri="{BB962C8B-B14F-4D97-AF65-F5344CB8AC3E}">
        <p14:creationId xmlns:p14="http://schemas.microsoft.com/office/powerpoint/2010/main" val="3397824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617538"/>
            <a:ext cx="1951038" cy="55149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617538"/>
            <a:ext cx="5700712" cy="5514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t>11th February, 2020</a:t>
            </a:r>
          </a:p>
        </p:txBody>
      </p:sp>
      <p:sp>
        <p:nvSpPr>
          <p:cNvPr id="5"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3"/>
          <p:cNvSpPr>
            <a:spLocks noGrp="1" noChangeArrowheads="1"/>
          </p:cNvSpPr>
          <p:nvPr>
            <p:ph type="sldNum" sz="quarter" idx="12"/>
          </p:nvPr>
        </p:nvSpPr>
        <p:spPr>
          <a:ln/>
        </p:spPr>
        <p:txBody>
          <a:bodyPr/>
          <a:lstStyle>
            <a:lvl1pPr>
              <a:defRPr/>
            </a:lvl1pPr>
          </a:lstStyle>
          <a:p>
            <a:fld id="{A66002BF-A12E-4481-AC02-69ED14F3D0B2}" type="slidenum">
              <a:rPr lang="en-US" altLang="en-US"/>
              <a:pPr/>
              <a:t>‹#›</a:t>
            </a:fld>
            <a:endParaRPr lang="en-US" altLang="en-US" dirty="0"/>
          </a:p>
        </p:txBody>
      </p:sp>
    </p:spTree>
    <p:extLst>
      <p:ext uri="{BB962C8B-B14F-4D97-AF65-F5344CB8AC3E}">
        <p14:creationId xmlns:p14="http://schemas.microsoft.com/office/powerpoint/2010/main" val="17727900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B46CBA-C332-4520-92D8-2C241808CC82}"/>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2A0191B7-9C30-41B4-909F-5367A8DD7E32}"/>
              </a:ext>
            </a:extLst>
          </p:cNvPr>
          <p:cNvSpPr>
            <a:spLocks noGrp="1"/>
          </p:cNvSpPr>
          <p:nvPr>
            <p:ph type="dt" sz="half" idx="10"/>
          </p:nvPr>
        </p:nvSpPr>
        <p:spPr/>
        <p:txBody>
          <a:bodyPr/>
          <a:lstStyle/>
          <a:p>
            <a:endParaRPr lang="en-US" altLang="en-US" dirty="0">
              <a:solidFill>
                <a:srgbClr val="000000"/>
              </a:solidFill>
            </a:endParaRPr>
          </a:p>
        </p:txBody>
      </p:sp>
      <p:sp>
        <p:nvSpPr>
          <p:cNvPr id="4" name="Footer Placeholder 3">
            <a:extLst>
              <a:ext uri="{FF2B5EF4-FFF2-40B4-BE49-F238E27FC236}">
                <a16:creationId xmlns:a16="http://schemas.microsoft.com/office/drawing/2014/main" xmlns="" id="{C0B06B6E-F2F5-4574-BFEE-7680CE63C5AB}"/>
              </a:ext>
            </a:extLst>
          </p:cNvPr>
          <p:cNvSpPr>
            <a:spLocks noGrp="1"/>
          </p:cNvSpPr>
          <p:nvPr>
            <p:ph type="ftr" sz="quarter" idx="11"/>
          </p:nvPr>
        </p:nvSpPr>
        <p:spPr/>
        <p:txBody>
          <a:bodyPr/>
          <a:lstStyle/>
          <a:p>
            <a:endParaRPr lang="en-US" altLang="en-US" dirty="0">
              <a:solidFill>
                <a:srgbClr val="000000"/>
              </a:solidFill>
            </a:endParaRPr>
          </a:p>
        </p:txBody>
      </p:sp>
      <p:sp>
        <p:nvSpPr>
          <p:cNvPr id="5" name="Slide Number Placeholder 4">
            <a:extLst>
              <a:ext uri="{FF2B5EF4-FFF2-40B4-BE49-F238E27FC236}">
                <a16:creationId xmlns:a16="http://schemas.microsoft.com/office/drawing/2014/main" xmlns="" id="{6827F5AD-612A-486C-8BFC-0AA019AEEB94}"/>
              </a:ext>
            </a:extLst>
          </p:cNvPr>
          <p:cNvSpPr>
            <a:spLocks noGrp="1"/>
          </p:cNvSpPr>
          <p:nvPr>
            <p:ph type="sldNum" sz="quarter" idx="12"/>
          </p:nvPr>
        </p:nvSpPr>
        <p:spPr/>
        <p:txBody>
          <a:bodyPr/>
          <a:lstStyle/>
          <a:p>
            <a:fld id="{B3C03D45-8EF9-4056-8768-35C7BDB95398}" type="slidenum">
              <a:rPr lang="en-US" altLang="en-US" smtClean="0">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27638868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170" name="Group 2">
            <a:extLst>
              <a:ext uri="{FF2B5EF4-FFF2-40B4-BE49-F238E27FC236}">
                <a16:creationId xmlns:a16="http://schemas.microsoft.com/office/drawing/2014/main" xmlns="" id="{6A850950-2EEB-4192-B90D-6B4112BC7DC2}"/>
              </a:ext>
            </a:extLst>
          </p:cNvPr>
          <p:cNvGrpSpPr>
            <a:grpSpLocks/>
          </p:cNvGrpSpPr>
          <p:nvPr/>
        </p:nvGrpSpPr>
        <p:grpSpPr bwMode="auto">
          <a:xfrm>
            <a:off x="1" y="2438402"/>
            <a:ext cx="9009063" cy="1052513"/>
            <a:chOff x="0" y="1536"/>
            <a:chExt cx="5675" cy="663"/>
          </a:xfrm>
        </p:grpSpPr>
        <p:grpSp>
          <p:nvGrpSpPr>
            <p:cNvPr id="7171" name="Group 3">
              <a:extLst>
                <a:ext uri="{FF2B5EF4-FFF2-40B4-BE49-F238E27FC236}">
                  <a16:creationId xmlns:a16="http://schemas.microsoft.com/office/drawing/2014/main" xmlns="" id="{CB109664-2EE3-4B71-A877-0D602E7C7F1E}"/>
                </a:ext>
              </a:extLst>
            </p:cNvPr>
            <p:cNvGrpSpPr>
              <a:grpSpLocks/>
            </p:cNvGrpSpPr>
            <p:nvPr/>
          </p:nvGrpSpPr>
          <p:grpSpPr bwMode="auto">
            <a:xfrm>
              <a:off x="183" y="1604"/>
              <a:ext cx="448" cy="299"/>
              <a:chOff x="720" y="336"/>
              <a:chExt cx="624" cy="432"/>
            </a:xfrm>
          </p:grpSpPr>
          <p:sp>
            <p:nvSpPr>
              <p:cNvPr id="7172" name="Rectangle 4">
                <a:extLst>
                  <a:ext uri="{FF2B5EF4-FFF2-40B4-BE49-F238E27FC236}">
                    <a16:creationId xmlns:a16="http://schemas.microsoft.com/office/drawing/2014/main" xmlns="" id="{FA5EADDE-7897-4804-8D68-915DDBE93AF0}"/>
                  </a:ext>
                </a:extLst>
              </p:cNvPr>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800" dirty="0">
                  <a:solidFill>
                    <a:srgbClr val="000000"/>
                  </a:solidFill>
                </a:endParaRPr>
              </a:p>
            </p:txBody>
          </p:sp>
          <p:sp>
            <p:nvSpPr>
              <p:cNvPr id="7173" name="Rectangle 5">
                <a:extLst>
                  <a:ext uri="{FF2B5EF4-FFF2-40B4-BE49-F238E27FC236}">
                    <a16:creationId xmlns:a16="http://schemas.microsoft.com/office/drawing/2014/main" xmlns="" id="{E03CBD62-6D98-421B-80A4-0A661F62F1B1}"/>
                  </a:ext>
                </a:extLst>
              </p:cNvPr>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800" dirty="0">
                  <a:solidFill>
                    <a:srgbClr val="000000"/>
                  </a:solidFill>
                </a:endParaRPr>
              </a:p>
            </p:txBody>
          </p:sp>
        </p:grpSp>
        <p:grpSp>
          <p:nvGrpSpPr>
            <p:cNvPr id="7174" name="Group 6">
              <a:extLst>
                <a:ext uri="{FF2B5EF4-FFF2-40B4-BE49-F238E27FC236}">
                  <a16:creationId xmlns:a16="http://schemas.microsoft.com/office/drawing/2014/main" xmlns="" id="{C932A05E-AAC9-4B90-B1C3-7F9F5EA0FCD5}"/>
                </a:ext>
              </a:extLst>
            </p:cNvPr>
            <p:cNvGrpSpPr>
              <a:grpSpLocks/>
            </p:cNvGrpSpPr>
            <p:nvPr/>
          </p:nvGrpSpPr>
          <p:grpSpPr bwMode="auto">
            <a:xfrm>
              <a:off x="261" y="1870"/>
              <a:ext cx="465" cy="299"/>
              <a:chOff x="912" y="2640"/>
              <a:chExt cx="672" cy="432"/>
            </a:xfrm>
          </p:grpSpPr>
          <p:sp>
            <p:nvSpPr>
              <p:cNvPr id="7175" name="Rectangle 7">
                <a:extLst>
                  <a:ext uri="{FF2B5EF4-FFF2-40B4-BE49-F238E27FC236}">
                    <a16:creationId xmlns:a16="http://schemas.microsoft.com/office/drawing/2014/main" xmlns="" id="{44D4AFFA-062F-4658-B6AE-4B6FC15AB32C}"/>
                  </a:ext>
                </a:extLst>
              </p:cNvPr>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800" dirty="0">
                  <a:solidFill>
                    <a:srgbClr val="000000"/>
                  </a:solidFill>
                </a:endParaRPr>
              </a:p>
            </p:txBody>
          </p:sp>
          <p:sp>
            <p:nvSpPr>
              <p:cNvPr id="7176" name="Rectangle 8">
                <a:extLst>
                  <a:ext uri="{FF2B5EF4-FFF2-40B4-BE49-F238E27FC236}">
                    <a16:creationId xmlns:a16="http://schemas.microsoft.com/office/drawing/2014/main" xmlns="" id="{22F8A406-3BAD-49EC-9F77-B9267B6B9C24}"/>
                  </a:ext>
                </a:extLst>
              </p:cNvPr>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800" dirty="0">
                  <a:solidFill>
                    <a:srgbClr val="000000"/>
                  </a:solidFill>
                </a:endParaRPr>
              </a:p>
            </p:txBody>
          </p:sp>
        </p:grpSp>
        <p:sp>
          <p:nvSpPr>
            <p:cNvPr id="7177" name="Rectangle 9">
              <a:extLst>
                <a:ext uri="{FF2B5EF4-FFF2-40B4-BE49-F238E27FC236}">
                  <a16:creationId xmlns:a16="http://schemas.microsoft.com/office/drawing/2014/main" xmlns="" id="{41189186-F0BF-4400-B4EC-2A44CFEF9581}"/>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800" dirty="0">
                <a:solidFill>
                  <a:srgbClr val="000000"/>
                </a:solidFill>
              </a:endParaRPr>
            </a:p>
          </p:txBody>
        </p:sp>
        <p:sp>
          <p:nvSpPr>
            <p:cNvPr id="7178" name="Rectangle 10">
              <a:extLst>
                <a:ext uri="{FF2B5EF4-FFF2-40B4-BE49-F238E27FC236}">
                  <a16:creationId xmlns:a16="http://schemas.microsoft.com/office/drawing/2014/main" xmlns="" id="{5D9B94A3-9E9E-45BC-A8D4-71301E59E7F5}"/>
                </a:ext>
              </a:extLst>
            </p:cNvPr>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800" dirty="0">
                <a:solidFill>
                  <a:srgbClr val="000000"/>
                </a:solidFill>
              </a:endParaRPr>
            </a:p>
          </p:txBody>
        </p:sp>
        <p:sp>
          <p:nvSpPr>
            <p:cNvPr id="7179" name="Rectangle 11">
              <a:extLst>
                <a:ext uri="{FF2B5EF4-FFF2-40B4-BE49-F238E27FC236}">
                  <a16:creationId xmlns:a16="http://schemas.microsoft.com/office/drawing/2014/main" xmlns="" id="{49914725-09E9-4EDF-BF34-A4A531B54D81}"/>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800" dirty="0">
                <a:solidFill>
                  <a:srgbClr val="000000"/>
                </a:solidFill>
              </a:endParaRPr>
            </a:p>
          </p:txBody>
        </p:sp>
      </p:grpSp>
      <p:sp>
        <p:nvSpPr>
          <p:cNvPr id="7180" name="Rectangle 12">
            <a:extLst>
              <a:ext uri="{FF2B5EF4-FFF2-40B4-BE49-F238E27FC236}">
                <a16:creationId xmlns:a16="http://schemas.microsoft.com/office/drawing/2014/main" xmlns="" id="{99A95C78-2301-4724-85FE-942DD23B8097}"/>
              </a:ext>
            </a:extLst>
          </p:cNvPr>
          <p:cNvSpPr>
            <a:spLocks noGrp="1" noChangeArrowheads="1"/>
          </p:cNvSpPr>
          <p:nvPr>
            <p:ph type="ctrTitle"/>
          </p:nvPr>
        </p:nvSpPr>
        <p:spPr>
          <a:xfrm>
            <a:off x="990600" y="1828800"/>
            <a:ext cx="7772400" cy="1143000"/>
          </a:xfrm>
        </p:spPr>
        <p:txBody>
          <a:bodyPr/>
          <a:lstStyle>
            <a:lvl1pPr>
              <a:defRPr/>
            </a:lvl1pPr>
          </a:lstStyle>
          <a:p>
            <a:pPr lvl="0"/>
            <a:r>
              <a:rPr lang="en-US" altLang="en-US" noProof="0"/>
              <a:t>Click to edit Master title style</a:t>
            </a:r>
          </a:p>
        </p:txBody>
      </p:sp>
      <p:sp>
        <p:nvSpPr>
          <p:cNvPr id="7181" name="Rectangle 13">
            <a:extLst>
              <a:ext uri="{FF2B5EF4-FFF2-40B4-BE49-F238E27FC236}">
                <a16:creationId xmlns:a16="http://schemas.microsoft.com/office/drawing/2014/main" xmlns="" id="{2E751DF7-1A00-47EF-ACFA-66A03CABF3CB}"/>
              </a:ext>
            </a:extLst>
          </p:cNvPr>
          <p:cNvSpPr>
            <a:spLocks noGrp="1" noChangeArrowheads="1"/>
          </p:cNvSpPr>
          <p:nvPr>
            <p:ph type="subTitle"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US" altLang="en-US" noProof="0"/>
              <a:t>Click to edit Master subtitle style</a:t>
            </a:r>
          </a:p>
        </p:txBody>
      </p:sp>
      <p:sp>
        <p:nvSpPr>
          <p:cNvPr id="7182" name="Rectangle 14">
            <a:extLst>
              <a:ext uri="{FF2B5EF4-FFF2-40B4-BE49-F238E27FC236}">
                <a16:creationId xmlns:a16="http://schemas.microsoft.com/office/drawing/2014/main" xmlns="" id="{C6FA1E09-06D7-402B-94C0-7BA5225BF760}"/>
              </a:ext>
            </a:extLst>
          </p:cNvPr>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endParaRPr lang="en-US" altLang="en-US" dirty="0">
              <a:solidFill>
                <a:srgbClr val="1C1C1C"/>
              </a:solidFill>
            </a:endParaRPr>
          </a:p>
        </p:txBody>
      </p:sp>
      <p:sp>
        <p:nvSpPr>
          <p:cNvPr id="7183" name="Rectangle 15">
            <a:extLst>
              <a:ext uri="{FF2B5EF4-FFF2-40B4-BE49-F238E27FC236}">
                <a16:creationId xmlns:a16="http://schemas.microsoft.com/office/drawing/2014/main" xmlns="" id="{ED3A3D9A-0D62-443B-8CAD-888653433AFB}"/>
              </a:ext>
            </a:extLst>
          </p:cNvPr>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r>
              <a:rPr lang="en-US" altLang="en-US" dirty="0">
                <a:solidFill>
                  <a:srgbClr val="1C1C1C"/>
                </a:solidFill>
              </a:rPr>
              <a:t>P.P.Shah &amp; Associates</a:t>
            </a:r>
          </a:p>
        </p:txBody>
      </p:sp>
      <p:sp>
        <p:nvSpPr>
          <p:cNvPr id="7184" name="Rectangle 16">
            <a:extLst>
              <a:ext uri="{FF2B5EF4-FFF2-40B4-BE49-F238E27FC236}">
                <a16:creationId xmlns:a16="http://schemas.microsoft.com/office/drawing/2014/main" xmlns="" id="{2193A3A3-4029-4B4F-ABBC-F95A0EAF0239}"/>
              </a:ext>
            </a:extLst>
          </p:cNvPr>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40434350-CB49-48A5-9528-505CC4782113}" type="slidenum">
              <a:rPr lang="en-US" altLang="en-US">
                <a:solidFill>
                  <a:srgbClr val="1C1C1C"/>
                </a:solidFill>
              </a:rPr>
              <a:pPr/>
              <a:t>‹#›</a:t>
            </a:fld>
            <a:endParaRPr lang="en-US" altLang="en-US" dirty="0">
              <a:solidFill>
                <a:srgbClr val="1C1C1C"/>
              </a:solidFill>
            </a:endParaRPr>
          </a:p>
        </p:txBody>
      </p:sp>
    </p:spTree>
    <p:extLst>
      <p:ext uri="{BB962C8B-B14F-4D97-AF65-F5344CB8AC3E}">
        <p14:creationId xmlns:p14="http://schemas.microsoft.com/office/powerpoint/2010/main" val="9905639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943327-DC2E-480E-A9B0-47543F4A3EB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0EEFC90F-0E4A-4A29-9A44-B7D408DC97B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E0EE1B14-F132-4F0E-99AF-B3EABC51B2DC}"/>
              </a:ext>
            </a:extLst>
          </p:cNvPr>
          <p:cNvSpPr>
            <a:spLocks noGrp="1"/>
          </p:cNvSpPr>
          <p:nvPr>
            <p:ph type="dt" sz="half" idx="10"/>
          </p:nvPr>
        </p:nvSpPr>
        <p:spPr/>
        <p:txBody>
          <a:bodyPr/>
          <a:lstStyle>
            <a:lvl1pPr>
              <a:defRPr/>
            </a:lvl1pPr>
          </a:lstStyle>
          <a:p>
            <a:endParaRPr lang="en-US" altLang="en-US" dirty="0">
              <a:solidFill>
                <a:srgbClr val="000000"/>
              </a:solidFill>
            </a:endParaRPr>
          </a:p>
        </p:txBody>
      </p:sp>
      <p:sp>
        <p:nvSpPr>
          <p:cNvPr id="5" name="Footer Placeholder 4">
            <a:extLst>
              <a:ext uri="{FF2B5EF4-FFF2-40B4-BE49-F238E27FC236}">
                <a16:creationId xmlns:a16="http://schemas.microsoft.com/office/drawing/2014/main" xmlns="" id="{2C1894B9-3E8B-4894-8D57-FBFBE4826F4B}"/>
              </a:ext>
            </a:extLst>
          </p:cNvPr>
          <p:cNvSpPr>
            <a:spLocks noGrp="1"/>
          </p:cNvSpPr>
          <p:nvPr>
            <p:ph type="ftr" sz="quarter" idx="11"/>
          </p:nvPr>
        </p:nvSpPr>
        <p:spPr/>
        <p:txBody>
          <a:bodyPr/>
          <a:lstStyle>
            <a:lvl1pPr>
              <a:defRPr/>
            </a:lvl1pPr>
          </a:lstStyle>
          <a:p>
            <a:r>
              <a:rPr lang="en-US" altLang="en-US" dirty="0">
                <a:solidFill>
                  <a:srgbClr val="000000"/>
                </a:solidFill>
              </a:rPr>
              <a:t>P.P.Shah &amp; Associates</a:t>
            </a:r>
          </a:p>
        </p:txBody>
      </p:sp>
      <p:sp>
        <p:nvSpPr>
          <p:cNvPr id="6" name="Slide Number Placeholder 5">
            <a:extLst>
              <a:ext uri="{FF2B5EF4-FFF2-40B4-BE49-F238E27FC236}">
                <a16:creationId xmlns:a16="http://schemas.microsoft.com/office/drawing/2014/main" xmlns="" id="{1EA1DC5E-50A0-4A0C-9A40-0F64DF72CF39}"/>
              </a:ext>
            </a:extLst>
          </p:cNvPr>
          <p:cNvSpPr>
            <a:spLocks noGrp="1"/>
          </p:cNvSpPr>
          <p:nvPr>
            <p:ph type="sldNum" sz="quarter" idx="12"/>
          </p:nvPr>
        </p:nvSpPr>
        <p:spPr/>
        <p:txBody>
          <a:bodyPr/>
          <a:lstStyle>
            <a:lvl1pPr>
              <a:defRPr/>
            </a:lvl1pPr>
          </a:lstStyle>
          <a:p>
            <a:fld id="{44761764-2A2A-4D24-A814-B2A54A696260}"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36387891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400880-EA94-48E5-B98C-355AC33989C6}"/>
              </a:ext>
            </a:extLst>
          </p:cNvPr>
          <p:cNvSpPr>
            <a:spLocks noGrp="1"/>
          </p:cNvSpPr>
          <p:nvPr>
            <p:ph type="title"/>
          </p:nvPr>
        </p:nvSpPr>
        <p:spPr>
          <a:xfrm>
            <a:off x="623888" y="1709740"/>
            <a:ext cx="7886700" cy="2852737"/>
          </a:xfrm>
        </p:spPr>
        <p:txBody>
          <a:bodyPr/>
          <a:lstStyle>
            <a:lvl1pPr>
              <a:defRPr sz="45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BED872F5-7527-4A7F-9A75-BD76B6D6FBA1}"/>
              </a:ext>
            </a:extLst>
          </p:cNvPr>
          <p:cNvSpPr>
            <a:spLocks noGrp="1"/>
          </p:cNvSpPr>
          <p:nvPr>
            <p:ph type="body" idx="1"/>
          </p:nvPr>
        </p:nvSpPr>
        <p:spPr>
          <a:xfrm>
            <a:off x="623888" y="4589465"/>
            <a:ext cx="7886700" cy="1500187"/>
          </a:xfrm>
        </p:spPr>
        <p:txBody>
          <a:bodyPr/>
          <a:lstStyle>
            <a:lvl1pPr marL="0" indent="0">
              <a:buNone/>
              <a:defRPr sz="1800"/>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a:t>Edit Master text styles</a:t>
            </a:r>
          </a:p>
        </p:txBody>
      </p:sp>
      <p:sp>
        <p:nvSpPr>
          <p:cNvPr id="4" name="Date Placeholder 3">
            <a:extLst>
              <a:ext uri="{FF2B5EF4-FFF2-40B4-BE49-F238E27FC236}">
                <a16:creationId xmlns:a16="http://schemas.microsoft.com/office/drawing/2014/main" xmlns="" id="{BBF665CD-7A12-411A-AF5F-F7A3DE687E78}"/>
              </a:ext>
            </a:extLst>
          </p:cNvPr>
          <p:cNvSpPr>
            <a:spLocks noGrp="1"/>
          </p:cNvSpPr>
          <p:nvPr>
            <p:ph type="dt" sz="half" idx="10"/>
          </p:nvPr>
        </p:nvSpPr>
        <p:spPr/>
        <p:txBody>
          <a:bodyPr/>
          <a:lstStyle>
            <a:lvl1pPr>
              <a:defRPr/>
            </a:lvl1pPr>
          </a:lstStyle>
          <a:p>
            <a:endParaRPr lang="en-US" altLang="en-US" dirty="0">
              <a:solidFill>
                <a:srgbClr val="000000"/>
              </a:solidFill>
            </a:endParaRPr>
          </a:p>
        </p:txBody>
      </p:sp>
      <p:sp>
        <p:nvSpPr>
          <p:cNvPr id="5" name="Footer Placeholder 4">
            <a:extLst>
              <a:ext uri="{FF2B5EF4-FFF2-40B4-BE49-F238E27FC236}">
                <a16:creationId xmlns:a16="http://schemas.microsoft.com/office/drawing/2014/main" xmlns="" id="{9D67E0FD-5FC9-4231-B664-6480736F1CAA}"/>
              </a:ext>
            </a:extLst>
          </p:cNvPr>
          <p:cNvSpPr>
            <a:spLocks noGrp="1"/>
          </p:cNvSpPr>
          <p:nvPr>
            <p:ph type="ftr" sz="quarter" idx="11"/>
          </p:nvPr>
        </p:nvSpPr>
        <p:spPr/>
        <p:txBody>
          <a:bodyPr/>
          <a:lstStyle>
            <a:lvl1pPr>
              <a:defRPr/>
            </a:lvl1pPr>
          </a:lstStyle>
          <a:p>
            <a:r>
              <a:rPr lang="en-US" altLang="en-US" dirty="0">
                <a:solidFill>
                  <a:srgbClr val="000000"/>
                </a:solidFill>
              </a:rPr>
              <a:t>P.P.Shah &amp; Associates</a:t>
            </a:r>
          </a:p>
        </p:txBody>
      </p:sp>
      <p:sp>
        <p:nvSpPr>
          <p:cNvPr id="6" name="Slide Number Placeholder 5">
            <a:extLst>
              <a:ext uri="{FF2B5EF4-FFF2-40B4-BE49-F238E27FC236}">
                <a16:creationId xmlns:a16="http://schemas.microsoft.com/office/drawing/2014/main" xmlns="" id="{E2600FB0-07FF-4066-83DE-19D3F6DB8499}"/>
              </a:ext>
            </a:extLst>
          </p:cNvPr>
          <p:cNvSpPr>
            <a:spLocks noGrp="1"/>
          </p:cNvSpPr>
          <p:nvPr>
            <p:ph type="sldNum" sz="quarter" idx="12"/>
          </p:nvPr>
        </p:nvSpPr>
        <p:spPr/>
        <p:txBody>
          <a:bodyPr/>
          <a:lstStyle>
            <a:lvl1pPr>
              <a:defRPr/>
            </a:lvl1pPr>
          </a:lstStyle>
          <a:p>
            <a:fld id="{C52A6F87-AAFA-40DB-9AAA-9B681A0F00CE}"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8387279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B46CBA-C332-4520-92D8-2C241808CC82}"/>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2A0191B7-9C30-41B4-909F-5367A8DD7E32}"/>
              </a:ext>
            </a:extLst>
          </p:cNvPr>
          <p:cNvSpPr>
            <a:spLocks noGrp="1"/>
          </p:cNvSpPr>
          <p:nvPr>
            <p:ph type="dt" sz="half" idx="10"/>
          </p:nvPr>
        </p:nvSpPr>
        <p:spPr/>
        <p:txBody>
          <a:bodyPr/>
          <a:lstStyle/>
          <a:p>
            <a:endParaRPr lang="en-US" altLang="en-US" dirty="0">
              <a:solidFill>
                <a:srgbClr val="000000"/>
              </a:solidFill>
            </a:endParaRPr>
          </a:p>
        </p:txBody>
      </p:sp>
      <p:sp>
        <p:nvSpPr>
          <p:cNvPr id="4" name="Footer Placeholder 3">
            <a:extLst>
              <a:ext uri="{FF2B5EF4-FFF2-40B4-BE49-F238E27FC236}">
                <a16:creationId xmlns:a16="http://schemas.microsoft.com/office/drawing/2014/main" xmlns="" id="{C0B06B6E-F2F5-4574-BFEE-7680CE63C5AB}"/>
              </a:ext>
            </a:extLst>
          </p:cNvPr>
          <p:cNvSpPr>
            <a:spLocks noGrp="1"/>
          </p:cNvSpPr>
          <p:nvPr>
            <p:ph type="ftr" sz="quarter" idx="11"/>
          </p:nvPr>
        </p:nvSpPr>
        <p:spPr/>
        <p:txBody>
          <a:bodyPr/>
          <a:lstStyle/>
          <a:p>
            <a:r>
              <a:rPr lang="en-US" altLang="en-US" dirty="0">
                <a:solidFill>
                  <a:srgbClr val="000000"/>
                </a:solidFill>
              </a:rPr>
              <a:t>P.P.Shah &amp; Associates</a:t>
            </a:r>
          </a:p>
        </p:txBody>
      </p:sp>
      <p:sp>
        <p:nvSpPr>
          <p:cNvPr id="5" name="Slide Number Placeholder 4">
            <a:extLst>
              <a:ext uri="{FF2B5EF4-FFF2-40B4-BE49-F238E27FC236}">
                <a16:creationId xmlns:a16="http://schemas.microsoft.com/office/drawing/2014/main" xmlns="" id="{6827F5AD-612A-486C-8BFC-0AA019AEEB94}"/>
              </a:ext>
            </a:extLst>
          </p:cNvPr>
          <p:cNvSpPr>
            <a:spLocks noGrp="1"/>
          </p:cNvSpPr>
          <p:nvPr>
            <p:ph type="sldNum" sz="quarter" idx="12"/>
          </p:nvPr>
        </p:nvSpPr>
        <p:spPr/>
        <p:txBody>
          <a:bodyPr/>
          <a:lstStyle/>
          <a:p>
            <a:fld id="{B3C03D45-8EF9-4056-8768-35C7BDB95398}" type="slidenum">
              <a:rPr lang="en-US" altLang="en-US" smtClean="0">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0752398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75EF379-19C7-491A-9F79-73832AE2307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0E24216B-FC49-4B04-952B-A738C90E8617}"/>
              </a:ext>
            </a:extLst>
          </p:cNvPr>
          <p:cNvSpPr>
            <a:spLocks noGrp="1"/>
          </p:cNvSpPr>
          <p:nvPr>
            <p:ph sz="half" idx="1"/>
          </p:nvPr>
        </p:nvSpPr>
        <p:spPr>
          <a:xfrm>
            <a:off x="1182688" y="2017713"/>
            <a:ext cx="381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5B8AD291-F06C-410E-8498-041E0D4B878C}"/>
              </a:ext>
            </a:extLst>
          </p:cNvPr>
          <p:cNvSpPr>
            <a:spLocks noGrp="1"/>
          </p:cNvSpPr>
          <p:nvPr>
            <p:ph sz="half" idx="2"/>
          </p:nvPr>
        </p:nvSpPr>
        <p:spPr>
          <a:xfrm>
            <a:off x="5145088" y="2017713"/>
            <a:ext cx="381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A6B7E09B-D6B1-492B-8D06-FB4BA36BDC8A}"/>
              </a:ext>
            </a:extLst>
          </p:cNvPr>
          <p:cNvSpPr>
            <a:spLocks noGrp="1"/>
          </p:cNvSpPr>
          <p:nvPr>
            <p:ph type="dt" sz="half" idx="10"/>
          </p:nvPr>
        </p:nvSpPr>
        <p:spPr/>
        <p:txBody>
          <a:bodyPr/>
          <a:lstStyle>
            <a:lvl1pPr>
              <a:defRPr/>
            </a:lvl1pPr>
          </a:lstStyle>
          <a:p>
            <a:endParaRPr lang="en-US" altLang="en-US" dirty="0">
              <a:solidFill>
                <a:srgbClr val="000000"/>
              </a:solidFill>
            </a:endParaRPr>
          </a:p>
        </p:txBody>
      </p:sp>
      <p:sp>
        <p:nvSpPr>
          <p:cNvPr id="6" name="Footer Placeholder 5">
            <a:extLst>
              <a:ext uri="{FF2B5EF4-FFF2-40B4-BE49-F238E27FC236}">
                <a16:creationId xmlns:a16="http://schemas.microsoft.com/office/drawing/2014/main" xmlns="" id="{64A65CFB-3677-46DB-B119-AE5D53FEB19A}"/>
              </a:ext>
            </a:extLst>
          </p:cNvPr>
          <p:cNvSpPr>
            <a:spLocks noGrp="1"/>
          </p:cNvSpPr>
          <p:nvPr>
            <p:ph type="ftr" sz="quarter" idx="11"/>
          </p:nvPr>
        </p:nvSpPr>
        <p:spPr/>
        <p:txBody>
          <a:bodyPr/>
          <a:lstStyle>
            <a:lvl1pPr>
              <a:defRPr/>
            </a:lvl1pPr>
          </a:lstStyle>
          <a:p>
            <a:r>
              <a:rPr lang="en-US" altLang="en-US" dirty="0">
                <a:solidFill>
                  <a:srgbClr val="000000"/>
                </a:solidFill>
              </a:rPr>
              <a:t>P.P.Shah &amp; Associates</a:t>
            </a:r>
          </a:p>
        </p:txBody>
      </p:sp>
      <p:sp>
        <p:nvSpPr>
          <p:cNvPr id="7" name="Slide Number Placeholder 6">
            <a:extLst>
              <a:ext uri="{FF2B5EF4-FFF2-40B4-BE49-F238E27FC236}">
                <a16:creationId xmlns:a16="http://schemas.microsoft.com/office/drawing/2014/main" xmlns="" id="{5E1D4635-D556-4F21-9A59-5F2476D240BC}"/>
              </a:ext>
            </a:extLst>
          </p:cNvPr>
          <p:cNvSpPr>
            <a:spLocks noGrp="1"/>
          </p:cNvSpPr>
          <p:nvPr>
            <p:ph type="sldNum" sz="quarter" idx="12"/>
          </p:nvPr>
        </p:nvSpPr>
        <p:spPr/>
        <p:txBody>
          <a:bodyPr/>
          <a:lstStyle>
            <a:lvl1pPr>
              <a:defRPr/>
            </a:lvl1pPr>
          </a:lstStyle>
          <a:p>
            <a:fld id="{579867BC-4943-4A93-A5E7-7D902121A10F}"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35486585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10D0B58-395B-45B0-9277-37D7B2BE13D1}"/>
              </a:ext>
            </a:extLst>
          </p:cNvPr>
          <p:cNvSpPr>
            <a:spLocks noGrp="1"/>
          </p:cNvSpPr>
          <p:nvPr>
            <p:ph type="title"/>
          </p:nvPr>
        </p:nvSpPr>
        <p:spPr>
          <a:xfrm>
            <a:off x="630238" y="365127"/>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6D435BCC-1C1F-4515-8E52-378E2AF58DFD}"/>
              </a:ext>
            </a:extLst>
          </p:cNvPr>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xmlns="" id="{792B901B-62F7-4DE3-A5F9-A97EBF3EDFF8}"/>
              </a:ext>
            </a:extLst>
          </p:cNvPr>
          <p:cNvSpPr>
            <a:spLocks noGrp="1"/>
          </p:cNvSpPr>
          <p:nvPr>
            <p:ph sz="half" idx="2"/>
          </p:nvPr>
        </p:nvSpPr>
        <p:spPr>
          <a:xfrm>
            <a:off x="630239"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C3D8263E-2437-421A-983D-4B9C44903FBA}"/>
              </a:ext>
            </a:extLst>
          </p:cNvPr>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xmlns="" id="{59AE4560-733E-4385-B394-0F594C9418C8}"/>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5B990290-ECB4-4ECF-8727-C8304E19D1BB}"/>
              </a:ext>
            </a:extLst>
          </p:cNvPr>
          <p:cNvSpPr>
            <a:spLocks noGrp="1"/>
          </p:cNvSpPr>
          <p:nvPr>
            <p:ph type="dt" sz="half" idx="10"/>
          </p:nvPr>
        </p:nvSpPr>
        <p:spPr/>
        <p:txBody>
          <a:bodyPr/>
          <a:lstStyle>
            <a:lvl1pPr>
              <a:defRPr/>
            </a:lvl1pPr>
          </a:lstStyle>
          <a:p>
            <a:endParaRPr lang="en-US" altLang="en-US" dirty="0">
              <a:solidFill>
                <a:srgbClr val="000000"/>
              </a:solidFill>
            </a:endParaRPr>
          </a:p>
        </p:txBody>
      </p:sp>
      <p:sp>
        <p:nvSpPr>
          <p:cNvPr id="8" name="Footer Placeholder 7">
            <a:extLst>
              <a:ext uri="{FF2B5EF4-FFF2-40B4-BE49-F238E27FC236}">
                <a16:creationId xmlns:a16="http://schemas.microsoft.com/office/drawing/2014/main" xmlns="" id="{A65E5512-009F-4195-97A8-D2BF0F9C38DF}"/>
              </a:ext>
            </a:extLst>
          </p:cNvPr>
          <p:cNvSpPr>
            <a:spLocks noGrp="1"/>
          </p:cNvSpPr>
          <p:nvPr>
            <p:ph type="ftr" sz="quarter" idx="11"/>
          </p:nvPr>
        </p:nvSpPr>
        <p:spPr/>
        <p:txBody>
          <a:bodyPr/>
          <a:lstStyle>
            <a:lvl1pPr>
              <a:defRPr/>
            </a:lvl1pPr>
          </a:lstStyle>
          <a:p>
            <a:r>
              <a:rPr lang="en-US" altLang="en-US" dirty="0">
                <a:solidFill>
                  <a:srgbClr val="000000"/>
                </a:solidFill>
              </a:rPr>
              <a:t>P.P.Shah &amp; Associates</a:t>
            </a:r>
          </a:p>
        </p:txBody>
      </p:sp>
      <p:sp>
        <p:nvSpPr>
          <p:cNvPr id="9" name="Slide Number Placeholder 8">
            <a:extLst>
              <a:ext uri="{FF2B5EF4-FFF2-40B4-BE49-F238E27FC236}">
                <a16:creationId xmlns:a16="http://schemas.microsoft.com/office/drawing/2014/main" xmlns="" id="{4C03D261-80AD-41B5-A6D4-229415DF2113}"/>
              </a:ext>
            </a:extLst>
          </p:cNvPr>
          <p:cNvSpPr>
            <a:spLocks noGrp="1"/>
          </p:cNvSpPr>
          <p:nvPr>
            <p:ph type="sldNum" sz="quarter" idx="12"/>
          </p:nvPr>
        </p:nvSpPr>
        <p:spPr/>
        <p:txBody>
          <a:bodyPr/>
          <a:lstStyle>
            <a:lvl1pPr>
              <a:defRPr/>
            </a:lvl1pPr>
          </a:lstStyle>
          <a:p>
            <a:fld id="{8D86EF48-D2B8-49E6-B454-D2BA0384303E}"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39687163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743B7A-AE90-4A11-9927-9BD849A76F6E}"/>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B99C52E8-3527-4422-861C-76EDE094C15C}"/>
              </a:ext>
            </a:extLst>
          </p:cNvPr>
          <p:cNvSpPr>
            <a:spLocks noGrp="1"/>
          </p:cNvSpPr>
          <p:nvPr>
            <p:ph type="dt" sz="half" idx="10"/>
          </p:nvPr>
        </p:nvSpPr>
        <p:spPr/>
        <p:txBody>
          <a:bodyPr/>
          <a:lstStyle>
            <a:lvl1pPr>
              <a:defRPr/>
            </a:lvl1pPr>
          </a:lstStyle>
          <a:p>
            <a:endParaRPr lang="en-US" altLang="en-US" dirty="0">
              <a:solidFill>
                <a:srgbClr val="000000"/>
              </a:solidFill>
            </a:endParaRPr>
          </a:p>
        </p:txBody>
      </p:sp>
      <p:sp>
        <p:nvSpPr>
          <p:cNvPr id="4" name="Footer Placeholder 3">
            <a:extLst>
              <a:ext uri="{FF2B5EF4-FFF2-40B4-BE49-F238E27FC236}">
                <a16:creationId xmlns:a16="http://schemas.microsoft.com/office/drawing/2014/main" xmlns="" id="{B20C7BF0-52A2-403C-A51A-681F3AF359D2}"/>
              </a:ext>
            </a:extLst>
          </p:cNvPr>
          <p:cNvSpPr>
            <a:spLocks noGrp="1"/>
          </p:cNvSpPr>
          <p:nvPr>
            <p:ph type="ftr" sz="quarter" idx="11"/>
          </p:nvPr>
        </p:nvSpPr>
        <p:spPr/>
        <p:txBody>
          <a:bodyPr/>
          <a:lstStyle>
            <a:lvl1pPr>
              <a:defRPr/>
            </a:lvl1pPr>
          </a:lstStyle>
          <a:p>
            <a:r>
              <a:rPr lang="en-US" altLang="en-US" dirty="0">
                <a:solidFill>
                  <a:srgbClr val="000000"/>
                </a:solidFill>
              </a:rPr>
              <a:t>P.P.Shah &amp; Associates</a:t>
            </a:r>
          </a:p>
        </p:txBody>
      </p:sp>
      <p:sp>
        <p:nvSpPr>
          <p:cNvPr id="5" name="Slide Number Placeholder 4">
            <a:extLst>
              <a:ext uri="{FF2B5EF4-FFF2-40B4-BE49-F238E27FC236}">
                <a16:creationId xmlns:a16="http://schemas.microsoft.com/office/drawing/2014/main" xmlns="" id="{E2D7C2AC-6151-465C-81A5-8BE103747664}"/>
              </a:ext>
            </a:extLst>
          </p:cNvPr>
          <p:cNvSpPr>
            <a:spLocks noGrp="1"/>
          </p:cNvSpPr>
          <p:nvPr>
            <p:ph type="sldNum" sz="quarter" idx="12"/>
          </p:nvPr>
        </p:nvSpPr>
        <p:spPr/>
        <p:txBody>
          <a:bodyPr/>
          <a:lstStyle>
            <a:lvl1pPr>
              <a:defRPr/>
            </a:lvl1pPr>
          </a:lstStyle>
          <a:p>
            <a:fld id="{988A0877-6E2C-4F4E-BB7B-BA5CC3C83D11}"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661930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t>11</a:t>
            </a:r>
            <a:r>
              <a:rPr lang="en-US" baseline="30000" dirty="0"/>
              <a:t>th</a:t>
            </a:r>
            <a:r>
              <a:rPr lang="en-US" dirty="0"/>
              <a:t> February, 2020</a:t>
            </a:r>
          </a:p>
        </p:txBody>
      </p:sp>
      <p:sp>
        <p:nvSpPr>
          <p:cNvPr id="5" name="Rectangle 12"/>
          <p:cNvSpPr>
            <a:spLocks noGrp="1" noChangeArrowheads="1"/>
          </p:cNvSpPr>
          <p:nvPr>
            <p:ph type="ftr" sz="quarter" idx="11"/>
          </p:nvPr>
        </p:nvSpPr>
        <p:spPr>
          <a:xfrm>
            <a:off x="3048000" y="6553200"/>
            <a:ext cx="3810000" cy="457200"/>
          </a:xfrm>
          <a:ln/>
        </p:spPr>
        <p:txBody>
          <a:bodyPr/>
          <a:lstStyle>
            <a:lvl1pPr>
              <a:defRPr sz="900" baseline="0"/>
            </a:lvl1pPr>
          </a:lstStyle>
          <a:p>
            <a:pPr>
              <a:defRPr/>
            </a:pPr>
            <a:r>
              <a:rPr lang="en-US" altLang="en-US" b="1" dirty="0"/>
              <a:t>P.P. Shah &amp; Associates / SP Shah Consultants DMCC</a:t>
            </a:r>
          </a:p>
          <a:p>
            <a:pPr>
              <a:defRPr/>
            </a:pPr>
            <a:endParaRPr lang="en-US" dirty="0"/>
          </a:p>
        </p:txBody>
      </p:sp>
      <p:sp>
        <p:nvSpPr>
          <p:cNvPr id="6" name="Rectangle 13"/>
          <p:cNvSpPr>
            <a:spLocks noGrp="1" noChangeArrowheads="1"/>
          </p:cNvSpPr>
          <p:nvPr>
            <p:ph type="sldNum" sz="quarter" idx="12"/>
          </p:nvPr>
        </p:nvSpPr>
        <p:spPr>
          <a:ln/>
        </p:spPr>
        <p:txBody>
          <a:bodyPr/>
          <a:lstStyle>
            <a:lvl1pPr>
              <a:defRPr/>
            </a:lvl1pPr>
          </a:lstStyle>
          <a:p>
            <a:fld id="{852A60BD-B4D8-453E-B1C6-B1E9A28BB584}" type="slidenum">
              <a:rPr lang="en-US" altLang="en-US"/>
              <a:pPr/>
              <a:t>‹#›</a:t>
            </a:fld>
            <a:endParaRPr lang="en-US" altLang="en-US" dirty="0"/>
          </a:p>
        </p:txBody>
      </p:sp>
    </p:spTree>
    <p:extLst>
      <p:ext uri="{BB962C8B-B14F-4D97-AF65-F5344CB8AC3E}">
        <p14:creationId xmlns:p14="http://schemas.microsoft.com/office/powerpoint/2010/main" val="9219911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EFC591BC-2DEF-4CC2-BACB-00BD3CA2526C}"/>
              </a:ext>
            </a:extLst>
          </p:cNvPr>
          <p:cNvSpPr>
            <a:spLocks noGrp="1"/>
          </p:cNvSpPr>
          <p:nvPr>
            <p:ph type="dt" sz="half" idx="10"/>
          </p:nvPr>
        </p:nvSpPr>
        <p:spPr/>
        <p:txBody>
          <a:bodyPr/>
          <a:lstStyle>
            <a:lvl1pPr>
              <a:defRPr/>
            </a:lvl1pPr>
          </a:lstStyle>
          <a:p>
            <a:endParaRPr lang="en-US" altLang="en-US" dirty="0">
              <a:solidFill>
                <a:srgbClr val="000000"/>
              </a:solidFill>
            </a:endParaRPr>
          </a:p>
        </p:txBody>
      </p:sp>
      <p:sp>
        <p:nvSpPr>
          <p:cNvPr id="3" name="Footer Placeholder 2">
            <a:extLst>
              <a:ext uri="{FF2B5EF4-FFF2-40B4-BE49-F238E27FC236}">
                <a16:creationId xmlns:a16="http://schemas.microsoft.com/office/drawing/2014/main" xmlns="" id="{3AE61B95-879D-43AF-93B4-5B0CA659910B}"/>
              </a:ext>
            </a:extLst>
          </p:cNvPr>
          <p:cNvSpPr>
            <a:spLocks noGrp="1"/>
          </p:cNvSpPr>
          <p:nvPr>
            <p:ph type="ftr" sz="quarter" idx="11"/>
          </p:nvPr>
        </p:nvSpPr>
        <p:spPr/>
        <p:txBody>
          <a:bodyPr/>
          <a:lstStyle>
            <a:lvl1pPr>
              <a:defRPr/>
            </a:lvl1pPr>
          </a:lstStyle>
          <a:p>
            <a:r>
              <a:rPr lang="en-US" altLang="en-US" dirty="0">
                <a:solidFill>
                  <a:srgbClr val="000000"/>
                </a:solidFill>
              </a:rPr>
              <a:t>P.P.Shah &amp; Associates</a:t>
            </a:r>
          </a:p>
        </p:txBody>
      </p:sp>
      <p:sp>
        <p:nvSpPr>
          <p:cNvPr id="4" name="Slide Number Placeholder 3">
            <a:extLst>
              <a:ext uri="{FF2B5EF4-FFF2-40B4-BE49-F238E27FC236}">
                <a16:creationId xmlns:a16="http://schemas.microsoft.com/office/drawing/2014/main" xmlns="" id="{4D842C4E-DDBC-42DC-A8CE-7E0B234B3457}"/>
              </a:ext>
            </a:extLst>
          </p:cNvPr>
          <p:cNvSpPr>
            <a:spLocks noGrp="1"/>
          </p:cNvSpPr>
          <p:nvPr>
            <p:ph type="sldNum" sz="quarter" idx="12"/>
          </p:nvPr>
        </p:nvSpPr>
        <p:spPr/>
        <p:txBody>
          <a:bodyPr/>
          <a:lstStyle>
            <a:lvl1pPr>
              <a:defRPr/>
            </a:lvl1pPr>
          </a:lstStyle>
          <a:p>
            <a:fld id="{A09A904D-5C45-4344-AAEE-BCB7A23FFE9A}"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33906094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8ABB6D-AEB9-40C0-BF48-009F543A3298}"/>
              </a:ext>
            </a:extLst>
          </p:cNvPr>
          <p:cNvSpPr>
            <a:spLocks noGrp="1"/>
          </p:cNvSpPr>
          <p:nvPr>
            <p:ph type="title"/>
          </p:nvPr>
        </p:nvSpPr>
        <p:spPr>
          <a:xfrm>
            <a:off x="630239" y="457200"/>
            <a:ext cx="2949575" cy="1600200"/>
          </a:xfrm>
        </p:spPr>
        <p:txBody>
          <a:bodyPr/>
          <a:lstStyle>
            <a:lvl1pPr>
              <a:defRPr sz="24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E7609C06-1A1E-4D23-A6B0-8D4E0560FABA}"/>
              </a:ext>
            </a:extLst>
          </p:cNvPr>
          <p:cNvSpPr>
            <a:spLocks noGrp="1"/>
          </p:cNvSpPr>
          <p:nvPr>
            <p:ph idx="1"/>
          </p:nvPr>
        </p:nvSpPr>
        <p:spPr>
          <a:xfrm>
            <a:off x="3887788" y="987427"/>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ED295E78-5054-4376-9657-42582B6981A3}"/>
              </a:ext>
            </a:extLst>
          </p:cNvPr>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xmlns="" id="{F9117595-93EA-4BEA-BA6A-ACF9BF1F603D}"/>
              </a:ext>
            </a:extLst>
          </p:cNvPr>
          <p:cNvSpPr>
            <a:spLocks noGrp="1"/>
          </p:cNvSpPr>
          <p:nvPr>
            <p:ph type="dt" sz="half" idx="10"/>
          </p:nvPr>
        </p:nvSpPr>
        <p:spPr/>
        <p:txBody>
          <a:bodyPr/>
          <a:lstStyle>
            <a:lvl1pPr>
              <a:defRPr/>
            </a:lvl1pPr>
          </a:lstStyle>
          <a:p>
            <a:endParaRPr lang="en-US" altLang="en-US" dirty="0">
              <a:solidFill>
                <a:srgbClr val="000000"/>
              </a:solidFill>
            </a:endParaRPr>
          </a:p>
        </p:txBody>
      </p:sp>
      <p:sp>
        <p:nvSpPr>
          <p:cNvPr id="6" name="Footer Placeholder 5">
            <a:extLst>
              <a:ext uri="{FF2B5EF4-FFF2-40B4-BE49-F238E27FC236}">
                <a16:creationId xmlns:a16="http://schemas.microsoft.com/office/drawing/2014/main" xmlns="" id="{D3193712-C035-443D-846F-468FA21135CC}"/>
              </a:ext>
            </a:extLst>
          </p:cNvPr>
          <p:cNvSpPr>
            <a:spLocks noGrp="1"/>
          </p:cNvSpPr>
          <p:nvPr>
            <p:ph type="ftr" sz="quarter" idx="11"/>
          </p:nvPr>
        </p:nvSpPr>
        <p:spPr/>
        <p:txBody>
          <a:bodyPr/>
          <a:lstStyle>
            <a:lvl1pPr>
              <a:defRPr/>
            </a:lvl1pPr>
          </a:lstStyle>
          <a:p>
            <a:r>
              <a:rPr lang="en-US" altLang="en-US" dirty="0">
                <a:solidFill>
                  <a:srgbClr val="000000"/>
                </a:solidFill>
              </a:rPr>
              <a:t>P.P.Shah &amp; Associates</a:t>
            </a:r>
          </a:p>
        </p:txBody>
      </p:sp>
      <p:sp>
        <p:nvSpPr>
          <p:cNvPr id="7" name="Slide Number Placeholder 6">
            <a:extLst>
              <a:ext uri="{FF2B5EF4-FFF2-40B4-BE49-F238E27FC236}">
                <a16:creationId xmlns:a16="http://schemas.microsoft.com/office/drawing/2014/main" xmlns="" id="{063295CF-180F-4519-A1A9-A3503AFA9DBE}"/>
              </a:ext>
            </a:extLst>
          </p:cNvPr>
          <p:cNvSpPr>
            <a:spLocks noGrp="1"/>
          </p:cNvSpPr>
          <p:nvPr>
            <p:ph type="sldNum" sz="quarter" idx="12"/>
          </p:nvPr>
        </p:nvSpPr>
        <p:spPr/>
        <p:txBody>
          <a:bodyPr/>
          <a:lstStyle>
            <a:lvl1pPr>
              <a:defRPr/>
            </a:lvl1pPr>
          </a:lstStyle>
          <a:p>
            <a:fld id="{2077335B-245F-422C-8BBF-441DEC62D467}"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8577814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78C0E75-4C9F-4235-8125-AF55CEBC966D}"/>
              </a:ext>
            </a:extLst>
          </p:cNvPr>
          <p:cNvSpPr>
            <a:spLocks noGrp="1"/>
          </p:cNvSpPr>
          <p:nvPr>
            <p:ph type="title"/>
          </p:nvPr>
        </p:nvSpPr>
        <p:spPr>
          <a:xfrm>
            <a:off x="630239" y="457200"/>
            <a:ext cx="2949575" cy="1600200"/>
          </a:xfrm>
        </p:spPr>
        <p:txBody>
          <a:bodyPr/>
          <a:lstStyle>
            <a:lvl1pPr>
              <a:defRPr sz="24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D3870685-BA72-4655-8485-A78964E356FF}"/>
              </a:ext>
            </a:extLst>
          </p:cNvPr>
          <p:cNvSpPr>
            <a:spLocks noGrp="1"/>
          </p:cNvSpPr>
          <p:nvPr>
            <p:ph type="pic" idx="1"/>
          </p:nvPr>
        </p:nvSpPr>
        <p:spPr>
          <a:xfrm>
            <a:off x="3887788" y="987427"/>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IN" dirty="0"/>
          </a:p>
        </p:txBody>
      </p:sp>
      <p:sp>
        <p:nvSpPr>
          <p:cNvPr id="4" name="Text Placeholder 3">
            <a:extLst>
              <a:ext uri="{FF2B5EF4-FFF2-40B4-BE49-F238E27FC236}">
                <a16:creationId xmlns:a16="http://schemas.microsoft.com/office/drawing/2014/main" xmlns="" id="{BD94DB0E-27E8-4CF6-A4A8-D87FFF4B0DD8}"/>
              </a:ext>
            </a:extLst>
          </p:cNvPr>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xmlns="" id="{9297412D-4075-4DC9-B6DA-6A1731DA9D29}"/>
              </a:ext>
            </a:extLst>
          </p:cNvPr>
          <p:cNvSpPr>
            <a:spLocks noGrp="1"/>
          </p:cNvSpPr>
          <p:nvPr>
            <p:ph type="dt" sz="half" idx="10"/>
          </p:nvPr>
        </p:nvSpPr>
        <p:spPr/>
        <p:txBody>
          <a:bodyPr/>
          <a:lstStyle>
            <a:lvl1pPr>
              <a:defRPr/>
            </a:lvl1pPr>
          </a:lstStyle>
          <a:p>
            <a:endParaRPr lang="en-US" altLang="en-US" dirty="0">
              <a:solidFill>
                <a:srgbClr val="000000"/>
              </a:solidFill>
            </a:endParaRPr>
          </a:p>
        </p:txBody>
      </p:sp>
      <p:sp>
        <p:nvSpPr>
          <p:cNvPr id="6" name="Footer Placeholder 5">
            <a:extLst>
              <a:ext uri="{FF2B5EF4-FFF2-40B4-BE49-F238E27FC236}">
                <a16:creationId xmlns:a16="http://schemas.microsoft.com/office/drawing/2014/main" xmlns="" id="{BB5FD9C2-E480-44C9-ABED-8C2149B0F2EA}"/>
              </a:ext>
            </a:extLst>
          </p:cNvPr>
          <p:cNvSpPr>
            <a:spLocks noGrp="1"/>
          </p:cNvSpPr>
          <p:nvPr>
            <p:ph type="ftr" sz="quarter" idx="11"/>
          </p:nvPr>
        </p:nvSpPr>
        <p:spPr/>
        <p:txBody>
          <a:bodyPr/>
          <a:lstStyle>
            <a:lvl1pPr>
              <a:defRPr/>
            </a:lvl1pPr>
          </a:lstStyle>
          <a:p>
            <a:r>
              <a:rPr lang="en-US" altLang="en-US" dirty="0">
                <a:solidFill>
                  <a:srgbClr val="000000"/>
                </a:solidFill>
              </a:rPr>
              <a:t>P.P.Shah &amp; Associates</a:t>
            </a:r>
          </a:p>
        </p:txBody>
      </p:sp>
      <p:sp>
        <p:nvSpPr>
          <p:cNvPr id="7" name="Slide Number Placeholder 6">
            <a:extLst>
              <a:ext uri="{FF2B5EF4-FFF2-40B4-BE49-F238E27FC236}">
                <a16:creationId xmlns:a16="http://schemas.microsoft.com/office/drawing/2014/main" xmlns="" id="{292C6D52-305D-4D14-8EC7-90414A3AE7E6}"/>
              </a:ext>
            </a:extLst>
          </p:cNvPr>
          <p:cNvSpPr>
            <a:spLocks noGrp="1"/>
          </p:cNvSpPr>
          <p:nvPr>
            <p:ph type="sldNum" sz="quarter" idx="12"/>
          </p:nvPr>
        </p:nvSpPr>
        <p:spPr/>
        <p:txBody>
          <a:bodyPr/>
          <a:lstStyle>
            <a:lvl1pPr>
              <a:defRPr/>
            </a:lvl1pPr>
          </a:lstStyle>
          <a:p>
            <a:fld id="{42763AEF-F752-48A7-BBA0-BD5182CCFA76}"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7723105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4EA3A4-2BCA-4A36-9BDC-08A453B6154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66ECB59B-5558-42F8-B2B7-C70242101C2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23ACC218-7422-4D6D-94B8-443EFE5CB490}"/>
              </a:ext>
            </a:extLst>
          </p:cNvPr>
          <p:cNvSpPr>
            <a:spLocks noGrp="1"/>
          </p:cNvSpPr>
          <p:nvPr>
            <p:ph type="dt" sz="half" idx="10"/>
          </p:nvPr>
        </p:nvSpPr>
        <p:spPr/>
        <p:txBody>
          <a:bodyPr/>
          <a:lstStyle>
            <a:lvl1pPr>
              <a:defRPr/>
            </a:lvl1pPr>
          </a:lstStyle>
          <a:p>
            <a:endParaRPr lang="en-US" altLang="en-US" dirty="0">
              <a:solidFill>
                <a:srgbClr val="000000"/>
              </a:solidFill>
            </a:endParaRPr>
          </a:p>
        </p:txBody>
      </p:sp>
      <p:sp>
        <p:nvSpPr>
          <p:cNvPr id="5" name="Footer Placeholder 4">
            <a:extLst>
              <a:ext uri="{FF2B5EF4-FFF2-40B4-BE49-F238E27FC236}">
                <a16:creationId xmlns:a16="http://schemas.microsoft.com/office/drawing/2014/main" xmlns="" id="{1B893474-FEA7-4F47-BF9B-4B1D53C69A49}"/>
              </a:ext>
            </a:extLst>
          </p:cNvPr>
          <p:cNvSpPr>
            <a:spLocks noGrp="1"/>
          </p:cNvSpPr>
          <p:nvPr>
            <p:ph type="ftr" sz="quarter" idx="11"/>
          </p:nvPr>
        </p:nvSpPr>
        <p:spPr/>
        <p:txBody>
          <a:bodyPr/>
          <a:lstStyle>
            <a:lvl1pPr>
              <a:defRPr/>
            </a:lvl1pPr>
          </a:lstStyle>
          <a:p>
            <a:r>
              <a:rPr lang="en-US" altLang="en-US" dirty="0">
                <a:solidFill>
                  <a:srgbClr val="000000"/>
                </a:solidFill>
              </a:rPr>
              <a:t>P.P.Shah &amp; Associates</a:t>
            </a:r>
          </a:p>
        </p:txBody>
      </p:sp>
      <p:sp>
        <p:nvSpPr>
          <p:cNvPr id="6" name="Slide Number Placeholder 5">
            <a:extLst>
              <a:ext uri="{FF2B5EF4-FFF2-40B4-BE49-F238E27FC236}">
                <a16:creationId xmlns:a16="http://schemas.microsoft.com/office/drawing/2014/main" xmlns="" id="{B27796D3-8160-470F-9FA3-ADBFF7F88513}"/>
              </a:ext>
            </a:extLst>
          </p:cNvPr>
          <p:cNvSpPr>
            <a:spLocks noGrp="1"/>
          </p:cNvSpPr>
          <p:nvPr>
            <p:ph type="sldNum" sz="quarter" idx="12"/>
          </p:nvPr>
        </p:nvSpPr>
        <p:spPr/>
        <p:txBody>
          <a:bodyPr/>
          <a:lstStyle>
            <a:lvl1pPr>
              <a:defRPr/>
            </a:lvl1pPr>
          </a:lstStyle>
          <a:p>
            <a:fld id="{19B76EB6-CC74-4095-9498-E458DC2E5165}"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33548187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C0F5F7FD-F8FF-4639-AA5E-C4535129162B}"/>
              </a:ext>
            </a:extLst>
          </p:cNvPr>
          <p:cNvSpPr>
            <a:spLocks noGrp="1"/>
          </p:cNvSpPr>
          <p:nvPr>
            <p:ph type="title" orient="vert"/>
          </p:nvPr>
        </p:nvSpPr>
        <p:spPr>
          <a:xfrm>
            <a:off x="7004050" y="617540"/>
            <a:ext cx="1951038" cy="5514975"/>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698834AF-E615-4F4A-B6C2-9EEBE266B295}"/>
              </a:ext>
            </a:extLst>
          </p:cNvPr>
          <p:cNvSpPr>
            <a:spLocks noGrp="1"/>
          </p:cNvSpPr>
          <p:nvPr>
            <p:ph type="body" orient="vert" idx="1"/>
          </p:nvPr>
        </p:nvSpPr>
        <p:spPr>
          <a:xfrm>
            <a:off x="1150938" y="617540"/>
            <a:ext cx="5700712" cy="55149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3DEC9BB3-85BC-41A3-827E-73E68A8AC2E1}"/>
              </a:ext>
            </a:extLst>
          </p:cNvPr>
          <p:cNvSpPr>
            <a:spLocks noGrp="1"/>
          </p:cNvSpPr>
          <p:nvPr>
            <p:ph type="dt" sz="half" idx="10"/>
          </p:nvPr>
        </p:nvSpPr>
        <p:spPr/>
        <p:txBody>
          <a:bodyPr/>
          <a:lstStyle>
            <a:lvl1pPr>
              <a:defRPr/>
            </a:lvl1pPr>
          </a:lstStyle>
          <a:p>
            <a:endParaRPr lang="en-US" altLang="en-US" dirty="0">
              <a:solidFill>
                <a:srgbClr val="000000"/>
              </a:solidFill>
            </a:endParaRPr>
          </a:p>
        </p:txBody>
      </p:sp>
      <p:sp>
        <p:nvSpPr>
          <p:cNvPr id="5" name="Footer Placeholder 4">
            <a:extLst>
              <a:ext uri="{FF2B5EF4-FFF2-40B4-BE49-F238E27FC236}">
                <a16:creationId xmlns:a16="http://schemas.microsoft.com/office/drawing/2014/main" xmlns="" id="{74C9C740-80AC-4BCA-B139-D67F668504F7}"/>
              </a:ext>
            </a:extLst>
          </p:cNvPr>
          <p:cNvSpPr>
            <a:spLocks noGrp="1"/>
          </p:cNvSpPr>
          <p:nvPr>
            <p:ph type="ftr" sz="quarter" idx="11"/>
          </p:nvPr>
        </p:nvSpPr>
        <p:spPr/>
        <p:txBody>
          <a:bodyPr/>
          <a:lstStyle>
            <a:lvl1pPr>
              <a:defRPr/>
            </a:lvl1pPr>
          </a:lstStyle>
          <a:p>
            <a:r>
              <a:rPr lang="en-US" altLang="en-US" dirty="0">
                <a:solidFill>
                  <a:srgbClr val="000000"/>
                </a:solidFill>
              </a:rPr>
              <a:t>P.P.Shah &amp; Associates</a:t>
            </a:r>
          </a:p>
        </p:txBody>
      </p:sp>
      <p:sp>
        <p:nvSpPr>
          <p:cNvPr id="6" name="Slide Number Placeholder 5">
            <a:extLst>
              <a:ext uri="{FF2B5EF4-FFF2-40B4-BE49-F238E27FC236}">
                <a16:creationId xmlns:a16="http://schemas.microsoft.com/office/drawing/2014/main" xmlns="" id="{73D3AB17-6012-40E0-B8A1-323EE80104A5}"/>
              </a:ext>
            </a:extLst>
          </p:cNvPr>
          <p:cNvSpPr>
            <a:spLocks noGrp="1"/>
          </p:cNvSpPr>
          <p:nvPr>
            <p:ph type="sldNum" sz="quarter" idx="12"/>
          </p:nvPr>
        </p:nvSpPr>
        <p:spPr/>
        <p:txBody>
          <a:bodyPr/>
          <a:lstStyle>
            <a:lvl1pPr>
              <a:defRPr/>
            </a:lvl1pPr>
          </a:lstStyle>
          <a:p>
            <a:fld id="{82D36593-F0FC-47F7-B27B-BC0F93DF300E}"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2021865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t>11</a:t>
            </a:r>
            <a:r>
              <a:rPr lang="en-US" baseline="30000" dirty="0"/>
              <a:t>th</a:t>
            </a:r>
            <a:r>
              <a:rPr lang="en-US" dirty="0"/>
              <a:t> February, 2020</a:t>
            </a:r>
          </a:p>
        </p:txBody>
      </p:sp>
      <p:sp>
        <p:nvSpPr>
          <p:cNvPr id="5"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3"/>
          <p:cNvSpPr>
            <a:spLocks noGrp="1" noChangeArrowheads="1"/>
          </p:cNvSpPr>
          <p:nvPr>
            <p:ph type="sldNum" sz="quarter" idx="12"/>
          </p:nvPr>
        </p:nvSpPr>
        <p:spPr>
          <a:ln/>
        </p:spPr>
        <p:txBody>
          <a:bodyPr/>
          <a:lstStyle>
            <a:lvl1pPr>
              <a:defRPr/>
            </a:lvl1pPr>
          </a:lstStyle>
          <a:p>
            <a:fld id="{3EDF9AD7-A429-458D-B869-53A9A7FD9FD8}" type="slidenum">
              <a:rPr lang="en-US" altLang="en-US"/>
              <a:pPr/>
              <a:t>‹#›</a:t>
            </a:fld>
            <a:endParaRPr lang="en-US" altLang="en-US" dirty="0"/>
          </a:p>
        </p:txBody>
      </p:sp>
    </p:spTree>
    <p:extLst>
      <p:ext uri="{BB962C8B-B14F-4D97-AF65-F5344CB8AC3E}">
        <p14:creationId xmlns:p14="http://schemas.microsoft.com/office/powerpoint/2010/main" val="2458667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a:t>11th February, 2020</a:t>
            </a:r>
          </a:p>
        </p:txBody>
      </p:sp>
      <p:sp>
        <p:nvSpPr>
          <p:cNvPr id="6"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3"/>
          <p:cNvSpPr>
            <a:spLocks noGrp="1" noChangeArrowheads="1"/>
          </p:cNvSpPr>
          <p:nvPr>
            <p:ph type="sldNum" sz="quarter" idx="12"/>
          </p:nvPr>
        </p:nvSpPr>
        <p:spPr>
          <a:ln/>
        </p:spPr>
        <p:txBody>
          <a:bodyPr/>
          <a:lstStyle>
            <a:lvl1pPr>
              <a:defRPr/>
            </a:lvl1pPr>
          </a:lstStyle>
          <a:p>
            <a:fld id="{32F75612-B1DB-4B14-8765-732F45D6F185}" type="slidenum">
              <a:rPr lang="en-US" altLang="en-US"/>
              <a:pPr/>
              <a:t>‹#›</a:t>
            </a:fld>
            <a:endParaRPr lang="en-US" altLang="en-US" dirty="0"/>
          </a:p>
        </p:txBody>
      </p:sp>
    </p:spTree>
    <p:extLst>
      <p:ext uri="{BB962C8B-B14F-4D97-AF65-F5344CB8AC3E}">
        <p14:creationId xmlns:p14="http://schemas.microsoft.com/office/powerpoint/2010/main" val="1379475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r>
              <a:rPr lang="en-US" dirty="0"/>
              <a:t>11th February, 2020</a:t>
            </a:r>
          </a:p>
        </p:txBody>
      </p:sp>
      <p:sp>
        <p:nvSpPr>
          <p:cNvPr id="8"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13"/>
          <p:cNvSpPr>
            <a:spLocks noGrp="1" noChangeArrowheads="1"/>
          </p:cNvSpPr>
          <p:nvPr>
            <p:ph type="sldNum" sz="quarter" idx="12"/>
          </p:nvPr>
        </p:nvSpPr>
        <p:spPr>
          <a:ln/>
        </p:spPr>
        <p:txBody>
          <a:bodyPr/>
          <a:lstStyle>
            <a:lvl1pPr>
              <a:defRPr/>
            </a:lvl1pPr>
          </a:lstStyle>
          <a:p>
            <a:fld id="{AD598F8D-48CF-4FE4-940D-11C0CD216663}" type="slidenum">
              <a:rPr lang="en-US" altLang="en-US"/>
              <a:pPr/>
              <a:t>‹#›</a:t>
            </a:fld>
            <a:endParaRPr lang="en-US" altLang="en-US" dirty="0"/>
          </a:p>
        </p:txBody>
      </p:sp>
    </p:spTree>
    <p:extLst>
      <p:ext uri="{BB962C8B-B14F-4D97-AF65-F5344CB8AC3E}">
        <p14:creationId xmlns:p14="http://schemas.microsoft.com/office/powerpoint/2010/main" val="763460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r>
              <a:rPr lang="en-US" dirty="0"/>
              <a:t>11th February, 2020</a:t>
            </a:r>
          </a:p>
        </p:txBody>
      </p:sp>
      <p:sp>
        <p:nvSpPr>
          <p:cNvPr id="4"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13"/>
          <p:cNvSpPr>
            <a:spLocks noGrp="1" noChangeArrowheads="1"/>
          </p:cNvSpPr>
          <p:nvPr>
            <p:ph type="sldNum" sz="quarter" idx="12"/>
          </p:nvPr>
        </p:nvSpPr>
        <p:spPr>
          <a:ln/>
        </p:spPr>
        <p:txBody>
          <a:bodyPr/>
          <a:lstStyle>
            <a:lvl1pPr>
              <a:defRPr/>
            </a:lvl1pPr>
          </a:lstStyle>
          <a:p>
            <a:fld id="{A03278E9-FB69-46FE-91B3-1FF3E1C749AC}" type="slidenum">
              <a:rPr lang="en-US" altLang="en-US"/>
              <a:pPr/>
              <a:t>‹#›</a:t>
            </a:fld>
            <a:endParaRPr lang="en-US" altLang="en-US" dirty="0"/>
          </a:p>
        </p:txBody>
      </p:sp>
    </p:spTree>
    <p:extLst>
      <p:ext uri="{BB962C8B-B14F-4D97-AF65-F5344CB8AC3E}">
        <p14:creationId xmlns:p14="http://schemas.microsoft.com/office/powerpoint/2010/main" val="2660932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dirty="0"/>
              <a:t>11th February, 2020</a:t>
            </a:r>
          </a:p>
        </p:txBody>
      </p:sp>
      <p:sp>
        <p:nvSpPr>
          <p:cNvPr id="3"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13"/>
          <p:cNvSpPr>
            <a:spLocks noGrp="1" noChangeArrowheads="1"/>
          </p:cNvSpPr>
          <p:nvPr>
            <p:ph type="sldNum" sz="quarter" idx="12"/>
          </p:nvPr>
        </p:nvSpPr>
        <p:spPr>
          <a:ln/>
        </p:spPr>
        <p:txBody>
          <a:bodyPr/>
          <a:lstStyle>
            <a:lvl1pPr>
              <a:defRPr/>
            </a:lvl1pPr>
          </a:lstStyle>
          <a:p>
            <a:fld id="{BA436C5B-E624-4882-B79D-BC29DC310C9F}" type="slidenum">
              <a:rPr lang="en-US" altLang="en-US"/>
              <a:pPr/>
              <a:t>‹#›</a:t>
            </a:fld>
            <a:endParaRPr lang="en-US" altLang="en-US" dirty="0"/>
          </a:p>
        </p:txBody>
      </p:sp>
    </p:spTree>
    <p:extLst>
      <p:ext uri="{BB962C8B-B14F-4D97-AF65-F5344CB8AC3E}">
        <p14:creationId xmlns:p14="http://schemas.microsoft.com/office/powerpoint/2010/main" val="3299764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a:t>11th February, 2020</a:t>
            </a:r>
          </a:p>
        </p:txBody>
      </p:sp>
      <p:sp>
        <p:nvSpPr>
          <p:cNvPr id="6"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3"/>
          <p:cNvSpPr>
            <a:spLocks noGrp="1" noChangeArrowheads="1"/>
          </p:cNvSpPr>
          <p:nvPr>
            <p:ph type="sldNum" sz="quarter" idx="12"/>
          </p:nvPr>
        </p:nvSpPr>
        <p:spPr>
          <a:ln/>
        </p:spPr>
        <p:txBody>
          <a:bodyPr/>
          <a:lstStyle>
            <a:lvl1pPr>
              <a:defRPr/>
            </a:lvl1pPr>
          </a:lstStyle>
          <a:p>
            <a:fld id="{8210FC83-994E-4FF6-9E2D-DA10FB1DDE5D}" type="slidenum">
              <a:rPr lang="en-US" altLang="en-US"/>
              <a:pPr/>
              <a:t>‹#›</a:t>
            </a:fld>
            <a:endParaRPr lang="en-US" altLang="en-US" dirty="0"/>
          </a:p>
        </p:txBody>
      </p:sp>
    </p:spTree>
    <p:extLst>
      <p:ext uri="{BB962C8B-B14F-4D97-AF65-F5344CB8AC3E}">
        <p14:creationId xmlns:p14="http://schemas.microsoft.com/office/powerpoint/2010/main" val="1640272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a:t>11th February, 2020</a:t>
            </a:r>
          </a:p>
        </p:txBody>
      </p:sp>
      <p:sp>
        <p:nvSpPr>
          <p:cNvPr id="6"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3"/>
          <p:cNvSpPr>
            <a:spLocks noGrp="1" noChangeArrowheads="1"/>
          </p:cNvSpPr>
          <p:nvPr>
            <p:ph type="sldNum" sz="quarter" idx="12"/>
          </p:nvPr>
        </p:nvSpPr>
        <p:spPr>
          <a:ln/>
        </p:spPr>
        <p:txBody>
          <a:bodyPr/>
          <a:lstStyle>
            <a:lvl1pPr>
              <a:defRPr/>
            </a:lvl1pPr>
          </a:lstStyle>
          <a:p>
            <a:fld id="{E8C9D9DF-06AF-4275-9F5B-A72356DC307B}" type="slidenum">
              <a:rPr lang="en-US" altLang="en-US"/>
              <a:pPr/>
              <a:t>‹#›</a:t>
            </a:fld>
            <a:endParaRPr lang="en-US" altLang="en-US" dirty="0"/>
          </a:p>
        </p:txBody>
      </p:sp>
    </p:spTree>
    <p:extLst>
      <p:ext uri="{BB962C8B-B14F-4D97-AF65-F5344CB8AC3E}">
        <p14:creationId xmlns:p14="http://schemas.microsoft.com/office/powerpoint/2010/main" val="2166728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en-US" altLang="en-US" dirty="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en-US" altLang="en-US" dirty="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en-US" altLang="en-US" dirty="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en-US" altLang="en-US" dirty="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en-US" altLang="en-US" dirty="0"/>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en-US" altLang="en-US" dirty="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en-US" altLang="en-US" dirty="0"/>
          </a:p>
        </p:txBody>
      </p:sp>
      <p:sp>
        <p:nvSpPr>
          <p:cNvPr id="1033" name="Rectangle 9"/>
          <p:cNvSpPr>
            <a:spLocks noGrp="1" noChangeArrowheads="1"/>
          </p:cNvSpPr>
          <p:nvPr>
            <p:ph type="title"/>
          </p:nvPr>
        </p:nvSpPr>
        <p:spPr bwMode="auto">
          <a:xfrm>
            <a:off x="1150938" y="617538"/>
            <a:ext cx="77930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55" name="Rectangle 11"/>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r>
              <a:rPr lang="en-US" dirty="0"/>
              <a:t>11th February, 2020</a:t>
            </a:r>
          </a:p>
        </p:txBody>
      </p:sp>
      <p:sp>
        <p:nvSpPr>
          <p:cNvPr id="6156" name="Rectangle 12"/>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en-US" dirty="0"/>
          </a:p>
        </p:txBody>
      </p:sp>
      <p:sp>
        <p:nvSpPr>
          <p:cNvPr id="6157" name="Rectangle 13"/>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fld id="{407A558D-7EA3-4C2B-948C-0AACD2CB5112}" type="slidenum">
              <a:rPr lang="en-US" altLang="en-US"/>
              <a:pPr/>
              <a:t>‹#›</a:t>
            </a:fld>
            <a:endParaRPr lang="en-US" altLang="en-US" dirty="0"/>
          </a:p>
        </p:txBody>
      </p:sp>
    </p:spTree>
  </p:cSld>
  <p:clrMap bg1="lt1" tx1="dk1" bg2="lt2" tx2="dk2" accent1="accent1" accent2="accent2" accent3="accent3" accent4="accent4" accent5="accent5" accent6="accent6" hlink="hlink" folHlink="folHlink"/>
  <p:sldLayoutIdLst>
    <p:sldLayoutId id="2147484186" r:id="rId1"/>
    <p:sldLayoutId id="2147484176" r:id="rId2"/>
    <p:sldLayoutId id="2147484177" r:id="rId3"/>
    <p:sldLayoutId id="2147484178" r:id="rId4"/>
    <p:sldLayoutId id="2147484179" r:id="rId5"/>
    <p:sldLayoutId id="2147484180" r:id="rId6"/>
    <p:sldLayoutId id="2147484181" r:id="rId7"/>
    <p:sldLayoutId id="2147484182" r:id="rId8"/>
    <p:sldLayoutId id="2147484183" r:id="rId9"/>
    <p:sldLayoutId id="2147484184" r:id="rId10"/>
    <p:sldLayoutId id="2147484185" r:id="rId11"/>
    <p:sldLayoutId id="2147484192" r:id="rId12"/>
  </p:sldLayoutIdLst>
  <p:hf hdr="0" ft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xmlns="" id="{7C479B0C-A05C-41FE-B1BD-2B6E870ADA4F}"/>
              </a:ext>
            </a:extLst>
          </p:cNvPr>
          <p:cNvSpPr>
            <a:spLocks noChangeArrowheads="1"/>
          </p:cNvSpPr>
          <p:nvPr/>
        </p:nvSpPr>
        <p:spPr bwMode="ltGray">
          <a:xfrm>
            <a:off x="417513" y="1098552"/>
            <a:ext cx="438150" cy="47466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1800" dirty="0">
              <a:solidFill>
                <a:srgbClr val="000000"/>
              </a:solidFill>
            </a:endParaRPr>
          </a:p>
        </p:txBody>
      </p:sp>
      <p:sp>
        <p:nvSpPr>
          <p:cNvPr id="6147" name="Rectangle 3">
            <a:extLst>
              <a:ext uri="{FF2B5EF4-FFF2-40B4-BE49-F238E27FC236}">
                <a16:creationId xmlns:a16="http://schemas.microsoft.com/office/drawing/2014/main" xmlns="" id="{B04457A8-99A9-4751-922A-A3FC38D0512D}"/>
              </a:ext>
            </a:extLst>
          </p:cNvPr>
          <p:cNvSpPr>
            <a:spLocks noChangeArrowheads="1"/>
          </p:cNvSpPr>
          <p:nvPr/>
        </p:nvSpPr>
        <p:spPr bwMode="ltGray">
          <a:xfrm>
            <a:off x="800101" y="1098552"/>
            <a:ext cx="328613" cy="474663"/>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1800" dirty="0">
              <a:solidFill>
                <a:srgbClr val="000000"/>
              </a:solidFill>
            </a:endParaRPr>
          </a:p>
        </p:txBody>
      </p:sp>
      <p:sp>
        <p:nvSpPr>
          <p:cNvPr id="6148" name="Rectangle 4">
            <a:extLst>
              <a:ext uri="{FF2B5EF4-FFF2-40B4-BE49-F238E27FC236}">
                <a16:creationId xmlns:a16="http://schemas.microsoft.com/office/drawing/2014/main" xmlns="" id="{06B27C03-4F47-4E91-B451-CDA2AB075C76}"/>
              </a:ext>
            </a:extLst>
          </p:cNvPr>
          <p:cNvSpPr>
            <a:spLocks noChangeArrowheads="1"/>
          </p:cNvSpPr>
          <p:nvPr/>
        </p:nvSpPr>
        <p:spPr bwMode="ltGray">
          <a:xfrm>
            <a:off x="541339" y="1520827"/>
            <a:ext cx="422275" cy="47466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1800" dirty="0">
              <a:solidFill>
                <a:srgbClr val="000000"/>
              </a:solidFill>
            </a:endParaRPr>
          </a:p>
        </p:txBody>
      </p:sp>
      <p:sp>
        <p:nvSpPr>
          <p:cNvPr id="6149" name="Rectangle 5">
            <a:extLst>
              <a:ext uri="{FF2B5EF4-FFF2-40B4-BE49-F238E27FC236}">
                <a16:creationId xmlns:a16="http://schemas.microsoft.com/office/drawing/2014/main" xmlns="" id="{DC375579-C2F6-47A7-9ED9-2CE7161F3B9A}"/>
              </a:ext>
            </a:extLst>
          </p:cNvPr>
          <p:cNvSpPr>
            <a:spLocks noChangeArrowheads="1"/>
          </p:cNvSpPr>
          <p:nvPr/>
        </p:nvSpPr>
        <p:spPr bwMode="ltGray">
          <a:xfrm>
            <a:off x="911226" y="1520827"/>
            <a:ext cx="368300" cy="474663"/>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1800" dirty="0">
              <a:solidFill>
                <a:srgbClr val="000000"/>
              </a:solidFill>
            </a:endParaRPr>
          </a:p>
        </p:txBody>
      </p:sp>
      <p:sp>
        <p:nvSpPr>
          <p:cNvPr id="6150" name="Rectangle 6">
            <a:extLst>
              <a:ext uri="{FF2B5EF4-FFF2-40B4-BE49-F238E27FC236}">
                <a16:creationId xmlns:a16="http://schemas.microsoft.com/office/drawing/2014/main" xmlns="" id="{47215575-0C87-4F61-AFAA-90482BD6B02A}"/>
              </a:ext>
            </a:extLst>
          </p:cNvPr>
          <p:cNvSpPr>
            <a:spLocks noChangeArrowheads="1"/>
          </p:cNvSpPr>
          <p:nvPr/>
        </p:nvSpPr>
        <p:spPr bwMode="ltGray">
          <a:xfrm>
            <a:off x="127000" y="1447802"/>
            <a:ext cx="560388"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1800" dirty="0">
              <a:solidFill>
                <a:srgbClr val="000000"/>
              </a:solidFill>
            </a:endParaRPr>
          </a:p>
        </p:txBody>
      </p:sp>
      <p:sp>
        <p:nvSpPr>
          <p:cNvPr id="6151" name="Rectangle 7">
            <a:extLst>
              <a:ext uri="{FF2B5EF4-FFF2-40B4-BE49-F238E27FC236}">
                <a16:creationId xmlns:a16="http://schemas.microsoft.com/office/drawing/2014/main" xmlns="" id="{F5673555-2C5C-4F34-8E1B-F838437B47E2}"/>
              </a:ext>
            </a:extLst>
          </p:cNvPr>
          <p:cNvSpPr>
            <a:spLocks noChangeArrowheads="1"/>
          </p:cNvSpPr>
          <p:nvPr/>
        </p:nvSpPr>
        <p:spPr bwMode="gray">
          <a:xfrm>
            <a:off x="762000" y="990602"/>
            <a:ext cx="31750" cy="10525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1800" dirty="0">
              <a:solidFill>
                <a:srgbClr val="000000"/>
              </a:solidFill>
            </a:endParaRPr>
          </a:p>
        </p:txBody>
      </p:sp>
      <p:sp>
        <p:nvSpPr>
          <p:cNvPr id="6152" name="Rectangle 8">
            <a:extLst>
              <a:ext uri="{FF2B5EF4-FFF2-40B4-BE49-F238E27FC236}">
                <a16:creationId xmlns:a16="http://schemas.microsoft.com/office/drawing/2014/main" xmlns="" id="{62B0B7AF-B893-4008-B6D1-323D4D37A75D}"/>
              </a:ext>
            </a:extLst>
          </p:cNvPr>
          <p:cNvSpPr>
            <a:spLocks noChangeArrowheads="1"/>
          </p:cNvSpPr>
          <p:nvPr/>
        </p:nvSpPr>
        <p:spPr bwMode="gray">
          <a:xfrm>
            <a:off x="442914" y="1781175"/>
            <a:ext cx="8226425"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1800" dirty="0">
              <a:solidFill>
                <a:srgbClr val="000000"/>
              </a:solidFill>
            </a:endParaRPr>
          </a:p>
        </p:txBody>
      </p:sp>
      <p:sp>
        <p:nvSpPr>
          <p:cNvPr id="6153" name="Rectangle 9">
            <a:extLst>
              <a:ext uri="{FF2B5EF4-FFF2-40B4-BE49-F238E27FC236}">
                <a16:creationId xmlns:a16="http://schemas.microsoft.com/office/drawing/2014/main" xmlns="" id="{697B0963-664A-4318-A3D0-E9B37B273834}"/>
              </a:ext>
            </a:extLst>
          </p:cNvPr>
          <p:cNvSpPr>
            <a:spLocks noGrp="1" noChangeArrowheads="1"/>
          </p:cNvSpPr>
          <p:nvPr>
            <p:ph type="title"/>
          </p:nvPr>
        </p:nvSpPr>
        <p:spPr bwMode="auto">
          <a:xfrm>
            <a:off x="1150939" y="617538"/>
            <a:ext cx="7793037"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6154" name="Rectangle 10">
            <a:extLst>
              <a:ext uri="{FF2B5EF4-FFF2-40B4-BE49-F238E27FC236}">
                <a16:creationId xmlns:a16="http://schemas.microsoft.com/office/drawing/2014/main" xmlns="" id="{577EB727-DA5B-4454-B4FA-492D51C4E01D}"/>
              </a:ext>
            </a:extLst>
          </p:cNvPr>
          <p:cNvSpPr>
            <a:spLocks noGrp="1" noChangeArrowheads="1"/>
          </p:cNvSpPr>
          <p:nvPr>
            <p:ph type="body" idx="1"/>
          </p:nvPr>
        </p:nvSpPr>
        <p:spPr bwMode="auto">
          <a:xfrm>
            <a:off x="1182688" y="2017713"/>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55" name="Rectangle 11">
            <a:extLst>
              <a:ext uri="{FF2B5EF4-FFF2-40B4-BE49-F238E27FC236}">
                <a16:creationId xmlns:a16="http://schemas.microsoft.com/office/drawing/2014/main" xmlns="" id="{687ACA7D-A59F-4DC3-B886-C08F0D57F5DB}"/>
              </a:ext>
            </a:extLst>
          </p:cNvPr>
          <p:cNvSpPr>
            <a:spLocks noGrp="1" noChangeArrowheads="1"/>
          </p:cNvSpPr>
          <p:nvPr>
            <p:ph type="dt" sz="half" idx="2"/>
          </p:nvPr>
        </p:nvSpPr>
        <p:spPr bwMode="auto">
          <a:xfrm>
            <a:off x="9144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050"/>
            </a:lvl1pPr>
          </a:lstStyle>
          <a:p>
            <a:endParaRPr lang="en-US" altLang="en-US" dirty="0">
              <a:solidFill>
                <a:srgbClr val="000000"/>
              </a:solidFill>
            </a:endParaRPr>
          </a:p>
        </p:txBody>
      </p:sp>
      <p:sp>
        <p:nvSpPr>
          <p:cNvPr id="6156" name="Rectangle 12">
            <a:extLst>
              <a:ext uri="{FF2B5EF4-FFF2-40B4-BE49-F238E27FC236}">
                <a16:creationId xmlns:a16="http://schemas.microsoft.com/office/drawing/2014/main" xmlns="" id="{9A9BFCE6-F5A9-4E4B-BFA7-F235CEC2EEE6}"/>
              </a:ext>
            </a:extLst>
          </p:cNvPr>
          <p:cNvSpPr>
            <a:spLocks noGrp="1" noChangeArrowheads="1"/>
          </p:cNvSpPr>
          <p:nvPr>
            <p:ph type="ftr" sz="quarter" idx="3"/>
          </p:nvPr>
        </p:nvSpPr>
        <p:spPr bwMode="auto">
          <a:xfrm>
            <a:off x="3352800" y="63246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050"/>
            </a:lvl1pPr>
          </a:lstStyle>
          <a:p>
            <a:r>
              <a:rPr lang="en-US" altLang="en-US" dirty="0">
                <a:solidFill>
                  <a:srgbClr val="000000"/>
                </a:solidFill>
              </a:rPr>
              <a:t>P.P.Shah &amp; Associates</a:t>
            </a:r>
          </a:p>
        </p:txBody>
      </p:sp>
      <p:sp>
        <p:nvSpPr>
          <p:cNvPr id="6157" name="Rectangle 13">
            <a:extLst>
              <a:ext uri="{FF2B5EF4-FFF2-40B4-BE49-F238E27FC236}">
                <a16:creationId xmlns:a16="http://schemas.microsoft.com/office/drawing/2014/main" xmlns="" id="{69E30B62-360E-4A0A-A540-E0F72A494A2D}"/>
              </a:ext>
            </a:extLst>
          </p:cNvPr>
          <p:cNvSpPr>
            <a:spLocks noGrp="1" noChangeArrowheads="1"/>
          </p:cNvSpPr>
          <p:nvPr>
            <p:ph type="sldNum" sz="quarter" idx="4"/>
          </p:nvPr>
        </p:nvSpPr>
        <p:spPr bwMode="auto">
          <a:xfrm>
            <a:off x="67818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050"/>
            </a:lvl1pPr>
          </a:lstStyle>
          <a:p>
            <a:fld id="{B3C03D45-8EF9-4056-8768-35C7BDB95398}"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2425955101"/>
      </p:ext>
    </p:extLst>
  </p:cSld>
  <p:clrMap bg1="lt1" tx1="dk1" bg2="lt2" tx2="dk2" accent1="accent1" accent2="accent2" accent3="accent3" accent4="accent4" accent5="accent5" accent6="accent6" hlink="hlink" folHlink="folHlink"/>
  <p:sldLayoutIdLst>
    <p:sldLayoutId id="2147484194" r:id="rId1"/>
    <p:sldLayoutId id="2147484195" r:id="rId2"/>
    <p:sldLayoutId id="2147484196" r:id="rId3"/>
    <p:sldLayoutId id="2147484197" r:id="rId4"/>
    <p:sldLayoutId id="2147484198" r:id="rId5"/>
    <p:sldLayoutId id="2147484199" r:id="rId6"/>
    <p:sldLayoutId id="2147484200" r:id="rId7"/>
    <p:sldLayoutId id="2147484201" r:id="rId8"/>
    <p:sldLayoutId id="2147484202" r:id="rId9"/>
    <p:sldLayoutId id="2147484203" r:id="rId10"/>
    <p:sldLayoutId id="2147484204" r:id="rId11"/>
    <p:sldLayoutId id="2147484205" r:id="rId12"/>
  </p:sldLayoutIdLst>
  <p:hf hdr="0" dt="0"/>
  <p:txStyles>
    <p:titleStyle>
      <a:lvl1pPr algn="l" rtl="0" fontAlgn="base">
        <a:spcBef>
          <a:spcPct val="0"/>
        </a:spcBef>
        <a:spcAft>
          <a:spcPct val="0"/>
        </a:spcAft>
        <a:defRPr sz="3300" kern="1200">
          <a:solidFill>
            <a:schemeClr val="tx2"/>
          </a:solidFill>
          <a:latin typeface="+mj-lt"/>
          <a:ea typeface="+mj-ea"/>
          <a:cs typeface="+mj-cs"/>
        </a:defRPr>
      </a:lvl1pPr>
      <a:lvl2pPr algn="l" rtl="0" fontAlgn="base">
        <a:spcBef>
          <a:spcPct val="0"/>
        </a:spcBef>
        <a:spcAft>
          <a:spcPct val="0"/>
        </a:spcAft>
        <a:defRPr sz="3300">
          <a:solidFill>
            <a:schemeClr val="tx2"/>
          </a:solidFill>
          <a:latin typeface="Tahoma" panose="020B0604030504040204" pitchFamily="34" charset="0"/>
        </a:defRPr>
      </a:lvl2pPr>
      <a:lvl3pPr algn="l" rtl="0" fontAlgn="base">
        <a:spcBef>
          <a:spcPct val="0"/>
        </a:spcBef>
        <a:spcAft>
          <a:spcPct val="0"/>
        </a:spcAft>
        <a:defRPr sz="3300">
          <a:solidFill>
            <a:schemeClr val="tx2"/>
          </a:solidFill>
          <a:latin typeface="Tahoma" panose="020B0604030504040204" pitchFamily="34" charset="0"/>
        </a:defRPr>
      </a:lvl3pPr>
      <a:lvl4pPr algn="l" rtl="0" fontAlgn="base">
        <a:spcBef>
          <a:spcPct val="0"/>
        </a:spcBef>
        <a:spcAft>
          <a:spcPct val="0"/>
        </a:spcAft>
        <a:defRPr sz="3300">
          <a:solidFill>
            <a:schemeClr val="tx2"/>
          </a:solidFill>
          <a:latin typeface="Tahoma" panose="020B0604030504040204" pitchFamily="34" charset="0"/>
        </a:defRPr>
      </a:lvl4pPr>
      <a:lvl5pPr algn="l" rtl="0" fontAlgn="base">
        <a:spcBef>
          <a:spcPct val="0"/>
        </a:spcBef>
        <a:spcAft>
          <a:spcPct val="0"/>
        </a:spcAft>
        <a:defRPr sz="3300">
          <a:solidFill>
            <a:schemeClr val="tx2"/>
          </a:solidFill>
          <a:latin typeface="Tahoma" panose="020B0604030504040204" pitchFamily="34" charset="0"/>
        </a:defRPr>
      </a:lvl5pPr>
      <a:lvl6pPr marL="342900" algn="l" rtl="0" fontAlgn="base">
        <a:spcBef>
          <a:spcPct val="0"/>
        </a:spcBef>
        <a:spcAft>
          <a:spcPct val="0"/>
        </a:spcAft>
        <a:defRPr sz="3300">
          <a:solidFill>
            <a:schemeClr val="tx2"/>
          </a:solidFill>
          <a:latin typeface="Tahoma" panose="020B0604030504040204" pitchFamily="34" charset="0"/>
        </a:defRPr>
      </a:lvl6pPr>
      <a:lvl7pPr marL="685800" algn="l" rtl="0" fontAlgn="base">
        <a:spcBef>
          <a:spcPct val="0"/>
        </a:spcBef>
        <a:spcAft>
          <a:spcPct val="0"/>
        </a:spcAft>
        <a:defRPr sz="3300">
          <a:solidFill>
            <a:schemeClr val="tx2"/>
          </a:solidFill>
          <a:latin typeface="Tahoma" panose="020B0604030504040204" pitchFamily="34" charset="0"/>
        </a:defRPr>
      </a:lvl7pPr>
      <a:lvl8pPr marL="1028700" algn="l" rtl="0" fontAlgn="base">
        <a:spcBef>
          <a:spcPct val="0"/>
        </a:spcBef>
        <a:spcAft>
          <a:spcPct val="0"/>
        </a:spcAft>
        <a:defRPr sz="3300">
          <a:solidFill>
            <a:schemeClr val="tx2"/>
          </a:solidFill>
          <a:latin typeface="Tahoma" panose="020B0604030504040204" pitchFamily="34" charset="0"/>
        </a:defRPr>
      </a:lvl8pPr>
      <a:lvl9pPr marL="1371600" algn="l" rtl="0" fontAlgn="base">
        <a:spcBef>
          <a:spcPct val="0"/>
        </a:spcBef>
        <a:spcAft>
          <a:spcPct val="0"/>
        </a:spcAft>
        <a:defRPr sz="3300">
          <a:solidFill>
            <a:schemeClr val="tx2"/>
          </a:solidFill>
          <a:latin typeface="Tahoma" panose="020B0604030504040204" pitchFamily="34" charset="0"/>
        </a:defRPr>
      </a:lvl9pPr>
    </p:titleStyle>
    <p:bodyStyle>
      <a:lvl1pPr marL="257175" indent="-257175" algn="l" rtl="0" fontAlgn="base">
        <a:spcBef>
          <a:spcPct val="20000"/>
        </a:spcBef>
        <a:spcAft>
          <a:spcPct val="0"/>
        </a:spcAft>
        <a:buClr>
          <a:schemeClr val="folHlink"/>
        </a:buClr>
        <a:buSzPct val="60000"/>
        <a:buFont typeface="Wingdings" panose="05000000000000000000" pitchFamily="2" charset="2"/>
        <a:buChar char="n"/>
        <a:defRPr sz="2400" kern="1200">
          <a:solidFill>
            <a:schemeClr val="tx1"/>
          </a:solidFill>
          <a:latin typeface="+mn-lt"/>
          <a:ea typeface="+mn-ea"/>
          <a:cs typeface="+mn-cs"/>
        </a:defRPr>
      </a:lvl1pPr>
      <a:lvl2pPr marL="557213" indent="-214313" algn="l" rtl="0" fontAlgn="base">
        <a:spcBef>
          <a:spcPct val="20000"/>
        </a:spcBef>
        <a:spcAft>
          <a:spcPct val="0"/>
        </a:spcAft>
        <a:buClr>
          <a:schemeClr val="hlink"/>
        </a:buClr>
        <a:buSzPct val="55000"/>
        <a:buFont typeface="Wingdings" panose="05000000000000000000" pitchFamily="2" charset="2"/>
        <a:buChar char="n"/>
        <a:defRPr sz="2100" kern="1200">
          <a:solidFill>
            <a:schemeClr val="tx1"/>
          </a:solidFill>
          <a:latin typeface="+mn-lt"/>
          <a:ea typeface="+mn-ea"/>
          <a:cs typeface="+mn-cs"/>
        </a:defRPr>
      </a:lvl2pPr>
      <a:lvl3pPr marL="857250" indent="-171450" algn="l" rtl="0" fontAlgn="base">
        <a:spcBef>
          <a:spcPct val="20000"/>
        </a:spcBef>
        <a:spcAft>
          <a:spcPct val="0"/>
        </a:spcAft>
        <a:buClr>
          <a:schemeClr val="folHlink"/>
        </a:buClr>
        <a:buSzPct val="50000"/>
        <a:buFont typeface="Wingdings" panose="05000000000000000000" pitchFamily="2" charset="2"/>
        <a:buChar char="n"/>
        <a:defRPr sz="1800" kern="1200">
          <a:solidFill>
            <a:schemeClr val="tx1"/>
          </a:solidFill>
          <a:latin typeface="+mn-lt"/>
          <a:ea typeface="+mn-ea"/>
          <a:cs typeface="+mn-cs"/>
        </a:defRPr>
      </a:lvl3pPr>
      <a:lvl4pPr marL="1200150" indent="-171450" algn="l" rtl="0" fontAlgn="base">
        <a:spcBef>
          <a:spcPct val="20000"/>
        </a:spcBef>
        <a:spcAft>
          <a:spcPct val="0"/>
        </a:spcAft>
        <a:buClr>
          <a:schemeClr val="accent2"/>
        </a:buClr>
        <a:buSzPct val="55000"/>
        <a:buFont typeface="Wingdings" panose="05000000000000000000" pitchFamily="2" charset="2"/>
        <a:buChar char="n"/>
        <a:defRPr sz="1500" kern="1200">
          <a:solidFill>
            <a:schemeClr val="tx1"/>
          </a:solidFill>
          <a:latin typeface="+mn-lt"/>
          <a:ea typeface="+mn-ea"/>
          <a:cs typeface="+mn-cs"/>
        </a:defRPr>
      </a:lvl4pPr>
      <a:lvl5pPr marL="1543050" indent="-171450" algn="l" rtl="0" fontAlgn="base">
        <a:spcBef>
          <a:spcPct val="20000"/>
        </a:spcBef>
        <a:spcAft>
          <a:spcPct val="0"/>
        </a:spcAft>
        <a:buClr>
          <a:schemeClr val="accent1"/>
        </a:buClr>
        <a:buSzPct val="50000"/>
        <a:buFont typeface="Wingdings" panose="05000000000000000000" pitchFamily="2" charset="2"/>
        <a:buChar char="n"/>
        <a:defRPr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9.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9.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9.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9.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9.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9.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7" name="Rectangle 1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FB4EB0B2-43FE-4845-8EA5-C9CAE7A68299}" type="slidenum">
              <a:rPr lang="en-US" altLang="en-US" sz="1400">
                <a:solidFill>
                  <a:schemeClr val="bg2"/>
                </a:solidFill>
              </a:rPr>
              <a:pPr/>
              <a:t>1</a:t>
            </a:fld>
            <a:endParaRPr lang="en-US" altLang="en-US" sz="1400" dirty="0">
              <a:solidFill>
                <a:schemeClr val="bg2"/>
              </a:solidFill>
            </a:endParaRPr>
          </a:p>
        </p:txBody>
      </p:sp>
      <p:sp>
        <p:nvSpPr>
          <p:cNvPr id="5122" name="Rectangle 2"/>
          <p:cNvSpPr>
            <a:spLocks noGrp="1" noChangeArrowheads="1"/>
          </p:cNvSpPr>
          <p:nvPr>
            <p:ph type="ctrTitle"/>
          </p:nvPr>
        </p:nvSpPr>
        <p:spPr>
          <a:xfrm>
            <a:off x="1066800" y="609600"/>
            <a:ext cx="7696200" cy="2514600"/>
          </a:xfrm>
        </p:spPr>
        <p:txBody>
          <a:bodyPr/>
          <a:lstStyle/>
          <a:p>
            <a:pPr algn="ctr" eaLnBrk="1" hangingPunct="1"/>
            <a:r>
              <a:rPr lang="en-US" altLang="en-US" sz="4000" dirty="0"/>
              <a:t>Indian </a:t>
            </a:r>
            <a:r>
              <a:rPr lang="en-US" altLang="en-US" sz="4000" dirty="0" smtClean="0"/>
              <a:t>Budget,2020</a:t>
            </a:r>
            <a:r>
              <a:rPr lang="en-US" altLang="en-US" sz="4000" dirty="0"/>
              <a:t/>
            </a:r>
            <a:br>
              <a:rPr lang="en-US" altLang="en-US" sz="4000" dirty="0"/>
            </a:br>
            <a:r>
              <a:rPr lang="en-US" altLang="en-US" sz="4000" dirty="0"/>
              <a:t>FEMA and Issues in Taxation of Non Residents</a:t>
            </a:r>
          </a:p>
        </p:txBody>
      </p:sp>
      <p:sp>
        <p:nvSpPr>
          <p:cNvPr id="6149" name="Rectangle 3"/>
          <p:cNvSpPr>
            <a:spLocks noGrp="1" noChangeArrowheads="1"/>
          </p:cNvSpPr>
          <p:nvPr>
            <p:ph type="subTitle" idx="1"/>
          </p:nvPr>
        </p:nvSpPr>
        <p:spPr>
          <a:xfrm>
            <a:off x="952500" y="3367709"/>
            <a:ext cx="7696200" cy="3505200"/>
          </a:xfrm>
          <a:noFill/>
        </p:spPr>
        <p:txBody>
          <a:bodyPr/>
          <a:lstStyle/>
          <a:p>
            <a:pPr eaLnBrk="1" hangingPunct="1"/>
            <a:r>
              <a:rPr lang="en-US" altLang="en-US" dirty="0">
                <a:solidFill>
                  <a:schemeClr val="hlink"/>
                </a:solidFill>
              </a:rPr>
              <a:t>JITO (Dubai)</a:t>
            </a:r>
          </a:p>
          <a:p>
            <a:pPr eaLnBrk="1" hangingPunct="1"/>
            <a:r>
              <a:rPr lang="en-US" altLang="en-US" dirty="0">
                <a:solidFill>
                  <a:schemeClr val="hlink"/>
                </a:solidFill>
              </a:rPr>
              <a:t>Presented by:</a:t>
            </a:r>
          </a:p>
          <a:p>
            <a:pPr eaLnBrk="1" hangingPunct="1"/>
            <a:r>
              <a:rPr lang="en-US" altLang="en-US" dirty="0">
                <a:solidFill>
                  <a:schemeClr val="hlink"/>
                </a:solidFill>
              </a:rPr>
              <a:t>Mr. Paresh P. Shah</a:t>
            </a:r>
          </a:p>
          <a:p>
            <a:pPr eaLnBrk="1" hangingPunct="1"/>
            <a:endParaRPr lang="en-US" altLang="en-US" sz="2000" dirty="0">
              <a:solidFill>
                <a:schemeClr val="hlink"/>
              </a:solidFill>
            </a:endParaRPr>
          </a:p>
          <a:p>
            <a:pPr eaLnBrk="1" hangingPunct="1"/>
            <a:r>
              <a:rPr lang="en-US" altLang="en-US" sz="2000" b="1" dirty="0">
                <a:solidFill>
                  <a:schemeClr val="hlink"/>
                </a:solidFill>
              </a:rPr>
              <a:t>P.P. Shah &amp; Associates / SP Shah Consultants DMCC</a:t>
            </a:r>
          </a:p>
          <a:p>
            <a:pPr eaLnBrk="1" hangingPunct="1"/>
            <a:r>
              <a:rPr lang="en-US" altLang="en-US" sz="2000" dirty="0">
                <a:solidFill>
                  <a:schemeClr val="hlink"/>
                </a:solidFill>
              </a:rPr>
              <a:t>Chartered Accountants</a:t>
            </a:r>
          </a:p>
          <a:p>
            <a:pPr eaLnBrk="1" hangingPunct="1"/>
            <a:r>
              <a:rPr lang="en-US" altLang="en-US" sz="1400" dirty="0">
                <a:solidFill>
                  <a:schemeClr val="hlink"/>
                </a:solidFill>
              </a:rPr>
              <a:t>Email: ppshahandassociates@gmail.com</a:t>
            </a:r>
          </a:p>
        </p:txBody>
      </p:sp>
      <p:sp>
        <p:nvSpPr>
          <p:cNvPr id="6150" name="Rectangle 4"/>
          <p:cNvSpPr>
            <a:spLocks noChangeArrowheads="1"/>
          </p:cNvSpPr>
          <p:nvPr/>
        </p:nvSpPr>
        <p:spPr bwMode="auto">
          <a:xfrm>
            <a:off x="228600" y="152400"/>
            <a:ext cx="86868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eaLnBrk="1" hangingPunct="1"/>
            <a:endParaRPr lang="en-US" altLang="en-US" sz="3000" dirty="0">
              <a:solidFill>
                <a:srgbClr val="996633"/>
              </a:solidFill>
            </a:endParaRPr>
          </a:p>
          <a:p>
            <a:pPr algn="ctr" eaLnBrk="1" hangingPunct="1"/>
            <a:endParaRPr lang="en-US" altLang="en-US" sz="3000" dirty="0">
              <a:solidFill>
                <a:srgbClr val="996633"/>
              </a:solidFill>
            </a:endParaRPr>
          </a:p>
        </p:txBody>
      </p:sp>
      <p:sp>
        <p:nvSpPr>
          <p:cNvPr id="7" name="Date Placeholder 3">
            <a:extLst>
              <a:ext uri="{FF2B5EF4-FFF2-40B4-BE49-F238E27FC236}">
                <a16:creationId xmlns:a16="http://schemas.microsoft.com/office/drawing/2014/main" xmlns="" id="{FC70ABFC-A71F-4B31-ACB0-299D6E0825B9}"/>
              </a:ext>
            </a:extLst>
          </p:cNvPr>
          <p:cNvSpPr>
            <a:spLocks noGrp="1"/>
          </p:cNvSpPr>
          <p:nvPr>
            <p:ph type="dt" sz="quarter" idx="10"/>
          </p:nvPr>
        </p:nvSpPr>
        <p:spPr>
          <a:xfrm>
            <a:off x="533400" y="6392333"/>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p:cTn id="7" dur="5000" fill="hold"/>
                                        <p:tgtEl>
                                          <p:spTgt spid="5122"/>
                                        </p:tgtEl>
                                        <p:attrNameLst>
                                          <p:attrName>ppt_w</p:attrName>
                                        </p:attrNameLst>
                                      </p:cBhvr>
                                      <p:tavLst>
                                        <p:tav tm="0" fmla="#ppt_w*sin(2.5*pi*$)">
                                          <p:val>
                                            <p:fltVal val="0"/>
                                          </p:val>
                                        </p:tav>
                                        <p:tav tm="100000">
                                          <p:val>
                                            <p:fltVal val="1"/>
                                          </p:val>
                                        </p:tav>
                                      </p:tavLst>
                                    </p:anim>
                                    <p:anim calcmode="lin" valueType="num">
                                      <p:cBhvr>
                                        <p:cTn id="8" dur="5000" fill="hold"/>
                                        <p:tgtEl>
                                          <p:spTgt spid="512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1843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7EE69337-5E9B-4133-A616-0929D954ACC1}" type="slidenum">
              <a:rPr lang="en-US" altLang="en-US" sz="1400"/>
              <a:pPr/>
              <a:t>10</a:t>
            </a:fld>
            <a:endParaRPr lang="en-US" altLang="en-US" sz="1400" dirty="0"/>
          </a:p>
        </p:txBody>
      </p:sp>
      <p:sp>
        <p:nvSpPr>
          <p:cNvPr id="4" name="Rectangle 2"/>
          <p:cNvSpPr txBox="1">
            <a:spLocks noChangeArrowheads="1"/>
          </p:cNvSpPr>
          <p:nvPr/>
        </p:nvSpPr>
        <p:spPr>
          <a:xfrm>
            <a:off x="1198563" y="533400"/>
            <a:ext cx="6650037" cy="1295400"/>
          </a:xfrm>
          <a:prstGeom prst="rect">
            <a:avLst/>
          </a:prstGeom>
        </p:spPr>
        <p:txBody>
          <a:bodyPr/>
          <a:lstStyle/>
          <a:p>
            <a:pPr eaLnBrk="1" hangingPunct="1">
              <a:defRPr/>
            </a:pPr>
            <a:r>
              <a:rPr lang="en-US" sz="4000" kern="0" dirty="0">
                <a:solidFill>
                  <a:schemeClr val="tx2"/>
                </a:solidFill>
                <a:latin typeface="+mj-lt"/>
                <a:ea typeface="+mj-ea"/>
                <a:cs typeface="+mj-cs"/>
              </a:rPr>
              <a:t>Residential Status under ITA</a:t>
            </a:r>
          </a:p>
          <a:p>
            <a:pPr eaLnBrk="1" hangingPunct="1">
              <a:defRPr/>
            </a:pPr>
            <a:r>
              <a:rPr lang="en-US" sz="3200" kern="0" dirty="0">
                <a:solidFill>
                  <a:schemeClr val="tx2"/>
                </a:solidFill>
                <a:latin typeface="+mj-lt"/>
                <a:ea typeface="+mj-ea"/>
                <a:cs typeface="+mj-cs"/>
              </a:rPr>
              <a:t>- Explanation to Section 6(1)</a:t>
            </a:r>
            <a:endParaRPr lang="en-US" sz="4000" kern="0" dirty="0">
              <a:solidFill>
                <a:schemeClr val="tx2"/>
              </a:solidFill>
              <a:latin typeface="+mj-lt"/>
              <a:ea typeface="+mj-ea"/>
              <a:cs typeface="+mj-cs"/>
            </a:endParaRPr>
          </a:p>
        </p:txBody>
      </p:sp>
      <p:sp>
        <p:nvSpPr>
          <p:cNvPr id="6" name="TextBox 5"/>
          <p:cNvSpPr txBox="1"/>
          <p:nvPr/>
        </p:nvSpPr>
        <p:spPr>
          <a:xfrm>
            <a:off x="1066800" y="1849438"/>
            <a:ext cx="7467600" cy="4524375"/>
          </a:xfrm>
          <a:prstGeom prst="rect">
            <a:avLst/>
          </a:prstGeom>
          <a:noFill/>
        </p:spPr>
        <p:txBody>
          <a:bodyPr>
            <a:spAutoFit/>
          </a:bodyPr>
          <a:lstStyle/>
          <a:p>
            <a:pPr algn="just" eaLnBrk="1" hangingPunct="1">
              <a:defRPr/>
            </a:pPr>
            <a:r>
              <a:rPr lang="en-US" sz="1800" u="sng" dirty="0">
                <a:latin typeface="Calibri" pitchFamily="34" charset="0"/>
                <a:cs typeface="Calibri" pitchFamily="34" charset="0"/>
              </a:rPr>
              <a:t>Explanation 1</a:t>
            </a:r>
          </a:p>
          <a:p>
            <a:pPr marL="342900" indent="-342900" algn="just" eaLnBrk="1" hangingPunct="1">
              <a:buFontTx/>
              <a:buAutoNum type="alphaLcParenBoth"/>
              <a:defRPr/>
            </a:pPr>
            <a:r>
              <a:rPr lang="en-US" sz="1800" dirty="0">
                <a:latin typeface="Calibri" pitchFamily="34" charset="0"/>
                <a:cs typeface="Calibri" pitchFamily="34" charset="0"/>
              </a:rPr>
              <a:t>Individual – Citizen of India – leaves India in P.Y – for purpose of employment outside India – or as a member of crew of Indian Ship, then 60 days would be substituted by 182 days in section 6(1)(c);</a:t>
            </a:r>
          </a:p>
          <a:p>
            <a:pPr marL="342900" indent="-342900" algn="just" eaLnBrk="1" hangingPunct="1">
              <a:buFontTx/>
              <a:buAutoNum type="alphaLcParenBoth"/>
              <a:defRPr/>
            </a:pPr>
            <a:r>
              <a:rPr lang="en-US" sz="1800" dirty="0">
                <a:latin typeface="Calibri" pitchFamily="34" charset="0"/>
                <a:cs typeface="Calibri" pitchFamily="34" charset="0"/>
              </a:rPr>
              <a:t>Individual - Citizen of India or a person of Indian origin - who being outside India - comes on a ‘visit’ to India in P.Y - then 60 days would be substituted by 182 days in section 6(1)(c).</a:t>
            </a:r>
          </a:p>
          <a:p>
            <a:pPr algn="just" eaLnBrk="1" hangingPunct="1">
              <a:defRPr/>
            </a:pPr>
            <a:r>
              <a:rPr lang="en-US" sz="1800" dirty="0">
                <a:latin typeface="Calibri" pitchFamily="34" charset="0"/>
                <a:cs typeface="Calibri" pitchFamily="34" charset="0"/>
              </a:rPr>
              <a:t>Non Resident Indian (NRI) as defined u/s 115C (e) means an individual who is a Non Resident and an Indian Citizen or a Person of Indian Origin (PIO). A PIO means a person who himself, or either of his parents, or either of his grandparents, were born in undivided India.</a:t>
            </a:r>
          </a:p>
          <a:p>
            <a:pPr algn="just" eaLnBrk="1" hangingPunct="1">
              <a:defRPr/>
            </a:pPr>
            <a:endParaRPr lang="en-US" sz="1800" u="sng" dirty="0">
              <a:latin typeface="Calibri" pitchFamily="34" charset="0"/>
              <a:cs typeface="Calibri" pitchFamily="34" charset="0"/>
            </a:endParaRPr>
          </a:p>
          <a:p>
            <a:pPr algn="just" eaLnBrk="1" hangingPunct="1">
              <a:defRPr/>
            </a:pPr>
            <a:r>
              <a:rPr lang="en-US" sz="1800" u="sng" dirty="0">
                <a:latin typeface="Calibri" pitchFamily="34" charset="0"/>
                <a:cs typeface="Calibri" pitchFamily="34" charset="0"/>
              </a:rPr>
              <a:t>Explanation 2 (w.e.f 01.04.2015)</a:t>
            </a:r>
            <a:endParaRPr lang="en-US" sz="1800" dirty="0">
              <a:latin typeface="Calibri" pitchFamily="34" charset="0"/>
              <a:cs typeface="Calibri" pitchFamily="34" charset="0"/>
            </a:endParaRPr>
          </a:p>
          <a:p>
            <a:pPr algn="just" eaLnBrk="1" hangingPunct="1">
              <a:buFontTx/>
              <a:buChar char="-"/>
              <a:defRPr/>
            </a:pPr>
            <a:r>
              <a:rPr lang="en-US" sz="1800" dirty="0">
                <a:latin typeface="Calibri" pitchFamily="34" charset="0"/>
                <a:cs typeface="Calibri" pitchFamily="34" charset="0"/>
              </a:rPr>
              <a:t>Individual – Citizen of India – Member of crew of foreign bound ship leaving India – period of stay in India – manner as may be prescribed</a:t>
            </a:r>
          </a:p>
          <a:p>
            <a:pPr algn="just" eaLnBrk="1" hangingPunct="1">
              <a:defRPr/>
            </a:pPr>
            <a:r>
              <a:rPr lang="en-US" sz="1800" dirty="0">
                <a:latin typeface="Calibri" pitchFamily="34" charset="0"/>
                <a:cs typeface="Calibri" pitchFamily="34" charset="0"/>
              </a:rPr>
              <a:t>(Notification 70/2015 dated 17.08.2015 – Rule No. 126)</a:t>
            </a:r>
          </a:p>
        </p:txBody>
      </p:sp>
      <p:sp>
        <p:nvSpPr>
          <p:cNvPr id="7" name="Rectangle 6">
            <a:extLst>
              <a:ext uri="{FF2B5EF4-FFF2-40B4-BE49-F238E27FC236}">
                <a16:creationId xmlns:a16="http://schemas.microsoft.com/office/drawing/2014/main" xmlns="" id="{B5DC2CE7-B6A0-4427-9C26-71D04AF77D85}"/>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20483"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14E7156F-050F-4DB1-B32E-B5345C7B8296}" type="slidenum">
              <a:rPr lang="en-US" altLang="en-US" sz="1400"/>
              <a:pPr/>
              <a:t>11</a:t>
            </a:fld>
            <a:endParaRPr lang="en-US" altLang="en-US" sz="1400" dirty="0"/>
          </a:p>
        </p:txBody>
      </p:sp>
      <p:sp>
        <p:nvSpPr>
          <p:cNvPr id="4" name="Rectangle 2"/>
          <p:cNvSpPr txBox="1">
            <a:spLocks noChangeArrowheads="1"/>
          </p:cNvSpPr>
          <p:nvPr/>
        </p:nvSpPr>
        <p:spPr>
          <a:xfrm>
            <a:off x="1150938" y="214313"/>
            <a:ext cx="7793037" cy="1462087"/>
          </a:xfrm>
          <a:prstGeom prst="rect">
            <a:avLst/>
          </a:prstGeom>
        </p:spPr>
        <p:txBody>
          <a:bodyPr/>
          <a:lstStyle/>
          <a:p>
            <a:pPr eaLnBrk="1" hangingPunct="1">
              <a:defRPr/>
            </a:pPr>
            <a:r>
              <a:rPr lang="en-US" sz="4000" kern="0" dirty="0">
                <a:solidFill>
                  <a:schemeClr val="tx2"/>
                </a:solidFill>
                <a:latin typeface="+mj-lt"/>
                <a:ea typeface="+mj-ea"/>
                <a:cs typeface="+mj-cs"/>
              </a:rPr>
              <a:t>Person leaving India for Employment</a:t>
            </a:r>
          </a:p>
        </p:txBody>
      </p:sp>
      <p:sp>
        <p:nvSpPr>
          <p:cNvPr id="20485" name="TextBox 7"/>
          <p:cNvSpPr txBox="1">
            <a:spLocks noChangeArrowheads="1"/>
          </p:cNvSpPr>
          <p:nvPr/>
        </p:nvSpPr>
        <p:spPr bwMode="auto">
          <a:xfrm>
            <a:off x="838200" y="1981200"/>
            <a:ext cx="79248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81000" indent="-381000">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lgn="just" eaLnBrk="1" hangingPunct="1"/>
            <a:r>
              <a:rPr lang="en-GB" altLang="en-US" sz="1600" dirty="0"/>
              <a:t>1.   An Indian employee leaving India in the course of his existing employment on a business visit.  He continues to be on the payroll of the Indian company. </a:t>
            </a:r>
            <a:endParaRPr lang="en-GB" altLang="en-US" sz="1600" b="1" dirty="0"/>
          </a:p>
          <a:p>
            <a:pPr algn="just" eaLnBrk="1" hangingPunct="1"/>
            <a:r>
              <a:rPr lang="en-GB" altLang="en-US" sz="1600" b="1" dirty="0"/>
              <a:t>	NOT  ENTITLED</a:t>
            </a:r>
            <a:r>
              <a:rPr lang="en-GB" altLang="en-US" sz="1600" dirty="0"/>
              <a:t>  to the benefit of the explanation.</a:t>
            </a:r>
          </a:p>
          <a:p>
            <a:pPr algn="just" eaLnBrk="1" hangingPunct="1"/>
            <a:endParaRPr lang="en-GB" altLang="en-US" sz="1600" dirty="0"/>
          </a:p>
          <a:p>
            <a:pPr algn="just" eaLnBrk="1" hangingPunct="1"/>
            <a:r>
              <a:rPr lang="en-GB" altLang="en-US" sz="1600" dirty="0"/>
              <a:t>2.  An Indian employee leaving India on deputation. He continues to be on the payroll of the Indian company </a:t>
            </a:r>
            <a:endParaRPr lang="en-GB" altLang="en-US" sz="1600" b="1" dirty="0"/>
          </a:p>
          <a:p>
            <a:pPr algn="just" eaLnBrk="1" hangingPunct="1"/>
            <a:r>
              <a:rPr lang="en-GB" altLang="en-US" sz="1600" b="1" dirty="0"/>
              <a:t>	ENTITLED</a:t>
            </a:r>
            <a:r>
              <a:rPr lang="en-GB" altLang="en-US" sz="1600" dirty="0"/>
              <a:t> to the benefit of the explanation. </a:t>
            </a:r>
          </a:p>
          <a:p>
            <a:pPr algn="just" eaLnBrk="1" hangingPunct="1"/>
            <a:endParaRPr lang="en-GB" altLang="en-US" sz="1600" dirty="0"/>
          </a:p>
          <a:p>
            <a:pPr algn="just" eaLnBrk="1" hangingPunct="1"/>
            <a:r>
              <a:rPr lang="en-GB" altLang="en-US" sz="1600" dirty="0"/>
              <a:t>3.  An Indian employee leaving India for taking up a new employment with his existing employer; (e.g. on deputation). His payroll is transferred to the payroll of the overseas entity.  </a:t>
            </a:r>
            <a:endParaRPr lang="en-GB" altLang="en-US" sz="1600" b="1" dirty="0"/>
          </a:p>
          <a:p>
            <a:pPr algn="just" eaLnBrk="1" hangingPunct="1"/>
            <a:r>
              <a:rPr lang="en-GB" altLang="en-US" sz="1600" b="1" dirty="0"/>
              <a:t>	ENTITLED</a:t>
            </a:r>
            <a:r>
              <a:rPr lang="en-GB" altLang="en-US" sz="1600" dirty="0"/>
              <a:t> to the benefit of the explanation.</a:t>
            </a:r>
          </a:p>
          <a:p>
            <a:pPr algn="just" eaLnBrk="1" hangingPunct="1"/>
            <a:endParaRPr lang="en-GB" altLang="en-US" sz="1600" dirty="0"/>
          </a:p>
          <a:p>
            <a:pPr algn="just" eaLnBrk="1" hangingPunct="1"/>
            <a:r>
              <a:rPr lang="en-GB" altLang="en-US" sz="1600" dirty="0"/>
              <a:t>4.  An Indian employee leaving India for taking up a new employment, with a new employer </a:t>
            </a:r>
            <a:endParaRPr lang="en-GB" altLang="en-US" sz="1600" b="1" dirty="0"/>
          </a:p>
          <a:p>
            <a:pPr algn="just" eaLnBrk="1" hangingPunct="1"/>
            <a:r>
              <a:rPr lang="en-GB" altLang="en-US" sz="1600" b="1" dirty="0"/>
              <a:t>	ENTITLED</a:t>
            </a:r>
            <a:r>
              <a:rPr lang="en-GB" altLang="en-US" sz="1600" dirty="0"/>
              <a:t> to the benefit of the explanation</a:t>
            </a:r>
            <a:endParaRPr lang="en-US" altLang="en-US" sz="1600" dirty="0"/>
          </a:p>
        </p:txBody>
      </p:sp>
      <p:sp>
        <p:nvSpPr>
          <p:cNvPr id="7" name="Rectangle 6">
            <a:extLst>
              <a:ext uri="{FF2B5EF4-FFF2-40B4-BE49-F238E27FC236}">
                <a16:creationId xmlns:a16="http://schemas.microsoft.com/office/drawing/2014/main" xmlns="" id="{C7FBB37F-1980-430A-B317-EA2A0D382C12}"/>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2253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5F2C860B-BF16-46D2-A038-02DB04AEE746}" type="slidenum">
              <a:rPr lang="en-US" altLang="en-US" sz="1400"/>
              <a:pPr/>
              <a:t>12</a:t>
            </a:fld>
            <a:endParaRPr lang="en-US" altLang="en-US" sz="1400" dirty="0"/>
          </a:p>
        </p:txBody>
      </p:sp>
      <p:sp>
        <p:nvSpPr>
          <p:cNvPr id="4" name="Rectangle 2"/>
          <p:cNvSpPr txBox="1">
            <a:spLocks noChangeArrowheads="1"/>
          </p:cNvSpPr>
          <p:nvPr/>
        </p:nvSpPr>
        <p:spPr>
          <a:xfrm>
            <a:off x="1198563" y="533400"/>
            <a:ext cx="6650037" cy="1295400"/>
          </a:xfrm>
          <a:prstGeom prst="rect">
            <a:avLst/>
          </a:prstGeom>
        </p:spPr>
        <p:txBody>
          <a:bodyPr/>
          <a:lstStyle/>
          <a:p>
            <a:pPr eaLnBrk="1" hangingPunct="1">
              <a:defRPr/>
            </a:pPr>
            <a:r>
              <a:rPr lang="en-US" sz="4000" kern="0" dirty="0">
                <a:solidFill>
                  <a:schemeClr val="tx2"/>
                </a:solidFill>
                <a:latin typeface="+mj-lt"/>
                <a:ea typeface="+mj-ea"/>
                <a:cs typeface="+mj-cs"/>
              </a:rPr>
              <a:t>Residential Status under ITA</a:t>
            </a:r>
          </a:p>
          <a:p>
            <a:pPr eaLnBrk="1" hangingPunct="1">
              <a:defRPr/>
            </a:pPr>
            <a:r>
              <a:rPr lang="en-US" sz="3200" kern="0" dirty="0">
                <a:solidFill>
                  <a:schemeClr val="tx2"/>
                </a:solidFill>
                <a:latin typeface="+mj-lt"/>
                <a:ea typeface="+mj-ea"/>
                <a:cs typeface="+mj-cs"/>
              </a:rPr>
              <a:t>- For Others</a:t>
            </a:r>
            <a:endParaRPr lang="en-US" sz="4000" kern="0" dirty="0">
              <a:solidFill>
                <a:schemeClr val="tx2"/>
              </a:solidFill>
              <a:latin typeface="+mj-lt"/>
              <a:ea typeface="+mj-ea"/>
              <a:cs typeface="+mj-cs"/>
            </a:endParaRPr>
          </a:p>
        </p:txBody>
      </p:sp>
      <p:graphicFrame>
        <p:nvGraphicFramePr>
          <p:cNvPr id="5" name="Table 4"/>
          <p:cNvGraphicFramePr>
            <a:graphicFrameLocks noGrp="1"/>
          </p:cNvGraphicFramePr>
          <p:nvPr/>
        </p:nvGraphicFramePr>
        <p:xfrm>
          <a:off x="1066800" y="1981200"/>
          <a:ext cx="7620000" cy="4218784"/>
        </p:xfrm>
        <a:graphic>
          <a:graphicData uri="http://schemas.openxmlformats.org/drawingml/2006/table">
            <a:tbl>
              <a:tblPr/>
              <a:tblGrid>
                <a:gridCol w="1407101">
                  <a:extLst>
                    <a:ext uri="{9D8B030D-6E8A-4147-A177-3AD203B41FA5}">
                      <a16:colId xmlns:a16="http://schemas.microsoft.com/office/drawing/2014/main" xmlns="" val="20000"/>
                    </a:ext>
                  </a:extLst>
                </a:gridCol>
                <a:gridCol w="1758878">
                  <a:extLst>
                    <a:ext uri="{9D8B030D-6E8A-4147-A177-3AD203B41FA5}">
                      <a16:colId xmlns:a16="http://schemas.microsoft.com/office/drawing/2014/main" xmlns="" val="20001"/>
                    </a:ext>
                  </a:extLst>
                </a:gridCol>
                <a:gridCol w="4454021">
                  <a:extLst>
                    <a:ext uri="{9D8B030D-6E8A-4147-A177-3AD203B41FA5}">
                      <a16:colId xmlns:a16="http://schemas.microsoft.com/office/drawing/2014/main" xmlns="" val="20002"/>
                    </a:ext>
                  </a:extLst>
                </a:gridCol>
              </a:tblGrid>
              <a:tr h="538324">
                <a:tc>
                  <a:txBody>
                    <a:bodyPr/>
                    <a:lstStyle/>
                    <a:p>
                      <a:pPr marL="0" marR="0" algn="ctr">
                        <a:lnSpc>
                          <a:spcPct val="115000"/>
                        </a:lnSpc>
                        <a:spcBef>
                          <a:spcPts val="0"/>
                        </a:spcBef>
                        <a:spcAft>
                          <a:spcPts val="0"/>
                        </a:spcAft>
                      </a:pPr>
                      <a:r>
                        <a:rPr lang="en-US" sz="1500" b="1" dirty="0">
                          <a:latin typeface="Calibri"/>
                          <a:ea typeface="Calibri"/>
                          <a:cs typeface="Calibri"/>
                        </a:rPr>
                        <a:t>Status</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b="1" dirty="0">
                          <a:latin typeface="Calibri"/>
                          <a:ea typeface="Calibri"/>
                          <a:cs typeface="Arial"/>
                        </a:rPr>
                        <a:t>Assessee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b="1" dirty="0">
                          <a:latin typeface="Calibri"/>
                          <a:ea typeface="Calibri"/>
                          <a:cs typeface="Calibri"/>
                        </a:rPr>
                        <a:t>Conditions</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787132">
                <a:tc>
                  <a:txBody>
                    <a:bodyPr/>
                    <a:lstStyle/>
                    <a:p>
                      <a:pPr marL="0" marR="0" algn="just">
                        <a:lnSpc>
                          <a:spcPct val="115000"/>
                        </a:lnSpc>
                        <a:spcBef>
                          <a:spcPts val="0"/>
                        </a:spcBef>
                        <a:spcAft>
                          <a:spcPts val="0"/>
                        </a:spcAft>
                      </a:pPr>
                      <a:r>
                        <a:rPr lang="en-US" sz="1500" dirty="0">
                          <a:latin typeface="Calibri"/>
                          <a:ea typeface="Calibri"/>
                          <a:cs typeface="Calibri"/>
                        </a:rPr>
                        <a:t>Resident</a:t>
                      </a:r>
                    </a:p>
                    <a:p>
                      <a:pPr marL="0" marR="0" algn="just">
                        <a:lnSpc>
                          <a:spcPct val="115000"/>
                        </a:lnSpc>
                        <a:spcBef>
                          <a:spcPts val="0"/>
                        </a:spcBef>
                        <a:spcAft>
                          <a:spcPts val="0"/>
                        </a:spcAft>
                      </a:pPr>
                      <a:r>
                        <a:rPr lang="en-US" sz="1500" dirty="0">
                          <a:latin typeface="Calibri"/>
                          <a:ea typeface="Calibri"/>
                          <a:cs typeface="Calibri"/>
                        </a:rPr>
                        <a:t>[S 6(2)]</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Calibri"/>
                        </a:rPr>
                        <a:t>HUF/Firm/AOP </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Calibri"/>
                        </a:rPr>
                        <a:t>Resident in India EXCEPT</a:t>
                      </a:r>
                      <a:r>
                        <a:rPr lang="en-US" sz="1500" baseline="0" dirty="0">
                          <a:latin typeface="Calibri"/>
                          <a:ea typeface="Calibri"/>
                          <a:cs typeface="Calibri"/>
                        </a:rPr>
                        <a:t> where in that year control &amp; management of its affairs is situated wholly outside India</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1311886">
                <a:tc>
                  <a:txBody>
                    <a:bodyPr/>
                    <a:lstStyle/>
                    <a:p>
                      <a:pPr marL="0" marR="0" algn="just">
                        <a:lnSpc>
                          <a:spcPct val="115000"/>
                        </a:lnSpc>
                        <a:spcBef>
                          <a:spcPts val="0"/>
                        </a:spcBef>
                        <a:spcAft>
                          <a:spcPts val="0"/>
                        </a:spcAft>
                      </a:pPr>
                      <a:r>
                        <a:rPr lang="en-US" sz="1500" dirty="0">
                          <a:latin typeface="Calibri"/>
                          <a:ea typeface="Calibri"/>
                          <a:cs typeface="Calibri"/>
                        </a:rPr>
                        <a:t>Resident but not </a:t>
                      </a:r>
                    </a:p>
                    <a:p>
                      <a:pPr marL="0" marR="0" algn="just">
                        <a:lnSpc>
                          <a:spcPct val="115000"/>
                        </a:lnSpc>
                        <a:spcBef>
                          <a:spcPts val="0"/>
                        </a:spcBef>
                        <a:spcAft>
                          <a:spcPts val="0"/>
                        </a:spcAft>
                      </a:pPr>
                      <a:r>
                        <a:rPr lang="en-US" sz="1500" dirty="0">
                          <a:latin typeface="Calibri"/>
                          <a:ea typeface="Calibri"/>
                          <a:cs typeface="Calibri"/>
                        </a:rPr>
                        <a:t>Ordinary Resident</a:t>
                      </a:r>
                    </a:p>
                    <a:p>
                      <a:pPr marL="0" marR="0" algn="just">
                        <a:lnSpc>
                          <a:spcPct val="115000"/>
                        </a:lnSpc>
                        <a:spcBef>
                          <a:spcPts val="0"/>
                        </a:spcBef>
                        <a:spcAft>
                          <a:spcPts val="0"/>
                        </a:spcAft>
                      </a:pPr>
                      <a:r>
                        <a:rPr lang="en-US" sz="1500" dirty="0">
                          <a:latin typeface="Calibri"/>
                          <a:ea typeface="Calibri"/>
                          <a:cs typeface="Arial"/>
                        </a:rPr>
                        <a:t>[S 6(6)(b)]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en-US" sz="1500" dirty="0">
                          <a:latin typeface="Calibri"/>
                          <a:ea typeface="Calibri"/>
                          <a:cs typeface="Calibri"/>
                        </a:rPr>
                        <a:t>HUF </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Calibri"/>
                        </a:rPr>
                        <a:t>Karta/Manager is</a:t>
                      </a:r>
                      <a:r>
                        <a:rPr lang="en-US" sz="1500" baseline="0" dirty="0">
                          <a:latin typeface="Calibri"/>
                          <a:ea typeface="Calibri"/>
                          <a:cs typeface="Calibri"/>
                        </a:rPr>
                        <a:t> present </a:t>
                      </a:r>
                      <a:r>
                        <a:rPr lang="en-US" sz="1500" dirty="0">
                          <a:latin typeface="Calibri"/>
                          <a:ea typeface="Calibri"/>
                          <a:cs typeface="Calibri"/>
                        </a:rPr>
                        <a:t>in India for less than 729 days during the preceding seven years </a:t>
                      </a:r>
                      <a:r>
                        <a:rPr lang="en-US" sz="1500" b="1" dirty="0">
                          <a:latin typeface="Calibri"/>
                          <a:ea typeface="Calibri"/>
                          <a:cs typeface="Calibri"/>
                        </a:rPr>
                        <a:t>OR</a:t>
                      </a:r>
                      <a:r>
                        <a:rPr lang="en-US" sz="1500" dirty="0">
                          <a:latin typeface="Calibri"/>
                          <a:ea typeface="Calibri"/>
                          <a:cs typeface="Calibri"/>
                        </a:rPr>
                        <a:t> who was a non resident in nine out of ten preceding previous years</a:t>
                      </a:r>
                    </a:p>
                    <a:p>
                      <a:pPr marL="0" marR="0" algn="just">
                        <a:lnSpc>
                          <a:spcPct val="115000"/>
                        </a:lnSpc>
                        <a:spcBef>
                          <a:spcPts val="0"/>
                        </a:spcBef>
                        <a:spcAft>
                          <a:spcPts val="0"/>
                        </a:spcAft>
                      </a:pPr>
                      <a:r>
                        <a:rPr lang="en-US" sz="1500" i="1" dirty="0">
                          <a:latin typeface="Calibri"/>
                          <a:ea typeface="Calibri"/>
                          <a:cs typeface="Calibri"/>
                        </a:rPr>
                        <a:t>(not a Resident v Non Resident)</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1575884">
                <a:tc>
                  <a:txBody>
                    <a:bodyPr/>
                    <a:lstStyle/>
                    <a:p>
                      <a:pPr marL="0" marR="0" algn="just">
                        <a:lnSpc>
                          <a:spcPct val="115000"/>
                        </a:lnSpc>
                        <a:spcBef>
                          <a:spcPts val="0"/>
                        </a:spcBef>
                        <a:spcAft>
                          <a:spcPts val="0"/>
                        </a:spcAft>
                      </a:pPr>
                      <a:r>
                        <a:rPr lang="en-US" sz="1500" dirty="0">
                          <a:latin typeface="Calibri"/>
                          <a:ea typeface="Calibri"/>
                          <a:cs typeface="Calibri"/>
                        </a:rPr>
                        <a:t>Resident</a:t>
                      </a:r>
                    </a:p>
                    <a:p>
                      <a:pPr marL="0" marR="0" algn="just">
                        <a:lnSpc>
                          <a:spcPct val="115000"/>
                        </a:lnSpc>
                        <a:spcBef>
                          <a:spcPts val="0"/>
                        </a:spcBef>
                        <a:spcAft>
                          <a:spcPts val="0"/>
                        </a:spcAft>
                      </a:pPr>
                      <a:r>
                        <a:rPr lang="en-US" sz="1500" dirty="0">
                          <a:latin typeface="Calibri"/>
                          <a:ea typeface="Calibri"/>
                          <a:cs typeface="Calibri"/>
                        </a:rPr>
                        <a:t>[S 6(3)]</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Arial"/>
                        </a:rPr>
                        <a:t>Company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buFontTx/>
                        <a:buChar char="-"/>
                      </a:pPr>
                      <a:r>
                        <a:rPr lang="en-US" sz="1500" dirty="0">
                          <a:latin typeface="Calibri"/>
                          <a:ea typeface="Calibri"/>
                          <a:cs typeface="Calibri"/>
                        </a:rPr>
                        <a:t>Indian Company</a:t>
                      </a:r>
                    </a:p>
                    <a:p>
                      <a:pPr marL="0" marR="0" algn="just">
                        <a:lnSpc>
                          <a:spcPct val="115000"/>
                        </a:lnSpc>
                        <a:spcBef>
                          <a:spcPts val="0"/>
                        </a:spcBef>
                        <a:spcAft>
                          <a:spcPts val="0"/>
                        </a:spcAft>
                        <a:buFontTx/>
                        <a:buChar char="-"/>
                      </a:pPr>
                      <a:r>
                        <a:rPr lang="en-US" sz="1500" dirty="0">
                          <a:latin typeface="Calibri"/>
                          <a:ea typeface="Calibri"/>
                          <a:cs typeface="Calibri"/>
                        </a:rPr>
                        <a:t> Control &amp;</a:t>
                      </a:r>
                      <a:r>
                        <a:rPr lang="en-US" sz="1500" baseline="0" dirty="0">
                          <a:latin typeface="Calibri"/>
                          <a:ea typeface="Calibri"/>
                          <a:cs typeface="Calibri"/>
                        </a:rPr>
                        <a:t> Management of its affairs is situated wholly in India</a:t>
                      </a:r>
                      <a:r>
                        <a:rPr lang="en-US" sz="1500" dirty="0">
                          <a:latin typeface="Calibri"/>
                          <a:ea typeface="Calibri"/>
                          <a:cs typeface="Calibri"/>
                        </a:rPr>
                        <a:t>  (upto 31.03.2016)</a:t>
                      </a:r>
                    </a:p>
                    <a:p>
                      <a:pPr marL="0" marR="0" algn="just">
                        <a:lnSpc>
                          <a:spcPct val="115000"/>
                        </a:lnSpc>
                        <a:spcBef>
                          <a:spcPts val="0"/>
                        </a:spcBef>
                        <a:spcAft>
                          <a:spcPts val="0"/>
                        </a:spcAft>
                        <a:buFontTx/>
                        <a:buChar char="-"/>
                      </a:pPr>
                      <a:r>
                        <a:rPr lang="en-US" sz="1500" dirty="0">
                          <a:latin typeface="Calibri"/>
                          <a:ea typeface="Calibri"/>
                          <a:cs typeface="Calibri"/>
                        </a:rPr>
                        <a:t>Place</a:t>
                      </a:r>
                      <a:r>
                        <a:rPr lang="en-US" sz="1500" baseline="0" dirty="0">
                          <a:latin typeface="Calibri"/>
                          <a:ea typeface="Calibri"/>
                          <a:cs typeface="Calibri"/>
                        </a:rPr>
                        <a:t> of Effective Management is in India  (w.e.f 01.04.2016)</a:t>
                      </a:r>
                    </a:p>
                    <a:p>
                      <a:pPr marL="0" marR="0" algn="just">
                        <a:lnSpc>
                          <a:spcPct val="115000"/>
                        </a:lnSpc>
                        <a:spcBef>
                          <a:spcPts val="0"/>
                        </a:spcBef>
                        <a:spcAft>
                          <a:spcPts val="0"/>
                        </a:spcAft>
                        <a:buFontTx/>
                        <a:buNone/>
                      </a:pPr>
                      <a:r>
                        <a:rPr lang="en-US" sz="1500" i="1" baseline="0" dirty="0">
                          <a:latin typeface="Calibri"/>
                          <a:ea typeface="Calibri"/>
                          <a:cs typeface="Calibri"/>
                        </a:rPr>
                        <a:t>(Refer Draft POEM Guidelines dated 23.12.2015)</a:t>
                      </a:r>
                      <a:endParaRPr lang="en-US" sz="1500" i="1"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sp>
        <p:nvSpPr>
          <p:cNvPr id="6" name="Rectangle 5">
            <a:extLst>
              <a:ext uri="{FF2B5EF4-FFF2-40B4-BE49-F238E27FC236}">
                <a16:creationId xmlns:a16="http://schemas.microsoft.com/office/drawing/2014/main" xmlns="" id="{7A45C623-7AE8-4C10-A088-8620868E4E8B}"/>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BC035F-A780-4623-9346-08BA72D96F88}"/>
              </a:ext>
            </a:extLst>
          </p:cNvPr>
          <p:cNvSpPr>
            <a:spLocks noGrp="1"/>
          </p:cNvSpPr>
          <p:nvPr>
            <p:ph type="title"/>
          </p:nvPr>
        </p:nvSpPr>
        <p:spPr/>
        <p:txBody>
          <a:bodyPr/>
          <a:lstStyle/>
          <a:p>
            <a:r>
              <a:rPr lang="en-IN" dirty="0"/>
              <a:t>Resident under Income Tax-Budget 2020</a:t>
            </a:r>
          </a:p>
        </p:txBody>
      </p:sp>
      <p:sp>
        <p:nvSpPr>
          <p:cNvPr id="4" name="Slide Number Placeholder 3">
            <a:extLst>
              <a:ext uri="{FF2B5EF4-FFF2-40B4-BE49-F238E27FC236}">
                <a16:creationId xmlns:a16="http://schemas.microsoft.com/office/drawing/2014/main" xmlns="" id="{FDA502BC-9F92-4868-A56E-FECA5C1D0F45}"/>
              </a:ext>
            </a:extLst>
          </p:cNvPr>
          <p:cNvSpPr>
            <a:spLocks noGrp="1"/>
          </p:cNvSpPr>
          <p:nvPr>
            <p:ph type="sldNum" sz="quarter" idx="12"/>
          </p:nvPr>
        </p:nvSpPr>
        <p:spPr>
          <a:xfrm>
            <a:off x="6896100" y="6415472"/>
            <a:ext cx="1905000" cy="342900"/>
          </a:xfrm>
        </p:spPr>
        <p:txBody>
          <a:bodyPr/>
          <a:lstStyle/>
          <a:p>
            <a:fld id="{988A0877-6E2C-4F4E-BB7B-BA5CC3C83D11}" type="slidenum">
              <a:rPr lang="en-US" altLang="en-US" smtClean="0">
                <a:solidFill>
                  <a:srgbClr val="000000"/>
                </a:solidFill>
              </a:rPr>
              <a:pPr/>
              <a:t>13</a:t>
            </a:fld>
            <a:endParaRPr lang="en-US" altLang="en-US" dirty="0">
              <a:solidFill>
                <a:srgbClr val="000000"/>
              </a:solidFill>
            </a:endParaRPr>
          </a:p>
        </p:txBody>
      </p:sp>
      <p:sp>
        <p:nvSpPr>
          <p:cNvPr id="16" name="TextBox 15"/>
          <p:cNvSpPr txBox="1"/>
          <p:nvPr/>
        </p:nvSpPr>
        <p:spPr>
          <a:xfrm>
            <a:off x="776216" y="2431115"/>
            <a:ext cx="7591568" cy="3416320"/>
          </a:xfrm>
          <a:prstGeom prst="rect">
            <a:avLst/>
          </a:prstGeom>
          <a:noFill/>
        </p:spPr>
        <p:txBody>
          <a:bodyPr wrap="square" rtlCol="0">
            <a:spAutoFit/>
          </a:bodyPr>
          <a:lstStyle/>
          <a:p>
            <a:pPr marL="285750" indent="-285750">
              <a:buClr>
                <a:schemeClr val="tx2"/>
              </a:buClr>
              <a:buFont typeface="Wingdings" panose="05000000000000000000" pitchFamily="2" charset="2"/>
              <a:buChar char="§"/>
            </a:pPr>
            <a:r>
              <a:rPr lang="en-US" sz="2000" dirty="0"/>
              <a:t>In case of POI and citizens of India (does not apply to foreign citizen of non Indian origin)visiting India the duration of stay in India should be restricted to less than 120 days instead of 182 days, if they were to remain Non residents </a:t>
            </a:r>
          </a:p>
          <a:p>
            <a:pPr marL="285750" indent="-285750">
              <a:buClr>
                <a:schemeClr val="tx2"/>
              </a:buClr>
              <a:buFont typeface="Wingdings" panose="05000000000000000000" pitchFamily="2" charset="2"/>
              <a:buChar char="§"/>
            </a:pPr>
            <a:endParaRPr lang="en-US" sz="2000" dirty="0"/>
          </a:p>
          <a:p>
            <a:pPr marL="285750" indent="-285750">
              <a:buClr>
                <a:schemeClr val="tx2"/>
              </a:buClr>
              <a:buFont typeface="Wingdings" panose="05000000000000000000" pitchFamily="2" charset="2"/>
              <a:buChar char="§"/>
            </a:pPr>
            <a:r>
              <a:rPr lang="en-US" sz="2000" dirty="0"/>
              <a:t>New Insertion of Section 6(1)(A): If a citizen of India is not a tax resident of any other country or territory, then he shall be deemed to be a resident in India in that previous year – (applies only to India citizen)</a:t>
            </a:r>
          </a:p>
          <a:p>
            <a:pPr>
              <a:buClr>
                <a:schemeClr val="tx2"/>
              </a:buClr>
            </a:pPr>
            <a:endParaRPr lang="en-US" sz="1800" dirty="0"/>
          </a:p>
          <a:p>
            <a:pPr marL="214313" indent="-214313">
              <a:buClr>
                <a:schemeClr val="tx2"/>
              </a:buClr>
              <a:buFont typeface="Wingdings" panose="05000000000000000000" pitchFamily="2" charset="2"/>
              <a:buChar char="§"/>
            </a:pPr>
            <a:endParaRPr lang="en-US" sz="1800" dirty="0"/>
          </a:p>
        </p:txBody>
      </p:sp>
      <p:sp>
        <p:nvSpPr>
          <p:cNvPr id="7" name="Date Placeholder 1">
            <a:extLst>
              <a:ext uri="{FF2B5EF4-FFF2-40B4-BE49-F238E27FC236}">
                <a16:creationId xmlns:a16="http://schemas.microsoft.com/office/drawing/2014/main" xmlns="" id="{C6C5FADF-92D2-4284-8243-44F1D5C01B34}"/>
              </a:ext>
            </a:extLst>
          </p:cNvPr>
          <p:cNvSpPr>
            <a:spLocks noGrp="1"/>
          </p:cNvSpPr>
          <p:nvPr>
            <p:ph type="dt" sz="quarter" idx="10"/>
          </p:nvPr>
        </p:nvSpPr>
        <p:spPr>
          <a:xfrm>
            <a:off x="914400" y="6324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6" name="Rectangle 5">
            <a:extLst>
              <a:ext uri="{FF2B5EF4-FFF2-40B4-BE49-F238E27FC236}">
                <a16:creationId xmlns:a16="http://schemas.microsoft.com/office/drawing/2014/main" xmlns="" id="{5B984B10-220D-4A8B-AF5C-BA2D33650BFA}"/>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1754253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BC035F-A780-4623-9346-08BA72D96F88}"/>
              </a:ext>
            </a:extLst>
          </p:cNvPr>
          <p:cNvSpPr>
            <a:spLocks noGrp="1"/>
          </p:cNvSpPr>
          <p:nvPr>
            <p:ph type="title"/>
          </p:nvPr>
        </p:nvSpPr>
        <p:spPr/>
        <p:txBody>
          <a:bodyPr/>
          <a:lstStyle/>
          <a:p>
            <a:r>
              <a:rPr lang="en-IN" sz="3000" dirty="0"/>
              <a:t>Implication of Change in Defn. of Resident -Budget 2020</a:t>
            </a:r>
          </a:p>
        </p:txBody>
      </p:sp>
      <p:sp>
        <p:nvSpPr>
          <p:cNvPr id="4" name="Slide Number Placeholder 3">
            <a:extLst>
              <a:ext uri="{FF2B5EF4-FFF2-40B4-BE49-F238E27FC236}">
                <a16:creationId xmlns:a16="http://schemas.microsoft.com/office/drawing/2014/main" xmlns="" id="{FDA502BC-9F92-4868-A56E-FECA5C1D0F45}"/>
              </a:ext>
            </a:extLst>
          </p:cNvPr>
          <p:cNvSpPr>
            <a:spLocks noGrp="1"/>
          </p:cNvSpPr>
          <p:nvPr>
            <p:ph type="sldNum" sz="quarter" idx="12"/>
          </p:nvPr>
        </p:nvSpPr>
        <p:spPr>
          <a:xfrm>
            <a:off x="6808177" y="6433038"/>
            <a:ext cx="1905000" cy="342900"/>
          </a:xfrm>
        </p:spPr>
        <p:txBody>
          <a:bodyPr/>
          <a:lstStyle/>
          <a:p>
            <a:fld id="{988A0877-6E2C-4F4E-BB7B-BA5CC3C83D11}" type="slidenum">
              <a:rPr lang="en-US" altLang="en-US" smtClean="0">
                <a:solidFill>
                  <a:srgbClr val="000000"/>
                </a:solidFill>
              </a:rPr>
              <a:pPr/>
              <a:t>14</a:t>
            </a:fld>
            <a:endParaRPr lang="en-US" altLang="en-US" dirty="0">
              <a:solidFill>
                <a:srgbClr val="000000"/>
              </a:solidFill>
            </a:endParaRPr>
          </a:p>
        </p:txBody>
      </p:sp>
      <p:sp>
        <p:nvSpPr>
          <p:cNvPr id="7" name="TextBox 6"/>
          <p:cNvSpPr txBox="1"/>
          <p:nvPr/>
        </p:nvSpPr>
        <p:spPr>
          <a:xfrm>
            <a:off x="914400" y="2335577"/>
            <a:ext cx="7772400" cy="3531736"/>
          </a:xfrm>
          <a:prstGeom prst="rect">
            <a:avLst/>
          </a:prstGeom>
          <a:noFill/>
        </p:spPr>
        <p:txBody>
          <a:bodyPr wrap="square" rtlCol="0">
            <a:spAutoFit/>
          </a:bodyPr>
          <a:lstStyle/>
          <a:p>
            <a:pPr marL="214313" indent="-214313">
              <a:buClr>
                <a:schemeClr val="tx2"/>
              </a:buClr>
              <a:buFont typeface="Wingdings" panose="05000000000000000000" pitchFamily="2" charset="2"/>
              <a:buChar char="§"/>
            </a:pPr>
            <a:r>
              <a:rPr lang="en-IN" sz="1800" dirty="0"/>
              <a:t>Indian citizen and POI cannot visit India for more than 120 days, else they will be considered as a resident of India, subject to their tax treaty with India</a:t>
            </a:r>
          </a:p>
          <a:p>
            <a:pPr marL="214313" indent="-214313">
              <a:buClr>
                <a:schemeClr val="tx2"/>
              </a:buClr>
              <a:buFont typeface="Wingdings" panose="05000000000000000000" pitchFamily="2" charset="2"/>
              <a:buChar char="§"/>
            </a:pPr>
            <a:endParaRPr lang="en-IN" sz="1800" dirty="0"/>
          </a:p>
          <a:p>
            <a:pPr marL="214313" indent="-214313">
              <a:buClr>
                <a:schemeClr val="tx2"/>
              </a:buClr>
              <a:buFont typeface="Wingdings" panose="05000000000000000000" pitchFamily="2" charset="2"/>
              <a:buChar char="§"/>
            </a:pPr>
            <a:r>
              <a:rPr lang="en-IN" sz="1800" dirty="0"/>
              <a:t>If a citizen of India is not liable to tax in any country outside India,</a:t>
            </a:r>
            <a:r>
              <a:rPr lang="en-US" sz="1800" dirty="0"/>
              <a:t> either by reason of domicile or residence or any other criteria of similar nature </a:t>
            </a:r>
            <a:r>
              <a:rPr lang="en-IN" sz="1800" dirty="0"/>
              <a:t> then such citizen will be deemed to be a resident in India and consequently their global income will be taxed</a:t>
            </a:r>
          </a:p>
          <a:p>
            <a:pPr marL="214313" indent="-214313">
              <a:buClr>
                <a:schemeClr val="tx2"/>
              </a:buClr>
              <a:buFont typeface="Wingdings" panose="05000000000000000000" pitchFamily="2" charset="2"/>
              <a:buChar char="§"/>
            </a:pPr>
            <a:endParaRPr lang="en-IN" sz="1800" dirty="0"/>
          </a:p>
          <a:p>
            <a:pPr marL="214313" indent="-214313">
              <a:buClr>
                <a:schemeClr val="tx2"/>
              </a:buClr>
              <a:buFont typeface="Wingdings" panose="05000000000000000000" pitchFamily="2" charset="2"/>
              <a:buChar char="§"/>
            </a:pPr>
            <a:r>
              <a:rPr lang="en-IN" sz="1800" dirty="0"/>
              <a:t>Not ordinarily Resident now requires 7 years of stay out side India out of 10 year, in place of 9 years stay out side India out of 10 years</a:t>
            </a:r>
          </a:p>
          <a:p>
            <a:pPr marL="214313" indent="-214313">
              <a:buClr>
                <a:schemeClr val="tx2"/>
              </a:buClr>
              <a:buFont typeface="Wingdings" panose="05000000000000000000" pitchFamily="2" charset="2"/>
              <a:buChar char="§"/>
            </a:pPr>
            <a:endParaRPr lang="en-IN" sz="1275" dirty="0"/>
          </a:p>
          <a:p>
            <a:pPr marL="214313" indent="-214313">
              <a:buClr>
                <a:schemeClr val="tx2"/>
              </a:buClr>
              <a:buFont typeface="Wingdings" panose="05000000000000000000" pitchFamily="2" charset="2"/>
              <a:buChar char="§"/>
            </a:pPr>
            <a:endParaRPr lang="en-IN" sz="1275" dirty="0"/>
          </a:p>
        </p:txBody>
      </p:sp>
      <p:sp>
        <p:nvSpPr>
          <p:cNvPr id="8" name="Date Placeholder 1">
            <a:extLst>
              <a:ext uri="{FF2B5EF4-FFF2-40B4-BE49-F238E27FC236}">
                <a16:creationId xmlns:a16="http://schemas.microsoft.com/office/drawing/2014/main" xmlns="" id="{38717B1A-A0FD-4D0B-8058-3246B0A9F7D1}"/>
              </a:ext>
            </a:extLst>
          </p:cNvPr>
          <p:cNvSpPr>
            <a:spLocks noGrp="1"/>
          </p:cNvSpPr>
          <p:nvPr>
            <p:ph type="dt" sz="quarter" idx="10"/>
          </p:nvPr>
        </p:nvSpPr>
        <p:spPr>
          <a:xfrm>
            <a:off x="914400" y="6324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6" name="Rectangle 5">
            <a:extLst>
              <a:ext uri="{FF2B5EF4-FFF2-40B4-BE49-F238E27FC236}">
                <a16:creationId xmlns:a16="http://schemas.microsoft.com/office/drawing/2014/main" xmlns="" id="{188CB175-0C7E-469A-803C-80D092522945}"/>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1260437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BC035F-A780-4623-9346-08BA72D96F88}"/>
              </a:ext>
            </a:extLst>
          </p:cNvPr>
          <p:cNvSpPr>
            <a:spLocks noGrp="1"/>
          </p:cNvSpPr>
          <p:nvPr>
            <p:ph type="title"/>
          </p:nvPr>
        </p:nvSpPr>
        <p:spPr/>
        <p:txBody>
          <a:bodyPr/>
          <a:lstStyle/>
          <a:p>
            <a:r>
              <a:rPr lang="en-IN" sz="3000" dirty="0"/>
              <a:t>Implication…….2 – Non Binding Press Release, Budget 2020</a:t>
            </a:r>
          </a:p>
        </p:txBody>
      </p:sp>
      <p:sp>
        <p:nvSpPr>
          <p:cNvPr id="4" name="Slide Number Placeholder 3">
            <a:extLst>
              <a:ext uri="{FF2B5EF4-FFF2-40B4-BE49-F238E27FC236}">
                <a16:creationId xmlns:a16="http://schemas.microsoft.com/office/drawing/2014/main" xmlns="" id="{FDA502BC-9F92-4868-A56E-FECA5C1D0F45}"/>
              </a:ext>
            </a:extLst>
          </p:cNvPr>
          <p:cNvSpPr>
            <a:spLocks noGrp="1"/>
          </p:cNvSpPr>
          <p:nvPr>
            <p:ph type="sldNum" sz="quarter" idx="12"/>
          </p:nvPr>
        </p:nvSpPr>
        <p:spPr>
          <a:xfrm>
            <a:off x="6896100" y="6487239"/>
            <a:ext cx="1905000" cy="342900"/>
          </a:xfrm>
        </p:spPr>
        <p:txBody>
          <a:bodyPr/>
          <a:lstStyle/>
          <a:p>
            <a:fld id="{988A0877-6E2C-4F4E-BB7B-BA5CC3C83D11}" type="slidenum">
              <a:rPr lang="en-US" altLang="en-US" smtClean="0">
                <a:solidFill>
                  <a:srgbClr val="000000"/>
                </a:solidFill>
              </a:rPr>
              <a:pPr/>
              <a:t>15</a:t>
            </a:fld>
            <a:endParaRPr lang="en-US" altLang="en-US" dirty="0">
              <a:solidFill>
                <a:srgbClr val="000000"/>
              </a:solidFill>
            </a:endParaRPr>
          </a:p>
        </p:txBody>
      </p:sp>
      <p:sp>
        <p:nvSpPr>
          <p:cNvPr id="7" name="TextBox 6"/>
          <p:cNvSpPr txBox="1"/>
          <p:nvPr/>
        </p:nvSpPr>
        <p:spPr>
          <a:xfrm>
            <a:off x="897340" y="2367171"/>
            <a:ext cx="7789460" cy="2585323"/>
          </a:xfrm>
          <a:prstGeom prst="rect">
            <a:avLst/>
          </a:prstGeom>
          <a:noFill/>
        </p:spPr>
        <p:txBody>
          <a:bodyPr wrap="square" rtlCol="0">
            <a:spAutoFit/>
          </a:bodyPr>
          <a:lstStyle/>
          <a:p>
            <a:pPr marL="214313" indent="-214313">
              <a:buClr>
                <a:schemeClr val="tx2"/>
              </a:buClr>
              <a:buFont typeface="Wingdings" panose="05000000000000000000" pitchFamily="2" charset="2"/>
              <a:buChar char="§"/>
            </a:pPr>
            <a:r>
              <a:rPr lang="en-IN" sz="1800" dirty="0"/>
              <a:t>As per the clarification issued in the press release it was stated that the global income of Deemed residents will not be taxed.</a:t>
            </a:r>
          </a:p>
          <a:p>
            <a:pPr marL="214313" indent="-214313">
              <a:buClr>
                <a:schemeClr val="tx2"/>
              </a:buClr>
              <a:buFont typeface="Wingdings" panose="05000000000000000000" pitchFamily="2" charset="2"/>
              <a:buChar char="§"/>
            </a:pPr>
            <a:endParaRPr lang="en-IN" sz="1800" dirty="0"/>
          </a:p>
          <a:p>
            <a:pPr marL="214313" indent="-214313">
              <a:buClr>
                <a:schemeClr val="tx2"/>
              </a:buClr>
              <a:buFont typeface="Wingdings" panose="05000000000000000000" pitchFamily="2" charset="2"/>
              <a:buChar char="§"/>
            </a:pPr>
            <a:r>
              <a:rPr lang="en-IN" sz="1800" dirty="0"/>
              <a:t>The change of no of days to 120 days instead of 182 days is not intended to tax genuine Non Residents global income even if the stay exceeds 120 days</a:t>
            </a:r>
          </a:p>
          <a:p>
            <a:pPr marL="214313" indent="-214313">
              <a:buClr>
                <a:schemeClr val="tx2"/>
              </a:buClr>
              <a:buFont typeface="Wingdings" panose="05000000000000000000" pitchFamily="2" charset="2"/>
              <a:buChar char="§"/>
            </a:pPr>
            <a:endParaRPr lang="en-IN" sz="1800" dirty="0"/>
          </a:p>
          <a:p>
            <a:pPr marL="214313" indent="-214313">
              <a:buClr>
                <a:schemeClr val="tx2"/>
              </a:buClr>
              <a:buFont typeface="Wingdings" panose="05000000000000000000" pitchFamily="2" charset="2"/>
              <a:buChar char="§"/>
            </a:pPr>
            <a:r>
              <a:rPr lang="en-IN" sz="1800" dirty="0"/>
              <a:t>The clarification issued in the press release, nullifies the practical significance of the amendments </a:t>
            </a:r>
          </a:p>
        </p:txBody>
      </p:sp>
      <p:sp>
        <p:nvSpPr>
          <p:cNvPr id="8" name="Date Placeholder 1">
            <a:extLst>
              <a:ext uri="{FF2B5EF4-FFF2-40B4-BE49-F238E27FC236}">
                <a16:creationId xmlns:a16="http://schemas.microsoft.com/office/drawing/2014/main" xmlns="" id="{F8B0BEAA-8FF8-45BF-8AE2-427FDAF30152}"/>
              </a:ext>
            </a:extLst>
          </p:cNvPr>
          <p:cNvSpPr>
            <a:spLocks noGrp="1"/>
          </p:cNvSpPr>
          <p:nvPr>
            <p:ph type="dt" sz="quarter" idx="10"/>
          </p:nvPr>
        </p:nvSpPr>
        <p:spPr>
          <a:xfrm>
            <a:off x="914400" y="6324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6" name="Rectangle 5">
            <a:extLst>
              <a:ext uri="{FF2B5EF4-FFF2-40B4-BE49-F238E27FC236}">
                <a16:creationId xmlns:a16="http://schemas.microsoft.com/office/drawing/2014/main" xmlns="" id="{8EC58109-2732-44E4-AC59-17C20309A7B2}"/>
              </a:ext>
            </a:extLst>
          </p:cNvPr>
          <p:cNvSpPr/>
          <p:nvPr/>
        </p:nvSpPr>
        <p:spPr>
          <a:xfrm>
            <a:off x="3276600" y="6535579"/>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4894990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49FF32A8-4B02-4E1C-AB06-623A6C42B3AA}" type="slidenum">
              <a:rPr lang="en-US" altLang="en-US" sz="1400"/>
              <a:pPr/>
              <a:t>16</a:t>
            </a:fld>
            <a:endParaRPr lang="en-US" altLang="en-US" sz="1400" dirty="0"/>
          </a:p>
        </p:txBody>
      </p:sp>
      <p:sp>
        <p:nvSpPr>
          <p:cNvPr id="13316" name="Rectangle 3"/>
          <p:cNvSpPr>
            <a:spLocks noChangeArrowheads="1"/>
          </p:cNvSpPr>
          <p:nvPr/>
        </p:nvSpPr>
        <p:spPr bwMode="auto">
          <a:xfrm>
            <a:off x="838200" y="1972389"/>
            <a:ext cx="8229600" cy="4385816"/>
          </a:xfrm>
          <a:prstGeom prst="rect">
            <a:avLst/>
          </a:prstGeom>
          <a:noFill/>
          <a:ln w="9525">
            <a:noFill/>
            <a:miter lim="800000"/>
            <a:headEnd/>
            <a:tailEnd/>
          </a:ln>
        </p:spPr>
        <p:txBody>
          <a:bodyPr>
            <a:spAutoFit/>
          </a:bodyPr>
          <a:lstStyle/>
          <a:p>
            <a:pPr algn="just" eaLnBrk="1" hangingPunct="1">
              <a:defRPr/>
            </a:pPr>
            <a:r>
              <a:rPr lang="en-US" sz="1550" dirty="0">
                <a:latin typeface="Calibri" pitchFamily="34" charset="0"/>
                <a:cs typeface="Calibri" pitchFamily="34" charset="0"/>
              </a:rPr>
              <a:t>While determining the residential status, the following needs to be kept in mind;</a:t>
            </a:r>
          </a:p>
          <a:p>
            <a:pPr algn="just" eaLnBrk="1" hangingPunct="1">
              <a:buFontTx/>
              <a:buChar char="-"/>
              <a:defRPr/>
            </a:pPr>
            <a:r>
              <a:rPr lang="en-US" sz="1550" dirty="0">
                <a:latin typeface="Calibri" pitchFamily="34" charset="0"/>
                <a:cs typeface="Calibri" pitchFamily="34" charset="0"/>
              </a:rPr>
              <a:t>Date of Travel</a:t>
            </a:r>
          </a:p>
          <a:p>
            <a:pPr algn="just" eaLnBrk="1" hangingPunct="1">
              <a:buFontTx/>
              <a:buChar char="-"/>
              <a:defRPr/>
            </a:pPr>
            <a:r>
              <a:rPr lang="en-US" sz="1550" dirty="0">
                <a:latin typeface="Calibri" pitchFamily="34" charset="0"/>
                <a:cs typeface="Calibri" pitchFamily="34" charset="0"/>
              </a:rPr>
              <a:t> Purpose of travel</a:t>
            </a:r>
          </a:p>
          <a:p>
            <a:pPr algn="just" eaLnBrk="1" hangingPunct="1">
              <a:buFontTx/>
              <a:buChar char="-"/>
              <a:defRPr/>
            </a:pPr>
            <a:r>
              <a:rPr lang="en-US" sz="1550" dirty="0">
                <a:latin typeface="Calibri" pitchFamily="34" charset="0"/>
                <a:cs typeface="Calibri" pitchFamily="34" charset="0"/>
              </a:rPr>
              <a:t> Previous travel record</a:t>
            </a:r>
          </a:p>
          <a:p>
            <a:pPr algn="just" eaLnBrk="1" hangingPunct="1">
              <a:buFontTx/>
              <a:buChar char="-"/>
              <a:defRPr/>
            </a:pPr>
            <a:r>
              <a:rPr lang="en-US" sz="1550" dirty="0">
                <a:latin typeface="Calibri" pitchFamily="34" charset="0"/>
                <a:cs typeface="Calibri" pitchFamily="34" charset="0"/>
              </a:rPr>
              <a:t> Stay period in the year of arrival/departure</a:t>
            </a:r>
          </a:p>
          <a:p>
            <a:pPr algn="just" eaLnBrk="1" hangingPunct="1">
              <a:buFontTx/>
              <a:buChar char="-"/>
              <a:defRPr/>
            </a:pPr>
            <a:endParaRPr lang="en-US" sz="1550" dirty="0">
              <a:latin typeface="Calibri" pitchFamily="34" charset="0"/>
              <a:cs typeface="Calibri" pitchFamily="34" charset="0"/>
            </a:endParaRPr>
          </a:p>
          <a:p>
            <a:pPr algn="just" eaLnBrk="1" hangingPunct="1">
              <a:defRPr/>
            </a:pPr>
            <a:r>
              <a:rPr lang="en-US" sz="1550" dirty="0">
                <a:latin typeface="Calibri" pitchFamily="34" charset="0"/>
                <a:cs typeface="Calibri" pitchFamily="34" charset="0"/>
              </a:rPr>
              <a:t>While calculating the no. of days of stay in India of an individual; </a:t>
            </a:r>
          </a:p>
          <a:p>
            <a:pPr algn="just" eaLnBrk="1" hangingPunct="1">
              <a:defRPr/>
            </a:pPr>
            <a:endParaRPr lang="en-US" sz="1550" dirty="0">
              <a:latin typeface="Calibri" pitchFamily="34" charset="0"/>
              <a:cs typeface="Calibri" pitchFamily="34" charset="0"/>
            </a:endParaRPr>
          </a:p>
          <a:p>
            <a:pPr marL="285750" indent="-285750" algn="just" eaLnBrk="1" hangingPunct="1">
              <a:buClr>
                <a:schemeClr val="tx2"/>
              </a:buClr>
              <a:buFont typeface="Wingdings" panose="05000000000000000000" pitchFamily="2" charset="2"/>
              <a:buChar char="§"/>
              <a:defRPr/>
            </a:pPr>
            <a:r>
              <a:rPr lang="en-US" sz="1550" dirty="0">
                <a:latin typeface="Calibri" pitchFamily="34" charset="0"/>
                <a:cs typeface="Calibri" pitchFamily="34" charset="0"/>
              </a:rPr>
              <a:t>One must include both, the day of entry in India as well as day of exit from India. </a:t>
            </a:r>
            <a:r>
              <a:rPr lang="en-US" sz="1550" i="1" dirty="0">
                <a:latin typeface="Calibri" pitchFamily="34" charset="0"/>
                <a:cs typeface="Calibri" pitchFamily="34" charset="0"/>
              </a:rPr>
              <a:t>{Petition No. 7 of 1995 225 ITR 462 (AAR)}</a:t>
            </a:r>
          </a:p>
          <a:p>
            <a:pPr marL="285750" indent="-285750" algn="just" eaLnBrk="1" hangingPunct="1">
              <a:buClr>
                <a:schemeClr val="tx2"/>
              </a:buClr>
              <a:buFont typeface="Wingdings" panose="05000000000000000000" pitchFamily="2" charset="2"/>
              <a:buChar char="§"/>
              <a:defRPr/>
            </a:pPr>
            <a:r>
              <a:rPr lang="en-US" sz="1550" dirty="0">
                <a:latin typeface="Calibri" pitchFamily="34" charset="0"/>
                <a:cs typeface="Calibri" pitchFamily="34" charset="0"/>
              </a:rPr>
              <a:t> Both days should be counted as “in India” {</a:t>
            </a:r>
            <a:r>
              <a:rPr lang="en-US" sz="1550" i="1" dirty="0">
                <a:latin typeface="Calibri" pitchFamily="34" charset="0"/>
                <a:cs typeface="Calibri" pitchFamily="34" charset="0"/>
              </a:rPr>
              <a:t>AAR 233 ITR 462} </a:t>
            </a:r>
          </a:p>
          <a:p>
            <a:pPr marL="285750" indent="-285750" algn="just" eaLnBrk="1" hangingPunct="1">
              <a:buClr>
                <a:schemeClr val="tx2"/>
              </a:buClr>
              <a:buFont typeface="Wingdings" panose="05000000000000000000" pitchFamily="2" charset="2"/>
              <a:buChar char="§"/>
              <a:defRPr/>
            </a:pPr>
            <a:r>
              <a:rPr lang="en-US" sz="1550" dirty="0">
                <a:latin typeface="Calibri" pitchFamily="34" charset="0"/>
                <a:cs typeface="Calibri" pitchFamily="34" charset="0"/>
              </a:rPr>
              <a:t> Day of arrival is to be excluded -</a:t>
            </a:r>
            <a:r>
              <a:rPr lang="en-US" sz="1550" i="1" dirty="0">
                <a:latin typeface="Calibri" pitchFamily="34" charset="0"/>
                <a:cs typeface="Calibri" pitchFamily="34" charset="0"/>
              </a:rPr>
              <a:t>Fausta C. Corderio [2012] 53 SOT 522 (Mum ITAT)</a:t>
            </a:r>
            <a:br>
              <a:rPr lang="en-US" sz="1550" i="1" dirty="0">
                <a:latin typeface="Calibri" pitchFamily="34" charset="0"/>
                <a:cs typeface="Calibri" pitchFamily="34" charset="0"/>
              </a:rPr>
            </a:br>
            <a:r>
              <a:rPr lang="en-US" sz="1550" i="1" dirty="0">
                <a:latin typeface="Calibri" pitchFamily="34" charset="0"/>
                <a:cs typeface="Calibri" pitchFamily="34" charset="0"/>
              </a:rPr>
              <a:t>[</a:t>
            </a:r>
            <a:r>
              <a:rPr lang="en-IN" sz="1550" i="1" dirty="0">
                <a:latin typeface="Calibri" pitchFamily="34" charset="0"/>
                <a:cs typeface="Calibri" pitchFamily="34" charset="0"/>
              </a:rPr>
              <a:t>Manoj Kumar Reddy v. ITO [2009] 34 SOT 180 (Bang.) wherein reference was made to section 9 of General Clauses Act, the first day in series of days had to be excluded</a:t>
            </a:r>
          </a:p>
          <a:p>
            <a:pPr marL="285750" indent="-285750" algn="just" eaLnBrk="1" hangingPunct="1">
              <a:buClr>
                <a:schemeClr val="tx2"/>
              </a:buClr>
              <a:buFont typeface="Wingdings" panose="05000000000000000000" pitchFamily="2" charset="2"/>
              <a:buChar char="§"/>
              <a:defRPr/>
            </a:pPr>
            <a:r>
              <a:rPr lang="en-US" sz="1550" dirty="0">
                <a:latin typeface="Calibri" pitchFamily="34" charset="0"/>
                <a:cs typeface="Calibri" pitchFamily="34" charset="0"/>
              </a:rPr>
              <a:t>Only day of departure has to be considered as “in India” {</a:t>
            </a:r>
            <a:r>
              <a:rPr lang="en-US" sz="1550" i="1" dirty="0">
                <a:latin typeface="Calibri" pitchFamily="34" charset="0"/>
                <a:cs typeface="Calibri" pitchFamily="34" charset="0"/>
              </a:rPr>
              <a:t>ITO v Dr. R.K Sharma (Jaipur Tribunal No. 1230 dated 22.08.86)}</a:t>
            </a:r>
          </a:p>
          <a:p>
            <a:pPr algn="just" eaLnBrk="1" hangingPunct="1">
              <a:defRPr/>
            </a:pPr>
            <a:endParaRPr lang="en-US" sz="1550" dirty="0">
              <a:latin typeface="Calibri" pitchFamily="34" charset="0"/>
              <a:cs typeface="Calibri" pitchFamily="34" charset="0"/>
            </a:endParaRPr>
          </a:p>
          <a:p>
            <a:pPr algn="just" eaLnBrk="1" hangingPunct="1">
              <a:defRPr/>
            </a:pPr>
            <a:r>
              <a:rPr lang="en-US" sz="1550" dirty="0">
                <a:latin typeface="Calibri" pitchFamily="34" charset="0"/>
                <a:cs typeface="Calibri" pitchFamily="34" charset="0"/>
              </a:rPr>
              <a:t>A better view is to include both the day of entry as well as exit.</a:t>
            </a:r>
          </a:p>
        </p:txBody>
      </p:sp>
      <p:sp>
        <p:nvSpPr>
          <p:cNvPr id="5" name="Rectangle 2"/>
          <p:cNvSpPr txBox="1">
            <a:spLocks noChangeArrowheads="1"/>
          </p:cNvSpPr>
          <p:nvPr/>
        </p:nvSpPr>
        <p:spPr>
          <a:xfrm>
            <a:off x="1198563" y="533400"/>
            <a:ext cx="6650037" cy="1295400"/>
          </a:xfrm>
          <a:prstGeom prst="rect">
            <a:avLst/>
          </a:prstGeom>
        </p:spPr>
        <p:txBody>
          <a:bodyPr/>
          <a:lstStyle/>
          <a:p>
            <a:pPr eaLnBrk="1" hangingPunct="1">
              <a:defRPr/>
            </a:pPr>
            <a:r>
              <a:rPr lang="en-US" sz="4000" kern="0" dirty="0">
                <a:solidFill>
                  <a:schemeClr val="tx2"/>
                </a:solidFill>
                <a:latin typeface="+mj-lt"/>
                <a:ea typeface="+mj-ea"/>
                <a:cs typeface="+mj-cs"/>
              </a:rPr>
              <a:t>Calculating No. of Days Stay in India</a:t>
            </a:r>
          </a:p>
        </p:txBody>
      </p:sp>
      <p:sp>
        <p:nvSpPr>
          <p:cNvPr id="6" name="Date Placeholder 1">
            <a:extLst>
              <a:ext uri="{FF2B5EF4-FFF2-40B4-BE49-F238E27FC236}">
                <a16:creationId xmlns:a16="http://schemas.microsoft.com/office/drawing/2014/main" xmlns="" id="{9EA25470-6E3D-4750-8186-EAEB32F34450}"/>
              </a:ext>
            </a:extLst>
          </p:cNvPr>
          <p:cNvSpPr>
            <a:spLocks noGrp="1"/>
          </p:cNvSpPr>
          <p:nvPr>
            <p:ph type="dt" sz="quarter" idx="10"/>
          </p:nvPr>
        </p:nvSpPr>
        <p:spPr>
          <a:xfrm>
            <a:off x="914400" y="6324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7" name="Rectangle 6">
            <a:extLst>
              <a:ext uri="{FF2B5EF4-FFF2-40B4-BE49-F238E27FC236}">
                <a16:creationId xmlns:a16="http://schemas.microsoft.com/office/drawing/2014/main" xmlns="" id="{F29C0A6F-DC1B-40C0-AC77-C562C33C81E5}"/>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21944027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BC035F-A780-4623-9346-08BA72D96F88}"/>
              </a:ext>
            </a:extLst>
          </p:cNvPr>
          <p:cNvSpPr>
            <a:spLocks noGrp="1"/>
          </p:cNvSpPr>
          <p:nvPr>
            <p:ph type="title"/>
          </p:nvPr>
        </p:nvSpPr>
        <p:spPr/>
        <p:txBody>
          <a:bodyPr/>
          <a:lstStyle/>
          <a:p>
            <a:r>
              <a:rPr lang="en-US" sz="2850" dirty="0"/>
              <a:t>Dividend Distribution Tax - Abolished Sec 115(O)-Budget 2020</a:t>
            </a:r>
            <a:endParaRPr lang="en-IN" sz="2850" dirty="0"/>
          </a:p>
        </p:txBody>
      </p:sp>
      <p:sp>
        <p:nvSpPr>
          <p:cNvPr id="4" name="Slide Number Placeholder 3">
            <a:extLst>
              <a:ext uri="{FF2B5EF4-FFF2-40B4-BE49-F238E27FC236}">
                <a16:creationId xmlns:a16="http://schemas.microsoft.com/office/drawing/2014/main" xmlns="" id="{FDA502BC-9F92-4868-A56E-FECA5C1D0F45}"/>
              </a:ext>
            </a:extLst>
          </p:cNvPr>
          <p:cNvSpPr>
            <a:spLocks noGrp="1"/>
          </p:cNvSpPr>
          <p:nvPr>
            <p:ph type="sldNum" sz="quarter" idx="12"/>
          </p:nvPr>
        </p:nvSpPr>
        <p:spPr>
          <a:xfrm>
            <a:off x="6795929" y="6406662"/>
            <a:ext cx="1905000" cy="342900"/>
          </a:xfrm>
        </p:spPr>
        <p:txBody>
          <a:bodyPr/>
          <a:lstStyle/>
          <a:p>
            <a:fld id="{988A0877-6E2C-4F4E-BB7B-BA5CC3C83D11}" type="slidenum">
              <a:rPr lang="en-US" altLang="en-US" smtClean="0">
                <a:solidFill>
                  <a:srgbClr val="000000"/>
                </a:solidFill>
              </a:rPr>
              <a:pPr/>
              <a:t>17</a:t>
            </a:fld>
            <a:endParaRPr lang="en-US" altLang="en-US" dirty="0">
              <a:solidFill>
                <a:srgbClr val="000000"/>
              </a:solidFill>
            </a:endParaRPr>
          </a:p>
        </p:txBody>
      </p:sp>
      <p:sp>
        <p:nvSpPr>
          <p:cNvPr id="7" name="TextBox 6"/>
          <p:cNvSpPr txBox="1"/>
          <p:nvPr/>
        </p:nvSpPr>
        <p:spPr>
          <a:xfrm>
            <a:off x="914400" y="1980915"/>
            <a:ext cx="7789460" cy="3901068"/>
          </a:xfrm>
          <a:prstGeom prst="rect">
            <a:avLst/>
          </a:prstGeom>
          <a:noFill/>
        </p:spPr>
        <p:txBody>
          <a:bodyPr wrap="square" rtlCol="0">
            <a:spAutoFit/>
          </a:bodyPr>
          <a:lstStyle/>
          <a:p>
            <a:pPr marL="214313" indent="-214313">
              <a:buClr>
                <a:schemeClr val="tx2"/>
              </a:buClr>
              <a:buFont typeface="Wingdings" panose="05000000000000000000" pitchFamily="2" charset="2"/>
              <a:buChar char="§"/>
            </a:pPr>
            <a:r>
              <a:rPr lang="en-US" sz="1650" dirty="0"/>
              <a:t>Section 115-O provided for payment of Dividend distribution Tax by Domestic co.</a:t>
            </a:r>
          </a:p>
          <a:p>
            <a:pPr marL="214313" indent="-214313">
              <a:buClr>
                <a:schemeClr val="tx2"/>
              </a:buClr>
              <a:buFont typeface="Wingdings" panose="05000000000000000000" pitchFamily="2" charset="2"/>
              <a:buChar char="§"/>
            </a:pPr>
            <a:endParaRPr lang="en-US" sz="1650" dirty="0"/>
          </a:p>
          <a:p>
            <a:pPr marL="214313" indent="-214313">
              <a:buClr>
                <a:schemeClr val="tx2"/>
              </a:buClr>
              <a:buFont typeface="Wingdings" panose="05000000000000000000" pitchFamily="2" charset="2"/>
              <a:buChar char="§"/>
            </a:pPr>
            <a:r>
              <a:rPr lang="en-US" sz="1650" dirty="0"/>
              <a:t>It is proposed that no dividend distribution tax shall be paid on the dividend declared, distributed or paid after 31st March 2020</a:t>
            </a:r>
          </a:p>
          <a:p>
            <a:pPr marL="214313" indent="-214313">
              <a:buClr>
                <a:schemeClr val="tx2"/>
              </a:buClr>
              <a:buFont typeface="Wingdings" panose="05000000000000000000" pitchFamily="2" charset="2"/>
              <a:buChar char="§"/>
            </a:pPr>
            <a:endParaRPr lang="en-US" sz="1650" dirty="0"/>
          </a:p>
          <a:p>
            <a:pPr marL="214313" indent="-214313">
              <a:buClr>
                <a:schemeClr val="tx2"/>
              </a:buClr>
              <a:buFont typeface="Wingdings" panose="05000000000000000000" pitchFamily="2" charset="2"/>
              <a:buChar char="§"/>
            </a:pPr>
            <a:r>
              <a:rPr lang="en-US" sz="1650" dirty="0"/>
              <a:t>Classical System Introduced</a:t>
            </a:r>
          </a:p>
          <a:p>
            <a:pPr marL="214313" indent="-214313">
              <a:buClr>
                <a:schemeClr val="tx2"/>
              </a:buClr>
              <a:buFont typeface="Wingdings" panose="05000000000000000000" pitchFamily="2" charset="2"/>
              <a:buChar char="§"/>
            </a:pPr>
            <a:endParaRPr lang="en-US" sz="1650" dirty="0"/>
          </a:p>
          <a:p>
            <a:pPr marL="214313" indent="-214313">
              <a:buClr>
                <a:schemeClr val="tx2"/>
              </a:buClr>
              <a:buFont typeface="Wingdings" panose="05000000000000000000" pitchFamily="2" charset="2"/>
              <a:buChar char="§"/>
            </a:pPr>
            <a:r>
              <a:rPr lang="en-US" sz="1650" dirty="0"/>
              <a:t>Post amendment, dividend paid by domestic companies will now be taxed in the hands of the recipient, FCO receiving dividend may be benefited,</a:t>
            </a:r>
          </a:p>
          <a:p>
            <a:pPr marL="214313" indent="-214313">
              <a:buClr>
                <a:schemeClr val="tx2"/>
              </a:buClr>
              <a:buFont typeface="Wingdings" panose="05000000000000000000" pitchFamily="2" charset="2"/>
              <a:buChar char="§"/>
            </a:pPr>
            <a:endParaRPr lang="en-US" sz="1650" dirty="0"/>
          </a:p>
          <a:p>
            <a:pPr marL="214313" indent="-214313">
              <a:buClr>
                <a:schemeClr val="tx2"/>
              </a:buClr>
              <a:buFont typeface="Wingdings" panose="05000000000000000000" pitchFamily="2" charset="2"/>
              <a:buChar char="§"/>
            </a:pPr>
            <a:r>
              <a:rPr lang="en-US" sz="1650" dirty="0"/>
              <a:t>Inter company dividend will be subject to deduction now in the hands of recipient company but Dividend paid out of FCO dividend not covered</a:t>
            </a:r>
          </a:p>
          <a:p>
            <a:pPr marL="214313" indent="-214313">
              <a:buClr>
                <a:schemeClr val="tx2"/>
              </a:buClr>
              <a:buFont typeface="Wingdings" panose="05000000000000000000" pitchFamily="2" charset="2"/>
              <a:buChar char="§"/>
            </a:pPr>
            <a:endParaRPr lang="en-US" sz="1650" dirty="0"/>
          </a:p>
          <a:p>
            <a:pPr marL="214313" indent="-214313">
              <a:buClr>
                <a:schemeClr val="tx2"/>
              </a:buClr>
              <a:buFont typeface="Wingdings" panose="05000000000000000000" pitchFamily="2" charset="2"/>
              <a:buChar char="§"/>
            </a:pPr>
            <a:r>
              <a:rPr lang="en-US" sz="1650" dirty="0"/>
              <a:t>There could be additional tax by way of MAT on company receiving Dividend</a:t>
            </a:r>
            <a:endParaRPr lang="en-IN" sz="1650" dirty="0"/>
          </a:p>
        </p:txBody>
      </p:sp>
      <p:sp>
        <p:nvSpPr>
          <p:cNvPr id="8" name="Date Placeholder 1">
            <a:extLst>
              <a:ext uri="{FF2B5EF4-FFF2-40B4-BE49-F238E27FC236}">
                <a16:creationId xmlns:a16="http://schemas.microsoft.com/office/drawing/2014/main" xmlns="" id="{A257719F-04CD-4441-92EA-78CC88EA9ABB}"/>
              </a:ext>
            </a:extLst>
          </p:cNvPr>
          <p:cNvSpPr>
            <a:spLocks noGrp="1"/>
          </p:cNvSpPr>
          <p:nvPr>
            <p:ph type="dt" sz="quarter" idx="10"/>
          </p:nvPr>
        </p:nvSpPr>
        <p:spPr>
          <a:xfrm>
            <a:off x="914400" y="6324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6" name="Rectangle 5">
            <a:extLst>
              <a:ext uri="{FF2B5EF4-FFF2-40B4-BE49-F238E27FC236}">
                <a16:creationId xmlns:a16="http://schemas.microsoft.com/office/drawing/2014/main" xmlns="" id="{0184512C-87D8-429E-A8A4-50EA65E427C4}"/>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18906572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3072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E71106B5-9F9B-4FA2-830C-982B396B4D15}" type="slidenum">
              <a:rPr lang="en-US" altLang="en-US" sz="1400"/>
              <a:pPr/>
              <a:t>18</a:t>
            </a:fld>
            <a:endParaRPr lang="en-US" altLang="en-US" sz="1400" dirty="0"/>
          </a:p>
        </p:txBody>
      </p:sp>
      <p:sp>
        <p:nvSpPr>
          <p:cNvPr id="30724" name="Rectangle 2"/>
          <p:cNvSpPr>
            <a:spLocks noGrp="1" noChangeArrowheads="1"/>
          </p:cNvSpPr>
          <p:nvPr>
            <p:ph type="title"/>
          </p:nvPr>
        </p:nvSpPr>
        <p:spPr/>
        <p:txBody>
          <a:bodyPr/>
          <a:lstStyle/>
          <a:p>
            <a:pPr eaLnBrk="1" hangingPunct="1"/>
            <a:r>
              <a:rPr lang="en-US" altLang="en-US" sz="4000" dirty="0"/>
              <a:t>FEMA &amp; ITA - Purpose</a:t>
            </a:r>
          </a:p>
        </p:txBody>
      </p:sp>
      <p:sp>
        <p:nvSpPr>
          <p:cNvPr id="30725" name="Rectangle 3"/>
          <p:cNvSpPr>
            <a:spLocks noGrp="1" noChangeArrowheads="1"/>
          </p:cNvSpPr>
          <p:nvPr>
            <p:ph type="body" idx="1"/>
          </p:nvPr>
        </p:nvSpPr>
        <p:spPr/>
        <p:txBody>
          <a:bodyPr/>
          <a:lstStyle/>
          <a:p>
            <a:pPr algn="just" eaLnBrk="1" hangingPunct="1"/>
            <a:r>
              <a:rPr lang="en-US" altLang="en-US" sz="2800" dirty="0">
                <a:latin typeface="Calibri" pitchFamily="34" charset="0"/>
                <a:ea typeface="Calibri" pitchFamily="34" charset="0"/>
                <a:cs typeface="Calibri" pitchFamily="34" charset="0"/>
              </a:rPr>
              <a:t>Taxation in India – Purpose under ITA</a:t>
            </a:r>
          </a:p>
          <a:p>
            <a:pPr algn="just" eaLnBrk="1" hangingPunct="1"/>
            <a:r>
              <a:rPr lang="en-US" altLang="en-US" sz="2800" dirty="0">
                <a:latin typeface="Calibri" pitchFamily="34" charset="0"/>
                <a:ea typeface="Calibri" pitchFamily="34" charset="0"/>
                <a:cs typeface="Calibri" pitchFamily="34" charset="0"/>
              </a:rPr>
              <a:t>Permissibility of a transaction in case of NR/R under FEMA and Taxation in India under ITA</a:t>
            </a:r>
          </a:p>
          <a:p>
            <a:pPr algn="just" eaLnBrk="1" hangingPunct="1"/>
            <a:r>
              <a:rPr lang="en-US" altLang="en-US" sz="2800" dirty="0">
                <a:latin typeface="Calibri" pitchFamily="34" charset="0"/>
                <a:ea typeface="Calibri" pitchFamily="34" charset="0"/>
                <a:cs typeface="Calibri" pitchFamily="34" charset="0"/>
              </a:rPr>
              <a:t>Duration of the Residential Status</a:t>
            </a:r>
          </a:p>
          <a:p>
            <a:pPr algn="just" eaLnBrk="1" hangingPunct="1"/>
            <a:r>
              <a:rPr lang="en-US" altLang="en-US" sz="2800" dirty="0">
                <a:latin typeface="Calibri" pitchFamily="34" charset="0"/>
                <a:ea typeface="Calibri" pitchFamily="34" charset="0"/>
                <a:cs typeface="Calibri" pitchFamily="34" charset="0"/>
              </a:rPr>
              <a:t>Current &amp; Capital Account Transactions under FEMA</a:t>
            </a:r>
          </a:p>
          <a:p>
            <a:pPr algn="just" eaLnBrk="1" hangingPunct="1"/>
            <a:r>
              <a:rPr lang="en-US" altLang="en-US" sz="2800" dirty="0">
                <a:latin typeface="Calibri" pitchFamily="34" charset="0"/>
                <a:ea typeface="Calibri" pitchFamily="34" charset="0"/>
                <a:cs typeface="Calibri" pitchFamily="34" charset="0"/>
              </a:rPr>
              <a:t>Tax law can determine residential status on last day but FEMA can decide on a daily basis </a:t>
            </a:r>
          </a:p>
        </p:txBody>
      </p:sp>
      <p:sp>
        <p:nvSpPr>
          <p:cNvPr id="6" name="Rectangle 5">
            <a:extLst>
              <a:ext uri="{FF2B5EF4-FFF2-40B4-BE49-F238E27FC236}">
                <a16:creationId xmlns:a16="http://schemas.microsoft.com/office/drawing/2014/main" xmlns="" id="{03B2BB11-2876-45CF-865C-44A57070238D}"/>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3481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3E4C0EF5-0AEB-41D0-B50E-49869CC7BC14}" type="slidenum">
              <a:rPr lang="en-US" altLang="en-US" sz="1400"/>
              <a:pPr/>
              <a:t>19</a:t>
            </a:fld>
            <a:endParaRPr lang="en-US" altLang="en-US" sz="1400" dirty="0"/>
          </a:p>
        </p:txBody>
      </p:sp>
      <p:sp>
        <p:nvSpPr>
          <p:cNvPr id="34820" name="Rectangle 2"/>
          <p:cNvSpPr>
            <a:spLocks noGrp="1" noChangeArrowheads="1"/>
          </p:cNvSpPr>
          <p:nvPr>
            <p:ph type="title"/>
          </p:nvPr>
        </p:nvSpPr>
        <p:spPr/>
        <p:txBody>
          <a:bodyPr/>
          <a:lstStyle/>
          <a:p>
            <a:pPr eaLnBrk="1" hangingPunct="1"/>
            <a:r>
              <a:rPr lang="en-US" altLang="en-US" sz="4000" dirty="0"/>
              <a:t>Non Resident Taxation</a:t>
            </a:r>
          </a:p>
        </p:txBody>
      </p:sp>
      <p:sp>
        <p:nvSpPr>
          <p:cNvPr id="34821" name="Rectangle 3"/>
          <p:cNvSpPr>
            <a:spLocks noGrp="1" noChangeArrowheads="1"/>
          </p:cNvSpPr>
          <p:nvPr>
            <p:ph type="body" idx="1"/>
          </p:nvPr>
        </p:nvSpPr>
        <p:spPr>
          <a:xfrm>
            <a:off x="1182688" y="2017713"/>
            <a:ext cx="7772400" cy="4306887"/>
          </a:xfrm>
        </p:spPr>
        <p:txBody>
          <a:bodyPr/>
          <a:lstStyle/>
          <a:p>
            <a:pPr algn="just" eaLnBrk="1" hangingPunct="1"/>
            <a:r>
              <a:rPr lang="en-US" altLang="en-US" sz="2800" dirty="0">
                <a:latin typeface="Calibri" pitchFamily="34" charset="0"/>
                <a:ea typeface="Calibri" pitchFamily="34" charset="0"/>
                <a:cs typeface="Calibri" pitchFamily="34" charset="0"/>
              </a:rPr>
              <a:t>Chargeability &amp; Scope of the Taxation – Sec. 4, 5, 6 &amp; 9 of ITA</a:t>
            </a:r>
          </a:p>
          <a:p>
            <a:pPr algn="just" eaLnBrk="1" hangingPunct="1"/>
            <a:r>
              <a:rPr lang="en-US" altLang="en-US" sz="2800" dirty="0">
                <a:latin typeface="Calibri" pitchFamily="34" charset="0"/>
                <a:ea typeface="Calibri" pitchFamily="34" charset="0"/>
                <a:cs typeface="Calibri" pitchFamily="34" charset="0"/>
              </a:rPr>
              <a:t>Taxation of Non Resident Indians (NRIs)</a:t>
            </a:r>
          </a:p>
          <a:p>
            <a:pPr algn="just" eaLnBrk="1" hangingPunct="1"/>
            <a:r>
              <a:rPr lang="en-US" altLang="en-US" sz="2800" dirty="0">
                <a:latin typeface="Calibri" pitchFamily="34" charset="0"/>
                <a:ea typeface="Calibri" pitchFamily="34" charset="0"/>
                <a:cs typeface="Calibri" pitchFamily="34" charset="0"/>
              </a:rPr>
              <a:t>Taxation of Non Residents (NR’s &amp; NRI’s)</a:t>
            </a:r>
          </a:p>
          <a:p>
            <a:pPr algn="just" eaLnBrk="1" hangingPunct="1"/>
            <a:r>
              <a:rPr lang="en-US" altLang="en-US" sz="2800" dirty="0">
                <a:latin typeface="Calibri" pitchFamily="34" charset="0"/>
                <a:ea typeface="Calibri" pitchFamily="34" charset="0"/>
                <a:cs typeface="Calibri" pitchFamily="34" charset="0"/>
              </a:rPr>
              <a:t>Exemptions</a:t>
            </a:r>
          </a:p>
          <a:p>
            <a:pPr algn="just" eaLnBrk="1" hangingPunct="1"/>
            <a:r>
              <a:rPr lang="en-US" altLang="en-US" sz="2800" dirty="0">
                <a:latin typeface="Calibri" pitchFamily="34" charset="0"/>
                <a:ea typeface="Calibri" pitchFamily="34" charset="0"/>
                <a:cs typeface="Calibri" pitchFamily="34" charset="0"/>
              </a:rPr>
              <a:t>Procedure &amp; Returns</a:t>
            </a:r>
          </a:p>
        </p:txBody>
      </p:sp>
      <p:sp>
        <p:nvSpPr>
          <p:cNvPr id="6" name="Rectangle 5">
            <a:extLst>
              <a:ext uri="{FF2B5EF4-FFF2-40B4-BE49-F238E27FC236}">
                <a16:creationId xmlns:a16="http://schemas.microsoft.com/office/drawing/2014/main" xmlns="" id="{9AE87BD3-650A-4095-896A-B67CD2935D3E}"/>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en-US" dirty="0"/>
              <a:t>Overview of Presentation</a:t>
            </a:r>
          </a:p>
        </p:txBody>
      </p:sp>
      <p:sp>
        <p:nvSpPr>
          <p:cNvPr id="8195" name="Rectangle 3"/>
          <p:cNvSpPr>
            <a:spLocks noGrp="1" noChangeArrowheads="1"/>
          </p:cNvSpPr>
          <p:nvPr>
            <p:ph type="body" idx="1"/>
          </p:nvPr>
        </p:nvSpPr>
        <p:spPr>
          <a:xfrm>
            <a:off x="1182688" y="1752600"/>
            <a:ext cx="7772400" cy="4648200"/>
          </a:xfrm>
        </p:spPr>
        <p:txBody>
          <a:bodyPr/>
          <a:lstStyle/>
          <a:p>
            <a:pPr algn="just"/>
            <a:r>
              <a:rPr lang="en-US" altLang="en-US" sz="1900" dirty="0">
                <a:latin typeface="Calibri" pitchFamily="34" charset="0"/>
                <a:ea typeface="Calibri" pitchFamily="34" charset="0"/>
                <a:cs typeface="Calibri" pitchFamily="34" charset="0"/>
              </a:rPr>
              <a:t>The Need &amp; Rationale</a:t>
            </a:r>
          </a:p>
          <a:p>
            <a:pPr algn="just"/>
            <a:endParaRPr lang="en-US" altLang="en-US" sz="1900" dirty="0">
              <a:latin typeface="Calibri" pitchFamily="34" charset="0"/>
              <a:ea typeface="Calibri" pitchFamily="34" charset="0"/>
              <a:cs typeface="Calibri" pitchFamily="34" charset="0"/>
            </a:endParaRPr>
          </a:p>
          <a:p>
            <a:pPr algn="just"/>
            <a:r>
              <a:rPr lang="en-US" altLang="en-US" sz="1900" dirty="0">
                <a:latin typeface="Calibri" pitchFamily="34" charset="0"/>
                <a:ea typeface="Calibri" pitchFamily="34" charset="0"/>
                <a:cs typeface="Calibri" pitchFamily="34" charset="0"/>
              </a:rPr>
              <a:t>Residential Status under Foreign Exchange Management Act, 1999 (FEMA) and Income Tax Act, 1961 (ITA)</a:t>
            </a:r>
          </a:p>
          <a:p>
            <a:pPr algn="just"/>
            <a:endParaRPr lang="en-US" altLang="en-US" sz="1900" dirty="0">
              <a:latin typeface="Calibri" pitchFamily="34" charset="0"/>
              <a:ea typeface="Calibri" pitchFamily="34" charset="0"/>
              <a:cs typeface="Calibri" pitchFamily="34" charset="0"/>
            </a:endParaRPr>
          </a:p>
          <a:p>
            <a:pPr algn="just"/>
            <a:r>
              <a:rPr lang="en-US" altLang="en-US" sz="1900" dirty="0">
                <a:latin typeface="Calibri" pitchFamily="34" charset="0"/>
                <a:ea typeface="Calibri" pitchFamily="34" charset="0"/>
                <a:cs typeface="Calibri" pitchFamily="34" charset="0"/>
              </a:rPr>
              <a:t>Budget 2020 –Proposal amending the Definition of Resident</a:t>
            </a:r>
          </a:p>
          <a:p>
            <a:pPr algn="just"/>
            <a:endParaRPr lang="en-US" altLang="en-US" sz="1900" dirty="0">
              <a:latin typeface="Calibri" pitchFamily="34" charset="0"/>
              <a:ea typeface="Calibri" pitchFamily="34" charset="0"/>
              <a:cs typeface="Calibri" pitchFamily="34" charset="0"/>
            </a:endParaRPr>
          </a:p>
          <a:p>
            <a:pPr algn="just"/>
            <a:r>
              <a:rPr lang="en-US" altLang="en-US" sz="1900" dirty="0">
                <a:latin typeface="Calibri" pitchFamily="34" charset="0"/>
                <a:ea typeface="Calibri" pitchFamily="34" charset="0"/>
                <a:cs typeface="Calibri" pitchFamily="34" charset="0"/>
              </a:rPr>
              <a:t>Non Resident Taxation</a:t>
            </a:r>
          </a:p>
          <a:p>
            <a:pPr algn="just"/>
            <a:endParaRPr lang="en-US" altLang="en-US" sz="1900" dirty="0">
              <a:latin typeface="Calibri" pitchFamily="34" charset="0"/>
              <a:ea typeface="Calibri" pitchFamily="34" charset="0"/>
              <a:cs typeface="Calibri" pitchFamily="34" charset="0"/>
            </a:endParaRPr>
          </a:p>
          <a:p>
            <a:pPr algn="just"/>
            <a:r>
              <a:rPr lang="en-US" altLang="en-US" sz="1900" dirty="0">
                <a:latin typeface="Calibri" pitchFamily="34" charset="0"/>
                <a:ea typeface="Calibri" pitchFamily="34" charset="0"/>
                <a:cs typeface="Calibri" pitchFamily="34" charset="0"/>
              </a:rPr>
              <a:t>Scope of Total Income &amp; Computation of Income</a:t>
            </a:r>
          </a:p>
          <a:p>
            <a:pPr algn="just"/>
            <a:endParaRPr lang="en-US" altLang="en-US" sz="1900" dirty="0">
              <a:latin typeface="Calibri" pitchFamily="34" charset="0"/>
              <a:ea typeface="Calibri" pitchFamily="34" charset="0"/>
              <a:cs typeface="Calibri" pitchFamily="34" charset="0"/>
            </a:endParaRPr>
          </a:p>
          <a:p>
            <a:pPr algn="just"/>
            <a:r>
              <a:rPr lang="en-US" altLang="en-US" sz="1900" dirty="0">
                <a:latin typeface="Calibri" pitchFamily="34" charset="0"/>
                <a:ea typeface="Calibri" pitchFamily="34" charset="0"/>
                <a:cs typeface="Calibri" pitchFamily="34" charset="0"/>
              </a:rPr>
              <a:t>Filing of Return of Income</a:t>
            </a:r>
          </a:p>
          <a:p>
            <a:pPr algn="just"/>
            <a:endParaRPr lang="en-US" altLang="en-US" sz="1900" dirty="0">
              <a:latin typeface="Calibri" pitchFamily="34" charset="0"/>
              <a:ea typeface="Calibri" pitchFamily="34" charset="0"/>
              <a:cs typeface="Calibri" pitchFamily="34" charset="0"/>
            </a:endParaRPr>
          </a:p>
        </p:txBody>
      </p:sp>
      <p:sp>
        <p:nvSpPr>
          <p:cNvPr id="819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pPr/>
              <a:t>2</a:t>
            </a:fld>
            <a:endParaRPr lang="en-US" altLang="en-US" sz="1400" dirty="0"/>
          </a:p>
        </p:txBody>
      </p:sp>
      <p:sp>
        <p:nvSpPr>
          <p:cNvPr id="3" name="Rectangle 2">
            <a:extLst>
              <a:ext uri="{FF2B5EF4-FFF2-40B4-BE49-F238E27FC236}">
                <a16:creationId xmlns:a16="http://schemas.microsoft.com/office/drawing/2014/main" xmlns="" id="{04BB17AC-BE9E-41B3-9F4D-244A9581A3C8}"/>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3686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35CE01FB-A3EC-423D-BC7E-8281AB914443}" type="slidenum">
              <a:rPr lang="en-US" altLang="en-US" sz="1400"/>
              <a:pPr/>
              <a:t>20</a:t>
            </a:fld>
            <a:endParaRPr lang="en-US" altLang="en-US" sz="1400" dirty="0"/>
          </a:p>
        </p:txBody>
      </p:sp>
      <p:sp>
        <p:nvSpPr>
          <p:cNvPr id="36868" name="Rectangle 2"/>
          <p:cNvSpPr>
            <a:spLocks noGrp="1" noChangeArrowheads="1"/>
          </p:cNvSpPr>
          <p:nvPr>
            <p:ph type="title"/>
          </p:nvPr>
        </p:nvSpPr>
        <p:spPr/>
        <p:txBody>
          <a:bodyPr/>
          <a:lstStyle/>
          <a:p>
            <a:pPr eaLnBrk="1" hangingPunct="1"/>
            <a:r>
              <a:rPr lang="en-US" altLang="en-US" sz="4000" dirty="0"/>
              <a:t>Scope of Taxation</a:t>
            </a:r>
          </a:p>
        </p:txBody>
      </p:sp>
      <p:sp>
        <p:nvSpPr>
          <p:cNvPr id="36869" name="Rectangle 3"/>
          <p:cNvSpPr>
            <a:spLocks noGrp="1" noChangeArrowheads="1"/>
          </p:cNvSpPr>
          <p:nvPr>
            <p:ph type="body" idx="1"/>
          </p:nvPr>
        </p:nvSpPr>
        <p:spPr>
          <a:xfrm>
            <a:off x="1182688" y="2017713"/>
            <a:ext cx="7772400" cy="4306887"/>
          </a:xfrm>
        </p:spPr>
        <p:txBody>
          <a:bodyPr/>
          <a:lstStyle/>
          <a:p>
            <a:pPr algn="just" eaLnBrk="1" hangingPunct="1"/>
            <a:r>
              <a:rPr lang="en-US" altLang="en-US" sz="2400" dirty="0">
                <a:latin typeface="Calibri" pitchFamily="34" charset="0"/>
                <a:ea typeface="Calibri" pitchFamily="34" charset="0"/>
                <a:cs typeface="Calibri" pitchFamily="34" charset="0"/>
              </a:rPr>
              <a:t>In case of Non Resident</a:t>
            </a:r>
          </a:p>
          <a:p>
            <a:pPr lvl="1" algn="just" eaLnBrk="1" hangingPunct="1"/>
            <a:r>
              <a:rPr lang="en-US" altLang="en-US" sz="2400" dirty="0">
                <a:latin typeface="Calibri" pitchFamily="34" charset="0"/>
                <a:ea typeface="Calibri" pitchFamily="34" charset="0"/>
                <a:cs typeface="Calibri" pitchFamily="34" charset="0"/>
              </a:rPr>
              <a:t>Income received or deemed to be received in India (irrespective of accrual)</a:t>
            </a:r>
          </a:p>
          <a:p>
            <a:pPr lvl="1" algn="just" eaLnBrk="1" hangingPunct="1"/>
            <a:r>
              <a:rPr lang="en-US" altLang="en-US" sz="2400" dirty="0">
                <a:latin typeface="Calibri" pitchFamily="34" charset="0"/>
                <a:ea typeface="Calibri" pitchFamily="34" charset="0"/>
                <a:cs typeface="Calibri" pitchFamily="34" charset="0"/>
              </a:rPr>
              <a:t>Income accrues or arises in India or deemed to accrue or arise in India is chargeable to tax u/s 5(2)(a) &amp; 5(2)(b) respectively</a:t>
            </a:r>
          </a:p>
          <a:p>
            <a:pPr algn="just" eaLnBrk="1" hangingPunct="1"/>
            <a:r>
              <a:rPr lang="en-US" altLang="en-US" sz="2400" dirty="0">
                <a:latin typeface="Calibri" pitchFamily="34" charset="0"/>
                <a:ea typeface="Calibri" pitchFamily="34" charset="0"/>
                <a:cs typeface="Calibri" pitchFamily="34" charset="0"/>
              </a:rPr>
              <a:t>Concept of “Receipt”, “Accrues or arises” and “deemed to Accrue or arise”</a:t>
            </a:r>
          </a:p>
          <a:p>
            <a:pPr lvl="1" algn="just" eaLnBrk="1" hangingPunct="1"/>
            <a:r>
              <a:rPr lang="en-US" altLang="en-US" sz="2400" dirty="0">
                <a:latin typeface="Calibri" pitchFamily="34" charset="0"/>
                <a:ea typeface="Calibri" pitchFamily="34" charset="0"/>
                <a:cs typeface="Calibri" pitchFamily="34" charset="0"/>
              </a:rPr>
              <a:t>Performing Right Society Ltd. Vs CIT 106 ITR 11 (SC): Place of signing the agreement is not relevant for accrual</a:t>
            </a:r>
          </a:p>
          <a:p>
            <a:pPr algn="just" eaLnBrk="1" hangingPunct="1">
              <a:buFont typeface="Wingdings" pitchFamily="2" charset="2"/>
              <a:buNone/>
            </a:pPr>
            <a:endParaRPr lang="en-US" altLang="en-US" sz="2400" dirty="0">
              <a:latin typeface="Calibri" pitchFamily="34" charset="0"/>
              <a:ea typeface="Calibri" pitchFamily="34" charset="0"/>
              <a:cs typeface="Calibri" pitchFamily="34" charset="0"/>
            </a:endParaRPr>
          </a:p>
        </p:txBody>
      </p:sp>
      <p:sp>
        <p:nvSpPr>
          <p:cNvPr id="6" name="Rectangle 5">
            <a:extLst>
              <a:ext uri="{FF2B5EF4-FFF2-40B4-BE49-F238E27FC236}">
                <a16:creationId xmlns:a16="http://schemas.microsoft.com/office/drawing/2014/main" xmlns="" id="{55624174-9E39-4066-8728-2CDD656839D0}"/>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3891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BDFFC1D0-135A-4895-92F0-121982E11D39}" type="slidenum">
              <a:rPr lang="en-US" altLang="en-US" sz="1400"/>
              <a:pPr/>
              <a:t>21</a:t>
            </a:fld>
            <a:endParaRPr lang="en-US" altLang="en-US" sz="1400" dirty="0"/>
          </a:p>
        </p:txBody>
      </p:sp>
      <p:sp>
        <p:nvSpPr>
          <p:cNvPr id="38916" name="Rectangle 2"/>
          <p:cNvSpPr>
            <a:spLocks noGrp="1" noChangeArrowheads="1"/>
          </p:cNvSpPr>
          <p:nvPr>
            <p:ph type="title"/>
          </p:nvPr>
        </p:nvSpPr>
        <p:spPr/>
        <p:txBody>
          <a:bodyPr/>
          <a:lstStyle/>
          <a:p>
            <a:pPr eaLnBrk="1" hangingPunct="1"/>
            <a:r>
              <a:rPr lang="en-US" altLang="en-US" sz="3900" dirty="0"/>
              <a:t>Income deemed to accrue or arise</a:t>
            </a:r>
          </a:p>
        </p:txBody>
      </p:sp>
      <p:sp>
        <p:nvSpPr>
          <p:cNvPr id="38917" name="Rectangle 3"/>
          <p:cNvSpPr>
            <a:spLocks noGrp="1" noChangeArrowheads="1"/>
          </p:cNvSpPr>
          <p:nvPr>
            <p:ph type="body" idx="1"/>
          </p:nvPr>
        </p:nvSpPr>
        <p:spPr>
          <a:xfrm>
            <a:off x="1182688" y="2017713"/>
            <a:ext cx="7772400" cy="4383087"/>
          </a:xfrm>
        </p:spPr>
        <p:txBody>
          <a:bodyPr/>
          <a:lstStyle/>
          <a:p>
            <a:pPr algn="just" eaLnBrk="1" hangingPunct="1">
              <a:lnSpc>
                <a:spcPct val="90000"/>
              </a:lnSpc>
            </a:pPr>
            <a:r>
              <a:rPr lang="en-US" altLang="en-US" sz="2400" dirty="0">
                <a:latin typeface="Calibri" pitchFamily="34" charset="0"/>
                <a:ea typeface="Calibri" pitchFamily="34" charset="0"/>
                <a:cs typeface="Calibri" pitchFamily="34" charset="0"/>
              </a:rPr>
              <a:t>Sec. 9 of the ITA provides for list of income which is deemed to accrue or arise in India</a:t>
            </a:r>
          </a:p>
          <a:p>
            <a:pPr lvl="1" algn="just" eaLnBrk="1" hangingPunct="1">
              <a:lnSpc>
                <a:spcPct val="90000"/>
              </a:lnSpc>
            </a:pPr>
            <a:r>
              <a:rPr lang="en-US" altLang="en-US" sz="2200" dirty="0">
                <a:latin typeface="Calibri" pitchFamily="34" charset="0"/>
                <a:ea typeface="Calibri" pitchFamily="34" charset="0"/>
                <a:cs typeface="Calibri" pitchFamily="34" charset="0"/>
              </a:rPr>
              <a:t>Income accrues directly or indirectly from any business connection in India or from or through- any property/source of income or transfer of asset [Sec (9)(1)(i)]</a:t>
            </a:r>
          </a:p>
          <a:p>
            <a:pPr lvl="1" algn="just" eaLnBrk="1" hangingPunct="1">
              <a:lnSpc>
                <a:spcPct val="90000"/>
              </a:lnSpc>
            </a:pPr>
            <a:r>
              <a:rPr lang="en-US" altLang="en-US" sz="2200" dirty="0">
                <a:latin typeface="Calibri" pitchFamily="34" charset="0"/>
                <a:ea typeface="Calibri" pitchFamily="34" charset="0"/>
                <a:cs typeface="Calibri" pitchFamily="34" charset="0"/>
              </a:rPr>
              <a:t>Income from Salaries earned in India [Sec (9)(1)(ii) ]&amp; salary paid by Govt for services rendered out side India 9(1)(iii)]</a:t>
            </a:r>
          </a:p>
          <a:p>
            <a:pPr lvl="1" algn="just" eaLnBrk="1" hangingPunct="1">
              <a:lnSpc>
                <a:spcPct val="90000"/>
              </a:lnSpc>
            </a:pPr>
            <a:r>
              <a:rPr lang="en-US" altLang="en-US" sz="2200" dirty="0">
                <a:latin typeface="Calibri" pitchFamily="34" charset="0"/>
                <a:ea typeface="Calibri" pitchFamily="34" charset="0"/>
                <a:cs typeface="Calibri" pitchFamily="34" charset="0"/>
              </a:rPr>
              <a:t>Dividend paid by Indian Co. [Sec (9)(1)(iv)]</a:t>
            </a:r>
          </a:p>
          <a:p>
            <a:pPr lvl="1" algn="just" eaLnBrk="1" hangingPunct="1">
              <a:lnSpc>
                <a:spcPct val="90000"/>
              </a:lnSpc>
            </a:pPr>
            <a:r>
              <a:rPr lang="en-US" altLang="en-US" sz="2200" dirty="0">
                <a:latin typeface="Calibri" pitchFamily="34" charset="0"/>
                <a:ea typeface="Calibri" pitchFamily="34" charset="0"/>
                <a:cs typeface="Calibri" pitchFamily="34" charset="0"/>
              </a:rPr>
              <a:t>Income in the nature of interest, royalties &amp; fees for technical services [Sec (9)(1)(v), (vi) &amp; (vii)]</a:t>
            </a:r>
          </a:p>
          <a:p>
            <a:pPr lvl="1" algn="just" eaLnBrk="1" hangingPunct="1">
              <a:lnSpc>
                <a:spcPct val="90000"/>
              </a:lnSpc>
            </a:pPr>
            <a:r>
              <a:rPr lang="en-US" altLang="en-US" sz="2200" dirty="0">
                <a:latin typeface="Calibri" pitchFamily="34" charset="0"/>
                <a:ea typeface="Calibri" pitchFamily="34" charset="0"/>
                <a:cs typeface="Calibri" pitchFamily="34" charset="0"/>
              </a:rPr>
              <a:t>S. 9(1)(viii) : Payment by Resident to Non Resident</a:t>
            </a:r>
          </a:p>
        </p:txBody>
      </p:sp>
      <p:sp>
        <p:nvSpPr>
          <p:cNvPr id="6" name="Rectangle 5">
            <a:extLst>
              <a:ext uri="{FF2B5EF4-FFF2-40B4-BE49-F238E27FC236}">
                <a16:creationId xmlns:a16="http://schemas.microsoft.com/office/drawing/2014/main" xmlns="" id="{A2815AB6-0D36-427A-BE70-4213A864B05B}"/>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Date Placeholder 3"/>
          <p:cNvSpPr>
            <a:spLocks noGrp="1"/>
          </p:cNvSpPr>
          <p:nvPr>
            <p:ph type="dt" sz="quarter" idx="10"/>
          </p:nvPr>
        </p:nvSpPr>
        <p:spPr>
          <a:xfrm>
            <a:off x="914400" y="64770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39939" name="Slide Number Placeholder 5"/>
          <p:cNvSpPr>
            <a:spLocks noGrp="1"/>
          </p:cNvSpPr>
          <p:nvPr>
            <p:ph type="sldNum" sz="quarter" idx="12"/>
          </p:nvPr>
        </p:nvSpPr>
        <p:spPr>
          <a:xfrm>
            <a:off x="6781800" y="64770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687FC5B7-BE52-4C07-8929-1CC1529DA19E}" type="slidenum">
              <a:rPr lang="en-US" altLang="en-US" sz="1400"/>
              <a:pPr/>
              <a:t>22</a:t>
            </a:fld>
            <a:endParaRPr lang="en-US" altLang="en-US" sz="1400" dirty="0"/>
          </a:p>
        </p:txBody>
      </p:sp>
      <p:sp>
        <p:nvSpPr>
          <p:cNvPr id="39940" name="Rectangle 2"/>
          <p:cNvSpPr>
            <a:spLocks noGrp="1" noChangeArrowheads="1"/>
          </p:cNvSpPr>
          <p:nvPr>
            <p:ph type="title"/>
          </p:nvPr>
        </p:nvSpPr>
        <p:spPr>
          <a:xfrm>
            <a:off x="879475" y="192088"/>
            <a:ext cx="7793038" cy="1143000"/>
          </a:xfrm>
        </p:spPr>
        <p:txBody>
          <a:bodyPr/>
          <a:lstStyle/>
          <a:p>
            <a:pPr eaLnBrk="1" hangingPunct="1"/>
            <a:r>
              <a:rPr lang="en-US" altLang="en-US" sz="4000" dirty="0"/>
              <a:t>Taxability of Non-Residents under the Income Tax Act, 1961</a:t>
            </a:r>
          </a:p>
        </p:txBody>
      </p:sp>
      <p:graphicFrame>
        <p:nvGraphicFramePr>
          <p:cNvPr id="8" name="Table 7"/>
          <p:cNvGraphicFramePr>
            <a:graphicFrameLocks noGrp="1"/>
          </p:cNvGraphicFramePr>
          <p:nvPr>
            <p:extLst>
              <p:ext uri="{D42A27DB-BD31-4B8C-83A1-F6EECF244321}">
                <p14:modId xmlns:p14="http://schemas.microsoft.com/office/powerpoint/2010/main" val="3821364694"/>
              </p:ext>
            </p:extLst>
          </p:nvPr>
        </p:nvGraphicFramePr>
        <p:xfrm>
          <a:off x="100013" y="1335088"/>
          <a:ext cx="8943975" cy="5218113"/>
        </p:xfrm>
        <a:graphic>
          <a:graphicData uri="http://schemas.openxmlformats.org/drawingml/2006/table">
            <a:tbl>
              <a:tblPr firstRow="1" bandRow="1">
                <a:tableStyleId>{073A0DAA-6AF3-43AB-8588-CEC1D06C72B9}</a:tableStyleId>
              </a:tblPr>
              <a:tblGrid>
                <a:gridCol w="1079445">
                  <a:extLst>
                    <a:ext uri="{9D8B030D-6E8A-4147-A177-3AD203B41FA5}">
                      <a16:colId xmlns:a16="http://schemas.microsoft.com/office/drawing/2014/main" xmlns="" val="20000"/>
                    </a:ext>
                  </a:extLst>
                </a:gridCol>
                <a:gridCol w="2081787">
                  <a:extLst>
                    <a:ext uri="{9D8B030D-6E8A-4147-A177-3AD203B41FA5}">
                      <a16:colId xmlns:a16="http://schemas.microsoft.com/office/drawing/2014/main" xmlns="" val="20001"/>
                    </a:ext>
                  </a:extLst>
                </a:gridCol>
                <a:gridCol w="5782743">
                  <a:extLst>
                    <a:ext uri="{9D8B030D-6E8A-4147-A177-3AD203B41FA5}">
                      <a16:colId xmlns:a16="http://schemas.microsoft.com/office/drawing/2014/main" xmlns="" val="20002"/>
                    </a:ext>
                  </a:extLst>
                </a:gridCol>
              </a:tblGrid>
              <a:tr h="374546">
                <a:tc>
                  <a:txBody>
                    <a:bodyPr/>
                    <a:lstStyle/>
                    <a:p>
                      <a:r>
                        <a:rPr lang="en-US" sz="1400" dirty="0">
                          <a:latin typeface="Calibri" pitchFamily="34" charset="0"/>
                          <a:cs typeface="Calibri" pitchFamily="34" charset="0"/>
                        </a:rPr>
                        <a:t>Section</a:t>
                      </a:r>
                    </a:p>
                  </a:txBody>
                  <a:tcPr marT="45705" marB="45705"/>
                </a:tc>
                <a:tc>
                  <a:txBody>
                    <a:bodyPr/>
                    <a:lstStyle/>
                    <a:p>
                      <a:r>
                        <a:rPr lang="en-US" sz="1400" dirty="0">
                          <a:latin typeface="Calibri" pitchFamily="34" charset="0"/>
                          <a:cs typeface="Calibri" pitchFamily="34" charset="0"/>
                        </a:rPr>
                        <a:t>Nature of Income</a:t>
                      </a:r>
                    </a:p>
                  </a:txBody>
                  <a:tcPr marT="45705" marB="45705"/>
                </a:tc>
                <a:tc>
                  <a:txBody>
                    <a:bodyPr/>
                    <a:lstStyle/>
                    <a:p>
                      <a:r>
                        <a:rPr lang="en-US" sz="1400" dirty="0">
                          <a:latin typeface="Calibri" pitchFamily="34" charset="0"/>
                          <a:cs typeface="Calibri" pitchFamily="34" charset="0"/>
                        </a:rPr>
                        <a:t>Description / Source Rule</a:t>
                      </a:r>
                    </a:p>
                  </a:txBody>
                  <a:tcPr marT="45705" marB="45705"/>
                </a:tc>
                <a:extLst>
                  <a:ext uri="{0D108BD9-81ED-4DB2-BD59-A6C34878D82A}">
                    <a16:rowId xmlns:a16="http://schemas.microsoft.com/office/drawing/2014/main" xmlns="" val="10000"/>
                  </a:ext>
                </a:extLst>
              </a:tr>
              <a:tr h="811773">
                <a:tc>
                  <a:txBody>
                    <a:bodyPr/>
                    <a:lstStyle/>
                    <a:p>
                      <a:r>
                        <a:rPr lang="en-US" sz="1400" dirty="0">
                          <a:latin typeface="Calibri" pitchFamily="34" charset="0"/>
                          <a:cs typeface="Calibri" pitchFamily="34" charset="0"/>
                        </a:rPr>
                        <a:t>9(1)(i)</a:t>
                      </a:r>
                    </a:p>
                  </a:txBody>
                  <a:tcPr marT="45705" marB="45705"/>
                </a:tc>
                <a:tc>
                  <a:txBody>
                    <a:bodyPr/>
                    <a:lstStyle/>
                    <a:p>
                      <a:r>
                        <a:rPr lang="en-US" sz="1400" dirty="0">
                          <a:latin typeface="Calibri" pitchFamily="34" charset="0"/>
                          <a:cs typeface="Calibri" pitchFamily="34" charset="0"/>
                        </a:rPr>
                        <a:t>Business Income</a:t>
                      </a:r>
                    </a:p>
                  </a:txBody>
                  <a:tcPr marT="45705" marB="45705"/>
                </a:tc>
                <a:tc>
                  <a:txBody>
                    <a:bodyPr/>
                    <a:lstStyle/>
                    <a:p>
                      <a:pPr algn="just"/>
                      <a:r>
                        <a:rPr lang="en-US" sz="1400" dirty="0">
                          <a:latin typeface="Calibri" pitchFamily="34" charset="0"/>
                          <a:cs typeface="Calibri" pitchFamily="34" charset="0"/>
                        </a:rPr>
                        <a:t>Income from</a:t>
                      </a:r>
                      <a:r>
                        <a:rPr lang="en-US" sz="1400" baseline="0" dirty="0">
                          <a:latin typeface="Calibri" pitchFamily="34" charset="0"/>
                          <a:cs typeface="Calibri" pitchFamily="34" charset="0"/>
                        </a:rPr>
                        <a:t> a business connection in India or through or from any property or capital asset or source of income or transfer of capital asset situated in India</a:t>
                      </a:r>
                      <a:endParaRPr lang="en-US" sz="1400" dirty="0">
                        <a:latin typeface="Calibri" pitchFamily="34" charset="0"/>
                        <a:cs typeface="Calibri" pitchFamily="34" charset="0"/>
                      </a:endParaRPr>
                    </a:p>
                  </a:txBody>
                  <a:tcPr marT="45705" marB="45705"/>
                </a:tc>
                <a:extLst>
                  <a:ext uri="{0D108BD9-81ED-4DB2-BD59-A6C34878D82A}">
                    <a16:rowId xmlns:a16="http://schemas.microsoft.com/office/drawing/2014/main" xmlns="" val="10001"/>
                  </a:ext>
                </a:extLst>
              </a:tr>
              <a:tr h="422072">
                <a:tc>
                  <a:txBody>
                    <a:bodyPr/>
                    <a:lstStyle/>
                    <a:p>
                      <a:r>
                        <a:rPr lang="en-US" sz="1400" dirty="0">
                          <a:latin typeface="Calibri" pitchFamily="34" charset="0"/>
                          <a:cs typeface="Calibri" pitchFamily="34" charset="0"/>
                        </a:rPr>
                        <a:t>9(1)(ii)</a:t>
                      </a:r>
                    </a:p>
                  </a:txBody>
                  <a:tcPr marT="45705" marB="45705"/>
                </a:tc>
                <a:tc>
                  <a:txBody>
                    <a:bodyPr/>
                    <a:lstStyle/>
                    <a:p>
                      <a:r>
                        <a:rPr lang="en-US" sz="1400" dirty="0">
                          <a:latin typeface="Calibri" pitchFamily="34" charset="0"/>
                          <a:cs typeface="Calibri" pitchFamily="34" charset="0"/>
                        </a:rPr>
                        <a:t>Salaries</a:t>
                      </a:r>
                    </a:p>
                  </a:txBody>
                  <a:tcPr marT="45705" marB="45705"/>
                </a:tc>
                <a:tc>
                  <a:txBody>
                    <a:bodyPr/>
                    <a:lstStyle/>
                    <a:p>
                      <a:pPr algn="just"/>
                      <a:r>
                        <a:rPr lang="en-US" sz="1400" dirty="0">
                          <a:latin typeface="Calibri" pitchFamily="34" charset="0"/>
                          <a:cs typeface="Calibri" pitchFamily="34" charset="0"/>
                        </a:rPr>
                        <a:t>Salaries for services rendered in India</a:t>
                      </a:r>
                    </a:p>
                  </a:txBody>
                  <a:tcPr marT="45705" marB="45705"/>
                </a:tc>
                <a:extLst>
                  <a:ext uri="{0D108BD9-81ED-4DB2-BD59-A6C34878D82A}">
                    <a16:rowId xmlns:a16="http://schemas.microsoft.com/office/drawing/2014/main" xmlns="" val="10002"/>
                  </a:ext>
                </a:extLst>
              </a:tr>
              <a:tr h="422072">
                <a:tc>
                  <a:txBody>
                    <a:bodyPr/>
                    <a:lstStyle/>
                    <a:p>
                      <a:r>
                        <a:rPr lang="en-US" sz="1400" dirty="0">
                          <a:latin typeface="Calibri" pitchFamily="34" charset="0"/>
                          <a:cs typeface="Calibri" pitchFamily="34" charset="0"/>
                        </a:rPr>
                        <a:t>9(1)(iii)</a:t>
                      </a:r>
                    </a:p>
                  </a:txBody>
                  <a:tcPr marT="45705" marB="45705"/>
                </a:tc>
                <a:tc>
                  <a:txBody>
                    <a:bodyPr/>
                    <a:lstStyle/>
                    <a:p>
                      <a:r>
                        <a:rPr lang="en-US" sz="1400" dirty="0">
                          <a:latin typeface="Calibri" pitchFamily="34" charset="0"/>
                          <a:cs typeface="Calibri" pitchFamily="34" charset="0"/>
                        </a:rPr>
                        <a:t>Salaries</a:t>
                      </a:r>
                    </a:p>
                  </a:txBody>
                  <a:tcPr marT="45705" marB="45705"/>
                </a:tc>
                <a:tc>
                  <a:txBody>
                    <a:bodyPr/>
                    <a:lstStyle/>
                    <a:p>
                      <a:pPr algn="just"/>
                      <a:r>
                        <a:rPr lang="en-US" sz="1400" dirty="0">
                          <a:latin typeface="Calibri" pitchFamily="34" charset="0"/>
                          <a:cs typeface="Calibri" pitchFamily="34" charset="0"/>
                        </a:rPr>
                        <a:t>Salaries by Govt. to Indian citizen for services outside India</a:t>
                      </a:r>
                    </a:p>
                  </a:txBody>
                  <a:tcPr marT="45705" marB="45705"/>
                </a:tc>
                <a:extLst>
                  <a:ext uri="{0D108BD9-81ED-4DB2-BD59-A6C34878D82A}">
                    <a16:rowId xmlns:a16="http://schemas.microsoft.com/office/drawing/2014/main" xmlns="" val="10003"/>
                  </a:ext>
                </a:extLst>
              </a:tr>
              <a:tr h="422072">
                <a:tc>
                  <a:txBody>
                    <a:bodyPr/>
                    <a:lstStyle/>
                    <a:p>
                      <a:r>
                        <a:rPr lang="en-US" sz="1400" dirty="0">
                          <a:latin typeface="Calibri" pitchFamily="34" charset="0"/>
                          <a:cs typeface="Calibri" pitchFamily="34" charset="0"/>
                        </a:rPr>
                        <a:t>9(1)(iv)</a:t>
                      </a:r>
                    </a:p>
                  </a:txBody>
                  <a:tcPr marT="45705" marB="45705"/>
                </a:tc>
                <a:tc>
                  <a:txBody>
                    <a:bodyPr/>
                    <a:lstStyle/>
                    <a:p>
                      <a:r>
                        <a:rPr lang="en-US" sz="1400" dirty="0">
                          <a:latin typeface="Calibri" pitchFamily="34" charset="0"/>
                          <a:cs typeface="Calibri" pitchFamily="34" charset="0"/>
                        </a:rPr>
                        <a:t>Dividend</a:t>
                      </a:r>
                    </a:p>
                  </a:txBody>
                  <a:tcPr marT="45705" marB="45705"/>
                </a:tc>
                <a:tc>
                  <a:txBody>
                    <a:bodyPr/>
                    <a:lstStyle/>
                    <a:p>
                      <a:pPr algn="just"/>
                      <a:r>
                        <a:rPr lang="en-US" sz="1400" dirty="0">
                          <a:latin typeface="Calibri" pitchFamily="34" charset="0"/>
                          <a:cs typeface="Calibri" pitchFamily="34" charset="0"/>
                        </a:rPr>
                        <a:t>Dividend paid by an Indian company</a:t>
                      </a:r>
                      <a:r>
                        <a:rPr lang="en-US" sz="1400" baseline="0" dirty="0">
                          <a:latin typeface="Calibri" pitchFamily="34" charset="0"/>
                          <a:cs typeface="Calibri" pitchFamily="34" charset="0"/>
                        </a:rPr>
                        <a:t> outside India (now exempt)</a:t>
                      </a:r>
                      <a:endParaRPr lang="en-US" sz="1400" dirty="0">
                        <a:latin typeface="Calibri" pitchFamily="34" charset="0"/>
                        <a:cs typeface="Calibri" pitchFamily="34" charset="0"/>
                      </a:endParaRPr>
                    </a:p>
                  </a:txBody>
                  <a:tcPr marT="45705" marB="45705"/>
                </a:tc>
                <a:extLst>
                  <a:ext uri="{0D108BD9-81ED-4DB2-BD59-A6C34878D82A}">
                    <a16:rowId xmlns:a16="http://schemas.microsoft.com/office/drawing/2014/main" xmlns="" val="10004"/>
                  </a:ext>
                </a:extLst>
              </a:tr>
              <a:tr h="574996">
                <a:tc>
                  <a:txBody>
                    <a:bodyPr/>
                    <a:lstStyle/>
                    <a:p>
                      <a:r>
                        <a:rPr lang="en-US" sz="1400" dirty="0">
                          <a:latin typeface="Calibri" pitchFamily="34" charset="0"/>
                          <a:cs typeface="Calibri" pitchFamily="34" charset="0"/>
                        </a:rPr>
                        <a:t>9(1)(v)</a:t>
                      </a:r>
                    </a:p>
                  </a:txBody>
                  <a:tcPr marT="45705" marB="45705"/>
                </a:tc>
                <a:tc>
                  <a:txBody>
                    <a:bodyPr/>
                    <a:lstStyle/>
                    <a:p>
                      <a:r>
                        <a:rPr lang="en-US" sz="1400" dirty="0">
                          <a:latin typeface="Calibri" pitchFamily="34" charset="0"/>
                          <a:cs typeface="Calibri" pitchFamily="34" charset="0"/>
                        </a:rPr>
                        <a:t>Interest</a:t>
                      </a:r>
                    </a:p>
                  </a:txBody>
                  <a:tcPr marT="45705" marB="45705"/>
                </a:tc>
                <a:tc>
                  <a:txBody>
                    <a:bodyPr/>
                    <a:lstStyle/>
                    <a:p>
                      <a:pPr algn="just"/>
                      <a:r>
                        <a:rPr lang="en-US" sz="1400" dirty="0">
                          <a:latin typeface="Calibri" pitchFamily="34" charset="0"/>
                          <a:cs typeface="Calibri" pitchFamily="34" charset="0"/>
                        </a:rPr>
                        <a:t>Interest by Govt. or</a:t>
                      </a:r>
                      <a:r>
                        <a:rPr lang="en-US" sz="1400" baseline="0" dirty="0">
                          <a:latin typeface="Calibri" pitchFamily="34" charset="0"/>
                          <a:cs typeface="Calibri" pitchFamily="34" charset="0"/>
                        </a:rPr>
                        <a:t> by a resident (unless for the purposes of  a business or source outside India)</a:t>
                      </a:r>
                      <a:endParaRPr lang="en-US" sz="1400" dirty="0">
                        <a:latin typeface="Calibri" pitchFamily="34" charset="0"/>
                        <a:cs typeface="Calibri" pitchFamily="34" charset="0"/>
                      </a:endParaRPr>
                    </a:p>
                  </a:txBody>
                  <a:tcPr marT="45705" marB="45705"/>
                </a:tc>
                <a:extLst>
                  <a:ext uri="{0D108BD9-81ED-4DB2-BD59-A6C34878D82A}">
                    <a16:rowId xmlns:a16="http://schemas.microsoft.com/office/drawing/2014/main" xmlns="" val="10005"/>
                  </a:ext>
                </a:extLst>
              </a:tr>
              <a:tr h="574996">
                <a:tc>
                  <a:txBody>
                    <a:bodyPr/>
                    <a:lstStyle/>
                    <a:p>
                      <a:r>
                        <a:rPr lang="en-US" sz="1400" dirty="0">
                          <a:latin typeface="Calibri" pitchFamily="34" charset="0"/>
                          <a:cs typeface="Calibri" pitchFamily="34" charset="0"/>
                        </a:rPr>
                        <a:t>9(1)(vi)</a:t>
                      </a:r>
                    </a:p>
                  </a:txBody>
                  <a:tcPr marT="45705" marB="45705"/>
                </a:tc>
                <a:tc>
                  <a:txBody>
                    <a:bodyPr/>
                    <a:lstStyle/>
                    <a:p>
                      <a:r>
                        <a:rPr lang="en-US" sz="1400" dirty="0">
                          <a:latin typeface="Calibri" pitchFamily="34" charset="0"/>
                          <a:cs typeface="Calibri" pitchFamily="34" charset="0"/>
                        </a:rPr>
                        <a:t>Royalty</a:t>
                      </a:r>
                    </a:p>
                  </a:txBody>
                  <a:tcPr marT="45705" marB="45705"/>
                </a:tc>
                <a:tc>
                  <a:txBody>
                    <a:bodyPr/>
                    <a:lstStyle/>
                    <a:p>
                      <a:pPr algn="just"/>
                      <a:r>
                        <a:rPr lang="en-US" sz="1400" dirty="0">
                          <a:latin typeface="Calibri" pitchFamily="34" charset="0"/>
                          <a:cs typeface="Calibri" pitchFamily="34" charset="0"/>
                        </a:rPr>
                        <a:t>Royalty by Govt. or a resident </a:t>
                      </a:r>
                      <a:r>
                        <a:rPr lang="en-US" sz="1400" baseline="0" dirty="0">
                          <a:latin typeface="Calibri" pitchFamily="34" charset="0"/>
                          <a:cs typeface="Calibri" pitchFamily="34" charset="0"/>
                        </a:rPr>
                        <a:t>(unless for the purposes of  a business or source of Income outside India)</a:t>
                      </a:r>
                      <a:endParaRPr lang="en-US" sz="1400" dirty="0">
                        <a:latin typeface="Calibri" pitchFamily="34" charset="0"/>
                        <a:cs typeface="Calibri" pitchFamily="34" charset="0"/>
                      </a:endParaRPr>
                    </a:p>
                  </a:txBody>
                  <a:tcPr marT="45705" marB="45705"/>
                </a:tc>
                <a:extLst>
                  <a:ext uri="{0D108BD9-81ED-4DB2-BD59-A6C34878D82A}">
                    <a16:rowId xmlns:a16="http://schemas.microsoft.com/office/drawing/2014/main" xmlns="" val="10006"/>
                  </a:ext>
                </a:extLst>
              </a:tr>
              <a:tr h="574996">
                <a:tc>
                  <a:txBody>
                    <a:bodyPr/>
                    <a:lstStyle/>
                    <a:p>
                      <a:r>
                        <a:rPr lang="en-US" sz="1400" dirty="0">
                          <a:latin typeface="Calibri" pitchFamily="34" charset="0"/>
                          <a:cs typeface="Calibri" pitchFamily="34" charset="0"/>
                        </a:rPr>
                        <a:t>9(1)(vii)</a:t>
                      </a:r>
                    </a:p>
                  </a:txBody>
                  <a:tcPr marT="45705" marB="45705"/>
                </a:tc>
                <a:tc>
                  <a:txBody>
                    <a:bodyPr/>
                    <a:lstStyle/>
                    <a:p>
                      <a:r>
                        <a:rPr lang="en-US" sz="1400" dirty="0">
                          <a:latin typeface="Calibri" pitchFamily="34" charset="0"/>
                          <a:cs typeface="Calibri" pitchFamily="34" charset="0"/>
                        </a:rPr>
                        <a:t>FTS</a:t>
                      </a:r>
                    </a:p>
                  </a:txBody>
                  <a:tcPr marT="45705" marB="45705"/>
                </a:tc>
                <a:tc>
                  <a:txBody>
                    <a:bodyPr/>
                    <a:lstStyle/>
                    <a:p>
                      <a:pPr algn="just"/>
                      <a:r>
                        <a:rPr lang="en-US" sz="1400" dirty="0">
                          <a:latin typeface="Calibri" pitchFamily="34" charset="0"/>
                          <a:cs typeface="Calibri" pitchFamily="34" charset="0"/>
                        </a:rPr>
                        <a:t>Fees for Technical</a:t>
                      </a:r>
                      <a:r>
                        <a:rPr lang="en-US" sz="1400" baseline="0" dirty="0">
                          <a:latin typeface="Calibri" pitchFamily="34" charset="0"/>
                          <a:cs typeface="Calibri" pitchFamily="34" charset="0"/>
                        </a:rPr>
                        <a:t> Services by Govt. or a resident (unless for a business or source outside India)</a:t>
                      </a:r>
                      <a:endParaRPr lang="en-US" sz="1400" dirty="0">
                        <a:latin typeface="Calibri" pitchFamily="34" charset="0"/>
                        <a:cs typeface="Calibri" pitchFamily="34" charset="0"/>
                      </a:endParaRPr>
                    </a:p>
                  </a:txBody>
                  <a:tcPr marT="45705" marB="45705"/>
                </a:tc>
                <a:extLst>
                  <a:ext uri="{0D108BD9-81ED-4DB2-BD59-A6C34878D82A}">
                    <a16:rowId xmlns:a16="http://schemas.microsoft.com/office/drawing/2014/main" xmlns="" val="10007"/>
                  </a:ext>
                </a:extLst>
              </a:tr>
              <a:tr h="1040590">
                <a:tc>
                  <a:txBody>
                    <a:bodyPr/>
                    <a:lstStyle/>
                    <a:p>
                      <a:r>
                        <a:rPr lang="en-US" sz="1400" dirty="0">
                          <a:latin typeface="Calibri" pitchFamily="34" charset="0"/>
                          <a:cs typeface="Calibri" pitchFamily="34" charset="0"/>
                        </a:rPr>
                        <a:t>9(1)(viii)</a:t>
                      </a:r>
                    </a:p>
                  </a:txBody>
                  <a:tcPr marT="45705" marB="45705"/>
                </a:tc>
                <a:tc>
                  <a:txBody>
                    <a:bodyPr/>
                    <a:lstStyle/>
                    <a:p>
                      <a:r>
                        <a:rPr lang="en-US" sz="1400" dirty="0">
                          <a:latin typeface="Calibri" pitchFamily="34" charset="0"/>
                          <a:cs typeface="Calibri" pitchFamily="34" charset="0"/>
                        </a:rPr>
                        <a:t>Gift</a:t>
                      </a:r>
                    </a:p>
                  </a:txBody>
                  <a:tcPr marT="45705" marB="45705"/>
                </a:tc>
                <a:tc>
                  <a:txBody>
                    <a:bodyPr/>
                    <a:lstStyle/>
                    <a:p>
                      <a:pPr algn="just"/>
                      <a:r>
                        <a:rPr lang="en-US" sz="1400" kern="1200" dirty="0">
                          <a:solidFill>
                            <a:schemeClr val="dk1"/>
                          </a:solidFill>
                          <a:latin typeface="Calibri" pitchFamily="34" charset="0"/>
                          <a:ea typeface="+mn-ea"/>
                          <a:cs typeface="Calibri" pitchFamily="34" charset="0"/>
                        </a:rPr>
                        <a:t>Income arising outside India, being any sum of money referred to </a:t>
                      </a:r>
                      <a:r>
                        <a:rPr lang="en-US" sz="1400" u="none" kern="1200" dirty="0">
                          <a:solidFill>
                            <a:schemeClr val="dk1"/>
                          </a:solidFill>
                          <a:latin typeface="Calibri" pitchFamily="34" charset="0"/>
                          <a:ea typeface="+mn-ea"/>
                          <a:cs typeface="Calibri" pitchFamily="34" charset="0"/>
                        </a:rPr>
                        <a:t>in section 2(24)(x) r.w.s 56(2)(viia) to 56(2)(x)</a:t>
                      </a:r>
                      <a:endParaRPr lang="en-US" sz="1400" kern="1200" dirty="0">
                        <a:solidFill>
                          <a:schemeClr val="dk1"/>
                        </a:solidFill>
                        <a:latin typeface="Calibri" pitchFamily="34" charset="0"/>
                        <a:ea typeface="+mn-ea"/>
                        <a:cs typeface="Calibri" pitchFamily="34" charset="0"/>
                      </a:endParaRPr>
                    </a:p>
                  </a:txBody>
                  <a:tcPr marT="45705" marB="45705"/>
                </a:tc>
                <a:extLst>
                  <a:ext uri="{0D108BD9-81ED-4DB2-BD59-A6C34878D82A}">
                    <a16:rowId xmlns:a16="http://schemas.microsoft.com/office/drawing/2014/main" xmlns="" val="10008"/>
                  </a:ext>
                </a:extLst>
              </a:tr>
            </a:tbl>
          </a:graphicData>
        </a:graphic>
      </p:graphicFrame>
      <p:sp>
        <p:nvSpPr>
          <p:cNvPr id="6" name="Rectangle 5">
            <a:extLst>
              <a:ext uri="{FF2B5EF4-FFF2-40B4-BE49-F238E27FC236}">
                <a16:creationId xmlns:a16="http://schemas.microsoft.com/office/drawing/2014/main" xmlns="" id="{1A7B7151-CDA8-45BD-93C0-D7F4D0BA1497}"/>
              </a:ext>
            </a:extLst>
          </p:cNvPr>
          <p:cNvSpPr/>
          <p:nvPr/>
        </p:nvSpPr>
        <p:spPr>
          <a:xfrm>
            <a:off x="3276600" y="66469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4096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B7172F0A-E82F-40FE-9DB1-DA791D3B6872}" type="slidenum">
              <a:rPr lang="en-US" altLang="en-US" sz="1400"/>
              <a:pPr/>
              <a:t>23</a:t>
            </a:fld>
            <a:endParaRPr lang="en-US" altLang="en-US" sz="1400" dirty="0"/>
          </a:p>
        </p:txBody>
      </p:sp>
      <p:sp>
        <p:nvSpPr>
          <p:cNvPr id="40964" name="Rectangle 2"/>
          <p:cNvSpPr>
            <a:spLocks noGrp="1" noChangeArrowheads="1"/>
          </p:cNvSpPr>
          <p:nvPr>
            <p:ph type="title"/>
          </p:nvPr>
        </p:nvSpPr>
        <p:spPr/>
        <p:txBody>
          <a:bodyPr/>
          <a:lstStyle/>
          <a:p>
            <a:pPr eaLnBrk="1" hangingPunct="1"/>
            <a:r>
              <a:rPr lang="en-US" altLang="en-US" sz="4000" dirty="0"/>
              <a:t>Taxation of Non Residents – Computation of Income</a:t>
            </a:r>
          </a:p>
        </p:txBody>
      </p:sp>
      <p:sp>
        <p:nvSpPr>
          <p:cNvPr id="25605" name="Rectangle 3"/>
          <p:cNvSpPr>
            <a:spLocks noGrp="1" noChangeArrowheads="1"/>
          </p:cNvSpPr>
          <p:nvPr>
            <p:ph type="body" idx="1"/>
          </p:nvPr>
        </p:nvSpPr>
        <p:spPr>
          <a:xfrm>
            <a:off x="609600" y="1760539"/>
            <a:ext cx="8345488" cy="4640262"/>
          </a:xfrm>
        </p:spPr>
        <p:txBody>
          <a:bodyPr>
            <a:noAutofit/>
          </a:bodyPr>
          <a:lstStyle/>
          <a:p>
            <a:pPr marL="457200" lvl="1" indent="0" algn="just" eaLnBrk="1" hangingPunct="1">
              <a:buNone/>
              <a:defRPr/>
            </a:pPr>
            <a:r>
              <a:rPr lang="en-US" sz="1600" dirty="0">
                <a:latin typeface="Calibri" pitchFamily="34" charset="0"/>
                <a:cs typeface="Calibri" pitchFamily="34" charset="0"/>
              </a:rPr>
              <a:t>Business Connection Test: R. D. Aggarwal’s case [56 ITR 20 (SC)](Sec 9(1)(i)</a:t>
            </a:r>
          </a:p>
          <a:p>
            <a:pPr lvl="1" algn="just" eaLnBrk="1" hangingPunct="1">
              <a:buSzPct val="100000"/>
              <a:buFont typeface="Wingdings" panose="05000000000000000000" pitchFamily="2" charset="2"/>
              <a:buChar char="§"/>
              <a:defRPr/>
            </a:pPr>
            <a:r>
              <a:rPr lang="en-US" sz="1600" dirty="0">
                <a:latin typeface="Calibri" pitchFamily="34" charset="0"/>
                <a:cs typeface="Calibri" pitchFamily="34" charset="0"/>
              </a:rPr>
              <a:t>Rule 10 of ITA, proportionate method a guess work, No. of HC and SC’s decision.</a:t>
            </a:r>
          </a:p>
          <a:p>
            <a:pPr lvl="1" algn="just" eaLnBrk="1" hangingPunct="1">
              <a:buSzPct val="100000"/>
              <a:buFont typeface="Wingdings" panose="05000000000000000000" pitchFamily="2" charset="2"/>
              <a:buChar char="§"/>
              <a:defRPr/>
            </a:pPr>
            <a:r>
              <a:rPr lang="en-US" sz="1600" dirty="0">
                <a:latin typeface="Calibri" pitchFamily="34" charset="0"/>
                <a:cs typeface="Calibri" pitchFamily="34" charset="0"/>
              </a:rPr>
              <a:t>Expanded meaning of Business Connection-Presence of  Agent</a:t>
            </a:r>
          </a:p>
          <a:p>
            <a:pPr lvl="1" algn="just" eaLnBrk="1" hangingPunct="1">
              <a:buSzPct val="100000"/>
              <a:buFont typeface="Wingdings" panose="05000000000000000000" pitchFamily="2" charset="2"/>
              <a:buChar char="§"/>
              <a:defRPr/>
            </a:pPr>
            <a:r>
              <a:rPr lang="en-US" sz="1600" dirty="0">
                <a:latin typeface="Calibri" pitchFamily="34" charset="0"/>
                <a:cs typeface="Calibri" pitchFamily="34" charset="0"/>
              </a:rPr>
              <a:t>Exclusions u/s. 9(1) &amp; Articles 5 &amp; 7 of the DTAA on narrower attribution in the Act.</a:t>
            </a:r>
          </a:p>
          <a:p>
            <a:pPr lvl="1" algn="just" eaLnBrk="1" hangingPunct="1">
              <a:buSzPct val="100000"/>
              <a:buFont typeface="Wingdings" panose="05000000000000000000" pitchFamily="2" charset="2"/>
              <a:buChar char="§"/>
              <a:defRPr/>
            </a:pPr>
            <a:r>
              <a:rPr lang="en-US" sz="1600" dirty="0">
                <a:latin typeface="Calibri" pitchFamily="34" charset="0"/>
                <a:cs typeface="Calibri" pitchFamily="34" charset="0"/>
              </a:rPr>
              <a:t>Under the Treaty, income is taxed only if NR has PE in India as per the attribution rules of Article 7 subject to S.44 C of ITA</a:t>
            </a:r>
          </a:p>
          <a:p>
            <a:pPr lvl="1" algn="just" eaLnBrk="1" hangingPunct="1">
              <a:buSzPct val="100000"/>
              <a:buFont typeface="Wingdings" panose="05000000000000000000" pitchFamily="2" charset="2"/>
              <a:buChar char="§"/>
              <a:defRPr/>
            </a:pPr>
            <a:r>
              <a:rPr lang="en-US" sz="1600" dirty="0">
                <a:latin typeface="Calibri" pitchFamily="34" charset="0"/>
                <a:cs typeface="Calibri" pitchFamily="34" charset="0"/>
              </a:rPr>
              <a:t>Business Connection: Acting on behalf of Non Resident (Explanation 2 to section 9 w.e.f 01.04.2019)</a:t>
            </a:r>
          </a:p>
          <a:p>
            <a:pPr lvl="1" algn="just" eaLnBrk="1" hangingPunct="1">
              <a:buSzPct val="100000"/>
              <a:buFont typeface="Wingdings" panose="05000000000000000000" pitchFamily="2" charset="2"/>
              <a:buChar char="§"/>
              <a:defRPr/>
            </a:pPr>
            <a:r>
              <a:rPr lang="en-US" sz="1600" dirty="0">
                <a:latin typeface="Calibri" pitchFamily="34" charset="0"/>
                <a:cs typeface="Calibri" pitchFamily="34" charset="0"/>
              </a:rPr>
              <a:t>Significant Economic Presence Test (</a:t>
            </a:r>
            <a:r>
              <a:rPr lang="en-US" sz="1600" b="1" dirty="0">
                <a:latin typeface="Calibri" pitchFamily="34" charset="0"/>
                <a:cs typeface="Calibri" pitchFamily="34" charset="0"/>
              </a:rPr>
              <a:t>Explanation 2A amended to section 9 w.e.f 01.04.2022 and old 2A deleted w.e.f 1.04.2021 )  </a:t>
            </a:r>
          </a:p>
          <a:p>
            <a:pPr algn="just" eaLnBrk="1" hangingPunct="1">
              <a:buSzPct val="100000"/>
              <a:buFont typeface="Wingdings" pitchFamily="2" charset="2"/>
              <a:buChar char="§"/>
              <a:defRPr/>
            </a:pPr>
            <a:r>
              <a:rPr lang="en-US" sz="1600" dirty="0">
                <a:latin typeface="Calibri" pitchFamily="34" charset="0"/>
                <a:cs typeface="Calibri" pitchFamily="34" charset="0"/>
              </a:rPr>
              <a:t>Section 9(1)(Ii)</a:t>
            </a:r>
          </a:p>
          <a:p>
            <a:pPr lvl="1" algn="just" eaLnBrk="1" hangingPunct="1">
              <a:buSzPct val="100000"/>
              <a:buFont typeface="Wingdings" panose="05000000000000000000" pitchFamily="2" charset="2"/>
              <a:buChar char="§"/>
              <a:defRPr/>
            </a:pPr>
            <a:r>
              <a:rPr lang="en-US" sz="1600" dirty="0">
                <a:latin typeface="Calibri" pitchFamily="34" charset="0"/>
                <a:cs typeface="Calibri" pitchFamily="34" charset="0"/>
              </a:rPr>
              <a:t>Salary income if it is earned in India</a:t>
            </a:r>
          </a:p>
          <a:p>
            <a:pPr lvl="1" algn="just" eaLnBrk="1" hangingPunct="1">
              <a:buSzPct val="100000"/>
              <a:buFont typeface="Wingdings" panose="05000000000000000000" pitchFamily="2" charset="2"/>
              <a:buChar char="§"/>
              <a:defRPr/>
            </a:pPr>
            <a:r>
              <a:rPr lang="en-US" sz="1600" dirty="0">
                <a:latin typeface="Calibri" pitchFamily="34" charset="0"/>
                <a:cs typeface="Calibri" pitchFamily="34" charset="0"/>
              </a:rPr>
              <a:t>S. 10(6)(vi), S. 16 &amp; 17 of ITA read with Article 16 of DTAA</a:t>
            </a:r>
          </a:p>
          <a:p>
            <a:pPr algn="just" eaLnBrk="1" hangingPunct="1">
              <a:buSzPct val="100000"/>
              <a:buFont typeface="Wingdings" pitchFamily="2" charset="2"/>
              <a:buChar char="§"/>
              <a:defRPr/>
            </a:pPr>
            <a:r>
              <a:rPr lang="en-US" sz="1600" dirty="0">
                <a:latin typeface="Calibri" pitchFamily="34" charset="0"/>
                <a:cs typeface="Calibri" pitchFamily="34" charset="0"/>
              </a:rPr>
              <a:t>Section 9(1)(iii)</a:t>
            </a:r>
          </a:p>
          <a:p>
            <a:pPr lvl="1" algn="just" eaLnBrk="1" hangingPunct="1">
              <a:buSzPct val="100000"/>
              <a:buFont typeface="Wingdings" panose="05000000000000000000" pitchFamily="2" charset="2"/>
              <a:buChar char="§"/>
              <a:defRPr/>
            </a:pPr>
            <a:r>
              <a:rPr lang="en-US" sz="1600" dirty="0">
                <a:latin typeface="Calibri" pitchFamily="34" charset="0"/>
                <a:cs typeface="Calibri" pitchFamily="34" charset="0"/>
              </a:rPr>
              <a:t>Salary income payable by the Government to a citizen of India for services outside India read with Article 19 of DTAA on Government services</a:t>
            </a:r>
          </a:p>
        </p:txBody>
      </p:sp>
      <p:sp>
        <p:nvSpPr>
          <p:cNvPr id="6" name="Rectangle 5">
            <a:extLst>
              <a:ext uri="{FF2B5EF4-FFF2-40B4-BE49-F238E27FC236}">
                <a16:creationId xmlns:a16="http://schemas.microsoft.com/office/drawing/2014/main" xmlns="" id="{DBBD944C-67A4-4373-AA7C-40D3225040CD}"/>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noChangeArrowheads="1"/>
          </p:cNvSpPr>
          <p:nvPr>
            <p:ph type="title"/>
          </p:nvPr>
        </p:nvSpPr>
        <p:spPr>
          <a:xfrm>
            <a:off x="1155700" y="304800"/>
            <a:ext cx="7793038" cy="1143000"/>
          </a:xfrm>
        </p:spPr>
        <p:txBody>
          <a:bodyPr/>
          <a:lstStyle/>
          <a:p>
            <a:r>
              <a:rPr lang="en-US" altLang="en-US" sz="3600" dirty="0"/>
              <a:t>Section 9(1)(i) – Business Connection</a:t>
            </a:r>
            <a:br>
              <a:rPr lang="en-US" altLang="en-US" sz="3600" dirty="0"/>
            </a:br>
            <a:r>
              <a:rPr lang="en-US" altLang="en-US" sz="3600" dirty="0"/>
              <a:t>Concluding Contracts</a:t>
            </a:r>
          </a:p>
        </p:txBody>
      </p:sp>
      <p:sp>
        <p:nvSpPr>
          <p:cNvPr id="3" name="Content Placeholder 2"/>
          <p:cNvSpPr>
            <a:spLocks noGrp="1"/>
          </p:cNvSpPr>
          <p:nvPr>
            <p:ph idx="1"/>
          </p:nvPr>
        </p:nvSpPr>
        <p:spPr>
          <a:xfrm>
            <a:off x="1066800" y="1905000"/>
            <a:ext cx="7772400" cy="4114800"/>
          </a:xfrm>
        </p:spPr>
        <p:txBody>
          <a:bodyPr/>
          <a:lstStyle/>
          <a:p>
            <a:pPr algn="just">
              <a:defRPr/>
            </a:pPr>
            <a:r>
              <a:rPr lang="en-US" sz="2000" dirty="0">
                <a:latin typeface="Calibri" pitchFamily="34" charset="0"/>
                <a:cs typeface="Calibri" pitchFamily="34" charset="0"/>
              </a:rPr>
              <a:t>W.e.f 01.04.2019 as per Explanation 2 to Section 9 has been amended to define business connection to include business activity carried out through a person who, acting on behalf of the non-resident;</a:t>
            </a:r>
          </a:p>
          <a:p>
            <a:pPr lvl="1" algn="just">
              <a:defRPr/>
            </a:pPr>
            <a:r>
              <a:rPr lang="en-US" sz="2000" dirty="0">
                <a:latin typeface="Calibri" pitchFamily="34" charset="0"/>
                <a:cs typeface="Calibri" pitchFamily="34" charset="0"/>
              </a:rPr>
              <a:t>who habitually exercises in India authority to conclude contracts on behalf of the non-resident where the contracts are </a:t>
            </a:r>
          </a:p>
          <a:p>
            <a:pPr marL="457200" lvl="1" indent="0" algn="just">
              <a:buFont typeface="Wingdings" pitchFamily="2" charset="2"/>
              <a:buNone/>
              <a:defRPr/>
            </a:pPr>
            <a:r>
              <a:rPr lang="en-US" sz="2000" dirty="0">
                <a:latin typeface="Calibri" pitchFamily="34" charset="0"/>
                <a:cs typeface="Calibri" pitchFamily="34" charset="0"/>
              </a:rPr>
              <a:t>	(i) in the name of the non-resident; or</a:t>
            </a:r>
          </a:p>
          <a:p>
            <a:pPr marL="0" indent="0" algn="just">
              <a:buFont typeface="Wingdings" pitchFamily="2" charset="2"/>
              <a:buNone/>
              <a:defRPr/>
            </a:pPr>
            <a:r>
              <a:rPr lang="en-US" sz="2000" dirty="0">
                <a:latin typeface="Calibri" pitchFamily="34" charset="0"/>
                <a:cs typeface="Calibri" pitchFamily="34" charset="0"/>
              </a:rPr>
              <a:t>	(ii) for the transfer of the ownership of, or for the granting of 	the right to use, property owned by that non-resident or that 	non-resident has 	the right to use; or</a:t>
            </a:r>
          </a:p>
          <a:p>
            <a:pPr marL="0" indent="0" algn="just">
              <a:buFont typeface="Wingdings" pitchFamily="2" charset="2"/>
              <a:buNone/>
              <a:defRPr/>
            </a:pPr>
            <a:r>
              <a:rPr lang="en-US" sz="2000" dirty="0">
                <a:latin typeface="Calibri" pitchFamily="34" charset="0"/>
                <a:cs typeface="Calibri" pitchFamily="34" charset="0"/>
              </a:rPr>
              <a:t>	(iii) for the provision of services by the non-resident; or</a:t>
            </a:r>
          </a:p>
        </p:txBody>
      </p:sp>
      <p:sp>
        <p:nvSpPr>
          <p:cNvPr id="41988" name="Date Placeholder 3"/>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41989" name="Slide Number Placeholder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4817D3EB-8A10-42AA-99D3-1C5F6FE13A2E}" type="slidenum">
              <a:rPr lang="en-US" altLang="en-US" sz="1400"/>
              <a:pPr/>
              <a:t>24</a:t>
            </a:fld>
            <a:endParaRPr lang="en-US" altLang="en-US" sz="1400" dirty="0"/>
          </a:p>
        </p:txBody>
      </p:sp>
      <p:sp>
        <p:nvSpPr>
          <p:cNvPr id="6" name="Rectangle 5">
            <a:extLst>
              <a:ext uri="{FF2B5EF4-FFF2-40B4-BE49-F238E27FC236}">
                <a16:creationId xmlns:a16="http://schemas.microsoft.com/office/drawing/2014/main" xmlns="" id="{E007CFC3-4EB7-4823-8B66-F75DBD4EC4A5}"/>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noChangeArrowheads="1"/>
          </p:cNvSpPr>
          <p:nvPr>
            <p:ph type="title"/>
          </p:nvPr>
        </p:nvSpPr>
        <p:spPr>
          <a:xfrm>
            <a:off x="1155700" y="304800"/>
            <a:ext cx="7793038" cy="1143000"/>
          </a:xfrm>
        </p:spPr>
        <p:txBody>
          <a:bodyPr/>
          <a:lstStyle/>
          <a:p>
            <a:r>
              <a:rPr lang="en-US" altLang="en-US" sz="3600" dirty="0"/>
              <a:t>Section 9(1)(i) – Business Connection</a:t>
            </a:r>
            <a:br>
              <a:rPr lang="en-US" altLang="en-US" sz="3600" dirty="0"/>
            </a:br>
            <a:r>
              <a:rPr lang="en-US" altLang="en-US" sz="3600" dirty="0"/>
              <a:t>Economic Presence</a:t>
            </a:r>
          </a:p>
        </p:txBody>
      </p:sp>
      <p:sp>
        <p:nvSpPr>
          <p:cNvPr id="3" name="Content Placeholder 2"/>
          <p:cNvSpPr>
            <a:spLocks noGrp="1"/>
          </p:cNvSpPr>
          <p:nvPr>
            <p:ph idx="1"/>
          </p:nvPr>
        </p:nvSpPr>
        <p:spPr>
          <a:xfrm>
            <a:off x="1066800" y="1905000"/>
            <a:ext cx="7772400" cy="4267200"/>
          </a:xfrm>
        </p:spPr>
        <p:txBody>
          <a:bodyPr/>
          <a:lstStyle/>
          <a:p>
            <a:pPr algn="just">
              <a:defRPr/>
            </a:pPr>
            <a:r>
              <a:rPr lang="en-US" sz="1600" dirty="0">
                <a:latin typeface="Calibri" panose="020F0502020204030204" pitchFamily="34" charset="0"/>
                <a:cs typeface="Calibri" pitchFamily="34" charset="0"/>
              </a:rPr>
              <a:t>W.e.f 01.04.2019 as per Explanation 2A to Section 9 has been introduced wherein it is clarified that significant economic presence of a NR in India shall constitute Business Connection;</a:t>
            </a:r>
          </a:p>
          <a:p>
            <a:pPr algn="just">
              <a:defRPr/>
            </a:pPr>
            <a:r>
              <a:rPr lang="en-US" sz="1600" dirty="0">
                <a:latin typeface="Calibri" panose="020F0502020204030204" pitchFamily="34" charset="0"/>
                <a:cs typeface="Calibri" pitchFamily="34" charset="0"/>
              </a:rPr>
              <a:t>"significant economic presence“ (SEP) shall mean—</a:t>
            </a:r>
          </a:p>
          <a:p>
            <a:pPr marL="914400" lvl="2" indent="0" algn="just">
              <a:buSzPct val="60000"/>
              <a:buFont typeface="Wingdings" pitchFamily="2" charset="2"/>
              <a:buNone/>
              <a:defRPr/>
            </a:pPr>
            <a:r>
              <a:rPr lang="en-US" sz="1600" dirty="0">
                <a:latin typeface="Calibri" panose="020F0502020204030204" pitchFamily="34" charset="0"/>
                <a:cs typeface="Calibri" pitchFamily="34" charset="0"/>
              </a:rPr>
              <a:t>(a) transaction in respect of any goods, services or property carried out by a non-resident in India including provision of download of data or software in India, if the aggregate of payments arising from such transaction or transactions during the previous year exceeds such amount as may be prescribed; or</a:t>
            </a:r>
          </a:p>
          <a:p>
            <a:pPr marL="914400" lvl="2" indent="0" algn="just">
              <a:buSzPct val="60000"/>
              <a:buFont typeface="Wingdings" pitchFamily="2" charset="2"/>
              <a:buNone/>
              <a:defRPr/>
            </a:pPr>
            <a:r>
              <a:rPr lang="en-US" sz="1600" dirty="0">
                <a:latin typeface="Calibri" panose="020F0502020204030204" pitchFamily="34" charset="0"/>
                <a:cs typeface="Calibri" pitchFamily="34" charset="0"/>
              </a:rPr>
              <a:t>(b) systematic and continuous soliciting of business activities or engaging in interaction with such number of users as may be prescribed, in India through digital means:</a:t>
            </a:r>
          </a:p>
          <a:p>
            <a:pPr marL="398463" lvl="2" indent="0" algn="just">
              <a:buSzPct val="60000"/>
              <a:buFont typeface="Wingdings" pitchFamily="2" charset="2"/>
              <a:buNone/>
              <a:defRPr/>
            </a:pPr>
            <a:r>
              <a:rPr lang="en-US" sz="1600" dirty="0">
                <a:latin typeface="Calibri" panose="020F0502020204030204" pitchFamily="34" charset="0"/>
                <a:cs typeface="Calibri" pitchFamily="34" charset="0"/>
              </a:rPr>
              <a:t>Provided that the transactions or activities shall constitute significant economic presence in India, whether or not -</a:t>
            </a:r>
          </a:p>
          <a:p>
            <a:pPr marL="398463" lvl="2" indent="0" algn="just">
              <a:buSzPct val="60000"/>
              <a:buFont typeface="Wingdings" pitchFamily="2" charset="2"/>
              <a:buNone/>
              <a:defRPr/>
            </a:pPr>
            <a:r>
              <a:rPr lang="en-US" sz="1600" dirty="0">
                <a:latin typeface="Calibri" panose="020F0502020204030204" pitchFamily="34" charset="0"/>
                <a:cs typeface="Calibri" pitchFamily="34" charset="0"/>
              </a:rPr>
              <a:t>	(i) the agreement for such transactions or activities is entered in India; or</a:t>
            </a:r>
          </a:p>
          <a:p>
            <a:pPr marL="398463" lvl="2" indent="0" algn="just">
              <a:buSzPct val="60000"/>
              <a:buFont typeface="Wingdings" pitchFamily="2" charset="2"/>
              <a:buNone/>
              <a:defRPr/>
            </a:pPr>
            <a:r>
              <a:rPr lang="en-US" sz="1600" dirty="0">
                <a:latin typeface="Calibri" panose="020F0502020204030204" pitchFamily="34" charset="0"/>
                <a:cs typeface="Calibri" pitchFamily="34" charset="0"/>
              </a:rPr>
              <a:t>	(ii) the non-resident has a residence or place of business in India; or</a:t>
            </a:r>
          </a:p>
          <a:p>
            <a:pPr marL="398463" lvl="2" indent="0" algn="just">
              <a:buSzPct val="60000"/>
              <a:buFont typeface="Wingdings" pitchFamily="2" charset="2"/>
              <a:buNone/>
              <a:defRPr/>
            </a:pPr>
            <a:r>
              <a:rPr lang="en-US" sz="1600" dirty="0">
                <a:latin typeface="Calibri" panose="020F0502020204030204" pitchFamily="34" charset="0"/>
                <a:cs typeface="Calibri" pitchFamily="34" charset="0"/>
              </a:rPr>
              <a:t>	(iii) the non-resident renders services in India:</a:t>
            </a:r>
          </a:p>
          <a:p>
            <a:pPr algn="just">
              <a:defRPr/>
            </a:pPr>
            <a:endParaRPr lang="en-US" sz="1600" dirty="0">
              <a:latin typeface="Calibri" panose="020F0502020204030204" pitchFamily="34" charset="0"/>
              <a:cs typeface="Calibri" pitchFamily="34" charset="0"/>
            </a:endParaRPr>
          </a:p>
          <a:p>
            <a:pPr algn="just">
              <a:defRPr/>
            </a:pPr>
            <a:endParaRPr lang="en-US" sz="1600" dirty="0">
              <a:latin typeface="Calibri" panose="020F0502020204030204" pitchFamily="34" charset="0"/>
              <a:cs typeface="Calibri" pitchFamily="34" charset="0"/>
            </a:endParaRPr>
          </a:p>
        </p:txBody>
      </p:sp>
      <p:sp>
        <p:nvSpPr>
          <p:cNvPr id="43012" name="Date Placeholder 3"/>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43013" name="Slide Number Placeholder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5F18B1BE-BA83-48F8-ABAA-0B03575E177F}" type="slidenum">
              <a:rPr lang="en-US" altLang="en-US" sz="1400"/>
              <a:pPr/>
              <a:t>25</a:t>
            </a:fld>
            <a:endParaRPr lang="en-US" altLang="en-US" sz="1400" dirty="0"/>
          </a:p>
        </p:txBody>
      </p:sp>
      <p:sp>
        <p:nvSpPr>
          <p:cNvPr id="6" name="Rectangle 5">
            <a:extLst>
              <a:ext uri="{FF2B5EF4-FFF2-40B4-BE49-F238E27FC236}">
                <a16:creationId xmlns:a16="http://schemas.microsoft.com/office/drawing/2014/main" xmlns="" id="{67676377-8BE5-4390-A1B0-CFA25719B9E6}"/>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BC035F-A780-4623-9346-08BA72D96F88}"/>
              </a:ext>
            </a:extLst>
          </p:cNvPr>
          <p:cNvSpPr>
            <a:spLocks noGrp="1"/>
          </p:cNvSpPr>
          <p:nvPr>
            <p:ph type="title"/>
          </p:nvPr>
        </p:nvSpPr>
        <p:spPr/>
        <p:txBody>
          <a:bodyPr/>
          <a:lstStyle/>
          <a:p>
            <a:r>
              <a:rPr lang="en-US" sz="2850" dirty="0"/>
              <a:t>Expansion of BC –SEP Budget 2020</a:t>
            </a:r>
            <a:endParaRPr lang="en-IN" sz="2850" dirty="0"/>
          </a:p>
        </p:txBody>
      </p:sp>
      <p:sp>
        <p:nvSpPr>
          <p:cNvPr id="4" name="Slide Number Placeholder 3">
            <a:extLst>
              <a:ext uri="{FF2B5EF4-FFF2-40B4-BE49-F238E27FC236}">
                <a16:creationId xmlns:a16="http://schemas.microsoft.com/office/drawing/2014/main" xmlns="" id="{FDA502BC-9F92-4868-A56E-FECA5C1D0F45}"/>
              </a:ext>
            </a:extLst>
          </p:cNvPr>
          <p:cNvSpPr>
            <a:spLocks noGrp="1"/>
          </p:cNvSpPr>
          <p:nvPr>
            <p:ph type="sldNum" sz="quarter" idx="12"/>
          </p:nvPr>
        </p:nvSpPr>
        <p:spPr>
          <a:xfrm>
            <a:off x="6781800" y="5658090"/>
            <a:ext cx="1905000" cy="342900"/>
          </a:xfrm>
        </p:spPr>
        <p:txBody>
          <a:bodyPr/>
          <a:lstStyle/>
          <a:p>
            <a:fld id="{988A0877-6E2C-4F4E-BB7B-BA5CC3C83D11}" type="slidenum">
              <a:rPr lang="en-US" altLang="en-US" smtClean="0">
                <a:solidFill>
                  <a:srgbClr val="000000"/>
                </a:solidFill>
              </a:rPr>
              <a:pPr/>
              <a:t>26</a:t>
            </a:fld>
            <a:endParaRPr lang="en-US" altLang="en-US" dirty="0">
              <a:solidFill>
                <a:srgbClr val="000000"/>
              </a:solidFill>
            </a:endParaRPr>
          </a:p>
        </p:txBody>
      </p:sp>
      <p:sp>
        <p:nvSpPr>
          <p:cNvPr id="8" name="TextBox 7">
            <a:extLst>
              <a:ext uri="{FF2B5EF4-FFF2-40B4-BE49-F238E27FC236}">
                <a16:creationId xmlns:a16="http://schemas.microsoft.com/office/drawing/2014/main" xmlns="" id="{DF9C1C93-B19C-4290-923B-55134CF9E737}"/>
              </a:ext>
            </a:extLst>
          </p:cNvPr>
          <p:cNvSpPr txBox="1"/>
          <p:nvPr/>
        </p:nvSpPr>
        <p:spPr>
          <a:xfrm>
            <a:off x="685800" y="1760538"/>
            <a:ext cx="8001000" cy="4524315"/>
          </a:xfrm>
          <a:prstGeom prst="rect">
            <a:avLst/>
          </a:prstGeom>
          <a:noFill/>
        </p:spPr>
        <p:txBody>
          <a:bodyPr wrap="square" rtlCol="0">
            <a:spAutoFit/>
          </a:bodyPr>
          <a:lstStyle/>
          <a:p>
            <a:pPr marL="214313" indent="-214313">
              <a:buClr>
                <a:schemeClr val="tx2"/>
              </a:buClr>
              <a:buFont typeface="Wingdings" panose="05000000000000000000" pitchFamily="2" charset="2"/>
              <a:buChar char="§"/>
            </a:pPr>
            <a:r>
              <a:rPr lang="en-US" sz="1600" b="1" dirty="0"/>
              <a:t>Significant economic presence (SEP)</a:t>
            </a:r>
            <a:r>
              <a:rPr lang="en-US" sz="1600" dirty="0"/>
              <a:t>of a non-resident in India shall constitute "business connection" in India and "significant economic presence" for this purpose, shall mean—</a:t>
            </a:r>
          </a:p>
          <a:p>
            <a:pPr marL="214313" indent="-214313">
              <a:buClr>
                <a:schemeClr val="tx2"/>
              </a:buClr>
              <a:buFont typeface="Wingdings" panose="05000000000000000000" pitchFamily="2" charset="2"/>
              <a:buChar char="§"/>
            </a:pPr>
            <a:r>
              <a:rPr lang="en-US" sz="1600" dirty="0"/>
              <a:t>(a) transaction in respect of any goods, services or property carried out by a non-resident </a:t>
            </a:r>
            <a:r>
              <a:rPr lang="en-US" sz="1600" dirty="0">
                <a:solidFill>
                  <a:srgbClr val="FF0000"/>
                </a:solidFill>
              </a:rPr>
              <a:t>with any person </a:t>
            </a:r>
            <a:r>
              <a:rPr lang="en-US" sz="1600" dirty="0"/>
              <a:t>in India including provision of download of data or software in India, if the aggregate of payments arising from such transaction or transactions during the previous year exceeds such amount as may be prescribed; or</a:t>
            </a:r>
          </a:p>
          <a:p>
            <a:pPr marL="214313" indent="-214313">
              <a:buClr>
                <a:schemeClr val="tx2"/>
              </a:buClr>
              <a:buFont typeface="Wingdings" panose="05000000000000000000" pitchFamily="2" charset="2"/>
              <a:buChar char="§"/>
            </a:pPr>
            <a:endParaRPr lang="en-US" sz="1600" dirty="0"/>
          </a:p>
          <a:p>
            <a:pPr marL="214313" indent="-214313">
              <a:buClr>
                <a:schemeClr val="tx2"/>
              </a:buClr>
              <a:buFont typeface="Wingdings" panose="05000000000000000000" pitchFamily="2" charset="2"/>
              <a:buChar char="§"/>
            </a:pPr>
            <a:r>
              <a:rPr lang="en-US" sz="1600" dirty="0"/>
              <a:t>(b) systematic and continuous soliciting of business activities or engaging in interaction with such number of users as may be prescribed, in India </a:t>
            </a:r>
            <a:r>
              <a:rPr lang="en-US" sz="1600" strike="sngStrike" dirty="0">
                <a:solidFill>
                  <a:srgbClr val="FF0000"/>
                </a:solidFill>
              </a:rPr>
              <a:t>through digital means</a:t>
            </a:r>
            <a:endParaRPr lang="en-US" sz="1600" dirty="0"/>
          </a:p>
          <a:p>
            <a:pPr>
              <a:buClr>
                <a:schemeClr val="tx2"/>
              </a:buClr>
            </a:pPr>
            <a:endParaRPr lang="en-US" sz="1600" dirty="0"/>
          </a:p>
          <a:p>
            <a:pPr marL="214313" indent="-214313">
              <a:buClr>
                <a:schemeClr val="tx2"/>
              </a:buClr>
              <a:buFont typeface="Wingdings" panose="05000000000000000000" pitchFamily="2" charset="2"/>
              <a:buChar char="§"/>
            </a:pPr>
            <a:r>
              <a:rPr lang="en-US" sz="1600" dirty="0"/>
              <a:t>Provided that the transactions or activities shall constitute significant economic presence in India, whether or not,—</a:t>
            </a:r>
          </a:p>
          <a:p>
            <a:pPr>
              <a:buClr>
                <a:schemeClr val="tx2"/>
              </a:buClr>
            </a:pPr>
            <a:r>
              <a:rPr lang="en-US" sz="1600" dirty="0"/>
              <a:t>    (i) the agreement for such transactions or activities is entered in India; or</a:t>
            </a:r>
          </a:p>
          <a:p>
            <a:pPr>
              <a:buClr>
                <a:schemeClr val="tx2"/>
              </a:buClr>
            </a:pPr>
            <a:r>
              <a:rPr lang="en-US" sz="1600" dirty="0"/>
              <a:t>    (ii) the non-resident has a residence or place of business in India; or</a:t>
            </a:r>
          </a:p>
          <a:p>
            <a:pPr>
              <a:buClr>
                <a:schemeClr val="tx2"/>
              </a:buClr>
            </a:pPr>
            <a:r>
              <a:rPr lang="en-US" sz="1600" dirty="0"/>
              <a:t>    (iii) the non-resident renders services in India</a:t>
            </a:r>
            <a:endParaRPr lang="en-IN" sz="1600" dirty="0"/>
          </a:p>
        </p:txBody>
      </p:sp>
      <p:sp>
        <p:nvSpPr>
          <p:cNvPr id="7" name="Date Placeholder 1">
            <a:extLst>
              <a:ext uri="{FF2B5EF4-FFF2-40B4-BE49-F238E27FC236}">
                <a16:creationId xmlns:a16="http://schemas.microsoft.com/office/drawing/2014/main" xmlns="" id="{403B6C95-CB3A-4E6B-A274-4744E976EF44}"/>
              </a:ext>
            </a:extLst>
          </p:cNvPr>
          <p:cNvSpPr>
            <a:spLocks noGrp="1"/>
          </p:cNvSpPr>
          <p:nvPr>
            <p:ph type="dt" sz="quarter" idx="10"/>
          </p:nvPr>
        </p:nvSpPr>
        <p:spPr>
          <a:xfrm>
            <a:off x="914400" y="6324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6" name="Rectangle 5">
            <a:extLst>
              <a:ext uri="{FF2B5EF4-FFF2-40B4-BE49-F238E27FC236}">
                <a16:creationId xmlns:a16="http://schemas.microsoft.com/office/drawing/2014/main" xmlns="" id="{409BE463-6731-4C8A-BF99-EEF64E5B4AB4}"/>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36638427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BC035F-A780-4623-9346-08BA72D96F88}"/>
              </a:ext>
            </a:extLst>
          </p:cNvPr>
          <p:cNvSpPr>
            <a:spLocks noGrp="1"/>
          </p:cNvSpPr>
          <p:nvPr>
            <p:ph type="title"/>
          </p:nvPr>
        </p:nvSpPr>
        <p:spPr/>
        <p:txBody>
          <a:bodyPr/>
          <a:lstStyle/>
          <a:p>
            <a:r>
              <a:rPr lang="en-US" sz="2850" dirty="0"/>
              <a:t>Expansion of BC…………..Budget 2020</a:t>
            </a:r>
            <a:endParaRPr lang="en-IN" sz="2850" dirty="0"/>
          </a:p>
        </p:txBody>
      </p:sp>
      <p:sp>
        <p:nvSpPr>
          <p:cNvPr id="4" name="Slide Number Placeholder 3">
            <a:extLst>
              <a:ext uri="{FF2B5EF4-FFF2-40B4-BE49-F238E27FC236}">
                <a16:creationId xmlns:a16="http://schemas.microsoft.com/office/drawing/2014/main" xmlns="" id="{FDA502BC-9F92-4868-A56E-FECA5C1D0F45}"/>
              </a:ext>
            </a:extLst>
          </p:cNvPr>
          <p:cNvSpPr>
            <a:spLocks noGrp="1"/>
          </p:cNvSpPr>
          <p:nvPr>
            <p:ph type="sldNum" sz="quarter" idx="12"/>
          </p:nvPr>
        </p:nvSpPr>
        <p:spPr>
          <a:xfrm>
            <a:off x="6781800" y="5658090"/>
            <a:ext cx="1905000" cy="342900"/>
          </a:xfrm>
        </p:spPr>
        <p:txBody>
          <a:bodyPr/>
          <a:lstStyle/>
          <a:p>
            <a:fld id="{988A0877-6E2C-4F4E-BB7B-BA5CC3C83D11}" type="slidenum">
              <a:rPr lang="en-US" altLang="en-US" smtClean="0">
                <a:solidFill>
                  <a:srgbClr val="000000"/>
                </a:solidFill>
              </a:rPr>
              <a:pPr/>
              <a:t>27</a:t>
            </a:fld>
            <a:endParaRPr lang="en-US" altLang="en-US" dirty="0">
              <a:solidFill>
                <a:srgbClr val="000000"/>
              </a:solidFill>
            </a:endParaRPr>
          </a:p>
        </p:txBody>
      </p:sp>
      <p:sp>
        <p:nvSpPr>
          <p:cNvPr id="7" name="TextBox 6"/>
          <p:cNvSpPr txBox="1"/>
          <p:nvPr/>
        </p:nvSpPr>
        <p:spPr>
          <a:xfrm>
            <a:off x="897340" y="2366450"/>
            <a:ext cx="7789460" cy="2885405"/>
          </a:xfrm>
          <a:prstGeom prst="rect">
            <a:avLst/>
          </a:prstGeom>
          <a:noFill/>
        </p:spPr>
        <p:txBody>
          <a:bodyPr wrap="square" rtlCol="0">
            <a:spAutoFit/>
          </a:bodyPr>
          <a:lstStyle/>
          <a:p>
            <a:pPr marL="214313" indent="-214313">
              <a:buClr>
                <a:schemeClr val="tx2"/>
              </a:buClr>
              <a:buFont typeface="Wingdings" panose="05000000000000000000" pitchFamily="2" charset="2"/>
              <a:buChar char="§"/>
            </a:pPr>
            <a:r>
              <a:rPr lang="en-US" sz="1650" dirty="0"/>
              <a:t>New Insertion, Explanation 3A: Income attributable to the operations carried out in India, as referred to in Explanation 1, shall include income from––</a:t>
            </a:r>
          </a:p>
          <a:p>
            <a:pPr>
              <a:buClr>
                <a:schemeClr val="tx2"/>
              </a:buClr>
            </a:pPr>
            <a:endParaRPr lang="en-US" sz="1650" dirty="0"/>
          </a:p>
          <a:p>
            <a:pPr marL="214313" indent="-214313">
              <a:buClr>
                <a:schemeClr val="tx2"/>
              </a:buClr>
              <a:buFont typeface="Wingdings" panose="05000000000000000000" pitchFamily="2" charset="2"/>
              <a:buChar char="§"/>
            </a:pPr>
            <a:r>
              <a:rPr lang="en-US" sz="1650" dirty="0"/>
              <a:t>Advertisement targeted to a customer who resides in India or a customer who accesses the advertisement through internet protocol address located in India;</a:t>
            </a:r>
          </a:p>
          <a:p>
            <a:pPr>
              <a:buClr>
                <a:schemeClr val="tx2"/>
              </a:buClr>
            </a:pPr>
            <a:endParaRPr lang="en-US" sz="1650" dirty="0"/>
          </a:p>
          <a:p>
            <a:pPr marL="214313" indent="-214313">
              <a:buClr>
                <a:schemeClr val="tx2"/>
              </a:buClr>
              <a:buFont typeface="Wingdings" panose="05000000000000000000" pitchFamily="2" charset="2"/>
              <a:buChar char="§"/>
            </a:pPr>
            <a:r>
              <a:rPr lang="en-US" sz="1650" dirty="0"/>
              <a:t>sale of data collected from a person who resides in India or from a person who uses internet protocol address located in India; and</a:t>
            </a:r>
          </a:p>
          <a:p>
            <a:pPr marL="214313" indent="-214313">
              <a:buClr>
                <a:schemeClr val="tx2"/>
              </a:buClr>
              <a:buFont typeface="Wingdings" panose="05000000000000000000" pitchFamily="2" charset="2"/>
              <a:buChar char="§"/>
            </a:pPr>
            <a:endParaRPr lang="en-US" sz="1650" dirty="0"/>
          </a:p>
          <a:p>
            <a:pPr marL="214313" indent="-214313">
              <a:buClr>
                <a:schemeClr val="tx2"/>
              </a:buClr>
              <a:buFont typeface="Wingdings" panose="05000000000000000000" pitchFamily="2" charset="2"/>
              <a:buChar char="§"/>
            </a:pPr>
            <a:r>
              <a:rPr lang="en-US" sz="1650" dirty="0"/>
              <a:t>sale of goods or services using data collected from a person who resides in India or from a person who uses internet protocol address located in India”</a:t>
            </a:r>
            <a:endParaRPr lang="en-IN" sz="1650" dirty="0"/>
          </a:p>
        </p:txBody>
      </p:sp>
      <p:sp>
        <p:nvSpPr>
          <p:cNvPr id="8" name="Date Placeholder 1">
            <a:extLst>
              <a:ext uri="{FF2B5EF4-FFF2-40B4-BE49-F238E27FC236}">
                <a16:creationId xmlns:a16="http://schemas.microsoft.com/office/drawing/2014/main" xmlns="" id="{D14DDA52-3148-4E45-A48A-620624F0334D}"/>
              </a:ext>
            </a:extLst>
          </p:cNvPr>
          <p:cNvSpPr>
            <a:spLocks noGrp="1"/>
          </p:cNvSpPr>
          <p:nvPr>
            <p:ph type="dt" sz="quarter" idx="10"/>
          </p:nvPr>
        </p:nvSpPr>
        <p:spPr>
          <a:xfrm>
            <a:off x="914400" y="6324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9" name="Rectangle 8">
            <a:extLst>
              <a:ext uri="{FF2B5EF4-FFF2-40B4-BE49-F238E27FC236}">
                <a16:creationId xmlns:a16="http://schemas.microsoft.com/office/drawing/2014/main" xmlns="" id="{6FF794ED-C521-4D6A-8285-8B48A40A7888}"/>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39412492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4608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6C7422AD-44F6-44EC-AD1B-D1F4A2CE55BE}" type="slidenum">
              <a:rPr lang="en-US" altLang="en-US" sz="1400"/>
              <a:pPr/>
              <a:t>28</a:t>
            </a:fld>
            <a:endParaRPr lang="en-US" altLang="en-US" sz="1400" dirty="0"/>
          </a:p>
        </p:txBody>
      </p:sp>
      <p:sp>
        <p:nvSpPr>
          <p:cNvPr id="46084" name="Rectangle 2"/>
          <p:cNvSpPr>
            <a:spLocks noGrp="1" noChangeArrowheads="1"/>
          </p:cNvSpPr>
          <p:nvPr>
            <p:ph type="title"/>
          </p:nvPr>
        </p:nvSpPr>
        <p:spPr/>
        <p:txBody>
          <a:bodyPr/>
          <a:lstStyle/>
          <a:p>
            <a:pPr eaLnBrk="1" hangingPunct="1"/>
            <a:r>
              <a:rPr lang="en-US" altLang="en-US" sz="4000" dirty="0"/>
              <a:t>Taxation of Non Residents – Computation of Income</a:t>
            </a:r>
          </a:p>
        </p:txBody>
      </p:sp>
      <p:sp>
        <p:nvSpPr>
          <p:cNvPr id="46085" name="Rectangle 3"/>
          <p:cNvSpPr>
            <a:spLocks noGrp="1" noChangeArrowheads="1"/>
          </p:cNvSpPr>
          <p:nvPr>
            <p:ph type="body" idx="1"/>
          </p:nvPr>
        </p:nvSpPr>
        <p:spPr>
          <a:xfrm>
            <a:off x="1182688" y="2017713"/>
            <a:ext cx="7772400" cy="4383087"/>
          </a:xfrm>
        </p:spPr>
        <p:txBody>
          <a:bodyPr/>
          <a:lstStyle/>
          <a:p>
            <a:pPr algn="just" eaLnBrk="1" hangingPunct="1"/>
            <a:r>
              <a:rPr lang="en-US" altLang="en-US" sz="2000" dirty="0">
                <a:latin typeface="Calibri" pitchFamily="34" charset="0"/>
                <a:ea typeface="Calibri" pitchFamily="34" charset="0"/>
                <a:cs typeface="Calibri" pitchFamily="34" charset="0"/>
              </a:rPr>
              <a:t>Section 9(1)(iv)</a:t>
            </a:r>
          </a:p>
          <a:p>
            <a:pPr lvl="1" algn="just" eaLnBrk="1" hangingPunct="1">
              <a:buFont typeface="Wingdings" pitchFamily="2" charset="2"/>
              <a:buChar char="Ø"/>
            </a:pPr>
            <a:r>
              <a:rPr lang="en-US" altLang="en-US" sz="2000" dirty="0">
                <a:latin typeface="Calibri" pitchFamily="34" charset="0"/>
                <a:ea typeface="Calibri" pitchFamily="34" charset="0"/>
                <a:cs typeface="Calibri" pitchFamily="34" charset="0"/>
              </a:rPr>
              <a:t>A dividend paid by Indian company outside India</a:t>
            </a:r>
          </a:p>
          <a:p>
            <a:pPr lvl="1" algn="just" eaLnBrk="1" hangingPunct="1">
              <a:buFont typeface="Wingdings" pitchFamily="2" charset="2"/>
              <a:buChar char="Ø"/>
            </a:pPr>
            <a:r>
              <a:rPr lang="en-US" altLang="en-US" sz="2000" dirty="0">
                <a:latin typeface="Calibri" pitchFamily="34" charset="0"/>
                <a:ea typeface="Calibri" pitchFamily="34" charset="0"/>
                <a:cs typeface="Calibri" pitchFamily="34" charset="0"/>
              </a:rPr>
              <a:t>Exempt under ITA u/s. 10(34) (to the extent of Rs. 10 lacs but not applicable to Non-Residents), Article 10 of DTAA may reduce tax on dividend as and when applicable. Tax credit of DDT in COR</a:t>
            </a:r>
          </a:p>
          <a:p>
            <a:pPr algn="just" eaLnBrk="1" hangingPunct="1">
              <a:buSzPct val="100000"/>
              <a:buFont typeface="Wingdings" pitchFamily="2" charset="2"/>
              <a:buChar char="§"/>
            </a:pPr>
            <a:r>
              <a:rPr lang="en-US" altLang="en-US" sz="2000" dirty="0">
                <a:latin typeface="Calibri" pitchFamily="34" charset="0"/>
                <a:ea typeface="Calibri" pitchFamily="34" charset="0"/>
                <a:cs typeface="Calibri" pitchFamily="34" charset="0"/>
              </a:rPr>
              <a:t>Section 9(1)(v) – Source rule for interest:</a:t>
            </a:r>
          </a:p>
          <a:p>
            <a:pPr algn="just" eaLnBrk="1" hangingPunct="1">
              <a:buSzPct val="100000"/>
              <a:buFont typeface="Wingdings" pitchFamily="2" charset="2"/>
              <a:buNone/>
            </a:pPr>
            <a:r>
              <a:rPr lang="en-US" altLang="en-US" sz="2000" dirty="0">
                <a:latin typeface="Calibri" pitchFamily="34" charset="0"/>
                <a:ea typeface="Calibri" pitchFamily="34" charset="0"/>
                <a:cs typeface="Calibri" pitchFamily="34" charset="0"/>
              </a:rPr>
              <a:t>           Definition Of Interest  S.2(28A) and Art 11 of Art.11</a:t>
            </a:r>
          </a:p>
          <a:p>
            <a:pPr lvl="1" algn="just" eaLnBrk="1" hangingPunct="1">
              <a:buFont typeface="Wingdings" pitchFamily="2" charset="2"/>
              <a:buChar char="Ø"/>
            </a:pPr>
            <a:r>
              <a:rPr lang="en-US" altLang="en-US" sz="2000" dirty="0">
                <a:latin typeface="Calibri" pitchFamily="34" charset="0"/>
                <a:ea typeface="Calibri" pitchFamily="34" charset="0"/>
                <a:cs typeface="Calibri" pitchFamily="34" charset="0"/>
              </a:rPr>
              <a:t>Income by way of interest payable by (a) Government, (b) Resident, (c) Non Resident</a:t>
            </a:r>
          </a:p>
          <a:p>
            <a:pPr lvl="1" algn="just" eaLnBrk="1" hangingPunct="1">
              <a:buFont typeface="Wingdings" pitchFamily="2" charset="2"/>
              <a:buChar char="Ø"/>
            </a:pPr>
            <a:r>
              <a:rPr lang="en-US" altLang="en-US" sz="2000" dirty="0">
                <a:latin typeface="Calibri" pitchFamily="34" charset="0"/>
                <a:ea typeface="Calibri" pitchFamily="34" charset="0"/>
                <a:cs typeface="Calibri" pitchFamily="34" charset="0"/>
              </a:rPr>
              <a:t>Provisions of Article 11 of DTAA may reduce the burden of taxation on interest income of the Non Resident</a:t>
            </a:r>
          </a:p>
        </p:txBody>
      </p:sp>
      <p:sp>
        <p:nvSpPr>
          <p:cNvPr id="6" name="Rectangle 5">
            <a:extLst>
              <a:ext uri="{FF2B5EF4-FFF2-40B4-BE49-F238E27FC236}">
                <a16:creationId xmlns:a16="http://schemas.microsoft.com/office/drawing/2014/main" xmlns="" id="{57BF1344-AAEB-4B57-91E8-0F5EE02206EF}"/>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8B8A5293-C733-4D3E-8C47-3E3898AAEA7B}" type="slidenum">
              <a:rPr lang="en-US" altLang="en-US" sz="1400"/>
              <a:pPr/>
              <a:t>29</a:t>
            </a:fld>
            <a:endParaRPr lang="en-US" altLang="en-US" sz="1400" dirty="0"/>
          </a:p>
        </p:txBody>
      </p:sp>
      <p:sp>
        <p:nvSpPr>
          <p:cNvPr id="47107" name="Rectangle 2"/>
          <p:cNvSpPr>
            <a:spLocks noGrp="1" noChangeArrowheads="1"/>
          </p:cNvSpPr>
          <p:nvPr>
            <p:ph type="title"/>
          </p:nvPr>
        </p:nvSpPr>
        <p:spPr>
          <a:xfrm>
            <a:off x="1162051" y="70338"/>
            <a:ext cx="7793037" cy="920262"/>
          </a:xfrm>
        </p:spPr>
        <p:txBody>
          <a:bodyPr/>
          <a:lstStyle/>
          <a:p>
            <a:pPr eaLnBrk="1" hangingPunct="1"/>
            <a:r>
              <a:rPr lang="en-US" altLang="en-US" sz="4000" dirty="0"/>
              <a:t>Definition: Royalty – S.9(1)(vi)</a:t>
            </a:r>
          </a:p>
        </p:txBody>
      </p:sp>
      <p:sp>
        <p:nvSpPr>
          <p:cNvPr id="47108" name="Rectangle 3"/>
          <p:cNvSpPr>
            <a:spLocks noGrp="1" noChangeArrowheads="1"/>
          </p:cNvSpPr>
          <p:nvPr>
            <p:ph type="body" idx="1"/>
          </p:nvPr>
        </p:nvSpPr>
        <p:spPr>
          <a:xfrm>
            <a:off x="685800" y="1676400"/>
            <a:ext cx="7772400" cy="4383087"/>
          </a:xfrm>
        </p:spPr>
        <p:txBody>
          <a:bodyPr/>
          <a:lstStyle/>
          <a:p>
            <a:pPr algn="just" eaLnBrk="1" hangingPunct="1"/>
            <a:r>
              <a:rPr lang="en-US" altLang="en-US" sz="2200" dirty="0">
                <a:latin typeface="Calibri" pitchFamily="34" charset="0"/>
                <a:ea typeface="Calibri" pitchFamily="34" charset="0"/>
                <a:cs typeface="Calibri" pitchFamily="34" charset="0"/>
              </a:rPr>
              <a:t>S 9 (1)(vi): Royalty: Consideration for </a:t>
            </a:r>
            <a:r>
              <a:rPr lang="en-US" altLang="en-US" sz="2000" dirty="0">
                <a:latin typeface="Calibri" pitchFamily="34" charset="0"/>
                <a:ea typeface="Calibri" pitchFamily="34" charset="0"/>
                <a:cs typeface="Calibri" pitchFamily="34" charset="0"/>
              </a:rPr>
              <a:t>the transfer of all or any rights (including the granting of a license) and information, use and imparting of skill, use if equipment, copy rights and services as defined</a:t>
            </a:r>
          </a:p>
          <a:p>
            <a:pPr algn="just" eaLnBrk="1" hangingPunct="1"/>
            <a:r>
              <a:rPr lang="en-US" sz="2000" dirty="0">
                <a:latin typeface="Calibri" pitchFamily="34" charset="0"/>
                <a:cs typeface="Calibri" pitchFamily="34" charset="0"/>
              </a:rPr>
              <a:t>Therefore, Income by way of 'royalty' payable by a person who is a resident of India is deemed to accrue or arise in India (except when the royalty is payable in respect of any right, property or information used or services utilized for the purposes of a business or profession carried on by such person outside India or for the purposes of making or earning any income from any source outside India)</a:t>
            </a:r>
          </a:p>
          <a:p>
            <a:pPr algn="just" eaLnBrk="1" hangingPunct="1"/>
            <a:r>
              <a:rPr lang="en-US" sz="2000" dirty="0">
                <a:latin typeface="Calibri" pitchFamily="34" charset="0"/>
                <a:cs typeface="Calibri" pitchFamily="34" charset="0"/>
              </a:rPr>
              <a:t>Consideration for transfer of rights (including granting of a license) in respect of a trade mark or similar property or for use of a trademark or transfer of rights (including granting of a license) in respect of any copyright, literary, artistic or scientific work, falls under the definition of 'Royalty' under the IT Act</a:t>
            </a:r>
            <a:endParaRPr lang="en-US" altLang="en-US" sz="2000" dirty="0">
              <a:latin typeface="Calibri" pitchFamily="34" charset="0"/>
              <a:cs typeface="Calibri" pitchFamily="34" charset="0"/>
            </a:endParaRPr>
          </a:p>
        </p:txBody>
      </p:sp>
      <p:sp>
        <p:nvSpPr>
          <p:cNvPr id="47109" name="Rectangle 14"/>
          <p:cNvSpPr>
            <a:spLocks noGrp="1" noChangeArrowheads="1"/>
          </p:cNvSpPr>
          <p:nvPr>
            <p:ph type="dt" sz="quarter" idx="10"/>
          </p:nvPr>
        </p:nvSpPr>
        <p:spPr>
          <a:xfrm>
            <a:off x="209551" y="6324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6" name="Rectangle 5">
            <a:extLst>
              <a:ext uri="{FF2B5EF4-FFF2-40B4-BE49-F238E27FC236}">
                <a16:creationId xmlns:a16="http://schemas.microsoft.com/office/drawing/2014/main" xmlns="" id="{59ACD1D3-718B-4B72-90E8-79B0D3D8A949}"/>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F428B48-21A6-4F04-AE82-8F6F0FCCE13E}"/>
              </a:ext>
            </a:extLst>
          </p:cNvPr>
          <p:cNvSpPr>
            <a:spLocks noGrp="1"/>
          </p:cNvSpPr>
          <p:nvPr>
            <p:ph type="title"/>
          </p:nvPr>
        </p:nvSpPr>
        <p:spPr/>
        <p:txBody>
          <a:bodyPr/>
          <a:lstStyle/>
          <a:p>
            <a:r>
              <a:rPr lang="en-US" altLang="en-US" dirty="0"/>
              <a:t>Overview of Presentation</a:t>
            </a:r>
            <a:endParaRPr lang="en-IN" dirty="0"/>
          </a:p>
        </p:txBody>
      </p:sp>
      <p:sp>
        <p:nvSpPr>
          <p:cNvPr id="3" name="Content Placeholder 2">
            <a:extLst>
              <a:ext uri="{FF2B5EF4-FFF2-40B4-BE49-F238E27FC236}">
                <a16:creationId xmlns:a16="http://schemas.microsoft.com/office/drawing/2014/main" xmlns="" id="{9C36E6E8-2B82-412B-AB2A-D2FF93173FE2}"/>
              </a:ext>
            </a:extLst>
          </p:cNvPr>
          <p:cNvSpPr>
            <a:spLocks noGrp="1"/>
          </p:cNvSpPr>
          <p:nvPr>
            <p:ph idx="1"/>
          </p:nvPr>
        </p:nvSpPr>
        <p:spPr/>
        <p:txBody>
          <a:bodyPr/>
          <a:lstStyle/>
          <a:p>
            <a:pPr algn="just">
              <a:buClr>
                <a:srgbClr val="3333CC"/>
              </a:buClr>
            </a:pPr>
            <a:r>
              <a:rPr lang="en-US" altLang="en-US" sz="1900" dirty="0">
                <a:solidFill>
                  <a:srgbClr val="000000"/>
                </a:solidFill>
                <a:latin typeface="Calibri" pitchFamily="34" charset="0"/>
                <a:cs typeface="Calibri" pitchFamily="34" charset="0"/>
              </a:rPr>
              <a:t>Vivad se Vishwas Bill, 2020</a:t>
            </a:r>
          </a:p>
          <a:p>
            <a:pPr algn="just">
              <a:buClr>
                <a:srgbClr val="3333CC"/>
              </a:buClr>
            </a:pPr>
            <a:r>
              <a:rPr lang="en-US" altLang="en-US" sz="1900" dirty="0">
                <a:solidFill>
                  <a:srgbClr val="000000"/>
                </a:solidFill>
                <a:latin typeface="Calibri" pitchFamily="34" charset="0"/>
                <a:cs typeface="Calibri" pitchFamily="34" charset="0"/>
              </a:rPr>
              <a:t>Commonly found Non Compliance-FEMA and ITA </a:t>
            </a:r>
          </a:p>
          <a:p>
            <a:pPr algn="just">
              <a:buClr>
                <a:srgbClr val="3333CC"/>
              </a:buClr>
            </a:pPr>
            <a:r>
              <a:rPr lang="en-US" altLang="en-US" sz="1900" dirty="0">
                <a:solidFill>
                  <a:srgbClr val="000000"/>
                </a:solidFill>
                <a:latin typeface="Calibri" pitchFamily="34" charset="0"/>
                <a:cs typeface="Calibri" pitchFamily="34" charset="0"/>
              </a:rPr>
              <a:t>Other incidental  Non Compliance-PMLA,PBPT etc</a:t>
            </a:r>
          </a:p>
          <a:p>
            <a:pPr algn="just">
              <a:buClr>
                <a:srgbClr val="3333CC"/>
              </a:buClr>
            </a:pPr>
            <a:r>
              <a:rPr lang="en-US" altLang="en-US" sz="1900" dirty="0">
                <a:solidFill>
                  <a:srgbClr val="000000"/>
                </a:solidFill>
                <a:latin typeface="Calibri" pitchFamily="34" charset="0"/>
                <a:cs typeface="Calibri" pitchFamily="34" charset="0"/>
              </a:rPr>
              <a:t>Exemptions to non-residents</a:t>
            </a:r>
          </a:p>
          <a:p>
            <a:pPr lvl="0" algn="just">
              <a:buClr>
                <a:srgbClr val="3333CC"/>
              </a:buClr>
            </a:pPr>
            <a:r>
              <a:rPr lang="en-US" altLang="en-US" sz="1900" dirty="0">
                <a:solidFill>
                  <a:srgbClr val="000000"/>
                </a:solidFill>
                <a:latin typeface="Calibri" pitchFamily="34" charset="0"/>
                <a:ea typeface="Calibri" pitchFamily="34" charset="0"/>
                <a:cs typeface="Calibri" pitchFamily="34" charset="0"/>
              </a:rPr>
              <a:t>Wealth Tax &amp; Gift Tax</a:t>
            </a:r>
          </a:p>
          <a:p>
            <a:pPr lvl="0" algn="just">
              <a:buClr>
                <a:srgbClr val="3333CC"/>
              </a:buClr>
            </a:pPr>
            <a:r>
              <a:rPr lang="en-US" altLang="en-US" sz="1900" dirty="0">
                <a:solidFill>
                  <a:srgbClr val="000000"/>
                </a:solidFill>
                <a:latin typeface="Calibri" pitchFamily="34" charset="0"/>
                <a:ea typeface="Calibri" pitchFamily="34" charset="0"/>
                <a:cs typeface="Calibri" pitchFamily="34" charset="0"/>
              </a:rPr>
              <a:t>Minimum Alternate Tax for foreign company</a:t>
            </a:r>
          </a:p>
          <a:p>
            <a:pPr lvl="0" algn="just">
              <a:buClr>
                <a:srgbClr val="3333CC"/>
              </a:buClr>
            </a:pPr>
            <a:r>
              <a:rPr lang="en-US" altLang="en-US" sz="1900" dirty="0">
                <a:solidFill>
                  <a:srgbClr val="000000"/>
                </a:solidFill>
                <a:latin typeface="Calibri" pitchFamily="34" charset="0"/>
                <a:ea typeface="Calibri" pitchFamily="34" charset="0"/>
                <a:cs typeface="Calibri" pitchFamily="34" charset="0"/>
              </a:rPr>
              <a:t>Tax Deduction at Source</a:t>
            </a:r>
          </a:p>
          <a:p>
            <a:pPr lvl="0" algn="just">
              <a:buClr>
                <a:srgbClr val="3333CC"/>
              </a:buClr>
            </a:pPr>
            <a:r>
              <a:rPr lang="en-US" altLang="en-US" sz="1900" dirty="0">
                <a:solidFill>
                  <a:srgbClr val="000000"/>
                </a:solidFill>
                <a:latin typeface="Calibri" pitchFamily="34" charset="0"/>
                <a:ea typeface="Calibri" pitchFamily="34" charset="0"/>
                <a:cs typeface="Calibri" pitchFamily="34" charset="0"/>
              </a:rPr>
              <a:t>Section 195, 197 &amp; 206AA</a:t>
            </a:r>
          </a:p>
          <a:p>
            <a:pPr lvl="0" algn="just">
              <a:buClr>
                <a:srgbClr val="3333CC"/>
              </a:buClr>
            </a:pPr>
            <a:r>
              <a:rPr lang="en-US" altLang="en-US" sz="1900" dirty="0">
                <a:solidFill>
                  <a:srgbClr val="000000"/>
                </a:solidFill>
                <a:latin typeface="Calibri" pitchFamily="34" charset="0"/>
                <a:ea typeface="Calibri" pitchFamily="34" charset="0"/>
                <a:cs typeface="Calibri" pitchFamily="34" charset="0"/>
              </a:rPr>
              <a:t>Tax Residency Certificate</a:t>
            </a:r>
          </a:p>
          <a:p>
            <a:pPr lvl="0" algn="just">
              <a:buClr>
                <a:srgbClr val="3333CC"/>
              </a:buClr>
            </a:pPr>
            <a:r>
              <a:rPr lang="en-US" altLang="en-US" sz="1900" dirty="0">
                <a:solidFill>
                  <a:srgbClr val="000000"/>
                </a:solidFill>
                <a:latin typeface="Calibri" pitchFamily="34" charset="0"/>
                <a:ea typeface="Calibri" pitchFamily="34" charset="0"/>
                <a:cs typeface="Calibri" pitchFamily="34" charset="0"/>
              </a:rPr>
              <a:t>Form 15CA/CB</a:t>
            </a:r>
            <a:endParaRPr lang="en-IN" dirty="0"/>
          </a:p>
        </p:txBody>
      </p:sp>
      <p:sp>
        <p:nvSpPr>
          <p:cNvPr id="4" name="Date Placeholder 3">
            <a:extLst>
              <a:ext uri="{FF2B5EF4-FFF2-40B4-BE49-F238E27FC236}">
                <a16:creationId xmlns:a16="http://schemas.microsoft.com/office/drawing/2014/main" xmlns="" id="{D72CAA7B-01C1-45F2-BD96-EB8E1AF99B96}"/>
              </a:ext>
            </a:extLst>
          </p:cNvPr>
          <p:cNvSpPr>
            <a:spLocks noGrp="1"/>
          </p:cNvSpPr>
          <p:nvPr>
            <p:ph type="dt" sz="half" idx="10"/>
          </p:nvPr>
        </p:nvSpPr>
        <p:spPr/>
        <p:txBody>
          <a:bodyPr/>
          <a:lstStyle/>
          <a:p>
            <a:pPr>
              <a:defRPr/>
            </a:pPr>
            <a:r>
              <a:rPr lang="en-US" dirty="0"/>
              <a:t>11th February, 2020</a:t>
            </a:r>
          </a:p>
        </p:txBody>
      </p:sp>
      <p:sp>
        <p:nvSpPr>
          <p:cNvPr id="5" name="Slide Number Placeholder 4">
            <a:extLst>
              <a:ext uri="{FF2B5EF4-FFF2-40B4-BE49-F238E27FC236}">
                <a16:creationId xmlns:a16="http://schemas.microsoft.com/office/drawing/2014/main" xmlns="" id="{87AE3369-5EFA-404B-8B70-4DC4DEF96455}"/>
              </a:ext>
            </a:extLst>
          </p:cNvPr>
          <p:cNvSpPr>
            <a:spLocks noGrp="1"/>
          </p:cNvSpPr>
          <p:nvPr>
            <p:ph type="sldNum" sz="quarter" idx="12"/>
          </p:nvPr>
        </p:nvSpPr>
        <p:spPr/>
        <p:txBody>
          <a:bodyPr/>
          <a:lstStyle/>
          <a:p>
            <a:fld id="{852A60BD-B4D8-453E-B1C6-B1E9A28BB584}" type="slidenum">
              <a:rPr lang="en-US" altLang="en-US" smtClean="0"/>
              <a:pPr/>
              <a:t>3</a:t>
            </a:fld>
            <a:endParaRPr lang="en-US" altLang="en-US" dirty="0"/>
          </a:p>
        </p:txBody>
      </p:sp>
      <p:sp>
        <p:nvSpPr>
          <p:cNvPr id="6" name="Rectangle 5">
            <a:extLst>
              <a:ext uri="{FF2B5EF4-FFF2-40B4-BE49-F238E27FC236}">
                <a16:creationId xmlns:a16="http://schemas.microsoft.com/office/drawing/2014/main" xmlns="" id="{5699176E-70F4-4BFC-B313-46A09FDBD6AD}"/>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4604530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76D43FA-B58A-4020-9028-67AE4A0BDB65}" type="slidenum">
              <a:rPr lang="en-US" altLang="en-US" sz="1400"/>
              <a:pPr/>
              <a:t>30</a:t>
            </a:fld>
            <a:endParaRPr lang="en-US" altLang="en-US" sz="1400" dirty="0"/>
          </a:p>
        </p:txBody>
      </p:sp>
      <p:sp>
        <p:nvSpPr>
          <p:cNvPr id="51203" name="Rectangle 2"/>
          <p:cNvSpPr>
            <a:spLocks noGrp="1" noChangeArrowheads="1"/>
          </p:cNvSpPr>
          <p:nvPr>
            <p:ph type="title"/>
          </p:nvPr>
        </p:nvSpPr>
        <p:spPr/>
        <p:txBody>
          <a:bodyPr/>
          <a:lstStyle/>
          <a:p>
            <a:pPr eaLnBrk="1" hangingPunct="1"/>
            <a:r>
              <a:rPr lang="en-US" altLang="en-US" sz="4000" dirty="0"/>
              <a:t>Definition: Fees for Technical Services – S.9(1)(vii)</a:t>
            </a:r>
          </a:p>
        </p:txBody>
      </p:sp>
      <p:sp>
        <p:nvSpPr>
          <p:cNvPr id="51204" name="Rectangle 3"/>
          <p:cNvSpPr>
            <a:spLocks noGrp="1" noChangeArrowheads="1"/>
          </p:cNvSpPr>
          <p:nvPr>
            <p:ph type="body" idx="1"/>
          </p:nvPr>
        </p:nvSpPr>
        <p:spPr>
          <a:xfrm>
            <a:off x="1182688" y="2017713"/>
            <a:ext cx="7772400" cy="4459287"/>
          </a:xfrm>
        </p:spPr>
        <p:txBody>
          <a:bodyPr/>
          <a:lstStyle/>
          <a:p>
            <a:pPr algn="just" eaLnBrk="1" hangingPunct="1"/>
            <a:r>
              <a:rPr lang="en-US" altLang="en-US" sz="2400" dirty="0">
                <a:latin typeface="Calibri" pitchFamily="34" charset="0"/>
                <a:ea typeface="Calibri" pitchFamily="34" charset="0"/>
                <a:cs typeface="Calibri" pitchFamily="34" charset="0"/>
              </a:rPr>
              <a:t>FTS defined under the Act as any consideration (including any lump sum consideration) for the rendering of any managerial, technical or consultancy services (including the provision of services of technical or other personnel) but does not include consideration for any construction, assembly, mining or like project undertaken by the recipient or consideration which would be income of the recipient chargeable under the head “Salaries” </a:t>
            </a:r>
          </a:p>
          <a:p>
            <a:pPr algn="just" eaLnBrk="1" hangingPunct="1">
              <a:buFont typeface="Wingdings" pitchFamily="2" charset="2"/>
              <a:buNone/>
            </a:pPr>
            <a:r>
              <a:rPr lang="en-US" altLang="en-US" sz="2400" dirty="0">
                <a:latin typeface="Calibri" pitchFamily="34" charset="0"/>
                <a:ea typeface="Calibri" pitchFamily="34" charset="0"/>
                <a:cs typeface="Calibri" pitchFamily="34" charset="0"/>
              </a:rPr>
              <a:t>    [Explanation 2 to Section 9(1)(vii)]</a:t>
            </a:r>
          </a:p>
        </p:txBody>
      </p:sp>
      <p:sp>
        <p:nvSpPr>
          <p:cNvPr id="51205" name="Rectangle 14"/>
          <p:cNvSpPr>
            <a:spLocks noGrp="1" noChangeArrowheads="1"/>
          </p:cNvSpPr>
          <p:nvPr>
            <p:ph type="dt" sz="quarter" idx="10"/>
          </p:nvPr>
        </p:nvSpPr>
        <p:spPr>
          <a:xfrm>
            <a:off x="990600" y="62484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6" name="Rectangle 5">
            <a:extLst>
              <a:ext uri="{FF2B5EF4-FFF2-40B4-BE49-F238E27FC236}">
                <a16:creationId xmlns:a16="http://schemas.microsoft.com/office/drawing/2014/main" xmlns="" id="{DB434205-A24F-45F8-9D8B-6DE080344584}"/>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8ACAED80-561D-4875-8C65-BF939669DC69}" type="slidenum">
              <a:rPr lang="en-US" altLang="en-US" sz="1400"/>
              <a:pPr/>
              <a:t>31</a:t>
            </a:fld>
            <a:endParaRPr lang="en-US" altLang="en-US" sz="1400" dirty="0"/>
          </a:p>
        </p:txBody>
      </p:sp>
      <p:sp>
        <p:nvSpPr>
          <p:cNvPr id="53251" name="Rectangle 2"/>
          <p:cNvSpPr>
            <a:spLocks noGrp="1" noChangeArrowheads="1"/>
          </p:cNvSpPr>
          <p:nvPr>
            <p:ph type="title"/>
          </p:nvPr>
        </p:nvSpPr>
        <p:spPr/>
        <p:txBody>
          <a:bodyPr/>
          <a:lstStyle/>
          <a:p>
            <a:pPr eaLnBrk="1" hangingPunct="1"/>
            <a:r>
              <a:rPr lang="en-US" altLang="en-US" sz="4000" dirty="0"/>
              <a:t>Source Rule - Royalty</a:t>
            </a:r>
          </a:p>
        </p:txBody>
      </p:sp>
      <p:sp>
        <p:nvSpPr>
          <p:cNvPr id="53252" name="Rectangle 3"/>
          <p:cNvSpPr>
            <a:spLocks noGrp="1" noChangeArrowheads="1"/>
          </p:cNvSpPr>
          <p:nvPr>
            <p:ph type="body" idx="1"/>
          </p:nvPr>
        </p:nvSpPr>
        <p:spPr>
          <a:xfrm>
            <a:off x="533400" y="2017713"/>
            <a:ext cx="8421688" cy="4306887"/>
          </a:xfrm>
        </p:spPr>
        <p:txBody>
          <a:bodyPr/>
          <a:lstStyle/>
          <a:p>
            <a:pPr eaLnBrk="1" hangingPunct="1"/>
            <a:r>
              <a:rPr lang="en-US" altLang="en-US" sz="1800" dirty="0">
                <a:latin typeface="Calibri" pitchFamily="34" charset="0"/>
                <a:ea typeface="Calibri" pitchFamily="34" charset="0"/>
                <a:cs typeface="Calibri" pitchFamily="34" charset="0"/>
              </a:rPr>
              <a:t>As per S.9(1)(vi), income by way of royalty payable by</a:t>
            </a:r>
          </a:p>
          <a:p>
            <a:pPr eaLnBrk="1" hangingPunct="1"/>
            <a:endParaRPr lang="en-US" altLang="en-US" sz="1800" dirty="0">
              <a:latin typeface="Calibri" pitchFamily="34" charset="0"/>
              <a:ea typeface="Calibri" pitchFamily="34" charset="0"/>
              <a:cs typeface="Calibri" pitchFamily="34" charset="0"/>
            </a:endParaRPr>
          </a:p>
          <a:p>
            <a:pPr eaLnBrk="1" hangingPunct="1">
              <a:buFont typeface="Wingdings" pitchFamily="2" charset="2"/>
              <a:buNone/>
            </a:pPr>
            <a:r>
              <a:rPr lang="en-US" altLang="en-US" sz="1800" dirty="0">
                <a:latin typeface="Calibri" pitchFamily="34" charset="0"/>
                <a:ea typeface="Calibri" pitchFamily="34" charset="0"/>
                <a:cs typeface="Calibri" pitchFamily="34" charset="0"/>
              </a:rPr>
              <a:t>     (a)  the Government ; or</a:t>
            </a:r>
          </a:p>
          <a:p>
            <a:pPr eaLnBrk="1" hangingPunct="1">
              <a:buFont typeface="Wingdings" pitchFamily="2" charset="2"/>
              <a:buNone/>
            </a:pPr>
            <a:r>
              <a:rPr lang="en-US" altLang="en-US" sz="1800" dirty="0">
                <a:latin typeface="Calibri" pitchFamily="34" charset="0"/>
                <a:ea typeface="Calibri" pitchFamily="34" charset="0"/>
                <a:cs typeface="Calibri" pitchFamily="34" charset="0"/>
              </a:rPr>
              <a:t>     (b)  a person who is a resident, except where the royalty is payable in respect of any right, property or information used or services utilized for the purposes of a business or profession carried on by such person outside India or for the purposes of making or earning any income from any source outside India ; or</a:t>
            </a:r>
          </a:p>
          <a:p>
            <a:pPr eaLnBrk="1" hangingPunct="1">
              <a:buFont typeface="Wingdings" pitchFamily="2" charset="2"/>
              <a:buNone/>
            </a:pPr>
            <a:r>
              <a:rPr lang="en-US" altLang="en-US" sz="1800" dirty="0">
                <a:latin typeface="Calibri" pitchFamily="34" charset="0"/>
                <a:ea typeface="Calibri" pitchFamily="34" charset="0"/>
                <a:cs typeface="Calibri" pitchFamily="34" charset="0"/>
              </a:rPr>
              <a:t>      (c)  a person who is a non-resident, where the royalty is payable in respect of any right, property or information used or services utilized for the purposes of a business or profession carried on by such person in India or for the purposes of making or earning any income from any source in India</a:t>
            </a:r>
          </a:p>
          <a:p>
            <a:pPr eaLnBrk="1" hangingPunct="1">
              <a:buNone/>
            </a:pPr>
            <a:r>
              <a:rPr lang="en-US" altLang="en-US" sz="1800" dirty="0">
                <a:latin typeface="Calibri" pitchFamily="34" charset="0"/>
                <a:ea typeface="Calibri" pitchFamily="34" charset="0"/>
                <a:cs typeface="Calibri" pitchFamily="34" charset="0"/>
              </a:rPr>
              <a:t>Explanation 2 defines the Royalty-Clause (v) amended to remove the exclusion of the </a:t>
            </a:r>
            <a:r>
              <a:rPr lang="en-US" altLang="en-US" sz="1800" b="1" dirty="0">
                <a:latin typeface="Calibri" pitchFamily="34" charset="0"/>
                <a:ea typeface="Calibri" pitchFamily="34" charset="0"/>
                <a:cs typeface="Calibri" pitchFamily="34" charset="0"/>
              </a:rPr>
              <a:t>Cinematographic Films from the Defn of Royalty -Budget 2020</a:t>
            </a:r>
          </a:p>
          <a:p>
            <a:pPr eaLnBrk="1" hangingPunct="1">
              <a:buFont typeface="Wingdings" pitchFamily="2" charset="2"/>
              <a:buNone/>
            </a:pPr>
            <a:endParaRPr lang="en-US" altLang="en-US" sz="1800" dirty="0">
              <a:latin typeface="Calibri" pitchFamily="34" charset="0"/>
              <a:ea typeface="Calibri" pitchFamily="34" charset="0"/>
              <a:cs typeface="Calibri" pitchFamily="34" charset="0"/>
            </a:endParaRPr>
          </a:p>
          <a:p>
            <a:pPr eaLnBrk="1" hangingPunct="1">
              <a:buFont typeface="Wingdings" pitchFamily="2" charset="2"/>
              <a:buNone/>
            </a:pPr>
            <a:endParaRPr lang="en-US" altLang="en-US" sz="2200" dirty="0">
              <a:latin typeface="Calibri" pitchFamily="34" charset="0"/>
              <a:ea typeface="Calibri" pitchFamily="34" charset="0"/>
              <a:cs typeface="Calibri" pitchFamily="34" charset="0"/>
            </a:endParaRPr>
          </a:p>
          <a:p>
            <a:pPr eaLnBrk="1" hangingPunct="1"/>
            <a:endParaRPr lang="en-US" altLang="en-US" sz="2200" dirty="0">
              <a:latin typeface="Calibri" pitchFamily="34" charset="0"/>
              <a:ea typeface="Calibri" pitchFamily="34" charset="0"/>
              <a:cs typeface="Calibri" pitchFamily="34" charset="0"/>
            </a:endParaRPr>
          </a:p>
        </p:txBody>
      </p:sp>
      <p:sp>
        <p:nvSpPr>
          <p:cNvPr id="53253" name="Rectangle 14"/>
          <p:cNvSpPr>
            <a:spLocks noGrp="1" noChangeArrowheads="1"/>
          </p:cNvSpPr>
          <p:nvPr>
            <p:ph type="dt" sz="quarter" idx="10"/>
          </p:nvPr>
        </p:nvSpPr>
        <p:spPr>
          <a:xfrm>
            <a:off x="990600" y="62484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6" name="Rectangle 5">
            <a:extLst>
              <a:ext uri="{FF2B5EF4-FFF2-40B4-BE49-F238E27FC236}">
                <a16:creationId xmlns:a16="http://schemas.microsoft.com/office/drawing/2014/main" xmlns="" id="{59FC4228-FFC5-42A1-ADE6-8DBD1A84E38A}"/>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7BFAED8F-EDFB-4A41-8119-16835EB3AECE}" type="slidenum">
              <a:rPr lang="en-US" altLang="en-US" sz="1400"/>
              <a:pPr/>
              <a:t>32</a:t>
            </a:fld>
            <a:endParaRPr lang="en-US" altLang="en-US" sz="1400" dirty="0"/>
          </a:p>
        </p:txBody>
      </p:sp>
      <p:sp>
        <p:nvSpPr>
          <p:cNvPr id="55299" name="Rectangle 2"/>
          <p:cNvSpPr>
            <a:spLocks noGrp="1" noChangeArrowheads="1"/>
          </p:cNvSpPr>
          <p:nvPr>
            <p:ph type="title"/>
          </p:nvPr>
        </p:nvSpPr>
        <p:spPr/>
        <p:txBody>
          <a:bodyPr/>
          <a:lstStyle/>
          <a:p>
            <a:pPr eaLnBrk="1" hangingPunct="1"/>
            <a:r>
              <a:rPr lang="en-US" altLang="en-US" sz="4000" dirty="0"/>
              <a:t>Source Rule - FTS</a:t>
            </a:r>
          </a:p>
        </p:txBody>
      </p:sp>
      <p:sp>
        <p:nvSpPr>
          <p:cNvPr id="55300" name="Rectangle 3"/>
          <p:cNvSpPr>
            <a:spLocks noGrp="1" noChangeArrowheads="1"/>
          </p:cNvSpPr>
          <p:nvPr>
            <p:ph type="body" idx="1"/>
          </p:nvPr>
        </p:nvSpPr>
        <p:spPr>
          <a:xfrm>
            <a:off x="533400" y="2017713"/>
            <a:ext cx="8421688" cy="4306887"/>
          </a:xfrm>
        </p:spPr>
        <p:txBody>
          <a:bodyPr/>
          <a:lstStyle/>
          <a:p>
            <a:pPr eaLnBrk="1" hangingPunct="1"/>
            <a:r>
              <a:rPr lang="en-US" altLang="en-US" sz="1800" dirty="0">
                <a:latin typeface="Calibri" pitchFamily="34" charset="0"/>
                <a:ea typeface="Calibri" pitchFamily="34" charset="0"/>
                <a:cs typeface="Calibri" pitchFamily="34" charset="0"/>
              </a:rPr>
              <a:t>As per S. 9(1)(vii), income by way of Fees for Technical Services payable by—</a:t>
            </a:r>
          </a:p>
          <a:p>
            <a:pPr eaLnBrk="1" hangingPunct="1"/>
            <a:endParaRPr lang="en-US" altLang="en-US" sz="1800" dirty="0">
              <a:latin typeface="Calibri" pitchFamily="34" charset="0"/>
              <a:ea typeface="Calibri" pitchFamily="34" charset="0"/>
              <a:cs typeface="Calibri" pitchFamily="34" charset="0"/>
            </a:endParaRPr>
          </a:p>
          <a:p>
            <a:pPr eaLnBrk="1" hangingPunct="1">
              <a:buFont typeface="Wingdings" pitchFamily="2" charset="2"/>
              <a:buNone/>
            </a:pPr>
            <a:r>
              <a:rPr lang="en-US" altLang="en-US" sz="1800" dirty="0">
                <a:latin typeface="Calibri" pitchFamily="34" charset="0"/>
                <a:ea typeface="Calibri" pitchFamily="34" charset="0"/>
                <a:cs typeface="Calibri" pitchFamily="34" charset="0"/>
              </a:rPr>
              <a:t>      (a)  the Government ; or</a:t>
            </a:r>
          </a:p>
          <a:p>
            <a:pPr eaLnBrk="1" hangingPunct="1">
              <a:buFont typeface="Wingdings" pitchFamily="2" charset="2"/>
              <a:buNone/>
            </a:pPr>
            <a:endParaRPr lang="en-US" altLang="en-US" sz="1800" dirty="0">
              <a:latin typeface="Calibri" pitchFamily="34" charset="0"/>
              <a:ea typeface="Calibri" pitchFamily="34" charset="0"/>
              <a:cs typeface="Calibri" pitchFamily="34" charset="0"/>
            </a:endParaRPr>
          </a:p>
          <a:p>
            <a:pPr eaLnBrk="1" hangingPunct="1">
              <a:buFont typeface="Wingdings" pitchFamily="2" charset="2"/>
              <a:buNone/>
            </a:pPr>
            <a:r>
              <a:rPr lang="en-US" altLang="en-US" sz="1800" dirty="0">
                <a:latin typeface="Calibri" pitchFamily="34" charset="0"/>
                <a:ea typeface="Calibri" pitchFamily="34" charset="0"/>
                <a:cs typeface="Calibri" pitchFamily="34" charset="0"/>
              </a:rPr>
              <a:t>      (b)  a person who is a resident, except where the fees are payable in respect of services utilized in a business or profession carried on by such person outside India or for the purposes of making or earning any income from any source outside India ; or</a:t>
            </a:r>
          </a:p>
          <a:p>
            <a:pPr eaLnBrk="1" hangingPunct="1">
              <a:buFont typeface="Wingdings" pitchFamily="2" charset="2"/>
              <a:buNone/>
            </a:pPr>
            <a:r>
              <a:rPr lang="en-US" altLang="en-US" sz="1800" dirty="0">
                <a:latin typeface="Calibri" pitchFamily="34" charset="0"/>
                <a:ea typeface="Calibri" pitchFamily="34" charset="0"/>
                <a:cs typeface="Calibri" pitchFamily="34" charset="0"/>
              </a:rPr>
              <a:t>      (c)  a person who is a non-resident, where the fees are payable in respect of services utilized in a business or profession carried on by such person in India or for the purposes of making or earning any income from any source in India</a:t>
            </a:r>
          </a:p>
          <a:p>
            <a:pPr eaLnBrk="1" hangingPunct="1"/>
            <a:endParaRPr lang="en-US" altLang="en-US" sz="2200" dirty="0">
              <a:latin typeface="Calibri" pitchFamily="34" charset="0"/>
              <a:ea typeface="Calibri" pitchFamily="34" charset="0"/>
              <a:cs typeface="Calibri" pitchFamily="34" charset="0"/>
            </a:endParaRPr>
          </a:p>
        </p:txBody>
      </p:sp>
      <p:sp>
        <p:nvSpPr>
          <p:cNvPr id="55301" name="Rectangle 14"/>
          <p:cNvSpPr>
            <a:spLocks noGrp="1" noChangeArrowheads="1"/>
          </p:cNvSpPr>
          <p:nvPr>
            <p:ph type="dt" sz="quarter" idx="10"/>
          </p:nvPr>
        </p:nvSpPr>
        <p:spPr>
          <a:xfrm>
            <a:off x="990600" y="62484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6" name="Rectangle 5">
            <a:extLst>
              <a:ext uri="{FF2B5EF4-FFF2-40B4-BE49-F238E27FC236}">
                <a16:creationId xmlns:a16="http://schemas.microsoft.com/office/drawing/2014/main" xmlns="" id="{95ED5A68-54C0-4E4B-B9C0-620FE04EA1FB}"/>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7025AD21-C2C1-41FB-B649-6610113FDB08}" type="slidenum">
              <a:rPr lang="en-US" altLang="en-US" sz="1400"/>
              <a:pPr/>
              <a:t>33</a:t>
            </a:fld>
            <a:endParaRPr lang="en-US" altLang="en-US" sz="1400" dirty="0"/>
          </a:p>
        </p:txBody>
      </p:sp>
      <p:sp>
        <p:nvSpPr>
          <p:cNvPr id="57347" name="Rectangle 2"/>
          <p:cNvSpPr>
            <a:spLocks noGrp="1" noChangeArrowheads="1"/>
          </p:cNvSpPr>
          <p:nvPr>
            <p:ph type="title"/>
          </p:nvPr>
        </p:nvSpPr>
        <p:spPr/>
        <p:txBody>
          <a:bodyPr/>
          <a:lstStyle/>
          <a:p>
            <a:pPr eaLnBrk="1" hangingPunct="1"/>
            <a:r>
              <a:rPr lang="en-US" altLang="en-US" sz="4000" dirty="0"/>
              <a:t>Source Rule &amp; Scope - FTS</a:t>
            </a:r>
          </a:p>
        </p:txBody>
      </p:sp>
      <p:sp>
        <p:nvSpPr>
          <p:cNvPr id="57348" name="Rectangle 3"/>
          <p:cNvSpPr>
            <a:spLocks noGrp="1" noChangeArrowheads="1"/>
          </p:cNvSpPr>
          <p:nvPr>
            <p:ph type="body" idx="1"/>
          </p:nvPr>
        </p:nvSpPr>
        <p:spPr>
          <a:xfrm>
            <a:off x="1182688" y="2017713"/>
            <a:ext cx="7772400" cy="4459287"/>
          </a:xfrm>
        </p:spPr>
        <p:txBody>
          <a:bodyPr/>
          <a:lstStyle/>
          <a:p>
            <a:pPr eaLnBrk="1" hangingPunct="1"/>
            <a:r>
              <a:rPr lang="en-US" altLang="en-US" sz="1800" dirty="0">
                <a:latin typeface="Calibri" pitchFamily="34" charset="0"/>
                <a:ea typeface="Calibri" pitchFamily="34" charset="0"/>
                <a:cs typeface="Calibri" pitchFamily="34" charset="0"/>
              </a:rPr>
              <a:t>Services are paid by specified persons, Government, Resident &amp; Non-resident</a:t>
            </a:r>
          </a:p>
          <a:p>
            <a:pPr eaLnBrk="1" hangingPunct="1"/>
            <a:r>
              <a:rPr lang="en-US" altLang="en-US" sz="1800" dirty="0">
                <a:latin typeface="Calibri" pitchFamily="34" charset="0"/>
                <a:ea typeface="Calibri" pitchFamily="34" charset="0"/>
                <a:cs typeface="Calibri" pitchFamily="34" charset="0"/>
              </a:rPr>
              <a:t>Services are in accordance with the proposals approved by the Government</a:t>
            </a:r>
          </a:p>
          <a:p>
            <a:pPr eaLnBrk="1" hangingPunct="1"/>
            <a:r>
              <a:rPr lang="en-US" altLang="en-US" sz="1800" dirty="0">
                <a:latin typeface="Calibri" pitchFamily="34" charset="0"/>
                <a:ea typeface="Calibri" pitchFamily="34" charset="0"/>
                <a:cs typeface="Calibri" pitchFamily="34" charset="0"/>
              </a:rPr>
              <a:t>Services are used / utilised in India</a:t>
            </a:r>
          </a:p>
          <a:p>
            <a:pPr eaLnBrk="1" hangingPunct="1"/>
            <a:r>
              <a:rPr lang="en-US" altLang="en-US" sz="1800" dirty="0">
                <a:latin typeface="Calibri" pitchFamily="34" charset="0"/>
                <a:ea typeface="Calibri" pitchFamily="34" charset="0"/>
                <a:cs typeface="Calibri" pitchFamily="34" charset="0"/>
              </a:rPr>
              <a:t>What about location of services to be rendered in India- </a:t>
            </a:r>
            <a:r>
              <a:rPr lang="en-US" altLang="en-US" sz="1800" dirty="0">
                <a:latin typeface="Calibri" pitchFamily="34" charset="0"/>
                <a:cs typeface="Calibri" pitchFamily="34" charset="0"/>
              </a:rPr>
              <a:t>should be Rendered </a:t>
            </a:r>
            <a:r>
              <a:rPr lang="en-US" altLang="en-US" sz="1800" dirty="0">
                <a:latin typeface="Calibri" pitchFamily="34" charset="0"/>
                <a:ea typeface="Calibri" pitchFamily="34" charset="0"/>
                <a:cs typeface="Calibri" pitchFamily="34" charset="0"/>
              </a:rPr>
              <a:t>in India and utilised in India</a:t>
            </a:r>
          </a:p>
          <a:p>
            <a:pPr lvl="1" eaLnBrk="1" hangingPunct="1"/>
            <a:r>
              <a:rPr lang="en-US" altLang="en-US" sz="1800" dirty="0">
                <a:latin typeface="Calibri" pitchFamily="34" charset="0"/>
                <a:ea typeface="Calibri" pitchFamily="34" charset="0"/>
                <a:cs typeface="Calibri" pitchFamily="34" charset="0"/>
              </a:rPr>
              <a:t>Retrospective clarificatory amendment to Section 9 w.e.f. 1.4.1976 through Finance Act, 2007 </a:t>
            </a:r>
          </a:p>
          <a:p>
            <a:pPr lvl="1" eaLnBrk="1" hangingPunct="1"/>
            <a:r>
              <a:rPr lang="en-US" altLang="en-US" sz="1800" dirty="0">
                <a:latin typeface="Calibri" pitchFamily="34" charset="0"/>
                <a:ea typeface="Calibri" pitchFamily="34" charset="0"/>
                <a:cs typeface="Calibri" pitchFamily="34" charset="0"/>
              </a:rPr>
              <a:t>Deemed to accrue or arise in India and shall be included in the total income of the non-resident whether or not </a:t>
            </a:r>
          </a:p>
          <a:p>
            <a:pPr lvl="1" eaLnBrk="1" hangingPunct="1">
              <a:buFont typeface="Wingdings" pitchFamily="2" charset="2"/>
              <a:buNone/>
            </a:pPr>
            <a:r>
              <a:rPr lang="en-US" altLang="en-US" sz="1800" dirty="0">
                <a:latin typeface="Calibri" pitchFamily="34" charset="0"/>
                <a:ea typeface="Calibri" pitchFamily="34" charset="0"/>
                <a:cs typeface="Calibri" pitchFamily="34" charset="0"/>
              </a:rPr>
              <a:t>    (i) the non-resident has a residence or place of business or business connection in India or</a:t>
            </a:r>
          </a:p>
          <a:p>
            <a:pPr lvl="1" eaLnBrk="1" hangingPunct="1">
              <a:buFont typeface="Wingdings" pitchFamily="2" charset="2"/>
              <a:buNone/>
            </a:pPr>
            <a:r>
              <a:rPr lang="en-US" altLang="en-US" sz="1800" dirty="0">
                <a:latin typeface="Calibri" pitchFamily="34" charset="0"/>
                <a:ea typeface="Calibri" pitchFamily="34" charset="0"/>
                <a:cs typeface="Calibri" pitchFamily="34" charset="0"/>
              </a:rPr>
              <a:t>    (ii) the non-resident had rendered services in India</a:t>
            </a:r>
          </a:p>
        </p:txBody>
      </p:sp>
      <p:sp>
        <p:nvSpPr>
          <p:cNvPr id="57349" name="Rectangle 14"/>
          <p:cNvSpPr>
            <a:spLocks noGrp="1" noChangeArrowheads="1"/>
          </p:cNvSpPr>
          <p:nvPr>
            <p:ph type="dt" sz="quarter" idx="10"/>
          </p:nvPr>
        </p:nvSpPr>
        <p:spPr>
          <a:xfrm>
            <a:off x="990600" y="62484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6" name="Rectangle 5">
            <a:extLst>
              <a:ext uri="{FF2B5EF4-FFF2-40B4-BE49-F238E27FC236}">
                <a16:creationId xmlns:a16="http://schemas.microsoft.com/office/drawing/2014/main" xmlns="" id="{685095FA-7F73-424F-B1A7-A9A1B7E789CC}"/>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6144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8541F114-EBE0-4AE9-8E3D-B545CA918DA9}" type="slidenum">
              <a:rPr lang="en-US" altLang="en-US" sz="1400"/>
              <a:pPr/>
              <a:t>34</a:t>
            </a:fld>
            <a:endParaRPr lang="en-US" altLang="en-US" sz="1400" dirty="0"/>
          </a:p>
        </p:txBody>
      </p:sp>
      <p:sp>
        <p:nvSpPr>
          <p:cNvPr id="61444" name="Rectangle 2"/>
          <p:cNvSpPr>
            <a:spLocks noGrp="1" noChangeArrowheads="1"/>
          </p:cNvSpPr>
          <p:nvPr>
            <p:ph type="title"/>
          </p:nvPr>
        </p:nvSpPr>
        <p:spPr/>
        <p:txBody>
          <a:bodyPr/>
          <a:lstStyle/>
          <a:p>
            <a:pPr eaLnBrk="1" hangingPunct="1"/>
            <a:r>
              <a:rPr lang="en-US" altLang="en-US" sz="4000" dirty="0"/>
              <a:t>Taxation of Non Residents – Treaty Operation</a:t>
            </a:r>
          </a:p>
        </p:txBody>
      </p:sp>
      <p:sp>
        <p:nvSpPr>
          <p:cNvPr id="61445" name="Rectangle 3"/>
          <p:cNvSpPr>
            <a:spLocks noGrp="1" noChangeArrowheads="1"/>
          </p:cNvSpPr>
          <p:nvPr>
            <p:ph type="body" idx="1"/>
          </p:nvPr>
        </p:nvSpPr>
        <p:spPr>
          <a:xfrm>
            <a:off x="1182688" y="2017713"/>
            <a:ext cx="7772400" cy="4306887"/>
          </a:xfrm>
        </p:spPr>
        <p:txBody>
          <a:bodyPr/>
          <a:lstStyle/>
          <a:p>
            <a:pPr eaLnBrk="1" hangingPunct="1"/>
            <a:r>
              <a:rPr lang="en-US" altLang="en-US" sz="2200" dirty="0">
                <a:latin typeface="Calibri" pitchFamily="34" charset="0"/>
                <a:ea typeface="Calibri" pitchFamily="34" charset="0"/>
                <a:cs typeface="Calibri" pitchFamily="34" charset="0"/>
              </a:rPr>
              <a:t>Source Rule</a:t>
            </a:r>
          </a:p>
          <a:p>
            <a:pPr eaLnBrk="1" hangingPunct="1"/>
            <a:r>
              <a:rPr lang="en-US" altLang="en-US" sz="2200" dirty="0">
                <a:latin typeface="Calibri" pitchFamily="34" charset="0"/>
                <a:ea typeface="Calibri" pitchFamily="34" charset="0"/>
                <a:cs typeface="Calibri" pitchFamily="34" charset="0"/>
              </a:rPr>
              <a:t>Source taxation limitation</a:t>
            </a:r>
          </a:p>
          <a:p>
            <a:pPr eaLnBrk="1" hangingPunct="1"/>
            <a:r>
              <a:rPr lang="en-US" altLang="en-US" sz="2200" dirty="0">
                <a:latin typeface="Calibri" pitchFamily="34" charset="0"/>
                <a:ea typeface="Calibri" pitchFamily="34" charset="0"/>
                <a:cs typeface="Calibri" pitchFamily="34" charset="0"/>
              </a:rPr>
              <a:t>Lower rates of taxation</a:t>
            </a:r>
          </a:p>
          <a:p>
            <a:pPr eaLnBrk="1" hangingPunct="1"/>
            <a:r>
              <a:rPr lang="en-US" altLang="en-US" sz="2200" dirty="0">
                <a:latin typeface="Calibri" pitchFamily="34" charset="0"/>
                <a:ea typeface="Calibri" pitchFamily="34" charset="0"/>
                <a:cs typeface="Calibri" pitchFamily="34" charset="0"/>
              </a:rPr>
              <a:t>Narrower scope of income</a:t>
            </a:r>
          </a:p>
          <a:p>
            <a:pPr eaLnBrk="1" hangingPunct="1"/>
            <a:r>
              <a:rPr lang="en-US" altLang="en-US" sz="2200" dirty="0">
                <a:latin typeface="Calibri" pitchFamily="34" charset="0"/>
                <a:ea typeface="Calibri" pitchFamily="34" charset="0"/>
                <a:cs typeface="Calibri" pitchFamily="34" charset="0"/>
              </a:rPr>
              <a:t>Not a charging provision, can only reduce burden</a:t>
            </a:r>
          </a:p>
          <a:p>
            <a:pPr eaLnBrk="1" hangingPunct="1"/>
            <a:r>
              <a:rPr lang="en-US" altLang="en-US" sz="2200" dirty="0">
                <a:latin typeface="Calibri" pitchFamily="34" charset="0"/>
                <a:ea typeface="Calibri" pitchFamily="34" charset="0"/>
                <a:cs typeface="Calibri" pitchFamily="34" charset="0"/>
              </a:rPr>
              <a:t>Treaty, a part of domestic law</a:t>
            </a:r>
          </a:p>
          <a:p>
            <a:pPr eaLnBrk="1" hangingPunct="1"/>
            <a:r>
              <a:rPr lang="en-US" altLang="en-US" sz="2200" dirty="0">
                <a:latin typeface="Calibri" pitchFamily="34" charset="0"/>
                <a:ea typeface="Calibri" pitchFamily="34" charset="0"/>
                <a:cs typeface="Calibri" pitchFamily="34" charset="0"/>
              </a:rPr>
              <a:t>Computation rule of ITA applies</a:t>
            </a:r>
          </a:p>
          <a:p>
            <a:pPr eaLnBrk="1" hangingPunct="1"/>
            <a:r>
              <a:rPr lang="en-US" altLang="en-US" sz="2200" dirty="0">
                <a:latin typeface="Calibri" pitchFamily="34" charset="0"/>
                <a:ea typeface="Calibri" pitchFamily="34" charset="0"/>
                <a:cs typeface="Calibri" pitchFamily="34" charset="0"/>
              </a:rPr>
              <a:t>Article 3(2) of DTAA</a:t>
            </a:r>
          </a:p>
          <a:p>
            <a:pPr eaLnBrk="1" hangingPunct="1"/>
            <a:r>
              <a:rPr lang="en-US" altLang="en-US" sz="2200" dirty="0">
                <a:latin typeface="Calibri" pitchFamily="34" charset="0"/>
                <a:ea typeface="Calibri" pitchFamily="34" charset="0"/>
                <a:cs typeface="Calibri" pitchFamily="34" charset="0"/>
              </a:rPr>
              <a:t>Non discrimination under Article 24 of DTAA</a:t>
            </a:r>
          </a:p>
          <a:p>
            <a:pPr eaLnBrk="1" hangingPunct="1"/>
            <a:r>
              <a:rPr lang="en-US" altLang="en-US" sz="2200" dirty="0">
                <a:latin typeface="Calibri" pitchFamily="34" charset="0"/>
                <a:ea typeface="Calibri" pitchFamily="34" charset="0"/>
                <a:cs typeface="Calibri" pitchFamily="34" charset="0"/>
              </a:rPr>
              <a:t>GAAR</a:t>
            </a:r>
          </a:p>
          <a:p>
            <a:pPr eaLnBrk="1" hangingPunct="1"/>
            <a:r>
              <a:rPr lang="en-US" altLang="en-US" sz="2200" dirty="0">
                <a:latin typeface="Calibri" pitchFamily="34" charset="0"/>
                <a:ea typeface="Calibri" pitchFamily="34" charset="0"/>
                <a:cs typeface="Calibri" pitchFamily="34" charset="0"/>
              </a:rPr>
              <a:t>Multi Lateral Instruments (MLI)</a:t>
            </a:r>
          </a:p>
        </p:txBody>
      </p:sp>
      <p:sp>
        <p:nvSpPr>
          <p:cNvPr id="6" name="Rectangle 5">
            <a:extLst>
              <a:ext uri="{FF2B5EF4-FFF2-40B4-BE49-F238E27FC236}">
                <a16:creationId xmlns:a16="http://schemas.microsoft.com/office/drawing/2014/main" xmlns="" id="{158F894F-2B03-46D0-BAD5-AAD273AEAC81}"/>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6246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7EA452A6-AA57-4626-9801-5AE60EEFDC09}" type="slidenum">
              <a:rPr lang="en-US" altLang="en-US" sz="1400"/>
              <a:pPr/>
              <a:t>35</a:t>
            </a:fld>
            <a:endParaRPr lang="en-US" altLang="en-US" sz="1400" dirty="0"/>
          </a:p>
        </p:txBody>
      </p:sp>
      <p:sp>
        <p:nvSpPr>
          <p:cNvPr id="62468" name="Rectangle 2"/>
          <p:cNvSpPr>
            <a:spLocks noGrp="1" noChangeArrowheads="1"/>
          </p:cNvSpPr>
          <p:nvPr>
            <p:ph type="title"/>
          </p:nvPr>
        </p:nvSpPr>
        <p:spPr/>
        <p:txBody>
          <a:bodyPr/>
          <a:lstStyle/>
          <a:p>
            <a:pPr eaLnBrk="1" hangingPunct="1"/>
            <a:r>
              <a:rPr lang="en-US" altLang="en-US" sz="4000" dirty="0"/>
              <a:t>Taxation of Non Residents – Computation of Income</a:t>
            </a:r>
          </a:p>
        </p:txBody>
      </p:sp>
      <p:sp>
        <p:nvSpPr>
          <p:cNvPr id="62469" name="Rectangle 3"/>
          <p:cNvSpPr>
            <a:spLocks noGrp="1" noChangeArrowheads="1"/>
          </p:cNvSpPr>
          <p:nvPr>
            <p:ph type="body" idx="1"/>
          </p:nvPr>
        </p:nvSpPr>
        <p:spPr>
          <a:xfrm>
            <a:off x="1182688" y="2017713"/>
            <a:ext cx="7772400" cy="4306887"/>
          </a:xfrm>
        </p:spPr>
        <p:txBody>
          <a:bodyPr/>
          <a:lstStyle/>
          <a:p>
            <a:pPr eaLnBrk="1" hangingPunct="1"/>
            <a:r>
              <a:rPr lang="en-US" altLang="en-US" sz="2000" dirty="0">
                <a:latin typeface="Calibri" pitchFamily="34" charset="0"/>
                <a:ea typeface="Calibri" pitchFamily="34" charset="0"/>
                <a:cs typeface="Calibri" pitchFamily="34" charset="0"/>
              </a:rPr>
              <a:t>Specific provisions Vs general provisions</a:t>
            </a:r>
          </a:p>
          <a:p>
            <a:pPr lvl="1" eaLnBrk="1" hangingPunct="1">
              <a:buFont typeface="Wingdings" pitchFamily="2" charset="2"/>
              <a:buChar char="Ø"/>
            </a:pPr>
            <a:r>
              <a:rPr lang="en-US" altLang="en-US" sz="1800" dirty="0">
                <a:latin typeface="Calibri" pitchFamily="34" charset="0"/>
                <a:ea typeface="Calibri" pitchFamily="34" charset="0"/>
                <a:cs typeface="Calibri" pitchFamily="34" charset="0"/>
              </a:rPr>
              <a:t>CIT Vs Copes Vulcan Inc. [167 ITR 884 (MAD.)]</a:t>
            </a:r>
          </a:p>
          <a:p>
            <a:pPr eaLnBrk="1" hangingPunct="1"/>
            <a:r>
              <a:rPr lang="en-US" altLang="en-US" sz="2000" dirty="0">
                <a:latin typeface="Calibri" pitchFamily="34" charset="0"/>
                <a:ea typeface="Calibri" pitchFamily="34" charset="0"/>
                <a:cs typeface="Calibri" pitchFamily="34" charset="0"/>
              </a:rPr>
              <a:t>Exclusion from income of each type</a:t>
            </a:r>
          </a:p>
          <a:p>
            <a:pPr eaLnBrk="1" hangingPunct="1"/>
            <a:r>
              <a:rPr lang="en-US" altLang="en-US" sz="2000" dirty="0">
                <a:latin typeface="Calibri" pitchFamily="34" charset="0"/>
                <a:ea typeface="Calibri" pitchFamily="34" charset="0"/>
                <a:cs typeface="Calibri" pitchFamily="34" charset="0"/>
              </a:rPr>
              <a:t>Gross basis of taxation Vs net basis of taxation</a:t>
            </a:r>
          </a:p>
          <a:p>
            <a:pPr eaLnBrk="1" hangingPunct="1"/>
            <a:r>
              <a:rPr lang="en-US" altLang="en-US" sz="2000" dirty="0">
                <a:latin typeface="Calibri" pitchFamily="34" charset="0"/>
                <a:ea typeface="Calibri" pitchFamily="34" charset="0"/>
                <a:cs typeface="Calibri" pitchFamily="34" charset="0"/>
              </a:rPr>
              <a:t>Scheme of the ITA – Gross basis, Net basis, Tax rates &amp; TDS</a:t>
            </a:r>
          </a:p>
          <a:p>
            <a:pPr eaLnBrk="1" hangingPunct="1"/>
            <a:r>
              <a:rPr lang="en-US" altLang="en-US" sz="2000" dirty="0">
                <a:latin typeface="Calibri" pitchFamily="34" charset="0"/>
                <a:ea typeface="Calibri" pitchFamily="34" charset="0"/>
                <a:cs typeface="Calibri" pitchFamily="34" charset="0"/>
              </a:rPr>
              <a:t>Simultaneous operations of the provisions are normally avoided</a:t>
            </a:r>
          </a:p>
          <a:p>
            <a:pPr eaLnBrk="1" hangingPunct="1"/>
            <a:r>
              <a:rPr lang="en-US" altLang="en-US" sz="2000" dirty="0">
                <a:latin typeface="Calibri" pitchFamily="34" charset="0"/>
                <a:ea typeface="Calibri" pitchFamily="34" charset="0"/>
                <a:cs typeface="Calibri" pitchFamily="34" charset="0"/>
              </a:rPr>
              <a:t>Circular No. 333 dt. 2</a:t>
            </a:r>
            <a:r>
              <a:rPr lang="en-US" altLang="en-US" sz="2000" baseline="30000" dirty="0">
                <a:latin typeface="Calibri" pitchFamily="34" charset="0"/>
                <a:ea typeface="Calibri" pitchFamily="34" charset="0"/>
                <a:cs typeface="Calibri" pitchFamily="34" charset="0"/>
              </a:rPr>
              <a:t>nd</a:t>
            </a:r>
            <a:r>
              <a:rPr lang="en-US" altLang="en-US" sz="2000" dirty="0">
                <a:latin typeface="Calibri" pitchFamily="34" charset="0"/>
                <a:ea typeface="Calibri" pitchFamily="34" charset="0"/>
                <a:cs typeface="Calibri" pitchFamily="34" charset="0"/>
              </a:rPr>
              <a:t> April, 1982 &amp; S.90(2): If provisions of the DTAA are beneficial, then that shall prevail</a:t>
            </a:r>
          </a:p>
          <a:p>
            <a:pPr lvl="1" eaLnBrk="1" hangingPunct="1">
              <a:buFont typeface="Wingdings" pitchFamily="2" charset="2"/>
              <a:buChar char="Ø"/>
            </a:pPr>
            <a:r>
              <a:rPr lang="en-US" altLang="en-US" sz="1800" dirty="0">
                <a:latin typeface="Calibri" pitchFamily="34" charset="0"/>
                <a:ea typeface="Calibri" pitchFamily="34" charset="0"/>
                <a:cs typeface="Calibri" pitchFamily="34" charset="0"/>
              </a:rPr>
              <a:t>CIT Vs Vishakhapatnam Port Trust [144 ITR 146 (SC)]</a:t>
            </a:r>
          </a:p>
        </p:txBody>
      </p:sp>
      <p:sp>
        <p:nvSpPr>
          <p:cNvPr id="6" name="Rectangle 5">
            <a:extLst>
              <a:ext uri="{FF2B5EF4-FFF2-40B4-BE49-F238E27FC236}">
                <a16:creationId xmlns:a16="http://schemas.microsoft.com/office/drawing/2014/main" xmlns="" id="{F6EA07BC-3725-4F91-8646-8FDB2EFE23B7}"/>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6349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223828E6-2DEC-447E-9104-AA20A8F0280A}" type="slidenum">
              <a:rPr lang="en-US" altLang="en-US" sz="1400"/>
              <a:pPr/>
              <a:t>36</a:t>
            </a:fld>
            <a:endParaRPr lang="en-US" altLang="en-US" sz="1400" dirty="0"/>
          </a:p>
        </p:txBody>
      </p:sp>
      <p:sp>
        <p:nvSpPr>
          <p:cNvPr id="63492" name="Rectangle 2"/>
          <p:cNvSpPr>
            <a:spLocks noGrp="1" noChangeArrowheads="1"/>
          </p:cNvSpPr>
          <p:nvPr>
            <p:ph type="title"/>
          </p:nvPr>
        </p:nvSpPr>
        <p:spPr/>
        <p:txBody>
          <a:bodyPr/>
          <a:lstStyle/>
          <a:p>
            <a:pPr eaLnBrk="1" hangingPunct="1"/>
            <a:r>
              <a:rPr lang="en-US" altLang="en-US" sz="3200" dirty="0"/>
              <a:t>Computation of income of NR in India</a:t>
            </a:r>
          </a:p>
        </p:txBody>
      </p:sp>
      <p:sp>
        <p:nvSpPr>
          <p:cNvPr id="63493" name="Rectangle 3"/>
          <p:cNvSpPr>
            <a:spLocks noGrp="1" noChangeArrowheads="1"/>
          </p:cNvSpPr>
          <p:nvPr>
            <p:ph type="body" idx="1"/>
          </p:nvPr>
        </p:nvSpPr>
        <p:spPr>
          <a:xfrm>
            <a:off x="838200" y="1828800"/>
            <a:ext cx="8001000" cy="4724400"/>
          </a:xfrm>
        </p:spPr>
        <p:txBody>
          <a:bodyPr/>
          <a:lstStyle/>
          <a:p>
            <a:pPr eaLnBrk="1" hangingPunct="1">
              <a:lnSpc>
                <a:spcPct val="90000"/>
              </a:lnSpc>
            </a:pPr>
            <a:r>
              <a:rPr lang="en-US" altLang="en-US" sz="1700" dirty="0">
                <a:latin typeface="Calibri" pitchFamily="34" charset="0"/>
                <a:ea typeface="Calibri" pitchFamily="34" charset="0"/>
                <a:cs typeface="Calibri" pitchFamily="34" charset="0"/>
              </a:rPr>
              <a:t>Normal computation procedure of S. 16 to 27 in case of salaries &amp; income from house property and u/s 28 to 44C for business income is applicable</a:t>
            </a:r>
          </a:p>
          <a:p>
            <a:pPr eaLnBrk="1" hangingPunct="1">
              <a:lnSpc>
                <a:spcPct val="90000"/>
              </a:lnSpc>
            </a:pPr>
            <a:r>
              <a:rPr lang="en-US" altLang="en-US" sz="1700" dirty="0">
                <a:latin typeface="Calibri" pitchFamily="34" charset="0"/>
                <a:ea typeface="Calibri" pitchFamily="34" charset="0"/>
                <a:cs typeface="Calibri" pitchFamily="34" charset="0"/>
              </a:rPr>
              <a:t>Business income sec 9(1), Business connection in India, attribution as per rule 10 if </a:t>
            </a:r>
          </a:p>
          <a:p>
            <a:pPr lvl="1" eaLnBrk="1" hangingPunct="1">
              <a:lnSpc>
                <a:spcPct val="90000"/>
              </a:lnSpc>
            </a:pPr>
            <a:r>
              <a:rPr lang="en-US" altLang="en-US" sz="1700" dirty="0">
                <a:latin typeface="Calibri" pitchFamily="34" charset="0"/>
                <a:ea typeface="Calibri" pitchFamily="34" charset="0"/>
                <a:cs typeface="Calibri" pitchFamily="34" charset="0"/>
              </a:rPr>
              <a:t>there is presence of Permanent Establishment of NR &amp; income in India</a:t>
            </a:r>
          </a:p>
          <a:p>
            <a:pPr lvl="1" eaLnBrk="1" hangingPunct="1">
              <a:lnSpc>
                <a:spcPct val="90000"/>
              </a:lnSpc>
            </a:pPr>
            <a:r>
              <a:rPr lang="en-US" altLang="en-US" sz="1700" dirty="0">
                <a:latin typeface="Calibri" pitchFamily="34" charset="0"/>
                <a:ea typeface="Calibri" pitchFamily="34" charset="0"/>
                <a:cs typeface="Calibri" pitchFamily="34" charset="0"/>
              </a:rPr>
              <a:t>Prominent example is Branch of a Foreign Bank</a:t>
            </a:r>
          </a:p>
          <a:p>
            <a:pPr lvl="1" eaLnBrk="1" hangingPunct="1">
              <a:lnSpc>
                <a:spcPct val="90000"/>
              </a:lnSpc>
            </a:pPr>
            <a:r>
              <a:rPr lang="en-US" altLang="en-US" sz="1700" dirty="0">
                <a:latin typeface="Calibri" pitchFamily="34" charset="0"/>
                <a:ea typeface="Calibri" pitchFamily="34" charset="0"/>
                <a:cs typeface="Calibri" pitchFamily="34" charset="0"/>
              </a:rPr>
              <a:t>Other income of S. 9 is taxed on a gross basis</a:t>
            </a:r>
          </a:p>
          <a:p>
            <a:pPr eaLnBrk="1" hangingPunct="1">
              <a:lnSpc>
                <a:spcPct val="90000"/>
              </a:lnSpc>
            </a:pPr>
            <a:r>
              <a:rPr lang="en-US" altLang="en-US" sz="1700" dirty="0">
                <a:latin typeface="Calibri" pitchFamily="34" charset="0"/>
                <a:ea typeface="Calibri" pitchFamily="34" charset="0"/>
                <a:cs typeface="Calibri" pitchFamily="34" charset="0"/>
              </a:rPr>
              <a:t>Presumptive taxation in India S.115 applicable strictly as per the conditions of each of subsection, S.44 to S.44BBB etc. &amp; S.172 of ITA(A code by itself as distinguished from S.44B).Provisions of S.172 are notwithstanding the Act. where as S.44B makes exception to S 28 to 44C </a:t>
            </a:r>
          </a:p>
          <a:p>
            <a:pPr eaLnBrk="1" hangingPunct="1">
              <a:lnSpc>
                <a:spcPct val="90000"/>
              </a:lnSpc>
            </a:pPr>
            <a:r>
              <a:rPr lang="en-US" altLang="en-US" sz="1700" dirty="0">
                <a:latin typeface="Calibri" pitchFamily="34" charset="0"/>
                <a:ea typeface="Calibri" pitchFamily="34" charset="0"/>
                <a:cs typeface="Calibri" pitchFamily="34" charset="0"/>
              </a:rPr>
              <a:t>MAT, surcharge &amp; Education cess [S. 2(37A), on rates in force] on income in India</a:t>
            </a:r>
          </a:p>
          <a:p>
            <a:pPr eaLnBrk="1" hangingPunct="1">
              <a:lnSpc>
                <a:spcPct val="90000"/>
              </a:lnSpc>
            </a:pPr>
            <a:r>
              <a:rPr lang="en-US" altLang="en-US" sz="1700" dirty="0">
                <a:latin typeface="Calibri" pitchFamily="34" charset="0"/>
                <a:ea typeface="Calibri" pitchFamily="34" charset="0"/>
                <a:cs typeface="Calibri" pitchFamily="34" charset="0"/>
              </a:rPr>
              <a:t>Double Tax Avoidance Agreements [S. 90(2)]</a:t>
            </a:r>
          </a:p>
          <a:p>
            <a:pPr eaLnBrk="1" hangingPunct="1">
              <a:lnSpc>
                <a:spcPct val="90000"/>
              </a:lnSpc>
            </a:pPr>
            <a:r>
              <a:rPr lang="en-US" altLang="en-US" sz="1700" dirty="0">
                <a:latin typeface="Calibri" pitchFamily="34" charset="0"/>
                <a:ea typeface="Calibri" pitchFamily="34" charset="0"/>
                <a:cs typeface="Calibri" pitchFamily="34" charset="0"/>
              </a:rPr>
              <a:t>Advance Rulings u/s 245 of ITA</a:t>
            </a:r>
          </a:p>
          <a:p>
            <a:pPr eaLnBrk="1" hangingPunct="1">
              <a:lnSpc>
                <a:spcPct val="90000"/>
              </a:lnSpc>
            </a:pPr>
            <a:r>
              <a:rPr lang="en-US" altLang="en-US" sz="1700" dirty="0">
                <a:latin typeface="Calibri" pitchFamily="34" charset="0"/>
                <a:ea typeface="Calibri" pitchFamily="34" charset="0"/>
                <a:cs typeface="Calibri" pitchFamily="34" charset="0"/>
              </a:rPr>
              <a:t>Tax is deducted on most of the income either u/s 192 or u/s 194 or  195/196</a:t>
            </a:r>
          </a:p>
          <a:p>
            <a:pPr eaLnBrk="1" hangingPunct="1">
              <a:lnSpc>
                <a:spcPct val="90000"/>
              </a:lnSpc>
            </a:pPr>
            <a:r>
              <a:rPr lang="en-US" altLang="en-US" sz="1700" dirty="0">
                <a:latin typeface="Calibri" pitchFamily="34" charset="0"/>
                <a:ea typeface="Calibri" pitchFamily="34" charset="0"/>
                <a:cs typeface="Calibri" pitchFamily="34" charset="0"/>
              </a:rPr>
              <a:t>Income can be taxed on a net basis also. Tax rates are different for net basis of taxation. Sec 9(1),S.44DA,S.172 and in a case where accounts are maintained and lower tax option is available under the provisions of S.44BB and 44BBB.</a:t>
            </a:r>
          </a:p>
        </p:txBody>
      </p:sp>
      <p:sp>
        <p:nvSpPr>
          <p:cNvPr id="6" name="Rectangle 5">
            <a:extLst>
              <a:ext uri="{FF2B5EF4-FFF2-40B4-BE49-F238E27FC236}">
                <a16:creationId xmlns:a16="http://schemas.microsoft.com/office/drawing/2014/main" xmlns="" id="{E6623288-6F2B-4E54-90C5-F403AB4CEE7C}"/>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6451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9E4E8847-C625-4458-8AC4-EFB8E8906420}" type="slidenum">
              <a:rPr lang="en-US" altLang="en-US" sz="1400"/>
              <a:pPr/>
              <a:t>37</a:t>
            </a:fld>
            <a:endParaRPr lang="en-US" altLang="en-US" sz="1400" dirty="0"/>
          </a:p>
        </p:txBody>
      </p:sp>
      <p:sp>
        <p:nvSpPr>
          <p:cNvPr id="64516" name="Rectangle 2"/>
          <p:cNvSpPr>
            <a:spLocks noGrp="1" noChangeArrowheads="1"/>
          </p:cNvSpPr>
          <p:nvPr>
            <p:ph type="title"/>
          </p:nvPr>
        </p:nvSpPr>
        <p:spPr/>
        <p:txBody>
          <a:bodyPr/>
          <a:lstStyle/>
          <a:p>
            <a:pPr eaLnBrk="1" hangingPunct="1"/>
            <a:r>
              <a:rPr lang="en-US" altLang="en-US" sz="4000" dirty="0"/>
              <a:t>Special Provisions for NRIs - Chapter XIIA</a:t>
            </a:r>
          </a:p>
        </p:txBody>
      </p:sp>
      <p:sp>
        <p:nvSpPr>
          <p:cNvPr id="64517" name="Rectangle 3"/>
          <p:cNvSpPr>
            <a:spLocks noGrp="1" noChangeArrowheads="1"/>
          </p:cNvSpPr>
          <p:nvPr>
            <p:ph type="body" idx="1"/>
          </p:nvPr>
        </p:nvSpPr>
        <p:spPr>
          <a:xfrm>
            <a:off x="1182688" y="2017713"/>
            <a:ext cx="7772400" cy="4306887"/>
          </a:xfrm>
        </p:spPr>
        <p:txBody>
          <a:bodyPr/>
          <a:lstStyle/>
          <a:p>
            <a:pPr eaLnBrk="1" hangingPunct="1"/>
            <a:r>
              <a:rPr lang="en-US" altLang="en-US" sz="2400" dirty="0">
                <a:latin typeface="Calibri" pitchFamily="34" charset="0"/>
                <a:ea typeface="Calibri" pitchFamily="34" charset="0"/>
                <a:cs typeface="Calibri" pitchFamily="34" charset="0"/>
              </a:rPr>
              <a:t>115C – Definitions </a:t>
            </a:r>
          </a:p>
          <a:p>
            <a:pPr eaLnBrk="1" hangingPunct="1"/>
            <a:r>
              <a:rPr lang="en-US" altLang="en-US" sz="2400" dirty="0">
                <a:latin typeface="Calibri" pitchFamily="34" charset="0"/>
                <a:ea typeface="Calibri" pitchFamily="34" charset="0"/>
                <a:cs typeface="Calibri" pitchFamily="34" charset="0"/>
              </a:rPr>
              <a:t>115D – Computational Provisions</a:t>
            </a:r>
          </a:p>
          <a:p>
            <a:pPr eaLnBrk="1" hangingPunct="1"/>
            <a:r>
              <a:rPr lang="en-US" altLang="en-US" sz="2400" dirty="0">
                <a:latin typeface="Calibri" pitchFamily="34" charset="0"/>
                <a:ea typeface="Calibri" pitchFamily="34" charset="0"/>
                <a:cs typeface="Calibri" pitchFamily="34" charset="0"/>
              </a:rPr>
              <a:t>115E – Tax rates on investment, income &amp; capital gains</a:t>
            </a:r>
          </a:p>
          <a:p>
            <a:pPr eaLnBrk="1" hangingPunct="1"/>
            <a:r>
              <a:rPr lang="en-US" altLang="en-US" sz="2400" dirty="0">
                <a:latin typeface="Calibri" pitchFamily="34" charset="0"/>
                <a:ea typeface="Calibri" pitchFamily="34" charset="0"/>
                <a:cs typeface="Calibri" pitchFamily="34" charset="0"/>
              </a:rPr>
              <a:t>115F – Capital gains on foreign exchange assets not to be charged in certain cases</a:t>
            </a:r>
          </a:p>
          <a:p>
            <a:pPr eaLnBrk="1" hangingPunct="1"/>
            <a:r>
              <a:rPr lang="en-US" altLang="en-US" sz="2400" dirty="0">
                <a:latin typeface="Calibri" pitchFamily="34" charset="0"/>
                <a:ea typeface="Calibri" pitchFamily="34" charset="0"/>
                <a:cs typeface="Calibri" pitchFamily="34" charset="0"/>
              </a:rPr>
              <a:t>115G – Filing Returns</a:t>
            </a:r>
          </a:p>
          <a:p>
            <a:pPr eaLnBrk="1" hangingPunct="1"/>
            <a:r>
              <a:rPr lang="en-US" altLang="en-US" sz="2400" dirty="0">
                <a:latin typeface="Calibri" pitchFamily="34" charset="0"/>
                <a:ea typeface="Calibri" pitchFamily="34" charset="0"/>
                <a:cs typeface="Calibri" pitchFamily="34" charset="0"/>
              </a:rPr>
              <a:t>115H – Benefits to Resident/s</a:t>
            </a:r>
          </a:p>
          <a:p>
            <a:pPr eaLnBrk="1" hangingPunct="1"/>
            <a:r>
              <a:rPr lang="en-US" altLang="en-US" sz="2400" dirty="0">
                <a:latin typeface="Calibri" pitchFamily="34" charset="0"/>
                <a:ea typeface="Calibri" pitchFamily="34" charset="0"/>
                <a:cs typeface="Calibri" pitchFamily="34" charset="0"/>
              </a:rPr>
              <a:t>115I – Option of the Assessee </a:t>
            </a:r>
          </a:p>
          <a:p>
            <a:pPr eaLnBrk="1" hangingPunct="1"/>
            <a:r>
              <a:rPr lang="en-US" altLang="en-US" sz="2400" dirty="0">
                <a:latin typeface="Calibri" pitchFamily="34" charset="0"/>
                <a:ea typeface="Calibri" pitchFamily="34" charset="0"/>
                <a:cs typeface="Calibri" pitchFamily="34" charset="0"/>
              </a:rPr>
              <a:t>Option available to Non Resident</a:t>
            </a:r>
          </a:p>
        </p:txBody>
      </p:sp>
      <p:sp>
        <p:nvSpPr>
          <p:cNvPr id="6" name="Rectangle 5">
            <a:extLst>
              <a:ext uri="{FF2B5EF4-FFF2-40B4-BE49-F238E27FC236}">
                <a16:creationId xmlns:a16="http://schemas.microsoft.com/office/drawing/2014/main" xmlns="" id="{00FB4F58-3471-4E69-9933-F5C1F6D7A323}"/>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6553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B6865B9C-E913-4278-965E-FBF6042CE091}" type="slidenum">
              <a:rPr lang="en-US" altLang="en-US" sz="1400"/>
              <a:pPr/>
              <a:t>38</a:t>
            </a:fld>
            <a:endParaRPr lang="en-US" altLang="en-US" sz="1400" dirty="0"/>
          </a:p>
        </p:txBody>
      </p:sp>
      <p:sp>
        <p:nvSpPr>
          <p:cNvPr id="65540" name="Rectangle 2"/>
          <p:cNvSpPr>
            <a:spLocks noGrp="1" noChangeArrowheads="1"/>
          </p:cNvSpPr>
          <p:nvPr>
            <p:ph type="title"/>
          </p:nvPr>
        </p:nvSpPr>
        <p:spPr/>
        <p:txBody>
          <a:bodyPr/>
          <a:lstStyle/>
          <a:p>
            <a:pPr eaLnBrk="1" hangingPunct="1"/>
            <a:r>
              <a:rPr lang="en-US" altLang="en-US" sz="4000" dirty="0"/>
              <a:t>Special Provisions for NRI - XIIA</a:t>
            </a:r>
          </a:p>
        </p:txBody>
      </p:sp>
      <p:sp>
        <p:nvSpPr>
          <p:cNvPr id="65541" name="Rectangle 3"/>
          <p:cNvSpPr>
            <a:spLocks noGrp="1" noChangeArrowheads="1"/>
          </p:cNvSpPr>
          <p:nvPr>
            <p:ph type="body" idx="1"/>
          </p:nvPr>
        </p:nvSpPr>
        <p:spPr>
          <a:xfrm>
            <a:off x="1182688" y="2017713"/>
            <a:ext cx="7772400" cy="4383087"/>
          </a:xfrm>
        </p:spPr>
        <p:txBody>
          <a:bodyPr/>
          <a:lstStyle/>
          <a:p>
            <a:pPr eaLnBrk="1" hangingPunct="1">
              <a:lnSpc>
                <a:spcPct val="90000"/>
              </a:lnSpc>
            </a:pPr>
            <a:r>
              <a:rPr lang="en-US" altLang="en-US" sz="2800" dirty="0">
                <a:latin typeface="Calibri" pitchFamily="34" charset="0"/>
                <a:ea typeface="Calibri" pitchFamily="34" charset="0"/>
                <a:cs typeface="Calibri" pitchFamily="34" charset="0"/>
              </a:rPr>
              <a:t>Eligible Assessee – Only NRIs</a:t>
            </a:r>
          </a:p>
          <a:p>
            <a:pPr eaLnBrk="1" hangingPunct="1">
              <a:lnSpc>
                <a:spcPct val="90000"/>
              </a:lnSpc>
            </a:pPr>
            <a:r>
              <a:rPr lang="en-US" altLang="en-US" sz="2800" dirty="0">
                <a:latin typeface="Calibri" pitchFamily="34" charset="0"/>
                <a:ea typeface="Calibri" pitchFamily="34" charset="0"/>
                <a:cs typeface="Calibri" pitchFamily="34" charset="0"/>
              </a:rPr>
              <a:t> Investment Income &amp; LTCG from foreign exchange asset, as specified</a:t>
            </a:r>
          </a:p>
          <a:p>
            <a:pPr eaLnBrk="1" hangingPunct="1">
              <a:lnSpc>
                <a:spcPct val="90000"/>
              </a:lnSpc>
            </a:pPr>
            <a:r>
              <a:rPr lang="en-US" altLang="en-US" sz="2800" dirty="0">
                <a:latin typeface="Calibri" pitchFamily="34" charset="0"/>
                <a:ea typeface="Calibri" pitchFamily="34" charset="0"/>
                <a:cs typeface="Calibri" pitchFamily="34" charset="0"/>
              </a:rPr>
              <a:t>Specified Asset – Shares, Debentures and Deposits of Public Company; Public Deposits and notified securities of Central Government</a:t>
            </a:r>
          </a:p>
          <a:p>
            <a:pPr eaLnBrk="1" hangingPunct="1">
              <a:lnSpc>
                <a:spcPct val="90000"/>
              </a:lnSpc>
            </a:pPr>
            <a:r>
              <a:rPr lang="en-US" altLang="en-US" sz="2800" dirty="0">
                <a:latin typeface="Calibri" pitchFamily="34" charset="0"/>
                <a:ea typeface="Calibri" pitchFamily="34" charset="0"/>
                <a:cs typeface="Calibri" pitchFamily="34" charset="0"/>
              </a:rPr>
              <a:t>Tax Rates: Investment Income @ 20%</a:t>
            </a:r>
          </a:p>
          <a:p>
            <a:pPr eaLnBrk="1" hangingPunct="1">
              <a:lnSpc>
                <a:spcPct val="90000"/>
              </a:lnSpc>
              <a:buFont typeface="Wingdings" pitchFamily="2" charset="2"/>
              <a:buNone/>
            </a:pPr>
            <a:r>
              <a:rPr lang="en-US" altLang="en-US" sz="2800" dirty="0">
                <a:latin typeface="Calibri" pitchFamily="34" charset="0"/>
                <a:ea typeface="Calibri" pitchFamily="34" charset="0"/>
                <a:cs typeface="Calibri" pitchFamily="34" charset="0"/>
              </a:rPr>
              <a:t>: Long term capital gain from Specified Asset @ 10%</a:t>
            </a:r>
          </a:p>
          <a:p>
            <a:pPr eaLnBrk="1" hangingPunct="1">
              <a:lnSpc>
                <a:spcPct val="90000"/>
              </a:lnSpc>
              <a:buFont typeface="Wingdings" pitchFamily="2" charset="2"/>
              <a:buNone/>
            </a:pPr>
            <a:r>
              <a:rPr lang="en-US" altLang="en-US" sz="2800" dirty="0">
                <a:latin typeface="Calibri" pitchFamily="34" charset="0"/>
                <a:ea typeface="Calibri" pitchFamily="34" charset="0"/>
                <a:cs typeface="Calibri" pitchFamily="34" charset="0"/>
              </a:rPr>
              <a:t> </a:t>
            </a:r>
            <a:r>
              <a:rPr lang="en-US" altLang="en-US" sz="2800" b="1" dirty="0">
                <a:latin typeface="Calibri" pitchFamily="34" charset="0"/>
                <a:ea typeface="Calibri" pitchFamily="34" charset="0"/>
                <a:cs typeface="Calibri" pitchFamily="34" charset="0"/>
              </a:rPr>
              <a:t>Dividend may be taxed at 20 % as it is now taxable in the hands of the Shareholder-Budget 2020 </a:t>
            </a:r>
          </a:p>
        </p:txBody>
      </p:sp>
      <p:sp>
        <p:nvSpPr>
          <p:cNvPr id="6" name="Rectangle 5">
            <a:extLst>
              <a:ext uri="{FF2B5EF4-FFF2-40B4-BE49-F238E27FC236}">
                <a16:creationId xmlns:a16="http://schemas.microsoft.com/office/drawing/2014/main" xmlns="" id="{5868161E-DD56-410C-830C-2DCBC18D21DC}"/>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6758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56C4D318-B2BF-4063-8F60-924EA54B7E0A}" type="slidenum">
              <a:rPr lang="en-US" altLang="en-US" sz="1400"/>
              <a:pPr/>
              <a:t>39</a:t>
            </a:fld>
            <a:endParaRPr lang="en-US" altLang="en-US" sz="1400" dirty="0"/>
          </a:p>
        </p:txBody>
      </p:sp>
      <p:sp>
        <p:nvSpPr>
          <p:cNvPr id="67588" name="Rectangle 2"/>
          <p:cNvSpPr>
            <a:spLocks noGrp="1" noChangeArrowheads="1"/>
          </p:cNvSpPr>
          <p:nvPr>
            <p:ph type="title"/>
          </p:nvPr>
        </p:nvSpPr>
        <p:spPr/>
        <p:txBody>
          <a:bodyPr/>
          <a:lstStyle/>
          <a:p>
            <a:pPr eaLnBrk="1" hangingPunct="1"/>
            <a:r>
              <a:rPr lang="en-US" altLang="en-US" sz="4000" dirty="0"/>
              <a:t>XIIA - Computation of Income</a:t>
            </a:r>
          </a:p>
        </p:txBody>
      </p:sp>
      <p:sp>
        <p:nvSpPr>
          <p:cNvPr id="67589" name="Rectangle 3"/>
          <p:cNvSpPr>
            <a:spLocks noGrp="1" noChangeArrowheads="1"/>
          </p:cNvSpPr>
          <p:nvPr>
            <p:ph type="body" idx="1"/>
          </p:nvPr>
        </p:nvSpPr>
        <p:spPr>
          <a:xfrm>
            <a:off x="1182688" y="2017713"/>
            <a:ext cx="7772400" cy="4535487"/>
          </a:xfrm>
        </p:spPr>
        <p:txBody>
          <a:bodyPr/>
          <a:lstStyle/>
          <a:p>
            <a:pPr eaLnBrk="1" hangingPunct="1">
              <a:lnSpc>
                <a:spcPct val="90000"/>
              </a:lnSpc>
            </a:pPr>
            <a:r>
              <a:rPr lang="en-US" altLang="en-US" sz="2200" dirty="0">
                <a:latin typeface="Calibri" pitchFamily="34" charset="0"/>
                <a:ea typeface="Calibri" pitchFamily="34" charset="0"/>
                <a:cs typeface="Calibri" pitchFamily="34" charset="0"/>
              </a:rPr>
              <a:t>Taxation on gross basis only</a:t>
            </a:r>
          </a:p>
          <a:p>
            <a:pPr eaLnBrk="1" hangingPunct="1">
              <a:lnSpc>
                <a:spcPct val="90000"/>
              </a:lnSpc>
            </a:pPr>
            <a:r>
              <a:rPr lang="en-US" altLang="en-US" sz="2200" dirty="0">
                <a:latin typeface="Calibri" pitchFamily="34" charset="0"/>
                <a:ea typeface="Calibri" pitchFamily="34" charset="0"/>
                <a:cs typeface="Calibri" pitchFamily="34" charset="0"/>
              </a:rPr>
              <a:t>No deduction of expenses</a:t>
            </a:r>
          </a:p>
          <a:p>
            <a:pPr eaLnBrk="1" hangingPunct="1">
              <a:lnSpc>
                <a:spcPct val="90000"/>
              </a:lnSpc>
            </a:pPr>
            <a:r>
              <a:rPr lang="en-US" altLang="en-US" sz="2200" dirty="0">
                <a:latin typeface="Calibri" pitchFamily="34" charset="0"/>
                <a:ea typeface="Calibri" pitchFamily="34" charset="0"/>
                <a:cs typeface="Calibri" pitchFamily="34" charset="0"/>
              </a:rPr>
              <a:t>No deduction u/c VIA of the Act</a:t>
            </a:r>
          </a:p>
          <a:p>
            <a:pPr eaLnBrk="1" hangingPunct="1">
              <a:lnSpc>
                <a:spcPct val="90000"/>
              </a:lnSpc>
            </a:pPr>
            <a:r>
              <a:rPr lang="en-US" altLang="en-US" sz="2200" dirty="0">
                <a:latin typeface="Calibri" pitchFamily="34" charset="0"/>
                <a:ea typeface="Calibri" pitchFamily="34" charset="0"/>
                <a:cs typeface="Calibri" pitchFamily="34" charset="0"/>
              </a:rPr>
              <a:t>Capital gains computation in Foreign currency as per 1</a:t>
            </a:r>
            <a:r>
              <a:rPr lang="en-US" altLang="en-US" sz="2200" baseline="30000" dirty="0">
                <a:latin typeface="Calibri" pitchFamily="34" charset="0"/>
                <a:ea typeface="Calibri" pitchFamily="34" charset="0"/>
                <a:cs typeface="Calibri" pitchFamily="34" charset="0"/>
              </a:rPr>
              <a:t>st</a:t>
            </a:r>
            <a:r>
              <a:rPr lang="en-US" altLang="en-US" sz="2200" dirty="0">
                <a:latin typeface="Calibri" pitchFamily="34" charset="0"/>
                <a:ea typeface="Calibri" pitchFamily="34" charset="0"/>
                <a:cs typeface="Calibri" pitchFamily="34" charset="0"/>
              </a:rPr>
              <a:t> proviso to sec 48</a:t>
            </a:r>
          </a:p>
          <a:p>
            <a:pPr eaLnBrk="1" hangingPunct="1">
              <a:lnSpc>
                <a:spcPct val="90000"/>
              </a:lnSpc>
            </a:pPr>
            <a:r>
              <a:rPr lang="en-US" altLang="en-US" sz="2200" dirty="0">
                <a:latin typeface="Calibri" pitchFamily="34" charset="0"/>
                <a:ea typeface="Calibri" pitchFamily="34" charset="0"/>
                <a:cs typeface="Calibri" pitchFamily="34" charset="0"/>
              </a:rPr>
              <a:t>No capital gains if amount of gain is reinvested (sec 115F)</a:t>
            </a:r>
          </a:p>
          <a:p>
            <a:pPr eaLnBrk="1" hangingPunct="1">
              <a:lnSpc>
                <a:spcPct val="90000"/>
              </a:lnSpc>
            </a:pPr>
            <a:r>
              <a:rPr lang="en-US" altLang="en-US" sz="2200" dirty="0">
                <a:latin typeface="Calibri" pitchFamily="34" charset="0"/>
                <a:ea typeface="Calibri" pitchFamily="34" charset="0"/>
                <a:cs typeface="Calibri" pitchFamily="34" charset="0"/>
              </a:rPr>
              <a:t>No return of income is required if</a:t>
            </a:r>
          </a:p>
          <a:p>
            <a:pPr lvl="1" eaLnBrk="1" hangingPunct="1">
              <a:lnSpc>
                <a:spcPct val="90000"/>
              </a:lnSpc>
            </a:pPr>
            <a:r>
              <a:rPr lang="en-US" altLang="en-US" sz="2200" dirty="0">
                <a:latin typeface="Calibri" pitchFamily="34" charset="0"/>
                <a:ea typeface="Calibri" pitchFamily="34" charset="0"/>
                <a:cs typeface="Calibri" pitchFamily="34" charset="0"/>
              </a:rPr>
              <a:t>Income includes only investment &amp; LTCG</a:t>
            </a:r>
          </a:p>
          <a:p>
            <a:pPr lvl="1" eaLnBrk="1" hangingPunct="1">
              <a:lnSpc>
                <a:spcPct val="90000"/>
              </a:lnSpc>
            </a:pPr>
            <a:r>
              <a:rPr lang="en-US" altLang="en-US" sz="2200" dirty="0">
                <a:latin typeface="Calibri" pitchFamily="34" charset="0"/>
                <a:ea typeface="Calibri" pitchFamily="34" charset="0"/>
                <a:cs typeface="Calibri" pitchFamily="34" charset="0"/>
              </a:rPr>
              <a:t>Tax as required is deducted as per ITA</a:t>
            </a:r>
          </a:p>
          <a:p>
            <a:pPr eaLnBrk="1" hangingPunct="1">
              <a:lnSpc>
                <a:spcPct val="90000"/>
              </a:lnSpc>
            </a:pPr>
            <a:r>
              <a:rPr lang="en-US" altLang="en-US" sz="2200" dirty="0">
                <a:latin typeface="Calibri" pitchFamily="34" charset="0"/>
                <a:ea typeface="Calibri" pitchFamily="34" charset="0"/>
                <a:cs typeface="Calibri" pitchFamily="34" charset="0"/>
              </a:rPr>
              <a:t>Provisions will gain relevance as </a:t>
            </a:r>
            <a:r>
              <a:rPr lang="en-US" altLang="en-US" sz="2200" b="1" dirty="0">
                <a:latin typeface="Calibri" pitchFamily="34" charset="0"/>
                <a:ea typeface="Calibri" pitchFamily="34" charset="0"/>
                <a:cs typeface="Calibri" pitchFamily="34" charset="0"/>
              </a:rPr>
              <a:t>dividend is taxable </a:t>
            </a:r>
            <a:r>
              <a:rPr lang="en-US" altLang="en-US" sz="2200" dirty="0">
                <a:latin typeface="Calibri" pitchFamily="34" charset="0"/>
                <a:ea typeface="Calibri" pitchFamily="34" charset="0"/>
                <a:cs typeface="Calibri" pitchFamily="34" charset="0"/>
              </a:rPr>
              <a:t>, LTCG &amp; STCG with STT, Equity oriented Mutual Fund income, etc </a:t>
            </a:r>
            <a:r>
              <a:rPr lang="en-US" altLang="en-US" sz="2200" b="1" dirty="0">
                <a:latin typeface="Calibri" pitchFamily="34" charset="0"/>
                <a:ea typeface="Calibri" pitchFamily="34" charset="0"/>
                <a:cs typeface="Calibri" pitchFamily="34" charset="0"/>
              </a:rPr>
              <a:t>will also be taxed </a:t>
            </a:r>
          </a:p>
        </p:txBody>
      </p:sp>
      <p:sp>
        <p:nvSpPr>
          <p:cNvPr id="6" name="Rectangle 5">
            <a:extLst>
              <a:ext uri="{FF2B5EF4-FFF2-40B4-BE49-F238E27FC236}">
                <a16:creationId xmlns:a16="http://schemas.microsoft.com/office/drawing/2014/main" xmlns="" id="{976E697A-B5E1-4C41-9551-647A023B58DA}"/>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3"/>
          <p:cNvSpPr>
            <a:spLocks noGrp="1" noChangeArrowheads="1"/>
          </p:cNvSpPr>
          <p:nvPr>
            <p:ph type="title"/>
          </p:nvPr>
        </p:nvSpPr>
        <p:spPr/>
        <p:txBody>
          <a:bodyPr/>
          <a:lstStyle/>
          <a:p>
            <a:r>
              <a:rPr lang="en-US" altLang="en-US" dirty="0"/>
              <a:t>Need and Rationale</a:t>
            </a:r>
          </a:p>
        </p:txBody>
      </p:sp>
      <p:sp>
        <p:nvSpPr>
          <p:cNvPr id="5" name="Content Placeholder 4"/>
          <p:cNvSpPr>
            <a:spLocks noGrp="1"/>
          </p:cNvSpPr>
          <p:nvPr>
            <p:ph idx="1"/>
          </p:nvPr>
        </p:nvSpPr>
        <p:spPr/>
        <p:txBody>
          <a:bodyPr>
            <a:normAutofit fontScale="77500" lnSpcReduction="20000"/>
          </a:bodyPr>
          <a:lstStyle/>
          <a:p>
            <a:pPr algn="just">
              <a:defRPr/>
            </a:pPr>
            <a:r>
              <a:rPr lang="en-US" dirty="0">
                <a:latin typeface="Calibri" pitchFamily="34" charset="0"/>
                <a:cs typeface="Calibri" pitchFamily="34" charset="0"/>
              </a:rPr>
              <a:t>Taxation on the basis of connecting factors of Subject (tax payer) of taxation or Object (activity) of taxation</a:t>
            </a:r>
          </a:p>
          <a:p>
            <a:pPr algn="just">
              <a:defRPr/>
            </a:pPr>
            <a:r>
              <a:rPr lang="en-US" dirty="0">
                <a:latin typeface="Calibri" pitchFamily="34" charset="0"/>
                <a:cs typeface="Calibri" pitchFamily="34" charset="0"/>
              </a:rPr>
              <a:t>Source Rule for Object and Resident Rule for Subject. If all the countries adopt source as principle there will not be any Double taxation </a:t>
            </a:r>
          </a:p>
          <a:p>
            <a:pPr algn="just">
              <a:defRPr/>
            </a:pPr>
            <a:r>
              <a:rPr lang="en-US" dirty="0">
                <a:latin typeface="Calibri" pitchFamily="34" charset="0"/>
                <a:cs typeface="Calibri" pitchFamily="34" charset="0"/>
              </a:rPr>
              <a:t>Taxation on the basis of Source Rule or Resident Rule, mix of the two is most common</a:t>
            </a:r>
          </a:p>
          <a:p>
            <a:pPr algn="just">
              <a:defRPr/>
            </a:pPr>
            <a:r>
              <a:rPr lang="en-US" dirty="0">
                <a:latin typeface="Calibri" pitchFamily="34" charset="0"/>
                <a:cs typeface="Calibri" pitchFamily="34" charset="0"/>
              </a:rPr>
              <a:t>State has right to tax subject on the basis of their participation in the economic, commercial and social life of any territory</a:t>
            </a:r>
          </a:p>
          <a:p>
            <a:pPr algn="just">
              <a:defRPr/>
            </a:pPr>
            <a:r>
              <a:rPr lang="en-US" dirty="0">
                <a:latin typeface="Calibri" pitchFamily="34" charset="0"/>
                <a:cs typeface="Calibri" pitchFamily="34" charset="0"/>
              </a:rPr>
              <a:t>Capital export and import neutrality</a:t>
            </a:r>
          </a:p>
        </p:txBody>
      </p:sp>
      <p:sp>
        <p:nvSpPr>
          <p:cNvPr id="10244"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1024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F388283A-DFB4-4939-A23C-89F0323C96A9}" type="slidenum">
              <a:rPr lang="en-US" altLang="en-US" sz="1400"/>
              <a:pPr/>
              <a:t>4</a:t>
            </a:fld>
            <a:endParaRPr lang="en-US" altLang="en-US" sz="1400" dirty="0"/>
          </a:p>
        </p:txBody>
      </p:sp>
      <p:sp>
        <p:nvSpPr>
          <p:cNvPr id="6" name="Rectangle 5">
            <a:extLst>
              <a:ext uri="{FF2B5EF4-FFF2-40B4-BE49-F238E27FC236}">
                <a16:creationId xmlns:a16="http://schemas.microsoft.com/office/drawing/2014/main" xmlns="" id="{8297BA30-0207-416F-97E9-100D0583ACF2}"/>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Date Placeholder 3"/>
          <p:cNvSpPr>
            <a:spLocks noGrp="1"/>
          </p:cNvSpPr>
          <p:nvPr>
            <p:ph type="dt" sz="quarter" idx="10"/>
          </p:nvPr>
        </p:nvSpPr>
        <p:spPr>
          <a:xfrm>
            <a:off x="685800" y="64008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6861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A0E63FD8-B424-44A4-BD48-0F7C3D0DF344}" type="slidenum">
              <a:rPr lang="en-US" altLang="en-US" sz="1400"/>
              <a:pPr/>
              <a:t>40</a:t>
            </a:fld>
            <a:endParaRPr lang="en-US" altLang="en-US" sz="1400" dirty="0"/>
          </a:p>
        </p:txBody>
      </p:sp>
      <p:sp>
        <p:nvSpPr>
          <p:cNvPr id="68612" name="Rectangle 2"/>
          <p:cNvSpPr>
            <a:spLocks noGrp="1" noChangeArrowheads="1"/>
          </p:cNvSpPr>
          <p:nvPr>
            <p:ph type="title"/>
          </p:nvPr>
        </p:nvSpPr>
        <p:spPr/>
        <p:txBody>
          <a:bodyPr/>
          <a:lstStyle/>
          <a:p>
            <a:pPr eaLnBrk="1" hangingPunct="1"/>
            <a:r>
              <a:rPr lang="en-US" altLang="en-US" sz="3600" dirty="0"/>
              <a:t>Capital Gains on shares &amp; debentures</a:t>
            </a:r>
          </a:p>
        </p:txBody>
      </p:sp>
      <p:sp>
        <p:nvSpPr>
          <p:cNvPr id="68613" name="Rectangle 3"/>
          <p:cNvSpPr>
            <a:spLocks noGrp="1" noChangeArrowheads="1"/>
          </p:cNvSpPr>
          <p:nvPr>
            <p:ph type="body" idx="1"/>
          </p:nvPr>
        </p:nvSpPr>
        <p:spPr>
          <a:xfrm>
            <a:off x="762000" y="1981200"/>
            <a:ext cx="8153400" cy="4724400"/>
          </a:xfrm>
        </p:spPr>
        <p:txBody>
          <a:bodyPr/>
          <a:lstStyle/>
          <a:p>
            <a:pPr algn="just" eaLnBrk="1" hangingPunct="1"/>
            <a:r>
              <a:rPr lang="en-US" altLang="en-US" sz="1700" dirty="0">
                <a:latin typeface="Calibri" pitchFamily="34" charset="0"/>
                <a:ea typeface="Calibri" pitchFamily="34" charset="0"/>
                <a:cs typeface="Calibri" pitchFamily="34" charset="0"/>
              </a:rPr>
              <a:t>Capital Gains where Securities Transaction Tax is applicable</a:t>
            </a:r>
          </a:p>
          <a:p>
            <a:pPr lvl="1" algn="just" eaLnBrk="1" hangingPunct="1"/>
            <a:r>
              <a:rPr lang="en-US" altLang="en-US" sz="1700" dirty="0">
                <a:latin typeface="Calibri" pitchFamily="34" charset="0"/>
                <a:ea typeface="Calibri" pitchFamily="34" charset="0"/>
                <a:cs typeface="Calibri" pitchFamily="34" charset="0"/>
              </a:rPr>
              <a:t>LTCG exempt from tax [sec 10(38) of ITA upto Rs. 1 lac] balance taxable @ 10%</a:t>
            </a:r>
          </a:p>
          <a:p>
            <a:pPr lvl="1" algn="just" eaLnBrk="1" hangingPunct="1"/>
            <a:r>
              <a:rPr lang="en-US" altLang="en-US" sz="1700" dirty="0">
                <a:latin typeface="Calibri" pitchFamily="34" charset="0"/>
                <a:ea typeface="Calibri" pitchFamily="34" charset="0"/>
                <a:cs typeface="Calibri" pitchFamily="34" charset="0"/>
              </a:rPr>
              <a:t>STCG tax @ 15% (sec 111A)</a:t>
            </a:r>
          </a:p>
          <a:p>
            <a:pPr algn="just" eaLnBrk="1" hangingPunct="1"/>
            <a:r>
              <a:rPr lang="en-US" altLang="en-US" sz="1700" dirty="0">
                <a:latin typeface="Calibri" pitchFamily="34" charset="0"/>
                <a:ea typeface="Calibri" pitchFamily="34" charset="0"/>
                <a:cs typeface="Calibri" pitchFamily="34" charset="0"/>
              </a:rPr>
              <a:t>LTCG where STT is not applicable</a:t>
            </a:r>
          </a:p>
          <a:p>
            <a:pPr lvl="1" algn="just" eaLnBrk="1" hangingPunct="1"/>
            <a:r>
              <a:rPr lang="en-US" altLang="en-US" sz="1700" dirty="0">
                <a:latin typeface="Calibri" pitchFamily="34" charset="0"/>
                <a:ea typeface="Calibri" pitchFamily="34" charset="0"/>
                <a:cs typeface="Calibri" pitchFamily="34" charset="0"/>
              </a:rPr>
              <a:t>Sec 48: Computation of capital gains</a:t>
            </a:r>
          </a:p>
          <a:p>
            <a:pPr lvl="1" algn="just" eaLnBrk="1" hangingPunct="1"/>
            <a:r>
              <a:rPr lang="en-US" altLang="en-US" sz="1700" dirty="0">
                <a:latin typeface="Calibri" pitchFamily="34" charset="0"/>
                <a:ea typeface="Calibri" pitchFamily="34" charset="0"/>
                <a:cs typeface="Calibri" pitchFamily="34" charset="0"/>
              </a:rPr>
              <a:t>Proviso to sec 48 provides for computation in FC</a:t>
            </a:r>
          </a:p>
          <a:p>
            <a:pPr lvl="1" algn="just" eaLnBrk="1" hangingPunct="1"/>
            <a:r>
              <a:rPr lang="en-US" altLang="en-US" sz="1700" dirty="0">
                <a:latin typeface="Calibri" pitchFamily="34" charset="0"/>
                <a:ea typeface="Calibri" pitchFamily="34" charset="0"/>
                <a:cs typeface="Calibri" pitchFamily="34" charset="0"/>
              </a:rPr>
              <a:t>Sec 112 provides for rates of taxation</a:t>
            </a:r>
          </a:p>
          <a:p>
            <a:pPr lvl="1" algn="just" eaLnBrk="1" hangingPunct="1"/>
            <a:r>
              <a:rPr lang="en-US" altLang="en-US" sz="1700" dirty="0">
                <a:latin typeface="Calibri" pitchFamily="34" charset="0"/>
                <a:ea typeface="Calibri" pitchFamily="34" charset="0"/>
                <a:cs typeface="Calibri" pitchFamily="34" charset="0"/>
              </a:rPr>
              <a:t>All Non resident persons are taxed @ 20%</a:t>
            </a:r>
          </a:p>
          <a:p>
            <a:pPr lvl="1" algn="just" eaLnBrk="1" hangingPunct="1"/>
            <a:r>
              <a:rPr lang="en-US" altLang="en-US" sz="1700" dirty="0">
                <a:latin typeface="Calibri" pitchFamily="34" charset="0"/>
                <a:ea typeface="Calibri" pitchFamily="34" charset="0"/>
                <a:cs typeface="Calibri" pitchFamily="34" charset="0"/>
              </a:rPr>
              <a:t>Tax rates of</a:t>
            </a:r>
          </a:p>
          <a:p>
            <a:pPr lvl="1" algn="just" eaLnBrk="1" hangingPunct="1"/>
            <a:r>
              <a:rPr lang="en-US" altLang="en-US" sz="1700" dirty="0">
                <a:latin typeface="Calibri" pitchFamily="34" charset="0"/>
                <a:ea typeface="Calibri" pitchFamily="34" charset="0"/>
                <a:cs typeface="Calibri" pitchFamily="34" charset="0"/>
              </a:rPr>
              <a:t>10% in case of listed securities (other than a unit or a zero coupon bond) under proviso to S. 112 without applying 2nd proviso to S. 48</a:t>
            </a:r>
          </a:p>
          <a:p>
            <a:pPr lvl="1" algn="just" eaLnBrk="1" hangingPunct="1"/>
            <a:r>
              <a:rPr lang="en-US" altLang="en-US" sz="1700" dirty="0">
                <a:latin typeface="Calibri" pitchFamily="34" charset="0"/>
                <a:ea typeface="Calibri" pitchFamily="34" charset="0"/>
                <a:cs typeface="Calibri" pitchFamily="34" charset="0"/>
              </a:rPr>
              <a:t>Provisions of the DTAA – Article 13</a:t>
            </a:r>
          </a:p>
        </p:txBody>
      </p:sp>
      <p:sp>
        <p:nvSpPr>
          <p:cNvPr id="6" name="Rectangle 5">
            <a:extLst>
              <a:ext uri="{FF2B5EF4-FFF2-40B4-BE49-F238E27FC236}">
                <a16:creationId xmlns:a16="http://schemas.microsoft.com/office/drawing/2014/main" xmlns="" id="{AEDE0B34-2131-40FB-BB20-4C9889578C5E}"/>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Date Placeholder 1"/>
          <p:cNvSpPr>
            <a:spLocks noGrp="1"/>
          </p:cNvSpPr>
          <p:nvPr>
            <p:ph type="dt" sz="quarter" idx="10"/>
          </p:nvPr>
        </p:nvSpPr>
        <p:spPr>
          <a:xfrm>
            <a:off x="914400" y="64008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74755" name="Slide Number Placeholder 2"/>
          <p:cNvSpPr>
            <a:spLocks noGrp="1"/>
          </p:cNvSpPr>
          <p:nvPr>
            <p:ph type="sldNum" sz="quarter" idx="12"/>
          </p:nvPr>
        </p:nvSpPr>
        <p:spPr>
          <a:xfrm>
            <a:off x="6781800" y="64008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C3896B2B-A8D7-42CD-9315-F2259B7102D9}" type="slidenum">
              <a:rPr lang="en-US" altLang="en-US" sz="1400"/>
              <a:pPr/>
              <a:t>41</a:t>
            </a:fld>
            <a:endParaRPr lang="en-US" altLang="en-US" sz="1400" dirty="0"/>
          </a:p>
        </p:txBody>
      </p:sp>
      <p:sp>
        <p:nvSpPr>
          <p:cNvPr id="4" name="Rectangle 2"/>
          <p:cNvSpPr txBox="1">
            <a:spLocks noChangeArrowheads="1"/>
          </p:cNvSpPr>
          <p:nvPr/>
        </p:nvSpPr>
        <p:spPr>
          <a:xfrm>
            <a:off x="1150938" y="381000"/>
            <a:ext cx="7793037" cy="1219200"/>
          </a:xfrm>
          <a:prstGeom prst="rect">
            <a:avLst/>
          </a:prstGeom>
        </p:spPr>
        <p:txBody>
          <a:bodyPr/>
          <a:lstStyle/>
          <a:p>
            <a:pPr eaLnBrk="1" hangingPunct="1">
              <a:defRPr/>
            </a:pPr>
            <a:r>
              <a:rPr lang="en-US" sz="4000" kern="0" dirty="0">
                <a:solidFill>
                  <a:schemeClr val="tx2"/>
                </a:solidFill>
                <a:latin typeface="+mj-lt"/>
                <a:ea typeface="+mj-ea"/>
                <a:cs typeface="+mj-cs"/>
              </a:rPr>
              <a:t>Filing of return by Non Residents Indians</a:t>
            </a:r>
          </a:p>
        </p:txBody>
      </p:sp>
      <p:sp>
        <p:nvSpPr>
          <p:cNvPr id="5" name="Rectangle 3"/>
          <p:cNvSpPr txBox="1">
            <a:spLocks noChangeArrowheads="1"/>
          </p:cNvSpPr>
          <p:nvPr/>
        </p:nvSpPr>
        <p:spPr>
          <a:xfrm>
            <a:off x="646112" y="2057400"/>
            <a:ext cx="8040688" cy="4572000"/>
          </a:xfrm>
          <a:prstGeom prst="rect">
            <a:avLst/>
          </a:prstGeom>
        </p:spPr>
        <p:txBody>
          <a:bodyPr/>
          <a:lstStyle/>
          <a:p>
            <a:pPr marL="342900" indent="-342900" algn="just" eaLnBrk="1" hangingPunct="1">
              <a:lnSpc>
                <a:spcPct val="90000"/>
              </a:lnSpc>
              <a:spcBef>
                <a:spcPct val="20000"/>
              </a:spcBef>
              <a:buClr>
                <a:schemeClr val="folHlink"/>
              </a:buClr>
              <a:buSzPct val="60000"/>
              <a:defRPr/>
            </a:pPr>
            <a:r>
              <a:rPr lang="en-US" sz="1600" kern="0" dirty="0">
                <a:latin typeface="Calibri" pitchFamily="34" charset="0"/>
                <a:cs typeface="Calibri" pitchFamily="34" charset="0"/>
              </a:rPr>
              <a:t>NRI’s are not required to file tax returns in India in the following situations;</a:t>
            </a:r>
          </a:p>
          <a:p>
            <a:pPr marL="342900" indent="-342900" algn="just" eaLnBrk="1" hangingPunct="1">
              <a:lnSpc>
                <a:spcPct val="90000"/>
              </a:lnSpc>
              <a:spcBef>
                <a:spcPct val="20000"/>
              </a:spcBef>
              <a:buClr>
                <a:schemeClr val="folHlink"/>
              </a:buClr>
              <a:buSzPct val="60000"/>
              <a:buFont typeface="Wingdings" pitchFamily="2" charset="2"/>
              <a:buChar char="n"/>
              <a:defRPr/>
            </a:pPr>
            <a:r>
              <a:rPr lang="en-US" sz="1600" kern="0" dirty="0">
                <a:latin typeface="Calibri" pitchFamily="34" charset="0"/>
                <a:cs typeface="Calibri" pitchFamily="34" charset="0"/>
              </a:rPr>
              <a:t>If income is below basic exemption limit for that F.Y.</a:t>
            </a:r>
          </a:p>
          <a:p>
            <a:pPr marL="342900" indent="-342900" algn="just" eaLnBrk="1" hangingPunct="1">
              <a:lnSpc>
                <a:spcPct val="90000"/>
              </a:lnSpc>
              <a:spcBef>
                <a:spcPct val="20000"/>
              </a:spcBef>
              <a:buClr>
                <a:schemeClr val="folHlink"/>
              </a:buClr>
              <a:buSzPct val="60000"/>
              <a:buFont typeface="Wingdings" pitchFamily="2" charset="2"/>
              <a:buChar char="n"/>
              <a:defRPr/>
            </a:pPr>
            <a:r>
              <a:rPr lang="en-US" sz="1600" kern="0" dirty="0">
                <a:latin typeface="Calibri" pitchFamily="34" charset="0"/>
                <a:cs typeface="Calibri" pitchFamily="34" charset="0"/>
              </a:rPr>
              <a:t>Total Income consists of only investment income or LTCG or both &amp; TDS has been deducted on such income [Section 115G (Chp XII-A)] </a:t>
            </a:r>
          </a:p>
          <a:p>
            <a:pPr marL="342900" indent="-342900" algn="just" eaLnBrk="1" hangingPunct="1">
              <a:lnSpc>
                <a:spcPct val="90000"/>
              </a:lnSpc>
              <a:spcBef>
                <a:spcPct val="20000"/>
              </a:spcBef>
              <a:buClr>
                <a:schemeClr val="folHlink"/>
              </a:buClr>
              <a:buSzPct val="60000"/>
              <a:buFont typeface="Wingdings" pitchFamily="2" charset="2"/>
              <a:buChar char="n"/>
              <a:defRPr/>
            </a:pPr>
            <a:r>
              <a:rPr lang="en-US" sz="1600" kern="0" dirty="0">
                <a:latin typeface="Calibri" pitchFamily="34" charset="0"/>
                <a:cs typeface="Calibri" pitchFamily="34" charset="0"/>
              </a:rPr>
              <a:t>No Return in case of specified Income u/s 115A. The relaxation of not filing of Return of Income is available </a:t>
            </a:r>
            <a:r>
              <a:rPr lang="en-US" sz="1600" strike="sngStrike" kern="0" dirty="0">
                <a:latin typeface="Calibri" pitchFamily="34" charset="0"/>
                <a:cs typeface="Calibri" pitchFamily="34" charset="0"/>
              </a:rPr>
              <a:t>only</a:t>
            </a:r>
            <a:r>
              <a:rPr lang="en-US" sz="1600" kern="0" dirty="0">
                <a:latin typeface="Calibri" pitchFamily="34" charset="0"/>
                <a:cs typeface="Calibri" pitchFamily="34" charset="0"/>
              </a:rPr>
              <a:t> in respect of Dividend Income (</a:t>
            </a:r>
            <a:r>
              <a:rPr lang="en-US" sz="1600" strike="sngStrike" kern="0" dirty="0">
                <a:latin typeface="Calibri" pitchFamily="34" charset="0"/>
                <a:cs typeface="Calibri" pitchFamily="34" charset="0"/>
              </a:rPr>
              <a:t>referred to in Sec 115-O) </a:t>
            </a:r>
            <a:r>
              <a:rPr lang="en-US" sz="1600" kern="0" dirty="0">
                <a:latin typeface="Calibri" pitchFamily="34" charset="0"/>
                <a:cs typeface="Calibri" pitchFamily="34" charset="0"/>
              </a:rPr>
              <a:t>and Interest Income on which tax has been deducted [Sec. 115A(5)],</a:t>
            </a:r>
            <a:r>
              <a:rPr lang="en-US" sz="1600" b="1" kern="0" dirty="0">
                <a:latin typeface="Calibri" pitchFamily="34" charset="0"/>
                <a:cs typeface="Calibri" pitchFamily="34" charset="0"/>
              </a:rPr>
              <a:t>Royalty and FTS also(Budget 2020)</a:t>
            </a:r>
          </a:p>
          <a:p>
            <a:pPr marL="342900" indent="-342900" algn="just" eaLnBrk="1" hangingPunct="1">
              <a:lnSpc>
                <a:spcPct val="90000"/>
              </a:lnSpc>
              <a:spcBef>
                <a:spcPct val="20000"/>
              </a:spcBef>
              <a:buClr>
                <a:schemeClr val="folHlink"/>
              </a:buClr>
              <a:buSzPct val="60000"/>
              <a:buFont typeface="Wingdings" pitchFamily="2" charset="2"/>
              <a:buChar char="n"/>
              <a:defRPr/>
            </a:pPr>
            <a:r>
              <a:rPr lang="en-US" sz="1600" kern="0" dirty="0">
                <a:latin typeface="Calibri" pitchFamily="34" charset="0"/>
                <a:cs typeface="Calibri" pitchFamily="34" charset="0"/>
              </a:rPr>
              <a:t>If return of income is not filed within due date, application for condonation of delay can be filed for 6 A.Y’s for claiming refund, subject to certain conditions (CBDT Circular No 9/2015 dtd 09.06.2015)</a:t>
            </a:r>
          </a:p>
          <a:p>
            <a:pPr marL="342900" indent="-342900" algn="just" eaLnBrk="1" hangingPunct="1">
              <a:lnSpc>
                <a:spcPct val="90000"/>
              </a:lnSpc>
              <a:spcBef>
                <a:spcPct val="20000"/>
              </a:spcBef>
              <a:buClr>
                <a:schemeClr val="folHlink"/>
              </a:buClr>
              <a:buSzPct val="60000"/>
              <a:defRPr/>
            </a:pPr>
            <a:r>
              <a:rPr lang="en-US" sz="1600" kern="0" dirty="0">
                <a:latin typeface="Calibri" pitchFamily="34" charset="0"/>
                <a:cs typeface="Calibri" pitchFamily="34" charset="0"/>
              </a:rPr>
              <a:t>Note:</a:t>
            </a:r>
          </a:p>
          <a:p>
            <a:pPr marL="342900" indent="-342900" algn="just" eaLnBrk="1" hangingPunct="1">
              <a:lnSpc>
                <a:spcPct val="90000"/>
              </a:lnSpc>
              <a:spcBef>
                <a:spcPct val="20000"/>
              </a:spcBef>
              <a:buClr>
                <a:schemeClr val="folHlink"/>
              </a:buClr>
              <a:buSzPct val="60000"/>
              <a:defRPr/>
            </a:pPr>
            <a:r>
              <a:rPr lang="en-US" sz="1600" kern="0" dirty="0">
                <a:latin typeface="Calibri" pitchFamily="34" charset="0"/>
                <a:cs typeface="Calibri" pitchFamily="34" charset="0"/>
              </a:rPr>
              <a:t>- NRI’s cannot avail different exemption limits on basis of gender or age as </a:t>
            </a:r>
          </a:p>
          <a:p>
            <a:pPr marL="342900" indent="-342900" algn="just" eaLnBrk="1" hangingPunct="1">
              <a:lnSpc>
                <a:spcPct val="90000"/>
              </a:lnSpc>
              <a:spcBef>
                <a:spcPct val="20000"/>
              </a:spcBef>
              <a:buClr>
                <a:schemeClr val="folHlink"/>
              </a:buClr>
              <a:buSzPct val="60000"/>
              <a:defRPr/>
            </a:pPr>
            <a:r>
              <a:rPr lang="en-US" sz="1600" kern="0" dirty="0">
                <a:latin typeface="Calibri" pitchFamily="34" charset="0"/>
                <a:cs typeface="Calibri" pitchFamily="34" charset="0"/>
              </a:rPr>
              <a:t>the Residents can avail</a:t>
            </a:r>
          </a:p>
          <a:p>
            <a:pPr algn="just" eaLnBrk="1" hangingPunct="1">
              <a:buFontTx/>
              <a:buChar char="-"/>
              <a:defRPr/>
            </a:pPr>
            <a:r>
              <a:rPr lang="en-US" sz="1600" kern="0" dirty="0">
                <a:latin typeface="Calibri" pitchFamily="34" charset="0"/>
                <a:cs typeface="Calibri" pitchFamily="34" charset="0"/>
              </a:rPr>
              <a:t> If income is LTCG &amp; no TDS is deducted – then even if it is lower than basic exemption, you need to file the returns (as basic exemption limit cannot be availed) </a:t>
            </a:r>
          </a:p>
          <a:p>
            <a:pPr algn="just" eaLnBrk="1" hangingPunct="1">
              <a:buFontTx/>
              <a:buChar char="-"/>
              <a:defRPr/>
            </a:pPr>
            <a:r>
              <a:rPr lang="en-US" sz="1600" kern="0" dirty="0">
                <a:latin typeface="Calibri" pitchFamily="34" charset="0"/>
                <a:cs typeface="Calibri" pitchFamily="34" charset="0"/>
              </a:rPr>
              <a:t> If TDS has been deducted and the assessee is entitled to refund, you may file the return in order to claim the refund</a:t>
            </a:r>
          </a:p>
        </p:txBody>
      </p:sp>
      <p:sp>
        <p:nvSpPr>
          <p:cNvPr id="6" name="Rectangle 5">
            <a:extLst>
              <a:ext uri="{FF2B5EF4-FFF2-40B4-BE49-F238E27FC236}">
                <a16:creationId xmlns:a16="http://schemas.microsoft.com/office/drawing/2014/main" xmlns="" id="{6D45803F-241B-49AA-B18F-86BF2485C0E7}"/>
              </a:ext>
            </a:extLst>
          </p:cNvPr>
          <p:cNvSpPr/>
          <p:nvPr/>
        </p:nvSpPr>
        <p:spPr>
          <a:xfrm>
            <a:off x="3276600" y="65707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BCCF186-77F4-429A-B0F1-9B35428EDB58}"/>
              </a:ext>
            </a:extLst>
          </p:cNvPr>
          <p:cNvSpPr>
            <a:spLocks noGrp="1"/>
          </p:cNvSpPr>
          <p:nvPr>
            <p:ph type="title"/>
          </p:nvPr>
        </p:nvSpPr>
        <p:spPr/>
        <p:txBody>
          <a:bodyPr/>
          <a:lstStyle/>
          <a:p>
            <a:r>
              <a:rPr lang="en-IN" dirty="0"/>
              <a:t>Filing of Tax Return </a:t>
            </a:r>
          </a:p>
        </p:txBody>
      </p:sp>
      <p:sp>
        <p:nvSpPr>
          <p:cNvPr id="3" name="Content Placeholder 2">
            <a:extLst>
              <a:ext uri="{FF2B5EF4-FFF2-40B4-BE49-F238E27FC236}">
                <a16:creationId xmlns:a16="http://schemas.microsoft.com/office/drawing/2014/main" xmlns="" id="{9A600224-05CE-4583-B8A4-201A72AE622F}"/>
              </a:ext>
            </a:extLst>
          </p:cNvPr>
          <p:cNvSpPr>
            <a:spLocks noGrp="1"/>
          </p:cNvSpPr>
          <p:nvPr>
            <p:ph idx="1"/>
          </p:nvPr>
        </p:nvSpPr>
        <p:spPr/>
        <p:txBody>
          <a:bodyPr/>
          <a:lstStyle/>
          <a:p>
            <a:pPr>
              <a:buClr>
                <a:schemeClr val="tx2"/>
              </a:buClr>
              <a:buSzPct val="100000"/>
              <a:buFont typeface="Wingdings" panose="05000000000000000000" pitchFamily="2" charset="2"/>
              <a:buChar char="§"/>
            </a:pPr>
            <a:r>
              <a:rPr lang="en-US" sz="2000" dirty="0"/>
              <a:t>Evidence about cost of property</a:t>
            </a:r>
          </a:p>
          <a:p>
            <a:pPr>
              <a:buClr>
                <a:schemeClr val="tx2"/>
              </a:buClr>
              <a:buSzPct val="100000"/>
              <a:buFont typeface="Wingdings" panose="05000000000000000000" pitchFamily="2" charset="2"/>
              <a:buChar char="§"/>
            </a:pPr>
            <a:r>
              <a:rPr lang="en-US" sz="2000" dirty="0"/>
              <a:t>Ease of obtaining certain visas – To be obtained from India (country of citizenship)</a:t>
            </a:r>
          </a:p>
          <a:p>
            <a:pPr>
              <a:buClr>
                <a:schemeClr val="tx2"/>
              </a:buClr>
              <a:buSzPct val="100000"/>
              <a:buFont typeface="Wingdings" panose="05000000000000000000" pitchFamily="2" charset="2"/>
              <a:buChar char="§"/>
            </a:pPr>
            <a:r>
              <a:rPr lang="en-US" sz="2000" dirty="0"/>
              <a:t>If return of income is not filed within due date, application for condonation of delay can be filed for 6 A.Y’s for claiming refund, subject to certain conditions (CBDT Circular No 9/2015 dtd 09.06.2015)</a:t>
            </a:r>
          </a:p>
          <a:p>
            <a:pPr>
              <a:buClr>
                <a:schemeClr val="tx2"/>
              </a:buClr>
              <a:buSzPct val="100000"/>
              <a:buFont typeface="Wingdings" panose="05000000000000000000" pitchFamily="2" charset="2"/>
              <a:buChar char="§"/>
            </a:pPr>
            <a:r>
              <a:rPr lang="en-US" sz="2000" dirty="0"/>
              <a:t>Disclosure of beneficiary and beneficial owner</a:t>
            </a:r>
          </a:p>
          <a:p>
            <a:pPr>
              <a:buClr>
                <a:schemeClr val="tx2"/>
              </a:buClr>
              <a:buSzPct val="100000"/>
              <a:buFont typeface="Wingdings" panose="05000000000000000000" pitchFamily="2" charset="2"/>
              <a:buChar char="§"/>
            </a:pPr>
            <a:r>
              <a:rPr lang="en-US" sz="2000" dirty="0"/>
              <a:t>Complex requirements to establish NR Status can be avoided and handled efficiently- Law permits investigations for past 16 year </a:t>
            </a:r>
          </a:p>
          <a:p>
            <a:endParaRPr lang="en-IN" dirty="0"/>
          </a:p>
        </p:txBody>
      </p:sp>
      <p:sp>
        <p:nvSpPr>
          <p:cNvPr id="4" name="Date Placeholder 3">
            <a:extLst>
              <a:ext uri="{FF2B5EF4-FFF2-40B4-BE49-F238E27FC236}">
                <a16:creationId xmlns:a16="http://schemas.microsoft.com/office/drawing/2014/main" xmlns="" id="{CDF43BD8-CC55-46B9-9EF3-2F4258E5624E}"/>
              </a:ext>
            </a:extLst>
          </p:cNvPr>
          <p:cNvSpPr>
            <a:spLocks noGrp="1"/>
          </p:cNvSpPr>
          <p:nvPr>
            <p:ph type="dt" sz="half" idx="10"/>
          </p:nvPr>
        </p:nvSpPr>
        <p:spPr/>
        <p:txBody>
          <a:bodyPr/>
          <a:lstStyle/>
          <a:p>
            <a:pPr>
              <a:defRPr/>
            </a:pPr>
            <a:r>
              <a:rPr lang="en-US" dirty="0"/>
              <a:t>11th February, 2020</a:t>
            </a:r>
          </a:p>
        </p:txBody>
      </p:sp>
      <p:sp>
        <p:nvSpPr>
          <p:cNvPr id="5" name="Slide Number Placeholder 4">
            <a:extLst>
              <a:ext uri="{FF2B5EF4-FFF2-40B4-BE49-F238E27FC236}">
                <a16:creationId xmlns:a16="http://schemas.microsoft.com/office/drawing/2014/main" xmlns="" id="{A6388653-72EF-4C04-A8A5-022FD5D686BD}"/>
              </a:ext>
            </a:extLst>
          </p:cNvPr>
          <p:cNvSpPr>
            <a:spLocks noGrp="1"/>
          </p:cNvSpPr>
          <p:nvPr>
            <p:ph type="sldNum" sz="quarter" idx="12"/>
          </p:nvPr>
        </p:nvSpPr>
        <p:spPr/>
        <p:txBody>
          <a:bodyPr/>
          <a:lstStyle/>
          <a:p>
            <a:fld id="{852A60BD-B4D8-453E-B1C6-B1E9A28BB584}" type="slidenum">
              <a:rPr lang="en-US" altLang="en-US" smtClean="0"/>
              <a:pPr/>
              <a:t>42</a:t>
            </a:fld>
            <a:endParaRPr lang="en-US" altLang="en-US" dirty="0"/>
          </a:p>
        </p:txBody>
      </p:sp>
      <p:sp>
        <p:nvSpPr>
          <p:cNvPr id="6" name="Rectangle 5">
            <a:extLst>
              <a:ext uri="{FF2B5EF4-FFF2-40B4-BE49-F238E27FC236}">
                <a16:creationId xmlns:a16="http://schemas.microsoft.com/office/drawing/2014/main" xmlns="" id="{0954532A-120F-4781-AB4B-D76BCEFCF7EE}"/>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10696277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EDD6851-246B-4146-B6F3-8B2CB97699D3}"/>
              </a:ext>
            </a:extLst>
          </p:cNvPr>
          <p:cNvSpPr>
            <a:spLocks noGrp="1"/>
          </p:cNvSpPr>
          <p:nvPr>
            <p:ph type="title"/>
          </p:nvPr>
        </p:nvSpPr>
        <p:spPr/>
        <p:txBody>
          <a:bodyPr/>
          <a:lstStyle/>
          <a:p>
            <a:r>
              <a:rPr lang="en-IN" dirty="0"/>
              <a:t>Filing of Tax Return </a:t>
            </a:r>
          </a:p>
        </p:txBody>
      </p:sp>
      <p:sp>
        <p:nvSpPr>
          <p:cNvPr id="3" name="Content Placeholder 2">
            <a:extLst>
              <a:ext uri="{FF2B5EF4-FFF2-40B4-BE49-F238E27FC236}">
                <a16:creationId xmlns:a16="http://schemas.microsoft.com/office/drawing/2014/main" xmlns="" id="{7CF1C09A-9EDE-4FF9-A73C-7C4A42DC4E97}"/>
              </a:ext>
            </a:extLst>
          </p:cNvPr>
          <p:cNvSpPr>
            <a:spLocks noGrp="1"/>
          </p:cNvSpPr>
          <p:nvPr>
            <p:ph idx="1"/>
          </p:nvPr>
        </p:nvSpPr>
        <p:spPr/>
        <p:txBody>
          <a:bodyPr/>
          <a:lstStyle/>
          <a:p>
            <a:pPr marL="285750" indent="-285750">
              <a:buClr>
                <a:schemeClr val="tx2"/>
              </a:buClr>
              <a:buFont typeface="Wingdings" panose="05000000000000000000" pitchFamily="2" charset="2"/>
              <a:buChar char="§"/>
            </a:pPr>
            <a:r>
              <a:rPr lang="en-US" sz="2000" dirty="0"/>
              <a:t>In case of sale of property by NRI in India (either to resident or non resident), the buyer has to deduct TDS at the rate of 20% (in case of LTCG)/ 30% (in case of STCG) – Sec 195 of I.T Act</a:t>
            </a:r>
            <a:endParaRPr lang="en-US" dirty="0"/>
          </a:p>
          <a:p>
            <a:pPr marL="285750" indent="-285750">
              <a:buClr>
                <a:schemeClr val="tx2"/>
              </a:buClr>
              <a:buFont typeface="Wingdings" panose="05000000000000000000" pitchFamily="2" charset="2"/>
              <a:buChar char="§"/>
            </a:pPr>
            <a:r>
              <a:rPr lang="en-US" sz="2000" dirty="0"/>
              <a:t>Lower deduction of Tax certificate from AO possible efficiently if returns are filed</a:t>
            </a:r>
          </a:p>
          <a:p>
            <a:pPr marL="285750" indent="-285750">
              <a:buClr>
                <a:schemeClr val="tx2"/>
              </a:buClr>
              <a:buFont typeface="Wingdings" panose="05000000000000000000" pitchFamily="2" charset="2"/>
              <a:buChar char="§"/>
            </a:pPr>
            <a:r>
              <a:rPr lang="en-US" sz="2000" dirty="0"/>
              <a:t>In order to get credit for the tax deposited by buyer one must file their return </a:t>
            </a:r>
            <a:endParaRPr lang="en-US" dirty="0"/>
          </a:p>
          <a:p>
            <a:pPr marL="285750" indent="-285750">
              <a:buClr>
                <a:schemeClr val="tx2"/>
              </a:buClr>
              <a:buFont typeface="Wingdings" panose="05000000000000000000" pitchFamily="2" charset="2"/>
              <a:buChar char="§"/>
            </a:pPr>
            <a:r>
              <a:rPr lang="en-US" sz="2000" dirty="0"/>
              <a:t>In case of transfer of funds in the 1Mn$ scheme from the NRO account, the funds can only be transferred net of taxes, can well be demonstrated that it is net of taxes if returns are filed</a:t>
            </a:r>
          </a:p>
          <a:p>
            <a:pPr marL="0" indent="0">
              <a:buNone/>
            </a:pPr>
            <a:endParaRPr lang="en-IN" dirty="0"/>
          </a:p>
        </p:txBody>
      </p:sp>
      <p:sp>
        <p:nvSpPr>
          <p:cNvPr id="4" name="Date Placeholder 3">
            <a:extLst>
              <a:ext uri="{FF2B5EF4-FFF2-40B4-BE49-F238E27FC236}">
                <a16:creationId xmlns:a16="http://schemas.microsoft.com/office/drawing/2014/main" xmlns="" id="{F4A17DC2-3B80-47DC-BECC-2797BDC34EB3}"/>
              </a:ext>
            </a:extLst>
          </p:cNvPr>
          <p:cNvSpPr>
            <a:spLocks noGrp="1"/>
          </p:cNvSpPr>
          <p:nvPr>
            <p:ph type="dt" sz="half" idx="10"/>
          </p:nvPr>
        </p:nvSpPr>
        <p:spPr/>
        <p:txBody>
          <a:bodyPr/>
          <a:lstStyle/>
          <a:p>
            <a:pPr>
              <a:defRPr/>
            </a:pPr>
            <a:r>
              <a:rPr lang="en-US" dirty="0"/>
              <a:t>11th February, 2020</a:t>
            </a:r>
          </a:p>
        </p:txBody>
      </p:sp>
      <p:sp>
        <p:nvSpPr>
          <p:cNvPr id="5" name="Slide Number Placeholder 4">
            <a:extLst>
              <a:ext uri="{FF2B5EF4-FFF2-40B4-BE49-F238E27FC236}">
                <a16:creationId xmlns:a16="http://schemas.microsoft.com/office/drawing/2014/main" xmlns="" id="{84746BCD-5FF2-4121-BE91-B5E11CCD7F50}"/>
              </a:ext>
            </a:extLst>
          </p:cNvPr>
          <p:cNvSpPr>
            <a:spLocks noGrp="1"/>
          </p:cNvSpPr>
          <p:nvPr>
            <p:ph type="sldNum" sz="quarter" idx="12"/>
          </p:nvPr>
        </p:nvSpPr>
        <p:spPr/>
        <p:txBody>
          <a:bodyPr/>
          <a:lstStyle/>
          <a:p>
            <a:fld id="{852A60BD-B4D8-453E-B1C6-B1E9A28BB584}" type="slidenum">
              <a:rPr lang="en-US" altLang="en-US" smtClean="0"/>
              <a:pPr/>
              <a:t>43</a:t>
            </a:fld>
            <a:endParaRPr lang="en-US" altLang="en-US" dirty="0"/>
          </a:p>
        </p:txBody>
      </p:sp>
      <p:sp>
        <p:nvSpPr>
          <p:cNvPr id="6" name="Rectangle 5">
            <a:extLst>
              <a:ext uri="{FF2B5EF4-FFF2-40B4-BE49-F238E27FC236}">
                <a16:creationId xmlns:a16="http://schemas.microsoft.com/office/drawing/2014/main" xmlns="" id="{506FA19C-861D-4CD0-A73F-62EA5AF4341F}"/>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23886421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848179"/>
            <a:ext cx="7793037" cy="857250"/>
          </a:xfrm>
        </p:spPr>
        <p:txBody>
          <a:bodyPr/>
          <a:lstStyle/>
          <a:p>
            <a:r>
              <a:rPr lang="en-IN" sz="4400" dirty="0"/>
              <a:t>Vivad se Vishwas Bill, 2020</a:t>
            </a:r>
          </a:p>
        </p:txBody>
      </p:sp>
      <p:sp>
        <p:nvSpPr>
          <p:cNvPr id="4" name="Slide Number Placeholder 3"/>
          <p:cNvSpPr>
            <a:spLocks noGrp="1"/>
          </p:cNvSpPr>
          <p:nvPr>
            <p:ph type="sldNum" sz="quarter" idx="12"/>
          </p:nvPr>
        </p:nvSpPr>
        <p:spPr/>
        <p:txBody>
          <a:bodyPr/>
          <a:lstStyle/>
          <a:p>
            <a:pPr defTabSz="685800" eaLnBrk="1" fontAlgn="auto" hangingPunct="1">
              <a:spcBef>
                <a:spcPts val="0"/>
              </a:spcBef>
              <a:spcAft>
                <a:spcPts val="0"/>
              </a:spcAft>
            </a:pPr>
            <a:fld id="{988A0877-6E2C-4F4E-BB7B-BA5CC3C83D11}" type="slidenum">
              <a:rPr lang="en-US" altLang="en-US">
                <a:solidFill>
                  <a:srgbClr val="000000"/>
                </a:solidFill>
                <a:latin typeface="Tahoma"/>
              </a:rPr>
              <a:pPr defTabSz="685800" eaLnBrk="1" fontAlgn="auto" hangingPunct="1">
                <a:spcBef>
                  <a:spcPts val="0"/>
                </a:spcBef>
                <a:spcAft>
                  <a:spcPts val="0"/>
                </a:spcAft>
              </a:pPr>
              <a:t>44</a:t>
            </a:fld>
            <a:endParaRPr lang="en-US" altLang="en-US" dirty="0">
              <a:solidFill>
                <a:srgbClr val="000000"/>
              </a:solidFill>
              <a:latin typeface="Tahoma"/>
            </a:endParaRPr>
          </a:p>
        </p:txBody>
      </p:sp>
      <p:sp>
        <p:nvSpPr>
          <p:cNvPr id="6" name="TextBox 5"/>
          <p:cNvSpPr txBox="1"/>
          <p:nvPr/>
        </p:nvSpPr>
        <p:spPr>
          <a:xfrm>
            <a:off x="966152" y="2484462"/>
            <a:ext cx="7375161" cy="4093428"/>
          </a:xfrm>
          <a:prstGeom prst="rect">
            <a:avLst/>
          </a:prstGeom>
          <a:noFill/>
        </p:spPr>
        <p:txBody>
          <a:bodyPr wrap="square" rtlCol="0">
            <a:spAutoFit/>
          </a:bodyPr>
          <a:lstStyle/>
          <a:p>
            <a:pPr marL="285750" indent="-285750" defTabSz="685800" eaLnBrk="1" fontAlgn="auto" hangingPunct="1">
              <a:spcBef>
                <a:spcPts val="0"/>
              </a:spcBef>
              <a:spcAft>
                <a:spcPts val="0"/>
              </a:spcAft>
              <a:buClr>
                <a:srgbClr val="333399"/>
              </a:buClr>
              <a:buFont typeface="Wingdings" panose="05000000000000000000" pitchFamily="2" charset="2"/>
              <a:buChar char="§"/>
            </a:pPr>
            <a:r>
              <a:rPr lang="en-US" sz="2000" dirty="0">
                <a:solidFill>
                  <a:srgbClr val="000000"/>
                </a:solidFill>
                <a:latin typeface="Tahoma"/>
              </a:rPr>
              <a:t>Mechanism for resolution of pending tax disputes. Waiver of interest and penalty if taxes due paid by Marc 31, 2020</a:t>
            </a:r>
          </a:p>
          <a:p>
            <a:pPr marL="285750" indent="-285750" defTabSz="685800" eaLnBrk="1" fontAlgn="auto" hangingPunct="1">
              <a:spcBef>
                <a:spcPts val="0"/>
              </a:spcBef>
              <a:spcAft>
                <a:spcPts val="0"/>
              </a:spcAft>
              <a:buClr>
                <a:srgbClr val="333399"/>
              </a:buClr>
              <a:buFont typeface="Wingdings" panose="05000000000000000000" pitchFamily="2" charset="2"/>
              <a:buChar char="§"/>
            </a:pPr>
            <a:r>
              <a:rPr lang="en-US" sz="2000" dirty="0">
                <a:solidFill>
                  <a:srgbClr val="000000"/>
                </a:solidFill>
                <a:latin typeface="Tahoma"/>
              </a:rPr>
              <a:t> </a:t>
            </a:r>
          </a:p>
          <a:p>
            <a:pPr marL="285750" indent="-285750" defTabSz="685800" eaLnBrk="1" fontAlgn="auto" hangingPunct="1">
              <a:spcBef>
                <a:spcPts val="0"/>
              </a:spcBef>
              <a:spcAft>
                <a:spcPts val="0"/>
              </a:spcAft>
              <a:buClr>
                <a:srgbClr val="333399"/>
              </a:buClr>
              <a:buFont typeface="Wingdings" panose="05000000000000000000" pitchFamily="2" charset="2"/>
              <a:buChar char="§"/>
            </a:pPr>
            <a:r>
              <a:rPr lang="en-US" sz="2000" dirty="0">
                <a:solidFill>
                  <a:srgbClr val="000000"/>
                </a:solidFill>
                <a:latin typeface="Tahoma"/>
              </a:rPr>
              <a:t>Authority to grant certificate within 15 days of the receipt of the declaration. </a:t>
            </a:r>
          </a:p>
          <a:p>
            <a:pPr marL="285750" indent="-285750" defTabSz="685800" eaLnBrk="1" fontAlgn="auto" hangingPunct="1">
              <a:spcBef>
                <a:spcPts val="0"/>
              </a:spcBef>
              <a:spcAft>
                <a:spcPts val="0"/>
              </a:spcAft>
              <a:buClr>
                <a:srgbClr val="333399"/>
              </a:buClr>
              <a:buFont typeface="Wingdings" panose="05000000000000000000" pitchFamily="2" charset="2"/>
              <a:buChar char="§"/>
            </a:pPr>
            <a:endParaRPr lang="en-US" sz="2000" dirty="0">
              <a:solidFill>
                <a:srgbClr val="000000"/>
              </a:solidFill>
              <a:latin typeface="Tahoma"/>
            </a:endParaRPr>
          </a:p>
          <a:p>
            <a:pPr marL="285750" indent="-285750" defTabSz="685800" eaLnBrk="1" fontAlgn="auto" hangingPunct="1">
              <a:spcBef>
                <a:spcPts val="0"/>
              </a:spcBef>
              <a:spcAft>
                <a:spcPts val="0"/>
              </a:spcAft>
              <a:buClr>
                <a:srgbClr val="333399"/>
              </a:buClr>
              <a:buFont typeface="Wingdings" panose="05000000000000000000" pitchFamily="2" charset="2"/>
              <a:buChar char="§"/>
            </a:pPr>
            <a:r>
              <a:rPr lang="en-US" sz="2000" dirty="0">
                <a:solidFill>
                  <a:srgbClr val="000000"/>
                </a:solidFill>
                <a:latin typeface="Tahoma"/>
              </a:rPr>
              <a:t>Withdrawal of appeal on a deemed basis, However High court and Supreme court requires withdrawal by the appellant. </a:t>
            </a:r>
          </a:p>
          <a:p>
            <a:pPr marL="285750" indent="-285750" defTabSz="685800" eaLnBrk="1" fontAlgn="auto" hangingPunct="1">
              <a:spcBef>
                <a:spcPts val="0"/>
              </a:spcBef>
              <a:spcAft>
                <a:spcPts val="0"/>
              </a:spcAft>
              <a:buClr>
                <a:srgbClr val="333399"/>
              </a:buClr>
              <a:buFont typeface="Wingdings" panose="05000000000000000000" pitchFamily="2" charset="2"/>
              <a:buChar char="§"/>
            </a:pPr>
            <a:endParaRPr lang="en-US" sz="2000" dirty="0">
              <a:solidFill>
                <a:srgbClr val="000000"/>
              </a:solidFill>
              <a:latin typeface="Tahoma"/>
            </a:endParaRPr>
          </a:p>
          <a:p>
            <a:pPr marL="285750" indent="-285750" defTabSz="685800" eaLnBrk="1" fontAlgn="auto" hangingPunct="1">
              <a:spcBef>
                <a:spcPts val="0"/>
              </a:spcBef>
              <a:spcAft>
                <a:spcPts val="0"/>
              </a:spcAft>
              <a:buClr>
                <a:srgbClr val="333399"/>
              </a:buClr>
              <a:buFont typeface="Wingdings" panose="05000000000000000000" pitchFamily="2" charset="2"/>
              <a:buChar char="§"/>
            </a:pPr>
            <a:r>
              <a:rPr lang="en-US" sz="2000" dirty="0">
                <a:solidFill>
                  <a:srgbClr val="000000"/>
                </a:solidFill>
                <a:latin typeface="Tahoma"/>
              </a:rPr>
              <a:t>Impact: No Interest, No Penalty, No reopening of the matter in any proceedings</a:t>
            </a:r>
          </a:p>
          <a:p>
            <a:pPr defTabSz="685800" eaLnBrk="1" fontAlgn="auto" hangingPunct="1">
              <a:spcBef>
                <a:spcPts val="0"/>
              </a:spcBef>
              <a:spcAft>
                <a:spcPts val="0"/>
              </a:spcAft>
              <a:buClr>
                <a:srgbClr val="333399"/>
              </a:buClr>
            </a:pPr>
            <a:r>
              <a:rPr lang="en-US" sz="2000" dirty="0">
                <a:solidFill>
                  <a:srgbClr val="000000"/>
                </a:solidFill>
                <a:latin typeface="Tahoma"/>
              </a:rPr>
              <a:t> </a:t>
            </a:r>
            <a:endParaRPr lang="en-IN" sz="2000" dirty="0">
              <a:solidFill>
                <a:srgbClr val="000000"/>
              </a:solidFill>
              <a:latin typeface="Tahoma"/>
            </a:endParaRPr>
          </a:p>
        </p:txBody>
      </p:sp>
      <p:sp>
        <p:nvSpPr>
          <p:cNvPr id="8" name="Rectangle 7">
            <a:extLst>
              <a:ext uri="{FF2B5EF4-FFF2-40B4-BE49-F238E27FC236}">
                <a16:creationId xmlns:a16="http://schemas.microsoft.com/office/drawing/2014/main" xmlns="" id="{D370B645-B228-405A-BC68-2177CE3E71B0}"/>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
        <p:nvSpPr>
          <p:cNvPr id="9" name="Date Placeholder 3">
            <a:extLst>
              <a:ext uri="{FF2B5EF4-FFF2-40B4-BE49-F238E27FC236}">
                <a16:creationId xmlns:a16="http://schemas.microsoft.com/office/drawing/2014/main" xmlns="" id="{DD4B14A4-7CC8-4618-B750-9B0A7B4E4092}"/>
              </a:ext>
            </a:extLst>
          </p:cNvPr>
          <p:cNvSpPr>
            <a:spLocks noGrp="1"/>
          </p:cNvSpPr>
          <p:nvPr>
            <p:ph type="dt" sz="half" idx="10"/>
          </p:nvPr>
        </p:nvSpPr>
        <p:spPr>
          <a:xfrm>
            <a:off x="914400" y="6324600"/>
            <a:ext cx="1905000" cy="457200"/>
          </a:xfrm>
        </p:spPr>
        <p:txBody>
          <a:bodyPr/>
          <a:lstStyle/>
          <a:p>
            <a:pPr>
              <a:defRPr/>
            </a:pPr>
            <a:r>
              <a:rPr lang="en-US" dirty="0"/>
              <a:t>11th February, 2020</a:t>
            </a:r>
          </a:p>
        </p:txBody>
      </p:sp>
    </p:spTree>
    <p:extLst>
      <p:ext uri="{BB962C8B-B14F-4D97-AF65-F5344CB8AC3E}">
        <p14:creationId xmlns:p14="http://schemas.microsoft.com/office/powerpoint/2010/main" val="411709702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914400"/>
            <a:ext cx="7793037" cy="857250"/>
          </a:xfrm>
        </p:spPr>
        <p:txBody>
          <a:bodyPr/>
          <a:lstStyle/>
          <a:p>
            <a:r>
              <a:rPr lang="en-IN" sz="4400" dirty="0"/>
              <a:t>Vivad se Vishwas Bill, 2020</a:t>
            </a:r>
          </a:p>
        </p:txBody>
      </p:sp>
      <p:sp>
        <p:nvSpPr>
          <p:cNvPr id="4" name="Slide Number Placeholder 3"/>
          <p:cNvSpPr>
            <a:spLocks noGrp="1"/>
          </p:cNvSpPr>
          <p:nvPr>
            <p:ph type="sldNum" sz="quarter" idx="12"/>
          </p:nvPr>
        </p:nvSpPr>
        <p:spPr/>
        <p:txBody>
          <a:bodyPr/>
          <a:lstStyle/>
          <a:p>
            <a:pPr defTabSz="685800" eaLnBrk="1" fontAlgn="auto" hangingPunct="1">
              <a:spcBef>
                <a:spcPts val="0"/>
              </a:spcBef>
              <a:spcAft>
                <a:spcPts val="0"/>
              </a:spcAft>
            </a:pPr>
            <a:fld id="{988A0877-6E2C-4F4E-BB7B-BA5CC3C83D11}" type="slidenum">
              <a:rPr lang="en-US" altLang="en-US">
                <a:solidFill>
                  <a:srgbClr val="000000"/>
                </a:solidFill>
                <a:latin typeface="Tahoma"/>
              </a:rPr>
              <a:pPr defTabSz="685800" eaLnBrk="1" fontAlgn="auto" hangingPunct="1">
                <a:spcBef>
                  <a:spcPts val="0"/>
                </a:spcBef>
                <a:spcAft>
                  <a:spcPts val="0"/>
                </a:spcAft>
              </a:pPr>
              <a:t>45</a:t>
            </a:fld>
            <a:endParaRPr lang="en-US" altLang="en-US" dirty="0">
              <a:solidFill>
                <a:srgbClr val="000000"/>
              </a:solidFill>
              <a:latin typeface="Tahoma"/>
            </a:endParaRPr>
          </a:p>
        </p:txBody>
      </p:sp>
      <p:graphicFrame>
        <p:nvGraphicFramePr>
          <p:cNvPr id="3" name="Table 2"/>
          <p:cNvGraphicFramePr>
            <a:graphicFrameLocks noGrp="1"/>
          </p:cNvGraphicFramePr>
          <p:nvPr>
            <p:extLst>
              <p:ext uri="{D42A27DB-BD31-4B8C-83A1-F6EECF244321}">
                <p14:modId xmlns:p14="http://schemas.microsoft.com/office/powerpoint/2010/main" val="3470198065"/>
              </p:ext>
            </p:extLst>
          </p:nvPr>
        </p:nvGraphicFramePr>
        <p:xfrm>
          <a:off x="674558" y="3733800"/>
          <a:ext cx="7206521" cy="2135508"/>
        </p:xfrm>
        <a:graphic>
          <a:graphicData uri="http://schemas.openxmlformats.org/drawingml/2006/table">
            <a:tbl>
              <a:tblPr/>
              <a:tblGrid>
                <a:gridCol w="1787576">
                  <a:extLst>
                    <a:ext uri="{9D8B030D-6E8A-4147-A177-3AD203B41FA5}">
                      <a16:colId xmlns:a16="http://schemas.microsoft.com/office/drawing/2014/main" xmlns="" val="20000"/>
                    </a:ext>
                  </a:extLst>
                </a:gridCol>
                <a:gridCol w="2821899">
                  <a:extLst>
                    <a:ext uri="{9D8B030D-6E8A-4147-A177-3AD203B41FA5}">
                      <a16:colId xmlns:a16="http://schemas.microsoft.com/office/drawing/2014/main" xmlns="" val="20001"/>
                    </a:ext>
                  </a:extLst>
                </a:gridCol>
                <a:gridCol w="2597046">
                  <a:extLst>
                    <a:ext uri="{9D8B030D-6E8A-4147-A177-3AD203B41FA5}">
                      <a16:colId xmlns:a16="http://schemas.microsoft.com/office/drawing/2014/main" xmlns="" val="20002"/>
                    </a:ext>
                  </a:extLst>
                </a:gridCol>
              </a:tblGrid>
              <a:tr h="451485">
                <a:tc>
                  <a:txBody>
                    <a:bodyPr/>
                    <a:lstStyle/>
                    <a:p>
                      <a:pPr algn="l"/>
                      <a:r>
                        <a:rPr lang="en-IN" sz="1400" dirty="0">
                          <a:solidFill>
                            <a:schemeClr val="bg1"/>
                          </a:solidFill>
                          <a:effectLst/>
                          <a:latin typeface="+mn-lt"/>
                        </a:rPr>
                        <a:t>Disputes relating to</a:t>
                      </a:r>
                    </a:p>
                  </a:txBody>
                  <a:tcPr marL="107156" marR="107156" marT="71438" marB="7143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4DDC"/>
                    </a:solidFill>
                  </a:tcPr>
                </a:tc>
                <a:tc>
                  <a:txBody>
                    <a:bodyPr/>
                    <a:lstStyle/>
                    <a:p>
                      <a:pPr algn="l"/>
                      <a:r>
                        <a:rPr lang="en-US" sz="1400" dirty="0">
                          <a:solidFill>
                            <a:schemeClr val="bg1"/>
                          </a:solidFill>
                          <a:effectLst/>
                          <a:latin typeface="+mn-lt"/>
                        </a:rPr>
                        <a:t>Payable before March 31, 2020</a:t>
                      </a:r>
                    </a:p>
                  </a:txBody>
                  <a:tcPr marL="107156" marR="107156" marT="71438" marB="7143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4DDC"/>
                    </a:solidFill>
                  </a:tcPr>
                </a:tc>
                <a:tc>
                  <a:txBody>
                    <a:bodyPr/>
                    <a:lstStyle/>
                    <a:p>
                      <a:pPr algn="l"/>
                      <a:r>
                        <a:rPr lang="en-US" sz="1400" dirty="0">
                          <a:solidFill>
                            <a:schemeClr val="bg1"/>
                          </a:solidFill>
                          <a:effectLst/>
                          <a:latin typeface="+mn-lt"/>
                        </a:rPr>
                        <a:t>Additional amount payable after March 31, 2020</a:t>
                      </a:r>
                    </a:p>
                  </a:txBody>
                  <a:tcPr marL="107156" marR="107156" marT="71438" marB="7143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4DDC"/>
                    </a:solidFill>
                  </a:tcPr>
                </a:tc>
                <a:extLst>
                  <a:ext uri="{0D108BD9-81ED-4DB2-BD59-A6C34878D82A}">
                    <a16:rowId xmlns:a16="http://schemas.microsoft.com/office/drawing/2014/main" xmlns="" val="10000"/>
                  </a:ext>
                </a:extLst>
              </a:tr>
              <a:tr h="605790">
                <a:tc>
                  <a:txBody>
                    <a:bodyPr/>
                    <a:lstStyle/>
                    <a:p>
                      <a:pPr algn="l"/>
                      <a:r>
                        <a:rPr lang="en-IN" sz="1400" dirty="0">
                          <a:solidFill>
                            <a:srgbClr val="000000"/>
                          </a:solidFill>
                          <a:effectLst/>
                          <a:latin typeface="+mn-lt"/>
                        </a:rPr>
                        <a:t>Payment of tax</a:t>
                      </a:r>
                      <a:endParaRPr lang="en-IN" sz="1400" dirty="0">
                        <a:effectLst/>
                        <a:latin typeface="+mn-lt"/>
                      </a:endParaRPr>
                    </a:p>
                  </a:txBody>
                  <a:tcPr marL="107156" marR="107156" marT="71438" marB="7143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r>
                        <a:rPr lang="en-US" sz="1400" dirty="0">
                          <a:solidFill>
                            <a:srgbClr val="000000"/>
                          </a:solidFill>
                          <a:effectLst/>
                          <a:latin typeface="+mn-lt"/>
                        </a:rPr>
                        <a:t>Amount of disputed tax</a:t>
                      </a:r>
                      <a:endParaRPr lang="en-US" sz="1400" dirty="0">
                        <a:effectLst/>
                        <a:latin typeface="+mn-lt"/>
                      </a:endParaRPr>
                    </a:p>
                    <a:p>
                      <a:pPr algn="l"/>
                      <a:r>
                        <a:rPr lang="en-US" sz="1400" dirty="0">
                          <a:solidFill>
                            <a:srgbClr val="000000"/>
                          </a:solidFill>
                          <a:effectLst/>
                          <a:latin typeface="+mn-lt"/>
                        </a:rPr>
                        <a:t>(any interest or penalty associated with such tax will be waived)</a:t>
                      </a:r>
                      <a:endParaRPr lang="en-US" sz="1400" dirty="0">
                        <a:effectLst/>
                        <a:latin typeface="+mn-lt"/>
                      </a:endParaRPr>
                    </a:p>
                  </a:txBody>
                  <a:tcPr marL="107156" marR="107156" marT="71438" marB="7143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r>
                        <a:rPr lang="en-US" sz="1400" dirty="0">
                          <a:solidFill>
                            <a:srgbClr val="000000"/>
                          </a:solidFill>
                          <a:effectLst/>
                          <a:latin typeface="+mn-lt"/>
                        </a:rPr>
                        <a:t>(i) 10% of the amount of disputed tax, or (ii) interest and penalty relating to that tax, whichever is lower</a:t>
                      </a:r>
                      <a:endParaRPr lang="en-US" sz="1400" dirty="0">
                        <a:effectLst/>
                        <a:latin typeface="+mn-lt"/>
                      </a:endParaRPr>
                    </a:p>
                  </a:txBody>
                  <a:tcPr marL="107156" marR="107156" marT="71438" marB="7143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1"/>
                  </a:ext>
                </a:extLst>
              </a:tr>
              <a:tr h="451485">
                <a:tc>
                  <a:txBody>
                    <a:bodyPr/>
                    <a:lstStyle/>
                    <a:p>
                      <a:pPr algn="l"/>
                      <a:r>
                        <a:rPr lang="en-US" sz="1400" dirty="0">
                          <a:solidFill>
                            <a:srgbClr val="000000"/>
                          </a:solidFill>
                          <a:effectLst/>
                          <a:latin typeface="+mn-lt"/>
                        </a:rPr>
                        <a:t>Payment of fee, interest, or penalty</a:t>
                      </a:r>
                      <a:endParaRPr lang="en-US" sz="1400" dirty="0">
                        <a:effectLst/>
                        <a:latin typeface="+mn-lt"/>
                      </a:endParaRPr>
                    </a:p>
                  </a:txBody>
                  <a:tcPr marL="107156" marR="107156" marT="71438" marB="7143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r>
                        <a:rPr lang="en-US" sz="1400" dirty="0">
                          <a:solidFill>
                            <a:srgbClr val="000000"/>
                          </a:solidFill>
                          <a:effectLst/>
                          <a:latin typeface="+mn-lt"/>
                        </a:rPr>
                        <a:t>25% of the amount under such dispute</a:t>
                      </a:r>
                      <a:endParaRPr lang="en-US" sz="1400" dirty="0">
                        <a:effectLst/>
                        <a:latin typeface="+mn-lt"/>
                      </a:endParaRPr>
                    </a:p>
                  </a:txBody>
                  <a:tcPr marL="107156" marR="107156" marT="71438" marB="7143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r>
                        <a:rPr lang="en-US" sz="1400" dirty="0">
                          <a:solidFill>
                            <a:srgbClr val="000000"/>
                          </a:solidFill>
                          <a:effectLst/>
                          <a:latin typeface="+mn-lt"/>
                        </a:rPr>
                        <a:t>Another 5% of the amount under such dispute</a:t>
                      </a:r>
                      <a:endParaRPr lang="en-US" sz="1400" dirty="0">
                        <a:effectLst/>
                        <a:latin typeface="+mn-lt"/>
                      </a:endParaRPr>
                    </a:p>
                  </a:txBody>
                  <a:tcPr marL="107156" marR="107156" marT="71438" marB="7143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2"/>
                  </a:ext>
                </a:extLst>
              </a:tr>
            </a:tbl>
          </a:graphicData>
        </a:graphic>
      </p:graphicFrame>
      <p:sp>
        <p:nvSpPr>
          <p:cNvPr id="7" name="TextBox 6"/>
          <p:cNvSpPr txBox="1"/>
          <p:nvPr/>
        </p:nvSpPr>
        <p:spPr>
          <a:xfrm>
            <a:off x="674558" y="2476188"/>
            <a:ext cx="7352675" cy="1015663"/>
          </a:xfrm>
          <a:prstGeom prst="rect">
            <a:avLst/>
          </a:prstGeom>
          <a:noFill/>
        </p:spPr>
        <p:txBody>
          <a:bodyPr wrap="square" rtlCol="0">
            <a:spAutoFit/>
          </a:bodyPr>
          <a:lstStyle/>
          <a:p>
            <a:pPr defTabSz="685800" eaLnBrk="1" fontAlgn="auto" hangingPunct="1">
              <a:spcBef>
                <a:spcPts val="0"/>
              </a:spcBef>
              <a:spcAft>
                <a:spcPts val="0"/>
              </a:spcAft>
            </a:pPr>
            <a:r>
              <a:rPr lang="en-US" sz="2000" dirty="0">
                <a:solidFill>
                  <a:srgbClr val="000000"/>
                </a:solidFill>
                <a:latin typeface="Tahoma"/>
              </a:rPr>
              <a:t>The amount payable by the appellant for resolution of disputes is determined based on whether the dispute relates to payment of tax, or payment of interest, penalty, or fee</a:t>
            </a:r>
            <a:endParaRPr lang="en-IN" sz="2000" dirty="0">
              <a:solidFill>
                <a:srgbClr val="000000"/>
              </a:solidFill>
              <a:latin typeface="Tahoma"/>
            </a:endParaRPr>
          </a:p>
        </p:txBody>
      </p:sp>
      <p:sp>
        <p:nvSpPr>
          <p:cNvPr id="8" name="Date Placeholder 1">
            <a:extLst>
              <a:ext uri="{FF2B5EF4-FFF2-40B4-BE49-F238E27FC236}">
                <a16:creationId xmlns:a16="http://schemas.microsoft.com/office/drawing/2014/main" xmlns="" id="{D3D82A1E-4373-4F49-8503-F66955231455}"/>
              </a:ext>
            </a:extLst>
          </p:cNvPr>
          <p:cNvSpPr>
            <a:spLocks noGrp="1"/>
          </p:cNvSpPr>
          <p:nvPr>
            <p:ph type="dt" sz="quarter" idx="10"/>
          </p:nvPr>
        </p:nvSpPr>
        <p:spPr>
          <a:xfrm>
            <a:off x="914400" y="6324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10" name="Rectangle 9">
            <a:extLst>
              <a:ext uri="{FF2B5EF4-FFF2-40B4-BE49-F238E27FC236}">
                <a16:creationId xmlns:a16="http://schemas.microsoft.com/office/drawing/2014/main" xmlns="" id="{3B1DF719-D3E1-4A93-92EA-6027F4C3CF6C}"/>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34060606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BC035F-A780-4623-9346-08BA72D96F88}"/>
              </a:ext>
            </a:extLst>
          </p:cNvPr>
          <p:cNvSpPr>
            <a:spLocks noGrp="1"/>
          </p:cNvSpPr>
          <p:nvPr>
            <p:ph type="title"/>
          </p:nvPr>
        </p:nvSpPr>
        <p:spPr>
          <a:xfrm>
            <a:off x="1150938" y="617538"/>
            <a:ext cx="7840661" cy="1143000"/>
          </a:xfrm>
        </p:spPr>
        <p:txBody>
          <a:bodyPr/>
          <a:lstStyle/>
          <a:p>
            <a:r>
              <a:rPr lang="en-IN" sz="2850" dirty="0"/>
              <a:t>Commonly found Non Compliances under FEMA</a:t>
            </a:r>
          </a:p>
        </p:txBody>
      </p:sp>
      <p:sp>
        <p:nvSpPr>
          <p:cNvPr id="4" name="Slide Number Placeholder 3">
            <a:extLst>
              <a:ext uri="{FF2B5EF4-FFF2-40B4-BE49-F238E27FC236}">
                <a16:creationId xmlns:a16="http://schemas.microsoft.com/office/drawing/2014/main" xmlns="" id="{FDA502BC-9F92-4868-A56E-FECA5C1D0F45}"/>
              </a:ext>
            </a:extLst>
          </p:cNvPr>
          <p:cNvSpPr>
            <a:spLocks noGrp="1"/>
          </p:cNvSpPr>
          <p:nvPr>
            <p:ph type="sldNum" sz="quarter" idx="12"/>
          </p:nvPr>
        </p:nvSpPr>
        <p:spPr>
          <a:xfrm>
            <a:off x="6997772" y="6415454"/>
            <a:ext cx="1905000" cy="342900"/>
          </a:xfrm>
        </p:spPr>
        <p:txBody>
          <a:bodyPr/>
          <a:lstStyle/>
          <a:p>
            <a:fld id="{988A0877-6E2C-4F4E-BB7B-BA5CC3C83D11}" type="slidenum">
              <a:rPr lang="en-US" altLang="en-US" smtClean="0">
                <a:solidFill>
                  <a:srgbClr val="000000"/>
                </a:solidFill>
              </a:rPr>
              <a:pPr/>
              <a:t>46</a:t>
            </a:fld>
            <a:endParaRPr lang="en-US" altLang="en-US" dirty="0">
              <a:solidFill>
                <a:srgbClr val="000000"/>
              </a:solidFill>
            </a:endParaRPr>
          </a:p>
        </p:txBody>
      </p:sp>
      <p:sp>
        <p:nvSpPr>
          <p:cNvPr id="3" name="Rounded Rectangle 2"/>
          <p:cNvSpPr/>
          <p:nvPr/>
        </p:nvSpPr>
        <p:spPr bwMode="auto">
          <a:xfrm>
            <a:off x="865680" y="3353109"/>
            <a:ext cx="1596454" cy="2025000"/>
          </a:xfrm>
          <a:prstGeom prst="roundRect">
            <a:avLst/>
          </a:prstGeom>
          <a:solidFill>
            <a:srgbClr val="304DDC"/>
          </a:solidFill>
          <a:ln w="28575">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68580" tIns="34290" rIns="68580" bIns="34290" numCol="1" rtlCol="0" anchor="t" anchorCtr="0" compatLnSpc="1">
            <a:prstTxWarp prst="textNoShape">
              <a:avLst/>
            </a:prstTxWarp>
          </a:bodyPr>
          <a:lstStyle/>
          <a:p>
            <a:pPr defTabSz="685800" eaLnBrk="1" hangingPunct="1"/>
            <a:r>
              <a:rPr lang="en-IN" sz="1800" dirty="0">
                <a:solidFill>
                  <a:schemeClr val="bg1"/>
                </a:solidFill>
                <a:latin typeface="Tahoma" panose="020B0604030504040204" pitchFamily="34" charset="0"/>
              </a:rPr>
              <a:t>Type of </a:t>
            </a:r>
          </a:p>
          <a:p>
            <a:pPr defTabSz="685800" eaLnBrk="1" hangingPunct="1"/>
            <a:r>
              <a:rPr lang="en-IN" sz="1800" dirty="0">
                <a:solidFill>
                  <a:schemeClr val="bg1"/>
                </a:solidFill>
                <a:latin typeface="Tahoma" panose="020B0604030504040204" pitchFamily="34" charset="0"/>
              </a:rPr>
              <a:t>transactions </a:t>
            </a:r>
          </a:p>
          <a:p>
            <a:pPr defTabSz="685800" eaLnBrk="1" hangingPunct="1"/>
            <a:r>
              <a:rPr lang="en-IN" sz="1800" dirty="0">
                <a:solidFill>
                  <a:schemeClr val="bg1"/>
                </a:solidFill>
                <a:latin typeface="Tahoma" panose="020B0604030504040204" pitchFamily="34" charset="0"/>
              </a:rPr>
              <a:t>you can do in</a:t>
            </a:r>
          </a:p>
          <a:p>
            <a:pPr defTabSz="685800" eaLnBrk="1" hangingPunct="1"/>
            <a:r>
              <a:rPr lang="en-IN" sz="1800" dirty="0">
                <a:solidFill>
                  <a:schemeClr val="bg1"/>
                </a:solidFill>
                <a:latin typeface="Tahoma" panose="020B0604030504040204" pitchFamily="34" charset="0"/>
              </a:rPr>
              <a:t>NRO and NRE </a:t>
            </a:r>
          </a:p>
          <a:p>
            <a:pPr defTabSz="685800" eaLnBrk="1" hangingPunct="1"/>
            <a:r>
              <a:rPr lang="en-IN" sz="1800" dirty="0">
                <a:solidFill>
                  <a:schemeClr val="bg1"/>
                </a:solidFill>
                <a:latin typeface="Tahoma" panose="020B0604030504040204" pitchFamily="34" charset="0"/>
              </a:rPr>
              <a:t>account</a:t>
            </a:r>
          </a:p>
        </p:txBody>
      </p:sp>
      <p:sp>
        <p:nvSpPr>
          <p:cNvPr id="8" name="Rounded Rectangle 7"/>
          <p:cNvSpPr/>
          <p:nvPr/>
        </p:nvSpPr>
        <p:spPr bwMode="auto">
          <a:xfrm>
            <a:off x="6833412" y="3353109"/>
            <a:ext cx="1566000" cy="2025000"/>
          </a:xfrm>
          <a:prstGeom prst="roundRect">
            <a:avLst/>
          </a:prstGeom>
          <a:solidFill>
            <a:srgbClr val="304DDC"/>
          </a:solidFill>
          <a:ln w="28575">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68580" tIns="34290" rIns="68580" bIns="34290" numCol="1" rtlCol="0" anchor="t" anchorCtr="0" compatLnSpc="1">
            <a:prstTxWarp prst="textNoShape">
              <a:avLst/>
            </a:prstTxWarp>
          </a:bodyPr>
          <a:lstStyle/>
          <a:p>
            <a:pPr defTabSz="685800" eaLnBrk="1" hangingPunct="1"/>
            <a:r>
              <a:rPr lang="en-IN" sz="1800" dirty="0">
                <a:solidFill>
                  <a:schemeClr val="bg1"/>
                </a:solidFill>
                <a:latin typeface="Tahoma" panose="020B0604030504040204" pitchFamily="34" charset="0"/>
              </a:rPr>
              <a:t>Carrying out</a:t>
            </a:r>
          </a:p>
          <a:p>
            <a:pPr defTabSz="685800" eaLnBrk="1" hangingPunct="1"/>
            <a:r>
              <a:rPr lang="en-IN" sz="1800" dirty="0">
                <a:solidFill>
                  <a:schemeClr val="bg1"/>
                </a:solidFill>
                <a:latin typeface="Tahoma" panose="020B0604030504040204" pitchFamily="34" charset="0"/>
              </a:rPr>
              <a:t>transactions</a:t>
            </a:r>
          </a:p>
          <a:p>
            <a:pPr defTabSz="685800" eaLnBrk="1" hangingPunct="1"/>
            <a:r>
              <a:rPr lang="en-IN" sz="1800" dirty="0">
                <a:solidFill>
                  <a:schemeClr val="bg1"/>
                </a:solidFill>
                <a:latin typeface="Tahoma" panose="020B0604030504040204" pitchFamily="34" charset="0"/>
              </a:rPr>
              <a:t>without</a:t>
            </a:r>
          </a:p>
          <a:p>
            <a:pPr defTabSz="685800" eaLnBrk="1" hangingPunct="1"/>
            <a:r>
              <a:rPr lang="en-IN" sz="1800" dirty="0">
                <a:solidFill>
                  <a:schemeClr val="bg1"/>
                </a:solidFill>
                <a:latin typeface="Tahoma" panose="020B0604030504040204" pitchFamily="34" charset="0"/>
              </a:rPr>
              <a:t>involving</a:t>
            </a:r>
          </a:p>
          <a:p>
            <a:pPr defTabSz="685800" eaLnBrk="1" hangingPunct="1"/>
            <a:r>
              <a:rPr lang="en-IN" sz="1800" dirty="0">
                <a:solidFill>
                  <a:schemeClr val="bg1"/>
                </a:solidFill>
                <a:latin typeface="Tahoma" panose="020B0604030504040204" pitchFamily="34" charset="0"/>
              </a:rPr>
              <a:t>bank </a:t>
            </a:r>
          </a:p>
          <a:p>
            <a:pPr defTabSz="685800" eaLnBrk="1" hangingPunct="1"/>
            <a:endParaRPr lang="en-IN" sz="1800" dirty="0">
              <a:solidFill>
                <a:schemeClr val="bg1"/>
              </a:solidFill>
              <a:latin typeface="Tahoma" panose="020B0604030504040204" pitchFamily="34" charset="0"/>
            </a:endParaRPr>
          </a:p>
        </p:txBody>
      </p:sp>
      <p:sp>
        <p:nvSpPr>
          <p:cNvPr id="9" name="Rounded Rectangle 8"/>
          <p:cNvSpPr/>
          <p:nvPr/>
        </p:nvSpPr>
        <p:spPr bwMode="auto">
          <a:xfrm>
            <a:off x="4844168" y="3353109"/>
            <a:ext cx="1566000" cy="2025000"/>
          </a:xfrm>
          <a:prstGeom prst="roundRect">
            <a:avLst/>
          </a:prstGeom>
          <a:solidFill>
            <a:srgbClr val="304DDC"/>
          </a:solidFill>
          <a:ln w="28575">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68580" tIns="34290" rIns="68580" bIns="34290" numCol="1" rtlCol="0" anchor="t" anchorCtr="0" compatLnSpc="1">
            <a:prstTxWarp prst="textNoShape">
              <a:avLst/>
            </a:prstTxWarp>
          </a:bodyPr>
          <a:lstStyle/>
          <a:p>
            <a:pPr defTabSz="685800" eaLnBrk="1" hangingPunct="1"/>
            <a:r>
              <a:rPr lang="en-IN" sz="1800" dirty="0">
                <a:solidFill>
                  <a:schemeClr val="bg1"/>
                </a:solidFill>
                <a:latin typeface="Tahoma" panose="020B0604030504040204" pitchFamily="34" charset="0"/>
              </a:rPr>
              <a:t>Assisting/</a:t>
            </a:r>
          </a:p>
          <a:p>
            <a:pPr defTabSz="685800" eaLnBrk="1" hangingPunct="1"/>
            <a:r>
              <a:rPr lang="en-IN" sz="1800" dirty="0">
                <a:solidFill>
                  <a:schemeClr val="bg1"/>
                </a:solidFill>
                <a:latin typeface="Tahoma" panose="020B0604030504040204" pitchFamily="34" charset="0"/>
              </a:rPr>
              <a:t>Harbouring </a:t>
            </a:r>
          </a:p>
          <a:p>
            <a:pPr defTabSz="685800" eaLnBrk="1" hangingPunct="1"/>
            <a:r>
              <a:rPr lang="en-IN" sz="1800" dirty="0">
                <a:solidFill>
                  <a:schemeClr val="bg1"/>
                </a:solidFill>
                <a:latin typeface="Tahoma" panose="020B0604030504040204" pitchFamily="34" charset="0"/>
              </a:rPr>
              <a:t>3</a:t>
            </a:r>
            <a:r>
              <a:rPr lang="en-IN" sz="1800" baseline="30000" dirty="0">
                <a:solidFill>
                  <a:schemeClr val="bg1"/>
                </a:solidFill>
                <a:latin typeface="Tahoma" panose="020B0604030504040204" pitchFamily="34" charset="0"/>
              </a:rPr>
              <a:t>rd</a:t>
            </a:r>
            <a:r>
              <a:rPr lang="en-IN" sz="1800" dirty="0">
                <a:solidFill>
                  <a:schemeClr val="bg1"/>
                </a:solidFill>
                <a:latin typeface="Tahoma" panose="020B0604030504040204" pitchFamily="34" charset="0"/>
              </a:rPr>
              <a:t> party </a:t>
            </a:r>
          </a:p>
          <a:p>
            <a:pPr defTabSz="685800" eaLnBrk="1" hangingPunct="1"/>
            <a:r>
              <a:rPr lang="en-IN" sz="1800" dirty="0">
                <a:solidFill>
                  <a:schemeClr val="bg1"/>
                </a:solidFill>
                <a:latin typeface="Tahoma" panose="020B0604030504040204" pitchFamily="34" charset="0"/>
              </a:rPr>
              <a:t>transactions</a:t>
            </a:r>
          </a:p>
        </p:txBody>
      </p:sp>
      <p:sp>
        <p:nvSpPr>
          <p:cNvPr id="10" name="Rounded Rectangle 9"/>
          <p:cNvSpPr/>
          <p:nvPr/>
        </p:nvSpPr>
        <p:spPr bwMode="auto">
          <a:xfrm>
            <a:off x="2854925" y="3353109"/>
            <a:ext cx="1566000" cy="2025000"/>
          </a:xfrm>
          <a:prstGeom prst="roundRect">
            <a:avLst/>
          </a:prstGeom>
          <a:solidFill>
            <a:srgbClr val="304DDC"/>
          </a:solidFill>
          <a:ln w="28575">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68580" tIns="34290" rIns="68580" bIns="34290" numCol="1" rtlCol="0" anchor="t" anchorCtr="0" compatLnSpc="1">
            <a:prstTxWarp prst="textNoShape">
              <a:avLst/>
            </a:prstTxWarp>
          </a:bodyPr>
          <a:lstStyle/>
          <a:p>
            <a:pPr fontAlgn="base">
              <a:spcBef>
                <a:spcPct val="0"/>
              </a:spcBef>
              <a:spcAft>
                <a:spcPct val="0"/>
              </a:spcAft>
            </a:pPr>
            <a:r>
              <a:rPr lang="en-US" sz="1800" dirty="0">
                <a:solidFill>
                  <a:schemeClr val="bg1"/>
                </a:solidFill>
                <a:latin typeface="Tahoma" panose="020B0604030504040204" pitchFamily="34" charset="0"/>
              </a:rPr>
              <a:t>Type of</a:t>
            </a:r>
          </a:p>
          <a:p>
            <a:pPr fontAlgn="base">
              <a:spcBef>
                <a:spcPct val="0"/>
              </a:spcBef>
              <a:spcAft>
                <a:spcPct val="0"/>
              </a:spcAft>
            </a:pPr>
            <a:r>
              <a:rPr lang="en-US" sz="1800" dirty="0">
                <a:solidFill>
                  <a:schemeClr val="bg1"/>
                </a:solidFill>
                <a:latin typeface="Tahoma" panose="020B0604030504040204" pitchFamily="34" charset="0"/>
              </a:rPr>
              <a:t>transactions </a:t>
            </a:r>
          </a:p>
          <a:p>
            <a:pPr fontAlgn="base">
              <a:spcBef>
                <a:spcPct val="0"/>
              </a:spcBef>
              <a:spcAft>
                <a:spcPct val="0"/>
              </a:spcAft>
            </a:pPr>
            <a:r>
              <a:rPr lang="en-US" sz="1800" dirty="0">
                <a:solidFill>
                  <a:schemeClr val="bg1"/>
                </a:solidFill>
                <a:latin typeface="Tahoma" panose="020B0604030504040204" pitchFamily="34" charset="0"/>
              </a:rPr>
              <a:t>you can do </a:t>
            </a:r>
          </a:p>
          <a:p>
            <a:pPr fontAlgn="base">
              <a:spcBef>
                <a:spcPct val="0"/>
              </a:spcBef>
              <a:spcAft>
                <a:spcPct val="0"/>
              </a:spcAft>
            </a:pPr>
            <a:r>
              <a:rPr lang="en-US" sz="1800" dirty="0">
                <a:solidFill>
                  <a:schemeClr val="bg1"/>
                </a:solidFill>
                <a:latin typeface="Tahoma" panose="020B0604030504040204" pitchFamily="34" charset="0"/>
              </a:rPr>
              <a:t>through local </a:t>
            </a:r>
          </a:p>
          <a:p>
            <a:pPr fontAlgn="base">
              <a:spcBef>
                <a:spcPct val="0"/>
              </a:spcBef>
              <a:spcAft>
                <a:spcPct val="0"/>
              </a:spcAft>
            </a:pPr>
            <a:r>
              <a:rPr lang="en-US" sz="1800" dirty="0">
                <a:solidFill>
                  <a:schemeClr val="bg1"/>
                </a:solidFill>
                <a:latin typeface="Tahoma" panose="020B0604030504040204" pitchFamily="34" charset="0"/>
              </a:rPr>
              <a:t>bank account </a:t>
            </a:r>
          </a:p>
          <a:p>
            <a:pPr fontAlgn="base">
              <a:spcBef>
                <a:spcPct val="0"/>
              </a:spcBef>
              <a:spcAft>
                <a:spcPct val="0"/>
              </a:spcAft>
            </a:pPr>
            <a:r>
              <a:rPr lang="en-US" sz="1800" dirty="0">
                <a:solidFill>
                  <a:schemeClr val="bg1"/>
                </a:solidFill>
                <a:latin typeface="Tahoma" panose="020B0604030504040204" pitchFamily="34" charset="0"/>
              </a:rPr>
              <a:t>where you </a:t>
            </a:r>
          </a:p>
          <a:p>
            <a:pPr fontAlgn="base">
              <a:spcBef>
                <a:spcPct val="0"/>
              </a:spcBef>
              <a:spcAft>
                <a:spcPct val="0"/>
              </a:spcAft>
            </a:pPr>
            <a:r>
              <a:rPr lang="en-US" sz="1800" dirty="0">
                <a:solidFill>
                  <a:schemeClr val="bg1"/>
                </a:solidFill>
                <a:latin typeface="Tahoma" panose="020B0604030504040204" pitchFamily="34" charset="0"/>
              </a:rPr>
              <a:t>are resident</a:t>
            </a:r>
            <a:endParaRPr lang="en-IN" sz="1800" dirty="0">
              <a:solidFill>
                <a:schemeClr val="bg1"/>
              </a:solidFill>
              <a:latin typeface="Tahoma" panose="020B0604030504040204" pitchFamily="34" charset="0"/>
            </a:endParaRPr>
          </a:p>
        </p:txBody>
      </p:sp>
      <p:sp>
        <p:nvSpPr>
          <p:cNvPr id="5" name="Rounded Rectangle 4"/>
          <p:cNvSpPr/>
          <p:nvPr/>
        </p:nvSpPr>
        <p:spPr bwMode="auto">
          <a:xfrm>
            <a:off x="3215391" y="2442303"/>
            <a:ext cx="3261609" cy="359921"/>
          </a:xfrm>
          <a:prstGeom prst="roundRect">
            <a:avLst/>
          </a:prstGeom>
          <a:solidFill>
            <a:srgbClr val="333399"/>
          </a:solidFill>
          <a:ln w="2540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68580" tIns="34290" rIns="68580" bIns="34290" numCol="1" rtlCol="0" anchor="t" anchorCtr="0" compatLnSpc="1">
            <a:prstTxWarp prst="textNoShape">
              <a:avLst/>
            </a:prstTxWarp>
          </a:bodyPr>
          <a:lstStyle/>
          <a:p>
            <a:pPr algn="ctr" defTabSz="685800" eaLnBrk="1" hangingPunct="1"/>
            <a:r>
              <a:rPr lang="en-IN" sz="1800" dirty="0">
                <a:solidFill>
                  <a:schemeClr val="bg1"/>
                </a:solidFill>
                <a:latin typeface="Tahoma" panose="020B0604030504040204" pitchFamily="34" charset="0"/>
              </a:rPr>
              <a:t>Non Compliances under FEMA</a:t>
            </a:r>
          </a:p>
        </p:txBody>
      </p:sp>
      <p:cxnSp>
        <p:nvCxnSpPr>
          <p:cNvPr id="14" name="Straight Connector 13"/>
          <p:cNvCxnSpPr/>
          <p:nvPr/>
        </p:nvCxnSpPr>
        <p:spPr bwMode="auto">
          <a:xfrm>
            <a:off x="4631961" y="2804189"/>
            <a:ext cx="0" cy="189000"/>
          </a:xfrm>
          <a:prstGeom prst="line">
            <a:avLst/>
          </a:prstGeom>
          <a:solidFill>
            <a:schemeClr val="accent1"/>
          </a:solidFill>
          <a:ln w="25400"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Connector 15"/>
          <p:cNvCxnSpPr/>
          <p:nvPr/>
        </p:nvCxnSpPr>
        <p:spPr bwMode="auto">
          <a:xfrm>
            <a:off x="1618938" y="2993189"/>
            <a:ext cx="5992318" cy="0"/>
          </a:xfrm>
          <a:prstGeom prst="line">
            <a:avLst/>
          </a:prstGeom>
          <a:solidFill>
            <a:schemeClr val="accent1"/>
          </a:solidFill>
          <a:ln w="25400"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Straight Connector 17"/>
          <p:cNvCxnSpPr/>
          <p:nvPr/>
        </p:nvCxnSpPr>
        <p:spPr bwMode="auto">
          <a:xfrm>
            <a:off x="1618938" y="2993188"/>
            <a:ext cx="0" cy="359921"/>
          </a:xfrm>
          <a:prstGeom prst="line">
            <a:avLst/>
          </a:prstGeom>
          <a:solidFill>
            <a:schemeClr val="accent1"/>
          </a:solidFill>
          <a:ln w="25400"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Straight Connector 19"/>
          <p:cNvCxnSpPr/>
          <p:nvPr/>
        </p:nvCxnSpPr>
        <p:spPr bwMode="auto">
          <a:xfrm>
            <a:off x="3541426" y="2993188"/>
            <a:ext cx="11243" cy="359921"/>
          </a:xfrm>
          <a:prstGeom prst="line">
            <a:avLst/>
          </a:prstGeom>
          <a:solidFill>
            <a:schemeClr val="accent1"/>
          </a:solidFill>
          <a:ln w="25400"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Straight Connector 20"/>
          <p:cNvCxnSpPr/>
          <p:nvPr/>
        </p:nvCxnSpPr>
        <p:spPr bwMode="auto">
          <a:xfrm>
            <a:off x="7613130" y="2993188"/>
            <a:ext cx="0" cy="359921"/>
          </a:xfrm>
          <a:prstGeom prst="line">
            <a:avLst/>
          </a:prstGeom>
          <a:solidFill>
            <a:schemeClr val="accent1"/>
          </a:solidFill>
          <a:ln w="25400"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Straight Connector 21"/>
          <p:cNvCxnSpPr/>
          <p:nvPr/>
        </p:nvCxnSpPr>
        <p:spPr bwMode="auto">
          <a:xfrm>
            <a:off x="5602574" y="2993188"/>
            <a:ext cx="0" cy="359921"/>
          </a:xfrm>
          <a:prstGeom prst="line">
            <a:avLst/>
          </a:prstGeom>
          <a:solidFill>
            <a:schemeClr val="accent1"/>
          </a:solidFill>
          <a:ln w="25400"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Date Placeholder 1">
            <a:extLst>
              <a:ext uri="{FF2B5EF4-FFF2-40B4-BE49-F238E27FC236}">
                <a16:creationId xmlns:a16="http://schemas.microsoft.com/office/drawing/2014/main" xmlns="" id="{CB666EC3-7027-49A3-B52A-73E3FED3E527}"/>
              </a:ext>
            </a:extLst>
          </p:cNvPr>
          <p:cNvSpPr>
            <a:spLocks noGrp="1"/>
          </p:cNvSpPr>
          <p:nvPr>
            <p:ph type="dt" sz="quarter" idx="10"/>
          </p:nvPr>
        </p:nvSpPr>
        <p:spPr>
          <a:xfrm>
            <a:off x="914400" y="6324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19" name="Rectangle 18">
            <a:extLst>
              <a:ext uri="{FF2B5EF4-FFF2-40B4-BE49-F238E27FC236}">
                <a16:creationId xmlns:a16="http://schemas.microsoft.com/office/drawing/2014/main" xmlns="" id="{DF0D3D3A-AD36-4D44-9E20-D51C0A1D0B1D}"/>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23228547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BC035F-A780-4623-9346-08BA72D96F88}"/>
              </a:ext>
            </a:extLst>
          </p:cNvPr>
          <p:cNvSpPr>
            <a:spLocks noGrp="1"/>
          </p:cNvSpPr>
          <p:nvPr>
            <p:ph type="title"/>
          </p:nvPr>
        </p:nvSpPr>
        <p:spPr/>
        <p:txBody>
          <a:bodyPr/>
          <a:lstStyle/>
          <a:p>
            <a:r>
              <a:rPr lang="en-IN" sz="3000" dirty="0"/>
              <a:t>Commonly found other Non Compliances</a:t>
            </a:r>
          </a:p>
        </p:txBody>
      </p:sp>
      <p:sp>
        <p:nvSpPr>
          <p:cNvPr id="4" name="Slide Number Placeholder 3">
            <a:extLst>
              <a:ext uri="{FF2B5EF4-FFF2-40B4-BE49-F238E27FC236}">
                <a16:creationId xmlns:a16="http://schemas.microsoft.com/office/drawing/2014/main" xmlns="" id="{FDA502BC-9F92-4868-A56E-FECA5C1D0F45}"/>
              </a:ext>
            </a:extLst>
          </p:cNvPr>
          <p:cNvSpPr>
            <a:spLocks noGrp="1"/>
          </p:cNvSpPr>
          <p:nvPr>
            <p:ph type="sldNum" sz="quarter" idx="12"/>
          </p:nvPr>
        </p:nvSpPr>
        <p:spPr>
          <a:xfrm>
            <a:off x="6839274" y="6438900"/>
            <a:ext cx="1905000" cy="342900"/>
          </a:xfrm>
        </p:spPr>
        <p:txBody>
          <a:bodyPr/>
          <a:lstStyle/>
          <a:p>
            <a:fld id="{988A0877-6E2C-4F4E-BB7B-BA5CC3C83D11}" type="slidenum">
              <a:rPr lang="en-US" altLang="en-US" smtClean="0">
                <a:solidFill>
                  <a:srgbClr val="000000"/>
                </a:solidFill>
              </a:rPr>
              <a:pPr/>
              <a:t>47</a:t>
            </a:fld>
            <a:endParaRPr lang="en-US" altLang="en-US" dirty="0">
              <a:solidFill>
                <a:srgbClr val="000000"/>
              </a:solidFill>
            </a:endParaRPr>
          </a:p>
        </p:txBody>
      </p:sp>
      <p:sp>
        <p:nvSpPr>
          <p:cNvPr id="3" name="Rounded Rectangle 2"/>
          <p:cNvSpPr/>
          <p:nvPr/>
        </p:nvSpPr>
        <p:spPr bwMode="auto">
          <a:xfrm>
            <a:off x="865680" y="3353109"/>
            <a:ext cx="1701388" cy="2241000"/>
          </a:xfrm>
          <a:prstGeom prst="roundRect">
            <a:avLst/>
          </a:prstGeom>
          <a:solidFill>
            <a:srgbClr val="304DDC"/>
          </a:solidFill>
          <a:ln w="28575">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68580" tIns="34290" rIns="68580" bIns="34290" numCol="1" rtlCol="0" anchor="t" anchorCtr="0" compatLnSpc="1">
            <a:prstTxWarp prst="textNoShape">
              <a:avLst/>
            </a:prstTxWarp>
          </a:bodyPr>
          <a:lstStyle/>
          <a:p>
            <a:pPr defTabSz="685800" eaLnBrk="1" hangingPunct="1"/>
            <a:r>
              <a:rPr lang="en-IN" sz="1800" dirty="0">
                <a:solidFill>
                  <a:schemeClr val="bg1"/>
                </a:solidFill>
                <a:latin typeface="Tahoma" panose="020B0604030504040204" pitchFamily="34" charset="0"/>
              </a:rPr>
              <a:t>Prevention of </a:t>
            </a:r>
          </a:p>
          <a:p>
            <a:pPr defTabSz="685800" eaLnBrk="1" hangingPunct="1"/>
            <a:r>
              <a:rPr lang="en-IN" sz="1800" dirty="0">
                <a:solidFill>
                  <a:schemeClr val="bg1"/>
                </a:solidFill>
                <a:latin typeface="Tahoma" panose="020B0604030504040204" pitchFamily="34" charset="0"/>
              </a:rPr>
              <a:t>Money </a:t>
            </a:r>
          </a:p>
          <a:p>
            <a:pPr defTabSz="685800" eaLnBrk="1" hangingPunct="1"/>
            <a:r>
              <a:rPr lang="en-IN" sz="1800" dirty="0">
                <a:solidFill>
                  <a:schemeClr val="bg1"/>
                </a:solidFill>
                <a:latin typeface="Tahoma" panose="020B0604030504040204" pitchFamily="34" charset="0"/>
              </a:rPr>
              <a:t>Laundering </a:t>
            </a:r>
          </a:p>
          <a:p>
            <a:pPr defTabSz="685800" eaLnBrk="1" hangingPunct="1"/>
            <a:r>
              <a:rPr lang="en-IN" sz="1800" dirty="0">
                <a:solidFill>
                  <a:schemeClr val="bg1"/>
                </a:solidFill>
                <a:latin typeface="Tahoma" panose="020B0604030504040204" pitchFamily="34" charset="0"/>
              </a:rPr>
              <a:t>Act – Schedule</a:t>
            </a:r>
          </a:p>
          <a:p>
            <a:pPr defTabSz="685800" eaLnBrk="1" hangingPunct="1"/>
            <a:r>
              <a:rPr lang="en-IN" sz="1800" dirty="0">
                <a:solidFill>
                  <a:schemeClr val="bg1"/>
                </a:solidFill>
                <a:latin typeface="Tahoma" panose="020B0604030504040204" pitchFamily="34" charset="0"/>
              </a:rPr>
              <a:t>offences</a:t>
            </a:r>
          </a:p>
        </p:txBody>
      </p:sp>
      <p:sp>
        <p:nvSpPr>
          <p:cNvPr id="8" name="Rounded Rectangle 7"/>
          <p:cNvSpPr/>
          <p:nvPr/>
        </p:nvSpPr>
        <p:spPr bwMode="auto">
          <a:xfrm>
            <a:off x="6833412" y="3353109"/>
            <a:ext cx="1566000" cy="2304981"/>
          </a:xfrm>
          <a:prstGeom prst="roundRect">
            <a:avLst/>
          </a:prstGeom>
          <a:solidFill>
            <a:srgbClr val="304DDC"/>
          </a:solidFill>
          <a:ln w="28575">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68580" tIns="34290" rIns="68580" bIns="34290" numCol="1" rtlCol="0" anchor="t" anchorCtr="0" compatLnSpc="1">
            <a:prstTxWarp prst="textNoShape">
              <a:avLst/>
            </a:prstTxWarp>
          </a:bodyPr>
          <a:lstStyle/>
          <a:p>
            <a:pPr defTabSz="685800" eaLnBrk="1" hangingPunct="1"/>
            <a:r>
              <a:rPr lang="en-IN" sz="1800" dirty="0">
                <a:solidFill>
                  <a:schemeClr val="bg1"/>
                </a:solidFill>
                <a:latin typeface="Tahoma" panose="020B0604030504040204" pitchFamily="34" charset="0"/>
              </a:rPr>
              <a:t>Black Money </a:t>
            </a:r>
          </a:p>
          <a:p>
            <a:pPr defTabSz="685800" eaLnBrk="1" hangingPunct="1"/>
            <a:r>
              <a:rPr lang="en-IN" sz="1800" dirty="0">
                <a:solidFill>
                  <a:schemeClr val="bg1"/>
                </a:solidFill>
                <a:latin typeface="Tahoma" panose="020B0604030504040204" pitchFamily="34" charset="0"/>
              </a:rPr>
              <a:t>Act</a:t>
            </a:r>
          </a:p>
          <a:p>
            <a:pPr algn="ctr" defTabSz="685800" eaLnBrk="1" hangingPunct="1"/>
            <a:r>
              <a:rPr lang="en-US" sz="1800" dirty="0">
                <a:solidFill>
                  <a:schemeClr val="bg1"/>
                </a:solidFill>
                <a:latin typeface="Tahoma" panose="020B0604030504040204" pitchFamily="34" charset="0"/>
              </a:rPr>
              <a:t>and</a:t>
            </a:r>
          </a:p>
          <a:p>
            <a:pPr algn="ctr" defTabSz="685800" eaLnBrk="1" hangingPunct="1"/>
            <a:endParaRPr lang="en-US" sz="800" dirty="0">
              <a:solidFill>
                <a:schemeClr val="bg1"/>
              </a:solidFill>
              <a:latin typeface="Tahoma" panose="020B0604030504040204" pitchFamily="34" charset="0"/>
            </a:endParaRPr>
          </a:p>
          <a:p>
            <a:pPr defTabSz="685800" eaLnBrk="1" hangingPunct="1"/>
            <a:r>
              <a:rPr lang="en-US" sz="1800" dirty="0">
                <a:solidFill>
                  <a:schemeClr val="bg1"/>
                </a:solidFill>
                <a:latin typeface="Tahoma" panose="020B0604030504040204" pitchFamily="34" charset="0"/>
              </a:rPr>
              <a:t>Prohibition of </a:t>
            </a:r>
          </a:p>
          <a:p>
            <a:pPr defTabSz="685800" eaLnBrk="1" hangingPunct="1"/>
            <a:r>
              <a:rPr lang="en-US" sz="1800" dirty="0">
                <a:solidFill>
                  <a:schemeClr val="bg1"/>
                </a:solidFill>
                <a:latin typeface="Tahoma" panose="020B0604030504040204" pitchFamily="34" charset="0"/>
              </a:rPr>
              <a:t>Benamidar</a:t>
            </a:r>
          </a:p>
          <a:p>
            <a:pPr defTabSz="685800" eaLnBrk="1" hangingPunct="1"/>
            <a:r>
              <a:rPr lang="en-US" sz="1800" dirty="0">
                <a:solidFill>
                  <a:schemeClr val="bg1"/>
                </a:solidFill>
                <a:latin typeface="Tahoma" panose="020B0604030504040204" pitchFamily="34" charset="0"/>
              </a:rPr>
              <a:t>Property Act,</a:t>
            </a:r>
          </a:p>
          <a:p>
            <a:pPr defTabSz="685800" eaLnBrk="1" hangingPunct="1"/>
            <a:r>
              <a:rPr lang="en-US" sz="1800" dirty="0">
                <a:solidFill>
                  <a:schemeClr val="bg1"/>
                </a:solidFill>
                <a:latin typeface="Tahoma" panose="020B0604030504040204" pitchFamily="34" charset="0"/>
              </a:rPr>
              <a:t>2016 </a:t>
            </a:r>
          </a:p>
        </p:txBody>
      </p:sp>
      <p:sp>
        <p:nvSpPr>
          <p:cNvPr id="9" name="Rounded Rectangle 8"/>
          <p:cNvSpPr/>
          <p:nvPr/>
        </p:nvSpPr>
        <p:spPr bwMode="auto">
          <a:xfrm>
            <a:off x="4844168" y="3353109"/>
            <a:ext cx="1618466" cy="2241000"/>
          </a:xfrm>
          <a:prstGeom prst="roundRect">
            <a:avLst/>
          </a:prstGeom>
          <a:solidFill>
            <a:srgbClr val="304DDC"/>
          </a:solidFill>
          <a:ln w="28575">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68580" tIns="34290" rIns="68580" bIns="34290" numCol="1" rtlCol="0" anchor="t" anchorCtr="0" compatLnSpc="1">
            <a:prstTxWarp prst="textNoShape">
              <a:avLst/>
            </a:prstTxWarp>
          </a:bodyPr>
          <a:lstStyle/>
          <a:p>
            <a:pPr defTabSz="685800" eaLnBrk="1" hangingPunct="1"/>
            <a:r>
              <a:rPr lang="en-IN" sz="1800" dirty="0">
                <a:solidFill>
                  <a:schemeClr val="bg1"/>
                </a:solidFill>
                <a:latin typeface="Tahoma" panose="020B0604030504040204" pitchFamily="34" charset="0"/>
              </a:rPr>
              <a:t>Defaulters of</a:t>
            </a:r>
          </a:p>
          <a:p>
            <a:pPr defTabSz="685800" eaLnBrk="1" hangingPunct="1"/>
            <a:r>
              <a:rPr lang="en-IN" sz="1800" dirty="0">
                <a:solidFill>
                  <a:schemeClr val="bg1"/>
                </a:solidFill>
                <a:latin typeface="Tahoma" panose="020B0604030504040204" pitchFamily="34" charset="0"/>
              </a:rPr>
              <a:t>the banking </a:t>
            </a:r>
          </a:p>
          <a:p>
            <a:pPr defTabSz="685800" eaLnBrk="1" hangingPunct="1"/>
            <a:r>
              <a:rPr lang="en-IN" sz="1800" dirty="0">
                <a:solidFill>
                  <a:schemeClr val="bg1"/>
                </a:solidFill>
                <a:latin typeface="Tahoma" panose="020B0604030504040204" pitchFamily="34" charset="0"/>
              </a:rPr>
              <a:t>system</a:t>
            </a:r>
          </a:p>
        </p:txBody>
      </p:sp>
      <p:sp>
        <p:nvSpPr>
          <p:cNvPr id="10" name="Rounded Rectangle 9"/>
          <p:cNvSpPr/>
          <p:nvPr/>
        </p:nvSpPr>
        <p:spPr bwMode="auto">
          <a:xfrm>
            <a:off x="2854924" y="3353109"/>
            <a:ext cx="1701388" cy="2241000"/>
          </a:xfrm>
          <a:prstGeom prst="roundRect">
            <a:avLst/>
          </a:prstGeom>
          <a:solidFill>
            <a:srgbClr val="304DDC"/>
          </a:solidFill>
          <a:ln w="28575">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68580" tIns="34290" rIns="68580" bIns="34290" numCol="1" rtlCol="0" anchor="t" anchorCtr="0" compatLnSpc="1">
            <a:prstTxWarp prst="textNoShape">
              <a:avLst/>
            </a:prstTxWarp>
          </a:bodyPr>
          <a:lstStyle/>
          <a:p>
            <a:pPr fontAlgn="base">
              <a:spcBef>
                <a:spcPct val="0"/>
              </a:spcBef>
              <a:spcAft>
                <a:spcPct val="0"/>
              </a:spcAft>
            </a:pPr>
            <a:r>
              <a:rPr lang="en-US" sz="1800" dirty="0">
                <a:solidFill>
                  <a:schemeClr val="bg1"/>
                </a:solidFill>
                <a:latin typeface="Tahoma" panose="020B0604030504040204" pitchFamily="34" charset="0"/>
              </a:rPr>
              <a:t>Securities and</a:t>
            </a:r>
          </a:p>
          <a:p>
            <a:pPr fontAlgn="base">
              <a:spcBef>
                <a:spcPct val="0"/>
              </a:spcBef>
              <a:spcAft>
                <a:spcPct val="0"/>
              </a:spcAft>
            </a:pPr>
            <a:r>
              <a:rPr lang="en-US" sz="1800" dirty="0">
                <a:solidFill>
                  <a:schemeClr val="bg1"/>
                </a:solidFill>
                <a:latin typeface="Tahoma" panose="020B0604030504040204" pitchFamily="34" charset="0"/>
              </a:rPr>
              <a:t>Exchange</a:t>
            </a:r>
          </a:p>
          <a:p>
            <a:pPr fontAlgn="base">
              <a:spcBef>
                <a:spcPct val="0"/>
              </a:spcBef>
              <a:spcAft>
                <a:spcPct val="0"/>
              </a:spcAft>
            </a:pPr>
            <a:r>
              <a:rPr lang="en-US" sz="1800" dirty="0">
                <a:solidFill>
                  <a:schemeClr val="bg1"/>
                </a:solidFill>
                <a:latin typeface="Tahoma" panose="020B0604030504040204" pitchFamily="34" charset="0"/>
              </a:rPr>
              <a:t>Board of India</a:t>
            </a:r>
          </a:p>
          <a:p>
            <a:pPr fontAlgn="base">
              <a:spcBef>
                <a:spcPct val="0"/>
              </a:spcBef>
              <a:spcAft>
                <a:spcPct val="0"/>
              </a:spcAft>
            </a:pPr>
            <a:r>
              <a:rPr lang="en-IN" sz="1800" dirty="0">
                <a:solidFill>
                  <a:schemeClr val="bg1"/>
                </a:solidFill>
                <a:latin typeface="Tahoma" panose="020B0604030504040204" pitchFamily="34" charset="0"/>
              </a:rPr>
              <a:t>(manipulation</a:t>
            </a:r>
          </a:p>
          <a:p>
            <a:pPr fontAlgn="base">
              <a:spcBef>
                <a:spcPct val="0"/>
              </a:spcBef>
              <a:spcAft>
                <a:spcPct val="0"/>
              </a:spcAft>
            </a:pPr>
            <a:r>
              <a:rPr lang="en-IN" sz="1800" dirty="0">
                <a:solidFill>
                  <a:schemeClr val="bg1"/>
                </a:solidFill>
                <a:latin typeface="Tahoma" panose="020B0604030504040204" pitchFamily="34" charset="0"/>
              </a:rPr>
              <a:t>of share price)</a:t>
            </a:r>
          </a:p>
        </p:txBody>
      </p:sp>
      <p:sp>
        <p:nvSpPr>
          <p:cNvPr id="5" name="Rounded Rectangle 4"/>
          <p:cNvSpPr/>
          <p:nvPr/>
        </p:nvSpPr>
        <p:spPr bwMode="auto">
          <a:xfrm>
            <a:off x="3215391" y="2457635"/>
            <a:ext cx="2799413" cy="344589"/>
          </a:xfrm>
          <a:prstGeom prst="roundRect">
            <a:avLst/>
          </a:prstGeom>
          <a:solidFill>
            <a:srgbClr val="333399"/>
          </a:solidFill>
          <a:ln w="2540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68580" tIns="34290" rIns="68580" bIns="34290" numCol="1" rtlCol="0" anchor="t" anchorCtr="0" compatLnSpc="1">
            <a:prstTxWarp prst="textNoShape">
              <a:avLst/>
            </a:prstTxWarp>
          </a:bodyPr>
          <a:lstStyle/>
          <a:p>
            <a:pPr algn="ctr" defTabSz="685800" eaLnBrk="1" hangingPunct="1"/>
            <a:r>
              <a:rPr lang="en-IN" sz="1800" dirty="0">
                <a:solidFill>
                  <a:schemeClr val="bg1"/>
                </a:solidFill>
                <a:latin typeface="Tahoma" panose="020B0604030504040204" pitchFamily="34" charset="0"/>
              </a:rPr>
              <a:t>Other Non Compliances </a:t>
            </a:r>
          </a:p>
        </p:txBody>
      </p:sp>
      <p:cxnSp>
        <p:nvCxnSpPr>
          <p:cNvPr id="14" name="Straight Connector 13"/>
          <p:cNvCxnSpPr/>
          <p:nvPr/>
        </p:nvCxnSpPr>
        <p:spPr bwMode="auto">
          <a:xfrm>
            <a:off x="4631961" y="2804189"/>
            <a:ext cx="0" cy="189000"/>
          </a:xfrm>
          <a:prstGeom prst="line">
            <a:avLst/>
          </a:prstGeom>
          <a:solidFill>
            <a:schemeClr val="accent1"/>
          </a:solidFill>
          <a:ln w="25400"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Connector 15"/>
          <p:cNvCxnSpPr/>
          <p:nvPr/>
        </p:nvCxnSpPr>
        <p:spPr bwMode="auto">
          <a:xfrm>
            <a:off x="1618938" y="2993189"/>
            <a:ext cx="5992318" cy="0"/>
          </a:xfrm>
          <a:prstGeom prst="line">
            <a:avLst/>
          </a:prstGeom>
          <a:solidFill>
            <a:schemeClr val="accent1"/>
          </a:solidFill>
          <a:ln w="25400"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Straight Connector 17"/>
          <p:cNvCxnSpPr/>
          <p:nvPr/>
        </p:nvCxnSpPr>
        <p:spPr bwMode="auto">
          <a:xfrm>
            <a:off x="1618938" y="2993188"/>
            <a:ext cx="0" cy="359921"/>
          </a:xfrm>
          <a:prstGeom prst="line">
            <a:avLst/>
          </a:prstGeom>
          <a:solidFill>
            <a:schemeClr val="accent1"/>
          </a:solidFill>
          <a:ln w="25400"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Straight Connector 19"/>
          <p:cNvCxnSpPr/>
          <p:nvPr/>
        </p:nvCxnSpPr>
        <p:spPr bwMode="auto">
          <a:xfrm>
            <a:off x="3541426" y="2993188"/>
            <a:ext cx="11243" cy="359921"/>
          </a:xfrm>
          <a:prstGeom prst="line">
            <a:avLst/>
          </a:prstGeom>
          <a:solidFill>
            <a:schemeClr val="accent1"/>
          </a:solidFill>
          <a:ln w="25400"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Straight Connector 20"/>
          <p:cNvCxnSpPr/>
          <p:nvPr/>
        </p:nvCxnSpPr>
        <p:spPr bwMode="auto">
          <a:xfrm>
            <a:off x="7613130" y="2993188"/>
            <a:ext cx="0" cy="359921"/>
          </a:xfrm>
          <a:prstGeom prst="line">
            <a:avLst/>
          </a:prstGeom>
          <a:solidFill>
            <a:schemeClr val="accent1"/>
          </a:solidFill>
          <a:ln w="25400"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Straight Connector 21"/>
          <p:cNvCxnSpPr/>
          <p:nvPr/>
        </p:nvCxnSpPr>
        <p:spPr bwMode="auto">
          <a:xfrm>
            <a:off x="5602574" y="2993188"/>
            <a:ext cx="0" cy="359921"/>
          </a:xfrm>
          <a:prstGeom prst="line">
            <a:avLst/>
          </a:prstGeom>
          <a:solidFill>
            <a:schemeClr val="accent1"/>
          </a:solidFill>
          <a:ln w="25400"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Date Placeholder 1">
            <a:extLst>
              <a:ext uri="{FF2B5EF4-FFF2-40B4-BE49-F238E27FC236}">
                <a16:creationId xmlns:a16="http://schemas.microsoft.com/office/drawing/2014/main" xmlns="" id="{580392D9-9D94-444B-917B-20BC546E9CFC}"/>
              </a:ext>
            </a:extLst>
          </p:cNvPr>
          <p:cNvSpPr>
            <a:spLocks noGrp="1"/>
          </p:cNvSpPr>
          <p:nvPr>
            <p:ph type="dt" sz="quarter" idx="10"/>
          </p:nvPr>
        </p:nvSpPr>
        <p:spPr>
          <a:xfrm>
            <a:off x="914400" y="6324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19" name="Rectangle 18">
            <a:extLst>
              <a:ext uri="{FF2B5EF4-FFF2-40B4-BE49-F238E27FC236}">
                <a16:creationId xmlns:a16="http://schemas.microsoft.com/office/drawing/2014/main" xmlns="" id="{8A022AE9-1509-4631-9EE2-5A5CA2B99CFD}"/>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148890981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BC035F-A780-4623-9346-08BA72D96F88}"/>
              </a:ext>
            </a:extLst>
          </p:cNvPr>
          <p:cNvSpPr>
            <a:spLocks noGrp="1"/>
          </p:cNvSpPr>
          <p:nvPr>
            <p:ph type="title"/>
          </p:nvPr>
        </p:nvSpPr>
        <p:spPr/>
        <p:txBody>
          <a:bodyPr/>
          <a:lstStyle/>
          <a:p>
            <a:r>
              <a:rPr lang="en-IN" sz="3000" dirty="0"/>
              <a:t>FEMA – Important Terms</a:t>
            </a:r>
          </a:p>
        </p:txBody>
      </p:sp>
      <p:sp>
        <p:nvSpPr>
          <p:cNvPr id="4" name="Slide Number Placeholder 3">
            <a:extLst>
              <a:ext uri="{FF2B5EF4-FFF2-40B4-BE49-F238E27FC236}">
                <a16:creationId xmlns:a16="http://schemas.microsoft.com/office/drawing/2014/main" xmlns="" id="{FDA502BC-9F92-4868-A56E-FECA5C1D0F45}"/>
              </a:ext>
            </a:extLst>
          </p:cNvPr>
          <p:cNvSpPr>
            <a:spLocks noGrp="1"/>
          </p:cNvSpPr>
          <p:nvPr>
            <p:ph type="sldNum" sz="quarter" idx="12"/>
          </p:nvPr>
        </p:nvSpPr>
        <p:spPr>
          <a:xfrm>
            <a:off x="6868332" y="6438900"/>
            <a:ext cx="1905000" cy="342900"/>
          </a:xfrm>
        </p:spPr>
        <p:txBody>
          <a:bodyPr/>
          <a:lstStyle/>
          <a:p>
            <a:fld id="{988A0877-6E2C-4F4E-BB7B-BA5CC3C83D11}" type="slidenum">
              <a:rPr lang="en-US" altLang="en-US" smtClean="0">
                <a:solidFill>
                  <a:srgbClr val="000000"/>
                </a:solidFill>
              </a:rPr>
              <a:pPr/>
              <a:t>48</a:t>
            </a:fld>
            <a:endParaRPr lang="en-US" altLang="en-US" dirty="0">
              <a:solidFill>
                <a:srgbClr val="000000"/>
              </a:solidFill>
            </a:endParaRPr>
          </a:p>
        </p:txBody>
      </p:sp>
      <p:sp>
        <p:nvSpPr>
          <p:cNvPr id="8" name="Rounded Rectangle 7"/>
          <p:cNvSpPr/>
          <p:nvPr/>
        </p:nvSpPr>
        <p:spPr bwMode="auto">
          <a:xfrm>
            <a:off x="4927699" y="4370862"/>
            <a:ext cx="3115159" cy="1118349"/>
          </a:xfrm>
          <a:prstGeom prst="roundRect">
            <a:avLst/>
          </a:prstGeom>
          <a:solidFill>
            <a:srgbClr val="304DDC"/>
          </a:solidFill>
          <a:ln w="31750">
            <a:solidFill>
              <a:schemeClr val="tx1"/>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68580" tIns="34290" rIns="68580" bIns="34290" numCol="1" rtlCol="0" anchor="t" anchorCtr="0" compatLnSpc="1">
            <a:prstTxWarp prst="textNoShape">
              <a:avLst/>
            </a:prstTxWarp>
          </a:bodyPr>
          <a:lstStyle/>
          <a:p>
            <a:pPr lvl="0" algn="ctr"/>
            <a:r>
              <a:rPr lang="en-IN" sz="2025" b="1" dirty="0">
                <a:solidFill>
                  <a:schemeClr val="bg1"/>
                </a:solidFill>
              </a:rPr>
              <a:t>1Mn$ Repatriation </a:t>
            </a:r>
          </a:p>
          <a:p>
            <a:pPr lvl="0" algn="ctr"/>
            <a:r>
              <a:rPr lang="en-IN" sz="2025" b="1" dirty="0">
                <a:solidFill>
                  <a:schemeClr val="bg1"/>
                </a:solidFill>
              </a:rPr>
              <a:t>Scheme for</a:t>
            </a:r>
          </a:p>
          <a:p>
            <a:pPr lvl="0" algn="ctr"/>
            <a:r>
              <a:rPr lang="en-US" sz="2025" b="1" dirty="0">
                <a:solidFill>
                  <a:schemeClr val="bg1"/>
                </a:solidFill>
              </a:rPr>
              <a:t>Non Residents</a:t>
            </a:r>
            <a:endParaRPr lang="en-IN" sz="2025" b="1" dirty="0">
              <a:solidFill>
                <a:schemeClr val="bg1"/>
              </a:solidFill>
            </a:endParaRPr>
          </a:p>
        </p:txBody>
      </p:sp>
      <p:sp>
        <p:nvSpPr>
          <p:cNvPr id="9" name="Rounded Rectangle 8"/>
          <p:cNvSpPr/>
          <p:nvPr/>
        </p:nvSpPr>
        <p:spPr bwMode="auto">
          <a:xfrm>
            <a:off x="987160" y="4397973"/>
            <a:ext cx="3115159" cy="1091238"/>
          </a:xfrm>
          <a:prstGeom prst="roundRect">
            <a:avLst/>
          </a:prstGeom>
          <a:solidFill>
            <a:srgbClr val="304DDC"/>
          </a:solidFill>
          <a:ln w="31750">
            <a:solidFill>
              <a:schemeClr val="tx1"/>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68580" tIns="34290" rIns="68580" bIns="34290" numCol="1" rtlCol="0" anchor="t" anchorCtr="0" compatLnSpc="1">
            <a:prstTxWarp prst="textNoShape">
              <a:avLst/>
            </a:prstTxWarp>
          </a:bodyPr>
          <a:lstStyle/>
          <a:p>
            <a:pPr lvl="0" algn="ctr"/>
            <a:r>
              <a:rPr lang="en-IN" sz="2025" b="1" dirty="0">
                <a:solidFill>
                  <a:schemeClr val="bg1"/>
                </a:solidFill>
              </a:rPr>
              <a:t>Liberalised Remittance</a:t>
            </a:r>
          </a:p>
          <a:p>
            <a:pPr lvl="0" algn="ctr"/>
            <a:r>
              <a:rPr lang="en-IN" sz="2025" b="1" dirty="0">
                <a:solidFill>
                  <a:schemeClr val="bg1"/>
                </a:solidFill>
              </a:rPr>
              <a:t>Scheme (LRS) for </a:t>
            </a:r>
          </a:p>
          <a:p>
            <a:pPr lvl="0" algn="ctr"/>
            <a:r>
              <a:rPr lang="en-US" sz="2025" b="1" dirty="0">
                <a:solidFill>
                  <a:schemeClr val="bg1"/>
                </a:solidFill>
              </a:rPr>
              <a:t>Residents</a:t>
            </a:r>
            <a:endParaRPr lang="en-IN" sz="2025" b="1" dirty="0">
              <a:solidFill>
                <a:schemeClr val="bg1"/>
              </a:solidFill>
            </a:endParaRPr>
          </a:p>
        </p:txBody>
      </p:sp>
      <p:sp>
        <p:nvSpPr>
          <p:cNvPr id="10" name="Rounded Rectangle 9"/>
          <p:cNvSpPr/>
          <p:nvPr/>
        </p:nvSpPr>
        <p:spPr bwMode="auto">
          <a:xfrm>
            <a:off x="4705673" y="2713768"/>
            <a:ext cx="3115159" cy="1089049"/>
          </a:xfrm>
          <a:prstGeom prst="roundRect">
            <a:avLst/>
          </a:prstGeom>
          <a:solidFill>
            <a:srgbClr val="304DDC"/>
          </a:solidFill>
          <a:ln w="31750">
            <a:solidFill>
              <a:schemeClr val="tx1"/>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68580" tIns="34290" rIns="68580" bIns="34290" numCol="1" rtlCol="0" anchor="t" anchorCtr="0" compatLnSpc="1">
            <a:prstTxWarp prst="textNoShape">
              <a:avLst/>
            </a:prstTxWarp>
          </a:bodyPr>
          <a:lstStyle/>
          <a:p>
            <a:pPr lvl="0" algn="ctr"/>
            <a:r>
              <a:rPr lang="en-IN" sz="2025" b="1" dirty="0">
                <a:solidFill>
                  <a:schemeClr val="bg1"/>
                </a:solidFill>
              </a:rPr>
              <a:t>Current Account </a:t>
            </a:r>
          </a:p>
          <a:p>
            <a:pPr lvl="0" algn="ctr"/>
            <a:r>
              <a:rPr lang="en-IN" sz="2025" b="1" dirty="0">
                <a:solidFill>
                  <a:schemeClr val="bg1"/>
                </a:solidFill>
              </a:rPr>
              <a:t>Transaction</a:t>
            </a:r>
          </a:p>
        </p:txBody>
      </p:sp>
      <p:sp>
        <p:nvSpPr>
          <p:cNvPr id="11" name="Rounded Rectangle 10"/>
          <p:cNvSpPr/>
          <p:nvPr/>
        </p:nvSpPr>
        <p:spPr bwMode="auto">
          <a:xfrm>
            <a:off x="987160" y="2684228"/>
            <a:ext cx="3115159" cy="1118589"/>
          </a:xfrm>
          <a:prstGeom prst="roundRect">
            <a:avLst/>
          </a:prstGeom>
          <a:solidFill>
            <a:srgbClr val="304DDC"/>
          </a:solidFill>
          <a:ln w="31750">
            <a:solidFill>
              <a:schemeClr val="tx1"/>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68580" tIns="34290" rIns="68580" bIns="34290" numCol="1" rtlCol="0" anchor="t" anchorCtr="0" compatLnSpc="1">
            <a:prstTxWarp prst="textNoShape">
              <a:avLst/>
            </a:prstTxWarp>
          </a:bodyPr>
          <a:lstStyle/>
          <a:p>
            <a:pPr lvl="0" algn="ctr"/>
            <a:r>
              <a:rPr lang="en-IN" sz="2025" b="1" dirty="0">
                <a:solidFill>
                  <a:schemeClr val="bg1"/>
                </a:solidFill>
              </a:rPr>
              <a:t>Capital Account </a:t>
            </a:r>
          </a:p>
          <a:p>
            <a:pPr lvl="0" algn="ctr"/>
            <a:r>
              <a:rPr lang="en-IN" sz="2025" b="1" dirty="0">
                <a:solidFill>
                  <a:schemeClr val="bg1"/>
                </a:solidFill>
              </a:rPr>
              <a:t>Transaction</a:t>
            </a:r>
          </a:p>
        </p:txBody>
      </p:sp>
      <p:sp>
        <p:nvSpPr>
          <p:cNvPr id="12" name="Date Placeholder 1">
            <a:extLst>
              <a:ext uri="{FF2B5EF4-FFF2-40B4-BE49-F238E27FC236}">
                <a16:creationId xmlns:a16="http://schemas.microsoft.com/office/drawing/2014/main" xmlns="" id="{5463D3E6-2F48-45E7-8240-91F3D34AA3C4}"/>
              </a:ext>
            </a:extLst>
          </p:cNvPr>
          <p:cNvSpPr>
            <a:spLocks noGrp="1"/>
          </p:cNvSpPr>
          <p:nvPr>
            <p:ph type="dt" sz="quarter" idx="10"/>
          </p:nvPr>
        </p:nvSpPr>
        <p:spPr>
          <a:xfrm>
            <a:off x="914400" y="6324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13" name="Rectangle 12">
            <a:extLst>
              <a:ext uri="{FF2B5EF4-FFF2-40B4-BE49-F238E27FC236}">
                <a16:creationId xmlns:a16="http://schemas.microsoft.com/office/drawing/2014/main" xmlns="" id="{E4BDF017-F771-4B01-B4DE-656E8A05E7B3}"/>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52609900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BC035F-A780-4623-9346-08BA72D96F88}"/>
              </a:ext>
            </a:extLst>
          </p:cNvPr>
          <p:cNvSpPr>
            <a:spLocks noGrp="1"/>
          </p:cNvSpPr>
          <p:nvPr>
            <p:ph type="title"/>
          </p:nvPr>
        </p:nvSpPr>
        <p:spPr/>
        <p:txBody>
          <a:bodyPr/>
          <a:lstStyle/>
          <a:p>
            <a:r>
              <a:rPr lang="en-IN" sz="3000" dirty="0"/>
              <a:t>TCS on LRS/Tour Package-Budget 2020</a:t>
            </a:r>
          </a:p>
        </p:txBody>
      </p:sp>
      <p:sp>
        <p:nvSpPr>
          <p:cNvPr id="4" name="Slide Number Placeholder 3">
            <a:extLst>
              <a:ext uri="{FF2B5EF4-FFF2-40B4-BE49-F238E27FC236}">
                <a16:creationId xmlns:a16="http://schemas.microsoft.com/office/drawing/2014/main" xmlns="" id="{FDA502BC-9F92-4868-A56E-FECA5C1D0F45}"/>
              </a:ext>
            </a:extLst>
          </p:cNvPr>
          <p:cNvSpPr>
            <a:spLocks noGrp="1"/>
          </p:cNvSpPr>
          <p:nvPr>
            <p:ph type="sldNum" sz="quarter" idx="12"/>
          </p:nvPr>
        </p:nvSpPr>
        <p:spPr>
          <a:xfrm>
            <a:off x="6858000" y="6438900"/>
            <a:ext cx="1905000" cy="342900"/>
          </a:xfrm>
        </p:spPr>
        <p:txBody>
          <a:bodyPr/>
          <a:lstStyle/>
          <a:p>
            <a:fld id="{988A0877-6E2C-4F4E-BB7B-BA5CC3C83D11}" type="slidenum">
              <a:rPr lang="en-US" altLang="en-US" smtClean="0">
                <a:solidFill>
                  <a:srgbClr val="000000"/>
                </a:solidFill>
              </a:rPr>
              <a:pPr/>
              <a:t>49</a:t>
            </a:fld>
            <a:endParaRPr lang="en-US" altLang="en-US" dirty="0">
              <a:solidFill>
                <a:srgbClr val="000000"/>
              </a:solidFill>
            </a:endParaRPr>
          </a:p>
        </p:txBody>
      </p:sp>
      <p:sp>
        <p:nvSpPr>
          <p:cNvPr id="3" name="Rounded Rectangle 2"/>
          <p:cNvSpPr/>
          <p:nvPr/>
        </p:nvSpPr>
        <p:spPr bwMode="auto">
          <a:xfrm>
            <a:off x="539646" y="3353109"/>
            <a:ext cx="2318087" cy="2360594"/>
          </a:xfrm>
          <a:prstGeom prst="roundRect">
            <a:avLst/>
          </a:prstGeom>
          <a:solidFill>
            <a:srgbClr val="304DDC"/>
          </a:solidFill>
          <a:ln w="28575">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68580" tIns="34290" rIns="68580" bIns="34290" numCol="1" rtlCol="0" anchor="t" anchorCtr="0" compatLnSpc="1">
            <a:prstTxWarp prst="textNoShape">
              <a:avLst/>
            </a:prstTxWarp>
          </a:bodyPr>
          <a:lstStyle/>
          <a:p>
            <a:pPr defTabSz="685800" eaLnBrk="1" hangingPunct="1"/>
            <a:endParaRPr lang="en-IN" sz="1800" dirty="0">
              <a:solidFill>
                <a:schemeClr val="bg1"/>
              </a:solidFill>
              <a:latin typeface="Tahoma" panose="020B0604030504040204" pitchFamily="34" charset="0"/>
            </a:endParaRPr>
          </a:p>
          <a:p>
            <a:pPr defTabSz="685800" eaLnBrk="1" hangingPunct="1"/>
            <a:r>
              <a:rPr lang="en-IN" sz="1800" dirty="0">
                <a:solidFill>
                  <a:schemeClr val="bg1"/>
                </a:solidFill>
                <a:latin typeface="Tahoma" panose="020B0604030504040204" pitchFamily="34" charset="0"/>
              </a:rPr>
              <a:t>In case of any </a:t>
            </a:r>
          </a:p>
          <a:p>
            <a:pPr defTabSz="685800" eaLnBrk="1" hangingPunct="1"/>
            <a:r>
              <a:rPr lang="en-IN" sz="1800" dirty="0">
                <a:solidFill>
                  <a:schemeClr val="bg1"/>
                </a:solidFill>
                <a:latin typeface="Tahoma" panose="020B0604030504040204" pitchFamily="34" charset="0"/>
              </a:rPr>
              <a:t>amt remitted </a:t>
            </a:r>
          </a:p>
          <a:p>
            <a:pPr defTabSz="685800" eaLnBrk="1" hangingPunct="1"/>
            <a:r>
              <a:rPr lang="en-IN" sz="1800" dirty="0">
                <a:solidFill>
                  <a:schemeClr val="bg1"/>
                </a:solidFill>
                <a:latin typeface="Tahoma" panose="020B0604030504040204" pitchFamily="34" charset="0"/>
              </a:rPr>
              <a:t>Under LRS -  </a:t>
            </a:r>
          </a:p>
          <a:p>
            <a:pPr defTabSz="685800" eaLnBrk="1" hangingPunct="1"/>
            <a:r>
              <a:rPr lang="en-IN" sz="1800" dirty="0">
                <a:solidFill>
                  <a:schemeClr val="bg1"/>
                </a:solidFill>
                <a:latin typeface="Tahoma" panose="020B0604030504040204" pitchFamily="34" charset="0"/>
              </a:rPr>
              <a:t>AD bank will collect</a:t>
            </a:r>
          </a:p>
          <a:p>
            <a:pPr defTabSz="685800" eaLnBrk="1" hangingPunct="1"/>
            <a:r>
              <a:rPr lang="en-IN" sz="1800" dirty="0">
                <a:solidFill>
                  <a:schemeClr val="bg1"/>
                </a:solidFill>
                <a:latin typeface="Tahoma" panose="020B0604030504040204" pitchFamily="34" charset="0"/>
              </a:rPr>
              <a:t>5% TCS from</a:t>
            </a:r>
          </a:p>
          <a:p>
            <a:pPr defTabSz="685800" eaLnBrk="1" hangingPunct="1"/>
            <a:r>
              <a:rPr lang="en-IN" sz="1800" dirty="0">
                <a:solidFill>
                  <a:schemeClr val="bg1"/>
                </a:solidFill>
                <a:latin typeface="Tahoma" panose="020B0604030504040204" pitchFamily="34" charset="0"/>
              </a:rPr>
              <a:t>remitter</a:t>
            </a:r>
          </a:p>
        </p:txBody>
      </p:sp>
      <p:sp>
        <p:nvSpPr>
          <p:cNvPr id="9" name="Rounded Rectangle 8"/>
          <p:cNvSpPr/>
          <p:nvPr/>
        </p:nvSpPr>
        <p:spPr bwMode="auto">
          <a:xfrm>
            <a:off x="5822276" y="3319021"/>
            <a:ext cx="2342677" cy="2394682"/>
          </a:xfrm>
          <a:prstGeom prst="roundRect">
            <a:avLst/>
          </a:prstGeom>
          <a:solidFill>
            <a:srgbClr val="304DDC"/>
          </a:solidFill>
          <a:ln w="28575">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68580" tIns="34290" rIns="68580" bIns="34290" numCol="1" rtlCol="0" anchor="t" anchorCtr="0" compatLnSpc="1">
            <a:prstTxWarp prst="textNoShape">
              <a:avLst/>
            </a:prstTxWarp>
          </a:bodyPr>
          <a:lstStyle/>
          <a:p>
            <a:pPr fontAlgn="base">
              <a:spcBef>
                <a:spcPct val="0"/>
              </a:spcBef>
              <a:spcAft>
                <a:spcPct val="0"/>
              </a:spcAft>
            </a:pPr>
            <a:endParaRPr lang="en-IN" sz="1800" dirty="0">
              <a:solidFill>
                <a:schemeClr val="bg1"/>
              </a:solidFill>
              <a:latin typeface="Tahoma" panose="020B0604030504040204" pitchFamily="34" charset="0"/>
            </a:endParaRPr>
          </a:p>
          <a:p>
            <a:pPr defTabSz="685800" eaLnBrk="1" hangingPunct="1"/>
            <a:r>
              <a:rPr lang="en-IN" sz="1800" dirty="0">
                <a:solidFill>
                  <a:schemeClr val="bg1"/>
                </a:solidFill>
                <a:latin typeface="Tahoma" panose="020B0604030504040204" pitchFamily="34" charset="0"/>
              </a:rPr>
              <a:t>Any seller receiving </a:t>
            </a:r>
          </a:p>
          <a:p>
            <a:pPr defTabSz="685800" eaLnBrk="1" hangingPunct="1"/>
            <a:r>
              <a:rPr lang="en-IN" sz="1800" dirty="0">
                <a:solidFill>
                  <a:schemeClr val="bg1"/>
                </a:solidFill>
                <a:latin typeface="Tahoma" panose="020B0604030504040204" pitchFamily="34" charset="0"/>
              </a:rPr>
              <a:t>sale consideration</a:t>
            </a:r>
          </a:p>
          <a:p>
            <a:pPr defTabSz="685800" eaLnBrk="1" hangingPunct="1"/>
            <a:r>
              <a:rPr lang="en-IN" sz="1800" dirty="0">
                <a:solidFill>
                  <a:schemeClr val="bg1"/>
                </a:solidFill>
                <a:latin typeface="Tahoma" panose="020B0604030504040204" pitchFamily="34" charset="0"/>
              </a:rPr>
              <a:t>for sale of goods </a:t>
            </a:r>
          </a:p>
          <a:p>
            <a:pPr defTabSz="685800" eaLnBrk="1" hangingPunct="1"/>
            <a:r>
              <a:rPr lang="en-IN" sz="1800" dirty="0">
                <a:solidFill>
                  <a:schemeClr val="bg1"/>
                </a:solidFill>
                <a:latin typeface="Tahoma" panose="020B0604030504040204" pitchFamily="34" charset="0"/>
              </a:rPr>
              <a:t>above INR 50</a:t>
            </a:r>
          </a:p>
          <a:p>
            <a:pPr defTabSz="685800" eaLnBrk="1" hangingPunct="1"/>
            <a:r>
              <a:rPr lang="en-IN" sz="1800" dirty="0">
                <a:solidFill>
                  <a:schemeClr val="bg1"/>
                </a:solidFill>
                <a:latin typeface="Tahoma" panose="020B0604030504040204" pitchFamily="34" charset="0"/>
              </a:rPr>
              <a:t>Lakhs  - 0.1% of</a:t>
            </a:r>
          </a:p>
          <a:p>
            <a:pPr defTabSz="685800" eaLnBrk="1" hangingPunct="1"/>
            <a:r>
              <a:rPr lang="en-IN" sz="1800" dirty="0">
                <a:solidFill>
                  <a:schemeClr val="bg1"/>
                </a:solidFill>
                <a:latin typeface="Tahoma" panose="020B0604030504040204" pitchFamily="34" charset="0"/>
              </a:rPr>
              <a:t>consideration</a:t>
            </a:r>
          </a:p>
        </p:txBody>
      </p:sp>
      <p:sp>
        <p:nvSpPr>
          <p:cNvPr id="10" name="Rounded Rectangle 9"/>
          <p:cNvSpPr/>
          <p:nvPr/>
        </p:nvSpPr>
        <p:spPr bwMode="auto">
          <a:xfrm>
            <a:off x="3187284" y="3341687"/>
            <a:ext cx="2305440" cy="2304980"/>
          </a:xfrm>
          <a:prstGeom prst="roundRect">
            <a:avLst/>
          </a:prstGeom>
          <a:solidFill>
            <a:srgbClr val="304DDC"/>
          </a:solidFill>
          <a:ln w="28575">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68580" tIns="34290" rIns="68580" bIns="34290" numCol="1" rtlCol="0" anchor="t" anchorCtr="0" compatLnSpc="1">
            <a:prstTxWarp prst="textNoShape">
              <a:avLst/>
            </a:prstTxWarp>
          </a:bodyPr>
          <a:lstStyle/>
          <a:p>
            <a:pPr fontAlgn="base">
              <a:spcBef>
                <a:spcPct val="0"/>
              </a:spcBef>
              <a:spcAft>
                <a:spcPct val="0"/>
              </a:spcAft>
            </a:pPr>
            <a:endParaRPr lang="en-IN" sz="1800" dirty="0">
              <a:solidFill>
                <a:schemeClr val="bg1"/>
              </a:solidFill>
              <a:latin typeface="Tahoma" panose="020B0604030504040204" pitchFamily="34" charset="0"/>
            </a:endParaRPr>
          </a:p>
          <a:p>
            <a:pPr fontAlgn="base">
              <a:spcBef>
                <a:spcPct val="0"/>
              </a:spcBef>
              <a:spcAft>
                <a:spcPct val="0"/>
              </a:spcAft>
            </a:pPr>
            <a:r>
              <a:rPr lang="en-IN" sz="1800" dirty="0">
                <a:solidFill>
                  <a:schemeClr val="bg1"/>
                </a:solidFill>
                <a:latin typeface="Tahoma" panose="020B0604030504040204" pitchFamily="34" charset="0"/>
              </a:rPr>
              <a:t>In case of an </a:t>
            </a:r>
          </a:p>
          <a:p>
            <a:pPr fontAlgn="base">
              <a:spcBef>
                <a:spcPct val="0"/>
              </a:spcBef>
              <a:spcAft>
                <a:spcPct val="0"/>
              </a:spcAft>
            </a:pPr>
            <a:r>
              <a:rPr lang="en-IN" sz="1800" dirty="0">
                <a:solidFill>
                  <a:schemeClr val="bg1"/>
                </a:solidFill>
                <a:latin typeface="Tahoma" panose="020B0604030504040204" pitchFamily="34" charset="0"/>
              </a:rPr>
              <a:t>Overseas tour</a:t>
            </a:r>
          </a:p>
          <a:p>
            <a:pPr fontAlgn="base">
              <a:spcBef>
                <a:spcPct val="0"/>
              </a:spcBef>
              <a:spcAft>
                <a:spcPct val="0"/>
              </a:spcAft>
            </a:pPr>
            <a:r>
              <a:rPr lang="en-IN" sz="1800" dirty="0">
                <a:solidFill>
                  <a:schemeClr val="bg1"/>
                </a:solidFill>
                <a:latin typeface="Tahoma" panose="020B0604030504040204" pitchFamily="34" charset="0"/>
              </a:rPr>
              <a:t>Package – </a:t>
            </a:r>
          </a:p>
          <a:p>
            <a:pPr fontAlgn="base">
              <a:spcBef>
                <a:spcPct val="0"/>
              </a:spcBef>
              <a:spcAft>
                <a:spcPct val="0"/>
              </a:spcAft>
            </a:pPr>
            <a:r>
              <a:rPr lang="en-IN" sz="1800" dirty="0">
                <a:solidFill>
                  <a:schemeClr val="bg1"/>
                </a:solidFill>
                <a:latin typeface="Tahoma" panose="020B0604030504040204" pitchFamily="34" charset="0"/>
              </a:rPr>
              <a:t>5% TCS from</a:t>
            </a:r>
          </a:p>
          <a:p>
            <a:pPr fontAlgn="base">
              <a:spcBef>
                <a:spcPct val="0"/>
              </a:spcBef>
              <a:spcAft>
                <a:spcPct val="0"/>
              </a:spcAft>
            </a:pPr>
            <a:r>
              <a:rPr lang="en-IN" sz="1800" dirty="0">
                <a:solidFill>
                  <a:schemeClr val="bg1"/>
                </a:solidFill>
                <a:latin typeface="Tahoma" panose="020B0604030504040204" pitchFamily="34" charset="0"/>
              </a:rPr>
              <a:t>buyer</a:t>
            </a:r>
          </a:p>
          <a:p>
            <a:pPr fontAlgn="base">
              <a:spcBef>
                <a:spcPct val="0"/>
              </a:spcBef>
              <a:spcAft>
                <a:spcPct val="0"/>
              </a:spcAft>
            </a:pPr>
            <a:endParaRPr lang="en-IN" sz="1800" dirty="0">
              <a:solidFill>
                <a:schemeClr val="bg1"/>
              </a:solidFill>
              <a:latin typeface="Tahoma" panose="020B0604030504040204" pitchFamily="34" charset="0"/>
            </a:endParaRPr>
          </a:p>
        </p:txBody>
      </p:sp>
      <p:sp>
        <p:nvSpPr>
          <p:cNvPr id="5" name="Rounded Rectangle 4"/>
          <p:cNvSpPr/>
          <p:nvPr/>
        </p:nvSpPr>
        <p:spPr bwMode="auto">
          <a:xfrm>
            <a:off x="2902703" y="2467886"/>
            <a:ext cx="2799413" cy="344589"/>
          </a:xfrm>
          <a:prstGeom prst="roundRect">
            <a:avLst/>
          </a:prstGeom>
          <a:solidFill>
            <a:srgbClr val="333399"/>
          </a:solidFill>
          <a:ln w="2540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68580" tIns="34290" rIns="68580" bIns="34290" numCol="1" rtlCol="0" anchor="t" anchorCtr="0" compatLnSpc="1">
            <a:prstTxWarp prst="textNoShape">
              <a:avLst/>
            </a:prstTxWarp>
          </a:bodyPr>
          <a:lstStyle/>
          <a:p>
            <a:pPr algn="ctr" defTabSz="685800" eaLnBrk="1" hangingPunct="1"/>
            <a:r>
              <a:rPr lang="en-IN" sz="1800" dirty="0">
                <a:solidFill>
                  <a:schemeClr val="bg1"/>
                </a:solidFill>
                <a:latin typeface="Tahoma" panose="020B0604030504040204" pitchFamily="34" charset="0"/>
              </a:rPr>
              <a:t>Amendment to Sec 206C</a:t>
            </a:r>
          </a:p>
        </p:txBody>
      </p:sp>
      <p:cxnSp>
        <p:nvCxnSpPr>
          <p:cNvPr id="14" name="Straight Connector 13"/>
          <p:cNvCxnSpPr/>
          <p:nvPr/>
        </p:nvCxnSpPr>
        <p:spPr bwMode="auto">
          <a:xfrm>
            <a:off x="4296788" y="2803187"/>
            <a:ext cx="0" cy="189000"/>
          </a:xfrm>
          <a:prstGeom prst="line">
            <a:avLst/>
          </a:prstGeom>
          <a:solidFill>
            <a:schemeClr val="accent1"/>
          </a:solidFill>
          <a:ln w="25400"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Connector 15"/>
          <p:cNvCxnSpPr/>
          <p:nvPr/>
        </p:nvCxnSpPr>
        <p:spPr bwMode="auto">
          <a:xfrm>
            <a:off x="1588723" y="2993189"/>
            <a:ext cx="5502562" cy="0"/>
          </a:xfrm>
          <a:prstGeom prst="line">
            <a:avLst/>
          </a:prstGeom>
          <a:solidFill>
            <a:schemeClr val="accent1"/>
          </a:solidFill>
          <a:ln w="25400"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Straight Connector 17"/>
          <p:cNvCxnSpPr/>
          <p:nvPr/>
        </p:nvCxnSpPr>
        <p:spPr bwMode="auto">
          <a:xfrm>
            <a:off x="1596453" y="2993188"/>
            <a:ext cx="0" cy="359921"/>
          </a:xfrm>
          <a:prstGeom prst="line">
            <a:avLst/>
          </a:prstGeom>
          <a:solidFill>
            <a:schemeClr val="accent1"/>
          </a:solidFill>
          <a:ln w="25400"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Straight Connector 19"/>
          <p:cNvCxnSpPr/>
          <p:nvPr/>
        </p:nvCxnSpPr>
        <p:spPr bwMode="auto">
          <a:xfrm>
            <a:off x="4291168" y="2993188"/>
            <a:ext cx="5621" cy="438623"/>
          </a:xfrm>
          <a:prstGeom prst="line">
            <a:avLst/>
          </a:prstGeom>
          <a:solidFill>
            <a:schemeClr val="accent1"/>
          </a:solidFill>
          <a:ln w="25400"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Straight Connector 21"/>
          <p:cNvCxnSpPr/>
          <p:nvPr/>
        </p:nvCxnSpPr>
        <p:spPr bwMode="auto">
          <a:xfrm>
            <a:off x="7080042" y="2980944"/>
            <a:ext cx="0" cy="359921"/>
          </a:xfrm>
          <a:prstGeom prst="line">
            <a:avLst/>
          </a:prstGeom>
          <a:solidFill>
            <a:schemeClr val="accent1"/>
          </a:solidFill>
          <a:ln w="25400"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Date Placeholder 1">
            <a:extLst>
              <a:ext uri="{FF2B5EF4-FFF2-40B4-BE49-F238E27FC236}">
                <a16:creationId xmlns:a16="http://schemas.microsoft.com/office/drawing/2014/main" xmlns="" id="{BD414F1E-787D-40D3-ABCC-F6460D2BA057}"/>
              </a:ext>
            </a:extLst>
          </p:cNvPr>
          <p:cNvSpPr>
            <a:spLocks noGrp="1"/>
          </p:cNvSpPr>
          <p:nvPr>
            <p:ph type="dt" sz="quarter" idx="10"/>
          </p:nvPr>
        </p:nvSpPr>
        <p:spPr>
          <a:xfrm>
            <a:off x="914400" y="6324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17" name="Rectangle 16">
            <a:extLst>
              <a:ext uri="{FF2B5EF4-FFF2-40B4-BE49-F238E27FC236}">
                <a16:creationId xmlns:a16="http://schemas.microsoft.com/office/drawing/2014/main" xmlns="" id="{276C16B2-49C5-4A8F-AC1E-D87FC91CCCF2}"/>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713469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1229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0A430A2A-8F14-487B-9CB8-00575C1BA4BF}" type="slidenum">
              <a:rPr lang="en-US" altLang="en-US" sz="1400"/>
              <a:pPr/>
              <a:t>5</a:t>
            </a:fld>
            <a:endParaRPr lang="en-US" altLang="en-US" sz="1400" dirty="0"/>
          </a:p>
        </p:txBody>
      </p:sp>
      <p:sp>
        <p:nvSpPr>
          <p:cNvPr id="12292" name="Rectangle 3"/>
          <p:cNvSpPr>
            <a:spLocks noGrp="1" noChangeArrowheads="1"/>
          </p:cNvSpPr>
          <p:nvPr>
            <p:ph type="body" idx="4294967295"/>
          </p:nvPr>
        </p:nvSpPr>
        <p:spPr>
          <a:xfrm>
            <a:off x="1066800" y="1985963"/>
            <a:ext cx="7772400" cy="4114800"/>
          </a:xfrm>
        </p:spPr>
        <p:txBody>
          <a:bodyPr/>
          <a:lstStyle/>
          <a:p>
            <a:pPr algn="just" eaLnBrk="1" hangingPunct="1"/>
            <a:r>
              <a:rPr lang="en-US" altLang="en-US" sz="2800" dirty="0">
                <a:latin typeface="Calibri" pitchFamily="34" charset="0"/>
                <a:ea typeface="Calibri" pitchFamily="34" charset="0"/>
                <a:cs typeface="Calibri" pitchFamily="34" charset="0"/>
              </a:rPr>
              <a:t>Section 2(v) of FEMA</a:t>
            </a:r>
          </a:p>
          <a:p>
            <a:pPr algn="just" eaLnBrk="1" hangingPunct="1"/>
            <a:r>
              <a:rPr lang="en-US" altLang="en-US" sz="2800" dirty="0">
                <a:latin typeface="Calibri" pitchFamily="34" charset="0"/>
                <a:ea typeface="Calibri" pitchFamily="34" charset="0"/>
                <a:cs typeface="Calibri" pitchFamily="34" charset="0"/>
              </a:rPr>
              <a:t>Section 6 of the ITA, 1961</a:t>
            </a:r>
          </a:p>
          <a:p>
            <a:pPr algn="just" eaLnBrk="1" hangingPunct="1"/>
            <a:r>
              <a:rPr lang="en-US" altLang="en-US" sz="2800" dirty="0">
                <a:latin typeface="Calibri" pitchFamily="34" charset="0"/>
                <a:ea typeface="Calibri" pitchFamily="34" charset="0"/>
                <a:cs typeface="Calibri" pitchFamily="34" charset="0"/>
              </a:rPr>
              <a:t>A Person can be Resident (R) or Non Resident (NR) under both the Acts</a:t>
            </a:r>
          </a:p>
          <a:p>
            <a:pPr algn="just" eaLnBrk="1" hangingPunct="1"/>
            <a:r>
              <a:rPr lang="en-US" altLang="en-US" sz="2800" dirty="0">
                <a:latin typeface="Calibri" pitchFamily="34" charset="0"/>
                <a:ea typeface="Calibri" pitchFamily="34" charset="0"/>
                <a:cs typeface="Calibri" pitchFamily="34" charset="0"/>
              </a:rPr>
              <a:t>A Person can be Resident under one of the Acts &amp; Non Resident under the another</a:t>
            </a:r>
          </a:p>
          <a:p>
            <a:pPr algn="just" eaLnBrk="1" hangingPunct="1"/>
            <a:r>
              <a:rPr lang="en-US" altLang="en-US" sz="2800" dirty="0">
                <a:latin typeface="Calibri" pitchFamily="34" charset="0"/>
                <a:ea typeface="Calibri" pitchFamily="34" charset="0"/>
                <a:cs typeface="Calibri" pitchFamily="34" charset="0"/>
              </a:rPr>
              <a:t>Illustration</a:t>
            </a:r>
          </a:p>
        </p:txBody>
      </p:sp>
      <p:sp>
        <p:nvSpPr>
          <p:cNvPr id="12293" name="Rectangle 2"/>
          <p:cNvSpPr>
            <a:spLocks noGrp="1" noChangeArrowheads="1"/>
          </p:cNvSpPr>
          <p:nvPr>
            <p:ph type="title" idx="4294967295"/>
          </p:nvPr>
        </p:nvSpPr>
        <p:spPr>
          <a:xfrm>
            <a:off x="1350963" y="617538"/>
            <a:ext cx="7793037" cy="1143000"/>
          </a:xfrm>
        </p:spPr>
        <p:txBody>
          <a:bodyPr/>
          <a:lstStyle/>
          <a:p>
            <a:pPr eaLnBrk="1" hangingPunct="1"/>
            <a:r>
              <a:rPr lang="en-US" altLang="en-US" sz="4000" dirty="0"/>
              <a:t>Definitions</a:t>
            </a:r>
          </a:p>
        </p:txBody>
      </p:sp>
      <p:sp>
        <p:nvSpPr>
          <p:cNvPr id="6" name="Rectangle 5">
            <a:extLst>
              <a:ext uri="{FF2B5EF4-FFF2-40B4-BE49-F238E27FC236}">
                <a16:creationId xmlns:a16="http://schemas.microsoft.com/office/drawing/2014/main" xmlns="" id="{6821DC47-B3A4-4194-8069-482E2E81A62B}"/>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0703" y="850575"/>
            <a:ext cx="7793037" cy="857250"/>
          </a:xfrm>
        </p:spPr>
        <p:txBody>
          <a:bodyPr/>
          <a:lstStyle/>
          <a:p>
            <a:r>
              <a:rPr lang="en-IN" sz="4400" dirty="0"/>
              <a:t>Custom Baggage Rules</a:t>
            </a:r>
          </a:p>
        </p:txBody>
      </p:sp>
      <p:sp>
        <p:nvSpPr>
          <p:cNvPr id="4" name="Slide Number Placeholder 3"/>
          <p:cNvSpPr>
            <a:spLocks noGrp="1"/>
          </p:cNvSpPr>
          <p:nvPr>
            <p:ph type="sldNum" sz="quarter" idx="12"/>
          </p:nvPr>
        </p:nvSpPr>
        <p:spPr>
          <a:xfrm>
            <a:off x="6781800" y="6384995"/>
            <a:ext cx="1905000" cy="457200"/>
          </a:xfrm>
        </p:spPr>
        <p:txBody>
          <a:bodyPr/>
          <a:lstStyle/>
          <a:p>
            <a:pPr defTabSz="685800" eaLnBrk="1" fontAlgn="auto" hangingPunct="1">
              <a:spcBef>
                <a:spcPts val="0"/>
              </a:spcBef>
              <a:spcAft>
                <a:spcPts val="0"/>
              </a:spcAft>
            </a:pPr>
            <a:fld id="{988A0877-6E2C-4F4E-BB7B-BA5CC3C83D11}" type="slidenum">
              <a:rPr lang="en-US" altLang="en-US" sz="1400">
                <a:solidFill>
                  <a:srgbClr val="000000"/>
                </a:solidFill>
                <a:latin typeface="Tahoma"/>
              </a:rPr>
              <a:pPr defTabSz="685800" eaLnBrk="1" fontAlgn="auto" hangingPunct="1">
                <a:spcBef>
                  <a:spcPts val="0"/>
                </a:spcBef>
                <a:spcAft>
                  <a:spcPts val="0"/>
                </a:spcAft>
              </a:pPr>
              <a:t>50</a:t>
            </a:fld>
            <a:endParaRPr lang="en-US" altLang="en-US" sz="1400" dirty="0">
              <a:solidFill>
                <a:srgbClr val="000000"/>
              </a:solidFill>
              <a:latin typeface="Tahoma"/>
            </a:endParaRPr>
          </a:p>
        </p:txBody>
      </p:sp>
      <p:sp>
        <p:nvSpPr>
          <p:cNvPr id="3" name="TextBox 2"/>
          <p:cNvSpPr txBox="1"/>
          <p:nvPr/>
        </p:nvSpPr>
        <p:spPr>
          <a:xfrm>
            <a:off x="736978" y="2797329"/>
            <a:ext cx="7591568" cy="807913"/>
          </a:xfrm>
          <a:prstGeom prst="rect">
            <a:avLst/>
          </a:prstGeom>
          <a:noFill/>
        </p:spPr>
        <p:txBody>
          <a:bodyPr wrap="square" rtlCol="0">
            <a:spAutoFit/>
          </a:bodyPr>
          <a:lstStyle/>
          <a:p>
            <a:pPr marL="214313" indent="-214313" defTabSz="685800" eaLnBrk="1" fontAlgn="auto" hangingPunct="1">
              <a:spcBef>
                <a:spcPts val="0"/>
              </a:spcBef>
              <a:spcAft>
                <a:spcPts val="0"/>
              </a:spcAft>
              <a:buClr>
                <a:srgbClr val="333399"/>
              </a:buClr>
              <a:buFont typeface="Wingdings" panose="05000000000000000000" pitchFamily="2" charset="2"/>
              <a:buChar char="§"/>
            </a:pPr>
            <a:endParaRPr lang="en-US" sz="1650" dirty="0">
              <a:solidFill>
                <a:srgbClr val="000000"/>
              </a:solidFill>
              <a:latin typeface="Tahoma"/>
            </a:endParaRPr>
          </a:p>
          <a:p>
            <a:pPr marL="214313" indent="-214313" defTabSz="685800" eaLnBrk="1" fontAlgn="auto" hangingPunct="1">
              <a:spcBef>
                <a:spcPts val="0"/>
              </a:spcBef>
              <a:spcAft>
                <a:spcPts val="0"/>
              </a:spcAft>
              <a:buClr>
                <a:srgbClr val="333399"/>
              </a:buClr>
              <a:buFont typeface="Wingdings" panose="05000000000000000000" pitchFamily="2" charset="2"/>
              <a:buChar char="§"/>
            </a:pPr>
            <a:endParaRPr lang="en-US" sz="1650" dirty="0">
              <a:solidFill>
                <a:srgbClr val="000000"/>
              </a:solidFill>
              <a:latin typeface="Tahoma"/>
            </a:endParaRPr>
          </a:p>
          <a:p>
            <a:pPr defTabSz="685800" eaLnBrk="1" fontAlgn="auto" hangingPunct="1">
              <a:spcBef>
                <a:spcPts val="0"/>
              </a:spcBef>
              <a:spcAft>
                <a:spcPts val="0"/>
              </a:spcAft>
              <a:buClr>
                <a:srgbClr val="333399"/>
              </a:buClr>
            </a:pPr>
            <a:endParaRPr lang="en-US" sz="1350" dirty="0">
              <a:solidFill>
                <a:srgbClr val="000000"/>
              </a:solidFill>
              <a:latin typeface="Tahoma"/>
            </a:endParaRPr>
          </a:p>
        </p:txBody>
      </p:sp>
      <p:graphicFrame>
        <p:nvGraphicFramePr>
          <p:cNvPr id="7" name="Table 6"/>
          <p:cNvGraphicFramePr>
            <a:graphicFrameLocks noGrp="1"/>
          </p:cNvGraphicFramePr>
          <p:nvPr>
            <p:extLst>
              <p:ext uri="{D42A27DB-BD31-4B8C-83A1-F6EECF244321}">
                <p14:modId xmlns:p14="http://schemas.microsoft.com/office/powerpoint/2010/main" val="1224723544"/>
              </p:ext>
            </p:extLst>
          </p:nvPr>
        </p:nvGraphicFramePr>
        <p:xfrm>
          <a:off x="303551" y="2356743"/>
          <a:ext cx="8630189" cy="4000500"/>
        </p:xfrm>
        <a:graphic>
          <a:graphicData uri="http://schemas.openxmlformats.org/drawingml/2006/table">
            <a:tbl>
              <a:tblPr firstRow="1" bandRow="1">
                <a:tableStyleId>{F5AB1C69-6EDB-4FF4-983F-18BD219EF322}</a:tableStyleId>
              </a:tblPr>
              <a:tblGrid>
                <a:gridCol w="1180475">
                  <a:extLst>
                    <a:ext uri="{9D8B030D-6E8A-4147-A177-3AD203B41FA5}">
                      <a16:colId xmlns:a16="http://schemas.microsoft.com/office/drawing/2014/main" xmlns="" val="20000"/>
                    </a:ext>
                  </a:extLst>
                </a:gridCol>
                <a:gridCol w="4710659">
                  <a:extLst>
                    <a:ext uri="{9D8B030D-6E8A-4147-A177-3AD203B41FA5}">
                      <a16:colId xmlns:a16="http://schemas.microsoft.com/office/drawing/2014/main" xmlns="" val="20001"/>
                    </a:ext>
                  </a:extLst>
                </a:gridCol>
                <a:gridCol w="2739055">
                  <a:extLst>
                    <a:ext uri="{9D8B030D-6E8A-4147-A177-3AD203B41FA5}">
                      <a16:colId xmlns:a16="http://schemas.microsoft.com/office/drawing/2014/main" xmlns="" val="20002"/>
                    </a:ext>
                  </a:extLst>
                </a:gridCol>
              </a:tblGrid>
              <a:tr h="388620">
                <a:tc>
                  <a:txBody>
                    <a:bodyPr/>
                    <a:lstStyle/>
                    <a:p>
                      <a:pPr algn="ctr"/>
                      <a:r>
                        <a:rPr lang="en-IN" sz="1200" b="1" dirty="0">
                          <a:solidFill>
                            <a:schemeClr val="accent3"/>
                          </a:solidFill>
                        </a:rPr>
                        <a:t>Duration</a:t>
                      </a:r>
                      <a:r>
                        <a:rPr lang="en-IN" sz="1200" b="1" baseline="0" dirty="0">
                          <a:solidFill>
                            <a:schemeClr val="accent3"/>
                          </a:solidFill>
                        </a:rPr>
                        <a:t> of Stay Abroad</a:t>
                      </a:r>
                      <a:endParaRPr lang="en-IN" sz="1200" b="1" dirty="0">
                        <a:solidFill>
                          <a:schemeClr val="accent3"/>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4DDC"/>
                    </a:solidFill>
                  </a:tcPr>
                </a:tc>
                <a:tc>
                  <a:txBody>
                    <a:bodyPr/>
                    <a:lstStyle/>
                    <a:p>
                      <a:pPr marL="0" algn="ctr" defTabSz="914400" rtl="0" eaLnBrk="1" latinLnBrk="0" hangingPunct="1"/>
                      <a:r>
                        <a:rPr lang="en-IN" sz="1200" b="1" kern="1200" dirty="0">
                          <a:solidFill>
                            <a:schemeClr val="accent3"/>
                          </a:solidFill>
                          <a:latin typeface="+mn-lt"/>
                          <a:ea typeface="+mn-ea"/>
                          <a:cs typeface="+mn-cs"/>
                        </a:rPr>
                        <a:t>Duty Free Allowance</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4DDC"/>
                    </a:solidFill>
                  </a:tcPr>
                </a:tc>
                <a:tc>
                  <a:txBody>
                    <a:bodyPr/>
                    <a:lstStyle/>
                    <a:p>
                      <a:pPr marL="0" algn="ctr" defTabSz="914400" rtl="0" eaLnBrk="1" latinLnBrk="0" hangingPunct="1"/>
                      <a:r>
                        <a:rPr lang="en-IN" sz="1200" b="1" kern="1200" dirty="0">
                          <a:solidFill>
                            <a:schemeClr val="accent3"/>
                          </a:solidFill>
                          <a:latin typeface="+mn-lt"/>
                          <a:ea typeface="+mn-ea"/>
                          <a:cs typeface="+mn-cs"/>
                        </a:rPr>
                        <a:t>Conditions</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4DDC"/>
                    </a:solidFill>
                  </a:tcPr>
                </a:tc>
                <a:extLst>
                  <a:ext uri="{0D108BD9-81ED-4DB2-BD59-A6C34878D82A}">
                    <a16:rowId xmlns:a16="http://schemas.microsoft.com/office/drawing/2014/main" xmlns="" val="10000"/>
                  </a:ext>
                </a:extLst>
              </a:tr>
              <a:tr h="548640">
                <a:tc>
                  <a:txBody>
                    <a:bodyPr/>
                    <a:lstStyle/>
                    <a:p>
                      <a:pPr marL="0" algn="l" defTabSz="914400" rtl="0" eaLnBrk="1" latinLnBrk="0" hangingPunct="1"/>
                      <a:r>
                        <a:rPr lang="en-IN" sz="1200" b="0" kern="1200" dirty="0">
                          <a:solidFill>
                            <a:schemeClr val="tx1"/>
                          </a:solidFill>
                          <a:latin typeface="+mn-lt"/>
                          <a:ea typeface="+mn-ea"/>
                          <a:cs typeface="+mn-cs"/>
                        </a:rPr>
                        <a:t>3months</a:t>
                      </a:r>
                      <a:r>
                        <a:rPr lang="en-IN" sz="1200" b="0" kern="1200" baseline="0" dirty="0">
                          <a:solidFill>
                            <a:schemeClr val="tx1"/>
                          </a:solidFill>
                          <a:latin typeface="+mn-lt"/>
                          <a:ea typeface="+mn-ea"/>
                          <a:cs typeface="+mn-cs"/>
                        </a:rPr>
                        <a:t> – 6 months</a:t>
                      </a:r>
                      <a:endParaRPr lang="en-IN" sz="1200" b="0" kern="1200" dirty="0">
                        <a:solidFill>
                          <a:schemeClr val="tx1"/>
                        </a:solidFill>
                        <a:latin typeface="+mn-lt"/>
                        <a:ea typeface="+mn-ea"/>
                        <a:cs typeface="+mn-cs"/>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US" sz="1200" b="0" kern="1200" dirty="0">
                          <a:solidFill>
                            <a:schemeClr val="tx1"/>
                          </a:solidFill>
                          <a:latin typeface="+mn-lt"/>
                          <a:ea typeface="+mn-ea"/>
                          <a:cs typeface="+mn-cs"/>
                        </a:rPr>
                        <a:t>Used personal and household articles (other than those covered under Annexure-1 &amp; 2 but including the articles covered under Annexure-3) upto an aggregate value of sixty thousand rupees.</a:t>
                      </a:r>
                      <a:endParaRPr lang="en-IN" sz="1200" b="0" kern="1200" dirty="0">
                        <a:solidFill>
                          <a:schemeClr val="tx1"/>
                        </a:solidFill>
                        <a:latin typeface="+mn-lt"/>
                        <a:ea typeface="+mn-ea"/>
                        <a:cs typeface="+mn-cs"/>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IN" sz="1200" b="0" kern="1200" dirty="0">
                          <a:solidFill>
                            <a:schemeClr val="tx1"/>
                          </a:solidFill>
                          <a:latin typeface="+mn-lt"/>
                          <a:ea typeface="+mn-ea"/>
                          <a:cs typeface="+mn-cs"/>
                        </a:rPr>
                        <a:t>Indian Passenger</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278130">
                <a:tc>
                  <a:txBody>
                    <a:bodyPr/>
                    <a:lstStyle/>
                    <a:p>
                      <a:pPr marL="0" algn="l" defTabSz="914400" rtl="0" eaLnBrk="1" latinLnBrk="0" hangingPunct="1"/>
                      <a:r>
                        <a:rPr lang="en-IN" sz="1200" b="0" kern="1200" dirty="0">
                          <a:solidFill>
                            <a:schemeClr val="tx1"/>
                          </a:solidFill>
                          <a:latin typeface="+mn-lt"/>
                          <a:ea typeface="+mn-ea"/>
                          <a:cs typeface="+mn-cs"/>
                        </a:rPr>
                        <a:t>6months –</a:t>
                      </a:r>
                      <a:r>
                        <a:rPr lang="en-IN" sz="1200" b="0" kern="1200" baseline="0" dirty="0">
                          <a:solidFill>
                            <a:schemeClr val="tx1"/>
                          </a:solidFill>
                          <a:latin typeface="+mn-lt"/>
                          <a:ea typeface="+mn-ea"/>
                          <a:cs typeface="+mn-cs"/>
                        </a:rPr>
                        <a:t> 1year</a:t>
                      </a:r>
                      <a:endParaRPr lang="en-IN" sz="1200" b="0" kern="1200" dirty="0">
                        <a:solidFill>
                          <a:schemeClr val="tx1"/>
                        </a:solidFill>
                        <a:latin typeface="+mn-lt"/>
                        <a:ea typeface="+mn-ea"/>
                        <a:cs typeface="+mn-cs"/>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IN" sz="1200" b="0" kern="1200" dirty="0">
                          <a:solidFill>
                            <a:schemeClr val="tx1"/>
                          </a:solidFill>
                          <a:latin typeface="+mn-lt"/>
                          <a:ea typeface="+mn-ea"/>
                          <a:cs typeface="+mn-cs"/>
                        </a:rPr>
                        <a:t>Same as above but limit upto one lakh rupees</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IN" sz="1200" b="0" kern="1200" dirty="0">
                          <a:solidFill>
                            <a:schemeClr val="tx1"/>
                          </a:solidFill>
                          <a:latin typeface="+mn-lt"/>
                          <a:ea typeface="+mn-ea"/>
                          <a:cs typeface="+mn-cs"/>
                        </a:rPr>
                        <a:t>Indian</a:t>
                      </a:r>
                      <a:r>
                        <a:rPr lang="en-IN" sz="1200" b="0" kern="1200" baseline="0" dirty="0">
                          <a:solidFill>
                            <a:schemeClr val="tx1"/>
                          </a:solidFill>
                          <a:latin typeface="+mn-lt"/>
                          <a:ea typeface="+mn-ea"/>
                          <a:cs typeface="+mn-cs"/>
                        </a:rPr>
                        <a:t> Passenger</a:t>
                      </a:r>
                      <a:endParaRPr lang="en-IN" sz="1200" b="0" kern="1200" dirty="0">
                        <a:solidFill>
                          <a:schemeClr val="tx1"/>
                        </a:solidFill>
                        <a:latin typeface="+mn-lt"/>
                        <a:ea typeface="+mn-ea"/>
                        <a:cs typeface="+mn-cs"/>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708660">
                <a:tc>
                  <a:txBody>
                    <a:bodyPr/>
                    <a:lstStyle/>
                    <a:p>
                      <a:pPr marL="0" algn="l" defTabSz="914400" rtl="0" eaLnBrk="1" latinLnBrk="0" hangingPunct="1"/>
                      <a:r>
                        <a:rPr lang="en-US" sz="1200" b="0" kern="1200" dirty="0">
                          <a:solidFill>
                            <a:schemeClr val="tx1"/>
                          </a:solidFill>
                          <a:latin typeface="+mn-lt"/>
                          <a:ea typeface="+mn-ea"/>
                          <a:cs typeface="+mn-cs"/>
                        </a:rPr>
                        <a:t>Min stay of one year during the preceding two</a:t>
                      </a:r>
                      <a:r>
                        <a:rPr lang="en-US" sz="1200" b="0" kern="1200" baseline="0" dirty="0">
                          <a:solidFill>
                            <a:schemeClr val="tx1"/>
                          </a:solidFill>
                          <a:latin typeface="+mn-lt"/>
                          <a:ea typeface="+mn-ea"/>
                          <a:cs typeface="+mn-cs"/>
                        </a:rPr>
                        <a:t> </a:t>
                      </a:r>
                      <a:r>
                        <a:rPr lang="en-US" sz="1200" b="0" kern="1200" dirty="0">
                          <a:solidFill>
                            <a:schemeClr val="tx1"/>
                          </a:solidFill>
                          <a:latin typeface="+mn-lt"/>
                          <a:ea typeface="+mn-ea"/>
                          <a:cs typeface="+mn-cs"/>
                        </a:rPr>
                        <a:t>years.</a:t>
                      </a:r>
                      <a:endParaRPr lang="en-IN" sz="1200" b="0" kern="1200" dirty="0">
                        <a:solidFill>
                          <a:schemeClr val="tx1"/>
                        </a:solidFill>
                        <a:latin typeface="+mn-lt"/>
                        <a:ea typeface="+mn-ea"/>
                        <a:cs typeface="+mn-cs"/>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IN" sz="1200" b="0" kern="1200" dirty="0">
                          <a:solidFill>
                            <a:schemeClr val="tx1"/>
                          </a:solidFill>
                          <a:latin typeface="+mn-lt"/>
                          <a:ea typeface="+mn-ea"/>
                          <a:cs typeface="+mn-cs"/>
                        </a:rPr>
                        <a:t>Same as above but limit upto two lakh rupees</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US" sz="1200" b="0" kern="1200" dirty="0">
                          <a:solidFill>
                            <a:schemeClr val="tx1"/>
                          </a:solidFill>
                          <a:latin typeface="+mn-lt"/>
                          <a:ea typeface="+mn-ea"/>
                          <a:cs typeface="+mn-cs"/>
                        </a:rPr>
                        <a:t>Indian passenger (should not have availed the concession in preceding three years)</a:t>
                      </a:r>
                      <a:endParaRPr lang="en-IN" sz="1200" b="0" kern="1200" dirty="0">
                        <a:solidFill>
                          <a:schemeClr val="tx1"/>
                        </a:solidFill>
                        <a:latin typeface="+mn-lt"/>
                        <a:ea typeface="+mn-ea"/>
                        <a:cs typeface="+mn-cs"/>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r h="1348740">
                <a:tc>
                  <a:txBody>
                    <a:bodyPr/>
                    <a:lstStyle/>
                    <a:p>
                      <a:pPr marL="0" algn="l" defTabSz="914400" rtl="0" eaLnBrk="1" latinLnBrk="0" hangingPunct="1"/>
                      <a:r>
                        <a:rPr lang="en-IN" sz="1200" b="0" kern="1200" dirty="0">
                          <a:solidFill>
                            <a:schemeClr val="tx1"/>
                          </a:solidFill>
                          <a:latin typeface="+mn-lt"/>
                          <a:ea typeface="+mn-ea"/>
                          <a:cs typeface="+mn-cs"/>
                        </a:rPr>
                        <a:t>Min stay of two</a:t>
                      </a:r>
                      <a:r>
                        <a:rPr lang="en-IN" sz="1200" b="0" kern="1200" baseline="0" dirty="0">
                          <a:solidFill>
                            <a:schemeClr val="tx1"/>
                          </a:solidFill>
                          <a:latin typeface="+mn-lt"/>
                          <a:ea typeface="+mn-ea"/>
                          <a:cs typeface="+mn-cs"/>
                        </a:rPr>
                        <a:t> years</a:t>
                      </a:r>
                      <a:endParaRPr lang="en-IN" sz="1200" b="0" kern="1200" dirty="0">
                        <a:solidFill>
                          <a:schemeClr val="tx1"/>
                        </a:solidFill>
                        <a:latin typeface="+mn-lt"/>
                        <a:ea typeface="+mn-ea"/>
                        <a:cs typeface="+mn-cs"/>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IN" sz="1200" b="0" kern="1200" dirty="0">
                          <a:solidFill>
                            <a:schemeClr val="tx1"/>
                          </a:solidFill>
                          <a:latin typeface="+mn-lt"/>
                          <a:ea typeface="+mn-ea"/>
                          <a:cs typeface="+mn-cs"/>
                        </a:rPr>
                        <a:t>Same as above but limit upto five lakh rupees</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US" sz="1200" b="0" kern="1200" dirty="0">
                          <a:solidFill>
                            <a:schemeClr val="tx1"/>
                          </a:solidFill>
                          <a:latin typeface="+mn-lt"/>
                          <a:ea typeface="+mn-ea"/>
                          <a:cs typeface="+mn-cs"/>
                        </a:rPr>
                        <a:t>(i) Minimum stay of two years abroad, immediately preceding the date of arrival on transfer of residence;</a:t>
                      </a:r>
                    </a:p>
                    <a:p>
                      <a:pPr marL="0" algn="l" defTabSz="914400" rtl="0" eaLnBrk="1" latinLnBrk="0" hangingPunct="1"/>
                      <a:r>
                        <a:rPr lang="en-US" sz="1200" b="0" kern="1200" dirty="0">
                          <a:solidFill>
                            <a:schemeClr val="tx1"/>
                          </a:solidFill>
                          <a:latin typeface="+mn-lt"/>
                          <a:ea typeface="+mn-ea"/>
                          <a:cs typeface="+mn-cs"/>
                        </a:rPr>
                        <a:t>(ii) Total stay in India on short visit during the two preceding years should not exceed six months; and</a:t>
                      </a:r>
                    </a:p>
                    <a:p>
                      <a:pPr marL="0" algn="l" defTabSz="914400" rtl="0" eaLnBrk="1" latinLnBrk="0" hangingPunct="1"/>
                      <a:r>
                        <a:rPr lang="en-US" sz="1200" b="0" kern="1200" dirty="0">
                          <a:solidFill>
                            <a:schemeClr val="tx1"/>
                          </a:solidFill>
                          <a:latin typeface="+mn-lt"/>
                          <a:ea typeface="+mn-ea"/>
                          <a:cs typeface="+mn-cs"/>
                        </a:rPr>
                        <a:t>  (iii) Passenger has not availed this concession in the preceding three years.</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4"/>
                  </a:ext>
                </a:extLst>
              </a:tr>
            </a:tbl>
          </a:graphicData>
        </a:graphic>
      </p:graphicFrame>
      <p:sp>
        <p:nvSpPr>
          <p:cNvPr id="8" name="Date Placeholder 3">
            <a:extLst>
              <a:ext uri="{FF2B5EF4-FFF2-40B4-BE49-F238E27FC236}">
                <a16:creationId xmlns:a16="http://schemas.microsoft.com/office/drawing/2014/main" xmlns="" id="{3BD2F095-887B-422B-AE6F-7F01F568353E}"/>
              </a:ext>
            </a:extLst>
          </p:cNvPr>
          <p:cNvSpPr>
            <a:spLocks noGrp="1"/>
          </p:cNvSpPr>
          <p:nvPr>
            <p:ph type="dt" sz="quarter" idx="10"/>
          </p:nvPr>
        </p:nvSpPr>
        <p:spPr>
          <a:xfrm>
            <a:off x="914400" y="64008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9" name="Rectangle 8">
            <a:extLst>
              <a:ext uri="{FF2B5EF4-FFF2-40B4-BE49-F238E27FC236}">
                <a16:creationId xmlns:a16="http://schemas.microsoft.com/office/drawing/2014/main" xmlns="" id="{80D5B540-BF72-477C-AD45-3B48797044C2}"/>
              </a:ext>
            </a:extLst>
          </p:cNvPr>
          <p:cNvSpPr/>
          <p:nvPr/>
        </p:nvSpPr>
        <p:spPr>
          <a:xfrm>
            <a:off x="3276600" y="6611779"/>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411186922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838200"/>
            <a:ext cx="7793037" cy="857250"/>
          </a:xfrm>
        </p:spPr>
        <p:txBody>
          <a:bodyPr/>
          <a:lstStyle/>
          <a:p>
            <a:r>
              <a:rPr lang="en-IN" sz="4400" dirty="0"/>
              <a:t>Custom Baggage Rules </a:t>
            </a:r>
            <a:r>
              <a:rPr lang="en-IN" sz="3150" dirty="0"/>
              <a:t>(contd.)</a:t>
            </a:r>
          </a:p>
        </p:txBody>
      </p:sp>
      <p:sp>
        <p:nvSpPr>
          <p:cNvPr id="4" name="Slide Number Placeholder 3"/>
          <p:cNvSpPr>
            <a:spLocks noGrp="1"/>
          </p:cNvSpPr>
          <p:nvPr>
            <p:ph type="sldNum" sz="quarter" idx="12"/>
          </p:nvPr>
        </p:nvSpPr>
        <p:spPr/>
        <p:txBody>
          <a:bodyPr/>
          <a:lstStyle/>
          <a:p>
            <a:pPr defTabSz="685800" eaLnBrk="1" fontAlgn="auto" hangingPunct="1">
              <a:spcBef>
                <a:spcPts val="0"/>
              </a:spcBef>
              <a:spcAft>
                <a:spcPts val="0"/>
              </a:spcAft>
            </a:pPr>
            <a:fld id="{988A0877-6E2C-4F4E-BB7B-BA5CC3C83D11}" type="slidenum">
              <a:rPr lang="en-US" altLang="en-US" sz="1400" smtClean="0">
                <a:solidFill>
                  <a:srgbClr val="000000"/>
                </a:solidFill>
                <a:latin typeface="Tahoma"/>
              </a:rPr>
              <a:pPr defTabSz="685800" eaLnBrk="1" fontAlgn="auto" hangingPunct="1">
                <a:spcBef>
                  <a:spcPts val="0"/>
                </a:spcBef>
                <a:spcAft>
                  <a:spcPts val="0"/>
                </a:spcAft>
              </a:pPr>
              <a:t>51</a:t>
            </a:fld>
            <a:endParaRPr lang="en-US" altLang="en-US" sz="1400" dirty="0">
              <a:solidFill>
                <a:srgbClr val="000000"/>
              </a:solidFill>
              <a:latin typeface="Tahoma"/>
            </a:endParaRPr>
          </a:p>
        </p:txBody>
      </p:sp>
      <p:sp>
        <p:nvSpPr>
          <p:cNvPr id="3" name="TextBox 2"/>
          <p:cNvSpPr txBox="1"/>
          <p:nvPr/>
        </p:nvSpPr>
        <p:spPr>
          <a:xfrm>
            <a:off x="736978" y="2797329"/>
            <a:ext cx="7591568" cy="807913"/>
          </a:xfrm>
          <a:prstGeom prst="rect">
            <a:avLst/>
          </a:prstGeom>
          <a:noFill/>
        </p:spPr>
        <p:txBody>
          <a:bodyPr wrap="square" rtlCol="0">
            <a:spAutoFit/>
          </a:bodyPr>
          <a:lstStyle/>
          <a:p>
            <a:pPr marL="214313" indent="-214313" defTabSz="685800" eaLnBrk="1" fontAlgn="auto" hangingPunct="1">
              <a:spcBef>
                <a:spcPts val="0"/>
              </a:spcBef>
              <a:spcAft>
                <a:spcPts val="0"/>
              </a:spcAft>
              <a:buClr>
                <a:srgbClr val="333399"/>
              </a:buClr>
              <a:buFont typeface="Wingdings" panose="05000000000000000000" pitchFamily="2" charset="2"/>
              <a:buChar char="§"/>
            </a:pPr>
            <a:endParaRPr lang="en-US" sz="1650" dirty="0">
              <a:solidFill>
                <a:srgbClr val="000000"/>
              </a:solidFill>
              <a:latin typeface="Tahoma"/>
            </a:endParaRPr>
          </a:p>
          <a:p>
            <a:pPr marL="214313" indent="-214313" defTabSz="685800" eaLnBrk="1" fontAlgn="auto" hangingPunct="1">
              <a:spcBef>
                <a:spcPts val="0"/>
              </a:spcBef>
              <a:spcAft>
                <a:spcPts val="0"/>
              </a:spcAft>
              <a:buClr>
                <a:srgbClr val="333399"/>
              </a:buClr>
              <a:buFont typeface="Wingdings" panose="05000000000000000000" pitchFamily="2" charset="2"/>
              <a:buChar char="§"/>
            </a:pPr>
            <a:endParaRPr lang="en-US" sz="1650" dirty="0">
              <a:solidFill>
                <a:srgbClr val="000000"/>
              </a:solidFill>
              <a:latin typeface="Tahoma"/>
            </a:endParaRPr>
          </a:p>
          <a:p>
            <a:pPr defTabSz="685800" eaLnBrk="1" fontAlgn="auto" hangingPunct="1">
              <a:spcBef>
                <a:spcPts val="0"/>
              </a:spcBef>
              <a:spcAft>
                <a:spcPts val="0"/>
              </a:spcAft>
              <a:buClr>
                <a:srgbClr val="333399"/>
              </a:buClr>
            </a:pPr>
            <a:endParaRPr lang="en-US" sz="1350" dirty="0">
              <a:solidFill>
                <a:srgbClr val="000000"/>
              </a:solidFill>
              <a:latin typeface="Tahoma"/>
            </a:endParaRPr>
          </a:p>
        </p:txBody>
      </p:sp>
      <p:graphicFrame>
        <p:nvGraphicFramePr>
          <p:cNvPr id="8" name="Table 7"/>
          <p:cNvGraphicFramePr>
            <a:graphicFrameLocks noGrp="1"/>
          </p:cNvGraphicFramePr>
          <p:nvPr/>
        </p:nvGraphicFramePr>
        <p:xfrm>
          <a:off x="371007" y="2307652"/>
          <a:ext cx="8420724" cy="3638550"/>
        </p:xfrm>
        <a:graphic>
          <a:graphicData uri="http://schemas.openxmlformats.org/drawingml/2006/table">
            <a:tbl>
              <a:tblPr firstRow="1" bandRow="1">
                <a:tableStyleId>{F5AB1C69-6EDB-4FF4-983F-18BD219EF322}</a:tableStyleId>
              </a:tblPr>
              <a:tblGrid>
                <a:gridCol w="1765091">
                  <a:extLst>
                    <a:ext uri="{9D8B030D-6E8A-4147-A177-3AD203B41FA5}">
                      <a16:colId xmlns:a16="http://schemas.microsoft.com/office/drawing/2014/main" xmlns="" val="20000"/>
                    </a:ext>
                  </a:extLst>
                </a:gridCol>
                <a:gridCol w="2417164">
                  <a:extLst>
                    <a:ext uri="{9D8B030D-6E8A-4147-A177-3AD203B41FA5}">
                      <a16:colId xmlns:a16="http://schemas.microsoft.com/office/drawing/2014/main" xmlns="" val="20001"/>
                    </a:ext>
                  </a:extLst>
                </a:gridCol>
                <a:gridCol w="4238469">
                  <a:extLst>
                    <a:ext uri="{9D8B030D-6E8A-4147-A177-3AD203B41FA5}">
                      <a16:colId xmlns:a16="http://schemas.microsoft.com/office/drawing/2014/main" xmlns="" val="20002"/>
                    </a:ext>
                  </a:extLst>
                </a:gridCol>
              </a:tblGrid>
              <a:tr h="278130">
                <a:tc>
                  <a:txBody>
                    <a:bodyPr/>
                    <a:lstStyle/>
                    <a:p>
                      <a:pPr algn="ctr"/>
                      <a:r>
                        <a:rPr lang="en-IN" sz="1200" b="0" dirty="0">
                          <a:solidFill>
                            <a:schemeClr val="tx1"/>
                          </a:solidFill>
                        </a:rPr>
                        <a:t>Annexure 1</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1200" b="0" dirty="0">
                          <a:solidFill>
                            <a:schemeClr val="tx1"/>
                          </a:solidFill>
                        </a:rPr>
                        <a:t>Annexure</a:t>
                      </a:r>
                      <a:r>
                        <a:rPr lang="en-IN" sz="1200" b="0" baseline="0" dirty="0">
                          <a:solidFill>
                            <a:schemeClr val="tx1"/>
                          </a:solidFill>
                        </a:rPr>
                        <a:t> 2</a:t>
                      </a:r>
                      <a:endParaRPr lang="en-IN" sz="1200" b="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IN" sz="1200" b="0" kern="1200" dirty="0">
                          <a:solidFill>
                            <a:schemeClr val="tx1"/>
                          </a:solidFill>
                          <a:latin typeface="+mn-lt"/>
                          <a:ea typeface="+mn-ea"/>
                          <a:cs typeface="+mn-cs"/>
                        </a:rPr>
                        <a:t>Annexure</a:t>
                      </a:r>
                      <a:r>
                        <a:rPr lang="en-IN" sz="1200" b="0" kern="1200" baseline="0" dirty="0">
                          <a:solidFill>
                            <a:schemeClr val="tx1"/>
                          </a:solidFill>
                          <a:latin typeface="+mn-lt"/>
                          <a:ea typeface="+mn-ea"/>
                          <a:cs typeface="+mn-cs"/>
                        </a:rPr>
                        <a:t> 3</a:t>
                      </a:r>
                      <a:endParaRPr lang="en-IN" sz="1200" b="0" kern="1200" dirty="0">
                        <a:solidFill>
                          <a:schemeClr val="tx1"/>
                        </a:solidFill>
                        <a:latin typeface="+mn-lt"/>
                        <a:ea typeface="+mn-ea"/>
                        <a:cs typeface="+mn-cs"/>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3177540">
                <a:tc>
                  <a:txBody>
                    <a:bodyPr/>
                    <a:lstStyle/>
                    <a:p>
                      <a:pPr marL="342900" indent="-342900" algn="l" defTabSz="914400" rtl="0" eaLnBrk="1" latinLnBrk="0" hangingPunct="1">
                        <a:buAutoNum type="arabicPeriod"/>
                      </a:pPr>
                      <a:r>
                        <a:rPr lang="en-IN" sz="1200" b="0" kern="1200" dirty="0">
                          <a:solidFill>
                            <a:schemeClr val="tx1"/>
                          </a:solidFill>
                          <a:latin typeface="+mn-lt"/>
                          <a:ea typeface="+mn-ea"/>
                          <a:cs typeface="+mn-cs"/>
                        </a:rPr>
                        <a:t>Firearms</a:t>
                      </a:r>
                    </a:p>
                    <a:p>
                      <a:pPr marL="342900" indent="-342900" algn="l" defTabSz="914400" rtl="0" eaLnBrk="1" latinLnBrk="0" hangingPunct="1">
                        <a:buAutoNum type="arabicPeriod"/>
                      </a:pPr>
                      <a:r>
                        <a:rPr lang="en-IN" sz="1200" b="0" kern="1200" dirty="0">
                          <a:solidFill>
                            <a:schemeClr val="tx1"/>
                          </a:solidFill>
                          <a:latin typeface="+mn-lt"/>
                          <a:ea typeface="+mn-ea"/>
                          <a:cs typeface="+mn-cs"/>
                        </a:rPr>
                        <a:t>Cartridge of Firearms</a:t>
                      </a:r>
                      <a:r>
                        <a:rPr lang="en-IN" sz="1200" b="0" kern="1200" baseline="0" dirty="0">
                          <a:solidFill>
                            <a:schemeClr val="tx1"/>
                          </a:solidFill>
                          <a:latin typeface="+mn-lt"/>
                          <a:ea typeface="+mn-ea"/>
                          <a:cs typeface="+mn-cs"/>
                        </a:rPr>
                        <a:t> exceeding 50</a:t>
                      </a:r>
                    </a:p>
                    <a:p>
                      <a:pPr marL="342900" indent="-342900" algn="l" defTabSz="914400" rtl="0" eaLnBrk="1" latinLnBrk="0" hangingPunct="1">
                        <a:buAutoNum type="arabicPeriod"/>
                      </a:pPr>
                      <a:r>
                        <a:rPr lang="en-IN" sz="1200" b="0" kern="1200" baseline="0" dirty="0">
                          <a:solidFill>
                            <a:schemeClr val="tx1"/>
                          </a:solidFill>
                          <a:latin typeface="+mn-lt"/>
                          <a:ea typeface="+mn-ea"/>
                          <a:cs typeface="+mn-cs"/>
                        </a:rPr>
                        <a:t>Cigarettes exceeding 100 sticks or cigars exceeding 25 or tobacco exceeding 125gms</a:t>
                      </a:r>
                    </a:p>
                    <a:p>
                      <a:pPr marL="342900" indent="-342900" algn="l" defTabSz="914400" rtl="0" eaLnBrk="1" latinLnBrk="0" hangingPunct="1">
                        <a:buAutoNum type="arabicPeriod"/>
                      </a:pPr>
                      <a:r>
                        <a:rPr lang="en-IN" sz="1200" b="0" kern="1200" baseline="0" dirty="0">
                          <a:solidFill>
                            <a:schemeClr val="tx1"/>
                          </a:solidFill>
                          <a:latin typeface="+mn-lt"/>
                          <a:ea typeface="+mn-ea"/>
                          <a:cs typeface="+mn-cs"/>
                        </a:rPr>
                        <a:t>Alcoholic liquor and Wine in excess of 2 litres</a:t>
                      </a:r>
                    </a:p>
                    <a:p>
                      <a:pPr marL="342900" indent="-342900" algn="l" defTabSz="914400" rtl="0" eaLnBrk="1" latinLnBrk="0" hangingPunct="1">
                        <a:buAutoNum type="arabicPeriod"/>
                      </a:pPr>
                      <a:r>
                        <a:rPr lang="en-IN" sz="1200" b="0" kern="1200" baseline="0" dirty="0">
                          <a:solidFill>
                            <a:schemeClr val="tx1"/>
                          </a:solidFill>
                          <a:latin typeface="+mn-lt"/>
                          <a:ea typeface="+mn-ea"/>
                          <a:cs typeface="+mn-cs"/>
                        </a:rPr>
                        <a:t>Gold or Silver in any form other than ornaments</a:t>
                      </a:r>
                    </a:p>
                    <a:p>
                      <a:pPr marL="342900" indent="-342900" algn="l" defTabSz="914400" rtl="0" eaLnBrk="1" latinLnBrk="0" hangingPunct="1">
                        <a:buAutoNum type="arabicPeriod"/>
                      </a:pPr>
                      <a:r>
                        <a:rPr lang="en-IN" sz="1200" b="0" kern="1200" baseline="0" dirty="0">
                          <a:solidFill>
                            <a:schemeClr val="tx1"/>
                          </a:solidFill>
                          <a:latin typeface="+mn-lt"/>
                          <a:ea typeface="+mn-ea"/>
                          <a:cs typeface="+mn-cs"/>
                        </a:rPr>
                        <a:t>Flat Panel Television</a:t>
                      </a:r>
                      <a:endParaRPr lang="en-IN" sz="1200" b="0" kern="1200" dirty="0">
                        <a:solidFill>
                          <a:schemeClr val="tx1"/>
                        </a:solidFill>
                        <a:latin typeface="+mn-lt"/>
                        <a:ea typeface="+mn-ea"/>
                        <a:cs typeface="+mn-cs"/>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r>
                        <a:rPr lang="en-US" sz="1200" kern="1200" dirty="0">
                          <a:solidFill>
                            <a:schemeClr val="dk1"/>
                          </a:solidFill>
                          <a:effectLst/>
                          <a:latin typeface="+mn-lt"/>
                          <a:ea typeface="+mn-ea"/>
                          <a:cs typeface="+mn-cs"/>
                        </a:rPr>
                        <a:t>1. Colour television </a:t>
                      </a:r>
                      <a:endParaRPr lang="en-IN" sz="1200" kern="1200" dirty="0">
                        <a:solidFill>
                          <a:schemeClr val="dk1"/>
                        </a:solidFill>
                        <a:effectLst/>
                        <a:latin typeface="+mn-lt"/>
                        <a:ea typeface="+mn-ea"/>
                        <a:cs typeface="+mn-cs"/>
                      </a:endParaRPr>
                    </a:p>
                    <a:p>
                      <a:pPr lvl="0"/>
                      <a:r>
                        <a:rPr lang="en-US" sz="1200" kern="1200" dirty="0">
                          <a:solidFill>
                            <a:schemeClr val="dk1"/>
                          </a:solidFill>
                          <a:effectLst/>
                          <a:latin typeface="+mn-lt"/>
                          <a:ea typeface="+mn-ea"/>
                          <a:cs typeface="+mn-cs"/>
                        </a:rPr>
                        <a:t>2. Video Home Theatre system</a:t>
                      </a:r>
                      <a:endParaRPr lang="en-IN" sz="1200" kern="1200" dirty="0">
                        <a:solidFill>
                          <a:schemeClr val="dk1"/>
                        </a:solidFill>
                        <a:effectLst/>
                        <a:latin typeface="+mn-lt"/>
                        <a:ea typeface="+mn-ea"/>
                        <a:cs typeface="+mn-cs"/>
                      </a:endParaRPr>
                    </a:p>
                    <a:p>
                      <a:pPr lvl="0"/>
                      <a:r>
                        <a:rPr lang="en-US" sz="1200" kern="1200" dirty="0">
                          <a:solidFill>
                            <a:schemeClr val="dk1"/>
                          </a:solidFill>
                          <a:effectLst/>
                          <a:latin typeface="+mn-lt"/>
                          <a:ea typeface="+mn-ea"/>
                          <a:cs typeface="+mn-cs"/>
                        </a:rPr>
                        <a:t>3. Dish washer</a:t>
                      </a:r>
                      <a:endParaRPr lang="en-IN" sz="1200" kern="1200" dirty="0">
                        <a:solidFill>
                          <a:schemeClr val="dk1"/>
                        </a:solidFill>
                        <a:effectLst/>
                        <a:latin typeface="+mn-lt"/>
                        <a:ea typeface="+mn-ea"/>
                        <a:cs typeface="+mn-cs"/>
                      </a:endParaRPr>
                    </a:p>
                    <a:p>
                      <a:pPr lvl="0"/>
                      <a:r>
                        <a:rPr lang="en-US" sz="1200" kern="1200" dirty="0">
                          <a:solidFill>
                            <a:schemeClr val="dk1"/>
                          </a:solidFill>
                          <a:effectLst/>
                          <a:latin typeface="+mn-lt"/>
                          <a:ea typeface="+mn-ea"/>
                          <a:cs typeface="+mn-cs"/>
                        </a:rPr>
                        <a:t>4. Domestic refrigerators of capacity above 300 litres or its equivalent</a:t>
                      </a:r>
                      <a:endParaRPr lang="en-IN" sz="1200" kern="1200" dirty="0">
                        <a:solidFill>
                          <a:schemeClr val="dk1"/>
                        </a:solidFill>
                        <a:effectLst/>
                        <a:latin typeface="+mn-lt"/>
                        <a:ea typeface="+mn-ea"/>
                        <a:cs typeface="+mn-cs"/>
                      </a:endParaRPr>
                    </a:p>
                    <a:p>
                      <a:pPr lvl="0"/>
                      <a:r>
                        <a:rPr lang="en-US" sz="1200" kern="1200" dirty="0">
                          <a:solidFill>
                            <a:schemeClr val="dk1"/>
                          </a:solidFill>
                          <a:effectLst/>
                          <a:latin typeface="+mn-lt"/>
                          <a:ea typeface="+mn-ea"/>
                          <a:cs typeface="+mn-cs"/>
                        </a:rPr>
                        <a:t>5. Deep freezer</a:t>
                      </a:r>
                      <a:endParaRPr lang="en-IN" sz="1200" kern="1200" dirty="0">
                        <a:solidFill>
                          <a:schemeClr val="dk1"/>
                        </a:solidFill>
                        <a:effectLst/>
                        <a:latin typeface="+mn-lt"/>
                        <a:ea typeface="+mn-ea"/>
                        <a:cs typeface="+mn-cs"/>
                      </a:endParaRPr>
                    </a:p>
                    <a:p>
                      <a:pPr lvl="0"/>
                      <a:r>
                        <a:rPr lang="en-US" sz="1200" kern="1200" dirty="0">
                          <a:solidFill>
                            <a:schemeClr val="dk1"/>
                          </a:solidFill>
                          <a:effectLst/>
                          <a:latin typeface="+mn-lt"/>
                          <a:ea typeface="+mn-ea"/>
                          <a:cs typeface="+mn-cs"/>
                        </a:rPr>
                        <a:t>6. Video camera </a:t>
                      </a:r>
                      <a:endParaRPr lang="en-IN" sz="1200" kern="1200" dirty="0">
                        <a:solidFill>
                          <a:schemeClr val="dk1"/>
                        </a:solidFill>
                        <a:effectLst/>
                        <a:latin typeface="+mn-lt"/>
                        <a:ea typeface="+mn-ea"/>
                        <a:cs typeface="+mn-cs"/>
                      </a:endParaRPr>
                    </a:p>
                    <a:p>
                      <a:pPr lvl="0"/>
                      <a:r>
                        <a:rPr lang="en-US" sz="1200" kern="1200" dirty="0">
                          <a:solidFill>
                            <a:schemeClr val="dk1"/>
                          </a:solidFill>
                          <a:effectLst/>
                          <a:latin typeface="+mn-lt"/>
                          <a:ea typeface="+mn-ea"/>
                          <a:cs typeface="+mn-cs"/>
                        </a:rPr>
                        <a:t>7. Television receiver</a:t>
                      </a:r>
                      <a:endParaRPr lang="en-IN" sz="1200" kern="1200" dirty="0">
                        <a:solidFill>
                          <a:schemeClr val="dk1"/>
                        </a:solidFill>
                        <a:effectLst/>
                        <a:latin typeface="+mn-lt"/>
                        <a:ea typeface="+mn-ea"/>
                        <a:cs typeface="+mn-cs"/>
                      </a:endParaRPr>
                    </a:p>
                    <a:p>
                      <a:pPr lvl="0"/>
                      <a:r>
                        <a:rPr lang="en-US" sz="1200" kern="1200" dirty="0">
                          <a:solidFill>
                            <a:schemeClr val="dk1"/>
                          </a:solidFill>
                          <a:effectLst/>
                          <a:latin typeface="+mn-lt"/>
                          <a:ea typeface="+mn-ea"/>
                          <a:cs typeface="+mn-cs"/>
                        </a:rPr>
                        <a:t>8. Sound recording or reproducing apparatus  </a:t>
                      </a:r>
                      <a:endParaRPr lang="en-IN" sz="1200" kern="1200" dirty="0">
                        <a:solidFill>
                          <a:schemeClr val="dk1"/>
                        </a:solidFill>
                        <a:effectLst/>
                        <a:latin typeface="+mn-lt"/>
                        <a:ea typeface="+mn-ea"/>
                        <a:cs typeface="+mn-cs"/>
                      </a:endParaRPr>
                    </a:p>
                    <a:p>
                      <a:pPr lvl="0"/>
                      <a:r>
                        <a:rPr lang="en-US" sz="1200" kern="1200" dirty="0">
                          <a:solidFill>
                            <a:schemeClr val="dk1"/>
                          </a:solidFill>
                          <a:effectLst/>
                          <a:latin typeface="+mn-lt"/>
                          <a:ea typeface="+mn-ea"/>
                          <a:cs typeface="+mn-cs"/>
                        </a:rPr>
                        <a:t>9. Video reproducing apparatus</a:t>
                      </a:r>
                      <a:endParaRPr lang="en-IN" sz="1200" kern="1200" dirty="0">
                        <a:solidFill>
                          <a:schemeClr val="dk1"/>
                        </a:solidFill>
                        <a:effectLst/>
                        <a:latin typeface="+mn-lt"/>
                        <a:ea typeface="+mn-ea"/>
                        <a:cs typeface="+mn-cs"/>
                      </a:endParaRPr>
                    </a:p>
                    <a:p>
                      <a:pPr lvl="0"/>
                      <a:r>
                        <a:rPr lang="en-US" sz="1200" kern="1200" dirty="0">
                          <a:solidFill>
                            <a:schemeClr val="dk1"/>
                          </a:solidFill>
                          <a:effectLst/>
                          <a:latin typeface="+mn-lt"/>
                          <a:ea typeface="+mn-ea"/>
                          <a:cs typeface="+mn-cs"/>
                        </a:rPr>
                        <a:t>10.Cinematographic film of 35 mm and above</a:t>
                      </a:r>
                      <a:endParaRPr lang="en-IN" sz="1200" kern="1200" dirty="0">
                        <a:solidFill>
                          <a:schemeClr val="dk1"/>
                        </a:solidFill>
                        <a:effectLst/>
                        <a:latin typeface="+mn-lt"/>
                        <a:ea typeface="+mn-ea"/>
                        <a:cs typeface="+mn-cs"/>
                      </a:endParaRPr>
                    </a:p>
                    <a:p>
                      <a:pPr lvl="0"/>
                      <a:r>
                        <a:rPr lang="en-US" sz="1200" kern="1200" dirty="0">
                          <a:solidFill>
                            <a:schemeClr val="dk1"/>
                          </a:solidFill>
                          <a:effectLst/>
                          <a:latin typeface="+mn-lt"/>
                          <a:ea typeface="+mn-ea"/>
                          <a:cs typeface="+mn-cs"/>
                        </a:rPr>
                        <a:t>11. Gold or silver in any form (other than ornaments)</a:t>
                      </a:r>
                      <a:endParaRPr lang="en-IN" sz="1200" kern="1200" dirty="0">
                        <a:solidFill>
                          <a:schemeClr val="dk1"/>
                        </a:solidFill>
                        <a:effectLst/>
                        <a:latin typeface="+mn-lt"/>
                        <a:ea typeface="+mn-ea"/>
                        <a:cs typeface="+mn-cs"/>
                      </a:endParaRPr>
                    </a:p>
                    <a:p>
                      <a:pPr marL="0" algn="l" defTabSz="914400" rtl="0" eaLnBrk="1" latinLnBrk="0" hangingPunct="1"/>
                      <a:endParaRPr lang="en-IN" sz="1200" b="0" kern="1200" dirty="0">
                        <a:solidFill>
                          <a:schemeClr val="tx1"/>
                        </a:solidFill>
                        <a:latin typeface="+mn-lt"/>
                        <a:ea typeface="+mn-ea"/>
                        <a:cs typeface="+mn-cs"/>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nSpc>
                          <a:spcPct val="115000"/>
                        </a:lnSpc>
                        <a:spcAft>
                          <a:spcPts val="0"/>
                        </a:spcAft>
                        <a:buFont typeface="+mj-lt"/>
                        <a:buAutoNum type="arabicPeriod"/>
                      </a:pPr>
                      <a:r>
                        <a:rPr lang="en-US" sz="1200" dirty="0"/>
                        <a:t>Video Cassette Recorder / Video Cassette Player / Video Television Receiver /Video Cassette Disk Player </a:t>
                      </a:r>
                      <a:endParaRPr lang="en-IN" sz="1200" dirty="0"/>
                    </a:p>
                    <a:p>
                      <a:pPr marL="342900" lvl="0" indent="-342900">
                        <a:lnSpc>
                          <a:spcPct val="115000"/>
                        </a:lnSpc>
                        <a:spcAft>
                          <a:spcPts val="0"/>
                        </a:spcAft>
                        <a:buFont typeface="+mj-lt"/>
                        <a:buAutoNum type="arabicPeriod"/>
                      </a:pPr>
                      <a:r>
                        <a:rPr lang="en-US" sz="1200" dirty="0"/>
                        <a:t>Digital Video Disc player</a:t>
                      </a:r>
                      <a:endParaRPr lang="en-IN" sz="1200" dirty="0"/>
                    </a:p>
                    <a:p>
                      <a:pPr marL="342900" lvl="0" indent="-342900">
                        <a:lnSpc>
                          <a:spcPct val="115000"/>
                        </a:lnSpc>
                        <a:spcAft>
                          <a:spcPts val="0"/>
                        </a:spcAft>
                        <a:buFont typeface="+mj-lt"/>
                        <a:buAutoNum type="arabicPeriod"/>
                      </a:pPr>
                      <a:r>
                        <a:rPr lang="en-US" sz="1200" dirty="0"/>
                        <a:t>Music system </a:t>
                      </a:r>
                      <a:endParaRPr lang="en-IN" sz="1200" dirty="0"/>
                    </a:p>
                    <a:p>
                      <a:pPr marL="342900" lvl="0" indent="-342900">
                        <a:lnSpc>
                          <a:spcPct val="115000"/>
                        </a:lnSpc>
                        <a:spcAft>
                          <a:spcPts val="0"/>
                        </a:spcAft>
                        <a:buFont typeface="+mj-lt"/>
                        <a:buAutoNum type="arabicPeriod"/>
                      </a:pPr>
                      <a:r>
                        <a:rPr lang="en-US" sz="1200" dirty="0"/>
                        <a:t>Air-conditioner</a:t>
                      </a:r>
                      <a:endParaRPr lang="en-IN" sz="1200" dirty="0"/>
                    </a:p>
                    <a:p>
                      <a:pPr marL="342900" lvl="0" indent="-342900">
                        <a:lnSpc>
                          <a:spcPct val="115000"/>
                        </a:lnSpc>
                        <a:spcAft>
                          <a:spcPts val="0"/>
                        </a:spcAft>
                        <a:buFont typeface="+mj-lt"/>
                        <a:buAutoNum type="arabicPeriod"/>
                      </a:pPr>
                      <a:r>
                        <a:rPr lang="en-US" sz="1200" dirty="0"/>
                        <a:t>Microwave oven</a:t>
                      </a:r>
                      <a:endParaRPr lang="en-IN" sz="1200" dirty="0"/>
                    </a:p>
                    <a:p>
                      <a:pPr marL="342900" lvl="0" indent="-342900">
                        <a:lnSpc>
                          <a:spcPct val="115000"/>
                        </a:lnSpc>
                        <a:spcAft>
                          <a:spcPts val="0"/>
                        </a:spcAft>
                        <a:buFont typeface="+mj-lt"/>
                        <a:buAutoNum type="arabicPeriod"/>
                      </a:pPr>
                      <a:r>
                        <a:rPr lang="en-US" sz="1200" dirty="0"/>
                        <a:t>Word Processing Machine</a:t>
                      </a:r>
                      <a:endParaRPr lang="en-IN" sz="1200" dirty="0"/>
                    </a:p>
                    <a:p>
                      <a:pPr marL="342900" lvl="0" indent="-342900">
                        <a:lnSpc>
                          <a:spcPct val="115000"/>
                        </a:lnSpc>
                        <a:spcAft>
                          <a:spcPts val="0"/>
                        </a:spcAft>
                        <a:buFont typeface="+mj-lt"/>
                        <a:buAutoNum type="arabicPeriod"/>
                      </a:pPr>
                      <a:r>
                        <a:rPr lang="en-US" sz="1200" dirty="0"/>
                        <a:t>Fax Machine</a:t>
                      </a:r>
                      <a:endParaRPr lang="en-IN" sz="1200" dirty="0"/>
                    </a:p>
                    <a:p>
                      <a:pPr marL="342900" lvl="0" indent="-342900">
                        <a:lnSpc>
                          <a:spcPct val="115000"/>
                        </a:lnSpc>
                        <a:spcAft>
                          <a:spcPts val="0"/>
                        </a:spcAft>
                        <a:buFont typeface="+mj-lt"/>
                        <a:buAutoNum type="arabicPeriod"/>
                      </a:pPr>
                      <a:r>
                        <a:rPr lang="en-US" sz="1200" dirty="0"/>
                        <a:t>Portable Photocopying Machine</a:t>
                      </a:r>
                      <a:endParaRPr lang="en-IN" sz="1200" dirty="0"/>
                    </a:p>
                    <a:p>
                      <a:pPr marL="342900" lvl="0" indent="-342900">
                        <a:lnSpc>
                          <a:spcPct val="115000"/>
                        </a:lnSpc>
                        <a:spcAft>
                          <a:spcPts val="0"/>
                        </a:spcAft>
                        <a:buFont typeface="+mj-lt"/>
                        <a:buAutoNum type="arabicPeriod"/>
                      </a:pPr>
                      <a:r>
                        <a:rPr lang="en-US" sz="1200" dirty="0"/>
                        <a:t>Washing Machine</a:t>
                      </a:r>
                      <a:endParaRPr lang="en-IN" sz="1200" dirty="0"/>
                    </a:p>
                    <a:p>
                      <a:pPr marL="342900" lvl="0" indent="-342900">
                        <a:lnSpc>
                          <a:spcPct val="115000"/>
                        </a:lnSpc>
                        <a:spcAft>
                          <a:spcPts val="0"/>
                        </a:spcAft>
                        <a:buFont typeface="+mj-lt"/>
                        <a:buAutoNum type="arabicPeriod"/>
                      </a:pPr>
                      <a:r>
                        <a:rPr lang="en-US" sz="1200" dirty="0"/>
                        <a:t>Electrical or Liquefied Petroleum Gas Cooking Range</a:t>
                      </a:r>
                      <a:endParaRPr lang="en-IN" sz="1200" dirty="0"/>
                    </a:p>
                    <a:p>
                      <a:pPr marL="342900" lvl="0" indent="-342900">
                        <a:lnSpc>
                          <a:spcPct val="115000"/>
                        </a:lnSpc>
                        <a:spcAft>
                          <a:spcPts val="0"/>
                        </a:spcAft>
                        <a:buFont typeface="+mj-lt"/>
                        <a:buAutoNum type="arabicPeriod"/>
                      </a:pPr>
                      <a:r>
                        <a:rPr lang="en-US" sz="1200" dirty="0"/>
                        <a:t>Desktop/Laptop/Notebook</a:t>
                      </a:r>
                      <a:endParaRPr lang="en-IN" sz="1200" dirty="0"/>
                    </a:p>
                    <a:p>
                      <a:pPr marL="342900" lvl="0" indent="-342900">
                        <a:lnSpc>
                          <a:spcPct val="115000"/>
                        </a:lnSpc>
                        <a:spcAft>
                          <a:spcPts val="1000"/>
                        </a:spcAft>
                        <a:buFont typeface="+mj-lt"/>
                        <a:buAutoNum type="arabicPeriod"/>
                      </a:pPr>
                      <a:r>
                        <a:rPr lang="en-US" sz="1200" dirty="0"/>
                        <a:t>Domestic Refrigerator of capacity up to 300 litres or its equivalent</a:t>
                      </a:r>
                      <a:endParaRPr lang="en-IN" sz="12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7" name="Date Placeholder 3">
            <a:extLst>
              <a:ext uri="{FF2B5EF4-FFF2-40B4-BE49-F238E27FC236}">
                <a16:creationId xmlns:a16="http://schemas.microsoft.com/office/drawing/2014/main" xmlns="" id="{120BB6F0-BBE1-4A92-87EE-E5983888839B}"/>
              </a:ext>
            </a:extLst>
          </p:cNvPr>
          <p:cNvSpPr>
            <a:spLocks noGrp="1"/>
          </p:cNvSpPr>
          <p:nvPr>
            <p:ph type="dt" sz="quarter" idx="10"/>
          </p:nvPr>
        </p:nvSpPr>
        <p:spPr>
          <a:xfrm>
            <a:off x="914400" y="6324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9" name="Rectangle 8">
            <a:extLst>
              <a:ext uri="{FF2B5EF4-FFF2-40B4-BE49-F238E27FC236}">
                <a16:creationId xmlns:a16="http://schemas.microsoft.com/office/drawing/2014/main" xmlns="" id="{50B3BC27-F131-4FCC-8D76-9C8702F96FD3}"/>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248662813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762000"/>
            <a:ext cx="7793037" cy="857250"/>
          </a:xfrm>
        </p:spPr>
        <p:txBody>
          <a:bodyPr/>
          <a:lstStyle/>
          <a:p>
            <a:r>
              <a:rPr lang="en-IN" sz="4400" dirty="0"/>
              <a:t>Custom Baggage Rules </a:t>
            </a:r>
            <a:r>
              <a:rPr lang="en-IN" sz="3150" dirty="0"/>
              <a:t>(contd.)</a:t>
            </a:r>
          </a:p>
        </p:txBody>
      </p:sp>
      <p:sp>
        <p:nvSpPr>
          <p:cNvPr id="4" name="Slide Number Placeholder 3"/>
          <p:cNvSpPr>
            <a:spLocks noGrp="1"/>
          </p:cNvSpPr>
          <p:nvPr>
            <p:ph type="sldNum" sz="quarter" idx="12"/>
          </p:nvPr>
        </p:nvSpPr>
        <p:spPr/>
        <p:txBody>
          <a:bodyPr/>
          <a:lstStyle/>
          <a:p>
            <a:pPr defTabSz="685800" eaLnBrk="1" fontAlgn="auto" hangingPunct="1">
              <a:spcBef>
                <a:spcPts val="0"/>
              </a:spcBef>
              <a:spcAft>
                <a:spcPts val="0"/>
              </a:spcAft>
            </a:pPr>
            <a:fld id="{988A0877-6E2C-4F4E-BB7B-BA5CC3C83D11}" type="slidenum">
              <a:rPr lang="en-US" altLang="en-US" sz="1400">
                <a:solidFill>
                  <a:srgbClr val="000000"/>
                </a:solidFill>
                <a:latin typeface="Tahoma"/>
              </a:rPr>
              <a:pPr defTabSz="685800" eaLnBrk="1" fontAlgn="auto" hangingPunct="1">
                <a:spcBef>
                  <a:spcPts val="0"/>
                </a:spcBef>
                <a:spcAft>
                  <a:spcPts val="0"/>
                </a:spcAft>
              </a:pPr>
              <a:t>52</a:t>
            </a:fld>
            <a:endParaRPr lang="en-US" altLang="en-US" sz="1400" dirty="0">
              <a:solidFill>
                <a:srgbClr val="000000"/>
              </a:solidFill>
              <a:latin typeface="Tahoma"/>
            </a:endParaRPr>
          </a:p>
        </p:txBody>
      </p:sp>
      <p:sp>
        <p:nvSpPr>
          <p:cNvPr id="3" name="TextBox 2"/>
          <p:cNvSpPr txBox="1"/>
          <p:nvPr/>
        </p:nvSpPr>
        <p:spPr>
          <a:xfrm>
            <a:off x="776216" y="2133600"/>
            <a:ext cx="7591568" cy="5632311"/>
          </a:xfrm>
          <a:prstGeom prst="rect">
            <a:avLst/>
          </a:prstGeom>
          <a:noFill/>
        </p:spPr>
        <p:txBody>
          <a:bodyPr wrap="square" rtlCol="0">
            <a:spAutoFit/>
          </a:bodyPr>
          <a:lstStyle/>
          <a:p>
            <a:pPr marL="214313" indent="-214313" defTabSz="685800" eaLnBrk="1" fontAlgn="auto" hangingPunct="1">
              <a:spcBef>
                <a:spcPts val="0"/>
              </a:spcBef>
              <a:spcAft>
                <a:spcPts val="0"/>
              </a:spcAft>
              <a:buClr>
                <a:srgbClr val="333399"/>
              </a:buClr>
              <a:buFont typeface="Wingdings" panose="05000000000000000000" pitchFamily="2" charset="2"/>
              <a:buChar char="§"/>
            </a:pPr>
            <a:r>
              <a:rPr lang="en-US" sz="2000" dirty="0">
                <a:solidFill>
                  <a:srgbClr val="000000"/>
                </a:solidFill>
                <a:latin typeface="Tahoma"/>
              </a:rPr>
              <a:t>PIO returning to India as non tourist can bring in 20gms (for men)/40gms(for women) of Gold(value cap INR 50,000/1,00,000) – </a:t>
            </a:r>
            <a:r>
              <a:rPr lang="en-US" sz="2000" dirty="0" smtClean="0">
                <a:solidFill>
                  <a:srgbClr val="000000"/>
                </a:solidFill>
                <a:latin typeface="Tahoma"/>
              </a:rPr>
              <a:t>Duty-free</a:t>
            </a:r>
            <a:endParaRPr lang="en-US" sz="2000" dirty="0">
              <a:solidFill>
                <a:srgbClr val="000000"/>
              </a:solidFill>
              <a:latin typeface="Tahoma"/>
            </a:endParaRPr>
          </a:p>
          <a:p>
            <a:pPr marL="214313" indent="-214313" defTabSz="685800" eaLnBrk="1" fontAlgn="auto" hangingPunct="1">
              <a:spcBef>
                <a:spcPts val="0"/>
              </a:spcBef>
              <a:spcAft>
                <a:spcPts val="0"/>
              </a:spcAft>
              <a:buClr>
                <a:srgbClr val="333399"/>
              </a:buClr>
              <a:buFont typeface="Wingdings" panose="05000000000000000000" pitchFamily="2" charset="2"/>
              <a:buChar char="§"/>
            </a:pPr>
            <a:endParaRPr lang="en-US" sz="2000" dirty="0">
              <a:solidFill>
                <a:srgbClr val="000000"/>
              </a:solidFill>
              <a:latin typeface="Tahoma"/>
            </a:endParaRPr>
          </a:p>
          <a:p>
            <a:pPr marL="214313" indent="-214313" defTabSz="685800" eaLnBrk="1" fontAlgn="auto" hangingPunct="1">
              <a:spcBef>
                <a:spcPts val="0"/>
              </a:spcBef>
              <a:spcAft>
                <a:spcPts val="0"/>
              </a:spcAft>
              <a:buClr>
                <a:srgbClr val="333399"/>
              </a:buClr>
              <a:buFont typeface="Wingdings" panose="05000000000000000000" pitchFamily="2" charset="2"/>
              <a:buChar char="§"/>
            </a:pPr>
            <a:r>
              <a:rPr lang="en-US" sz="2000" dirty="0">
                <a:solidFill>
                  <a:srgbClr val="000000"/>
                </a:solidFill>
                <a:latin typeface="Tahoma"/>
              </a:rPr>
              <a:t>Each Individual above 18 years can carry a laptop/notebook </a:t>
            </a:r>
            <a:r>
              <a:rPr lang="en-US" sz="2000" dirty="0" smtClean="0">
                <a:solidFill>
                  <a:srgbClr val="000000"/>
                </a:solidFill>
                <a:latin typeface="Tahoma"/>
              </a:rPr>
              <a:t>duty-free</a:t>
            </a:r>
            <a:endParaRPr lang="en-US" sz="2000" dirty="0">
              <a:solidFill>
                <a:srgbClr val="000000"/>
              </a:solidFill>
              <a:latin typeface="Tahoma"/>
            </a:endParaRPr>
          </a:p>
          <a:p>
            <a:pPr marL="214313" indent="-214313" defTabSz="685800" eaLnBrk="1" fontAlgn="auto" hangingPunct="1">
              <a:spcBef>
                <a:spcPts val="0"/>
              </a:spcBef>
              <a:spcAft>
                <a:spcPts val="0"/>
              </a:spcAft>
              <a:buClr>
                <a:srgbClr val="333399"/>
              </a:buClr>
              <a:buFont typeface="Wingdings" panose="05000000000000000000" pitchFamily="2" charset="2"/>
              <a:buChar char="§"/>
            </a:pPr>
            <a:endParaRPr lang="en-US" sz="2000" dirty="0">
              <a:solidFill>
                <a:srgbClr val="000000"/>
              </a:solidFill>
              <a:latin typeface="Tahoma"/>
            </a:endParaRPr>
          </a:p>
          <a:p>
            <a:pPr marL="214313" indent="-214313" defTabSz="685800" eaLnBrk="1" fontAlgn="auto" hangingPunct="1">
              <a:spcBef>
                <a:spcPts val="0"/>
              </a:spcBef>
              <a:spcAft>
                <a:spcPts val="0"/>
              </a:spcAft>
              <a:buClr>
                <a:srgbClr val="333399"/>
              </a:buClr>
              <a:buFont typeface="Wingdings" panose="05000000000000000000" pitchFamily="2" charset="2"/>
              <a:buChar char="§"/>
            </a:pPr>
            <a:r>
              <a:rPr lang="en-US" sz="2000" dirty="0">
                <a:solidFill>
                  <a:srgbClr val="000000"/>
                </a:solidFill>
                <a:latin typeface="Tahoma"/>
              </a:rPr>
              <a:t>In case the value of one item exceeds the duty free allowance, the duty shall be calculated only on excess amount</a:t>
            </a:r>
          </a:p>
          <a:p>
            <a:pPr marL="214313" indent="-214313" defTabSz="685800" eaLnBrk="1" fontAlgn="auto" hangingPunct="1">
              <a:spcBef>
                <a:spcPts val="0"/>
              </a:spcBef>
              <a:spcAft>
                <a:spcPts val="0"/>
              </a:spcAft>
              <a:buClr>
                <a:srgbClr val="333399"/>
              </a:buClr>
              <a:buFont typeface="Wingdings" panose="05000000000000000000" pitchFamily="2" charset="2"/>
              <a:buChar char="§"/>
            </a:pPr>
            <a:endParaRPr lang="en-US" sz="2000" dirty="0">
              <a:solidFill>
                <a:srgbClr val="000000"/>
              </a:solidFill>
              <a:latin typeface="Tahoma"/>
            </a:endParaRPr>
          </a:p>
          <a:p>
            <a:pPr marL="214313" indent="-214313" defTabSz="685800" eaLnBrk="1" fontAlgn="auto" hangingPunct="1">
              <a:spcBef>
                <a:spcPts val="0"/>
              </a:spcBef>
              <a:spcAft>
                <a:spcPts val="0"/>
              </a:spcAft>
              <a:buClr>
                <a:srgbClr val="333399"/>
              </a:buClr>
              <a:buFont typeface="Wingdings" panose="05000000000000000000" pitchFamily="2" charset="2"/>
              <a:buChar char="§"/>
            </a:pPr>
            <a:r>
              <a:rPr lang="en-US" sz="2000" dirty="0">
                <a:solidFill>
                  <a:srgbClr val="000000"/>
                </a:solidFill>
                <a:latin typeface="Tahoma"/>
              </a:rPr>
              <a:t>Value of duty free allowance cannot be clubbed with other family members or group travelling together</a:t>
            </a:r>
          </a:p>
          <a:p>
            <a:pPr marL="214313" indent="-214313" defTabSz="685800" eaLnBrk="1" fontAlgn="auto" hangingPunct="1">
              <a:spcBef>
                <a:spcPts val="0"/>
              </a:spcBef>
              <a:spcAft>
                <a:spcPts val="0"/>
              </a:spcAft>
              <a:buClr>
                <a:srgbClr val="333399"/>
              </a:buClr>
              <a:buFont typeface="Wingdings" panose="05000000000000000000" pitchFamily="2" charset="2"/>
              <a:buChar char="§"/>
            </a:pPr>
            <a:endParaRPr lang="en-US" sz="2000" dirty="0">
              <a:solidFill>
                <a:srgbClr val="000000"/>
              </a:solidFill>
              <a:latin typeface="Tahoma"/>
            </a:endParaRPr>
          </a:p>
          <a:p>
            <a:pPr marL="214313" indent="-214313" defTabSz="685800" eaLnBrk="1" fontAlgn="auto" hangingPunct="1">
              <a:spcBef>
                <a:spcPts val="0"/>
              </a:spcBef>
              <a:spcAft>
                <a:spcPts val="0"/>
              </a:spcAft>
              <a:buClr>
                <a:srgbClr val="333399"/>
              </a:buClr>
              <a:buFont typeface="Wingdings" panose="05000000000000000000" pitchFamily="2" charset="2"/>
              <a:buChar char="§"/>
            </a:pPr>
            <a:endParaRPr lang="en-US" sz="2000" dirty="0">
              <a:solidFill>
                <a:srgbClr val="000000"/>
              </a:solidFill>
              <a:latin typeface="Tahoma"/>
            </a:endParaRPr>
          </a:p>
          <a:p>
            <a:pPr marL="214313" indent="-214313" defTabSz="685800" eaLnBrk="1" fontAlgn="auto" hangingPunct="1">
              <a:spcBef>
                <a:spcPts val="0"/>
              </a:spcBef>
              <a:spcAft>
                <a:spcPts val="0"/>
              </a:spcAft>
              <a:buClr>
                <a:srgbClr val="333399"/>
              </a:buClr>
              <a:buFont typeface="Wingdings" panose="05000000000000000000" pitchFamily="2" charset="2"/>
              <a:buChar char="§"/>
            </a:pPr>
            <a:endParaRPr lang="en-US" sz="2000" dirty="0">
              <a:solidFill>
                <a:srgbClr val="000000"/>
              </a:solidFill>
              <a:latin typeface="Tahoma"/>
            </a:endParaRPr>
          </a:p>
          <a:p>
            <a:pPr marL="214313" indent="-214313" defTabSz="685800" eaLnBrk="1" fontAlgn="auto" hangingPunct="1">
              <a:spcBef>
                <a:spcPts val="0"/>
              </a:spcBef>
              <a:spcAft>
                <a:spcPts val="0"/>
              </a:spcAft>
              <a:buClr>
                <a:srgbClr val="333399"/>
              </a:buClr>
              <a:buFont typeface="Wingdings" panose="05000000000000000000" pitchFamily="2" charset="2"/>
              <a:buChar char="§"/>
            </a:pPr>
            <a:endParaRPr lang="en-US" sz="2000" dirty="0">
              <a:solidFill>
                <a:srgbClr val="000000"/>
              </a:solidFill>
              <a:latin typeface="Tahoma"/>
            </a:endParaRPr>
          </a:p>
          <a:p>
            <a:pPr marL="214313" indent="-214313" defTabSz="685800" eaLnBrk="1" fontAlgn="auto" hangingPunct="1">
              <a:spcBef>
                <a:spcPts val="0"/>
              </a:spcBef>
              <a:spcAft>
                <a:spcPts val="0"/>
              </a:spcAft>
              <a:buClr>
                <a:srgbClr val="333399"/>
              </a:buClr>
              <a:buFont typeface="Wingdings" panose="05000000000000000000" pitchFamily="2" charset="2"/>
              <a:buChar char="§"/>
            </a:pPr>
            <a:endParaRPr lang="en-US" sz="2000" dirty="0">
              <a:solidFill>
                <a:srgbClr val="000000"/>
              </a:solidFill>
              <a:latin typeface="Tahoma"/>
            </a:endParaRPr>
          </a:p>
          <a:p>
            <a:pPr defTabSz="685800" eaLnBrk="1" fontAlgn="auto" hangingPunct="1">
              <a:spcBef>
                <a:spcPts val="0"/>
              </a:spcBef>
              <a:spcAft>
                <a:spcPts val="0"/>
              </a:spcAft>
              <a:buClr>
                <a:srgbClr val="333399"/>
              </a:buClr>
            </a:pPr>
            <a:endParaRPr lang="en-US" sz="2000" dirty="0">
              <a:solidFill>
                <a:srgbClr val="000000"/>
              </a:solidFill>
              <a:latin typeface="Tahoma"/>
            </a:endParaRPr>
          </a:p>
        </p:txBody>
      </p:sp>
      <p:sp>
        <p:nvSpPr>
          <p:cNvPr id="6" name="Date Placeholder 3">
            <a:extLst>
              <a:ext uri="{FF2B5EF4-FFF2-40B4-BE49-F238E27FC236}">
                <a16:creationId xmlns:a16="http://schemas.microsoft.com/office/drawing/2014/main" xmlns="" id="{68C1B58C-FBFD-452C-8AA9-C364355F0A39}"/>
              </a:ext>
            </a:extLst>
          </p:cNvPr>
          <p:cNvSpPr>
            <a:spLocks noGrp="1"/>
          </p:cNvSpPr>
          <p:nvPr>
            <p:ph type="dt" sz="quarter" idx="10"/>
          </p:nvPr>
        </p:nvSpPr>
        <p:spPr>
          <a:xfrm>
            <a:off x="914400" y="6324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7" name="Rectangle 6">
            <a:extLst>
              <a:ext uri="{FF2B5EF4-FFF2-40B4-BE49-F238E27FC236}">
                <a16:creationId xmlns:a16="http://schemas.microsoft.com/office/drawing/2014/main" xmlns="" id="{84199668-552A-4FA5-BC00-048F1F5D9FB5}"/>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12155944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2363" y="762000"/>
            <a:ext cx="7793037" cy="857250"/>
          </a:xfrm>
        </p:spPr>
        <p:txBody>
          <a:bodyPr/>
          <a:lstStyle/>
          <a:p>
            <a:r>
              <a:rPr lang="en-US" sz="3400" dirty="0"/>
              <a:t>Benami Property Transactions Act, 2016</a:t>
            </a:r>
            <a:endParaRPr lang="en-IN" sz="3400" dirty="0"/>
          </a:p>
        </p:txBody>
      </p:sp>
      <p:sp>
        <p:nvSpPr>
          <p:cNvPr id="4" name="Slide Number Placeholder 3"/>
          <p:cNvSpPr>
            <a:spLocks noGrp="1"/>
          </p:cNvSpPr>
          <p:nvPr>
            <p:ph type="sldNum" sz="quarter" idx="12"/>
          </p:nvPr>
        </p:nvSpPr>
        <p:spPr/>
        <p:txBody>
          <a:bodyPr/>
          <a:lstStyle/>
          <a:p>
            <a:pPr defTabSz="685800" eaLnBrk="1" fontAlgn="auto" hangingPunct="1">
              <a:spcBef>
                <a:spcPts val="0"/>
              </a:spcBef>
              <a:spcAft>
                <a:spcPts val="0"/>
              </a:spcAft>
            </a:pPr>
            <a:fld id="{988A0877-6E2C-4F4E-BB7B-BA5CC3C83D11}" type="slidenum">
              <a:rPr lang="en-US" altLang="en-US">
                <a:solidFill>
                  <a:srgbClr val="000000"/>
                </a:solidFill>
                <a:latin typeface="Tahoma"/>
              </a:rPr>
              <a:pPr defTabSz="685800" eaLnBrk="1" fontAlgn="auto" hangingPunct="1">
                <a:spcBef>
                  <a:spcPts val="0"/>
                </a:spcBef>
                <a:spcAft>
                  <a:spcPts val="0"/>
                </a:spcAft>
              </a:pPr>
              <a:t>53</a:t>
            </a:fld>
            <a:endParaRPr lang="en-US" altLang="en-US" dirty="0">
              <a:solidFill>
                <a:srgbClr val="000000"/>
              </a:solidFill>
              <a:latin typeface="Tahoma"/>
            </a:endParaRPr>
          </a:p>
        </p:txBody>
      </p:sp>
      <p:sp>
        <p:nvSpPr>
          <p:cNvPr id="3" name="TextBox 2"/>
          <p:cNvSpPr txBox="1"/>
          <p:nvPr/>
        </p:nvSpPr>
        <p:spPr>
          <a:xfrm>
            <a:off x="685800" y="1867746"/>
            <a:ext cx="7591568" cy="5509200"/>
          </a:xfrm>
          <a:prstGeom prst="rect">
            <a:avLst/>
          </a:prstGeom>
          <a:noFill/>
        </p:spPr>
        <p:txBody>
          <a:bodyPr wrap="square" rtlCol="0">
            <a:spAutoFit/>
          </a:bodyPr>
          <a:lstStyle/>
          <a:p>
            <a:pPr lvl="1" defTabSz="685800" eaLnBrk="1" fontAlgn="auto" hangingPunct="1">
              <a:spcBef>
                <a:spcPts val="0"/>
              </a:spcBef>
              <a:spcAft>
                <a:spcPts val="0"/>
              </a:spcAft>
              <a:buClr>
                <a:srgbClr val="333399"/>
              </a:buClr>
            </a:pPr>
            <a:endParaRPr lang="en-US" sz="1600" dirty="0">
              <a:solidFill>
                <a:srgbClr val="000000"/>
              </a:solidFill>
              <a:latin typeface="Tahoma"/>
            </a:endParaRPr>
          </a:p>
          <a:p>
            <a:pPr marL="671513" lvl="1" indent="-214313" defTabSz="685800" eaLnBrk="1" fontAlgn="auto" hangingPunct="1">
              <a:spcBef>
                <a:spcPts val="0"/>
              </a:spcBef>
              <a:spcAft>
                <a:spcPts val="0"/>
              </a:spcAft>
              <a:buClr>
                <a:srgbClr val="333399"/>
              </a:buClr>
              <a:buFont typeface="Wingdings" panose="05000000000000000000" pitchFamily="2" charset="2"/>
              <a:buChar char="§"/>
            </a:pPr>
            <a:r>
              <a:rPr lang="en-US" sz="1600" dirty="0">
                <a:solidFill>
                  <a:srgbClr val="000000"/>
                </a:solidFill>
                <a:latin typeface="Tahoma"/>
              </a:rPr>
              <a:t>An arrangement is a benami transaction where a property is transferred to, or is held by, a person, and the consideration for such property has been provided, or paid by, another person; and the property is held for the immediate or future benefit, direct or indirect, of the person who has provided the consideration</a:t>
            </a:r>
          </a:p>
          <a:p>
            <a:pPr lvl="1" defTabSz="685800" eaLnBrk="1" fontAlgn="auto" hangingPunct="1">
              <a:spcBef>
                <a:spcPts val="0"/>
              </a:spcBef>
              <a:spcAft>
                <a:spcPts val="0"/>
              </a:spcAft>
              <a:buClr>
                <a:srgbClr val="333399"/>
              </a:buClr>
            </a:pPr>
            <a:endParaRPr lang="en-US" sz="1600" dirty="0">
              <a:solidFill>
                <a:srgbClr val="000000"/>
              </a:solidFill>
              <a:latin typeface="Tahoma"/>
            </a:endParaRPr>
          </a:p>
          <a:p>
            <a:pPr marL="671513" lvl="1" indent="-214313" defTabSz="685800" eaLnBrk="1" fontAlgn="auto" hangingPunct="1">
              <a:spcBef>
                <a:spcPts val="0"/>
              </a:spcBef>
              <a:spcAft>
                <a:spcPts val="0"/>
              </a:spcAft>
              <a:buClr>
                <a:srgbClr val="333399"/>
              </a:buClr>
              <a:buFont typeface="Wingdings" panose="05000000000000000000" pitchFamily="2" charset="2"/>
              <a:buChar char="§"/>
            </a:pPr>
            <a:r>
              <a:rPr lang="en-US" sz="1600" dirty="0">
                <a:solidFill>
                  <a:srgbClr val="000000"/>
                </a:solidFill>
                <a:latin typeface="Tahoma"/>
              </a:rPr>
              <a:t>For Example: X purchases a property however, the property is purchased in the name of 'Y', though the consideration has flown-in from X only. This would be a classic Benami Transaction and the property is called a "benami property"</a:t>
            </a:r>
          </a:p>
          <a:p>
            <a:pPr marL="671513" lvl="1" indent="-214313" defTabSz="685800" eaLnBrk="1" fontAlgn="auto" hangingPunct="1">
              <a:spcBef>
                <a:spcPts val="0"/>
              </a:spcBef>
              <a:spcAft>
                <a:spcPts val="0"/>
              </a:spcAft>
              <a:buClr>
                <a:srgbClr val="333399"/>
              </a:buClr>
              <a:buFont typeface="Wingdings" panose="05000000000000000000" pitchFamily="2" charset="2"/>
              <a:buChar char="§"/>
            </a:pPr>
            <a:endParaRPr lang="en-US" sz="1600" dirty="0">
              <a:solidFill>
                <a:srgbClr val="000000"/>
              </a:solidFill>
              <a:latin typeface="Tahoma"/>
            </a:endParaRPr>
          </a:p>
          <a:p>
            <a:pPr marL="671513" lvl="1" indent="-214313" defTabSz="685800" eaLnBrk="1" fontAlgn="auto" hangingPunct="1">
              <a:spcBef>
                <a:spcPts val="0"/>
              </a:spcBef>
              <a:spcAft>
                <a:spcPts val="0"/>
              </a:spcAft>
              <a:buClr>
                <a:srgbClr val="333399"/>
              </a:buClr>
              <a:buFont typeface="Wingdings" panose="05000000000000000000" pitchFamily="2" charset="2"/>
              <a:buChar char="§"/>
            </a:pPr>
            <a:r>
              <a:rPr lang="en-US" sz="1600" dirty="0">
                <a:solidFill>
                  <a:srgbClr val="000000"/>
                </a:solidFill>
                <a:latin typeface="Tahoma"/>
              </a:rPr>
              <a:t>Usually, any Benami Transaction would have two parties a beneficial owner (Mr.X, in our example) and a Benamidar (Y) </a:t>
            </a:r>
          </a:p>
          <a:p>
            <a:pPr marL="671513" lvl="1" indent="-214313" defTabSz="685800" eaLnBrk="1" fontAlgn="auto" hangingPunct="1">
              <a:spcBef>
                <a:spcPts val="0"/>
              </a:spcBef>
              <a:spcAft>
                <a:spcPts val="0"/>
              </a:spcAft>
              <a:buClr>
                <a:srgbClr val="333399"/>
              </a:buClr>
              <a:buFont typeface="Wingdings" panose="05000000000000000000" pitchFamily="2" charset="2"/>
              <a:buChar char="§"/>
            </a:pPr>
            <a:endParaRPr lang="en-US" sz="1600" dirty="0">
              <a:solidFill>
                <a:srgbClr val="000000"/>
              </a:solidFill>
              <a:latin typeface="Tahoma"/>
            </a:endParaRPr>
          </a:p>
          <a:p>
            <a:pPr marL="671513" lvl="1" indent="-214313" defTabSz="685800" eaLnBrk="1" fontAlgn="auto" hangingPunct="1">
              <a:spcBef>
                <a:spcPts val="0"/>
              </a:spcBef>
              <a:spcAft>
                <a:spcPts val="0"/>
              </a:spcAft>
              <a:buClr>
                <a:srgbClr val="333399"/>
              </a:buClr>
              <a:buFont typeface="Wingdings" panose="05000000000000000000" pitchFamily="2" charset="2"/>
              <a:buChar char="§"/>
            </a:pPr>
            <a:r>
              <a:rPr lang="en-US" sz="1600" dirty="0">
                <a:solidFill>
                  <a:srgbClr val="000000"/>
                </a:solidFill>
                <a:latin typeface="Tahoma"/>
              </a:rPr>
              <a:t>Benami Act encompasses all kinds of properties, whether movable or immovable, tangible or intangible, which has been the subject matter of a Benami transaction. It also includes the consideration received from such property. Benami property would also include the right or such other document evidencing title or interest in such property</a:t>
            </a:r>
          </a:p>
          <a:p>
            <a:pPr marL="671513" lvl="1" indent="-214313" defTabSz="685800" eaLnBrk="1" fontAlgn="auto" hangingPunct="1">
              <a:spcBef>
                <a:spcPts val="0"/>
              </a:spcBef>
              <a:spcAft>
                <a:spcPts val="0"/>
              </a:spcAft>
              <a:buClr>
                <a:srgbClr val="333399"/>
              </a:buClr>
              <a:buFont typeface="Wingdings" panose="05000000000000000000" pitchFamily="2" charset="2"/>
              <a:buChar char="§"/>
            </a:pPr>
            <a:endParaRPr lang="en-US" sz="1600" dirty="0">
              <a:solidFill>
                <a:srgbClr val="000000"/>
              </a:solidFill>
              <a:latin typeface="Tahoma"/>
            </a:endParaRPr>
          </a:p>
          <a:p>
            <a:pPr marL="671513" lvl="1" indent="-214313" defTabSz="685800" eaLnBrk="1" fontAlgn="auto" hangingPunct="1">
              <a:spcBef>
                <a:spcPts val="0"/>
              </a:spcBef>
              <a:spcAft>
                <a:spcPts val="0"/>
              </a:spcAft>
              <a:buClr>
                <a:srgbClr val="333399"/>
              </a:buClr>
              <a:buFont typeface="Wingdings" panose="05000000000000000000" pitchFamily="2" charset="2"/>
              <a:buChar char="§"/>
            </a:pPr>
            <a:endParaRPr lang="en-US" sz="1600" dirty="0">
              <a:solidFill>
                <a:srgbClr val="000000"/>
              </a:solidFill>
              <a:latin typeface="Tahoma"/>
            </a:endParaRPr>
          </a:p>
        </p:txBody>
      </p:sp>
    </p:spTree>
    <p:extLst>
      <p:ext uri="{BB962C8B-B14F-4D97-AF65-F5344CB8AC3E}">
        <p14:creationId xmlns:p14="http://schemas.microsoft.com/office/powerpoint/2010/main" val="153119411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838200"/>
            <a:ext cx="7793037" cy="857250"/>
          </a:xfrm>
        </p:spPr>
        <p:txBody>
          <a:bodyPr/>
          <a:lstStyle/>
          <a:p>
            <a:r>
              <a:rPr lang="en-US" sz="3400" dirty="0"/>
              <a:t>Exceptions to Benami Transactions</a:t>
            </a:r>
            <a:endParaRPr lang="en-IN" sz="3400" dirty="0"/>
          </a:p>
        </p:txBody>
      </p:sp>
      <p:sp>
        <p:nvSpPr>
          <p:cNvPr id="4" name="Slide Number Placeholder 3"/>
          <p:cNvSpPr>
            <a:spLocks noGrp="1"/>
          </p:cNvSpPr>
          <p:nvPr>
            <p:ph type="sldNum" sz="quarter" idx="12"/>
          </p:nvPr>
        </p:nvSpPr>
        <p:spPr>
          <a:xfrm>
            <a:off x="6793395" y="6400800"/>
            <a:ext cx="1905000" cy="457200"/>
          </a:xfrm>
        </p:spPr>
        <p:txBody>
          <a:bodyPr/>
          <a:lstStyle/>
          <a:p>
            <a:pPr defTabSz="685800" eaLnBrk="1" fontAlgn="auto" hangingPunct="1">
              <a:spcBef>
                <a:spcPts val="0"/>
              </a:spcBef>
              <a:spcAft>
                <a:spcPts val="0"/>
              </a:spcAft>
            </a:pPr>
            <a:fld id="{988A0877-6E2C-4F4E-BB7B-BA5CC3C83D11}" type="slidenum">
              <a:rPr lang="en-US" altLang="en-US" sz="1400">
                <a:solidFill>
                  <a:srgbClr val="000000"/>
                </a:solidFill>
                <a:latin typeface="Tahoma"/>
              </a:rPr>
              <a:pPr defTabSz="685800" eaLnBrk="1" fontAlgn="auto" hangingPunct="1">
                <a:spcBef>
                  <a:spcPts val="0"/>
                </a:spcBef>
                <a:spcAft>
                  <a:spcPts val="0"/>
                </a:spcAft>
              </a:pPr>
              <a:t>54</a:t>
            </a:fld>
            <a:endParaRPr lang="en-US" altLang="en-US" sz="1400" dirty="0">
              <a:solidFill>
                <a:srgbClr val="000000"/>
              </a:solidFill>
              <a:latin typeface="Tahoma"/>
            </a:endParaRPr>
          </a:p>
        </p:txBody>
      </p:sp>
      <p:sp>
        <p:nvSpPr>
          <p:cNvPr id="3" name="TextBox 2"/>
          <p:cNvSpPr txBox="1"/>
          <p:nvPr/>
        </p:nvSpPr>
        <p:spPr>
          <a:xfrm>
            <a:off x="671162" y="1703487"/>
            <a:ext cx="7591568" cy="5078313"/>
          </a:xfrm>
          <a:prstGeom prst="rect">
            <a:avLst/>
          </a:prstGeom>
          <a:noFill/>
        </p:spPr>
        <p:txBody>
          <a:bodyPr wrap="square" rtlCol="0">
            <a:spAutoFit/>
          </a:bodyPr>
          <a:lstStyle/>
          <a:p>
            <a:pPr lvl="1" defTabSz="685800" eaLnBrk="1" fontAlgn="auto" hangingPunct="1">
              <a:spcBef>
                <a:spcPts val="0"/>
              </a:spcBef>
              <a:spcAft>
                <a:spcPts val="0"/>
              </a:spcAft>
              <a:buClr>
                <a:srgbClr val="333399"/>
              </a:buClr>
            </a:pPr>
            <a:endParaRPr lang="en-US" sz="1800" dirty="0">
              <a:solidFill>
                <a:srgbClr val="000000"/>
              </a:solidFill>
              <a:latin typeface="Tahoma"/>
            </a:endParaRPr>
          </a:p>
          <a:p>
            <a:pPr marL="671513" lvl="1" indent="-214313" defTabSz="685800" eaLnBrk="1" fontAlgn="auto" hangingPunct="1">
              <a:spcBef>
                <a:spcPts val="0"/>
              </a:spcBef>
              <a:spcAft>
                <a:spcPts val="0"/>
              </a:spcAft>
              <a:buClr>
                <a:srgbClr val="333399"/>
              </a:buClr>
              <a:buFont typeface="Wingdings" panose="05000000000000000000" pitchFamily="2" charset="2"/>
              <a:buChar char="§"/>
            </a:pPr>
            <a:r>
              <a:rPr lang="en-US" sz="1800" dirty="0">
                <a:solidFill>
                  <a:srgbClr val="000000"/>
                </a:solidFill>
                <a:latin typeface="Tahoma"/>
              </a:rPr>
              <a:t>Property is held by a member of the HUF for the benefit of the HUF and the consideration is paid from the known sources of income of such HUF</a:t>
            </a:r>
          </a:p>
          <a:p>
            <a:pPr lvl="1" defTabSz="685800" eaLnBrk="1" fontAlgn="auto" hangingPunct="1">
              <a:spcBef>
                <a:spcPts val="0"/>
              </a:spcBef>
              <a:spcAft>
                <a:spcPts val="0"/>
              </a:spcAft>
              <a:buClr>
                <a:srgbClr val="333399"/>
              </a:buClr>
            </a:pPr>
            <a:endParaRPr lang="en-US" sz="1800" dirty="0">
              <a:solidFill>
                <a:srgbClr val="000000"/>
              </a:solidFill>
              <a:latin typeface="Tahoma"/>
            </a:endParaRPr>
          </a:p>
          <a:p>
            <a:pPr marL="671513" lvl="1" indent="-214313" defTabSz="685800" eaLnBrk="1" fontAlgn="auto" hangingPunct="1">
              <a:spcBef>
                <a:spcPts val="0"/>
              </a:spcBef>
              <a:spcAft>
                <a:spcPts val="0"/>
              </a:spcAft>
              <a:buClr>
                <a:srgbClr val="333399"/>
              </a:buClr>
              <a:buFont typeface="Wingdings" panose="05000000000000000000" pitchFamily="2" charset="2"/>
              <a:buChar char="§"/>
            </a:pPr>
            <a:r>
              <a:rPr lang="en-US" sz="1800" dirty="0">
                <a:solidFill>
                  <a:srgbClr val="000000"/>
                </a:solidFill>
                <a:latin typeface="Tahoma"/>
              </a:rPr>
              <a:t>A person who holds the property in a fiduciary capacity for the other person – for example, a trustee for the trust, a director for his company, a depository/depository participant for a trader (holder of shares in demat form) etc.</a:t>
            </a:r>
          </a:p>
          <a:p>
            <a:pPr lvl="1" defTabSz="685800" eaLnBrk="1" fontAlgn="auto" hangingPunct="1">
              <a:spcBef>
                <a:spcPts val="0"/>
              </a:spcBef>
              <a:spcAft>
                <a:spcPts val="0"/>
              </a:spcAft>
              <a:buClr>
                <a:srgbClr val="333399"/>
              </a:buClr>
            </a:pPr>
            <a:endParaRPr lang="en-US" sz="1800" dirty="0">
              <a:solidFill>
                <a:srgbClr val="000000"/>
              </a:solidFill>
              <a:latin typeface="Tahoma"/>
            </a:endParaRPr>
          </a:p>
          <a:p>
            <a:pPr marL="671513" lvl="1" indent="-214313" defTabSz="685800" eaLnBrk="1" fontAlgn="auto" hangingPunct="1">
              <a:spcBef>
                <a:spcPts val="0"/>
              </a:spcBef>
              <a:spcAft>
                <a:spcPts val="0"/>
              </a:spcAft>
              <a:buClr>
                <a:srgbClr val="333399"/>
              </a:buClr>
              <a:buFont typeface="Wingdings" panose="05000000000000000000" pitchFamily="2" charset="2"/>
              <a:buChar char="§"/>
            </a:pPr>
            <a:r>
              <a:rPr lang="en-US" sz="1800" dirty="0">
                <a:solidFill>
                  <a:srgbClr val="000000"/>
                </a:solidFill>
                <a:latin typeface="Tahoma"/>
              </a:rPr>
              <a:t>An individual holding property in the name of his spouse or child and where the consideration is paid from the known sources of such individual </a:t>
            </a:r>
          </a:p>
          <a:p>
            <a:pPr lvl="1" defTabSz="685800" eaLnBrk="1" fontAlgn="auto" hangingPunct="1">
              <a:spcBef>
                <a:spcPts val="0"/>
              </a:spcBef>
              <a:spcAft>
                <a:spcPts val="0"/>
              </a:spcAft>
              <a:buClr>
                <a:srgbClr val="333399"/>
              </a:buClr>
            </a:pPr>
            <a:endParaRPr lang="en-US" sz="1800" dirty="0">
              <a:solidFill>
                <a:srgbClr val="000000"/>
              </a:solidFill>
              <a:latin typeface="Tahoma"/>
            </a:endParaRPr>
          </a:p>
          <a:p>
            <a:pPr marL="671513" lvl="1" indent="-214313" defTabSz="685800" eaLnBrk="1" fontAlgn="auto" hangingPunct="1">
              <a:spcBef>
                <a:spcPts val="0"/>
              </a:spcBef>
              <a:spcAft>
                <a:spcPts val="0"/>
              </a:spcAft>
              <a:buClr>
                <a:srgbClr val="333399"/>
              </a:buClr>
              <a:buFont typeface="Wingdings" panose="05000000000000000000" pitchFamily="2" charset="2"/>
              <a:buChar char="§"/>
            </a:pPr>
            <a:r>
              <a:rPr lang="en-US" sz="1800" dirty="0">
                <a:solidFill>
                  <a:srgbClr val="000000"/>
                </a:solidFill>
                <a:latin typeface="Tahoma"/>
              </a:rPr>
              <a:t>An individual holding property jointly with a brother, sister or lineal ascendant/descendant and where the consideration is paid from the known sources of such individual</a:t>
            </a:r>
          </a:p>
          <a:p>
            <a:pPr marL="671513" lvl="1" indent="-214313" defTabSz="685800" eaLnBrk="1" fontAlgn="auto" hangingPunct="1">
              <a:spcBef>
                <a:spcPts val="0"/>
              </a:spcBef>
              <a:spcAft>
                <a:spcPts val="0"/>
              </a:spcAft>
              <a:buClr>
                <a:srgbClr val="333399"/>
              </a:buClr>
              <a:buFont typeface="Wingdings" panose="05000000000000000000" pitchFamily="2" charset="2"/>
              <a:buChar char="§"/>
            </a:pPr>
            <a:endParaRPr lang="en-US" sz="1800" dirty="0">
              <a:solidFill>
                <a:srgbClr val="000000"/>
              </a:solidFill>
              <a:latin typeface="Tahoma"/>
            </a:endParaRPr>
          </a:p>
        </p:txBody>
      </p:sp>
      <p:sp>
        <p:nvSpPr>
          <p:cNvPr id="6" name="Date Placeholder 3">
            <a:extLst>
              <a:ext uri="{FF2B5EF4-FFF2-40B4-BE49-F238E27FC236}">
                <a16:creationId xmlns:a16="http://schemas.microsoft.com/office/drawing/2014/main" xmlns="" id="{50A43AF1-D497-4AFE-9D94-1574D7DBE1CF}"/>
              </a:ext>
            </a:extLst>
          </p:cNvPr>
          <p:cNvSpPr>
            <a:spLocks noGrp="1"/>
          </p:cNvSpPr>
          <p:nvPr>
            <p:ph type="dt" sz="quarter" idx="10"/>
          </p:nvPr>
        </p:nvSpPr>
        <p:spPr>
          <a:xfrm>
            <a:off x="914400" y="64008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7" name="Rectangle 6">
            <a:extLst>
              <a:ext uri="{FF2B5EF4-FFF2-40B4-BE49-F238E27FC236}">
                <a16:creationId xmlns:a16="http://schemas.microsoft.com/office/drawing/2014/main" xmlns="" id="{52C78C3B-2425-4EBC-AA4B-C7E91C63BB3D}"/>
              </a:ext>
            </a:extLst>
          </p:cNvPr>
          <p:cNvSpPr/>
          <p:nvPr/>
        </p:nvSpPr>
        <p:spPr>
          <a:xfrm>
            <a:off x="3255065" y="6600056"/>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409626124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838200"/>
            <a:ext cx="7793037" cy="857250"/>
          </a:xfrm>
        </p:spPr>
        <p:txBody>
          <a:bodyPr/>
          <a:lstStyle/>
          <a:p>
            <a:r>
              <a:rPr lang="en-US" sz="2500" dirty="0"/>
              <a:t>Implications of entering into a Benamidar Transaction</a:t>
            </a:r>
            <a:endParaRPr lang="en-IN" sz="2500" dirty="0"/>
          </a:p>
        </p:txBody>
      </p:sp>
      <p:sp>
        <p:nvSpPr>
          <p:cNvPr id="4" name="Slide Number Placeholder 3"/>
          <p:cNvSpPr>
            <a:spLocks noGrp="1"/>
          </p:cNvSpPr>
          <p:nvPr>
            <p:ph type="sldNum" sz="quarter" idx="12"/>
          </p:nvPr>
        </p:nvSpPr>
        <p:spPr/>
        <p:txBody>
          <a:bodyPr/>
          <a:lstStyle/>
          <a:p>
            <a:pPr defTabSz="685800" eaLnBrk="1" fontAlgn="auto" hangingPunct="1">
              <a:spcBef>
                <a:spcPts val="0"/>
              </a:spcBef>
              <a:spcAft>
                <a:spcPts val="0"/>
              </a:spcAft>
            </a:pPr>
            <a:fld id="{988A0877-6E2C-4F4E-BB7B-BA5CC3C83D11}" type="slidenum">
              <a:rPr lang="en-US" altLang="en-US" sz="1400">
                <a:solidFill>
                  <a:srgbClr val="000000"/>
                </a:solidFill>
                <a:latin typeface="Tahoma"/>
              </a:rPr>
              <a:pPr defTabSz="685800" eaLnBrk="1" fontAlgn="auto" hangingPunct="1">
                <a:spcBef>
                  <a:spcPts val="0"/>
                </a:spcBef>
                <a:spcAft>
                  <a:spcPts val="0"/>
                </a:spcAft>
              </a:pPr>
              <a:t>55</a:t>
            </a:fld>
            <a:endParaRPr lang="en-US" altLang="en-US" sz="1400" dirty="0">
              <a:solidFill>
                <a:srgbClr val="000000"/>
              </a:solidFill>
              <a:latin typeface="Tahoma"/>
            </a:endParaRPr>
          </a:p>
        </p:txBody>
      </p:sp>
      <p:sp>
        <p:nvSpPr>
          <p:cNvPr id="3" name="TextBox 2"/>
          <p:cNvSpPr txBox="1"/>
          <p:nvPr/>
        </p:nvSpPr>
        <p:spPr>
          <a:xfrm>
            <a:off x="685800" y="1981200"/>
            <a:ext cx="7591568" cy="4062651"/>
          </a:xfrm>
          <a:prstGeom prst="rect">
            <a:avLst/>
          </a:prstGeom>
          <a:noFill/>
        </p:spPr>
        <p:txBody>
          <a:bodyPr wrap="square" rtlCol="0">
            <a:spAutoFit/>
          </a:bodyPr>
          <a:lstStyle/>
          <a:p>
            <a:pPr marL="285750" indent="-285750" defTabSz="685800" eaLnBrk="1" fontAlgn="auto" hangingPunct="1">
              <a:spcBef>
                <a:spcPts val="0"/>
              </a:spcBef>
              <a:spcAft>
                <a:spcPts val="0"/>
              </a:spcAft>
              <a:buClr>
                <a:schemeClr val="tx2"/>
              </a:buClr>
              <a:buFont typeface="Wingdings" panose="05000000000000000000" pitchFamily="2" charset="2"/>
              <a:buChar char="§"/>
            </a:pPr>
            <a:endParaRPr lang="en-US" sz="1800" dirty="0">
              <a:solidFill>
                <a:srgbClr val="000000"/>
              </a:solidFill>
              <a:latin typeface="+mn-lt"/>
            </a:endParaRPr>
          </a:p>
          <a:p>
            <a:pPr marL="285750" indent="-285750" defTabSz="685800" eaLnBrk="1" fontAlgn="auto" hangingPunct="1">
              <a:spcBef>
                <a:spcPts val="0"/>
              </a:spcBef>
              <a:spcAft>
                <a:spcPts val="0"/>
              </a:spcAft>
              <a:buClr>
                <a:schemeClr val="tx2"/>
              </a:buClr>
              <a:buFont typeface="Wingdings" panose="05000000000000000000" pitchFamily="2" charset="2"/>
              <a:buChar char="§"/>
            </a:pPr>
            <a:r>
              <a:rPr lang="en-US" sz="2000" dirty="0">
                <a:solidFill>
                  <a:srgbClr val="000000"/>
                </a:solidFill>
                <a:latin typeface="+mn-lt"/>
                <a:cs typeface="Calibri" panose="020F0502020204030204" pitchFamily="34" charset="0"/>
              </a:rPr>
              <a:t>Confiscation of Benami property</a:t>
            </a:r>
          </a:p>
          <a:p>
            <a:pPr marL="285750" indent="-285750" defTabSz="685800" eaLnBrk="1" fontAlgn="auto" hangingPunct="1">
              <a:spcBef>
                <a:spcPts val="0"/>
              </a:spcBef>
              <a:spcAft>
                <a:spcPts val="0"/>
              </a:spcAft>
              <a:buClr>
                <a:schemeClr val="tx2"/>
              </a:buClr>
              <a:buFont typeface="Wingdings" panose="05000000000000000000" pitchFamily="2" charset="2"/>
              <a:buChar char="§"/>
            </a:pPr>
            <a:r>
              <a:rPr lang="en-US" sz="2000" dirty="0">
                <a:solidFill>
                  <a:srgbClr val="000000"/>
                </a:solidFill>
                <a:latin typeface="+mn-lt"/>
                <a:cs typeface="Calibri" panose="020F0502020204030204" pitchFamily="34" charset="0"/>
              </a:rPr>
              <a:t>Where a Benami transaction has been entered into to defeat the provisions of any law, avoid payment of statutory dues or avoid payment to creditors, any person who enters or abets/induces another person to enter into such a transaction would be punishable with:</a:t>
            </a:r>
          </a:p>
          <a:p>
            <a:pPr marL="1200150" lvl="2" indent="-285750" defTabSz="685800" eaLnBrk="1" fontAlgn="auto" hangingPunct="1">
              <a:spcBef>
                <a:spcPts val="0"/>
              </a:spcBef>
              <a:spcAft>
                <a:spcPts val="0"/>
              </a:spcAft>
              <a:buClr>
                <a:schemeClr val="tx2"/>
              </a:buClr>
              <a:buFont typeface="Wingdings" panose="05000000000000000000" pitchFamily="2" charset="2"/>
              <a:buChar char="§"/>
            </a:pPr>
            <a:r>
              <a:rPr lang="en-US" sz="2000" dirty="0">
                <a:solidFill>
                  <a:srgbClr val="000000"/>
                </a:solidFill>
                <a:latin typeface="+mn-lt"/>
                <a:cs typeface="Calibri" panose="020F0502020204030204" pitchFamily="34" charset="0"/>
              </a:rPr>
              <a:t>Imprisonment between 1 to 7 years and</a:t>
            </a:r>
          </a:p>
          <a:p>
            <a:pPr marL="1200150" lvl="2" indent="-285750" defTabSz="685800" eaLnBrk="1" fontAlgn="auto" hangingPunct="1">
              <a:spcBef>
                <a:spcPts val="0"/>
              </a:spcBef>
              <a:spcAft>
                <a:spcPts val="0"/>
              </a:spcAft>
              <a:buClr>
                <a:schemeClr val="tx2"/>
              </a:buClr>
              <a:buFont typeface="Wingdings" panose="05000000000000000000" pitchFamily="2" charset="2"/>
              <a:buChar char="§"/>
            </a:pPr>
            <a:r>
              <a:rPr lang="en-US" sz="2000" dirty="0">
                <a:solidFill>
                  <a:srgbClr val="000000"/>
                </a:solidFill>
                <a:latin typeface="+mn-lt"/>
                <a:cs typeface="Calibri" panose="020F0502020204030204" pitchFamily="34" charset="0"/>
              </a:rPr>
              <a:t>Fine up to 25% of the fair market value of the property</a:t>
            </a:r>
          </a:p>
          <a:p>
            <a:pPr marL="285750" indent="-285750" defTabSz="685800" eaLnBrk="1" fontAlgn="auto" hangingPunct="1">
              <a:spcBef>
                <a:spcPts val="0"/>
              </a:spcBef>
              <a:spcAft>
                <a:spcPts val="0"/>
              </a:spcAft>
              <a:buClr>
                <a:schemeClr val="tx2"/>
              </a:buClr>
              <a:buFont typeface="Wingdings" panose="05000000000000000000" pitchFamily="2" charset="2"/>
              <a:buChar char="§"/>
            </a:pPr>
            <a:r>
              <a:rPr lang="en-US" sz="2000" dirty="0">
                <a:solidFill>
                  <a:srgbClr val="000000"/>
                </a:solidFill>
                <a:latin typeface="+mn-lt"/>
                <a:cs typeface="Calibri" panose="020F0502020204030204" pitchFamily="34" charset="0"/>
              </a:rPr>
              <a:t>Where a person who is required to provide information under this Act provides false information, he shall be punishable with:</a:t>
            </a:r>
          </a:p>
          <a:p>
            <a:pPr marL="1200150" lvl="2" indent="-285750" defTabSz="685800" eaLnBrk="1" fontAlgn="auto" hangingPunct="1">
              <a:spcBef>
                <a:spcPts val="0"/>
              </a:spcBef>
              <a:spcAft>
                <a:spcPts val="0"/>
              </a:spcAft>
              <a:buClr>
                <a:schemeClr val="tx2"/>
              </a:buClr>
              <a:buFont typeface="Wingdings" panose="05000000000000000000" pitchFamily="2" charset="2"/>
              <a:buChar char="§"/>
            </a:pPr>
            <a:r>
              <a:rPr lang="en-US" sz="2000" dirty="0">
                <a:solidFill>
                  <a:srgbClr val="000000"/>
                </a:solidFill>
                <a:latin typeface="+mn-lt"/>
                <a:cs typeface="Calibri" panose="020F0502020204030204" pitchFamily="34" charset="0"/>
              </a:rPr>
              <a:t>Imprisonment between 6 months to 5 years and</a:t>
            </a:r>
          </a:p>
          <a:p>
            <a:pPr marL="1200150" lvl="2" indent="-285750" defTabSz="685800" eaLnBrk="1" fontAlgn="auto" hangingPunct="1">
              <a:spcBef>
                <a:spcPts val="0"/>
              </a:spcBef>
              <a:spcAft>
                <a:spcPts val="0"/>
              </a:spcAft>
              <a:buClr>
                <a:schemeClr val="tx2"/>
              </a:buClr>
              <a:buFont typeface="Wingdings" panose="05000000000000000000" pitchFamily="2" charset="2"/>
              <a:buChar char="§"/>
            </a:pPr>
            <a:r>
              <a:rPr lang="en-US" sz="2000" dirty="0">
                <a:solidFill>
                  <a:srgbClr val="000000"/>
                </a:solidFill>
                <a:latin typeface="+mn-lt"/>
                <a:cs typeface="Calibri" panose="020F0502020204030204" pitchFamily="34" charset="0"/>
              </a:rPr>
              <a:t>Fine up to 10% of the fair market value of the property</a:t>
            </a:r>
          </a:p>
        </p:txBody>
      </p:sp>
      <p:sp>
        <p:nvSpPr>
          <p:cNvPr id="6" name="Date Placeholder 3">
            <a:extLst>
              <a:ext uri="{FF2B5EF4-FFF2-40B4-BE49-F238E27FC236}">
                <a16:creationId xmlns:a16="http://schemas.microsoft.com/office/drawing/2014/main" xmlns="" id="{82075FA7-6E8D-49D1-9A1E-3F9D9880F332}"/>
              </a:ext>
            </a:extLst>
          </p:cNvPr>
          <p:cNvSpPr>
            <a:spLocks noGrp="1"/>
          </p:cNvSpPr>
          <p:nvPr>
            <p:ph type="dt" sz="quarter" idx="10"/>
          </p:nvPr>
        </p:nvSpPr>
        <p:spPr>
          <a:xfrm>
            <a:off x="914400" y="6324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7" name="Rectangle 6">
            <a:extLst>
              <a:ext uri="{FF2B5EF4-FFF2-40B4-BE49-F238E27FC236}">
                <a16:creationId xmlns:a16="http://schemas.microsoft.com/office/drawing/2014/main" xmlns="" id="{45FB1157-99ED-4296-B3A1-A50C61815169}"/>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395236104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7680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5E9D0D84-EB5D-424D-AE4C-6C58EF73CA5C}" type="slidenum">
              <a:rPr lang="en-US" altLang="en-US" sz="1400"/>
              <a:pPr/>
              <a:t>56</a:t>
            </a:fld>
            <a:endParaRPr lang="en-US" altLang="en-US" sz="1400" dirty="0"/>
          </a:p>
        </p:txBody>
      </p:sp>
      <p:sp>
        <p:nvSpPr>
          <p:cNvPr id="76804" name="Rectangle 2"/>
          <p:cNvSpPr>
            <a:spLocks noGrp="1" noChangeArrowheads="1"/>
          </p:cNvSpPr>
          <p:nvPr>
            <p:ph type="title"/>
          </p:nvPr>
        </p:nvSpPr>
        <p:spPr/>
        <p:txBody>
          <a:bodyPr/>
          <a:lstStyle/>
          <a:p>
            <a:pPr eaLnBrk="1" hangingPunct="1"/>
            <a:r>
              <a:rPr lang="en-US" altLang="en-US" sz="4000" dirty="0"/>
              <a:t>Presumptive Taxation</a:t>
            </a:r>
          </a:p>
        </p:txBody>
      </p:sp>
      <p:sp>
        <p:nvSpPr>
          <p:cNvPr id="76805" name="Rectangle 3"/>
          <p:cNvSpPr>
            <a:spLocks noGrp="1" noChangeArrowheads="1"/>
          </p:cNvSpPr>
          <p:nvPr>
            <p:ph type="body" idx="1"/>
          </p:nvPr>
        </p:nvSpPr>
        <p:spPr>
          <a:xfrm>
            <a:off x="1182688" y="2017713"/>
            <a:ext cx="7772400" cy="4383087"/>
          </a:xfrm>
        </p:spPr>
        <p:txBody>
          <a:bodyPr/>
          <a:lstStyle/>
          <a:p>
            <a:pPr algn="just" eaLnBrk="1" hangingPunct="1">
              <a:lnSpc>
                <a:spcPct val="90000"/>
              </a:lnSpc>
            </a:pPr>
            <a:r>
              <a:rPr lang="en-US" altLang="en-US" sz="2400" dirty="0">
                <a:ea typeface="Calibri" pitchFamily="34" charset="0"/>
                <a:cs typeface="Calibri" pitchFamily="34" charset="0"/>
              </a:rPr>
              <a:t>Income of Foreign Shipping Company in India (Sec 44B &amp; 172) / Article 8 of DTAA</a:t>
            </a:r>
          </a:p>
          <a:p>
            <a:pPr algn="just" eaLnBrk="1" hangingPunct="1">
              <a:lnSpc>
                <a:spcPct val="90000"/>
              </a:lnSpc>
            </a:pPr>
            <a:r>
              <a:rPr lang="en-US" altLang="en-US" sz="2400" dirty="0">
                <a:ea typeface="Calibri" pitchFamily="34" charset="0"/>
                <a:cs typeface="Calibri" pitchFamily="34" charset="0"/>
              </a:rPr>
              <a:t>Income from providing services etc. in connection with business of exploration etc. of mineral oils (Sec 44BB) / Article 5 &amp; 7 of the DTAA &amp; S.28 to 43 of ITA</a:t>
            </a:r>
          </a:p>
          <a:p>
            <a:pPr algn="just" eaLnBrk="1" hangingPunct="1">
              <a:lnSpc>
                <a:spcPct val="90000"/>
              </a:lnSpc>
            </a:pPr>
            <a:r>
              <a:rPr lang="en-US" altLang="en-US" sz="2400" dirty="0">
                <a:ea typeface="Calibri" pitchFamily="34" charset="0"/>
                <a:cs typeface="Calibri" pitchFamily="34" charset="0"/>
              </a:rPr>
              <a:t>Business of operation of Aircrafts(Sec 44BBA) / Article 8 of DTAA</a:t>
            </a:r>
          </a:p>
          <a:p>
            <a:pPr algn="just" eaLnBrk="1" hangingPunct="1">
              <a:lnSpc>
                <a:spcPct val="90000"/>
              </a:lnSpc>
            </a:pPr>
            <a:r>
              <a:rPr lang="en-US" altLang="en-US" sz="2400" dirty="0">
                <a:ea typeface="Calibri" pitchFamily="34" charset="0"/>
                <a:cs typeface="Calibri" pitchFamily="34" charset="0"/>
              </a:rPr>
              <a:t>Business of civil construction in Turnkey Power Projects (Sec 44BBB) / Article 5 &amp; 7 of the DTAA &amp; S.28 to 43C of ITA</a:t>
            </a:r>
          </a:p>
          <a:p>
            <a:pPr algn="just" eaLnBrk="1" hangingPunct="1">
              <a:lnSpc>
                <a:spcPct val="90000"/>
              </a:lnSpc>
            </a:pPr>
            <a:r>
              <a:rPr lang="en-US" altLang="en-US" sz="2400" dirty="0">
                <a:ea typeface="Calibri" pitchFamily="34" charset="0"/>
                <a:cs typeface="Calibri" pitchFamily="34" charset="0"/>
              </a:rPr>
              <a:t>Non Resident Sportsmen or Sports Association (Sec 115BBA) / Article 7 of the DTAA</a:t>
            </a:r>
          </a:p>
        </p:txBody>
      </p:sp>
      <p:sp>
        <p:nvSpPr>
          <p:cNvPr id="6" name="Rectangle 5">
            <a:extLst>
              <a:ext uri="{FF2B5EF4-FFF2-40B4-BE49-F238E27FC236}">
                <a16:creationId xmlns:a16="http://schemas.microsoft.com/office/drawing/2014/main" xmlns="" id="{273BF853-7265-4DB3-9895-881FC353C27B}"/>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35192845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Taxation of Trust &amp; Investors</a:t>
            </a:r>
          </a:p>
        </p:txBody>
      </p:sp>
      <p:sp>
        <p:nvSpPr>
          <p:cNvPr id="4" name="Date Placeholder 3"/>
          <p:cNvSpPr>
            <a:spLocks noGrp="1"/>
          </p:cNvSpPr>
          <p:nvPr>
            <p:ph type="dt" sz="half" idx="10"/>
          </p:nvPr>
        </p:nvSpPr>
        <p:spPr>
          <a:xfrm>
            <a:off x="914400" y="6400800"/>
            <a:ext cx="1905000" cy="457200"/>
          </a:xfrm>
        </p:spPr>
        <p:txBody>
          <a:bodyPr/>
          <a:lstStyle/>
          <a:p>
            <a:pPr>
              <a:defRPr/>
            </a:pPr>
            <a:r>
              <a:rPr lang="en-US" dirty="0"/>
              <a:t>11th February, 2020</a:t>
            </a:r>
          </a:p>
        </p:txBody>
      </p:sp>
      <p:sp>
        <p:nvSpPr>
          <p:cNvPr id="5" name="Slide Number Placeholder 4"/>
          <p:cNvSpPr>
            <a:spLocks noGrp="1"/>
          </p:cNvSpPr>
          <p:nvPr>
            <p:ph type="sldNum" sz="quarter" idx="12"/>
          </p:nvPr>
        </p:nvSpPr>
        <p:spPr>
          <a:xfrm>
            <a:off x="6781800" y="6400800"/>
            <a:ext cx="1905000" cy="457200"/>
          </a:xfrm>
        </p:spPr>
        <p:txBody>
          <a:bodyPr/>
          <a:lstStyle/>
          <a:p>
            <a:fld id="{852A60BD-B4D8-453E-B1C6-B1E9A28BB584}" type="slidenum">
              <a:rPr lang="en-US" altLang="en-US" smtClean="0"/>
              <a:pPr/>
              <a:t>57</a:t>
            </a:fld>
            <a:endParaRPr lang="en-US" altLang="en-US" dirty="0"/>
          </a:p>
        </p:txBody>
      </p:sp>
      <p:cxnSp>
        <p:nvCxnSpPr>
          <p:cNvPr id="7" name="Straight Connector 6"/>
          <p:cNvCxnSpPr>
            <a:stCxn id="3" idx="2"/>
          </p:cNvCxnSpPr>
          <p:nvPr/>
        </p:nvCxnSpPr>
        <p:spPr bwMode="auto">
          <a:xfrm>
            <a:off x="4648200" y="2295988"/>
            <a:ext cx="0" cy="218612"/>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9" name="Straight Connector 8"/>
          <p:cNvCxnSpPr/>
          <p:nvPr/>
        </p:nvCxnSpPr>
        <p:spPr bwMode="auto">
          <a:xfrm>
            <a:off x="1295400" y="2514600"/>
            <a:ext cx="6705600" cy="0"/>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11" name="Straight Arrow Connector 10"/>
          <p:cNvCxnSpPr/>
          <p:nvPr/>
        </p:nvCxnSpPr>
        <p:spPr bwMode="auto">
          <a:xfrm>
            <a:off x="1295400" y="2514600"/>
            <a:ext cx="0" cy="304800"/>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cxnSp>
        <p:nvCxnSpPr>
          <p:cNvPr id="13" name="Straight Arrow Connector 12"/>
          <p:cNvCxnSpPr/>
          <p:nvPr/>
        </p:nvCxnSpPr>
        <p:spPr bwMode="auto">
          <a:xfrm>
            <a:off x="3429000" y="2514600"/>
            <a:ext cx="0" cy="304800"/>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cxnSp>
        <p:nvCxnSpPr>
          <p:cNvPr id="14" name="Straight Arrow Connector 13"/>
          <p:cNvCxnSpPr/>
          <p:nvPr/>
        </p:nvCxnSpPr>
        <p:spPr bwMode="auto">
          <a:xfrm>
            <a:off x="5638800" y="2514600"/>
            <a:ext cx="0" cy="304800"/>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cxnSp>
        <p:nvCxnSpPr>
          <p:cNvPr id="15" name="Straight Arrow Connector 14"/>
          <p:cNvCxnSpPr/>
          <p:nvPr/>
        </p:nvCxnSpPr>
        <p:spPr bwMode="auto">
          <a:xfrm>
            <a:off x="8001000" y="2514600"/>
            <a:ext cx="0" cy="304800"/>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sp>
        <p:nvSpPr>
          <p:cNvPr id="16" name="TextBox 15"/>
          <p:cNvSpPr txBox="1"/>
          <p:nvPr/>
        </p:nvSpPr>
        <p:spPr>
          <a:xfrm>
            <a:off x="228600" y="2743200"/>
            <a:ext cx="2057400" cy="1823576"/>
          </a:xfrm>
          <a:prstGeom prst="rect">
            <a:avLst/>
          </a:prstGeom>
          <a:noFill/>
        </p:spPr>
        <p:txBody>
          <a:bodyPr wrap="square" rtlCol="0">
            <a:spAutoFit/>
          </a:bodyPr>
          <a:lstStyle/>
          <a:p>
            <a:pPr algn="ctr">
              <a:lnSpc>
                <a:spcPct val="150000"/>
              </a:lnSpc>
            </a:pPr>
            <a:r>
              <a:rPr lang="en-US" sz="1500" dirty="0"/>
              <a:t>S. 115R</a:t>
            </a:r>
          </a:p>
          <a:p>
            <a:pPr algn="ctr">
              <a:lnSpc>
                <a:spcPct val="150000"/>
              </a:lnSpc>
            </a:pPr>
            <a:r>
              <a:rPr lang="en-US" sz="1500" dirty="0"/>
              <a:t>Mutual Fund</a:t>
            </a:r>
          </a:p>
          <a:p>
            <a:pPr>
              <a:lnSpc>
                <a:spcPct val="150000"/>
              </a:lnSpc>
              <a:buFont typeface="Arial" pitchFamily="34" charset="0"/>
              <a:buChar char="•"/>
            </a:pPr>
            <a:r>
              <a:rPr lang="en-US" sz="1500" dirty="0"/>
              <a:t>Exempt u/s 10(23D)</a:t>
            </a:r>
          </a:p>
          <a:p>
            <a:pPr>
              <a:lnSpc>
                <a:spcPct val="150000"/>
              </a:lnSpc>
              <a:buFont typeface="Arial" pitchFamily="34" charset="0"/>
              <a:buChar char="•"/>
            </a:pPr>
            <a:r>
              <a:rPr lang="en-US" sz="1500" dirty="0"/>
              <a:t>Tax on Distribution</a:t>
            </a:r>
          </a:p>
          <a:p>
            <a:pPr>
              <a:lnSpc>
                <a:spcPct val="150000"/>
              </a:lnSpc>
              <a:buFont typeface="Arial" pitchFamily="34" charset="0"/>
              <a:buChar char="•"/>
            </a:pPr>
            <a:r>
              <a:rPr lang="en-US" sz="1500" dirty="0"/>
              <a:t>Exempt to Investors</a:t>
            </a:r>
          </a:p>
        </p:txBody>
      </p:sp>
      <p:sp>
        <p:nvSpPr>
          <p:cNvPr id="17" name="TextBox 16"/>
          <p:cNvSpPr txBox="1"/>
          <p:nvPr/>
        </p:nvSpPr>
        <p:spPr>
          <a:xfrm>
            <a:off x="2362200" y="2743200"/>
            <a:ext cx="2057400" cy="1823576"/>
          </a:xfrm>
          <a:prstGeom prst="rect">
            <a:avLst/>
          </a:prstGeom>
          <a:noFill/>
        </p:spPr>
        <p:txBody>
          <a:bodyPr wrap="square" rtlCol="0">
            <a:spAutoFit/>
          </a:bodyPr>
          <a:lstStyle/>
          <a:p>
            <a:pPr algn="ctr">
              <a:lnSpc>
                <a:spcPct val="150000"/>
              </a:lnSpc>
            </a:pPr>
            <a:r>
              <a:rPr lang="en-US" sz="1500" dirty="0"/>
              <a:t>S. 115TA</a:t>
            </a:r>
          </a:p>
          <a:p>
            <a:pPr algn="ctr">
              <a:lnSpc>
                <a:spcPct val="150000"/>
              </a:lnSpc>
            </a:pPr>
            <a:r>
              <a:rPr lang="en-US" sz="1500" dirty="0"/>
              <a:t>Securitization Trust </a:t>
            </a:r>
          </a:p>
          <a:p>
            <a:pPr>
              <a:lnSpc>
                <a:spcPct val="150000"/>
              </a:lnSpc>
              <a:buFont typeface="Arial" pitchFamily="34" charset="0"/>
              <a:buChar char="•"/>
            </a:pPr>
            <a:r>
              <a:rPr lang="en-US" sz="1500" dirty="0"/>
              <a:t>Exempt u/s10(23DA)</a:t>
            </a:r>
          </a:p>
          <a:p>
            <a:pPr>
              <a:lnSpc>
                <a:spcPct val="150000"/>
              </a:lnSpc>
              <a:buFont typeface="Arial" pitchFamily="34" charset="0"/>
              <a:buChar char="•"/>
            </a:pPr>
            <a:r>
              <a:rPr lang="en-US" sz="1500" dirty="0"/>
              <a:t>Tax on Distribution</a:t>
            </a:r>
          </a:p>
          <a:p>
            <a:pPr>
              <a:lnSpc>
                <a:spcPct val="150000"/>
              </a:lnSpc>
              <a:buFont typeface="Arial" pitchFamily="34" charset="0"/>
              <a:buChar char="•"/>
            </a:pPr>
            <a:r>
              <a:rPr lang="en-US" sz="1500" dirty="0"/>
              <a:t>Exempt to Investors</a:t>
            </a:r>
          </a:p>
        </p:txBody>
      </p:sp>
      <p:sp>
        <p:nvSpPr>
          <p:cNvPr id="18" name="TextBox 17"/>
          <p:cNvSpPr txBox="1"/>
          <p:nvPr/>
        </p:nvSpPr>
        <p:spPr>
          <a:xfrm>
            <a:off x="4572000" y="2743200"/>
            <a:ext cx="2133600" cy="3901068"/>
          </a:xfrm>
          <a:prstGeom prst="rect">
            <a:avLst/>
          </a:prstGeom>
          <a:noFill/>
        </p:spPr>
        <p:txBody>
          <a:bodyPr wrap="square" rtlCol="0">
            <a:spAutoFit/>
          </a:bodyPr>
          <a:lstStyle/>
          <a:p>
            <a:pPr algn="ctr">
              <a:lnSpc>
                <a:spcPct val="150000"/>
              </a:lnSpc>
            </a:pPr>
            <a:r>
              <a:rPr lang="en-US" sz="1500" dirty="0"/>
              <a:t>S. 115UA</a:t>
            </a:r>
          </a:p>
          <a:p>
            <a:pPr algn="ctr">
              <a:lnSpc>
                <a:spcPct val="150000"/>
              </a:lnSpc>
            </a:pPr>
            <a:r>
              <a:rPr lang="en-US" sz="1500" dirty="0"/>
              <a:t>Business Trust </a:t>
            </a:r>
          </a:p>
          <a:p>
            <a:pPr>
              <a:lnSpc>
                <a:spcPct val="150000"/>
              </a:lnSpc>
              <a:buFont typeface="Arial" pitchFamily="34" charset="0"/>
              <a:buChar char="•"/>
            </a:pPr>
            <a:r>
              <a:rPr lang="en-US" sz="1500" dirty="0"/>
              <a:t>Interest, dividend &amp; rental income -Exempt u/s 10(23FC) &amp; 10(23FCA)</a:t>
            </a:r>
          </a:p>
          <a:p>
            <a:pPr>
              <a:lnSpc>
                <a:spcPct val="150000"/>
              </a:lnSpc>
              <a:buFont typeface="Arial" pitchFamily="34" charset="0"/>
              <a:buChar char="•"/>
            </a:pPr>
            <a:r>
              <a:rPr lang="en-US" sz="1500" dirty="0"/>
              <a:t>Business Profits taxed</a:t>
            </a:r>
          </a:p>
          <a:p>
            <a:pPr>
              <a:lnSpc>
                <a:spcPct val="150000"/>
              </a:lnSpc>
              <a:buFont typeface="Arial" pitchFamily="34" charset="0"/>
              <a:buChar char="•"/>
            </a:pPr>
            <a:r>
              <a:rPr lang="en-US" sz="1500" dirty="0"/>
              <a:t> NR Investors are taxed, except Business profits @5% u/s 194LBA(2)</a:t>
            </a:r>
          </a:p>
        </p:txBody>
      </p:sp>
      <p:sp>
        <p:nvSpPr>
          <p:cNvPr id="19" name="TextBox 18"/>
          <p:cNvSpPr txBox="1"/>
          <p:nvPr/>
        </p:nvSpPr>
        <p:spPr>
          <a:xfrm>
            <a:off x="6858000" y="2743200"/>
            <a:ext cx="2133600" cy="3208571"/>
          </a:xfrm>
          <a:prstGeom prst="rect">
            <a:avLst/>
          </a:prstGeom>
          <a:noFill/>
        </p:spPr>
        <p:txBody>
          <a:bodyPr wrap="square" rtlCol="0">
            <a:spAutoFit/>
          </a:bodyPr>
          <a:lstStyle/>
          <a:p>
            <a:pPr algn="ctr">
              <a:lnSpc>
                <a:spcPct val="150000"/>
              </a:lnSpc>
            </a:pPr>
            <a:r>
              <a:rPr lang="en-US" sz="1500" dirty="0"/>
              <a:t>S. 115UB</a:t>
            </a:r>
          </a:p>
          <a:p>
            <a:pPr algn="ctr">
              <a:lnSpc>
                <a:spcPct val="150000"/>
              </a:lnSpc>
            </a:pPr>
            <a:r>
              <a:rPr lang="en-US" sz="1500" dirty="0"/>
              <a:t>Investment Trust </a:t>
            </a:r>
          </a:p>
          <a:p>
            <a:pPr>
              <a:lnSpc>
                <a:spcPct val="150000"/>
              </a:lnSpc>
              <a:buFont typeface="Arial" pitchFamily="34" charset="0"/>
              <a:buChar char="•"/>
            </a:pPr>
            <a:r>
              <a:rPr lang="en-US" sz="1500" dirty="0"/>
              <a:t>Investment income -Exempt</a:t>
            </a:r>
          </a:p>
          <a:p>
            <a:pPr>
              <a:lnSpc>
                <a:spcPct val="150000"/>
              </a:lnSpc>
              <a:buFont typeface="Arial" pitchFamily="34" charset="0"/>
              <a:buChar char="•"/>
            </a:pPr>
            <a:r>
              <a:rPr lang="en-US" sz="1500" dirty="0"/>
              <a:t>Business Profits taxed</a:t>
            </a:r>
          </a:p>
          <a:p>
            <a:pPr>
              <a:lnSpc>
                <a:spcPct val="150000"/>
              </a:lnSpc>
              <a:buFont typeface="Arial" pitchFamily="34" charset="0"/>
              <a:buChar char="•"/>
            </a:pPr>
            <a:r>
              <a:rPr lang="en-US" sz="1500" dirty="0"/>
              <a:t> Investors are taxed, except Business profits @ rates in force u/s 194LBB(2)</a:t>
            </a:r>
          </a:p>
        </p:txBody>
      </p:sp>
      <p:sp>
        <p:nvSpPr>
          <p:cNvPr id="20" name="Rectangle 19">
            <a:extLst>
              <a:ext uri="{FF2B5EF4-FFF2-40B4-BE49-F238E27FC236}">
                <a16:creationId xmlns:a16="http://schemas.microsoft.com/office/drawing/2014/main" xmlns="" id="{87AAAD5F-EE03-4F71-9824-75C0A536C401}"/>
              </a:ext>
            </a:extLst>
          </p:cNvPr>
          <p:cNvSpPr/>
          <p:nvPr/>
        </p:nvSpPr>
        <p:spPr>
          <a:xfrm>
            <a:off x="3276600" y="6570766"/>
            <a:ext cx="4572000" cy="246221"/>
          </a:xfrm>
          <a:prstGeom prst="rect">
            <a:avLst/>
          </a:prstGeom>
        </p:spPr>
        <p:txBody>
          <a:bodyPr>
            <a:spAutoFit/>
          </a:bodyPr>
          <a:lstStyle/>
          <a:p>
            <a:pPr>
              <a:defRPr/>
            </a:pPr>
            <a:r>
              <a:rPr lang="en-US" altLang="en-US" sz="1000" b="1" dirty="0"/>
              <a:t>P.P. Shah &amp; Associates / SP Shah Consultants DMCC</a:t>
            </a:r>
          </a:p>
        </p:txBody>
      </p:sp>
      <p:sp>
        <p:nvSpPr>
          <p:cNvPr id="3" name="TextBox 2"/>
          <p:cNvSpPr txBox="1"/>
          <p:nvPr/>
        </p:nvSpPr>
        <p:spPr>
          <a:xfrm>
            <a:off x="3162299" y="1895878"/>
            <a:ext cx="2971801" cy="400110"/>
          </a:xfrm>
          <a:prstGeom prst="rect">
            <a:avLst/>
          </a:prstGeom>
          <a:noFill/>
          <a:ln w="6350">
            <a:solidFill>
              <a:schemeClr val="tx1"/>
            </a:solidFill>
          </a:ln>
        </p:spPr>
        <p:txBody>
          <a:bodyPr wrap="square" rtlCol="0">
            <a:spAutoFit/>
          </a:bodyPr>
          <a:lstStyle/>
          <a:p>
            <a:pPr algn="ctr"/>
            <a:r>
              <a:rPr lang="en-US" sz="2000" dirty="0"/>
              <a:t>Current Position</a:t>
            </a:r>
            <a:endParaRPr lang="en-IN" sz="2000" dirty="0"/>
          </a:p>
        </p:txBody>
      </p:sp>
      <p:sp>
        <p:nvSpPr>
          <p:cNvPr id="8" name="TextBox 7"/>
          <p:cNvSpPr txBox="1"/>
          <p:nvPr/>
        </p:nvSpPr>
        <p:spPr>
          <a:xfrm>
            <a:off x="228600" y="5374611"/>
            <a:ext cx="3505200" cy="784830"/>
          </a:xfrm>
          <a:prstGeom prst="rect">
            <a:avLst/>
          </a:prstGeom>
          <a:noFill/>
          <a:ln w="9525">
            <a:solidFill>
              <a:schemeClr val="tx1"/>
            </a:solidFill>
          </a:ln>
        </p:spPr>
        <p:txBody>
          <a:bodyPr wrap="square" rtlCol="0">
            <a:spAutoFit/>
          </a:bodyPr>
          <a:lstStyle/>
          <a:p>
            <a:r>
              <a:rPr lang="en-US" sz="1500" dirty="0"/>
              <a:t>* After removal of DDT, Tax will </a:t>
            </a:r>
          </a:p>
          <a:p>
            <a:r>
              <a:rPr lang="en-US" sz="1500" dirty="0"/>
              <a:t>be paid by the unit holders and not the trust</a:t>
            </a:r>
            <a:endParaRPr lang="en-IN" sz="15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lgn="just"/>
            <a:r>
              <a:rPr lang="en-US" altLang="en-US" sz="1400" dirty="0"/>
              <a:t>11th February, 2020</a:t>
            </a:r>
          </a:p>
        </p:txBody>
      </p:sp>
      <p:sp>
        <p:nvSpPr>
          <p:cNvPr id="89091" name="Slide Number Placeholder 5"/>
          <p:cNvSpPr>
            <a:spLocks noGrp="1"/>
          </p:cNvSpPr>
          <p:nvPr>
            <p:ph type="sldNum" sz="quarter" idx="12"/>
          </p:nvPr>
        </p:nvSpPr>
        <p:spPr>
          <a:xfrm>
            <a:off x="8534400" y="6292379"/>
            <a:ext cx="381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algn="just"/>
            <a:fld id="{7AFC6C8F-DBB7-4E47-A24B-9592FBC62AC9}" type="slidenum">
              <a:rPr lang="en-US" altLang="en-US" sz="1400"/>
              <a:pPr algn="just"/>
              <a:t>58</a:t>
            </a:fld>
            <a:endParaRPr lang="en-US" altLang="en-US" sz="1400" dirty="0"/>
          </a:p>
        </p:txBody>
      </p:sp>
      <p:sp>
        <p:nvSpPr>
          <p:cNvPr id="89092" name="Rectangle 2"/>
          <p:cNvSpPr>
            <a:spLocks noGrp="1" noChangeArrowheads="1"/>
          </p:cNvSpPr>
          <p:nvPr>
            <p:ph type="title"/>
          </p:nvPr>
        </p:nvSpPr>
        <p:spPr/>
        <p:txBody>
          <a:bodyPr/>
          <a:lstStyle/>
          <a:p>
            <a:pPr algn="just" eaLnBrk="1" hangingPunct="1"/>
            <a:r>
              <a:rPr lang="en-US" altLang="en-US" sz="4000" dirty="0"/>
              <a:t>TDS from income of NRs</a:t>
            </a:r>
          </a:p>
        </p:txBody>
      </p:sp>
      <p:sp>
        <p:nvSpPr>
          <p:cNvPr id="89093" name="Rectangle 3"/>
          <p:cNvSpPr>
            <a:spLocks noGrp="1" noChangeArrowheads="1"/>
          </p:cNvSpPr>
          <p:nvPr>
            <p:ph type="body" idx="1"/>
          </p:nvPr>
        </p:nvSpPr>
        <p:spPr>
          <a:xfrm>
            <a:off x="1143000" y="1760538"/>
            <a:ext cx="7772400" cy="4479924"/>
          </a:xfrm>
        </p:spPr>
        <p:txBody>
          <a:bodyPr/>
          <a:lstStyle/>
          <a:p>
            <a:pPr algn="just" eaLnBrk="1" hangingPunct="1">
              <a:lnSpc>
                <a:spcPct val="90000"/>
              </a:lnSpc>
            </a:pPr>
            <a:r>
              <a:rPr lang="en-US" altLang="en-US" sz="2000" dirty="0">
                <a:latin typeface="Calibri" pitchFamily="34" charset="0"/>
                <a:ea typeface="Calibri" pitchFamily="34" charset="0"/>
                <a:cs typeface="Calibri" pitchFamily="34" charset="0"/>
              </a:rPr>
              <a:t>S 192, in case of payment of salaries</a:t>
            </a:r>
          </a:p>
          <a:p>
            <a:pPr algn="just" eaLnBrk="1" hangingPunct="1">
              <a:lnSpc>
                <a:spcPct val="90000"/>
              </a:lnSpc>
            </a:pPr>
            <a:r>
              <a:rPr lang="en-US" altLang="en-US" sz="2000" dirty="0">
                <a:latin typeface="Calibri" pitchFamily="34" charset="0"/>
                <a:ea typeface="Calibri" pitchFamily="34" charset="0"/>
                <a:cs typeface="Calibri" pitchFamily="34" charset="0"/>
              </a:rPr>
              <a:t>S 195, all other payments (except as under) sum chargeable to tax</a:t>
            </a:r>
          </a:p>
          <a:p>
            <a:pPr algn="just" eaLnBrk="1" hangingPunct="1">
              <a:lnSpc>
                <a:spcPct val="90000"/>
              </a:lnSpc>
            </a:pPr>
            <a:r>
              <a:rPr lang="en-US" altLang="en-US" sz="2000" dirty="0">
                <a:latin typeface="Calibri" pitchFamily="34" charset="0"/>
                <a:ea typeface="Calibri" pitchFamily="34" charset="0"/>
                <a:cs typeface="Calibri" pitchFamily="34" charset="0"/>
              </a:rPr>
              <a:t>S 196B: Payments of income by MFs to Overseas Financial Organization @ 10%, however, no TDS is provided for LTCG</a:t>
            </a:r>
          </a:p>
          <a:p>
            <a:pPr algn="just" eaLnBrk="1" hangingPunct="1">
              <a:lnSpc>
                <a:spcPct val="90000"/>
              </a:lnSpc>
            </a:pPr>
            <a:r>
              <a:rPr lang="en-US" altLang="en-US" sz="2000" dirty="0">
                <a:latin typeface="Calibri" pitchFamily="34" charset="0"/>
                <a:ea typeface="Calibri" pitchFamily="34" charset="0"/>
                <a:cs typeface="Calibri" pitchFamily="34" charset="0"/>
              </a:rPr>
              <a:t>S 196C: Dividend, Interest &amp; LTCG from Bonds/GDR @ 10%</a:t>
            </a:r>
          </a:p>
          <a:p>
            <a:pPr algn="just" eaLnBrk="1" hangingPunct="1">
              <a:lnSpc>
                <a:spcPct val="90000"/>
              </a:lnSpc>
            </a:pPr>
            <a:r>
              <a:rPr lang="en-US" altLang="en-US" sz="2000" dirty="0">
                <a:latin typeface="Calibri" pitchFamily="34" charset="0"/>
                <a:ea typeface="Calibri" pitchFamily="34" charset="0"/>
                <a:cs typeface="Calibri" pitchFamily="34" charset="0"/>
              </a:rPr>
              <a:t>S 196D: Income of FII &amp; not LTCG @ 20%</a:t>
            </a:r>
          </a:p>
          <a:p>
            <a:pPr algn="just" eaLnBrk="1" hangingPunct="1">
              <a:lnSpc>
                <a:spcPct val="90000"/>
              </a:lnSpc>
            </a:pPr>
            <a:r>
              <a:rPr lang="en-US" altLang="en-US" sz="2000" dirty="0">
                <a:latin typeface="Calibri" pitchFamily="34" charset="0"/>
                <a:ea typeface="Calibri" pitchFamily="34" charset="0"/>
                <a:cs typeface="Calibri" pitchFamily="34" charset="0"/>
              </a:rPr>
              <a:t>S 119 : W</a:t>
            </a:r>
            <a:r>
              <a:rPr lang="en-US" sz="2000" dirty="0">
                <a:latin typeface="Calibri" pitchFamily="34" charset="0"/>
                <a:cs typeface="Calibri" pitchFamily="34" charset="0"/>
              </a:rPr>
              <a:t>here the assessee fails to deduct TDS u/s 195, the AO cannot treat the whole sum remitted to the non-resident as being chargeable to tax but he has to determine the appropriate proportion of the sum chargeable to tax as mentioned in s. 195(1) for treating the assessee as being in default u/s 201 [CBDT Instruction No 02/2014 dated 26.02.2014 r.w. judgements of the Supreme Court in Transmission Corp of A. P. 299 ITR 587 and GE India Technology Pvt. Ltd 327 ITR 456]</a:t>
            </a:r>
            <a:endParaRPr lang="en-US" altLang="en-US" sz="2000" dirty="0">
              <a:latin typeface="Calibri" pitchFamily="34" charset="0"/>
              <a:cs typeface="Calibri" pitchFamily="34" charset="0"/>
            </a:endParaRPr>
          </a:p>
        </p:txBody>
      </p:sp>
      <p:sp>
        <p:nvSpPr>
          <p:cNvPr id="6" name="Rectangle 5">
            <a:extLst>
              <a:ext uri="{FF2B5EF4-FFF2-40B4-BE49-F238E27FC236}">
                <a16:creationId xmlns:a16="http://schemas.microsoft.com/office/drawing/2014/main" xmlns="" id="{027035B2-69B5-48F4-A217-6404AC650092}"/>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78BDCC8F-D67E-4945-A475-1EFD34E4CDB1}" type="slidenum">
              <a:rPr lang="en-US" altLang="en-US" sz="1400"/>
              <a:pPr/>
              <a:t>59</a:t>
            </a:fld>
            <a:endParaRPr lang="en-US" altLang="en-US" sz="1400" dirty="0"/>
          </a:p>
        </p:txBody>
      </p:sp>
      <p:sp>
        <p:nvSpPr>
          <p:cNvPr id="4" name="Title 7"/>
          <p:cNvSpPr txBox="1">
            <a:spLocks/>
          </p:cNvSpPr>
          <p:nvPr/>
        </p:nvSpPr>
        <p:spPr>
          <a:xfrm>
            <a:off x="1227138" y="914400"/>
            <a:ext cx="6773862" cy="838200"/>
          </a:xfrm>
          <a:prstGeom prst="rect">
            <a:avLst/>
          </a:prstGeom>
        </p:spPr>
        <p:txBody>
          <a:bodyPr/>
          <a:lstStyle/>
          <a:p>
            <a:pPr>
              <a:defRPr/>
            </a:pPr>
            <a:r>
              <a:rPr lang="en-US" sz="4000" kern="0" dirty="0">
                <a:solidFill>
                  <a:schemeClr val="tx2"/>
                </a:solidFill>
                <a:latin typeface="+mj-lt"/>
                <a:ea typeface="+mj-ea"/>
                <a:cs typeface="+mj-cs"/>
              </a:rPr>
              <a:t>Form 15CA</a:t>
            </a:r>
          </a:p>
        </p:txBody>
      </p:sp>
      <p:sp>
        <p:nvSpPr>
          <p:cNvPr id="99333" name="Rectangle 4"/>
          <p:cNvSpPr>
            <a:spLocks noChangeArrowheads="1"/>
          </p:cNvSpPr>
          <p:nvPr/>
        </p:nvSpPr>
        <p:spPr bwMode="auto">
          <a:xfrm>
            <a:off x="990600" y="2486025"/>
            <a:ext cx="7772400" cy="330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eaLnBrk="1" hangingPunct="1">
              <a:spcAft>
                <a:spcPct val="40000"/>
              </a:spcAft>
              <a:buFont typeface="Wingdings" pitchFamily="2" charset="2"/>
              <a:buChar char="Ø"/>
            </a:pPr>
            <a:r>
              <a:rPr lang="en-US" altLang="en-US" sz="1800" dirty="0">
                <a:latin typeface="Calibri" pitchFamily="34" charset="0"/>
                <a:ea typeface="Calibri" pitchFamily="34" charset="0"/>
                <a:cs typeface="Calibri" pitchFamily="34" charset="0"/>
              </a:rPr>
              <a:t> A Declaration by Remitter – used as a tool to collect information in respect of payments made to non residents whether chargeable to tax in their hands in India  </a:t>
            </a:r>
          </a:p>
          <a:p>
            <a:pPr algn="just" eaLnBrk="1" hangingPunct="1">
              <a:spcAft>
                <a:spcPct val="40000"/>
              </a:spcAft>
              <a:buFont typeface="Wingdings" pitchFamily="2" charset="2"/>
              <a:buChar char="Ø"/>
            </a:pPr>
            <a:r>
              <a:rPr lang="en-US" altLang="en-US" sz="1800" dirty="0">
                <a:latin typeface="Calibri" pitchFamily="34" charset="0"/>
                <a:ea typeface="Calibri" pitchFamily="34" charset="0"/>
                <a:cs typeface="Calibri" pitchFamily="34" charset="0"/>
              </a:rPr>
              <a:t> Upto 31.05.2015 - Form 15CA was required only for reporting payments of interest, salary or any other sum </a:t>
            </a:r>
            <a:r>
              <a:rPr lang="en-US" altLang="en-US" sz="1800" u="sng" dirty="0">
                <a:latin typeface="Calibri" pitchFamily="34" charset="0"/>
                <a:ea typeface="Calibri" pitchFamily="34" charset="0"/>
                <a:cs typeface="Calibri" pitchFamily="34" charset="0"/>
              </a:rPr>
              <a:t>chargeable </a:t>
            </a:r>
            <a:r>
              <a:rPr lang="en-US" altLang="en-US" sz="1800" dirty="0">
                <a:latin typeface="Calibri" pitchFamily="34" charset="0"/>
                <a:ea typeface="Calibri" pitchFamily="34" charset="0"/>
                <a:cs typeface="Calibri" pitchFamily="34" charset="0"/>
              </a:rPr>
              <a:t>to tax in India</a:t>
            </a:r>
          </a:p>
          <a:p>
            <a:pPr algn="just" eaLnBrk="1" hangingPunct="1">
              <a:spcAft>
                <a:spcPct val="40000"/>
              </a:spcAft>
              <a:buFont typeface="Wingdings" pitchFamily="2" charset="2"/>
              <a:buChar char="Ø"/>
            </a:pPr>
            <a:r>
              <a:rPr lang="en-US" altLang="en-US" sz="1800" dirty="0">
                <a:latin typeface="Calibri" pitchFamily="34" charset="0"/>
                <a:ea typeface="Calibri" pitchFamily="34" charset="0"/>
                <a:cs typeface="Calibri" pitchFamily="34" charset="0"/>
              </a:rPr>
              <a:t> W.e.f 01.06.2015, Form 15CA is required for reporting any payments made of interest, salary or any other sum </a:t>
            </a:r>
            <a:r>
              <a:rPr lang="en-US" altLang="en-US" sz="1800" u="sng" dirty="0">
                <a:latin typeface="Calibri" pitchFamily="34" charset="0"/>
                <a:ea typeface="Calibri" pitchFamily="34" charset="0"/>
                <a:cs typeface="Calibri" pitchFamily="34" charset="0"/>
              </a:rPr>
              <a:t>whether or not chargeable </a:t>
            </a:r>
            <a:r>
              <a:rPr lang="en-US" altLang="en-US" sz="1800" dirty="0">
                <a:latin typeface="Calibri" pitchFamily="34" charset="0"/>
                <a:ea typeface="Calibri" pitchFamily="34" charset="0"/>
                <a:cs typeface="Calibri" pitchFamily="34" charset="0"/>
              </a:rPr>
              <a:t>to tax in India.</a:t>
            </a:r>
          </a:p>
          <a:p>
            <a:pPr algn="just" eaLnBrk="1" hangingPunct="1">
              <a:spcAft>
                <a:spcPct val="40000"/>
              </a:spcAft>
              <a:buFont typeface="Wingdings" pitchFamily="2" charset="2"/>
              <a:buChar char="Ø"/>
            </a:pPr>
            <a:r>
              <a:rPr lang="en-US" altLang="en-US" sz="1800" dirty="0">
                <a:latin typeface="Calibri" pitchFamily="34" charset="0"/>
                <a:ea typeface="Calibri" pitchFamily="34" charset="0"/>
                <a:cs typeface="Calibri" pitchFamily="34" charset="0"/>
              </a:rPr>
              <a:t>Rule 37BB specifies </a:t>
            </a:r>
            <a:r>
              <a:rPr lang="en-US" altLang="en-US" sz="1800" b="1" dirty="0">
                <a:latin typeface="Calibri" pitchFamily="34" charset="0"/>
                <a:ea typeface="Calibri" pitchFamily="34" charset="0"/>
                <a:cs typeface="Calibri" pitchFamily="34" charset="0"/>
              </a:rPr>
              <a:t>33</a:t>
            </a:r>
            <a:r>
              <a:rPr lang="en-US" altLang="en-US" sz="1800" dirty="0">
                <a:latin typeface="Calibri" pitchFamily="34" charset="0"/>
                <a:ea typeface="Calibri" pitchFamily="34" charset="0"/>
                <a:cs typeface="Calibri" pitchFamily="34" charset="0"/>
              </a:rPr>
              <a:t> types of payments for which no Form 15CA/CB is to be furnished  </a:t>
            </a:r>
          </a:p>
          <a:p>
            <a:pPr algn="just" eaLnBrk="1" hangingPunct="1">
              <a:spcAft>
                <a:spcPct val="40000"/>
              </a:spcAft>
            </a:pPr>
            <a:r>
              <a:rPr lang="en-US" altLang="en-US" sz="1800" dirty="0">
                <a:latin typeface="Calibri" pitchFamily="34" charset="0"/>
                <a:ea typeface="Calibri" pitchFamily="34" charset="0"/>
                <a:cs typeface="Calibri" pitchFamily="34" charset="0"/>
              </a:rPr>
              <a:t>(Refer Press Release issued on 17.12.2015 which is w.e.f 01.04.2016)</a:t>
            </a:r>
          </a:p>
        </p:txBody>
      </p:sp>
      <p:sp>
        <p:nvSpPr>
          <p:cNvPr id="6" name="Date Placeholder 1">
            <a:extLst>
              <a:ext uri="{FF2B5EF4-FFF2-40B4-BE49-F238E27FC236}">
                <a16:creationId xmlns:a16="http://schemas.microsoft.com/office/drawing/2014/main" xmlns="" id="{0E477F65-1C17-49FA-877E-DC0E6DF487F4}"/>
              </a:ext>
            </a:extLst>
          </p:cNvPr>
          <p:cNvSpPr>
            <a:spLocks noGrp="1"/>
          </p:cNvSpPr>
          <p:nvPr>
            <p:ph type="dt" sz="quarter" idx="10"/>
          </p:nvPr>
        </p:nvSpPr>
        <p:spPr>
          <a:xfrm>
            <a:off x="914400" y="6324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7" name="Rectangle 6">
            <a:extLst>
              <a:ext uri="{FF2B5EF4-FFF2-40B4-BE49-F238E27FC236}">
                <a16:creationId xmlns:a16="http://schemas.microsoft.com/office/drawing/2014/main" xmlns="" id="{572A2645-F51F-4A27-99D9-D5DA98A1CE57}"/>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3"/>
          <p:cNvSpPr>
            <a:spLocks noGrp="1"/>
          </p:cNvSpPr>
          <p:nvPr>
            <p:ph type="dt" sz="quarter" idx="10"/>
          </p:nvPr>
        </p:nvSpPr>
        <p:spPr>
          <a:xfrm>
            <a:off x="838200" y="64008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2662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EE97BF38-B4E9-4DF6-BC87-537C6811EF18}" type="slidenum">
              <a:rPr lang="en-US" altLang="en-US" sz="1400"/>
              <a:pPr/>
              <a:t>6</a:t>
            </a:fld>
            <a:endParaRPr lang="en-US" altLang="en-US" sz="1400" dirty="0"/>
          </a:p>
        </p:txBody>
      </p:sp>
      <p:sp>
        <p:nvSpPr>
          <p:cNvPr id="26628" name="Rectangle 2"/>
          <p:cNvSpPr>
            <a:spLocks noGrp="1" noChangeArrowheads="1"/>
          </p:cNvSpPr>
          <p:nvPr>
            <p:ph type="title"/>
          </p:nvPr>
        </p:nvSpPr>
        <p:spPr/>
        <p:txBody>
          <a:bodyPr/>
          <a:lstStyle/>
          <a:p>
            <a:pPr eaLnBrk="1" hangingPunct="1"/>
            <a:r>
              <a:rPr lang="en-US" altLang="en-US" sz="4000" dirty="0"/>
              <a:t>Residential Status under FEMA</a:t>
            </a:r>
          </a:p>
        </p:txBody>
      </p:sp>
      <p:sp>
        <p:nvSpPr>
          <p:cNvPr id="26629" name="Rectangle 3"/>
          <p:cNvSpPr>
            <a:spLocks noGrp="1" noChangeArrowheads="1"/>
          </p:cNvSpPr>
          <p:nvPr>
            <p:ph type="body" idx="1"/>
          </p:nvPr>
        </p:nvSpPr>
        <p:spPr>
          <a:xfrm>
            <a:off x="1066800" y="1752600"/>
            <a:ext cx="7888288" cy="4724400"/>
          </a:xfrm>
        </p:spPr>
        <p:txBody>
          <a:bodyPr/>
          <a:lstStyle/>
          <a:p>
            <a:pPr algn="just" eaLnBrk="1" hangingPunct="1">
              <a:lnSpc>
                <a:spcPct val="90000"/>
              </a:lnSpc>
              <a:buFont typeface="Wingdings" pitchFamily="2" charset="2"/>
              <a:buNone/>
            </a:pPr>
            <a:r>
              <a:rPr lang="en-US" altLang="en-US" sz="2400" dirty="0">
                <a:latin typeface="Calibri" pitchFamily="34" charset="0"/>
                <a:ea typeface="Calibri" pitchFamily="34" charset="0"/>
                <a:cs typeface="Calibri" pitchFamily="34" charset="0"/>
              </a:rPr>
              <a:t>Person Resident in India (PRII) means</a:t>
            </a:r>
          </a:p>
          <a:p>
            <a:pPr algn="just" eaLnBrk="1" hangingPunct="1">
              <a:lnSpc>
                <a:spcPct val="90000"/>
              </a:lnSpc>
            </a:pPr>
            <a:r>
              <a:rPr lang="en-US" altLang="en-US" sz="2400" dirty="0">
                <a:latin typeface="Calibri" pitchFamily="34" charset="0"/>
                <a:ea typeface="Calibri" pitchFamily="34" charset="0"/>
                <a:cs typeface="Calibri" pitchFamily="34" charset="0"/>
              </a:rPr>
              <a:t>A person residing in India for more than 182 days in the preceding previous financial year but does not include</a:t>
            </a:r>
          </a:p>
          <a:p>
            <a:pPr lvl="1" algn="just" eaLnBrk="1" hangingPunct="1">
              <a:lnSpc>
                <a:spcPct val="90000"/>
              </a:lnSpc>
            </a:pPr>
            <a:r>
              <a:rPr lang="en-US" altLang="en-US" sz="2000" dirty="0">
                <a:latin typeface="Calibri" pitchFamily="34" charset="0"/>
                <a:ea typeface="Calibri" pitchFamily="34" charset="0"/>
                <a:cs typeface="Calibri" pitchFamily="34" charset="0"/>
              </a:rPr>
              <a:t>A person who has gone out of India or who stays outside India in either case for specified purposes</a:t>
            </a:r>
          </a:p>
          <a:p>
            <a:pPr lvl="1" algn="just" eaLnBrk="1" hangingPunct="1">
              <a:lnSpc>
                <a:spcPct val="90000"/>
              </a:lnSpc>
            </a:pPr>
            <a:r>
              <a:rPr lang="en-US" altLang="en-US" sz="2000" dirty="0">
                <a:latin typeface="Calibri" pitchFamily="34" charset="0"/>
                <a:ea typeface="Calibri" pitchFamily="34" charset="0"/>
                <a:cs typeface="Calibri" pitchFamily="34" charset="0"/>
              </a:rPr>
              <a:t>A person who come to or stays in India in either case otherwise than for the specified purposes</a:t>
            </a:r>
          </a:p>
          <a:p>
            <a:pPr algn="just" eaLnBrk="1" hangingPunct="1">
              <a:lnSpc>
                <a:spcPct val="90000"/>
              </a:lnSpc>
              <a:buFont typeface="Wingdings" pitchFamily="2" charset="2"/>
              <a:buNone/>
            </a:pPr>
            <a:r>
              <a:rPr lang="en-US" altLang="en-US" sz="1800" dirty="0">
                <a:latin typeface="Calibri" pitchFamily="34" charset="0"/>
                <a:ea typeface="Calibri" pitchFamily="34" charset="0"/>
                <a:cs typeface="Calibri" pitchFamily="34" charset="0"/>
              </a:rPr>
              <a:t>* </a:t>
            </a:r>
            <a:r>
              <a:rPr lang="en-US" altLang="en-US" sz="1600" dirty="0">
                <a:latin typeface="Calibri" pitchFamily="34" charset="0"/>
                <a:ea typeface="Calibri" pitchFamily="34" charset="0"/>
                <a:cs typeface="Calibri" pitchFamily="34" charset="0"/>
              </a:rPr>
              <a:t>Specified purposes: Employment or business or intention to stay for uncertain period</a:t>
            </a:r>
          </a:p>
          <a:p>
            <a:pPr algn="just" eaLnBrk="1" hangingPunct="1">
              <a:lnSpc>
                <a:spcPct val="90000"/>
              </a:lnSpc>
            </a:pPr>
            <a:r>
              <a:rPr lang="en-US" altLang="en-US" sz="2400" dirty="0">
                <a:latin typeface="Calibri" pitchFamily="34" charset="0"/>
                <a:ea typeface="Calibri" pitchFamily="34" charset="0"/>
                <a:cs typeface="Calibri" pitchFamily="34" charset="0"/>
              </a:rPr>
              <a:t>Other Person are treated as residents on the basis of their incorporation or registration </a:t>
            </a:r>
          </a:p>
          <a:p>
            <a:pPr algn="just" eaLnBrk="1" hangingPunct="1">
              <a:lnSpc>
                <a:spcPct val="90000"/>
              </a:lnSpc>
            </a:pPr>
            <a:r>
              <a:rPr lang="en-US" altLang="en-US" sz="2400" dirty="0">
                <a:latin typeface="Calibri" pitchFamily="34" charset="0"/>
                <a:ea typeface="Calibri" pitchFamily="34" charset="0"/>
                <a:cs typeface="Calibri" pitchFamily="34" charset="0"/>
              </a:rPr>
              <a:t>An Office, Branch or Agency in India owned &amp; controlled by a PROI</a:t>
            </a:r>
          </a:p>
          <a:p>
            <a:pPr algn="just" eaLnBrk="1" hangingPunct="1">
              <a:lnSpc>
                <a:spcPct val="90000"/>
              </a:lnSpc>
            </a:pPr>
            <a:r>
              <a:rPr lang="en-US" altLang="en-US" sz="2400" dirty="0">
                <a:latin typeface="Calibri" pitchFamily="34" charset="0"/>
                <a:ea typeface="Calibri" pitchFamily="34" charset="0"/>
                <a:cs typeface="Calibri" pitchFamily="34" charset="0"/>
              </a:rPr>
              <a:t>An Office, Branch or Agency outside India owned &amp; controlled by a PRII</a:t>
            </a:r>
          </a:p>
        </p:txBody>
      </p:sp>
      <p:sp>
        <p:nvSpPr>
          <p:cNvPr id="6" name="Rectangle 5">
            <a:extLst>
              <a:ext uri="{FF2B5EF4-FFF2-40B4-BE49-F238E27FC236}">
                <a16:creationId xmlns:a16="http://schemas.microsoft.com/office/drawing/2014/main" xmlns="" id="{CBC6D9F6-12CF-4E47-9363-7422686F061E}"/>
              </a:ext>
            </a:extLst>
          </p:cNvPr>
          <p:cNvSpPr/>
          <p:nvPr/>
        </p:nvSpPr>
        <p:spPr>
          <a:xfrm>
            <a:off x="3352800" y="6600056"/>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356170644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101379"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527ECE20-1CCD-4F14-B9EF-8A9C8603B788}" type="slidenum">
              <a:rPr lang="en-US" altLang="en-US" sz="1400"/>
              <a:pPr/>
              <a:t>60</a:t>
            </a:fld>
            <a:endParaRPr lang="en-US" altLang="en-US" sz="1400" dirty="0"/>
          </a:p>
        </p:txBody>
      </p:sp>
      <p:sp>
        <p:nvSpPr>
          <p:cNvPr id="4" name="Title 7"/>
          <p:cNvSpPr txBox="1">
            <a:spLocks/>
          </p:cNvSpPr>
          <p:nvPr/>
        </p:nvSpPr>
        <p:spPr>
          <a:xfrm>
            <a:off x="1227138" y="914400"/>
            <a:ext cx="6773862" cy="838200"/>
          </a:xfrm>
          <a:prstGeom prst="rect">
            <a:avLst/>
          </a:prstGeom>
        </p:spPr>
        <p:txBody>
          <a:bodyPr/>
          <a:lstStyle/>
          <a:p>
            <a:pPr>
              <a:defRPr/>
            </a:pPr>
            <a:r>
              <a:rPr lang="en-US" sz="4000" kern="0" dirty="0">
                <a:solidFill>
                  <a:schemeClr val="tx2"/>
                </a:solidFill>
                <a:latin typeface="+mj-lt"/>
                <a:ea typeface="+mj-ea"/>
                <a:cs typeface="+mj-cs"/>
              </a:rPr>
              <a:t>Form 15CA</a:t>
            </a:r>
          </a:p>
        </p:txBody>
      </p:sp>
      <p:sp>
        <p:nvSpPr>
          <p:cNvPr id="101381" name="Rectangle 4"/>
          <p:cNvSpPr>
            <a:spLocks noChangeArrowheads="1"/>
          </p:cNvSpPr>
          <p:nvPr/>
        </p:nvSpPr>
        <p:spPr bwMode="auto">
          <a:xfrm>
            <a:off x="990600" y="2173288"/>
            <a:ext cx="7772400" cy="330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eaLnBrk="1" hangingPunct="1">
              <a:spcAft>
                <a:spcPct val="40000"/>
              </a:spcAft>
              <a:buFont typeface="Wingdings" pitchFamily="2" charset="2"/>
              <a:buChar char="Ø"/>
            </a:pPr>
            <a:r>
              <a:rPr lang="en-US" altLang="en-US" sz="1800" dirty="0">
                <a:latin typeface="Calibri" pitchFamily="34" charset="0"/>
                <a:ea typeface="Calibri" pitchFamily="34" charset="0"/>
                <a:cs typeface="Calibri" pitchFamily="34" charset="0"/>
              </a:rPr>
              <a:t>Form 15CA is divided into 4 parts; </a:t>
            </a:r>
          </a:p>
          <a:p>
            <a:pPr algn="just" eaLnBrk="1" hangingPunct="1">
              <a:spcAft>
                <a:spcPct val="40000"/>
              </a:spcAft>
              <a:buFont typeface="Wingdings" pitchFamily="2" charset="2"/>
              <a:buChar char="Ø"/>
            </a:pPr>
            <a:r>
              <a:rPr lang="en-US" altLang="en-US" sz="1800" dirty="0">
                <a:latin typeface="Calibri" pitchFamily="34" charset="0"/>
                <a:ea typeface="Calibri" pitchFamily="34" charset="0"/>
                <a:cs typeface="Calibri" pitchFamily="34" charset="0"/>
              </a:rPr>
              <a:t> Part A – Payment or aggregate of payments chargeable to tax &amp; not exceeding Rs. 5,00,000 (No requirement to obtain CA certificate)</a:t>
            </a:r>
          </a:p>
          <a:p>
            <a:pPr algn="just" eaLnBrk="1" hangingPunct="1">
              <a:spcAft>
                <a:spcPct val="40000"/>
              </a:spcAft>
              <a:buFont typeface="Wingdings" pitchFamily="2" charset="2"/>
              <a:buChar char="Ø"/>
            </a:pPr>
            <a:r>
              <a:rPr lang="en-US" altLang="en-US" sz="1800" dirty="0">
                <a:latin typeface="Calibri" pitchFamily="34" charset="0"/>
                <a:ea typeface="Calibri" pitchFamily="34" charset="0"/>
                <a:cs typeface="Calibri" pitchFamily="34" charset="0"/>
              </a:rPr>
              <a:t> Part B – Payment or aggregate of payments chargeable to tax &amp; not exceeding Rs. 5,00,000 – after obtaining certificate from AO u/s 197 or 195 (2)/(3) </a:t>
            </a:r>
          </a:p>
          <a:p>
            <a:pPr algn="just" eaLnBrk="1" hangingPunct="1">
              <a:spcAft>
                <a:spcPct val="40000"/>
              </a:spcAft>
              <a:buFont typeface="Wingdings" pitchFamily="2" charset="2"/>
              <a:buChar char="Ø"/>
            </a:pPr>
            <a:r>
              <a:rPr lang="en-US" altLang="en-US" sz="1800" dirty="0">
                <a:latin typeface="Calibri" pitchFamily="34" charset="0"/>
                <a:ea typeface="Calibri" pitchFamily="34" charset="0"/>
                <a:cs typeface="Calibri" pitchFamily="34" charset="0"/>
              </a:rPr>
              <a:t>Part C -  Payment or aggregate of payments chargeable to tax &amp; exceeding Rs. 5,00,000 - after obtaining certificate under Form 15CB from Chartered Accountant   </a:t>
            </a:r>
          </a:p>
          <a:p>
            <a:pPr algn="just" eaLnBrk="1" hangingPunct="1">
              <a:spcAft>
                <a:spcPct val="40000"/>
              </a:spcAft>
              <a:buFont typeface="Wingdings" pitchFamily="2" charset="2"/>
              <a:buChar char="Ø"/>
            </a:pPr>
            <a:r>
              <a:rPr lang="en-US" altLang="en-US" sz="1800" dirty="0">
                <a:latin typeface="Calibri" pitchFamily="34" charset="0"/>
                <a:ea typeface="Calibri" pitchFamily="34" charset="0"/>
                <a:cs typeface="Calibri" pitchFamily="34" charset="0"/>
              </a:rPr>
              <a:t>  Part D – For all payments not chargeable to tax under Income Tax Act [other than those exempted under Rule 37BB(3)]</a:t>
            </a:r>
          </a:p>
        </p:txBody>
      </p:sp>
      <p:sp>
        <p:nvSpPr>
          <p:cNvPr id="6" name="Rectangle 5">
            <a:extLst>
              <a:ext uri="{FF2B5EF4-FFF2-40B4-BE49-F238E27FC236}">
                <a16:creationId xmlns:a16="http://schemas.microsoft.com/office/drawing/2014/main" xmlns="" id="{77DA5DDB-9330-4F2F-911E-094560F12DD2}"/>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11th February, 2020</a:t>
            </a:r>
          </a:p>
        </p:txBody>
      </p:sp>
      <p:sp>
        <p:nvSpPr>
          <p:cNvPr id="102403"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4440133F-FDEA-4781-8FDB-3ACB52996E89}" type="slidenum">
              <a:rPr lang="en-US" altLang="en-US" sz="1400"/>
              <a:pPr/>
              <a:t>61</a:t>
            </a:fld>
            <a:endParaRPr lang="en-US" altLang="en-US" sz="1400" dirty="0"/>
          </a:p>
        </p:txBody>
      </p:sp>
      <p:sp>
        <p:nvSpPr>
          <p:cNvPr id="5" name="Title 7"/>
          <p:cNvSpPr txBox="1">
            <a:spLocks/>
          </p:cNvSpPr>
          <p:nvPr/>
        </p:nvSpPr>
        <p:spPr>
          <a:xfrm>
            <a:off x="1227138" y="914400"/>
            <a:ext cx="6773862" cy="838200"/>
          </a:xfrm>
          <a:prstGeom prst="rect">
            <a:avLst/>
          </a:prstGeom>
        </p:spPr>
        <p:txBody>
          <a:bodyPr/>
          <a:lstStyle/>
          <a:p>
            <a:pPr>
              <a:defRPr/>
            </a:pPr>
            <a:r>
              <a:rPr lang="en-US" sz="4000" kern="0" dirty="0">
                <a:solidFill>
                  <a:schemeClr val="tx2"/>
                </a:solidFill>
                <a:latin typeface="+mj-lt"/>
                <a:ea typeface="+mj-ea"/>
                <a:cs typeface="+mj-cs"/>
              </a:rPr>
              <a:t>Form 15CB</a:t>
            </a:r>
          </a:p>
        </p:txBody>
      </p:sp>
      <p:sp>
        <p:nvSpPr>
          <p:cNvPr id="102405" name="Rectangle 6"/>
          <p:cNvSpPr>
            <a:spLocks noChangeArrowheads="1"/>
          </p:cNvSpPr>
          <p:nvPr/>
        </p:nvSpPr>
        <p:spPr bwMode="auto">
          <a:xfrm>
            <a:off x="990600" y="2009775"/>
            <a:ext cx="7772400"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84138" algn="just" eaLnBrk="1" hangingPunct="1">
              <a:spcBef>
                <a:spcPts val="600"/>
              </a:spcBef>
              <a:spcAft>
                <a:spcPts val="600"/>
              </a:spcAft>
              <a:buFont typeface="Wingdings" pitchFamily="2" charset="2"/>
              <a:buChar char="Ø"/>
            </a:pPr>
            <a:r>
              <a:rPr lang="en-US" altLang="zh-CN" sz="1800" dirty="0">
                <a:solidFill>
                  <a:srgbClr val="212121"/>
                </a:solidFill>
                <a:latin typeface="Calibri" pitchFamily="34" charset="0"/>
                <a:ea typeface="MS PGothic" pitchFamily="34" charset="-128"/>
                <a:cs typeface="Calibri" pitchFamily="34" charset="0"/>
                <a:sym typeface="Arial" charset="0"/>
              </a:rPr>
              <a:t> A certificate from Chartered Accountant on the basis on information provided by client in Form 15CA to determine the chargeability of income  </a:t>
            </a:r>
          </a:p>
          <a:p>
            <a:pPr marL="84138" algn="just" eaLnBrk="1" hangingPunct="1">
              <a:spcBef>
                <a:spcPts val="600"/>
              </a:spcBef>
              <a:spcAft>
                <a:spcPts val="600"/>
              </a:spcAft>
              <a:buFont typeface="Wingdings" pitchFamily="2" charset="2"/>
              <a:buChar char="Ø"/>
            </a:pPr>
            <a:r>
              <a:rPr lang="en-US" altLang="zh-CN" sz="1800" dirty="0">
                <a:solidFill>
                  <a:srgbClr val="212121"/>
                </a:solidFill>
                <a:latin typeface="Calibri" pitchFamily="34" charset="0"/>
                <a:ea typeface="MS PGothic" pitchFamily="34" charset="-128"/>
                <a:cs typeface="Calibri" pitchFamily="34" charset="0"/>
                <a:sym typeface="Arial" charset="0"/>
              </a:rPr>
              <a:t> Form 15CB requires detailed enumeration of the taxability of the amount under the Income-tax Act, without giving any effect to the DTAA. </a:t>
            </a:r>
          </a:p>
          <a:p>
            <a:pPr marL="84138" algn="just" eaLnBrk="1" hangingPunct="1">
              <a:spcBef>
                <a:spcPts val="600"/>
              </a:spcBef>
              <a:spcAft>
                <a:spcPts val="600"/>
              </a:spcAft>
              <a:buFont typeface="Wingdings" pitchFamily="2" charset="2"/>
              <a:buChar char="Ø"/>
            </a:pPr>
            <a:r>
              <a:rPr lang="en-US" altLang="zh-CN" sz="1800" dirty="0">
                <a:solidFill>
                  <a:srgbClr val="212121"/>
                </a:solidFill>
                <a:latin typeface="Calibri" pitchFamily="34" charset="0"/>
                <a:ea typeface="MS PGothic" pitchFamily="34" charset="-128"/>
                <a:cs typeface="Calibri" pitchFamily="34" charset="0"/>
                <a:sym typeface="Arial" charset="0"/>
              </a:rPr>
              <a:t>Where DTAA provisions are sought to be applied, the details of the Tax Residency Certificate, applicable DTAA and its relevant article, as also tax liability under the DTAA are to be furnished. </a:t>
            </a:r>
          </a:p>
          <a:p>
            <a:pPr marL="84138" algn="just" eaLnBrk="1" hangingPunct="1">
              <a:spcBef>
                <a:spcPts val="600"/>
              </a:spcBef>
              <a:spcAft>
                <a:spcPts val="600"/>
              </a:spcAft>
              <a:buFont typeface="Wingdings" pitchFamily="2" charset="2"/>
              <a:buChar char="Ø"/>
            </a:pPr>
            <a:r>
              <a:rPr lang="en-US" altLang="zh-CN" sz="1800" dirty="0">
                <a:solidFill>
                  <a:srgbClr val="212121"/>
                </a:solidFill>
                <a:latin typeface="Calibri" pitchFamily="34" charset="0"/>
                <a:ea typeface="MS PGothic" pitchFamily="34" charset="-128"/>
                <a:cs typeface="Calibri" pitchFamily="34" charset="0"/>
                <a:sym typeface="Arial" charset="0"/>
              </a:rPr>
              <a:t>The nature of remittance is divided as — for royalties, FTS, interest, dividend; on account of business income; on account of short-term and long-term capital gains; and any other remittance.</a:t>
            </a:r>
          </a:p>
        </p:txBody>
      </p:sp>
      <p:sp>
        <p:nvSpPr>
          <p:cNvPr id="6" name="Rectangle 5">
            <a:extLst>
              <a:ext uri="{FF2B5EF4-FFF2-40B4-BE49-F238E27FC236}">
                <a16:creationId xmlns:a16="http://schemas.microsoft.com/office/drawing/2014/main" xmlns="" id="{36CB0A77-9C7C-49E8-BEA3-3B15612E5946}"/>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14"/>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134147" name="Rectangle 1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6325CD0A-2492-4646-936F-7D4D56890FB5}" type="slidenum">
              <a:rPr lang="en-US" altLang="en-US" sz="1400">
                <a:solidFill>
                  <a:schemeClr val="bg2"/>
                </a:solidFill>
              </a:rPr>
              <a:pPr/>
              <a:t>62</a:t>
            </a:fld>
            <a:endParaRPr lang="en-US" altLang="en-US" sz="1400" dirty="0">
              <a:solidFill>
                <a:schemeClr val="bg2"/>
              </a:solidFill>
            </a:endParaRPr>
          </a:p>
        </p:txBody>
      </p:sp>
      <p:sp>
        <p:nvSpPr>
          <p:cNvPr id="40962" name="Rectangle 2"/>
          <p:cNvSpPr>
            <a:spLocks noGrp="1" noChangeArrowheads="1"/>
          </p:cNvSpPr>
          <p:nvPr>
            <p:ph type="ctrTitle"/>
          </p:nvPr>
        </p:nvSpPr>
        <p:spPr>
          <a:effectLst>
            <a:outerShdw dist="53882" dir="2700000" algn="ctr" rotWithShape="0">
              <a:schemeClr val="bg2"/>
            </a:outerShdw>
          </a:effectLst>
        </p:spPr>
        <p:txBody>
          <a:bodyPr/>
          <a:lstStyle/>
          <a:p>
            <a:pPr algn="ctr" eaLnBrk="1" hangingPunct="1">
              <a:defRPr/>
            </a:pPr>
            <a:r>
              <a:rPr lang="en-US" sz="5400" dirty="0">
                <a:effectLst>
                  <a:outerShdw blurRad="38100" dist="38100" dir="2700000" algn="tl">
                    <a:srgbClr val="C0C0C0"/>
                  </a:outerShdw>
                </a:effectLst>
              </a:rPr>
              <a:t>Thank You</a:t>
            </a:r>
          </a:p>
        </p:txBody>
      </p:sp>
      <p:sp>
        <p:nvSpPr>
          <p:cNvPr id="5" name="Rectangle 4">
            <a:extLst>
              <a:ext uri="{FF2B5EF4-FFF2-40B4-BE49-F238E27FC236}">
                <a16:creationId xmlns:a16="http://schemas.microsoft.com/office/drawing/2014/main" xmlns="" id="{A5E12C9F-2FAF-4EB6-A1F3-A1F25E22DD7C}"/>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2867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256CF354-AE81-44BD-8E4B-C271C858B251}" type="slidenum">
              <a:rPr lang="en-US" altLang="en-US" sz="1400"/>
              <a:pPr/>
              <a:t>7</a:t>
            </a:fld>
            <a:endParaRPr lang="en-US" altLang="en-US" sz="1400" dirty="0"/>
          </a:p>
        </p:txBody>
      </p:sp>
      <p:sp>
        <p:nvSpPr>
          <p:cNvPr id="28676" name="Rectangle 2"/>
          <p:cNvSpPr>
            <a:spLocks noGrp="1" noChangeArrowheads="1"/>
          </p:cNvSpPr>
          <p:nvPr>
            <p:ph type="title"/>
          </p:nvPr>
        </p:nvSpPr>
        <p:spPr/>
        <p:txBody>
          <a:bodyPr/>
          <a:lstStyle/>
          <a:p>
            <a:pPr eaLnBrk="1" hangingPunct="1"/>
            <a:r>
              <a:rPr lang="en-US" altLang="en-US" sz="3800" dirty="0"/>
              <a:t>Determination of Residential Status</a:t>
            </a:r>
          </a:p>
        </p:txBody>
      </p:sp>
      <p:sp>
        <p:nvSpPr>
          <p:cNvPr id="28677" name="Rectangle 3"/>
          <p:cNvSpPr>
            <a:spLocks noGrp="1" noChangeArrowheads="1"/>
          </p:cNvSpPr>
          <p:nvPr>
            <p:ph type="body" idx="1"/>
          </p:nvPr>
        </p:nvSpPr>
        <p:spPr>
          <a:xfrm>
            <a:off x="1182688" y="1981200"/>
            <a:ext cx="7772400" cy="4114800"/>
          </a:xfrm>
        </p:spPr>
        <p:txBody>
          <a:bodyPr/>
          <a:lstStyle/>
          <a:p>
            <a:pPr algn="just" eaLnBrk="1" hangingPunct="1">
              <a:buFont typeface="Wingdings" pitchFamily="2" charset="2"/>
              <a:buNone/>
            </a:pPr>
            <a:r>
              <a:rPr lang="en-US" altLang="en-US" sz="2200" dirty="0">
                <a:latin typeface="Calibri" pitchFamily="34" charset="0"/>
                <a:ea typeface="Calibri" pitchFamily="34" charset="0"/>
                <a:cs typeface="Calibri" pitchFamily="34" charset="0"/>
              </a:rPr>
              <a:t>     What is his residential status under ITA &amp; FEMA in F.Y 19-20 in the following cases</a:t>
            </a:r>
          </a:p>
          <a:p>
            <a:pPr algn="just" eaLnBrk="1" hangingPunct="1"/>
            <a:r>
              <a:rPr lang="en-US" altLang="en-US" sz="2200" dirty="0">
                <a:latin typeface="Calibri" pitchFamily="34" charset="0"/>
                <a:ea typeface="Calibri" pitchFamily="34" charset="0"/>
                <a:cs typeface="Calibri" pitchFamily="34" charset="0"/>
              </a:rPr>
              <a:t>Case 1 - Mr. A, an Indian citizen, leaves India on 26</a:t>
            </a:r>
            <a:r>
              <a:rPr lang="en-US" altLang="en-US" sz="2200" baseline="30000" dirty="0">
                <a:latin typeface="Calibri" pitchFamily="34" charset="0"/>
                <a:ea typeface="Calibri" pitchFamily="34" charset="0"/>
                <a:cs typeface="Calibri" pitchFamily="34" charset="0"/>
              </a:rPr>
              <a:t>th</a:t>
            </a:r>
            <a:r>
              <a:rPr lang="en-US" altLang="en-US" sz="2200" dirty="0">
                <a:latin typeface="Calibri" pitchFamily="34" charset="0"/>
                <a:ea typeface="Calibri" pitchFamily="34" charset="0"/>
                <a:cs typeface="Calibri" pitchFamily="34" charset="0"/>
              </a:rPr>
              <a:t> September 2019 to take up employment in Dubai. </a:t>
            </a:r>
          </a:p>
          <a:p>
            <a:pPr algn="just" eaLnBrk="1" hangingPunct="1"/>
            <a:r>
              <a:rPr lang="en-US" altLang="en-US" sz="2200" dirty="0">
                <a:latin typeface="Calibri" pitchFamily="34" charset="0"/>
                <a:ea typeface="Calibri" pitchFamily="34" charset="0"/>
                <a:cs typeface="Calibri" pitchFamily="34" charset="0"/>
              </a:rPr>
              <a:t>Case 2 - Mr. T, an Indian citizen &amp; Managing Director of Global Pharma Co., visits various countries for aggregate of 190 days during the F.Y. 2018-19, in connection of his export business from India. He stays for less than 182 days in India. </a:t>
            </a:r>
          </a:p>
          <a:p>
            <a:pPr algn="just" eaLnBrk="1" hangingPunct="1"/>
            <a:r>
              <a:rPr lang="en-US" altLang="en-US" sz="2200" dirty="0">
                <a:latin typeface="Calibri" pitchFamily="34" charset="0"/>
                <a:ea typeface="Calibri" pitchFamily="34" charset="0"/>
                <a:cs typeface="Calibri" pitchFamily="34" charset="0"/>
              </a:rPr>
              <a:t>Case – 3 Mr. S, a Non Resident, research scholar of USA arrives in India for permanent settlement on 10</a:t>
            </a:r>
            <a:r>
              <a:rPr lang="en-US" altLang="en-US" sz="2200" baseline="30000" dirty="0">
                <a:latin typeface="Calibri" pitchFamily="34" charset="0"/>
                <a:ea typeface="Calibri" pitchFamily="34" charset="0"/>
                <a:cs typeface="Calibri" pitchFamily="34" charset="0"/>
              </a:rPr>
              <a:t>th</a:t>
            </a:r>
            <a:r>
              <a:rPr lang="en-US" altLang="en-US" sz="2200" dirty="0">
                <a:latin typeface="Calibri" pitchFamily="34" charset="0"/>
                <a:ea typeface="Calibri" pitchFamily="34" charset="0"/>
                <a:cs typeface="Calibri" pitchFamily="34" charset="0"/>
              </a:rPr>
              <a:t> October 2019. He has never visited in India in last five years before his arrival</a:t>
            </a:r>
          </a:p>
        </p:txBody>
      </p:sp>
      <p:sp>
        <p:nvSpPr>
          <p:cNvPr id="6" name="Rectangle 5">
            <a:extLst>
              <a:ext uri="{FF2B5EF4-FFF2-40B4-BE49-F238E27FC236}">
                <a16:creationId xmlns:a16="http://schemas.microsoft.com/office/drawing/2014/main" xmlns="" id="{750112F8-1C36-4C30-9783-4B084FCB3498}"/>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extLst>
      <p:ext uri="{BB962C8B-B14F-4D97-AF65-F5344CB8AC3E}">
        <p14:creationId xmlns:p14="http://schemas.microsoft.com/office/powerpoint/2010/main" val="3685205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14339"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286D38EB-1828-4444-958D-1D79A21D4841}" type="slidenum">
              <a:rPr lang="en-US" altLang="en-US" sz="1400"/>
              <a:pPr/>
              <a:t>8</a:t>
            </a:fld>
            <a:endParaRPr lang="en-US" altLang="en-US" sz="1400" dirty="0"/>
          </a:p>
        </p:txBody>
      </p:sp>
      <p:sp>
        <p:nvSpPr>
          <p:cNvPr id="4" name="Rectangle 2"/>
          <p:cNvSpPr txBox="1">
            <a:spLocks noChangeArrowheads="1"/>
          </p:cNvSpPr>
          <p:nvPr/>
        </p:nvSpPr>
        <p:spPr>
          <a:xfrm>
            <a:off x="1150938" y="381000"/>
            <a:ext cx="7793037" cy="1143000"/>
          </a:xfrm>
          <a:prstGeom prst="rect">
            <a:avLst/>
          </a:prstGeom>
        </p:spPr>
        <p:txBody>
          <a:bodyPr/>
          <a:lstStyle/>
          <a:p>
            <a:pPr eaLnBrk="1" hangingPunct="1">
              <a:defRPr/>
            </a:pPr>
            <a:r>
              <a:rPr lang="en-US" sz="4000" kern="0" dirty="0">
                <a:solidFill>
                  <a:schemeClr val="tx2"/>
                </a:solidFill>
                <a:latin typeface="+mj-lt"/>
                <a:ea typeface="+mj-ea"/>
                <a:cs typeface="+mj-cs"/>
              </a:rPr>
              <a:t>Residential Status under ITA</a:t>
            </a:r>
          </a:p>
          <a:p>
            <a:pPr eaLnBrk="1" hangingPunct="1">
              <a:defRPr/>
            </a:pPr>
            <a:r>
              <a:rPr lang="en-US" sz="3200" kern="0" dirty="0">
                <a:solidFill>
                  <a:schemeClr val="tx2"/>
                </a:solidFill>
                <a:latin typeface="+mj-lt"/>
                <a:ea typeface="+mj-ea"/>
                <a:cs typeface="+mj-cs"/>
              </a:rPr>
              <a:t>- For Individuals</a:t>
            </a:r>
            <a:r>
              <a:rPr lang="en-US" sz="4000" kern="0" dirty="0">
                <a:solidFill>
                  <a:schemeClr val="tx2"/>
                </a:solidFill>
                <a:latin typeface="+mj-lt"/>
                <a:ea typeface="+mj-ea"/>
                <a:cs typeface="+mj-cs"/>
              </a:rPr>
              <a:t> </a:t>
            </a:r>
          </a:p>
          <a:p>
            <a:pPr eaLnBrk="1" hangingPunct="1">
              <a:defRPr/>
            </a:pPr>
            <a:endParaRPr lang="en-US" sz="4000" kern="0" dirty="0">
              <a:solidFill>
                <a:schemeClr val="tx2"/>
              </a:solidFill>
              <a:latin typeface="+mj-lt"/>
              <a:ea typeface="+mj-ea"/>
              <a:cs typeface="+mj-cs"/>
            </a:endParaRPr>
          </a:p>
        </p:txBody>
      </p:sp>
      <p:graphicFrame>
        <p:nvGraphicFramePr>
          <p:cNvPr id="6" name="Table 5"/>
          <p:cNvGraphicFramePr>
            <a:graphicFrameLocks noGrp="1"/>
          </p:cNvGraphicFramePr>
          <p:nvPr>
            <p:extLst>
              <p:ext uri="{D42A27DB-BD31-4B8C-83A1-F6EECF244321}">
                <p14:modId xmlns:p14="http://schemas.microsoft.com/office/powerpoint/2010/main" val="1071824383"/>
              </p:ext>
            </p:extLst>
          </p:nvPr>
        </p:nvGraphicFramePr>
        <p:xfrm>
          <a:off x="1066800" y="1981200"/>
          <a:ext cx="7315200" cy="4267200"/>
        </p:xfrm>
        <a:graphic>
          <a:graphicData uri="http://schemas.openxmlformats.org/drawingml/2006/table">
            <a:tbl>
              <a:tblPr/>
              <a:tblGrid>
                <a:gridCol w="1017766">
                  <a:extLst>
                    <a:ext uri="{9D8B030D-6E8A-4147-A177-3AD203B41FA5}">
                      <a16:colId xmlns:a16="http://schemas.microsoft.com/office/drawing/2014/main" xmlns="" val="20000"/>
                    </a:ext>
                  </a:extLst>
                </a:gridCol>
                <a:gridCol w="5088836">
                  <a:extLst>
                    <a:ext uri="{9D8B030D-6E8A-4147-A177-3AD203B41FA5}">
                      <a16:colId xmlns:a16="http://schemas.microsoft.com/office/drawing/2014/main" xmlns="" val="20001"/>
                    </a:ext>
                  </a:extLst>
                </a:gridCol>
                <a:gridCol w="1208598">
                  <a:extLst>
                    <a:ext uri="{9D8B030D-6E8A-4147-A177-3AD203B41FA5}">
                      <a16:colId xmlns:a16="http://schemas.microsoft.com/office/drawing/2014/main" xmlns="" val="20002"/>
                    </a:ext>
                  </a:extLst>
                </a:gridCol>
              </a:tblGrid>
              <a:tr h="589998">
                <a:tc>
                  <a:txBody>
                    <a:bodyPr/>
                    <a:lstStyle/>
                    <a:p>
                      <a:pPr marL="0" marR="0" algn="ctr">
                        <a:lnSpc>
                          <a:spcPct val="115000"/>
                        </a:lnSpc>
                        <a:spcBef>
                          <a:spcPts val="0"/>
                        </a:spcBef>
                        <a:spcAft>
                          <a:spcPts val="0"/>
                        </a:spcAft>
                      </a:pPr>
                      <a:r>
                        <a:rPr lang="en-US" sz="1500" b="1" dirty="0">
                          <a:latin typeface="Calibri"/>
                          <a:ea typeface="Calibri"/>
                          <a:cs typeface="Calibri"/>
                        </a:rPr>
                        <a:t>Status</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b="1" dirty="0">
                          <a:latin typeface="Calibri"/>
                          <a:ea typeface="Calibri"/>
                          <a:cs typeface="Calibri"/>
                        </a:rPr>
                        <a:t>Conditions</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dirty="0">
                          <a:latin typeface="Calibri"/>
                          <a:ea typeface="Calibri"/>
                          <a:cs typeface="Arial"/>
                        </a:rPr>
                        <a:t>Avg</a:t>
                      </a:r>
                      <a:r>
                        <a:rPr lang="en-US" sz="1500" baseline="0" dirty="0">
                          <a:latin typeface="Calibri"/>
                          <a:ea typeface="Calibri"/>
                          <a:cs typeface="Arial"/>
                        </a:rPr>
                        <a:t> Stay in India</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589998">
                <a:tc>
                  <a:txBody>
                    <a:bodyPr/>
                    <a:lstStyle/>
                    <a:p>
                      <a:pPr marL="0" marR="0" algn="just">
                        <a:lnSpc>
                          <a:spcPct val="115000"/>
                        </a:lnSpc>
                        <a:spcBef>
                          <a:spcPts val="0"/>
                        </a:spcBef>
                        <a:spcAft>
                          <a:spcPts val="0"/>
                        </a:spcAft>
                      </a:pPr>
                      <a:r>
                        <a:rPr lang="en-US" sz="1500" dirty="0">
                          <a:latin typeface="Calibri"/>
                          <a:ea typeface="Calibri"/>
                          <a:cs typeface="Calibri"/>
                        </a:rPr>
                        <a:t>Resident</a:t>
                      </a:r>
                    </a:p>
                    <a:p>
                      <a:pPr marL="0" marR="0" algn="just">
                        <a:lnSpc>
                          <a:spcPct val="115000"/>
                        </a:lnSpc>
                        <a:spcBef>
                          <a:spcPts val="0"/>
                        </a:spcBef>
                        <a:spcAft>
                          <a:spcPts val="0"/>
                        </a:spcAft>
                      </a:pPr>
                      <a:r>
                        <a:rPr lang="en-US" sz="1500" dirty="0">
                          <a:latin typeface="Calibri"/>
                          <a:ea typeface="Calibri"/>
                          <a:cs typeface="Calibri"/>
                        </a:rPr>
                        <a:t>[S 6(1)(a)]</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Calibri"/>
                        </a:rPr>
                        <a:t>Present in India for at least 182 days in the previous year</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884997">
                <a:tc>
                  <a:txBody>
                    <a:bodyPr/>
                    <a:lstStyle/>
                    <a:p>
                      <a:pPr marL="0" marR="0" algn="just">
                        <a:lnSpc>
                          <a:spcPct val="115000"/>
                        </a:lnSpc>
                        <a:spcBef>
                          <a:spcPts val="0"/>
                        </a:spcBef>
                        <a:spcAft>
                          <a:spcPts val="0"/>
                        </a:spcAft>
                      </a:pPr>
                      <a:r>
                        <a:rPr lang="en-US" sz="1500" dirty="0">
                          <a:latin typeface="Calibri"/>
                          <a:ea typeface="Calibri"/>
                          <a:cs typeface="Calibri"/>
                        </a:rPr>
                        <a:t>Resident</a:t>
                      </a:r>
                    </a:p>
                    <a:p>
                      <a:pPr marL="0" marR="0" algn="just">
                        <a:lnSpc>
                          <a:spcPct val="115000"/>
                        </a:lnSpc>
                        <a:spcBef>
                          <a:spcPts val="0"/>
                        </a:spcBef>
                        <a:spcAft>
                          <a:spcPts val="0"/>
                        </a:spcAft>
                      </a:pPr>
                      <a:r>
                        <a:rPr lang="en-US" sz="1500" dirty="0">
                          <a:latin typeface="Calibri"/>
                          <a:ea typeface="Calibri"/>
                          <a:cs typeface="Calibri"/>
                        </a:rPr>
                        <a:t>[S 6(1)(c)]</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Calibri"/>
                        </a:rPr>
                        <a:t>Present in India for at least 60 days in the previous year </a:t>
                      </a:r>
                      <a:r>
                        <a:rPr lang="en-US" sz="1500" b="1" dirty="0">
                          <a:latin typeface="Calibri"/>
                          <a:ea typeface="Calibri"/>
                          <a:cs typeface="Calibri"/>
                        </a:rPr>
                        <a:t>AND</a:t>
                      </a:r>
                      <a:r>
                        <a:rPr lang="en-US" sz="1500" dirty="0">
                          <a:latin typeface="Calibri"/>
                          <a:ea typeface="Calibri"/>
                          <a:cs typeface="Calibri"/>
                        </a:rPr>
                        <a:t> at least 365 days in the 4 years preceding the previous year</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Arial"/>
                        </a:rPr>
                        <a:t>92 days in a year for 4 years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1474995">
                <a:tc>
                  <a:txBody>
                    <a:bodyPr/>
                    <a:lstStyle/>
                    <a:p>
                      <a:pPr marL="0" marR="0" algn="just">
                        <a:lnSpc>
                          <a:spcPct val="115000"/>
                        </a:lnSpc>
                        <a:spcBef>
                          <a:spcPts val="0"/>
                        </a:spcBef>
                        <a:spcAft>
                          <a:spcPts val="0"/>
                        </a:spcAft>
                      </a:pPr>
                      <a:r>
                        <a:rPr lang="en-US" sz="1500" dirty="0">
                          <a:latin typeface="Calibri"/>
                          <a:ea typeface="Calibri"/>
                          <a:cs typeface="Calibri"/>
                        </a:rPr>
                        <a:t>Resident but not </a:t>
                      </a:r>
                    </a:p>
                    <a:p>
                      <a:pPr marL="0" marR="0" algn="just">
                        <a:lnSpc>
                          <a:spcPct val="115000"/>
                        </a:lnSpc>
                        <a:spcBef>
                          <a:spcPts val="0"/>
                        </a:spcBef>
                        <a:spcAft>
                          <a:spcPts val="0"/>
                        </a:spcAft>
                      </a:pPr>
                      <a:r>
                        <a:rPr lang="en-US" sz="1500" dirty="0">
                          <a:latin typeface="Calibri"/>
                          <a:ea typeface="Calibri"/>
                          <a:cs typeface="Calibri"/>
                        </a:rPr>
                        <a:t>Ordinary Resident</a:t>
                      </a:r>
                    </a:p>
                    <a:p>
                      <a:pPr marL="0" marR="0" algn="just">
                        <a:lnSpc>
                          <a:spcPct val="115000"/>
                        </a:lnSpc>
                        <a:spcBef>
                          <a:spcPts val="0"/>
                        </a:spcBef>
                        <a:spcAft>
                          <a:spcPts val="0"/>
                        </a:spcAft>
                      </a:pPr>
                      <a:r>
                        <a:rPr lang="en-US" sz="1500" dirty="0">
                          <a:latin typeface="Calibri"/>
                          <a:ea typeface="Calibri"/>
                          <a:cs typeface="Arial"/>
                        </a:rPr>
                        <a:t>[S 6(6)(a)]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Calibri"/>
                        </a:rPr>
                        <a:t>Present in India for less than 729 days during the preceding seven years </a:t>
                      </a:r>
                      <a:r>
                        <a:rPr lang="en-US" sz="1500" b="1" dirty="0">
                          <a:latin typeface="Calibri"/>
                          <a:ea typeface="Calibri"/>
                          <a:cs typeface="Calibri"/>
                        </a:rPr>
                        <a:t>OR</a:t>
                      </a:r>
                      <a:r>
                        <a:rPr lang="en-US" sz="1500" dirty="0">
                          <a:latin typeface="Calibri"/>
                          <a:ea typeface="Calibri"/>
                          <a:cs typeface="Calibri"/>
                        </a:rPr>
                        <a:t> who was a non resident in nine out of ten preceding previous years</a:t>
                      </a:r>
                    </a:p>
                    <a:p>
                      <a:pPr marL="0" marR="0" algn="just">
                        <a:lnSpc>
                          <a:spcPct val="115000"/>
                        </a:lnSpc>
                        <a:spcBef>
                          <a:spcPts val="0"/>
                        </a:spcBef>
                        <a:spcAft>
                          <a:spcPts val="0"/>
                        </a:spcAft>
                      </a:pPr>
                      <a:r>
                        <a:rPr lang="en-US" sz="1500" i="1" dirty="0">
                          <a:latin typeface="Calibri"/>
                          <a:ea typeface="Calibri"/>
                          <a:cs typeface="Calibri"/>
                        </a:rPr>
                        <a:t>(not a Resident v Non Resident)</a:t>
                      </a:r>
                      <a:endParaRPr lang="en-US" sz="1500" i="1"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Arial"/>
                        </a:rPr>
                        <a:t>104 days</a:t>
                      </a:r>
                      <a:r>
                        <a:rPr lang="en-US" sz="1500" baseline="0" dirty="0">
                          <a:latin typeface="Calibri"/>
                          <a:ea typeface="Calibri"/>
                          <a:cs typeface="Arial"/>
                        </a:rPr>
                        <a:t> in a year for 7 years</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727212">
                <a:tc>
                  <a:txBody>
                    <a:bodyPr/>
                    <a:lstStyle/>
                    <a:p>
                      <a:pPr marL="0" marR="0" algn="just">
                        <a:lnSpc>
                          <a:spcPct val="115000"/>
                        </a:lnSpc>
                        <a:spcBef>
                          <a:spcPts val="0"/>
                        </a:spcBef>
                        <a:spcAft>
                          <a:spcPts val="0"/>
                        </a:spcAft>
                      </a:pPr>
                      <a:r>
                        <a:rPr lang="en-US" sz="1500" dirty="0">
                          <a:latin typeface="Calibri"/>
                          <a:ea typeface="Calibri"/>
                          <a:cs typeface="Calibri"/>
                        </a:rPr>
                        <a:t>Non Resident </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Calibri"/>
                        </a:rPr>
                        <a:t>One who does not satisfy the above conditions</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Arial"/>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bl>
          </a:graphicData>
        </a:graphic>
      </p:graphicFrame>
      <p:sp>
        <p:nvSpPr>
          <p:cNvPr id="7" name="Rectangle 6">
            <a:extLst>
              <a:ext uri="{FF2B5EF4-FFF2-40B4-BE49-F238E27FC236}">
                <a16:creationId xmlns:a16="http://schemas.microsoft.com/office/drawing/2014/main" xmlns="" id="{949A5149-81B0-498F-BD2C-CA1CDFBAE58B}"/>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11th February, 2020</a:t>
            </a:r>
          </a:p>
        </p:txBody>
      </p:sp>
      <p:sp>
        <p:nvSpPr>
          <p:cNvPr id="16387"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DA1E0F8-2317-4A94-999A-370C0D16885F}" type="slidenum">
              <a:rPr lang="en-US" altLang="en-US" sz="1400"/>
              <a:pPr/>
              <a:t>9</a:t>
            </a:fld>
            <a:endParaRPr lang="en-US" altLang="en-US" sz="1400" dirty="0"/>
          </a:p>
        </p:txBody>
      </p:sp>
      <p:pic>
        <p:nvPicPr>
          <p:cNvPr id="16388" name="Picture 4" descr="NRI"/>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49375" y="685800"/>
            <a:ext cx="7337425"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xmlns="" id="{04F6FF1C-D0BD-4DCE-BF42-1BC737715469}"/>
              </a:ext>
            </a:extLst>
          </p:cNvPr>
          <p:cNvSpPr/>
          <p:nvPr/>
        </p:nvSpPr>
        <p:spPr>
          <a:xfrm>
            <a:off x="3276600" y="6494566"/>
            <a:ext cx="4572000" cy="246221"/>
          </a:xfrm>
          <a:prstGeom prst="rect">
            <a:avLst/>
          </a:prstGeom>
        </p:spPr>
        <p:txBody>
          <a:bodyPr>
            <a:spAutoFit/>
          </a:bodyPr>
          <a:lstStyle/>
          <a:p>
            <a:pPr>
              <a:defRPr/>
            </a:pPr>
            <a:r>
              <a:rPr lang="en-US" altLang="en-US" sz="1000" b="1" dirty="0"/>
              <a:t>P.P. Shah &amp; Associates / SP Shah Consultants DMCC</a:t>
            </a:r>
          </a:p>
        </p:txBody>
      </p:sp>
    </p:spTree>
  </p:cSld>
  <p:clrMapOvr>
    <a:masterClrMapping/>
  </p:clrMapOvr>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4223</TotalTime>
  <Words>8973</Words>
  <Application>Microsoft Office PowerPoint</Application>
  <PresentationFormat>On-screen Show (4:3)</PresentationFormat>
  <Paragraphs>917</Paragraphs>
  <Slides>62</Slides>
  <Notes>45</Notes>
  <HiddenSlides>0</HiddenSlides>
  <MMClips>0</MMClips>
  <ScaleCrop>false</ScaleCrop>
  <HeadingPairs>
    <vt:vector size="4" baseType="variant">
      <vt:variant>
        <vt:lpstr>Theme</vt:lpstr>
      </vt:variant>
      <vt:variant>
        <vt:i4>2</vt:i4>
      </vt:variant>
      <vt:variant>
        <vt:lpstr>Slide Titles</vt:lpstr>
      </vt:variant>
      <vt:variant>
        <vt:i4>62</vt:i4>
      </vt:variant>
    </vt:vector>
  </HeadingPairs>
  <TitlesOfParts>
    <vt:vector size="64" baseType="lpstr">
      <vt:lpstr>Blends</vt:lpstr>
      <vt:lpstr>1_Blends</vt:lpstr>
      <vt:lpstr>Indian Budget,2020 FEMA and Issues in Taxation of Non Residents</vt:lpstr>
      <vt:lpstr>Overview of Presentation</vt:lpstr>
      <vt:lpstr>Overview of Presentation</vt:lpstr>
      <vt:lpstr>Need and Rationale</vt:lpstr>
      <vt:lpstr>Definitions</vt:lpstr>
      <vt:lpstr>Residential Status under FEMA</vt:lpstr>
      <vt:lpstr>Determination of Residential Status</vt:lpstr>
      <vt:lpstr>PowerPoint Presentation</vt:lpstr>
      <vt:lpstr>PowerPoint Presentation</vt:lpstr>
      <vt:lpstr>PowerPoint Presentation</vt:lpstr>
      <vt:lpstr>PowerPoint Presentation</vt:lpstr>
      <vt:lpstr>PowerPoint Presentation</vt:lpstr>
      <vt:lpstr>Resident under Income Tax-Budget 2020</vt:lpstr>
      <vt:lpstr>Implication of Change in Defn. of Resident -Budget 2020</vt:lpstr>
      <vt:lpstr>Implication…….2 – Non Binding Press Release, Budget 2020</vt:lpstr>
      <vt:lpstr>PowerPoint Presentation</vt:lpstr>
      <vt:lpstr>Dividend Distribution Tax - Abolished Sec 115(O)-Budget 2020</vt:lpstr>
      <vt:lpstr>FEMA &amp; ITA - Purpose</vt:lpstr>
      <vt:lpstr>Non Resident Taxation</vt:lpstr>
      <vt:lpstr>Scope of Taxation</vt:lpstr>
      <vt:lpstr>Income deemed to accrue or arise</vt:lpstr>
      <vt:lpstr>Taxability of Non-Residents under the Income Tax Act, 1961</vt:lpstr>
      <vt:lpstr>Taxation of Non Residents – Computation of Income</vt:lpstr>
      <vt:lpstr>Section 9(1)(i) – Business Connection Concluding Contracts</vt:lpstr>
      <vt:lpstr>Section 9(1)(i) – Business Connection Economic Presence</vt:lpstr>
      <vt:lpstr>Expansion of BC –SEP Budget 2020</vt:lpstr>
      <vt:lpstr>Expansion of BC…………..Budget 2020</vt:lpstr>
      <vt:lpstr>Taxation of Non Residents – Computation of Income</vt:lpstr>
      <vt:lpstr>Definition: Royalty – S.9(1)(vi)</vt:lpstr>
      <vt:lpstr>Definition: Fees for Technical Services – S.9(1)(vii)</vt:lpstr>
      <vt:lpstr>Source Rule - Royalty</vt:lpstr>
      <vt:lpstr>Source Rule - FTS</vt:lpstr>
      <vt:lpstr>Source Rule &amp; Scope - FTS</vt:lpstr>
      <vt:lpstr>Taxation of Non Residents – Treaty Operation</vt:lpstr>
      <vt:lpstr>Taxation of Non Residents – Computation of Income</vt:lpstr>
      <vt:lpstr>Computation of income of NR in India</vt:lpstr>
      <vt:lpstr>Special Provisions for NRIs - Chapter XIIA</vt:lpstr>
      <vt:lpstr>Special Provisions for NRI - XIIA</vt:lpstr>
      <vt:lpstr>XIIA - Computation of Income</vt:lpstr>
      <vt:lpstr>Capital Gains on shares &amp; debentures</vt:lpstr>
      <vt:lpstr>PowerPoint Presentation</vt:lpstr>
      <vt:lpstr>Filing of Tax Return </vt:lpstr>
      <vt:lpstr>Filing of Tax Return </vt:lpstr>
      <vt:lpstr>Vivad se Vishwas Bill, 2020</vt:lpstr>
      <vt:lpstr>Vivad se Vishwas Bill, 2020</vt:lpstr>
      <vt:lpstr>Commonly found Non Compliances under FEMA</vt:lpstr>
      <vt:lpstr>Commonly found other Non Compliances</vt:lpstr>
      <vt:lpstr>FEMA – Important Terms</vt:lpstr>
      <vt:lpstr>TCS on LRS/Tour Package-Budget 2020</vt:lpstr>
      <vt:lpstr>Custom Baggage Rules</vt:lpstr>
      <vt:lpstr>Custom Baggage Rules (contd.)</vt:lpstr>
      <vt:lpstr>Custom Baggage Rules (contd.)</vt:lpstr>
      <vt:lpstr>Benami Property Transactions Act, 2016</vt:lpstr>
      <vt:lpstr>Exceptions to Benami Transactions</vt:lpstr>
      <vt:lpstr>Implications of entering into a Benamidar Transaction</vt:lpstr>
      <vt:lpstr>Presumptive Taxation</vt:lpstr>
      <vt:lpstr>Taxation of Trust &amp; Investors</vt:lpstr>
      <vt:lpstr>TDS from income of NRs</vt:lpstr>
      <vt:lpstr>PowerPoint Presentation</vt:lpstr>
      <vt:lpstr>PowerPoint Presentation</vt:lpstr>
      <vt:lpstr>PowerPoint Presentation</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nirav</dc:creator>
  <cp:lastModifiedBy>PPS</cp:lastModifiedBy>
  <cp:revision>814</cp:revision>
  <cp:lastPrinted>2019-12-09T09:36:22Z</cp:lastPrinted>
  <dcterms:created xsi:type="dcterms:W3CDTF">1601-01-01T00:00:00Z</dcterms:created>
  <dcterms:modified xsi:type="dcterms:W3CDTF">2020-02-10T11:56:54Z</dcterms:modified>
</cp:coreProperties>
</file>