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slide96.xml" ContentType="application/vnd.openxmlformats-officedocument.presentationml.slide+xml"/>
  <Override PartName="/ppt/slides/slide97.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tags/tag1.xml" ContentType="application/vnd.openxmlformats-officedocument.presentationml.tags+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ppt/notesSlides/notesSlide50.xml" ContentType="application/vnd.openxmlformats-officedocument.presentationml.notesSlide+xml"/>
  <Override PartName="/ppt/notesSlides/notesSlide51.xml" ContentType="application/vnd.openxmlformats-officedocument.presentationml.notesSlide+xml"/>
  <Override PartName="/ppt/notesSlides/notesSlide52.xml" ContentType="application/vnd.openxmlformats-officedocument.presentationml.notesSlide+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ppt/notesSlides/notesSlide53.xml" ContentType="application/vnd.openxmlformats-officedocument.presentationml.notesSlide+xml"/>
  <Override PartName="/ppt/notesSlides/notesSlide54.xml" ContentType="application/vnd.openxmlformats-officedocument.presentationml.notesSlide+xml"/>
  <Override PartName="/ppt/notesSlides/notesSlide55.xml" ContentType="application/vnd.openxmlformats-officedocument.presentationml.notesSlide+xml"/>
  <Override PartName="/ppt/notesSlides/notesSlide56.xml" ContentType="application/vnd.openxmlformats-officedocument.presentationml.notesSlide+xml"/>
  <Override PartName="/ppt/notesSlides/notesSlide57.xml" ContentType="application/vnd.openxmlformats-officedocument.presentationml.notesSlide+xml"/>
  <Override PartName="/ppt/notesSlides/notesSlide58.xml" ContentType="application/vnd.openxmlformats-officedocument.presentationml.notesSlide+xml"/>
  <Override PartName="/ppt/diagrams/data3.xml" ContentType="application/vnd.openxmlformats-officedocument.drawingml.diagramData+xml"/>
  <Override PartName="/ppt/diagrams/layout3.xml" ContentType="application/vnd.openxmlformats-officedocument.drawingml.diagramLayout+xml"/>
  <Override PartName="/ppt/diagrams/quickStyle3.xml" ContentType="application/vnd.openxmlformats-officedocument.drawingml.diagramStyle+xml"/>
  <Override PartName="/ppt/diagrams/colors3.xml" ContentType="application/vnd.openxmlformats-officedocument.drawingml.diagramColors+xml"/>
  <Override PartName="/ppt/diagrams/drawing3.xml" ContentType="application/vnd.ms-office.drawingml.diagramDrawing+xml"/>
  <Override PartName="/ppt/notesSlides/notesSlide5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673" r:id="rId2"/>
  </p:sldMasterIdLst>
  <p:notesMasterIdLst>
    <p:notesMasterId r:id="rId100"/>
  </p:notesMasterIdLst>
  <p:sldIdLst>
    <p:sldId id="256" r:id="rId3"/>
    <p:sldId id="493" r:id="rId4"/>
    <p:sldId id="930" r:id="rId5"/>
    <p:sldId id="915" r:id="rId6"/>
    <p:sldId id="916" r:id="rId7"/>
    <p:sldId id="917" r:id="rId8"/>
    <p:sldId id="918" r:id="rId9"/>
    <p:sldId id="919" r:id="rId10"/>
    <p:sldId id="920" r:id="rId11"/>
    <p:sldId id="921" r:id="rId12"/>
    <p:sldId id="922" r:id="rId13"/>
    <p:sldId id="923" r:id="rId14"/>
    <p:sldId id="924" r:id="rId15"/>
    <p:sldId id="925" r:id="rId16"/>
    <p:sldId id="758" r:id="rId17"/>
    <p:sldId id="894" r:id="rId18"/>
    <p:sldId id="895" r:id="rId19"/>
    <p:sldId id="896" r:id="rId20"/>
    <p:sldId id="787" r:id="rId21"/>
    <p:sldId id="892" r:id="rId22"/>
    <p:sldId id="893" r:id="rId23"/>
    <p:sldId id="903" r:id="rId24"/>
    <p:sldId id="904" r:id="rId25"/>
    <p:sldId id="905" r:id="rId26"/>
    <p:sldId id="906" r:id="rId27"/>
    <p:sldId id="907" r:id="rId28"/>
    <p:sldId id="908" r:id="rId29"/>
    <p:sldId id="909" r:id="rId30"/>
    <p:sldId id="910" r:id="rId31"/>
    <p:sldId id="911" r:id="rId32"/>
    <p:sldId id="912" r:id="rId33"/>
    <p:sldId id="913" r:id="rId34"/>
    <p:sldId id="914" r:id="rId35"/>
    <p:sldId id="720" r:id="rId36"/>
    <p:sldId id="634" r:id="rId37"/>
    <p:sldId id="897" r:id="rId38"/>
    <p:sldId id="900" r:id="rId39"/>
    <p:sldId id="901" r:id="rId40"/>
    <p:sldId id="902" r:id="rId41"/>
    <p:sldId id="931" r:id="rId42"/>
    <p:sldId id="932" r:id="rId43"/>
    <p:sldId id="759" r:id="rId44"/>
    <p:sldId id="760" r:id="rId45"/>
    <p:sldId id="933" r:id="rId46"/>
    <p:sldId id="761" r:id="rId47"/>
    <p:sldId id="779" r:id="rId48"/>
    <p:sldId id="764" r:id="rId49"/>
    <p:sldId id="765" r:id="rId50"/>
    <p:sldId id="766" r:id="rId51"/>
    <p:sldId id="763" r:id="rId52"/>
    <p:sldId id="767" r:id="rId53"/>
    <p:sldId id="880" r:id="rId54"/>
    <p:sldId id="881" r:id="rId55"/>
    <p:sldId id="882" r:id="rId56"/>
    <p:sldId id="883" r:id="rId57"/>
    <p:sldId id="884" r:id="rId58"/>
    <p:sldId id="885" r:id="rId59"/>
    <p:sldId id="886" r:id="rId60"/>
    <p:sldId id="817" r:id="rId61"/>
    <p:sldId id="819" r:id="rId62"/>
    <p:sldId id="822" r:id="rId63"/>
    <p:sldId id="887" r:id="rId64"/>
    <p:sldId id="888" r:id="rId65"/>
    <p:sldId id="844" r:id="rId66"/>
    <p:sldId id="890" r:id="rId67"/>
    <p:sldId id="814" r:id="rId68"/>
    <p:sldId id="891" r:id="rId69"/>
    <p:sldId id="803" r:id="rId70"/>
    <p:sldId id="820" r:id="rId71"/>
    <p:sldId id="825" r:id="rId72"/>
    <p:sldId id="926" r:id="rId73"/>
    <p:sldId id="927" r:id="rId74"/>
    <p:sldId id="928" r:id="rId75"/>
    <p:sldId id="929" r:id="rId76"/>
    <p:sldId id="823" r:id="rId77"/>
    <p:sldId id="824" r:id="rId78"/>
    <p:sldId id="826" r:id="rId79"/>
    <p:sldId id="818" r:id="rId80"/>
    <p:sldId id="828" r:id="rId81"/>
    <p:sldId id="829" r:id="rId82"/>
    <p:sldId id="934" r:id="rId83"/>
    <p:sldId id="935" r:id="rId84"/>
    <p:sldId id="936" r:id="rId85"/>
    <p:sldId id="937" r:id="rId86"/>
    <p:sldId id="938" r:id="rId87"/>
    <p:sldId id="939" r:id="rId88"/>
    <p:sldId id="940" r:id="rId89"/>
    <p:sldId id="941" r:id="rId90"/>
    <p:sldId id="942" r:id="rId91"/>
    <p:sldId id="827" r:id="rId92"/>
    <p:sldId id="831" r:id="rId93"/>
    <p:sldId id="830" r:id="rId94"/>
    <p:sldId id="832" r:id="rId95"/>
    <p:sldId id="833" r:id="rId96"/>
    <p:sldId id="943" r:id="rId97"/>
    <p:sldId id="834" r:id="rId98"/>
    <p:sldId id="431" r:id="rId99"/>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sid shah" initials="ss" lastIdx="1" clrIdx="0">
    <p:extLst>
      <p:ext uri="{19B8F6BF-5375-455C-9EA6-DF929625EA0E}">
        <p15:presenceInfo xmlns:p15="http://schemas.microsoft.com/office/powerpoint/2012/main" userId="a5e80ec9850ea10b"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505E3EF-67EA-436B-97B2-0124C06EBD24}" styleName="Medium Style 4 - Accent 3">
    <a:wholeTbl>
      <a:tcTxStyle>
        <a:fontRef idx="minor">
          <a:scrgbClr r="0" g="0" b="0"/>
        </a:fontRef>
        <a:schemeClr val="dk1"/>
      </a:tcTxStyle>
      <a:tcStyle>
        <a:tcBdr>
          <a:left>
            <a:ln w="12700" cmpd="sng">
              <a:solidFill>
                <a:schemeClr val="accent3"/>
              </a:solidFill>
            </a:ln>
          </a:left>
          <a:right>
            <a:ln w="12700" cmpd="sng">
              <a:solidFill>
                <a:schemeClr val="accent3"/>
              </a:solidFill>
            </a:ln>
          </a:right>
          <a:top>
            <a:ln w="12700" cmpd="sng">
              <a:solidFill>
                <a:schemeClr val="accent3"/>
              </a:solidFill>
            </a:ln>
          </a:top>
          <a:bottom>
            <a:ln w="12700" cmpd="sng">
              <a:solidFill>
                <a:schemeClr val="accent3"/>
              </a:solidFill>
            </a:ln>
          </a:bottom>
          <a:insideH>
            <a:ln w="12700" cmpd="sng">
              <a:solidFill>
                <a:schemeClr val="accent3"/>
              </a:solidFill>
            </a:ln>
          </a:insideH>
          <a:insideV>
            <a:ln w="12700" cmpd="sng">
              <a:solidFill>
                <a:schemeClr val="accent3"/>
              </a:solidFill>
            </a:ln>
          </a:insideV>
        </a:tcBdr>
        <a:fill>
          <a:solidFill>
            <a:schemeClr val="accent3">
              <a:tint val="20000"/>
            </a:schemeClr>
          </a:solidFill>
        </a:fill>
      </a:tcStyle>
    </a:wholeTbl>
    <a:band1H>
      <a:tcStyle>
        <a:tcBdr/>
        <a:fill>
          <a:solidFill>
            <a:schemeClr val="accent3">
              <a:tint val="40000"/>
            </a:schemeClr>
          </a:solidFill>
        </a:fill>
      </a:tcStyle>
    </a:band1H>
    <a:band1V>
      <a:tcStyle>
        <a:tcBdr/>
        <a:fill>
          <a:solidFill>
            <a:schemeClr val="accent3">
              <a:tint val="40000"/>
            </a:schemeClr>
          </a:solidFill>
        </a:fill>
      </a:tcStyle>
    </a:band1V>
    <a:lastCol>
      <a:tcTxStyle b="on"/>
      <a:tcStyle>
        <a:tcBdr/>
      </a:tcStyle>
    </a:lastCol>
    <a:firstCol>
      <a:tcTxStyle b="on"/>
      <a:tcStyle>
        <a:tcBdr/>
      </a:tcStyle>
    </a:firstCol>
    <a:lastRow>
      <a:tcTxStyle b="on"/>
      <a:tcStyle>
        <a:tcBdr>
          <a:top>
            <a:ln w="25400" cmpd="sng">
              <a:solidFill>
                <a:schemeClr val="accent3"/>
              </a:solidFill>
            </a:ln>
          </a:top>
        </a:tcBdr>
        <a:fill>
          <a:solidFill>
            <a:schemeClr val="accent3">
              <a:tint val="20000"/>
            </a:schemeClr>
          </a:solidFill>
        </a:fill>
      </a:tcStyle>
    </a:lastRow>
    <a:firstRow>
      <a:tcTxStyle b="on"/>
      <a:tcStyle>
        <a:tcBdr/>
        <a:fill>
          <a:solidFill>
            <a:schemeClr val="accent3">
              <a:tint val="20000"/>
            </a:schemeClr>
          </a:solidFill>
        </a:fill>
      </a:tcStyle>
    </a:firstRow>
  </a:tblStyle>
  <a:tblStyle styleId="{35758FB7-9AC5-4552-8A53-C91805E547FA}" styleName="Themed Style 1 - Accent 5">
    <a:tblBg>
      <a:fillRef idx="2">
        <a:schemeClr val="accent5"/>
      </a:fillRef>
      <a:effectRef idx="1">
        <a:schemeClr val="accent5"/>
      </a:effectRef>
    </a:tblBg>
    <a:wholeTbl>
      <a:tcTxStyle>
        <a:fontRef idx="minor">
          <a:scrgbClr r="0" g="0" b="0"/>
        </a:fontRef>
        <a:schemeClr val="dk1"/>
      </a:tcTxStyle>
      <a:tcStyle>
        <a:tcBdr>
          <a:left>
            <a:lnRef idx="1">
              <a:schemeClr val="accent5"/>
            </a:lnRef>
          </a:left>
          <a:right>
            <a:lnRef idx="1">
              <a:schemeClr val="accent5"/>
            </a:lnRef>
          </a:right>
          <a:top>
            <a:lnRef idx="1">
              <a:schemeClr val="accent5"/>
            </a:lnRef>
          </a:top>
          <a:bottom>
            <a:lnRef idx="1">
              <a:schemeClr val="accent5"/>
            </a:lnRef>
          </a:bottom>
          <a:insideH>
            <a:lnRef idx="1">
              <a:schemeClr val="accent5"/>
            </a:lnRef>
          </a:insideH>
          <a:insideV>
            <a:lnRef idx="1">
              <a:schemeClr val="accent5"/>
            </a:lnRef>
          </a:insideV>
        </a:tcBdr>
        <a:fill>
          <a:noFill/>
        </a:fill>
      </a:tcStyle>
    </a:wholeTbl>
    <a:band1H>
      <a:tcStyle>
        <a:tcBdr/>
        <a:fill>
          <a:solidFill>
            <a:schemeClr val="accent5">
              <a:alpha val="40000"/>
            </a:schemeClr>
          </a:solidFill>
        </a:fill>
      </a:tcStyle>
    </a:band1H>
    <a:band2H>
      <a:tcStyle>
        <a:tcBdr/>
      </a:tcStyle>
    </a:band2H>
    <a:band1V>
      <a:tcStyle>
        <a:tcBdr>
          <a:top>
            <a:lnRef idx="1">
              <a:schemeClr val="accent5"/>
            </a:lnRef>
          </a:top>
          <a:bottom>
            <a:lnRef idx="1">
              <a:schemeClr val="accent5"/>
            </a:lnRef>
          </a:bottom>
        </a:tcBdr>
        <a:fill>
          <a:solidFill>
            <a:schemeClr val="accent5">
              <a:alpha val="40000"/>
            </a:schemeClr>
          </a:solidFill>
        </a:fill>
      </a:tcStyle>
    </a:band1V>
    <a:band2V>
      <a:tcStyle>
        <a:tcBdr/>
      </a:tcStyle>
    </a:band2V>
    <a:lastCol>
      <a:tcTxStyle b="on"/>
      <a:tcStyle>
        <a:tcBdr>
          <a:left>
            <a:lnRef idx="2">
              <a:schemeClr val="accent5"/>
            </a:lnRef>
          </a:left>
          <a:right>
            <a:lnRef idx="1">
              <a:schemeClr val="accent5"/>
            </a:lnRef>
          </a:right>
          <a:top>
            <a:lnRef idx="1">
              <a:schemeClr val="accent5"/>
            </a:lnRef>
          </a:top>
          <a:bottom>
            <a:lnRef idx="1">
              <a:schemeClr val="accent5"/>
            </a:lnRef>
          </a:bottom>
          <a:insideH>
            <a:lnRef idx="1">
              <a:schemeClr val="accent5"/>
            </a:lnRef>
          </a:insideH>
          <a:insideV>
            <a:ln>
              <a:noFill/>
            </a:ln>
          </a:insideV>
        </a:tcBdr>
      </a:tcStyle>
    </a:lastCol>
    <a:firstCol>
      <a:tcTxStyle b="on"/>
      <a:tcStyle>
        <a:tcBdr>
          <a:left>
            <a:lnRef idx="1">
              <a:schemeClr val="accent5"/>
            </a:lnRef>
          </a:left>
          <a:right>
            <a:lnRef idx="2">
              <a:schemeClr val="accent5"/>
            </a:lnRef>
          </a:right>
          <a:top>
            <a:lnRef idx="1">
              <a:schemeClr val="accent5"/>
            </a:lnRef>
          </a:top>
          <a:bottom>
            <a:lnRef idx="1">
              <a:schemeClr val="accent5"/>
            </a:lnRef>
          </a:bottom>
          <a:insideH>
            <a:lnRef idx="1">
              <a:schemeClr val="accent5"/>
            </a:lnRef>
          </a:insideH>
          <a:insideV>
            <a:ln>
              <a:noFill/>
            </a:ln>
          </a:insideV>
        </a:tcBdr>
      </a:tcStyle>
    </a:firstCol>
    <a:lastRow>
      <a:tcTxStyle b="on"/>
      <a:tcStyle>
        <a:tcBdr>
          <a:left>
            <a:lnRef idx="1">
              <a:schemeClr val="accent5"/>
            </a:lnRef>
          </a:left>
          <a:right>
            <a:lnRef idx="1">
              <a:schemeClr val="accent5"/>
            </a:lnRef>
          </a:right>
          <a:top>
            <a:lnRef idx="2">
              <a:schemeClr val="accent5"/>
            </a:lnRef>
          </a:top>
          <a:bottom>
            <a:lnRef idx="2">
              <a:schemeClr val="accent5"/>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5"/>
            </a:lnRef>
          </a:left>
          <a:right>
            <a:lnRef idx="1">
              <a:schemeClr val="accent5"/>
            </a:lnRef>
          </a:right>
          <a:top>
            <a:lnRef idx="1">
              <a:schemeClr val="accent5"/>
            </a:lnRef>
          </a:top>
          <a:bottom>
            <a:lnRef idx="2">
              <a:schemeClr val="lt1"/>
            </a:lnRef>
          </a:bottom>
          <a:insideH>
            <a:ln>
              <a:noFill/>
            </a:ln>
          </a:insideH>
          <a:insideV>
            <a:ln>
              <a:noFill/>
            </a:ln>
          </a:insideV>
        </a:tcBdr>
        <a:fill>
          <a:solidFill>
            <a:schemeClr val="accent5"/>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291" autoAdjust="0"/>
  </p:normalViewPr>
  <p:slideViewPr>
    <p:cSldViewPr snapToGrid="0">
      <p:cViewPr varScale="1">
        <p:scale>
          <a:sx n="65" d="100"/>
          <a:sy n="65" d="100"/>
        </p:scale>
        <p:origin x="834" y="48"/>
      </p:cViewPr>
      <p:guideLst/>
    </p:cSldViewPr>
  </p:slideViewPr>
  <p:notesTextViewPr>
    <p:cViewPr>
      <p:scale>
        <a:sx n="1" d="1"/>
        <a:sy n="1" d="1"/>
      </p:scale>
      <p:origin x="0" y="0"/>
    </p:cViewPr>
  </p:notesTextViewPr>
  <p:sorterViewPr>
    <p:cViewPr>
      <p:scale>
        <a:sx n="100" d="100"/>
        <a:sy n="100" d="100"/>
      </p:scale>
      <p:origin x="0" y="-9444"/>
    </p:cViewPr>
  </p:sorter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4.xml"/><Relationship Id="rId21" Type="http://schemas.openxmlformats.org/officeDocument/2006/relationships/slide" Target="slides/slide19.xml"/><Relationship Id="rId42" Type="http://schemas.openxmlformats.org/officeDocument/2006/relationships/slide" Target="slides/slide40.xml"/><Relationship Id="rId47" Type="http://schemas.openxmlformats.org/officeDocument/2006/relationships/slide" Target="slides/slide45.xml"/><Relationship Id="rId63" Type="http://schemas.openxmlformats.org/officeDocument/2006/relationships/slide" Target="slides/slide61.xml"/><Relationship Id="rId68" Type="http://schemas.openxmlformats.org/officeDocument/2006/relationships/slide" Target="slides/slide66.xml"/><Relationship Id="rId84" Type="http://schemas.openxmlformats.org/officeDocument/2006/relationships/slide" Target="slides/slide82.xml"/><Relationship Id="rId89" Type="http://schemas.openxmlformats.org/officeDocument/2006/relationships/slide" Target="slides/slide87.xml"/><Relationship Id="rId7" Type="http://schemas.openxmlformats.org/officeDocument/2006/relationships/slide" Target="slides/slide5.xml"/><Relationship Id="rId71" Type="http://schemas.openxmlformats.org/officeDocument/2006/relationships/slide" Target="slides/slide69.xml"/><Relationship Id="rId92" Type="http://schemas.openxmlformats.org/officeDocument/2006/relationships/slide" Target="slides/slide90.xml"/><Relationship Id="rId2" Type="http://schemas.openxmlformats.org/officeDocument/2006/relationships/slideMaster" Target="slideMasters/slideMaster2.xml"/><Relationship Id="rId16" Type="http://schemas.openxmlformats.org/officeDocument/2006/relationships/slide" Target="slides/slide14.xml"/><Relationship Id="rId29" Type="http://schemas.openxmlformats.org/officeDocument/2006/relationships/slide" Target="slides/slide27.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slide" Target="slides/slide30.xml"/><Relationship Id="rId37" Type="http://schemas.openxmlformats.org/officeDocument/2006/relationships/slide" Target="slides/slide35.xml"/><Relationship Id="rId40" Type="http://schemas.openxmlformats.org/officeDocument/2006/relationships/slide" Target="slides/slide38.xml"/><Relationship Id="rId45" Type="http://schemas.openxmlformats.org/officeDocument/2006/relationships/slide" Target="slides/slide43.xml"/><Relationship Id="rId53" Type="http://schemas.openxmlformats.org/officeDocument/2006/relationships/slide" Target="slides/slide51.xml"/><Relationship Id="rId58" Type="http://schemas.openxmlformats.org/officeDocument/2006/relationships/slide" Target="slides/slide56.xml"/><Relationship Id="rId66" Type="http://schemas.openxmlformats.org/officeDocument/2006/relationships/slide" Target="slides/slide64.xml"/><Relationship Id="rId74" Type="http://schemas.openxmlformats.org/officeDocument/2006/relationships/slide" Target="slides/slide72.xml"/><Relationship Id="rId79" Type="http://schemas.openxmlformats.org/officeDocument/2006/relationships/slide" Target="slides/slide77.xml"/><Relationship Id="rId87" Type="http://schemas.openxmlformats.org/officeDocument/2006/relationships/slide" Target="slides/slide85.xml"/><Relationship Id="rId102" Type="http://schemas.openxmlformats.org/officeDocument/2006/relationships/presProps" Target="presProps.xml"/><Relationship Id="rId5" Type="http://schemas.openxmlformats.org/officeDocument/2006/relationships/slide" Target="slides/slide3.xml"/><Relationship Id="rId61" Type="http://schemas.openxmlformats.org/officeDocument/2006/relationships/slide" Target="slides/slide59.xml"/><Relationship Id="rId82" Type="http://schemas.openxmlformats.org/officeDocument/2006/relationships/slide" Target="slides/slide80.xml"/><Relationship Id="rId90" Type="http://schemas.openxmlformats.org/officeDocument/2006/relationships/slide" Target="slides/slide88.xml"/><Relationship Id="rId95" Type="http://schemas.openxmlformats.org/officeDocument/2006/relationships/slide" Target="slides/slide93.xml"/><Relationship Id="rId19" Type="http://schemas.openxmlformats.org/officeDocument/2006/relationships/slide" Target="slides/slide1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slide" Target="slides/slide28.xml"/><Relationship Id="rId35" Type="http://schemas.openxmlformats.org/officeDocument/2006/relationships/slide" Target="slides/slide33.xml"/><Relationship Id="rId43" Type="http://schemas.openxmlformats.org/officeDocument/2006/relationships/slide" Target="slides/slide41.xml"/><Relationship Id="rId48" Type="http://schemas.openxmlformats.org/officeDocument/2006/relationships/slide" Target="slides/slide46.xml"/><Relationship Id="rId56" Type="http://schemas.openxmlformats.org/officeDocument/2006/relationships/slide" Target="slides/slide54.xml"/><Relationship Id="rId64" Type="http://schemas.openxmlformats.org/officeDocument/2006/relationships/slide" Target="slides/slide62.xml"/><Relationship Id="rId69" Type="http://schemas.openxmlformats.org/officeDocument/2006/relationships/slide" Target="slides/slide67.xml"/><Relationship Id="rId77" Type="http://schemas.openxmlformats.org/officeDocument/2006/relationships/slide" Target="slides/slide75.xml"/><Relationship Id="rId100" Type="http://schemas.openxmlformats.org/officeDocument/2006/relationships/notesMaster" Target="notesMasters/notesMaster1.xml"/><Relationship Id="rId105" Type="http://schemas.openxmlformats.org/officeDocument/2006/relationships/tableStyles" Target="tableStyles.xml"/><Relationship Id="rId8" Type="http://schemas.openxmlformats.org/officeDocument/2006/relationships/slide" Target="slides/slide6.xml"/><Relationship Id="rId51" Type="http://schemas.openxmlformats.org/officeDocument/2006/relationships/slide" Target="slides/slide49.xml"/><Relationship Id="rId72" Type="http://schemas.openxmlformats.org/officeDocument/2006/relationships/slide" Target="slides/slide70.xml"/><Relationship Id="rId80" Type="http://schemas.openxmlformats.org/officeDocument/2006/relationships/slide" Target="slides/slide78.xml"/><Relationship Id="rId85" Type="http://schemas.openxmlformats.org/officeDocument/2006/relationships/slide" Target="slides/slide83.xml"/><Relationship Id="rId93" Type="http://schemas.openxmlformats.org/officeDocument/2006/relationships/slide" Target="slides/slide91.xml"/><Relationship Id="rId98" Type="http://schemas.openxmlformats.org/officeDocument/2006/relationships/slide" Target="slides/slide96.xml"/><Relationship Id="rId3" Type="http://schemas.openxmlformats.org/officeDocument/2006/relationships/slide" Target="slides/slide1.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slide" Target="slides/slide31.xml"/><Relationship Id="rId38" Type="http://schemas.openxmlformats.org/officeDocument/2006/relationships/slide" Target="slides/slide36.xml"/><Relationship Id="rId46" Type="http://schemas.openxmlformats.org/officeDocument/2006/relationships/slide" Target="slides/slide44.xml"/><Relationship Id="rId59" Type="http://schemas.openxmlformats.org/officeDocument/2006/relationships/slide" Target="slides/slide57.xml"/><Relationship Id="rId67" Type="http://schemas.openxmlformats.org/officeDocument/2006/relationships/slide" Target="slides/slide65.xml"/><Relationship Id="rId103" Type="http://schemas.openxmlformats.org/officeDocument/2006/relationships/viewProps" Target="viewProps.xml"/><Relationship Id="rId20" Type="http://schemas.openxmlformats.org/officeDocument/2006/relationships/slide" Target="slides/slide18.xml"/><Relationship Id="rId41" Type="http://schemas.openxmlformats.org/officeDocument/2006/relationships/slide" Target="slides/slide39.xml"/><Relationship Id="rId54" Type="http://schemas.openxmlformats.org/officeDocument/2006/relationships/slide" Target="slides/slide52.xml"/><Relationship Id="rId62" Type="http://schemas.openxmlformats.org/officeDocument/2006/relationships/slide" Target="slides/slide60.xml"/><Relationship Id="rId70" Type="http://schemas.openxmlformats.org/officeDocument/2006/relationships/slide" Target="slides/slide68.xml"/><Relationship Id="rId75" Type="http://schemas.openxmlformats.org/officeDocument/2006/relationships/slide" Target="slides/slide73.xml"/><Relationship Id="rId83" Type="http://schemas.openxmlformats.org/officeDocument/2006/relationships/slide" Target="slides/slide81.xml"/><Relationship Id="rId88" Type="http://schemas.openxmlformats.org/officeDocument/2006/relationships/slide" Target="slides/slide86.xml"/><Relationship Id="rId91" Type="http://schemas.openxmlformats.org/officeDocument/2006/relationships/slide" Target="slides/slide89.xml"/><Relationship Id="rId96" Type="http://schemas.openxmlformats.org/officeDocument/2006/relationships/slide" Target="slides/slide94.xml"/><Relationship Id="rId1" Type="http://schemas.openxmlformats.org/officeDocument/2006/relationships/slideMaster" Target="slideMasters/slideMaster1.xml"/><Relationship Id="rId6" Type="http://schemas.openxmlformats.org/officeDocument/2006/relationships/slide" Target="slides/slide4.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36" Type="http://schemas.openxmlformats.org/officeDocument/2006/relationships/slide" Target="slides/slide34.xml"/><Relationship Id="rId49" Type="http://schemas.openxmlformats.org/officeDocument/2006/relationships/slide" Target="slides/slide47.xml"/><Relationship Id="rId57" Type="http://schemas.openxmlformats.org/officeDocument/2006/relationships/slide" Target="slides/slide55.xml"/><Relationship Id="rId10" Type="http://schemas.openxmlformats.org/officeDocument/2006/relationships/slide" Target="slides/slide8.xml"/><Relationship Id="rId31" Type="http://schemas.openxmlformats.org/officeDocument/2006/relationships/slide" Target="slides/slide29.xml"/><Relationship Id="rId44" Type="http://schemas.openxmlformats.org/officeDocument/2006/relationships/slide" Target="slides/slide42.xml"/><Relationship Id="rId52" Type="http://schemas.openxmlformats.org/officeDocument/2006/relationships/slide" Target="slides/slide50.xml"/><Relationship Id="rId60" Type="http://schemas.openxmlformats.org/officeDocument/2006/relationships/slide" Target="slides/slide58.xml"/><Relationship Id="rId65" Type="http://schemas.openxmlformats.org/officeDocument/2006/relationships/slide" Target="slides/slide63.xml"/><Relationship Id="rId73" Type="http://schemas.openxmlformats.org/officeDocument/2006/relationships/slide" Target="slides/slide71.xml"/><Relationship Id="rId78" Type="http://schemas.openxmlformats.org/officeDocument/2006/relationships/slide" Target="slides/slide76.xml"/><Relationship Id="rId81" Type="http://schemas.openxmlformats.org/officeDocument/2006/relationships/slide" Target="slides/slide79.xml"/><Relationship Id="rId86" Type="http://schemas.openxmlformats.org/officeDocument/2006/relationships/slide" Target="slides/slide84.xml"/><Relationship Id="rId94" Type="http://schemas.openxmlformats.org/officeDocument/2006/relationships/slide" Target="slides/slide92.xml"/><Relationship Id="rId99" Type="http://schemas.openxmlformats.org/officeDocument/2006/relationships/slide" Target="slides/slide97.xml"/><Relationship Id="rId101" Type="http://schemas.openxmlformats.org/officeDocument/2006/relationships/commentAuthors" Target="commentAuthors.xml"/><Relationship Id="rId4" Type="http://schemas.openxmlformats.org/officeDocument/2006/relationships/slide" Target="slides/slide2.xml"/><Relationship Id="rId9" Type="http://schemas.openxmlformats.org/officeDocument/2006/relationships/slide" Target="slides/slide7.xml"/><Relationship Id="rId13" Type="http://schemas.openxmlformats.org/officeDocument/2006/relationships/slide" Target="slides/slide11.xml"/><Relationship Id="rId18" Type="http://schemas.openxmlformats.org/officeDocument/2006/relationships/slide" Target="slides/slide16.xml"/><Relationship Id="rId39" Type="http://schemas.openxmlformats.org/officeDocument/2006/relationships/slide" Target="slides/slide37.xml"/><Relationship Id="rId34" Type="http://schemas.openxmlformats.org/officeDocument/2006/relationships/slide" Target="slides/slide32.xml"/><Relationship Id="rId50" Type="http://schemas.openxmlformats.org/officeDocument/2006/relationships/slide" Target="slides/slide48.xml"/><Relationship Id="rId55" Type="http://schemas.openxmlformats.org/officeDocument/2006/relationships/slide" Target="slides/slide53.xml"/><Relationship Id="rId76" Type="http://schemas.openxmlformats.org/officeDocument/2006/relationships/slide" Target="slides/slide74.xml"/><Relationship Id="rId97" Type="http://schemas.openxmlformats.org/officeDocument/2006/relationships/slide" Target="slides/slide95.xml"/><Relationship Id="rId104" Type="http://schemas.openxmlformats.org/officeDocument/2006/relationships/theme" Target="theme/theme1.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3.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8639EA74-2B81-495E-BD97-6D639FF88527}" type="doc">
      <dgm:prSet loTypeId="urn:microsoft.com/office/officeart/2005/8/layout/StepDownProcess" loCatId="process" qsTypeId="urn:microsoft.com/office/officeart/2005/8/quickstyle/simple1" qsCatId="simple" csTypeId="urn:microsoft.com/office/officeart/2005/8/colors/accent1_2" csCatId="accent1" phldr="1"/>
      <dgm:spPr/>
      <dgm:t>
        <a:bodyPr/>
        <a:lstStyle/>
        <a:p>
          <a:endParaRPr lang="en-IN"/>
        </a:p>
      </dgm:t>
    </dgm:pt>
    <dgm:pt modelId="{1CE818F3-DF96-43D4-A80A-0137C07567DA}">
      <dgm:prSet phldrT="[Text]" custT="1"/>
      <dgm:spPr/>
      <dgm:t>
        <a:bodyPr/>
        <a:lstStyle/>
        <a:p>
          <a:r>
            <a:rPr lang="en-IN" sz="1600" b="1" dirty="0">
              <a:solidFill>
                <a:schemeClr val="tx1"/>
              </a:solidFill>
            </a:rPr>
            <a:t>Enactment of LLP Act - 2008</a:t>
          </a:r>
        </a:p>
      </dgm:t>
    </dgm:pt>
    <dgm:pt modelId="{E72F4DD3-3F6B-4E80-8503-628C5A8FD84B}" type="parTrans" cxnId="{2FDE522E-4D6D-43AB-BD0B-3A3BA1E5C0D7}">
      <dgm:prSet/>
      <dgm:spPr/>
      <dgm:t>
        <a:bodyPr/>
        <a:lstStyle/>
        <a:p>
          <a:endParaRPr lang="en-IN"/>
        </a:p>
      </dgm:t>
    </dgm:pt>
    <dgm:pt modelId="{795BF254-52E9-41BE-A444-92B1E4D3538F}" type="sibTrans" cxnId="{2FDE522E-4D6D-43AB-BD0B-3A3BA1E5C0D7}">
      <dgm:prSet/>
      <dgm:spPr/>
      <dgm:t>
        <a:bodyPr/>
        <a:lstStyle/>
        <a:p>
          <a:endParaRPr lang="en-IN"/>
        </a:p>
      </dgm:t>
    </dgm:pt>
    <dgm:pt modelId="{771CE920-EDDC-471A-B99F-D577F83EEAD6}">
      <dgm:prSet phldrT="[Text]" custT="1"/>
      <dgm:spPr/>
      <dgm: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Issuance of Discussion Paper on FDI in LLP - 2010</a:t>
          </a:r>
        </a:p>
      </dgm:t>
    </dgm:pt>
    <dgm:pt modelId="{495E5394-B1F6-4481-AA4F-45E0EDCD46B6}" type="parTrans" cxnId="{04BB31FC-5216-495B-9B2F-50AB1A75D7CE}">
      <dgm:prSet/>
      <dgm:spPr/>
      <dgm:t>
        <a:bodyPr/>
        <a:lstStyle/>
        <a:p>
          <a:endParaRPr lang="en-IN"/>
        </a:p>
      </dgm:t>
    </dgm:pt>
    <dgm:pt modelId="{470B2DE4-E6AD-4B49-A6BA-974A8A66065C}" type="sibTrans" cxnId="{04BB31FC-5216-495B-9B2F-50AB1A75D7CE}">
      <dgm:prSet/>
      <dgm:spPr/>
      <dgm:t>
        <a:bodyPr/>
        <a:lstStyle/>
        <a:p>
          <a:endParaRPr lang="en-IN"/>
        </a:p>
      </dgm:t>
    </dgm:pt>
    <dgm:pt modelId="{B59E75DC-ECF2-45A3-A13B-27BB8373A8D8}">
      <dgm:prSet phldrT="[Text]" custT="1"/>
      <dgm:spPr/>
      <dgm: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Introduction of FDI in LLP - 2011</a:t>
          </a:r>
        </a:p>
      </dgm:t>
    </dgm:pt>
    <dgm:pt modelId="{A8D80509-2504-41AB-9E81-8E63B793EE0D}" type="parTrans" cxnId="{D5D165DD-AC96-4540-B8C4-57E87129FF9E}">
      <dgm:prSet/>
      <dgm:spPr/>
      <dgm:t>
        <a:bodyPr/>
        <a:lstStyle/>
        <a:p>
          <a:endParaRPr lang="en-IN"/>
        </a:p>
      </dgm:t>
    </dgm:pt>
    <dgm:pt modelId="{B283E360-DB18-48D1-8249-82DA7F8EECA3}" type="sibTrans" cxnId="{D5D165DD-AC96-4540-B8C4-57E87129FF9E}">
      <dgm:prSet/>
      <dgm:spPr/>
      <dgm:t>
        <a:bodyPr/>
        <a:lstStyle/>
        <a:p>
          <a:endParaRPr lang="en-IN"/>
        </a:p>
      </dgm:t>
    </dgm:pt>
    <dgm:pt modelId="{E20B9FA6-DC27-4044-A58C-866E04FF238E}">
      <dgm:prSet custT="1"/>
      <dgm:spPr/>
      <dgm: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Major Liberalisation of FDI in LLP - 2015</a:t>
          </a:r>
        </a:p>
      </dgm:t>
    </dgm:pt>
    <dgm:pt modelId="{D4013190-08CC-4938-9A48-CB245A86EBDA}" type="parTrans" cxnId="{66DFFD52-DB8A-4E27-87FD-25AFE1F8B9D9}">
      <dgm:prSet/>
      <dgm:spPr/>
      <dgm:t>
        <a:bodyPr/>
        <a:lstStyle/>
        <a:p>
          <a:endParaRPr lang="en-IN"/>
        </a:p>
      </dgm:t>
    </dgm:pt>
    <dgm:pt modelId="{BCD86A48-6211-4809-86E3-1C2F4AB79A93}" type="sibTrans" cxnId="{66DFFD52-DB8A-4E27-87FD-25AFE1F8B9D9}">
      <dgm:prSet/>
      <dgm:spPr/>
      <dgm:t>
        <a:bodyPr/>
        <a:lstStyle/>
        <a:p>
          <a:endParaRPr lang="en-IN"/>
        </a:p>
      </dgm:t>
    </dgm:pt>
    <dgm:pt modelId="{58C611F5-5A61-4690-B3F0-59453AF5F998}" type="pres">
      <dgm:prSet presAssocID="{8639EA74-2B81-495E-BD97-6D639FF88527}" presName="rootnode" presStyleCnt="0">
        <dgm:presLayoutVars>
          <dgm:chMax/>
          <dgm:chPref/>
          <dgm:dir/>
          <dgm:animLvl val="lvl"/>
        </dgm:presLayoutVars>
      </dgm:prSet>
      <dgm:spPr/>
    </dgm:pt>
    <dgm:pt modelId="{0927CDBA-F694-4906-B654-19CF2D90E617}" type="pres">
      <dgm:prSet presAssocID="{1CE818F3-DF96-43D4-A80A-0137C07567DA}" presName="composite" presStyleCnt="0"/>
      <dgm:spPr/>
    </dgm:pt>
    <dgm:pt modelId="{22C65EAA-DF43-46CF-B1C9-87C68018F4E0}" type="pres">
      <dgm:prSet presAssocID="{1CE818F3-DF96-43D4-A80A-0137C07567DA}" presName="bentUpArrow1" presStyleLbl="alignImgPlace1" presStyleIdx="0" presStyleCnt="3"/>
      <dgm:spPr/>
    </dgm:pt>
    <dgm:pt modelId="{9991110B-A4EC-4D28-A723-9E2873311A89}" type="pres">
      <dgm:prSet presAssocID="{1CE818F3-DF96-43D4-A80A-0137C07567DA}" presName="ParentText" presStyleLbl="node1" presStyleIdx="0" presStyleCnt="4" custScaleX="192946">
        <dgm:presLayoutVars>
          <dgm:chMax val="1"/>
          <dgm:chPref val="1"/>
          <dgm:bulletEnabled val="1"/>
        </dgm:presLayoutVars>
      </dgm:prSet>
      <dgm:spPr/>
    </dgm:pt>
    <dgm:pt modelId="{C83AD9B5-1E35-4230-A7BF-DD5AE6FEEB29}" type="pres">
      <dgm:prSet presAssocID="{1CE818F3-DF96-43D4-A80A-0137C07567DA}" presName="ChildText" presStyleLbl="revTx" presStyleIdx="0" presStyleCnt="3">
        <dgm:presLayoutVars>
          <dgm:chMax val="0"/>
          <dgm:chPref val="0"/>
          <dgm:bulletEnabled val="1"/>
        </dgm:presLayoutVars>
      </dgm:prSet>
      <dgm:spPr/>
    </dgm:pt>
    <dgm:pt modelId="{D9D6474F-A7EC-4B56-8DB7-A5178B440BC2}" type="pres">
      <dgm:prSet presAssocID="{795BF254-52E9-41BE-A444-92B1E4D3538F}" presName="sibTrans" presStyleCnt="0"/>
      <dgm:spPr/>
    </dgm:pt>
    <dgm:pt modelId="{CE1E94C2-44F1-4B54-A88D-85E11D9053FC}" type="pres">
      <dgm:prSet presAssocID="{771CE920-EDDC-471A-B99F-D577F83EEAD6}" presName="composite" presStyleCnt="0"/>
      <dgm:spPr/>
    </dgm:pt>
    <dgm:pt modelId="{2000744E-F354-444B-92D0-FF342B9C67E4}" type="pres">
      <dgm:prSet presAssocID="{771CE920-EDDC-471A-B99F-D577F83EEAD6}" presName="bentUpArrow1" presStyleLbl="alignImgPlace1" presStyleIdx="1" presStyleCnt="3"/>
      <dgm:spPr/>
    </dgm:pt>
    <dgm:pt modelId="{5297AA11-303F-4A14-85C5-C7070B90C3BD}" type="pres">
      <dgm:prSet presAssocID="{771CE920-EDDC-471A-B99F-D577F83EEAD6}" presName="ParentText" presStyleLbl="node1" presStyleIdx="1" presStyleCnt="4" custScaleX="192946" custLinFactNeighborX="20749" custLinFactNeighborY="-2823">
        <dgm:presLayoutVars>
          <dgm:chMax val="1"/>
          <dgm:chPref val="1"/>
          <dgm:bulletEnabled val="1"/>
        </dgm:presLayoutVars>
      </dgm:prSet>
      <dgm:spPr/>
    </dgm:pt>
    <dgm:pt modelId="{39E1E752-B6C0-406F-AA5E-B39654D7E832}" type="pres">
      <dgm:prSet presAssocID="{771CE920-EDDC-471A-B99F-D577F83EEAD6}" presName="ChildText" presStyleLbl="revTx" presStyleIdx="1" presStyleCnt="3">
        <dgm:presLayoutVars>
          <dgm:chMax val="0"/>
          <dgm:chPref val="0"/>
          <dgm:bulletEnabled val="1"/>
        </dgm:presLayoutVars>
      </dgm:prSet>
      <dgm:spPr/>
    </dgm:pt>
    <dgm:pt modelId="{144671B8-4C0F-48FA-921F-B72559FF6DBC}" type="pres">
      <dgm:prSet presAssocID="{470B2DE4-E6AD-4B49-A6BA-974A8A66065C}" presName="sibTrans" presStyleCnt="0"/>
      <dgm:spPr/>
    </dgm:pt>
    <dgm:pt modelId="{9566BDD5-8AA4-45F0-8E70-1343740412EB}" type="pres">
      <dgm:prSet presAssocID="{B59E75DC-ECF2-45A3-A13B-27BB8373A8D8}" presName="composite" presStyleCnt="0"/>
      <dgm:spPr/>
    </dgm:pt>
    <dgm:pt modelId="{D0D6B38E-BAF3-41B8-8194-D358DA59514C}" type="pres">
      <dgm:prSet presAssocID="{B59E75DC-ECF2-45A3-A13B-27BB8373A8D8}" presName="bentUpArrow1" presStyleLbl="alignImgPlace1" presStyleIdx="2" presStyleCnt="3"/>
      <dgm:spPr/>
    </dgm:pt>
    <dgm:pt modelId="{0A6D8DE9-7058-45D2-818D-6A4D19BFAED6}" type="pres">
      <dgm:prSet presAssocID="{B59E75DC-ECF2-45A3-A13B-27BB8373A8D8}" presName="ParentText" presStyleLbl="node1" presStyleIdx="2" presStyleCnt="4" custScaleX="192946" custLinFactNeighborX="20749" custLinFactNeighborY="-2823">
        <dgm:presLayoutVars>
          <dgm:chMax val="1"/>
          <dgm:chPref val="1"/>
          <dgm:bulletEnabled val="1"/>
        </dgm:presLayoutVars>
      </dgm:prSet>
      <dgm:spPr/>
    </dgm:pt>
    <dgm:pt modelId="{9A083CB8-1083-499A-8ACD-BD20DE513E85}" type="pres">
      <dgm:prSet presAssocID="{B59E75DC-ECF2-45A3-A13B-27BB8373A8D8}" presName="ChildText" presStyleLbl="revTx" presStyleIdx="2" presStyleCnt="3">
        <dgm:presLayoutVars>
          <dgm:chMax val="0"/>
          <dgm:chPref val="0"/>
          <dgm:bulletEnabled val="1"/>
        </dgm:presLayoutVars>
      </dgm:prSet>
      <dgm:spPr/>
    </dgm:pt>
    <dgm:pt modelId="{65D4BB94-4378-4AFC-A834-E7DF7AE9D771}" type="pres">
      <dgm:prSet presAssocID="{B283E360-DB18-48D1-8249-82DA7F8EECA3}" presName="sibTrans" presStyleCnt="0"/>
      <dgm:spPr/>
    </dgm:pt>
    <dgm:pt modelId="{9E7FAE91-7BA0-480B-8245-8FB4026B7743}" type="pres">
      <dgm:prSet presAssocID="{E20B9FA6-DC27-4044-A58C-866E04FF238E}" presName="composite" presStyleCnt="0"/>
      <dgm:spPr/>
    </dgm:pt>
    <dgm:pt modelId="{5938AD40-78F2-4479-88BC-A7F23FBF3101}" type="pres">
      <dgm:prSet presAssocID="{E20B9FA6-DC27-4044-A58C-866E04FF238E}" presName="ParentText" presStyleLbl="node1" presStyleIdx="3" presStyleCnt="4" custScaleX="192946" custLinFactNeighborX="6112" custLinFactNeighborY="-2823">
        <dgm:presLayoutVars>
          <dgm:chMax val="1"/>
          <dgm:chPref val="1"/>
          <dgm:bulletEnabled val="1"/>
        </dgm:presLayoutVars>
      </dgm:prSet>
      <dgm:spPr/>
    </dgm:pt>
  </dgm:ptLst>
  <dgm:cxnLst>
    <dgm:cxn modelId="{72685D01-AD72-443D-8F34-F1B9CDA764D2}" type="presOf" srcId="{B59E75DC-ECF2-45A3-A13B-27BB8373A8D8}" destId="{0A6D8DE9-7058-45D2-818D-6A4D19BFAED6}" srcOrd="0" destOrd="0" presId="urn:microsoft.com/office/officeart/2005/8/layout/StepDownProcess"/>
    <dgm:cxn modelId="{AFC01D23-7D52-42C0-995B-1D9336C72F92}" type="presOf" srcId="{E20B9FA6-DC27-4044-A58C-866E04FF238E}" destId="{5938AD40-78F2-4479-88BC-A7F23FBF3101}" srcOrd="0" destOrd="0" presId="urn:microsoft.com/office/officeart/2005/8/layout/StepDownProcess"/>
    <dgm:cxn modelId="{2FDE522E-4D6D-43AB-BD0B-3A3BA1E5C0D7}" srcId="{8639EA74-2B81-495E-BD97-6D639FF88527}" destId="{1CE818F3-DF96-43D4-A80A-0137C07567DA}" srcOrd="0" destOrd="0" parTransId="{E72F4DD3-3F6B-4E80-8503-628C5A8FD84B}" sibTransId="{795BF254-52E9-41BE-A444-92B1E4D3538F}"/>
    <dgm:cxn modelId="{66DFFD52-DB8A-4E27-87FD-25AFE1F8B9D9}" srcId="{8639EA74-2B81-495E-BD97-6D639FF88527}" destId="{E20B9FA6-DC27-4044-A58C-866E04FF238E}" srcOrd="3" destOrd="0" parTransId="{D4013190-08CC-4938-9A48-CB245A86EBDA}" sibTransId="{BCD86A48-6211-4809-86E3-1C2F4AB79A93}"/>
    <dgm:cxn modelId="{68C9F198-7C7F-4575-99CC-29EBA254FA42}" type="presOf" srcId="{1CE818F3-DF96-43D4-A80A-0137C07567DA}" destId="{9991110B-A4EC-4D28-A723-9E2873311A89}" srcOrd="0" destOrd="0" presId="urn:microsoft.com/office/officeart/2005/8/layout/StepDownProcess"/>
    <dgm:cxn modelId="{90F104B4-C4B3-4B2D-93EA-DFAC05DB3CDE}" type="presOf" srcId="{771CE920-EDDC-471A-B99F-D577F83EEAD6}" destId="{5297AA11-303F-4A14-85C5-C7070B90C3BD}" srcOrd="0" destOrd="0" presId="urn:microsoft.com/office/officeart/2005/8/layout/StepDownProcess"/>
    <dgm:cxn modelId="{D5D165DD-AC96-4540-B8C4-57E87129FF9E}" srcId="{8639EA74-2B81-495E-BD97-6D639FF88527}" destId="{B59E75DC-ECF2-45A3-A13B-27BB8373A8D8}" srcOrd="2" destOrd="0" parTransId="{A8D80509-2504-41AB-9E81-8E63B793EE0D}" sibTransId="{B283E360-DB18-48D1-8249-82DA7F8EECA3}"/>
    <dgm:cxn modelId="{A9FFD7E2-BB7C-4DE5-8621-5917DD33319C}" type="presOf" srcId="{8639EA74-2B81-495E-BD97-6D639FF88527}" destId="{58C611F5-5A61-4690-B3F0-59453AF5F998}" srcOrd="0" destOrd="0" presId="urn:microsoft.com/office/officeart/2005/8/layout/StepDownProcess"/>
    <dgm:cxn modelId="{04BB31FC-5216-495B-9B2F-50AB1A75D7CE}" srcId="{8639EA74-2B81-495E-BD97-6D639FF88527}" destId="{771CE920-EDDC-471A-B99F-D577F83EEAD6}" srcOrd="1" destOrd="0" parTransId="{495E5394-B1F6-4481-AA4F-45E0EDCD46B6}" sibTransId="{470B2DE4-E6AD-4B49-A6BA-974A8A66065C}"/>
    <dgm:cxn modelId="{EF10E48E-CFF1-4F15-A6C2-3860D85CA66F}" type="presParOf" srcId="{58C611F5-5A61-4690-B3F0-59453AF5F998}" destId="{0927CDBA-F694-4906-B654-19CF2D90E617}" srcOrd="0" destOrd="0" presId="urn:microsoft.com/office/officeart/2005/8/layout/StepDownProcess"/>
    <dgm:cxn modelId="{23D07C08-023A-4803-8115-D6B712F93E11}" type="presParOf" srcId="{0927CDBA-F694-4906-B654-19CF2D90E617}" destId="{22C65EAA-DF43-46CF-B1C9-87C68018F4E0}" srcOrd="0" destOrd="0" presId="urn:microsoft.com/office/officeart/2005/8/layout/StepDownProcess"/>
    <dgm:cxn modelId="{C147C504-01CC-4DA8-8180-303BF074E4F7}" type="presParOf" srcId="{0927CDBA-F694-4906-B654-19CF2D90E617}" destId="{9991110B-A4EC-4D28-A723-9E2873311A89}" srcOrd="1" destOrd="0" presId="urn:microsoft.com/office/officeart/2005/8/layout/StepDownProcess"/>
    <dgm:cxn modelId="{9D87344A-1284-4319-AAEF-8E95C407A33E}" type="presParOf" srcId="{0927CDBA-F694-4906-B654-19CF2D90E617}" destId="{C83AD9B5-1E35-4230-A7BF-DD5AE6FEEB29}" srcOrd="2" destOrd="0" presId="urn:microsoft.com/office/officeart/2005/8/layout/StepDownProcess"/>
    <dgm:cxn modelId="{FE512429-07DB-4684-8B9F-0D36E2BAE694}" type="presParOf" srcId="{58C611F5-5A61-4690-B3F0-59453AF5F998}" destId="{D9D6474F-A7EC-4B56-8DB7-A5178B440BC2}" srcOrd="1" destOrd="0" presId="urn:microsoft.com/office/officeart/2005/8/layout/StepDownProcess"/>
    <dgm:cxn modelId="{92861099-D582-4EF1-A3A4-904A7C5D90DA}" type="presParOf" srcId="{58C611F5-5A61-4690-B3F0-59453AF5F998}" destId="{CE1E94C2-44F1-4B54-A88D-85E11D9053FC}" srcOrd="2" destOrd="0" presId="urn:microsoft.com/office/officeart/2005/8/layout/StepDownProcess"/>
    <dgm:cxn modelId="{90469617-309C-4461-8C12-799CB01970AE}" type="presParOf" srcId="{CE1E94C2-44F1-4B54-A88D-85E11D9053FC}" destId="{2000744E-F354-444B-92D0-FF342B9C67E4}" srcOrd="0" destOrd="0" presId="urn:microsoft.com/office/officeart/2005/8/layout/StepDownProcess"/>
    <dgm:cxn modelId="{B855B92F-0094-49A8-9ADE-10540DC80E12}" type="presParOf" srcId="{CE1E94C2-44F1-4B54-A88D-85E11D9053FC}" destId="{5297AA11-303F-4A14-85C5-C7070B90C3BD}" srcOrd="1" destOrd="0" presId="urn:microsoft.com/office/officeart/2005/8/layout/StepDownProcess"/>
    <dgm:cxn modelId="{51352CA4-2AF7-4DDE-9568-5983573DD259}" type="presParOf" srcId="{CE1E94C2-44F1-4B54-A88D-85E11D9053FC}" destId="{39E1E752-B6C0-406F-AA5E-B39654D7E832}" srcOrd="2" destOrd="0" presId="urn:microsoft.com/office/officeart/2005/8/layout/StepDownProcess"/>
    <dgm:cxn modelId="{EFDBA1F0-C250-42F7-AD98-95B822C6EEFC}" type="presParOf" srcId="{58C611F5-5A61-4690-B3F0-59453AF5F998}" destId="{144671B8-4C0F-48FA-921F-B72559FF6DBC}" srcOrd="3" destOrd="0" presId="urn:microsoft.com/office/officeart/2005/8/layout/StepDownProcess"/>
    <dgm:cxn modelId="{2FE8DD1B-FEAA-44E3-B4F9-CC026E67E00A}" type="presParOf" srcId="{58C611F5-5A61-4690-B3F0-59453AF5F998}" destId="{9566BDD5-8AA4-45F0-8E70-1343740412EB}" srcOrd="4" destOrd="0" presId="urn:microsoft.com/office/officeart/2005/8/layout/StepDownProcess"/>
    <dgm:cxn modelId="{36378634-CF92-4940-9432-5985644AF6DD}" type="presParOf" srcId="{9566BDD5-8AA4-45F0-8E70-1343740412EB}" destId="{D0D6B38E-BAF3-41B8-8194-D358DA59514C}" srcOrd="0" destOrd="0" presId="urn:microsoft.com/office/officeart/2005/8/layout/StepDownProcess"/>
    <dgm:cxn modelId="{A46832C6-F1C6-45D3-909D-0BE9FCDA1D1B}" type="presParOf" srcId="{9566BDD5-8AA4-45F0-8E70-1343740412EB}" destId="{0A6D8DE9-7058-45D2-818D-6A4D19BFAED6}" srcOrd="1" destOrd="0" presId="urn:microsoft.com/office/officeart/2005/8/layout/StepDownProcess"/>
    <dgm:cxn modelId="{97E087F5-FB32-4E8D-A5C1-1D360E8D80F5}" type="presParOf" srcId="{9566BDD5-8AA4-45F0-8E70-1343740412EB}" destId="{9A083CB8-1083-499A-8ACD-BD20DE513E85}" srcOrd="2" destOrd="0" presId="urn:microsoft.com/office/officeart/2005/8/layout/StepDownProcess"/>
    <dgm:cxn modelId="{B52127D9-80CC-4B5A-80D1-21B9875BCDF1}" type="presParOf" srcId="{58C611F5-5A61-4690-B3F0-59453AF5F998}" destId="{65D4BB94-4378-4AFC-A834-E7DF7AE9D771}" srcOrd="5" destOrd="0" presId="urn:microsoft.com/office/officeart/2005/8/layout/StepDownProcess"/>
    <dgm:cxn modelId="{791C345B-3705-4D23-8B5B-FEDB8C514D3E}" type="presParOf" srcId="{58C611F5-5A61-4690-B3F0-59453AF5F998}" destId="{9E7FAE91-7BA0-480B-8245-8FB4026B7743}" srcOrd="6" destOrd="0" presId="urn:microsoft.com/office/officeart/2005/8/layout/StepDownProcess"/>
    <dgm:cxn modelId="{C4207503-28FF-4A3D-AFCC-C7D4A5A3BF05}" type="presParOf" srcId="{9E7FAE91-7BA0-480B-8245-8FB4026B7743}" destId="{5938AD40-78F2-4479-88BC-A7F23FBF3101}" srcOrd="0" destOrd="0" presId="urn:microsoft.com/office/officeart/2005/8/layout/StepDownProcess"/>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6BA098A7-5776-4C55-A2DF-B83A2889F38E}" type="doc">
      <dgm:prSet loTypeId="urn:diagrams.loki3.com/BracketList" loCatId="list" qsTypeId="urn:microsoft.com/office/officeart/2005/8/quickstyle/simple1" qsCatId="simple" csTypeId="urn:microsoft.com/office/officeart/2005/8/colors/accent1_2" csCatId="accent1" phldr="1"/>
      <dgm:spPr/>
      <dgm:t>
        <a:bodyPr/>
        <a:lstStyle/>
        <a:p>
          <a:endParaRPr lang="en-IN"/>
        </a:p>
      </dgm:t>
    </dgm:pt>
    <dgm:pt modelId="{BCD82727-2D85-4796-82FD-5DACEB34042A}">
      <dgm:prSet phldrT="[Text]" custT="1"/>
      <dgm:spPr/>
      <dgm:t>
        <a:bodyPr/>
        <a:lstStyle/>
        <a:p>
          <a:r>
            <a:rPr lang="en-IN" sz="1600" dirty="0"/>
            <a:t>Minimum FDI capital- USD 20 million </a:t>
          </a:r>
        </a:p>
      </dgm:t>
    </dgm:pt>
    <dgm:pt modelId="{61CBA048-C425-44C6-9E23-C9D8E54A6512}" type="parTrans" cxnId="{A34C88DD-8D5D-4601-AC31-30F3267D7E71}">
      <dgm:prSet/>
      <dgm:spPr/>
      <dgm:t>
        <a:bodyPr/>
        <a:lstStyle/>
        <a:p>
          <a:endParaRPr lang="en-IN"/>
        </a:p>
      </dgm:t>
    </dgm:pt>
    <dgm:pt modelId="{D14A87AE-BE56-43C0-A536-F7E77F747467}" type="sibTrans" cxnId="{A34C88DD-8D5D-4601-AC31-30F3267D7E71}">
      <dgm:prSet/>
      <dgm:spPr/>
      <dgm:t>
        <a:bodyPr/>
        <a:lstStyle/>
        <a:p>
          <a:endParaRPr lang="en-IN"/>
        </a:p>
      </dgm:t>
    </dgm:pt>
    <dgm:pt modelId="{906A1191-CE7B-4768-8FE1-3A715CDFFB98}">
      <dgm:prSet phldrT="[Text]" custT="1"/>
      <dgm:spPr/>
      <dgm:t>
        <a:bodyPr anchor="t"/>
        <a:lstStyle/>
        <a:p>
          <a:r>
            <a:rPr lang="en-US" sz="1400" dirty="0">
              <a:solidFill>
                <a:schemeClr val="tx1"/>
              </a:solidFill>
            </a:rPr>
            <a:t>Unregistered/ unregulated/ exempted entities engaged in 'fund based activities'</a:t>
          </a:r>
          <a:endParaRPr lang="en-IN" sz="1400" dirty="0">
            <a:solidFill>
              <a:schemeClr val="tx1"/>
            </a:solidFill>
          </a:endParaRPr>
        </a:p>
      </dgm:t>
    </dgm:pt>
    <dgm:pt modelId="{19B28507-4184-48CA-BA7A-6E52B239D6BF}" type="parTrans" cxnId="{42C1C3A9-68AE-4AD1-BD12-E62A6DBC086D}">
      <dgm:prSet/>
      <dgm:spPr/>
      <dgm:t>
        <a:bodyPr/>
        <a:lstStyle/>
        <a:p>
          <a:endParaRPr lang="en-IN"/>
        </a:p>
      </dgm:t>
    </dgm:pt>
    <dgm:pt modelId="{3C3B7806-D3B0-4201-AC97-3662DD939409}" type="sibTrans" cxnId="{42C1C3A9-68AE-4AD1-BD12-E62A6DBC086D}">
      <dgm:prSet/>
      <dgm:spPr/>
      <dgm:t>
        <a:bodyPr/>
        <a:lstStyle/>
        <a:p>
          <a:endParaRPr lang="en-IN"/>
        </a:p>
      </dgm:t>
    </dgm:pt>
    <dgm:pt modelId="{FED3168D-C3AB-48A1-8A6F-C79514405276}">
      <dgm:prSet phldrT="[Text]" custT="1"/>
      <dgm:spPr/>
      <dgm:t>
        <a:bodyPr/>
        <a:lstStyle/>
        <a:p>
          <a:r>
            <a:rPr lang="en-IN" sz="1600" dirty="0"/>
            <a:t>Minimum FDI capital-  USD 2 million </a:t>
          </a:r>
        </a:p>
      </dgm:t>
    </dgm:pt>
    <dgm:pt modelId="{E600EE11-96D4-4307-8C61-A050179366BA}" type="parTrans" cxnId="{027A6A99-8636-4B18-A31F-2E66F5819A51}">
      <dgm:prSet/>
      <dgm:spPr/>
      <dgm:t>
        <a:bodyPr/>
        <a:lstStyle/>
        <a:p>
          <a:endParaRPr lang="en-IN"/>
        </a:p>
      </dgm:t>
    </dgm:pt>
    <dgm:pt modelId="{536B40F3-A584-4FD0-AF66-7C968349FD89}" type="sibTrans" cxnId="{027A6A99-8636-4B18-A31F-2E66F5819A51}">
      <dgm:prSet/>
      <dgm:spPr/>
      <dgm:t>
        <a:bodyPr/>
        <a:lstStyle/>
        <a:p>
          <a:endParaRPr lang="en-IN"/>
        </a:p>
      </dgm:t>
    </dgm:pt>
    <dgm:pt modelId="{DD78A39A-0E60-4288-BC8E-7D921CF3D0DB}">
      <dgm:prSet phldrT="[Text]" custT="1"/>
      <dgm:spPr/>
      <dgm:t>
        <a:bodyPr anchor="t"/>
        <a:lstStyle/>
        <a:p>
          <a:r>
            <a:rPr lang="en-US" sz="1400" dirty="0">
              <a:solidFill>
                <a:schemeClr val="tx1"/>
              </a:solidFill>
            </a:rPr>
            <a:t>Unregistered/ unregulated/ exempted entities engaged in non-fund based activities</a:t>
          </a:r>
          <a:endParaRPr lang="en-IN" sz="1400" dirty="0">
            <a:solidFill>
              <a:schemeClr val="tx1"/>
            </a:solidFill>
          </a:endParaRPr>
        </a:p>
      </dgm:t>
    </dgm:pt>
    <dgm:pt modelId="{E500F7EF-A152-4B78-8952-FE262ACACE42}" type="parTrans" cxnId="{7BC81EB3-8E49-4E4F-B452-5B10E5FA20AD}">
      <dgm:prSet/>
      <dgm:spPr/>
      <dgm:t>
        <a:bodyPr/>
        <a:lstStyle/>
        <a:p>
          <a:endParaRPr lang="en-IN"/>
        </a:p>
      </dgm:t>
    </dgm:pt>
    <dgm:pt modelId="{FCC11472-DA8A-4047-82B3-B9F848C0DFB1}" type="sibTrans" cxnId="{7BC81EB3-8E49-4E4F-B452-5B10E5FA20AD}">
      <dgm:prSet/>
      <dgm:spPr/>
      <dgm:t>
        <a:bodyPr/>
        <a:lstStyle/>
        <a:p>
          <a:endParaRPr lang="en-IN"/>
        </a:p>
      </dgm:t>
    </dgm:pt>
    <dgm:pt modelId="{E4FAB53F-B757-4EEA-B378-70E0C48FA70A}">
      <dgm:prSet phldrT="[Text]" custT="1"/>
      <dgm:spPr/>
      <dgm:t>
        <a:bodyPr anchor="t"/>
        <a:lstStyle/>
        <a:p>
          <a:r>
            <a:rPr lang="en-US" sz="1400" dirty="0">
              <a:solidFill>
                <a:schemeClr val="tx1"/>
              </a:solidFill>
            </a:rPr>
            <a:t>Fund based activities: Merchant Banking, Under Writing, Portfolio Management Services, Stock Broking, Asset Management, Venture Capital, Custodian Services, Factoring, Leasing &amp; Finance, Housing Finance, Credit Card Business, Micro Credit, Rural Credit</a:t>
          </a:r>
          <a:endParaRPr lang="en-IN" sz="1400" dirty="0">
            <a:solidFill>
              <a:schemeClr val="tx1"/>
            </a:solidFill>
          </a:endParaRPr>
        </a:p>
      </dgm:t>
    </dgm:pt>
    <dgm:pt modelId="{E87D03B9-EEBB-40E7-B828-69AF9B410676}" type="parTrans" cxnId="{9B85B555-2414-44DC-8025-A1C0B9F2DFA3}">
      <dgm:prSet/>
      <dgm:spPr/>
      <dgm:t>
        <a:bodyPr/>
        <a:lstStyle/>
        <a:p>
          <a:endParaRPr lang="en-IN"/>
        </a:p>
      </dgm:t>
    </dgm:pt>
    <dgm:pt modelId="{AD9C76DC-D27A-43CA-8C64-BE952F50B381}" type="sibTrans" cxnId="{9B85B555-2414-44DC-8025-A1C0B9F2DFA3}">
      <dgm:prSet/>
      <dgm:spPr/>
      <dgm:t>
        <a:bodyPr/>
        <a:lstStyle/>
        <a:p>
          <a:endParaRPr lang="en-IN"/>
        </a:p>
      </dgm:t>
    </dgm:pt>
    <dgm:pt modelId="{E9114F90-1E89-47C0-AD48-7F92D4BA4343}">
      <dgm:prSet custT="1"/>
      <dgm:spPr/>
      <dgm:t>
        <a:bodyPr anchor="t"/>
        <a:lstStyle/>
        <a:p>
          <a:r>
            <a:rPr lang="en-US" sz="1400" dirty="0">
              <a:solidFill>
                <a:schemeClr val="tx1"/>
              </a:solidFill>
            </a:rPr>
            <a:t>Non-fund based activities: Investment advisory services, Financial Consultancy, Forex Broking, Money Changing Business, Credit Rating Agencies.</a:t>
          </a:r>
          <a:endParaRPr lang="en-IN" sz="1400" dirty="0">
            <a:solidFill>
              <a:schemeClr val="tx1"/>
            </a:solidFill>
          </a:endParaRPr>
        </a:p>
      </dgm:t>
    </dgm:pt>
    <dgm:pt modelId="{2667F5A0-737E-451C-ACCB-B2AE88A81E55}" type="parTrans" cxnId="{DB67389B-0315-4F87-8DBF-9515EF5B0A85}">
      <dgm:prSet/>
      <dgm:spPr/>
      <dgm:t>
        <a:bodyPr/>
        <a:lstStyle/>
        <a:p>
          <a:endParaRPr lang="en-IN"/>
        </a:p>
      </dgm:t>
    </dgm:pt>
    <dgm:pt modelId="{49A49706-A9DA-4A79-8391-CA4930373DAC}" type="sibTrans" cxnId="{DB67389B-0315-4F87-8DBF-9515EF5B0A85}">
      <dgm:prSet/>
      <dgm:spPr/>
      <dgm:t>
        <a:bodyPr/>
        <a:lstStyle/>
        <a:p>
          <a:endParaRPr lang="en-IN"/>
        </a:p>
      </dgm:t>
    </dgm:pt>
    <dgm:pt modelId="{7BA64387-4744-475D-98A9-4A97744A903C}" type="pres">
      <dgm:prSet presAssocID="{6BA098A7-5776-4C55-A2DF-B83A2889F38E}" presName="Name0" presStyleCnt="0">
        <dgm:presLayoutVars>
          <dgm:dir/>
          <dgm:animLvl val="lvl"/>
          <dgm:resizeHandles val="exact"/>
        </dgm:presLayoutVars>
      </dgm:prSet>
      <dgm:spPr/>
    </dgm:pt>
    <dgm:pt modelId="{C605944B-A2ED-48AA-95EC-0BADAC0C9809}" type="pres">
      <dgm:prSet presAssocID="{BCD82727-2D85-4796-82FD-5DACEB34042A}" presName="linNode" presStyleCnt="0"/>
      <dgm:spPr/>
    </dgm:pt>
    <dgm:pt modelId="{7A58C276-25D4-4A3B-B1AD-D5B44CECD2F2}" type="pres">
      <dgm:prSet presAssocID="{BCD82727-2D85-4796-82FD-5DACEB34042A}" presName="parTx" presStyleLbl="revTx" presStyleIdx="0" presStyleCnt="2">
        <dgm:presLayoutVars>
          <dgm:chMax val="1"/>
          <dgm:bulletEnabled val="1"/>
        </dgm:presLayoutVars>
      </dgm:prSet>
      <dgm:spPr/>
    </dgm:pt>
    <dgm:pt modelId="{D262ED9F-E4BD-4DE6-9786-DFBD1F0FDE3D}" type="pres">
      <dgm:prSet presAssocID="{BCD82727-2D85-4796-82FD-5DACEB34042A}" presName="bracket" presStyleLbl="parChTrans1D1" presStyleIdx="0" presStyleCnt="2"/>
      <dgm:spPr/>
    </dgm:pt>
    <dgm:pt modelId="{3D51C8DC-50D0-464C-8F4F-FFEF715B129A}" type="pres">
      <dgm:prSet presAssocID="{BCD82727-2D85-4796-82FD-5DACEB34042A}" presName="spH" presStyleCnt="0"/>
      <dgm:spPr/>
    </dgm:pt>
    <dgm:pt modelId="{2CD48A8B-44B4-44EC-8F54-C499E426890A}" type="pres">
      <dgm:prSet presAssocID="{BCD82727-2D85-4796-82FD-5DACEB34042A}" presName="desTx" presStyleLbl="node1" presStyleIdx="0" presStyleCnt="2">
        <dgm:presLayoutVars>
          <dgm:bulletEnabled val="1"/>
        </dgm:presLayoutVars>
      </dgm:prSet>
      <dgm:spPr/>
    </dgm:pt>
    <dgm:pt modelId="{829F80F0-8909-479A-83A8-5A7742BF7D8D}" type="pres">
      <dgm:prSet presAssocID="{D14A87AE-BE56-43C0-A536-F7E77F747467}" presName="spV" presStyleCnt="0"/>
      <dgm:spPr/>
    </dgm:pt>
    <dgm:pt modelId="{DCD0C6F4-1B48-4270-9438-9DCF87E261B7}" type="pres">
      <dgm:prSet presAssocID="{FED3168D-C3AB-48A1-8A6F-C79514405276}" presName="linNode" presStyleCnt="0"/>
      <dgm:spPr/>
    </dgm:pt>
    <dgm:pt modelId="{1A1FF853-B806-4708-9571-338B557FD842}" type="pres">
      <dgm:prSet presAssocID="{FED3168D-C3AB-48A1-8A6F-C79514405276}" presName="parTx" presStyleLbl="revTx" presStyleIdx="1" presStyleCnt="2">
        <dgm:presLayoutVars>
          <dgm:chMax val="1"/>
          <dgm:bulletEnabled val="1"/>
        </dgm:presLayoutVars>
      </dgm:prSet>
      <dgm:spPr/>
    </dgm:pt>
    <dgm:pt modelId="{0D493DC3-B57B-4D7B-889E-65062B1BF4A7}" type="pres">
      <dgm:prSet presAssocID="{FED3168D-C3AB-48A1-8A6F-C79514405276}" presName="bracket" presStyleLbl="parChTrans1D1" presStyleIdx="1" presStyleCnt="2"/>
      <dgm:spPr/>
    </dgm:pt>
    <dgm:pt modelId="{1916767F-953D-4E0D-9C3C-8CF4F9F0C1BB}" type="pres">
      <dgm:prSet presAssocID="{FED3168D-C3AB-48A1-8A6F-C79514405276}" presName="spH" presStyleCnt="0"/>
      <dgm:spPr/>
    </dgm:pt>
    <dgm:pt modelId="{B3F4A37F-A71D-40DA-947C-9116CCF58F17}" type="pres">
      <dgm:prSet presAssocID="{FED3168D-C3AB-48A1-8A6F-C79514405276}" presName="desTx" presStyleLbl="node1" presStyleIdx="1" presStyleCnt="2">
        <dgm:presLayoutVars>
          <dgm:bulletEnabled val="1"/>
        </dgm:presLayoutVars>
      </dgm:prSet>
      <dgm:spPr/>
    </dgm:pt>
  </dgm:ptLst>
  <dgm:cxnLst>
    <dgm:cxn modelId="{73FD3E01-9F37-4A07-9914-C5B1C9E7A6F4}" type="presOf" srcId="{E9114F90-1E89-47C0-AD48-7F92D4BA4343}" destId="{B3F4A37F-A71D-40DA-947C-9116CCF58F17}" srcOrd="0" destOrd="1" presId="urn:diagrams.loki3.com/BracketList"/>
    <dgm:cxn modelId="{A6D33868-B3D6-482C-968F-231077D4BD14}" type="presOf" srcId="{906A1191-CE7B-4768-8FE1-3A715CDFFB98}" destId="{2CD48A8B-44B4-44EC-8F54-C499E426890A}" srcOrd="0" destOrd="0" presId="urn:diagrams.loki3.com/BracketList"/>
    <dgm:cxn modelId="{9B85B555-2414-44DC-8025-A1C0B9F2DFA3}" srcId="{BCD82727-2D85-4796-82FD-5DACEB34042A}" destId="{E4FAB53F-B757-4EEA-B378-70E0C48FA70A}" srcOrd="1" destOrd="0" parTransId="{E87D03B9-EEBB-40E7-B828-69AF9B410676}" sibTransId="{AD9C76DC-D27A-43CA-8C64-BE952F50B381}"/>
    <dgm:cxn modelId="{3C30C988-1CB2-4F0D-97C2-62331BA1BE9B}" type="presOf" srcId="{DD78A39A-0E60-4288-BC8E-7D921CF3D0DB}" destId="{B3F4A37F-A71D-40DA-947C-9116CCF58F17}" srcOrd="0" destOrd="0" presId="urn:diagrams.loki3.com/BracketList"/>
    <dgm:cxn modelId="{085E038B-7778-443A-B13E-6CD03F49C714}" type="presOf" srcId="{BCD82727-2D85-4796-82FD-5DACEB34042A}" destId="{7A58C276-25D4-4A3B-B1AD-D5B44CECD2F2}" srcOrd="0" destOrd="0" presId="urn:diagrams.loki3.com/BracketList"/>
    <dgm:cxn modelId="{53589891-7CB2-4FBB-967E-FAA84E912622}" type="presOf" srcId="{E4FAB53F-B757-4EEA-B378-70E0C48FA70A}" destId="{2CD48A8B-44B4-44EC-8F54-C499E426890A}" srcOrd="0" destOrd="1" presId="urn:diagrams.loki3.com/BracketList"/>
    <dgm:cxn modelId="{027A6A99-8636-4B18-A31F-2E66F5819A51}" srcId="{6BA098A7-5776-4C55-A2DF-B83A2889F38E}" destId="{FED3168D-C3AB-48A1-8A6F-C79514405276}" srcOrd="1" destOrd="0" parTransId="{E600EE11-96D4-4307-8C61-A050179366BA}" sibTransId="{536B40F3-A584-4FD0-AF66-7C968349FD89}"/>
    <dgm:cxn modelId="{DB67389B-0315-4F87-8DBF-9515EF5B0A85}" srcId="{FED3168D-C3AB-48A1-8A6F-C79514405276}" destId="{E9114F90-1E89-47C0-AD48-7F92D4BA4343}" srcOrd="1" destOrd="0" parTransId="{2667F5A0-737E-451C-ACCB-B2AE88A81E55}" sibTransId="{49A49706-A9DA-4A79-8391-CA4930373DAC}"/>
    <dgm:cxn modelId="{42C1C3A9-68AE-4AD1-BD12-E62A6DBC086D}" srcId="{BCD82727-2D85-4796-82FD-5DACEB34042A}" destId="{906A1191-CE7B-4768-8FE1-3A715CDFFB98}" srcOrd="0" destOrd="0" parTransId="{19B28507-4184-48CA-BA7A-6E52B239D6BF}" sibTransId="{3C3B7806-D3B0-4201-AC97-3662DD939409}"/>
    <dgm:cxn modelId="{7BC81EB3-8E49-4E4F-B452-5B10E5FA20AD}" srcId="{FED3168D-C3AB-48A1-8A6F-C79514405276}" destId="{DD78A39A-0E60-4288-BC8E-7D921CF3D0DB}" srcOrd="0" destOrd="0" parTransId="{E500F7EF-A152-4B78-8952-FE262ACACE42}" sibTransId="{FCC11472-DA8A-4047-82B3-B9F848C0DFB1}"/>
    <dgm:cxn modelId="{8C4868C8-31D2-4C62-B86E-635ABAE7AEB4}" type="presOf" srcId="{FED3168D-C3AB-48A1-8A6F-C79514405276}" destId="{1A1FF853-B806-4708-9571-338B557FD842}" srcOrd="0" destOrd="0" presId="urn:diagrams.loki3.com/BracketList"/>
    <dgm:cxn modelId="{A34C88DD-8D5D-4601-AC31-30F3267D7E71}" srcId="{6BA098A7-5776-4C55-A2DF-B83A2889F38E}" destId="{BCD82727-2D85-4796-82FD-5DACEB34042A}" srcOrd="0" destOrd="0" parTransId="{61CBA048-C425-44C6-9E23-C9D8E54A6512}" sibTransId="{D14A87AE-BE56-43C0-A536-F7E77F747467}"/>
    <dgm:cxn modelId="{8525E5F9-5DB3-4AA6-9FED-BCBE0DCC7D28}" type="presOf" srcId="{6BA098A7-5776-4C55-A2DF-B83A2889F38E}" destId="{7BA64387-4744-475D-98A9-4A97744A903C}" srcOrd="0" destOrd="0" presId="urn:diagrams.loki3.com/BracketList"/>
    <dgm:cxn modelId="{CE0E1E36-7521-4A80-A13C-717172017DBC}" type="presParOf" srcId="{7BA64387-4744-475D-98A9-4A97744A903C}" destId="{C605944B-A2ED-48AA-95EC-0BADAC0C9809}" srcOrd="0" destOrd="0" presId="urn:diagrams.loki3.com/BracketList"/>
    <dgm:cxn modelId="{6C833F75-A6A7-4032-90D1-2BE4B3A7A197}" type="presParOf" srcId="{C605944B-A2ED-48AA-95EC-0BADAC0C9809}" destId="{7A58C276-25D4-4A3B-B1AD-D5B44CECD2F2}" srcOrd="0" destOrd="0" presId="urn:diagrams.loki3.com/BracketList"/>
    <dgm:cxn modelId="{00A63A35-B5A8-4E17-9C46-6471D0D327AA}" type="presParOf" srcId="{C605944B-A2ED-48AA-95EC-0BADAC0C9809}" destId="{D262ED9F-E4BD-4DE6-9786-DFBD1F0FDE3D}" srcOrd="1" destOrd="0" presId="urn:diagrams.loki3.com/BracketList"/>
    <dgm:cxn modelId="{9821E271-F50B-476B-A1D9-417E6EE21672}" type="presParOf" srcId="{C605944B-A2ED-48AA-95EC-0BADAC0C9809}" destId="{3D51C8DC-50D0-464C-8F4F-FFEF715B129A}" srcOrd="2" destOrd="0" presId="urn:diagrams.loki3.com/BracketList"/>
    <dgm:cxn modelId="{51C762BD-3500-4837-82E6-9B6D84238F8C}" type="presParOf" srcId="{C605944B-A2ED-48AA-95EC-0BADAC0C9809}" destId="{2CD48A8B-44B4-44EC-8F54-C499E426890A}" srcOrd="3" destOrd="0" presId="urn:diagrams.loki3.com/BracketList"/>
    <dgm:cxn modelId="{C7B15706-7D22-4079-A2EB-15F86D70A696}" type="presParOf" srcId="{7BA64387-4744-475D-98A9-4A97744A903C}" destId="{829F80F0-8909-479A-83A8-5A7742BF7D8D}" srcOrd="1" destOrd="0" presId="urn:diagrams.loki3.com/BracketList"/>
    <dgm:cxn modelId="{F41BB11E-F754-443A-9E38-93B2104B8E7A}" type="presParOf" srcId="{7BA64387-4744-475D-98A9-4A97744A903C}" destId="{DCD0C6F4-1B48-4270-9438-9DCF87E261B7}" srcOrd="2" destOrd="0" presId="urn:diagrams.loki3.com/BracketList"/>
    <dgm:cxn modelId="{B3A14A6C-B08F-459B-BFE2-B96B37696D1B}" type="presParOf" srcId="{DCD0C6F4-1B48-4270-9438-9DCF87E261B7}" destId="{1A1FF853-B806-4708-9571-338B557FD842}" srcOrd="0" destOrd="0" presId="urn:diagrams.loki3.com/BracketList"/>
    <dgm:cxn modelId="{6B277870-FDD7-46FA-8401-19B0AFC482C1}" type="presParOf" srcId="{DCD0C6F4-1B48-4270-9438-9DCF87E261B7}" destId="{0D493DC3-B57B-4D7B-889E-65062B1BF4A7}" srcOrd="1" destOrd="0" presId="urn:diagrams.loki3.com/BracketList"/>
    <dgm:cxn modelId="{BE1255DA-3F0C-423A-B531-C3AE1A0759C6}" type="presParOf" srcId="{DCD0C6F4-1B48-4270-9438-9DCF87E261B7}" destId="{1916767F-953D-4E0D-9C3C-8CF4F9F0C1BB}" srcOrd="2" destOrd="0" presId="urn:diagrams.loki3.com/BracketList"/>
    <dgm:cxn modelId="{308F7D06-43DE-488C-811D-4046A2A65D30}" type="presParOf" srcId="{DCD0C6F4-1B48-4270-9438-9DCF87E261B7}" destId="{B3F4A37F-A71D-40DA-947C-9116CCF58F17}" srcOrd="3" destOrd="0" presId="urn:diagrams.loki3.com/BracketLis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3.xml><?xml version="1.0" encoding="utf-8"?>
<dgm:dataModel xmlns:dgm="http://schemas.openxmlformats.org/drawingml/2006/diagram" xmlns:a="http://schemas.openxmlformats.org/drawingml/2006/main">
  <dgm:ptLst>
    <dgm:pt modelId="{365E9623-636D-4DF0-B94B-465F48C1F7AD}" type="doc">
      <dgm:prSet loTypeId="urn:microsoft.com/office/officeart/2005/8/layout/default" loCatId="list" qsTypeId="urn:microsoft.com/office/officeart/2005/8/quickstyle/simple1" qsCatId="simple" csTypeId="urn:microsoft.com/office/officeart/2005/8/colors/accent1_2" csCatId="accent1" phldr="1"/>
      <dgm:spPr/>
      <dgm:t>
        <a:bodyPr/>
        <a:lstStyle/>
        <a:p>
          <a:endParaRPr lang="en-IN"/>
        </a:p>
      </dgm:t>
    </dgm:pt>
    <dgm:pt modelId="{6BD9C909-E0FA-4C7C-AF6D-033BD4F881E4}" type="pres">
      <dgm:prSet presAssocID="{365E9623-636D-4DF0-B94B-465F48C1F7AD}" presName="diagram" presStyleCnt="0">
        <dgm:presLayoutVars>
          <dgm:dir/>
          <dgm:resizeHandles val="exact"/>
        </dgm:presLayoutVars>
      </dgm:prSet>
      <dgm:spPr/>
    </dgm:pt>
  </dgm:ptLst>
  <dgm:cxnLst>
    <dgm:cxn modelId="{66180A6D-3AB6-403E-AE5D-7E684B027657}" type="presOf" srcId="{365E9623-636D-4DF0-B94B-465F48C1F7AD}" destId="{6BD9C909-E0FA-4C7C-AF6D-033BD4F881E4}" srcOrd="0" destOrd="0" presId="urn:microsoft.com/office/officeart/2005/8/layout/default"/>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22C65EAA-DF43-46CF-B1C9-87C68018F4E0}">
      <dsp:nvSpPr>
        <dsp:cNvPr id="0" name=""/>
        <dsp:cNvSpPr/>
      </dsp:nvSpPr>
      <dsp:spPr>
        <a:xfrm rot="5400000">
          <a:off x="1196802" y="1009635"/>
          <a:ext cx="886679" cy="100945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9991110B-A4EC-4D28-A723-9E2873311A89}">
      <dsp:nvSpPr>
        <dsp:cNvPr id="0" name=""/>
        <dsp:cNvSpPr/>
      </dsp:nvSpPr>
      <dsp:spPr>
        <a:xfrm>
          <a:off x="268208" y="26733"/>
          <a:ext cx="2880000" cy="1044803"/>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chemeClr val="tx1"/>
              </a:solidFill>
            </a:rPr>
            <a:t>Enactment of LLP Act - 2008</a:t>
          </a:r>
        </a:p>
      </dsp:txBody>
      <dsp:txXfrm>
        <a:off x="319220" y="77745"/>
        <a:ext cx="2777976" cy="942779"/>
      </dsp:txXfrm>
    </dsp:sp>
    <dsp:sp modelId="{C83AD9B5-1E35-4230-A7BF-DD5AE6FEEB29}">
      <dsp:nvSpPr>
        <dsp:cNvPr id="0" name=""/>
        <dsp:cNvSpPr/>
      </dsp:nvSpPr>
      <dsp:spPr>
        <a:xfrm>
          <a:off x="2454532" y="126379"/>
          <a:ext cx="1085608" cy="844456"/>
        </a:xfrm>
        <a:prstGeom prst="rect">
          <a:avLst/>
        </a:prstGeom>
        <a:noFill/>
        <a:ln>
          <a:noFill/>
        </a:ln>
        <a:effectLst/>
      </dsp:spPr>
      <dsp:style>
        <a:lnRef idx="0">
          <a:scrgbClr r="0" g="0" b="0"/>
        </a:lnRef>
        <a:fillRef idx="0">
          <a:scrgbClr r="0" g="0" b="0"/>
        </a:fillRef>
        <a:effectRef idx="0">
          <a:scrgbClr r="0" g="0" b="0"/>
        </a:effectRef>
        <a:fontRef idx="minor"/>
      </dsp:style>
    </dsp:sp>
    <dsp:sp modelId="{2000744E-F354-444B-92D0-FF342B9C67E4}">
      <dsp:nvSpPr>
        <dsp:cNvPr id="0" name=""/>
        <dsp:cNvSpPr/>
      </dsp:nvSpPr>
      <dsp:spPr>
        <a:xfrm rot="5400000">
          <a:off x="2767329" y="2183294"/>
          <a:ext cx="886679" cy="100945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5297AA11-303F-4A14-85C5-C7070B90C3BD}">
      <dsp:nvSpPr>
        <dsp:cNvPr id="0" name=""/>
        <dsp:cNvSpPr/>
      </dsp:nvSpPr>
      <dsp:spPr>
        <a:xfrm>
          <a:off x="2148445" y="1170898"/>
          <a:ext cx="2880000" cy="1044803"/>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Issuance of Discussion Paper on FDI in LLP - 2010</a:t>
          </a:r>
        </a:p>
      </dsp:txBody>
      <dsp:txXfrm>
        <a:off x="2199457" y="1221910"/>
        <a:ext cx="2777976" cy="942779"/>
      </dsp:txXfrm>
    </dsp:sp>
    <dsp:sp modelId="{39E1E752-B6C0-406F-AA5E-B39654D7E832}">
      <dsp:nvSpPr>
        <dsp:cNvPr id="0" name=""/>
        <dsp:cNvSpPr/>
      </dsp:nvSpPr>
      <dsp:spPr>
        <a:xfrm>
          <a:off x="4025059" y="1300038"/>
          <a:ext cx="1085608" cy="844456"/>
        </a:xfrm>
        <a:prstGeom prst="rect">
          <a:avLst/>
        </a:prstGeom>
        <a:noFill/>
        <a:ln>
          <a:noFill/>
        </a:ln>
        <a:effectLst/>
      </dsp:spPr>
      <dsp:style>
        <a:lnRef idx="0">
          <a:scrgbClr r="0" g="0" b="0"/>
        </a:lnRef>
        <a:fillRef idx="0">
          <a:scrgbClr r="0" g="0" b="0"/>
        </a:fillRef>
        <a:effectRef idx="0">
          <a:scrgbClr r="0" g="0" b="0"/>
        </a:effectRef>
        <a:fontRef idx="minor"/>
      </dsp:style>
    </dsp:sp>
    <dsp:sp modelId="{D0D6B38E-BAF3-41B8-8194-D358DA59514C}">
      <dsp:nvSpPr>
        <dsp:cNvPr id="0" name=""/>
        <dsp:cNvSpPr/>
      </dsp:nvSpPr>
      <dsp:spPr>
        <a:xfrm rot="5400000">
          <a:off x="4337856" y="3356954"/>
          <a:ext cx="886679" cy="1009453"/>
        </a:xfrm>
        <a:prstGeom prst="bentUpArrow">
          <a:avLst>
            <a:gd name="adj1" fmla="val 32840"/>
            <a:gd name="adj2" fmla="val 25000"/>
            <a:gd name="adj3" fmla="val 35780"/>
          </a:avLst>
        </a:prstGeom>
        <a:solidFill>
          <a:schemeClr val="accent1">
            <a:tint val="5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0A6D8DE9-7058-45D2-818D-6A4D19BFAED6}">
      <dsp:nvSpPr>
        <dsp:cNvPr id="0" name=""/>
        <dsp:cNvSpPr/>
      </dsp:nvSpPr>
      <dsp:spPr>
        <a:xfrm>
          <a:off x="3718972" y="2344557"/>
          <a:ext cx="2880000" cy="1044803"/>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Introduction of FDI in LLP - 2011</a:t>
          </a:r>
        </a:p>
      </dsp:txBody>
      <dsp:txXfrm>
        <a:off x="3769984" y="2395569"/>
        <a:ext cx="2777976" cy="942779"/>
      </dsp:txXfrm>
    </dsp:sp>
    <dsp:sp modelId="{9A083CB8-1083-499A-8ACD-BD20DE513E85}">
      <dsp:nvSpPr>
        <dsp:cNvPr id="0" name=""/>
        <dsp:cNvSpPr/>
      </dsp:nvSpPr>
      <dsp:spPr>
        <a:xfrm>
          <a:off x="5595586" y="2473698"/>
          <a:ext cx="1085608" cy="844456"/>
        </a:xfrm>
        <a:prstGeom prst="rect">
          <a:avLst/>
        </a:prstGeom>
        <a:noFill/>
        <a:ln>
          <a:noFill/>
        </a:ln>
        <a:effectLst/>
      </dsp:spPr>
      <dsp:style>
        <a:lnRef idx="0">
          <a:scrgbClr r="0" g="0" b="0"/>
        </a:lnRef>
        <a:fillRef idx="0">
          <a:scrgbClr r="0" g="0" b="0"/>
        </a:fillRef>
        <a:effectRef idx="0">
          <a:scrgbClr r="0" g="0" b="0"/>
        </a:effectRef>
        <a:fontRef idx="minor"/>
      </dsp:style>
    </dsp:sp>
    <dsp:sp modelId="{5938AD40-78F2-4479-88BC-A7F23FBF3101}">
      <dsp:nvSpPr>
        <dsp:cNvPr id="0" name=""/>
        <dsp:cNvSpPr/>
      </dsp:nvSpPr>
      <dsp:spPr>
        <a:xfrm>
          <a:off x="5071021" y="3518216"/>
          <a:ext cx="2880000" cy="1044803"/>
        </a:xfrm>
        <a:prstGeom prst="roundRect">
          <a:avLst>
            <a:gd name="adj" fmla="val 16670"/>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60960" tIns="60960" rIns="60960" bIns="60960" numCol="1" spcCol="1270" anchor="ctr" anchorCtr="0">
          <a:noAutofit/>
        </a:bodyPr>
        <a:lstStyle/>
        <a:p>
          <a:pPr marL="0" lvl="0" indent="0" algn="ctr" defTabSz="711200">
            <a:lnSpc>
              <a:spcPct val="90000"/>
            </a:lnSpc>
            <a:spcBef>
              <a:spcPct val="0"/>
            </a:spcBef>
            <a:spcAft>
              <a:spcPct val="35000"/>
            </a:spcAft>
            <a:buNone/>
          </a:pPr>
          <a:r>
            <a:rPr lang="en-IN" sz="1600" b="1" kern="1200" dirty="0">
              <a:solidFill>
                <a:srgbClr val="000000"/>
              </a:solidFill>
              <a:latin typeface="Tahoma"/>
              <a:ea typeface="+mn-ea"/>
              <a:cs typeface="+mn-cs"/>
            </a:rPr>
            <a:t>Major Liberalisation of FDI in LLP - 2015</a:t>
          </a:r>
        </a:p>
      </dsp:txBody>
      <dsp:txXfrm>
        <a:off x="5122033" y="3569228"/>
        <a:ext cx="2777976" cy="942779"/>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7A58C276-25D4-4A3B-B1AD-D5B44CECD2F2}">
      <dsp:nvSpPr>
        <dsp:cNvPr id="0" name=""/>
        <dsp:cNvSpPr/>
      </dsp:nvSpPr>
      <dsp:spPr>
        <a:xfrm>
          <a:off x="0" y="255193"/>
          <a:ext cx="2157770"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r" defTabSz="711200">
            <a:lnSpc>
              <a:spcPct val="90000"/>
            </a:lnSpc>
            <a:spcBef>
              <a:spcPct val="0"/>
            </a:spcBef>
            <a:spcAft>
              <a:spcPct val="35000"/>
            </a:spcAft>
            <a:buNone/>
          </a:pPr>
          <a:r>
            <a:rPr lang="en-IN" sz="1600" kern="1200" dirty="0"/>
            <a:t>Minimum FDI capital- USD 20 million </a:t>
          </a:r>
        </a:p>
      </dsp:txBody>
      <dsp:txXfrm>
        <a:off x="0" y="255193"/>
        <a:ext cx="2157770" cy="1287000"/>
      </dsp:txXfrm>
    </dsp:sp>
    <dsp:sp modelId="{D262ED9F-E4BD-4DE6-9786-DFBD1F0FDE3D}">
      <dsp:nvSpPr>
        <dsp:cNvPr id="0" name=""/>
        <dsp:cNvSpPr/>
      </dsp:nvSpPr>
      <dsp:spPr>
        <a:xfrm>
          <a:off x="2157770" y="235084"/>
          <a:ext cx="431554" cy="1327218"/>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2CD48A8B-44B4-44EC-8F54-C499E426890A}">
      <dsp:nvSpPr>
        <dsp:cNvPr id="0" name=""/>
        <dsp:cNvSpPr/>
      </dsp:nvSpPr>
      <dsp:spPr>
        <a:xfrm>
          <a:off x="2761946" y="235084"/>
          <a:ext cx="5869135" cy="1327218"/>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rPr>
            <a:t>Unregistered/ unregulated/ exempted entities engaged in 'fund based activities'</a:t>
          </a:r>
          <a:endParaRPr lang="en-IN"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a:solidFill>
                <a:schemeClr val="tx1"/>
              </a:solidFill>
            </a:rPr>
            <a:t>Fund based activities: Merchant Banking, Under Writing, Portfolio Management Services, Stock Broking, Asset Management, Venture Capital, Custodian Services, Factoring, Leasing &amp; Finance, Housing Finance, Credit Card Business, Micro Credit, Rural Credit</a:t>
          </a:r>
          <a:endParaRPr lang="en-IN" sz="1400" kern="1200" dirty="0">
            <a:solidFill>
              <a:schemeClr val="tx1"/>
            </a:solidFill>
          </a:endParaRPr>
        </a:p>
      </dsp:txBody>
      <dsp:txXfrm>
        <a:off x="2761946" y="235084"/>
        <a:ext cx="5869135" cy="1327218"/>
      </dsp:txXfrm>
    </dsp:sp>
    <dsp:sp modelId="{1A1FF853-B806-4708-9571-338B557FD842}">
      <dsp:nvSpPr>
        <dsp:cNvPr id="0" name=""/>
        <dsp:cNvSpPr/>
      </dsp:nvSpPr>
      <dsp:spPr>
        <a:xfrm>
          <a:off x="0" y="1796302"/>
          <a:ext cx="2157770" cy="1287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13792" tIns="40640" rIns="113792" bIns="40640" numCol="1" spcCol="1270" anchor="ctr" anchorCtr="0">
          <a:noAutofit/>
        </a:bodyPr>
        <a:lstStyle/>
        <a:p>
          <a:pPr marL="0" lvl="0" indent="0" algn="r" defTabSz="711200">
            <a:lnSpc>
              <a:spcPct val="90000"/>
            </a:lnSpc>
            <a:spcBef>
              <a:spcPct val="0"/>
            </a:spcBef>
            <a:spcAft>
              <a:spcPct val="35000"/>
            </a:spcAft>
            <a:buNone/>
          </a:pPr>
          <a:r>
            <a:rPr lang="en-IN" sz="1600" kern="1200" dirty="0"/>
            <a:t>Minimum FDI capital-  USD 2 million </a:t>
          </a:r>
        </a:p>
      </dsp:txBody>
      <dsp:txXfrm>
        <a:off x="0" y="1796302"/>
        <a:ext cx="2157770" cy="1287000"/>
      </dsp:txXfrm>
    </dsp:sp>
    <dsp:sp modelId="{0D493DC3-B57B-4D7B-889E-65062B1BF4A7}">
      <dsp:nvSpPr>
        <dsp:cNvPr id="0" name=""/>
        <dsp:cNvSpPr/>
      </dsp:nvSpPr>
      <dsp:spPr>
        <a:xfrm>
          <a:off x="2157770" y="1796302"/>
          <a:ext cx="431554" cy="1287000"/>
        </a:xfrm>
        <a:prstGeom prst="leftBrace">
          <a:avLst>
            <a:gd name="adj1" fmla="val 35000"/>
            <a:gd name="adj2" fmla="val 50000"/>
          </a:avLst>
        </a:prstGeom>
        <a:noFill/>
        <a:ln w="25400" cap="flat" cmpd="sng" algn="ctr">
          <a:solidFill>
            <a:schemeClr val="accent1">
              <a:shade val="60000"/>
              <a:hueOff val="0"/>
              <a:satOff val="0"/>
              <a:lumOff val="0"/>
              <a:alphaOff val="0"/>
            </a:schemeClr>
          </a:solidFill>
          <a:prstDash val="solid"/>
        </a:ln>
        <a:effectLst/>
      </dsp:spPr>
      <dsp:style>
        <a:lnRef idx="2">
          <a:scrgbClr r="0" g="0" b="0"/>
        </a:lnRef>
        <a:fillRef idx="0">
          <a:scrgbClr r="0" g="0" b="0"/>
        </a:fillRef>
        <a:effectRef idx="0">
          <a:scrgbClr r="0" g="0" b="0"/>
        </a:effectRef>
        <a:fontRef idx="minor"/>
      </dsp:style>
    </dsp:sp>
    <dsp:sp modelId="{B3F4A37F-A71D-40DA-947C-9116CCF58F17}">
      <dsp:nvSpPr>
        <dsp:cNvPr id="0" name=""/>
        <dsp:cNvSpPr/>
      </dsp:nvSpPr>
      <dsp:spPr>
        <a:xfrm>
          <a:off x="2761946" y="1796302"/>
          <a:ext cx="5869135" cy="1287000"/>
        </a:xfrm>
        <a:prstGeom prst="rect">
          <a:avLst/>
        </a:prstGeom>
        <a:solidFill>
          <a:schemeClr val="accent1">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53340" tIns="53340" rIns="53340" bIns="53340" numCol="1" spcCol="1270" anchor="t" anchorCtr="0">
          <a:noAutofit/>
        </a:bodyPr>
        <a:lstStyle/>
        <a:p>
          <a:pPr marL="114300" lvl="1" indent="-114300" algn="l" defTabSz="622300">
            <a:lnSpc>
              <a:spcPct val="90000"/>
            </a:lnSpc>
            <a:spcBef>
              <a:spcPct val="0"/>
            </a:spcBef>
            <a:spcAft>
              <a:spcPct val="15000"/>
            </a:spcAft>
            <a:buChar char="•"/>
          </a:pPr>
          <a:r>
            <a:rPr lang="en-US" sz="1400" kern="1200" dirty="0">
              <a:solidFill>
                <a:schemeClr val="tx1"/>
              </a:solidFill>
            </a:rPr>
            <a:t>Unregistered/ unregulated/ exempted entities engaged in non-fund based activities</a:t>
          </a:r>
          <a:endParaRPr lang="en-IN" sz="1400" kern="1200" dirty="0">
            <a:solidFill>
              <a:schemeClr val="tx1"/>
            </a:solidFill>
          </a:endParaRPr>
        </a:p>
        <a:p>
          <a:pPr marL="114300" lvl="1" indent="-114300" algn="l" defTabSz="622300">
            <a:lnSpc>
              <a:spcPct val="90000"/>
            </a:lnSpc>
            <a:spcBef>
              <a:spcPct val="0"/>
            </a:spcBef>
            <a:spcAft>
              <a:spcPct val="15000"/>
            </a:spcAft>
            <a:buChar char="•"/>
          </a:pPr>
          <a:r>
            <a:rPr lang="en-US" sz="1400" kern="1200" dirty="0">
              <a:solidFill>
                <a:schemeClr val="tx1"/>
              </a:solidFill>
            </a:rPr>
            <a:t>Non-fund based activities: Investment advisory services, Financial Consultancy, Forex Broking, Money Changing Business, Credit Rating Agencies.</a:t>
          </a:r>
          <a:endParaRPr lang="en-IN" sz="1400" kern="1200" dirty="0">
            <a:solidFill>
              <a:schemeClr val="tx1"/>
            </a:solidFill>
          </a:endParaRPr>
        </a:p>
      </dsp:txBody>
      <dsp:txXfrm>
        <a:off x="2761946" y="1796302"/>
        <a:ext cx="5869135" cy="1287000"/>
      </dsp:txXfrm>
    </dsp:sp>
  </dsp:spTree>
</dsp:drawing>
</file>

<file path=ppt/diagrams/drawing3.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Tree>
</dsp:drawing>
</file>

<file path=ppt/diagrams/layout1.xml><?xml version="1.0" encoding="utf-8"?>
<dgm:layoutDef xmlns:dgm="http://schemas.openxmlformats.org/drawingml/2006/diagram" xmlns:a="http://schemas.openxmlformats.org/drawingml/2006/main" uniqueId="urn:microsoft.com/office/officeart/2005/8/layout/StepDownProcess">
  <dgm:title val=""/>
  <dgm:desc val=""/>
  <dgm:catLst>
    <dgm:cat type="process" pri="16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60" srcId="0" destId="10" srcOrd="0" destOrd="0"/>
        <dgm:cxn modelId="12" srcId="10" destId="11" srcOrd="0" destOrd="0"/>
        <dgm:cxn modelId="70" srcId="0" destId="20" srcOrd="1" destOrd="0"/>
        <dgm:cxn modelId="22" srcId="20" destId="21" srcOrd="0" destOrd="0"/>
        <dgm:cxn modelId="80" srcId="0" destId="30" srcOrd="2" destOrd="0"/>
        <dgm:cxn modelId="32" srcId="30" destId="31" srcOrd="0" destOrd="0"/>
      </dgm:cxnLst>
      <dgm:bg/>
      <dgm:whole/>
    </dgm:dataModel>
  </dgm:sampData>
  <dgm:styleData>
    <dgm:dataModel>
      <dgm:ptLst>
        <dgm:pt modelId="0" type="doc"/>
        <dgm:pt modelId="10">
          <dgm:prSet phldr="1"/>
        </dgm:pt>
        <dgm:pt modelId="20">
          <dgm:prSet phldr="1"/>
        </dgm:pt>
      </dgm:ptLst>
      <dgm:cxnLst>
        <dgm:cxn modelId="60" srcId="0" destId="10" srcOrd="0" destOrd="0"/>
        <dgm:cxn modelId="70" srcId="0" destId="20" srcOrd="1" destOrd="0"/>
      </dgm:cxnLst>
      <dgm:bg/>
      <dgm:whole/>
    </dgm:dataModel>
  </dgm:styleData>
  <dgm:clrData>
    <dgm:dataModel>
      <dgm:ptLst>
        <dgm:pt modelId="0" type="doc"/>
        <dgm:pt modelId="10">
          <dgm:prSet phldr="1"/>
        </dgm:pt>
        <dgm:pt modelId="20">
          <dgm:prSet phldr="1"/>
        </dgm:pt>
        <dgm:pt modelId="30">
          <dgm:prSet phldr="1"/>
        </dgm:pt>
        <dgm:pt modelId="40">
          <dgm:prSet phldr="1"/>
        </dgm:pt>
      </dgm:ptLst>
      <dgm:cxnLst>
        <dgm:cxn modelId="60" srcId="0" destId="10" srcOrd="0" destOrd="0"/>
        <dgm:cxn modelId="70" srcId="0" destId="20" srcOrd="1" destOrd="0"/>
        <dgm:cxn modelId="80" srcId="0" destId="30" srcOrd="2" destOrd="0"/>
        <dgm:cxn modelId="90" srcId="0" destId="40" srcOrd="3" destOrd="0"/>
      </dgm:cxnLst>
      <dgm:bg/>
      <dgm:whole/>
    </dgm:dataModel>
  </dgm:clrData>
  <dgm:layoutNode name="rootnode">
    <dgm:varLst>
      <dgm:chMax/>
      <dgm:chPref/>
      <dgm:dir/>
      <dgm:animLvl val="lvl"/>
    </dgm:varLst>
    <dgm:choose name="Name0">
      <dgm:if name="Name1" func="var" arg="dir" op="equ" val="norm">
        <dgm:alg type="snake">
          <dgm:param type="grDir" val="tL"/>
          <dgm:param type="flowDir" val="row"/>
          <dgm:param type="off" val="off"/>
          <dgm:param type="bkpt" val="fixed"/>
          <dgm:param type="bkPtFixedVal" val="1"/>
        </dgm:alg>
      </dgm:if>
      <dgm:else name="Name2">
        <dgm:alg type="snake">
          <dgm:param type="grDir" val="tR"/>
          <dgm:param type="flowDir" val="row"/>
          <dgm:param type="off" val="off"/>
          <dgm:param type="bkpt" val="fixed"/>
          <dgm:param type="bkPtFixedVal" val="1"/>
        </dgm:alg>
      </dgm:else>
    </dgm:choose>
    <dgm:shape xmlns:r="http://schemas.openxmlformats.org/officeDocument/2006/relationships" r:blip="">
      <dgm:adjLst/>
    </dgm:shape>
    <dgm:choose name="Name3">
      <dgm:if name="Name4" func="var" arg="dir" op="equ" val="norm">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if>
      <dgm:else name="Name5">
        <dgm:constrLst>
          <dgm:constr type="alignOff" forName="rootnode" val="0.48"/>
          <dgm:constr type="primFontSz" for="des" forName="ParentText" val="65"/>
          <dgm:constr type="primFontSz" for="des" forName="ChildText" refType="primFontSz" refFor="des" refForName="ParentText" op="lte"/>
          <dgm:constr type="w" for="ch" forName="composite" refType="w"/>
          <dgm:constr type="h" for="ch" forName="composite" refType="h"/>
          <dgm:constr type="sp" refType="h" refFor="ch" refForName="composite" op="equ" fact="-0.38"/>
        </dgm:constrLst>
      </dgm:else>
    </dgm:choose>
    <dgm:forEach name="nodesForEach" axis="ch" ptType="node">
      <dgm:layoutNode name="composite">
        <dgm:alg type="composite">
          <dgm:param type="ar" val="1.2439"/>
        </dgm:alg>
        <dgm:shape xmlns:r="http://schemas.openxmlformats.org/officeDocument/2006/relationships" r:blip="">
          <dgm:adjLst/>
        </dgm:shape>
        <dgm:choose name="Name6">
          <dgm:if name="Name7" func="var" arg="dir" op="equ" val="norm">
            <dgm:constrLst>
              <dgm:constr type="l" for="ch" forName="bentUpArrow1" refType="w" fact="0.07"/>
              <dgm:constr type="t" for="ch" forName="bentUpArrow1" refType="h" fact="0.524"/>
              <dgm:constr type="w" for="ch" forName="bentUpArrow1" refType="w" fact="0.3844"/>
              <dgm:constr type="h" for="ch" forName="bentUpArrow1" refType="h" fact="0.42"/>
              <dgm:constr type="l" for="ch" forName="ParentText" refType="w" fact="0"/>
              <dgm:constr type="t" for="ch" forName="ParentText" refType="h" fact="0"/>
              <dgm:constr type="w" for="ch" forName="ParentText" refType="w" fact="0.5684"/>
              <dgm:constr type="h" for="ch" forName="ParentText" refType="h" fact="0.4949"/>
              <dgm:constr type="l" for="ch" forName="ChildText" refType="w" refFor="ch" refForName="ParentText"/>
              <dgm:constr type="t" for="ch" forName="ChildText" refType="h" fact="0.05"/>
              <dgm:constr type="w" for="ch" forName="ChildText" refType="w" fact="0.4134"/>
              <dgm:constr type="h" for="ch" forName="ChildText" refType="h" fact="0.4"/>
              <dgm:constr type="l" for="ch" forName="FinalChildText" refType="w" refFor="ch" refForName="ParentText"/>
              <dgm:constr type="t" for="ch" forName="FinalChildText" refType="h" fact="0.05"/>
              <dgm:constr type="w" for="ch" forName="FinalChildText" refType="w" fact="0.4134"/>
              <dgm:constr type="h" for="ch" forName="FinalChildText" refType="h" fact="0.4"/>
            </dgm:constrLst>
          </dgm:if>
          <dgm:else name="Name8">
            <dgm:constrLst>
              <dgm:constr type="r" for="ch" forName="bentUpArrow1" refType="w" fact="0.97"/>
              <dgm:constr type="t" for="ch" forName="bentUpArrow1" refType="h" fact="0.524"/>
              <dgm:constr type="w" for="ch" forName="bentUpArrow1" refType="w" fact="0.3844"/>
              <dgm:constr type="h" for="ch" forName="bentUpArrow1" refType="h" fact="0.42"/>
              <dgm:constr type="l" for="ch" forName="ParentText" refType="w" fact="0.4316"/>
              <dgm:constr type="t" for="ch" forName="ParentText" refType="h" fact="0"/>
              <dgm:constr type="w" for="ch" forName="ParentText" refType="w" fact="0.5684"/>
              <dgm:constr type="h" for="ch" forName="ParentText" refType="h" fact="0.4949"/>
              <dgm:constr type="l" for="ch" forName="ChildText" refType="w" fact="0"/>
              <dgm:constr type="t" for="ch" forName="ChildText" refType="h" fact="0.05"/>
              <dgm:constr type="w" for="ch" forName="ChildText" refType="w" fact="0.4134"/>
              <dgm:constr type="h" for="ch" forName="ChildText" refType="h" fact="0.4"/>
              <dgm:constr type="l" for="ch" forName="FinalChildText" refType="w" fact="0"/>
              <dgm:constr type="t" for="ch" forName="FinalChildText" refType="h" fact="0.05"/>
              <dgm:constr type="w" for="ch" forName="FinalChildText" refType="w" fact="0.4134"/>
              <dgm:constr type="h" for="ch" forName="FinalChildText" refType="h" fact="0.4"/>
            </dgm:constrLst>
          </dgm:else>
        </dgm:choose>
        <dgm:choose name="Name9">
          <dgm:if name="Name10" axis="followSib" ptType="node" func="cnt" op="gte" val="1">
            <dgm:layoutNode name="bentUpArrow1" styleLbl="alignImgPlace1">
              <dgm:alg type="sp"/>
              <dgm:choose name="Name11">
                <dgm:if name="Name12" func="var" arg="dir" op="equ" val="norm">
                  <dgm:shape xmlns:r="http://schemas.openxmlformats.org/officeDocument/2006/relationships" rot="90" type="bentUpArrow" r:blip="">
                    <dgm:adjLst>
                      <dgm:adj idx="1" val="0.3284"/>
                      <dgm:adj idx="2" val="0.25"/>
                      <dgm:adj idx="3" val="0.3578"/>
                    </dgm:adjLst>
                  </dgm:shape>
                </dgm:if>
                <dgm:else name="Name13">
                  <dgm:shape xmlns:r="http://schemas.openxmlformats.org/officeDocument/2006/relationships" rot="180" type="bentArrow" r:blip="">
                    <dgm:adjLst>
                      <dgm:adj idx="1" val="0.3284"/>
                      <dgm:adj idx="2" val="0.25"/>
                      <dgm:adj idx="3" val="0.3578"/>
                      <dgm:adj idx="4" val="0"/>
                    </dgm:adjLst>
                  </dgm:shape>
                </dgm:else>
              </dgm:choose>
              <dgm:presOf/>
            </dgm:layoutNode>
          </dgm:if>
          <dgm:else name="Name14"/>
        </dgm:choose>
        <dgm:layoutNode name="ParentText" styleLbl="node1">
          <dgm:varLst>
            <dgm:chMax val="1"/>
            <dgm:chPref val="1"/>
            <dgm:bulletEnabled val="1"/>
          </dgm:varLst>
          <dgm:alg type="tx"/>
          <dgm:shape xmlns:r="http://schemas.openxmlformats.org/officeDocument/2006/relationships" type="roundRect" r:blip="">
            <dgm:adjLst>
              <dgm:adj idx="1" val="0.1667"/>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choose name="Name15">
          <dgm:if name="Name16" axis="followSib" ptType="node" func="cnt" op="equ" val="0">
            <dgm:choose name="Name17">
              <dgm:if name="Name18" axis="ch" ptType="node" func="cnt" op="gte" val="1">
                <dgm:layoutNode name="Final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if>
              <dgm:else name="Name19"/>
            </dgm:choose>
          </dgm:if>
          <dgm:else name="Name20">
            <dgm:layoutNode name="ChildText" styleLbl="revTx">
              <dgm:varLst>
                <dgm:chMax val="0"/>
                <dgm:chPref val="0"/>
                <dgm:bulletEnabled val="1"/>
              </dgm:varLst>
              <dgm:alg type="tx">
                <dgm:param type="stBulletLvl" val="1"/>
                <dgm:param type="txAnchorVertCh" val="mid"/>
                <dgm:param type="parTxLTRAlign" val="l"/>
              </dgm:alg>
              <dgm:shape xmlns:r="http://schemas.openxmlformats.org/officeDocument/2006/relationships" type="rect" r:blip="">
                <dgm:adjLst/>
              </dgm:shape>
              <dgm:presOf axis="des"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else>
        </dgm:choose>
      </dgm:layoutNod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layout2.xml><?xml version="1.0" encoding="utf-8"?>
<dgm:layoutDef xmlns:dgm="http://schemas.openxmlformats.org/drawingml/2006/diagram" xmlns:a="http://schemas.openxmlformats.org/drawingml/2006/main" uniqueId="urn:diagrams.loki3.com/BracketList">
  <dgm:title val="Vertical Bracket List"/>
  <dgm:desc val="Use to show grouped blocks of information.  Works well with large amounts of Level 2 text."/>
  <dgm:catLst>
    <dgm:cat type="list" pri="4110"/>
    <dgm:cat type="officeonline" pri="3000"/>
  </dgm:catLst>
  <dgm:sampData>
    <dgm:dataModel>
      <dgm:ptLst>
        <dgm:pt modelId="0" type="doc"/>
        <dgm:pt modelId="1">
          <dgm:prSet phldr="1"/>
        </dgm:pt>
        <dgm:pt modelId="11">
          <dgm:prSet phldr="1"/>
        </dgm:pt>
        <dgm:pt modelId="2">
          <dgm:prSet phldr="1"/>
        </dgm:pt>
        <dgm:pt modelId="21">
          <dgm:prSet phldr="1"/>
        </dgm:pt>
      </dgm:ptLst>
      <dgm:cxnLst>
        <dgm:cxn modelId="3" srcId="0" destId="1" srcOrd="0" destOrd="0"/>
        <dgm:cxn modelId="4" srcId="1" destId="11" srcOrd="0" destOrd="0"/>
        <dgm:cxn modelId="5" srcId="0" destId="2" srcOrd="0" destOrd="0"/>
        <dgm:cxn modelId="6" srcId="2" destId="21" srcOrd="0" destOrd="0"/>
      </dgm:cxnLst>
      <dgm:bg/>
      <dgm:whole/>
    </dgm:dataModel>
  </dgm:sampData>
  <dgm:styleData useDef="1">
    <dgm:dataModel>
      <dgm:ptLst/>
      <dgm:bg/>
      <dgm:whole/>
    </dgm:dataModel>
  </dgm:styleData>
  <dgm:clrData useDef="1">
    <dgm:dataModel>
      <dgm:ptLst/>
      <dgm:bg/>
      <dgm:whole/>
    </dgm:dataModel>
  </dgm:clrData>
  <dgm:layoutNode name="Name0">
    <dgm:varLst>
      <dgm:dir/>
      <dgm:animLvl val="lvl"/>
      <dgm:resizeHandles val="exact"/>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presOf/>
    <dgm:constrLst>
      <dgm:constr type="h" for="ch" forName="linNode" refType="h"/>
      <dgm:constr type="w" for="ch" forName="linNode" refType="w"/>
      <dgm:constr type="h" for="ch" forName="spV" refType="primFontSz" refFor="des" refForName="parTx" fact="0.1"/>
      <dgm:constr type="primFontSz" for="des" forName="parTx" val="65"/>
      <dgm:constr type="primFontSz" for="des" forName="desTx" refType="primFontSz" refFor="des" refForName="parTx"/>
      <dgm:constr type="h" for="des" forName="parTx" refType="primFontSz" refFor="des" refForName="parTx" fact="0.55"/>
      <dgm:constr type="h" for="des" forName="bracket" refType="primFontSz" refFor="des" refForName="parTx" fact="0.55"/>
      <dgm:constr type="h" for="des" forName="desTx" refType="primFontSz" refFor="des" refForName="parTx" fact="0.55"/>
    </dgm:constrLst>
    <dgm:ruleLst>
      <dgm:rule type="primFontSz" for="des" forName="parTx" val="5" fact="NaN" max="NaN"/>
    </dgm:ruleLst>
    <dgm:forEach name="Name4" axis="ch" ptType="node">
      <dgm:layoutNode name="linNode">
        <dgm:choose name="Name5">
          <dgm:if name="Name6" func="var" arg="dir" op="equ" val="norm">
            <dgm:alg type="lin">
              <dgm:param type="linDir" val="fromL"/>
            </dgm:alg>
          </dgm:if>
          <dgm:else name="Name7">
            <dgm:alg type="lin">
              <dgm:param type="linDir" val="fromR"/>
            </dgm:alg>
          </dgm:else>
        </dgm:choose>
        <dgm:shape xmlns:r="http://schemas.openxmlformats.org/officeDocument/2006/relationships" r:blip="">
          <dgm:adjLst/>
        </dgm:shape>
        <dgm:presOf/>
        <dgm:constrLst>
          <dgm:constr type="w" for="ch" forName="parTx" refType="w" fact="0.25"/>
          <dgm:constr type="w" for="ch" forName="bracket" refType="w" fact="0.05"/>
          <dgm:constr type="w" for="ch" forName="spH" refType="w" fact="0.02"/>
          <dgm:constr type="w" for="ch" forName="desTx" refType="w" fact="0.68"/>
          <dgm:constr type="h" for="ch" forName="bracket" refType="h" refFor="ch" refForName="desTx" op="gte"/>
          <dgm:constr type="h" for="ch" forName="bracket" refType="h" refFor="ch" refForName="parTx" op="gte"/>
          <dgm:constr type="h" for="ch" forName="desTx" refType="h" refFor="ch" refForName="parTx" op="gte"/>
        </dgm:constrLst>
        <dgm:ruleLst/>
        <dgm:layoutNode name="parTx" styleLbl="revTx">
          <dgm:varLst>
            <dgm:chMax val="1"/>
            <dgm:bulletEnabled val="1"/>
          </dgm:varLst>
          <dgm:choose name="Name8">
            <dgm:if name="Name9" func="var" arg="dir" op="equ" val="norm">
              <dgm:alg type="tx">
                <dgm:param type="parTxLTRAlign" val="r"/>
              </dgm:alg>
            </dgm:if>
            <dgm:else name="Name10">
              <dgm:alg type="tx">
                <dgm:param type="parTxLTRAlign" val="l"/>
              </dgm:alg>
            </dgm:else>
          </dgm:choose>
          <dgm:shape xmlns:r="http://schemas.openxmlformats.org/officeDocument/2006/relationships" type="rect" r:blip="">
            <dgm:adjLst/>
          </dgm:shape>
          <dgm:presOf axis="self" ptType="node"/>
          <dgm:constrLst>
            <dgm:constr type="tMarg" refType="primFontSz" fact="0.2"/>
            <dgm:constr type="bMarg" refType="primFontSz" fact="0.2"/>
          </dgm:constrLst>
          <dgm:ruleLst>
            <dgm:rule type="h" val="INF" fact="NaN" max="NaN"/>
          </dgm:ruleLst>
        </dgm:layoutNode>
        <dgm:layoutNode name="bracket" styleLbl="parChTrans1D1">
          <dgm:alg type="sp"/>
          <dgm:choose name="Name11">
            <dgm:if name="Name12" func="var" arg="dir" op="equ" val="norm">
              <dgm:shape xmlns:r="http://schemas.openxmlformats.org/officeDocument/2006/relationships" type="leftBrace" r:blip="">
                <dgm:adjLst>
                  <dgm:adj idx="1" val="0.35"/>
                </dgm:adjLst>
              </dgm:shape>
            </dgm:if>
            <dgm:else name="Name13">
              <dgm:shape xmlns:r="http://schemas.openxmlformats.org/officeDocument/2006/relationships" rot="180" type="leftBrace" r:blip="">
                <dgm:adjLst>
                  <dgm:adj idx="1" val="0.35"/>
                </dgm:adjLst>
              </dgm:shape>
            </dgm:else>
          </dgm:choose>
          <dgm:presOf/>
        </dgm:layoutNode>
        <dgm:layoutNode name="spH">
          <dgm:alg type="sp"/>
        </dgm:layoutNode>
        <dgm:choose name="Name14">
          <dgm:if name="Name15" axis="ch" ptType="node" func="cnt" op="gte" val="1">
            <dgm:layoutNode name="desTx" styleLbl="node1">
              <dgm:varLst>
                <dgm:bulletEnabled val="1"/>
              </dgm:varLst>
              <dgm:alg type="tx">
                <dgm:param type="stBulletLvl" val="1"/>
                <dgm:param type="txAnchorVertCh" val="mid"/>
              </dgm:alg>
              <dgm:shape xmlns:r="http://schemas.openxmlformats.org/officeDocument/2006/relationships" type="rect" r:blip="">
                <dgm:adjLst/>
              </dgm:shape>
              <dgm:presOf axis="des" ptType="node"/>
              <dgm:constrLst>
                <dgm:constr type="secFontSz" refType="primFontSz"/>
                <dgm:constr type="tMarg" refType="primFontSz" fact="0.3"/>
                <dgm:constr type="bMarg" refType="primFontSz" fact="0.3"/>
                <dgm:constr type="lMarg" refType="primFontSz" fact="0.3"/>
                <dgm:constr type="rMarg" refType="primFontSz" fact="0.3"/>
              </dgm:constrLst>
              <dgm:ruleLst>
                <dgm:rule type="h" val="INF" fact="NaN" max="NaN"/>
              </dgm:ruleLst>
            </dgm:layoutNode>
          </dgm:if>
          <dgm:else name="Name16"/>
        </dgm:choose>
      </dgm:layoutNode>
      <dgm:forEach name="Name17" axis="followSib" ptType="sibTrans" cnt="1">
        <dgm:layoutNode name="spV">
          <dgm:alg type="sp"/>
        </dgm:layoutNode>
      </dgm:forEach>
    </dgm:forEach>
  </dgm:layoutNode>
</dgm:layoutDef>
</file>

<file path=ppt/diagrams/layout3.xml><?xml version="1.0" encoding="utf-8"?>
<dgm:layoutDef xmlns:dgm="http://schemas.openxmlformats.org/drawingml/2006/diagram" xmlns:a="http://schemas.openxmlformats.org/drawingml/2006/main" uniqueId="urn:microsoft.com/office/officeart/2005/8/layout/default">
  <dgm:title val=""/>
  <dgm:desc val=""/>
  <dgm:catLst>
    <dgm:cat type="list" pri="4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diagram">
    <dgm:varLst>
      <dgm:dir/>
      <dgm:resizeHandles val="exact"/>
    </dgm:varLst>
    <dgm:choose name="Name0">
      <dgm:if name="Name1" func="var" arg="dir" op="equ" val="norm">
        <dgm:alg type="snake">
          <dgm:param type="grDir" val="tL"/>
          <dgm:param type="flowDir" val="row"/>
          <dgm:param type="contDir" val="sameDir"/>
          <dgm:param type="off" val="ctr"/>
        </dgm:alg>
      </dgm:if>
      <dgm:else name="Name2">
        <dgm:alg type="snake">
          <dgm:param type="grDir" val="tR"/>
          <dgm:param type="flowDir" val="row"/>
          <dgm:param type="contDir" val="sameDir"/>
          <dgm:param type="off" val="ctr"/>
        </dgm:alg>
      </dgm:else>
    </dgm:choose>
    <dgm:shape xmlns:r="http://schemas.openxmlformats.org/officeDocument/2006/relationships" r:blip="">
      <dgm:adjLst/>
    </dgm:shape>
    <dgm:presOf/>
    <dgm:constrLst>
      <dgm:constr type="w" for="ch" forName="node" refType="w"/>
      <dgm:constr type="h" for="ch" forName="node" refType="w" refFor="ch" refForName="node" fact="0.6"/>
      <dgm:constr type="w" for="ch" forName="sibTrans" refType="w" refFor="ch" refForName="node" fact="0.1"/>
      <dgm:constr type="sp" refType="w" refFor="ch" refForName="sibTrans"/>
      <dgm:constr type="primFontSz" for="ch" forName="node" op="equ" val="65"/>
    </dgm:constrLst>
    <dgm:ruleLst/>
    <dgm:forEach name="Name3" axis="ch" ptType="node">
      <dgm:layoutNode name="node">
        <dgm:varLst>
          <dgm:bulletEnabled val="1"/>
        </dgm:varLst>
        <dgm:alg type="tx"/>
        <dgm:shape xmlns:r="http://schemas.openxmlformats.org/officeDocument/2006/relationships" type="rect" r:blip="">
          <dgm:adjLst/>
        </dgm:shape>
        <dgm:presOf axis="desOr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forEach name="Name4" axis="followSib" ptType="sibTrans" cnt="1">
        <dgm:layoutNode name="sibTrans">
          <dgm:alg type="sp"/>
          <dgm:shape xmlns:r="http://schemas.openxmlformats.org/officeDocument/2006/relationships" r:blip="">
            <dgm:adjLst/>
          </dgm:shape>
          <dgm:presOf/>
          <dgm:constrLst/>
          <dgm:ruleLst/>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3.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IN" dirty="0"/>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CC9059-E5CA-40D3-8DE1-B316BE481AD2}" type="datetimeFigureOut">
              <a:rPr lang="en-IN" smtClean="0"/>
              <a:t>29-04-2019</a:t>
            </a:fld>
            <a:endParaRPr lang="en-IN" dirty="0"/>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IN" dirty="0"/>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IN" dirty="0"/>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6BCE41C-BB9B-40C3-98F8-4CC10BBB4345}" type="slidenum">
              <a:rPr lang="en-IN" smtClean="0"/>
              <a:t>‹#›</a:t>
            </a:fld>
            <a:endParaRPr lang="en-IN" dirty="0"/>
          </a:p>
        </p:txBody>
      </p:sp>
    </p:spTree>
    <p:extLst>
      <p:ext uri="{BB962C8B-B14F-4D97-AF65-F5344CB8AC3E}">
        <p14:creationId xmlns:p14="http://schemas.microsoft.com/office/powerpoint/2010/main" val="410437071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52.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53.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54.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55.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5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57.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62.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63.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64.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65.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66.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67.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3" Type="http://schemas.openxmlformats.org/officeDocument/2006/relationships/hyperlink" Target="https://www.ibef.org/industry/real-estate-india.aspx" TargetMode="External"/><Relationship Id="rId2" Type="http://schemas.openxmlformats.org/officeDocument/2006/relationships/slide" Target="../slides/slide70.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71.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7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0.xml.rels><?xml version="1.0" encoding="UTF-8" standalone="yes"?>
<Relationships xmlns="http://schemas.openxmlformats.org/package/2006/relationships"><Relationship Id="rId2" Type="http://schemas.openxmlformats.org/officeDocument/2006/relationships/slide" Target="../slides/slide73.xml"/><Relationship Id="rId1" Type="http://schemas.openxmlformats.org/officeDocument/2006/relationships/notesMaster" Target="../notesMasters/notesMaster1.xml"/></Relationships>
</file>

<file path=ppt/notesSlides/_rels/notesSlide51.xml.rels><?xml version="1.0" encoding="UTF-8" standalone="yes"?>
<Relationships xmlns="http://schemas.openxmlformats.org/package/2006/relationships"><Relationship Id="rId2" Type="http://schemas.openxmlformats.org/officeDocument/2006/relationships/slide" Target="../slides/slide74.xml"/><Relationship Id="rId1" Type="http://schemas.openxmlformats.org/officeDocument/2006/relationships/notesMaster" Target="../notesMasters/notesMaster1.xml"/></Relationships>
</file>

<file path=ppt/notesSlides/_rels/notesSlide52.xml.rels><?xml version="1.0" encoding="UTF-8" standalone="yes"?>
<Relationships xmlns="http://schemas.openxmlformats.org/package/2006/relationships"><Relationship Id="rId2" Type="http://schemas.openxmlformats.org/officeDocument/2006/relationships/slide" Target="../slides/slide80.xml"/><Relationship Id="rId1" Type="http://schemas.openxmlformats.org/officeDocument/2006/relationships/notesMaster" Target="../notesMasters/notesMaster1.xml"/></Relationships>
</file>

<file path=ppt/notesSlides/_rels/notesSlide53.xml.rels><?xml version="1.0" encoding="UTF-8" standalone="yes"?>
<Relationships xmlns="http://schemas.openxmlformats.org/package/2006/relationships"><Relationship Id="rId2" Type="http://schemas.openxmlformats.org/officeDocument/2006/relationships/slide" Target="../slides/slide81.xml"/><Relationship Id="rId1" Type="http://schemas.openxmlformats.org/officeDocument/2006/relationships/notesMaster" Target="../notesMasters/notesMaster1.xml"/></Relationships>
</file>

<file path=ppt/notesSlides/_rels/notesSlide54.xml.rels><?xml version="1.0" encoding="UTF-8" standalone="yes"?>
<Relationships xmlns="http://schemas.openxmlformats.org/package/2006/relationships"><Relationship Id="rId2" Type="http://schemas.openxmlformats.org/officeDocument/2006/relationships/slide" Target="../slides/slide82.xml"/><Relationship Id="rId1" Type="http://schemas.openxmlformats.org/officeDocument/2006/relationships/notesMaster" Target="../notesMasters/notesMaster1.xml"/></Relationships>
</file>

<file path=ppt/notesSlides/_rels/notesSlide55.xml.rels><?xml version="1.0" encoding="UTF-8" standalone="yes"?>
<Relationships xmlns="http://schemas.openxmlformats.org/package/2006/relationships"><Relationship Id="rId2" Type="http://schemas.openxmlformats.org/officeDocument/2006/relationships/slide" Target="../slides/slide83.xml"/><Relationship Id="rId1" Type="http://schemas.openxmlformats.org/officeDocument/2006/relationships/notesMaster" Target="../notesMasters/notesMaster1.xml"/></Relationships>
</file>

<file path=ppt/notesSlides/_rels/notesSlide56.xml.rels><?xml version="1.0" encoding="UTF-8" standalone="yes"?>
<Relationships xmlns="http://schemas.openxmlformats.org/package/2006/relationships"><Relationship Id="rId2" Type="http://schemas.openxmlformats.org/officeDocument/2006/relationships/slide" Target="../slides/slide90.xml"/><Relationship Id="rId1" Type="http://schemas.openxmlformats.org/officeDocument/2006/relationships/notesMaster" Target="../notesMasters/notesMaster1.xml"/></Relationships>
</file>

<file path=ppt/notesSlides/_rels/notesSlide57.xml.rels><?xml version="1.0" encoding="UTF-8" standalone="yes"?>
<Relationships xmlns="http://schemas.openxmlformats.org/package/2006/relationships"><Relationship Id="rId2" Type="http://schemas.openxmlformats.org/officeDocument/2006/relationships/slide" Target="../slides/slide91.xml"/><Relationship Id="rId1" Type="http://schemas.openxmlformats.org/officeDocument/2006/relationships/notesMaster" Target="../notesMasters/notesMaster1.xml"/></Relationships>
</file>

<file path=ppt/notesSlides/_rels/notesSlide58.xml.rels><?xml version="1.0" encoding="UTF-8" standalone="yes"?>
<Relationships xmlns="http://schemas.openxmlformats.org/package/2006/relationships"><Relationship Id="rId2" Type="http://schemas.openxmlformats.org/officeDocument/2006/relationships/slide" Target="../slides/slide95.xml"/><Relationship Id="rId1" Type="http://schemas.openxmlformats.org/officeDocument/2006/relationships/notesMaster" Target="../notesMasters/notesMaster1.xml"/></Relationships>
</file>

<file path=ppt/notesSlides/_rels/notesSlide59.xml.rels><?xml version="1.0" encoding="UTF-8" standalone="yes"?>
<Relationships xmlns="http://schemas.openxmlformats.org/package/2006/relationships"><Relationship Id="rId2" Type="http://schemas.openxmlformats.org/officeDocument/2006/relationships/slide" Target="../slides/slide9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4013239690"/>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3801668"/>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6654688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91904639"/>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77407867"/>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7843306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16</a:t>
            </a:fld>
            <a:endParaRPr lang="en-IN" dirty="0"/>
          </a:p>
        </p:txBody>
      </p:sp>
    </p:spTree>
    <p:extLst>
      <p:ext uri="{BB962C8B-B14F-4D97-AF65-F5344CB8AC3E}">
        <p14:creationId xmlns:p14="http://schemas.microsoft.com/office/powerpoint/2010/main" val="134689731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89863910"/>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30944780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34192783"/>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Annual Return includes:</a:t>
            </a:r>
          </a:p>
          <a:p>
            <a:r>
              <a:rPr lang="en-US" dirty="0"/>
              <a:t>Methodology for valuation of foreign liabilities and foreign assets</a:t>
            </a:r>
          </a:p>
          <a:p>
            <a:r>
              <a:rPr lang="en-US" dirty="0"/>
              <a:t>Nature of activities principal line of business as %, with NIC code (NIC Codes in the FCGPR and FCTRS forms as per the NIC 2008 version)</a:t>
            </a:r>
          </a:p>
          <a:p>
            <a:r>
              <a:rPr lang="en-US" dirty="0"/>
              <a:t>Name &amp; country of non-resident investor under FDI</a:t>
            </a:r>
          </a:p>
          <a:p>
            <a:r>
              <a:rPr lang="en-US" dirty="0"/>
              <a:t>Financial derivatives, Money market instruments</a:t>
            </a:r>
          </a:p>
          <a:p>
            <a:r>
              <a:rPr lang="en-US" dirty="0"/>
              <a:t>Trade credits, loans, Currency &amp; Deposits</a:t>
            </a:r>
          </a:p>
          <a:p>
            <a:r>
              <a:rPr lang="en-US" dirty="0"/>
              <a:t>ODI and Portfolio investment overseas</a:t>
            </a:r>
          </a:p>
          <a:p>
            <a:r>
              <a:rPr lang="en-US" dirty="0"/>
              <a:t>Contingent foreign liabilities</a:t>
            </a:r>
          </a:p>
          <a:p>
            <a:r>
              <a:rPr lang="en-US" dirty="0"/>
              <a:t>Disinvestments in India and Abroad</a:t>
            </a:r>
          </a:p>
          <a:p>
            <a:endParaRPr lang="en-US" dirty="0"/>
          </a:p>
        </p:txBody>
      </p:sp>
    </p:spTree>
    <p:extLst>
      <p:ext uri="{BB962C8B-B14F-4D97-AF65-F5344CB8AC3E}">
        <p14:creationId xmlns:p14="http://schemas.microsoft.com/office/powerpoint/2010/main" val="4235120073"/>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386034856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507997750"/>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818144468"/>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63845267"/>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64858423"/>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330364445"/>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5594114"/>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79447014"/>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06661519"/>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58878322"/>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538967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extLst>
      <p:ext uri="{BB962C8B-B14F-4D97-AF65-F5344CB8AC3E}">
        <p14:creationId xmlns:p14="http://schemas.microsoft.com/office/powerpoint/2010/main" val="153661504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079384829"/>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920245237"/>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4290" name="Rectangle 2"/>
          <p:cNvSpPr>
            <a:spLocks noGrp="1" noRot="1" noChangeAspect="1" noChangeArrowheads="1" noTextEdit="1"/>
          </p:cNvSpPr>
          <p:nvPr>
            <p:ph type="sldImg"/>
          </p:nvPr>
        </p:nvSpPr>
        <p:spPr>
          <a:xfrm>
            <a:off x="957263" y="766763"/>
            <a:ext cx="5111750" cy="3833812"/>
          </a:xfrm>
          <a:ln/>
        </p:spPr>
      </p:sp>
      <p:sp>
        <p:nvSpPr>
          <p:cNvPr id="3724291" name="Rectangle 3"/>
          <p:cNvSpPr>
            <a:spLocks noGrp="1" noChangeArrowheads="1"/>
          </p:cNvSpPr>
          <p:nvPr>
            <p:ph type="body" idx="1"/>
          </p:nvPr>
        </p:nvSpPr>
        <p:spPr>
          <a:xfrm>
            <a:off x="935464" y="4855600"/>
            <a:ext cx="5153842" cy="4597363"/>
          </a:xfrm>
        </p:spPr>
        <p:txBody>
          <a:bodyPr/>
          <a:lstStyle/>
          <a:p>
            <a:endParaRPr lang="en-GB" dirty="0"/>
          </a:p>
        </p:txBody>
      </p:sp>
    </p:spTree>
    <p:extLst>
      <p:ext uri="{BB962C8B-B14F-4D97-AF65-F5344CB8AC3E}">
        <p14:creationId xmlns:p14="http://schemas.microsoft.com/office/powerpoint/2010/main" val="279859416"/>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8546" name="Slide Image Placeholder 1"/>
          <p:cNvSpPr>
            <a:spLocks noGrp="1" noRot="1" noChangeAspect="1" noTextEdit="1"/>
          </p:cNvSpPr>
          <p:nvPr>
            <p:ph type="sldImg"/>
          </p:nvPr>
        </p:nvSpPr>
        <p:spPr>
          <a:ln/>
        </p:spPr>
      </p:sp>
      <p:sp>
        <p:nvSpPr>
          <p:cNvPr id="108547"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3287754673"/>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83390312"/>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208943223"/>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4156126438"/>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4381272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0577361"/>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01412966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7840574"/>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834211440"/>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18611585"/>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89099021"/>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103180374"/>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999614259"/>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283800898"/>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36928026"/>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IN" dirty="0">
                <a:hlinkClick r:id="rId3"/>
              </a:rPr>
              <a:t>https://www.ibef.org/industry/real-estate-india.aspx</a:t>
            </a:r>
            <a:endParaRPr lang="en-IN" dirty="0"/>
          </a:p>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70</a:t>
            </a:fld>
            <a:endParaRPr lang="en-IN" dirty="0"/>
          </a:p>
        </p:txBody>
      </p:sp>
    </p:spTree>
    <p:extLst>
      <p:ext uri="{BB962C8B-B14F-4D97-AF65-F5344CB8AC3E}">
        <p14:creationId xmlns:p14="http://schemas.microsoft.com/office/powerpoint/2010/main" val="207869012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1436853828"/>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3906" name="Slide Image Placeholder 1"/>
          <p:cNvSpPr>
            <a:spLocks noGrp="1" noRot="1" noChangeAspect="1" noTextEdit="1"/>
          </p:cNvSpPr>
          <p:nvPr>
            <p:ph type="sldImg"/>
          </p:nvPr>
        </p:nvSpPr>
        <p:spPr>
          <a:ln/>
        </p:spPr>
      </p:sp>
      <p:sp>
        <p:nvSpPr>
          <p:cNvPr id="123907" name="Notes Placeholder 2"/>
          <p:cNvSpPr>
            <a:spLocks noGrp="1"/>
          </p:cNvSpPr>
          <p:nvPr>
            <p:ph type="body" idx="1"/>
          </p:nvPr>
        </p:nvSpPr>
        <p:spPr>
          <a:noFill/>
          <a:ln/>
        </p:spPr>
        <p:txBody>
          <a:bodyPr/>
          <a:lstStyle/>
          <a:p>
            <a:r>
              <a:rPr lang="en-US" dirty="0"/>
              <a:t>Fundamental principle</a:t>
            </a:r>
          </a:p>
          <a:p>
            <a:pPr>
              <a:buFontTx/>
              <a:buChar char="•"/>
            </a:pPr>
            <a:r>
              <a:rPr lang="en-US" dirty="0"/>
              <a:t>Purchase and sale of immovable property- only individual can do so, therefore incorporation of co to acquire immovable property in India is not available</a:t>
            </a:r>
          </a:p>
          <a:p>
            <a:pPr>
              <a:buFontTx/>
              <a:buChar char="•"/>
            </a:pPr>
            <a:r>
              <a:rPr lang="en-US" dirty="0"/>
              <a:t>Notf. 21</a:t>
            </a:r>
          </a:p>
          <a:p>
            <a:pPr>
              <a:buFontTx/>
              <a:buChar char="•"/>
            </a:pPr>
            <a:r>
              <a:rPr lang="en-US" dirty="0"/>
              <a:t>Land – you ll speak about a. agricultural</a:t>
            </a:r>
          </a:p>
          <a:p>
            <a:r>
              <a:rPr lang="en-US" dirty="0"/>
              <a:t>                                       b. others</a:t>
            </a:r>
          </a:p>
          <a:p>
            <a:endParaRPr lang="en-US" dirty="0"/>
          </a:p>
          <a:p>
            <a:r>
              <a:rPr lang="en-US" dirty="0"/>
              <a:t>Cons: NRI s are permitted under Sch 1 of Notf20 (slide 40)</a:t>
            </a:r>
          </a:p>
          <a:p>
            <a:r>
              <a:rPr lang="en-US" dirty="0"/>
              <a:t>         ta carry out activity on  non repatriation basis----sch 4 of the notf. 20</a:t>
            </a:r>
          </a:p>
        </p:txBody>
      </p:sp>
    </p:spTree>
    <p:extLst>
      <p:ext uri="{BB962C8B-B14F-4D97-AF65-F5344CB8AC3E}">
        <p14:creationId xmlns:p14="http://schemas.microsoft.com/office/powerpoint/2010/main" val="12538899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950098892"/>
      </p:ext>
    </p:extLst>
  </p:cSld>
  <p:clrMapOvr>
    <a:masterClrMapping/>
  </p:clrMapOvr>
</p:notes>
</file>

<file path=ppt/notesSlides/notesSlide5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4930" name="Slide Image Placeholder 1"/>
          <p:cNvSpPr>
            <a:spLocks noGrp="1" noRot="1" noChangeAspect="1" noTextEdit="1"/>
          </p:cNvSpPr>
          <p:nvPr>
            <p:ph type="sldImg"/>
          </p:nvPr>
        </p:nvSpPr>
        <p:spPr>
          <a:ln/>
        </p:spPr>
      </p:sp>
      <p:sp>
        <p:nvSpPr>
          <p:cNvPr id="124931" name="Notes Placeholder 2"/>
          <p:cNvSpPr>
            <a:spLocks noGrp="1"/>
          </p:cNvSpPr>
          <p:nvPr>
            <p:ph type="body" idx="1"/>
          </p:nvPr>
        </p:nvSpPr>
        <p:spPr>
          <a:noFill/>
          <a:ln/>
        </p:spPr>
        <p:txBody>
          <a:bodyPr/>
          <a:lstStyle/>
          <a:p>
            <a:r>
              <a:rPr lang="en-US" dirty="0"/>
              <a:t>To start/engage into construction related activity with Foreign JV partner- Press note 2 of 2005 is the solution – entry rout condition of activity will apply to the foreign co. or the Indian co engage in this activity</a:t>
            </a:r>
          </a:p>
          <a:p>
            <a:endParaRPr lang="en-US" dirty="0"/>
          </a:p>
          <a:p>
            <a:r>
              <a:rPr lang="en-US" dirty="0"/>
              <a:t>Partnership firm on non repatriation basis</a:t>
            </a:r>
          </a:p>
          <a:p>
            <a:endParaRPr lang="en-US" dirty="0"/>
          </a:p>
          <a:p>
            <a:r>
              <a:rPr lang="en-US" dirty="0"/>
              <a:t>Sch 1 permitted to co.</a:t>
            </a:r>
          </a:p>
          <a:p>
            <a:r>
              <a:rPr lang="en-US" dirty="0"/>
              <a:t>Sch 4 Non repatriation basis</a:t>
            </a:r>
          </a:p>
          <a:p>
            <a:r>
              <a:rPr lang="en-US" dirty="0"/>
              <a:t>Notf.22 partnership firm Non repatriation basis</a:t>
            </a:r>
          </a:p>
          <a:p>
            <a:endParaRPr lang="en-US" dirty="0"/>
          </a:p>
          <a:p>
            <a:r>
              <a:rPr lang="en-US" dirty="0"/>
              <a:t>It is compartment- No cross border travel</a:t>
            </a:r>
          </a:p>
          <a:p>
            <a:endParaRPr lang="en-US" dirty="0"/>
          </a:p>
          <a:p>
            <a:endParaRPr lang="en-US" dirty="0"/>
          </a:p>
          <a:p>
            <a:endParaRPr lang="en-US" dirty="0"/>
          </a:p>
        </p:txBody>
      </p:sp>
    </p:spTree>
    <p:extLst>
      <p:ext uri="{BB962C8B-B14F-4D97-AF65-F5344CB8AC3E}">
        <p14:creationId xmlns:p14="http://schemas.microsoft.com/office/powerpoint/2010/main" val="2476333489"/>
      </p:ext>
    </p:extLst>
  </p:cSld>
  <p:clrMapOvr>
    <a:masterClrMapping/>
  </p:clrMapOvr>
</p:notes>
</file>

<file path=ppt/notesSlides/notesSlide5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567188217"/>
      </p:ext>
    </p:extLst>
  </p:cSld>
  <p:clrMapOvr>
    <a:masterClrMapping/>
  </p:clrMapOvr>
</p:notes>
</file>

<file path=ppt/notesSlides/notesSlide5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 accordance with the circular issued by the finance ministry, the new requirements</a:t>
            </a:r>
          </a:p>
          <a:p>
            <a:r>
              <a:rPr lang="en-US" dirty="0"/>
              <a:t>would be applicable for activities which are partially regulated or have doubts regarding</a:t>
            </a:r>
          </a:p>
          <a:p>
            <a:r>
              <a:rPr lang="en-US" dirty="0"/>
              <a:t>regulatory oversight. Some of the entities that would be impacted with this requirement</a:t>
            </a:r>
          </a:p>
          <a:p>
            <a:r>
              <a:rPr lang="en-US" dirty="0"/>
              <a:t>includes, but are not limited to the following:</a:t>
            </a:r>
          </a:p>
          <a:p>
            <a:r>
              <a:rPr lang="en-US" dirty="0"/>
              <a:t>1. Portfolio management services, which manage accounts of some offshore entities,</a:t>
            </a:r>
          </a:p>
          <a:p>
            <a:r>
              <a:rPr lang="en-US" dirty="0"/>
              <a:t>but are not currently regulated.</a:t>
            </a:r>
          </a:p>
          <a:p>
            <a:r>
              <a:rPr lang="en-US" dirty="0"/>
              <a:t>2. Foreign private equity funds which have set up Indian investment advisory arms,</a:t>
            </a:r>
          </a:p>
          <a:p>
            <a:r>
              <a:rPr lang="en-US" dirty="0"/>
              <a:t>since the minimum capitalisation is of USD 2 million in unregulated Investment</a:t>
            </a:r>
          </a:p>
          <a:p>
            <a:r>
              <a:rPr lang="en-US" dirty="0"/>
              <a:t>Advisory Services</a:t>
            </a:r>
          </a:p>
          <a:p>
            <a:r>
              <a:rPr lang="en-US" dirty="0"/>
              <a:t>3. Investment advisory services provided to non-residents, and are not registered</a:t>
            </a:r>
          </a:p>
          <a:p>
            <a:r>
              <a:rPr lang="en-US" dirty="0"/>
              <a:t>with SEBI, would need to bring USD 2 million as capital as compared to USD 0.5</a:t>
            </a:r>
          </a:p>
          <a:p>
            <a:r>
              <a:rPr lang="en-US" dirty="0"/>
              <a:t>million in the FDI Policy 2016.</a:t>
            </a:r>
          </a:p>
          <a:p>
            <a:r>
              <a:rPr lang="en-US" dirty="0"/>
              <a:t>4. Foreign-owned managers of Indian alternative investment funds, which are not</a:t>
            </a:r>
          </a:p>
          <a:p>
            <a:r>
              <a:rPr lang="en-US" dirty="0"/>
              <a:t>directly registered with SEBI, where the capital requirement will now be USD 20 million</a:t>
            </a:r>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80</a:t>
            </a:fld>
            <a:endParaRPr lang="en-IN" dirty="0"/>
          </a:p>
        </p:txBody>
      </p:sp>
    </p:spTree>
    <p:extLst>
      <p:ext uri="{BB962C8B-B14F-4D97-AF65-F5344CB8AC3E}">
        <p14:creationId xmlns:p14="http://schemas.microsoft.com/office/powerpoint/2010/main" val="2337030448"/>
      </p:ext>
    </p:extLst>
  </p:cSld>
  <p:clrMapOvr>
    <a:masterClrMapping/>
  </p:clrMapOvr>
</p:notes>
</file>

<file path=ppt/notesSlides/notesSlide5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563994"/>
      </p:ext>
    </p:extLst>
  </p:cSld>
  <p:clrMapOvr>
    <a:masterClrMapping/>
  </p:clrMapOvr>
</p:notes>
</file>

<file path=ppt/notesSlides/notesSlide5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273965139"/>
      </p:ext>
    </p:extLst>
  </p:cSld>
  <p:clrMapOvr>
    <a:masterClrMapping/>
  </p:clrMapOvr>
</p:notes>
</file>

<file path=ppt/notesSlides/notesSlide5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855062908"/>
      </p:ext>
    </p:extLst>
  </p:cSld>
  <p:clrMapOvr>
    <a:masterClrMapping/>
  </p:clrMapOvr>
</p:notes>
</file>

<file path=ppt/notesSlides/notesSlide5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90</a:t>
            </a:fld>
            <a:endParaRPr lang="en-IN" dirty="0"/>
          </a:p>
        </p:txBody>
      </p:sp>
    </p:spTree>
    <p:extLst>
      <p:ext uri="{BB962C8B-B14F-4D97-AF65-F5344CB8AC3E}">
        <p14:creationId xmlns:p14="http://schemas.microsoft.com/office/powerpoint/2010/main" val="2336279335"/>
      </p:ext>
    </p:extLst>
  </p:cSld>
  <p:clrMapOvr>
    <a:masterClrMapping/>
  </p:clrMapOvr>
</p:notes>
</file>

<file path=ppt/notesSlides/notesSlide5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D6BCE41C-BB9B-40C3-98F8-4CC10BBB4345}" type="slidenum">
              <a:rPr lang="en-IN" smtClean="0"/>
              <a:t>91</a:t>
            </a:fld>
            <a:endParaRPr lang="en-IN" dirty="0"/>
          </a:p>
        </p:txBody>
      </p:sp>
    </p:spTree>
    <p:extLst>
      <p:ext uri="{BB962C8B-B14F-4D97-AF65-F5344CB8AC3E}">
        <p14:creationId xmlns:p14="http://schemas.microsoft.com/office/powerpoint/2010/main" val="2030085359"/>
      </p:ext>
    </p:extLst>
  </p:cSld>
  <p:clrMapOvr>
    <a:masterClrMapping/>
  </p:clrMapOvr>
</p:notes>
</file>

<file path=ppt/notesSlides/notesSlide5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D6BCE41C-BB9B-40C3-98F8-4CC10BBB4345}" type="slidenum">
              <a:rPr kumimoji="0" lang="en-IN"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IN"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02878668"/>
      </p:ext>
    </p:extLst>
  </p:cSld>
  <p:clrMapOvr>
    <a:masterClrMapping/>
  </p:clrMapOvr>
</p:notes>
</file>

<file path=ppt/notesSlides/notesSlide5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246640211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Tree>
    <p:extLst>
      <p:ext uri="{BB962C8B-B14F-4D97-AF65-F5344CB8AC3E}">
        <p14:creationId xmlns:p14="http://schemas.microsoft.com/office/powerpoint/2010/main" val="3777231823"/>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02" name="Slide Image Placeholder 1"/>
          <p:cNvSpPr>
            <a:spLocks noGrp="1" noRot="1" noChangeAspect="1" noTextEdit="1"/>
          </p:cNvSpPr>
          <p:nvPr>
            <p:ph type="sldImg"/>
          </p:nvPr>
        </p:nvSpPr>
        <p:spPr>
          <a:ln/>
        </p:spPr>
      </p:sp>
      <p:sp>
        <p:nvSpPr>
          <p:cNvPr id="102403"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2357215719"/>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3426" name="Slide Image Placeholder 1"/>
          <p:cNvSpPr>
            <a:spLocks noGrp="1" noRot="1" noChangeAspect="1" noTextEdit="1"/>
          </p:cNvSpPr>
          <p:nvPr>
            <p:ph type="sldImg"/>
          </p:nvPr>
        </p:nvSpPr>
        <p:spPr>
          <a:ln/>
        </p:spPr>
      </p:sp>
      <p:sp>
        <p:nvSpPr>
          <p:cNvPr id="103427"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53738859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450" name="Slide Image Placeholder 1"/>
          <p:cNvSpPr>
            <a:spLocks noGrp="1" noRot="1" noChangeAspect="1" noTextEdit="1"/>
          </p:cNvSpPr>
          <p:nvPr>
            <p:ph type="sldImg"/>
          </p:nvPr>
        </p:nvSpPr>
        <p:spPr>
          <a:ln/>
        </p:spPr>
      </p:sp>
      <p:sp>
        <p:nvSpPr>
          <p:cNvPr id="104451" name="Notes Placeholder 2"/>
          <p:cNvSpPr>
            <a:spLocks noGrp="1"/>
          </p:cNvSpPr>
          <p:nvPr>
            <p:ph type="body" idx="1"/>
          </p:nvPr>
        </p:nvSpPr>
        <p:spPr>
          <a:noFill/>
          <a:ln/>
        </p:spPr>
        <p:txBody>
          <a:bodyPr/>
          <a:lstStyle/>
          <a:p>
            <a:endParaRPr lang="en-US" dirty="0"/>
          </a:p>
        </p:txBody>
      </p:sp>
    </p:spTree>
    <p:extLst>
      <p:ext uri="{BB962C8B-B14F-4D97-AF65-F5344CB8AC3E}">
        <p14:creationId xmlns:p14="http://schemas.microsoft.com/office/powerpoint/2010/main" val="17779815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a:t>4 May 2019</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val="21045387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val="81824342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val="88274662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63651" y="274639"/>
            <a:ext cx="10437283" cy="5151437"/>
          </a:xfrm>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80505975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4" name="Group 2"/>
          <p:cNvGrpSpPr>
            <a:grpSpLocks/>
          </p:cNvGrpSpPr>
          <p:nvPr/>
        </p:nvGrpSpPr>
        <p:grpSpPr bwMode="auto">
          <a:xfrm>
            <a:off x="1" y="2438401"/>
            <a:ext cx="12012084" cy="1052513"/>
            <a:chOff x="0" y="1536"/>
            <a:chExt cx="5675" cy="663"/>
          </a:xfrm>
        </p:grpSpPr>
        <p:grpSp>
          <p:nvGrpSpPr>
            <p:cNvPr id="5" name="Group 3"/>
            <p:cNvGrpSpPr>
              <a:grpSpLocks/>
            </p:cNvGrpSpPr>
            <p:nvPr/>
          </p:nvGrpSpPr>
          <p:grpSpPr bwMode="auto">
            <a:xfrm>
              <a:off x="185" y="1604"/>
              <a:ext cx="449" cy="299"/>
              <a:chOff x="720" y="336"/>
              <a:chExt cx="624" cy="432"/>
            </a:xfrm>
          </p:grpSpPr>
          <p:sp>
            <p:nvSpPr>
              <p:cNvPr id="12" name="Rectangle 4"/>
              <p:cNvSpPr>
                <a:spLocks noChangeArrowheads="1"/>
              </p:cNvSpPr>
              <p:nvPr/>
            </p:nvSpPr>
            <p:spPr bwMode="auto">
              <a:xfrm>
                <a:off x="720" y="336"/>
                <a:ext cx="384" cy="432"/>
              </a:xfrm>
              <a:prstGeom prst="rect">
                <a:avLst/>
              </a:prstGeom>
              <a:solidFill>
                <a:schemeClr val="folHlink"/>
              </a:solidFill>
              <a:ln w="9525">
                <a:noFill/>
                <a:miter lim="800000"/>
                <a:headEnd/>
                <a:tailEnd/>
              </a:ln>
              <a:effectLst/>
            </p:spPr>
            <p:txBody>
              <a:bodyPr wrap="none" anchor="ctr"/>
              <a:lstStyle/>
              <a:p>
                <a:pPr eaLnBrk="0" hangingPunct="0">
                  <a:defRPr/>
                </a:pPr>
                <a:endParaRPr lang="en-US" sz="1800" dirty="0">
                  <a:cs typeface="+mn-cs"/>
                </a:endParaRPr>
              </a:p>
            </p:txBody>
          </p:sp>
          <p:sp>
            <p:nvSpPr>
              <p:cNvPr id="13" name="Rectangle 5"/>
              <p:cNvSpPr>
                <a:spLocks noChangeArrowheads="1"/>
              </p:cNvSpPr>
              <p:nvPr/>
            </p:nvSpPr>
            <p:spPr bwMode="auto">
              <a:xfrm>
                <a:off x="1056" y="336"/>
                <a:ext cx="288" cy="432"/>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grpSp>
          <p:nvGrpSpPr>
            <p:cNvPr id="6" name="Group 6"/>
            <p:cNvGrpSpPr>
              <a:grpSpLocks/>
            </p:cNvGrpSpPr>
            <p:nvPr/>
          </p:nvGrpSpPr>
          <p:grpSpPr bwMode="auto">
            <a:xfrm>
              <a:off x="263" y="1870"/>
              <a:ext cx="466" cy="299"/>
              <a:chOff x="912" y="2640"/>
              <a:chExt cx="672" cy="432"/>
            </a:xfrm>
          </p:grpSpPr>
          <p:sp>
            <p:nvSpPr>
              <p:cNvPr id="10" name="Rectangle 7"/>
              <p:cNvSpPr>
                <a:spLocks noChangeArrowheads="1"/>
              </p:cNvSpPr>
              <p:nvPr/>
            </p:nvSpPr>
            <p:spPr bwMode="auto">
              <a:xfrm>
                <a:off x="912" y="2640"/>
                <a:ext cx="384" cy="432"/>
              </a:xfrm>
              <a:prstGeom prst="rect">
                <a:avLst/>
              </a:prstGeom>
              <a:solidFill>
                <a:schemeClr val="accent2"/>
              </a:solidFill>
              <a:ln w="9525">
                <a:noFill/>
                <a:miter lim="800000"/>
                <a:headEnd/>
                <a:tailEnd/>
              </a:ln>
              <a:effectLst/>
            </p:spPr>
            <p:txBody>
              <a:bodyPr wrap="none" anchor="ctr"/>
              <a:lstStyle/>
              <a:p>
                <a:pPr eaLnBrk="0" hangingPunct="0">
                  <a:defRPr/>
                </a:pPr>
                <a:endParaRPr lang="en-US" sz="1800" dirty="0">
                  <a:cs typeface="+mn-cs"/>
                </a:endParaRPr>
              </a:p>
            </p:txBody>
          </p:sp>
          <p:sp>
            <p:nvSpPr>
              <p:cNvPr id="11" name="Rectangle 8"/>
              <p:cNvSpPr>
                <a:spLocks noChangeArrowheads="1"/>
              </p:cNvSpPr>
              <p:nvPr/>
            </p:nvSpPr>
            <p:spPr bwMode="auto">
              <a:xfrm>
                <a:off x="1249" y="2640"/>
                <a:ext cx="335" cy="432"/>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 name="Rectangle 9"/>
            <p:cNvSpPr>
              <a:spLocks noChangeArrowheads="1"/>
            </p:cNvSpPr>
            <p:nvPr/>
          </p:nvSpPr>
          <p:spPr bwMode="auto">
            <a:xfrm>
              <a:off x="0" y="182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eaLnBrk="0" hangingPunct="0">
                <a:defRPr/>
              </a:pPr>
              <a:endParaRPr lang="en-US" sz="1800" dirty="0">
                <a:cs typeface="+mn-cs"/>
              </a:endParaRPr>
            </a:p>
          </p:txBody>
        </p:sp>
        <p:sp>
          <p:nvSpPr>
            <p:cNvPr id="8" name="Rectangle 10"/>
            <p:cNvSpPr>
              <a:spLocks noChangeArrowheads="1"/>
            </p:cNvSpPr>
            <p:nvPr/>
          </p:nvSpPr>
          <p:spPr bwMode="auto">
            <a:xfrm>
              <a:off x="400" y="1536"/>
              <a:ext cx="20" cy="663"/>
            </a:xfrm>
            <a:prstGeom prst="rect">
              <a:avLst/>
            </a:prstGeom>
            <a:solidFill>
              <a:schemeClr val="bg2"/>
            </a:solidFill>
            <a:ln w="9525">
              <a:noFill/>
              <a:miter lim="800000"/>
              <a:headEnd/>
              <a:tailEnd/>
            </a:ln>
            <a:effectLst/>
          </p:spPr>
          <p:txBody>
            <a:bodyPr wrap="none" anchor="ctr"/>
            <a:lstStyle/>
            <a:p>
              <a:pPr eaLnBrk="0" hangingPunct="0">
                <a:defRPr/>
              </a:pPr>
              <a:endParaRPr lang="en-US" sz="1800" dirty="0">
                <a:cs typeface="+mn-cs"/>
              </a:endParaRPr>
            </a:p>
          </p:txBody>
        </p:sp>
        <p:sp>
          <p:nvSpPr>
            <p:cNvPr id="9" name="Rectangle 11"/>
            <p:cNvSpPr>
              <a:spLocks noChangeArrowheads="1"/>
            </p:cNvSpPr>
            <p:nvPr/>
          </p:nvSpPr>
          <p:spPr bwMode="auto">
            <a:xfrm flipV="1">
              <a:off x="199" y="2054"/>
              <a:ext cx="5476" cy="35"/>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eaLnBrk="0" hangingPunct="0">
                <a:defRPr/>
              </a:pPr>
              <a:endParaRPr lang="en-US" sz="1800" dirty="0">
                <a:cs typeface="+mn-cs"/>
              </a:endParaRPr>
            </a:p>
          </p:txBody>
        </p:sp>
      </p:grpSp>
      <p:sp>
        <p:nvSpPr>
          <p:cNvPr id="7180" name="Rectangle 12"/>
          <p:cNvSpPr>
            <a:spLocks noGrp="1" noChangeArrowheads="1"/>
          </p:cNvSpPr>
          <p:nvPr>
            <p:ph type="ctrTitle"/>
          </p:nvPr>
        </p:nvSpPr>
        <p:spPr>
          <a:xfrm>
            <a:off x="1320800" y="1676400"/>
            <a:ext cx="10363200" cy="1462088"/>
          </a:xfrm>
        </p:spPr>
        <p:txBody>
          <a:bodyPr/>
          <a:lstStyle>
            <a:lvl1pPr>
              <a:defRPr/>
            </a:lvl1pPr>
          </a:lstStyle>
          <a:p>
            <a:r>
              <a:rPr lang="en-US"/>
              <a:t>Click to edit Master title style</a:t>
            </a:r>
          </a:p>
        </p:txBody>
      </p:sp>
      <p:sp>
        <p:nvSpPr>
          <p:cNvPr id="7181" name="Rectangle 13"/>
          <p:cNvSpPr>
            <a:spLocks noGrp="1" noChangeArrowheads="1"/>
          </p:cNvSpPr>
          <p:nvPr>
            <p:ph type="subTitle" idx="1"/>
          </p:nvPr>
        </p:nvSpPr>
        <p:spPr>
          <a:xfrm>
            <a:off x="1828800" y="3886200"/>
            <a:ext cx="8534400" cy="1752600"/>
          </a:xfrm>
        </p:spPr>
        <p:txBody>
          <a:bodyPr/>
          <a:lstStyle>
            <a:lvl1pPr marL="0" indent="0" algn="ctr">
              <a:buFont typeface="Wingdings" pitchFamily="2" charset="2"/>
              <a:buNone/>
              <a:defRPr/>
            </a:lvl1pPr>
          </a:lstStyle>
          <a:p>
            <a:r>
              <a:rPr lang="en-US"/>
              <a:t>Click to edit Master subtitle style</a:t>
            </a:r>
          </a:p>
        </p:txBody>
      </p:sp>
      <p:sp>
        <p:nvSpPr>
          <p:cNvPr id="14" name="Rectangle 14"/>
          <p:cNvSpPr>
            <a:spLocks noGrp="1" noChangeArrowheads="1"/>
          </p:cNvSpPr>
          <p:nvPr>
            <p:ph type="dt" sz="half" idx="10"/>
          </p:nvPr>
        </p:nvSpPr>
        <p:spPr>
          <a:xfrm>
            <a:off x="1320800" y="6248400"/>
            <a:ext cx="2540000" cy="457200"/>
          </a:xfrm>
        </p:spPr>
        <p:txBody>
          <a:bodyPr/>
          <a:lstStyle>
            <a:lvl1pPr>
              <a:defRPr>
                <a:solidFill>
                  <a:schemeClr val="bg2"/>
                </a:solidFill>
              </a:defRPr>
            </a:lvl1pPr>
          </a:lstStyle>
          <a:p>
            <a:pPr>
              <a:defRPr/>
            </a:pPr>
            <a:r>
              <a:rPr lang="en-US"/>
              <a:t>5 May 2019</a:t>
            </a:r>
            <a:endParaRPr lang="en-US" dirty="0"/>
          </a:p>
        </p:txBody>
      </p:sp>
      <p:sp>
        <p:nvSpPr>
          <p:cNvPr id="15" name="Rectangle 15"/>
          <p:cNvSpPr>
            <a:spLocks noGrp="1" noChangeArrowheads="1"/>
          </p:cNvSpPr>
          <p:nvPr>
            <p:ph type="ftr" sz="quarter" idx="11"/>
          </p:nvPr>
        </p:nvSpPr>
        <p:spPr>
          <a:xfrm>
            <a:off x="4572000" y="6248400"/>
            <a:ext cx="3860800" cy="457200"/>
          </a:xfrm>
        </p:spPr>
        <p:txBody>
          <a:bodyPr/>
          <a:lstStyle>
            <a:lvl1pPr>
              <a:defRPr>
                <a:solidFill>
                  <a:schemeClr val="bg2"/>
                </a:solidFill>
              </a:defRPr>
            </a:lvl1pPr>
          </a:lstStyle>
          <a:p>
            <a:pPr>
              <a:defRPr/>
            </a:pPr>
            <a:r>
              <a:rPr lang="en-US" dirty="0"/>
              <a:t>P. P. Shah &amp; Asso.</a:t>
            </a:r>
          </a:p>
        </p:txBody>
      </p:sp>
      <p:sp>
        <p:nvSpPr>
          <p:cNvPr id="16" name="Rectangle 16"/>
          <p:cNvSpPr>
            <a:spLocks noGrp="1" noChangeArrowheads="1"/>
          </p:cNvSpPr>
          <p:nvPr>
            <p:ph type="sldNum" sz="quarter" idx="12"/>
          </p:nvPr>
        </p:nvSpPr>
        <p:spPr>
          <a:xfrm>
            <a:off x="9144000" y="6248400"/>
            <a:ext cx="2540000" cy="457200"/>
          </a:xfrm>
        </p:spPr>
        <p:txBody>
          <a:bodyPr/>
          <a:lstStyle>
            <a:lvl1pPr>
              <a:defRPr>
                <a:solidFill>
                  <a:schemeClr val="bg2"/>
                </a:solidFill>
              </a:defRPr>
            </a:lvl1pPr>
          </a:lstStyle>
          <a:p>
            <a:pPr>
              <a:defRPr/>
            </a:pPr>
            <a:fld id="{25E334D8-7261-4A14-B36C-A5F3B29CAC4B}" type="slidenum">
              <a:rPr lang="en-US"/>
              <a:pPr>
                <a:defRPr/>
              </a:pPr>
              <a:t>‹#›</a:t>
            </a:fld>
            <a:endParaRPr lang="en-US" dirty="0"/>
          </a:p>
        </p:txBody>
      </p:sp>
    </p:spTree>
    <p:extLst>
      <p:ext uri="{BB962C8B-B14F-4D97-AF65-F5344CB8AC3E}">
        <p14:creationId xmlns:p14="http://schemas.microsoft.com/office/powerpoint/2010/main" val="330291367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val="203768832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val="3587153903"/>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val="4076954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val="352451993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val="33583838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val="13757881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4CAA70CE-4DCB-4D19-AC47-571E7F2D8BF8}" type="slidenum">
              <a:rPr lang="en-US"/>
              <a:pPr>
                <a:defRPr/>
              </a:pPr>
              <a:t>‹#›</a:t>
            </a:fld>
            <a:endParaRPr lang="en-US" dirty="0"/>
          </a:p>
        </p:txBody>
      </p:sp>
    </p:spTree>
    <p:extLst>
      <p:ext uri="{BB962C8B-B14F-4D97-AF65-F5344CB8AC3E}">
        <p14:creationId xmlns:p14="http://schemas.microsoft.com/office/powerpoint/2010/main" val="71199020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val="1193731029"/>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val="372354500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3608CAF4-0E65-4C68-BEE3-A87A7AEA8D66}" type="slidenum">
              <a:rPr lang="en-US"/>
              <a:pPr>
                <a:defRPr/>
              </a:pPr>
              <a:t>‹#›</a:t>
            </a:fld>
            <a:endParaRPr lang="en-US" dirty="0"/>
          </a:p>
        </p:txBody>
      </p:sp>
    </p:spTree>
    <p:extLst>
      <p:ext uri="{BB962C8B-B14F-4D97-AF65-F5344CB8AC3E}">
        <p14:creationId xmlns:p14="http://schemas.microsoft.com/office/powerpoint/2010/main" val="363137066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338733" y="214313"/>
            <a:ext cx="2601384" cy="5918200"/>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1534584" y="214313"/>
            <a:ext cx="7600949" cy="591820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Rectangle 11"/>
          <p:cNvSpPr>
            <a:spLocks noGrp="1" noChangeArrowheads="1"/>
          </p:cNvSpPr>
          <p:nvPr>
            <p:ph type="dt" sz="half" idx="10"/>
          </p:nvPr>
        </p:nvSpPr>
        <p:spPr>
          <a:ln/>
        </p:spPr>
        <p:txBody>
          <a:bodyPr/>
          <a:lstStyle>
            <a:lvl1pPr>
              <a:defRPr/>
            </a:lvl1pPr>
          </a:lstStyle>
          <a:p>
            <a:pPr>
              <a:defRPr/>
            </a:pPr>
            <a:r>
              <a:rPr lang="en-US"/>
              <a:t>5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24EBBFFB-7399-48CB-9CC1-8241E5105BE3}" type="slidenum">
              <a:rPr lang="en-US"/>
              <a:pPr>
                <a:defRPr/>
              </a:pPr>
              <a:t>‹#›</a:t>
            </a:fld>
            <a:endParaRPr lang="en-US" dirty="0"/>
          </a:p>
        </p:txBody>
      </p:sp>
    </p:spTree>
    <p:extLst>
      <p:ext uri="{BB962C8B-B14F-4D97-AF65-F5344CB8AC3E}">
        <p14:creationId xmlns:p14="http://schemas.microsoft.com/office/powerpoint/2010/main" val="3169695820"/>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Only">
  <p:cSld name="Content">
    <p:spTree>
      <p:nvGrpSpPr>
        <p:cNvPr id="1" name=""/>
        <p:cNvGrpSpPr/>
        <p:nvPr/>
      </p:nvGrpSpPr>
      <p:grpSpPr>
        <a:xfrm>
          <a:off x="0" y="0"/>
          <a:ext cx="0" cy="0"/>
          <a:chOff x="0" y="0"/>
          <a:chExt cx="0" cy="0"/>
        </a:xfrm>
      </p:grpSpPr>
      <p:sp>
        <p:nvSpPr>
          <p:cNvPr id="2" name="Content Placeholder 1"/>
          <p:cNvSpPr>
            <a:spLocks noGrp="1"/>
          </p:cNvSpPr>
          <p:nvPr>
            <p:ph/>
          </p:nvPr>
        </p:nvSpPr>
        <p:spPr>
          <a:xfrm>
            <a:off x="1263651" y="274639"/>
            <a:ext cx="10437283" cy="5151437"/>
          </a:xfrm>
        </p:spPr>
        <p:txBody>
          <a:bodyPr/>
          <a:lstStyle>
            <a:lvl1pPr>
              <a:defRPr>
                <a:latin typeface="Georgia" pitchFamily="18" charset="0"/>
              </a:defRPr>
            </a:lvl1pPr>
            <a:lvl2pPr>
              <a:defRPr>
                <a:latin typeface="Georgia" pitchFamily="18" charset="0"/>
              </a:defRPr>
            </a:lvl2pPr>
            <a:lvl3pPr>
              <a:defRPr>
                <a:latin typeface="Georgia" pitchFamily="18" charset="0"/>
              </a:defRPr>
            </a:lvl3pPr>
            <a:lvl4pPr>
              <a:defRPr>
                <a:latin typeface="Georgia" pitchFamily="18" charset="0"/>
              </a:defRPr>
            </a:lvl4pPr>
            <a:lvl5pPr>
              <a:defRPr>
                <a:latin typeface="Georgia" pitchFamily="18" charset="0"/>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Tree>
    <p:extLst>
      <p:ext uri="{BB962C8B-B14F-4D97-AF65-F5344CB8AC3E}">
        <p14:creationId xmlns:p14="http://schemas.microsoft.com/office/powerpoint/2010/main" val="7468956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963084" y="4406901"/>
            <a:ext cx="103632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963084" y="2906713"/>
            <a:ext cx="103632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a:t>Click to edit Master text styles</a:t>
            </a:r>
          </a:p>
        </p:txBody>
      </p:sp>
      <p:sp>
        <p:nvSpPr>
          <p:cNvPr id="4"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5"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6" name="Rectangle 13"/>
          <p:cNvSpPr>
            <a:spLocks noGrp="1" noChangeArrowheads="1"/>
          </p:cNvSpPr>
          <p:nvPr>
            <p:ph type="sldNum" sz="quarter" idx="12"/>
          </p:nvPr>
        </p:nvSpPr>
        <p:spPr>
          <a:ln/>
        </p:spPr>
        <p:txBody>
          <a:bodyPr/>
          <a:lstStyle>
            <a:lvl1pPr>
              <a:defRPr/>
            </a:lvl1pPr>
          </a:lstStyle>
          <a:p>
            <a:pPr>
              <a:defRPr/>
            </a:pPr>
            <a:fld id="{AE00ADD7-DC51-4D62-A2D4-CD0CC33F466F}" type="slidenum">
              <a:rPr lang="en-US"/>
              <a:pPr>
                <a:defRPr/>
              </a:pPr>
              <a:t>‹#›</a:t>
            </a:fld>
            <a:endParaRPr lang="en-US" dirty="0"/>
          </a:p>
        </p:txBody>
      </p:sp>
    </p:spTree>
    <p:extLst>
      <p:ext uri="{BB962C8B-B14F-4D97-AF65-F5344CB8AC3E}">
        <p14:creationId xmlns:p14="http://schemas.microsoft.com/office/powerpoint/2010/main" val="10307568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15769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860117" y="2017713"/>
            <a:ext cx="508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E0802A65-2CB0-4A60-853A-480F1D524317}" type="slidenum">
              <a:rPr lang="en-US"/>
              <a:pPr>
                <a:defRPr/>
              </a:pPr>
              <a:t>‹#›</a:t>
            </a:fld>
            <a:endParaRPr lang="en-US" dirty="0"/>
          </a:p>
        </p:txBody>
      </p:sp>
    </p:spTree>
    <p:extLst>
      <p:ext uri="{BB962C8B-B14F-4D97-AF65-F5344CB8AC3E}">
        <p14:creationId xmlns:p14="http://schemas.microsoft.com/office/powerpoint/2010/main" val="336366050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09600" y="274638"/>
            <a:ext cx="10972800" cy="1143000"/>
          </a:xfrm>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609600" y="1535113"/>
            <a:ext cx="5386917"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93368" y="1535113"/>
            <a:ext cx="5389033"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93368" y="2174875"/>
            <a:ext cx="5389033"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8"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9" name="Rectangle 13"/>
          <p:cNvSpPr>
            <a:spLocks noGrp="1" noChangeArrowheads="1"/>
          </p:cNvSpPr>
          <p:nvPr>
            <p:ph type="sldNum" sz="quarter" idx="12"/>
          </p:nvPr>
        </p:nvSpPr>
        <p:spPr>
          <a:ln/>
        </p:spPr>
        <p:txBody>
          <a:bodyPr/>
          <a:lstStyle>
            <a:lvl1pPr>
              <a:defRPr/>
            </a:lvl1pPr>
          </a:lstStyle>
          <a:p>
            <a:pPr>
              <a:defRPr/>
            </a:pPr>
            <a:fld id="{C3139E30-E0AC-449D-8B9F-451DDCF046D5}" type="slidenum">
              <a:rPr lang="en-US"/>
              <a:pPr>
                <a:defRPr/>
              </a:pPr>
              <a:t>‹#›</a:t>
            </a:fld>
            <a:endParaRPr lang="en-US" dirty="0"/>
          </a:p>
        </p:txBody>
      </p:sp>
    </p:spTree>
    <p:extLst>
      <p:ext uri="{BB962C8B-B14F-4D97-AF65-F5344CB8AC3E}">
        <p14:creationId xmlns:p14="http://schemas.microsoft.com/office/powerpoint/2010/main" val="262895012"/>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4"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5" name="Rectangle 13"/>
          <p:cNvSpPr>
            <a:spLocks noGrp="1" noChangeArrowheads="1"/>
          </p:cNvSpPr>
          <p:nvPr>
            <p:ph type="sldNum" sz="quarter" idx="12"/>
          </p:nvPr>
        </p:nvSpPr>
        <p:spPr>
          <a:ln/>
        </p:spPr>
        <p:txBody>
          <a:bodyPr/>
          <a:lstStyle>
            <a:lvl1pPr>
              <a:defRPr/>
            </a:lvl1pPr>
          </a:lstStyle>
          <a:p>
            <a:pPr>
              <a:defRPr/>
            </a:pPr>
            <a:fld id="{AEE33614-1576-4826-9A5E-50DBDA8E8AF6}" type="slidenum">
              <a:rPr lang="en-US"/>
              <a:pPr>
                <a:defRPr/>
              </a:pPr>
              <a:t>‹#›</a:t>
            </a:fld>
            <a:endParaRPr lang="en-US" dirty="0"/>
          </a:p>
        </p:txBody>
      </p:sp>
    </p:spTree>
    <p:extLst>
      <p:ext uri="{BB962C8B-B14F-4D97-AF65-F5344CB8AC3E}">
        <p14:creationId xmlns:p14="http://schemas.microsoft.com/office/powerpoint/2010/main" val="26043473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3"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4" name="Rectangle 13"/>
          <p:cNvSpPr>
            <a:spLocks noGrp="1" noChangeArrowheads="1"/>
          </p:cNvSpPr>
          <p:nvPr>
            <p:ph type="sldNum" sz="quarter" idx="12"/>
          </p:nvPr>
        </p:nvSpPr>
        <p:spPr>
          <a:ln/>
        </p:spPr>
        <p:txBody>
          <a:bodyPr/>
          <a:lstStyle>
            <a:lvl1pPr>
              <a:defRPr/>
            </a:lvl1pPr>
          </a:lstStyle>
          <a:p>
            <a:pPr>
              <a:defRPr/>
            </a:pPr>
            <a:fld id="{5052F816-650B-4053-80AC-AB4A4E09E1C9}" type="slidenum">
              <a:rPr lang="en-US"/>
              <a:pPr>
                <a:defRPr/>
              </a:pPr>
              <a:t>‹#›</a:t>
            </a:fld>
            <a:endParaRPr lang="en-US" dirty="0"/>
          </a:p>
        </p:txBody>
      </p:sp>
    </p:spTree>
    <p:extLst>
      <p:ext uri="{BB962C8B-B14F-4D97-AF65-F5344CB8AC3E}">
        <p14:creationId xmlns:p14="http://schemas.microsoft.com/office/powerpoint/2010/main" val="400726566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09601" y="273050"/>
            <a:ext cx="4011084" cy="1162050"/>
          </a:xfrm>
        </p:spPr>
        <p:txBody>
          <a:bodyPr/>
          <a:lstStyle>
            <a:lvl1pPr algn="l">
              <a:defRPr sz="2000" b="1"/>
            </a:lvl1pPr>
          </a:lstStyle>
          <a:p>
            <a:r>
              <a:rPr lang="en-US"/>
              <a:t>Click to edit Master title style</a:t>
            </a:r>
          </a:p>
        </p:txBody>
      </p:sp>
      <p:sp>
        <p:nvSpPr>
          <p:cNvPr id="3" name="Content Placeholder 2"/>
          <p:cNvSpPr>
            <a:spLocks noGrp="1"/>
          </p:cNvSpPr>
          <p:nvPr>
            <p:ph idx="1"/>
          </p:nvPr>
        </p:nvSpPr>
        <p:spPr>
          <a:xfrm>
            <a:off x="4766733" y="273051"/>
            <a:ext cx="6815667"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609601" y="1435101"/>
            <a:ext cx="4011084"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4626F912-B00A-4A08-89C1-F224E1489C5F}" type="slidenum">
              <a:rPr lang="en-US"/>
              <a:pPr>
                <a:defRPr/>
              </a:pPr>
              <a:t>‹#›</a:t>
            </a:fld>
            <a:endParaRPr lang="en-US" dirty="0"/>
          </a:p>
        </p:txBody>
      </p:sp>
    </p:spTree>
    <p:extLst>
      <p:ext uri="{BB962C8B-B14F-4D97-AF65-F5344CB8AC3E}">
        <p14:creationId xmlns:p14="http://schemas.microsoft.com/office/powerpoint/2010/main" val="14355439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389717" y="4800600"/>
            <a:ext cx="7315200" cy="566738"/>
          </a:xfrm>
        </p:spPr>
        <p:txBody>
          <a:bodyPr/>
          <a:lstStyle>
            <a:lvl1pPr algn="l">
              <a:defRPr sz="2000" b="1"/>
            </a:lvl1pPr>
          </a:lstStyle>
          <a:p>
            <a:r>
              <a:rPr lang="en-US"/>
              <a:t>Click to edit Master title style</a:t>
            </a:r>
          </a:p>
        </p:txBody>
      </p:sp>
      <p:sp>
        <p:nvSpPr>
          <p:cNvPr id="3" name="Picture Placeholder 2"/>
          <p:cNvSpPr>
            <a:spLocks noGrp="1"/>
          </p:cNvSpPr>
          <p:nvPr>
            <p:ph type="pic" idx="1"/>
          </p:nvPr>
        </p:nvSpPr>
        <p:spPr>
          <a:xfrm>
            <a:off x="2389717" y="612775"/>
            <a:ext cx="73152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dirty="0"/>
          </a:p>
        </p:txBody>
      </p:sp>
      <p:sp>
        <p:nvSpPr>
          <p:cNvPr id="4" name="Text Placeholder 3"/>
          <p:cNvSpPr>
            <a:spLocks noGrp="1"/>
          </p:cNvSpPr>
          <p:nvPr>
            <p:ph type="body" sz="half" idx="2"/>
          </p:nvPr>
        </p:nvSpPr>
        <p:spPr>
          <a:xfrm>
            <a:off x="2389717" y="5367338"/>
            <a:ext cx="73152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Rectangle 11"/>
          <p:cNvSpPr>
            <a:spLocks noGrp="1" noChangeArrowheads="1"/>
          </p:cNvSpPr>
          <p:nvPr>
            <p:ph type="dt" sz="half" idx="10"/>
          </p:nvPr>
        </p:nvSpPr>
        <p:spPr>
          <a:ln/>
        </p:spPr>
        <p:txBody>
          <a:bodyPr/>
          <a:lstStyle>
            <a:lvl1pPr>
              <a:defRPr/>
            </a:lvl1pPr>
          </a:lstStyle>
          <a:p>
            <a:pPr>
              <a:defRPr/>
            </a:pPr>
            <a:r>
              <a:rPr lang="en-US"/>
              <a:t>4 May 2019</a:t>
            </a:r>
            <a:endParaRPr lang="en-US" dirty="0"/>
          </a:p>
        </p:txBody>
      </p:sp>
      <p:sp>
        <p:nvSpPr>
          <p:cNvPr id="6" name="Rectangle 12"/>
          <p:cNvSpPr>
            <a:spLocks noGrp="1" noChangeArrowheads="1"/>
          </p:cNvSpPr>
          <p:nvPr>
            <p:ph type="ftr" sz="quarter" idx="11"/>
          </p:nvPr>
        </p:nvSpPr>
        <p:spPr>
          <a:ln/>
        </p:spPr>
        <p:txBody>
          <a:bodyPr/>
          <a:lstStyle>
            <a:lvl1pPr>
              <a:defRPr/>
            </a:lvl1pPr>
          </a:lstStyle>
          <a:p>
            <a:pPr>
              <a:defRPr/>
            </a:pPr>
            <a:r>
              <a:rPr lang="en-US" dirty="0"/>
              <a:t>P. P. Shah &amp; Asso.</a:t>
            </a:r>
          </a:p>
        </p:txBody>
      </p:sp>
      <p:sp>
        <p:nvSpPr>
          <p:cNvPr id="7" name="Rectangle 13"/>
          <p:cNvSpPr>
            <a:spLocks noGrp="1" noChangeArrowheads="1"/>
          </p:cNvSpPr>
          <p:nvPr>
            <p:ph type="sldNum" sz="quarter" idx="12"/>
          </p:nvPr>
        </p:nvSpPr>
        <p:spPr>
          <a:ln/>
        </p:spPr>
        <p:txBody>
          <a:bodyPr/>
          <a:lstStyle>
            <a:lvl1pPr>
              <a:defRPr/>
            </a:lvl1pPr>
          </a:lstStyle>
          <a:p>
            <a:pPr>
              <a:defRPr/>
            </a:pPr>
            <a:fld id="{3D53F040-11F8-4881-867C-5042A25096EA}" type="slidenum">
              <a:rPr lang="en-US"/>
              <a:pPr>
                <a:defRPr/>
              </a:pPr>
              <a:t>‹#›</a:t>
            </a:fld>
            <a:endParaRPr lang="en-US" dirty="0"/>
          </a:p>
        </p:txBody>
      </p:sp>
    </p:spTree>
    <p:extLst>
      <p:ext uri="{BB962C8B-B14F-4D97-AF65-F5344CB8AC3E}">
        <p14:creationId xmlns:p14="http://schemas.microsoft.com/office/powerpoint/2010/main" val="313903814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20.xml"/><Relationship Id="rId13" Type="http://schemas.openxmlformats.org/officeDocument/2006/relationships/theme" Target="../theme/theme2.xml"/><Relationship Id="rId3" Type="http://schemas.openxmlformats.org/officeDocument/2006/relationships/slideLayout" Target="../slideLayouts/slideLayout15.xml"/><Relationship Id="rId7" Type="http://schemas.openxmlformats.org/officeDocument/2006/relationships/slideLayout" Target="../slideLayouts/slideLayout19.xml"/><Relationship Id="rId12" Type="http://schemas.openxmlformats.org/officeDocument/2006/relationships/slideLayout" Target="../slideLayouts/slideLayout24.xml"/><Relationship Id="rId2" Type="http://schemas.openxmlformats.org/officeDocument/2006/relationships/slideLayout" Target="../slideLayouts/slideLayout14.xml"/><Relationship Id="rId1" Type="http://schemas.openxmlformats.org/officeDocument/2006/relationships/slideLayout" Target="../slideLayouts/slideLayout13.xml"/><Relationship Id="rId6" Type="http://schemas.openxmlformats.org/officeDocument/2006/relationships/slideLayout" Target="../slideLayouts/slideLayout18.xml"/><Relationship Id="rId11" Type="http://schemas.openxmlformats.org/officeDocument/2006/relationships/slideLayout" Target="../slideLayouts/slideLayout23.xml"/><Relationship Id="rId5" Type="http://schemas.openxmlformats.org/officeDocument/2006/relationships/slideLayout" Target="../slideLayouts/slideLayout17.xml"/><Relationship Id="rId10" Type="http://schemas.openxmlformats.org/officeDocument/2006/relationships/slideLayout" Target="../slideLayouts/slideLayout22.xml"/><Relationship Id="rId4" Type="http://schemas.openxmlformats.org/officeDocument/2006/relationships/slideLayout" Target="../slideLayouts/slideLayout16.xml"/><Relationship Id="rId9" Type="http://schemas.openxmlformats.org/officeDocument/2006/relationships/slideLayout" Target="../slideLayouts/slideLayout2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1"/>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5" y="1219201"/>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1" y="381001"/>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5"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a:t>4 May 2019</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val="184342802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6146" name="Rectangle 2"/>
          <p:cNvSpPr>
            <a:spLocks noChangeArrowheads="1"/>
          </p:cNvSpPr>
          <p:nvPr/>
        </p:nvSpPr>
        <p:spPr bwMode="ltGray">
          <a:xfrm>
            <a:off x="556684" y="838201"/>
            <a:ext cx="584200" cy="474663"/>
          </a:xfrm>
          <a:prstGeom prst="rect">
            <a:avLst/>
          </a:prstGeom>
          <a:solidFill>
            <a:schemeClr val="accent2"/>
          </a:solidFill>
          <a:ln w="9525">
            <a:noFill/>
            <a:miter lim="800000"/>
            <a:headEnd/>
            <a:tailEnd/>
          </a:ln>
          <a:effectLst/>
        </p:spPr>
        <p:txBody>
          <a:bodyPr wrap="none" anchor="ctr"/>
          <a:lstStyle/>
          <a:p>
            <a:pPr algn="ctr">
              <a:defRPr/>
            </a:pPr>
            <a:endParaRPr kumimoji="1" lang="en-US" sz="2400" dirty="0">
              <a:cs typeface="+mn-cs"/>
            </a:endParaRPr>
          </a:p>
        </p:txBody>
      </p:sp>
      <p:sp>
        <p:nvSpPr>
          <p:cNvPr id="6148" name="Rectangle 4"/>
          <p:cNvSpPr>
            <a:spLocks noChangeArrowheads="1"/>
          </p:cNvSpPr>
          <p:nvPr/>
        </p:nvSpPr>
        <p:spPr bwMode="ltGray">
          <a:xfrm>
            <a:off x="721785" y="1219201"/>
            <a:ext cx="563033" cy="474663"/>
          </a:xfrm>
          <a:prstGeom prst="rect">
            <a:avLst/>
          </a:prstGeom>
          <a:solidFill>
            <a:schemeClr val="folHlink"/>
          </a:solidFill>
          <a:ln w="9525">
            <a:noFill/>
            <a:miter lim="800000"/>
            <a:headEnd/>
            <a:tailEnd/>
          </a:ln>
          <a:effectLst/>
        </p:spPr>
        <p:txBody>
          <a:bodyPr wrap="none" anchor="ctr"/>
          <a:lstStyle/>
          <a:p>
            <a:pPr algn="ctr">
              <a:defRPr/>
            </a:pPr>
            <a:endParaRPr kumimoji="1" lang="en-US" sz="2400" dirty="0">
              <a:cs typeface="+mn-cs"/>
            </a:endParaRPr>
          </a:p>
        </p:txBody>
      </p:sp>
      <p:grpSp>
        <p:nvGrpSpPr>
          <p:cNvPr id="1028" name="Group 14"/>
          <p:cNvGrpSpPr>
            <a:grpSpLocks/>
          </p:cNvGrpSpPr>
          <p:nvPr/>
        </p:nvGrpSpPr>
        <p:grpSpPr bwMode="auto">
          <a:xfrm>
            <a:off x="1" y="381001"/>
            <a:ext cx="11408833" cy="1052513"/>
            <a:chOff x="80" y="432"/>
            <a:chExt cx="5390" cy="663"/>
          </a:xfrm>
        </p:grpSpPr>
        <p:sp>
          <p:nvSpPr>
            <p:cNvPr id="6147" name="Rectangle 3"/>
            <p:cNvSpPr>
              <a:spLocks noChangeArrowheads="1"/>
            </p:cNvSpPr>
            <p:nvPr/>
          </p:nvSpPr>
          <p:spPr bwMode="ltGray">
            <a:xfrm>
              <a:off x="504" y="528"/>
              <a:ext cx="207" cy="299"/>
            </a:xfrm>
            <a:prstGeom prst="rect">
              <a:avLst/>
            </a:prstGeom>
            <a:gradFill rotWithShape="0">
              <a:gsLst>
                <a:gs pos="0">
                  <a:schemeClr val="accent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49" name="Rectangle 5"/>
            <p:cNvSpPr>
              <a:spLocks noChangeArrowheads="1"/>
            </p:cNvSpPr>
            <p:nvPr/>
          </p:nvSpPr>
          <p:spPr bwMode="ltGray">
            <a:xfrm>
              <a:off x="574" y="757"/>
              <a:ext cx="232" cy="299"/>
            </a:xfrm>
            <a:prstGeom prst="rect">
              <a:avLst/>
            </a:prstGeom>
            <a:gradFill rotWithShape="0">
              <a:gsLst>
                <a:gs pos="0">
                  <a:schemeClr val="folHlink"/>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0" name="Rectangle 6"/>
            <p:cNvSpPr>
              <a:spLocks noChangeArrowheads="1"/>
            </p:cNvSpPr>
            <p:nvPr/>
          </p:nvSpPr>
          <p:spPr bwMode="ltGray">
            <a:xfrm>
              <a:off x="80" y="694"/>
              <a:ext cx="353" cy="266"/>
            </a:xfrm>
            <a:prstGeom prst="rect">
              <a:avLst/>
            </a:prstGeom>
            <a:gradFill rotWithShape="0">
              <a:gsLst>
                <a:gs pos="0">
                  <a:schemeClr val="bg1"/>
                </a:gs>
                <a:gs pos="100000">
                  <a:schemeClr val="hlink"/>
                </a:gs>
              </a:gsLst>
              <a:lin ang="18900000" scaled="1"/>
            </a:gradFill>
            <a:ln w="9525">
              <a:noFill/>
              <a:miter lim="800000"/>
              <a:headEnd/>
              <a:tailEnd/>
            </a:ln>
            <a:effectLst/>
          </p:spPr>
          <p:txBody>
            <a:bodyPr wrap="none" anchor="ctr"/>
            <a:lstStyle/>
            <a:p>
              <a:pPr algn="ctr">
                <a:defRPr/>
              </a:pPr>
              <a:endParaRPr kumimoji="1" lang="en-US" sz="2400" dirty="0">
                <a:cs typeface="+mn-cs"/>
              </a:endParaRPr>
            </a:p>
          </p:txBody>
        </p:sp>
        <p:sp>
          <p:nvSpPr>
            <p:cNvPr id="6151" name="Rectangle 7"/>
            <p:cNvSpPr>
              <a:spLocks noChangeArrowheads="1"/>
            </p:cNvSpPr>
            <p:nvPr/>
          </p:nvSpPr>
          <p:spPr bwMode="gray">
            <a:xfrm>
              <a:off x="480" y="432"/>
              <a:ext cx="20" cy="663"/>
            </a:xfrm>
            <a:prstGeom prst="rect">
              <a:avLst/>
            </a:prstGeom>
            <a:solidFill>
              <a:schemeClr val="bg2"/>
            </a:solidFill>
            <a:ln w="9525">
              <a:noFill/>
              <a:miter lim="800000"/>
              <a:headEnd/>
              <a:tailEnd/>
            </a:ln>
            <a:effectLst/>
          </p:spPr>
          <p:txBody>
            <a:bodyPr wrap="none" anchor="ctr"/>
            <a:lstStyle/>
            <a:p>
              <a:pPr algn="ctr">
                <a:defRPr/>
              </a:pPr>
              <a:endParaRPr kumimoji="1" lang="en-US" sz="2400" dirty="0">
                <a:cs typeface="+mn-cs"/>
              </a:endParaRPr>
            </a:p>
          </p:txBody>
        </p:sp>
        <p:sp>
          <p:nvSpPr>
            <p:cNvPr id="6152" name="Rectangle 8"/>
            <p:cNvSpPr>
              <a:spLocks noChangeArrowheads="1"/>
            </p:cNvSpPr>
            <p:nvPr/>
          </p:nvSpPr>
          <p:spPr bwMode="gray">
            <a:xfrm>
              <a:off x="288" y="912"/>
              <a:ext cx="5182" cy="20"/>
            </a:xfrm>
            <a:prstGeom prst="rect">
              <a:avLst/>
            </a:prstGeom>
            <a:gradFill rotWithShape="0">
              <a:gsLst>
                <a:gs pos="0">
                  <a:schemeClr val="bg2"/>
                </a:gs>
                <a:gs pos="100000">
                  <a:schemeClr val="bg1"/>
                </a:gs>
              </a:gsLst>
              <a:lin ang="0" scaled="1"/>
            </a:gradFill>
            <a:ln w="9525">
              <a:noFill/>
              <a:miter lim="800000"/>
              <a:headEnd/>
              <a:tailEnd/>
            </a:ln>
            <a:effectLst/>
          </p:spPr>
          <p:txBody>
            <a:bodyPr wrap="none" anchor="ctr"/>
            <a:lstStyle/>
            <a:p>
              <a:pPr algn="ctr">
                <a:defRPr/>
              </a:pPr>
              <a:endParaRPr kumimoji="1" lang="en-US" sz="2400" dirty="0">
                <a:cs typeface="+mn-cs"/>
              </a:endParaRPr>
            </a:p>
          </p:txBody>
        </p:sp>
      </p:grpSp>
      <p:sp>
        <p:nvSpPr>
          <p:cNvPr id="1029" name="Rectangle 9"/>
          <p:cNvSpPr>
            <a:spLocks noGrp="1" noChangeArrowheads="1"/>
          </p:cNvSpPr>
          <p:nvPr>
            <p:ph type="title"/>
          </p:nvPr>
        </p:nvSpPr>
        <p:spPr bwMode="auto">
          <a:xfrm>
            <a:off x="1534585" y="214314"/>
            <a:ext cx="10390716" cy="1462087"/>
          </a:xfrm>
          <a:prstGeom prst="rect">
            <a:avLst/>
          </a:prstGeom>
          <a:noFill/>
          <a:ln w="9525">
            <a:noFill/>
            <a:miter lim="800000"/>
            <a:headEnd/>
            <a:tailEnd/>
          </a:ln>
        </p:spPr>
        <p:txBody>
          <a:bodyPr vert="horz" wrap="square" lIns="91440" tIns="45720" rIns="91440" bIns="45720" numCol="1" anchor="b" anchorCtr="0" compatLnSpc="1">
            <a:prstTxWarp prst="textNoShape">
              <a:avLst/>
            </a:prstTxWarp>
          </a:bodyPr>
          <a:lstStyle/>
          <a:p>
            <a:pPr lvl="0"/>
            <a:r>
              <a:rPr lang="en-US"/>
              <a:t>Click to edit Master title style</a:t>
            </a:r>
          </a:p>
        </p:txBody>
      </p:sp>
      <p:sp>
        <p:nvSpPr>
          <p:cNvPr id="1030" name="Rectangle 10"/>
          <p:cNvSpPr>
            <a:spLocks noGrp="1" noChangeArrowheads="1"/>
          </p:cNvSpPr>
          <p:nvPr>
            <p:ph type="body" idx="1"/>
          </p:nvPr>
        </p:nvSpPr>
        <p:spPr bwMode="auto">
          <a:xfrm>
            <a:off x="1576917" y="2017713"/>
            <a:ext cx="10363200"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155" name="Rectangle 11"/>
          <p:cNvSpPr>
            <a:spLocks noGrp="1" noChangeArrowheads="1"/>
          </p:cNvSpPr>
          <p:nvPr>
            <p:ph type="dt" sz="half" idx="2"/>
          </p:nvPr>
        </p:nvSpPr>
        <p:spPr bwMode="auto">
          <a:xfrm>
            <a:off x="1549400"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400">
                <a:cs typeface="+mn-cs"/>
              </a:defRPr>
            </a:lvl1pPr>
          </a:lstStyle>
          <a:p>
            <a:pPr>
              <a:defRPr/>
            </a:pPr>
            <a:r>
              <a:rPr lang="en-US"/>
              <a:t>5 May 2019</a:t>
            </a:r>
            <a:endParaRPr lang="en-US" dirty="0"/>
          </a:p>
        </p:txBody>
      </p:sp>
      <p:sp>
        <p:nvSpPr>
          <p:cNvPr id="6156" name="Rectangle 12"/>
          <p:cNvSpPr>
            <a:spLocks noGrp="1" noChangeArrowheads="1"/>
          </p:cNvSpPr>
          <p:nvPr>
            <p:ph type="ftr" sz="quarter" idx="3"/>
          </p:nvPr>
        </p:nvSpPr>
        <p:spPr bwMode="auto">
          <a:xfrm>
            <a:off x="4876800" y="6243638"/>
            <a:ext cx="3860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ctr" eaLnBrk="1" hangingPunct="1">
              <a:defRPr sz="1400">
                <a:cs typeface="+mn-cs"/>
              </a:defRPr>
            </a:lvl1pPr>
          </a:lstStyle>
          <a:p>
            <a:pPr>
              <a:defRPr/>
            </a:pPr>
            <a:r>
              <a:rPr lang="en-US" dirty="0"/>
              <a:t>P. P. Shah &amp; Asso.</a:t>
            </a:r>
          </a:p>
        </p:txBody>
      </p:sp>
      <p:sp>
        <p:nvSpPr>
          <p:cNvPr id="6157" name="Rectangle 13"/>
          <p:cNvSpPr>
            <a:spLocks noGrp="1" noChangeArrowheads="1"/>
          </p:cNvSpPr>
          <p:nvPr>
            <p:ph type="sldNum" sz="quarter" idx="4"/>
          </p:nvPr>
        </p:nvSpPr>
        <p:spPr bwMode="auto">
          <a:xfrm>
            <a:off x="9389533" y="6243638"/>
            <a:ext cx="25400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400">
                <a:cs typeface="+mn-cs"/>
              </a:defRPr>
            </a:lvl1pPr>
          </a:lstStyle>
          <a:p>
            <a:pPr>
              <a:defRPr/>
            </a:pPr>
            <a:fld id="{CE431C2D-F0B7-461E-B510-09595590CECB}" type="slidenum">
              <a:rPr lang="en-US"/>
              <a:pPr>
                <a:defRPr/>
              </a:pPr>
              <a:t>‹#›</a:t>
            </a:fld>
            <a:endParaRPr lang="en-US" dirty="0"/>
          </a:p>
        </p:txBody>
      </p:sp>
    </p:spTree>
    <p:extLst>
      <p:ext uri="{BB962C8B-B14F-4D97-AF65-F5344CB8AC3E}">
        <p14:creationId xmlns:p14="http://schemas.microsoft.com/office/powerpoint/2010/main" val="2589167664"/>
      </p:ext>
    </p:extLst>
  </p:cSld>
  <p:clrMap bg1="lt1" tx1="dk1" bg2="lt2" tx2="dk2" accent1="accent1" accent2="accent2" accent3="accent3" accent4="accent4" accent5="accent5" accent6="accent6" hlink="hlink" folHlink="folHlink"/>
  <p:sldLayoutIdLst>
    <p:sldLayoutId id="2147483674" r:id="rId1"/>
    <p:sldLayoutId id="2147483675" r:id="rId2"/>
    <p:sldLayoutId id="2147483676" r:id="rId3"/>
    <p:sldLayoutId id="2147483677" r:id="rId4"/>
    <p:sldLayoutId id="2147483678" r:id="rId5"/>
    <p:sldLayoutId id="2147483679" r:id="rId6"/>
    <p:sldLayoutId id="2147483680" r:id="rId7"/>
    <p:sldLayoutId id="2147483681" r:id="rId8"/>
    <p:sldLayoutId id="2147483682" r:id="rId9"/>
    <p:sldLayoutId id="2147483683" r:id="rId10"/>
    <p:sldLayoutId id="2147483684" r:id="rId11"/>
    <p:sldLayoutId id="2147483685" r:id="rId12"/>
  </p:sldLayoutIdLst>
  <p:hf hdr="0"/>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Tahoma" pitchFamily="34" charset="0"/>
        </a:defRPr>
      </a:lvl2pPr>
      <a:lvl3pPr algn="l" rtl="0" eaLnBrk="0" fontAlgn="base" hangingPunct="0">
        <a:spcBef>
          <a:spcPct val="0"/>
        </a:spcBef>
        <a:spcAft>
          <a:spcPct val="0"/>
        </a:spcAft>
        <a:defRPr sz="4400">
          <a:solidFill>
            <a:schemeClr val="tx2"/>
          </a:solidFill>
          <a:latin typeface="Tahoma" pitchFamily="34" charset="0"/>
        </a:defRPr>
      </a:lvl3pPr>
      <a:lvl4pPr algn="l" rtl="0" eaLnBrk="0" fontAlgn="base" hangingPunct="0">
        <a:spcBef>
          <a:spcPct val="0"/>
        </a:spcBef>
        <a:spcAft>
          <a:spcPct val="0"/>
        </a:spcAft>
        <a:defRPr sz="4400">
          <a:solidFill>
            <a:schemeClr val="tx2"/>
          </a:solidFill>
          <a:latin typeface="Tahoma" pitchFamily="34" charset="0"/>
        </a:defRPr>
      </a:lvl4pPr>
      <a:lvl5pPr algn="l" rtl="0" eaLnBrk="0" fontAlgn="base" hangingPunct="0">
        <a:spcBef>
          <a:spcPct val="0"/>
        </a:spcBef>
        <a:spcAft>
          <a:spcPct val="0"/>
        </a:spcAft>
        <a:defRPr sz="4400">
          <a:solidFill>
            <a:schemeClr val="tx2"/>
          </a:solidFill>
          <a:latin typeface="Tahoma" pitchFamily="34" charset="0"/>
        </a:defRPr>
      </a:lvl5pPr>
      <a:lvl6pPr marL="457200" algn="l" rtl="0" fontAlgn="base">
        <a:spcBef>
          <a:spcPct val="0"/>
        </a:spcBef>
        <a:spcAft>
          <a:spcPct val="0"/>
        </a:spcAft>
        <a:defRPr sz="4400">
          <a:solidFill>
            <a:schemeClr val="tx2"/>
          </a:solidFill>
          <a:latin typeface="Tahoma" pitchFamily="34" charset="0"/>
        </a:defRPr>
      </a:lvl6pPr>
      <a:lvl7pPr marL="914400" algn="l" rtl="0" fontAlgn="base">
        <a:spcBef>
          <a:spcPct val="0"/>
        </a:spcBef>
        <a:spcAft>
          <a:spcPct val="0"/>
        </a:spcAft>
        <a:defRPr sz="4400">
          <a:solidFill>
            <a:schemeClr val="tx2"/>
          </a:solidFill>
          <a:latin typeface="Tahoma" pitchFamily="34" charset="0"/>
        </a:defRPr>
      </a:lvl7pPr>
      <a:lvl8pPr marL="1371600" algn="l" rtl="0" fontAlgn="base">
        <a:spcBef>
          <a:spcPct val="0"/>
        </a:spcBef>
        <a:spcAft>
          <a:spcPct val="0"/>
        </a:spcAft>
        <a:defRPr sz="4400">
          <a:solidFill>
            <a:schemeClr val="tx2"/>
          </a:solidFill>
          <a:latin typeface="Tahoma" pitchFamily="34" charset="0"/>
        </a:defRPr>
      </a:lvl8pPr>
      <a:lvl9pPr marL="1828800" algn="l" rtl="0" fontAlgn="base">
        <a:spcBef>
          <a:spcPct val="0"/>
        </a:spcBef>
        <a:spcAft>
          <a:spcPct val="0"/>
        </a:spcAft>
        <a:defRPr sz="4400">
          <a:solidFill>
            <a:schemeClr val="tx2"/>
          </a:solidFill>
          <a:latin typeface="Tahoma" pitchFamily="34" charset="0"/>
        </a:defRPr>
      </a:lvl9pPr>
    </p:titleStyle>
    <p:body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2" Type="http://schemas.openxmlformats.org/officeDocument/2006/relationships/notesSlide" Target="../notesSlides/notesSlide26.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7.xml.rels><?xml version="1.0" encoding="UTF-8" standalone="yes"?>
<Relationships xmlns="http://schemas.openxmlformats.org/package/2006/relationships"><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3" Type="http://schemas.openxmlformats.org/officeDocument/2006/relationships/notesSlide" Target="../notesSlides/notesSlide32.xml"/><Relationship Id="rId2" Type="http://schemas.openxmlformats.org/officeDocument/2006/relationships/slideLayout" Target="../slideLayouts/slideLayout12.xml"/><Relationship Id="rId1" Type="http://schemas.openxmlformats.org/officeDocument/2006/relationships/tags" Target="../tags/tag1.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notesSlide" Target="../notesSlides/notesSlide33.xml"/><Relationship Id="rId1" Type="http://schemas.openxmlformats.org/officeDocument/2006/relationships/slideLayout" Target="../slideLayouts/slideLayout7.xml"/></Relationships>
</file>

<file path=ppt/slides/_rels/slide51.xml.rels><?xml version="1.0" encoding="UTF-8" standalone="yes"?>
<Relationships xmlns="http://schemas.openxmlformats.org/package/2006/relationships"><Relationship Id="rId2" Type="http://schemas.openxmlformats.org/officeDocument/2006/relationships/notesSlide" Target="../notesSlides/notesSlide34.xml"/><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2" Type="http://schemas.openxmlformats.org/officeDocument/2006/relationships/notesSlide" Target="../notesSlides/notesSlide35.xml"/><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2" Type="http://schemas.openxmlformats.org/officeDocument/2006/relationships/notesSlide" Target="../notesSlides/notesSlide36.xml"/><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2" Type="http://schemas.openxmlformats.org/officeDocument/2006/relationships/notesSlide" Target="../notesSlides/notesSlide37.xml"/><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2" Type="http://schemas.openxmlformats.org/officeDocument/2006/relationships/notesSlide" Target="../notesSlides/notesSlide38.xml"/><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2" Type="http://schemas.openxmlformats.org/officeDocument/2006/relationships/notesSlide" Target="../notesSlides/notesSlide39.xml"/><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2" Type="http://schemas.openxmlformats.org/officeDocument/2006/relationships/notesSlide" Target="../notesSlides/notesSlide40.xml"/><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2" Type="http://schemas.openxmlformats.org/officeDocument/2006/relationships/notesSlide" Target="../notesSlides/notesSlide41.xml"/><Relationship Id="rId1" Type="http://schemas.openxmlformats.org/officeDocument/2006/relationships/slideLayout" Target="../slideLayouts/slideLayout2.xml"/></Relationships>
</file>

<file path=ppt/slides/_rels/slide63.xml.rels><?xml version="1.0" encoding="UTF-8" standalone="yes"?>
<Relationships xmlns="http://schemas.openxmlformats.org/package/2006/relationships"><Relationship Id="rId2" Type="http://schemas.openxmlformats.org/officeDocument/2006/relationships/notesSlide" Target="../notesSlides/notesSlide42.xml"/><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2" Type="http://schemas.openxmlformats.org/officeDocument/2006/relationships/notesSlide" Target="../notesSlides/notesSlide43.xml"/><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2" Type="http://schemas.openxmlformats.org/officeDocument/2006/relationships/notesSlide" Target="../notesSlides/notesSlide44.xml"/><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2" Type="http://schemas.openxmlformats.org/officeDocument/2006/relationships/notesSlide" Target="../notesSlides/notesSlide45.xml"/><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2" Type="http://schemas.openxmlformats.org/officeDocument/2006/relationships/notesSlide" Target="../notesSlides/notesSlide46.xml"/><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3" Type="http://schemas.openxmlformats.org/officeDocument/2006/relationships/diagramLayout" Target="../diagrams/layout1.xml"/><Relationship Id="rId2" Type="http://schemas.openxmlformats.org/officeDocument/2006/relationships/diagramData" Target="../diagrams/data1.xml"/><Relationship Id="rId1" Type="http://schemas.openxmlformats.org/officeDocument/2006/relationships/slideLayout" Target="../slideLayouts/slideLayout2.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2" Type="http://schemas.openxmlformats.org/officeDocument/2006/relationships/notesSlide" Target="../notesSlides/notesSlide47.xml"/><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2" Type="http://schemas.openxmlformats.org/officeDocument/2006/relationships/notesSlide" Target="../notesSlides/notesSlide48.xml"/><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2" Type="http://schemas.openxmlformats.org/officeDocument/2006/relationships/notesSlide" Target="../notesSlides/notesSlide49.xml"/><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2" Type="http://schemas.openxmlformats.org/officeDocument/2006/relationships/notesSlide" Target="../notesSlides/notesSlide50.xml"/><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2" Type="http://schemas.openxmlformats.org/officeDocument/2006/relationships/notesSlide" Target="../notesSlides/notesSlide51.xml"/><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3" Type="http://schemas.openxmlformats.org/officeDocument/2006/relationships/diagramData" Target="../diagrams/data2.xml"/><Relationship Id="rId7" Type="http://schemas.microsoft.com/office/2007/relationships/diagramDrawing" Target="../diagrams/drawing2.xml"/><Relationship Id="rId2" Type="http://schemas.openxmlformats.org/officeDocument/2006/relationships/notesSlide" Target="../notesSlides/notesSlide52.xml"/><Relationship Id="rId1" Type="http://schemas.openxmlformats.org/officeDocument/2006/relationships/slideLayout" Target="../slideLayouts/slideLayout2.xml"/><Relationship Id="rId6" Type="http://schemas.openxmlformats.org/officeDocument/2006/relationships/diagramColors" Target="../diagrams/colors2.xml"/><Relationship Id="rId5" Type="http://schemas.openxmlformats.org/officeDocument/2006/relationships/diagramQuickStyle" Target="../diagrams/quickStyle2.xml"/><Relationship Id="rId4" Type="http://schemas.openxmlformats.org/officeDocument/2006/relationships/diagramLayout" Target="../diagrams/layout2.xml"/></Relationships>
</file>

<file path=ppt/slides/_rels/slide81.xml.rels><?xml version="1.0" encoding="UTF-8" standalone="yes"?>
<Relationships xmlns="http://schemas.openxmlformats.org/package/2006/relationships"><Relationship Id="rId2" Type="http://schemas.openxmlformats.org/officeDocument/2006/relationships/notesSlide" Target="../notesSlides/notesSlide53.xml"/><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2" Type="http://schemas.openxmlformats.org/officeDocument/2006/relationships/notesSlide" Target="../notesSlides/notesSlide54.xml"/><Relationship Id="rId1" Type="http://schemas.openxmlformats.org/officeDocument/2006/relationships/slideLayout" Target="../slideLayouts/slideLayout2.xml"/></Relationships>
</file>

<file path=ppt/slides/_rels/slide83.xml.rels><?xml version="1.0" encoding="UTF-8" standalone="yes"?>
<Relationships xmlns="http://schemas.openxmlformats.org/package/2006/relationships"><Relationship Id="rId2" Type="http://schemas.openxmlformats.org/officeDocument/2006/relationships/notesSlide" Target="../notesSlides/notesSlide55.xml"/><Relationship Id="rId1" Type="http://schemas.openxmlformats.org/officeDocument/2006/relationships/slideLayout" Target="../slideLayouts/slideLayout2.xml"/></Relationships>
</file>

<file path=ppt/slides/_rels/slide8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90.xml.rels><?xml version="1.0" encoding="UTF-8" standalone="yes"?>
<Relationships xmlns="http://schemas.openxmlformats.org/package/2006/relationships"><Relationship Id="rId2" Type="http://schemas.openxmlformats.org/officeDocument/2006/relationships/notesSlide" Target="../notesSlides/notesSlide56.xml"/><Relationship Id="rId1" Type="http://schemas.openxmlformats.org/officeDocument/2006/relationships/slideLayout" Target="../slideLayouts/slideLayout2.xml"/></Relationships>
</file>

<file path=ppt/slides/_rels/slide91.xml.rels><?xml version="1.0" encoding="UTF-8" standalone="yes"?>
<Relationships xmlns="http://schemas.openxmlformats.org/package/2006/relationships"><Relationship Id="rId2" Type="http://schemas.openxmlformats.org/officeDocument/2006/relationships/notesSlide" Target="../notesSlides/notesSlide57.xml"/><Relationship Id="rId1" Type="http://schemas.openxmlformats.org/officeDocument/2006/relationships/slideLayout" Target="../slideLayouts/slideLayout2.xml"/></Relationships>
</file>

<file path=ppt/slides/_rels/slide9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5.xml.rels><?xml version="1.0" encoding="UTF-8" standalone="yes"?>
<Relationships xmlns="http://schemas.openxmlformats.org/package/2006/relationships"><Relationship Id="rId3" Type="http://schemas.openxmlformats.org/officeDocument/2006/relationships/diagramData" Target="../diagrams/data3.xml"/><Relationship Id="rId7" Type="http://schemas.microsoft.com/office/2007/relationships/diagramDrawing" Target="../diagrams/drawing3.xml"/><Relationship Id="rId2" Type="http://schemas.openxmlformats.org/officeDocument/2006/relationships/notesSlide" Target="../notesSlides/notesSlide58.xml"/><Relationship Id="rId1" Type="http://schemas.openxmlformats.org/officeDocument/2006/relationships/slideLayout" Target="../slideLayouts/slideLayout14.xml"/><Relationship Id="rId6" Type="http://schemas.openxmlformats.org/officeDocument/2006/relationships/diagramColors" Target="../diagrams/colors3.xml"/><Relationship Id="rId5" Type="http://schemas.openxmlformats.org/officeDocument/2006/relationships/diagramQuickStyle" Target="../diagrams/quickStyle3.xml"/><Relationship Id="rId4" Type="http://schemas.openxmlformats.org/officeDocument/2006/relationships/diagramLayout" Target="../diagrams/layout3.xml"/></Relationships>
</file>

<file path=ppt/slides/_rels/slide9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7.xml.rels><?xml version="1.0" encoding="UTF-8" standalone="yes"?>
<Relationships xmlns="http://schemas.openxmlformats.org/package/2006/relationships"><Relationship Id="rId2" Type="http://schemas.openxmlformats.org/officeDocument/2006/relationships/notesSlide" Target="../notesSlides/notesSlide5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14"/>
          <p:cNvSpPr>
            <a:spLocks noGrp="1" noChangeArrowheads="1"/>
          </p:cNvSpPr>
          <p:nvPr>
            <p:ph type="dt" sz="quarter" idx="10"/>
          </p:nvPr>
        </p:nvSpPr>
        <p:spPr/>
        <p:txBody>
          <a:bodyPr/>
          <a:lstStyle/>
          <a:p>
            <a:pPr>
              <a:defRPr/>
            </a:pPr>
            <a:r>
              <a:rPr lang="en-US"/>
              <a:t>4 May 2019</a:t>
            </a:r>
            <a:endParaRPr lang="en-US" dirty="0"/>
          </a:p>
        </p:txBody>
      </p:sp>
      <p:sp>
        <p:nvSpPr>
          <p:cNvPr id="3075" name="Rectangle 15"/>
          <p:cNvSpPr>
            <a:spLocks noGrp="1" noChangeArrowheads="1"/>
          </p:cNvSpPr>
          <p:nvPr>
            <p:ph type="ftr" sz="quarter" idx="11"/>
          </p:nvPr>
        </p:nvSpPr>
        <p:spPr/>
        <p:txBody>
          <a:bodyPr/>
          <a:lstStyle/>
          <a:p>
            <a:pPr>
              <a:defRPr/>
            </a:pPr>
            <a:r>
              <a:rPr lang="en-US" dirty="0"/>
              <a:t>P. P. Shah &amp; Asso.</a:t>
            </a:r>
          </a:p>
        </p:txBody>
      </p:sp>
      <p:sp>
        <p:nvSpPr>
          <p:cNvPr id="3076" name="Rectangle 16"/>
          <p:cNvSpPr>
            <a:spLocks noGrp="1" noChangeArrowheads="1"/>
          </p:cNvSpPr>
          <p:nvPr>
            <p:ph type="sldNum" sz="quarter" idx="12"/>
          </p:nvPr>
        </p:nvSpPr>
        <p:spPr/>
        <p:txBody>
          <a:bodyPr/>
          <a:lstStyle/>
          <a:p>
            <a:pPr>
              <a:defRPr/>
            </a:pPr>
            <a:fld id="{6363C4C0-C5B2-4EF7-894B-285C97CA7693}" type="slidenum">
              <a:rPr lang="en-US" smtClean="0"/>
              <a:pPr>
                <a:defRPr/>
              </a:pPr>
              <a:t>1</a:t>
            </a:fld>
            <a:endParaRPr lang="en-US" dirty="0"/>
          </a:p>
        </p:txBody>
      </p:sp>
      <p:sp>
        <p:nvSpPr>
          <p:cNvPr id="3077" name="Rectangle 2"/>
          <p:cNvSpPr>
            <a:spLocks noGrp="1" noChangeArrowheads="1"/>
          </p:cNvSpPr>
          <p:nvPr>
            <p:ph type="ctrTitle"/>
          </p:nvPr>
        </p:nvSpPr>
        <p:spPr>
          <a:xfrm>
            <a:off x="2325858" y="1"/>
            <a:ext cx="8213805" cy="3272588"/>
          </a:xfrm>
        </p:spPr>
        <p:txBody>
          <a:bodyPr/>
          <a:lstStyle/>
          <a:p>
            <a:pPr algn="ctr" eaLnBrk="1" hangingPunct="1"/>
            <a:r>
              <a:rPr lang="en-US" sz="2800" b="1" dirty="0"/>
              <a:t>DELHI CHAPTER OF </a:t>
            </a:r>
            <a:br>
              <a:rPr lang="en-US" sz="2800" b="1" dirty="0"/>
            </a:br>
            <a:r>
              <a:rPr lang="en-US" sz="2800" b="1" dirty="0"/>
              <a:t>THE CHAMBER OF TAX CONSULTANTS -</a:t>
            </a:r>
            <a:br>
              <a:rPr lang="en-US" sz="2800" b="1" dirty="0"/>
            </a:br>
            <a:r>
              <a:rPr lang="en-US" sz="2800" b="1" dirty="0"/>
              <a:t>TWO DAYS CONFERENCE ON FEMA</a:t>
            </a:r>
            <a:br>
              <a:rPr lang="en-US" sz="4000" b="1" dirty="0">
                <a:latin typeface="Book Antiqua" pitchFamily="18" charset="0"/>
              </a:rPr>
            </a:br>
            <a:br>
              <a:rPr lang="en-US" sz="2400" dirty="0"/>
            </a:br>
            <a:br>
              <a:rPr lang="en-US" sz="2400" dirty="0"/>
            </a:br>
            <a:r>
              <a:rPr lang="en-US" sz="2400" b="1" dirty="0"/>
              <a:t>Foreign Inbound Investment – </a:t>
            </a:r>
            <a:br>
              <a:rPr lang="en-US" sz="2400" b="1" dirty="0"/>
            </a:br>
            <a:r>
              <a:rPr lang="en-US" sz="2400" b="1" dirty="0"/>
              <a:t>FEMA 20(R)</a:t>
            </a:r>
            <a:endParaRPr lang="en-US" sz="2400" dirty="0">
              <a:solidFill>
                <a:srgbClr val="990033"/>
              </a:solidFill>
            </a:endParaRPr>
          </a:p>
        </p:txBody>
      </p:sp>
      <p:sp>
        <p:nvSpPr>
          <p:cNvPr id="3078" name="Rectangle 5"/>
          <p:cNvSpPr>
            <a:spLocks noGrp="1" noChangeArrowheads="1"/>
          </p:cNvSpPr>
          <p:nvPr>
            <p:ph type="subTitle" idx="1"/>
          </p:nvPr>
        </p:nvSpPr>
        <p:spPr>
          <a:xfrm>
            <a:off x="2514600" y="3429000"/>
            <a:ext cx="7239000" cy="2895600"/>
          </a:xfrm>
        </p:spPr>
        <p:txBody>
          <a:bodyPr/>
          <a:lstStyle/>
          <a:p>
            <a:pPr eaLnBrk="1" hangingPunct="1">
              <a:lnSpc>
                <a:spcPct val="90000"/>
              </a:lnSpc>
            </a:pPr>
            <a:endParaRPr lang="en-US" sz="2000" dirty="0">
              <a:solidFill>
                <a:srgbClr val="339966"/>
              </a:solidFill>
            </a:endParaRPr>
          </a:p>
          <a:p>
            <a:pPr eaLnBrk="1" hangingPunct="1">
              <a:lnSpc>
                <a:spcPct val="90000"/>
              </a:lnSpc>
            </a:pPr>
            <a:r>
              <a:rPr lang="en-US" sz="2000" dirty="0">
                <a:solidFill>
                  <a:srgbClr val="339966"/>
                </a:solidFill>
              </a:rPr>
              <a:t>Presented by:</a:t>
            </a:r>
          </a:p>
          <a:p>
            <a:pPr eaLnBrk="1" hangingPunct="1">
              <a:lnSpc>
                <a:spcPct val="90000"/>
              </a:lnSpc>
            </a:pPr>
            <a:r>
              <a:rPr lang="en-US" sz="2000" dirty="0">
                <a:solidFill>
                  <a:srgbClr val="339966"/>
                </a:solidFill>
              </a:rPr>
              <a:t>Mr. Paresh P. Shah</a:t>
            </a:r>
          </a:p>
          <a:p>
            <a:pPr eaLnBrk="1" hangingPunct="1">
              <a:lnSpc>
                <a:spcPct val="90000"/>
              </a:lnSpc>
            </a:pPr>
            <a:endParaRPr lang="en-US" sz="2000" dirty="0">
              <a:solidFill>
                <a:srgbClr val="339966"/>
              </a:solidFill>
            </a:endParaRPr>
          </a:p>
          <a:p>
            <a:pPr eaLnBrk="1" hangingPunct="1">
              <a:lnSpc>
                <a:spcPct val="90000"/>
              </a:lnSpc>
            </a:pPr>
            <a:r>
              <a:rPr lang="en-US" sz="2000" dirty="0">
                <a:solidFill>
                  <a:schemeClr val="folHlink"/>
                </a:solidFill>
              </a:rPr>
              <a:t>P.P. Shah &amp; Associates</a:t>
            </a:r>
          </a:p>
          <a:p>
            <a:pPr eaLnBrk="1" hangingPunct="1">
              <a:lnSpc>
                <a:spcPct val="90000"/>
              </a:lnSpc>
            </a:pPr>
            <a:r>
              <a:rPr lang="en-US" sz="2000" dirty="0">
                <a:solidFill>
                  <a:schemeClr val="folHlink"/>
                </a:solidFill>
              </a:rPr>
              <a:t>Chartered Accountants</a:t>
            </a:r>
          </a:p>
          <a:p>
            <a:pPr eaLnBrk="1" hangingPunct="1">
              <a:lnSpc>
                <a:spcPct val="90000"/>
              </a:lnSpc>
            </a:pPr>
            <a:r>
              <a:rPr lang="en-US" sz="2000" dirty="0">
                <a:solidFill>
                  <a:schemeClr val="folHlink"/>
                </a:solidFill>
              </a:rPr>
              <a:t>Email: ppshahandassociates@gmail.com</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a:t>
            </a:r>
          </a:p>
        </p:txBody>
      </p:sp>
      <p:sp>
        <p:nvSpPr>
          <p:cNvPr id="9222" name="Content Placeholder 6"/>
          <p:cNvSpPr>
            <a:spLocks noGrp="1"/>
          </p:cNvSpPr>
          <p:nvPr>
            <p:ph idx="1"/>
          </p:nvPr>
        </p:nvSpPr>
        <p:spPr>
          <a:xfrm>
            <a:off x="2209800" y="1219200"/>
            <a:ext cx="8269288" cy="5029200"/>
          </a:xfrm>
        </p:spPr>
        <p:txBody>
          <a:bodyPr/>
          <a:lstStyle/>
          <a:p>
            <a:r>
              <a:rPr lang="en-US" sz="2400" dirty="0"/>
              <a:t>Structure the transaction as compliant with conditions of Automatic route</a:t>
            </a:r>
          </a:p>
          <a:p>
            <a:r>
              <a:rPr lang="en-US" sz="2400" dirty="0"/>
              <a:t>Permissible transactions of every person either PRII or that of PROI  are specific as to General or Specific Approval. </a:t>
            </a:r>
          </a:p>
          <a:p>
            <a:pPr>
              <a:buFont typeface="Wingdings" pitchFamily="2" charset="2"/>
              <a:buNone/>
            </a:pPr>
            <a:r>
              <a:rPr lang="en-US" sz="2400" dirty="0"/>
              <a:t>   eg. Schedule 1 to 10 of Notf20(R) and Purpose of Notf 20/21/FDI. Purpose of drawal-Specific to use.</a:t>
            </a:r>
          </a:p>
          <a:p>
            <a:r>
              <a:rPr lang="en-US" sz="2400" dirty="0"/>
              <a:t>Ability to structure any transaction as Current account transaction</a:t>
            </a:r>
          </a:p>
          <a:p>
            <a:r>
              <a:rPr lang="en-US" sz="2400" dirty="0"/>
              <a:t>Interpretation of the provision, intention and philosophy is preferable over the literal meaning.</a:t>
            </a:r>
          </a:p>
          <a:p>
            <a:r>
              <a:rPr lang="en-US" sz="2400" dirty="0"/>
              <a:t>A Circular law- Dynamics</a:t>
            </a:r>
          </a:p>
          <a:p>
            <a:pPr>
              <a:buFont typeface="Wingdings" pitchFamily="2" charset="2"/>
              <a:buNone/>
            </a:pPr>
            <a:endParaRPr lang="en-US" sz="2400" dirty="0"/>
          </a:p>
        </p:txBody>
      </p:sp>
    </p:spTree>
    <p:extLst>
      <p:ext uri="{BB962C8B-B14F-4D97-AF65-F5344CB8AC3E}">
        <p14:creationId xmlns:p14="http://schemas.microsoft.com/office/powerpoint/2010/main" val="352059626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742277" y="6312312"/>
            <a:ext cx="2093327" cy="457200"/>
          </a:xfrm>
        </p:spPr>
        <p:txBody>
          <a:bodyPr/>
          <a:lstStyle/>
          <a:p>
            <a:pPr fontAlgn="base">
              <a:spcBef>
                <a:spcPct val="0"/>
              </a:spcBef>
              <a:spcAft>
                <a:spcPct val="0"/>
              </a:spcAft>
              <a:defRPr/>
            </a:pPr>
            <a:r>
              <a:rPr lang="en-US">
                <a:solidFill>
                  <a:srgbClr val="000000"/>
                </a:solidFill>
                <a:latin typeface="Tahoma" pitchFamily="34" charset="0"/>
              </a:rPr>
              <a:t>4 May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a:xfrm>
            <a:off x="5123656" y="6312312"/>
            <a:ext cx="2895600" cy="457200"/>
          </a:xfrm>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a:xfrm>
            <a:off x="8562975" y="6400800"/>
            <a:ext cx="1905000" cy="457200"/>
          </a:xfrm>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11</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nvPr>
        </p:nvGraphicFramePr>
        <p:xfrm>
          <a:off x="1891298" y="1191672"/>
          <a:ext cx="8409403" cy="5120640"/>
        </p:xfrm>
        <a:graphic>
          <a:graphicData uri="http://schemas.openxmlformats.org/drawingml/2006/table">
            <a:tbl>
              <a:tblPr firstRow="1" firstCol="1" bandRow="1"/>
              <a:tblGrid>
                <a:gridCol w="598298">
                  <a:extLst>
                    <a:ext uri="{9D8B030D-6E8A-4147-A177-3AD203B41FA5}">
                      <a16:colId xmlns:a16="http://schemas.microsoft.com/office/drawing/2014/main" val="20000"/>
                    </a:ext>
                  </a:extLst>
                </a:gridCol>
                <a:gridCol w="2825293">
                  <a:extLst>
                    <a:ext uri="{9D8B030D-6E8A-4147-A177-3AD203B41FA5}">
                      <a16:colId xmlns:a16="http://schemas.microsoft.com/office/drawing/2014/main" val="20001"/>
                    </a:ext>
                  </a:extLst>
                </a:gridCol>
                <a:gridCol w="2991488">
                  <a:extLst>
                    <a:ext uri="{9D8B030D-6E8A-4147-A177-3AD203B41FA5}">
                      <a16:colId xmlns:a16="http://schemas.microsoft.com/office/drawing/2014/main" val="20002"/>
                    </a:ext>
                  </a:extLst>
                </a:gridCol>
                <a:gridCol w="1994324">
                  <a:extLst>
                    <a:ext uri="{9D8B030D-6E8A-4147-A177-3AD203B41FA5}">
                      <a16:colId xmlns:a16="http://schemas.microsoft.com/office/drawing/2014/main" val="20003"/>
                    </a:ext>
                  </a:extLst>
                </a:gridCol>
              </a:tblGrid>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NTF. No.</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Subject</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Revised NTF. No., if issued </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Master Direction, if issued</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88231">
                <a:tc>
                  <a:txBody>
                    <a:bodyPr/>
                    <a:lstStyle/>
                    <a:p>
                      <a:pPr marL="0" marR="0" algn="ctr">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646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Permissible Capital Account Transactions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Issue of Security in India by a branch, office or agency of a PROI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FEMA.3(R)/2018-RB_FEM (Borrowing and Lending) Regulations, 2018 dt 17.12.2018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5 / 2018-19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4</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Borrowing and  lending in Rupees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6 / 2015-16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5</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Deposits by NRs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5(R)_ FEM (Deposit)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6</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Export and Import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06(R)/RB 2015_ FEM (Import &amp; Export of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3176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7</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 Acquisition and transfer of immovable properties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7(R)/2015_ FEM (Acquisition and Trnsfr of Immovable Properties outside India)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200" dirty="0">
                          <a:effectLst/>
                          <a:latin typeface="Calibri" panose="020F0502020204030204" pitchFamily="34" charset="0"/>
                          <a:ea typeface="Calibri" panose="020F0502020204030204" pitchFamily="34" charset="0"/>
                          <a:cs typeface="Calibri" panose="020F0502020204030204" pitchFamily="34" charset="0"/>
                        </a:rPr>
                        <a:t>FED No. 12 / 2015-16</a:t>
                      </a:r>
                    </a:p>
                    <a:p>
                      <a:pPr marL="0" marR="0" algn="just">
                        <a:spcBef>
                          <a:spcPts val="0"/>
                        </a:spcBef>
                        <a:spcAft>
                          <a:spcPts val="0"/>
                        </a:spcAft>
                      </a:pP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88231">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8</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Guarantees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9</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 realisation, repatriation, surrender</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09(R)/2015_ FEM (Realisation, repatriation, surrender of FX)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10</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Foreign Currency Accounts by a PRII</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10(R)_ FEM (Foreign Currency Accounts by PRII) Regn 2015 dt 21.01.2016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14 / 2015-16. Updated up to April 12,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38223">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11</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Possession and retention of Foreign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11(R)_ FEM (Possession and Retention of FC)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12</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Insurance</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12(R)_ FEM (Insurance)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9 / 2015-16. Updated up to Nov 17,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5881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Calibri" panose="020F0502020204030204" pitchFamily="34" charset="0"/>
                        </a:rPr>
                        <a:t>13</a:t>
                      </a:r>
                      <a:endParaRPr lang="en-US" sz="1200" dirty="0">
                        <a:effectLst/>
                        <a:latin typeface="Calibri" panose="020F0502020204030204" pitchFamily="34" charset="0"/>
                        <a:ea typeface="Calibri" panose="020F0502020204030204" pitchFamily="34" charset="0"/>
                        <a:cs typeface="Calibri" panose="020F0502020204030204" pitchFamily="34"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Remittance of assets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FEMA 13(R)/2016_ FEM (Remittance of Assets) Regn 2016 dt 01.04.2016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Calibri" panose="020F0502020204030204" pitchFamily="34" charset="0"/>
                        </a:rPr>
                        <a:t>FED No. 13 / 2015-16. Updated up to April 28, 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bl>
          </a:graphicData>
        </a:graphic>
      </p:graphicFrame>
    </p:spTree>
    <p:extLst>
      <p:ext uri="{BB962C8B-B14F-4D97-AF65-F5344CB8AC3E}">
        <p14:creationId xmlns:p14="http://schemas.microsoft.com/office/powerpoint/2010/main" val="36011519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243638"/>
            <a:ext cx="2540000" cy="457200"/>
          </a:xfrm>
        </p:spPr>
        <p:txBody>
          <a:bodyPr/>
          <a:lstStyle/>
          <a:p>
            <a:pPr fontAlgn="base">
              <a:spcBef>
                <a:spcPct val="0"/>
              </a:spcBef>
              <a:spcAft>
                <a:spcPct val="0"/>
              </a:spcAft>
              <a:defRPr/>
            </a:pPr>
            <a:r>
              <a:rPr lang="en-US">
                <a:solidFill>
                  <a:srgbClr val="000000"/>
                </a:solidFill>
                <a:latin typeface="Tahoma" pitchFamily="34" charset="0"/>
              </a:rPr>
              <a:t>4 May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12</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2" name="Table 1"/>
          <p:cNvGraphicFramePr>
            <a:graphicFrameLocks noGrp="1"/>
          </p:cNvGraphicFramePr>
          <p:nvPr>
            <p:extLst/>
          </p:nvPr>
        </p:nvGraphicFramePr>
        <p:xfrm>
          <a:off x="1904508" y="1129827"/>
          <a:ext cx="9097788" cy="5203185"/>
        </p:xfrm>
        <a:graphic>
          <a:graphicData uri="http://schemas.openxmlformats.org/drawingml/2006/table">
            <a:tbl>
              <a:tblPr firstRow="1" firstCol="1" bandRow="1"/>
              <a:tblGrid>
                <a:gridCol w="647274">
                  <a:extLst>
                    <a:ext uri="{9D8B030D-6E8A-4147-A177-3AD203B41FA5}">
                      <a16:colId xmlns:a16="http://schemas.microsoft.com/office/drawing/2014/main" val="20000"/>
                    </a:ext>
                  </a:extLst>
                </a:gridCol>
                <a:gridCol w="2472674">
                  <a:extLst>
                    <a:ext uri="{9D8B030D-6E8A-4147-A177-3AD203B41FA5}">
                      <a16:colId xmlns:a16="http://schemas.microsoft.com/office/drawing/2014/main" val="20001"/>
                    </a:ext>
                  </a:extLst>
                </a:gridCol>
                <a:gridCol w="3750834">
                  <a:extLst>
                    <a:ext uri="{9D8B030D-6E8A-4147-A177-3AD203B41FA5}">
                      <a16:colId xmlns:a16="http://schemas.microsoft.com/office/drawing/2014/main" val="20002"/>
                    </a:ext>
                  </a:extLst>
                </a:gridCol>
                <a:gridCol w="2227006">
                  <a:extLst>
                    <a:ext uri="{9D8B030D-6E8A-4147-A177-3AD203B41FA5}">
                      <a16:colId xmlns:a16="http://schemas.microsoft.com/office/drawing/2014/main" val="20003"/>
                    </a:ext>
                  </a:extLst>
                </a:gridCol>
              </a:tblGrid>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NTF. No.</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Subject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Revised NTF. No., if issued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Master Direction, if issued</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 </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Manner of receipt and payment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14(R)_ FEM (Manner of Receipt and Payment) Regn 2016 dt 02.05.2016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Definition of Currency</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15(R)/2015_ FEM (Currency)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16</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Receipt and payment to person outside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17</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Transaction in Indian rupees with resident of Nepal and Bhutan</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18</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Post Office (Postal  Money Orders)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18(R)_ FEM (Postal Money Order) Regn 2015 dt 29.12.2015</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19</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Overseas Direct Investment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15 / 2015-16. Updated up to Jan 04,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20</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FDI, PIS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20(R)_ (Transfer or Issue of Security by a Person Resident Outside India) Regulations, 2017 dt. 07.11.2017</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11 / 2017-18. Updated up to March 08,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21</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Immovable property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21(R)/2018_FEM (Acquisition and Transfer of Immovable Property in India) Regulations, 2018 dt. 26.03.2018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12 / 2015-16. Updated up to April 11,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22</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Branch etc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22(R)_ FEM (Branch Liaison Project office) Regn 2016 dt 31.03.2016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10 / 2015-16. Updated up to March 29, 2019</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23</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Export of Goods &amp; Services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FEMA 23(R)_ FEM (Export of Goods &amp; Services) Regn 2015 dt 12.01.2016</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FED No. 16 / 2015-16. Updated up to January 12, 2018</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412950">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24</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Investment in Firm or Proprietary concern in India</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SUBSUMED IN FEMA 20(R) w.e.f. 07.11.2017</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206475">
                <a:tc>
                  <a:txBody>
                    <a:bodyPr/>
                    <a:lstStyle/>
                    <a:p>
                      <a:pPr marL="0" marR="0" algn="ctr">
                        <a:spcBef>
                          <a:spcPts val="0"/>
                        </a:spcBef>
                        <a:spcAft>
                          <a:spcPts val="0"/>
                        </a:spcAft>
                      </a:pPr>
                      <a:r>
                        <a:rPr lang="en-US" sz="1200" b="1" dirty="0">
                          <a:effectLst/>
                          <a:latin typeface="Calibri" panose="020F0502020204030204" pitchFamily="34" charset="0"/>
                          <a:ea typeface="Calibri" panose="020F0502020204030204" pitchFamily="34" charset="0"/>
                          <a:cs typeface="Times New Roman" panose="02020603050405020304" pitchFamily="18" charset="0"/>
                        </a:rPr>
                        <a:t>25</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Foreign exchange derivative contracts</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200" dirty="0">
                          <a:effectLst/>
                          <a:latin typeface="Calibri" panose="020F0502020204030204" pitchFamily="34" charset="0"/>
                          <a:ea typeface="Calibri" panose="020F0502020204030204" pitchFamily="34" charset="0"/>
                          <a:cs typeface="Times New Roman" panose="02020603050405020304" pitchFamily="18" charset="0"/>
                        </a:rPr>
                        <a:t>-</a:t>
                      </a:r>
                    </a:p>
                  </a:txBody>
                  <a:tcPr marL="28055" marR="28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bl>
          </a:graphicData>
        </a:graphic>
      </p:graphicFrame>
    </p:spTree>
    <p:extLst>
      <p:ext uri="{BB962C8B-B14F-4D97-AF65-F5344CB8AC3E}">
        <p14:creationId xmlns:p14="http://schemas.microsoft.com/office/powerpoint/2010/main" val="4106643417"/>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50110"/>
            <a:ext cx="2540000" cy="403889"/>
          </a:xfrm>
        </p:spPr>
        <p:txBody>
          <a:bodyPr/>
          <a:lstStyle/>
          <a:p>
            <a:pPr fontAlgn="base">
              <a:spcBef>
                <a:spcPct val="0"/>
              </a:spcBef>
              <a:spcAft>
                <a:spcPct val="0"/>
              </a:spcAft>
              <a:defRPr/>
            </a:pPr>
            <a:r>
              <a:rPr lang="en-US">
                <a:solidFill>
                  <a:srgbClr val="000000"/>
                </a:solidFill>
                <a:latin typeface="Tahoma" pitchFamily="34" charset="0"/>
              </a:rPr>
              <a:t>4 May 2019</a:t>
            </a:r>
            <a:endParaRPr lang="en-US" dirty="0">
              <a:solidFill>
                <a:srgbClr val="000000"/>
              </a:solidFill>
              <a:latin typeface="Tahoma" pitchFamily="34" charset="0"/>
            </a:endParaRPr>
          </a:p>
        </p:txBody>
      </p:sp>
      <p:sp>
        <p:nvSpPr>
          <p:cNvPr id="9219" name="Footer Placeholder 4"/>
          <p:cNvSpPr>
            <a:spLocks noGrp="1"/>
          </p:cNvSpPr>
          <p:nvPr>
            <p:ph type="ftr" sz="quarter" idx="11"/>
          </p:nvPr>
        </p:nvSpPr>
        <p:spPr>
          <a:xfrm>
            <a:off x="4876800" y="6450110"/>
            <a:ext cx="3860800" cy="457200"/>
          </a:xfrm>
        </p:spPr>
        <p:txBody>
          <a:bodyPr/>
          <a:lstStyle/>
          <a:p>
            <a:pPr fontAlgn="base">
              <a:spcBef>
                <a:spcPct val="0"/>
              </a:spcBef>
              <a:spcAft>
                <a:spcPct val="0"/>
              </a:spcAft>
              <a:defRPr/>
            </a:pPr>
            <a:r>
              <a:rPr lang="en-US" dirty="0">
                <a:solidFill>
                  <a:srgbClr val="000000"/>
                </a:solidFill>
                <a:latin typeface="Tahoma" pitchFamily="34" charset="0"/>
              </a:rPr>
              <a:t>P. P. Shah &amp; Asso.</a:t>
            </a:r>
          </a:p>
        </p:txBody>
      </p:sp>
      <p:sp>
        <p:nvSpPr>
          <p:cNvPr id="9220" name="Slide Number Placeholder 5"/>
          <p:cNvSpPr>
            <a:spLocks noGrp="1"/>
          </p:cNvSpPr>
          <p:nvPr>
            <p:ph type="sldNum" sz="quarter" idx="12"/>
          </p:nvPr>
        </p:nvSpPr>
        <p:spPr/>
        <p:txBody>
          <a:bodyPr/>
          <a:lstStyle/>
          <a:p>
            <a:pPr fontAlgn="base">
              <a:spcBef>
                <a:spcPct val="0"/>
              </a:spcBef>
              <a:spcAft>
                <a:spcPct val="0"/>
              </a:spcAft>
              <a:defRPr/>
            </a:pPr>
            <a:fld id="{FB34A73F-7633-4765-B60F-ABA8245B9BEA}" type="slidenum">
              <a:rPr lang="en-US">
                <a:solidFill>
                  <a:srgbClr val="000000"/>
                </a:solidFill>
                <a:latin typeface="Tahoma" pitchFamily="34" charset="0"/>
              </a:rPr>
              <a:pPr fontAlgn="base">
                <a:spcBef>
                  <a:spcPct val="0"/>
                </a:spcBef>
                <a:spcAft>
                  <a:spcPct val="0"/>
                </a:spcAft>
                <a:defRPr/>
              </a:pPr>
              <a:t>13</a:t>
            </a:fld>
            <a:endParaRPr lang="en-US" dirty="0">
              <a:solidFill>
                <a:srgbClr val="000000"/>
              </a:solidFill>
              <a:latin typeface="Tahoma" pitchFamily="34" charset="0"/>
            </a:endParaRPr>
          </a:p>
        </p:txBody>
      </p:sp>
      <p:sp>
        <p:nvSpPr>
          <p:cNvPr id="9221" name="Rectangle 4"/>
          <p:cNvSpPr>
            <a:spLocks noGrp="1" noChangeArrowheads="1"/>
          </p:cNvSpPr>
          <p:nvPr>
            <p:ph type="title"/>
          </p:nvPr>
        </p:nvSpPr>
        <p:spPr>
          <a:xfrm>
            <a:off x="2674939" y="214314"/>
            <a:ext cx="7793037" cy="1004887"/>
          </a:xfrm>
        </p:spPr>
        <p:txBody>
          <a:bodyPr/>
          <a:lstStyle/>
          <a:p>
            <a:pPr algn="ctr" eaLnBrk="1" hangingPunct="1"/>
            <a:r>
              <a:rPr lang="en-US" sz="2800" dirty="0"/>
              <a:t>FEMA Practice - </a:t>
            </a:r>
            <a:br>
              <a:rPr lang="en-US" sz="2800" dirty="0"/>
            </a:br>
            <a:r>
              <a:rPr lang="en-US" sz="2800" dirty="0"/>
              <a:t>Revised Notifications &amp; Master Directions</a:t>
            </a:r>
          </a:p>
        </p:txBody>
      </p:sp>
      <p:graphicFrame>
        <p:nvGraphicFramePr>
          <p:cNvPr id="3" name="Table 2"/>
          <p:cNvGraphicFramePr>
            <a:graphicFrameLocks noGrp="1"/>
          </p:cNvGraphicFramePr>
          <p:nvPr>
            <p:extLst/>
          </p:nvPr>
        </p:nvGraphicFramePr>
        <p:xfrm>
          <a:off x="1511546" y="1219201"/>
          <a:ext cx="8956430" cy="4886972"/>
        </p:xfrm>
        <a:graphic>
          <a:graphicData uri="http://schemas.openxmlformats.org/drawingml/2006/table">
            <a:tbl>
              <a:tblPr firstRow="1" firstCol="1" bandRow="1"/>
              <a:tblGrid>
                <a:gridCol w="5608546">
                  <a:extLst>
                    <a:ext uri="{9D8B030D-6E8A-4147-A177-3AD203B41FA5}">
                      <a16:colId xmlns:a16="http://schemas.microsoft.com/office/drawing/2014/main" val="20000"/>
                    </a:ext>
                  </a:extLst>
                </a:gridCol>
                <a:gridCol w="3347884">
                  <a:extLst>
                    <a:ext uri="{9D8B030D-6E8A-4147-A177-3AD203B41FA5}">
                      <a16:colId xmlns:a16="http://schemas.microsoft.com/office/drawing/2014/main" val="20001"/>
                    </a:ext>
                  </a:extLst>
                </a:gridCol>
              </a:tblGrid>
              <a:tr h="245535">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Particulars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spcBef>
                          <a:spcPts val="0"/>
                        </a:spcBef>
                        <a:spcAft>
                          <a:spcPts val="0"/>
                        </a:spcAft>
                      </a:pPr>
                      <a:r>
                        <a:rPr lang="en-US" sz="1400" b="1" dirty="0">
                          <a:effectLst/>
                          <a:latin typeface="Calibri" panose="020F0502020204030204" pitchFamily="34" charset="0"/>
                          <a:ea typeface="Calibri" panose="020F0502020204030204" pitchFamily="34" charset="0"/>
                          <a:cs typeface="Times New Roman" panose="02020603050405020304" pitchFamily="18" charset="0"/>
                        </a:rPr>
                        <a:t>Master Direction</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245535">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Import of Goods &amp; Services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17 / 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Liberalized Remittance Scheme</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7 / 2015-16. Updated up to June 20,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Compounding of Contraventions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4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Other Remittance facilities (current account)</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8 / 2015-16. Updated up to Nov 06,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Reporting under FEMA</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18 / 2015-16. Updated up to April 04,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826423">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Misc Directions</a:t>
                      </a:r>
                      <a:r>
                        <a:rPr lang="en-US" sz="1400" baseline="0" dirty="0">
                          <a:effectLst/>
                          <a:latin typeface="Calibri" panose="020F0502020204030204" pitchFamily="34" charset="0"/>
                          <a:ea typeface="Calibri" panose="020F0502020204030204" pitchFamily="34" charset="0"/>
                          <a:cs typeface="Times New Roman" panose="02020603050405020304" pitchFamily="18" charset="0"/>
                        </a:rPr>
                        <a:t> </a:t>
                      </a:r>
                      <a:r>
                        <a:rPr lang="en-US" sz="1400" dirty="0">
                          <a:effectLst/>
                          <a:latin typeface="Calibri" panose="020F0502020204030204" pitchFamily="34" charset="0"/>
                          <a:ea typeface="Calibri" panose="020F0502020204030204" pitchFamily="34" charset="0"/>
                          <a:cs typeface="Times New Roman" panose="02020603050405020304" pitchFamily="18" charset="0"/>
                        </a:rPr>
                        <a:t> that do not figure in other Master Directions (TDS on remittances, repatriation of assets abroad &amp; under LRS, Medical expenses of NRI, Routing of funds to India, SIT - sharing of information, IFSC guidelines, FEMA &amp; Black Money Act) </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19 / 2015-16. Updated up to Nov 12,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Changing Activities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3 / 2015-16. Updated up to March 29, 2019</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41321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Vostro Accounts by Non-Resident Exchange Houses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  2 / 2015-16. Updated up to Aug 31, 2018</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Money Transfer Service Scheme (MTSS)</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FED No.1/2016-17</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307813218"/>
                  </a:ext>
                </a:extLst>
              </a:tr>
              <a:tr h="491071">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Gold Monetisation Scheme 2015 dt 22.10.2015_amended to 21.01.2016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just">
                        <a:spcBef>
                          <a:spcPts val="0"/>
                        </a:spcBef>
                        <a:spcAft>
                          <a:spcPts val="0"/>
                        </a:spcAft>
                      </a:pPr>
                      <a:r>
                        <a:rPr lang="en-US" sz="1400" dirty="0">
                          <a:effectLst/>
                          <a:latin typeface="Calibri" panose="020F0502020204030204" pitchFamily="34" charset="0"/>
                          <a:ea typeface="Calibri" panose="020F0502020204030204" pitchFamily="34" charset="0"/>
                          <a:cs typeface="Times New Roman" panose="02020603050405020304" pitchFamily="18" charset="0"/>
                        </a:rPr>
                        <a:t>DBR.IBD.No.45/ 23.67.003 / 2015-16</a:t>
                      </a:r>
                    </a:p>
                  </a:txBody>
                  <a:tcPr marL="68580" marR="68580"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bl>
          </a:graphicData>
        </a:graphic>
      </p:graphicFrame>
    </p:spTree>
    <p:extLst>
      <p:ext uri="{BB962C8B-B14F-4D97-AF65-F5344CB8AC3E}">
        <p14:creationId xmlns:p14="http://schemas.microsoft.com/office/powerpoint/2010/main" val="393397795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14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FEMA Practice – Recent issue of Master Directions</a:t>
            </a:r>
          </a:p>
        </p:txBody>
      </p:sp>
      <p:sp>
        <p:nvSpPr>
          <p:cNvPr id="9222" name="Content Placeholder 6"/>
          <p:cNvSpPr>
            <a:spLocks noGrp="1"/>
          </p:cNvSpPr>
          <p:nvPr>
            <p:ph idx="1"/>
          </p:nvPr>
        </p:nvSpPr>
        <p:spPr>
          <a:xfrm>
            <a:off x="1294227" y="1219200"/>
            <a:ext cx="10269415" cy="5237871"/>
          </a:xfrm>
        </p:spPr>
        <p:txBody>
          <a:bodyPr/>
          <a:lstStyle/>
          <a:p>
            <a:r>
              <a:rPr lang="en-US" sz="1400" dirty="0">
                <a:latin typeface="Calibri" panose="020F0502020204030204" pitchFamily="34" charset="0"/>
                <a:cs typeface="Calibri" panose="020F0502020204030204" pitchFamily="34" charset="0"/>
              </a:rPr>
              <a:t>Foreign Exchange Management Act was </a:t>
            </a:r>
            <a:r>
              <a:rPr lang="en-US" sz="1400" b="1" dirty="0">
                <a:latin typeface="Calibri" panose="020F0502020204030204" pitchFamily="34" charset="0"/>
                <a:cs typeface="Calibri" panose="020F0502020204030204" pitchFamily="34" charset="0"/>
              </a:rPr>
              <a:t>enacted in 1999 </a:t>
            </a:r>
            <a:r>
              <a:rPr lang="en-US" sz="1400" dirty="0">
                <a:latin typeface="Calibri" panose="020F0502020204030204" pitchFamily="34" charset="0"/>
                <a:cs typeface="Calibri" panose="020F0502020204030204" pitchFamily="34" charset="0"/>
              </a:rPr>
              <a:t>with 25 original notifications came into force with effect from June 1, 2000.</a:t>
            </a:r>
          </a:p>
          <a:p>
            <a:r>
              <a:rPr lang="en-US" sz="1400" dirty="0">
                <a:latin typeface="Calibri" panose="020F0502020204030204" pitchFamily="34" charset="0"/>
                <a:cs typeface="Calibri" panose="020F0502020204030204" pitchFamily="34" charset="0"/>
              </a:rPr>
              <a:t>Over the years the regulations framed under FEMA have had </a:t>
            </a:r>
            <a:r>
              <a:rPr lang="en-US" sz="1400" b="1" dirty="0">
                <a:latin typeface="Calibri" panose="020F0502020204030204" pitchFamily="34" charset="0"/>
                <a:cs typeface="Calibri" panose="020F0502020204030204" pitchFamily="34" charset="0"/>
              </a:rPr>
              <a:t>over 330+ amendments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Keeping in view the objective of promoting ease of doing business, a need was felt </a:t>
            </a:r>
            <a:r>
              <a:rPr lang="en-US" sz="1400" b="1" dirty="0">
                <a:latin typeface="Calibri" panose="020F0502020204030204" pitchFamily="34" charset="0"/>
                <a:cs typeface="Calibri" panose="020F0502020204030204" pitchFamily="34" charset="0"/>
              </a:rPr>
              <a:t>to consolidate the regulations and rationalise them </a:t>
            </a:r>
            <a:r>
              <a:rPr lang="en-US" sz="1400" dirty="0">
                <a:latin typeface="Calibri" panose="020F0502020204030204" pitchFamily="34" charset="0"/>
                <a:cs typeface="Calibri" panose="020F0502020204030204" pitchFamily="34" charset="0"/>
              </a:rPr>
              <a:t>in the light of evolving business environment and changing practices in cross-border transactions relating to external trade and payments.</a:t>
            </a:r>
          </a:p>
          <a:p>
            <a:r>
              <a:rPr lang="en-US" sz="1400" b="1" dirty="0">
                <a:latin typeface="Calibri" panose="020F0502020204030204" pitchFamily="34" charset="0"/>
                <a:cs typeface="Calibri" panose="020F0502020204030204" pitchFamily="34" charset="0"/>
              </a:rPr>
              <a:t>17 Master Directions issued on 04 January 2016,1 Master Direction on FDI issued on 04 January 2018, and 1 Master Direction on ECB issued on 26</a:t>
            </a:r>
            <a:r>
              <a:rPr lang="en-US" sz="1400" b="1" baseline="30000" dirty="0">
                <a:latin typeface="Calibri" panose="020F0502020204030204" pitchFamily="34" charset="0"/>
                <a:cs typeface="Calibri" panose="020F0502020204030204" pitchFamily="34" charset="0"/>
              </a:rPr>
              <a:t>th</a:t>
            </a:r>
            <a:r>
              <a:rPr lang="en-US" sz="1400" b="1" dirty="0">
                <a:latin typeface="Calibri" panose="020F0502020204030204" pitchFamily="34" charset="0"/>
                <a:cs typeface="Calibri" panose="020F0502020204030204" pitchFamily="34" charset="0"/>
              </a:rPr>
              <a:t> March 2019 - Consolidated </a:t>
            </a:r>
            <a:r>
              <a:rPr lang="en-US" sz="1400" dirty="0">
                <a:latin typeface="Calibri" panose="020F0502020204030204" pitchFamily="34" charset="0"/>
                <a:cs typeface="Calibri" panose="020F0502020204030204" pitchFamily="34" charset="0"/>
              </a:rPr>
              <a:t>relevant A.P (DIR Series) Circulars issued so far</a:t>
            </a:r>
          </a:p>
          <a:p>
            <a:r>
              <a:rPr lang="en-US" sz="1400" dirty="0">
                <a:latin typeface="Calibri" panose="020F0502020204030204" pitchFamily="34" charset="0"/>
                <a:cs typeface="Calibri" panose="020F0502020204030204" pitchFamily="34" charset="0"/>
              </a:rPr>
              <a:t>All master regulations will be </a:t>
            </a:r>
            <a:r>
              <a:rPr lang="en-US" sz="1400" b="1" dirty="0">
                <a:latin typeface="Calibri" panose="020F0502020204030204" pitchFamily="34" charset="0"/>
                <a:cs typeface="Calibri" panose="020F0502020204030204" pitchFamily="34" charset="0"/>
              </a:rPr>
              <a:t>fully updated and placed online</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Reserve Bank will issue Master Directions </a:t>
            </a:r>
            <a:r>
              <a:rPr lang="en-US" sz="1400" b="1" dirty="0">
                <a:latin typeface="Calibri" panose="020F0502020204030204" pitchFamily="34" charset="0"/>
                <a:cs typeface="Calibri" panose="020F0502020204030204" pitchFamily="34" charset="0"/>
              </a:rPr>
              <a:t>on all regulatory matters</a:t>
            </a:r>
            <a:r>
              <a:rPr lang="en-US" sz="1400" dirty="0">
                <a:latin typeface="Calibri" panose="020F0502020204030204" pitchFamily="34" charset="0"/>
                <a:cs typeface="Calibri" panose="020F0502020204030204" pitchFamily="34" charset="0"/>
              </a:rPr>
              <a:t>.</a:t>
            </a:r>
          </a:p>
          <a:p>
            <a:r>
              <a:rPr lang="en-US" sz="1400" dirty="0">
                <a:latin typeface="Calibri" panose="020F0502020204030204" pitchFamily="34" charset="0"/>
                <a:cs typeface="Calibri" panose="020F0502020204030204" pitchFamily="34" charset="0"/>
              </a:rPr>
              <a:t>The </a:t>
            </a:r>
            <a:r>
              <a:rPr lang="en-US" sz="1400" b="1" dirty="0">
                <a:latin typeface="Calibri" panose="020F0502020204030204" pitchFamily="34" charset="0"/>
                <a:cs typeface="Calibri" panose="020F0502020204030204" pitchFamily="34" charset="0"/>
              </a:rPr>
              <a:t>Master Directions to be issued will consolidate instructions on rules and regulations framed by the Reserve Bank under various Acts </a:t>
            </a:r>
            <a:r>
              <a:rPr lang="en-US" sz="1400" dirty="0">
                <a:latin typeface="Calibri" panose="020F0502020204030204" pitchFamily="34" charset="0"/>
                <a:cs typeface="Calibri" panose="020F0502020204030204" pitchFamily="34" charset="0"/>
              </a:rPr>
              <a:t>including banking issues and foreign exchange transactions.</a:t>
            </a:r>
          </a:p>
          <a:p>
            <a:r>
              <a:rPr lang="en-US" sz="1400" dirty="0">
                <a:latin typeface="Calibri" panose="020F0502020204030204" pitchFamily="34" charset="0"/>
                <a:cs typeface="Calibri" panose="020F0502020204030204" pitchFamily="34" charset="0"/>
              </a:rPr>
              <a:t>The process of issuing Master Directions involves issuing one Master Direction for each subject matter covering all instructions on that subject. </a:t>
            </a:r>
            <a:r>
              <a:rPr lang="en-US" sz="1400" b="1" dirty="0">
                <a:latin typeface="Calibri" panose="020F0502020204030204" pitchFamily="34" charset="0"/>
                <a:cs typeface="Calibri" panose="020F0502020204030204" pitchFamily="34" charset="0"/>
              </a:rPr>
              <a:t>Any change </a:t>
            </a:r>
            <a:r>
              <a:rPr lang="en-US" sz="1400" dirty="0">
                <a:latin typeface="Calibri" panose="020F0502020204030204" pitchFamily="34" charset="0"/>
                <a:cs typeface="Calibri" panose="020F0502020204030204" pitchFamily="34" charset="0"/>
              </a:rPr>
              <a:t>in the rules, regulation or policy will be communicated during the year </a:t>
            </a:r>
            <a:r>
              <a:rPr lang="en-US" sz="1400" b="1" dirty="0">
                <a:latin typeface="Calibri" panose="020F0502020204030204" pitchFamily="34" charset="0"/>
                <a:cs typeface="Calibri" panose="020F0502020204030204" pitchFamily="34" charset="0"/>
              </a:rPr>
              <a:t>by way of circulars</a:t>
            </a:r>
            <a:r>
              <a:rPr lang="en-US" sz="1400" dirty="0">
                <a:latin typeface="Calibri" panose="020F0502020204030204" pitchFamily="34" charset="0"/>
                <a:cs typeface="Calibri" panose="020F0502020204030204" pitchFamily="34" charset="0"/>
              </a:rPr>
              <a:t>. The </a:t>
            </a:r>
            <a:r>
              <a:rPr lang="en-US" sz="1400" b="1" dirty="0">
                <a:latin typeface="Calibri" panose="020F0502020204030204" pitchFamily="34" charset="0"/>
                <a:cs typeface="Calibri" panose="020F0502020204030204" pitchFamily="34" charset="0"/>
              </a:rPr>
              <a:t>Master Directions will be updated suitably </a:t>
            </a:r>
            <a:r>
              <a:rPr lang="en-US" sz="1400" dirty="0">
                <a:latin typeface="Calibri" panose="020F0502020204030204" pitchFamily="34" charset="0"/>
                <a:cs typeface="Calibri" panose="020F0502020204030204" pitchFamily="34" charset="0"/>
              </a:rPr>
              <a:t>and simultaneously whenever there is a change in the rules/regulations or there is a change in the policy.</a:t>
            </a:r>
          </a:p>
          <a:p>
            <a:r>
              <a:rPr lang="en-US" sz="1400" dirty="0">
                <a:latin typeface="Calibri" panose="020F0502020204030204" pitchFamily="34" charset="0"/>
                <a:cs typeface="Calibri" panose="020F0502020204030204" pitchFamily="34" charset="0"/>
              </a:rPr>
              <a:t>All the changes will get reflected in the Master Directions available on the RBI website </a:t>
            </a:r>
            <a:r>
              <a:rPr lang="en-US" sz="1400" b="1" dirty="0">
                <a:latin typeface="Calibri" panose="020F0502020204030204" pitchFamily="34" charset="0"/>
                <a:cs typeface="Calibri" panose="020F0502020204030204" pitchFamily="34" charset="0"/>
              </a:rPr>
              <a:t>along with the dates on which changes are made</a:t>
            </a:r>
            <a:r>
              <a:rPr lang="en-US" sz="1400" dirty="0">
                <a:latin typeface="Calibri" panose="020F0502020204030204" pitchFamily="34" charset="0"/>
                <a:cs typeface="Calibri" panose="020F0502020204030204" pitchFamily="34" charset="0"/>
              </a:rPr>
              <a:t>.</a:t>
            </a:r>
          </a:p>
          <a:p>
            <a:r>
              <a:rPr lang="en-US" sz="1400" b="1" dirty="0">
                <a:latin typeface="Calibri" panose="020F0502020204030204" pitchFamily="34" charset="0"/>
                <a:cs typeface="Calibri" panose="020F0502020204030204" pitchFamily="34" charset="0"/>
              </a:rPr>
              <a:t>Explanations of rules and regulations </a:t>
            </a:r>
            <a:r>
              <a:rPr lang="en-US" sz="1400" dirty="0">
                <a:latin typeface="Calibri" panose="020F0502020204030204" pitchFamily="34" charset="0"/>
                <a:cs typeface="Calibri" panose="020F0502020204030204" pitchFamily="34" charset="0"/>
              </a:rPr>
              <a:t>will be issued by way of </a:t>
            </a:r>
            <a:r>
              <a:rPr lang="en-US" sz="1400" b="1" dirty="0">
                <a:latin typeface="Calibri" panose="020F0502020204030204" pitchFamily="34" charset="0"/>
                <a:cs typeface="Calibri" panose="020F0502020204030204" pitchFamily="34" charset="0"/>
              </a:rPr>
              <a:t>Frequently Asked Questions (FAQs) </a:t>
            </a:r>
            <a:r>
              <a:rPr lang="en-US" sz="1400" dirty="0">
                <a:latin typeface="Calibri" panose="020F0502020204030204" pitchFamily="34" charset="0"/>
                <a:cs typeface="Calibri" panose="020F0502020204030204" pitchFamily="34" charset="0"/>
              </a:rPr>
              <a:t>after issue of the Master Directions </a:t>
            </a:r>
            <a:r>
              <a:rPr lang="en-US" sz="1400" b="1" dirty="0">
                <a:latin typeface="Calibri" panose="020F0502020204030204" pitchFamily="34" charset="0"/>
                <a:cs typeface="Calibri" panose="020F0502020204030204" pitchFamily="34" charset="0"/>
              </a:rPr>
              <a:t>in easy to understand language wherever necessary.</a:t>
            </a:r>
          </a:p>
          <a:p>
            <a:r>
              <a:rPr lang="en-US" sz="1400" dirty="0">
                <a:latin typeface="Calibri" panose="020F0502020204030204" pitchFamily="34" charset="0"/>
                <a:cs typeface="Calibri" panose="020F0502020204030204" pitchFamily="34" charset="0"/>
              </a:rPr>
              <a:t>The existing set of </a:t>
            </a:r>
            <a:r>
              <a:rPr lang="en-US" sz="1400" b="1" dirty="0">
                <a:latin typeface="Calibri" panose="020F0502020204030204" pitchFamily="34" charset="0"/>
                <a:cs typeface="Calibri" panose="020F0502020204030204" pitchFamily="34" charset="0"/>
              </a:rPr>
              <a:t>Master Circulars </a:t>
            </a:r>
            <a:r>
              <a:rPr lang="en-US" sz="1400" dirty="0">
                <a:latin typeface="Calibri" panose="020F0502020204030204" pitchFamily="34" charset="0"/>
                <a:cs typeface="Calibri" panose="020F0502020204030204" pitchFamily="34" charset="0"/>
              </a:rPr>
              <a:t>issued on various subjects will </a:t>
            </a:r>
            <a:r>
              <a:rPr lang="en-US" sz="1400" b="1" dirty="0">
                <a:latin typeface="Calibri" panose="020F0502020204030204" pitchFamily="34" charset="0"/>
                <a:cs typeface="Calibri" panose="020F0502020204030204" pitchFamily="34" charset="0"/>
              </a:rPr>
              <a:t>stand withdrawn </a:t>
            </a:r>
            <a:r>
              <a:rPr lang="en-US" sz="1400" dirty="0">
                <a:latin typeface="Calibri" panose="020F0502020204030204" pitchFamily="34" charset="0"/>
                <a:cs typeface="Calibri" panose="020F0502020204030204" pitchFamily="34" charset="0"/>
              </a:rPr>
              <a:t>with the issue of the Master Direction </a:t>
            </a:r>
            <a:r>
              <a:rPr lang="en-US" sz="1400" b="1" dirty="0">
                <a:latin typeface="Calibri" panose="020F0502020204030204" pitchFamily="34" charset="0"/>
                <a:cs typeface="Calibri" panose="020F0502020204030204" pitchFamily="34" charset="0"/>
              </a:rPr>
              <a:t>on the subject</a:t>
            </a:r>
            <a:r>
              <a:rPr lang="en-US" sz="1400" dirty="0">
                <a:latin typeface="Calibri" panose="020F0502020204030204" pitchFamily="34" charset="0"/>
                <a:cs typeface="Calibri" panose="020F0502020204030204" pitchFamily="34" charset="0"/>
              </a:rPr>
              <a:t>.</a:t>
            </a:r>
          </a:p>
        </p:txBody>
      </p:sp>
    </p:spTree>
    <p:extLst>
      <p:ext uri="{BB962C8B-B14F-4D97-AF65-F5344CB8AC3E}">
        <p14:creationId xmlns:p14="http://schemas.microsoft.com/office/powerpoint/2010/main" val="9245199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6147"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E70C768-72DD-4768-8B27-3C0F01636F57}" type="slidenum">
              <a:rPr lang="en-US" altLang="en-US"/>
              <a:pPr/>
              <a:t>15</a:t>
            </a:fld>
            <a:endParaRPr lang="en-US" altLang="en-US" dirty="0"/>
          </a:p>
        </p:txBody>
      </p:sp>
      <p:sp>
        <p:nvSpPr>
          <p:cNvPr id="6148" name="Rectangle 2"/>
          <p:cNvSpPr>
            <a:spLocks noGrp="1" noChangeArrowheads="1"/>
          </p:cNvSpPr>
          <p:nvPr>
            <p:ph type="title"/>
          </p:nvPr>
        </p:nvSpPr>
        <p:spPr>
          <a:xfrm>
            <a:off x="2674939" y="214314"/>
            <a:ext cx="7793037" cy="940719"/>
          </a:xfrm>
        </p:spPr>
        <p:txBody>
          <a:bodyPr/>
          <a:lstStyle/>
          <a:p>
            <a:pPr eaLnBrk="1" hangingPunct="1"/>
            <a:r>
              <a:rPr lang="en-US" altLang="en-US" sz="3139" dirty="0"/>
              <a:t>Foreign Direct Investment in India</a:t>
            </a:r>
          </a:p>
        </p:txBody>
      </p:sp>
      <p:sp>
        <p:nvSpPr>
          <p:cNvPr id="6149" name="Rectangle 3"/>
          <p:cNvSpPr>
            <a:spLocks noGrp="1" noChangeArrowheads="1"/>
          </p:cNvSpPr>
          <p:nvPr>
            <p:ph type="body" idx="1"/>
          </p:nvPr>
        </p:nvSpPr>
        <p:spPr>
          <a:xfrm>
            <a:off x="2558716" y="1402760"/>
            <a:ext cx="7772400" cy="4998041"/>
          </a:xfrm>
        </p:spPr>
        <p:txBody>
          <a:bodyPr/>
          <a:lstStyle/>
          <a:p>
            <a:pPr eaLnBrk="1" hangingPunct="1">
              <a:lnSpc>
                <a:spcPct val="80000"/>
              </a:lnSpc>
            </a:pPr>
            <a:r>
              <a:rPr lang="en-US" altLang="en-US" sz="2000" dirty="0"/>
              <a:t>Regulatory &amp; Legal Framework</a:t>
            </a:r>
          </a:p>
          <a:p>
            <a:pPr eaLnBrk="1" hangingPunct="1">
              <a:lnSpc>
                <a:spcPct val="80000"/>
              </a:lnSpc>
              <a:buFont typeface="Wingdings" panose="05000000000000000000" pitchFamily="2" charset="2"/>
              <a:buNone/>
            </a:pPr>
            <a:r>
              <a:rPr lang="en-US" altLang="en-US" sz="2000" dirty="0"/>
              <a:t>	Industrial Development (Regulation) Act, 1951 &amp; FEMA 1999</a:t>
            </a:r>
          </a:p>
          <a:p>
            <a:pPr eaLnBrk="1" hangingPunct="1">
              <a:lnSpc>
                <a:spcPct val="80000"/>
              </a:lnSpc>
              <a:buFont typeface="Wingdings" panose="05000000000000000000" pitchFamily="2" charset="2"/>
              <a:buNone/>
            </a:pPr>
            <a:endParaRPr lang="en-US" altLang="en-US" sz="2000" dirty="0"/>
          </a:p>
          <a:p>
            <a:pPr eaLnBrk="1" hangingPunct="1">
              <a:lnSpc>
                <a:spcPct val="80000"/>
              </a:lnSpc>
            </a:pPr>
            <a:r>
              <a:rPr lang="en-US" altLang="en-US" sz="2000" dirty="0"/>
              <a:t>Overall Policy of Government, mainly focusses on</a:t>
            </a:r>
          </a:p>
          <a:p>
            <a:pPr marL="745900" lvl="1" indent="-253518" eaLnBrk="1" hangingPunct="1">
              <a:lnSpc>
                <a:spcPct val="80000"/>
              </a:lnSpc>
            </a:pPr>
            <a:r>
              <a:rPr lang="en-US" altLang="en-US" sz="2000" dirty="0"/>
              <a:t>Public Sector</a:t>
            </a:r>
          </a:p>
          <a:p>
            <a:pPr marL="745900" lvl="1" indent="-253518" eaLnBrk="1" hangingPunct="1">
              <a:lnSpc>
                <a:spcPct val="80000"/>
              </a:lnSpc>
            </a:pPr>
            <a:r>
              <a:rPr lang="en-US" altLang="en-US" sz="2000" dirty="0"/>
              <a:t>Compulsory Licensing</a:t>
            </a:r>
          </a:p>
          <a:p>
            <a:pPr marL="745900" lvl="1" indent="-253518" eaLnBrk="1" hangingPunct="1">
              <a:lnSpc>
                <a:spcPct val="80000"/>
              </a:lnSpc>
            </a:pPr>
            <a:r>
              <a:rPr lang="en-US" altLang="en-US" sz="2000" dirty="0"/>
              <a:t>Erstwhile Small Scale Sector – Micro, Small &amp; Medium Enterprises (Development) Act, 2006.</a:t>
            </a:r>
          </a:p>
          <a:p>
            <a:pPr marL="745900" lvl="1" indent="-253518" eaLnBrk="1" hangingPunct="1">
              <a:lnSpc>
                <a:spcPct val="80000"/>
              </a:lnSpc>
            </a:pPr>
            <a:r>
              <a:rPr lang="en-US" altLang="en-US" sz="2000" dirty="0"/>
              <a:t>Locational Restrictions</a:t>
            </a:r>
          </a:p>
          <a:p>
            <a:pPr eaLnBrk="1" hangingPunct="1">
              <a:lnSpc>
                <a:spcPct val="80000"/>
              </a:lnSpc>
            </a:pPr>
            <a:endParaRPr lang="en-US" altLang="en-US" sz="2000" dirty="0"/>
          </a:p>
          <a:p>
            <a:pPr eaLnBrk="1" hangingPunct="1">
              <a:lnSpc>
                <a:spcPct val="80000"/>
              </a:lnSpc>
            </a:pPr>
            <a:r>
              <a:rPr lang="en-US" altLang="en-US" sz="2000" dirty="0"/>
              <a:t>Prohibitions.</a:t>
            </a:r>
          </a:p>
          <a:p>
            <a:pPr eaLnBrk="1" hangingPunct="1">
              <a:lnSpc>
                <a:spcPct val="80000"/>
              </a:lnSpc>
            </a:pPr>
            <a:endParaRPr lang="en-US" altLang="en-US" sz="2000" dirty="0"/>
          </a:p>
          <a:p>
            <a:pPr eaLnBrk="1" hangingPunct="1">
              <a:lnSpc>
                <a:spcPct val="80000"/>
              </a:lnSpc>
            </a:pPr>
            <a:r>
              <a:rPr lang="en-US" altLang="en-US" sz="2000" dirty="0"/>
              <a:t>Consolidated FDI policy, Sector Specific Guidelines (Regn. 16 of FEMA Ntf. 20(R)), Automatic route &amp; Procedures </a:t>
            </a:r>
          </a:p>
          <a:p>
            <a:pPr eaLnBrk="1" hangingPunct="1">
              <a:lnSpc>
                <a:spcPct val="80000"/>
              </a:lnSpc>
            </a:pPr>
            <a:endParaRPr lang="en-US" altLang="en-US" sz="2000" dirty="0"/>
          </a:p>
          <a:p>
            <a:pPr eaLnBrk="1" hangingPunct="1">
              <a:lnSpc>
                <a:spcPct val="80000"/>
              </a:lnSpc>
            </a:pPr>
            <a:r>
              <a:rPr lang="en-US" altLang="en-US" sz="2000" dirty="0"/>
              <a:t>FEMA provides for Rules/ modes of investment, manner of receipts, Valuations and reporting procedures.</a:t>
            </a:r>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p>
          <a:p>
            <a:pPr eaLnBrk="1" hangingPunct="1">
              <a:lnSpc>
                <a:spcPct val="80000"/>
              </a:lnSpc>
              <a:buFont typeface="Wingdings" panose="05000000000000000000" pitchFamily="2" charset="2"/>
              <a:buNone/>
            </a:pPr>
            <a:endParaRPr lang="en-US" altLang="en-US" sz="2000" dirty="0">
              <a:solidFill>
                <a:schemeClr val="accent1"/>
              </a:solidFill>
            </a:endParaRPr>
          </a:p>
        </p:txBody>
      </p:sp>
      <p:sp>
        <p:nvSpPr>
          <p:cNvPr id="2" name="Date Placeholder 1"/>
          <p:cNvSpPr>
            <a:spLocks noGrp="1"/>
          </p:cNvSpPr>
          <p:nvPr>
            <p:ph type="dt" sz="half" idx="10"/>
          </p:nvPr>
        </p:nvSpPr>
        <p:spPr/>
        <p:txBody>
          <a:bodyPr/>
          <a:lstStyle/>
          <a:p>
            <a:pPr>
              <a:defRPr/>
            </a:pPr>
            <a:r>
              <a:rPr lang="en-US"/>
              <a:t>4 May 2019</a:t>
            </a:r>
            <a:endParaRPr lang="en-US" dirty="0"/>
          </a:p>
        </p:txBody>
      </p:sp>
    </p:spTree>
    <p:extLst>
      <p:ext uri="{BB962C8B-B14F-4D97-AF65-F5344CB8AC3E}">
        <p14:creationId xmlns:p14="http://schemas.microsoft.com/office/powerpoint/2010/main" val="324285491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a16="http://schemas.microsoft.com/office/drawing/2014/main" id="{B4D7DB0E-6DF4-4DBB-9E84-E3A426B73493}"/>
              </a:ext>
            </a:extLst>
          </p:cNvPr>
          <p:cNvSpPr>
            <a:spLocks noGrp="1"/>
          </p:cNvSpPr>
          <p:nvPr>
            <p:ph type="dt" sz="half" idx="10"/>
          </p:nvPr>
        </p:nvSpPr>
        <p:spPr>
          <a:xfrm>
            <a:off x="1422400" y="6346874"/>
            <a:ext cx="2794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1260B68E-8C92-4BF0-A088-0A9941010833}"/>
              </a:ext>
            </a:extLst>
          </p:cNvPr>
          <p:cNvSpPr>
            <a:spLocks noGrp="1"/>
          </p:cNvSpPr>
          <p:nvPr>
            <p:ph type="ftr" sz="quarter" idx="11"/>
          </p:nvPr>
        </p:nvSpPr>
        <p:spPr>
          <a:xfrm>
            <a:off x="4876800" y="6317378"/>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16</a:t>
            </a:fld>
            <a:endParaRPr lang="en-US" dirty="0"/>
          </a:p>
        </p:txBody>
      </p:sp>
      <p:graphicFrame>
        <p:nvGraphicFramePr>
          <p:cNvPr id="9" name="Table 8">
            <a:extLst>
              <a:ext uri="{FF2B5EF4-FFF2-40B4-BE49-F238E27FC236}">
                <a16:creationId xmlns:a16="http://schemas.microsoft.com/office/drawing/2014/main" id="{F423FA31-AA1C-4283-9F14-E6C146754277}"/>
              </a:ext>
            </a:extLst>
          </p:cNvPr>
          <p:cNvGraphicFramePr>
            <a:graphicFrameLocks noGrp="1"/>
          </p:cNvGraphicFramePr>
          <p:nvPr>
            <p:extLst/>
          </p:nvPr>
        </p:nvGraphicFramePr>
        <p:xfrm>
          <a:off x="1422400" y="1493838"/>
          <a:ext cx="9757288" cy="4978400"/>
        </p:xfrm>
        <a:graphic>
          <a:graphicData uri="http://schemas.openxmlformats.org/drawingml/2006/table">
            <a:tbl>
              <a:tblPr firstRow="1" bandRow="1">
                <a:tableStyleId>{5C22544A-7EE6-4342-B048-85BDC9FD1C3A}</a:tableStyleId>
              </a:tblPr>
              <a:tblGrid>
                <a:gridCol w="2588829">
                  <a:extLst>
                    <a:ext uri="{9D8B030D-6E8A-4147-A177-3AD203B41FA5}">
                      <a16:colId xmlns:a16="http://schemas.microsoft.com/office/drawing/2014/main" val="3418412670"/>
                    </a:ext>
                  </a:extLst>
                </a:gridCol>
                <a:gridCol w="7168459">
                  <a:extLst>
                    <a:ext uri="{9D8B030D-6E8A-4147-A177-3AD203B41FA5}">
                      <a16:colId xmlns:a16="http://schemas.microsoft.com/office/drawing/2014/main" val="2106169742"/>
                    </a:ext>
                  </a:extLst>
                </a:gridCol>
              </a:tblGrid>
              <a:tr h="370840">
                <a:tc>
                  <a:txBody>
                    <a:bodyPr/>
                    <a:lstStyle/>
                    <a:p>
                      <a:pPr algn="ctr"/>
                      <a:r>
                        <a:rPr lang="en-IN" sz="16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7213318"/>
                  </a:ext>
                </a:extLst>
              </a:tr>
              <a:tr h="0">
                <a:tc>
                  <a:txBody>
                    <a:bodyPr/>
                    <a:lstStyle/>
                    <a:p>
                      <a:r>
                        <a:rPr lang="en-IN" sz="1600" dirty="0"/>
                        <a:t>Reg 2(v)  - Capital Instruments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Wingdings" panose="05000000000000000000" pitchFamily="2" charset="2"/>
                        <a:buChar char="Ø"/>
                      </a:pPr>
                      <a:r>
                        <a:rPr lang="en-IN" sz="1600" dirty="0"/>
                        <a:t>Equity Shares including partly paid (In case of Partly paid shares 25% consideration upfront &amp; balance in 12 months)</a:t>
                      </a:r>
                    </a:p>
                    <a:p>
                      <a:pPr marL="285750" indent="-285750">
                        <a:buFont typeface="Wingdings" panose="05000000000000000000" pitchFamily="2" charset="2"/>
                        <a:buChar char="Ø"/>
                      </a:pPr>
                      <a:r>
                        <a:rPr lang="en-IN" sz="1600" dirty="0"/>
                        <a:t>Debentures (Fully, mandatorily &amp; compulsory convertible)</a:t>
                      </a:r>
                    </a:p>
                    <a:p>
                      <a:pPr marL="285750" indent="-285750">
                        <a:buFont typeface="Wingdings" panose="05000000000000000000" pitchFamily="2" charset="2"/>
                        <a:buChar char="Ø"/>
                      </a:pPr>
                      <a:r>
                        <a:rPr lang="en-IN" sz="1600" dirty="0"/>
                        <a:t>Preference shares (Fully, mandatorily &amp; compulsory convertible</a:t>
                      </a:r>
                    </a:p>
                    <a:p>
                      <a:pPr marL="0" indent="0">
                        <a:buFont typeface="Wingdings" panose="05000000000000000000" pitchFamily="2" charset="2"/>
                        <a:buNone/>
                      </a:pPr>
                      <a:r>
                        <a:rPr lang="en-IN" sz="1600" dirty="0"/>
                        <a:t>** Differential voting rights shares as to dividend, voting or otherwise is permitted</a:t>
                      </a:r>
                    </a:p>
                    <a:p>
                      <a:pPr marL="285750" indent="-285750">
                        <a:buFont typeface="Wingdings" panose="05000000000000000000" pitchFamily="2" charset="2"/>
                        <a:buChar char="Ø"/>
                      </a:pPr>
                      <a:r>
                        <a:rPr lang="en-IN" sz="1600" dirty="0"/>
                        <a:t>Share Warrants (As per SEBI regulations 25% consideration upfront and the balance in 18 months)</a:t>
                      </a:r>
                    </a:p>
                    <a:p>
                      <a:pPr marL="285750" indent="-285750">
                        <a:buFont typeface="Wingdings" panose="05000000000000000000" pitchFamily="2" charset="2"/>
                        <a:buChar char="Ø"/>
                      </a:pPr>
                      <a:r>
                        <a:rPr lang="en-IN" sz="1600" dirty="0"/>
                        <a:t>Non convertible/Optionally convertible/Partially convertible Preference shares issued as on and upto 30</a:t>
                      </a:r>
                      <a:r>
                        <a:rPr lang="en-IN" sz="1600" baseline="30000" dirty="0"/>
                        <a:t>th</a:t>
                      </a:r>
                      <a:r>
                        <a:rPr lang="en-IN" sz="1600" dirty="0"/>
                        <a:t> April,2007</a:t>
                      </a:r>
                    </a:p>
                    <a:p>
                      <a:pPr marL="285750" indent="-285750">
                        <a:buFont typeface="Wingdings" panose="05000000000000000000" pitchFamily="2" charset="2"/>
                        <a:buChar char="Ø"/>
                      </a:pPr>
                      <a:r>
                        <a:rPr lang="en-IN" sz="1600" dirty="0"/>
                        <a:t>Non convertible/Optionally convertible/Partially convertible Debentures issued as on and upto 7</a:t>
                      </a:r>
                      <a:r>
                        <a:rPr lang="en-IN" sz="1600" baseline="30000" dirty="0"/>
                        <a:t>th</a:t>
                      </a:r>
                      <a:r>
                        <a:rPr lang="en-IN" sz="1600" dirty="0"/>
                        <a:t> June 2007 till their original maturity</a:t>
                      </a:r>
                    </a:p>
                    <a:p>
                      <a:pPr marL="0" indent="0">
                        <a:buFont typeface="Wingdings" panose="05000000000000000000" pitchFamily="2" charset="2"/>
                        <a:buNone/>
                      </a:pPr>
                      <a:r>
                        <a:rPr lang="en-IN" sz="1600" b="1" dirty="0">
                          <a:solidFill>
                            <a:schemeClr val="tx1"/>
                          </a:solidFill>
                        </a:rPr>
                        <a:t>Optionality clauses: </a:t>
                      </a:r>
                      <a:r>
                        <a:rPr lang="en-US" sz="1600" b="1" dirty="0">
                          <a:solidFill>
                            <a:schemeClr val="tx1"/>
                          </a:solidFill>
                        </a:rPr>
                        <a:t>Capital instruments can contain an optionality clause subject to a minimum lock-in period of one year or as prescribed for the specific sector, whichever is higher, but without any option or right to exit at an assured price.</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612077"/>
                  </a:ext>
                </a:extLst>
              </a:tr>
              <a:tr h="370840">
                <a:tc>
                  <a:txBody>
                    <a:bodyPr/>
                    <a:lstStyle/>
                    <a:p>
                      <a:r>
                        <a:rPr lang="en-IN" sz="1600" dirty="0"/>
                        <a:t>Reg 2(xxv) – Indian Entity</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285750" indent="-285750">
                        <a:buFont typeface="Wingdings" panose="05000000000000000000" pitchFamily="2" charset="2"/>
                        <a:buChar char="Ø"/>
                      </a:pPr>
                      <a:r>
                        <a:rPr lang="en-IN" sz="1600" dirty="0"/>
                        <a:t>Indian company or LLP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407200"/>
                  </a:ext>
                </a:extLst>
              </a:tr>
            </a:tbl>
          </a:graphicData>
        </a:graphic>
      </p:graphicFrame>
    </p:spTree>
    <p:extLst>
      <p:ext uri="{BB962C8B-B14F-4D97-AF65-F5344CB8AC3E}">
        <p14:creationId xmlns:p14="http://schemas.microsoft.com/office/powerpoint/2010/main" val="54779099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a16="http://schemas.microsoft.com/office/drawing/2014/main" id="{B4D7DB0E-6DF4-4DBB-9E84-E3A426B73493}"/>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1260B68E-8C92-4BF0-A088-0A994101083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17</a:t>
            </a:fld>
            <a:endParaRPr lang="en-US" dirty="0"/>
          </a:p>
        </p:txBody>
      </p:sp>
      <p:graphicFrame>
        <p:nvGraphicFramePr>
          <p:cNvPr id="9" name="Table 8">
            <a:extLst>
              <a:ext uri="{FF2B5EF4-FFF2-40B4-BE49-F238E27FC236}">
                <a16:creationId xmlns:a16="http://schemas.microsoft.com/office/drawing/2014/main" id="{F423FA31-AA1C-4283-9F14-E6C146754277}"/>
              </a:ext>
            </a:extLst>
          </p:cNvPr>
          <p:cNvGraphicFramePr>
            <a:graphicFrameLocks noGrp="1"/>
          </p:cNvGraphicFramePr>
          <p:nvPr>
            <p:extLst/>
          </p:nvPr>
        </p:nvGraphicFramePr>
        <p:xfrm>
          <a:off x="1362997" y="1544638"/>
          <a:ext cx="9757288" cy="4699000"/>
        </p:xfrm>
        <a:graphic>
          <a:graphicData uri="http://schemas.openxmlformats.org/drawingml/2006/table">
            <a:tbl>
              <a:tblPr firstRow="1" bandRow="1">
                <a:tableStyleId>{5C22544A-7EE6-4342-B048-85BDC9FD1C3A}</a:tableStyleId>
              </a:tblPr>
              <a:tblGrid>
                <a:gridCol w="2588829">
                  <a:extLst>
                    <a:ext uri="{9D8B030D-6E8A-4147-A177-3AD203B41FA5}">
                      <a16:colId xmlns:a16="http://schemas.microsoft.com/office/drawing/2014/main" val="3418412670"/>
                    </a:ext>
                  </a:extLst>
                </a:gridCol>
                <a:gridCol w="7168459">
                  <a:extLst>
                    <a:ext uri="{9D8B030D-6E8A-4147-A177-3AD203B41FA5}">
                      <a16:colId xmlns:a16="http://schemas.microsoft.com/office/drawing/2014/main" val="2106169742"/>
                    </a:ext>
                  </a:extLst>
                </a:gridCol>
              </a:tblGrid>
              <a:tr h="370840">
                <a:tc>
                  <a:txBody>
                    <a:bodyPr/>
                    <a:lstStyle/>
                    <a:p>
                      <a:pPr algn="ctr"/>
                      <a:r>
                        <a:rPr lang="en-IN" sz="17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7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7213318"/>
                  </a:ext>
                </a:extLst>
              </a:tr>
              <a:tr h="370840">
                <a:tc>
                  <a:txBody>
                    <a:bodyPr/>
                    <a:lstStyle/>
                    <a:p>
                      <a:r>
                        <a:rPr lang="en-IN" sz="1700" dirty="0"/>
                        <a:t>Reg 2 (xviii) – Foreign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700" dirty="0"/>
                        <a:t>Investment made by a person resident outside India (PROI) on repatriable basis in:</a:t>
                      </a:r>
                    </a:p>
                    <a:p>
                      <a:pPr marL="285750" indent="-285750">
                        <a:buFont typeface="Wingdings" panose="05000000000000000000" pitchFamily="2" charset="2"/>
                        <a:buChar char="Ø"/>
                      </a:pPr>
                      <a:r>
                        <a:rPr lang="en-IN" sz="1700" dirty="0"/>
                        <a:t>Capital Instruments of an Indian company</a:t>
                      </a:r>
                    </a:p>
                    <a:p>
                      <a:pPr marL="285750" indent="-285750">
                        <a:buFont typeface="Wingdings" panose="05000000000000000000" pitchFamily="2" charset="2"/>
                        <a:buChar char="Ø"/>
                      </a:pPr>
                      <a:r>
                        <a:rPr lang="en-IN" sz="1700" dirty="0"/>
                        <a:t>To the Capital of an LLP</a:t>
                      </a:r>
                    </a:p>
                    <a:p>
                      <a:pPr marL="0" indent="0">
                        <a:buFont typeface="Wingdings" panose="05000000000000000000" pitchFamily="2" charset="2"/>
                        <a:buNone/>
                      </a:pPr>
                      <a:r>
                        <a:rPr lang="en-IN" sz="1700" dirty="0"/>
                        <a:t>(Explanation: If </a:t>
                      </a:r>
                      <a:r>
                        <a:rPr lang="en-US" sz="1700" dirty="0"/>
                        <a:t>beneficial interest being held by a person resident outside India, then even though the investment may be made by a resident Indian citizen, the same shall be counted as foreign investment)</a:t>
                      </a:r>
                    </a:p>
                    <a:p>
                      <a:pPr marL="0" indent="0">
                        <a:buFont typeface="Wingdings" panose="05000000000000000000" pitchFamily="2" charset="2"/>
                        <a:buNone/>
                      </a:pPr>
                      <a:r>
                        <a:rPr lang="en-US" sz="1700" dirty="0"/>
                        <a:t>Note: A PROI may hold Foreign Investment as FDI or FPI</a:t>
                      </a:r>
                      <a:endParaRPr lang="en-IN"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612077"/>
                  </a:ext>
                </a:extLst>
              </a:tr>
              <a:tr h="370840">
                <a:tc>
                  <a:txBody>
                    <a:bodyPr/>
                    <a:lstStyle/>
                    <a:p>
                      <a:r>
                        <a:rPr lang="en-IN" sz="1700" dirty="0"/>
                        <a:t>Reg 2(xvii) – Foreign Direct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700" dirty="0"/>
                        <a:t>Investment through Capital Instruments by PROI:</a:t>
                      </a:r>
                    </a:p>
                    <a:p>
                      <a:pPr marL="342900" indent="-342900">
                        <a:buFont typeface="Wingdings" panose="05000000000000000000" pitchFamily="2" charset="2"/>
                        <a:buAutoNum type="alphaLcPeriod"/>
                      </a:pPr>
                      <a:r>
                        <a:rPr lang="en-IN" sz="1700" dirty="0"/>
                        <a:t>In an Unlisted company</a:t>
                      </a:r>
                    </a:p>
                    <a:p>
                      <a:pPr marL="342900" indent="-342900">
                        <a:buFont typeface="Wingdings" panose="05000000000000000000" pitchFamily="2" charset="2"/>
                        <a:buAutoNum type="alphaLcPeriod"/>
                      </a:pPr>
                      <a:r>
                        <a:rPr lang="en-IN" sz="1700" dirty="0"/>
                        <a:t> In 10% or more of post issued paid up capital  on fully diluted basis of Listed Indian Company.</a:t>
                      </a:r>
                    </a:p>
                    <a:p>
                      <a:pPr marL="0" indent="0">
                        <a:buFont typeface="Wingdings" panose="05000000000000000000" pitchFamily="2" charset="2"/>
                        <a:buNone/>
                      </a:pPr>
                      <a:r>
                        <a:rPr lang="en-IN" sz="1700" dirty="0"/>
                        <a:t>(Note: </a:t>
                      </a:r>
                      <a:r>
                        <a:rPr lang="en-US" sz="1700" dirty="0"/>
                        <a:t>In case an existing investment by a PROI in capital instruments of a listed Indian company falls to a level below 10% of the post issue paid-up equity capital on a fully diluted basis, the investment shall continue to be treated as FDI. )</a:t>
                      </a:r>
                      <a:endParaRPr lang="en-IN" sz="17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407200"/>
                  </a:ext>
                </a:extLst>
              </a:tr>
            </a:tbl>
          </a:graphicData>
        </a:graphic>
      </p:graphicFrame>
    </p:spTree>
    <p:extLst>
      <p:ext uri="{BB962C8B-B14F-4D97-AF65-F5344CB8AC3E}">
        <p14:creationId xmlns:p14="http://schemas.microsoft.com/office/powerpoint/2010/main" val="251684718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8504F-D3A0-4CA3-8103-DAA450D0B512}"/>
              </a:ext>
            </a:extLst>
          </p:cNvPr>
          <p:cNvSpPr>
            <a:spLocks noGrp="1"/>
          </p:cNvSpPr>
          <p:nvPr>
            <p:ph type="title"/>
          </p:nvPr>
        </p:nvSpPr>
        <p:spPr>
          <a:xfrm>
            <a:off x="1534585" y="214315"/>
            <a:ext cx="10390716" cy="847570"/>
          </a:xfrm>
        </p:spPr>
        <p:txBody>
          <a:bodyPr/>
          <a:lstStyle/>
          <a:p>
            <a:r>
              <a:rPr lang="en-IN" dirty="0"/>
              <a:t>FEMA 20 (R) – Few Definitions</a:t>
            </a:r>
          </a:p>
        </p:txBody>
      </p:sp>
      <p:sp>
        <p:nvSpPr>
          <p:cNvPr id="4" name="Date Placeholder 3">
            <a:extLst>
              <a:ext uri="{FF2B5EF4-FFF2-40B4-BE49-F238E27FC236}">
                <a16:creationId xmlns:a16="http://schemas.microsoft.com/office/drawing/2014/main" id="{B4D7DB0E-6DF4-4DBB-9E84-E3A426B73493}"/>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1260B68E-8C92-4BF0-A088-0A994101083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844BDF9F-94FB-4909-8D1A-8D55D2510E68}"/>
              </a:ext>
            </a:extLst>
          </p:cNvPr>
          <p:cNvSpPr>
            <a:spLocks noGrp="1"/>
          </p:cNvSpPr>
          <p:nvPr>
            <p:ph type="sldNum" sz="quarter" idx="12"/>
          </p:nvPr>
        </p:nvSpPr>
        <p:spPr/>
        <p:txBody>
          <a:bodyPr/>
          <a:lstStyle/>
          <a:p>
            <a:pPr>
              <a:defRPr/>
            </a:pPr>
            <a:fld id="{4CAA70CE-4DCB-4D19-AC47-571E7F2D8BF8}" type="slidenum">
              <a:rPr lang="en-US" smtClean="0"/>
              <a:pPr>
                <a:defRPr/>
              </a:pPr>
              <a:t>18</a:t>
            </a:fld>
            <a:endParaRPr lang="en-US" dirty="0"/>
          </a:p>
        </p:txBody>
      </p:sp>
      <p:graphicFrame>
        <p:nvGraphicFramePr>
          <p:cNvPr id="9" name="Table 8">
            <a:extLst>
              <a:ext uri="{FF2B5EF4-FFF2-40B4-BE49-F238E27FC236}">
                <a16:creationId xmlns:a16="http://schemas.microsoft.com/office/drawing/2014/main" id="{F423FA31-AA1C-4283-9F14-E6C146754277}"/>
              </a:ext>
            </a:extLst>
          </p:cNvPr>
          <p:cNvGraphicFramePr>
            <a:graphicFrameLocks noGrp="1"/>
          </p:cNvGraphicFramePr>
          <p:nvPr>
            <p:extLst/>
          </p:nvPr>
        </p:nvGraphicFramePr>
        <p:xfrm>
          <a:off x="1362997" y="1426525"/>
          <a:ext cx="9757288" cy="4942840"/>
        </p:xfrm>
        <a:graphic>
          <a:graphicData uri="http://schemas.openxmlformats.org/drawingml/2006/table">
            <a:tbl>
              <a:tblPr firstRow="1" bandRow="1">
                <a:tableStyleId>{5C22544A-7EE6-4342-B048-85BDC9FD1C3A}</a:tableStyleId>
              </a:tblPr>
              <a:tblGrid>
                <a:gridCol w="2588829">
                  <a:extLst>
                    <a:ext uri="{9D8B030D-6E8A-4147-A177-3AD203B41FA5}">
                      <a16:colId xmlns:a16="http://schemas.microsoft.com/office/drawing/2014/main" val="3418412670"/>
                    </a:ext>
                  </a:extLst>
                </a:gridCol>
                <a:gridCol w="7168459">
                  <a:extLst>
                    <a:ext uri="{9D8B030D-6E8A-4147-A177-3AD203B41FA5}">
                      <a16:colId xmlns:a16="http://schemas.microsoft.com/office/drawing/2014/main" val="2106169742"/>
                    </a:ext>
                  </a:extLst>
                </a:gridCol>
              </a:tblGrid>
              <a:tr h="370840">
                <a:tc>
                  <a:txBody>
                    <a:bodyPr/>
                    <a:lstStyle/>
                    <a:p>
                      <a:pPr algn="ctr"/>
                      <a:r>
                        <a:rPr lang="en-IN" sz="1600" b="1" dirty="0">
                          <a:solidFill>
                            <a:schemeClr val="tx1"/>
                          </a:solidFill>
                        </a:rPr>
                        <a:t>Definitions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767213318"/>
                  </a:ext>
                </a:extLst>
              </a:tr>
              <a:tr h="119472">
                <a:tc>
                  <a:txBody>
                    <a:bodyPr/>
                    <a:lstStyle/>
                    <a:p>
                      <a:r>
                        <a:rPr lang="en-IN" sz="1600" dirty="0"/>
                        <a:t>Reg 2 (xix) – Foreign Portfolio Investment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IN" sz="1600" dirty="0"/>
                        <a:t>Investment made by a person resident outside India (PROI) in Capital Instruments where such Investment is:</a:t>
                      </a:r>
                    </a:p>
                    <a:p>
                      <a:pPr marL="285750" indent="-285750">
                        <a:buFont typeface="Wingdings" panose="05000000000000000000" pitchFamily="2" charset="2"/>
                        <a:buChar char="Ø"/>
                      </a:pPr>
                      <a:r>
                        <a:rPr lang="en-IN" sz="1600" dirty="0"/>
                        <a:t>Less than 10% of Post issue paid up Capital on Fully diluted basis of Listed company or</a:t>
                      </a:r>
                    </a:p>
                    <a:p>
                      <a:pPr marL="285750" indent="-285750">
                        <a:buFont typeface="Wingdings" panose="05000000000000000000" pitchFamily="2" charset="2"/>
                        <a:buChar char="Ø"/>
                      </a:pPr>
                      <a:r>
                        <a:rPr lang="en-IN" sz="1600" dirty="0"/>
                        <a:t>Less than 10% of paid up value of each series of capital instruments of a Listed Indian Company</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2015612077"/>
                  </a:ext>
                </a:extLst>
              </a:tr>
              <a:tr h="370840">
                <a:tc>
                  <a:txBody>
                    <a:bodyPr/>
                    <a:lstStyle/>
                    <a:p>
                      <a:r>
                        <a:rPr lang="en-IN" sz="1600" dirty="0"/>
                        <a:t>Reg 2(xxxix) – Sectoral Cap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indent="0">
                        <a:buFont typeface="Wingdings" panose="05000000000000000000" pitchFamily="2" charset="2"/>
                        <a:buNone/>
                      </a:pPr>
                      <a:r>
                        <a:rPr lang="en-US" sz="1600" dirty="0"/>
                        <a:t>The maximum investment including both foreign investment on a repatriation basis by persons resident outside India in capital instruments of a company or the capital of an LLP, as the case may be, and indirect foreign investment, unless provided otherwise. This shall be the composite limit for the Indian investee entity; </a:t>
                      </a:r>
                    </a:p>
                    <a:p>
                      <a:pPr marL="0" indent="0">
                        <a:buFont typeface="Wingdings" panose="05000000000000000000" pitchFamily="2" charset="2"/>
                        <a:buNone/>
                      </a:pPr>
                      <a:r>
                        <a:rPr lang="en-US" sz="1600" dirty="0"/>
                        <a:t>Note: a. FCCBs and DRs having underlying of instruments being in the nature of debt shall not be included in the sectoral cap. </a:t>
                      </a:r>
                    </a:p>
                    <a:p>
                      <a:pPr marL="0" indent="0">
                        <a:buFont typeface="Wingdings" panose="05000000000000000000" pitchFamily="2" charset="2"/>
                        <a:buNone/>
                      </a:pPr>
                      <a:r>
                        <a:rPr lang="en-US" sz="1600" dirty="0"/>
                        <a:t>b. Any equity holding by a person resident outside India resulting from conversion of any debt instrument under any arrangement shall be reckoned under the sectoral cap.</a:t>
                      </a:r>
                    </a:p>
                    <a:p>
                      <a:pPr marL="0" indent="0">
                        <a:buFont typeface="Wingdings" panose="05000000000000000000" pitchFamily="2" charset="2"/>
                        <a:buNone/>
                      </a:pPr>
                      <a:endParaRPr lang="en-IN" sz="16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329407200"/>
                  </a:ext>
                </a:extLst>
              </a:tr>
            </a:tbl>
          </a:graphicData>
        </a:graphic>
      </p:graphicFrame>
    </p:spTree>
    <p:extLst>
      <p:ext uri="{BB962C8B-B14F-4D97-AF65-F5344CB8AC3E}">
        <p14:creationId xmlns:p14="http://schemas.microsoft.com/office/powerpoint/2010/main" val="2952326894"/>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8EC6ACB-0FBA-438A-9E1F-BCB4CC820E3A}"/>
              </a:ext>
            </a:extLst>
          </p:cNvPr>
          <p:cNvSpPr>
            <a:spLocks noGrp="1"/>
          </p:cNvSpPr>
          <p:nvPr>
            <p:ph type="title"/>
          </p:nvPr>
        </p:nvSpPr>
        <p:spPr>
          <a:xfrm>
            <a:off x="1534585" y="214314"/>
            <a:ext cx="10390716" cy="965557"/>
          </a:xfrm>
        </p:spPr>
        <p:txBody>
          <a:bodyPr/>
          <a:lstStyle/>
          <a:p>
            <a:r>
              <a:rPr lang="en-IN" dirty="0"/>
              <a:t>Key Changes brought by 20(R)</a:t>
            </a:r>
          </a:p>
        </p:txBody>
      </p:sp>
      <p:sp>
        <p:nvSpPr>
          <p:cNvPr id="3" name="Content Placeholder 2">
            <a:extLst>
              <a:ext uri="{FF2B5EF4-FFF2-40B4-BE49-F238E27FC236}">
                <a16:creationId xmlns:a16="http://schemas.microsoft.com/office/drawing/2014/main" id="{8493630A-2C61-409C-87BB-EDBFE1B87703}"/>
              </a:ext>
            </a:extLst>
          </p:cNvPr>
          <p:cNvSpPr>
            <a:spLocks noGrp="1"/>
          </p:cNvSpPr>
          <p:nvPr>
            <p:ph idx="1"/>
          </p:nvPr>
        </p:nvSpPr>
        <p:spPr>
          <a:xfrm>
            <a:off x="1534585" y="1371600"/>
            <a:ext cx="10363200" cy="4872038"/>
          </a:xfrm>
        </p:spPr>
        <p:txBody>
          <a:bodyPr/>
          <a:lstStyle/>
          <a:p>
            <a:pPr lvl="0"/>
            <a:r>
              <a:rPr lang="en-IN" sz="1700" dirty="0"/>
              <a:t>Detailed definition of ‘capital instruments’ has been introduced, listing various modes of investments that non-resident investors can choose from to invest in Indian companies;</a:t>
            </a:r>
          </a:p>
          <a:p>
            <a:pPr marL="0" lvl="0" indent="0">
              <a:buNone/>
            </a:pPr>
            <a:endParaRPr lang="en-IN" sz="1700" dirty="0"/>
          </a:p>
          <a:p>
            <a:pPr lvl="0"/>
            <a:r>
              <a:rPr lang="en-IN" sz="1700" dirty="0"/>
              <a:t>The definition of ‘foreign investments’ now clarifies that investments made on a non-repatriable basis are to be treated as domestic investments;</a:t>
            </a:r>
          </a:p>
          <a:p>
            <a:pPr marL="0" lvl="0" indent="0">
              <a:buNone/>
            </a:pPr>
            <a:endParaRPr lang="en-IN" sz="1700" dirty="0"/>
          </a:p>
          <a:p>
            <a:pPr lvl="0"/>
            <a:r>
              <a:rPr lang="en-IN" sz="1700" dirty="0"/>
              <a:t>The new definition of ‘foreign direct investment’ (“</a:t>
            </a:r>
            <a:r>
              <a:rPr lang="en-IN" sz="1700" b="1" dirty="0"/>
              <a:t>FDI</a:t>
            </a:r>
            <a:r>
              <a:rPr lang="en-IN" sz="1700" dirty="0"/>
              <a:t>”) also differentiates between foreign investments in Indian companies based on whether the investee company is listed or unlisted. Investments into capital instruments of unlisted companies are to be treated as FDI. However, if the investee company is listed, the investment will be treated as FDI only if the investment constitutes more than 10% of the post issue paid-up equity capital of the company, calculated on a fully diluted basis; and </a:t>
            </a:r>
          </a:p>
          <a:p>
            <a:pPr marL="0" lvl="0" indent="0">
              <a:buNone/>
            </a:pPr>
            <a:endParaRPr lang="en-IN" sz="1700" dirty="0"/>
          </a:p>
          <a:p>
            <a:pPr lvl="0"/>
            <a:r>
              <a:rPr lang="en-IN" sz="1700" dirty="0"/>
              <a:t>Foreign investment in an Indian listed company amounting to less than 10% of the post-issue paid up equity share capital or 10% of the paid-up value in respect of each series of instrument of the company calculated on a fully diluted basis, will be categorised as ‘foreign portfolio investment’ under FEMA 20(R). </a:t>
            </a:r>
          </a:p>
          <a:p>
            <a:endParaRPr lang="en-IN" sz="1800" dirty="0"/>
          </a:p>
        </p:txBody>
      </p:sp>
      <p:sp>
        <p:nvSpPr>
          <p:cNvPr id="4" name="Date Placeholder 3">
            <a:extLst>
              <a:ext uri="{FF2B5EF4-FFF2-40B4-BE49-F238E27FC236}">
                <a16:creationId xmlns:a16="http://schemas.microsoft.com/office/drawing/2014/main" id="{46D05970-3097-4C6F-BA2F-8D33B9C0E8A6}"/>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8D06AA95-92E0-46B9-82AC-4268F890B72E}"/>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7F2AED0B-FE18-4652-9809-CF31CACC1B6B}"/>
              </a:ext>
            </a:extLst>
          </p:cNvPr>
          <p:cNvSpPr>
            <a:spLocks noGrp="1"/>
          </p:cNvSpPr>
          <p:nvPr>
            <p:ph type="sldNum" sz="quarter" idx="12"/>
          </p:nvPr>
        </p:nvSpPr>
        <p:spPr/>
        <p:txBody>
          <a:bodyPr/>
          <a:lstStyle/>
          <a:p>
            <a:pPr>
              <a:defRPr/>
            </a:pPr>
            <a:fld id="{4CAA70CE-4DCB-4D19-AC47-571E7F2D8BF8}" type="slidenum">
              <a:rPr lang="en-US" smtClean="0"/>
              <a:pPr>
                <a:defRPr/>
              </a:pPr>
              <a:t>19</a:t>
            </a:fld>
            <a:endParaRPr lang="en-US" dirty="0"/>
          </a:p>
        </p:txBody>
      </p:sp>
    </p:spTree>
    <p:extLst>
      <p:ext uri="{BB962C8B-B14F-4D97-AF65-F5344CB8AC3E}">
        <p14:creationId xmlns:p14="http://schemas.microsoft.com/office/powerpoint/2010/main" val="83529018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674939" y="214314"/>
            <a:ext cx="7793037" cy="928687"/>
          </a:xfrm>
        </p:spPr>
        <p:txBody>
          <a:bodyPr/>
          <a:lstStyle/>
          <a:p>
            <a:pPr algn="ctr"/>
            <a:r>
              <a:rPr lang="en-US" dirty="0"/>
              <a:t>Overview</a:t>
            </a:r>
          </a:p>
        </p:txBody>
      </p:sp>
      <p:sp>
        <p:nvSpPr>
          <p:cNvPr id="4099" name="Content Placeholder 2"/>
          <p:cNvSpPr>
            <a:spLocks noGrp="1"/>
          </p:cNvSpPr>
          <p:nvPr>
            <p:ph idx="1"/>
          </p:nvPr>
        </p:nvSpPr>
        <p:spPr>
          <a:xfrm>
            <a:off x="2438400" y="1143000"/>
            <a:ext cx="7696200" cy="5257800"/>
          </a:xfrm>
        </p:spPr>
        <p:txBody>
          <a:bodyPr/>
          <a:lstStyle/>
          <a:p>
            <a:r>
              <a:rPr lang="en-US" sz="1800" dirty="0"/>
              <a:t>FEMA  Practice </a:t>
            </a:r>
          </a:p>
          <a:p>
            <a:r>
              <a:rPr lang="en-US" sz="1800" dirty="0"/>
              <a:t>FEMA Ntf. 20(R)</a:t>
            </a:r>
          </a:p>
          <a:p>
            <a:r>
              <a:rPr lang="en-US" sz="1800" dirty="0"/>
              <a:t>Regulation 5 – Permission for Investment by PROI</a:t>
            </a:r>
          </a:p>
          <a:p>
            <a:r>
              <a:rPr lang="en-US" sz="1800" dirty="0"/>
              <a:t>Regulation 10 – Transfer of Shares</a:t>
            </a:r>
          </a:p>
          <a:p>
            <a:r>
              <a:rPr lang="en-US" sz="1800" dirty="0"/>
              <a:t>Regulation 13 –  Reporting requirements</a:t>
            </a:r>
          </a:p>
          <a:p>
            <a:r>
              <a:rPr lang="en-US" sz="1800" dirty="0"/>
              <a:t>Regulation 14 –  Downstream Investments</a:t>
            </a:r>
          </a:p>
          <a:p>
            <a:r>
              <a:rPr lang="en-US" sz="1800" dirty="0"/>
              <a:t>Regulation 15 – Prohibited activities</a:t>
            </a:r>
          </a:p>
          <a:p>
            <a:r>
              <a:rPr lang="en-US" sz="1800" dirty="0"/>
              <a:t>Schedule 1 (FDI) – Automatic Route &amp; conditions</a:t>
            </a:r>
          </a:p>
          <a:p>
            <a:r>
              <a:rPr lang="en-US" sz="1800" dirty="0"/>
              <a:t>FDI Policy – Practical Issues</a:t>
            </a:r>
          </a:p>
          <a:p>
            <a:r>
              <a:rPr lang="en-US" sz="1800" dirty="0"/>
              <a:t>FDI Policy – Select sectors</a:t>
            </a:r>
          </a:p>
          <a:p>
            <a:r>
              <a:rPr lang="en-US" sz="1800" dirty="0"/>
              <a:t>Schedule 4 – Investments by NRIs / OCIs on non-repatriation basis</a:t>
            </a:r>
          </a:p>
          <a:p>
            <a:r>
              <a:rPr lang="en-US" sz="1800" dirty="0"/>
              <a:t>Schedule 6 – Investment in LLP</a:t>
            </a:r>
          </a:p>
          <a:p>
            <a:r>
              <a:rPr lang="en-US" sz="1800" dirty="0"/>
              <a:t>Schedule 7 – Investment by Foreign Venture Capital Investors (FVCI)</a:t>
            </a:r>
          </a:p>
          <a:p>
            <a:r>
              <a:rPr lang="en-US" sz="1800" dirty="0"/>
              <a:t>Alternate Investment Funds (AIF)</a:t>
            </a:r>
          </a:p>
        </p:txBody>
      </p:sp>
      <p:sp>
        <p:nvSpPr>
          <p:cNvPr id="4100" name="Date Placeholder 3"/>
          <p:cNvSpPr>
            <a:spLocks noGrp="1"/>
          </p:cNvSpPr>
          <p:nvPr>
            <p:ph type="dt" sz="quarter" idx="10"/>
          </p:nvPr>
        </p:nvSpPr>
        <p:spPr/>
        <p:txBody>
          <a:bodyPr/>
          <a:lstStyle/>
          <a:p>
            <a:pPr>
              <a:defRPr/>
            </a:pPr>
            <a:r>
              <a:rPr lang="en-US"/>
              <a:t>4 May 2019</a:t>
            </a:r>
            <a:endParaRPr lang="en-US" dirty="0"/>
          </a:p>
        </p:txBody>
      </p:sp>
      <p:sp>
        <p:nvSpPr>
          <p:cNvPr id="4101" name="Footer Placeholder 4"/>
          <p:cNvSpPr>
            <a:spLocks noGrp="1"/>
          </p:cNvSpPr>
          <p:nvPr>
            <p:ph type="ftr" sz="quarter" idx="11"/>
          </p:nvPr>
        </p:nvSpPr>
        <p:spPr/>
        <p:txBody>
          <a:bodyPr/>
          <a:lstStyle/>
          <a:p>
            <a:pPr>
              <a:defRPr/>
            </a:pPr>
            <a:r>
              <a:rPr lang="en-US" dirty="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2</a:t>
            </a:fld>
            <a:endParaRPr lang="en-US" dirty="0"/>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30800" y="634954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20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Snapshot of Notification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800" b="1" dirty="0">
                <a:solidFill>
                  <a:srgbClr val="0070C0"/>
                </a:solidFill>
                <a:latin typeface="Calibri" panose="020F0502020204030204" pitchFamily="34" charset="0"/>
                <a:cs typeface="Calibri" panose="020F0502020204030204" pitchFamily="34" charset="0"/>
              </a:rPr>
              <a:t>3. </a:t>
            </a:r>
            <a:r>
              <a:rPr lang="en-US" sz="1800" b="1" dirty="0">
                <a:latin typeface="Calibri" panose="020F0502020204030204" pitchFamily="34" charset="0"/>
                <a:cs typeface="Calibri" panose="020F0502020204030204" pitchFamily="34" charset="0"/>
              </a:rPr>
              <a:t>Restriction on investment by a person resident outside India</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no person resident outside India shall make any investment in India.</a:t>
            </a:r>
          </a:p>
          <a:p>
            <a:pPr marL="0" indent="0">
              <a:buNone/>
            </a:pPr>
            <a:r>
              <a:rPr lang="en-US" sz="1500" dirty="0">
                <a:latin typeface="Calibri" panose="020F0502020204030204" pitchFamily="34" charset="0"/>
                <a:cs typeface="Calibri" panose="020F0502020204030204" pitchFamily="34" charset="0"/>
              </a:rPr>
              <a:t>Provided that an investment made in accordance with the Act or the rules or the regulations framed thereunder and held on the date of commencement of these Regulations, shall be deemed to have been made under these Regulations and shall accordingly be governed by these Regulations.</a:t>
            </a:r>
          </a:p>
          <a:p>
            <a:pPr marL="0" indent="0">
              <a:buNone/>
            </a:pPr>
            <a:r>
              <a:rPr lang="en-US" sz="1500" dirty="0">
                <a:latin typeface="Calibri" panose="020F0502020204030204" pitchFamily="34" charset="0"/>
                <a:cs typeface="Calibri" panose="020F0502020204030204" pitchFamily="34" charset="0"/>
              </a:rPr>
              <a:t>Provided further that the Reserve Bank may, on an application made to it and for sufficient reasons, permit a person resident outside India to make any investment in India subject to such conditions as may be considered necessary.</a:t>
            </a:r>
          </a:p>
          <a:p>
            <a:pPr marL="0" indent="0">
              <a:buNone/>
            </a:pPr>
            <a:endParaRPr lang="en-US" sz="1500" b="1" dirty="0">
              <a:latin typeface="Calibri" panose="020F0502020204030204" pitchFamily="34" charset="0"/>
              <a:cs typeface="Calibri" panose="020F0502020204030204" pitchFamily="34" charset="0"/>
            </a:endParaRPr>
          </a:p>
          <a:p>
            <a:pPr marL="0" indent="0">
              <a:buNone/>
            </a:pPr>
            <a:r>
              <a:rPr lang="en-US" sz="1800" b="1" dirty="0">
                <a:solidFill>
                  <a:srgbClr val="0070C0"/>
                </a:solidFill>
                <a:latin typeface="Calibri" panose="020F0502020204030204" pitchFamily="34" charset="0"/>
                <a:cs typeface="Calibri" panose="020F0502020204030204" pitchFamily="34" charset="0"/>
              </a:rPr>
              <a:t>4. </a:t>
            </a:r>
            <a:r>
              <a:rPr lang="en-US" sz="1800" b="1" dirty="0">
                <a:latin typeface="Calibri" panose="020F0502020204030204" pitchFamily="34" charset="0"/>
                <a:cs typeface="Calibri" panose="020F0502020204030204" pitchFamily="34" charset="0"/>
              </a:rPr>
              <a:t>Restriction on receiving investment</a:t>
            </a:r>
          </a:p>
          <a:p>
            <a:pPr marL="0" indent="0">
              <a:buNone/>
            </a:pPr>
            <a:r>
              <a:rPr lang="en-US" sz="1500" dirty="0">
                <a:latin typeface="Calibri" panose="020F0502020204030204" pitchFamily="34" charset="0"/>
                <a:cs typeface="Calibri" panose="020F0502020204030204" pitchFamily="34" charset="0"/>
              </a:rPr>
              <a:t>Save as otherwise provided in the Act, or rules or regulations made thereunder, an Indian entity or an investment vehicle, or a venture capital fund or a Firm or an Association of Persons or a proprietary concern shall not receive any investment in India from a person resident outside India or record such investment in its books.</a:t>
            </a:r>
          </a:p>
          <a:p>
            <a:pPr marL="0" indent="0">
              <a:buNone/>
            </a:pPr>
            <a:r>
              <a:rPr lang="en-US" sz="1500" dirty="0">
                <a:latin typeface="Calibri" panose="020F0502020204030204" pitchFamily="34" charset="0"/>
                <a:cs typeface="Calibri" panose="020F0502020204030204" pitchFamily="34" charset="0"/>
              </a:rPr>
              <a:t>Provided that the Reserve Bank may, on an application made to it and for sufficient reasons, permit an Indian entity or an investment vehicle, or a venture capital fund or a Firm or an Association of Persons or a proprietary concern to receive any investment in India from a person resident outside India or to record such investment subject to such conditions as may be considered necessary.</a:t>
            </a:r>
          </a:p>
        </p:txBody>
      </p:sp>
    </p:spTree>
    <p:extLst>
      <p:ext uri="{BB962C8B-B14F-4D97-AF65-F5344CB8AC3E}">
        <p14:creationId xmlns:p14="http://schemas.microsoft.com/office/powerpoint/2010/main" val="110292272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40210" y="6400800"/>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55323" y="642010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562975" y="6420101"/>
            <a:ext cx="1905000" cy="457200"/>
          </a:xfrm>
        </p:spPr>
        <p:txBody>
          <a:bodyPr/>
          <a:lstStyle/>
          <a:p>
            <a:pPr>
              <a:defRPr/>
            </a:pPr>
            <a:fld id="{FB34A73F-7633-4765-B60F-ABA8245B9BEA}" type="slidenum">
              <a:rPr lang="en-US" smtClean="0"/>
              <a:pPr>
                <a:defRPr/>
              </a:pPr>
              <a:t>21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Regulations for Inbound Investment – FEMA Ntf. 20(R) (Contd)</a:t>
            </a:r>
          </a:p>
        </p:txBody>
      </p:sp>
      <p:sp>
        <p:nvSpPr>
          <p:cNvPr id="9222" name="Content Placeholder 6"/>
          <p:cNvSpPr>
            <a:spLocks noGrp="1"/>
          </p:cNvSpPr>
          <p:nvPr>
            <p:ph idx="1"/>
          </p:nvPr>
        </p:nvSpPr>
        <p:spPr>
          <a:xfrm>
            <a:off x="2198687" y="1219200"/>
            <a:ext cx="8269288" cy="5422232"/>
          </a:xfrm>
        </p:spPr>
        <p:txBody>
          <a:bodyPr/>
          <a:lstStyle/>
          <a:p>
            <a:pPr>
              <a:buSzPct val="100000"/>
              <a:buFont typeface="+mj-lt"/>
              <a:buAutoNum type="arabicPeriod" startAt="5"/>
            </a:pPr>
            <a:r>
              <a:rPr lang="en-US" sz="1800" b="1" dirty="0">
                <a:latin typeface="Calibri" panose="020F0502020204030204" pitchFamily="34" charset="0"/>
                <a:cs typeface="Calibri" panose="020F0502020204030204" pitchFamily="34" charset="0"/>
              </a:rPr>
              <a:t>Permission for making investment by a person resident outside India [Sch. 1 to 10].</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Acquisition through a rights issue or a bonus issue.</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Issue of shares under Employees Stock Options Scheme to persons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Issue of Convertible Notes by an Indian startup company.</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Merger or demerger or amalgamation of Indian companies.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Transfer of capital instruments of an Indian company by or to a person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Pricing Guidelines.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Taxes and Remittance of sale proceeds.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Reporting requirements.</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Downstream Investment.</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Prohibited activities for investment by a person resident outside India.</a:t>
            </a:r>
          </a:p>
          <a:p>
            <a:pPr>
              <a:buSzPct val="100000"/>
              <a:buFont typeface="+mj-lt"/>
              <a:buAutoNum type="arabicPeriod" startAt="5"/>
            </a:pPr>
            <a:r>
              <a:rPr lang="en-US" sz="1800" b="1" dirty="0">
                <a:latin typeface="Calibri" panose="020F0502020204030204" pitchFamily="34" charset="0"/>
                <a:cs typeface="Calibri" panose="020F0502020204030204" pitchFamily="34" charset="0"/>
              </a:rPr>
              <a:t>Permitted sectors, entry routes and sectoral caps for total foreign investment.</a:t>
            </a:r>
          </a:p>
        </p:txBody>
      </p:sp>
    </p:spTree>
    <p:extLst>
      <p:ext uri="{BB962C8B-B14F-4D97-AF65-F5344CB8AC3E}">
        <p14:creationId xmlns:p14="http://schemas.microsoft.com/office/powerpoint/2010/main" val="1008607549"/>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B650-8EF7-4EC2-BF84-9ADD3C1589C6}"/>
              </a:ext>
            </a:extLst>
          </p:cNvPr>
          <p:cNvSpPr>
            <a:spLocks noGrp="1"/>
          </p:cNvSpPr>
          <p:nvPr>
            <p:ph type="title"/>
          </p:nvPr>
        </p:nvSpPr>
        <p:spPr>
          <a:xfrm>
            <a:off x="1534585" y="214314"/>
            <a:ext cx="10390716" cy="832821"/>
          </a:xfrm>
        </p:spPr>
        <p:txBody>
          <a:bodyPr/>
          <a:lstStyle/>
          <a:p>
            <a:r>
              <a:rPr lang="en-IN" sz="3600" dirty="0"/>
              <a:t>Permission for Investment to PROI- Regulation 5</a:t>
            </a:r>
          </a:p>
        </p:txBody>
      </p:sp>
      <p:sp>
        <p:nvSpPr>
          <p:cNvPr id="4" name="Date Placeholder 3">
            <a:extLst>
              <a:ext uri="{FF2B5EF4-FFF2-40B4-BE49-F238E27FC236}">
                <a16:creationId xmlns:a16="http://schemas.microsoft.com/office/drawing/2014/main" id="{A921BB2F-9206-4068-8DD0-41FF0740FED7}"/>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0C9076-BAC4-4CCB-998B-FDEFE4487CD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5B23025C-4C12-4C05-BB44-D24889C0D81A}"/>
              </a:ext>
            </a:extLst>
          </p:cNvPr>
          <p:cNvSpPr>
            <a:spLocks noGrp="1"/>
          </p:cNvSpPr>
          <p:nvPr>
            <p:ph type="sldNum" sz="quarter" idx="12"/>
          </p:nvPr>
        </p:nvSpPr>
        <p:spPr/>
        <p:txBody>
          <a:bodyPr/>
          <a:lstStyle/>
          <a:p>
            <a:pPr>
              <a:defRPr/>
            </a:pPr>
            <a:fld id="{4CAA70CE-4DCB-4D19-AC47-571E7F2D8BF8}" type="slidenum">
              <a:rPr lang="en-US" smtClean="0"/>
              <a:pPr>
                <a:defRPr/>
              </a:pPr>
              <a:t>22</a:t>
            </a:fld>
            <a:endParaRPr lang="en-US" dirty="0"/>
          </a:p>
        </p:txBody>
      </p:sp>
      <p:graphicFrame>
        <p:nvGraphicFramePr>
          <p:cNvPr id="7" name="Table 6">
            <a:extLst>
              <a:ext uri="{FF2B5EF4-FFF2-40B4-BE49-F238E27FC236}">
                <a16:creationId xmlns:a16="http://schemas.microsoft.com/office/drawing/2014/main" id="{579FA70C-5703-40BE-A71E-464AD7C855B6}"/>
              </a:ext>
            </a:extLst>
          </p:cNvPr>
          <p:cNvGraphicFramePr>
            <a:graphicFrameLocks noGrp="1"/>
          </p:cNvGraphicFramePr>
          <p:nvPr>
            <p:extLst>
              <p:ext uri="{D42A27DB-BD31-4B8C-83A1-F6EECF244321}">
                <p14:modId xmlns:p14="http://schemas.microsoft.com/office/powerpoint/2010/main" val="1323141112"/>
              </p:ext>
            </p:extLst>
          </p:nvPr>
        </p:nvGraphicFramePr>
        <p:xfrm>
          <a:off x="1426496" y="1501058"/>
          <a:ext cx="9413569" cy="4511040"/>
        </p:xfrm>
        <a:graphic>
          <a:graphicData uri="http://schemas.openxmlformats.org/drawingml/2006/table">
            <a:tbl>
              <a:tblPr firstRow="1" bandRow="1">
                <a:tableStyleId>{F5AB1C69-6EDB-4FF4-983F-18BD219EF322}</a:tableStyleId>
              </a:tblPr>
              <a:tblGrid>
                <a:gridCol w="2343910">
                  <a:extLst>
                    <a:ext uri="{9D8B030D-6E8A-4147-A177-3AD203B41FA5}">
                      <a16:colId xmlns:a16="http://schemas.microsoft.com/office/drawing/2014/main" val="2133288434"/>
                    </a:ext>
                  </a:extLst>
                </a:gridCol>
                <a:gridCol w="7069659">
                  <a:extLst>
                    <a:ext uri="{9D8B030D-6E8A-4147-A177-3AD203B41FA5}">
                      <a16:colId xmlns:a16="http://schemas.microsoft.com/office/drawing/2014/main" val="2352757913"/>
                    </a:ext>
                  </a:extLst>
                </a:gridCol>
              </a:tblGrid>
              <a:tr h="266218">
                <a:tc>
                  <a:txBody>
                    <a:bodyPr/>
                    <a:lstStyle/>
                    <a:p>
                      <a:pPr algn="ctr"/>
                      <a:r>
                        <a:rPr lang="en-IN" sz="1600" b="1" dirty="0">
                          <a:solidFill>
                            <a:schemeClr val="tx1"/>
                          </a:solidFill>
                        </a:rPr>
                        <a:t>Reg/Schedule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828169"/>
                  </a:ext>
                </a:extLst>
              </a:tr>
              <a:tr h="2268000">
                <a:tc>
                  <a:txBody>
                    <a:bodyPr/>
                    <a:lstStyle/>
                    <a:p>
                      <a:r>
                        <a:rPr lang="en-IN" sz="1600" b="0" dirty="0">
                          <a:solidFill>
                            <a:schemeClr val="tx1"/>
                          </a:solidFill>
                        </a:rPr>
                        <a:t>5(1) – Schedule 1</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600" b="0" dirty="0">
                          <a:solidFill>
                            <a:schemeClr val="tx1"/>
                          </a:solidFill>
                        </a:rPr>
                        <a:t>A PROI may subscribe, purchase or sell capital instruments of an Indian company as per terms and conditions specified in Schedule 1.</a:t>
                      </a:r>
                    </a:p>
                    <a:p>
                      <a:r>
                        <a:rPr lang="en-US" sz="1600" b="0" dirty="0">
                          <a:solidFill>
                            <a:schemeClr val="tx1"/>
                          </a:solidFill>
                        </a:rPr>
                        <a:t>Prior Government Approval required for Investment by a person who is a citizen of Bangladesh or Pakistan or is an entity incorporated in Bangladesh or Pakistan</a:t>
                      </a:r>
                    </a:p>
                    <a:p>
                      <a:r>
                        <a:rPr lang="en-US" sz="1600" b="0" dirty="0">
                          <a:solidFill>
                            <a:schemeClr val="tx1"/>
                          </a:solidFill>
                        </a:rPr>
                        <a:t>Citizen of Pakistan or an entity incorporated in Pakistan cannot invest, in defence, space, atomic energy and sectors prohibited for foreign investment.</a:t>
                      </a:r>
                    </a:p>
                    <a:p>
                      <a:endParaRPr lang="en-IN" sz="1600" b="0"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14408445"/>
                  </a:ext>
                </a:extLst>
              </a:tr>
              <a:tr h="266218">
                <a:tc>
                  <a:txBody>
                    <a:bodyPr/>
                    <a:lstStyle/>
                    <a:p>
                      <a:r>
                        <a:rPr lang="en-IN" sz="1600" b="0" dirty="0">
                          <a:solidFill>
                            <a:schemeClr val="tx1"/>
                          </a:solidFill>
                        </a:rPr>
                        <a:t>5(2) – Schedule 2</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b="0" dirty="0">
                          <a:solidFill>
                            <a:schemeClr val="tx1"/>
                          </a:solidFill>
                        </a:rPr>
                        <a:t> Purchase/Sale of capital instruments of Listed Indian company on stock       exchange by FPI.</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7705265"/>
                  </a:ext>
                </a:extLst>
              </a:tr>
              <a:tr h="266218">
                <a:tc>
                  <a:txBody>
                    <a:bodyPr/>
                    <a:lstStyle/>
                    <a:p>
                      <a:r>
                        <a:rPr lang="en-IN" sz="1600" b="0" dirty="0">
                          <a:solidFill>
                            <a:schemeClr val="tx1"/>
                          </a:solidFill>
                        </a:rPr>
                        <a:t>5(3) – Schedule 3</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Purchase/Sale of capital instruments of Listed Indian company on stock exchange by NRI/OCI on repatriation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6512388"/>
                  </a:ext>
                </a:extLst>
              </a:tr>
              <a:tr h="266218">
                <a:tc>
                  <a:txBody>
                    <a:bodyPr/>
                    <a:lstStyle/>
                    <a:p>
                      <a:r>
                        <a:rPr lang="en-IN" sz="1600" b="0" dirty="0">
                          <a:solidFill>
                            <a:schemeClr val="tx1"/>
                          </a:solidFill>
                        </a:rPr>
                        <a:t>5(4) – Schedule 4</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Purchase/Sale of capital instruments or convertible notes of Indian company or units or contribution to capital of LLP or firm or proprietary concern by NRI/OCI on Non repatriation basis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28828270"/>
                  </a:ext>
                </a:extLst>
              </a:tr>
            </a:tbl>
          </a:graphicData>
        </a:graphic>
      </p:graphicFrame>
    </p:spTree>
    <p:extLst>
      <p:ext uri="{BB962C8B-B14F-4D97-AF65-F5344CB8AC3E}">
        <p14:creationId xmlns:p14="http://schemas.microsoft.com/office/powerpoint/2010/main" val="2283466672"/>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9CB650-8EF7-4EC2-BF84-9ADD3C1589C6}"/>
              </a:ext>
            </a:extLst>
          </p:cNvPr>
          <p:cNvSpPr>
            <a:spLocks noGrp="1"/>
          </p:cNvSpPr>
          <p:nvPr>
            <p:ph type="title"/>
          </p:nvPr>
        </p:nvSpPr>
        <p:spPr>
          <a:xfrm>
            <a:off x="1534585" y="214314"/>
            <a:ext cx="10390716" cy="832821"/>
          </a:xfrm>
        </p:spPr>
        <p:txBody>
          <a:bodyPr/>
          <a:lstStyle/>
          <a:p>
            <a:r>
              <a:rPr lang="en-IN" sz="3600" dirty="0"/>
              <a:t>Permission for Investment to PROI- Regulation 5</a:t>
            </a:r>
          </a:p>
        </p:txBody>
      </p:sp>
      <p:sp>
        <p:nvSpPr>
          <p:cNvPr id="4" name="Date Placeholder 3">
            <a:extLst>
              <a:ext uri="{FF2B5EF4-FFF2-40B4-BE49-F238E27FC236}">
                <a16:creationId xmlns:a16="http://schemas.microsoft.com/office/drawing/2014/main" id="{A921BB2F-9206-4068-8DD0-41FF0740FED7}"/>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0C9076-BAC4-4CCB-998B-FDEFE4487CD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5B23025C-4C12-4C05-BB44-D24889C0D81A}"/>
              </a:ext>
            </a:extLst>
          </p:cNvPr>
          <p:cNvSpPr>
            <a:spLocks noGrp="1"/>
          </p:cNvSpPr>
          <p:nvPr>
            <p:ph type="sldNum" sz="quarter" idx="12"/>
          </p:nvPr>
        </p:nvSpPr>
        <p:spPr/>
        <p:txBody>
          <a:bodyPr/>
          <a:lstStyle/>
          <a:p>
            <a:pPr>
              <a:defRPr/>
            </a:pPr>
            <a:fld id="{4CAA70CE-4DCB-4D19-AC47-571E7F2D8BF8}" type="slidenum">
              <a:rPr lang="en-US" smtClean="0"/>
              <a:pPr>
                <a:defRPr/>
              </a:pPr>
              <a:t>23</a:t>
            </a:fld>
            <a:endParaRPr lang="en-US" dirty="0"/>
          </a:p>
        </p:txBody>
      </p:sp>
      <p:graphicFrame>
        <p:nvGraphicFramePr>
          <p:cNvPr id="7" name="Table 6">
            <a:extLst>
              <a:ext uri="{FF2B5EF4-FFF2-40B4-BE49-F238E27FC236}">
                <a16:creationId xmlns:a16="http://schemas.microsoft.com/office/drawing/2014/main" id="{579FA70C-5703-40BE-A71E-464AD7C855B6}"/>
              </a:ext>
            </a:extLst>
          </p:cNvPr>
          <p:cNvGraphicFramePr>
            <a:graphicFrameLocks noGrp="1"/>
          </p:cNvGraphicFramePr>
          <p:nvPr>
            <p:extLst/>
          </p:nvPr>
        </p:nvGraphicFramePr>
        <p:xfrm>
          <a:off x="1389215" y="2255520"/>
          <a:ext cx="9413569" cy="2346960"/>
        </p:xfrm>
        <a:graphic>
          <a:graphicData uri="http://schemas.openxmlformats.org/drawingml/2006/table">
            <a:tbl>
              <a:tblPr firstRow="1" bandRow="1">
                <a:tableStyleId>{F5AB1C69-6EDB-4FF4-983F-18BD219EF322}</a:tableStyleId>
              </a:tblPr>
              <a:tblGrid>
                <a:gridCol w="2343910">
                  <a:extLst>
                    <a:ext uri="{9D8B030D-6E8A-4147-A177-3AD203B41FA5}">
                      <a16:colId xmlns:a16="http://schemas.microsoft.com/office/drawing/2014/main" val="2133288434"/>
                    </a:ext>
                  </a:extLst>
                </a:gridCol>
                <a:gridCol w="7069659">
                  <a:extLst>
                    <a:ext uri="{9D8B030D-6E8A-4147-A177-3AD203B41FA5}">
                      <a16:colId xmlns:a16="http://schemas.microsoft.com/office/drawing/2014/main" val="2352757913"/>
                    </a:ext>
                  </a:extLst>
                </a:gridCol>
              </a:tblGrid>
              <a:tr h="266218">
                <a:tc>
                  <a:txBody>
                    <a:bodyPr/>
                    <a:lstStyle/>
                    <a:p>
                      <a:pPr algn="ctr"/>
                      <a:r>
                        <a:rPr lang="en-IN" sz="1600" b="1" dirty="0">
                          <a:solidFill>
                            <a:schemeClr val="tx1"/>
                          </a:solidFill>
                        </a:rPr>
                        <a:t>Reg/Schedule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IN" sz="1600" b="1" dirty="0">
                          <a:solidFill>
                            <a:schemeClr val="tx1"/>
                          </a:solidFill>
                        </a:rPr>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60828169"/>
                  </a:ext>
                </a:extLst>
              </a:tr>
              <a:tr h="266218">
                <a:tc>
                  <a:txBody>
                    <a:bodyPr/>
                    <a:lstStyle/>
                    <a:p>
                      <a:r>
                        <a:rPr lang="en-IN" sz="1600" b="0" dirty="0">
                          <a:solidFill>
                            <a:schemeClr val="tx1"/>
                          </a:solidFill>
                        </a:rPr>
                        <a:t>5(5) – Schedule 5</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600" b="0" dirty="0">
                          <a:solidFill>
                            <a:schemeClr val="tx1"/>
                          </a:solidFill>
                        </a:rPr>
                        <a:t> Purchase/Sale of securities other than capital instruments by PROI</a:t>
                      </a:r>
                    </a:p>
                  </a:txBody>
                  <a:tcPr marL="0" marR="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97705265"/>
                  </a:ext>
                </a:extLst>
              </a:tr>
              <a:tr h="266218">
                <a:tc>
                  <a:txBody>
                    <a:bodyPr/>
                    <a:lstStyle/>
                    <a:p>
                      <a:r>
                        <a:rPr lang="en-IN" sz="1600" b="0" dirty="0">
                          <a:solidFill>
                            <a:schemeClr val="tx1"/>
                          </a:solidFill>
                        </a:rPr>
                        <a:t>5(6) – Schedule 6</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in LLP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66512388"/>
                  </a:ext>
                </a:extLst>
              </a:tr>
              <a:tr h="266218">
                <a:tc>
                  <a:txBody>
                    <a:bodyPr/>
                    <a:lstStyle/>
                    <a:p>
                      <a:r>
                        <a:rPr lang="en-IN" sz="1600" b="0" dirty="0">
                          <a:solidFill>
                            <a:schemeClr val="tx1"/>
                          </a:solidFill>
                        </a:rPr>
                        <a:t>5(7) – Schedule 7</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by Foreign Venture Capital Investor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953588563"/>
                  </a:ext>
                </a:extLst>
              </a:tr>
              <a:tr h="266218">
                <a:tc>
                  <a:txBody>
                    <a:bodyPr/>
                    <a:lstStyle/>
                    <a:p>
                      <a:r>
                        <a:rPr lang="en-IN" sz="1600" b="0" dirty="0">
                          <a:solidFill>
                            <a:schemeClr val="tx1"/>
                          </a:solidFill>
                        </a:rPr>
                        <a:t>5(8) – Schedule 8</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by PROI in Investment vehicles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52157244"/>
                  </a:ext>
                </a:extLst>
              </a:tr>
              <a:tr h="266218">
                <a:tc>
                  <a:txBody>
                    <a:bodyPr/>
                    <a:lstStyle/>
                    <a:p>
                      <a:r>
                        <a:rPr lang="en-IN" sz="1600" b="0" dirty="0">
                          <a:solidFill>
                            <a:schemeClr val="tx1"/>
                          </a:solidFill>
                        </a:rPr>
                        <a:t>5(9) – Schedule 9</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Investment in Depository Receipts by PROI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39607190"/>
                  </a:ext>
                </a:extLst>
              </a:tr>
              <a:tr h="266218">
                <a:tc>
                  <a:txBody>
                    <a:bodyPr/>
                    <a:lstStyle/>
                    <a:p>
                      <a:r>
                        <a:rPr lang="en-IN" sz="1600" b="0" dirty="0">
                          <a:solidFill>
                            <a:schemeClr val="tx1"/>
                          </a:solidFill>
                        </a:rPr>
                        <a:t>5(10) – Schedule 10</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IN" sz="1600" b="0" dirty="0">
                          <a:solidFill>
                            <a:schemeClr val="tx1"/>
                          </a:solidFill>
                        </a:rPr>
                        <a:t>Issue of Indian Depository Receipts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4744159"/>
                  </a:ext>
                </a:extLst>
              </a:tr>
            </a:tbl>
          </a:graphicData>
        </a:graphic>
      </p:graphicFrame>
    </p:spTree>
    <p:extLst>
      <p:ext uri="{BB962C8B-B14F-4D97-AF65-F5344CB8AC3E}">
        <p14:creationId xmlns:p14="http://schemas.microsoft.com/office/powerpoint/2010/main" val="2174978662"/>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25639" y="6462596"/>
            <a:ext cx="2540000" cy="457200"/>
          </a:xfrm>
        </p:spPr>
        <p:txBody>
          <a:bodyPr/>
          <a:lstStyle/>
          <a:p>
            <a:pPr>
              <a:defRPr/>
            </a:pPr>
            <a:r>
              <a:rPr lang="en-US" sz="1200"/>
              <a:t>4 May 2019</a:t>
            </a:r>
            <a:endParaRPr lang="en-US" sz="1200" dirty="0"/>
          </a:p>
        </p:txBody>
      </p:sp>
      <p:sp>
        <p:nvSpPr>
          <p:cNvPr id="9219" name="Footer Placeholder 4"/>
          <p:cNvSpPr>
            <a:spLocks noGrp="1"/>
          </p:cNvSpPr>
          <p:nvPr>
            <p:ph type="ftr" sz="quarter" idx="11"/>
          </p:nvPr>
        </p:nvSpPr>
        <p:spPr>
          <a:xfrm>
            <a:off x="4876800" y="6450112"/>
            <a:ext cx="3860800" cy="457200"/>
          </a:xfrm>
        </p:spPr>
        <p:txBody>
          <a:bodyPr/>
          <a:lstStyle/>
          <a:p>
            <a:pPr>
              <a:defRPr/>
            </a:pPr>
            <a:r>
              <a:rPr lang="en-US" sz="1200"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Transfer of Shares – Regulation 10</a:t>
            </a:r>
          </a:p>
        </p:txBody>
      </p:sp>
      <p:graphicFrame>
        <p:nvGraphicFramePr>
          <p:cNvPr id="3" name="Table 2">
            <a:extLst>
              <a:ext uri="{FF2B5EF4-FFF2-40B4-BE49-F238E27FC236}">
                <a16:creationId xmlns:a16="http://schemas.microsoft.com/office/drawing/2014/main" id="{C83CD4B0-F459-40B1-A12D-37723D9C36E8}"/>
              </a:ext>
            </a:extLst>
          </p:cNvPr>
          <p:cNvGraphicFramePr>
            <a:graphicFrameLocks noGrp="1"/>
          </p:cNvGraphicFramePr>
          <p:nvPr>
            <p:extLst>
              <p:ext uri="{D42A27DB-BD31-4B8C-83A1-F6EECF244321}">
                <p14:modId xmlns:p14="http://schemas.microsoft.com/office/powerpoint/2010/main" val="749129756"/>
              </p:ext>
            </p:extLst>
          </p:nvPr>
        </p:nvGraphicFramePr>
        <p:xfrm>
          <a:off x="1406013" y="1219201"/>
          <a:ext cx="9379974" cy="4613035"/>
        </p:xfrm>
        <a:graphic>
          <a:graphicData uri="http://schemas.openxmlformats.org/drawingml/2006/table">
            <a:tbl>
              <a:tblPr firstRow="1" firstCol="1" bandRow="1">
                <a:tableStyleId>{2D5ABB26-0587-4C30-8999-92F81FD0307C}</a:tableStyleId>
              </a:tblPr>
              <a:tblGrid>
                <a:gridCol w="545689">
                  <a:extLst>
                    <a:ext uri="{9D8B030D-6E8A-4147-A177-3AD203B41FA5}">
                      <a16:colId xmlns:a16="http://schemas.microsoft.com/office/drawing/2014/main" val="2214141651"/>
                    </a:ext>
                  </a:extLst>
                </a:gridCol>
                <a:gridCol w="1258040">
                  <a:extLst>
                    <a:ext uri="{9D8B030D-6E8A-4147-A177-3AD203B41FA5}">
                      <a16:colId xmlns:a16="http://schemas.microsoft.com/office/drawing/2014/main" val="784176033"/>
                    </a:ext>
                  </a:extLst>
                </a:gridCol>
                <a:gridCol w="1273768">
                  <a:extLst>
                    <a:ext uri="{9D8B030D-6E8A-4147-A177-3AD203B41FA5}">
                      <a16:colId xmlns:a16="http://schemas.microsoft.com/office/drawing/2014/main" val="3897087666"/>
                    </a:ext>
                  </a:extLst>
                </a:gridCol>
                <a:gridCol w="737419">
                  <a:extLst>
                    <a:ext uri="{9D8B030D-6E8A-4147-A177-3AD203B41FA5}">
                      <a16:colId xmlns:a16="http://schemas.microsoft.com/office/drawing/2014/main" val="3832542478"/>
                    </a:ext>
                  </a:extLst>
                </a:gridCol>
                <a:gridCol w="1221219">
                  <a:extLst>
                    <a:ext uri="{9D8B030D-6E8A-4147-A177-3AD203B41FA5}">
                      <a16:colId xmlns:a16="http://schemas.microsoft.com/office/drawing/2014/main" val="3957296149"/>
                    </a:ext>
                  </a:extLst>
                </a:gridCol>
                <a:gridCol w="4343839">
                  <a:extLst>
                    <a:ext uri="{9D8B030D-6E8A-4147-A177-3AD203B41FA5}">
                      <a16:colId xmlns:a16="http://schemas.microsoft.com/office/drawing/2014/main" val="2201476385"/>
                    </a:ext>
                  </a:extLst>
                </a:gridCol>
              </a:tblGrid>
              <a:tr h="251653">
                <a:tc>
                  <a:txBody>
                    <a:bodyPr/>
                    <a:lstStyle/>
                    <a:p>
                      <a:pPr>
                        <a:lnSpc>
                          <a:spcPct val="107000"/>
                        </a:lnSpc>
                        <a:spcAft>
                          <a:spcPts val="0"/>
                        </a:spcAft>
                      </a:pPr>
                      <a:r>
                        <a:rPr lang="en-IN" sz="1100" b="1" dirty="0">
                          <a:effectLst/>
                        </a:rPr>
                        <a:t> Sub Reg</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Transferor</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Transferee</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Form</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Automatic/Approval Route</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nSpc>
                          <a:spcPct val="107000"/>
                        </a:lnSpc>
                        <a:spcAft>
                          <a:spcPts val="0"/>
                        </a:spcAft>
                      </a:pPr>
                      <a:r>
                        <a:rPr lang="en-IN" sz="1100" b="1" dirty="0">
                          <a:effectLst/>
                        </a:rPr>
                        <a:t>Conditions</a:t>
                      </a:r>
                      <a:endParaRPr lang="en-IN" sz="1100" b="1"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832536642"/>
                  </a:ext>
                </a:extLst>
              </a:tr>
              <a:tr h="438077">
                <a:tc rowSpan="2">
                  <a:txBody>
                    <a:bodyPr/>
                    <a:lstStyle/>
                    <a:p>
                      <a:pPr algn="r">
                        <a:lnSpc>
                          <a:spcPct val="107000"/>
                        </a:lnSpc>
                        <a:spcAft>
                          <a:spcPts val="0"/>
                        </a:spcAft>
                      </a:pPr>
                      <a:r>
                        <a:rPr lang="en-IN" sz="1100" dirty="0">
                          <a:effectLst/>
                        </a:rPr>
                        <a:t>1</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 (no NRI,OCI)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 </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09058000"/>
                  </a:ext>
                </a:extLst>
              </a:tr>
              <a:tr h="662081">
                <a:tc vMerge="1">
                  <a:txBody>
                    <a:bodyPr/>
                    <a:lstStyle/>
                    <a:p>
                      <a:pPr algn="r">
                        <a:lnSpc>
                          <a:spcPct val="107000"/>
                        </a:lnSpc>
                        <a:spcAft>
                          <a:spcPts val="0"/>
                        </a:spcAft>
                      </a:pPr>
                      <a:endParaRPr lang="en-IN" sz="12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b">
                    <a:lnT w="12700" cap="flat" cmpd="sng" algn="ctr">
                      <a:noFill/>
                      <a:prstDash val="solid"/>
                      <a:round/>
                      <a:headEnd type="none" w="med" len="med"/>
                      <a:tailEnd type="none" w="med" len="med"/>
                    </a:lnT>
                  </a:tcPr>
                </a:tc>
                <a:tc>
                  <a:txBody>
                    <a:bodyPr/>
                    <a:lstStyle/>
                    <a:p>
                      <a:pPr>
                        <a:lnSpc>
                          <a:spcPct val="107000"/>
                        </a:lnSpc>
                        <a:spcAft>
                          <a:spcPts val="0"/>
                        </a:spcAft>
                      </a:pPr>
                      <a:r>
                        <a:rPr lang="en-IN" sz="1100" dirty="0">
                          <a:effectLst/>
                        </a:rPr>
                        <a:t>FPI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(if sectoral/investment limit is exceeded)</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514809027"/>
                  </a:ext>
                </a:extLst>
              </a:tr>
              <a:tr h="438077">
                <a:tc>
                  <a:txBody>
                    <a:bodyPr/>
                    <a:lstStyle/>
                    <a:p>
                      <a:pPr algn="r">
                        <a:lnSpc>
                          <a:spcPct val="107000"/>
                        </a:lnSpc>
                        <a:spcAft>
                          <a:spcPts val="0"/>
                        </a:spcAft>
                      </a:pPr>
                      <a:r>
                        <a:rPr lang="en-IN" sz="1100" dirty="0">
                          <a:effectLst/>
                        </a:rPr>
                        <a:t>2</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holding on Repatriable basis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129199488"/>
                  </a:ext>
                </a:extLst>
              </a:tr>
              <a:tr h="662081">
                <a:tc>
                  <a:txBody>
                    <a:bodyPr/>
                    <a:lstStyle/>
                    <a:p>
                      <a:pPr algn="r">
                        <a:lnSpc>
                          <a:spcPct val="107000"/>
                        </a:lnSpc>
                        <a:spcAft>
                          <a:spcPts val="0"/>
                        </a:spcAft>
                      </a:pPr>
                      <a:r>
                        <a:rPr lang="en-IN" sz="1100" dirty="0">
                          <a:effectLst/>
                        </a:rPr>
                        <a:t>3</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PRII/Stock exch</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sale/gift</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subject to the adherence to pricing guidelines, documentation and reporting requirements for such transfers. If non rep then no conditions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68325485"/>
                  </a:ext>
                </a:extLst>
              </a:tr>
              <a:tr h="662081">
                <a:tc>
                  <a:txBody>
                    <a:bodyPr/>
                    <a:lstStyle/>
                    <a:p>
                      <a:pPr algn="r">
                        <a:lnSpc>
                          <a:spcPct val="107000"/>
                        </a:lnSpc>
                        <a:spcAft>
                          <a:spcPts val="0"/>
                        </a:spcAft>
                      </a:pPr>
                      <a:r>
                        <a:rPr lang="en-IN" sz="1100" dirty="0">
                          <a:effectLst/>
                        </a:rPr>
                        <a:t>4</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IN" sz="1100" dirty="0">
                          <a:effectLst/>
                        </a:rPr>
                        <a:t>PRII/NRI/OCI holding on  Non Repatriable basis</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sale</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US" sz="1100" dirty="0">
                          <a:effectLst/>
                        </a:rPr>
                        <a:t>subject to the adherence to entry routes, sectoral caps/ investment limits, pricing guidelines and documentation and reporting requirements as may be specified by Reserve Bank </a:t>
                      </a:r>
                      <a:endParaRPr lang="en-IN" sz="11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2654494"/>
                  </a:ext>
                </a:extLst>
              </a:tr>
              <a:tr h="662081">
                <a:tc>
                  <a:txBody>
                    <a:bodyPr/>
                    <a:lstStyle/>
                    <a:p>
                      <a:pPr algn="r">
                        <a:lnSpc>
                          <a:spcPct val="107000"/>
                        </a:lnSpc>
                        <a:spcAft>
                          <a:spcPts val="0"/>
                        </a:spcAft>
                      </a:pPr>
                      <a:r>
                        <a:rPr lang="en-IN" sz="1100" dirty="0">
                          <a:effectLst/>
                        </a:rPr>
                        <a:t>5</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PRII/OCI/NRI holding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PROI 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Approval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Gift&lt;= 5% of paid up cap of Indian co, deb, mf. Donor &amp; Donee relatives. Value of all gifts of donor to be less than 50,000$</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01738031"/>
                  </a:ext>
                </a:extLst>
              </a:tr>
              <a:tr h="662081">
                <a:tc>
                  <a:txBody>
                    <a:bodyPr/>
                    <a:lstStyle/>
                    <a:p>
                      <a:pPr algn="r">
                        <a:lnSpc>
                          <a:spcPct val="107000"/>
                        </a:lnSpc>
                        <a:spcAft>
                          <a:spcPts val="0"/>
                        </a:spcAft>
                      </a:pPr>
                      <a:r>
                        <a:rPr lang="en-IN" sz="1100" dirty="0">
                          <a:effectLst/>
                        </a:rPr>
                        <a:t>6</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holding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NRI/OCI on Non Repatriable basis</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Gift</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100" dirty="0">
                          <a:effectLst/>
                        </a:rPr>
                        <a:t>Automatic </a:t>
                      </a: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endParaRPr lang="en-IN"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65231769"/>
                  </a:ext>
                </a:extLst>
              </a:tr>
            </a:tbl>
          </a:graphicData>
        </a:graphic>
      </p:graphicFrame>
      <p:sp>
        <p:nvSpPr>
          <p:cNvPr id="4" name="TextBox 3">
            <a:extLst>
              <a:ext uri="{FF2B5EF4-FFF2-40B4-BE49-F238E27FC236}">
                <a16:creationId xmlns:a16="http://schemas.microsoft.com/office/drawing/2014/main" id="{1ED0F918-8A0B-48CC-B676-FBFECB70E020}"/>
              </a:ext>
            </a:extLst>
          </p:cNvPr>
          <p:cNvSpPr txBox="1"/>
          <p:nvPr/>
        </p:nvSpPr>
        <p:spPr>
          <a:xfrm>
            <a:off x="1108486" y="5828139"/>
            <a:ext cx="9359490" cy="830997"/>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IN" sz="1200" dirty="0"/>
              <a:t>Prior Government Approval be required for any transfer in case the company is engaged in sector which requires government approval</a:t>
            </a:r>
          </a:p>
          <a:p>
            <a:pPr marL="285750" indent="-285750">
              <a:buClr>
                <a:schemeClr val="tx2"/>
              </a:buClr>
              <a:buFont typeface="Wingdings" panose="05000000000000000000" pitchFamily="2" charset="2"/>
              <a:buChar char="§"/>
            </a:pPr>
            <a:r>
              <a:rPr lang="en-IN" sz="1200" dirty="0"/>
              <a:t>NRI holding on Non Repatriation basis or under 6(5) and transferring to R is under automatic route and does not require any compliance</a:t>
            </a:r>
          </a:p>
        </p:txBody>
      </p:sp>
    </p:spTree>
    <p:extLst>
      <p:ext uri="{BB962C8B-B14F-4D97-AF65-F5344CB8AC3E}">
        <p14:creationId xmlns:p14="http://schemas.microsoft.com/office/powerpoint/2010/main" val="314525260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AA5E51C-3194-4F48-8ABC-3756A13DCB83}"/>
              </a:ext>
            </a:extLst>
          </p:cNvPr>
          <p:cNvSpPr>
            <a:spLocks noGrp="1"/>
          </p:cNvSpPr>
          <p:nvPr>
            <p:ph type="title"/>
          </p:nvPr>
        </p:nvSpPr>
        <p:spPr>
          <a:xfrm>
            <a:off x="1534585" y="214314"/>
            <a:ext cx="10390716" cy="457201"/>
          </a:xfrm>
        </p:spPr>
        <p:txBody>
          <a:bodyPr/>
          <a:lstStyle/>
          <a:p>
            <a:pPr algn="ctr"/>
            <a:r>
              <a:rPr lang="en-US" sz="3000" dirty="0"/>
              <a:t>Transfer of Shares – Regulation 10</a:t>
            </a:r>
            <a:endParaRPr lang="en-IN" sz="3000" dirty="0"/>
          </a:p>
        </p:txBody>
      </p:sp>
      <p:sp>
        <p:nvSpPr>
          <p:cNvPr id="4" name="Date Placeholder 3">
            <a:extLst>
              <a:ext uri="{FF2B5EF4-FFF2-40B4-BE49-F238E27FC236}">
                <a16:creationId xmlns:a16="http://schemas.microsoft.com/office/drawing/2014/main" id="{40E09F6C-3137-4043-9D1C-485EC1FE9864}"/>
              </a:ext>
            </a:extLst>
          </p:cNvPr>
          <p:cNvSpPr>
            <a:spLocks noGrp="1"/>
          </p:cNvSpPr>
          <p:nvPr>
            <p:ph type="dt" sz="half" idx="10"/>
          </p:nvPr>
        </p:nvSpPr>
        <p:spPr>
          <a:xfrm>
            <a:off x="1549400" y="6450113"/>
            <a:ext cx="2540000" cy="457200"/>
          </a:xfrm>
        </p:spPr>
        <p:txBody>
          <a:bodyPr/>
          <a:lstStyle/>
          <a:p>
            <a:pPr>
              <a:defRPr/>
            </a:pPr>
            <a:r>
              <a:rPr lang="en-US" sz="1200"/>
              <a:t>4 May 2019</a:t>
            </a:r>
            <a:endParaRPr lang="en-US" sz="1200" dirty="0"/>
          </a:p>
        </p:txBody>
      </p:sp>
      <p:sp>
        <p:nvSpPr>
          <p:cNvPr id="5" name="Footer Placeholder 4">
            <a:extLst>
              <a:ext uri="{FF2B5EF4-FFF2-40B4-BE49-F238E27FC236}">
                <a16:creationId xmlns:a16="http://schemas.microsoft.com/office/drawing/2014/main" id="{615DDAE0-4AEF-4B1D-9B1F-05370501081F}"/>
              </a:ext>
            </a:extLst>
          </p:cNvPr>
          <p:cNvSpPr>
            <a:spLocks noGrp="1"/>
          </p:cNvSpPr>
          <p:nvPr>
            <p:ph type="ftr" sz="quarter" idx="11"/>
          </p:nvPr>
        </p:nvSpPr>
        <p:spPr>
          <a:xfrm>
            <a:off x="4876800" y="6450113"/>
            <a:ext cx="3860800" cy="457200"/>
          </a:xfrm>
        </p:spPr>
        <p:txBody>
          <a:bodyPr/>
          <a:lstStyle/>
          <a:p>
            <a:pPr>
              <a:defRPr/>
            </a:pPr>
            <a:r>
              <a:rPr lang="en-US" sz="1200" dirty="0"/>
              <a:t>P. P. Shah &amp; Asso.</a:t>
            </a:r>
          </a:p>
        </p:txBody>
      </p:sp>
      <p:sp>
        <p:nvSpPr>
          <p:cNvPr id="6" name="Slide Number Placeholder 5">
            <a:extLst>
              <a:ext uri="{FF2B5EF4-FFF2-40B4-BE49-F238E27FC236}">
                <a16:creationId xmlns:a16="http://schemas.microsoft.com/office/drawing/2014/main" id="{DCC61441-954A-4C05-BE68-8B72AE1C8416}"/>
              </a:ext>
            </a:extLst>
          </p:cNvPr>
          <p:cNvSpPr>
            <a:spLocks noGrp="1"/>
          </p:cNvSpPr>
          <p:nvPr>
            <p:ph type="sldNum" sz="quarter" idx="12"/>
          </p:nvPr>
        </p:nvSpPr>
        <p:spPr/>
        <p:txBody>
          <a:bodyPr/>
          <a:lstStyle/>
          <a:p>
            <a:pPr>
              <a:defRPr/>
            </a:pPr>
            <a:fld id="{4CAA70CE-4DCB-4D19-AC47-571E7F2D8BF8}" type="slidenum">
              <a:rPr lang="en-US" smtClean="0"/>
              <a:pPr>
                <a:defRPr/>
              </a:pPr>
              <a:t>25</a:t>
            </a:fld>
            <a:endParaRPr lang="en-US" dirty="0"/>
          </a:p>
        </p:txBody>
      </p:sp>
      <p:graphicFrame>
        <p:nvGraphicFramePr>
          <p:cNvPr id="7" name="Table 6">
            <a:extLst>
              <a:ext uri="{FF2B5EF4-FFF2-40B4-BE49-F238E27FC236}">
                <a16:creationId xmlns:a16="http://schemas.microsoft.com/office/drawing/2014/main" id="{ECF7EB25-E5CC-45FA-8CD1-304F9C92505E}"/>
              </a:ext>
            </a:extLst>
          </p:cNvPr>
          <p:cNvGraphicFramePr>
            <a:graphicFrameLocks noGrp="1"/>
          </p:cNvGraphicFramePr>
          <p:nvPr>
            <p:extLst>
              <p:ext uri="{D42A27DB-BD31-4B8C-83A1-F6EECF244321}">
                <p14:modId xmlns:p14="http://schemas.microsoft.com/office/powerpoint/2010/main" val="3026337197"/>
              </p:ext>
            </p:extLst>
          </p:nvPr>
        </p:nvGraphicFramePr>
        <p:xfrm>
          <a:off x="1357670" y="747710"/>
          <a:ext cx="10205065" cy="5700269"/>
        </p:xfrm>
        <a:graphic>
          <a:graphicData uri="http://schemas.openxmlformats.org/drawingml/2006/table">
            <a:tbl>
              <a:tblPr firstRow="1" firstCol="1" bandRow="1">
                <a:tableStyleId>{2D5ABB26-0587-4C30-8999-92F81FD0307C}</a:tableStyleId>
              </a:tblPr>
              <a:tblGrid>
                <a:gridCol w="593689">
                  <a:extLst>
                    <a:ext uri="{9D8B030D-6E8A-4147-A177-3AD203B41FA5}">
                      <a16:colId xmlns:a16="http://schemas.microsoft.com/office/drawing/2014/main" val="875551150"/>
                    </a:ext>
                  </a:extLst>
                </a:gridCol>
                <a:gridCol w="9611376">
                  <a:extLst>
                    <a:ext uri="{9D8B030D-6E8A-4147-A177-3AD203B41FA5}">
                      <a16:colId xmlns:a16="http://schemas.microsoft.com/office/drawing/2014/main" val="1499094747"/>
                    </a:ext>
                  </a:extLst>
                </a:gridCol>
              </a:tblGrid>
              <a:tr h="438077">
                <a:tc>
                  <a:txBody>
                    <a:bodyPr/>
                    <a:lstStyle/>
                    <a:p>
                      <a:pPr algn="ctr">
                        <a:lnSpc>
                          <a:spcPct val="107000"/>
                        </a:lnSpc>
                        <a:spcAft>
                          <a:spcPts val="0"/>
                        </a:spcAft>
                      </a:pPr>
                      <a:r>
                        <a:rPr lang="en-IN" sz="1200" b="1" dirty="0">
                          <a:effectLst/>
                        </a:rPr>
                        <a:t> Sub Reg</a:t>
                      </a:r>
                      <a:endParaRPr lang="en-IN" sz="12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200" b="1" dirty="0">
                          <a:effectLst/>
                        </a:rPr>
                        <a:t>Conditions</a:t>
                      </a:r>
                      <a:endParaRPr lang="en-IN" sz="1200" b="1" dirty="0">
                        <a:effectLst/>
                        <a:latin typeface="+mn-lt"/>
                        <a:ea typeface="Calibri" panose="020F0502020204030204" pitchFamily="34" charset="0"/>
                        <a:cs typeface="Times New Roman" panose="02020603050405020304" pitchFamily="18" charset="0"/>
                      </a:endParaRPr>
                    </a:p>
                  </a:txBody>
                  <a:tcPr marL="60660" marR="60660" marT="0" marB="0" anchor="b">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3479212824"/>
                  </a:ext>
                </a:extLst>
              </a:tr>
              <a:tr h="656120">
                <a:tc>
                  <a:txBody>
                    <a:bodyPr/>
                    <a:lstStyle/>
                    <a:p>
                      <a:pPr algn="r">
                        <a:lnSpc>
                          <a:spcPct val="107000"/>
                        </a:lnSpc>
                        <a:spcAft>
                          <a:spcPts val="0"/>
                        </a:spcAft>
                      </a:pPr>
                      <a:r>
                        <a:rPr lang="en-IN" sz="1200" dirty="0">
                          <a:effectLst/>
                        </a:rPr>
                        <a:t>7</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PROI holding capital instruments containing Optionality clause and exercising the option may exit without any assured return subject too pricing guidelines and lock in period of 1 year</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375048437"/>
                  </a:ext>
                </a:extLst>
              </a:tr>
              <a:tr h="438077">
                <a:tc>
                  <a:txBody>
                    <a:bodyPr/>
                    <a:lstStyle/>
                    <a:p>
                      <a:pPr algn="r">
                        <a:lnSpc>
                          <a:spcPct val="107000"/>
                        </a:lnSpc>
                        <a:spcAft>
                          <a:spcPts val="0"/>
                        </a:spcAft>
                      </a:pPr>
                      <a:r>
                        <a:rPr lang="en-IN" sz="1200" dirty="0">
                          <a:effectLst/>
                        </a:rPr>
                        <a:t>8</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Erstwhile OCB may transfer Capital instruments subject to Directions issued by RBI (Notification No. FEMA101/2003-RB dated 03.10.2003) (A. P. Dir Circular No.14 of 16.09.2003 and circular No.44 of 08.12.2003)</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6208328"/>
                  </a:ext>
                </a:extLst>
              </a:tr>
              <a:tr h="438077">
                <a:tc>
                  <a:txBody>
                    <a:bodyPr/>
                    <a:lstStyle/>
                    <a:p>
                      <a:pPr algn="r">
                        <a:lnSpc>
                          <a:spcPct val="107000"/>
                        </a:lnSpc>
                        <a:spcAft>
                          <a:spcPts val="0"/>
                        </a:spcAft>
                      </a:pPr>
                      <a:r>
                        <a:rPr lang="en-IN" sz="1200" dirty="0">
                          <a:effectLst/>
                        </a:rPr>
                        <a:t>9</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Transfer on deferred basis between a PROI and PRII. Subject to </a:t>
                      </a:r>
                    </a:p>
                    <a:p>
                      <a:pPr>
                        <a:lnSpc>
                          <a:spcPct val="107000"/>
                        </a:lnSpc>
                        <a:spcAft>
                          <a:spcPts val="0"/>
                        </a:spcAft>
                      </a:pPr>
                      <a:r>
                        <a:rPr lang="en-IN" sz="1200" dirty="0">
                          <a:effectLst/>
                        </a:rPr>
                        <a:t>-the amount should not exceed 25% of total consideration </a:t>
                      </a:r>
                    </a:p>
                    <a:p>
                      <a:pPr>
                        <a:lnSpc>
                          <a:spcPct val="107000"/>
                        </a:lnSpc>
                        <a:spcAft>
                          <a:spcPts val="0"/>
                        </a:spcAft>
                      </a:pPr>
                      <a:r>
                        <a:rPr lang="en-IN" sz="1200" dirty="0">
                          <a:effectLst/>
                        </a:rPr>
                        <a:t>-should be settled within  18 months from the date of transfer agreement.</a:t>
                      </a:r>
                    </a:p>
                    <a:p>
                      <a:pPr>
                        <a:lnSpc>
                          <a:spcPct val="107000"/>
                        </a:lnSpc>
                        <a:spcAft>
                          <a:spcPts val="0"/>
                        </a:spcAft>
                      </a:pPr>
                      <a:r>
                        <a:rPr lang="en-IN" sz="1200" dirty="0">
                          <a:effectLst/>
                        </a:rPr>
                        <a:t>-can be settled through escrow account</a:t>
                      </a:r>
                    </a:p>
                    <a:p>
                      <a:pPr>
                        <a:lnSpc>
                          <a:spcPct val="107000"/>
                        </a:lnSpc>
                        <a:spcAft>
                          <a:spcPts val="0"/>
                        </a:spcAft>
                      </a:pPr>
                      <a:r>
                        <a:rPr lang="en-IN" sz="1200" dirty="0">
                          <a:effectLst/>
                        </a:rPr>
                        <a:t>-</a:t>
                      </a:r>
                      <a:r>
                        <a:rPr lang="en-US" sz="1200" dirty="0">
                          <a:effectLst/>
                        </a:rPr>
                        <a:t>can be indemnified by the seller for a period of maximum eighteen months from the date of the payment of the full consideration, by the buyer to the seller.</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46805964"/>
                  </a:ext>
                </a:extLst>
              </a:tr>
              <a:tr h="438077">
                <a:tc>
                  <a:txBody>
                    <a:bodyPr/>
                    <a:lstStyle/>
                    <a:p>
                      <a:pPr algn="r">
                        <a:lnSpc>
                          <a:spcPct val="107000"/>
                        </a:lnSpc>
                        <a:spcAft>
                          <a:spcPts val="0"/>
                        </a:spcAft>
                      </a:pPr>
                      <a:r>
                        <a:rPr lang="en-IN" sz="1200" dirty="0">
                          <a:effectLst/>
                        </a:rPr>
                        <a:t>10</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In case of Transfer from PRII to PROI, the PROI may open an escrow Account, which may be funded by inward remittance</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32656369"/>
                  </a:ext>
                </a:extLst>
              </a:tr>
              <a:tr h="438077">
                <a:tc>
                  <a:txBody>
                    <a:bodyPr/>
                    <a:lstStyle/>
                    <a:p>
                      <a:pPr algn="r">
                        <a:lnSpc>
                          <a:spcPct val="107000"/>
                        </a:lnSpc>
                        <a:spcAft>
                          <a:spcPts val="0"/>
                        </a:spcAft>
                      </a:pPr>
                      <a:r>
                        <a:rPr lang="en-IN" sz="1200" dirty="0">
                          <a:effectLst/>
                        </a:rPr>
                        <a:t>11</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dirty="0">
                          <a:effectLst/>
                        </a:rPr>
                        <a:t>Pricing </a:t>
                      </a:r>
                      <a:r>
                        <a:rPr lang="en-US" sz="1200" dirty="0">
                          <a:effectLst/>
                        </a:rPr>
                        <a:t>guidelines shall not be applicable for any transfer by way of sale done in accordance with SEBI regulations where the pricing is prescribed by SEBI.</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18032908"/>
                  </a:ext>
                </a:extLst>
              </a:tr>
              <a:tr h="438077">
                <a:tc>
                  <a:txBody>
                    <a:bodyPr/>
                    <a:lstStyle/>
                    <a:p>
                      <a:pPr algn="r">
                        <a:lnSpc>
                          <a:spcPct val="107000"/>
                        </a:lnSpc>
                        <a:spcAft>
                          <a:spcPts val="0"/>
                        </a:spcAft>
                      </a:pPr>
                      <a:r>
                        <a:rPr lang="en-IN" sz="1200" dirty="0">
                          <a:effectLst/>
                        </a:rPr>
                        <a:t>12</a:t>
                      </a:r>
                      <a:endParaRPr lang="en-IN" sz="1200" dirty="0">
                        <a:effectLst/>
                        <a:latin typeface="+mn-lt"/>
                        <a:ea typeface="Calibri" panose="020F0502020204030204" pitchFamily="34" charset="0"/>
                        <a:cs typeface="Times New Roman" panose="02020603050405020304" pitchFamily="18" charset="0"/>
                      </a:endParaRP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nSpc>
                          <a:spcPct val="107000"/>
                        </a:lnSpc>
                        <a:spcAft>
                          <a:spcPts val="0"/>
                        </a:spcAft>
                      </a:pPr>
                      <a:r>
                        <a:rPr lang="en-IN" sz="1200" u="sng" dirty="0">
                          <a:effectLst/>
                        </a:rPr>
                        <a:t>Pledge of Shares:</a:t>
                      </a:r>
                      <a:endParaRPr lang="en-IN" sz="1200" u="none" dirty="0">
                        <a:effectLst/>
                      </a:endParaRPr>
                    </a:p>
                    <a:p>
                      <a:pPr>
                        <a:lnSpc>
                          <a:spcPct val="107000"/>
                        </a:lnSpc>
                        <a:spcAft>
                          <a:spcPts val="0"/>
                        </a:spcAft>
                      </a:pPr>
                      <a:r>
                        <a:rPr lang="en-US" sz="1200" u="none" dirty="0">
                          <a:effectLst/>
                        </a:rPr>
                        <a:t>Transfer of capital instruments of an Indian company or units of an Investment Vehicle by way of pledge subject to:</a:t>
                      </a:r>
                    </a:p>
                    <a:p>
                      <a:pPr marL="342900" indent="-342900">
                        <a:lnSpc>
                          <a:spcPct val="107000"/>
                        </a:lnSpc>
                        <a:spcAft>
                          <a:spcPts val="0"/>
                        </a:spcAft>
                        <a:buAutoNum type="alphaLcParenR"/>
                      </a:pPr>
                      <a:r>
                        <a:rPr lang="en-US" sz="1200" u="none" dirty="0">
                          <a:effectLst/>
                        </a:rPr>
                        <a:t>Promoter may pledge shares of borrowing company for securing ECB subject to:</a:t>
                      </a:r>
                    </a:p>
                    <a:p>
                      <a:pPr marL="0" indent="0">
                        <a:lnSpc>
                          <a:spcPct val="107000"/>
                        </a:lnSpc>
                        <a:spcAft>
                          <a:spcPts val="0"/>
                        </a:spcAft>
                        <a:buNone/>
                      </a:pPr>
                      <a:r>
                        <a:rPr lang="en-US" sz="1200" u="none" dirty="0">
                          <a:effectLst/>
                        </a:rPr>
                        <a:t>-Period of Pledge is co terminus with Maturity of ECB</a:t>
                      </a:r>
                    </a:p>
                    <a:p>
                      <a:pPr marL="0" indent="0">
                        <a:lnSpc>
                          <a:spcPct val="107000"/>
                        </a:lnSpc>
                        <a:spcAft>
                          <a:spcPts val="0"/>
                        </a:spcAft>
                        <a:buNone/>
                      </a:pPr>
                      <a:r>
                        <a:rPr lang="en-US" sz="1200" u="none" dirty="0">
                          <a:effectLst/>
                        </a:rPr>
                        <a:t>-In case of invocation of pledge, transfer shall be in accordance with RBI directions</a:t>
                      </a:r>
                    </a:p>
                    <a:p>
                      <a:pPr marL="0" indent="0">
                        <a:lnSpc>
                          <a:spcPct val="107000"/>
                        </a:lnSpc>
                        <a:spcAft>
                          <a:spcPts val="0"/>
                        </a:spcAft>
                        <a:buNone/>
                      </a:pPr>
                      <a:r>
                        <a:rPr lang="en-US" sz="1200" u="none" dirty="0">
                          <a:effectLst/>
                        </a:rPr>
                        <a:t>-Statutory Auditor certificate for utilization of ECB proceeds for permitted end use only</a:t>
                      </a:r>
                    </a:p>
                    <a:p>
                      <a:pPr marL="0" indent="0">
                        <a:lnSpc>
                          <a:spcPct val="107000"/>
                        </a:lnSpc>
                        <a:spcAft>
                          <a:spcPts val="0"/>
                        </a:spcAft>
                        <a:buNone/>
                      </a:pPr>
                      <a:r>
                        <a:rPr lang="en-US" sz="1200" u="none" dirty="0">
                          <a:effectLst/>
                        </a:rPr>
                        <a:t>-NOC of AD shall be obtained for Pledge</a:t>
                      </a:r>
                    </a:p>
                    <a:p>
                      <a:pPr marL="342900" indent="-342900">
                        <a:lnSpc>
                          <a:spcPct val="107000"/>
                        </a:lnSpc>
                        <a:spcAft>
                          <a:spcPts val="0"/>
                        </a:spcAft>
                        <a:buAutoNum type="alphaLcParenR" startAt="2"/>
                      </a:pPr>
                      <a:r>
                        <a:rPr lang="en-US" sz="1200" u="none" dirty="0">
                          <a:effectLst/>
                        </a:rPr>
                        <a:t>PROI may pledge capital instruments of Indian company or units of Investment vehicle subject to:</a:t>
                      </a:r>
                    </a:p>
                    <a:p>
                      <a:pPr marL="0" indent="0">
                        <a:lnSpc>
                          <a:spcPct val="107000"/>
                        </a:lnSpc>
                        <a:spcAft>
                          <a:spcPts val="0"/>
                        </a:spcAft>
                        <a:buNone/>
                      </a:pPr>
                      <a:r>
                        <a:rPr lang="en-US" sz="1200" u="none" dirty="0">
                          <a:effectLst/>
                        </a:rPr>
                        <a:t>-In favour of an Indian Bank/RBI registered NBFC to secure credit facilities being extended to such Indian company for bona fide purposes</a:t>
                      </a:r>
                    </a:p>
                    <a:p>
                      <a:pPr marL="0" indent="0">
                        <a:lnSpc>
                          <a:spcPct val="107000"/>
                        </a:lnSpc>
                        <a:spcAft>
                          <a:spcPts val="0"/>
                        </a:spcAft>
                        <a:buNone/>
                      </a:pPr>
                      <a:r>
                        <a:rPr lang="en-US" sz="1200" u="none" dirty="0">
                          <a:effectLst/>
                        </a:rPr>
                        <a:t>-In favour of an overseas bank to secure credit facilities being extended to such person or a PROI who is the promoter of such Indian company or the overseas group company of such Indian company</a:t>
                      </a:r>
                    </a:p>
                  </a:txBody>
                  <a:tcPr marL="60660" marR="60660" marT="0" marB="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47659878"/>
                  </a:ext>
                </a:extLst>
              </a:tr>
            </a:tbl>
          </a:graphicData>
        </a:graphic>
      </p:graphicFrame>
    </p:spTree>
    <p:extLst>
      <p:ext uri="{BB962C8B-B14F-4D97-AF65-F5344CB8AC3E}">
        <p14:creationId xmlns:p14="http://schemas.microsoft.com/office/powerpoint/2010/main" val="119341835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05866"/>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405866"/>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26</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Reporting – Regulation 13</a:t>
            </a:r>
          </a:p>
        </p:txBody>
      </p:sp>
      <p:graphicFrame>
        <p:nvGraphicFramePr>
          <p:cNvPr id="3" name="Table 2">
            <a:extLst>
              <a:ext uri="{FF2B5EF4-FFF2-40B4-BE49-F238E27FC236}">
                <a16:creationId xmlns:a16="http://schemas.microsoft.com/office/drawing/2014/main" id="{F6F300AF-7FB3-4778-8970-C609A22470DD}"/>
              </a:ext>
            </a:extLst>
          </p:cNvPr>
          <p:cNvGraphicFramePr>
            <a:graphicFrameLocks noGrp="1"/>
          </p:cNvGraphicFramePr>
          <p:nvPr>
            <p:extLst>
              <p:ext uri="{D42A27DB-BD31-4B8C-83A1-F6EECF244321}">
                <p14:modId xmlns:p14="http://schemas.microsoft.com/office/powerpoint/2010/main" val="816207222"/>
              </p:ext>
            </p:extLst>
          </p:nvPr>
        </p:nvGraphicFramePr>
        <p:xfrm>
          <a:off x="1556501" y="1219201"/>
          <a:ext cx="9103032" cy="5283200"/>
        </p:xfrm>
        <a:graphic>
          <a:graphicData uri="http://schemas.openxmlformats.org/drawingml/2006/table">
            <a:tbl>
              <a:tblPr firstRow="1" bandRow="1">
                <a:tableStyleId>{2D5ABB26-0587-4C30-8999-92F81FD0307C}</a:tableStyleId>
              </a:tblPr>
              <a:tblGrid>
                <a:gridCol w="1589360">
                  <a:extLst>
                    <a:ext uri="{9D8B030D-6E8A-4147-A177-3AD203B41FA5}">
                      <a16:colId xmlns:a16="http://schemas.microsoft.com/office/drawing/2014/main" val="3371387479"/>
                    </a:ext>
                  </a:extLst>
                </a:gridCol>
                <a:gridCol w="7513672">
                  <a:extLst>
                    <a:ext uri="{9D8B030D-6E8A-4147-A177-3AD203B41FA5}">
                      <a16:colId xmlns:a16="http://schemas.microsoft.com/office/drawing/2014/main" val="2948734367"/>
                    </a:ext>
                  </a:extLst>
                </a:gridCol>
              </a:tblGrid>
              <a:tr h="370840">
                <a:tc>
                  <a:txBody>
                    <a:bodyPr/>
                    <a:lstStyle/>
                    <a:p>
                      <a:pPr algn="ctr"/>
                      <a:r>
                        <a:rPr lang="en-IN" sz="1400" b="1" dirty="0"/>
                        <a:t>Form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IN" sz="1400" b="1" dirty="0"/>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96892049"/>
                  </a:ext>
                </a:extLst>
              </a:tr>
              <a:tr h="370840">
                <a:tc>
                  <a:txBody>
                    <a:bodyPr/>
                    <a:lstStyle/>
                    <a:p>
                      <a:r>
                        <a:rPr lang="en-IN" sz="1400" dirty="0"/>
                        <a:t>FCGPR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For Allotment of Capital instruments within 30 days of Issue (</a:t>
                      </a:r>
                      <a:r>
                        <a:rPr lang="en-US" sz="1400" dirty="0"/>
                        <a:t>Fresh Shares /Partly paid shares/Bonus /Rights Shares /ESOP/ Convertible Debentures / Convertible Preference Shares /Conversion of ECB / Royalty / Lumpsum Technical Know-how Fee / Import of Capital Goods by SEZs /Pre-operative/Pre-incorporation Expenses/Legitimate dues/ Amalgamation/ Merger</a:t>
                      </a:r>
                      <a:r>
                        <a:rPr lang="en-IN" sz="1400" dirty="0"/>
                        <a:t>) Supported by a certificate from the Company Secretary &amp; a SEBI registered Merchant Banker or Chartered Accountant for valuation (Allotment under IPO or QIP under applicable SEBI Regulations need not be reported in FCGPR)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4271727"/>
                  </a:ext>
                </a:extLst>
              </a:tr>
              <a:tr h="370840">
                <a:tc>
                  <a:txBody>
                    <a:bodyPr/>
                    <a:lstStyle/>
                    <a:p>
                      <a:r>
                        <a:rPr lang="en-IN" sz="1400" dirty="0"/>
                        <a:t>Annual return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Return on Foreign Assets &amp; Liabilities to be filed on or before 15</a:t>
                      </a:r>
                      <a:r>
                        <a:rPr lang="en-IN" sz="1400" baseline="30000" dirty="0"/>
                        <a:t>th</a:t>
                      </a:r>
                      <a:r>
                        <a:rPr lang="en-IN" sz="1400" dirty="0"/>
                        <a:t> July every year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8586707"/>
                  </a:ext>
                </a:extLst>
              </a:tr>
              <a:tr h="370840">
                <a:tc>
                  <a:txBody>
                    <a:bodyPr/>
                    <a:lstStyle/>
                    <a:p>
                      <a:r>
                        <a:rPr lang="en-IN" sz="1400" dirty="0"/>
                        <a:t>FCTRS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285750" indent="-285750">
                        <a:buFont typeface="Arial" panose="020B0604020202020204" pitchFamily="34" charset="0"/>
                        <a:buChar char="•"/>
                      </a:pPr>
                      <a:r>
                        <a:rPr lang="en-IN" sz="1400" u="sng" dirty="0"/>
                        <a:t>For Transfer of Capital Instruments between</a:t>
                      </a:r>
                    </a:p>
                    <a:p>
                      <a:pPr marL="342900" indent="-342900">
                        <a:buAutoNum type="alphaLcParenR"/>
                      </a:pPr>
                      <a:r>
                        <a:rPr lang="en-IN" sz="1400" dirty="0"/>
                        <a:t>PROI (repatriable basis) &amp; PROI (non repatriable basis)</a:t>
                      </a:r>
                    </a:p>
                    <a:p>
                      <a:pPr marL="342900" indent="-342900">
                        <a:buAutoNum type="alphaLcParenR"/>
                      </a:pPr>
                      <a:r>
                        <a:rPr lang="en-IN" sz="1400" dirty="0"/>
                        <a:t>PROI(repatriable basis) &amp; PRII</a:t>
                      </a:r>
                    </a:p>
                    <a:p>
                      <a:pPr marL="0" indent="0">
                        <a:buNone/>
                      </a:pPr>
                      <a:r>
                        <a:rPr lang="en-US" sz="1400" dirty="0"/>
                        <a:t>The onus of reporting shall be on the resident transferor/ transferee or the PROI holding capital instruments on a non-repatriable basis</a:t>
                      </a:r>
                      <a:endParaRPr lang="en-IN" sz="1400" dirty="0"/>
                    </a:p>
                    <a:p>
                      <a:pPr marL="285750" indent="-285750">
                        <a:buFont typeface="Arial" panose="020B0604020202020204" pitchFamily="34" charset="0"/>
                        <a:buChar char="•"/>
                      </a:pPr>
                      <a:r>
                        <a:rPr lang="en-IN" sz="1400" u="sng" dirty="0"/>
                        <a:t>For Transfer of Capital Instrument by PROI on Stock Exchange</a:t>
                      </a:r>
                    </a:p>
                    <a:p>
                      <a:pPr marL="285750" indent="-285750">
                        <a:buFont typeface="Arial" panose="020B0604020202020204" pitchFamily="34" charset="0"/>
                        <a:buChar char="•"/>
                      </a:pPr>
                      <a:r>
                        <a:rPr lang="en-IN" sz="1400" u="sng" dirty="0"/>
                        <a:t>For Transfer of Capital Instruments on deferred Payment basis shall be reported on receipt of every tranche of Payment</a:t>
                      </a:r>
                    </a:p>
                    <a:p>
                      <a:pPr marL="0" indent="0">
                        <a:buFont typeface="Arial" panose="020B0604020202020204" pitchFamily="34" charset="0"/>
                        <a:buNone/>
                      </a:pPr>
                      <a:r>
                        <a:rPr lang="en-IN" sz="1400" u="none" dirty="0"/>
                        <a:t>Form is to be filed within 60 days of transfer of capital instruments or receipt of funds whichever is earlier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2148616"/>
                  </a:ext>
                </a:extLst>
              </a:tr>
              <a:tr h="370840">
                <a:tc>
                  <a:txBody>
                    <a:bodyPr/>
                    <a:lstStyle/>
                    <a:p>
                      <a:r>
                        <a:rPr lang="en-IN" sz="1400" dirty="0"/>
                        <a:t>ESOP</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Indian company issuing ESOP to PROI </a:t>
                      </a:r>
                      <a:r>
                        <a:rPr lang="en-US" sz="1400" dirty="0"/>
                        <a:t>who are its employees/ directors or employees/ directors of its holding company/ joint venture/ wholly owned overseas subsidiaries has to file the form within 30 days of issuing stock Option</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8858045"/>
                  </a:ext>
                </a:extLst>
              </a:tr>
            </a:tbl>
          </a:graphicData>
        </a:graphic>
      </p:graphicFrame>
    </p:spTree>
    <p:extLst>
      <p:ext uri="{BB962C8B-B14F-4D97-AF65-F5344CB8AC3E}">
        <p14:creationId xmlns:p14="http://schemas.microsoft.com/office/powerpoint/2010/main" val="286230998"/>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05866"/>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405866"/>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27</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Reporting – Regulation 13</a:t>
            </a:r>
          </a:p>
        </p:txBody>
      </p:sp>
      <p:graphicFrame>
        <p:nvGraphicFramePr>
          <p:cNvPr id="3" name="Table 2">
            <a:extLst>
              <a:ext uri="{FF2B5EF4-FFF2-40B4-BE49-F238E27FC236}">
                <a16:creationId xmlns:a16="http://schemas.microsoft.com/office/drawing/2014/main" id="{F6F300AF-7FB3-4778-8970-C609A22470DD}"/>
              </a:ext>
            </a:extLst>
          </p:cNvPr>
          <p:cNvGraphicFramePr>
            <a:graphicFrameLocks noGrp="1"/>
          </p:cNvGraphicFramePr>
          <p:nvPr>
            <p:extLst/>
          </p:nvPr>
        </p:nvGraphicFramePr>
        <p:xfrm>
          <a:off x="1556501" y="1419688"/>
          <a:ext cx="9103032" cy="3332480"/>
        </p:xfrm>
        <a:graphic>
          <a:graphicData uri="http://schemas.openxmlformats.org/drawingml/2006/table">
            <a:tbl>
              <a:tblPr firstRow="1" bandRow="1">
                <a:tableStyleId>{2D5ABB26-0587-4C30-8999-92F81FD0307C}</a:tableStyleId>
              </a:tblPr>
              <a:tblGrid>
                <a:gridCol w="1835628">
                  <a:extLst>
                    <a:ext uri="{9D8B030D-6E8A-4147-A177-3AD203B41FA5}">
                      <a16:colId xmlns:a16="http://schemas.microsoft.com/office/drawing/2014/main" val="3371387479"/>
                    </a:ext>
                  </a:extLst>
                </a:gridCol>
                <a:gridCol w="7267404">
                  <a:extLst>
                    <a:ext uri="{9D8B030D-6E8A-4147-A177-3AD203B41FA5}">
                      <a16:colId xmlns:a16="http://schemas.microsoft.com/office/drawing/2014/main" val="2948734367"/>
                    </a:ext>
                  </a:extLst>
                </a:gridCol>
              </a:tblGrid>
              <a:tr h="370840">
                <a:tc>
                  <a:txBody>
                    <a:bodyPr/>
                    <a:lstStyle/>
                    <a:p>
                      <a:pPr algn="ctr"/>
                      <a:r>
                        <a:rPr lang="en-IN" sz="1400" b="1" dirty="0"/>
                        <a:t>Form</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r>
                        <a:rPr lang="en-IN" sz="1400" b="1" dirty="0"/>
                        <a:t>Particulars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596892049"/>
                  </a:ext>
                </a:extLst>
              </a:tr>
              <a:tr h="370840">
                <a:tc>
                  <a:txBody>
                    <a:bodyPr/>
                    <a:lstStyle/>
                    <a:p>
                      <a:r>
                        <a:rPr lang="en-IN" sz="1400" dirty="0"/>
                        <a:t>Depositary Receipt Return(DRR)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Domestic Custodian shall file the form within 30 days of close to the issue</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67975402"/>
                  </a:ext>
                </a:extLst>
              </a:tr>
              <a:tr h="370840">
                <a:tc>
                  <a:txBody>
                    <a:bodyPr/>
                    <a:lstStyle/>
                    <a:p>
                      <a:r>
                        <a:rPr lang="en-IN" sz="1400" dirty="0"/>
                        <a:t>LLP (I)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Receipt of amount of consideration for capital contribution and acquisition of profit shares shall be reported within 30 days of Receipt</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4271727"/>
                  </a:ext>
                </a:extLst>
              </a:tr>
              <a:tr h="370840">
                <a:tc>
                  <a:txBody>
                    <a:bodyPr/>
                    <a:lstStyle/>
                    <a:p>
                      <a:r>
                        <a:rPr lang="en-IN" sz="1400" dirty="0"/>
                        <a:t>LLP (II)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Disinvestment/ transfer of capital contribution or profit share between a resident and a non-resident (or vice versa) shall be reported within 60 days</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28586707"/>
                  </a:ext>
                </a:extLst>
              </a:tr>
              <a:tr h="370840">
                <a:tc>
                  <a:txBody>
                    <a:bodyPr/>
                    <a:lstStyle/>
                    <a:p>
                      <a:r>
                        <a:rPr lang="en-IN" sz="1400" dirty="0"/>
                        <a:t>Downstream Investment(DI)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indent="0">
                        <a:buFont typeface="Arial" panose="020B0604020202020204" pitchFamily="34" charset="0"/>
                        <a:buNone/>
                      </a:pPr>
                      <a:r>
                        <a:rPr lang="en-IN" sz="1400" u="none" dirty="0"/>
                        <a:t>Indian Entity making Downstream Investment shall submit form DI within 30 days from the date of allotment of capital instrument</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582148616"/>
                  </a:ext>
                </a:extLst>
              </a:tr>
              <a:tr h="370840">
                <a:tc>
                  <a:txBody>
                    <a:bodyPr/>
                    <a:lstStyle/>
                    <a:p>
                      <a:r>
                        <a:rPr lang="en-IN" sz="1400" dirty="0"/>
                        <a:t>Form Convertible Notes (CN)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Indian startup company issuing Convertible Notes to a PROI shall report such inflows in Form CN within 30 days of such issue. Onus of reporting will be on the PRII</a:t>
                      </a:r>
                      <a:endParaRPr lang="en-IN"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8858045"/>
                  </a:ext>
                </a:extLst>
              </a:tr>
              <a:tr h="370840">
                <a:tc>
                  <a:txBody>
                    <a:bodyPr/>
                    <a:lstStyle/>
                    <a:p>
                      <a:r>
                        <a:rPr lang="en-IN" sz="1400" dirty="0"/>
                        <a:t>Form InVi</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IN" sz="1400" dirty="0"/>
                        <a:t>An Investment vehicle that has issued units to PROI shall file form InVi within 30 days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58318774"/>
                  </a:ext>
                </a:extLst>
              </a:tr>
            </a:tbl>
          </a:graphicData>
        </a:graphic>
      </p:graphicFrame>
      <p:sp>
        <p:nvSpPr>
          <p:cNvPr id="2" name="TextBox 1">
            <a:extLst>
              <a:ext uri="{FF2B5EF4-FFF2-40B4-BE49-F238E27FC236}">
                <a16:creationId xmlns:a16="http://schemas.microsoft.com/office/drawing/2014/main" id="{47DDA73A-B2DB-4881-9E36-EEE70CED8AC3}"/>
              </a:ext>
            </a:extLst>
          </p:cNvPr>
          <p:cNvSpPr txBox="1"/>
          <p:nvPr/>
        </p:nvSpPr>
        <p:spPr>
          <a:xfrm>
            <a:off x="1531102" y="5128571"/>
            <a:ext cx="9254067" cy="954107"/>
          </a:xfrm>
          <a:prstGeom prst="rect">
            <a:avLst/>
          </a:prstGeom>
          <a:noFill/>
        </p:spPr>
        <p:txBody>
          <a:bodyPr wrap="square" rtlCol="0">
            <a:spAutoFit/>
          </a:bodyPr>
          <a:lstStyle/>
          <a:p>
            <a:pPr marL="285750" indent="-285750">
              <a:buClr>
                <a:schemeClr val="tx2"/>
              </a:buClr>
              <a:buFont typeface="Wingdings" panose="05000000000000000000" pitchFamily="2" charset="2"/>
              <a:buChar char="§"/>
            </a:pPr>
            <a:r>
              <a:rPr lang="en-US" sz="1400" dirty="0"/>
              <a:t>With a view to promoting the ease of reporting of transactions under foreign direct investment (FDI), the RBI, through A.P (DIR Series) Circular No.30 June 07, 2018 ("New Reporting Circular"), has integrated all forms for reporting foreign investment like FC-TRS, FC-GPR, ESOP, DI, Form LLP-I, Form LLP- II, Form DRR, Form InVi into one Single Master Form(SMF)</a:t>
            </a:r>
          </a:p>
        </p:txBody>
      </p:sp>
    </p:spTree>
    <p:extLst>
      <p:ext uri="{BB962C8B-B14F-4D97-AF65-F5344CB8AC3E}">
        <p14:creationId xmlns:p14="http://schemas.microsoft.com/office/powerpoint/2010/main" val="195209320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28</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Downstream Investment – Regulation 14</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549400" y="1386347"/>
            <a:ext cx="10363200" cy="4984955"/>
          </a:xfrm>
        </p:spPr>
        <p:txBody>
          <a:bodyPr/>
          <a:lstStyle/>
          <a:p>
            <a:r>
              <a:rPr lang="en-IN" sz="1400" b="1" dirty="0"/>
              <a:t>Downstream Investment </a:t>
            </a:r>
            <a:r>
              <a:rPr lang="en-IN" sz="1400" dirty="0"/>
              <a:t>means Investment by an Indian Entity or Investment vehicle in the capital instruments of another entity </a:t>
            </a:r>
            <a:r>
              <a:rPr lang="en-US" sz="1400" dirty="0"/>
              <a:t>which is considered as indirect foreign investment for the investee Indian</a:t>
            </a:r>
          </a:p>
          <a:p>
            <a:pPr marL="0" indent="0">
              <a:buNone/>
            </a:pPr>
            <a:endParaRPr lang="en-US" sz="1400" b="1" dirty="0"/>
          </a:p>
          <a:p>
            <a:r>
              <a:rPr lang="en-US" sz="1400" b="1" dirty="0"/>
              <a:t>Indirect Foreign Investment </a:t>
            </a:r>
            <a:r>
              <a:rPr lang="en-US" sz="1400" dirty="0"/>
              <a:t>means Downstream Investment received by an Indian Entity (IE)</a:t>
            </a:r>
          </a:p>
          <a:p>
            <a:pPr indent="11113">
              <a:buFont typeface="Wingdings" panose="05000000000000000000" pitchFamily="2" charset="2"/>
              <a:buChar char="Ø"/>
            </a:pPr>
            <a:r>
              <a:rPr lang="en-US" sz="1400" dirty="0"/>
              <a:t> From another Indian Entity which has received Foreign Investment(FI) and </a:t>
            </a:r>
          </a:p>
          <a:p>
            <a:pPr marL="176213" indent="0">
              <a:buNone/>
            </a:pPr>
            <a:r>
              <a:rPr lang="en-US" sz="1400" b="1" dirty="0"/>
              <a:t>       </a:t>
            </a:r>
            <a:r>
              <a:rPr lang="en-US" sz="1400" dirty="0"/>
              <a:t>a) IE is not owned and controlled by Resident Indian citizens or</a:t>
            </a:r>
          </a:p>
          <a:p>
            <a:pPr marL="176213" indent="0">
              <a:buNone/>
            </a:pPr>
            <a:r>
              <a:rPr lang="en-US" sz="1400" b="1" dirty="0"/>
              <a:t>       </a:t>
            </a:r>
            <a:r>
              <a:rPr lang="en-US" sz="1400" dirty="0"/>
              <a:t>b) Owned and controlled by PROI</a:t>
            </a:r>
          </a:p>
          <a:p>
            <a:pPr indent="11113">
              <a:buFont typeface="Wingdings" panose="05000000000000000000" pitchFamily="2" charset="2"/>
              <a:buChar char="Ø"/>
            </a:pPr>
            <a:r>
              <a:rPr lang="en-US" sz="1400" dirty="0"/>
              <a:t> An Investment vehicle whose sponsor/manager/Investment manager</a:t>
            </a:r>
          </a:p>
          <a:p>
            <a:pPr marL="512763" indent="0">
              <a:buNone/>
            </a:pPr>
            <a:r>
              <a:rPr lang="en-US" sz="1400" dirty="0"/>
              <a:t> a) Is not owned or controlled by resident Indian citizens or</a:t>
            </a:r>
          </a:p>
          <a:p>
            <a:pPr marL="512763" indent="0">
              <a:buNone/>
            </a:pPr>
            <a:r>
              <a:rPr lang="en-US" sz="1400" dirty="0"/>
              <a:t> b) Owned and controlled by PROI</a:t>
            </a:r>
          </a:p>
          <a:p>
            <a:pPr indent="0">
              <a:buNone/>
            </a:pPr>
            <a:endParaRPr lang="en-US" sz="1400" dirty="0"/>
          </a:p>
          <a:p>
            <a:pPr marL="354013" indent="-354013">
              <a:buSzPct val="100000"/>
              <a:buFont typeface="Wingdings" panose="05000000000000000000" pitchFamily="2" charset="2"/>
              <a:buChar char="§"/>
            </a:pPr>
            <a:r>
              <a:rPr lang="en-US" sz="1400" b="1" dirty="0"/>
              <a:t>Control </a:t>
            </a:r>
            <a:r>
              <a:rPr lang="en-US" sz="1400" dirty="0"/>
              <a:t>means</a:t>
            </a:r>
          </a:p>
          <a:p>
            <a:pPr marL="512763" indent="0">
              <a:buSzPct val="100000"/>
              <a:buNone/>
            </a:pPr>
            <a:r>
              <a:rPr lang="en-US" sz="1400" dirty="0"/>
              <a:t>a) the right to appoint majority of the directors or </a:t>
            </a:r>
          </a:p>
          <a:p>
            <a:pPr marL="738188" indent="-225425">
              <a:buSzPct val="100000"/>
              <a:buNone/>
            </a:pPr>
            <a:r>
              <a:rPr lang="en-US" sz="1400" dirty="0"/>
              <a:t>b) to control the management or policy decisions including by virtue of their shareholding or management rights or        shareholders agreement or voting agreement. </a:t>
            </a:r>
          </a:p>
          <a:p>
            <a:pPr marL="690563" indent="-177800">
              <a:buSzPct val="100000"/>
              <a:buNone/>
            </a:pPr>
            <a:r>
              <a:rPr lang="en-US" sz="1400" dirty="0"/>
              <a:t>c) Incase of LLP, ‘Control’ shall mean the right to appoint majority of the designated partners, who have exclusive control over all the policies of LLP</a:t>
            </a:r>
          </a:p>
          <a:p>
            <a:pPr marL="0" indent="0">
              <a:buSzPct val="100000"/>
              <a:buNone/>
            </a:pPr>
            <a:r>
              <a:rPr lang="en-US" sz="1400" dirty="0"/>
              <a:t>Company/LLP controlled by resident Indian citizen is called ‘Company controlled by Resident Citizens’</a:t>
            </a:r>
          </a:p>
          <a:p>
            <a:pPr marL="0" indent="0">
              <a:buSzPct val="100000"/>
              <a:buNone/>
            </a:pPr>
            <a:r>
              <a:rPr lang="en-US" sz="1400" dirty="0"/>
              <a:t>Company/LLP controlled by PROI is called ‘Company controlled by PROI’</a:t>
            </a:r>
          </a:p>
          <a:p>
            <a:pPr marL="0" indent="0">
              <a:buSzPct val="100000"/>
              <a:buNone/>
            </a:pPr>
            <a:r>
              <a:rPr lang="en-US" sz="1400" dirty="0"/>
              <a:t>   </a:t>
            </a:r>
          </a:p>
          <a:p>
            <a:pPr>
              <a:buFont typeface="Wingdings" panose="05000000000000000000" pitchFamily="2" charset="2"/>
              <a:buChar char="Ø"/>
            </a:pPr>
            <a:endParaRPr lang="en-US" sz="1400" b="1" dirty="0"/>
          </a:p>
        </p:txBody>
      </p:sp>
    </p:spTree>
    <p:extLst>
      <p:ext uri="{BB962C8B-B14F-4D97-AF65-F5344CB8AC3E}">
        <p14:creationId xmlns:p14="http://schemas.microsoft.com/office/powerpoint/2010/main" val="3737865856"/>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29</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Downstream Investment – Regulation 14</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549400" y="1386347"/>
            <a:ext cx="10363200" cy="4984955"/>
          </a:xfrm>
        </p:spPr>
        <p:txBody>
          <a:bodyPr/>
          <a:lstStyle/>
          <a:p>
            <a:r>
              <a:rPr lang="en-IN" sz="1400" b="1" dirty="0"/>
              <a:t>Ownership:</a:t>
            </a:r>
            <a:endParaRPr lang="en-IN" sz="1400" dirty="0"/>
          </a:p>
          <a:p>
            <a:pPr marL="530225" indent="-176213">
              <a:buSzPct val="75000"/>
              <a:buFont typeface="Wingdings" panose="05000000000000000000" pitchFamily="2" charset="2"/>
              <a:buChar char="Ø"/>
            </a:pPr>
            <a:r>
              <a:rPr lang="en-US" sz="1400" dirty="0"/>
              <a:t>Of an Indian company’ shall mean beneficial holding of more than 50 percent of the capital instruments of such company.</a:t>
            </a:r>
          </a:p>
          <a:p>
            <a:pPr marL="530225" indent="-176213">
              <a:buSzPct val="75000"/>
              <a:buFont typeface="Wingdings" panose="05000000000000000000" pitchFamily="2" charset="2"/>
              <a:buChar char="Ø"/>
            </a:pPr>
            <a:r>
              <a:rPr lang="en-US" sz="1400" dirty="0"/>
              <a:t>Of an LLP’ shall mean contribution of more than 50 percent in its capital and having majority profit share.</a:t>
            </a:r>
          </a:p>
          <a:p>
            <a:pPr marL="354012" indent="0">
              <a:buSzPct val="75000"/>
              <a:buNone/>
            </a:pPr>
            <a:endParaRPr lang="en-US" sz="1400" dirty="0"/>
          </a:p>
          <a:p>
            <a:r>
              <a:rPr lang="en-US" sz="1400" dirty="0"/>
              <a:t>Company/LLP owned by resident Indian citizens’ shall mean where ownership is vested in resident Indian citizens  and/ or  which are ultimately owned and controlled by resident Indian citizens.</a:t>
            </a:r>
          </a:p>
          <a:p>
            <a:endParaRPr lang="en-US" sz="1400" dirty="0"/>
          </a:p>
          <a:p>
            <a:r>
              <a:rPr lang="en-US" sz="1400" dirty="0"/>
              <a:t>Company/LLP owned by PROI shall mean ownership with PROI.</a:t>
            </a:r>
          </a:p>
          <a:p>
            <a:pPr marL="0" indent="0">
              <a:buNone/>
            </a:pPr>
            <a:endParaRPr lang="en-US" sz="1400" b="1" dirty="0"/>
          </a:p>
          <a:p>
            <a:r>
              <a:rPr lang="en-US" sz="1400" b="1" dirty="0"/>
              <a:t>Total Foreign Investment </a:t>
            </a:r>
            <a:r>
              <a:rPr lang="en-US" sz="1400" dirty="0"/>
              <a:t>means</a:t>
            </a:r>
          </a:p>
          <a:p>
            <a:pPr marL="0" indent="0">
              <a:buNone/>
            </a:pPr>
            <a:r>
              <a:rPr lang="en-US" sz="1400" b="1" dirty="0"/>
              <a:t>       T</a:t>
            </a:r>
            <a:r>
              <a:rPr lang="en-US" sz="1400" dirty="0"/>
              <a:t>he total of foreign investment and indirect foreign investment and the same will be reckoned on a fully diluted basis;</a:t>
            </a:r>
          </a:p>
          <a:p>
            <a:pPr marL="0" indent="0">
              <a:buSzPct val="100000"/>
              <a:buNone/>
            </a:pPr>
            <a:r>
              <a:rPr lang="en-US" sz="1400" dirty="0"/>
              <a:t>   </a:t>
            </a:r>
            <a:endParaRPr lang="en-US" sz="1400" b="1" dirty="0"/>
          </a:p>
          <a:p>
            <a:pPr>
              <a:buClr>
                <a:srgbClr val="FF0000"/>
              </a:buClr>
              <a:buSzPct val="100000"/>
              <a:buFont typeface="Wingdings" panose="05000000000000000000" pitchFamily="2" charset="2"/>
              <a:buChar char="§"/>
            </a:pPr>
            <a:r>
              <a:rPr lang="en-US" sz="1400" dirty="0"/>
              <a:t>Indian Entities which has received indirect foreign investment shall comply with the entry route, sectoral caps, pricing guidelines and other attendant conditions as applicable for foreign investment.</a:t>
            </a:r>
          </a:p>
          <a:p>
            <a:pPr>
              <a:buClr>
                <a:srgbClr val="FF0000"/>
              </a:buClr>
              <a:buSzPct val="100000"/>
              <a:buFont typeface="Wingdings" panose="05000000000000000000" pitchFamily="2" charset="2"/>
              <a:buChar char="§"/>
            </a:pPr>
            <a:endParaRPr lang="en-US" sz="1400" dirty="0"/>
          </a:p>
          <a:p>
            <a:pPr>
              <a:buClr>
                <a:srgbClr val="FF0000"/>
              </a:buClr>
              <a:buSzPct val="100000"/>
              <a:buFont typeface="Wingdings" panose="05000000000000000000" pitchFamily="2" charset="2"/>
              <a:buChar char="§"/>
            </a:pPr>
            <a:r>
              <a:rPr lang="en-US" sz="1400" dirty="0"/>
              <a:t>Downstream investment by an LLP not owned and not controlled by resident Indian citizens or owned or controlled by PROI is allowed in an Indian company operating in sectors where foreign investment up to 100 percent is permitted under automatic route and there are no FDI linked performance conditions.</a:t>
            </a:r>
          </a:p>
        </p:txBody>
      </p:sp>
    </p:spTree>
    <p:extLst>
      <p:ext uri="{BB962C8B-B14F-4D97-AF65-F5344CB8AC3E}">
        <p14:creationId xmlns:p14="http://schemas.microsoft.com/office/powerpoint/2010/main" val="384948548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p:cNvSpPr>
            <a:spLocks noGrp="1"/>
          </p:cNvSpPr>
          <p:nvPr>
            <p:ph type="title"/>
          </p:nvPr>
        </p:nvSpPr>
        <p:spPr>
          <a:xfrm>
            <a:off x="2674939" y="214314"/>
            <a:ext cx="7793037" cy="928687"/>
          </a:xfrm>
        </p:spPr>
        <p:txBody>
          <a:bodyPr/>
          <a:lstStyle/>
          <a:p>
            <a:r>
              <a:rPr lang="en-US" dirty="0"/>
              <a:t>Abbreviations</a:t>
            </a:r>
          </a:p>
        </p:txBody>
      </p:sp>
      <p:sp>
        <p:nvSpPr>
          <p:cNvPr id="4099" name="Content Placeholder 2"/>
          <p:cNvSpPr>
            <a:spLocks noGrp="1"/>
          </p:cNvSpPr>
          <p:nvPr>
            <p:ph idx="1"/>
          </p:nvPr>
        </p:nvSpPr>
        <p:spPr>
          <a:xfrm>
            <a:off x="2438400" y="1143000"/>
            <a:ext cx="7696200" cy="5257800"/>
          </a:xfrm>
        </p:spPr>
        <p:txBody>
          <a:bodyPr/>
          <a:lstStyle/>
          <a:p>
            <a:pPr marL="0" indent="0">
              <a:buNone/>
            </a:pPr>
            <a:r>
              <a:rPr lang="en-US" sz="1600" dirty="0"/>
              <a:t>                       Authorised Dealer(AD), </a:t>
            </a:r>
          </a:p>
          <a:p>
            <a:pPr>
              <a:buFont typeface="Wingdings" pitchFamily="2" charset="2"/>
              <a:buNone/>
            </a:pPr>
            <a:r>
              <a:rPr lang="en-US" sz="1600" dirty="0"/>
              <a:t>                       Capital Account transaction (CAP), </a:t>
            </a:r>
          </a:p>
          <a:p>
            <a:pPr>
              <a:buFont typeface="Wingdings" pitchFamily="2" charset="2"/>
              <a:buNone/>
            </a:pPr>
            <a:r>
              <a:rPr lang="en-US" sz="1600" dirty="0"/>
              <a:t>                       Current Account Transaction(CAT),</a:t>
            </a:r>
          </a:p>
          <a:p>
            <a:pPr>
              <a:buFont typeface="Wingdings" pitchFamily="2" charset="2"/>
              <a:buNone/>
            </a:pPr>
            <a:r>
              <a:rPr lang="en-US" sz="1600" dirty="0"/>
              <a:t>                       Foreign Exchange(FE), </a:t>
            </a:r>
          </a:p>
          <a:p>
            <a:pPr>
              <a:buFont typeface="Wingdings" pitchFamily="2" charset="2"/>
              <a:buNone/>
            </a:pPr>
            <a:r>
              <a:rPr lang="en-US" sz="1600" dirty="0"/>
              <a:t>                       Government of India (GOI) ,</a:t>
            </a:r>
          </a:p>
          <a:p>
            <a:pPr>
              <a:buFont typeface="Wingdings" pitchFamily="2" charset="2"/>
              <a:buNone/>
            </a:pPr>
            <a:r>
              <a:rPr lang="en-US" sz="1600" dirty="0"/>
              <a:t>                       Notification no.(Notf.),</a:t>
            </a:r>
          </a:p>
          <a:p>
            <a:pPr>
              <a:buFont typeface="Wingdings" pitchFamily="2" charset="2"/>
              <a:buNone/>
            </a:pPr>
            <a:r>
              <a:rPr lang="en-US" sz="1600" dirty="0"/>
              <a:t>                       Person Resident Outside India(PROI),</a:t>
            </a:r>
          </a:p>
          <a:p>
            <a:pPr>
              <a:buFont typeface="Wingdings" pitchFamily="2" charset="2"/>
              <a:buNone/>
            </a:pPr>
            <a:r>
              <a:rPr lang="en-US" sz="1600" dirty="0"/>
              <a:t>                       Person Resident in India (PRII),</a:t>
            </a:r>
          </a:p>
          <a:p>
            <a:pPr>
              <a:buFont typeface="Wingdings" pitchFamily="2" charset="2"/>
              <a:buNone/>
            </a:pPr>
            <a:r>
              <a:rPr lang="en-US" sz="1600" dirty="0"/>
              <a:t>                       Reserve Bank of India (RBI), </a:t>
            </a:r>
          </a:p>
          <a:p>
            <a:pPr>
              <a:buFont typeface="Wingdings" pitchFamily="2" charset="2"/>
              <a:buNone/>
            </a:pPr>
            <a:r>
              <a:rPr lang="en-US" sz="1600" dirty="0"/>
              <a:t>                       Non repatriable basis (NRB)</a:t>
            </a:r>
          </a:p>
          <a:p>
            <a:pPr>
              <a:buFont typeface="Wingdings" pitchFamily="2" charset="2"/>
              <a:buNone/>
            </a:pPr>
            <a:r>
              <a:rPr lang="en-US" sz="1600" dirty="0"/>
              <a:t>                       Repatriable basis(RB)  </a:t>
            </a:r>
          </a:p>
          <a:p>
            <a:pPr>
              <a:buFont typeface="Wingdings" pitchFamily="2" charset="2"/>
              <a:buNone/>
            </a:pPr>
            <a:r>
              <a:rPr lang="en-US" sz="1600" dirty="0"/>
              <a:t>                       Subject to (SBT) </a:t>
            </a:r>
          </a:p>
          <a:p>
            <a:pPr>
              <a:buFont typeface="Wingdings" pitchFamily="2" charset="2"/>
              <a:buNone/>
            </a:pPr>
            <a:endParaRPr lang="en-US" sz="1500" dirty="0"/>
          </a:p>
          <a:p>
            <a:endParaRPr lang="en-US" sz="1500" dirty="0"/>
          </a:p>
        </p:txBody>
      </p:sp>
      <p:sp>
        <p:nvSpPr>
          <p:cNvPr id="4100" name="Date Placeholder 3"/>
          <p:cNvSpPr>
            <a:spLocks noGrp="1"/>
          </p:cNvSpPr>
          <p:nvPr>
            <p:ph type="dt" sz="quarter" idx="10"/>
          </p:nvPr>
        </p:nvSpPr>
        <p:spPr/>
        <p:txBody>
          <a:bodyPr/>
          <a:lstStyle/>
          <a:p>
            <a:pPr>
              <a:defRPr/>
            </a:pPr>
            <a:r>
              <a:rPr lang="en-US"/>
              <a:t>4 May 2019</a:t>
            </a:r>
            <a:endParaRPr lang="en-US" dirty="0"/>
          </a:p>
        </p:txBody>
      </p:sp>
      <p:sp>
        <p:nvSpPr>
          <p:cNvPr id="4101" name="Footer Placeholder 4"/>
          <p:cNvSpPr>
            <a:spLocks noGrp="1"/>
          </p:cNvSpPr>
          <p:nvPr>
            <p:ph type="ftr" sz="quarter" idx="11"/>
          </p:nvPr>
        </p:nvSpPr>
        <p:spPr/>
        <p:txBody>
          <a:bodyPr/>
          <a:lstStyle/>
          <a:p>
            <a:pPr>
              <a:defRPr/>
            </a:pPr>
            <a:r>
              <a:rPr lang="en-US" dirty="0"/>
              <a:t>P. P. Shah &amp; Asso.</a:t>
            </a:r>
          </a:p>
        </p:txBody>
      </p:sp>
      <p:sp>
        <p:nvSpPr>
          <p:cNvPr id="4102" name="Slide Number Placeholder 5"/>
          <p:cNvSpPr>
            <a:spLocks noGrp="1"/>
          </p:cNvSpPr>
          <p:nvPr>
            <p:ph type="sldNum" sz="quarter" idx="12"/>
          </p:nvPr>
        </p:nvSpPr>
        <p:spPr/>
        <p:txBody>
          <a:bodyPr/>
          <a:lstStyle/>
          <a:p>
            <a:pPr>
              <a:defRPr/>
            </a:pPr>
            <a:fld id="{A9DD5350-61FC-4A9C-A602-D8B2E212EADA}" type="slidenum">
              <a:rPr lang="en-US" smtClean="0"/>
              <a:pPr>
                <a:defRPr/>
              </a:pPr>
              <a:t>3</a:t>
            </a:fld>
            <a:endParaRPr lang="en-US" dirty="0"/>
          </a:p>
        </p:txBody>
      </p:sp>
    </p:spTree>
    <p:extLst>
      <p:ext uri="{BB962C8B-B14F-4D97-AF65-F5344CB8AC3E}">
        <p14:creationId xmlns:p14="http://schemas.microsoft.com/office/powerpoint/2010/main" val="749555524"/>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30</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Downstream Investment – Calculation Guidelines</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549400" y="1386347"/>
            <a:ext cx="10363200" cy="4984955"/>
          </a:xfrm>
        </p:spPr>
        <p:txBody>
          <a:bodyPr/>
          <a:lstStyle/>
          <a:p>
            <a:pPr marL="0" indent="0">
              <a:buNone/>
            </a:pPr>
            <a:endParaRPr lang="en-US" sz="1400" b="1" dirty="0"/>
          </a:p>
          <a:p>
            <a:r>
              <a:rPr lang="en-US" sz="1400" dirty="0"/>
              <a:t>Foreign investment in an Indian company shall include investment under: </a:t>
            </a:r>
          </a:p>
          <a:p>
            <a:pPr marL="690563">
              <a:buSzPct val="95000"/>
              <a:buFont typeface="+mj-lt"/>
              <a:buAutoNum type="alphaLcPeriod"/>
            </a:pPr>
            <a:r>
              <a:rPr lang="en-US" sz="1400" dirty="0"/>
              <a:t>FDI; </a:t>
            </a:r>
          </a:p>
          <a:p>
            <a:pPr marL="690563">
              <a:buSzPct val="95000"/>
              <a:buFont typeface="+mj-lt"/>
              <a:buAutoNum type="alphaLcPeriod"/>
            </a:pPr>
            <a:r>
              <a:rPr lang="en-US" sz="1400" dirty="0"/>
              <a:t>investment by FII / FPI (calculated as of March 31 of the previous financial year in which the downstream investment is made); </a:t>
            </a:r>
          </a:p>
          <a:p>
            <a:pPr marL="690563">
              <a:buSzPct val="95000"/>
              <a:buFont typeface="+mj-lt"/>
              <a:buAutoNum type="alphaLcPeriod"/>
            </a:pPr>
            <a:r>
              <a:rPr lang="en-US" sz="1400" dirty="0"/>
              <a:t>NRI investment  (Repatriable); (*Share issued as Sweat equity or under employee stock option plans are also not to be considered.</a:t>
            </a:r>
          </a:p>
          <a:p>
            <a:pPr marL="690563">
              <a:buSzPct val="95000"/>
              <a:buFont typeface="+mj-lt"/>
              <a:buAutoNum type="alphaLcPeriod"/>
            </a:pPr>
            <a:r>
              <a:rPr lang="en-US" sz="1400" dirty="0"/>
              <a:t>American Depository Receipt / Global Depository Receipt / Foreign Currency Convertible Bond; </a:t>
            </a:r>
          </a:p>
          <a:p>
            <a:pPr marL="690563">
              <a:buSzPct val="95000"/>
              <a:buFont typeface="+mj-lt"/>
              <a:buAutoNum type="alphaLcPeriod"/>
            </a:pPr>
            <a:r>
              <a:rPr lang="en-US" sz="1400" dirty="0"/>
              <a:t>Investment vehicles; </a:t>
            </a:r>
          </a:p>
          <a:p>
            <a:pPr marL="690563">
              <a:buSzPct val="95000"/>
              <a:buFont typeface="+mj-lt"/>
              <a:buAutoNum type="alphaLcPeriod"/>
            </a:pPr>
            <a:r>
              <a:rPr lang="en-US" sz="1400" dirty="0"/>
              <a:t>Fully, compulsorily and mandatorily convertible preference shares/ debentures / units of an Investment Vehicle. </a:t>
            </a:r>
          </a:p>
          <a:p>
            <a:endParaRPr lang="en-US" sz="1400" dirty="0"/>
          </a:p>
          <a:p>
            <a:r>
              <a:rPr lang="en-US" sz="1400" dirty="0"/>
              <a:t>Methodology for calculation will apply at each stage of Investment</a:t>
            </a:r>
          </a:p>
          <a:p>
            <a:endParaRPr lang="en-US" sz="1400" dirty="0"/>
          </a:p>
          <a:p>
            <a:r>
              <a:rPr lang="en-US" sz="1400" dirty="0"/>
              <a:t>Total foreign investment shall include direct and indirect foreign investment on a fully diluted basis i.e. conversion of any debt instrument into equity instrument for the calculation</a:t>
            </a:r>
          </a:p>
          <a:p>
            <a:endParaRPr lang="en-US" sz="1400" dirty="0"/>
          </a:p>
          <a:p>
            <a:r>
              <a:rPr lang="en-US" sz="1400" dirty="0"/>
              <a:t> FCCBs and DRs having underlying of instruments in the nature of debt, shall not be reckoned for total foreign investment;</a:t>
            </a:r>
          </a:p>
          <a:p>
            <a:endParaRPr lang="en-US" sz="1400" dirty="0"/>
          </a:p>
          <a:p>
            <a:r>
              <a:rPr lang="en-US" sz="1400" dirty="0"/>
              <a:t>The indirect foreign investment received by a wholly owned subsidiary of an Indian company will be limited to the total foreign investment received by the company making the downstream investment;</a:t>
            </a:r>
          </a:p>
        </p:txBody>
      </p:sp>
    </p:spTree>
    <p:extLst>
      <p:ext uri="{BB962C8B-B14F-4D97-AF65-F5344CB8AC3E}">
        <p14:creationId xmlns:p14="http://schemas.microsoft.com/office/powerpoint/2010/main" val="88295484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64859"/>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435362"/>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31</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Conditions for Downstream Investment</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472108" y="1158975"/>
            <a:ext cx="10363200" cy="4984955"/>
          </a:xfrm>
        </p:spPr>
        <p:txBody>
          <a:bodyPr/>
          <a:lstStyle/>
          <a:p>
            <a:pPr marL="0" indent="0">
              <a:buNone/>
            </a:pPr>
            <a:endParaRPr lang="en-US" sz="1400" b="1" dirty="0"/>
          </a:p>
          <a:p>
            <a:pPr marL="0" indent="0">
              <a:buNone/>
            </a:pPr>
            <a:r>
              <a:rPr lang="en-US" sz="1400" dirty="0"/>
              <a:t>Downstream foreign investment is subject to the following conditions:</a:t>
            </a:r>
          </a:p>
          <a:p>
            <a:pPr marL="0" indent="0">
              <a:buNone/>
            </a:pPr>
            <a:endParaRPr lang="en-US" sz="1400" dirty="0"/>
          </a:p>
          <a:p>
            <a:r>
              <a:rPr lang="en-US" sz="1400" dirty="0"/>
              <a:t>Indirect Foreign Investor must notify the RBI and foreign investment facilitation portal within 30 days of the downstream investment, even if the capital instrument has not been allotted.</a:t>
            </a:r>
          </a:p>
          <a:p>
            <a:pPr marL="0" indent="0">
              <a:buNone/>
            </a:pPr>
            <a:endParaRPr lang="en-US" sz="1400" dirty="0"/>
          </a:p>
          <a:p>
            <a:r>
              <a:rPr lang="en-US" sz="1400" dirty="0"/>
              <a:t>Downstream investment must be approved by the board and shareholder (where necessary) of the Investee Entity.</a:t>
            </a:r>
          </a:p>
          <a:p>
            <a:pPr marL="0" indent="0">
              <a:buNone/>
            </a:pPr>
            <a:endParaRPr lang="en-US" sz="1400" dirty="0"/>
          </a:p>
          <a:p>
            <a:r>
              <a:rPr lang="en-US" sz="1400" dirty="0"/>
              <a:t>The investment must comply with entry route, sectoral caps, pricing guidelines prescribed by RBI and SEBI.</a:t>
            </a:r>
          </a:p>
          <a:p>
            <a:pPr marL="0" indent="0">
              <a:buNone/>
            </a:pPr>
            <a:endParaRPr lang="en-US" sz="1400" dirty="0"/>
          </a:p>
          <a:p>
            <a:r>
              <a:rPr lang="en-US" sz="1400" dirty="0"/>
              <a:t>Downstream investment must be made through inward remittance of funds from abroad and not from funds borrowed from domestic markets. Downstream investments can be made through internal accruals.  This would, however, not preclude downstream companies/LLPs, with operations, from raising debt in the domestic market.</a:t>
            </a:r>
          </a:p>
          <a:p>
            <a:pPr marL="0" indent="0">
              <a:buNone/>
            </a:pPr>
            <a:endParaRPr lang="en-US" sz="1400" dirty="0"/>
          </a:p>
          <a:p>
            <a:r>
              <a:rPr lang="en-US" sz="1400" dirty="0"/>
              <a:t>The Indirect Foreign Investor can transfer the capital instrument acquired by downstream investment to: </a:t>
            </a:r>
          </a:p>
          <a:p>
            <a:pPr>
              <a:buSzPct val="100000"/>
              <a:buFont typeface="+mj-lt"/>
              <a:buAutoNum type="alphaLcPeriod"/>
            </a:pPr>
            <a:r>
              <a:rPr lang="en-US" sz="1400" dirty="0"/>
              <a:t>PROI (subject to filing of FC-TRS); </a:t>
            </a:r>
          </a:p>
          <a:p>
            <a:pPr>
              <a:buSzPct val="100000"/>
              <a:buFont typeface="+mj-lt"/>
              <a:buAutoNum type="alphaLcPeriod"/>
            </a:pPr>
            <a:r>
              <a:rPr lang="en-US" sz="1400" dirty="0"/>
              <a:t>Indian resident (subject to compliance with Pricing Guidelines); </a:t>
            </a:r>
          </a:p>
          <a:p>
            <a:pPr>
              <a:buSzPct val="100000"/>
              <a:buFont typeface="+mj-lt"/>
              <a:buAutoNum type="alphaLcPeriod"/>
            </a:pPr>
            <a:r>
              <a:rPr lang="en-US" sz="1400" dirty="0"/>
              <a:t>Another foreign owned and controlled Indian entity or investment vehicle. </a:t>
            </a:r>
          </a:p>
          <a:p>
            <a:pPr>
              <a:buSzPct val="100000"/>
              <a:buFont typeface="+mj-lt"/>
              <a:buAutoNum type="alphaLcPeriod"/>
            </a:pPr>
            <a:endParaRPr lang="en-US" sz="1400" dirty="0"/>
          </a:p>
          <a:p>
            <a:pPr>
              <a:buSzPct val="100000"/>
              <a:buFont typeface="Wingdings" panose="05000000000000000000" pitchFamily="2" charset="2"/>
              <a:buChar char="§"/>
            </a:pPr>
            <a:r>
              <a:rPr lang="en-US" sz="1400" dirty="0"/>
              <a:t>The onus of compliance with the above-mentioned conditions is on the entity making the downstream investment at each level and a certificate to this effect must be provided by the statutory auditor.</a:t>
            </a:r>
          </a:p>
          <a:p>
            <a:endParaRPr lang="en-US" sz="1400" dirty="0"/>
          </a:p>
        </p:txBody>
      </p:sp>
    </p:spTree>
    <p:extLst>
      <p:ext uri="{BB962C8B-B14F-4D97-AF65-F5344CB8AC3E}">
        <p14:creationId xmlns:p14="http://schemas.microsoft.com/office/powerpoint/2010/main" val="59121358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464859"/>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435362"/>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32</a:t>
            </a:fld>
            <a:endParaRPr lang="en-US" dirty="0"/>
          </a:p>
        </p:txBody>
      </p:sp>
      <p:sp>
        <p:nvSpPr>
          <p:cNvPr id="9221" name="Rectangle 4"/>
          <p:cNvSpPr>
            <a:spLocks noGrp="1" noChangeArrowheads="1"/>
          </p:cNvSpPr>
          <p:nvPr>
            <p:ph type="title"/>
          </p:nvPr>
        </p:nvSpPr>
        <p:spPr>
          <a:xfrm>
            <a:off x="1472108" y="157162"/>
            <a:ext cx="9085006" cy="1004887"/>
          </a:xfrm>
        </p:spPr>
        <p:txBody>
          <a:bodyPr/>
          <a:lstStyle/>
          <a:p>
            <a:pPr eaLnBrk="1" hangingPunct="1"/>
            <a:r>
              <a:rPr lang="en-US" sz="3600" dirty="0"/>
              <a:t>Reporting requirements - Downstream Investment</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472108" y="1158975"/>
            <a:ext cx="10363200" cy="4984955"/>
          </a:xfrm>
        </p:spPr>
        <p:txBody>
          <a:bodyPr/>
          <a:lstStyle/>
          <a:p>
            <a:pPr marL="0" indent="0">
              <a:buNone/>
            </a:pPr>
            <a:endParaRPr lang="en-US" sz="1400" b="1" dirty="0"/>
          </a:p>
          <a:p>
            <a:pPr marL="0" indent="0">
              <a:buNone/>
            </a:pPr>
            <a:r>
              <a:rPr lang="en-US" sz="1400" dirty="0"/>
              <a:t>In terms of reporting, downstream investments are required to be reported by way of Form DI within 30 days of investment, irrespective of whether securities have been allotted. Format of form DI has not yet been prescribed. The table below provides the reporting requirement in terms of downstream investments by the Indirect Foreign Investor:</a:t>
            </a:r>
          </a:p>
          <a:p>
            <a:pPr marL="0" indent="0">
              <a:buNone/>
            </a:pPr>
            <a:endParaRPr lang="en-US" sz="1400" dirty="0"/>
          </a:p>
          <a:p>
            <a:endParaRPr lang="en-US" sz="1400" dirty="0"/>
          </a:p>
          <a:p>
            <a:endParaRPr lang="en-US" sz="1400" dirty="0"/>
          </a:p>
        </p:txBody>
      </p:sp>
      <p:graphicFrame>
        <p:nvGraphicFramePr>
          <p:cNvPr id="3" name="Table 2">
            <a:extLst>
              <a:ext uri="{FF2B5EF4-FFF2-40B4-BE49-F238E27FC236}">
                <a16:creationId xmlns:a16="http://schemas.microsoft.com/office/drawing/2014/main" id="{56B81ECE-ED6E-40D6-A63E-1D146E0AEA06}"/>
              </a:ext>
            </a:extLst>
          </p:cNvPr>
          <p:cNvGraphicFramePr>
            <a:graphicFrameLocks noGrp="1"/>
          </p:cNvGraphicFramePr>
          <p:nvPr>
            <p:extLst/>
          </p:nvPr>
        </p:nvGraphicFramePr>
        <p:xfrm>
          <a:off x="1253613" y="2433179"/>
          <a:ext cx="9942598" cy="3642933"/>
        </p:xfrm>
        <a:graphic>
          <a:graphicData uri="http://schemas.openxmlformats.org/drawingml/2006/table">
            <a:tbl>
              <a:tblPr firstRow="1" firstCol="1" bandRow="1">
                <a:tableStyleId>{2D5ABB26-0587-4C30-8999-92F81FD0307C}</a:tableStyleId>
              </a:tblPr>
              <a:tblGrid>
                <a:gridCol w="3211460">
                  <a:extLst>
                    <a:ext uri="{9D8B030D-6E8A-4147-A177-3AD203B41FA5}">
                      <a16:colId xmlns:a16="http://schemas.microsoft.com/office/drawing/2014/main" val="2213266574"/>
                    </a:ext>
                  </a:extLst>
                </a:gridCol>
                <a:gridCol w="3513804">
                  <a:extLst>
                    <a:ext uri="{9D8B030D-6E8A-4147-A177-3AD203B41FA5}">
                      <a16:colId xmlns:a16="http://schemas.microsoft.com/office/drawing/2014/main" val="1518297862"/>
                    </a:ext>
                  </a:extLst>
                </a:gridCol>
                <a:gridCol w="1523116">
                  <a:extLst>
                    <a:ext uri="{9D8B030D-6E8A-4147-A177-3AD203B41FA5}">
                      <a16:colId xmlns:a16="http://schemas.microsoft.com/office/drawing/2014/main" val="3522048758"/>
                    </a:ext>
                  </a:extLst>
                </a:gridCol>
                <a:gridCol w="1694218">
                  <a:extLst>
                    <a:ext uri="{9D8B030D-6E8A-4147-A177-3AD203B41FA5}">
                      <a16:colId xmlns:a16="http://schemas.microsoft.com/office/drawing/2014/main" val="2208866904"/>
                    </a:ext>
                  </a:extLst>
                </a:gridCol>
              </a:tblGrid>
              <a:tr h="0">
                <a:tc>
                  <a:txBody>
                    <a:bodyPr/>
                    <a:lstStyle/>
                    <a:p>
                      <a:pPr algn="ctr">
                        <a:lnSpc>
                          <a:spcPct val="107000"/>
                        </a:lnSpc>
                        <a:spcAft>
                          <a:spcPts val="0"/>
                        </a:spcAft>
                        <a:tabLst>
                          <a:tab pos="1230630" algn="l"/>
                        </a:tabLst>
                      </a:pPr>
                      <a:r>
                        <a:rPr lang="en-IN" sz="1400" b="1" cap="all" dirty="0">
                          <a:effectLst/>
                        </a:rPr>
                        <a:t>Seller</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buyer</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pricing guidelines</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b="1" cap="all" dirty="0">
                          <a:effectLst/>
                        </a:rPr>
                        <a:t>reporting</a:t>
                      </a:r>
                      <a:endParaRPr lang="en-IN" sz="1400" b="1"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784729796"/>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841260196"/>
                  </a:ext>
                </a:extLst>
              </a:tr>
              <a:tr h="0">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DI</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418176177"/>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54793853"/>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00814904"/>
                  </a:ext>
                </a:extLst>
              </a:tr>
              <a:tr h="0">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FOCC</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799843207"/>
                  </a:ext>
                </a:extLst>
              </a:tr>
              <a:tr h="0">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970791471"/>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712551907"/>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118277280"/>
                  </a:ext>
                </a:extLst>
              </a:tr>
              <a:tr h="0">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794651002"/>
                  </a:ext>
                </a:extLst>
              </a:tr>
              <a:tr h="0">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Non-resident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Yes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Form FC-TRS</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043527140"/>
                  </a:ext>
                </a:extLst>
              </a:tr>
              <a:tr h="0">
                <a:tc>
                  <a:txBody>
                    <a:bodyPr/>
                    <a:lstStyle/>
                    <a:p>
                      <a:pPr algn="ctr">
                        <a:lnSpc>
                          <a:spcPct val="107000"/>
                        </a:lnSpc>
                        <a:spcAft>
                          <a:spcPts val="0"/>
                        </a:spcAft>
                        <a:tabLst>
                          <a:tab pos="1230630" algn="l"/>
                        </a:tabLst>
                      </a:pPr>
                      <a:r>
                        <a:rPr lang="en-IN" sz="1400" dirty="0">
                          <a:effectLst/>
                        </a:rPr>
                        <a:t>NRI/OCI under Schedule 4 of FEMA 20 (R)</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Resident</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tabLst>
                          <a:tab pos="1230630" algn="l"/>
                        </a:tabLst>
                      </a:pPr>
                      <a:r>
                        <a:rPr lang="en-IN" sz="1400" dirty="0">
                          <a:effectLst/>
                        </a:rPr>
                        <a:t>No reporting</a:t>
                      </a:r>
                      <a:endParaRPr lang="en-IN" sz="1400" dirty="0">
                        <a:effectLst/>
                        <a:latin typeface="Cambria" panose="02040503050406030204" pitchFamily="18" charset="0"/>
                        <a:ea typeface="Cambria" panose="02040503050406030204" pitchFamily="18" charset="0"/>
                        <a:cs typeface="Times New Roman" panose="02020603050405020304" pitchFamily="18" charset="0"/>
                      </a:endParaRPr>
                    </a:p>
                  </a:txBody>
                  <a:tcPr marL="68580" marR="68580" marT="17780" marB="1778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97050984"/>
                  </a:ext>
                </a:extLst>
              </a:tr>
            </a:tbl>
          </a:graphicData>
        </a:graphic>
      </p:graphicFrame>
      <p:sp>
        <p:nvSpPr>
          <p:cNvPr id="4" name="TextBox 3">
            <a:extLst>
              <a:ext uri="{FF2B5EF4-FFF2-40B4-BE49-F238E27FC236}">
                <a16:creationId xmlns:a16="http://schemas.microsoft.com/office/drawing/2014/main" id="{F99BDD10-709D-4FE8-8B63-5FFB747B5C3D}"/>
              </a:ext>
            </a:extLst>
          </p:cNvPr>
          <p:cNvSpPr txBox="1"/>
          <p:nvPr/>
        </p:nvSpPr>
        <p:spPr>
          <a:xfrm>
            <a:off x="1339373" y="6076112"/>
            <a:ext cx="5606845" cy="276999"/>
          </a:xfrm>
          <a:prstGeom prst="rect">
            <a:avLst/>
          </a:prstGeom>
          <a:noFill/>
        </p:spPr>
        <p:txBody>
          <a:bodyPr wrap="square" rtlCol="0">
            <a:spAutoFit/>
          </a:bodyPr>
          <a:lstStyle/>
          <a:p>
            <a:r>
              <a:rPr lang="en-IN" sz="1200" dirty="0"/>
              <a:t>*FOCC – Company owned and controlled by PROI</a:t>
            </a:r>
          </a:p>
        </p:txBody>
      </p:sp>
    </p:spTree>
    <p:extLst>
      <p:ext uri="{BB962C8B-B14F-4D97-AF65-F5344CB8AC3E}">
        <p14:creationId xmlns:p14="http://schemas.microsoft.com/office/powerpoint/2010/main" val="23815031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549400" y="6391118"/>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391118"/>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33</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Prohibited Activities – Regulation 15</a:t>
            </a:r>
          </a:p>
        </p:txBody>
      </p:sp>
      <p:sp>
        <p:nvSpPr>
          <p:cNvPr id="2" name="Content Placeholder 1">
            <a:extLst>
              <a:ext uri="{FF2B5EF4-FFF2-40B4-BE49-F238E27FC236}">
                <a16:creationId xmlns:a16="http://schemas.microsoft.com/office/drawing/2014/main" id="{B7A658B0-298A-4C58-A504-8EB15A8CBA4D}"/>
              </a:ext>
            </a:extLst>
          </p:cNvPr>
          <p:cNvSpPr>
            <a:spLocks noGrp="1"/>
          </p:cNvSpPr>
          <p:nvPr>
            <p:ph idx="1"/>
          </p:nvPr>
        </p:nvSpPr>
        <p:spPr>
          <a:xfrm>
            <a:off x="1283368" y="1219200"/>
            <a:ext cx="10629232" cy="5325979"/>
          </a:xfrm>
        </p:spPr>
        <p:txBody>
          <a:bodyPr/>
          <a:lstStyle/>
          <a:p>
            <a:r>
              <a:rPr lang="en-IN" sz="1400" dirty="0"/>
              <a:t>Lottery Business including Govt/Pvt/Online lottery</a:t>
            </a:r>
          </a:p>
          <a:p>
            <a:endParaRPr lang="en-IN" sz="1400" dirty="0"/>
          </a:p>
          <a:p>
            <a:r>
              <a:rPr lang="en-IN" sz="1400" dirty="0"/>
              <a:t>Gambling &amp; Betting, including casinos</a:t>
            </a:r>
          </a:p>
          <a:p>
            <a:endParaRPr lang="en-IN" sz="1400" dirty="0"/>
          </a:p>
          <a:p>
            <a:r>
              <a:rPr lang="en-IN" sz="1400" dirty="0"/>
              <a:t>Chit Funds</a:t>
            </a:r>
          </a:p>
          <a:p>
            <a:pPr marL="336550" indent="0">
              <a:buNone/>
            </a:pPr>
            <a:r>
              <a:rPr lang="en-US" sz="1400" dirty="0"/>
              <a:t>(The Registrar of Chits/Authorised officer, may, in consultation with the State Government concerned, permit any chit fund to accept subscription from Non-resident Indians and Overseas Citizens of India who shall be eligible to subscribe, through banking channel and on non- repatriation basis, to such chit funds, without limit subject to the conditions stipulated by the RBI)</a:t>
            </a:r>
          </a:p>
          <a:p>
            <a:pPr marL="336550" indent="0">
              <a:buNone/>
            </a:pPr>
            <a:endParaRPr lang="en-IN" sz="1400" dirty="0"/>
          </a:p>
          <a:p>
            <a:r>
              <a:rPr lang="en-IN" sz="1400" dirty="0"/>
              <a:t>Nidhi Company</a:t>
            </a:r>
          </a:p>
          <a:p>
            <a:endParaRPr lang="en-IN" sz="1400" dirty="0"/>
          </a:p>
          <a:p>
            <a:r>
              <a:rPr lang="en-IN" sz="1400" dirty="0"/>
              <a:t>Trading in Transferable Development Rights</a:t>
            </a:r>
          </a:p>
          <a:p>
            <a:endParaRPr lang="en-IN" sz="1400" dirty="0"/>
          </a:p>
          <a:p>
            <a:r>
              <a:rPr lang="en-IN" sz="1400" dirty="0"/>
              <a:t>Real Estate Business/Construction of Farmhouse</a:t>
            </a:r>
          </a:p>
          <a:p>
            <a:endParaRPr lang="en-IN" sz="1400" dirty="0"/>
          </a:p>
          <a:p>
            <a:r>
              <a:rPr lang="en-US" sz="1400" dirty="0"/>
              <a:t>Manufacturing of Cigars, cheroots, cigarillos and cigarettes, of tobacco or of tobacco substitutes</a:t>
            </a:r>
          </a:p>
          <a:p>
            <a:endParaRPr lang="en-US" sz="1400" dirty="0"/>
          </a:p>
          <a:p>
            <a:r>
              <a:rPr lang="en-US" sz="1400" dirty="0"/>
              <a:t>Activities/ sectors not open to private sector investment e.g. (I) Atomic energy and (II) Railway operations</a:t>
            </a:r>
          </a:p>
          <a:p>
            <a:pPr marL="0" indent="0">
              <a:buNone/>
            </a:pPr>
            <a:endParaRPr lang="en-US" sz="1400" dirty="0"/>
          </a:p>
          <a:p>
            <a:r>
              <a:rPr lang="en-US" sz="1400" dirty="0"/>
              <a:t>Foreign technology collaboration in any form including licensing for franchise, trademark, brand name, management contract is also prohibited for Lottery Business and Gambling and Betting activities</a:t>
            </a:r>
          </a:p>
          <a:p>
            <a:endParaRPr lang="en-IN" sz="1400" dirty="0"/>
          </a:p>
          <a:p>
            <a:endParaRPr lang="en-IN" sz="1400" dirty="0"/>
          </a:p>
        </p:txBody>
      </p:sp>
    </p:spTree>
    <p:extLst>
      <p:ext uri="{BB962C8B-B14F-4D97-AF65-F5344CB8AC3E}">
        <p14:creationId xmlns:p14="http://schemas.microsoft.com/office/powerpoint/2010/main" val="725157939"/>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a:t>4 May 2019</a:t>
            </a:r>
            <a:endParaRPr lang="en-US" dirty="0"/>
          </a:p>
        </p:txBody>
      </p:sp>
      <p:sp>
        <p:nvSpPr>
          <p:cNvPr id="8195" name="Footer Placeholder 4"/>
          <p:cNvSpPr>
            <a:spLocks noGrp="1"/>
          </p:cNvSpPr>
          <p:nvPr>
            <p:ph type="ftr" sz="quarter" idx="11"/>
          </p:nvPr>
        </p:nvSpPr>
        <p:spPr/>
        <p:txBody>
          <a:bodyPr/>
          <a:lstStyle/>
          <a:p>
            <a:pPr>
              <a:defRPr/>
            </a:pPr>
            <a:r>
              <a:rPr lang="en-US" dirty="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34</a:t>
            </a:fld>
            <a:endParaRPr lang="en-US" dirty="0"/>
          </a:p>
        </p:txBody>
      </p:sp>
      <p:sp>
        <p:nvSpPr>
          <p:cNvPr id="8197" name="Rectangle 4"/>
          <p:cNvSpPr>
            <a:spLocks noGrp="1" noChangeArrowheads="1"/>
          </p:cNvSpPr>
          <p:nvPr>
            <p:ph type="title"/>
          </p:nvPr>
        </p:nvSpPr>
        <p:spPr>
          <a:xfrm>
            <a:off x="2674939" y="214314"/>
            <a:ext cx="7793037" cy="1004887"/>
          </a:xfrm>
        </p:spPr>
        <p:txBody>
          <a:bodyPr/>
          <a:lstStyle/>
          <a:p>
            <a:pPr eaLnBrk="1" hangingPunct="1"/>
            <a:r>
              <a:rPr lang="en-US" sz="3200" dirty="0"/>
              <a:t>FEMA NTF. 20(R) – Schemes for Inbound Investment (NEW)</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2314575" y="1745135"/>
          <a:ext cx="8153400" cy="4665596"/>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20000"/>
                    </a:ext>
                  </a:extLst>
                </a:gridCol>
                <a:gridCol w="7239000">
                  <a:extLst>
                    <a:ext uri="{9D8B030D-6E8A-4147-A177-3AD203B41FA5}">
                      <a16:colId xmlns:a16="http://schemas.microsoft.com/office/drawing/2014/main" val="20001"/>
                    </a:ext>
                  </a:extLst>
                </a:gridCol>
              </a:tblGrid>
              <a:tr h="476970">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a:solidFill>
                            <a:schemeClr val="tx1"/>
                          </a:solidFill>
                          <a:latin typeface="Calibri" panose="020F0502020204030204" pitchFamily="34" charset="0"/>
                          <a:ea typeface="Times New Roman"/>
                          <a:cs typeface="Times-Bold"/>
                        </a:rPr>
                        <a:t>Purchase / Sale of capital instruments</a:t>
                      </a:r>
                      <a:r>
                        <a:rPr lang="en-US" sz="1600" b="1" baseline="0" dirty="0">
                          <a:solidFill>
                            <a:schemeClr val="tx1"/>
                          </a:solidFill>
                          <a:latin typeface="Calibri" panose="020F0502020204030204" pitchFamily="34" charset="0"/>
                          <a:ea typeface="Times New Roman"/>
                          <a:cs typeface="Times-Bold"/>
                        </a:rPr>
                        <a:t> of Indian company by PROI (i.e. </a:t>
                      </a:r>
                      <a:r>
                        <a:rPr lang="en-US" sz="1600" b="1" dirty="0">
                          <a:solidFill>
                            <a:schemeClr val="tx1"/>
                          </a:solidFill>
                          <a:latin typeface="Calibri" panose="020F0502020204030204" pitchFamily="34" charset="0"/>
                          <a:ea typeface="Times New Roman"/>
                          <a:cs typeface="Times-Bold"/>
                        </a:rPr>
                        <a:t>Foreign Direct Investment</a:t>
                      </a:r>
                      <a:r>
                        <a:rPr lang="en-US" sz="1600" b="1" baseline="0" dirty="0">
                          <a:solidFill>
                            <a:schemeClr val="tx1"/>
                          </a:solidFill>
                          <a:latin typeface="Calibri" panose="020F0502020204030204" pitchFamily="34" charset="0"/>
                          <a:ea typeface="Times New Roman"/>
                          <a:cs typeface="Times-Bold"/>
                        </a:rPr>
                        <a:t> (‘F</a:t>
                      </a:r>
                      <a:r>
                        <a:rPr lang="en-US" sz="1600" b="1" dirty="0">
                          <a:solidFill>
                            <a:schemeClr val="tx1"/>
                          </a:solidFill>
                          <a:latin typeface="Calibri" panose="020F0502020204030204" pitchFamily="34" charset="0"/>
                          <a:ea typeface="Times New Roman"/>
                          <a:cs typeface="Times-Bold"/>
                        </a:rPr>
                        <a:t>DI’) Scheme)</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481875">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2</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of listed Indian company on recognised stock exchange in India by </a:t>
                      </a:r>
                      <a:r>
                        <a:rPr kumimoji="0" lang="en-IN" sz="1600" b="1" kern="1200" dirty="0">
                          <a:solidFill>
                            <a:schemeClr val="tx1"/>
                          </a:solidFill>
                          <a:latin typeface="Calibri" panose="020F0502020204030204" pitchFamily="34" charset="0"/>
                          <a:ea typeface="+mn-ea"/>
                          <a:cs typeface="+mn-cs"/>
                        </a:rPr>
                        <a:t>Foreign Portfolio Investor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715455">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of listed Indian company on recognised stock exchange in India by</a:t>
                      </a:r>
                      <a:r>
                        <a:rPr kumimoji="0" lang="en-US" sz="1600" b="1" kern="1200" dirty="0">
                          <a:solidFill>
                            <a:schemeClr val="tx1"/>
                          </a:solidFill>
                          <a:latin typeface="Calibri" panose="020F0502020204030204" pitchFamily="34" charset="0"/>
                          <a:ea typeface="+mn-ea"/>
                          <a:cs typeface="+mn-cs"/>
                        </a:rPr>
                        <a:t> Non-Resident Indian (NRI) or Overseas Citizen of India (OCI) on repatriation basis (i.e.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715455">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IN" sz="1600" b="1" kern="1200" dirty="0">
                          <a:solidFill>
                            <a:schemeClr val="tx1"/>
                          </a:solidFill>
                          <a:latin typeface="Calibri" panose="020F0502020204030204" pitchFamily="34" charset="0"/>
                          <a:ea typeface="+mn-ea"/>
                          <a:cs typeface="+mn-cs"/>
                        </a:rPr>
                        <a:t>Purchase/Sale of capital instruments</a:t>
                      </a:r>
                      <a:r>
                        <a:rPr kumimoji="0" lang="en-IN" sz="1600" b="1" kern="1200" baseline="0" dirty="0">
                          <a:solidFill>
                            <a:schemeClr val="tx1"/>
                          </a:solidFill>
                          <a:latin typeface="Calibri" panose="020F0502020204030204" pitchFamily="34" charset="0"/>
                          <a:ea typeface="+mn-ea"/>
                          <a:cs typeface="+mn-cs"/>
                        </a:rPr>
                        <a:t> or convertible notes of an Indian company or Units or contribution to capital of an LLP by</a:t>
                      </a:r>
                      <a:r>
                        <a:rPr kumimoji="0" lang="en-US" sz="1600" b="1" kern="1200" dirty="0">
                          <a:solidFill>
                            <a:schemeClr val="tx1"/>
                          </a:solidFill>
                          <a:latin typeface="Calibri" panose="020F0502020204030204" pitchFamily="34" charset="0"/>
                          <a:ea typeface="+mn-ea"/>
                          <a:cs typeface="+mn-cs"/>
                        </a:rPr>
                        <a:t> Non-Resident Indian (NRI) or Overseas Citizen of India (OCI)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476970">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Purchase and Sale of Securities other than capital instruments by a person resident outside India</a:t>
                      </a:r>
                      <a:endParaRPr lang="en-IN" sz="1600" b="0"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4702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in a Limited Liability Partnership (LLP)</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Times New Roman"/>
                          <a:cs typeface="Times-Roman"/>
                        </a:rPr>
                        <a:t>Sch. 7</a:t>
                      </a:r>
                      <a:endParaRPr lang="en-IN" sz="1600" b="1"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by a Foreign Venture Capital Investor (FVCI)</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273287">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8</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Investment in Depository receipts by a person resident outside India</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238485">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a:solidFill>
                            <a:schemeClr val="tx1"/>
                          </a:solidFill>
                          <a:latin typeface="Calibri" panose="020F0502020204030204" pitchFamily="34" charset="0"/>
                          <a:ea typeface="+mn-ea"/>
                          <a:cs typeface="+mn-cs"/>
                        </a:rPr>
                        <a:t>Issue of Indian Depository Receipts </a:t>
                      </a:r>
                      <a:r>
                        <a:rPr kumimoji="0" lang="en-IN" sz="1600" kern="1200" baseline="0" dirty="0">
                          <a:solidFill>
                            <a:schemeClr val="tx1"/>
                          </a:solidFill>
                          <a:latin typeface="Calibri" panose="020F0502020204030204" pitchFamily="34" charset="0"/>
                          <a:ea typeface="+mn-ea"/>
                          <a:cs typeface="+mn-cs"/>
                        </a:rPr>
                        <a:t>(I</a:t>
                      </a:r>
                      <a:r>
                        <a:rPr kumimoji="0" lang="en-IN" sz="1600" b="1" kern="1200" baseline="0" dirty="0">
                          <a:solidFill>
                            <a:schemeClr val="tx1"/>
                          </a:solidFill>
                          <a:latin typeface="Calibri" panose="020F0502020204030204" pitchFamily="34" charset="0"/>
                          <a:ea typeface="+mn-ea"/>
                          <a:cs typeface="+mn-cs"/>
                        </a:rPr>
                        <a:t>DRs</a:t>
                      </a:r>
                      <a:r>
                        <a:rPr kumimoji="0" lang="en-IN" sz="1600" kern="1200" baseline="0" dirty="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97921">
                <a:tc>
                  <a:txBody>
                    <a:bodyPr/>
                    <a:lstStyle/>
                    <a:p>
                      <a:pPr algn="l"/>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endParaRPr lang="en-US" sz="1600" b="1" dirty="0">
                        <a:solidFill>
                          <a:schemeClr val="tx1"/>
                        </a:solidFill>
                        <a:latin typeface="Calibri" panose="020F0502020204030204" pitchFamily="34" charset="0"/>
                        <a:ea typeface="Calibri"/>
                        <a:cs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238485">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147380046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Date Placeholder 3"/>
          <p:cNvSpPr>
            <a:spLocks noGrp="1"/>
          </p:cNvSpPr>
          <p:nvPr>
            <p:ph type="dt" sz="quarter" idx="10"/>
          </p:nvPr>
        </p:nvSpPr>
        <p:spPr/>
        <p:txBody>
          <a:bodyPr/>
          <a:lstStyle/>
          <a:p>
            <a:pPr>
              <a:defRPr/>
            </a:pPr>
            <a:r>
              <a:rPr lang="en-US"/>
              <a:t>4 May 2019</a:t>
            </a:r>
            <a:endParaRPr lang="en-US" dirty="0"/>
          </a:p>
        </p:txBody>
      </p:sp>
      <p:sp>
        <p:nvSpPr>
          <p:cNvPr id="8195" name="Footer Placeholder 4"/>
          <p:cNvSpPr>
            <a:spLocks noGrp="1"/>
          </p:cNvSpPr>
          <p:nvPr>
            <p:ph type="ftr" sz="quarter" idx="11"/>
          </p:nvPr>
        </p:nvSpPr>
        <p:spPr/>
        <p:txBody>
          <a:bodyPr/>
          <a:lstStyle/>
          <a:p>
            <a:pPr>
              <a:defRPr/>
            </a:pPr>
            <a:r>
              <a:rPr lang="en-US" dirty="0"/>
              <a:t>P. P. Shah &amp; Asso.</a:t>
            </a:r>
          </a:p>
        </p:txBody>
      </p:sp>
      <p:sp>
        <p:nvSpPr>
          <p:cNvPr id="8196" name="Slide Number Placeholder 5"/>
          <p:cNvSpPr>
            <a:spLocks noGrp="1"/>
          </p:cNvSpPr>
          <p:nvPr>
            <p:ph type="sldNum" sz="quarter" idx="12"/>
          </p:nvPr>
        </p:nvSpPr>
        <p:spPr/>
        <p:txBody>
          <a:bodyPr/>
          <a:lstStyle/>
          <a:p>
            <a:pPr>
              <a:defRPr/>
            </a:pPr>
            <a:fld id="{A99C179A-76A7-4B77-950C-279ADB174F97}" type="slidenum">
              <a:rPr lang="en-US" smtClean="0"/>
              <a:pPr>
                <a:defRPr/>
              </a:pPr>
              <a:t>35</a:t>
            </a:fld>
            <a:endParaRPr lang="en-US" dirty="0"/>
          </a:p>
        </p:txBody>
      </p:sp>
      <p:sp>
        <p:nvSpPr>
          <p:cNvPr id="8197" name="Rectangle 4"/>
          <p:cNvSpPr>
            <a:spLocks noGrp="1" noChangeArrowheads="1"/>
          </p:cNvSpPr>
          <p:nvPr>
            <p:ph type="title"/>
          </p:nvPr>
        </p:nvSpPr>
        <p:spPr>
          <a:xfrm>
            <a:off x="2674939" y="214314"/>
            <a:ext cx="7793037" cy="1004887"/>
          </a:xfrm>
        </p:spPr>
        <p:txBody>
          <a:bodyPr/>
          <a:lstStyle/>
          <a:p>
            <a:pPr eaLnBrk="1" hangingPunct="1"/>
            <a:r>
              <a:rPr lang="en-US" sz="3200" dirty="0"/>
              <a:t>FEMA NTF. 20 (OLD) – Schemes for Inbound Investment</a:t>
            </a:r>
          </a:p>
        </p:txBody>
      </p:sp>
      <p:sp>
        <p:nvSpPr>
          <p:cNvPr id="8198" name="Rectangle 5"/>
          <p:cNvSpPr>
            <a:spLocks noGrp="1" noChangeArrowheads="1"/>
          </p:cNvSpPr>
          <p:nvPr>
            <p:ph type="body" idx="1"/>
          </p:nvPr>
        </p:nvSpPr>
        <p:spPr>
          <a:xfrm>
            <a:off x="2286000" y="1219200"/>
            <a:ext cx="8153400" cy="5105400"/>
          </a:xfrm>
        </p:spPr>
        <p:txBody>
          <a:bodyPr/>
          <a:lstStyle/>
          <a:p>
            <a:pPr eaLnBrk="1" hangingPunct="1">
              <a:buNone/>
            </a:pPr>
            <a:r>
              <a:rPr lang="en-US" sz="1400" b="1" dirty="0"/>
              <a:t>	</a:t>
            </a:r>
          </a:p>
          <a:p>
            <a:pPr eaLnBrk="1" hangingPunct="1">
              <a:buNone/>
            </a:pPr>
            <a:endParaRPr lang="en-US" sz="1400" b="1" dirty="0"/>
          </a:p>
        </p:txBody>
      </p:sp>
      <p:graphicFrame>
        <p:nvGraphicFramePr>
          <p:cNvPr id="8" name="Content Placeholder 3"/>
          <p:cNvGraphicFramePr>
            <a:graphicFrameLocks/>
          </p:cNvGraphicFramePr>
          <p:nvPr>
            <p:extLst/>
          </p:nvPr>
        </p:nvGraphicFramePr>
        <p:xfrm>
          <a:off x="2314575" y="1491916"/>
          <a:ext cx="8153400" cy="4953802"/>
        </p:xfrm>
        <a:graphic>
          <a:graphicData uri="http://schemas.openxmlformats.org/drawingml/2006/table">
            <a:tbl>
              <a:tblPr firstRow="1" bandRow="1">
                <a:tableStyleId>{5C22544A-7EE6-4342-B048-85BDC9FD1C3A}</a:tableStyleId>
              </a:tblPr>
              <a:tblGrid>
                <a:gridCol w="914400">
                  <a:extLst>
                    <a:ext uri="{9D8B030D-6E8A-4147-A177-3AD203B41FA5}">
                      <a16:colId xmlns:a16="http://schemas.microsoft.com/office/drawing/2014/main" val="20000"/>
                    </a:ext>
                  </a:extLst>
                </a:gridCol>
                <a:gridCol w="7239000">
                  <a:extLst>
                    <a:ext uri="{9D8B030D-6E8A-4147-A177-3AD203B41FA5}">
                      <a16:colId xmlns:a16="http://schemas.microsoft.com/office/drawing/2014/main" val="20001"/>
                    </a:ext>
                  </a:extLst>
                </a:gridCol>
              </a:tblGrid>
              <a:tr h="304800">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1</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lang="en-US" sz="1600" b="1" dirty="0">
                          <a:solidFill>
                            <a:schemeClr val="tx1"/>
                          </a:solidFill>
                          <a:latin typeface="Calibri" panose="020F0502020204030204" pitchFamily="34" charset="0"/>
                          <a:ea typeface="Times New Roman"/>
                          <a:cs typeface="Times-Bold"/>
                        </a:rPr>
                        <a:t>Foreign Direct Investment</a:t>
                      </a:r>
                      <a:r>
                        <a:rPr lang="en-US" sz="1600" b="1" baseline="0" dirty="0">
                          <a:solidFill>
                            <a:schemeClr val="tx1"/>
                          </a:solidFill>
                          <a:latin typeface="Calibri" panose="020F0502020204030204" pitchFamily="34" charset="0"/>
                          <a:ea typeface="Times New Roman"/>
                          <a:cs typeface="Times-Bold"/>
                        </a:rPr>
                        <a:t> (‘F</a:t>
                      </a:r>
                      <a:r>
                        <a:rPr lang="en-US" sz="1600" b="1" dirty="0">
                          <a:solidFill>
                            <a:schemeClr val="tx1"/>
                          </a:solidFill>
                          <a:latin typeface="Calibri" panose="020F0502020204030204" pitchFamily="34" charset="0"/>
                          <a:ea typeface="Times New Roman"/>
                          <a:cs typeface="Times-Bold"/>
                        </a:rPr>
                        <a:t>DI’) Scheme</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0"/>
                  </a:ext>
                </a:extLst>
              </a:tr>
              <a:tr h="506947">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2 &amp; 2A</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IN" sz="1600" b="1" kern="1200" dirty="0">
                          <a:solidFill>
                            <a:schemeClr val="tx1"/>
                          </a:solidFill>
                          <a:latin typeface="Calibri" panose="020F0502020204030204" pitchFamily="34" charset="0"/>
                          <a:ea typeface="+mn-ea"/>
                          <a:cs typeface="+mn-cs"/>
                        </a:rPr>
                        <a:t>Purchase/Sale of shares or convertible debentures or warrants of an Indian Company by Registered Foreign Portfolio Investor (RFPI) under Foreign Portfolio Investment (FPIs) Scheme (Registered FIIs under Sch. 2 subsumed with Sch. 2A)</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1"/>
                  </a:ext>
                </a:extLst>
              </a:tr>
              <a:tr h="30617">
                <a:tc>
                  <a:txBody>
                    <a:bodyPr/>
                    <a:lstStyle/>
                    <a:p>
                      <a:pPr marL="0" marR="0" algn="just">
                        <a:lnSpc>
                          <a:spcPct val="100000"/>
                        </a:lnSpc>
                        <a:spcBef>
                          <a:spcPts val="0"/>
                        </a:spcBef>
                        <a:spcAft>
                          <a:spcPts val="0"/>
                        </a:spcAft>
                      </a:pPr>
                      <a:r>
                        <a:rPr lang="en-US" sz="1600" b="1" dirty="0">
                          <a:solidFill>
                            <a:schemeClr val="tx1"/>
                          </a:solidFill>
                          <a:latin typeface="Calibri" panose="020F0502020204030204" pitchFamily="34" charset="0"/>
                          <a:ea typeface="Times New Roman"/>
                          <a:cs typeface="Times-Bold"/>
                        </a:rPr>
                        <a:t>Sch. 3</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algn="just">
                        <a:lnSpc>
                          <a:spcPct val="100000"/>
                        </a:lnSpc>
                      </a:pPr>
                      <a:r>
                        <a:rPr kumimoji="0" lang="en-US" sz="1600" b="1" kern="1200" dirty="0">
                          <a:solidFill>
                            <a:schemeClr val="tx1"/>
                          </a:solidFill>
                          <a:latin typeface="Calibri" panose="020F0502020204030204" pitchFamily="34" charset="0"/>
                          <a:ea typeface="+mn-ea"/>
                          <a:cs typeface="+mn-cs"/>
                        </a:rPr>
                        <a:t>Acquisition of Securities or Units by a Non-Resident Indian (NRI) on a Stock Exchange in India on Repatriation basis under the Portfolio Investment Scheme</a:t>
                      </a:r>
                      <a:endParaRPr kumimoji="0" lang="en-IN" sz="1600"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2"/>
                  </a:ext>
                </a:extLst>
              </a:tr>
              <a:tr h="61097">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4</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Acquisition of Securities or units by a Non-Resident Indian (NRI), on Non-Repatriation basis</a:t>
                      </a:r>
                      <a:endParaRPr lang="en-US" sz="1600" b="1"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3"/>
                  </a:ext>
                </a:extLst>
              </a:tr>
              <a:tr h="196656">
                <a:tc>
                  <a:txBody>
                    <a:bodyPr/>
                    <a:lstStyle/>
                    <a:p>
                      <a:pPr marL="0" marR="0" algn="just">
                        <a:lnSpc>
                          <a:spcPct val="100000"/>
                        </a:lnSpc>
                        <a:spcBef>
                          <a:spcPts val="0"/>
                        </a:spcBef>
                        <a:spcAft>
                          <a:spcPts val="0"/>
                        </a:spcAft>
                      </a:pPr>
                      <a:r>
                        <a:rPr lang="en-IN" sz="1600" b="1" dirty="0">
                          <a:solidFill>
                            <a:schemeClr val="tx1"/>
                          </a:solidFill>
                          <a:latin typeface="Calibri" panose="020F0502020204030204" pitchFamily="34" charset="0"/>
                          <a:ea typeface="Times New Roman"/>
                          <a:cs typeface="Times-Roman"/>
                        </a:rPr>
                        <a:t>Sch. 5</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Purchase and Sale of Securities other than Shares or Convertible Debentures of an Indian company by a person resident outside India</a:t>
                      </a:r>
                      <a:endParaRPr lang="en-IN" sz="1600" b="0"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4"/>
                  </a:ext>
                </a:extLst>
              </a:tr>
              <a:tr h="259882">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6</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Investment by a registered Foreign Venture Capital Investor</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5"/>
                  </a:ext>
                </a:extLst>
              </a:tr>
              <a:tr h="2991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Times New Roman"/>
                          <a:cs typeface="Times-Roman"/>
                        </a:rPr>
                        <a:t>Sch. 7</a:t>
                      </a:r>
                      <a:endParaRPr lang="en-IN" sz="1600" b="1" dirty="0">
                        <a:solidFill>
                          <a:schemeClr val="tx1"/>
                        </a:solidFill>
                        <a:latin typeface="Calibri" panose="020F0502020204030204" pitchFamily="34" charset="0"/>
                        <a:ea typeface="Times New Roman"/>
                        <a:cs typeface="Times-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algn="just">
                        <a:lnSpc>
                          <a:spcPct val="100000"/>
                        </a:lnSpc>
                        <a:spcBef>
                          <a:spcPts val="0"/>
                        </a:spcBef>
                        <a:spcAft>
                          <a:spcPts val="0"/>
                        </a:spcAft>
                      </a:pPr>
                      <a:r>
                        <a:rPr kumimoji="0" lang="en-US" sz="1600" b="1" kern="1200" dirty="0">
                          <a:solidFill>
                            <a:schemeClr val="tx1"/>
                          </a:solidFill>
                          <a:latin typeface="Calibri" panose="020F0502020204030204" pitchFamily="34" charset="0"/>
                          <a:ea typeface="+mn-ea"/>
                          <a:cs typeface="+mn-cs"/>
                        </a:rPr>
                        <a:t>Indian depository receipts by eligible companies resident outside India</a:t>
                      </a:r>
                      <a:endParaRPr lang="en-US" sz="1600" b="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6"/>
                  </a:ext>
                </a:extLst>
              </a:tr>
              <a:tr h="433980">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IN" sz="1600" b="1" dirty="0">
                          <a:solidFill>
                            <a:schemeClr val="tx1"/>
                          </a:solidFill>
                          <a:latin typeface="Calibri" panose="020F0502020204030204" pitchFamily="34" charset="0"/>
                          <a:ea typeface="Times New Roman"/>
                          <a:cs typeface="Times-Roman"/>
                        </a:rPr>
                        <a:t>Sch. 8</a:t>
                      </a:r>
                      <a:endParaRPr lang="en-US" sz="1600" dirty="0">
                        <a:solidFill>
                          <a:schemeClr val="tx1"/>
                        </a:solidFill>
                        <a:latin typeface="Calibri" panose="020F0502020204030204" pitchFamily="34" charset="0"/>
                        <a:ea typeface="Calibri"/>
                        <a:cs typeface="Times New Roman"/>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Scheme for investment by Qualified Foreign Investors in equity shares (</a:t>
                      </a:r>
                      <a:r>
                        <a:rPr kumimoji="0" lang="en-US" sz="1600" b="1" kern="1200" dirty="0">
                          <a:solidFill>
                            <a:schemeClr val="tx1"/>
                          </a:solidFill>
                          <a:latin typeface="Calibri" panose="020F0502020204030204" pitchFamily="34" charset="0"/>
                          <a:ea typeface="+mn-ea"/>
                          <a:cs typeface="Times New Roman"/>
                        </a:rPr>
                        <a:t>Subsumed</a:t>
                      </a:r>
                      <a:r>
                        <a:rPr kumimoji="0" lang="en-US" sz="1600" b="1" kern="1200" baseline="0" dirty="0">
                          <a:solidFill>
                            <a:schemeClr val="tx1"/>
                          </a:solidFill>
                          <a:latin typeface="Calibri" panose="020F0502020204030204" pitchFamily="34" charset="0"/>
                          <a:ea typeface="+mn-ea"/>
                          <a:cs typeface="Times New Roman"/>
                        </a:rPr>
                        <a:t> under Sch. 2A)</a:t>
                      </a:r>
                      <a:endParaRPr kumimoji="0" lang="en-US" sz="1600" b="1" kern="1200" dirty="0">
                        <a:solidFill>
                          <a:schemeClr val="tx1"/>
                        </a:solidFill>
                        <a:latin typeface="Calibri" panose="020F0502020204030204" pitchFamily="34" charset="0"/>
                        <a:ea typeface="+mn-ea"/>
                        <a:cs typeface="+mn-cs"/>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7"/>
                  </a:ext>
                </a:extLst>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Sch.9</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kumimoji="0" lang="en-US" sz="1600" b="1" kern="1200" dirty="0">
                          <a:solidFill>
                            <a:schemeClr val="tx1"/>
                          </a:solidFill>
                          <a:latin typeface="Calibri" panose="020F0502020204030204" pitchFamily="34" charset="0"/>
                          <a:ea typeface="+mn-ea"/>
                          <a:cs typeface="+mn-cs"/>
                        </a:rPr>
                        <a:t>Scheme for Acquisition/Transfer by a person resident outside India of capital contribution or profit share of (LLPs)</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8"/>
                  </a:ext>
                </a:extLst>
              </a:tr>
              <a:tr h="45159">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Times New Roman"/>
                        </a:rPr>
                        <a:t>Sch. 10</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r>
                        <a:rPr kumimoji="0" lang="en-IN" sz="1600" b="1" kern="1200" baseline="0" dirty="0">
                          <a:solidFill>
                            <a:schemeClr val="tx1"/>
                          </a:solidFill>
                          <a:latin typeface="Calibri" panose="020F0502020204030204" pitchFamily="34" charset="0"/>
                          <a:ea typeface="+mn-ea"/>
                          <a:cs typeface="+mn-cs"/>
                        </a:rPr>
                        <a:t>Depository Receipts Scheme</a:t>
                      </a:r>
                      <a:r>
                        <a:rPr kumimoji="0" lang="en-IN" sz="1600" kern="1200" baseline="0" dirty="0">
                          <a:solidFill>
                            <a:schemeClr val="tx1"/>
                          </a:solidFill>
                          <a:latin typeface="Calibri" panose="020F0502020204030204" pitchFamily="34" charset="0"/>
                          <a:ea typeface="+mn-ea"/>
                          <a:cs typeface="+mn-cs"/>
                        </a:rPr>
                        <a:t>, 2014 (</a:t>
                      </a:r>
                      <a:r>
                        <a:rPr kumimoji="0" lang="en-IN" sz="1600" b="1" kern="1200" baseline="0" dirty="0">
                          <a:solidFill>
                            <a:schemeClr val="tx1"/>
                          </a:solidFill>
                          <a:latin typeface="Calibri" panose="020F0502020204030204" pitchFamily="34" charset="0"/>
                          <a:ea typeface="+mn-ea"/>
                          <a:cs typeface="+mn-cs"/>
                        </a:rPr>
                        <a:t>DRs</a:t>
                      </a:r>
                      <a:r>
                        <a:rPr kumimoji="0" lang="en-IN" sz="1600" kern="1200" baseline="0" dirty="0">
                          <a:solidFill>
                            <a:schemeClr val="tx1"/>
                          </a:solidFill>
                          <a:latin typeface="Calibri" panose="020F0502020204030204" pitchFamily="34" charset="0"/>
                          <a:ea typeface="+mn-ea"/>
                          <a:cs typeface="+mn-cs"/>
                        </a:rPr>
                        <a:t>) </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09"/>
                  </a:ext>
                </a:extLst>
              </a:tr>
              <a:tr h="243840">
                <a:tc>
                  <a:txBody>
                    <a:bodyPr/>
                    <a:lstStyle/>
                    <a:p>
                      <a:pPr algn="l"/>
                      <a:r>
                        <a:rPr lang="en-IN" sz="1600" b="1" dirty="0">
                          <a:solidFill>
                            <a:schemeClr val="tx1"/>
                          </a:solidFill>
                          <a:latin typeface="Calibri" panose="020F0502020204030204" pitchFamily="34" charset="0"/>
                        </a:rPr>
                        <a:t>Sch. 11</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a:txBody>
                    <a:bodyPr/>
                    <a:lstStyle/>
                    <a:p>
                      <a:pPr marL="0" marR="0" indent="0" algn="just"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ea typeface="Calibri"/>
                          <a:cs typeface="Calibri" panose="020F0502020204030204" pitchFamily="34" charset="0"/>
                        </a:rPr>
                        <a:t>Investment by a person resident outside India in an Investment Vehicle</a:t>
                      </a: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extLst>
                  <a:ext uri="{0D108BD9-81ED-4DB2-BD59-A6C34878D82A}">
                    <a16:rowId xmlns:a16="http://schemas.microsoft.com/office/drawing/2014/main" val="10010"/>
                  </a:ext>
                </a:extLst>
              </a:tr>
              <a:tr h="243840">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dirty="0">
                          <a:solidFill>
                            <a:schemeClr val="tx1"/>
                          </a:solidFill>
                          <a:latin typeface="Calibri" panose="020F0502020204030204" pitchFamily="34" charset="0"/>
                        </a:rPr>
                        <a:t>Composite Caps: Foreign investments, direct or indirect, </a:t>
                      </a:r>
                      <a:r>
                        <a:rPr kumimoji="0" lang="en-US" sz="1600" b="1" kern="1200" dirty="0">
                          <a:solidFill>
                            <a:schemeClr val="tx1"/>
                          </a:solidFill>
                          <a:latin typeface="Calibri" panose="020F0502020204030204" pitchFamily="34" charset="0"/>
                          <a:ea typeface="+mn-ea"/>
                          <a:cs typeface="+mn-cs"/>
                        </a:rPr>
                        <a:t>under Schedule 1(FDI), 2 (FII), 2A (FPI), 3 (NRI), 6 (FVCI), 8 (QFI), 9 (LLPs) and 10 (DRs) vide PN 8 dated 30 July 2015 by DIPP</a:t>
                      </a:r>
                      <a:endParaRPr lang="en-IN" sz="1600" b="1" dirty="0">
                        <a:solidFill>
                          <a:schemeClr val="tx1"/>
                        </a:solidFill>
                        <a:latin typeface="Calibri" panose="020F0502020204030204" pitchFamily="34" charset="0"/>
                      </a:endParaRPr>
                    </a:p>
                  </a:txBody>
                  <a:tcPr marL="68580" marR="68580" marT="0" marB="0">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noFill/>
                  </a:tcPr>
                </a:tc>
                <a:tc hMerge="1">
                  <a:txBody>
                    <a:bodyPr/>
                    <a:lstStyle/>
                    <a:p>
                      <a:endParaRPr lang="en-US"/>
                    </a:p>
                  </a:txBody>
                  <a:tcPr/>
                </a:tc>
                <a:extLst>
                  <a:ext uri="{0D108BD9-81ED-4DB2-BD59-A6C34878D82A}">
                    <a16:rowId xmlns:a16="http://schemas.microsoft.com/office/drawing/2014/main" val="10011"/>
                  </a:ext>
                </a:extLst>
              </a:tr>
            </a:tbl>
          </a:graphicData>
        </a:graphic>
      </p:graphicFrame>
    </p:spTree>
    <p:extLst>
      <p:ext uri="{BB962C8B-B14F-4D97-AF65-F5344CB8AC3E}">
        <p14:creationId xmlns:p14="http://schemas.microsoft.com/office/powerpoint/2010/main" val="42286685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614069" y="258096"/>
            <a:ext cx="7773194" cy="914400"/>
          </a:xfrm>
        </p:spPr>
        <p:txBody>
          <a:bodyPr>
            <a:noAutofit/>
          </a:bodyPr>
          <a:lstStyle/>
          <a:p>
            <a:r>
              <a:rPr lang="en-US" sz="2800" dirty="0"/>
              <a:t>Foreign Investment in India- Schematic Representation</a:t>
            </a:r>
          </a:p>
        </p:txBody>
      </p:sp>
      <p:sp>
        <p:nvSpPr>
          <p:cNvPr id="3" name="Rectangle 2"/>
          <p:cNvSpPr/>
          <p:nvPr/>
        </p:nvSpPr>
        <p:spPr>
          <a:xfrm>
            <a:off x="3733800" y="1219200"/>
            <a:ext cx="4648200" cy="381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b="1" dirty="0">
                <a:solidFill>
                  <a:schemeClr val="tx1"/>
                </a:solidFill>
                <a:latin typeface="Bookman Old Style" pitchFamily="18" charset="0"/>
              </a:rPr>
              <a:t>Foreign Inbound Investments</a:t>
            </a:r>
          </a:p>
        </p:txBody>
      </p:sp>
      <p:sp>
        <p:nvSpPr>
          <p:cNvPr id="4" name="Rectangle 3"/>
          <p:cNvSpPr/>
          <p:nvPr/>
        </p:nvSpPr>
        <p:spPr>
          <a:xfrm>
            <a:off x="2057400" y="2133600"/>
            <a:ext cx="16002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Direct Investments</a:t>
            </a:r>
          </a:p>
        </p:txBody>
      </p:sp>
      <p:sp>
        <p:nvSpPr>
          <p:cNvPr id="5" name="Rectangle 4"/>
          <p:cNvSpPr/>
          <p:nvPr/>
        </p:nvSpPr>
        <p:spPr>
          <a:xfrm>
            <a:off x="38862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Portfolio Investments</a:t>
            </a:r>
          </a:p>
        </p:txBody>
      </p:sp>
      <p:sp>
        <p:nvSpPr>
          <p:cNvPr id="6" name="Rectangle 5"/>
          <p:cNvSpPr/>
          <p:nvPr/>
        </p:nvSpPr>
        <p:spPr>
          <a:xfrm>
            <a:off x="5486400" y="2133600"/>
            <a:ext cx="16002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Foreign Venture Capital Investments</a:t>
            </a:r>
          </a:p>
        </p:txBody>
      </p:sp>
      <p:sp>
        <p:nvSpPr>
          <p:cNvPr id="7" name="Rectangle 6"/>
          <p:cNvSpPr/>
          <p:nvPr/>
        </p:nvSpPr>
        <p:spPr>
          <a:xfrm>
            <a:off x="7239000" y="2133600"/>
            <a:ext cx="1524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Other Investments </a:t>
            </a:r>
          </a:p>
          <a:p>
            <a:pPr algn="ctr"/>
            <a:r>
              <a:rPr lang="en-US" sz="1400" dirty="0">
                <a:solidFill>
                  <a:schemeClr val="tx1"/>
                </a:solidFill>
                <a:latin typeface="Bookman Old Style" pitchFamily="18" charset="0"/>
              </a:rPr>
              <a:t>(G-Sec, NCDs, etc.)</a:t>
            </a:r>
          </a:p>
        </p:txBody>
      </p:sp>
      <p:sp>
        <p:nvSpPr>
          <p:cNvPr id="8" name="Rectangle 7"/>
          <p:cNvSpPr/>
          <p:nvPr/>
        </p:nvSpPr>
        <p:spPr>
          <a:xfrm>
            <a:off x="8915400" y="2133600"/>
            <a:ext cx="1620000" cy="838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Investments on </a:t>
            </a:r>
            <a:r>
              <a:rPr lang="en-US" sz="1400" b="1" dirty="0">
                <a:solidFill>
                  <a:schemeClr val="tx1"/>
                </a:solidFill>
                <a:latin typeface="Bookman Old Style" pitchFamily="18" charset="0"/>
              </a:rPr>
              <a:t>Non-Repatriable </a:t>
            </a:r>
            <a:r>
              <a:rPr lang="en-US" sz="1400" dirty="0">
                <a:solidFill>
                  <a:schemeClr val="tx1"/>
                </a:solidFill>
                <a:latin typeface="Bookman Old Style" pitchFamily="18" charset="0"/>
              </a:rPr>
              <a:t>basis</a:t>
            </a:r>
          </a:p>
        </p:txBody>
      </p:sp>
      <p:sp>
        <p:nvSpPr>
          <p:cNvPr id="9" name="Rectangle 8"/>
          <p:cNvSpPr/>
          <p:nvPr/>
        </p:nvSpPr>
        <p:spPr>
          <a:xfrm>
            <a:off x="4953000" y="4495800"/>
            <a:ext cx="838200" cy="11430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a:t>
            </a:r>
          </a:p>
          <a:p>
            <a:pPr algn="ctr"/>
            <a:r>
              <a:rPr lang="en-US" sz="1400" b="1" dirty="0">
                <a:solidFill>
                  <a:schemeClr val="tx1"/>
                </a:solidFill>
                <a:latin typeface="Bookman Old Style" pitchFamily="18" charset="0"/>
              </a:rPr>
              <a:t>Sch. 2</a:t>
            </a:r>
          </a:p>
        </p:txBody>
      </p:sp>
      <p:sp>
        <p:nvSpPr>
          <p:cNvPr id="10" name="Rectangle 9"/>
          <p:cNvSpPr/>
          <p:nvPr/>
        </p:nvSpPr>
        <p:spPr>
          <a:xfrm>
            <a:off x="1600200" y="4495800"/>
            <a:ext cx="1295400" cy="990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Automatic Route</a:t>
            </a:r>
          </a:p>
        </p:txBody>
      </p:sp>
      <p:sp>
        <p:nvSpPr>
          <p:cNvPr id="11" name="Rectangle 10"/>
          <p:cNvSpPr/>
          <p:nvPr/>
        </p:nvSpPr>
        <p:spPr>
          <a:xfrm>
            <a:off x="3048000" y="4495800"/>
            <a:ext cx="914400" cy="1020097"/>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Govt. Route</a:t>
            </a:r>
          </a:p>
        </p:txBody>
      </p:sp>
      <p:sp>
        <p:nvSpPr>
          <p:cNvPr id="12" name="Rectangle 11"/>
          <p:cNvSpPr/>
          <p:nvPr/>
        </p:nvSpPr>
        <p:spPr>
          <a:xfrm>
            <a:off x="4114800" y="4495800"/>
            <a:ext cx="7620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3</a:t>
            </a:r>
            <a:endParaRPr lang="en-US" sz="1400" b="1" dirty="0">
              <a:solidFill>
                <a:srgbClr val="FF0000"/>
              </a:solidFill>
              <a:latin typeface="Bookman Old Style" pitchFamily="18" charset="0"/>
            </a:endParaRPr>
          </a:p>
        </p:txBody>
      </p:sp>
      <p:sp>
        <p:nvSpPr>
          <p:cNvPr id="13" name="Rectangle 12"/>
          <p:cNvSpPr/>
          <p:nvPr/>
        </p:nvSpPr>
        <p:spPr>
          <a:xfrm>
            <a:off x="5867400" y="4495800"/>
            <a:ext cx="13716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SEBI Regd. FVCIs/AIFs</a:t>
            </a:r>
          </a:p>
          <a:p>
            <a:pPr algn="ctr"/>
            <a:r>
              <a:rPr lang="en-US" sz="1400" b="1" dirty="0">
                <a:solidFill>
                  <a:schemeClr val="tx1"/>
                </a:solidFill>
                <a:latin typeface="Bookman Old Style" pitchFamily="18" charset="0"/>
              </a:rPr>
              <a:t>Sch. 7</a:t>
            </a:r>
          </a:p>
        </p:txBody>
      </p:sp>
      <p:sp>
        <p:nvSpPr>
          <p:cNvPr id="14" name="Rectangle 13"/>
          <p:cNvSpPr/>
          <p:nvPr/>
        </p:nvSpPr>
        <p:spPr>
          <a:xfrm>
            <a:off x="7315200" y="4495800"/>
            <a:ext cx="20574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FPIs, NRIs, OCIs, </a:t>
            </a:r>
          </a:p>
          <a:p>
            <a:pPr algn="ctr"/>
            <a:r>
              <a:rPr lang="en-US" sz="1400" dirty="0">
                <a:solidFill>
                  <a:schemeClr val="tx1"/>
                </a:solidFill>
                <a:latin typeface="Bookman Old Style" pitchFamily="18" charset="0"/>
              </a:rPr>
              <a:t>Long Term Investors</a:t>
            </a:r>
          </a:p>
          <a:p>
            <a:pPr algn="ctr"/>
            <a:r>
              <a:rPr lang="en-US" sz="1400" b="1" dirty="0">
                <a:solidFill>
                  <a:schemeClr val="tx1"/>
                </a:solidFill>
                <a:latin typeface="Bookman Old Style" pitchFamily="18" charset="0"/>
              </a:rPr>
              <a:t>Sch. 5</a:t>
            </a:r>
          </a:p>
        </p:txBody>
      </p:sp>
      <p:sp>
        <p:nvSpPr>
          <p:cNvPr id="16" name="Rectangle 15"/>
          <p:cNvSpPr/>
          <p:nvPr/>
        </p:nvSpPr>
        <p:spPr>
          <a:xfrm>
            <a:off x="9448800" y="4495800"/>
            <a:ext cx="1066800" cy="9144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NRIs, OCIs</a:t>
            </a:r>
          </a:p>
          <a:p>
            <a:pPr algn="ctr"/>
            <a:r>
              <a:rPr lang="en-US" sz="1400" b="1" dirty="0">
                <a:solidFill>
                  <a:schemeClr val="tx1"/>
                </a:solidFill>
                <a:latin typeface="Bookman Old Style" pitchFamily="18" charset="0"/>
              </a:rPr>
              <a:t>Sch. 4</a:t>
            </a:r>
          </a:p>
        </p:txBody>
      </p:sp>
      <p:sp>
        <p:nvSpPr>
          <p:cNvPr id="17" name="Rectangle 16"/>
          <p:cNvSpPr/>
          <p:nvPr/>
        </p:nvSpPr>
        <p:spPr>
          <a:xfrm>
            <a:off x="5867400" y="6019800"/>
            <a:ext cx="1524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VCF, IVCUs</a:t>
            </a:r>
          </a:p>
        </p:txBody>
      </p:sp>
      <p:cxnSp>
        <p:nvCxnSpPr>
          <p:cNvPr id="20" name="Straight Connector 19"/>
          <p:cNvCxnSpPr/>
          <p:nvPr/>
        </p:nvCxnSpPr>
        <p:spPr>
          <a:xfrm rot="5400000">
            <a:off x="4610894" y="3237706"/>
            <a:ext cx="533400" cy="1588"/>
          </a:xfrm>
          <a:prstGeom prst="line">
            <a:avLst/>
          </a:prstGeom>
        </p:spPr>
        <p:style>
          <a:lnRef idx="1">
            <a:schemeClr val="dk1"/>
          </a:lnRef>
          <a:fillRef idx="0">
            <a:schemeClr val="dk1"/>
          </a:fillRef>
          <a:effectRef idx="0">
            <a:schemeClr val="dk1"/>
          </a:effectRef>
          <a:fontRef idx="minor">
            <a:schemeClr val="tx1"/>
          </a:fontRef>
        </p:style>
      </p:cxnSp>
      <p:cxnSp>
        <p:nvCxnSpPr>
          <p:cNvPr id="21" name="Straight Connector 20"/>
          <p:cNvCxnSpPr/>
          <p:nvPr/>
        </p:nvCxnSpPr>
        <p:spPr>
          <a:xfrm rot="5400000">
            <a:off x="2667794" y="3047206"/>
            <a:ext cx="152400" cy="1588"/>
          </a:xfrm>
          <a:prstGeom prst="line">
            <a:avLst/>
          </a:prstGeom>
        </p:spPr>
        <p:style>
          <a:lnRef idx="1">
            <a:schemeClr val="dk1"/>
          </a:lnRef>
          <a:fillRef idx="0">
            <a:schemeClr val="dk1"/>
          </a:fillRef>
          <a:effectRef idx="0">
            <a:schemeClr val="dk1"/>
          </a:effectRef>
          <a:fontRef idx="minor">
            <a:schemeClr val="tx1"/>
          </a:fontRef>
        </p:style>
      </p:cxnSp>
      <p:cxnSp>
        <p:nvCxnSpPr>
          <p:cNvPr id="22" name="Straight Connector 21"/>
          <p:cNvCxnSpPr/>
          <p:nvPr/>
        </p:nvCxnSpPr>
        <p:spPr>
          <a:xfrm rot="5400000">
            <a:off x="5906294" y="1713706"/>
            <a:ext cx="228600" cy="1588"/>
          </a:xfrm>
          <a:prstGeom prst="line">
            <a:avLst/>
          </a:prstGeom>
        </p:spPr>
        <p:style>
          <a:lnRef idx="1">
            <a:schemeClr val="dk1"/>
          </a:lnRef>
          <a:fillRef idx="0">
            <a:schemeClr val="dk1"/>
          </a:fillRef>
          <a:effectRef idx="0">
            <a:schemeClr val="dk1"/>
          </a:effectRef>
          <a:fontRef idx="minor">
            <a:schemeClr val="tx1"/>
          </a:fontRef>
        </p:style>
      </p:cxnSp>
      <p:cxnSp>
        <p:nvCxnSpPr>
          <p:cNvPr id="24" name="Straight Connector 23"/>
          <p:cNvCxnSpPr/>
          <p:nvPr/>
        </p:nvCxnSpPr>
        <p:spPr>
          <a:xfrm>
            <a:off x="2667000" y="1828800"/>
            <a:ext cx="7239000" cy="1588"/>
          </a:xfrm>
          <a:prstGeom prst="line">
            <a:avLst/>
          </a:prstGeom>
        </p:spPr>
        <p:style>
          <a:lnRef idx="1">
            <a:schemeClr val="dk1"/>
          </a:lnRef>
          <a:fillRef idx="0">
            <a:schemeClr val="dk1"/>
          </a:fillRef>
          <a:effectRef idx="0">
            <a:schemeClr val="dk1"/>
          </a:effectRef>
          <a:fontRef idx="minor">
            <a:schemeClr val="tx1"/>
          </a:fontRef>
        </p:style>
      </p:cxnSp>
      <p:cxnSp>
        <p:nvCxnSpPr>
          <p:cNvPr id="27" name="Straight Connector 26"/>
          <p:cNvCxnSpPr/>
          <p:nvPr/>
        </p:nvCxnSpPr>
        <p:spPr>
          <a:xfrm>
            <a:off x="2362200" y="31242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28" name="Straight Connector 27"/>
          <p:cNvCxnSpPr/>
          <p:nvPr/>
        </p:nvCxnSpPr>
        <p:spPr>
          <a:xfrm>
            <a:off x="4876800" y="3505200"/>
            <a:ext cx="468000" cy="1588"/>
          </a:xfrm>
          <a:prstGeom prst="line">
            <a:avLst/>
          </a:prstGeom>
        </p:spPr>
        <p:style>
          <a:lnRef idx="1">
            <a:schemeClr val="dk1"/>
          </a:lnRef>
          <a:fillRef idx="0">
            <a:schemeClr val="dk1"/>
          </a:fillRef>
          <a:effectRef idx="0">
            <a:schemeClr val="dk1"/>
          </a:effectRef>
          <a:fontRef idx="minor">
            <a:schemeClr val="tx1"/>
          </a:fontRef>
        </p:style>
      </p:cxnSp>
      <p:cxnSp>
        <p:nvCxnSpPr>
          <p:cNvPr id="30" name="Straight Arrow Connector 29"/>
          <p:cNvCxnSpPr/>
          <p:nvPr/>
        </p:nvCxnSpPr>
        <p:spPr>
          <a:xfrm rot="5400000">
            <a:off x="9754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1" name="Straight Arrow Connector 30"/>
          <p:cNvCxnSpPr/>
          <p:nvPr/>
        </p:nvCxnSpPr>
        <p:spPr>
          <a:xfrm rot="5400000">
            <a:off x="7849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2" name="Straight Arrow Connector 31"/>
          <p:cNvCxnSpPr/>
          <p:nvPr/>
        </p:nvCxnSpPr>
        <p:spPr>
          <a:xfrm rot="5400000">
            <a:off x="60967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3" name="Straight Arrow Connector 32"/>
          <p:cNvCxnSpPr/>
          <p:nvPr/>
        </p:nvCxnSpPr>
        <p:spPr>
          <a:xfrm rot="5400000">
            <a:off x="4420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4" name="Straight Arrow Connector 33"/>
          <p:cNvCxnSpPr/>
          <p:nvPr/>
        </p:nvCxnSpPr>
        <p:spPr>
          <a:xfrm rot="5400000">
            <a:off x="2515394" y="198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5" name="Straight Arrow Connector 34"/>
          <p:cNvCxnSpPr/>
          <p:nvPr/>
        </p:nvCxnSpPr>
        <p:spPr>
          <a:xfrm rot="5400000">
            <a:off x="22105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6" name="Straight Arrow Connector 35"/>
          <p:cNvCxnSpPr/>
          <p:nvPr/>
        </p:nvCxnSpPr>
        <p:spPr>
          <a:xfrm rot="5400000">
            <a:off x="3201194" y="3275806"/>
            <a:ext cx="304800" cy="1588"/>
          </a:xfrm>
          <a:prstGeom prst="straightConnector1">
            <a:avLst/>
          </a:prstGeom>
          <a:ln>
            <a:tailEnd type="none"/>
          </a:ln>
        </p:spPr>
        <p:style>
          <a:lnRef idx="1">
            <a:schemeClr val="dk1"/>
          </a:lnRef>
          <a:fillRef idx="0">
            <a:schemeClr val="dk1"/>
          </a:fillRef>
          <a:effectRef idx="0">
            <a:schemeClr val="dk1"/>
          </a:effectRef>
          <a:fontRef idx="minor">
            <a:schemeClr val="tx1"/>
          </a:fontRef>
        </p:style>
      </p:cxnSp>
      <p:cxnSp>
        <p:nvCxnSpPr>
          <p:cNvPr id="37" name="Straight Arrow Connector 36"/>
          <p:cNvCxnSpPr/>
          <p:nvPr/>
        </p:nvCxnSpPr>
        <p:spPr>
          <a:xfrm rot="5400000">
            <a:off x="36576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8" name="Straight Arrow Connector 37"/>
          <p:cNvCxnSpPr/>
          <p:nvPr/>
        </p:nvCxnSpPr>
        <p:spPr>
          <a:xfrm rot="5400000">
            <a:off x="4848794" y="3990406"/>
            <a:ext cx="97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39" name="Straight Arrow Connector 38"/>
          <p:cNvCxnSpPr/>
          <p:nvPr/>
        </p:nvCxnSpPr>
        <p:spPr>
          <a:xfrm rot="5400000">
            <a:off x="5752703" y="3772297"/>
            <a:ext cx="1448594"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0" name="Straight Arrow Connector 39"/>
          <p:cNvCxnSpPr/>
          <p:nvPr/>
        </p:nvCxnSpPr>
        <p:spPr>
          <a:xfrm rot="5400000">
            <a:off x="9114397" y="3687203"/>
            <a:ext cx="1584000" cy="794"/>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1" name="Straight Arrow Connector 40"/>
          <p:cNvCxnSpPr/>
          <p:nvPr/>
        </p:nvCxnSpPr>
        <p:spPr>
          <a:xfrm rot="5400000">
            <a:off x="7391400" y="3733800"/>
            <a:ext cx="1524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3" name="Straight Arrow Connector 42"/>
          <p:cNvCxnSpPr/>
          <p:nvPr/>
        </p:nvCxnSpPr>
        <p:spPr>
          <a:xfrm rot="5400000">
            <a:off x="6287294" y="5676106"/>
            <a:ext cx="5334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53" name="Rectangle 52"/>
          <p:cNvSpPr/>
          <p:nvPr/>
        </p:nvSpPr>
        <p:spPr>
          <a:xfrm>
            <a:off x="1752600" y="6019800"/>
            <a:ext cx="2286000" cy="6096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b="1" dirty="0">
                <a:solidFill>
                  <a:schemeClr val="tx1"/>
                </a:solidFill>
                <a:latin typeface="Bookman Old Style" pitchFamily="18" charset="0"/>
              </a:rPr>
              <a:t>Persons Resident Outside India</a:t>
            </a:r>
          </a:p>
        </p:txBody>
      </p:sp>
      <p:cxnSp>
        <p:nvCxnSpPr>
          <p:cNvPr id="56" name="Straight Connector 55"/>
          <p:cNvCxnSpPr/>
          <p:nvPr/>
        </p:nvCxnSpPr>
        <p:spPr>
          <a:xfrm rot="5400000">
            <a:off x="2437606" y="5562600"/>
            <a:ext cx="153194" cy="794"/>
          </a:xfrm>
          <a:prstGeom prst="line">
            <a:avLst/>
          </a:prstGeom>
        </p:spPr>
        <p:style>
          <a:lnRef idx="1">
            <a:schemeClr val="dk1"/>
          </a:lnRef>
          <a:fillRef idx="0">
            <a:schemeClr val="dk1"/>
          </a:fillRef>
          <a:effectRef idx="0">
            <a:schemeClr val="dk1"/>
          </a:effectRef>
          <a:fontRef idx="minor">
            <a:schemeClr val="tx1"/>
          </a:fontRef>
        </p:style>
      </p:cxnSp>
      <p:cxnSp>
        <p:nvCxnSpPr>
          <p:cNvPr id="58" name="Straight Connector 57"/>
          <p:cNvCxnSpPr>
            <a:stCxn id="11" idx="2"/>
          </p:cNvCxnSpPr>
          <p:nvPr/>
        </p:nvCxnSpPr>
        <p:spPr>
          <a:xfrm rot="5400000">
            <a:off x="3443748" y="5577348"/>
            <a:ext cx="122904" cy="1588"/>
          </a:xfrm>
          <a:prstGeom prst="line">
            <a:avLst/>
          </a:prstGeom>
        </p:spPr>
        <p:style>
          <a:lnRef idx="1">
            <a:schemeClr val="dk1"/>
          </a:lnRef>
          <a:fillRef idx="0">
            <a:schemeClr val="dk1"/>
          </a:fillRef>
          <a:effectRef idx="0">
            <a:schemeClr val="dk1"/>
          </a:effectRef>
          <a:fontRef idx="minor">
            <a:schemeClr val="tx1"/>
          </a:fontRef>
        </p:style>
      </p:cxnSp>
      <p:cxnSp>
        <p:nvCxnSpPr>
          <p:cNvPr id="59" name="Straight Connector 58"/>
          <p:cNvCxnSpPr/>
          <p:nvPr/>
        </p:nvCxnSpPr>
        <p:spPr>
          <a:xfrm>
            <a:off x="2514600" y="5638800"/>
            <a:ext cx="990600" cy="1588"/>
          </a:xfrm>
          <a:prstGeom prst="line">
            <a:avLst/>
          </a:prstGeom>
        </p:spPr>
        <p:style>
          <a:lnRef idx="1">
            <a:schemeClr val="dk1"/>
          </a:lnRef>
          <a:fillRef idx="0">
            <a:schemeClr val="dk1"/>
          </a:fillRef>
          <a:effectRef idx="0">
            <a:schemeClr val="dk1"/>
          </a:effectRef>
          <a:fontRef idx="minor">
            <a:schemeClr val="tx1"/>
          </a:fontRef>
        </p:style>
      </p:cxnSp>
      <p:cxnSp>
        <p:nvCxnSpPr>
          <p:cNvPr id="61" name="Straight Arrow Connector 60"/>
          <p:cNvCxnSpPr/>
          <p:nvPr/>
        </p:nvCxnSpPr>
        <p:spPr>
          <a:xfrm rot="5400000">
            <a:off x="2743994" y="5790406"/>
            <a:ext cx="3048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48" name="Rectangle 47"/>
          <p:cNvSpPr/>
          <p:nvPr/>
        </p:nvSpPr>
        <p:spPr>
          <a:xfrm>
            <a:off x="1676400" y="3429000"/>
            <a:ext cx="11430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Company</a:t>
            </a:r>
          </a:p>
          <a:p>
            <a:pPr algn="ctr"/>
            <a:r>
              <a:rPr lang="en-US" sz="1400" b="1" dirty="0">
                <a:solidFill>
                  <a:schemeClr val="tx1"/>
                </a:solidFill>
                <a:latin typeface="Bookman Old Style" pitchFamily="18" charset="0"/>
              </a:rPr>
              <a:t>Sch. 1, 9</a:t>
            </a:r>
          </a:p>
        </p:txBody>
      </p:sp>
      <p:sp>
        <p:nvSpPr>
          <p:cNvPr id="49" name="Rectangle 48"/>
          <p:cNvSpPr/>
          <p:nvPr/>
        </p:nvSpPr>
        <p:spPr>
          <a:xfrm>
            <a:off x="2895600" y="3429000"/>
            <a:ext cx="990600" cy="457200"/>
          </a:xfrm>
          <a:prstGeom prst="rect">
            <a:avLst/>
          </a:prstGeom>
          <a:noFill/>
        </p:spPr>
        <p:style>
          <a:lnRef idx="2">
            <a:schemeClr val="dk1"/>
          </a:lnRef>
          <a:fillRef idx="1">
            <a:schemeClr val="lt1"/>
          </a:fillRef>
          <a:effectRef idx="0">
            <a:schemeClr val="dk1"/>
          </a:effectRef>
          <a:fontRef idx="minor">
            <a:schemeClr val="dk1"/>
          </a:fontRef>
        </p:style>
        <p:txBody>
          <a:bodyPr rtlCol="0" anchor="ctr"/>
          <a:lstStyle/>
          <a:p>
            <a:pPr algn="ctr"/>
            <a:r>
              <a:rPr lang="en-US" sz="1400" dirty="0">
                <a:solidFill>
                  <a:schemeClr val="tx1"/>
                </a:solidFill>
                <a:latin typeface="Bookman Old Style" pitchFamily="18" charset="0"/>
              </a:rPr>
              <a:t>LLP</a:t>
            </a:r>
          </a:p>
          <a:p>
            <a:pPr algn="ctr"/>
            <a:r>
              <a:rPr lang="en-US" sz="1400" b="1" dirty="0">
                <a:solidFill>
                  <a:schemeClr val="tx1"/>
                </a:solidFill>
                <a:latin typeface="Bookman Old Style" pitchFamily="18" charset="0"/>
              </a:rPr>
              <a:t>Sch. 6</a:t>
            </a:r>
          </a:p>
        </p:txBody>
      </p:sp>
      <p:cxnSp>
        <p:nvCxnSpPr>
          <p:cNvPr id="50" name="Straight Arrow Connector 49"/>
          <p:cNvCxnSpPr/>
          <p:nvPr/>
        </p:nvCxnSpPr>
        <p:spPr>
          <a:xfrm rot="5400000">
            <a:off x="2058194" y="4190206"/>
            <a:ext cx="6096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1" name="Straight Arrow Connector 50"/>
          <p:cNvCxnSpPr>
            <a:endCxn id="11" idx="0"/>
          </p:cNvCxnSpPr>
          <p:nvPr/>
        </p:nvCxnSpPr>
        <p:spPr>
          <a:xfrm>
            <a:off x="2363788" y="3886201"/>
            <a:ext cx="1141412" cy="609599"/>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55" name="Straight Arrow Connector 54"/>
          <p:cNvCxnSpPr/>
          <p:nvPr/>
        </p:nvCxnSpPr>
        <p:spPr>
          <a:xfrm rot="5400000">
            <a:off x="3276194" y="4191406"/>
            <a:ext cx="612000" cy="1588"/>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cxnSp>
        <p:nvCxnSpPr>
          <p:cNvPr id="46" name="Straight Arrow Connector 45"/>
          <p:cNvCxnSpPr/>
          <p:nvPr/>
        </p:nvCxnSpPr>
        <p:spPr>
          <a:xfrm flipH="1">
            <a:off x="2439195" y="3886200"/>
            <a:ext cx="1118937" cy="591000"/>
          </a:xfrm>
          <a:prstGeom prst="straightConnector1">
            <a:avLst/>
          </a:prstGeom>
          <a:ln>
            <a:tailEnd type="arrow"/>
          </a:ln>
        </p:spPr>
        <p:style>
          <a:lnRef idx="1">
            <a:schemeClr val="dk1"/>
          </a:lnRef>
          <a:fillRef idx="0">
            <a:schemeClr val="dk1"/>
          </a:fillRef>
          <a:effectRef idx="0">
            <a:schemeClr val="dk1"/>
          </a:effectRef>
          <a:fontRef idx="minor">
            <a:schemeClr val="tx1"/>
          </a:fontRef>
        </p:style>
      </p:cxnSp>
      <p:sp>
        <p:nvSpPr>
          <p:cNvPr id="15" name="Date Placeholder 14"/>
          <p:cNvSpPr>
            <a:spLocks noGrp="1"/>
          </p:cNvSpPr>
          <p:nvPr>
            <p:ph type="dt" sz="half" idx="10"/>
          </p:nvPr>
        </p:nvSpPr>
        <p:spPr>
          <a:xfrm>
            <a:off x="2691997" y="6412450"/>
            <a:ext cx="1905000" cy="457200"/>
          </a:xfrm>
        </p:spPr>
        <p:txBody>
          <a:bodyPr/>
          <a:lstStyle/>
          <a:p>
            <a:pPr>
              <a:defRPr/>
            </a:pPr>
            <a:r>
              <a:rPr lang="en-US"/>
              <a:t>4 May 2019</a:t>
            </a:r>
            <a:endParaRPr lang="en-US" dirty="0"/>
          </a:p>
        </p:txBody>
      </p:sp>
      <p:sp>
        <p:nvSpPr>
          <p:cNvPr id="18" name="Footer Placeholder 17"/>
          <p:cNvSpPr>
            <a:spLocks noGrp="1"/>
          </p:cNvSpPr>
          <p:nvPr>
            <p:ph type="ftr" sz="quarter" idx="11"/>
          </p:nvPr>
        </p:nvSpPr>
        <p:spPr>
          <a:xfrm>
            <a:off x="5159564" y="6399212"/>
            <a:ext cx="2895600" cy="457200"/>
          </a:xfrm>
        </p:spPr>
        <p:txBody>
          <a:bodyPr/>
          <a:lstStyle/>
          <a:p>
            <a:pPr>
              <a:defRPr/>
            </a:pPr>
            <a:r>
              <a:rPr lang="en-US" dirty="0"/>
              <a:t>P. P. Shah &amp; Asso.</a:t>
            </a:r>
          </a:p>
        </p:txBody>
      </p:sp>
      <p:sp>
        <p:nvSpPr>
          <p:cNvPr id="19" name="Slide Number Placeholder 18"/>
          <p:cNvSpPr>
            <a:spLocks noGrp="1"/>
          </p:cNvSpPr>
          <p:nvPr>
            <p:ph type="sldNum" sz="quarter" idx="12"/>
          </p:nvPr>
        </p:nvSpPr>
        <p:spPr>
          <a:xfrm>
            <a:off x="8600287" y="6412450"/>
            <a:ext cx="1905000" cy="457200"/>
          </a:xfrm>
        </p:spPr>
        <p:txBody>
          <a:bodyPr/>
          <a:lstStyle/>
          <a:p>
            <a:pPr>
              <a:defRPr/>
            </a:pPr>
            <a:fld id="{AEE33614-1576-4826-9A5E-50DBDA8E8AF6}" type="slidenum">
              <a:rPr lang="en-US" smtClean="0"/>
              <a:pPr>
                <a:defRPr/>
              </a:pPr>
              <a:t>36</a:t>
            </a:fld>
            <a:endParaRPr lang="en-US" dirty="0"/>
          </a:p>
        </p:txBody>
      </p:sp>
      <p:sp>
        <p:nvSpPr>
          <p:cNvPr id="52" name="Date Placeholder 14"/>
          <p:cNvSpPr txBox="1">
            <a:spLocks/>
          </p:cNvSpPr>
          <p:nvPr/>
        </p:nvSpPr>
        <p:spPr bwMode="auto">
          <a:xfrm>
            <a:off x="4114801" y="6170612"/>
            <a:ext cx="1603161" cy="318038"/>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defPPr>
              <a:defRPr lang="en-US"/>
            </a:defPPr>
            <a:lvl1pPr algn="l" rtl="0" eaLnBrk="1" fontAlgn="base" hangingPunct="1">
              <a:spcBef>
                <a:spcPct val="0"/>
              </a:spcBef>
              <a:spcAft>
                <a:spcPct val="0"/>
              </a:spcAft>
              <a:defRPr sz="1400" kern="1200">
                <a:solidFill>
                  <a:schemeClr val="tx1"/>
                </a:solidFill>
                <a:latin typeface="Tahoma" pitchFamily="34" charset="0"/>
                <a:ea typeface="+mn-ea"/>
                <a:cs typeface="+mn-cs"/>
              </a:defRPr>
            </a:lvl1pPr>
            <a:lvl2pPr marL="457200" algn="l" rtl="0" fontAlgn="base">
              <a:spcBef>
                <a:spcPct val="0"/>
              </a:spcBef>
              <a:spcAft>
                <a:spcPct val="0"/>
              </a:spcAft>
              <a:defRPr kern="1200">
                <a:solidFill>
                  <a:schemeClr val="tx1"/>
                </a:solidFill>
                <a:latin typeface="Tahoma" pitchFamily="34" charset="0"/>
                <a:ea typeface="+mn-ea"/>
                <a:cs typeface="Arial" charset="0"/>
              </a:defRPr>
            </a:lvl2pPr>
            <a:lvl3pPr marL="914400" algn="l" rtl="0" fontAlgn="base">
              <a:spcBef>
                <a:spcPct val="0"/>
              </a:spcBef>
              <a:spcAft>
                <a:spcPct val="0"/>
              </a:spcAft>
              <a:defRPr kern="1200">
                <a:solidFill>
                  <a:schemeClr val="tx1"/>
                </a:solidFill>
                <a:latin typeface="Tahoma" pitchFamily="34" charset="0"/>
                <a:ea typeface="+mn-ea"/>
                <a:cs typeface="Arial" charset="0"/>
              </a:defRPr>
            </a:lvl3pPr>
            <a:lvl4pPr marL="1371600" algn="l" rtl="0" fontAlgn="base">
              <a:spcBef>
                <a:spcPct val="0"/>
              </a:spcBef>
              <a:spcAft>
                <a:spcPct val="0"/>
              </a:spcAft>
              <a:defRPr kern="1200">
                <a:solidFill>
                  <a:schemeClr val="tx1"/>
                </a:solidFill>
                <a:latin typeface="Tahoma" pitchFamily="34" charset="0"/>
                <a:ea typeface="+mn-ea"/>
                <a:cs typeface="Arial" charset="0"/>
              </a:defRPr>
            </a:lvl4pPr>
            <a:lvl5pPr marL="1828800" algn="l" rtl="0" fontAlgn="base">
              <a:spcBef>
                <a:spcPct val="0"/>
              </a:spcBef>
              <a:spcAft>
                <a:spcPct val="0"/>
              </a:spcAft>
              <a:defRPr kern="1200">
                <a:solidFill>
                  <a:schemeClr val="tx1"/>
                </a:solidFill>
                <a:latin typeface="Tahoma" pitchFamily="34" charset="0"/>
                <a:ea typeface="+mn-ea"/>
                <a:cs typeface="Arial" charset="0"/>
              </a:defRPr>
            </a:lvl5pPr>
            <a:lvl6pPr marL="2286000" algn="l" defTabSz="914400" rtl="0" eaLnBrk="1" latinLnBrk="0" hangingPunct="1">
              <a:defRPr kern="1200">
                <a:solidFill>
                  <a:schemeClr val="tx1"/>
                </a:solidFill>
                <a:latin typeface="Tahoma" pitchFamily="34" charset="0"/>
                <a:ea typeface="+mn-ea"/>
                <a:cs typeface="Arial" charset="0"/>
              </a:defRPr>
            </a:lvl6pPr>
            <a:lvl7pPr marL="2743200" algn="l" defTabSz="914400" rtl="0" eaLnBrk="1" latinLnBrk="0" hangingPunct="1">
              <a:defRPr kern="1200">
                <a:solidFill>
                  <a:schemeClr val="tx1"/>
                </a:solidFill>
                <a:latin typeface="Tahoma" pitchFamily="34" charset="0"/>
                <a:ea typeface="+mn-ea"/>
                <a:cs typeface="Arial" charset="0"/>
              </a:defRPr>
            </a:lvl7pPr>
            <a:lvl8pPr marL="3200400" algn="l" defTabSz="914400" rtl="0" eaLnBrk="1" latinLnBrk="0" hangingPunct="1">
              <a:defRPr kern="1200">
                <a:solidFill>
                  <a:schemeClr val="tx1"/>
                </a:solidFill>
                <a:latin typeface="Tahoma" pitchFamily="34" charset="0"/>
                <a:ea typeface="+mn-ea"/>
                <a:cs typeface="Arial" charset="0"/>
              </a:defRPr>
            </a:lvl8pPr>
            <a:lvl9pPr marL="3657600" algn="l" defTabSz="914400" rtl="0" eaLnBrk="1" latinLnBrk="0" hangingPunct="1">
              <a:defRPr kern="1200">
                <a:solidFill>
                  <a:schemeClr val="tx1"/>
                </a:solidFill>
                <a:latin typeface="Tahoma" pitchFamily="34" charset="0"/>
                <a:ea typeface="+mn-ea"/>
                <a:cs typeface="Arial" charset="0"/>
              </a:defRPr>
            </a:lvl9pPr>
          </a:lstStyle>
          <a:p>
            <a:pPr algn="ctr">
              <a:defRPr/>
            </a:pPr>
            <a:r>
              <a:rPr lang="en-US" dirty="0"/>
              <a:t>Available to or for</a:t>
            </a:r>
          </a:p>
        </p:txBody>
      </p:sp>
    </p:spTree>
    <p:extLst>
      <p:ext uri="{BB962C8B-B14F-4D97-AF65-F5344CB8AC3E}">
        <p14:creationId xmlns:p14="http://schemas.microsoft.com/office/powerpoint/2010/main" val="1373241146"/>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5821" y="6388017"/>
            <a:ext cx="2540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4876800" y="6400800"/>
            <a:ext cx="38608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37</a:t>
            </a:fld>
            <a:endParaRPr lang="en-US" dirty="0"/>
          </a:p>
        </p:txBody>
      </p:sp>
      <p:sp>
        <p:nvSpPr>
          <p:cNvPr id="9221" name="Rectangle 4"/>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graphicFrame>
        <p:nvGraphicFramePr>
          <p:cNvPr id="5" name="Table 4">
            <a:extLst>
              <a:ext uri="{FF2B5EF4-FFF2-40B4-BE49-F238E27FC236}">
                <a16:creationId xmlns:a16="http://schemas.microsoft.com/office/drawing/2014/main" id="{A881541C-0C8A-4B21-854E-26CE4F08B6C9}"/>
              </a:ext>
            </a:extLst>
          </p:cNvPr>
          <p:cNvGraphicFramePr>
            <a:graphicFrameLocks noGrp="1"/>
          </p:cNvGraphicFramePr>
          <p:nvPr>
            <p:extLst/>
          </p:nvPr>
        </p:nvGraphicFramePr>
        <p:xfrm>
          <a:off x="1239271" y="1510062"/>
          <a:ext cx="9959669" cy="3112852"/>
        </p:xfrm>
        <a:graphic>
          <a:graphicData uri="http://schemas.openxmlformats.org/drawingml/2006/table">
            <a:tbl>
              <a:tblPr firstRow="1" firstCol="1" bandRow="1">
                <a:tableStyleId>{2D5ABB26-0587-4C30-8999-92F81FD0307C}</a:tableStyleId>
              </a:tblPr>
              <a:tblGrid>
                <a:gridCol w="674717">
                  <a:extLst>
                    <a:ext uri="{9D8B030D-6E8A-4147-A177-3AD203B41FA5}">
                      <a16:colId xmlns:a16="http://schemas.microsoft.com/office/drawing/2014/main" val="20697899"/>
                    </a:ext>
                  </a:extLst>
                </a:gridCol>
                <a:gridCol w="1139335">
                  <a:extLst>
                    <a:ext uri="{9D8B030D-6E8A-4147-A177-3AD203B41FA5}">
                      <a16:colId xmlns:a16="http://schemas.microsoft.com/office/drawing/2014/main" val="4282089394"/>
                    </a:ext>
                  </a:extLst>
                </a:gridCol>
                <a:gridCol w="1150374">
                  <a:extLst>
                    <a:ext uri="{9D8B030D-6E8A-4147-A177-3AD203B41FA5}">
                      <a16:colId xmlns:a16="http://schemas.microsoft.com/office/drawing/2014/main" val="3382043049"/>
                    </a:ext>
                  </a:extLst>
                </a:gridCol>
                <a:gridCol w="929149">
                  <a:extLst>
                    <a:ext uri="{9D8B030D-6E8A-4147-A177-3AD203B41FA5}">
                      <a16:colId xmlns:a16="http://schemas.microsoft.com/office/drawing/2014/main" val="3875907022"/>
                    </a:ext>
                  </a:extLst>
                </a:gridCol>
                <a:gridCol w="6066094">
                  <a:extLst>
                    <a:ext uri="{9D8B030D-6E8A-4147-A177-3AD203B41FA5}">
                      <a16:colId xmlns:a16="http://schemas.microsoft.com/office/drawing/2014/main" val="3005333121"/>
                    </a:ext>
                  </a:extLst>
                </a:gridCol>
              </a:tblGrid>
              <a:tr h="59322">
                <a:tc>
                  <a:txBody>
                    <a:bodyPr/>
                    <a:lstStyle/>
                    <a:p>
                      <a:pPr algn="ctr">
                        <a:lnSpc>
                          <a:spcPct val="107000"/>
                        </a:lnSpc>
                        <a:spcAft>
                          <a:spcPts val="0"/>
                        </a:spcAft>
                      </a:pPr>
                      <a:r>
                        <a:rPr lang="en-IN" sz="1200" b="1" cap="all" dirty="0">
                          <a:effectLst/>
                        </a:rPr>
                        <a:t>Sch. no</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permissible investor</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instrument</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investee entity</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tc>
                  <a:txBody>
                    <a:bodyPr/>
                    <a:lstStyle/>
                    <a:p>
                      <a:pPr algn="ctr">
                        <a:lnSpc>
                          <a:spcPct val="107000"/>
                        </a:lnSpc>
                        <a:spcAft>
                          <a:spcPts val="0"/>
                        </a:spcAft>
                      </a:pPr>
                      <a:r>
                        <a:rPr lang="en-IN" sz="1200" b="1" cap="all" dirty="0">
                          <a:effectLst/>
                        </a:rPr>
                        <a:t>conditions, if any</a:t>
                      </a:r>
                      <a:endParaRPr lang="en-IN" sz="1200" b="1"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nchor="ct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75000"/>
                      </a:schemeClr>
                    </a:solidFill>
                  </a:tcPr>
                </a:tc>
                <a:extLst>
                  <a:ext uri="{0D108BD9-81ED-4DB2-BD59-A6C34878D82A}">
                    <a16:rowId xmlns:a16="http://schemas.microsoft.com/office/drawing/2014/main" val="140754686"/>
                  </a:ext>
                </a:extLst>
              </a:tr>
              <a:tr h="266024">
                <a:tc>
                  <a:txBody>
                    <a:bodyPr/>
                    <a:lstStyle/>
                    <a:p>
                      <a:pPr algn="ctr">
                        <a:lnSpc>
                          <a:spcPct val="107000"/>
                        </a:lnSpc>
                        <a:spcAft>
                          <a:spcPts val="0"/>
                        </a:spcAft>
                      </a:pPr>
                      <a:r>
                        <a:rPr lang="en-IN" sz="1200" dirty="0">
                          <a:effectLst/>
                        </a:rPr>
                        <a:t>1</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 (Excl. Citizen of Bangladesh/Pakistan)</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Subject to entry routes, sectoral caps and attendant conditionalities. </a:t>
                      </a:r>
                    </a:p>
                    <a:p>
                      <a:pPr marL="342900" lvl="0" indent="-342900" algn="just">
                        <a:lnSpc>
                          <a:spcPct val="107000"/>
                        </a:lnSpc>
                        <a:spcAft>
                          <a:spcPts val="0"/>
                        </a:spcAft>
                        <a:buFont typeface="Wingdings" panose="05000000000000000000" pitchFamily="2" charset="2"/>
                        <a:buChar char=""/>
                      </a:pPr>
                      <a:r>
                        <a:rPr lang="en-IN" sz="1200" dirty="0">
                          <a:effectLst/>
                        </a:rPr>
                        <a:t>Capital instrument to be issued within 60 days of receipt of consideration (if not the amount must be refunded)</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912085439"/>
                  </a:ext>
                </a:extLst>
              </a:tr>
              <a:tr h="472726">
                <a:tc>
                  <a:txBody>
                    <a:bodyPr/>
                    <a:lstStyle/>
                    <a:p>
                      <a:pPr algn="ctr">
                        <a:lnSpc>
                          <a:spcPct val="107000"/>
                        </a:lnSpc>
                        <a:spcAft>
                          <a:spcPts val="0"/>
                        </a:spcAft>
                      </a:pPr>
                      <a:r>
                        <a:rPr lang="en-IN" sz="1200" dirty="0">
                          <a:effectLst/>
                        </a:rPr>
                        <a:t>2</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FPI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Listed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Conditions on aggregate FPI investment (24%) and individual FPI investment (10%) of paid-up shares / paid-up value of each series of shares of a single company.</a:t>
                      </a:r>
                    </a:p>
                    <a:p>
                      <a:pPr marL="342900" lvl="0" indent="-342900" algn="just">
                        <a:lnSpc>
                          <a:spcPct val="107000"/>
                        </a:lnSpc>
                        <a:spcAft>
                          <a:spcPts val="0"/>
                        </a:spcAft>
                        <a:buFont typeface="Wingdings" panose="05000000000000000000" pitchFamily="2" charset="2"/>
                        <a:buChar char=""/>
                      </a:pPr>
                      <a:r>
                        <a:rPr lang="en-IN" sz="1200" dirty="0">
                          <a:effectLst/>
                        </a:rPr>
                        <a:t>In case of breach of individual FPI investment limit the investment will be reclassified as FDI and FC-TRS must be filed in this regard.</a:t>
                      </a:r>
                    </a:p>
                    <a:p>
                      <a:pPr marL="342900" lvl="0" indent="-342900" algn="just">
                        <a:lnSpc>
                          <a:spcPct val="107000"/>
                        </a:lnSpc>
                        <a:spcAft>
                          <a:spcPts val="0"/>
                        </a:spcAft>
                        <a:buFont typeface="Wingdings" panose="05000000000000000000" pitchFamily="2" charset="2"/>
                        <a:buChar char=""/>
                      </a:pPr>
                      <a:r>
                        <a:rPr lang="en-IN" sz="1200" dirty="0">
                          <a:effectLst/>
                        </a:rPr>
                        <a:t>Subject to limits and margin requirements prescribed by RBI / SEBI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23345138"/>
                  </a:ext>
                </a:extLst>
              </a:tr>
              <a:tr h="266024">
                <a:tc>
                  <a:txBody>
                    <a:bodyPr/>
                    <a:lstStyle/>
                    <a:p>
                      <a:pPr algn="ctr">
                        <a:lnSpc>
                          <a:spcPct val="107000"/>
                        </a:lnSpc>
                        <a:spcAft>
                          <a:spcPts val="0"/>
                        </a:spcAft>
                      </a:pPr>
                      <a:r>
                        <a:rPr lang="en-IN" sz="1200" dirty="0">
                          <a:effectLst/>
                        </a:rPr>
                        <a:t>3</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NRI / OCI</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Capital instruments (on repatriation basis)</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Listed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200" dirty="0">
                          <a:effectLst/>
                        </a:rPr>
                        <a:t>Conditions on aggregate NRI / OCI investment (10%) and individual NRI / OCI investment (5%) of paid-up equity value paid-up value of each series of debentures or preference share or share warrants of a single Indian company.</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48597923"/>
                  </a:ext>
                </a:extLst>
              </a:tr>
            </a:tbl>
          </a:graphicData>
        </a:graphic>
      </p:graphicFrame>
      <p:graphicFrame>
        <p:nvGraphicFramePr>
          <p:cNvPr id="2" name="Table 1">
            <a:extLst>
              <a:ext uri="{FF2B5EF4-FFF2-40B4-BE49-F238E27FC236}">
                <a16:creationId xmlns:a16="http://schemas.microsoft.com/office/drawing/2014/main" id="{7C936500-4DFD-4715-8F41-651AB0EDF03A}"/>
              </a:ext>
            </a:extLst>
          </p:cNvPr>
          <p:cNvGraphicFramePr>
            <a:graphicFrameLocks noGrp="1"/>
          </p:cNvGraphicFramePr>
          <p:nvPr>
            <p:extLst/>
          </p:nvPr>
        </p:nvGraphicFramePr>
        <p:xfrm>
          <a:off x="1243778" y="4622914"/>
          <a:ext cx="9955162" cy="1949725"/>
        </p:xfrm>
        <a:graphic>
          <a:graphicData uri="http://schemas.openxmlformats.org/drawingml/2006/table">
            <a:tbl>
              <a:tblPr firstRow="1" firstCol="1" bandRow="1">
                <a:tableStyleId>{2D5ABB26-0587-4C30-8999-92F81FD0307C}</a:tableStyleId>
              </a:tblPr>
              <a:tblGrid>
                <a:gridCol w="658764">
                  <a:extLst>
                    <a:ext uri="{9D8B030D-6E8A-4147-A177-3AD203B41FA5}">
                      <a16:colId xmlns:a16="http://schemas.microsoft.com/office/drawing/2014/main" val="2997647854"/>
                    </a:ext>
                  </a:extLst>
                </a:gridCol>
                <a:gridCol w="1150374">
                  <a:extLst>
                    <a:ext uri="{9D8B030D-6E8A-4147-A177-3AD203B41FA5}">
                      <a16:colId xmlns:a16="http://schemas.microsoft.com/office/drawing/2014/main" val="1790779177"/>
                    </a:ext>
                  </a:extLst>
                </a:gridCol>
                <a:gridCol w="1170037">
                  <a:extLst>
                    <a:ext uri="{9D8B030D-6E8A-4147-A177-3AD203B41FA5}">
                      <a16:colId xmlns:a16="http://schemas.microsoft.com/office/drawing/2014/main" val="1954386510"/>
                    </a:ext>
                  </a:extLst>
                </a:gridCol>
                <a:gridCol w="929148">
                  <a:extLst>
                    <a:ext uri="{9D8B030D-6E8A-4147-A177-3AD203B41FA5}">
                      <a16:colId xmlns:a16="http://schemas.microsoft.com/office/drawing/2014/main" val="853826812"/>
                    </a:ext>
                  </a:extLst>
                </a:gridCol>
                <a:gridCol w="6046839">
                  <a:extLst>
                    <a:ext uri="{9D8B030D-6E8A-4147-A177-3AD203B41FA5}">
                      <a16:colId xmlns:a16="http://schemas.microsoft.com/office/drawing/2014/main" val="2813680738"/>
                    </a:ext>
                  </a:extLst>
                </a:gridCol>
              </a:tblGrid>
              <a:tr h="1613249">
                <a:tc>
                  <a:txBody>
                    <a:bodyPr/>
                    <a:lstStyle/>
                    <a:p>
                      <a:pPr marL="0" algn="ctr" defTabSz="914400" rtl="0" eaLnBrk="1" latinLnBrk="0" hangingPunct="1">
                        <a:lnSpc>
                          <a:spcPct val="107000"/>
                        </a:lnSpc>
                        <a:spcAft>
                          <a:spcPts val="0"/>
                        </a:spcAft>
                      </a:pPr>
                      <a:r>
                        <a:rPr lang="en-IN" sz="1200" kern="1200" dirty="0">
                          <a:effectLst/>
                        </a:rPr>
                        <a:t>4</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NRI / OCI</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Capital instruments / convertible notes, units or capital contribution to partnership</a:t>
                      </a:r>
                    </a:p>
                    <a:p>
                      <a:pPr marL="0" algn="ctr" defTabSz="914400" rtl="0" eaLnBrk="1" latinLnBrk="0" hangingPunct="1">
                        <a:lnSpc>
                          <a:spcPct val="107000"/>
                        </a:lnSpc>
                        <a:spcAft>
                          <a:spcPts val="0"/>
                        </a:spcAft>
                      </a:pPr>
                      <a:r>
                        <a:rPr lang="en-IN" sz="1200" kern="1200" dirty="0">
                          <a:effectLst/>
                        </a:rPr>
                        <a:t>(on non- repatriation basis)</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algn="ctr" defTabSz="914400" rtl="0" eaLnBrk="1" latinLnBrk="0" hangingPunct="1">
                        <a:lnSpc>
                          <a:spcPct val="107000"/>
                        </a:lnSpc>
                        <a:spcAft>
                          <a:spcPts val="0"/>
                        </a:spcAft>
                      </a:pPr>
                      <a:r>
                        <a:rPr lang="en-IN" sz="1200" kern="1200" dirty="0">
                          <a:effectLst/>
                        </a:rPr>
                        <a:t>Indian Company, LLP, firm or sole proprietorship</a:t>
                      </a:r>
                      <a:endParaRPr lang="en-IN" sz="1200" b="0" kern="1200" dirty="0">
                        <a:solidFill>
                          <a:schemeClr val="dk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defTabSz="914400" rtl="0" eaLnBrk="1" latinLnBrk="0" hangingPunct="1">
                        <a:lnSpc>
                          <a:spcPct val="107000"/>
                        </a:lnSpc>
                        <a:spcAft>
                          <a:spcPts val="0"/>
                        </a:spcAft>
                        <a:buFont typeface="Wingdings" panose="05000000000000000000" pitchFamily="2" charset="2"/>
                        <a:buChar char=""/>
                      </a:pPr>
                      <a:r>
                        <a:rPr lang="en-IN" sz="1200" kern="1200" dirty="0">
                          <a:solidFill>
                            <a:schemeClr val="tx1"/>
                          </a:solidFill>
                          <a:effectLst/>
                          <a:latin typeface="+mn-lt"/>
                          <a:ea typeface="+mn-ea"/>
                          <a:cs typeface="+mn-cs"/>
                        </a:rPr>
                        <a:t>Investment is deemed to be domestic investment and treated on par with investment by residents.</a:t>
                      </a:r>
                    </a:p>
                    <a:p>
                      <a:pPr marL="342900" lvl="0" indent="-342900" algn="just" defTabSz="914400" rtl="0" eaLnBrk="1" latinLnBrk="0" hangingPunct="1">
                        <a:lnSpc>
                          <a:spcPct val="107000"/>
                        </a:lnSpc>
                        <a:spcAft>
                          <a:spcPts val="0"/>
                        </a:spcAft>
                        <a:buFont typeface="Wingdings" panose="05000000000000000000" pitchFamily="2" charset="2"/>
                        <a:buChar char=""/>
                      </a:pPr>
                      <a:r>
                        <a:rPr lang="en-IN" sz="1200" kern="1200" dirty="0">
                          <a:solidFill>
                            <a:schemeClr val="tx1"/>
                          </a:solidFill>
                          <a:effectLst/>
                          <a:latin typeface="+mn-lt"/>
                          <a:ea typeface="+mn-ea"/>
                          <a:cs typeface="+mn-cs"/>
                        </a:rPr>
                        <a:t>The investee entity should not be engaged in </a:t>
                      </a:r>
                      <a:r>
                        <a:rPr lang="en-US" sz="1200" kern="1200" dirty="0">
                          <a:solidFill>
                            <a:schemeClr val="tx1"/>
                          </a:solidFill>
                          <a:effectLst/>
                          <a:latin typeface="+mn-lt"/>
                          <a:ea typeface="+mn-ea"/>
                          <a:cs typeface="+mn-cs"/>
                        </a:rPr>
                        <a:t>agricultural/ plantation activity or print media or real estate business.</a:t>
                      </a:r>
                      <a:endParaRPr lang="en-IN" sz="1200" kern="1200"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671016346"/>
                  </a:ext>
                </a:extLst>
              </a:tr>
            </a:tbl>
          </a:graphicData>
        </a:graphic>
      </p:graphicFrame>
    </p:spTree>
    <p:extLst>
      <p:ext uri="{BB962C8B-B14F-4D97-AF65-F5344CB8AC3E}">
        <p14:creationId xmlns:p14="http://schemas.microsoft.com/office/powerpoint/2010/main" val="338222233"/>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Date Placeholder 3">
            <a:extLst>
              <a:ext uri="{FF2B5EF4-FFF2-40B4-BE49-F238E27FC236}">
                <a16:creationId xmlns:a16="http://schemas.microsoft.com/office/drawing/2014/main" id="{63CC71E8-5446-4C24-BBFA-10529689DED0}"/>
              </a:ext>
            </a:extLst>
          </p:cNvPr>
          <p:cNvSpPr>
            <a:spLocks noGrp="1"/>
          </p:cNvSpPr>
          <p:nvPr>
            <p:ph type="dt" sz="half" idx="10"/>
          </p:nvPr>
        </p:nvSpPr>
        <p:spPr>
          <a:xfrm>
            <a:off x="1549400" y="6361622"/>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1B1FC60-9786-4511-A866-396BC1259BB3}"/>
              </a:ext>
            </a:extLst>
          </p:cNvPr>
          <p:cNvSpPr>
            <a:spLocks noGrp="1"/>
          </p:cNvSpPr>
          <p:nvPr>
            <p:ph type="ftr" sz="quarter" idx="11"/>
          </p:nvPr>
        </p:nvSpPr>
        <p:spPr>
          <a:xfrm>
            <a:off x="4876800" y="6361622"/>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8D05F55F-1234-41EF-B71F-818D84F3735D}"/>
              </a:ext>
            </a:extLst>
          </p:cNvPr>
          <p:cNvSpPr>
            <a:spLocks noGrp="1"/>
          </p:cNvSpPr>
          <p:nvPr>
            <p:ph type="sldNum" sz="quarter" idx="12"/>
          </p:nvPr>
        </p:nvSpPr>
        <p:spPr/>
        <p:txBody>
          <a:bodyPr/>
          <a:lstStyle/>
          <a:p>
            <a:pPr>
              <a:defRPr/>
            </a:pPr>
            <a:fld id="{4CAA70CE-4DCB-4D19-AC47-571E7F2D8BF8}" type="slidenum">
              <a:rPr lang="en-US" smtClean="0"/>
              <a:pPr>
                <a:defRPr/>
              </a:pPr>
              <a:t>38</a:t>
            </a:fld>
            <a:endParaRPr lang="en-US" dirty="0"/>
          </a:p>
        </p:txBody>
      </p:sp>
      <p:graphicFrame>
        <p:nvGraphicFramePr>
          <p:cNvPr id="7" name="Table 6">
            <a:extLst>
              <a:ext uri="{FF2B5EF4-FFF2-40B4-BE49-F238E27FC236}">
                <a16:creationId xmlns:a16="http://schemas.microsoft.com/office/drawing/2014/main" id="{49FA2491-B276-4BB0-96AA-8AC03EC4A87E}"/>
              </a:ext>
            </a:extLst>
          </p:cNvPr>
          <p:cNvGraphicFramePr>
            <a:graphicFrameLocks noGrp="1"/>
          </p:cNvGraphicFramePr>
          <p:nvPr>
            <p:extLst/>
          </p:nvPr>
        </p:nvGraphicFramePr>
        <p:xfrm>
          <a:off x="1209367" y="1850838"/>
          <a:ext cx="10456606" cy="4124317"/>
        </p:xfrm>
        <a:graphic>
          <a:graphicData uri="http://schemas.openxmlformats.org/drawingml/2006/table">
            <a:tbl>
              <a:tblPr firstRow="1" firstCol="1" bandRow="1">
                <a:tableStyleId>{2D5ABB26-0587-4C30-8999-92F81FD0307C}</a:tableStyleId>
              </a:tblPr>
              <a:tblGrid>
                <a:gridCol w="427704">
                  <a:extLst>
                    <a:ext uri="{9D8B030D-6E8A-4147-A177-3AD203B41FA5}">
                      <a16:colId xmlns:a16="http://schemas.microsoft.com/office/drawing/2014/main" val="1626014564"/>
                    </a:ext>
                  </a:extLst>
                </a:gridCol>
                <a:gridCol w="1401096">
                  <a:extLst>
                    <a:ext uri="{9D8B030D-6E8A-4147-A177-3AD203B41FA5}">
                      <a16:colId xmlns:a16="http://schemas.microsoft.com/office/drawing/2014/main" val="1571758382"/>
                    </a:ext>
                  </a:extLst>
                </a:gridCol>
                <a:gridCol w="1297858">
                  <a:extLst>
                    <a:ext uri="{9D8B030D-6E8A-4147-A177-3AD203B41FA5}">
                      <a16:colId xmlns:a16="http://schemas.microsoft.com/office/drawing/2014/main" val="1423930603"/>
                    </a:ext>
                  </a:extLst>
                </a:gridCol>
                <a:gridCol w="825911">
                  <a:extLst>
                    <a:ext uri="{9D8B030D-6E8A-4147-A177-3AD203B41FA5}">
                      <a16:colId xmlns:a16="http://schemas.microsoft.com/office/drawing/2014/main" val="2588397774"/>
                    </a:ext>
                  </a:extLst>
                </a:gridCol>
                <a:gridCol w="6504037">
                  <a:extLst>
                    <a:ext uri="{9D8B030D-6E8A-4147-A177-3AD203B41FA5}">
                      <a16:colId xmlns:a16="http://schemas.microsoft.com/office/drawing/2014/main" val="2499821720"/>
                    </a:ext>
                  </a:extLst>
                </a:gridCol>
              </a:tblGrid>
              <a:tr h="324464">
                <a:tc>
                  <a:txBody>
                    <a:bodyPr/>
                    <a:lstStyle/>
                    <a:p>
                      <a:pPr marL="0" algn="ctr" defTabSz="914400" rtl="0" eaLnBrk="1" latinLnBrk="0" hangingPunct="1">
                        <a:lnSpc>
                          <a:spcPct val="107000"/>
                        </a:lnSpc>
                        <a:spcAft>
                          <a:spcPts val="0"/>
                        </a:spcAft>
                      </a:pPr>
                      <a:r>
                        <a:rPr lang="en-IN" sz="1200" b="1" kern="1200" cap="all" dirty="0">
                          <a:effectLst/>
                        </a:rPr>
                        <a:t>SCH.NO</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PERMISSIBLE INVESTOR</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INSTRUMENTS</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algn="ctr" defTabSz="914400" rtl="0" eaLnBrk="1" latinLnBrk="0" hangingPunct="1">
                        <a:lnSpc>
                          <a:spcPct val="107000"/>
                        </a:lnSpc>
                        <a:spcAft>
                          <a:spcPts val="0"/>
                        </a:spcAft>
                      </a:pPr>
                      <a:r>
                        <a:rPr lang="en-IN" sz="1200" b="1" kern="1200" cap="all" dirty="0">
                          <a:effectLst/>
                        </a:rPr>
                        <a:t>INVESTEE</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lvl="0" indent="0" algn="ctr" defTabSz="914400" rtl="0" eaLnBrk="1" latinLnBrk="0" hangingPunct="1">
                        <a:lnSpc>
                          <a:spcPct val="107000"/>
                        </a:lnSpc>
                        <a:spcAft>
                          <a:spcPts val="0"/>
                        </a:spcAft>
                        <a:buFont typeface="Wingdings" panose="05000000000000000000" pitchFamily="2" charset="2"/>
                        <a:buNone/>
                      </a:pPr>
                      <a:r>
                        <a:rPr lang="en-IN" sz="1200" b="1" kern="1200" cap="all" dirty="0">
                          <a:effectLst/>
                        </a:rPr>
                        <a:t> CONDITIONS , IF ANY</a:t>
                      </a:r>
                      <a:endParaRPr lang="en-IN" sz="1200" b="1" kern="1200" cap="all" dirty="0">
                        <a:solidFill>
                          <a:schemeClr val="tx1"/>
                        </a:solidFill>
                        <a:effectLst/>
                        <a:latin typeface="+mn-lt"/>
                        <a:ea typeface="+mn-ea"/>
                        <a:cs typeface="+mn-cs"/>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967022032"/>
                  </a:ext>
                </a:extLst>
              </a:tr>
              <a:tr h="1995942">
                <a:tc>
                  <a:txBody>
                    <a:bodyPr/>
                    <a:lstStyle/>
                    <a:p>
                      <a:pPr algn="ctr">
                        <a:lnSpc>
                          <a:spcPct val="107000"/>
                        </a:lnSpc>
                        <a:spcAft>
                          <a:spcPts val="0"/>
                        </a:spcAft>
                      </a:pPr>
                      <a:r>
                        <a:rPr lang="en-IN" sz="1200" dirty="0">
                          <a:effectLst/>
                        </a:rPr>
                        <a:t>5</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200" dirty="0">
                          <a:effectLst/>
                        </a:rPr>
                        <a:t>Securities other than capital instruments e.g. units of domestic mutual funds, securities receipt of ARC, bonds of PSUs etc.</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latin typeface="Cambria" panose="02040503050406030204" pitchFamily="18" charset="0"/>
                          <a:ea typeface="Cambria" panose="02040503050406030204" pitchFamily="18" charset="0"/>
                          <a:cs typeface="Times New Roman" panose="02020603050405020304" pitchFamily="18" charset="0"/>
                        </a:rPr>
                        <a:t>PSU, Indian Company, Investment vehicles,etc </a:t>
                      </a: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just">
                        <a:lnSpc>
                          <a:spcPct val="107000"/>
                        </a:lnSpc>
                        <a:spcAft>
                          <a:spcPts val="0"/>
                        </a:spcAft>
                      </a:pPr>
                      <a:r>
                        <a:rPr lang="en-IN" sz="1200" u="sng" dirty="0">
                          <a:effectLst/>
                        </a:rPr>
                        <a:t>FPIs (on repatriation basis) inter alia</a:t>
                      </a:r>
                      <a:r>
                        <a:rPr lang="en-IN" sz="1200" dirty="0">
                          <a:effectLst/>
                        </a:rPr>
                        <a:t>:</a:t>
                      </a:r>
                    </a:p>
                    <a:p>
                      <a:pPr marL="342900" lvl="0" indent="-342900" algn="just">
                        <a:lnSpc>
                          <a:spcPct val="107000"/>
                        </a:lnSpc>
                        <a:spcAft>
                          <a:spcPts val="0"/>
                        </a:spcAft>
                        <a:buFont typeface="Wingdings" panose="05000000000000000000" pitchFamily="2" charset="2"/>
                        <a:buChar char=""/>
                      </a:pPr>
                      <a:r>
                        <a:rPr lang="en-IN" sz="1200" dirty="0">
                          <a:effectLst/>
                        </a:rPr>
                        <a:t>NCDs and commercial papers issued by Indian company.</a:t>
                      </a:r>
                    </a:p>
                    <a:p>
                      <a:pPr marL="342900" lvl="0" indent="-342900" algn="just">
                        <a:lnSpc>
                          <a:spcPct val="107000"/>
                        </a:lnSpc>
                        <a:spcAft>
                          <a:spcPts val="0"/>
                        </a:spcAft>
                        <a:buFont typeface="Wingdings" panose="05000000000000000000" pitchFamily="2" charset="2"/>
                        <a:buChar char=""/>
                      </a:pPr>
                      <a:r>
                        <a:rPr lang="en-IN" sz="1200" dirty="0">
                          <a:effectLst/>
                        </a:rPr>
                        <a:t>Units of domestic mutual fund </a:t>
                      </a:r>
                    </a:p>
                    <a:p>
                      <a:pPr marL="342900" lvl="0" indent="-342900" algn="just">
                        <a:lnSpc>
                          <a:spcPct val="107000"/>
                        </a:lnSpc>
                        <a:spcAft>
                          <a:spcPts val="0"/>
                        </a:spcAft>
                        <a:buFont typeface="Wingdings" panose="05000000000000000000" pitchFamily="2" charset="2"/>
                        <a:buChar char=""/>
                      </a:pPr>
                      <a:r>
                        <a:rPr lang="en-IN" sz="1200" dirty="0">
                          <a:effectLst/>
                        </a:rPr>
                        <a:t>G-secs, SRs issues by ARCs, rupee denominated and credit enhanced bonds </a:t>
                      </a:r>
                    </a:p>
                    <a:p>
                      <a:pPr algn="just">
                        <a:lnSpc>
                          <a:spcPct val="107000"/>
                        </a:lnSpc>
                        <a:spcAft>
                          <a:spcPts val="0"/>
                        </a:spcAft>
                      </a:pPr>
                      <a:r>
                        <a:rPr lang="en-IN" sz="1200" u="sng" dirty="0">
                          <a:effectLst/>
                        </a:rPr>
                        <a:t>NRI / OCI (repatriation basis) inter alia</a:t>
                      </a:r>
                      <a:r>
                        <a:rPr lang="en-IN" sz="1200" dirty="0">
                          <a:effectLst/>
                        </a:rPr>
                        <a:t>:</a:t>
                      </a:r>
                    </a:p>
                    <a:p>
                      <a:pPr marL="342900" lvl="0" indent="-342900" algn="just">
                        <a:lnSpc>
                          <a:spcPct val="107000"/>
                        </a:lnSpc>
                        <a:spcAft>
                          <a:spcPts val="0"/>
                        </a:spcAft>
                        <a:buFont typeface="Wingdings" panose="05000000000000000000" pitchFamily="2" charset="2"/>
                        <a:buChar char=""/>
                      </a:pPr>
                      <a:r>
                        <a:rPr lang="en-IN" sz="1200" dirty="0">
                          <a:effectLst/>
                        </a:rPr>
                        <a:t>G-secs, bonds of PSUs, bonds of infrastructure debt funds.</a:t>
                      </a:r>
                    </a:p>
                    <a:p>
                      <a:pPr marL="342900" lvl="0" indent="-342900" algn="just">
                        <a:lnSpc>
                          <a:spcPct val="107000"/>
                        </a:lnSpc>
                        <a:spcAft>
                          <a:spcPts val="0"/>
                        </a:spcAft>
                        <a:buFont typeface="Wingdings" panose="05000000000000000000" pitchFamily="2" charset="2"/>
                        <a:buChar char=""/>
                      </a:pPr>
                      <a:r>
                        <a:rPr lang="en-IN" sz="1200" dirty="0">
                          <a:effectLst/>
                        </a:rPr>
                        <a:t>Listed NCDs / redeemable preference shares. </a:t>
                      </a:r>
                    </a:p>
                    <a:p>
                      <a:pPr algn="just">
                        <a:lnSpc>
                          <a:spcPct val="107000"/>
                        </a:lnSpc>
                        <a:spcAft>
                          <a:spcPts val="0"/>
                        </a:spcAft>
                      </a:pPr>
                      <a:r>
                        <a:rPr lang="en-IN" sz="1200" u="sng" dirty="0">
                          <a:effectLst/>
                        </a:rPr>
                        <a:t>NRI / OCI on non-repatriation basis, inter alia:</a:t>
                      </a:r>
                      <a:endParaRPr lang="en-IN" sz="1200" dirty="0">
                        <a:effectLst/>
                      </a:endParaRPr>
                    </a:p>
                    <a:p>
                      <a:pPr marL="342900" lvl="0" indent="-342900" algn="just">
                        <a:lnSpc>
                          <a:spcPct val="107000"/>
                        </a:lnSpc>
                        <a:spcAft>
                          <a:spcPts val="0"/>
                        </a:spcAft>
                        <a:buFont typeface="Wingdings" panose="05000000000000000000" pitchFamily="2" charset="2"/>
                        <a:buChar char=""/>
                      </a:pPr>
                      <a:r>
                        <a:rPr lang="en-IN" sz="1200" dirty="0">
                          <a:effectLst/>
                        </a:rPr>
                        <a:t>Treasury bills, units of domestic mutual fund, authorised chit funds.</a:t>
                      </a:r>
                    </a:p>
                    <a:p>
                      <a:pPr marL="342900" lvl="0" indent="-342900" algn="just">
                        <a:lnSpc>
                          <a:spcPct val="107000"/>
                        </a:lnSpc>
                        <a:spcAft>
                          <a:spcPts val="0"/>
                        </a:spcAft>
                        <a:buFont typeface="Wingdings" panose="05000000000000000000" pitchFamily="2" charset="2"/>
                        <a:buChar char=""/>
                      </a:pPr>
                      <a:r>
                        <a:rPr lang="en-IN" sz="1200" dirty="0">
                          <a:effectLst/>
                        </a:rPr>
                        <a:t> Listed NCDs / redeemable preference shares</a:t>
                      </a:r>
                    </a:p>
                    <a:p>
                      <a:pPr marL="0" lvl="0" indent="0" algn="just">
                        <a:lnSpc>
                          <a:spcPct val="107000"/>
                        </a:lnSpc>
                        <a:spcAft>
                          <a:spcPts val="0"/>
                        </a:spcAft>
                        <a:buFont typeface="Wingdings" panose="05000000000000000000" pitchFamily="2" charset="2"/>
                        <a:buNone/>
                      </a:pPr>
                      <a:r>
                        <a:rPr lang="en-IN" sz="1200" u="sng" dirty="0">
                          <a:effectLst/>
                          <a:latin typeface="Cambria" panose="02040503050406030204" pitchFamily="18" charset="0"/>
                          <a:ea typeface="Cambria" panose="02040503050406030204" pitchFamily="18" charset="0"/>
                          <a:cs typeface="Times New Roman" panose="02020603050405020304" pitchFamily="18" charset="0"/>
                        </a:rPr>
                        <a:t>Foreign Central bank/Multilateral Development Bank</a:t>
                      </a:r>
                    </a:p>
                    <a:p>
                      <a:pPr marL="342900" lvl="0" indent="-342900" algn="just">
                        <a:lnSpc>
                          <a:spcPct val="107000"/>
                        </a:lnSpc>
                        <a:spcAft>
                          <a:spcPts val="0"/>
                        </a:spcAft>
                        <a:buFont typeface="Wingdings" panose="05000000000000000000" pitchFamily="2" charset="2"/>
                        <a:buChar char=""/>
                      </a:pPr>
                      <a:r>
                        <a:rPr lang="en-IN" sz="1200" dirty="0">
                          <a:effectLst/>
                          <a:latin typeface="Cambria" panose="02040503050406030204" pitchFamily="18" charset="0"/>
                          <a:ea typeface="Cambria" panose="02040503050406030204" pitchFamily="18" charset="0"/>
                          <a:cs typeface="Times New Roman" panose="02020603050405020304" pitchFamily="18" charset="0"/>
                        </a:rPr>
                        <a:t>G-Secs, Treasury Bills Subject to Conditions stipulated by RBI</a:t>
                      </a: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4205731066"/>
                  </a:ext>
                </a:extLst>
              </a:tr>
              <a:tr h="1395744">
                <a:tc>
                  <a:txBody>
                    <a:bodyPr/>
                    <a:lstStyle/>
                    <a:p>
                      <a:pPr algn="ctr">
                        <a:lnSpc>
                          <a:spcPct val="107000"/>
                        </a:lnSpc>
                        <a:spcAft>
                          <a:spcPts val="0"/>
                        </a:spcAft>
                      </a:pPr>
                      <a:r>
                        <a:rPr lang="en-IN" sz="1200" dirty="0">
                          <a:effectLst/>
                        </a:rPr>
                        <a:t>6</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Non-resident not being FPI / FVCI and not being a citizen / incorporated in Bangladesh / Pakistan)</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US" sz="1200" dirty="0">
                          <a:effectLst/>
                        </a:rPr>
                        <a:t>Capital contribution or acquisition / transfer of profit share</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200" dirty="0">
                          <a:effectLst/>
                        </a:rPr>
                        <a:t>LLP</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US" sz="1200" dirty="0">
                          <a:effectLst/>
                        </a:rPr>
                        <a:t>LLP must operate in sectors/ activities where foreign investment up to 100% is permitted under automatic route and there are no FDI linked performance conditions i.e. there should be no </a:t>
                      </a:r>
                      <a:r>
                        <a:rPr lang="en-IN" sz="1200" dirty="0">
                          <a:effectLst/>
                        </a:rPr>
                        <a:t>sector specific conditions for the foreign investment</a:t>
                      </a:r>
                      <a:r>
                        <a:rPr lang="en-US" sz="1200" dirty="0">
                          <a:effectLst/>
                        </a:rPr>
                        <a:t>. </a:t>
                      </a:r>
                      <a:endParaRPr lang="en-IN" sz="1200" dirty="0">
                        <a:effectLst/>
                      </a:endParaRPr>
                    </a:p>
                    <a:p>
                      <a:pPr marL="342900" lvl="0" indent="-342900" algn="just">
                        <a:lnSpc>
                          <a:spcPct val="107000"/>
                        </a:lnSpc>
                        <a:spcAft>
                          <a:spcPts val="0"/>
                        </a:spcAft>
                        <a:buFont typeface="Wingdings" panose="05000000000000000000" pitchFamily="2" charset="2"/>
                        <a:buChar char=""/>
                      </a:pPr>
                      <a:r>
                        <a:rPr lang="en-US" sz="1200" dirty="0">
                          <a:effectLst/>
                        </a:rPr>
                        <a:t>Such an LLP may be converted into a company under automatic route and vice versa</a:t>
                      </a:r>
                      <a:endParaRPr lang="en-IN" sz="12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232676501"/>
                  </a:ext>
                </a:extLst>
              </a:tr>
            </a:tbl>
          </a:graphicData>
        </a:graphic>
      </p:graphicFrame>
      <p:sp>
        <p:nvSpPr>
          <p:cNvPr id="8" name="Rectangle 4">
            <a:extLst>
              <a:ext uri="{FF2B5EF4-FFF2-40B4-BE49-F238E27FC236}">
                <a16:creationId xmlns:a16="http://schemas.microsoft.com/office/drawing/2014/main" id="{829187A1-B2F3-47B9-9C74-11AD21D37E8B}"/>
              </a:ext>
            </a:extLst>
          </p:cNvPr>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spTree>
    <p:extLst>
      <p:ext uri="{BB962C8B-B14F-4D97-AF65-F5344CB8AC3E}">
        <p14:creationId xmlns:p14="http://schemas.microsoft.com/office/powerpoint/2010/main" val="95495680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6">
            <a:extLst>
              <a:ext uri="{FF2B5EF4-FFF2-40B4-BE49-F238E27FC236}">
                <a16:creationId xmlns:a16="http://schemas.microsoft.com/office/drawing/2014/main" id="{F2910A66-F9AA-4430-A971-FE70BFF30B7A}"/>
              </a:ext>
            </a:extLst>
          </p:cNvPr>
          <p:cNvGraphicFramePr>
            <a:graphicFrameLocks noGrp="1"/>
          </p:cNvGraphicFramePr>
          <p:nvPr>
            <p:ph idx="1"/>
          </p:nvPr>
        </p:nvGraphicFramePr>
        <p:xfrm>
          <a:off x="1535471" y="1290401"/>
          <a:ext cx="9969090" cy="5071746"/>
        </p:xfrm>
        <a:graphic>
          <a:graphicData uri="http://schemas.openxmlformats.org/drawingml/2006/table">
            <a:tbl>
              <a:tblPr firstRow="1" firstCol="1" bandRow="1">
                <a:tableStyleId>{2D5ABB26-0587-4C30-8999-92F81FD0307C}</a:tableStyleId>
              </a:tblPr>
              <a:tblGrid>
                <a:gridCol w="399896">
                  <a:extLst>
                    <a:ext uri="{9D8B030D-6E8A-4147-A177-3AD203B41FA5}">
                      <a16:colId xmlns:a16="http://schemas.microsoft.com/office/drawing/2014/main" val="2465273849"/>
                    </a:ext>
                  </a:extLst>
                </a:gridCol>
                <a:gridCol w="1206925">
                  <a:extLst>
                    <a:ext uri="{9D8B030D-6E8A-4147-A177-3AD203B41FA5}">
                      <a16:colId xmlns:a16="http://schemas.microsoft.com/office/drawing/2014/main" val="1577660153"/>
                    </a:ext>
                  </a:extLst>
                </a:gridCol>
                <a:gridCol w="1547104">
                  <a:extLst>
                    <a:ext uri="{9D8B030D-6E8A-4147-A177-3AD203B41FA5}">
                      <a16:colId xmlns:a16="http://schemas.microsoft.com/office/drawing/2014/main" val="2272674355"/>
                    </a:ext>
                  </a:extLst>
                </a:gridCol>
                <a:gridCol w="1301777">
                  <a:extLst>
                    <a:ext uri="{9D8B030D-6E8A-4147-A177-3AD203B41FA5}">
                      <a16:colId xmlns:a16="http://schemas.microsoft.com/office/drawing/2014/main" val="1106225532"/>
                    </a:ext>
                  </a:extLst>
                </a:gridCol>
                <a:gridCol w="5513388">
                  <a:extLst>
                    <a:ext uri="{9D8B030D-6E8A-4147-A177-3AD203B41FA5}">
                      <a16:colId xmlns:a16="http://schemas.microsoft.com/office/drawing/2014/main" val="1953656123"/>
                    </a:ext>
                  </a:extLst>
                </a:gridCol>
              </a:tblGrid>
              <a:tr h="421050">
                <a:tc>
                  <a:txBody>
                    <a:bodyPr/>
                    <a:lstStyle/>
                    <a:p>
                      <a:pPr algn="ctr">
                        <a:lnSpc>
                          <a:spcPct val="107000"/>
                        </a:lnSpc>
                        <a:spcAft>
                          <a:spcPts val="0"/>
                        </a:spcAft>
                      </a:pPr>
                      <a:r>
                        <a:rPr lang="en-IN" sz="1100" b="1" dirty="0">
                          <a:effectLst/>
                        </a:rPr>
                        <a:t>SCH.NO</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PERMISSIBLE INVESTOR</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INSTRUMENTS</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algn="ctr">
                        <a:lnSpc>
                          <a:spcPct val="107000"/>
                        </a:lnSpc>
                        <a:spcAft>
                          <a:spcPts val="0"/>
                        </a:spcAft>
                      </a:pPr>
                      <a:r>
                        <a:rPr lang="en-IN" sz="1100" b="1" dirty="0">
                          <a:effectLst/>
                        </a:rPr>
                        <a:t>INVESTEE</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a:txBody>
                    <a:bodyPr/>
                    <a:lstStyle/>
                    <a:p>
                      <a:pPr marL="0" lvl="0" indent="0" algn="ctr">
                        <a:lnSpc>
                          <a:spcPct val="107000"/>
                        </a:lnSpc>
                        <a:spcAft>
                          <a:spcPts val="0"/>
                        </a:spcAft>
                        <a:buFont typeface="Wingdings" panose="05000000000000000000" pitchFamily="2" charset="2"/>
                        <a:buNone/>
                      </a:pPr>
                      <a:r>
                        <a:rPr lang="en-IN" sz="1100" b="1" dirty="0">
                          <a:effectLst/>
                        </a:rPr>
                        <a:t> CONDITIONS , IF ANY</a:t>
                      </a:r>
                      <a:endParaRPr lang="en-IN" sz="1100" b="1" dirty="0">
                        <a:effectLst/>
                        <a:latin typeface="+mn-lt"/>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extLst>
                  <a:ext uri="{0D108BD9-81ED-4DB2-BD59-A6C34878D82A}">
                    <a16:rowId xmlns:a16="http://schemas.microsoft.com/office/drawing/2014/main" val="175646052"/>
                  </a:ext>
                </a:extLst>
              </a:tr>
              <a:tr h="421050">
                <a:tc>
                  <a:txBody>
                    <a:bodyPr/>
                    <a:lstStyle/>
                    <a:p>
                      <a:pPr algn="ctr">
                        <a:lnSpc>
                          <a:spcPct val="107000"/>
                        </a:lnSpc>
                        <a:spcAft>
                          <a:spcPts val="0"/>
                        </a:spcAft>
                      </a:pPr>
                      <a:r>
                        <a:rPr lang="en-IN" sz="1100" dirty="0">
                          <a:effectLst/>
                        </a:rPr>
                        <a:t>7</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FVCI</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Equity or equity linked instruments or debt instruments issued by Indian company (including start-ups)</a:t>
                      </a:r>
                    </a:p>
                    <a:p>
                      <a:pPr algn="ctr">
                        <a:lnSpc>
                          <a:spcPct val="107000"/>
                        </a:lnSpc>
                        <a:spcAft>
                          <a:spcPts val="0"/>
                        </a:spcAft>
                      </a:pPr>
                      <a:r>
                        <a:rPr lang="en-IN" sz="1100" dirty="0">
                          <a:effectLst/>
                        </a:rPr>
                        <a:t>units issued by a SEBI registered venture capital fund or Category-I AIF.</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Indian Company / Investment Vehicle</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Pricing guidelines not to apply for entry and exit of FVCI </a:t>
                      </a:r>
                    </a:p>
                    <a:p>
                      <a:pPr marL="342900" lvl="0" indent="-342900" algn="just">
                        <a:lnSpc>
                          <a:spcPct val="107000"/>
                        </a:lnSpc>
                        <a:spcAft>
                          <a:spcPts val="0"/>
                        </a:spcAft>
                        <a:buFont typeface="Wingdings" panose="05000000000000000000" pitchFamily="2" charset="2"/>
                        <a:buChar char=""/>
                      </a:pPr>
                      <a:r>
                        <a:rPr lang="en-IN" sz="1100" dirty="0">
                          <a:effectLst/>
                        </a:rPr>
                        <a:t>Investment in Indian companies other than start-ups can only be in the 10 sectors (explained above under ‘Investment routes-FVCI’) </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3358474991"/>
                  </a:ext>
                </a:extLst>
              </a:tr>
              <a:tr h="472726">
                <a:tc>
                  <a:txBody>
                    <a:bodyPr/>
                    <a:lstStyle/>
                    <a:p>
                      <a:pPr algn="ctr">
                        <a:lnSpc>
                          <a:spcPct val="107000"/>
                        </a:lnSpc>
                        <a:spcAft>
                          <a:spcPts val="0"/>
                        </a:spcAft>
                      </a:pPr>
                      <a:r>
                        <a:rPr lang="en-IN" sz="1100" dirty="0">
                          <a:effectLst/>
                        </a:rPr>
                        <a:t>8</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Non-resident (not a citizen / incorporated in Bangladesh / Pakistan)</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Units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Investment Vehicle</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Unites may be issued against swap of capital instrument of SPV proposed to be acquired by investment vehicle.</a:t>
                      </a:r>
                    </a:p>
                    <a:p>
                      <a:pPr algn="just">
                        <a:lnSpc>
                          <a:spcPct val="107000"/>
                        </a:lnSpc>
                        <a:spcAft>
                          <a:spcPts val="0"/>
                        </a:spcAft>
                      </a:pPr>
                      <a:r>
                        <a:rPr lang="en-IN" sz="1100" dirty="0">
                          <a:effectLst/>
                        </a:rPr>
                        <a:t> </a:t>
                      </a:r>
                    </a:p>
                    <a:p>
                      <a:pPr marL="342900" lvl="0" indent="-342900" algn="just">
                        <a:lnSpc>
                          <a:spcPct val="107000"/>
                        </a:lnSpc>
                        <a:spcAft>
                          <a:spcPts val="0"/>
                        </a:spcAft>
                        <a:buFont typeface="Wingdings" panose="05000000000000000000" pitchFamily="2" charset="2"/>
                        <a:buChar char=""/>
                      </a:pPr>
                      <a:r>
                        <a:rPr lang="en-IN" sz="1100" dirty="0">
                          <a:effectLst/>
                        </a:rPr>
                        <a:t>Category III-AIF which has received any foreign investment can make investment in only those securities or instruments in which an FPI can invest in as per the SEBI (FPI) Regulations, 2014 (explained above under ‘Investment routes-FPI’) </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833662653"/>
                  </a:ext>
                </a:extLst>
              </a:tr>
              <a:tr h="369375">
                <a:tc>
                  <a:txBody>
                    <a:bodyPr/>
                    <a:lstStyle/>
                    <a:p>
                      <a:pPr algn="ctr">
                        <a:lnSpc>
                          <a:spcPct val="107000"/>
                        </a:lnSpc>
                        <a:spcAft>
                          <a:spcPts val="0"/>
                        </a:spcAft>
                      </a:pPr>
                      <a:r>
                        <a:rPr lang="en-IN" sz="1100" dirty="0">
                          <a:effectLst/>
                        </a:rPr>
                        <a:t>9</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Non-resident</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Depository receipt (“DR”) </a:t>
                      </a:r>
                      <a:r>
                        <a:rPr lang="en-US" sz="1100" dirty="0">
                          <a:effectLst/>
                        </a:rPr>
                        <a:t>issued by foreign depositories against eligible securities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Foreign Depositories</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Issuance of DRs must be in compliance with Depository Receipts Scheme, 2014 </a:t>
                      </a:r>
                    </a:p>
                    <a:p>
                      <a:pPr marL="342900" lvl="0" indent="-342900" algn="just">
                        <a:lnSpc>
                          <a:spcPct val="107000"/>
                        </a:lnSpc>
                        <a:spcAft>
                          <a:spcPts val="0"/>
                        </a:spcAft>
                        <a:buFont typeface="Wingdings" panose="05000000000000000000" pitchFamily="2" charset="2"/>
                        <a:buChar char=""/>
                      </a:pPr>
                      <a:r>
                        <a:rPr lang="en-IN" sz="1100" dirty="0">
                          <a:effectLst/>
                        </a:rPr>
                        <a:t>Aggregate eligible instruments which can be issued / transferred to foreign depositories (along with instruments already held) must not exceed the limit on foreign holding of such eligible instruments under FEMA 1999, rules or regulations framed thereunder.</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2961021141"/>
                  </a:ext>
                </a:extLst>
              </a:tr>
              <a:tr h="421050">
                <a:tc>
                  <a:txBody>
                    <a:bodyPr/>
                    <a:lstStyle/>
                    <a:p>
                      <a:pPr algn="ctr">
                        <a:lnSpc>
                          <a:spcPct val="107000"/>
                        </a:lnSpc>
                        <a:spcAft>
                          <a:spcPts val="0"/>
                        </a:spcAft>
                      </a:pPr>
                      <a:r>
                        <a:rPr lang="en-IN" sz="1100" dirty="0">
                          <a:effectLst/>
                        </a:rPr>
                        <a:t>10</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FPI / NRI / OCI</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Indian depository receipts (“IDR”) denominated in INR</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lnSpc>
                          <a:spcPct val="107000"/>
                        </a:lnSpc>
                        <a:spcAft>
                          <a:spcPts val="0"/>
                        </a:spcAft>
                      </a:pPr>
                      <a:r>
                        <a:rPr lang="en-IN" sz="1100" dirty="0">
                          <a:effectLst/>
                        </a:rPr>
                        <a:t>Companies resident outside India (acting through a domestic depository)</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342900" lvl="0" indent="-342900" algn="just">
                        <a:lnSpc>
                          <a:spcPct val="107000"/>
                        </a:lnSpc>
                        <a:spcAft>
                          <a:spcPts val="0"/>
                        </a:spcAft>
                        <a:buFont typeface="Wingdings" panose="05000000000000000000" pitchFamily="2" charset="2"/>
                        <a:buChar char=""/>
                      </a:pPr>
                      <a:r>
                        <a:rPr lang="en-IN" sz="1100" dirty="0">
                          <a:effectLst/>
                        </a:rPr>
                        <a:t>Issuance of IDRs must be in compliance with Companies (Registration of Foreign Companies) Rules, 2014 and SEBI (Issue of Capital and Disclosure Requirements) Regulations, 2009. </a:t>
                      </a:r>
                    </a:p>
                    <a:p>
                      <a:pPr marL="342900" lvl="0" indent="-342900" algn="just">
                        <a:lnSpc>
                          <a:spcPct val="107000"/>
                        </a:lnSpc>
                        <a:spcAft>
                          <a:spcPts val="0"/>
                        </a:spcAft>
                        <a:buFont typeface="Wingdings" panose="05000000000000000000" pitchFamily="2" charset="2"/>
                        <a:buChar char=""/>
                      </a:pPr>
                      <a:r>
                        <a:rPr lang="en-IN" sz="1100" dirty="0">
                          <a:effectLst/>
                        </a:rPr>
                        <a:t>IDRs issued by financial / banking companies must be approved by sector regulator(s).</a:t>
                      </a:r>
                    </a:p>
                    <a:p>
                      <a:pPr marL="342900" lvl="0" indent="-342900" algn="just">
                        <a:lnSpc>
                          <a:spcPct val="107000"/>
                        </a:lnSpc>
                        <a:spcAft>
                          <a:spcPts val="0"/>
                        </a:spcAft>
                        <a:buFont typeface="Wingdings" panose="05000000000000000000" pitchFamily="2" charset="2"/>
                        <a:buChar char=""/>
                      </a:pPr>
                      <a:r>
                        <a:rPr lang="en-IN" sz="1100" dirty="0">
                          <a:effectLst/>
                        </a:rPr>
                        <a:t>Proceeds to be immediately re-patriated abroad by the issuing company.</a:t>
                      </a:r>
                      <a:endParaRPr lang="en-IN" sz="1100" dirty="0">
                        <a:effectLst/>
                        <a:latin typeface="Cambria" panose="02040503050406030204" pitchFamily="18" charset="0"/>
                        <a:ea typeface="Cambria" panose="02040503050406030204" pitchFamily="18" charset="0"/>
                        <a:cs typeface="Times New Roman" panose="02020603050405020304" pitchFamily="18" charset="0"/>
                      </a:endParaRPr>
                    </a:p>
                  </a:txBody>
                  <a:tcPr marL="19756" marR="19756" marT="5122" marB="5122">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183158891"/>
                  </a:ext>
                </a:extLst>
              </a:tr>
            </a:tbl>
          </a:graphicData>
        </a:graphic>
      </p:graphicFrame>
      <p:sp>
        <p:nvSpPr>
          <p:cNvPr id="4" name="Date Placeholder 3">
            <a:extLst>
              <a:ext uri="{FF2B5EF4-FFF2-40B4-BE49-F238E27FC236}">
                <a16:creationId xmlns:a16="http://schemas.microsoft.com/office/drawing/2014/main" id="{05D59BC0-8357-4F54-9A14-0B93082E839D}"/>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18DDB040-C386-416A-828B-EAC9B05649C3}"/>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49525092-AEE5-41BB-AE0E-EC9850E64E4B}"/>
              </a:ext>
            </a:extLst>
          </p:cNvPr>
          <p:cNvSpPr>
            <a:spLocks noGrp="1"/>
          </p:cNvSpPr>
          <p:nvPr>
            <p:ph type="sldNum" sz="quarter" idx="12"/>
          </p:nvPr>
        </p:nvSpPr>
        <p:spPr/>
        <p:txBody>
          <a:bodyPr/>
          <a:lstStyle/>
          <a:p>
            <a:pPr>
              <a:defRPr/>
            </a:pPr>
            <a:fld id="{4CAA70CE-4DCB-4D19-AC47-571E7F2D8BF8}" type="slidenum">
              <a:rPr lang="en-US" smtClean="0"/>
              <a:pPr>
                <a:defRPr/>
              </a:pPr>
              <a:t>39</a:t>
            </a:fld>
            <a:endParaRPr lang="en-US" dirty="0"/>
          </a:p>
        </p:txBody>
      </p:sp>
      <p:sp>
        <p:nvSpPr>
          <p:cNvPr id="8" name="Rectangle 4">
            <a:extLst>
              <a:ext uri="{FF2B5EF4-FFF2-40B4-BE49-F238E27FC236}">
                <a16:creationId xmlns:a16="http://schemas.microsoft.com/office/drawing/2014/main" id="{36DB8F69-7789-4556-A2AE-1774E4A7352B}"/>
              </a:ext>
            </a:extLst>
          </p:cNvPr>
          <p:cNvSpPr>
            <a:spLocks noGrp="1" noChangeArrowheads="1"/>
          </p:cNvSpPr>
          <p:nvPr>
            <p:ph type="title"/>
          </p:nvPr>
        </p:nvSpPr>
        <p:spPr>
          <a:xfrm>
            <a:off x="1755059" y="214314"/>
            <a:ext cx="8712918" cy="1004887"/>
          </a:xfrm>
        </p:spPr>
        <p:txBody>
          <a:bodyPr/>
          <a:lstStyle/>
          <a:p>
            <a:pPr eaLnBrk="1" hangingPunct="1"/>
            <a:r>
              <a:rPr lang="en-US" sz="3600" dirty="0"/>
              <a:t>Schedules For Foreign Investments</a:t>
            </a:r>
          </a:p>
        </p:txBody>
      </p:sp>
    </p:spTree>
    <p:extLst>
      <p:ext uri="{BB962C8B-B14F-4D97-AF65-F5344CB8AC3E}">
        <p14:creationId xmlns:p14="http://schemas.microsoft.com/office/powerpoint/2010/main" val="290677970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612024" y="6700837"/>
            <a:ext cx="1905000" cy="241740"/>
          </a:xfrm>
        </p:spPr>
        <p:txBody>
          <a:bodyPr/>
          <a:lstStyle/>
          <a:p>
            <a:pPr>
              <a:defRPr/>
            </a:pPr>
            <a:r>
              <a:rPr lang="en-US" sz="1100"/>
              <a:t>4 May 2019</a:t>
            </a:r>
            <a:endParaRPr lang="en-US" sz="1100" dirty="0"/>
          </a:p>
        </p:txBody>
      </p:sp>
      <p:sp>
        <p:nvSpPr>
          <p:cNvPr id="9219" name="Footer Placeholder 4"/>
          <p:cNvSpPr>
            <a:spLocks noGrp="1"/>
          </p:cNvSpPr>
          <p:nvPr>
            <p:ph type="ftr" sz="quarter" idx="11"/>
          </p:nvPr>
        </p:nvSpPr>
        <p:spPr>
          <a:xfrm>
            <a:off x="7040578" y="6570773"/>
            <a:ext cx="2895600" cy="299545"/>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10158961" y="6570773"/>
            <a:ext cx="454792" cy="257835"/>
          </a:xfrm>
        </p:spPr>
        <p:txBody>
          <a:bodyPr/>
          <a:lstStyle/>
          <a:p>
            <a:pPr>
              <a:defRPr/>
            </a:pPr>
            <a:fld id="{FB34A73F-7633-4765-B60F-ABA8245B9BEA}" type="slidenum">
              <a:rPr lang="en-US" smtClean="0"/>
              <a:pPr>
                <a:defRPr/>
              </a:pPr>
              <a:t>4</a:t>
            </a:fld>
            <a:endParaRPr lang="en-US" dirty="0"/>
          </a:p>
        </p:txBody>
      </p:sp>
      <p:sp>
        <p:nvSpPr>
          <p:cNvPr id="9221" name="Rectangle 4"/>
          <p:cNvSpPr>
            <a:spLocks noGrp="1" noChangeArrowheads="1"/>
          </p:cNvSpPr>
          <p:nvPr>
            <p:ph type="title"/>
          </p:nvPr>
        </p:nvSpPr>
        <p:spPr>
          <a:xfrm>
            <a:off x="1905001"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8" y="914400"/>
            <a:ext cx="8734371" cy="5662448"/>
          </a:xfrm>
        </p:spPr>
        <p:txBody>
          <a:bodyPr/>
          <a:lstStyle/>
          <a:p>
            <a:pPr>
              <a:buNone/>
            </a:pPr>
            <a:r>
              <a:rPr lang="en-US" sz="2400" dirty="0"/>
              <a:t>  </a:t>
            </a:r>
          </a:p>
        </p:txBody>
      </p:sp>
      <p:sp>
        <p:nvSpPr>
          <p:cNvPr id="8" name="Rectangle 7"/>
          <p:cNvSpPr/>
          <p:nvPr/>
        </p:nvSpPr>
        <p:spPr bwMode="auto">
          <a:xfrm>
            <a:off x="2811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PROIs</a:t>
            </a:r>
          </a:p>
        </p:txBody>
      </p:sp>
      <p:cxnSp>
        <p:nvCxnSpPr>
          <p:cNvPr id="11" name="Straight Connector 10"/>
          <p:cNvCxnSpPr>
            <a:stCxn id="8" idx="3"/>
            <a:endCxn id="9" idx="1"/>
          </p:cNvCxnSpPr>
          <p:nvPr/>
        </p:nvCxnSpPr>
        <p:spPr bwMode="auto">
          <a:xfrm flipV="1">
            <a:off x="4487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Current Account Transactions</a:t>
            </a:r>
          </a:p>
        </p:txBody>
      </p:sp>
      <p:sp>
        <p:nvSpPr>
          <p:cNvPr id="13" name="Rectangle 12"/>
          <p:cNvSpPr/>
          <p:nvPr/>
        </p:nvSpPr>
        <p:spPr bwMode="auto">
          <a:xfrm>
            <a:off x="3904593" y="2987565"/>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Capital Account Transactions</a:t>
            </a:r>
            <a:endParaRPr lang="en-US" sz="1400" dirty="0">
              <a:latin typeface="Tahoma" pitchFamily="34" charset="0"/>
            </a:endParaRPr>
          </a:p>
        </p:txBody>
      </p:sp>
      <p:sp>
        <p:nvSpPr>
          <p:cNvPr id="14" name="Rectangle 13"/>
          <p:cNvSpPr/>
          <p:nvPr/>
        </p:nvSpPr>
        <p:spPr bwMode="auto">
          <a:xfrm>
            <a:off x="5854263" y="2998076"/>
            <a:ext cx="1676400" cy="75411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Section 3 of FEMA applicable to both PRIIs &amp; PROIs</a:t>
            </a:r>
          </a:p>
        </p:txBody>
      </p:sp>
      <p:sp>
        <p:nvSpPr>
          <p:cNvPr id="15" name="Rectangle 14"/>
          <p:cNvSpPr/>
          <p:nvPr/>
        </p:nvSpPr>
        <p:spPr bwMode="auto">
          <a:xfrm>
            <a:off x="8339959" y="2961291"/>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Capital Account Transactions</a:t>
            </a:r>
          </a:p>
        </p:txBody>
      </p:sp>
      <p:sp>
        <p:nvSpPr>
          <p:cNvPr id="16" name="Rectangle 15"/>
          <p:cNvSpPr/>
          <p:nvPr/>
        </p:nvSpPr>
        <p:spPr bwMode="auto">
          <a:xfrm>
            <a:off x="1713187" y="5131676"/>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latin typeface="Tahoma" pitchFamily="34" charset="0"/>
              </a:rPr>
              <a:t>LRS  Scheme </a:t>
            </a:r>
          </a:p>
        </p:txBody>
      </p:sp>
      <p:cxnSp>
        <p:nvCxnSpPr>
          <p:cNvPr id="18" name="Straight Connector 17"/>
          <p:cNvCxnSpPr>
            <a:stCxn id="8" idx="2"/>
          </p:cNvCxnSpPr>
          <p:nvPr/>
        </p:nvCxnSpPr>
        <p:spPr bwMode="auto">
          <a:xfrm flipH="1">
            <a:off x="3636580" y="1581808"/>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0"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298"/>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8" name="Straight Connector 37"/>
          <p:cNvCxnSpPr/>
          <p:nvPr/>
        </p:nvCxnSpPr>
        <p:spPr bwMode="auto">
          <a:xfrm flipH="1">
            <a:off x="6568967" y="1371600"/>
            <a:ext cx="15765" cy="162384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28952" y="3775842"/>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Schedules I, II &amp; III of FEMA (C</a:t>
            </a:r>
            <a:r>
              <a:rPr lang="en-US" sz="1400" dirty="0">
                <a:latin typeface="Tahoma" pitchFamily="34" charset="0"/>
              </a:rPr>
              <a:t>urrent Account Transactions) Rules, 2000</a:t>
            </a:r>
          </a:p>
        </p:txBody>
      </p:sp>
      <p:sp>
        <p:nvSpPr>
          <p:cNvPr id="49" name="Rectangle 48"/>
          <p:cNvSpPr/>
          <p:nvPr/>
        </p:nvSpPr>
        <p:spPr bwMode="auto">
          <a:xfrm>
            <a:off x="3852041" y="4085897"/>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 of FEMA  Notf. 1</a:t>
            </a:r>
            <a:endParaRPr lang="en-US" sz="1400" dirty="0">
              <a:latin typeface="Tahoma" pitchFamily="34" charset="0"/>
            </a:endParaRPr>
          </a:p>
        </p:txBody>
      </p:sp>
      <p:cxnSp>
        <p:nvCxnSpPr>
          <p:cNvPr id="51" name="Straight Connector 50"/>
          <p:cNvCxnSpPr>
            <a:endCxn id="49" idx="0"/>
          </p:cNvCxnSpPr>
          <p:nvPr/>
        </p:nvCxnSpPr>
        <p:spPr bwMode="auto">
          <a:xfrm flipH="1">
            <a:off x="4690241" y="3626069"/>
            <a:ext cx="2628" cy="459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8" y="4080641"/>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Schedule II of FEMA  Notf. 1</a:t>
            </a:r>
            <a:endParaRPr lang="en-US" sz="1400" dirty="0">
              <a:latin typeface="Tahoma" pitchFamily="34" charset="0"/>
            </a:endParaRPr>
          </a:p>
        </p:txBody>
      </p:sp>
      <p:sp>
        <p:nvSpPr>
          <p:cNvPr id="60" name="Rectangle 59"/>
          <p:cNvSpPr/>
          <p:nvPr/>
        </p:nvSpPr>
        <p:spPr bwMode="auto">
          <a:xfrm>
            <a:off x="8313683" y="5630918"/>
            <a:ext cx="1676400" cy="591207"/>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 Exceptions: </a:t>
            </a:r>
          </a:p>
          <a:p>
            <a:pPr algn="ctr" eaLnBrk="0" fontAlgn="base" hangingPunct="0">
              <a:spcBef>
                <a:spcPct val="0"/>
              </a:spcBef>
              <a:spcAft>
                <a:spcPct val="0"/>
              </a:spcAft>
            </a:pPr>
            <a:r>
              <a:rPr lang="en-US" sz="1400" dirty="0"/>
              <a:t>FEMA Notf. 13(R)</a:t>
            </a:r>
            <a:r>
              <a:rPr lang="en-US" sz="1400" dirty="0">
                <a:latin typeface="Tahoma" pitchFamily="34" charset="0"/>
              </a:rPr>
              <a:t> </a:t>
            </a:r>
          </a:p>
        </p:txBody>
      </p:sp>
      <p:cxnSp>
        <p:nvCxnSpPr>
          <p:cNvPr id="66" name="Straight Connector 65"/>
          <p:cNvCxnSpPr/>
          <p:nvPr/>
        </p:nvCxnSpPr>
        <p:spPr bwMode="auto">
          <a:xfrm rot="120000">
            <a:off x="9141373" y="1576552"/>
            <a:ext cx="36787" cy="138473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a:stCxn id="15" idx="2"/>
            <a:endCxn id="57" idx="0"/>
          </p:cNvCxnSpPr>
          <p:nvPr/>
        </p:nvCxnSpPr>
        <p:spPr bwMode="auto">
          <a:xfrm flipH="1">
            <a:off x="9178159" y="3626069"/>
            <a:ext cx="1" cy="454572"/>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4"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32" name="Rectangle 31"/>
          <p:cNvSpPr/>
          <p:nvPr/>
        </p:nvSpPr>
        <p:spPr bwMode="auto">
          <a:xfrm>
            <a:off x="1723698" y="5820103"/>
            <a:ext cx="2571637" cy="75067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latin typeface="Tahoma" pitchFamily="34" charset="0"/>
              </a:rPr>
              <a:t> Except  some items of Sch. III, all items are subsumed with LRS - See next slide</a:t>
            </a:r>
          </a:p>
        </p:txBody>
      </p:sp>
      <p:cxnSp>
        <p:nvCxnSpPr>
          <p:cNvPr id="34" name="Straight Connector 33"/>
          <p:cNvCxnSpPr/>
          <p:nvPr/>
        </p:nvCxnSpPr>
        <p:spPr bwMode="auto">
          <a:xfrm rot="-540000" flipH="1">
            <a:off x="2567153" y="3626070"/>
            <a:ext cx="21021" cy="14977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7" name="Straight Connector 36"/>
          <p:cNvCxnSpPr/>
          <p:nvPr/>
        </p:nvCxnSpPr>
        <p:spPr bwMode="auto">
          <a:xfrm rot="-540000" flipH="1">
            <a:off x="2551388" y="4981905"/>
            <a:ext cx="15765" cy="14977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0" name="Straight Connector 39"/>
          <p:cNvCxnSpPr>
            <a:stCxn id="16" idx="2"/>
          </p:cNvCxnSpPr>
          <p:nvPr/>
        </p:nvCxnSpPr>
        <p:spPr bwMode="auto">
          <a:xfrm>
            <a:off x="2551388" y="5722882"/>
            <a:ext cx="13137" cy="78828"/>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2235821216"/>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400800"/>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40</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Schemes for Inbound Investment – FEMA Ntf.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500" dirty="0">
                <a:latin typeface="Calibri" panose="020F0502020204030204" pitchFamily="34" charset="0"/>
                <a:cs typeface="Calibri" panose="020F0502020204030204" pitchFamily="34" charset="0"/>
              </a:rPr>
              <a:t>•</a:t>
            </a:r>
          </a:p>
        </p:txBody>
      </p:sp>
      <p:graphicFrame>
        <p:nvGraphicFramePr>
          <p:cNvPr id="2" name="Table 1"/>
          <p:cNvGraphicFramePr>
            <a:graphicFrameLocks noGrp="1"/>
          </p:cNvGraphicFramePr>
          <p:nvPr>
            <p:extLst>
              <p:ext uri="{D42A27DB-BD31-4B8C-83A1-F6EECF244321}">
                <p14:modId xmlns:p14="http://schemas.microsoft.com/office/powerpoint/2010/main" val="573274548"/>
              </p:ext>
            </p:extLst>
          </p:nvPr>
        </p:nvGraphicFramePr>
        <p:xfrm>
          <a:off x="1315451" y="1219202"/>
          <a:ext cx="10427369" cy="5291272"/>
        </p:xfrm>
        <a:graphic>
          <a:graphicData uri="http://schemas.openxmlformats.org/drawingml/2006/table">
            <a:tbl>
              <a:tblPr firstRow="1" firstCol="1" bandRow="1"/>
              <a:tblGrid>
                <a:gridCol w="2187153">
                  <a:extLst>
                    <a:ext uri="{9D8B030D-6E8A-4147-A177-3AD203B41FA5}">
                      <a16:colId xmlns:a16="http://schemas.microsoft.com/office/drawing/2014/main" val="20000"/>
                    </a:ext>
                  </a:extLst>
                </a:gridCol>
                <a:gridCol w="891687">
                  <a:extLst>
                    <a:ext uri="{9D8B030D-6E8A-4147-A177-3AD203B41FA5}">
                      <a16:colId xmlns:a16="http://schemas.microsoft.com/office/drawing/2014/main" val="20001"/>
                    </a:ext>
                  </a:extLst>
                </a:gridCol>
                <a:gridCol w="1059928">
                  <a:extLst>
                    <a:ext uri="{9D8B030D-6E8A-4147-A177-3AD203B41FA5}">
                      <a16:colId xmlns:a16="http://schemas.microsoft.com/office/drawing/2014/main" val="20002"/>
                    </a:ext>
                  </a:extLst>
                </a:gridCol>
                <a:gridCol w="899335">
                  <a:extLst>
                    <a:ext uri="{9D8B030D-6E8A-4147-A177-3AD203B41FA5}">
                      <a16:colId xmlns:a16="http://schemas.microsoft.com/office/drawing/2014/main" val="20003"/>
                    </a:ext>
                  </a:extLst>
                </a:gridCol>
                <a:gridCol w="819122">
                  <a:extLst>
                    <a:ext uri="{9D8B030D-6E8A-4147-A177-3AD203B41FA5}">
                      <a16:colId xmlns:a16="http://schemas.microsoft.com/office/drawing/2014/main" val="20004"/>
                    </a:ext>
                  </a:extLst>
                </a:gridCol>
                <a:gridCol w="708018">
                  <a:extLst>
                    <a:ext uri="{9D8B030D-6E8A-4147-A177-3AD203B41FA5}">
                      <a16:colId xmlns:a16="http://schemas.microsoft.com/office/drawing/2014/main" val="20005"/>
                    </a:ext>
                  </a:extLst>
                </a:gridCol>
                <a:gridCol w="804563">
                  <a:extLst>
                    <a:ext uri="{9D8B030D-6E8A-4147-A177-3AD203B41FA5}">
                      <a16:colId xmlns:a16="http://schemas.microsoft.com/office/drawing/2014/main" val="20006"/>
                    </a:ext>
                  </a:extLst>
                </a:gridCol>
                <a:gridCol w="924558">
                  <a:extLst>
                    <a:ext uri="{9D8B030D-6E8A-4147-A177-3AD203B41FA5}">
                      <a16:colId xmlns:a16="http://schemas.microsoft.com/office/drawing/2014/main" val="20007"/>
                    </a:ext>
                  </a:extLst>
                </a:gridCol>
                <a:gridCol w="992633">
                  <a:extLst>
                    <a:ext uri="{9D8B030D-6E8A-4147-A177-3AD203B41FA5}">
                      <a16:colId xmlns:a16="http://schemas.microsoft.com/office/drawing/2014/main" val="20008"/>
                    </a:ext>
                  </a:extLst>
                </a:gridCol>
                <a:gridCol w="1140372">
                  <a:extLst>
                    <a:ext uri="{9D8B030D-6E8A-4147-A177-3AD203B41FA5}">
                      <a16:colId xmlns:a16="http://schemas.microsoft.com/office/drawing/2014/main" val="20009"/>
                    </a:ext>
                  </a:extLst>
                </a:gridCol>
              </a:tblGrid>
              <a:tr h="171168">
                <a:tc>
                  <a:txBody>
                    <a:bodyPr/>
                    <a:lstStyle/>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9</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10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721023">
                <a:tc>
                  <a:txBody>
                    <a:bodyPr/>
                    <a:lstStyle/>
                    <a:p>
                      <a:pPr marL="0" marR="0" algn="r">
                        <a:lnSpc>
                          <a:spcPct val="107000"/>
                        </a:lnSpc>
                        <a:spcBef>
                          <a:spcPts val="0"/>
                        </a:spcBef>
                        <a:spcAft>
                          <a:spcPts val="300"/>
                        </a:spcAft>
                      </a:pP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endParaRPr lang="en-US" sz="1100" b="1" dirty="0">
                        <a:effectLst/>
                        <a:latin typeface="Calibri" panose="020F0502020204030204" pitchFamily="34" charset="0"/>
                        <a:ea typeface="Calibri" panose="020F0502020204030204" pitchFamily="34" charset="0"/>
                        <a:cs typeface="Times New Roman" panose="02020603050405020304" pitchFamily="18" charset="0"/>
                      </a:endParaRPr>
                    </a:p>
                    <a:p>
                      <a:pPr marL="0" marR="0" algn="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1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FVCI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PROI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FPI / NRI / OCI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71168">
                <a:tc>
                  <a:txBody>
                    <a:bodyPr/>
                    <a:lstStyle/>
                    <a:p>
                      <a:pPr marL="0" marR="0">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Instrument</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b="1" dirty="0">
                          <a:effectLst/>
                          <a:latin typeface="Calibri" panose="020F0502020204030204" pitchFamily="34" charset="0"/>
                          <a:ea typeface="Calibri" panose="020F0502020204030204" pitchFamily="34" charset="0"/>
                          <a:cs typeface="Times New Roman" panose="02020603050405020304" pitchFamily="18" charset="0"/>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807176">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Equity Shares (incl. partly paid-up; 25% consideration up-front &amp; balance within 12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644300">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Share Warrants (25% consideration up-front &amp; balance within 18 months)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Debentures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Preference Shares (fully, compulsorily and mandatorily convertible)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 (listed co.)</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Convertible Note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513502">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Units in Investment Vehicle</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VCF, Cat-I AIF, Cat-II AIF</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LLP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342334">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Capital in Firm or proprietorship</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171168">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318547">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Indian Depository Receipts</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Y</a:t>
                      </a:r>
                    </a:p>
                  </a:txBody>
                  <a:tcPr marL="61062" marR="61062"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bl>
          </a:graphicData>
        </a:graphic>
      </p:graphicFrame>
    </p:spTree>
    <p:extLst>
      <p:ext uri="{BB962C8B-B14F-4D97-AF65-F5344CB8AC3E}">
        <p14:creationId xmlns:p14="http://schemas.microsoft.com/office/powerpoint/2010/main" val="71642632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2003425" y="6448926"/>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400800"/>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8763000" y="6400800"/>
            <a:ext cx="1905000" cy="457200"/>
          </a:xfrm>
        </p:spPr>
        <p:txBody>
          <a:bodyPr/>
          <a:lstStyle/>
          <a:p>
            <a:pPr>
              <a:defRPr/>
            </a:pPr>
            <a:fld id="{FB34A73F-7633-4765-B60F-ABA8245B9BEA}" type="slidenum">
              <a:rPr lang="en-US" smtClean="0"/>
              <a:pPr>
                <a:defRPr/>
              </a:pPr>
              <a:t>41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2800" dirty="0"/>
              <a:t>Schemes for Inbound Investment – FEMA Ntf. 20(R)</a:t>
            </a:r>
          </a:p>
        </p:txBody>
      </p:sp>
      <p:sp>
        <p:nvSpPr>
          <p:cNvPr id="9222" name="Content Placeholder 6"/>
          <p:cNvSpPr>
            <a:spLocks noGrp="1"/>
          </p:cNvSpPr>
          <p:nvPr>
            <p:ph idx="1"/>
          </p:nvPr>
        </p:nvSpPr>
        <p:spPr>
          <a:xfrm>
            <a:off x="2209800" y="1219200"/>
            <a:ext cx="8269288" cy="5229726"/>
          </a:xfrm>
        </p:spPr>
        <p:txBody>
          <a:bodyPr/>
          <a:lstStyle/>
          <a:p>
            <a:pPr marL="0" indent="0">
              <a:buNone/>
            </a:pPr>
            <a:r>
              <a:rPr lang="en-US" sz="1500" dirty="0">
                <a:latin typeface="Calibri" panose="020F0502020204030204" pitchFamily="34" charset="0"/>
                <a:cs typeface="Calibri" panose="020F0502020204030204" pitchFamily="34" charset="0"/>
              </a:rPr>
              <a:t>•</a:t>
            </a:r>
          </a:p>
        </p:txBody>
      </p:sp>
      <p:graphicFrame>
        <p:nvGraphicFramePr>
          <p:cNvPr id="4" name="Table 3"/>
          <p:cNvGraphicFramePr>
            <a:graphicFrameLocks noGrp="1"/>
          </p:cNvGraphicFramePr>
          <p:nvPr>
            <p:extLst>
              <p:ext uri="{D42A27DB-BD31-4B8C-83A1-F6EECF244321}">
                <p14:modId xmlns:p14="http://schemas.microsoft.com/office/powerpoint/2010/main" val="3314253419"/>
              </p:ext>
            </p:extLst>
          </p:nvPr>
        </p:nvGraphicFramePr>
        <p:xfrm>
          <a:off x="1395663" y="1219200"/>
          <a:ext cx="10427369" cy="4574581"/>
        </p:xfrm>
        <a:graphic>
          <a:graphicData uri="http://schemas.openxmlformats.org/drawingml/2006/table">
            <a:tbl>
              <a:tblPr firstRow="1" firstCol="1" bandRow="1"/>
              <a:tblGrid>
                <a:gridCol w="2698189">
                  <a:extLst>
                    <a:ext uri="{9D8B030D-6E8A-4147-A177-3AD203B41FA5}">
                      <a16:colId xmlns:a16="http://schemas.microsoft.com/office/drawing/2014/main" val="20000"/>
                    </a:ext>
                  </a:extLst>
                </a:gridCol>
                <a:gridCol w="1090960">
                  <a:extLst>
                    <a:ext uri="{9D8B030D-6E8A-4147-A177-3AD203B41FA5}">
                      <a16:colId xmlns:a16="http://schemas.microsoft.com/office/drawing/2014/main" val="20001"/>
                    </a:ext>
                  </a:extLst>
                </a:gridCol>
                <a:gridCol w="1090961">
                  <a:extLst>
                    <a:ext uri="{9D8B030D-6E8A-4147-A177-3AD203B41FA5}">
                      <a16:colId xmlns:a16="http://schemas.microsoft.com/office/drawing/2014/main" val="20002"/>
                    </a:ext>
                  </a:extLst>
                </a:gridCol>
                <a:gridCol w="1238888">
                  <a:extLst>
                    <a:ext uri="{9D8B030D-6E8A-4147-A177-3AD203B41FA5}">
                      <a16:colId xmlns:a16="http://schemas.microsoft.com/office/drawing/2014/main" val="20003"/>
                    </a:ext>
                  </a:extLst>
                </a:gridCol>
                <a:gridCol w="1645686">
                  <a:extLst>
                    <a:ext uri="{9D8B030D-6E8A-4147-A177-3AD203B41FA5}">
                      <a16:colId xmlns:a16="http://schemas.microsoft.com/office/drawing/2014/main" val="20004"/>
                    </a:ext>
                  </a:extLst>
                </a:gridCol>
                <a:gridCol w="2662685">
                  <a:extLst>
                    <a:ext uri="{9D8B030D-6E8A-4147-A177-3AD203B41FA5}">
                      <a16:colId xmlns:a16="http://schemas.microsoft.com/office/drawing/2014/main" val="20005"/>
                    </a:ext>
                  </a:extLst>
                </a:gridCol>
              </a:tblGrid>
              <a:tr h="121024">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Schedule No.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5</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0"/>
                  </a:ext>
                </a:extLst>
              </a:tr>
              <a:tr h="363070">
                <a:tc>
                  <a:txBody>
                    <a:bodyPr/>
                    <a:lstStyle/>
                    <a:p>
                      <a:pPr marL="0" marR="0" algn="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Type of Investor </a:t>
                      </a:r>
                      <a:r>
                        <a:rPr lang="en-US" sz="1000" b="1" dirty="0">
                          <a:effectLst/>
                          <a:latin typeface="Calibri" panose="020F0502020204030204" pitchFamily="34" charset="0"/>
                          <a:ea typeface="Calibri" panose="020F0502020204030204" pitchFamily="34" charset="0"/>
                          <a:cs typeface="Times New Roman" panose="02020603050405020304" pitchFamily="18" charset="0"/>
                          <a:sym typeface="Wingdings" panose="05000000000000000000" pitchFamily="2" charset="2"/>
                        </a:rPr>
                        <a:t></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FPI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NRI / OCI</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(non-repatriation)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Foreign Central Bank or Multilateral Dev. Bank</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b="1" dirty="0">
                          <a:effectLst/>
                          <a:latin typeface="Calibri" panose="020F0502020204030204" pitchFamily="34" charset="0"/>
                          <a:ea typeface="Calibri" panose="020F0502020204030204" pitchFamily="34" charset="0"/>
                          <a:cs typeface="Times New Roman" panose="02020603050405020304" pitchFamily="18" charset="0"/>
                        </a:rPr>
                        <a:t>Sovereign Wealth Funds (SWFs), Multilateral Agencies, Endowment Funds, Insurance Funds, Pension Funds  (repatriation)</a:t>
                      </a:r>
                      <a:endParaRPr lang="en-US" sz="1000" dirty="0">
                        <a:effectLst/>
                        <a:latin typeface="Calibri" panose="020F0502020204030204" pitchFamily="34" charset="0"/>
                        <a:ea typeface="Calibri" panose="020F0502020204030204" pitchFamily="34" charset="0"/>
                        <a:cs typeface="Times New Roman" panose="02020603050405020304" pitchFamily="18" charset="0"/>
                      </a:endParaRP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1"/>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Govt. securities / Treasury Bills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2"/>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Indian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 (listed; unlisted in Infrastructure sector)</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3"/>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Commercial Paper of Ind. Co.</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4"/>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Units of domestic Mutual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5"/>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of ARCs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6"/>
                  </a:ext>
                </a:extLst>
              </a:tr>
              <a:tr h="20615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Perpetual Debt Instruments of banks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7"/>
                  </a:ext>
                </a:extLst>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NCDs of Infrastructure Finance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8"/>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Rupee denominated bonds/ units issued by Infrastructure Debt Funds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09"/>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Credit enhanced bonds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0"/>
                  </a:ext>
                </a:extLst>
              </a:tr>
              <a:tr h="484093">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Listed non-convertible/ redeemable preference shares or debentures issued in terms of Regulation 9 of FEMA 20</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1"/>
                  </a:ext>
                </a:extLst>
              </a:tr>
              <a:tr h="242047">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Security receipts issued by securitization companies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2"/>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Securitised debt instruments issued by SPV set up by Banks, FIs, NBFCs for securitisation</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3"/>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Bonds of PSUs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4"/>
                  </a:ext>
                </a:extLst>
              </a:tr>
              <a:tr h="363070">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Shares in Public Sector Enterprises being disinvested by the Central Government</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5"/>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Pension Scheme</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6"/>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National Savings Certificates</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7"/>
                  </a:ext>
                </a:extLst>
              </a:tr>
              <a:tr h="121024">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Chit Funds (authorised)</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Y</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tc>
                  <a:txBody>
                    <a:bodyPr/>
                    <a:lstStyle/>
                    <a:p>
                      <a:pPr marL="0" marR="0" algn="ctr">
                        <a:lnSpc>
                          <a:spcPct val="107000"/>
                        </a:lnSpc>
                        <a:spcBef>
                          <a:spcPts val="0"/>
                        </a:spcBef>
                        <a:spcAft>
                          <a:spcPts val="300"/>
                        </a:spcAft>
                      </a:pPr>
                      <a:r>
                        <a:rPr lang="en-US" sz="1000" dirty="0">
                          <a:effectLst/>
                          <a:latin typeface="Calibri" panose="020F0502020204030204" pitchFamily="34" charset="0"/>
                          <a:ea typeface="Calibri" panose="020F0502020204030204" pitchFamily="34" charset="0"/>
                          <a:cs typeface="Times New Roman" panose="02020603050405020304" pitchFamily="18" charset="0"/>
                        </a:rPr>
                        <a:t> </a:t>
                      </a:r>
                    </a:p>
                  </a:txBody>
                  <a:tcPr marL="46267" marR="46267"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tcPr>
                </a:tc>
                <a:extLst>
                  <a:ext uri="{0D108BD9-81ED-4DB2-BD59-A6C34878D82A}">
                    <a16:rowId xmlns:a16="http://schemas.microsoft.com/office/drawing/2014/main" val="10018"/>
                  </a:ext>
                </a:extLst>
              </a:tr>
            </a:tbl>
          </a:graphicData>
        </a:graphic>
      </p:graphicFrame>
    </p:spTree>
    <p:extLst>
      <p:ext uri="{BB962C8B-B14F-4D97-AF65-F5344CB8AC3E}">
        <p14:creationId xmlns:p14="http://schemas.microsoft.com/office/powerpoint/2010/main" val="2905192694"/>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23267" name="Text Box 3"/>
          <p:cNvSpPr txBox="1">
            <a:spLocks noChangeArrowheads="1"/>
          </p:cNvSpPr>
          <p:nvPr/>
        </p:nvSpPr>
        <p:spPr bwMode="auto">
          <a:xfrm>
            <a:off x="2057400" y="1222118"/>
            <a:ext cx="8236140" cy="1985790"/>
          </a:xfrm>
          <a:prstGeom prst="rect">
            <a:avLst/>
          </a:prstGeom>
          <a:noFill/>
          <a:ln w="9525" algn="ctr">
            <a:solidFill>
              <a:schemeClr val="bg1"/>
            </a:solidFill>
            <a:miter lim="800000"/>
            <a:headEnd/>
            <a:tailEnd/>
          </a:ln>
          <a:effectLst/>
        </p:spPr>
        <p:txBody>
          <a:bodyPr/>
          <a:lstStyle/>
          <a:p>
            <a:pPr marL="284163" indent="-284163">
              <a:lnSpc>
                <a:spcPts val="1900"/>
              </a:lnSpc>
            </a:pPr>
            <a:r>
              <a:rPr lang="en-US" sz="1400" b="1" dirty="0">
                <a:latin typeface="Bookman Old Style" pitchFamily="18" charset="0"/>
              </a:rPr>
              <a:t>         Kinds of Investment</a:t>
            </a:r>
          </a:p>
          <a:p>
            <a:pPr marL="284163" indent="-284163">
              <a:lnSpc>
                <a:spcPts val="1900"/>
              </a:lnSpc>
              <a:buFontTx/>
              <a:buChar char="•"/>
            </a:pPr>
            <a:r>
              <a:rPr lang="en-US" sz="1400" b="1" dirty="0">
                <a:latin typeface="Bookman Old Style" pitchFamily="18" charset="0"/>
              </a:rPr>
              <a:t>    Automatic Route </a:t>
            </a:r>
            <a:r>
              <a:rPr lang="en-US" sz="1400" dirty="0">
                <a:latin typeface="Bookman Old Style" pitchFamily="18" charset="0"/>
              </a:rPr>
              <a:t>– no prior approval from the RBI/ Government</a:t>
            </a:r>
          </a:p>
          <a:p>
            <a:pPr marL="284163" indent="-284163">
              <a:lnSpc>
                <a:spcPts val="1900"/>
              </a:lnSpc>
              <a:buFontTx/>
              <a:buChar char="•"/>
              <a:tabLst>
                <a:tab pos="7091363" algn="l"/>
              </a:tabLst>
            </a:pPr>
            <a:r>
              <a:rPr lang="en-US" sz="1400" b="1" dirty="0">
                <a:latin typeface="Bookman Old Style" pitchFamily="18" charset="0"/>
              </a:rPr>
              <a:t>    Approval Route </a:t>
            </a:r>
            <a:r>
              <a:rPr lang="en-US" sz="1400" dirty="0">
                <a:latin typeface="Bookman Old Style" pitchFamily="18" charset="0"/>
              </a:rPr>
              <a:t>– prior approval of the concerned Administrative Ministries /</a:t>
            </a:r>
          </a:p>
          <a:p>
            <a:pPr>
              <a:lnSpc>
                <a:spcPts val="1900"/>
              </a:lnSpc>
              <a:tabLst>
                <a:tab pos="7091363" algn="l"/>
              </a:tabLst>
            </a:pPr>
            <a:r>
              <a:rPr lang="en-US" sz="1400" dirty="0">
                <a:latin typeface="Bookman Old Style" pitchFamily="18" charset="0"/>
              </a:rPr>
              <a:t>          Departments is required (FIPB abolished w.e.f. 05.06.2017)</a:t>
            </a:r>
          </a:p>
          <a:p>
            <a:pPr>
              <a:lnSpc>
                <a:spcPts val="1900"/>
              </a:lnSpc>
              <a:tabLst>
                <a:tab pos="7091363" algn="l"/>
              </a:tabLst>
            </a:pPr>
            <a:r>
              <a:rPr lang="en-US" sz="1400" dirty="0">
                <a:latin typeface="Bookman Old Style" pitchFamily="18" charset="0"/>
              </a:rPr>
              <a:t> </a:t>
            </a:r>
            <a:endParaRPr lang="en-US" sz="1400" b="1" dirty="0">
              <a:latin typeface="Bookman Old Style" pitchFamily="18" charset="0"/>
            </a:endParaRPr>
          </a:p>
          <a:p>
            <a:pPr marL="284163" indent="-284163">
              <a:lnSpc>
                <a:spcPts val="1900"/>
              </a:lnSpc>
            </a:pPr>
            <a:r>
              <a:rPr lang="en-US" sz="1400" b="1" dirty="0">
                <a:latin typeface="Bookman Old Style" pitchFamily="18" charset="0"/>
              </a:rPr>
              <a:t>Mode of Investment</a:t>
            </a:r>
          </a:p>
          <a:p>
            <a:pPr marL="284163" indent="-284163">
              <a:lnSpc>
                <a:spcPts val="1900"/>
              </a:lnSpc>
              <a:buFontTx/>
              <a:buChar char="•"/>
            </a:pPr>
            <a:r>
              <a:rPr lang="en-US" sz="1400" b="1" dirty="0">
                <a:latin typeface="Bookman Old Style" pitchFamily="18" charset="0"/>
              </a:rPr>
              <a:t>    Greenfield</a:t>
            </a:r>
            <a:r>
              <a:rPr lang="en-US" sz="1400" dirty="0">
                <a:latin typeface="Bookman Old Style" pitchFamily="18" charset="0"/>
              </a:rPr>
              <a:t>: Setting up a new JV/ WOS (</a:t>
            </a:r>
            <a:r>
              <a:rPr lang="en-US" sz="1400" b="1" dirty="0">
                <a:latin typeface="Bookman Old Style" pitchFamily="18" charset="0"/>
              </a:rPr>
              <a:t>fresh issue </a:t>
            </a:r>
            <a:r>
              <a:rPr lang="en-US" sz="1400" dirty="0">
                <a:latin typeface="Bookman Old Style" pitchFamily="18" charset="0"/>
              </a:rPr>
              <a:t>of shares)</a:t>
            </a:r>
          </a:p>
          <a:p>
            <a:pPr marL="284163" indent="-284163">
              <a:lnSpc>
                <a:spcPts val="1900"/>
              </a:lnSpc>
              <a:buFontTx/>
              <a:buChar char="•"/>
            </a:pPr>
            <a:r>
              <a:rPr lang="en-US" sz="1400" b="1" dirty="0">
                <a:latin typeface="Bookman Old Style" pitchFamily="18" charset="0"/>
              </a:rPr>
              <a:t>    Brownfield</a:t>
            </a:r>
            <a:r>
              <a:rPr lang="en-US" sz="1400" dirty="0">
                <a:latin typeface="Bookman Old Style" pitchFamily="18" charset="0"/>
              </a:rPr>
              <a:t>: Relating to existing investments/ business activities:</a:t>
            </a:r>
          </a:p>
        </p:txBody>
      </p:sp>
      <p:sp>
        <p:nvSpPr>
          <p:cNvPr id="4" name="Rectangle 2"/>
          <p:cNvSpPr>
            <a:spLocks noChangeArrowheads="1"/>
          </p:cNvSpPr>
          <p:nvPr/>
        </p:nvSpPr>
        <p:spPr bwMode="auto">
          <a:xfrm>
            <a:off x="2628900" y="152400"/>
            <a:ext cx="7734300" cy="922990"/>
          </a:xfrm>
          <a:prstGeom prst="rect">
            <a:avLst/>
          </a:prstGeom>
          <a:noFill/>
          <a:ln w="9525" algn="ctr">
            <a:noFill/>
            <a:miter lim="800000"/>
            <a:headEnd/>
            <a:tailEnd/>
          </a:ln>
          <a:effectLst/>
        </p:spPr>
        <p:txBody>
          <a:bodyPr/>
          <a:lstStyle/>
          <a:p>
            <a:r>
              <a:rPr lang="en-US" sz="2800" dirty="0">
                <a:solidFill>
                  <a:schemeClr val="tx2"/>
                </a:solidFill>
                <a:latin typeface="+mj-lt"/>
              </a:rPr>
              <a:t>Foreign Direct Investment into an Indian company</a:t>
            </a:r>
          </a:p>
        </p:txBody>
      </p:sp>
      <p:sp>
        <p:nvSpPr>
          <p:cNvPr id="22" name="Rounded Rectangle 21"/>
          <p:cNvSpPr/>
          <p:nvPr/>
        </p:nvSpPr>
        <p:spPr bwMode="ltGray">
          <a:xfrm>
            <a:off x="5053885" y="3322749"/>
            <a:ext cx="2008030" cy="57096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400" b="1" i="1" dirty="0">
                <a:solidFill>
                  <a:schemeClr val="tx1"/>
                </a:solidFill>
                <a:latin typeface="Bookman Old Style" pitchFamily="18" charset="0"/>
              </a:rPr>
              <a:t>Brownfield Investment</a:t>
            </a:r>
          </a:p>
        </p:txBody>
      </p:sp>
      <p:sp>
        <p:nvSpPr>
          <p:cNvPr id="26" name="Rounded Rectangle 25"/>
          <p:cNvSpPr/>
          <p:nvPr/>
        </p:nvSpPr>
        <p:spPr bwMode="ltGray">
          <a:xfrm>
            <a:off x="20574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Share Purchase</a:t>
            </a:r>
          </a:p>
        </p:txBody>
      </p:sp>
      <p:sp>
        <p:nvSpPr>
          <p:cNvPr id="27" name="Rounded Rectangle 26"/>
          <p:cNvSpPr/>
          <p:nvPr/>
        </p:nvSpPr>
        <p:spPr bwMode="ltGray">
          <a:xfrm>
            <a:off x="42672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Gift of shares</a:t>
            </a:r>
          </a:p>
        </p:txBody>
      </p:sp>
      <p:sp>
        <p:nvSpPr>
          <p:cNvPr id="28" name="Rounded Rectangle 27"/>
          <p:cNvSpPr/>
          <p:nvPr/>
        </p:nvSpPr>
        <p:spPr bwMode="ltGray">
          <a:xfrm>
            <a:off x="5638800" y="4488282"/>
            <a:ext cx="1143000" cy="457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Share swap</a:t>
            </a:r>
          </a:p>
        </p:txBody>
      </p:sp>
      <p:sp>
        <p:nvSpPr>
          <p:cNvPr id="29" name="Rounded Rectangle 28"/>
          <p:cNvSpPr/>
          <p:nvPr/>
        </p:nvSpPr>
        <p:spPr bwMode="ltGray">
          <a:xfrm>
            <a:off x="7010400" y="4488282"/>
            <a:ext cx="1371600" cy="5409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Rights/ Bonus issue/ ESOP/ Sweat Equity</a:t>
            </a:r>
          </a:p>
        </p:txBody>
      </p:sp>
      <p:sp>
        <p:nvSpPr>
          <p:cNvPr id="30" name="Rounded Rectangle 29"/>
          <p:cNvSpPr/>
          <p:nvPr/>
        </p:nvSpPr>
        <p:spPr bwMode="ltGray">
          <a:xfrm>
            <a:off x="8610600" y="5097882"/>
            <a:ext cx="1447800" cy="838200"/>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Merger/Demerger/ Amalgamation/ Reconstruction</a:t>
            </a:r>
          </a:p>
        </p:txBody>
      </p:sp>
      <p:sp>
        <p:nvSpPr>
          <p:cNvPr id="31" name="Rounded Rectangle 30"/>
          <p:cNvSpPr/>
          <p:nvPr/>
        </p:nvSpPr>
        <p:spPr bwMode="ltGray">
          <a:xfrm>
            <a:off x="2895600" y="5174082"/>
            <a:ext cx="1600200" cy="1074318"/>
          </a:xfrm>
          <a:prstGeom prst="roundRect">
            <a:avLst/>
          </a:prstGeom>
          <a:ln/>
        </p:spPr>
        <p:style>
          <a:lnRef idx="2">
            <a:schemeClr val="dk1"/>
          </a:lnRef>
          <a:fillRef idx="1">
            <a:schemeClr val="lt1"/>
          </a:fillRef>
          <a:effectRef idx="0">
            <a:schemeClr val="dk1"/>
          </a:effectRef>
          <a:fontRef idx="minor">
            <a:schemeClr val="dk1"/>
          </a:fontRef>
        </p:style>
        <p:txBody>
          <a:bodyPr wrap="square" lIns="0" tIns="0" rIns="0" bIns="0" rtlCol="0" anchor="ctr">
            <a:noAutofit/>
          </a:bodyPr>
          <a:lstStyle/>
          <a:p>
            <a:pPr algn="ctr">
              <a:spcAft>
                <a:spcPts val="900"/>
              </a:spcAft>
            </a:pPr>
            <a:r>
              <a:rPr lang="en-US" sz="1100" b="1" dirty="0">
                <a:solidFill>
                  <a:schemeClr val="tx1"/>
                </a:solidFill>
                <a:latin typeface="Bookman Old Style" pitchFamily="18" charset="0"/>
              </a:rPr>
              <a:t>Conversion of ECB/ pre-incorp payables/ import payables, royalty, other legitimate dues etc.</a:t>
            </a:r>
          </a:p>
        </p:txBody>
      </p:sp>
      <p:cxnSp>
        <p:nvCxnSpPr>
          <p:cNvPr id="37" name="Straight Arrow Connector 47"/>
          <p:cNvCxnSpPr>
            <a:stCxn id="22" idx="2"/>
            <a:endCxn id="26" idx="0"/>
          </p:cNvCxnSpPr>
          <p:nvPr/>
        </p:nvCxnSpPr>
        <p:spPr>
          <a:xfrm rot="5400000">
            <a:off x="4046115" y="2476495"/>
            <a:ext cx="594573" cy="34290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0" name="Straight Arrow Connector 47"/>
          <p:cNvCxnSpPr>
            <a:stCxn id="27" idx="0"/>
            <a:endCxn id="31" idx="0"/>
          </p:cNvCxnSpPr>
          <p:nvPr/>
        </p:nvCxnSpPr>
        <p:spPr>
          <a:xfrm rot="16200000" flipH="1" flipV="1">
            <a:off x="3924300" y="4259682"/>
            <a:ext cx="685800" cy="1143000"/>
          </a:xfrm>
          <a:prstGeom prst="bentConnector3">
            <a:avLst>
              <a:gd name="adj1" fmla="val -45055"/>
            </a:avLst>
          </a:prstGeom>
          <a:ln>
            <a:tailEnd type="arrow"/>
          </a:ln>
        </p:spPr>
        <p:style>
          <a:lnRef idx="2">
            <a:schemeClr val="dk1"/>
          </a:lnRef>
          <a:fillRef idx="1">
            <a:schemeClr val="lt1"/>
          </a:fillRef>
          <a:effectRef idx="0">
            <a:schemeClr val="dk1"/>
          </a:effectRef>
          <a:fontRef idx="minor">
            <a:schemeClr val="dk1"/>
          </a:fontRef>
        </p:style>
      </p:cxnSp>
      <p:cxnSp>
        <p:nvCxnSpPr>
          <p:cNvPr id="43" name="Straight Arrow Connector 47"/>
          <p:cNvCxnSpPr>
            <a:stCxn id="22" idx="2"/>
            <a:endCxn id="27" idx="0"/>
          </p:cNvCxnSpPr>
          <p:nvPr/>
        </p:nvCxnSpPr>
        <p:spPr>
          <a:xfrm rot="5400000">
            <a:off x="5151015" y="3581395"/>
            <a:ext cx="594573" cy="12192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6" name="Straight Arrow Connector 47"/>
          <p:cNvCxnSpPr>
            <a:stCxn id="22" idx="2"/>
            <a:endCxn id="28" idx="0"/>
          </p:cNvCxnSpPr>
          <p:nvPr/>
        </p:nvCxnSpPr>
        <p:spPr>
          <a:xfrm rot="16200000" flipH="1">
            <a:off x="5836815" y="4114795"/>
            <a:ext cx="594573" cy="1524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49" name="Straight Arrow Connector 47"/>
          <p:cNvCxnSpPr>
            <a:stCxn id="22" idx="2"/>
            <a:endCxn id="29" idx="0"/>
          </p:cNvCxnSpPr>
          <p:nvPr/>
        </p:nvCxnSpPr>
        <p:spPr>
          <a:xfrm rot="16200000" flipH="1">
            <a:off x="6579765" y="3371845"/>
            <a:ext cx="594573" cy="1638300"/>
          </a:xfrm>
          <a:prstGeom prst="bentConnector3">
            <a:avLst>
              <a:gd name="adj1" fmla="val 50000"/>
            </a:avLst>
          </a:prstGeom>
          <a:ln>
            <a:tailEnd type="arrow"/>
          </a:ln>
        </p:spPr>
        <p:style>
          <a:lnRef idx="2">
            <a:schemeClr val="dk1"/>
          </a:lnRef>
          <a:fillRef idx="1">
            <a:schemeClr val="lt1"/>
          </a:fillRef>
          <a:effectRef idx="0">
            <a:schemeClr val="dk1"/>
          </a:effectRef>
          <a:fontRef idx="minor">
            <a:schemeClr val="dk1"/>
          </a:fontRef>
        </p:style>
      </p:cxnSp>
      <p:cxnSp>
        <p:nvCxnSpPr>
          <p:cNvPr id="53" name="Straight Arrow Connector 47"/>
          <p:cNvCxnSpPr>
            <a:stCxn id="29" idx="0"/>
            <a:endCxn id="30" idx="0"/>
          </p:cNvCxnSpPr>
          <p:nvPr/>
        </p:nvCxnSpPr>
        <p:spPr>
          <a:xfrm rot="16200000" flipH="1">
            <a:off x="8210550" y="3973932"/>
            <a:ext cx="609600" cy="1638300"/>
          </a:xfrm>
          <a:prstGeom prst="bentConnector3">
            <a:avLst>
              <a:gd name="adj1" fmla="val -37500"/>
            </a:avLst>
          </a:prstGeom>
          <a:ln>
            <a:tailEnd type="arrow"/>
          </a:ln>
        </p:spPr>
        <p:style>
          <a:lnRef idx="2">
            <a:schemeClr val="dk1"/>
          </a:lnRef>
          <a:fillRef idx="1">
            <a:schemeClr val="lt1"/>
          </a:fillRef>
          <a:effectRef idx="0">
            <a:schemeClr val="dk1"/>
          </a:effectRef>
          <a:fontRef idx="minor">
            <a:schemeClr val="dk1"/>
          </a:fontRef>
        </p:style>
      </p:cxnSp>
    </p:spTree>
    <p:custDataLst>
      <p:tags r:id="rId1"/>
    </p:custDataLst>
    <p:extLst>
      <p:ext uri="{BB962C8B-B14F-4D97-AF65-F5344CB8AC3E}">
        <p14:creationId xmlns:p14="http://schemas.microsoft.com/office/powerpoint/2010/main" val="2284793906"/>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4876800" y="6368716"/>
            <a:ext cx="38608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43</a:t>
            </a:fld>
            <a:endParaRPr lang="en-US" altLang="en-US" dirty="0"/>
          </a:p>
        </p:txBody>
      </p:sp>
      <p:sp>
        <p:nvSpPr>
          <p:cNvPr id="10244" name="Rectangle 2"/>
          <p:cNvSpPr>
            <a:spLocks noGrp="1" noChangeArrowheads="1"/>
          </p:cNvSpPr>
          <p:nvPr>
            <p:ph type="title"/>
          </p:nvPr>
        </p:nvSpPr>
        <p:spPr>
          <a:xfrm>
            <a:off x="1549400" y="474785"/>
            <a:ext cx="9118601" cy="648163"/>
          </a:xfrm>
        </p:spPr>
        <p:txBody>
          <a:bodyPr/>
          <a:lstStyle/>
          <a:p>
            <a:pPr eaLnBrk="1" hangingPunct="1"/>
            <a:r>
              <a:rPr lang="en-US" altLang="en-US" sz="3139" dirty="0"/>
              <a:t>Automatic Route of Investment to PROI – Sch. 1</a:t>
            </a:r>
          </a:p>
        </p:txBody>
      </p:sp>
      <p:sp>
        <p:nvSpPr>
          <p:cNvPr id="10245" name="Rectangle 3"/>
          <p:cNvSpPr>
            <a:spLocks noGrp="1" noChangeArrowheads="1"/>
          </p:cNvSpPr>
          <p:nvPr>
            <p:ph type="body" idx="1"/>
          </p:nvPr>
        </p:nvSpPr>
        <p:spPr>
          <a:xfrm>
            <a:off x="1203159" y="1300336"/>
            <a:ext cx="10539662" cy="5068380"/>
          </a:xfrm>
        </p:spPr>
        <p:txBody>
          <a:bodyPr/>
          <a:lstStyle/>
          <a:p>
            <a:pPr eaLnBrk="1" hangingPunct="1">
              <a:lnSpc>
                <a:spcPct val="80000"/>
              </a:lnSpc>
            </a:pPr>
            <a:r>
              <a:rPr lang="en-US" altLang="en-US" sz="1800" dirty="0"/>
              <a:t>Main Conditions of issue of Shares (Reg. 5, Schedule 1, Notification No. FEMA 20(R)/2017-RB dated Nov 7, 2017).</a:t>
            </a:r>
          </a:p>
          <a:p>
            <a:r>
              <a:rPr lang="en-US" sz="1800" dirty="0"/>
              <a:t>Sectors</a:t>
            </a:r>
          </a:p>
          <a:p>
            <a:r>
              <a:rPr lang="en-US" sz="1800" dirty="0" err="1"/>
              <a:t>Conditionalities</a:t>
            </a:r>
            <a:endParaRPr lang="en-US" sz="1800" dirty="0"/>
          </a:p>
          <a:p>
            <a:endParaRPr lang="en-US" sz="1800" dirty="0"/>
          </a:p>
          <a:p>
            <a:pPr eaLnBrk="1" hangingPunct="1">
              <a:lnSpc>
                <a:spcPct val="80000"/>
              </a:lnSpc>
            </a:pPr>
            <a:r>
              <a:rPr lang="en-US" altLang="en-US" sz="1800" dirty="0"/>
              <a:t>Eligible Persons: </a:t>
            </a:r>
          </a:p>
          <a:p>
            <a:pPr lvl="1" eaLnBrk="1" hangingPunct="1">
              <a:lnSpc>
                <a:spcPct val="80000"/>
              </a:lnSpc>
            </a:pPr>
            <a:r>
              <a:rPr lang="en-US" altLang="en-US" sz="1800" dirty="0"/>
              <a:t>PROI other than citizen of Pakistan, entities of Pakistan. </a:t>
            </a:r>
          </a:p>
          <a:p>
            <a:pPr lvl="1" eaLnBrk="1" hangingPunct="1">
              <a:lnSpc>
                <a:spcPct val="80000"/>
              </a:lnSpc>
            </a:pPr>
            <a:r>
              <a:rPr lang="en-US" altLang="en-US" sz="1800" dirty="0"/>
              <a:t>Bangladesh Citizens &amp; entities only with prior approval of FIPB.</a:t>
            </a:r>
          </a:p>
          <a:p>
            <a:pPr eaLnBrk="1" hangingPunct="1">
              <a:lnSpc>
                <a:spcPct val="80000"/>
              </a:lnSpc>
            </a:pPr>
            <a:endParaRPr lang="en-US" altLang="en-US" sz="1800" dirty="0"/>
          </a:p>
          <a:p>
            <a:pPr eaLnBrk="1" hangingPunct="1">
              <a:lnSpc>
                <a:spcPct val="80000"/>
              </a:lnSpc>
            </a:pPr>
            <a:r>
              <a:rPr lang="en-US" altLang="en-US" sz="1800" dirty="0"/>
              <a:t>Under Schedule 1, a PROI may purchase capital instruments of a listed Indian company on a stock exchange in India provided that the PROI making the investment has already acquired control of such company in accordance with SEBI (Substantial Acquisition of Shares and Takeover) Regulations, 2011 and continues to hold such control</a:t>
            </a:r>
          </a:p>
          <a:p>
            <a:pPr eaLnBrk="1" hangingPunct="1">
              <a:lnSpc>
                <a:spcPct val="80000"/>
              </a:lnSpc>
            </a:pPr>
            <a:endParaRPr lang="en-US" altLang="en-US" sz="1800" dirty="0"/>
          </a:p>
          <a:p>
            <a:pPr eaLnBrk="1" hangingPunct="1">
              <a:lnSpc>
                <a:spcPct val="80000"/>
              </a:lnSpc>
            </a:pPr>
            <a:r>
              <a:rPr lang="en-US" altLang="en-US" sz="1800" dirty="0"/>
              <a:t>A wholly owned subsidiary set up in India by a non-resident entity, operating in a sector where 100% foreign investment is allowed in the automatic route and there are no FDI linked performance conditions, may issue capital instruments to the said non-resident entity against pre-incorporation/ preoperative expenses incurred by the said non-resident entity up to a limit of five percent of its </a:t>
            </a:r>
            <a:r>
              <a:rPr lang="en-US" altLang="en-US" sz="1800" dirty="0" err="1"/>
              <a:t>authorised</a:t>
            </a:r>
            <a:r>
              <a:rPr lang="en-US" altLang="en-US" sz="1800" dirty="0"/>
              <a:t> capital or USD 500,000 whichever is less subject to filing of Form FC-GPR and utilization certificate of statutory auditor</a:t>
            </a:r>
          </a:p>
          <a:p>
            <a:pPr eaLnBrk="1" hangingPunct="1">
              <a:lnSpc>
                <a:spcPct val="80000"/>
              </a:lnSpc>
            </a:pPr>
            <a:endParaRPr lang="en-US" altLang="en-US" sz="1500" dirty="0"/>
          </a:p>
        </p:txBody>
      </p:sp>
      <p:sp>
        <p:nvSpPr>
          <p:cNvPr id="2" name="Date Placeholder 1"/>
          <p:cNvSpPr>
            <a:spLocks noGrp="1"/>
          </p:cNvSpPr>
          <p:nvPr>
            <p:ph type="dt" sz="half" idx="10"/>
          </p:nvPr>
        </p:nvSpPr>
        <p:spPr>
          <a:xfrm>
            <a:off x="279400" y="6420101"/>
            <a:ext cx="2540000" cy="457200"/>
          </a:xfrm>
        </p:spPr>
        <p:txBody>
          <a:bodyPr/>
          <a:lstStyle/>
          <a:p>
            <a:pPr>
              <a:defRPr/>
            </a:pPr>
            <a:r>
              <a:rPr lang="en-US"/>
              <a:t>4 May 2019</a:t>
            </a:r>
            <a:endParaRPr lang="en-US" dirty="0"/>
          </a:p>
        </p:txBody>
      </p:sp>
    </p:spTree>
    <p:extLst>
      <p:ext uri="{BB962C8B-B14F-4D97-AF65-F5344CB8AC3E}">
        <p14:creationId xmlns:p14="http://schemas.microsoft.com/office/powerpoint/2010/main" val="2957374740"/>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44</a:t>
            </a:fld>
            <a:endParaRPr lang="en-US" altLang="en-US" dirty="0"/>
          </a:p>
        </p:txBody>
      </p:sp>
      <p:sp>
        <p:nvSpPr>
          <p:cNvPr id="10244" name="Rectangle 2"/>
          <p:cNvSpPr>
            <a:spLocks noGrp="1" noChangeArrowheads="1"/>
          </p:cNvSpPr>
          <p:nvPr>
            <p:ph type="title"/>
          </p:nvPr>
        </p:nvSpPr>
        <p:spPr>
          <a:xfrm>
            <a:off x="1549400" y="474785"/>
            <a:ext cx="9118601" cy="648163"/>
          </a:xfrm>
        </p:spPr>
        <p:txBody>
          <a:bodyPr/>
          <a:lstStyle/>
          <a:p>
            <a:pPr eaLnBrk="1" hangingPunct="1"/>
            <a:r>
              <a:rPr lang="en-US" altLang="en-US" sz="3139" dirty="0"/>
              <a:t>Automatic Route of Investment to PROI – Sch. 1 (</a:t>
            </a:r>
            <a:r>
              <a:rPr lang="en-US" altLang="en-US" sz="3139" dirty="0" err="1"/>
              <a:t>con’t</a:t>
            </a:r>
            <a:r>
              <a:rPr lang="en-US" altLang="en-US" sz="3139" dirty="0"/>
              <a:t>)</a:t>
            </a:r>
          </a:p>
        </p:txBody>
      </p:sp>
      <p:sp>
        <p:nvSpPr>
          <p:cNvPr id="10245" name="Rectangle 3"/>
          <p:cNvSpPr>
            <a:spLocks noGrp="1" noChangeArrowheads="1"/>
          </p:cNvSpPr>
          <p:nvPr>
            <p:ph type="body" idx="1"/>
          </p:nvPr>
        </p:nvSpPr>
        <p:spPr>
          <a:xfrm>
            <a:off x="1203159" y="1300336"/>
            <a:ext cx="10539662" cy="5068380"/>
          </a:xfrm>
        </p:spPr>
        <p:txBody>
          <a:bodyPr/>
          <a:lstStyle/>
          <a:p>
            <a:pPr eaLnBrk="1" hangingPunct="1">
              <a:lnSpc>
                <a:spcPct val="80000"/>
              </a:lnSpc>
            </a:pPr>
            <a:endParaRPr lang="en-US" altLang="en-US" sz="1500" dirty="0"/>
          </a:p>
          <a:p>
            <a:pPr eaLnBrk="1" hangingPunct="1">
              <a:lnSpc>
                <a:spcPct val="80000"/>
              </a:lnSpc>
            </a:pPr>
            <a:r>
              <a:rPr lang="en-US" altLang="en-US" sz="1800" dirty="0"/>
              <a:t>An Indian company may issue capital instruments to a PROI, if the Indian investee company is engaged in an automatic route sector, against:</a:t>
            </a:r>
          </a:p>
          <a:p>
            <a:pPr lvl="1" eaLnBrk="1" hangingPunct="1">
              <a:lnSpc>
                <a:spcPct val="80000"/>
              </a:lnSpc>
            </a:pPr>
            <a:r>
              <a:rPr lang="en-US" altLang="en-US" sz="1800" dirty="0"/>
              <a:t>(a) Swap of capital instruments; or</a:t>
            </a:r>
          </a:p>
          <a:p>
            <a:pPr lvl="1" eaLnBrk="1" hangingPunct="1">
              <a:lnSpc>
                <a:spcPct val="80000"/>
              </a:lnSpc>
            </a:pPr>
            <a:r>
              <a:rPr lang="en-US" altLang="en-US" sz="1800" dirty="0"/>
              <a:t>(b) Import of capital goods/ machinery/ equipment (excluding second-hand machinery); or</a:t>
            </a:r>
          </a:p>
          <a:p>
            <a:pPr lvl="1" eaLnBrk="1" hangingPunct="1">
              <a:lnSpc>
                <a:spcPct val="80000"/>
              </a:lnSpc>
            </a:pPr>
            <a:r>
              <a:rPr lang="en-US" altLang="en-US" sz="1800" dirty="0"/>
              <a:t>(c) Pre-operative/ pre-incorporation expenses (including payments of rent etc.).</a:t>
            </a:r>
          </a:p>
          <a:p>
            <a:pPr marL="457200" lvl="1" indent="0" eaLnBrk="1" hangingPunct="1">
              <a:lnSpc>
                <a:spcPct val="80000"/>
              </a:lnSpc>
              <a:buNone/>
            </a:pPr>
            <a:r>
              <a:rPr lang="en-US" altLang="en-US" sz="1800" dirty="0"/>
              <a:t>However, Government approval shall be obtained if the Indian investee company is engaged in a sector under Government route.</a:t>
            </a:r>
          </a:p>
          <a:p>
            <a:pPr eaLnBrk="1" hangingPunct="1">
              <a:lnSpc>
                <a:spcPct val="80000"/>
              </a:lnSpc>
            </a:pPr>
            <a:endParaRPr lang="en-US" altLang="en-US" sz="1800" dirty="0"/>
          </a:p>
          <a:p>
            <a:pPr eaLnBrk="1" hangingPunct="1">
              <a:lnSpc>
                <a:spcPct val="80000"/>
              </a:lnSpc>
            </a:pPr>
            <a:r>
              <a:rPr lang="en-US" altLang="en-US" sz="1800" dirty="0"/>
              <a:t>An Indian company may issue equity shares against any funds payable by it to a person resident outside India, provided such remittance:</a:t>
            </a:r>
          </a:p>
          <a:p>
            <a:pPr lvl="1" eaLnBrk="1" hangingPunct="1">
              <a:lnSpc>
                <a:spcPct val="80000"/>
              </a:lnSpc>
            </a:pPr>
            <a:r>
              <a:rPr lang="en-US" altLang="en-US" sz="1800" dirty="0"/>
              <a:t>is permitted under the Act or the rules and regulations, or</a:t>
            </a:r>
          </a:p>
          <a:p>
            <a:pPr lvl="1" eaLnBrk="1" hangingPunct="1">
              <a:lnSpc>
                <a:spcPct val="80000"/>
              </a:lnSpc>
            </a:pPr>
            <a:r>
              <a:rPr lang="en-US" altLang="en-US" sz="1800" dirty="0"/>
              <a:t>does not require prior permission of the Central Government or the RBI, or</a:t>
            </a:r>
          </a:p>
          <a:p>
            <a:pPr lvl="1" eaLnBrk="1" hangingPunct="1">
              <a:lnSpc>
                <a:spcPct val="80000"/>
              </a:lnSpc>
            </a:pPr>
            <a:r>
              <a:rPr lang="en-US" altLang="en-US" sz="1800" dirty="0"/>
              <a:t>has been permitted by the RBI</a:t>
            </a:r>
          </a:p>
          <a:p>
            <a:pPr marL="457200" lvl="1" indent="0" eaLnBrk="1" hangingPunct="1">
              <a:lnSpc>
                <a:spcPct val="80000"/>
              </a:lnSpc>
              <a:buNone/>
            </a:pPr>
            <a:endParaRPr lang="en-US" altLang="en-US" sz="1800" dirty="0"/>
          </a:p>
          <a:p>
            <a:pPr marL="457200" lvl="1" indent="0" eaLnBrk="1" hangingPunct="1">
              <a:lnSpc>
                <a:spcPct val="80000"/>
              </a:lnSpc>
              <a:buNone/>
            </a:pPr>
            <a:r>
              <a:rPr lang="en-US" altLang="en-US" sz="1800" dirty="0"/>
              <a:t>In case where permission has been granted by the RBI for making remittance, the Indian company may issue equity shares against such remittance provided all regulatory actions with respect to the delay or contravention under FEMA or the rules or the regulations framed thereunder have been completed</a:t>
            </a:r>
          </a:p>
        </p:txBody>
      </p:sp>
      <p:sp>
        <p:nvSpPr>
          <p:cNvPr id="2" name="Date Placeholder 1"/>
          <p:cNvSpPr>
            <a:spLocks noGrp="1"/>
          </p:cNvSpPr>
          <p:nvPr>
            <p:ph type="dt" sz="half" idx="10"/>
          </p:nvPr>
        </p:nvSpPr>
        <p:spPr/>
        <p:txBody>
          <a:bodyPr/>
          <a:lstStyle/>
          <a:p>
            <a:pPr>
              <a:defRPr/>
            </a:pPr>
            <a:r>
              <a:rPr lang="en-US"/>
              <a:t>4 May 2019</a:t>
            </a:r>
            <a:endParaRPr lang="en-US" dirty="0"/>
          </a:p>
        </p:txBody>
      </p:sp>
    </p:spTree>
    <p:extLst>
      <p:ext uri="{BB962C8B-B14F-4D97-AF65-F5344CB8AC3E}">
        <p14:creationId xmlns:p14="http://schemas.microsoft.com/office/powerpoint/2010/main" val="9081971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45</a:t>
            </a:fld>
            <a:endParaRPr lang="en-US" altLang="en-US" dirty="0"/>
          </a:p>
        </p:txBody>
      </p:sp>
      <p:sp>
        <p:nvSpPr>
          <p:cNvPr id="10244" name="Rectangle 2"/>
          <p:cNvSpPr>
            <a:spLocks noGrp="1" noChangeArrowheads="1"/>
          </p:cNvSpPr>
          <p:nvPr>
            <p:ph type="title"/>
          </p:nvPr>
        </p:nvSpPr>
        <p:spPr>
          <a:xfrm>
            <a:off x="2674328" y="474785"/>
            <a:ext cx="7993673" cy="648163"/>
          </a:xfrm>
        </p:spPr>
        <p:txBody>
          <a:bodyPr/>
          <a:lstStyle/>
          <a:p>
            <a:pPr eaLnBrk="1" hangingPunct="1"/>
            <a:r>
              <a:rPr lang="en-US" altLang="en-US" sz="3139" dirty="0"/>
              <a:t>Automatic Route of Investment to PROI</a:t>
            </a:r>
          </a:p>
        </p:txBody>
      </p:sp>
      <p:sp>
        <p:nvSpPr>
          <p:cNvPr id="10245" name="Rectangle 3"/>
          <p:cNvSpPr>
            <a:spLocks noGrp="1" noChangeArrowheads="1"/>
          </p:cNvSpPr>
          <p:nvPr>
            <p:ph type="body" idx="1"/>
          </p:nvPr>
        </p:nvSpPr>
        <p:spPr>
          <a:xfrm>
            <a:off x="2486527" y="1300336"/>
            <a:ext cx="7960201" cy="5068380"/>
          </a:xfrm>
        </p:spPr>
        <p:txBody>
          <a:bodyPr/>
          <a:lstStyle/>
          <a:p>
            <a:pPr eaLnBrk="1" hangingPunct="1">
              <a:lnSpc>
                <a:spcPct val="80000"/>
              </a:lnSpc>
            </a:pPr>
            <a:r>
              <a:rPr lang="en-US" altLang="en-US" sz="1846" dirty="0"/>
              <a:t>Eligible Investee Entities:</a:t>
            </a:r>
          </a:p>
          <a:p>
            <a:pPr eaLnBrk="1" hangingPunct="1">
              <a:lnSpc>
                <a:spcPct val="80000"/>
              </a:lnSpc>
            </a:pPr>
            <a:endParaRPr lang="en-US" altLang="en-US" sz="1846" dirty="0"/>
          </a:p>
          <a:p>
            <a:pPr lvl="1" eaLnBrk="1" hangingPunct="1">
              <a:lnSpc>
                <a:spcPct val="80000"/>
              </a:lnSpc>
            </a:pPr>
            <a:r>
              <a:rPr lang="en-US" altLang="en-US" sz="1846" dirty="0"/>
              <a:t>Indian companies </a:t>
            </a:r>
          </a:p>
          <a:p>
            <a:pPr lvl="1" eaLnBrk="1" hangingPunct="1">
              <a:lnSpc>
                <a:spcPct val="80000"/>
              </a:lnSpc>
            </a:pPr>
            <a:endParaRPr lang="en-US" altLang="en-US" sz="1846" dirty="0"/>
          </a:p>
          <a:p>
            <a:pPr lvl="1" eaLnBrk="1" hangingPunct="1">
              <a:lnSpc>
                <a:spcPct val="80000"/>
              </a:lnSpc>
            </a:pPr>
            <a:r>
              <a:rPr lang="en-US" altLang="en-US" sz="1846" dirty="0"/>
              <a:t>Partnership Firm / Proprietorship concern (only for NRI / OCI on non-repatriation basis)</a:t>
            </a:r>
          </a:p>
          <a:p>
            <a:pPr lvl="1" eaLnBrk="1" hangingPunct="1">
              <a:lnSpc>
                <a:spcPct val="80000"/>
              </a:lnSpc>
            </a:pPr>
            <a:endParaRPr lang="en-US" altLang="en-US" sz="1846" dirty="0"/>
          </a:p>
          <a:p>
            <a:pPr lvl="1" eaLnBrk="1" hangingPunct="1">
              <a:lnSpc>
                <a:spcPct val="80000"/>
              </a:lnSpc>
            </a:pPr>
            <a:r>
              <a:rPr lang="en-US" altLang="en-US" sz="1846" dirty="0"/>
              <a:t>Trusts in the form of SEBI regulated Venture Capital Fund</a:t>
            </a:r>
          </a:p>
          <a:p>
            <a:pPr lvl="1" eaLnBrk="1" hangingPunct="1">
              <a:lnSpc>
                <a:spcPct val="80000"/>
              </a:lnSpc>
            </a:pPr>
            <a:endParaRPr lang="en-US" altLang="en-US" sz="1846" dirty="0"/>
          </a:p>
          <a:p>
            <a:pPr lvl="1" eaLnBrk="1" hangingPunct="1">
              <a:lnSpc>
                <a:spcPct val="80000"/>
              </a:lnSpc>
            </a:pPr>
            <a:r>
              <a:rPr lang="en-US" altLang="en-US" sz="1846" dirty="0"/>
              <a:t>Limited Liability Partnerships</a:t>
            </a:r>
          </a:p>
          <a:p>
            <a:pPr lvl="1" eaLnBrk="1" hangingPunct="1">
              <a:lnSpc>
                <a:spcPct val="80000"/>
              </a:lnSpc>
            </a:pPr>
            <a:endParaRPr lang="en-US" altLang="en-US" sz="1846" dirty="0"/>
          </a:p>
          <a:p>
            <a:pPr lvl="1" eaLnBrk="1" hangingPunct="1">
              <a:lnSpc>
                <a:spcPct val="80000"/>
              </a:lnSpc>
            </a:pPr>
            <a:r>
              <a:rPr lang="en-US" altLang="en-US" sz="1846" dirty="0"/>
              <a:t>Investment Vehicles: SEBI registered and regulated Alternative Investment Funds, Real Estate Investment Trusts and Infrastructure Investment Trusts</a:t>
            </a:r>
          </a:p>
        </p:txBody>
      </p:sp>
      <p:sp>
        <p:nvSpPr>
          <p:cNvPr id="2" name="Date Placeholder 1"/>
          <p:cNvSpPr>
            <a:spLocks noGrp="1"/>
          </p:cNvSpPr>
          <p:nvPr>
            <p:ph type="dt" sz="half" idx="10"/>
          </p:nvPr>
        </p:nvSpPr>
        <p:spPr/>
        <p:txBody>
          <a:bodyPr/>
          <a:lstStyle/>
          <a:p>
            <a:pPr>
              <a:defRPr/>
            </a:pPr>
            <a:r>
              <a:rPr lang="en-US"/>
              <a:t>4 May 2019</a:t>
            </a:r>
            <a:endParaRPr lang="en-US" dirty="0"/>
          </a:p>
        </p:txBody>
      </p:sp>
    </p:spTree>
    <p:extLst>
      <p:ext uri="{BB962C8B-B14F-4D97-AF65-F5344CB8AC3E}">
        <p14:creationId xmlns:p14="http://schemas.microsoft.com/office/powerpoint/2010/main" val="4146741581"/>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Footer Placeholder 4"/>
          <p:cNvSpPr>
            <a:spLocks noGrp="1"/>
          </p:cNvSpPr>
          <p:nvPr>
            <p:ph type="ftr" sz="quarter" idx="11"/>
          </p:nvPr>
        </p:nvSpPr>
        <p:spPr>
          <a:xfrm>
            <a:off x="5130800" y="6400800"/>
            <a:ext cx="28956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0243" name="Slide Number Placeholder 5"/>
          <p:cNvSpPr>
            <a:spLocks noGrp="1"/>
          </p:cNvSpPr>
          <p:nvPr>
            <p:ph type="sldNum" sz="quarter" idx="12"/>
          </p:nvPr>
        </p:nvSpPr>
        <p:spPr>
          <a:xfrm>
            <a:off x="8763000" y="6416842"/>
            <a:ext cx="1905000" cy="457200"/>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3300C1F1-C2A4-4AEB-918C-3A08F88D9526}" type="slidenum">
              <a:rPr lang="en-US" altLang="en-US"/>
              <a:pPr/>
              <a:t>46</a:t>
            </a:fld>
            <a:endParaRPr lang="en-US" altLang="en-US" dirty="0"/>
          </a:p>
        </p:txBody>
      </p:sp>
      <p:sp>
        <p:nvSpPr>
          <p:cNvPr id="10244" name="Rectangle 2"/>
          <p:cNvSpPr>
            <a:spLocks noGrp="1" noChangeArrowheads="1"/>
          </p:cNvSpPr>
          <p:nvPr>
            <p:ph type="title"/>
          </p:nvPr>
        </p:nvSpPr>
        <p:spPr>
          <a:xfrm>
            <a:off x="2674328" y="474785"/>
            <a:ext cx="7993673" cy="648163"/>
          </a:xfrm>
        </p:spPr>
        <p:txBody>
          <a:bodyPr/>
          <a:lstStyle/>
          <a:p>
            <a:pPr eaLnBrk="1" hangingPunct="1"/>
            <a:r>
              <a:rPr lang="en-US" altLang="en-US" sz="3139" dirty="0"/>
              <a:t>Approval Route of Investment to PROI</a:t>
            </a:r>
          </a:p>
        </p:txBody>
      </p:sp>
      <p:sp>
        <p:nvSpPr>
          <p:cNvPr id="10245" name="Rectangle 3"/>
          <p:cNvSpPr>
            <a:spLocks noGrp="1" noChangeArrowheads="1"/>
          </p:cNvSpPr>
          <p:nvPr>
            <p:ph type="body" idx="1"/>
          </p:nvPr>
        </p:nvSpPr>
        <p:spPr>
          <a:xfrm>
            <a:off x="2101517" y="1175258"/>
            <a:ext cx="8369634" cy="5241584"/>
          </a:xfrm>
        </p:spPr>
        <p:txBody>
          <a:bodyPr/>
          <a:lstStyle/>
          <a:p>
            <a:pPr eaLnBrk="1" hangingPunct="1">
              <a:lnSpc>
                <a:spcPct val="80000"/>
              </a:lnSpc>
            </a:pPr>
            <a:r>
              <a:rPr lang="en-US" altLang="en-US" sz="1846" dirty="0"/>
              <a:t>For FDI not eligible under the Automatic route / in sectors requiring prior government approval, the work of granting approval for foreign investment under the extant FDI Policy and FEMA Regulations, has been entrusted to the concerned Administrative Ministries / Departments after abolition of FIPB w.e.f. 05.06.2017</a:t>
            </a:r>
          </a:p>
          <a:p>
            <a:pPr eaLnBrk="1" hangingPunct="1">
              <a:lnSpc>
                <a:spcPct val="80000"/>
              </a:lnSpc>
            </a:pPr>
            <a:endParaRPr lang="en-US" altLang="en-US" sz="1846" dirty="0"/>
          </a:p>
          <a:p>
            <a:pPr eaLnBrk="1" hangingPunct="1">
              <a:lnSpc>
                <a:spcPct val="80000"/>
              </a:lnSpc>
            </a:pPr>
            <a:r>
              <a:rPr lang="en-US" altLang="en-US" sz="1846" dirty="0"/>
              <a:t>The eleven notified sectors/activities requiring government approval are Mining, Defence/cases relating to FDI in small arms, Broadcasting, Print media, Civil Aviation, Satellites, Telecom, Private Security Agencies, Trading(Single, Multi brand and Food Products), Financial services not regulated or regulated by more than one regulator/ Banking Public and Private (as per FDI Policy) and Pharmaceuticals.</a:t>
            </a:r>
          </a:p>
          <a:p>
            <a:pPr eaLnBrk="1" hangingPunct="1">
              <a:lnSpc>
                <a:spcPct val="80000"/>
              </a:lnSpc>
            </a:pPr>
            <a:endParaRPr lang="en-US" altLang="en-US" sz="1846" dirty="0"/>
          </a:p>
          <a:p>
            <a:pPr eaLnBrk="1" hangingPunct="1">
              <a:lnSpc>
                <a:spcPct val="80000"/>
              </a:lnSpc>
            </a:pPr>
            <a:r>
              <a:rPr lang="en-US" altLang="en-US" sz="1846" dirty="0"/>
              <a:t>The Department of Industrial Policy and Promotion, Ministry of Commerce &amp; Industry has been given the responsibility of overseeing the applications filed on the </a:t>
            </a:r>
            <a:r>
              <a:rPr lang="en-US" altLang="en-US" sz="1846" b="1" dirty="0"/>
              <a:t>Foreign Investment Facilitation Portal (fifp.gov.in)</a:t>
            </a:r>
            <a:r>
              <a:rPr lang="en-US" altLang="en-US" sz="1846" dirty="0"/>
              <a:t> and to forward the same to the concerned Administrative Ministry.</a:t>
            </a:r>
          </a:p>
          <a:p>
            <a:pPr eaLnBrk="1" hangingPunct="1">
              <a:lnSpc>
                <a:spcPct val="80000"/>
              </a:lnSpc>
            </a:pPr>
            <a:endParaRPr lang="en-US" altLang="en-US" sz="1846" dirty="0"/>
          </a:p>
          <a:p>
            <a:pPr eaLnBrk="1" hangingPunct="1">
              <a:lnSpc>
                <a:spcPct val="80000"/>
              </a:lnSpc>
            </a:pPr>
            <a:r>
              <a:rPr lang="en-US" altLang="en-US" sz="1846" dirty="0"/>
              <a:t>A Standard Operating Procedure (SOP) developed by DIPP in consultation with the concerned Administrative Ministries is being followed for processing of the FDI applications. Approval letters in Standard Format will be uploaded on the Portal itself for the benefit of the Investors. </a:t>
            </a:r>
          </a:p>
        </p:txBody>
      </p:sp>
      <p:sp>
        <p:nvSpPr>
          <p:cNvPr id="2" name="Date Placeholder 1"/>
          <p:cNvSpPr>
            <a:spLocks noGrp="1"/>
          </p:cNvSpPr>
          <p:nvPr>
            <p:ph type="dt" sz="half" idx="10"/>
          </p:nvPr>
        </p:nvSpPr>
        <p:spPr>
          <a:xfrm>
            <a:off x="2101516" y="6388017"/>
            <a:ext cx="1905000" cy="457200"/>
          </a:xfrm>
        </p:spPr>
        <p:txBody>
          <a:bodyPr/>
          <a:lstStyle/>
          <a:p>
            <a:pPr>
              <a:defRPr/>
            </a:pPr>
            <a:r>
              <a:rPr lang="en-US"/>
              <a:t>4 May 2019</a:t>
            </a:r>
            <a:endParaRPr lang="en-US" dirty="0"/>
          </a:p>
        </p:txBody>
      </p:sp>
    </p:spTree>
    <p:extLst>
      <p:ext uri="{BB962C8B-B14F-4D97-AF65-F5344CB8AC3E}">
        <p14:creationId xmlns:p14="http://schemas.microsoft.com/office/powerpoint/2010/main" val="2284143506"/>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Footer Placeholder 4"/>
          <p:cNvSpPr>
            <a:spLocks noGrp="1"/>
          </p:cNvSpPr>
          <p:nvPr>
            <p:ph type="ftr" sz="quarter" idx="1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r>
              <a:rPr lang="en-US" altLang="en-US" dirty="0"/>
              <a:t>P. P. Shah &amp; Asso.</a:t>
            </a:r>
          </a:p>
        </p:txBody>
      </p:sp>
      <p:sp>
        <p:nvSpPr>
          <p:cNvPr id="15363" name="Slide Number Placeholder 5"/>
          <p:cNvSpPr>
            <a:spLocks noGrp="1"/>
          </p:cNvSpPr>
          <p:nvPr>
            <p:ph type="sldNum" sz="quarter" idx="12"/>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anose="020B0604030504040204" pitchFamily="34" charset="0"/>
              </a:defRPr>
            </a:lvl1pPr>
            <a:lvl2pPr marL="685817" indent="-263776">
              <a:defRPr>
                <a:solidFill>
                  <a:schemeClr val="tx1"/>
                </a:solidFill>
                <a:latin typeface="Tahoma" panose="020B0604030504040204" pitchFamily="34" charset="0"/>
              </a:defRPr>
            </a:lvl2pPr>
            <a:lvl3pPr marL="1055103" indent="-211021">
              <a:defRPr>
                <a:solidFill>
                  <a:schemeClr val="tx1"/>
                </a:solidFill>
                <a:latin typeface="Tahoma" panose="020B0604030504040204" pitchFamily="34" charset="0"/>
              </a:defRPr>
            </a:lvl3pPr>
            <a:lvl4pPr marL="1477145" indent="-211021">
              <a:defRPr>
                <a:solidFill>
                  <a:schemeClr val="tx1"/>
                </a:solidFill>
                <a:latin typeface="Tahoma" panose="020B0604030504040204" pitchFamily="34" charset="0"/>
              </a:defRPr>
            </a:lvl4pPr>
            <a:lvl5pPr marL="1899186" indent="-211021">
              <a:defRPr>
                <a:solidFill>
                  <a:schemeClr val="tx1"/>
                </a:solidFill>
                <a:latin typeface="Tahoma" panose="020B0604030504040204" pitchFamily="34" charset="0"/>
              </a:defRPr>
            </a:lvl5pPr>
            <a:lvl6pPr marL="2321227" indent="-211021" eaLnBrk="0" fontAlgn="base" hangingPunct="0">
              <a:spcBef>
                <a:spcPct val="0"/>
              </a:spcBef>
              <a:spcAft>
                <a:spcPct val="0"/>
              </a:spcAft>
              <a:defRPr>
                <a:solidFill>
                  <a:schemeClr val="tx1"/>
                </a:solidFill>
                <a:latin typeface="Tahoma" panose="020B0604030504040204" pitchFamily="34" charset="0"/>
              </a:defRPr>
            </a:lvl6pPr>
            <a:lvl7pPr marL="2743269" indent="-211021" eaLnBrk="0" fontAlgn="base" hangingPunct="0">
              <a:spcBef>
                <a:spcPct val="0"/>
              </a:spcBef>
              <a:spcAft>
                <a:spcPct val="0"/>
              </a:spcAft>
              <a:defRPr>
                <a:solidFill>
                  <a:schemeClr val="tx1"/>
                </a:solidFill>
                <a:latin typeface="Tahoma" panose="020B0604030504040204" pitchFamily="34" charset="0"/>
              </a:defRPr>
            </a:lvl7pPr>
            <a:lvl8pPr marL="3165310" indent="-211021" eaLnBrk="0" fontAlgn="base" hangingPunct="0">
              <a:spcBef>
                <a:spcPct val="0"/>
              </a:spcBef>
              <a:spcAft>
                <a:spcPct val="0"/>
              </a:spcAft>
              <a:defRPr>
                <a:solidFill>
                  <a:schemeClr val="tx1"/>
                </a:solidFill>
                <a:latin typeface="Tahoma" panose="020B0604030504040204" pitchFamily="34" charset="0"/>
              </a:defRPr>
            </a:lvl8pPr>
            <a:lvl9pPr marL="3587351" indent="-211021" eaLnBrk="0" fontAlgn="base" hangingPunct="0">
              <a:spcBef>
                <a:spcPct val="0"/>
              </a:spcBef>
              <a:spcAft>
                <a:spcPct val="0"/>
              </a:spcAft>
              <a:defRPr>
                <a:solidFill>
                  <a:schemeClr val="tx1"/>
                </a:solidFill>
                <a:latin typeface="Tahoma" panose="020B0604030504040204" pitchFamily="34" charset="0"/>
              </a:defRPr>
            </a:lvl9pPr>
          </a:lstStyle>
          <a:p>
            <a:fld id="{6991FF90-A611-4E8C-B089-A826A9CBA5B2}" type="slidenum">
              <a:rPr lang="en-US" altLang="en-US"/>
              <a:pPr/>
              <a:t>47</a:t>
            </a:fld>
            <a:endParaRPr lang="en-US" altLang="en-US" dirty="0"/>
          </a:p>
        </p:txBody>
      </p:sp>
      <p:sp>
        <p:nvSpPr>
          <p:cNvPr id="15364" name="Rectangle 2"/>
          <p:cNvSpPr>
            <a:spLocks noGrp="1" noChangeArrowheads="1"/>
          </p:cNvSpPr>
          <p:nvPr>
            <p:ph type="title"/>
          </p:nvPr>
        </p:nvSpPr>
        <p:spPr>
          <a:xfrm>
            <a:off x="2674939" y="214314"/>
            <a:ext cx="7793037" cy="932099"/>
          </a:xfrm>
        </p:spPr>
        <p:txBody>
          <a:bodyPr/>
          <a:lstStyle/>
          <a:p>
            <a:pPr eaLnBrk="1" hangingPunct="1"/>
            <a:r>
              <a:rPr lang="en-US" altLang="en-US" sz="3139" dirty="0"/>
              <a:t>Issue of Shares- Other modes</a:t>
            </a:r>
          </a:p>
        </p:txBody>
      </p:sp>
      <p:sp>
        <p:nvSpPr>
          <p:cNvPr id="15365" name="Rectangle 3"/>
          <p:cNvSpPr>
            <a:spLocks noGrp="1" noChangeArrowheads="1"/>
          </p:cNvSpPr>
          <p:nvPr>
            <p:ph type="body" idx="1"/>
          </p:nvPr>
        </p:nvSpPr>
        <p:spPr>
          <a:xfrm>
            <a:off x="2674938" y="1308030"/>
            <a:ext cx="7772400" cy="4114800"/>
          </a:xfrm>
        </p:spPr>
        <p:txBody>
          <a:bodyPr/>
          <a:lstStyle/>
          <a:p>
            <a:pPr eaLnBrk="1" hangingPunct="1">
              <a:lnSpc>
                <a:spcPct val="90000"/>
              </a:lnSpc>
            </a:pPr>
            <a:r>
              <a:rPr lang="en-US" altLang="en-US" sz="1846" dirty="0"/>
              <a:t>Issue of Bonus Shares allowed.</a:t>
            </a:r>
          </a:p>
          <a:p>
            <a:pPr eaLnBrk="1" hangingPunct="1">
              <a:lnSpc>
                <a:spcPct val="90000"/>
              </a:lnSpc>
            </a:pPr>
            <a:r>
              <a:rPr lang="en-US" altLang="en-US" sz="1846" dirty="0"/>
              <a:t>Issue of Right Shares</a:t>
            </a:r>
          </a:p>
          <a:p>
            <a:pPr lvl="1" eaLnBrk="1" hangingPunct="1">
              <a:lnSpc>
                <a:spcPct val="90000"/>
              </a:lnSpc>
            </a:pPr>
            <a:r>
              <a:rPr lang="en-US" altLang="en-US" sz="1846" dirty="0"/>
              <a:t>Price offered to PROI can not be lower than that offered to PRII.</a:t>
            </a:r>
          </a:p>
          <a:p>
            <a:pPr lvl="1" eaLnBrk="1" hangingPunct="1">
              <a:lnSpc>
                <a:spcPct val="90000"/>
              </a:lnSpc>
            </a:pPr>
            <a:r>
              <a:rPr lang="en-US" altLang="en-US" sz="1846" dirty="0"/>
              <a:t>Additional Shares allowed within FDI Ceiling.</a:t>
            </a:r>
          </a:p>
          <a:p>
            <a:pPr lvl="1" eaLnBrk="1" hangingPunct="1">
              <a:lnSpc>
                <a:spcPct val="90000"/>
              </a:lnSpc>
            </a:pPr>
            <a:r>
              <a:rPr lang="en-US" altLang="en-US" sz="1846" dirty="0"/>
              <a:t>Existing OCB allowed with prior approval.</a:t>
            </a:r>
          </a:p>
          <a:p>
            <a:pPr eaLnBrk="1" hangingPunct="1">
              <a:lnSpc>
                <a:spcPct val="90000"/>
              </a:lnSpc>
            </a:pPr>
            <a:r>
              <a:rPr lang="en-US" altLang="en-US" sz="1846" dirty="0"/>
              <a:t>Amalgamation / Demerger</a:t>
            </a:r>
          </a:p>
          <a:p>
            <a:pPr lvl="1" eaLnBrk="1" hangingPunct="1">
              <a:lnSpc>
                <a:spcPct val="90000"/>
              </a:lnSpc>
            </a:pPr>
            <a:r>
              <a:rPr lang="en-US" altLang="en-US" sz="1846" dirty="0"/>
              <a:t>Amalgamating/ transferee company can issue shares if it is engaged in eligible sector and observes FDI ceiling.</a:t>
            </a:r>
          </a:p>
          <a:p>
            <a:pPr lvl="1" eaLnBrk="1" hangingPunct="1">
              <a:lnSpc>
                <a:spcPct val="90000"/>
              </a:lnSpc>
            </a:pPr>
            <a:r>
              <a:rPr lang="en-US" altLang="en-US" sz="1846" dirty="0"/>
              <a:t>Reports the transaction to RBI within 30 days of such NCLT order of amalgamation with percentage of capital held by PROI in transferor, transferee or new company before or after the transfer.   </a:t>
            </a:r>
          </a:p>
          <a:p>
            <a:pPr eaLnBrk="1" hangingPunct="1">
              <a:lnSpc>
                <a:spcPct val="90000"/>
              </a:lnSpc>
              <a:buFont typeface="Wingdings" panose="05000000000000000000" pitchFamily="2" charset="2"/>
              <a:buNone/>
            </a:pPr>
            <a:endParaRPr lang="en-US" altLang="en-US" sz="1846" dirty="0"/>
          </a:p>
          <a:p>
            <a:pPr eaLnBrk="1" hangingPunct="1">
              <a:lnSpc>
                <a:spcPct val="90000"/>
              </a:lnSpc>
              <a:buFont typeface="Wingdings" panose="05000000000000000000" pitchFamily="2" charset="2"/>
              <a:buNone/>
            </a:pPr>
            <a:endParaRPr lang="en-US" altLang="en-US" sz="1846" dirty="0"/>
          </a:p>
        </p:txBody>
      </p:sp>
      <p:sp>
        <p:nvSpPr>
          <p:cNvPr id="2" name="Date Placeholder 1"/>
          <p:cNvSpPr>
            <a:spLocks noGrp="1"/>
          </p:cNvSpPr>
          <p:nvPr>
            <p:ph type="dt" sz="half" idx="10"/>
          </p:nvPr>
        </p:nvSpPr>
        <p:spPr/>
        <p:txBody>
          <a:bodyPr/>
          <a:lstStyle/>
          <a:p>
            <a:pPr>
              <a:defRPr/>
            </a:pPr>
            <a:r>
              <a:rPr lang="en-US"/>
              <a:t>4 May 2019</a:t>
            </a:r>
            <a:endParaRPr lang="en-US" dirty="0"/>
          </a:p>
        </p:txBody>
      </p:sp>
    </p:spTree>
    <p:extLst>
      <p:ext uri="{BB962C8B-B14F-4D97-AF65-F5344CB8AC3E}">
        <p14:creationId xmlns:p14="http://schemas.microsoft.com/office/powerpoint/2010/main" val="1860790652"/>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33933" y="-1"/>
            <a:ext cx="7676867" cy="1171433"/>
          </a:xfrm>
        </p:spPr>
        <p:txBody>
          <a:bodyPr>
            <a:normAutofit/>
          </a:bodyPr>
          <a:lstStyle/>
          <a:p>
            <a:r>
              <a:rPr lang="en-US" altLang="en-US" sz="2800" dirty="0"/>
              <a:t>Issue of Shares - Other modes – ESOP / Sweat Equity</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2533934" y="1171434"/>
            <a:ext cx="7874759" cy="5106537"/>
          </a:xfrm>
        </p:spPr>
        <p:txBody>
          <a:bodyPr>
            <a:noAutofit/>
          </a:bodyPr>
          <a:lstStyle/>
          <a:p>
            <a:pPr marL="0" indent="0" algn="just">
              <a:lnSpc>
                <a:spcPct val="120000"/>
              </a:lnSpc>
              <a:spcBef>
                <a:spcPts val="0"/>
              </a:spcBef>
              <a:buNone/>
            </a:pPr>
            <a:r>
              <a:rPr lang="en-IN" sz="1600" b="1" dirty="0"/>
              <a:t>Indian company </a:t>
            </a:r>
            <a:r>
              <a:rPr lang="en-IN" sz="1600" dirty="0"/>
              <a:t>may issue “employees’ stock option” and/or “sweat equity shares” to </a:t>
            </a:r>
            <a:r>
              <a:rPr lang="en-IN" sz="1600" b="1" dirty="0"/>
              <a:t>its</a:t>
            </a:r>
            <a:r>
              <a:rPr lang="en-IN" sz="1600" dirty="0"/>
              <a:t> </a:t>
            </a:r>
            <a:r>
              <a:rPr lang="en-IN" sz="1600" b="1" dirty="0"/>
              <a:t>employees/directors or employees/directors of its holding company or joint venture or wholly owned overseas subsidiary/subsidiaries who are resident outside India</a:t>
            </a:r>
            <a:r>
              <a:rPr lang="en-IN" sz="1600" dirty="0"/>
              <a:t>, provided that : </a:t>
            </a:r>
          </a:p>
          <a:p>
            <a:pPr marL="452438" indent="-452438" algn="just">
              <a:lnSpc>
                <a:spcPct val="120000"/>
              </a:lnSpc>
              <a:spcBef>
                <a:spcPts val="0"/>
              </a:spcBef>
              <a:buNone/>
            </a:pPr>
            <a:r>
              <a:rPr lang="en-IN" sz="1600" dirty="0"/>
              <a:t>a) 	The scheme has been drawn either in terms of regulations issued under the Securities Exchange Board of India Act, 1992 or the </a:t>
            </a:r>
            <a:r>
              <a:rPr lang="en-IN" sz="1600" b="1" dirty="0"/>
              <a:t>Companies (Share Capital and Debentures) Rules, 2014 </a:t>
            </a:r>
            <a:r>
              <a:rPr lang="en-IN" sz="1600" dirty="0"/>
              <a:t>notified by the Central Government under the Companies Act 2013, as the case may be. </a:t>
            </a:r>
          </a:p>
          <a:p>
            <a:pPr marL="452438" indent="-452438" algn="just">
              <a:lnSpc>
                <a:spcPct val="120000"/>
              </a:lnSpc>
              <a:spcBef>
                <a:spcPts val="0"/>
              </a:spcBef>
              <a:buNone/>
            </a:pPr>
            <a:r>
              <a:rPr lang="en-IN" sz="1600" dirty="0"/>
              <a:t>b) 	The “employee’s stock option”/ “sweat equity shares” issued to non-resident employees/directors under the applicable rules/regulations are in compliance with the </a:t>
            </a:r>
            <a:r>
              <a:rPr lang="en-IN" sz="1600" b="1" dirty="0"/>
              <a:t>sectoral cap </a:t>
            </a:r>
            <a:r>
              <a:rPr lang="en-IN" sz="1600" dirty="0"/>
              <a:t>applicable to the said company. </a:t>
            </a:r>
          </a:p>
          <a:p>
            <a:pPr marL="452438" indent="-452438" algn="just">
              <a:lnSpc>
                <a:spcPct val="120000"/>
              </a:lnSpc>
              <a:spcBef>
                <a:spcPts val="0"/>
              </a:spcBef>
              <a:buNone/>
            </a:pPr>
            <a:r>
              <a:rPr lang="en-IN" sz="1600" dirty="0"/>
              <a:t>c) 	Issue of “employee’s stock option”/ “sweat equity shares” in a company where foreign investment is under the </a:t>
            </a:r>
            <a:r>
              <a:rPr lang="en-IN" sz="1600" b="1" dirty="0"/>
              <a:t>approval route </a:t>
            </a:r>
            <a:r>
              <a:rPr lang="en-IN" sz="1600" dirty="0"/>
              <a:t>shall require prior Government approval. </a:t>
            </a:r>
          </a:p>
          <a:p>
            <a:pPr marL="452438" indent="-452438" algn="just">
              <a:lnSpc>
                <a:spcPct val="120000"/>
              </a:lnSpc>
              <a:spcBef>
                <a:spcPts val="0"/>
              </a:spcBef>
              <a:buNone/>
            </a:pPr>
            <a:r>
              <a:rPr lang="en-IN" sz="1600" dirty="0"/>
              <a:t>d) 	Issue of “employee’s stock option”/ “sweat equity shares” to a citizen of </a:t>
            </a:r>
            <a:r>
              <a:rPr lang="en-IN" sz="1600" b="1" dirty="0"/>
              <a:t>Bangladesh/Pakistan </a:t>
            </a:r>
            <a:r>
              <a:rPr lang="en-IN" sz="1600" dirty="0"/>
              <a:t>shall require prior Government approval.</a:t>
            </a:r>
          </a:p>
        </p:txBody>
      </p:sp>
      <p:sp>
        <p:nvSpPr>
          <p:cNvPr id="2" name="Date Placeholder 1"/>
          <p:cNvSpPr>
            <a:spLocks noGrp="1"/>
          </p:cNvSpPr>
          <p:nvPr>
            <p:ph type="dt" sz="half" idx="10"/>
          </p:nvPr>
        </p:nvSpPr>
        <p:spPr/>
        <p:txBody>
          <a:bodyPr/>
          <a:lstStyle/>
          <a:p>
            <a:pPr>
              <a:defRPr/>
            </a:pPr>
            <a:r>
              <a:rPr lang="en-US"/>
              <a:t>4 May 2019</a:t>
            </a:r>
            <a:endParaRPr lang="en-US" dirty="0"/>
          </a:p>
        </p:txBody>
      </p:sp>
      <p:sp>
        <p:nvSpPr>
          <p:cNvPr id="3" name="Footer Placeholder 2"/>
          <p:cNvSpPr>
            <a:spLocks noGrp="1"/>
          </p:cNvSpPr>
          <p:nvPr>
            <p:ph type="ftr" sz="quarter" idx="11"/>
          </p:nvPr>
        </p:nvSpPr>
        <p:spPr/>
        <p:txBody>
          <a:bodyPr/>
          <a:lstStyle/>
          <a:p>
            <a:pPr>
              <a:defRPr/>
            </a:pPr>
            <a:r>
              <a:rPr lang="en-US" dirty="0"/>
              <a:t>P. P. Shah &amp; Asso.</a:t>
            </a:r>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48</a:t>
            </a:fld>
            <a:endParaRPr lang="en-US" dirty="0"/>
          </a:p>
        </p:txBody>
      </p:sp>
    </p:spTree>
    <p:extLst>
      <p:ext uri="{BB962C8B-B14F-4D97-AF65-F5344CB8AC3E}">
        <p14:creationId xmlns:p14="http://schemas.microsoft.com/office/powerpoint/2010/main" val="2550412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533933" y="-1"/>
            <a:ext cx="7676867" cy="1171433"/>
          </a:xfrm>
        </p:spPr>
        <p:txBody>
          <a:bodyPr>
            <a:normAutofit/>
          </a:bodyPr>
          <a:lstStyle/>
          <a:p>
            <a:r>
              <a:rPr lang="en-US" sz="2800" dirty="0"/>
              <a:t>Mode of Payment</a:t>
            </a:r>
            <a:endParaRPr lang="en-IN" sz="2800" dirty="0">
              <a:solidFill>
                <a:srgbClr val="FF0000"/>
              </a:solidFill>
              <a:latin typeface="Bookman Old Style" pitchFamily="18" charset="0"/>
            </a:endParaRPr>
          </a:p>
        </p:txBody>
      </p:sp>
      <p:sp>
        <p:nvSpPr>
          <p:cNvPr id="5" name="Content Placeholder 4"/>
          <p:cNvSpPr>
            <a:spLocks noGrp="1"/>
          </p:cNvSpPr>
          <p:nvPr>
            <p:ph idx="1"/>
          </p:nvPr>
        </p:nvSpPr>
        <p:spPr>
          <a:xfrm>
            <a:off x="2533934" y="1171434"/>
            <a:ext cx="7874759" cy="5181241"/>
          </a:xfrm>
        </p:spPr>
        <p:txBody>
          <a:bodyPr>
            <a:noAutofit/>
          </a:bodyPr>
          <a:lstStyle/>
          <a:p>
            <a:pPr marL="542925" indent="-542925" algn="just">
              <a:buAutoNum type="romanLcParenBoth"/>
            </a:pPr>
            <a:r>
              <a:rPr lang="en-IN" sz="1800" b="1" dirty="0">
                <a:latin typeface="Calibri" panose="020F0502020204030204" pitchFamily="34" charset="0"/>
                <a:cs typeface="Calibri" panose="020F0502020204030204" pitchFamily="34" charset="0"/>
              </a:rPr>
              <a:t>Inward remittance </a:t>
            </a:r>
            <a:r>
              <a:rPr lang="en-IN" sz="1800" dirty="0">
                <a:latin typeface="Calibri" panose="020F0502020204030204" pitchFamily="34" charset="0"/>
                <a:cs typeface="Calibri" panose="020F0502020204030204" pitchFamily="34" charset="0"/>
              </a:rPr>
              <a:t>through normal banking channels</a:t>
            </a:r>
          </a:p>
          <a:p>
            <a:pPr marL="542925" indent="-542925" algn="just">
              <a:buAutoNum type="romanLcParenBoth"/>
            </a:pPr>
            <a:endParaRPr lang="en-US" sz="1800" dirty="0">
              <a:latin typeface="Calibri" panose="020F0502020204030204" pitchFamily="34" charset="0"/>
              <a:cs typeface="Calibri" panose="020F0502020204030204" pitchFamily="34" charset="0"/>
            </a:endParaRPr>
          </a:p>
          <a:p>
            <a:pPr marL="542925" indent="-542925" algn="just">
              <a:buAutoNum type="romanLcParenBoth" startAt="2"/>
            </a:pPr>
            <a:r>
              <a:rPr lang="en-IN" sz="1800" dirty="0">
                <a:latin typeface="Calibri" panose="020F0502020204030204" pitchFamily="34" charset="0"/>
                <a:cs typeface="Calibri" panose="020F0502020204030204" pitchFamily="34" charset="0"/>
              </a:rPr>
              <a:t>Debit to </a:t>
            </a:r>
            <a:r>
              <a:rPr lang="en-IN" sz="1800" b="1" dirty="0">
                <a:latin typeface="Calibri" panose="020F0502020204030204" pitchFamily="34" charset="0"/>
                <a:cs typeface="Calibri" panose="020F0502020204030204" pitchFamily="34" charset="0"/>
              </a:rPr>
              <a:t>NRE / FCNR </a:t>
            </a:r>
            <a:r>
              <a:rPr lang="en-IN" sz="1800" dirty="0">
                <a:latin typeface="Calibri" panose="020F0502020204030204" pitchFamily="34" charset="0"/>
                <a:cs typeface="Calibri" panose="020F0502020204030204" pitchFamily="34" charset="0"/>
              </a:rPr>
              <a:t>account of a person concerned maintained with an AD category I bank</a:t>
            </a:r>
          </a:p>
          <a:p>
            <a:pPr marL="542925" indent="-542925" algn="just">
              <a:buAutoNum type="romanLcParenBoth" startAt="2"/>
            </a:pPr>
            <a:endParaRPr lang="en-US" sz="1800" dirty="0">
              <a:latin typeface="Calibri" panose="020F0502020204030204" pitchFamily="34" charset="0"/>
              <a:cs typeface="Calibri" panose="020F0502020204030204" pitchFamily="34" charset="0"/>
            </a:endParaRPr>
          </a:p>
          <a:p>
            <a:pPr marL="542925" indent="-542925" algn="just">
              <a:buAutoNum type="romanLcParenBoth" startAt="3"/>
            </a:pPr>
            <a:r>
              <a:rPr lang="en-IN" sz="1800" b="1" dirty="0">
                <a:latin typeface="Calibri" panose="020F0502020204030204" pitchFamily="34" charset="0"/>
                <a:cs typeface="Calibri" panose="020F0502020204030204" pitchFamily="34" charset="0"/>
              </a:rPr>
              <a:t>Conversion</a:t>
            </a:r>
            <a:r>
              <a:rPr lang="en-IN" sz="1800" dirty="0">
                <a:latin typeface="Calibri" panose="020F0502020204030204" pitchFamily="34" charset="0"/>
                <a:cs typeface="Calibri" panose="020F0502020204030204" pitchFamily="34" charset="0"/>
              </a:rPr>
              <a:t> of royalty / lump sum / technical knowhow fee/ legitimate due for payment or conversion of ECB, shall be treated as consideration for issue of shares</a:t>
            </a:r>
          </a:p>
          <a:p>
            <a:pPr marL="542925" indent="-542925" algn="just">
              <a:buAutoNum type="romanLcParenBoth" startAt="3"/>
            </a:pPr>
            <a:endParaRPr lang="en-US" sz="1800" dirty="0">
              <a:latin typeface="Calibri" panose="020F0502020204030204" pitchFamily="34" charset="0"/>
              <a:cs typeface="Calibri" panose="020F0502020204030204" pitchFamily="34" charset="0"/>
            </a:endParaRPr>
          </a:p>
          <a:p>
            <a:pPr marL="542925" indent="-542925" algn="just">
              <a:buAutoNum type="romanLcParenBoth" startAt="4"/>
            </a:pPr>
            <a:r>
              <a:rPr lang="en-IN" sz="1800" b="1" dirty="0">
                <a:latin typeface="Calibri" panose="020F0502020204030204" pitchFamily="34" charset="0"/>
                <a:cs typeface="Calibri" panose="020F0502020204030204" pitchFamily="34" charset="0"/>
              </a:rPr>
              <a:t>Conversion </a:t>
            </a:r>
            <a:r>
              <a:rPr lang="en-IN" sz="1800" dirty="0">
                <a:latin typeface="Calibri" panose="020F0502020204030204" pitchFamily="34" charset="0"/>
                <a:cs typeface="Calibri" panose="020F0502020204030204" pitchFamily="34" charset="0"/>
              </a:rPr>
              <a:t>of import payables / pre incorporation expenses / share swap can be treated as consideration for issue of shares with the approval of FIPB</a:t>
            </a:r>
          </a:p>
          <a:p>
            <a:pPr marL="542925" indent="-542925" algn="just">
              <a:buAutoNum type="romanLcParenBoth" startAt="4"/>
            </a:pPr>
            <a:endParaRPr lang="en-US" sz="1800" dirty="0">
              <a:latin typeface="Calibri" panose="020F0502020204030204" pitchFamily="34" charset="0"/>
              <a:cs typeface="Calibri" panose="020F0502020204030204" pitchFamily="34" charset="0"/>
            </a:endParaRPr>
          </a:p>
          <a:p>
            <a:pPr marL="542925" indent="-542925" algn="just">
              <a:buAutoNum type="romanLcParenBoth" startAt="5"/>
            </a:pPr>
            <a:r>
              <a:rPr lang="en-IN" sz="1800" dirty="0">
                <a:latin typeface="Calibri" panose="020F0502020204030204" pitchFamily="34" charset="0"/>
                <a:cs typeface="Calibri" panose="020F0502020204030204" pitchFamily="34" charset="0"/>
              </a:rPr>
              <a:t>Debit to non-interest bearing </a:t>
            </a:r>
            <a:r>
              <a:rPr lang="en-IN" sz="1800" b="1" dirty="0">
                <a:latin typeface="Calibri" panose="020F0502020204030204" pitchFamily="34" charset="0"/>
                <a:cs typeface="Calibri" panose="020F0502020204030204" pitchFamily="34" charset="0"/>
              </a:rPr>
              <a:t>Escrow account </a:t>
            </a:r>
            <a:r>
              <a:rPr lang="en-IN" sz="1800" dirty="0">
                <a:latin typeface="Calibri" panose="020F0502020204030204" pitchFamily="34" charset="0"/>
                <a:cs typeface="Calibri" panose="020F0502020204030204" pitchFamily="34" charset="0"/>
              </a:rPr>
              <a:t>in Indian Rupees in India which is opened with the approval from AD Category – I bank and is maintained with the AD Category I bank on behalf of residents and non-residents towards payment of share purchase consideration</a:t>
            </a:r>
            <a:endParaRPr lang="en-US" sz="1800" dirty="0">
              <a:latin typeface="Calibri" panose="020F0502020204030204" pitchFamily="34" charset="0"/>
              <a:cs typeface="Calibri" panose="020F0502020204030204" pitchFamily="34" charset="0"/>
            </a:endParaRPr>
          </a:p>
        </p:txBody>
      </p:sp>
      <p:sp>
        <p:nvSpPr>
          <p:cNvPr id="2" name="Date Placeholder 1"/>
          <p:cNvSpPr>
            <a:spLocks noGrp="1"/>
          </p:cNvSpPr>
          <p:nvPr>
            <p:ph type="dt" sz="half" idx="10"/>
          </p:nvPr>
        </p:nvSpPr>
        <p:spPr/>
        <p:txBody>
          <a:bodyPr/>
          <a:lstStyle/>
          <a:p>
            <a:pPr>
              <a:defRPr/>
            </a:pPr>
            <a:r>
              <a:rPr lang="en-US"/>
              <a:t>4 May 2019</a:t>
            </a:r>
            <a:endParaRPr lang="en-US" dirty="0"/>
          </a:p>
        </p:txBody>
      </p:sp>
      <p:sp>
        <p:nvSpPr>
          <p:cNvPr id="3" name="Footer Placeholder 2"/>
          <p:cNvSpPr>
            <a:spLocks noGrp="1"/>
          </p:cNvSpPr>
          <p:nvPr>
            <p:ph type="ftr" sz="quarter" idx="11"/>
          </p:nvPr>
        </p:nvSpPr>
        <p:spPr/>
        <p:txBody>
          <a:bodyPr/>
          <a:lstStyle/>
          <a:p>
            <a:pPr>
              <a:defRPr/>
            </a:pPr>
            <a:r>
              <a:rPr lang="en-US" dirty="0"/>
              <a:t>P. P. Shah &amp; Asso.</a:t>
            </a:r>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49</a:t>
            </a:fld>
            <a:endParaRPr lang="en-US" dirty="0"/>
          </a:p>
        </p:txBody>
      </p:sp>
    </p:spTree>
    <p:extLst>
      <p:ext uri="{BB962C8B-B14F-4D97-AF65-F5344CB8AC3E}">
        <p14:creationId xmlns:p14="http://schemas.microsoft.com/office/powerpoint/2010/main" val="1992592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612024" y="6700837"/>
            <a:ext cx="1905000" cy="241740"/>
          </a:xfrm>
        </p:spPr>
        <p:txBody>
          <a:bodyPr/>
          <a:lstStyle/>
          <a:p>
            <a:pPr>
              <a:defRPr/>
            </a:pPr>
            <a:r>
              <a:rPr lang="en-US" sz="1100"/>
              <a:t>4 May 2019</a:t>
            </a:r>
            <a:endParaRPr lang="en-US" sz="1100" dirty="0"/>
          </a:p>
        </p:txBody>
      </p:sp>
      <p:sp>
        <p:nvSpPr>
          <p:cNvPr id="9219" name="Footer Placeholder 4"/>
          <p:cNvSpPr>
            <a:spLocks noGrp="1"/>
          </p:cNvSpPr>
          <p:nvPr>
            <p:ph type="ftr" sz="quarter" idx="11"/>
          </p:nvPr>
        </p:nvSpPr>
        <p:spPr>
          <a:xfrm>
            <a:off x="7040578" y="6570773"/>
            <a:ext cx="2895600" cy="299545"/>
          </a:xfrm>
        </p:spPr>
        <p:txBody>
          <a:bodyPr/>
          <a:lstStyle/>
          <a:p>
            <a:pPr>
              <a:defRPr/>
            </a:pPr>
            <a:r>
              <a:rPr lang="en-US" dirty="0"/>
              <a:t>P. P. Shah &amp; Asso.</a:t>
            </a:r>
          </a:p>
        </p:txBody>
      </p:sp>
      <p:sp>
        <p:nvSpPr>
          <p:cNvPr id="9220" name="Slide Number Placeholder 5"/>
          <p:cNvSpPr>
            <a:spLocks noGrp="1"/>
          </p:cNvSpPr>
          <p:nvPr>
            <p:ph type="sldNum" sz="quarter" idx="12"/>
          </p:nvPr>
        </p:nvSpPr>
        <p:spPr>
          <a:xfrm>
            <a:off x="10158961" y="6570773"/>
            <a:ext cx="454792" cy="257835"/>
          </a:xfrm>
        </p:spPr>
        <p:txBody>
          <a:bodyPr/>
          <a:lstStyle/>
          <a:p>
            <a:pPr>
              <a:defRPr/>
            </a:pPr>
            <a:fld id="{FB34A73F-7633-4765-B60F-ABA8245B9BEA}" type="slidenum">
              <a:rPr lang="en-US" smtClean="0"/>
              <a:pPr>
                <a:defRPr/>
              </a:pPr>
              <a:t>5</a:t>
            </a:fld>
            <a:endParaRPr lang="en-US" dirty="0"/>
          </a:p>
        </p:txBody>
      </p:sp>
      <p:sp>
        <p:nvSpPr>
          <p:cNvPr id="9221" name="Rectangle 4"/>
          <p:cNvSpPr>
            <a:spLocks noGrp="1" noChangeArrowheads="1"/>
          </p:cNvSpPr>
          <p:nvPr>
            <p:ph type="title"/>
          </p:nvPr>
        </p:nvSpPr>
        <p:spPr>
          <a:xfrm>
            <a:off x="1905001" y="228600"/>
            <a:ext cx="8562975" cy="533400"/>
          </a:xfrm>
        </p:spPr>
        <p:txBody>
          <a:bodyPr/>
          <a:lstStyle/>
          <a:p>
            <a:pPr algn="ctr" eaLnBrk="1" hangingPunct="1"/>
            <a:r>
              <a:rPr lang="en-US" sz="3000" dirty="0"/>
              <a:t>FEMA Practice</a:t>
            </a:r>
          </a:p>
        </p:txBody>
      </p:sp>
      <p:sp>
        <p:nvSpPr>
          <p:cNvPr id="9222" name="Content Placeholder 6"/>
          <p:cNvSpPr>
            <a:spLocks noGrp="1"/>
          </p:cNvSpPr>
          <p:nvPr>
            <p:ph idx="1"/>
          </p:nvPr>
        </p:nvSpPr>
        <p:spPr>
          <a:xfrm>
            <a:off x="1744718" y="914400"/>
            <a:ext cx="8734371" cy="5662448"/>
          </a:xfrm>
        </p:spPr>
        <p:txBody>
          <a:bodyPr/>
          <a:lstStyle/>
          <a:p>
            <a:pPr>
              <a:buNone/>
            </a:pPr>
            <a:r>
              <a:rPr lang="en-US" sz="2400" dirty="0"/>
              <a:t>  </a:t>
            </a:r>
          </a:p>
        </p:txBody>
      </p:sp>
      <p:sp>
        <p:nvSpPr>
          <p:cNvPr id="8" name="Rectangle 7"/>
          <p:cNvSpPr/>
          <p:nvPr/>
        </p:nvSpPr>
        <p:spPr bwMode="auto">
          <a:xfrm>
            <a:off x="4981904" y="1335306"/>
            <a:ext cx="1676400" cy="766763"/>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PRIIs-</a:t>
            </a:r>
          </a:p>
          <a:p>
            <a:pPr algn="ctr" eaLnBrk="0" fontAlgn="base" hangingPunct="0">
              <a:spcBef>
                <a:spcPct val="0"/>
              </a:spcBef>
              <a:spcAft>
                <a:spcPct val="0"/>
              </a:spcAft>
            </a:pPr>
            <a:r>
              <a:rPr lang="en-US" sz="1400" dirty="0"/>
              <a:t>Exceptions to LRS Scheme</a:t>
            </a:r>
          </a:p>
        </p:txBody>
      </p:sp>
      <p:sp>
        <p:nvSpPr>
          <p:cNvPr id="12" name="Rectangle 11"/>
          <p:cNvSpPr/>
          <p:nvPr/>
        </p:nvSpPr>
        <p:spPr bwMode="auto">
          <a:xfrm>
            <a:off x="3149000" y="3012692"/>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Individuals</a:t>
            </a:r>
          </a:p>
        </p:txBody>
      </p:sp>
      <p:sp>
        <p:nvSpPr>
          <p:cNvPr id="13" name="Rectangle 12"/>
          <p:cNvSpPr/>
          <p:nvPr/>
        </p:nvSpPr>
        <p:spPr bwMode="auto">
          <a:xfrm>
            <a:off x="6930059" y="3077411"/>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r>
              <a:rPr lang="en-US" sz="1400" dirty="0"/>
              <a:t>Persons other than Individuals</a:t>
            </a:r>
            <a:endParaRPr lang="en-US" sz="1400" dirty="0">
              <a:latin typeface="Tahoma" pitchFamily="34" charset="0"/>
            </a:endParaRPr>
          </a:p>
        </p:txBody>
      </p:sp>
      <p:cxnSp>
        <p:nvCxnSpPr>
          <p:cNvPr id="18" name="Straight Connector 17"/>
          <p:cNvCxnSpPr>
            <a:stCxn id="8" idx="2"/>
          </p:cNvCxnSpPr>
          <p:nvPr/>
        </p:nvCxnSpPr>
        <p:spPr bwMode="auto">
          <a:xfrm flipH="1">
            <a:off x="5806966" y="2102069"/>
            <a:ext cx="13138" cy="31843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flipV="1">
            <a:off x="3987201" y="2394535"/>
            <a:ext cx="1819767" cy="642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a:off x="5806967" y="2402418"/>
            <a:ext cx="1961293" cy="1284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3987200" y="2400956"/>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7768259" y="2415258"/>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2438400" y="4409598"/>
            <a:ext cx="309760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hangingPunct="0"/>
            <a:r>
              <a:rPr lang="en-US" sz="1400" dirty="0"/>
              <a:t>(iv) Emigration.</a:t>
            </a:r>
          </a:p>
          <a:p>
            <a:pPr eaLnBrk="0" hangingPunct="0"/>
            <a:endParaRPr lang="en-US" sz="1400" dirty="0"/>
          </a:p>
          <a:p>
            <a:pPr eaLnBrk="0" hangingPunct="0"/>
            <a:r>
              <a:rPr lang="en-US" sz="1400" dirty="0"/>
              <a:t>(vii) Expenses in connection with medical treatment abroad.</a:t>
            </a:r>
          </a:p>
          <a:p>
            <a:pPr eaLnBrk="0" hangingPunct="0"/>
            <a:endParaRPr lang="en-US" sz="1400" dirty="0"/>
          </a:p>
          <a:p>
            <a:pPr eaLnBrk="0" hangingPunct="0"/>
            <a:r>
              <a:rPr lang="en-US" sz="1400" dirty="0"/>
              <a:t>(viii) Studies abroad.</a:t>
            </a:r>
          </a:p>
          <a:p>
            <a:pPr algn="ctr" eaLnBrk="0" fontAlgn="base" hangingPunct="0">
              <a:spcBef>
                <a:spcPct val="0"/>
              </a:spcBef>
              <a:spcAft>
                <a:spcPct val="0"/>
              </a:spcAft>
            </a:pPr>
            <a:endParaRPr lang="en-US" sz="1400" dirty="0">
              <a:latin typeface="Tahoma" pitchFamily="34" charset="0"/>
            </a:endParaRPr>
          </a:p>
        </p:txBody>
      </p:sp>
      <p:sp>
        <p:nvSpPr>
          <p:cNvPr id="33" name="Rectangle 32"/>
          <p:cNvSpPr/>
          <p:nvPr/>
        </p:nvSpPr>
        <p:spPr bwMode="auto">
          <a:xfrm>
            <a:off x="5876289" y="4409597"/>
            <a:ext cx="4262511" cy="200877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eaLnBrk="0" fontAlgn="base" hangingPunct="0">
              <a:spcBef>
                <a:spcPct val="0"/>
              </a:spcBef>
              <a:spcAft>
                <a:spcPct val="0"/>
              </a:spcAft>
            </a:pPr>
            <a:r>
              <a:rPr lang="en-US" sz="1400" dirty="0"/>
              <a:t>Remittances in excess of specified limits towards:</a:t>
            </a:r>
          </a:p>
          <a:p>
            <a:pPr eaLnBrk="0" fontAlgn="base" hangingPunct="0">
              <a:spcBef>
                <a:spcPct val="0"/>
              </a:spcBef>
              <a:spcAft>
                <a:spcPct val="0"/>
              </a:spcAft>
            </a:pPr>
            <a:r>
              <a:rPr lang="en-US" sz="1400" dirty="0"/>
              <a:t>i. Donations to reputed technical / educational institutions;</a:t>
            </a:r>
          </a:p>
          <a:p>
            <a:pPr eaLnBrk="0" fontAlgn="base" hangingPunct="0">
              <a:spcBef>
                <a:spcPct val="0"/>
              </a:spcBef>
              <a:spcAft>
                <a:spcPct val="0"/>
              </a:spcAft>
            </a:pPr>
            <a:r>
              <a:rPr lang="en-US" sz="1400" dirty="0"/>
              <a:t>ii. Commissions to agents abroad for sale of property in India;</a:t>
            </a:r>
          </a:p>
          <a:p>
            <a:pPr eaLnBrk="0" fontAlgn="base" hangingPunct="0">
              <a:spcBef>
                <a:spcPct val="0"/>
              </a:spcBef>
              <a:spcAft>
                <a:spcPct val="0"/>
              </a:spcAft>
            </a:pPr>
            <a:r>
              <a:rPr lang="en-US" sz="1400" dirty="0"/>
              <a:t>iii. Remittances for consultancy services for infra projects;</a:t>
            </a:r>
          </a:p>
          <a:p>
            <a:pPr eaLnBrk="0" fontAlgn="base" hangingPunct="0">
              <a:spcBef>
                <a:spcPct val="0"/>
              </a:spcBef>
              <a:spcAft>
                <a:spcPct val="0"/>
              </a:spcAft>
            </a:pPr>
            <a:r>
              <a:rPr lang="en-US" sz="1400" dirty="0"/>
              <a:t>iv. Remittances by way of reimbursement of pre-incorporation expenses</a:t>
            </a:r>
          </a:p>
        </p:txBody>
      </p:sp>
      <p:cxnSp>
        <p:nvCxnSpPr>
          <p:cNvPr id="7" name="Straight Connector 6"/>
          <p:cNvCxnSpPr>
            <a:stCxn id="12" idx="2"/>
            <a:endCxn id="44" idx="0"/>
          </p:cNvCxnSpPr>
          <p:nvPr/>
        </p:nvCxnSpPr>
        <p:spPr bwMode="auto">
          <a:xfrm>
            <a:off x="3987200" y="3693237"/>
            <a:ext cx="0" cy="716361"/>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41" name="Straight Connector 40"/>
          <p:cNvCxnSpPr/>
          <p:nvPr/>
        </p:nvCxnSpPr>
        <p:spPr bwMode="auto">
          <a:xfrm>
            <a:off x="7751405" y="3739563"/>
            <a:ext cx="16854" cy="670035"/>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4031076506"/>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646947" y="152400"/>
            <a:ext cx="7411453" cy="454756"/>
          </a:xfrm>
          <a:prstGeom prst="rect">
            <a:avLst/>
          </a:prstGeom>
          <a:noFill/>
        </p:spPr>
        <p:txBody>
          <a:bodyPr wrap="square" lIns="0" tIns="41029" rIns="82058" bIns="41029">
            <a:spAutoFit/>
          </a:bodyPr>
          <a:lstStyle/>
          <a:p>
            <a:pPr algn="ctr">
              <a:lnSpc>
                <a:spcPts val="2878"/>
              </a:lnSpc>
              <a:defRPr/>
            </a:pPr>
            <a:r>
              <a:rPr lang="en-GB" sz="2900" dirty="0">
                <a:solidFill>
                  <a:schemeClr val="tx2"/>
                </a:solidFill>
              </a:rPr>
              <a:t>FEMA &amp; Valuation</a:t>
            </a:r>
          </a:p>
        </p:txBody>
      </p:sp>
      <p:sp>
        <p:nvSpPr>
          <p:cNvPr id="32" name="Rectangle 18"/>
          <p:cNvSpPr>
            <a:spLocks noChangeArrowheads="1"/>
          </p:cNvSpPr>
          <p:nvPr/>
        </p:nvSpPr>
        <p:spPr bwMode="auto">
          <a:xfrm>
            <a:off x="1887682" y="3733800"/>
            <a:ext cx="1870364" cy="1066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endParaRPr lang="en-US" sz="1000" b="1" dirty="0">
              <a:latin typeface="Bookman Old Style" pitchFamily="18" charset="0"/>
            </a:endParaRPr>
          </a:p>
          <a:p>
            <a:pPr algn="ctr" eaLnBrk="0" hangingPunct="0">
              <a:defRPr/>
            </a:pPr>
            <a:endParaRPr lang="en-US" sz="1000" b="1" dirty="0">
              <a:latin typeface="Bookman Old Style" pitchFamily="18" charset="0"/>
            </a:endParaRPr>
          </a:p>
          <a:p>
            <a:pPr algn="ctr" eaLnBrk="0" hangingPunct="0">
              <a:defRPr/>
            </a:pPr>
            <a:r>
              <a:rPr lang="en-US" sz="1000" b="1" dirty="0">
                <a:latin typeface="Bookman Old Style" pitchFamily="18" charset="0"/>
              </a:rPr>
              <a:t>Only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a:latin typeface="Bookman Old Style" pitchFamily="18" charset="0"/>
              </a:rPr>
              <a:t>Merchant </a:t>
            </a:r>
          </a:p>
          <a:p>
            <a:pPr algn="ctr" eaLnBrk="0" hangingPunct="0">
              <a:defRPr/>
            </a:pPr>
            <a:r>
              <a:rPr lang="en-US" sz="1000" b="1" dirty="0">
                <a:latin typeface="Bookman Old Style" pitchFamily="18" charset="0"/>
              </a:rPr>
              <a:t>Banker/</a:t>
            </a:r>
          </a:p>
          <a:p>
            <a:pPr algn="ctr" eaLnBrk="0" hangingPunct="0">
              <a:defRPr/>
            </a:pPr>
            <a:r>
              <a:rPr lang="en-US" sz="1000" b="1" dirty="0">
                <a:latin typeface="Bookman Old Style" pitchFamily="18" charset="0"/>
              </a:rPr>
              <a:t>Chartered Accountant</a:t>
            </a:r>
          </a:p>
          <a:p>
            <a:pPr algn="ctr" eaLnBrk="0" hangingPunct="0">
              <a:defRPr/>
            </a:pPr>
            <a:endParaRPr lang="en-US" sz="1000" b="1" dirty="0">
              <a:latin typeface="Bookman Old Style" pitchFamily="18" charset="0"/>
            </a:endParaRPr>
          </a:p>
        </p:txBody>
      </p:sp>
      <p:sp>
        <p:nvSpPr>
          <p:cNvPr id="33" name="Rectangle 19"/>
          <p:cNvSpPr>
            <a:spLocks noChangeArrowheads="1"/>
          </p:cNvSpPr>
          <p:nvPr/>
        </p:nvSpPr>
        <p:spPr bwMode="auto">
          <a:xfrm>
            <a:off x="3896591" y="3810000"/>
            <a:ext cx="1970809" cy="9906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Valuation &amp; Certification</a:t>
            </a:r>
          </a:p>
          <a:p>
            <a:pPr algn="ctr" eaLnBrk="0" hangingPunct="0">
              <a:defRPr/>
            </a:pPr>
            <a:r>
              <a:rPr lang="en-US" sz="1000" b="1" dirty="0">
                <a:latin typeface="Bookman Old Style" pitchFamily="18" charset="0"/>
              </a:rPr>
              <a:t>by SEBI registered </a:t>
            </a:r>
          </a:p>
          <a:p>
            <a:pPr algn="ctr" eaLnBrk="0" hangingPunct="0">
              <a:defRPr/>
            </a:pPr>
            <a:r>
              <a:rPr lang="en-US" sz="1000" b="1" dirty="0">
                <a:latin typeface="Bookman Old Style" pitchFamily="18" charset="0"/>
              </a:rPr>
              <a:t>Merchant Banker/</a:t>
            </a:r>
          </a:p>
          <a:p>
            <a:pPr algn="ctr" eaLnBrk="0" hangingPunct="0">
              <a:defRPr/>
            </a:pPr>
            <a:r>
              <a:rPr lang="en-US" sz="1000" b="1" dirty="0">
                <a:latin typeface="Bookman Old Style" pitchFamily="18" charset="0"/>
              </a:rPr>
              <a:t>Chartered Accountant</a:t>
            </a:r>
          </a:p>
        </p:txBody>
      </p:sp>
      <p:cxnSp>
        <p:nvCxnSpPr>
          <p:cNvPr id="47" name="Straight Arrow Connector 46"/>
          <p:cNvCxnSpPr/>
          <p:nvPr/>
        </p:nvCxnSpPr>
        <p:spPr>
          <a:xfrm rot="5400000">
            <a:off x="2646233" y="2337967"/>
            <a:ext cx="353265"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3" name="Straight Arrow Connector 52"/>
          <p:cNvCxnSpPr/>
          <p:nvPr/>
        </p:nvCxnSpPr>
        <p:spPr>
          <a:xfrm rot="5400000">
            <a:off x="2623771" y="3548433"/>
            <a:ext cx="394729" cy="3460"/>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56" name="Straight Arrow Connector 55"/>
          <p:cNvCxnSpPr>
            <a:endCxn id="33" idx="0"/>
          </p:cNvCxnSpPr>
          <p:nvPr/>
        </p:nvCxnSpPr>
        <p:spPr>
          <a:xfrm rot="16200000" flipH="1">
            <a:off x="4655555" y="3583561"/>
            <a:ext cx="452438" cy="441"/>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30735" name="TextBox 58"/>
          <p:cNvSpPr txBox="1">
            <a:spLocks noChangeArrowheads="1"/>
          </p:cNvSpPr>
          <p:nvPr/>
        </p:nvSpPr>
        <p:spPr bwMode="auto">
          <a:xfrm>
            <a:off x="1981201" y="5791200"/>
            <a:ext cx="8312727" cy="759968"/>
          </a:xfrm>
          <a:prstGeom prst="rect">
            <a:avLst/>
          </a:prstGeom>
          <a:noFill/>
          <a:ln w="9525">
            <a:solidFill>
              <a:srgbClr val="C00000"/>
            </a:solidFill>
            <a:miter lim="800000"/>
            <a:headEnd/>
            <a:tailEnd/>
          </a:ln>
        </p:spPr>
        <p:txBody>
          <a:bodyPr wrap="square" lIns="82058" tIns="41029" rIns="82058" bIns="41029">
            <a:spAutoFit/>
          </a:bodyPr>
          <a:lstStyle/>
          <a:p>
            <a:r>
              <a:rPr lang="en-US" sz="1100" b="1" dirty="0">
                <a:latin typeface="Bookman Old Style" pitchFamily="18" charset="0"/>
              </a:rPr>
              <a:t>Preferential Allotment Pricing Guideline under SEBI (ICDR) Regulations 2009:</a:t>
            </a:r>
          </a:p>
          <a:p>
            <a:r>
              <a:rPr lang="en-US" sz="1100" dirty="0">
                <a:latin typeface="Bookman Old Style" pitchFamily="18" charset="0"/>
              </a:rPr>
              <a:t>“Price not less than the higher of Avg. weekly high and low closing price over a trailing six month period, or a trailing two week period, from the "relevant date of transaction.”  “Relevant Date” means date thirty days prior to the date of GM of shareholders</a:t>
            </a:r>
          </a:p>
        </p:txBody>
      </p:sp>
      <p:cxnSp>
        <p:nvCxnSpPr>
          <p:cNvPr id="30738" name="AutoShape 12"/>
          <p:cNvCxnSpPr>
            <a:cxnSpLocks noChangeShapeType="1"/>
          </p:cNvCxnSpPr>
          <p:nvPr/>
        </p:nvCxnSpPr>
        <p:spPr bwMode="auto">
          <a:xfrm rot="5400000">
            <a:off x="3114726" y="1020244"/>
            <a:ext cx="403412" cy="917864"/>
          </a:xfrm>
          <a:prstGeom prst="bentConnector3">
            <a:avLst>
              <a:gd name="adj1" fmla="val 50000"/>
            </a:avLst>
          </a:prstGeom>
          <a:noFill/>
          <a:ln w="3175">
            <a:solidFill>
              <a:schemeClr val="tx1"/>
            </a:solidFill>
            <a:miter lim="800000"/>
            <a:headEnd/>
            <a:tailEnd type="triangle" w="med" len="med"/>
          </a:ln>
        </p:spPr>
      </p:cxnSp>
      <p:cxnSp>
        <p:nvCxnSpPr>
          <p:cNvPr id="30739" name="AutoShape 13"/>
          <p:cNvCxnSpPr>
            <a:cxnSpLocks noChangeShapeType="1"/>
          </p:cNvCxnSpPr>
          <p:nvPr/>
        </p:nvCxnSpPr>
        <p:spPr bwMode="auto">
          <a:xfrm rot="16200000" flipH="1">
            <a:off x="4031147" y="1013285"/>
            <a:ext cx="403412" cy="914977"/>
          </a:xfrm>
          <a:prstGeom prst="bentConnector3">
            <a:avLst>
              <a:gd name="adj1" fmla="val 50000"/>
            </a:avLst>
          </a:prstGeom>
          <a:noFill/>
          <a:ln w="3175">
            <a:solidFill>
              <a:schemeClr val="tx1"/>
            </a:solidFill>
            <a:miter lim="800000"/>
            <a:headEnd/>
            <a:tailEnd type="triangle" w="med" len="med"/>
          </a:ln>
        </p:spPr>
      </p:cxnSp>
      <p:cxnSp>
        <p:nvCxnSpPr>
          <p:cNvPr id="83" name="Straight Arrow Connector 82"/>
          <p:cNvCxnSpPr/>
          <p:nvPr/>
        </p:nvCxnSpPr>
        <p:spPr>
          <a:xfrm rot="5400000">
            <a:off x="4630116" y="2323116"/>
            <a:ext cx="360000" cy="1588"/>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sp>
        <p:nvSpPr>
          <p:cNvPr id="95" name="Rectangle 18"/>
          <p:cNvSpPr>
            <a:spLocks noChangeArrowheads="1"/>
          </p:cNvSpPr>
          <p:nvPr/>
        </p:nvSpPr>
        <p:spPr bwMode="auto">
          <a:xfrm>
            <a:off x="6248400" y="1524000"/>
            <a:ext cx="2057400" cy="1524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less than the </a:t>
            </a:r>
            <a:r>
              <a:rPr lang="en-IN" sz="1100" b="1" dirty="0">
                <a:latin typeface="Bookman Old Style" pitchFamily="18" charset="0"/>
              </a:rPr>
              <a:t>fair </a:t>
            </a:r>
          </a:p>
          <a:p>
            <a:pPr algn="ctr" eaLnBrk="0" hangingPunct="0">
              <a:defRPr/>
            </a:pPr>
            <a:r>
              <a:rPr lang="en-IN" sz="1100" b="1" dirty="0">
                <a:latin typeface="Bookman Old Style" pitchFamily="18" charset="0"/>
              </a:rPr>
              <a:t>value  worked out as per </a:t>
            </a:r>
          </a:p>
          <a:p>
            <a:pPr algn="ctr" eaLnBrk="0" hangingPunct="0">
              <a:defRPr/>
            </a:pPr>
            <a:r>
              <a:rPr lang="en-IN" sz="1100" b="1" dirty="0">
                <a:latin typeface="Bookman Old Style" pitchFamily="18" charset="0"/>
              </a:rPr>
              <a:t>any internationally </a:t>
            </a:r>
          </a:p>
          <a:p>
            <a:pPr algn="ctr" eaLnBrk="0" hangingPunct="0">
              <a:defRPr/>
            </a:pPr>
            <a:r>
              <a:rPr lang="en-IN" sz="1100" b="1" dirty="0">
                <a:latin typeface="Bookman Old Style" pitchFamily="18" charset="0"/>
              </a:rPr>
              <a:t>accepted pricing </a:t>
            </a:r>
          </a:p>
          <a:p>
            <a:pPr algn="ctr" eaLnBrk="0" hangingPunct="0">
              <a:defRPr/>
            </a:pPr>
            <a:r>
              <a:rPr lang="en-IN" sz="1100" b="1" dirty="0">
                <a:latin typeface="Bookman Old Style" pitchFamily="18" charset="0"/>
              </a:rPr>
              <a:t>methodology</a:t>
            </a:r>
          </a:p>
          <a:p>
            <a:pPr algn="ctr" eaLnBrk="0" hangingPunct="0">
              <a:defRPr/>
            </a:pPr>
            <a:r>
              <a:rPr lang="en-IN" sz="1100" b="1" dirty="0">
                <a:latin typeface="Bookman Old Style" pitchFamily="18" charset="0"/>
              </a:rPr>
              <a:t> for valuation of shares </a:t>
            </a:r>
          </a:p>
          <a:p>
            <a:pPr algn="ctr" eaLnBrk="0" hangingPunct="0">
              <a:defRPr/>
            </a:pPr>
            <a:r>
              <a:rPr lang="en-IN" sz="1100" b="1" dirty="0">
                <a:latin typeface="Bookman Old Style" pitchFamily="18" charset="0"/>
              </a:rPr>
              <a:t>on arm’s length basis</a:t>
            </a:r>
            <a:endParaRPr lang="en-US" sz="1100" b="1" dirty="0">
              <a:latin typeface="Bookman Old Style" pitchFamily="18" charset="0"/>
            </a:endParaRPr>
          </a:p>
        </p:txBody>
      </p:sp>
      <p:sp>
        <p:nvSpPr>
          <p:cNvPr id="96" name="Rectangle 19"/>
          <p:cNvSpPr>
            <a:spLocks noChangeArrowheads="1"/>
          </p:cNvSpPr>
          <p:nvPr/>
        </p:nvSpPr>
        <p:spPr bwMode="auto">
          <a:xfrm>
            <a:off x="8382000" y="1511674"/>
            <a:ext cx="2057400" cy="1536326"/>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100" b="1" dirty="0">
                <a:latin typeface="Bookman Old Style" pitchFamily="18" charset="0"/>
              </a:rPr>
              <a:t>Price of shares shall not be </a:t>
            </a:r>
          </a:p>
          <a:p>
            <a:pPr algn="ctr" eaLnBrk="0" hangingPunct="0">
              <a:defRPr/>
            </a:pPr>
            <a:r>
              <a:rPr lang="en-US" sz="1100" b="1" dirty="0">
                <a:latin typeface="Bookman Old Style" pitchFamily="18" charset="0"/>
              </a:rPr>
              <a:t>more than the </a:t>
            </a:r>
            <a:r>
              <a:rPr lang="en-IN" sz="1100" b="1" dirty="0">
                <a:latin typeface="Bookman Old Style" pitchFamily="18" charset="0"/>
              </a:rPr>
              <a:t>fair </a:t>
            </a:r>
          </a:p>
          <a:p>
            <a:pPr algn="ctr" eaLnBrk="0" hangingPunct="0">
              <a:defRPr/>
            </a:pPr>
            <a:r>
              <a:rPr lang="en-IN" sz="1100" b="1" dirty="0">
                <a:latin typeface="Bookman Old Style" pitchFamily="18" charset="0"/>
              </a:rPr>
              <a:t>value  worked out as per </a:t>
            </a:r>
          </a:p>
          <a:p>
            <a:pPr algn="ctr" eaLnBrk="0" hangingPunct="0">
              <a:defRPr/>
            </a:pPr>
            <a:r>
              <a:rPr lang="en-IN" sz="1100" b="1" dirty="0">
                <a:latin typeface="Bookman Old Style" pitchFamily="18" charset="0"/>
              </a:rPr>
              <a:t>any internationally </a:t>
            </a:r>
          </a:p>
          <a:p>
            <a:pPr algn="ctr" eaLnBrk="0" hangingPunct="0">
              <a:defRPr/>
            </a:pPr>
            <a:r>
              <a:rPr lang="en-IN" sz="1100" b="1" dirty="0">
                <a:latin typeface="Bookman Old Style" pitchFamily="18" charset="0"/>
              </a:rPr>
              <a:t>accepted pricing </a:t>
            </a:r>
          </a:p>
          <a:p>
            <a:pPr algn="ctr" eaLnBrk="0" hangingPunct="0">
              <a:defRPr/>
            </a:pPr>
            <a:r>
              <a:rPr lang="en-IN" sz="1100" b="1" dirty="0">
                <a:latin typeface="Bookman Old Style" pitchFamily="18" charset="0"/>
              </a:rPr>
              <a:t>methodology</a:t>
            </a:r>
          </a:p>
          <a:p>
            <a:pPr algn="ctr" eaLnBrk="0" hangingPunct="0">
              <a:defRPr/>
            </a:pPr>
            <a:r>
              <a:rPr lang="en-IN" sz="1100" b="1" dirty="0">
                <a:latin typeface="Bookman Old Style" pitchFamily="18" charset="0"/>
              </a:rPr>
              <a:t> for valuation of shares </a:t>
            </a:r>
          </a:p>
          <a:p>
            <a:pPr algn="ctr" eaLnBrk="0" hangingPunct="0">
              <a:defRPr/>
            </a:pPr>
            <a:r>
              <a:rPr lang="en-IN" sz="1100" b="1" dirty="0">
                <a:latin typeface="Bookman Old Style" pitchFamily="18" charset="0"/>
              </a:rPr>
              <a:t>on arm’s length basis</a:t>
            </a:r>
            <a:endParaRPr lang="en-US" sz="1100" b="1" dirty="0">
              <a:latin typeface="Bookman Old Style" pitchFamily="18" charset="0"/>
            </a:endParaRPr>
          </a:p>
        </p:txBody>
      </p:sp>
      <p:cxnSp>
        <p:nvCxnSpPr>
          <p:cNvPr id="97" name="Straight Arrow Connector 96"/>
          <p:cNvCxnSpPr/>
          <p:nvPr/>
        </p:nvCxnSpPr>
        <p:spPr>
          <a:xfrm flipH="1">
            <a:off x="7305964" y="1337984"/>
            <a:ext cx="0" cy="161085"/>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98" name="Straight Arrow Connector 97"/>
          <p:cNvCxnSpPr/>
          <p:nvPr/>
        </p:nvCxnSpPr>
        <p:spPr>
          <a:xfrm flipH="1">
            <a:off x="9441873" y="1336582"/>
            <a:ext cx="0" cy="161084"/>
          </a:xfrm>
          <a:prstGeom prst="straightConnector1">
            <a:avLst/>
          </a:prstGeom>
          <a:ln>
            <a:solidFill>
              <a:schemeClr val="tx1"/>
            </a:solidFill>
            <a:headEnd type="none" w="med" len="med"/>
            <a:tailEnd type="triangle" w="med" len="med"/>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p:nvCxnSpPr>
        <p:spPr>
          <a:xfrm>
            <a:off x="6172200" y="685800"/>
            <a:ext cx="0" cy="5083268"/>
          </a:xfrm>
          <a:prstGeom prst="line">
            <a:avLst/>
          </a:prstGeom>
          <a:ln>
            <a:solidFill>
              <a:schemeClr val="tx1"/>
            </a:solidFill>
            <a:prstDash val="lgDash"/>
          </a:ln>
        </p:spPr>
        <p:style>
          <a:lnRef idx="1">
            <a:schemeClr val="accent1"/>
          </a:lnRef>
          <a:fillRef idx="0">
            <a:schemeClr val="accent1"/>
          </a:fillRef>
          <a:effectRef idx="0">
            <a:schemeClr val="accent1"/>
          </a:effectRef>
          <a:fontRef idx="minor">
            <a:schemeClr val="tx1"/>
          </a:fontRef>
        </p:style>
      </p:cxnSp>
      <p:sp>
        <p:nvSpPr>
          <p:cNvPr id="28" name="Rectangle 18"/>
          <p:cNvSpPr>
            <a:spLocks noChangeArrowheads="1"/>
          </p:cNvSpPr>
          <p:nvPr/>
        </p:nvSpPr>
        <p:spPr bwMode="auto">
          <a:xfrm>
            <a:off x="1881158" y="2500306"/>
            <a:ext cx="1870364" cy="838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defRPr/>
            </a:pPr>
            <a:r>
              <a:rPr lang="en-US" sz="1000" b="1" dirty="0">
                <a:latin typeface="Bookman Old Style" pitchFamily="18" charset="0"/>
              </a:rPr>
              <a:t>Market Price as per </a:t>
            </a:r>
          </a:p>
          <a:p>
            <a:pPr algn="ctr" eaLnBrk="0" hangingPunct="0">
              <a:defRPr/>
            </a:pPr>
            <a:r>
              <a:rPr lang="en-US" sz="1000" b="1" dirty="0">
                <a:latin typeface="Bookman Old Style" pitchFamily="18" charset="0"/>
              </a:rPr>
              <a:t>SEBI Preferential </a:t>
            </a:r>
          </a:p>
          <a:p>
            <a:pPr algn="ctr" eaLnBrk="0" hangingPunct="0">
              <a:defRPr/>
            </a:pPr>
            <a:r>
              <a:rPr lang="en-US" sz="1000" b="1" dirty="0">
                <a:latin typeface="Bookman Old Style" pitchFamily="18" charset="0"/>
              </a:rPr>
              <a:t>Allotment</a:t>
            </a:r>
          </a:p>
        </p:txBody>
      </p:sp>
      <p:sp>
        <p:nvSpPr>
          <p:cNvPr id="31" name="Rectangle 19"/>
          <p:cNvSpPr>
            <a:spLocks noChangeArrowheads="1"/>
          </p:cNvSpPr>
          <p:nvPr/>
        </p:nvSpPr>
        <p:spPr bwMode="auto">
          <a:xfrm>
            <a:off x="3881423" y="2500306"/>
            <a:ext cx="1970809" cy="846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Internationally </a:t>
            </a:r>
          </a:p>
          <a:p>
            <a:pPr algn="ctr"/>
            <a:r>
              <a:rPr lang="en-US" sz="1000" b="1" dirty="0">
                <a:latin typeface="Bookman Old Style" pitchFamily="18" charset="0"/>
              </a:rPr>
              <a:t>accepted  pricing </a:t>
            </a:r>
          </a:p>
          <a:p>
            <a:pPr algn="ctr"/>
            <a:r>
              <a:rPr lang="en-US" sz="1000" b="1" dirty="0">
                <a:latin typeface="Bookman Old Style" pitchFamily="18" charset="0"/>
              </a:rPr>
              <a:t>Methodology </a:t>
            </a:r>
            <a:r>
              <a:rPr lang="en-IN" sz="1000" b="1" dirty="0">
                <a:latin typeface="Bookman Old Style" pitchFamily="18" charset="0"/>
              </a:rPr>
              <a:t>for</a:t>
            </a:r>
          </a:p>
          <a:p>
            <a:pPr algn="ctr"/>
            <a:r>
              <a:rPr lang="en-IN" sz="1000" b="1" dirty="0">
                <a:latin typeface="Bookman Old Style" pitchFamily="18" charset="0"/>
              </a:rPr>
              <a:t> valuation of shares on </a:t>
            </a:r>
          </a:p>
          <a:p>
            <a:pPr algn="ctr"/>
            <a:r>
              <a:rPr lang="en-IN" sz="1000" b="1" dirty="0">
                <a:latin typeface="Bookman Old Style" pitchFamily="18" charset="0"/>
              </a:rPr>
              <a:t>arm’s length basis</a:t>
            </a:r>
            <a:endParaRPr lang="en-US" sz="1000" b="1" dirty="0">
              <a:latin typeface="Bookman Old Style" pitchFamily="18" charset="0"/>
            </a:endParaRPr>
          </a:p>
        </p:txBody>
      </p:sp>
      <p:sp>
        <p:nvSpPr>
          <p:cNvPr id="36" name="Rectangle 18"/>
          <p:cNvSpPr>
            <a:spLocks noChangeArrowheads="1"/>
          </p:cNvSpPr>
          <p:nvPr/>
        </p:nvSpPr>
        <p:spPr bwMode="auto">
          <a:xfrm>
            <a:off x="1881158"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Listed Company</a:t>
            </a:r>
          </a:p>
        </p:txBody>
      </p:sp>
      <p:sp>
        <p:nvSpPr>
          <p:cNvPr id="37" name="Rectangle 18"/>
          <p:cNvSpPr>
            <a:spLocks noChangeArrowheads="1"/>
          </p:cNvSpPr>
          <p:nvPr/>
        </p:nvSpPr>
        <p:spPr bwMode="auto">
          <a:xfrm>
            <a:off x="3952860" y="1643050"/>
            <a:ext cx="1870364"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a:r>
              <a:rPr lang="en-US" sz="1000" b="1" dirty="0">
                <a:latin typeface="Bookman Old Style" pitchFamily="18" charset="0"/>
              </a:rPr>
              <a:t>Unlisted Company</a:t>
            </a:r>
          </a:p>
        </p:txBody>
      </p:sp>
      <p:sp>
        <p:nvSpPr>
          <p:cNvPr id="38" name="Rectangle 18"/>
          <p:cNvSpPr>
            <a:spLocks noChangeArrowheads="1"/>
          </p:cNvSpPr>
          <p:nvPr/>
        </p:nvSpPr>
        <p:spPr bwMode="auto">
          <a:xfrm>
            <a:off x="2452662" y="714356"/>
            <a:ext cx="2703600" cy="540000"/>
          </a:xfrm>
          <a:prstGeom prst="rect">
            <a:avLst/>
          </a:prstGeom>
          <a:noFill/>
          <a:ln w="12700" cap="sq" algn="ctr">
            <a:solidFill>
              <a:srgbClr val="003366"/>
            </a:solidFill>
            <a:miter lim="800000"/>
            <a:headEnd/>
            <a:tailEnd/>
          </a:ln>
          <a:effectLst/>
        </p:spPr>
        <p:txBody>
          <a:bodyPr wrap="none" lIns="82058" tIns="41029" rIns="82058" bIns="41029" anchor="ctr" anchorCtr="1"/>
          <a:lstStyle/>
          <a:p>
            <a:pPr algn="ctr" eaLnBrk="0" hangingPunct="0"/>
            <a:r>
              <a:rPr lang="en-US" sz="1000" b="1" dirty="0">
                <a:latin typeface="Bookman Old Style" pitchFamily="18" charset="0"/>
              </a:rPr>
              <a:t>FDI</a:t>
            </a:r>
          </a:p>
          <a:p>
            <a:pPr algn="ctr" eaLnBrk="0" hangingPunct="0"/>
            <a:r>
              <a:rPr lang="en-US" sz="1000" b="1" dirty="0">
                <a:latin typeface="Bookman Old Style" pitchFamily="18" charset="0"/>
              </a:rPr>
              <a:t>Issue of shares</a:t>
            </a:r>
            <a:endParaRPr lang="en-US" sz="1100" b="1" dirty="0">
              <a:latin typeface="Bookman Old Style" pitchFamily="18" charset="0"/>
            </a:endParaRPr>
          </a:p>
        </p:txBody>
      </p:sp>
      <p:sp>
        <p:nvSpPr>
          <p:cNvPr id="39" name="Rectangle 18"/>
          <p:cNvSpPr>
            <a:spLocks noChangeArrowheads="1"/>
          </p:cNvSpPr>
          <p:nvPr/>
        </p:nvSpPr>
        <p:spPr bwMode="auto">
          <a:xfrm>
            <a:off x="638175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a:latin typeface="Bookman Old Style" pitchFamily="18" charset="0"/>
              </a:rPr>
              <a:t>Transfer of shares from</a:t>
            </a:r>
          </a:p>
          <a:p>
            <a:pPr eaLnBrk="0" hangingPunct="0"/>
            <a:r>
              <a:rPr lang="en-US" sz="1000" b="1" dirty="0">
                <a:latin typeface="Bookman Old Style" pitchFamily="18" charset="0"/>
              </a:rPr>
              <a:t>Resident to Non-Resident</a:t>
            </a:r>
          </a:p>
        </p:txBody>
      </p:sp>
      <p:sp>
        <p:nvSpPr>
          <p:cNvPr id="40" name="Rectangle 18"/>
          <p:cNvSpPr>
            <a:spLocks noChangeArrowheads="1"/>
          </p:cNvSpPr>
          <p:nvPr/>
        </p:nvSpPr>
        <p:spPr bwMode="auto">
          <a:xfrm>
            <a:off x="8524892" y="1000108"/>
            <a:ext cx="1870364" cy="334800"/>
          </a:xfrm>
          <a:prstGeom prst="rect">
            <a:avLst/>
          </a:prstGeom>
          <a:noFill/>
          <a:ln w="12700" cap="sq" algn="ctr">
            <a:solidFill>
              <a:srgbClr val="003366"/>
            </a:solidFill>
            <a:miter lim="800000"/>
            <a:headEnd/>
            <a:tailEnd/>
          </a:ln>
          <a:effectLst/>
        </p:spPr>
        <p:txBody>
          <a:bodyPr wrap="none" lIns="82058" tIns="41029" rIns="82058" bIns="41029" anchor="ctr" anchorCtr="1"/>
          <a:lstStyle/>
          <a:p>
            <a:pPr eaLnBrk="0" hangingPunct="0"/>
            <a:r>
              <a:rPr lang="en-US" sz="1000" b="1" dirty="0">
                <a:latin typeface="Bookman Old Style" pitchFamily="18" charset="0"/>
              </a:rPr>
              <a:t>Transfer of shares from</a:t>
            </a:r>
          </a:p>
          <a:p>
            <a:pPr eaLnBrk="0" hangingPunct="0"/>
            <a:r>
              <a:rPr lang="en-US" sz="1000" b="1" dirty="0">
                <a:latin typeface="Bookman Old Style" pitchFamily="18" charset="0"/>
              </a:rPr>
              <a:t>Non-Resident to Resident</a:t>
            </a:r>
          </a:p>
        </p:txBody>
      </p:sp>
      <p:sp>
        <p:nvSpPr>
          <p:cNvPr id="26" name="TextBox 25"/>
          <p:cNvSpPr txBox="1"/>
          <p:nvPr/>
        </p:nvSpPr>
        <p:spPr>
          <a:xfrm>
            <a:off x="6324600" y="3124201"/>
            <a:ext cx="4038600" cy="2554545"/>
          </a:xfrm>
          <a:prstGeom prst="rect">
            <a:avLst/>
          </a:prstGeom>
          <a:noFill/>
          <a:ln>
            <a:solidFill>
              <a:schemeClr val="tx1"/>
            </a:solidFill>
          </a:ln>
        </p:spPr>
        <p:txBody>
          <a:bodyPr wrap="square" rtlCol="0">
            <a:spAutoFit/>
          </a:bodyPr>
          <a:lstStyle/>
          <a:p>
            <a:pPr algn="just"/>
            <a:r>
              <a:rPr lang="en-IN" sz="1200" b="1" dirty="0">
                <a:latin typeface="Bookman Old Style" pitchFamily="18" charset="0"/>
              </a:rPr>
              <a:t>Convertible instruments:</a:t>
            </a:r>
          </a:p>
          <a:p>
            <a:pPr algn="just"/>
            <a:r>
              <a:rPr lang="en-IN" sz="1000" dirty="0">
                <a:latin typeface="Bookman Old Style" pitchFamily="18" charset="0"/>
              </a:rPr>
              <a:t>Based on conversion formula which has to be determined / fixed upfront. Price at the time of conversion should not be less than the fair value worked out, at the time of issuance of these instruments. </a:t>
            </a:r>
          </a:p>
          <a:p>
            <a:pPr algn="just"/>
            <a:endParaRPr lang="en-IN" sz="1200" b="1" dirty="0">
              <a:solidFill>
                <a:srgbClr val="FF0000"/>
              </a:solidFill>
              <a:latin typeface="Bookman Old Style" pitchFamily="18" charset="0"/>
            </a:endParaRPr>
          </a:p>
          <a:p>
            <a:pPr algn="just"/>
            <a:r>
              <a:rPr lang="en-IN" sz="1200" b="1" dirty="0">
                <a:latin typeface="Bookman Old Style" pitchFamily="18" charset="0"/>
              </a:rPr>
              <a:t>NRIs on non-repatriation basis under Schedule 4 of FEMA 20</a:t>
            </a:r>
            <a:r>
              <a:rPr lang="en-IN" sz="1200" dirty="0">
                <a:solidFill>
                  <a:srgbClr val="FF0000"/>
                </a:solidFill>
                <a:latin typeface="Bookman Old Style" pitchFamily="18" charset="0"/>
              </a:rPr>
              <a:t>: </a:t>
            </a:r>
            <a:r>
              <a:rPr lang="en-IN" sz="1200" dirty="0">
                <a:latin typeface="Bookman Old Style" pitchFamily="18" charset="0"/>
              </a:rPr>
              <a:t>No express provision for valuation</a:t>
            </a:r>
          </a:p>
          <a:p>
            <a:endParaRPr lang="en-IN" sz="1200" b="1" dirty="0">
              <a:solidFill>
                <a:srgbClr val="FF0000"/>
              </a:solidFill>
              <a:latin typeface="Bookman Old Style" pitchFamily="18" charset="0"/>
            </a:endParaRPr>
          </a:p>
          <a:p>
            <a:r>
              <a:rPr lang="en-IN" sz="1200" b="1" dirty="0">
                <a:latin typeface="Bookman Old Style" pitchFamily="18" charset="0"/>
              </a:rPr>
              <a:t>Pricing not applicable for transfers between two Non-Residents </a:t>
            </a:r>
          </a:p>
          <a:p>
            <a:endParaRPr lang="en-US" sz="1200" b="1" dirty="0">
              <a:solidFill>
                <a:srgbClr val="FF0000"/>
              </a:solidFill>
              <a:latin typeface="Bookman Old Style" pitchFamily="18" charset="0"/>
            </a:endParaRPr>
          </a:p>
          <a:p>
            <a:r>
              <a:rPr lang="en-US" sz="1200" b="1" dirty="0">
                <a:latin typeface="Bookman Old Style" pitchFamily="18" charset="0"/>
              </a:rPr>
              <a:t>SEZs against import of capital goods into </a:t>
            </a:r>
            <a:r>
              <a:rPr lang="en-IN" sz="1200" b="1" i="1" dirty="0">
                <a:latin typeface="Bookman Old Style" pitchFamily="18" charset="0"/>
              </a:rPr>
              <a:t>equity shares</a:t>
            </a:r>
            <a:r>
              <a:rPr lang="en-US" sz="1200" b="1" dirty="0">
                <a:latin typeface="Bookman Old Style" pitchFamily="18" charset="0"/>
              </a:rPr>
              <a:t>: </a:t>
            </a:r>
            <a:r>
              <a:rPr lang="en-US" sz="1200" dirty="0">
                <a:latin typeface="Bookman Old Style" pitchFamily="18" charset="0"/>
              </a:rPr>
              <a:t>Committee of Development Commissioner</a:t>
            </a:r>
            <a:endParaRPr lang="en-IN" sz="1200" dirty="0">
              <a:latin typeface="Bookman Old Style" pitchFamily="18" charset="0"/>
            </a:endParaRPr>
          </a:p>
        </p:txBody>
      </p:sp>
      <p:sp>
        <p:nvSpPr>
          <p:cNvPr id="27" name="TextBox 26"/>
          <p:cNvSpPr txBox="1"/>
          <p:nvPr/>
        </p:nvSpPr>
        <p:spPr>
          <a:xfrm>
            <a:off x="1981200" y="4953001"/>
            <a:ext cx="3962400" cy="769441"/>
          </a:xfrm>
          <a:prstGeom prst="rect">
            <a:avLst/>
          </a:prstGeom>
          <a:noFill/>
          <a:ln>
            <a:solidFill>
              <a:schemeClr val="tx1"/>
            </a:solidFill>
          </a:ln>
        </p:spPr>
        <p:txBody>
          <a:bodyPr wrap="square" rtlCol="0">
            <a:spAutoFit/>
          </a:bodyPr>
          <a:lstStyle/>
          <a:p>
            <a:pPr marL="0" lvl="1"/>
            <a:r>
              <a:rPr lang="en-IN" sz="1100" b="1" dirty="0">
                <a:latin typeface="Bookman Old Style" pitchFamily="18" charset="0"/>
              </a:rPr>
              <a:t>Non-residents (including NRIs): Subscription to its Memorandum of Association: </a:t>
            </a:r>
            <a:r>
              <a:rPr lang="en-IN" sz="1100" dirty="0">
                <a:latin typeface="Bookman Old Style" pitchFamily="18" charset="0"/>
              </a:rPr>
              <a:t>Made at face value subject to their eligibility to invest under the FDI scheme</a:t>
            </a:r>
            <a:endParaRPr lang="en-US" sz="1100" dirty="0">
              <a:latin typeface="Bookman Old Style" pitchFamily="18" charset="0"/>
            </a:endParaRPr>
          </a:p>
        </p:txBody>
      </p:sp>
      <p:sp>
        <p:nvSpPr>
          <p:cNvPr id="2" name="Date Placeholder 1"/>
          <p:cNvSpPr>
            <a:spLocks noGrp="1"/>
          </p:cNvSpPr>
          <p:nvPr>
            <p:ph type="dt" sz="half" idx="10"/>
          </p:nvPr>
        </p:nvSpPr>
        <p:spPr>
          <a:xfrm>
            <a:off x="2646946" y="6351350"/>
            <a:ext cx="1905000" cy="457200"/>
          </a:xfrm>
        </p:spPr>
        <p:txBody>
          <a:bodyPr/>
          <a:lstStyle/>
          <a:p>
            <a:pPr>
              <a:defRPr/>
            </a:pPr>
            <a:r>
              <a:rPr lang="en-US"/>
              <a:t>4 May 2019</a:t>
            </a:r>
            <a:endParaRPr lang="en-US" dirty="0"/>
          </a:p>
        </p:txBody>
      </p:sp>
      <p:sp>
        <p:nvSpPr>
          <p:cNvPr id="4" name="Footer Placeholder 3"/>
          <p:cNvSpPr>
            <a:spLocks noGrp="1"/>
          </p:cNvSpPr>
          <p:nvPr>
            <p:ph type="ftr" sz="quarter" idx="11"/>
          </p:nvPr>
        </p:nvSpPr>
        <p:spPr>
          <a:xfrm>
            <a:off x="5159779" y="6398227"/>
            <a:ext cx="2895600" cy="457200"/>
          </a:xfrm>
        </p:spPr>
        <p:txBody>
          <a:bodyPr/>
          <a:lstStyle/>
          <a:p>
            <a:pPr>
              <a:defRPr/>
            </a:pPr>
            <a:r>
              <a:rPr lang="en-US" dirty="0"/>
              <a:t>P. P. Shah &amp; Asso.</a:t>
            </a:r>
          </a:p>
        </p:txBody>
      </p:sp>
      <p:sp>
        <p:nvSpPr>
          <p:cNvPr id="5" name="Slide Number Placeholder 4"/>
          <p:cNvSpPr>
            <a:spLocks noGrp="1"/>
          </p:cNvSpPr>
          <p:nvPr>
            <p:ph type="sldNum" sz="quarter" idx="12"/>
          </p:nvPr>
        </p:nvSpPr>
        <p:spPr>
          <a:xfrm>
            <a:off x="8590540" y="6398227"/>
            <a:ext cx="1905000" cy="457200"/>
          </a:xfrm>
        </p:spPr>
        <p:txBody>
          <a:bodyPr/>
          <a:lstStyle/>
          <a:p>
            <a:pPr>
              <a:defRPr/>
            </a:pPr>
            <a:fld id="{5052F816-650B-4053-80AC-AB4A4E09E1C9}" type="slidenum">
              <a:rPr lang="en-US" smtClean="0"/>
              <a:pPr>
                <a:defRPr/>
              </a:pPr>
              <a:t>50</a:t>
            </a:fld>
            <a:endParaRPr lang="en-US" dirty="0"/>
          </a:p>
        </p:txBody>
      </p:sp>
    </p:spTree>
    <p:extLst>
      <p:ext uri="{BB962C8B-B14F-4D97-AF65-F5344CB8AC3E}">
        <p14:creationId xmlns:p14="http://schemas.microsoft.com/office/powerpoint/2010/main" val="2235080101"/>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Other important conditions in FDI Policy</a:t>
            </a:r>
          </a:p>
        </p:txBody>
      </p:sp>
      <p:sp>
        <p:nvSpPr>
          <p:cNvPr id="9222" name="Content Placeholder 6"/>
          <p:cNvSpPr>
            <a:spLocks noGrp="1"/>
          </p:cNvSpPr>
          <p:nvPr>
            <p:ph idx="1"/>
          </p:nvPr>
        </p:nvSpPr>
        <p:spPr>
          <a:xfrm>
            <a:off x="2422358" y="1219200"/>
            <a:ext cx="8056730" cy="5213684"/>
          </a:xfrm>
        </p:spPr>
        <p:txBody>
          <a:bodyPr/>
          <a:lstStyle/>
          <a:p>
            <a:pPr marL="0" indent="0">
              <a:buNone/>
            </a:pPr>
            <a:r>
              <a:rPr lang="en-US" sz="1600" dirty="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Caps in Investments:</a:t>
            </a:r>
          </a:p>
          <a:p>
            <a:pPr marL="176213" indent="0">
              <a:buNone/>
            </a:pPr>
            <a:r>
              <a:rPr lang="en-US" sz="1600" dirty="0">
                <a:latin typeface="Calibri" panose="020F0502020204030204" pitchFamily="34" charset="0"/>
                <a:cs typeface="Calibri" panose="020F0502020204030204" pitchFamily="34" charset="0"/>
              </a:rPr>
              <a:t>Investments can be made by non-residents in the capital of a resident entity only to the extent of the percentage of the total capital as specified in the FDI policy. The caps in various sector(s) are detailed in the Consolidated FDI Policy and in Regulation 16 of FEMA Ntf.20(R) </a:t>
            </a:r>
          </a:p>
          <a:p>
            <a:pPr marL="176213" indent="0">
              <a:buNone/>
            </a:pPr>
            <a:endParaRPr lang="en-US" sz="1600" b="1"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Entry conditions:</a:t>
            </a:r>
          </a:p>
          <a:p>
            <a:pPr marL="176213" lvl="1" indent="0">
              <a:buNone/>
            </a:pPr>
            <a:r>
              <a:rPr lang="en-US" sz="1600" dirty="0">
                <a:latin typeface="Calibri" panose="020F0502020204030204" pitchFamily="34" charset="0"/>
                <a:ea typeface="+mn-ea"/>
                <a:cs typeface="Calibri" panose="020F0502020204030204" pitchFamily="34" charset="0"/>
              </a:rPr>
              <a:t>Investments</a:t>
            </a:r>
            <a:r>
              <a:rPr lang="en-US" sz="1600" dirty="0">
                <a:latin typeface="Calibri" panose="020F0502020204030204" pitchFamily="34" charset="0"/>
                <a:cs typeface="Calibri" panose="020F0502020204030204" pitchFamily="34" charset="0"/>
              </a:rPr>
              <a:t> by non-residents can be permitted in the capital of a resident entity in certain sectors/activity with entry conditions. Such conditions may include norms for minimum capitalization, lock-in period, etc. and are specified in the Consolidated FDI Policy</a:t>
            </a:r>
          </a:p>
          <a:p>
            <a:pPr marL="176213" lvl="1" indent="0">
              <a:buNone/>
            </a:pPr>
            <a:endParaRPr lang="en-US" sz="1600"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Other conditions:</a:t>
            </a:r>
          </a:p>
          <a:p>
            <a:pPr marL="176213" lvl="1" indent="0">
              <a:buNone/>
            </a:pPr>
            <a:r>
              <a:rPr lang="en-US" sz="1600" dirty="0">
                <a:latin typeface="Calibri" panose="020F0502020204030204" pitchFamily="34" charset="0"/>
                <a:cs typeface="Calibri" panose="020F0502020204030204" pitchFamily="34" charset="0"/>
              </a:rPr>
              <a:t>Besides the entry conditions on foreign investment, the investment/investors are required to comply with all relevant sectoral laws, regulations, rules, security conditions, and state/local laws/regulations.</a:t>
            </a:r>
          </a:p>
          <a:p>
            <a:pPr marL="176213" lvl="1" indent="0">
              <a:buNone/>
            </a:pPr>
            <a:endParaRPr lang="en-US" sz="1600" dirty="0">
              <a:latin typeface="Calibri" panose="020F0502020204030204" pitchFamily="34" charset="0"/>
              <a:cs typeface="Calibri" panose="020F0502020204030204" pitchFamily="34" charset="0"/>
            </a:endParaRPr>
          </a:p>
          <a:p>
            <a:pPr marL="0" indent="0">
              <a:buNone/>
            </a:pPr>
            <a:r>
              <a:rPr lang="en-US" sz="1600" b="1" dirty="0">
                <a:latin typeface="Calibri" panose="020F0502020204030204" pitchFamily="34" charset="0"/>
                <a:cs typeface="Calibri" panose="020F0502020204030204" pitchFamily="34" charset="0"/>
              </a:rPr>
              <a:t>• Foreign Investment into/downstream Investment by eligible Indian entities:</a:t>
            </a:r>
          </a:p>
          <a:p>
            <a:pPr marL="176213" lvl="1" indent="0">
              <a:buNone/>
            </a:pPr>
            <a:r>
              <a:rPr lang="en-US" sz="1600" dirty="0">
                <a:solidFill>
                  <a:srgbClr val="000000"/>
                </a:solidFill>
                <a:latin typeface="Calibri" panose="020F0502020204030204" pitchFamily="34" charset="0"/>
                <a:cs typeface="Calibri" panose="020F0502020204030204" pitchFamily="34" charset="0"/>
              </a:rPr>
              <a:t>The Guidelines for calculation of total foreign investment, both direct and indirect in an Indian company/LLP, at every stage of investment, including downstream investment are specified in the Consolidated FDI Policy </a:t>
            </a:r>
            <a:r>
              <a:rPr lang="en-US" sz="1600" dirty="0">
                <a:latin typeface="Calibri" panose="020F0502020204030204" pitchFamily="34" charset="0"/>
                <a:cs typeface="Calibri" panose="020F0502020204030204" pitchFamily="34" charset="0"/>
              </a:rPr>
              <a:t>and in Regulation 14 of FEMA Ntf.20(R)</a:t>
            </a:r>
          </a:p>
          <a:p>
            <a:pPr marL="176213" lvl="1" indent="0">
              <a:buNone/>
            </a:pPr>
            <a:endParaRPr lang="en-US" sz="1600" dirty="0">
              <a:latin typeface="Calibri" panose="020F0502020204030204" pitchFamily="34" charset="0"/>
              <a:cs typeface="Calibri" panose="020F0502020204030204" pitchFamily="34" charset="0"/>
            </a:endParaRPr>
          </a:p>
          <a:p>
            <a:pPr marL="176213" lvl="1" indent="0">
              <a:buNone/>
            </a:pPr>
            <a:endParaRPr lang="en-US" sz="1600"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747643323"/>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52</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Practical Issues - FDI Policy</a:t>
            </a:r>
          </a:p>
        </p:txBody>
      </p:sp>
      <p:sp>
        <p:nvSpPr>
          <p:cNvPr id="9222" name="Content Placeholder 6"/>
          <p:cNvSpPr>
            <a:spLocks noGrp="1"/>
          </p:cNvSpPr>
          <p:nvPr>
            <p:ph idx="1"/>
          </p:nvPr>
        </p:nvSpPr>
        <p:spPr>
          <a:xfrm>
            <a:off x="2209800" y="1219200"/>
            <a:ext cx="8269288" cy="5213684"/>
          </a:xfrm>
        </p:spPr>
        <p:txBody>
          <a:bodyPr/>
          <a:lstStyle/>
          <a:p>
            <a:r>
              <a:rPr lang="en-US" sz="1600" b="1" dirty="0"/>
              <a:t>100% FDI in LLP under Automatic Route</a:t>
            </a:r>
          </a:p>
          <a:p>
            <a:pPr marL="400050" lvl="1" indent="0">
              <a:buNone/>
            </a:pPr>
            <a:endParaRPr lang="en-US" sz="1600" dirty="0">
              <a:latin typeface="Calibri" panose="020F0502020204030204" pitchFamily="34" charset="0"/>
              <a:cs typeface="Calibri" panose="020F0502020204030204" pitchFamily="34" charset="0"/>
            </a:endParaRPr>
          </a:p>
          <a:p>
            <a:pPr marL="685800" lvl="1">
              <a:buClr>
                <a:srgbClr val="002060"/>
              </a:buClr>
              <a:buSzPct val="100000"/>
              <a:buFont typeface="Wingdings" panose="05000000000000000000" pitchFamily="2" charset="2"/>
              <a:buChar char="q"/>
            </a:pPr>
            <a:r>
              <a:rPr lang="en-US" sz="1600" dirty="0">
                <a:latin typeface="Calibri" panose="020F0502020204030204" pitchFamily="34" charset="0"/>
                <a:cs typeface="Calibri" panose="020F0502020204030204" pitchFamily="34" charset="0"/>
              </a:rPr>
              <a:t>100% FDI in LLP is permitted under Automatic Route provided the sectors /activities are falling under Automatic Route and there are no FDI-linked performance conditions.</a:t>
            </a:r>
          </a:p>
          <a:p>
            <a:pPr marL="685800" lvl="1">
              <a:buClr>
                <a:srgbClr val="002060"/>
              </a:buClr>
              <a:buSzPct val="100000"/>
              <a:buFont typeface="Wingdings" panose="05000000000000000000" pitchFamily="2" charset="2"/>
              <a:buChar char="q"/>
            </a:pPr>
            <a:r>
              <a:rPr lang="en-US" sz="1600" dirty="0">
                <a:latin typeface="Calibri" panose="020F0502020204030204" pitchFamily="34" charset="0"/>
                <a:cs typeface="Calibri" panose="020F0502020204030204" pitchFamily="34" charset="0"/>
              </a:rPr>
              <a:t>Further, downstream investment by LLPs in Indian Company / LLP under Automatic Route is also permitted provided sectors /activities are falling under automatic route and there are no FDI-linked performance conditions.</a:t>
            </a:r>
          </a:p>
          <a:p>
            <a:pPr marL="685800" lvl="1">
              <a:buClr>
                <a:srgbClr val="002060"/>
              </a:buClr>
              <a:buSzPct val="100000"/>
              <a:buFont typeface="Wingdings" panose="05000000000000000000" pitchFamily="2" charset="2"/>
              <a:buChar char="q"/>
            </a:pPr>
            <a:r>
              <a:rPr lang="en-US" sz="1600" dirty="0">
                <a:latin typeface="Calibri" panose="020F0502020204030204" pitchFamily="34" charset="0"/>
                <a:cs typeface="Calibri" panose="020F0502020204030204" pitchFamily="34" charset="0"/>
              </a:rPr>
              <a:t>Definition of Control is introduced – right to appoint majority of Designated Partners where such designated partners, with specific exclusion to others, have control over all the policies of the LLP</a:t>
            </a:r>
          </a:p>
          <a:p>
            <a:pPr marL="685800" lvl="1">
              <a:buClr>
                <a:srgbClr val="002060"/>
              </a:buClr>
              <a:buSzPct val="100000"/>
              <a:buFont typeface="Wingdings" panose="05000000000000000000" pitchFamily="2" charset="2"/>
              <a:buChar char="q"/>
            </a:pPr>
            <a:r>
              <a:rPr lang="en-US" sz="1600" dirty="0">
                <a:latin typeface="Calibri" panose="020F0502020204030204" pitchFamily="34" charset="0"/>
                <a:cs typeface="Calibri" panose="020F0502020204030204" pitchFamily="34" charset="0"/>
              </a:rPr>
              <a:t>Definition of Ownership is introduced – percentage of the investments in LLPs</a:t>
            </a:r>
          </a:p>
          <a:p>
            <a:pPr marL="400050" lvl="1" indent="0">
              <a:buNone/>
            </a:pPr>
            <a:endParaRPr lang="en-US" sz="1600" b="1" dirty="0">
              <a:latin typeface="Calibri" panose="020F0502020204030204" pitchFamily="34" charset="0"/>
              <a:cs typeface="Calibri" panose="020F0502020204030204" pitchFamily="34" charset="0"/>
            </a:endParaRPr>
          </a:p>
          <a:p>
            <a:pPr marL="400050" lvl="1" indent="0">
              <a:buNone/>
            </a:pPr>
            <a:r>
              <a:rPr lang="en-US" sz="1600" b="1" dirty="0"/>
              <a:t>Key issues</a:t>
            </a:r>
          </a:p>
          <a:p>
            <a:pPr marL="400050" lvl="1" indent="0">
              <a:buNone/>
            </a:pPr>
            <a:r>
              <a:rPr lang="en-US" sz="1600" dirty="0">
                <a:latin typeface="Calibri" panose="020F0502020204030204" pitchFamily="34" charset="0"/>
                <a:cs typeface="Calibri" panose="020F0502020204030204" pitchFamily="34" charset="0"/>
              </a:rPr>
              <a:t>•  Whether LLP can be capitalized on non-cash basis (against import of goods, services, etc.)  in the same way as an Indian Company?</a:t>
            </a:r>
          </a:p>
          <a:p>
            <a:pPr marL="400050" lvl="1" indent="0">
              <a:buNone/>
            </a:pPr>
            <a:r>
              <a:rPr lang="en-US" sz="1600" dirty="0">
                <a:latin typeface="Calibri" panose="020F0502020204030204" pitchFamily="34" charset="0"/>
                <a:cs typeface="Calibri" panose="020F0502020204030204" pitchFamily="34" charset="0"/>
              </a:rPr>
              <a:t>• With control and ownership criteria now defined, whether basis exists to deny FDI to LLP in all sectors / activities even with performance conditions?</a:t>
            </a:r>
          </a:p>
        </p:txBody>
      </p:sp>
    </p:spTree>
    <p:extLst>
      <p:ext uri="{BB962C8B-B14F-4D97-AF65-F5344CB8AC3E}">
        <p14:creationId xmlns:p14="http://schemas.microsoft.com/office/powerpoint/2010/main" val="718476142"/>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53</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Practical Issues - FDI Policy (con’t)</a:t>
            </a:r>
          </a:p>
        </p:txBody>
      </p:sp>
      <p:sp>
        <p:nvSpPr>
          <p:cNvPr id="9222" name="Content Placeholder 6"/>
          <p:cNvSpPr>
            <a:spLocks noGrp="1"/>
          </p:cNvSpPr>
          <p:nvPr>
            <p:ph idx="1"/>
          </p:nvPr>
        </p:nvSpPr>
        <p:spPr>
          <a:xfrm>
            <a:off x="2209800" y="1219200"/>
            <a:ext cx="8269288" cy="5213684"/>
          </a:xfrm>
        </p:spPr>
        <p:txBody>
          <a:bodyPr/>
          <a:lstStyle/>
          <a:p>
            <a:r>
              <a:rPr lang="en-US" sz="1600" b="1" dirty="0">
                <a:latin typeface="Calibri" panose="020F0502020204030204" pitchFamily="34" charset="0"/>
                <a:cs typeface="Calibri" panose="020F0502020204030204" pitchFamily="34" charset="0"/>
              </a:rPr>
              <a:t>Acquisition by NRIs on non-repatriation basis as per PN 7 of 2015</a:t>
            </a:r>
          </a:p>
          <a:p>
            <a:pPr marL="400050" lvl="1" indent="0">
              <a:buNone/>
            </a:pPr>
            <a:r>
              <a:rPr lang="en-US" sz="1600" dirty="0">
                <a:latin typeface="Calibri" panose="020F0502020204030204" pitchFamily="34" charset="0"/>
                <a:cs typeface="Calibri" panose="020F0502020204030204" pitchFamily="34" charset="0"/>
              </a:rPr>
              <a:t>• NRI definition which includes PIOs amended to include Overseas Citizens of India (OCI) whose ambit is wider than PIOs.</a:t>
            </a:r>
          </a:p>
          <a:p>
            <a:pPr marL="400050" lvl="1" indent="0">
              <a:buNone/>
            </a:pPr>
            <a:r>
              <a:rPr lang="en-US" sz="1600" dirty="0">
                <a:latin typeface="Calibri" panose="020F0502020204030204" pitchFamily="34" charset="0"/>
                <a:cs typeface="Calibri" panose="020F0502020204030204" pitchFamily="34" charset="0"/>
              </a:rPr>
              <a:t>• NRI Investments under FEMA 20 / Schedule 4 (Non-Repatriation basis) deemed to be domestic investment on par with residents</a:t>
            </a:r>
          </a:p>
          <a:p>
            <a:endParaRPr lang="en-US" sz="1600" b="1"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Benefits conferred to NRIs by PN 12 of 2015</a:t>
            </a:r>
          </a:p>
          <a:p>
            <a:pPr marL="400050" lvl="1" indent="0">
              <a:buNone/>
            </a:pPr>
            <a:r>
              <a:rPr lang="en-US" sz="1600" dirty="0">
                <a:latin typeface="Calibri" panose="020F0502020204030204" pitchFamily="34" charset="0"/>
                <a:cs typeface="Calibri" panose="020F0502020204030204" pitchFamily="34" charset="0"/>
              </a:rPr>
              <a:t>• A Company, Trust and Partnership Firm incorporated outside India and owned and controlled by NRIs</a:t>
            </a:r>
          </a:p>
          <a:p>
            <a:pPr marL="400050" lvl="1" indent="0">
              <a:buNone/>
            </a:pPr>
            <a:r>
              <a:rPr lang="en-US" sz="1600" dirty="0">
                <a:latin typeface="Calibri" panose="020F0502020204030204" pitchFamily="34" charset="0"/>
                <a:cs typeface="Calibri" panose="020F0502020204030204" pitchFamily="34" charset="0"/>
              </a:rPr>
              <a:t>can invest in India with the special dispensation as available to NRIs under the FDI Policy</a:t>
            </a:r>
          </a:p>
          <a:p>
            <a:pPr marL="400050" lvl="1" indent="0">
              <a:buNone/>
            </a:pPr>
            <a:r>
              <a:rPr lang="en-US" sz="1600" dirty="0">
                <a:latin typeface="Calibri" panose="020F0502020204030204" pitchFamily="34" charset="0"/>
                <a:cs typeface="Calibri" panose="020F0502020204030204" pitchFamily="34" charset="0"/>
              </a:rPr>
              <a:t>• Sectors relevant : Schedule Air Transport (NRI 100%/ FDI 49%); Construction-Development</a:t>
            </a:r>
          </a:p>
          <a:p>
            <a:pPr marL="400050" lvl="1" indent="0">
              <a:buNone/>
            </a:pPr>
            <a:r>
              <a:rPr lang="en-US" sz="1600" dirty="0">
                <a:latin typeface="Calibri" panose="020F0502020204030204" pitchFamily="34" charset="0"/>
                <a:cs typeface="Calibri" panose="020F0502020204030204" pitchFamily="34" charset="0"/>
              </a:rPr>
              <a:t>• Similar Benefits to investments under Schedule 4 of FEMA 20 – Non Repatriation Basis</a:t>
            </a:r>
          </a:p>
          <a:p>
            <a:pPr marL="400050" lvl="1" indent="0">
              <a:buNone/>
            </a:pPr>
            <a:endParaRPr lang="en-US" sz="1600"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Key Issues</a:t>
            </a:r>
          </a:p>
          <a:p>
            <a:pPr marL="400050" lvl="1" indent="0">
              <a:buNone/>
            </a:pPr>
            <a:r>
              <a:rPr lang="en-US" sz="1600" dirty="0">
                <a:latin typeface="Calibri" panose="020F0502020204030204" pitchFamily="34" charset="0"/>
                <a:cs typeface="Calibri" panose="020F0502020204030204" pitchFamily="34" charset="0"/>
              </a:rPr>
              <a:t>• Is this a change in policy to now allow erstwhile OCBs for FDI and other investments in India??</a:t>
            </a:r>
          </a:p>
          <a:p>
            <a:pPr marL="400050" lvl="1" indent="0">
              <a:buNone/>
            </a:pPr>
            <a:r>
              <a:rPr lang="en-US" sz="1600" dirty="0">
                <a:latin typeface="Calibri" panose="020F0502020204030204" pitchFamily="34" charset="0"/>
                <a:cs typeface="Calibri" panose="020F0502020204030204" pitchFamily="34" charset="0"/>
              </a:rPr>
              <a:t>• How does one determine ownership and control in  oversea Trust and Partnership?</a:t>
            </a:r>
          </a:p>
          <a:p>
            <a:pPr marL="400050" lvl="1" indent="0">
              <a:buNone/>
            </a:pPr>
            <a:r>
              <a:rPr lang="en-US" sz="1600" dirty="0">
                <a:latin typeface="Calibri" panose="020F0502020204030204" pitchFamily="34" charset="0"/>
                <a:cs typeface="Calibri" panose="020F0502020204030204" pitchFamily="34" charset="0"/>
              </a:rPr>
              <a:t>• • Is conversion of NRI investment from Repatriable to Non-Repatriable basis possible?</a:t>
            </a:r>
          </a:p>
        </p:txBody>
      </p:sp>
    </p:spTree>
    <p:extLst>
      <p:ext uri="{BB962C8B-B14F-4D97-AF65-F5344CB8AC3E}">
        <p14:creationId xmlns:p14="http://schemas.microsoft.com/office/powerpoint/2010/main" val="2772930051"/>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98259" y="6384315"/>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33826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Practical Issues - FDI Policy (con’t)</a:t>
            </a:r>
          </a:p>
        </p:txBody>
      </p:sp>
      <p:sp>
        <p:nvSpPr>
          <p:cNvPr id="9222" name="Content Placeholder 6"/>
          <p:cNvSpPr>
            <a:spLocks noGrp="1"/>
          </p:cNvSpPr>
          <p:nvPr>
            <p:ph idx="1"/>
          </p:nvPr>
        </p:nvSpPr>
        <p:spPr>
          <a:xfrm>
            <a:off x="2209800" y="1219200"/>
            <a:ext cx="8269288" cy="5213684"/>
          </a:xfrm>
        </p:spPr>
        <p:txBody>
          <a:bodyPr/>
          <a:lstStyle/>
          <a:p>
            <a:r>
              <a:rPr lang="en-US" sz="1600" b="1" dirty="0">
                <a:latin typeface="Calibri" panose="020F0502020204030204" pitchFamily="34" charset="0"/>
                <a:cs typeface="Calibri" panose="020F0502020204030204" pitchFamily="34" charset="0"/>
              </a:rPr>
              <a:t>Direct &amp; Indirect Foreign Investment (IFI) by Resident Foreign citizens:</a:t>
            </a:r>
          </a:p>
          <a:p>
            <a:endParaRPr lang="en-US" sz="1600" dirty="0">
              <a:latin typeface="Calibri" panose="020F0502020204030204" pitchFamily="34" charset="0"/>
              <a:cs typeface="Calibri" panose="020F0502020204030204" pitchFamily="34" charset="0"/>
            </a:endParaRPr>
          </a:p>
          <a:p>
            <a:r>
              <a:rPr lang="en-US" sz="1600" dirty="0">
                <a:latin typeface="Calibri" panose="020F0502020204030204" pitchFamily="34" charset="0"/>
                <a:cs typeface="Calibri" panose="020F0502020204030204" pitchFamily="34" charset="0"/>
              </a:rPr>
              <a:t>FEMA rules generally do not apply based on citizenship but applies only when a transaction is between a resident and a non-resident. In case an Indian resident invests in an Indian company, FEMA Notification no. 20(R) also does not apply as the provisions are applicable only to PROIs.  </a:t>
            </a:r>
          </a:p>
          <a:p>
            <a:r>
              <a:rPr lang="en-US" sz="1600" dirty="0">
                <a:latin typeface="Calibri" panose="020F0502020204030204" pitchFamily="34" charset="0"/>
                <a:cs typeface="Calibri" panose="020F0502020204030204" pitchFamily="34" charset="0"/>
              </a:rPr>
              <a:t>However, when it comes to downstream investments by IC, the regulations make a clear difference between Indian Company (IC) owned and controlled by resident Indian citizens or owned / controlled by non-residents.</a:t>
            </a:r>
          </a:p>
          <a:p>
            <a:endParaRPr lang="en-US" sz="1600" dirty="0">
              <a:latin typeface="Calibri" panose="020F0502020204030204" pitchFamily="34" charset="0"/>
              <a:cs typeface="Calibri" panose="020F0502020204030204" pitchFamily="34" charset="0"/>
            </a:endParaRPr>
          </a:p>
          <a:p>
            <a:r>
              <a:rPr lang="en-US" sz="16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600" dirty="0">
                <a:latin typeface="Calibri" panose="020F0502020204030204" pitchFamily="34" charset="0"/>
                <a:cs typeface="Calibri" panose="020F0502020204030204" pitchFamily="34" charset="0"/>
              </a:rPr>
              <a:t>If a foreign citizen who is resident in India is making direct investment in an Indian Company (i.e. first level IC), it appears that such a transaction shall not be regulated by FEMA (or FEMA Notification No. 20(R)). Is this the intention of the law and regulations?</a:t>
            </a:r>
          </a:p>
          <a:p>
            <a:pPr lvl="1">
              <a:buClrTx/>
              <a:buSzPct val="100000"/>
              <a:buFont typeface="Arial" panose="020B0604020202020204" pitchFamily="34" charset="0"/>
              <a:buChar char="•"/>
            </a:pPr>
            <a:endParaRPr lang="en-US" sz="16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600" dirty="0">
                <a:latin typeface="Calibri" panose="020F0502020204030204" pitchFamily="34" charset="0"/>
                <a:cs typeface="Calibri" panose="020F0502020204030204" pitchFamily="34" charset="0"/>
              </a:rPr>
              <a:t>If the IC is considered as Indirect Foreign Investment (as it is not owned and controlled by resident Indian citizen but by foreign citizen resident in India), then it gives rise to a situation where investment in IC is not regulated, whereas downstream investment is regulated. Is that the intention? </a:t>
            </a:r>
          </a:p>
        </p:txBody>
      </p:sp>
    </p:spTree>
    <p:extLst>
      <p:ext uri="{BB962C8B-B14F-4D97-AF65-F5344CB8AC3E}">
        <p14:creationId xmlns:p14="http://schemas.microsoft.com/office/powerpoint/2010/main" val="3328268868"/>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98259" y="6384315"/>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33826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55</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Practical Issues - FDI Policy (con’t)</a:t>
            </a:r>
          </a:p>
        </p:txBody>
      </p:sp>
      <p:sp>
        <p:nvSpPr>
          <p:cNvPr id="9222" name="Content Placeholder 6"/>
          <p:cNvSpPr>
            <a:spLocks noGrp="1"/>
          </p:cNvSpPr>
          <p:nvPr>
            <p:ph idx="1"/>
          </p:nvPr>
        </p:nvSpPr>
        <p:spPr>
          <a:xfrm>
            <a:off x="2209800" y="1219200"/>
            <a:ext cx="8269288" cy="5213684"/>
          </a:xfrm>
        </p:spPr>
        <p:txBody>
          <a:bodyPr/>
          <a:lstStyle/>
          <a:p>
            <a:r>
              <a:rPr lang="en-US" sz="1500" b="1" dirty="0">
                <a:latin typeface="Calibri" panose="020F0502020204030204" pitchFamily="34" charset="0"/>
                <a:cs typeface="Calibri" panose="020F0502020204030204" pitchFamily="34" charset="0"/>
              </a:rPr>
              <a:t>FDI for earning rent / income on lease of property:</a:t>
            </a: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The Consolidated FDI Policy of 2016 clarifies in Paragraph 5.2.10 relating to FDI in Construction Development that FDI in Real Estate business is not permitted but earning of rent / income on lease of property will not amount to real estate business. It is reproduced for convenience as under:</a:t>
            </a:r>
          </a:p>
          <a:p>
            <a:pPr marL="338138" indent="0">
              <a:buNone/>
            </a:pPr>
            <a:r>
              <a:rPr lang="en-US" sz="1500" dirty="0">
                <a:latin typeface="Calibri" panose="020F0502020204030204" pitchFamily="34" charset="0"/>
                <a:cs typeface="Calibri" panose="020F0502020204030204" pitchFamily="34" charset="0"/>
              </a:rPr>
              <a:t>“(i) It is clarified that FDI is not permitted in an entity which is engaged or proposes to engage in real estate business, construction of farm houses and trading in transferable development rights (TDRs). </a:t>
            </a:r>
          </a:p>
          <a:p>
            <a:pPr marL="576263" indent="0">
              <a:buNone/>
            </a:pPr>
            <a:r>
              <a:rPr lang="en-US" sz="1500" dirty="0">
                <a:latin typeface="Calibri" panose="020F0502020204030204" pitchFamily="34" charset="0"/>
                <a:cs typeface="Calibri" panose="020F0502020204030204" pitchFamily="34" charset="0"/>
              </a:rPr>
              <a:t>“Real estate business” means dealing in land and immovable property with a view to earning profit there 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a:t>
            </a:r>
          </a:p>
          <a:p>
            <a:endParaRPr lang="en-US" sz="1500" dirty="0">
              <a:latin typeface="Calibri" panose="020F0502020204030204" pitchFamily="34" charset="0"/>
              <a:cs typeface="Calibri" panose="020F0502020204030204" pitchFamily="34" charset="0"/>
            </a:endParaRPr>
          </a:p>
          <a:p>
            <a:r>
              <a:rPr lang="en-US" sz="15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As against construction and subsequent lease of the property by the FDI recipient Indian Company, if FDI is instead made directly by FDI recipient Indian Company by way of investments in constructed property such as townships / residential / commercial premises, etc. with a view to lease the same in order to earn rent / income, would it be permissible under the FDI guidelines? The economic benefits to the country would be the same as local developers would have exit route of sale of constructed property to PROIs under FDI route.</a:t>
            </a:r>
          </a:p>
        </p:txBody>
      </p:sp>
    </p:spTree>
    <p:extLst>
      <p:ext uri="{BB962C8B-B14F-4D97-AF65-F5344CB8AC3E}">
        <p14:creationId xmlns:p14="http://schemas.microsoft.com/office/powerpoint/2010/main" val="406454631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98259" y="6384315"/>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33826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56</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Practical Issues - FDI Policy (con’t)</a:t>
            </a:r>
          </a:p>
        </p:txBody>
      </p:sp>
      <p:sp>
        <p:nvSpPr>
          <p:cNvPr id="9222" name="Content Placeholder 6"/>
          <p:cNvSpPr>
            <a:spLocks noGrp="1"/>
          </p:cNvSpPr>
          <p:nvPr>
            <p:ph idx="1"/>
          </p:nvPr>
        </p:nvSpPr>
        <p:spPr>
          <a:xfrm>
            <a:off x="2209800" y="1219200"/>
            <a:ext cx="8269288" cy="5213684"/>
          </a:xfrm>
        </p:spPr>
        <p:txBody>
          <a:bodyPr/>
          <a:lstStyle/>
          <a:p>
            <a:r>
              <a:rPr lang="en-US" sz="1500" b="1" dirty="0">
                <a:latin typeface="Calibri" panose="020F0502020204030204" pitchFamily="34" charset="0"/>
                <a:cs typeface="Calibri" panose="020F0502020204030204" pitchFamily="34" charset="0"/>
              </a:rPr>
              <a:t>Pricing of Compulsorily Convertible Debentures:</a:t>
            </a:r>
          </a:p>
          <a:p>
            <a:endParaRPr lang="en-US" sz="1500" dirty="0">
              <a:latin typeface="Calibri" panose="020F0502020204030204" pitchFamily="34" charset="0"/>
              <a:cs typeface="Calibri" panose="020F0502020204030204" pitchFamily="34" charset="0"/>
            </a:endParaRPr>
          </a:p>
          <a:p>
            <a:r>
              <a:rPr lang="en-US" sz="1500" dirty="0">
                <a:latin typeface="Calibri" panose="020F0502020204030204" pitchFamily="34" charset="0"/>
                <a:cs typeface="Calibri" panose="020F0502020204030204" pitchFamily="34" charset="0"/>
              </a:rPr>
              <a:t>As per the prevalent pricing guidelines of instruments under FDI, the pricing of shares / convertible debentures / preference shares should be decided / determined upfront at the time of issue of the instruments. </a:t>
            </a:r>
          </a:p>
          <a:p>
            <a:r>
              <a:rPr lang="en-US" sz="1500" dirty="0">
                <a:latin typeface="Calibri" panose="020F0502020204030204" pitchFamily="34" charset="0"/>
                <a:cs typeface="Calibri" panose="020F0502020204030204" pitchFamily="34" charset="0"/>
              </a:rPr>
              <a:t>The price for the convertible instruments can also be a determined based on the conversion formula which has to be determined / fixed upfront, however the price at the time of conversion should not be less than the fair value worked out, at the time of issuance of these instruments, in accordance with the extant FEMA regulations.</a:t>
            </a:r>
          </a:p>
          <a:p>
            <a:endParaRPr lang="en-US" sz="1500" dirty="0">
              <a:latin typeface="Calibri" panose="020F0502020204030204" pitchFamily="34" charset="0"/>
              <a:cs typeface="Calibri" panose="020F0502020204030204" pitchFamily="34" charset="0"/>
            </a:endParaRPr>
          </a:p>
          <a:p>
            <a:r>
              <a:rPr lang="en-US" sz="15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If the conversion formula is specified upfront as say e.g. “conversion shall be based on the price / earnings ratio at the time of conversion to be decided by the management subject to minimum issue price of Rs. 50/- per share being the fair value worked out at the time of issuance of these instruments”, would it be in compliance with the pricing guidelines?</a:t>
            </a:r>
          </a:p>
          <a:p>
            <a:pPr lvl="1">
              <a:buClrTx/>
              <a:buSzPct val="100000"/>
              <a:buFont typeface="Arial" panose="020B0604020202020204" pitchFamily="34" charset="0"/>
              <a:buChar char="•"/>
            </a:pPr>
            <a:endParaRPr lang="en-US" sz="1500" dirty="0">
              <a:latin typeface="Calibri" panose="020F0502020204030204" pitchFamily="34" charset="0"/>
              <a:cs typeface="Calibri" panose="020F0502020204030204" pitchFamily="34" charset="0"/>
            </a:endParaRP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The price for conversion into shares may be determined based on future profits. Hence till the FCDs are converted into shares, the exact foreign shareholding in the company cannot be determined. How can this be resolved when the Indian company is undertaking downstream investments in order to determine indirect foreign holding?</a:t>
            </a:r>
          </a:p>
        </p:txBody>
      </p:sp>
    </p:spTree>
    <p:extLst>
      <p:ext uri="{BB962C8B-B14F-4D97-AF65-F5344CB8AC3E}">
        <p14:creationId xmlns:p14="http://schemas.microsoft.com/office/powerpoint/2010/main" val="42268469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a:xfrm>
            <a:off x="1898259" y="6384315"/>
            <a:ext cx="1905000" cy="457200"/>
          </a:xfrm>
        </p:spPr>
        <p:txBody>
          <a:bodyPr/>
          <a:lstStyle/>
          <a:p>
            <a:pPr>
              <a:defRPr/>
            </a:pPr>
            <a:r>
              <a:rPr lang="en-US"/>
              <a:t>4 May 2019</a:t>
            </a:r>
            <a:endParaRPr lang="en-US" dirty="0"/>
          </a:p>
        </p:txBody>
      </p:sp>
      <p:sp>
        <p:nvSpPr>
          <p:cNvPr id="9219" name="Footer Placeholder 4"/>
          <p:cNvSpPr>
            <a:spLocks noGrp="1"/>
          </p:cNvSpPr>
          <p:nvPr>
            <p:ph type="ftr" sz="quarter" idx="11"/>
          </p:nvPr>
        </p:nvSpPr>
        <p:spPr>
          <a:xfrm>
            <a:off x="5123656" y="6338261"/>
            <a:ext cx="2895600" cy="457200"/>
          </a:xfrm>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57</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Practical Issues – Escrow mechanism in FDI transactions</a:t>
            </a:r>
          </a:p>
        </p:txBody>
      </p:sp>
      <p:sp>
        <p:nvSpPr>
          <p:cNvPr id="9222" name="Content Placeholder 6"/>
          <p:cNvSpPr>
            <a:spLocks noGrp="1"/>
          </p:cNvSpPr>
          <p:nvPr>
            <p:ph idx="1"/>
          </p:nvPr>
        </p:nvSpPr>
        <p:spPr>
          <a:xfrm>
            <a:off x="2209800" y="1219200"/>
            <a:ext cx="8269288" cy="5213684"/>
          </a:xfrm>
        </p:spPr>
        <p:txBody>
          <a:bodyPr/>
          <a:lstStyle/>
          <a:p>
            <a:r>
              <a:rPr lang="en-US" sz="1500" dirty="0">
                <a:latin typeface="Calibri" panose="020F0502020204030204" pitchFamily="34" charset="0"/>
                <a:cs typeface="Calibri" panose="020F0502020204030204" pitchFamily="34" charset="0"/>
              </a:rPr>
              <a:t>Escrow mechanism has been permitted to facilitate FDI transactions in cases where parties to the share purchase agreement desire to complete the due diligence process before they finalize the agreement for the same and accordingly, there is a time lag between payment of purchase consideration and the receipt of the shares. </a:t>
            </a:r>
          </a:p>
          <a:p>
            <a:r>
              <a:rPr lang="en-US" sz="1500" dirty="0">
                <a:latin typeface="Calibri" panose="020F0502020204030204" pitchFamily="34" charset="0"/>
                <a:cs typeface="Calibri" panose="020F0502020204030204" pitchFamily="34" charset="0"/>
              </a:rPr>
              <a:t>AD Category – I banks have been given general permission to open and maintain non-interest bearing Escrow account in Indian Rupees in India on behalf of residents and non-residents, towards payment of share purchase consideration. Also, SEBI authorised Depository Participant are permitted to open and maintain, without approval of the Reserve Bank, Escrow account for securities.</a:t>
            </a:r>
          </a:p>
          <a:p>
            <a:r>
              <a:rPr lang="en-US" sz="1500" dirty="0">
                <a:latin typeface="Calibri" panose="020F0502020204030204" pitchFamily="34" charset="0"/>
                <a:cs typeface="Calibri" panose="020F0502020204030204" pitchFamily="34" charset="0"/>
              </a:rPr>
              <a:t>The detailed stipulations relating to opening of Escrow account are specified in Regulation 5(5) read with Schedule 5 of FEMA Ntf. 5(R)</a:t>
            </a:r>
          </a:p>
          <a:p>
            <a:r>
              <a:rPr lang="en-US" sz="1500" dirty="0">
                <a:latin typeface="Calibri" panose="020F0502020204030204" pitchFamily="34" charset="0"/>
                <a:cs typeface="Calibri" panose="020F0502020204030204" pitchFamily="34" charset="0"/>
              </a:rPr>
              <a:t>Regulation 5(5) of FEMA Ntf. 5(R) stipulates that “Resident or non-resident acquirers may, subject to the terms and conditions specified in Schedule 5, open, hold and maintain Escrow Account with Authorised Dealers in India”.</a:t>
            </a:r>
          </a:p>
          <a:p>
            <a:r>
              <a:rPr lang="en-US" sz="1500" b="1" dirty="0">
                <a:latin typeface="Calibri" panose="020F0502020204030204" pitchFamily="34" charset="0"/>
                <a:cs typeface="Calibri" panose="020F0502020204030204" pitchFamily="34" charset="0"/>
              </a:rPr>
              <a:t>Key Issues:</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If the FDI transaction involves opening of Escrow account, is there a compulsion to open the same only in India?</a:t>
            </a:r>
          </a:p>
          <a:p>
            <a:pPr lvl="1">
              <a:buClrTx/>
              <a:buSzPct val="100000"/>
              <a:buFont typeface="Arial" panose="020B0604020202020204" pitchFamily="34" charset="0"/>
              <a:buChar char="•"/>
            </a:pPr>
            <a:r>
              <a:rPr lang="en-US" sz="1500" dirty="0">
                <a:latin typeface="Calibri" panose="020F0502020204030204" pitchFamily="34" charset="0"/>
                <a:cs typeface="Calibri" panose="020F0502020204030204" pitchFamily="34" charset="0"/>
              </a:rPr>
              <a:t>Can a Cash Escrow account be opened abroad in which the Indian resident is not undertaking any transaction of remittance  but it is only going to receive remittance in India as and when the transaction is finally consummated on completion of due diligence procedures?</a:t>
            </a:r>
          </a:p>
        </p:txBody>
      </p:sp>
    </p:spTree>
    <p:extLst>
      <p:ext uri="{BB962C8B-B14F-4D97-AF65-F5344CB8AC3E}">
        <p14:creationId xmlns:p14="http://schemas.microsoft.com/office/powerpoint/2010/main" val="2383751103"/>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3F429483-5F37-4B30-B870-0E80D26CE4D5}"/>
              </a:ext>
            </a:extLst>
          </p:cNvPr>
          <p:cNvSpPr>
            <a:spLocks noGrp="1"/>
          </p:cNvSpPr>
          <p:nvPr>
            <p:ph type="dt" sz="half" idx="10"/>
          </p:nvPr>
        </p:nvSpPr>
        <p:spPr/>
        <p:txBody>
          <a:bodyPr/>
          <a:lstStyle/>
          <a:p>
            <a:pPr>
              <a:defRPr/>
            </a:pPr>
            <a:r>
              <a:rPr lang="en-US"/>
              <a:t>4 May 2019</a:t>
            </a:r>
            <a:endParaRPr lang="en-US" dirty="0"/>
          </a:p>
        </p:txBody>
      </p:sp>
      <p:sp>
        <p:nvSpPr>
          <p:cNvPr id="3" name="Footer Placeholder 2">
            <a:extLst>
              <a:ext uri="{FF2B5EF4-FFF2-40B4-BE49-F238E27FC236}">
                <a16:creationId xmlns:a16="http://schemas.microsoft.com/office/drawing/2014/main" id="{1FE61832-B457-4709-ACA1-47C525F239C9}"/>
              </a:ext>
            </a:extLst>
          </p:cNvPr>
          <p:cNvSpPr>
            <a:spLocks noGrp="1"/>
          </p:cNvSpPr>
          <p:nvPr>
            <p:ph type="ftr" sz="quarter" idx="11"/>
          </p:nvPr>
        </p:nvSpPr>
        <p:spPr/>
        <p:txBody>
          <a:bodyPr/>
          <a:lstStyle/>
          <a:p>
            <a:pPr>
              <a:defRPr/>
            </a:pPr>
            <a:r>
              <a:rPr lang="en-US" dirty="0"/>
              <a:t>P. P. Shah &amp; Asso.</a:t>
            </a:r>
          </a:p>
        </p:txBody>
      </p:sp>
      <p:sp>
        <p:nvSpPr>
          <p:cNvPr id="4" name="Slide Number Placeholder 3">
            <a:extLst>
              <a:ext uri="{FF2B5EF4-FFF2-40B4-BE49-F238E27FC236}">
                <a16:creationId xmlns:a16="http://schemas.microsoft.com/office/drawing/2014/main" id="{D6D58270-15CD-49BA-A211-1439335DF22A}"/>
              </a:ext>
            </a:extLst>
          </p:cNvPr>
          <p:cNvSpPr>
            <a:spLocks noGrp="1"/>
          </p:cNvSpPr>
          <p:nvPr>
            <p:ph type="sldNum" sz="quarter" idx="12"/>
          </p:nvPr>
        </p:nvSpPr>
        <p:spPr/>
        <p:txBody>
          <a:bodyPr/>
          <a:lstStyle/>
          <a:p>
            <a:pPr>
              <a:defRPr/>
            </a:pPr>
            <a:fld id="{5052F816-650B-4053-80AC-AB4A4E09E1C9}" type="slidenum">
              <a:rPr lang="en-US" smtClean="0"/>
              <a:pPr>
                <a:defRPr/>
              </a:pPr>
              <a:t>58</a:t>
            </a:fld>
            <a:endParaRPr lang="en-US" dirty="0"/>
          </a:p>
        </p:txBody>
      </p:sp>
      <p:sp>
        <p:nvSpPr>
          <p:cNvPr id="5" name="TextBox 4">
            <a:extLst>
              <a:ext uri="{FF2B5EF4-FFF2-40B4-BE49-F238E27FC236}">
                <a16:creationId xmlns:a16="http://schemas.microsoft.com/office/drawing/2014/main" id="{26541D0B-F463-442E-9AD2-14BFAB0522CF}"/>
              </a:ext>
            </a:extLst>
          </p:cNvPr>
          <p:cNvSpPr txBox="1"/>
          <p:nvPr/>
        </p:nvSpPr>
        <p:spPr>
          <a:xfrm>
            <a:off x="2315498" y="2426110"/>
            <a:ext cx="7624916" cy="1631216"/>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square" rtlCol="0">
            <a:spAutoFit/>
          </a:bodyPr>
          <a:lstStyle/>
          <a:p>
            <a:pPr algn="ctr"/>
            <a:r>
              <a:rPr lang="en-IN" sz="5000" dirty="0"/>
              <a:t>FDI IN VARIOUS SECTORS</a:t>
            </a:r>
          </a:p>
        </p:txBody>
      </p:sp>
    </p:spTree>
    <p:extLst>
      <p:ext uri="{BB962C8B-B14F-4D97-AF65-F5344CB8AC3E}">
        <p14:creationId xmlns:p14="http://schemas.microsoft.com/office/powerpoint/2010/main" val="1293900411"/>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184817"/>
            <a:ext cx="9128499" cy="818073"/>
          </a:xfrm>
        </p:spPr>
        <p:txBody>
          <a:bodyPr/>
          <a:lstStyle/>
          <a:p>
            <a:pPr algn="ctr"/>
            <a:r>
              <a:rPr lang="en-IN" sz="3600" dirty="0"/>
              <a:t>FDI IN E-COMMERCE</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580612"/>
            <a:ext cx="9010512" cy="4114800"/>
          </a:xfrm>
        </p:spPr>
        <p:txBody>
          <a:bodyPr/>
          <a:lstStyle/>
          <a:p>
            <a:r>
              <a:rPr lang="en-IN" sz="1500" dirty="0"/>
              <a:t>E-commerce means buying and selling of goods and services including digital products over digital &amp; electronic network </a:t>
            </a:r>
          </a:p>
          <a:p>
            <a:pPr marL="0" indent="0">
              <a:buNone/>
            </a:pPr>
            <a:endParaRPr lang="en-IN" sz="1500" dirty="0"/>
          </a:p>
          <a:p>
            <a:r>
              <a:rPr lang="en-IN" sz="1500" dirty="0"/>
              <a:t>Inventory based Model of e-commerce means an e-commerce activity where inventory of goods and services is owned by e-commerce entity and sold to the consumers entity</a:t>
            </a:r>
          </a:p>
          <a:p>
            <a:pPr marL="0" indent="0">
              <a:buNone/>
            </a:pPr>
            <a:endParaRPr lang="en-IN" sz="1500" dirty="0"/>
          </a:p>
          <a:p>
            <a:r>
              <a:rPr lang="en-IN" sz="1500" dirty="0"/>
              <a:t>Market place based Model of e-commerce means Providing an Information technology platform of an e-commerce entity on a digital and electronic network to act as a facilitator between buyer and seller</a:t>
            </a:r>
          </a:p>
          <a:p>
            <a:pPr marL="0" indent="0">
              <a:buNone/>
            </a:pPr>
            <a:endParaRPr lang="en-IN" sz="1500" dirty="0"/>
          </a:p>
          <a:p>
            <a:r>
              <a:rPr lang="en-IN" sz="1500" dirty="0"/>
              <a:t>B2B E-commerce is allowed 100% under Automatic route</a:t>
            </a:r>
          </a:p>
          <a:p>
            <a:pPr marL="0" indent="0">
              <a:buNone/>
            </a:pPr>
            <a:endParaRPr lang="en-IN" sz="1500" dirty="0"/>
          </a:p>
          <a:p>
            <a:r>
              <a:rPr lang="en-IN" sz="1500" dirty="0"/>
              <a:t>E-commerce entities would only engage in B2B e-commerce and not B2C</a:t>
            </a:r>
          </a:p>
          <a:p>
            <a:endParaRPr lang="en-IN" sz="1500" dirty="0"/>
          </a:p>
          <a:p>
            <a:r>
              <a:rPr lang="en-IN" sz="1500" dirty="0"/>
              <a:t>FDI is not permitted in an Inventory based Model of e-commerce</a:t>
            </a:r>
          </a:p>
          <a:p>
            <a:endParaRPr lang="en-IN" sz="1500" dirty="0"/>
          </a:p>
          <a:p>
            <a:endParaRPr lang="en-IN" sz="15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59</a:t>
            </a:fld>
            <a:endParaRPr lang="en-US" dirty="0"/>
          </a:p>
        </p:txBody>
      </p:sp>
    </p:spTree>
    <p:extLst>
      <p:ext uri="{BB962C8B-B14F-4D97-AF65-F5344CB8AC3E}">
        <p14:creationId xmlns:p14="http://schemas.microsoft.com/office/powerpoint/2010/main" val="498971523"/>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half"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a:t>
            </a:fld>
            <a:endParaRPr lang="en-US" dirty="0"/>
          </a:p>
        </p:txBody>
      </p:sp>
      <p:sp>
        <p:nvSpPr>
          <p:cNvPr id="9221" name="Rectangle 4"/>
          <p:cNvSpPr>
            <a:spLocks noGrp="1" noChangeArrowheads="1"/>
          </p:cNvSpPr>
          <p:nvPr>
            <p:ph type="title" idx="4294967295"/>
          </p:nvPr>
        </p:nvSpPr>
        <p:spPr>
          <a:xfrm>
            <a:off x="2105026" y="228600"/>
            <a:ext cx="8562975" cy="533400"/>
          </a:xfrm>
        </p:spPr>
        <p:txBody>
          <a:bodyPr/>
          <a:lstStyle/>
          <a:p>
            <a:pPr algn="ctr" eaLnBrk="1" hangingPunct="1"/>
            <a:r>
              <a:rPr lang="en-US" sz="3000" dirty="0"/>
              <a:t>FEMA Practice</a:t>
            </a:r>
          </a:p>
        </p:txBody>
      </p:sp>
      <p:sp>
        <p:nvSpPr>
          <p:cNvPr id="9222" name="Content Placeholder 6"/>
          <p:cNvSpPr>
            <a:spLocks noGrp="1"/>
          </p:cNvSpPr>
          <p:nvPr>
            <p:ph idx="4294967295"/>
          </p:nvPr>
        </p:nvSpPr>
        <p:spPr>
          <a:xfrm>
            <a:off x="1933576" y="914400"/>
            <a:ext cx="8734425" cy="5334000"/>
          </a:xfrm>
        </p:spPr>
        <p:txBody>
          <a:bodyPr/>
          <a:lstStyle/>
          <a:p>
            <a:pPr>
              <a:buNone/>
            </a:pPr>
            <a:r>
              <a:rPr lang="en-US" sz="2400" dirty="0"/>
              <a:t>  </a:t>
            </a:r>
          </a:p>
        </p:txBody>
      </p:sp>
      <p:sp>
        <p:nvSpPr>
          <p:cNvPr id="8" name="Rectangle 7"/>
          <p:cNvSpPr/>
          <p:nvPr/>
        </p:nvSpPr>
        <p:spPr bwMode="auto">
          <a:xfrm>
            <a:off x="2811518" y="1200807"/>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Government </a:t>
            </a:r>
          </a:p>
        </p:txBody>
      </p:sp>
      <p:sp>
        <p:nvSpPr>
          <p:cNvPr id="9" name="Rectangle 8"/>
          <p:cNvSpPr/>
          <p:nvPr/>
        </p:nvSpPr>
        <p:spPr bwMode="auto">
          <a:xfrm>
            <a:off x="8303172" y="1195551"/>
            <a:ext cx="1676400" cy="381000"/>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RBI</a:t>
            </a:r>
          </a:p>
        </p:txBody>
      </p:sp>
      <p:cxnSp>
        <p:nvCxnSpPr>
          <p:cNvPr id="11" name="Straight Connector 10"/>
          <p:cNvCxnSpPr>
            <a:stCxn id="8" idx="3"/>
            <a:endCxn id="9" idx="1"/>
          </p:cNvCxnSpPr>
          <p:nvPr/>
        </p:nvCxnSpPr>
        <p:spPr bwMode="auto">
          <a:xfrm flipV="1">
            <a:off x="4487918" y="1386051"/>
            <a:ext cx="3815254" cy="5256"/>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12" name="Rectangle 11"/>
          <p:cNvSpPr/>
          <p:nvPr/>
        </p:nvSpPr>
        <p:spPr bwMode="auto">
          <a:xfrm>
            <a:off x="1749973" y="2945525"/>
            <a:ext cx="1676400" cy="680544"/>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Current Account Transactions</a:t>
            </a:r>
          </a:p>
        </p:txBody>
      </p:sp>
      <p:sp>
        <p:nvSpPr>
          <p:cNvPr id="13" name="Rectangle 12"/>
          <p:cNvSpPr/>
          <p:nvPr/>
        </p:nvSpPr>
        <p:spPr bwMode="auto">
          <a:xfrm>
            <a:off x="3904593" y="2987565"/>
            <a:ext cx="1676400" cy="670035"/>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hangingPunct="0"/>
            <a:endParaRPr lang="en-US" sz="1400" dirty="0"/>
          </a:p>
          <a:p>
            <a:pPr algn="ctr" eaLnBrk="0" hangingPunct="0"/>
            <a:r>
              <a:rPr lang="en-US" sz="1400" dirty="0"/>
              <a:t>Industrial Policy</a:t>
            </a:r>
            <a:endParaRPr lang="en-US" sz="1400" dirty="0">
              <a:latin typeface="Tahoma" pitchFamily="34" charset="0"/>
            </a:endParaRPr>
          </a:p>
        </p:txBody>
      </p:sp>
      <p:sp>
        <p:nvSpPr>
          <p:cNvPr id="15" name="Rectangle 14"/>
          <p:cNvSpPr/>
          <p:nvPr/>
        </p:nvSpPr>
        <p:spPr bwMode="auto">
          <a:xfrm>
            <a:off x="8339959" y="2961291"/>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200" dirty="0">
                <a:latin typeface="Tahoma" pitchFamily="34" charset="0"/>
              </a:rPr>
              <a:t>Prio</a:t>
            </a:r>
            <a:r>
              <a:rPr lang="en-US" sz="1200" dirty="0"/>
              <a:t>r to Amendment</a:t>
            </a:r>
            <a:r>
              <a:rPr lang="en-US" dirty="0"/>
              <a:t>-CAP</a:t>
            </a:r>
            <a:endParaRPr lang="en-US" sz="1400" dirty="0">
              <a:latin typeface="Tahoma" pitchFamily="34" charset="0"/>
            </a:endParaRPr>
          </a:p>
        </p:txBody>
      </p:sp>
      <p:cxnSp>
        <p:nvCxnSpPr>
          <p:cNvPr id="18" name="Straight Connector 17"/>
          <p:cNvCxnSpPr>
            <a:stCxn id="8" idx="2"/>
          </p:cNvCxnSpPr>
          <p:nvPr/>
        </p:nvCxnSpPr>
        <p:spPr bwMode="auto">
          <a:xfrm flipH="1">
            <a:off x="3636580" y="1581808"/>
            <a:ext cx="13139" cy="704193"/>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7" name="Straight Connector 26"/>
          <p:cNvCxnSpPr/>
          <p:nvPr/>
        </p:nvCxnSpPr>
        <p:spPr bwMode="auto">
          <a:xfrm flipH="1">
            <a:off x="2548760" y="2286000"/>
            <a:ext cx="1103587"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29" name="Straight Connector 28"/>
          <p:cNvCxnSpPr/>
          <p:nvPr/>
        </p:nvCxnSpPr>
        <p:spPr bwMode="auto">
          <a:xfrm flipV="1">
            <a:off x="3636579" y="2286000"/>
            <a:ext cx="1135118" cy="15766"/>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1" name="Straight Connector 30"/>
          <p:cNvCxnSpPr/>
          <p:nvPr/>
        </p:nvCxnSpPr>
        <p:spPr bwMode="auto">
          <a:xfrm>
            <a:off x="2517228" y="2333298"/>
            <a:ext cx="0" cy="599089"/>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36" name="Straight Connector 35"/>
          <p:cNvCxnSpPr/>
          <p:nvPr/>
        </p:nvCxnSpPr>
        <p:spPr bwMode="auto">
          <a:xfrm>
            <a:off x="4755931" y="2286000"/>
            <a:ext cx="0" cy="66215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4" name="Rectangle 43"/>
          <p:cNvSpPr/>
          <p:nvPr/>
        </p:nvSpPr>
        <p:spPr bwMode="auto">
          <a:xfrm>
            <a:off x="1713186" y="4138448"/>
            <a:ext cx="1676400" cy="120606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algn="ctr" eaLnBrk="0" fontAlgn="base" hangingPunct="0">
              <a:spcBef>
                <a:spcPct val="0"/>
              </a:spcBef>
              <a:spcAft>
                <a:spcPct val="0"/>
              </a:spcAft>
            </a:pPr>
            <a:r>
              <a:rPr lang="en-US" sz="1400" dirty="0"/>
              <a:t>Rules</a:t>
            </a:r>
            <a:endParaRPr lang="en-US" sz="1400" dirty="0">
              <a:latin typeface="Tahoma" pitchFamily="34" charset="0"/>
            </a:endParaRPr>
          </a:p>
        </p:txBody>
      </p:sp>
      <p:cxnSp>
        <p:nvCxnSpPr>
          <p:cNvPr id="46" name="Straight Connector 45"/>
          <p:cNvCxnSpPr/>
          <p:nvPr/>
        </p:nvCxnSpPr>
        <p:spPr bwMode="auto">
          <a:xfrm>
            <a:off x="2493580" y="3641836"/>
            <a:ext cx="7882" cy="48873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9" name="Rectangle 48"/>
          <p:cNvSpPr/>
          <p:nvPr/>
        </p:nvSpPr>
        <p:spPr bwMode="auto">
          <a:xfrm>
            <a:off x="3788980" y="4148960"/>
            <a:ext cx="2039007" cy="1952296"/>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endParaRPr lang="en-US" sz="1400" dirty="0"/>
          </a:p>
          <a:p>
            <a:pPr marL="342900" indent="-342900" eaLnBrk="0" fontAlgn="base" hangingPunct="0">
              <a:spcBef>
                <a:spcPct val="0"/>
              </a:spcBef>
              <a:spcAft>
                <a:spcPct val="0"/>
              </a:spcAft>
              <a:buFont typeface="+mj-lt"/>
              <a:buAutoNum type="alphaLcPeriod"/>
            </a:pPr>
            <a:r>
              <a:rPr lang="en-US" sz="1400" dirty="0"/>
              <a:t>Sectoral guidelines</a:t>
            </a:r>
          </a:p>
          <a:p>
            <a:pPr marL="342900" indent="-342900" eaLnBrk="0" fontAlgn="base" hangingPunct="0">
              <a:spcBef>
                <a:spcPct val="0"/>
              </a:spcBef>
              <a:spcAft>
                <a:spcPct val="0"/>
              </a:spcAft>
              <a:buFont typeface="+mj-lt"/>
              <a:buAutoNum type="alphaLcPeriod"/>
            </a:pPr>
            <a:endParaRPr lang="en-US" sz="1400" dirty="0">
              <a:latin typeface="Tahoma" pitchFamily="34" charset="0"/>
            </a:endParaRPr>
          </a:p>
          <a:p>
            <a:pPr marL="342900" indent="-342900" eaLnBrk="0" fontAlgn="base" hangingPunct="0">
              <a:spcBef>
                <a:spcPct val="0"/>
              </a:spcBef>
              <a:spcAft>
                <a:spcPct val="0"/>
              </a:spcAft>
              <a:buFont typeface="+mj-lt"/>
              <a:buAutoNum type="alphaLcPeriod"/>
            </a:pPr>
            <a:r>
              <a:rPr lang="en-US" sz="1400" dirty="0">
                <a:latin typeface="Tahoma" pitchFamily="34" charset="0"/>
              </a:rPr>
              <a:t>Public Sector</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Hazardous</a:t>
            </a:r>
          </a:p>
          <a:p>
            <a:pPr marL="342900" indent="-342900" eaLnBrk="0" fontAlgn="base" hangingPunct="0">
              <a:spcBef>
                <a:spcPct val="0"/>
              </a:spcBef>
              <a:spcAft>
                <a:spcPct val="0"/>
              </a:spcAft>
              <a:buFont typeface="+mj-lt"/>
              <a:buAutoNum type="alphaLcPeriod"/>
            </a:pPr>
            <a:endParaRPr lang="en-US" sz="1400" dirty="0"/>
          </a:p>
          <a:p>
            <a:pPr marL="342900" indent="-342900" eaLnBrk="0" fontAlgn="base" hangingPunct="0">
              <a:spcBef>
                <a:spcPct val="0"/>
              </a:spcBef>
              <a:spcAft>
                <a:spcPct val="0"/>
              </a:spcAft>
              <a:buFont typeface="+mj-lt"/>
              <a:buAutoNum type="alphaLcPeriod"/>
            </a:pPr>
            <a:r>
              <a:rPr lang="en-US" sz="1400" dirty="0">
                <a:latin typeface="Tahoma" pitchFamily="34" charset="0"/>
              </a:rPr>
              <a:t>Small Scale</a:t>
            </a:r>
          </a:p>
          <a:p>
            <a:pPr algn="ctr" eaLnBrk="0" fontAlgn="base" hangingPunct="0">
              <a:spcBef>
                <a:spcPct val="0"/>
              </a:spcBef>
              <a:spcAft>
                <a:spcPct val="0"/>
              </a:spcAft>
            </a:pPr>
            <a:endParaRPr lang="en-US" sz="1400" dirty="0">
              <a:latin typeface="Tahoma" pitchFamily="34" charset="0"/>
            </a:endParaRPr>
          </a:p>
        </p:txBody>
      </p:sp>
      <p:cxnSp>
        <p:nvCxnSpPr>
          <p:cNvPr id="51" name="Straight Connector 50"/>
          <p:cNvCxnSpPr/>
          <p:nvPr/>
        </p:nvCxnSpPr>
        <p:spPr bwMode="auto">
          <a:xfrm rot="300000">
            <a:off x="4755931" y="3736428"/>
            <a:ext cx="52552" cy="412532"/>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7" name="Rectangle 56"/>
          <p:cNvSpPr/>
          <p:nvPr/>
        </p:nvSpPr>
        <p:spPr bwMode="auto">
          <a:xfrm>
            <a:off x="8339958" y="4871545"/>
            <a:ext cx="1676400" cy="415158"/>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t>AP DIR Circulars</a:t>
            </a:r>
            <a:endParaRPr lang="en-US" sz="1400" dirty="0">
              <a:latin typeface="Tahoma" pitchFamily="34" charset="0"/>
            </a:endParaRPr>
          </a:p>
        </p:txBody>
      </p:sp>
      <p:sp>
        <p:nvSpPr>
          <p:cNvPr id="60" name="Rectangle 59"/>
          <p:cNvSpPr/>
          <p:nvPr/>
        </p:nvSpPr>
        <p:spPr bwMode="auto">
          <a:xfrm>
            <a:off x="8313683" y="5630918"/>
            <a:ext cx="1676400" cy="1069921"/>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Master Directions / Master Circular in case where no directions are issued </a:t>
            </a:r>
          </a:p>
        </p:txBody>
      </p:sp>
      <p:cxnSp>
        <p:nvCxnSpPr>
          <p:cNvPr id="66" name="Straight Connector 65"/>
          <p:cNvCxnSpPr/>
          <p:nvPr/>
        </p:nvCxnSpPr>
        <p:spPr bwMode="auto">
          <a:xfrm flipH="1">
            <a:off x="9154511" y="1576331"/>
            <a:ext cx="11037" cy="4258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2" name="Straight Connector 71"/>
          <p:cNvCxnSpPr/>
          <p:nvPr/>
        </p:nvCxnSpPr>
        <p:spPr bwMode="auto">
          <a:xfrm rot="-480000" flipH="1">
            <a:off x="9136119" y="3626069"/>
            <a:ext cx="42041" cy="31531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4" name="Straight Connector 73"/>
          <p:cNvCxnSpPr/>
          <p:nvPr/>
        </p:nvCxnSpPr>
        <p:spPr bwMode="auto">
          <a:xfrm rot="-120000" flipH="1">
            <a:off x="9151884" y="5286703"/>
            <a:ext cx="26275" cy="3442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43" name="Rectangle 42"/>
          <p:cNvSpPr/>
          <p:nvPr/>
        </p:nvSpPr>
        <p:spPr bwMode="auto">
          <a:xfrm>
            <a:off x="8334704" y="2010105"/>
            <a:ext cx="1676400" cy="664779"/>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dirty="0">
                <a:latin typeface="Tahoma" pitchFamily="34" charset="0"/>
              </a:rPr>
              <a:t> </a:t>
            </a:r>
            <a:r>
              <a:rPr lang="en-US" sz="1400" dirty="0">
                <a:latin typeface="Tahoma" pitchFamily="34" charset="0"/>
              </a:rPr>
              <a:t>A.D. Banks</a:t>
            </a:r>
          </a:p>
        </p:txBody>
      </p:sp>
      <p:sp>
        <p:nvSpPr>
          <p:cNvPr id="45" name="Rectangle 44"/>
          <p:cNvSpPr/>
          <p:nvPr/>
        </p:nvSpPr>
        <p:spPr bwMode="auto">
          <a:xfrm>
            <a:off x="8297918" y="3941379"/>
            <a:ext cx="1676400" cy="509752"/>
          </a:xfrm>
          <a:prstGeom prst="rect">
            <a:avLst/>
          </a:prstGeom>
          <a:no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t" anchorCtr="0" compatLnSpc="1">
            <a:prstTxWarp prst="textNoShape">
              <a:avLst/>
            </a:prstTxWarp>
          </a:bodyPr>
          <a:lstStyle/>
          <a:p>
            <a:pPr algn="ctr" eaLnBrk="0" fontAlgn="base" hangingPunct="0">
              <a:spcBef>
                <a:spcPct val="0"/>
              </a:spcBef>
              <a:spcAft>
                <a:spcPct val="0"/>
              </a:spcAft>
            </a:pPr>
            <a:r>
              <a:rPr lang="en-US" sz="1400" dirty="0">
                <a:latin typeface="Tahoma" pitchFamily="34" charset="0"/>
              </a:rPr>
              <a:t>Debt related CAP</a:t>
            </a:r>
          </a:p>
        </p:txBody>
      </p:sp>
      <p:cxnSp>
        <p:nvCxnSpPr>
          <p:cNvPr id="52" name="Straight Connector 51"/>
          <p:cNvCxnSpPr>
            <a:stCxn id="43" idx="2"/>
            <a:endCxn id="15" idx="0"/>
          </p:cNvCxnSpPr>
          <p:nvPr/>
        </p:nvCxnSpPr>
        <p:spPr bwMode="auto">
          <a:xfrm>
            <a:off x="9172905" y="2674884"/>
            <a:ext cx="5255" cy="28640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56" name="Straight Connector 55"/>
          <p:cNvCxnSpPr/>
          <p:nvPr/>
        </p:nvCxnSpPr>
        <p:spPr bwMode="auto">
          <a:xfrm rot="360000">
            <a:off x="9136118" y="4451131"/>
            <a:ext cx="42040" cy="420414"/>
          </a:xfrm>
          <a:prstGeom prst="line">
            <a:avLst/>
          </a:prstGeom>
          <a:solidFill>
            <a:schemeClr val="accent1"/>
          </a:solidFill>
          <a:ln w="9525" cap="flat" cmpd="sng" algn="ctr">
            <a:solidFill>
              <a:schemeClr val="tx1"/>
            </a:solidFill>
            <a:prstDash val="solid"/>
            <a:round/>
            <a:headEnd type="none" w="med" len="med"/>
            <a:tailEnd type="none" w="med" len="med"/>
          </a:ln>
          <a:effectLst/>
        </p:spPr>
      </p:cxnSp>
    </p:spTree>
    <p:extLst>
      <p:ext uri="{BB962C8B-B14F-4D97-AF65-F5344CB8AC3E}">
        <p14:creationId xmlns:p14="http://schemas.microsoft.com/office/powerpoint/2010/main" val="318324579"/>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184817"/>
            <a:ext cx="9187492" cy="818073"/>
          </a:xfrm>
        </p:spPr>
        <p:txBody>
          <a:bodyPr/>
          <a:lstStyle/>
          <a:p>
            <a:pPr algn="ctr"/>
            <a:r>
              <a:rPr lang="en-IN" sz="3200" dirty="0"/>
              <a:t>FDI IN E-COMMERCE – PRESS NOTE 2 OF 2018 </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580612"/>
            <a:ext cx="9010512" cy="4114800"/>
          </a:xfrm>
        </p:spPr>
        <p:txBody>
          <a:bodyPr/>
          <a:lstStyle/>
          <a:p>
            <a:endParaRPr lang="en-IN" sz="1500" dirty="0"/>
          </a:p>
          <a:p>
            <a:endParaRPr lang="en-IN" sz="15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a:xfrm>
            <a:off x="1549400" y="6450110"/>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a:xfrm>
            <a:off x="4876800" y="6450110"/>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60</a:t>
            </a:fld>
            <a:endParaRPr lang="en-US" dirty="0"/>
          </a:p>
        </p:txBody>
      </p:sp>
      <p:sp>
        <p:nvSpPr>
          <p:cNvPr id="7" name="Content Placeholder 2">
            <a:extLst>
              <a:ext uri="{FF2B5EF4-FFF2-40B4-BE49-F238E27FC236}">
                <a16:creationId xmlns:a16="http://schemas.microsoft.com/office/drawing/2014/main" id="{068E6178-F206-4D18-AEA4-22B1BEDFDD93}"/>
              </a:ext>
            </a:extLst>
          </p:cNvPr>
          <p:cNvSpPr txBox="1">
            <a:spLocks/>
          </p:cNvSpPr>
          <p:nvPr/>
        </p:nvSpPr>
        <p:spPr bwMode="auto">
          <a:xfrm>
            <a:off x="1646903" y="1371600"/>
            <a:ext cx="90105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indent="0">
              <a:buNone/>
            </a:pPr>
            <a:r>
              <a:rPr lang="en-IN" sz="1500" u="sng" kern="0" dirty="0"/>
              <a:t>Additional Conditions</a:t>
            </a:r>
          </a:p>
          <a:p>
            <a:r>
              <a:rPr lang="en-IN" sz="1500" kern="0" dirty="0"/>
              <a:t>Digital &amp; Electronic network will include network of computers, television channels and any other internet application used in automated manner such as web pages, extranets, mobiles, etc.</a:t>
            </a:r>
          </a:p>
          <a:p>
            <a:r>
              <a:rPr lang="en-IN" sz="1500" kern="0" dirty="0"/>
              <a:t>Marketplace e-commerce entity will be permitted to enter into transactions with sellers registered on its platform on B2B basis</a:t>
            </a:r>
          </a:p>
          <a:p>
            <a:r>
              <a:rPr lang="en-IN" sz="1500" kern="0" dirty="0"/>
              <a:t>E-commerce marketplace may provide support services to sellers in respect of warehousing, logistics, order fulfilment, call centre, payment collection and other services</a:t>
            </a:r>
          </a:p>
          <a:p>
            <a:r>
              <a:rPr lang="en-IN" sz="1500" kern="0" dirty="0"/>
              <a:t>E-commerce entity providing a market place will not exercise ownership over the inventory. Inventory of vendor will be deemed to be controlled by e-commerce market entity if more than 25% of purchases of such vendor are from market place entity or its group entity</a:t>
            </a:r>
          </a:p>
          <a:p>
            <a:r>
              <a:rPr lang="en-IN" sz="1500" kern="0" dirty="0"/>
              <a:t>An entity having equity participation by e-commerce market place entity or its group entity or having control on its inventory by market place entity or its group entity will not be permitted to sell its products on platform run by market place entity</a:t>
            </a:r>
          </a:p>
          <a:p>
            <a:r>
              <a:rPr lang="en-IN" sz="1500" kern="0" dirty="0"/>
              <a:t>E-commerce entities providing market place will not directly or indirectly influence the sales price of goods or services and shall maintain level playing field. Services on platform should be provided at arm’s length and in a Non discriminatory manner. Such services will include but not be limited to fulfilment, logistics, warehousing, advertising, marketing, payments, financing, etc. Cash backs provided by group companies of market place entity to buyers shall be fair. Provision of services to vendor on any such terms which are not available to other vendors in similar circumstances will be deemed discriminatory</a:t>
            </a:r>
          </a:p>
          <a:p>
            <a:endParaRPr lang="en-IN" sz="1500" kern="0" dirty="0"/>
          </a:p>
          <a:p>
            <a:endParaRPr lang="en-IN" sz="1500" kern="0" dirty="0"/>
          </a:p>
          <a:p>
            <a:endParaRPr lang="en-IN" sz="1500" kern="0" dirty="0"/>
          </a:p>
        </p:txBody>
      </p:sp>
    </p:spTree>
    <p:extLst>
      <p:ext uri="{BB962C8B-B14F-4D97-AF65-F5344CB8AC3E}">
        <p14:creationId xmlns:p14="http://schemas.microsoft.com/office/powerpoint/2010/main" val="1954623193"/>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184817"/>
            <a:ext cx="9187492" cy="818073"/>
          </a:xfrm>
        </p:spPr>
        <p:txBody>
          <a:bodyPr/>
          <a:lstStyle/>
          <a:p>
            <a:pPr algn="ctr"/>
            <a:r>
              <a:rPr lang="en-IN" sz="3200" dirty="0"/>
              <a:t>FDI IN E-COMMERCE – PRESS NOTE 2 OF 2018 </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580612"/>
            <a:ext cx="9010512" cy="4114800"/>
          </a:xfrm>
        </p:spPr>
        <p:txBody>
          <a:bodyPr/>
          <a:lstStyle/>
          <a:p>
            <a:endParaRPr lang="en-IN" sz="1500" dirty="0"/>
          </a:p>
          <a:p>
            <a:endParaRPr lang="en-IN" sz="15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a:xfrm>
            <a:off x="1549400" y="6450110"/>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a:xfrm>
            <a:off x="4876800" y="6450110"/>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61</a:t>
            </a:fld>
            <a:endParaRPr lang="en-US" dirty="0"/>
          </a:p>
        </p:txBody>
      </p:sp>
      <p:sp>
        <p:nvSpPr>
          <p:cNvPr id="7" name="Content Placeholder 2">
            <a:extLst>
              <a:ext uri="{FF2B5EF4-FFF2-40B4-BE49-F238E27FC236}">
                <a16:creationId xmlns:a16="http://schemas.microsoft.com/office/drawing/2014/main" id="{068E6178-F206-4D18-AEA4-22B1BEDFDD93}"/>
              </a:ext>
            </a:extLst>
          </p:cNvPr>
          <p:cNvSpPr txBox="1">
            <a:spLocks/>
          </p:cNvSpPr>
          <p:nvPr/>
        </p:nvSpPr>
        <p:spPr bwMode="auto">
          <a:xfrm>
            <a:off x="1529735" y="1757588"/>
            <a:ext cx="9010512" cy="4114800"/>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lvl1pPr marL="342900" indent="-342900" algn="l" rtl="0" eaLnBrk="0" fontAlgn="base" hangingPunct="0">
              <a:spcBef>
                <a:spcPct val="20000"/>
              </a:spcBef>
              <a:spcAft>
                <a:spcPct val="0"/>
              </a:spcAft>
              <a:buClr>
                <a:schemeClr val="folHlink"/>
              </a:buClr>
              <a:buSzPct val="60000"/>
              <a:buFont typeface="Wingdings" pitchFamily="2" charset="2"/>
              <a:buChar char="n"/>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hlink"/>
              </a:buClr>
              <a:buSzPct val="55000"/>
              <a:buFont typeface="Wingdings" pitchFamily="2" charset="2"/>
              <a:buChar char="n"/>
              <a:defRPr sz="2800">
                <a:solidFill>
                  <a:schemeClr val="tx1"/>
                </a:solidFill>
                <a:latin typeface="+mn-lt"/>
              </a:defRPr>
            </a:lvl2pPr>
            <a:lvl3pPr marL="1143000" indent="-228600" algn="l" rtl="0" eaLnBrk="0" fontAlgn="base" hangingPunct="0">
              <a:spcBef>
                <a:spcPct val="20000"/>
              </a:spcBef>
              <a:spcAft>
                <a:spcPct val="0"/>
              </a:spcAft>
              <a:buClr>
                <a:schemeClr val="folHlink"/>
              </a:buClr>
              <a:buSzPct val="50000"/>
              <a:buFont typeface="Wingdings" pitchFamily="2" charset="2"/>
              <a:buChar char="n"/>
              <a:defRPr sz="2400">
                <a:solidFill>
                  <a:schemeClr val="tx1"/>
                </a:solidFill>
                <a:latin typeface="+mn-lt"/>
              </a:defRPr>
            </a:lvl3pPr>
            <a:lvl4pPr marL="1600200" indent="-228600" algn="l" rtl="0" eaLnBrk="0" fontAlgn="base" hangingPunct="0">
              <a:spcBef>
                <a:spcPct val="20000"/>
              </a:spcBef>
              <a:spcAft>
                <a:spcPct val="0"/>
              </a:spcAft>
              <a:buClr>
                <a:schemeClr val="accent2"/>
              </a:buClr>
              <a:buSzPct val="55000"/>
              <a:buFont typeface="Wingdings" pitchFamily="2" charset="2"/>
              <a:buChar char="n"/>
              <a:defRPr sz="2000">
                <a:solidFill>
                  <a:schemeClr val="tx1"/>
                </a:solidFill>
                <a:latin typeface="+mn-lt"/>
              </a:defRPr>
            </a:lvl4pPr>
            <a:lvl5pPr marL="2057400" indent="-228600" algn="l" rtl="0" eaLnBrk="0" fontAlgn="base" hangingPunct="0">
              <a:spcBef>
                <a:spcPct val="20000"/>
              </a:spcBef>
              <a:spcAft>
                <a:spcPct val="0"/>
              </a:spcAft>
              <a:buClr>
                <a:schemeClr val="accent1"/>
              </a:buClr>
              <a:buSzPct val="50000"/>
              <a:buFont typeface="Wingdings" pitchFamily="2" charset="2"/>
              <a:buChar char="n"/>
              <a:defRPr sz="2000">
                <a:solidFill>
                  <a:schemeClr val="tx1"/>
                </a:solidFill>
                <a:latin typeface="+mn-lt"/>
              </a:defRPr>
            </a:lvl5pPr>
            <a:lvl6pPr marL="25146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6pPr>
            <a:lvl7pPr marL="29718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7pPr>
            <a:lvl8pPr marL="34290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8pPr>
            <a:lvl9pPr marL="3886200" indent="-228600" algn="l" rtl="0" fontAlgn="base">
              <a:spcBef>
                <a:spcPct val="20000"/>
              </a:spcBef>
              <a:spcAft>
                <a:spcPct val="0"/>
              </a:spcAft>
              <a:buClr>
                <a:schemeClr val="accent1"/>
              </a:buClr>
              <a:buSzPct val="50000"/>
              <a:buFont typeface="Wingdings" pitchFamily="2" charset="2"/>
              <a:buChar char="n"/>
              <a:defRPr sz="2000">
                <a:solidFill>
                  <a:schemeClr val="tx1"/>
                </a:solidFill>
                <a:latin typeface="+mn-lt"/>
              </a:defRPr>
            </a:lvl9pPr>
          </a:lstStyle>
          <a:p>
            <a:pPr marL="0" indent="0">
              <a:buNone/>
            </a:pPr>
            <a:r>
              <a:rPr lang="en-IN" sz="1500" u="sng" kern="0" dirty="0"/>
              <a:t>Additional Conditions</a:t>
            </a:r>
          </a:p>
          <a:p>
            <a:r>
              <a:rPr lang="en-IN" sz="1500" kern="0" dirty="0"/>
              <a:t>Goods/Services made available for sale electronically on website should clearly provide name, address, and other contact details of the seller. Post sales, delivery of goods to the customers and customer satisfaction will be responsibility of the seller</a:t>
            </a:r>
          </a:p>
          <a:p>
            <a:r>
              <a:rPr lang="en-IN" sz="1500" kern="0" dirty="0"/>
              <a:t>Payments for sale may be facilitated by the e-commerce entity in conformity with the guidelines issued by RBI in this regard</a:t>
            </a:r>
          </a:p>
          <a:p>
            <a:r>
              <a:rPr lang="en-IN" sz="1500" kern="0" dirty="0"/>
              <a:t>Any warranty/guarantee of goods and services will be the responsibility of seller</a:t>
            </a:r>
          </a:p>
          <a:p>
            <a:r>
              <a:rPr lang="en-IN" sz="1500" kern="0" dirty="0"/>
              <a:t>E-commerce market place entity will not mandate any seller to sell any product exclusively on its platform</a:t>
            </a:r>
          </a:p>
          <a:p>
            <a:r>
              <a:rPr lang="en-IN" sz="1500" kern="0" dirty="0"/>
              <a:t>Furnish certificate along with a report of statutory auditor to RBI confirming compliance by 30</a:t>
            </a:r>
            <a:r>
              <a:rPr lang="en-IN" sz="1500" kern="0" baseline="30000" dirty="0"/>
              <a:t>th</a:t>
            </a:r>
            <a:r>
              <a:rPr lang="en-IN" sz="1500" kern="0" dirty="0"/>
              <a:t> September every year</a:t>
            </a:r>
          </a:p>
          <a:p>
            <a:endParaRPr lang="en-IN" sz="1500" kern="0" dirty="0"/>
          </a:p>
          <a:p>
            <a:pPr marL="0" indent="0">
              <a:buNone/>
            </a:pPr>
            <a:endParaRPr lang="en-IN" sz="1500" kern="0" dirty="0"/>
          </a:p>
          <a:p>
            <a:pPr marL="0" indent="0">
              <a:buNone/>
            </a:pPr>
            <a:endParaRPr lang="en-IN" sz="1500" kern="0" dirty="0"/>
          </a:p>
          <a:p>
            <a:pPr marL="0" indent="0">
              <a:buNone/>
            </a:pPr>
            <a:r>
              <a:rPr lang="en-IN" sz="1500" b="1" kern="0" dirty="0"/>
              <a:t>The Amendment to E-commerce Activity has been issued Vide DIPP press note no 2 (2018 series) dated 26</a:t>
            </a:r>
            <a:r>
              <a:rPr lang="en-IN" sz="1500" b="1" kern="0" baseline="30000" dirty="0"/>
              <a:t>th</a:t>
            </a:r>
            <a:r>
              <a:rPr lang="en-IN" sz="1500" b="1" kern="0" dirty="0"/>
              <a:t> December 2018. The same is effective from 1</a:t>
            </a:r>
            <a:r>
              <a:rPr lang="en-IN" sz="1500" b="1" kern="0" baseline="30000" dirty="0"/>
              <a:t>st</a:t>
            </a:r>
            <a:r>
              <a:rPr lang="en-IN" sz="1500" b="1" kern="0" dirty="0"/>
              <a:t> February 2019</a:t>
            </a:r>
          </a:p>
          <a:p>
            <a:endParaRPr lang="en-IN" sz="1500" kern="0" dirty="0"/>
          </a:p>
          <a:p>
            <a:endParaRPr lang="en-IN" sz="1500" kern="0" dirty="0"/>
          </a:p>
          <a:p>
            <a:endParaRPr lang="en-IN" sz="1500" kern="0" dirty="0"/>
          </a:p>
        </p:txBody>
      </p:sp>
    </p:spTree>
    <p:extLst>
      <p:ext uri="{BB962C8B-B14F-4D97-AF65-F5344CB8AC3E}">
        <p14:creationId xmlns:p14="http://schemas.microsoft.com/office/powerpoint/2010/main" val="847745955"/>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62</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FDI in Defence Sector</a:t>
            </a:r>
          </a:p>
        </p:txBody>
      </p:sp>
      <p:sp>
        <p:nvSpPr>
          <p:cNvPr id="9222" name="Content Placeholder 6"/>
          <p:cNvSpPr>
            <a:spLocks noGrp="1"/>
          </p:cNvSpPr>
          <p:nvPr>
            <p:ph idx="1"/>
          </p:nvPr>
        </p:nvSpPr>
        <p:spPr>
          <a:xfrm>
            <a:off x="1858297" y="1219200"/>
            <a:ext cx="8620791" cy="5029200"/>
          </a:xfrm>
        </p:spPr>
        <p:txBody>
          <a:bodyPr/>
          <a:lstStyle/>
          <a:p>
            <a:pPr marL="0" indent="0">
              <a:buNone/>
            </a:pPr>
            <a:r>
              <a:rPr lang="en-US" sz="1600" dirty="0">
                <a:latin typeface="Calibri" panose="020F0502020204030204" pitchFamily="34" charset="0"/>
                <a:cs typeface="Calibri" panose="020F0502020204030204" pitchFamily="34" charset="0"/>
              </a:rPr>
              <a:t>        </a:t>
            </a:r>
            <a:r>
              <a:rPr lang="en-US" sz="1600" b="1" dirty="0">
                <a:latin typeface="Calibri" panose="020F0502020204030204" pitchFamily="34" charset="0"/>
                <a:cs typeface="Calibri" panose="020F0502020204030204" pitchFamily="34" charset="0"/>
              </a:rPr>
              <a:t> ‘Defense Sector'</a:t>
            </a:r>
          </a:p>
          <a:p>
            <a:pPr marL="0" indent="0">
              <a:buNone/>
            </a:pPr>
            <a:r>
              <a:rPr lang="en-US" sz="1600" dirty="0">
                <a:latin typeface="Calibri" panose="020F0502020204030204" pitchFamily="34" charset="0"/>
                <a:cs typeface="Calibri" panose="020F0502020204030204" pitchFamily="34" charset="0"/>
              </a:rPr>
              <a:t>As per Consolidated FDI Policy, in Defence Industry subject to Industrial license under the Industries (Development &amp; Regulation) Act, 1951 and Manufacturing of small arms and ammunition under the Arms Act, 1959, FDI is permitted upto 49% in automatic route and upto 100% through Govt. route if it is likely to result in access to modern technology or for other reasons to be recorded.</a:t>
            </a:r>
          </a:p>
          <a:p>
            <a:pPr marL="0" indent="0">
              <a:buNone/>
            </a:pPr>
            <a:r>
              <a:rPr lang="en-US" sz="1600" dirty="0">
                <a:latin typeface="Calibri" panose="020F0502020204030204" pitchFamily="34" charset="0"/>
                <a:cs typeface="Calibri" panose="020F0502020204030204" pitchFamily="34" charset="0"/>
              </a:rPr>
              <a:t>Licence applications will be considered and licences given by the Department of Industrial Policy &amp; Promotion, Ministry of Commerce &amp; Industry, in consultation with Ministry of Defence and Ministry of External Affairs. </a:t>
            </a:r>
          </a:p>
          <a:p>
            <a:pPr marL="0" indent="0">
              <a:buNone/>
            </a:pPr>
            <a:r>
              <a:rPr lang="en-US" sz="1600" dirty="0">
                <a:latin typeface="Calibri" panose="020F0502020204030204" pitchFamily="34" charset="0"/>
                <a:cs typeface="Calibri" panose="020F0502020204030204" pitchFamily="34" charset="0"/>
              </a:rPr>
              <a:t>Foreign investment in the sector is subject to security clearance and guidelines of the M/o Defence. </a:t>
            </a:r>
          </a:p>
          <a:p>
            <a:pPr marL="0" indent="0">
              <a:buNone/>
            </a:pPr>
            <a:r>
              <a:rPr lang="en-US" sz="1600" dirty="0">
                <a:latin typeface="Calibri" panose="020F0502020204030204" pitchFamily="34" charset="0"/>
                <a:cs typeface="Calibri" panose="020F0502020204030204" pitchFamily="34" charset="0"/>
              </a:rPr>
              <a:t>Investee company should be structured to be self-sufficient in areas of product design and development. The investee/joint venture company along with manufacturing facility, should also have maintenance and life cycle support facility of the product being manufactured in India. </a:t>
            </a:r>
          </a:p>
          <a:p>
            <a:pPr marL="0" indent="0">
              <a:buNone/>
            </a:pPr>
            <a:endParaRPr lang="en-US" sz="1600" dirty="0">
              <a:latin typeface="Calibri" panose="020F0502020204030204" pitchFamily="34" charset="0"/>
              <a:cs typeface="Calibri" panose="020F0502020204030204" pitchFamily="34" charset="0"/>
            </a:endParaRPr>
          </a:p>
          <a:p>
            <a:pPr marL="0" indent="0">
              <a:buNone/>
            </a:pPr>
            <a:r>
              <a:rPr lang="en-US" sz="1600" dirty="0">
                <a:latin typeface="Calibri" panose="020F0502020204030204" pitchFamily="34" charset="0"/>
                <a:cs typeface="Calibri" panose="020F0502020204030204" pitchFamily="34" charset="0"/>
              </a:rPr>
              <a:t>Key issues:</a:t>
            </a:r>
          </a:p>
          <a:p>
            <a:pPr>
              <a:buFont typeface="Wingdings" panose="05000000000000000000" pitchFamily="2" charset="2"/>
              <a:buChar char="§"/>
            </a:pPr>
            <a:r>
              <a:rPr lang="en-US" sz="1600" dirty="0">
                <a:latin typeface="Calibri" panose="020F0502020204030204" pitchFamily="34" charset="0"/>
                <a:cs typeface="Calibri" panose="020F0502020204030204" pitchFamily="34" charset="0"/>
              </a:rPr>
              <a:t>In case of items related to Defense sector but not falling under Industrial Licensing or Arms Act such as electronic components used in defense products as well as in other industries, how will the FDI Policy apply?</a:t>
            </a:r>
          </a:p>
          <a:p>
            <a:pPr>
              <a:buFont typeface="Wingdings" panose="05000000000000000000" pitchFamily="2" charset="2"/>
              <a:buChar char="§"/>
            </a:pPr>
            <a:r>
              <a:rPr lang="en-US" sz="1600" dirty="0">
                <a:latin typeface="Calibri" panose="020F0502020204030204" pitchFamily="34" charset="0"/>
                <a:cs typeface="Calibri" panose="020F0502020204030204" pitchFamily="34" charset="0"/>
              </a:rPr>
              <a:t>In such cases, will security clearance from M/o Defense still be required?</a:t>
            </a:r>
          </a:p>
        </p:txBody>
      </p:sp>
    </p:spTree>
    <p:extLst>
      <p:ext uri="{BB962C8B-B14F-4D97-AF65-F5344CB8AC3E}">
        <p14:creationId xmlns:p14="http://schemas.microsoft.com/office/powerpoint/2010/main" val="2249190817"/>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63</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FDI in Broadcasting &amp; Print Media</a:t>
            </a:r>
          </a:p>
        </p:txBody>
      </p:sp>
      <p:sp>
        <p:nvSpPr>
          <p:cNvPr id="9222" name="Content Placeholder 6"/>
          <p:cNvSpPr>
            <a:spLocks noGrp="1"/>
          </p:cNvSpPr>
          <p:nvPr>
            <p:ph idx="1"/>
          </p:nvPr>
        </p:nvSpPr>
        <p:spPr>
          <a:xfrm>
            <a:off x="1751371" y="1124578"/>
            <a:ext cx="8689258" cy="5213684"/>
          </a:xfrm>
        </p:spPr>
        <p:txBody>
          <a:bodyPr/>
          <a:lstStyle/>
          <a:p>
            <a:r>
              <a:rPr lang="en-US" sz="1500" b="1" dirty="0">
                <a:latin typeface="Calibri" panose="020F0502020204030204" pitchFamily="34" charset="0"/>
                <a:cs typeface="Calibri" panose="020F0502020204030204" pitchFamily="34" charset="0"/>
              </a:rPr>
              <a:t>Broadcasting Sector and Print Media Sector</a:t>
            </a:r>
          </a:p>
          <a:p>
            <a:r>
              <a:rPr lang="en-US" sz="1500" dirty="0">
                <a:latin typeface="Calibri" panose="020F0502020204030204" pitchFamily="34" charset="0"/>
                <a:cs typeface="Calibri" panose="020F0502020204030204" pitchFamily="34" charset="0"/>
              </a:rPr>
              <a:t>FDI Policy on Broadcasting Sector applies to Broadcasting Carriage Services (such as Cable Networks, DTH, Mobile TV, etc.) FDI is permitted upto 100% under Automatic route. Broadcasting Content Services being FM Radio, Up-linking of ‘News &amp; Current Affairs’(FDI is permitted upto 49% under govt route) and ‘Non-News &amp; Current Affairs’ TV Channels / Downlinking of TV Channels. (FDI is permitted upto 100% under Automatic route)</a:t>
            </a:r>
          </a:p>
          <a:p>
            <a:r>
              <a:rPr lang="en-US" sz="1500" dirty="0">
                <a:latin typeface="Calibri" panose="020F0502020204030204" pitchFamily="34" charset="0"/>
                <a:cs typeface="Calibri" panose="020F0502020204030204" pitchFamily="34" charset="0"/>
              </a:rPr>
              <a:t>FDI Policy on Print Media Sector applies to Publishing of newspaper and periodicals dealing with news and current affairs, Publication of Indian editions of foreign magazines dealing with news and current affairs, Publishing/printing of scientific and technical magazines/specialty journals, etc. and Publication of facsimile edition of foreign newspapers. FDI is permitted upto 29% under Government Route</a:t>
            </a:r>
          </a:p>
          <a:p>
            <a:r>
              <a:rPr lang="en-US" sz="1500" dirty="0">
                <a:latin typeface="Calibri" panose="020F0502020204030204" pitchFamily="34" charset="0"/>
                <a:cs typeface="Calibri" panose="020F0502020204030204" pitchFamily="34" charset="0"/>
              </a:rPr>
              <a:t>Detailed conditions are specified for these sectors. Operational conditions seek to regulate the activities of the journalists through sector-specific laws &amp; guidelines.</a:t>
            </a:r>
          </a:p>
          <a:p>
            <a:r>
              <a:rPr lang="en-US" sz="1500" dirty="0">
                <a:latin typeface="Calibri" panose="020F0502020204030204" pitchFamily="34" charset="0"/>
                <a:cs typeface="Calibri" panose="020F0502020204030204" pitchFamily="34" charset="0"/>
              </a:rPr>
              <a:t>It can be observed that both sectors deal with different methods of dissemination of information which may be News &amp; Current Affairs or non-News &amp; Current Affairs.</a:t>
            </a:r>
          </a:p>
          <a:p>
            <a:r>
              <a:rPr lang="en-US" sz="1500" dirty="0">
                <a:latin typeface="Calibri" panose="020F0502020204030204" pitchFamily="34" charset="0"/>
                <a:cs typeface="Calibri" panose="020F0502020204030204" pitchFamily="34" charset="0"/>
              </a:rPr>
              <a:t>However, Internet-based journalism and online dissemination of information through portals which is rapidly proliferating is not specifically covered under the FDI Policy under the above Sectors</a:t>
            </a:r>
          </a:p>
          <a:p>
            <a:r>
              <a:rPr lang="en-US" sz="1500" b="1" dirty="0">
                <a:latin typeface="Calibri" panose="020F0502020204030204" pitchFamily="34" charset="0"/>
                <a:cs typeface="Calibri" panose="020F0502020204030204" pitchFamily="34" charset="0"/>
              </a:rPr>
              <a:t>Key Issue: </a:t>
            </a:r>
            <a:r>
              <a:rPr lang="en-US" sz="1500" dirty="0">
                <a:latin typeface="Calibri" panose="020F0502020204030204" pitchFamily="34" charset="0"/>
                <a:cs typeface="Calibri" panose="020F0502020204030204" pitchFamily="34" charset="0"/>
              </a:rPr>
              <a:t>Can an Indian company proposing to engage in collection of news &amp; current affairs, analysis &amp; reporting / publishing of same through internet online portals invite FDI under automatic route? Is this a loop-hole in the law as the intention of the FDI Policy is to regulate foreign investment in sensitive sectors which deal with matters of national interest?</a:t>
            </a:r>
          </a:p>
        </p:txBody>
      </p:sp>
    </p:spTree>
    <p:extLst>
      <p:ext uri="{BB962C8B-B14F-4D97-AF65-F5344CB8AC3E}">
        <p14:creationId xmlns:p14="http://schemas.microsoft.com/office/powerpoint/2010/main" val="1087891644"/>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64</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600" dirty="0"/>
              <a:t>FDI in Manufacturing Sector</a:t>
            </a:r>
          </a:p>
        </p:txBody>
      </p:sp>
      <p:sp>
        <p:nvSpPr>
          <p:cNvPr id="9222" name="Content Placeholder 6"/>
          <p:cNvSpPr>
            <a:spLocks noGrp="1"/>
          </p:cNvSpPr>
          <p:nvPr>
            <p:ph idx="1"/>
          </p:nvPr>
        </p:nvSpPr>
        <p:spPr>
          <a:xfrm>
            <a:off x="1549400" y="1214438"/>
            <a:ext cx="8763000" cy="5029200"/>
          </a:xfrm>
        </p:spPr>
        <p:txBody>
          <a:bodyPr/>
          <a:lstStyle/>
          <a:p>
            <a:pPr marL="0" indent="0">
              <a:buNone/>
            </a:pPr>
            <a:r>
              <a:rPr lang="en-US" sz="1500" dirty="0">
                <a:latin typeface="Calibri" panose="020F0502020204030204" pitchFamily="34" charset="0"/>
                <a:cs typeface="Calibri" panose="020F0502020204030204" pitchFamily="34" charset="0"/>
              </a:rPr>
              <a:t>• </a:t>
            </a:r>
            <a:r>
              <a:rPr lang="en-US" sz="1500" b="1" dirty="0">
                <a:latin typeface="Calibri" panose="020F0502020204030204" pitchFamily="34" charset="0"/>
                <a:cs typeface="Calibri" panose="020F0502020204030204" pitchFamily="34" charset="0"/>
              </a:rPr>
              <a:t>Definition of ‘Manufacture’ inserted which is same as under Section 2(29BA) of the Income-tax Act:</a:t>
            </a:r>
          </a:p>
          <a:p>
            <a:pPr marL="0" indent="0">
              <a:buNone/>
            </a:pPr>
            <a:r>
              <a:rPr lang="en-US" sz="1500" dirty="0">
                <a:latin typeface="Calibri" panose="020F0502020204030204" pitchFamily="34" charset="0"/>
                <a:cs typeface="Calibri" panose="020F0502020204030204" pitchFamily="34" charset="0"/>
              </a:rPr>
              <a:t>Manufacture with its grammatical variations means a change in a non-living physical object or article or things – (a) resulting in transformation of the object or article or thing into a new and distinct object or article or thing having a different name, character and use; or (b) bringing into existence of a new and distinct object or article or thing with a different chemical composition or integral structure.</a:t>
            </a:r>
          </a:p>
          <a:p>
            <a:pPr marL="0" indent="0">
              <a:buNone/>
            </a:pPr>
            <a:endParaRPr lang="en-US" sz="1500" dirty="0">
              <a:latin typeface="Calibri" panose="020F0502020204030204" pitchFamily="34" charset="0"/>
              <a:cs typeface="Calibri" panose="020F0502020204030204" pitchFamily="34" charset="0"/>
            </a:endParaRPr>
          </a:p>
          <a:p>
            <a:pPr marL="0" indent="0">
              <a:buNone/>
            </a:pPr>
            <a:r>
              <a:rPr lang="en-US" sz="1500" dirty="0">
                <a:latin typeface="Calibri" panose="020F0502020204030204" pitchFamily="34" charset="0"/>
                <a:cs typeface="Calibri" panose="020F0502020204030204" pitchFamily="34" charset="0"/>
              </a:rPr>
              <a:t>Subject to the provisions of the FDI policy, foreign investment in ‘manufacturing’ sector is under automatic route. Further, a manufacturer is permitted to sell its products manufactured in India through wholesale and/or retail, including through e-commerce, without Government approval.  </a:t>
            </a:r>
          </a:p>
          <a:p>
            <a:pPr marL="0" indent="0">
              <a:buNone/>
            </a:pPr>
            <a:r>
              <a:rPr lang="en-US" sz="1500" dirty="0">
                <a:latin typeface="Calibri" panose="020F0502020204030204" pitchFamily="34" charset="0"/>
                <a:cs typeface="Calibri" panose="020F0502020204030204" pitchFamily="34" charset="0"/>
              </a:rPr>
              <a:t>Notwithstanding the FDI policy provisions on trading sector, 100% FDI under Government approval route is allowed for retail trading, including through e-commerce, in respect of food products manufactured and/or produced in India.  </a:t>
            </a:r>
          </a:p>
          <a:p>
            <a:pPr marL="0" indent="0">
              <a:buNone/>
            </a:pPr>
            <a:r>
              <a:rPr lang="en-US" sz="1500" b="1" dirty="0">
                <a:latin typeface="Calibri" panose="020F0502020204030204" pitchFamily="34" charset="0"/>
                <a:cs typeface="Calibri" panose="020F0502020204030204" pitchFamily="34" charset="0"/>
              </a:rPr>
              <a:t>• Key issues</a:t>
            </a:r>
          </a:p>
          <a:p>
            <a:pPr marL="685800" lvl="1">
              <a:buFont typeface="Arial" panose="020B0604020202020204" pitchFamily="34" charset="0"/>
              <a:buChar char="•"/>
            </a:pPr>
            <a:r>
              <a:rPr lang="en-US" sz="1500" dirty="0">
                <a:latin typeface="Calibri" panose="020F0502020204030204" pitchFamily="34" charset="0"/>
                <a:cs typeface="Calibri" panose="020F0502020204030204" pitchFamily="34" charset="0"/>
              </a:rPr>
              <a:t>As the definition of Manufacture is wide in scope and no norms are prescribed for minimum investment or value-addition, etc., this may give rise to interpretation issues.</a:t>
            </a:r>
          </a:p>
          <a:p>
            <a:pPr marL="685800" lvl="1">
              <a:buFont typeface="Arial" panose="020B0604020202020204" pitchFamily="34" charset="0"/>
              <a:buChar char="•"/>
            </a:pPr>
            <a:r>
              <a:rPr lang="en-US" sz="1500" dirty="0">
                <a:latin typeface="Calibri" panose="020F0502020204030204" pitchFamily="34" charset="0"/>
                <a:cs typeface="Calibri" panose="020F0502020204030204" pitchFamily="34" charset="0"/>
              </a:rPr>
              <a:t>Therefore, can reliance be placed on judicial precedents under the Income tax Act to determine the eligibility for FDI under the FDI policy?</a:t>
            </a:r>
          </a:p>
          <a:p>
            <a:pPr marL="685800" lvl="1">
              <a:buFont typeface="Arial" panose="020B0604020202020204" pitchFamily="34" charset="0"/>
              <a:buChar char="•"/>
            </a:pPr>
            <a:r>
              <a:rPr lang="en-US" sz="1500" dirty="0">
                <a:latin typeface="Calibri" panose="020F0502020204030204" pitchFamily="34" charset="0"/>
                <a:cs typeface="Calibri" panose="020F0502020204030204" pitchFamily="34" charset="0"/>
              </a:rPr>
              <a:t>Moreover, the earlier provisions for FDI in sectors reserved for Micro, Small &amp; Medium enterprises is also dropped. It therefore implies that FDI exceeding 24% is now permitted without Govt. approval even in such reserved sectors.</a:t>
            </a:r>
          </a:p>
        </p:txBody>
      </p:sp>
    </p:spTree>
    <p:extLst>
      <p:ext uri="{BB962C8B-B14F-4D97-AF65-F5344CB8AC3E}">
        <p14:creationId xmlns:p14="http://schemas.microsoft.com/office/powerpoint/2010/main" val="1564803306"/>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65</a:t>
            </a:fld>
            <a:endParaRPr lang="en-US" dirty="0"/>
          </a:p>
        </p:txBody>
      </p:sp>
      <p:sp>
        <p:nvSpPr>
          <p:cNvPr id="9221" name="Rectangle 4"/>
          <p:cNvSpPr>
            <a:spLocks noGrp="1" noChangeArrowheads="1"/>
          </p:cNvSpPr>
          <p:nvPr>
            <p:ph type="title"/>
          </p:nvPr>
        </p:nvSpPr>
        <p:spPr>
          <a:xfrm>
            <a:off x="2674939" y="184817"/>
            <a:ext cx="7793037" cy="1004887"/>
          </a:xfrm>
        </p:spPr>
        <p:txBody>
          <a:bodyPr/>
          <a:lstStyle/>
          <a:p>
            <a:pPr eaLnBrk="1" hangingPunct="1"/>
            <a:r>
              <a:rPr lang="en-US" sz="3600" dirty="0"/>
              <a:t>FDI in Single Brand Retail</a:t>
            </a:r>
          </a:p>
        </p:txBody>
      </p:sp>
      <p:sp>
        <p:nvSpPr>
          <p:cNvPr id="9222" name="Content Placeholder 6"/>
          <p:cNvSpPr>
            <a:spLocks noGrp="1"/>
          </p:cNvSpPr>
          <p:nvPr>
            <p:ph idx="1"/>
          </p:nvPr>
        </p:nvSpPr>
        <p:spPr>
          <a:xfrm>
            <a:off x="2502568" y="1219200"/>
            <a:ext cx="7976520" cy="5277853"/>
          </a:xfrm>
        </p:spPr>
        <p:txBody>
          <a:bodyPr/>
          <a:lstStyle/>
          <a:p>
            <a:r>
              <a:rPr lang="en-US" sz="1800" b="1" u="sng" dirty="0"/>
              <a:t>Single Brand Product Retail Trading (SBRT) - changes in</a:t>
            </a:r>
            <a:r>
              <a:rPr lang="en-US" sz="1800" u="sng" dirty="0"/>
              <a:t> </a:t>
            </a:r>
            <a:r>
              <a:rPr lang="en-US" sz="1800" b="1" u="sng" dirty="0"/>
              <a:t>Regulation 16.B S.No. 15.3</a:t>
            </a:r>
          </a:p>
          <a:p>
            <a:endParaRPr lang="en-US" sz="1800" b="1" dirty="0"/>
          </a:p>
          <a:p>
            <a:r>
              <a:rPr lang="en-US" sz="1800" b="1" dirty="0"/>
              <a:t>Prior position:</a:t>
            </a:r>
            <a:r>
              <a:rPr lang="en-US" sz="1800" dirty="0"/>
              <a:t> Existing regulations on SBRT allows 49% FDI under automatic route, and FDI beyond 49% and up to 100% through Government approval route.</a:t>
            </a:r>
          </a:p>
          <a:p>
            <a:endParaRPr lang="en-US" sz="1800" dirty="0"/>
          </a:p>
          <a:p>
            <a:r>
              <a:rPr lang="en-US" sz="1800" b="1" dirty="0"/>
              <a:t>Amendments:</a:t>
            </a:r>
          </a:p>
          <a:p>
            <a:pPr lvl="1"/>
            <a:r>
              <a:rPr lang="en-US" sz="1800" dirty="0"/>
              <a:t>FDI in SBRT is now permitted up to100% under automatic route</a:t>
            </a:r>
          </a:p>
          <a:p>
            <a:pPr lvl="1"/>
            <a:r>
              <a:rPr lang="en-US" sz="1800" dirty="0"/>
              <a:t>SL.No.15.3.1.of other conditions under FDI in Single Brand product retail trading are amended by way of insertion / substitution / deletion of  various sub-clauses </a:t>
            </a:r>
          </a:p>
        </p:txBody>
      </p:sp>
    </p:spTree>
    <p:extLst>
      <p:ext uri="{BB962C8B-B14F-4D97-AF65-F5344CB8AC3E}">
        <p14:creationId xmlns:p14="http://schemas.microsoft.com/office/powerpoint/2010/main" val="3454305482"/>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66</a:t>
            </a:fld>
            <a:endParaRPr lang="en-US" dirty="0"/>
          </a:p>
        </p:txBody>
      </p:sp>
      <p:sp>
        <p:nvSpPr>
          <p:cNvPr id="9222" name="Content Placeholder 6"/>
          <p:cNvSpPr>
            <a:spLocks noGrp="1"/>
          </p:cNvSpPr>
          <p:nvPr>
            <p:ph idx="1"/>
          </p:nvPr>
        </p:nvSpPr>
        <p:spPr>
          <a:xfrm>
            <a:off x="2502568" y="1219200"/>
            <a:ext cx="7976520" cy="5277853"/>
          </a:xfrm>
        </p:spPr>
        <p:txBody>
          <a:bodyPr/>
          <a:lstStyle/>
          <a:p>
            <a:r>
              <a:rPr lang="en-US" sz="1600" b="1" u="sng" dirty="0"/>
              <a:t>Single Brand Product Retail Trading (SBRT) - changes in</a:t>
            </a:r>
            <a:r>
              <a:rPr lang="en-US" sz="1600" u="sng" dirty="0"/>
              <a:t> </a:t>
            </a:r>
            <a:r>
              <a:rPr lang="en-US" sz="1600" b="1" u="sng" dirty="0"/>
              <a:t>Regulation 16.B S.No. 15.3 (con’t)</a:t>
            </a:r>
          </a:p>
          <a:p>
            <a:endParaRPr lang="en-US" sz="1600" dirty="0"/>
          </a:p>
          <a:p>
            <a:r>
              <a:rPr lang="en-US" sz="1600" dirty="0"/>
              <a:t>Amendments read as follows (insertions in bold and substitutions/ deletions in strikethrough):-</a:t>
            </a:r>
          </a:p>
          <a:p>
            <a:pPr lvl="1"/>
            <a:r>
              <a:rPr lang="en-US" sz="1400" dirty="0"/>
              <a:t>A person resident outside India, whether owner of the brand or otherwise, shall be permitted to undertake ‘single brand’ product retail trading in the country for the specific brand, </a:t>
            </a:r>
            <a:r>
              <a:rPr lang="en-US" sz="1400" b="1" dirty="0"/>
              <a:t>either </a:t>
            </a:r>
            <a:r>
              <a:rPr lang="en-US" sz="1400" dirty="0"/>
              <a:t>directly </a:t>
            </a:r>
            <a:r>
              <a:rPr lang="en-US" sz="1400" strike="sngStrike" dirty="0"/>
              <a:t>or through a legally tenable agreement</a:t>
            </a:r>
            <a:r>
              <a:rPr lang="en-US" sz="1400" dirty="0"/>
              <a:t> by </a:t>
            </a:r>
            <a:r>
              <a:rPr lang="en-US" sz="1400" strike="sngStrike" dirty="0"/>
              <a:t>with</a:t>
            </a:r>
            <a:r>
              <a:rPr lang="en-US" sz="1400" dirty="0"/>
              <a:t> the brand owner </a:t>
            </a:r>
            <a:r>
              <a:rPr lang="en-US" sz="1400" strike="sngStrike" dirty="0"/>
              <a:t>for undertaking single brand product retail trading by the brand owner</a:t>
            </a:r>
            <a:r>
              <a:rPr lang="en-US" sz="1400" dirty="0"/>
              <a:t> or </a:t>
            </a:r>
            <a:r>
              <a:rPr lang="en-US" sz="1400" b="1" dirty="0"/>
              <a:t>through a legally tenable agreement executed between the Indian Entity undertaking single brand retail trading and the brand owner</a:t>
            </a:r>
            <a:r>
              <a:rPr lang="en-US" sz="1400" dirty="0"/>
              <a:t>. </a:t>
            </a:r>
            <a:r>
              <a:rPr lang="en-US" sz="1400" strike="sngStrike" dirty="0"/>
              <a:t>The onus for ensuring compliance with this condition will rest with the Indian entity carrying out single-brand product retail trading in India. The investing entity shall provide evidence to this effect at the time of seeking approval, including a copy of the licensing/ franchise/ sub-license agreement, specifically indicating compliance with the above condition. The requisite evidence should be filed with the RBI for the automatic route and the Government for cases involving approval. A person resident outside India, whether owner of the brand or otherwise, shall be permitted to undertake „single brand‟ product retail trading in the country for the specific brand, either directly by the brand owner or through a legally tenable agreement executed between the Indian entity undertaking single brand retail trading and the brand owner</a:t>
            </a:r>
            <a:r>
              <a:rPr lang="en-US" sz="1400" dirty="0"/>
              <a:t>.” </a:t>
            </a:r>
          </a:p>
          <a:p>
            <a:endParaRPr lang="en-US" sz="1400" dirty="0"/>
          </a:p>
        </p:txBody>
      </p:sp>
      <p:sp>
        <p:nvSpPr>
          <p:cNvPr id="7" name="Rectangle 4">
            <a:extLst>
              <a:ext uri="{FF2B5EF4-FFF2-40B4-BE49-F238E27FC236}">
                <a16:creationId xmlns:a16="http://schemas.microsoft.com/office/drawing/2014/main" id="{1F27A00E-4E08-4EB6-9288-4176CB7DF6E4}"/>
              </a:ext>
            </a:extLst>
          </p:cNvPr>
          <p:cNvSpPr>
            <a:spLocks noGrp="1" noChangeArrowheads="1"/>
          </p:cNvSpPr>
          <p:nvPr>
            <p:ph type="title"/>
          </p:nvPr>
        </p:nvSpPr>
        <p:spPr>
          <a:xfrm>
            <a:off x="2674938" y="184816"/>
            <a:ext cx="7793037" cy="1004887"/>
          </a:xfrm>
        </p:spPr>
        <p:txBody>
          <a:bodyPr/>
          <a:lstStyle/>
          <a:p>
            <a:pPr eaLnBrk="1" hangingPunct="1"/>
            <a:r>
              <a:rPr lang="en-US" sz="3600" dirty="0"/>
              <a:t>FDI in Single Brand Retail</a:t>
            </a:r>
          </a:p>
        </p:txBody>
      </p:sp>
    </p:spTree>
    <p:extLst>
      <p:ext uri="{BB962C8B-B14F-4D97-AF65-F5344CB8AC3E}">
        <p14:creationId xmlns:p14="http://schemas.microsoft.com/office/powerpoint/2010/main" val="1460703093"/>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67</a:t>
            </a:fld>
            <a:endParaRPr lang="en-US" dirty="0"/>
          </a:p>
        </p:txBody>
      </p:sp>
      <p:sp>
        <p:nvSpPr>
          <p:cNvPr id="9222" name="Content Placeholder 6"/>
          <p:cNvSpPr>
            <a:spLocks noGrp="1"/>
          </p:cNvSpPr>
          <p:nvPr>
            <p:ph idx="1"/>
          </p:nvPr>
        </p:nvSpPr>
        <p:spPr>
          <a:xfrm>
            <a:off x="2502568" y="1219200"/>
            <a:ext cx="7976520" cy="5277853"/>
          </a:xfrm>
        </p:spPr>
        <p:txBody>
          <a:bodyPr/>
          <a:lstStyle/>
          <a:p>
            <a:r>
              <a:rPr lang="en-US" sz="1600" b="1" u="sng" dirty="0"/>
              <a:t>Single Brand Product Retail Trading (SBRT) - changes in</a:t>
            </a:r>
            <a:r>
              <a:rPr lang="en-US" sz="1600" u="sng" dirty="0"/>
              <a:t> </a:t>
            </a:r>
            <a:r>
              <a:rPr lang="en-US" sz="1600" b="1" u="sng" dirty="0"/>
              <a:t>Regulation 16.B S.No. 15.3 (con’t)</a:t>
            </a:r>
          </a:p>
          <a:p>
            <a:endParaRPr lang="en-US" sz="1600" dirty="0"/>
          </a:p>
          <a:p>
            <a:r>
              <a:rPr lang="en-US" sz="1600" dirty="0"/>
              <a:t>Amendments read as follows (insertions in bold and substitutions/ deletions in strikethrough):-</a:t>
            </a:r>
          </a:p>
          <a:p>
            <a:pPr marL="0" indent="0">
              <a:buNone/>
            </a:pPr>
            <a:r>
              <a:rPr lang="en-US" sz="1600" dirty="0"/>
              <a:t>       Notes:</a:t>
            </a:r>
          </a:p>
          <a:p>
            <a:pPr lvl="1"/>
            <a:r>
              <a:rPr lang="en-US" sz="1400" strike="sngStrike" dirty="0"/>
              <a:t>An Indian manufacturer is permitted to sell its own branded products in any manner i.e. wholesale, retail, including through e-commerce platforms.</a:t>
            </a:r>
          </a:p>
          <a:p>
            <a:pPr lvl="1"/>
            <a:r>
              <a:rPr lang="en-US" sz="1400" strike="sngStrike" dirty="0"/>
              <a:t>Indian manufacturer would be the investee company, which is the owner of the Indian brand and which manufactures in India, in terms of value, at least 70 percent of its products in house, and sources, at most 30 percent from Indian manufacturers.</a:t>
            </a:r>
          </a:p>
          <a:p>
            <a:pPr lvl="1"/>
            <a:r>
              <a:rPr lang="en-US" sz="1400" dirty="0"/>
              <a:t>Sourcing norms will not be applicable up to three years from commencement of the business i.e. opening of the first store for entities undertaking single brand retail trading of products having 'state-of-art' and 'cutting-edge' technology and where local sourcing is not possible. Thereafter, condition mentioned at 15.3.1 (e) above will be applicable. A Committee under the Chairmanship of Secretary, DIPP, with representatives from NITI Aayog, concerned Administrative Ministry and independent technical expert(s) on the subject will examine the claim of applicants on the issue of the products being in the nature of “state-of-art‟ and “cutting-edge‟ technology where local sourcing is not possible and give recommendations for such relaxation.”</a:t>
            </a:r>
          </a:p>
        </p:txBody>
      </p:sp>
      <p:sp>
        <p:nvSpPr>
          <p:cNvPr id="7" name="Rectangle 4">
            <a:extLst>
              <a:ext uri="{FF2B5EF4-FFF2-40B4-BE49-F238E27FC236}">
                <a16:creationId xmlns:a16="http://schemas.microsoft.com/office/drawing/2014/main" id="{3DB49EF1-DC8A-4184-9CDF-6FC5E8F8F521}"/>
              </a:ext>
            </a:extLst>
          </p:cNvPr>
          <p:cNvSpPr>
            <a:spLocks noGrp="1" noChangeArrowheads="1"/>
          </p:cNvSpPr>
          <p:nvPr>
            <p:ph type="title"/>
          </p:nvPr>
        </p:nvSpPr>
        <p:spPr>
          <a:xfrm>
            <a:off x="2674938" y="184816"/>
            <a:ext cx="7793037" cy="1004887"/>
          </a:xfrm>
        </p:spPr>
        <p:txBody>
          <a:bodyPr/>
          <a:lstStyle/>
          <a:p>
            <a:pPr eaLnBrk="1" hangingPunct="1"/>
            <a:r>
              <a:rPr lang="en-US" sz="3600" dirty="0"/>
              <a:t>FDI in Single Brand Retail</a:t>
            </a:r>
          </a:p>
        </p:txBody>
      </p:sp>
    </p:spTree>
    <p:extLst>
      <p:ext uri="{BB962C8B-B14F-4D97-AF65-F5344CB8AC3E}">
        <p14:creationId xmlns:p14="http://schemas.microsoft.com/office/powerpoint/2010/main" val="3789990975"/>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LLP</a:t>
            </a:r>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68</a:t>
            </a:fld>
            <a:endParaRPr lang="en-US" dirty="0"/>
          </a:p>
        </p:txBody>
      </p:sp>
      <p:graphicFrame>
        <p:nvGraphicFramePr>
          <p:cNvPr id="12" name="Diagram 11">
            <a:extLst>
              <a:ext uri="{FF2B5EF4-FFF2-40B4-BE49-F238E27FC236}">
                <a16:creationId xmlns:a16="http://schemas.microsoft.com/office/drawing/2014/main" id="{C8198D0A-1A4D-4B13-832C-4879D32BAC34}"/>
              </a:ext>
            </a:extLst>
          </p:cNvPr>
          <p:cNvGraphicFramePr/>
          <p:nvPr>
            <p:extLst>
              <p:ext uri="{D42A27DB-BD31-4B8C-83A1-F6EECF244321}">
                <p14:modId xmlns:p14="http://schemas.microsoft.com/office/powerpoint/2010/main" val="4031869671"/>
              </p:ext>
            </p:extLst>
          </p:nvPr>
        </p:nvGraphicFramePr>
        <p:xfrm>
          <a:off x="2032000" y="1328388"/>
          <a:ext cx="8128000" cy="46192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spTree>
    <p:extLst>
      <p:ext uri="{BB962C8B-B14F-4D97-AF65-F5344CB8AC3E}">
        <p14:creationId xmlns:p14="http://schemas.microsoft.com/office/powerpoint/2010/main" val="3984540041"/>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LLP</a:t>
            </a:r>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a:xfrm>
            <a:off x="1549400" y="6450110"/>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a:xfrm>
            <a:off x="4876800" y="6479607"/>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69</a:t>
            </a:fld>
            <a:endParaRPr lang="en-US" dirty="0"/>
          </a:p>
        </p:txBody>
      </p:sp>
      <p:sp>
        <p:nvSpPr>
          <p:cNvPr id="3" name="TextBox 2">
            <a:extLst>
              <a:ext uri="{FF2B5EF4-FFF2-40B4-BE49-F238E27FC236}">
                <a16:creationId xmlns:a16="http://schemas.microsoft.com/office/drawing/2014/main" id="{24F36FCE-F45A-4FA3-8713-32DD77C86264}"/>
              </a:ext>
            </a:extLst>
          </p:cNvPr>
          <p:cNvSpPr txBox="1"/>
          <p:nvPr/>
        </p:nvSpPr>
        <p:spPr>
          <a:xfrm>
            <a:off x="5641258" y="2971800"/>
            <a:ext cx="914400" cy="914400"/>
          </a:xfrm>
          <a:prstGeom prst="rect">
            <a:avLst/>
          </a:prstGeom>
          <a:noFill/>
        </p:spPr>
        <p:txBody>
          <a:bodyPr wrap="square" rtlCol="0">
            <a:spAutoFit/>
          </a:bodyPr>
          <a:lstStyle/>
          <a:p>
            <a:endParaRPr lang="en-IN" dirty="0"/>
          </a:p>
        </p:txBody>
      </p:sp>
      <p:sp>
        <p:nvSpPr>
          <p:cNvPr id="7" name="TextBox 6">
            <a:extLst>
              <a:ext uri="{FF2B5EF4-FFF2-40B4-BE49-F238E27FC236}">
                <a16:creationId xmlns:a16="http://schemas.microsoft.com/office/drawing/2014/main" id="{9ADBDEEB-CCFD-4509-AC4D-2AB26848C630}"/>
              </a:ext>
            </a:extLst>
          </p:cNvPr>
          <p:cNvSpPr txBox="1"/>
          <p:nvPr/>
        </p:nvSpPr>
        <p:spPr>
          <a:xfrm>
            <a:off x="1812958" y="1168107"/>
            <a:ext cx="8846575" cy="6124754"/>
          </a:xfrm>
          <a:prstGeom prst="rect">
            <a:avLst/>
          </a:prstGeom>
          <a:noFill/>
        </p:spPr>
        <p:txBody>
          <a:bodyPr wrap="square" rtlCol="0">
            <a:spAutoFit/>
          </a:bodyPr>
          <a:lstStyle/>
          <a:p>
            <a:pPr>
              <a:buClr>
                <a:schemeClr val="tx2"/>
              </a:buClr>
            </a:pPr>
            <a:r>
              <a:rPr lang="en-US" sz="1400" u="sng" dirty="0"/>
              <a:t>Eligible Activity</a:t>
            </a:r>
          </a:p>
          <a:p>
            <a:pPr>
              <a:buClr>
                <a:schemeClr val="tx2"/>
              </a:buClr>
            </a:pPr>
            <a:endParaRPr lang="en-US" sz="1400" u="sng" dirty="0"/>
          </a:p>
          <a:p>
            <a:pPr marL="285750" indent="-285750">
              <a:buClr>
                <a:schemeClr val="tx2"/>
              </a:buClr>
              <a:buFont typeface="Wingdings" panose="05000000000000000000" pitchFamily="2" charset="2"/>
              <a:buChar char="§"/>
            </a:pPr>
            <a:r>
              <a:rPr lang="en-US" sz="1400" dirty="0"/>
              <a:t>FDI permitted under automatic route in LLPs operating in sectors which have 100% FDI allowance under automatic route. (provided there are no FDI-linked performance conditions)</a:t>
            </a:r>
          </a:p>
          <a:p>
            <a:pPr>
              <a:buClr>
                <a:schemeClr val="tx2"/>
              </a:buClr>
            </a:pPr>
            <a:endParaRPr lang="en-US" sz="1400" dirty="0"/>
          </a:p>
          <a:p>
            <a:pPr marL="285750" indent="-285750">
              <a:buClr>
                <a:schemeClr val="tx2"/>
              </a:buClr>
              <a:buFont typeface="Wingdings" panose="05000000000000000000" pitchFamily="2" charset="2"/>
              <a:buChar char="§"/>
            </a:pPr>
            <a:r>
              <a:rPr lang="en-US" sz="1400" dirty="0"/>
              <a:t>LLPs having FDI may make downstream investments into another company or LLP in sectors where 100% FDI is allowed under the automatic route (provided there are no FDI-linked performance conditions)</a:t>
            </a:r>
          </a:p>
          <a:p>
            <a:pPr>
              <a:buClr>
                <a:schemeClr val="tx2"/>
              </a:buClr>
            </a:pPr>
            <a:endParaRPr lang="en-US" sz="1400" dirty="0"/>
          </a:p>
          <a:p>
            <a:pPr marL="285750" indent="-285750">
              <a:buClr>
                <a:schemeClr val="tx2"/>
              </a:buClr>
              <a:buFont typeface="Wingdings" panose="05000000000000000000" pitchFamily="2" charset="2"/>
              <a:buChar char="§"/>
            </a:pPr>
            <a:r>
              <a:rPr lang="en-US" sz="1400" dirty="0"/>
              <a:t>A company having foreign investment can be converted into an LLP under the automatic route only if it is engaged in a sector where foreign investment up to 100 percent is permitted under automatic route and there are no FDI linked performance conditions</a:t>
            </a:r>
          </a:p>
          <a:p>
            <a:pPr>
              <a:buClr>
                <a:schemeClr val="tx2"/>
              </a:buClr>
            </a:pPr>
            <a:endParaRPr lang="en-US" sz="1400" dirty="0"/>
          </a:p>
          <a:p>
            <a:pPr>
              <a:buClr>
                <a:schemeClr val="tx2"/>
              </a:buClr>
            </a:pPr>
            <a:r>
              <a:rPr lang="en-US" sz="1400" u="sng" dirty="0"/>
              <a:t>Eligible Investor</a:t>
            </a:r>
          </a:p>
          <a:p>
            <a:pPr>
              <a:buClr>
                <a:schemeClr val="tx2"/>
              </a:buClr>
            </a:pPr>
            <a:endParaRPr lang="en-US" sz="1400" u="sng" dirty="0"/>
          </a:p>
          <a:p>
            <a:pPr marL="285750" indent="-285750">
              <a:buClr>
                <a:schemeClr val="tx2"/>
              </a:buClr>
              <a:buFont typeface="Wingdings" panose="05000000000000000000" pitchFamily="2" charset="2"/>
              <a:buChar char="§"/>
            </a:pPr>
            <a:r>
              <a:rPr lang="en-US" sz="1400" dirty="0"/>
              <a:t>A person resident outside India (other than a citizen of Pakistan or Bangladesh) or an entity incorporated outside India (other than an entity incorporated in Pakistan or Bangladesh),not being a Foreign Portfolio Investor (FPI) or a Foreign Venture Capital Investor (FVCI)</a:t>
            </a:r>
            <a:endParaRPr lang="en-IN" sz="1400" dirty="0"/>
          </a:p>
          <a:p>
            <a:pPr marL="285750" indent="-285750">
              <a:buClr>
                <a:schemeClr val="tx2"/>
              </a:buClr>
              <a:buFont typeface="Wingdings" panose="05000000000000000000" pitchFamily="2" charset="2"/>
              <a:buChar char="§"/>
            </a:pPr>
            <a:endParaRPr lang="en-IN" sz="1400" dirty="0"/>
          </a:p>
          <a:p>
            <a:pPr marL="285750" indent="-285750">
              <a:buClr>
                <a:schemeClr val="tx2"/>
              </a:buClr>
              <a:buFont typeface="Wingdings" panose="05000000000000000000" pitchFamily="2" charset="2"/>
              <a:buChar char="§"/>
            </a:pPr>
            <a:r>
              <a:rPr lang="en-US" sz="1400" dirty="0"/>
              <a:t>‘FDI linked performance conditions’ means the sector specific conditions stipulated in regulation 16 of FEMA Notification 20 (R) for companies receiving foreign investment; </a:t>
            </a:r>
          </a:p>
          <a:p>
            <a:pPr marL="285750" indent="-285750">
              <a:buClr>
                <a:schemeClr val="tx2"/>
              </a:buClr>
              <a:buFont typeface="Wingdings" panose="05000000000000000000" pitchFamily="2" charset="2"/>
              <a:buChar char="§"/>
            </a:pPr>
            <a:endParaRPr lang="en-US" sz="1400" dirty="0"/>
          </a:p>
          <a:p>
            <a:pPr>
              <a:buClr>
                <a:schemeClr val="tx2"/>
              </a:buClr>
            </a:pPr>
            <a:r>
              <a:rPr lang="en-US" sz="1400" u="sng" dirty="0"/>
              <a:t>Mode of Investment</a:t>
            </a:r>
          </a:p>
          <a:p>
            <a:pPr marL="285750" indent="-285750">
              <a:buClr>
                <a:schemeClr val="tx2"/>
              </a:buClr>
              <a:buFont typeface="Wingdings" panose="05000000000000000000" pitchFamily="2" charset="2"/>
              <a:buChar char="§"/>
            </a:pPr>
            <a:endParaRPr lang="en-US" sz="1400" dirty="0"/>
          </a:p>
          <a:p>
            <a:pPr marL="285750" indent="-285750">
              <a:buClr>
                <a:schemeClr val="tx2"/>
              </a:buClr>
              <a:buFont typeface="Wingdings" panose="05000000000000000000" pitchFamily="2" charset="2"/>
              <a:buChar char="§"/>
            </a:pPr>
            <a:r>
              <a:rPr lang="en-US" sz="1400" dirty="0"/>
              <a:t>Through Capital contribution  or by way of Profit shares</a:t>
            </a:r>
          </a:p>
          <a:p>
            <a:pPr marL="285750" indent="-285750">
              <a:buClr>
                <a:schemeClr val="tx2"/>
              </a:buClr>
              <a:buFont typeface="Wingdings" panose="05000000000000000000" pitchFamily="2" charset="2"/>
              <a:buChar char="§"/>
            </a:pPr>
            <a:r>
              <a:rPr lang="en-IN" sz="1400" dirty="0"/>
              <a:t>Investment by way of ‘profit share’ will fall under the category of reinvestment of earnings</a:t>
            </a:r>
            <a:endParaRPr lang="en-US" sz="1400" dirty="0"/>
          </a:p>
          <a:p>
            <a:pPr>
              <a:buClr>
                <a:schemeClr val="tx2"/>
              </a:buClr>
            </a:pPr>
            <a:endParaRPr lang="en-US" sz="1400" dirty="0"/>
          </a:p>
          <a:p>
            <a:pPr marL="285750" indent="-285750">
              <a:buClr>
                <a:schemeClr val="tx2"/>
              </a:buClr>
              <a:buFont typeface="Wingdings" panose="05000000000000000000" pitchFamily="2" charset="2"/>
              <a:buChar char="§"/>
            </a:pPr>
            <a:endParaRPr lang="en-US" sz="1400" u="sng" dirty="0"/>
          </a:p>
          <a:p>
            <a:pPr marL="285750" indent="-285750">
              <a:buClr>
                <a:schemeClr val="tx2"/>
              </a:buClr>
              <a:buFont typeface="Wingdings" panose="05000000000000000000" pitchFamily="2" charset="2"/>
              <a:buChar char="§"/>
            </a:pPr>
            <a:endParaRPr lang="en-IN" sz="1400" dirty="0"/>
          </a:p>
        </p:txBody>
      </p:sp>
    </p:spTree>
    <p:extLst>
      <p:ext uri="{BB962C8B-B14F-4D97-AF65-F5344CB8AC3E}">
        <p14:creationId xmlns:p14="http://schemas.microsoft.com/office/powerpoint/2010/main" val="23807622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Date Placeholder 3"/>
          <p:cNvSpPr>
            <a:spLocks noGrp="1"/>
          </p:cNvSpPr>
          <p:nvPr>
            <p:ph type="dt" sz="quarter" idx="10"/>
          </p:nvPr>
        </p:nvSpPr>
        <p:spPr/>
        <p:txBody>
          <a:bodyPr/>
          <a:lstStyle/>
          <a:p>
            <a:pPr>
              <a:defRPr/>
            </a:pPr>
            <a:r>
              <a:rPr lang="en-US"/>
              <a:t>4 May 2019</a:t>
            </a:r>
            <a:endParaRPr lang="en-US" dirty="0"/>
          </a:p>
        </p:txBody>
      </p:sp>
      <p:sp>
        <p:nvSpPr>
          <p:cNvPr id="10243" name="Footer Placeholder 4"/>
          <p:cNvSpPr>
            <a:spLocks noGrp="1"/>
          </p:cNvSpPr>
          <p:nvPr>
            <p:ph type="ftr" sz="quarter" idx="11"/>
          </p:nvPr>
        </p:nvSpPr>
        <p:spPr/>
        <p:txBody>
          <a:bodyPr/>
          <a:lstStyle/>
          <a:p>
            <a:pPr>
              <a:defRPr/>
            </a:pPr>
            <a:r>
              <a:rPr lang="en-US" dirty="0"/>
              <a:t>P. P. Shah &amp; Asso.</a:t>
            </a:r>
          </a:p>
        </p:txBody>
      </p:sp>
      <p:sp>
        <p:nvSpPr>
          <p:cNvPr id="10244" name="Slide Number Placeholder 5"/>
          <p:cNvSpPr>
            <a:spLocks noGrp="1"/>
          </p:cNvSpPr>
          <p:nvPr>
            <p:ph type="sldNum" sz="quarter" idx="12"/>
          </p:nvPr>
        </p:nvSpPr>
        <p:spPr/>
        <p:txBody>
          <a:bodyPr/>
          <a:lstStyle/>
          <a:p>
            <a:pPr>
              <a:defRPr/>
            </a:pPr>
            <a:fld id="{E81DF2A3-5B14-41FD-9536-3324988EF1C5}" type="slidenum">
              <a:rPr lang="en-US" smtClean="0"/>
              <a:pPr>
                <a:defRPr/>
              </a:pPr>
              <a:t>7</a:t>
            </a:fld>
            <a:endParaRPr lang="en-US" dirty="0"/>
          </a:p>
        </p:txBody>
      </p:sp>
      <p:sp>
        <p:nvSpPr>
          <p:cNvPr id="10245"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a:t>
            </a:r>
          </a:p>
        </p:txBody>
      </p:sp>
      <p:graphicFrame>
        <p:nvGraphicFramePr>
          <p:cNvPr id="9" name="Table 8"/>
          <p:cNvGraphicFramePr>
            <a:graphicFrameLocks noGrp="1"/>
          </p:cNvGraphicFramePr>
          <p:nvPr>
            <p:extLst>
              <p:ext uri="{D42A27DB-BD31-4B8C-83A1-F6EECF244321}">
                <p14:modId xmlns:p14="http://schemas.microsoft.com/office/powerpoint/2010/main" val="4102096796"/>
              </p:ext>
            </p:extLst>
          </p:nvPr>
        </p:nvGraphicFramePr>
        <p:xfrm>
          <a:off x="2085976" y="1219201"/>
          <a:ext cx="8556624" cy="5187807"/>
        </p:xfrm>
        <a:graphic>
          <a:graphicData uri="http://schemas.openxmlformats.org/drawingml/2006/table">
            <a:tbl>
              <a:tblPr firstRow="1" bandRow="1">
                <a:tableStyleId>{2D5ABB26-0587-4C30-8999-92F81FD0307C}</a:tableStyleId>
              </a:tblPr>
              <a:tblGrid>
                <a:gridCol w="3031132">
                  <a:extLst>
                    <a:ext uri="{9D8B030D-6E8A-4147-A177-3AD203B41FA5}">
                      <a16:colId xmlns:a16="http://schemas.microsoft.com/office/drawing/2014/main" val="20000"/>
                    </a:ext>
                  </a:extLst>
                </a:gridCol>
                <a:gridCol w="1841831">
                  <a:extLst>
                    <a:ext uri="{9D8B030D-6E8A-4147-A177-3AD203B41FA5}">
                      <a16:colId xmlns:a16="http://schemas.microsoft.com/office/drawing/2014/main" val="20001"/>
                    </a:ext>
                  </a:extLst>
                </a:gridCol>
                <a:gridCol w="1506305">
                  <a:extLst>
                    <a:ext uri="{9D8B030D-6E8A-4147-A177-3AD203B41FA5}">
                      <a16:colId xmlns:a16="http://schemas.microsoft.com/office/drawing/2014/main" val="20002"/>
                    </a:ext>
                  </a:extLst>
                </a:gridCol>
                <a:gridCol w="2177356">
                  <a:extLst>
                    <a:ext uri="{9D8B030D-6E8A-4147-A177-3AD203B41FA5}">
                      <a16:colId xmlns:a16="http://schemas.microsoft.com/office/drawing/2014/main" val="20003"/>
                    </a:ext>
                  </a:extLst>
                </a:gridCol>
              </a:tblGrid>
              <a:tr h="342616">
                <a:tc>
                  <a:txBody>
                    <a:bodyPr/>
                    <a:lstStyle/>
                    <a:p>
                      <a:pPr algn="ct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US" sz="1400" b="1" dirty="0"/>
                        <a:t>PROI</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427522">
                <a:tc>
                  <a:txBody>
                    <a:bodyPr/>
                    <a:lstStyle/>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Other entities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943593">
                <a:tc>
                  <a:txBody>
                    <a:bodyPr/>
                    <a:lstStyle/>
                    <a:p>
                      <a:r>
                        <a:rPr lang="en-US" sz="1400" dirty="0"/>
                        <a:t>Deposit- Notf.5(R) –Banking</a:t>
                      </a:r>
                      <a:r>
                        <a:rPr lang="en-US" sz="1400" baseline="0" dirty="0"/>
                        <a:t> Accounts of PROI plus few cases in Notf. 10(R)</a:t>
                      </a:r>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[Can open for limited purpose as mentioned in Notf.5(R)</a:t>
                      </a:r>
                      <a:r>
                        <a:rPr lang="en-US" sz="1400" baseline="0" dirty="0"/>
                        <a:t> &amp; 10(R)</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[Notf.5(R) ]</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algn="ctr"/>
                      <a:r>
                        <a:rPr lang="en-US" sz="1400" dirty="0"/>
                        <a:t>[Notf.10 (R) ]</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1110942">
                <a:tc>
                  <a:txBody>
                    <a:bodyPr/>
                    <a:lstStyle/>
                    <a:p>
                      <a:r>
                        <a:rPr lang="en-US" sz="1400" dirty="0"/>
                        <a:t>Branch /Liaison - Notf. 22(R)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Prior approval through AD </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[except citizen of 8 countries]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942949">
                <a:tc>
                  <a:txBody>
                    <a:bodyPr/>
                    <a:lstStyle/>
                    <a:p>
                      <a:r>
                        <a:rPr lang="en-US" sz="1400" dirty="0"/>
                        <a:t>Project office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NA</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Auto Route with</a:t>
                      </a:r>
                    </a:p>
                    <a:p>
                      <a:pPr algn="ctr"/>
                      <a:r>
                        <a:rPr lang="en-US" sz="1400" dirty="0"/>
                        <a:t>conditions except 7 citizens </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369731">
                <a:tc>
                  <a:txBody>
                    <a:bodyPr/>
                    <a:lstStyle/>
                    <a:p>
                      <a:pPr defTabSz="1204913"/>
                      <a:r>
                        <a:rPr lang="en-US" sz="1400" dirty="0"/>
                        <a:t>Immovable property in India- Notf.21(R)</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X</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400" dirty="0"/>
                        <a:t>[ For </a:t>
                      </a:r>
                      <a:r>
                        <a:rPr lang="en-US" sz="1400" kern="1200" dirty="0"/>
                        <a:t>branch, office or other place of business for carrying on in India any activity, excluding a liaison office]</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5"/>
                  </a:ext>
                </a:extLst>
              </a:tr>
            </a:tbl>
          </a:graphicData>
        </a:graphic>
      </p:graphicFrame>
    </p:spTree>
    <p:extLst>
      <p:ext uri="{BB962C8B-B14F-4D97-AF65-F5344CB8AC3E}">
        <p14:creationId xmlns:p14="http://schemas.microsoft.com/office/powerpoint/2010/main" val="3632745467"/>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REAL ESTATE</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580612"/>
            <a:ext cx="10363200" cy="4114800"/>
          </a:xfrm>
        </p:spPr>
        <p:txBody>
          <a:bodyPr/>
          <a:lstStyle/>
          <a:p>
            <a:r>
              <a:rPr lang="en-US" sz="1600" dirty="0"/>
              <a:t>The Real Estate sector is one of the critical sectors of the Indian economy on account of its multiplier effect on the economy and economy growth</a:t>
            </a:r>
          </a:p>
          <a:p>
            <a:r>
              <a:rPr lang="en-US" sz="1600" dirty="0"/>
              <a:t>Real estate sector in India is expected to reach a market size of US$ US$ 1 trillion by 2030 from US$ 120 billion in 2017 and contribute 13 per cent of the country’s GDP by 2025</a:t>
            </a:r>
          </a:p>
          <a:p>
            <a:r>
              <a:rPr lang="en-US" sz="1600" dirty="0"/>
              <a:t>In March 2019, Embassy Office Parks, India’s first real estate investment trust (REIT) went public.</a:t>
            </a:r>
          </a:p>
          <a:p>
            <a:r>
              <a:rPr lang="en-US" sz="1600" dirty="0"/>
              <a:t>According to data released by DIPP, the construction development sector in India has received FDI inflows to the tune of US$ 24.91 billion in the period April 2000-December 2018.</a:t>
            </a:r>
          </a:p>
          <a:p>
            <a:r>
              <a:rPr lang="en-US" sz="1600" dirty="0"/>
              <a:t>Use of External Commercial Borrowings (ECBs) and Foreign Currency Convertible Bonds (FCCBs) for raising funds for investment into real estate has been completely banned </a:t>
            </a:r>
          </a:p>
          <a:p>
            <a:r>
              <a:rPr lang="en-US" sz="1600" dirty="0"/>
              <a:t>Also, funding from bank for acquisition of land is restricted from RBI </a:t>
            </a:r>
          </a:p>
          <a:p>
            <a:r>
              <a:rPr lang="en-US" sz="1600" dirty="0"/>
              <a:t>Similarly, funding of land and related FSI, like TDR, has been prohibited by way of FDI; however, purchase of TDR for the development of property is permitted </a:t>
            </a:r>
          </a:p>
          <a:p>
            <a:r>
              <a:rPr lang="en-US" sz="1600" dirty="0"/>
              <a:t>In short, FDI in Real Estate Business is prohibited, however, it is only permitted to fund the construction and development cost </a:t>
            </a:r>
          </a:p>
          <a:p>
            <a:r>
              <a:rPr lang="en-US" sz="1600" dirty="0"/>
              <a:t>According to DIPP, total FDI inflow in construction development sector during 2000 to 2018 has been around US$ 25 billion which is about 6.09% of total FDI inflows (in terms of US$)</a:t>
            </a:r>
          </a:p>
          <a:p>
            <a:endParaRPr lang="en-IN" sz="16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70</a:t>
            </a:fld>
            <a:endParaRPr lang="en-US" dirty="0"/>
          </a:p>
        </p:txBody>
      </p:sp>
    </p:spTree>
    <p:extLst>
      <p:ext uri="{BB962C8B-B14F-4D97-AF65-F5344CB8AC3E}">
        <p14:creationId xmlns:p14="http://schemas.microsoft.com/office/powerpoint/2010/main" val="2735808759"/>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71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FDI in Real Estate (con’t)</a:t>
            </a:r>
          </a:p>
        </p:txBody>
      </p:sp>
      <p:sp>
        <p:nvSpPr>
          <p:cNvPr id="9222" name="Content Placeholder 6"/>
          <p:cNvSpPr>
            <a:spLocks noGrp="1"/>
          </p:cNvSpPr>
          <p:nvPr>
            <p:ph idx="1"/>
          </p:nvPr>
        </p:nvSpPr>
        <p:spPr>
          <a:xfrm>
            <a:off x="2209800" y="1219200"/>
            <a:ext cx="8269288" cy="5213684"/>
          </a:xfrm>
        </p:spPr>
        <p:txBody>
          <a:bodyPr/>
          <a:lstStyle/>
          <a:p>
            <a:r>
              <a:rPr lang="en-US" sz="1500" b="1" dirty="0">
                <a:latin typeface="Calibri" panose="020F0502020204030204" pitchFamily="34" charset="0"/>
                <a:cs typeface="Calibri" panose="020F0502020204030204" pitchFamily="34" charset="0"/>
              </a:rPr>
              <a:t>Real Estate Sector </a:t>
            </a:r>
          </a:p>
          <a:p>
            <a:r>
              <a:rPr lang="en-US" sz="1500" dirty="0">
                <a:latin typeface="Calibri" panose="020F0502020204030204" pitchFamily="34" charset="0"/>
                <a:cs typeface="Calibri" panose="020F0502020204030204" pitchFamily="34" charset="0"/>
              </a:rPr>
              <a:t>Each phase of the construction development project to be considered as a separate project subject to the conditions</a:t>
            </a:r>
          </a:p>
          <a:p>
            <a:r>
              <a:rPr lang="en-US" sz="1500" dirty="0">
                <a:latin typeface="Calibri" panose="020F0502020204030204" pitchFamily="34" charset="0"/>
                <a:cs typeface="Calibri" panose="020F0502020204030204" pitchFamily="34" charset="0"/>
              </a:rPr>
              <a:t>Minimum area to be developed and minimum capitalization conditions deleted</a:t>
            </a:r>
          </a:p>
          <a:p>
            <a:r>
              <a:rPr lang="en-US" sz="1500" dirty="0">
                <a:latin typeface="Calibri" panose="020F0502020204030204" pitchFamily="34" charset="0"/>
                <a:cs typeface="Calibri" panose="020F0502020204030204" pitchFamily="34" charset="0"/>
              </a:rPr>
              <a:t>Exits simplified</a:t>
            </a:r>
          </a:p>
          <a:p>
            <a:pPr marL="400050" lvl="1" indent="0">
              <a:buNone/>
            </a:pPr>
            <a:r>
              <a:rPr lang="en-US" sz="1500" dirty="0">
                <a:latin typeface="Calibri" panose="020F0502020204030204" pitchFamily="34" charset="0"/>
                <a:cs typeface="Calibri" panose="020F0502020204030204" pitchFamily="34" charset="0"/>
              </a:rPr>
              <a:t>• Foreign investor can exit before the completion of project under automatic route subject to a lock-in-period of three years (calculated with reference to each tranche of foreign investment)</a:t>
            </a:r>
          </a:p>
          <a:p>
            <a:pPr marL="400050" lvl="1" indent="0">
              <a:buNone/>
            </a:pPr>
            <a:r>
              <a:rPr lang="en-US" sz="1500" dirty="0">
                <a:latin typeface="Calibri" panose="020F0502020204030204" pitchFamily="34" charset="0"/>
                <a:cs typeface="Calibri" panose="020F0502020204030204" pitchFamily="34" charset="0"/>
              </a:rPr>
              <a:t>• Transfer of stake from non-resident investor to another non-resident investor not involving repatriation neither subject to lock-in period nor Government approval</a:t>
            </a:r>
          </a:p>
          <a:p>
            <a:r>
              <a:rPr lang="en-US" sz="1500" dirty="0">
                <a:latin typeface="Calibri" panose="020F0502020204030204" pitchFamily="34" charset="0"/>
                <a:cs typeface="Calibri" panose="020F0502020204030204" pitchFamily="34" charset="0"/>
              </a:rPr>
              <a:t>Prohibited Real estate business ambit relaxed to exclude earning of rent /income on lease of the property not amounting to transfer and the term transfer </a:t>
            </a:r>
            <a:r>
              <a:rPr lang="en-US" sz="1500" b="1" dirty="0">
                <a:latin typeface="Calibri" panose="020F0502020204030204" pitchFamily="34" charset="0"/>
                <a:cs typeface="Calibri" panose="020F0502020204030204" pitchFamily="34" charset="0"/>
              </a:rPr>
              <a:t>includes</a:t>
            </a:r>
            <a:r>
              <a:rPr lang="en-US" sz="1500" dirty="0">
                <a:latin typeface="Calibri" panose="020F0502020204030204" pitchFamily="34" charset="0"/>
                <a:cs typeface="Calibri" panose="020F0502020204030204" pitchFamily="34" charset="0"/>
              </a:rPr>
              <a:t>:</a:t>
            </a:r>
          </a:p>
          <a:p>
            <a:pPr marL="400050" lvl="1" indent="0">
              <a:buNone/>
            </a:pPr>
            <a:r>
              <a:rPr lang="en-US" sz="1500" dirty="0">
                <a:latin typeface="Calibri" panose="020F0502020204030204" pitchFamily="34" charset="0"/>
                <a:cs typeface="Calibri" panose="020F0502020204030204" pitchFamily="34" charset="0"/>
              </a:rPr>
              <a:t>• Sale, exchange or relinquishment</a:t>
            </a:r>
          </a:p>
          <a:p>
            <a:pPr marL="400050" lvl="1" indent="0">
              <a:buNone/>
            </a:pPr>
            <a:r>
              <a:rPr lang="en-US" sz="1500" dirty="0">
                <a:latin typeface="Calibri" panose="020F0502020204030204" pitchFamily="34" charset="0"/>
                <a:cs typeface="Calibri" panose="020F0502020204030204" pitchFamily="34" charset="0"/>
              </a:rPr>
              <a:t>• Extinguishment of any rights or compulsory acquisition under law</a:t>
            </a:r>
          </a:p>
          <a:p>
            <a:pPr marL="400050" lvl="1" indent="0">
              <a:buNone/>
            </a:pPr>
            <a:r>
              <a:rPr lang="en-US" sz="1500" dirty="0">
                <a:latin typeface="Calibri" panose="020F0502020204030204" pitchFamily="34" charset="0"/>
                <a:cs typeface="Calibri" panose="020F0502020204030204" pitchFamily="34" charset="0"/>
              </a:rPr>
              <a:t>• Allowing possession under Section 53A of Transfer or Property Act</a:t>
            </a:r>
          </a:p>
          <a:p>
            <a:pPr marL="400050" lvl="1" indent="0">
              <a:buNone/>
            </a:pPr>
            <a:r>
              <a:rPr lang="en-US" sz="1500" dirty="0">
                <a:latin typeface="Calibri" panose="020F0502020204030204" pitchFamily="34" charset="0"/>
                <a:cs typeface="Calibri" panose="020F0502020204030204" pitchFamily="34" charset="0"/>
              </a:rPr>
              <a:t>• Any arrangement including transfer of shares which has effect of transferring or enabling enjoyment of immovable property</a:t>
            </a:r>
          </a:p>
          <a:p>
            <a:r>
              <a:rPr lang="en-US" sz="1500" b="1" dirty="0">
                <a:latin typeface="Calibri" panose="020F0502020204030204" pitchFamily="34" charset="0"/>
                <a:cs typeface="Calibri" panose="020F0502020204030204" pitchFamily="34" charset="0"/>
              </a:rPr>
              <a:t>Key Issues</a:t>
            </a:r>
            <a:r>
              <a:rPr lang="en-US" sz="1500" dirty="0">
                <a:latin typeface="Calibri" panose="020F0502020204030204" pitchFamily="34" charset="0"/>
                <a:cs typeface="Calibri" panose="020F0502020204030204" pitchFamily="34" charset="0"/>
              </a:rPr>
              <a:t>: What types of arrangements qualify under above provisions?</a:t>
            </a:r>
          </a:p>
          <a:p>
            <a:pPr marL="1252538" indent="0">
              <a:buNone/>
            </a:pPr>
            <a:r>
              <a:rPr lang="en-US" sz="1500" dirty="0">
                <a:latin typeface="Calibri" panose="020F0502020204030204" pitchFamily="34" charset="0"/>
                <a:cs typeface="Calibri" panose="020F0502020204030204" pitchFamily="34" charset="0"/>
              </a:rPr>
              <a:t>Earlier, such conditionalities did not apply to investment by NRIs. Now, with the removal of this exception, provisions have become more stringent for NRIs. Was this the intention?</a:t>
            </a:r>
          </a:p>
        </p:txBody>
      </p:sp>
    </p:spTree>
    <p:extLst>
      <p:ext uri="{BB962C8B-B14F-4D97-AF65-F5344CB8AC3E}">
        <p14:creationId xmlns:p14="http://schemas.microsoft.com/office/powerpoint/2010/main" val="275884114"/>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2674939" y="214314"/>
            <a:ext cx="7793037" cy="852487"/>
          </a:xfrm>
        </p:spPr>
        <p:txBody>
          <a:bodyPr/>
          <a:lstStyle/>
          <a:p>
            <a:r>
              <a:rPr lang="en-US" sz="3200" dirty="0"/>
              <a:t>FDI in Real Estate (con’t)</a:t>
            </a:r>
          </a:p>
        </p:txBody>
      </p:sp>
      <p:sp>
        <p:nvSpPr>
          <p:cNvPr id="44035" name="Content Placeholder 2"/>
          <p:cNvSpPr>
            <a:spLocks noGrp="1"/>
          </p:cNvSpPr>
          <p:nvPr>
            <p:ph idx="1"/>
          </p:nvPr>
        </p:nvSpPr>
        <p:spPr>
          <a:xfrm>
            <a:off x="1981200" y="1143000"/>
            <a:ext cx="8382000" cy="5181600"/>
          </a:xfrm>
        </p:spPr>
        <p:txBody>
          <a:bodyPr/>
          <a:lstStyle/>
          <a:p>
            <a:r>
              <a:rPr lang="en-US" sz="1400" b="1" u="sng" dirty="0"/>
              <a:t>Overview of legal provision:</a:t>
            </a:r>
          </a:p>
          <a:p>
            <a:r>
              <a:rPr lang="en-US" sz="1400" dirty="0"/>
              <a:t> 1. As per FDI POLICY 2017 FDI means - Investment by non-resident entity/person resident outside India in the capital of an Indian company under Schedule 1 of Foreign Exchange Management (Transfer or Issue of Security by a Person Resident Outside India) Regulations, 2000</a:t>
            </a:r>
          </a:p>
          <a:p>
            <a:r>
              <a:rPr lang="en-US" sz="1400" dirty="0"/>
              <a:t>2. As  per schedule 4 of FEMA Notf.20(R) – a NRI including a company, a trust and a partnership firm incorporated outside India and owned and controlled by non-resident Indians may purchase and sale shares/Convertible debentures, warrants or units on Non- repatriation basis which will be deemed to be domestic investment at par with the investment made by residents.</a:t>
            </a:r>
          </a:p>
          <a:p>
            <a:pPr>
              <a:buFont typeface="Wingdings" pitchFamily="2" charset="2"/>
              <a:buNone/>
            </a:pPr>
            <a:r>
              <a:rPr lang="en-US" sz="1400" dirty="0"/>
              <a:t>       However, no purchase of shares or convertible debentures, etc of an Indian company shall be made under this Scheme if the company concerned is a Nidhi company or is engaged in agricultural/plantation activities or real estate business or construction of farm houses or dealing in Transfer of Development Rights.</a:t>
            </a:r>
          </a:p>
          <a:p>
            <a:r>
              <a:rPr lang="en-US" sz="1400" dirty="0"/>
              <a:t>Explanation: For the purpose of this paragraph, "Real estate business" means dealing in land and immovable property with a view to earning profit therefrom and does not include development of townships, construction of residential commercial premises, roads or bridges, educational institutions, recreational facilities, city and regional level infrastructure, townships. Further, earning of rent income on lease of the property, not amounting to transfer, will not amount to “real estate business”. Investment in units of Real Estate Investment Trusts (REITs) registered and regulated under the SEBI (REITs) regulations 2014 shall also be excluded from the definition of “real estate business”</a:t>
            </a:r>
            <a:endParaRPr lang="en-US" sz="1400" b="1" dirty="0"/>
          </a:p>
        </p:txBody>
      </p:sp>
      <p:sp>
        <p:nvSpPr>
          <p:cNvPr id="41988" name="Date Placeholder 3"/>
          <p:cNvSpPr>
            <a:spLocks noGrp="1"/>
          </p:cNvSpPr>
          <p:nvPr>
            <p:ph type="dt" sz="quarter" idx="10"/>
          </p:nvPr>
        </p:nvSpPr>
        <p:spPr/>
        <p:txBody>
          <a:bodyPr/>
          <a:lstStyle/>
          <a:p>
            <a:pPr>
              <a:defRPr/>
            </a:pPr>
            <a:r>
              <a:rPr lang="en-US"/>
              <a:t>4 May 2019</a:t>
            </a:r>
            <a:endParaRPr lang="en-US" dirty="0"/>
          </a:p>
        </p:txBody>
      </p:sp>
      <p:sp>
        <p:nvSpPr>
          <p:cNvPr id="41989" name="Footer Placeholder 4"/>
          <p:cNvSpPr>
            <a:spLocks noGrp="1"/>
          </p:cNvSpPr>
          <p:nvPr>
            <p:ph type="ftr" sz="quarter" idx="11"/>
          </p:nvPr>
        </p:nvSpPr>
        <p:spPr/>
        <p:txBody>
          <a:bodyPr/>
          <a:lstStyle/>
          <a:p>
            <a:pPr>
              <a:defRPr/>
            </a:pPr>
            <a:r>
              <a:rPr lang="en-US" dirty="0"/>
              <a:t>P. P. Shah &amp; Asso.</a:t>
            </a:r>
          </a:p>
        </p:txBody>
      </p:sp>
      <p:sp>
        <p:nvSpPr>
          <p:cNvPr id="41990" name="Slide Number Placeholder 5"/>
          <p:cNvSpPr>
            <a:spLocks noGrp="1"/>
          </p:cNvSpPr>
          <p:nvPr>
            <p:ph type="sldNum" sz="quarter" idx="12"/>
          </p:nvPr>
        </p:nvSpPr>
        <p:spPr/>
        <p:txBody>
          <a:bodyPr/>
          <a:lstStyle/>
          <a:p>
            <a:pPr>
              <a:defRPr/>
            </a:pPr>
            <a:fld id="{68B723E8-F733-408B-9EA9-3C1FC6D7753A}" type="slidenum">
              <a:rPr lang="en-US" smtClean="0"/>
              <a:pPr>
                <a:defRPr/>
              </a:pPr>
              <a:t>72</a:t>
            </a:fld>
            <a:endParaRPr lang="en-US" dirty="0"/>
          </a:p>
        </p:txBody>
      </p:sp>
    </p:spTree>
    <p:extLst>
      <p:ext uri="{BB962C8B-B14F-4D97-AF65-F5344CB8AC3E}">
        <p14:creationId xmlns:p14="http://schemas.microsoft.com/office/powerpoint/2010/main" val="3002495805"/>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5058" name="Title 1"/>
          <p:cNvSpPr>
            <a:spLocks noGrp="1"/>
          </p:cNvSpPr>
          <p:nvPr>
            <p:ph type="title"/>
          </p:nvPr>
        </p:nvSpPr>
        <p:spPr>
          <a:xfrm>
            <a:off x="2674939" y="214314"/>
            <a:ext cx="7793037" cy="852487"/>
          </a:xfrm>
        </p:spPr>
        <p:txBody>
          <a:bodyPr/>
          <a:lstStyle/>
          <a:p>
            <a:r>
              <a:rPr lang="en-US" sz="2800" dirty="0"/>
              <a:t>FDI in Real Estate (con’t)</a:t>
            </a:r>
          </a:p>
        </p:txBody>
      </p:sp>
      <p:sp>
        <p:nvSpPr>
          <p:cNvPr id="45059" name="Content Placeholder 2"/>
          <p:cNvSpPr>
            <a:spLocks noGrp="1"/>
          </p:cNvSpPr>
          <p:nvPr>
            <p:ph idx="1"/>
          </p:nvPr>
        </p:nvSpPr>
        <p:spPr>
          <a:xfrm>
            <a:off x="1524000" y="1143000"/>
            <a:ext cx="9144000" cy="5257800"/>
          </a:xfrm>
        </p:spPr>
        <p:txBody>
          <a:bodyPr/>
          <a:lstStyle/>
          <a:p>
            <a:r>
              <a:rPr lang="en-US" sz="1500" dirty="0"/>
              <a:t>3.As per para 5.2.10 of FDI policy 2017 – 100% FDI under automatic route is allowed in Construction Development projects (which would include development of townships, construction of residential/commercial premises, roads or bridges, hotels, resorts, hospitals, educational institutions, recreational facilities, city and regional level infrastructure, townships) subject to conditions specified in the policy. Conditions relating to lock-in period of 3 years do not apply to investment by NRIs.</a:t>
            </a:r>
          </a:p>
          <a:p>
            <a:r>
              <a:rPr lang="en-US" sz="1500" dirty="0"/>
              <a:t>4.Further as per Regulation 3 of Foreign Exchange Management (Acquisition and transfer of Immovable property in India) – Notf.21</a:t>
            </a:r>
          </a:p>
          <a:p>
            <a:pPr>
              <a:buFont typeface="Wingdings" pitchFamily="2" charset="2"/>
              <a:buNone/>
            </a:pPr>
            <a:r>
              <a:rPr lang="en-US" sz="1500" dirty="0"/>
              <a:t>      A person resident outside India who is a citizen of India may - </a:t>
            </a:r>
          </a:p>
          <a:p>
            <a:r>
              <a:rPr lang="en-US" sz="1500" dirty="0"/>
              <a:t>a) acquire immovable property in India other than an agricultural property, plantation, or a farm house:</a:t>
            </a:r>
          </a:p>
          <a:p>
            <a:r>
              <a:rPr lang="en-US" sz="1500" dirty="0"/>
              <a:t>Provided that in case of acquisition of immovable property, payment of purchase price, if any, shall be made out of (i) funds received in India through normal banking channels by way of inward remittance from any place outside India or (ii) funds held in any non-resident account maintained in accordance with the provisions of the Act and the regulations made by the Reserve Bank.</a:t>
            </a:r>
          </a:p>
          <a:p>
            <a:r>
              <a:rPr lang="en-US" sz="1500" dirty="0"/>
              <a:t>Provided further that no payment of purchase price for acquisition of immovable property shall be made either by traveller's cheque or by foreign currency notes or by other mode other than those specifically permitted by this clause'.</a:t>
            </a:r>
          </a:p>
          <a:p>
            <a:r>
              <a:rPr lang="en-US" sz="1500" dirty="0"/>
              <a:t>b) transfer any immovable property in India to a person resident in India. </a:t>
            </a:r>
          </a:p>
          <a:p>
            <a:r>
              <a:rPr lang="en-US" sz="1500" dirty="0"/>
              <a:t>c) transfer any immovable property other than agricultural or plantation property or farm house to a person resident outside India who is a citizen of India or to a person of Indian origin resident outside India</a:t>
            </a:r>
          </a:p>
          <a:p>
            <a:pPr>
              <a:buFont typeface="Wingdings" pitchFamily="2" charset="2"/>
              <a:buNone/>
            </a:pPr>
            <a:r>
              <a:rPr lang="en-US" sz="1600" dirty="0"/>
              <a:t>	</a:t>
            </a:r>
          </a:p>
          <a:p>
            <a:endParaRPr lang="en-US" sz="1600" dirty="0"/>
          </a:p>
        </p:txBody>
      </p:sp>
      <p:sp>
        <p:nvSpPr>
          <p:cNvPr id="43012" name="Date Placeholder 3"/>
          <p:cNvSpPr>
            <a:spLocks noGrp="1"/>
          </p:cNvSpPr>
          <p:nvPr>
            <p:ph type="dt" sz="quarter" idx="10"/>
          </p:nvPr>
        </p:nvSpPr>
        <p:spPr/>
        <p:txBody>
          <a:bodyPr/>
          <a:lstStyle/>
          <a:p>
            <a:pPr>
              <a:defRPr/>
            </a:pPr>
            <a:r>
              <a:rPr lang="en-US"/>
              <a:t>4 May 2019</a:t>
            </a:r>
            <a:endParaRPr lang="en-US" dirty="0"/>
          </a:p>
        </p:txBody>
      </p:sp>
      <p:sp>
        <p:nvSpPr>
          <p:cNvPr id="43013" name="Footer Placeholder 4"/>
          <p:cNvSpPr>
            <a:spLocks noGrp="1"/>
          </p:cNvSpPr>
          <p:nvPr>
            <p:ph type="ftr" sz="quarter" idx="11"/>
          </p:nvPr>
        </p:nvSpPr>
        <p:spPr/>
        <p:txBody>
          <a:bodyPr/>
          <a:lstStyle/>
          <a:p>
            <a:pPr>
              <a:defRPr/>
            </a:pPr>
            <a:r>
              <a:rPr lang="en-US" dirty="0"/>
              <a:t>P. P. Shah &amp; Asso.</a:t>
            </a:r>
          </a:p>
        </p:txBody>
      </p:sp>
      <p:sp>
        <p:nvSpPr>
          <p:cNvPr id="43014" name="Slide Number Placeholder 5"/>
          <p:cNvSpPr>
            <a:spLocks noGrp="1"/>
          </p:cNvSpPr>
          <p:nvPr>
            <p:ph type="sldNum" sz="quarter" idx="12"/>
          </p:nvPr>
        </p:nvSpPr>
        <p:spPr/>
        <p:txBody>
          <a:bodyPr/>
          <a:lstStyle/>
          <a:p>
            <a:pPr>
              <a:defRPr/>
            </a:pPr>
            <a:fld id="{220C6FD6-53B5-4654-AEE7-604623D232E0}" type="slidenum">
              <a:rPr lang="en-US" smtClean="0"/>
              <a:pPr>
                <a:defRPr/>
              </a:pPr>
              <a:t>73</a:t>
            </a:fld>
            <a:endParaRPr lang="en-US" dirty="0"/>
          </a:p>
        </p:txBody>
      </p:sp>
    </p:spTree>
    <p:extLst>
      <p:ext uri="{BB962C8B-B14F-4D97-AF65-F5344CB8AC3E}">
        <p14:creationId xmlns:p14="http://schemas.microsoft.com/office/powerpoint/2010/main" val="2888664114"/>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2674939" y="200246"/>
            <a:ext cx="7793037" cy="852487"/>
          </a:xfrm>
        </p:spPr>
        <p:txBody>
          <a:bodyPr/>
          <a:lstStyle/>
          <a:p>
            <a:r>
              <a:rPr lang="en-US" sz="3200" dirty="0"/>
              <a:t>FDI in Real Estate (con’t)</a:t>
            </a:r>
          </a:p>
        </p:txBody>
      </p:sp>
      <p:sp>
        <p:nvSpPr>
          <p:cNvPr id="46083" name="Content Placeholder 2"/>
          <p:cNvSpPr>
            <a:spLocks noGrp="1"/>
          </p:cNvSpPr>
          <p:nvPr>
            <p:ph idx="1"/>
          </p:nvPr>
        </p:nvSpPr>
        <p:spPr>
          <a:xfrm>
            <a:off x="2133600" y="1143000"/>
            <a:ext cx="8345488" cy="5257800"/>
          </a:xfrm>
        </p:spPr>
        <p:txBody>
          <a:bodyPr/>
          <a:lstStyle/>
          <a:p>
            <a:r>
              <a:rPr lang="en-US" sz="1800" b="1" u="sng" dirty="0"/>
              <a:t>Repatriation of sale proceeds</a:t>
            </a:r>
          </a:p>
          <a:p>
            <a:r>
              <a:rPr lang="en-US" sz="1800" dirty="0"/>
              <a:t>In the event of sale of immovable property other than agricultural land/farm house /plantation property in India by a person resident outside India who is a citizen of India or a person of Indian origin, the authorised dealer may allow repatriation of the sale proceeds outside India, provided the following conditions are satisfied, namely: </a:t>
            </a:r>
          </a:p>
          <a:p>
            <a:r>
              <a:rPr lang="en-US" sz="1800" dirty="0"/>
              <a:t>(i) the immovable property was acquired by the seller in accordance with the provisions of the foreign exchange law in force at the time of acquisition by him or the provisions of these Regulations; </a:t>
            </a:r>
          </a:p>
          <a:p>
            <a:r>
              <a:rPr lang="en-US" sz="1800" dirty="0"/>
              <a:t>(ii) the amount to be repatriated does not exceed (a) the amount paid for acquisition of the immovable property in foreign exchange received through normal banking channels or out of funds held in Foreign Currency Non-Resident Account or (b) the foreign currency equivalent, as on the date of payment, of the amount paid where such payment was made from the funds held in Non-Resident External account for acquisition of the property; </a:t>
            </a:r>
          </a:p>
          <a:p>
            <a:r>
              <a:rPr lang="en-US" sz="1800" dirty="0"/>
              <a:t>(iii) in the case of residential property, the repatriation of sale proceeds is restricted to not more than two such properties. </a:t>
            </a:r>
          </a:p>
          <a:p>
            <a:endParaRPr lang="en-US" sz="1400" dirty="0"/>
          </a:p>
        </p:txBody>
      </p:sp>
      <p:sp>
        <p:nvSpPr>
          <p:cNvPr id="44036" name="Date Placeholder 3"/>
          <p:cNvSpPr>
            <a:spLocks noGrp="1"/>
          </p:cNvSpPr>
          <p:nvPr>
            <p:ph type="dt" sz="quarter" idx="10"/>
          </p:nvPr>
        </p:nvSpPr>
        <p:spPr/>
        <p:txBody>
          <a:bodyPr/>
          <a:lstStyle/>
          <a:p>
            <a:pPr>
              <a:defRPr/>
            </a:pPr>
            <a:r>
              <a:rPr lang="en-US"/>
              <a:t>4 May 2019</a:t>
            </a:r>
            <a:endParaRPr lang="en-US" dirty="0"/>
          </a:p>
        </p:txBody>
      </p:sp>
      <p:sp>
        <p:nvSpPr>
          <p:cNvPr id="44037" name="Footer Placeholder 4"/>
          <p:cNvSpPr>
            <a:spLocks noGrp="1"/>
          </p:cNvSpPr>
          <p:nvPr>
            <p:ph type="ftr" sz="quarter" idx="11"/>
          </p:nvPr>
        </p:nvSpPr>
        <p:spPr/>
        <p:txBody>
          <a:bodyPr/>
          <a:lstStyle/>
          <a:p>
            <a:pPr>
              <a:defRPr/>
            </a:pPr>
            <a:r>
              <a:rPr lang="en-US" dirty="0"/>
              <a:t>P. P. Shah &amp; Asso.</a:t>
            </a:r>
          </a:p>
        </p:txBody>
      </p:sp>
      <p:sp>
        <p:nvSpPr>
          <p:cNvPr id="44038" name="Slide Number Placeholder 5"/>
          <p:cNvSpPr>
            <a:spLocks noGrp="1"/>
          </p:cNvSpPr>
          <p:nvPr>
            <p:ph type="sldNum" sz="quarter" idx="12"/>
          </p:nvPr>
        </p:nvSpPr>
        <p:spPr/>
        <p:txBody>
          <a:bodyPr/>
          <a:lstStyle/>
          <a:p>
            <a:pPr>
              <a:defRPr/>
            </a:pPr>
            <a:fld id="{F947A728-4133-4C94-8C1D-0B1E1C8D51D0}" type="slidenum">
              <a:rPr lang="en-US" smtClean="0"/>
              <a:pPr>
                <a:defRPr/>
              </a:pPr>
              <a:t>74</a:t>
            </a:fld>
            <a:endParaRPr lang="en-US" dirty="0"/>
          </a:p>
        </p:txBody>
      </p:sp>
    </p:spTree>
    <p:extLst>
      <p:ext uri="{BB962C8B-B14F-4D97-AF65-F5344CB8AC3E}">
        <p14:creationId xmlns:p14="http://schemas.microsoft.com/office/powerpoint/2010/main" val="3333705496"/>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r>
              <a:rPr lang="en-IN" sz="3600" dirty="0"/>
              <a:t>FDI in Real Estate (con’t)</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239617" y="1371600"/>
            <a:ext cx="10363200" cy="4114800"/>
          </a:xfrm>
        </p:spPr>
        <p:txBody>
          <a:bodyPr/>
          <a:lstStyle/>
          <a:p>
            <a:r>
              <a:rPr lang="en-US" sz="1600" dirty="0"/>
              <a:t>– Permitted: 100% FDI under automatic route is permitted in construction development projects, which includes development of townships, construction of residential/commercial premises, roads or bridges, hotels, resorts, hospitals, educational institutes, recreational facilities, city/regional level infrastructure, townships, Real Estate broking, Investment in units of REITS registered with RBI.</a:t>
            </a:r>
          </a:p>
          <a:p>
            <a:pPr marL="0" indent="0">
              <a:buNone/>
            </a:pPr>
            <a:endParaRPr lang="en-US" sz="1600" dirty="0"/>
          </a:p>
          <a:p>
            <a:r>
              <a:rPr lang="en-US" sz="1600" dirty="0"/>
              <a:t>– Not Permitted: FDI is not permitted in an entity which is engaged or proposed to be engaged in (i) any Real Estate Business (which is defined and is dealt with below), or (ii) construction of farm houses, or (iii) trading in transferable development rights</a:t>
            </a:r>
          </a:p>
          <a:p>
            <a:endParaRPr lang="en-US" sz="1600" dirty="0"/>
          </a:p>
          <a:p>
            <a:r>
              <a:rPr lang="en-US" sz="1600" dirty="0"/>
              <a:t>“Transfer", in relation to FDI policy on the sector, includes,—</a:t>
            </a:r>
          </a:p>
          <a:p>
            <a:pPr marL="0" indent="0">
              <a:buNone/>
            </a:pPr>
            <a:r>
              <a:rPr lang="en-US" sz="1600" dirty="0"/>
              <a:t>(a) the sale, exchange or relinquishment of the asset ; or</a:t>
            </a:r>
          </a:p>
          <a:p>
            <a:pPr marL="0" indent="0">
              <a:buNone/>
            </a:pPr>
            <a:r>
              <a:rPr lang="en-US" sz="1600" dirty="0"/>
              <a:t>(b) the extinguishment of any rights therein; or</a:t>
            </a:r>
          </a:p>
          <a:p>
            <a:pPr marL="0" indent="0">
              <a:buNone/>
            </a:pPr>
            <a:r>
              <a:rPr lang="en-US" sz="1600" dirty="0"/>
              <a:t>(c) the compulsory acquisition thereof under any law ; or</a:t>
            </a:r>
          </a:p>
          <a:p>
            <a:pPr marL="0" indent="0">
              <a:buNone/>
            </a:pPr>
            <a:r>
              <a:rPr lang="en-US" sz="1600" dirty="0"/>
              <a:t>(d) any transaction involving the allowing of the possession of any immovable property to be taken or retained in part performance of a contract of the nature referred to in section 53A of the Transfer of Property Act, 1882 (4 of 1882) ; or</a:t>
            </a:r>
          </a:p>
          <a:p>
            <a:pPr marL="0" indent="0">
              <a:buNone/>
            </a:pPr>
            <a:r>
              <a:rPr lang="en-US" sz="1600" dirty="0"/>
              <a:t>(e) any transaction, by acquiring shares in a company or by way of any agreement or any arrangement or in any other manner whatsoever, which has the effect of transferring, or enabling the enjoyment of, any immovable property.</a:t>
            </a:r>
          </a:p>
          <a:p>
            <a:endParaRPr lang="en-IN" sz="16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a:xfrm>
            <a:off x="1549400" y="6420614"/>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a:xfrm>
            <a:off x="4876800" y="6420614"/>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75</a:t>
            </a:fld>
            <a:endParaRPr lang="en-US" dirty="0"/>
          </a:p>
        </p:txBody>
      </p:sp>
    </p:spTree>
    <p:extLst>
      <p:ext uri="{BB962C8B-B14F-4D97-AF65-F5344CB8AC3E}">
        <p14:creationId xmlns:p14="http://schemas.microsoft.com/office/powerpoint/2010/main" val="3654452160"/>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r>
              <a:rPr lang="en-IN" sz="3600" dirty="0"/>
              <a:t>FDI in Real Estate (con’t)</a:t>
            </a:r>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76</a:t>
            </a:fld>
            <a:endParaRPr lang="en-US" dirty="0"/>
          </a:p>
        </p:txBody>
      </p:sp>
      <p:sp>
        <p:nvSpPr>
          <p:cNvPr id="9" name="Content Placeholder 8">
            <a:extLst>
              <a:ext uri="{FF2B5EF4-FFF2-40B4-BE49-F238E27FC236}">
                <a16:creationId xmlns:a16="http://schemas.microsoft.com/office/drawing/2014/main" id="{AAEDD9EE-665E-4F59-8C28-E5228E5212AB}"/>
              </a:ext>
            </a:extLst>
          </p:cNvPr>
          <p:cNvSpPr>
            <a:spLocks noGrp="1"/>
          </p:cNvSpPr>
          <p:nvPr>
            <p:ph idx="1"/>
          </p:nvPr>
        </p:nvSpPr>
        <p:spPr>
          <a:xfrm>
            <a:off x="1340943" y="1268361"/>
            <a:ext cx="10363200" cy="4114800"/>
          </a:xfrm>
        </p:spPr>
        <p:txBody>
          <a:bodyPr/>
          <a:lstStyle/>
          <a:p>
            <a:pPr>
              <a:buClr>
                <a:srgbClr val="FF0000"/>
              </a:buClr>
            </a:pPr>
            <a:r>
              <a:rPr lang="en-IN" sz="1600" u="sng" dirty="0"/>
              <a:t>Exit &amp; Lock in Restrictions</a:t>
            </a:r>
          </a:p>
          <a:p>
            <a:pPr marL="0" indent="0">
              <a:buNone/>
            </a:pPr>
            <a:r>
              <a:rPr lang="en-IN" sz="1600" dirty="0"/>
              <a:t>An investor is allowed to exit and Repatriate the funds only after:</a:t>
            </a:r>
          </a:p>
          <a:p>
            <a:pPr marL="400050" indent="-400050">
              <a:buSzPct val="100000"/>
              <a:buFont typeface="+mj-lt"/>
              <a:buAutoNum type="romanLcPeriod"/>
            </a:pPr>
            <a:r>
              <a:rPr lang="en-US" sz="1600" dirty="0"/>
              <a:t>After 3 years from the date of each tranche of foreign investment, or </a:t>
            </a:r>
          </a:p>
          <a:p>
            <a:pPr marL="400050" indent="-400050">
              <a:buSzPct val="100000"/>
              <a:buFont typeface="+mj-lt"/>
              <a:buAutoNum type="romanLcPeriod"/>
            </a:pPr>
            <a:r>
              <a:rPr lang="en-US" sz="1600" dirty="0"/>
              <a:t>On the completion of the project; or </a:t>
            </a:r>
          </a:p>
          <a:p>
            <a:pPr marL="400050" indent="-400050">
              <a:buSzPct val="100000"/>
              <a:buFont typeface="+mj-lt"/>
              <a:buAutoNum type="romanLcPeriod"/>
            </a:pPr>
            <a:r>
              <a:rPr lang="en-US" sz="1600" dirty="0"/>
              <a:t>On the completion / development of trunk infrastructure i.e. roads, water supply, street lighting, drainage and sewerage</a:t>
            </a:r>
          </a:p>
          <a:p>
            <a:r>
              <a:rPr lang="en-US" sz="1600" dirty="0"/>
              <a:t>Transfer of stake from one non-resident to another non-resident, without repatriation of investment will neither be subject to any lock-in period nor to any government approval.</a:t>
            </a:r>
          </a:p>
          <a:p>
            <a:r>
              <a:rPr lang="en-US" sz="1600" dirty="0"/>
              <a:t>Condition of lock-in period will not apply to Hotels &amp;Tourist Resorts, Hospitals, Special Economic Zones (SEZs), Educational Institutions, Old Age Homes and investment by NRI</a:t>
            </a:r>
          </a:p>
          <a:p>
            <a:endParaRPr lang="en-US" sz="1600" dirty="0"/>
          </a:p>
          <a:p>
            <a:pPr>
              <a:buClr>
                <a:srgbClr val="FF0000"/>
              </a:buClr>
            </a:pPr>
            <a:r>
              <a:rPr lang="en-US" sz="1600" dirty="0"/>
              <a:t>Each phase of project will be considered as a separate project for the purpose of FDI policy</a:t>
            </a:r>
          </a:p>
          <a:p>
            <a:pPr>
              <a:buClr>
                <a:srgbClr val="FF0000"/>
              </a:buClr>
            </a:pPr>
            <a:endParaRPr lang="en-US" sz="1600" dirty="0"/>
          </a:p>
          <a:p>
            <a:pPr>
              <a:buClr>
                <a:srgbClr val="FF0000"/>
              </a:buClr>
            </a:pPr>
            <a:r>
              <a:rPr lang="en-US" sz="1600" dirty="0"/>
              <a:t>100% FDI under automatic route is permitted in completed projects for operation and management of townships, malls/ shopping complexes and business centres. Transfer of ownership and/or control of the investee company from residents to non-residents is also permitted with a lockin-period of three years, calculated with reference to each tranche of FDI. Transfer of immovable property or part thereof is not permitted during this period.</a:t>
            </a:r>
          </a:p>
          <a:p>
            <a:pPr marL="0" indent="0">
              <a:buSzPct val="100000"/>
              <a:buNone/>
            </a:pPr>
            <a:endParaRPr lang="en-US" sz="1600" dirty="0"/>
          </a:p>
          <a:p>
            <a:pPr marL="0" indent="0">
              <a:buSzPct val="100000"/>
              <a:buNone/>
            </a:pPr>
            <a:endParaRPr lang="en-US" sz="1600" dirty="0"/>
          </a:p>
          <a:p>
            <a:endParaRPr lang="en-IN" sz="1600" dirty="0"/>
          </a:p>
          <a:p>
            <a:pPr marL="400050" indent="-46038">
              <a:buSzPct val="100000"/>
              <a:buFont typeface="+mj-lt"/>
              <a:buAutoNum type="romanLcPeriod"/>
            </a:pPr>
            <a:endParaRPr lang="en-IN" sz="1600" u="sng" dirty="0"/>
          </a:p>
        </p:txBody>
      </p:sp>
    </p:spTree>
    <p:extLst>
      <p:ext uri="{BB962C8B-B14F-4D97-AF65-F5344CB8AC3E}">
        <p14:creationId xmlns:p14="http://schemas.microsoft.com/office/powerpoint/2010/main" val="3329754851"/>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r>
              <a:rPr lang="en-IN" sz="3600" dirty="0"/>
              <a:t>FDI in Real Estate (con’t)</a:t>
            </a:r>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77</a:t>
            </a:fld>
            <a:endParaRPr lang="en-US" dirty="0"/>
          </a:p>
        </p:txBody>
      </p:sp>
      <p:sp>
        <p:nvSpPr>
          <p:cNvPr id="9" name="Content Placeholder 8">
            <a:extLst>
              <a:ext uri="{FF2B5EF4-FFF2-40B4-BE49-F238E27FC236}">
                <a16:creationId xmlns:a16="http://schemas.microsoft.com/office/drawing/2014/main" id="{AAEDD9EE-665E-4F59-8C28-E5228E5212AB}"/>
              </a:ext>
            </a:extLst>
          </p:cNvPr>
          <p:cNvSpPr>
            <a:spLocks noGrp="1"/>
          </p:cNvSpPr>
          <p:nvPr>
            <p:ph idx="1"/>
          </p:nvPr>
        </p:nvSpPr>
        <p:spPr>
          <a:xfrm>
            <a:off x="1313427" y="1873044"/>
            <a:ext cx="10390716" cy="5117691"/>
          </a:xfrm>
        </p:spPr>
        <p:txBody>
          <a:bodyPr/>
          <a:lstStyle/>
          <a:p>
            <a:pPr>
              <a:buClr>
                <a:srgbClr val="FF0000"/>
              </a:buClr>
            </a:pPr>
            <a:r>
              <a:rPr lang="en-IN" sz="1600" u="sng" dirty="0"/>
              <a:t>Obligation of Indian Investee</a:t>
            </a:r>
          </a:p>
          <a:p>
            <a:pPr>
              <a:buClr>
                <a:schemeClr val="tx2"/>
              </a:buClr>
            </a:pPr>
            <a:r>
              <a:rPr lang="en-US" sz="1600" dirty="0"/>
              <a:t>Indian Investee Company is permitted to sell only developed plots, i.e. the plots where trunk infrastructure has been available</a:t>
            </a:r>
          </a:p>
          <a:p>
            <a:pPr>
              <a:buClr>
                <a:schemeClr val="tx2"/>
              </a:buClr>
            </a:pPr>
            <a:r>
              <a:rPr lang="en-US" sz="1600" dirty="0"/>
              <a:t>Indian Investee Company is responsible for obtaining all approvals, payment of development and other charges, and compliance with all other requirements as prescribed by local government bodies</a:t>
            </a:r>
            <a:endParaRPr lang="en-IN" sz="1600" dirty="0"/>
          </a:p>
          <a:p>
            <a:pPr marL="0" indent="0">
              <a:buNone/>
            </a:pPr>
            <a:endParaRPr lang="en-IN" sz="1600" dirty="0"/>
          </a:p>
          <a:p>
            <a:pPr>
              <a:buClr>
                <a:srgbClr val="FF0000"/>
              </a:buClr>
              <a:buSzPct val="100000"/>
              <a:buFont typeface="Wingdings" panose="05000000000000000000" pitchFamily="2" charset="2"/>
              <a:buChar char="§"/>
            </a:pPr>
            <a:r>
              <a:rPr lang="en-US" sz="1600" dirty="0"/>
              <a:t>FDI is not permitted in an entity which is engaged or proposes to engage in ‘Real Estate Business’. However the earning or rent/income on lease of the property, not amounting to transfer, does not amount to ‘Real Estate Business’ and hence is permitted</a:t>
            </a:r>
          </a:p>
          <a:p>
            <a:pPr>
              <a:buClr>
                <a:srgbClr val="FF0000"/>
              </a:buClr>
              <a:buSzPct val="100000"/>
              <a:buFont typeface="Wingdings" panose="05000000000000000000" pitchFamily="2" charset="2"/>
              <a:buChar char="§"/>
            </a:pPr>
            <a:endParaRPr lang="en-US" sz="1600" dirty="0"/>
          </a:p>
          <a:p>
            <a:pPr>
              <a:buClr>
                <a:srgbClr val="FF0000"/>
              </a:buClr>
              <a:buSzPct val="100000"/>
              <a:buFont typeface="Wingdings" panose="05000000000000000000" pitchFamily="2" charset="2"/>
              <a:buChar char="§"/>
            </a:pPr>
            <a:r>
              <a:rPr lang="en-US" sz="1600" u="sng" dirty="0"/>
              <a:t>Major changes in FDI Policy</a:t>
            </a:r>
          </a:p>
          <a:p>
            <a:pPr>
              <a:buClr>
                <a:schemeClr val="tx2"/>
              </a:buClr>
              <a:buSzPct val="100000"/>
              <a:buFont typeface="Wingdings" panose="05000000000000000000" pitchFamily="2" charset="2"/>
              <a:buChar char="§"/>
            </a:pPr>
            <a:r>
              <a:rPr lang="en-US" sz="1600" dirty="0"/>
              <a:t>There is no minimum area requirement. (Earlier, minimum floor area to be developed under each project was required to be 20,000 sq. meters for construction development projects).Consequently other requirements applicable before like procurement of empanelled architect by the investee company has also been removed</a:t>
            </a:r>
          </a:p>
          <a:p>
            <a:pPr>
              <a:buClr>
                <a:schemeClr val="tx2"/>
              </a:buClr>
              <a:buSzPct val="100000"/>
              <a:buFont typeface="Wingdings" panose="05000000000000000000" pitchFamily="2" charset="2"/>
              <a:buChar char="§"/>
            </a:pPr>
            <a:r>
              <a:rPr lang="en-US" sz="1600" dirty="0"/>
              <a:t>There is no Minimum capitalization required. Earlier, a minimum capitalization of USD 5 million was required to be brought in within 6 (six) months of the commencement of the project]</a:t>
            </a:r>
          </a:p>
          <a:p>
            <a:pPr>
              <a:buClr>
                <a:schemeClr val="tx2"/>
              </a:buClr>
              <a:buSzPct val="100000"/>
              <a:buFont typeface="Wingdings" panose="05000000000000000000" pitchFamily="2" charset="2"/>
              <a:buChar char="§"/>
            </a:pPr>
            <a:endParaRPr lang="en-US" sz="1600" dirty="0"/>
          </a:p>
          <a:p>
            <a:pPr>
              <a:buClr>
                <a:srgbClr val="FF0000"/>
              </a:buClr>
              <a:buSzPct val="100000"/>
              <a:buFont typeface="Wingdings" panose="05000000000000000000" pitchFamily="2" charset="2"/>
              <a:buChar char="§"/>
            </a:pPr>
            <a:endParaRPr lang="en-IN" sz="1600" dirty="0"/>
          </a:p>
        </p:txBody>
      </p:sp>
    </p:spTree>
    <p:extLst>
      <p:ext uri="{BB962C8B-B14F-4D97-AF65-F5344CB8AC3E}">
        <p14:creationId xmlns:p14="http://schemas.microsoft.com/office/powerpoint/2010/main" val="2018812044"/>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FINANCIAL SECTOR</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239619" y="2128838"/>
            <a:ext cx="10363200" cy="4114800"/>
          </a:xfrm>
        </p:spPr>
        <p:txBody>
          <a:bodyPr/>
          <a:lstStyle/>
          <a:p>
            <a:r>
              <a:rPr lang="en-IN" sz="1600" dirty="0"/>
              <a:t>Indian financial services sector comprises of various sub sectors like banks, non-banking financial companies (NBFCs), insurance sector entities and capital market related entities like stock and commodity exchanges, brokers, mutual funds, merchant bankers etc</a:t>
            </a:r>
          </a:p>
          <a:p>
            <a:pPr marL="0" indent="0">
              <a:buNone/>
            </a:pPr>
            <a:endParaRPr lang="en-IN" sz="1600" dirty="0"/>
          </a:p>
          <a:p>
            <a:r>
              <a:rPr lang="en-IN" sz="1600" b="1" u="sng" dirty="0"/>
              <a:t>Pre 2016 – FDI in NBFC</a:t>
            </a:r>
          </a:p>
          <a:p>
            <a:r>
              <a:rPr lang="en-US" sz="1600" dirty="0"/>
              <a:t>Foreign investment in NBFC was allowed up to 100% under the automatic route in prescribed 18 activities. Investment in other unspecified financial activities was considered under the approval route. </a:t>
            </a:r>
          </a:p>
          <a:p>
            <a:r>
              <a:rPr lang="en-US" sz="1600" dirty="0"/>
              <a:t>Activities classified as Fund based and Non-fund based </a:t>
            </a:r>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78</a:t>
            </a:fld>
            <a:endParaRPr lang="en-US" dirty="0"/>
          </a:p>
        </p:txBody>
      </p:sp>
    </p:spTree>
    <p:extLst>
      <p:ext uri="{BB962C8B-B14F-4D97-AF65-F5344CB8AC3E}">
        <p14:creationId xmlns:p14="http://schemas.microsoft.com/office/powerpoint/2010/main" val="2265577346"/>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FINANCIAL SECTOR</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371600"/>
            <a:ext cx="10363200" cy="4114800"/>
          </a:xfrm>
        </p:spPr>
        <p:txBody>
          <a:bodyPr/>
          <a:lstStyle/>
          <a:p>
            <a:r>
              <a:rPr lang="en-IN" sz="1600" b="1" u="sng" dirty="0"/>
              <a:t>Revamping Policy for FDI in Other Financial Services</a:t>
            </a:r>
          </a:p>
          <a:p>
            <a:r>
              <a:rPr lang="en-US" sz="1600" dirty="0"/>
              <a:t>In the year 2016, the Foreign investment policy in ‘Other Financial Services’ was amended to provide that financial services activities regulated by financial sector regulator can have foreign investment up to 100% under automatic route. </a:t>
            </a:r>
          </a:p>
          <a:p>
            <a:r>
              <a:rPr lang="en-US" sz="1600" dirty="0"/>
              <a:t>Such foreign investment was subject to conditionalities, including minimum capitalization norms, as specified by the concerned Regulator/ Government Agency </a:t>
            </a:r>
          </a:p>
          <a:p>
            <a:r>
              <a:rPr lang="en-US" sz="1600" dirty="0"/>
              <a:t>FDI in entities engaged in following activities required prior government approval </a:t>
            </a:r>
          </a:p>
          <a:p>
            <a:pPr marL="0" indent="0">
              <a:buNone/>
            </a:pPr>
            <a:r>
              <a:rPr lang="en-US" sz="1600" dirty="0"/>
              <a:t>     - Not regulated by any financial sector regulator</a:t>
            </a:r>
          </a:p>
          <a:p>
            <a:pPr marL="0" indent="0">
              <a:buNone/>
            </a:pPr>
            <a:r>
              <a:rPr lang="en-US" sz="1600" dirty="0"/>
              <a:t>     - Where only part of the financial services activity was regulated </a:t>
            </a:r>
          </a:p>
          <a:p>
            <a:pPr marL="0" indent="0">
              <a:buNone/>
            </a:pPr>
            <a:r>
              <a:rPr lang="en-US" sz="1600" dirty="0"/>
              <a:t>     - Where there was doubt regarding the regulatory oversight. Minimum capitalization requirement was to be prescribed while granting the approval </a:t>
            </a:r>
          </a:p>
          <a:p>
            <a:pPr marL="0" indent="0">
              <a:buNone/>
            </a:pPr>
            <a:r>
              <a:rPr lang="en-US" sz="1600" dirty="0"/>
              <a:t> </a:t>
            </a:r>
          </a:p>
          <a:p>
            <a:r>
              <a:rPr lang="en-US" sz="1600" dirty="0"/>
              <a:t>Policy revamped helped in: </a:t>
            </a:r>
          </a:p>
          <a:p>
            <a:pPr marL="0" indent="0">
              <a:buNone/>
            </a:pPr>
            <a:r>
              <a:rPr lang="en-US" sz="1600" dirty="0"/>
              <a:t>     - Elimination of narrow list of 18 permitted activities </a:t>
            </a:r>
          </a:p>
          <a:p>
            <a:pPr marL="0" indent="0">
              <a:buNone/>
            </a:pPr>
            <a:r>
              <a:rPr lang="en-US" sz="1600" dirty="0"/>
              <a:t>     - All regulated activities permitted to receive FDI </a:t>
            </a:r>
          </a:p>
          <a:p>
            <a:pPr marL="0" indent="0">
              <a:buNone/>
            </a:pPr>
            <a:r>
              <a:rPr lang="en-US" sz="1600" dirty="0"/>
              <a:t>     - Making room for including newer activities </a:t>
            </a:r>
          </a:p>
          <a:p>
            <a:pPr marL="0" indent="0">
              <a:buNone/>
            </a:pPr>
            <a:r>
              <a:rPr lang="en-US" sz="1600" dirty="0"/>
              <a:t>     - Removal for minimum capitalisation conditions - Ease for downstream investment</a:t>
            </a:r>
            <a:endParaRPr lang="en-IN" sz="1600" dirty="0"/>
          </a:p>
          <a:p>
            <a:endParaRPr lang="en-IN" sz="1600"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79</a:t>
            </a:fld>
            <a:endParaRPr lang="en-US" dirty="0"/>
          </a:p>
        </p:txBody>
      </p:sp>
    </p:spTree>
    <p:extLst>
      <p:ext uri="{BB962C8B-B14F-4D97-AF65-F5344CB8AC3E}">
        <p14:creationId xmlns:p14="http://schemas.microsoft.com/office/powerpoint/2010/main" val="39716296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a:xfrm>
            <a:off x="1722438" y="6446672"/>
            <a:ext cx="1905000" cy="457200"/>
          </a:xfrm>
        </p:spPr>
        <p:txBody>
          <a:bodyPr/>
          <a:lstStyle/>
          <a:p>
            <a:pPr>
              <a:defRPr/>
            </a:pPr>
            <a:r>
              <a:rPr lang="en-US"/>
              <a:t>4 May 2019</a:t>
            </a:r>
            <a:endParaRPr lang="en-US" dirty="0"/>
          </a:p>
        </p:txBody>
      </p:sp>
      <p:sp>
        <p:nvSpPr>
          <p:cNvPr id="11267" name="Footer Placeholder 4"/>
          <p:cNvSpPr>
            <a:spLocks noGrp="1"/>
          </p:cNvSpPr>
          <p:nvPr>
            <p:ph type="ftr" sz="quarter" idx="11"/>
          </p:nvPr>
        </p:nvSpPr>
        <p:spPr>
          <a:xfrm>
            <a:off x="5130800" y="6443413"/>
            <a:ext cx="2895600" cy="457200"/>
          </a:xfrm>
        </p:spPr>
        <p:txBody>
          <a:bodyPr/>
          <a:lstStyle/>
          <a:p>
            <a:pPr>
              <a:defRPr/>
            </a:pPr>
            <a:r>
              <a:rPr lang="en-US" dirty="0"/>
              <a:t>P. P. Shah &amp; Asso.</a:t>
            </a:r>
          </a:p>
        </p:txBody>
      </p:sp>
      <p:sp>
        <p:nvSpPr>
          <p:cNvPr id="11268" name="Slide Number Placeholder 5"/>
          <p:cNvSpPr>
            <a:spLocks noGrp="1"/>
          </p:cNvSpPr>
          <p:nvPr>
            <p:ph type="sldNum" sz="quarter" idx="12"/>
          </p:nvPr>
        </p:nvSpPr>
        <p:spPr>
          <a:xfrm>
            <a:off x="8763000" y="6400800"/>
            <a:ext cx="1905000" cy="457200"/>
          </a:xfrm>
        </p:spPr>
        <p:txBody>
          <a:bodyPr/>
          <a:lstStyle/>
          <a:p>
            <a:pPr>
              <a:defRPr/>
            </a:pPr>
            <a:fld id="{37E02407-ACAB-44F8-ABFD-026024130C60}" type="slidenum">
              <a:rPr lang="en-US" smtClean="0"/>
              <a:pPr>
                <a:defRPr/>
              </a:pPr>
              <a:t>8</a:t>
            </a:fld>
            <a:endParaRPr lang="en-US" dirty="0"/>
          </a:p>
        </p:txBody>
      </p:sp>
      <p:sp>
        <p:nvSpPr>
          <p:cNvPr id="11269"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val="2311332849"/>
              </p:ext>
            </p:extLst>
          </p:nvPr>
        </p:nvGraphicFramePr>
        <p:xfrm>
          <a:off x="2093437" y="1144909"/>
          <a:ext cx="8956039" cy="5527104"/>
        </p:xfrm>
        <a:graphic>
          <a:graphicData uri="http://schemas.openxmlformats.org/drawingml/2006/table">
            <a:tbl>
              <a:tblPr firstRow="1" bandRow="1">
                <a:tableStyleId>{2D5ABB26-0587-4C30-8999-92F81FD0307C}</a:tableStyleId>
              </a:tblPr>
              <a:tblGrid>
                <a:gridCol w="2054368">
                  <a:extLst>
                    <a:ext uri="{9D8B030D-6E8A-4147-A177-3AD203B41FA5}">
                      <a16:colId xmlns:a16="http://schemas.microsoft.com/office/drawing/2014/main" val="20000"/>
                    </a:ext>
                  </a:extLst>
                </a:gridCol>
                <a:gridCol w="1542644">
                  <a:extLst>
                    <a:ext uri="{9D8B030D-6E8A-4147-A177-3AD203B41FA5}">
                      <a16:colId xmlns:a16="http://schemas.microsoft.com/office/drawing/2014/main" val="20001"/>
                    </a:ext>
                  </a:extLst>
                </a:gridCol>
                <a:gridCol w="3837009">
                  <a:extLst>
                    <a:ext uri="{9D8B030D-6E8A-4147-A177-3AD203B41FA5}">
                      <a16:colId xmlns:a16="http://schemas.microsoft.com/office/drawing/2014/main" val="20002"/>
                    </a:ext>
                  </a:extLst>
                </a:gridCol>
                <a:gridCol w="458695">
                  <a:extLst>
                    <a:ext uri="{9D8B030D-6E8A-4147-A177-3AD203B41FA5}">
                      <a16:colId xmlns:a16="http://schemas.microsoft.com/office/drawing/2014/main" val="20003"/>
                    </a:ext>
                  </a:extLst>
                </a:gridCol>
                <a:gridCol w="1063323">
                  <a:extLst>
                    <a:ext uri="{9D8B030D-6E8A-4147-A177-3AD203B41FA5}">
                      <a16:colId xmlns:a16="http://schemas.microsoft.com/office/drawing/2014/main" val="20004"/>
                    </a:ext>
                  </a:extLst>
                </a:gridCol>
              </a:tblGrid>
              <a:tr h="305912">
                <a:tc>
                  <a:txBody>
                    <a:bodyPr/>
                    <a:lstStyle/>
                    <a:p>
                      <a:pPr algn="ctr"/>
                      <a:endParaRPr lang="en-US" sz="1400" b="1" dirty="0">
                        <a:solidFill>
                          <a:schemeClr val="tx1"/>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4">
                  <a:txBody>
                    <a:bodyPr/>
                    <a:lstStyle/>
                    <a:p>
                      <a:pPr algn="ctr"/>
                      <a:r>
                        <a:rPr lang="en-US" sz="1400" b="1" dirty="0"/>
                        <a:t>PROI</a:t>
                      </a:r>
                      <a:endParaRPr lang="en-US" sz="1400" b="1" dirty="0">
                        <a:solidFill>
                          <a:schemeClr val="tx1"/>
                        </a:solidFill>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05912">
                <a:tc>
                  <a:txBody>
                    <a:bodyPr/>
                    <a:lstStyle/>
                    <a:p>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gridSpan="2">
                  <a:txBody>
                    <a:bodyPr/>
                    <a:lstStyle/>
                    <a:p>
                      <a:pPr algn="ctr"/>
                      <a:r>
                        <a:rPr lang="en-US" sz="1400" b="1" dirty="0"/>
                        <a:t>Other entities</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a16="http://schemas.microsoft.com/office/drawing/2014/main" val="10001"/>
                  </a:ext>
                </a:extLst>
              </a:tr>
              <a:tr h="948328">
                <a:tc>
                  <a:txBody>
                    <a:bodyPr/>
                    <a:lstStyle/>
                    <a:p>
                      <a:r>
                        <a:rPr lang="en-US" sz="1600" dirty="0"/>
                        <a:t>Partnership business in India- Notf.24</a:t>
                      </a:r>
                    </a:p>
                    <a:p>
                      <a:r>
                        <a:rPr lang="en-US" sz="1600" dirty="0"/>
                        <a:t>[Now subsumed under Ntf. 20(R) w.e.f. 07.11.2017]</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X</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(Prior approval on Repatriation basis)</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a:t>
                      </a:r>
                    </a:p>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(Auto Route on</a:t>
                      </a:r>
                      <a:r>
                        <a:rPr lang="en-US" sz="1600" baseline="0" dirty="0"/>
                        <a:t> non repatriation basis, Repatriation </a:t>
                      </a:r>
                      <a:r>
                        <a:rPr lang="en-US" sz="1600" dirty="0"/>
                        <a:t>- Prior</a:t>
                      </a:r>
                      <a:r>
                        <a:rPr lang="en-US" sz="1600" baseline="0" dirty="0"/>
                        <a:t> approval)</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ctr" defTabSz="914400" rtl="0" eaLnBrk="1" fontAlgn="auto" latinLnBrk="0" hangingPunct="1">
                        <a:lnSpc>
                          <a:spcPct val="100000"/>
                        </a:lnSpc>
                        <a:spcBef>
                          <a:spcPts val="0"/>
                        </a:spcBef>
                        <a:spcAft>
                          <a:spcPts val="0"/>
                        </a:spcAft>
                        <a:buClrTx/>
                        <a:buSzTx/>
                        <a:buFontTx/>
                        <a:buNone/>
                        <a:tabLst/>
                        <a:defRPr/>
                      </a:pPr>
                      <a:r>
                        <a:rPr lang="en-US" sz="1600" dirty="0"/>
                        <a:t>(Prior approval on repatriation basis)</a:t>
                      </a:r>
                      <a:endParaRPr lang="en-US" sz="16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marL="0" marR="0" indent="0" algn="ctr" defTabSz="914400" rtl="0" eaLnBrk="1" fontAlgn="auto" latinLnBrk="0" hangingPunct="1">
                        <a:lnSpc>
                          <a:spcPct val="100000"/>
                        </a:lnSpc>
                        <a:spcBef>
                          <a:spcPts val="0"/>
                        </a:spcBef>
                        <a:spcAft>
                          <a:spcPts val="0"/>
                        </a:spcAft>
                        <a:buClrTx/>
                        <a:buSzTx/>
                        <a:buFontTx/>
                        <a:buNone/>
                        <a:tabLst/>
                        <a:defRPr/>
                      </a:pPr>
                      <a:endParaRPr lang="en-US" sz="1400" b="1" dirty="0">
                        <a:latin typeface="Calibri" pitchFamily="34" charset="0"/>
                        <a:cs typeface="Calibri" pitchFamily="34" charset="0"/>
                      </a:endParaRPr>
                    </a:p>
                  </a:txBody>
                  <a:tcPr/>
                </a:tc>
                <a:extLst>
                  <a:ext uri="{0D108BD9-81ED-4DB2-BD59-A6C34878D82A}">
                    <a16:rowId xmlns:a16="http://schemas.microsoft.com/office/drawing/2014/main" val="10002"/>
                  </a:ext>
                </a:extLst>
              </a:tr>
              <a:tr h="312800">
                <a:tc>
                  <a:txBody>
                    <a:bodyPr/>
                    <a:lstStyle/>
                    <a:p>
                      <a:r>
                        <a:rPr lang="en-US" sz="1400" dirty="0"/>
                        <a:t>Borrowings in rupees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4">
                  <a:txBody>
                    <a:bodyPr/>
                    <a:lstStyle/>
                    <a:p>
                      <a:pPr algn="ctr"/>
                      <a:r>
                        <a:rPr lang="en-US" sz="1400" dirty="0"/>
                        <a:t>Restricted only</a:t>
                      </a:r>
                      <a:r>
                        <a:rPr lang="en-US" sz="1400" baseline="0" dirty="0"/>
                        <a:t> to rupee borrowings</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3"/>
                  </a:ext>
                </a:extLst>
              </a:tr>
              <a:tr h="3170725">
                <a:tc>
                  <a:txBody>
                    <a:bodyPr/>
                    <a:lstStyle/>
                    <a:p>
                      <a:r>
                        <a:rPr lang="en-IN" sz="1400" dirty="0"/>
                        <a:t>Notf  4</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2">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-From</a:t>
                      </a:r>
                      <a:r>
                        <a:rPr lang="en-US" sz="1400" baseline="0" dirty="0"/>
                        <a:t> relative SBT End use restrictions.(Reg 8B)</a:t>
                      </a:r>
                      <a:endParaRPr lang="en-US" sz="140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-Special</a:t>
                      </a:r>
                      <a:r>
                        <a:rPr lang="en-US" sz="1400" baseline="0" dirty="0"/>
                        <a:t> provision for housing loan by AD in rupee to non resident and loan against security  of shares and immovable property (Reg.8 and 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a:t>
                      </a:r>
                      <a:r>
                        <a:rPr lang="en-US" sz="1400" kern="1200" dirty="0"/>
                        <a:t>body corporate registered or incorporated in India may grant rupee loan to its employees who is a non-resident Indian or a Person of Indian Origin(Regulation 8A)</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t>-Loan for acquiring share of Indian co. under ESOP (Reg.7)</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kern="1200" dirty="0"/>
                        <a:t>-loan granted to a non-resident by an authorised dealer, in accordance with Regulation 7 , may be repaid by any relative of the borrower in India by crediting the borrower's loan account through the bank account of such relative.(Reg7A)</a:t>
                      </a:r>
                      <a:endParaRPr lang="en-US" sz="1400" kern="1200" dirty="0">
                        <a:solidFill>
                          <a:schemeClr val="dk1"/>
                        </a:solidFill>
                        <a:latin typeface="Calibri" pitchFamily="34" charset="0"/>
                        <a:ea typeface="+mn-ea"/>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endParaRPr lang="en-US"/>
                    </a:p>
                  </a:txBody>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bl>
          </a:graphicData>
        </a:graphic>
      </p:graphicFrame>
    </p:spTree>
    <p:extLst>
      <p:ext uri="{BB962C8B-B14F-4D97-AF65-F5344CB8AC3E}">
        <p14:creationId xmlns:p14="http://schemas.microsoft.com/office/powerpoint/2010/main" val="1010355378"/>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6FE241-DAFB-4B96-ADF6-393299222E7C}"/>
              </a:ext>
            </a:extLst>
          </p:cNvPr>
          <p:cNvSpPr>
            <a:spLocks noGrp="1"/>
          </p:cNvSpPr>
          <p:nvPr>
            <p:ph type="title"/>
          </p:nvPr>
        </p:nvSpPr>
        <p:spPr>
          <a:xfrm>
            <a:off x="1534585" y="214314"/>
            <a:ext cx="10390716" cy="818073"/>
          </a:xfrm>
        </p:spPr>
        <p:txBody>
          <a:bodyPr/>
          <a:lstStyle/>
          <a:p>
            <a:pPr algn="ctr"/>
            <a:r>
              <a:rPr lang="en-IN" sz="3600" dirty="0"/>
              <a:t>FDI IN FINANCIAL SECTOR</a:t>
            </a:r>
          </a:p>
        </p:txBody>
      </p:sp>
      <p:sp>
        <p:nvSpPr>
          <p:cNvPr id="3" name="Content Placeholder 2">
            <a:extLst>
              <a:ext uri="{FF2B5EF4-FFF2-40B4-BE49-F238E27FC236}">
                <a16:creationId xmlns:a16="http://schemas.microsoft.com/office/drawing/2014/main" id="{6807843A-34C8-42D7-9189-2F0B48148562}"/>
              </a:ext>
            </a:extLst>
          </p:cNvPr>
          <p:cNvSpPr>
            <a:spLocks noGrp="1"/>
          </p:cNvSpPr>
          <p:nvPr>
            <p:ph idx="1"/>
          </p:nvPr>
        </p:nvSpPr>
        <p:spPr>
          <a:xfrm>
            <a:off x="1534585" y="1356852"/>
            <a:ext cx="10363200" cy="4114800"/>
          </a:xfrm>
        </p:spPr>
        <p:txBody>
          <a:bodyPr/>
          <a:lstStyle/>
          <a:p>
            <a:r>
              <a:rPr lang="en-IN" sz="1600" u="sng" dirty="0"/>
              <a:t>Minimum Capitalization Norms applicable to Unregulated Entities</a:t>
            </a:r>
          </a:p>
          <a:p>
            <a:endParaRPr lang="en-IN" sz="1600" u="sng" dirty="0"/>
          </a:p>
        </p:txBody>
      </p:sp>
      <p:sp>
        <p:nvSpPr>
          <p:cNvPr id="4" name="Date Placeholder 3">
            <a:extLst>
              <a:ext uri="{FF2B5EF4-FFF2-40B4-BE49-F238E27FC236}">
                <a16:creationId xmlns:a16="http://schemas.microsoft.com/office/drawing/2014/main" id="{68865EB6-CCF9-4569-8B6D-EFC2CA658209}"/>
              </a:ext>
            </a:extLst>
          </p:cNvPr>
          <p:cNvSpPr>
            <a:spLocks noGrp="1"/>
          </p:cNvSpPr>
          <p:nvPr>
            <p:ph type="dt" sz="half" idx="10"/>
          </p:nvPr>
        </p:nvSpPr>
        <p:spPr>
          <a:xfrm>
            <a:off x="1549400" y="6391118"/>
            <a:ext cx="2540000" cy="457200"/>
          </a:xfrm>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C742479C-094E-4E97-9670-3EB1386F5A20}"/>
              </a:ext>
            </a:extLst>
          </p:cNvPr>
          <p:cNvSpPr>
            <a:spLocks noGrp="1"/>
          </p:cNvSpPr>
          <p:nvPr>
            <p:ph type="ftr" sz="quarter" idx="11"/>
          </p:nvPr>
        </p:nvSpPr>
        <p:spPr>
          <a:xfrm>
            <a:off x="4876800" y="6391118"/>
            <a:ext cx="3860800" cy="457200"/>
          </a:xfrm>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ED56D16C-D379-4A90-8C72-69619A8189E1}"/>
              </a:ext>
            </a:extLst>
          </p:cNvPr>
          <p:cNvSpPr>
            <a:spLocks noGrp="1"/>
          </p:cNvSpPr>
          <p:nvPr>
            <p:ph type="sldNum" sz="quarter" idx="12"/>
          </p:nvPr>
        </p:nvSpPr>
        <p:spPr/>
        <p:txBody>
          <a:bodyPr/>
          <a:lstStyle/>
          <a:p>
            <a:pPr>
              <a:defRPr/>
            </a:pPr>
            <a:fld id="{4CAA70CE-4DCB-4D19-AC47-571E7F2D8BF8}" type="slidenum">
              <a:rPr lang="en-US" smtClean="0"/>
              <a:pPr>
                <a:defRPr/>
              </a:pPr>
              <a:t>80</a:t>
            </a:fld>
            <a:endParaRPr lang="en-US" dirty="0"/>
          </a:p>
        </p:txBody>
      </p:sp>
      <p:graphicFrame>
        <p:nvGraphicFramePr>
          <p:cNvPr id="8" name="Diagram 7">
            <a:extLst>
              <a:ext uri="{FF2B5EF4-FFF2-40B4-BE49-F238E27FC236}">
                <a16:creationId xmlns:a16="http://schemas.microsoft.com/office/drawing/2014/main" id="{C930F459-55AD-4D7C-A509-098F840FE0BF}"/>
              </a:ext>
            </a:extLst>
          </p:cNvPr>
          <p:cNvGraphicFramePr/>
          <p:nvPr>
            <p:extLst>
              <p:ext uri="{D42A27DB-BD31-4B8C-83A1-F6EECF244321}">
                <p14:modId xmlns:p14="http://schemas.microsoft.com/office/powerpoint/2010/main" val="3265599951"/>
              </p:ext>
            </p:extLst>
          </p:nvPr>
        </p:nvGraphicFramePr>
        <p:xfrm>
          <a:off x="758451" y="2182761"/>
          <a:ext cx="8631082" cy="331838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402122045"/>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81</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1219200" y="1219200"/>
            <a:ext cx="10411326" cy="5029200"/>
          </a:xfrm>
        </p:spPr>
        <p:txBody>
          <a:bodyPr/>
          <a:lstStyle/>
          <a:p>
            <a:r>
              <a:rPr lang="en-US" sz="1600" dirty="0">
                <a:latin typeface="Calibri" panose="020F0502020204030204" pitchFamily="34" charset="0"/>
                <a:cs typeface="Calibri" panose="020F0502020204030204" pitchFamily="34" charset="0"/>
              </a:rPr>
              <a:t>NRIs, including a company, a trust and a partnership firm incorporated outside India and owned and controlled by non-resident Indians, may without any limit, acquire &amp; hold </a:t>
            </a:r>
            <a:r>
              <a:rPr lang="en-US" sz="1600" b="1" dirty="0">
                <a:latin typeface="Calibri" panose="020F0502020204030204" pitchFamily="34" charset="0"/>
                <a:cs typeface="Calibri" panose="020F0502020204030204" pitchFamily="34" charset="0"/>
              </a:rPr>
              <a:t>on non-repatriation basis</a:t>
            </a:r>
            <a:r>
              <a:rPr lang="en-US" sz="1600" dirty="0">
                <a:latin typeface="Calibri" panose="020F0502020204030204" pitchFamily="34" charset="0"/>
                <a:cs typeface="Calibri" panose="020F0502020204030204" pitchFamily="34" charset="0"/>
              </a:rPr>
              <a:t>, (i) Any capital instrument issued by a company without any limit either on the stock exchange or outside it (2) Units issued by an investment vehicle without any limit, either on the stock exchange or outside it (3) The capital of a Limited Liability Partnership without any limit (4) Convertible notes issued by a startup company in accordance with the Regulations.</a:t>
            </a:r>
          </a:p>
          <a:p>
            <a:r>
              <a:rPr lang="en-US" sz="1600" dirty="0">
                <a:latin typeface="Calibri" panose="020F0502020204030204" pitchFamily="34" charset="0"/>
                <a:cs typeface="Calibri" panose="020F0502020204030204" pitchFamily="34" charset="0"/>
              </a:rPr>
              <a:t>Investment prohibited in chit fund or a nidhi company or company engaged in agricultural / plantation activities or real estate business or construction of farm houses or dealing in Transfer of Development Rights</a:t>
            </a:r>
          </a:p>
          <a:p>
            <a:r>
              <a:rPr lang="en-US" sz="1600" dirty="0">
                <a:latin typeface="Calibri" panose="020F0502020204030204" pitchFamily="34" charset="0"/>
                <a:cs typeface="Calibri" panose="020F0502020204030204" pitchFamily="34" charset="0"/>
              </a:rPr>
              <a:t>Investment should be by way of inward remittance through normal banking channels from abroad or out of funds held in NRE/FCNR/NRO account</a:t>
            </a:r>
          </a:p>
          <a:p>
            <a:r>
              <a:rPr lang="en-US" sz="1600" b="1" dirty="0">
                <a:latin typeface="Calibri" panose="020F0502020204030204" pitchFamily="34" charset="0"/>
                <a:cs typeface="Calibri" panose="020F0502020204030204" pitchFamily="34" charset="0"/>
              </a:rPr>
              <a:t>Investment by NRIs under Schedule 4 of (erstwhile) FEMA 20 will be deemed to be domestic investment at par with the investment made by residents</a:t>
            </a:r>
            <a:r>
              <a:rPr lang="en-US" sz="1600" dirty="0">
                <a:latin typeface="Calibri" panose="020F0502020204030204" pitchFamily="34" charset="0"/>
                <a:cs typeface="Calibri" panose="020F0502020204030204" pitchFamily="34" charset="0"/>
              </a:rPr>
              <a:t>. (</a:t>
            </a:r>
            <a:r>
              <a:rPr lang="en-US" sz="1600" i="1" dirty="0">
                <a:latin typeface="Calibri" panose="020F0502020204030204" pitchFamily="34" charset="0"/>
                <a:cs typeface="Calibri" panose="020F0502020204030204" pitchFamily="34" charset="0"/>
              </a:rPr>
              <a:t>Press Note No.7 dated 3rd June, 2015) </a:t>
            </a:r>
          </a:p>
          <a:p>
            <a:r>
              <a:rPr lang="en-US" sz="1600" dirty="0">
                <a:latin typeface="Calibri" panose="020F0502020204030204" pitchFamily="34" charset="0"/>
                <a:cs typeface="Calibri" panose="020F0502020204030204" pitchFamily="34" charset="0"/>
              </a:rPr>
              <a:t>‘Non-Resident Indian’ (NRI) means an individual resident outside India who is a citizen of India or is an ‘Overseas Citizen of India’ cardholder within the meaning of section 7 (A) of the Citizenship Act, 1955. ‘Persons of Indian Origin’ cardholders registered as such under Notification No.26011/4/98 F.I, dated 19.8.2002, issued by the Central Government are deemed to be ‘Overseas Citizen of India’ cardholders. (</a:t>
            </a:r>
            <a:r>
              <a:rPr lang="en-US" sz="1600" i="1" dirty="0">
                <a:latin typeface="Calibri" panose="020F0502020204030204" pitchFamily="34" charset="0"/>
                <a:cs typeface="Calibri" panose="020F0502020204030204" pitchFamily="34" charset="0"/>
              </a:rPr>
              <a:t>Vide The Citizenship (Amendment) Act 2015 w.e.f. 06 January 2015 read PN7 dated 03 June 2015)</a:t>
            </a:r>
          </a:p>
          <a:p>
            <a:pPr>
              <a:buFont typeface="Wingdings" pitchFamily="2" charset="2"/>
              <a:buNone/>
            </a:pPr>
            <a:endParaRPr lang="en-US" sz="1600" i="1" dirty="0">
              <a:latin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3492071607"/>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82</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2209800" y="1219200"/>
            <a:ext cx="8269288" cy="5029200"/>
          </a:xfrm>
        </p:spPr>
        <p:txBody>
          <a:bodyPr/>
          <a:lstStyle/>
          <a:p>
            <a:r>
              <a:rPr lang="en-US" sz="1800" dirty="0">
                <a:latin typeface="Calibri" panose="020F0502020204030204" pitchFamily="34" charset="0"/>
                <a:cs typeface="Calibri" panose="020F0502020204030204" pitchFamily="34" charset="0"/>
              </a:rPr>
              <a:t>Accordingly, now Overseas NRI Entity will be eligible for investment under Schedule 4 and such investment will be deemed domestic investment at par with investment made by Residents. </a:t>
            </a:r>
          </a:p>
          <a:p>
            <a:r>
              <a:rPr lang="en-US" sz="1800" dirty="0">
                <a:latin typeface="Calibri" panose="020F0502020204030204" pitchFamily="34" charset="0"/>
                <a:cs typeface="Calibri" panose="020F0502020204030204" pitchFamily="34" charset="0"/>
              </a:rPr>
              <a:t>Similarly, under FDI policy/scheme under Schedule 1, Overseas Entity can invest in India with the special dispensation as available to NRIs, e.g. (a) Scheduled Air Transport Services/Domestic Scheduled Passenger Airlines, (b) Regional Air Transport Service, (c) Condition of lock-in period in Construction-development projects. This dispensation is not available for investment by NRIs under Schedule 3.</a:t>
            </a:r>
          </a:p>
          <a:p>
            <a:r>
              <a:rPr lang="en-US" sz="1800" dirty="0">
                <a:latin typeface="Calibri" panose="020F0502020204030204" pitchFamily="34" charset="0"/>
                <a:cs typeface="Calibri" panose="020F0502020204030204" pitchFamily="34" charset="0"/>
              </a:rPr>
              <a:t>The concept of ‘owned and controlled by NRIs’ has not been defined under Schedule 4; but may be borrowed from Regulation 14. ‘Control’ shall include the right to appoint a majority of the directors or to control the management or policy decisions including by virtue of their shareholding or management rights or shareholders agreements or voting agreements. A company is considered as ‘Owned’ by NRIs if more than 50% of the capital in it is beneficially owned by NRIs. A Partnership Firm will be considered as owned by NRIs if more than 50% of the investment in such firm is contributed by NRIs and such NRIs have majority of the profit share. </a:t>
            </a:r>
          </a:p>
        </p:txBody>
      </p:sp>
    </p:spTree>
    <p:extLst>
      <p:ext uri="{BB962C8B-B14F-4D97-AF65-F5344CB8AC3E}">
        <p14:creationId xmlns:p14="http://schemas.microsoft.com/office/powerpoint/2010/main" val="4014864431"/>
      </p:ext>
    </p:extLst>
  </p:cSld>
  <p:clrMapOvr>
    <a:masterClrMapping/>
  </p:clrMapOvr>
</p:sld>
</file>

<file path=ppt/slides/slide8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Date Placeholder 3"/>
          <p:cNvSpPr>
            <a:spLocks noGrp="1"/>
          </p:cNvSpPr>
          <p:nvPr>
            <p:ph type="dt" sz="quarter" idx="10"/>
          </p:nvPr>
        </p:nvSpPr>
        <p:spPr/>
        <p:txBody>
          <a:bodyPr/>
          <a:lstStyle/>
          <a:p>
            <a:pPr>
              <a:defRPr/>
            </a:pPr>
            <a:r>
              <a:rPr lang="en-US"/>
              <a:t>4 May 2019</a:t>
            </a:r>
            <a:endParaRPr lang="en-US" dirty="0"/>
          </a:p>
        </p:txBody>
      </p:sp>
      <p:sp>
        <p:nvSpPr>
          <p:cNvPr id="9219" name="Footer Placeholder 4"/>
          <p:cNvSpPr>
            <a:spLocks noGrp="1"/>
          </p:cNvSpPr>
          <p:nvPr>
            <p:ph type="ftr" sz="quarter" idx="11"/>
          </p:nvPr>
        </p:nvSpPr>
        <p:spPr/>
        <p:txBody>
          <a:bodyPr/>
          <a:lstStyle/>
          <a:p>
            <a:pPr>
              <a:defRPr/>
            </a:pPr>
            <a:r>
              <a:rPr lang="en-US" dirty="0"/>
              <a:t>P. P. Shah &amp; Asso.</a:t>
            </a:r>
          </a:p>
        </p:txBody>
      </p:sp>
      <p:sp>
        <p:nvSpPr>
          <p:cNvPr id="9220" name="Slide Number Placeholder 5"/>
          <p:cNvSpPr>
            <a:spLocks noGrp="1"/>
          </p:cNvSpPr>
          <p:nvPr>
            <p:ph type="sldNum" sz="quarter" idx="12"/>
          </p:nvPr>
        </p:nvSpPr>
        <p:spPr/>
        <p:txBody>
          <a:bodyPr/>
          <a:lstStyle/>
          <a:p>
            <a:pPr>
              <a:defRPr/>
            </a:pPr>
            <a:fld id="{FB34A73F-7633-4765-B60F-ABA8245B9BEA}" type="slidenum">
              <a:rPr lang="en-US" smtClean="0"/>
              <a:pPr>
                <a:defRPr/>
              </a:pPr>
              <a:t>83</a:t>
            </a:fld>
            <a:endParaRPr lang="en-US" dirty="0"/>
          </a:p>
        </p:txBody>
      </p:sp>
      <p:sp>
        <p:nvSpPr>
          <p:cNvPr id="9221" name="Rectangle 4"/>
          <p:cNvSpPr>
            <a:spLocks noGrp="1" noChangeArrowheads="1"/>
          </p:cNvSpPr>
          <p:nvPr>
            <p:ph type="title"/>
          </p:nvPr>
        </p:nvSpPr>
        <p:spPr>
          <a:xfrm>
            <a:off x="2674939" y="214314"/>
            <a:ext cx="7793037" cy="1004887"/>
          </a:xfrm>
        </p:spPr>
        <p:txBody>
          <a:bodyPr/>
          <a:lstStyle/>
          <a:p>
            <a:pPr eaLnBrk="1" hangingPunct="1"/>
            <a:r>
              <a:rPr lang="en-US" sz="3200" dirty="0"/>
              <a:t>Investment by NRIs on non-repatriation basis - Schedule 4 of FEMA Ntf. 20(R)</a:t>
            </a:r>
          </a:p>
        </p:txBody>
      </p:sp>
      <p:sp>
        <p:nvSpPr>
          <p:cNvPr id="9222" name="Content Placeholder 6"/>
          <p:cNvSpPr>
            <a:spLocks noGrp="1"/>
          </p:cNvSpPr>
          <p:nvPr>
            <p:ph idx="1"/>
          </p:nvPr>
        </p:nvSpPr>
        <p:spPr>
          <a:xfrm>
            <a:off x="2209800" y="1219200"/>
            <a:ext cx="8269288" cy="5181600"/>
          </a:xfrm>
        </p:spPr>
        <p:txBody>
          <a:bodyPr/>
          <a:lstStyle/>
          <a:p>
            <a:r>
              <a:rPr lang="en-US" sz="1800" b="1" dirty="0">
                <a:latin typeface="Calibri" panose="020F0502020204030204" pitchFamily="34" charset="0"/>
                <a:cs typeface="Calibri" panose="020F0502020204030204" pitchFamily="34" charset="0"/>
              </a:rPr>
              <a:t>Implications for investments made under Schedule 4</a:t>
            </a:r>
            <a:r>
              <a:rPr lang="en-US" sz="1800" dirty="0">
                <a:latin typeface="Calibri" panose="020F0502020204030204" pitchFamily="34" charset="0"/>
                <a:cs typeface="Calibri" panose="020F0502020204030204" pitchFamily="34" charset="0"/>
              </a:rPr>
              <a:t> as they are deemed domestic investments:– </a:t>
            </a:r>
          </a:p>
          <a:p>
            <a:r>
              <a:rPr lang="en-US" sz="1800" dirty="0">
                <a:latin typeface="Calibri" panose="020F0502020204030204" pitchFamily="34" charset="0"/>
                <a:cs typeface="Calibri" panose="020F0502020204030204" pitchFamily="34" charset="0"/>
              </a:rPr>
              <a:t>Following restrictions which are applicable on investment made by non-residents under Schedule 1 are not applicable:</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 restrictions on sectoral/statutory cap /conditionalities, entry route, pricing guidelines; </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Reporting requirement (e.g. Advance Remittance Form, FC-GPR, FC-TRS, Form-ESOP, FDI- LLP (I), Form FDI- LLP (II), Annual Return on Foreign Liabilities and Assets, Downstream Investment Reporting), documentation, etc.;</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Investments under schedule 4 are not counted for direct and indirect foreign investment;</a:t>
            </a:r>
          </a:p>
          <a:p>
            <a:pPr marL="746125">
              <a:buFont typeface="Wingdings" panose="05000000000000000000" pitchFamily="2" charset="2"/>
              <a:buChar char="Ø"/>
            </a:pPr>
            <a:r>
              <a:rPr lang="en-US" sz="1800" dirty="0">
                <a:latin typeface="Calibri" panose="020F0502020204030204" pitchFamily="34" charset="0"/>
                <a:cs typeface="Calibri" panose="020F0502020204030204" pitchFamily="34" charset="0"/>
              </a:rPr>
              <a:t>Acquisition of Rights Shares/Bonus Shares/Shares after merger, demerger, amalgamation /ESOP/Pledge of shares: Limitations/restrictions contained in FEMA 20 may not apply to investments made under Schedule 4</a:t>
            </a:r>
          </a:p>
          <a:p>
            <a:endParaRPr lang="en-US" sz="1800" dirty="0">
              <a:latin typeface="Calibri" panose="020F0502020204030204" pitchFamily="34" charset="0"/>
              <a:cs typeface="Calibri" panose="020F0502020204030204" pitchFamily="34" charset="0"/>
            </a:endParaRPr>
          </a:p>
          <a:p>
            <a:pPr>
              <a:buSzPct val="125000"/>
              <a:buFont typeface="Wingdings" panose="05000000000000000000" pitchFamily="2" charset="2"/>
              <a:buChar char="§"/>
            </a:pPr>
            <a:r>
              <a:rPr lang="en-US" sz="1800" dirty="0">
                <a:latin typeface="Calibri" panose="020F0502020204030204" pitchFamily="34" charset="0"/>
                <a:cs typeface="Calibri" panose="020F0502020204030204" pitchFamily="34" charset="0"/>
              </a:rPr>
              <a:t>However, implications under Section 56(2) of Income-Tax Act, 1961 to be kept in view regarding fair price of shares</a:t>
            </a:r>
          </a:p>
        </p:txBody>
      </p:sp>
    </p:spTree>
    <p:extLst>
      <p:ext uri="{BB962C8B-B14F-4D97-AF65-F5344CB8AC3E}">
        <p14:creationId xmlns:p14="http://schemas.microsoft.com/office/powerpoint/2010/main" val="1926992094"/>
      </p:ext>
    </p:extLst>
  </p:cSld>
  <p:clrMapOvr>
    <a:masterClrMapping/>
  </p:clrMapOvr>
</p:sld>
</file>

<file path=ppt/slides/slide8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FDI in LLPs</a:t>
            </a:r>
            <a:r>
              <a:rPr lang="en-US" sz="1600" dirty="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FDI is permitted under the automatic route in LLPs operating in sectors / activities where 100% FDI is allowed through the automatic route and there are no FDI linked performance conditions (such as ‘Non Banking Finance Companies’ or ‘Development of Townships, Housing, Built-up infrastructure and Construction-development projects’, or ‘Retail sector’ etc.)</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Eligible Investment: Contribution of foreign capital either by way of capital contribution or by way of acquisition / transfer of profit shares in the capital structure of an LLP</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Downstream Investment: An Indian company or an LLP, having foreign investment, will be permitted to make downstream investment in another company or LLP engaged in sectors in which 100% FDI is allowed under the automatic route and there are no FDI linked performance conditions. </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A company having foreign investment can be converted into an LLP under the automatic route only if it is engaged in a sector where foreign investment up to 100 percent is permitted under automatic route and there are no FDI linked performance conditions</a:t>
            </a: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84</a:t>
            </a:fld>
            <a:endParaRPr lang="en-US" dirty="0"/>
          </a:p>
        </p:txBody>
      </p:sp>
    </p:spTree>
    <p:extLst>
      <p:ext uri="{BB962C8B-B14F-4D97-AF65-F5344CB8AC3E}">
        <p14:creationId xmlns:p14="http://schemas.microsoft.com/office/powerpoint/2010/main" val="3137190191"/>
      </p:ext>
    </p:extLst>
  </p:cSld>
  <p:clrMapOvr>
    <a:masterClrMapping/>
  </p:clrMapOvr>
  <p:transition/>
</p:sld>
</file>

<file path=ppt/slides/slide8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Sectors eligible for investment by Limited Liability Partnerships under Auto route - Schedule 6 of FEMA Ntf. 20(R)</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FDI in LLPs under automatic route is permitted only in Sectors / activities where 100% FDI is allowed under Automatic route AND there are no FDI linked performance conditions</a:t>
            </a:r>
          </a:p>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Sectors which are eligible for investment by LLP meeting these two criteria include:</a:t>
            </a:r>
            <a:endParaRPr lang="en-US" sz="1800" dirty="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Agriculture &amp; Animal husbandry activities as specified</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Plantation activities as  specified</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Manufacturing except food products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Airports both greenfield and existing</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Other services under Civil aviation sector - Maintenance and Repair organizations; flying training institutes and technical training institutions</a:t>
            </a: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85</a:t>
            </a:fld>
            <a:endParaRPr lang="en-US" dirty="0"/>
          </a:p>
        </p:txBody>
      </p:sp>
    </p:spTree>
    <p:extLst>
      <p:ext uri="{BB962C8B-B14F-4D97-AF65-F5344CB8AC3E}">
        <p14:creationId xmlns:p14="http://schemas.microsoft.com/office/powerpoint/2010/main" val="3961346957"/>
      </p:ext>
    </p:extLst>
  </p:cSld>
  <p:clrMapOvr>
    <a:masterClrMapping/>
  </p:clrMapOvr>
  <p:transition/>
</p:sld>
</file>

<file path=ppt/slides/slide8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Sectors </a:t>
            </a:r>
            <a:r>
              <a:rPr lang="en-US" sz="2400" u="sng" dirty="0"/>
              <a:t>not</a:t>
            </a:r>
            <a:r>
              <a:rPr lang="en-US" sz="2400" dirty="0"/>
              <a:t> eligible for investment by Limited Liability Partnerships under Auto route - Schedule 6 of FEMA Ntf. 20(R)</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b="1" dirty="0">
                <a:latin typeface="Calibri" panose="020F0502020204030204" pitchFamily="34" charset="0"/>
                <a:cs typeface="Calibri" panose="020F0502020204030204" pitchFamily="34" charset="0"/>
              </a:rPr>
              <a:t>Sectors which are not eligible for investment by LLP i.e. where 100% FDI is allowed under Automatic route but </a:t>
            </a:r>
            <a:r>
              <a:rPr lang="en-US" sz="1800" b="1" dirty="0" err="1">
                <a:latin typeface="Calibri" panose="020F0502020204030204" pitchFamily="34" charset="0"/>
                <a:cs typeface="Calibri" panose="020F0502020204030204" pitchFamily="34" charset="0"/>
              </a:rPr>
              <a:t>conditionalities</a:t>
            </a:r>
            <a:r>
              <a:rPr lang="en-US" sz="1800" b="1" dirty="0">
                <a:latin typeface="Calibri" panose="020F0502020204030204" pitchFamily="34" charset="0"/>
                <a:cs typeface="Calibri" panose="020F0502020204030204" pitchFamily="34" charset="0"/>
              </a:rPr>
              <a:t> are specified. These include:</a:t>
            </a:r>
          </a:p>
          <a:p>
            <a:pPr algn="just">
              <a:lnSpc>
                <a:spcPct val="120000"/>
              </a:lnSpc>
              <a:spcBef>
                <a:spcPts val="0"/>
              </a:spcBef>
              <a:buFont typeface="Wingdings" pitchFamily="2" charset="2"/>
              <a:buChar char="Ø"/>
            </a:pPr>
            <a:endParaRPr lang="en-US" sz="1800" dirty="0">
              <a:latin typeface="Calibri" panose="020F0502020204030204" pitchFamily="34" charset="0"/>
              <a:cs typeface="Calibri" panose="020F0502020204030204" pitchFamily="34" charset="0"/>
            </a:endParaRP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Mining – coal &amp; lignite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Petroleum &amp; Natural gas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Broadcasting</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Non-scheduled Air transport services / Helicopter / seaplane services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Construction Development: Townships, Housing, Built-up infrastructure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Industrial Parks</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Trading – Wholesale cash-n-carry, B2B E-commerce</a:t>
            </a:r>
          </a:p>
          <a:p>
            <a:pPr marL="633413" indent="-352425" algn="just">
              <a:lnSpc>
                <a:spcPct val="120000"/>
              </a:lnSpc>
              <a:spcBef>
                <a:spcPts val="0"/>
              </a:spcBef>
            </a:pPr>
            <a:r>
              <a:rPr lang="en-US" sz="1800" dirty="0">
                <a:latin typeface="Calibri" panose="020F0502020204030204" pitchFamily="34" charset="0"/>
                <a:cs typeface="Calibri" panose="020F0502020204030204" pitchFamily="34" charset="0"/>
              </a:rPr>
              <a:t>Financial Services</a:t>
            </a:r>
          </a:p>
          <a:p>
            <a:pPr marL="280988" indent="0" algn="just">
              <a:lnSpc>
                <a:spcPct val="120000"/>
              </a:lnSpc>
              <a:spcBef>
                <a:spcPts val="0"/>
              </a:spcBef>
              <a:buNone/>
            </a:pPr>
            <a:endParaRPr lang="en-US" sz="1800" dirty="0">
              <a:latin typeface="Calibri" panose="020F0502020204030204" pitchFamily="34" charset="0"/>
              <a:cs typeface="Calibri" panose="020F0502020204030204" pitchFamily="34" charset="0"/>
            </a:endParaRP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86</a:t>
            </a:fld>
            <a:endParaRPr lang="en-US" dirty="0"/>
          </a:p>
        </p:txBody>
      </p:sp>
    </p:spTree>
    <p:extLst>
      <p:ext uri="{BB962C8B-B14F-4D97-AF65-F5344CB8AC3E}">
        <p14:creationId xmlns:p14="http://schemas.microsoft.com/office/powerpoint/2010/main" val="2716371344"/>
      </p:ext>
    </p:extLst>
  </p:cSld>
  <p:clrMapOvr>
    <a:masterClrMapping/>
  </p:clrMapOvr>
  <p:transition/>
</p:sld>
</file>

<file path=ppt/slides/slide8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
            <a:ext cx="7673926" cy="1073835"/>
          </a:xfrm>
        </p:spPr>
        <p:txBody>
          <a:bodyPr>
            <a:noAutofit/>
          </a:bodyPr>
          <a:lstStyle/>
          <a:p>
            <a:r>
              <a:rPr lang="en-US" sz="2400" dirty="0"/>
              <a:t>Who can invest in Limited Liability Partnerships?</a:t>
            </a:r>
            <a:endParaRPr lang="en-US" sz="2400" dirty="0">
              <a:solidFill>
                <a:srgbClr val="FF0000"/>
              </a:solidFill>
            </a:endParaRPr>
          </a:p>
        </p:txBody>
      </p:sp>
      <p:sp>
        <p:nvSpPr>
          <p:cNvPr id="3" name="Content Placeholder 2"/>
          <p:cNvSpPr>
            <a:spLocks noGrp="1"/>
          </p:cNvSpPr>
          <p:nvPr>
            <p:ph idx="1"/>
          </p:nvPr>
        </p:nvSpPr>
        <p:spPr>
          <a:xfrm>
            <a:off x="2142978" y="1232096"/>
            <a:ext cx="8296422" cy="4732607"/>
          </a:xfrm>
        </p:spPr>
        <p:txBody>
          <a:bodyPr>
            <a:noAutofit/>
          </a:bodyPr>
          <a:lstStyle/>
          <a:p>
            <a:pPr algn="just">
              <a:lnSpc>
                <a:spcPct val="120000"/>
              </a:lnSpc>
              <a:spcBef>
                <a:spcPts val="0"/>
              </a:spcBef>
              <a:buFont typeface="Wingdings" pitchFamily="2" charset="2"/>
              <a:buChar char="Ø"/>
            </a:pPr>
            <a:endParaRPr lang="en-US" sz="18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As per Regulation 5(6) of 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20(R) read with Schedule 6, any person resident outside India</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Person includes: Individual, HUF, Company, Firm, AOP or BOI, artificial juridical person and any agency, office or branch owned or controlled by such person</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But under LLP Act, 2008, only Individuals and Body corporates are eligible to become partner in LLP. Body corporate is defined in Section 2(d) of LLP Act to include Indian &amp; Foreign LLPs and Companies incorporated outside India</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Therefore, eligible investors / partners in LLP for FDI are: </a:t>
            </a:r>
          </a:p>
          <a:p>
            <a:pPr lvl="1"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Individuals, Indian / Foreign Companies and Indian / Foreign LLPs</a:t>
            </a:r>
          </a:p>
          <a:p>
            <a:pPr algn="just">
              <a:lnSpc>
                <a:spcPct val="120000"/>
              </a:lnSpc>
              <a:spcBef>
                <a:spcPts val="0"/>
              </a:spcBef>
              <a:buFont typeface="Wingdings" pitchFamily="2" charset="2"/>
              <a:buChar char="Ø"/>
            </a:pPr>
            <a:r>
              <a:rPr lang="en-US" sz="1800" dirty="0">
                <a:latin typeface="Calibri" panose="020F0502020204030204" pitchFamily="34" charset="0"/>
                <a:cs typeface="Calibri" panose="020F0502020204030204" pitchFamily="34" charset="0"/>
              </a:rPr>
              <a:t>However, under Schedule 6 of FEMA </a:t>
            </a:r>
            <a:r>
              <a:rPr lang="en-US" sz="1800" dirty="0" err="1">
                <a:latin typeface="Calibri" panose="020F0502020204030204" pitchFamily="34" charset="0"/>
                <a:cs typeface="Calibri" panose="020F0502020204030204" pitchFamily="34" charset="0"/>
              </a:rPr>
              <a:t>Ntf</a:t>
            </a:r>
            <a:r>
              <a:rPr lang="en-US" sz="1800" dirty="0">
                <a:latin typeface="Calibri" panose="020F0502020204030204" pitchFamily="34" charset="0"/>
                <a:cs typeface="Calibri" panose="020F0502020204030204" pitchFamily="34" charset="0"/>
              </a:rPr>
              <a:t>. 20(R), Citizens / Entities of Pakistan &amp; Bangladesh, FPIs, FIIs and FVCIs are not permitted to invest in LLPs</a:t>
            </a: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87</a:t>
            </a:fld>
            <a:endParaRPr lang="en-US" dirty="0"/>
          </a:p>
        </p:txBody>
      </p:sp>
    </p:spTree>
    <p:extLst>
      <p:ext uri="{BB962C8B-B14F-4D97-AF65-F5344CB8AC3E}">
        <p14:creationId xmlns:p14="http://schemas.microsoft.com/office/powerpoint/2010/main" val="4019194021"/>
      </p:ext>
    </p:extLst>
  </p:cSld>
  <p:clrMapOvr>
    <a:masterClrMapping/>
  </p:clrMapOvr>
  <p:transition/>
</p:sld>
</file>

<file path=ppt/slides/slide8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14844" y="1232096"/>
            <a:ext cx="8324557" cy="4985825"/>
          </a:xfrm>
        </p:spPr>
        <p:txBody>
          <a:bodyPr>
            <a:noAutofit/>
          </a:bodyPr>
          <a:lstStyle/>
          <a:p>
            <a:pPr algn="just">
              <a:lnSpc>
                <a:spcPct val="120000"/>
              </a:lnSpc>
              <a:spcBef>
                <a:spcPts val="0"/>
              </a:spcBef>
              <a:buFont typeface="Wingdings" pitchFamily="2" charset="2"/>
              <a:buChar char="Ø"/>
            </a:pPr>
            <a:endParaRPr lang="en-US" sz="1600" b="1" dirty="0">
              <a:latin typeface="Calibri" panose="020F0502020204030204" pitchFamily="34" charset="0"/>
              <a:cs typeface="Calibri" panose="020F0502020204030204" pitchFamily="34" charset="0"/>
            </a:endParaRPr>
          </a:p>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FDI in LLPs – Other aspects</a:t>
            </a:r>
            <a:r>
              <a:rPr lang="en-US" sz="1600" dirty="0">
                <a:latin typeface="Calibri" panose="020F0502020204030204" pitchFamily="34" charset="0"/>
                <a:cs typeface="Calibri" panose="020F0502020204030204" pitchFamily="34" charset="0"/>
              </a:rPr>
              <a: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Capital contribution to LLP to be made by way of inward remittance or debit to NRE / FCNR (B) account  (non-cash methods of capital contribution not specifically permitted)</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Pricing: FDI in a LLP either by way of capital contribution or by way of acquisition / transfer of profit shares, would have to be more than or equal to the fair price as worked out with any valuation norm which is internationally accepted / adopted as per market practice and a valuation certificate to that effect shall be issued by the Chartered Accountant or by a practicing Cost Accountant or by an approved valuer from the panel maintained by the Central Government.</a:t>
            </a:r>
          </a:p>
          <a:p>
            <a:pPr marL="633413" indent="-352425" algn="just">
              <a:lnSpc>
                <a:spcPct val="120000"/>
              </a:lnSpc>
              <a:spcBef>
                <a:spcPts val="0"/>
              </a:spcBef>
            </a:pPr>
            <a:r>
              <a:rPr lang="en-US" sz="1600" dirty="0">
                <a:latin typeface="Calibri" panose="020F0502020204030204" pitchFamily="34" charset="0"/>
                <a:cs typeface="Calibri" panose="020F0502020204030204" pitchFamily="34" charset="0"/>
              </a:rPr>
              <a:t>Transfer: In case of transfer of capital contribution / profit share from a resident to a non-resident, the transfer shall be for a consideration equal to or more than the fair price of capital contribution / profit share of an LLP. Further, in case of transfer of capital contribution / profit share from a non-resident to resident, the transfer shall be for a consideration which is less than or equal to the fair price of the capital contribution / profit share of an LLP.</a:t>
            </a: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88</a:t>
            </a:fld>
            <a:endParaRPr lang="en-US" dirty="0"/>
          </a:p>
        </p:txBody>
      </p:sp>
    </p:spTree>
    <p:extLst>
      <p:ext uri="{BB962C8B-B14F-4D97-AF65-F5344CB8AC3E}">
        <p14:creationId xmlns:p14="http://schemas.microsoft.com/office/powerpoint/2010/main" val="1399942320"/>
      </p:ext>
    </p:extLst>
  </p:cSld>
  <p:clrMapOvr>
    <a:masterClrMapping/>
  </p:clrMapOvr>
  <p:transition/>
</p:sld>
</file>

<file path=ppt/slides/slide8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579077" y="126611"/>
            <a:ext cx="7673926" cy="947225"/>
          </a:xfrm>
        </p:spPr>
        <p:txBody>
          <a:bodyPr>
            <a:noAutofit/>
          </a:bodyPr>
          <a:lstStyle/>
          <a:p>
            <a:r>
              <a:rPr lang="en-US" sz="2800" dirty="0"/>
              <a:t>Investment in Limited Liability Partnerships - Schedule 6 of FEMA Ntf. 20(R)</a:t>
            </a:r>
            <a:endParaRPr lang="en-US" sz="2800" dirty="0">
              <a:solidFill>
                <a:srgbClr val="FF0000"/>
              </a:solidFill>
            </a:endParaRPr>
          </a:p>
        </p:txBody>
      </p:sp>
      <p:sp>
        <p:nvSpPr>
          <p:cNvPr id="3" name="Content Placeholder 2"/>
          <p:cNvSpPr>
            <a:spLocks noGrp="1"/>
          </p:cNvSpPr>
          <p:nvPr>
            <p:ph idx="1"/>
          </p:nvPr>
        </p:nvSpPr>
        <p:spPr>
          <a:xfrm>
            <a:off x="2114844" y="1232096"/>
            <a:ext cx="8324557" cy="4985825"/>
          </a:xfrm>
        </p:spPr>
        <p:txBody>
          <a:bodyPr>
            <a:noAutofit/>
          </a:bodyPr>
          <a:lstStyle/>
          <a:p>
            <a:pPr algn="just">
              <a:lnSpc>
                <a:spcPct val="120000"/>
              </a:lnSpc>
              <a:spcBef>
                <a:spcPts val="0"/>
              </a:spcBef>
              <a:buFont typeface="Wingdings" pitchFamily="2" charset="2"/>
              <a:buChar char="Ø"/>
            </a:pPr>
            <a:r>
              <a:rPr lang="en-US" sz="1600" b="1" dirty="0">
                <a:latin typeface="Calibri" panose="020F0502020204030204" pitchFamily="34" charset="0"/>
                <a:cs typeface="Calibri" panose="020F0502020204030204" pitchFamily="34" charset="0"/>
              </a:rPr>
              <a:t>Reporting requirements of FDI in LLPs</a:t>
            </a:r>
            <a:r>
              <a:rPr lang="en-US" sz="1600" dirty="0">
                <a:latin typeface="Calibri" panose="020F0502020204030204" pitchFamily="34" charset="0"/>
                <a:cs typeface="Calibri" panose="020F0502020204030204" pitchFamily="34" charset="0"/>
              </a:rPr>
              <a:t>:</a:t>
            </a:r>
          </a:p>
          <a:p>
            <a:pPr marL="358775" lvl="1" indent="-357188" algn="just" defTabSz="695325">
              <a:spcBef>
                <a:spcPts val="0"/>
              </a:spcBef>
              <a:buClrTx/>
              <a:buFontTx/>
              <a:buChar char="•"/>
              <a:defRPr/>
            </a:pPr>
            <a:endParaRPr lang="en-US" sz="1600" b="1" dirty="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a:latin typeface="Calibri" panose="020F0502020204030204" pitchFamily="34" charset="0"/>
                <a:cs typeface="Calibri" panose="020F0502020204030204" pitchFamily="34" charset="0"/>
              </a:rPr>
              <a:t>Receipt of consideration for capital contribution or profit share – Within 30 days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Form Foreign Direct Investment – LLP(I)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Copies of FIRC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KYC report of non-resident investor </a:t>
            </a:r>
          </a:p>
          <a:p>
            <a:pPr lvl="1" algn="just" defTabSz="566738">
              <a:spcBef>
                <a:spcPts val="0"/>
              </a:spcBef>
              <a:buClr>
                <a:srgbClr val="000000"/>
              </a:buClr>
              <a:buFont typeface="Wingdings" panose="05000000000000000000" pitchFamily="2" charset="2"/>
              <a:buChar char="Ø"/>
              <a:defRPr/>
            </a:pPr>
            <a:r>
              <a:rPr lang="en-US" sz="1600" kern="1200" dirty="0">
                <a:solidFill>
                  <a:srgbClr val="000000"/>
                </a:solidFill>
                <a:latin typeface="Calibri" panose="020F0502020204030204" pitchFamily="34" charset="0"/>
                <a:cs typeface="Calibri" panose="020F0502020204030204" pitchFamily="34" charset="0"/>
              </a:rPr>
              <a:t>RBI will allot UIN for each remittance </a:t>
            </a:r>
          </a:p>
          <a:p>
            <a:pPr marL="1587" lvl="1" indent="0" algn="just" defTabSz="695325">
              <a:spcBef>
                <a:spcPts val="0"/>
              </a:spcBef>
              <a:buClrTx/>
              <a:buNone/>
              <a:defRPr/>
            </a:pPr>
            <a:endParaRPr lang="en-US" sz="1600" dirty="0">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dirty="0">
                <a:latin typeface="Calibri" panose="020F0502020204030204" pitchFamily="34" charset="0"/>
                <a:cs typeface="Calibri" panose="020F0502020204030204" pitchFamily="34" charset="0"/>
              </a:rPr>
              <a:t>Transfer of capital contribution or profit share between Non-Resident and Resident – Within 60 days in </a:t>
            </a:r>
            <a:r>
              <a:rPr lang="en-US" sz="1600" kern="1200" dirty="0">
                <a:solidFill>
                  <a:srgbClr val="000000"/>
                </a:solidFill>
                <a:latin typeface="Calibri" panose="020F0502020204030204" pitchFamily="34" charset="0"/>
                <a:cs typeface="Calibri" panose="020F0502020204030204" pitchFamily="34" charset="0"/>
              </a:rPr>
              <a:t>Form Foreign Direct Investment – LLP(II)</a:t>
            </a:r>
          </a:p>
          <a:p>
            <a:pPr marL="287337" lvl="1" algn="just" defTabSz="695325">
              <a:spcBef>
                <a:spcPts val="0"/>
              </a:spcBef>
              <a:buClr>
                <a:srgbClr val="0070C0"/>
              </a:buClr>
              <a:buSzPct val="125000"/>
              <a:buFont typeface="Wingdings" panose="05000000000000000000" pitchFamily="2" charset="2"/>
              <a:buChar char="§"/>
              <a:defRPr/>
            </a:pPr>
            <a:endParaRPr lang="en-US" sz="1600" kern="1200" dirty="0">
              <a:solidFill>
                <a:srgbClr val="000000"/>
              </a:solidFill>
              <a:latin typeface="Calibri" panose="020F0502020204030204" pitchFamily="34" charset="0"/>
              <a:cs typeface="Calibri" panose="020F0502020204030204" pitchFamily="34" charset="0"/>
            </a:endParaRPr>
          </a:p>
          <a:p>
            <a:pPr marL="287337" lvl="1" algn="just" defTabSz="695325">
              <a:spcBef>
                <a:spcPts val="0"/>
              </a:spcBef>
              <a:buClr>
                <a:srgbClr val="0070C0"/>
              </a:buClr>
              <a:buSzPct val="125000"/>
              <a:buFont typeface="Wingdings" panose="05000000000000000000" pitchFamily="2" charset="2"/>
              <a:buChar char="§"/>
              <a:defRPr/>
            </a:pPr>
            <a:r>
              <a:rPr lang="en-US" sz="1600" kern="1200" dirty="0">
                <a:solidFill>
                  <a:srgbClr val="000000"/>
                </a:solidFill>
                <a:latin typeface="Calibri" panose="020F0502020204030204" pitchFamily="34" charset="0"/>
                <a:cs typeface="Calibri" panose="020F0502020204030204" pitchFamily="34" charset="0"/>
              </a:rPr>
              <a:t>Annual  compliance: Filing of Annual Return on Foreign Liabilities &amp; Assets by 15</a:t>
            </a:r>
            <a:r>
              <a:rPr lang="en-US" sz="1600" kern="1200" baseline="30000" dirty="0">
                <a:solidFill>
                  <a:srgbClr val="000000"/>
                </a:solidFill>
                <a:latin typeface="Calibri" panose="020F0502020204030204" pitchFamily="34" charset="0"/>
                <a:cs typeface="Calibri" panose="020F0502020204030204" pitchFamily="34" charset="0"/>
              </a:rPr>
              <a:t>th</a:t>
            </a:r>
            <a:r>
              <a:rPr lang="en-US" sz="1600" kern="1200" dirty="0">
                <a:solidFill>
                  <a:srgbClr val="000000"/>
                </a:solidFill>
                <a:latin typeface="Calibri" panose="020F0502020204030204" pitchFamily="34" charset="0"/>
                <a:cs typeface="Calibri" panose="020F0502020204030204" pitchFamily="34" charset="0"/>
              </a:rPr>
              <a:t> July every year</a:t>
            </a:r>
          </a:p>
        </p:txBody>
      </p:sp>
      <p:sp>
        <p:nvSpPr>
          <p:cNvPr id="4" name="Date Placeholder 3"/>
          <p:cNvSpPr>
            <a:spLocks noGrp="1"/>
          </p:cNvSpPr>
          <p:nvPr>
            <p:ph type="dt" sz="half" idx="10"/>
          </p:nvPr>
        </p:nvSpPr>
        <p:spPr/>
        <p:txBody>
          <a:bodyPr/>
          <a:lstStyle/>
          <a:p>
            <a:pPr>
              <a:defRPr/>
            </a:pPr>
            <a:r>
              <a:rPr lang="en-US"/>
              <a:t>4 May 2019</a:t>
            </a:r>
            <a:endParaRPr lang="en-US" dirty="0"/>
          </a:p>
        </p:txBody>
      </p:sp>
      <p:sp>
        <p:nvSpPr>
          <p:cNvPr id="5" name="Footer Placeholder 4"/>
          <p:cNvSpPr>
            <a:spLocks noGrp="1"/>
          </p:cNvSpPr>
          <p:nvPr>
            <p:ph type="ftr" sz="quarter" idx="11"/>
          </p:nvPr>
        </p:nvSpPr>
        <p:spPr/>
        <p:txBody>
          <a:bodyPr/>
          <a:lstStyle/>
          <a:p>
            <a:pPr>
              <a:defRPr/>
            </a:pPr>
            <a:r>
              <a:rPr lang="en-US"/>
              <a:t>P. P. Shah &amp; Asso.</a:t>
            </a:r>
            <a:endParaRPr lang="en-US" dirty="0"/>
          </a:p>
        </p:txBody>
      </p:sp>
      <p:sp>
        <p:nvSpPr>
          <p:cNvPr id="6" name="Slide Number Placeholder 5"/>
          <p:cNvSpPr>
            <a:spLocks noGrp="1"/>
          </p:cNvSpPr>
          <p:nvPr>
            <p:ph type="sldNum" sz="quarter" idx="12"/>
          </p:nvPr>
        </p:nvSpPr>
        <p:spPr/>
        <p:txBody>
          <a:bodyPr/>
          <a:lstStyle/>
          <a:p>
            <a:pPr>
              <a:defRPr/>
            </a:pPr>
            <a:fld id="{4CAA70CE-4DCB-4D19-AC47-571E7F2D8BF8}" type="slidenum">
              <a:rPr lang="en-US" smtClean="0"/>
              <a:pPr>
                <a:defRPr/>
              </a:pPr>
              <a:t>89</a:t>
            </a:fld>
            <a:endParaRPr lang="en-US" dirty="0"/>
          </a:p>
        </p:txBody>
      </p:sp>
    </p:spTree>
    <p:extLst>
      <p:ext uri="{BB962C8B-B14F-4D97-AF65-F5344CB8AC3E}">
        <p14:creationId xmlns:p14="http://schemas.microsoft.com/office/powerpoint/2010/main" val="2383221442"/>
      </p:ext>
    </p:extLst>
  </p:cSld>
  <p:clrMapOvr>
    <a:masterClrMapping/>
  </p:clrMapOvr>
  <p:transition/>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Date Placeholder 3"/>
          <p:cNvSpPr>
            <a:spLocks noGrp="1"/>
          </p:cNvSpPr>
          <p:nvPr>
            <p:ph type="dt" sz="quarter" idx="10"/>
          </p:nvPr>
        </p:nvSpPr>
        <p:spPr/>
        <p:txBody>
          <a:bodyPr/>
          <a:lstStyle/>
          <a:p>
            <a:pPr>
              <a:defRPr/>
            </a:pPr>
            <a:r>
              <a:rPr lang="en-US"/>
              <a:t>4 May 2019</a:t>
            </a:r>
            <a:endParaRPr lang="en-US" dirty="0"/>
          </a:p>
        </p:txBody>
      </p:sp>
      <p:sp>
        <p:nvSpPr>
          <p:cNvPr id="11267" name="Footer Placeholder 4"/>
          <p:cNvSpPr>
            <a:spLocks noGrp="1"/>
          </p:cNvSpPr>
          <p:nvPr>
            <p:ph type="ftr" sz="quarter" idx="11"/>
          </p:nvPr>
        </p:nvSpPr>
        <p:spPr/>
        <p:txBody>
          <a:bodyPr/>
          <a:lstStyle/>
          <a:p>
            <a:pPr>
              <a:defRPr/>
            </a:pPr>
            <a:r>
              <a:rPr lang="en-US" dirty="0"/>
              <a:t>P. P. Shah &amp; Asso.</a:t>
            </a:r>
          </a:p>
        </p:txBody>
      </p:sp>
      <p:sp>
        <p:nvSpPr>
          <p:cNvPr id="11268" name="Slide Number Placeholder 5"/>
          <p:cNvSpPr>
            <a:spLocks noGrp="1"/>
          </p:cNvSpPr>
          <p:nvPr>
            <p:ph type="sldNum" sz="quarter" idx="12"/>
          </p:nvPr>
        </p:nvSpPr>
        <p:spPr/>
        <p:txBody>
          <a:bodyPr/>
          <a:lstStyle/>
          <a:p>
            <a:pPr>
              <a:defRPr/>
            </a:pPr>
            <a:fld id="{AE079848-22A8-43EA-99CC-A904867989A9}" type="slidenum">
              <a:rPr lang="en-US" smtClean="0"/>
              <a:pPr>
                <a:defRPr/>
              </a:pPr>
              <a:t>9</a:t>
            </a:fld>
            <a:endParaRPr lang="en-US" dirty="0"/>
          </a:p>
        </p:txBody>
      </p:sp>
      <p:sp>
        <p:nvSpPr>
          <p:cNvPr id="12293" name="Rectangle 4"/>
          <p:cNvSpPr>
            <a:spLocks noGrp="1" noChangeArrowheads="1"/>
          </p:cNvSpPr>
          <p:nvPr>
            <p:ph type="title"/>
          </p:nvPr>
        </p:nvSpPr>
        <p:spPr>
          <a:xfrm>
            <a:off x="2674939" y="214314"/>
            <a:ext cx="7793037" cy="1004887"/>
          </a:xfrm>
        </p:spPr>
        <p:txBody>
          <a:bodyPr/>
          <a:lstStyle/>
          <a:p>
            <a:pPr algn="ctr" eaLnBrk="1" hangingPunct="1"/>
            <a:r>
              <a:rPr lang="en-US" sz="3600" dirty="0"/>
              <a:t>FEMA Practice </a:t>
            </a:r>
          </a:p>
        </p:txBody>
      </p:sp>
      <p:graphicFrame>
        <p:nvGraphicFramePr>
          <p:cNvPr id="9" name="Table 8"/>
          <p:cNvGraphicFramePr>
            <a:graphicFrameLocks noGrp="1"/>
          </p:cNvGraphicFramePr>
          <p:nvPr>
            <p:extLst>
              <p:ext uri="{D42A27DB-BD31-4B8C-83A1-F6EECF244321}">
                <p14:modId xmlns:p14="http://schemas.microsoft.com/office/powerpoint/2010/main" val="2381721964"/>
              </p:ext>
            </p:extLst>
          </p:nvPr>
        </p:nvGraphicFramePr>
        <p:xfrm>
          <a:off x="2209800" y="1219201"/>
          <a:ext cx="8305800" cy="4907643"/>
        </p:xfrm>
        <a:graphic>
          <a:graphicData uri="http://schemas.openxmlformats.org/drawingml/2006/table">
            <a:tbl>
              <a:tblPr firstRow="1" bandRow="1">
                <a:tableStyleId>{2D5ABB26-0587-4C30-8999-92F81FD0307C}</a:tableStyleId>
              </a:tblPr>
              <a:tblGrid>
                <a:gridCol w="2054860">
                  <a:extLst>
                    <a:ext uri="{9D8B030D-6E8A-4147-A177-3AD203B41FA5}">
                      <a16:colId xmlns:a16="http://schemas.microsoft.com/office/drawing/2014/main" val="20000"/>
                    </a:ext>
                  </a:extLst>
                </a:gridCol>
                <a:gridCol w="1834515">
                  <a:extLst>
                    <a:ext uri="{9D8B030D-6E8A-4147-A177-3AD203B41FA5}">
                      <a16:colId xmlns:a16="http://schemas.microsoft.com/office/drawing/2014/main" val="20001"/>
                    </a:ext>
                  </a:extLst>
                </a:gridCol>
                <a:gridCol w="2446020">
                  <a:extLst>
                    <a:ext uri="{9D8B030D-6E8A-4147-A177-3AD203B41FA5}">
                      <a16:colId xmlns:a16="http://schemas.microsoft.com/office/drawing/2014/main" val="20002"/>
                    </a:ext>
                  </a:extLst>
                </a:gridCol>
                <a:gridCol w="1970405">
                  <a:extLst>
                    <a:ext uri="{9D8B030D-6E8A-4147-A177-3AD203B41FA5}">
                      <a16:colId xmlns:a16="http://schemas.microsoft.com/office/drawing/2014/main" val="20003"/>
                    </a:ext>
                  </a:extLst>
                </a:gridCol>
              </a:tblGrid>
              <a:tr h="351107">
                <a:tc>
                  <a:txBody>
                    <a:bodyPr/>
                    <a:lstStyle/>
                    <a:p>
                      <a:pPr algn="ct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gridSpan="3">
                  <a:txBody>
                    <a:bodyPr/>
                    <a:lstStyle/>
                    <a:p>
                      <a:pPr algn="ctr"/>
                      <a:r>
                        <a:rPr lang="en-US" sz="1400" b="1" dirty="0"/>
                        <a:t>PROI</a:t>
                      </a:r>
                      <a:endParaRPr lang="en-US" sz="1400" b="1" dirty="0">
                        <a:solidFill>
                          <a:schemeClr val="tx1"/>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85000"/>
                      </a:schemeClr>
                    </a:solidFill>
                  </a:tcP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0000"/>
                  </a:ext>
                </a:extLst>
              </a:tr>
              <a:tr h="351107">
                <a:tc>
                  <a:txBody>
                    <a:bodyPr/>
                    <a:lstStyle/>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Foreign Citizen</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NRIs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tc>
                  <a:txBody>
                    <a:bodyPr/>
                    <a:lstStyle/>
                    <a:p>
                      <a:pPr algn="ctr"/>
                      <a:r>
                        <a:rPr lang="en-US" sz="1400" b="1" dirty="0"/>
                        <a:t>Other entities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solidFill>
                      <a:schemeClr val="bg1">
                        <a:lumMod val="95000"/>
                      </a:schemeClr>
                    </a:solidFill>
                  </a:tcPr>
                </a:tc>
                <a:extLst>
                  <a:ext uri="{0D108BD9-81ED-4DB2-BD59-A6C34878D82A}">
                    <a16:rowId xmlns:a16="http://schemas.microsoft.com/office/drawing/2014/main" val="10001"/>
                  </a:ext>
                </a:extLst>
              </a:tr>
              <a:tr h="13478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a:t>
                      </a:r>
                      <a:r>
                        <a:rPr lang="en-US" sz="1400" baseline="0" dirty="0"/>
                        <a:t> in FE</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Lending in rupee</a:t>
                      </a: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Close relative in Foreign exchange- Notf.3(R)</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400" baseline="0" dirty="0"/>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Indian co- NCD- Notf.4</a:t>
                      </a:r>
                    </a:p>
                    <a:p>
                      <a:pPr marL="0" marR="0" indent="0" algn="l" defTabSz="914400" rtl="0" eaLnBrk="1" fontAlgn="auto" latinLnBrk="0" hangingPunct="1">
                        <a:lnSpc>
                          <a:spcPct val="100000"/>
                        </a:lnSpc>
                        <a:spcBef>
                          <a:spcPts val="0"/>
                        </a:spcBef>
                        <a:spcAft>
                          <a:spcPts val="0"/>
                        </a:spcAft>
                        <a:buClrTx/>
                        <a:buSzTx/>
                        <a:buFontTx/>
                        <a:buNone/>
                        <a:tabLst/>
                        <a:defRPr/>
                      </a:pPr>
                      <a:r>
                        <a:rPr lang="en-US" sz="1400" baseline="0" dirty="0"/>
                        <a:t>Notf.5(R) – against fund held in account</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ECB</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2"/>
                  </a:ext>
                </a:extLst>
              </a:tr>
              <a:tr h="93534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Lending by way of Deposits</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sz="1400" dirty="0"/>
                        <a:t>Schedule</a:t>
                      </a:r>
                      <a:r>
                        <a:rPr lang="en-US" sz="1400" baseline="0" dirty="0"/>
                        <a:t> 6 &amp; 7 of Notf.5(R), Loan from NRO account, Commercial paper</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3"/>
                  </a:ext>
                </a:extLst>
              </a:tr>
              <a:tr h="75102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400" dirty="0"/>
                        <a:t>Portfolio Investment </a:t>
                      </a: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2, 5,8</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3</a:t>
                      </a:r>
                      <a:r>
                        <a:rPr lang="en-US" sz="1400" baseline="0" dirty="0"/>
                        <a:t> and </a:t>
                      </a:r>
                      <a:r>
                        <a:rPr lang="en-US" sz="1400" dirty="0"/>
                        <a:t>5] </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2, </a:t>
                      </a:r>
                      <a:r>
                        <a:rPr lang="en-US" sz="1400" baseline="0" dirty="0"/>
                        <a:t>5,8</a:t>
                      </a:r>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4"/>
                  </a:ext>
                </a:extLst>
              </a:tr>
              <a:tr h="155321">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endParaRPr lang="en-US" sz="140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gridSpan="3">
                  <a:txBody>
                    <a:bodyPr/>
                    <a:lstStyle/>
                    <a:p>
                      <a:pPr algn="l"/>
                      <a:endParaRPr lang="en-US" sz="1400"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hMerge="1">
                  <a:txBody>
                    <a:bodyPr/>
                    <a:lstStyle/>
                    <a:p>
                      <a:pPr algn="ctr"/>
                      <a:endParaRPr lang="en-US" sz="1400" dirty="0">
                        <a:latin typeface="Calibri" pitchFamily="34" charset="0"/>
                        <a:cs typeface="Calibri" pitchFamily="34" charset="0"/>
                      </a:endParaRPr>
                    </a:p>
                  </a:txBody>
                  <a:tcPr/>
                </a:tc>
                <a:tc hMerge="1">
                  <a:txBody>
                    <a:bodyPr/>
                    <a:lstStyle/>
                    <a:p>
                      <a:pPr algn="ctr"/>
                      <a:endParaRPr lang="en-US" sz="1400" dirty="0">
                        <a:latin typeface="Calibri" pitchFamily="34" charset="0"/>
                        <a:cs typeface="Calibri" pitchFamily="34" charset="0"/>
                      </a:endParaRPr>
                    </a:p>
                  </a:txBody>
                  <a:tcPr/>
                </a:tc>
                <a:extLst>
                  <a:ext uri="{0D108BD9-81ED-4DB2-BD59-A6C34878D82A}">
                    <a16:rowId xmlns:a16="http://schemas.microsoft.com/office/drawing/2014/main" val="10005"/>
                  </a:ext>
                </a:extLst>
              </a:tr>
              <a:tr h="842656">
                <a:tc>
                  <a:txBody>
                    <a:bodyPr/>
                    <a:lstStyle/>
                    <a:p>
                      <a:r>
                        <a:rPr lang="en-US" sz="1400" dirty="0"/>
                        <a:t>FDI</a:t>
                      </a:r>
                    </a:p>
                    <a:p>
                      <a:endParaRPr lang="en-US" sz="1400" dirty="0"/>
                    </a:p>
                    <a:p>
                      <a:endParaRPr lang="en-US" sz="1400" b="1"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1,6,7,8</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20(R) - schedule 1,4, 6,7</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pPr algn="ctr"/>
                      <a:r>
                        <a:rPr lang="en-US" sz="1400" dirty="0"/>
                        <a:t>Notf. 20 (R)- schedule 1,6,7,8</a:t>
                      </a:r>
                      <a:endParaRPr lang="en-US" sz="1400" b="1" dirty="0">
                        <a:latin typeface="Calibri" pitchFamily="34" charset="0"/>
                        <a:cs typeface="Calibri" pitchFamily="34" charset="0"/>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4065252848"/>
      </p:ext>
    </p:extLst>
  </p:cSld>
  <p:clrMapOvr>
    <a:masterClrMapping/>
  </p:clrMapOvr>
</p:sld>
</file>

<file path=ppt/slides/slide9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503D5-43E7-4601-A025-3C2034B53D01}"/>
              </a:ext>
            </a:extLst>
          </p:cNvPr>
          <p:cNvSpPr>
            <a:spLocks noGrp="1"/>
          </p:cNvSpPr>
          <p:nvPr>
            <p:ph type="title"/>
          </p:nvPr>
        </p:nvSpPr>
        <p:spPr>
          <a:xfrm>
            <a:off x="1534585" y="214315"/>
            <a:ext cx="10390716" cy="936060"/>
          </a:xfrm>
        </p:spPr>
        <p:txBody>
          <a:bodyPr/>
          <a:lstStyle/>
          <a:p>
            <a:pPr algn="ctr"/>
            <a:r>
              <a:rPr lang="en-IN" sz="3600" dirty="0"/>
              <a:t>Foreign Venture Capital Investor (FVCI)</a:t>
            </a:r>
          </a:p>
        </p:txBody>
      </p:sp>
      <p:sp>
        <p:nvSpPr>
          <p:cNvPr id="3" name="Content Placeholder 2">
            <a:extLst>
              <a:ext uri="{FF2B5EF4-FFF2-40B4-BE49-F238E27FC236}">
                <a16:creationId xmlns:a16="http://schemas.microsoft.com/office/drawing/2014/main" id="{DABED69D-30D4-4922-9212-6D6254A2E3C0}"/>
              </a:ext>
            </a:extLst>
          </p:cNvPr>
          <p:cNvSpPr>
            <a:spLocks noGrp="1"/>
          </p:cNvSpPr>
          <p:nvPr>
            <p:ph idx="1"/>
          </p:nvPr>
        </p:nvSpPr>
        <p:spPr>
          <a:xfrm>
            <a:off x="1283929" y="1479909"/>
            <a:ext cx="10363200" cy="4763729"/>
          </a:xfrm>
        </p:spPr>
        <p:txBody>
          <a:bodyPr/>
          <a:lstStyle/>
          <a:p>
            <a:r>
              <a:rPr lang="en-US" sz="1600" dirty="0"/>
              <a:t>The term FVCI has been defined under SEBI (Foreign Venture Capital Investor) Regulations 2000 to mean: An investor incorporated or established outside India, which proposes to make investments in venture capital fund(s) or venture capital undertakings (VCU) in India and is registered under the FVCI Regulations”</a:t>
            </a:r>
          </a:p>
          <a:p>
            <a:endParaRPr lang="en-US" sz="1600" dirty="0"/>
          </a:p>
          <a:p>
            <a:pPr>
              <a:buClr>
                <a:srgbClr val="FF0000"/>
              </a:buClr>
            </a:pPr>
            <a:r>
              <a:rPr lang="en-US" sz="1600" u="sng" dirty="0"/>
              <a:t>Key Eligibility Conditions for FVCI</a:t>
            </a:r>
          </a:p>
          <a:p>
            <a:r>
              <a:rPr lang="en-US" sz="1600" dirty="0"/>
              <a:t>Has sufficient experience, good track record, professionally competent, financially sound with good reputation </a:t>
            </a:r>
          </a:p>
          <a:p>
            <a:r>
              <a:rPr lang="en-US" sz="1600" dirty="0"/>
              <a:t>Has been granted necessary approval by the RBI for making investments in India </a:t>
            </a:r>
          </a:p>
          <a:p>
            <a:r>
              <a:rPr lang="en-US" sz="1600" dirty="0"/>
              <a:t>– No prior approval of RBI required for investments under schedule 7</a:t>
            </a:r>
          </a:p>
          <a:p>
            <a:r>
              <a:rPr lang="en-US" sz="1600" dirty="0"/>
              <a:t>Could be an investment entity, pension fund, mutual fund, endowment fund, charitable institution or any other entity incorporated outside India</a:t>
            </a:r>
          </a:p>
          <a:p>
            <a:r>
              <a:rPr lang="en-US" sz="1600" dirty="0"/>
              <a:t>Main objects should permit the fund to carry on the activity of venture capital </a:t>
            </a:r>
          </a:p>
          <a:p>
            <a:r>
              <a:rPr lang="en-US" sz="1600" dirty="0"/>
              <a:t>Has not been refused a certificate by SEBI</a:t>
            </a:r>
          </a:p>
          <a:p>
            <a:r>
              <a:rPr lang="en-US" sz="1600" dirty="0"/>
              <a:t>Regulated by an appropriate foreign regulatory authority or is an income tax payer; or submits a certificate from its banker of its or its promoter’s track record it is neither a regulated entity nor an income tax payer</a:t>
            </a:r>
          </a:p>
          <a:p>
            <a:r>
              <a:rPr lang="en-US" sz="1600" dirty="0"/>
              <a:t>SEBI clarified that DPP may consider granting of FPI registration to FVCI registered entity, subject to conditions - clear segregation of funds/ securities, etc.</a:t>
            </a:r>
            <a:endParaRPr lang="en-IN" sz="1600" dirty="0"/>
          </a:p>
        </p:txBody>
      </p:sp>
      <p:sp>
        <p:nvSpPr>
          <p:cNvPr id="4" name="Date Placeholder 3">
            <a:extLst>
              <a:ext uri="{FF2B5EF4-FFF2-40B4-BE49-F238E27FC236}">
                <a16:creationId xmlns:a16="http://schemas.microsoft.com/office/drawing/2014/main" id="{11DEB7E4-5C91-4DB5-9C7D-F36B2A246DB0}"/>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EC4AB20A-4C64-4A13-B53D-8CF3E1D40C91}"/>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383288E1-1F0D-4B66-81D0-4858C254A663}"/>
              </a:ext>
            </a:extLst>
          </p:cNvPr>
          <p:cNvSpPr>
            <a:spLocks noGrp="1"/>
          </p:cNvSpPr>
          <p:nvPr>
            <p:ph type="sldNum" sz="quarter" idx="12"/>
          </p:nvPr>
        </p:nvSpPr>
        <p:spPr/>
        <p:txBody>
          <a:bodyPr/>
          <a:lstStyle/>
          <a:p>
            <a:pPr>
              <a:defRPr/>
            </a:pPr>
            <a:fld id="{4CAA70CE-4DCB-4D19-AC47-571E7F2D8BF8}" type="slidenum">
              <a:rPr lang="en-US" smtClean="0"/>
              <a:pPr>
                <a:defRPr/>
              </a:pPr>
              <a:t>90</a:t>
            </a:fld>
            <a:endParaRPr lang="en-US" dirty="0"/>
          </a:p>
        </p:txBody>
      </p:sp>
    </p:spTree>
    <p:extLst>
      <p:ext uri="{BB962C8B-B14F-4D97-AF65-F5344CB8AC3E}">
        <p14:creationId xmlns:p14="http://schemas.microsoft.com/office/powerpoint/2010/main" val="1747542616"/>
      </p:ext>
    </p:extLst>
  </p:cSld>
  <p:clrMapOvr>
    <a:masterClrMapping/>
  </p:clrMapOvr>
</p:sld>
</file>

<file path=ppt/slides/slide9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5F503D5-43E7-4601-A025-3C2034B53D01}"/>
              </a:ext>
            </a:extLst>
          </p:cNvPr>
          <p:cNvSpPr>
            <a:spLocks noGrp="1"/>
          </p:cNvSpPr>
          <p:nvPr>
            <p:ph type="title"/>
          </p:nvPr>
        </p:nvSpPr>
        <p:spPr>
          <a:xfrm>
            <a:off x="1534585" y="214315"/>
            <a:ext cx="10390716" cy="936060"/>
          </a:xfrm>
        </p:spPr>
        <p:txBody>
          <a:bodyPr/>
          <a:lstStyle/>
          <a:p>
            <a:pPr algn="ctr"/>
            <a:r>
              <a:rPr lang="en-IN" sz="3600" dirty="0"/>
              <a:t>FVCI – Investment Criteria</a:t>
            </a:r>
          </a:p>
        </p:txBody>
      </p:sp>
      <p:sp>
        <p:nvSpPr>
          <p:cNvPr id="3" name="Content Placeholder 2">
            <a:extLst>
              <a:ext uri="{FF2B5EF4-FFF2-40B4-BE49-F238E27FC236}">
                <a16:creationId xmlns:a16="http://schemas.microsoft.com/office/drawing/2014/main" id="{DABED69D-30D4-4922-9212-6D6254A2E3C0}"/>
              </a:ext>
            </a:extLst>
          </p:cNvPr>
          <p:cNvSpPr>
            <a:spLocks noGrp="1"/>
          </p:cNvSpPr>
          <p:nvPr>
            <p:ph idx="1"/>
          </p:nvPr>
        </p:nvSpPr>
        <p:spPr>
          <a:xfrm>
            <a:off x="1283929" y="1479909"/>
            <a:ext cx="10363200" cy="4763729"/>
          </a:xfrm>
        </p:spPr>
        <p:txBody>
          <a:bodyPr/>
          <a:lstStyle/>
          <a:p>
            <a:pPr marL="0" indent="0">
              <a:buNone/>
            </a:pPr>
            <a:r>
              <a:rPr lang="en-US" sz="1500" u="sng" dirty="0"/>
              <a:t>A FVCI registered with SEBI is permitted to make investments in following manner:</a:t>
            </a:r>
          </a:p>
          <a:p>
            <a:r>
              <a:rPr lang="en-US" sz="1500" dirty="0"/>
              <a:t>An FVCI can invest all of its funds in a domestic VCF- a registered FVCI is allowed to invest 100% of its funds in a VCF registered under SEBI(Venture Capital Fund) Regulations.</a:t>
            </a:r>
          </a:p>
          <a:p>
            <a:r>
              <a:rPr lang="en-US" sz="1500" dirty="0"/>
              <a:t>It has to invest atleast 66.67% of its investible funds in unlisted equity shares or equity linked instruments of Venture Capital Undertakings.</a:t>
            </a:r>
          </a:p>
          <a:p>
            <a:r>
              <a:rPr lang="en-US" sz="1500" dirty="0"/>
              <a:t>It can invest only 33.33% of its funds (and not more), by-</a:t>
            </a:r>
          </a:p>
          <a:p>
            <a:pPr marL="0" indent="0">
              <a:buNone/>
            </a:pPr>
            <a:r>
              <a:rPr lang="en-US" sz="1500" dirty="0"/>
              <a:t>a)Subscribing to initial public offer of adventure capital undertaking whose shares are proposed to be listed;</a:t>
            </a:r>
          </a:p>
          <a:p>
            <a:pPr marL="0" indent="0">
              <a:buNone/>
            </a:pPr>
            <a:r>
              <a:rPr lang="en-US" sz="1500" dirty="0"/>
              <a:t>b)Investing in debt or debt instrument of the VCU* in which FVCI has already made an investment by Equity</a:t>
            </a:r>
          </a:p>
          <a:p>
            <a:pPr marL="0" indent="0">
              <a:buNone/>
            </a:pPr>
            <a:r>
              <a:rPr lang="en-US" sz="1500" dirty="0"/>
              <a:t>c)Preferential allotment of equity shares of a listed company subject to lock in period of one year;</a:t>
            </a:r>
          </a:p>
          <a:p>
            <a:pPr marL="0" indent="0">
              <a:buNone/>
            </a:pPr>
            <a:r>
              <a:rPr lang="en-US" sz="1500" dirty="0"/>
              <a:t>d)Investment by subscription or purchase in the equity shares or equity-linked securities of a financially weak listed company or industrial listed company.</a:t>
            </a:r>
          </a:p>
          <a:p>
            <a:pPr marL="0" indent="0">
              <a:buNone/>
            </a:pPr>
            <a:r>
              <a:rPr lang="en-US" sz="1500" dirty="0"/>
              <a:t>e)Investment by way of subscription or purchase in Special Purpose Vehicles created for the purpose of facilitating or promoting investment in accordance with these regulations.</a:t>
            </a:r>
          </a:p>
          <a:p>
            <a:pPr marL="0" indent="0">
              <a:buNone/>
            </a:pPr>
            <a:endParaRPr lang="en-US" sz="1500" dirty="0"/>
          </a:p>
          <a:p>
            <a:pPr marL="0" indent="0">
              <a:buNone/>
            </a:pPr>
            <a:r>
              <a:rPr lang="en-US" sz="1500" b="1" dirty="0"/>
              <a:t>FVCI have a fixed life cycle. Every FVCI making investments in IVCU or VCF has to mandatorily disclose life cycle of its fund before making any investments. It has to further disclose all its investment strategies to the SEBI before it makes any investment in India.</a:t>
            </a:r>
          </a:p>
          <a:p>
            <a:pPr marL="0" indent="0">
              <a:buNone/>
            </a:pPr>
            <a:endParaRPr lang="en-US" sz="1500" b="1" dirty="0"/>
          </a:p>
          <a:p>
            <a:pPr marL="0" indent="0">
              <a:buNone/>
            </a:pPr>
            <a:r>
              <a:rPr lang="en-US" sz="1000" dirty="0"/>
              <a:t>*VCU- Venture Capital undertaking</a:t>
            </a:r>
            <a:endParaRPr lang="en-IN" sz="1000" dirty="0"/>
          </a:p>
        </p:txBody>
      </p:sp>
      <p:sp>
        <p:nvSpPr>
          <p:cNvPr id="4" name="Date Placeholder 3">
            <a:extLst>
              <a:ext uri="{FF2B5EF4-FFF2-40B4-BE49-F238E27FC236}">
                <a16:creationId xmlns:a16="http://schemas.microsoft.com/office/drawing/2014/main" id="{11DEB7E4-5C91-4DB5-9C7D-F36B2A246DB0}"/>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EC4AB20A-4C64-4A13-B53D-8CF3E1D40C91}"/>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383288E1-1F0D-4B66-81D0-4858C254A663}"/>
              </a:ext>
            </a:extLst>
          </p:cNvPr>
          <p:cNvSpPr>
            <a:spLocks noGrp="1"/>
          </p:cNvSpPr>
          <p:nvPr>
            <p:ph type="sldNum" sz="quarter" idx="12"/>
          </p:nvPr>
        </p:nvSpPr>
        <p:spPr/>
        <p:txBody>
          <a:bodyPr/>
          <a:lstStyle/>
          <a:p>
            <a:pPr>
              <a:defRPr/>
            </a:pPr>
            <a:fld id="{4CAA70CE-4DCB-4D19-AC47-571E7F2D8BF8}" type="slidenum">
              <a:rPr lang="en-US" smtClean="0"/>
              <a:pPr>
                <a:defRPr/>
              </a:pPr>
              <a:t>91</a:t>
            </a:fld>
            <a:endParaRPr lang="en-US" dirty="0"/>
          </a:p>
        </p:txBody>
      </p:sp>
    </p:spTree>
    <p:extLst>
      <p:ext uri="{BB962C8B-B14F-4D97-AF65-F5344CB8AC3E}">
        <p14:creationId xmlns:p14="http://schemas.microsoft.com/office/powerpoint/2010/main" val="3918105567"/>
      </p:ext>
    </p:extLst>
  </p:cSld>
  <p:clrMapOvr>
    <a:masterClrMapping/>
  </p:clrMapOvr>
</p:sld>
</file>

<file path=ppt/slides/slide9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dirty="0"/>
              <a:t>Taxation on FVCI</a:t>
            </a:r>
          </a:p>
        </p:txBody>
      </p:sp>
      <p:sp>
        <p:nvSpPr>
          <p:cNvPr id="3" name="Content Placeholder 2">
            <a:extLst>
              <a:ext uri="{FF2B5EF4-FFF2-40B4-BE49-F238E27FC236}">
                <a16:creationId xmlns:a16="http://schemas.microsoft.com/office/drawing/2014/main" id="{A50B1248-09C5-47D7-B813-62D370402D6F}"/>
              </a:ext>
            </a:extLst>
          </p:cNvPr>
          <p:cNvSpPr>
            <a:spLocks noGrp="1"/>
          </p:cNvSpPr>
          <p:nvPr>
            <p:ph idx="1"/>
          </p:nvPr>
        </p:nvSpPr>
        <p:spPr>
          <a:xfrm>
            <a:off x="1534585" y="1371600"/>
            <a:ext cx="8907273" cy="4114800"/>
          </a:xfrm>
        </p:spPr>
        <p:txBody>
          <a:bodyPr/>
          <a:lstStyle/>
          <a:p>
            <a:r>
              <a:rPr lang="en-US" sz="1600" dirty="0"/>
              <a:t>Under Section 90(2) of the Income-tax Act, a non-resident assessee based in a country with which India has a Double Taxation Avoidance Agreement (DTAA), may opt to be taxed either under the IT Act or the DTAA, whichever is more beneficial.</a:t>
            </a:r>
          </a:p>
          <a:p>
            <a:endParaRPr lang="en-US" sz="1600" dirty="0"/>
          </a:p>
          <a:p>
            <a:r>
              <a:rPr lang="en-US" sz="1600" dirty="0"/>
              <a:t>Under Section 10(23FB) of the IT Act, any income of a registered FVCI is exempt from income tax. The FVCI can carry on business in India through a permanent establishment in India, and yet its entire income would be tax free. On the other hand, if the FVCI opts to be taxed under the DTAA and it has a permanent establishment in India, its Indian income will not be tax free.</a:t>
            </a:r>
          </a:p>
          <a:p>
            <a:endParaRPr lang="en-US" sz="1600" dirty="0"/>
          </a:p>
          <a:p>
            <a:r>
              <a:rPr lang="en-US" sz="1600" dirty="0"/>
              <a:t>The tax exemption under section 10(23FB) has to be read with section 115U of the IT Act, which confers a pass-through status on SEBI-registered venture funds. Investors in such funds would be liable to tax in respect of the income received by them from the FVCI in the same manner as it would have been, had the investors invested directly in the venture capital undertaking. In other words, income earned by an FVCI by way of dividend, interest or capital gains, upon distribution, would continue to retain the same character in the hands of its investors. Profits made by a private equity fund or venture capital fund should be taxed as business profits and not as capital gains.</a:t>
            </a:r>
            <a:endParaRPr lang="en-IN" sz="1600" dirty="0"/>
          </a:p>
        </p:txBody>
      </p:sp>
      <p:sp>
        <p:nvSpPr>
          <p:cNvPr id="4" name="Date Placeholder 3">
            <a:extLst>
              <a:ext uri="{FF2B5EF4-FFF2-40B4-BE49-F238E27FC236}">
                <a16:creationId xmlns:a16="http://schemas.microsoft.com/office/drawing/2014/main" id="{29E6EAAA-DFE3-445A-B2A6-30E0E9E5BB4F}"/>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92</a:t>
            </a:fld>
            <a:endParaRPr lang="en-US" dirty="0"/>
          </a:p>
        </p:txBody>
      </p:sp>
      <p:sp>
        <p:nvSpPr>
          <p:cNvPr id="7" name="Rectangle 6">
            <a:extLst>
              <a:ext uri="{FF2B5EF4-FFF2-40B4-BE49-F238E27FC236}">
                <a16:creationId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635069353"/>
      </p:ext>
    </p:extLst>
  </p:cSld>
  <p:clrMapOvr>
    <a:masterClrMapping/>
  </p:clrMapOvr>
</p:sld>
</file>

<file path=ppt/slides/slide9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200" dirty="0"/>
              <a:t>FVCI - Schedule 7 of Notification 20(R)</a:t>
            </a:r>
          </a:p>
        </p:txBody>
      </p:sp>
      <p:sp>
        <p:nvSpPr>
          <p:cNvPr id="3" name="Content Placeholder 2">
            <a:extLst>
              <a:ext uri="{FF2B5EF4-FFF2-40B4-BE49-F238E27FC236}">
                <a16:creationId xmlns:a16="http://schemas.microsoft.com/office/drawing/2014/main" id="{A50B1248-09C5-47D7-B813-62D370402D6F}"/>
              </a:ext>
            </a:extLst>
          </p:cNvPr>
          <p:cNvSpPr>
            <a:spLocks noGrp="1"/>
          </p:cNvSpPr>
          <p:nvPr>
            <p:ph idx="1"/>
          </p:nvPr>
        </p:nvSpPr>
        <p:spPr>
          <a:xfrm>
            <a:off x="1534585" y="1371600"/>
            <a:ext cx="8907273" cy="4114800"/>
          </a:xfrm>
        </p:spPr>
        <p:txBody>
          <a:bodyPr/>
          <a:lstStyle/>
          <a:p>
            <a:pPr marL="0" indent="0">
              <a:buNone/>
            </a:pPr>
            <a:r>
              <a:rPr lang="en-IN" sz="1600" u="sng" dirty="0"/>
              <a:t>Eligible Instruments</a:t>
            </a:r>
          </a:p>
          <a:p>
            <a:r>
              <a:rPr lang="en-US" sz="1600" dirty="0"/>
              <a:t>Securities issued by an Indian company engaged in specified sectors* and whose shares are not listed at the time of issuance </a:t>
            </a:r>
          </a:p>
          <a:p>
            <a:r>
              <a:rPr lang="en-US" sz="1600" dirty="0"/>
              <a:t>Securities issued by a startup irrespective of the sector in which it is engaged </a:t>
            </a:r>
          </a:p>
          <a:p>
            <a:r>
              <a:rPr lang="en-US" sz="1600" dirty="0"/>
              <a:t>Units of a VCF or a Cat I AIF</a:t>
            </a:r>
          </a:p>
          <a:p>
            <a:endParaRPr lang="en-US" sz="1600" dirty="0"/>
          </a:p>
          <a:p>
            <a:r>
              <a:rPr lang="en-US" sz="1600" dirty="0"/>
              <a:t>*Specified Sectors:</a:t>
            </a:r>
          </a:p>
          <a:p>
            <a:pPr marL="0" indent="0">
              <a:buNone/>
            </a:pPr>
            <a:r>
              <a:rPr lang="en-US" sz="1600" dirty="0"/>
              <a:t>Biotechnology, IT related to hardware and software development, Nanotechnology, Seed research and development, Research and development of new chemical entities in pharmaceutical sector, Dairy industry, Poultry industry, Production of bio-fuels, Hotel-cum-convention centres with seating capacity of more than three thousand. Infrastructure sector. The term ‘Infrastructure Sector’ has the same meaning as given in the Harmonised Master List of Infrastructure sub-sectors approved by Government of India vide Notification F. No. 13/06/2009-INF dated March 27, 2012 as amended/ updated</a:t>
            </a:r>
            <a:r>
              <a:rPr lang="en-US" sz="1600" u="sng" dirty="0"/>
              <a:t>.</a:t>
            </a:r>
          </a:p>
          <a:p>
            <a:pPr marL="0" indent="0">
              <a:buNone/>
            </a:pPr>
            <a:endParaRPr lang="en-IN" sz="1600" u="sng" dirty="0"/>
          </a:p>
        </p:txBody>
      </p:sp>
      <p:sp>
        <p:nvSpPr>
          <p:cNvPr id="4" name="Date Placeholder 3">
            <a:extLst>
              <a:ext uri="{FF2B5EF4-FFF2-40B4-BE49-F238E27FC236}">
                <a16:creationId xmlns:a16="http://schemas.microsoft.com/office/drawing/2014/main" id="{29E6EAAA-DFE3-445A-B2A6-30E0E9E5BB4F}"/>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93</a:t>
            </a:fld>
            <a:endParaRPr lang="en-US" dirty="0"/>
          </a:p>
        </p:txBody>
      </p:sp>
      <p:sp>
        <p:nvSpPr>
          <p:cNvPr id="7" name="Rectangle 6">
            <a:extLst>
              <a:ext uri="{FF2B5EF4-FFF2-40B4-BE49-F238E27FC236}">
                <a16:creationId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3421386493"/>
      </p:ext>
    </p:extLst>
  </p:cSld>
  <p:clrMapOvr>
    <a:masterClrMapping/>
  </p:clrMapOvr>
</p:sld>
</file>

<file path=ppt/slides/slide9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3" name="Content Placeholder 2">
            <a:extLst>
              <a:ext uri="{FF2B5EF4-FFF2-40B4-BE49-F238E27FC236}">
                <a16:creationId xmlns:a16="http://schemas.microsoft.com/office/drawing/2014/main" id="{A50B1248-09C5-47D7-B813-62D370402D6F}"/>
              </a:ext>
            </a:extLst>
          </p:cNvPr>
          <p:cNvSpPr>
            <a:spLocks noGrp="1"/>
          </p:cNvSpPr>
          <p:nvPr>
            <p:ph idx="1"/>
          </p:nvPr>
        </p:nvSpPr>
        <p:spPr>
          <a:xfrm>
            <a:off x="1534585" y="1371600"/>
            <a:ext cx="8907273" cy="4114800"/>
          </a:xfrm>
        </p:spPr>
        <p:txBody>
          <a:bodyPr/>
          <a:lstStyle/>
          <a:p>
            <a:pPr marL="0" indent="0">
              <a:buNone/>
            </a:pPr>
            <a:r>
              <a:rPr lang="en-US" sz="1600" dirty="0"/>
              <a:t>“Alternative Investment Fund” means any fund established or incorporated in India in the form of a trust or a company or a limited liability partnership or a body corporate which,</a:t>
            </a:r>
          </a:p>
          <a:p>
            <a:pPr marL="0" indent="0">
              <a:buNone/>
            </a:pPr>
            <a:r>
              <a:rPr lang="en-US" sz="1600" dirty="0"/>
              <a:t>(i) is a privately pooled investment vehicle which collects funds from investors, whether Indian or foreign, for investing it in accordance with a defined investment policy for the benefit of its investors; and</a:t>
            </a:r>
          </a:p>
          <a:p>
            <a:pPr marL="0" indent="0">
              <a:buNone/>
            </a:pPr>
            <a:r>
              <a:rPr lang="en-US" sz="1600" dirty="0"/>
              <a:t>(ii) is not covered under the Securities and Exchange Board of India (Mutual Funds) Regulations, 1996, Securities and Exchange Board of India (Collective Investment Schemes) Regulations, 1999 or any other regulations of the Board to regulate fund management activities.</a:t>
            </a:r>
          </a:p>
          <a:p>
            <a:pPr marL="0" indent="0">
              <a:buNone/>
            </a:pPr>
            <a:endParaRPr lang="en-US" sz="1600" dirty="0"/>
          </a:p>
          <a:p>
            <a:pPr marL="0" indent="0">
              <a:buNone/>
            </a:pPr>
            <a:r>
              <a:rPr lang="en-US" sz="1600" dirty="0"/>
              <a:t>Exemptions: </a:t>
            </a:r>
          </a:p>
          <a:p>
            <a:pPr marL="0" indent="0">
              <a:buNone/>
            </a:pPr>
            <a:r>
              <a:rPr lang="en-US" sz="1600" dirty="0"/>
              <a:t>Family trusts</a:t>
            </a:r>
          </a:p>
          <a:p>
            <a:pPr marL="0" indent="0">
              <a:buNone/>
            </a:pPr>
            <a:r>
              <a:rPr lang="en-US" sz="1600" dirty="0"/>
              <a:t>ESOP trusts</a:t>
            </a:r>
          </a:p>
          <a:p>
            <a:pPr marL="0" indent="0">
              <a:buNone/>
            </a:pPr>
            <a:r>
              <a:rPr lang="en-US" sz="1600" dirty="0"/>
              <a:t>Employee welfare trusts</a:t>
            </a:r>
          </a:p>
          <a:p>
            <a:pPr marL="0" indent="0">
              <a:buNone/>
            </a:pPr>
            <a:r>
              <a:rPr lang="en-US" sz="1600" dirty="0"/>
              <a:t>Holding companies</a:t>
            </a:r>
          </a:p>
          <a:p>
            <a:pPr marL="0" indent="0">
              <a:buNone/>
            </a:pPr>
            <a:r>
              <a:rPr lang="en-US" sz="1600" dirty="0"/>
              <a:t>Securitization trusts</a:t>
            </a:r>
          </a:p>
        </p:txBody>
      </p:sp>
      <p:sp>
        <p:nvSpPr>
          <p:cNvPr id="4" name="Date Placeholder 3">
            <a:extLst>
              <a:ext uri="{FF2B5EF4-FFF2-40B4-BE49-F238E27FC236}">
                <a16:creationId xmlns:a16="http://schemas.microsoft.com/office/drawing/2014/main" id="{29E6EAAA-DFE3-445A-B2A6-30E0E9E5BB4F}"/>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94</a:t>
            </a:fld>
            <a:endParaRPr lang="en-US" dirty="0"/>
          </a:p>
        </p:txBody>
      </p:sp>
      <p:sp>
        <p:nvSpPr>
          <p:cNvPr id="7" name="Rectangle 6">
            <a:extLst>
              <a:ext uri="{FF2B5EF4-FFF2-40B4-BE49-F238E27FC236}">
                <a16:creationId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4138893278"/>
      </p:ext>
    </p:extLst>
  </p:cSld>
  <p:clrMapOvr>
    <a:masterClrMapping/>
  </p:clrMapOvr>
</p:sld>
</file>

<file path=ppt/slides/slide9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4" name="Date Placeholder 3">
            <a:extLst>
              <a:ext uri="{FF2B5EF4-FFF2-40B4-BE49-F238E27FC236}">
                <a16:creationId xmlns:a16="http://schemas.microsoft.com/office/drawing/2014/main" id="{29E6EAAA-DFE3-445A-B2A6-30E0E9E5BB4F}"/>
              </a:ext>
            </a:extLst>
          </p:cNvPr>
          <p:cNvSpPr>
            <a:spLocks noGrp="1"/>
          </p:cNvSpPr>
          <p:nvPr>
            <p:ph type="dt" sz="half" idx="10"/>
          </p:nvPr>
        </p:nvSpPr>
        <p:spPr>
          <a:xfrm>
            <a:off x="1534585" y="6408873"/>
            <a:ext cx="2540000" cy="457200"/>
          </a:xfrm>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Tahoma"/>
                <a:ea typeface="+mn-ea"/>
                <a:cs typeface="+mn-cs"/>
              </a:rPr>
              <a:t>5 May 2019</a:t>
            </a:r>
          </a:p>
        </p:txBody>
      </p:sp>
      <p:sp>
        <p:nvSpPr>
          <p:cNvPr id="5" name="Footer Placeholder 4">
            <a:extLst>
              <a:ext uri="{FF2B5EF4-FFF2-40B4-BE49-F238E27FC236}">
                <a16:creationId xmlns:a16="http://schemas.microsoft.com/office/drawing/2014/main" id="{02A0A2D6-4552-41BC-9F32-E83BBE278DE4}"/>
              </a:ext>
            </a:extLst>
          </p:cNvPr>
          <p:cNvSpPr>
            <a:spLocks noGrp="1"/>
          </p:cNvSpPr>
          <p:nvPr>
            <p:ph type="ftr" sz="quarter" idx="11"/>
          </p:nvPr>
        </p:nvSpPr>
        <p:spPr>
          <a:xfrm>
            <a:off x="4876800" y="6513208"/>
            <a:ext cx="3860800" cy="457200"/>
          </a:xfrm>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000000"/>
                </a:solidFill>
                <a:effectLst/>
                <a:uLnTx/>
                <a:uFillTx/>
                <a:latin typeface="Tahoma"/>
                <a:ea typeface="+mn-ea"/>
                <a:cs typeface="+mn-cs"/>
              </a:rPr>
              <a:t>P. P. Shah &amp; </a:t>
            </a:r>
            <a:r>
              <a:rPr kumimoji="0" lang="en-US" sz="1400" b="0" i="0" u="none" strike="noStrike" kern="1200" cap="none" spc="0" normalizeH="0" baseline="0" noProof="0" dirty="0" err="1">
                <a:ln>
                  <a:noFill/>
                </a:ln>
                <a:solidFill>
                  <a:srgbClr val="000000"/>
                </a:solidFill>
                <a:effectLst/>
                <a:uLnTx/>
                <a:uFillTx/>
                <a:latin typeface="Tahoma"/>
                <a:ea typeface="+mn-ea"/>
                <a:cs typeface="+mn-cs"/>
              </a:rPr>
              <a:t>Asso</a:t>
            </a:r>
            <a:r>
              <a:rPr kumimoji="0" lang="en-US" sz="1400" b="0" i="0" u="none" strike="noStrike" kern="1200" cap="none" spc="0" normalizeH="0" baseline="0" noProof="0" dirty="0">
                <a:ln>
                  <a:noFill/>
                </a:ln>
                <a:solidFill>
                  <a:srgbClr val="000000"/>
                </a:solidFill>
                <a:effectLst/>
                <a:uLnTx/>
                <a:uFillTx/>
                <a:latin typeface="Tahoma"/>
                <a:ea typeface="+mn-ea"/>
                <a:cs typeface="+mn-cs"/>
              </a:rPr>
              <a:t>.</a:t>
            </a:r>
          </a:p>
        </p:txBody>
      </p:sp>
      <p:sp>
        <p:nvSpPr>
          <p:cNvPr id="6" name="Slide Number Placeholder 5">
            <a:extLst>
              <a:ext uri="{FF2B5EF4-FFF2-40B4-BE49-F238E27FC236}">
                <a16:creationId xmlns:a16="http://schemas.microsoft.com/office/drawing/2014/main" id="{BD9A05A4-4068-4B3A-9AB9-C40F240786A1}"/>
              </a:ext>
            </a:extLst>
          </p:cNvPr>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4CAA70CE-4DCB-4D19-AC47-571E7F2D8BF8}" type="slidenum">
              <a:rPr kumimoji="0" lang="en-US" sz="1400" b="0" i="0" u="none" strike="noStrike" kern="1200" cap="none" spc="0" normalizeH="0" baseline="0" noProof="0" smtClean="0">
                <a:ln>
                  <a:noFill/>
                </a:ln>
                <a:solidFill>
                  <a:srgbClr val="000000"/>
                </a:solidFill>
                <a:effectLst/>
                <a:uLnTx/>
                <a:uFillTx/>
                <a:latin typeface="Tahoma"/>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95</a:t>
            </a:fld>
            <a:endParaRPr kumimoji="0" lang="en-US" sz="1400" b="0" i="0" u="none" strike="noStrike" kern="1200" cap="none" spc="0" normalizeH="0" baseline="0" noProof="0" dirty="0">
              <a:ln>
                <a:noFill/>
              </a:ln>
              <a:solidFill>
                <a:srgbClr val="000000"/>
              </a:solidFill>
              <a:effectLst/>
              <a:uLnTx/>
              <a:uFillTx/>
              <a:latin typeface="Tahoma"/>
              <a:ea typeface="+mn-ea"/>
              <a:cs typeface="+mn-cs"/>
            </a:endParaRPr>
          </a:p>
        </p:txBody>
      </p:sp>
      <p:sp>
        <p:nvSpPr>
          <p:cNvPr id="7" name="Rectangle 6">
            <a:extLst>
              <a:ext uri="{FF2B5EF4-FFF2-40B4-BE49-F238E27FC236}">
                <a16:creationId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endParaRPr kumimoji="0" lang="en-IN" sz="1800" b="0" i="0" u="none" strike="noStrike" kern="1200" cap="none" spc="0" normalizeH="0" baseline="0" noProof="0" dirty="0">
              <a:ln>
                <a:noFill/>
              </a:ln>
              <a:solidFill>
                <a:srgbClr val="000000"/>
              </a:solidFill>
              <a:effectLst/>
              <a:uLnTx/>
              <a:uFillTx/>
              <a:latin typeface="Tahoma"/>
              <a:ea typeface="+mn-ea"/>
              <a:cs typeface="+mn-cs"/>
            </a:endParaRPr>
          </a:p>
        </p:txBody>
      </p:sp>
      <p:graphicFrame>
        <p:nvGraphicFramePr>
          <p:cNvPr id="9" name="Diagram 8">
            <a:extLst>
              <a:ext uri="{FF2B5EF4-FFF2-40B4-BE49-F238E27FC236}">
                <a16:creationId xmlns:a16="http://schemas.microsoft.com/office/drawing/2014/main" id="{4DBABD53-6BE4-434E-A495-D740011BDBB5}"/>
              </a:ext>
            </a:extLst>
          </p:cNvPr>
          <p:cNvGraphicFramePr/>
          <p:nvPr>
            <p:extLst>
              <p:ext uri="{D42A27DB-BD31-4B8C-83A1-F6EECF244321}">
                <p14:modId xmlns:p14="http://schemas.microsoft.com/office/powerpoint/2010/main" val="3731109781"/>
              </p:ext>
            </p:extLst>
          </p:nvPr>
        </p:nvGraphicFramePr>
        <p:xfrm>
          <a:off x="735781" y="690169"/>
          <a:ext cx="8128000" cy="5418667"/>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
        <p:nvSpPr>
          <p:cNvPr id="11" name="Oval 10">
            <a:extLst>
              <a:ext uri="{FF2B5EF4-FFF2-40B4-BE49-F238E27FC236}">
                <a16:creationId xmlns:a16="http://schemas.microsoft.com/office/drawing/2014/main" id="{611BA00F-B48F-4F13-B57D-64F2A9AC5BA9}"/>
              </a:ext>
            </a:extLst>
          </p:cNvPr>
          <p:cNvSpPr/>
          <p:nvPr/>
        </p:nvSpPr>
        <p:spPr bwMode="auto">
          <a:xfrm>
            <a:off x="7167717" y="2264675"/>
            <a:ext cx="2514576" cy="60208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No FIPB Approval</a:t>
            </a:r>
          </a:p>
        </p:txBody>
      </p:sp>
      <p:sp>
        <p:nvSpPr>
          <p:cNvPr id="12" name="Rectangle 11">
            <a:extLst>
              <a:ext uri="{FF2B5EF4-FFF2-40B4-BE49-F238E27FC236}">
                <a16:creationId xmlns:a16="http://schemas.microsoft.com/office/drawing/2014/main" id="{7CB5D816-441B-498C-93AA-E1D928B11A6F}"/>
              </a:ext>
            </a:extLst>
          </p:cNvPr>
          <p:cNvSpPr/>
          <p:nvPr/>
        </p:nvSpPr>
        <p:spPr bwMode="auto">
          <a:xfrm>
            <a:off x="2271482" y="1386348"/>
            <a:ext cx="1970908"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Feeder</a:t>
            </a:r>
          </a:p>
        </p:txBody>
      </p:sp>
      <p:sp>
        <p:nvSpPr>
          <p:cNvPr id="13" name="Rectangle 12">
            <a:extLst>
              <a:ext uri="{FF2B5EF4-FFF2-40B4-BE49-F238E27FC236}">
                <a16:creationId xmlns:a16="http://schemas.microsoft.com/office/drawing/2014/main" id="{373D25BA-C29D-480E-8C90-1974FE21B525}"/>
              </a:ext>
            </a:extLst>
          </p:cNvPr>
          <p:cNvSpPr/>
          <p:nvPr/>
        </p:nvSpPr>
        <p:spPr bwMode="auto">
          <a:xfrm>
            <a:off x="8035641" y="1406016"/>
            <a:ext cx="1970908"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Investor</a:t>
            </a:r>
          </a:p>
        </p:txBody>
      </p:sp>
      <p:sp>
        <p:nvSpPr>
          <p:cNvPr id="15" name="TextBox 14">
            <a:extLst>
              <a:ext uri="{FF2B5EF4-FFF2-40B4-BE49-F238E27FC236}">
                <a16:creationId xmlns:a16="http://schemas.microsoft.com/office/drawing/2014/main" id="{279F1786-331C-4B90-ABEF-D614237B62BB}"/>
              </a:ext>
            </a:extLst>
          </p:cNvPr>
          <p:cNvSpPr txBox="1"/>
          <p:nvPr/>
        </p:nvSpPr>
        <p:spPr>
          <a:xfrm>
            <a:off x="1273684" y="2934028"/>
            <a:ext cx="8941626" cy="58477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600" b="0" i="0" u="none" strike="noStrike" kern="1200" cap="none" spc="0" normalizeH="0" baseline="0" noProof="0" dirty="0">
                <a:ln>
                  <a:noFill/>
                </a:ln>
                <a:solidFill>
                  <a:srgbClr val="1C1C1C">
                    <a:lumMod val="75000"/>
                    <a:lumOff val="25000"/>
                  </a:srgbClr>
                </a:solidFill>
                <a:effectLst/>
                <a:uLnTx/>
                <a:uFillTx/>
                <a:latin typeface="Tahoma"/>
                <a:ea typeface="+mn-ea"/>
                <a:cs typeface="+mn-cs"/>
              </a:rPr>
              <a:t>----------------------------------------------------------------------------------------------------------------------</a:t>
            </a:r>
          </a:p>
        </p:txBody>
      </p:sp>
      <p:sp>
        <p:nvSpPr>
          <p:cNvPr id="16" name="Oval 15">
            <a:extLst>
              <a:ext uri="{FF2B5EF4-FFF2-40B4-BE49-F238E27FC236}">
                <a16:creationId xmlns:a16="http://schemas.microsoft.com/office/drawing/2014/main" id="{66272CD5-C84C-4643-83A5-3140572610DE}"/>
              </a:ext>
            </a:extLst>
          </p:cNvPr>
          <p:cNvSpPr/>
          <p:nvPr/>
        </p:nvSpPr>
        <p:spPr bwMode="auto">
          <a:xfrm>
            <a:off x="1995947" y="3332049"/>
            <a:ext cx="2527708" cy="602086"/>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No FIPB Approval</a:t>
            </a:r>
          </a:p>
        </p:txBody>
      </p:sp>
      <p:cxnSp>
        <p:nvCxnSpPr>
          <p:cNvPr id="18" name="Straight Arrow Connector 17">
            <a:extLst>
              <a:ext uri="{FF2B5EF4-FFF2-40B4-BE49-F238E27FC236}">
                <a16:creationId xmlns:a16="http://schemas.microsoft.com/office/drawing/2014/main" id="{DFDE90A2-D839-4A2F-B1D2-32CBE5595827}"/>
              </a:ext>
            </a:extLst>
          </p:cNvPr>
          <p:cNvCxnSpPr>
            <a:cxnSpLocks/>
            <a:endCxn id="16" idx="0"/>
          </p:cNvCxnSpPr>
          <p:nvPr/>
        </p:nvCxnSpPr>
        <p:spPr bwMode="auto">
          <a:xfrm>
            <a:off x="3256936" y="2040197"/>
            <a:ext cx="2865" cy="1291852"/>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21" name="Straight Arrow Connector 20">
            <a:extLst>
              <a:ext uri="{FF2B5EF4-FFF2-40B4-BE49-F238E27FC236}">
                <a16:creationId xmlns:a16="http://schemas.microsoft.com/office/drawing/2014/main" id="{1B675EE1-0AC8-4413-902E-E03CA8C3C067}"/>
              </a:ext>
            </a:extLst>
          </p:cNvPr>
          <p:cNvCxnSpPr>
            <a:cxnSpLocks/>
            <a:stCxn id="13" idx="1"/>
          </p:cNvCxnSpPr>
          <p:nvPr/>
        </p:nvCxnSpPr>
        <p:spPr bwMode="auto">
          <a:xfrm flipH="1">
            <a:off x="4247537" y="1723107"/>
            <a:ext cx="3788104"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37" name="Straight Arrow Connector 36">
            <a:extLst>
              <a:ext uri="{FF2B5EF4-FFF2-40B4-BE49-F238E27FC236}">
                <a16:creationId xmlns:a16="http://schemas.microsoft.com/office/drawing/2014/main" id="{91DD0769-67AA-41F9-B835-049539B0CC22}"/>
              </a:ext>
            </a:extLst>
          </p:cNvPr>
          <p:cNvCxnSpPr>
            <a:cxnSpLocks/>
          </p:cNvCxnSpPr>
          <p:nvPr/>
        </p:nvCxnSpPr>
        <p:spPr bwMode="auto">
          <a:xfrm flipH="1">
            <a:off x="5974736" y="2854972"/>
            <a:ext cx="1981201" cy="144365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48" name="Straight Connector 47">
            <a:extLst>
              <a:ext uri="{FF2B5EF4-FFF2-40B4-BE49-F238E27FC236}">
                <a16:creationId xmlns:a16="http://schemas.microsoft.com/office/drawing/2014/main" id="{A1BA2730-A120-4663-BB17-3E47AA1CE18F}"/>
              </a:ext>
            </a:extLst>
          </p:cNvPr>
          <p:cNvCxnSpPr>
            <a:cxnSpLocks/>
          </p:cNvCxnSpPr>
          <p:nvPr/>
        </p:nvCxnSpPr>
        <p:spPr bwMode="auto">
          <a:xfrm flipV="1">
            <a:off x="8676289" y="2045219"/>
            <a:ext cx="255912" cy="239571"/>
          </a:xfrm>
          <a:prstGeom prst="line">
            <a:avLst/>
          </a:prstGeom>
          <a:solidFill>
            <a:schemeClr val="accent1"/>
          </a:solidFill>
          <a:ln w="9525" cap="flat" cmpd="sng" algn="ctr">
            <a:solidFill>
              <a:schemeClr val="tx1"/>
            </a:solidFill>
            <a:prstDash val="solid"/>
            <a:round/>
            <a:headEnd type="none" w="med" len="med"/>
            <a:tailEnd type="none" w="med" len="med"/>
          </a:ln>
          <a:effectLst/>
        </p:spPr>
      </p:cxnSp>
      <p:sp>
        <p:nvSpPr>
          <p:cNvPr id="52" name="Isosceles Triangle 51">
            <a:extLst>
              <a:ext uri="{FF2B5EF4-FFF2-40B4-BE49-F238E27FC236}">
                <a16:creationId xmlns:a16="http://schemas.microsoft.com/office/drawing/2014/main" id="{AAB4CCAA-CB74-406A-AA85-D41FEF758316}"/>
              </a:ext>
            </a:extLst>
          </p:cNvPr>
          <p:cNvSpPr/>
          <p:nvPr/>
        </p:nvSpPr>
        <p:spPr bwMode="auto">
          <a:xfrm>
            <a:off x="4209435" y="3630366"/>
            <a:ext cx="2475846" cy="1564142"/>
          </a:xfrm>
          <a:prstGeom prst="triangl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Alternate Investment Fund</a:t>
            </a:r>
          </a:p>
        </p:txBody>
      </p:sp>
      <p:sp>
        <p:nvSpPr>
          <p:cNvPr id="53" name="Oval 52">
            <a:extLst>
              <a:ext uri="{FF2B5EF4-FFF2-40B4-BE49-F238E27FC236}">
                <a16:creationId xmlns:a16="http://schemas.microsoft.com/office/drawing/2014/main" id="{FCA75D17-56E9-453E-95C9-F9DE3E0328A7}"/>
              </a:ext>
            </a:extLst>
          </p:cNvPr>
          <p:cNvSpPr/>
          <p:nvPr/>
        </p:nvSpPr>
        <p:spPr bwMode="auto">
          <a:xfrm>
            <a:off x="4209435" y="5437781"/>
            <a:ext cx="2527708" cy="575052"/>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No Restrictions under FDI Policy*</a:t>
            </a:r>
          </a:p>
        </p:txBody>
      </p:sp>
      <p:sp>
        <p:nvSpPr>
          <p:cNvPr id="56" name="Oval 55">
            <a:extLst>
              <a:ext uri="{FF2B5EF4-FFF2-40B4-BE49-F238E27FC236}">
                <a16:creationId xmlns:a16="http://schemas.microsoft.com/office/drawing/2014/main" id="{1888BB21-530E-4F65-B068-9157C3841096}"/>
              </a:ext>
            </a:extLst>
          </p:cNvPr>
          <p:cNvSpPr/>
          <p:nvPr/>
        </p:nvSpPr>
        <p:spPr bwMode="auto">
          <a:xfrm>
            <a:off x="4528212" y="6213613"/>
            <a:ext cx="1838292" cy="483621"/>
          </a:xfrm>
          <a:prstGeom prst="ellipse">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Investee Cos.</a:t>
            </a: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 </a:t>
            </a:r>
            <a:endPar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endParaRPr>
          </a:p>
        </p:txBody>
      </p:sp>
      <p:sp>
        <p:nvSpPr>
          <p:cNvPr id="68" name="Rectangle 67">
            <a:extLst>
              <a:ext uri="{FF2B5EF4-FFF2-40B4-BE49-F238E27FC236}">
                <a16:creationId xmlns:a16="http://schemas.microsoft.com/office/drawing/2014/main" id="{962F631F-C6F9-41E9-AADC-2FFB3A90C571}"/>
              </a:ext>
            </a:extLst>
          </p:cNvPr>
          <p:cNvSpPr/>
          <p:nvPr/>
        </p:nvSpPr>
        <p:spPr bwMode="auto">
          <a:xfrm>
            <a:off x="7724059" y="3368392"/>
            <a:ext cx="1981200"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Sponsor</a:t>
            </a:r>
          </a:p>
        </p:txBody>
      </p:sp>
      <p:sp>
        <p:nvSpPr>
          <p:cNvPr id="69" name="Rectangle 68">
            <a:extLst>
              <a:ext uri="{FF2B5EF4-FFF2-40B4-BE49-F238E27FC236}">
                <a16:creationId xmlns:a16="http://schemas.microsoft.com/office/drawing/2014/main" id="{57B13CF3-24DD-48E9-8D6E-0527E1B0080A}"/>
              </a:ext>
            </a:extLst>
          </p:cNvPr>
          <p:cNvSpPr/>
          <p:nvPr/>
        </p:nvSpPr>
        <p:spPr bwMode="auto">
          <a:xfrm>
            <a:off x="7745225" y="4538201"/>
            <a:ext cx="1981200" cy="634181"/>
          </a:xfrm>
          <a:prstGeom prst="rect">
            <a:avLst/>
          </a:prstGeom>
          <a:solidFill>
            <a:schemeClr val="accent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600" b="0" i="0" u="none" strike="noStrike" kern="1200" cap="none" spc="0" normalizeH="0" baseline="0" noProof="0" dirty="0">
                <a:ln>
                  <a:noFill/>
                </a:ln>
                <a:solidFill>
                  <a:srgbClr val="000000"/>
                </a:solidFill>
                <a:effectLst/>
                <a:uLnTx/>
                <a:uFillTx/>
                <a:latin typeface="Tahoma" pitchFamily="34" charset="0"/>
                <a:ea typeface="+mn-ea"/>
                <a:cs typeface="+mn-cs"/>
              </a:rPr>
              <a:t>Manager</a:t>
            </a:r>
          </a:p>
        </p:txBody>
      </p:sp>
      <p:cxnSp>
        <p:nvCxnSpPr>
          <p:cNvPr id="71" name="Straight Arrow Connector 70">
            <a:extLst>
              <a:ext uri="{FF2B5EF4-FFF2-40B4-BE49-F238E27FC236}">
                <a16:creationId xmlns:a16="http://schemas.microsoft.com/office/drawing/2014/main" id="{EE9E67D6-F300-4554-BE30-204291048502}"/>
              </a:ext>
            </a:extLst>
          </p:cNvPr>
          <p:cNvCxnSpPr>
            <a:cxnSpLocks/>
          </p:cNvCxnSpPr>
          <p:nvPr/>
        </p:nvCxnSpPr>
        <p:spPr bwMode="auto">
          <a:xfrm flipH="1">
            <a:off x="6413615" y="4862797"/>
            <a:ext cx="1310444"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77" name="Straight Connector 76">
            <a:extLst>
              <a:ext uri="{FF2B5EF4-FFF2-40B4-BE49-F238E27FC236}">
                <a16:creationId xmlns:a16="http://schemas.microsoft.com/office/drawing/2014/main" id="{AF7ADF90-8A5A-4C86-9D55-51DDA4573A14}"/>
              </a:ext>
            </a:extLst>
          </p:cNvPr>
          <p:cNvCxnSpPr/>
          <p:nvPr/>
        </p:nvCxnSpPr>
        <p:spPr bwMode="auto">
          <a:xfrm>
            <a:off x="5462106" y="5197584"/>
            <a:ext cx="0" cy="240197"/>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79" name="Straight Arrow Connector 78">
            <a:extLst>
              <a:ext uri="{FF2B5EF4-FFF2-40B4-BE49-F238E27FC236}">
                <a16:creationId xmlns:a16="http://schemas.microsoft.com/office/drawing/2014/main" id="{87243410-B9B2-4EC0-A674-B7EE168ADDA3}"/>
              </a:ext>
            </a:extLst>
          </p:cNvPr>
          <p:cNvCxnSpPr>
            <a:cxnSpLocks/>
          </p:cNvCxnSpPr>
          <p:nvPr/>
        </p:nvCxnSpPr>
        <p:spPr bwMode="auto">
          <a:xfrm>
            <a:off x="5473289" y="6025426"/>
            <a:ext cx="0" cy="225444"/>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87" name="Straight Arrow Connector 86">
            <a:extLst>
              <a:ext uri="{FF2B5EF4-FFF2-40B4-BE49-F238E27FC236}">
                <a16:creationId xmlns:a16="http://schemas.microsoft.com/office/drawing/2014/main" id="{F404D3F2-E1A1-400E-B1BC-961362888096}"/>
              </a:ext>
            </a:extLst>
          </p:cNvPr>
          <p:cNvCxnSpPr>
            <a:cxnSpLocks/>
            <a:endCxn id="52" idx="1"/>
          </p:cNvCxnSpPr>
          <p:nvPr/>
        </p:nvCxnSpPr>
        <p:spPr bwMode="auto">
          <a:xfrm>
            <a:off x="3598606" y="3974030"/>
            <a:ext cx="1229791" cy="438407"/>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
        <p:nvSpPr>
          <p:cNvPr id="94" name="TextBox 93">
            <a:extLst>
              <a:ext uri="{FF2B5EF4-FFF2-40B4-BE49-F238E27FC236}">
                <a16:creationId xmlns:a16="http://schemas.microsoft.com/office/drawing/2014/main" id="{01F53CC3-9692-47F4-86F4-EE58E9024D18}"/>
              </a:ext>
            </a:extLst>
          </p:cNvPr>
          <p:cNvSpPr txBox="1"/>
          <p:nvPr/>
        </p:nvSpPr>
        <p:spPr>
          <a:xfrm flipH="1">
            <a:off x="1266719" y="2661892"/>
            <a:ext cx="164462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rPr>
              <a:t>Offshore</a:t>
            </a:r>
          </a:p>
        </p:txBody>
      </p:sp>
      <p:sp>
        <p:nvSpPr>
          <p:cNvPr id="95" name="TextBox 94">
            <a:extLst>
              <a:ext uri="{FF2B5EF4-FFF2-40B4-BE49-F238E27FC236}">
                <a16:creationId xmlns:a16="http://schemas.microsoft.com/office/drawing/2014/main" id="{4BDD8B5A-D47D-41D4-8D39-9DB55A1A9DC0}"/>
              </a:ext>
            </a:extLst>
          </p:cNvPr>
          <p:cNvSpPr txBox="1"/>
          <p:nvPr/>
        </p:nvSpPr>
        <p:spPr>
          <a:xfrm flipH="1">
            <a:off x="1271639" y="3286240"/>
            <a:ext cx="1644628"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800" b="0" i="0" u="none" strike="noStrike" kern="1200" cap="none" spc="0" normalizeH="0" baseline="0" noProof="0" dirty="0">
                <a:ln>
                  <a:noFill/>
                </a:ln>
                <a:solidFill>
                  <a:srgbClr val="000000"/>
                </a:solidFill>
                <a:effectLst/>
                <a:uLnTx/>
                <a:uFillTx/>
                <a:latin typeface="Tahoma"/>
                <a:ea typeface="+mn-ea"/>
                <a:cs typeface="+mn-cs"/>
              </a:rPr>
              <a:t>India</a:t>
            </a:r>
          </a:p>
        </p:txBody>
      </p:sp>
      <p:sp>
        <p:nvSpPr>
          <p:cNvPr id="96" name="TextBox 95">
            <a:extLst>
              <a:ext uri="{FF2B5EF4-FFF2-40B4-BE49-F238E27FC236}">
                <a16:creationId xmlns:a16="http://schemas.microsoft.com/office/drawing/2014/main" id="{6E6C2A37-F0DF-47C8-9352-9ACE0D3ED167}"/>
              </a:ext>
            </a:extLst>
          </p:cNvPr>
          <p:cNvSpPr txBox="1"/>
          <p:nvPr/>
        </p:nvSpPr>
        <p:spPr>
          <a:xfrm flipH="1">
            <a:off x="9403459" y="6250870"/>
            <a:ext cx="1644628" cy="461665"/>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IN" sz="1200" b="0" i="0" u="none" strike="noStrike" kern="1200" cap="none" spc="0" normalizeH="0" baseline="0" noProof="0" dirty="0">
                <a:ln>
                  <a:noFill/>
                </a:ln>
                <a:solidFill>
                  <a:srgbClr val="000000"/>
                </a:solidFill>
                <a:effectLst/>
                <a:uLnTx/>
                <a:uFillTx/>
                <a:latin typeface="Tahoma"/>
                <a:ea typeface="+mn-ea"/>
                <a:cs typeface="+mn-cs"/>
              </a:rPr>
              <a:t>*Irrespective of the sources of funds</a:t>
            </a:r>
          </a:p>
        </p:txBody>
      </p:sp>
      <p:sp>
        <p:nvSpPr>
          <p:cNvPr id="97" name="Oval 96">
            <a:extLst>
              <a:ext uri="{FF2B5EF4-FFF2-40B4-BE49-F238E27FC236}">
                <a16:creationId xmlns:a16="http://schemas.microsoft.com/office/drawing/2014/main" id="{3F65C12A-A4D2-436A-8F91-6E99E71DA8F7}"/>
              </a:ext>
            </a:extLst>
          </p:cNvPr>
          <p:cNvSpPr/>
          <p:nvPr/>
        </p:nvSpPr>
        <p:spPr bwMode="auto">
          <a:xfrm>
            <a:off x="9644379" y="3906062"/>
            <a:ext cx="1783369" cy="575052"/>
          </a:xfrm>
          <a:prstGeom prst="ellipse">
            <a:avLst/>
          </a:prstGeom>
          <a:solidFill>
            <a:schemeClr val="bg1"/>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lvl="0" indent="0" algn="ctr" defTabSz="914400" rtl="0" eaLnBrk="0" fontAlgn="base" latinLnBrk="0" hangingPunct="0">
              <a:lnSpc>
                <a:spcPct val="100000"/>
              </a:lnSpc>
              <a:spcBef>
                <a:spcPct val="0"/>
              </a:spcBef>
              <a:spcAft>
                <a:spcPct val="0"/>
              </a:spcAft>
              <a:buClrTx/>
              <a:buSzTx/>
              <a:buFontTx/>
              <a:buNone/>
              <a:tabLst/>
              <a:defRPr/>
            </a:pPr>
            <a:r>
              <a:rPr kumimoji="0" lang="en-IN" sz="1400" b="0" i="0" u="none" strike="noStrike" kern="1200" cap="none" spc="0" normalizeH="0" baseline="0" noProof="0" dirty="0">
                <a:ln>
                  <a:noFill/>
                </a:ln>
                <a:solidFill>
                  <a:srgbClr val="000000"/>
                </a:solidFill>
                <a:effectLst/>
                <a:uLnTx/>
                <a:uFillTx/>
                <a:latin typeface="Tahoma" pitchFamily="34" charset="0"/>
                <a:ea typeface="+mn-ea"/>
                <a:cs typeface="+mn-cs"/>
              </a:rPr>
              <a:t>India Owned &amp; Controlled</a:t>
            </a:r>
          </a:p>
        </p:txBody>
      </p:sp>
      <p:cxnSp>
        <p:nvCxnSpPr>
          <p:cNvPr id="108" name="Straight Arrow Connector 107">
            <a:extLst>
              <a:ext uri="{FF2B5EF4-FFF2-40B4-BE49-F238E27FC236}">
                <a16:creationId xmlns:a16="http://schemas.microsoft.com/office/drawing/2014/main" id="{47E164B9-EDCF-450A-A1A6-E4E17AEDEA1C}"/>
              </a:ext>
            </a:extLst>
          </p:cNvPr>
          <p:cNvCxnSpPr>
            <a:cxnSpLocks/>
          </p:cNvCxnSpPr>
          <p:nvPr/>
        </p:nvCxnSpPr>
        <p:spPr bwMode="auto">
          <a:xfrm flipH="1">
            <a:off x="9705259" y="3656940"/>
            <a:ext cx="819416"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cxnSp>
        <p:nvCxnSpPr>
          <p:cNvPr id="112" name="Straight Connector 111">
            <a:extLst>
              <a:ext uri="{FF2B5EF4-FFF2-40B4-BE49-F238E27FC236}">
                <a16:creationId xmlns:a16="http://schemas.microsoft.com/office/drawing/2014/main" id="{28C7FF4D-E064-48EE-BE70-F46A89AEFAF7}"/>
              </a:ext>
            </a:extLst>
          </p:cNvPr>
          <p:cNvCxnSpPr>
            <a:cxnSpLocks/>
            <a:endCxn id="97" idx="0"/>
          </p:cNvCxnSpPr>
          <p:nvPr/>
        </p:nvCxnSpPr>
        <p:spPr bwMode="auto">
          <a:xfrm>
            <a:off x="10520920" y="3655572"/>
            <a:ext cx="15144" cy="250490"/>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5" name="Straight Connector 114">
            <a:extLst>
              <a:ext uri="{FF2B5EF4-FFF2-40B4-BE49-F238E27FC236}">
                <a16:creationId xmlns:a16="http://schemas.microsoft.com/office/drawing/2014/main" id="{0DD2E2AD-4F07-4872-AB78-9F4D2FACB20D}"/>
              </a:ext>
            </a:extLst>
          </p:cNvPr>
          <p:cNvCxnSpPr>
            <a:stCxn id="97" idx="4"/>
          </p:cNvCxnSpPr>
          <p:nvPr/>
        </p:nvCxnSpPr>
        <p:spPr bwMode="auto">
          <a:xfrm flipH="1">
            <a:off x="10524675" y="4481114"/>
            <a:ext cx="11389" cy="498738"/>
          </a:xfrm>
          <a:prstGeom prst="line">
            <a:avLst/>
          </a:prstGeom>
          <a:solidFill>
            <a:schemeClr val="accent1"/>
          </a:solidFill>
          <a:ln w="9525" cap="flat" cmpd="sng" algn="ctr">
            <a:solidFill>
              <a:schemeClr val="tx1"/>
            </a:solidFill>
            <a:prstDash val="solid"/>
            <a:round/>
            <a:headEnd type="none" w="med" len="med"/>
            <a:tailEnd type="none" w="med" len="med"/>
          </a:ln>
          <a:effectLst/>
        </p:spPr>
      </p:cxnSp>
      <p:cxnSp>
        <p:nvCxnSpPr>
          <p:cNvPr id="117" name="Straight Arrow Connector 116">
            <a:extLst>
              <a:ext uri="{FF2B5EF4-FFF2-40B4-BE49-F238E27FC236}">
                <a16:creationId xmlns:a16="http://schemas.microsoft.com/office/drawing/2014/main" id="{FF6584DC-F0F6-4491-A013-21F4587A8923}"/>
              </a:ext>
            </a:extLst>
          </p:cNvPr>
          <p:cNvCxnSpPr/>
          <p:nvPr/>
        </p:nvCxnSpPr>
        <p:spPr bwMode="auto">
          <a:xfrm flipH="1">
            <a:off x="9705259" y="4979852"/>
            <a:ext cx="815661" cy="0"/>
          </a:xfrm>
          <a:prstGeom prst="straightConnector1">
            <a:avLst/>
          </a:prstGeom>
          <a:solidFill>
            <a:schemeClr val="accent1"/>
          </a:solidFill>
          <a:ln w="9525" cap="flat" cmpd="sng" algn="ctr">
            <a:solidFill>
              <a:schemeClr val="tx1"/>
            </a:solidFill>
            <a:prstDash val="solid"/>
            <a:round/>
            <a:headEnd type="none" w="med" len="med"/>
            <a:tailEnd type="triangle"/>
          </a:ln>
          <a:effectLst/>
        </p:spPr>
      </p:cxnSp>
    </p:spTree>
    <p:extLst>
      <p:ext uri="{BB962C8B-B14F-4D97-AF65-F5344CB8AC3E}">
        <p14:creationId xmlns:p14="http://schemas.microsoft.com/office/powerpoint/2010/main" val="2685870508"/>
      </p:ext>
    </p:extLst>
  </p:cSld>
  <p:clrMapOvr>
    <a:masterClrMapping/>
  </p:clrMapOvr>
</p:sld>
</file>

<file path=ppt/slides/slide9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A01FAE2-CBE6-4FB7-A9F6-CCA02D7CD964}"/>
              </a:ext>
            </a:extLst>
          </p:cNvPr>
          <p:cNvSpPr>
            <a:spLocks noGrp="1"/>
          </p:cNvSpPr>
          <p:nvPr>
            <p:ph type="title"/>
          </p:nvPr>
        </p:nvSpPr>
        <p:spPr>
          <a:xfrm>
            <a:off x="1534585" y="184818"/>
            <a:ext cx="10390716" cy="891815"/>
          </a:xfrm>
        </p:spPr>
        <p:txBody>
          <a:bodyPr/>
          <a:lstStyle/>
          <a:p>
            <a:pPr algn="ctr"/>
            <a:r>
              <a:rPr lang="en-IN" sz="3600" dirty="0"/>
              <a:t>Alternate Investment Fund – Brief Overview</a:t>
            </a:r>
          </a:p>
        </p:txBody>
      </p:sp>
      <p:sp>
        <p:nvSpPr>
          <p:cNvPr id="3" name="Content Placeholder 2">
            <a:extLst>
              <a:ext uri="{FF2B5EF4-FFF2-40B4-BE49-F238E27FC236}">
                <a16:creationId xmlns:a16="http://schemas.microsoft.com/office/drawing/2014/main" id="{A50B1248-09C5-47D7-B813-62D370402D6F}"/>
              </a:ext>
            </a:extLst>
          </p:cNvPr>
          <p:cNvSpPr>
            <a:spLocks noGrp="1"/>
          </p:cNvSpPr>
          <p:nvPr>
            <p:ph idx="1"/>
          </p:nvPr>
        </p:nvSpPr>
        <p:spPr>
          <a:xfrm>
            <a:off x="1534585" y="1371600"/>
            <a:ext cx="8907273" cy="4114800"/>
          </a:xfrm>
        </p:spPr>
        <p:txBody>
          <a:bodyPr/>
          <a:lstStyle/>
          <a:p>
            <a:r>
              <a:rPr lang="en-US" sz="1500" dirty="0"/>
              <a:t>Alternate Investment Fund are divided into 3 categories:</a:t>
            </a:r>
          </a:p>
          <a:p>
            <a:pPr marL="400050" indent="-400050">
              <a:buSzPct val="100000"/>
              <a:buFont typeface="+mj-lt"/>
              <a:buAutoNum type="romanLcPeriod"/>
            </a:pPr>
            <a:r>
              <a:rPr lang="en-US" sz="1500" dirty="0"/>
              <a:t>Category I AIF - Angel Fund, Venture Capital Funds; - SME Funds; - Social Venture Funds; and Infrastructure Funds</a:t>
            </a:r>
          </a:p>
          <a:p>
            <a:pPr marL="400050" indent="-400050">
              <a:buSzPct val="100000"/>
              <a:buFont typeface="+mj-lt"/>
              <a:buAutoNum type="romanLcPeriod"/>
            </a:pPr>
            <a:r>
              <a:rPr lang="en-US" sz="1500" dirty="0"/>
              <a:t>Category II AIF - Private Equity Funds; Structured Credit Funds; Debt Funds; Real Estate Funds.</a:t>
            </a:r>
          </a:p>
          <a:p>
            <a:pPr marL="400050" indent="-400050">
              <a:buSzPct val="100000"/>
              <a:buFont typeface="+mj-lt"/>
              <a:buAutoNum type="romanLcPeriod"/>
            </a:pPr>
            <a:r>
              <a:rPr lang="en-US" sz="1500" dirty="0"/>
              <a:t>Category III AIF -  Long only Funds; Long-short Funds; Hedge Funds and any other Funds with diverse and complex trading strategies.</a:t>
            </a:r>
          </a:p>
          <a:p>
            <a:pPr marL="400050" indent="-400050">
              <a:buSzPct val="100000"/>
              <a:buFont typeface="+mj-lt"/>
              <a:buAutoNum type="romanLcPeriod"/>
            </a:pPr>
            <a:endParaRPr lang="en-US" sz="1500" dirty="0"/>
          </a:p>
          <a:p>
            <a:r>
              <a:rPr lang="en-US" sz="1500" dirty="0"/>
              <a:t>Foreign investments permitted in AIFs (all categories) - NR including investments by NRIs and FPIs; No specific approval required</a:t>
            </a:r>
          </a:p>
          <a:p>
            <a:r>
              <a:rPr lang="en-US" sz="1500" dirty="0"/>
              <a:t>Units can be can be pledged to secure credit facilities and / or transferred in any manner or may be redeemed as per SEBI regulations / RBI directions</a:t>
            </a:r>
          </a:p>
          <a:p>
            <a:r>
              <a:rPr lang="en-US" sz="1500" dirty="0">
                <a:solidFill>
                  <a:srgbClr val="FF0000"/>
                </a:solidFill>
              </a:rPr>
              <a:t>“Control” of the AIF should be in the hands of Sponsors and Managers / Investment Managers</a:t>
            </a:r>
          </a:p>
          <a:p>
            <a:r>
              <a:rPr lang="en-US" sz="1500" dirty="0"/>
              <a:t>Downstream investment not applicable if Sponsor and Manager are Indian owned and controlled</a:t>
            </a:r>
          </a:p>
          <a:p>
            <a:r>
              <a:rPr lang="en-US" sz="1500" dirty="0"/>
              <a:t>AIF Cat – III with foreign investment shall make portfolio investments in only those securities or instruments in which FPI is allowed to invest per SEBI (FPI) Regulations</a:t>
            </a:r>
          </a:p>
          <a:p>
            <a:r>
              <a:rPr lang="en-US" sz="1500" dirty="0"/>
              <a:t>Schedule 8 permits FPI to invest in units of AIF (all categories) but SEBI permits FPI to only invest in Cat III AIF (not more than 25%)</a:t>
            </a:r>
          </a:p>
          <a:p>
            <a:pPr marL="400050" indent="-400050">
              <a:buSzPct val="100000"/>
              <a:buFont typeface="+mj-lt"/>
              <a:buAutoNum type="romanLcPeriod"/>
            </a:pPr>
            <a:endParaRPr lang="en-US" sz="1500" dirty="0"/>
          </a:p>
          <a:p>
            <a:pPr marL="0" indent="0">
              <a:buSzPct val="100000"/>
              <a:buNone/>
            </a:pPr>
            <a:endParaRPr lang="en-US" sz="1500" dirty="0"/>
          </a:p>
        </p:txBody>
      </p:sp>
      <p:sp>
        <p:nvSpPr>
          <p:cNvPr id="4" name="Date Placeholder 3">
            <a:extLst>
              <a:ext uri="{FF2B5EF4-FFF2-40B4-BE49-F238E27FC236}">
                <a16:creationId xmlns:a16="http://schemas.microsoft.com/office/drawing/2014/main" id="{29E6EAAA-DFE3-445A-B2A6-30E0E9E5BB4F}"/>
              </a:ext>
            </a:extLst>
          </p:cNvPr>
          <p:cNvSpPr>
            <a:spLocks noGrp="1"/>
          </p:cNvSpPr>
          <p:nvPr>
            <p:ph type="dt" sz="half" idx="10"/>
          </p:nvPr>
        </p:nvSpPr>
        <p:spPr/>
        <p:txBody>
          <a:bodyPr/>
          <a:lstStyle/>
          <a:p>
            <a:pPr>
              <a:defRPr/>
            </a:pPr>
            <a:r>
              <a:rPr lang="en-US"/>
              <a:t>4 May 2019</a:t>
            </a:r>
            <a:endParaRPr lang="en-US" dirty="0"/>
          </a:p>
        </p:txBody>
      </p:sp>
      <p:sp>
        <p:nvSpPr>
          <p:cNvPr id="5" name="Footer Placeholder 4">
            <a:extLst>
              <a:ext uri="{FF2B5EF4-FFF2-40B4-BE49-F238E27FC236}">
                <a16:creationId xmlns:a16="http://schemas.microsoft.com/office/drawing/2014/main" id="{02A0A2D6-4552-41BC-9F32-E83BBE278DE4}"/>
              </a:ext>
            </a:extLst>
          </p:cNvPr>
          <p:cNvSpPr>
            <a:spLocks noGrp="1"/>
          </p:cNvSpPr>
          <p:nvPr>
            <p:ph type="ftr" sz="quarter" idx="11"/>
          </p:nvPr>
        </p:nvSpPr>
        <p:spPr/>
        <p:txBody>
          <a:bodyPr/>
          <a:lstStyle/>
          <a:p>
            <a:pPr>
              <a:defRPr/>
            </a:pPr>
            <a:r>
              <a:rPr lang="en-US" dirty="0"/>
              <a:t>P. P. Shah &amp; Asso.</a:t>
            </a:r>
          </a:p>
        </p:txBody>
      </p:sp>
      <p:sp>
        <p:nvSpPr>
          <p:cNvPr id="6" name="Slide Number Placeholder 5">
            <a:extLst>
              <a:ext uri="{FF2B5EF4-FFF2-40B4-BE49-F238E27FC236}">
                <a16:creationId xmlns:a16="http://schemas.microsoft.com/office/drawing/2014/main" id="{BD9A05A4-4068-4B3A-9AB9-C40F240786A1}"/>
              </a:ext>
            </a:extLst>
          </p:cNvPr>
          <p:cNvSpPr>
            <a:spLocks noGrp="1"/>
          </p:cNvSpPr>
          <p:nvPr>
            <p:ph type="sldNum" sz="quarter" idx="12"/>
          </p:nvPr>
        </p:nvSpPr>
        <p:spPr/>
        <p:txBody>
          <a:bodyPr/>
          <a:lstStyle/>
          <a:p>
            <a:pPr>
              <a:defRPr/>
            </a:pPr>
            <a:fld id="{4CAA70CE-4DCB-4D19-AC47-571E7F2D8BF8}" type="slidenum">
              <a:rPr lang="en-US" smtClean="0"/>
              <a:pPr>
                <a:defRPr/>
              </a:pPr>
              <a:t>96</a:t>
            </a:fld>
            <a:endParaRPr lang="en-US" dirty="0"/>
          </a:p>
        </p:txBody>
      </p:sp>
      <p:sp>
        <p:nvSpPr>
          <p:cNvPr id="7" name="Rectangle 6">
            <a:extLst>
              <a:ext uri="{FF2B5EF4-FFF2-40B4-BE49-F238E27FC236}">
                <a16:creationId xmlns:a16="http://schemas.microsoft.com/office/drawing/2014/main" id="{F5828769-2F5F-4420-AEFE-166F1624BFF8}"/>
              </a:ext>
            </a:extLst>
          </p:cNvPr>
          <p:cNvSpPr/>
          <p:nvPr/>
        </p:nvSpPr>
        <p:spPr>
          <a:xfrm>
            <a:off x="3048000" y="2413338"/>
            <a:ext cx="6096000" cy="369332"/>
          </a:xfrm>
          <a:prstGeom prst="rect">
            <a:avLst/>
          </a:prstGeom>
        </p:spPr>
        <p:txBody>
          <a:bodyPr>
            <a:spAutoFit/>
          </a:bodyPr>
          <a:lstStyle/>
          <a:p>
            <a:endParaRPr lang="en-IN" dirty="0"/>
          </a:p>
        </p:txBody>
      </p:sp>
    </p:spTree>
    <p:extLst>
      <p:ext uri="{BB962C8B-B14F-4D97-AF65-F5344CB8AC3E}">
        <p14:creationId xmlns:p14="http://schemas.microsoft.com/office/powerpoint/2010/main" val="3114518371"/>
      </p:ext>
    </p:extLst>
  </p:cSld>
  <p:clrMapOvr>
    <a:masterClrMapping/>
  </p:clrMapOvr>
</p:sld>
</file>

<file path=ppt/slides/slide9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5714" name="Rectangle 14"/>
          <p:cNvSpPr>
            <a:spLocks noGrp="1" noChangeArrowheads="1"/>
          </p:cNvSpPr>
          <p:nvPr>
            <p:ph type="dt" sz="quarter" idx="10"/>
          </p:nvPr>
        </p:nvSpPr>
        <p:spPr/>
        <p:txBody>
          <a:bodyPr/>
          <a:lstStyle/>
          <a:p>
            <a:pPr>
              <a:defRPr/>
            </a:pPr>
            <a:r>
              <a:rPr lang="en-US"/>
              <a:t>4 May 2019</a:t>
            </a:r>
            <a:endParaRPr lang="en-US" dirty="0"/>
          </a:p>
        </p:txBody>
      </p:sp>
      <p:sp>
        <p:nvSpPr>
          <p:cNvPr id="115715" name="Rectangle 15"/>
          <p:cNvSpPr>
            <a:spLocks noGrp="1" noChangeArrowheads="1"/>
          </p:cNvSpPr>
          <p:nvPr>
            <p:ph type="ftr" sz="quarter" idx="11"/>
          </p:nvPr>
        </p:nvSpPr>
        <p:spPr/>
        <p:txBody>
          <a:bodyPr/>
          <a:lstStyle/>
          <a:p>
            <a:pPr>
              <a:defRPr/>
            </a:pPr>
            <a:r>
              <a:rPr lang="en-US" dirty="0"/>
              <a:t>P. P. Shah &amp; Asso.</a:t>
            </a:r>
          </a:p>
        </p:txBody>
      </p:sp>
      <p:sp>
        <p:nvSpPr>
          <p:cNvPr id="115716" name="Rectangle 16"/>
          <p:cNvSpPr>
            <a:spLocks noGrp="1" noChangeArrowheads="1"/>
          </p:cNvSpPr>
          <p:nvPr>
            <p:ph type="sldNum" sz="quarter" idx="12"/>
          </p:nvPr>
        </p:nvSpPr>
        <p:spPr/>
        <p:txBody>
          <a:bodyPr/>
          <a:lstStyle/>
          <a:p>
            <a:pPr>
              <a:defRPr/>
            </a:pPr>
            <a:fld id="{F2825007-C6F3-449F-A6D8-C9A1BFCD6C06}" type="slidenum">
              <a:rPr lang="en-US" smtClean="0"/>
              <a:pPr>
                <a:defRPr/>
              </a:pPr>
              <a:t>97</a:t>
            </a:fld>
            <a:endParaRPr lang="en-US" dirty="0"/>
          </a:p>
        </p:txBody>
      </p:sp>
      <p:sp>
        <p:nvSpPr>
          <p:cNvPr id="2" name="Rectangle 2"/>
          <p:cNvSpPr>
            <a:spLocks noGrp="1" noChangeArrowheads="1"/>
          </p:cNvSpPr>
          <p:nvPr>
            <p:ph type="ctrTitle"/>
          </p:nvPr>
        </p:nvSpPr>
        <p:spPr>
          <a:effectLst>
            <a:outerShdw dist="53882" dir="2700000" algn="ctr" rotWithShape="0">
              <a:schemeClr val="bg2"/>
            </a:outerShdw>
          </a:effectLst>
        </p:spPr>
        <p:txBody>
          <a:bodyPr/>
          <a:lstStyle/>
          <a:p>
            <a:pPr algn="ctr" eaLnBrk="1" hangingPunct="1">
              <a:defRPr/>
            </a:pPr>
            <a:r>
              <a:rPr lang="en-US" sz="5400" dirty="0">
                <a:effectLst>
                  <a:outerShdw blurRad="38100" dist="38100" dir="2700000" algn="tl">
                    <a:srgbClr val="C0C0C0"/>
                  </a:outerShdw>
                </a:effectLst>
              </a:rPr>
              <a:t>Thank You</a:t>
            </a: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SLIDETYPE" val="101"/>
</p:tagLst>
</file>

<file path=ppt/theme/theme1.xml><?xml version="1.0" encoding="utf-8"?>
<a:theme xmlns:a="http://schemas.openxmlformats.org/drawingml/2006/main" name="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1_Blends">
  <a:themeElements>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fontScheme name="Blends">
      <a:majorFont>
        <a:latin typeface="Tahoma"/>
        <a:ea typeface=""/>
        <a:cs typeface=""/>
      </a:majorFont>
      <a:minorFont>
        <a:latin typeface="Tahoma"/>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spDef>
    <a:lnDef>
      <a:spPr bwMode="auto">
        <a:xfrm>
          <a:off x="0" y="0"/>
          <a:ext cx="1" cy="1"/>
        </a:xfrm>
        <a:custGeom>
          <a:avLst/>
          <a:gdLst/>
          <a:ahLst/>
          <a:cxnLst/>
          <a:rect l="0" t="0" r="0" b="0"/>
          <a:pathLst/>
        </a:custGeom>
        <a:solidFill>
          <a:schemeClr val="accent1"/>
        </a:solidFill>
        <a:ln w="9525" cap="flat" cmpd="sng" algn="ctr">
          <a:solidFill>
            <a:schemeClr val="tx1"/>
          </a:solidFill>
          <a:prstDash val="solid"/>
          <a:round/>
          <a:headEnd type="none" w="med" len="med"/>
          <a:tailEnd type="none" w="med" len="med"/>
        </a:ln>
        <a:effec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US" sz="1800" b="0" i="0" u="none" strike="noStrike" cap="none" normalizeH="0" baseline="0" smtClean="0">
            <a:ln>
              <a:noFill/>
            </a:ln>
            <a:solidFill>
              <a:schemeClr val="tx1"/>
            </a:solidFill>
            <a:effectLst/>
            <a:latin typeface="Tahoma" pitchFamily="34" charset="0"/>
          </a:defRPr>
        </a:defPPr>
      </a:lstStyle>
    </a:lnDef>
  </a:objectDefaults>
  <a:extraClrSchemeLst>
    <a:extraClrScheme>
      <a:clrScheme name="Blends 1">
        <a:dk1>
          <a:srgbClr val="969696"/>
        </a:dk1>
        <a:lt1>
          <a:srgbClr val="FFFFFF"/>
        </a:lt1>
        <a:dk2>
          <a:srgbClr val="000000"/>
        </a:dk2>
        <a:lt2>
          <a:srgbClr val="DDDDDD"/>
        </a:lt2>
        <a:accent1>
          <a:srgbClr val="00E4A8"/>
        </a:accent1>
        <a:accent2>
          <a:srgbClr val="3333CC"/>
        </a:accent2>
        <a:accent3>
          <a:srgbClr val="AAAAAA"/>
        </a:accent3>
        <a:accent4>
          <a:srgbClr val="DADADA"/>
        </a:accent4>
        <a:accent5>
          <a:srgbClr val="AAEFD1"/>
        </a:accent5>
        <a:accent6>
          <a:srgbClr val="2D2DB9"/>
        </a:accent6>
        <a:hlink>
          <a:srgbClr val="FF5050"/>
        </a:hlink>
        <a:folHlink>
          <a:srgbClr val="FFCF01"/>
        </a:folHlink>
      </a:clrScheme>
      <a:clrMap bg1="dk2" tx1="lt1" bg2="dk1" tx2="lt2" accent1="accent1" accent2="accent2" accent3="accent3" accent4="accent4" accent5="accent5" accent6="accent6" hlink="hlink" folHlink="folHlink"/>
    </a:extraClrScheme>
    <a:extraClrScheme>
      <a:clrScheme name="Blends 2">
        <a:dk1>
          <a:srgbClr val="000094"/>
        </a:dk1>
        <a:lt1>
          <a:srgbClr val="FFFFFF"/>
        </a:lt1>
        <a:dk2>
          <a:srgbClr val="0000CC"/>
        </a:dk2>
        <a:lt2>
          <a:srgbClr val="FFFFCC"/>
        </a:lt2>
        <a:accent1>
          <a:srgbClr val="3193FF"/>
        </a:accent1>
        <a:accent2>
          <a:srgbClr val="9900FF"/>
        </a:accent2>
        <a:accent3>
          <a:srgbClr val="AAAAE2"/>
        </a:accent3>
        <a:accent4>
          <a:srgbClr val="DADADA"/>
        </a:accent4>
        <a:accent5>
          <a:srgbClr val="ADC8FF"/>
        </a:accent5>
        <a:accent6>
          <a:srgbClr val="8A00E7"/>
        </a:accent6>
        <a:hlink>
          <a:srgbClr val="FF3399"/>
        </a:hlink>
        <a:folHlink>
          <a:srgbClr val="FFCC00"/>
        </a:folHlink>
      </a:clrScheme>
      <a:clrMap bg1="dk2" tx1="lt1" bg2="dk1" tx2="lt2" accent1="accent1" accent2="accent2" accent3="accent3" accent4="accent4" accent5="accent5" accent6="accent6" hlink="hlink" folHlink="folHlink"/>
    </a:extraClrScheme>
    <a:extraClrScheme>
      <a:clrScheme name="Blends 3">
        <a:dk1>
          <a:srgbClr val="000000"/>
        </a:dk1>
        <a:lt1>
          <a:srgbClr val="FFFFFF"/>
        </a:lt1>
        <a:dk2>
          <a:srgbClr val="333399"/>
        </a:dk2>
        <a:lt2>
          <a:srgbClr val="1C1C1C"/>
        </a:lt2>
        <a:accent1>
          <a:srgbClr val="00E4A8"/>
        </a:accent1>
        <a:accent2>
          <a:srgbClr val="FFCF01"/>
        </a:accent2>
        <a:accent3>
          <a:srgbClr val="FFFFFF"/>
        </a:accent3>
        <a:accent4>
          <a:srgbClr val="000000"/>
        </a:accent4>
        <a:accent5>
          <a:srgbClr val="AAEFD1"/>
        </a:accent5>
        <a:accent6>
          <a:srgbClr val="E7BB01"/>
        </a:accent6>
        <a:hlink>
          <a:srgbClr val="FF0000"/>
        </a:hlink>
        <a:folHlink>
          <a:srgbClr val="3333CC"/>
        </a:folHlink>
      </a:clrScheme>
      <a:clrMap bg1="lt1" tx1="dk1" bg2="lt2" tx2="dk2" accent1="accent1" accent2="accent2" accent3="accent3" accent4="accent4" accent5="accent5" accent6="accent6" hlink="hlink" folHlink="folHlink"/>
    </a:extraClrScheme>
    <a:extraClrScheme>
      <a:clrScheme name="Blends 4">
        <a:dk1>
          <a:srgbClr val="000000"/>
        </a:dk1>
        <a:lt1>
          <a:srgbClr val="FFFFFF"/>
        </a:lt1>
        <a:dk2>
          <a:srgbClr val="515F7B"/>
        </a:dk2>
        <a:lt2>
          <a:srgbClr val="808080"/>
        </a:lt2>
        <a:accent1>
          <a:srgbClr val="9FCAD3"/>
        </a:accent1>
        <a:accent2>
          <a:srgbClr val="C0C0C0"/>
        </a:accent2>
        <a:accent3>
          <a:srgbClr val="FFFFFF"/>
        </a:accent3>
        <a:accent4>
          <a:srgbClr val="000000"/>
        </a:accent4>
        <a:accent5>
          <a:srgbClr val="CDE1E6"/>
        </a:accent5>
        <a:accent6>
          <a:srgbClr val="AEAEAE"/>
        </a:accent6>
        <a:hlink>
          <a:srgbClr val="91AFBF"/>
        </a:hlink>
        <a:folHlink>
          <a:srgbClr val="ECEAAC"/>
        </a:folHlink>
      </a:clrScheme>
      <a:clrMap bg1="lt1" tx1="dk1" bg2="lt2" tx2="dk2" accent1="accent1" accent2="accent2" accent3="accent3" accent4="accent4" accent5="accent5" accent6="accent6" hlink="hlink" folHlink="folHlink"/>
    </a:extraClrScheme>
    <a:extraClrScheme>
      <a:clrScheme name="Blends 5">
        <a:dk1>
          <a:srgbClr val="000000"/>
        </a:dk1>
        <a:lt1>
          <a:srgbClr val="FFFFFF"/>
        </a:lt1>
        <a:dk2>
          <a:srgbClr val="000066"/>
        </a:dk2>
        <a:lt2>
          <a:srgbClr val="333333"/>
        </a:lt2>
        <a:accent1>
          <a:srgbClr val="C4709A"/>
        </a:accent1>
        <a:accent2>
          <a:srgbClr val="4B4EB5"/>
        </a:accent2>
        <a:accent3>
          <a:srgbClr val="FFFFFF"/>
        </a:accent3>
        <a:accent4>
          <a:srgbClr val="000000"/>
        </a:accent4>
        <a:accent5>
          <a:srgbClr val="DEBBCA"/>
        </a:accent5>
        <a:accent6>
          <a:srgbClr val="4346A4"/>
        </a:accent6>
        <a:hlink>
          <a:srgbClr val="C481CF"/>
        </a:hlink>
        <a:folHlink>
          <a:srgbClr val="76B749"/>
        </a:folHlink>
      </a:clrScheme>
      <a:clrMap bg1="lt1" tx1="dk1" bg2="lt2" tx2="dk2" accent1="accent1" accent2="accent2" accent3="accent3" accent4="accent4" accent5="accent5" accent6="accent6" hlink="hlink" folHlink="folHlink"/>
    </a:extraClrScheme>
    <a:extraClrScheme>
      <a:clrScheme name="Blends 6">
        <a:dk1>
          <a:srgbClr val="000000"/>
        </a:dk1>
        <a:lt1>
          <a:srgbClr val="FFFFFF"/>
        </a:lt1>
        <a:dk2>
          <a:srgbClr val="6A4076"/>
        </a:dk2>
        <a:lt2>
          <a:srgbClr val="969696"/>
        </a:lt2>
        <a:accent1>
          <a:srgbClr val="DBA9C2"/>
        </a:accent1>
        <a:accent2>
          <a:srgbClr val="E1BF91"/>
        </a:accent2>
        <a:accent3>
          <a:srgbClr val="FFFFFF"/>
        </a:accent3>
        <a:accent4>
          <a:srgbClr val="000000"/>
        </a:accent4>
        <a:accent5>
          <a:srgbClr val="EAD1DD"/>
        </a:accent5>
        <a:accent6>
          <a:srgbClr val="CCAD83"/>
        </a:accent6>
        <a:hlink>
          <a:srgbClr val="B3CE82"/>
        </a:hlink>
        <a:folHlink>
          <a:srgbClr val="B8AD48"/>
        </a:folHlink>
      </a:clrScheme>
      <a:clrMap bg1="lt1" tx1="dk1" bg2="lt2" tx2="dk2" accent1="accent1" accent2="accent2" accent3="accent3" accent4="accent4" accent5="accent5" accent6="accent6" hlink="hlink" folHlink="folHlink"/>
    </a:extraClrScheme>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3334</TotalTime>
  <Words>19934</Words>
  <Application>Microsoft Office PowerPoint</Application>
  <PresentationFormat>Widescreen</PresentationFormat>
  <Paragraphs>2033</Paragraphs>
  <Slides>97</Slides>
  <Notes>59</Notes>
  <HiddenSlides>0</HiddenSlides>
  <MMClips>0</MMClips>
  <ScaleCrop>false</ScaleCrop>
  <HeadingPairs>
    <vt:vector size="6" baseType="variant">
      <vt:variant>
        <vt:lpstr>Fonts Used</vt:lpstr>
      </vt:variant>
      <vt:variant>
        <vt:i4>8</vt:i4>
      </vt:variant>
      <vt:variant>
        <vt:lpstr>Theme</vt:lpstr>
      </vt:variant>
      <vt:variant>
        <vt:i4>2</vt:i4>
      </vt:variant>
      <vt:variant>
        <vt:lpstr>Slide Titles</vt:lpstr>
      </vt:variant>
      <vt:variant>
        <vt:i4>97</vt:i4>
      </vt:variant>
    </vt:vector>
  </HeadingPairs>
  <TitlesOfParts>
    <vt:vector size="107" baseType="lpstr">
      <vt:lpstr>Arial</vt:lpstr>
      <vt:lpstr>Book Antiqua</vt:lpstr>
      <vt:lpstr>Bookman Old Style</vt:lpstr>
      <vt:lpstr>Calibri</vt:lpstr>
      <vt:lpstr>Cambria</vt:lpstr>
      <vt:lpstr>Georgia</vt:lpstr>
      <vt:lpstr>Tahoma</vt:lpstr>
      <vt:lpstr>Wingdings</vt:lpstr>
      <vt:lpstr>Blends</vt:lpstr>
      <vt:lpstr>1_Blends</vt:lpstr>
      <vt:lpstr>DELHI CHAPTER OF  THE CHAMBER OF TAX CONSULTANTS - TWO DAYS CONFERENCE ON FEMA   Foreign Inbound Investment –  FEMA 20(R)</vt:lpstr>
      <vt:lpstr>Overview</vt:lpstr>
      <vt:lpstr>Abbreviations</vt:lpstr>
      <vt:lpstr>FEMA Practice</vt:lpstr>
      <vt:lpstr>FEMA Practice</vt:lpstr>
      <vt:lpstr>FEMA Practice</vt:lpstr>
      <vt:lpstr>FEMA Practice</vt:lpstr>
      <vt:lpstr>FEMA Practice </vt:lpstr>
      <vt:lpstr>FEMA Practice </vt:lpstr>
      <vt:lpstr>FEMA Practice</vt:lpstr>
      <vt:lpstr>FEMA Practice -  Revised Notifications &amp; Master Directions</vt:lpstr>
      <vt:lpstr>FEMA Practice -  Revised Notifications &amp; Master Directions</vt:lpstr>
      <vt:lpstr>FEMA Practice -  Revised Notifications &amp; Master Directions</vt:lpstr>
      <vt:lpstr>FEMA Practice – Recent issue of Master Directions</vt:lpstr>
      <vt:lpstr>Foreign Direct Investment in India</vt:lpstr>
      <vt:lpstr>FEMA 20 (R) – Few Definitions</vt:lpstr>
      <vt:lpstr>FEMA 20 (R) – Few Definitions</vt:lpstr>
      <vt:lpstr>FEMA 20 (R) – Few Definitions</vt:lpstr>
      <vt:lpstr>Key Changes brought by 20(R)</vt:lpstr>
      <vt:lpstr>Snapshot of Notification 20(R)</vt:lpstr>
      <vt:lpstr>Regulations for Inbound Investment – FEMA Ntf. 20(R) (Contd)</vt:lpstr>
      <vt:lpstr>Permission for Investment to PROI- Regulation 5</vt:lpstr>
      <vt:lpstr>Permission for Investment to PROI- Regulation 5</vt:lpstr>
      <vt:lpstr>Transfer of Shares – Regulation 10</vt:lpstr>
      <vt:lpstr>Transfer of Shares – Regulation 10</vt:lpstr>
      <vt:lpstr>Reporting – Regulation 13</vt:lpstr>
      <vt:lpstr>Reporting – Regulation 13</vt:lpstr>
      <vt:lpstr>Downstream Investment – Regulation 14</vt:lpstr>
      <vt:lpstr>Downstream Investment – Regulation 14</vt:lpstr>
      <vt:lpstr>Downstream Investment – Calculation Guidelines</vt:lpstr>
      <vt:lpstr>Conditions for Downstream Investment</vt:lpstr>
      <vt:lpstr>Reporting requirements - Downstream Investment</vt:lpstr>
      <vt:lpstr>Prohibited Activities – Regulation 15</vt:lpstr>
      <vt:lpstr>FEMA NTF. 20(R) – Schemes for Inbound Investment (NEW)</vt:lpstr>
      <vt:lpstr>FEMA NTF. 20 (OLD) – Schemes for Inbound Investment</vt:lpstr>
      <vt:lpstr>Foreign Investment in India- Schematic Representation</vt:lpstr>
      <vt:lpstr>Schedules For Foreign Investments</vt:lpstr>
      <vt:lpstr>Schedules For Foreign Investments</vt:lpstr>
      <vt:lpstr>Schedules For Foreign Investments</vt:lpstr>
      <vt:lpstr>Schemes for Inbound Investment – FEMA Ntf. 20(R)</vt:lpstr>
      <vt:lpstr>Schemes for Inbound Investment – FEMA Ntf. 20(R)</vt:lpstr>
      <vt:lpstr>PowerPoint Presentation</vt:lpstr>
      <vt:lpstr>Automatic Route of Investment to PROI – Sch. 1</vt:lpstr>
      <vt:lpstr>Automatic Route of Investment to PROI – Sch. 1 (con’t)</vt:lpstr>
      <vt:lpstr>Automatic Route of Investment to PROI</vt:lpstr>
      <vt:lpstr>Approval Route of Investment to PROI</vt:lpstr>
      <vt:lpstr>Issue of Shares- Other modes</vt:lpstr>
      <vt:lpstr>Issue of Shares - Other modes – ESOP / Sweat Equity</vt:lpstr>
      <vt:lpstr>Mode of Payment</vt:lpstr>
      <vt:lpstr>PowerPoint Presentation</vt:lpstr>
      <vt:lpstr>Other important conditions in FDI Policy</vt:lpstr>
      <vt:lpstr>Practical Issues - FDI Policy</vt:lpstr>
      <vt:lpstr>Practical Issues - FDI Policy (con’t)</vt:lpstr>
      <vt:lpstr>Practical Issues - FDI Policy (con’t)</vt:lpstr>
      <vt:lpstr>Practical Issues - FDI Policy (con’t)</vt:lpstr>
      <vt:lpstr>Practical Issues - FDI Policy (con’t)</vt:lpstr>
      <vt:lpstr>Practical Issues – Escrow mechanism in FDI transactions</vt:lpstr>
      <vt:lpstr>PowerPoint Presentation</vt:lpstr>
      <vt:lpstr>FDI IN E-COMMERCE</vt:lpstr>
      <vt:lpstr>FDI IN E-COMMERCE – PRESS NOTE 2 OF 2018 </vt:lpstr>
      <vt:lpstr>FDI IN E-COMMERCE – PRESS NOTE 2 OF 2018 </vt:lpstr>
      <vt:lpstr>FDI in Defence Sector</vt:lpstr>
      <vt:lpstr>FDI in Broadcasting &amp; Print Media</vt:lpstr>
      <vt:lpstr>FDI in Manufacturing Sector</vt:lpstr>
      <vt:lpstr>FDI in Single Brand Retail</vt:lpstr>
      <vt:lpstr>FDI in Single Brand Retail</vt:lpstr>
      <vt:lpstr>FDI in Single Brand Retail</vt:lpstr>
      <vt:lpstr>FDI in LLP</vt:lpstr>
      <vt:lpstr>FDI in LLP</vt:lpstr>
      <vt:lpstr>FDI IN REAL ESTATE</vt:lpstr>
      <vt:lpstr>FDI in Real Estate (con’t)</vt:lpstr>
      <vt:lpstr>FDI in Real Estate (con’t)</vt:lpstr>
      <vt:lpstr>FDI in Real Estate (con’t)</vt:lpstr>
      <vt:lpstr>FDI in Real Estate (con’t)</vt:lpstr>
      <vt:lpstr>FDI in Real Estate (con’t)</vt:lpstr>
      <vt:lpstr>FDI in Real Estate (con’t)</vt:lpstr>
      <vt:lpstr>FDI in Real Estate (con’t)</vt:lpstr>
      <vt:lpstr>FDI IN FINANCIAL SECTOR</vt:lpstr>
      <vt:lpstr>FDI IN FINANCIAL SECTOR</vt:lpstr>
      <vt:lpstr>FDI IN FINANCIAL SECTOR</vt:lpstr>
      <vt:lpstr>Investment by NRIs on non-repatriation basis - Schedule 4 of FEMA Ntf. 20(R)</vt:lpstr>
      <vt:lpstr>Investment by NRIs on non-repatriation basis - Schedule 4 of FEMA Ntf. 20(R)</vt:lpstr>
      <vt:lpstr>Investment by NRIs on non-repatriation basis - Schedule 4 of FEMA Ntf. 20(R)</vt:lpstr>
      <vt:lpstr>Investment in Limited Liability Partnerships - Schedule 6 of FEMA Ntf. 20(R)</vt:lpstr>
      <vt:lpstr>Sectors eligible for investment by Limited Liability Partnerships under Auto route - Schedule 6 of FEMA Ntf. 20(R)</vt:lpstr>
      <vt:lpstr>Sectors not eligible for investment by Limited Liability Partnerships under Auto route - Schedule 6 of FEMA Ntf. 20(R)</vt:lpstr>
      <vt:lpstr>Who can invest in Limited Liability Partnerships?</vt:lpstr>
      <vt:lpstr>Investment in Limited Liability Partnerships - Schedule 6 of FEMA Ntf. 20(R)</vt:lpstr>
      <vt:lpstr>Investment in Limited Liability Partnerships - Schedule 6 of FEMA Ntf. 20(R)</vt:lpstr>
      <vt:lpstr>Foreign Venture Capital Investor (FVCI)</vt:lpstr>
      <vt:lpstr>FVCI – Investment Criteria</vt:lpstr>
      <vt:lpstr>Taxation on FVCI</vt:lpstr>
      <vt:lpstr>FVCI - Schedule 7 of Notification 20(R)</vt:lpstr>
      <vt:lpstr>Alternate Investment Fund – Brief Overview</vt:lpstr>
      <vt:lpstr>Alternate Investment Fund – Brief Overview</vt:lpstr>
      <vt:lpstr>Alternate Investment Fund – Brief Overview</vt:lpstr>
      <vt:lpstr>Thank You</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DELHI CHAPTER OF  THE CHAMBER OF TAX CONSULTANTS - TWO DAY INTENSIVE STUDY COURSE ON FEMA  Foreign Inbound Investment –  FEMA 20(R)/Schedules 1 (FDI/capital instruments), 4 (Investment on non-repatriation basis) &amp; 6 (Investment in a Limited Liability Partnership)</dc:title>
  <dc:creator>sid shah</dc:creator>
  <cp:lastModifiedBy>sid shah</cp:lastModifiedBy>
  <cp:revision>173</cp:revision>
  <dcterms:created xsi:type="dcterms:W3CDTF">2019-04-17T19:52:03Z</dcterms:created>
  <dcterms:modified xsi:type="dcterms:W3CDTF">2019-04-29T13:02:43Z</dcterms:modified>
</cp:coreProperties>
</file>